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1" r:id="rId1"/>
    <p:sldMasterId id="2147483648" r:id="rId2"/>
  </p:sldMasterIdLst>
  <p:notesMasterIdLst>
    <p:notesMasterId r:id="rId33"/>
  </p:notesMasterIdLst>
  <p:sldIdLst>
    <p:sldId id="256" r:id="rId3"/>
    <p:sldId id="292" r:id="rId4"/>
    <p:sldId id="257" r:id="rId5"/>
    <p:sldId id="258" r:id="rId6"/>
    <p:sldId id="291" r:id="rId7"/>
    <p:sldId id="283" r:id="rId8"/>
    <p:sldId id="260" r:id="rId9"/>
    <p:sldId id="259" r:id="rId10"/>
    <p:sldId id="261" r:id="rId11"/>
    <p:sldId id="262" r:id="rId12"/>
    <p:sldId id="263" r:id="rId13"/>
    <p:sldId id="264" r:id="rId14"/>
    <p:sldId id="265" r:id="rId15"/>
    <p:sldId id="266" r:id="rId16"/>
    <p:sldId id="276" r:id="rId17"/>
    <p:sldId id="277" r:id="rId18"/>
    <p:sldId id="278" r:id="rId19"/>
    <p:sldId id="269" r:id="rId20"/>
    <p:sldId id="300" r:id="rId21"/>
    <p:sldId id="270" r:id="rId22"/>
    <p:sldId id="293" r:id="rId23"/>
    <p:sldId id="294" r:id="rId24"/>
    <p:sldId id="295" r:id="rId25"/>
    <p:sldId id="299" r:id="rId26"/>
    <p:sldId id="279" r:id="rId27"/>
    <p:sldId id="298" r:id="rId28"/>
    <p:sldId id="280" r:id="rId29"/>
    <p:sldId id="288" r:id="rId30"/>
    <p:sldId id="297" r:id="rId31"/>
    <p:sldId id="296" r:id="rId3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a Pla"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43B69"/>
    <a:srgbClr val="554F2A"/>
    <a:srgbClr val="8A803C"/>
    <a:srgbClr val="7F7F7F"/>
    <a:srgbClr val="D344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CD3AE28-84C9-4652-A8CC-9BC1611FB3CD}">
  <a:tblStyle styleId="{6CD3AE28-84C9-4652-A8CC-9BC1611FB3C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961" autoAdjust="0"/>
  </p:normalViewPr>
  <p:slideViewPr>
    <p:cSldViewPr snapToGrid="0">
      <p:cViewPr varScale="1">
        <p:scale>
          <a:sx n="120" d="100"/>
          <a:sy n="120" d="100"/>
        </p:scale>
        <p:origin x="1344"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diagrams/_rels/data10.xml.rels><?xml version="1.0" encoding="UTF-8" standalone="yes"?>
<Relationships xmlns="http://schemas.openxmlformats.org/package/2006/relationships"><Relationship Id="rId1" Type="http://schemas.openxmlformats.org/officeDocument/2006/relationships/image" Target="../media/image13.jpg"/></Relationships>
</file>

<file path=ppt/diagrams/_rels/data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image" Target="../media/image10.jpg"/><Relationship Id="rId4" Type="http://schemas.openxmlformats.org/officeDocument/2006/relationships/image" Target="../media/image13.jpg"/></Relationships>
</file>

<file path=ppt/diagrams/_rels/data3.xml.rels><?xml version="1.0" encoding="UTF-8" standalone="yes"?>
<Relationships xmlns="http://schemas.openxmlformats.org/package/2006/relationships"><Relationship Id="rId1" Type="http://schemas.openxmlformats.org/officeDocument/2006/relationships/image" Target="../media/image10.jpg"/></Relationships>
</file>

<file path=ppt/diagrams/_rels/data4.xml.rels><?xml version="1.0" encoding="UTF-8" standalone="yes"?>
<Relationships xmlns="http://schemas.openxmlformats.org/package/2006/relationships"><Relationship Id="rId1" Type="http://schemas.openxmlformats.org/officeDocument/2006/relationships/image" Target="../media/image10.jpg"/></Relationships>
</file>

<file path=ppt/diagrams/_rels/data5.xml.rels><?xml version="1.0" encoding="UTF-8" standalone="yes"?>
<Relationships xmlns="http://schemas.openxmlformats.org/package/2006/relationships"><Relationship Id="rId1" Type="http://schemas.openxmlformats.org/officeDocument/2006/relationships/image" Target="../media/image10.jpg"/></Relationships>
</file>

<file path=ppt/diagrams/_rels/data6.xml.rels><?xml version="1.0" encoding="UTF-8" standalone="yes"?>
<Relationships xmlns="http://schemas.openxmlformats.org/package/2006/relationships"><Relationship Id="rId1" Type="http://schemas.openxmlformats.org/officeDocument/2006/relationships/image" Target="../media/image11.jpg"/></Relationships>
</file>

<file path=ppt/diagrams/_rels/data7.xml.rels><?xml version="1.0" encoding="UTF-8" standalone="yes"?>
<Relationships xmlns="http://schemas.openxmlformats.org/package/2006/relationships"><Relationship Id="rId1" Type="http://schemas.openxmlformats.org/officeDocument/2006/relationships/image" Target="../media/image11.jpg"/></Relationships>
</file>

<file path=ppt/diagrams/_rels/data8.xml.rels><?xml version="1.0" encoding="UTF-8" standalone="yes"?>
<Relationships xmlns="http://schemas.openxmlformats.org/package/2006/relationships"><Relationship Id="rId1" Type="http://schemas.openxmlformats.org/officeDocument/2006/relationships/image" Target="../media/image11.jpg"/></Relationships>
</file>

<file path=ppt/diagrams/_rels/data9.xml.rels><?xml version="1.0" encoding="UTF-8" standalone="yes"?>
<Relationships xmlns="http://schemas.openxmlformats.org/package/2006/relationships"><Relationship Id="rId1" Type="http://schemas.openxmlformats.org/officeDocument/2006/relationships/image" Target="../media/image12.jpg"/></Relationships>
</file>

<file path=ppt/diagrams/_rels/drawing10.xml.rels><?xml version="1.0" encoding="UTF-8" standalone="yes"?>
<Relationships xmlns="http://schemas.openxmlformats.org/package/2006/relationships"><Relationship Id="rId1" Type="http://schemas.openxmlformats.org/officeDocument/2006/relationships/image" Target="../media/image13.jpg"/></Relationships>
</file>

<file path=ppt/diagrams/_rels/drawing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image" Target="../media/image10.jpg"/><Relationship Id="rId4" Type="http://schemas.openxmlformats.org/officeDocument/2006/relationships/image" Target="../media/image13.jpg"/></Relationships>
</file>

<file path=ppt/diagrams/_rels/drawing3.xml.rels><?xml version="1.0" encoding="UTF-8" standalone="yes"?>
<Relationships xmlns="http://schemas.openxmlformats.org/package/2006/relationships"><Relationship Id="rId1" Type="http://schemas.openxmlformats.org/officeDocument/2006/relationships/image" Target="../media/image10.jpg"/></Relationships>
</file>

<file path=ppt/diagrams/_rels/drawing4.xml.rels><?xml version="1.0" encoding="UTF-8" standalone="yes"?>
<Relationships xmlns="http://schemas.openxmlformats.org/package/2006/relationships"><Relationship Id="rId1" Type="http://schemas.openxmlformats.org/officeDocument/2006/relationships/image" Target="../media/image10.jpg"/></Relationships>
</file>

<file path=ppt/diagrams/_rels/drawing5.xml.rels><?xml version="1.0" encoding="UTF-8" standalone="yes"?>
<Relationships xmlns="http://schemas.openxmlformats.org/package/2006/relationships"><Relationship Id="rId1" Type="http://schemas.openxmlformats.org/officeDocument/2006/relationships/image" Target="../media/image10.jpg"/></Relationships>
</file>

<file path=ppt/diagrams/_rels/drawing6.xml.rels><?xml version="1.0" encoding="UTF-8" standalone="yes"?>
<Relationships xmlns="http://schemas.openxmlformats.org/package/2006/relationships"><Relationship Id="rId1" Type="http://schemas.openxmlformats.org/officeDocument/2006/relationships/image" Target="../media/image11.jpg"/></Relationships>
</file>

<file path=ppt/diagrams/_rels/drawing7.xml.rels><?xml version="1.0" encoding="UTF-8" standalone="yes"?>
<Relationships xmlns="http://schemas.openxmlformats.org/package/2006/relationships"><Relationship Id="rId1" Type="http://schemas.openxmlformats.org/officeDocument/2006/relationships/image" Target="../media/image11.jpg"/></Relationships>
</file>

<file path=ppt/diagrams/_rels/drawing8.xml.rels><?xml version="1.0" encoding="UTF-8" standalone="yes"?>
<Relationships xmlns="http://schemas.openxmlformats.org/package/2006/relationships"><Relationship Id="rId1" Type="http://schemas.openxmlformats.org/officeDocument/2006/relationships/image" Target="../media/image11.jpg"/></Relationships>
</file>

<file path=ppt/diagrams/_rels/drawing9.xml.rels><?xml version="1.0" encoding="UTF-8" standalone="yes"?>
<Relationships xmlns="http://schemas.openxmlformats.org/package/2006/relationships"><Relationship Id="rId1" Type="http://schemas.openxmlformats.org/officeDocument/2006/relationships/image" Target="../media/image12.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24ABE5-9565-478F-8909-FD388B517BB7}" type="doc">
      <dgm:prSet loTypeId="urn:microsoft.com/office/officeart/2008/layout/NameandTitleOrganizationalChart" loCatId="hierarchy" qsTypeId="urn:microsoft.com/office/officeart/2005/8/quickstyle/simple1" qsCatId="simple" csTypeId="urn:microsoft.com/office/officeart/2005/8/colors/accent1_2" csCatId="accent1" phldr="1"/>
      <dgm:spPr/>
      <dgm:t>
        <a:bodyPr/>
        <a:lstStyle/>
        <a:p>
          <a:endParaRPr lang="en-US"/>
        </a:p>
      </dgm:t>
    </dgm:pt>
    <dgm:pt modelId="{9AE83D02-B024-4A3E-B018-C22D551D5B51}">
      <dgm:prSet phldrT="[Text]" custT="1"/>
      <dgm:spPr>
        <a:solidFill>
          <a:srgbClr val="554F2A"/>
        </a:solidFill>
        <a:ln>
          <a:solidFill>
            <a:schemeClr val="tx1"/>
          </a:solidFill>
        </a:ln>
      </dgm:spPr>
      <dgm:t>
        <a:bodyPr/>
        <a:lstStyle/>
        <a:p>
          <a:r>
            <a:rPr lang="en-US" sz="800" b="1" dirty="0">
              <a:latin typeface="Garamond"/>
            </a:rPr>
            <a:t>Vice President for Military &amp; Veterans Affairs Division</a:t>
          </a:r>
        </a:p>
      </dgm:t>
    </dgm:pt>
    <dgm:pt modelId="{696B41F3-FB3F-4AB2-A3A3-32D16E0ADC37}" type="parTrans" cxnId="{40FE8408-4F0F-427D-BEFC-1C4DB0959B1D}">
      <dgm:prSet/>
      <dgm:spPr/>
      <dgm:t>
        <a:bodyPr/>
        <a:lstStyle/>
        <a:p>
          <a:endParaRPr lang="en-US" sz="800"/>
        </a:p>
      </dgm:t>
    </dgm:pt>
    <dgm:pt modelId="{7C238284-7350-4188-9DA2-E28EC36CCAF3}" type="sibTrans" cxnId="{40FE8408-4F0F-427D-BEFC-1C4DB0959B1D}">
      <dgm:prSet custT="1"/>
      <dgm:spPr>
        <a:solidFill>
          <a:schemeClr val="bg1">
            <a:lumMod val="85000"/>
          </a:schemeClr>
        </a:solidFill>
        <a:ln>
          <a:solidFill>
            <a:schemeClr val="tx1"/>
          </a:solidFill>
        </a:ln>
      </dgm:spPr>
      <dgm:t>
        <a:bodyPr/>
        <a:lstStyle/>
        <a:p>
          <a:pPr algn="ctr"/>
          <a:r>
            <a:rPr lang="en-US" sz="800" b="1" dirty="0">
              <a:latin typeface="Garamond" panose="02020404030301010803" pitchFamily="18" charset="0"/>
            </a:rPr>
            <a:t>Walt Lord</a:t>
          </a:r>
        </a:p>
      </dgm:t>
    </dgm:pt>
    <dgm:pt modelId="{6F8C93A4-93ED-4231-95BC-2BCE4582D034}">
      <dgm:prSet phldrT="[Text]" custT="1"/>
      <dgm:spPr>
        <a:solidFill>
          <a:schemeClr val="tx1"/>
        </a:solidFill>
        <a:ln>
          <a:solidFill>
            <a:schemeClr val="tx1"/>
          </a:solidFill>
        </a:ln>
      </dgm:spPr>
      <dgm:t>
        <a:bodyPr/>
        <a:lstStyle/>
        <a:p>
          <a:r>
            <a:rPr lang="en-US" sz="800" b="1" dirty="0">
              <a:latin typeface="Garamond"/>
            </a:rPr>
            <a:t>Assistant Vice President</a:t>
          </a:r>
        </a:p>
      </dgm:t>
    </dgm:pt>
    <dgm:pt modelId="{375916C6-99B8-4FE2-8564-3CFA3CB15AEB}" type="parTrans" cxnId="{D7BB98D6-A0DF-43F1-94FC-BAFA5A77F056}">
      <dgm:prSet/>
      <dgm:spPr>
        <a:ln>
          <a:solidFill>
            <a:schemeClr val="tx1"/>
          </a:solidFill>
        </a:ln>
      </dgm:spPr>
      <dgm:t>
        <a:bodyPr/>
        <a:lstStyle/>
        <a:p>
          <a:endParaRPr lang="en-US" sz="800"/>
        </a:p>
      </dgm:t>
    </dgm:pt>
    <dgm:pt modelId="{67E8EA33-0724-4E8C-940C-19788F003B1C}" type="sibTrans" cxnId="{D7BB98D6-A0DF-43F1-94FC-BAFA5A77F056}">
      <dgm:prSet custT="1"/>
      <dgm:spPr>
        <a:solidFill>
          <a:schemeClr val="bg1">
            <a:lumMod val="85000"/>
          </a:schemeClr>
        </a:solidFill>
        <a:ln w="12700" cap="flat" cmpd="sng" algn="ctr">
          <a:solidFill>
            <a:schemeClr val="tx1"/>
          </a:solidFill>
          <a:prstDash val="solid"/>
          <a:miter lim="800000"/>
        </a:ln>
        <a:effectLst/>
      </dgm:spPr>
      <dgm:t>
        <a:bodyPr spcFirstLastPara="0" vert="horz" wrap="square" lIns="17780" tIns="4445" rIns="17780" bIns="4445" numCol="1" spcCol="1270" anchor="ctr" anchorCtr="0"/>
        <a:lstStyle/>
        <a:p>
          <a:pPr marL="0" lvl="0" algn="ctr" defTabSz="311150">
            <a:lnSpc>
              <a:spcPct val="90000"/>
            </a:lnSpc>
            <a:spcBef>
              <a:spcPct val="0"/>
            </a:spcBef>
            <a:spcAft>
              <a:spcPct val="35000"/>
            </a:spcAft>
            <a:buNone/>
          </a:pPr>
          <a:r>
            <a:rPr lang="en-US" sz="800" b="1" kern="1200" dirty="0">
              <a:solidFill>
                <a:prstClr val="black">
                  <a:hueOff val="0"/>
                  <a:satOff val="0"/>
                  <a:lumOff val="0"/>
                  <a:alphaOff val="0"/>
                </a:prstClr>
              </a:solidFill>
              <a:latin typeface="Garamond" panose="02020404030301010803" pitchFamily="18" charset="0"/>
              <a:ea typeface="+mn-ea"/>
              <a:cs typeface="+mn-cs"/>
            </a:rPr>
            <a:t>Jasmin Linares</a:t>
          </a:r>
        </a:p>
      </dgm:t>
    </dgm:pt>
    <dgm:pt modelId="{90D5DD18-6383-4C41-B03D-638B44C2DEED}">
      <dgm:prSet phldrT="[Text]" custT="1"/>
      <dgm:spPr>
        <a:solidFill>
          <a:srgbClr val="8A803C"/>
        </a:solidFill>
        <a:ln>
          <a:solidFill>
            <a:schemeClr val="tx1"/>
          </a:solidFill>
        </a:ln>
      </dgm:spPr>
      <dgm:t>
        <a:bodyPr/>
        <a:lstStyle/>
        <a:p>
          <a:r>
            <a:rPr lang="en-US" sz="800" b="1" dirty="0">
              <a:latin typeface="Garamond"/>
            </a:rPr>
            <a:t>Director of Recruitment, Communications, &amp; Marketing</a:t>
          </a:r>
        </a:p>
      </dgm:t>
    </dgm:pt>
    <dgm:pt modelId="{7B5FE53E-38A5-4E6C-9CE2-00B46CBD37AF}" type="parTrans" cxnId="{E61E586D-E2B1-4496-B5EA-B5E39FB18F90}">
      <dgm:prSet/>
      <dgm:spPr>
        <a:ln>
          <a:solidFill>
            <a:schemeClr val="tx1"/>
          </a:solidFill>
        </a:ln>
      </dgm:spPr>
      <dgm:t>
        <a:bodyPr/>
        <a:lstStyle/>
        <a:p>
          <a:endParaRPr lang="en-US" sz="800"/>
        </a:p>
      </dgm:t>
    </dgm:pt>
    <dgm:pt modelId="{75969843-1284-477E-B4F2-8849DD642909}" type="sibTrans" cxnId="{E61E586D-E2B1-4496-B5EA-B5E39FB18F90}">
      <dgm:prSet custT="1"/>
      <dgm:spPr>
        <a:solidFill>
          <a:schemeClr val="bg1">
            <a:lumMod val="85000"/>
          </a:schemeClr>
        </a:solidFill>
        <a:ln w="12700" cap="flat" cmpd="sng" algn="ctr">
          <a:solidFill>
            <a:schemeClr val="tx1"/>
          </a:solidFill>
          <a:prstDash val="solid"/>
          <a:miter lim="800000"/>
        </a:ln>
        <a:effectLst/>
      </dgm:spPr>
      <dgm:t>
        <a:bodyPr spcFirstLastPara="0" vert="horz" wrap="square" lIns="17780" tIns="4445" rIns="17780" bIns="4445" numCol="1" spcCol="1270" anchor="ctr" anchorCtr="0"/>
        <a:lstStyle/>
        <a:p>
          <a:pPr marL="0" lvl="0" algn="ctr" defTabSz="311150">
            <a:lnSpc>
              <a:spcPct val="90000"/>
            </a:lnSpc>
            <a:spcBef>
              <a:spcPct val="0"/>
            </a:spcBef>
            <a:spcAft>
              <a:spcPct val="35000"/>
            </a:spcAft>
            <a:buNone/>
          </a:pPr>
          <a:r>
            <a:rPr lang="en-US" sz="800" b="1" kern="1200" dirty="0">
              <a:solidFill>
                <a:prstClr val="black">
                  <a:hueOff val="0"/>
                  <a:satOff val="0"/>
                  <a:lumOff val="0"/>
                  <a:alphaOff val="0"/>
                </a:prstClr>
              </a:solidFill>
              <a:latin typeface="Garamond" panose="02020404030301010803" pitchFamily="18" charset="0"/>
              <a:ea typeface="+mn-ea"/>
              <a:cs typeface="+mn-cs"/>
            </a:rPr>
            <a:t>Marisa Roberts</a:t>
          </a:r>
        </a:p>
      </dgm:t>
    </dgm:pt>
    <dgm:pt modelId="{151D6D87-E282-407C-997A-FA4C0C119A08}">
      <dgm:prSet phldrT="[Text]" custT="1"/>
      <dgm:spPr>
        <a:solidFill>
          <a:srgbClr val="8A803C"/>
        </a:solidFill>
        <a:ln>
          <a:solidFill>
            <a:schemeClr val="tx1"/>
          </a:solidFill>
        </a:ln>
      </dgm:spPr>
      <dgm:t>
        <a:bodyPr/>
        <a:lstStyle/>
        <a:p>
          <a:r>
            <a:rPr lang="en-US" sz="800" b="1" dirty="0">
              <a:latin typeface="Garamond"/>
            </a:rPr>
            <a:t>Executive Director of the Austin Peay Center at Fort Campbell</a:t>
          </a:r>
        </a:p>
      </dgm:t>
    </dgm:pt>
    <dgm:pt modelId="{093E3634-E6A9-474E-A8A9-FC606DE48CE1}" type="parTrans" cxnId="{1CB2F82E-ED5F-4D43-9006-E539B83B6102}">
      <dgm:prSet/>
      <dgm:spPr>
        <a:ln>
          <a:solidFill>
            <a:schemeClr val="tx1"/>
          </a:solidFill>
        </a:ln>
      </dgm:spPr>
      <dgm:t>
        <a:bodyPr/>
        <a:lstStyle/>
        <a:p>
          <a:endParaRPr lang="en-US" sz="800"/>
        </a:p>
      </dgm:t>
    </dgm:pt>
    <dgm:pt modelId="{915EBEBA-1456-4731-B76C-84546D95066E}" type="sibTrans" cxnId="{1CB2F82E-ED5F-4D43-9006-E539B83B6102}">
      <dgm:prSet custT="1"/>
      <dgm:spPr>
        <a:solidFill>
          <a:schemeClr val="bg1">
            <a:lumMod val="85000"/>
          </a:schemeClr>
        </a:solidFill>
        <a:ln>
          <a:solidFill>
            <a:schemeClr val="tx1"/>
          </a:solidFill>
        </a:ln>
      </dgm:spPr>
      <dgm:t>
        <a:bodyPr/>
        <a:lstStyle/>
        <a:p>
          <a:pPr algn="ctr"/>
          <a:r>
            <a:rPr lang="en-US" sz="800" b="1" dirty="0">
              <a:latin typeface="Garamond" panose="02020404030301010803" pitchFamily="18" charset="0"/>
            </a:rPr>
            <a:t>Ben Drummond</a:t>
          </a:r>
        </a:p>
      </dgm:t>
    </dgm:pt>
    <dgm:pt modelId="{FF1653F3-BC19-45DA-BE88-EA12AA702F13}">
      <dgm:prSet custT="1"/>
      <dgm:spPr>
        <a:solidFill>
          <a:schemeClr val="tx1"/>
        </a:solidFill>
        <a:ln>
          <a:solidFill>
            <a:schemeClr val="tx1"/>
          </a:solidFill>
        </a:ln>
      </dgm:spPr>
      <dgm:t>
        <a:bodyPr/>
        <a:lstStyle/>
        <a:p>
          <a:r>
            <a:rPr lang="en-US" sz="800" b="1" dirty="0">
              <a:latin typeface="Garamond"/>
            </a:rPr>
            <a:t>Coordinator</a:t>
          </a:r>
        </a:p>
      </dgm:t>
    </dgm:pt>
    <dgm:pt modelId="{CCAEA739-41E2-4789-8FD4-C625D3467BDA}" type="parTrans" cxnId="{78E83065-68C9-4E00-BDBD-1196D7655319}">
      <dgm:prSet/>
      <dgm:spPr>
        <a:ln>
          <a:solidFill>
            <a:schemeClr val="tx1"/>
          </a:solidFill>
        </a:ln>
      </dgm:spPr>
      <dgm:t>
        <a:bodyPr/>
        <a:lstStyle/>
        <a:p>
          <a:endParaRPr lang="en-US" sz="800"/>
        </a:p>
      </dgm:t>
    </dgm:pt>
    <dgm:pt modelId="{8A3FFC93-11B8-48B4-96A2-7DD3D0583534}" type="sibTrans" cxnId="{78E83065-68C9-4E00-BDBD-1196D7655319}">
      <dgm:prSet custT="1"/>
      <dgm:spPr>
        <a:solidFill>
          <a:schemeClr val="bg1">
            <a:lumMod val="85000"/>
          </a:schemeClr>
        </a:solidFill>
        <a:ln>
          <a:solidFill>
            <a:schemeClr val="tx1"/>
          </a:solidFill>
        </a:ln>
      </dgm:spPr>
      <dgm:t>
        <a:bodyPr/>
        <a:lstStyle/>
        <a:p>
          <a:pPr algn="ctr"/>
          <a:r>
            <a:rPr lang="en-US" sz="800" b="1" dirty="0">
              <a:latin typeface="Garamond" panose="02020404030301010803" pitchFamily="18" charset="0"/>
            </a:rPr>
            <a:t>Dana Chadwick</a:t>
          </a:r>
        </a:p>
      </dgm:t>
    </dgm:pt>
    <dgm:pt modelId="{D5D0B372-1323-4D02-9272-57B52AC19B0E}">
      <dgm:prSet custT="1"/>
      <dgm:spPr>
        <a:solidFill>
          <a:schemeClr val="tx1"/>
        </a:solidFill>
        <a:ln>
          <a:solidFill>
            <a:schemeClr val="tx1"/>
          </a:solidFill>
        </a:ln>
      </dgm:spPr>
      <dgm:t>
        <a:bodyPr/>
        <a:lstStyle/>
        <a:p>
          <a:r>
            <a:rPr lang="en-US" sz="800" b="1" dirty="0">
              <a:latin typeface="Garamond"/>
            </a:rPr>
            <a:t>Military-Affiliated Career Specialist</a:t>
          </a:r>
        </a:p>
      </dgm:t>
    </dgm:pt>
    <dgm:pt modelId="{E8DDF94C-BD70-4B00-8C23-3CC178A6F187}" type="parTrans" cxnId="{0B856C49-818D-44E2-B7EA-31D6FEBD18C9}">
      <dgm:prSet/>
      <dgm:spPr>
        <a:ln>
          <a:solidFill>
            <a:schemeClr val="tx1"/>
          </a:solidFill>
        </a:ln>
      </dgm:spPr>
      <dgm:t>
        <a:bodyPr/>
        <a:lstStyle/>
        <a:p>
          <a:endParaRPr lang="en-US" sz="800"/>
        </a:p>
      </dgm:t>
    </dgm:pt>
    <dgm:pt modelId="{40940D27-71DD-426E-A32E-B55AE63A4651}" type="sibTrans" cxnId="{0B856C49-818D-44E2-B7EA-31D6FEBD18C9}">
      <dgm:prSet custT="1"/>
      <dgm:spPr>
        <a:solidFill>
          <a:schemeClr val="bg1">
            <a:lumMod val="85000"/>
          </a:schemeClr>
        </a:solidFill>
        <a:ln>
          <a:solidFill>
            <a:schemeClr val="tx1"/>
          </a:solidFill>
        </a:ln>
      </dgm:spPr>
      <dgm:t>
        <a:bodyPr/>
        <a:lstStyle/>
        <a:p>
          <a:pPr algn="ctr"/>
          <a:r>
            <a:rPr lang="en-US" sz="800" b="1" dirty="0">
              <a:latin typeface="Garamond" panose="02020404030301010803" pitchFamily="18" charset="0"/>
            </a:rPr>
            <a:t>Tony Munoz</a:t>
          </a:r>
        </a:p>
      </dgm:t>
    </dgm:pt>
    <dgm:pt modelId="{A4A76834-E527-41EA-A1C6-B77752B78AC0}">
      <dgm:prSet custT="1"/>
      <dgm:spPr>
        <a:solidFill>
          <a:srgbClr val="8A803C"/>
        </a:solidFill>
        <a:ln>
          <a:solidFill>
            <a:schemeClr val="tx1"/>
          </a:solidFill>
        </a:ln>
      </dgm:spPr>
      <dgm:t>
        <a:bodyPr/>
        <a:lstStyle/>
        <a:p>
          <a:r>
            <a:rPr lang="en-US" sz="800" b="1" dirty="0">
              <a:latin typeface="Garamond"/>
            </a:rPr>
            <a:t>Director of Operations</a:t>
          </a:r>
        </a:p>
      </dgm:t>
    </dgm:pt>
    <dgm:pt modelId="{7B8DCD2C-1A4D-4849-8594-A18F38B8F6C3}" type="parTrans" cxnId="{C951AB1B-0435-45CC-B5A4-C57144C455A4}">
      <dgm:prSet/>
      <dgm:spPr>
        <a:ln>
          <a:solidFill>
            <a:schemeClr val="tx1"/>
          </a:solidFill>
        </a:ln>
      </dgm:spPr>
      <dgm:t>
        <a:bodyPr/>
        <a:lstStyle/>
        <a:p>
          <a:endParaRPr lang="en-US" sz="800"/>
        </a:p>
      </dgm:t>
    </dgm:pt>
    <dgm:pt modelId="{22473416-4ABF-4551-88AA-0D9C269FEA0A}" type="sibTrans" cxnId="{C951AB1B-0435-45CC-B5A4-C57144C455A4}">
      <dgm:prSet custT="1"/>
      <dgm:spPr>
        <a:solidFill>
          <a:schemeClr val="bg1">
            <a:lumMod val="85000"/>
          </a:schemeClr>
        </a:solidFill>
        <a:ln>
          <a:solidFill>
            <a:schemeClr val="tx1"/>
          </a:solidFill>
        </a:ln>
      </dgm:spPr>
      <dgm:t>
        <a:bodyPr/>
        <a:lstStyle/>
        <a:p>
          <a:pPr algn="ctr"/>
          <a:r>
            <a:rPr lang="en-US" sz="800" b="1" dirty="0">
              <a:latin typeface="Garamond" panose="02020404030301010803" pitchFamily="18" charset="0"/>
            </a:rPr>
            <a:t>Julie Mellon</a:t>
          </a:r>
        </a:p>
      </dgm:t>
    </dgm:pt>
    <dgm:pt modelId="{3206296F-12BB-40AB-A0A4-377E9CEE4A74}">
      <dgm:prSet custT="1"/>
      <dgm:spPr>
        <a:solidFill>
          <a:srgbClr val="8A803C"/>
        </a:solidFill>
        <a:ln>
          <a:solidFill>
            <a:schemeClr val="tx1"/>
          </a:solidFill>
        </a:ln>
      </dgm:spPr>
      <dgm:t>
        <a:bodyPr/>
        <a:lstStyle/>
        <a:p>
          <a:r>
            <a:rPr lang="en-US" sz="800" b="1" dirty="0">
              <a:latin typeface="Garamond"/>
            </a:rPr>
            <a:t>Administrative Assistant</a:t>
          </a:r>
        </a:p>
      </dgm:t>
    </dgm:pt>
    <dgm:pt modelId="{74CDF3F6-D7C3-44BD-976B-FC2C050A350D}" type="parTrans" cxnId="{A0C4DDE1-AAE0-44FF-B010-2E1F6923995A}">
      <dgm:prSet/>
      <dgm:spPr>
        <a:ln>
          <a:solidFill>
            <a:schemeClr val="tx1"/>
          </a:solidFill>
        </a:ln>
      </dgm:spPr>
      <dgm:t>
        <a:bodyPr/>
        <a:lstStyle/>
        <a:p>
          <a:endParaRPr lang="en-US" sz="800"/>
        </a:p>
      </dgm:t>
    </dgm:pt>
    <dgm:pt modelId="{626F3BB4-1CE3-4054-9154-9AF0164452BF}" type="sibTrans" cxnId="{A0C4DDE1-AAE0-44FF-B010-2E1F6923995A}">
      <dgm:prSet custT="1"/>
      <dgm:spPr>
        <a:solidFill>
          <a:schemeClr val="bg1">
            <a:lumMod val="85000"/>
          </a:schemeClr>
        </a:solidFill>
        <a:ln>
          <a:solidFill>
            <a:schemeClr val="tx1"/>
          </a:solidFill>
        </a:ln>
      </dgm:spPr>
      <dgm:t>
        <a:bodyPr/>
        <a:lstStyle/>
        <a:p>
          <a:pPr algn="ctr"/>
          <a:r>
            <a:rPr lang="en-US" sz="800" b="1" dirty="0">
              <a:latin typeface="Garamond" panose="02020404030301010803" pitchFamily="18" charset="0"/>
            </a:rPr>
            <a:t>Liza Skeie</a:t>
          </a:r>
        </a:p>
      </dgm:t>
    </dgm:pt>
    <dgm:pt modelId="{F816B0FD-3933-4A20-80AB-55FF055C1803}">
      <dgm:prSet custT="1"/>
      <dgm:spPr>
        <a:solidFill>
          <a:srgbClr val="8A803C"/>
        </a:solidFill>
        <a:ln>
          <a:solidFill>
            <a:schemeClr val="tx1"/>
          </a:solidFill>
        </a:ln>
      </dgm:spPr>
      <dgm:t>
        <a:bodyPr/>
        <a:lstStyle/>
        <a:p>
          <a:r>
            <a:rPr lang="en-US" sz="800" b="1" dirty="0">
              <a:latin typeface="Garamond"/>
            </a:rPr>
            <a:t>Military Outreach and Communication Specialist</a:t>
          </a:r>
        </a:p>
      </dgm:t>
    </dgm:pt>
    <dgm:pt modelId="{7DD3AF2E-FB11-48AF-A946-3AAFAB7E7658}" type="parTrans" cxnId="{B1F58331-F2A6-4BFD-AC4D-C8B050AB3E34}">
      <dgm:prSet/>
      <dgm:spPr>
        <a:ln>
          <a:solidFill>
            <a:schemeClr val="tx1"/>
          </a:solidFill>
        </a:ln>
      </dgm:spPr>
      <dgm:t>
        <a:bodyPr/>
        <a:lstStyle/>
        <a:p>
          <a:endParaRPr lang="en-US" sz="800"/>
        </a:p>
      </dgm:t>
    </dgm:pt>
    <dgm:pt modelId="{BEF1B277-68B6-469E-95A9-BAC18CEFF7E6}" type="sibTrans" cxnId="{B1F58331-F2A6-4BFD-AC4D-C8B050AB3E34}">
      <dgm:prSet custT="1"/>
      <dgm:spPr>
        <a:solidFill>
          <a:schemeClr val="bg1">
            <a:lumMod val="85000"/>
          </a:schemeClr>
        </a:solidFill>
        <a:ln>
          <a:solidFill>
            <a:schemeClr val="tx1"/>
          </a:solidFill>
        </a:ln>
      </dgm:spPr>
      <dgm:t>
        <a:bodyPr/>
        <a:lstStyle/>
        <a:p>
          <a:pPr algn="ctr"/>
          <a:r>
            <a:rPr lang="en-US" sz="800" b="1" dirty="0">
              <a:latin typeface="Garamond" panose="02020404030301010803" pitchFamily="18" charset="0"/>
            </a:rPr>
            <a:t>Edgar Maldonado</a:t>
          </a:r>
        </a:p>
      </dgm:t>
    </dgm:pt>
    <dgm:pt modelId="{91E5C03D-F26B-4310-B4A3-9133A7CD90CF}">
      <dgm:prSet custT="1"/>
      <dgm:spPr>
        <a:gradFill flip="none" rotWithShape="1">
          <a:gsLst>
            <a:gs pos="0">
              <a:schemeClr val="tx1"/>
            </a:gs>
            <a:gs pos="68000">
              <a:srgbClr val="8A803C"/>
            </a:gs>
            <a:gs pos="100000">
              <a:srgbClr val="8A803C"/>
            </a:gs>
          </a:gsLst>
          <a:path path="circle">
            <a:fillToRect t="100000" r="100000"/>
          </a:path>
          <a:tileRect l="-100000" b="-100000"/>
        </a:gradFill>
        <a:ln>
          <a:solidFill>
            <a:schemeClr val="tx1"/>
          </a:solidFill>
        </a:ln>
      </dgm:spPr>
      <dgm:t>
        <a:bodyPr/>
        <a:lstStyle/>
        <a:p>
          <a:r>
            <a:rPr lang="en-US" sz="800" b="1" dirty="0">
              <a:latin typeface="Garamond"/>
            </a:rPr>
            <a:t>Veterans Education Benefits Office (9)</a:t>
          </a:r>
        </a:p>
      </dgm:t>
    </dgm:pt>
    <dgm:pt modelId="{52F9A222-455C-4792-8F07-66796AC9BF06}" type="parTrans" cxnId="{D04EF529-CA5F-4E75-8080-3ECB8345C3E6}">
      <dgm:prSet/>
      <dgm:spPr>
        <a:ln>
          <a:solidFill>
            <a:schemeClr val="tx1"/>
          </a:solidFill>
        </a:ln>
      </dgm:spPr>
      <dgm:t>
        <a:bodyPr/>
        <a:lstStyle/>
        <a:p>
          <a:endParaRPr lang="en-US" sz="800"/>
        </a:p>
      </dgm:t>
    </dgm:pt>
    <dgm:pt modelId="{D1C519F9-F4F6-4E9E-A6D2-BF653BE399EA}" type="sibTrans" cxnId="{D04EF529-CA5F-4E75-8080-3ECB8345C3E6}">
      <dgm:prSet custT="1"/>
      <dgm:spPr>
        <a:solidFill>
          <a:schemeClr val="bg1">
            <a:lumMod val="85000"/>
          </a:schemeClr>
        </a:solidFill>
        <a:ln>
          <a:solidFill>
            <a:schemeClr val="tx1"/>
          </a:solidFill>
        </a:ln>
      </dgm:spPr>
      <dgm:t>
        <a:bodyPr/>
        <a:lstStyle/>
        <a:p>
          <a:pPr algn="ctr"/>
          <a:r>
            <a:rPr lang="en-US" sz="800" b="1" dirty="0">
              <a:latin typeface="Garamond" panose="02020404030301010803" pitchFamily="18" charset="0"/>
            </a:rPr>
            <a:t>Elizabeth Stonerock</a:t>
          </a:r>
        </a:p>
      </dgm:t>
    </dgm:pt>
    <dgm:pt modelId="{CC462226-A452-42E5-8495-47070361E53E}">
      <dgm:prSet custT="1"/>
      <dgm:spPr>
        <a:solidFill>
          <a:srgbClr val="8A803C"/>
        </a:solidFill>
        <a:ln>
          <a:solidFill>
            <a:schemeClr val="tx1"/>
          </a:solidFill>
        </a:ln>
      </dgm:spPr>
      <dgm:t>
        <a:bodyPr/>
        <a:lstStyle/>
        <a:p>
          <a:r>
            <a:rPr lang="en-US" sz="800" b="1" dirty="0">
              <a:latin typeface="Garamond"/>
            </a:rPr>
            <a:t>Military-Affiliated Student Success Professional</a:t>
          </a:r>
        </a:p>
      </dgm:t>
    </dgm:pt>
    <dgm:pt modelId="{3D252FFA-47BE-49EB-8519-CF9C7A53289D}" type="parTrans" cxnId="{1BA1B5B0-B3DA-42F0-9ABB-14F307975412}">
      <dgm:prSet/>
      <dgm:spPr>
        <a:ln>
          <a:solidFill>
            <a:schemeClr val="tx1"/>
          </a:solidFill>
        </a:ln>
      </dgm:spPr>
      <dgm:t>
        <a:bodyPr/>
        <a:lstStyle/>
        <a:p>
          <a:endParaRPr lang="en-US" sz="800"/>
        </a:p>
      </dgm:t>
    </dgm:pt>
    <dgm:pt modelId="{20F2258B-295B-429F-90B1-FDA342853134}" type="sibTrans" cxnId="{1BA1B5B0-B3DA-42F0-9ABB-14F307975412}">
      <dgm:prSet custT="1"/>
      <dgm:spPr>
        <a:solidFill>
          <a:schemeClr val="bg1">
            <a:lumMod val="85000"/>
          </a:schemeClr>
        </a:solidFill>
        <a:ln>
          <a:solidFill>
            <a:schemeClr val="tx1"/>
          </a:solidFill>
        </a:ln>
      </dgm:spPr>
      <dgm:t>
        <a:bodyPr/>
        <a:lstStyle/>
        <a:p>
          <a:pPr algn="ctr"/>
          <a:r>
            <a:rPr lang="en-US" sz="800" b="1" dirty="0">
              <a:latin typeface="Garamond" panose="02020404030301010803" pitchFamily="18" charset="0"/>
            </a:rPr>
            <a:t>LaTara Pearson</a:t>
          </a:r>
        </a:p>
      </dgm:t>
    </dgm:pt>
    <dgm:pt modelId="{86FE32CB-EA70-4FBC-A3B8-85588450AFF9}">
      <dgm:prSet custT="1"/>
      <dgm:spPr>
        <a:solidFill>
          <a:srgbClr val="8A803C"/>
        </a:solidFill>
        <a:ln>
          <a:solidFill>
            <a:schemeClr val="tx1"/>
          </a:solidFill>
        </a:ln>
      </dgm:spPr>
      <dgm:t>
        <a:bodyPr/>
        <a:lstStyle/>
        <a:p>
          <a:r>
            <a:rPr lang="en-US" sz="800" b="1" dirty="0">
              <a:latin typeface="Garamond"/>
            </a:rPr>
            <a:t>Veterans Upward Bound (4)</a:t>
          </a:r>
        </a:p>
      </dgm:t>
    </dgm:pt>
    <dgm:pt modelId="{004770B1-00C3-4C1A-B781-6806A954630E}" type="parTrans" cxnId="{15DDE405-D081-4999-9898-EB0E22A7EC27}">
      <dgm:prSet/>
      <dgm:spPr>
        <a:ln>
          <a:solidFill>
            <a:schemeClr val="tx1"/>
          </a:solidFill>
        </a:ln>
      </dgm:spPr>
      <dgm:t>
        <a:bodyPr/>
        <a:lstStyle/>
        <a:p>
          <a:endParaRPr lang="en-US" sz="800"/>
        </a:p>
      </dgm:t>
    </dgm:pt>
    <dgm:pt modelId="{4A1A4F61-1256-4485-B88C-8DC8F8897C28}" type="sibTrans" cxnId="{15DDE405-D081-4999-9898-EB0E22A7EC27}">
      <dgm:prSet custT="1"/>
      <dgm:spPr>
        <a:solidFill>
          <a:schemeClr val="bg1">
            <a:lumMod val="85000"/>
          </a:schemeClr>
        </a:solidFill>
        <a:ln>
          <a:solidFill>
            <a:schemeClr val="tx1"/>
          </a:solidFill>
        </a:ln>
      </dgm:spPr>
      <dgm:t>
        <a:bodyPr/>
        <a:lstStyle/>
        <a:p>
          <a:pPr algn="ctr"/>
          <a:r>
            <a:rPr lang="en-US" sz="800" b="1" dirty="0">
              <a:latin typeface="Garamond" panose="02020404030301010803" pitchFamily="18" charset="0"/>
            </a:rPr>
            <a:t>Tipnie Mack</a:t>
          </a:r>
        </a:p>
      </dgm:t>
    </dgm:pt>
    <dgm:pt modelId="{C776DAF6-ACDD-41CB-A1D0-B3577FDF5809}">
      <dgm:prSet custT="1"/>
      <dgm:spPr>
        <a:solidFill>
          <a:srgbClr val="8A803C"/>
        </a:solidFill>
        <a:ln>
          <a:solidFill>
            <a:schemeClr val="tx1"/>
          </a:solidFill>
        </a:ln>
      </dgm:spPr>
      <dgm:t>
        <a:bodyPr/>
        <a:lstStyle/>
        <a:p>
          <a:r>
            <a:rPr lang="en-US" sz="800" b="1" dirty="0">
              <a:latin typeface="Garamond"/>
            </a:rPr>
            <a:t>Military Students Success Director</a:t>
          </a:r>
        </a:p>
      </dgm:t>
    </dgm:pt>
    <dgm:pt modelId="{6C111043-C22F-41F1-9BBA-472F3D0DCD64}" type="parTrans" cxnId="{8FED25F7-008F-4A8F-A4D2-1F85A9B21C3B}">
      <dgm:prSet/>
      <dgm:spPr>
        <a:ln>
          <a:solidFill>
            <a:schemeClr val="tx1"/>
          </a:solidFill>
        </a:ln>
      </dgm:spPr>
      <dgm:t>
        <a:bodyPr/>
        <a:lstStyle/>
        <a:p>
          <a:endParaRPr lang="en-US" sz="800"/>
        </a:p>
      </dgm:t>
    </dgm:pt>
    <dgm:pt modelId="{7614DEFF-C211-418B-85DC-E30D26A646BA}" type="sibTrans" cxnId="{8FED25F7-008F-4A8F-A4D2-1F85A9B21C3B}">
      <dgm:prSet custT="1"/>
      <dgm:spPr>
        <a:solidFill>
          <a:schemeClr val="bg1">
            <a:lumMod val="85000"/>
          </a:schemeClr>
        </a:solidFill>
        <a:ln>
          <a:solidFill>
            <a:schemeClr val="tx1"/>
          </a:solidFill>
        </a:ln>
      </dgm:spPr>
      <dgm:t>
        <a:bodyPr/>
        <a:lstStyle/>
        <a:p>
          <a:pPr algn="ctr"/>
          <a:r>
            <a:rPr lang="en-US" sz="800" b="1" dirty="0">
              <a:latin typeface="Garamond" panose="02020404030301010803" pitchFamily="18" charset="0"/>
            </a:rPr>
            <a:t>Tina Zanders</a:t>
          </a:r>
        </a:p>
      </dgm:t>
    </dgm:pt>
    <dgm:pt modelId="{9F7845A2-6970-4053-90AA-134EBE2235D1}">
      <dgm:prSet custT="1"/>
      <dgm:spPr>
        <a:solidFill>
          <a:srgbClr val="8A803C"/>
        </a:solidFill>
        <a:ln>
          <a:solidFill>
            <a:schemeClr val="tx1"/>
          </a:solidFill>
        </a:ln>
      </dgm:spPr>
      <dgm:t>
        <a:bodyPr/>
        <a:lstStyle/>
        <a:p>
          <a:r>
            <a:rPr lang="en-US" sz="800" b="1" dirty="0">
              <a:latin typeface="Garamond"/>
            </a:rPr>
            <a:t>Coordinator of Military Affiliated Advising</a:t>
          </a:r>
        </a:p>
      </dgm:t>
    </dgm:pt>
    <dgm:pt modelId="{F3639719-45B1-43D1-A4D7-AF01C7313644}" type="parTrans" cxnId="{6CAEBFD1-4035-46B9-88C0-7C841C682EFC}">
      <dgm:prSet/>
      <dgm:spPr>
        <a:ln>
          <a:solidFill>
            <a:schemeClr val="tx1"/>
          </a:solidFill>
        </a:ln>
      </dgm:spPr>
      <dgm:t>
        <a:bodyPr/>
        <a:lstStyle/>
        <a:p>
          <a:endParaRPr lang="en-US" sz="800"/>
        </a:p>
      </dgm:t>
    </dgm:pt>
    <dgm:pt modelId="{81BD495C-8D1A-44C6-B054-7AAC5ACB3186}" type="sibTrans" cxnId="{6CAEBFD1-4035-46B9-88C0-7C841C682EFC}">
      <dgm:prSet custT="1"/>
      <dgm:spPr>
        <a:solidFill>
          <a:schemeClr val="bg1">
            <a:lumMod val="85000"/>
          </a:schemeClr>
        </a:solidFill>
        <a:ln>
          <a:solidFill>
            <a:schemeClr val="tx1"/>
          </a:solidFill>
        </a:ln>
      </dgm:spPr>
      <dgm:t>
        <a:bodyPr/>
        <a:lstStyle/>
        <a:p>
          <a:pPr algn="ctr"/>
          <a:r>
            <a:rPr lang="en-US" sz="800" b="1" dirty="0">
              <a:latin typeface="Garamond" panose="02020404030301010803" pitchFamily="18" charset="0"/>
            </a:rPr>
            <a:t>Ana Pla Rosario</a:t>
          </a:r>
        </a:p>
      </dgm:t>
    </dgm:pt>
    <dgm:pt modelId="{7072EA72-669D-46CE-8360-2E29AA4EED80}">
      <dgm:prSet custT="1"/>
      <dgm:spPr>
        <a:solidFill>
          <a:srgbClr val="8A803C"/>
        </a:solidFill>
        <a:ln>
          <a:solidFill>
            <a:schemeClr val="tx1"/>
          </a:solidFill>
        </a:ln>
      </dgm:spPr>
      <dgm:t>
        <a:bodyPr/>
        <a:lstStyle/>
        <a:p>
          <a:r>
            <a:rPr lang="en-US" sz="800" b="1" dirty="0">
              <a:latin typeface="Garamond"/>
            </a:rPr>
            <a:t>Custodian </a:t>
          </a:r>
        </a:p>
      </dgm:t>
    </dgm:pt>
    <dgm:pt modelId="{5E607A11-1152-4B7B-B985-C2B016F48774}" type="parTrans" cxnId="{69F507BB-6BAF-44C1-B288-67A7EBAD9CF3}">
      <dgm:prSet/>
      <dgm:spPr>
        <a:ln>
          <a:solidFill>
            <a:schemeClr val="tx1"/>
          </a:solidFill>
        </a:ln>
      </dgm:spPr>
      <dgm:t>
        <a:bodyPr/>
        <a:lstStyle/>
        <a:p>
          <a:endParaRPr lang="en-US" sz="800"/>
        </a:p>
      </dgm:t>
    </dgm:pt>
    <dgm:pt modelId="{33A6C96E-B01B-4237-94F6-E603529DCE11}" type="sibTrans" cxnId="{69F507BB-6BAF-44C1-B288-67A7EBAD9CF3}">
      <dgm:prSet custT="1"/>
      <dgm:spPr>
        <a:solidFill>
          <a:schemeClr val="bg1">
            <a:lumMod val="85000"/>
          </a:schemeClr>
        </a:solidFill>
        <a:ln>
          <a:solidFill>
            <a:schemeClr val="tx1"/>
          </a:solidFill>
        </a:ln>
      </dgm:spPr>
      <dgm:t>
        <a:bodyPr/>
        <a:lstStyle/>
        <a:p>
          <a:pPr algn="ctr"/>
          <a:r>
            <a:rPr lang="en-US" sz="800" b="1" dirty="0">
              <a:latin typeface="Garamond" panose="02020404030301010803" pitchFamily="18" charset="0"/>
            </a:rPr>
            <a:t>Chris Henry</a:t>
          </a:r>
        </a:p>
      </dgm:t>
    </dgm:pt>
    <dgm:pt modelId="{B951EA09-F8BF-4CAB-ACB3-C772A0F099A8}">
      <dgm:prSet custT="1"/>
      <dgm:spPr>
        <a:solidFill>
          <a:schemeClr val="bg1">
            <a:lumMod val="65000"/>
          </a:schemeClr>
        </a:solidFill>
        <a:ln w="12700" cap="flat" cmpd="sng" algn="ctr">
          <a:solidFill>
            <a:prstClr val="black"/>
          </a:solidFill>
          <a:prstDash val="solid"/>
          <a:miter lim="800000"/>
        </a:ln>
        <a:effectLst/>
      </dgm:spPr>
      <dgm:t>
        <a:bodyPr spcFirstLastPara="0" vert="horz" wrap="square" lIns="7620" tIns="7620" rIns="7620" bIns="76359" numCol="1" spcCol="1270" anchor="ctr" anchorCtr="0"/>
        <a:lstStyle/>
        <a:p>
          <a:pPr marL="0" lvl="0" indent="0" algn="ctr" defTabSz="533400">
            <a:lnSpc>
              <a:spcPct val="90000"/>
            </a:lnSpc>
            <a:spcBef>
              <a:spcPct val="0"/>
            </a:spcBef>
            <a:spcAft>
              <a:spcPct val="35000"/>
            </a:spcAft>
            <a:buNone/>
          </a:pPr>
          <a:r>
            <a:rPr lang="en-US" sz="800" b="1" kern="1200" dirty="0">
              <a:solidFill>
                <a:schemeClr val="tx1"/>
              </a:solidFill>
              <a:latin typeface="Garamond"/>
              <a:ea typeface="+mn-ea"/>
              <a:cs typeface="+mn-cs"/>
            </a:rPr>
            <a:t>VetSuccess On Campus</a:t>
          </a:r>
        </a:p>
      </dgm:t>
    </dgm:pt>
    <dgm:pt modelId="{5A04FA38-E9D0-4459-933A-0695AD1855C1}" type="parTrans" cxnId="{BB68DB1D-BA3F-443C-8EA0-970DDA996A24}">
      <dgm:prSet/>
      <dgm:spPr>
        <a:ln>
          <a:solidFill>
            <a:schemeClr val="tx1"/>
          </a:solidFill>
          <a:prstDash val="dash"/>
        </a:ln>
      </dgm:spPr>
      <dgm:t>
        <a:bodyPr/>
        <a:lstStyle/>
        <a:p>
          <a:endParaRPr lang="en-US" sz="800"/>
        </a:p>
      </dgm:t>
    </dgm:pt>
    <dgm:pt modelId="{49E235DF-34A3-44A7-A5A7-67A98B1C87F6}" type="sibTrans" cxnId="{BB68DB1D-BA3F-443C-8EA0-970DDA996A24}">
      <dgm:prSet custT="1"/>
      <dgm:spPr>
        <a:solidFill>
          <a:schemeClr val="bg1">
            <a:lumMod val="85000"/>
          </a:schemeClr>
        </a:solidFill>
        <a:ln>
          <a:solidFill>
            <a:schemeClr val="tx1"/>
          </a:solidFill>
        </a:ln>
      </dgm:spPr>
      <dgm:t>
        <a:bodyPr/>
        <a:lstStyle/>
        <a:p>
          <a:r>
            <a:rPr lang="en-US" sz="800" b="1" dirty="0">
              <a:latin typeface="Garamond" panose="02020404030301010803" pitchFamily="18" charset="0"/>
            </a:rPr>
            <a:t>Deandria Reed</a:t>
          </a:r>
        </a:p>
      </dgm:t>
    </dgm:pt>
    <dgm:pt modelId="{D3A324F6-8F85-4BEA-BB47-8328E692C938}">
      <dgm:prSet custT="1"/>
      <dgm:spPr>
        <a:solidFill>
          <a:srgbClr val="8A803C"/>
        </a:solidFill>
        <a:ln>
          <a:solidFill>
            <a:schemeClr val="tx1"/>
          </a:solidFill>
        </a:ln>
      </dgm:spPr>
      <dgm:t>
        <a:bodyPr/>
        <a:lstStyle/>
        <a:p>
          <a:r>
            <a:rPr lang="en-US" sz="800" b="1" dirty="0">
              <a:latin typeface="Garamond"/>
            </a:rPr>
            <a:t>Academic Advisor</a:t>
          </a:r>
        </a:p>
      </dgm:t>
    </dgm:pt>
    <dgm:pt modelId="{37EBC94F-0854-438D-AD1E-E5E8C3561E68}" type="parTrans" cxnId="{CF64E2D5-14E9-46D2-A60A-C1E82C638E89}">
      <dgm:prSet/>
      <dgm:spPr/>
      <dgm:t>
        <a:bodyPr/>
        <a:lstStyle/>
        <a:p>
          <a:endParaRPr lang="en-US"/>
        </a:p>
      </dgm:t>
    </dgm:pt>
    <dgm:pt modelId="{7D7B98D7-9447-46C2-BF9D-CD063ED41885}" type="sibTrans" cxnId="{CF64E2D5-14E9-46D2-A60A-C1E82C638E89}">
      <dgm:prSet custT="1"/>
      <dgm:spPr>
        <a:solidFill>
          <a:schemeClr val="bg1">
            <a:lumMod val="85000"/>
          </a:schemeClr>
        </a:solidFill>
        <a:ln>
          <a:solidFill>
            <a:schemeClr val="tx1"/>
          </a:solidFill>
        </a:ln>
      </dgm:spPr>
      <dgm:t>
        <a:bodyPr/>
        <a:lstStyle/>
        <a:p>
          <a:pPr algn="ctr"/>
          <a:r>
            <a:rPr lang="en-US" sz="600" b="1" kern="1200" dirty="0">
              <a:latin typeface="Garamond" panose="02020404030301010803" pitchFamily="18" charset="0"/>
            </a:rPr>
            <a:t>Jennifer </a:t>
          </a:r>
          <a:r>
            <a:rPr lang="en-US" sz="600" b="1" kern="1200" dirty="0" err="1">
              <a:solidFill>
                <a:prstClr val="black">
                  <a:hueOff val="0"/>
                  <a:satOff val="0"/>
                  <a:lumOff val="0"/>
                  <a:alphaOff val="0"/>
                </a:prstClr>
              </a:solidFill>
              <a:latin typeface="Garamond" panose="02020404030301010803" pitchFamily="18" charset="0"/>
              <a:ea typeface="+mn-ea"/>
              <a:cs typeface="+mn-cs"/>
            </a:rPr>
            <a:t>Gerasch</a:t>
          </a:r>
          <a:endParaRPr lang="en-US" sz="600" b="1" kern="1200" dirty="0">
            <a:solidFill>
              <a:prstClr val="black">
                <a:hueOff val="0"/>
                <a:satOff val="0"/>
                <a:lumOff val="0"/>
                <a:alphaOff val="0"/>
              </a:prstClr>
            </a:solidFill>
            <a:latin typeface="Garamond" panose="02020404030301010803" pitchFamily="18" charset="0"/>
            <a:ea typeface="+mn-ea"/>
            <a:cs typeface="+mn-cs"/>
          </a:endParaRPr>
        </a:p>
      </dgm:t>
    </dgm:pt>
    <dgm:pt modelId="{22446739-0665-4836-A9ED-3702453C2F5A}" type="pres">
      <dgm:prSet presAssocID="{0924ABE5-9565-478F-8909-FD388B517BB7}" presName="hierChild1" presStyleCnt="0">
        <dgm:presLayoutVars>
          <dgm:orgChart val="1"/>
          <dgm:chPref val="1"/>
          <dgm:dir/>
          <dgm:animOne val="branch"/>
          <dgm:animLvl val="lvl"/>
          <dgm:resizeHandles/>
        </dgm:presLayoutVars>
      </dgm:prSet>
      <dgm:spPr/>
    </dgm:pt>
    <dgm:pt modelId="{EE4FA063-8C09-45BB-AF64-166A305F9D91}" type="pres">
      <dgm:prSet presAssocID="{9AE83D02-B024-4A3E-B018-C22D551D5B51}" presName="hierRoot1" presStyleCnt="0">
        <dgm:presLayoutVars>
          <dgm:hierBranch val="init"/>
        </dgm:presLayoutVars>
      </dgm:prSet>
      <dgm:spPr/>
    </dgm:pt>
    <dgm:pt modelId="{E60D6A9F-EEBF-4CEE-B9CE-1990D24C9FAF}" type="pres">
      <dgm:prSet presAssocID="{9AE83D02-B024-4A3E-B018-C22D551D5B51}" presName="rootComposite1" presStyleCnt="0"/>
      <dgm:spPr/>
    </dgm:pt>
    <dgm:pt modelId="{831F99AF-905F-4156-AE79-63C69DBE4F2B}" type="pres">
      <dgm:prSet presAssocID="{9AE83D02-B024-4A3E-B018-C22D551D5B51}" presName="rootText1" presStyleLbl="node0" presStyleIdx="0" presStyleCnt="1" custScaleX="250014" custScaleY="194107">
        <dgm:presLayoutVars>
          <dgm:chMax/>
          <dgm:chPref val="3"/>
        </dgm:presLayoutVars>
      </dgm:prSet>
      <dgm:spPr>
        <a:prstGeom prst="ellipse">
          <a:avLst/>
        </a:prstGeom>
      </dgm:spPr>
    </dgm:pt>
    <dgm:pt modelId="{F489EC2C-9B0A-4EFC-A516-D80BEA344AAF}" type="pres">
      <dgm:prSet presAssocID="{9AE83D02-B024-4A3E-B018-C22D551D5B51}" presName="titleText1" presStyleLbl="fgAcc0" presStyleIdx="0" presStyleCnt="1" custScaleX="112310" custScaleY="261817" custLinFactNeighborX="45694" custLinFactNeighborY="56668">
        <dgm:presLayoutVars>
          <dgm:chMax val="0"/>
          <dgm:chPref val="0"/>
        </dgm:presLayoutVars>
      </dgm:prSet>
      <dgm:spPr>
        <a:prstGeom prst="ellipse">
          <a:avLst/>
        </a:prstGeom>
      </dgm:spPr>
    </dgm:pt>
    <dgm:pt modelId="{1833110B-9714-4ECB-9667-6CD0637C2A39}" type="pres">
      <dgm:prSet presAssocID="{9AE83D02-B024-4A3E-B018-C22D551D5B51}" presName="rootConnector1" presStyleLbl="node1" presStyleIdx="0" presStyleCnt="16"/>
      <dgm:spPr/>
    </dgm:pt>
    <dgm:pt modelId="{3F464255-6CE0-47E4-9B5C-3FD3467AC92F}" type="pres">
      <dgm:prSet presAssocID="{9AE83D02-B024-4A3E-B018-C22D551D5B51}" presName="hierChild2" presStyleCnt="0"/>
      <dgm:spPr/>
    </dgm:pt>
    <dgm:pt modelId="{C2D04E52-63D4-429E-BAC1-1337BF582E1B}" type="pres">
      <dgm:prSet presAssocID="{375916C6-99B8-4FE2-8564-3CFA3CB15AEB}" presName="Name37" presStyleLbl="parChTrans1D2" presStyleIdx="0" presStyleCnt="3"/>
      <dgm:spPr/>
    </dgm:pt>
    <dgm:pt modelId="{F01B0481-8727-4C81-A921-21540671FC13}" type="pres">
      <dgm:prSet presAssocID="{6F8C93A4-93ED-4231-95BC-2BCE4582D034}" presName="hierRoot2" presStyleCnt="0">
        <dgm:presLayoutVars>
          <dgm:hierBranch val="hang"/>
        </dgm:presLayoutVars>
      </dgm:prSet>
      <dgm:spPr/>
    </dgm:pt>
    <dgm:pt modelId="{0479A592-8020-46DA-96C2-10C2E15FEBBA}" type="pres">
      <dgm:prSet presAssocID="{6F8C93A4-93ED-4231-95BC-2BCE4582D034}" presName="rootComposite" presStyleCnt="0"/>
      <dgm:spPr/>
    </dgm:pt>
    <dgm:pt modelId="{34B1F8B5-2522-41AF-83CA-D6F36FA600AC}" type="pres">
      <dgm:prSet presAssocID="{6F8C93A4-93ED-4231-95BC-2BCE4582D034}" presName="rootText" presStyleLbl="node1" presStyleIdx="0" presStyleCnt="16" custScaleX="202780" custScaleY="169415">
        <dgm:presLayoutVars>
          <dgm:chMax/>
          <dgm:chPref val="3"/>
        </dgm:presLayoutVars>
      </dgm:prSet>
      <dgm:spPr>
        <a:prstGeom prst="ellipse">
          <a:avLst/>
        </a:prstGeom>
      </dgm:spPr>
    </dgm:pt>
    <dgm:pt modelId="{F72E075D-E6F6-40BB-9C68-9B222351F3DC}" type="pres">
      <dgm:prSet presAssocID="{6F8C93A4-93ED-4231-95BC-2BCE4582D034}" presName="titleText2" presStyleLbl="fgAcc1" presStyleIdx="0" presStyleCnt="16" custScaleX="160047" custScaleY="239037" custLinFactNeighborX="17304" custLinFactNeighborY="56201">
        <dgm:presLayoutVars>
          <dgm:chMax val="0"/>
          <dgm:chPref val="0"/>
        </dgm:presLayoutVars>
      </dgm:prSet>
      <dgm:spPr>
        <a:xfrm>
          <a:off x="1483259" y="2830350"/>
          <a:ext cx="1746503" cy="393190"/>
        </a:xfrm>
        <a:prstGeom prst="ellipse">
          <a:avLst/>
        </a:prstGeom>
      </dgm:spPr>
    </dgm:pt>
    <dgm:pt modelId="{69E3C185-E8E1-4A3E-9456-7E034F4EA75A}" type="pres">
      <dgm:prSet presAssocID="{6F8C93A4-93ED-4231-95BC-2BCE4582D034}" presName="rootConnector" presStyleLbl="node2" presStyleIdx="0" presStyleCnt="0"/>
      <dgm:spPr/>
    </dgm:pt>
    <dgm:pt modelId="{545045E1-AD01-484D-8F69-A2BB835788CF}" type="pres">
      <dgm:prSet presAssocID="{6F8C93A4-93ED-4231-95BC-2BCE4582D034}" presName="hierChild4" presStyleCnt="0"/>
      <dgm:spPr/>
    </dgm:pt>
    <dgm:pt modelId="{3B23E263-2302-4F96-9900-421CBDF4C053}" type="pres">
      <dgm:prSet presAssocID="{E8DDF94C-BD70-4B00-8C23-3CC178A6F187}" presName="Name42" presStyleLbl="parChTrans1D3" presStyleIdx="0" presStyleCnt="13"/>
      <dgm:spPr/>
    </dgm:pt>
    <dgm:pt modelId="{9A06288B-47C8-4C50-BECC-061C1F06DA1D}" type="pres">
      <dgm:prSet presAssocID="{D5D0B372-1323-4D02-9272-57B52AC19B0E}" presName="hierRoot2" presStyleCnt="0">
        <dgm:presLayoutVars>
          <dgm:hierBranch val="hang"/>
        </dgm:presLayoutVars>
      </dgm:prSet>
      <dgm:spPr/>
    </dgm:pt>
    <dgm:pt modelId="{AF031436-0C90-49A2-8BC7-4B67A7CC5BAB}" type="pres">
      <dgm:prSet presAssocID="{D5D0B372-1323-4D02-9272-57B52AC19B0E}" presName="rootComposite" presStyleCnt="0"/>
      <dgm:spPr/>
    </dgm:pt>
    <dgm:pt modelId="{E942A858-9F7C-425A-B139-2ADDB28B50FF}" type="pres">
      <dgm:prSet presAssocID="{D5D0B372-1323-4D02-9272-57B52AC19B0E}" presName="rootText" presStyleLbl="node1" presStyleIdx="1" presStyleCnt="16" custScaleX="176117" custScaleY="169138">
        <dgm:presLayoutVars>
          <dgm:chMax/>
          <dgm:chPref val="3"/>
        </dgm:presLayoutVars>
      </dgm:prSet>
      <dgm:spPr>
        <a:prstGeom prst="ellipse">
          <a:avLst/>
        </a:prstGeom>
      </dgm:spPr>
    </dgm:pt>
    <dgm:pt modelId="{55D82B6E-8A77-4A4C-B8B4-FF74435FCDC4}" type="pres">
      <dgm:prSet presAssocID="{D5D0B372-1323-4D02-9272-57B52AC19B0E}" presName="titleText2" presStyleLbl="fgAcc1" presStyleIdx="1" presStyleCnt="16" custScaleX="146117" custScaleY="213488" custLinFactNeighborX="12944" custLinFactNeighborY="47830">
        <dgm:presLayoutVars>
          <dgm:chMax val="0"/>
          <dgm:chPref val="0"/>
        </dgm:presLayoutVars>
      </dgm:prSet>
      <dgm:spPr>
        <a:prstGeom prst="ellipse">
          <a:avLst/>
        </a:prstGeom>
      </dgm:spPr>
    </dgm:pt>
    <dgm:pt modelId="{5728621D-7C6E-4336-8D92-18A6BB732988}" type="pres">
      <dgm:prSet presAssocID="{D5D0B372-1323-4D02-9272-57B52AC19B0E}" presName="rootConnector" presStyleLbl="node3" presStyleIdx="0" presStyleCnt="0"/>
      <dgm:spPr/>
    </dgm:pt>
    <dgm:pt modelId="{3659E7BC-0ACC-450D-8897-B912802876C2}" type="pres">
      <dgm:prSet presAssocID="{D5D0B372-1323-4D02-9272-57B52AC19B0E}" presName="hierChild4" presStyleCnt="0"/>
      <dgm:spPr/>
    </dgm:pt>
    <dgm:pt modelId="{B9564F1B-C388-42DD-BCCF-D0147EDEC486}" type="pres">
      <dgm:prSet presAssocID="{D5D0B372-1323-4D02-9272-57B52AC19B0E}" presName="hierChild5" presStyleCnt="0"/>
      <dgm:spPr/>
    </dgm:pt>
    <dgm:pt modelId="{31047EAD-07BF-4A4C-A5D3-B0A2FB88AD50}" type="pres">
      <dgm:prSet presAssocID="{52F9A222-455C-4792-8F07-66796AC9BF06}" presName="Name42" presStyleLbl="parChTrans1D3" presStyleIdx="1" presStyleCnt="13"/>
      <dgm:spPr/>
    </dgm:pt>
    <dgm:pt modelId="{687718D9-2311-4768-A505-0FFA50865EFC}" type="pres">
      <dgm:prSet presAssocID="{91E5C03D-F26B-4310-B4A3-9133A7CD90CF}" presName="hierRoot2" presStyleCnt="0">
        <dgm:presLayoutVars>
          <dgm:hierBranch val="hang"/>
        </dgm:presLayoutVars>
      </dgm:prSet>
      <dgm:spPr/>
    </dgm:pt>
    <dgm:pt modelId="{DC13803F-D2E6-4D7C-9292-A67FE8E7E59A}" type="pres">
      <dgm:prSet presAssocID="{91E5C03D-F26B-4310-B4A3-9133A7CD90CF}" presName="rootComposite" presStyleCnt="0"/>
      <dgm:spPr/>
    </dgm:pt>
    <dgm:pt modelId="{FABD94D5-4C1B-4753-9CE4-8A8D094FBC36}" type="pres">
      <dgm:prSet presAssocID="{91E5C03D-F26B-4310-B4A3-9133A7CD90CF}" presName="rootText" presStyleLbl="node1" presStyleIdx="2" presStyleCnt="16" custScaleX="176117" custScaleY="169138">
        <dgm:presLayoutVars>
          <dgm:chMax/>
          <dgm:chPref val="3"/>
        </dgm:presLayoutVars>
      </dgm:prSet>
      <dgm:spPr>
        <a:prstGeom prst="ellipse">
          <a:avLst/>
        </a:prstGeom>
      </dgm:spPr>
    </dgm:pt>
    <dgm:pt modelId="{F4F35F76-91A5-4218-8502-627F62FE95CE}" type="pres">
      <dgm:prSet presAssocID="{91E5C03D-F26B-4310-B4A3-9133A7CD90CF}" presName="titleText2" presStyleLbl="fgAcc1" presStyleIdx="2" presStyleCnt="16" custScaleX="226591" custScaleY="296640" custLinFactY="52847" custLinFactNeighborX="-303" custLinFactNeighborY="100000">
        <dgm:presLayoutVars>
          <dgm:chMax val="0"/>
          <dgm:chPref val="0"/>
        </dgm:presLayoutVars>
      </dgm:prSet>
      <dgm:spPr>
        <a:prstGeom prst="ellipse">
          <a:avLst/>
        </a:prstGeom>
      </dgm:spPr>
    </dgm:pt>
    <dgm:pt modelId="{406EF892-E17C-413B-8CAA-F3812EB61930}" type="pres">
      <dgm:prSet presAssocID="{91E5C03D-F26B-4310-B4A3-9133A7CD90CF}" presName="rootConnector" presStyleLbl="node3" presStyleIdx="0" presStyleCnt="0"/>
      <dgm:spPr/>
    </dgm:pt>
    <dgm:pt modelId="{A3B0DE6F-7B15-49ED-B007-ACF7E716C501}" type="pres">
      <dgm:prSet presAssocID="{91E5C03D-F26B-4310-B4A3-9133A7CD90CF}" presName="hierChild4" presStyleCnt="0"/>
      <dgm:spPr/>
    </dgm:pt>
    <dgm:pt modelId="{C135B7C0-9FBF-4674-BE46-8E780573D6D9}" type="pres">
      <dgm:prSet presAssocID="{91E5C03D-F26B-4310-B4A3-9133A7CD90CF}" presName="hierChild5" presStyleCnt="0"/>
      <dgm:spPr/>
    </dgm:pt>
    <dgm:pt modelId="{10E1E6EA-FCB9-4C4E-8D4E-BA5D07C2694C}" type="pres">
      <dgm:prSet presAssocID="{3D252FFA-47BE-49EB-8519-CF9C7A53289D}" presName="Name42" presStyleLbl="parChTrans1D3" presStyleIdx="2" presStyleCnt="13"/>
      <dgm:spPr/>
    </dgm:pt>
    <dgm:pt modelId="{FB7B9F29-FAB0-45CA-B421-4B6E7E6B8169}" type="pres">
      <dgm:prSet presAssocID="{CC462226-A452-42E5-8495-47070361E53E}" presName="hierRoot2" presStyleCnt="0">
        <dgm:presLayoutVars>
          <dgm:hierBranch val="hang"/>
        </dgm:presLayoutVars>
      </dgm:prSet>
      <dgm:spPr/>
    </dgm:pt>
    <dgm:pt modelId="{4AF859AB-10A3-4C8A-BA4A-06286816D502}" type="pres">
      <dgm:prSet presAssocID="{CC462226-A452-42E5-8495-47070361E53E}" presName="rootComposite" presStyleCnt="0"/>
      <dgm:spPr/>
    </dgm:pt>
    <dgm:pt modelId="{D29934BA-F442-4D70-B4A6-2D2F055266D5}" type="pres">
      <dgm:prSet presAssocID="{CC462226-A452-42E5-8495-47070361E53E}" presName="rootText" presStyleLbl="node1" presStyleIdx="3" presStyleCnt="16" custScaleX="176117" custScaleY="169138">
        <dgm:presLayoutVars>
          <dgm:chMax/>
          <dgm:chPref val="3"/>
        </dgm:presLayoutVars>
      </dgm:prSet>
      <dgm:spPr>
        <a:prstGeom prst="ellipse">
          <a:avLst/>
        </a:prstGeom>
      </dgm:spPr>
    </dgm:pt>
    <dgm:pt modelId="{31D55DE9-4020-4A91-91C1-506D9DED2CB7}" type="pres">
      <dgm:prSet presAssocID="{CC462226-A452-42E5-8495-47070361E53E}" presName="titleText2" presStyleLbl="fgAcc1" presStyleIdx="3" presStyleCnt="16" custScaleX="168478" custScaleY="233621" custLinFactY="4548" custLinFactNeighborX="13814" custLinFactNeighborY="100000">
        <dgm:presLayoutVars>
          <dgm:chMax val="0"/>
          <dgm:chPref val="0"/>
        </dgm:presLayoutVars>
      </dgm:prSet>
      <dgm:spPr>
        <a:prstGeom prst="ellipse">
          <a:avLst/>
        </a:prstGeom>
      </dgm:spPr>
    </dgm:pt>
    <dgm:pt modelId="{D8495D04-747A-4BFF-95B3-25D1353182A1}" type="pres">
      <dgm:prSet presAssocID="{CC462226-A452-42E5-8495-47070361E53E}" presName="rootConnector" presStyleLbl="node3" presStyleIdx="0" presStyleCnt="0"/>
      <dgm:spPr/>
    </dgm:pt>
    <dgm:pt modelId="{DA9538CC-6812-45DA-8BA5-9C4982ACF820}" type="pres">
      <dgm:prSet presAssocID="{CC462226-A452-42E5-8495-47070361E53E}" presName="hierChild4" presStyleCnt="0"/>
      <dgm:spPr/>
    </dgm:pt>
    <dgm:pt modelId="{A1861DAE-0CAE-45B8-A3A1-7A57BDACDCCD}" type="pres">
      <dgm:prSet presAssocID="{CC462226-A452-42E5-8495-47070361E53E}" presName="hierChild5" presStyleCnt="0"/>
      <dgm:spPr/>
    </dgm:pt>
    <dgm:pt modelId="{57CEB7D0-62E6-4B76-8CDA-B3230ED6343D}" type="pres">
      <dgm:prSet presAssocID="{004770B1-00C3-4C1A-B781-6806A954630E}" presName="Name42" presStyleLbl="parChTrans1D3" presStyleIdx="3" presStyleCnt="13"/>
      <dgm:spPr/>
    </dgm:pt>
    <dgm:pt modelId="{8031C248-396D-4111-A691-93592ED8BB7E}" type="pres">
      <dgm:prSet presAssocID="{86FE32CB-EA70-4FBC-A3B8-85588450AFF9}" presName="hierRoot2" presStyleCnt="0">
        <dgm:presLayoutVars>
          <dgm:hierBranch val="hang"/>
        </dgm:presLayoutVars>
      </dgm:prSet>
      <dgm:spPr/>
    </dgm:pt>
    <dgm:pt modelId="{6A6B4CBA-438C-4151-AEC7-EBE1AB8D78E9}" type="pres">
      <dgm:prSet presAssocID="{86FE32CB-EA70-4FBC-A3B8-85588450AFF9}" presName="rootComposite" presStyleCnt="0"/>
      <dgm:spPr/>
    </dgm:pt>
    <dgm:pt modelId="{23D66022-E60B-47B3-8B08-8ECE4DFE0CA5}" type="pres">
      <dgm:prSet presAssocID="{86FE32CB-EA70-4FBC-A3B8-85588450AFF9}" presName="rootText" presStyleLbl="node1" presStyleIdx="4" presStyleCnt="16" custScaleX="176117" custScaleY="169138">
        <dgm:presLayoutVars>
          <dgm:chMax/>
          <dgm:chPref val="3"/>
        </dgm:presLayoutVars>
      </dgm:prSet>
      <dgm:spPr>
        <a:prstGeom prst="ellipse">
          <a:avLst/>
        </a:prstGeom>
      </dgm:spPr>
    </dgm:pt>
    <dgm:pt modelId="{938360A0-8AFE-42CE-BBB8-67175BE00A1A}" type="pres">
      <dgm:prSet presAssocID="{86FE32CB-EA70-4FBC-A3B8-85588450AFF9}" presName="titleText2" presStyleLbl="fgAcc1" presStyleIdx="4" presStyleCnt="16" custScaleX="160705" custScaleY="247419" custLinFactNeighborX="16067" custLinFactNeighborY="72613">
        <dgm:presLayoutVars>
          <dgm:chMax val="0"/>
          <dgm:chPref val="0"/>
        </dgm:presLayoutVars>
      </dgm:prSet>
      <dgm:spPr>
        <a:prstGeom prst="ellipse">
          <a:avLst/>
        </a:prstGeom>
      </dgm:spPr>
    </dgm:pt>
    <dgm:pt modelId="{5CA8BB28-3009-44C0-A6B0-35C58D2E9C29}" type="pres">
      <dgm:prSet presAssocID="{86FE32CB-EA70-4FBC-A3B8-85588450AFF9}" presName="rootConnector" presStyleLbl="node3" presStyleIdx="0" presStyleCnt="0"/>
      <dgm:spPr/>
    </dgm:pt>
    <dgm:pt modelId="{7E795377-F2B5-4ABC-8CE8-F7A782541379}" type="pres">
      <dgm:prSet presAssocID="{86FE32CB-EA70-4FBC-A3B8-85588450AFF9}" presName="hierChild4" presStyleCnt="0"/>
      <dgm:spPr/>
    </dgm:pt>
    <dgm:pt modelId="{0451B552-F039-4DC6-B96E-7683EDB6D3B3}" type="pres">
      <dgm:prSet presAssocID="{86FE32CB-EA70-4FBC-A3B8-85588450AFF9}" presName="hierChild5" presStyleCnt="0"/>
      <dgm:spPr/>
    </dgm:pt>
    <dgm:pt modelId="{C732D64A-F6BC-4EB5-832F-2630ACF0E6C1}" type="pres">
      <dgm:prSet presAssocID="{CCAEA739-41E2-4789-8FD4-C625D3467BDA}" presName="Name42" presStyleLbl="parChTrans1D3" presStyleIdx="4" presStyleCnt="13"/>
      <dgm:spPr/>
    </dgm:pt>
    <dgm:pt modelId="{AB09EE79-3585-4D8C-B2D6-505B0071F61E}" type="pres">
      <dgm:prSet presAssocID="{FF1653F3-BC19-45DA-BE88-EA12AA702F13}" presName="hierRoot2" presStyleCnt="0">
        <dgm:presLayoutVars>
          <dgm:hierBranch val="hang"/>
        </dgm:presLayoutVars>
      </dgm:prSet>
      <dgm:spPr/>
    </dgm:pt>
    <dgm:pt modelId="{4CF741D0-170E-48F1-84F9-0ABF3EAB644D}" type="pres">
      <dgm:prSet presAssocID="{FF1653F3-BC19-45DA-BE88-EA12AA702F13}" presName="rootComposite" presStyleCnt="0"/>
      <dgm:spPr/>
    </dgm:pt>
    <dgm:pt modelId="{A711805E-6D06-4B4E-A964-53D18D2A8FA3}" type="pres">
      <dgm:prSet presAssocID="{FF1653F3-BC19-45DA-BE88-EA12AA702F13}" presName="rootText" presStyleLbl="node1" presStyleIdx="5" presStyleCnt="16" custScaleX="176117" custScaleY="169138">
        <dgm:presLayoutVars>
          <dgm:chMax/>
          <dgm:chPref val="3"/>
        </dgm:presLayoutVars>
      </dgm:prSet>
      <dgm:spPr>
        <a:prstGeom prst="ellipse">
          <a:avLst/>
        </a:prstGeom>
      </dgm:spPr>
    </dgm:pt>
    <dgm:pt modelId="{FD415BED-FD21-47F7-9574-1DF6071B1785}" type="pres">
      <dgm:prSet presAssocID="{FF1653F3-BC19-45DA-BE88-EA12AA702F13}" presName="titleText2" presStyleLbl="fgAcc1" presStyleIdx="5" presStyleCnt="16" custScaleX="172927" custScaleY="229005" custLinFactNeighborX="5155" custLinFactNeighborY="44549">
        <dgm:presLayoutVars>
          <dgm:chMax val="0"/>
          <dgm:chPref val="0"/>
        </dgm:presLayoutVars>
      </dgm:prSet>
      <dgm:spPr>
        <a:prstGeom prst="ellipse">
          <a:avLst/>
        </a:prstGeom>
      </dgm:spPr>
    </dgm:pt>
    <dgm:pt modelId="{76E59A9D-CF93-4CD8-877E-912D38BE05B1}" type="pres">
      <dgm:prSet presAssocID="{FF1653F3-BC19-45DA-BE88-EA12AA702F13}" presName="rootConnector" presStyleLbl="node3" presStyleIdx="0" presStyleCnt="0"/>
      <dgm:spPr/>
    </dgm:pt>
    <dgm:pt modelId="{7E80BDF0-8158-4DE2-B4D3-04AC373D169B}" type="pres">
      <dgm:prSet presAssocID="{FF1653F3-BC19-45DA-BE88-EA12AA702F13}" presName="hierChild4" presStyleCnt="0"/>
      <dgm:spPr/>
    </dgm:pt>
    <dgm:pt modelId="{DEA85657-587D-41CB-8407-61DB8AC58448}" type="pres">
      <dgm:prSet presAssocID="{FF1653F3-BC19-45DA-BE88-EA12AA702F13}" presName="hierChild5" presStyleCnt="0"/>
      <dgm:spPr/>
    </dgm:pt>
    <dgm:pt modelId="{0A07FE71-9464-42D0-9288-1A6F2BA04D78}" type="pres">
      <dgm:prSet presAssocID="{5A04FA38-E9D0-4459-933A-0695AD1855C1}" presName="Name42" presStyleLbl="parChTrans1D3" presStyleIdx="5" presStyleCnt="13"/>
      <dgm:spPr/>
    </dgm:pt>
    <dgm:pt modelId="{F8005010-9E28-4CAE-BCC4-6752D69CB389}" type="pres">
      <dgm:prSet presAssocID="{B951EA09-F8BF-4CAB-ACB3-C772A0F099A8}" presName="hierRoot2" presStyleCnt="0">
        <dgm:presLayoutVars>
          <dgm:hierBranch val="init"/>
        </dgm:presLayoutVars>
      </dgm:prSet>
      <dgm:spPr/>
    </dgm:pt>
    <dgm:pt modelId="{7D4A6D82-9C00-4203-8EB6-63152FCB367F}" type="pres">
      <dgm:prSet presAssocID="{B951EA09-F8BF-4CAB-ACB3-C772A0F099A8}" presName="rootComposite" presStyleCnt="0"/>
      <dgm:spPr/>
    </dgm:pt>
    <dgm:pt modelId="{6D9D4D61-497D-4450-9524-F3B2CF3B3086}" type="pres">
      <dgm:prSet presAssocID="{B951EA09-F8BF-4CAB-ACB3-C772A0F099A8}" presName="rootText" presStyleLbl="node1" presStyleIdx="6" presStyleCnt="16" custScaleX="178819" custScaleY="147410" custLinFactNeighborX="50000" custLinFactNeighborY="16179">
        <dgm:presLayoutVars>
          <dgm:chMax/>
          <dgm:chPref val="3"/>
        </dgm:presLayoutVars>
      </dgm:prSet>
      <dgm:spPr>
        <a:xfrm>
          <a:off x="2255106" y="4932363"/>
          <a:ext cx="1976910" cy="930229"/>
        </a:xfrm>
        <a:prstGeom prst="ellipse">
          <a:avLst/>
        </a:prstGeom>
      </dgm:spPr>
    </dgm:pt>
    <dgm:pt modelId="{1E7605EB-6D53-4C4D-9AEF-EE846F85567A}" type="pres">
      <dgm:prSet presAssocID="{B951EA09-F8BF-4CAB-ACB3-C772A0F099A8}" presName="titleText2" presStyleLbl="fgAcc1" presStyleIdx="6" presStyleCnt="16" custScaleX="164774" custScaleY="240278" custLinFactY="29432" custLinFactNeighborX="96803" custLinFactNeighborY="100000">
        <dgm:presLayoutVars>
          <dgm:chMax val="0"/>
          <dgm:chPref val="0"/>
        </dgm:presLayoutVars>
      </dgm:prSet>
      <dgm:spPr>
        <a:prstGeom prst="ellipse">
          <a:avLst/>
        </a:prstGeom>
      </dgm:spPr>
    </dgm:pt>
    <dgm:pt modelId="{532192F6-9C05-45B1-B0A2-38E9E89659FD}" type="pres">
      <dgm:prSet presAssocID="{B951EA09-F8BF-4CAB-ACB3-C772A0F099A8}" presName="rootConnector" presStyleLbl="node3" presStyleIdx="0" presStyleCnt="0"/>
      <dgm:spPr/>
    </dgm:pt>
    <dgm:pt modelId="{BCFFB24C-93A5-4D74-B508-BE97F2F35437}" type="pres">
      <dgm:prSet presAssocID="{B951EA09-F8BF-4CAB-ACB3-C772A0F099A8}" presName="hierChild4" presStyleCnt="0"/>
      <dgm:spPr/>
    </dgm:pt>
    <dgm:pt modelId="{559A45F6-153C-47E6-B3B3-47C517004B9B}" type="pres">
      <dgm:prSet presAssocID="{B951EA09-F8BF-4CAB-ACB3-C772A0F099A8}" presName="hierChild5" presStyleCnt="0"/>
      <dgm:spPr/>
    </dgm:pt>
    <dgm:pt modelId="{B5D68110-3D69-4D57-855C-BA7C77F8BE76}" type="pres">
      <dgm:prSet presAssocID="{6F8C93A4-93ED-4231-95BC-2BCE4582D034}" presName="hierChild5" presStyleCnt="0"/>
      <dgm:spPr/>
    </dgm:pt>
    <dgm:pt modelId="{9BECD92D-A5AB-48DA-99AE-E470803D3DAC}" type="pres">
      <dgm:prSet presAssocID="{7B5FE53E-38A5-4E6C-9CE2-00B46CBD37AF}" presName="Name37" presStyleLbl="parChTrans1D2" presStyleIdx="1" presStyleCnt="3"/>
      <dgm:spPr/>
    </dgm:pt>
    <dgm:pt modelId="{0A1B082F-946C-4CEE-AB6D-F0D21AAA429D}" type="pres">
      <dgm:prSet presAssocID="{90D5DD18-6383-4C41-B03D-638B44C2DEED}" presName="hierRoot2" presStyleCnt="0">
        <dgm:presLayoutVars>
          <dgm:hierBranch val="init"/>
        </dgm:presLayoutVars>
      </dgm:prSet>
      <dgm:spPr/>
    </dgm:pt>
    <dgm:pt modelId="{E4A77732-7602-4DB9-921F-A47DBA144311}" type="pres">
      <dgm:prSet presAssocID="{90D5DD18-6383-4C41-B03D-638B44C2DEED}" presName="rootComposite" presStyleCnt="0"/>
      <dgm:spPr/>
    </dgm:pt>
    <dgm:pt modelId="{CB845AD6-A0A1-4B4F-963A-68088F50DDC4}" type="pres">
      <dgm:prSet presAssocID="{90D5DD18-6383-4C41-B03D-638B44C2DEED}" presName="rootText" presStyleLbl="node1" presStyleIdx="7" presStyleCnt="16" custScaleX="243094" custScaleY="219241">
        <dgm:presLayoutVars>
          <dgm:chMax/>
          <dgm:chPref val="3"/>
        </dgm:presLayoutVars>
      </dgm:prSet>
      <dgm:spPr>
        <a:prstGeom prst="ellipse">
          <a:avLst/>
        </a:prstGeom>
      </dgm:spPr>
    </dgm:pt>
    <dgm:pt modelId="{CA09AE37-F901-42E0-9099-1765C1E784DE}" type="pres">
      <dgm:prSet presAssocID="{90D5DD18-6383-4C41-B03D-638B44C2DEED}" presName="titleText2" presStyleLbl="fgAcc1" presStyleIdx="7" presStyleCnt="16" custScaleX="175989" custScaleY="249978" custLinFactY="15985" custLinFactNeighborX="18313" custLinFactNeighborY="100000">
        <dgm:presLayoutVars>
          <dgm:chMax val="0"/>
          <dgm:chPref val="0"/>
        </dgm:presLayoutVars>
      </dgm:prSet>
      <dgm:spPr>
        <a:xfrm>
          <a:off x="3844434" y="2802893"/>
          <a:ext cx="2028612" cy="461046"/>
        </a:xfrm>
        <a:prstGeom prst="ellipse">
          <a:avLst/>
        </a:prstGeom>
      </dgm:spPr>
    </dgm:pt>
    <dgm:pt modelId="{9823F34F-8934-47C6-8C2F-B73CED023BF8}" type="pres">
      <dgm:prSet presAssocID="{90D5DD18-6383-4C41-B03D-638B44C2DEED}" presName="rootConnector" presStyleLbl="node2" presStyleIdx="0" presStyleCnt="0"/>
      <dgm:spPr/>
    </dgm:pt>
    <dgm:pt modelId="{0044FDB0-23AC-4F07-961A-07C9685C7EA0}" type="pres">
      <dgm:prSet presAssocID="{90D5DD18-6383-4C41-B03D-638B44C2DEED}" presName="hierChild4" presStyleCnt="0"/>
      <dgm:spPr/>
    </dgm:pt>
    <dgm:pt modelId="{87A65B47-0EEC-48AE-BD51-BED0CDD02808}" type="pres">
      <dgm:prSet presAssocID="{7DD3AF2E-FB11-48AF-A946-3AAFAB7E7658}" presName="Name37" presStyleLbl="parChTrans1D3" presStyleIdx="6" presStyleCnt="13"/>
      <dgm:spPr/>
    </dgm:pt>
    <dgm:pt modelId="{6B3FEC4C-485C-4BC7-B1DD-E630096A1A99}" type="pres">
      <dgm:prSet presAssocID="{F816B0FD-3933-4A20-80AB-55FF055C1803}" presName="hierRoot2" presStyleCnt="0">
        <dgm:presLayoutVars>
          <dgm:hierBranch val="init"/>
        </dgm:presLayoutVars>
      </dgm:prSet>
      <dgm:spPr/>
    </dgm:pt>
    <dgm:pt modelId="{5AE5A3CB-DE0C-4A9E-897D-45C896C37538}" type="pres">
      <dgm:prSet presAssocID="{F816B0FD-3933-4A20-80AB-55FF055C1803}" presName="rootComposite" presStyleCnt="0"/>
      <dgm:spPr/>
    </dgm:pt>
    <dgm:pt modelId="{6F743846-6270-4E85-839A-0928859C705E}" type="pres">
      <dgm:prSet presAssocID="{F816B0FD-3933-4A20-80AB-55FF055C1803}" presName="rootText" presStyleLbl="node1" presStyleIdx="8" presStyleCnt="16" custScaleX="195423" custScaleY="201588">
        <dgm:presLayoutVars>
          <dgm:chMax/>
          <dgm:chPref val="3"/>
        </dgm:presLayoutVars>
      </dgm:prSet>
      <dgm:spPr>
        <a:prstGeom prst="ellipse">
          <a:avLst/>
        </a:prstGeom>
      </dgm:spPr>
    </dgm:pt>
    <dgm:pt modelId="{EDBE4B00-EE0C-4FE7-ACA4-979FC095EC5F}" type="pres">
      <dgm:prSet presAssocID="{F816B0FD-3933-4A20-80AB-55FF055C1803}" presName="titleText2" presStyleLbl="fgAcc1" presStyleIdx="8" presStyleCnt="16" custScaleX="153071" custScaleY="206025" custLinFactY="28128" custLinFactNeighborX="25003" custLinFactNeighborY="100000">
        <dgm:presLayoutVars>
          <dgm:chMax val="0"/>
          <dgm:chPref val="0"/>
        </dgm:presLayoutVars>
      </dgm:prSet>
      <dgm:spPr>
        <a:prstGeom prst="ellipse">
          <a:avLst/>
        </a:prstGeom>
      </dgm:spPr>
    </dgm:pt>
    <dgm:pt modelId="{AA688A3C-DDE8-4171-8CC0-23DED5B63CF0}" type="pres">
      <dgm:prSet presAssocID="{F816B0FD-3933-4A20-80AB-55FF055C1803}" presName="rootConnector" presStyleLbl="node3" presStyleIdx="0" presStyleCnt="0"/>
      <dgm:spPr/>
    </dgm:pt>
    <dgm:pt modelId="{B477F35E-34D0-4B69-AB17-FB8BEE54AC11}" type="pres">
      <dgm:prSet presAssocID="{F816B0FD-3933-4A20-80AB-55FF055C1803}" presName="hierChild4" presStyleCnt="0"/>
      <dgm:spPr/>
    </dgm:pt>
    <dgm:pt modelId="{6525277E-D2A3-4052-8DB0-C2FF04D20550}" type="pres">
      <dgm:prSet presAssocID="{F816B0FD-3933-4A20-80AB-55FF055C1803}" presName="hierChild5" presStyleCnt="0"/>
      <dgm:spPr/>
    </dgm:pt>
    <dgm:pt modelId="{EB3B0A24-95BD-445C-838E-74675729C83E}" type="pres">
      <dgm:prSet presAssocID="{90D5DD18-6383-4C41-B03D-638B44C2DEED}" presName="hierChild5" presStyleCnt="0"/>
      <dgm:spPr/>
    </dgm:pt>
    <dgm:pt modelId="{5100EFF0-5C99-4E17-842F-04D94C36646B}" type="pres">
      <dgm:prSet presAssocID="{093E3634-E6A9-474E-A8A9-FC606DE48CE1}" presName="Name37" presStyleLbl="parChTrans1D2" presStyleIdx="2" presStyleCnt="3"/>
      <dgm:spPr/>
    </dgm:pt>
    <dgm:pt modelId="{80AB2A2E-DA3B-47C4-8F76-7DFCAF160B92}" type="pres">
      <dgm:prSet presAssocID="{151D6D87-E282-407C-997A-FA4C0C119A08}" presName="hierRoot2" presStyleCnt="0">
        <dgm:presLayoutVars>
          <dgm:hierBranch val="hang"/>
        </dgm:presLayoutVars>
      </dgm:prSet>
      <dgm:spPr/>
    </dgm:pt>
    <dgm:pt modelId="{7E584C1E-E389-462D-B65C-1E618CF09DA9}" type="pres">
      <dgm:prSet presAssocID="{151D6D87-E282-407C-997A-FA4C0C119A08}" presName="rootComposite" presStyleCnt="0"/>
      <dgm:spPr/>
    </dgm:pt>
    <dgm:pt modelId="{C5824863-106C-4846-B59B-696C7F9C3E71}" type="pres">
      <dgm:prSet presAssocID="{151D6D87-E282-407C-997A-FA4C0C119A08}" presName="rootText" presStyleLbl="node1" presStyleIdx="9" presStyleCnt="16" custScaleX="246231" custScaleY="193500">
        <dgm:presLayoutVars>
          <dgm:chMax/>
          <dgm:chPref val="3"/>
        </dgm:presLayoutVars>
      </dgm:prSet>
      <dgm:spPr>
        <a:prstGeom prst="ellipse">
          <a:avLst/>
        </a:prstGeom>
      </dgm:spPr>
    </dgm:pt>
    <dgm:pt modelId="{34DFED3A-DC5A-434C-8BBE-A3E6C8F89AA5}" type="pres">
      <dgm:prSet presAssocID="{151D6D87-E282-407C-997A-FA4C0C119A08}" presName="titleText2" presStyleLbl="fgAcc1" presStyleIdx="9" presStyleCnt="16" custScaleX="188677" custScaleY="287922" custLinFactY="13994" custLinFactNeighborX="55331" custLinFactNeighborY="100000">
        <dgm:presLayoutVars>
          <dgm:chMax val="0"/>
          <dgm:chPref val="0"/>
        </dgm:presLayoutVars>
      </dgm:prSet>
      <dgm:spPr>
        <a:prstGeom prst="ellipse">
          <a:avLst/>
        </a:prstGeom>
      </dgm:spPr>
    </dgm:pt>
    <dgm:pt modelId="{290A8ABB-A289-47E4-A45F-50F04DBE9821}" type="pres">
      <dgm:prSet presAssocID="{151D6D87-E282-407C-997A-FA4C0C119A08}" presName="rootConnector" presStyleLbl="node2" presStyleIdx="0" presStyleCnt="0"/>
      <dgm:spPr/>
    </dgm:pt>
    <dgm:pt modelId="{A35B5794-85E1-4CAC-A756-82AD8E458A8F}" type="pres">
      <dgm:prSet presAssocID="{151D6D87-E282-407C-997A-FA4C0C119A08}" presName="hierChild4" presStyleCnt="0"/>
      <dgm:spPr/>
    </dgm:pt>
    <dgm:pt modelId="{1CCE2B6C-0C80-4DCB-80A3-E0255EAD9A96}" type="pres">
      <dgm:prSet presAssocID="{7B8DCD2C-1A4D-4849-8594-A18F38B8F6C3}" presName="Name42" presStyleLbl="parChTrans1D3" presStyleIdx="7" presStyleCnt="13"/>
      <dgm:spPr/>
    </dgm:pt>
    <dgm:pt modelId="{91CF76A7-AB56-4429-A549-2C440A5E5A64}" type="pres">
      <dgm:prSet presAssocID="{A4A76834-E527-41EA-A1C6-B77752B78AC0}" presName="hierRoot2" presStyleCnt="0">
        <dgm:presLayoutVars>
          <dgm:hierBranch val="init"/>
        </dgm:presLayoutVars>
      </dgm:prSet>
      <dgm:spPr/>
    </dgm:pt>
    <dgm:pt modelId="{D9D2E534-EA73-45BF-95DD-08315734694C}" type="pres">
      <dgm:prSet presAssocID="{A4A76834-E527-41EA-A1C6-B77752B78AC0}" presName="rootComposite" presStyleCnt="0"/>
      <dgm:spPr/>
    </dgm:pt>
    <dgm:pt modelId="{A72330D5-FFE1-4B11-BF47-5132E8F198A6}" type="pres">
      <dgm:prSet presAssocID="{A4A76834-E527-41EA-A1C6-B77752B78AC0}" presName="rootText" presStyleLbl="node1" presStyleIdx="10" presStyleCnt="16" custScaleX="176117" custScaleY="169138">
        <dgm:presLayoutVars>
          <dgm:chMax/>
          <dgm:chPref val="3"/>
        </dgm:presLayoutVars>
      </dgm:prSet>
      <dgm:spPr>
        <a:prstGeom prst="ellipse">
          <a:avLst/>
        </a:prstGeom>
      </dgm:spPr>
    </dgm:pt>
    <dgm:pt modelId="{6BDA2FAB-1AEE-4526-86A5-605E56348097}" type="pres">
      <dgm:prSet presAssocID="{A4A76834-E527-41EA-A1C6-B77752B78AC0}" presName="titleText2" presStyleLbl="fgAcc1" presStyleIdx="10" presStyleCnt="16" custScaleX="135612" custScaleY="256801" custLinFactNeighborX="17138" custLinFactNeighborY="69488">
        <dgm:presLayoutVars>
          <dgm:chMax val="0"/>
          <dgm:chPref val="0"/>
        </dgm:presLayoutVars>
      </dgm:prSet>
      <dgm:spPr>
        <a:prstGeom prst="ellipse">
          <a:avLst/>
        </a:prstGeom>
      </dgm:spPr>
    </dgm:pt>
    <dgm:pt modelId="{6CFC8C01-E70C-45E9-A65C-3D60811F138B}" type="pres">
      <dgm:prSet presAssocID="{A4A76834-E527-41EA-A1C6-B77752B78AC0}" presName="rootConnector" presStyleLbl="node3" presStyleIdx="0" presStyleCnt="0"/>
      <dgm:spPr/>
    </dgm:pt>
    <dgm:pt modelId="{15BB1784-7983-4D95-BA4C-AADBD1BE3E77}" type="pres">
      <dgm:prSet presAssocID="{A4A76834-E527-41EA-A1C6-B77752B78AC0}" presName="hierChild4" presStyleCnt="0"/>
      <dgm:spPr/>
    </dgm:pt>
    <dgm:pt modelId="{D4FB172D-A395-4E45-B414-94895F92DBAB}" type="pres">
      <dgm:prSet presAssocID="{A4A76834-E527-41EA-A1C6-B77752B78AC0}" presName="hierChild5" presStyleCnt="0"/>
      <dgm:spPr/>
    </dgm:pt>
    <dgm:pt modelId="{B15F8184-A489-40F2-9F09-98D144B4BC02}" type="pres">
      <dgm:prSet presAssocID="{74CDF3F6-D7C3-44BD-976B-FC2C050A350D}" presName="Name42" presStyleLbl="parChTrans1D3" presStyleIdx="8" presStyleCnt="13"/>
      <dgm:spPr/>
    </dgm:pt>
    <dgm:pt modelId="{045BAF84-4E46-405C-8FEC-96BFD52BFA81}" type="pres">
      <dgm:prSet presAssocID="{3206296F-12BB-40AB-A0A4-377E9CEE4A74}" presName="hierRoot2" presStyleCnt="0">
        <dgm:presLayoutVars>
          <dgm:hierBranch val="init"/>
        </dgm:presLayoutVars>
      </dgm:prSet>
      <dgm:spPr/>
    </dgm:pt>
    <dgm:pt modelId="{907ED512-E984-4BD1-8BB9-E4D6E91191FB}" type="pres">
      <dgm:prSet presAssocID="{3206296F-12BB-40AB-A0A4-377E9CEE4A74}" presName="rootComposite" presStyleCnt="0"/>
      <dgm:spPr/>
    </dgm:pt>
    <dgm:pt modelId="{4BB38E81-3923-40BA-BEC5-5490C6DA0927}" type="pres">
      <dgm:prSet presAssocID="{3206296F-12BB-40AB-A0A4-377E9CEE4A74}" presName="rootText" presStyleLbl="node1" presStyleIdx="11" presStyleCnt="16" custScaleX="176117" custScaleY="169138">
        <dgm:presLayoutVars>
          <dgm:chMax/>
          <dgm:chPref val="3"/>
        </dgm:presLayoutVars>
      </dgm:prSet>
      <dgm:spPr>
        <a:prstGeom prst="ellipse">
          <a:avLst/>
        </a:prstGeom>
      </dgm:spPr>
    </dgm:pt>
    <dgm:pt modelId="{109E25BD-4D8A-445E-B018-6E4DD336E90F}" type="pres">
      <dgm:prSet presAssocID="{3206296F-12BB-40AB-A0A4-377E9CEE4A74}" presName="titleText2" presStyleLbl="fgAcc1" presStyleIdx="11" presStyleCnt="16" custScaleX="165418" custScaleY="256800" custLinFactNeighborX="15124" custLinFactNeighborY="79795">
        <dgm:presLayoutVars>
          <dgm:chMax val="0"/>
          <dgm:chPref val="0"/>
        </dgm:presLayoutVars>
      </dgm:prSet>
      <dgm:spPr>
        <a:prstGeom prst="ellipse">
          <a:avLst/>
        </a:prstGeom>
      </dgm:spPr>
    </dgm:pt>
    <dgm:pt modelId="{3FE61685-577D-4BB9-B4AD-5F1F7AA869DA}" type="pres">
      <dgm:prSet presAssocID="{3206296F-12BB-40AB-A0A4-377E9CEE4A74}" presName="rootConnector" presStyleLbl="node3" presStyleIdx="0" presStyleCnt="0"/>
      <dgm:spPr/>
    </dgm:pt>
    <dgm:pt modelId="{27420E9E-791F-4635-9C9D-27DC424D0BBE}" type="pres">
      <dgm:prSet presAssocID="{3206296F-12BB-40AB-A0A4-377E9CEE4A74}" presName="hierChild4" presStyleCnt="0"/>
      <dgm:spPr/>
    </dgm:pt>
    <dgm:pt modelId="{2480D7D9-FA57-495A-8D85-D6338727A855}" type="pres">
      <dgm:prSet presAssocID="{3206296F-12BB-40AB-A0A4-377E9CEE4A74}" presName="hierChild5" presStyleCnt="0"/>
      <dgm:spPr/>
    </dgm:pt>
    <dgm:pt modelId="{71C1EF4A-9D19-4B95-A453-A3CCB0E2FED5}" type="pres">
      <dgm:prSet presAssocID="{6C111043-C22F-41F1-9BBA-472F3D0DCD64}" presName="Name42" presStyleLbl="parChTrans1D3" presStyleIdx="9" presStyleCnt="13"/>
      <dgm:spPr/>
    </dgm:pt>
    <dgm:pt modelId="{FAD21DE8-4C9D-42D2-B302-40BFDDCC0FC5}" type="pres">
      <dgm:prSet presAssocID="{C776DAF6-ACDD-41CB-A1D0-B3577FDF5809}" presName="hierRoot2" presStyleCnt="0">
        <dgm:presLayoutVars>
          <dgm:hierBranch val="init"/>
        </dgm:presLayoutVars>
      </dgm:prSet>
      <dgm:spPr/>
    </dgm:pt>
    <dgm:pt modelId="{6CFA0452-C110-4630-AE5C-FAD904150446}" type="pres">
      <dgm:prSet presAssocID="{C776DAF6-ACDD-41CB-A1D0-B3577FDF5809}" presName="rootComposite" presStyleCnt="0"/>
      <dgm:spPr/>
    </dgm:pt>
    <dgm:pt modelId="{226E2BC3-BDBE-4B7E-89F0-31E827BEBA65}" type="pres">
      <dgm:prSet presAssocID="{C776DAF6-ACDD-41CB-A1D0-B3577FDF5809}" presName="rootText" presStyleLbl="node1" presStyleIdx="12" presStyleCnt="16" custScaleX="176117" custScaleY="169138">
        <dgm:presLayoutVars>
          <dgm:chMax/>
          <dgm:chPref val="3"/>
        </dgm:presLayoutVars>
      </dgm:prSet>
      <dgm:spPr>
        <a:prstGeom prst="ellipse">
          <a:avLst/>
        </a:prstGeom>
      </dgm:spPr>
    </dgm:pt>
    <dgm:pt modelId="{CF3EEEE5-0691-4807-8CD3-9CE746A4489A}" type="pres">
      <dgm:prSet presAssocID="{C776DAF6-ACDD-41CB-A1D0-B3577FDF5809}" presName="titleText2" presStyleLbl="fgAcc1" presStyleIdx="12" presStyleCnt="16" custScaleX="164391" custScaleY="242186" custLinFactNeighborX="9693" custLinFactNeighborY="85803">
        <dgm:presLayoutVars>
          <dgm:chMax val="0"/>
          <dgm:chPref val="0"/>
        </dgm:presLayoutVars>
      </dgm:prSet>
      <dgm:spPr>
        <a:prstGeom prst="ellipse">
          <a:avLst/>
        </a:prstGeom>
      </dgm:spPr>
    </dgm:pt>
    <dgm:pt modelId="{1C29EDF5-D1F5-4810-ABD5-B4C0139BA686}" type="pres">
      <dgm:prSet presAssocID="{C776DAF6-ACDD-41CB-A1D0-B3577FDF5809}" presName="rootConnector" presStyleLbl="node3" presStyleIdx="0" presStyleCnt="0"/>
      <dgm:spPr/>
    </dgm:pt>
    <dgm:pt modelId="{45629E81-F076-4E2A-B807-7D13A04BF627}" type="pres">
      <dgm:prSet presAssocID="{C776DAF6-ACDD-41CB-A1D0-B3577FDF5809}" presName="hierChild4" presStyleCnt="0"/>
      <dgm:spPr/>
    </dgm:pt>
    <dgm:pt modelId="{A7E5C4FE-24C8-4222-86F7-18E7DBFD62E5}" type="pres">
      <dgm:prSet presAssocID="{C776DAF6-ACDD-41CB-A1D0-B3577FDF5809}" presName="hierChild5" presStyleCnt="0"/>
      <dgm:spPr/>
    </dgm:pt>
    <dgm:pt modelId="{2BAC8780-D240-457E-88B4-8BB599C0D667}" type="pres">
      <dgm:prSet presAssocID="{F3639719-45B1-43D1-A4D7-AF01C7313644}" presName="Name42" presStyleLbl="parChTrans1D3" presStyleIdx="10" presStyleCnt="13"/>
      <dgm:spPr/>
    </dgm:pt>
    <dgm:pt modelId="{36584CA9-4F20-44FC-9510-BD376065B73F}" type="pres">
      <dgm:prSet presAssocID="{9F7845A2-6970-4053-90AA-134EBE2235D1}" presName="hierRoot2" presStyleCnt="0">
        <dgm:presLayoutVars>
          <dgm:hierBranch val="init"/>
        </dgm:presLayoutVars>
      </dgm:prSet>
      <dgm:spPr/>
    </dgm:pt>
    <dgm:pt modelId="{D5BFD5FF-C11D-49FD-9B05-FAD1DB50C3CC}" type="pres">
      <dgm:prSet presAssocID="{9F7845A2-6970-4053-90AA-134EBE2235D1}" presName="rootComposite" presStyleCnt="0"/>
      <dgm:spPr/>
    </dgm:pt>
    <dgm:pt modelId="{2479284A-B761-458A-834D-2B7E6EACEC75}" type="pres">
      <dgm:prSet presAssocID="{9F7845A2-6970-4053-90AA-134EBE2235D1}" presName="rootText" presStyleLbl="node1" presStyleIdx="13" presStyleCnt="16" custScaleX="176117" custScaleY="169138">
        <dgm:presLayoutVars>
          <dgm:chMax/>
          <dgm:chPref val="3"/>
        </dgm:presLayoutVars>
      </dgm:prSet>
      <dgm:spPr>
        <a:prstGeom prst="ellipse">
          <a:avLst/>
        </a:prstGeom>
      </dgm:spPr>
    </dgm:pt>
    <dgm:pt modelId="{AD891062-ACAE-414E-9D36-22071AE706B6}" type="pres">
      <dgm:prSet presAssocID="{9F7845A2-6970-4053-90AA-134EBE2235D1}" presName="titleText2" presStyleLbl="fgAcc1" presStyleIdx="13" presStyleCnt="16" custScaleX="178847" custScaleY="241402" custLinFactY="18153" custLinFactNeighborX="7184" custLinFactNeighborY="100000">
        <dgm:presLayoutVars>
          <dgm:chMax val="0"/>
          <dgm:chPref val="0"/>
        </dgm:presLayoutVars>
      </dgm:prSet>
      <dgm:spPr>
        <a:prstGeom prst="ellipse">
          <a:avLst/>
        </a:prstGeom>
      </dgm:spPr>
    </dgm:pt>
    <dgm:pt modelId="{AEFB16B8-4959-4B5E-BADB-9D121302EEE3}" type="pres">
      <dgm:prSet presAssocID="{9F7845A2-6970-4053-90AA-134EBE2235D1}" presName="rootConnector" presStyleLbl="node3" presStyleIdx="0" presStyleCnt="0"/>
      <dgm:spPr/>
    </dgm:pt>
    <dgm:pt modelId="{096D64B2-F384-42F5-AD5B-0A5E792ECE2B}" type="pres">
      <dgm:prSet presAssocID="{9F7845A2-6970-4053-90AA-134EBE2235D1}" presName="hierChild4" presStyleCnt="0"/>
      <dgm:spPr/>
    </dgm:pt>
    <dgm:pt modelId="{B8A96401-BF49-4785-92B8-A9D5A244810D}" type="pres">
      <dgm:prSet presAssocID="{9F7845A2-6970-4053-90AA-134EBE2235D1}" presName="hierChild5" presStyleCnt="0"/>
      <dgm:spPr/>
    </dgm:pt>
    <dgm:pt modelId="{EE3BA748-91DC-46DF-BB3C-B96CB768708C}" type="pres">
      <dgm:prSet presAssocID="{5E607A11-1152-4B7B-B985-C2B016F48774}" presName="Name42" presStyleLbl="parChTrans1D3" presStyleIdx="11" presStyleCnt="13"/>
      <dgm:spPr/>
    </dgm:pt>
    <dgm:pt modelId="{D08F3CC6-F563-4303-B7C6-DA3BC975BAB9}" type="pres">
      <dgm:prSet presAssocID="{7072EA72-669D-46CE-8360-2E29AA4EED80}" presName="hierRoot2" presStyleCnt="0">
        <dgm:presLayoutVars>
          <dgm:hierBranch val="init"/>
        </dgm:presLayoutVars>
      </dgm:prSet>
      <dgm:spPr/>
    </dgm:pt>
    <dgm:pt modelId="{9E3D4035-7AD0-4305-9197-66613CE7DD8E}" type="pres">
      <dgm:prSet presAssocID="{7072EA72-669D-46CE-8360-2E29AA4EED80}" presName="rootComposite" presStyleCnt="0"/>
      <dgm:spPr/>
    </dgm:pt>
    <dgm:pt modelId="{D8ADFD12-BDE0-4F86-AA40-B56B9E674F24}" type="pres">
      <dgm:prSet presAssocID="{7072EA72-669D-46CE-8360-2E29AA4EED80}" presName="rootText" presStyleLbl="node1" presStyleIdx="14" presStyleCnt="16" custScaleX="176117" custScaleY="169138">
        <dgm:presLayoutVars>
          <dgm:chMax/>
          <dgm:chPref val="3"/>
        </dgm:presLayoutVars>
      </dgm:prSet>
      <dgm:spPr>
        <a:prstGeom prst="ellipse">
          <a:avLst/>
        </a:prstGeom>
      </dgm:spPr>
    </dgm:pt>
    <dgm:pt modelId="{1D3A889C-A454-4EDE-8F8E-1FA2BEA4E184}" type="pres">
      <dgm:prSet presAssocID="{7072EA72-669D-46CE-8360-2E29AA4EED80}" presName="titleText2" presStyleLbl="fgAcc1" presStyleIdx="14" presStyleCnt="16" custScaleX="117289" custScaleY="191384" custLinFactNeighborX="14014" custLinFactNeighborY="35334">
        <dgm:presLayoutVars>
          <dgm:chMax val="0"/>
          <dgm:chPref val="0"/>
        </dgm:presLayoutVars>
      </dgm:prSet>
      <dgm:spPr>
        <a:prstGeom prst="ellipse">
          <a:avLst/>
        </a:prstGeom>
      </dgm:spPr>
    </dgm:pt>
    <dgm:pt modelId="{EF4A5F60-F865-48CA-A1D1-560A579D2EBF}" type="pres">
      <dgm:prSet presAssocID="{7072EA72-669D-46CE-8360-2E29AA4EED80}" presName="rootConnector" presStyleLbl="node3" presStyleIdx="0" presStyleCnt="0"/>
      <dgm:spPr/>
    </dgm:pt>
    <dgm:pt modelId="{C0DAC415-E646-40D2-B57E-3D6F721EF088}" type="pres">
      <dgm:prSet presAssocID="{7072EA72-669D-46CE-8360-2E29AA4EED80}" presName="hierChild4" presStyleCnt="0"/>
      <dgm:spPr/>
    </dgm:pt>
    <dgm:pt modelId="{B9EBB4DF-8D60-45A7-B33A-0368E35D4CA9}" type="pres">
      <dgm:prSet presAssocID="{7072EA72-669D-46CE-8360-2E29AA4EED80}" presName="hierChild5" presStyleCnt="0"/>
      <dgm:spPr/>
    </dgm:pt>
    <dgm:pt modelId="{543C304D-6384-4169-8FEF-E0386300AF88}" type="pres">
      <dgm:prSet presAssocID="{37EBC94F-0854-438D-AD1E-E5E8C3561E68}" presName="Name42" presStyleLbl="parChTrans1D3" presStyleIdx="12" presStyleCnt="13"/>
      <dgm:spPr/>
    </dgm:pt>
    <dgm:pt modelId="{443A52A5-1B41-4ABC-BA1F-CEED8E4BF6C0}" type="pres">
      <dgm:prSet presAssocID="{D3A324F6-8F85-4BEA-BB47-8328E692C938}" presName="hierRoot2" presStyleCnt="0">
        <dgm:presLayoutVars>
          <dgm:hierBranch val="init"/>
        </dgm:presLayoutVars>
      </dgm:prSet>
      <dgm:spPr/>
    </dgm:pt>
    <dgm:pt modelId="{B203B774-CFC9-4376-B6F7-31AC536CC918}" type="pres">
      <dgm:prSet presAssocID="{D3A324F6-8F85-4BEA-BB47-8328E692C938}" presName="rootComposite" presStyleCnt="0"/>
      <dgm:spPr/>
    </dgm:pt>
    <dgm:pt modelId="{2609BAB4-D4EA-420B-B56F-1401FE5BA99D}" type="pres">
      <dgm:prSet presAssocID="{D3A324F6-8F85-4BEA-BB47-8328E692C938}" presName="rootText" presStyleLbl="node1" presStyleIdx="15" presStyleCnt="16" custScaleX="176117" custScaleY="169138">
        <dgm:presLayoutVars>
          <dgm:chMax/>
          <dgm:chPref val="3"/>
        </dgm:presLayoutVars>
      </dgm:prSet>
      <dgm:spPr>
        <a:prstGeom prst="ellipse">
          <a:avLst/>
        </a:prstGeom>
      </dgm:spPr>
    </dgm:pt>
    <dgm:pt modelId="{DA6BCACD-1ADB-4EF6-8AF8-111A21C566C8}" type="pres">
      <dgm:prSet presAssocID="{D3A324F6-8F85-4BEA-BB47-8328E692C938}" presName="titleText2" presStyleLbl="fgAcc1" presStyleIdx="15" presStyleCnt="16" custScaleX="183073" custScaleY="191384" custLinFactNeighborX="30693" custLinFactNeighborY="20837">
        <dgm:presLayoutVars>
          <dgm:chMax val="0"/>
          <dgm:chPref val="0"/>
        </dgm:presLayoutVars>
      </dgm:prSet>
      <dgm:spPr>
        <a:prstGeom prst="ellipse">
          <a:avLst/>
        </a:prstGeom>
      </dgm:spPr>
    </dgm:pt>
    <dgm:pt modelId="{758452FD-8DBA-4072-BCFC-71AF3ABCE94E}" type="pres">
      <dgm:prSet presAssocID="{D3A324F6-8F85-4BEA-BB47-8328E692C938}" presName="rootConnector" presStyleLbl="node3" presStyleIdx="0" presStyleCnt="0"/>
      <dgm:spPr/>
    </dgm:pt>
    <dgm:pt modelId="{7C845865-343F-4FCC-9B6C-228A5C905DB9}" type="pres">
      <dgm:prSet presAssocID="{D3A324F6-8F85-4BEA-BB47-8328E692C938}" presName="hierChild4" presStyleCnt="0"/>
      <dgm:spPr/>
    </dgm:pt>
    <dgm:pt modelId="{2EA8F154-86E0-43C8-A8BF-3FAFC950BD89}" type="pres">
      <dgm:prSet presAssocID="{D3A324F6-8F85-4BEA-BB47-8328E692C938}" presName="hierChild5" presStyleCnt="0"/>
      <dgm:spPr/>
    </dgm:pt>
    <dgm:pt modelId="{DF31B2D9-1CD7-453E-A4CA-4071C362E756}" type="pres">
      <dgm:prSet presAssocID="{151D6D87-E282-407C-997A-FA4C0C119A08}" presName="hierChild5" presStyleCnt="0"/>
      <dgm:spPr/>
    </dgm:pt>
    <dgm:pt modelId="{F33456BF-134D-4BE8-BBC8-54C373A5169D}" type="pres">
      <dgm:prSet presAssocID="{9AE83D02-B024-4A3E-B018-C22D551D5B51}" presName="hierChild3" presStyleCnt="0"/>
      <dgm:spPr/>
    </dgm:pt>
  </dgm:ptLst>
  <dgm:cxnLst>
    <dgm:cxn modelId="{E6700A02-6A40-48D7-A199-4C6FD704EEEA}" type="presOf" srcId="{75969843-1284-477E-B4F2-8849DD642909}" destId="{CA09AE37-F901-42E0-9099-1765C1E784DE}" srcOrd="0" destOrd="0" presId="urn:microsoft.com/office/officeart/2008/layout/NameandTitleOrganizationalChart"/>
    <dgm:cxn modelId="{FAFE1005-1EEB-412B-98E1-60811B8302A0}" type="presOf" srcId="{0924ABE5-9565-478F-8909-FD388B517BB7}" destId="{22446739-0665-4836-A9ED-3702453C2F5A}" srcOrd="0" destOrd="0" presId="urn:microsoft.com/office/officeart/2008/layout/NameandTitleOrganizationalChart"/>
    <dgm:cxn modelId="{15DDE405-D081-4999-9898-EB0E22A7EC27}" srcId="{6F8C93A4-93ED-4231-95BC-2BCE4582D034}" destId="{86FE32CB-EA70-4FBC-A3B8-85588450AFF9}" srcOrd="3" destOrd="0" parTransId="{004770B1-00C3-4C1A-B781-6806A954630E}" sibTransId="{4A1A4F61-1256-4485-B88C-8DC8F8897C28}"/>
    <dgm:cxn modelId="{C38B0D08-A83B-4C42-9C26-0F7D5D917C5A}" type="presOf" srcId="{91E5C03D-F26B-4310-B4A3-9133A7CD90CF}" destId="{406EF892-E17C-413B-8CAA-F3812EB61930}" srcOrd="1" destOrd="0" presId="urn:microsoft.com/office/officeart/2008/layout/NameandTitleOrganizationalChart"/>
    <dgm:cxn modelId="{40FE8408-4F0F-427D-BEFC-1C4DB0959B1D}" srcId="{0924ABE5-9565-478F-8909-FD388B517BB7}" destId="{9AE83D02-B024-4A3E-B018-C22D551D5B51}" srcOrd="0" destOrd="0" parTransId="{696B41F3-FB3F-4AB2-A3A3-32D16E0ADC37}" sibTransId="{7C238284-7350-4188-9DA2-E28EC36CCAF3}"/>
    <dgm:cxn modelId="{1050750C-55F2-4C9D-B903-4271B3E41A4B}" type="presOf" srcId="{6C111043-C22F-41F1-9BBA-472F3D0DCD64}" destId="{71C1EF4A-9D19-4B95-A453-A3CCB0E2FED5}" srcOrd="0" destOrd="0" presId="urn:microsoft.com/office/officeart/2008/layout/NameandTitleOrganizationalChart"/>
    <dgm:cxn modelId="{D663E90C-FDAD-4395-8A46-07B540C583CF}" type="presOf" srcId="{D3A324F6-8F85-4BEA-BB47-8328E692C938}" destId="{758452FD-8DBA-4072-BCFC-71AF3ABCE94E}" srcOrd="1" destOrd="0" presId="urn:microsoft.com/office/officeart/2008/layout/NameandTitleOrganizationalChart"/>
    <dgm:cxn modelId="{33622212-AA54-42DA-AC8B-4688C9E82EF2}" type="presOf" srcId="{D5D0B372-1323-4D02-9272-57B52AC19B0E}" destId="{5728621D-7C6E-4336-8D92-18A6BB732988}" srcOrd="1" destOrd="0" presId="urn:microsoft.com/office/officeart/2008/layout/NameandTitleOrganizationalChart"/>
    <dgm:cxn modelId="{CF826C13-E8A5-4DC9-B809-EC89B397552C}" type="presOf" srcId="{49E235DF-34A3-44A7-A5A7-67A98B1C87F6}" destId="{1E7605EB-6D53-4C4D-9AEF-EE846F85567A}" srcOrd="0" destOrd="0" presId="urn:microsoft.com/office/officeart/2008/layout/NameandTitleOrganizationalChart"/>
    <dgm:cxn modelId="{B7E14F13-BB12-4409-AD96-B0D151ED5EBF}" type="presOf" srcId="{151D6D87-E282-407C-997A-FA4C0C119A08}" destId="{C5824863-106C-4846-B59B-696C7F9C3E71}" srcOrd="0" destOrd="0" presId="urn:microsoft.com/office/officeart/2008/layout/NameandTitleOrganizationalChart"/>
    <dgm:cxn modelId="{9D4B8814-A6AC-4A80-8B3F-FEEEB4482B75}" type="presOf" srcId="{3D252FFA-47BE-49EB-8519-CF9C7A53289D}" destId="{10E1E6EA-FCB9-4C4E-8D4E-BA5D07C2694C}" srcOrd="0" destOrd="0" presId="urn:microsoft.com/office/officeart/2008/layout/NameandTitleOrganizationalChart"/>
    <dgm:cxn modelId="{AFB0EA14-1D81-4D19-B975-5C9D92D0573C}" type="presOf" srcId="{7072EA72-669D-46CE-8360-2E29AA4EED80}" destId="{D8ADFD12-BDE0-4F86-AA40-B56B9E674F24}" srcOrd="0" destOrd="0" presId="urn:microsoft.com/office/officeart/2008/layout/NameandTitleOrganizationalChart"/>
    <dgm:cxn modelId="{D9901D19-FBFF-4B36-ADDC-B43EDD432132}" type="presOf" srcId="{5E607A11-1152-4B7B-B985-C2B016F48774}" destId="{EE3BA748-91DC-46DF-BB3C-B96CB768708C}" srcOrd="0" destOrd="0" presId="urn:microsoft.com/office/officeart/2008/layout/NameandTitleOrganizationalChart"/>
    <dgm:cxn modelId="{C951AB1B-0435-45CC-B5A4-C57144C455A4}" srcId="{151D6D87-E282-407C-997A-FA4C0C119A08}" destId="{A4A76834-E527-41EA-A1C6-B77752B78AC0}" srcOrd="0" destOrd="0" parTransId="{7B8DCD2C-1A4D-4849-8594-A18F38B8F6C3}" sibTransId="{22473416-4ABF-4551-88AA-0D9C269FEA0A}"/>
    <dgm:cxn modelId="{BB68DB1D-BA3F-443C-8EA0-970DDA996A24}" srcId="{6F8C93A4-93ED-4231-95BC-2BCE4582D034}" destId="{B951EA09-F8BF-4CAB-ACB3-C772A0F099A8}" srcOrd="5" destOrd="0" parTransId="{5A04FA38-E9D0-4459-933A-0695AD1855C1}" sibTransId="{49E235DF-34A3-44A7-A5A7-67A98B1C87F6}"/>
    <dgm:cxn modelId="{6E1F2926-3B52-4C60-9AF1-19283FC063D1}" type="presOf" srcId="{9AE83D02-B024-4A3E-B018-C22D551D5B51}" destId="{1833110B-9714-4ECB-9667-6CD0637C2A39}" srcOrd="1" destOrd="0" presId="urn:microsoft.com/office/officeart/2008/layout/NameandTitleOrganizationalChart"/>
    <dgm:cxn modelId="{D04EF529-CA5F-4E75-8080-3ECB8345C3E6}" srcId="{6F8C93A4-93ED-4231-95BC-2BCE4582D034}" destId="{91E5C03D-F26B-4310-B4A3-9133A7CD90CF}" srcOrd="1" destOrd="0" parTransId="{52F9A222-455C-4792-8F07-66796AC9BF06}" sibTransId="{D1C519F9-F4F6-4E9E-A6D2-BF653BE399EA}"/>
    <dgm:cxn modelId="{69EFEE2D-76CD-4E72-932B-267F39FB921D}" type="presOf" srcId="{3206296F-12BB-40AB-A0A4-377E9CEE4A74}" destId="{3FE61685-577D-4BB9-B4AD-5F1F7AA869DA}" srcOrd="1" destOrd="0" presId="urn:microsoft.com/office/officeart/2008/layout/NameandTitleOrganizationalChart"/>
    <dgm:cxn modelId="{1CB2F82E-ED5F-4D43-9006-E539B83B6102}" srcId="{9AE83D02-B024-4A3E-B018-C22D551D5B51}" destId="{151D6D87-E282-407C-997A-FA4C0C119A08}" srcOrd="2" destOrd="0" parTransId="{093E3634-E6A9-474E-A8A9-FC606DE48CE1}" sibTransId="{915EBEBA-1456-4731-B76C-84546D95066E}"/>
    <dgm:cxn modelId="{9DFD3B2F-9F86-457D-9C3D-C09793957E96}" type="presOf" srcId="{093E3634-E6A9-474E-A8A9-FC606DE48CE1}" destId="{5100EFF0-5C99-4E17-842F-04D94C36646B}" srcOrd="0" destOrd="0" presId="urn:microsoft.com/office/officeart/2008/layout/NameandTitleOrganizationalChart"/>
    <dgm:cxn modelId="{B1F58331-F2A6-4BFD-AC4D-C8B050AB3E34}" srcId="{90D5DD18-6383-4C41-B03D-638B44C2DEED}" destId="{F816B0FD-3933-4A20-80AB-55FF055C1803}" srcOrd="0" destOrd="0" parTransId="{7DD3AF2E-FB11-48AF-A946-3AAFAB7E7658}" sibTransId="{BEF1B277-68B6-469E-95A9-BAC18CEFF7E6}"/>
    <dgm:cxn modelId="{B133E834-C31D-44E8-9AA6-6C472165F389}" type="presOf" srcId="{CC462226-A452-42E5-8495-47070361E53E}" destId="{D29934BA-F442-4D70-B4A6-2D2F055266D5}" srcOrd="0" destOrd="0" presId="urn:microsoft.com/office/officeart/2008/layout/NameandTitleOrganizationalChart"/>
    <dgm:cxn modelId="{88B86438-5E14-4FAF-9C2D-2CF44896D9DE}" type="presOf" srcId="{9AE83D02-B024-4A3E-B018-C22D551D5B51}" destId="{831F99AF-905F-4156-AE79-63C69DBE4F2B}" srcOrd="0" destOrd="0" presId="urn:microsoft.com/office/officeart/2008/layout/NameandTitleOrganizationalChart"/>
    <dgm:cxn modelId="{EB5F0139-3E4E-401B-A3F1-4612E3F449D2}" type="presOf" srcId="{7614DEFF-C211-418B-85DC-E30D26A646BA}" destId="{CF3EEEE5-0691-4807-8CD3-9CE746A4489A}" srcOrd="0" destOrd="0" presId="urn:microsoft.com/office/officeart/2008/layout/NameandTitleOrganizationalChart"/>
    <dgm:cxn modelId="{2883413D-921E-4970-9CB6-682BCC9723FE}" type="presOf" srcId="{F816B0FD-3933-4A20-80AB-55FF055C1803}" destId="{AA688A3C-DDE8-4171-8CC0-23DED5B63CF0}" srcOrd="1" destOrd="0" presId="urn:microsoft.com/office/officeart/2008/layout/NameandTitleOrganizationalChart"/>
    <dgm:cxn modelId="{DA2AA85C-E26D-4FA7-B135-534CC09E04BC}" type="presOf" srcId="{626F3BB4-1CE3-4054-9154-9AF0164452BF}" destId="{109E25BD-4D8A-445E-B018-6E4DD336E90F}" srcOrd="0" destOrd="0" presId="urn:microsoft.com/office/officeart/2008/layout/NameandTitleOrganizationalChart"/>
    <dgm:cxn modelId="{C2857560-EB94-4193-873B-06606089828D}" type="presOf" srcId="{F3639719-45B1-43D1-A4D7-AF01C7313644}" destId="{2BAC8780-D240-457E-88B4-8BB599C0D667}" srcOrd="0" destOrd="0" presId="urn:microsoft.com/office/officeart/2008/layout/NameandTitleOrganizationalChart"/>
    <dgm:cxn modelId="{B41FC161-BD5B-45FB-ADBA-10EFEBCA33A8}" type="presOf" srcId="{A4A76834-E527-41EA-A1C6-B77752B78AC0}" destId="{A72330D5-FFE1-4B11-BF47-5132E8F198A6}" srcOrd="0" destOrd="0" presId="urn:microsoft.com/office/officeart/2008/layout/NameandTitleOrganizationalChart"/>
    <dgm:cxn modelId="{78E83065-68C9-4E00-BDBD-1196D7655319}" srcId="{6F8C93A4-93ED-4231-95BC-2BCE4582D034}" destId="{FF1653F3-BC19-45DA-BE88-EA12AA702F13}" srcOrd="4" destOrd="0" parTransId="{CCAEA739-41E2-4789-8FD4-C625D3467BDA}" sibTransId="{8A3FFC93-11B8-48B4-96A2-7DD3D0583534}"/>
    <dgm:cxn modelId="{4E02F746-E690-41DA-867E-11D53EA744CD}" type="presOf" srcId="{74CDF3F6-D7C3-44BD-976B-FC2C050A350D}" destId="{B15F8184-A489-40F2-9F09-98D144B4BC02}" srcOrd="0" destOrd="0" presId="urn:microsoft.com/office/officeart/2008/layout/NameandTitleOrganizationalChart"/>
    <dgm:cxn modelId="{34899F67-DB0A-49C7-ADD8-D27B915328D3}" type="presOf" srcId="{F816B0FD-3933-4A20-80AB-55FF055C1803}" destId="{6F743846-6270-4E85-839A-0928859C705E}" srcOrd="0" destOrd="0" presId="urn:microsoft.com/office/officeart/2008/layout/NameandTitleOrganizationalChart"/>
    <dgm:cxn modelId="{D7CD6769-4220-4544-81D3-950FBA9E6522}" type="presOf" srcId="{22473416-4ABF-4551-88AA-0D9C269FEA0A}" destId="{6BDA2FAB-1AEE-4526-86A5-605E56348097}" srcOrd="0" destOrd="0" presId="urn:microsoft.com/office/officeart/2008/layout/NameandTitleOrganizationalChart"/>
    <dgm:cxn modelId="{0B856C49-818D-44E2-B7EA-31D6FEBD18C9}" srcId="{6F8C93A4-93ED-4231-95BC-2BCE4582D034}" destId="{D5D0B372-1323-4D02-9272-57B52AC19B0E}" srcOrd="0" destOrd="0" parTransId="{E8DDF94C-BD70-4B00-8C23-3CC178A6F187}" sibTransId="{40940D27-71DD-426E-A32E-B55AE63A4651}"/>
    <dgm:cxn modelId="{BDAA7E69-CACC-43DB-9A87-25BA25CBA573}" type="presOf" srcId="{7DD3AF2E-FB11-48AF-A946-3AAFAB7E7658}" destId="{87A65B47-0EEC-48AE-BD51-BED0CDD02808}" srcOrd="0" destOrd="0" presId="urn:microsoft.com/office/officeart/2008/layout/NameandTitleOrganizationalChart"/>
    <dgm:cxn modelId="{7B23A24A-26E8-4533-80EC-5DE60066B721}" type="presOf" srcId="{FF1653F3-BC19-45DA-BE88-EA12AA702F13}" destId="{A711805E-6D06-4B4E-A964-53D18D2A8FA3}" srcOrd="0" destOrd="0" presId="urn:microsoft.com/office/officeart/2008/layout/NameandTitleOrganizationalChart"/>
    <dgm:cxn modelId="{E2CEA94A-FBA2-4F42-B41D-F45F907EB9F8}" type="presOf" srcId="{9F7845A2-6970-4053-90AA-134EBE2235D1}" destId="{AEFB16B8-4959-4B5E-BADB-9D121302EEE3}" srcOrd="1" destOrd="0" presId="urn:microsoft.com/office/officeart/2008/layout/NameandTitleOrganizationalChart"/>
    <dgm:cxn modelId="{03754F4B-0350-45EA-886B-84CD5137AE6E}" type="presOf" srcId="{6F8C93A4-93ED-4231-95BC-2BCE4582D034}" destId="{34B1F8B5-2522-41AF-83CA-D6F36FA600AC}" srcOrd="0" destOrd="0" presId="urn:microsoft.com/office/officeart/2008/layout/NameandTitleOrganizationalChart"/>
    <dgm:cxn modelId="{9F350E4D-CB40-47F7-925D-17AE6CDFD04B}" type="presOf" srcId="{D3A324F6-8F85-4BEA-BB47-8328E692C938}" destId="{2609BAB4-D4EA-420B-B56F-1401FE5BA99D}" srcOrd="0" destOrd="0" presId="urn:microsoft.com/office/officeart/2008/layout/NameandTitleOrganizationalChart"/>
    <dgm:cxn modelId="{E61E586D-E2B1-4496-B5EA-B5E39FB18F90}" srcId="{9AE83D02-B024-4A3E-B018-C22D551D5B51}" destId="{90D5DD18-6383-4C41-B03D-638B44C2DEED}" srcOrd="1" destOrd="0" parTransId="{7B5FE53E-38A5-4E6C-9CE2-00B46CBD37AF}" sibTransId="{75969843-1284-477E-B4F2-8849DD642909}"/>
    <dgm:cxn modelId="{39634C6F-57BE-4DFE-B9D1-B21D881A8D75}" type="presOf" srcId="{B951EA09-F8BF-4CAB-ACB3-C772A0F099A8}" destId="{6D9D4D61-497D-4450-9524-F3B2CF3B3086}" srcOrd="0" destOrd="0" presId="urn:microsoft.com/office/officeart/2008/layout/NameandTitleOrganizationalChart"/>
    <dgm:cxn modelId="{B54D5A4F-3F7B-45B4-B57D-C72DDF9B4F41}" type="presOf" srcId="{FF1653F3-BC19-45DA-BE88-EA12AA702F13}" destId="{76E59A9D-CF93-4CD8-877E-912D38BE05B1}" srcOrd="1" destOrd="0" presId="urn:microsoft.com/office/officeart/2008/layout/NameandTitleOrganizationalChart"/>
    <dgm:cxn modelId="{2DBFC073-8D13-404B-9AA4-2867D331235F}" type="presOf" srcId="{8A3FFC93-11B8-48B4-96A2-7DD3D0583534}" destId="{FD415BED-FD21-47F7-9574-1DF6071B1785}" srcOrd="0" destOrd="0" presId="urn:microsoft.com/office/officeart/2008/layout/NameandTitleOrganizationalChart"/>
    <dgm:cxn modelId="{905DD953-013F-4419-A953-4A0242E0FC9C}" type="presOf" srcId="{90D5DD18-6383-4C41-B03D-638B44C2DEED}" destId="{CB845AD6-A0A1-4B4F-963A-68088F50DDC4}" srcOrd="0" destOrd="0" presId="urn:microsoft.com/office/officeart/2008/layout/NameandTitleOrganizationalChart"/>
    <dgm:cxn modelId="{556A3955-8484-4BB8-BA90-DED677594E14}" type="presOf" srcId="{9F7845A2-6970-4053-90AA-134EBE2235D1}" destId="{2479284A-B761-458A-834D-2B7E6EACEC75}" srcOrd="0" destOrd="0" presId="urn:microsoft.com/office/officeart/2008/layout/NameandTitleOrganizationalChart"/>
    <dgm:cxn modelId="{9D261476-F4C2-4C9D-AAE4-AEDBB810A2EB}" type="presOf" srcId="{C776DAF6-ACDD-41CB-A1D0-B3577FDF5809}" destId="{226E2BC3-BDBE-4B7E-89F0-31E827BEBA65}" srcOrd="0" destOrd="0" presId="urn:microsoft.com/office/officeart/2008/layout/NameandTitleOrganizationalChart"/>
    <dgm:cxn modelId="{BDCF9B56-0247-44B6-956B-E791B15A2250}" type="presOf" srcId="{86FE32CB-EA70-4FBC-A3B8-85588450AFF9}" destId="{5CA8BB28-3009-44C0-A6B0-35C58D2E9C29}" srcOrd="1" destOrd="0" presId="urn:microsoft.com/office/officeart/2008/layout/NameandTitleOrganizationalChart"/>
    <dgm:cxn modelId="{37DB095A-C59E-4634-870D-3A55C9351A6E}" type="presOf" srcId="{81BD495C-8D1A-44C6-B054-7AAC5ACB3186}" destId="{AD891062-ACAE-414E-9D36-22071AE706B6}" srcOrd="0" destOrd="0" presId="urn:microsoft.com/office/officeart/2008/layout/NameandTitleOrganizationalChart"/>
    <dgm:cxn modelId="{C3A0B97D-C070-43AC-BF38-52030B30BB80}" type="presOf" srcId="{C776DAF6-ACDD-41CB-A1D0-B3577FDF5809}" destId="{1C29EDF5-D1F5-4810-ABD5-B4C0139BA686}" srcOrd="1" destOrd="0" presId="urn:microsoft.com/office/officeart/2008/layout/NameandTitleOrganizationalChart"/>
    <dgm:cxn modelId="{14D1CC7D-42ED-4D07-B305-476B73E9134E}" type="presOf" srcId="{4A1A4F61-1256-4485-B88C-8DC8F8897C28}" destId="{938360A0-8AFE-42CE-BBB8-67175BE00A1A}" srcOrd="0" destOrd="0" presId="urn:microsoft.com/office/officeart/2008/layout/NameandTitleOrganizationalChart"/>
    <dgm:cxn modelId="{C2452D80-FA03-4634-B858-8171AB747CB6}" type="presOf" srcId="{33A6C96E-B01B-4237-94F6-E603529DCE11}" destId="{1D3A889C-A454-4EDE-8F8E-1FA2BEA4E184}" srcOrd="0" destOrd="0" presId="urn:microsoft.com/office/officeart/2008/layout/NameandTitleOrganizationalChart"/>
    <dgm:cxn modelId="{6B6BB688-A3A9-4CCB-AD05-110549877DCD}" type="presOf" srcId="{B951EA09-F8BF-4CAB-ACB3-C772A0F099A8}" destId="{532192F6-9C05-45B1-B0A2-38E9E89659FD}" srcOrd="1" destOrd="0" presId="urn:microsoft.com/office/officeart/2008/layout/NameandTitleOrganizationalChart"/>
    <dgm:cxn modelId="{E50E248A-81C5-4D4A-B31E-5B7BFC11CA29}" type="presOf" srcId="{7D7B98D7-9447-46C2-BF9D-CD063ED41885}" destId="{DA6BCACD-1ADB-4EF6-8AF8-111A21C566C8}" srcOrd="0" destOrd="0" presId="urn:microsoft.com/office/officeart/2008/layout/NameandTitleOrganizationalChart"/>
    <dgm:cxn modelId="{F29B7F8E-A86E-4C84-894C-1746FF378E7D}" type="presOf" srcId="{CC462226-A452-42E5-8495-47070361E53E}" destId="{D8495D04-747A-4BFF-95B3-25D1353182A1}" srcOrd="1" destOrd="0" presId="urn:microsoft.com/office/officeart/2008/layout/NameandTitleOrganizationalChart"/>
    <dgm:cxn modelId="{7336CA8E-DA5E-4DFE-8D4C-9329F0495055}" type="presOf" srcId="{90D5DD18-6383-4C41-B03D-638B44C2DEED}" destId="{9823F34F-8934-47C6-8C2F-B73CED023BF8}" srcOrd="1" destOrd="0" presId="urn:microsoft.com/office/officeart/2008/layout/NameandTitleOrganizationalChart"/>
    <dgm:cxn modelId="{21A21C8F-87BA-40E4-8A21-3C09EA5D1E6A}" type="presOf" srcId="{E8DDF94C-BD70-4B00-8C23-3CC178A6F187}" destId="{3B23E263-2302-4F96-9900-421CBDF4C053}" srcOrd="0" destOrd="0" presId="urn:microsoft.com/office/officeart/2008/layout/NameandTitleOrganizationalChart"/>
    <dgm:cxn modelId="{1EFB7193-0F2B-44EE-AEAA-B3BF5D296B40}" type="presOf" srcId="{151D6D87-E282-407C-997A-FA4C0C119A08}" destId="{290A8ABB-A289-47E4-A45F-50F04DBE9821}" srcOrd="1" destOrd="0" presId="urn:microsoft.com/office/officeart/2008/layout/NameandTitleOrganizationalChart"/>
    <dgm:cxn modelId="{A80AE295-5852-4F97-BDF2-134DACDF8F86}" type="presOf" srcId="{7B8DCD2C-1A4D-4849-8594-A18F38B8F6C3}" destId="{1CCE2B6C-0C80-4DCB-80A3-E0255EAD9A96}" srcOrd="0" destOrd="0" presId="urn:microsoft.com/office/officeart/2008/layout/NameandTitleOrganizationalChart"/>
    <dgm:cxn modelId="{17E624A0-187F-4C34-B637-12A6FCDD4857}" type="presOf" srcId="{5A04FA38-E9D0-4459-933A-0695AD1855C1}" destId="{0A07FE71-9464-42D0-9288-1A6F2BA04D78}" srcOrd="0" destOrd="0" presId="urn:microsoft.com/office/officeart/2008/layout/NameandTitleOrganizationalChart"/>
    <dgm:cxn modelId="{9A3C79A6-717E-4342-8C8C-A994425B885C}" type="presOf" srcId="{D1C519F9-F4F6-4E9E-A6D2-BF653BE399EA}" destId="{F4F35F76-91A5-4218-8502-627F62FE95CE}" srcOrd="0" destOrd="0" presId="urn:microsoft.com/office/officeart/2008/layout/NameandTitleOrganizationalChart"/>
    <dgm:cxn modelId="{1169D6AB-F094-4FEF-A139-6EDEC921482A}" type="presOf" srcId="{CCAEA739-41E2-4789-8FD4-C625D3467BDA}" destId="{C732D64A-F6BC-4EB5-832F-2630ACF0E6C1}" srcOrd="0" destOrd="0" presId="urn:microsoft.com/office/officeart/2008/layout/NameandTitleOrganizationalChart"/>
    <dgm:cxn modelId="{1BA1B5B0-B3DA-42F0-9ABB-14F307975412}" srcId="{6F8C93A4-93ED-4231-95BC-2BCE4582D034}" destId="{CC462226-A452-42E5-8495-47070361E53E}" srcOrd="2" destOrd="0" parTransId="{3D252FFA-47BE-49EB-8519-CF9C7A53289D}" sibTransId="{20F2258B-295B-429F-90B1-FDA342853134}"/>
    <dgm:cxn modelId="{5CE585B2-64F5-4336-8BF2-4E4401DE411D}" type="presOf" srcId="{915EBEBA-1456-4731-B76C-84546D95066E}" destId="{34DFED3A-DC5A-434C-8BBE-A3E6C8F89AA5}" srcOrd="0" destOrd="0" presId="urn:microsoft.com/office/officeart/2008/layout/NameandTitleOrganizationalChart"/>
    <dgm:cxn modelId="{D72C42B3-0189-472E-8C26-92B88AC6998A}" type="presOf" srcId="{BEF1B277-68B6-469E-95A9-BAC18CEFF7E6}" destId="{EDBE4B00-EE0C-4FE7-ACA4-979FC095EC5F}" srcOrd="0" destOrd="0" presId="urn:microsoft.com/office/officeart/2008/layout/NameandTitleOrganizationalChart"/>
    <dgm:cxn modelId="{960353B3-9DE2-4DA7-8F97-55A93BD23F57}" type="presOf" srcId="{D5D0B372-1323-4D02-9272-57B52AC19B0E}" destId="{E942A858-9F7C-425A-B139-2ADDB28B50FF}" srcOrd="0" destOrd="0" presId="urn:microsoft.com/office/officeart/2008/layout/NameandTitleOrganizationalChart"/>
    <dgm:cxn modelId="{625516B6-C1C9-4D57-B556-66DB8BCC64EB}" type="presOf" srcId="{A4A76834-E527-41EA-A1C6-B77752B78AC0}" destId="{6CFC8C01-E70C-45E9-A65C-3D60811F138B}" srcOrd="1" destOrd="0" presId="urn:microsoft.com/office/officeart/2008/layout/NameandTitleOrganizationalChart"/>
    <dgm:cxn modelId="{69F507BB-6BAF-44C1-B288-67A7EBAD9CF3}" srcId="{151D6D87-E282-407C-997A-FA4C0C119A08}" destId="{7072EA72-669D-46CE-8360-2E29AA4EED80}" srcOrd="4" destOrd="0" parTransId="{5E607A11-1152-4B7B-B985-C2B016F48774}" sibTransId="{33A6C96E-B01B-4237-94F6-E603529DCE11}"/>
    <dgm:cxn modelId="{8AF00CC2-28D1-4E52-A6C2-9D42693E2279}" type="presOf" srcId="{7072EA72-669D-46CE-8360-2E29AA4EED80}" destId="{EF4A5F60-F865-48CA-A1D1-560A579D2EBF}" srcOrd="1" destOrd="0" presId="urn:microsoft.com/office/officeart/2008/layout/NameandTitleOrganizationalChart"/>
    <dgm:cxn modelId="{81F356C6-CCCC-413D-9A24-6053D3D62508}" type="presOf" srcId="{20F2258B-295B-429F-90B1-FDA342853134}" destId="{31D55DE9-4020-4A91-91C1-506D9DED2CB7}" srcOrd="0" destOrd="0" presId="urn:microsoft.com/office/officeart/2008/layout/NameandTitleOrganizationalChart"/>
    <dgm:cxn modelId="{4B2035CD-7127-4881-ADA7-E2BA23F9680B}" type="presOf" srcId="{86FE32CB-EA70-4FBC-A3B8-85588450AFF9}" destId="{23D66022-E60B-47B3-8B08-8ECE4DFE0CA5}" srcOrd="0" destOrd="0" presId="urn:microsoft.com/office/officeart/2008/layout/NameandTitleOrganizationalChart"/>
    <dgm:cxn modelId="{6CAEBFD1-4035-46B9-88C0-7C841C682EFC}" srcId="{151D6D87-E282-407C-997A-FA4C0C119A08}" destId="{9F7845A2-6970-4053-90AA-134EBE2235D1}" srcOrd="3" destOrd="0" parTransId="{F3639719-45B1-43D1-A4D7-AF01C7313644}" sibTransId="{81BD495C-8D1A-44C6-B054-7AAC5ACB3186}"/>
    <dgm:cxn modelId="{EF8CE5D2-5B61-4BD1-AD1B-C46B7705DB53}" type="presOf" srcId="{40940D27-71DD-426E-A32E-B55AE63A4651}" destId="{55D82B6E-8A77-4A4C-B8B4-FF74435FCDC4}" srcOrd="0" destOrd="0" presId="urn:microsoft.com/office/officeart/2008/layout/NameandTitleOrganizationalChart"/>
    <dgm:cxn modelId="{7C12FCD4-B075-4176-896F-BB43534AAFA0}" type="presOf" srcId="{37EBC94F-0854-438D-AD1E-E5E8C3561E68}" destId="{543C304D-6384-4169-8FEF-E0386300AF88}" srcOrd="0" destOrd="0" presId="urn:microsoft.com/office/officeart/2008/layout/NameandTitleOrganizationalChart"/>
    <dgm:cxn modelId="{CF64E2D5-14E9-46D2-A60A-C1E82C638E89}" srcId="{151D6D87-E282-407C-997A-FA4C0C119A08}" destId="{D3A324F6-8F85-4BEA-BB47-8328E692C938}" srcOrd="5" destOrd="0" parTransId="{37EBC94F-0854-438D-AD1E-E5E8C3561E68}" sibTransId="{7D7B98D7-9447-46C2-BF9D-CD063ED41885}"/>
    <dgm:cxn modelId="{DCB735D6-36E8-4FA9-919A-172DB0CFA75F}" type="presOf" srcId="{7C238284-7350-4188-9DA2-E28EC36CCAF3}" destId="{F489EC2C-9B0A-4EFC-A516-D80BEA344AAF}" srcOrd="0" destOrd="0" presId="urn:microsoft.com/office/officeart/2008/layout/NameandTitleOrganizationalChart"/>
    <dgm:cxn modelId="{D7BB98D6-A0DF-43F1-94FC-BAFA5A77F056}" srcId="{9AE83D02-B024-4A3E-B018-C22D551D5B51}" destId="{6F8C93A4-93ED-4231-95BC-2BCE4582D034}" srcOrd="0" destOrd="0" parTransId="{375916C6-99B8-4FE2-8564-3CFA3CB15AEB}" sibTransId="{67E8EA33-0724-4E8C-940C-19788F003B1C}"/>
    <dgm:cxn modelId="{7BE148DC-23F8-4933-B6FC-F68B52CBF324}" type="presOf" srcId="{6F8C93A4-93ED-4231-95BC-2BCE4582D034}" destId="{69E3C185-E8E1-4A3E-9456-7E034F4EA75A}" srcOrd="1" destOrd="0" presId="urn:microsoft.com/office/officeart/2008/layout/NameandTitleOrganizationalChart"/>
    <dgm:cxn modelId="{000A72DD-A831-4267-AEFF-4D60C608AB07}" type="presOf" srcId="{004770B1-00C3-4C1A-B781-6806A954630E}" destId="{57CEB7D0-62E6-4B76-8CDA-B3230ED6343D}" srcOrd="0" destOrd="0" presId="urn:microsoft.com/office/officeart/2008/layout/NameandTitleOrganizationalChart"/>
    <dgm:cxn modelId="{00CB31E0-172E-4046-BC38-5B41319C8C7A}" type="presOf" srcId="{52F9A222-455C-4792-8F07-66796AC9BF06}" destId="{31047EAD-07BF-4A4C-A5D3-B0A2FB88AD50}" srcOrd="0" destOrd="0" presId="urn:microsoft.com/office/officeart/2008/layout/NameandTitleOrganizationalChart"/>
    <dgm:cxn modelId="{A0C4DDE1-AAE0-44FF-B010-2E1F6923995A}" srcId="{151D6D87-E282-407C-997A-FA4C0C119A08}" destId="{3206296F-12BB-40AB-A0A4-377E9CEE4A74}" srcOrd="1" destOrd="0" parTransId="{74CDF3F6-D7C3-44BD-976B-FC2C050A350D}" sibTransId="{626F3BB4-1CE3-4054-9154-9AF0164452BF}"/>
    <dgm:cxn modelId="{C7E3F7F3-1E81-4AC6-BCF9-481C9F8C4AF3}" type="presOf" srcId="{67E8EA33-0724-4E8C-940C-19788F003B1C}" destId="{F72E075D-E6F6-40BB-9C68-9B222351F3DC}" srcOrd="0" destOrd="0" presId="urn:microsoft.com/office/officeart/2008/layout/NameandTitleOrganizationalChart"/>
    <dgm:cxn modelId="{8DAD7AF6-4267-4078-9670-4D1B237814F0}" type="presOf" srcId="{3206296F-12BB-40AB-A0A4-377E9CEE4A74}" destId="{4BB38E81-3923-40BA-BEC5-5490C6DA0927}" srcOrd="0" destOrd="0" presId="urn:microsoft.com/office/officeart/2008/layout/NameandTitleOrganizationalChart"/>
    <dgm:cxn modelId="{8FED25F7-008F-4A8F-A4D2-1F85A9B21C3B}" srcId="{151D6D87-E282-407C-997A-FA4C0C119A08}" destId="{C776DAF6-ACDD-41CB-A1D0-B3577FDF5809}" srcOrd="2" destOrd="0" parTransId="{6C111043-C22F-41F1-9BBA-472F3D0DCD64}" sibTransId="{7614DEFF-C211-418B-85DC-E30D26A646BA}"/>
    <dgm:cxn modelId="{7BCEC2FC-5D76-42A7-BB40-4EE6C1D901F2}" type="presOf" srcId="{375916C6-99B8-4FE2-8564-3CFA3CB15AEB}" destId="{C2D04E52-63D4-429E-BAC1-1337BF582E1B}" srcOrd="0" destOrd="0" presId="urn:microsoft.com/office/officeart/2008/layout/NameandTitleOrganizationalChart"/>
    <dgm:cxn modelId="{9DA693FD-95BB-48F5-AADE-AE076D769912}" type="presOf" srcId="{91E5C03D-F26B-4310-B4A3-9133A7CD90CF}" destId="{FABD94D5-4C1B-4753-9CE4-8A8D094FBC36}" srcOrd="0" destOrd="0" presId="urn:microsoft.com/office/officeart/2008/layout/NameandTitleOrganizationalChart"/>
    <dgm:cxn modelId="{EF7719FE-F581-4601-9376-5D0F0647BC03}" type="presOf" srcId="{7B5FE53E-38A5-4E6C-9CE2-00B46CBD37AF}" destId="{9BECD92D-A5AB-48DA-99AE-E470803D3DAC}" srcOrd="0" destOrd="0" presId="urn:microsoft.com/office/officeart/2008/layout/NameandTitleOrganizationalChart"/>
    <dgm:cxn modelId="{558C1F13-274D-4FB5-9C44-090DDB43C13C}" type="presParOf" srcId="{22446739-0665-4836-A9ED-3702453C2F5A}" destId="{EE4FA063-8C09-45BB-AF64-166A305F9D91}" srcOrd="0" destOrd="0" presId="urn:microsoft.com/office/officeart/2008/layout/NameandTitleOrganizationalChart"/>
    <dgm:cxn modelId="{A8ABE897-4EFF-4852-B455-6A07262B46DD}" type="presParOf" srcId="{EE4FA063-8C09-45BB-AF64-166A305F9D91}" destId="{E60D6A9F-EEBF-4CEE-B9CE-1990D24C9FAF}" srcOrd="0" destOrd="0" presId="urn:microsoft.com/office/officeart/2008/layout/NameandTitleOrganizationalChart"/>
    <dgm:cxn modelId="{D98A1D5B-2BB7-42B4-866C-539E54739243}" type="presParOf" srcId="{E60D6A9F-EEBF-4CEE-B9CE-1990D24C9FAF}" destId="{831F99AF-905F-4156-AE79-63C69DBE4F2B}" srcOrd="0" destOrd="0" presId="urn:microsoft.com/office/officeart/2008/layout/NameandTitleOrganizationalChart"/>
    <dgm:cxn modelId="{5CABF266-BC40-44F9-81B3-027B99A59364}" type="presParOf" srcId="{E60D6A9F-EEBF-4CEE-B9CE-1990D24C9FAF}" destId="{F489EC2C-9B0A-4EFC-A516-D80BEA344AAF}" srcOrd="1" destOrd="0" presId="urn:microsoft.com/office/officeart/2008/layout/NameandTitleOrganizationalChart"/>
    <dgm:cxn modelId="{56AAB40C-9FD3-4C8A-B3A6-5515AC2ACC22}" type="presParOf" srcId="{E60D6A9F-EEBF-4CEE-B9CE-1990D24C9FAF}" destId="{1833110B-9714-4ECB-9667-6CD0637C2A39}" srcOrd="2" destOrd="0" presId="urn:microsoft.com/office/officeart/2008/layout/NameandTitleOrganizationalChart"/>
    <dgm:cxn modelId="{4D831CA9-A285-44F1-8AC2-7FF1381BBC5C}" type="presParOf" srcId="{EE4FA063-8C09-45BB-AF64-166A305F9D91}" destId="{3F464255-6CE0-47E4-9B5C-3FD3467AC92F}" srcOrd="1" destOrd="0" presId="urn:microsoft.com/office/officeart/2008/layout/NameandTitleOrganizationalChart"/>
    <dgm:cxn modelId="{FFF92711-330C-409A-AC93-780BC279BCDA}" type="presParOf" srcId="{3F464255-6CE0-47E4-9B5C-3FD3467AC92F}" destId="{C2D04E52-63D4-429E-BAC1-1337BF582E1B}" srcOrd="0" destOrd="0" presId="urn:microsoft.com/office/officeart/2008/layout/NameandTitleOrganizationalChart"/>
    <dgm:cxn modelId="{11BDF2D6-1BA6-472D-80E8-E649A8FB834C}" type="presParOf" srcId="{3F464255-6CE0-47E4-9B5C-3FD3467AC92F}" destId="{F01B0481-8727-4C81-A921-21540671FC13}" srcOrd="1" destOrd="0" presId="urn:microsoft.com/office/officeart/2008/layout/NameandTitleOrganizationalChart"/>
    <dgm:cxn modelId="{9E979861-8717-4152-B052-F8FA4F513711}" type="presParOf" srcId="{F01B0481-8727-4C81-A921-21540671FC13}" destId="{0479A592-8020-46DA-96C2-10C2E15FEBBA}" srcOrd="0" destOrd="0" presId="urn:microsoft.com/office/officeart/2008/layout/NameandTitleOrganizationalChart"/>
    <dgm:cxn modelId="{6561357B-5407-4EC0-98FF-5A981DB0C71F}" type="presParOf" srcId="{0479A592-8020-46DA-96C2-10C2E15FEBBA}" destId="{34B1F8B5-2522-41AF-83CA-D6F36FA600AC}" srcOrd="0" destOrd="0" presId="urn:microsoft.com/office/officeart/2008/layout/NameandTitleOrganizationalChart"/>
    <dgm:cxn modelId="{3F786B6F-D0BB-4F11-BECF-9AD39BCDD8BF}" type="presParOf" srcId="{0479A592-8020-46DA-96C2-10C2E15FEBBA}" destId="{F72E075D-E6F6-40BB-9C68-9B222351F3DC}" srcOrd="1" destOrd="0" presId="urn:microsoft.com/office/officeart/2008/layout/NameandTitleOrganizationalChart"/>
    <dgm:cxn modelId="{319AD2F4-C986-4470-88EB-97C95B04BA88}" type="presParOf" srcId="{0479A592-8020-46DA-96C2-10C2E15FEBBA}" destId="{69E3C185-E8E1-4A3E-9456-7E034F4EA75A}" srcOrd="2" destOrd="0" presId="urn:microsoft.com/office/officeart/2008/layout/NameandTitleOrganizationalChart"/>
    <dgm:cxn modelId="{8B50DE1B-4313-4114-ACAE-F3A35955DFBC}" type="presParOf" srcId="{F01B0481-8727-4C81-A921-21540671FC13}" destId="{545045E1-AD01-484D-8F69-A2BB835788CF}" srcOrd="1" destOrd="0" presId="urn:microsoft.com/office/officeart/2008/layout/NameandTitleOrganizationalChart"/>
    <dgm:cxn modelId="{6E48868D-DDED-4D09-9A1B-360324056FB6}" type="presParOf" srcId="{545045E1-AD01-484D-8F69-A2BB835788CF}" destId="{3B23E263-2302-4F96-9900-421CBDF4C053}" srcOrd="0" destOrd="0" presId="urn:microsoft.com/office/officeart/2008/layout/NameandTitleOrganizationalChart"/>
    <dgm:cxn modelId="{EDAF2C12-C025-409C-9BDD-9402C0A62CE1}" type="presParOf" srcId="{545045E1-AD01-484D-8F69-A2BB835788CF}" destId="{9A06288B-47C8-4C50-BECC-061C1F06DA1D}" srcOrd="1" destOrd="0" presId="urn:microsoft.com/office/officeart/2008/layout/NameandTitleOrganizationalChart"/>
    <dgm:cxn modelId="{7BEBB3C9-31A6-4C9E-9F61-7FAF70C5EE15}" type="presParOf" srcId="{9A06288B-47C8-4C50-BECC-061C1F06DA1D}" destId="{AF031436-0C90-49A2-8BC7-4B67A7CC5BAB}" srcOrd="0" destOrd="0" presId="urn:microsoft.com/office/officeart/2008/layout/NameandTitleOrganizationalChart"/>
    <dgm:cxn modelId="{F0BCCD86-99BE-4CEF-B7A6-A8BE747F0900}" type="presParOf" srcId="{AF031436-0C90-49A2-8BC7-4B67A7CC5BAB}" destId="{E942A858-9F7C-425A-B139-2ADDB28B50FF}" srcOrd="0" destOrd="0" presId="urn:microsoft.com/office/officeart/2008/layout/NameandTitleOrganizationalChart"/>
    <dgm:cxn modelId="{AF0FE3FC-A8CB-4716-B487-51EC32C895DD}" type="presParOf" srcId="{AF031436-0C90-49A2-8BC7-4B67A7CC5BAB}" destId="{55D82B6E-8A77-4A4C-B8B4-FF74435FCDC4}" srcOrd="1" destOrd="0" presId="urn:microsoft.com/office/officeart/2008/layout/NameandTitleOrganizationalChart"/>
    <dgm:cxn modelId="{903314DA-FDC2-47BE-870B-862968490BA0}" type="presParOf" srcId="{AF031436-0C90-49A2-8BC7-4B67A7CC5BAB}" destId="{5728621D-7C6E-4336-8D92-18A6BB732988}" srcOrd="2" destOrd="0" presId="urn:microsoft.com/office/officeart/2008/layout/NameandTitleOrganizationalChart"/>
    <dgm:cxn modelId="{8F468043-2E13-4DF5-8BEB-F7DA166BBE30}" type="presParOf" srcId="{9A06288B-47C8-4C50-BECC-061C1F06DA1D}" destId="{3659E7BC-0ACC-450D-8897-B912802876C2}" srcOrd="1" destOrd="0" presId="urn:microsoft.com/office/officeart/2008/layout/NameandTitleOrganizationalChart"/>
    <dgm:cxn modelId="{865EE84C-9C93-4AA8-B264-6E1B70668D21}" type="presParOf" srcId="{9A06288B-47C8-4C50-BECC-061C1F06DA1D}" destId="{B9564F1B-C388-42DD-BCCF-D0147EDEC486}" srcOrd="2" destOrd="0" presId="urn:microsoft.com/office/officeart/2008/layout/NameandTitleOrganizationalChart"/>
    <dgm:cxn modelId="{7BA582EC-8BF7-4F19-A88E-79F6F92199AF}" type="presParOf" srcId="{545045E1-AD01-484D-8F69-A2BB835788CF}" destId="{31047EAD-07BF-4A4C-A5D3-B0A2FB88AD50}" srcOrd="2" destOrd="0" presId="urn:microsoft.com/office/officeart/2008/layout/NameandTitleOrganizationalChart"/>
    <dgm:cxn modelId="{CFB5A75C-5EF0-4E69-9B1A-EFC02BF3F9CF}" type="presParOf" srcId="{545045E1-AD01-484D-8F69-A2BB835788CF}" destId="{687718D9-2311-4768-A505-0FFA50865EFC}" srcOrd="3" destOrd="0" presId="urn:microsoft.com/office/officeart/2008/layout/NameandTitleOrganizationalChart"/>
    <dgm:cxn modelId="{0C85CCC4-5A0C-4A4D-AD45-BDAE8D986260}" type="presParOf" srcId="{687718D9-2311-4768-A505-0FFA50865EFC}" destId="{DC13803F-D2E6-4D7C-9292-A67FE8E7E59A}" srcOrd="0" destOrd="0" presId="urn:microsoft.com/office/officeart/2008/layout/NameandTitleOrganizationalChart"/>
    <dgm:cxn modelId="{66F1C0AE-4D36-4C52-88AC-5E0685D7AC93}" type="presParOf" srcId="{DC13803F-D2E6-4D7C-9292-A67FE8E7E59A}" destId="{FABD94D5-4C1B-4753-9CE4-8A8D094FBC36}" srcOrd="0" destOrd="0" presId="urn:microsoft.com/office/officeart/2008/layout/NameandTitleOrganizationalChart"/>
    <dgm:cxn modelId="{6E01A796-6A62-4683-903E-9C38BE148136}" type="presParOf" srcId="{DC13803F-D2E6-4D7C-9292-A67FE8E7E59A}" destId="{F4F35F76-91A5-4218-8502-627F62FE95CE}" srcOrd="1" destOrd="0" presId="urn:microsoft.com/office/officeart/2008/layout/NameandTitleOrganizationalChart"/>
    <dgm:cxn modelId="{D777B478-E6EC-4662-BB00-BD4D183C7776}" type="presParOf" srcId="{DC13803F-D2E6-4D7C-9292-A67FE8E7E59A}" destId="{406EF892-E17C-413B-8CAA-F3812EB61930}" srcOrd="2" destOrd="0" presId="urn:microsoft.com/office/officeart/2008/layout/NameandTitleOrganizationalChart"/>
    <dgm:cxn modelId="{C9E08009-5C5B-464D-86B8-79D6BB241B6B}" type="presParOf" srcId="{687718D9-2311-4768-A505-0FFA50865EFC}" destId="{A3B0DE6F-7B15-49ED-B007-ACF7E716C501}" srcOrd="1" destOrd="0" presId="urn:microsoft.com/office/officeart/2008/layout/NameandTitleOrganizationalChart"/>
    <dgm:cxn modelId="{94AEF2DD-0F36-4A88-B4AF-016E79931B77}" type="presParOf" srcId="{687718D9-2311-4768-A505-0FFA50865EFC}" destId="{C135B7C0-9FBF-4674-BE46-8E780573D6D9}" srcOrd="2" destOrd="0" presId="urn:microsoft.com/office/officeart/2008/layout/NameandTitleOrganizationalChart"/>
    <dgm:cxn modelId="{BB454948-0CFF-42D7-A16F-9A93E2A7DEF3}" type="presParOf" srcId="{545045E1-AD01-484D-8F69-A2BB835788CF}" destId="{10E1E6EA-FCB9-4C4E-8D4E-BA5D07C2694C}" srcOrd="4" destOrd="0" presId="urn:microsoft.com/office/officeart/2008/layout/NameandTitleOrganizationalChart"/>
    <dgm:cxn modelId="{B14AFBCC-1FB6-43FF-833B-738FC152B427}" type="presParOf" srcId="{545045E1-AD01-484D-8F69-A2BB835788CF}" destId="{FB7B9F29-FAB0-45CA-B421-4B6E7E6B8169}" srcOrd="5" destOrd="0" presId="urn:microsoft.com/office/officeart/2008/layout/NameandTitleOrganizationalChart"/>
    <dgm:cxn modelId="{843C21C0-B23B-4270-A5D5-484DD8A5BBF2}" type="presParOf" srcId="{FB7B9F29-FAB0-45CA-B421-4B6E7E6B8169}" destId="{4AF859AB-10A3-4C8A-BA4A-06286816D502}" srcOrd="0" destOrd="0" presId="urn:microsoft.com/office/officeart/2008/layout/NameandTitleOrganizationalChart"/>
    <dgm:cxn modelId="{8793DB9D-A283-42BC-9B7D-985202FE72C5}" type="presParOf" srcId="{4AF859AB-10A3-4C8A-BA4A-06286816D502}" destId="{D29934BA-F442-4D70-B4A6-2D2F055266D5}" srcOrd="0" destOrd="0" presId="urn:microsoft.com/office/officeart/2008/layout/NameandTitleOrganizationalChart"/>
    <dgm:cxn modelId="{287E421A-03B6-4543-8003-95192CF667E7}" type="presParOf" srcId="{4AF859AB-10A3-4C8A-BA4A-06286816D502}" destId="{31D55DE9-4020-4A91-91C1-506D9DED2CB7}" srcOrd="1" destOrd="0" presId="urn:microsoft.com/office/officeart/2008/layout/NameandTitleOrganizationalChart"/>
    <dgm:cxn modelId="{10F9344A-B4A5-4EBF-8D13-C1BE6ED881D5}" type="presParOf" srcId="{4AF859AB-10A3-4C8A-BA4A-06286816D502}" destId="{D8495D04-747A-4BFF-95B3-25D1353182A1}" srcOrd="2" destOrd="0" presId="urn:microsoft.com/office/officeart/2008/layout/NameandTitleOrganizationalChart"/>
    <dgm:cxn modelId="{B80D9026-9D3E-4767-8B5A-7304B002DF73}" type="presParOf" srcId="{FB7B9F29-FAB0-45CA-B421-4B6E7E6B8169}" destId="{DA9538CC-6812-45DA-8BA5-9C4982ACF820}" srcOrd="1" destOrd="0" presId="urn:microsoft.com/office/officeart/2008/layout/NameandTitleOrganizationalChart"/>
    <dgm:cxn modelId="{F5FFAF96-2D4B-463A-BD73-037A9AA60239}" type="presParOf" srcId="{FB7B9F29-FAB0-45CA-B421-4B6E7E6B8169}" destId="{A1861DAE-0CAE-45B8-A3A1-7A57BDACDCCD}" srcOrd="2" destOrd="0" presId="urn:microsoft.com/office/officeart/2008/layout/NameandTitleOrganizationalChart"/>
    <dgm:cxn modelId="{C5E40753-ADFA-4ECA-9C36-9B74FDE2CCAA}" type="presParOf" srcId="{545045E1-AD01-484D-8F69-A2BB835788CF}" destId="{57CEB7D0-62E6-4B76-8CDA-B3230ED6343D}" srcOrd="6" destOrd="0" presId="urn:microsoft.com/office/officeart/2008/layout/NameandTitleOrganizationalChart"/>
    <dgm:cxn modelId="{ED848AD1-D7DC-4DD7-8376-A705AE917AB2}" type="presParOf" srcId="{545045E1-AD01-484D-8F69-A2BB835788CF}" destId="{8031C248-396D-4111-A691-93592ED8BB7E}" srcOrd="7" destOrd="0" presId="urn:microsoft.com/office/officeart/2008/layout/NameandTitleOrganizationalChart"/>
    <dgm:cxn modelId="{87FD74D6-8B92-47AA-8FD1-27575B920EE4}" type="presParOf" srcId="{8031C248-396D-4111-A691-93592ED8BB7E}" destId="{6A6B4CBA-438C-4151-AEC7-EBE1AB8D78E9}" srcOrd="0" destOrd="0" presId="urn:microsoft.com/office/officeart/2008/layout/NameandTitleOrganizationalChart"/>
    <dgm:cxn modelId="{B13E63E7-DFDD-445A-9A1F-F9B72D758F9D}" type="presParOf" srcId="{6A6B4CBA-438C-4151-AEC7-EBE1AB8D78E9}" destId="{23D66022-E60B-47B3-8B08-8ECE4DFE0CA5}" srcOrd="0" destOrd="0" presId="urn:microsoft.com/office/officeart/2008/layout/NameandTitleOrganizationalChart"/>
    <dgm:cxn modelId="{2F144A62-8A78-40D1-82EA-D879F6957B9F}" type="presParOf" srcId="{6A6B4CBA-438C-4151-AEC7-EBE1AB8D78E9}" destId="{938360A0-8AFE-42CE-BBB8-67175BE00A1A}" srcOrd="1" destOrd="0" presId="urn:microsoft.com/office/officeart/2008/layout/NameandTitleOrganizationalChart"/>
    <dgm:cxn modelId="{9718B0CF-F939-44C5-BCAD-624269DF2674}" type="presParOf" srcId="{6A6B4CBA-438C-4151-AEC7-EBE1AB8D78E9}" destId="{5CA8BB28-3009-44C0-A6B0-35C58D2E9C29}" srcOrd="2" destOrd="0" presId="urn:microsoft.com/office/officeart/2008/layout/NameandTitleOrganizationalChart"/>
    <dgm:cxn modelId="{4C9E7D1B-35C7-4B33-B945-E804EB7F63D6}" type="presParOf" srcId="{8031C248-396D-4111-A691-93592ED8BB7E}" destId="{7E795377-F2B5-4ABC-8CE8-F7A782541379}" srcOrd="1" destOrd="0" presId="urn:microsoft.com/office/officeart/2008/layout/NameandTitleOrganizationalChart"/>
    <dgm:cxn modelId="{AA8A4BA5-20D7-4247-9B5B-D3C0A9FCAC33}" type="presParOf" srcId="{8031C248-396D-4111-A691-93592ED8BB7E}" destId="{0451B552-F039-4DC6-B96E-7683EDB6D3B3}" srcOrd="2" destOrd="0" presId="urn:microsoft.com/office/officeart/2008/layout/NameandTitleOrganizationalChart"/>
    <dgm:cxn modelId="{B5F03548-98B0-4666-9920-BD52BE089DC0}" type="presParOf" srcId="{545045E1-AD01-484D-8F69-A2BB835788CF}" destId="{C732D64A-F6BC-4EB5-832F-2630ACF0E6C1}" srcOrd="8" destOrd="0" presId="urn:microsoft.com/office/officeart/2008/layout/NameandTitleOrganizationalChart"/>
    <dgm:cxn modelId="{F6BC5DA8-32F3-4AE6-925A-02AC2411F5F1}" type="presParOf" srcId="{545045E1-AD01-484D-8F69-A2BB835788CF}" destId="{AB09EE79-3585-4D8C-B2D6-505B0071F61E}" srcOrd="9" destOrd="0" presId="urn:microsoft.com/office/officeart/2008/layout/NameandTitleOrganizationalChart"/>
    <dgm:cxn modelId="{8F0BE8DB-57FA-452C-9A7C-5F45CEA0F144}" type="presParOf" srcId="{AB09EE79-3585-4D8C-B2D6-505B0071F61E}" destId="{4CF741D0-170E-48F1-84F9-0ABF3EAB644D}" srcOrd="0" destOrd="0" presId="urn:microsoft.com/office/officeart/2008/layout/NameandTitleOrganizationalChart"/>
    <dgm:cxn modelId="{103D3224-0924-484E-A60D-E1746FF02557}" type="presParOf" srcId="{4CF741D0-170E-48F1-84F9-0ABF3EAB644D}" destId="{A711805E-6D06-4B4E-A964-53D18D2A8FA3}" srcOrd="0" destOrd="0" presId="urn:microsoft.com/office/officeart/2008/layout/NameandTitleOrganizationalChart"/>
    <dgm:cxn modelId="{5ED0BC0C-6A29-43F8-A8A3-2E7CD975D566}" type="presParOf" srcId="{4CF741D0-170E-48F1-84F9-0ABF3EAB644D}" destId="{FD415BED-FD21-47F7-9574-1DF6071B1785}" srcOrd="1" destOrd="0" presId="urn:microsoft.com/office/officeart/2008/layout/NameandTitleOrganizationalChart"/>
    <dgm:cxn modelId="{46CF7AD6-5548-46B7-BBAD-942A67D0B6A9}" type="presParOf" srcId="{4CF741D0-170E-48F1-84F9-0ABF3EAB644D}" destId="{76E59A9D-CF93-4CD8-877E-912D38BE05B1}" srcOrd="2" destOrd="0" presId="urn:microsoft.com/office/officeart/2008/layout/NameandTitleOrganizationalChart"/>
    <dgm:cxn modelId="{7366D08C-0141-40D9-A471-66DFCFD98B68}" type="presParOf" srcId="{AB09EE79-3585-4D8C-B2D6-505B0071F61E}" destId="{7E80BDF0-8158-4DE2-B4D3-04AC373D169B}" srcOrd="1" destOrd="0" presId="urn:microsoft.com/office/officeart/2008/layout/NameandTitleOrganizationalChart"/>
    <dgm:cxn modelId="{1C05DC52-F459-4853-9A9E-79D6065A2E13}" type="presParOf" srcId="{AB09EE79-3585-4D8C-B2D6-505B0071F61E}" destId="{DEA85657-587D-41CB-8407-61DB8AC58448}" srcOrd="2" destOrd="0" presId="urn:microsoft.com/office/officeart/2008/layout/NameandTitleOrganizationalChart"/>
    <dgm:cxn modelId="{32923B43-7AE0-4BB0-AFA7-702B3EF8708F}" type="presParOf" srcId="{545045E1-AD01-484D-8F69-A2BB835788CF}" destId="{0A07FE71-9464-42D0-9288-1A6F2BA04D78}" srcOrd="10" destOrd="0" presId="urn:microsoft.com/office/officeart/2008/layout/NameandTitleOrganizationalChart"/>
    <dgm:cxn modelId="{3294E786-C2F7-4D0B-BF9B-C759730899CE}" type="presParOf" srcId="{545045E1-AD01-484D-8F69-A2BB835788CF}" destId="{F8005010-9E28-4CAE-BCC4-6752D69CB389}" srcOrd="11" destOrd="0" presId="urn:microsoft.com/office/officeart/2008/layout/NameandTitleOrganizationalChart"/>
    <dgm:cxn modelId="{65525BCC-489A-4FDA-ADF4-C9142AD9B2F2}" type="presParOf" srcId="{F8005010-9E28-4CAE-BCC4-6752D69CB389}" destId="{7D4A6D82-9C00-4203-8EB6-63152FCB367F}" srcOrd="0" destOrd="0" presId="urn:microsoft.com/office/officeart/2008/layout/NameandTitleOrganizationalChart"/>
    <dgm:cxn modelId="{6329CBEB-36B1-4650-A78D-2F1CA7267800}" type="presParOf" srcId="{7D4A6D82-9C00-4203-8EB6-63152FCB367F}" destId="{6D9D4D61-497D-4450-9524-F3B2CF3B3086}" srcOrd="0" destOrd="0" presId="urn:microsoft.com/office/officeart/2008/layout/NameandTitleOrganizationalChart"/>
    <dgm:cxn modelId="{45819D26-F02D-4E22-A79A-8261896FD4B2}" type="presParOf" srcId="{7D4A6D82-9C00-4203-8EB6-63152FCB367F}" destId="{1E7605EB-6D53-4C4D-9AEF-EE846F85567A}" srcOrd="1" destOrd="0" presId="urn:microsoft.com/office/officeart/2008/layout/NameandTitleOrganizationalChart"/>
    <dgm:cxn modelId="{042207A3-43D4-4645-AE13-B83E15FD7CE3}" type="presParOf" srcId="{7D4A6D82-9C00-4203-8EB6-63152FCB367F}" destId="{532192F6-9C05-45B1-B0A2-38E9E89659FD}" srcOrd="2" destOrd="0" presId="urn:microsoft.com/office/officeart/2008/layout/NameandTitleOrganizationalChart"/>
    <dgm:cxn modelId="{C37AF629-7573-4D4D-B287-CB0C3519E5C1}" type="presParOf" srcId="{F8005010-9E28-4CAE-BCC4-6752D69CB389}" destId="{BCFFB24C-93A5-4D74-B508-BE97F2F35437}" srcOrd="1" destOrd="0" presId="urn:microsoft.com/office/officeart/2008/layout/NameandTitleOrganizationalChart"/>
    <dgm:cxn modelId="{B6DD15AD-CFC0-4BAF-95D5-D28CD1BD8570}" type="presParOf" srcId="{F8005010-9E28-4CAE-BCC4-6752D69CB389}" destId="{559A45F6-153C-47E6-B3B3-47C517004B9B}" srcOrd="2" destOrd="0" presId="urn:microsoft.com/office/officeart/2008/layout/NameandTitleOrganizationalChart"/>
    <dgm:cxn modelId="{001B3921-6021-44A1-9BB0-44E5A446A976}" type="presParOf" srcId="{F01B0481-8727-4C81-A921-21540671FC13}" destId="{B5D68110-3D69-4D57-855C-BA7C77F8BE76}" srcOrd="2" destOrd="0" presId="urn:microsoft.com/office/officeart/2008/layout/NameandTitleOrganizationalChart"/>
    <dgm:cxn modelId="{C609D2DE-E596-4770-AE0A-84A49AFDB952}" type="presParOf" srcId="{3F464255-6CE0-47E4-9B5C-3FD3467AC92F}" destId="{9BECD92D-A5AB-48DA-99AE-E470803D3DAC}" srcOrd="2" destOrd="0" presId="urn:microsoft.com/office/officeart/2008/layout/NameandTitleOrganizationalChart"/>
    <dgm:cxn modelId="{39C74F84-4F2E-4299-BB44-F9D4FA302DB5}" type="presParOf" srcId="{3F464255-6CE0-47E4-9B5C-3FD3467AC92F}" destId="{0A1B082F-946C-4CEE-AB6D-F0D21AAA429D}" srcOrd="3" destOrd="0" presId="urn:microsoft.com/office/officeart/2008/layout/NameandTitleOrganizationalChart"/>
    <dgm:cxn modelId="{C31F3357-4BFE-4FFE-AB06-9A2004B9A120}" type="presParOf" srcId="{0A1B082F-946C-4CEE-AB6D-F0D21AAA429D}" destId="{E4A77732-7602-4DB9-921F-A47DBA144311}" srcOrd="0" destOrd="0" presId="urn:microsoft.com/office/officeart/2008/layout/NameandTitleOrganizationalChart"/>
    <dgm:cxn modelId="{59B42495-1949-4912-9497-7EE7F3079F1A}" type="presParOf" srcId="{E4A77732-7602-4DB9-921F-A47DBA144311}" destId="{CB845AD6-A0A1-4B4F-963A-68088F50DDC4}" srcOrd="0" destOrd="0" presId="urn:microsoft.com/office/officeart/2008/layout/NameandTitleOrganizationalChart"/>
    <dgm:cxn modelId="{9E9858AB-0D9C-406E-8884-9E28342F9DB9}" type="presParOf" srcId="{E4A77732-7602-4DB9-921F-A47DBA144311}" destId="{CA09AE37-F901-42E0-9099-1765C1E784DE}" srcOrd="1" destOrd="0" presId="urn:microsoft.com/office/officeart/2008/layout/NameandTitleOrganizationalChart"/>
    <dgm:cxn modelId="{AB044B9E-000A-4FD3-8819-C45E0B88CDA9}" type="presParOf" srcId="{E4A77732-7602-4DB9-921F-A47DBA144311}" destId="{9823F34F-8934-47C6-8C2F-B73CED023BF8}" srcOrd="2" destOrd="0" presId="urn:microsoft.com/office/officeart/2008/layout/NameandTitleOrganizationalChart"/>
    <dgm:cxn modelId="{2A77C283-3B4C-4E75-B0EA-D2B995910069}" type="presParOf" srcId="{0A1B082F-946C-4CEE-AB6D-F0D21AAA429D}" destId="{0044FDB0-23AC-4F07-961A-07C9685C7EA0}" srcOrd="1" destOrd="0" presId="urn:microsoft.com/office/officeart/2008/layout/NameandTitleOrganizationalChart"/>
    <dgm:cxn modelId="{599367D9-35BD-434D-8892-17B4D3C8E905}" type="presParOf" srcId="{0044FDB0-23AC-4F07-961A-07C9685C7EA0}" destId="{87A65B47-0EEC-48AE-BD51-BED0CDD02808}" srcOrd="0" destOrd="0" presId="urn:microsoft.com/office/officeart/2008/layout/NameandTitleOrganizationalChart"/>
    <dgm:cxn modelId="{349C342C-5676-48A1-ACFD-90F8458A46FF}" type="presParOf" srcId="{0044FDB0-23AC-4F07-961A-07C9685C7EA0}" destId="{6B3FEC4C-485C-4BC7-B1DD-E630096A1A99}" srcOrd="1" destOrd="0" presId="urn:microsoft.com/office/officeart/2008/layout/NameandTitleOrganizationalChart"/>
    <dgm:cxn modelId="{F5567BEC-BAA2-4D38-A2F0-FC9BC25208FD}" type="presParOf" srcId="{6B3FEC4C-485C-4BC7-B1DD-E630096A1A99}" destId="{5AE5A3CB-DE0C-4A9E-897D-45C896C37538}" srcOrd="0" destOrd="0" presId="urn:microsoft.com/office/officeart/2008/layout/NameandTitleOrganizationalChart"/>
    <dgm:cxn modelId="{AA651B07-DE2F-4F86-982F-ED10527E06E8}" type="presParOf" srcId="{5AE5A3CB-DE0C-4A9E-897D-45C896C37538}" destId="{6F743846-6270-4E85-839A-0928859C705E}" srcOrd="0" destOrd="0" presId="urn:microsoft.com/office/officeart/2008/layout/NameandTitleOrganizationalChart"/>
    <dgm:cxn modelId="{E845F230-946B-4056-8840-BBFA19260C34}" type="presParOf" srcId="{5AE5A3CB-DE0C-4A9E-897D-45C896C37538}" destId="{EDBE4B00-EE0C-4FE7-ACA4-979FC095EC5F}" srcOrd="1" destOrd="0" presId="urn:microsoft.com/office/officeart/2008/layout/NameandTitleOrganizationalChart"/>
    <dgm:cxn modelId="{8C76B27B-6FB9-49A9-B1A0-3E156DEADDC8}" type="presParOf" srcId="{5AE5A3CB-DE0C-4A9E-897D-45C896C37538}" destId="{AA688A3C-DDE8-4171-8CC0-23DED5B63CF0}" srcOrd="2" destOrd="0" presId="urn:microsoft.com/office/officeart/2008/layout/NameandTitleOrganizationalChart"/>
    <dgm:cxn modelId="{3CADEDB7-AE19-40CD-8A4D-218745EFABFC}" type="presParOf" srcId="{6B3FEC4C-485C-4BC7-B1DD-E630096A1A99}" destId="{B477F35E-34D0-4B69-AB17-FB8BEE54AC11}" srcOrd="1" destOrd="0" presId="urn:microsoft.com/office/officeart/2008/layout/NameandTitleOrganizationalChart"/>
    <dgm:cxn modelId="{5C01E5BA-A9F5-462A-BBDC-49CF950C0C76}" type="presParOf" srcId="{6B3FEC4C-485C-4BC7-B1DD-E630096A1A99}" destId="{6525277E-D2A3-4052-8DB0-C2FF04D20550}" srcOrd="2" destOrd="0" presId="urn:microsoft.com/office/officeart/2008/layout/NameandTitleOrganizationalChart"/>
    <dgm:cxn modelId="{EF9FAC82-89B0-4F75-B2CF-DBE12A5A6025}" type="presParOf" srcId="{0A1B082F-946C-4CEE-AB6D-F0D21AAA429D}" destId="{EB3B0A24-95BD-445C-838E-74675729C83E}" srcOrd="2" destOrd="0" presId="urn:microsoft.com/office/officeart/2008/layout/NameandTitleOrganizationalChart"/>
    <dgm:cxn modelId="{B3FC1908-B697-441A-8185-7B7D1BDDFBD6}" type="presParOf" srcId="{3F464255-6CE0-47E4-9B5C-3FD3467AC92F}" destId="{5100EFF0-5C99-4E17-842F-04D94C36646B}" srcOrd="4" destOrd="0" presId="urn:microsoft.com/office/officeart/2008/layout/NameandTitleOrganizationalChart"/>
    <dgm:cxn modelId="{B36F3284-F8ED-4246-B8DF-256926201131}" type="presParOf" srcId="{3F464255-6CE0-47E4-9B5C-3FD3467AC92F}" destId="{80AB2A2E-DA3B-47C4-8F76-7DFCAF160B92}" srcOrd="5" destOrd="0" presId="urn:microsoft.com/office/officeart/2008/layout/NameandTitleOrganizationalChart"/>
    <dgm:cxn modelId="{47A01F90-4CF9-42ED-978D-24C62682719D}" type="presParOf" srcId="{80AB2A2E-DA3B-47C4-8F76-7DFCAF160B92}" destId="{7E584C1E-E389-462D-B65C-1E618CF09DA9}" srcOrd="0" destOrd="0" presId="urn:microsoft.com/office/officeart/2008/layout/NameandTitleOrganizationalChart"/>
    <dgm:cxn modelId="{DCCF20E6-F30F-44F8-824A-2C05E00326FC}" type="presParOf" srcId="{7E584C1E-E389-462D-B65C-1E618CF09DA9}" destId="{C5824863-106C-4846-B59B-696C7F9C3E71}" srcOrd="0" destOrd="0" presId="urn:microsoft.com/office/officeart/2008/layout/NameandTitleOrganizationalChart"/>
    <dgm:cxn modelId="{D929596B-9C10-4C43-A326-105A811A244F}" type="presParOf" srcId="{7E584C1E-E389-462D-B65C-1E618CF09DA9}" destId="{34DFED3A-DC5A-434C-8BBE-A3E6C8F89AA5}" srcOrd="1" destOrd="0" presId="urn:microsoft.com/office/officeart/2008/layout/NameandTitleOrganizationalChart"/>
    <dgm:cxn modelId="{CD219EEB-650A-4ABF-9583-C3719237B118}" type="presParOf" srcId="{7E584C1E-E389-462D-B65C-1E618CF09DA9}" destId="{290A8ABB-A289-47E4-A45F-50F04DBE9821}" srcOrd="2" destOrd="0" presId="urn:microsoft.com/office/officeart/2008/layout/NameandTitleOrganizationalChart"/>
    <dgm:cxn modelId="{91A926D2-EF85-4CF9-A4DF-2FC58981E879}" type="presParOf" srcId="{80AB2A2E-DA3B-47C4-8F76-7DFCAF160B92}" destId="{A35B5794-85E1-4CAC-A756-82AD8E458A8F}" srcOrd="1" destOrd="0" presId="urn:microsoft.com/office/officeart/2008/layout/NameandTitleOrganizationalChart"/>
    <dgm:cxn modelId="{180BF687-B1A2-49E8-8578-8FA01A23A297}" type="presParOf" srcId="{A35B5794-85E1-4CAC-A756-82AD8E458A8F}" destId="{1CCE2B6C-0C80-4DCB-80A3-E0255EAD9A96}" srcOrd="0" destOrd="0" presId="urn:microsoft.com/office/officeart/2008/layout/NameandTitleOrganizationalChart"/>
    <dgm:cxn modelId="{84CBAC72-8754-47ED-BF49-7D0D713DEAF6}" type="presParOf" srcId="{A35B5794-85E1-4CAC-A756-82AD8E458A8F}" destId="{91CF76A7-AB56-4429-A549-2C440A5E5A64}" srcOrd="1" destOrd="0" presId="urn:microsoft.com/office/officeart/2008/layout/NameandTitleOrganizationalChart"/>
    <dgm:cxn modelId="{3B371CB5-2934-4000-A126-9532BFFB1276}" type="presParOf" srcId="{91CF76A7-AB56-4429-A549-2C440A5E5A64}" destId="{D9D2E534-EA73-45BF-95DD-08315734694C}" srcOrd="0" destOrd="0" presId="urn:microsoft.com/office/officeart/2008/layout/NameandTitleOrganizationalChart"/>
    <dgm:cxn modelId="{7CAA2DDC-434D-4CB1-9E02-44D3E4CB0867}" type="presParOf" srcId="{D9D2E534-EA73-45BF-95DD-08315734694C}" destId="{A72330D5-FFE1-4B11-BF47-5132E8F198A6}" srcOrd="0" destOrd="0" presId="urn:microsoft.com/office/officeart/2008/layout/NameandTitleOrganizationalChart"/>
    <dgm:cxn modelId="{1A7B1207-8A49-42D6-81A0-E1ADCB5E8ADA}" type="presParOf" srcId="{D9D2E534-EA73-45BF-95DD-08315734694C}" destId="{6BDA2FAB-1AEE-4526-86A5-605E56348097}" srcOrd="1" destOrd="0" presId="urn:microsoft.com/office/officeart/2008/layout/NameandTitleOrganizationalChart"/>
    <dgm:cxn modelId="{9396FF55-9909-4B3B-885A-AE43DED61670}" type="presParOf" srcId="{D9D2E534-EA73-45BF-95DD-08315734694C}" destId="{6CFC8C01-E70C-45E9-A65C-3D60811F138B}" srcOrd="2" destOrd="0" presId="urn:microsoft.com/office/officeart/2008/layout/NameandTitleOrganizationalChart"/>
    <dgm:cxn modelId="{ABAF6D81-6AF6-439A-B68A-A73CB7075976}" type="presParOf" srcId="{91CF76A7-AB56-4429-A549-2C440A5E5A64}" destId="{15BB1784-7983-4D95-BA4C-AADBD1BE3E77}" srcOrd="1" destOrd="0" presId="urn:microsoft.com/office/officeart/2008/layout/NameandTitleOrganizationalChart"/>
    <dgm:cxn modelId="{1A6F6326-00CC-4A0B-9551-F6185E93992C}" type="presParOf" srcId="{91CF76A7-AB56-4429-A549-2C440A5E5A64}" destId="{D4FB172D-A395-4E45-B414-94895F92DBAB}" srcOrd="2" destOrd="0" presId="urn:microsoft.com/office/officeart/2008/layout/NameandTitleOrganizationalChart"/>
    <dgm:cxn modelId="{C2A8AB67-3966-4DEF-B7C6-98436F111F14}" type="presParOf" srcId="{A35B5794-85E1-4CAC-A756-82AD8E458A8F}" destId="{B15F8184-A489-40F2-9F09-98D144B4BC02}" srcOrd="2" destOrd="0" presId="urn:microsoft.com/office/officeart/2008/layout/NameandTitleOrganizationalChart"/>
    <dgm:cxn modelId="{EEC3A478-0C27-4114-85A8-CF6079E9B8B9}" type="presParOf" srcId="{A35B5794-85E1-4CAC-A756-82AD8E458A8F}" destId="{045BAF84-4E46-405C-8FEC-96BFD52BFA81}" srcOrd="3" destOrd="0" presId="urn:microsoft.com/office/officeart/2008/layout/NameandTitleOrganizationalChart"/>
    <dgm:cxn modelId="{00BE630C-FBB1-4C5E-98C4-DC8410B6A95B}" type="presParOf" srcId="{045BAF84-4E46-405C-8FEC-96BFD52BFA81}" destId="{907ED512-E984-4BD1-8BB9-E4D6E91191FB}" srcOrd="0" destOrd="0" presId="urn:microsoft.com/office/officeart/2008/layout/NameandTitleOrganizationalChart"/>
    <dgm:cxn modelId="{ECD0F1D7-5A03-473D-ABC8-F2CBC15D70C2}" type="presParOf" srcId="{907ED512-E984-4BD1-8BB9-E4D6E91191FB}" destId="{4BB38E81-3923-40BA-BEC5-5490C6DA0927}" srcOrd="0" destOrd="0" presId="urn:microsoft.com/office/officeart/2008/layout/NameandTitleOrganizationalChart"/>
    <dgm:cxn modelId="{5A7343D1-323C-4D9F-B69C-6729375DCDE0}" type="presParOf" srcId="{907ED512-E984-4BD1-8BB9-E4D6E91191FB}" destId="{109E25BD-4D8A-445E-B018-6E4DD336E90F}" srcOrd="1" destOrd="0" presId="urn:microsoft.com/office/officeart/2008/layout/NameandTitleOrganizationalChart"/>
    <dgm:cxn modelId="{8C61FBE2-948E-4B70-8030-5A471ED96D39}" type="presParOf" srcId="{907ED512-E984-4BD1-8BB9-E4D6E91191FB}" destId="{3FE61685-577D-4BB9-B4AD-5F1F7AA869DA}" srcOrd="2" destOrd="0" presId="urn:microsoft.com/office/officeart/2008/layout/NameandTitleOrganizationalChart"/>
    <dgm:cxn modelId="{4B05A8F6-92B6-4864-87A2-33FA655BB028}" type="presParOf" srcId="{045BAF84-4E46-405C-8FEC-96BFD52BFA81}" destId="{27420E9E-791F-4635-9C9D-27DC424D0BBE}" srcOrd="1" destOrd="0" presId="urn:microsoft.com/office/officeart/2008/layout/NameandTitleOrganizationalChart"/>
    <dgm:cxn modelId="{C5F69DE5-B308-46E5-9B55-586E0EB4B1AB}" type="presParOf" srcId="{045BAF84-4E46-405C-8FEC-96BFD52BFA81}" destId="{2480D7D9-FA57-495A-8D85-D6338727A855}" srcOrd="2" destOrd="0" presId="urn:microsoft.com/office/officeart/2008/layout/NameandTitleOrganizationalChart"/>
    <dgm:cxn modelId="{B7F730CC-0F88-4AEE-B1C1-C1A6C522DF98}" type="presParOf" srcId="{A35B5794-85E1-4CAC-A756-82AD8E458A8F}" destId="{71C1EF4A-9D19-4B95-A453-A3CCB0E2FED5}" srcOrd="4" destOrd="0" presId="urn:microsoft.com/office/officeart/2008/layout/NameandTitleOrganizationalChart"/>
    <dgm:cxn modelId="{D2D13528-A85D-4953-84F2-438CACC9FDCF}" type="presParOf" srcId="{A35B5794-85E1-4CAC-A756-82AD8E458A8F}" destId="{FAD21DE8-4C9D-42D2-B302-40BFDDCC0FC5}" srcOrd="5" destOrd="0" presId="urn:microsoft.com/office/officeart/2008/layout/NameandTitleOrganizationalChart"/>
    <dgm:cxn modelId="{4C347CEF-C37F-4D5A-A879-1B5E69B0EC78}" type="presParOf" srcId="{FAD21DE8-4C9D-42D2-B302-40BFDDCC0FC5}" destId="{6CFA0452-C110-4630-AE5C-FAD904150446}" srcOrd="0" destOrd="0" presId="urn:microsoft.com/office/officeart/2008/layout/NameandTitleOrganizationalChart"/>
    <dgm:cxn modelId="{27209C5A-F39D-4FB2-A041-3FE8BC03AC36}" type="presParOf" srcId="{6CFA0452-C110-4630-AE5C-FAD904150446}" destId="{226E2BC3-BDBE-4B7E-89F0-31E827BEBA65}" srcOrd="0" destOrd="0" presId="urn:microsoft.com/office/officeart/2008/layout/NameandTitleOrganizationalChart"/>
    <dgm:cxn modelId="{368142AE-ABE6-451F-A20F-57697A088368}" type="presParOf" srcId="{6CFA0452-C110-4630-AE5C-FAD904150446}" destId="{CF3EEEE5-0691-4807-8CD3-9CE746A4489A}" srcOrd="1" destOrd="0" presId="urn:microsoft.com/office/officeart/2008/layout/NameandTitleOrganizationalChart"/>
    <dgm:cxn modelId="{2B8EA9E7-EA3C-4668-B2A4-8B9D5790DB37}" type="presParOf" srcId="{6CFA0452-C110-4630-AE5C-FAD904150446}" destId="{1C29EDF5-D1F5-4810-ABD5-B4C0139BA686}" srcOrd="2" destOrd="0" presId="urn:microsoft.com/office/officeart/2008/layout/NameandTitleOrganizationalChart"/>
    <dgm:cxn modelId="{60C9DD3D-4EF1-4E5C-A7C0-E1C0B8F80A78}" type="presParOf" srcId="{FAD21DE8-4C9D-42D2-B302-40BFDDCC0FC5}" destId="{45629E81-F076-4E2A-B807-7D13A04BF627}" srcOrd="1" destOrd="0" presId="urn:microsoft.com/office/officeart/2008/layout/NameandTitleOrganizationalChart"/>
    <dgm:cxn modelId="{5689C398-63E3-4315-93A8-45542C913081}" type="presParOf" srcId="{FAD21DE8-4C9D-42D2-B302-40BFDDCC0FC5}" destId="{A7E5C4FE-24C8-4222-86F7-18E7DBFD62E5}" srcOrd="2" destOrd="0" presId="urn:microsoft.com/office/officeart/2008/layout/NameandTitleOrganizationalChart"/>
    <dgm:cxn modelId="{19169A50-C0F8-4C52-98A6-E52AF0B08E05}" type="presParOf" srcId="{A35B5794-85E1-4CAC-A756-82AD8E458A8F}" destId="{2BAC8780-D240-457E-88B4-8BB599C0D667}" srcOrd="6" destOrd="0" presId="urn:microsoft.com/office/officeart/2008/layout/NameandTitleOrganizationalChart"/>
    <dgm:cxn modelId="{9AD73F56-C310-4097-89A0-43D76BCD99CF}" type="presParOf" srcId="{A35B5794-85E1-4CAC-A756-82AD8E458A8F}" destId="{36584CA9-4F20-44FC-9510-BD376065B73F}" srcOrd="7" destOrd="0" presId="urn:microsoft.com/office/officeart/2008/layout/NameandTitleOrganizationalChart"/>
    <dgm:cxn modelId="{352E7F4F-713A-4D87-A05B-6C9F8AA0B53C}" type="presParOf" srcId="{36584CA9-4F20-44FC-9510-BD376065B73F}" destId="{D5BFD5FF-C11D-49FD-9B05-FAD1DB50C3CC}" srcOrd="0" destOrd="0" presId="urn:microsoft.com/office/officeart/2008/layout/NameandTitleOrganizationalChart"/>
    <dgm:cxn modelId="{AAD87F69-D076-447E-90BD-3CEB221A7EAB}" type="presParOf" srcId="{D5BFD5FF-C11D-49FD-9B05-FAD1DB50C3CC}" destId="{2479284A-B761-458A-834D-2B7E6EACEC75}" srcOrd="0" destOrd="0" presId="urn:microsoft.com/office/officeart/2008/layout/NameandTitleOrganizationalChart"/>
    <dgm:cxn modelId="{2524E760-1004-460F-85C1-A5A67C1297A0}" type="presParOf" srcId="{D5BFD5FF-C11D-49FD-9B05-FAD1DB50C3CC}" destId="{AD891062-ACAE-414E-9D36-22071AE706B6}" srcOrd="1" destOrd="0" presId="urn:microsoft.com/office/officeart/2008/layout/NameandTitleOrganizationalChart"/>
    <dgm:cxn modelId="{D70AD467-4CDE-4DB5-BAE6-340426B725DA}" type="presParOf" srcId="{D5BFD5FF-C11D-49FD-9B05-FAD1DB50C3CC}" destId="{AEFB16B8-4959-4B5E-BADB-9D121302EEE3}" srcOrd="2" destOrd="0" presId="urn:microsoft.com/office/officeart/2008/layout/NameandTitleOrganizationalChart"/>
    <dgm:cxn modelId="{2FC7A485-1E7F-4886-A4C7-F43AD04A791E}" type="presParOf" srcId="{36584CA9-4F20-44FC-9510-BD376065B73F}" destId="{096D64B2-F384-42F5-AD5B-0A5E792ECE2B}" srcOrd="1" destOrd="0" presId="urn:microsoft.com/office/officeart/2008/layout/NameandTitleOrganizationalChart"/>
    <dgm:cxn modelId="{71F18DD6-A598-4820-9B68-DD0655903017}" type="presParOf" srcId="{36584CA9-4F20-44FC-9510-BD376065B73F}" destId="{B8A96401-BF49-4785-92B8-A9D5A244810D}" srcOrd="2" destOrd="0" presId="urn:microsoft.com/office/officeart/2008/layout/NameandTitleOrganizationalChart"/>
    <dgm:cxn modelId="{23DE7EE3-1C6D-4274-B14A-600D8CCA5A53}" type="presParOf" srcId="{A35B5794-85E1-4CAC-A756-82AD8E458A8F}" destId="{EE3BA748-91DC-46DF-BB3C-B96CB768708C}" srcOrd="8" destOrd="0" presId="urn:microsoft.com/office/officeart/2008/layout/NameandTitleOrganizationalChart"/>
    <dgm:cxn modelId="{7186E633-80B0-4AF3-9277-8302F0514E6D}" type="presParOf" srcId="{A35B5794-85E1-4CAC-A756-82AD8E458A8F}" destId="{D08F3CC6-F563-4303-B7C6-DA3BC975BAB9}" srcOrd="9" destOrd="0" presId="urn:microsoft.com/office/officeart/2008/layout/NameandTitleOrganizationalChart"/>
    <dgm:cxn modelId="{BC1E11CB-74B4-4D90-B8D0-CFDD164DCFC4}" type="presParOf" srcId="{D08F3CC6-F563-4303-B7C6-DA3BC975BAB9}" destId="{9E3D4035-7AD0-4305-9197-66613CE7DD8E}" srcOrd="0" destOrd="0" presId="urn:microsoft.com/office/officeart/2008/layout/NameandTitleOrganizationalChart"/>
    <dgm:cxn modelId="{EAB05F51-5172-4FFA-920D-B664DFB5CD80}" type="presParOf" srcId="{9E3D4035-7AD0-4305-9197-66613CE7DD8E}" destId="{D8ADFD12-BDE0-4F86-AA40-B56B9E674F24}" srcOrd="0" destOrd="0" presId="urn:microsoft.com/office/officeart/2008/layout/NameandTitleOrganizationalChart"/>
    <dgm:cxn modelId="{69BA7002-2750-4E5A-A88D-8E949764723B}" type="presParOf" srcId="{9E3D4035-7AD0-4305-9197-66613CE7DD8E}" destId="{1D3A889C-A454-4EDE-8F8E-1FA2BEA4E184}" srcOrd="1" destOrd="0" presId="urn:microsoft.com/office/officeart/2008/layout/NameandTitleOrganizationalChart"/>
    <dgm:cxn modelId="{ABACE43F-3BF1-48D7-A280-53D26FE282E9}" type="presParOf" srcId="{9E3D4035-7AD0-4305-9197-66613CE7DD8E}" destId="{EF4A5F60-F865-48CA-A1D1-560A579D2EBF}" srcOrd="2" destOrd="0" presId="urn:microsoft.com/office/officeart/2008/layout/NameandTitleOrganizationalChart"/>
    <dgm:cxn modelId="{843DA3DC-F059-4102-A2CA-6B35E9276088}" type="presParOf" srcId="{D08F3CC6-F563-4303-B7C6-DA3BC975BAB9}" destId="{C0DAC415-E646-40D2-B57E-3D6F721EF088}" srcOrd="1" destOrd="0" presId="urn:microsoft.com/office/officeart/2008/layout/NameandTitleOrganizationalChart"/>
    <dgm:cxn modelId="{A3A8DC0C-A4FF-4093-947C-6413A6799459}" type="presParOf" srcId="{D08F3CC6-F563-4303-B7C6-DA3BC975BAB9}" destId="{B9EBB4DF-8D60-45A7-B33A-0368E35D4CA9}" srcOrd="2" destOrd="0" presId="urn:microsoft.com/office/officeart/2008/layout/NameandTitleOrganizationalChart"/>
    <dgm:cxn modelId="{B923FAF4-A3EB-4D19-9C7E-343CF409B708}" type="presParOf" srcId="{A35B5794-85E1-4CAC-A756-82AD8E458A8F}" destId="{543C304D-6384-4169-8FEF-E0386300AF88}" srcOrd="10" destOrd="0" presId="urn:microsoft.com/office/officeart/2008/layout/NameandTitleOrganizationalChart"/>
    <dgm:cxn modelId="{3004C0FE-B881-4750-BDDF-710236246324}" type="presParOf" srcId="{A35B5794-85E1-4CAC-A756-82AD8E458A8F}" destId="{443A52A5-1B41-4ABC-BA1F-CEED8E4BF6C0}" srcOrd="11" destOrd="0" presId="urn:microsoft.com/office/officeart/2008/layout/NameandTitleOrganizationalChart"/>
    <dgm:cxn modelId="{2BC34BA0-8253-4714-93DE-AB9AA14E3D53}" type="presParOf" srcId="{443A52A5-1B41-4ABC-BA1F-CEED8E4BF6C0}" destId="{B203B774-CFC9-4376-B6F7-31AC536CC918}" srcOrd="0" destOrd="0" presId="urn:microsoft.com/office/officeart/2008/layout/NameandTitleOrganizationalChart"/>
    <dgm:cxn modelId="{744D6388-1D90-4680-B289-3581B79C6720}" type="presParOf" srcId="{B203B774-CFC9-4376-B6F7-31AC536CC918}" destId="{2609BAB4-D4EA-420B-B56F-1401FE5BA99D}" srcOrd="0" destOrd="0" presId="urn:microsoft.com/office/officeart/2008/layout/NameandTitleOrganizationalChart"/>
    <dgm:cxn modelId="{10FEBAFB-F087-48EB-809C-C84942FBBD78}" type="presParOf" srcId="{B203B774-CFC9-4376-B6F7-31AC536CC918}" destId="{DA6BCACD-1ADB-4EF6-8AF8-111A21C566C8}" srcOrd="1" destOrd="0" presId="urn:microsoft.com/office/officeart/2008/layout/NameandTitleOrganizationalChart"/>
    <dgm:cxn modelId="{09F09B77-A65B-462B-9B27-774081C324BF}" type="presParOf" srcId="{B203B774-CFC9-4376-B6F7-31AC536CC918}" destId="{758452FD-8DBA-4072-BCFC-71AF3ABCE94E}" srcOrd="2" destOrd="0" presId="urn:microsoft.com/office/officeart/2008/layout/NameandTitleOrganizationalChart"/>
    <dgm:cxn modelId="{FBF3FE1C-1D4D-4009-8427-E02EA501ABE3}" type="presParOf" srcId="{443A52A5-1B41-4ABC-BA1F-CEED8E4BF6C0}" destId="{7C845865-343F-4FCC-9B6C-228A5C905DB9}" srcOrd="1" destOrd="0" presId="urn:microsoft.com/office/officeart/2008/layout/NameandTitleOrganizationalChart"/>
    <dgm:cxn modelId="{36E9F260-7FB5-468B-9F92-8EE4D6FFEAB1}" type="presParOf" srcId="{443A52A5-1B41-4ABC-BA1F-CEED8E4BF6C0}" destId="{2EA8F154-86E0-43C8-A8BF-3FAFC950BD89}" srcOrd="2" destOrd="0" presId="urn:microsoft.com/office/officeart/2008/layout/NameandTitleOrganizationalChart"/>
    <dgm:cxn modelId="{8CB878B8-A5D3-4F35-9649-AE04B203F475}" type="presParOf" srcId="{80AB2A2E-DA3B-47C4-8F76-7DFCAF160B92}" destId="{DF31B2D9-1CD7-453E-A4CA-4071C362E756}" srcOrd="2" destOrd="0" presId="urn:microsoft.com/office/officeart/2008/layout/NameandTitleOrganizationalChart"/>
    <dgm:cxn modelId="{5B95CE15-4150-4B31-B609-4CAA774F851A}" type="presParOf" srcId="{EE4FA063-8C09-45BB-AF64-166A305F9D91}" destId="{F33456BF-134D-4BE8-BBC8-54C373A5169D}" srcOrd="2" destOrd="0" presId="urn:microsoft.com/office/officeart/2008/layout/NameandTitleOrganizationalChar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12A6B197-69B3-468A-A58E-09A3F2B3E75A}" type="doc">
      <dgm:prSet loTypeId="urn:microsoft.com/office/officeart/2005/8/layout/hList7" loCatId="relationship" qsTypeId="urn:microsoft.com/office/officeart/2005/8/quickstyle/simple1" qsCatId="simple" csTypeId="urn:microsoft.com/office/officeart/2005/8/colors/accent0_3" csCatId="mainScheme" phldr="1"/>
      <dgm:spPr/>
      <dgm:t>
        <a:bodyPr/>
        <a:lstStyle/>
        <a:p>
          <a:endParaRPr lang="en-US"/>
        </a:p>
      </dgm:t>
    </dgm:pt>
    <dgm:pt modelId="{50592C84-FF3B-4037-9840-FE3D8711B01F}">
      <dgm:prSet phldrT="[Text]"/>
      <dgm:spPr>
        <a:solidFill>
          <a:srgbClr val="000000"/>
        </a:solidFill>
      </dgm:spPr>
      <dgm:t>
        <a:bodyPr/>
        <a:lstStyle/>
        <a:p>
          <a:r>
            <a:rPr lang="en" dirty="0">
              <a:latin typeface="Garamond"/>
            </a:rPr>
            <a:t>Cross-Campus Coordination</a:t>
          </a:r>
          <a:endParaRPr lang="en-US" dirty="0"/>
        </a:p>
      </dgm:t>
    </dgm:pt>
    <dgm:pt modelId="{81B7185A-0455-48E9-8738-BEDBEE224786}" type="parTrans" cxnId="{0DD2BE8D-8342-4D05-B93B-F9B7D33FAD8C}">
      <dgm:prSet/>
      <dgm:spPr/>
      <dgm:t>
        <a:bodyPr/>
        <a:lstStyle/>
        <a:p>
          <a:endParaRPr lang="en-US"/>
        </a:p>
      </dgm:t>
    </dgm:pt>
    <dgm:pt modelId="{3A19B379-7E4C-4103-B046-AFF00BA829F2}" type="sibTrans" cxnId="{0DD2BE8D-8342-4D05-B93B-F9B7D33FAD8C}">
      <dgm:prSet/>
      <dgm:spPr/>
      <dgm:t>
        <a:bodyPr/>
        <a:lstStyle/>
        <a:p>
          <a:endParaRPr lang="en-US"/>
        </a:p>
      </dgm:t>
    </dgm:pt>
    <dgm:pt modelId="{DD125F16-72B0-4868-86AE-AA59CCCE4890}" type="pres">
      <dgm:prSet presAssocID="{12A6B197-69B3-468A-A58E-09A3F2B3E75A}" presName="Name0" presStyleCnt="0">
        <dgm:presLayoutVars>
          <dgm:dir/>
          <dgm:resizeHandles val="exact"/>
        </dgm:presLayoutVars>
      </dgm:prSet>
      <dgm:spPr/>
    </dgm:pt>
    <dgm:pt modelId="{FA454433-1E4A-4774-8B28-B06430F3AAE8}" type="pres">
      <dgm:prSet presAssocID="{12A6B197-69B3-468A-A58E-09A3F2B3E75A}" presName="fgShape" presStyleLbl="fgShp" presStyleIdx="0" presStyleCnt="1"/>
      <dgm:spPr>
        <a:gradFill flip="none" rotWithShape="0">
          <a:gsLst>
            <a:gs pos="0">
              <a:srgbClr val="8A803C">
                <a:shade val="30000"/>
                <a:satMod val="115000"/>
              </a:srgbClr>
            </a:gs>
            <a:gs pos="50000">
              <a:srgbClr val="8A803C">
                <a:shade val="67500"/>
                <a:satMod val="115000"/>
              </a:srgbClr>
            </a:gs>
            <a:gs pos="100000">
              <a:srgbClr val="8A803C">
                <a:shade val="100000"/>
                <a:satMod val="115000"/>
              </a:srgbClr>
            </a:gs>
          </a:gsLst>
          <a:lin ang="10800000" scaled="1"/>
          <a:tileRect/>
        </a:gradFill>
      </dgm:spPr>
    </dgm:pt>
    <dgm:pt modelId="{B5746D27-9C85-49DF-B6F2-C8D4203DD9FF}" type="pres">
      <dgm:prSet presAssocID="{12A6B197-69B3-468A-A58E-09A3F2B3E75A}" presName="linComp" presStyleCnt="0"/>
      <dgm:spPr/>
    </dgm:pt>
    <dgm:pt modelId="{BA1DB983-4CB9-41FD-9051-1512DCD5FEE3}" type="pres">
      <dgm:prSet presAssocID="{50592C84-FF3B-4037-9840-FE3D8711B01F}" presName="compNode" presStyleCnt="0"/>
      <dgm:spPr/>
    </dgm:pt>
    <dgm:pt modelId="{944B0BEB-2226-4A63-84B7-6E6BE5B2D170}" type="pres">
      <dgm:prSet presAssocID="{50592C84-FF3B-4037-9840-FE3D8711B01F}" presName="bkgdShape" presStyleLbl="node1" presStyleIdx="0" presStyleCnt="1"/>
      <dgm:spPr/>
    </dgm:pt>
    <dgm:pt modelId="{EEA74E70-9439-4BAB-9D6D-C29873764C8D}" type="pres">
      <dgm:prSet presAssocID="{50592C84-FF3B-4037-9840-FE3D8711B01F}" presName="nodeTx" presStyleLbl="node1" presStyleIdx="0" presStyleCnt="1">
        <dgm:presLayoutVars>
          <dgm:bulletEnabled val="1"/>
        </dgm:presLayoutVars>
      </dgm:prSet>
      <dgm:spPr/>
    </dgm:pt>
    <dgm:pt modelId="{12C0585E-331A-4FA1-AE10-B3F7E93DA1D8}" type="pres">
      <dgm:prSet presAssocID="{50592C84-FF3B-4037-9840-FE3D8711B01F}" presName="invisiNode" presStyleLbl="node1" presStyleIdx="0" presStyleCnt="1"/>
      <dgm:spPr/>
    </dgm:pt>
    <dgm:pt modelId="{BEA139A1-96C2-4596-BC4F-0E4D59F87F90}" type="pres">
      <dgm:prSet presAssocID="{50592C84-FF3B-4037-9840-FE3D8711B01F}" presName="imagNode" presStyleLbl="fgImgPlace1" presStyleIdx="0" presStyleCnt="1"/>
      <dgm:spPr>
        <a:blipFill rotWithShape="1">
          <a:blip xmlns:r="http://schemas.openxmlformats.org/officeDocument/2006/relationships" r:embed="rId1"/>
          <a:srcRect/>
          <a:stretch>
            <a:fillRect l="-25000" r="-25000"/>
          </a:stretch>
        </a:blipFill>
      </dgm:spPr>
      <dgm:extLst>
        <a:ext uri="{E40237B7-FDA0-4F09-8148-C483321AD2D9}">
          <dgm14:cNvPr xmlns:dgm14="http://schemas.microsoft.com/office/drawing/2010/diagram" id="0" name="" descr="Mental health awareness mural"/>
        </a:ext>
      </dgm:extLst>
    </dgm:pt>
  </dgm:ptLst>
  <dgm:cxnLst>
    <dgm:cxn modelId="{19AAF340-E84D-4912-8243-EACA5D3B9DB2}" type="presOf" srcId="{12A6B197-69B3-468A-A58E-09A3F2B3E75A}" destId="{DD125F16-72B0-4868-86AE-AA59CCCE4890}" srcOrd="0" destOrd="0" presId="urn:microsoft.com/office/officeart/2005/8/layout/hList7"/>
    <dgm:cxn modelId="{2261E07B-31D4-4419-93AF-6CFCBDCC360D}" type="presOf" srcId="{50592C84-FF3B-4037-9840-FE3D8711B01F}" destId="{944B0BEB-2226-4A63-84B7-6E6BE5B2D170}" srcOrd="0" destOrd="0" presId="urn:microsoft.com/office/officeart/2005/8/layout/hList7"/>
    <dgm:cxn modelId="{0DD2BE8D-8342-4D05-B93B-F9B7D33FAD8C}" srcId="{12A6B197-69B3-468A-A58E-09A3F2B3E75A}" destId="{50592C84-FF3B-4037-9840-FE3D8711B01F}" srcOrd="0" destOrd="0" parTransId="{81B7185A-0455-48E9-8738-BEDBEE224786}" sibTransId="{3A19B379-7E4C-4103-B046-AFF00BA829F2}"/>
    <dgm:cxn modelId="{49A075FE-BDB3-43E6-9DF1-F9F06C0E5E2D}" type="presOf" srcId="{50592C84-FF3B-4037-9840-FE3D8711B01F}" destId="{EEA74E70-9439-4BAB-9D6D-C29873764C8D}" srcOrd="1" destOrd="0" presId="urn:microsoft.com/office/officeart/2005/8/layout/hList7"/>
    <dgm:cxn modelId="{4A62E87E-FAFC-495E-865A-30AE0E6CE998}" type="presParOf" srcId="{DD125F16-72B0-4868-86AE-AA59CCCE4890}" destId="{FA454433-1E4A-4774-8B28-B06430F3AAE8}" srcOrd="0" destOrd="0" presId="urn:microsoft.com/office/officeart/2005/8/layout/hList7"/>
    <dgm:cxn modelId="{C6504AA9-29FE-43CB-AA5D-95E103B63C43}" type="presParOf" srcId="{DD125F16-72B0-4868-86AE-AA59CCCE4890}" destId="{B5746D27-9C85-49DF-B6F2-C8D4203DD9FF}" srcOrd="1" destOrd="0" presId="urn:microsoft.com/office/officeart/2005/8/layout/hList7"/>
    <dgm:cxn modelId="{C0E132C7-5671-4E0D-BB12-C30C5C9207A6}" type="presParOf" srcId="{B5746D27-9C85-49DF-B6F2-C8D4203DD9FF}" destId="{BA1DB983-4CB9-41FD-9051-1512DCD5FEE3}" srcOrd="0" destOrd="0" presId="urn:microsoft.com/office/officeart/2005/8/layout/hList7"/>
    <dgm:cxn modelId="{9735C1B0-330C-4BA9-AD71-82DC1107B12D}" type="presParOf" srcId="{BA1DB983-4CB9-41FD-9051-1512DCD5FEE3}" destId="{944B0BEB-2226-4A63-84B7-6E6BE5B2D170}" srcOrd="0" destOrd="0" presId="urn:microsoft.com/office/officeart/2005/8/layout/hList7"/>
    <dgm:cxn modelId="{A4D64C1C-9E4D-4CB3-B846-5A16B451BA7F}" type="presParOf" srcId="{BA1DB983-4CB9-41FD-9051-1512DCD5FEE3}" destId="{EEA74E70-9439-4BAB-9D6D-C29873764C8D}" srcOrd="1" destOrd="0" presId="urn:microsoft.com/office/officeart/2005/8/layout/hList7"/>
    <dgm:cxn modelId="{675FD797-BC4B-4265-B46E-7BB15C827A67}" type="presParOf" srcId="{BA1DB983-4CB9-41FD-9051-1512DCD5FEE3}" destId="{12C0585E-331A-4FA1-AE10-B3F7E93DA1D8}" srcOrd="2" destOrd="0" presId="urn:microsoft.com/office/officeart/2005/8/layout/hList7"/>
    <dgm:cxn modelId="{D04236E8-90EE-48B4-BBDF-8C48E3872368}" type="presParOf" srcId="{BA1DB983-4CB9-41FD-9051-1512DCD5FEE3}" destId="{BEA139A1-96C2-4596-BC4F-0E4D59F87F90}"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A6B197-69B3-468A-A58E-09A3F2B3E75A}" type="doc">
      <dgm:prSet loTypeId="urn:microsoft.com/office/officeart/2005/8/layout/hList7" loCatId="relationship" qsTypeId="urn:microsoft.com/office/officeart/2005/8/quickstyle/simple1" qsCatId="simple" csTypeId="urn:microsoft.com/office/officeart/2005/8/colors/accent0_3" csCatId="mainScheme" phldr="1"/>
      <dgm:spPr/>
      <dgm:t>
        <a:bodyPr/>
        <a:lstStyle/>
        <a:p>
          <a:endParaRPr lang="en-US"/>
        </a:p>
      </dgm:t>
    </dgm:pt>
    <dgm:pt modelId="{4C9CAB55-4B6A-4CCE-8943-BEAE24C0877E}">
      <dgm:prSet phldrT="[Text]" custT="1"/>
      <dgm:spPr>
        <a:solidFill>
          <a:srgbClr val="8A803C"/>
        </a:solidFill>
      </dgm:spPr>
      <dgm:t>
        <a:bodyPr/>
        <a:lstStyle/>
        <a:p>
          <a:r>
            <a:rPr lang="en" sz="1600" dirty="0">
              <a:latin typeface="Garamond"/>
            </a:rPr>
            <a:t>Academic Integration</a:t>
          </a:r>
          <a:endParaRPr lang="en-US" sz="1600" b="0" i="0" u="none" strike="noStrike" cap="none" dirty="0">
            <a:latin typeface="Garamond" panose="02020404030301010803" pitchFamily="18" charset="0"/>
            <a:ea typeface="Arial"/>
            <a:cs typeface="Arial"/>
            <a:sym typeface="Arial"/>
          </a:endParaRPr>
        </a:p>
      </dgm:t>
    </dgm:pt>
    <dgm:pt modelId="{A1810EB9-75E6-47AA-91ED-492AACA3D7A5}" type="parTrans" cxnId="{9108A920-DF16-48C9-86D5-C1E8C659861F}">
      <dgm:prSet/>
      <dgm:spPr/>
      <dgm:t>
        <a:bodyPr/>
        <a:lstStyle/>
        <a:p>
          <a:endParaRPr lang="en-US"/>
        </a:p>
      </dgm:t>
    </dgm:pt>
    <dgm:pt modelId="{16CB2D39-7801-4797-B949-F07F0CA2B5ED}" type="sibTrans" cxnId="{9108A920-DF16-48C9-86D5-C1E8C659861F}">
      <dgm:prSet/>
      <dgm:spPr/>
      <dgm:t>
        <a:bodyPr/>
        <a:lstStyle/>
        <a:p>
          <a:endParaRPr lang="en-US"/>
        </a:p>
      </dgm:t>
    </dgm:pt>
    <dgm:pt modelId="{19114663-56D1-4D71-91A5-F89B29C4C0BB}">
      <dgm:prSet phldrT="[Text]" custT="1"/>
      <dgm:spPr>
        <a:solidFill>
          <a:srgbClr val="554F2A"/>
        </a:solidFill>
      </dgm:spPr>
      <dgm:t>
        <a:bodyPr/>
        <a:lstStyle/>
        <a:p>
          <a:r>
            <a:rPr lang="en" sz="1600" dirty="0">
              <a:latin typeface="Garamond"/>
            </a:rPr>
            <a:t>Financial Clarity &amp; Navigation</a:t>
          </a:r>
          <a:endParaRPr lang="en-US" sz="1600" b="0" i="0" u="none" strike="noStrike" cap="none" dirty="0">
            <a:latin typeface="Garamond" panose="02020404030301010803" pitchFamily="18" charset="0"/>
            <a:ea typeface="Arial"/>
            <a:cs typeface="Arial"/>
            <a:sym typeface="Arial"/>
          </a:endParaRPr>
        </a:p>
      </dgm:t>
    </dgm:pt>
    <dgm:pt modelId="{5B388831-02BE-46BC-8525-E33509FD1936}" type="parTrans" cxnId="{FA8F3445-34FE-448A-9FFB-E800E58C238A}">
      <dgm:prSet/>
      <dgm:spPr/>
      <dgm:t>
        <a:bodyPr/>
        <a:lstStyle/>
        <a:p>
          <a:endParaRPr lang="en-US"/>
        </a:p>
      </dgm:t>
    </dgm:pt>
    <dgm:pt modelId="{79DC0A48-00AB-4609-AEFF-8AE5FE0D4A5B}" type="sibTrans" cxnId="{FA8F3445-34FE-448A-9FFB-E800E58C238A}">
      <dgm:prSet/>
      <dgm:spPr/>
      <dgm:t>
        <a:bodyPr/>
        <a:lstStyle/>
        <a:p>
          <a:endParaRPr lang="en-US"/>
        </a:p>
      </dgm:t>
    </dgm:pt>
    <dgm:pt modelId="{50592C84-FF3B-4037-9840-FE3D8711B01F}">
      <dgm:prSet phldrT="[Text]"/>
      <dgm:spPr>
        <a:solidFill>
          <a:srgbClr val="7F7F7F"/>
        </a:solidFill>
      </dgm:spPr>
      <dgm:t>
        <a:bodyPr/>
        <a:lstStyle/>
        <a:p>
          <a:r>
            <a:rPr lang="en" dirty="0">
              <a:latin typeface="Garamond"/>
            </a:rPr>
            <a:t>Belonging &amp; Well-Being</a:t>
          </a:r>
          <a:endParaRPr lang="en-US" dirty="0"/>
        </a:p>
      </dgm:t>
    </dgm:pt>
    <dgm:pt modelId="{81B7185A-0455-48E9-8738-BEDBEE224786}" type="parTrans" cxnId="{0DD2BE8D-8342-4D05-B93B-F9B7D33FAD8C}">
      <dgm:prSet/>
      <dgm:spPr/>
      <dgm:t>
        <a:bodyPr/>
        <a:lstStyle/>
        <a:p>
          <a:endParaRPr lang="en-US"/>
        </a:p>
      </dgm:t>
    </dgm:pt>
    <dgm:pt modelId="{3A19B379-7E4C-4103-B046-AFF00BA829F2}" type="sibTrans" cxnId="{0DD2BE8D-8342-4D05-B93B-F9B7D33FAD8C}">
      <dgm:prSet/>
      <dgm:spPr/>
      <dgm:t>
        <a:bodyPr/>
        <a:lstStyle/>
        <a:p>
          <a:endParaRPr lang="en-US"/>
        </a:p>
      </dgm:t>
    </dgm:pt>
    <dgm:pt modelId="{7503E56B-CD3B-4E10-A4BD-830AE54CCB4F}">
      <dgm:prSet/>
      <dgm:spPr>
        <a:solidFill>
          <a:srgbClr val="000000"/>
        </a:solidFill>
      </dgm:spPr>
      <dgm:t>
        <a:bodyPr/>
        <a:lstStyle/>
        <a:p>
          <a:r>
            <a:rPr lang="en" dirty="0">
              <a:latin typeface="Garamond"/>
            </a:rPr>
            <a:t>Cross-Campus Coordination</a:t>
          </a:r>
          <a:endParaRPr lang="en-US" dirty="0"/>
        </a:p>
      </dgm:t>
    </dgm:pt>
    <dgm:pt modelId="{13DF758E-BA9E-4216-AD60-E3DA1CE610CC}" type="parTrans" cxnId="{3C8A84B3-4BD6-468D-92C0-FA4DB105EA4F}">
      <dgm:prSet/>
      <dgm:spPr/>
      <dgm:t>
        <a:bodyPr/>
        <a:lstStyle/>
        <a:p>
          <a:endParaRPr lang="en-US"/>
        </a:p>
      </dgm:t>
    </dgm:pt>
    <dgm:pt modelId="{BE90136D-EFAD-43B1-89A9-1013CB1F5862}" type="sibTrans" cxnId="{3C8A84B3-4BD6-468D-92C0-FA4DB105EA4F}">
      <dgm:prSet/>
      <dgm:spPr/>
      <dgm:t>
        <a:bodyPr/>
        <a:lstStyle/>
        <a:p>
          <a:endParaRPr lang="en-US"/>
        </a:p>
      </dgm:t>
    </dgm:pt>
    <dgm:pt modelId="{DD125F16-72B0-4868-86AE-AA59CCCE4890}" type="pres">
      <dgm:prSet presAssocID="{12A6B197-69B3-468A-A58E-09A3F2B3E75A}" presName="Name0" presStyleCnt="0">
        <dgm:presLayoutVars>
          <dgm:dir/>
          <dgm:resizeHandles val="exact"/>
        </dgm:presLayoutVars>
      </dgm:prSet>
      <dgm:spPr/>
    </dgm:pt>
    <dgm:pt modelId="{FA454433-1E4A-4774-8B28-B06430F3AAE8}" type="pres">
      <dgm:prSet presAssocID="{12A6B197-69B3-468A-A58E-09A3F2B3E75A}" presName="fgShape" presStyleLbl="fgShp" presStyleIdx="0" presStyleCnt="1"/>
      <dgm:spPr>
        <a:gradFill flip="none" rotWithShape="0">
          <a:gsLst>
            <a:gs pos="0">
              <a:srgbClr val="8A803C">
                <a:shade val="30000"/>
                <a:satMod val="115000"/>
              </a:srgbClr>
            </a:gs>
            <a:gs pos="50000">
              <a:srgbClr val="8A803C">
                <a:shade val="67500"/>
                <a:satMod val="115000"/>
              </a:srgbClr>
            </a:gs>
            <a:gs pos="100000">
              <a:srgbClr val="8A803C">
                <a:shade val="100000"/>
                <a:satMod val="115000"/>
              </a:srgbClr>
            </a:gs>
          </a:gsLst>
          <a:lin ang="10800000" scaled="1"/>
          <a:tileRect/>
        </a:gradFill>
      </dgm:spPr>
    </dgm:pt>
    <dgm:pt modelId="{B5746D27-9C85-49DF-B6F2-C8D4203DD9FF}" type="pres">
      <dgm:prSet presAssocID="{12A6B197-69B3-468A-A58E-09A3F2B3E75A}" presName="linComp" presStyleCnt="0"/>
      <dgm:spPr/>
    </dgm:pt>
    <dgm:pt modelId="{511170E2-63E1-48B7-BE68-B0185DCD57C2}" type="pres">
      <dgm:prSet presAssocID="{4C9CAB55-4B6A-4CCE-8943-BEAE24C0877E}" presName="compNode" presStyleCnt="0"/>
      <dgm:spPr/>
    </dgm:pt>
    <dgm:pt modelId="{50644DFB-0012-4EA3-86E2-6A0CF22E442B}" type="pres">
      <dgm:prSet presAssocID="{4C9CAB55-4B6A-4CCE-8943-BEAE24C0877E}" presName="bkgdShape" presStyleLbl="node1" presStyleIdx="0" presStyleCnt="4"/>
      <dgm:spPr/>
    </dgm:pt>
    <dgm:pt modelId="{FE9508F0-2AC4-433E-A062-A76A135E6CDF}" type="pres">
      <dgm:prSet presAssocID="{4C9CAB55-4B6A-4CCE-8943-BEAE24C0877E}" presName="nodeTx" presStyleLbl="node1" presStyleIdx="0" presStyleCnt="4">
        <dgm:presLayoutVars>
          <dgm:bulletEnabled val="1"/>
        </dgm:presLayoutVars>
      </dgm:prSet>
      <dgm:spPr/>
    </dgm:pt>
    <dgm:pt modelId="{A64B0DA7-66FF-4008-BA1E-1B7522B86BFB}" type="pres">
      <dgm:prSet presAssocID="{4C9CAB55-4B6A-4CCE-8943-BEAE24C0877E}" presName="invisiNode" presStyleLbl="node1" presStyleIdx="0" presStyleCnt="4"/>
      <dgm:spPr/>
    </dgm:pt>
    <dgm:pt modelId="{EE4A9994-F498-4586-ADFF-11C102718E04}" type="pres">
      <dgm:prSet presAssocID="{4C9CAB55-4B6A-4CCE-8943-BEAE24C0877E}" presName="imagNode" presStyleLbl="fgImgPlace1" presStyleIdx="0" presStyleCnt="4"/>
      <dgm:spPr>
        <a:blipFill>
          <a:blip xmlns:r="http://schemas.openxmlformats.org/officeDocument/2006/relationships" r:embed="rId1"/>
          <a:srcRect/>
          <a:stretch>
            <a:fillRect/>
          </a:stretch>
        </a:blipFill>
      </dgm:spPr>
      <dgm:extLst>
        <a:ext uri="{E40237B7-FDA0-4F09-8148-C483321AD2D9}">
          <dgm14:cNvPr xmlns:dgm14="http://schemas.microsoft.com/office/drawing/2010/diagram" id="0" name="" descr="A top view of books with different cover colors"/>
        </a:ext>
      </dgm:extLst>
    </dgm:pt>
    <dgm:pt modelId="{EF83A2D2-FB78-4A49-8AD2-D1C0D7D76609}" type="pres">
      <dgm:prSet presAssocID="{16CB2D39-7801-4797-B949-F07F0CA2B5ED}" presName="sibTrans" presStyleLbl="sibTrans2D1" presStyleIdx="0" presStyleCnt="0"/>
      <dgm:spPr/>
    </dgm:pt>
    <dgm:pt modelId="{B1776F59-847C-4D42-90CD-6DAB6EA428F1}" type="pres">
      <dgm:prSet presAssocID="{19114663-56D1-4D71-91A5-F89B29C4C0BB}" presName="compNode" presStyleCnt="0"/>
      <dgm:spPr/>
    </dgm:pt>
    <dgm:pt modelId="{69B243DA-170C-4418-9F32-523A31CFDF7B}" type="pres">
      <dgm:prSet presAssocID="{19114663-56D1-4D71-91A5-F89B29C4C0BB}" presName="bkgdShape" presStyleLbl="node1" presStyleIdx="1" presStyleCnt="4"/>
      <dgm:spPr/>
    </dgm:pt>
    <dgm:pt modelId="{43B66B59-BCEC-44AE-94C6-E837FEE4DED7}" type="pres">
      <dgm:prSet presAssocID="{19114663-56D1-4D71-91A5-F89B29C4C0BB}" presName="nodeTx" presStyleLbl="node1" presStyleIdx="1" presStyleCnt="4">
        <dgm:presLayoutVars>
          <dgm:bulletEnabled val="1"/>
        </dgm:presLayoutVars>
      </dgm:prSet>
      <dgm:spPr/>
    </dgm:pt>
    <dgm:pt modelId="{4EE8E012-C5CF-404C-A1C0-0DC8EF49E749}" type="pres">
      <dgm:prSet presAssocID="{19114663-56D1-4D71-91A5-F89B29C4C0BB}" presName="invisiNode" presStyleLbl="node1" presStyleIdx="1" presStyleCnt="4"/>
      <dgm:spPr/>
    </dgm:pt>
    <dgm:pt modelId="{B22D9D64-38BF-43B3-80A3-E0D980782FC9}" type="pres">
      <dgm:prSet presAssocID="{19114663-56D1-4D71-91A5-F89B29C4C0BB}" presName="imagNode" presStyleLbl="fgImgPlace1" presStyleIdx="1" presStyleCnt="4"/>
      <dgm:spPr>
        <a:blipFill>
          <a:blip xmlns:r="http://schemas.openxmlformats.org/officeDocument/2006/relationships" r:embed="rId2"/>
          <a:srcRect/>
          <a:stretch>
            <a:fillRect l="-25000" r="-25000"/>
          </a:stretch>
        </a:blipFill>
      </dgm:spPr>
      <dgm:extLst>
        <a:ext uri="{E40237B7-FDA0-4F09-8148-C483321AD2D9}">
          <dgm14:cNvPr xmlns:dgm14="http://schemas.microsoft.com/office/drawing/2010/diagram" id="0" name="" descr="Stacks of gold coins"/>
        </a:ext>
      </dgm:extLst>
    </dgm:pt>
    <dgm:pt modelId="{0567D232-AC42-43EC-A8AF-6F56E76DC030}" type="pres">
      <dgm:prSet presAssocID="{79DC0A48-00AB-4609-AEFF-8AE5FE0D4A5B}" presName="sibTrans" presStyleLbl="sibTrans2D1" presStyleIdx="0" presStyleCnt="0"/>
      <dgm:spPr/>
    </dgm:pt>
    <dgm:pt modelId="{BA1DB983-4CB9-41FD-9051-1512DCD5FEE3}" type="pres">
      <dgm:prSet presAssocID="{50592C84-FF3B-4037-9840-FE3D8711B01F}" presName="compNode" presStyleCnt="0"/>
      <dgm:spPr/>
    </dgm:pt>
    <dgm:pt modelId="{944B0BEB-2226-4A63-84B7-6E6BE5B2D170}" type="pres">
      <dgm:prSet presAssocID="{50592C84-FF3B-4037-9840-FE3D8711B01F}" presName="bkgdShape" presStyleLbl="node1" presStyleIdx="2" presStyleCnt="4"/>
      <dgm:spPr/>
    </dgm:pt>
    <dgm:pt modelId="{EEA74E70-9439-4BAB-9D6D-C29873764C8D}" type="pres">
      <dgm:prSet presAssocID="{50592C84-FF3B-4037-9840-FE3D8711B01F}" presName="nodeTx" presStyleLbl="node1" presStyleIdx="2" presStyleCnt="4">
        <dgm:presLayoutVars>
          <dgm:bulletEnabled val="1"/>
        </dgm:presLayoutVars>
      </dgm:prSet>
      <dgm:spPr/>
    </dgm:pt>
    <dgm:pt modelId="{12C0585E-331A-4FA1-AE10-B3F7E93DA1D8}" type="pres">
      <dgm:prSet presAssocID="{50592C84-FF3B-4037-9840-FE3D8711B01F}" presName="invisiNode" presStyleLbl="node1" presStyleIdx="2" presStyleCnt="4"/>
      <dgm:spPr/>
    </dgm:pt>
    <dgm:pt modelId="{BEA139A1-96C2-4596-BC4F-0E4D59F87F90}" type="pres">
      <dgm:prSet presAssocID="{50592C84-FF3B-4037-9840-FE3D8711B01F}" presName="imagNode" presStyleLbl="fgImgPlace1" presStyleIdx="2" presStyleCnt="4"/>
      <dgm:spPr>
        <a:blipFill>
          <a:blip xmlns:r="http://schemas.openxmlformats.org/officeDocument/2006/relationships" r:embed="rId3"/>
          <a:srcRect/>
          <a:stretch>
            <a:fillRect l="-31000" r="-31000"/>
          </a:stretch>
        </a:blipFill>
      </dgm:spPr>
      <dgm:extLst>
        <a:ext uri="{E40237B7-FDA0-4F09-8148-C483321AD2D9}">
          <dgm14:cNvPr xmlns:dgm14="http://schemas.microsoft.com/office/drawing/2010/diagram" id="0" name="" descr="Mental health awareness mural"/>
        </a:ext>
      </dgm:extLst>
    </dgm:pt>
    <dgm:pt modelId="{86702C25-4927-4104-BB55-CC7D386938ED}" type="pres">
      <dgm:prSet presAssocID="{3A19B379-7E4C-4103-B046-AFF00BA829F2}" presName="sibTrans" presStyleLbl="sibTrans2D1" presStyleIdx="0" presStyleCnt="0"/>
      <dgm:spPr/>
    </dgm:pt>
    <dgm:pt modelId="{2B5F21A2-E333-451D-A964-4EC4B7DE2CA1}" type="pres">
      <dgm:prSet presAssocID="{7503E56B-CD3B-4E10-A4BD-830AE54CCB4F}" presName="compNode" presStyleCnt="0"/>
      <dgm:spPr/>
    </dgm:pt>
    <dgm:pt modelId="{8C5F4F91-925A-483A-AC05-6F0A6596E65D}" type="pres">
      <dgm:prSet presAssocID="{7503E56B-CD3B-4E10-A4BD-830AE54CCB4F}" presName="bkgdShape" presStyleLbl="node1" presStyleIdx="3" presStyleCnt="4"/>
      <dgm:spPr/>
    </dgm:pt>
    <dgm:pt modelId="{D6C9C7D1-7FD7-4925-A0B7-EE1E9D8E8F3D}" type="pres">
      <dgm:prSet presAssocID="{7503E56B-CD3B-4E10-A4BD-830AE54CCB4F}" presName="nodeTx" presStyleLbl="node1" presStyleIdx="3" presStyleCnt="4">
        <dgm:presLayoutVars>
          <dgm:bulletEnabled val="1"/>
        </dgm:presLayoutVars>
      </dgm:prSet>
      <dgm:spPr/>
    </dgm:pt>
    <dgm:pt modelId="{8D2475C9-2A09-4717-8601-68C4F6A8A63D}" type="pres">
      <dgm:prSet presAssocID="{7503E56B-CD3B-4E10-A4BD-830AE54CCB4F}" presName="invisiNode" presStyleLbl="node1" presStyleIdx="3" presStyleCnt="4"/>
      <dgm:spPr/>
    </dgm:pt>
    <dgm:pt modelId="{94586538-95FF-444B-95C2-AE6A693C9066}" type="pres">
      <dgm:prSet presAssocID="{7503E56B-CD3B-4E10-A4BD-830AE54CCB4F}" presName="imagNode" presStyleLbl="fgImgPlace1" presStyleIdx="3" presStyleCnt="4"/>
      <dgm:spPr>
        <a:blipFill>
          <a:blip xmlns:r="http://schemas.openxmlformats.org/officeDocument/2006/relationships" r:embed="rId4"/>
          <a:srcRect/>
          <a:stretch>
            <a:fillRect l="-25000" r="-25000"/>
          </a:stretch>
        </a:blipFill>
      </dgm:spPr>
      <dgm:extLst>
        <a:ext uri="{E40237B7-FDA0-4F09-8148-C483321AD2D9}">
          <dgm14:cNvPr xmlns:dgm14="http://schemas.microsoft.com/office/drawing/2010/diagram" id="0" name="" descr="Overhead of team office desk"/>
        </a:ext>
      </dgm:extLst>
    </dgm:pt>
  </dgm:ptLst>
  <dgm:cxnLst>
    <dgm:cxn modelId="{BB26151B-C552-4BE3-B483-26F39306A1B7}" type="presOf" srcId="{19114663-56D1-4D71-91A5-F89B29C4C0BB}" destId="{69B243DA-170C-4418-9F32-523A31CFDF7B}" srcOrd="0" destOrd="0" presId="urn:microsoft.com/office/officeart/2005/8/layout/hList7"/>
    <dgm:cxn modelId="{9108A920-DF16-48C9-86D5-C1E8C659861F}" srcId="{12A6B197-69B3-468A-A58E-09A3F2B3E75A}" destId="{4C9CAB55-4B6A-4CCE-8943-BEAE24C0877E}" srcOrd="0" destOrd="0" parTransId="{A1810EB9-75E6-47AA-91ED-492AACA3D7A5}" sibTransId="{16CB2D39-7801-4797-B949-F07F0CA2B5ED}"/>
    <dgm:cxn modelId="{8802353A-42EC-4AF5-A6F2-C5A386D3E732}" type="presOf" srcId="{4C9CAB55-4B6A-4CCE-8943-BEAE24C0877E}" destId="{50644DFB-0012-4EA3-86E2-6A0CF22E442B}" srcOrd="0" destOrd="0" presId="urn:microsoft.com/office/officeart/2005/8/layout/hList7"/>
    <dgm:cxn modelId="{3DAEF73B-9689-47CA-85B6-9AECF8970D02}" type="presOf" srcId="{19114663-56D1-4D71-91A5-F89B29C4C0BB}" destId="{43B66B59-BCEC-44AE-94C6-E837FEE4DED7}" srcOrd="1" destOrd="0" presId="urn:microsoft.com/office/officeart/2005/8/layout/hList7"/>
    <dgm:cxn modelId="{19AAF340-E84D-4912-8243-EACA5D3B9DB2}" type="presOf" srcId="{12A6B197-69B3-468A-A58E-09A3F2B3E75A}" destId="{DD125F16-72B0-4868-86AE-AA59CCCE4890}" srcOrd="0" destOrd="0" presId="urn:microsoft.com/office/officeart/2005/8/layout/hList7"/>
    <dgm:cxn modelId="{FA8F3445-34FE-448A-9FFB-E800E58C238A}" srcId="{12A6B197-69B3-468A-A58E-09A3F2B3E75A}" destId="{19114663-56D1-4D71-91A5-F89B29C4C0BB}" srcOrd="1" destOrd="0" parTransId="{5B388831-02BE-46BC-8525-E33509FD1936}" sibTransId="{79DC0A48-00AB-4609-AEFF-8AE5FE0D4A5B}"/>
    <dgm:cxn modelId="{8A3B8D70-764C-4600-BC45-D834EBB6A1A4}" type="presOf" srcId="{16CB2D39-7801-4797-B949-F07F0CA2B5ED}" destId="{EF83A2D2-FB78-4A49-8AD2-D1C0D7D76609}" srcOrd="0" destOrd="0" presId="urn:microsoft.com/office/officeart/2005/8/layout/hList7"/>
    <dgm:cxn modelId="{2261E07B-31D4-4419-93AF-6CFCBDCC360D}" type="presOf" srcId="{50592C84-FF3B-4037-9840-FE3D8711B01F}" destId="{944B0BEB-2226-4A63-84B7-6E6BE5B2D170}" srcOrd="0" destOrd="0" presId="urn:microsoft.com/office/officeart/2005/8/layout/hList7"/>
    <dgm:cxn modelId="{205D077C-4A30-4856-8442-CE6108F618A3}" type="presOf" srcId="{7503E56B-CD3B-4E10-A4BD-830AE54CCB4F}" destId="{D6C9C7D1-7FD7-4925-A0B7-EE1E9D8E8F3D}" srcOrd="1" destOrd="0" presId="urn:microsoft.com/office/officeart/2005/8/layout/hList7"/>
    <dgm:cxn modelId="{0DD2BE8D-8342-4D05-B93B-F9B7D33FAD8C}" srcId="{12A6B197-69B3-468A-A58E-09A3F2B3E75A}" destId="{50592C84-FF3B-4037-9840-FE3D8711B01F}" srcOrd="2" destOrd="0" parTransId="{81B7185A-0455-48E9-8738-BEDBEE224786}" sibTransId="{3A19B379-7E4C-4103-B046-AFF00BA829F2}"/>
    <dgm:cxn modelId="{5E6DA4A8-9CA4-4F8D-9764-6764CF313ECA}" type="presOf" srcId="{3A19B379-7E4C-4103-B046-AFF00BA829F2}" destId="{86702C25-4927-4104-BB55-CC7D386938ED}" srcOrd="0" destOrd="0" presId="urn:microsoft.com/office/officeart/2005/8/layout/hList7"/>
    <dgm:cxn modelId="{3C8A84B3-4BD6-468D-92C0-FA4DB105EA4F}" srcId="{12A6B197-69B3-468A-A58E-09A3F2B3E75A}" destId="{7503E56B-CD3B-4E10-A4BD-830AE54CCB4F}" srcOrd="3" destOrd="0" parTransId="{13DF758E-BA9E-4216-AD60-E3DA1CE610CC}" sibTransId="{BE90136D-EFAD-43B1-89A9-1013CB1F5862}"/>
    <dgm:cxn modelId="{A769D5C0-35F1-43AD-86E8-90A009568361}" type="presOf" srcId="{79DC0A48-00AB-4609-AEFF-8AE5FE0D4A5B}" destId="{0567D232-AC42-43EC-A8AF-6F56E76DC030}" srcOrd="0" destOrd="0" presId="urn:microsoft.com/office/officeart/2005/8/layout/hList7"/>
    <dgm:cxn modelId="{5D7A93CD-A03B-4FB2-99A6-F7BBDBCB0709}" type="presOf" srcId="{7503E56B-CD3B-4E10-A4BD-830AE54CCB4F}" destId="{8C5F4F91-925A-483A-AC05-6F0A6596E65D}" srcOrd="0" destOrd="0" presId="urn:microsoft.com/office/officeart/2005/8/layout/hList7"/>
    <dgm:cxn modelId="{4604ACE2-6883-473B-A0FC-493826DBDCCB}" type="presOf" srcId="{4C9CAB55-4B6A-4CCE-8943-BEAE24C0877E}" destId="{FE9508F0-2AC4-433E-A062-A76A135E6CDF}" srcOrd="1" destOrd="0" presId="urn:microsoft.com/office/officeart/2005/8/layout/hList7"/>
    <dgm:cxn modelId="{49A075FE-BDB3-43E6-9DF1-F9F06C0E5E2D}" type="presOf" srcId="{50592C84-FF3B-4037-9840-FE3D8711B01F}" destId="{EEA74E70-9439-4BAB-9D6D-C29873764C8D}" srcOrd="1" destOrd="0" presId="urn:microsoft.com/office/officeart/2005/8/layout/hList7"/>
    <dgm:cxn modelId="{4A62E87E-FAFC-495E-865A-30AE0E6CE998}" type="presParOf" srcId="{DD125F16-72B0-4868-86AE-AA59CCCE4890}" destId="{FA454433-1E4A-4774-8B28-B06430F3AAE8}" srcOrd="0" destOrd="0" presId="urn:microsoft.com/office/officeart/2005/8/layout/hList7"/>
    <dgm:cxn modelId="{C6504AA9-29FE-43CB-AA5D-95E103B63C43}" type="presParOf" srcId="{DD125F16-72B0-4868-86AE-AA59CCCE4890}" destId="{B5746D27-9C85-49DF-B6F2-C8D4203DD9FF}" srcOrd="1" destOrd="0" presId="urn:microsoft.com/office/officeart/2005/8/layout/hList7"/>
    <dgm:cxn modelId="{2895EA86-B6D6-4675-86F4-846319D7644F}" type="presParOf" srcId="{B5746D27-9C85-49DF-B6F2-C8D4203DD9FF}" destId="{511170E2-63E1-48B7-BE68-B0185DCD57C2}" srcOrd="0" destOrd="0" presId="urn:microsoft.com/office/officeart/2005/8/layout/hList7"/>
    <dgm:cxn modelId="{86A6E413-4E0A-4E80-AA65-971E5573DC5C}" type="presParOf" srcId="{511170E2-63E1-48B7-BE68-B0185DCD57C2}" destId="{50644DFB-0012-4EA3-86E2-6A0CF22E442B}" srcOrd="0" destOrd="0" presId="urn:microsoft.com/office/officeart/2005/8/layout/hList7"/>
    <dgm:cxn modelId="{B7D959B9-AFD5-4B90-9D1A-06490830212D}" type="presParOf" srcId="{511170E2-63E1-48B7-BE68-B0185DCD57C2}" destId="{FE9508F0-2AC4-433E-A062-A76A135E6CDF}" srcOrd="1" destOrd="0" presId="urn:microsoft.com/office/officeart/2005/8/layout/hList7"/>
    <dgm:cxn modelId="{9969DF97-84EE-42E7-9923-D801FFB581A7}" type="presParOf" srcId="{511170E2-63E1-48B7-BE68-B0185DCD57C2}" destId="{A64B0DA7-66FF-4008-BA1E-1B7522B86BFB}" srcOrd="2" destOrd="0" presId="urn:microsoft.com/office/officeart/2005/8/layout/hList7"/>
    <dgm:cxn modelId="{36B05106-D676-469F-ACD4-6002ABC18192}" type="presParOf" srcId="{511170E2-63E1-48B7-BE68-B0185DCD57C2}" destId="{EE4A9994-F498-4586-ADFF-11C102718E04}" srcOrd="3" destOrd="0" presId="urn:microsoft.com/office/officeart/2005/8/layout/hList7"/>
    <dgm:cxn modelId="{E93D57EF-C70C-437E-8E21-5E9CF014A075}" type="presParOf" srcId="{B5746D27-9C85-49DF-B6F2-C8D4203DD9FF}" destId="{EF83A2D2-FB78-4A49-8AD2-D1C0D7D76609}" srcOrd="1" destOrd="0" presId="urn:microsoft.com/office/officeart/2005/8/layout/hList7"/>
    <dgm:cxn modelId="{DCEE7876-6480-4D21-B4FB-71360E13F895}" type="presParOf" srcId="{B5746D27-9C85-49DF-B6F2-C8D4203DD9FF}" destId="{B1776F59-847C-4D42-90CD-6DAB6EA428F1}" srcOrd="2" destOrd="0" presId="urn:microsoft.com/office/officeart/2005/8/layout/hList7"/>
    <dgm:cxn modelId="{5CBFBB80-42DD-490F-B4CE-A3C2A1151935}" type="presParOf" srcId="{B1776F59-847C-4D42-90CD-6DAB6EA428F1}" destId="{69B243DA-170C-4418-9F32-523A31CFDF7B}" srcOrd="0" destOrd="0" presId="urn:microsoft.com/office/officeart/2005/8/layout/hList7"/>
    <dgm:cxn modelId="{C8D5E816-0BEE-4B7C-B205-9A6C0D52C7A7}" type="presParOf" srcId="{B1776F59-847C-4D42-90CD-6DAB6EA428F1}" destId="{43B66B59-BCEC-44AE-94C6-E837FEE4DED7}" srcOrd="1" destOrd="0" presId="urn:microsoft.com/office/officeart/2005/8/layout/hList7"/>
    <dgm:cxn modelId="{7CE2D8CC-055D-4F73-871E-93C7B75B6064}" type="presParOf" srcId="{B1776F59-847C-4D42-90CD-6DAB6EA428F1}" destId="{4EE8E012-C5CF-404C-A1C0-0DC8EF49E749}" srcOrd="2" destOrd="0" presId="urn:microsoft.com/office/officeart/2005/8/layout/hList7"/>
    <dgm:cxn modelId="{A29674F4-7F49-467C-A3D2-C8FB8EAD80FA}" type="presParOf" srcId="{B1776F59-847C-4D42-90CD-6DAB6EA428F1}" destId="{B22D9D64-38BF-43B3-80A3-E0D980782FC9}" srcOrd="3" destOrd="0" presId="urn:microsoft.com/office/officeart/2005/8/layout/hList7"/>
    <dgm:cxn modelId="{5A1A1C89-6820-4376-927E-552FAC7A9982}" type="presParOf" srcId="{B5746D27-9C85-49DF-B6F2-C8D4203DD9FF}" destId="{0567D232-AC42-43EC-A8AF-6F56E76DC030}" srcOrd="3" destOrd="0" presId="urn:microsoft.com/office/officeart/2005/8/layout/hList7"/>
    <dgm:cxn modelId="{C0E132C7-5671-4E0D-BB12-C30C5C9207A6}" type="presParOf" srcId="{B5746D27-9C85-49DF-B6F2-C8D4203DD9FF}" destId="{BA1DB983-4CB9-41FD-9051-1512DCD5FEE3}" srcOrd="4" destOrd="0" presId="urn:microsoft.com/office/officeart/2005/8/layout/hList7"/>
    <dgm:cxn modelId="{9735C1B0-330C-4BA9-AD71-82DC1107B12D}" type="presParOf" srcId="{BA1DB983-4CB9-41FD-9051-1512DCD5FEE3}" destId="{944B0BEB-2226-4A63-84B7-6E6BE5B2D170}" srcOrd="0" destOrd="0" presId="urn:microsoft.com/office/officeart/2005/8/layout/hList7"/>
    <dgm:cxn modelId="{A4D64C1C-9E4D-4CB3-B846-5A16B451BA7F}" type="presParOf" srcId="{BA1DB983-4CB9-41FD-9051-1512DCD5FEE3}" destId="{EEA74E70-9439-4BAB-9D6D-C29873764C8D}" srcOrd="1" destOrd="0" presId="urn:microsoft.com/office/officeart/2005/8/layout/hList7"/>
    <dgm:cxn modelId="{675FD797-BC4B-4265-B46E-7BB15C827A67}" type="presParOf" srcId="{BA1DB983-4CB9-41FD-9051-1512DCD5FEE3}" destId="{12C0585E-331A-4FA1-AE10-B3F7E93DA1D8}" srcOrd="2" destOrd="0" presId="urn:microsoft.com/office/officeart/2005/8/layout/hList7"/>
    <dgm:cxn modelId="{D04236E8-90EE-48B4-BBDF-8C48E3872368}" type="presParOf" srcId="{BA1DB983-4CB9-41FD-9051-1512DCD5FEE3}" destId="{BEA139A1-96C2-4596-BC4F-0E4D59F87F90}" srcOrd="3" destOrd="0" presId="urn:microsoft.com/office/officeart/2005/8/layout/hList7"/>
    <dgm:cxn modelId="{B341ABE4-289A-41F9-9BBE-7D1DE7DA385B}" type="presParOf" srcId="{B5746D27-9C85-49DF-B6F2-C8D4203DD9FF}" destId="{86702C25-4927-4104-BB55-CC7D386938ED}" srcOrd="5" destOrd="0" presId="urn:microsoft.com/office/officeart/2005/8/layout/hList7"/>
    <dgm:cxn modelId="{7F1EF9B8-365D-4CFC-8837-600A25B1F842}" type="presParOf" srcId="{B5746D27-9C85-49DF-B6F2-C8D4203DD9FF}" destId="{2B5F21A2-E333-451D-A964-4EC4B7DE2CA1}" srcOrd="6" destOrd="0" presId="urn:microsoft.com/office/officeart/2005/8/layout/hList7"/>
    <dgm:cxn modelId="{9CE91F9D-C79B-4817-A563-E192415C2BEE}" type="presParOf" srcId="{2B5F21A2-E333-451D-A964-4EC4B7DE2CA1}" destId="{8C5F4F91-925A-483A-AC05-6F0A6596E65D}" srcOrd="0" destOrd="0" presId="urn:microsoft.com/office/officeart/2005/8/layout/hList7"/>
    <dgm:cxn modelId="{9C794220-721E-4E0D-AADA-9F743F1B71D8}" type="presParOf" srcId="{2B5F21A2-E333-451D-A964-4EC4B7DE2CA1}" destId="{D6C9C7D1-7FD7-4925-A0B7-EE1E9D8E8F3D}" srcOrd="1" destOrd="0" presId="urn:microsoft.com/office/officeart/2005/8/layout/hList7"/>
    <dgm:cxn modelId="{DF19FAF1-9989-46AE-ADDB-821B317C3807}" type="presParOf" srcId="{2B5F21A2-E333-451D-A964-4EC4B7DE2CA1}" destId="{8D2475C9-2A09-4717-8601-68C4F6A8A63D}" srcOrd="2" destOrd="0" presId="urn:microsoft.com/office/officeart/2005/8/layout/hList7"/>
    <dgm:cxn modelId="{7DA3F45D-8DEC-432F-8614-368C9F790730}" type="presParOf" srcId="{2B5F21A2-E333-451D-A964-4EC4B7DE2CA1}" destId="{94586538-95FF-444B-95C2-AE6A693C9066}"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A6B197-69B3-468A-A58E-09A3F2B3E75A}" type="doc">
      <dgm:prSet loTypeId="urn:microsoft.com/office/officeart/2005/8/layout/hList7" loCatId="relationship" qsTypeId="urn:microsoft.com/office/officeart/2005/8/quickstyle/simple1" qsCatId="simple" csTypeId="urn:microsoft.com/office/officeart/2005/8/colors/accent0_3" csCatId="mainScheme" phldr="1"/>
      <dgm:spPr/>
      <dgm:t>
        <a:bodyPr/>
        <a:lstStyle/>
        <a:p>
          <a:endParaRPr lang="en-US"/>
        </a:p>
      </dgm:t>
    </dgm:pt>
    <dgm:pt modelId="{4C9CAB55-4B6A-4CCE-8943-BEAE24C0877E}">
      <dgm:prSet phldrT="[Text]" custT="1"/>
      <dgm:spPr>
        <a:solidFill>
          <a:srgbClr val="8A803C"/>
        </a:solidFill>
      </dgm:spPr>
      <dgm:t>
        <a:bodyPr/>
        <a:lstStyle/>
        <a:p>
          <a:r>
            <a:rPr lang="en" sz="1600">
              <a:latin typeface="Garamond"/>
            </a:rPr>
            <a:t>Academic Integration</a:t>
          </a:r>
          <a:endParaRPr lang="en-US" sz="1600" b="0" i="0" u="none" strike="noStrike" cap="none">
            <a:latin typeface="Garamond" panose="02020404030301010803" pitchFamily="18" charset="0"/>
            <a:ea typeface="Arial"/>
            <a:cs typeface="Arial"/>
            <a:sym typeface="Arial"/>
          </a:endParaRPr>
        </a:p>
      </dgm:t>
    </dgm:pt>
    <dgm:pt modelId="{A1810EB9-75E6-47AA-91ED-492AACA3D7A5}" type="parTrans" cxnId="{9108A920-DF16-48C9-86D5-C1E8C659861F}">
      <dgm:prSet/>
      <dgm:spPr/>
      <dgm:t>
        <a:bodyPr/>
        <a:lstStyle/>
        <a:p>
          <a:endParaRPr lang="en-US"/>
        </a:p>
      </dgm:t>
    </dgm:pt>
    <dgm:pt modelId="{16CB2D39-7801-4797-B949-F07F0CA2B5ED}" type="sibTrans" cxnId="{9108A920-DF16-48C9-86D5-C1E8C659861F}">
      <dgm:prSet/>
      <dgm:spPr/>
      <dgm:t>
        <a:bodyPr/>
        <a:lstStyle/>
        <a:p>
          <a:endParaRPr lang="en-US"/>
        </a:p>
      </dgm:t>
    </dgm:pt>
    <dgm:pt modelId="{DD125F16-72B0-4868-86AE-AA59CCCE4890}" type="pres">
      <dgm:prSet presAssocID="{12A6B197-69B3-468A-A58E-09A3F2B3E75A}" presName="Name0" presStyleCnt="0">
        <dgm:presLayoutVars>
          <dgm:dir/>
          <dgm:resizeHandles val="exact"/>
        </dgm:presLayoutVars>
      </dgm:prSet>
      <dgm:spPr/>
    </dgm:pt>
    <dgm:pt modelId="{FA454433-1E4A-4774-8B28-B06430F3AAE8}" type="pres">
      <dgm:prSet presAssocID="{12A6B197-69B3-468A-A58E-09A3F2B3E75A}" presName="fgShape" presStyleLbl="fgShp" presStyleIdx="0" presStyleCnt="1"/>
      <dgm:spPr>
        <a:gradFill flip="none" rotWithShape="0">
          <a:gsLst>
            <a:gs pos="0">
              <a:srgbClr val="8A803C">
                <a:shade val="30000"/>
                <a:satMod val="115000"/>
              </a:srgbClr>
            </a:gs>
            <a:gs pos="50000">
              <a:srgbClr val="8A803C">
                <a:shade val="67500"/>
                <a:satMod val="115000"/>
              </a:srgbClr>
            </a:gs>
            <a:gs pos="100000">
              <a:srgbClr val="8A803C">
                <a:shade val="100000"/>
                <a:satMod val="115000"/>
              </a:srgbClr>
            </a:gs>
          </a:gsLst>
          <a:lin ang="10800000" scaled="1"/>
          <a:tileRect/>
        </a:gradFill>
      </dgm:spPr>
    </dgm:pt>
    <dgm:pt modelId="{B5746D27-9C85-49DF-B6F2-C8D4203DD9FF}" type="pres">
      <dgm:prSet presAssocID="{12A6B197-69B3-468A-A58E-09A3F2B3E75A}" presName="linComp" presStyleCnt="0"/>
      <dgm:spPr/>
    </dgm:pt>
    <dgm:pt modelId="{511170E2-63E1-48B7-BE68-B0185DCD57C2}" type="pres">
      <dgm:prSet presAssocID="{4C9CAB55-4B6A-4CCE-8943-BEAE24C0877E}" presName="compNode" presStyleCnt="0"/>
      <dgm:spPr/>
    </dgm:pt>
    <dgm:pt modelId="{50644DFB-0012-4EA3-86E2-6A0CF22E442B}" type="pres">
      <dgm:prSet presAssocID="{4C9CAB55-4B6A-4CCE-8943-BEAE24C0877E}" presName="bkgdShape" presStyleLbl="node1" presStyleIdx="0" presStyleCnt="1"/>
      <dgm:spPr/>
    </dgm:pt>
    <dgm:pt modelId="{FE9508F0-2AC4-433E-A062-A76A135E6CDF}" type="pres">
      <dgm:prSet presAssocID="{4C9CAB55-4B6A-4CCE-8943-BEAE24C0877E}" presName="nodeTx" presStyleLbl="node1" presStyleIdx="0" presStyleCnt="1">
        <dgm:presLayoutVars>
          <dgm:bulletEnabled val="1"/>
        </dgm:presLayoutVars>
      </dgm:prSet>
      <dgm:spPr/>
    </dgm:pt>
    <dgm:pt modelId="{A64B0DA7-66FF-4008-BA1E-1B7522B86BFB}" type="pres">
      <dgm:prSet presAssocID="{4C9CAB55-4B6A-4CCE-8943-BEAE24C0877E}" presName="invisiNode" presStyleLbl="node1" presStyleIdx="0" presStyleCnt="1"/>
      <dgm:spPr/>
    </dgm:pt>
    <dgm:pt modelId="{EE4A9994-F498-4586-ADFF-11C102718E04}" type="pres">
      <dgm:prSet presAssocID="{4C9CAB55-4B6A-4CCE-8943-BEAE24C0877E}" presName="imagNode" presStyleLbl="fgImgPlace1" presStyleIdx="0" presStyleCnt="1"/>
      <dgm:spPr>
        <a:blipFill>
          <a:blip xmlns:r="http://schemas.openxmlformats.org/officeDocument/2006/relationships" r:embed="rId1"/>
          <a:srcRect/>
          <a:stretch>
            <a:fillRect/>
          </a:stretch>
        </a:blipFill>
      </dgm:spPr>
      <dgm:extLst>
        <a:ext uri="{E40237B7-FDA0-4F09-8148-C483321AD2D9}">
          <dgm14:cNvPr xmlns:dgm14="http://schemas.microsoft.com/office/drawing/2010/diagram" id="0" name="" descr="A top view of books with different cover colors"/>
        </a:ext>
      </dgm:extLst>
    </dgm:pt>
  </dgm:ptLst>
  <dgm:cxnLst>
    <dgm:cxn modelId="{9108A920-DF16-48C9-86D5-C1E8C659861F}" srcId="{12A6B197-69B3-468A-A58E-09A3F2B3E75A}" destId="{4C9CAB55-4B6A-4CCE-8943-BEAE24C0877E}" srcOrd="0" destOrd="0" parTransId="{A1810EB9-75E6-47AA-91ED-492AACA3D7A5}" sibTransId="{16CB2D39-7801-4797-B949-F07F0CA2B5ED}"/>
    <dgm:cxn modelId="{19AAF340-E84D-4912-8243-EACA5D3B9DB2}" type="presOf" srcId="{12A6B197-69B3-468A-A58E-09A3F2B3E75A}" destId="{DD125F16-72B0-4868-86AE-AA59CCCE4890}" srcOrd="0" destOrd="0" presId="urn:microsoft.com/office/officeart/2005/8/layout/hList7"/>
    <dgm:cxn modelId="{85F4A981-1F78-4173-8AEA-A19FB348489B}" type="presOf" srcId="{4C9CAB55-4B6A-4CCE-8943-BEAE24C0877E}" destId="{50644DFB-0012-4EA3-86E2-6A0CF22E442B}" srcOrd="0" destOrd="0" presId="urn:microsoft.com/office/officeart/2005/8/layout/hList7"/>
    <dgm:cxn modelId="{1964F5DF-7C8B-4F4B-A170-13F359B3671F}" type="presOf" srcId="{4C9CAB55-4B6A-4CCE-8943-BEAE24C0877E}" destId="{FE9508F0-2AC4-433E-A062-A76A135E6CDF}" srcOrd="1" destOrd="0" presId="urn:microsoft.com/office/officeart/2005/8/layout/hList7"/>
    <dgm:cxn modelId="{B37D5566-6310-4C11-ADB2-A27C010CC33F}" type="presParOf" srcId="{DD125F16-72B0-4868-86AE-AA59CCCE4890}" destId="{FA454433-1E4A-4774-8B28-B06430F3AAE8}" srcOrd="0" destOrd="0" presId="urn:microsoft.com/office/officeart/2005/8/layout/hList7"/>
    <dgm:cxn modelId="{4C51B0F3-4715-4F2A-A660-46574D123E80}" type="presParOf" srcId="{DD125F16-72B0-4868-86AE-AA59CCCE4890}" destId="{B5746D27-9C85-49DF-B6F2-C8D4203DD9FF}" srcOrd="1" destOrd="0" presId="urn:microsoft.com/office/officeart/2005/8/layout/hList7"/>
    <dgm:cxn modelId="{04F90EEE-6DB9-49A9-AF91-578A088BD6AE}" type="presParOf" srcId="{B5746D27-9C85-49DF-B6F2-C8D4203DD9FF}" destId="{511170E2-63E1-48B7-BE68-B0185DCD57C2}" srcOrd="0" destOrd="0" presId="urn:microsoft.com/office/officeart/2005/8/layout/hList7"/>
    <dgm:cxn modelId="{196B4BD1-D0FF-4B19-8F3E-53C963E3DAD4}" type="presParOf" srcId="{511170E2-63E1-48B7-BE68-B0185DCD57C2}" destId="{50644DFB-0012-4EA3-86E2-6A0CF22E442B}" srcOrd="0" destOrd="0" presId="urn:microsoft.com/office/officeart/2005/8/layout/hList7"/>
    <dgm:cxn modelId="{6B933353-29A1-4C27-9799-16F0840F15D4}" type="presParOf" srcId="{511170E2-63E1-48B7-BE68-B0185DCD57C2}" destId="{FE9508F0-2AC4-433E-A062-A76A135E6CDF}" srcOrd="1" destOrd="0" presId="urn:microsoft.com/office/officeart/2005/8/layout/hList7"/>
    <dgm:cxn modelId="{58DDE24F-FFC6-4C07-8B19-A3D4E1CECB49}" type="presParOf" srcId="{511170E2-63E1-48B7-BE68-B0185DCD57C2}" destId="{A64B0DA7-66FF-4008-BA1E-1B7522B86BFB}" srcOrd="2" destOrd="0" presId="urn:microsoft.com/office/officeart/2005/8/layout/hList7"/>
    <dgm:cxn modelId="{82AFD01D-A3AB-46E6-9C44-F1B14FC59788}" type="presParOf" srcId="{511170E2-63E1-48B7-BE68-B0185DCD57C2}" destId="{EE4A9994-F498-4586-ADFF-11C102718E04}"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2A6B197-69B3-468A-A58E-09A3F2B3E75A}" type="doc">
      <dgm:prSet loTypeId="urn:microsoft.com/office/officeart/2005/8/layout/hList7" loCatId="relationship" qsTypeId="urn:microsoft.com/office/officeart/2005/8/quickstyle/simple1" qsCatId="simple" csTypeId="urn:microsoft.com/office/officeart/2005/8/colors/accent0_3" csCatId="mainScheme" phldr="1"/>
      <dgm:spPr/>
      <dgm:t>
        <a:bodyPr/>
        <a:lstStyle/>
        <a:p>
          <a:endParaRPr lang="en-US"/>
        </a:p>
      </dgm:t>
    </dgm:pt>
    <dgm:pt modelId="{4C9CAB55-4B6A-4CCE-8943-BEAE24C0877E}">
      <dgm:prSet phldrT="[Text]" custT="1"/>
      <dgm:spPr>
        <a:solidFill>
          <a:srgbClr val="8A803C"/>
        </a:solidFill>
      </dgm:spPr>
      <dgm:t>
        <a:bodyPr/>
        <a:lstStyle/>
        <a:p>
          <a:r>
            <a:rPr lang="en" sz="1600">
              <a:latin typeface="Garamond"/>
            </a:rPr>
            <a:t>Academic Integration</a:t>
          </a:r>
          <a:endParaRPr lang="en-US" sz="1600" b="0" i="0" u="none" strike="noStrike" cap="none">
            <a:latin typeface="Garamond" panose="02020404030301010803" pitchFamily="18" charset="0"/>
            <a:ea typeface="Arial"/>
            <a:cs typeface="Arial"/>
            <a:sym typeface="Arial"/>
          </a:endParaRPr>
        </a:p>
      </dgm:t>
    </dgm:pt>
    <dgm:pt modelId="{A1810EB9-75E6-47AA-91ED-492AACA3D7A5}" type="parTrans" cxnId="{9108A920-DF16-48C9-86D5-C1E8C659861F}">
      <dgm:prSet/>
      <dgm:spPr/>
      <dgm:t>
        <a:bodyPr/>
        <a:lstStyle/>
        <a:p>
          <a:endParaRPr lang="en-US"/>
        </a:p>
      </dgm:t>
    </dgm:pt>
    <dgm:pt modelId="{16CB2D39-7801-4797-B949-F07F0CA2B5ED}" type="sibTrans" cxnId="{9108A920-DF16-48C9-86D5-C1E8C659861F}">
      <dgm:prSet/>
      <dgm:spPr/>
      <dgm:t>
        <a:bodyPr/>
        <a:lstStyle/>
        <a:p>
          <a:endParaRPr lang="en-US"/>
        </a:p>
      </dgm:t>
    </dgm:pt>
    <dgm:pt modelId="{DD125F16-72B0-4868-86AE-AA59CCCE4890}" type="pres">
      <dgm:prSet presAssocID="{12A6B197-69B3-468A-A58E-09A3F2B3E75A}" presName="Name0" presStyleCnt="0">
        <dgm:presLayoutVars>
          <dgm:dir/>
          <dgm:resizeHandles val="exact"/>
        </dgm:presLayoutVars>
      </dgm:prSet>
      <dgm:spPr/>
    </dgm:pt>
    <dgm:pt modelId="{FA454433-1E4A-4774-8B28-B06430F3AAE8}" type="pres">
      <dgm:prSet presAssocID="{12A6B197-69B3-468A-A58E-09A3F2B3E75A}" presName="fgShape" presStyleLbl="fgShp" presStyleIdx="0" presStyleCnt="1"/>
      <dgm:spPr>
        <a:gradFill flip="none" rotWithShape="0">
          <a:gsLst>
            <a:gs pos="0">
              <a:srgbClr val="8A803C">
                <a:shade val="30000"/>
                <a:satMod val="115000"/>
              </a:srgbClr>
            </a:gs>
            <a:gs pos="50000">
              <a:srgbClr val="8A803C">
                <a:shade val="67500"/>
                <a:satMod val="115000"/>
              </a:srgbClr>
            </a:gs>
            <a:gs pos="100000">
              <a:srgbClr val="8A803C">
                <a:shade val="100000"/>
                <a:satMod val="115000"/>
              </a:srgbClr>
            </a:gs>
          </a:gsLst>
          <a:lin ang="10800000" scaled="1"/>
          <a:tileRect/>
        </a:gradFill>
      </dgm:spPr>
    </dgm:pt>
    <dgm:pt modelId="{B5746D27-9C85-49DF-B6F2-C8D4203DD9FF}" type="pres">
      <dgm:prSet presAssocID="{12A6B197-69B3-468A-A58E-09A3F2B3E75A}" presName="linComp" presStyleCnt="0"/>
      <dgm:spPr/>
    </dgm:pt>
    <dgm:pt modelId="{511170E2-63E1-48B7-BE68-B0185DCD57C2}" type="pres">
      <dgm:prSet presAssocID="{4C9CAB55-4B6A-4CCE-8943-BEAE24C0877E}" presName="compNode" presStyleCnt="0"/>
      <dgm:spPr/>
    </dgm:pt>
    <dgm:pt modelId="{50644DFB-0012-4EA3-86E2-6A0CF22E442B}" type="pres">
      <dgm:prSet presAssocID="{4C9CAB55-4B6A-4CCE-8943-BEAE24C0877E}" presName="bkgdShape" presStyleLbl="node1" presStyleIdx="0" presStyleCnt="1"/>
      <dgm:spPr/>
    </dgm:pt>
    <dgm:pt modelId="{FE9508F0-2AC4-433E-A062-A76A135E6CDF}" type="pres">
      <dgm:prSet presAssocID="{4C9CAB55-4B6A-4CCE-8943-BEAE24C0877E}" presName="nodeTx" presStyleLbl="node1" presStyleIdx="0" presStyleCnt="1">
        <dgm:presLayoutVars>
          <dgm:bulletEnabled val="1"/>
        </dgm:presLayoutVars>
      </dgm:prSet>
      <dgm:spPr/>
    </dgm:pt>
    <dgm:pt modelId="{A64B0DA7-66FF-4008-BA1E-1B7522B86BFB}" type="pres">
      <dgm:prSet presAssocID="{4C9CAB55-4B6A-4CCE-8943-BEAE24C0877E}" presName="invisiNode" presStyleLbl="node1" presStyleIdx="0" presStyleCnt="1"/>
      <dgm:spPr/>
    </dgm:pt>
    <dgm:pt modelId="{EE4A9994-F498-4586-ADFF-11C102718E04}" type="pres">
      <dgm:prSet presAssocID="{4C9CAB55-4B6A-4CCE-8943-BEAE24C0877E}" presName="imagNode" presStyleLbl="fgImgPlace1" presStyleIdx="0" presStyleCnt="1"/>
      <dgm:spPr>
        <a:blipFill>
          <a:blip xmlns:r="http://schemas.openxmlformats.org/officeDocument/2006/relationships" r:embed="rId1"/>
          <a:srcRect/>
          <a:stretch>
            <a:fillRect/>
          </a:stretch>
        </a:blipFill>
      </dgm:spPr>
      <dgm:extLst>
        <a:ext uri="{E40237B7-FDA0-4F09-8148-C483321AD2D9}">
          <dgm14:cNvPr xmlns:dgm14="http://schemas.microsoft.com/office/drawing/2010/diagram" id="0" name="" descr="A top view of books with different cover colors"/>
        </a:ext>
      </dgm:extLst>
    </dgm:pt>
  </dgm:ptLst>
  <dgm:cxnLst>
    <dgm:cxn modelId="{9108A920-DF16-48C9-86D5-C1E8C659861F}" srcId="{12A6B197-69B3-468A-A58E-09A3F2B3E75A}" destId="{4C9CAB55-4B6A-4CCE-8943-BEAE24C0877E}" srcOrd="0" destOrd="0" parTransId="{A1810EB9-75E6-47AA-91ED-492AACA3D7A5}" sibTransId="{16CB2D39-7801-4797-B949-F07F0CA2B5ED}"/>
    <dgm:cxn modelId="{19AAF340-E84D-4912-8243-EACA5D3B9DB2}" type="presOf" srcId="{12A6B197-69B3-468A-A58E-09A3F2B3E75A}" destId="{DD125F16-72B0-4868-86AE-AA59CCCE4890}" srcOrd="0" destOrd="0" presId="urn:microsoft.com/office/officeart/2005/8/layout/hList7"/>
    <dgm:cxn modelId="{85F4A981-1F78-4173-8AEA-A19FB348489B}" type="presOf" srcId="{4C9CAB55-4B6A-4CCE-8943-BEAE24C0877E}" destId="{50644DFB-0012-4EA3-86E2-6A0CF22E442B}" srcOrd="0" destOrd="0" presId="urn:microsoft.com/office/officeart/2005/8/layout/hList7"/>
    <dgm:cxn modelId="{1964F5DF-7C8B-4F4B-A170-13F359B3671F}" type="presOf" srcId="{4C9CAB55-4B6A-4CCE-8943-BEAE24C0877E}" destId="{FE9508F0-2AC4-433E-A062-A76A135E6CDF}" srcOrd="1" destOrd="0" presId="urn:microsoft.com/office/officeart/2005/8/layout/hList7"/>
    <dgm:cxn modelId="{B37D5566-6310-4C11-ADB2-A27C010CC33F}" type="presParOf" srcId="{DD125F16-72B0-4868-86AE-AA59CCCE4890}" destId="{FA454433-1E4A-4774-8B28-B06430F3AAE8}" srcOrd="0" destOrd="0" presId="urn:microsoft.com/office/officeart/2005/8/layout/hList7"/>
    <dgm:cxn modelId="{4C51B0F3-4715-4F2A-A660-46574D123E80}" type="presParOf" srcId="{DD125F16-72B0-4868-86AE-AA59CCCE4890}" destId="{B5746D27-9C85-49DF-B6F2-C8D4203DD9FF}" srcOrd="1" destOrd="0" presId="urn:microsoft.com/office/officeart/2005/8/layout/hList7"/>
    <dgm:cxn modelId="{04F90EEE-6DB9-49A9-AF91-578A088BD6AE}" type="presParOf" srcId="{B5746D27-9C85-49DF-B6F2-C8D4203DD9FF}" destId="{511170E2-63E1-48B7-BE68-B0185DCD57C2}" srcOrd="0" destOrd="0" presId="urn:microsoft.com/office/officeart/2005/8/layout/hList7"/>
    <dgm:cxn modelId="{196B4BD1-D0FF-4B19-8F3E-53C963E3DAD4}" type="presParOf" srcId="{511170E2-63E1-48B7-BE68-B0185DCD57C2}" destId="{50644DFB-0012-4EA3-86E2-6A0CF22E442B}" srcOrd="0" destOrd="0" presId="urn:microsoft.com/office/officeart/2005/8/layout/hList7"/>
    <dgm:cxn modelId="{6B933353-29A1-4C27-9799-16F0840F15D4}" type="presParOf" srcId="{511170E2-63E1-48B7-BE68-B0185DCD57C2}" destId="{FE9508F0-2AC4-433E-A062-A76A135E6CDF}" srcOrd="1" destOrd="0" presId="urn:microsoft.com/office/officeart/2005/8/layout/hList7"/>
    <dgm:cxn modelId="{58DDE24F-FFC6-4C07-8B19-A3D4E1CECB49}" type="presParOf" srcId="{511170E2-63E1-48B7-BE68-B0185DCD57C2}" destId="{A64B0DA7-66FF-4008-BA1E-1B7522B86BFB}" srcOrd="2" destOrd="0" presId="urn:microsoft.com/office/officeart/2005/8/layout/hList7"/>
    <dgm:cxn modelId="{82AFD01D-A3AB-46E6-9C44-F1B14FC59788}" type="presParOf" srcId="{511170E2-63E1-48B7-BE68-B0185DCD57C2}" destId="{EE4A9994-F498-4586-ADFF-11C102718E04}"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2A6B197-69B3-468A-A58E-09A3F2B3E75A}" type="doc">
      <dgm:prSet loTypeId="urn:microsoft.com/office/officeart/2005/8/layout/hList7" loCatId="relationship" qsTypeId="urn:microsoft.com/office/officeart/2005/8/quickstyle/simple1" qsCatId="simple" csTypeId="urn:microsoft.com/office/officeart/2005/8/colors/accent0_3" csCatId="mainScheme" phldr="1"/>
      <dgm:spPr/>
      <dgm:t>
        <a:bodyPr/>
        <a:lstStyle/>
        <a:p>
          <a:endParaRPr lang="en-US"/>
        </a:p>
      </dgm:t>
    </dgm:pt>
    <dgm:pt modelId="{4C9CAB55-4B6A-4CCE-8943-BEAE24C0877E}">
      <dgm:prSet phldrT="[Text]" custT="1"/>
      <dgm:spPr>
        <a:solidFill>
          <a:srgbClr val="8A803C"/>
        </a:solidFill>
      </dgm:spPr>
      <dgm:t>
        <a:bodyPr/>
        <a:lstStyle/>
        <a:p>
          <a:r>
            <a:rPr lang="en" sz="1600">
              <a:latin typeface="Garamond"/>
            </a:rPr>
            <a:t>Academic Integration</a:t>
          </a:r>
          <a:endParaRPr lang="en-US" sz="1600" b="0" i="0" u="none" strike="noStrike" cap="none">
            <a:latin typeface="Garamond" panose="02020404030301010803" pitchFamily="18" charset="0"/>
            <a:ea typeface="Arial"/>
            <a:cs typeface="Arial"/>
            <a:sym typeface="Arial"/>
          </a:endParaRPr>
        </a:p>
      </dgm:t>
    </dgm:pt>
    <dgm:pt modelId="{A1810EB9-75E6-47AA-91ED-492AACA3D7A5}" type="parTrans" cxnId="{9108A920-DF16-48C9-86D5-C1E8C659861F}">
      <dgm:prSet/>
      <dgm:spPr/>
      <dgm:t>
        <a:bodyPr/>
        <a:lstStyle/>
        <a:p>
          <a:endParaRPr lang="en-US"/>
        </a:p>
      </dgm:t>
    </dgm:pt>
    <dgm:pt modelId="{16CB2D39-7801-4797-B949-F07F0CA2B5ED}" type="sibTrans" cxnId="{9108A920-DF16-48C9-86D5-C1E8C659861F}">
      <dgm:prSet/>
      <dgm:spPr/>
      <dgm:t>
        <a:bodyPr/>
        <a:lstStyle/>
        <a:p>
          <a:endParaRPr lang="en-US"/>
        </a:p>
      </dgm:t>
    </dgm:pt>
    <dgm:pt modelId="{DD125F16-72B0-4868-86AE-AA59CCCE4890}" type="pres">
      <dgm:prSet presAssocID="{12A6B197-69B3-468A-A58E-09A3F2B3E75A}" presName="Name0" presStyleCnt="0">
        <dgm:presLayoutVars>
          <dgm:dir/>
          <dgm:resizeHandles val="exact"/>
        </dgm:presLayoutVars>
      </dgm:prSet>
      <dgm:spPr/>
    </dgm:pt>
    <dgm:pt modelId="{FA454433-1E4A-4774-8B28-B06430F3AAE8}" type="pres">
      <dgm:prSet presAssocID="{12A6B197-69B3-468A-A58E-09A3F2B3E75A}" presName="fgShape" presStyleLbl="fgShp" presStyleIdx="0" presStyleCnt="1"/>
      <dgm:spPr>
        <a:gradFill flip="none" rotWithShape="0">
          <a:gsLst>
            <a:gs pos="0">
              <a:srgbClr val="8A803C">
                <a:shade val="30000"/>
                <a:satMod val="115000"/>
              </a:srgbClr>
            </a:gs>
            <a:gs pos="50000">
              <a:srgbClr val="8A803C">
                <a:shade val="67500"/>
                <a:satMod val="115000"/>
              </a:srgbClr>
            </a:gs>
            <a:gs pos="100000">
              <a:srgbClr val="8A803C">
                <a:shade val="100000"/>
                <a:satMod val="115000"/>
              </a:srgbClr>
            </a:gs>
          </a:gsLst>
          <a:lin ang="10800000" scaled="1"/>
          <a:tileRect/>
        </a:gradFill>
      </dgm:spPr>
    </dgm:pt>
    <dgm:pt modelId="{B5746D27-9C85-49DF-B6F2-C8D4203DD9FF}" type="pres">
      <dgm:prSet presAssocID="{12A6B197-69B3-468A-A58E-09A3F2B3E75A}" presName="linComp" presStyleCnt="0"/>
      <dgm:spPr/>
    </dgm:pt>
    <dgm:pt modelId="{511170E2-63E1-48B7-BE68-B0185DCD57C2}" type="pres">
      <dgm:prSet presAssocID="{4C9CAB55-4B6A-4CCE-8943-BEAE24C0877E}" presName="compNode" presStyleCnt="0"/>
      <dgm:spPr/>
    </dgm:pt>
    <dgm:pt modelId="{50644DFB-0012-4EA3-86E2-6A0CF22E442B}" type="pres">
      <dgm:prSet presAssocID="{4C9CAB55-4B6A-4CCE-8943-BEAE24C0877E}" presName="bkgdShape" presStyleLbl="node1" presStyleIdx="0" presStyleCnt="1"/>
      <dgm:spPr/>
    </dgm:pt>
    <dgm:pt modelId="{FE9508F0-2AC4-433E-A062-A76A135E6CDF}" type="pres">
      <dgm:prSet presAssocID="{4C9CAB55-4B6A-4CCE-8943-BEAE24C0877E}" presName="nodeTx" presStyleLbl="node1" presStyleIdx="0" presStyleCnt="1">
        <dgm:presLayoutVars>
          <dgm:bulletEnabled val="1"/>
        </dgm:presLayoutVars>
      </dgm:prSet>
      <dgm:spPr/>
    </dgm:pt>
    <dgm:pt modelId="{A64B0DA7-66FF-4008-BA1E-1B7522B86BFB}" type="pres">
      <dgm:prSet presAssocID="{4C9CAB55-4B6A-4CCE-8943-BEAE24C0877E}" presName="invisiNode" presStyleLbl="node1" presStyleIdx="0" presStyleCnt="1"/>
      <dgm:spPr/>
    </dgm:pt>
    <dgm:pt modelId="{EE4A9994-F498-4586-ADFF-11C102718E04}" type="pres">
      <dgm:prSet presAssocID="{4C9CAB55-4B6A-4CCE-8943-BEAE24C0877E}" presName="imagNode" presStyleLbl="fgImgPlace1" presStyleIdx="0" presStyleCnt="1"/>
      <dgm:spPr>
        <a:blipFill>
          <a:blip xmlns:r="http://schemas.openxmlformats.org/officeDocument/2006/relationships" r:embed="rId1"/>
          <a:srcRect/>
          <a:stretch>
            <a:fillRect/>
          </a:stretch>
        </a:blipFill>
      </dgm:spPr>
      <dgm:extLst>
        <a:ext uri="{E40237B7-FDA0-4F09-8148-C483321AD2D9}">
          <dgm14:cNvPr xmlns:dgm14="http://schemas.microsoft.com/office/drawing/2010/diagram" id="0" name="" descr="A top view of books with different cover colors"/>
        </a:ext>
      </dgm:extLst>
    </dgm:pt>
  </dgm:ptLst>
  <dgm:cxnLst>
    <dgm:cxn modelId="{9108A920-DF16-48C9-86D5-C1E8C659861F}" srcId="{12A6B197-69B3-468A-A58E-09A3F2B3E75A}" destId="{4C9CAB55-4B6A-4CCE-8943-BEAE24C0877E}" srcOrd="0" destOrd="0" parTransId="{A1810EB9-75E6-47AA-91ED-492AACA3D7A5}" sibTransId="{16CB2D39-7801-4797-B949-F07F0CA2B5ED}"/>
    <dgm:cxn modelId="{19AAF340-E84D-4912-8243-EACA5D3B9DB2}" type="presOf" srcId="{12A6B197-69B3-468A-A58E-09A3F2B3E75A}" destId="{DD125F16-72B0-4868-86AE-AA59CCCE4890}" srcOrd="0" destOrd="0" presId="urn:microsoft.com/office/officeart/2005/8/layout/hList7"/>
    <dgm:cxn modelId="{85F4A981-1F78-4173-8AEA-A19FB348489B}" type="presOf" srcId="{4C9CAB55-4B6A-4CCE-8943-BEAE24C0877E}" destId="{50644DFB-0012-4EA3-86E2-6A0CF22E442B}" srcOrd="0" destOrd="0" presId="urn:microsoft.com/office/officeart/2005/8/layout/hList7"/>
    <dgm:cxn modelId="{1964F5DF-7C8B-4F4B-A170-13F359B3671F}" type="presOf" srcId="{4C9CAB55-4B6A-4CCE-8943-BEAE24C0877E}" destId="{FE9508F0-2AC4-433E-A062-A76A135E6CDF}" srcOrd="1" destOrd="0" presId="urn:microsoft.com/office/officeart/2005/8/layout/hList7"/>
    <dgm:cxn modelId="{B37D5566-6310-4C11-ADB2-A27C010CC33F}" type="presParOf" srcId="{DD125F16-72B0-4868-86AE-AA59CCCE4890}" destId="{FA454433-1E4A-4774-8B28-B06430F3AAE8}" srcOrd="0" destOrd="0" presId="urn:microsoft.com/office/officeart/2005/8/layout/hList7"/>
    <dgm:cxn modelId="{4C51B0F3-4715-4F2A-A660-46574D123E80}" type="presParOf" srcId="{DD125F16-72B0-4868-86AE-AA59CCCE4890}" destId="{B5746D27-9C85-49DF-B6F2-C8D4203DD9FF}" srcOrd="1" destOrd="0" presId="urn:microsoft.com/office/officeart/2005/8/layout/hList7"/>
    <dgm:cxn modelId="{04F90EEE-6DB9-49A9-AF91-578A088BD6AE}" type="presParOf" srcId="{B5746D27-9C85-49DF-B6F2-C8D4203DD9FF}" destId="{511170E2-63E1-48B7-BE68-B0185DCD57C2}" srcOrd="0" destOrd="0" presId="urn:microsoft.com/office/officeart/2005/8/layout/hList7"/>
    <dgm:cxn modelId="{196B4BD1-D0FF-4B19-8F3E-53C963E3DAD4}" type="presParOf" srcId="{511170E2-63E1-48B7-BE68-B0185DCD57C2}" destId="{50644DFB-0012-4EA3-86E2-6A0CF22E442B}" srcOrd="0" destOrd="0" presId="urn:microsoft.com/office/officeart/2005/8/layout/hList7"/>
    <dgm:cxn modelId="{6B933353-29A1-4C27-9799-16F0840F15D4}" type="presParOf" srcId="{511170E2-63E1-48B7-BE68-B0185DCD57C2}" destId="{FE9508F0-2AC4-433E-A062-A76A135E6CDF}" srcOrd="1" destOrd="0" presId="urn:microsoft.com/office/officeart/2005/8/layout/hList7"/>
    <dgm:cxn modelId="{58DDE24F-FFC6-4C07-8B19-A3D4E1CECB49}" type="presParOf" srcId="{511170E2-63E1-48B7-BE68-B0185DCD57C2}" destId="{A64B0DA7-66FF-4008-BA1E-1B7522B86BFB}" srcOrd="2" destOrd="0" presId="urn:microsoft.com/office/officeart/2005/8/layout/hList7"/>
    <dgm:cxn modelId="{82AFD01D-A3AB-46E6-9C44-F1B14FC59788}" type="presParOf" srcId="{511170E2-63E1-48B7-BE68-B0185DCD57C2}" destId="{EE4A9994-F498-4586-ADFF-11C102718E04}"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2A6B197-69B3-468A-A58E-09A3F2B3E75A}" type="doc">
      <dgm:prSet loTypeId="urn:microsoft.com/office/officeart/2005/8/layout/hList7" loCatId="relationship" qsTypeId="urn:microsoft.com/office/officeart/2005/8/quickstyle/simple1" qsCatId="simple" csTypeId="urn:microsoft.com/office/officeart/2005/8/colors/accent0_3" csCatId="mainScheme" phldr="1"/>
      <dgm:spPr/>
      <dgm:t>
        <a:bodyPr/>
        <a:lstStyle/>
        <a:p>
          <a:endParaRPr lang="en-US"/>
        </a:p>
      </dgm:t>
    </dgm:pt>
    <dgm:pt modelId="{19114663-56D1-4D71-91A5-F89B29C4C0BB}">
      <dgm:prSet phldrT="[Text]" custT="1"/>
      <dgm:spPr>
        <a:solidFill>
          <a:srgbClr val="554F2A"/>
        </a:solidFill>
      </dgm:spPr>
      <dgm:t>
        <a:bodyPr/>
        <a:lstStyle/>
        <a:p>
          <a:r>
            <a:rPr lang="en" sz="1600">
              <a:latin typeface="Garamond"/>
            </a:rPr>
            <a:t>Financial Clarity &amp; Navigation</a:t>
          </a:r>
          <a:endParaRPr lang="en-US" sz="1600" b="0" i="0" u="none" strike="noStrike" cap="none">
            <a:latin typeface="Garamond" panose="02020404030301010803" pitchFamily="18" charset="0"/>
            <a:ea typeface="Arial"/>
            <a:cs typeface="Arial"/>
            <a:sym typeface="Arial"/>
          </a:endParaRPr>
        </a:p>
      </dgm:t>
    </dgm:pt>
    <dgm:pt modelId="{5B388831-02BE-46BC-8525-E33509FD1936}" type="parTrans" cxnId="{FA8F3445-34FE-448A-9FFB-E800E58C238A}">
      <dgm:prSet/>
      <dgm:spPr/>
      <dgm:t>
        <a:bodyPr/>
        <a:lstStyle/>
        <a:p>
          <a:endParaRPr lang="en-US"/>
        </a:p>
      </dgm:t>
    </dgm:pt>
    <dgm:pt modelId="{79DC0A48-00AB-4609-AEFF-8AE5FE0D4A5B}" type="sibTrans" cxnId="{FA8F3445-34FE-448A-9FFB-E800E58C238A}">
      <dgm:prSet/>
      <dgm:spPr/>
      <dgm:t>
        <a:bodyPr/>
        <a:lstStyle/>
        <a:p>
          <a:endParaRPr lang="en-US"/>
        </a:p>
      </dgm:t>
    </dgm:pt>
    <dgm:pt modelId="{DD125F16-72B0-4868-86AE-AA59CCCE4890}" type="pres">
      <dgm:prSet presAssocID="{12A6B197-69B3-468A-A58E-09A3F2B3E75A}" presName="Name0" presStyleCnt="0">
        <dgm:presLayoutVars>
          <dgm:dir/>
          <dgm:resizeHandles val="exact"/>
        </dgm:presLayoutVars>
      </dgm:prSet>
      <dgm:spPr/>
    </dgm:pt>
    <dgm:pt modelId="{FA454433-1E4A-4774-8B28-B06430F3AAE8}" type="pres">
      <dgm:prSet presAssocID="{12A6B197-69B3-468A-A58E-09A3F2B3E75A}" presName="fgShape" presStyleLbl="fgShp" presStyleIdx="0" presStyleCnt="1"/>
      <dgm:spPr>
        <a:gradFill flip="none" rotWithShape="0">
          <a:gsLst>
            <a:gs pos="0">
              <a:srgbClr val="8A803C">
                <a:shade val="30000"/>
                <a:satMod val="115000"/>
              </a:srgbClr>
            </a:gs>
            <a:gs pos="50000">
              <a:srgbClr val="8A803C">
                <a:shade val="67500"/>
                <a:satMod val="115000"/>
              </a:srgbClr>
            </a:gs>
            <a:gs pos="100000">
              <a:srgbClr val="8A803C">
                <a:shade val="100000"/>
                <a:satMod val="115000"/>
              </a:srgbClr>
            </a:gs>
          </a:gsLst>
          <a:lin ang="10800000" scaled="1"/>
          <a:tileRect/>
        </a:gradFill>
      </dgm:spPr>
    </dgm:pt>
    <dgm:pt modelId="{B5746D27-9C85-49DF-B6F2-C8D4203DD9FF}" type="pres">
      <dgm:prSet presAssocID="{12A6B197-69B3-468A-A58E-09A3F2B3E75A}" presName="linComp" presStyleCnt="0"/>
      <dgm:spPr/>
    </dgm:pt>
    <dgm:pt modelId="{B1776F59-847C-4D42-90CD-6DAB6EA428F1}" type="pres">
      <dgm:prSet presAssocID="{19114663-56D1-4D71-91A5-F89B29C4C0BB}" presName="compNode" presStyleCnt="0"/>
      <dgm:spPr/>
    </dgm:pt>
    <dgm:pt modelId="{69B243DA-170C-4418-9F32-523A31CFDF7B}" type="pres">
      <dgm:prSet presAssocID="{19114663-56D1-4D71-91A5-F89B29C4C0BB}" presName="bkgdShape" presStyleLbl="node1" presStyleIdx="0" presStyleCnt="1"/>
      <dgm:spPr/>
    </dgm:pt>
    <dgm:pt modelId="{43B66B59-BCEC-44AE-94C6-E837FEE4DED7}" type="pres">
      <dgm:prSet presAssocID="{19114663-56D1-4D71-91A5-F89B29C4C0BB}" presName="nodeTx" presStyleLbl="node1" presStyleIdx="0" presStyleCnt="1">
        <dgm:presLayoutVars>
          <dgm:bulletEnabled val="1"/>
        </dgm:presLayoutVars>
      </dgm:prSet>
      <dgm:spPr/>
    </dgm:pt>
    <dgm:pt modelId="{4EE8E012-C5CF-404C-A1C0-0DC8EF49E749}" type="pres">
      <dgm:prSet presAssocID="{19114663-56D1-4D71-91A5-F89B29C4C0BB}" presName="invisiNode" presStyleLbl="node1" presStyleIdx="0" presStyleCnt="1"/>
      <dgm:spPr/>
    </dgm:pt>
    <dgm:pt modelId="{B22D9D64-38BF-43B3-80A3-E0D980782FC9}" type="pres">
      <dgm:prSet presAssocID="{19114663-56D1-4D71-91A5-F89B29C4C0BB}" presName="imagNode" presStyleLbl="fgImgPlace1" presStyleIdx="0" presStyleCnt="1"/>
      <dgm:spPr>
        <a:blipFill>
          <a:blip xmlns:r="http://schemas.openxmlformats.org/officeDocument/2006/relationships" r:embed="rId1"/>
          <a:srcRect/>
          <a:stretch>
            <a:fillRect l="-25000" r="-25000"/>
          </a:stretch>
        </a:blipFill>
      </dgm:spPr>
      <dgm:extLst>
        <a:ext uri="{E40237B7-FDA0-4F09-8148-C483321AD2D9}">
          <dgm14:cNvPr xmlns:dgm14="http://schemas.microsoft.com/office/drawing/2010/diagram" id="0" name="" descr="Stacks of gold coins"/>
        </a:ext>
      </dgm:extLst>
    </dgm:pt>
  </dgm:ptLst>
  <dgm:cxnLst>
    <dgm:cxn modelId="{BB26151B-C552-4BE3-B483-26F39306A1B7}" type="presOf" srcId="{19114663-56D1-4D71-91A5-F89B29C4C0BB}" destId="{69B243DA-170C-4418-9F32-523A31CFDF7B}" srcOrd="0" destOrd="0" presId="urn:microsoft.com/office/officeart/2005/8/layout/hList7"/>
    <dgm:cxn modelId="{3DAEF73B-9689-47CA-85B6-9AECF8970D02}" type="presOf" srcId="{19114663-56D1-4D71-91A5-F89B29C4C0BB}" destId="{43B66B59-BCEC-44AE-94C6-E837FEE4DED7}" srcOrd="1" destOrd="0" presId="urn:microsoft.com/office/officeart/2005/8/layout/hList7"/>
    <dgm:cxn modelId="{19AAF340-E84D-4912-8243-EACA5D3B9DB2}" type="presOf" srcId="{12A6B197-69B3-468A-A58E-09A3F2B3E75A}" destId="{DD125F16-72B0-4868-86AE-AA59CCCE4890}" srcOrd="0" destOrd="0" presId="urn:microsoft.com/office/officeart/2005/8/layout/hList7"/>
    <dgm:cxn modelId="{FA8F3445-34FE-448A-9FFB-E800E58C238A}" srcId="{12A6B197-69B3-468A-A58E-09A3F2B3E75A}" destId="{19114663-56D1-4D71-91A5-F89B29C4C0BB}" srcOrd="0" destOrd="0" parTransId="{5B388831-02BE-46BC-8525-E33509FD1936}" sibTransId="{79DC0A48-00AB-4609-AEFF-8AE5FE0D4A5B}"/>
    <dgm:cxn modelId="{4A62E87E-FAFC-495E-865A-30AE0E6CE998}" type="presParOf" srcId="{DD125F16-72B0-4868-86AE-AA59CCCE4890}" destId="{FA454433-1E4A-4774-8B28-B06430F3AAE8}" srcOrd="0" destOrd="0" presId="urn:microsoft.com/office/officeart/2005/8/layout/hList7"/>
    <dgm:cxn modelId="{C6504AA9-29FE-43CB-AA5D-95E103B63C43}" type="presParOf" srcId="{DD125F16-72B0-4868-86AE-AA59CCCE4890}" destId="{B5746D27-9C85-49DF-B6F2-C8D4203DD9FF}" srcOrd="1" destOrd="0" presId="urn:microsoft.com/office/officeart/2005/8/layout/hList7"/>
    <dgm:cxn modelId="{DCEE7876-6480-4D21-B4FB-71360E13F895}" type="presParOf" srcId="{B5746D27-9C85-49DF-B6F2-C8D4203DD9FF}" destId="{B1776F59-847C-4D42-90CD-6DAB6EA428F1}" srcOrd="0" destOrd="0" presId="urn:microsoft.com/office/officeart/2005/8/layout/hList7"/>
    <dgm:cxn modelId="{5CBFBB80-42DD-490F-B4CE-A3C2A1151935}" type="presParOf" srcId="{B1776F59-847C-4D42-90CD-6DAB6EA428F1}" destId="{69B243DA-170C-4418-9F32-523A31CFDF7B}" srcOrd="0" destOrd="0" presId="urn:microsoft.com/office/officeart/2005/8/layout/hList7"/>
    <dgm:cxn modelId="{C8D5E816-0BEE-4B7C-B205-9A6C0D52C7A7}" type="presParOf" srcId="{B1776F59-847C-4D42-90CD-6DAB6EA428F1}" destId="{43B66B59-BCEC-44AE-94C6-E837FEE4DED7}" srcOrd="1" destOrd="0" presId="urn:microsoft.com/office/officeart/2005/8/layout/hList7"/>
    <dgm:cxn modelId="{7CE2D8CC-055D-4F73-871E-93C7B75B6064}" type="presParOf" srcId="{B1776F59-847C-4D42-90CD-6DAB6EA428F1}" destId="{4EE8E012-C5CF-404C-A1C0-0DC8EF49E749}" srcOrd="2" destOrd="0" presId="urn:microsoft.com/office/officeart/2005/8/layout/hList7"/>
    <dgm:cxn modelId="{A29674F4-7F49-467C-A3D2-C8FB8EAD80FA}" type="presParOf" srcId="{B1776F59-847C-4D42-90CD-6DAB6EA428F1}" destId="{B22D9D64-38BF-43B3-80A3-E0D980782FC9}"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2A6B197-69B3-468A-A58E-09A3F2B3E75A}" type="doc">
      <dgm:prSet loTypeId="urn:microsoft.com/office/officeart/2005/8/layout/hList7" loCatId="relationship" qsTypeId="urn:microsoft.com/office/officeart/2005/8/quickstyle/simple1" qsCatId="simple" csTypeId="urn:microsoft.com/office/officeart/2005/8/colors/accent0_3" csCatId="mainScheme" phldr="1"/>
      <dgm:spPr/>
      <dgm:t>
        <a:bodyPr/>
        <a:lstStyle/>
        <a:p>
          <a:endParaRPr lang="en-US"/>
        </a:p>
      </dgm:t>
    </dgm:pt>
    <dgm:pt modelId="{19114663-56D1-4D71-91A5-F89B29C4C0BB}">
      <dgm:prSet phldrT="[Text]" custT="1"/>
      <dgm:spPr>
        <a:solidFill>
          <a:srgbClr val="554F2A"/>
        </a:solidFill>
      </dgm:spPr>
      <dgm:t>
        <a:bodyPr/>
        <a:lstStyle/>
        <a:p>
          <a:r>
            <a:rPr lang="en" sz="1600">
              <a:latin typeface="Garamond"/>
            </a:rPr>
            <a:t>Financial Clarity &amp; Navigation</a:t>
          </a:r>
          <a:endParaRPr lang="en-US" sz="1600" b="0" i="0" u="none" strike="noStrike" cap="none">
            <a:latin typeface="Garamond" panose="02020404030301010803" pitchFamily="18" charset="0"/>
            <a:ea typeface="Arial"/>
            <a:cs typeface="Arial"/>
            <a:sym typeface="Arial"/>
          </a:endParaRPr>
        </a:p>
      </dgm:t>
    </dgm:pt>
    <dgm:pt modelId="{5B388831-02BE-46BC-8525-E33509FD1936}" type="parTrans" cxnId="{FA8F3445-34FE-448A-9FFB-E800E58C238A}">
      <dgm:prSet/>
      <dgm:spPr/>
      <dgm:t>
        <a:bodyPr/>
        <a:lstStyle/>
        <a:p>
          <a:endParaRPr lang="en-US"/>
        </a:p>
      </dgm:t>
    </dgm:pt>
    <dgm:pt modelId="{79DC0A48-00AB-4609-AEFF-8AE5FE0D4A5B}" type="sibTrans" cxnId="{FA8F3445-34FE-448A-9FFB-E800E58C238A}">
      <dgm:prSet/>
      <dgm:spPr/>
      <dgm:t>
        <a:bodyPr/>
        <a:lstStyle/>
        <a:p>
          <a:endParaRPr lang="en-US"/>
        </a:p>
      </dgm:t>
    </dgm:pt>
    <dgm:pt modelId="{DD125F16-72B0-4868-86AE-AA59CCCE4890}" type="pres">
      <dgm:prSet presAssocID="{12A6B197-69B3-468A-A58E-09A3F2B3E75A}" presName="Name0" presStyleCnt="0">
        <dgm:presLayoutVars>
          <dgm:dir/>
          <dgm:resizeHandles val="exact"/>
        </dgm:presLayoutVars>
      </dgm:prSet>
      <dgm:spPr/>
    </dgm:pt>
    <dgm:pt modelId="{FA454433-1E4A-4774-8B28-B06430F3AAE8}" type="pres">
      <dgm:prSet presAssocID="{12A6B197-69B3-468A-A58E-09A3F2B3E75A}" presName="fgShape" presStyleLbl="fgShp" presStyleIdx="0" presStyleCnt="1"/>
      <dgm:spPr>
        <a:gradFill flip="none" rotWithShape="0">
          <a:gsLst>
            <a:gs pos="0">
              <a:srgbClr val="8A803C">
                <a:shade val="30000"/>
                <a:satMod val="115000"/>
              </a:srgbClr>
            </a:gs>
            <a:gs pos="50000">
              <a:srgbClr val="8A803C">
                <a:shade val="67500"/>
                <a:satMod val="115000"/>
              </a:srgbClr>
            </a:gs>
            <a:gs pos="100000">
              <a:srgbClr val="8A803C">
                <a:shade val="100000"/>
                <a:satMod val="115000"/>
              </a:srgbClr>
            </a:gs>
          </a:gsLst>
          <a:lin ang="10800000" scaled="1"/>
          <a:tileRect/>
        </a:gradFill>
      </dgm:spPr>
    </dgm:pt>
    <dgm:pt modelId="{B5746D27-9C85-49DF-B6F2-C8D4203DD9FF}" type="pres">
      <dgm:prSet presAssocID="{12A6B197-69B3-468A-A58E-09A3F2B3E75A}" presName="linComp" presStyleCnt="0"/>
      <dgm:spPr/>
    </dgm:pt>
    <dgm:pt modelId="{B1776F59-847C-4D42-90CD-6DAB6EA428F1}" type="pres">
      <dgm:prSet presAssocID="{19114663-56D1-4D71-91A5-F89B29C4C0BB}" presName="compNode" presStyleCnt="0"/>
      <dgm:spPr/>
    </dgm:pt>
    <dgm:pt modelId="{69B243DA-170C-4418-9F32-523A31CFDF7B}" type="pres">
      <dgm:prSet presAssocID="{19114663-56D1-4D71-91A5-F89B29C4C0BB}" presName="bkgdShape" presStyleLbl="node1" presStyleIdx="0" presStyleCnt="1"/>
      <dgm:spPr/>
    </dgm:pt>
    <dgm:pt modelId="{43B66B59-BCEC-44AE-94C6-E837FEE4DED7}" type="pres">
      <dgm:prSet presAssocID="{19114663-56D1-4D71-91A5-F89B29C4C0BB}" presName="nodeTx" presStyleLbl="node1" presStyleIdx="0" presStyleCnt="1">
        <dgm:presLayoutVars>
          <dgm:bulletEnabled val="1"/>
        </dgm:presLayoutVars>
      </dgm:prSet>
      <dgm:spPr/>
    </dgm:pt>
    <dgm:pt modelId="{4EE8E012-C5CF-404C-A1C0-0DC8EF49E749}" type="pres">
      <dgm:prSet presAssocID="{19114663-56D1-4D71-91A5-F89B29C4C0BB}" presName="invisiNode" presStyleLbl="node1" presStyleIdx="0" presStyleCnt="1"/>
      <dgm:spPr/>
    </dgm:pt>
    <dgm:pt modelId="{B22D9D64-38BF-43B3-80A3-E0D980782FC9}" type="pres">
      <dgm:prSet presAssocID="{19114663-56D1-4D71-91A5-F89B29C4C0BB}" presName="imagNode" presStyleLbl="fgImgPlace1" presStyleIdx="0" presStyleCnt="1"/>
      <dgm:spPr>
        <a:blipFill>
          <a:blip xmlns:r="http://schemas.openxmlformats.org/officeDocument/2006/relationships" r:embed="rId1"/>
          <a:srcRect/>
          <a:stretch>
            <a:fillRect l="-25000" r="-25000"/>
          </a:stretch>
        </a:blipFill>
      </dgm:spPr>
      <dgm:extLst>
        <a:ext uri="{E40237B7-FDA0-4F09-8148-C483321AD2D9}">
          <dgm14:cNvPr xmlns:dgm14="http://schemas.microsoft.com/office/drawing/2010/diagram" id="0" name="" descr="Stacks of gold coins"/>
        </a:ext>
      </dgm:extLst>
    </dgm:pt>
  </dgm:ptLst>
  <dgm:cxnLst>
    <dgm:cxn modelId="{BB26151B-C552-4BE3-B483-26F39306A1B7}" type="presOf" srcId="{19114663-56D1-4D71-91A5-F89B29C4C0BB}" destId="{69B243DA-170C-4418-9F32-523A31CFDF7B}" srcOrd="0" destOrd="0" presId="urn:microsoft.com/office/officeart/2005/8/layout/hList7"/>
    <dgm:cxn modelId="{3DAEF73B-9689-47CA-85B6-9AECF8970D02}" type="presOf" srcId="{19114663-56D1-4D71-91A5-F89B29C4C0BB}" destId="{43B66B59-BCEC-44AE-94C6-E837FEE4DED7}" srcOrd="1" destOrd="0" presId="urn:microsoft.com/office/officeart/2005/8/layout/hList7"/>
    <dgm:cxn modelId="{19AAF340-E84D-4912-8243-EACA5D3B9DB2}" type="presOf" srcId="{12A6B197-69B3-468A-A58E-09A3F2B3E75A}" destId="{DD125F16-72B0-4868-86AE-AA59CCCE4890}" srcOrd="0" destOrd="0" presId="urn:microsoft.com/office/officeart/2005/8/layout/hList7"/>
    <dgm:cxn modelId="{FA8F3445-34FE-448A-9FFB-E800E58C238A}" srcId="{12A6B197-69B3-468A-A58E-09A3F2B3E75A}" destId="{19114663-56D1-4D71-91A5-F89B29C4C0BB}" srcOrd="0" destOrd="0" parTransId="{5B388831-02BE-46BC-8525-E33509FD1936}" sibTransId="{79DC0A48-00AB-4609-AEFF-8AE5FE0D4A5B}"/>
    <dgm:cxn modelId="{4A62E87E-FAFC-495E-865A-30AE0E6CE998}" type="presParOf" srcId="{DD125F16-72B0-4868-86AE-AA59CCCE4890}" destId="{FA454433-1E4A-4774-8B28-B06430F3AAE8}" srcOrd="0" destOrd="0" presId="urn:microsoft.com/office/officeart/2005/8/layout/hList7"/>
    <dgm:cxn modelId="{C6504AA9-29FE-43CB-AA5D-95E103B63C43}" type="presParOf" srcId="{DD125F16-72B0-4868-86AE-AA59CCCE4890}" destId="{B5746D27-9C85-49DF-B6F2-C8D4203DD9FF}" srcOrd="1" destOrd="0" presId="urn:microsoft.com/office/officeart/2005/8/layout/hList7"/>
    <dgm:cxn modelId="{DCEE7876-6480-4D21-B4FB-71360E13F895}" type="presParOf" srcId="{B5746D27-9C85-49DF-B6F2-C8D4203DD9FF}" destId="{B1776F59-847C-4D42-90CD-6DAB6EA428F1}" srcOrd="0" destOrd="0" presId="urn:microsoft.com/office/officeart/2005/8/layout/hList7"/>
    <dgm:cxn modelId="{5CBFBB80-42DD-490F-B4CE-A3C2A1151935}" type="presParOf" srcId="{B1776F59-847C-4D42-90CD-6DAB6EA428F1}" destId="{69B243DA-170C-4418-9F32-523A31CFDF7B}" srcOrd="0" destOrd="0" presId="urn:microsoft.com/office/officeart/2005/8/layout/hList7"/>
    <dgm:cxn modelId="{C8D5E816-0BEE-4B7C-B205-9A6C0D52C7A7}" type="presParOf" srcId="{B1776F59-847C-4D42-90CD-6DAB6EA428F1}" destId="{43B66B59-BCEC-44AE-94C6-E837FEE4DED7}" srcOrd="1" destOrd="0" presId="urn:microsoft.com/office/officeart/2005/8/layout/hList7"/>
    <dgm:cxn modelId="{7CE2D8CC-055D-4F73-871E-93C7B75B6064}" type="presParOf" srcId="{B1776F59-847C-4D42-90CD-6DAB6EA428F1}" destId="{4EE8E012-C5CF-404C-A1C0-0DC8EF49E749}" srcOrd="2" destOrd="0" presId="urn:microsoft.com/office/officeart/2005/8/layout/hList7"/>
    <dgm:cxn modelId="{A29674F4-7F49-467C-A3D2-C8FB8EAD80FA}" type="presParOf" srcId="{B1776F59-847C-4D42-90CD-6DAB6EA428F1}" destId="{B22D9D64-38BF-43B3-80A3-E0D980782FC9}"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2A6B197-69B3-468A-A58E-09A3F2B3E75A}" type="doc">
      <dgm:prSet loTypeId="urn:microsoft.com/office/officeart/2005/8/layout/hList7" loCatId="relationship" qsTypeId="urn:microsoft.com/office/officeart/2005/8/quickstyle/simple1" qsCatId="simple" csTypeId="urn:microsoft.com/office/officeart/2005/8/colors/accent0_3" csCatId="mainScheme" phldr="1"/>
      <dgm:spPr/>
      <dgm:t>
        <a:bodyPr/>
        <a:lstStyle/>
        <a:p>
          <a:endParaRPr lang="en-US"/>
        </a:p>
      </dgm:t>
    </dgm:pt>
    <dgm:pt modelId="{19114663-56D1-4D71-91A5-F89B29C4C0BB}">
      <dgm:prSet phldrT="[Text]" custT="1"/>
      <dgm:spPr>
        <a:solidFill>
          <a:srgbClr val="554F2A"/>
        </a:solidFill>
      </dgm:spPr>
      <dgm:t>
        <a:bodyPr/>
        <a:lstStyle/>
        <a:p>
          <a:r>
            <a:rPr lang="en" sz="1600">
              <a:latin typeface="Garamond"/>
            </a:rPr>
            <a:t>Financial Clarity &amp; Navigation</a:t>
          </a:r>
          <a:endParaRPr lang="en-US" sz="1600" b="0" i="0" u="none" strike="noStrike" cap="none">
            <a:latin typeface="Garamond" panose="02020404030301010803" pitchFamily="18" charset="0"/>
            <a:ea typeface="Arial"/>
            <a:cs typeface="Arial"/>
            <a:sym typeface="Arial"/>
          </a:endParaRPr>
        </a:p>
      </dgm:t>
    </dgm:pt>
    <dgm:pt modelId="{5B388831-02BE-46BC-8525-E33509FD1936}" type="parTrans" cxnId="{FA8F3445-34FE-448A-9FFB-E800E58C238A}">
      <dgm:prSet/>
      <dgm:spPr/>
      <dgm:t>
        <a:bodyPr/>
        <a:lstStyle/>
        <a:p>
          <a:endParaRPr lang="en-US"/>
        </a:p>
      </dgm:t>
    </dgm:pt>
    <dgm:pt modelId="{79DC0A48-00AB-4609-AEFF-8AE5FE0D4A5B}" type="sibTrans" cxnId="{FA8F3445-34FE-448A-9FFB-E800E58C238A}">
      <dgm:prSet/>
      <dgm:spPr/>
      <dgm:t>
        <a:bodyPr/>
        <a:lstStyle/>
        <a:p>
          <a:endParaRPr lang="en-US"/>
        </a:p>
      </dgm:t>
    </dgm:pt>
    <dgm:pt modelId="{DD125F16-72B0-4868-86AE-AA59CCCE4890}" type="pres">
      <dgm:prSet presAssocID="{12A6B197-69B3-468A-A58E-09A3F2B3E75A}" presName="Name0" presStyleCnt="0">
        <dgm:presLayoutVars>
          <dgm:dir/>
          <dgm:resizeHandles val="exact"/>
        </dgm:presLayoutVars>
      </dgm:prSet>
      <dgm:spPr/>
    </dgm:pt>
    <dgm:pt modelId="{FA454433-1E4A-4774-8B28-B06430F3AAE8}" type="pres">
      <dgm:prSet presAssocID="{12A6B197-69B3-468A-A58E-09A3F2B3E75A}" presName="fgShape" presStyleLbl="fgShp" presStyleIdx="0" presStyleCnt="1"/>
      <dgm:spPr>
        <a:gradFill flip="none" rotWithShape="0">
          <a:gsLst>
            <a:gs pos="0">
              <a:srgbClr val="8A803C">
                <a:shade val="30000"/>
                <a:satMod val="115000"/>
              </a:srgbClr>
            </a:gs>
            <a:gs pos="50000">
              <a:srgbClr val="8A803C">
                <a:shade val="67500"/>
                <a:satMod val="115000"/>
              </a:srgbClr>
            </a:gs>
            <a:gs pos="100000">
              <a:srgbClr val="8A803C">
                <a:shade val="100000"/>
                <a:satMod val="115000"/>
              </a:srgbClr>
            </a:gs>
          </a:gsLst>
          <a:lin ang="10800000" scaled="1"/>
          <a:tileRect/>
        </a:gradFill>
      </dgm:spPr>
    </dgm:pt>
    <dgm:pt modelId="{B5746D27-9C85-49DF-B6F2-C8D4203DD9FF}" type="pres">
      <dgm:prSet presAssocID="{12A6B197-69B3-468A-A58E-09A3F2B3E75A}" presName="linComp" presStyleCnt="0"/>
      <dgm:spPr/>
    </dgm:pt>
    <dgm:pt modelId="{B1776F59-847C-4D42-90CD-6DAB6EA428F1}" type="pres">
      <dgm:prSet presAssocID="{19114663-56D1-4D71-91A5-F89B29C4C0BB}" presName="compNode" presStyleCnt="0"/>
      <dgm:spPr/>
    </dgm:pt>
    <dgm:pt modelId="{69B243DA-170C-4418-9F32-523A31CFDF7B}" type="pres">
      <dgm:prSet presAssocID="{19114663-56D1-4D71-91A5-F89B29C4C0BB}" presName="bkgdShape" presStyleLbl="node1" presStyleIdx="0" presStyleCnt="1"/>
      <dgm:spPr/>
    </dgm:pt>
    <dgm:pt modelId="{43B66B59-BCEC-44AE-94C6-E837FEE4DED7}" type="pres">
      <dgm:prSet presAssocID="{19114663-56D1-4D71-91A5-F89B29C4C0BB}" presName="nodeTx" presStyleLbl="node1" presStyleIdx="0" presStyleCnt="1">
        <dgm:presLayoutVars>
          <dgm:bulletEnabled val="1"/>
        </dgm:presLayoutVars>
      </dgm:prSet>
      <dgm:spPr/>
    </dgm:pt>
    <dgm:pt modelId="{4EE8E012-C5CF-404C-A1C0-0DC8EF49E749}" type="pres">
      <dgm:prSet presAssocID="{19114663-56D1-4D71-91A5-F89B29C4C0BB}" presName="invisiNode" presStyleLbl="node1" presStyleIdx="0" presStyleCnt="1"/>
      <dgm:spPr/>
    </dgm:pt>
    <dgm:pt modelId="{B22D9D64-38BF-43B3-80A3-E0D980782FC9}" type="pres">
      <dgm:prSet presAssocID="{19114663-56D1-4D71-91A5-F89B29C4C0BB}" presName="imagNode" presStyleLbl="fgImgPlace1" presStyleIdx="0" presStyleCnt="1"/>
      <dgm:spPr>
        <a:blipFill>
          <a:blip xmlns:r="http://schemas.openxmlformats.org/officeDocument/2006/relationships" r:embed="rId1"/>
          <a:srcRect/>
          <a:stretch>
            <a:fillRect l="-25000" r="-25000"/>
          </a:stretch>
        </a:blipFill>
      </dgm:spPr>
      <dgm:extLst>
        <a:ext uri="{E40237B7-FDA0-4F09-8148-C483321AD2D9}">
          <dgm14:cNvPr xmlns:dgm14="http://schemas.microsoft.com/office/drawing/2010/diagram" id="0" name="" descr="Stacks of gold coins"/>
        </a:ext>
      </dgm:extLst>
    </dgm:pt>
  </dgm:ptLst>
  <dgm:cxnLst>
    <dgm:cxn modelId="{BB26151B-C552-4BE3-B483-26F39306A1B7}" type="presOf" srcId="{19114663-56D1-4D71-91A5-F89B29C4C0BB}" destId="{69B243DA-170C-4418-9F32-523A31CFDF7B}" srcOrd="0" destOrd="0" presId="urn:microsoft.com/office/officeart/2005/8/layout/hList7"/>
    <dgm:cxn modelId="{3DAEF73B-9689-47CA-85B6-9AECF8970D02}" type="presOf" srcId="{19114663-56D1-4D71-91A5-F89B29C4C0BB}" destId="{43B66B59-BCEC-44AE-94C6-E837FEE4DED7}" srcOrd="1" destOrd="0" presId="urn:microsoft.com/office/officeart/2005/8/layout/hList7"/>
    <dgm:cxn modelId="{19AAF340-E84D-4912-8243-EACA5D3B9DB2}" type="presOf" srcId="{12A6B197-69B3-468A-A58E-09A3F2B3E75A}" destId="{DD125F16-72B0-4868-86AE-AA59CCCE4890}" srcOrd="0" destOrd="0" presId="urn:microsoft.com/office/officeart/2005/8/layout/hList7"/>
    <dgm:cxn modelId="{FA8F3445-34FE-448A-9FFB-E800E58C238A}" srcId="{12A6B197-69B3-468A-A58E-09A3F2B3E75A}" destId="{19114663-56D1-4D71-91A5-F89B29C4C0BB}" srcOrd="0" destOrd="0" parTransId="{5B388831-02BE-46BC-8525-E33509FD1936}" sibTransId="{79DC0A48-00AB-4609-AEFF-8AE5FE0D4A5B}"/>
    <dgm:cxn modelId="{4A62E87E-FAFC-495E-865A-30AE0E6CE998}" type="presParOf" srcId="{DD125F16-72B0-4868-86AE-AA59CCCE4890}" destId="{FA454433-1E4A-4774-8B28-B06430F3AAE8}" srcOrd="0" destOrd="0" presId="urn:microsoft.com/office/officeart/2005/8/layout/hList7"/>
    <dgm:cxn modelId="{C6504AA9-29FE-43CB-AA5D-95E103B63C43}" type="presParOf" srcId="{DD125F16-72B0-4868-86AE-AA59CCCE4890}" destId="{B5746D27-9C85-49DF-B6F2-C8D4203DD9FF}" srcOrd="1" destOrd="0" presId="urn:microsoft.com/office/officeart/2005/8/layout/hList7"/>
    <dgm:cxn modelId="{DCEE7876-6480-4D21-B4FB-71360E13F895}" type="presParOf" srcId="{B5746D27-9C85-49DF-B6F2-C8D4203DD9FF}" destId="{B1776F59-847C-4D42-90CD-6DAB6EA428F1}" srcOrd="0" destOrd="0" presId="urn:microsoft.com/office/officeart/2005/8/layout/hList7"/>
    <dgm:cxn modelId="{5CBFBB80-42DD-490F-B4CE-A3C2A1151935}" type="presParOf" srcId="{B1776F59-847C-4D42-90CD-6DAB6EA428F1}" destId="{69B243DA-170C-4418-9F32-523A31CFDF7B}" srcOrd="0" destOrd="0" presId="urn:microsoft.com/office/officeart/2005/8/layout/hList7"/>
    <dgm:cxn modelId="{C8D5E816-0BEE-4B7C-B205-9A6C0D52C7A7}" type="presParOf" srcId="{B1776F59-847C-4D42-90CD-6DAB6EA428F1}" destId="{43B66B59-BCEC-44AE-94C6-E837FEE4DED7}" srcOrd="1" destOrd="0" presId="urn:microsoft.com/office/officeart/2005/8/layout/hList7"/>
    <dgm:cxn modelId="{7CE2D8CC-055D-4F73-871E-93C7B75B6064}" type="presParOf" srcId="{B1776F59-847C-4D42-90CD-6DAB6EA428F1}" destId="{4EE8E012-C5CF-404C-A1C0-0DC8EF49E749}" srcOrd="2" destOrd="0" presId="urn:microsoft.com/office/officeart/2005/8/layout/hList7"/>
    <dgm:cxn modelId="{A29674F4-7F49-467C-A3D2-C8FB8EAD80FA}" type="presParOf" srcId="{B1776F59-847C-4D42-90CD-6DAB6EA428F1}" destId="{B22D9D64-38BF-43B3-80A3-E0D980782FC9}"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2A6B197-69B3-468A-A58E-09A3F2B3E75A}" type="doc">
      <dgm:prSet loTypeId="urn:microsoft.com/office/officeart/2005/8/layout/hList7" loCatId="relationship" qsTypeId="urn:microsoft.com/office/officeart/2005/8/quickstyle/simple1" qsCatId="simple" csTypeId="urn:microsoft.com/office/officeart/2005/8/colors/accent0_3" csCatId="mainScheme" phldr="1"/>
      <dgm:spPr/>
      <dgm:t>
        <a:bodyPr/>
        <a:lstStyle/>
        <a:p>
          <a:endParaRPr lang="en-US"/>
        </a:p>
      </dgm:t>
    </dgm:pt>
    <dgm:pt modelId="{50592C84-FF3B-4037-9840-FE3D8711B01F}">
      <dgm:prSet phldrT="[Text]"/>
      <dgm:spPr>
        <a:solidFill>
          <a:srgbClr val="7F7F7F"/>
        </a:solidFill>
      </dgm:spPr>
      <dgm:t>
        <a:bodyPr/>
        <a:lstStyle/>
        <a:p>
          <a:r>
            <a:rPr lang="en" dirty="0">
              <a:latin typeface="Garamond"/>
            </a:rPr>
            <a:t>Belonging &amp; Well-Being</a:t>
          </a:r>
          <a:endParaRPr lang="en-US" dirty="0"/>
        </a:p>
      </dgm:t>
    </dgm:pt>
    <dgm:pt modelId="{81B7185A-0455-48E9-8738-BEDBEE224786}" type="parTrans" cxnId="{0DD2BE8D-8342-4D05-B93B-F9B7D33FAD8C}">
      <dgm:prSet/>
      <dgm:spPr/>
      <dgm:t>
        <a:bodyPr/>
        <a:lstStyle/>
        <a:p>
          <a:endParaRPr lang="en-US"/>
        </a:p>
      </dgm:t>
    </dgm:pt>
    <dgm:pt modelId="{3A19B379-7E4C-4103-B046-AFF00BA829F2}" type="sibTrans" cxnId="{0DD2BE8D-8342-4D05-B93B-F9B7D33FAD8C}">
      <dgm:prSet/>
      <dgm:spPr/>
      <dgm:t>
        <a:bodyPr/>
        <a:lstStyle/>
        <a:p>
          <a:endParaRPr lang="en-US"/>
        </a:p>
      </dgm:t>
    </dgm:pt>
    <dgm:pt modelId="{DD125F16-72B0-4868-86AE-AA59CCCE4890}" type="pres">
      <dgm:prSet presAssocID="{12A6B197-69B3-468A-A58E-09A3F2B3E75A}" presName="Name0" presStyleCnt="0">
        <dgm:presLayoutVars>
          <dgm:dir/>
          <dgm:resizeHandles val="exact"/>
        </dgm:presLayoutVars>
      </dgm:prSet>
      <dgm:spPr/>
    </dgm:pt>
    <dgm:pt modelId="{FA454433-1E4A-4774-8B28-B06430F3AAE8}" type="pres">
      <dgm:prSet presAssocID="{12A6B197-69B3-468A-A58E-09A3F2B3E75A}" presName="fgShape" presStyleLbl="fgShp" presStyleIdx="0" presStyleCnt="1"/>
      <dgm:spPr>
        <a:gradFill flip="none" rotWithShape="0">
          <a:gsLst>
            <a:gs pos="0">
              <a:srgbClr val="8A803C">
                <a:shade val="30000"/>
                <a:satMod val="115000"/>
              </a:srgbClr>
            </a:gs>
            <a:gs pos="50000">
              <a:srgbClr val="8A803C">
                <a:shade val="67500"/>
                <a:satMod val="115000"/>
              </a:srgbClr>
            </a:gs>
            <a:gs pos="100000">
              <a:srgbClr val="8A803C">
                <a:shade val="100000"/>
                <a:satMod val="115000"/>
              </a:srgbClr>
            </a:gs>
          </a:gsLst>
          <a:lin ang="10800000" scaled="1"/>
          <a:tileRect/>
        </a:gradFill>
      </dgm:spPr>
    </dgm:pt>
    <dgm:pt modelId="{B5746D27-9C85-49DF-B6F2-C8D4203DD9FF}" type="pres">
      <dgm:prSet presAssocID="{12A6B197-69B3-468A-A58E-09A3F2B3E75A}" presName="linComp" presStyleCnt="0"/>
      <dgm:spPr/>
    </dgm:pt>
    <dgm:pt modelId="{BA1DB983-4CB9-41FD-9051-1512DCD5FEE3}" type="pres">
      <dgm:prSet presAssocID="{50592C84-FF3B-4037-9840-FE3D8711B01F}" presName="compNode" presStyleCnt="0"/>
      <dgm:spPr/>
    </dgm:pt>
    <dgm:pt modelId="{944B0BEB-2226-4A63-84B7-6E6BE5B2D170}" type="pres">
      <dgm:prSet presAssocID="{50592C84-FF3B-4037-9840-FE3D8711B01F}" presName="bkgdShape" presStyleLbl="node1" presStyleIdx="0" presStyleCnt="1"/>
      <dgm:spPr/>
    </dgm:pt>
    <dgm:pt modelId="{EEA74E70-9439-4BAB-9D6D-C29873764C8D}" type="pres">
      <dgm:prSet presAssocID="{50592C84-FF3B-4037-9840-FE3D8711B01F}" presName="nodeTx" presStyleLbl="node1" presStyleIdx="0" presStyleCnt="1">
        <dgm:presLayoutVars>
          <dgm:bulletEnabled val="1"/>
        </dgm:presLayoutVars>
      </dgm:prSet>
      <dgm:spPr/>
    </dgm:pt>
    <dgm:pt modelId="{12C0585E-331A-4FA1-AE10-B3F7E93DA1D8}" type="pres">
      <dgm:prSet presAssocID="{50592C84-FF3B-4037-9840-FE3D8711B01F}" presName="invisiNode" presStyleLbl="node1" presStyleIdx="0" presStyleCnt="1"/>
      <dgm:spPr/>
    </dgm:pt>
    <dgm:pt modelId="{BEA139A1-96C2-4596-BC4F-0E4D59F87F90}" type="pres">
      <dgm:prSet presAssocID="{50592C84-FF3B-4037-9840-FE3D8711B01F}" presName="imagNode" presStyleLbl="fgImgPlace1" presStyleIdx="0" presStyleCnt="1"/>
      <dgm:spPr>
        <a:blipFill>
          <a:blip xmlns:r="http://schemas.openxmlformats.org/officeDocument/2006/relationships" r:embed="rId1"/>
          <a:srcRect/>
          <a:stretch>
            <a:fillRect l="-31000" r="-31000"/>
          </a:stretch>
        </a:blipFill>
      </dgm:spPr>
      <dgm:extLst>
        <a:ext uri="{E40237B7-FDA0-4F09-8148-C483321AD2D9}">
          <dgm14:cNvPr xmlns:dgm14="http://schemas.microsoft.com/office/drawing/2010/diagram" id="0" name="" descr="Mental health awareness mural"/>
        </a:ext>
      </dgm:extLst>
    </dgm:pt>
  </dgm:ptLst>
  <dgm:cxnLst>
    <dgm:cxn modelId="{19AAF340-E84D-4912-8243-EACA5D3B9DB2}" type="presOf" srcId="{12A6B197-69B3-468A-A58E-09A3F2B3E75A}" destId="{DD125F16-72B0-4868-86AE-AA59CCCE4890}" srcOrd="0" destOrd="0" presId="urn:microsoft.com/office/officeart/2005/8/layout/hList7"/>
    <dgm:cxn modelId="{2261E07B-31D4-4419-93AF-6CFCBDCC360D}" type="presOf" srcId="{50592C84-FF3B-4037-9840-FE3D8711B01F}" destId="{944B0BEB-2226-4A63-84B7-6E6BE5B2D170}" srcOrd="0" destOrd="0" presId="urn:microsoft.com/office/officeart/2005/8/layout/hList7"/>
    <dgm:cxn modelId="{0DD2BE8D-8342-4D05-B93B-F9B7D33FAD8C}" srcId="{12A6B197-69B3-468A-A58E-09A3F2B3E75A}" destId="{50592C84-FF3B-4037-9840-FE3D8711B01F}" srcOrd="0" destOrd="0" parTransId="{81B7185A-0455-48E9-8738-BEDBEE224786}" sibTransId="{3A19B379-7E4C-4103-B046-AFF00BA829F2}"/>
    <dgm:cxn modelId="{49A075FE-BDB3-43E6-9DF1-F9F06C0E5E2D}" type="presOf" srcId="{50592C84-FF3B-4037-9840-FE3D8711B01F}" destId="{EEA74E70-9439-4BAB-9D6D-C29873764C8D}" srcOrd="1" destOrd="0" presId="urn:microsoft.com/office/officeart/2005/8/layout/hList7"/>
    <dgm:cxn modelId="{4A62E87E-FAFC-495E-865A-30AE0E6CE998}" type="presParOf" srcId="{DD125F16-72B0-4868-86AE-AA59CCCE4890}" destId="{FA454433-1E4A-4774-8B28-B06430F3AAE8}" srcOrd="0" destOrd="0" presId="urn:microsoft.com/office/officeart/2005/8/layout/hList7"/>
    <dgm:cxn modelId="{C6504AA9-29FE-43CB-AA5D-95E103B63C43}" type="presParOf" srcId="{DD125F16-72B0-4868-86AE-AA59CCCE4890}" destId="{B5746D27-9C85-49DF-B6F2-C8D4203DD9FF}" srcOrd="1" destOrd="0" presId="urn:microsoft.com/office/officeart/2005/8/layout/hList7"/>
    <dgm:cxn modelId="{C0E132C7-5671-4E0D-BB12-C30C5C9207A6}" type="presParOf" srcId="{B5746D27-9C85-49DF-B6F2-C8D4203DD9FF}" destId="{BA1DB983-4CB9-41FD-9051-1512DCD5FEE3}" srcOrd="0" destOrd="0" presId="urn:microsoft.com/office/officeart/2005/8/layout/hList7"/>
    <dgm:cxn modelId="{9735C1B0-330C-4BA9-AD71-82DC1107B12D}" type="presParOf" srcId="{BA1DB983-4CB9-41FD-9051-1512DCD5FEE3}" destId="{944B0BEB-2226-4A63-84B7-6E6BE5B2D170}" srcOrd="0" destOrd="0" presId="urn:microsoft.com/office/officeart/2005/8/layout/hList7"/>
    <dgm:cxn modelId="{A4D64C1C-9E4D-4CB3-B846-5A16B451BA7F}" type="presParOf" srcId="{BA1DB983-4CB9-41FD-9051-1512DCD5FEE3}" destId="{EEA74E70-9439-4BAB-9D6D-C29873764C8D}" srcOrd="1" destOrd="0" presId="urn:microsoft.com/office/officeart/2005/8/layout/hList7"/>
    <dgm:cxn modelId="{675FD797-BC4B-4265-B46E-7BB15C827A67}" type="presParOf" srcId="{BA1DB983-4CB9-41FD-9051-1512DCD5FEE3}" destId="{12C0585E-331A-4FA1-AE10-B3F7E93DA1D8}" srcOrd="2" destOrd="0" presId="urn:microsoft.com/office/officeart/2005/8/layout/hList7"/>
    <dgm:cxn modelId="{D04236E8-90EE-48B4-BBDF-8C48E3872368}" type="presParOf" srcId="{BA1DB983-4CB9-41FD-9051-1512DCD5FEE3}" destId="{BEA139A1-96C2-4596-BC4F-0E4D59F87F90}"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3C304D-6384-4169-8FEF-E0386300AF88}">
      <dsp:nvSpPr>
        <dsp:cNvPr id="0" name=""/>
        <dsp:cNvSpPr/>
      </dsp:nvSpPr>
      <dsp:spPr>
        <a:xfrm>
          <a:off x="5778312" y="1894040"/>
          <a:ext cx="91440" cy="1998340"/>
        </a:xfrm>
        <a:custGeom>
          <a:avLst/>
          <a:gdLst/>
          <a:ahLst/>
          <a:cxnLst/>
          <a:rect l="0" t="0" r="0" b="0"/>
          <a:pathLst>
            <a:path>
              <a:moveTo>
                <a:pt x="45720" y="0"/>
              </a:moveTo>
              <a:lnTo>
                <a:pt x="45720" y="1998340"/>
              </a:lnTo>
              <a:lnTo>
                <a:pt x="128136" y="199834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3BA748-91DC-46DF-BB3C-B96CB768708C}">
      <dsp:nvSpPr>
        <dsp:cNvPr id="0" name=""/>
        <dsp:cNvSpPr/>
      </dsp:nvSpPr>
      <dsp:spPr>
        <a:xfrm>
          <a:off x="5689636" y="1894040"/>
          <a:ext cx="91440" cy="1998340"/>
        </a:xfrm>
        <a:custGeom>
          <a:avLst/>
          <a:gdLst/>
          <a:ahLst/>
          <a:cxnLst/>
          <a:rect l="0" t="0" r="0" b="0"/>
          <a:pathLst>
            <a:path>
              <a:moveTo>
                <a:pt x="134395" y="0"/>
              </a:moveTo>
              <a:lnTo>
                <a:pt x="134395" y="1998340"/>
              </a:lnTo>
              <a:lnTo>
                <a:pt x="45720" y="1998340"/>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2BAC8780-D240-457E-88B4-8BB599C0D667}">
      <dsp:nvSpPr>
        <dsp:cNvPr id="0" name=""/>
        <dsp:cNvSpPr/>
      </dsp:nvSpPr>
      <dsp:spPr>
        <a:xfrm>
          <a:off x="5778312" y="1894040"/>
          <a:ext cx="91440" cy="1235243"/>
        </a:xfrm>
        <a:custGeom>
          <a:avLst/>
          <a:gdLst/>
          <a:ahLst/>
          <a:cxnLst/>
          <a:rect l="0" t="0" r="0" b="0"/>
          <a:pathLst>
            <a:path>
              <a:moveTo>
                <a:pt x="45720" y="0"/>
              </a:moveTo>
              <a:lnTo>
                <a:pt x="45720" y="1235243"/>
              </a:lnTo>
              <a:lnTo>
                <a:pt x="128136" y="1235243"/>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71C1EF4A-9D19-4B95-A453-A3CCB0E2FED5}">
      <dsp:nvSpPr>
        <dsp:cNvPr id="0" name=""/>
        <dsp:cNvSpPr/>
      </dsp:nvSpPr>
      <dsp:spPr>
        <a:xfrm>
          <a:off x="5689636" y="1894040"/>
          <a:ext cx="91440" cy="1235243"/>
        </a:xfrm>
        <a:custGeom>
          <a:avLst/>
          <a:gdLst/>
          <a:ahLst/>
          <a:cxnLst/>
          <a:rect l="0" t="0" r="0" b="0"/>
          <a:pathLst>
            <a:path>
              <a:moveTo>
                <a:pt x="134395" y="0"/>
              </a:moveTo>
              <a:lnTo>
                <a:pt x="134395" y="1235243"/>
              </a:lnTo>
              <a:lnTo>
                <a:pt x="45720" y="1235243"/>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B15F8184-A489-40F2-9F09-98D144B4BC02}">
      <dsp:nvSpPr>
        <dsp:cNvPr id="0" name=""/>
        <dsp:cNvSpPr/>
      </dsp:nvSpPr>
      <dsp:spPr>
        <a:xfrm>
          <a:off x="5778312" y="1894040"/>
          <a:ext cx="91440" cy="463541"/>
        </a:xfrm>
        <a:custGeom>
          <a:avLst/>
          <a:gdLst/>
          <a:ahLst/>
          <a:cxnLst/>
          <a:rect l="0" t="0" r="0" b="0"/>
          <a:pathLst>
            <a:path>
              <a:moveTo>
                <a:pt x="45720" y="0"/>
              </a:moveTo>
              <a:lnTo>
                <a:pt x="45720" y="463541"/>
              </a:lnTo>
              <a:lnTo>
                <a:pt x="128136" y="463541"/>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1CCE2B6C-0C80-4DCB-80A3-E0255EAD9A96}">
      <dsp:nvSpPr>
        <dsp:cNvPr id="0" name=""/>
        <dsp:cNvSpPr/>
      </dsp:nvSpPr>
      <dsp:spPr>
        <a:xfrm>
          <a:off x="5689636" y="1894040"/>
          <a:ext cx="91440" cy="463541"/>
        </a:xfrm>
        <a:custGeom>
          <a:avLst/>
          <a:gdLst/>
          <a:ahLst/>
          <a:cxnLst/>
          <a:rect l="0" t="0" r="0" b="0"/>
          <a:pathLst>
            <a:path>
              <a:moveTo>
                <a:pt x="134395" y="0"/>
              </a:moveTo>
              <a:lnTo>
                <a:pt x="134395" y="463541"/>
              </a:lnTo>
              <a:lnTo>
                <a:pt x="45720" y="463541"/>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5100EFF0-5C99-4E17-842F-04D94C36646B}">
      <dsp:nvSpPr>
        <dsp:cNvPr id="0" name=""/>
        <dsp:cNvSpPr/>
      </dsp:nvSpPr>
      <dsp:spPr>
        <a:xfrm>
          <a:off x="3681096" y="1045740"/>
          <a:ext cx="2142936" cy="164832"/>
        </a:xfrm>
        <a:custGeom>
          <a:avLst/>
          <a:gdLst/>
          <a:ahLst/>
          <a:cxnLst/>
          <a:rect l="0" t="0" r="0" b="0"/>
          <a:pathLst>
            <a:path>
              <a:moveTo>
                <a:pt x="0" y="0"/>
              </a:moveTo>
              <a:lnTo>
                <a:pt x="0" y="82416"/>
              </a:lnTo>
              <a:lnTo>
                <a:pt x="2142936" y="82416"/>
              </a:lnTo>
              <a:lnTo>
                <a:pt x="2142936" y="164832"/>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87A65B47-0EEC-48AE-BD51-BED0CDD02808}">
      <dsp:nvSpPr>
        <dsp:cNvPr id="0" name=""/>
        <dsp:cNvSpPr/>
      </dsp:nvSpPr>
      <dsp:spPr>
        <a:xfrm>
          <a:off x="3656744" y="1984961"/>
          <a:ext cx="91440" cy="164832"/>
        </a:xfrm>
        <a:custGeom>
          <a:avLst/>
          <a:gdLst/>
          <a:ahLst/>
          <a:cxnLst/>
          <a:rect l="0" t="0" r="0" b="0"/>
          <a:pathLst>
            <a:path>
              <a:moveTo>
                <a:pt x="45720" y="0"/>
              </a:moveTo>
              <a:lnTo>
                <a:pt x="45720" y="164832"/>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9BECD92D-A5AB-48DA-99AE-E470803D3DAC}">
      <dsp:nvSpPr>
        <dsp:cNvPr id="0" name=""/>
        <dsp:cNvSpPr/>
      </dsp:nvSpPr>
      <dsp:spPr>
        <a:xfrm>
          <a:off x="3635376" y="1045740"/>
          <a:ext cx="91440" cy="164832"/>
        </a:xfrm>
        <a:custGeom>
          <a:avLst/>
          <a:gdLst/>
          <a:ahLst/>
          <a:cxnLst/>
          <a:rect l="0" t="0" r="0" b="0"/>
          <a:pathLst>
            <a:path>
              <a:moveTo>
                <a:pt x="45720" y="0"/>
              </a:moveTo>
              <a:lnTo>
                <a:pt x="45720" y="82416"/>
              </a:lnTo>
              <a:lnTo>
                <a:pt x="67088" y="82416"/>
              </a:lnTo>
              <a:lnTo>
                <a:pt x="67088" y="164832"/>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0A07FE71-9464-42D0-9288-1A6F2BA04D78}">
      <dsp:nvSpPr>
        <dsp:cNvPr id="0" name=""/>
        <dsp:cNvSpPr/>
      </dsp:nvSpPr>
      <dsp:spPr>
        <a:xfrm>
          <a:off x="1389948" y="1808969"/>
          <a:ext cx="423516" cy="2043647"/>
        </a:xfrm>
        <a:custGeom>
          <a:avLst/>
          <a:gdLst/>
          <a:ahLst/>
          <a:cxnLst/>
          <a:rect l="0" t="0" r="0" b="0"/>
          <a:pathLst>
            <a:path>
              <a:moveTo>
                <a:pt x="0" y="0"/>
              </a:moveTo>
              <a:lnTo>
                <a:pt x="0" y="2043647"/>
              </a:lnTo>
              <a:lnTo>
                <a:pt x="423516" y="2043647"/>
              </a:lnTo>
            </a:path>
          </a:pathLst>
        </a:custGeom>
        <a:noFill/>
        <a:ln w="12700" cap="flat" cmpd="sng" algn="ctr">
          <a:solidFill>
            <a:schemeClr val="tx1"/>
          </a:solidFill>
          <a:prstDash val="dash"/>
          <a:miter lim="800000"/>
        </a:ln>
        <a:effectLst/>
      </dsp:spPr>
      <dsp:style>
        <a:lnRef idx="2">
          <a:scrgbClr r="0" g="0" b="0"/>
        </a:lnRef>
        <a:fillRef idx="0">
          <a:scrgbClr r="0" g="0" b="0"/>
        </a:fillRef>
        <a:effectRef idx="0">
          <a:scrgbClr r="0" g="0" b="0"/>
        </a:effectRef>
        <a:fontRef idx="minor"/>
      </dsp:style>
    </dsp:sp>
    <dsp:sp modelId="{C732D64A-F6BC-4EB5-832F-2630ACF0E6C1}">
      <dsp:nvSpPr>
        <dsp:cNvPr id="0" name=""/>
        <dsp:cNvSpPr/>
      </dsp:nvSpPr>
      <dsp:spPr>
        <a:xfrm>
          <a:off x="1275068" y="1808969"/>
          <a:ext cx="114879" cy="2024874"/>
        </a:xfrm>
        <a:custGeom>
          <a:avLst/>
          <a:gdLst/>
          <a:ahLst/>
          <a:cxnLst/>
          <a:rect l="0" t="0" r="0" b="0"/>
          <a:pathLst>
            <a:path>
              <a:moveTo>
                <a:pt x="114879" y="0"/>
              </a:moveTo>
              <a:lnTo>
                <a:pt x="114879" y="2024874"/>
              </a:lnTo>
              <a:lnTo>
                <a:pt x="0" y="2024874"/>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57CEB7D0-62E6-4B76-8CDA-B3230ED6343D}">
      <dsp:nvSpPr>
        <dsp:cNvPr id="0" name=""/>
        <dsp:cNvSpPr/>
      </dsp:nvSpPr>
      <dsp:spPr>
        <a:xfrm>
          <a:off x="1344228" y="1808969"/>
          <a:ext cx="91440" cy="1258695"/>
        </a:xfrm>
        <a:custGeom>
          <a:avLst/>
          <a:gdLst/>
          <a:ahLst/>
          <a:cxnLst/>
          <a:rect l="0" t="0" r="0" b="0"/>
          <a:pathLst>
            <a:path>
              <a:moveTo>
                <a:pt x="45720" y="0"/>
              </a:moveTo>
              <a:lnTo>
                <a:pt x="45720" y="1258695"/>
              </a:lnTo>
              <a:lnTo>
                <a:pt x="128136" y="1258695"/>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10E1E6EA-FCB9-4C4E-8D4E-BA5D07C2694C}">
      <dsp:nvSpPr>
        <dsp:cNvPr id="0" name=""/>
        <dsp:cNvSpPr/>
      </dsp:nvSpPr>
      <dsp:spPr>
        <a:xfrm>
          <a:off x="1275068" y="1808969"/>
          <a:ext cx="114879" cy="1258695"/>
        </a:xfrm>
        <a:custGeom>
          <a:avLst/>
          <a:gdLst/>
          <a:ahLst/>
          <a:cxnLst/>
          <a:rect l="0" t="0" r="0" b="0"/>
          <a:pathLst>
            <a:path>
              <a:moveTo>
                <a:pt x="114879" y="0"/>
              </a:moveTo>
              <a:lnTo>
                <a:pt x="114879" y="1258695"/>
              </a:lnTo>
              <a:lnTo>
                <a:pt x="0" y="1258695"/>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31047EAD-07BF-4A4C-A5D3-B0A2FB88AD50}">
      <dsp:nvSpPr>
        <dsp:cNvPr id="0" name=""/>
        <dsp:cNvSpPr/>
      </dsp:nvSpPr>
      <dsp:spPr>
        <a:xfrm>
          <a:off x="1344228" y="1808969"/>
          <a:ext cx="91440" cy="463541"/>
        </a:xfrm>
        <a:custGeom>
          <a:avLst/>
          <a:gdLst/>
          <a:ahLst/>
          <a:cxnLst/>
          <a:rect l="0" t="0" r="0" b="0"/>
          <a:pathLst>
            <a:path>
              <a:moveTo>
                <a:pt x="45720" y="0"/>
              </a:moveTo>
              <a:lnTo>
                <a:pt x="45720" y="463541"/>
              </a:lnTo>
              <a:lnTo>
                <a:pt x="128136" y="463541"/>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3B23E263-2302-4F96-9900-421CBDF4C053}">
      <dsp:nvSpPr>
        <dsp:cNvPr id="0" name=""/>
        <dsp:cNvSpPr/>
      </dsp:nvSpPr>
      <dsp:spPr>
        <a:xfrm>
          <a:off x="1275068" y="1808969"/>
          <a:ext cx="114879" cy="463541"/>
        </a:xfrm>
        <a:custGeom>
          <a:avLst/>
          <a:gdLst/>
          <a:ahLst/>
          <a:cxnLst/>
          <a:rect l="0" t="0" r="0" b="0"/>
          <a:pathLst>
            <a:path>
              <a:moveTo>
                <a:pt x="114879" y="0"/>
              </a:moveTo>
              <a:lnTo>
                <a:pt x="114879" y="463541"/>
              </a:lnTo>
              <a:lnTo>
                <a:pt x="0" y="463541"/>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C2D04E52-63D4-429E-BAC1-1337BF582E1B}">
      <dsp:nvSpPr>
        <dsp:cNvPr id="0" name=""/>
        <dsp:cNvSpPr/>
      </dsp:nvSpPr>
      <dsp:spPr>
        <a:xfrm>
          <a:off x="1389948" y="1045740"/>
          <a:ext cx="2291147" cy="164832"/>
        </a:xfrm>
        <a:custGeom>
          <a:avLst/>
          <a:gdLst/>
          <a:ahLst/>
          <a:cxnLst/>
          <a:rect l="0" t="0" r="0" b="0"/>
          <a:pathLst>
            <a:path>
              <a:moveTo>
                <a:pt x="2291147" y="0"/>
              </a:moveTo>
              <a:lnTo>
                <a:pt x="2291147" y="82416"/>
              </a:lnTo>
              <a:lnTo>
                <a:pt x="0" y="82416"/>
              </a:lnTo>
              <a:lnTo>
                <a:pt x="0" y="164832"/>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831F99AF-905F-4156-AE79-63C69DBE4F2B}">
      <dsp:nvSpPr>
        <dsp:cNvPr id="0" name=""/>
        <dsp:cNvSpPr/>
      </dsp:nvSpPr>
      <dsp:spPr>
        <a:xfrm>
          <a:off x="2828297" y="360128"/>
          <a:ext cx="1705597" cy="685611"/>
        </a:xfrm>
        <a:prstGeom prst="ellipse">
          <a:avLst/>
        </a:prstGeom>
        <a:solidFill>
          <a:srgbClr val="554F2A"/>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49842"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Garamond"/>
            </a:rPr>
            <a:t>Vice President for Military &amp; Veterans Affairs Division</a:t>
          </a:r>
        </a:p>
      </dsp:txBody>
      <dsp:txXfrm>
        <a:off x="3078076" y="460533"/>
        <a:ext cx="1206039" cy="484801"/>
      </dsp:txXfrm>
    </dsp:sp>
    <dsp:sp modelId="{F489EC2C-9B0A-4EFC-A516-D80BEA344AAF}">
      <dsp:nvSpPr>
        <dsp:cNvPr id="0" name=""/>
        <dsp:cNvSpPr/>
      </dsp:nvSpPr>
      <dsp:spPr>
        <a:xfrm>
          <a:off x="3719197" y="772509"/>
          <a:ext cx="689561" cy="308257"/>
        </a:xfrm>
        <a:prstGeom prst="ellipse">
          <a:avLst/>
        </a:prstGeom>
        <a:solidFill>
          <a:schemeClr val="bg1">
            <a:lumMod val="85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Garamond" panose="02020404030301010803" pitchFamily="18" charset="0"/>
            </a:rPr>
            <a:t>Walt Lord</a:t>
          </a:r>
        </a:p>
      </dsp:txBody>
      <dsp:txXfrm>
        <a:off x="3820181" y="817652"/>
        <a:ext cx="487593" cy="217971"/>
      </dsp:txXfrm>
    </dsp:sp>
    <dsp:sp modelId="{34B1F8B5-2522-41AF-83CA-D6F36FA600AC}">
      <dsp:nvSpPr>
        <dsp:cNvPr id="0" name=""/>
        <dsp:cNvSpPr/>
      </dsp:nvSpPr>
      <dsp:spPr>
        <a:xfrm>
          <a:off x="698265" y="1210573"/>
          <a:ext cx="1383366" cy="598396"/>
        </a:xfrm>
        <a:prstGeom prst="ellipse">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49842"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Garamond"/>
            </a:rPr>
            <a:t>Assistant Vice President</a:t>
          </a:r>
        </a:p>
      </dsp:txBody>
      <dsp:txXfrm>
        <a:off x="900854" y="1298206"/>
        <a:ext cx="978188" cy="423130"/>
      </dsp:txXfrm>
    </dsp:sp>
    <dsp:sp modelId="{F72E075D-E6F6-40BB-9C68-9B222351F3DC}">
      <dsp:nvSpPr>
        <dsp:cNvPr id="0" name=""/>
        <dsp:cNvSpPr/>
      </dsp:nvSpPr>
      <dsp:spPr>
        <a:xfrm>
          <a:off x="1107193" y="1592206"/>
          <a:ext cx="982657" cy="281436"/>
        </a:xfrm>
        <a:prstGeom prst="ellipse">
          <a:avLst/>
        </a:prstGeom>
        <a:solidFill>
          <a:schemeClr val="bg1">
            <a:lumMod val="85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4445" rIns="17780" bIns="4445" numCol="1" spcCol="1270" anchor="ctr" anchorCtr="0">
          <a:noAutofit/>
        </a:bodyPr>
        <a:lstStyle/>
        <a:p>
          <a:pPr marL="0" lvl="0" indent="0" algn="ctr" defTabSz="311150">
            <a:lnSpc>
              <a:spcPct val="90000"/>
            </a:lnSpc>
            <a:spcBef>
              <a:spcPct val="0"/>
            </a:spcBef>
            <a:spcAft>
              <a:spcPct val="35000"/>
            </a:spcAft>
            <a:buNone/>
          </a:pPr>
          <a:r>
            <a:rPr lang="en-US" sz="800" b="1" kern="1200" dirty="0">
              <a:solidFill>
                <a:prstClr val="black">
                  <a:hueOff val="0"/>
                  <a:satOff val="0"/>
                  <a:lumOff val="0"/>
                  <a:alphaOff val="0"/>
                </a:prstClr>
              </a:solidFill>
              <a:latin typeface="Garamond" panose="02020404030301010803" pitchFamily="18" charset="0"/>
              <a:ea typeface="+mn-ea"/>
              <a:cs typeface="+mn-cs"/>
            </a:rPr>
            <a:t>Jasmin Linares</a:t>
          </a:r>
        </a:p>
      </dsp:txBody>
      <dsp:txXfrm>
        <a:off x="1251100" y="1633421"/>
        <a:ext cx="694843" cy="199006"/>
      </dsp:txXfrm>
    </dsp:sp>
    <dsp:sp modelId="{E942A858-9F7C-425A-B139-2ADDB28B50FF}">
      <dsp:nvSpPr>
        <dsp:cNvPr id="0" name=""/>
        <dsp:cNvSpPr/>
      </dsp:nvSpPr>
      <dsp:spPr>
        <a:xfrm>
          <a:off x="73597" y="1973802"/>
          <a:ext cx="1201471" cy="597417"/>
        </a:xfrm>
        <a:prstGeom prst="ellipse">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49842"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Garamond"/>
            </a:rPr>
            <a:t>Military-Affiliated Career Specialist</a:t>
          </a:r>
        </a:p>
      </dsp:txBody>
      <dsp:txXfrm>
        <a:off x="249548" y="2061292"/>
        <a:ext cx="849569" cy="422437"/>
      </dsp:txXfrm>
    </dsp:sp>
    <dsp:sp modelId="{55D82B6E-8A77-4A4C-B8B4-FF74435FCDC4}">
      <dsp:nvSpPr>
        <dsp:cNvPr id="0" name=""/>
        <dsp:cNvSpPr/>
      </dsp:nvSpPr>
      <dsp:spPr>
        <a:xfrm>
          <a:off x="407571" y="2360130"/>
          <a:ext cx="897129" cy="251355"/>
        </a:xfrm>
        <a:prstGeom prst="ellipse">
          <a:avLst/>
        </a:prstGeom>
        <a:solidFill>
          <a:schemeClr val="bg1">
            <a:lumMod val="85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Garamond" panose="02020404030301010803" pitchFamily="18" charset="0"/>
            </a:rPr>
            <a:t>Tony Munoz</a:t>
          </a:r>
        </a:p>
      </dsp:txBody>
      <dsp:txXfrm>
        <a:off x="538953" y="2396940"/>
        <a:ext cx="634365" cy="177735"/>
      </dsp:txXfrm>
    </dsp:sp>
    <dsp:sp modelId="{FABD94D5-4C1B-4753-9CE4-8A8D094FBC36}">
      <dsp:nvSpPr>
        <dsp:cNvPr id="0" name=""/>
        <dsp:cNvSpPr/>
      </dsp:nvSpPr>
      <dsp:spPr>
        <a:xfrm>
          <a:off x="1472364" y="1973802"/>
          <a:ext cx="1201471" cy="597417"/>
        </a:xfrm>
        <a:prstGeom prst="ellipse">
          <a:avLst/>
        </a:prstGeom>
        <a:gradFill flip="none" rotWithShape="1">
          <a:gsLst>
            <a:gs pos="0">
              <a:schemeClr val="tx1"/>
            </a:gs>
            <a:gs pos="68000">
              <a:srgbClr val="8A803C"/>
            </a:gs>
            <a:gs pos="100000">
              <a:srgbClr val="8A803C"/>
            </a:gs>
          </a:gsLst>
          <a:path path="circle">
            <a:fillToRect t="100000" r="100000"/>
          </a:path>
          <a:tileRect l="-100000" b="-100000"/>
        </a:gra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49842"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Garamond"/>
            </a:rPr>
            <a:t>Veterans Education Benefits Office (9)</a:t>
          </a:r>
        </a:p>
      </dsp:txBody>
      <dsp:txXfrm>
        <a:off x="1648315" y="2061292"/>
        <a:ext cx="849569" cy="422437"/>
      </dsp:txXfrm>
    </dsp:sp>
    <dsp:sp modelId="{F4F35F76-91A5-4218-8502-627F62FE95CE}">
      <dsp:nvSpPr>
        <dsp:cNvPr id="0" name=""/>
        <dsp:cNvSpPr/>
      </dsp:nvSpPr>
      <dsp:spPr>
        <a:xfrm>
          <a:off x="1477957" y="2434824"/>
          <a:ext cx="1391224" cy="349257"/>
        </a:xfrm>
        <a:prstGeom prst="ellipse">
          <a:avLst/>
        </a:prstGeom>
        <a:solidFill>
          <a:schemeClr val="bg1">
            <a:lumMod val="85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Garamond" panose="02020404030301010803" pitchFamily="18" charset="0"/>
            </a:rPr>
            <a:t>Elizabeth Stonerock</a:t>
          </a:r>
        </a:p>
      </dsp:txBody>
      <dsp:txXfrm>
        <a:off x="1681697" y="2485972"/>
        <a:ext cx="983744" cy="246961"/>
      </dsp:txXfrm>
    </dsp:sp>
    <dsp:sp modelId="{D29934BA-F442-4D70-B4A6-2D2F055266D5}">
      <dsp:nvSpPr>
        <dsp:cNvPr id="0" name=""/>
        <dsp:cNvSpPr/>
      </dsp:nvSpPr>
      <dsp:spPr>
        <a:xfrm>
          <a:off x="73597" y="2768956"/>
          <a:ext cx="1201471" cy="597417"/>
        </a:xfrm>
        <a:prstGeom prst="ellipse">
          <a:avLst/>
        </a:prstGeom>
        <a:solidFill>
          <a:srgbClr val="8A803C"/>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49842"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Garamond"/>
            </a:rPr>
            <a:t>Military-Affiliated Student Success Professional</a:t>
          </a:r>
        </a:p>
      </dsp:txBody>
      <dsp:txXfrm>
        <a:off x="249548" y="2856446"/>
        <a:ext cx="849569" cy="422437"/>
      </dsp:txXfrm>
    </dsp:sp>
    <dsp:sp modelId="{31D55DE9-4020-4A91-91C1-506D9DED2CB7}">
      <dsp:nvSpPr>
        <dsp:cNvPr id="0" name=""/>
        <dsp:cNvSpPr/>
      </dsp:nvSpPr>
      <dsp:spPr>
        <a:xfrm>
          <a:off x="344267" y="3210211"/>
          <a:ext cx="1034422" cy="275060"/>
        </a:xfrm>
        <a:prstGeom prst="ellipse">
          <a:avLst/>
        </a:prstGeom>
        <a:solidFill>
          <a:schemeClr val="bg1">
            <a:lumMod val="85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Garamond" panose="02020404030301010803" pitchFamily="18" charset="0"/>
            </a:rPr>
            <a:t>LaTara Pearson</a:t>
          </a:r>
        </a:p>
      </dsp:txBody>
      <dsp:txXfrm>
        <a:off x="495755" y="3250493"/>
        <a:ext cx="731446" cy="194496"/>
      </dsp:txXfrm>
    </dsp:sp>
    <dsp:sp modelId="{23D66022-E60B-47B3-8B08-8ECE4DFE0CA5}">
      <dsp:nvSpPr>
        <dsp:cNvPr id="0" name=""/>
        <dsp:cNvSpPr/>
      </dsp:nvSpPr>
      <dsp:spPr>
        <a:xfrm>
          <a:off x="1472364" y="2768956"/>
          <a:ext cx="1201471" cy="597417"/>
        </a:xfrm>
        <a:prstGeom prst="ellipse">
          <a:avLst/>
        </a:prstGeom>
        <a:solidFill>
          <a:srgbClr val="8A803C"/>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49842"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Garamond"/>
            </a:rPr>
            <a:t>Veterans Upward Bound (4)</a:t>
          </a:r>
        </a:p>
      </dsp:txBody>
      <dsp:txXfrm>
        <a:off x="1648315" y="2856446"/>
        <a:ext cx="849569" cy="422437"/>
      </dsp:txXfrm>
    </dsp:sp>
    <dsp:sp modelId="{938360A0-8AFE-42CE-BBB8-67175BE00A1A}">
      <dsp:nvSpPr>
        <dsp:cNvPr id="0" name=""/>
        <dsp:cNvSpPr/>
      </dsp:nvSpPr>
      <dsp:spPr>
        <a:xfrm>
          <a:off x="1780730" y="3164489"/>
          <a:ext cx="986697" cy="291305"/>
        </a:xfrm>
        <a:prstGeom prst="ellipse">
          <a:avLst/>
        </a:prstGeom>
        <a:solidFill>
          <a:schemeClr val="bg1">
            <a:lumMod val="85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Garamond" panose="02020404030301010803" pitchFamily="18" charset="0"/>
            </a:rPr>
            <a:t>Tipnie Mack</a:t>
          </a:r>
        </a:p>
      </dsp:txBody>
      <dsp:txXfrm>
        <a:off x="1925228" y="3207150"/>
        <a:ext cx="697701" cy="205983"/>
      </dsp:txXfrm>
    </dsp:sp>
    <dsp:sp modelId="{A711805E-6D06-4B4E-A964-53D18D2A8FA3}">
      <dsp:nvSpPr>
        <dsp:cNvPr id="0" name=""/>
        <dsp:cNvSpPr/>
      </dsp:nvSpPr>
      <dsp:spPr>
        <a:xfrm>
          <a:off x="73597" y="3535134"/>
          <a:ext cx="1201471" cy="597417"/>
        </a:xfrm>
        <a:prstGeom prst="ellipse">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49842"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Garamond"/>
            </a:rPr>
            <a:t>Coordinator</a:t>
          </a:r>
        </a:p>
      </dsp:txBody>
      <dsp:txXfrm>
        <a:off x="249548" y="3622624"/>
        <a:ext cx="849569" cy="422437"/>
      </dsp:txXfrm>
    </dsp:sp>
    <dsp:sp modelId="{FD415BED-FD21-47F7-9574-1DF6071B1785}">
      <dsp:nvSpPr>
        <dsp:cNvPr id="0" name=""/>
        <dsp:cNvSpPr/>
      </dsp:nvSpPr>
      <dsp:spPr>
        <a:xfrm>
          <a:off x="277444" y="3908465"/>
          <a:ext cx="1061738" cy="269625"/>
        </a:xfrm>
        <a:prstGeom prst="ellipse">
          <a:avLst/>
        </a:prstGeom>
        <a:solidFill>
          <a:schemeClr val="bg1">
            <a:lumMod val="85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Garamond" panose="02020404030301010803" pitchFamily="18" charset="0"/>
            </a:rPr>
            <a:t>Dana Chadwick</a:t>
          </a:r>
        </a:p>
      </dsp:txBody>
      <dsp:txXfrm>
        <a:off x="432932" y="3947951"/>
        <a:ext cx="750762" cy="190653"/>
      </dsp:txXfrm>
    </dsp:sp>
    <dsp:sp modelId="{6D9D4D61-497D-4450-9524-F3B2CF3B3086}">
      <dsp:nvSpPr>
        <dsp:cNvPr id="0" name=""/>
        <dsp:cNvSpPr/>
      </dsp:nvSpPr>
      <dsp:spPr>
        <a:xfrm>
          <a:off x="1813465" y="3592280"/>
          <a:ext cx="1219904" cy="520671"/>
        </a:xfrm>
        <a:prstGeom prst="ellipse">
          <a:avLst/>
        </a:prstGeom>
        <a:solidFill>
          <a:schemeClr val="bg1">
            <a:lumMod val="65000"/>
          </a:schemeClr>
        </a:solidFill>
        <a:ln w="12700" cap="flat" cmpd="sng" algn="ctr">
          <a:solidFill>
            <a:prstClr val="black"/>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359" numCol="1" spcCol="1270" anchor="ctr" anchorCtr="0">
          <a:noAutofit/>
        </a:bodyPr>
        <a:lstStyle/>
        <a:p>
          <a:pPr marL="0" lvl="0" indent="0" algn="ctr" defTabSz="533400">
            <a:lnSpc>
              <a:spcPct val="90000"/>
            </a:lnSpc>
            <a:spcBef>
              <a:spcPct val="0"/>
            </a:spcBef>
            <a:spcAft>
              <a:spcPct val="35000"/>
            </a:spcAft>
            <a:buNone/>
          </a:pPr>
          <a:r>
            <a:rPr lang="en-US" sz="800" b="1" kern="1200" dirty="0">
              <a:solidFill>
                <a:schemeClr val="tx1"/>
              </a:solidFill>
              <a:latin typeface="Garamond"/>
              <a:ea typeface="+mn-ea"/>
              <a:cs typeface="+mn-cs"/>
            </a:rPr>
            <a:t>VetSuccess On Campus</a:t>
          </a:r>
        </a:p>
      </dsp:txBody>
      <dsp:txXfrm>
        <a:off x="1992116" y="3668531"/>
        <a:ext cx="862602" cy="368169"/>
      </dsp:txXfrm>
    </dsp:sp>
    <dsp:sp modelId="{1E7605EB-6D53-4C4D-9AEF-EE846F85567A}">
      <dsp:nvSpPr>
        <dsp:cNvPr id="0" name=""/>
        <dsp:cNvSpPr/>
      </dsp:nvSpPr>
      <dsp:spPr>
        <a:xfrm>
          <a:off x="2273158" y="3963395"/>
          <a:ext cx="1011680" cy="282897"/>
        </a:xfrm>
        <a:prstGeom prst="ellipse">
          <a:avLst/>
        </a:prstGeom>
        <a:solidFill>
          <a:schemeClr val="bg1">
            <a:lumMod val="85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5080" rIns="20320" bIns="5080" numCol="1" spcCol="1270" anchor="ctr" anchorCtr="0">
          <a:noAutofit/>
        </a:bodyPr>
        <a:lstStyle/>
        <a:p>
          <a:pPr marL="0" lvl="0" indent="0" algn="r" defTabSz="355600">
            <a:lnSpc>
              <a:spcPct val="90000"/>
            </a:lnSpc>
            <a:spcBef>
              <a:spcPct val="0"/>
            </a:spcBef>
            <a:spcAft>
              <a:spcPct val="35000"/>
            </a:spcAft>
            <a:buNone/>
          </a:pPr>
          <a:r>
            <a:rPr lang="en-US" sz="800" b="1" kern="1200" dirty="0">
              <a:latin typeface="Garamond" panose="02020404030301010803" pitchFamily="18" charset="0"/>
            </a:rPr>
            <a:t>Deandria Reed</a:t>
          </a:r>
        </a:p>
      </dsp:txBody>
      <dsp:txXfrm>
        <a:off x="2421315" y="4004824"/>
        <a:ext cx="715366" cy="200039"/>
      </dsp:txXfrm>
    </dsp:sp>
    <dsp:sp modelId="{CB845AD6-A0A1-4B4F-963A-68088F50DDC4}">
      <dsp:nvSpPr>
        <dsp:cNvPr id="0" name=""/>
        <dsp:cNvSpPr/>
      </dsp:nvSpPr>
      <dsp:spPr>
        <a:xfrm>
          <a:off x="2873269" y="1210573"/>
          <a:ext cx="1658388" cy="774388"/>
        </a:xfrm>
        <a:prstGeom prst="ellipse">
          <a:avLst/>
        </a:prstGeom>
        <a:solidFill>
          <a:srgbClr val="8A803C"/>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49842"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Garamond"/>
            </a:rPr>
            <a:t>Director of Recruitment, Communications, &amp; Marketing</a:t>
          </a:r>
        </a:p>
      </dsp:txBody>
      <dsp:txXfrm>
        <a:off x="3116134" y="1323979"/>
        <a:ext cx="1172658" cy="547576"/>
      </dsp:txXfrm>
    </dsp:sp>
    <dsp:sp modelId="{CA09AE37-F901-42E0-9099-1765C1E784DE}">
      <dsp:nvSpPr>
        <dsp:cNvPr id="0" name=""/>
        <dsp:cNvSpPr/>
      </dsp:nvSpPr>
      <dsp:spPr>
        <a:xfrm>
          <a:off x="3376963" y="1744149"/>
          <a:ext cx="1080538" cy="294318"/>
        </a:xfrm>
        <a:prstGeom prst="ellipse">
          <a:avLst/>
        </a:prstGeom>
        <a:solidFill>
          <a:schemeClr val="bg1">
            <a:lumMod val="85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4445" rIns="17780" bIns="4445" numCol="1" spcCol="1270" anchor="ctr" anchorCtr="0">
          <a:noAutofit/>
        </a:bodyPr>
        <a:lstStyle/>
        <a:p>
          <a:pPr marL="0" lvl="0" indent="0" algn="ctr" defTabSz="311150">
            <a:lnSpc>
              <a:spcPct val="90000"/>
            </a:lnSpc>
            <a:spcBef>
              <a:spcPct val="0"/>
            </a:spcBef>
            <a:spcAft>
              <a:spcPct val="35000"/>
            </a:spcAft>
            <a:buNone/>
          </a:pPr>
          <a:r>
            <a:rPr lang="en-US" sz="800" b="1" kern="1200" dirty="0">
              <a:solidFill>
                <a:prstClr val="black">
                  <a:hueOff val="0"/>
                  <a:satOff val="0"/>
                  <a:lumOff val="0"/>
                  <a:alphaOff val="0"/>
                </a:prstClr>
              </a:solidFill>
              <a:latin typeface="Garamond" panose="02020404030301010803" pitchFamily="18" charset="0"/>
              <a:ea typeface="+mn-ea"/>
              <a:cs typeface="+mn-cs"/>
            </a:rPr>
            <a:t>Marisa Roberts</a:t>
          </a:r>
        </a:p>
      </dsp:txBody>
      <dsp:txXfrm>
        <a:off x="3535204" y="1787251"/>
        <a:ext cx="764056" cy="208114"/>
      </dsp:txXfrm>
    </dsp:sp>
    <dsp:sp modelId="{6F743846-6270-4E85-839A-0928859C705E}">
      <dsp:nvSpPr>
        <dsp:cNvPr id="0" name=""/>
        <dsp:cNvSpPr/>
      </dsp:nvSpPr>
      <dsp:spPr>
        <a:xfrm>
          <a:off x="3035875" y="2149794"/>
          <a:ext cx="1333176" cy="712035"/>
        </a:xfrm>
        <a:prstGeom prst="ellipse">
          <a:avLst/>
        </a:prstGeom>
        <a:solidFill>
          <a:srgbClr val="8A803C"/>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49842"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Garamond"/>
            </a:rPr>
            <a:t>Military Outreach and Communication Specialist</a:t>
          </a:r>
        </a:p>
      </dsp:txBody>
      <dsp:txXfrm>
        <a:off x="3231114" y="2254069"/>
        <a:ext cx="942698" cy="503485"/>
      </dsp:txXfrm>
    </dsp:sp>
    <dsp:sp modelId="{EDBE4B00-EE0C-4FE7-ACA4-979FC095EC5F}">
      <dsp:nvSpPr>
        <dsp:cNvPr id="0" name=""/>
        <dsp:cNvSpPr/>
      </dsp:nvSpPr>
      <dsp:spPr>
        <a:xfrm>
          <a:off x="3488394" y="2692366"/>
          <a:ext cx="939826" cy="242569"/>
        </a:xfrm>
        <a:prstGeom prst="ellipse">
          <a:avLst/>
        </a:prstGeom>
        <a:solidFill>
          <a:schemeClr val="bg1">
            <a:lumMod val="85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Garamond" panose="02020404030301010803" pitchFamily="18" charset="0"/>
            </a:rPr>
            <a:t>Edgar Maldonado</a:t>
          </a:r>
        </a:p>
      </dsp:txBody>
      <dsp:txXfrm>
        <a:off x="3626028" y="2727889"/>
        <a:ext cx="664558" cy="171523"/>
      </dsp:txXfrm>
    </dsp:sp>
    <dsp:sp modelId="{C5824863-106C-4846-B59B-696C7F9C3E71}">
      <dsp:nvSpPr>
        <dsp:cNvPr id="0" name=""/>
        <dsp:cNvSpPr/>
      </dsp:nvSpPr>
      <dsp:spPr>
        <a:xfrm>
          <a:off x="4984137" y="1210573"/>
          <a:ext cx="1679789" cy="683467"/>
        </a:xfrm>
        <a:prstGeom prst="ellipse">
          <a:avLst/>
        </a:prstGeom>
        <a:solidFill>
          <a:srgbClr val="8A803C"/>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49842"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Garamond"/>
            </a:rPr>
            <a:t>Executive Director of the Austin Peay Center at Fort Campbell</a:t>
          </a:r>
        </a:p>
      </dsp:txBody>
      <dsp:txXfrm>
        <a:off x="5230136" y="1310664"/>
        <a:ext cx="1187791" cy="483285"/>
      </dsp:txXfrm>
    </dsp:sp>
    <dsp:sp modelId="{34DFED3A-DC5A-434C-8BBE-A3E6C8F89AA5}">
      <dsp:nvSpPr>
        <dsp:cNvPr id="0" name=""/>
        <dsp:cNvSpPr/>
      </dsp:nvSpPr>
      <dsp:spPr>
        <a:xfrm>
          <a:off x="5686863" y="1674008"/>
          <a:ext cx="1158440" cy="338992"/>
        </a:xfrm>
        <a:prstGeom prst="ellipse">
          <a:avLst/>
        </a:prstGeom>
        <a:solidFill>
          <a:schemeClr val="bg1">
            <a:lumMod val="85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Garamond" panose="02020404030301010803" pitchFamily="18" charset="0"/>
            </a:rPr>
            <a:t>Ben Drummond</a:t>
          </a:r>
        </a:p>
      </dsp:txBody>
      <dsp:txXfrm>
        <a:off x="5856513" y="1723652"/>
        <a:ext cx="819140" cy="239704"/>
      </dsp:txXfrm>
    </dsp:sp>
    <dsp:sp modelId="{A72330D5-FFE1-4B11-BF47-5132E8F198A6}">
      <dsp:nvSpPr>
        <dsp:cNvPr id="0" name=""/>
        <dsp:cNvSpPr/>
      </dsp:nvSpPr>
      <dsp:spPr>
        <a:xfrm>
          <a:off x="4533885" y="2058873"/>
          <a:ext cx="1201471" cy="597417"/>
        </a:xfrm>
        <a:prstGeom prst="ellipse">
          <a:avLst/>
        </a:prstGeom>
        <a:solidFill>
          <a:srgbClr val="8A803C"/>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49842"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Garamond"/>
            </a:rPr>
            <a:t>Director of Operations</a:t>
          </a:r>
        </a:p>
      </dsp:txBody>
      <dsp:txXfrm>
        <a:off x="4709836" y="2146363"/>
        <a:ext cx="849569" cy="422437"/>
      </dsp:txXfrm>
    </dsp:sp>
    <dsp:sp modelId="{6BDA2FAB-1AEE-4526-86A5-605E56348097}">
      <dsp:nvSpPr>
        <dsp:cNvPr id="0" name=""/>
        <dsp:cNvSpPr/>
      </dsp:nvSpPr>
      <dsp:spPr>
        <a:xfrm>
          <a:off x="4925859" y="2445203"/>
          <a:ext cx="832631" cy="302351"/>
        </a:xfrm>
        <a:prstGeom prst="ellipse">
          <a:avLst/>
        </a:prstGeom>
        <a:solidFill>
          <a:schemeClr val="bg1">
            <a:lumMod val="85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Garamond" panose="02020404030301010803" pitchFamily="18" charset="0"/>
            </a:rPr>
            <a:t>Julie Mellon</a:t>
          </a:r>
        </a:p>
      </dsp:txBody>
      <dsp:txXfrm>
        <a:off x="5047795" y="2489481"/>
        <a:ext cx="588759" cy="213795"/>
      </dsp:txXfrm>
    </dsp:sp>
    <dsp:sp modelId="{4BB38E81-3923-40BA-BEC5-5490C6DA0927}">
      <dsp:nvSpPr>
        <dsp:cNvPr id="0" name=""/>
        <dsp:cNvSpPr/>
      </dsp:nvSpPr>
      <dsp:spPr>
        <a:xfrm>
          <a:off x="5906448" y="2058873"/>
          <a:ext cx="1201471" cy="597417"/>
        </a:xfrm>
        <a:prstGeom prst="ellipse">
          <a:avLst/>
        </a:prstGeom>
        <a:solidFill>
          <a:srgbClr val="8A803C"/>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49842"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Garamond"/>
            </a:rPr>
            <a:t>Administrative Assistant</a:t>
          </a:r>
        </a:p>
      </dsp:txBody>
      <dsp:txXfrm>
        <a:off x="6082399" y="2146363"/>
        <a:ext cx="849569" cy="422437"/>
      </dsp:txXfrm>
    </dsp:sp>
    <dsp:sp modelId="{109E25BD-4D8A-445E-B018-6E4DD336E90F}">
      <dsp:nvSpPr>
        <dsp:cNvPr id="0" name=""/>
        <dsp:cNvSpPr/>
      </dsp:nvSpPr>
      <dsp:spPr>
        <a:xfrm>
          <a:off x="6194555" y="2457339"/>
          <a:ext cx="1015634" cy="302350"/>
        </a:xfrm>
        <a:prstGeom prst="ellipse">
          <a:avLst/>
        </a:prstGeom>
        <a:solidFill>
          <a:schemeClr val="bg1">
            <a:lumMod val="85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Garamond" panose="02020404030301010803" pitchFamily="18" charset="0"/>
            </a:rPr>
            <a:t>Liza Skeie</a:t>
          </a:r>
        </a:p>
      </dsp:txBody>
      <dsp:txXfrm>
        <a:off x="6343291" y="2501617"/>
        <a:ext cx="718162" cy="213794"/>
      </dsp:txXfrm>
    </dsp:sp>
    <dsp:sp modelId="{226E2BC3-BDBE-4B7E-89F0-31E827BEBA65}">
      <dsp:nvSpPr>
        <dsp:cNvPr id="0" name=""/>
        <dsp:cNvSpPr/>
      </dsp:nvSpPr>
      <dsp:spPr>
        <a:xfrm>
          <a:off x="4533885" y="2830574"/>
          <a:ext cx="1201471" cy="597417"/>
        </a:xfrm>
        <a:prstGeom prst="ellipse">
          <a:avLst/>
        </a:prstGeom>
        <a:solidFill>
          <a:srgbClr val="8A803C"/>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49842"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Garamond"/>
            </a:rPr>
            <a:t>Military Students Success Director</a:t>
          </a:r>
        </a:p>
      </dsp:txBody>
      <dsp:txXfrm>
        <a:off x="4709836" y="2918064"/>
        <a:ext cx="849569" cy="422437"/>
      </dsp:txXfrm>
    </dsp:sp>
    <dsp:sp modelId="{CF3EEEE5-0691-4807-8CD3-9CE746A4489A}">
      <dsp:nvSpPr>
        <dsp:cNvPr id="0" name=""/>
        <dsp:cNvSpPr/>
      </dsp:nvSpPr>
      <dsp:spPr>
        <a:xfrm>
          <a:off x="4791800" y="3244717"/>
          <a:ext cx="1009328" cy="285144"/>
        </a:xfrm>
        <a:prstGeom prst="ellipse">
          <a:avLst/>
        </a:prstGeom>
        <a:solidFill>
          <a:schemeClr val="bg1">
            <a:lumMod val="85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Garamond" panose="02020404030301010803" pitchFamily="18" charset="0"/>
            </a:rPr>
            <a:t>Tina Zanders</a:t>
          </a:r>
        </a:p>
      </dsp:txBody>
      <dsp:txXfrm>
        <a:off x="4939613" y="3286475"/>
        <a:ext cx="713702" cy="201628"/>
      </dsp:txXfrm>
    </dsp:sp>
    <dsp:sp modelId="{2479284A-B761-458A-834D-2B7E6EACEC75}">
      <dsp:nvSpPr>
        <dsp:cNvPr id="0" name=""/>
        <dsp:cNvSpPr/>
      </dsp:nvSpPr>
      <dsp:spPr>
        <a:xfrm>
          <a:off x="5906448" y="2830574"/>
          <a:ext cx="1201471" cy="597417"/>
        </a:xfrm>
        <a:prstGeom prst="ellipse">
          <a:avLst/>
        </a:prstGeom>
        <a:solidFill>
          <a:srgbClr val="8A803C"/>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49842"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Garamond"/>
            </a:rPr>
            <a:t>Coordinator of Military Affiliated Advising</a:t>
          </a:r>
        </a:p>
      </dsp:txBody>
      <dsp:txXfrm>
        <a:off x="6082399" y="2918064"/>
        <a:ext cx="849569" cy="422437"/>
      </dsp:txXfrm>
    </dsp:sp>
    <dsp:sp modelId="{AD891062-ACAE-414E-9D36-22071AE706B6}">
      <dsp:nvSpPr>
        <dsp:cNvPr id="0" name=""/>
        <dsp:cNvSpPr/>
      </dsp:nvSpPr>
      <dsp:spPr>
        <a:xfrm>
          <a:off x="6104579" y="3283267"/>
          <a:ext cx="1098085" cy="284221"/>
        </a:xfrm>
        <a:prstGeom prst="ellipse">
          <a:avLst/>
        </a:prstGeom>
        <a:solidFill>
          <a:schemeClr val="bg1">
            <a:lumMod val="85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Garamond" panose="02020404030301010803" pitchFamily="18" charset="0"/>
            </a:rPr>
            <a:t>Ana Pla Rosario</a:t>
          </a:r>
        </a:p>
      </dsp:txBody>
      <dsp:txXfrm>
        <a:off x="6265390" y="3324890"/>
        <a:ext cx="776463" cy="200975"/>
      </dsp:txXfrm>
    </dsp:sp>
    <dsp:sp modelId="{D8ADFD12-BDE0-4F86-AA40-B56B9E674F24}">
      <dsp:nvSpPr>
        <dsp:cNvPr id="0" name=""/>
        <dsp:cNvSpPr/>
      </dsp:nvSpPr>
      <dsp:spPr>
        <a:xfrm>
          <a:off x="4533885" y="3593672"/>
          <a:ext cx="1201471" cy="597417"/>
        </a:xfrm>
        <a:prstGeom prst="ellipse">
          <a:avLst/>
        </a:prstGeom>
        <a:solidFill>
          <a:srgbClr val="8A803C"/>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49842"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Garamond"/>
            </a:rPr>
            <a:t>Custodian </a:t>
          </a:r>
        </a:p>
      </dsp:txBody>
      <dsp:txXfrm>
        <a:off x="4709836" y="3681162"/>
        <a:ext cx="849569" cy="422437"/>
      </dsp:txXfrm>
    </dsp:sp>
    <dsp:sp modelId="{1D3A889C-A454-4EDE-8F8E-1FA2BEA4E184}">
      <dsp:nvSpPr>
        <dsp:cNvPr id="0" name=""/>
        <dsp:cNvSpPr/>
      </dsp:nvSpPr>
      <dsp:spPr>
        <a:xfrm>
          <a:off x="4962928" y="3978300"/>
          <a:ext cx="720131" cy="225331"/>
        </a:xfrm>
        <a:prstGeom prst="ellipse">
          <a:avLst/>
        </a:prstGeom>
        <a:solidFill>
          <a:schemeClr val="bg1">
            <a:lumMod val="85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5080" rIns="20320" bIns="508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Garamond" panose="02020404030301010803" pitchFamily="18" charset="0"/>
            </a:rPr>
            <a:t>Chris Henry</a:t>
          </a:r>
        </a:p>
      </dsp:txBody>
      <dsp:txXfrm>
        <a:off x="5068389" y="4011299"/>
        <a:ext cx="509209" cy="159333"/>
      </dsp:txXfrm>
    </dsp:sp>
    <dsp:sp modelId="{2609BAB4-D4EA-420B-B56F-1401FE5BA99D}">
      <dsp:nvSpPr>
        <dsp:cNvPr id="0" name=""/>
        <dsp:cNvSpPr/>
      </dsp:nvSpPr>
      <dsp:spPr>
        <a:xfrm>
          <a:off x="5906448" y="3593672"/>
          <a:ext cx="1201471" cy="597417"/>
        </a:xfrm>
        <a:prstGeom prst="ellipse">
          <a:avLst/>
        </a:prstGeom>
        <a:solidFill>
          <a:srgbClr val="8A803C"/>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49842"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Garamond"/>
            </a:rPr>
            <a:t>Academic Advisor</a:t>
          </a:r>
        </a:p>
      </dsp:txBody>
      <dsp:txXfrm>
        <a:off x="6082399" y="3681162"/>
        <a:ext cx="849569" cy="422437"/>
      </dsp:txXfrm>
    </dsp:sp>
    <dsp:sp modelId="{DA6BCACD-1ADB-4EF6-8AF8-111A21C566C8}">
      <dsp:nvSpPr>
        <dsp:cNvPr id="0" name=""/>
        <dsp:cNvSpPr/>
      </dsp:nvSpPr>
      <dsp:spPr>
        <a:xfrm>
          <a:off x="6121095" y="3961232"/>
          <a:ext cx="1124032" cy="225331"/>
        </a:xfrm>
        <a:prstGeom prst="ellipse">
          <a:avLst/>
        </a:prstGeom>
        <a:solidFill>
          <a:schemeClr val="bg1">
            <a:lumMod val="85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3810" rIns="15240" bIns="3810" numCol="1" spcCol="1270" anchor="ctr" anchorCtr="0">
          <a:noAutofit/>
        </a:bodyPr>
        <a:lstStyle/>
        <a:p>
          <a:pPr marL="0" lvl="0" indent="0" algn="ctr" defTabSz="266700">
            <a:lnSpc>
              <a:spcPct val="90000"/>
            </a:lnSpc>
            <a:spcBef>
              <a:spcPct val="0"/>
            </a:spcBef>
            <a:spcAft>
              <a:spcPct val="35000"/>
            </a:spcAft>
            <a:buNone/>
          </a:pPr>
          <a:r>
            <a:rPr lang="en-US" sz="600" b="1" kern="1200" dirty="0">
              <a:latin typeface="Garamond" panose="02020404030301010803" pitchFamily="18" charset="0"/>
            </a:rPr>
            <a:t>Jennifer </a:t>
          </a:r>
          <a:r>
            <a:rPr lang="en-US" sz="600" b="1" kern="1200" dirty="0" err="1">
              <a:solidFill>
                <a:prstClr val="black">
                  <a:hueOff val="0"/>
                  <a:satOff val="0"/>
                  <a:lumOff val="0"/>
                  <a:alphaOff val="0"/>
                </a:prstClr>
              </a:solidFill>
              <a:latin typeface="Garamond" panose="02020404030301010803" pitchFamily="18" charset="0"/>
              <a:ea typeface="+mn-ea"/>
              <a:cs typeface="+mn-cs"/>
            </a:rPr>
            <a:t>Gerasch</a:t>
          </a:r>
          <a:endParaRPr lang="en-US" sz="600" b="1" kern="1200" dirty="0">
            <a:solidFill>
              <a:prstClr val="black">
                <a:hueOff val="0"/>
                <a:satOff val="0"/>
                <a:lumOff val="0"/>
                <a:alphaOff val="0"/>
              </a:prstClr>
            </a:solidFill>
            <a:latin typeface="Garamond" panose="02020404030301010803" pitchFamily="18" charset="0"/>
            <a:ea typeface="+mn-ea"/>
            <a:cs typeface="+mn-cs"/>
          </a:endParaRPr>
        </a:p>
      </dsp:txBody>
      <dsp:txXfrm>
        <a:off x="6285706" y="3994231"/>
        <a:ext cx="794810" cy="15933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4B0BEB-2226-4A63-84B7-6E6BE5B2D170}">
      <dsp:nvSpPr>
        <dsp:cNvPr id="0" name=""/>
        <dsp:cNvSpPr/>
      </dsp:nvSpPr>
      <dsp:spPr>
        <a:xfrm>
          <a:off x="0" y="0"/>
          <a:ext cx="2043945" cy="2853431"/>
        </a:xfrm>
        <a:prstGeom prst="roundRect">
          <a:avLst>
            <a:gd name="adj" fmla="val 10000"/>
          </a:avLst>
        </a:prstGeom>
        <a:solidFill>
          <a:srgbClr val="000000"/>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 sz="2300" kern="1200" dirty="0">
              <a:latin typeface="Garamond"/>
            </a:rPr>
            <a:t>Cross-Campus Coordination</a:t>
          </a:r>
          <a:endParaRPr lang="en-US" sz="2300" kern="1200" dirty="0"/>
        </a:p>
      </dsp:txBody>
      <dsp:txXfrm>
        <a:off x="0" y="1141372"/>
        <a:ext cx="2043945" cy="1141372"/>
      </dsp:txXfrm>
    </dsp:sp>
    <dsp:sp modelId="{BEA139A1-96C2-4596-BC4F-0E4D59F87F90}">
      <dsp:nvSpPr>
        <dsp:cNvPr id="0" name=""/>
        <dsp:cNvSpPr/>
      </dsp:nvSpPr>
      <dsp:spPr>
        <a:xfrm>
          <a:off x="546876" y="171205"/>
          <a:ext cx="950192" cy="950192"/>
        </a:xfrm>
        <a:prstGeom prst="ellipse">
          <a:avLst/>
        </a:prstGeom>
        <a:blipFill rotWithShape="1">
          <a:blip xmlns:r="http://schemas.openxmlformats.org/officeDocument/2006/relationships" r:embed="rId1"/>
          <a:srcRect/>
          <a:stretch>
            <a:fillRect l="-25000" r="-25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454433-1E4A-4774-8B28-B06430F3AAE8}">
      <dsp:nvSpPr>
        <dsp:cNvPr id="0" name=""/>
        <dsp:cNvSpPr/>
      </dsp:nvSpPr>
      <dsp:spPr>
        <a:xfrm>
          <a:off x="81757" y="2282744"/>
          <a:ext cx="1880429" cy="428014"/>
        </a:xfrm>
        <a:prstGeom prst="leftRightArrow">
          <a:avLst/>
        </a:prstGeom>
        <a:gradFill flip="none" rotWithShape="0">
          <a:gsLst>
            <a:gs pos="0">
              <a:srgbClr val="8A803C">
                <a:shade val="30000"/>
                <a:satMod val="115000"/>
              </a:srgbClr>
            </a:gs>
            <a:gs pos="50000">
              <a:srgbClr val="8A803C">
                <a:shade val="67500"/>
                <a:satMod val="115000"/>
              </a:srgbClr>
            </a:gs>
            <a:gs pos="100000">
              <a:srgbClr val="8A803C">
                <a:shade val="100000"/>
                <a:satMod val="115000"/>
              </a:srgbClr>
            </a:gs>
          </a:gsLst>
          <a:lin ang="10800000" scaled="1"/>
          <a:tileRect/>
        </a:gra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644DFB-0012-4EA3-86E2-6A0CF22E442B}">
      <dsp:nvSpPr>
        <dsp:cNvPr id="0" name=""/>
        <dsp:cNvSpPr/>
      </dsp:nvSpPr>
      <dsp:spPr>
        <a:xfrm>
          <a:off x="1096" y="0"/>
          <a:ext cx="1149492" cy="2604316"/>
        </a:xfrm>
        <a:prstGeom prst="roundRect">
          <a:avLst>
            <a:gd name="adj" fmla="val 10000"/>
          </a:avLst>
        </a:prstGeom>
        <a:solidFill>
          <a:srgbClr val="8A803C"/>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 sz="1600" kern="1200" dirty="0">
              <a:latin typeface="Garamond"/>
            </a:rPr>
            <a:t>Academic Integration</a:t>
          </a:r>
          <a:endParaRPr lang="en-US" sz="1600" b="0" i="0" u="none" strike="noStrike" kern="1200" cap="none" dirty="0">
            <a:latin typeface="Garamond" panose="02020404030301010803" pitchFamily="18" charset="0"/>
            <a:ea typeface="Arial"/>
            <a:cs typeface="Arial"/>
            <a:sym typeface="Arial"/>
          </a:endParaRPr>
        </a:p>
      </dsp:txBody>
      <dsp:txXfrm>
        <a:off x="1096" y="1041726"/>
        <a:ext cx="1149492" cy="1041726"/>
      </dsp:txXfrm>
    </dsp:sp>
    <dsp:sp modelId="{EE4A9994-F498-4586-ADFF-11C102718E04}">
      <dsp:nvSpPr>
        <dsp:cNvPr id="0" name=""/>
        <dsp:cNvSpPr/>
      </dsp:nvSpPr>
      <dsp:spPr>
        <a:xfrm>
          <a:off x="142224" y="156258"/>
          <a:ext cx="867237" cy="867237"/>
        </a:xfrm>
        <a:prstGeom prst="ellipse">
          <a:avLst/>
        </a:prstGeom>
        <a:blipFill>
          <a:blip xmlns:r="http://schemas.openxmlformats.org/officeDocument/2006/relationships" r:embed="rId1"/>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9B243DA-170C-4418-9F32-523A31CFDF7B}">
      <dsp:nvSpPr>
        <dsp:cNvPr id="0" name=""/>
        <dsp:cNvSpPr/>
      </dsp:nvSpPr>
      <dsp:spPr>
        <a:xfrm>
          <a:off x="1185073" y="0"/>
          <a:ext cx="1149492" cy="2604316"/>
        </a:xfrm>
        <a:prstGeom prst="roundRect">
          <a:avLst>
            <a:gd name="adj" fmla="val 10000"/>
          </a:avLst>
        </a:prstGeom>
        <a:solidFill>
          <a:srgbClr val="554F2A"/>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 sz="1600" kern="1200" dirty="0">
              <a:latin typeface="Garamond"/>
            </a:rPr>
            <a:t>Financial Clarity &amp; Navigation</a:t>
          </a:r>
          <a:endParaRPr lang="en-US" sz="1600" b="0" i="0" u="none" strike="noStrike" kern="1200" cap="none" dirty="0">
            <a:latin typeface="Garamond" panose="02020404030301010803" pitchFamily="18" charset="0"/>
            <a:ea typeface="Arial"/>
            <a:cs typeface="Arial"/>
            <a:sym typeface="Arial"/>
          </a:endParaRPr>
        </a:p>
      </dsp:txBody>
      <dsp:txXfrm>
        <a:off x="1185073" y="1041726"/>
        <a:ext cx="1149492" cy="1041726"/>
      </dsp:txXfrm>
    </dsp:sp>
    <dsp:sp modelId="{B22D9D64-38BF-43B3-80A3-E0D980782FC9}">
      <dsp:nvSpPr>
        <dsp:cNvPr id="0" name=""/>
        <dsp:cNvSpPr/>
      </dsp:nvSpPr>
      <dsp:spPr>
        <a:xfrm>
          <a:off x="1326201" y="156258"/>
          <a:ext cx="867237" cy="867237"/>
        </a:xfrm>
        <a:prstGeom prst="ellipse">
          <a:avLst/>
        </a:prstGeom>
        <a:blipFill>
          <a:blip xmlns:r="http://schemas.openxmlformats.org/officeDocument/2006/relationships" r:embed="rId2"/>
          <a:srcRect/>
          <a:stretch>
            <a:fillRect l="-25000" r="-25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4B0BEB-2226-4A63-84B7-6E6BE5B2D170}">
      <dsp:nvSpPr>
        <dsp:cNvPr id="0" name=""/>
        <dsp:cNvSpPr/>
      </dsp:nvSpPr>
      <dsp:spPr>
        <a:xfrm>
          <a:off x="2369050" y="0"/>
          <a:ext cx="1149492" cy="2604316"/>
        </a:xfrm>
        <a:prstGeom prst="roundRect">
          <a:avLst>
            <a:gd name="adj" fmla="val 10000"/>
          </a:avLst>
        </a:prstGeom>
        <a:solidFill>
          <a:srgbClr val="7F7F7F"/>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 sz="1400" kern="1200" dirty="0">
              <a:latin typeface="Garamond"/>
            </a:rPr>
            <a:t>Belonging &amp; Well-Being</a:t>
          </a:r>
          <a:endParaRPr lang="en-US" sz="1400" kern="1200" dirty="0"/>
        </a:p>
      </dsp:txBody>
      <dsp:txXfrm>
        <a:off x="2369050" y="1041726"/>
        <a:ext cx="1149492" cy="1041726"/>
      </dsp:txXfrm>
    </dsp:sp>
    <dsp:sp modelId="{BEA139A1-96C2-4596-BC4F-0E4D59F87F90}">
      <dsp:nvSpPr>
        <dsp:cNvPr id="0" name=""/>
        <dsp:cNvSpPr/>
      </dsp:nvSpPr>
      <dsp:spPr>
        <a:xfrm>
          <a:off x="2510178" y="156258"/>
          <a:ext cx="867237" cy="867237"/>
        </a:xfrm>
        <a:prstGeom prst="ellipse">
          <a:avLst/>
        </a:prstGeom>
        <a:blipFill>
          <a:blip xmlns:r="http://schemas.openxmlformats.org/officeDocument/2006/relationships" r:embed="rId3"/>
          <a:srcRect/>
          <a:stretch>
            <a:fillRect l="-31000" r="-31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5F4F91-925A-483A-AC05-6F0A6596E65D}">
      <dsp:nvSpPr>
        <dsp:cNvPr id="0" name=""/>
        <dsp:cNvSpPr/>
      </dsp:nvSpPr>
      <dsp:spPr>
        <a:xfrm>
          <a:off x="3553027" y="0"/>
          <a:ext cx="1149492" cy="2604316"/>
        </a:xfrm>
        <a:prstGeom prst="roundRect">
          <a:avLst>
            <a:gd name="adj" fmla="val 10000"/>
          </a:avLst>
        </a:prstGeom>
        <a:solidFill>
          <a:srgbClr val="000000"/>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 sz="1400" kern="1200" dirty="0">
              <a:latin typeface="Garamond"/>
            </a:rPr>
            <a:t>Cross-Campus Coordination</a:t>
          </a:r>
          <a:endParaRPr lang="en-US" sz="1400" kern="1200" dirty="0"/>
        </a:p>
      </dsp:txBody>
      <dsp:txXfrm>
        <a:off x="3553027" y="1041726"/>
        <a:ext cx="1149492" cy="1041726"/>
      </dsp:txXfrm>
    </dsp:sp>
    <dsp:sp modelId="{94586538-95FF-444B-95C2-AE6A693C9066}">
      <dsp:nvSpPr>
        <dsp:cNvPr id="0" name=""/>
        <dsp:cNvSpPr/>
      </dsp:nvSpPr>
      <dsp:spPr>
        <a:xfrm>
          <a:off x="3694155" y="156258"/>
          <a:ext cx="867237" cy="867237"/>
        </a:xfrm>
        <a:prstGeom prst="ellipse">
          <a:avLst/>
        </a:prstGeom>
        <a:blipFill>
          <a:blip xmlns:r="http://schemas.openxmlformats.org/officeDocument/2006/relationships" r:embed="rId4"/>
          <a:srcRect/>
          <a:stretch>
            <a:fillRect l="-25000" r="-25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454433-1E4A-4774-8B28-B06430F3AAE8}">
      <dsp:nvSpPr>
        <dsp:cNvPr id="0" name=""/>
        <dsp:cNvSpPr/>
      </dsp:nvSpPr>
      <dsp:spPr>
        <a:xfrm>
          <a:off x="188144" y="2083452"/>
          <a:ext cx="4327327" cy="390647"/>
        </a:xfrm>
        <a:prstGeom prst="leftRightArrow">
          <a:avLst/>
        </a:prstGeom>
        <a:gradFill flip="none" rotWithShape="0">
          <a:gsLst>
            <a:gs pos="0">
              <a:srgbClr val="8A803C">
                <a:shade val="30000"/>
                <a:satMod val="115000"/>
              </a:srgbClr>
            </a:gs>
            <a:gs pos="50000">
              <a:srgbClr val="8A803C">
                <a:shade val="67500"/>
                <a:satMod val="115000"/>
              </a:srgbClr>
            </a:gs>
            <a:gs pos="100000">
              <a:srgbClr val="8A803C">
                <a:shade val="100000"/>
                <a:satMod val="115000"/>
              </a:srgbClr>
            </a:gs>
          </a:gsLst>
          <a:lin ang="10800000" scaled="1"/>
          <a:tileRect/>
        </a:gra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644DFB-0012-4EA3-86E2-6A0CF22E442B}">
      <dsp:nvSpPr>
        <dsp:cNvPr id="0" name=""/>
        <dsp:cNvSpPr/>
      </dsp:nvSpPr>
      <dsp:spPr>
        <a:xfrm>
          <a:off x="0" y="0"/>
          <a:ext cx="2043943" cy="2846104"/>
        </a:xfrm>
        <a:prstGeom prst="roundRect">
          <a:avLst>
            <a:gd name="adj" fmla="val 10000"/>
          </a:avLst>
        </a:prstGeom>
        <a:solidFill>
          <a:srgbClr val="8A803C"/>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 sz="1600" kern="1200">
              <a:latin typeface="Garamond"/>
            </a:rPr>
            <a:t>Academic Integration</a:t>
          </a:r>
          <a:endParaRPr lang="en-US" sz="1600" b="0" i="0" u="none" strike="noStrike" kern="1200" cap="none">
            <a:latin typeface="Garamond" panose="02020404030301010803" pitchFamily="18" charset="0"/>
            <a:ea typeface="Arial"/>
            <a:cs typeface="Arial"/>
            <a:sym typeface="Arial"/>
          </a:endParaRPr>
        </a:p>
      </dsp:txBody>
      <dsp:txXfrm>
        <a:off x="0" y="1138441"/>
        <a:ext cx="2043943" cy="1138441"/>
      </dsp:txXfrm>
    </dsp:sp>
    <dsp:sp modelId="{EE4A9994-F498-4586-ADFF-11C102718E04}">
      <dsp:nvSpPr>
        <dsp:cNvPr id="0" name=""/>
        <dsp:cNvSpPr/>
      </dsp:nvSpPr>
      <dsp:spPr>
        <a:xfrm>
          <a:off x="548095" y="170766"/>
          <a:ext cx="947752" cy="947752"/>
        </a:xfrm>
        <a:prstGeom prst="ellipse">
          <a:avLst/>
        </a:prstGeom>
        <a:blipFill>
          <a:blip xmlns:r="http://schemas.openxmlformats.org/officeDocument/2006/relationships" r:embed="rId1"/>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454433-1E4A-4774-8B28-B06430F3AAE8}">
      <dsp:nvSpPr>
        <dsp:cNvPr id="0" name=""/>
        <dsp:cNvSpPr/>
      </dsp:nvSpPr>
      <dsp:spPr>
        <a:xfrm>
          <a:off x="81757" y="2276883"/>
          <a:ext cx="1880427" cy="426915"/>
        </a:xfrm>
        <a:prstGeom prst="leftRightArrow">
          <a:avLst/>
        </a:prstGeom>
        <a:gradFill flip="none" rotWithShape="0">
          <a:gsLst>
            <a:gs pos="0">
              <a:srgbClr val="8A803C">
                <a:shade val="30000"/>
                <a:satMod val="115000"/>
              </a:srgbClr>
            </a:gs>
            <a:gs pos="50000">
              <a:srgbClr val="8A803C">
                <a:shade val="67500"/>
                <a:satMod val="115000"/>
              </a:srgbClr>
            </a:gs>
            <a:gs pos="100000">
              <a:srgbClr val="8A803C">
                <a:shade val="100000"/>
                <a:satMod val="115000"/>
              </a:srgbClr>
            </a:gs>
          </a:gsLst>
          <a:lin ang="10800000" scaled="1"/>
          <a:tileRect/>
        </a:gra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644DFB-0012-4EA3-86E2-6A0CF22E442B}">
      <dsp:nvSpPr>
        <dsp:cNvPr id="0" name=""/>
        <dsp:cNvSpPr/>
      </dsp:nvSpPr>
      <dsp:spPr>
        <a:xfrm>
          <a:off x="0" y="0"/>
          <a:ext cx="2043943" cy="2846104"/>
        </a:xfrm>
        <a:prstGeom prst="roundRect">
          <a:avLst>
            <a:gd name="adj" fmla="val 10000"/>
          </a:avLst>
        </a:prstGeom>
        <a:solidFill>
          <a:srgbClr val="8A803C"/>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 sz="1600" kern="1200">
              <a:latin typeface="Garamond"/>
            </a:rPr>
            <a:t>Academic Integration</a:t>
          </a:r>
          <a:endParaRPr lang="en-US" sz="1600" b="0" i="0" u="none" strike="noStrike" kern="1200" cap="none">
            <a:latin typeface="Garamond" panose="02020404030301010803" pitchFamily="18" charset="0"/>
            <a:ea typeface="Arial"/>
            <a:cs typeface="Arial"/>
            <a:sym typeface="Arial"/>
          </a:endParaRPr>
        </a:p>
      </dsp:txBody>
      <dsp:txXfrm>
        <a:off x="0" y="1138441"/>
        <a:ext cx="2043943" cy="1138441"/>
      </dsp:txXfrm>
    </dsp:sp>
    <dsp:sp modelId="{EE4A9994-F498-4586-ADFF-11C102718E04}">
      <dsp:nvSpPr>
        <dsp:cNvPr id="0" name=""/>
        <dsp:cNvSpPr/>
      </dsp:nvSpPr>
      <dsp:spPr>
        <a:xfrm>
          <a:off x="548095" y="170766"/>
          <a:ext cx="947752" cy="947752"/>
        </a:xfrm>
        <a:prstGeom prst="ellipse">
          <a:avLst/>
        </a:prstGeom>
        <a:blipFill>
          <a:blip xmlns:r="http://schemas.openxmlformats.org/officeDocument/2006/relationships" r:embed="rId1"/>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454433-1E4A-4774-8B28-B06430F3AAE8}">
      <dsp:nvSpPr>
        <dsp:cNvPr id="0" name=""/>
        <dsp:cNvSpPr/>
      </dsp:nvSpPr>
      <dsp:spPr>
        <a:xfrm>
          <a:off x="81757" y="2276883"/>
          <a:ext cx="1880427" cy="426915"/>
        </a:xfrm>
        <a:prstGeom prst="leftRightArrow">
          <a:avLst/>
        </a:prstGeom>
        <a:gradFill flip="none" rotWithShape="0">
          <a:gsLst>
            <a:gs pos="0">
              <a:srgbClr val="8A803C">
                <a:shade val="30000"/>
                <a:satMod val="115000"/>
              </a:srgbClr>
            </a:gs>
            <a:gs pos="50000">
              <a:srgbClr val="8A803C">
                <a:shade val="67500"/>
                <a:satMod val="115000"/>
              </a:srgbClr>
            </a:gs>
            <a:gs pos="100000">
              <a:srgbClr val="8A803C">
                <a:shade val="100000"/>
                <a:satMod val="115000"/>
              </a:srgbClr>
            </a:gs>
          </a:gsLst>
          <a:lin ang="10800000" scaled="1"/>
          <a:tileRect/>
        </a:gra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644DFB-0012-4EA3-86E2-6A0CF22E442B}">
      <dsp:nvSpPr>
        <dsp:cNvPr id="0" name=""/>
        <dsp:cNvSpPr/>
      </dsp:nvSpPr>
      <dsp:spPr>
        <a:xfrm>
          <a:off x="0" y="0"/>
          <a:ext cx="2043943" cy="2846104"/>
        </a:xfrm>
        <a:prstGeom prst="roundRect">
          <a:avLst>
            <a:gd name="adj" fmla="val 10000"/>
          </a:avLst>
        </a:prstGeom>
        <a:solidFill>
          <a:srgbClr val="8A803C"/>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 sz="1600" kern="1200">
              <a:latin typeface="Garamond"/>
            </a:rPr>
            <a:t>Academic Integration</a:t>
          </a:r>
          <a:endParaRPr lang="en-US" sz="1600" b="0" i="0" u="none" strike="noStrike" kern="1200" cap="none">
            <a:latin typeface="Garamond" panose="02020404030301010803" pitchFamily="18" charset="0"/>
            <a:ea typeface="Arial"/>
            <a:cs typeface="Arial"/>
            <a:sym typeface="Arial"/>
          </a:endParaRPr>
        </a:p>
      </dsp:txBody>
      <dsp:txXfrm>
        <a:off x="0" y="1138441"/>
        <a:ext cx="2043943" cy="1138441"/>
      </dsp:txXfrm>
    </dsp:sp>
    <dsp:sp modelId="{EE4A9994-F498-4586-ADFF-11C102718E04}">
      <dsp:nvSpPr>
        <dsp:cNvPr id="0" name=""/>
        <dsp:cNvSpPr/>
      </dsp:nvSpPr>
      <dsp:spPr>
        <a:xfrm>
          <a:off x="548095" y="170766"/>
          <a:ext cx="947752" cy="947752"/>
        </a:xfrm>
        <a:prstGeom prst="ellipse">
          <a:avLst/>
        </a:prstGeom>
        <a:blipFill>
          <a:blip xmlns:r="http://schemas.openxmlformats.org/officeDocument/2006/relationships" r:embed="rId1"/>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454433-1E4A-4774-8B28-B06430F3AAE8}">
      <dsp:nvSpPr>
        <dsp:cNvPr id="0" name=""/>
        <dsp:cNvSpPr/>
      </dsp:nvSpPr>
      <dsp:spPr>
        <a:xfrm>
          <a:off x="81757" y="2276883"/>
          <a:ext cx="1880427" cy="426915"/>
        </a:xfrm>
        <a:prstGeom prst="leftRightArrow">
          <a:avLst/>
        </a:prstGeom>
        <a:gradFill flip="none" rotWithShape="0">
          <a:gsLst>
            <a:gs pos="0">
              <a:srgbClr val="8A803C">
                <a:shade val="30000"/>
                <a:satMod val="115000"/>
              </a:srgbClr>
            </a:gs>
            <a:gs pos="50000">
              <a:srgbClr val="8A803C">
                <a:shade val="67500"/>
                <a:satMod val="115000"/>
              </a:srgbClr>
            </a:gs>
            <a:gs pos="100000">
              <a:srgbClr val="8A803C">
                <a:shade val="100000"/>
                <a:satMod val="115000"/>
              </a:srgbClr>
            </a:gs>
          </a:gsLst>
          <a:lin ang="10800000" scaled="1"/>
          <a:tileRect/>
        </a:gra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B243DA-170C-4418-9F32-523A31CFDF7B}">
      <dsp:nvSpPr>
        <dsp:cNvPr id="0" name=""/>
        <dsp:cNvSpPr/>
      </dsp:nvSpPr>
      <dsp:spPr>
        <a:xfrm>
          <a:off x="0" y="0"/>
          <a:ext cx="2043945" cy="2853431"/>
        </a:xfrm>
        <a:prstGeom prst="roundRect">
          <a:avLst>
            <a:gd name="adj" fmla="val 10000"/>
          </a:avLst>
        </a:prstGeom>
        <a:solidFill>
          <a:srgbClr val="554F2A"/>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 sz="1600" kern="1200">
              <a:latin typeface="Garamond"/>
            </a:rPr>
            <a:t>Financial Clarity &amp; Navigation</a:t>
          </a:r>
          <a:endParaRPr lang="en-US" sz="1600" b="0" i="0" u="none" strike="noStrike" kern="1200" cap="none">
            <a:latin typeface="Garamond" panose="02020404030301010803" pitchFamily="18" charset="0"/>
            <a:ea typeface="Arial"/>
            <a:cs typeface="Arial"/>
            <a:sym typeface="Arial"/>
          </a:endParaRPr>
        </a:p>
      </dsp:txBody>
      <dsp:txXfrm>
        <a:off x="0" y="1141372"/>
        <a:ext cx="2043945" cy="1141372"/>
      </dsp:txXfrm>
    </dsp:sp>
    <dsp:sp modelId="{B22D9D64-38BF-43B3-80A3-E0D980782FC9}">
      <dsp:nvSpPr>
        <dsp:cNvPr id="0" name=""/>
        <dsp:cNvSpPr/>
      </dsp:nvSpPr>
      <dsp:spPr>
        <a:xfrm>
          <a:off x="546876" y="171205"/>
          <a:ext cx="950192" cy="950192"/>
        </a:xfrm>
        <a:prstGeom prst="ellipse">
          <a:avLst/>
        </a:prstGeom>
        <a:blipFill>
          <a:blip xmlns:r="http://schemas.openxmlformats.org/officeDocument/2006/relationships" r:embed="rId1"/>
          <a:srcRect/>
          <a:stretch>
            <a:fillRect l="-25000" r="-25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454433-1E4A-4774-8B28-B06430F3AAE8}">
      <dsp:nvSpPr>
        <dsp:cNvPr id="0" name=""/>
        <dsp:cNvSpPr/>
      </dsp:nvSpPr>
      <dsp:spPr>
        <a:xfrm>
          <a:off x="81757" y="2282744"/>
          <a:ext cx="1880429" cy="428014"/>
        </a:xfrm>
        <a:prstGeom prst="leftRightArrow">
          <a:avLst/>
        </a:prstGeom>
        <a:gradFill flip="none" rotWithShape="0">
          <a:gsLst>
            <a:gs pos="0">
              <a:srgbClr val="8A803C">
                <a:shade val="30000"/>
                <a:satMod val="115000"/>
              </a:srgbClr>
            </a:gs>
            <a:gs pos="50000">
              <a:srgbClr val="8A803C">
                <a:shade val="67500"/>
                <a:satMod val="115000"/>
              </a:srgbClr>
            </a:gs>
            <a:gs pos="100000">
              <a:srgbClr val="8A803C">
                <a:shade val="100000"/>
                <a:satMod val="115000"/>
              </a:srgbClr>
            </a:gs>
          </a:gsLst>
          <a:lin ang="10800000" scaled="1"/>
          <a:tileRect/>
        </a:gra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B243DA-170C-4418-9F32-523A31CFDF7B}">
      <dsp:nvSpPr>
        <dsp:cNvPr id="0" name=""/>
        <dsp:cNvSpPr/>
      </dsp:nvSpPr>
      <dsp:spPr>
        <a:xfrm>
          <a:off x="0" y="0"/>
          <a:ext cx="2043945" cy="2853431"/>
        </a:xfrm>
        <a:prstGeom prst="roundRect">
          <a:avLst>
            <a:gd name="adj" fmla="val 10000"/>
          </a:avLst>
        </a:prstGeom>
        <a:solidFill>
          <a:srgbClr val="554F2A"/>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 sz="1600" kern="1200">
              <a:latin typeface="Garamond"/>
            </a:rPr>
            <a:t>Financial Clarity &amp; Navigation</a:t>
          </a:r>
          <a:endParaRPr lang="en-US" sz="1600" b="0" i="0" u="none" strike="noStrike" kern="1200" cap="none">
            <a:latin typeface="Garamond" panose="02020404030301010803" pitchFamily="18" charset="0"/>
            <a:ea typeface="Arial"/>
            <a:cs typeface="Arial"/>
            <a:sym typeface="Arial"/>
          </a:endParaRPr>
        </a:p>
      </dsp:txBody>
      <dsp:txXfrm>
        <a:off x="0" y="1141372"/>
        <a:ext cx="2043945" cy="1141372"/>
      </dsp:txXfrm>
    </dsp:sp>
    <dsp:sp modelId="{B22D9D64-38BF-43B3-80A3-E0D980782FC9}">
      <dsp:nvSpPr>
        <dsp:cNvPr id="0" name=""/>
        <dsp:cNvSpPr/>
      </dsp:nvSpPr>
      <dsp:spPr>
        <a:xfrm>
          <a:off x="546876" y="171205"/>
          <a:ext cx="950192" cy="950192"/>
        </a:xfrm>
        <a:prstGeom prst="ellipse">
          <a:avLst/>
        </a:prstGeom>
        <a:blipFill>
          <a:blip xmlns:r="http://schemas.openxmlformats.org/officeDocument/2006/relationships" r:embed="rId1"/>
          <a:srcRect/>
          <a:stretch>
            <a:fillRect l="-25000" r="-25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454433-1E4A-4774-8B28-B06430F3AAE8}">
      <dsp:nvSpPr>
        <dsp:cNvPr id="0" name=""/>
        <dsp:cNvSpPr/>
      </dsp:nvSpPr>
      <dsp:spPr>
        <a:xfrm>
          <a:off x="81757" y="2282744"/>
          <a:ext cx="1880429" cy="428014"/>
        </a:xfrm>
        <a:prstGeom prst="leftRightArrow">
          <a:avLst/>
        </a:prstGeom>
        <a:gradFill flip="none" rotWithShape="0">
          <a:gsLst>
            <a:gs pos="0">
              <a:srgbClr val="8A803C">
                <a:shade val="30000"/>
                <a:satMod val="115000"/>
              </a:srgbClr>
            </a:gs>
            <a:gs pos="50000">
              <a:srgbClr val="8A803C">
                <a:shade val="67500"/>
                <a:satMod val="115000"/>
              </a:srgbClr>
            </a:gs>
            <a:gs pos="100000">
              <a:srgbClr val="8A803C">
                <a:shade val="100000"/>
                <a:satMod val="115000"/>
              </a:srgbClr>
            </a:gs>
          </a:gsLst>
          <a:lin ang="10800000" scaled="1"/>
          <a:tileRect/>
        </a:gra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B243DA-170C-4418-9F32-523A31CFDF7B}">
      <dsp:nvSpPr>
        <dsp:cNvPr id="0" name=""/>
        <dsp:cNvSpPr/>
      </dsp:nvSpPr>
      <dsp:spPr>
        <a:xfrm>
          <a:off x="0" y="0"/>
          <a:ext cx="2043945" cy="2853431"/>
        </a:xfrm>
        <a:prstGeom prst="roundRect">
          <a:avLst>
            <a:gd name="adj" fmla="val 10000"/>
          </a:avLst>
        </a:prstGeom>
        <a:solidFill>
          <a:srgbClr val="554F2A"/>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 sz="1600" kern="1200">
              <a:latin typeface="Garamond"/>
            </a:rPr>
            <a:t>Financial Clarity &amp; Navigation</a:t>
          </a:r>
          <a:endParaRPr lang="en-US" sz="1600" b="0" i="0" u="none" strike="noStrike" kern="1200" cap="none">
            <a:latin typeface="Garamond" panose="02020404030301010803" pitchFamily="18" charset="0"/>
            <a:ea typeface="Arial"/>
            <a:cs typeface="Arial"/>
            <a:sym typeface="Arial"/>
          </a:endParaRPr>
        </a:p>
      </dsp:txBody>
      <dsp:txXfrm>
        <a:off x="0" y="1141372"/>
        <a:ext cx="2043945" cy="1141372"/>
      </dsp:txXfrm>
    </dsp:sp>
    <dsp:sp modelId="{B22D9D64-38BF-43B3-80A3-E0D980782FC9}">
      <dsp:nvSpPr>
        <dsp:cNvPr id="0" name=""/>
        <dsp:cNvSpPr/>
      </dsp:nvSpPr>
      <dsp:spPr>
        <a:xfrm>
          <a:off x="546876" y="171205"/>
          <a:ext cx="950192" cy="950192"/>
        </a:xfrm>
        <a:prstGeom prst="ellipse">
          <a:avLst/>
        </a:prstGeom>
        <a:blipFill>
          <a:blip xmlns:r="http://schemas.openxmlformats.org/officeDocument/2006/relationships" r:embed="rId1"/>
          <a:srcRect/>
          <a:stretch>
            <a:fillRect l="-25000" r="-25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454433-1E4A-4774-8B28-B06430F3AAE8}">
      <dsp:nvSpPr>
        <dsp:cNvPr id="0" name=""/>
        <dsp:cNvSpPr/>
      </dsp:nvSpPr>
      <dsp:spPr>
        <a:xfrm>
          <a:off x="81757" y="2282744"/>
          <a:ext cx="1880429" cy="428014"/>
        </a:xfrm>
        <a:prstGeom prst="leftRightArrow">
          <a:avLst/>
        </a:prstGeom>
        <a:gradFill flip="none" rotWithShape="0">
          <a:gsLst>
            <a:gs pos="0">
              <a:srgbClr val="8A803C">
                <a:shade val="30000"/>
                <a:satMod val="115000"/>
              </a:srgbClr>
            </a:gs>
            <a:gs pos="50000">
              <a:srgbClr val="8A803C">
                <a:shade val="67500"/>
                <a:satMod val="115000"/>
              </a:srgbClr>
            </a:gs>
            <a:gs pos="100000">
              <a:srgbClr val="8A803C">
                <a:shade val="100000"/>
                <a:satMod val="115000"/>
              </a:srgbClr>
            </a:gs>
          </a:gsLst>
          <a:lin ang="10800000" scaled="1"/>
          <a:tileRect/>
        </a:gra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4B0BEB-2226-4A63-84B7-6E6BE5B2D170}">
      <dsp:nvSpPr>
        <dsp:cNvPr id="0" name=""/>
        <dsp:cNvSpPr/>
      </dsp:nvSpPr>
      <dsp:spPr>
        <a:xfrm>
          <a:off x="0" y="0"/>
          <a:ext cx="2043945" cy="2853431"/>
        </a:xfrm>
        <a:prstGeom prst="roundRect">
          <a:avLst>
            <a:gd name="adj" fmla="val 10000"/>
          </a:avLst>
        </a:prstGeom>
        <a:solidFill>
          <a:srgbClr val="7F7F7F"/>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 sz="2600" kern="1200" dirty="0">
              <a:latin typeface="Garamond"/>
            </a:rPr>
            <a:t>Belonging &amp; Well-Being</a:t>
          </a:r>
          <a:endParaRPr lang="en-US" sz="2600" kern="1200" dirty="0"/>
        </a:p>
      </dsp:txBody>
      <dsp:txXfrm>
        <a:off x="0" y="1141372"/>
        <a:ext cx="2043945" cy="1141372"/>
      </dsp:txXfrm>
    </dsp:sp>
    <dsp:sp modelId="{BEA139A1-96C2-4596-BC4F-0E4D59F87F90}">
      <dsp:nvSpPr>
        <dsp:cNvPr id="0" name=""/>
        <dsp:cNvSpPr/>
      </dsp:nvSpPr>
      <dsp:spPr>
        <a:xfrm>
          <a:off x="546876" y="171205"/>
          <a:ext cx="950192" cy="950192"/>
        </a:xfrm>
        <a:prstGeom prst="ellipse">
          <a:avLst/>
        </a:prstGeom>
        <a:blipFill>
          <a:blip xmlns:r="http://schemas.openxmlformats.org/officeDocument/2006/relationships" r:embed="rId1"/>
          <a:srcRect/>
          <a:stretch>
            <a:fillRect l="-31000" r="-31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454433-1E4A-4774-8B28-B06430F3AAE8}">
      <dsp:nvSpPr>
        <dsp:cNvPr id="0" name=""/>
        <dsp:cNvSpPr/>
      </dsp:nvSpPr>
      <dsp:spPr>
        <a:xfrm>
          <a:off x="81757" y="2282744"/>
          <a:ext cx="1880429" cy="428014"/>
        </a:xfrm>
        <a:prstGeom prst="leftRightArrow">
          <a:avLst/>
        </a:prstGeom>
        <a:gradFill flip="none" rotWithShape="0">
          <a:gsLst>
            <a:gs pos="0">
              <a:srgbClr val="8A803C">
                <a:shade val="30000"/>
                <a:satMod val="115000"/>
              </a:srgbClr>
            </a:gs>
            <a:gs pos="50000">
              <a:srgbClr val="8A803C">
                <a:shade val="67500"/>
                <a:satMod val="115000"/>
              </a:srgbClr>
            </a:gs>
            <a:gs pos="100000">
              <a:srgbClr val="8A803C">
                <a:shade val="100000"/>
                <a:satMod val="115000"/>
              </a:srgbClr>
            </a:gs>
          </a:gsLst>
          <a:lin ang="10800000" scaled="1"/>
          <a:tileRect/>
        </a:gra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highlight>
                  <a:srgbClr val="FFFFFF"/>
                </a:highlight>
                <a:latin typeface="Cambria"/>
                <a:ea typeface="Cambria"/>
                <a:cs typeface="Cambria"/>
                <a:sym typeface="Cambria"/>
              </a:rPr>
              <a:t>This session explores a comprehensive student support framework designed to assist military-affiliated learners across academic, financial, and well‑being dimensions. The session highlights an integrated approach that includes transition programming, academic coaching, benefits literacy, and mental health resource awareness. Together, these elements strengthen student belonging, promote persistence, and enhance overall success for </a:t>
            </a:r>
            <a:r>
              <a:rPr lang="en-US" dirty="0">
                <a:solidFill>
                  <a:schemeClr val="dk1"/>
                </a:solidFill>
                <a:highlight>
                  <a:srgbClr val="FFFFFF"/>
                </a:highlight>
                <a:latin typeface="Cambria"/>
                <a:ea typeface="Cambria"/>
                <a:cs typeface="Cambria"/>
                <a:sym typeface="Cambria"/>
              </a:rPr>
              <a:t>Military-Affiliated</a:t>
            </a:r>
            <a:r>
              <a:rPr lang="en" dirty="0">
                <a:solidFill>
                  <a:schemeClr val="dk1"/>
                </a:solidFill>
                <a:highlight>
                  <a:srgbClr val="FFFFFF"/>
                </a:highlight>
                <a:latin typeface="Cambria"/>
                <a:ea typeface="Cambria"/>
                <a:cs typeface="Cambria"/>
                <a:sym typeface="Cambria"/>
              </a:rPr>
              <a:t> students. Participants will gain practical strategies and cross-campus practices that can be adapted to improve support at their institutions.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c7495b93df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c7495b93df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r>
              <a:rPr lang="en"/>
              <a:t>Financial navigation is shared across multiple trained professionals.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3c7495b93df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c7495b93df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c7495b93df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3c7495b93df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3c7495b93df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3c7495b93df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396fba2ca91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396fba2ca91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42857"/>
              </a:lnSpc>
              <a:spcBef>
                <a:spcPts val="1100"/>
              </a:spcBef>
              <a:spcAft>
                <a:spcPts val="0"/>
              </a:spcAft>
              <a:buClr>
                <a:schemeClr val="dk1"/>
              </a:buClr>
              <a:buSzPts val="1100"/>
              <a:buFont typeface="Arial"/>
              <a:buNone/>
            </a:pPr>
            <a:r>
              <a:rPr lang="en-US" sz="1100" b="1" dirty="0">
                <a:solidFill>
                  <a:schemeClr val="dk1"/>
                </a:solidFill>
              </a:rPr>
              <a:t>Speaker Notes</a:t>
            </a:r>
          </a:p>
          <a:p>
            <a:pPr marL="457200" lvl="0" indent="-339725" algn="l" rtl="0">
              <a:spcBef>
                <a:spcPts val="1100"/>
              </a:spcBef>
              <a:spcAft>
                <a:spcPts val="0"/>
              </a:spcAft>
              <a:buClr>
                <a:schemeClr val="dk1"/>
              </a:buClr>
              <a:buSzPts val="1750"/>
              <a:buChar char="●"/>
            </a:pPr>
            <a:r>
              <a:rPr lang="en-US" sz="1100" dirty="0">
                <a:solidFill>
                  <a:schemeClr val="dk1"/>
                </a:solidFill>
              </a:rPr>
              <a:t>Benefits confusion is one of the biggest stressors</a:t>
            </a:r>
          </a:p>
          <a:p>
            <a:pPr marL="457200" lvl="0" indent="-339725" algn="l" rtl="0">
              <a:spcBef>
                <a:spcPts val="0"/>
              </a:spcBef>
              <a:spcAft>
                <a:spcPts val="0"/>
              </a:spcAft>
              <a:buClr>
                <a:schemeClr val="dk1"/>
              </a:buClr>
              <a:buSzPts val="1750"/>
              <a:buChar char="●"/>
            </a:pPr>
            <a:r>
              <a:rPr lang="en-US" sz="1100" dirty="0">
                <a:solidFill>
                  <a:schemeClr val="dk1"/>
                </a:solidFill>
              </a:rPr>
              <a:t>Small issues can quickly become stop‑out risks</a:t>
            </a:r>
          </a:p>
          <a:p>
            <a:pPr marL="457200" lvl="0" indent="-339725" algn="l" rtl="0">
              <a:spcBef>
                <a:spcPts val="0"/>
              </a:spcBef>
              <a:spcAft>
                <a:spcPts val="0"/>
              </a:spcAft>
              <a:buClr>
                <a:schemeClr val="dk1"/>
              </a:buClr>
              <a:buSzPts val="1750"/>
              <a:buChar char="●"/>
            </a:pPr>
            <a:r>
              <a:rPr lang="en-US" sz="1100" dirty="0">
                <a:solidFill>
                  <a:schemeClr val="dk1"/>
                </a:solidFill>
              </a:rPr>
              <a:t>Clear communication helps students stay enrolled and focused</a:t>
            </a:r>
          </a:p>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96fba2ca91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96fba2ca91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42857"/>
              </a:lnSpc>
              <a:spcBef>
                <a:spcPts val="1100"/>
              </a:spcBef>
              <a:spcAft>
                <a:spcPts val="0"/>
              </a:spcAft>
              <a:buClr>
                <a:schemeClr val="dk1"/>
              </a:buClr>
              <a:buSzPts val="1100"/>
              <a:buFont typeface="Arial"/>
              <a:buNone/>
            </a:pPr>
            <a:r>
              <a:rPr lang="en-US" sz="1100" b="1" dirty="0">
                <a:solidFill>
                  <a:schemeClr val="dk1"/>
                </a:solidFill>
              </a:rPr>
              <a:t>Speaker Notes</a:t>
            </a:r>
          </a:p>
          <a:p>
            <a:pPr marL="457200" lvl="0" indent="-339725" algn="l" rtl="0">
              <a:spcBef>
                <a:spcPts val="1100"/>
              </a:spcBef>
              <a:spcAft>
                <a:spcPts val="0"/>
              </a:spcAft>
              <a:buClr>
                <a:schemeClr val="dk1"/>
              </a:buClr>
              <a:buSzPts val="1750"/>
              <a:buChar char="●"/>
            </a:pPr>
            <a:r>
              <a:rPr lang="en-US" sz="1100" dirty="0">
                <a:solidFill>
                  <a:schemeClr val="dk1"/>
                </a:solidFill>
              </a:rPr>
              <a:t>Many military‑connected students hesitate to ask for help</a:t>
            </a:r>
          </a:p>
          <a:p>
            <a:pPr marL="457200" lvl="0" indent="-339725" algn="l" rtl="0">
              <a:spcBef>
                <a:spcPts val="0"/>
              </a:spcBef>
              <a:spcAft>
                <a:spcPts val="0"/>
              </a:spcAft>
              <a:buClr>
                <a:schemeClr val="dk1"/>
              </a:buClr>
              <a:buSzPts val="1750"/>
              <a:buChar char="●"/>
            </a:pPr>
            <a:r>
              <a:rPr lang="en-US" sz="1100" dirty="0">
                <a:solidFill>
                  <a:schemeClr val="dk1"/>
                </a:solidFill>
              </a:rPr>
              <a:t>Normalizing support services is critical</a:t>
            </a:r>
          </a:p>
          <a:p>
            <a:pPr marL="457200" lvl="0" indent="-339725" algn="l" rtl="0">
              <a:spcBef>
                <a:spcPts val="0"/>
              </a:spcBef>
              <a:spcAft>
                <a:spcPts val="0"/>
              </a:spcAft>
              <a:buClr>
                <a:schemeClr val="dk1"/>
              </a:buClr>
              <a:buSzPts val="1750"/>
              <a:buChar char="●"/>
            </a:pPr>
            <a:r>
              <a:rPr lang="en-US" sz="1100" dirty="0">
                <a:solidFill>
                  <a:schemeClr val="dk1"/>
                </a:solidFill>
              </a:rPr>
              <a:t>Well‑being directly impacts academic performance</a:t>
            </a:r>
          </a:p>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396fba2ca91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396fba2ca91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42857"/>
              </a:lnSpc>
              <a:spcBef>
                <a:spcPts val="1100"/>
              </a:spcBef>
              <a:spcAft>
                <a:spcPts val="0"/>
              </a:spcAft>
              <a:buClr>
                <a:schemeClr val="dk1"/>
              </a:buClr>
              <a:buSzPts val="1100"/>
              <a:buFont typeface="Arial"/>
              <a:buNone/>
            </a:pPr>
            <a:r>
              <a:rPr lang="en-US" sz="1100" b="1" dirty="0">
                <a:solidFill>
                  <a:schemeClr val="dk1"/>
                </a:solidFill>
                <a:latin typeface="Times New Roman" panose="02020603050405020304" pitchFamily="18" charset="0"/>
                <a:cs typeface="Times New Roman" panose="02020603050405020304" pitchFamily="18" charset="0"/>
              </a:rPr>
              <a:t>Speaker Notes</a:t>
            </a:r>
          </a:p>
          <a:p>
            <a:pPr marL="457200" lvl="0" indent="-346075" algn="l" rtl="0">
              <a:spcBef>
                <a:spcPts val="1100"/>
              </a:spcBef>
              <a:spcAft>
                <a:spcPts val="0"/>
              </a:spcAft>
              <a:buClr>
                <a:schemeClr val="dk1"/>
              </a:buClr>
              <a:buSzPts val="1850"/>
              <a:buChar char="●"/>
            </a:pPr>
            <a:r>
              <a:rPr lang="en-US" sz="1100" dirty="0">
                <a:solidFill>
                  <a:schemeClr val="dk1"/>
                </a:solidFill>
                <a:latin typeface="Times New Roman" panose="02020603050405020304" pitchFamily="18" charset="0"/>
                <a:cs typeface="Times New Roman" panose="02020603050405020304" pitchFamily="18" charset="0"/>
              </a:rPr>
              <a:t>Student success is a shared responsibility</a:t>
            </a:r>
          </a:p>
          <a:p>
            <a:pPr marL="457200" lvl="0" indent="-346075" algn="l" rtl="0">
              <a:spcBef>
                <a:spcPts val="0"/>
              </a:spcBef>
              <a:spcAft>
                <a:spcPts val="0"/>
              </a:spcAft>
              <a:buClr>
                <a:schemeClr val="dk1"/>
              </a:buClr>
              <a:buSzPts val="1850"/>
              <a:buChar char="●"/>
            </a:pPr>
            <a:r>
              <a:rPr lang="en-US" sz="1100" dirty="0">
                <a:solidFill>
                  <a:schemeClr val="dk1"/>
                </a:solidFill>
                <a:latin typeface="Times New Roman" panose="02020603050405020304" pitchFamily="18" charset="0"/>
                <a:cs typeface="Times New Roman" panose="02020603050405020304" pitchFamily="18" charset="0"/>
              </a:rPr>
              <a:t>Collaboration prevents students from falling through gaps</a:t>
            </a:r>
          </a:p>
          <a:p>
            <a:pPr marL="457200" lvl="0" indent="-346075" algn="l" rtl="0">
              <a:spcBef>
                <a:spcPts val="0"/>
              </a:spcBef>
              <a:spcAft>
                <a:spcPts val="0"/>
              </a:spcAft>
              <a:buClr>
                <a:schemeClr val="dk1"/>
              </a:buClr>
              <a:buSzPts val="1850"/>
              <a:buChar char="●"/>
            </a:pPr>
            <a:r>
              <a:rPr lang="en-US" sz="1100" dirty="0">
                <a:solidFill>
                  <a:schemeClr val="dk1"/>
                </a:solidFill>
                <a:latin typeface="Times New Roman" panose="02020603050405020304" pitchFamily="18" charset="0"/>
                <a:cs typeface="Times New Roman" panose="02020603050405020304" pitchFamily="18" charset="0"/>
              </a:rPr>
              <a:t>Strong partnerships strengthen institutional impact</a:t>
            </a:r>
          </a:p>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3c7495b93df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3c7495b93df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How we respond to barriers</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217FA-8209-91F6-2817-51574214FE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46506D-FB0D-2CAD-BE48-78257842ED2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3FF6C4D-A9E1-9DC2-C837-EC97834D376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19786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86bbf51bf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386bbf51bf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t>The Challenge (5 minutes)Break students into small groups (3–5 students) and give each group a </a:t>
            </a:r>
            <a:r>
              <a:rPr lang="en-US" sz="1100" dirty="0" err="1"/>
              <a:t>scenario:Sample</a:t>
            </a:r>
            <a:r>
              <a:rPr lang="en-US" sz="1100" dirty="0"/>
              <a:t> Scenarios (pick one or assign different ones):</a:t>
            </a:r>
          </a:p>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42857"/>
              </a:lnSpc>
              <a:spcBef>
                <a:spcPts val="1100"/>
              </a:spcBef>
              <a:spcAft>
                <a:spcPts val="0"/>
              </a:spcAft>
              <a:buClr>
                <a:schemeClr val="dk1"/>
              </a:buClr>
              <a:buSzPts val="1100"/>
              <a:buFont typeface="Arial"/>
              <a:buNone/>
            </a:pPr>
            <a:r>
              <a:rPr lang="en" sz="1100" dirty="0"/>
              <a:t>Role of a Military‑Student Success Professional 🤝 </a:t>
            </a:r>
          </a:p>
          <a:p>
            <a:pPr marL="0" lvl="0" indent="0" algn="l" rtl="0">
              <a:lnSpc>
                <a:spcPct val="142857"/>
              </a:lnSpc>
              <a:spcBef>
                <a:spcPts val="1100"/>
              </a:spcBef>
              <a:spcAft>
                <a:spcPts val="0"/>
              </a:spcAft>
              <a:buClr>
                <a:schemeClr val="dk1"/>
              </a:buClr>
              <a:buSzPts val="1100"/>
              <a:buFont typeface="Arial"/>
              <a:buNone/>
            </a:pPr>
            <a:endParaRPr lang="en" sz="1100" dirty="0">
              <a:solidFill>
                <a:schemeClr val="dk1"/>
              </a:solidFill>
            </a:endParaRPr>
          </a:p>
          <a:p>
            <a:pPr marL="0" lvl="0" indent="0" algn="l" rtl="0">
              <a:lnSpc>
                <a:spcPct val="142857"/>
              </a:lnSpc>
              <a:spcBef>
                <a:spcPts val="1100"/>
              </a:spcBef>
              <a:spcAft>
                <a:spcPts val="0"/>
              </a:spcAft>
              <a:buClr>
                <a:schemeClr val="dk1"/>
              </a:buClr>
              <a:buSzPts val="1100"/>
              <a:buFont typeface="Arial"/>
              <a:buNone/>
            </a:pPr>
            <a:r>
              <a:rPr lang="en-US" sz="1100" dirty="0">
                <a:solidFill>
                  <a:schemeClr val="dk1"/>
                </a:solidFill>
              </a:rPr>
              <a:t>✅ Advocate for military‑connected students</a:t>
            </a:r>
            <a:br>
              <a:rPr lang="en-US" sz="1100" dirty="0">
                <a:solidFill>
                  <a:schemeClr val="dk1"/>
                </a:solidFill>
              </a:rPr>
            </a:br>
            <a:r>
              <a:rPr lang="en-US" sz="1100" dirty="0">
                <a:solidFill>
                  <a:schemeClr val="dk1"/>
                </a:solidFill>
              </a:rPr>
              <a:t>✅ Navigator of institutional systems and policies</a:t>
            </a:r>
            <a:br>
              <a:rPr lang="en-US" sz="1100" dirty="0">
                <a:solidFill>
                  <a:schemeClr val="dk1"/>
                </a:solidFill>
              </a:rPr>
            </a:br>
            <a:r>
              <a:rPr lang="en-US" sz="1100" dirty="0">
                <a:solidFill>
                  <a:schemeClr val="dk1"/>
                </a:solidFill>
              </a:rPr>
              <a:t>✅ Central point of contact and trusted supporter</a:t>
            </a:r>
            <a:br>
              <a:rPr lang="en-US" sz="1100" dirty="0">
                <a:solidFill>
                  <a:schemeClr val="dk1"/>
                </a:solidFill>
              </a:rPr>
            </a:br>
            <a:r>
              <a:rPr lang="en-US" sz="1100" dirty="0">
                <a:solidFill>
                  <a:schemeClr val="dk1"/>
                </a:solidFill>
              </a:rPr>
              <a:t>✅ Partner in retention and early‑alert efforts</a:t>
            </a:r>
          </a:p>
          <a:p>
            <a:pPr marL="0" lvl="0" indent="0" algn="l" rtl="0">
              <a:lnSpc>
                <a:spcPct val="142857"/>
              </a:lnSpc>
              <a:spcBef>
                <a:spcPts val="1100"/>
              </a:spcBef>
              <a:spcAft>
                <a:spcPts val="0"/>
              </a:spcAft>
              <a:buClr>
                <a:schemeClr val="dk1"/>
              </a:buClr>
              <a:buSzPts val="1100"/>
              <a:buFont typeface="Arial"/>
              <a:buNone/>
            </a:pPr>
            <a:r>
              <a:rPr lang="en-US" sz="1100" b="1" dirty="0">
                <a:solidFill>
                  <a:schemeClr val="dk1"/>
                </a:solidFill>
              </a:rPr>
              <a:t>Speaker Notes</a:t>
            </a:r>
          </a:p>
          <a:p>
            <a:pPr marL="457200" lvl="0" indent="-339725" algn="l" rtl="0">
              <a:spcBef>
                <a:spcPts val="1100"/>
              </a:spcBef>
              <a:spcAft>
                <a:spcPts val="0"/>
              </a:spcAft>
              <a:buClr>
                <a:schemeClr val="dk1"/>
              </a:buClr>
              <a:buSzPts val="1750"/>
              <a:buChar char="●"/>
            </a:pPr>
            <a:r>
              <a:rPr lang="en-US" sz="1100" dirty="0">
                <a:solidFill>
                  <a:schemeClr val="dk1"/>
                </a:solidFill>
              </a:rPr>
              <a:t>I often serve as a bridge between the military and higher education</a:t>
            </a:r>
          </a:p>
          <a:p>
            <a:pPr marL="457200" lvl="0" indent="-339725" algn="l" rtl="0">
              <a:spcBef>
                <a:spcPts val="0"/>
              </a:spcBef>
              <a:spcAft>
                <a:spcPts val="0"/>
              </a:spcAft>
              <a:buClr>
                <a:schemeClr val="dk1"/>
              </a:buClr>
              <a:buSzPts val="1750"/>
              <a:buChar char="●"/>
            </a:pPr>
            <a:r>
              <a:rPr lang="en-US" sz="1100" dirty="0">
                <a:solidFill>
                  <a:schemeClr val="dk1"/>
                </a:solidFill>
              </a:rPr>
              <a:t>Students look for clarity, consistency, and follow‑through</a:t>
            </a:r>
          </a:p>
          <a:p>
            <a:pPr marL="457200" lvl="0" indent="-339725" algn="l" rtl="0">
              <a:spcBef>
                <a:spcPts val="0"/>
              </a:spcBef>
              <a:spcAft>
                <a:spcPts val="0"/>
              </a:spcAft>
              <a:buClr>
                <a:schemeClr val="dk1"/>
              </a:buClr>
              <a:buSzPts val="1750"/>
              <a:buChar char="●"/>
            </a:pPr>
            <a:r>
              <a:rPr lang="en-US" sz="1100" dirty="0">
                <a:solidFill>
                  <a:schemeClr val="dk1"/>
                </a:solidFill>
              </a:rPr>
              <a:t>Trust is essential for long‑term student success</a:t>
            </a:r>
          </a:p>
          <a:p>
            <a:pPr marL="0" lvl="0" indent="0" algn="l" rtl="0">
              <a:spcBef>
                <a:spcPts val="1100"/>
              </a:spcBef>
              <a:spcAft>
                <a:spcPts val="1200"/>
              </a:spcAft>
              <a:buNone/>
            </a:pPr>
            <a:endParaRPr lang="en-US" sz="1600" dirty="0"/>
          </a:p>
          <a:p>
            <a:endParaRPr lang="en-US" dirty="0"/>
          </a:p>
        </p:txBody>
      </p:sp>
    </p:spTree>
    <p:extLst>
      <p:ext uri="{BB962C8B-B14F-4D97-AF65-F5344CB8AC3E}">
        <p14:creationId xmlns:p14="http://schemas.microsoft.com/office/powerpoint/2010/main" val="330960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a:extLst>
            <a:ext uri="{FF2B5EF4-FFF2-40B4-BE49-F238E27FC236}">
              <a16:creationId xmlns:a16="http://schemas.microsoft.com/office/drawing/2014/main" id="{992CA012-72B7-EEF2-7DB3-0F6B36A160B5}"/>
            </a:ext>
          </a:extLst>
        </p:cNvPr>
        <p:cNvGrpSpPr/>
        <p:nvPr/>
      </p:nvGrpSpPr>
      <p:grpSpPr>
        <a:xfrm>
          <a:off x="0" y="0"/>
          <a:ext cx="0" cy="0"/>
          <a:chOff x="0" y="0"/>
          <a:chExt cx="0" cy="0"/>
        </a:xfrm>
      </p:grpSpPr>
      <p:sp>
        <p:nvSpPr>
          <p:cNvPr id="140" name="Google Shape;140;g386bbf51bf7_0_5:notes">
            <a:extLst>
              <a:ext uri="{FF2B5EF4-FFF2-40B4-BE49-F238E27FC236}">
                <a16:creationId xmlns:a16="http://schemas.microsoft.com/office/drawing/2014/main" id="{5471D646-0574-B893-6F7A-D0A6741DE02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386bbf51bf7_0_5:notes">
            <a:extLst>
              <a:ext uri="{FF2B5EF4-FFF2-40B4-BE49-F238E27FC236}">
                <a16:creationId xmlns:a16="http://schemas.microsoft.com/office/drawing/2014/main" id="{5A6AEDDA-5FD7-B7DB-5838-93FDBCDCFD6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t>The Challenge (5 minutes)Break students into small groups (3–5 students) and give each group a </a:t>
            </a:r>
            <a:r>
              <a:rPr lang="en-US" sz="1100" dirty="0" err="1"/>
              <a:t>scenario:Sample</a:t>
            </a:r>
            <a:r>
              <a:rPr lang="en-US" sz="1100" dirty="0"/>
              <a:t> Scenarios (pick one or assign different ones):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6501047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a:extLst>
            <a:ext uri="{FF2B5EF4-FFF2-40B4-BE49-F238E27FC236}">
              <a16:creationId xmlns:a16="http://schemas.microsoft.com/office/drawing/2014/main" id="{FA808A95-3127-99BD-3E36-CD271589D7CF}"/>
            </a:ext>
          </a:extLst>
        </p:cNvPr>
        <p:cNvGrpSpPr/>
        <p:nvPr/>
      </p:nvGrpSpPr>
      <p:grpSpPr>
        <a:xfrm>
          <a:off x="0" y="0"/>
          <a:ext cx="0" cy="0"/>
          <a:chOff x="0" y="0"/>
          <a:chExt cx="0" cy="0"/>
        </a:xfrm>
      </p:grpSpPr>
      <p:sp>
        <p:nvSpPr>
          <p:cNvPr id="140" name="Google Shape;140;g386bbf51bf7_0_5:notes">
            <a:extLst>
              <a:ext uri="{FF2B5EF4-FFF2-40B4-BE49-F238E27FC236}">
                <a16:creationId xmlns:a16="http://schemas.microsoft.com/office/drawing/2014/main" id="{21E21FF6-9F33-A20A-7C13-08098D10740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386bbf51bf7_0_5:notes">
            <a:extLst>
              <a:ext uri="{FF2B5EF4-FFF2-40B4-BE49-F238E27FC236}">
                <a16:creationId xmlns:a16="http://schemas.microsoft.com/office/drawing/2014/main" id="{2CCF5BD3-1103-36B5-CB05-B21A623D37F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t>The Challenge (5 minutes)Break students into small groups (3–5 students) and give each group a </a:t>
            </a:r>
            <a:r>
              <a:rPr lang="en-US" sz="1100" dirty="0" err="1"/>
              <a:t>scenario:Sample</a:t>
            </a:r>
            <a:r>
              <a:rPr lang="en-US" sz="1100" dirty="0"/>
              <a:t> Scenarios (pick one or assign different ones):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2646474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a:extLst>
            <a:ext uri="{FF2B5EF4-FFF2-40B4-BE49-F238E27FC236}">
              <a16:creationId xmlns:a16="http://schemas.microsoft.com/office/drawing/2014/main" id="{4FC0AD97-86B3-3C50-BC07-9BB9C882F2A6}"/>
            </a:ext>
          </a:extLst>
        </p:cNvPr>
        <p:cNvGrpSpPr/>
        <p:nvPr/>
      </p:nvGrpSpPr>
      <p:grpSpPr>
        <a:xfrm>
          <a:off x="0" y="0"/>
          <a:ext cx="0" cy="0"/>
          <a:chOff x="0" y="0"/>
          <a:chExt cx="0" cy="0"/>
        </a:xfrm>
      </p:grpSpPr>
      <p:sp>
        <p:nvSpPr>
          <p:cNvPr id="140" name="Google Shape;140;g386bbf51bf7_0_5:notes">
            <a:extLst>
              <a:ext uri="{FF2B5EF4-FFF2-40B4-BE49-F238E27FC236}">
                <a16:creationId xmlns:a16="http://schemas.microsoft.com/office/drawing/2014/main" id="{BEF3E15D-5D8F-7F37-3FF9-58D9806061A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386bbf51bf7_0_5:notes">
            <a:extLst>
              <a:ext uri="{FF2B5EF4-FFF2-40B4-BE49-F238E27FC236}">
                <a16:creationId xmlns:a16="http://schemas.microsoft.com/office/drawing/2014/main" id="{CDAB26E2-297D-E91E-76A8-0C1A3107433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t>The Challenge (5 minutes)Break students into small groups (3–5 students) and give each group a </a:t>
            </a:r>
            <a:r>
              <a:rPr lang="en-US" sz="1100" dirty="0" err="1"/>
              <a:t>scenario:Sample</a:t>
            </a:r>
            <a:r>
              <a:rPr lang="en-US" sz="1100" dirty="0"/>
              <a:t> Scenarios (pick one or assign different ones):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8296235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396fba2ca91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396fba2ca91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42857"/>
              </a:lnSpc>
              <a:spcBef>
                <a:spcPts val="1100"/>
              </a:spcBef>
              <a:spcAft>
                <a:spcPts val="0"/>
              </a:spcAft>
              <a:buClr>
                <a:schemeClr val="dk1"/>
              </a:buClr>
              <a:buSzPts val="1100"/>
              <a:buFont typeface="Arial"/>
              <a:buNone/>
            </a:pPr>
            <a:r>
              <a:rPr lang="en-US" sz="1100" b="1" dirty="0">
                <a:solidFill>
                  <a:schemeClr val="dk1"/>
                </a:solidFill>
              </a:rPr>
              <a:t>Speaker Notes</a:t>
            </a:r>
          </a:p>
          <a:p>
            <a:pPr marL="457200" lvl="0" indent="-339725" algn="l" rtl="0">
              <a:spcBef>
                <a:spcPts val="1100"/>
              </a:spcBef>
              <a:spcAft>
                <a:spcPts val="0"/>
              </a:spcAft>
              <a:buClr>
                <a:schemeClr val="dk1"/>
              </a:buClr>
              <a:buSzPts val="1750"/>
              <a:buChar char="●"/>
            </a:pPr>
            <a:r>
              <a:rPr lang="en-US" sz="1100" dirty="0">
                <a:solidFill>
                  <a:schemeClr val="dk1"/>
                </a:solidFill>
              </a:rPr>
              <a:t>Comprehensive support benefits students and institutions</a:t>
            </a:r>
          </a:p>
          <a:p>
            <a:pPr marL="457200" lvl="0" indent="-339725" algn="l" rtl="0">
              <a:spcBef>
                <a:spcPts val="0"/>
              </a:spcBef>
              <a:spcAft>
                <a:spcPts val="0"/>
              </a:spcAft>
              <a:buClr>
                <a:schemeClr val="dk1"/>
              </a:buClr>
              <a:buSzPts val="1750"/>
              <a:buChar char="●"/>
            </a:pPr>
            <a:r>
              <a:rPr lang="en-US" sz="1100" dirty="0">
                <a:solidFill>
                  <a:schemeClr val="dk1"/>
                </a:solidFill>
              </a:rPr>
              <a:t>Military‑connected students are assets to our campuses</a:t>
            </a:r>
          </a:p>
          <a:p>
            <a:pPr marL="457200" lvl="0" indent="-339725" algn="l" rtl="0">
              <a:spcBef>
                <a:spcPts val="0"/>
              </a:spcBef>
              <a:spcAft>
                <a:spcPts val="0"/>
              </a:spcAft>
              <a:buClr>
                <a:schemeClr val="dk1"/>
              </a:buClr>
              <a:buSzPts val="1750"/>
              <a:buChar char="●"/>
            </a:pPr>
            <a:r>
              <a:rPr lang="en-US" sz="1100" dirty="0">
                <a:solidFill>
                  <a:schemeClr val="dk1"/>
                </a:solidFill>
              </a:rPr>
              <a:t>This work affirms service while supporting academic achievement</a:t>
            </a:r>
          </a:p>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072275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396fba2ca91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396fba2ca91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c6ff6cf28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3c6ff6cf28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3c7495b93d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3c7495b93d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Adult learners, transfer students, first‑generation students</a:t>
            </a:r>
          </a:p>
          <a:p>
            <a:pPr marL="0" lvl="0" indent="0" algn="l" rtl="0">
              <a:spcBef>
                <a:spcPts val="0"/>
              </a:spcBef>
              <a:spcAft>
                <a:spcPts val="0"/>
              </a:spcAft>
              <a:buNone/>
            </a:pPr>
            <a:r>
              <a:rPr lang="en-US" dirty="0"/>
              <a:t>Speaker Notes</a:t>
            </a:r>
          </a:p>
          <a:p>
            <a:pPr marL="0" lvl="0" indent="0" algn="l" rtl="0">
              <a:spcBef>
                <a:spcPts val="0"/>
              </a:spcBef>
              <a:spcAft>
                <a:spcPts val="0"/>
              </a:spcAft>
              <a:buNone/>
            </a:pPr>
            <a:r>
              <a:rPr lang="en-US" dirty="0"/>
              <a:t>These students often bring leadership and discipline</a:t>
            </a:r>
          </a:p>
          <a:p>
            <a:pPr marL="0" lvl="0" indent="0" algn="l" rtl="0">
              <a:spcBef>
                <a:spcPts val="0"/>
              </a:spcBef>
              <a:spcAft>
                <a:spcPts val="0"/>
              </a:spcAft>
              <a:buNone/>
            </a:pPr>
            <a:r>
              <a:rPr lang="en-US" dirty="0"/>
              <a:t>They also face unique challenges tied to service and transition</a:t>
            </a:r>
          </a:p>
          <a:p>
            <a:pPr marL="0" lvl="0" indent="0" algn="l" rtl="0">
              <a:spcBef>
                <a:spcPts val="0"/>
              </a:spcBef>
              <a:spcAft>
                <a:spcPts val="0"/>
              </a:spcAft>
              <a:buNone/>
            </a:pPr>
            <a:r>
              <a:rPr lang="en-US" dirty="0"/>
              <a:t>Support must be flexible, informed, and culturally responsive</a:t>
            </a:r>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91F93D-E51E-48C0-95FF-6CADCD82AAC8}" type="slidenum">
              <a:rPr lang="en-US" smtClean="0"/>
              <a:t>5</a:t>
            </a:fld>
            <a:endParaRPr lang="en-US"/>
          </a:p>
        </p:txBody>
      </p:sp>
    </p:spTree>
    <p:extLst>
      <p:ext uri="{BB962C8B-B14F-4D97-AF65-F5344CB8AC3E}">
        <p14:creationId xmlns:p14="http://schemas.microsoft.com/office/powerpoint/2010/main" val="2619095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3c7495b93df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3c7495b93df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Ana – challenge of just getting on the FTC Army Base</a:t>
            </a:r>
          </a:p>
          <a:p>
            <a:pPr marL="0" lvl="0" indent="0" algn="l" rtl="0">
              <a:spcBef>
                <a:spcPts val="0"/>
              </a:spcBef>
              <a:spcAft>
                <a:spcPts val="0"/>
              </a:spcAft>
              <a:buNone/>
            </a:pPr>
            <a:endParaRPr lang="en-US" dirty="0"/>
          </a:p>
          <a:p>
            <a:pPr marL="158750" indent="0">
              <a:buNone/>
            </a:pPr>
            <a:r>
              <a:rPr lang="en-US" b="1" dirty="0"/>
              <a:t>Navigating Campus &amp; Support Services</a:t>
            </a:r>
            <a:endParaRPr lang="en-US" dirty="0"/>
          </a:p>
          <a:p>
            <a:r>
              <a:rPr lang="en-US" dirty="0"/>
              <a:t>Transition from clear military structure → complex, decentralized campus systems </a:t>
            </a:r>
          </a:p>
          <a:p>
            <a:r>
              <a:rPr lang="en-US" dirty="0"/>
              <a:t>Unclear points of contact (“Where do I go for help?”) </a:t>
            </a:r>
          </a:p>
          <a:p>
            <a:r>
              <a:rPr lang="en-US" dirty="0"/>
              <a:t>Veteran resources may be hard to find or access </a:t>
            </a:r>
          </a:p>
          <a:p>
            <a:r>
              <a:rPr lang="en-US" dirty="0"/>
              <a:t>Leads to frustration and underutilization of support </a:t>
            </a:r>
          </a:p>
          <a:p>
            <a:pPr marL="158750" indent="0">
              <a:buNone/>
            </a:pPr>
            <a:r>
              <a:rPr lang="en-US" b="1" dirty="0"/>
              <a:t>APSU response:</a:t>
            </a:r>
            <a:r>
              <a:rPr lang="en-US" dirty="0"/>
              <a:t> APSU provides a centralized Military &amp; Veterans Affairs office that offers one-on-one guidance to help students navigate admissions, benefits, and campus resources. </a:t>
            </a:r>
          </a:p>
          <a:p>
            <a:pPr marL="158750" indent="0">
              <a:buNone/>
            </a:pPr>
            <a:br>
              <a:rPr lang="en-US" dirty="0"/>
            </a:br>
            <a:endParaRPr lang="en-US" dirty="0"/>
          </a:p>
          <a:p>
            <a:pPr marL="158750" indent="0">
              <a:buNone/>
            </a:pPr>
            <a:r>
              <a:rPr lang="en-US" b="1" dirty="0"/>
              <a:t>Military Credit Misalignment</a:t>
            </a:r>
            <a:endParaRPr lang="en-US" dirty="0"/>
          </a:p>
          <a:p>
            <a:r>
              <a:rPr lang="en-US" dirty="0"/>
              <a:t>Military training evaluated by American Council on Education, but acceptance varies by institution </a:t>
            </a:r>
          </a:p>
          <a:p>
            <a:r>
              <a:rPr lang="en-US" dirty="0"/>
              <a:t>Students may repeat coursework and lose time/benefits </a:t>
            </a:r>
          </a:p>
          <a:p>
            <a:r>
              <a:rPr lang="en-US" dirty="0"/>
              <a:t>Can feel like prior experience is undervalued </a:t>
            </a:r>
          </a:p>
          <a:p>
            <a:pPr marL="158750" indent="0">
              <a:buNone/>
            </a:pPr>
            <a:r>
              <a:rPr lang="en-US" b="1" dirty="0"/>
              <a:t>APSU response:</a:t>
            </a:r>
            <a:r>
              <a:rPr lang="en-US" dirty="0"/>
              <a:t> APSU actively evaluates military transcripts and works to maximize transfer credit to reduce redundancy and accelerate degree completion. </a:t>
            </a:r>
          </a:p>
          <a:p>
            <a:pPr marL="158750" indent="0">
              <a:buNone/>
            </a:pPr>
            <a:br>
              <a:rPr lang="en-US" dirty="0"/>
            </a:br>
            <a:endParaRPr lang="en-US" dirty="0"/>
          </a:p>
          <a:p>
            <a:pPr marL="158750" indent="0">
              <a:buNone/>
            </a:pPr>
            <a:r>
              <a:rPr lang="en-US" b="1" dirty="0"/>
              <a:t>Financial Misconceptions</a:t>
            </a:r>
            <a:endParaRPr lang="en-US" dirty="0"/>
          </a:p>
          <a:p>
            <a:r>
              <a:rPr lang="en-US" dirty="0"/>
              <a:t>Assumption that benefits fully cover college costs </a:t>
            </a:r>
          </a:p>
          <a:p>
            <a:r>
              <a:rPr lang="en-US" dirty="0"/>
              <a:t>Reality with Post-9/11 GI Bill: </a:t>
            </a:r>
          </a:p>
          <a:p>
            <a:pPr lvl="1"/>
            <a:r>
              <a:rPr lang="en-US" dirty="0"/>
              <a:t>Coverage gaps, delays, and extra expenses </a:t>
            </a:r>
          </a:p>
          <a:p>
            <a:r>
              <a:rPr lang="en-US" dirty="0"/>
              <a:t>Can lead to financial stress </a:t>
            </a:r>
          </a:p>
          <a:p>
            <a:pPr marL="158750" indent="0">
              <a:buNone/>
            </a:pPr>
            <a:r>
              <a:rPr lang="en-US" b="1" dirty="0"/>
              <a:t>APSU response:</a:t>
            </a:r>
            <a:r>
              <a:rPr lang="en-US" dirty="0"/>
              <a:t> APSU offers dedicated financial aid and VA benefits advising to help students understand, plan, and manage their education funding. </a:t>
            </a:r>
          </a:p>
          <a:p>
            <a:pPr marL="158750" indent="0">
              <a:buNone/>
            </a:pPr>
            <a:br>
              <a:rPr lang="en-US" dirty="0"/>
            </a:br>
            <a:endParaRPr lang="en-US" dirty="0"/>
          </a:p>
          <a:p>
            <a:pPr marL="158750" indent="0">
              <a:buNone/>
            </a:pPr>
            <a:r>
              <a:rPr lang="en-US" b="1" dirty="0"/>
              <a:t>Identity Transition</a:t>
            </a:r>
            <a:endParaRPr lang="en-US" dirty="0"/>
          </a:p>
          <a:p>
            <a:r>
              <a:rPr lang="en-US" dirty="0"/>
              <a:t>Shift from military identity → student identity </a:t>
            </a:r>
          </a:p>
          <a:p>
            <a:r>
              <a:rPr lang="en-US" dirty="0"/>
              <a:t>Loss of structure, role, and sense of purpose </a:t>
            </a:r>
          </a:p>
          <a:p>
            <a:r>
              <a:rPr lang="en-US" dirty="0"/>
              <a:t>Possible isolation or lack of belonging </a:t>
            </a:r>
          </a:p>
          <a:p>
            <a:r>
              <a:rPr lang="en-US" dirty="0"/>
              <a:t>May be compounded by experiences like Post-traumatic stress disorder </a:t>
            </a:r>
          </a:p>
          <a:p>
            <a:pPr marL="158750" indent="0">
              <a:buNone/>
            </a:pPr>
            <a:r>
              <a:rPr lang="en-US" b="1" dirty="0"/>
              <a:t>APSU response:</a:t>
            </a:r>
            <a:r>
              <a:rPr lang="en-US" dirty="0"/>
              <a:t> APSU fosters community through veteran-specific spaces, peer support, and programming that helps students build connection and a renewed sense of purpose.</a:t>
            </a:r>
          </a:p>
          <a:p>
            <a:pPr marL="0" lvl="0" indent="0" algn="l" rtl="0">
              <a:spcBef>
                <a:spcPts val="0"/>
              </a:spcBef>
              <a:spcAft>
                <a:spcPts val="0"/>
              </a:spcAft>
              <a:buNone/>
            </a:pPr>
            <a:endParaRPr sz="800" b="1" kern="1200" dirty="0">
              <a:solidFill>
                <a:prstClr val="black">
                  <a:hueOff val="0"/>
                  <a:satOff val="0"/>
                  <a:lumOff val="0"/>
                  <a:alphaOff val="0"/>
                </a:prstClr>
              </a:solidFill>
              <a:latin typeface="Garamond" panose="02020404030301010803" pitchFamily="18" charset="0"/>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3c7495b93df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3c7495b93df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lvl="0" indent="0">
              <a:buNone/>
            </a:pPr>
            <a:r>
              <a:rPr lang="en-US" b="1" dirty="0"/>
              <a:t>Centralized Support Hub</a:t>
            </a:r>
            <a:endParaRPr lang="en-US" dirty="0"/>
          </a:p>
          <a:p>
            <a:pPr marL="457200" lvl="0" indent="-298450"/>
            <a:r>
              <a:rPr lang="en-US" dirty="0"/>
              <a:t>Military &amp; Veterans Affairs (MVA) serves as the </a:t>
            </a:r>
            <a:r>
              <a:rPr lang="en-US" b="1" dirty="0"/>
              <a:t>primary point of contact</a:t>
            </a:r>
            <a:r>
              <a:rPr lang="en-US" dirty="0"/>
              <a:t> </a:t>
            </a:r>
          </a:p>
          <a:p>
            <a:pPr marL="457200" lvl="0" indent="-298450"/>
            <a:r>
              <a:rPr lang="en-US" dirty="0"/>
              <a:t>Assists with: </a:t>
            </a:r>
          </a:p>
          <a:p>
            <a:pPr marL="914400" lvl="1" indent="-298450"/>
            <a:r>
              <a:rPr lang="en-US" dirty="0"/>
              <a:t>Admissions navigation </a:t>
            </a:r>
          </a:p>
          <a:p>
            <a:pPr marL="914400" lvl="1" indent="-298450"/>
            <a:r>
              <a:rPr lang="en-US" dirty="0"/>
              <a:t>VA education benefits </a:t>
            </a:r>
          </a:p>
          <a:p>
            <a:pPr marL="914400" lvl="1" indent="-298450"/>
            <a:r>
              <a:rPr lang="en-US" dirty="0"/>
              <a:t>Connection to campus resources </a:t>
            </a:r>
          </a:p>
          <a:p>
            <a:pPr marL="457200" lvl="0" indent="-298450"/>
            <a:r>
              <a:rPr lang="en-US" dirty="0"/>
              <a:t>Provides </a:t>
            </a:r>
            <a:r>
              <a:rPr lang="en-US" b="1" dirty="0"/>
              <a:t>one-on-one, student-centered support</a:t>
            </a:r>
            <a:r>
              <a:rPr lang="en-US" dirty="0"/>
              <a:t> </a:t>
            </a:r>
          </a:p>
          <a:p>
            <a:pPr marL="158750" lvl="0" indent="0">
              <a:buNone/>
            </a:pPr>
            <a:r>
              <a:rPr lang="en-US" b="1" dirty="0"/>
              <a:t>Health &amp; Accessibility Collaboration</a:t>
            </a:r>
            <a:endParaRPr lang="en-US" dirty="0"/>
          </a:p>
          <a:p>
            <a:pPr marL="457200" lvl="0" indent="-298450"/>
            <a:r>
              <a:rPr lang="en-US" dirty="0"/>
              <a:t>Partners with: </a:t>
            </a:r>
          </a:p>
          <a:p>
            <a:pPr marL="914400" lvl="1" indent="-298450"/>
            <a:r>
              <a:rPr lang="en-US" dirty="0"/>
              <a:t>Boyd Health Services </a:t>
            </a:r>
          </a:p>
          <a:p>
            <a:pPr marL="914400" lvl="1" indent="-298450"/>
            <a:r>
              <a:rPr lang="en-US" dirty="0"/>
              <a:t>Disability Student Success Center </a:t>
            </a:r>
          </a:p>
          <a:p>
            <a:pPr marL="457200" lvl="0" indent="-298450"/>
            <a:r>
              <a:rPr lang="en-US" dirty="0"/>
              <a:t>Supports: </a:t>
            </a:r>
          </a:p>
          <a:p>
            <a:pPr marL="914400" lvl="1" indent="-298450"/>
            <a:r>
              <a:rPr lang="en-US" dirty="0"/>
              <a:t>Physical and mental health needs </a:t>
            </a:r>
          </a:p>
          <a:p>
            <a:pPr marL="914400" lvl="1" indent="-298450"/>
            <a:r>
              <a:rPr lang="en-US" dirty="0"/>
              <a:t>Academic accommodations </a:t>
            </a:r>
          </a:p>
          <a:p>
            <a:pPr marL="457200" lvl="0" indent="-298450"/>
            <a:r>
              <a:rPr lang="en-US" dirty="0"/>
              <a:t>Ensures students can fully access the learning environment </a:t>
            </a:r>
          </a:p>
          <a:p>
            <a:pPr marL="158750" lvl="0" indent="0">
              <a:buNone/>
            </a:pPr>
            <a:r>
              <a:rPr lang="en-US" b="1" dirty="0"/>
              <a:t>Career &amp; Transition Support</a:t>
            </a:r>
            <a:endParaRPr lang="en-US" dirty="0"/>
          </a:p>
          <a:p>
            <a:pPr marL="457200" lvl="0" indent="-298450"/>
            <a:r>
              <a:rPr lang="en-US" dirty="0"/>
              <a:t>Collaboration with Career Services </a:t>
            </a:r>
          </a:p>
          <a:p>
            <a:pPr marL="457200" lvl="0" indent="-298450"/>
            <a:r>
              <a:rPr lang="en-US" dirty="0"/>
              <a:t>Helps students: </a:t>
            </a:r>
          </a:p>
          <a:p>
            <a:pPr marL="914400" lvl="1" indent="-298450"/>
            <a:r>
              <a:rPr lang="en-US" dirty="0"/>
              <a:t>Translate military experience into civilian skills </a:t>
            </a:r>
          </a:p>
          <a:p>
            <a:pPr marL="914400" lvl="1" indent="-298450"/>
            <a:r>
              <a:rPr lang="en-US" dirty="0"/>
              <a:t>Prepare resumes and interviews </a:t>
            </a:r>
          </a:p>
          <a:p>
            <a:pPr marL="914400" lvl="1" indent="-298450"/>
            <a:r>
              <a:rPr lang="en-US" dirty="0"/>
              <a:t>Transition into the workforce </a:t>
            </a:r>
            <a:br>
              <a:rPr lang="en-US" dirty="0"/>
            </a:br>
            <a:endParaRPr lang="en-US" dirty="0"/>
          </a:p>
          <a:p>
            <a:pPr marL="158750" lvl="0" indent="0">
              <a:buNone/>
            </a:pPr>
            <a:r>
              <a:rPr lang="en-US" b="1" dirty="0"/>
              <a:t>Financial &amp; Emergency Support</a:t>
            </a:r>
            <a:endParaRPr lang="en-US" dirty="0"/>
          </a:p>
          <a:p>
            <a:pPr marL="457200" lvl="0" indent="-298450"/>
            <a:r>
              <a:rPr lang="en-US" dirty="0"/>
              <a:t>Emergency assistance through Community Engagement </a:t>
            </a:r>
          </a:p>
          <a:p>
            <a:pPr marL="457200" lvl="0" indent="-298450"/>
            <a:r>
              <a:rPr lang="en-US" dirty="0"/>
              <a:t>FAFSA and financial literacy support via Educational Opportunity Center </a:t>
            </a:r>
          </a:p>
          <a:p>
            <a:pPr marL="457200" lvl="0" indent="-298450"/>
            <a:r>
              <a:rPr lang="en-US" dirty="0"/>
              <a:t>Additional coordination with: </a:t>
            </a:r>
          </a:p>
          <a:p>
            <a:pPr marL="914400" lvl="1" indent="-298450"/>
            <a:r>
              <a:rPr lang="en-US" dirty="0"/>
              <a:t>Financial Aid Office </a:t>
            </a:r>
          </a:p>
          <a:p>
            <a:pPr marL="914400" lvl="1" indent="-298450"/>
            <a:r>
              <a:rPr lang="en-US" dirty="0"/>
              <a:t>Student Account Services </a:t>
            </a:r>
          </a:p>
          <a:p>
            <a:pPr marL="457200" lvl="0" indent="-298450"/>
            <a:r>
              <a:rPr lang="en-US" dirty="0"/>
              <a:t>Helps students manage funding, avoid disruptions, and stay enrolled </a:t>
            </a:r>
          </a:p>
          <a:p>
            <a:pPr marL="158750" lvl="0" indent="0">
              <a:buNone/>
            </a:pPr>
            <a:r>
              <a:rPr lang="en-US" b="1" dirty="0"/>
              <a:t>Academic &amp; Administrative Coordination</a:t>
            </a:r>
            <a:endParaRPr lang="en-US" dirty="0"/>
          </a:p>
          <a:p>
            <a:pPr marL="457200" lvl="0" indent="-298450"/>
            <a:r>
              <a:rPr lang="en-US" dirty="0"/>
              <a:t>Works with Registrar </a:t>
            </a:r>
          </a:p>
          <a:p>
            <a:pPr marL="457200" lvl="0" indent="-298450"/>
            <a:r>
              <a:rPr lang="en-US" dirty="0"/>
              <a:t>Supports: </a:t>
            </a:r>
          </a:p>
          <a:p>
            <a:pPr marL="914400" lvl="1" indent="-298450"/>
            <a:r>
              <a:rPr lang="en-US" dirty="0"/>
              <a:t>Enrollment processes </a:t>
            </a:r>
          </a:p>
          <a:p>
            <a:pPr marL="914400" lvl="1" indent="-298450"/>
            <a:r>
              <a:rPr lang="en-US" dirty="0"/>
              <a:t>Course registration </a:t>
            </a:r>
          </a:p>
          <a:p>
            <a:pPr marL="914400" lvl="1" indent="-298450"/>
            <a:r>
              <a:rPr lang="en-US" dirty="0"/>
              <a:t>Benefits certification </a:t>
            </a:r>
          </a:p>
          <a:p>
            <a:pPr marL="457200" lvl="0" indent="-298450"/>
            <a:r>
              <a:rPr lang="en-US" dirty="0"/>
              <a:t>Reduces administrative barriers and delays </a:t>
            </a:r>
          </a:p>
          <a:p>
            <a:pPr marL="158750" lvl="0" indent="0">
              <a:buNone/>
            </a:pPr>
            <a:r>
              <a:rPr lang="en-US" b="1" dirty="0"/>
              <a:t>Campus-Wide Awareness</a:t>
            </a:r>
            <a:endParaRPr lang="en-US" dirty="0"/>
          </a:p>
          <a:p>
            <a:pPr marL="457200" lvl="0" indent="-298450"/>
            <a:r>
              <a:rPr lang="en-US" dirty="0"/>
              <a:t>Green Zone APSU </a:t>
            </a:r>
          </a:p>
          <a:p>
            <a:pPr marL="457200" lvl="0" indent="-298450"/>
            <a:r>
              <a:rPr lang="en-US" dirty="0"/>
              <a:t>Trains faculty and staff to: </a:t>
            </a:r>
          </a:p>
          <a:p>
            <a:pPr marL="914400" lvl="1" indent="-298450"/>
            <a:r>
              <a:rPr lang="en-US" dirty="0"/>
              <a:t>Understand military-affiliated student experiences </a:t>
            </a:r>
          </a:p>
          <a:p>
            <a:pPr marL="914400" lvl="1" indent="-298450"/>
            <a:r>
              <a:rPr lang="en-US" dirty="0"/>
              <a:t>Recognize academic and personal challenges </a:t>
            </a:r>
          </a:p>
          <a:p>
            <a:pPr marL="914400" lvl="1" indent="-298450"/>
            <a:r>
              <a:rPr lang="en-US" dirty="0"/>
              <a:t>Provide informed, supportive interactions </a:t>
            </a:r>
          </a:p>
          <a:p>
            <a:pPr marL="158750" lvl="0" indent="0">
              <a:buNone/>
            </a:pPr>
            <a:r>
              <a:rPr lang="en-US" b="1" dirty="0"/>
              <a:t>Key Takeaway</a:t>
            </a:r>
            <a:endParaRPr lang="en-US" dirty="0"/>
          </a:p>
          <a:p>
            <a:pPr marL="457200" lvl="0" indent="-298450"/>
            <a:r>
              <a:rPr lang="en-US" dirty="0"/>
              <a:t>Centralized support + campus-wide collaboration </a:t>
            </a:r>
          </a:p>
          <a:p>
            <a:pPr marL="457200" lvl="0" indent="-298450"/>
            <a:r>
              <a:rPr lang="en-US" dirty="0"/>
              <a:t>Students are supported by both a </a:t>
            </a:r>
            <a:r>
              <a:rPr lang="en-US" b="1" dirty="0"/>
              <a:t>dedicated hub (MVA)</a:t>
            </a:r>
            <a:r>
              <a:rPr lang="en-US" dirty="0"/>
              <a:t> and a </a:t>
            </a:r>
            <a:r>
              <a:rPr lang="en-US" b="1" dirty="0"/>
              <a:t>connected network of services</a:t>
            </a:r>
            <a:endParaRPr lang="en-US" dirty="0"/>
          </a:p>
          <a:p>
            <a:pPr marL="171450" lvl="0" indent="-171450" algn="l" rtl="0">
              <a:spcBef>
                <a:spcPts val="0"/>
              </a:spcBef>
              <a:spcAft>
                <a:spcPts val="0"/>
              </a:spcAft>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c7495b93df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3c7495b93df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c7495b93df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3c7495b93df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42857"/>
              </a:lnSpc>
              <a:spcBef>
                <a:spcPts val="1100"/>
              </a:spcBef>
              <a:spcAft>
                <a:spcPts val="0"/>
              </a:spcAft>
              <a:buClr>
                <a:schemeClr val="dk1"/>
              </a:buClr>
              <a:buSzPts val="1100"/>
              <a:buFont typeface="Arial"/>
              <a:buNone/>
            </a:pPr>
            <a:r>
              <a:rPr lang="en-US" sz="1800" dirty="0">
                <a:solidFill>
                  <a:schemeClr val="dk1"/>
                </a:solidFill>
              </a:rPr>
              <a:t>✅ Transition support and orientation guidance</a:t>
            </a:r>
            <a:br>
              <a:rPr lang="en-US" sz="1800" dirty="0">
                <a:solidFill>
                  <a:schemeClr val="dk1"/>
                </a:solidFill>
              </a:rPr>
            </a:br>
            <a:r>
              <a:rPr lang="en-US" sz="1800" dirty="0">
                <a:solidFill>
                  <a:schemeClr val="dk1"/>
                </a:solidFill>
              </a:rPr>
              <a:t>✅ Credit evaluation and prior learning advocacy</a:t>
            </a:r>
            <a:br>
              <a:rPr lang="en-US" sz="1800" dirty="0">
                <a:solidFill>
                  <a:schemeClr val="dk1"/>
                </a:solidFill>
              </a:rPr>
            </a:br>
            <a:r>
              <a:rPr lang="en-US" sz="1800" dirty="0">
                <a:solidFill>
                  <a:schemeClr val="dk1"/>
                </a:solidFill>
              </a:rPr>
              <a:t>✅ Academic coaching and faculty communication</a:t>
            </a:r>
            <a:br>
              <a:rPr lang="en-US" sz="1800" dirty="0">
                <a:solidFill>
                  <a:schemeClr val="dk1"/>
                </a:solidFill>
              </a:rPr>
            </a:br>
            <a:r>
              <a:rPr lang="en-US" sz="1800" dirty="0">
                <a:solidFill>
                  <a:schemeClr val="dk1"/>
                </a:solidFill>
              </a:rPr>
              <a:t>✅ Early intervention for academic challenges</a:t>
            </a:r>
          </a:p>
          <a:p>
            <a:pPr marL="0" lvl="0" indent="0" algn="l" rtl="0">
              <a:lnSpc>
                <a:spcPct val="142857"/>
              </a:lnSpc>
              <a:spcBef>
                <a:spcPts val="1100"/>
              </a:spcBef>
              <a:spcAft>
                <a:spcPts val="0"/>
              </a:spcAft>
              <a:buClr>
                <a:schemeClr val="dk1"/>
              </a:buClr>
              <a:buSzPts val="1100"/>
              <a:buFont typeface="Arial"/>
              <a:buNone/>
            </a:pPr>
            <a:r>
              <a:rPr lang="en-US" sz="1800" b="1" dirty="0">
                <a:solidFill>
                  <a:schemeClr val="dk1"/>
                </a:solidFill>
              </a:rPr>
              <a:t>Speaker Notes</a:t>
            </a:r>
          </a:p>
          <a:p>
            <a:pPr marL="457200" lvl="0" indent="-339725" algn="l" rtl="0">
              <a:spcBef>
                <a:spcPts val="1100"/>
              </a:spcBef>
              <a:spcAft>
                <a:spcPts val="0"/>
              </a:spcAft>
              <a:buClr>
                <a:schemeClr val="dk1"/>
              </a:buClr>
              <a:buSzPts val="1750"/>
              <a:buChar char="●"/>
            </a:pPr>
            <a:r>
              <a:rPr lang="en-US" sz="1800" dirty="0">
                <a:solidFill>
                  <a:schemeClr val="dk1"/>
                </a:solidFill>
              </a:rPr>
              <a:t>Many students struggle with credit transfer and academic expectations</a:t>
            </a:r>
          </a:p>
          <a:p>
            <a:pPr marL="457200" lvl="0" indent="-339725" algn="l" rtl="0">
              <a:spcBef>
                <a:spcPts val="0"/>
              </a:spcBef>
              <a:spcAft>
                <a:spcPts val="0"/>
              </a:spcAft>
              <a:buClr>
                <a:schemeClr val="dk1"/>
              </a:buClr>
              <a:buSzPts val="1750"/>
              <a:buChar char="●"/>
            </a:pPr>
            <a:r>
              <a:rPr lang="en-US" sz="1800" dirty="0">
                <a:solidFill>
                  <a:schemeClr val="dk1"/>
                </a:solidFill>
              </a:rPr>
              <a:t>Returning or deploying students need flexibility and understanding</a:t>
            </a:r>
          </a:p>
          <a:p>
            <a:pPr marL="457200" lvl="0" indent="-339725" algn="l" rtl="0">
              <a:spcBef>
                <a:spcPts val="0"/>
              </a:spcBef>
              <a:spcAft>
                <a:spcPts val="0"/>
              </a:spcAft>
              <a:buClr>
                <a:schemeClr val="dk1"/>
              </a:buClr>
              <a:buSzPts val="1750"/>
              <a:buChar char="●"/>
            </a:pPr>
            <a:r>
              <a:rPr lang="en-US" sz="1800" dirty="0">
                <a:solidFill>
                  <a:schemeClr val="dk1"/>
                </a:solidFill>
              </a:rPr>
              <a:t>Proactive academic support reduces frustration and withdrawal</a:t>
            </a:r>
          </a:p>
          <a:p>
            <a:pPr marL="0" lvl="0" indent="0" algn="l" rtl="0">
              <a:spcBef>
                <a:spcPts val="0"/>
              </a:spcBef>
              <a:spcAft>
                <a:spcPts val="0"/>
              </a:spcAft>
              <a:buNone/>
            </a:pPr>
            <a:r>
              <a:rPr lang="en-US" sz="1800" b="0" i="0" u="none" strike="noStrike" cap="none" dirty="0">
                <a:solidFill>
                  <a:schemeClr val="dk2"/>
                </a:solidFill>
                <a:latin typeface="Garamond" panose="02020404030301010803" pitchFamily="18" charset="0"/>
                <a:cs typeface="Arial"/>
                <a:sym typeface="Arial"/>
              </a:rPr>
              <a:t>Academic coaching is a personalized, partnership-based approach that helps students develop executive function skills, such as time management, goal setting, study strategies, and motivation</a:t>
            </a:r>
            <a:endParaRPr sz="1800" b="0" i="0" u="none" strike="noStrike" cap="none" dirty="0">
              <a:solidFill>
                <a:schemeClr val="dk2"/>
              </a:solidFill>
              <a:latin typeface="Garamond" panose="02020404030301010803" pitchFamily="18" charset="0"/>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atin typeface="Garamond" panose="02020404030301010803" pitchFamily="18"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solidFill>
                  <a:schemeClr val="tx1"/>
                </a:solidFill>
                <a:latin typeface="Garamond" panose="02020404030301010803" pitchFamily="18" charset="0"/>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dirty="0"/>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C35AA-6DD6-C697-D6B1-DD6C851C6657}"/>
              </a:ext>
            </a:extLst>
          </p:cNvPr>
          <p:cNvSpPr>
            <a:spLocks noGrp="1"/>
          </p:cNvSpPr>
          <p:nvPr>
            <p:ph type="title"/>
          </p:nvPr>
        </p:nvSpPr>
        <p:spPr/>
        <p:txBody>
          <a:bodyPr/>
          <a:lstStyle>
            <a:lvl1pPr>
              <a:defRPr>
                <a:solidFill>
                  <a:srgbClr val="A87C4F"/>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8304E941-B80D-7FBB-12AA-6571F53C21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8D4BC392-8CC6-1A01-ADC0-0D0F588D8C45}"/>
              </a:ext>
            </a:extLst>
          </p:cNvPr>
          <p:cNvPicPr>
            <a:picLocks noChangeAspect="1"/>
          </p:cNvPicPr>
          <p:nvPr userDrawn="1"/>
        </p:nvPicPr>
        <p:blipFill>
          <a:blip r:embed="rId2"/>
          <a:srcRect/>
          <a:stretch/>
        </p:blipFill>
        <p:spPr>
          <a:xfrm>
            <a:off x="7636476" y="3957250"/>
            <a:ext cx="1244943" cy="933707"/>
          </a:xfrm>
          <a:prstGeom prst="rect">
            <a:avLst/>
          </a:prstGeom>
        </p:spPr>
      </p:pic>
    </p:spTree>
    <p:extLst>
      <p:ext uri="{BB962C8B-B14F-4D97-AF65-F5344CB8AC3E}">
        <p14:creationId xmlns:p14="http://schemas.microsoft.com/office/powerpoint/2010/main" val="42584942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63CA5E-2D1C-AEB0-A090-4EBE3C00E789}"/>
              </a:ext>
            </a:extLst>
          </p:cNvPr>
          <p:cNvSpPr/>
          <p:nvPr userDrawn="1"/>
        </p:nvSpPr>
        <p:spPr>
          <a:xfrm>
            <a:off x="0" y="3178776"/>
            <a:ext cx="9144000" cy="1964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5A0DB462-1B7A-41D9-61D5-3A86C5017FA7}"/>
              </a:ext>
            </a:extLst>
          </p:cNvPr>
          <p:cNvSpPr>
            <a:spLocks noGrp="1"/>
          </p:cNvSpPr>
          <p:nvPr>
            <p:ph type="ctrTitle"/>
          </p:nvPr>
        </p:nvSpPr>
        <p:spPr>
          <a:xfrm>
            <a:off x="328999" y="3178776"/>
            <a:ext cx="8486003" cy="1790700"/>
          </a:xfrm>
        </p:spPr>
        <p:txBody>
          <a:bodyPr anchor="ctr"/>
          <a:lstStyle>
            <a:lvl1pPr algn="ctr">
              <a:defRPr sz="4500">
                <a:solidFill>
                  <a:srgbClr val="A87C4F"/>
                </a:solidFill>
              </a:defRPr>
            </a:lvl1pPr>
          </a:lstStyle>
          <a:p>
            <a:r>
              <a:rPr lang="en-US" dirty="0"/>
              <a:t>Click to edit Master title style</a:t>
            </a:r>
          </a:p>
        </p:txBody>
      </p:sp>
      <p:pic>
        <p:nvPicPr>
          <p:cNvPr id="8" name="Picture 7" descr="A black and white logo with a star&#10;&#10;Description automatically generated">
            <a:extLst>
              <a:ext uri="{FF2B5EF4-FFF2-40B4-BE49-F238E27FC236}">
                <a16:creationId xmlns:a16="http://schemas.microsoft.com/office/drawing/2014/main" id="{9533787A-FFC6-8D2D-85AC-81F7C6277281}"/>
              </a:ext>
            </a:extLst>
          </p:cNvPr>
          <p:cNvPicPr>
            <a:picLocks noChangeAspect="1"/>
          </p:cNvPicPr>
          <p:nvPr userDrawn="1"/>
        </p:nvPicPr>
        <p:blipFill>
          <a:blip r:embed="rId2"/>
          <a:stretch>
            <a:fillRect/>
          </a:stretch>
        </p:blipFill>
        <p:spPr>
          <a:xfrm>
            <a:off x="2188924" y="-197920"/>
            <a:ext cx="4766153" cy="3574615"/>
          </a:xfrm>
          <a:prstGeom prst="rect">
            <a:avLst/>
          </a:prstGeom>
        </p:spPr>
      </p:pic>
    </p:spTree>
    <p:extLst>
      <p:ext uri="{BB962C8B-B14F-4D97-AF65-F5344CB8AC3E}">
        <p14:creationId xmlns:p14="http://schemas.microsoft.com/office/powerpoint/2010/main" val="1258478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C35AA-6DD6-C697-D6B1-DD6C851C6657}"/>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304E941-B80D-7FBB-12AA-6571F53C2167}"/>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a:extLst>
              <a:ext uri="{FF2B5EF4-FFF2-40B4-BE49-F238E27FC236}">
                <a16:creationId xmlns:a16="http://schemas.microsoft.com/office/drawing/2014/main" id="{481AAFF2-7692-19F1-2E1E-49FA6CB05D0C}"/>
              </a:ext>
            </a:extLst>
          </p:cNvPr>
          <p:cNvPicPr>
            <a:picLocks noChangeAspect="1"/>
          </p:cNvPicPr>
          <p:nvPr userDrawn="1"/>
        </p:nvPicPr>
        <p:blipFill>
          <a:blip r:embed="rId2"/>
          <a:srcRect/>
          <a:stretch/>
        </p:blipFill>
        <p:spPr>
          <a:xfrm>
            <a:off x="7636476" y="3957250"/>
            <a:ext cx="1244943" cy="933707"/>
          </a:xfrm>
          <a:prstGeom prst="rect">
            <a:avLst/>
          </a:prstGeom>
        </p:spPr>
      </p:pic>
    </p:spTree>
    <p:extLst>
      <p:ext uri="{BB962C8B-B14F-4D97-AF65-F5344CB8AC3E}">
        <p14:creationId xmlns:p14="http://schemas.microsoft.com/office/powerpoint/2010/main" val="2617632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C35AA-6DD6-C697-D6B1-DD6C851C6657}"/>
              </a:ext>
            </a:extLst>
          </p:cNvPr>
          <p:cNvSpPr>
            <a:spLocks noGrp="1"/>
          </p:cNvSpPr>
          <p:nvPr>
            <p:ph type="title"/>
          </p:nvPr>
        </p:nvSpPr>
        <p:spPr/>
        <p:txBody>
          <a:bodyPr/>
          <a:lstStyle>
            <a:lvl1pPr>
              <a:defRPr>
                <a:solidFill>
                  <a:srgbClr val="A87C4F"/>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8304E941-B80D-7FBB-12AA-6571F53C21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8D4BC392-8CC6-1A01-ADC0-0D0F588D8C45}"/>
              </a:ext>
            </a:extLst>
          </p:cNvPr>
          <p:cNvPicPr>
            <a:picLocks noChangeAspect="1"/>
          </p:cNvPicPr>
          <p:nvPr userDrawn="1"/>
        </p:nvPicPr>
        <p:blipFill>
          <a:blip r:embed="rId2"/>
          <a:srcRect/>
          <a:stretch/>
        </p:blipFill>
        <p:spPr>
          <a:xfrm>
            <a:off x="7636476" y="3957250"/>
            <a:ext cx="1244943" cy="933707"/>
          </a:xfrm>
          <a:prstGeom prst="rect">
            <a:avLst/>
          </a:prstGeom>
        </p:spPr>
      </p:pic>
    </p:spTree>
    <p:extLst>
      <p:ext uri="{BB962C8B-B14F-4D97-AF65-F5344CB8AC3E}">
        <p14:creationId xmlns:p14="http://schemas.microsoft.com/office/powerpoint/2010/main" val="21722899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C90C6-2FA2-FF81-D21D-C7D17553E454}"/>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5D0D05D-CD97-9727-AA03-0AA9B92F6627}"/>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4B951F-4DCE-365D-BE87-6294AC21F815}"/>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577884F9-1A5B-3C53-5453-EEE6CBD1CF11}"/>
              </a:ext>
            </a:extLst>
          </p:cNvPr>
          <p:cNvPicPr>
            <a:picLocks noChangeAspect="1"/>
          </p:cNvPicPr>
          <p:nvPr userDrawn="1"/>
        </p:nvPicPr>
        <p:blipFill>
          <a:blip r:embed="rId2"/>
          <a:srcRect/>
          <a:stretch/>
        </p:blipFill>
        <p:spPr>
          <a:xfrm>
            <a:off x="7636476" y="3957250"/>
            <a:ext cx="1244943" cy="933707"/>
          </a:xfrm>
          <a:prstGeom prst="rect">
            <a:avLst/>
          </a:prstGeom>
        </p:spPr>
      </p:pic>
    </p:spTree>
    <p:extLst>
      <p:ext uri="{BB962C8B-B14F-4D97-AF65-F5344CB8AC3E}">
        <p14:creationId xmlns:p14="http://schemas.microsoft.com/office/powerpoint/2010/main" val="15551434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C90C6-2FA2-FF81-D21D-C7D17553E454}"/>
              </a:ext>
            </a:extLst>
          </p:cNvPr>
          <p:cNvSpPr>
            <a:spLocks noGrp="1"/>
          </p:cNvSpPr>
          <p:nvPr>
            <p:ph type="title"/>
          </p:nvPr>
        </p:nvSpPr>
        <p:spPr/>
        <p:txBody>
          <a:bodyPr/>
          <a:lstStyle>
            <a:lvl1pPr>
              <a:defRPr>
                <a:solidFill>
                  <a:srgbClr val="A87C4F"/>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5D0D05D-CD97-9727-AA03-0AA9B92F6627}"/>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4B951F-4DCE-365D-BE87-6294AC21F815}"/>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2F4FCF87-1B48-47C8-6FFA-104FD2B1F14D}"/>
              </a:ext>
            </a:extLst>
          </p:cNvPr>
          <p:cNvPicPr>
            <a:picLocks noChangeAspect="1"/>
          </p:cNvPicPr>
          <p:nvPr userDrawn="1"/>
        </p:nvPicPr>
        <p:blipFill>
          <a:blip r:embed="rId2"/>
          <a:srcRect/>
          <a:stretch/>
        </p:blipFill>
        <p:spPr>
          <a:xfrm>
            <a:off x="7636476" y="3957250"/>
            <a:ext cx="1244943" cy="933707"/>
          </a:xfrm>
          <a:prstGeom prst="rect">
            <a:avLst/>
          </a:prstGeom>
        </p:spPr>
      </p:pic>
    </p:spTree>
    <p:extLst>
      <p:ext uri="{BB962C8B-B14F-4D97-AF65-F5344CB8AC3E}">
        <p14:creationId xmlns:p14="http://schemas.microsoft.com/office/powerpoint/2010/main" val="37645851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3062E-1A94-5E17-6FDD-7D89C67E6EC5}"/>
              </a:ext>
            </a:extLst>
          </p:cNvPr>
          <p:cNvSpPr>
            <a:spLocks noGrp="1"/>
          </p:cNvSpPr>
          <p:nvPr>
            <p:ph type="title"/>
          </p:nvPr>
        </p:nvSpPr>
        <p:spPr>
          <a:xfrm>
            <a:off x="629841" y="273844"/>
            <a:ext cx="7886700" cy="994172"/>
          </a:xfrm>
        </p:spPr>
        <p:txBody>
          <a:bodyPr/>
          <a:lstStyle>
            <a:lvl1pPr>
              <a:defRPr>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63EDA5E1-F922-2C8F-97F1-3EA50E87A3B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9D3E804-88CD-0565-A5C8-4DBEA52F95E0}"/>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7A90BC-9BC4-AD3C-C5FC-F9707417673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5AFB58B-56EA-4057-83C1-88A90B29DD32}"/>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D1B5EB84-0DCE-1167-58FA-D493806B2833}"/>
              </a:ext>
            </a:extLst>
          </p:cNvPr>
          <p:cNvPicPr>
            <a:picLocks noChangeAspect="1"/>
          </p:cNvPicPr>
          <p:nvPr userDrawn="1"/>
        </p:nvPicPr>
        <p:blipFill>
          <a:blip r:embed="rId2"/>
          <a:srcRect/>
          <a:stretch/>
        </p:blipFill>
        <p:spPr>
          <a:xfrm>
            <a:off x="7636476" y="3957250"/>
            <a:ext cx="1244943" cy="933707"/>
          </a:xfrm>
          <a:prstGeom prst="rect">
            <a:avLst/>
          </a:prstGeom>
        </p:spPr>
      </p:pic>
    </p:spTree>
    <p:extLst>
      <p:ext uri="{BB962C8B-B14F-4D97-AF65-F5344CB8AC3E}">
        <p14:creationId xmlns:p14="http://schemas.microsoft.com/office/powerpoint/2010/main" val="8845787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3062E-1A94-5E17-6FDD-7D89C67E6EC5}"/>
              </a:ext>
            </a:extLst>
          </p:cNvPr>
          <p:cNvSpPr>
            <a:spLocks noGrp="1"/>
          </p:cNvSpPr>
          <p:nvPr>
            <p:ph type="title"/>
          </p:nvPr>
        </p:nvSpPr>
        <p:spPr>
          <a:xfrm>
            <a:off x="629841" y="273844"/>
            <a:ext cx="7886700" cy="994172"/>
          </a:xfrm>
        </p:spPr>
        <p:txBody>
          <a:bodyPr/>
          <a:lstStyle>
            <a:lvl1pPr>
              <a:defRPr>
                <a:solidFill>
                  <a:srgbClr val="A87C4F"/>
                </a:solidFill>
              </a:defRPr>
            </a:lvl1pPr>
          </a:lstStyle>
          <a:p>
            <a:r>
              <a:rPr lang="en-US"/>
              <a:t>Click to edit Master title style</a:t>
            </a:r>
          </a:p>
        </p:txBody>
      </p:sp>
      <p:sp>
        <p:nvSpPr>
          <p:cNvPr id="3" name="Text Placeholder 2">
            <a:extLst>
              <a:ext uri="{FF2B5EF4-FFF2-40B4-BE49-F238E27FC236}">
                <a16:creationId xmlns:a16="http://schemas.microsoft.com/office/drawing/2014/main" id="{63EDA5E1-F922-2C8F-97F1-3EA50E87A3B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9D3E804-88CD-0565-A5C8-4DBEA52F95E0}"/>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7A90BC-9BC4-AD3C-C5FC-F9707417673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5AFB58B-56EA-4057-83C1-88A90B29DD32}"/>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68D81789-2403-0BB9-4BB3-B445E4ED4120}"/>
              </a:ext>
            </a:extLst>
          </p:cNvPr>
          <p:cNvPicPr>
            <a:picLocks noChangeAspect="1"/>
          </p:cNvPicPr>
          <p:nvPr userDrawn="1"/>
        </p:nvPicPr>
        <p:blipFill>
          <a:blip r:embed="rId2"/>
          <a:srcRect/>
          <a:stretch/>
        </p:blipFill>
        <p:spPr>
          <a:xfrm>
            <a:off x="7636476" y="3957250"/>
            <a:ext cx="1244943" cy="933707"/>
          </a:xfrm>
          <a:prstGeom prst="rect">
            <a:avLst/>
          </a:prstGeom>
        </p:spPr>
      </p:pic>
    </p:spTree>
    <p:extLst>
      <p:ext uri="{BB962C8B-B14F-4D97-AF65-F5344CB8AC3E}">
        <p14:creationId xmlns:p14="http://schemas.microsoft.com/office/powerpoint/2010/main" val="36468701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336D1-4BAD-3ADC-15EB-0DEB5B06A1C9}"/>
              </a:ext>
            </a:extLst>
          </p:cNvPr>
          <p:cNvSpPr>
            <a:spLocks noGrp="1"/>
          </p:cNvSpPr>
          <p:nvPr>
            <p:ph type="title"/>
          </p:nvPr>
        </p:nvSpPr>
        <p:spPr/>
        <p:txBody>
          <a:bodyPr/>
          <a:lstStyle>
            <a:lvl1pPr>
              <a:defRPr>
                <a:solidFill>
                  <a:srgbClr val="A87C4F"/>
                </a:solidFill>
              </a:defRPr>
            </a:lvl1pPr>
          </a:lstStyle>
          <a:p>
            <a:r>
              <a:rPr lang="en-US"/>
              <a:t>Click to edit Master title style</a:t>
            </a:r>
          </a:p>
        </p:txBody>
      </p:sp>
      <p:pic>
        <p:nvPicPr>
          <p:cNvPr id="3" name="Picture 2">
            <a:extLst>
              <a:ext uri="{FF2B5EF4-FFF2-40B4-BE49-F238E27FC236}">
                <a16:creationId xmlns:a16="http://schemas.microsoft.com/office/drawing/2014/main" id="{9BD2C309-147E-B7F3-DD1C-7B198524E664}"/>
              </a:ext>
            </a:extLst>
          </p:cNvPr>
          <p:cNvPicPr>
            <a:picLocks noChangeAspect="1"/>
          </p:cNvPicPr>
          <p:nvPr userDrawn="1"/>
        </p:nvPicPr>
        <p:blipFill>
          <a:blip r:embed="rId2"/>
          <a:srcRect/>
          <a:stretch/>
        </p:blipFill>
        <p:spPr>
          <a:xfrm>
            <a:off x="7636476" y="3957250"/>
            <a:ext cx="1244943" cy="933707"/>
          </a:xfrm>
          <a:prstGeom prst="rect">
            <a:avLst/>
          </a:prstGeom>
        </p:spPr>
      </p:pic>
    </p:spTree>
    <p:extLst>
      <p:ext uri="{BB962C8B-B14F-4D97-AF65-F5344CB8AC3E}">
        <p14:creationId xmlns:p14="http://schemas.microsoft.com/office/powerpoint/2010/main" val="2543364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atin typeface="Garamond" panose="02020404030301010803" pitchFamily="18"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0C2851-5224-DC33-4C08-44B3EBF0E8A9}"/>
              </a:ext>
            </a:extLst>
          </p:cNvPr>
          <p:cNvPicPr>
            <a:picLocks noChangeAspect="1"/>
          </p:cNvPicPr>
          <p:nvPr userDrawn="1"/>
        </p:nvPicPr>
        <p:blipFill>
          <a:blip r:embed="rId2"/>
          <a:srcRect/>
          <a:stretch/>
        </p:blipFill>
        <p:spPr>
          <a:xfrm>
            <a:off x="7636476" y="3957250"/>
            <a:ext cx="1244943" cy="933707"/>
          </a:xfrm>
          <a:prstGeom prst="rect">
            <a:avLst/>
          </a:prstGeom>
        </p:spPr>
      </p:pic>
    </p:spTree>
    <p:extLst>
      <p:ext uri="{BB962C8B-B14F-4D97-AF65-F5344CB8AC3E}">
        <p14:creationId xmlns:p14="http://schemas.microsoft.com/office/powerpoint/2010/main" val="11675550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336D1-4BAD-3ADC-15EB-0DEB5B06A1C9}"/>
              </a:ext>
            </a:extLst>
          </p:cNvPr>
          <p:cNvSpPr>
            <a:spLocks noGrp="1"/>
          </p:cNvSpPr>
          <p:nvPr>
            <p:ph type="title"/>
          </p:nvPr>
        </p:nvSpPr>
        <p:spPr/>
        <p:txBody>
          <a:bodyPr/>
          <a:lstStyle>
            <a:lvl1pPr>
              <a:defRPr>
                <a:solidFill>
                  <a:srgbClr val="A87C4F"/>
                </a:solidFill>
              </a:defRPr>
            </a:lvl1pPr>
          </a:lstStyle>
          <a:p>
            <a:r>
              <a:rPr lang="en-US"/>
              <a:t>Click to edit Master title style</a:t>
            </a:r>
          </a:p>
        </p:txBody>
      </p:sp>
      <p:pic>
        <p:nvPicPr>
          <p:cNvPr id="4" name="Picture 3">
            <a:extLst>
              <a:ext uri="{FF2B5EF4-FFF2-40B4-BE49-F238E27FC236}">
                <a16:creationId xmlns:a16="http://schemas.microsoft.com/office/drawing/2014/main" id="{FA025D39-ABCD-EF47-6E40-B3043DEC2F3F}"/>
              </a:ext>
            </a:extLst>
          </p:cNvPr>
          <p:cNvPicPr>
            <a:picLocks noChangeAspect="1"/>
          </p:cNvPicPr>
          <p:nvPr userDrawn="1"/>
        </p:nvPicPr>
        <p:blipFill>
          <a:blip r:embed="rId2"/>
          <a:srcRect/>
          <a:stretch/>
        </p:blipFill>
        <p:spPr>
          <a:xfrm>
            <a:off x="7636476" y="3957250"/>
            <a:ext cx="1244943" cy="933707"/>
          </a:xfrm>
          <a:prstGeom prst="rect">
            <a:avLst/>
          </a:prstGeom>
        </p:spPr>
      </p:pic>
    </p:spTree>
    <p:extLst>
      <p:ext uri="{BB962C8B-B14F-4D97-AF65-F5344CB8AC3E}">
        <p14:creationId xmlns:p14="http://schemas.microsoft.com/office/powerpoint/2010/main" val="26351421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F54CC9-1DF5-975B-451D-4D331147167C}"/>
              </a:ext>
            </a:extLst>
          </p:cNvPr>
          <p:cNvPicPr>
            <a:picLocks noChangeAspect="1"/>
          </p:cNvPicPr>
          <p:nvPr userDrawn="1"/>
        </p:nvPicPr>
        <p:blipFill>
          <a:blip r:embed="rId2"/>
          <a:srcRect/>
          <a:stretch/>
        </p:blipFill>
        <p:spPr>
          <a:xfrm>
            <a:off x="7636476" y="3957250"/>
            <a:ext cx="1244943" cy="933707"/>
          </a:xfrm>
          <a:prstGeom prst="rect">
            <a:avLst/>
          </a:prstGeom>
        </p:spPr>
      </p:pic>
    </p:spTree>
    <p:extLst>
      <p:ext uri="{BB962C8B-B14F-4D97-AF65-F5344CB8AC3E}">
        <p14:creationId xmlns:p14="http://schemas.microsoft.com/office/powerpoint/2010/main" val="3663685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atin typeface="Garamond bold" panose="02020804030307010803" pitchFamily="18"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solidFill>
                  <a:schemeClr val="tx1"/>
                </a:solidFill>
                <a:latin typeface="Garamond" panose="02020404030301010803" pitchFamily="18" charset="0"/>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dirty="0"/>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2800" b="0" i="0" u="none" strike="noStrike" cap="none">
                <a:solidFill>
                  <a:schemeClr val="dk1"/>
                </a:solidFill>
                <a:latin typeface="Garamond bold" panose="02020804030307010803" pitchFamily="18" charset="0"/>
                <a:ea typeface="Arial"/>
                <a:cs typeface="Arial"/>
                <a:sym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800" b="0" i="0" u="none" strike="noStrike" cap="none">
                <a:solidFill>
                  <a:schemeClr val="tx1"/>
                </a:solidFill>
                <a:latin typeface="Garamond" panose="02020404030301010803" pitchFamily="18" charset="0"/>
                <a:ea typeface="Arial"/>
                <a:cs typeface="Arial"/>
                <a:sym typeface="Arial"/>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800" b="0" i="0" u="none" strike="noStrike" cap="none">
                <a:solidFill>
                  <a:schemeClr val="tx1"/>
                </a:solidFill>
                <a:latin typeface="Garamond" panose="02020404030301010803" pitchFamily="18" charset="0"/>
                <a:ea typeface="Arial"/>
                <a:cs typeface="Arial"/>
                <a:sym typeface="Arial"/>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2800" b="0" i="0" u="none" strike="noStrike" cap="none">
                <a:solidFill>
                  <a:schemeClr val="dk1"/>
                </a:solidFill>
                <a:latin typeface="Garamond bold" panose="02020804030307010803" pitchFamily="18" charset="0"/>
                <a:ea typeface="Arial"/>
                <a:cs typeface="Arial"/>
                <a:sym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800" b="0" i="0" u="none" strike="noStrike" cap="none">
                <a:solidFill>
                  <a:schemeClr val="dk1"/>
                </a:solidFill>
                <a:latin typeface="Garamond bold" panose="02020804030307010803" pitchFamily="18" charset="0"/>
                <a:ea typeface="Arial"/>
                <a:cs typeface="Arial"/>
                <a:sym typeface="Aria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dirty="0"/>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solidFill>
                  <a:schemeClr val="tx1"/>
                </a:solidFill>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2800" b="0" i="0" u="none" strike="noStrike" cap="none">
                <a:solidFill>
                  <a:schemeClr val="dk1"/>
                </a:solidFill>
                <a:latin typeface="Garamond bold" panose="02020804030307010803" pitchFamily="18" charset="0"/>
                <a:ea typeface="Arial"/>
                <a:cs typeface="Arial"/>
                <a:sym typeface="Aria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solidFill>
                  <a:schemeClr val="tx1"/>
                </a:solidFill>
              </a:defRPr>
            </a:lvl1pPr>
          </a:lstStyle>
          <a:p>
            <a:endParaRPr dirty="0"/>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13">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dirty="0"/>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51" r:id="rId4"/>
    <p:sldLayoutId id="2147483665" r:id="rId5"/>
    <p:sldLayoutId id="2147483667" r:id="rId6"/>
    <p:sldLayoutId id="2147483669" r:id="rId7"/>
    <p:sldLayoutId id="2147483670" r:id="rId8"/>
    <p:sldLayoutId id="2147483664" r:id="rId9"/>
    <p:sldLayoutId id="2147483666" r:id="rId10"/>
    <p:sldLayoutId id="214748367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Garamond" panose="02020404030301010803" pitchFamily="18" charset="0"/>
          <a:ea typeface="Garamond" panose="02020404030301010803"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Garamond" panose="02020404030301010803" pitchFamily="18" charset="0"/>
          <a:ea typeface="Garamond" panose="02020404030301010803"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343CD0-2D96-ECE1-568C-26BF40436DB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BCB283-F358-1380-009A-B5E89F3C952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557083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2" r:id="rId4"/>
    <p:sldLayoutId id="2147483657" r:id="rId5"/>
    <p:sldLayoutId id="2147483653" r:id="rId6"/>
    <p:sldLayoutId id="2147483658" r:id="rId7"/>
    <p:sldLayoutId id="2147483654" r:id="rId8"/>
    <p:sldLayoutId id="2147483655" r:id="rId9"/>
    <p:sldLayoutId id="2147483659" r:id="rId10"/>
    <p:sldLayoutId id="2147483660" r:id="rId11"/>
  </p:sldLayoutIdLst>
  <p:txStyles>
    <p:titleStyle>
      <a:lvl1pPr algn="l" defTabSz="914400" rtl="0" eaLnBrk="1" latinLnBrk="0" hangingPunct="1">
        <a:lnSpc>
          <a:spcPct val="90000"/>
        </a:lnSpc>
        <a:spcBef>
          <a:spcPct val="0"/>
        </a:spcBef>
        <a:buNone/>
        <a:defRPr sz="4400" b="1" kern="1200">
          <a:solidFill>
            <a:srgbClr val="A87C4F"/>
          </a:solidFill>
          <a:latin typeface="Raleway"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aleway"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aleway"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aleway"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6.png"/><Relationship Id="rId7" Type="http://schemas.openxmlformats.org/officeDocument/2006/relationships/diagramColors" Target="../diagrams/colors3.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6.png"/><Relationship Id="rId7" Type="http://schemas.openxmlformats.org/officeDocument/2006/relationships/diagramColors" Target="../diagrams/colors4.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6.png"/><Relationship Id="rId7" Type="http://schemas.openxmlformats.org/officeDocument/2006/relationships/diagramColors" Target="../diagrams/colors5.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6.png"/><Relationship Id="rId7" Type="http://schemas.openxmlformats.org/officeDocument/2006/relationships/diagramColors" Target="../diagrams/colors6.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6.png"/><Relationship Id="rId7" Type="http://schemas.openxmlformats.org/officeDocument/2006/relationships/diagramColors" Target="../diagrams/colors7.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6.png"/><Relationship Id="rId7" Type="http://schemas.openxmlformats.org/officeDocument/2006/relationships/diagramColors" Target="../diagrams/colors8.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6.png"/><Relationship Id="rId7" Type="http://schemas.openxmlformats.org/officeDocument/2006/relationships/diagramColors" Target="../diagrams/colors9.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6.png"/><Relationship Id="rId7" Type="http://schemas.openxmlformats.org/officeDocument/2006/relationships/diagramColors" Target="../diagrams/colors10.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 Id="rId9"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mailto:plarosarioa@apsu.edu" TargetMode="External"/><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hyperlink" Target="mailto:pearsonld@apsu.edu"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png"/><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53"/>
        <p:cNvGrpSpPr/>
        <p:nvPr/>
      </p:nvGrpSpPr>
      <p:grpSpPr>
        <a:xfrm>
          <a:off x="0" y="0"/>
          <a:ext cx="0" cy="0"/>
          <a:chOff x="0" y="0"/>
          <a:chExt cx="0" cy="0"/>
        </a:xfrm>
      </p:grpSpPr>
      <p:sp>
        <p:nvSpPr>
          <p:cNvPr id="4" name="Rectangle 3">
            <a:extLst>
              <a:ext uri="{FF2B5EF4-FFF2-40B4-BE49-F238E27FC236}">
                <a16:creationId xmlns:a16="http://schemas.microsoft.com/office/drawing/2014/main" id="{8BE20A4F-7224-675B-D9F2-603EC21411F5}"/>
              </a:ext>
            </a:extLst>
          </p:cNvPr>
          <p:cNvSpPr/>
          <p:nvPr/>
        </p:nvSpPr>
        <p:spPr>
          <a:xfrm>
            <a:off x="-1" y="276588"/>
            <a:ext cx="9144000" cy="1675747"/>
          </a:xfrm>
          <a:prstGeom prst="rect">
            <a:avLst/>
          </a:prstGeom>
          <a:solidFill>
            <a:srgbClr val="043B69"/>
          </a:solidFill>
          <a:ln>
            <a:solidFill>
              <a:srgbClr val="043B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Google Shape;54;p13"/>
          <p:cNvSpPr txBox="1">
            <a:spLocks noGrp="1"/>
          </p:cNvSpPr>
          <p:nvPr>
            <p:ph type="ctrTitle"/>
          </p:nvPr>
        </p:nvSpPr>
        <p:spPr>
          <a:xfrm>
            <a:off x="311699" y="2268759"/>
            <a:ext cx="8520600" cy="1457288"/>
          </a:xfrm>
          <a:prstGeom prst="rect">
            <a:avLst/>
          </a:prstGeom>
        </p:spPr>
        <p:txBody>
          <a:bodyPr spcFirstLastPara="1" wrap="square" lIns="91425" tIns="91425" rIns="91425" bIns="91425" anchor="b" anchorCtr="0">
            <a:noAutofit/>
          </a:bodyPr>
          <a:lstStyle/>
          <a:p>
            <a:pPr>
              <a:buSzPts val="990"/>
            </a:pPr>
            <a:r>
              <a:rPr lang="en" sz="2950" dirty="0">
                <a:solidFill>
                  <a:schemeClr val="tx1"/>
                </a:solidFill>
                <a:latin typeface="Garamond"/>
              </a:rPr>
              <a:t>Comprehensive Student Support for </a:t>
            </a:r>
            <a:r>
              <a:rPr lang="en-US" sz="2950" dirty="0">
                <a:solidFill>
                  <a:schemeClr val="tx1"/>
                </a:solidFill>
                <a:latin typeface="Garamond"/>
              </a:rPr>
              <a:t>Military-Affiliated</a:t>
            </a:r>
            <a:r>
              <a:rPr lang="en" sz="2950" dirty="0">
                <a:solidFill>
                  <a:schemeClr val="tx1"/>
                </a:solidFill>
                <a:latin typeface="Garamond"/>
              </a:rPr>
              <a:t> Learners: Strengthening Academic, Financial, and Well‑Being Pathways</a:t>
            </a:r>
            <a:endParaRPr lang="en-US" sz="2950" dirty="0">
              <a:solidFill>
                <a:schemeClr val="tx1"/>
              </a:solidFill>
              <a:latin typeface="Garamond"/>
            </a:endParaRPr>
          </a:p>
        </p:txBody>
      </p:sp>
      <p:pic>
        <p:nvPicPr>
          <p:cNvPr id="2" name="Picture 1" descr="veteran_initiatives_header">
            <a:extLst>
              <a:ext uri="{FF2B5EF4-FFF2-40B4-BE49-F238E27FC236}">
                <a16:creationId xmlns:a16="http://schemas.microsoft.com/office/drawing/2014/main" id="{1588F521-425B-932E-9869-853CECA1C033}"/>
              </a:ext>
            </a:extLst>
          </p:cNvPr>
          <p:cNvPicPr>
            <a:picLocks noChangeAspect="1"/>
          </p:cNvPicPr>
          <p:nvPr/>
        </p:nvPicPr>
        <p:blipFill>
          <a:blip r:embed="rId3"/>
          <a:stretch>
            <a:fillRect/>
          </a:stretch>
        </p:blipFill>
        <p:spPr>
          <a:xfrm>
            <a:off x="1553798" y="276588"/>
            <a:ext cx="6036403" cy="1675747"/>
          </a:xfrm>
          <a:prstGeom prst="rect">
            <a:avLst/>
          </a:prstGeom>
        </p:spPr>
      </p:pic>
      <p:pic>
        <p:nvPicPr>
          <p:cNvPr id="3" name="Picture 2">
            <a:extLst>
              <a:ext uri="{FF2B5EF4-FFF2-40B4-BE49-F238E27FC236}">
                <a16:creationId xmlns:a16="http://schemas.microsoft.com/office/drawing/2014/main" id="{BA816CA2-0B4F-39EE-3BAC-BA9EEEABA8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598" y="3922830"/>
            <a:ext cx="2590802" cy="8511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91"/>
        <p:cNvGrpSpPr/>
        <p:nvPr/>
      </p:nvGrpSpPr>
      <p:grpSpPr>
        <a:xfrm>
          <a:off x="0" y="0"/>
          <a:ext cx="0" cy="0"/>
          <a:chOff x="0" y="0"/>
          <a:chExt cx="0" cy="0"/>
        </a:xfrm>
      </p:grpSpPr>
      <p:pic>
        <p:nvPicPr>
          <p:cNvPr id="2" name="Picture 2">
            <a:extLst>
              <a:ext uri="{FF2B5EF4-FFF2-40B4-BE49-F238E27FC236}">
                <a16:creationId xmlns:a16="http://schemas.microsoft.com/office/drawing/2014/main" id="{D50511C8-F277-A0E7-BB38-A59FD884D3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05"/>
            <a:ext cx="5262563" cy="5143500"/>
          </a:xfrm>
          <a:prstGeom prst="rect">
            <a:avLst/>
          </a:prstGeom>
          <a:noFill/>
          <a:extLst>
            <a:ext uri="{909E8E84-426E-40DD-AFC4-6F175D3DCCD1}">
              <a14:hiddenFill xmlns:a14="http://schemas.microsoft.com/office/drawing/2010/main">
                <a:solidFill>
                  <a:srgbClr val="FFFFFF"/>
                </a:solidFill>
              </a14:hiddenFill>
            </a:ext>
          </a:extLst>
        </p:spPr>
      </p:pic>
      <p:sp>
        <p:nvSpPr>
          <p:cNvPr id="92" name="Google Shape;92;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4000"/>
              <a:t>Dedicated Advising Structure</a:t>
            </a:r>
            <a:endParaRPr sz="4000"/>
          </a:p>
          <a:p>
            <a:pPr marL="0" lvl="0" indent="0" algn="l" rtl="0">
              <a:spcBef>
                <a:spcPts val="0"/>
              </a:spcBef>
              <a:spcAft>
                <a:spcPts val="0"/>
              </a:spcAft>
              <a:buNone/>
            </a:pPr>
            <a:endParaRPr/>
          </a:p>
        </p:txBody>
      </p:sp>
      <p:sp>
        <p:nvSpPr>
          <p:cNvPr id="93" name="Google Shape;93;p19"/>
          <p:cNvSpPr txBox="1">
            <a:spLocks noGrp="1"/>
          </p:cNvSpPr>
          <p:nvPr>
            <p:ph type="body" idx="1"/>
          </p:nvPr>
        </p:nvSpPr>
        <p:spPr>
          <a:xfrm>
            <a:off x="311700" y="1152475"/>
            <a:ext cx="6033682" cy="3416400"/>
          </a:xfrm>
          <a:prstGeom prst="rect">
            <a:avLst/>
          </a:prstGeom>
        </p:spPr>
        <p:txBody>
          <a:bodyPr spcFirstLastPara="1" wrap="square" lIns="91425" tIns="91425" rIns="91425" bIns="91425" anchor="t" anchorCtr="0">
            <a:normAutofit/>
          </a:bodyPr>
          <a:lstStyle/>
          <a:p>
            <a:pPr marL="285750" indent="-285750">
              <a:buFont typeface="Wingdings" panose="05000000000000000000" pitchFamily="2" charset="2"/>
              <a:buChar char="Ø"/>
            </a:pPr>
            <a:r>
              <a:rPr lang="en" dirty="0"/>
              <a:t>One dedicated academic advisor for each military-affiliated undergraduate student</a:t>
            </a:r>
            <a:endParaRPr dirty="0"/>
          </a:p>
          <a:p>
            <a:pPr marL="285750" indent="-285750">
              <a:spcBef>
                <a:spcPts val="1200"/>
              </a:spcBef>
              <a:buFont typeface="Wingdings" panose="05000000000000000000" pitchFamily="2" charset="2"/>
              <a:buChar char="Ø"/>
            </a:pPr>
            <a:r>
              <a:rPr lang="en" dirty="0"/>
              <a:t>Full academic advising across all majors</a:t>
            </a:r>
            <a:endParaRPr dirty="0"/>
          </a:p>
          <a:p>
            <a:pPr marL="285750" indent="-285750">
              <a:spcBef>
                <a:spcPts val="1200"/>
              </a:spcBef>
              <a:buFont typeface="Wingdings" panose="05000000000000000000" pitchFamily="2" charset="2"/>
              <a:buChar char="Ø"/>
            </a:pPr>
            <a:r>
              <a:rPr lang="en" dirty="0"/>
              <a:t>Admission inquiry support through graduation planning</a:t>
            </a:r>
            <a:endParaRPr dirty="0"/>
          </a:p>
          <a:p>
            <a:pPr marL="285750" indent="-285750">
              <a:spcBef>
                <a:spcPts val="1200"/>
              </a:spcBef>
              <a:buFont typeface="Wingdings" panose="05000000000000000000" pitchFamily="2" charset="2"/>
              <a:buChar char="Ø"/>
            </a:pPr>
            <a:r>
              <a:rPr lang="en" dirty="0"/>
              <a:t>Academic coaching integrated into advising</a:t>
            </a:r>
            <a:endParaRPr dirty="0"/>
          </a:p>
          <a:p>
            <a:pPr marL="285750" indent="-285750">
              <a:spcBef>
                <a:spcPts val="1200"/>
              </a:spcBef>
              <a:buFont typeface="Wingdings" panose="05000000000000000000" pitchFamily="2" charset="2"/>
              <a:buChar char="Ø"/>
            </a:pPr>
            <a:r>
              <a:rPr lang="en" dirty="0"/>
              <a:t>Early alert monitoring via EAB Navigate (AP Navigate)</a:t>
            </a:r>
            <a:endParaRPr dirty="0"/>
          </a:p>
          <a:p>
            <a:pPr marL="285750" indent="-285750">
              <a:spcBef>
                <a:spcPts val="1200"/>
              </a:spcBef>
              <a:buFont typeface="Wingdings" panose="05000000000000000000" pitchFamily="2" charset="2"/>
              <a:buChar char="Ø"/>
            </a:pPr>
            <a:r>
              <a:rPr lang="en" dirty="0"/>
              <a:t>Participation in at-risk student review committee</a:t>
            </a:r>
            <a:endParaRPr dirty="0"/>
          </a:p>
          <a:p>
            <a:pPr marL="0" lvl="0" indent="0" algn="l" rtl="0">
              <a:spcBef>
                <a:spcPts val="1200"/>
              </a:spcBef>
              <a:spcAft>
                <a:spcPts val="1200"/>
              </a:spcAft>
              <a:buNone/>
            </a:pPr>
            <a:endParaRPr dirty="0"/>
          </a:p>
        </p:txBody>
      </p:sp>
      <p:graphicFrame>
        <p:nvGraphicFramePr>
          <p:cNvPr id="3" name="Diagram 2">
            <a:extLst>
              <a:ext uri="{FF2B5EF4-FFF2-40B4-BE49-F238E27FC236}">
                <a16:creationId xmlns:a16="http://schemas.microsoft.com/office/drawing/2014/main" id="{66F1E1FB-623A-2283-9DF8-261D286F47AB}"/>
              </a:ext>
            </a:extLst>
          </p:cNvPr>
          <p:cNvGraphicFramePr/>
          <p:nvPr>
            <p:extLst>
              <p:ext uri="{D42A27DB-BD31-4B8C-83A1-F6EECF244321}">
                <p14:modId xmlns:p14="http://schemas.microsoft.com/office/powerpoint/2010/main" val="103653912"/>
              </p:ext>
            </p:extLst>
          </p:nvPr>
        </p:nvGraphicFramePr>
        <p:xfrm>
          <a:off x="6447826" y="1150929"/>
          <a:ext cx="2043943" cy="28461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5362" name="Picture 2">
            <a:extLst>
              <a:ext uri="{FF2B5EF4-FFF2-40B4-BE49-F238E27FC236}">
                <a16:creationId xmlns:a16="http://schemas.microsoft.com/office/drawing/2014/main" id="{4132E7A7-5D20-D428-29AD-51A69372D8E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15199" y="4424312"/>
            <a:ext cx="1609457" cy="5287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98"/>
        <p:cNvGrpSpPr/>
        <p:nvPr/>
      </p:nvGrpSpPr>
      <p:grpSpPr>
        <a:xfrm>
          <a:off x="0" y="0"/>
          <a:ext cx="0" cy="0"/>
          <a:chOff x="0" y="0"/>
          <a:chExt cx="0" cy="0"/>
        </a:xfrm>
      </p:grpSpPr>
      <p:pic>
        <p:nvPicPr>
          <p:cNvPr id="2" name="Picture 2">
            <a:extLst>
              <a:ext uri="{FF2B5EF4-FFF2-40B4-BE49-F238E27FC236}">
                <a16:creationId xmlns:a16="http://schemas.microsoft.com/office/drawing/2014/main" id="{5F5D8202-277B-38BF-0FB5-BC2AD2A41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05"/>
            <a:ext cx="5262563" cy="5143500"/>
          </a:xfrm>
          <a:prstGeom prst="rect">
            <a:avLst/>
          </a:prstGeom>
          <a:noFill/>
          <a:extLst>
            <a:ext uri="{909E8E84-426E-40DD-AFC4-6F175D3DCCD1}">
              <a14:hiddenFill xmlns:a14="http://schemas.microsoft.com/office/drawing/2010/main">
                <a:solidFill>
                  <a:srgbClr val="FFFFFF"/>
                </a:solidFill>
              </a14:hiddenFill>
            </a:ext>
          </a:extLst>
        </p:spPr>
      </p:pic>
      <p:sp>
        <p:nvSpPr>
          <p:cNvPr id="99" name="Google Shape;99;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4000"/>
              <a:t>Priority Registration &amp; Flexibility</a:t>
            </a:r>
            <a:endParaRPr sz="4000"/>
          </a:p>
          <a:p>
            <a:pPr marL="0" lvl="0" indent="0" algn="l" rtl="0">
              <a:spcBef>
                <a:spcPts val="0"/>
              </a:spcBef>
              <a:spcAft>
                <a:spcPts val="0"/>
              </a:spcAft>
              <a:buNone/>
            </a:pPr>
            <a:endParaRPr/>
          </a:p>
        </p:txBody>
      </p:sp>
      <p:sp>
        <p:nvSpPr>
          <p:cNvPr id="100" name="Google Shape;100;p20"/>
          <p:cNvSpPr txBox="1">
            <a:spLocks noGrp="1"/>
          </p:cNvSpPr>
          <p:nvPr>
            <p:ph type="body" idx="1"/>
          </p:nvPr>
        </p:nvSpPr>
        <p:spPr>
          <a:xfrm>
            <a:off x="311700" y="1152475"/>
            <a:ext cx="5611812" cy="34164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sz="2000"/>
              <a:t>Priority registration for veterans, active duty, guard/reserve</a:t>
            </a:r>
            <a:endParaRPr sz="2000"/>
          </a:p>
          <a:p>
            <a:pPr marL="457200" lvl="0" indent="-342900" algn="l" rtl="0">
              <a:spcBef>
                <a:spcPts val="0"/>
              </a:spcBef>
              <a:spcAft>
                <a:spcPts val="0"/>
              </a:spcAft>
              <a:buSzPts val="1800"/>
              <a:buChar char="●"/>
            </a:pPr>
            <a:r>
              <a:rPr lang="en" sz="2000"/>
              <a:t>8-week term options and year-round terms</a:t>
            </a:r>
            <a:endParaRPr sz="2000"/>
          </a:p>
          <a:p>
            <a:pPr marL="457200" lvl="0" indent="-342900" algn="l" rtl="0">
              <a:spcBef>
                <a:spcPts val="0"/>
              </a:spcBef>
              <a:spcAft>
                <a:spcPts val="0"/>
              </a:spcAft>
              <a:buSzPts val="1800"/>
              <a:buChar char="●"/>
            </a:pPr>
            <a:r>
              <a:rPr lang="en" sz="2000"/>
              <a:t>On-base course offerings</a:t>
            </a:r>
            <a:endParaRPr sz="2000"/>
          </a:p>
          <a:p>
            <a:pPr marL="914400" lvl="1" indent="-317500" algn="l" rtl="0">
              <a:spcBef>
                <a:spcPts val="0"/>
              </a:spcBef>
              <a:spcAft>
                <a:spcPts val="0"/>
              </a:spcAft>
              <a:buSzPts val="1400"/>
              <a:buChar char="○"/>
            </a:pPr>
            <a:r>
              <a:rPr lang="en" sz="2000">
                <a:latin typeface="Garamond" panose="02020404030301010803" pitchFamily="18" charset="0"/>
              </a:rPr>
              <a:t>Face to face</a:t>
            </a:r>
            <a:endParaRPr sz="2000">
              <a:latin typeface="Garamond" panose="02020404030301010803" pitchFamily="18" charset="0"/>
            </a:endParaRPr>
          </a:p>
          <a:p>
            <a:pPr marL="914400" lvl="1" indent="-317500" algn="l" rtl="0">
              <a:spcBef>
                <a:spcPts val="0"/>
              </a:spcBef>
              <a:spcAft>
                <a:spcPts val="0"/>
              </a:spcAft>
              <a:buSzPts val="1400"/>
              <a:buChar char="○"/>
            </a:pPr>
            <a:r>
              <a:rPr lang="en" sz="2000">
                <a:latin typeface="Garamond" panose="02020404030301010803" pitchFamily="18" charset="0"/>
              </a:rPr>
              <a:t>Hybrid</a:t>
            </a:r>
            <a:endParaRPr sz="2000">
              <a:latin typeface="Garamond" panose="02020404030301010803" pitchFamily="18" charset="0"/>
            </a:endParaRPr>
          </a:p>
          <a:p>
            <a:pPr marL="914400" lvl="1" indent="-317500" algn="l" rtl="0">
              <a:spcBef>
                <a:spcPts val="0"/>
              </a:spcBef>
              <a:spcAft>
                <a:spcPts val="0"/>
              </a:spcAft>
              <a:buSzPts val="1400"/>
              <a:buChar char="○"/>
            </a:pPr>
            <a:r>
              <a:rPr lang="en" sz="2000">
                <a:latin typeface="Garamond" panose="02020404030301010803" pitchFamily="18" charset="0"/>
              </a:rPr>
              <a:t>Video Conferencing</a:t>
            </a:r>
            <a:endParaRPr sz="2000">
              <a:latin typeface="Garamond" panose="02020404030301010803" pitchFamily="18" charset="0"/>
            </a:endParaRPr>
          </a:p>
          <a:p>
            <a:pPr marL="914400" lvl="1" indent="-317500" algn="l" rtl="0">
              <a:spcBef>
                <a:spcPts val="0"/>
              </a:spcBef>
              <a:spcAft>
                <a:spcPts val="0"/>
              </a:spcAft>
              <a:buSzPts val="1400"/>
              <a:buChar char="○"/>
            </a:pPr>
            <a:r>
              <a:rPr lang="en" sz="2000">
                <a:latin typeface="Garamond" panose="02020404030301010803" pitchFamily="18" charset="0"/>
              </a:rPr>
              <a:t>Online Instruction</a:t>
            </a:r>
            <a:endParaRPr sz="2000">
              <a:latin typeface="Garamond" panose="02020404030301010803" pitchFamily="18" charset="0"/>
            </a:endParaRPr>
          </a:p>
          <a:p>
            <a:pPr marL="457200" lvl="0" indent="-342900" algn="l" rtl="0">
              <a:spcBef>
                <a:spcPts val="0"/>
              </a:spcBef>
              <a:spcAft>
                <a:spcPts val="0"/>
              </a:spcAft>
              <a:buSzPts val="1800"/>
              <a:buChar char="●"/>
            </a:pPr>
            <a:r>
              <a:rPr lang="en" sz="2000"/>
              <a:t>Flexible scheduling to accommodate military obligations</a:t>
            </a:r>
            <a:endParaRPr sz="2000"/>
          </a:p>
        </p:txBody>
      </p:sp>
      <p:graphicFrame>
        <p:nvGraphicFramePr>
          <p:cNvPr id="3" name="Diagram 2">
            <a:extLst>
              <a:ext uri="{FF2B5EF4-FFF2-40B4-BE49-F238E27FC236}">
                <a16:creationId xmlns:a16="http://schemas.microsoft.com/office/drawing/2014/main" id="{14DB7C7F-083E-C17C-E2CF-A2F429FE020D}"/>
              </a:ext>
            </a:extLst>
          </p:cNvPr>
          <p:cNvGraphicFramePr/>
          <p:nvPr>
            <p:extLst>
              <p:ext uri="{D42A27DB-BD31-4B8C-83A1-F6EECF244321}">
                <p14:modId xmlns:p14="http://schemas.microsoft.com/office/powerpoint/2010/main" val="1373931234"/>
              </p:ext>
            </p:extLst>
          </p:nvPr>
        </p:nvGraphicFramePr>
        <p:xfrm>
          <a:off x="6447826" y="1150929"/>
          <a:ext cx="2043943" cy="28461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2">
            <a:extLst>
              <a:ext uri="{FF2B5EF4-FFF2-40B4-BE49-F238E27FC236}">
                <a16:creationId xmlns:a16="http://schemas.microsoft.com/office/drawing/2014/main" id="{AC850666-CE15-B98A-06E3-1AFAF31F70C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15199" y="4424312"/>
            <a:ext cx="1609457" cy="5287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05"/>
        <p:cNvGrpSpPr/>
        <p:nvPr/>
      </p:nvGrpSpPr>
      <p:grpSpPr>
        <a:xfrm>
          <a:off x="0" y="0"/>
          <a:ext cx="0" cy="0"/>
          <a:chOff x="0" y="0"/>
          <a:chExt cx="0" cy="0"/>
        </a:xfrm>
      </p:grpSpPr>
      <p:pic>
        <p:nvPicPr>
          <p:cNvPr id="2" name="Picture 2">
            <a:extLst>
              <a:ext uri="{FF2B5EF4-FFF2-40B4-BE49-F238E27FC236}">
                <a16:creationId xmlns:a16="http://schemas.microsoft.com/office/drawing/2014/main" id="{2249BC62-7F46-7B21-5928-6692D65A29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05"/>
            <a:ext cx="5262563" cy="5143500"/>
          </a:xfrm>
          <a:prstGeom prst="rect">
            <a:avLst/>
          </a:prstGeom>
          <a:noFill/>
          <a:extLst>
            <a:ext uri="{909E8E84-426E-40DD-AFC4-6F175D3DCCD1}">
              <a14:hiddenFill xmlns:a14="http://schemas.microsoft.com/office/drawing/2010/main">
                <a:solidFill>
                  <a:srgbClr val="FFFFFF"/>
                </a:solidFill>
              </a14:hiddenFill>
            </a:ext>
          </a:extLst>
        </p:spPr>
      </p:pic>
      <p:sp>
        <p:nvSpPr>
          <p:cNvPr id="106" name="Google Shape;106;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Military Credit Evaluation Process</a:t>
            </a:r>
            <a:endParaRPr/>
          </a:p>
          <a:p>
            <a:pPr marL="0" lvl="0" indent="0" algn="l" rtl="0">
              <a:spcBef>
                <a:spcPts val="0"/>
              </a:spcBef>
              <a:spcAft>
                <a:spcPts val="0"/>
              </a:spcAft>
              <a:buNone/>
            </a:pPr>
            <a:endParaRPr/>
          </a:p>
        </p:txBody>
      </p:sp>
      <p:sp>
        <p:nvSpPr>
          <p:cNvPr id="107" name="Google Shape;107;p21"/>
          <p:cNvSpPr txBox="1">
            <a:spLocks noGrp="1"/>
          </p:cNvSpPr>
          <p:nvPr>
            <p:ph type="body" idx="1"/>
          </p:nvPr>
        </p:nvSpPr>
        <p:spPr>
          <a:xfrm>
            <a:off x="264500" y="1176075"/>
            <a:ext cx="85206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dirty="0"/>
              <a:t>APSU Model:</a:t>
            </a:r>
            <a:endParaRPr dirty="0"/>
          </a:p>
          <a:p>
            <a:pPr marL="0" lvl="0" indent="0" algn="l" rtl="0">
              <a:spcBef>
                <a:spcPts val="1200"/>
              </a:spcBef>
              <a:spcAft>
                <a:spcPts val="0"/>
              </a:spcAft>
              <a:buNone/>
            </a:pPr>
            <a:r>
              <a:rPr lang="en" dirty="0"/>
              <a:t>1. Initial transfer evaluation by the registrar’s transfer team</a:t>
            </a:r>
            <a:endParaRPr dirty="0"/>
          </a:p>
          <a:p>
            <a:pPr marL="0" lvl="0" indent="0" algn="l" rtl="0">
              <a:spcBef>
                <a:spcPts val="1200"/>
              </a:spcBef>
              <a:spcAft>
                <a:spcPts val="0"/>
              </a:spcAft>
              <a:buNone/>
            </a:pPr>
            <a:r>
              <a:rPr lang="en" dirty="0"/>
              <a:t>2. Secondary review by Military-Affiliated Advisor</a:t>
            </a:r>
            <a:endParaRPr dirty="0"/>
          </a:p>
          <a:p>
            <a:pPr marL="0" lvl="0" indent="0" algn="l" rtl="0">
              <a:spcBef>
                <a:spcPts val="1200"/>
              </a:spcBef>
              <a:spcAft>
                <a:spcPts val="0"/>
              </a:spcAft>
              <a:buNone/>
            </a:pPr>
            <a:r>
              <a:rPr lang="en" dirty="0"/>
              <a:t>3. Departmental advocacy for substitutions</a:t>
            </a:r>
            <a:endParaRPr dirty="0"/>
          </a:p>
          <a:p>
            <a:pPr marL="0" lvl="0" indent="0" algn="l" rtl="0">
              <a:spcBef>
                <a:spcPts val="1200"/>
              </a:spcBef>
              <a:spcAft>
                <a:spcPts val="0"/>
              </a:spcAft>
              <a:buNone/>
            </a:pPr>
            <a:r>
              <a:rPr lang="en" dirty="0"/>
              <a:t>4. Ongoing collaboration with Registrar to improve processes</a:t>
            </a:r>
            <a:endParaRPr dirty="0"/>
          </a:p>
          <a:p>
            <a:pPr marL="0" lvl="0" indent="0" algn="l" rtl="0">
              <a:spcBef>
                <a:spcPts val="1200"/>
              </a:spcBef>
              <a:spcAft>
                <a:spcPts val="0"/>
              </a:spcAft>
              <a:buNone/>
            </a:pPr>
            <a:r>
              <a:rPr lang="en" dirty="0"/>
              <a:t>Key Practice:</a:t>
            </a:r>
            <a:endParaRPr dirty="0"/>
          </a:p>
          <a:p>
            <a:pPr marL="0" lvl="0" indent="0" algn="l" rtl="0">
              <a:spcBef>
                <a:spcPts val="1200"/>
              </a:spcBef>
              <a:spcAft>
                <a:spcPts val="1200"/>
              </a:spcAft>
              <a:buNone/>
            </a:pPr>
            <a:r>
              <a:rPr lang="en" dirty="0"/>
              <a:t>Military credit is not just evaluated. It is </a:t>
            </a:r>
            <a:r>
              <a:rPr lang="en" b="1" dirty="0"/>
              <a:t>advocated </a:t>
            </a:r>
            <a:r>
              <a:rPr lang="en" dirty="0"/>
              <a:t>for.</a:t>
            </a:r>
            <a:endParaRPr dirty="0"/>
          </a:p>
        </p:txBody>
      </p:sp>
      <p:graphicFrame>
        <p:nvGraphicFramePr>
          <p:cNvPr id="3" name="Diagram 2">
            <a:extLst>
              <a:ext uri="{FF2B5EF4-FFF2-40B4-BE49-F238E27FC236}">
                <a16:creationId xmlns:a16="http://schemas.microsoft.com/office/drawing/2014/main" id="{1B104331-05BF-0F0A-0B97-46E05A1E7B34}"/>
              </a:ext>
            </a:extLst>
          </p:cNvPr>
          <p:cNvGraphicFramePr/>
          <p:nvPr>
            <p:extLst>
              <p:ext uri="{D42A27DB-BD31-4B8C-83A1-F6EECF244321}">
                <p14:modId xmlns:p14="http://schemas.microsoft.com/office/powerpoint/2010/main" val="2504642332"/>
              </p:ext>
            </p:extLst>
          </p:nvPr>
        </p:nvGraphicFramePr>
        <p:xfrm>
          <a:off x="6447826" y="1150929"/>
          <a:ext cx="2043943" cy="28461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2">
            <a:extLst>
              <a:ext uri="{FF2B5EF4-FFF2-40B4-BE49-F238E27FC236}">
                <a16:creationId xmlns:a16="http://schemas.microsoft.com/office/drawing/2014/main" id="{D15BB633-95FC-EB20-EB7B-31FF7F1838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15199" y="4424312"/>
            <a:ext cx="1609457" cy="5287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12"/>
        <p:cNvGrpSpPr/>
        <p:nvPr/>
      </p:nvGrpSpPr>
      <p:grpSpPr>
        <a:xfrm>
          <a:off x="0" y="0"/>
          <a:ext cx="0" cy="0"/>
          <a:chOff x="0" y="0"/>
          <a:chExt cx="0" cy="0"/>
        </a:xfrm>
      </p:grpSpPr>
      <p:pic>
        <p:nvPicPr>
          <p:cNvPr id="2" name="Picture 2">
            <a:extLst>
              <a:ext uri="{FF2B5EF4-FFF2-40B4-BE49-F238E27FC236}">
                <a16:creationId xmlns:a16="http://schemas.microsoft.com/office/drawing/2014/main" id="{F1EE4A39-58BE-4EAA-587B-406A10DB4D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05"/>
            <a:ext cx="5262563" cy="5143500"/>
          </a:xfrm>
          <a:prstGeom prst="rect">
            <a:avLst/>
          </a:prstGeom>
          <a:noFill/>
          <a:extLst>
            <a:ext uri="{909E8E84-426E-40DD-AFC4-6F175D3DCCD1}">
              <a14:hiddenFill xmlns:a14="http://schemas.microsoft.com/office/drawing/2010/main">
                <a:solidFill>
                  <a:srgbClr val="FFFFFF"/>
                </a:solidFill>
              </a14:hiddenFill>
            </a:ext>
          </a:extLst>
        </p:spPr>
      </p:pic>
      <p:sp>
        <p:nvSpPr>
          <p:cNvPr id="113" name="Google Shape;113;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Multi-Office Financial Navigation</a:t>
            </a:r>
            <a:endParaRPr dirty="0"/>
          </a:p>
        </p:txBody>
      </p:sp>
      <p:sp>
        <p:nvSpPr>
          <p:cNvPr id="114" name="Google Shape;114;p22"/>
          <p:cNvSpPr txBox="1">
            <a:spLocks noGrp="1"/>
          </p:cNvSpPr>
          <p:nvPr>
            <p:ph type="body" idx="1"/>
          </p:nvPr>
        </p:nvSpPr>
        <p:spPr>
          <a:xfrm>
            <a:off x="311700" y="1145149"/>
            <a:ext cx="5758351" cy="3423726"/>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dirty="0"/>
              <a:t>Veterans Upward Bound (VUB)</a:t>
            </a:r>
            <a:endParaRPr dirty="0"/>
          </a:p>
          <a:p>
            <a:pPr marL="457200" lvl="0" indent="-342900" algn="l" rtl="0">
              <a:spcBef>
                <a:spcPts val="0"/>
              </a:spcBef>
              <a:spcAft>
                <a:spcPts val="0"/>
              </a:spcAft>
              <a:buSzPts val="1800"/>
              <a:buChar char="●"/>
            </a:pPr>
            <a:r>
              <a:rPr lang="en" dirty="0">
                <a:latin typeface="Garamond"/>
              </a:rPr>
              <a:t>Educational Opportunity Center (FAFSA assistance)</a:t>
            </a:r>
            <a:endParaRPr dirty="0">
              <a:latin typeface="Garamond"/>
            </a:endParaRPr>
          </a:p>
          <a:p>
            <a:pPr marL="457200" lvl="0" indent="-342900" algn="l" rtl="0">
              <a:spcBef>
                <a:spcPts val="0"/>
              </a:spcBef>
              <a:spcAft>
                <a:spcPts val="0"/>
              </a:spcAft>
              <a:buSzPts val="1800"/>
              <a:buChar char="●"/>
            </a:pPr>
            <a:r>
              <a:rPr lang="en" dirty="0"/>
              <a:t>Veteran Education Benefits Office</a:t>
            </a:r>
            <a:endParaRPr dirty="0"/>
          </a:p>
          <a:p>
            <a:pPr marL="457200" lvl="0" indent="-342900" algn="l" rtl="0">
              <a:spcBef>
                <a:spcPts val="0"/>
              </a:spcBef>
              <a:spcAft>
                <a:spcPts val="0"/>
              </a:spcAft>
              <a:buSzPts val="1800"/>
              <a:buChar char="●"/>
            </a:pPr>
            <a:r>
              <a:rPr lang="en" dirty="0"/>
              <a:t>Financial Aid Office (general aid)</a:t>
            </a:r>
            <a:endParaRPr dirty="0"/>
          </a:p>
          <a:p>
            <a:pPr marL="457200" lvl="0" indent="-342900" algn="l" rtl="0">
              <a:spcBef>
                <a:spcPts val="0"/>
              </a:spcBef>
              <a:spcAft>
                <a:spcPts val="0"/>
              </a:spcAft>
              <a:buSzPts val="1800"/>
              <a:buChar char="●"/>
            </a:pPr>
            <a:r>
              <a:rPr lang="en" dirty="0"/>
              <a:t>Military-Affiliated Student Success Professional (financial coaching)</a:t>
            </a:r>
            <a:endParaRPr dirty="0"/>
          </a:p>
          <a:p>
            <a:pPr marL="457200" lvl="0" indent="-342900" algn="l" rtl="0">
              <a:spcBef>
                <a:spcPts val="0"/>
              </a:spcBef>
              <a:spcAft>
                <a:spcPts val="0"/>
              </a:spcAft>
              <a:buSzPts val="1800"/>
              <a:buChar char="●"/>
            </a:pPr>
            <a:r>
              <a:rPr lang="en" dirty="0"/>
              <a:t>Scholarship targeting:</a:t>
            </a:r>
            <a:endParaRPr dirty="0"/>
          </a:p>
          <a:p>
            <a:pPr marL="914400" lvl="1" indent="-317500" algn="l" rtl="0">
              <a:spcBef>
                <a:spcPts val="0"/>
              </a:spcBef>
              <a:spcAft>
                <a:spcPts val="0"/>
              </a:spcAft>
              <a:buSzPts val="1400"/>
              <a:buChar char="○"/>
            </a:pPr>
            <a:r>
              <a:rPr lang="en" dirty="0">
                <a:latin typeface="Garamond" panose="02020404030301010803" pitchFamily="18" charset="0"/>
              </a:rPr>
              <a:t>Army Emergency Relief (AER)</a:t>
            </a:r>
            <a:endParaRPr dirty="0">
              <a:latin typeface="Garamond" panose="02020404030301010803" pitchFamily="18" charset="0"/>
            </a:endParaRPr>
          </a:p>
          <a:p>
            <a:pPr marL="914400" lvl="1" indent="-317500" algn="l" rtl="0">
              <a:spcBef>
                <a:spcPts val="0"/>
              </a:spcBef>
              <a:spcAft>
                <a:spcPts val="0"/>
              </a:spcAft>
              <a:buSzPts val="1400"/>
              <a:buChar char="○"/>
            </a:pPr>
            <a:r>
              <a:rPr lang="en" dirty="0">
                <a:latin typeface="Garamond" panose="02020404030301010803" pitchFamily="18" charset="0"/>
              </a:rPr>
              <a:t>TN Helping Heroes</a:t>
            </a:r>
            <a:endParaRPr dirty="0">
              <a:latin typeface="Garamond" panose="02020404030301010803" pitchFamily="18" charset="0"/>
            </a:endParaRPr>
          </a:p>
          <a:p>
            <a:pPr marL="914400" lvl="1" indent="-317500" algn="l" rtl="0">
              <a:spcBef>
                <a:spcPts val="0"/>
              </a:spcBef>
              <a:spcAft>
                <a:spcPts val="0"/>
              </a:spcAft>
              <a:buSzPts val="1400"/>
              <a:buChar char="○"/>
            </a:pPr>
            <a:r>
              <a:rPr lang="en" dirty="0">
                <a:latin typeface="Garamond" panose="02020404030301010803" pitchFamily="18" charset="0"/>
              </a:rPr>
              <a:t>MyCAA (My Career Advancement Account)</a:t>
            </a:r>
            <a:endParaRPr dirty="0">
              <a:latin typeface="Garamond" panose="02020404030301010803" pitchFamily="18" charset="0"/>
            </a:endParaRPr>
          </a:p>
          <a:p>
            <a:pPr marL="914400" lvl="1" indent="-317500" algn="l" rtl="0">
              <a:spcBef>
                <a:spcPts val="0"/>
              </a:spcBef>
              <a:spcAft>
                <a:spcPts val="0"/>
              </a:spcAft>
              <a:buSzPts val="1400"/>
              <a:buChar char="○"/>
            </a:pPr>
            <a:r>
              <a:rPr lang="en" dirty="0">
                <a:latin typeface="Garamond" panose="02020404030301010803" pitchFamily="18" charset="0"/>
              </a:rPr>
              <a:t>APSU general scholarships</a:t>
            </a:r>
            <a:endParaRPr dirty="0">
              <a:latin typeface="Garamond" panose="02020404030301010803" pitchFamily="18" charset="0"/>
            </a:endParaRPr>
          </a:p>
          <a:p>
            <a:pPr marL="457200" lvl="0" indent="-342900" algn="l" rtl="0">
              <a:spcBef>
                <a:spcPts val="0"/>
              </a:spcBef>
              <a:spcAft>
                <a:spcPts val="0"/>
              </a:spcAft>
              <a:buSzPts val="1800"/>
              <a:buChar char="●"/>
            </a:pPr>
            <a:r>
              <a:rPr lang="en" dirty="0"/>
              <a:t>SOS Emergency Funds</a:t>
            </a:r>
            <a:endParaRPr dirty="0"/>
          </a:p>
        </p:txBody>
      </p:sp>
      <p:grpSp>
        <p:nvGrpSpPr>
          <p:cNvPr id="12" name="Group 11">
            <a:extLst>
              <a:ext uri="{FF2B5EF4-FFF2-40B4-BE49-F238E27FC236}">
                <a16:creationId xmlns:a16="http://schemas.microsoft.com/office/drawing/2014/main" id="{B92658B3-88A6-2A32-EC97-225C5D4D0C7C}"/>
              </a:ext>
            </a:extLst>
          </p:cNvPr>
          <p:cNvGrpSpPr/>
          <p:nvPr/>
        </p:nvGrpSpPr>
        <p:grpSpPr>
          <a:xfrm>
            <a:off x="6447825" y="1143602"/>
            <a:ext cx="2043945" cy="2853431"/>
            <a:chOff x="2220191" y="1202217"/>
            <a:chExt cx="4703617" cy="2604316"/>
          </a:xfrm>
        </p:grpSpPr>
        <p:graphicFrame>
          <p:nvGraphicFramePr>
            <p:cNvPr id="10" name="Diagram 9">
              <a:extLst>
                <a:ext uri="{FF2B5EF4-FFF2-40B4-BE49-F238E27FC236}">
                  <a16:creationId xmlns:a16="http://schemas.microsoft.com/office/drawing/2014/main" id="{2E5A7C5D-8392-7ECE-5306-F69C22701FD0}"/>
                </a:ext>
              </a:extLst>
            </p:cNvPr>
            <p:cNvGraphicFramePr/>
            <p:nvPr>
              <p:extLst>
                <p:ext uri="{D42A27DB-BD31-4B8C-83A1-F6EECF244321}">
                  <p14:modId xmlns:p14="http://schemas.microsoft.com/office/powerpoint/2010/main" val="258201036"/>
                </p:ext>
              </p:extLst>
            </p:nvPr>
          </p:nvGraphicFramePr>
          <p:xfrm>
            <a:off x="2220191" y="1202217"/>
            <a:ext cx="4703617" cy="26043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Box 10">
              <a:extLst>
                <a:ext uri="{FF2B5EF4-FFF2-40B4-BE49-F238E27FC236}">
                  <a16:creationId xmlns:a16="http://schemas.microsoft.com/office/drawing/2014/main" id="{824E2EB1-7283-4294-E1AE-73D44948AF52}"/>
                </a:ext>
              </a:extLst>
            </p:cNvPr>
            <p:cNvSpPr txBox="1"/>
            <p:nvPr/>
          </p:nvSpPr>
          <p:spPr>
            <a:xfrm>
              <a:off x="4479633" y="3337650"/>
              <a:ext cx="184731" cy="276999"/>
            </a:xfrm>
            <a:prstGeom prst="rect">
              <a:avLst/>
            </a:prstGeom>
            <a:noFill/>
          </p:spPr>
          <p:txBody>
            <a:bodyPr wrap="none" lIns="91440" tIns="45720" rIns="91440" bIns="45720" rtlCol="0" anchor="t">
              <a:spAutoFit/>
            </a:bodyPr>
            <a:lstStyle/>
            <a:p>
              <a:pPr algn="ctr"/>
              <a:endParaRPr lang="en" sz="1200" b="1">
                <a:solidFill>
                  <a:schemeClr val="bg1"/>
                </a:solidFill>
                <a:latin typeface="Garamond"/>
              </a:endParaRPr>
            </a:p>
          </p:txBody>
        </p:sp>
      </p:grpSp>
      <p:pic>
        <p:nvPicPr>
          <p:cNvPr id="4" name="Picture 2">
            <a:extLst>
              <a:ext uri="{FF2B5EF4-FFF2-40B4-BE49-F238E27FC236}">
                <a16:creationId xmlns:a16="http://schemas.microsoft.com/office/drawing/2014/main" id="{113FCC32-DCCE-DBB9-226F-E464458BC10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15199" y="4424312"/>
            <a:ext cx="1609457" cy="5287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18"/>
        <p:cNvGrpSpPr/>
        <p:nvPr/>
      </p:nvGrpSpPr>
      <p:grpSpPr>
        <a:xfrm>
          <a:off x="0" y="0"/>
          <a:ext cx="0" cy="0"/>
          <a:chOff x="0" y="0"/>
          <a:chExt cx="0" cy="0"/>
        </a:xfrm>
      </p:grpSpPr>
      <p:pic>
        <p:nvPicPr>
          <p:cNvPr id="3" name="Picture 2">
            <a:extLst>
              <a:ext uri="{FF2B5EF4-FFF2-40B4-BE49-F238E27FC236}">
                <a16:creationId xmlns:a16="http://schemas.microsoft.com/office/drawing/2014/main" id="{466A206C-9C8F-1398-D7CC-B0285F98B7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05"/>
            <a:ext cx="5262563" cy="5143500"/>
          </a:xfrm>
          <a:prstGeom prst="rect">
            <a:avLst/>
          </a:prstGeom>
          <a:noFill/>
          <a:extLst>
            <a:ext uri="{909E8E84-426E-40DD-AFC4-6F175D3DCCD1}">
              <a14:hiddenFill xmlns:a14="http://schemas.microsoft.com/office/drawing/2010/main">
                <a:solidFill>
                  <a:srgbClr val="FFFFFF"/>
                </a:solidFill>
              </a14:hiddenFill>
            </a:ext>
          </a:extLst>
        </p:spPr>
      </p:pic>
      <p:sp>
        <p:nvSpPr>
          <p:cNvPr id="119" name="Google Shape;119;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Garamond"/>
              </a:rPr>
              <a:t>Financial Misconceptions</a:t>
            </a:r>
            <a:endParaRPr lang="en-US" b="1">
              <a:latin typeface="Garamond"/>
            </a:endParaRPr>
          </a:p>
        </p:txBody>
      </p:sp>
      <p:sp>
        <p:nvSpPr>
          <p:cNvPr id="120" name="Google Shape;120;p2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t>Common misconception:</a:t>
            </a:r>
            <a:endParaRPr dirty="0"/>
          </a:p>
          <a:p>
            <a:pPr marL="914400" lvl="1" indent="-317500" algn="l" rtl="0">
              <a:spcBef>
                <a:spcPts val="0"/>
              </a:spcBef>
              <a:spcAft>
                <a:spcPts val="0"/>
              </a:spcAft>
              <a:buSzPts val="1400"/>
              <a:buChar char="○"/>
            </a:pPr>
            <a:r>
              <a:rPr lang="en" dirty="0">
                <a:latin typeface="Garamond"/>
              </a:rPr>
              <a:t>“Guard Tuition Assistance + GI Bill + Pell = everything covered.”</a:t>
            </a:r>
            <a:endParaRPr dirty="0">
              <a:latin typeface="Garamond"/>
            </a:endParaRPr>
          </a:p>
          <a:p>
            <a:pPr marL="457200" lvl="0" indent="-342900" algn="l" rtl="0">
              <a:spcBef>
                <a:spcPts val="0"/>
              </a:spcBef>
              <a:spcAft>
                <a:spcPts val="0"/>
              </a:spcAft>
              <a:buSzPts val="1800"/>
              <a:buChar char="●"/>
            </a:pPr>
            <a:r>
              <a:rPr lang="en" sz="2400" dirty="0"/>
              <a:t>Reality:</a:t>
            </a:r>
            <a:endParaRPr sz="2400" dirty="0"/>
          </a:p>
          <a:p>
            <a:pPr lvl="1" algn="l" rtl="0">
              <a:spcBef>
                <a:spcPts val="0"/>
              </a:spcBef>
              <a:spcAft>
                <a:spcPts val="0"/>
              </a:spcAft>
              <a:buSzPts val="1400"/>
            </a:pPr>
            <a:r>
              <a:rPr lang="en" sz="1800" dirty="0">
                <a:latin typeface="Garamond" panose="02020404030301010803" pitchFamily="18" charset="0"/>
              </a:rPr>
              <a:t>Housing gaps</a:t>
            </a:r>
            <a:endParaRPr sz="1800" dirty="0">
              <a:latin typeface="Garamond" panose="02020404030301010803" pitchFamily="18" charset="0"/>
            </a:endParaRPr>
          </a:p>
          <a:p>
            <a:pPr lvl="1" algn="l" rtl="0">
              <a:spcBef>
                <a:spcPts val="0"/>
              </a:spcBef>
              <a:spcAft>
                <a:spcPts val="0"/>
              </a:spcAft>
              <a:buSzPts val="1400"/>
            </a:pPr>
            <a:r>
              <a:rPr lang="en" sz="1800" dirty="0">
                <a:latin typeface="Garamond" panose="02020404030301010803" pitchFamily="18" charset="0"/>
              </a:rPr>
              <a:t>Meal plans</a:t>
            </a:r>
            <a:endParaRPr sz="1800" dirty="0">
              <a:latin typeface="Garamond" panose="02020404030301010803" pitchFamily="18" charset="0"/>
            </a:endParaRPr>
          </a:p>
          <a:p>
            <a:pPr lvl="1" algn="l" rtl="0">
              <a:spcBef>
                <a:spcPts val="0"/>
              </a:spcBef>
              <a:spcAft>
                <a:spcPts val="0"/>
              </a:spcAft>
              <a:buSzPts val="1400"/>
            </a:pPr>
            <a:r>
              <a:rPr lang="en" sz="1800" dirty="0">
                <a:latin typeface="Garamond" panose="02020404030301010803" pitchFamily="18" charset="0"/>
              </a:rPr>
              <a:t>Fee structures</a:t>
            </a:r>
            <a:endParaRPr sz="1800" dirty="0">
              <a:latin typeface="Garamond" panose="02020404030301010803" pitchFamily="18" charset="0"/>
            </a:endParaRPr>
          </a:p>
          <a:p>
            <a:pPr lvl="1" algn="l" rtl="0">
              <a:spcBef>
                <a:spcPts val="0"/>
              </a:spcBef>
              <a:spcAft>
                <a:spcPts val="0"/>
              </a:spcAft>
              <a:buSzPts val="1400"/>
            </a:pPr>
            <a:r>
              <a:rPr lang="en" sz="1800" dirty="0">
                <a:latin typeface="Garamond" panose="02020404030301010803" pitchFamily="18" charset="0"/>
              </a:rPr>
              <a:t>Timing of disbursements</a:t>
            </a:r>
            <a:endParaRPr sz="1800" dirty="0">
              <a:latin typeface="Garamond" panose="02020404030301010803" pitchFamily="18" charset="0"/>
            </a:endParaRPr>
          </a:p>
          <a:p>
            <a:pPr marL="457200" lvl="0" indent="-342900" algn="l" rtl="0">
              <a:spcBef>
                <a:spcPts val="0"/>
              </a:spcBef>
              <a:spcAft>
                <a:spcPts val="0"/>
              </a:spcAft>
              <a:buSzPts val="1800"/>
              <a:buChar char="●"/>
            </a:pPr>
            <a:r>
              <a:rPr lang="en" sz="2400" dirty="0"/>
              <a:t>Practice:</a:t>
            </a:r>
            <a:endParaRPr sz="2400" dirty="0"/>
          </a:p>
          <a:p>
            <a:pPr marL="914400" lvl="1" indent="-317500" algn="l" rtl="0">
              <a:spcBef>
                <a:spcPts val="0"/>
              </a:spcBef>
              <a:spcAft>
                <a:spcPts val="0"/>
              </a:spcAft>
              <a:buSzPts val="1400"/>
              <a:buChar char="○"/>
            </a:pPr>
            <a:r>
              <a:rPr lang="en" sz="1800" dirty="0">
                <a:latin typeface="Garamond" panose="02020404030301010803" pitchFamily="18" charset="0"/>
              </a:rPr>
              <a:t>Proactive financial expectation-setting during sessions</a:t>
            </a:r>
            <a:endParaRPr sz="1800" dirty="0">
              <a:latin typeface="Garamond" panose="02020404030301010803" pitchFamily="18" charset="0"/>
            </a:endParaRPr>
          </a:p>
        </p:txBody>
      </p:sp>
      <p:grpSp>
        <p:nvGrpSpPr>
          <p:cNvPr id="6" name="Group 5">
            <a:extLst>
              <a:ext uri="{FF2B5EF4-FFF2-40B4-BE49-F238E27FC236}">
                <a16:creationId xmlns:a16="http://schemas.microsoft.com/office/drawing/2014/main" id="{FFB6FE00-BABE-B2FA-7F7A-D99BCCC258FE}"/>
              </a:ext>
            </a:extLst>
          </p:cNvPr>
          <p:cNvGrpSpPr/>
          <p:nvPr/>
        </p:nvGrpSpPr>
        <p:grpSpPr>
          <a:xfrm>
            <a:off x="6447825" y="1143602"/>
            <a:ext cx="2043945" cy="2853431"/>
            <a:chOff x="2220191" y="1202217"/>
            <a:chExt cx="4703617" cy="2604316"/>
          </a:xfrm>
        </p:grpSpPr>
        <p:graphicFrame>
          <p:nvGraphicFramePr>
            <p:cNvPr id="4" name="Diagram 3">
              <a:extLst>
                <a:ext uri="{FF2B5EF4-FFF2-40B4-BE49-F238E27FC236}">
                  <a16:creationId xmlns:a16="http://schemas.microsoft.com/office/drawing/2014/main" id="{6D5D0560-078F-76DC-D6DC-0417AEC7B58F}"/>
                </a:ext>
              </a:extLst>
            </p:cNvPr>
            <p:cNvGraphicFramePr/>
            <p:nvPr>
              <p:extLst>
                <p:ext uri="{D42A27DB-BD31-4B8C-83A1-F6EECF244321}">
                  <p14:modId xmlns:p14="http://schemas.microsoft.com/office/powerpoint/2010/main" val="4199867962"/>
                </p:ext>
              </p:extLst>
            </p:nvPr>
          </p:nvGraphicFramePr>
          <p:xfrm>
            <a:off x="2220191" y="1202217"/>
            <a:ext cx="4703617" cy="26043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DFF285A7-E99E-C321-4250-8E72B6CEAFF2}"/>
                </a:ext>
              </a:extLst>
            </p:cNvPr>
            <p:cNvSpPr txBox="1"/>
            <p:nvPr/>
          </p:nvSpPr>
          <p:spPr>
            <a:xfrm>
              <a:off x="4479633" y="3337650"/>
              <a:ext cx="184731" cy="276999"/>
            </a:xfrm>
            <a:prstGeom prst="rect">
              <a:avLst/>
            </a:prstGeom>
            <a:noFill/>
          </p:spPr>
          <p:txBody>
            <a:bodyPr wrap="none" lIns="91440" tIns="45720" rIns="91440" bIns="45720" rtlCol="0" anchor="t">
              <a:spAutoFit/>
            </a:bodyPr>
            <a:lstStyle/>
            <a:p>
              <a:pPr algn="ctr"/>
              <a:endParaRPr lang="en" sz="1200" b="1">
                <a:solidFill>
                  <a:schemeClr val="bg1"/>
                </a:solidFill>
                <a:latin typeface="Garamond"/>
              </a:endParaRPr>
            </a:p>
          </p:txBody>
        </p:sp>
      </p:grpSp>
      <p:pic>
        <p:nvPicPr>
          <p:cNvPr id="7" name="Picture 2">
            <a:extLst>
              <a:ext uri="{FF2B5EF4-FFF2-40B4-BE49-F238E27FC236}">
                <a16:creationId xmlns:a16="http://schemas.microsoft.com/office/drawing/2014/main" id="{7A7E9AE3-66E6-3FB4-1D16-6C929CC8078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15199" y="4424312"/>
            <a:ext cx="1609457" cy="5287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78"/>
        <p:cNvGrpSpPr/>
        <p:nvPr/>
      </p:nvGrpSpPr>
      <p:grpSpPr>
        <a:xfrm>
          <a:off x="0" y="0"/>
          <a:ext cx="0" cy="0"/>
          <a:chOff x="0" y="0"/>
          <a:chExt cx="0" cy="0"/>
        </a:xfrm>
      </p:grpSpPr>
      <p:pic>
        <p:nvPicPr>
          <p:cNvPr id="2" name="Picture 2">
            <a:extLst>
              <a:ext uri="{FF2B5EF4-FFF2-40B4-BE49-F238E27FC236}">
                <a16:creationId xmlns:a16="http://schemas.microsoft.com/office/drawing/2014/main" id="{603F1FDD-0975-2F7E-B464-67E2E79E61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02"/>
            <a:ext cx="5262563" cy="5143500"/>
          </a:xfrm>
          <a:prstGeom prst="rect">
            <a:avLst/>
          </a:prstGeom>
          <a:noFill/>
          <a:extLst>
            <a:ext uri="{909E8E84-426E-40DD-AFC4-6F175D3DCCD1}">
              <a14:hiddenFill xmlns:a14="http://schemas.microsoft.com/office/drawing/2010/main">
                <a:solidFill>
                  <a:srgbClr val="FFFFFF"/>
                </a:solidFill>
              </a14:hiddenFill>
            </a:ext>
          </a:extLst>
        </p:spPr>
      </p:pic>
      <p:sp>
        <p:nvSpPr>
          <p:cNvPr id="179" name="Google Shape;179;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lnSpc>
                <a:spcPct val="142857"/>
              </a:lnSpc>
              <a:spcBef>
                <a:spcPts val="0"/>
              </a:spcBef>
              <a:spcAft>
                <a:spcPts val="0"/>
              </a:spcAft>
              <a:buClr>
                <a:schemeClr val="dk1"/>
              </a:buClr>
              <a:buSzPts val="990"/>
              <a:buFont typeface="Arial"/>
              <a:buNone/>
            </a:pPr>
            <a:r>
              <a:rPr lang="en" sz="2345" dirty="0"/>
              <a:t>Financial &amp; Benefits Support 💰</a:t>
            </a:r>
            <a:endParaRPr sz="2345" dirty="0"/>
          </a:p>
          <a:p>
            <a:pPr marL="0" lvl="0" indent="0" algn="l" rtl="0">
              <a:spcBef>
                <a:spcPts val="0"/>
              </a:spcBef>
              <a:spcAft>
                <a:spcPts val="0"/>
              </a:spcAft>
              <a:buSzPts val="990"/>
              <a:buNone/>
            </a:pPr>
            <a:endParaRPr sz="2520" dirty="0"/>
          </a:p>
        </p:txBody>
      </p:sp>
      <p:sp>
        <p:nvSpPr>
          <p:cNvPr id="180" name="Google Shape;180;p33"/>
          <p:cNvSpPr txBox="1">
            <a:spLocks noGrp="1"/>
          </p:cNvSpPr>
          <p:nvPr>
            <p:ph type="body" idx="1"/>
          </p:nvPr>
        </p:nvSpPr>
        <p:spPr>
          <a:xfrm>
            <a:off x="311700" y="1152475"/>
            <a:ext cx="6021663" cy="3416400"/>
          </a:xfrm>
          <a:prstGeom prst="rect">
            <a:avLst/>
          </a:prstGeom>
        </p:spPr>
        <p:txBody>
          <a:bodyPr spcFirstLastPara="1" wrap="square" lIns="91425" tIns="91425" rIns="91425" bIns="91425" anchor="t" anchorCtr="0">
            <a:noAutofit/>
          </a:bodyPr>
          <a:lstStyle/>
          <a:p>
            <a:pPr marL="0" lvl="0" indent="0" algn="l" rtl="0">
              <a:lnSpc>
                <a:spcPct val="142857"/>
              </a:lnSpc>
              <a:spcBef>
                <a:spcPts val="1100"/>
              </a:spcBef>
              <a:spcAft>
                <a:spcPts val="0"/>
              </a:spcAft>
              <a:buClr>
                <a:schemeClr val="dk1"/>
              </a:buClr>
              <a:buSzPts val="1100"/>
              <a:buFont typeface="Arial"/>
              <a:buNone/>
            </a:pPr>
            <a:r>
              <a:rPr lang="en" sz="2400" dirty="0">
                <a:solidFill>
                  <a:schemeClr val="dk1"/>
                </a:solidFill>
              </a:rPr>
              <a:t>✅ GI Bill® education benefit guidance</a:t>
            </a:r>
            <a:br>
              <a:rPr lang="en" sz="2400" dirty="0">
                <a:solidFill>
                  <a:schemeClr val="dk1"/>
                </a:solidFill>
              </a:rPr>
            </a:br>
            <a:r>
              <a:rPr lang="en" sz="2400" dirty="0">
                <a:solidFill>
                  <a:schemeClr val="dk1"/>
                </a:solidFill>
              </a:rPr>
              <a:t>✅ Financial literacy conversations and referrals</a:t>
            </a:r>
            <a:br>
              <a:rPr lang="en" sz="2400" dirty="0">
                <a:solidFill>
                  <a:schemeClr val="dk1"/>
                </a:solidFill>
              </a:rPr>
            </a:br>
            <a:r>
              <a:rPr lang="en" sz="2400" dirty="0">
                <a:solidFill>
                  <a:schemeClr val="dk1"/>
                </a:solidFill>
              </a:rPr>
              <a:t>✅ Support during certification delays or changes</a:t>
            </a:r>
            <a:br>
              <a:rPr lang="en" sz="2400" dirty="0">
                <a:solidFill>
                  <a:schemeClr val="dk1"/>
                </a:solidFill>
              </a:rPr>
            </a:br>
            <a:r>
              <a:rPr lang="en" sz="2400" dirty="0">
                <a:solidFill>
                  <a:schemeClr val="dk1"/>
                </a:solidFill>
              </a:rPr>
              <a:t>✅ Prevention of enrollment interruptions</a:t>
            </a:r>
            <a:endParaRPr sz="2400" dirty="0">
              <a:solidFill>
                <a:schemeClr val="dk1"/>
              </a:solidFill>
            </a:endParaRPr>
          </a:p>
        </p:txBody>
      </p:sp>
      <p:grpSp>
        <p:nvGrpSpPr>
          <p:cNvPr id="3" name="Group 2">
            <a:extLst>
              <a:ext uri="{FF2B5EF4-FFF2-40B4-BE49-F238E27FC236}">
                <a16:creationId xmlns:a16="http://schemas.microsoft.com/office/drawing/2014/main" id="{08CD5F98-4B27-1EAA-2379-A381E3EF7D39}"/>
              </a:ext>
            </a:extLst>
          </p:cNvPr>
          <p:cNvGrpSpPr/>
          <p:nvPr/>
        </p:nvGrpSpPr>
        <p:grpSpPr>
          <a:xfrm>
            <a:off x="6447825" y="1143602"/>
            <a:ext cx="2043945" cy="2853431"/>
            <a:chOff x="2220191" y="1202217"/>
            <a:chExt cx="4703617" cy="2604316"/>
          </a:xfrm>
        </p:grpSpPr>
        <p:graphicFrame>
          <p:nvGraphicFramePr>
            <p:cNvPr id="4" name="Diagram 3">
              <a:extLst>
                <a:ext uri="{FF2B5EF4-FFF2-40B4-BE49-F238E27FC236}">
                  <a16:creationId xmlns:a16="http://schemas.microsoft.com/office/drawing/2014/main" id="{D16116C0-2AB3-2946-EAE6-EC0A48BB93D1}"/>
                </a:ext>
              </a:extLst>
            </p:cNvPr>
            <p:cNvGraphicFramePr/>
            <p:nvPr>
              <p:extLst>
                <p:ext uri="{D42A27DB-BD31-4B8C-83A1-F6EECF244321}">
                  <p14:modId xmlns:p14="http://schemas.microsoft.com/office/powerpoint/2010/main" val="901657869"/>
                </p:ext>
              </p:extLst>
            </p:nvPr>
          </p:nvGraphicFramePr>
          <p:xfrm>
            <a:off x="2220191" y="1202217"/>
            <a:ext cx="4703617" cy="26043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25C30BEA-C785-D45B-248C-1726CA8A7C02}"/>
                </a:ext>
              </a:extLst>
            </p:cNvPr>
            <p:cNvSpPr txBox="1"/>
            <p:nvPr/>
          </p:nvSpPr>
          <p:spPr>
            <a:xfrm>
              <a:off x="4479633" y="3337650"/>
              <a:ext cx="184731" cy="276999"/>
            </a:xfrm>
            <a:prstGeom prst="rect">
              <a:avLst/>
            </a:prstGeom>
            <a:noFill/>
          </p:spPr>
          <p:txBody>
            <a:bodyPr wrap="none" lIns="91440" tIns="45720" rIns="91440" bIns="45720" rtlCol="0" anchor="t">
              <a:spAutoFit/>
            </a:bodyPr>
            <a:lstStyle/>
            <a:p>
              <a:pPr algn="ctr"/>
              <a:endParaRPr lang="en" sz="1200" b="1">
                <a:solidFill>
                  <a:schemeClr val="bg1"/>
                </a:solidFill>
                <a:latin typeface="Garamond"/>
              </a:endParaRPr>
            </a:p>
          </p:txBody>
        </p:sp>
      </p:grpSp>
      <p:pic>
        <p:nvPicPr>
          <p:cNvPr id="6" name="Picture 2">
            <a:extLst>
              <a:ext uri="{FF2B5EF4-FFF2-40B4-BE49-F238E27FC236}">
                <a16:creationId xmlns:a16="http://schemas.microsoft.com/office/drawing/2014/main" id="{0744419C-8A43-AC2D-F33B-27FE50F8069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15199" y="4424312"/>
            <a:ext cx="1609457" cy="5287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84"/>
        <p:cNvGrpSpPr/>
        <p:nvPr/>
      </p:nvGrpSpPr>
      <p:grpSpPr>
        <a:xfrm>
          <a:off x="0" y="0"/>
          <a:ext cx="0" cy="0"/>
          <a:chOff x="0" y="0"/>
          <a:chExt cx="0" cy="0"/>
        </a:xfrm>
      </p:grpSpPr>
      <p:pic>
        <p:nvPicPr>
          <p:cNvPr id="2" name="Picture 2">
            <a:extLst>
              <a:ext uri="{FF2B5EF4-FFF2-40B4-BE49-F238E27FC236}">
                <a16:creationId xmlns:a16="http://schemas.microsoft.com/office/drawing/2014/main" id="{D18B451A-E13C-5BD8-48DE-6092408AF3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05"/>
            <a:ext cx="5262563" cy="5143500"/>
          </a:xfrm>
          <a:prstGeom prst="rect">
            <a:avLst/>
          </a:prstGeom>
          <a:noFill/>
          <a:extLst>
            <a:ext uri="{909E8E84-426E-40DD-AFC4-6F175D3DCCD1}">
              <a14:hiddenFill xmlns:a14="http://schemas.microsoft.com/office/drawing/2010/main">
                <a:solidFill>
                  <a:srgbClr val="FFFFFF"/>
                </a:solidFill>
              </a14:hiddenFill>
            </a:ext>
          </a:extLst>
        </p:spPr>
      </p:pic>
      <p:sp>
        <p:nvSpPr>
          <p:cNvPr id="185" name="Google Shape;185;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lnSpc>
                <a:spcPct val="142857"/>
              </a:lnSpc>
              <a:spcBef>
                <a:spcPts val="0"/>
              </a:spcBef>
              <a:spcAft>
                <a:spcPts val="0"/>
              </a:spcAft>
              <a:buClr>
                <a:schemeClr val="dk1"/>
              </a:buClr>
              <a:buSzPts val="990"/>
              <a:buFont typeface="Arial"/>
              <a:buNone/>
            </a:pPr>
            <a:r>
              <a:rPr lang="en" sz="3245"/>
              <a:t>Well‑Being &amp; Holistic Support 🌱</a:t>
            </a:r>
            <a:endParaRPr sz="3245"/>
          </a:p>
          <a:p>
            <a:pPr marL="0" lvl="0" indent="0" algn="l" rtl="0">
              <a:spcBef>
                <a:spcPts val="0"/>
              </a:spcBef>
              <a:spcAft>
                <a:spcPts val="0"/>
              </a:spcAft>
              <a:buSzPts val="990"/>
              <a:buNone/>
            </a:pPr>
            <a:endParaRPr sz="2520"/>
          </a:p>
        </p:txBody>
      </p:sp>
      <p:sp>
        <p:nvSpPr>
          <p:cNvPr id="186" name="Google Shape;186;p34"/>
          <p:cNvSpPr txBox="1">
            <a:spLocks noGrp="1"/>
          </p:cNvSpPr>
          <p:nvPr>
            <p:ph type="body" idx="1"/>
          </p:nvPr>
        </p:nvSpPr>
        <p:spPr>
          <a:xfrm>
            <a:off x="311700" y="1152475"/>
            <a:ext cx="6123283" cy="3416400"/>
          </a:xfrm>
          <a:prstGeom prst="rect">
            <a:avLst/>
          </a:prstGeom>
        </p:spPr>
        <p:txBody>
          <a:bodyPr spcFirstLastPara="1" wrap="square" lIns="91425" tIns="91425" rIns="91425" bIns="91425" anchor="t" anchorCtr="0">
            <a:noAutofit/>
          </a:bodyPr>
          <a:lstStyle/>
          <a:p>
            <a:pPr marL="0" lvl="0" indent="0" algn="l" rtl="0">
              <a:lnSpc>
                <a:spcPct val="142857"/>
              </a:lnSpc>
              <a:spcBef>
                <a:spcPts val="1100"/>
              </a:spcBef>
              <a:spcAft>
                <a:spcPts val="0"/>
              </a:spcAft>
              <a:buClr>
                <a:schemeClr val="dk1"/>
              </a:buClr>
              <a:buSzPts val="1100"/>
              <a:buFont typeface="Arial"/>
              <a:buNone/>
            </a:pPr>
            <a:r>
              <a:rPr lang="en" sz="2400" dirty="0">
                <a:solidFill>
                  <a:schemeClr val="dk1"/>
                </a:solidFill>
              </a:rPr>
              <a:t>✅ Mental health support referrals</a:t>
            </a:r>
            <a:br>
              <a:rPr lang="en" sz="2400" dirty="0">
                <a:solidFill>
                  <a:schemeClr val="dk1"/>
                </a:solidFill>
              </a:rPr>
            </a:br>
            <a:r>
              <a:rPr lang="en" sz="2400" dirty="0">
                <a:solidFill>
                  <a:schemeClr val="dk1"/>
                </a:solidFill>
              </a:rPr>
              <a:t>✅ Disability and accommodation advocacy</a:t>
            </a:r>
            <a:br>
              <a:rPr lang="en" sz="2400" dirty="0">
                <a:solidFill>
                  <a:schemeClr val="dk1"/>
                </a:solidFill>
              </a:rPr>
            </a:br>
            <a:r>
              <a:rPr lang="en" sz="2400" dirty="0">
                <a:solidFill>
                  <a:schemeClr val="dk1"/>
                </a:solidFill>
              </a:rPr>
              <a:t>✅ Family, work, and life‑balance conversations</a:t>
            </a:r>
            <a:br>
              <a:rPr lang="en" sz="2400" dirty="0">
                <a:solidFill>
                  <a:schemeClr val="dk1"/>
                </a:solidFill>
              </a:rPr>
            </a:br>
            <a:r>
              <a:rPr lang="en" sz="2400" dirty="0">
                <a:solidFill>
                  <a:schemeClr val="dk1"/>
                </a:solidFill>
              </a:rPr>
              <a:t>✅ Safe and supportive space for students</a:t>
            </a:r>
            <a:endParaRPr sz="2400" dirty="0">
              <a:solidFill>
                <a:schemeClr val="dk1"/>
              </a:solidFill>
            </a:endParaRPr>
          </a:p>
        </p:txBody>
      </p:sp>
      <p:grpSp>
        <p:nvGrpSpPr>
          <p:cNvPr id="6" name="Group 5">
            <a:extLst>
              <a:ext uri="{FF2B5EF4-FFF2-40B4-BE49-F238E27FC236}">
                <a16:creationId xmlns:a16="http://schemas.microsoft.com/office/drawing/2014/main" id="{D83DFD9C-3501-CCF0-6A51-42ED3C56EF8E}"/>
              </a:ext>
            </a:extLst>
          </p:cNvPr>
          <p:cNvGrpSpPr/>
          <p:nvPr/>
        </p:nvGrpSpPr>
        <p:grpSpPr>
          <a:xfrm>
            <a:off x="6618741" y="1433959"/>
            <a:ext cx="2043945" cy="2853431"/>
            <a:chOff x="2220191" y="1202217"/>
            <a:chExt cx="4703617" cy="2604316"/>
          </a:xfrm>
        </p:grpSpPr>
        <p:graphicFrame>
          <p:nvGraphicFramePr>
            <p:cNvPr id="7" name="Diagram 6">
              <a:extLst>
                <a:ext uri="{FF2B5EF4-FFF2-40B4-BE49-F238E27FC236}">
                  <a16:creationId xmlns:a16="http://schemas.microsoft.com/office/drawing/2014/main" id="{D871B83A-E6B1-C0FF-4CA3-24303ECD1D86}"/>
                </a:ext>
              </a:extLst>
            </p:cNvPr>
            <p:cNvGraphicFramePr/>
            <p:nvPr>
              <p:extLst>
                <p:ext uri="{D42A27DB-BD31-4B8C-83A1-F6EECF244321}">
                  <p14:modId xmlns:p14="http://schemas.microsoft.com/office/powerpoint/2010/main" val="699429523"/>
                </p:ext>
              </p:extLst>
            </p:nvPr>
          </p:nvGraphicFramePr>
          <p:xfrm>
            <a:off x="2220191" y="1202217"/>
            <a:ext cx="4703617" cy="26043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8E678D27-C118-2B3B-D189-0D9233D0F6ED}"/>
                </a:ext>
              </a:extLst>
            </p:cNvPr>
            <p:cNvSpPr txBox="1"/>
            <p:nvPr/>
          </p:nvSpPr>
          <p:spPr>
            <a:xfrm>
              <a:off x="4479633" y="3337650"/>
              <a:ext cx="184731" cy="276999"/>
            </a:xfrm>
            <a:prstGeom prst="rect">
              <a:avLst/>
            </a:prstGeom>
            <a:noFill/>
          </p:spPr>
          <p:txBody>
            <a:bodyPr wrap="none" rtlCol="0">
              <a:spAutoFit/>
            </a:bodyPr>
            <a:lstStyle/>
            <a:p>
              <a:pPr algn="ctr"/>
              <a:endParaRPr lang="en-US" sz="1200" dirty="0">
                <a:solidFill>
                  <a:schemeClr val="bg1"/>
                </a:solidFill>
              </a:endParaRPr>
            </a:p>
          </p:txBody>
        </p:sp>
      </p:grpSp>
      <p:pic>
        <p:nvPicPr>
          <p:cNvPr id="12" name="Picture 2">
            <a:extLst>
              <a:ext uri="{FF2B5EF4-FFF2-40B4-BE49-F238E27FC236}">
                <a16:creationId xmlns:a16="http://schemas.microsoft.com/office/drawing/2014/main" id="{8F656D9B-E3C8-56CB-0284-9D693B2A715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15199" y="4424312"/>
            <a:ext cx="1609457" cy="5287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90"/>
        <p:cNvGrpSpPr/>
        <p:nvPr/>
      </p:nvGrpSpPr>
      <p:grpSpPr>
        <a:xfrm>
          <a:off x="0" y="0"/>
          <a:ext cx="0" cy="0"/>
          <a:chOff x="0" y="0"/>
          <a:chExt cx="0" cy="0"/>
        </a:xfrm>
      </p:grpSpPr>
      <p:pic>
        <p:nvPicPr>
          <p:cNvPr id="2" name="Picture 2">
            <a:extLst>
              <a:ext uri="{FF2B5EF4-FFF2-40B4-BE49-F238E27FC236}">
                <a16:creationId xmlns:a16="http://schemas.microsoft.com/office/drawing/2014/main" id="{0F2763FA-415C-A97E-2087-520855E2BB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05"/>
            <a:ext cx="5262563" cy="5143500"/>
          </a:xfrm>
          <a:prstGeom prst="rect">
            <a:avLst/>
          </a:prstGeom>
          <a:noFill/>
          <a:extLst>
            <a:ext uri="{909E8E84-426E-40DD-AFC4-6F175D3DCCD1}">
              <a14:hiddenFill xmlns:a14="http://schemas.microsoft.com/office/drawing/2010/main">
                <a:solidFill>
                  <a:srgbClr val="FFFFFF"/>
                </a:solidFill>
              </a14:hiddenFill>
            </a:ext>
          </a:extLst>
        </p:spPr>
      </p:pic>
      <p:sp>
        <p:nvSpPr>
          <p:cNvPr id="191" name="Google Shape;191;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lnSpc>
                <a:spcPct val="142857"/>
              </a:lnSpc>
              <a:spcBef>
                <a:spcPts val="0"/>
              </a:spcBef>
              <a:spcAft>
                <a:spcPts val="0"/>
              </a:spcAft>
              <a:buClr>
                <a:schemeClr val="dk1"/>
              </a:buClr>
              <a:buSzPct val="37429"/>
              <a:buFont typeface="Arial"/>
              <a:buNone/>
            </a:pPr>
            <a:r>
              <a:rPr lang="en" sz="2939"/>
              <a:t>Collaboration &amp; Campus Partnerships 🤝</a:t>
            </a:r>
            <a:endParaRPr sz="2939"/>
          </a:p>
          <a:p>
            <a:pPr marL="0" lvl="0" indent="0" algn="l" rtl="0">
              <a:spcBef>
                <a:spcPts val="0"/>
              </a:spcBef>
              <a:spcAft>
                <a:spcPts val="0"/>
              </a:spcAft>
              <a:buNone/>
            </a:pPr>
            <a:endParaRPr/>
          </a:p>
        </p:txBody>
      </p:sp>
      <p:sp>
        <p:nvSpPr>
          <p:cNvPr id="192" name="Google Shape;192;p3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142857"/>
              </a:lnSpc>
              <a:spcBef>
                <a:spcPts val="1100"/>
              </a:spcBef>
              <a:spcAft>
                <a:spcPts val="0"/>
              </a:spcAft>
              <a:buClr>
                <a:schemeClr val="dk1"/>
              </a:buClr>
              <a:buSzPts val="1100"/>
              <a:buFont typeface="Arial"/>
              <a:buNone/>
            </a:pPr>
            <a:r>
              <a:rPr lang="en" sz="2000" dirty="0">
                <a:solidFill>
                  <a:schemeClr val="dk1"/>
                </a:solidFill>
                <a:latin typeface="Times New Roman" panose="02020603050405020304" pitchFamily="18" charset="0"/>
                <a:cs typeface="Times New Roman" panose="02020603050405020304" pitchFamily="18" charset="0"/>
              </a:rPr>
              <a:t>✅ Veterans Affairs Certifying Officials</a:t>
            </a:r>
            <a:br>
              <a:rPr lang="en" sz="2000" dirty="0">
                <a:solidFill>
                  <a:schemeClr val="dk1"/>
                </a:solidFill>
                <a:latin typeface="Times New Roman" panose="02020603050405020304" pitchFamily="18" charset="0"/>
                <a:cs typeface="Times New Roman" panose="02020603050405020304" pitchFamily="18" charset="0"/>
              </a:rPr>
            </a:br>
            <a:r>
              <a:rPr lang="en" sz="2000" dirty="0">
                <a:solidFill>
                  <a:schemeClr val="dk1"/>
                </a:solidFill>
                <a:latin typeface="Times New Roman" panose="02020603050405020304" pitchFamily="18" charset="0"/>
                <a:cs typeface="Times New Roman" panose="02020603050405020304" pitchFamily="18" charset="0"/>
              </a:rPr>
              <a:t>✅ Student Success Center and Financial Aid offices</a:t>
            </a:r>
            <a:br>
              <a:rPr lang="en" sz="2000" dirty="0">
                <a:solidFill>
                  <a:schemeClr val="dk1"/>
                </a:solidFill>
                <a:latin typeface="Times New Roman" panose="02020603050405020304" pitchFamily="18" charset="0"/>
                <a:cs typeface="Times New Roman" panose="02020603050405020304" pitchFamily="18" charset="0"/>
              </a:rPr>
            </a:br>
            <a:r>
              <a:rPr lang="en" sz="2000" dirty="0">
                <a:solidFill>
                  <a:schemeClr val="dk1"/>
                </a:solidFill>
                <a:latin typeface="Times New Roman" panose="02020603050405020304" pitchFamily="18" charset="0"/>
                <a:cs typeface="Times New Roman" panose="02020603050405020304" pitchFamily="18" charset="0"/>
              </a:rPr>
              <a:t>✅ Counseling center and DSSC </a:t>
            </a:r>
            <a:br>
              <a:rPr lang="en" sz="2000" dirty="0">
                <a:solidFill>
                  <a:schemeClr val="dk1"/>
                </a:solidFill>
                <a:latin typeface="Times New Roman" panose="02020603050405020304" pitchFamily="18" charset="0"/>
                <a:cs typeface="Times New Roman" panose="02020603050405020304" pitchFamily="18" charset="0"/>
              </a:rPr>
            </a:br>
            <a:r>
              <a:rPr lang="en" sz="2000" dirty="0">
                <a:solidFill>
                  <a:schemeClr val="dk1"/>
                </a:solidFill>
                <a:latin typeface="Times New Roman" panose="02020603050405020304" pitchFamily="18" charset="0"/>
                <a:cs typeface="Times New Roman" panose="02020603050405020304" pitchFamily="18" charset="0"/>
              </a:rPr>
              <a:t>✅ Community and external military resources</a:t>
            </a:r>
          </a:p>
          <a:p>
            <a:pPr marL="0" lvl="0" indent="0" algn="l" rtl="0">
              <a:lnSpc>
                <a:spcPct val="142857"/>
              </a:lnSpc>
              <a:spcBef>
                <a:spcPts val="1100"/>
              </a:spcBef>
              <a:spcAft>
                <a:spcPts val="0"/>
              </a:spcAft>
              <a:buClr>
                <a:schemeClr val="dk1"/>
              </a:buClr>
              <a:buSzPts val="1100"/>
              <a:buFont typeface="Arial"/>
              <a:buNone/>
            </a:pPr>
            <a:r>
              <a:rPr lang="en" sz="2000" dirty="0">
                <a:solidFill>
                  <a:schemeClr val="dk1"/>
                </a:solidFill>
                <a:latin typeface="Times New Roman" panose="02020603050405020304" pitchFamily="18" charset="0"/>
                <a:cs typeface="Times New Roman" panose="02020603050405020304" pitchFamily="18" charset="0"/>
              </a:rPr>
              <a:t>✅ Community Donors</a:t>
            </a:r>
            <a:endParaRPr sz="2000" dirty="0">
              <a:solidFill>
                <a:schemeClr val="dk1"/>
              </a:solidFill>
              <a:latin typeface="Times New Roman" panose="02020603050405020304" pitchFamily="18" charset="0"/>
              <a:cs typeface="Times New Roman" panose="02020603050405020304" pitchFamily="18" charset="0"/>
            </a:endParaRPr>
          </a:p>
          <a:p>
            <a:pPr marL="0" lvl="0" indent="0" algn="l" rtl="0">
              <a:spcBef>
                <a:spcPts val="1100"/>
              </a:spcBef>
              <a:spcAft>
                <a:spcPts val="1200"/>
              </a:spcAft>
              <a:buNone/>
            </a:pPr>
            <a:endParaRPr dirty="0"/>
          </a:p>
        </p:txBody>
      </p:sp>
      <p:grpSp>
        <p:nvGrpSpPr>
          <p:cNvPr id="3" name="Group 2">
            <a:extLst>
              <a:ext uri="{FF2B5EF4-FFF2-40B4-BE49-F238E27FC236}">
                <a16:creationId xmlns:a16="http://schemas.microsoft.com/office/drawing/2014/main" id="{A598D022-86CA-7CAB-FB69-6A332EF6DC0E}"/>
              </a:ext>
            </a:extLst>
          </p:cNvPr>
          <p:cNvGrpSpPr/>
          <p:nvPr/>
        </p:nvGrpSpPr>
        <p:grpSpPr>
          <a:xfrm>
            <a:off x="6618741" y="1433959"/>
            <a:ext cx="2043945" cy="2853431"/>
            <a:chOff x="2220191" y="1202217"/>
            <a:chExt cx="4703617" cy="2604316"/>
          </a:xfrm>
        </p:grpSpPr>
        <p:graphicFrame>
          <p:nvGraphicFramePr>
            <p:cNvPr id="4" name="Diagram 3">
              <a:extLst>
                <a:ext uri="{FF2B5EF4-FFF2-40B4-BE49-F238E27FC236}">
                  <a16:creationId xmlns:a16="http://schemas.microsoft.com/office/drawing/2014/main" id="{E0D130E9-8F21-F7F1-8082-CD53654235C4}"/>
                </a:ext>
              </a:extLst>
            </p:cNvPr>
            <p:cNvGraphicFramePr/>
            <p:nvPr>
              <p:extLst>
                <p:ext uri="{D42A27DB-BD31-4B8C-83A1-F6EECF244321}">
                  <p14:modId xmlns:p14="http://schemas.microsoft.com/office/powerpoint/2010/main" val="2616926671"/>
                </p:ext>
              </p:extLst>
            </p:nvPr>
          </p:nvGraphicFramePr>
          <p:xfrm>
            <a:off x="2220191" y="1202217"/>
            <a:ext cx="4703617" cy="26043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59147C35-526D-6904-240B-64876172C139}"/>
                </a:ext>
              </a:extLst>
            </p:cNvPr>
            <p:cNvSpPr txBox="1"/>
            <p:nvPr/>
          </p:nvSpPr>
          <p:spPr>
            <a:xfrm>
              <a:off x="4479633" y="3337650"/>
              <a:ext cx="184731" cy="276999"/>
            </a:xfrm>
            <a:prstGeom prst="rect">
              <a:avLst/>
            </a:prstGeom>
            <a:noFill/>
          </p:spPr>
          <p:txBody>
            <a:bodyPr wrap="none" rtlCol="0">
              <a:spAutoFit/>
            </a:bodyPr>
            <a:lstStyle/>
            <a:p>
              <a:pPr algn="ctr"/>
              <a:endParaRPr lang="en-US" sz="1200" dirty="0">
                <a:solidFill>
                  <a:schemeClr val="bg1"/>
                </a:solidFill>
              </a:endParaRPr>
            </a:p>
          </p:txBody>
        </p:sp>
      </p:grpSp>
      <p:pic>
        <p:nvPicPr>
          <p:cNvPr id="6" name="Picture 2">
            <a:extLst>
              <a:ext uri="{FF2B5EF4-FFF2-40B4-BE49-F238E27FC236}">
                <a16:creationId xmlns:a16="http://schemas.microsoft.com/office/drawing/2014/main" id="{0FCB7219-6C92-BF1E-398C-E0F505668F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15199" y="4424312"/>
            <a:ext cx="1609457" cy="5287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36"/>
        <p:cNvGrpSpPr/>
        <p:nvPr/>
      </p:nvGrpSpPr>
      <p:grpSpPr>
        <a:xfrm>
          <a:off x="0" y="0"/>
          <a:ext cx="0" cy="0"/>
          <a:chOff x="0" y="0"/>
          <a:chExt cx="0" cy="0"/>
        </a:xfrm>
      </p:grpSpPr>
      <p:pic>
        <p:nvPicPr>
          <p:cNvPr id="2" name="Picture 2">
            <a:extLst>
              <a:ext uri="{FF2B5EF4-FFF2-40B4-BE49-F238E27FC236}">
                <a16:creationId xmlns:a16="http://schemas.microsoft.com/office/drawing/2014/main" id="{9BB91999-37B3-311A-45BB-B2D5C52280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05"/>
            <a:ext cx="5262563" cy="5143500"/>
          </a:xfrm>
          <a:prstGeom prst="rect">
            <a:avLst/>
          </a:prstGeom>
          <a:noFill/>
          <a:extLst>
            <a:ext uri="{909E8E84-426E-40DD-AFC4-6F175D3DCCD1}">
              <a14:hiddenFill xmlns:a14="http://schemas.microsoft.com/office/drawing/2010/main">
                <a:solidFill>
                  <a:srgbClr val="FFFFFF"/>
                </a:solidFill>
              </a14:hiddenFill>
            </a:ext>
          </a:extLst>
        </p:spPr>
      </p:pic>
      <p:sp>
        <p:nvSpPr>
          <p:cNvPr id="137" name="Google Shape;137;p26"/>
          <p:cNvSpPr txBox="1">
            <a:spLocks noGrp="1"/>
          </p:cNvSpPr>
          <p:nvPr>
            <p:ph type="title"/>
          </p:nvPr>
        </p:nvSpPr>
        <p:spPr>
          <a:xfrm>
            <a:off x="321191" y="306117"/>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dirty="0"/>
              <a:t>Connecting the Resource to the Barrier</a:t>
            </a:r>
            <a:endParaRPr dirty="0"/>
          </a:p>
        </p:txBody>
      </p:sp>
      <p:graphicFrame>
        <p:nvGraphicFramePr>
          <p:cNvPr id="138" name="Google Shape;138;p26"/>
          <p:cNvGraphicFramePr/>
          <p:nvPr>
            <p:extLst>
              <p:ext uri="{D42A27DB-BD31-4B8C-83A1-F6EECF244321}">
                <p14:modId xmlns:p14="http://schemas.microsoft.com/office/powerpoint/2010/main" val="85259741"/>
              </p:ext>
            </p:extLst>
          </p:nvPr>
        </p:nvGraphicFramePr>
        <p:xfrm>
          <a:off x="429180" y="847850"/>
          <a:ext cx="8304622" cy="3377071"/>
        </p:xfrm>
        <a:graphic>
          <a:graphicData uri="http://schemas.openxmlformats.org/drawingml/2006/table">
            <a:tbl>
              <a:tblPr>
                <a:noFill/>
                <a:tableStyleId>{6CD3AE28-84C9-4652-A8CC-9BC1611FB3CD}</a:tableStyleId>
              </a:tblPr>
              <a:tblGrid>
                <a:gridCol w="2951730">
                  <a:extLst>
                    <a:ext uri="{9D8B030D-6E8A-4147-A177-3AD203B41FA5}">
                      <a16:colId xmlns:a16="http://schemas.microsoft.com/office/drawing/2014/main" val="20000"/>
                    </a:ext>
                  </a:extLst>
                </a:gridCol>
                <a:gridCol w="2717240">
                  <a:extLst>
                    <a:ext uri="{9D8B030D-6E8A-4147-A177-3AD203B41FA5}">
                      <a16:colId xmlns:a16="http://schemas.microsoft.com/office/drawing/2014/main" val="20001"/>
                    </a:ext>
                  </a:extLst>
                </a:gridCol>
                <a:gridCol w="2635652">
                  <a:extLst>
                    <a:ext uri="{9D8B030D-6E8A-4147-A177-3AD203B41FA5}">
                      <a16:colId xmlns:a16="http://schemas.microsoft.com/office/drawing/2014/main" val="20002"/>
                    </a:ext>
                  </a:extLst>
                </a:gridCol>
              </a:tblGrid>
              <a:tr h="451111">
                <a:tc>
                  <a:txBody>
                    <a:bodyPr/>
                    <a:lstStyle/>
                    <a:p>
                      <a:pPr marL="0" lvl="0" indent="0" algn="ctr" rtl="0">
                        <a:lnSpc>
                          <a:spcPct val="115000"/>
                        </a:lnSpc>
                        <a:spcBef>
                          <a:spcPts val="0"/>
                        </a:spcBef>
                        <a:spcAft>
                          <a:spcPts val="0"/>
                        </a:spcAft>
                        <a:buNone/>
                      </a:pPr>
                      <a:r>
                        <a:rPr lang="en" sz="1400" b="1" dirty="0">
                          <a:latin typeface="Garamond" panose="02020404030301010803" pitchFamily="18" charset="0"/>
                        </a:rPr>
                        <a:t>Barrier</a:t>
                      </a:r>
                      <a:endParaRPr sz="1400" b="1" dirty="0">
                        <a:latin typeface="Garamond" panose="02020404030301010803" pitchFamily="18" charset="0"/>
                      </a:endParaRPr>
                    </a:p>
                  </a:txBody>
                  <a:tcPr marL="91425" marR="91425" marT="91425" marB="91425">
                    <a:lnL w="9525"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 sz="1400" b="1" dirty="0">
                          <a:latin typeface="Garamond" panose="02020404030301010803" pitchFamily="18" charset="0"/>
                        </a:rPr>
                        <a:t>APSU Institutional Response</a:t>
                      </a:r>
                      <a:endParaRPr sz="1400" b="1" dirty="0">
                        <a:latin typeface="Garamond" panose="02020404030301010803" pitchFamily="18" charset="0"/>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 sz="1400" b="1" dirty="0">
                          <a:latin typeface="Garamond" panose="02020404030301010803" pitchFamily="18" charset="0"/>
                        </a:rPr>
                        <a:t>Framework Component</a:t>
                      </a:r>
                      <a:endParaRPr sz="1400" b="1" dirty="0">
                        <a:latin typeface="Garamond" panose="02020404030301010803" pitchFamily="18" charset="0"/>
                      </a:endParaRPr>
                    </a:p>
                  </a:txBody>
                  <a:tcPr marL="91425" marR="91425" marT="91425" marB="91425">
                    <a:lnL w="12700" cap="flat" cmpd="sng" algn="ctr">
                      <a:solidFill>
                        <a:schemeClr val="tx1"/>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11798">
                <a:tc>
                  <a:txBody>
                    <a:bodyPr/>
                    <a:lstStyle/>
                    <a:p>
                      <a:pPr marL="0" lvl="0" indent="0" algn="l" rtl="0">
                        <a:spcBef>
                          <a:spcPts val="0"/>
                        </a:spcBef>
                        <a:spcAft>
                          <a:spcPts val="0"/>
                        </a:spcAft>
                        <a:buNone/>
                      </a:pPr>
                      <a:r>
                        <a:rPr lang="en" sz="1800" dirty="0">
                          <a:latin typeface="Garamond" panose="02020404030301010803" pitchFamily="18" charset="0"/>
                        </a:rPr>
                        <a:t>Fragmented navigation</a:t>
                      </a:r>
                      <a:endParaRPr sz="1800" dirty="0">
                        <a:latin typeface="Garamond" panose="02020404030301010803" pitchFamily="18" charset="0"/>
                      </a:endParaRPr>
                    </a:p>
                  </a:txBody>
                  <a:tcPr marL="91425" marR="91425" marT="91425" marB="91425">
                    <a:lnL w="9525"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 sz="1800" dirty="0">
                          <a:latin typeface="Garamond" panose="02020404030301010803" pitchFamily="18" charset="0"/>
                        </a:rPr>
                        <a:t>Centralized MVA + dedicated advisor</a:t>
                      </a:r>
                      <a:endParaRPr sz="1800" dirty="0">
                        <a:latin typeface="Garamond" panose="02020404030301010803" pitchFamily="18" charset="0"/>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 sz="1800">
                          <a:latin typeface="Garamond" panose="02020404030301010803" pitchFamily="18" charset="0"/>
                        </a:rPr>
                        <a:t>Cross-campus coordination</a:t>
                      </a:r>
                      <a:endParaRPr sz="1800">
                        <a:latin typeface="Garamond" panose="02020404030301010803" pitchFamily="18" charset="0"/>
                      </a:endParaRPr>
                    </a:p>
                  </a:txBody>
                  <a:tcPr marL="91425" marR="91425" marT="91425" marB="91425">
                    <a:lnL w="12700" cap="flat" cmpd="sng" algn="ctr">
                      <a:solidFill>
                        <a:schemeClr val="tx1"/>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63949">
                <a:tc>
                  <a:txBody>
                    <a:bodyPr/>
                    <a:lstStyle/>
                    <a:p>
                      <a:pPr marL="0" lvl="0" indent="0" algn="l" rtl="0">
                        <a:spcBef>
                          <a:spcPts val="0"/>
                        </a:spcBef>
                        <a:spcAft>
                          <a:spcPts val="0"/>
                        </a:spcAft>
                        <a:buNone/>
                      </a:pPr>
                      <a:r>
                        <a:rPr lang="en" sz="1800" dirty="0">
                          <a:latin typeface="Garamond" panose="02020404030301010803" pitchFamily="18" charset="0"/>
                        </a:rPr>
                        <a:t>Military credit misalignment</a:t>
                      </a:r>
                      <a:endParaRPr sz="1800" dirty="0">
                        <a:latin typeface="Garamond" panose="02020404030301010803" pitchFamily="18" charset="0"/>
                      </a:endParaRPr>
                    </a:p>
                  </a:txBody>
                  <a:tcPr marL="91425" marR="91425" marT="91425" marB="91425">
                    <a:lnL w="9525"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 sz="1800" dirty="0">
                          <a:latin typeface="Garamond" panose="02020404030301010803" pitchFamily="18" charset="0"/>
                        </a:rPr>
                        <a:t>Secondary review + advocacy</a:t>
                      </a:r>
                      <a:endParaRPr sz="1800" dirty="0">
                        <a:latin typeface="Garamond" panose="02020404030301010803" pitchFamily="18" charset="0"/>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 sz="1800">
                          <a:latin typeface="Garamond" panose="02020404030301010803" pitchFamily="18" charset="0"/>
                        </a:rPr>
                        <a:t>Academic Integration</a:t>
                      </a:r>
                      <a:endParaRPr sz="1800">
                        <a:latin typeface="Garamond" panose="02020404030301010803" pitchFamily="18" charset="0"/>
                      </a:endParaRPr>
                    </a:p>
                  </a:txBody>
                  <a:tcPr marL="91425" marR="91425" marT="91425" marB="91425">
                    <a:lnL w="12700" cap="flat" cmpd="sng" algn="ctr">
                      <a:solidFill>
                        <a:schemeClr val="tx1"/>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11798">
                <a:tc>
                  <a:txBody>
                    <a:bodyPr/>
                    <a:lstStyle/>
                    <a:p>
                      <a:pPr marL="0" lvl="0" indent="0" algn="l" rtl="0">
                        <a:spcBef>
                          <a:spcPts val="0"/>
                        </a:spcBef>
                        <a:spcAft>
                          <a:spcPts val="0"/>
                        </a:spcAft>
                        <a:buNone/>
                      </a:pPr>
                      <a:r>
                        <a:rPr lang="en" sz="1800" dirty="0">
                          <a:latin typeface="Garamond" panose="02020404030301010803" pitchFamily="18" charset="0"/>
                        </a:rPr>
                        <a:t>Financial misconceptions</a:t>
                      </a:r>
                      <a:endParaRPr sz="1800" dirty="0">
                        <a:latin typeface="Garamond" panose="02020404030301010803" pitchFamily="18" charset="0"/>
                      </a:endParaRPr>
                    </a:p>
                  </a:txBody>
                  <a:tcPr marL="91425" marR="91425" marT="91425" marB="91425">
                    <a:lnL w="9525"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 sz="1800" dirty="0">
                          <a:latin typeface="Garamond" panose="02020404030301010803" pitchFamily="18" charset="0"/>
                        </a:rPr>
                        <a:t>Multi-office financial literacy model</a:t>
                      </a:r>
                      <a:endParaRPr sz="1800" dirty="0">
                        <a:latin typeface="Garamond" panose="02020404030301010803" pitchFamily="18" charset="0"/>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 sz="1800">
                          <a:latin typeface="Garamond" panose="02020404030301010803" pitchFamily="18" charset="0"/>
                        </a:rPr>
                        <a:t>Financial Clarity</a:t>
                      </a:r>
                      <a:endParaRPr sz="1800">
                        <a:latin typeface="Garamond" panose="02020404030301010803" pitchFamily="18" charset="0"/>
                      </a:endParaRPr>
                    </a:p>
                  </a:txBody>
                  <a:tcPr marL="91425" marR="91425" marT="91425" marB="91425">
                    <a:lnL w="12700" cap="flat" cmpd="sng" algn="ctr">
                      <a:solidFill>
                        <a:schemeClr val="tx1"/>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11798">
                <a:tc>
                  <a:txBody>
                    <a:bodyPr/>
                    <a:lstStyle/>
                    <a:p>
                      <a:pPr marL="0" lvl="0" indent="0" algn="l" rtl="0">
                        <a:spcBef>
                          <a:spcPts val="0"/>
                        </a:spcBef>
                        <a:spcAft>
                          <a:spcPts val="0"/>
                        </a:spcAft>
                        <a:buNone/>
                      </a:pPr>
                      <a:r>
                        <a:rPr lang="en" sz="1800" dirty="0">
                          <a:latin typeface="Garamond" panose="02020404030301010803" pitchFamily="18" charset="0"/>
                        </a:rPr>
                        <a:t>Identity transition</a:t>
                      </a:r>
                      <a:endParaRPr sz="1800" dirty="0">
                        <a:latin typeface="Garamond" panose="02020404030301010803" pitchFamily="18" charset="0"/>
                      </a:endParaRPr>
                    </a:p>
                  </a:txBody>
                  <a:tcPr marL="91425" marR="91425" marT="91425" marB="91425">
                    <a:lnL w="9525"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 sz="1800" dirty="0">
                          <a:latin typeface="Garamond" panose="02020404030301010803" pitchFamily="18" charset="0"/>
                        </a:rPr>
                        <a:t>Embedded belonging + Green Zone</a:t>
                      </a:r>
                      <a:endParaRPr sz="1800" dirty="0">
                        <a:latin typeface="Garamond" panose="02020404030301010803" pitchFamily="18" charset="0"/>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 sz="1800" dirty="0">
                          <a:latin typeface="Garamond" panose="02020404030301010803" pitchFamily="18" charset="0"/>
                        </a:rPr>
                        <a:t>Well-Being</a:t>
                      </a:r>
                      <a:endParaRPr sz="1800" dirty="0">
                        <a:latin typeface="Garamond" panose="02020404030301010803" pitchFamily="18" charset="0"/>
                      </a:endParaRPr>
                    </a:p>
                  </a:txBody>
                  <a:tcPr marL="91425" marR="91425" marT="91425" marB="91425">
                    <a:lnL w="12700" cap="flat" cmpd="sng" algn="ctr">
                      <a:solidFill>
                        <a:schemeClr val="tx1"/>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pic>
        <p:nvPicPr>
          <p:cNvPr id="3" name="Picture 2">
            <a:extLst>
              <a:ext uri="{FF2B5EF4-FFF2-40B4-BE49-F238E27FC236}">
                <a16:creationId xmlns:a16="http://schemas.microsoft.com/office/drawing/2014/main" id="{5D70BACD-6937-70AF-745D-C83073B946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199" y="4424312"/>
            <a:ext cx="1609457" cy="5287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B3CF2A2-1D3B-0044-FD60-668FB8F8EA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36180F-94EB-58B2-61A1-220BADB544DB}"/>
              </a:ext>
            </a:extLst>
          </p:cNvPr>
          <p:cNvSpPr>
            <a:spLocks noGrp="1"/>
          </p:cNvSpPr>
          <p:nvPr>
            <p:ph type="title"/>
          </p:nvPr>
        </p:nvSpPr>
        <p:spPr/>
        <p:txBody>
          <a:bodyPr/>
          <a:lstStyle/>
          <a:p>
            <a:endParaRPr lang="en-US"/>
          </a:p>
        </p:txBody>
      </p:sp>
      <p:sp>
        <p:nvSpPr>
          <p:cNvPr id="5" name="AutoShape 2" descr="Uploaded image">
            <a:extLst>
              <a:ext uri="{FF2B5EF4-FFF2-40B4-BE49-F238E27FC236}">
                <a16:creationId xmlns:a16="http://schemas.microsoft.com/office/drawing/2014/main" id="{A27AE99B-4461-C10F-04ED-E30C3A6B6E0F}"/>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7652" name="Picture 4" descr="Accessing Fort Campbell Campus">
            <a:extLst>
              <a:ext uri="{FF2B5EF4-FFF2-40B4-BE49-F238E27FC236}">
                <a16:creationId xmlns:a16="http://schemas.microsoft.com/office/drawing/2014/main" id="{A07349A2-17F9-7C73-E7DD-54BED0D92E0C}"/>
              </a:ext>
            </a:extLst>
          </p:cNvPr>
          <p:cNvPicPr>
            <a:picLocks noChangeAspect="1" noChangeArrowheads="1"/>
          </p:cNvPicPr>
          <p:nvPr/>
        </p:nvPicPr>
        <p:blipFill>
          <a:blip r:embed="rId3">
            <a:alphaModFix amt="43000"/>
            <a:extLst>
              <a:ext uri="{28A0092B-C50C-407E-A947-70E740481C1C}">
                <a14:useLocalDpi xmlns:a14="http://schemas.microsoft.com/office/drawing/2010/main" val="0"/>
              </a:ext>
            </a:extLst>
          </a:blip>
          <a:srcRect/>
          <a:stretch>
            <a:fillRect/>
          </a:stretch>
        </p:blipFill>
        <p:spPr bwMode="auto">
          <a:xfrm>
            <a:off x="49823" y="2703807"/>
            <a:ext cx="5128928" cy="2279524"/>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27656" name="Picture 8" descr="Newton Military Family Resource Center at APSU | Military Support">
            <a:extLst>
              <a:ext uri="{FF2B5EF4-FFF2-40B4-BE49-F238E27FC236}">
                <a16:creationId xmlns:a16="http://schemas.microsoft.com/office/drawing/2014/main" id="{E5CD5324-46CC-BFB3-82C5-9605C568F290}"/>
              </a:ext>
            </a:extLst>
          </p:cNvPr>
          <p:cNvPicPr>
            <a:picLocks noChangeAspect="1" noChangeArrowheads="1"/>
          </p:cNvPicPr>
          <p:nvPr/>
        </p:nvPicPr>
        <p:blipFill rotWithShape="1">
          <a:blip r:embed="rId4">
            <a:alphaModFix amt="43000"/>
            <a:extLst>
              <a:ext uri="{28A0092B-C50C-407E-A947-70E740481C1C}">
                <a14:useLocalDpi xmlns:a14="http://schemas.microsoft.com/office/drawing/2010/main" val="0"/>
              </a:ext>
            </a:extLst>
          </a:blip>
          <a:srcRect l="-150" t="10635" r="150" b="2389"/>
          <a:stretch>
            <a:fillRect/>
          </a:stretch>
        </p:blipFill>
        <p:spPr bwMode="auto">
          <a:xfrm>
            <a:off x="5212975" y="2703807"/>
            <a:ext cx="3881202" cy="225047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27660" name="Picture 12" descr="APSU releases safety guidelines for employee, student return to campus">
            <a:extLst>
              <a:ext uri="{FF2B5EF4-FFF2-40B4-BE49-F238E27FC236}">
                <a16:creationId xmlns:a16="http://schemas.microsoft.com/office/drawing/2014/main" id="{B8B6BDD4-D792-4CE1-1A51-36E10ED4C91D}"/>
              </a:ext>
            </a:extLst>
          </p:cNvPr>
          <p:cNvPicPr>
            <a:picLocks noChangeAspect="1" noChangeArrowheads="1"/>
          </p:cNvPicPr>
          <p:nvPr/>
        </p:nvPicPr>
        <p:blipFill rotWithShape="1">
          <a:blip r:embed="rId5">
            <a:alphaModFix amt="43000"/>
            <a:extLst>
              <a:ext uri="{28A0092B-C50C-407E-A947-70E740481C1C}">
                <a14:useLocalDpi xmlns:a14="http://schemas.microsoft.com/office/drawing/2010/main" val="0"/>
              </a:ext>
            </a:extLst>
          </a:blip>
          <a:srcRect r="1855" b="26581"/>
          <a:stretch>
            <a:fillRect/>
          </a:stretch>
        </p:blipFill>
        <p:spPr bwMode="auto">
          <a:xfrm>
            <a:off x="178497" y="182806"/>
            <a:ext cx="4653903" cy="232099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27662" name="Picture 14" descr="Clarksville Campus">
            <a:extLst>
              <a:ext uri="{FF2B5EF4-FFF2-40B4-BE49-F238E27FC236}">
                <a16:creationId xmlns:a16="http://schemas.microsoft.com/office/drawing/2014/main" id="{6C9DE907-B783-1F4D-6CC4-1D22FB8D888F}"/>
              </a:ext>
            </a:extLst>
          </p:cNvPr>
          <p:cNvPicPr>
            <a:picLocks noChangeAspect="1" noChangeArrowheads="1"/>
          </p:cNvPicPr>
          <p:nvPr/>
        </p:nvPicPr>
        <p:blipFill>
          <a:blip r:embed="rId6">
            <a:alphaModFix amt="43000"/>
            <a:extLst>
              <a:ext uri="{28A0092B-C50C-407E-A947-70E740481C1C}">
                <a14:useLocalDpi xmlns:a14="http://schemas.microsoft.com/office/drawing/2010/main" val="0"/>
              </a:ext>
            </a:extLst>
          </a:blip>
          <a:srcRect/>
          <a:stretch>
            <a:fillRect/>
          </a:stretch>
        </p:blipFill>
        <p:spPr bwMode="auto">
          <a:xfrm>
            <a:off x="4901736" y="118702"/>
            <a:ext cx="4242264" cy="238509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8D57C2E-7E53-8A54-20FC-A88C2DE3DEBB}"/>
              </a:ext>
            </a:extLst>
          </p:cNvPr>
          <p:cNvSpPr txBox="1"/>
          <p:nvPr/>
        </p:nvSpPr>
        <p:spPr>
          <a:xfrm>
            <a:off x="2438400" y="2061225"/>
            <a:ext cx="4572000" cy="1015663"/>
          </a:xfrm>
          <a:prstGeom prst="rect">
            <a:avLst/>
          </a:prstGeom>
          <a:noFill/>
        </p:spPr>
        <p:txBody>
          <a:bodyPr wrap="square">
            <a:spAutoFit/>
          </a:bodyPr>
          <a:lstStyle/>
          <a:p>
            <a:pPr algn="ctr"/>
            <a:r>
              <a:rPr lang="en-US" sz="6000" b="1" dirty="0">
                <a:solidFill>
                  <a:schemeClr val="tx1"/>
                </a:solidFill>
                <a:latin typeface="Garamond" panose="02020404030301010803" pitchFamily="18" charset="0"/>
              </a:rPr>
              <a:t>Questions?</a:t>
            </a:r>
          </a:p>
        </p:txBody>
      </p:sp>
    </p:spTree>
    <p:extLst>
      <p:ext uri="{BB962C8B-B14F-4D97-AF65-F5344CB8AC3E}">
        <p14:creationId xmlns:p14="http://schemas.microsoft.com/office/powerpoint/2010/main" val="2613341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13F3667-DA1B-DE6F-C43C-42E389004B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262563"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3">
            <a:extLst>
              <a:ext uri="{FF2B5EF4-FFF2-40B4-BE49-F238E27FC236}">
                <a16:creationId xmlns:a16="http://schemas.microsoft.com/office/drawing/2014/main" id="{EFE7802F-2719-46D7-9FF2-7FA1CF9BD237}"/>
              </a:ext>
            </a:extLst>
          </p:cNvPr>
          <p:cNvSpPr txBox="1">
            <a:spLocks/>
          </p:cNvSpPr>
          <p:nvPr/>
        </p:nvSpPr>
        <p:spPr>
          <a:xfrm>
            <a:off x="628650" y="384539"/>
            <a:ext cx="7886700" cy="484034"/>
          </a:xfrm>
          <a:prstGeom prst="rect">
            <a:avLst/>
          </a:prstGeom>
        </p:spPr>
        <p:txBody>
          <a:bodyPr vert="horz" lIns="68580" tIns="34290" rIns="68580" bIns="34290"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3700" b="1" dirty="0">
                <a:latin typeface="Garamond"/>
              </a:rPr>
              <a:t>Who We Are</a:t>
            </a:r>
          </a:p>
        </p:txBody>
      </p:sp>
      <p:pic>
        <p:nvPicPr>
          <p:cNvPr id="10" name="Picture 9">
            <a:extLst>
              <a:ext uri="{FF2B5EF4-FFF2-40B4-BE49-F238E27FC236}">
                <a16:creationId xmlns:a16="http://schemas.microsoft.com/office/drawing/2014/main" id="{0F1B83FF-56BC-4F8D-BCF3-0D1C3DFC8F04}"/>
              </a:ext>
            </a:extLst>
          </p:cNvPr>
          <p:cNvPicPr>
            <a:picLocks noChangeAspect="1"/>
          </p:cNvPicPr>
          <p:nvPr/>
        </p:nvPicPr>
        <p:blipFill>
          <a:blip r:embed="rId4"/>
          <a:stretch>
            <a:fillRect/>
          </a:stretch>
        </p:blipFill>
        <p:spPr>
          <a:xfrm>
            <a:off x="6562120" y="1000656"/>
            <a:ext cx="1960558" cy="2885032"/>
          </a:xfrm>
          <a:prstGeom prst="rect">
            <a:avLst/>
          </a:prstGeom>
        </p:spPr>
      </p:pic>
      <p:sp>
        <p:nvSpPr>
          <p:cNvPr id="13" name="TextBox 12">
            <a:extLst>
              <a:ext uri="{FF2B5EF4-FFF2-40B4-BE49-F238E27FC236}">
                <a16:creationId xmlns:a16="http://schemas.microsoft.com/office/drawing/2014/main" id="{5BF57600-523F-4576-AB45-E25762BE60D2}"/>
              </a:ext>
            </a:extLst>
          </p:cNvPr>
          <p:cNvSpPr txBox="1"/>
          <p:nvPr/>
        </p:nvSpPr>
        <p:spPr>
          <a:xfrm>
            <a:off x="643272" y="3972440"/>
            <a:ext cx="4701087" cy="584775"/>
          </a:xfrm>
          <a:prstGeom prst="rect">
            <a:avLst/>
          </a:prstGeom>
          <a:noFill/>
        </p:spPr>
        <p:txBody>
          <a:bodyPr wrap="square" lIns="91440" tIns="45720" rIns="91440" bIns="4572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600" b="1" dirty="0">
                <a:latin typeface="Garamond"/>
              </a:rPr>
              <a:t>Ana Pla Rosario</a:t>
            </a:r>
            <a:endParaRPr lang="en-US" sz="1600" b="1" dirty="0">
              <a:latin typeface="Garamond" panose="02020404030301010803" pitchFamily="18" charset="0"/>
            </a:endParaRPr>
          </a:p>
          <a:p>
            <a:r>
              <a:rPr lang="en-US" sz="1600" dirty="0">
                <a:latin typeface="Garamond"/>
              </a:rPr>
              <a:t>Coordinator of Military-Affiliated Advising</a:t>
            </a:r>
            <a:endParaRPr lang="en-US" sz="1600" dirty="0">
              <a:latin typeface="Arial"/>
              <a:cs typeface="Arial"/>
            </a:endParaRPr>
          </a:p>
        </p:txBody>
      </p:sp>
      <p:sp>
        <p:nvSpPr>
          <p:cNvPr id="15" name="TextBox 14">
            <a:extLst>
              <a:ext uri="{FF2B5EF4-FFF2-40B4-BE49-F238E27FC236}">
                <a16:creationId xmlns:a16="http://schemas.microsoft.com/office/drawing/2014/main" id="{16A1E578-F92E-43F2-9403-6981C027861A}"/>
              </a:ext>
            </a:extLst>
          </p:cNvPr>
          <p:cNvSpPr txBox="1"/>
          <p:nvPr/>
        </p:nvSpPr>
        <p:spPr>
          <a:xfrm>
            <a:off x="3946181" y="3976068"/>
            <a:ext cx="4585147" cy="584775"/>
          </a:xfrm>
          <a:prstGeom prst="rect">
            <a:avLst/>
          </a:prstGeom>
          <a:noFill/>
        </p:spPr>
        <p:txBody>
          <a:bodyPr wrap="square" lIns="91440" tIns="45720" rIns="91440" bIns="4572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sz="1600" b="1" dirty="0">
                <a:latin typeface="Garamond"/>
              </a:rPr>
              <a:t>LaTara Pearson</a:t>
            </a:r>
          </a:p>
          <a:p>
            <a:pPr algn="r"/>
            <a:r>
              <a:rPr lang="en-US" sz="1600">
                <a:latin typeface="Garamond"/>
              </a:rPr>
              <a:t>Military-Affiliated Student Success Professional</a:t>
            </a:r>
          </a:p>
        </p:txBody>
      </p:sp>
      <p:pic>
        <p:nvPicPr>
          <p:cNvPr id="2" name="Picture 1" descr="A person in white shirt&#10;&#10;AI-generated content may be incorrect.">
            <a:extLst>
              <a:ext uri="{FF2B5EF4-FFF2-40B4-BE49-F238E27FC236}">
                <a16:creationId xmlns:a16="http://schemas.microsoft.com/office/drawing/2014/main" id="{7FF8BA40-FA6B-BE13-4E51-0B7C3AC20D41}"/>
              </a:ext>
            </a:extLst>
          </p:cNvPr>
          <p:cNvPicPr>
            <a:picLocks noChangeAspect="1"/>
          </p:cNvPicPr>
          <p:nvPr/>
        </p:nvPicPr>
        <p:blipFill>
          <a:blip r:embed="rId5"/>
          <a:stretch>
            <a:fillRect/>
          </a:stretch>
        </p:blipFill>
        <p:spPr>
          <a:xfrm>
            <a:off x="643986" y="1000656"/>
            <a:ext cx="1936844" cy="2882614"/>
          </a:xfrm>
          <a:prstGeom prst="rect">
            <a:avLst/>
          </a:prstGeom>
        </p:spPr>
      </p:pic>
      <p:pic>
        <p:nvPicPr>
          <p:cNvPr id="3" name="Picture 2" descr="A black and white logo with a eagle and stars&#10;&#10;AI-generated content may be incorrect.">
            <a:extLst>
              <a:ext uri="{FF2B5EF4-FFF2-40B4-BE49-F238E27FC236}">
                <a16:creationId xmlns:a16="http://schemas.microsoft.com/office/drawing/2014/main" id="{794C2460-1C43-18B4-70AE-9C5350FB7520}"/>
              </a:ext>
            </a:extLst>
          </p:cNvPr>
          <p:cNvPicPr>
            <a:picLocks noChangeAspect="1"/>
          </p:cNvPicPr>
          <p:nvPr/>
        </p:nvPicPr>
        <p:blipFill>
          <a:blip r:embed="rId6">
            <a:alphaModFix amt="11000"/>
          </a:blip>
          <a:stretch>
            <a:fillRect/>
          </a:stretch>
        </p:blipFill>
        <p:spPr>
          <a:xfrm>
            <a:off x="3461972" y="1469047"/>
            <a:ext cx="2225920" cy="2201741"/>
          </a:xfrm>
          <a:prstGeom prst="rect">
            <a:avLst/>
          </a:prstGeom>
        </p:spPr>
      </p:pic>
    </p:spTree>
    <p:extLst>
      <p:ext uri="{BB962C8B-B14F-4D97-AF65-F5344CB8AC3E}">
        <p14:creationId xmlns:p14="http://schemas.microsoft.com/office/powerpoint/2010/main" val="16302864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42"/>
        <p:cNvGrpSpPr/>
        <p:nvPr/>
      </p:nvGrpSpPr>
      <p:grpSpPr>
        <a:xfrm>
          <a:off x="0" y="0"/>
          <a:ext cx="0" cy="0"/>
          <a:chOff x="0" y="0"/>
          <a:chExt cx="0" cy="0"/>
        </a:xfrm>
      </p:grpSpPr>
      <p:pic>
        <p:nvPicPr>
          <p:cNvPr id="2" name="Picture 2">
            <a:extLst>
              <a:ext uri="{FF2B5EF4-FFF2-40B4-BE49-F238E27FC236}">
                <a16:creationId xmlns:a16="http://schemas.microsoft.com/office/drawing/2014/main" id="{BF65E1AF-BFD6-7DAE-8CDE-38C8D5DF26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05"/>
            <a:ext cx="5262563" cy="5143500"/>
          </a:xfrm>
          <a:prstGeom prst="rect">
            <a:avLst/>
          </a:prstGeom>
          <a:noFill/>
          <a:extLst>
            <a:ext uri="{909E8E84-426E-40DD-AFC4-6F175D3DCCD1}">
              <a14:hiddenFill xmlns:a14="http://schemas.microsoft.com/office/drawing/2010/main">
                <a:solidFill>
                  <a:srgbClr val="FFFFFF"/>
                </a:solidFill>
              </a14:hiddenFill>
            </a:ext>
          </a:extLst>
        </p:spPr>
      </p:pic>
      <p:sp>
        <p:nvSpPr>
          <p:cNvPr id="143" name="Google Shape;143;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⭐Let’s Do an Activity!</a:t>
            </a:r>
            <a:endParaRPr dirty="0"/>
          </a:p>
        </p:txBody>
      </p:sp>
      <p:sp>
        <p:nvSpPr>
          <p:cNvPr id="144" name="Google Shape;144;p2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92500" lnSpcReduction="10000"/>
          </a:bodyPr>
          <a:lstStyle/>
          <a:p>
            <a:pPr marL="0" lvl="0" indent="0" algn="l" rtl="0">
              <a:spcBef>
                <a:spcPts val="1200"/>
              </a:spcBef>
              <a:spcAft>
                <a:spcPts val="1200"/>
              </a:spcAft>
              <a:buNone/>
            </a:pPr>
            <a:r>
              <a:rPr lang="en-US" sz="1600" dirty="0"/>
              <a:t>A student is struggling academically after a (Permanent Change of Station) PCS and doesn’t know where to go for help.</a:t>
            </a:r>
          </a:p>
          <a:p>
            <a:pPr marL="0" lvl="0" indent="0" algn="l" rtl="0">
              <a:spcBef>
                <a:spcPts val="1200"/>
              </a:spcBef>
              <a:spcAft>
                <a:spcPts val="1200"/>
              </a:spcAft>
              <a:buNone/>
            </a:pPr>
            <a:r>
              <a:rPr lang="en-US" sz="1600" dirty="0"/>
              <a:t>A student’s GI Bill payment is delayed, and they’re worried about being dropped from classes.</a:t>
            </a:r>
          </a:p>
          <a:p>
            <a:pPr marL="0" lvl="0" indent="0" algn="l" rtl="0">
              <a:spcBef>
                <a:spcPts val="1200"/>
              </a:spcBef>
              <a:spcAft>
                <a:spcPts val="1200"/>
              </a:spcAft>
              <a:buNone/>
            </a:pPr>
            <a:r>
              <a:rPr lang="en-US" sz="1600" dirty="0"/>
              <a:t>A student feels isolated and disconnected from campus life.</a:t>
            </a:r>
          </a:p>
          <a:p>
            <a:pPr marL="0" lvl="0" indent="0" algn="l" rtl="0">
              <a:spcBef>
                <a:spcPts val="1200"/>
              </a:spcBef>
              <a:spcAft>
                <a:spcPts val="1200"/>
              </a:spcAft>
              <a:buNone/>
            </a:pPr>
            <a:r>
              <a:rPr lang="en-US" sz="1600" dirty="0"/>
              <a:t>A student is balancing family responsibilities and coursework and feels overwhelmed.</a:t>
            </a:r>
          </a:p>
          <a:p>
            <a:pPr marL="0" lvl="0" indent="0" algn="l" rtl="0">
              <a:spcBef>
                <a:spcPts val="1200"/>
              </a:spcBef>
              <a:spcAft>
                <a:spcPts val="1200"/>
              </a:spcAft>
              <a:buNone/>
            </a:pPr>
            <a:r>
              <a:rPr lang="en-US" sz="1600" dirty="0"/>
              <a:t>Each group answer: Where would you go first for help? Who else might you need to talk to? What could make this process confusing or frustrating?</a:t>
            </a:r>
            <a:endParaRPr sz="16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42">
          <a:extLst>
            <a:ext uri="{FF2B5EF4-FFF2-40B4-BE49-F238E27FC236}">
              <a16:creationId xmlns:a16="http://schemas.microsoft.com/office/drawing/2014/main" id="{56008370-897E-9A11-BBFE-B8E7DCA18DEE}"/>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DF9744A5-B00C-5349-9D84-B34E1BB31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05"/>
            <a:ext cx="5262563" cy="5143500"/>
          </a:xfrm>
          <a:prstGeom prst="rect">
            <a:avLst/>
          </a:prstGeom>
          <a:noFill/>
          <a:extLst>
            <a:ext uri="{909E8E84-426E-40DD-AFC4-6F175D3DCCD1}">
              <a14:hiddenFill xmlns:a14="http://schemas.microsoft.com/office/drawing/2010/main">
                <a:solidFill>
                  <a:srgbClr val="FFFFFF"/>
                </a:solidFill>
              </a14:hiddenFill>
            </a:ext>
          </a:extLst>
        </p:spPr>
      </p:pic>
      <p:sp>
        <p:nvSpPr>
          <p:cNvPr id="143" name="Google Shape;143;p27">
            <a:extLst>
              <a:ext uri="{FF2B5EF4-FFF2-40B4-BE49-F238E27FC236}">
                <a16:creationId xmlns:a16="http://schemas.microsoft.com/office/drawing/2014/main" id="{24E1D1C3-5D1B-1AFC-6FA9-175F36BA488F}"/>
              </a:ext>
            </a:extLst>
          </p:cNvPr>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⭐Let’s Do an Activity!</a:t>
            </a:r>
            <a:endParaRPr dirty="0"/>
          </a:p>
        </p:txBody>
      </p:sp>
      <p:sp>
        <p:nvSpPr>
          <p:cNvPr id="144" name="Google Shape;144;p27">
            <a:extLst>
              <a:ext uri="{FF2B5EF4-FFF2-40B4-BE49-F238E27FC236}">
                <a16:creationId xmlns:a16="http://schemas.microsoft.com/office/drawing/2014/main" id="{03AE0720-CE54-8E59-74B3-B8C1E3A7A545}"/>
              </a:ext>
            </a:extLst>
          </p:cNvPr>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92500" lnSpcReduction="20000"/>
          </a:bodyPr>
          <a:lstStyle/>
          <a:p>
            <a:pPr marL="0" lvl="0" indent="0" algn="l" rtl="0">
              <a:lnSpc>
                <a:spcPct val="110000"/>
              </a:lnSpc>
              <a:spcBef>
                <a:spcPts val="600"/>
              </a:spcBef>
              <a:spcAft>
                <a:spcPts val="600"/>
              </a:spcAft>
              <a:buNone/>
            </a:pPr>
            <a:r>
              <a:rPr lang="en-US" sz="1600" b="1" dirty="0"/>
              <a:t>Each group should discuss and be ready to share:</a:t>
            </a:r>
          </a:p>
          <a:p>
            <a:pPr marL="342900" lvl="0" algn="l" rtl="0">
              <a:lnSpc>
                <a:spcPct val="110000"/>
              </a:lnSpc>
              <a:spcBef>
                <a:spcPts val="600"/>
              </a:spcBef>
              <a:spcAft>
                <a:spcPts val="600"/>
              </a:spcAft>
              <a:buFont typeface="+mj-lt"/>
              <a:buAutoNum type="arabicPeriod"/>
            </a:pPr>
            <a:r>
              <a:rPr lang="en-US" sz="2100" dirty="0"/>
              <a:t>Where would you go first for help?</a:t>
            </a:r>
          </a:p>
          <a:p>
            <a:pPr marL="482600" lvl="1" indent="0">
              <a:lnSpc>
                <a:spcPct val="110000"/>
              </a:lnSpc>
              <a:spcBef>
                <a:spcPts val="600"/>
              </a:spcBef>
              <a:spcAft>
                <a:spcPts val="600"/>
              </a:spcAft>
              <a:buNone/>
            </a:pPr>
            <a:r>
              <a:rPr lang="en-US" sz="1600" dirty="0">
                <a:solidFill>
                  <a:schemeClr val="tx1"/>
                </a:solidFill>
              </a:rPr>
              <a:t>Think which office, person, or resource is the most logical starting point.</a:t>
            </a:r>
          </a:p>
          <a:p>
            <a:pPr marL="342900" lvl="0" algn="l" rtl="0">
              <a:lnSpc>
                <a:spcPct val="110000"/>
              </a:lnSpc>
              <a:spcBef>
                <a:spcPts val="600"/>
              </a:spcBef>
              <a:spcAft>
                <a:spcPts val="600"/>
              </a:spcAft>
              <a:buFont typeface="+mj-lt"/>
              <a:buAutoNum type="arabicPeriod"/>
            </a:pPr>
            <a:r>
              <a:rPr lang="en-US" sz="2100" dirty="0"/>
              <a:t>Who else might need to be involved?</a:t>
            </a:r>
          </a:p>
          <a:p>
            <a:pPr marL="482600" lvl="1" indent="0">
              <a:lnSpc>
                <a:spcPct val="110000"/>
              </a:lnSpc>
              <a:spcBef>
                <a:spcPts val="600"/>
              </a:spcBef>
              <a:spcAft>
                <a:spcPts val="600"/>
              </a:spcAft>
              <a:buNone/>
            </a:pPr>
            <a:r>
              <a:rPr lang="en-US" sz="1600" dirty="0">
                <a:solidFill>
                  <a:schemeClr val="tx1"/>
                </a:solidFill>
              </a:rPr>
              <a:t>Think of additional campus partners are critical to fully support the student.</a:t>
            </a:r>
          </a:p>
          <a:p>
            <a:pPr marL="342900" lvl="0" algn="l" rtl="0">
              <a:lnSpc>
                <a:spcPct val="110000"/>
              </a:lnSpc>
              <a:spcBef>
                <a:spcPts val="600"/>
              </a:spcBef>
              <a:spcAft>
                <a:spcPts val="600"/>
              </a:spcAft>
              <a:buFont typeface="+mj-lt"/>
              <a:buAutoNum type="arabicPeriod"/>
            </a:pPr>
            <a:r>
              <a:rPr lang="en-US" sz="2100" dirty="0"/>
              <a:t>What could make this process confusing, frustrating, or risky for you?</a:t>
            </a:r>
          </a:p>
          <a:p>
            <a:pPr marL="482600" lvl="1" indent="0">
              <a:lnSpc>
                <a:spcPct val="110000"/>
              </a:lnSpc>
              <a:spcBef>
                <a:spcPts val="600"/>
              </a:spcBef>
              <a:spcAft>
                <a:spcPts val="600"/>
              </a:spcAft>
              <a:buNone/>
            </a:pPr>
            <a:r>
              <a:rPr lang="en-US" sz="1600" dirty="0">
                <a:solidFill>
                  <a:schemeClr val="tx1"/>
                </a:solidFill>
              </a:rPr>
              <a:t>Consider policies, communication gaps, timing, or campus culture. </a:t>
            </a:r>
          </a:p>
          <a:p>
            <a:pPr marL="342900" lvl="0" algn="l" rtl="0">
              <a:lnSpc>
                <a:spcPct val="110000"/>
              </a:lnSpc>
              <a:spcBef>
                <a:spcPts val="600"/>
              </a:spcBef>
              <a:spcAft>
                <a:spcPts val="600"/>
              </a:spcAft>
              <a:buFont typeface="+mj-lt"/>
              <a:buAutoNum type="arabicPeriod"/>
            </a:pPr>
            <a:r>
              <a:rPr lang="en-US" sz="2100" dirty="0"/>
              <a:t>What should the student experience if systems were working effectively?</a:t>
            </a:r>
            <a:endParaRPr sz="1600" dirty="0"/>
          </a:p>
        </p:txBody>
      </p:sp>
      <p:pic>
        <p:nvPicPr>
          <p:cNvPr id="3" name="Picture 2">
            <a:extLst>
              <a:ext uri="{FF2B5EF4-FFF2-40B4-BE49-F238E27FC236}">
                <a16:creationId xmlns:a16="http://schemas.microsoft.com/office/drawing/2014/main" id="{D57C585F-83AE-E164-0988-5647841C4A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199" y="4424312"/>
            <a:ext cx="1609457" cy="528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741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42">
          <a:extLst>
            <a:ext uri="{FF2B5EF4-FFF2-40B4-BE49-F238E27FC236}">
              <a16:creationId xmlns:a16="http://schemas.microsoft.com/office/drawing/2014/main" id="{F56C6772-7EA4-90FD-2D29-00C027B59EB3}"/>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AAA63326-413F-0725-1C29-496C380D15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5795"/>
            <a:ext cx="5262563" cy="5143500"/>
          </a:xfrm>
          <a:prstGeom prst="rect">
            <a:avLst/>
          </a:prstGeom>
          <a:noFill/>
          <a:extLst>
            <a:ext uri="{909E8E84-426E-40DD-AFC4-6F175D3DCCD1}">
              <a14:hiddenFill xmlns:a14="http://schemas.microsoft.com/office/drawing/2010/main">
                <a:solidFill>
                  <a:srgbClr val="FFFFFF"/>
                </a:solidFill>
              </a14:hiddenFill>
            </a:ext>
          </a:extLst>
        </p:spPr>
      </p:pic>
      <p:sp>
        <p:nvSpPr>
          <p:cNvPr id="143" name="Google Shape;143;p27">
            <a:extLst>
              <a:ext uri="{FF2B5EF4-FFF2-40B4-BE49-F238E27FC236}">
                <a16:creationId xmlns:a16="http://schemas.microsoft.com/office/drawing/2014/main" id="{36FA747F-EF8A-C399-DB5E-5659677E500A}"/>
              </a:ext>
            </a:extLst>
          </p:cNvPr>
          <p:cNvSpPr txBox="1">
            <a:spLocks noGrp="1"/>
          </p:cNvSpPr>
          <p:nvPr>
            <p:ph type="title"/>
          </p:nvPr>
        </p:nvSpPr>
        <p:spPr>
          <a:xfrm>
            <a:off x="311700" y="222835"/>
            <a:ext cx="8520600" cy="572700"/>
          </a:xfrm>
          <a:prstGeom prst="rect">
            <a:avLst/>
          </a:prstGeom>
        </p:spPr>
        <p:txBody>
          <a:bodyPr spcFirstLastPara="1" wrap="square" lIns="91425" tIns="91425" rIns="91425" bIns="91425" anchor="t" anchorCtr="0">
            <a:normAutofit fontScale="90000"/>
          </a:bodyPr>
          <a:lstStyle/>
          <a:p>
            <a:pPr lvl="0"/>
            <a:r>
              <a:rPr lang="en" dirty="0"/>
              <a:t>Activity Scenarios 1 &amp; 2</a:t>
            </a:r>
            <a:endParaRPr dirty="0"/>
          </a:p>
        </p:txBody>
      </p:sp>
      <p:sp>
        <p:nvSpPr>
          <p:cNvPr id="144" name="Google Shape;144;p27">
            <a:extLst>
              <a:ext uri="{FF2B5EF4-FFF2-40B4-BE49-F238E27FC236}">
                <a16:creationId xmlns:a16="http://schemas.microsoft.com/office/drawing/2014/main" id="{CA7C09B5-CF47-AD47-52A4-B8FA4D28F40D}"/>
              </a:ext>
            </a:extLst>
          </p:cNvPr>
          <p:cNvSpPr txBox="1">
            <a:spLocks noGrp="1"/>
          </p:cNvSpPr>
          <p:nvPr>
            <p:ph type="body" idx="1"/>
          </p:nvPr>
        </p:nvSpPr>
        <p:spPr>
          <a:xfrm>
            <a:off x="311700" y="930285"/>
            <a:ext cx="8520600" cy="3416400"/>
          </a:xfrm>
          <a:prstGeom prst="rect">
            <a:avLst/>
          </a:prstGeom>
        </p:spPr>
        <p:txBody>
          <a:bodyPr spcFirstLastPara="1" wrap="square" lIns="91425" tIns="91425" rIns="91425" bIns="91425" anchor="t" anchorCtr="0">
            <a:normAutofit fontScale="25000" lnSpcReduction="20000"/>
          </a:bodyPr>
          <a:lstStyle/>
          <a:p>
            <a:pPr fontAlgn="t">
              <a:lnSpc>
                <a:spcPts val="1500"/>
              </a:lnSpc>
              <a:buNone/>
            </a:pPr>
            <a:r>
              <a:rPr lang="en-US" sz="5600" b="1" dirty="0">
                <a:latin typeface="Segoe UI" panose="020B0502040204020203" pitchFamily="34" charset="0"/>
              </a:rPr>
              <a:t>Military-Affiliated Student Scenarios</a:t>
            </a:r>
          </a:p>
          <a:p>
            <a:pPr fontAlgn="t">
              <a:lnSpc>
                <a:spcPts val="1500"/>
              </a:lnSpc>
              <a:buNone/>
            </a:pPr>
            <a:r>
              <a:rPr lang="en-US" sz="5600" i="1" dirty="0">
                <a:latin typeface="Segoe UI" panose="020B0502040204020203" pitchFamily="34" charset="0"/>
              </a:rPr>
              <a:t>Read the scenario as if you are the student.</a:t>
            </a:r>
            <a:endParaRPr lang="en-US" sz="5600" dirty="0">
              <a:latin typeface="Segoe UI" panose="020B0502040204020203" pitchFamily="34" charset="0"/>
            </a:endParaRPr>
          </a:p>
          <a:p>
            <a:pPr fontAlgn="t">
              <a:lnSpc>
                <a:spcPts val="1500"/>
              </a:lnSpc>
              <a:buNone/>
            </a:pPr>
            <a:br>
              <a:rPr lang="en-US" sz="5600" dirty="0">
                <a:latin typeface="Segoe UI" panose="020B0502040204020203" pitchFamily="34" charset="0"/>
              </a:rPr>
            </a:br>
            <a:endParaRPr lang="en-US" sz="5600" dirty="0">
              <a:latin typeface="Segoe UI" panose="020B0502040204020203" pitchFamily="34" charset="0"/>
            </a:endParaRPr>
          </a:p>
          <a:p>
            <a:pPr fontAlgn="t">
              <a:lnSpc>
                <a:spcPts val="1500"/>
              </a:lnSpc>
              <a:buNone/>
            </a:pPr>
            <a:r>
              <a:rPr lang="en-US" sz="5600" b="1" dirty="0">
                <a:latin typeface="Segoe UI" panose="020B0502040204020203" pitchFamily="34" charset="0"/>
              </a:rPr>
              <a:t>Scenario 1: PCS &amp; Academic Disruption</a:t>
            </a:r>
          </a:p>
          <a:p>
            <a:pPr fontAlgn="t">
              <a:lnSpc>
                <a:spcPts val="1500"/>
              </a:lnSpc>
              <a:buNone/>
            </a:pPr>
            <a:r>
              <a:rPr lang="en-US" sz="5600" b="1" dirty="0">
                <a:latin typeface="Segoe UI" panose="020B0502040204020203" pitchFamily="34" charset="0"/>
              </a:rPr>
              <a:t>You are a Military-Affiliated student who recently transferred to this institution due to a Permanent Change of Station (PCS).</a:t>
            </a:r>
            <a:r>
              <a:rPr lang="en-US" sz="5600" dirty="0">
                <a:latin typeface="Segoe UI" panose="020B0502040204020203" pitchFamily="34" charset="0"/>
              </a:rPr>
              <a:t> You arrived midway through the academic year and learned that several of your credits did not transfer as expected. You are unfamiliar with campus policies, already struggling academically, and unsure who to contact for help. You are worried about falling behind during your first term.</a:t>
            </a:r>
          </a:p>
          <a:p>
            <a:pPr fontAlgn="t">
              <a:lnSpc>
                <a:spcPts val="1500"/>
              </a:lnSpc>
              <a:buNone/>
            </a:pPr>
            <a:br>
              <a:rPr lang="en-US" sz="5600" dirty="0">
                <a:latin typeface="Segoe UI" panose="020B0502040204020203" pitchFamily="34" charset="0"/>
              </a:rPr>
            </a:br>
            <a:endParaRPr lang="en-US" sz="5600" dirty="0">
              <a:latin typeface="Segoe UI" panose="020B0502040204020203" pitchFamily="34" charset="0"/>
            </a:endParaRPr>
          </a:p>
          <a:p>
            <a:pPr fontAlgn="t">
              <a:lnSpc>
                <a:spcPts val="1500"/>
              </a:lnSpc>
              <a:buNone/>
            </a:pPr>
            <a:r>
              <a:rPr lang="en-US" sz="5600" b="1" dirty="0">
                <a:latin typeface="Segoe UI" panose="020B0502040204020203" pitchFamily="34" charset="0"/>
              </a:rPr>
              <a:t>Scenario 2: Delayed GI Bill® Benefits</a:t>
            </a:r>
          </a:p>
          <a:p>
            <a:pPr fontAlgn="t">
              <a:lnSpc>
                <a:spcPts val="1500"/>
              </a:lnSpc>
              <a:buNone/>
            </a:pPr>
            <a:r>
              <a:rPr lang="en-US" sz="5600" b="1" dirty="0">
                <a:latin typeface="Segoe UI" panose="020B0502040204020203" pitchFamily="34" charset="0"/>
              </a:rPr>
              <a:t>You are a veteran student using Post‑9/11 GI Bill® benefits.</a:t>
            </a:r>
            <a:r>
              <a:rPr lang="en-US" sz="5600" dirty="0">
                <a:latin typeface="Segoe UI" panose="020B0502040204020203" pitchFamily="34" charset="0"/>
              </a:rPr>
              <a:t> Early in the semester, your tuition payment and monthly housing allowance are delayed despite submitting all required paperwork on time. You receive automated emails warning about enrollment holds and possible course drops, and you are increasingly concerned about being removed from your classes or charged late fees.</a:t>
            </a:r>
          </a:p>
          <a:p>
            <a:pPr marL="0" lvl="0" indent="0" algn="l" rtl="0">
              <a:lnSpc>
                <a:spcPct val="110000"/>
              </a:lnSpc>
              <a:spcBef>
                <a:spcPts val="600"/>
              </a:spcBef>
              <a:spcAft>
                <a:spcPts val="600"/>
              </a:spcAft>
              <a:buNone/>
            </a:pPr>
            <a:endParaRPr sz="1600" dirty="0"/>
          </a:p>
        </p:txBody>
      </p:sp>
      <p:pic>
        <p:nvPicPr>
          <p:cNvPr id="7" name="Picture 2">
            <a:extLst>
              <a:ext uri="{FF2B5EF4-FFF2-40B4-BE49-F238E27FC236}">
                <a16:creationId xmlns:a16="http://schemas.microsoft.com/office/drawing/2014/main" id="{748270EC-7891-16F1-E667-1853270734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199" y="4424312"/>
            <a:ext cx="1609457" cy="528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746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42">
          <a:extLst>
            <a:ext uri="{FF2B5EF4-FFF2-40B4-BE49-F238E27FC236}">
              <a16:creationId xmlns:a16="http://schemas.microsoft.com/office/drawing/2014/main" id="{DB43BDE8-9F54-86B7-FDB6-3F8A4A7305A2}"/>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DADC66B4-BCB8-CB30-47BA-23E214BA67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701"/>
            <a:ext cx="5262563" cy="5143500"/>
          </a:xfrm>
          <a:prstGeom prst="rect">
            <a:avLst/>
          </a:prstGeom>
          <a:noFill/>
          <a:extLst>
            <a:ext uri="{909E8E84-426E-40DD-AFC4-6F175D3DCCD1}">
              <a14:hiddenFill xmlns:a14="http://schemas.microsoft.com/office/drawing/2010/main">
                <a:solidFill>
                  <a:srgbClr val="FFFFFF"/>
                </a:solidFill>
              </a14:hiddenFill>
            </a:ext>
          </a:extLst>
        </p:spPr>
      </p:pic>
      <p:sp>
        <p:nvSpPr>
          <p:cNvPr id="143" name="Google Shape;143;p27">
            <a:extLst>
              <a:ext uri="{FF2B5EF4-FFF2-40B4-BE49-F238E27FC236}">
                <a16:creationId xmlns:a16="http://schemas.microsoft.com/office/drawing/2014/main" id="{50A4084E-FAEA-7528-8946-870984AE811B}"/>
              </a:ext>
            </a:extLst>
          </p:cNvPr>
          <p:cNvSpPr txBox="1">
            <a:spLocks noGrp="1"/>
          </p:cNvSpPr>
          <p:nvPr>
            <p:ph type="title"/>
          </p:nvPr>
        </p:nvSpPr>
        <p:spPr>
          <a:xfrm>
            <a:off x="311700" y="333929"/>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Activity Scenarios 3 &amp; 4</a:t>
            </a:r>
            <a:endParaRPr dirty="0"/>
          </a:p>
        </p:txBody>
      </p:sp>
      <p:sp>
        <p:nvSpPr>
          <p:cNvPr id="144" name="Google Shape;144;p27">
            <a:extLst>
              <a:ext uri="{FF2B5EF4-FFF2-40B4-BE49-F238E27FC236}">
                <a16:creationId xmlns:a16="http://schemas.microsoft.com/office/drawing/2014/main" id="{C2511401-D02A-4595-6880-7AC6F17E2AEF}"/>
              </a:ext>
            </a:extLst>
          </p:cNvPr>
          <p:cNvSpPr txBox="1">
            <a:spLocks noGrp="1"/>
          </p:cNvSpPr>
          <p:nvPr>
            <p:ph type="body" idx="1"/>
          </p:nvPr>
        </p:nvSpPr>
        <p:spPr>
          <a:xfrm>
            <a:off x="311700" y="1041379"/>
            <a:ext cx="8520600" cy="3416400"/>
          </a:xfrm>
          <a:prstGeom prst="rect">
            <a:avLst/>
          </a:prstGeom>
        </p:spPr>
        <p:txBody>
          <a:bodyPr spcFirstLastPara="1" wrap="square" lIns="91425" tIns="91425" rIns="91425" bIns="91425" anchor="t" anchorCtr="0">
            <a:normAutofit fontScale="92500"/>
          </a:bodyPr>
          <a:lstStyle/>
          <a:p>
            <a:pPr fontAlgn="t">
              <a:lnSpc>
                <a:spcPts val="1500"/>
              </a:lnSpc>
              <a:buNone/>
            </a:pPr>
            <a:r>
              <a:rPr lang="en-US" sz="1600" b="1" dirty="0">
                <a:latin typeface="Segoe UI" panose="020B0502040204020203" pitchFamily="34" charset="0"/>
              </a:rPr>
              <a:t>Military-Affiliated Student Scenarios</a:t>
            </a:r>
          </a:p>
          <a:p>
            <a:pPr fontAlgn="t">
              <a:lnSpc>
                <a:spcPts val="1500"/>
              </a:lnSpc>
              <a:buNone/>
            </a:pPr>
            <a:r>
              <a:rPr lang="en-US" sz="1600" i="1" dirty="0">
                <a:latin typeface="Segoe UI" panose="020B0502040204020203" pitchFamily="34" charset="0"/>
              </a:rPr>
              <a:t>Read the scenario as if you are the student.</a:t>
            </a:r>
            <a:endParaRPr lang="en-US" sz="1600" dirty="0">
              <a:latin typeface="Segoe UI" panose="020B0502040204020203" pitchFamily="34" charset="0"/>
            </a:endParaRPr>
          </a:p>
          <a:p>
            <a:pPr fontAlgn="t">
              <a:lnSpc>
                <a:spcPts val="1500"/>
              </a:lnSpc>
              <a:buNone/>
            </a:pPr>
            <a:br>
              <a:rPr lang="en-US" sz="1600" dirty="0">
                <a:latin typeface="Segoe UI" panose="020B0502040204020203" pitchFamily="34" charset="0"/>
              </a:rPr>
            </a:br>
            <a:endParaRPr lang="en-US" sz="1600" dirty="0">
              <a:latin typeface="Segoe UI" panose="020B0502040204020203" pitchFamily="34" charset="0"/>
            </a:endParaRPr>
          </a:p>
          <a:p>
            <a:pPr fontAlgn="t">
              <a:lnSpc>
                <a:spcPts val="1500"/>
              </a:lnSpc>
              <a:buNone/>
            </a:pPr>
            <a:r>
              <a:rPr lang="en-US" sz="1600" b="1" dirty="0">
                <a:latin typeface="Segoe UI" panose="020B0502040204020203" pitchFamily="34" charset="0"/>
              </a:rPr>
              <a:t>Scenario 3: Isolation &amp; Loss of Belonging</a:t>
            </a:r>
          </a:p>
          <a:p>
            <a:pPr fontAlgn="t">
              <a:lnSpc>
                <a:spcPts val="1500"/>
              </a:lnSpc>
              <a:buNone/>
            </a:pPr>
            <a:r>
              <a:rPr lang="en-US" sz="1600" b="1" dirty="0">
                <a:latin typeface="Segoe UI" panose="020B0502040204020203" pitchFamily="34" charset="0"/>
              </a:rPr>
              <a:t>You are a student veteran who feels isolated and disconnected from campus life.</a:t>
            </a:r>
            <a:r>
              <a:rPr lang="en-US" sz="1600" dirty="0">
                <a:latin typeface="Segoe UI" panose="020B0502040204020203" pitchFamily="34" charset="0"/>
              </a:rPr>
              <a:t> You commute, do not feel comfortable in traditional student spaces, and are unsure how to connect with peers or campus organizations. As an older student with military experience, you question whether you belong at the institution at all.</a:t>
            </a:r>
          </a:p>
          <a:p>
            <a:pPr fontAlgn="t">
              <a:lnSpc>
                <a:spcPts val="1500"/>
              </a:lnSpc>
              <a:buNone/>
            </a:pPr>
            <a:br>
              <a:rPr lang="en-US" sz="1600" dirty="0">
                <a:latin typeface="Segoe UI" panose="020B0502040204020203" pitchFamily="34" charset="0"/>
              </a:rPr>
            </a:br>
            <a:endParaRPr lang="en-US" sz="1600" dirty="0">
              <a:latin typeface="Segoe UI" panose="020B0502040204020203" pitchFamily="34" charset="0"/>
            </a:endParaRPr>
          </a:p>
          <a:p>
            <a:pPr fontAlgn="t">
              <a:lnSpc>
                <a:spcPts val="1500"/>
              </a:lnSpc>
              <a:buNone/>
            </a:pPr>
            <a:r>
              <a:rPr lang="en-US" sz="1600" b="1" dirty="0">
                <a:latin typeface="Segoe UI" panose="020B0502040204020203" pitchFamily="34" charset="0"/>
              </a:rPr>
              <a:t>Scenario 4: Balancing Service, Family, and Coursework</a:t>
            </a:r>
          </a:p>
          <a:p>
            <a:pPr fontAlgn="t">
              <a:lnSpc>
                <a:spcPts val="1500"/>
              </a:lnSpc>
              <a:buNone/>
            </a:pPr>
            <a:r>
              <a:rPr lang="en-US" sz="1600" b="1" dirty="0">
                <a:latin typeface="Segoe UI" panose="020B0502040204020203" pitchFamily="34" charset="0"/>
              </a:rPr>
              <a:t>You are a National Guard or Reserve student balancing coursework, military obligations, employment, and family responsibilities.</a:t>
            </a:r>
            <a:r>
              <a:rPr lang="en-US" sz="1600" dirty="0">
                <a:latin typeface="Segoe UI" panose="020B0502040204020203" pitchFamily="34" charset="0"/>
              </a:rPr>
              <a:t> Unexpected drill requirements and competing demands leave you overwhelmed. You are unsure how to communicate your needs to faculty and hesitant to ask for flexibility or support related to your service commitments.</a:t>
            </a:r>
          </a:p>
          <a:p>
            <a:pPr marL="0" lvl="0" indent="0" algn="l" rtl="0">
              <a:lnSpc>
                <a:spcPct val="110000"/>
              </a:lnSpc>
              <a:spcBef>
                <a:spcPts val="600"/>
              </a:spcBef>
              <a:spcAft>
                <a:spcPts val="600"/>
              </a:spcAft>
              <a:buNone/>
            </a:pPr>
            <a:endParaRPr sz="1600" dirty="0"/>
          </a:p>
        </p:txBody>
      </p:sp>
      <p:pic>
        <p:nvPicPr>
          <p:cNvPr id="5" name="Picture 2">
            <a:extLst>
              <a:ext uri="{FF2B5EF4-FFF2-40B4-BE49-F238E27FC236}">
                <a16:creationId xmlns:a16="http://schemas.microsoft.com/office/drawing/2014/main" id="{4A9BDD3F-1184-1814-0611-14D842DFD0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199" y="4424312"/>
            <a:ext cx="1609457" cy="528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64678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7D08F663-CD27-2788-0781-127BBA8312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605"/>
            <a:ext cx="5262563"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6D6FBEE-18F1-89CE-6BA3-51C78281BE59}"/>
              </a:ext>
            </a:extLst>
          </p:cNvPr>
          <p:cNvSpPr>
            <a:spLocks noGrp="1"/>
          </p:cNvSpPr>
          <p:nvPr>
            <p:ph type="title"/>
          </p:nvPr>
        </p:nvSpPr>
        <p:spPr/>
        <p:txBody>
          <a:bodyPr>
            <a:normAutofit fontScale="90000"/>
          </a:bodyPr>
          <a:lstStyle/>
          <a:p>
            <a:r>
              <a:rPr lang="en-US" dirty="0"/>
              <a:t>Key Lessons</a:t>
            </a:r>
          </a:p>
        </p:txBody>
      </p:sp>
      <p:sp>
        <p:nvSpPr>
          <p:cNvPr id="3" name="Text Placeholder 2">
            <a:extLst>
              <a:ext uri="{FF2B5EF4-FFF2-40B4-BE49-F238E27FC236}">
                <a16:creationId xmlns:a16="http://schemas.microsoft.com/office/drawing/2014/main" id="{2879D3CB-DBDD-8B5F-DF25-8C88BD314693}"/>
              </a:ext>
            </a:extLst>
          </p:cNvPr>
          <p:cNvSpPr>
            <a:spLocks noGrp="1"/>
          </p:cNvSpPr>
          <p:nvPr>
            <p:ph type="body" idx="1"/>
          </p:nvPr>
        </p:nvSpPr>
        <p:spPr/>
        <p:txBody>
          <a:bodyPr/>
          <a:lstStyle/>
          <a:p>
            <a:pPr fontAlgn="t">
              <a:lnSpc>
                <a:spcPct val="100000"/>
              </a:lnSpc>
            </a:pPr>
            <a:r>
              <a:rPr lang="en-US" b="1" dirty="0"/>
              <a:t>Military‑connected students often face multiple challenges at once</a:t>
            </a:r>
            <a:br>
              <a:rPr lang="en-US" dirty="0"/>
            </a:br>
            <a:r>
              <a:rPr lang="en-US" dirty="0"/>
              <a:t>(academic, financial, personal, and service‑related)</a:t>
            </a:r>
          </a:p>
          <a:p>
            <a:pPr fontAlgn="t">
              <a:lnSpc>
                <a:spcPct val="100000"/>
              </a:lnSpc>
            </a:pPr>
            <a:r>
              <a:rPr lang="en-US" b="1" dirty="0"/>
              <a:t>The first point of contact matters</a:t>
            </a:r>
            <a:br>
              <a:rPr lang="en-US" dirty="0"/>
            </a:br>
            <a:r>
              <a:rPr lang="en-US" dirty="0"/>
              <a:t>Confusion about where to start can delay support and increase stress</a:t>
            </a:r>
          </a:p>
          <a:p>
            <a:pPr fontAlgn="t">
              <a:lnSpc>
                <a:spcPct val="100000"/>
              </a:lnSpc>
            </a:pPr>
            <a:r>
              <a:rPr lang="en-US" b="1" dirty="0"/>
              <a:t>Systems not students create most barriers</a:t>
            </a:r>
            <a:br>
              <a:rPr lang="en-US" dirty="0"/>
            </a:br>
            <a:r>
              <a:rPr lang="en-US" dirty="0"/>
              <a:t>Policies, timelines, and communication breakdowns are common pain points</a:t>
            </a:r>
          </a:p>
          <a:p>
            <a:pPr fontAlgn="t">
              <a:lnSpc>
                <a:spcPct val="100000"/>
              </a:lnSpc>
            </a:pPr>
            <a:r>
              <a:rPr lang="en-US" b="1" dirty="0"/>
              <a:t>No single office can support students alone</a:t>
            </a:r>
            <a:br>
              <a:rPr lang="en-US" dirty="0"/>
            </a:br>
            <a:r>
              <a:rPr lang="en-US" dirty="0"/>
              <a:t>Effective outcomes require </a:t>
            </a:r>
            <a:r>
              <a:rPr lang="en-US" b="1" dirty="0"/>
              <a:t>cross‑campus collaboration</a:t>
            </a:r>
            <a:endParaRPr lang="en-US" dirty="0"/>
          </a:p>
          <a:p>
            <a:pPr fontAlgn="t">
              <a:lnSpc>
                <a:spcPct val="100000"/>
              </a:lnSpc>
            </a:pPr>
            <a:r>
              <a:rPr lang="en-US" b="1" dirty="0"/>
              <a:t>Student perspective changes how support should be designed</a:t>
            </a:r>
            <a:br>
              <a:rPr lang="en-US" dirty="0"/>
            </a:br>
            <a:r>
              <a:rPr lang="en-US" dirty="0"/>
              <a:t>How a process </a:t>
            </a:r>
            <a:r>
              <a:rPr lang="en-US" i="1" dirty="0"/>
              <a:t>feels</a:t>
            </a:r>
            <a:r>
              <a:rPr lang="en-US" dirty="0"/>
              <a:t> to students matters as much as how it functions</a:t>
            </a:r>
          </a:p>
          <a:p>
            <a:endParaRPr lang="en-US" dirty="0"/>
          </a:p>
        </p:txBody>
      </p:sp>
    </p:spTree>
    <p:extLst>
      <p:ext uri="{BB962C8B-B14F-4D97-AF65-F5344CB8AC3E}">
        <p14:creationId xmlns:p14="http://schemas.microsoft.com/office/powerpoint/2010/main" val="32761161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96"/>
        <p:cNvGrpSpPr/>
        <p:nvPr/>
      </p:nvGrpSpPr>
      <p:grpSpPr>
        <a:xfrm>
          <a:off x="0" y="0"/>
          <a:ext cx="0" cy="0"/>
          <a:chOff x="0" y="0"/>
          <a:chExt cx="0" cy="0"/>
        </a:xfrm>
      </p:grpSpPr>
      <p:pic>
        <p:nvPicPr>
          <p:cNvPr id="2" name="Picture 2">
            <a:extLst>
              <a:ext uri="{FF2B5EF4-FFF2-40B4-BE49-F238E27FC236}">
                <a16:creationId xmlns:a16="http://schemas.microsoft.com/office/drawing/2014/main" id="{7AB4D7DF-36CD-DA42-769B-287C6D6804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05"/>
            <a:ext cx="5262563" cy="5143500"/>
          </a:xfrm>
          <a:prstGeom prst="rect">
            <a:avLst/>
          </a:prstGeom>
          <a:noFill/>
          <a:extLst>
            <a:ext uri="{909E8E84-426E-40DD-AFC4-6F175D3DCCD1}">
              <a14:hiddenFill xmlns:a14="http://schemas.microsoft.com/office/drawing/2010/main">
                <a:solidFill>
                  <a:srgbClr val="FFFFFF"/>
                </a:solidFill>
              </a14:hiddenFill>
            </a:ext>
          </a:extLst>
        </p:spPr>
      </p:pic>
      <p:sp>
        <p:nvSpPr>
          <p:cNvPr id="197" name="Google Shape;197;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lnSpc>
                <a:spcPct val="142857"/>
              </a:lnSpc>
              <a:spcBef>
                <a:spcPts val="0"/>
              </a:spcBef>
              <a:spcAft>
                <a:spcPts val="0"/>
              </a:spcAft>
              <a:buClr>
                <a:schemeClr val="dk1"/>
              </a:buClr>
              <a:buSzPct val="32512"/>
              <a:buFont typeface="Arial"/>
              <a:buNone/>
            </a:pPr>
            <a:r>
              <a:rPr lang="en" sz="3383" dirty="0"/>
              <a:t>Impact &amp; Why This Work Matters 🌟</a:t>
            </a:r>
            <a:endParaRPr sz="3383" dirty="0"/>
          </a:p>
          <a:p>
            <a:pPr marL="0" lvl="0" indent="0" algn="l" rtl="0">
              <a:spcBef>
                <a:spcPts val="0"/>
              </a:spcBef>
              <a:spcAft>
                <a:spcPts val="0"/>
              </a:spcAft>
              <a:buNone/>
            </a:pPr>
            <a:endParaRPr dirty="0"/>
          </a:p>
        </p:txBody>
      </p:sp>
      <p:sp>
        <p:nvSpPr>
          <p:cNvPr id="198" name="Google Shape;198;p3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142857"/>
              </a:lnSpc>
              <a:spcBef>
                <a:spcPts val="1100"/>
              </a:spcBef>
              <a:spcAft>
                <a:spcPts val="0"/>
              </a:spcAft>
              <a:buClr>
                <a:schemeClr val="dk1"/>
              </a:buClr>
              <a:buSzPts val="1100"/>
              <a:buFont typeface="Arial"/>
              <a:buNone/>
            </a:pPr>
            <a:r>
              <a:rPr lang="en" sz="2800" dirty="0">
                <a:solidFill>
                  <a:schemeClr val="dk1"/>
                </a:solidFill>
              </a:rPr>
              <a:t>✅ Increased retention and student success</a:t>
            </a:r>
            <a:br>
              <a:rPr lang="en" sz="2800" dirty="0">
                <a:solidFill>
                  <a:schemeClr val="dk1"/>
                </a:solidFill>
              </a:rPr>
            </a:br>
            <a:r>
              <a:rPr lang="en" sz="2800" dirty="0">
                <a:solidFill>
                  <a:schemeClr val="dk1"/>
                </a:solidFill>
              </a:rPr>
              <a:t>✅ Reduced financial and administrative barriers</a:t>
            </a:r>
            <a:br>
              <a:rPr lang="en" sz="2800" dirty="0">
                <a:solidFill>
                  <a:schemeClr val="dk1"/>
                </a:solidFill>
              </a:rPr>
            </a:br>
            <a:r>
              <a:rPr lang="en" sz="2800" dirty="0">
                <a:solidFill>
                  <a:schemeClr val="dk1"/>
                </a:solidFill>
              </a:rPr>
              <a:t>✅ Improved sense of belonging and confidence</a:t>
            </a:r>
            <a:br>
              <a:rPr lang="en" sz="2800" dirty="0">
                <a:solidFill>
                  <a:schemeClr val="dk1"/>
                </a:solidFill>
              </a:rPr>
            </a:br>
            <a:r>
              <a:rPr lang="en" sz="2800" dirty="0">
                <a:solidFill>
                  <a:schemeClr val="dk1"/>
                </a:solidFill>
              </a:rPr>
              <a:t>✅ Stronger institutional commitment to military‑connected learners</a:t>
            </a:r>
            <a:endParaRPr sz="2800" dirty="0">
              <a:solidFill>
                <a:schemeClr val="dk1"/>
              </a:solidFill>
            </a:endParaRPr>
          </a:p>
          <a:p>
            <a:pPr marL="0" lvl="0" indent="0" algn="l" rtl="0">
              <a:spcBef>
                <a:spcPts val="1100"/>
              </a:spcBef>
              <a:spcAft>
                <a:spcPts val="1200"/>
              </a:spcAft>
              <a:buNone/>
            </a:pPr>
            <a:endParaRPr dirty="0"/>
          </a:p>
        </p:txBody>
      </p:sp>
      <p:pic>
        <p:nvPicPr>
          <p:cNvPr id="3" name="Picture 2">
            <a:extLst>
              <a:ext uri="{FF2B5EF4-FFF2-40B4-BE49-F238E27FC236}">
                <a16:creationId xmlns:a16="http://schemas.microsoft.com/office/drawing/2014/main" id="{622AEA26-89E3-2369-D2AA-C84B239A34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199" y="4424312"/>
            <a:ext cx="1609457" cy="5287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53919-1D6C-2F5F-BB26-F6318CB5C46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B2B2975-546C-4340-C1E1-E25D7873AD65}"/>
              </a:ext>
            </a:extLst>
          </p:cNvPr>
          <p:cNvSpPr>
            <a:spLocks noGrp="1"/>
          </p:cNvSpPr>
          <p:nvPr>
            <p:ph type="body" idx="1"/>
          </p:nvPr>
        </p:nvSpPr>
        <p:spPr/>
        <p:txBody>
          <a:bodyPr/>
          <a:lstStyle/>
          <a:p>
            <a:endParaRPr lang="en-US" dirty="0"/>
          </a:p>
        </p:txBody>
      </p:sp>
      <p:sp>
        <p:nvSpPr>
          <p:cNvPr id="4" name="Text Placeholder 3">
            <a:extLst>
              <a:ext uri="{FF2B5EF4-FFF2-40B4-BE49-F238E27FC236}">
                <a16:creationId xmlns:a16="http://schemas.microsoft.com/office/drawing/2014/main" id="{59765BF9-A061-3A07-AFFA-6C71FC29F403}"/>
              </a:ext>
            </a:extLst>
          </p:cNvPr>
          <p:cNvSpPr>
            <a:spLocks noGrp="1"/>
          </p:cNvSpPr>
          <p:nvPr>
            <p:ph type="body" idx="2"/>
          </p:nvPr>
        </p:nvSpPr>
        <p:spPr/>
        <p:txBody>
          <a:bodyPr/>
          <a:lstStyle/>
          <a:p>
            <a:endParaRPr lang="en-US" dirty="0"/>
          </a:p>
        </p:txBody>
      </p:sp>
      <p:sp>
        <p:nvSpPr>
          <p:cNvPr id="5" name="AutoShape 2" descr="Uploaded image">
            <a:extLst>
              <a:ext uri="{FF2B5EF4-FFF2-40B4-BE49-F238E27FC236}">
                <a16:creationId xmlns:a16="http://schemas.microsoft.com/office/drawing/2014/main" id="{366BADBE-08EF-988A-B765-85B4356EC2C3}"/>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7652" name="Picture 4" descr="Accessing Fort Campbell Campus">
            <a:extLst>
              <a:ext uri="{FF2B5EF4-FFF2-40B4-BE49-F238E27FC236}">
                <a16:creationId xmlns:a16="http://schemas.microsoft.com/office/drawing/2014/main" id="{F538FC8B-ABE5-BA29-84CE-3E8FB7D16F18}"/>
              </a:ext>
            </a:extLst>
          </p:cNvPr>
          <p:cNvPicPr>
            <a:picLocks noChangeAspect="1" noChangeArrowheads="1"/>
          </p:cNvPicPr>
          <p:nvPr/>
        </p:nvPicPr>
        <p:blipFill>
          <a:blip r:embed="rId3">
            <a:alphaModFix amt="43000"/>
            <a:extLst>
              <a:ext uri="{28A0092B-C50C-407E-A947-70E740481C1C}">
                <a14:useLocalDpi xmlns:a14="http://schemas.microsoft.com/office/drawing/2010/main" val="0"/>
              </a:ext>
            </a:extLst>
          </a:blip>
          <a:srcRect/>
          <a:stretch>
            <a:fillRect/>
          </a:stretch>
        </p:blipFill>
        <p:spPr bwMode="auto">
          <a:xfrm>
            <a:off x="49823" y="2703807"/>
            <a:ext cx="5128928" cy="2279524"/>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27656" name="Picture 8" descr="Newton Military Family Resource Center at APSU | Military Support">
            <a:extLst>
              <a:ext uri="{FF2B5EF4-FFF2-40B4-BE49-F238E27FC236}">
                <a16:creationId xmlns:a16="http://schemas.microsoft.com/office/drawing/2014/main" id="{AFE91ADD-753E-4977-2841-366D4B0076E6}"/>
              </a:ext>
            </a:extLst>
          </p:cNvPr>
          <p:cNvPicPr>
            <a:picLocks noChangeAspect="1" noChangeArrowheads="1"/>
          </p:cNvPicPr>
          <p:nvPr/>
        </p:nvPicPr>
        <p:blipFill rotWithShape="1">
          <a:blip r:embed="rId4">
            <a:alphaModFix amt="43000"/>
            <a:extLst>
              <a:ext uri="{28A0092B-C50C-407E-A947-70E740481C1C}">
                <a14:useLocalDpi xmlns:a14="http://schemas.microsoft.com/office/drawing/2010/main" val="0"/>
              </a:ext>
            </a:extLst>
          </a:blip>
          <a:srcRect l="-150" t="10635" r="150" b="2389"/>
          <a:stretch>
            <a:fillRect/>
          </a:stretch>
        </p:blipFill>
        <p:spPr bwMode="auto">
          <a:xfrm>
            <a:off x="5212975" y="2703807"/>
            <a:ext cx="3881202" cy="225047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27660" name="Picture 12" descr="APSU releases safety guidelines for employee, student return to campus">
            <a:extLst>
              <a:ext uri="{FF2B5EF4-FFF2-40B4-BE49-F238E27FC236}">
                <a16:creationId xmlns:a16="http://schemas.microsoft.com/office/drawing/2014/main" id="{6E1EDE37-BEAC-92BB-85C9-425C11F8458F}"/>
              </a:ext>
            </a:extLst>
          </p:cNvPr>
          <p:cNvPicPr>
            <a:picLocks noChangeAspect="1" noChangeArrowheads="1"/>
          </p:cNvPicPr>
          <p:nvPr/>
        </p:nvPicPr>
        <p:blipFill rotWithShape="1">
          <a:blip r:embed="rId5">
            <a:alphaModFix amt="43000"/>
            <a:extLst>
              <a:ext uri="{28A0092B-C50C-407E-A947-70E740481C1C}">
                <a14:useLocalDpi xmlns:a14="http://schemas.microsoft.com/office/drawing/2010/main" val="0"/>
              </a:ext>
            </a:extLst>
          </a:blip>
          <a:srcRect r="1855" b="26581"/>
          <a:stretch>
            <a:fillRect/>
          </a:stretch>
        </p:blipFill>
        <p:spPr bwMode="auto">
          <a:xfrm>
            <a:off x="178497" y="182806"/>
            <a:ext cx="4653903" cy="232099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27662" name="Picture 14" descr="Clarksville Campus">
            <a:extLst>
              <a:ext uri="{FF2B5EF4-FFF2-40B4-BE49-F238E27FC236}">
                <a16:creationId xmlns:a16="http://schemas.microsoft.com/office/drawing/2014/main" id="{A57E1EDB-78F4-1556-5AE7-CEC150D969D7}"/>
              </a:ext>
            </a:extLst>
          </p:cNvPr>
          <p:cNvPicPr>
            <a:picLocks noChangeAspect="1" noChangeArrowheads="1"/>
          </p:cNvPicPr>
          <p:nvPr/>
        </p:nvPicPr>
        <p:blipFill>
          <a:blip r:embed="rId6">
            <a:alphaModFix amt="43000"/>
            <a:extLst>
              <a:ext uri="{28A0092B-C50C-407E-A947-70E740481C1C}">
                <a14:useLocalDpi xmlns:a14="http://schemas.microsoft.com/office/drawing/2010/main" val="0"/>
              </a:ext>
            </a:extLst>
          </a:blip>
          <a:srcRect/>
          <a:stretch>
            <a:fillRect/>
          </a:stretch>
        </p:blipFill>
        <p:spPr bwMode="auto">
          <a:xfrm>
            <a:off x="4901736" y="118702"/>
            <a:ext cx="4242264" cy="238509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4D1A66D-4ED5-E769-57CA-A80E91C6AEE3}"/>
              </a:ext>
            </a:extLst>
          </p:cNvPr>
          <p:cNvSpPr txBox="1"/>
          <p:nvPr/>
        </p:nvSpPr>
        <p:spPr>
          <a:xfrm>
            <a:off x="2438400" y="2061225"/>
            <a:ext cx="4572000" cy="1015663"/>
          </a:xfrm>
          <a:prstGeom prst="rect">
            <a:avLst/>
          </a:prstGeom>
          <a:noFill/>
        </p:spPr>
        <p:txBody>
          <a:bodyPr wrap="square">
            <a:spAutoFit/>
          </a:bodyPr>
          <a:lstStyle/>
          <a:p>
            <a:pPr algn="ctr"/>
            <a:r>
              <a:rPr lang="en-US" sz="6000" b="1" dirty="0">
                <a:solidFill>
                  <a:schemeClr val="bg1"/>
                </a:solidFill>
                <a:latin typeface="Garamond" panose="02020404030301010803" pitchFamily="18" charset="0"/>
              </a:rPr>
              <a:t>Questions?</a:t>
            </a:r>
          </a:p>
        </p:txBody>
      </p:sp>
    </p:spTree>
    <p:extLst>
      <p:ext uri="{BB962C8B-B14F-4D97-AF65-F5344CB8AC3E}">
        <p14:creationId xmlns:p14="http://schemas.microsoft.com/office/powerpoint/2010/main" val="37978376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Shape 202"/>
        <p:cNvGrpSpPr/>
        <p:nvPr/>
      </p:nvGrpSpPr>
      <p:grpSpPr>
        <a:xfrm>
          <a:off x="0" y="0"/>
          <a:ext cx="0" cy="0"/>
          <a:chOff x="0" y="0"/>
          <a:chExt cx="0" cy="0"/>
        </a:xfrm>
      </p:grpSpPr>
      <p:pic>
        <p:nvPicPr>
          <p:cNvPr id="3074" name="Picture 2">
            <a:extLst>
              <a:ext uri="{FF2B5EF4-FFF2-40B4-BE49-F238E27FC236}">
                <a16:creationId xmlns:a16="http://schemas.microsoft.com/office/drawing/2014/main" id="{E5E2EC03-95A8-0E36-087B-C0912B85FA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260975" cy="5143500"/>
          </a:xfrm>
          <a:prstGeom prst="rect">
            <a:avLst/>
          </a:prstGeom>
          <a:noFill/>
          <a:extLst>
            <a:ext uri="{909E8E84-426E-40DD-AFC4-6F175D3DCCD1}">
              <a14:hiddenFill xmlns:a14="http://schemas.microsoft.com/office/drawing/2010/main">
                <a:solidFill>
                  <a:srgbClr val="FFFFFF"/>
                </a:solidFill>
              </a14:hiddenFill>
            </a:ext>
          </a:extLst>
        </p:spPr>
      </p:pic>
      <p:sp>
        <p:nvSpPr>
          <p:cNvPr id="203" name="Google Shape;203;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lnSpc>
                <a:spcPct val="142857"/>
              </a:lnSpc>
              <a:spcBef>
                <a:spcPts val="0"/>
              </a:spcBef>
              <a:spcAft>
                <a:spcPts val="0"/>
              </a:spcAft>
              <a:buClr>
                <a:schemeClr val="dk1"/>
              </a:buClr>
              <a:buSzPct val="32512"/>
              <a:buFont typeface="Arial"/>
              <a:buNone/>
            </a:pPr>
            <a:r>
              <a:rPr lang="en" sz="3383" dirty="0">
                <a:solidFill>
                  <a:schemeClr val="bg1"/>
                </a:solidFill>
              </a:rPr>
              <a:t>Closing Remarks </a:t>
            </a:r>
            <a:endParaRPr sz="3383" dirty="0">
              <a:solidFill>
                <a:schemeClr val="bg1"/>
              </a:solidFill>
            </a:endParaRPr>
          </a:p>
          <a:p>
            <a:pPr marL="0" lvl="0" indent="0" algn="ctr" rtl="0">
              <a:spcBef>
                <a:spcPts val="0"/>
              </a:spcBef>
              <a:spcAft>
                <a:spcPts val="0"/>
              </a:spcAft>
              <a:buNone/>
            </a:pPr>
            <a:endParaRPr dirty="0"/>
          </a:p>
        </p:txBody>
      </p:sp>
      <p:sp>
        <p:nvSpPr>
          <p:cNvPr id="204" name="Google Shape;204;p37"/>
          <p:cNvSpPr txBox="1">
            <a:spLocks noGrp="1"/>
          </p:cNvSpPr>
          <p:nvPr>
            <p:ph type="body" idx="1"/>
          </p:nvPr>
        </p:nvSpPr>
        <p:spPr>
          <a:xfrm>
            <a:off x="311700" y="1953491"/>
            <a:ext cx="8520600" cy="2615384"/>
          </a:xfrm>
          <a:prstGeom prst="rect">
            <a:avLst/>
          </a:prstGeom>
        </p:spPr>
        <p:txBody>
          <a:bodyPr spcFirstLastPara="1" wrap="square" lIns="91425" tIns="91425" rIns="91425" bIns="91425" anchor="t" anchorCtr="0">
            <a:normAutofit/>
          </a:bodyPr>
          <a:lstStyle/>
          <a:p>
            <a:pPr marL="0" lvl="0" indent="0" algn="ctr" rtl="0">
              <a:lnSpc>
                <a:spcPct val="142857"/>
              </a:lnSpc>
              <a:spcBef>
                <a:spcPts val="0"/>
              </a:spcBef>
              <a:spcAft>
                <a:spcPts val="0"/>
              </a:spcAft>
              <a:buClr>
                <a:schemeClr val="dk1"/>
              </a:buClr>
              <a:buSzPts val="1100"/>
              <a:buFont typeface="Arial"/>
              <a:buNone/>
            </a:pPr>
            <a:r>
              <a:rPr lang="en" sz="2950" i="1" dirty="0">
                <a:solidFill>
                  <a:schemeClr val="bg1"/>
                </a:solidFill>
              </a:rPr>
              <a:t>When we lead with intentional, comprehensive support, military‑connected students don’t just persist—they thrive.</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0A0B0-780F-02B6-ED04-02B043E7CCA6}"/>
              </a:ext>
            </a:extLst>
          </p:cNvPr>
          <p:cNvSpPr>
            <a:spLocks noGrp="1"/>
          </p:cNvSpPr>
          <p:nvPr>
            <p:ph type="title"/>
          </p:nvPr>
        </p:nvSpPr>
        <p:spPr/>
        <p:txBody>
          <a:bodyPr>
            <a:normAutofit fontScale="90000"/>
          </a:bodyPr>
          <a:lstStyle/>
          <a:p>
            <a:pPr algn="ctr"/>
            <a:r>
              <a:rPr lang="en-US" dirty="0"/>
              <a:t>Contact us – we’d love to hear from you! </a:t>
            </a:r>
          </a:p>
        </p:txBody>
      </p:sp>
      <p:pic>
        <p:nvPicPr>
          <p:cNvPr id="5" name="Picture 4">
            <a:extLst>
              <a:ext uri="{FF2B5EF4-FFF2-40B4-BE49-F238E27FC236}">
                <a16:creationId xmlns:a16="http://schemas.microsoft.com/office/drawing/2014/main" id="{D9606F2B-3478-FD30-A91A-F719532864D5}"/>
              </a:ext>
            </a:extLst>
          </p:cNvPr>
          <p:cNvPicPr>
            <a:picLocks noChangeAspect="1"/>
          </p:cNvPicPr>
          <p:nvPr/>
        </p:nvPicPr>
        <p:blipFill>
          <a:blip r:embed="rId2"/>
          <a:stretch>
            <a:fillRect/>
          </a:stretch>
        </p:blipFill>
        <p:spPr>
          <a:xfrm>
            <a:off x="6743591" y="1040422"/>
            <a:ext cx="1787737" cy="2630720"/>
          </a:xfrm>
          <a:prstGeom prst="rect">
            <a:avLst/>
          </a:prstGeom>
        </p:spPr>
      </p:pic>
      <p:sp>
        <p:nvSpPr>
          <p:cNvPr id="6" name="TextBox 5">
            <a:extLst>
              <a:ext uri="{FF2B5EF4-FFF2-40B4-BE49-F238E27FC236}">
                <a16:creationId xmlns:a16="http://schemas.microsoft.com/office/drawing/2014/main" id="{94ADDD34-AFAD-DA32-EBE5-EA2D21B27B42}"/>
              </a:ext>
            </a:extLst>
          </p:cNvPr>
          <p:cNvSpPr txBox="1"/>
          <p:nvPr/>
        </p:nvSpPr>
        <p:spPr>
          <a:xfrm>
            <a:off x="643272" y="3819707"/>
            <a:ext cx="4701087" cy="1077218"/>
          </a:xfrm>
          <a:prstGeom prst="rect">
            <a:avLst/>
          </a:prstGeom>
          <a:noFill/>
        </p:spPr>
        <p:txBody>
          <a:bodyPr wrap="square" lIns="91440" tIns="45720" rIns="91440" bIns="4572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600" b="1" dirty="0">
                <a:latin typeface="Garamond"/>
              </a:rPr>
              <a:t>Ana Pla Rosario</a:t>
            </a:r>
            <a:endParaRPr lang="en-US" sz="1600" b="1" dirty="0">
              <a:latin typeface="Garamond" panose="02020404030301010803" pitchFamily="18" charset="0"/>
            </a:endParaRPr>
          </a:p>
          <a:p>
            <a:r>
              <a:rPr lang="en-US" sz="1600" dirty="0">
                <a:latin typeface="Garamond"/>
              </a:rPr>
              <a:t>Coordinator of Military-Affiliated Advising</a:t>
            </a:r>
          </a:p>
          <a:p>
            <a:r>
              <a:rPr lang="en-US" sz="1600" dirty="0">
                <a:solidFill>
                  <a:srgbClr val="554F2A"/>
                </a:solidFill>
                <a:latin typeface="Garamond"/>
                <a:cs typeface="Arial"/>
                <a:hlinkClick r:id="rId3">
                  <a:extLst>
                    <a:ext uri="{A12FA001-AC4F-418D-AE19-62706E023703}">
                      <ahyp:hlinkClr xmlns:ahyp="http://schemas.microsoft.com/office/drawing/2018/hyperlinkcolor" val="tx"/>
                    </a:ext>
                  </a:extLst>
                </a:hlinkClick>
              </a:rPr>
              <a:t>plarosarioa@apsu.edu</a:t>
            </a:r>
            <a:r>
              <a:rPr lang="en-US" sz="1600" dirty="0">
                <a:solidFill>
                  <a:srgbClr val="554F2A"/>
                </a:solidFill>
                <a:latin typeface="Garamond"/>
                <a:cs typeface="Arial"/>
              </a:rPr>
              <a:t> </a:t>
            </a:r>
          </a:p>
          <a:p>
            <a:r>
              <a:rPr lang="en-US" sz="1600" dirty="0">
                <a:solidFill>
                  <a:srgbClr val="554F2A"/>
                </a:solidFill>
                <a:latin typeface="Garamond"/>
                <a:cs typeface="Arial"/>
              </a:rPr>
              <a:t>linkedin.com/in/anaplarosario/</a:t>
            </a:r>
          </a:p>
        </p:txBody>
      </p:sp>
      <p:sp>
        <p:nvSpPr>
          <p:cNvPr id="7" name="TextBox 6">
            <a:extLst>
              <a:ext uri="{FF2B5EF4-FFF2-40B4-BE49-F238E27FC236}">
                <a16:creationId xmlns:a16="http://schemas.microsoft.com/office/drawing/2014/main" id="{28801687-EE20-4720-C25D-3B1D0FA933D4}"/>
              </a:ext>
            </a:extLst>
          </p:cNvPr>
          <p:cNvSpPr txBox="1"/>
          <p:nvPr/>
        </p:nvSpPr>
        <p:spPr>
          <a:xfrm>
            <a:off x="3946181" y="3820061"/>
            <a:ext cx="4585147" cy="1323439"/>
          </a:xfrm>
          <a:prstGeom prst="rect">
            <a:avLst/>
          </a:prstGeom>
          <a:noFill/>
        </p:spPr>
        <p:txBody>
          <a:bodyPr wrap="square" lIns="91440" tIns="45720" rIns="91440" bIns="4572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sz="1600" b="1" dirty="0">
                <a:latin typeface="Garamond"/>
              </a:rPr>
              <a:t>LaTara Pearson</a:t>
            </a:r>
          </a:p>
          <a:p>
            <a:pPr algn="r"/>
            <a:r>
              <a:rPr lang="en-US" sz="1600" dirty="0">
                <a:latin typeface="Garamond"/>
              </a:rPr>
              <a:t>Military-Affiliated Student Success Professional</a:t>
            </a:r>
          </a:p>
          <a:p>
            <a:pPr algn="r"/>
            <a:r>
              <a:rPr lang="en-US" sz="1600" dirty="0">
                <a:solidFill>
                  <a:srgbClr val="554F2A"/>
                </a:solidFill>
                <a:latin typeface="Garamond"/>
              </a:rPr>
              <a:t>931.221.6347</a:t>
            </a:r>
          </a:p>
          <a:p>
            <a:pPr algn="r"/>
            <a:r>
              <a:rPr lang="en-US" sz="1600" dirty="0">
                <a:solidFill>
                  <a:srgbClr val="554F2A"/>
                </a:solidFill>
                <a:latin typeface="Garamond"/>
                <a:hlinkClick r:id="rId4">
                  <a:extLst>
                    <a:ext uri="{A12FA001-AC4F-418D-AE19-62706E023703}">
                      <ahyp:hlinkClr xmlns:ahyp="http://schemas.microsoft.com/office/drawing/2018/hyperlinkcolor" val="tx"/>
                    </a:ext>
                  </a:extLst>
                </a:hlinkClick>
              </a:rPr>
              <a:t>pearsonld@apsu.edu</a:t>
            </a:r>
            <a:endParaRPr lang="en-US" sz="1600" dirty="0">
              <a:solidFill>
                <a:srgbClr val="554F2A"/>
              </a:solidFill>
              <a:latin typeface="Garamond"/>
            </a:endParaRPr>
          </a:p>
          <a:p>
            <a:pPr algn="r"/>
            <a:endParaRPr lang="en-US" sz="1600" dirty="0">
              <a:latin typeface="Garamond"/>
            </a:endParaRPr>
          </a:p>
        </p:txBody>
      </p:sp>
      <p:pic>
        <p:nvPicPr>
          <p:cNvPr id="8" name="Picture 7" descr="A person in white shirt&#10;&#10;AI-generated content may be incorrect.">
            <a:extLst>
              <a:ext uri="{FF2B5EF4-FFF2-40B4-BE49-F238E27FC236}">
                <a16:creationId xmlns:a16="http://schemas.microsoft.com/office/drawing/2014/main" id="{533C3BB3-F014-DB8F-B7D3-84A4341F00B7}"/>
              </a:ext>
            </a:extLst>
          </p:cNvPr>
          <p:cNvPicPr>
            <a:picLocks noChangeAspect="1"/>
          </p:cNvPicPr>
          <p:nvPr/>
        </p:nvPicPr>
        <p:blipFill>
          <a:blip r:embed="rId5"/>
          <a:stretch>
            <a:fillRect/>
          </a:stretch>
        </p:blipFill>
        <p:spPr>
          <a:xfrm>
            <a:off x="643272" y="1040422"/>
            <a:ext cx="1767357" cy="2630366"/>
          </a:xfrm>
          <a:prstGeom prst="rect">
            <a:avLst/>
          </a:prstGeom>
        </p:spPr>
      </p:pic>
      <p:pic>
        <p:nvPicPr>
          <p:cNvPr id="9" name="Picture 8" descr="A black and white logo with a eagle and stars&#10;&#10;AI-generated content may be incorrect.">
            <a:extLst>
              <a:ext uri="{FF2B5EF4-FFF2-40B4-BE49-F238E27FC236}">
                <a16:creationId xmlns:a16="http://schemas.microsoft.com/office/drawing/2014/main" id="{EC6DB9FB-DB56-8459-0B7C-FCE559943D25}"/>
              </a:ext>
            </a:extLst>
          </p:cNvPr>
          <p:cNvPicPr>
            <a:picLocks noChangeAspect="1"/>
          </p:cNvPicPr>
          <p:nvPr/>
        </p:nvPicPr>
        <p:blipFill>
          <a:blip r:embed="rId6">
            <a:alphaModFix amt="11000"/>
          </a:blip>
          <a:stretch>
            <a:fillRect/>
          </a:stretch>
        </p:blipFill>
        <p:spPr>
          <a:xfrm>
            <a:off x="3461972" y="1469047"/>
            <a:ext cx="2225920" cy="2201741"/>
          </a:xfrm>
          <a:prstGeom prst="rect">
            <a:avLst/>
          </a:prstGeom>
        </p:spPr>
      </p:pic>
    </p:spTree>
    <p:extLst>
      <p:ext uri="{BB962C8B-B14F-4D97-AF65-F5344CB8AC3E}">
        <p14:creationId xmlns:p14="http://schemas.microsoft.com/office/powerpoint/2010/main" val="1695543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371AAF36-8DDA-3688-39B6-20F082FEE6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4838"/>
            <a:ext cx="9144000" cy="393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953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61"/>
        <p:cNvGrpSpPr/>
        <p:nvPr/>
      </p:nvGrpSpPr>
      <p:grpSpPr>
        <a:xfrm>
          <a:off x="0" y="0"/>
          <a:ext cx="0" cy="0"/>
          <a:chOff x="0" y="0"/>
          <a:chExt cx="0" cy="0"/>
        </a:xfrm>
      </p:grpSpPr>
      <p:pic>
        <p:nvPicPr>
          <p:cNvPr id="1026" name="Picture 2">
            <a:extLst>
              <a:ext uri="{FF2B5EF4-FFF2-40B4-BE49-F238E27FC236}">
                <a16:creationId xmlns:a16="http://schemas.microsoft.com/office/drawing/2014/main" id="{A125B521-470E-1663-9EBC-835A435CAE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262563" cy="5143500"/>
          </a:xfrm>
          <a:prstGeom prst="rect">
            <a:avLst/>
          </a:prstGeom>
          <a:noFill/>
          <a:extLst>
            <a:ext uri="{909E8E84-426E-40DD-AFC4-6F175D3DCCD1}">
              <a14:hiddenFill xmlns:a14="http://schemas.microsoft.com/office/drawing/2010/main">
                <a:solidFill>
                  <a:srgbClr val="FFFFFF"/>
                </a:solidFill>
              </a14:hiddenFill>
            </a:ext>
          </a:extLst>
        </p:spPr>
      </p:pic>
      <p:sp>
        <p:nvSpPr>
          <p:cNvPr id="62" name="Google Shape;62;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dirty="0">
                <a:latin typeface="Garamond"/>
              </a:rPr>
              <a:t>Session Goals: </a:t>
            </a:r>
            <a:endParaRPr lang="en-US" sz="3600" b="1" dirty="0">
              <a:latin typeface="Garamond"/>
            </a:endParaRPr>
          </a:p>
          <a:p>
            <a:pPr marL="0" lvl="0" indent="0" algn="l" rtl="0">
              <a:spcBef>
                <a:spcPts val="0"/>
              </a:spcBef>
              <a:spcAft>
                <a:spcPts val="0"/>
              </a:spcAft>
              <a:buNone/>
            </a:pPr>
            <a:endParaRPr dirty="0"/>
          </a:p>
        </p:txBody>
      </p:sp>
      <p:sp>
        <p:nvSpPr>
          <p:cNvPr id="63" name="Google Shape;63;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r>
              <a:rPr lang="en" sz="2400" dirty="0">
                <a:solidFill>
                  <a:schemeClr val="tx1"/>
                </a:solidFill>
                <a:latin typeface="Garamond"/>
              </a:rPr>
              <a:t>Identify key barriers impacting </a:t>
            </a:r>
            <a:r>
              <a:rPr lang="en-US" sz="2400" dirty="0">
                <a:solidFill>
                  <a:schemeClr val="tx1"/>
                </a:solidFill>
                <a:latin typeface="Garamond"/>
              </a:rPr>
              <a:t>Military-Affiliated</a:t>
            </a:r>
            <a:r>
              <a:rPr lang="en" sz="2400" dirty="0">
                <a:solidFill>
                  <a:schemeClr val="tx1"/>
                </a:solidFill>
                <a:latin typeface="Garamond"/>
              </a:rPr>
              <a:t> student success. </a:t>
            </a:r>
          </a:p>
          <a:p>
            <a:pPr marL="457200" lvl="0" indent="-342900" algn="l" rtl="0">
              <a:spcBef>
                <a:spcPts val="0"/>
              </a:spcBef>
              <a:spcAft>
                <a:spcPts val="0"/>
              </a:spcAft>
              <a:buSzPts val="1800"/>
              <a:buChar char="●"/>
            </a:pPr>
            <a:r>
              <a:rPr lang="en" sz="2400" dirty="0">
                <a:solidFill>
                  <a:schemeClr val="tx1"/>
                </a:solidFill>
                <a:latin typeface="Garamond"/>
              </a:rPr>
              <a:t>Apply a comprehensive support model integrating academic, financial, and well-being practices. </a:t>
            </a:r>
            <a:endParaRPr sz="2400" dirty="0">
              <a:solidFill>
                <a:schemeClr val="tx1"/>
              </a:solidFill>
              <a:latin typeface="Garamond"/>
            </a:endParaRPr>
          </a:p>
          <a:p>
            <a:pPr marL="457200" lvl="0" indent="-342900" algn="l" rtl="0">
              <a:spcBef>
                <a:spcPts val="0"/>
              </a:spcBef>
              <a:spcAft>
                <a:spcPts val="0"/>
              </a:spcAft>
              <a:buSzPts val="1800"/>
              <a:buChar char="●"/>
            </a:pPr>
            <a:r>
              <a:rPr lang="en" sz="2400" dirty="0">
                <a:solidFill>
                  <a:schemeClr val="tx1"/>
                </a:solidFill>
                <a:latin typeface="Garamond"/>
              </a:rPr>
              <a:t>Strengthen institutional resource pathways and cross-campus collaboration. </a:t>
            </a:r>
            <a:endParaRPr sz="2400" dirty="0">
              <a:solidFill>
                <a:schemeClr val="tx1"/>
              </a:solidFill>
              <a:latin typeface="Garamond"/>
            </a:endParaRPr>
          </a:p>
          <a:p>
            <a:pPr marL="457200" lvl="0" indent="-342900" algn="l" rtl="0">
              <a:spcBef>
                <a:spcPts val="0"/>
              </a:spcBef>
              <a:spcAft>
                <a:spcPts val="0"/>
              </a:spcAft>
              <a:buSzPts val="1800"/>
              <a:buChar char="●"/>
            </a:pPr>
            <a:r>
              <a:rPr lang="en" sz="2400" dirty="0">
                <a:solidFill>
                  <a:schemeClr val="tx1"/>
                </a:solidFill>
                <a:latin typeface="Garamond"/>
              </a:rPr>
              <a:t>Develop an action plan for enhancing military student support structures.</a:t>
            </a:r>
            <a:endParaRPr sz="2400" dirty="0">
              <a:solidFill>
                <a:schemeClr val="tx1"/>
              </a:solidFill>
              <a:latin typeface="Garamond"/>
            </a:endParaRPr>
          </a:p>
        </p:txBody>
      </p:sp>
      <p:pic>
        <p:nvPicPr>
          <p:cNvPr id="2" name="Picture 2">
            <a:extLst>
              <a:ext uri="{FF2B5EF4-FFF2-40B4-BE49-F238E27FC236}">
                <a16:creationId xmlns:a16="http://schemas.microsoft.com/office/drawing/2014/main" id="{614194BF-16F9-40F2-05EE-8861DF15ED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199" y="4424312"/>
            <a:ext cx="1609457" cy="5287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AA378CF-FF68-C118-91B6-702E2A01030E}"/>
              </a:ext>
            </a:extLst>
          </p:cNvPr>
          <p:cNvSpPr>
            <a:spLocks noGrp="1"/>
          </p:cNvSpPr>
          <p:nvPr>
            <p:ph type="body" idx="1"/>
          </p:nvPr>
        </p:nvSpPr>
        <p:spPr>
          <a:xfrm>
            <a:off x="4294483" y="321495"/>
            <a:ext cx="4554934" cy="4090311"/>
          </a:xfrm>
        </p:spPr>
        <p:txBody>
          <a:bodyPr>
            <a:normAutofit fontScale="92500" lnSpcReduction="20000"/>
          </a:bodyPr>
          <a:lstStyle/>
          <a:p>
            <a:pPr marL="114300" indent="0">
              <a:buNone/>
            </a:pPr>
            <a:r>
              <a:rPr lang="en-US" b="1" dirty="0"/>
              <a:t>What is Green Zone?</a:t>
            </a:r>
          </a:p>
          <a:p>
            <a:pPr marL="114300" indent="0">
              <a:buNone/>
            </a:pPr>
            <a:r>
              <a:rPr lang="en-US" dirty="0"/>
              <a:t>Green Zone is an APSU initiative that helps support student veterans and military-affiliated students by:</a:t>
            </a:r>
          </a:p>
          <a:p>
            <a:r>
              <a:rPr lang="en-US" dirty="0"/>
              <a:t>Designating locations recognized as safe places.</a:t>
            </a:r>
          </a:p>
          <a:p>
            <a:r>
              <a:rPr lang="en-US" dirty="0"/>
              <a:t>Identifying faculty and staff who are knowledgeable about military-affiliated student issues and campus resources.</a:t>
            </a:r>
          </a:p>
          <a:p>
            <a:r>
              <a:rPr lang="en-US" dirty="0"/>
              <a:t>Displaying the Green Zone emblem outside offices and on syllabi to show support.</a:t>
            </a:r>
          </a:p>
          <a:p>
            <a:r>
              <a:rPr lang="en-US" dirty="0"/>
              <a:t>Ensuring military-affiliated students receive the services necessary to succeed academically, adjust to campus life, and transition to civilian employment.</a:t>
            </a:r>
          </a:p>
        </p:txBody>
      </p:sp>
      <p:sp>
        <p:nvSpPr>
          <p:cNvPr id="9" name="Text Placeholder 8">
            <a:extLst>
              <a:ext uri="{FF2B5EF4-FFF2-40B4-BE49-F238E27FC236}">
                <a16:creationId xmlns:a16="http://schemas.microsoft.com/office/drawing/2014/main" id="{B0E2DEBD-830F-5822-4DA7-1645880D627E}"/>
              </a:ext>
            </a:extLst>
          </p:cNvPr>
          <p:cNvSpPr>
            <a:spLocks noGrp="1"/>
          </p:cNvSpPr>
          <p:nvPr>
            <p:ph type="body" idx="2"/>
          </p:nvPr>
        </p:nvSpPr>
        <p:spPr>
          <a:xfrm>
            <a:off x="294583" y="2256090"/>
            <a:ext cx="3999900" cy="2281728"/>
          </a:xfrm>
        </p:spPr>
        <p:txBody>
          <a:bodyPr>
            <a:normAutofit fontScale="92500"/>
          </a:bodyPr>
          <a:lstStyle/>
          <a:p>
            <a:pPr marL="114300" indent="0">
              <a:buNone/>
            </a:pPr>
            <a:r>
              <a:rPr lang="en-US" b="1" dirty="0"/>
              <a:t>Who is a Green Zone Volunteer/Ally?</a:t>
            </a:r>
          </a:p>
          <a:p>
            <a:pPr marL="114300" indent="0">
              <a:buNone/>
            </a:pPr>
            <a:r>
              <a:rPr lang="en-US" dirty="0"/>
              <a:t>APSU faculty and staff who:</a:t>
            </a:r>
          </a:p>
          <a:p>
            <a:r>
              <a:rPr lang="en-US" dirty="0"/>
              <a:t>Are aware of the issues and concerns faced by military-affiliated students.</a:t>
            </a:r>
          </a:p>
          <a:p>
            <a:r>
              <a:rPr lang="en-US" dirty="0"/>
              <a:t>Are available to assist students when needed.</a:t>
            </a:r>
          </a:p>
          <a:p>
            <a:r>
              <a:rPr lang="en-US" dirty="0"/>
              <a:t>Have completed Green Zone Training.</a:t>
            </a:r>
          </a:p>
          <a:p>
            <a:endParaRPr lang="en-US" dirty="0"/>
          </a:p>
        </p:txBody>
      </p:sp>
      <p:pic>
        <p:nvPicPr>
          <p:cNvPr id="22530" name="Picture 2">
            <a:extLst>
              <a:ext uri="{FF2B5EF4-FFF2-40B4-BE49-F238E27FC236}">
                <a16:creationId xmlns:a16="http://schemas.microsoft.com/office/drawing/2014/main" id="{9880BE6F-FA53-CB5F-2214-939A6D6E90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440" y="457124"/>
            <a:ext cx="2636186" cy="16633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62405FA7-E820-D3FA-9F4B-3ACE71AFDE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199" y="4424312"/>
            <a:ext cx="1609457" cy="528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567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67"/>
        <p:cNvGrpSpPr/>
        <p:nvPr/>
      </p:nvGrpSpPr>
      <p:grpSpPr>
        <a:xfrm>
          <a:off x="0" y="0"/>
          <a:ext cx="0" cy="0"/>
          <a:chOff x="0" y="0"/>
          <a:chExt cx="0" cy="0"/>
        </a:xfrm>
      </p:grpSpPr>
      <p:pic>
        <p:nvPicPr>
          <p:cNvPr id="2050" name="Picture 2">
            <a:extLst>
              <a:ext uri="{FF2B5EF4-FFF2-40B4-BE49-F238E27FC236}">
                <a16:creationId xmlns:a16="http://schemas.microsoft.com/office/drawing/2014/main" id="{74BC9318-03F9-FE56-275A-81420EB16E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05"/>
            <a:ext cx="5262563" cy="5143500"/>
          </a:xfrm>
          <a:prstGeom prst="rect">
            <a:avLst/>
          </a:prstGeom>
          <a:noFill/>
          <a:extLst>
            <a:ext uri="{909E8E84-426E-40DD-AFC4-6F175D3DCCD1}">
              <a14:hiddenFill xmlns:a14="http://schemas.microsoft.com/office/drawing/2010/main">
                <a:solidFill>
                  <a:srgbClr val="FFFFFF"/>
                </a:solidFill>
              </a14:hiddenFill>
            </a:ext>
          </a:extLst>
        </p:spPr>
      </p:pic>
      <p:sp>
        <p:nvSpPr>
          <p:cNvPr id="68" name="Google Shape;68;p15"/>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600" b="1">
                <a:latin typeface="Garamond"/>
              </a:rPr>
              <a:t> Institutional Context</a:t>
            </a:r>
          </a:p>
        </p:txBody>
      </p:sp>
      <p:sp>
        <p:nvSpPr>
          <p:cNvPr id="69" name="Google Shape;69;p15"/>
          <p:cNvSpPr txBox="1">
            <a:spLocks noGrp="1"/>
          </p:cNvSpPr>
          <p:nvPr>
            <p:ph type="body" idx="1"/>
          </p:nvPr>
        </p:nvSpPr>
        <p:spPr>
          <a:xfrm>
            <a:off x="740144" y="1152475"/>
            <a:ext cx="3999900" cy="3416400"/>
          </a:xfrm>
          <a:prstGeom prst="rect">
            <a:avLst/>
          </a:prstGeom>
        </p:spPr>
        <p:txBody>
          <a:bodyPr spcFirstLastPara="1" wrap="square" lIns="91425" tIns="91425" rIns="91425" bIns="91425" anchor="t" anchorCtr="0">
            <a:noAutofit/>
          </a:bodyPr>
          <a:lstStyle/>
          <a:p>
            <a:pPr marL="0" indent="0">
              <a:lnSpc>
                <a:spcPct val="95000"/>
              </a:lnSpc>
              <a:buSzPts val="275"/>
              <a:buNone/>
            </a:pPr>
            <a:r>
              <a:rPr lang="en-US" sz="1800" dirty="0">
                <a:latin typeface="Garamond"/>
              </a:rPr>
              <a:t>Clarksville, TN Campus</a:t>
            </a:r>
          </a:p>
          <a:p>
            <a:pPr marL="285750" indent="-285750">
              <a:lnSpc>
                <a:spcPct val="95000"/>
              </a:lnSpc>
            </a:pPr>
            <a:endParaRPr lang="en-US" sz="1800" dirty="0">
              <a:latin typeface="Garamond"/>
            </a:endParaRPr>
          </a:p>
          <a:p>
            <a:pPr marL="0" indent="0">
              <a:lnSpc>
                <a:spcPct val="95000"/>
              </a:lnSpc>
              <a:buNone/>
            </a:pPr>
            <a:r>
              <a:rPr lang="en-US" sz="1800" dirty="0">
                <a:latin typeface="Garamond"/>
              </a:rPr>
              <a:t>1st state university in the United States to have a dedicated building on an active U.S. Army installation in Ft. Campbell, KY.</a:t>
            </a:r>
            <a:endParaRPr lang="en-US" sz="1800" dirty="0">
              <a:solidFill>
                <a:srgbClr val="000000"/>
              </a:solidFill>
              <a:latin typeface="Garamond"/>
            </a:endParaRPr>
          </a:p>
          <a:p>
            <a:pPr marL="285750" indent="-285750">
              <a:lnSpc>
                <a:spcPct val="95000"/>
              </a:lnSpc>
              <a:buSzPts val="275"/>
            </a:pPr>
            <a:endParaRPr lang="en-US" sz="1800" dirty="0">
              <a:latin typeface="Garamond"/>
            </a:endParaRPr>
          </a:p>
          <a:p>
            <a:pPr marL="0" indent="0">
              <a:lnSpc>
                <a:spcPct val="95000"/>
              </a:lnSpc>
              <a:buSzPts val="275"/>
              <a:buNone/>
            </a:pPr>
            <a:r>
              <a:rPr lang="en-US" sz="1800" dirty="0">
                <a:latin typeface="Garamond"/>
              </a:rPr>
              <a:t>Who We Serve at Austin Peay State University (APSU) </a:t>
            </a:r>
            <a:endParaRPr lang="en-US" sz="1800" dirty="0">
              <a:solidFill>
                <a:srgbClr val="000000"/>
              </a:solidFill>
              <a:latin typeface="Garamond"/>
            </a:endParaRPr>
          </a:p>
          <a:p>
            <a:pPr marL="285750" lvl="0" indent="-285750" algn="l">
              <a:lnSpc>
                <a:spcPct val="95000"/>
              </a:lnSpc>
              <a:spcBef>
                <a:spcPts val="1200"/>
              </a:spcBef>
              <a:spcAft>
                <a:spcPts val="0"/>
              </a:spcAft>
              <a:buSzPct val="75000"/>
              <a:buFont typeface="Wingdings" panose="05000000000000000000" pitchFamily="2" charset="2"/>
              <a:buChar char="Ø"/>
            </a:pPr>
            <a:r>
              <a:rPr lang="en-US" sz="1800" dirty="0">
                <a:latin typeface="Garamond"/>
              </a:rPr>
              <a:t>11,547 total students</a:t>
            </a:r>
          </a:p>
          <a:p>
            <a:pPr marL="285750" indent="-285750">
              <a:lnSpc>
                <a:spcPct val="95000"/>
              </a:lnSpc>
              <a:spcBef>
                <a:spcPts val="1200"/>
              </a:spcBef>
              <a:buSzPct val="75000"/>
              <a:buFont typeface="Wingdings" panose="05000000000000000000" pitchFamily="2" charset="2"/>
              <a:buChar char="Ø"/>
            </a:pPr>
            <a:r>
              <a:rPr lang="en-US" sz="1800" dirty="0">
                <a:latin typeface="Garamond"/>
              </a:rPr>
              <a:t>3,754 total military-affiliated </a:t>
            </a:r>
          </a:p>
        </p:txBody>
      </p:sp>
      <p:sp>
        <p:nvSpPr>
          <p:cNvPr id="2" name="Text Placeholder 1">
            <a:extLst>
              <a:ext uri="{FF2B5EF4-FFF2-40B4-BE49-F238E27FC236}">
                <a16:creationId xmlns:a16="http://schemas.microsoft.com/office/drawing/2014/main" id="{521AFE14-35D2-1690-087E-2978C2CE954D}"/>
              </a:ext>
            </a:extLst>
          </p:cNvPr>
          <p:cNvSpPr>
            <a:spLocks noGrp="1"/>
          </p:cNvSpPr>
          <p:nvPr>
            <p:ph type="body" idx="2"/>
          </p:nvPr>
        </p:nvSpPr>
        <p:spPr/>
        <p:txBody>
          <a:bodyPr/>
          <a:lstStyle/>
          <a:p>
            <a:pPr marL="139700" indent="0">
              <a:lnSpc>
                <a:spcPct val="95000"/>
              </a:lnSpc>
              <a:spcBef>
                <a:spcPts val="1200"/>
              </a:spcBef>
              <a:buNone/>
            </a:pPr>
            <a:r>
              <a:rPr lang="en-US" sz="1800" dirty="0">
                <a:latin typeface="Garamond"/>
              </a:rPr>
              <a:t>Military-affiliated Population includes:</a:t>
            </a:r>
            <a:endParaRPr lang="en-US" sz="1800" dirty="0">
              <a:solidFill>
                <a:srgbClr val="000000"/>
              </a:solidFill>
              <a:latin typeface="Garamond"/>
            </a:endParaRPr>
          </a:p>
          <a:p>
            <a:pPr indent="-327025">
              <a:lnSpc>
                <a:spcPct val="95000"/>
              </a:lnSpc>
              <a:spcBef>
                <a:spcPts val="1200"/>
              </a:spcBef>
              <a:buFont typeface="Arial,Sans-Serif"/>
            </a:pPr>
            <a:r>
              <a:rPr lang="en-US" sz="1800" dirty="0">
                <a:latin typeface="Garamond"/>
              </a:rPr>
              <a:t>Veterans</a:t>
            </a:r>
            <a:endParaRPr lang="en-US" sz="1800" dirty="0">
              <a:solidFill>
                <a:srgbClr val="000000"/>
              </a:solidFill>
              <a:latin typeface="Garamond"/>
            </a:endParaRPr>
          </a:p>
          <a:p>
            <a:pPr indent="-327025">
              <a:lnSpc>
                <a:spcPct val="95000"/>
              </a:lnSpc>
              <a:buFont typeface="Arial,Sans-Serif"/>
            </a:pPr>
            <a:r>
              <a:rPr lang="en-US" sz="1800" dirty="0">
                <a:latin typeface="Garamond"/>
              </a:rPr>
              <a:t>Active Duty</a:t>
            </a:r>
            <a:endParaRPr lang="en-US" sz="1800" dirty="0">
              <a:solidFill>
                <a:srgbClr val="000000"/>
              </a:solidFill>
              <a:latin typeface="Garamond"/>
            </a:endParaRPr>
          </a:p>
          <a:p>
            <a:pPr indent="-327025">
              <a:lnSpc>
                <a:spcPct val="95000"/>
              </a:lnSpc>
              <a:buFont typeface="Arial,Sans-Serif"/>
            </a:pPr>
            <a:r>
              <a:rPr lang="en-US" sz="1800" dirty="0">
                <a:latin typeface="Garamond"/>
              </a:rPr>
              <a:t>National Guard/Reserve</a:t>
            </a:r>
            <a:endParaRPr lang="en-US" sz="1800" dirty="0">
              <a:solidFill>
                <a:srgbClr val="000000"/>
              </a:solidFill>
              <a:latin typeface="Garamond"/>
            </a:endParaRPr>
          </a:p>
          <a:p>
            <a:pPr indent="-327025">
              <a:lnSpc>
                <a:spcPct val="95000"/>
              </a:lnSpc>
              <a:buFont typeface="Arial,Sans-Serif"/>
            </a:pPr>
            <a:r>
              <a:rPr lang="en-US" sz="1800" dirty="0">
                <a:latin typeface="Garamond"/>
              </a:rPr>
              <a:t>Spouses</a:t>
            </a:r>
            <a:endParaRPr lang="en-US" sz="1800" dirty="0">
              <a:solidFill>
                <a:srgbClr val="000000"/>
              </a:solidFill>
              <a:latin typeface="Garamond"/>
            </a:endParaRPr>
          </a:p>
          <a:p>
            <a:pPr indent="-327025">
              <a:lnSpc>
                <a:spcPct val="95000"/>
              </a:lnSpc>
              <a:buFont typeface="Arial,Sans-Serif"/>
            </a:pPr>
            <a:r>
              <a:rPr lang="en-US" sz="1800" dirty="0">
                <a:latin typeface="Garamond"/>
              </a:rPr>
              <a:t>Dependents</a:t>
            </a:r>
            <a:endParaRPr lang="en-US" sz="1800" dirty="0">
              <a:solidFill>
                <a:srgbClr val="000000"/>
              </a:solidFill>
              <a:latin typeface="Garamond"/>
            </a:endParaRPr>
          </a:p>
          <a:p>
            <a:pPr marL="139700" indent="0">
              <a:lnSpc>
                <a:spcPct val="95000"/>
              </a:lnSpc>
              <a:spcBef>
                <a:spcPts val="1200"/>
              </a:spcBef>
              <a:spcAft>
                <a:spcPts val="1200"/>
              </a:spcAft>
              <a:buNone/>
            </a:pPr>
            <a:r>
              <a:rPr lang="en-US" sz="1800" dirty="0">
                <a:latin typeface="Garamond"/>
              </a:rPr>
              <a:t>Dedicated Military &amp; Veterans Affairs Division (MVA)</a:t>
            </a:r>
            <a:endParaRPr lang="en-US" sz="1800" dirty="0">
              <a:solidFill>
                <a:srgbClr val="000000"/>
              </a:solidFill>
              <a:latin typeface="Garamond"/>
            </a:endParaRPr>
          </a:p>
          <a:p>
            <a:pPr>
              <a:lnSpc>
                <a:spcPct val="114999"/>
              </a:lnSpc>
            </a:pPr>
            <a:endParaRPr lang="en-US" dirty="0">
              <a:latin typeface="Garamond"/>
            </a:endParaRPr>
          </a:p>
        </p:txBody>
      </p:sp>
      <p:pic>
        <p:nvPicPr>
          <p:cNvPr id="3" name="Picture 2">
            <a:extLst>
              <a:ext uri="{FF2B5EF4-FFF2-40B4-BE49-F238E27FC236}">
                <a16:creationId xmlns:a16="http://schemas.microsoft.com/office/drawing/2014/main" id="{FC0571B9-1E5D-166C-3FAA-4C0FD3D206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199" y="4424312"/>
            <a:ext cx="1609457" cy="5287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7AAD6B2A-4EFE-5BD1-8FCB-9D359FF592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05"/>
            <a:ext cx="5262563" cy="5143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 3">
            <a:extLst>
              <a:ext uri="{FF2B5EF4-FFF2-40B4-BE49-F238E27FC236}">
                <a16:creationId xmlns:a16="http://schemas.microsoft.com/office/drawing/2014/main" id="{046DE589-99C1-4163-899D-8AB952D6630C}"/>
              </a:ext>
            </a:extLst>
          </p:cNvPr>
          <p:cNvGraphicFramePr/>
          <p:nvPr>
            <p:extLst>
              <p:ext uri="{D42A27DB-BD31-4B8C-83A1-F6EECF244321}">
                <p14:modId xmlns:p14="http://schemas.microsoft.com/office/powerpoint/2010/main" val="3587767330"/>
              </p:ext>
            </p:extLst>
          </p:nvPr>
        </p:nvGraphicFramePr>
        <p:xfrm>
          <a:off x="949436" y="434559"/>
          <a:ext cx="7245128" cy="45512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3">
            <a:extLst>
              <a:ext uri="{FF2B5EF4-FFF2-40B4-BE49-F238E27FC236}">
                <a16:creationId xmlns:a16="http://schemas.microsoft.com/office/drawing/2014/main" id="{887E7E62-BB7F-4FD0-AFF2-CB3B7E113727}"/>
              </a:ext>
            </a:extLst>
          </p:cNvPr>
          <p:cNvSpPr txBox="1">
            <a:spLocks/>
          </p:cNvSpPr>
          <p:nvPr/>
        </p:nvSpPr>
        <p:spPr>
          <a:xfrm>
            <a:off x="524742" y="175806"/>
            <a:ext cx="4980278" cy="484034"/>
          </a:xfrm>
          <a:prstGeom prst="rect">
            <a:avLst/>
          </a:prstGeom>
        </p:spPr>
        <p:txBody>
          <a:bodyPr vert="horz" lIns="68580" tIns="34290" rIns="68580" bIns="34290"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800" b="1" dirty="0">
                <a:solidFill>
                  <a:schemeClr val="tx1"/>
                </a:solidFill>
                <a:latin typeface="Garamond" panose="02020404030301010803" pitchFamily="18" charset="0"/>
              </a:rPr>
              <a:t>MVA Organizational Chart</a:t>
            </a:r>
          </a:p>
        </p:txBody>
      </p:sp>
      <p:sp>
        <p:nvSpPr>
          <p:cNvPr id="5" name="Oval 4">
            <a:extLst>
              <a:ext uri="{FF2B5EF4-FFF2-40B4-BE49-F238E27FC236}">
                <a16:creationId xmlns:a16="http://schemas.microsoft.com/office/drawing/2014/main" id="{C882E3BE-259B-4CEA-AEC2-835A7A9E304B}"/>
              </a:ext>
            </a:extLst>
          </p:cNvPr>
          <p:cNvSpPr/>
          <p:nvPr/>
        </p:nvSpPr>
        <p:spPr>
          <a:xfrm>
            <a:off x="8619258" y="208692"/>
            <a:ext cx="242455" cy="180110"/>
          </a:xfrm>
          <a:prstGeom prst="ellipse">
            <a:avLst/>
          </a:prstGeom>
          <a:solidFill>
            <a:srgbClr val="554F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Garamond" panose="02020404030301010803" pitchFamily="18" charset="0"/>
            </a:endParaRPr>
          </a:p>
        </p:txBody>
      </p:sp>
      <p:sp>
        <p:nvSpPr>
          <p:cNvPr id="6" name="Oval 5">
            <a:extLst>
              <a:ext uri="{FF2B5EF4-FFF2-40B4-BE49-F238E27FC236}">
                <a16:creationId xmlns:a16="http://schemas.microsoft.com/office/drawing/2014/main" id="{0F5F9DBB-6FE8-4F7D-96D6-C1BAE7881ABE}"/>
              </a:ext>
            </a:extLst>
          </p:cNvPr>
          <p:cNvSpPr/>
          <p:nvPr/>
        </p:nvSpPr>
        <p:spPr>
          <a:xfrm>
            <a:off x="8619259" y="417823"/>
            <a:ext cx="242455" cy="180110"/>
          </a:xfrm>
          <a:prstGeom prst="ellipse">
            <a:avLst/>
          </a:prstGeom>
          <a:solidFill>
            <a:srgbClr val="8A80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Garamond" panose="02020404030301010803" pitchFamily="18" charset="0"/>
            </a:endParaRPr>
          </a:p>
        </p:txBody>
      </p:sp>
      <p:sp>
        <p:nvSpPr>
          <p:cNvPr id="7" name="Oval 6">
            <a:extLst>
              <a:ext uri="{FF2B5EF4-FFF2-40B4-BE49-F238E27FC236}">
                <a16:creationId xmlns:a16="http://schemas.microsoft.com/office/drawing/2014/main" id="{D8D00F41-7C84-4993-80D4-B2D60867145D}"/>
              </a:ext>
            </a:extLst>
          </p:cNvPr>
          <p:cNvSpPr/>
          <p:nvPr/>
        </p:nvSpPr>
        <p:spPr>
          <a:xfrm>
            <a:off x="8619259" y="626078"/>
            <a:ext cx="242455" cy="1801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Garamond" panose="02020404030301010803" pitchFamily="18" charset="0"/>
            </a:endParaRPr>
          </a:p>
        </p:txBody>
      </p:sp>
      <p:sp>
        <p:nvSpPr>
          <p:cNvPr id="8" name="Oval 7">
            <a:extLst>
              <a:ext uri="{FF2B5EF4-FFF2-40B4-BE49-F238E27FC236}">
                <a16:creationId xmlns:a16="http://schemas.microsoft.com/office/drawing/2014/main" id="{A01E9911-1A27-4FB5-8330-D69151368330}"/>
              </a:ext>
            </a:extLst>
          </p:cNvPr>
          <p:cNvSpPr/>
          <p:nvPr/>
        </p:nvSpPr>
        <p:spPr>
          <a:xfrm>
            <a:off x="8619260" y="834333"/>
            <a:ext cx="242455" cy="18011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Garamond" panose="02020404030301010803" pitchFamily="18" charset="0"/>
            </a:endParaRPr>
          </a:p>
        </p:txBody>
      </p:sp>
      <p:sp>
        <p:nvSpPr>
          <p:cNvPr id="9" name="TextBox 8">
            <a:extLst>
              <a:ext uri="{FF2B5EF4-FFF2-40B4-BE49-F238E27FC236}">
                <a16:creationId xmlns:a16="http://schemas.microsoft.com/office/drawing/2014/main" id="{78B3512A-5DC5-4982-88C6-FC1D4DA525DC}"/>
              </a:ext>
            </a:extLst>
          </p:cNvPr>
          <p:cNvSpPr txBox="1"/>
          <p:nvPr/>
        </p:nvSpPr>
        <p:spPr>
          <a:xfrm>
            <a:off x="6442788" y="149453"/>
            <a:ext cx="2176470" cy="111158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lnSpc>
                <a:spcPct val="150000"/>
              </a:lnSpc>
            </a:pPr>
            <a:r>
              <a:rPr lang="en-US" sz="900" dirty="0">
                <a:latin typeface="Garamond" panose="02020404030301010803" pitchFamily="18" charset="0"/>
              </a:rPr>
              <a:t>Formerly Military Advisor to the President </a:t>
            </a:r>
          </a:p>
          <a:p>
            <a:pPr algn="r">
              <a:lnSpc>
                <a:spcPct val="150000"/>
              </a:lnSpc>
            </a:pPr>
            <a:r>
              <a:rPr lang="en-US" sz="900" dirty="0">
                <a:latin typeface="Garamond" panose="02020404030301010803" pitchFamily="18" charset="0"/>
              </a:rPr>
              <a:t>From Academic Affairs</a:t>
            </a:r>
          </a:p>
          <a:p>
            <a:pPr algn="r">
              <a:lnSpc>
                <a:spcPct val="150000"/>
              </a:lnSpc>
            </a:pPr>
            <a:r>
              <a:rPr lang="en-US" sz="900" dirty="0">
                <a:latin typeface="Garamond" panose="02020404030301010803" pitchFamily="18" charset="0"/>
              </a:rPr>
              <a:t>From Student Affairs</a:t>
            </a:r>
          </a:p>
          <a:p>
            <a:pPr algn="r">
              <a:lnSpc>
                <a:spcPct val="150000"/>
              </a:lnSpc>
            </a:pPr>
            <a:r>
              <a:rPr lang="en-US" sz="900" dirty="0">
                <a:latin typeface="Garamond" panose="02020404030301010803" pitchFamily="18" charset="0"/>
              </a:rPr>
              <a:t>VA Employee</a:t>
            </a:r>
          </a:p>
          <a:p>
            <a:pPr algn="r">
              <a:lnSpc>
                <a:spcPct val="150000"/>
              </a:lnSpc>
            </a:pPr>
            <a:r>
              <a:rPr lang="en-US" sz="900" dirty="0">
                <a:latin typeface="Garamond" panose="02020404030301010803" pitchFamily="18" charset="0"/>
              </a:rPr>
              <a:t>(#) Number of Staff Members</a:t>
            </a:r>
          </a:p>
        </p:txBody>
      </p:sp>
    </p:spTree>
    <p:extLst>
      <p:ext uri="{BB962C8B-B14F-4D97-AF65-F5344CB8AC3E}">
        <p14:creationId xmlns:p14="http://schemas.microsoft.com/office/powerpoint/2010/main" val="176038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8F0A335-2C6B-1204-A63D-1E3C7D366F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605"/>
            <a:ext cx="5262563"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C95017C-3A7F-5411-0FBD-52D259F8EE4F}"/>
              </a:ext>
            </a:extLst>
          </p:cNvPr>
          <p:cNvSpPr>
            <a:spLocks noGrp="1"/>
          </p:cNvSpPr>
          <p:nvPr>
            <p:ph type="title"/>
          </p:nvPr>
        </p:nvSpPr>
        <p:spPr/>
        <p:txBody>
          <a:bodyPr>
            <a:normAutofit fontScale="90000"/>
          </a:bodyPr>
          <a:lstStyle/>
          <a:p>
            <a:r>
              <a:rPr lang="en-US" dirty="0"/>
              <a:t>Distinct experiences of Military Affiliated Students (MAS)</a:t>
            </a:r>
          </a:p>
        </p:txBody>
      </p:sp>
      <p:sp>
        <p:nvSpPr>
          <p:cNvPr id="3" name="Text Placeholder 2">
            <a:extLst>
              <a:ext uri="{FF2B5EF4-FFF2-40B4-BE49-F238E27FC236}">
                <a16:creationId xmlns:a16="http://schemas.microsoft.com/office/drawing/2014/main" id="{25C661FB-4466-F629-F1BB-38CE41B889F6}"/>
              </a:ext>
            </a:extLst>
          </p:cNvPr>
          <p:cNvSpPr>
            <a:spLocks noGrp="1"/>
          </p:cNvSpPr>
          <p:nvPr>
            <p:ph type="body" idx="1"/>
          </p:nvPr>
        </p:nvSpPr>
        <p:spPr/>
        <p:txBody>
          <a:bodyPr>
            <a:normAutofit/>
          </a:bodyPr>
          <a:lstStyle/>
          <a:p>
            <a:pPr marL="114300" indent="0">
              <a:buNone/>
            </a:pPr>
            <a:r>
              <a:rPr lang="en-US" sz="1600" b="1" dirty="0"/>
              <a:t>Military‑affiliated students differ widely in areas such as:</a:t>
            </a:r>
          </a:p>
          <a:p>
            <a:pPr marL="114300" indent="0">
              <a:buNone/>
            </a:pPr>
            <a:r>
              <a:rPr lang="en-US" sz="1600" dirty="0"/>
              <a:t>🎖️ </a:t>
            </a:r>
            <a:r>
              <a:rPr lang="en-US" sz="1600" b="1" dirty="0"/>
              <a:t>Connection to service: </a:t>
            </a:r>
            <a:r>
              <a:rPr lang="en-US" sz="1600" dirty="0"/>
              <a:t>Veterans, active‑duty service members, National Guard, Reserves, spouses, dependents, and caregivers</a:t>
            </a:r>
          </a:p>
          <a:p>
            <a:pPr marL="114300" indent="0">
              <a:buNone/>
            </a:pPr>
            <a:r>
              <a:rPr lang="en-US" sz="1600" dirty="0"/>
              <a:t>🎓 </a:t>
            </a:r>
            <a:r>
              <a:rPr lang="en-US" sz="1600" b="1" dirty="0"/>
              <a:t>Educational pathways: </a:t>
            </a:r>
            <a:r>
              <a:rPr lang="en-US" sz="1600" dirty="0"/>
              <a:t>First‑time freshmen, adult learners, transfer students, part‑time students, online learners</a:t>
            </a:r>
          </a:p>
          <a:p>
            <a:pPr marL="114300" indent="0">
              <a:buNone/>
            </a:pPr>
            <a:r>
              <a:rPr lang="en-US" sz="1600" dirty="0"/>
              <a:t>💼 </a:t>
            </a:r>
            <a:r>
              <a:rPr lang="en-US" sz="1600" b="1" dirty="0"/>
              <a:t>Life circumstances: </a:t>
            </a:r>
            <a:r>
              <a:rPr lang="en-US" sz="1600" dirty="0"/>
              <a:t>Parenting responsibilities, full‑time employment, deployments, relocations, financial obligations</a:t>
            </a:r>
          </a:p>
          <a:p>
            <a:pPr marL="114300" indent="0">
              <a:buNone/>
            </a:pPr>
            <a:r>
              <a:rPr lang="en-US" sz="1600" dirty="0"/>
              <a:t>🧠 </a:t>
            </a:r>
            <a:r>
              <a:rPr lang="en-US" sz="1600" b="1" dirty="0"/>
              <a:t>Support needs: </a:t>
            </a:r>
            <a:r>
              <a:rPr lang="en-US" sz="1600" dirty="0"/>
              <a:t>Academic refreshers, mental health support, disability accommodations, financial literacy, career transition assistance</a:t>
            </a:r>
          </a:p>
          <a:p>
            <a:pPr marL="114300" indent="0">
              <a:buNone/>
            </a:pPr>
            <a:r>
              <a:rPr lang="en-US" sz="1600" dirty="0"/>
              <a:t>🌍 </a:t>
            </a:r>
            <a:r>
              <a:rPr lang="en-US" sz="1600" b="1" dirty="0"/>
              <a:t>Backgrounds and identities: </a:t>
            </a:r>
            <a:r>
              <a:rPr lang="en-US" sz="1600" dirty="0"/>
              <a:t>Age, race, ethnicity, gender identity, socioeconomic status, and prior educational experience</a:t>
            </a:r>
          </a:p>
        </p:txBody>
      </p:sp>
      <p:pic>
        <p:nvPicPr>
          <p:cNvPr id="5" name="Picture 2">
            <a:extLst>
              <a:ext uri="{FF2B5EF4-FFF2-40B4-BE49-F238E27FC236}">
                <a16:creationId xmlns:a16="http://schemas.microsoft.com/office/drawing/2014/main" id="{C85B5C7A-6167-BA50-8E95-FB0CE2AAD0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199" y="4424312"/>
            <a:ext cx="1609457" cy="528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512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79"/>
        <p:cNvGrpSpPr/>
        <p:nvPr/>
      </p:nvGrpSpPr>
      <p:grpSpPr>
        <a:xfrm>
          <a:off x="0" y="0"/>
          <a:ext cx="0" cy="0"/>
          <a:chOff x="0" y="0"/>
          <a:chExt cx="0" cy="0"/>
        </a:xfrm>
      </p:grpSpPr>
      <p:pic>
        <p:nvPicPr>
          <p:cNvPr id="2" name="Picture 2">
            <a:extLst>
              <a:ext uri="{FF2B5EF4-FFF2-40B4-BE49-F238E27FC236}">
                <a16:creationId xmlns:a16="http://schemas.microsoft.com/office/drawing/2014/main" id="{D36BABC2-D91C-FB20-AD45-0E1ED1C56D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05"/>
            <a:ext cx="5262563" cy="5143500"/>
          </a:xfrm>
          <a:prstGeom prst="rect">
            <a:avLst/>
          </a:prstGeom>
          <a:noFill/>
          <a:extLst>
            <a:ext uri="{909E8E84-426E-40DD-AFC4-6F175D3DCCD1}">
              <a14:hiddenFill xmlns:a14="http://schemas.microsoft.com/office/drawing/2010/main">
                <a:solidFill>
                  <a:srgbClr val="FFFFFF"/>
                </a:solidFill>
              </a14:hiddenFill>
            </a:ext>
          </a:extLst>
        </p:spPr>
      </p:pic>
      <p:sp>
        <p:nvSpPr>
          <p:cNvPr id="80" name="Google Shape;80;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600" b="1" dirty="0">
                <a:latin typeface="Garamond"/>
              </a:rPr>
              <a:t>Key barriers </a:t>
            </a:r>
            <a:endParaRPr sz="3600" b="1" dirty="0">
              <a:latin typeface="Garamond"/>
            </a:endParaRPr>
          </a:p>
        </p:txBody>
      </p:sp>
      <p:sp>
        <p:nvSpPr>
          <p:cNvPr id="81" name="Google Shape;81;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800" dirty="0">
                <a:latin typeface="Garamond"/>
              </a:rPr>
              <a:t>Key barriers impacting military-affiliated student success. </a:t>
            </a:r>
            <a:endParaRPr sz="2800" dirty="0">
              <a:latin typeface="Garamond"/>
            </a:endParaRPr>
          </a:p>
          <a:p>
            <a:pPr lvl="0" algn="l" rtl="0">
              <a:lnSpc>
                <a:spcPct val="100000"/>
              </a:lnSpc>
              <a:spcBef>
                <a:spcPts val="1200"/>
              </a:spcBef>
              <a:spcAft>
                <a:spcPts val="0"/>
              </a:spcAft>
              <a:buSzPts val="1800"/>
              <a:buFont typeface="Wingdings" panose="05000000000000000000" pitchFamily="2" charset="2"/>
              <a:buChar char="Ø"/>
            </a:pPr>
            <a:r>
              <a:rPr lang="en-US" sz="2800" dirty="0">
                <a:latin typeface="Garamond"/>
              </a:rPr>
              <a:t>Challenges navigating campus and support services</a:t>
            </a:r>
          </a:p>
          <a:p>
            <a:pPr lvl="0" algn="l" rtl="0">
              <a:lnSpc>
                <a:spcPct val="100000"/>
              </a:lnSpc>
              <a:spcBef>
                <a:spcPts val="1200"/>
              </a:spcBef>
              <a:spcAft>
                <a:spcPts val="0"/>
              </a:spcAft>
              <a:buSzPts val="1800"/>
              <a:buFont typeface="Wingdings" panose="05000000000000000000" pitchFamily="2" charset="2"/>
              <a:buChar char="Ø"/>
            </a:pPr>
            <a:r>
              <a:rPr lang="en" sz="2800" dirty="0">
                <a:latin typeface="Garamond"/>
              </a:rPr>
              <a:t>Military credit misalignment</a:t>
            </a:r>
            <a:endParaRPr sz="2800" dirty="0">
              <a:latin typeface="Garamond"/>
            </a:endParaRPr>
          </a:p>
          <a:p>
            <a:pPr lvl="0" algn="l" rtl="0">
              <a:lnSpc>
                <a:spcPct val="100000"/>
              </a:lnSpc>
              <a:spcBef>
                <a:spcPts val="0"/>
              </a:spcBef>
              <a:spcAft>
                <a:spcPts val="0"/>
              </a:spcAft>
              <a:buSzPts val="1800"/>
              <a:buFont typeface="Wingdings" panose="05000000000000000000" pitchFamily="2" charset="2"/>
              <a:buChar char="Ø"/>
            </a:pPr>
            <a:r>
              <a:rPr lang="en" sz="2800" dirty="0">
                <a:latin typeface="Garamond"/>
              </a:rPr>
              <a:t>Financial misconceptions</a:t>
            </a:r>
            <a:endParaRPr sz="2800" dirty="0">
              <a:latin typeface="Garamond"/>
            </a:endParaRPr>
          </a:p>
          <a:p>
            <a:pPr lvl="0" algn="l" rtl="0">
              <a:lnSpc>
                <a:spcPct val="100000"/>
              </a:lnSpc>
              <a:spcBef>
                <a:spcPts val="0"/>
              </a:spcBef>
              <a:spcAft>
                <a:spcPts val="0"/>
              </a:spcAft>
              <a:buSzPts val="1800"/>
              <a:buFont typeface="Wingdings" panose="05000000000000000000" pitchFamily="2" charset="2"/>
              <a:buChar char="Ø"/>
            </a:pPr>
            <a:r>
              <a:rPr lang="en" sz="2800" dirty="0">
                <a:latin typeface="Garamond"/>
              </a:rPr>
              <a:t>Identity transition</a:t>
            </a:r>
            <a:endParaRPr sz="2800" dirty="0">
              <a:latin typeface="Garamond"/>
            </a:endParaRPr>
          </a:p>
        </p:txBody>
      </p:sp>
      <p:pic>
        <p:nvPicPr>
          <p:cNvPr id="3" name="Picture 2">
            <a:extLst>
              <a:ext uri="{FF2B5EF4-FFF2-40B4-BE49-F238E27FC236}">
                <a16:creationId xmlns:a16="http://schemas.microsoft.com/office/drawing/2014/main" id="{1D7D89D2-6153-1177-4988-8059B2B9F9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199" y="4424312"/>
            <a:ext cx="1609457" cy="5287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73"/>
        <p:cNvGrpSpPr/>
        <p:nvPr/>
      </p:nvGrpSpPr>
      <p:grpSpPr>
        <a:xfrm>
          <a:off x="0" y="0"/>
          <a:ext cx="0" cy="0"/>
          <a:chOff x="0" y="0"/>
          <a:chExt cx="0" cy="0"/>
        </a:xfrm>
      </p:grpSpPr>
      <p:pic>
        <p:nvPicPr>
          <p:cNvPr id="2" name="Picture 2">
            <a:extLst>
              <a:ext uri="{FF2B5EF4-FFF2-40B4-BE49-F238E27FC236}">
                <a16:creationId xmlns:a16="http://schemas.microsoft.com/office/drawing/2014/main" id="{6AAC7BBF-6F5B-FB5B-920A-42065AFDB00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33605"/>
            <a:ext cx="5262563" cy="5143500"/>
          </a:xfrm>
          <a:prstGeom prst="rect">
            <a:avLst/>
          </a:prstGeom>
          <a:noFill/>
          <a:extLst>
            <a:ext uri="{909E8E84-426E-40DD-AFC4-6F175D3DCCD1}">
              <a14:hiddenFill xmlns:a14="http://schemas.microsoft.com/office/drawing/2010/main">
                <a:solidFill>
                  <a:srgbClr val="FFFFFF"/>
                </a:solidFill>
              </a14:hiddenFill>
            </a:ext>
          </a:extLst>
        </p:spPr>
      </p:pic>
      <p:sp>
        <p:nvSpPr>
          <p:cNvPr id="74" name="Google Shape;74;p16"/>
          <p:cNvSpPr txBox="1">
            <a:spLocks noGrp="1"/>
          </p:cNvSpPr>
          <p:nvPr>
            <p:ph type="title"/>
          </p:nvPr>
        </p:nvSpPr>
        <p:spPr>
          <a:xfrm>
            <a:off x="311700" y="214289"/>
            <a:ext cx="8520600" cy="572700"/>
          </a:xfrm>
          <a:prstGeom prst="rect">
            <a:avLst/>
          </a:prstGeom>
        </p:spPr>
        <p:txBody>
          <a:bodyPr spcFirstLastPara="1" wrap="square" lIns="91425" tIns="91425" rIns="91425" bIns="91425" anchor="t" anchorCtr="0">
            <a:noAutofit/>
          </a:bodyPr>
          <a:lstStyle/>
          <a:p>
            <a:pPr lvl="0">
              <a:spcBef>
                <a:spcPts val="1200"/>
              </a:spcBef>
            </a:pPr>
            <a:r>
              <a:rPr lang="en-US" sz="3200" dirty="0"/>
              <a:t>How Support is Organized</a:t>
            </a:r>
          </a:p>
        </p:txBody>
      </p:sp>
      <p:sp>
        <p:nvSpPr>
          <p:cNvPr id="75" name="Google Shape;75;p16"/>
          <p:cNvSpPr txBox="1">
            <a:spLocks noGrp="1"/>
          </p:cNvSpPr>
          <p:nvPr>
            <p:ph type="body" idx="1"/>
          </p:nvPr>
        </p:nvSpPr>
        <p:spPr>
          <a:xfrm>
            <a:off x="311700" y="786989"/>
            <a:ext cx="7208599" cy="3416400"/>
          </a:xfrm>
          <a:prstGeom prst="rect">
            <a:avLst/>
          </a:prstGeom>
        </p:spPr>
        <p:txBody>
          <a:bodyPr spcFirstLastPara="1" wrap="square" lIns="91425" tIns="91425" rIns="91425" bIns="91425" anchor="t" anchorCtr="0">
            <a:noAutofit/>
          </a:bodyPr>
          <a:lstStyle/>
          <a:p>
            <a:pPr lvl="0" algn="l" rtl="0">
              <a:spcBef>
                <a:spcPts val="1200"/>
              </a:spcBef>
              <a:spcAft>
                <a:spcPts val="0"/>
              </a:spcAft>
              <a:buSzPts val="1800"/>
              <a:buFont typeface="Wingdings" panose="05000000000000000000" pitchFamily="2" charset="2"/>
              <a:buChar char="Ø"/>
            </a:pPr>
            <a:r>
              <a:rPr lang="en" dirty="0"/>
              <a:t>Centralized division: APSU MVA</a:t>
            </a:r>
            <a:endParaRPr dirty="0"/>
          </a:p>
          <a:p>
            <a:pPr lvl="0" algn="l" rtl="0">
              <a:spcBef>
                <a:spcPts val="0"/>
              </a:spcBef>
              <a:spcAft>
                <a:spcPts val="0"/>
              </a:spcAft>
              <a:buSzPts val="1800"/>
              <a:buFont typeface="Wingdings" panose="05000000000000000000" pitchFamily="2" charset="2"/>
              <a:buChar char="Ø"/>
            </a:pPr>
            <a:r>
              <a:rPr lang="en" dirty="0"/>
              <a:t>Collaboration with:</a:t>
            </a:r>
            <a:endParaRPr dirty="0"/>
          </a:p>
          <a:p>
            <a:pPr lvl="1" algn="l" rtl="0">
              <a:spcBef>
                <a:spcPts val="0"/>
              </a:spcBef>
              <a:spcAft>
                <a:spcPts val="0"/>
              </a:spcAft>
              <a:buSzPts val="1400"/>
              <a:buFont typeface="Wingdings" panose="05000000000000000000" pitchFamily="2" charset="2"/>
              <a:buChar char="§"/>
            </a:pPr>
            <a:r>
              <a:rPr lang="en" sz="1800" dirty="0">
                <a:latin typeface="Garamond" panose="02020404030301010803" pitchFamily="18" charset="0"/>
              </a:rPr>
              <a:t>Boyd Health Services, Disability Student Success Center (DSSC)</a:t>
            </a:r>
            <a:endParaRPr sz="1800" dirty="0">
              <a:latin typeface="Garamond" panose="02020404030301010803" pitchFamily="18" charset="0"/>
            </a:endParaRPr>
          </a:p>
          <a:p>
            <a:pPr lvl="1" algn="l" rtl="0">
              <a:spcBef>
                <a:spcPts val="0"/>
              </a:spcBef>
              <a:spcAft>
                <a:spcPts val="0"/>
              </a:spcAft>
              <a:buSzPts val="1400"/>
              <a:buFont typeface="Wingdings" panose="05000000000000000000" pitchFamily="2" charset="2"/>
              <a:buChar char="§"/>
            </a:pPr>
            <a:r>
              <a:rPr lang="en" sz="1800" dirty="0">
                <a:latin typeface="Garamond" panose="02020404030301010803" pitchFamily="18" charset="0"/>
              </a:rPr>
              <a:t>Career Services</a:t>
            </a:r>
            <a:endParaRPr sz="1800" dirty="0">
              <a:latin typeface="Garamond" panose="02020404030301010803" pitchFamily="18" charset="0"/>
            </a:endParaRPr>
          </a:p>
          <a:p>
            <a:pPr lvl="1" algn="l" rtl="0">
              <a:spcBef>
                <a:spcPts val="0"/>
              </a:spcBef>
              <a:spcAft>
                <a:spcPts val="0"/>
              </a:spcAft>
              <a:buSzPts val="1400"/>
              <a:buFont typeface="Wingdings" panose="05000000000000000000" pitchFamily="2" charset="2"/>
              <a:buChar char="§"/>
            </a:pPr>
            <a:r>
              <a:rPr lang="en" sz="1800" dirty="0">
                <a:latin typeface="Garamond" panose="02020404030301010803" pitchFamily="18" charset="0"/>
              </a:rPr>
              <a:t>Community Engagement (Emergency Funds)</a:t>
            </a:r>
            <a:endParaRPr sz="1800" dirty="0">
              <a:latin typeface="Garamond" panose="02020404030301010803" pitchFamily="18" charset="0"/>
            </a:endParaRPr>
          </a:p>
          <a:p>
            <a:pPr lvl="1" algn="l" rtl="0">
              <a:spcBef>
                <a:spcPts val="0"/>
              </a:spcBef>
              <a:spcAft>
                <a:spcPts val="0"/>
              </a:spcAft>
              <a:buSzPts val="1400"/>
              <a:buFont typeface="Wingdings" panose="05000000000000000000" pitchFamily="2" charset="2"/>
              <a:buChar char="§"/>
            </a:pPr>
            <a:r>
              <a:rPr lang="en" sz="1800" dirty="0">
                <a:latin typeface="Garamond" panose="02020404030301010803" pitchFamily="18" charset="0"/>
              </a:rPr>
              <a:t>Educational Opportunity Center (FAFSA support)</a:t>
            </a:r>
            <a:endParaRPr sz="1800" dirty="0">
              <a:latin typeface="Garamond" panose="02020404030301010803" pitchFamily="18" charset="0"/>
            </a:endParaRPr>
          </a:p>
          <a:p>
            <a:pPr lvl="1" algn="l" rtl="0">
              <a:spcBef>
                <a:spcPts val="0"/>
              </a:spcBef>
              <a:spcAft>
                <a:spcPts val="0"/>
              </a:spcAft>
              <a:buSzPts val="1400"/>
              <a:buFont typeface="Wingdings" panose="05000000000000000000" pitchFamily="2" charset="2"/>
              <a:buChar char="§"/>
            </a:pPr>
            <a:r>
              <a:rPr lang="en" sz="1800" dirty="0">
                <a:latin typeface="Garamond" panose="02020404030301010803" pitchFamily="18" charset="0"/>
              </a:rPr>
              <a:t>Financial Aid Office</a:t>
            </a:r>
            <a:endParaRPr sz="1800" dirty="0">
              <a:latin typeface="Garamond" panose="02020404030301010803" pitchFamily="18" charset="0"/>
            </a:endParaRPr>
          </a:p>
          <a:p>
            <a:pPr lvl="1" algn="l" rtl="0">
              <a:spcBef>
                <a:spcPts val="0"/>
              </a:spcBef>
              <a:spcAft>
                <a:spcPts val="0"/>
              </a:spcAft>
              <a:buSzPts val="1400"/>
              <a:buFont typeface="Wingdings" panose="05000000000000000000" pitchFamily="2" charset="2"/>
              <a:buChar char="§"/>
            </a:pPr>
            <a:r>
              <a:rPr lang="en" sz="1800" dirty="0">
                <a:latin typeface="Garamond" panose="02020404030301010803" pitchFamily="18" charset="0"/>
              </a:rPr>
              <a:t>Registrar</a:t>
            </a:r>
            <a:endParaRPr sz="1800" dirty="0">
              <a:latin typeface="Garamond" panose="02020404030301010803" pitchFamily="18" charset="0"/>
            </a:endParaRPr>
          </a:p>
          <a:p>
            <a:pPr lvl="1" algn="l" rtl="0">
              <a:spcBef>
                <a:spcPts val="0"/>
              </a:spcBef>
              <a:spcAft>
                <a:spcPts val="0"/>
              </a:spcAft>
              <a:buSzPts val="1400"/>
              <a:buFont typeface="Wingdings" panose="05000000000000000000" pitchFamily="2" charset="2"/>
              <a:buChar char="§"/>
            </a:pPr>
            <a:r>
              <a:rPr lang="en" sz="1800" dirty="0">
                <a:latin typeface="Garamond" panose="02020404030301010803" pitchFamily="18" charset="0"/>
              </a:rPr>
              <a:t>Student Account Services</a:t>
            </a:r>
            <a:endParaRPr sz="1800" dirty="0">
              <a:latin typeface="Garamond" panose="02020404030301010803" pitchFamily="18" charset="0"/>
            </a:endParaRPr>
          </a:p>
          <a:p>
            <a:pPr lvl="0" algn="l" rtl="0">
              <a:spcBef>
                <a:spcPts val="0"/>
              </a:spcBef>
              <a:spcAft>
                <a:spcPts val="0"/>
              </a:spcAft>
              <a:buSzPts val="1800"/>
              <a:buFont typeface="Wingdings" panose="05000000000000000000" pitchFamily="2" charset="2"/>
              <a:buChar char="Ø"/>
            </a:pPr>
            <a:r>
              <a:rPr lang="en" dirty="0"/>
              <a:t>Green Zone APSU: Training for faculty/staff to help understand understand the experience of a military affiliated student and how it fits their academic journey.</a:t>
            </a:r>
            <a:endParaRPr dirty="0"/>
          </a:p>
        </p:txBody>
      </p:sp>
      <p:pic>
        <p:nvPicPr>
          <p:cNvPr id="4" name="Picture 2">
            <a:extLst>
              <a:ext uri="{FF2B5EF4-FFF2-40B4-BE49-F238E27FC236}">
                <a16:creationId xmlns:a16="http://schemas.microsoft.com/office/drawing/2014/main" id="{70DE613D-198E-6DDE-DCD0-76A89FD17D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199" y="4424312"/>
            <a:ext cx="1609457" cy="5287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85"/>
        <p:cNvGrpSpPr/>
        <p:nvPr/>
      </p:nvGrpSpPr>
      <p:grpSpPr>
        <a:xfrm>
          <a:off x="0" y="0"/>
          <a:ext cx="0" cy="0"/>
          <a:chOff x="0" y="0"/>
          <a:chExt cx="0" cy="0"/>
        </a:xfrm>
      </p:grpSpPr>
      <p:pic>
        <p:nvPicPr>
          <p:cNvPr id="14" name="Picture 2">
            <a:extLst>
              <a:ext uri="{FF2B5EF4-FFF2-40B4-BE49-F238E27FC236}">
                <a16:creationId xmlns:a16="http://schemas.microsoft.com/office/drawing/2014/main" id="{3DE7E78D-C955-CFE2-CCB3-6BE85E05A1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05"/>
            <a:ext cx="5262563" cy="5143500"/>
          </a:xfrm>
          <a:prstGeom prst="rect">
            <a:avLst/>
          </a:prstGeom>
          <a:noFill/>
          <a:extLst>
            <a:ext uri="{909E8E84-426E-40DD-AFC4-6F175D3DCCD1}">
              <a14:hiddenFill xmlns:a14="http://schemas.microsoft.com/office/drawing/2010/main">
                <a:solidFill>
                  <a:srgbClr val="FFFFFF"/>
                </a:solidFill>
              </a14:hiddenFill>
            </a:ext>
          </a:extLst>
        </p:spPr>
      </p:pic>
      <p:sp>
        <p:nvSpPr>
          <p:cNvPr id="86" name="Google Shape;86;p1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dirty="0">
                <a:latin typeface="Garamond"/>
              </a:rPr>
              <a:t>Military Student Support Model</a:t>
            </a:r>
            <a:endParaRPr lang="en-US" sz="3600" b="1" dirty="0">
              <a:latin typeface="Garamond"/>
            </a:endParaRPr>
          </a:p>
        </p:txBody>
      </p:sp>
      <p:sp>
        <p:nvSpPr>
          <p:cNvPr id="87" name="Google Shape;87;p18"/>
          <p:cNvSpPr txBox="1">
            <a:spLocks noGrp="1"/>
          </p:cNvSpPr>
          <p:nvPr>
            <p:ph type="body" idx="1"/>
          </p:nvPr>
        </p:nvSpPr>
        <p:spPr>
          <a:xfrm>
            <a:off x="2152790" y="4013136"/>
            <a:ext cx="5262564" cy="890155"/>
          </a:xfrm>
          <a:prstGeom prst="rect">
            <a:avLst/>
          </a:prstGeom>
        </p:spPr>
        <p:txBody>
          <a:bodyPr spcFirstLastPara="1" wrap="square" lIns="91425" tIns="91425" rIns="91425" bIns="91425" anchor="t" anchorCtr="0">
            <a:normAutofit fontScale="85000" lnSpcReduction="20000"/>
          </a:bodyPr>
          <a:lstStyle/>
          <a:p>
            <a:pPr marL="114300" lvl="0" indent="0" algn="l" rtl="0">
              <a:spcBef>
                <a:spcPts val="0"/>
              </a:spcBef>
              <a:spcAft>
                <a:spcPts val="0"/>
              </a:spcAft>
              <a:buSzPts val="1800"/>
              <a:buNone/>
            </a:pPr>
            <a:r>
              <a:rPr lang="en-US" sz="1400" dirty="0">
                <a:latin typeface="Garamond"/>
              </a:rPr>
              <a:t>Key Component 1</a:t>
            </a:r>
            <a:r>
              <a:rPr lang="en" sz="1400" dirty="0">
                <a:latin typeface="Garamond"/>
              </a:rPr>
              <a:t>: Academic Integration</a:t>
            </a:r>
            <a:endParaRPr lang="en-US" sz="1400" dirty="0">
              <a:latin typeface="Garamond"/>
            </a:endParaRPr>
          </a:p>
          <a:p>
            <a:pPr marL="114300" lvl="0" indent="0" algn="l" rtl="0">
              <a:spcBef>
                <a:spcPts val="0"/>
              </a:spcBef>
              <a:spcAft>
                <a:spcPts val="0"/>
              </a:spcAft>
              <a:buSzPts val="1800"/>
              <a:buNone/>
            </a:pPr>
            <a:r>
              <a:rPr lang="en-US" sz="1400" dirty="0">
                <a:latin typeface="Garamond"/>
              </a:rPr>
              <a:t>Key Component 2</a:t>
            </a:r>
            <a:r>
              <a:rPr lang="en" sz="1400" dirty="0">
                <a:latin typeface="Garamond"/>
              </a:rPr>
              <a:t>: Financial Clarity &amp; Navigation</a:t>
            </a:r>
            <a:endParaRPr sz="1400" dirty="0">
              <a:latin typeface="Garamond"/>
            </a:endParaRPr>
          </a:p>
          <a:p>
            <a:pPr marL="114300" lvl="0" indent="0" algn="l" rtl="0">
              <a:spcBef>
                <a:spcPts val="0"/>
              </a:spcBef>
              <a:spcAft>
                <a:spcPts val="0"/>
              </a:spcAft>
              <a:buSzPts val="1800"/>
              <a:buNone/>
            </a:pPr>
            <a:r>
              <a:rPr lang="en-US" sz="1400" dirty="0">
                <a:latin typeface="Garamond"/>
              </a:rPr>
              <a:t>Key Component</a:t>
            </a:r>
            <a:r>
              <a:rPr lang="en" sz="1400" dirty="0">
                <a:latin typeface="Garamond"/>
              </a:rPr>
              <a:t> 3: Belonging &amp; Well-Being</a:t>
            </a:r>
            <a:endParaRPr sz="1400" dirty="0">
              <a:latin typeface="Garamond"/>
            </a:endParaRPr>
          </a:p>
          <a:p>
            <a:pPr marL="114300" lvl="0" indent="0" algn="l" rtl="0">
              <a:spcBef>
                <a:spcPts val="0"/>
              </a:spcBef>
              <a:spcAft>
                <a:spcPts val="0"/>
              </a:spcAft>
              <a:buSzPts val="1800"/>
              <a:buNone/>
            </a:pPr>
            <a:r>
              <a:rPr lang="en-US" sz="1400" dirty="0">
                <a:latin typeface="Garamond"/>
              </a:rPr>
              <a:t>Key Component</a:t>
            </a:r>
            <a:r>
              <a:rPr lang="en" sz="1400" dirty="0">
                <a:latin typeface="Garamond"/>
              </a:rPr>
              <a:t> 4: Cross-Campus Coordination</a:t>
            </a:r>
            <a:endParaRPr sz="1400" dirty="0">
              <a:latin typeface="Garamond"/>
            </a:endParaRPr>
          </a:p>
        </p:txBody>
      </p:sp>
      <p:grpSp>
        <p:nvGrpSpPr>
          <p:cNvPr id="9" name="Group 8">
            <a:extLst>
              <a:ext uri="{FF2B5EF4-FFF2-40B4-BE49-F238E27FC236}">
                <a16:creationId xmlns:a16="http://schemas.microsoft.com/office/drawing/2014/main" id="{88570312-5412-374B-CAB3-618AB42A52A8}"/>
              </a:ext>
            </a:extLst>
          </p:cNvPr>
          <p:cNvGrpSpPr/>
          <p:nvPr/>
        </p:nvGrpSpPr>
        <p:grpSpPr>
          <a:xfrm>
            <a:off x="2220191" y="1202217"/>
            <a:ext cx="4703617" cy="2604316"/>
            <a:chOff x="2220191" y="1202217"/>
            <a:chExt cx="4703617" cy="2604316"/>
          </a:xfrm>
        </p:grpSpPr>
        <p:graphicFrame>
          <p:nvGraphicFramePr>
            <p:cNvPr id="6" name="Diagram 5">
              <a:extLst>
                <a:ext uri="{FF2B5EF4-FFF2-40B4-BE49-F238E27FC236}">
                  <a16:creationId xmlns:a16="http://schemas.microsoft.com/office/drawing/2014/main" id="{5585E687-7B6F-266D-CA40-3515FEA32FD1}"/>
                </a:ext>
              </a:extLst>
            </p:cNvPr>
            <p:cNvGraphicFramePr/>
            <p:nvPr>
              <p:extLst>
                <p:ext uri="{D42A27DB-BD31-4B8C-83A1-F6EECF244321}">
                  <p14:modId xmlns:p14="http://schemas.microsoft.com/office/powerpoint/2010/main" val="3896375317"/>
                </p:ext>
              </p:extLst>
            </p:nvPr>
          </p:nvGraphicFramePr>
          <p:xfrm>
            <a:off x="2220191" y="1202217"/>
            <a:ext cx="4703617" cy="26043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2F9E320F-501C-5EC6-4F11-A7D4AA86AE9D}"/>
                </a:ext>
              </a:extLst>
            </p:cNvPr>
            <p:cNvSpPr txBox="1"/>
            <p:nvPr/>
          </p:nvSpPr>
          <p:spPr>
            <a:xfrm>
              <a:off x="3447332" y="3337650"/>
              <a:ext cx="2249334" cy="276999"/>
            </a:xfrm>
            <a:prstGeom prst="rect">
              <a:avLst/>
            </a:prstGeom>
            <a:noFill/>
          </p:spPr>
          <p:txBody>
            <a:bodyPr wrap="none" rtlCol="0">
              <a:spAutoFit/>
            </a:bodyPr>
            <a:lstStyle/>
            <a:p>
              <a:pPr algn="ctr"/>
              <a:r>
                <a:rPr lang="en" sz="1200" b="1" dirty="0">
                  <a:solidFill>
                    <a:schemeClr val="bg1"/>
                  </a:solidFill>
                  <a:latin typeface="Garamond"/>
                </a:rPr>
                <a:t>Military Student Support Model</a:t>
              </a:r>
              <a:endParaRPr lang="en-US" sz="1200" dirty="0">
                <a:solidFill>
                  <a:schemeClr val="bg1"/>
                </a:solidFill>
              </a:endParaRPr>
            </a:p>
          </p:txBody>
        </p:sp>
      </p:gr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2745</TotalTime>
  <Words>2772</Words>
  <Application>Microsoft Office PowerPoint</Application>
  <PresentationFormat>On-screen Show (16:9)</PresentationFormat>
  <Paragraphs>356</Paragraphs>
  <Slides>30</Slides>
  <Notes>25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30</vt:i4>
      </vt:variant>
    </vt:vector>
  </HeadingPairs>
  <TitlesOfParts>
    <vt:vector size="41" baseType="lpstr">
      <vt:lpstr>Arial</vt:lpstr>
      <vt:lpstr>Arial,Sans-Serif</vt:lpstr>
      <vt:lpstr>Cambria</vt:lpstr>
      <vt:lpstr>Garamond</vt:lpstr>
      <vt:lpstr>Garamond bold</vt:lpstr>
      <vt:lpstr>Raleway</vt:lpstr>
      <vt:lpstr>Segoe UI</vt:lpstr>
      <vt:lpstr>Times New Roman</vt:lpstr>
      <vt:lpstr>Wingdings</vt:lpstr>
      <vt:lpstr>Simple Light</vt:lpstr>
      <vt:lpstr>Office Theme</vt:lpstr>
      <vt:lpstr>Comprehensive Student Support for Military-Affiliated Learners: Strengthening Academic, Financial, and Well‑Being Pathways</vt:lpstr>
      <vt:lpstr>PowerPoint Presentation</vt:lpstr>
      <vt:lpstr>Session Goals:  </vt:lpstr>
      <vt:lpstr> Institutional Context</vt:lpstr>
      <vt:lpstr>PowerPoint Presentation</vt:lpstr>
      <vt:lpstr>Distinct experiences of Military Affiliated Students (MAS)</vt:lpstr>
      <vt:lpstr>Key barriers </vt:lpstr>
      <vt:lpstr>How Support is Organized</vt:lpstr>
      <vt:lpstr>Military Student Support Model</vt:lpstr>
      <vt:lpstr>Dedicated Advising Structure </vt:lpstr>
      <vt:lpstr>Priority Registration &amp; Flexibility </vt:lpstr>
      <vt:lpstr>Military Credit Evaluation Process </vt:lpstr>
      <vt:lpstr>Multi-Office Financial Navigation</vt:lpstr>
      <vt:lpstr>Financial Misconceptions</vt:lpstr>
      <vt:lpstr>Financial &amp; Benefits Support 💰 </vt:lpstr>
      <vt:lpstr>Well‑Being &amp; Holistic Support 🌱 </vt:lpstr>
      <vt:lpstr>Collaboration &amp; Campus Partnerships 🤝 </vt:lpstr>
      <vt:lpstr>Connecting the Resource to the Barrier</vt:lpstr>
      <vt:lpstr>PowerPoint Presentation</vt:lpstr>
      <vt:lpstr>⭐Let’s Do an Activity!</vt:lpstr>
      <vt:lpstr>⭐Let’s Do an Activity!</vt:lpstr>
      <vt:lpstr>Activity Scenarios 1 &amp; 2</vt:lpstr>
      <vt:lpstr>Activity Scenarios 3 &amp; 4</vt:lpstr>
      <vt:lpstr>Key Lessons</vt:lpstr>
      <vt:lpstr>Impact &amp; Why This Work Matters 🌟 </vt:lpstr>
      <vt:lpstr>PowerPoint Presentation</vt:lpstr>
      <vt:lpstr>Closing Remarks  </vt:lpstr>
      <vt:lpstr>Contact us – we’d love to hear from you!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Pearson, LaTara D.</dc:creator>
  <cp:lastModifiedBy>Kathleen Staple</cp:lastModifiedBy>
  <cp:revision>190</cp:revision>
  <dcterms:modified xsi:type="dcterms:W3CDTF">2026-04-20T16:58:28Z</dcterms:modified>
</cp:coreProperties>
</file>