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D47FA2-7F7C-40EB-AB87-FEBA962BAD25}" v="3" dt="2026-04-16T11:30:23.6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2" d="100"/>
          <a:sy n="102" d="100"/>
        </p:scale>
        <p:origin x="91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y Morys" userId="075147653534632d" providerId="LiveId" clId="{44F4E902-24FF-460C-9115-E186A85A1850}"/>
    <pc:docChg chg="custSel modSld">
      <pc:chgData name="Amy Morys" userId="075147653534632d" providerId="LiveId" clId="{44F4E902-24FF-460C-9115-E186A85A1850}" dt="2026-04-16T11:30:23.625" v="1554" actId="3626"/>
      <pc:docMkLst>
        <pc:docMk/>
      </pc:docMkLst>
      <pc:sldChg chg="addSp modSp mod">
        <pc:chgData name="Amy Morys" userId="075147653534632d" providerId="LiveId" clId="{44F4E902-24FF-460C-9115-E186A85A1850}" dt="2026-04-16T11:21:43.519" v="1194" actId="1076"/>
        <pc:sldMkLst>
          <pc:docMk/>
          <pc:sldMk cId="0" sldId="256"/>
        </pc:sldMkLst>
        <pc:picChg chg="add mod">
          <ac:chgData name="Amy Morys" userId="075147653534632d" providerId="LiveId" clId="{44F4E902-24FF-460C-9115-E186A85A1850}" dt="2026-04-16T11:21:43.519" v="1194" actId="1076"/>
          <ac:picMkLst>
            <pc:docMk/>
            <pc:sldMk cId="0" sldId="256"/>
            <ac:picMk id="12" creationId="{C1639361-5D61-ABB3-480D-D0F1DDE0EAB9}"/>
          </ac:picMkLst>
        </pc:picChg>
      </pc:sldChg>
      <pc:sldChg chg="modSp mod">
        <pc:chgData name="Amy Morys" userId="075147653534632d" providerId="LiveId" clId="{44F4E902-24FF-460C-9115-E186A85A1850}" dt="2026-04-16T11:22:11.043" v="1195" actId="255"/>
        <pc:sldMkLst>
          <pc:docMk/>
          <pc:sldMk cId="0" sldId="257"/>
        </pc:sldMkLst>
        <pc:spChg chg="mod">
          <ac:chgData name="Amy Morys" userId="075147653534632d" providerId="LiveId" clId="{44F4E902-24FF-460C-9115-E186A85A1850}" dt="2026-04-16T11:22:11.043" v="1195" actId="255"/>
          <ac:spMkLst>
            <pc:docMk/>
            <pc:sldMk cId="0" sldId="257"/>
            <ac:spMk id="7" creationId="{00000000-0000-0000-0000-000000000000}"/>
          </ac:spMkLst>
        </pc:spChg>
      </pc:sldChg>
      <pc:sldChg chg="modSp mod">
        <pc:chgData name="Amy Morys" userId="075147653534632d" providerId="LiveId" clId="{44F4E902-24FF-460C-9115-E186A85A1850}" dt="2026-04-16T11:22:40.064" v="1241" actId="20577"/>
        <pc:sldMkLst>
          <pc:docMk/>
          <pc:sldMk cId="0" sldId="258"/>
        </pc:sldMkLst>
        <pc:spChg chg="mod">
          <ac:chgData name="Amy Morys" userId="075147653534632d" providerId="LiveId" clId="{44F4E902-24FF-460C-9115-E186A85A1850}" dt="2026-04-16T11:22:40.064" v="1241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Amy Morys" userId="075147653534632d" providerId="LiveId" clId="{44F4E902-24FF-460C-9115-E186A85A1850}" dt="2026-04-16T11:23:50.238" v="1306" actId="33524"/>
        <pc:sldMkLst>
          <pc:docMk/>
          <pc:sldMk cId="0" sldId="262"/>
        </pc:sldMkLst>
        <pc:spChg chg="mod">
          <ac:chgData name="Amy Morys" userId="075147653534632d" providerId="LiveId" clId="{44F4E902-24FF-460C-9115-E186A85A1850}" dt="2026-04-16T11:23:50.238" v="1306" actId="33524"/>
          <ac:spMkLst>
            <pc:docMk/>
            <pc:sldMk cId="0" sldId="262"/>
            <ac:spMk id="22" creationId="{00000000-0000-0000-0000-000000000000}"/>
          </ac:spMkLst>
        </pc:spChg>
      </pc:sldChg>
      <pc:sldChg chg="modSp mod">
        <pc:chgData name="Amy Morys" userId="075147653534632d" providerId="LiveId" clId="{44F4E902-24FF-460C-9115-E186A85A1850}" dt="2026-04-16T11:24:17.395" v="1314" actId="20577"/>
        <pc:sldMkLst>
          <pc:docMk/>
          <pc:sldMk cId="0" sldId="263"/>
        </pc:sldMkLst>
        <pc:spChg chg="mod">
          <ac:chgData name="Amy Morys" userId="075147653534632d" providerId="LiveId" clId="{44F4E902-24FF-460C-9115-E186A85A1850}" dt="2026-04-16T11:23:59.727" v="1307" actId="20577"/>
          <ac:spMkLst>
            <pc:docMk/>
            <pc:sldMk cId="0" sldId="263"/>
            <ac:spMk id="3" creationId="{00000000-0000-0000-0000-000000000000}"/>
          </ac:spMkLst>
        </pc:spChg>
        <pc:spChg chg="mod">
          <ac:chgData name="Amy Morys" userId="075147653534632d" providerId="LiveId" clId="{44F4E902-24FF-460C-9115-E186A85A1850}" dt="2026-04-16T11:24:17.395" v="1314" actId="20577"/>
          <ac:spMkLst>
            <pc:docMk/>
            <pc:sldMk cId="0" sldId="263"/>
            <ac:spMk id="22" creationId="{00000000-0000-0000-0000-000000000000}"/>
          </ac:spMkLst>
        </pc:spChg>
        <pc:spChg chg="mod">
          <ac:chgData name="Amy Morys" userId="075147653534632d" providerId="LiveId" clId="{44F4E902-24FF-460C-9115-E186A85A1850}" dt="2026-04-16T11:24:09.375" v="1308" actId="1076"/>
          <ac:spMkLst>
            <pc:docMk/>
            <pc:sldMk cId="0" sldId="263"/>
            <ac:spMk id="23" creationId="{00000000-0000-0000-0000-000000000000}"/>
          </ac:spMkLst>
        </pc:spChg>
      </pc:sldChg>
      <pc:sldChg chg="modSp mod">
        <pc:chgData name="Amy Morys" userId="075147653534632d" providerId="LiveId" clId="{44F4E902-24FF-460C-9115-E186A85A1850}" dt="2026-04-16T11:26:23.143" v="1375" actId="20577"/>
        <pc:sldMkLst>
          <pc:docMk/>
          <pc:sldMk cId="0" sldId="265"/>
        </pc:sldMkLst>
        <pc:spChg chg="mod">
          <ac:chgData name="Amy Morys" userId="075147653534632d" providerId="LiveId" clId="{44F4E902-24FF-460C-9115-E186A85A1850}" dt="2026-04-16T11:25:24.221" v="1345" actId="20577"/>
          <ac:spMkLst>
            <pc:docMk/>
            <pc:sldMk cId="0" sldId="265"/>
            <ac:spMk id="4" creationId="{00000000-0000-0000-0000-000000000000}"/>
          </ac:spMkLst>
        </pc:spChg>
        <pc:spChg chg="mod">
          <ac:chgData name="Amy Morys" userId="075147653534632d" providerId="LiveId" clId="{44F4E902-24FF-460C-9115-E186A85A1850}" dt="2026-04-16T11:25:51.702" v="1346" actId="1076"/>
          <ac:spMkLst>
            <pc:docMk/>
            <pc:sldMk cId="0" sldId="265"/>
            <ac:spMk id="10" creationId="{00000000-0000-0000-0000-000000000000}"/>
          </ac:spMkLst>
        </pc:spChg>
        <pc:spChg chg="mod">
          <ac:chgData name="Amy Morys" userId="075147653534632d" providerId="LiveId" clId="{44F4E902-24FF-460C-9115-E186A85A1850}" dt="2026-04-16T11:25:54.669" v="1347" actId="1076"/>
          <ac:spMkLst>
            <pc:docMk/>
            <pc:sldMk cId="0" sldId="265"/>
            <ac:spMk id="12" creationId="{00000000-0000-0000-0000-000000000000}"/>
          </ac:spMkLst>
        </pc:spChg>
        <pc:spChg chg="mod">
          <ac:chgData name="Amy Morys" userId="075147653534632d" providerId="LiveId" clId="{44F4E902-24FF-460C-9115-E186A85A1850}" dt="2026-04-16T11:26:00.510" v="1348" actId="1076"/>
          <ac:spMkLst>
            <pc:docMk/>
            <pc:sldMk cId="0" sldId="265"/>
            <ac:spMk id="14" creationId="{00000000-0000-0000-0000-000000000000}"/>
          </ac:spMkLst>
        </pc:spChg>
        <pc:spChg chg="mod">
          <ac:chgData name="Amy Morys" userId="075147653534632d" providerId="LiveId" clId="{44F4E902-24FF-460C-9115-E186A85A1850}" dt="2026-04-16T11:26:03.655" v="1349" actId="1076"/>
          <ac:spMkLst>
            <pc:docMk/>
            <pc:sldMk cId="0" sldId="265"/>
            <ac:spMk id="16" creationId="{00000000-0000-0000-0000-000000000000}"/>
          </ac:spMkLst>
        </pc:spChg>
        <pc:spChg chg="mod">
          <ac:chgData name="Amy Morys" userId="075147653534632d" providerId="LiveId" clId="{44F4E902-24FF-460C-9115-E186A85A1850}" dt="2026-04-16T11:26:23.143" v="1375" actId="20577"/>
          <ac:spMkLst>
            <pc:docMk/>
            <pc:sldMk cId="0" sldId="265"/>
            <ac:spMk id="19" creationId="{00000000-0000-0000-0000-000000000000}"/>
          </ac:spMkLst>
        </pc:spChg>
      </pc:sldChg>
      <pc:sldChg chg="modSp mod">
        <pc:chgData name="Amy Morys" userId="075147653534632d" providerId="LiveId" clId="{44F4E902-24FF-460C-9115-E186A85A1850}" dt="2026-04-16T11:26:50.731" v="1395" actId="20577"/>
        <pc:sldMkLst>
          <pc:docMk/>
          <pc:sldMk cId="0" sldId="266"/>
        </pc:sldMkLst>
        <pc:spChg chg="mod">
          <ac:chgData name="Amy Morys" userId="075147653534632d" providerId="LiveId" clId="{44F4E902-24FF-460C-9115-E186A85A1850}" dt="2026-04-16T11:26:50.731" v="1395" actId="20577"/>
          <ac:spMkLst>
            <pc:docMk/>
            <pc:sldMk cId="0" sldId="266"/>
            <ac:spMk id="7" creationId="{00000000-0000-0000-0000-000000000000}"/>
          </ac:spMkLst>
        </pc:spChg>
      </pc:sldChg>
      <pc:sldChg chg="modSp mod">
        <pc:chgData name="Amy Morys" userId="075147653534632d" providerId="LiveId" clId="{44F4E902-24FF-460C-9115-E186A85A1850}" dt="2026-04-16T11:28:19.792" v="1439" actId="1076"/>
        <pc:sldMkLst>
          <pc:docMk/>
          <pc:sldMk cId="0" sldId="267"/>
        </pc:sldMkLst>
        <pc:spChg chg="mod">
          <ac:chgData name="Amy Morys" userId="075147653534632d" providerId="LiveId" clId="{44F4E902-24FF-460C-9115-E186A85A1850}" dt="2026-04-16T11:27:55.041" v="1436" actId="20577"/>
          <ac:spMkLst>
            <pc:docMk/>
            <pc:sldMk cId="0" sldId="267"/>
            <ac:spMk id="3" creationId="{00000000-0000-0000-0000-000000000000}"/>
          </ac:spMkLst>
        </pc:spChg>
        <pc:spChg chg="mod">
          <ac:chgData name="Amy Morys" userId="075147653534632d" providerId="LiveId" clId="{44F4E902-24FF-460C-9115-E186A85A1850}" dt="2026-04-16T11:28:13.610" v="1438" actId="1076"/>
          <ac:spMkLst>
            <pc:docMk/>
            <pc:sldMk cId="0" sldId="267"/>
            <ac:spMk id="10" creationId="{00000000-0000-0000-0000-000000000000}"/>
          </ac:spMkLst>
        </pc:spChg>
        <pc:spChg chg="mod">
          <ac:chgData name="Amy Morys" userId="075147653534632d" providerId="LiveId" clId="{44F4E902-24FF-460C-9115-E186A85A1850}" dt="2026-04-16T11:28:19.792" v="1439" actId="1076"/>
          <ac:spMkLst>
            <pc:docMk/>
            <pc:sldMk cId="0" sldId="267"/>
            <ac:spMk id="14" creationId="{00000000-0000-0000-0000-000000000000}"/>
          </ac:spMkLst>
        </pc:spChg>
      </pc:sldChg>
      <pc:sldChg chg="modSp mod">
        <pc:chgData name="Amy Morys" userId="075147653534632d" providerId="LiveId" clId="{44F4E902-24FF-460C-9115-E186A85A1850}" dt="2026-04-16T11:28:47.937" v="1515" actId="20577"/>
        <pc:sldMkLst>
          <pc:docMk/>
          <pc:sldMk cId="0" sldId="268"/>
        </pc:sldMkLst>
        <pc:spChg chg="mod">
          <ac:chgData name="Amy Morys" userId="075147653534632d" providerId="LiveId" clId="{44F4E902-24FF-460C-9115-E186A85A1850}" dt="2026-04-16T11:28:47.937" v="1515" actId="20577"/>
          <ac:spMkLst>
            <pc:docMk/>
            <pc:sldMk cId="0" sldId="268"/>
            <ac:spMk id="3" creationId="{00000000-0000-0000-0000-000000000000}"/>
          </ac:spMkLst>
        </pc:spChg>
      </pc:sldChg>
      <pc:sldChg chg="modSp mod">
        <pc:chgData name="Amy Morys" userId="075147653534632d" providerId="LiveId" clId="{44F4E902-24FF-460C-9115-E186A85A1850}" dt="2026-04-16T11:29:07.361" v="1551" actId="20577"/>
        <pc:sldMkLst>
          <pc:docMk/>
          <pc:sldMk cId="0" sldId="269"/>
        </pc:sldMkLst>
        <pc:spChg chg="mod">
          <ac:chgData name="Amy Morys" userId="075147653534632d" providerId="LiveId" clId="{44F4E902-24FF-460C-9115-E186A85A1850}" dt="2026-04-16T11:29:07.361" v="1551" actId="20577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Amy Morys" userId="075147653534632d" providerId="LiveId" clId="{44F4E902-24FF-460C-9115-E186A85A1850}" dt="2026-04-16T11:29:30.497" v="1553" actId="20577"/>
        <pc:sldMkLst>
          <pc:docMk/>
          <pc:sldMk cId="0" sldId="271"/>
        </pc:sldMkLst>
        <pc:spChg chg="mod">
          <ac:chgData name="Amy Morys" userId="075147653534632d" providerId="LiveId" clId="{44F4E902-24FF-460C-9115-E186A85A1850}" dt="2026-04-16T11:29:30.497" v="1553" actId="20577"/>
          <ac:spMkLst>
            <pc:docMk/>
            <pc:sldMk cId="0" sldId="271"/>
            <ac:spMk id="3" creationId="{00000000-0000-0000-0000-000000000000}"/>
          </ac:spMkLst>
        </pc:spChg>
      </pc:sldChg>
      <pc:sldChg chg="modSp mod">
        <pc:chgData name="Amy Morys" userId="075147653534632d" providerId="LiveId" clId="{44F4E902-24FF-460C-9115-E186A85A1850}" dt="2026-04-15T19:28:21.030" v="1192" actId="14100"/>
        <pc:sldMkLst>
          <pc:docMk/>
          <pc:sldMk cId="0" sldId="276"/>
        </pc:sldMkLst>
        <pc:spChg chg="mod">
          <ac:chgData name="Amy Morys" userId="075147653534632d" providerId="LiveId" clId="{44F4E902-24FF-460C-9115-E186A85A1850}" dt="2026-04-15T19:25:19.927" v="684" actId="20577"/>
          <ac:spMkLst>
            <pc:docMk/>
            <pc:sldMk cId="0" sldId="276"/>
            <ac:spMk id="7" creationId="{00000000-0000-0000-0000-000000000000}"/>
          </ac:spMkLst>
        </pc:spChg>
        <pc:spChg chg="mod">
          <ac:chgData name="Amy Morys" userId="075147653534632d" providerId="LiveId" clId="{44F4E902-24FF-460C-9115-E186A85A1850}" dt="2026-04-15T19:25:43.330" v="752" actId="20577"/>
          <ac:spMkLst>
            <pc:docMk/>
            <pc:sldMk cId="0" sldId="276"/>
            <ac:spMk id="8" creationId="{00000000-0000-0000-0000-000000000000}"/>
          </ac:spMkLst>
        </pc:spChg>
        <pc:spChg chg="mod">
          <ac:chgData name="Amy Morys" userId="075147653534632d" providerId="LiveId" clId="{44F4E902-24FF-460C-9115-E186A85A1850}" dt="2026-04-15T19:22:24.106" v="318" actId="20577"/>
          <ac:spMkLst>
            <pc:docMk/>
            <pc:sldMk cId="0" sldId="276"/>
            <ac:spMk id="17" creationId="{00000000-0000-0000-0000-000000000000}"/>
          </ac:spMkLst>
        </pc:spChg>
        <pc:spChg chg="mod">
          <ac:chgData name="Amy Morys" userId="075147653534632d" providerId="LiveId" clId="{44F4E902-24FF-460C-9115-E186A85A1850}" dt="2026-04-15T19:23:42.397" v="664" actId="20577"/>
          <ac:spMkLst>
            <pc:docMk/>
            <pc:sldMk cId="0" sldId="276"/>
            <ac:spMk id="18" creationId="{00000000-0000-0000-0000-000000000000}"/>
          </ac:spMkLst>
        </pc:spChg>
        <pc:spChg chg="mod">
          <ac:chgData name="Amy Morys" userId="075147653534632d" providerId="LiveId" clId="{44F4E902-24FF-460C-9115-E186A85A1850}" dt="2026-04-15T19:19:22.519" v="233" actId="20577"/>
          <ac:spMkLst>
            <pc:docMk/>
            <pc:sldMk cId="0" sldId="276"/>
            <ac:spMk id="33" creationId="{00000000-0000-0000-0000-000000000000}"/>
          </ac:spMkLst>
        </pc:spChg>
        <pc:spChg chg="mod">
          <ac:chgData name="Amy Morys" userId="075147653534632d" providerId="LiveId" clId="{44F4E902-24FF-460C-9115-E186A85A1850}" dt="2026-04-15T19:26:28.190" v="785" actId="20577"/>
          <ac:spMkLst>
            <pc:docMk/>
            <pc:sldMk cId="0" sldId="276"/>
            <ac:spMk id="36" creationId="{00000000-0000-0000-0000-000000000000}"/>
          </ac:spMkLst>
        </pc:spChg>
        <pc:spChg chg="mod">
          <ac:chgData name="Amy Morys" userId="075147653534632d" providerId="LiveId" clId="{44F4E902-24FF-460C-9115-E186A85A1850}" dt="2026-04-15T19:28:01.856" v="1190" actId="255"/>
          <ac:spMkLst>
            <pc:docMk/>
            <pc:sldMk cId="0" sldId="276"/>
            <ac:spMk id="37" creationId="{00000000-0000-0000-0000-000000000000}"/>
          </ac:spMkLst>
        </pc:spChg>
        <pc:spChg chg="mod">
          <ac:chgData name="Amy Morys" userId="075147653534632d" providerId="LiveId" clId="{44F4E902-24FF-460C-9115-E186A85A1850}" dt="2026-04-15T19:28:21.030" v="1192" actId="14100"/>
          <ac:spMkLst>
            <pc:docMk/>
            <pc:sldMk cId="0" sldId="276"/>
            <ac:spMk id="38" creationId="{00000000-0000-0000-0000-000000000000}"/>
          </ac:spMkLst>
        </pc:spChg>
        <pc:spChg chg="mod">
          <ac:chgData name="Amy Morys" userId="075147653534632d" providerId="LiveId" clId="{44F4E902-24FF-460C-9115-E186A85A1850}" dt="2026-04-15T19:19:43.796" v="242" actId="20577"/>
          <ac:spMkLst>
            <pc:docMk/>
            <pc:sldMk cId="0" sldId="276"/>
            <ac:spMk id="42" creationId="{00000000-0000-0000-0000-000000000000}"/>
          </ac:spMkLst>
        </pc:spChg>
      </pc:sldChg>
      <pc:sldChg chg="modSp mod">
        <pc:chgData name="Amy Morys" userId="075147653534632d" providerId="LiveId" clId="{44F4E902-24FF-460C-9115-E186A85A1850}" dt="2026-04-16T11:30:23.625" v="1554" actId="3626"/>
        <pc:sldMkLst>
          <pc:docMk/>
          <pc:sldMk cId="0" sldId="277"/>
        </pc:sldMkLst>
        <pc:spChg chg="mod">
          <ac:chgData name="Amy Morys" userId="075147653534632d" providerId="LiveId" clId="{44F4E902-24FF-460C-9115-E186A85A1850}" dt="2026-04-16T11:30:23.625" v="1554" actId="3626"/>
          <ac:spMkLst>
            <pc:docMk/>
            <pc:sldMk cId="0" sldId="277"/>
            <ac:spMk id="1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5078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qu4cm6VJ7E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4D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6400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WORKSHOP  |  TNHEC 2026 VETERANS INITIATIVES CONFERENCE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914400" y="1463040"/>
            <a:ext cx="1554480" cy="457200"/>
          </a:xfrm>
          <a:prstGeom prst="roundRect">
            <a:avLst>
              <a:gd name="adj" fmla="val 16000"/>
            </a:avLst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914400" y="1463040"/>
            <a:ext cx="1554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Breakout Session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14400" y="2194560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Beyond Recruitment:</a:t>
            </a:r>
            <a:endParaRPr lang="en-US" sz="5600" dirty="0"/>
          </a:p>
        </p:txBody>
      </p:sp>
      <p:sp>
        <p:nvSpPr>
          <p:cNvPr id="7" name="Text 5"/>
          <p:cNvSpPr/>
          <p:nvPr/>
        </p:nvSpPr>
        <p:spPr>
          <a:xfrm>
            <a:off x="914400" y="320040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E5E3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Advocating for the Whole Student Veteran Experience</a:t>
            </a:r>
            <a:endParaRPr lang="en-US" sz="4000" dirty="0"/>
          </a:p>
        </p:txBody>
      </p:sp>
      <p:sp>
        <p:nvSpPr>
          <p:cNvPr id="8" name="Shape 6"/>
          <p:cNvSpPr/>
          <p:nvPr/>
        </p:nvSpPr>
        <p:spPr>
          <a:xfrm>
            <a:off x="914400" y="5120640"/>
            <a:ext cx="914400" cy="0"/>
          </a:xfrm>
          <a:prstGeom prst="line">
            <a:avLst/>
          </a:prstGeom>
          <a:noFill/>
          <a:ln w="254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914400" y="5257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FACILITATED BY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914400" y="5532120"/>
            <a:ext cx="7315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Dr. Amy Morys			Dr. Dallas Kratzer</a:t>
            </a:r>
            <a:endParaRPr lang="en-US" sz="1600" dirty="0"/>
          </a:p>
          <a:p>
            <a:pPr>
              <a:spcAft>
                <a:spcPts val="1000"/>
              </a:spcAft>
            </a:pPr>
            <a:r>
              <a:rPr lang="en-US" sz="11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Senior Partner for Military Learning &amp; Strategy	Senior Partner for Military Initiatives</a:t>
            </a:r>
            <a:endParaRPr lang="en-US" sz="1100" dirty="0"/>
          </a:p>
          <a:p>
            <a:pPr marL="0" indent="0">
              <a:spcAft>
                <a:spcPts val="1000"/>
              </a:spcAft>
              <a:buNone/>
            </a:pP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7589520" y="6309360"/>
            <a:ext cx="4206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kern="0" spc="3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CENTER FOR ACADEMIC INNOVATION</a:t>
            </a:r>
            <a:endParaRPr lang="en-US" sz="900" dirty="0"/>
          </a:p>
        </p:txBody>
      </p:sp>
      <p:pic>
        <p:nvPicPr>
          <p:cNvPr id="12" name="Picture 11" descr="CENTER FOR ACADEMIC INNOVATION&#10;&#10;AI-generated content may be incorrect.">
            <a:extLst>
              <a:ext uri="{FF2B5EF4-FFF2-40B4-BE49-F238E27FC236}">
                <a16:creationId xmlns:a16="http://schemas.microsoft.com/office/drawing/2014/main" id="{C1639361-5D61-ABB3-480D-D0F1DDE0EA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23921" y="131400"/>
            <a:ext cx="2754719" cy="275471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5E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2377440" cy="411480"/>
          </a:xfrm>
          <a:prstGeom prst="roundRect">
            <a:avLst>
              <a:gd name="adj" fmla="val 13333"/>
            </a:avLst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45720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ACTIVITY  ·  10 MIN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Don’t throw away your shot. Draft your 90-second case to the provost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18745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 small groups, build the pitch you'd actually deliver - not the version that hides behind generalities.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2606040"/>
            <a:ext cx="685800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48640" y="2606040"/>
            <a:ext cx="109728" cy="3657600"/>
          </a:xfrm>
          <a:prstGeom prst="rect">
            <a:avLst/>
          </a:prstGeom>
          <a:solidFill>
            <a:srgbClr val="044D76"/>
          </a:solidFill>
          <a:ln w="12700">
            <a:solidFill>
              <a:srgbClr val="044D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22960" y="2743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FRAME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822960" y="315468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 THE OPENING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017520" y="3068802"/>
            <a:ext cx="4297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Lead with one number that reframes the conversation. (Hint: 49% vs. 27%, or 17.6 more credits.)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22960" y="386791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 THE COSTLY MYTH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017520" y="3803904"/>
            <a:ext cx="4297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Name the assumption your leadership is operating under — and what the data actually says.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822960" y="4581144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 THE ASK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017520" y="4471416"/>
            <a:ext cx="4297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 specific. Not 'more support' — name the line item, the FTE, or the policy change.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22960" y="5294376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 THE STRATEGIC FIT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017520" y="5248656"/>
            <a:ext cx="42976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Tie it to a goal already in the strategic plan: completion, equity, workforce alignment.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680960" y="2606040"/>
            <a:ext cx="3931920" cy="3657600"/>
          </a:xfrm>
          <a:prstGeom prst="rect">
            <a:avLst/>
          </a:prstGeom>
          <a:solidFill>
            <a:srgbClr val="044D76"/>
          </a:solidFill>
          <a:ln w="12700">
            <a:solidFill>
              <a:srgbClr val="044D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909560" y="2743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GROUND RULES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7863840" y="3115936"/>
            <a:ext cx="3657600" cy="225630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1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Tables or groups of 3-5.</a:t>
            </a:r>
            <a:endParaRPr lang="en-US" sz="1400" dirty="0"/>
          </a:p>
          <a:p>
            <a:pPr marL="0" indent="0">
              <a:spcAft>
                <a:spcPts val="1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7 minutes to draft.</a:t>
            </a:r>
            <a:endParaRPr lang="en-US" sz="1400" dirty="0"/>
          </a:p>
          <a:p>
            <a:pPr marL="0" indent="0">
              <a:buNone/>
            </a:pPr>
            <a:r>
              <a:rPr lang="en-US" sz="1600" i="1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One person from a couple tables will share. The goal isn't a perfect pitch, it's getting language out of your head and into the room.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0" y="6784848"/>
            <a:ext cx="1216152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BEYOND RECRUITMENT  |  TNHEC 2026 VETERANS INITIATIVES CONFERENCE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8046720" y="6446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TWO  |  ACTIVITY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10 / 22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4D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5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THREE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faculty opportunity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914400" y="370332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E5E3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keep underleveraging</a:t>
            </a:r>
            <a:endParaRPr lang="en-US" sz="5200" dirty="0"/>
          </a:p>
        </p:txBody>
      </p:sp>
      <p:sp>
        <p:nvSpPr>
          <p:cNvPr id="6" name="Shape 4"/>
          <p:cNvSpPr/>
          <p:nvPr/>
        </p:nvSpPr>
        <p:spPr>
          <a:xfrm>
            <a:off x="914400" y="4937760"/>
            <a:ext cx="1371600" cy="0"/>
          </a:xfrm>
          <a:prstGeom prst="line">
            <a:avLst/>
          </a:prstGeom>
          <a:noFill/>
          <a:ln w="254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507492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Faculty are the lynchpin of the MCPL process and the longest pole in the tent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PATTERN WE'RE STILL REPEATING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Perception is reality. Faculty skepticism of student veterans isn't new.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2286000"/>
            <a:ext cx="5486400" cy="384048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2286000"/>
            <a:ext cx="109728" cy="384048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2468880"/>
            <a:ext cx="5120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1944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822960" y="288036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On the GI Bill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22960" y="3383280"/>
            <a:ext cx="512064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“Colleges and universities may increasingly resemble informal, transient communities. Many veterans attend college not primarily to gain knowledge but because they are legally entitled to earn a degree.”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22960" y="576072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— Robert Hutchins, President, University of Chicago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6309360" y="2308860"/>
            <a:ext cx="5303520" cy="3840480"/>
          </a:xfrm>
          <a:prstGeom prst="rect">
            <a:avLst/>
          </a:prstGeom>
          <a:solidFill>
            <a:srgbClr val="044D76"/>
          </a:solidFill>
          <a:ln w="12700">
            <a:solidFill>
              <a:srgbClr val="044D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583680" y="2468880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300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YEARS LATER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583680" y="288036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2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From Harvard's president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583680" y="3383280"/>
            <a:ext cx="484632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“For seriousness, perceptiveness, steadiness, and all other undergraduate virtues, the student veterans of World War II were the best in Harvard's history.”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6583680" y="562422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reversal took years. The damage took no time at all.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0" y="6784848"/>
            <a:ext cx="1216152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BEYOND RECRUITMENT  |  TNHEC 2026 VETERANS INITIATIVES CONFERENCE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8046720" y="6446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THREE  |  THE FACULTY OPPORTUNITY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12 / 22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 YOUR FACULTY NEED TO HEAR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Let’s shift perception to an accurate reality. The academic strengths veterans bring to the classroom: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2240280"/>
            <a:ext cx="3611880" cy="178308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2240280"/>
            <a:ext cx="361188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777240" y="24231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77240" y="278892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Higher GPAs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777240" y="3108960"/>
            <a:ext cx="3154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Veterans consistently outperform peers in GPA across institution types - particularly in STEM disciplines.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297680" y="2240280"/>
            <a:ext cx="3611880" cy="178308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297680" y="2240280"/>
            <a:ext cx="361188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26280" y="24231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26280" y="278892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Operational maturity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4518660" y="3154680"/>
            <a:ext cx="3154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Project management, mission-focus, and the ability to deliver under constraint are baseline skills, not aspirations.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046720" y="2240280"/>
            <a:ext cx="3611880" cy="178308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046720" y="2240280"/>
            <a:ext cx="361188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275320" y="242316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8275320" y="278892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perspective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8275320" y="3148553"/>
            <a:ext cx="3154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Lived experience across cultures and contexts that civilian peers rarely have at the same age.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548640" y="4160520"/>
            <a:ext cx="3611880" cy="178308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548640" y="4160520"/>
            <a:ext cx="361188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77240" y="43434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77240" y="470916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Cohort-building instinct</a:t>
            </a:r>
            <a:endParaRPr lang="en-US" sz="1700" dirty="0"/>
          </a:p>
        </p:txBody>
      </p:sp>
      <p:sp>
        <p:nvSpPr>
          <p:cNvPr id="23" name="Text 21"/>
          <p:cNvSpPr/>
          <p:nvPr/>
        </p:nvSpPr>
        <p:spPr>
          <a:xfrm>
            <a:off x="777240" y="5038344"/>
            <a:ext cx="3154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Veterans build community in classrooms through peer accountability, study groups, mutual support.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297680" y="4160520"/>
            <a:ext cx="3611880" cy="178308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297680" y="4160520"/>
            <a:ext cx="361188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526280" y="43434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4526280" y="470916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 orientation</a:t>
            </a:r>
            <a:endParaRPr lang="en-US" sz="1700" dirty="0"/>
          </a:p>
        </p:txBody>
      </p:sp>
      <p:sp>
        <p:nvSpPr>
          <p:cNvPr id="28" name="Text 26"/>
          <p:cNvSpPr/>
          <p:nvPr/>
        </p:nvSpPr>
        <p:spPr>
          <a:xfrm>
            <a:off x="4526280" y="5038344"/>
            <a:ext cx="3154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They want to lead and to give back, a resource most campuses leave on the table.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8046720" y="4160520"/>
            <a:ext cx="3611880" cy="178308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8046720" y="4160520"/>
            <a:ext cx="361188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8275320" y="434340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8275320" y="470916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Stackable prior learning</a:t>
            </a:r>
            <a:endParaRPr lang="en-US" sz="1700" dirty="0"/>
          </a:p>
        </p:txBody>
      </p:sp>
      <p:sp>
        <p:nvSpPr>
          <p:cNvPr id="33" name="Text 31"/>
          <p:cNvSpPr/>
          <p:nvPr/>
        </p:nvSpPr>
        <p:spPr>
          <a:xfrm>
            <a:off x="8260080" y="5065776"/>
            <a:ext cx="3154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JST credit, ACE recommendations, CCAF coursework, much of it already evaluated and ready to apply.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0" y="6784848"/>
            <a:ext cx="1216152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BEYOND RECRUITMENT  |  TNHEC 2026 VETERANS INITIATIVES CONFERENCE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8046720" y="6446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THREE  |  THE FACULTY OPPORTUNITY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13 / 22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STRATEGY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culture of awareness across the academic community.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2240280"/>
            <a:ext cx="11064240" cy="1188720"/>
          </a:xfrm>
          <a:prstGeom prst="rect">
            <a:avLst/>
          </a:prstGeom>
          <a:solidFill>
            <a:srgbClr val="044D76"/>
          </a:solidFill>
          <a:ln w="12700">
            <a:solidFill>
              <a:srgbClr val="044D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2377440"/>
            <a:ext cx="10515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Only a handful of faculty will ever be deeply engaged in MCPL or veteran services work.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822960" y="2834640"/>
            <a:ext cx="10515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That's fine, IF the rest can have the conversation, recognize the opportunity, and point students to the right person.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25780" y="3611880"/>
            <a:ext cx="3611880" cy="246888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25780" y="3611880"/>
            <a:ext cx="109728" cy="246888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800100" y="384048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300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AWARENESS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800100" y="4251960"/>
            <a:ext cx="31546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Every faculty member should know CPL exists, what veterans bring, and who on campus owns the work.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754380" y="534924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Tools: 1-page faculty primer, Canvas module, department meeting standing item.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74820" y="3611880"/>
            <a:ext cx="3611880" cy="246888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274820" y="3611880"/>
            <a:ext cx="109728" cy="246888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49140" y="384048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300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COMPETENCE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549140" y="4251960"/>
            <a:ext cx="31546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 subset — discipline SMEs — get trained as assessors and screeners.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21708" y="5335524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Tools: CAEL Standards, Green Zone training, JST/ACE workshops.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023860" y="3611880"/>
            <a:ext cx="3611880" cy="246888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8023860" y="3611880"/>
            <a:ext cx="109728" cy="246888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8298180" y="384048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300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CHAMPIONS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298180" y="4251960"/>
            <a:ext cx="31546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 small group of vocal advocates in faculty senate, deans' councils, and curriculum committees.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8252460" y="5229802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Tools: Identify, equip, and amplify them. Don't make them figure it out alone.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0" y="6784848"/>
            <a:ext cx="1216152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BEYOND RECRUITMENT  |  TNHEC 2026 VETERANS INITIATIVES CONFERENCE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8046720" y="6446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THREE  |  THE FACULTY OPPORTUNITY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14 / 22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4D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5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FOUR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student veterans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914400" y="370332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E5E3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want us to understand</a:t>
            </a:r>
            <a:endParaRPr lang="en-US" sz="5200" dirty="0"/>
          </a:p>
        </p:txBody>
      </p:sp>
      <p:sp>
        <p:nvSpPr>
          <p:cNvPr id="6" name="Shape 4"/>
          <p:cNvSpPr/>
          <p:nvPr/>
        </p:nvSpPr>
        <p:spPr>
          <a:xfrm>
            <a:off x="914400" y="4937760"/>
            <a:ext cx="1371600" cy="0"/>
          </a:xfrm>
          <a:prstGeom prst="line">
            <a:avLst/>
          </a:prstGeom>
          <a:noFill/>
          <a:ln w="254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507492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Five things, in their words… and what each means for practice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IN THEIR WORDS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Five things with concrete implications for your practice: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2240280"/>
            <a:ext cx="11064240" cy="758952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2240280"/>
            <a:ext cx="109728" cy="7589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2331720"/>
            <a:ext cx="411480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“We identify at different levels.”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0" y="2331720"/>
            <a:ext cx="640080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Some self-identify; others actively don't. Race, gender, family, sexuality, faith - these may be more salient identities. Don't assume the VRC is everyone's home base.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48640" y="3072384"/>
            <a:ext cx="11064240" cy="758952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548640" y="3072384"/>
            <a:ext cx="109728" cy="7589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22960" y="3163824"/>
            <a:ext cx="411480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“We're reluctant to ask for help.”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0" y="3163824"/>
            <a:ext cx="640080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And mission-completion at personal cost is acceptable in our culture. Build proactive outreach into your model and don't wait for the help-seeking behavior.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3904488"/>
            <a:ext cx="11064240" cy="758952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548640" y="3904488"/>
            <a:ext cx="109728" cy="7589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22960" y="3995928"/>
            <a:ext cx="411480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“Our families are part of this.”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029200" y="3995928"/>
            <a:ext cx="640080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More than half of student veterans support a family while enrolled. Your services either work for the family unit or they don't actually work.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48640" y="4736592"/>
            <a:ext cx="11064240" cy="758952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548640" y="4736592"/>
            <a:ext cx="109728" cy="7589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822960" y="4828032"/>
            <a:ext cx="411480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“We want to keep serving.”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5029200" y="4828032"/>
            <a:ext cx="640080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Service orientation doesn't end at separation. Create paid and visible roles for veterans on campus (e.g., peer mentors, panelists, advisory members.)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5568696"/>
            <a:ext cx="11064240" cy="758952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548640" y="5568696"/>
            <a:ext cx="109728" cy="7589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822960" y="5660136"/>
            <a:ext cx="411480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i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“We've been pathologized for 80 years.”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5029200" y="5660136"/>
            <a:ext cx="6400800" cy="5760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Lead with strengths in your marketing, your faculty briefings, and your leadership conversations. Crisis support belongs on the page but not on the front of it.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0" y="6784848"/>
            <a:ext cx="1216152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BEYOND RECRUITMENT  |  TNHEC 2026 VETERANS INITIATIVES CONFERENCE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8046720" y="6446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FOUR  |  STUDENT VOICE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16 / 22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393F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21945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5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FIVE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914400" y="265176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honest conversation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914400" y="352044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E5E3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don't have enough</a:t>
            </a:r>
            <a:endParaRPr lang="en-US" sz="5200" dirty="0"/>
          </a:p>
        </p:txBody>
      </p:sp>
      <p:sp>
        <p:nvSpPr>
          <p:cNvPr id="6" name="Shape 4"/>
          <p:cNvSpPr/>
          <p:nvPr/>
        </p:nvSpPr>
        <p:spPr>
          <a:xfrm>
            <a:off x="914400" y="4754880"/>
            <a:ext cx="1371600" cy="0"/>
          </a:xfrm>
          <a:prstGeom prst="line">
            <a:avLst/>
          </a:prstGeom>
          <a:noFill/>
          <a:ln w="254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48920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Capable AND difficult. Both are true. Both deserve to be named.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PRACTITIONER REALITY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we know but don't always say out loud.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79120" y="2286000"/>
            <a:ext cx="5486400" cy="3840480"/>
          </a:xfrm>
          <a:prstGeom prst="rect">
            <a:avLst/>
          </a:prstGeom>
          <a:solidFill>
            <a:srgbClr val="044D76"/>
          </a:solidFill>
          <a:ln w="12700">
            <a:solidFill>
              <a:srgbClr val="044D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246888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CAPABLE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22960" y="2834640"/>
            <a:ext cx="5120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Often remarkably so.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62000" y="3200400"/>
            <a:ext cx="512064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1200"/>
              </a:spcAft>
              <a:buNone/>
            </a:pPr>
            <a:r>
              <a:rPr lang="en-US" sz="14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Higher GPAs and stronger completion outcomes.</a:t>
            </a:r>
            <a:endParaRPr lang="en-US" sz="1400" dirty="0"/>
          </a:p>
          <a:p>
            <a:pPr marL="0" indent="0">
              <a:spcAft>
                <a:spcPts val="1200"/>
              </a:spcAft>
              <a:buNone/>
            </a:pPr>
            <a:r>
              <a:rPr lang="en-US" sz="14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Operational discipline civilian peers haven't yet built.</a:t>
            </a:r>
            <a:endParaRPr lang="en-US" sz="1400" dirty="0"/>
          </a:p>
          <a:p>
            <a:pPr marL="0" indent="0">
              <a:spcAft>
                <a:spcPts val="1200"/>
              </a:spcAft>
              <a:buNone/>
            </a:pPr>
            <a:r>
              <a:rPr lang="en-US" sz="14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Loyalty to institutions that treat them with respect. They WILL recruit other veterans for you.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Willingness to lead, mentor, and serve.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6309360" y="2286000"/>
            <a:ext cx="5303520" cy="384048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309360" y="2286000"/>
            <a:ext cx="109728" cy="384048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583680" y="2468880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DIFFICULT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583680" y="2834640"/>
            <a:ext cx="4846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Sometimes genuinely so.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6583680" y="3200400"/>
            <a:ext cx="484632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1200"/>
              </a:spcAft>
              <a:buNone/>
            </a:pPr>
            <a:r>
              <a:rPr lang="en-US" sz="13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Chain-of-command expectations applied to civilian staff who can't deliver in that frame.</a:t>
            </a:r>
            <a:endParaRPr lang="en-US" sz="1300" dirty="0"/>
          </a:p>
          <a:p>
            <a:pPr marL="0" indent="0">
              <a:spcAft>
                <a:spcPts val="1200"/>
              </a:spcAft>
              <a:buNone/>
            </a:pPr>
            <a:r>
              <a:rPr lang="en-US" sz="13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Reluctance to disclose struggle until it's a crisis.</a:t>
            </a:r>
            <a:endParaRPr lang="en-US" sz="1300" dirty="0"/>
          </a:p>
          <a:p>
            <a:pPr marL="0" indent="0">
              <a:spcAft>
                <a:spcPts val="1200"/>
              </a:spcAft>
              <a:buNone/>
            </a:pPr>
            <a:r>
              <a:rPr lang="en-US" sz="13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“I've seen worse” minimization that masks real need.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Sharp pushback when policy feels arbitrary, even when it isn't.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0" y="6784848"/>
            <a:ext cx="1216152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BEYOND RECRUITMENT  |  TNHEC 2026 VETERANS INITIATIVES CONFERENCE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046720" y="6446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FIVE  |  HONEST CONVERSATION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18 / 22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5E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457200"/>
            <a:ext cx="2377440" cy="411480"/>
          </a:xfrm>
          <a:prstGeom prst="roundRect">
            <a:avLst>
              <a:gd name="adj" fmla="val 13333"/>
            </a:avLst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457200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ACTIVITY  ·  8 MIN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Name one thing that's hard about this work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187452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That you don't usually say out loud. Not in a stakeholder meeting, not in a press release.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2606040"/>
            <a:ext cx="11064240" cy="36576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48640" y="2606040"/>
            <a:ext cx="109728" cy="3657600"/>
          </a:xfrm>
          <a:prstGeom prst="rect">
            <a:avLst/>
          </a:prstGeom>
          <a:solidFill>
            <a:srgbClr val="044D76"/>
          </a:solidFill>
          <a:ln w="12700">
            <a:solidFill>
              <a:srgbClr val="044D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22960" y="27432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AT YOUR TABLE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822960" y="3017520"/>
            <a:ext cx="10515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Round-robin. Each person gets ~60 seconds. No advice-giving.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914400" y="3730752"/>
            <a:ext cx="228600" cy="228600"/>
          </a:xfrm>
          <a:prstGeom prst="ellipse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325880" y="365760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 faculty interaction that didn't go well and what you wish you'd said.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914400" y="4233672"/>
            <a:ext cx="228600" cy="228600"/>
          </a:xfrm>
          <a:prstGeom prst="ellipse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325880" y="416052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 student you worked hard for who didn't make it and what you carry from it.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914400" y="4736592"/>
            <a:ext cx="228600" cy="228600"/>
          </a:xfrm>
          <a:prstGeom prst="ellipse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32588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 leadership conversation where you softened the ask and now wish you hadn't.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914400" y="5239512"/>
            <a:ext cx="228600" cy="228600"/>
          </a:xfrm>
          <a:prstGeom prst="ellipse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325880" y="516636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 moment when you realized you were the only person at the table thinking about veterans.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22960" y="5852160"/>
            <a:ext cx="10515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i="1" u="sng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This stays at your table</a:t>
            </a:r>
            <a:r>
              <a:rPr lang="en-US" sz="1200" b="1" i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. The point isn't to fix anything in 8 minutes, instead it's to remember you're not the only one carrying it.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0" y="6784848"/>
            <a:ext cx="1216152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BEYOND RECRUITMENT  |  TNHEC 2026 VETERANS INITIATIVES CONFERENCE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046720" y="6446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FIVE  |  ACTIVITY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19 / 22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5E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FROM THE KEYNOTE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framing to practice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2286000"/>
            <a:ext cx="5303520" cy="3749040"/>
          </a:xfrm>
          <a:prstGeom prst="rect">
            <a:avLst/>
          </a:prstGeom>
          <a:solidFill>
            <a:srgbClr val="044D76"/>
          </a:solidFill>
          <a:ln w="12700">
            <a:solidFill>
              <a:srgbClr val="044D76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22960" y="25603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THIS MORNING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822960" y="2880360"/>
            <a:ext cx="49377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Veterans as agents of change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762000" y="3451624"/>
            <a:ext cx="493776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1400"/>
              </a:spcAft>
              <a:buNone/>
            </a:pPr>
            <a:r>
              <a:rPr lang="en-US" sz="1600" b="1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Strengths over deficits.</a:t>
            </a:r>
            <a:endParaRPr lang="en-US" sz="1600" dirty="0"/>
          </a:p>
          <a:p>
            <a:pPr marL="0" indent="0">
              <a:spcAft>
                <a:spcPts val="1400"/>
              </a:spcAft>
              <a:buNone/>
            </a:pPr>
            <a:r>
              <a:rPr lang="en-US" sz="1600" b="1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Honoring military learning through credit.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Faculty as partners in the assessment process.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309360" y="2286000"/>
            <a:ext cx="5303520" cy="374904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  <a:effectLst>
            <a:outerShdw blurRad="101600" dist="25400" dir="54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6309360" y="2286000"/>
            <a:ext cx="109728" cy="374904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583680" y="2560320"/>
            <a:ext cx="4846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THIS WORKSHOP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583680" y="2880360"/>
            <a:ext cx="48463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Advocating across the full arc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6583680" y="3337560"/>
            <a:ext cx="484632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1400"/>
              </a:spcAft>
              <a:buNone/>
            </a:pPr>
            <a:r>
              <a:rPr lang="en-US" sz="14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Making the case to leadership for resources that recruit AND retain.</a:t>
            </a:r>
            <a:endParaRPr lang="en-US" sz="1400" dirty="0"/>
          </a:p>
          <a:p>
            <a:pPr marL="0" indent="0">
              <a:spcAft>
                <a:spcPts val="1400"/>
              </a:spcAft>
              <a:buNone/>
            </a:pPr>
            <a:r>
              <a:rPr lang="en-US" sz="14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Equipping faculty to recognize academic strengths.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Naming what veterans want us to understand while also naming what's hard.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6784848"/>
            <a:ext cx="1216152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BEYOND RECRUITMENT  |  TNHEC 2026 VETERANS INITIATIVES CONFERENCE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046720" y="6446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OPENING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 / 22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4D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5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SIX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Resources, partners,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914400" y="370332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E5E3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what to do on Monday</a:t>
            </a:r>
            <a:endParaRPr lang="en-US" sz="5200" dirty="0"/>
          </a:p>
        </p:txBody>
      </p:sp>
      <p:sp>
        <p:nvSpPr>
          <p:cNvPr id="6" name="Shape 4"/>
          <p:cNvSpPr/>
          <p:nvPr/>
        </p:nvSpPr>
        <p:spPr>
          <a:xfrm>
            <a:off x="914400" y="4937760"/>
            <a:ext cx="1371600" cy="0"/>
          </a:xfrm>
          <a:prstGeom prst="line">
            <a:avLst/>
          </a:prstGeom>
          <a:noFill/>
          <a:ln w="254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507492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Most of what you need is free. The hard part is knowing it exists.</a:t>
            </a:r>
            <a:endParaRPr lang="en-US" sz="1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TOOLKIT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or low-cost tools that are worth bookmarking.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2240280"/>
            <a:ext cx="5440680" cy="91440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548640" y="2240280"/>
            <a:ext cx="109728" cy="9144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2331720"/>
            <a:ext cx="4983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ACADEMIC PREP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22960" y="249636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Columbia CVTI &amp; Syracuse IVMF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22960" y="2720340"/>
            <a:ext cx="4983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CVTI offers open curriculum on academic readiness, study skills, transition and IVMF.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099048" y="2260077"/>
            <a:ext cx="5440680" cy="91440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099048" y="2240280"/>
            <a:ext cx="109728" cy="9144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373368" y="2331720"/>
            <a:ext cx="4983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ADVISING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373368" y="2532888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DOD (DOW) MilGears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6373368" y="2787695"/>
            <a:ext cx="4983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Credential mapping, benefit alignment, learning gap analysis.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48640" y="3264408"/>
            <a:ext cx="5440680" cy="91440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3264408"/>
            <a:ext cx="109728" cy="9144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22960" y="3355848"/>
            <a:ext cx="4983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PRIOR LEARNING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822960" y="3557016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44D76"/>
                </a:solidFill>
                <a:latin typeface="Arial" pitchFamily="34" charset="0"/>
                <a:cs typeface="Arial" pitchFamily="34" charset="-120"/>
              </a:rPr>
              <a:t>Center for Academic Innovation: JST Workshop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22960" y="3803904"/>
            <a:ext cx="4983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93F48"/>
                </a:solidFill>
                <a:latin typeface="Poppins" pitchFamily="34" charset="0"/>
                <a:cs typeface="Poppins" pitchFamily="34" charset="-120"/>
              </a:rPr>
              <a:t>Training for Deans, faculty, and academic professionals on interpreting the JST and how to leverage data within the ACE Military Guide 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099048" y="3264408"/>
            <a:ext cx="5440680" cy="91440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099048" y="3264408"/>
            <a:ext cx="109728" cy="9144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373368" y="3355848"/>
            <a:ext cx="4983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STANDARDS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373368" y="3557016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CAEL 10 Standards for Assessing Learning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382512" y="3801453"/>
            <a:ext cx="4983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credibility anchor for any CPL conversation with skeptical faculty or accreditors.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48640" y="4288536"/>
            <a:ext cx="5440680" cy="91440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548640" y="4288536"/>
            <a:ext cx="109728" cy="9144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822960" y="4379976"/>
            <a:ext cx="4983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STUDENT COMMUNITY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822960" y="4581144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Student Veterans of America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822960" y="4837176"/>
            <a:ext cx="4983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Chapter support, leadership development, peer network. Often the highest-ROI investment a campus can make.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099048" y="4288536"/>
            <a:ext cx="5440680" cy="91440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099048" y="4288536"/>
            <a:ext cx="109728" cy="9144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373368" y="4379976"/>
            <a:ext cx="4983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FACULTY TRAINING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373368" y="4581144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Green Zone / Ally Training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6373368" y="4835951"/>
            <a:ext cx="4983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 err="1">
                <a:solidFill>
                  <a:srgbClr val="393F48"/>
                </a:solidFill>
                <a:latin typeface="Poppins" pitchFamily="34" charset="0"/>
                <a:cs typeface="Poppins" pitchFamily="34" charset="-120"/>
              </a:rPr>
              <a:t>PsychArmor’s</a:t>
            </a:r>
            <a:r>
              <a:rPr lang="en-US" sz="1000" dirty="0">
                <a:solidFill>
                  <a:srgbClr val="393F48"/>
                </a:solidFill>
                <a:latin typeface="Poppins" pitchFamily="34" charset="0"/>
                <a:cs typeface="Poppins" pitchFamily="34" charset="-120"/>
              </a:rPr>
              <a:t> “</a:t>
            </a:r>
            <a:r>
              <a:rPr lang="en-US" sz="1000" dirty="0">
                <a:solidFill>
                  <a:srgbClr val="393F48"/>
                </a:solidFill>
                <a:latin typeface="Poppins" pitchFamily="34" charset="0"/>
                <a:cs typeface="Poppins" pitchFamily="34" charset="-120"/>
                <a:hlinkClick r:id="rId3"/>
              </a:rPr>
              <a:t>The 15 Things Veterans Want You to Know</a:t>
            </a:r>
            <a:r>
              <a:rPr lang="en-US" sz="1000" dirty="0">
                <a:solidFill>
                  <a:srgbClr val="393F48"/>
                </a:solidFill>
                <a:latin typeface="Poppins" pitchFamily="34" charset="0"/>
                <a:cs typeface="Poppins" pitchFamily="34" charset="-120"/>
              </a:rPr>
              <a:t>” video is a great place to start.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548640" y="5312664"/>
            <a:ext cx="5440680" cy="91440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Shape 33"/>
          <p:cNvSpPr/>
          <p:nvPr/>
        </p:nvSpPr>
        <p:spPr>
          <a:xfrm>
            <a:off x="548640" y="5312664"/>
            <a:ext cx="109728" cy="9144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822960" y="5404104"/>
            <a:ext cx="4983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CAREER COUNSELING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822960" y="5537870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44D76"/>
                </a:solidFill>
                <a:latin typeface="Arial" pitchFamily="34" charset="0"/>
                <a:cs typeface="Arial" pitchFamily="34" charset="-120"/>
              </a:rPr>
              <a:t>Syracuse University’s Institute for Veterans &amp; Military Families (IVMF)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822960" y="5845467"/>
            <a:ext cx="50932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93F48"/>
                </a:solidFill>
                <a:latin typeface="Poppins" pitchFamily="34" charset="0"/>
                <a:cs typeface="Poppins" pitchFamily="34" charset="-120"/>
              </a:rPr>
              <a:t>Data, research, and programs to support transition from the military and education into meaningful employment. Don’t forget – the degree is just the beginning for student veterans.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099048" y="5312664"/>
            <a:ext cx="5440680" cy="91440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0" name="Shape 38"/>
          <p:cNvSpPr/>
          <p:nvPr/>
        </p:nvSpPr>
        <p:spPr>
          <a:xfrm>
            <a:off x="6099048" y="5312664"/>
            <a:ext cx="109728" cy="9144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1" name="Text 39"/>
          <p:cNvSpPr/>
          <p:nvPr/>
        </p:nvSpPr>
        <p:spPr>
          <a:xfrm>
            <a:off x="6373368" y="5404104"/>
            <a:ext cx="4983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kern="0" spc="2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RESEARCH BASE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373368" y="5605272"/>
            <a:ext cx="4983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CAEL/WICHE PLA Boost + Strada/Lumina/Gallup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6373368" y="5867997"/>
            <a:ext cx="4983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two reports cited throughout this workshop. Use the data; cite the sources.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0" y="6784848"/>
            <a:ext cx="1216152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BEYOND RECRUITMENT  |  TNHEC 2026 VETERANS INITIATIVES CONFERENCE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8046720" y="6446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SIX  |  TOOLKIT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21 / 22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44D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64008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BEFORE YOU LEAVE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914400" y="1051560"/>
            <a:ext cx="10972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advocacy move. One resource. One conversation.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525780" y="2560320"/>
            <a:ext cx="3611880" cy="228600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00100" y="2834640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800100" y="342900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ADVOCACY MOVE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800100" y="3886200"/>
            <a:ext cx="3154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What's the conversation you're going to have in the next two weeks — and with whom?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274820" y="2560320"/>
            <a:ext cx="3611880" cy="228600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49140" y="2834640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4549140" y="342900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RESOURCE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49140" y="3886200"/>
            <a:ext cx="3154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Which tool from the toolkit are you actually going to open before next Monday?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8023860" y="2560320"/>
            <a:ext cx="3611880" cy="228600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298180" y="2834640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8298180" y="3429000"/>
            <a:ext cx="3154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100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PERSON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298180" y="3886200"/>
            <a:ext cx="3154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Which faculty member, dean, or peer are you bringing into this work who isn't in it yet?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914400" y="5212080"/>
            <a:ext cx="10332720" cy="1188720"/>
          </a:xfrm>
          <a:prstGeom prst="rect">
            <a:avLst/>
          </a:prstGeom>
          <a:solidFill>
            <a:srgbClr val="04517B"/>
          </a:solidFill>
          <a:ln w="12700">
            <a:solidFill>
              <a:srgbClr val="04517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1188720" y="5349240"/>
            <a:ext cx="9784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KEEP THE CONVERSATION GOING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188720" y="5623560"/>
            <a:ext cx="9784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Dr. Amy Morys</a:t>
            </a:r>
            <a:r>
              <a:rPr lang="en-US" sz="12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 ·  amy@centerforacademicinnovation.org</a:t>
            </a:r>
            <a:endParaRPr lang="en-US" sz="130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000" i="1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Senior Partner for Military Learning &amp; Strategy</a:t>
            </a:r>
            <a:endParaRPr lang="en-US" sz="1300" dirty="0"/>
          </a:p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Dr. Dallas Kratzer</a:t>
            </a:r>
            <a:r>
              <a:rPr lang="en-US" sz="12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 ·  dallas@centerforacademicinnovation.org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 </a:t>
            </a:r>
            <a:r>
              <a:rPr lang="en-US" sz="10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Senior Partner for Military Initiatives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914400" y="6492240"/>
            <a:ext cx="10332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3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CENTER FOR ACADEMIC INNOVATION  ·  TNHEC 2026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WHAT YOU'LL LEAVE WITH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Let’s talk outcomes. By the end of this workshop: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1097280" cy="868680"/>
          </a:xfrm>
          <a:prstGeom prst="rect">
            <a:avLst/>
          </a:prstGeom>
          <a:solidFill>
            <a:srgbClr val="044D76"/>
          </a:solidFill>
          <a:ln w="12700">
            <a:solidFill>
              <a:srgbClr val="044D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2194560"/>
            <a:ext cx="1097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1645920" y="2194560"/>
            <a:ext cx="9966960" cy="86868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920240" y="2331720"/>
            <a:ext cx="9509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Sharper advocacy language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920240" y="2619756"/>
            <a:ext cx="9509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 conversations with provosts, deans, and faculty senates.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48640" y="3200400"/>
            <a:ext cx="1097280" cy="868680"/>
          </a:xfrm>
          <a:prstGeom prst="rect">
            <a:avLst/>
          </a:prstGeom>
          <a:solidFill>
            <a:srgbClr val="044D76"/>
          </a:solidFill>
          <a:ln w="12700">
            <a:solidFill>
              <a:srgbClr val="044D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548640" y="3200400"/>
            <a:ext cx="1097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800" dirty="0"/>
          </a:p>
        </p:txBody>
      </p:sp>
      <p:sp>
        <p:nvSpPr>
          <p:cNvPr id="11" name="Shape 9"/>
          <p:cNvSpPr/>
          <p:nvPr/>
        </p:nvSpPr>
        <p:spPr>
          <a:xfrm>
            <a:off x="1645920" y="3200400"/>
            <a:ext cx="9966960" cy="86868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920240" y="3337560"/>
            <a:ext cx="9509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 evidence base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920240" y="3643884"/>
            <a:ext cx="9509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data and sources that move budget and policy decisions.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48640" y="4206240"/>
            <a:ext cx="1097280" cy="868680"/>
          </a:xfrm>
          <a:prstGeom prst="rect">
            <a:avLst/>
          </a:prstGeom>
          <a:solidFill>
            <a:srgbClr val="044D76"/>
          </a:solidFill>
          <a:ln w="12700">
            <a:solidFill>
              <a:srgbClr val="044D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0" y="4206240"/>
            <a:ext cx="1097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800" dirty="0"/>
          </a:p>
        </p:txBody>
      </p:sp>
      <p:sp>
        <p:nvSpPr>
          <p:cNvPr id="16" name="Shape 14"/>
          <p:cNvSpPr/>
          <p:nvPr/>
        </p:nvSpPr>
        <p:spPr>
          <a:xfrm>
            <a:off x="1645920" y="4206240"/>
            <a:ext cx="9966960" cy="86868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920240" y="4343400"/>
            <a:ext cx="9509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faculty engagement strategy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920240" y="4663440"/>
            <a:ext cx="9509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for the most underleveraged opportunity in this work.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48640" y="5212080"/>
            <a:ext cx="1097280" cy="868680"/>
          </a:xfrm>
          <a:prstGeom prst="rect">
            <a:avLst/>
          </a:prstGeom>
          <a:solidFill>
            <a:srgbClr val="044D76"/>
          </a:solidFill>
          <a:ln w="12700">
            <a:solidFill>
              <a:srgbClr val="044D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1097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2800" dirty="0"/>
          </a:p>
        </p:txBody>
      </p:sp>
      <p:sp>
        <p:nvSpPr>
          <p:cNvPr id="21" name="Shape 19"/>
          <p:cNvSpPr/>
          <p:nvPr/>
        </p:nvSpPr>
        <p:spPr>
          <a:xfrm>
            <a:off x="1645920" y="5212080"/>
            <a:ext cx="9966960" cy="86868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1920240" y="5349240"/>
            <a:ext cx="9509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Grounded perspective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920240" y="5637276"/>
            <a:ext cx="9509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from naming the strengths AND the genuine challenges.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0" y="6784848"/>
            <a:ext cx="1216152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BEYOND RECRUITMENT  |  TNHEC 2026 VETERANS INITIATIVES CONFERENCE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8046720" y="6446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OPENING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3 / 22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4D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5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ONE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full arc of the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914400" y="370332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E5E3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student veteran experience</a:t>
            </a:r>
            <a:endParaRPr lang="en-US" sz="5200" dirty="0"/>
          </a:p>
        </p:txBody>
      </p:sp>
      <p:sp>
        <p:nvSpPr>
          <p:cNvPr id="6" name="Shape 4"/>
          <p:cNvSpPr/>
          <p:nvPr/>
        </p:nvSpPr>
        <p:spPr>
          <a:xfrm>
            <a:off x="914400" y="4937760"/>
            <a:ext cx="1371600" cy="0"/>
          </a:xfrm>
          <a:prstGeom prst="line">
            <a:avLst/>
          </a:prstGeom>
          <a:noFill/>
          <a:ln w="254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507492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Where most institutional investment stops short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ARC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Recruitment is the easy part. Yep, you read that correctly.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80060" y="2286000"/>
            <a:ext cx="2057400" cy="2377440"/>
          </a:xfrm>
          <a:prstGeom prst="rect">
            <a:avLst/>
          </a:prstGeom>
          <a:solidFill>
            <a:srgbClr val="044D76"/>
          </a:solidFill>
          <a:ln w="12700">
            <a:solidFill>
              <a:srgbClr val="044D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62940" y="24688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62940" y="292608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RECRUIT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662940" y="3429000"/>
            <a:ext cx="457200" cy="0"/>
          </a:xfrm>
          <a:prstGeom prst="line">
            <a:avLst/>
          </a:prstGeom>
          <a:noFill/>
          <a:ln w="254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62940" y="3566160"/>
            <a:ext cx="1691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Marketing,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VA outreach,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fee waivers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766060" y="2286000"/>
            <a:ext cx="2057400" cy="2377440"/>
          </a:xfrm>
          <a:prstGeom prst="rect">
            <a:avLst/>
          </a:prstGeom>
          <a:solidFill>
            <a:srgbClr val="044D76"/>
          </a:solidFill>
          <a:ln w="12700">
            <a:solidFill>
              <a:srgbClr val="044D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2948940" y="24688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2948940" y="292608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MATRICULATE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2948940" y="3429000"/>
            <a:ext cx="457200" cy="0"/>
          </a:xfrm>
          <a:prstGeom prst="line">
            <a:avLst/>
          </a:prstGeom>
          <a:noFill/>
          <a:ln w="254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948940" y="3566160"/>
            <a:ext cx="1691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Admissions, MCPL articulation,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benefits cert,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onboarding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5052060" y="2286000"/>
            <a:ext cx="2057400" cy="237744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234940" y="24688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234940" y="292608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00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SUSTAIN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5234940" y="3429000"/>
            <a:ext cx="457200" cy="0"/>
          </a:xfrm>
          <a:prstGeom prst="line">
            <a:avLst/>
          </a:prstGeom>
          <a:noFill/>
          <a:ln w="254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189220" y="3474720"/>
            <a:ext cx="1691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VRC, faculty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competence,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flexible policy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7338060" y="2286000"/>
            <a:ext cx="2057400" cy="237744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520940" y="24688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7520940" y="292608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00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RETAIN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7520940" y="3429000"/>
            <a:ext cx="457200" cy="0"/>
          </a:xfrm>
          <a:prstGeom prst="line">
            <a:avLst/>
          </a:prstGeom>
          <a:noFill/>
          <a:ln w="254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520940" y="3566160"/>
            <a:ext cx="1691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CPL, advising,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peer community,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family support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9624060" y="2286000"/>
            <a:ext cx="2057400" cy="237744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9806940" y="2468880"/>
            <a:ext cx="914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9806940" y="2926080"/>
            <a:ext cx="1691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100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GRADUATE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9806940" y="3429000"/>
            <a:ext cx="457200" cy="0"/>
          </a:xfrm>
          <a:prstGeom prst="line">
            <a:avLst/>
          </a:prstGeom>
          <a:noFill/>
          <a:ln w="254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9806940" y="3566160"/>
            <a:ext cx="1691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Career path,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employer ties,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lifelong network</a:t>
            </a:r>
            <a:endParaRPr lang="en-US" sz="1400" dirty="0"/>
          </a:p>
        </p:txBody>
      </p:sp>
      <p:sp>
        <p:nvSpPr>
          <p:cNvPr id="29" name="Shape 27"/>
          <p:cNvSpPr/>
          <p:nvPr/>
        </p:nvSpPr>
        <p:spPr>
          <a:xfrm>
            <a:off x="548640" y="5120640"/>
            <a:ext cx="11064240" cy="109728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548640" y="5120640"/>
            <a:ext cx="109728" cy="109728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822960" y="5257800"/>
            <a:ext cx="10515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kern="0" spc="3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GAP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822960" y="553212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Most campuses fund recruitment and benefits processing well. Sustainment, retention, and graduation outcomes get whatever is left over, usually a part-time VRC coordinator and a hope that faculty will figure it out.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0" y="6784848"/>
            <a:ext cx="1216152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BEYOND RECRUITMENT  |  TNHEC 2026 VETERANS INITIATIVES CONFERENCE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046720" y="6446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ONE  |  THE FULL ARC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5 / 22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4D7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914400" y="2377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5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TWO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914400" y="283464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Making the case</a:t>
            </a:r>
            <a:endParaRPr lang="en-US" sz="5200" dirty="0"/>
          </a:p>
        </p:txBody>
      </p:sp>
      <p:sp>
        <p:nvSpPr>
          <p:cNvPr id="5" name="Text 3"/>
          <p:cNvSpPr/>
          <p:nvPr/>
        </p:nvSpPr>
        <p:spPr>
          <a:xfrm>
            <a:off x="914400" y="3703320"/>
            <a:ext cx="10058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E5E3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 leadership</a:t>
            </a:r>
            <a:endParaRPr lang="en-US" sz="5200" dirty="0"/>
          </a:p>
        </p:txBody>
      </p:sp>
      <p:sp>
        <p:nvSpPr>
          <p:cNvPr id="6" name="Shape 4"/>
          <p:cNvSpPr/>
          <p:nvPr/>
        </p:nvSpPr>
        <p:spPr>
          <a:xfrm>
            <a:off x="914400" y="4937760"/>
            <a:ext cx="1371600" cy="0"/>
          </a:xfrm>
          <a:prstGeom prst="line">
            <a:avLst/>
          </a:prstGeom>
          <a:noFill/>
          <a:ln w="254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507492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data, the dollars, and the language that moves provosts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4"/>
          <p:cNvSpPr/>
          <p:nvPr/>
        </p:nvSpPr>
        <p:spPr>
          <a:xfrm>
            <a:off x="8421199" y="2387150"/>
            <a:ext cx="2697480" cy="301752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" name="Text 0"/>
          <p:cNvSpPr/>
          <p:nvPr/>
        </p:nvSpPr>
        <p:spPr>
          <a:xfrm>
            <a:off x="548640" y="41148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EVIDENCE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Completion: with PLA vs. without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80060" y="2286000"/>
            <a:ext cx="2697480" cy="301752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80060" y="2286000"/>
            <a:ext cx="2697480" cy="137160"/>
          </a:xfrm>
          <a:prstGeom prst="rect">
            <a:avLst/>
          </a:prstGeom>
          <a:solidFill>
            <a:srgbClr val="044D76"/>
          </a:solidFill>
          <a:ln w="12700">
            <a:solidFill>
              <a:srgbClr val="044D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62940" y="2743200"/>
            <a:ext cx="2331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49%</a:t>
            </a:r>
            <a:endParaRPr lang="en-US" sz="6400" dirty="0"/>
          </a:p>
        </p:txBody>
      </p:sp>
      <p:sp>
        <p:nvSpPr>
          <p:cNvPr id="7" name="Text 5"/>
          <p:cNvSpPr/>
          <p:nvPr/>
        </p:nvSpPr>
        <p:spPr>
          <a:xfrm>
            <a:off x="708660" y="406908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completion WITH PLA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401846" y="2286000"/>
            <a:ext cx="2697480" cy="3017520"/>
          </a:xfrm>
          <a:prstGeom prst="rect">
            <a:avLst/>
          </a:prstGeom>
          <a:solidFill>
            <a:srgbClr val="E5E3E2"/>
          </a:solidFill>
          <a:ln w="12700">
            <a:solidFill>
              <a:srgbClr val="E5E3E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409388" y="2286000"/>
            <a:ext cx="2697480" cy="137160"/>
          </a:xfrm>
          <a:prstGeom prst="rect">
            <a:avLst/>
          </a:prstGeom>
          <a:solidFill>
            <a:srgbClr val="393F48"/>
          </a:solidFill>
          <a:ln w="12700">
            <a:solidFill>
              <a:srgbClr val="393F4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50789" y="2743200"/>
            <a:ext cx="2331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393F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27%</a:t>
            </a:r>
            <a:endParaRPr lang="en-US" sz="6400" dirty="0"/>
          </a:p>
        </p:txBody>
      </p:sp>
      <p:sp>
        <p:nvSpPr>
          <p:cNvPr id="11" name="Text 9"/>
          <p:cNvSpPr/>
          <p:nvPr/>
        </p:nvSpPr>
        <p:spPr>
          <a:xfrm>
            <a:off x="4550789" y="3977640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completion WITHOUT PLA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421199" y="2286000"/>
            <a:ext cx="2697480" cy="13716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604079" y="2762054"/>
            <a:ext cx="2331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4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11%</a:t>
            </a:r>
            <a:endParaRPr lang="en-US" sz="6400" dirty="0"/>
          </a:p>
        </p:txBody>
      </p:sp>
      <p:sp>
        <p:nvSpPr>
          <p:cNvPr id="15" name="Text 13"/>
          <p:cNvSpPr/>
          <p:nvPr/>
        </p:nvSpPr>
        <p:spPr>
          <a:xfrm>
            <a:off x="8618220" y="4035191"/>
            <a:ext cx="22402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400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of adult learners actually use PLA — the underutilization is the opportunity</a:t>
            </a:r>
            <a:endParaRPr lang="en-US" sz="1400" dirty="0"/>
          </a:p>
          <a:p>
            <a:pPr marL="0" indent="0" algn="ctr">
              <a:buNone/>
            </a:pP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9166860" y="2743200"/>
            <a:ext cx="2331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6400" dirty="0"/>
          </a:p>
        </p:txBody>
      </p:sp>
      <p:sp>
        <p:nvSpPr>
          <p:cNvPr id="20" name="Text 18"/>
          <p:cNvSpPr/>
          <p:nvPr/>
        </p:nvSpPr>
        <p:spPr>
          <a:xfrm>
            <a:off x="548640" y="548640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Source: CAEL &amp; WICHE, The PLA Boost — 72-institution study, 230,000+ adult students (Dec. 2020).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548640" y="5852160"/>
            <a:ext cx="11064240" cy="502920"/>
          </a:xfrm>
          <a:prstGeom prst="rect">
            <a:avLst/>
          </a:prstGeom>
          <a:solidFill>
            <a:srgbClr val="044D76"/>
          </a:solidFill>
          <a:ln w="12700">
            <a:solidFill>
              <a:srgbClr val="044D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777240" y="5852160"/>
            <a:ext cx="10698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LINE FOR YOUR PROVOST:  PLA isn't a discount; it's a completion strategy. And </a:t>
            </a:r>
            <a:r>
              <a:rPr lang="en-US" sz="14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underutilization</a:t>
            </a: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is the real problem.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0" y="6784848"/>
            <a:ext cx="1216152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BEYOND RECRUITMENT  |  TNHEC 2026 VETERANS INITIATIVES CONFERENCE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046720" y="6446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TWO  |  THE CASE TO LEADERSHIP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7 / 22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EVIDENCE, CONTINUED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data your Provost &amp; your CFO both need: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78350" y="2075688"/>
            <a:ext cx="109728" cy="3840480"/>
          </a:xfrm>
          <a:prstGeom prst="rect">
            <a:avLst/>
          </a:prstGeom>
          <a:solidFill>
            <a:srgbClr val="044D76"/>
          </a:solidFill>
          <a:ln w="12700">
            <a:solidFill>
              <a:srgbClr val="044D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22960" y="5532120"/>
            <a:ext cx="5120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Boost in completion when PLA is awarded.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762000" y="2109766"/>
            <a:ext cx="5303520" cy="3840480"/>
          </a:xfrm>
          <a:prstGeom prst="rect">
            <a:avLst/>
          </a:prstGeom>
          <a:solidFill>
            <a:srgbClr val="044D76"/>
          </a:solidFill>
          <a:ln w="12700">
            <a:solidFill>
              <a:srgbClr val="044D7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583680" y="3712464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i="1" dirty="0">
                <a:solidFill>
                  <a:schemeClr val="tx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Institutions don’t lose money.</a:t>
            </a:r>
          </a:p>
          <a:p>
            <a:endParaRPr lang="en-US" sz="2200" b="1" i="1" dirty="0">
              <a:solidFill>
                <a:schemeClr val="tx2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r>
              <a:rPr lang="en-US" sz="2200" b="1" i="1" dirty="0">
                <a:solidFill>
                  <a:schemeClr val="tx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They gain it.</a:t>
            </a:r>
            <a:endParaRPr lang="en-US" sz="2200" dirty="0">
              <a:solidFill>
                <a:schemeClr val="tx2"/>
              </a:solidFill>
            </a:endParaRPr>
          </a:p>
        </p:txBody>
      </p:sp>
      <p:sp>
        <p:nvSpPr>
          <p:cNvPr id="20" name="Text 18"/>
          <p:cNvSpPr/>
          <p:nvPr/>
        </p:nvSpPr>
        <p:spPr>
          <a:xfrm>
            <a:off x="1097280" y="2546556"/>
            <a:ext cx="4846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2086309" y="2775156"/>
            <a:ext cx="48463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800" b="1" dirty="0">
                <a:solidFill>
                  <a:srgbClr val="E661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17.6</a:t>
            </a:r>
            <a:endParaRPr lang="en-US" sz="7800" dirty="0"/>
          </a:p>
        </p:txBody>
      </p:sp>
      <p:sp>
        <p:nvSpPr>
          <p:cNvPr id="22" name="Text 20"/>
          <p:cNvSpPr/>
          <p:nvPr/>
        </p:nvSpPr>
        <p:spPr>
          <a:xfrm>
            <a:off x="1097280" y="4114376"/>
            <a:ext cx="4846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MORE credits taken on average by adult students who receive CPL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60120" y="5466698"/>
            <a:ext cx="4846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PLA students stay enrolled longer and take more courses than non-PLA peers.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0" y="6784848"/>
            <a:ext cx="1216152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BEYOND RECRUITMENT  |  TNHEC 2026 VETERANS INITIATIVES CONFERENCE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8046720" y="6446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TWO  |  THE CASE TO LEADERSHIP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8 / 22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11480"/>
            <a:ext cx="10972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6613E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REFRAMING THE LEARNER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31520"/>
            <a:ext cx="10972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Veterans arrive already credentialed.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2286000"/>
            <a:ext cx="5029200" cy="36576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2468880"/>
            <a:ext cx="5029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57%</a:t>
            </a:r>
            <a:endParaRPr lang="en-US" sz="11000" dirty="0"/>
          </a:p>
        </p:txBody>
      </p:sp>
      <p:sp>
        <p:nvSpPr>
          <p:cNvPr id="6" name="Text 4"/>
          <p:cNvSpPr/>
          <p:nvPr/>
        </p:nvSpPr>
        <p:spPr>
          <a:xfrm>
            <a:off x="914400" y="4114800"/>
            <a:ext cx="42976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FFFFFF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of non-degree veterans hold a certificate or certification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914400" y="5349240"/>
            <a:ext cx="4297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E5E3E2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vs. 35% of non-veteran adults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852160" y="2286000"/>
            <a:ext cx="5760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44D7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matters for advocacy: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5852160" y="2834640"/>
            <a:ext cx="73152" cy="9144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6080760" y="2834640"/>
            <a:ext cx="5532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The U.S. military is the single largest provider of education and training in the country.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80760" y="3337560"/>
            <a:ext cx="5532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Frame veterans as adult learners with prior credentials,  not blank slates needing remediation.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852160" y="3931920"/>
            <a:ext cx="73152" cy="9144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080760" y="3931920"/>
            <a:ext cx="5532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Veterans with a cert and no degree earn $10K more and are employed at higher rates (73% vs. 64%).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080760" y="4434840"/>
            <a:ext cx="5532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Recognizing prior learning translates directly to labor market outcomes.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852160" y="5029200"/>
            <a:ext cx="73152" cy="914400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080760" y="5029200"/>
            <a:ext cx="5532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Only 37% of non-degree veterans say they need more education to advance.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080760" y="5532120"/>
            <a:ext cx="5532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393F48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If you want them to enroll, your institution has to demonstrate value beyond credentialing alone.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48640" y="612648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Source: Strada-Gallup, Veterans Without Degrees (2019).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0" y="6784848"/>
            <a:ext cx="12161520" cy="73152"/>
          </a:xfrm>
          <a:prstGeom prst="rect">
            <a:avLst/>
          </a:prstGeom>
          <a:solidFill>
            <a:srgbClr val="E6613E"/>
          </a:solidFill>
          <a:ln w="12700">
            <a:solidFill>
              <a:srgbClr val="E6613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kern="0" spc="2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BEYOND RECRUITMENT  |  TNHEC 2026 VETERANS INITIATIVES CONFERENCE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046720" y="644652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b="1" dirty="0">
                <a:solidFill>
                  <a:srgbClr val="044D76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PART TWO  |  THE CASE TO LEADERSHIP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1338560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Poppins" pitchFamily="34" charset="0"/>
                <a:ea typeface="Poppins" pitchFamily="34" charset="-122"/>
                <a:cs typeface="Poppins" pitchFamily="34" charset="-120"/>
              </a:rPr>
              <a:t>9 / 22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2307</Words>
  <Application>Microsoft Office PowerPoint</Application>
  <PresentationFormat>Widescreen</PresentationFormat>
  <Paragraphs>321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Poppins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Recruitment: Advocating for the Whole Student Veteran Experience</dc:title>
  <dc:subject>PptxGenJS Presentation</dc:subject>
  <dc:creator>Dr. Amy Morys &amp; Dr. Dallas Kratzer</dc:creator>
  <cp:lastModifiedBy>Amy Morys</cp:lastModifiedBy>
  <cp:revision>2</cp:revision>
  <dcterms:created xsi:type="dcterms:W3CDTF">2026-04-15T18:22:35Z</dcterms:created>
  <dcterms:modified xsi:type="dcterms:W3CDTF">2026-04-16T11:30:32Z</dcterms:modified>
</cp:coreProperties>
</file>