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39" r:id="rId2"/>
    <p:sldId id="425" r:id="rId3"/>
    <p:sldId id="480" r:id="rId4"/>
    <p:sldId id="482" r:id="rId5"/>
    <p:sldId id="476" r:id="rId6"/>
    <p:sldId id="483" r:id="rId7"/>
    <p:sldId id="376" r:id="rId8"/>
    <p:sldId id="402" r:id="rId9"/>
    <p:sldId id="405" r:id="rId10"/>
    <p:sldId id="384" r:id="rId11"/>
    <p:sldId id="337" r:id="rId12"/>
    <p:sldId id="398" r:id="rId13"/>
    <p:sldId id="401" r:id="rId14"/>
    <p:sldId id="400" r:id="rId15"/>
    <p:sldId id="399" r:id="rId16"/>
    <p:sldId id="446" r:id="rId17"/>
    <p:sldId id="435" r:id="rId18"/>
    <p:sldId id="47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87" autoAdjust="0"/>
  </p:normalViewPr>
  <p:slideViewPr>
    <p:cSldViewPr snapToGrid="0" snapToObjects="1">
      <p:cViewPr varScale="1">
        <p:scale>
          <a:sx n="118" d="100"/>
          <a:sy n="118" d="100"/>
        </p:scale>
        <p:origin x="798" y="90"/>
      </p:cViewPr>
      <p:guideLst>
        <p:guide orient="horz" pos="2160"/>
        <p:guide pos="2880"/>
      </p:guideLst>
    </p:cSldViewPr>
  </p:slideViewPr>
  <p:notesTextViewPr>
    <p:cViewPr>
      <p:scale>
        <a:sx n="3" d="2"/>
        <a:sy n="3" d="2"/>
      </p:scale>
      <p:origin x="0" y="0"/>
    </p:cViewPr>
  </p:notesTextViewPr>
  <p:sorterViewPr>
    <p:cViewPr varScale="1">
      <p:scale>
        <a:sx n="1" d="1"/>
        <a:sy n="1" d="1"/>
      </p:scale>
      <p:origin x="0" y="-5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E1F809-28FE-A34E-87AC-F3BCD51C9A20}" type="datetimeFigureOut">
              <a:rPr lang="en-US" smtClean="0"/>
              <a:t>3/17/2016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A35A6E-14FA-9842-AACE-7CC1F5ED9AF3}" type="slidenum">
              <a:rPr lang="en-US" smtClean="0"/>
              <a:t>‹#›</a:t>
            </a:fld>
            <a:endParaRPr lang="en-US"/>
          </a:p>
        </p:txBody>
      </p:sp>
    </p:spTree>
    <p:extLst>
      <p:ext uri="{BB962C8B-B14F-4D97-AF65-F5344CB8AC3E}">
        <p14:creationId xmlns:p14="http://schemas.microsoft.com/office/powerpoint/2010/main" val="3122032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planning</a:t>
            </a:r>
            <a:r>
              <a:rPr lang="en-US" baseline="0" dirty="0" smtClean="0"/>
              <a:t> study is a refinement of the 2010 Master Plan Update.  Many in the audience may have seen major portions of this plan.  </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a:t>
            </a:fld>
            <a:endParaRPr lang="en-US"/>
          </a:p>
        </p:txBody>
      </p:sp>
    </p:spTree>
    <p:extLst>
      <p:ext uri="{BB962C8B-B14F-4D97-AF65-F5344CB8AC3E}">
        <p14:creationId xmlns:p14="http://schemas.microsoft.com/office/powerpoint/2010/main" val="6178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Branding,</a:t>
            </a:r>
            <a:r>
              <a:rPr lang="en-US" b="1" baseline="0" dirty="0" smtClean="0"/>
              <a:t> </a:t>
            </a:r>
            <a:r>
              <a:rPr lang="en-US" b="1" dirty="0" smtClean="0"/>
              <a:t>Signage and Visual Experience - </a:t>
            </a:r>
            <a:r>
              <a:rPr lang="en-US" dirty="0" smtClean="0"/>
              <a:t>Gateway entrance</a:t>
            </a:r>
            <a:r>
              <a:rPr lang="en-US" baseline="0" dirty="0" smtClean="0"/>
              <a:t> at University Street and Mt </a:t>
            </a:r>
            <a:r>
              <a:rPr lang="en-US" baseline="0" dirty="0" err="1" smtClean="0"/>
              <a:t>Pelia</a:t>
            </a:r>
            <a:r>
              <a:rPr lang="en-US" baseline="0" dirty="0" smtClean="0"/>
              <a:t> Road</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12</a:t>
            </a:fld>
            <a:endParaRPr lang="en-US"/>
          </a:p>
        </p:txBody>
      </p:sp>
    </p:spTree>
    <p:extLst>
      <p:ext uri="{BB962C8B-B14F-4D97-AF65-F5344CB8AC3E}">
        <p14:creationId xmlns:p14="http://schemas.microsoft.com/office/powerpoint/2010/main" val="154536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Branding,</a:t>
            </a:r>
            <a:r>
              <a:rPr lang="en-US" b="1" baseline="0" dirty="0" smtClean="0"/>
              <a:t> </a:t>
            </a:r>
            <a:r>
              <a:rPr lang="en-US" b="1" dirty="0" smtClean="0"/>
              <a:t>Signage and Visual Experience </a:t>
            </a:r>
            <a:r>
              <a:rPr lang="en-US" dirty="0" smtClean="0"/>
              <a:t>- Architectural Pillars</a:t>
            </a:r>
            <a:r>
              <a:rPr lang="en-US" baseline="0" dirty="0" smtClean="0"/>
              <a:t> can mark serve as the mark of an entrance into the main campus</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13</a:t>
            </a:fld>
            <a:endParaRPr lang="en-US"/>
          </a:p>
        </p:txBody>
      </p:sp>
    </p:spTree>
    <p:extLst>
      <p:ext uri="{BB962C8B-B14F-4D97-AF65-F5344CB8AC3E}">
        <p14:creationId xmlns:p14="http://schemas.microsoft.com/office/powerpoint/2010/main" val="129004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Branding,</a:t>
            </a:r>
            <a:r>
              <a:rPr lang="en-US" b="1" baseline="0" dirty="0" smtClean="0"/>
              <a:t> </a:t>
            </a:r>
            <a:r>
              <a:rPr lang="en-US" b="1" dirty="0" smtClean="0"/>
              <a:t>Signage and Visual Experience - </a:t>
            </a:r>
            <a:r>
              <a:rPr lang="en-US" dirty="0" smtClean="0"/>
              <a:t>Architectural Pillar and signage</a:t>
            </a:r>
            <a:r>
              <a:rPr lang="en-US" baseline="0" dirty="0" smtClean="0"/>
              <a:t> </a:t>
            </a:r>
            <a:r>
              <a:rPr lang="en-US" dirty="0" smtClean="0"/>
              <a:t>on Mt </a:t>
            </a:r>
            <a:r>
              <a:rPr lang="en-US" dirty="0" err="1" smtClean="0"/>
              <a:t>Pelia</a:t>
            </a:r>
            <a:r>
              <a:rPr lang="en-US" dirty="0" smtClean="0"/>
              <a:t> Road for visitor</a:t>
            </a:r>
            <a:r>
              <a:rPr lang="en-US" baseline="0" dirty="0" smtClean="0"/>
              <a:t> Welcome Center and parking.</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14</a:t>
            </a:fld>
            <a:endParaRPr lang="en-US"/>
          </a:p>
        </p:txBody>
      </p:sp>
    </p:spTree>
    <p:extLst>
      <p:ext uri="{BB962C8B-B14F-4D97-AF65-F5344CB8AC3E}">
        <p14:creationId xmlns:p14="http://schemas.microsoft.com/office/powerpoint/2010/main" val="24323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Branding,</a:t>
            </a:r>
            <a:r>
              <a:rPr lang="en-US" b="1" baseline="0" dirty="0" smtClean="0"/>
              <a:t> </a:t>
            </a:r>
            <a:r>
              <a:rPr lang="en-US" b="1" dirty="0" smtClean="0"/>
              <a:t>Signage and Visual Experience - </a:t>
            </a:r>
            <a:r>
              <a:rPr lang="en-US" dirty="0" smtClean="0"/>
              <a:t>New</a:t>
            </a:r>
            <a:r>
              <a:rPr lang="en-US" baseline="0" dirty="0" smtClean="0"/>
              <a:t> pedestrian crosswalk connecting the new retail area being developed along Skyhawk Blvd.  </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15</a:t>
            </a:fld>
            <a:endParaRPr lang="en-US"/>
          </a:p>
        </p:txBody>
      </p:sp>
    </p:spTree>
    <p:extLst>
      <p:ext uri="{BB962C8B-B14F-4D97-AF65-F5344CB8AC3E}">
        <p14:creationId xmlns:p14="http://schemas.microsoft.com/office/powerpoint/2010/main" val="39647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Acquisition of parcels 1,2,3</a:t>
            </a:r>
            <a:r>
              <a:rPr lang="en-US" baseline="0" dirty="0" smtClean="0"/>
              <a:t> and 4 would allow for future building footprints, enhanced campus edges and offer strategic locations for future buildings and new and displaced parking.  Acquiring parcel 5 would allow for future growth to the Agriculture program.</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16</a:t>
            </a:fld>
            <a:endParaRPr lang="en-US"/>
          </a:p>
        </p:txBody>
      </p:sp>
    </p:spTree>
    <p:extLst>
      <p:ext uri="{BB962C8B-B14F-4D97-AF65-F5344CB8AC3E}">
        <p14:creationId xmlns:p14="http://schemas.microsoft.com/office/powerpoint/2010/main" val="145722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17</a:t>
            </a:fld>
            <a:endParaRPr lang="en-US"/>
          </a:p>
        </p:txBody>
      </p:sp>
    </p:spTree>
    <p:extLst>
      <p:ext uri="{BB962C8B-B14F-4D97-AF65-F5344CB8AC3E}">
        <p14:creationId xmlns:p14="http://schemas.microsoft.com/office/powerpoint/2010/main" val="372118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18</a:t>
            </a:fld>
            <a:endParaRPr lang="en-US"/>
          </a:p>
        </p:txBody>
      </p:sp>
    </p:spTree>
    <p:extLst>
      <p:ext uri="{BB962C8B-B14F-4D97-AF65-F5344CB8AC3E}">
        <p14:creationId xmlns:p14="http://schemas.microsoft.com/office/powerpoint/2010/main" val="6178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a:t>
            </a:r>
            <a:r>
              <a:rPr lang="en-US" dirty="0" smtClean="0"/>
              <a:t>Create space for student interaction, Increase use of UTM Housing, Develop a</a:t>
            </a:r>
            <a:r>
              <a:rPr lang="en-US" baseline="0" dirty="0" smtClean="0"/>
              <a:t> UTM “Spirit”, Organize weekend activities for students   </a:t>
            </a:r>
            <a:r>
              <a:rPr lang="en-US" b="1" baseline="0" dirty="0" smtClean="0"/>
              <a:t>2. </a:t>
            </a:r>
            <a:r>
              <a:rPr lang="en-US" baseline="0" dirty="0" smtClean="0"/>
              <a:t>Through Landscaping, Entrances and Signage, Removal of Parking   </a:t>
            </a:r>
            <a:r>
              <a:rPr lang="en-US" b="1" baseline="0" dirty="0" smtClean="0"/>
              <a:t>3. </a:t>
            </a:r>
            <a:r>
              <a:rPr lang="en-US" baseline="0" dirty="0" smtClean="0"/>
              <a:t>What’s good for UTM is good for Martin.. Continuation of Martin Streetscapes, weekend “Town &amp;Gown” activities   </a:t>
            </a:r>
            <a:r>
              <a:rPr lang="en-US" b="1" baseline="0" dirty="0" smtClean="0"/>
              <a:t>4. </a:t>
            </a:r>
            <a:r>
              <a:rPr lang="en-US" baseline="0" dirty="0" smtClean="0"/>
              <a:t>Through Internal and External social media communications</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2</a:t>
            </a:fld>
            <a:endParaRPr lang="en-US"/>
          </a:p>
        </p:txBody>
      </p:sp>
    </p:spTree>
    <p:extLst>
      <p:ext uri="{BB962C8B-B14F-4D97-AF65-F5344CB8AC3E}">
        <p14:creationId xmlns:p14="http://schemas.microsoft.com/office/powerpoint/2010/main" val="423421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refined plan depicts –</a:t>
            </a:r>
            <a:r>
              <a:rPr lang="en-US" baseline="0" dirty="0" smtClean="0">
                <a:solidFill>
                  <a:srgbClr val="FF0000"/>
                </a:solidFill>
              </a:rPr>
              <a:t> (Red</a:t>
            </a:r>
            <a:r>
              <a:rPr lang="en-US" baseline="0" dirty="0" smtClean="0"/>
              <a:t>-New Academic), (Yellow – Renovations), (Blue –Student Life) (Red Star –Campus Entrance Elements) (Orange – Student Housing) (Black dotted line – Road Improvements) </a:t>
            </a:r>
          </a:p>
          <a:p>
            <a:r>
              <a:rPr lang="en-US" baseline="0" dirty="0" smtClean="0"/>
              <a:t>(Gold Dots – lighting/signage along University St.)</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3</a:t>
            </a:fld>
            <a:endParaRPr lang="en-US"/>
          </a:p>
        </p:txBody>
      </p:sp>
    </p:spTree>
    <p:extLst>
      <p:ext uri="{BB962C8B-B14F-4D97-AF65-F5344CB8AC3E}">
        <p14:creationId xmlns:p14="http://schemas.microsoft.com/office/powerpoint/2010/main" val="218822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Development of a New Quad</a:t>
            </a:r>
            <a:r>
              <a:rPr lang="en-US" baseline="0" dirty="0" smtClean="0"/>
              <a:t>rangle Improves </a:t>
            </a:r>
            <a:r>
              <a:rPr lang="en-US" b="1" baseline="0" dirty="0" smtClean="0"/>
              <a:t>Campus Visual Experience.  Quad </a:t>
            </a:r>
            <a:r>
              <a:rPr lang="en-US" baseline="0" dirty="0" smtClean="0"/>
              <a:t>can be realized by interior removing 180 parking spaces to the perimeter of the campus.   Solution is to expand existing parking and/or locate parking on future acquired parcels.  With existing mature trees, new Bell Tower and Sculpture plazas, student nodes, grass lawns etc., this new quadrangle can visually join the heart of the campus for student use verses auto use.  This transformation will be completed overtime.  </a:t>
            </a:r>
            <a:endParaRPr lang="en-US" dirty="0" smtClean="0"/>
          </a:p>
          <a:p>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5</a:t>
            </a:fld>
            <a:endParaRPr lang="en-US"/>
          </a:p>
        </p:txBody>
      </p:sp>
    </p:spTree>
    <p:extLst>
      <p:ext uri="{BB962C8B-B14F-4D97-AF65-F5344CB8AC3E}">
        <p14:creationId xmlns:p14="http://schemas.microsoft.com/office/powerpoint/2010/main" val="299562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Technology is shown in orange</a:t>
            </a:r>
            <a:r>
              <a:rPr lang="en-US" baseline="0" dirty="0" smtClean="0"/>
              <a:t> and student life spaces in blue. Security relocates to Hall Moody Administration.</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7</a:t>
            </a:fld>
            <a:endParaRPr lang="en-US"/>
          </a:p>
        </p:txBody>
      </p:sp>
    </p:spTree>
    <p:extLst>
      <p:ext uri="{BB962C8B-B14F-4D97-AF65-F5344CB8AC3E}">
        <p14:creationId xmlns:p14="http://schemas.microsoft.com/office/powerpoint/2010/main" val="51450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e</a:t>
            </a:r>
            <a:r>
              <a:rPr lang="en-US" dirty="0" smtClean="0"/>
              <a:t>xisting</a:t>
            </a:r>
            <a:r>
              <a:rPr lang="en-US" baseline="0" dirty="0" smtClean="0"/>
              <a:t> Gooch Hall plaza entry is proposed to be developed into a covered outdoor Plaza engaging  the Historic Quadrangle. </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8</a:t>
            </a:fld>
            <a:endParaRPr lang="en-US"/>
          </a:p>
        </p:txBody>
      </p:sp>
    </p:spTree>
    <p:extLst>
      <p:ext uri="{BB962C8B-B14F-4D97-AF65-F5344CB8AC3E}">
        <p14:creationId xmlns:p14="http://schemas.microsoft.com/office/powerpoint/2010/main" val="402779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Gooch Student life</a:t>
            </a:r>
            <a:r>
              <a:rPr lang="en-US" b="1" baseline="0" dirty="0" smtClean="0"/>
              <a:t> Plaza </a:t>
            </a:r>
            <a:r>
              <a:rPr lang="en-US" baseline="0" dirty="0" smtClean="0"/>
              <a:t>on the Historic Quadrangle for gathering and socializing in between classes</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9</a:t>
            </a:fld>
            <a:endParaRPr lang="en-US"/>
          </a:p>
        </p:txBody>
      </p:sp>
    </p:spTree>
    <p:extLst>
      <p:ext uri="{BB962C8B-B14F-4D97-AF65-F5344CB8AC3E}">
        <p14:creationId xmlns:p14="http://schemas.microsoft.com/office/powerpoint/2010/main" val="121800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Ceremonial Gateway entrances into the campus for vehicles and pedestrians are needed to announce entries to the campus and brand campus edges.</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10</a:t>
            </a:fld>
            <a:endParaRPr lang="en-US"/>
          </a:p>
        </p:txBody>
      </p:sp>
    </p:spTree>
    <p:extLst>
      <p:ext uri="{BB962C8B-B14F-4D97-AF65-F5344CB8AC3E}">
        <p14:creationId xmlns:p14="http://schemas.microsoft.com/office/powerpoint/2010/main" val="8930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Appropriately</a:t>
            </a:r>
            <a:r>
              <a:rPr lang="en-US" baseline="0" dirty="0" smtClean="0"/>
              <a:t> designed Gateways should be installed to announce boundaries and entrances into the campus.</a:t>
            </a:r>
            <a:endParaRPr lang="en-US" dirty="0"/>
          </a:p>
        </p:txBody>
      </p:sp>
      <p:sp>
        <p:nvSpPr>
          <p:cNvPr id="4" name="Slide Number Placeholder 3"/>
          <p:cNvSpPr>
            <a:spLocks noGrp="1"/>
          </p:cNvSpPr>
          <p:nvPr>
            <p:ph type="sldNum" sz="quarter" idx="10"/>
          </p:nvPr>
        </p:nvSpPr>
        <p:spPr/>
        <p:txBody>
          <a:bodyPr/>
          <a:lstStyle/>
          <a:p>
            <a:fld id="{21A35A6E-14FA-9842-AACE-7CC1F5ED9AF3}" type="slidenum">
              <a:rPr lang="en-US" smtClean="0"/>
              <a:t>11</a:t>
            </a:fld>
            <a:endParaRPr lang="en-US"/>
          </a:p>
        </p:txBody>
      </p:sp>
    </p:spTree>
    <p:extLst>
      <p:ext uri="{BB962C8B-B14F-4D97-AF65-F5344CB8AC3E}">
        <p14:creationId xmlns:p14="http://schemas.microsoft.com/office/powerpoint/2010/main" val="261392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1EEB3-D740-D849-80A5-739D1CE6D848}"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69252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1EEB3-D740-D849-80A5-739D1CE6D848}"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2418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1EEB3-D740-D849-80A5-739D1CE6D848}"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387858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1EEB3-D740-D849-80A5-739D1CE6D848}"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58786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1EEB3-D740-D849-80A5-739D1CE6D848}"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110639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1EEB3-D740-D849-80A5-739D1CE6D848}"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276026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1EEB3-D740-D849-80A5-739D1CE6D848}" type="datetimeFigureOut">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412071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1EEB3-D740-D849-80A5-739D1CE6D848}"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371423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1EEB3-D740-D849-80A5-739D1CE6D848}"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186910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1EEB3-D740-D849-80A5-739D1CE6D848}"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46219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1EEB3-D740-D849-80A5-739D1CE6D848}"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3141A-6469-3341-9BBD-25FAE7BA505D}" type="slidenum">
              <a:rPr lang="en-US" smtClean="0"/>
              <a:t>‹#›</a:t>
            </a:fld>
            <a:endParaRPr lang="en-US"/>
          </a:p>
        </p:txBody>
      </p:sp>
    </p:spTree>
    <p:extLst>
      <p:ext uri="{BB962C8B-B14F-4D97-AF65-F5344CB8AC3E}">
        <p14:creationId xmlns:p14="http://schemas.microsoft.com/office/powerpoint/2010/main" val="63583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1EEB3-D740-D849-80A5-739D1CE6D848}" type="datetimeFigureOut">
              <a:rPr lang="en-US" smtClean="0"/>
              <a:t>3/17/2016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3141A-6469-3341-9BBD-25FAE7BA505D}" type="slidenum">
              <a:rPr lang="en-US" smtClean="0"/>
              <a:t>‹#›</a:t>
            </a:fld>
            <a:endParaRPr lang="en-US"/>
          </a:p>
        </p:txBody>
      </p:sp>
    </p:spTree>
    <p:extLst>
      <p:ext uri="{BB962C8B-B14F-4D97-AF65-F5344CB8AC3E}">
        <p14:creationId xmlns:p14="http://schemas.microsoft.com/office/powerpoint/2010/main" val="3896661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localhost/Volumes/Data/Projects/2015/15010%20-%20UT%20Martin%20Masterplan/Photographs/IMG_6240.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510" y="6178523"/>
            <a:ext cx="4814990" cy="738664"/>
          </a:xfrm>
          <a:prstGeom prst="rect">
            <a:avLst/>
          </a:prstGeom>
          <a:noFill/>
        </p:spPr>
        <p:txBody>
          <a:bodyPr wrap="none" rtlCol="0">
            <a:spAutoFit/>
          </a:bodyPr>
          <a:lstStyle/>
          <a:p>
            <a:pPr algn="ctr"/>
            <a:r>
              <a:rPr lang="en-US" sz="2400" dirty="0" smtClean="0"/>
              <a:t>MASTER PLAN Refinement– 03.17.16</a:t>
            </a:r>
            <a:r>
              <a:rPr lang="en-US" dirty="0" smtClean="0"/>
              <a:t>	</a:t>
            </a:r>
            <a:endParaRPr lang="en-US" dirty="0"/>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7303135" y="6270247"/>
            <a:ext cx="1538605" cy="3886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1799" y="511796"/>
            <a:ext cx="8175811" cy="4922608"/>
          </a:xfrm>
          <a:prstGeom prst="rect">
            <a:avLst/>
          </a:prstGeom>
        </p:spPr>
      </p:pic>
    </p:spTree>
    <p:extLst>
      <p:ext uri="{BB962C8B-B14F-4D97-AF65-F5344CB8AC3E}">
        <p14:creationId xmlns:p14="http://schemas.microsoft.com/office/powerpoint/2010/main" val="15838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62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9281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22 at 11.03.0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31749"/>
            <a:ext cx="8976203" cy="6040899"/>
          </a:xfrm>
          <a:prstGeom prst="rect">
            <a:avLst/>
          </a:prstGeom>
        </p:spPr>
      </p:pic>
    </p:spTree>
    <p:extLst>
      <p:ext uri="{BB962C8B-B14F-4D97-AF65-F5344CB8AC3E}">
        <p14:creationId xmlns:p14="http://schemas.microsoft.com/office/powerpoint/2010/main" val="3322500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3 at 11.17.53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7038"/>
            <a:ext cx="9144000" cy="6021084"/>
          </a:xfrm>
          <a:prstGeom prst="rect">
            <a:avLst/>
          </a:prstGeom>
        </p:spPr>
      </p:pic>
      <p:sp>
        <p:nvSpPr>
          <p:cNvPr id="4" name="TextBox 3"/>
          <p:cNvSpPr txBox="1"/>
          <p:nvPr/>
        </p:nvSpPr>
        <p:spPr>
          <a:xfrm>
            <a:off x="2369416" y="6240601"/>
            <a:ext cx="4713550" cy="461665"/>
          </a:xfrm>
          <a:prstGeom prst="rect">
            <a:avLst/>
          </a:prstGeom>
          <a:noFill/>
        </p:spPr>
        <p:txBody>
          <a:bodyPr wrap="none" rtlCol="0">
            <a:spAutoFit/>
          </a:bodyPr>
          <a:lstStyle/>
          <a:p>
            <a:r>
              <a:rPr lang="en-US" sz="2400" b="1" dirty="0" smtClean="0"/>
              <a:t>Gateway Entrance at Mt. </a:t>
            </a:r>
            <a:r>
              <a:rPr lang="en-US" sz="2400" b="1" dirty="0" err="1" smtClean="0"/>
              <a:t>Pelia</a:t>
            </a:r>
            <a:r>
              <a:rPr lang="en-US" sz="2400" b="1" dirty="0" smtClean="0"/>
              <a:t> Road</a:t>
            </a:r>
            <a:endParaRPr lang="en-US" sz="2400" b="1" dirty="0"/>
          </a:p>
        </p:txBody>
      </p:sp>
    </p:spTree>
    <p:extLst>
      <p:ext uri="{BB962C8B-B14F-4D97-AF65-F5344CB8AC3E}">
        <p14:creationId xmlns:p14="http://schemas.microsoft.com/office/powerpoint/2010/main" val="1005614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2-03 at 11.19.29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911" y="-1"/>
            <a:ext cx="8893748" cy="6114451"/>
          </a:xfrm>
          <a:prstGeom prst="rect">
            <a:avLst/>
          </a:prstGeom>
        </p:spPr>
      </p:pic>
      <p:sp>
        <p:nvSpPr>
          <p:cNvPr id="4" name="TextBox 3"/>
          <p:cNvSpPr txBox="1"/>
          <p:nvPr/>
        </p:nvSpPr>
        <p:spPr>
          <a:xfrm>
            <a:off x="1343377" y="6182299"/>
            <a:ext cx="6654844" cy="461665"/>
          </a:xfrm>
          <a:prstGeom prst="rect">
            <a:avLst/>
          </a:prstGeom>
          <a:noFill/>
        </p:spPr>
        <p:txBody>
          <a:bodyPr wrap="square" rtlCol="0">
            <a:spAutoFit/>
          </a:bodyPr>
          <a:lstStyle/>
          <a:p>
            <a:pPr algn="ctr"/>
            <a:r>
              <a:rPr lang="en-US" sz="2400" b="1" dirty="0" smtClean="0"/>
              <a:t>Architectural Pillars at Pedestrian Entrances</a:t>
            </a:r>
            <a:endParaRPr lang="en-US" sz="2400" b="1" dirty="0"/>
          </a:p>
        </p:txBody>
      </p:sp>
    </p:spTree>
    <p:extLst>
      <p:ext uri="{BB962C8B-B14F-4D97-AF65-F5344CB8AC3E}">
        <p14:creationId xmlns:p14="http://schemas.microsoft.com/office/powerpoint/2010/main" val="3688479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3_Signage Alternate Visit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4480"/>
            <a:ext cx="9144000" cy="6858000"/>
          </a:xfrm>
          <a:prstGeom prst="rect">
            <a:avLst/>
          </a:prstGeom>
        </p:spPr>
      </p:pic>
      <p:sp>
        <p:nvSpPr>
          <p:cNvPr id="4" name="TextBox 3"/>
          <p:cNvSpPr txBox="1"/>
          <p:nvPr/>
        </p:nvSpPr>
        <p:spPr>
          <a:xfrm>
            <a:off x="817028" y="6303273"/>
            <a:ext cx="7875086" cy="461665"/>
          </a:xfrm>
          <a:prstGeom prst="rect">
            <a:avLst/>
          </a:prstGeom>
          <a:noFill/>
        </p:spPr>
        <p:txBody>
          <a:bodyPr wrap="square" rtlCol="0">
            <a:spAutoFit/>
          </a:bodyPr>
          <a:lstStyle/>
          <a:p>
            <a:pPr algn="ctr"/>
            <a:r>
              <a:rPr lang="en-US" sz="2400" b="1" dirty="0" smtClean="0"/>
              <a:t>Signage for Visitor Welcome Center and Parking</a:t>
            </a:r>
            <a:endParaRPr lang="en-US" sz="2400" b="1" dirty="0"/>
          </a:p>
        </p:txBody>
      </p:sp>
    </p:spTree>
    <p:extLst>
      <p:ext uri="{BB962C8B-B14F-4D97-AF65-F5344CB8AC3E}">
        <p14:creationId xmlns:p14="http://schemas.microsoft.com/office/powerpoint/2010/main" val="2039120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880" y="5772691"/>
            <a:ext cx="6992240" cy="461665"/>
          </a:xfrm>
          <a:prstGeom prst="rect">
            <a:avLst/>
          </a:prstGeom>
          <a:noFill/>
        </p:spPr>
        <p:txBody>
          <a:bodyPr wrap="square" rtlCol="0">
            <a:spAutoFit/>
          </a:bodyPr>
          <a:lstStyle/>
          <a:p>
            <a:pPr algn="ctr"/>
            <a:r>
              <a:rPr lang="en-US" sz="2400" b="1" dirty="0" smtClean="0"/>
              <a:t>          Crosswalk at Skyhawk Parkway to Access Retail</a:t>
            </a:r>
            <a:endParaRPr lang="en-US" sz="2400" b="1" dirty="0"/>
          </a:p>
        </p:txBody>
      </p:sp>
      <p:pic>
        <p:nvPicPr>
          <p:cNvPr id="4" name="Picture 3" descr="IMAGE 2_Signage Shops Perspectiv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68400"/>
            <a:ext cx="9144000" cy="4512833"/>
          </a:xfrm>
          <a:prstGeom prst="rect">
            <a:avLst/>
          </a:prstGeom>
        </p:spPr>
      </p:pic>
    </p:spTree>
    <p:extLst>
      <p:ext uri="{BB962C8B-B14F-4D97-AF65-F5344CB8AC3E}">
        <p14:creationId xmlns:p14="http://schemas.microsoft.com/office/powerpoint/2010/main" val="2187229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6714" y="6142773"/>
            <a:ext cx="2790572" cy="461665"/>
          </a:xfrm>
          <a:prstGeom prst="rect">
            <a:avLst/>
          </a:prstGeom>
          <a:noFill/>
        </p:spPr>
        <p:txBody>
          <a:bodyPr wrap="none" rtlCol="0">
            <a:spAutoFit/>
          </a:bodyPr>
          <a:lstStyle/>
          <a:p>
            <a:pPr algn="ctr"/>
            <a:r>
              <a:rPr lang="en-US" sz="2400" b="1" dirty="0" smtClean="0"/>
              <a:t>Site Acquisition Plan</a:t>
            </a:r>
            <a:endParaRPr lang="en-US" sz="2400" b="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916706"/>
          </a:xfrm>
          <a:prstGeom prst="rect">
            <a:avLst/>
          </a:prstGeom>
        </p:spPr>
      </p:pic>
    </p:spTree>
    <p:extLst>
      <p:ext uri="{BB962C8B-B14F-4D97-AF65-F5344CB8AC3E}">
        <p14:creationId xmlns:p14="http://schemas.microsoft.com/office/powerpoint/2010/main" val="77919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
        <p:nvSpPr>
          <p:cNvPr id="4" name="TextBox 3"/>
          <p:cNvSpPr txBox="1"/>
          <p:nvPr/>
        </p:nvSpPr>
        <p:spPr>
          <a:xfrm>
            <a:off x="2748370" y="6246235"/>
            <a:ext cx="3982581" cy="461665"/>
          </a:xfrm>
          <a:prstGeom prst="rect">
            <a:avLst/>
          </a:prstGeom>
          <a:noFill/>
        </p:spPr>
        <p:txBody>
          <a:bodyPr wrap="none" rtlCol="0">
            <a:spAutoFit/>
          </a:bodyPr>
          <a:lstStyle/>
          <a:p>
            <a:r>
              <a:rPr lang="en-US" sz="2400" b="1" dirty="0" smtClean="0"/>
              <a:t>Aerial View of Future Campus</a:t>
            </a:r>
            <a:endParaRPr lang="en-US" sz="2400" b="1" dirty="0"/>
          </a:p>
        </p:txBody>
      </p:sp>
    </p:spTree>
    <p:extLst>
      <p:ext uri="{BB962C8B-B14F-4D97-AF65-F5344CB8AC3E}">
        <p14:creationId xmlns:p14="http://schemas.microsoft.com/office/powerpoint/2010/main" val="987484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982" y="6178523"/>
            <a:ext cx="4814990" cy="738664"/>
          </a:xfrm>
          <a:prstGeom prst="rect">
            <a:avLst/>
          </a:prstGeom>
          <a:noFill/>
        </p:spPr>
        <p:txBody>
          <a:bodyPr wrap="none" rtlCol="0">
            <a:spAutoFit/>
          </a:bodyPr>
          <a:lstStyle/>
          <a:p>
            <a:pPr algn="ctr"/>
            <a:r>
              <a:rPr lang="en-US" sz="2400" dirty="0" smtClean="0"/>
              <a:t>MASTER PLAN Refinement– 03.17.16</a:t>
            </a:r>
            <a:r>
              <a:rPr lang="en-US" dirty="0" smtClean="0"/>
              <a:t>	</a:t>
            </a:r>
            <a:endParaRPr lang="en-US" dirty="0"/>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7303135" y="6270247"/>
            <a:ext cx="1538605" cy="3886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4708" y="590320"/>
            <a:ext cx="7710385" cy="4642378"/>
          </a:xfrm>
          <a:prstGeom prst="rect">
            <a:avLst/>
          </a:prstGeom>
        </p:spPr>
      </p:pic>
    </p:spTree>
    <p:extLst>
      <p:ext uri="{BB962C8B-B14F-4D97-AF65-F5344CB8AC3E}">
        <p14:creationId xmlns:p14="http://schemas.microsoft.com/office/powerpoint/2010/main" val="1348501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924" y="467810"/>
            <a:ext cx="5772151" cy="954107"/>
          </a:xfrm>
          <a:prstGeom prst="rect">
            <a:avLst/>
          </a:prstGeom>
          <a:solidFill>
            <a:schemeClr val="accent6">
              <a:lumMod val="60000"/>
              <a:lumOff val="40000"/>
            </a:schemeClr>
          </a:solidFill>
          <a:ln w="12700">
            <a:solidFill>
              <a:schemeClr val="tx2">
                <a:lumMod val="50000"/>
              </a:schemeClr>
            </a:solidFill>
          </a:ln>
        </p:spPr>
        <p:txBody>
          <a:bodyPr wrap="square">
            <a:spAutoFit/>
          </a:bodyPr>
          <a:lstStyle/>
          <a:p>
            <a:r>
              <a:rPr lang="en-US" sz="2800" b="1" dirty="0" smtClean="0">
                <a:latin typeface="Cambria" panose="02040503050406030204" pitchFamily="18" charset="0"/>
                <a:ea typeface="MS Mincho" panose="02020609040205080304" pitchFamily="49" charset="-128"/>
                <a:cs typeface="Times New Roman" panose="02020603050405020304" pitchFamily="18" charset="0"/>
              </a:rPr>
              <a:t>Principles Guiding</a:t>
            </a: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r>
              <a:rPr lang="en-US" sz="2800" b="1" dirty="0" smtClean="0">
                <a:latin typeface="Cambria" panose="02040503050406030204" pitchFamily="18" charset="0"/>
                <a:ea typeface="MS Mincho" panose="02020609040205080304" pitchFamily="49" charset="-128"/>
                <a:cs typeface="Times New Roman" panose="02020603050405020304" pitchFamily="18" charset="0"/>
              </a:rPr>
              <a:t>2016 Master Plan Refinement </a:t>
            </a:r>
          </a:p>
        </p:txBody>
      </p:sp>
      <p:sp>
        <p:nvSpPr>
          <p:cNvPr id="5" name="Rectangle 4"/>
          <p:cNvSpPr/>
          <p:nvPr/>
        </p:nvSpPr>
        <p:spPr>
          <a:xfrm>
            <a:off x="542924" y="1718010"/>
            <a:ext cx="7986714" cy="5447645"/>
          </a:xfrm>
          <a:prstGeom prst="rect">
            <a:avLst/>
          </a:prstGeom>
        </p:spPr>
        <p:txBody>
          <a:bodyPr wrap="square">
            <a:spAutoFit/>
          </a:bodyPr>
          <a:lstStyle/>
          <a:p>
            <a:pPr marL="457200" marR="0" lvl="0" indent="-457200">
              <a:spcBef>
                <a:spcPts val="0"/>
              </a:spcBef>
              <a:spcAft>
                <a:spcPts val="0"/>
              </a:spcAft>
              <a:buClr>
                <a:srgbClr val="E36C0A"/>
              </a:buClr>
              <a:buFont typeface="+mj-lt"/>
              <a:buAutoNum type="arabicPeriod"/>
            </a:pPr>
            <a:r>
              <a:rPr lang="en-US" sz="2800" b="1" dirty="0" smtClean="0">
                <a:latin typeface="Cambria" panose="02040503050406030204" pitchFamily="18" charset="0"/>
                <a:ea typeface="MS Mincho" panose="02020609040205080304" pitchFamily="49" charset="-128"/>
                <a:cs typeface="Times New Roman" panose="02020603050405020304" pitchFamily="18" charset="0"/>
              </a:rPr>
              <a:t>Creating a robust on-campus community of students</a:t>
            </a:r>
            <a:endParaRPr lang="en-US" sz="2800" b="1" dirty="0">
              <a:latin typeface="Cambria" panose="02040503050406030204" pitchFamily="18" charset="0"/>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dirty="0">
                <a:latin typeface="Cambria" panose="02040503050406030204" pitchFamily="18" charset="0"/>
                <a:ea typeface="MS Mincho" panose="02020609040205080304" pitchFamily="49" charset="-128"/>
                <a:cs typeface="Times New Roman" panose="02020603050405020304" pitchFamily="18" charset="0"/>
              </a:rPr>
              <a:t> </a:t>
            </a:r>
          </a:p>
          <a:p>
            <a:pPr marL="457200" marR="0" lvl="0" indent="-457200">
              <a:spcBef>
                <a:spcPts val="0"/>
              </a:spcBef>
              <a:spcAft>
                <a:spcPts val="0"/>
              </a:spcAft>
              <a:buClr>
                <a:srgbClr val="E36C0A"/>
              </a:buClr>
              <a:buFont typeface="+mj-lt"/>
              <a:buAutoNum type="arabicPeriod" startAt="2"/>
            </a:pPr>
            <a:r>
              <a:rPr lang="en-US" sz="2800" b="1" dirty="0" smtClean="0">
                <a:latin typeface="Cambria" panose="02040503050406030204" pitchFamily="18" charset="0"/>
                <a:ea typeface="MS Mincho" panose="02020609040205080304" pitchFamily="49" charset="-128"/>
                <a:cs typeface="Times New Roman" panose="02020603050405020304" pitchFamily="18" charset="0"/>
              </a:rPr>
              <a:t>Improving the Campus Visual Experience</a:t>
            </a:r>
          </a:p>
          <a:p>
            <a:pPr marL="457200" marR="0" lvl="0" indent="-457200">
              <a:spcBef>
                <a:spcPts val="0"/>
              </a:spcBef>
              <a:spcAft>
                <a:spcPts val="0"/>
              </a:spcAft>
              <a:buClr>
                <a:srgbClr val="E36C0A"/>
              </a:buClr>
              <a:buFont typeface="+mj-lt"/>
              <a:buAutoNum type="arabicPeriod" startAt="2"/>
            </a:pPr>
            <a:endParaRPr lang="en-US" sz="2800" b="1" dirty="0">
              <a:latin typeface="Cambria" panose="02040503050406030204" pitchFamily="18" charset="0"/>
              <a:ea typeface="MS Mincho" panose="02020609040205080304" pitchFamily="49" charset="-128"/>
              <a:cs typeface="Times New Roman" panose="02020603050405020304" pitchFamily="18" charset="0"/>
            </a:endParaRPr>
          </a:p>
          <a:p>
            <a:pPr marL="457200" indent="-457200">
              <a:buClr>
                <a:srgbClr val="E36C0A"/>
              </a:buClr>
              <a:buFont typeface="+mj-lt"/>
              <a:buAutoNum type="arabicPeriod" startAt="2"/>
            </a:pPr>
            <a:r>
              <a:rPr lang="en-US" sz="2800" b="1" dirty="0" smtClean="0">
                <a:solidFill>
                  <a:prstClr val="black"/>
                </a:solidFill>
                <a:latin typeface="Cambria" panose="02040503050406030204" pitchFamily="18" charset="0"/>
                <a:ea typeface="MS Mincho" panose="02020609040205080304" pitchFamily="49" charset="-128"/>
                <a:cs typeface="Times New Roman" panose="02020603050405020304" pitchFamily="18" charset="0"/>
              </a:rPr>
              <a:t>Reinforcing “</a:t>
            </a:r>
            <a:r>
              <a:rPr lang="en-US" sz="2800" b="1"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Town &amp; Gown” </a:t>
            </a:r>
            <a:r>
              <a:rPr lang="en-US" sz="2800" b="1" dirty="0" smtClean="0">
                <a:solidFill>
                  <a:prstClr val="black"/>
                </a:solidFill>
                <a:latin typeface="Cambria" panose="02040503050406030204" pitchFamily="18" charset="0"/>
                <a:ea typeface="MS Mincho" panose="02020609040205080304" pitchFamily="49" charset="-128"/>
                <a:cs typeface="Times New Roman" panose="02020603050405020304" pitchFamily="18" charset="0"/>
              </a:rPr>
              <a:t>Relationships</a:t>
            </a:r>
          </a:p>
          <a:p>
            <a:pPr marL="457200" indent="-457200">
              <a:buClr>
                <a:srgbClr val="E36C0A"/>
              </a:buClr>
              <a:buFont typeface="+mj-lt"/>
              <a:buAutoNum type="arabicPeriod" startAt="2"/>
            </a:pPr>
            <a:endParaRPr lang="en-US" sz="2800" b="1" dirty="0">
              <a:solidFill>
                <a:prstClr val="black"/>
              </a:solidFill>
              <a:latin typeface="Cambria" panose="02040503050406030204" pitchFamily="18" charset="0"/>
              <a:ea typeface="MS Mincho" panose="02020609040205080304" pitchFamily="49" charset="-128"/>
              <a:cs typeface="Times New Roman" panose="02020603050405020304" pitchFamily="18" charset="0"/>
            </a:endParaRPr>
          </a:p>
          <a:p>
            <a:pPr marL="457200" indent="-457200">
              <a:buClr>
                <a:srgbClr val="E36C0A"/>
              </a:buClr>
              <a:buFont typeface="+mj-lt"/>
              <a:buAutoNum type="arabicPeriod" startAt="2"/>
            </a:pPr>
            <a:r>
              <a:rPr lang="en-US" sz="2800" b="1" dirty="0" smtClean="0">
                <a:solidFill>
                  <a:prstClr val="black"/>
                </a:solidFill>
                <a:latin typeface="Cambria" panose="02040503050406030204" pitchFamily="18" charset="0"/>
                <a:ea typeface="MS Mincho" panose="02020609040205080304" pitchFamily="49" charset="-128"/>
                <a:cs typeface="Times New Roman" panose="02020603050405020304" pitchFamily="18" charset="0"/>
              </a:rPr>
              <a:t>Branding and Communicating the UT Martin Experience</a:t>
            </a:r>
            <a:endParaRPr lang="en-US" sz="2800" b="1" dirty="0">
              <a:solidFill>
                <a:prstClr val="black"/>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spcAft>
                <a:spcPts val="0"/>
              </a:spcAft>
              <a:buClr>
                <a:srgbClr val="E36C0A"/>
              </a:buClr>
            </a:pPr>
            <a:endParaRPr lang="en-US" sz="2400" b="1" dirty="0" smtClean="0">
              <a:latin typeface="Cambria" panose="02040503050406030204" pitchFamily="18" charset="0"/>
              <a:ea typeface="MS Mincho" panose="02020609040205080304" pitchFamily="49" charset="-128"/>
              <a:cs typeface="Times New Roman" panose="02020603050405020304" pitchFamily="18" charset="0"/>
            </a:endParaRPr>
          </a:p>
          <a:p>
            <a:pPr marL="457200" marR="0" lvl="0" indent="-457200">
              <a:spcBef>
                <a:spcPts val="0"/>
              </a:spcBef>
              <a:spcAft>
                <a:spcPts val="0"/>
              </a:spcAft>
              <a:buClr>
                <a:srgbClr val="E36C0A"/>
              </a:buClr>
              <a:buFont typeface="+mj-lt"/>
              <a:buAutoNum type="arabicPeriod" startAt="2"/>
            </a:pPr>
            <a:endParaRPr lang="en-US" sz="2400" b="1" dirty="0" smtClean="0">
              <a:latin typeface="Cambria" panose="02040503050406030204" pitchFamily="18" charset="0"/>
              <a:ea typeface="MS Mincho" panose="02020609040205080304" pitchFamily="49" charset="-128"/>
              <a:cs typeface="Times New Roman" panose="02020603050405020304" pitchFamily="18" charset="0"/>
            </a:endParaRPr>
          </a:p>
          <a:p>
            <a:pPr marL="457200" marR="0" lvl="0" indent="-457200">
              <a:spcBef>
                <a:spcPts val="0"/>
              </a:spcBef>
              <a:spcAft>
                <a:spcPts val="0"/>
              </a:spcAft>
              <a:buClr>
                <a:srgbClr val="E36C0A"/>
              </a:buClr>
              <a:buFont typeface="+mj-lt"/>
              <a:buAutoNum type="arabicPeriod" startAt="2"/>
            </a:pPr>
            <a:endParaRPr lang="en-US" sz="2400" b="1" dirty="0">
              <a:effectLst/>
              <a:latin typeface="Cambria" panose="02040503050406030204" pitchFamily="18" charset="0"/>
              <a:ea typeface="MS Mincho" panose="02020609040205080304" pitchFamily="49" charset="-128"/>
              <a:cs typeface="Times New Roman" panose="02020603050405020304" pitchFamily="18" charset="0"/>
            </a:endParaRPr>
          </a:p>
          <a:p>
            <a:pPr marL="457200" marR="0" lvl="0" indent="-457200">
              <a:spcBef>
                <a:spcPts val="0"/>
              </a:spcBef>
              <a:spcAft>
                <a:spcPts val="0"/>
              </a:spcAft>
              <a:buClr>
                <a:srgbClr val="E36C0A"/>
              </a:buClr>
              <a:buFont typeface="+mj-lt"/>
              <a:buAutoNum type="arabicPeriod" startAt="2"/>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7303135" y="6270247"/>
            <a:ext cx="1538605" cy="388620"/>
          </a:xfrm>
          <a:prstGeom prst="rect">
            <a:avLst/>
          </a:prstGeom>
        </p:spPr>
      </p:pic>
      <p:pic>
        <p:nvPicPr>
          <p:cNvPr id="7" name="Picture 6" descr="C:\Users\dspears.CA\AppData\Local\Microsoft\Windows\Temporary Internet Files\Content.Word\UT-Martin-web-logo.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8265" y="262694"/>
            <a:ext cx="936455" cy="933451"/>
          </a:xfrm>
          <a:prstGeom prst="rect">
            <a:avLst/>
          </a:prstGeom>
          <a:noFill/>
          <a:ln>
            <a:noFill/>
          </a:ln>
        </p:spPr>
      </p:pic>
    </p:spTree>
    <p:extLst>
      <p:ext uri="{BB962C8B-B14F-4D97-AF65-F5344CB8AC3E}">
        <p14:creationId xmlns:p14="http://schemas.microsoft.com/office/powerpoint/2010/main" val="942696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1138" y="6397402"/>
            <a:ext cx="4365298" cy="400110"/>
          </a:xfrm>
          <a:prstGeom prst="rect">
            <a:avLst/>
          </a:prstGeom>
          <a:noFill/>
        </p:spPr>
        <p:txBody>
          <a:bodyPr wrap="none" rtlCol="0">
            <a:spAutoFit/>
          </a:bodyPr>
          <a:lstStyle/>
          <a:p>
            <a:r>
              <a:rPr lang="en-US" sz="2000" b="1" dirty="0" smtClean="0"/>
              <a:t>2015 Campus Master Plan Refinements</a:t>
            </a:r>
            <a:endParaRPr lang="en-US" sz="2000" b="1"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321779"/>
          </a:xfrm>
          <a:prstGeom prst="rect">
            <a:avLst/>
          </a:prstGeom>
        </p:spPr>
      </p:pic>
    </p:spTree>
    <p:extLst>
      <p:ext uri="{BB962C8B-B14F-4D97-AF65-F5344CB8AC3E}">
        <p14:creationId xmlns:p14="http://schemas.microsoft.com/office/powerpoint/2010/main" val="3173804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84732"/>
          </a:xfrm>
          <a:prstGeom prst="rect">
            <a:avLst/>
          </a:prstGeom>
        </p:spPr>
      </p:pic>
      <p:sp>
        <p:nvSpPr>
          <p:cNvPr id="3" name="TextBox 2"/>
          <p:cNvSpPr txBox="1"/>
          <p:nvPr/>
        </p:nvSpPr>
        <p:spPr>
          <a:xfrm>
            <a:off x="2681135" y="6219341"/>
            <a:ext cx="3727174" cy="461665"/>
          </a:xfrm>
          <a:prstGeom prst="rect">
            <a:avLst/>
          </a:prstGeom>
          <a:noFill/>
        </p:spPr>
        <p:txBody>
          <a:bodyPr wrap="none" rtlCol="0">
            <a:spAutoFit/>
          </a:bodyPr>
          <a:lstStyle/>
          <a:p>
            <a:r>
              <a:rPr lang="en-US" sz="2400" b="1" dirty="0" smtClean="0"/>
              <a:t>Aerial View of Campus Core</a:t>
            </a:r>
            <a:endParaRPr lang="en-US" sz="2400" b="1" dirty="0"/>
          </a:p>
        </p:txBody>
      </p:sp>
    </p:spTree>
    <p:extLst>
      <p:ext uri="{BB962C8B-B14F-4D97-AF65-F5344CB8AC3E}">
        <p14:creationId xmlns:p14="http://schemas.microsoft.com/office/powerpoint/2010/main" val="194416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737" y="628752"/>
            <a:ext cx="9895726" cy="4947863"/>
          </a:xfrm>
          <a:prstGeom prst="rect">
            <a:avLst/>
          </a:prstGeom>
        </p:spPr>
      </p:pic>
      <p:sp>
        <p:nvSpPr>
          <p:cNvPr id="4" name="TextBox 3"/>
          <p:cNvSpPr txBox="1"/>
          <p:nvPr/>
        </p:nvSpPr>
        <p:spPr>
          <a:xfrm>
            <a:off x="2257584" y="5691807"/>
            <a:ext cx="4799310" cy="523220"/>
          </a:xfrm>
          <a:prstGeom prst="rect">
            <a:avLst/>
          </a:prstGeom>
          <a:noFill/>
        </p:spPr>
        <p:txBody>
          <a:bodyPr wrap="none" rtlCol="0">
            <a:spAutoFit/>
          </a:bodyPr>
          <a:lstStyle/>
          <a:p>
            <a:r>
              <a:rPr lang="en-US" sz="2800" b="1" dirty="0" smtClean="0"/>
              <a:t>New Quadrangle Development</a:t>
            </a:r>
            <a:endParaRPr lang="en-US" sz="2800" b="1" dirty="0"/>
          </a:p>
        </p:txBody>
      </p:sp>
    </p:spTree>
    <p:extLst>
      <p:ext uri="{BB962C8B-B14F-4D97-AF65-F5344CB8AC3E}">
        <p14:creationId xmlns:p14="http://schemas.microsoft.com/office/powerpoint/2010/main" val="764151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59334" y="5526101"/>
            <a:ext cx="8263160" cy="1138773"/>
          </a:xfrm>
          <a:prstGeom prst="rect">
            <a:avLst/>
          </a:prstGeom>
          <a:noFill/>
        </p:spPr>
        <p:txBody>
          <a:bodyPr wrap="none" rtlCol="0">
            <a:spAutoFit/>
          </a:bodyPr>
          <a:lstStyle/>
          <a:p>
            <a:pPr algn="ctr"/>
            <a:r>
              <a:rPr lang="en-US" sz="2400" b="1" dirty="0" smtClean="0"/>
              <a:t>Aerial View of Crisp Hall Relationship to Campus </a:t>
            </a:r>
            <a:r>
              <a:rPr lang="en-US" sz="2400" b="1" dirty="0" smtClean="0"/>
              <a:t>Core</a:t>
            </a:r>
          </a:p>
          <a:p>
            <a:pPr algn="ctr"/>
            <a:r>
              <a:rPr lang="en-US" sz="2000" b="1" dirty="0"/>
              <a:t>Future Location of New Crisp Hall Student Plaza on the Historic Quadrangle  </a:t>
            </a:r>
          </a:p>
          <a:p>
            <a:endParaRPr lang="en-US" sz="2400" b="1" dirty="0"/>
          </a:p>
        </p:txBody>
      </p:sp>
    </p:spTree>
    <p:extLst>
      <p:ext uri="{BB962C8B-B14F-4D97-AF65-F5344CB8AC3E}">
        <p14:creationId xmlns:p14="http://schemas.microsoft.com/office/powerpoint/2010/main" val="107451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6186" y="6204139"/>
            <a:ext cx="3289106" cy="461665"/>
          </a:xfrm>
          <a:prstGeom prst="rect">
            <a:avLst/>
          </a:prstGeom>
          <a:noFill/>
        </p:spPr>
        <p:txBody>
          <a:bodyPr wrap="none" rtlCol="0">
            <a:spAutoFit/>
          </a:bodyPr>
          <a:lstStyle/>
          <a:p>
            <a:r>
              <a:rPr lang="en-US" sz="2400" b="1" dirty="0" smtClean="0"/>
              <a:t>Crisp Hall Proposed Plan</a:t>
            </a:r>
            <a:endParaRPr lang="en-US" sz="2400" b="1" dirty="0"/>
          </a:p>
        </p:txBody>
      </p:sp>
      <p:pic>
        <p:nvPicPr>
          <p:cNvPr id="2" name="Picture 1" descr="Screen Shot 2016-02-04 at 2.14.4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2" y="121023"/>
            <a:ext cx="9063804" cy="5970494"/>
          </a:xfrm>
          <a:prstGeom prst="rect">
            <a:avLst/>
          </a:prstGeom>
        </p:spPr>
      </p:pic>
    </p:spTree>
    <p:extLst>
      <p:ext uri="{BB962C8B-B14F-4D97-AF65-F5344CB8AC3E}">
        <p14:creationId xmlns:p14="http://schemas.microsoft.com/office/powerpoint/2010/main" val="2895950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6240.jpg" descr="/Volumes/Data/Projects/2015/15010 - UT Martin Masterplan/Photographs/IMG_6240.jpg"/>
          <p:cNvPicPr>
            <a:picLocks noChangeAspect="1"/>
          </p:cNvPicPr>
          <p:nvPr/>
        </p:nvPicPr>
        <p:blipFill>
          <a:blip r:embed="rId3" r:link="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3992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5478" y="5865827"/>
            <a:ext cx="4324910" cy="461665"/>
          </a:xfrm>
          <a:prstGeom prst="rect">
            <a:avLst/>
          </a:prstGeom>
          <a:noFill/>
        </p:spPr>
        <p:txBody>
          <a:bodyPr wrap="square" rtlCol="0">
            <a:spAutoFit/>
          </a:bodyPr>
          <a:lstStyle/>
          <a:p>
            <a:r>
              <a:rPr lang="en-US" sz="2400" b="1" dirty="0" smtClean="0"/>
              <a:t>Gooch Hall Student Life Plaza</a:t>
            </a:r>
            <a:endParaRPr lang="en-US" sz="2400" b="1" dirty="0"/>
          </a:p>
        </p:txBody>
      </p:sp>
      <p:pic>
        <p:nvPicPr>
          <p:cNvPr id="3" name="Picture 2" descr="Screen Shot 2016-02-04 at 2.21.1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69675" cy="5658187"/>
          </a:xfrm>
          <a:prstGeom prst="rect">
            <a:avLst/>
          </a:prstGeom>
        </p:spPr>
      </p:pic>
    </p:spTree>
    <p:extLst>
      <p:ext uri="{BB962C8B-B14F-4D97-AF65-F5344CB8AC3E}">
        <p14:creationId xmlns:p14="http://schemas.microsoft.com/office/powerpoint/2010/main" val="969245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3513</TotalTime>
  <Words>566</Words>
  <Application>Microsoft Office PowerPoint</Application>
  <PresentationFormat>On-screen Show (4:3)</PresentationFormat>
  <Paragraphs>57</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Mincho</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mfowlkes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Fowlkes</dc:creator>
  <cp:lastModifiedBy>Petra Rencher McPhearson</cp:lastModifiedBy>
  <cp:revision>161</cp:revision>
  <cp:lastPrinted>2016-02-03T22:20:49Z</cp:lastPrinted>
  <dcterms:created xsi:type="dcterms:W3CDTF">2015-10-21T21:33:55Z</dcterms:created>
  <dcterms:modified xsi:type="dcterms:W3CDTF">2016-03-17T22:52:22Z</dcterms:modified>
</cp:coreProperties>
</file>