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 ContentType="image/tif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12.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60" r:id="rId2"/>
    <p:sldId id="263" r:id="rId3"/>
    <p:sldId id="261" r:id="rId4"/>
    <p:sldId id="264" r:id="rId5"/>
    <p:sldId id="265" r:id="rId6"/>
    <p:sldId id="267" r:id="rId7"/>
    <p:sldId id="268" r:id="rId8"/>
    <p:sldId id="270" r:id="rId9"/>
    <p:sldId id="271" r:id="rId10"/>
    <p:sldId id="272" r:id="rId11"/>
    <p:sldId id="285" r:id="rId12"/>
    <p:sldId id="284" r:id="rId13"/>
    <p:sldId id="276" r:id="rId14"/>
    <p:sldId id="277" r:id="rId15"/>
    <p:sldId id="286" r:id="rId16"/>
    <p:sldId id="280" r:id="rId17"/>
    <p:sldId id="282" r:id="rId18"/>
    <p:sldId id="283"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70C20B4-36EC-4D20-A1F0-6577FBB6216D}">
          <p14:sldIdLst>
            <p14:sldId id="260"/>
            <p14:sldId id="263"/>
            <p14:sldId id="261"/>
            <p14:sldId id="264"/>
            <p14:sldId id="265"/>
            <p14:sldId id="267"/>
            <p14:sldId id="268"/>
            <p14:sldId id="270"/>
            <p14:sldId id="271"/>
            <p14:sldId id="272"/>
            <p14:sldId id="285"/>
            <p14:sldId id="284"/>
            <p14:sldId id="276"/>
            <p14:sldId id="277"/>
            <p14:sldId id="286"/>
            <p14:sldId id="280"/>
            <p14:sldId id="282"/>
            <p14:sldId id="28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204"/>
    <a:srgbClr val="002C73"/>
    <a:srgbClr val="75787B"/>
    <a:srgbClr val="D226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738" y="-43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56464668106963"/>
          <c:y val="3.9558068799329403E-2"/>
          <c:w val="0.82652852917194797"/>
          <c:h val="0.94559170500154199"/>
        </c:manualLayout>
      </c:layout>
      <c:barChart>
        <c:barDir val="bar"/>
        <c:grouping val="clustered"/>
        <c:varyColors val="0"/>
        <c:ser>
          <c:idx val="0"/>
          <c:order val="0"/>
          <c:invertIfNegative val="0"/>
          <c:dPt>
            <c:idx val="26"/>
            <c:invertIfNegative val="0"/>
            <c:bubble3D val="0"/>
            <c:spPr>
              <a:solidFill>
                <a:srgbClr val="00B050"/>
              </a:solidFill>
            </c:spPr>
          </c:dPt>
          <c:dPt>
            <c:idx val="27"/>
            <c:invertIfNegative val="0"/>
            <c:bubble3D val="0"/>
            <c:spPr>
              <a:solidFill>
                <a:srgbClr val="FF0000"/>
              </a:solidFill>
            </c:spPr>
          </c:dPt>
          <c:cat>
            <c:strRef>
              <c:f>Sheet1!$A$1:$A$51</c:f>
              <c:strCache>
                <c:ptCount val="51"/>
                <c:pt idx="0">
                  <c:v>Mississippi</c:v>
                </c:pt>
                <c:pt idx="1">
                  <c:v>Connecticut</c:v>
                </c:pt>
                <c:pt idx="2">
                  <c:v>Massachusetts</c:v>
                </c:pt>
                <c:pt idx="3">
                  <c:v>New Mexico</c:v>
                </c:pt>
                <c:pt idx="4">
                  <c:v>South Dakota</c:v>
                </c:pt>
                <c:pt idx="5">
                  <c:v>Minnesota</c:v>
                </c:pt>
                <c:pt idx="6">
                  <c:v>Nebraska</c:v>
                </c:pt>
                <c:pt idx="7">
                  <c:v>New York</c:v>
                </c:pt>
                <c:pt idx="8">
                  <c:v>New Jersey</c:v>
                </c:pt>
                <c:pt idx="9">
                  <c:v>South Carolina</c:v>
                </c:pt>
                <c:pt idx="10">
                  <c:v>Georgia</c:v>
                </c:pt>
                <c:pt idx="11">
                  <c:v>North Dakota</c:v>
                </c:pt>
                <c:pt idx="12">
                  <c:v>Iowa</c:v>
                </c:pt>
                <c:pt idx="13">
                  <c:v>Indiana</c:v>
                </c:pt>
                <c:pt idx="14">
                  <c:v>Arkansas</c:v>
                </c:pt>
                <c:pt idx="15">
                  <c:v>Rhode Island</c:v>
                </c:pt>
                <c:pt idx="16">
                  <c:v>Kansas</c:v>
                </c:pt>
                <c:pt idx="17">
                  <c:v>Louisiana</c:v>
                </c:pt>
                <c:pt idx="18">
                  <c:v>New Hampshire</c:v>
                </c:pt>
                <c:pt idx="19">
                  <c:v>Maryland</c:v>
                </c:pt>
                <c:pt idx="20">
                  <c:v>North Carolina</c:v>
                </c:pt>
                <c:pt idx="21">
                  <c:v>Virginia</c:v>
                </c:pt>
                <c:pt idx="22">
                  <c:v>Hawaii</c:v>
                </c:pt>
                <c:pt idx="23">
                  <c:v>Alabama</c:v>
                </c:pt>
                <c:pt idx="24">
                  <c:v>Florida</c:v>
                </c:pt>
                <c:pt idx="25">
                  <c:v>Kentucky</c:v>
                </c:pt>
                <c:pt idx="26">
                  <c:v>Nation</c:v>
                </c:pt>
                <c:pt idx="27">
                  <c:v>Tennessee</c:v>
                </c:pt>
                <c:pt idx="28">
                  <c:v>Michigan</c:v>
                </c:pt>
                <c:pt idx="29">
                  <c:v>California</c:v>
                </c:pt>
                <c:pt idx="30">
                  <c:v>Ohio</c:v>
                </c:pt>
                <c:pt idx="31">
                  <c:v>Missouri</c:v>
                </c:pt>
                <c:pt idx="32">
                  <c:v>Colorado</c:v>
                </c:pt>
                <c:pt idx="33">
                  <c:v>Pennsylvania</c:v>
                </c:pt>
                <c:pt idx="34">
                  <c:v>Montana</c:v>
                </c:pt>
                <c:pt idx="35">
                  <c:v>Wyoming</c:v>
                </c:pt>
                <c:pt idx="36">
                  <c:v>Oklahoma</c:v>
                </c:pt>
                <c:pt idx="37">
                  <c:v>Wisconsin</c:v>
                </c:pt>
                <c:pt idx="38">
                  <c:v>West Virginia</c:v>
                </c:pt>
                <c:pt idx="39">
                  <c:v>Illinois</c:v>
                </c:pt>
                <c:pt idx="40">
                  <c:v>Arizona</c:v>
                </c:pt>
                <c:pt idx="41">
                  <c:v>Maine</c:v>
                </c:pt>
                <c:pt idx="42">
                  <c:v>Texas</c:v>
                </c:pt>
                <c:pt idx="43">
                  <c:v>Vermont</c:v>
                </c:pt>
                <c:pt idx="44">
                  <c:v>Utah</c:v>
                </c:pt>
                <c:pt idx="45">
                  <c:v>Nevada</c:v>
                </c:pt>
                <c:pt idx="46">
                  <c:v>Washington</c:v>
                </c:pt>
                <c:pt idx="47">
                  <c:v>Oregon</c:v>
                </c:pt>
                <c:pt idx="48">
                  <c:v>Delaware</c:v>
                </c:pt>
                <c:pt idx="49">
                  <c:v>Alaska</c:v>
                </c:pt>
                <c:pt idx="50">
                  <c:v>Idaho</c:v>
                </c:pt>
              </c:strCache>
            </c:strRef>
          </c:cat>
          <c:val>
            <c:numRef>
              <c:f>Sheet1!$B$1:$B$51</c:f>
              <c:numCache>
                <c:formatCode>General</c:formatCode>
                <c:ptCount val="51"/>
                <c:pt idx="0">
                  <c:v>78.8</c:v>
                </c:pt>
                <c:pt idx="1">
                  <c:v>78.7</c:v>
                </c:pt>
                <c:pt idx="2">
                  <c:v>73.2</c:v>
                </c:pt>
                <c:pt idx="3">
                  <c:v>72.400000000000006</c:v>
                </c:pt>
                <c:pt idx="4">
                  <c:v>71.8</c:v>
                </c:pt>
                <c:pt idx="5">
                  <c:v>70.900000000000006</c:v>
                </c:pt>
                <c:pt idx="6">
                  <c:v>69.5</c:v>
                </c:pt>
                <c:pt idx="7">
                  <c:v>68.900000000000006</c:v>
                </c:pt>
                <c:pt idx="8">
                  <c:v>68.599999999999994</c:v>
                </c:pt>
                <c:pt idx="9">
                  <c:v>68.3</c:v>
                </c:pt>
                <c:pt idx="10">
                  <c:v>67.7</c:v>
                </c:pt>
                <c:pt idx="11">
                  <c:v>67.400000000000006</c:v>
                </c:pt>
                <c:pt idx="12">
                  <c:v>66.599999999999994</c:v>
                </c:pt>
                <c:pt idx="13">
                  <c:v>65.8</c:v>
                </c:pt>
                <c:pt idx="14">
                  <c:v>65.400000000000006</c:v>
                </c:pt>
                <c:pt idx="15">
                  <c:v>65.400000000000006</c:v>
                </c:pt>
                <c:pt idx="16">
                  <c:v>64.7</c:v>
                </c:pt>
                <c:pt idx="17">
                  <c:v>64.7</c:v>
                </c:pt>
                <c:pt idx="18">
                  <c:v>64.3</c:v>
                </c:pt>
                <c:pt idx="19">
                  <c:v>64.099999999999994</c:v>
                </c:pt>
                <c:pt idx="20">
                  <c:v>64.099999999999994</c:v>
                </c:pt>
                <c:pt idx="21">
                  <c:v>63.8</c:v>
                </c:pt>
                <c:pt idx="22">
                  <c:v>63.6</c:v>
                </c:pt>
                <c:pt idx="23">
                  <c:v>63.2</c:v>
                </c:pt>
                <c:pt idx="24">
                  <c:v>63.1</c:v>
                </c:pt>
                <c:pt idx="25">
                  <c:v>62.9</c:v>
                </c:pt>
                <c:pt idx="26">
                  <c:v>62.5</c:v>
                </c:pt>
                <c:pt idx="27">
                  <c:v>62.1</c:v>
                </c:pt>
                <c:pt idx="28">
                  <c:v>61.9</c:v>
                </c:pt>
                <c:pt idx="29">
                  <c:v>61.7</c:v>
                </c:pt>
                <c:pt idx="30">
                  <c:v>61.5</c:v>
                </c:pt>
                <c:pt idx="31">
                  <c:v>61.4</c:v>
                </c:pt>
                <c:pt idx="32">
                  <c:v>61.2</c:v>
                </c:pt>
                <c:pt idx="33">
                  <c:v>60.9</c:v>
                </c:pt>
                <c:pt idx="34">
                  <c:v>60.5</c:v>
                </c:pt>
                <c:pt idx="35">
                  <c:v>60.4</c:v>
                </c:pt>
                <c:pt idx="36">
                  <c:v>60.2</c:v>
                </c:pt>
                <c:pt idx="37">
                  <c:v>60.1</c:v>
                </c:pt>
                <c:pt idx="38">
                  <c:v>59.2</c:v>
                </c:pt>
                <c:pt idx="39">
                  <c:v>58.7</c:v>
                </c:pt>
                <c:pt idx="40">
                  <c:v>57.9</c:v>
                </c:pt>
                <c:pt idx="41">
                  <c:v>56.2</c:v>
                </c:pt>
                <c:pt idx="42">
                  <c:v>56.2</c:v>
                </c:pt>
                <c:pt idx="43">
                  <c:v>53.5</c:v>
                </c:pt>
                <c:pt idx="44">
                  <c:v>53.3</c:v>
                </c:pt>
                <c:pt idx="45">
                  <c:v>51.8</c:v>
                </c:pt>
                <c:pt idx="46">
                  <c:v>48.3</c:v>
                </c:pt>
                <c:pt idx="47">
                  <c:v>47.8</c:v>
                </c:pt>
                <c:pt idx="48">
                  <c:v>47.3</c:v>
                </c:pt>
                <c:pt idx="49">
                  <c:v>46.4</c:v>
                </c:pt>
                <c:pt idx="50">
                  <c:v>45.1</c:v>
                </c:pt>
              </c:numCache>
            </c:numRef>
          </c:val>
        </c:ser>
        <c:dLbls>
          <c:showLegendKey val="0"/>
          <c:showVal val="0"/>
          <c:showCatName val="0"/>
          <c:showSerName val="0"/>
          <c:showPercent val="0"/>
          <c:showBubbleSize val="0"/>
        </c:dLbls>
        <c:gapWidth val="86"/>
        <c:overlap val="100"/>
        <c:axId val="134320512"/>
        <c:axId val="134322048"/>
      </c:barChart>
      <c:catAx>
        <c:axId val="134320512"/>
        <c:scaling>
          <c:orientation val="maxMin"/>
        </c:scaling>
        <c:delete val="0"/>
        <c:axPos val="l"/>
        <c:majorTickMark val="out"/>
        <c:minorTickMark val="none"/>
        <c:tickLblPos val="nextTo"/>
        <c:crossAx val="134322048"/>
        <c:crosses val="autoZero"/>
        <c:auto val="1"/>
        <c:lblAlgn val="ctr"/>
        <c:lblOffset val="100"/>
        <c:noMultiLvlLbl val="0"/>
      </c:catAx>
      <c:valAx>
        <c:axId val="134322048"/>
        <c:scaling>
          <c:orientation val="minMax"/>
        </c:scaling>
        <c:delete val="1"/>
        <c:axPos val="t"/>
        <c:majorGridlines/>
        <c:numFmt formatCode="General" sourceLinked="1"/>
        <c:majorTickMark val="out"/>
        <c:minorTickMark val="none"/>
        <c:tickLblPos val="nextTo"/>
        <c:crossAx val="134320512"/>
        <c:crosses val="autoZero"/>
        <c:crossBetween val="between"/>
      </c:valAx>
    </c:plotArea>
    <c:plotVisOnly val="1"/>
    <c:dispBlanksAs val="gap"/>
    <c:showDLblsOverMax val="0"/>
  </c:chart>
  <c:spPr>
    <a:noFill/>
    <a:ln>
      <a:noFill/>
    </a:ln>
  </c:spPr>
  <c:txPr>
    <a:bodyPr/>
    <a:lstStyle/>
    <a:p>
      <a:pPr>
        <a:defRPr sz="1000"/>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invertIfNegative val="0"/>
          <c:dPt>
            <c:idx val="4"/>
            <c:invertIfNegative val="0"/>
            <c:bubble3D val="0"/>
            <c:spPr>
              <a:solidFill>
                <a:schemeClr val="accent1"/>
              </a:solidFill>
            </c:spPr>
          </c:dPt>
          <c:dPt>
            <c:idx val="10"/>
            <c:invertIfNegative val="0"/>
            <c:bubble3D val="0"/>
            <c:spPr>
              <a:solidFill>
                <a:srgbClr val="FF0000"/>
              </a:solidFill>
            </c:spPr>
          </c:dPt>
          <c:dPt>
            <c:idx val="27"/>
            <c:invertIfNegative val="0"/>
            <c:bubble3D val="0"/>
            <c:spPr>
              <a:solidFill>
                <a:srgbClr val="00B050"/>
              </a:solidFill>
            </c:spPr>
          </c:dPt>
          <c:cat>
            <c:strRef>
              <c:f>Sheet1!$J$1:$J$51</c:f>
              <c:strCache>
                <c:ptCount val="51"/>
                <c:pt idx="0">
                  <c:v>Mississippi</c:v>
                </c:pt>
                <c:pt idx="1">
                  <c:v>Connecticut</c:v>
                </c:pt>
                <c:pt idx="2">
                  <c:v>Massachusetts</c:v>
                </c:pt>
                <c:pt idx="3">
                  <c:v>New Mexico</c:v>
                </c:pt>
                <c:pt idx="4">
                  <c:v>South Dakota</c:v>
                </c:pt>
                <c:pt idx="5">
                  <c:v>Minnesota</c:v>
                </c:pt>
                <c:pt idx="6">
                  <c:v>Nebraska</c:v>
                </c:pt>
                <c:pt idx="7">
                  <c:v>New York</c:v>
                </c:pt>
                <c:pt idx="8">
                  <c:v>New Jersey</c:v>
                </c:pt>
                <c:pt idx="9">
                  <c:v>South Carolina</c:v>
                </c:pt>
                <c:pt idx="10">
                  <c:v>Tennessee</c:v>
                </c:pt>
                <c:pt idx="11">
                  <c:v>Georgia</c:v>
                </c:pt>
                <c:pt idx="12">
                  <c:v>North Dakota</c:v>
                </c:pt>
                <c:pt idx="13">
                  <c:v>Iowa</c:v>
                </c:pt>
                <c:pt idx="14">
                  <c:v>Indiana</c:v>
                </c:pt>
                <c:pt idx="15">
                  <c:v>Arkansas</c:v>
                </c:pt>
                <c:pt idx="16">
                  <c:v>Rhode Island</c:v>
                </c:pt>
                <c:pt idx="17">
                  <c:v>Kansas</c:v>
                </c:pt>
                <c:pt idx="18">
                  <c:v>Louisiana</c:v>
                </c:pt>
                <c:pt idx="19">
                  <c:v>New Hampshire</c:v>
                </c:pt>
                <c:pt idx="20">
                  <c:v>Maryland</c:v>
                </c:pt>
                <c:pt idx="21">
                  <c:v>North Carolina</c:v>
                </c:pt>
                <c:pt idx="22">
                  <c:v>Virginia</c:v>
                </c:pt>
                <c:pt idx="23">
                  <c:v>Hawaii</c:v>
                </c:pt>
                <c:pt idx="24">
                  <c:v>Alabama</c:v>
                </c:pt>
                <c:pt idx="25">
                  <c:v>Florida</c:v>
                </c:pt>
                <c:pt idx="26">
                  <c:v>Kentucky</c:v>
                </c:pt>
                <c:pt idx="27">
                  <c:v>Nation</c:v>
                </c:pt>
                <c:pt idx="28">
                  <c:v>Michigan</c:v>
                </c:pt>
                <c:pt idx="29">
                  <c:v>California</c:v>
                </c:pt>
                <c:pt idx="30">
                  <c:v>Ohio</c:v>
                </c:pt>
                <c:pt idx="31">
                  <c:v>Missouri</c:v>
                </c:pt>
                <c:pt idx="32">
                  <c:v>Colorado</c:v>
                </c:pt>
                <c:pt idx="33">
                  <c:v>Pennsylvania</c:v>
                </c:pt>
                <c:pt idx="34">
                  <c:v>Montana</c:v>
                </c:pt>
                <c:pt idx="35">
                  <c:v>Wyoming</c:v>
                </c:pt>
                <c:pt idx="36">
                  <c:v>Oklahoma</c:v>
                </c:pt>
                <c:pt idx="37">
                  <c:v>Wisconsin</c:v>
                </c:pt>
                <c:pt idx="38">
                  <c:v>West Virginia</c:v>
                </c:pt>
                <c:pt idx="39">
                  <c:v>Illinois</c:v>
                </c:pt>
                <c:pt idx="40">
                  <c:v>Arizona</c:v>
                </c:pt>
                <c:pt idx="41">
                  <c:v>Maine</c:v>
                </c:pt>
                <c:pt idx="42">
                  <c:v>Texas</c:v>
                </c:pt>
                <c:pt idx="43">
                  <c:v>Vermont</c:v>
                </c:pt>
                <c:pt idx="44">
                  <c:v>Utah</c:v>
                </c:pt>
                <c:pt idx="45">
                  <c:v>Nevada</c:v>
                </c:pt>
                <c:pt idx="46">
                  <c:v>Washington</c:v>
                </c:pt>
                <c:pt idx="47">
                  <c:v>Oregon</c:v>
                </c:pt>
                <c:pt idx="48">
                  <c:v>Delaware</c:v>
                </c:pt>
                <c:pt idx="49">
                  <c:v>Alaska</c:v>
                </c:pt>
                <c:pt idx="50">
                  <c:v>Idaho</c:v>
                </c:pt>
              </c:strCache>
            </c:strRef>
          </c:cat>
          <c:val>
            <c:numRef>
              <c:f>Sheet1!$K$1:$K$51</c:f>
              <c:numCache>
                <c:formatCode>General</c:formatCode>
                <c:ptCount val="51"/>
                <c:pt idx="0">
                  <c:v>78.8</c:v>
                </c:pt>
                <c:pt idx="1">
                  <c:v>78.7</c:v>
                </c:pt>
                <c:pt idx="2">
                  <c:v>73.2</c:v>
                </c:pt>
                <c:pt idx="3">
                  <c:v>72.400000000000006</c:v>
                </c:pt>
                <c:pt idx="4">
                  <c:v>71.8</c:v>
                </c:pt>
                <c:pt idx="5">
                  <c:v>70.900000000000006</c:v>
                </c:pt>
                <c:pt idx="6">
                  <c:v>69.5</c:v>
                </c:pt>
                <c:pt idx="7">
                  <c:v>68.900000000000006</c:v>
                </c:pt>
                <c:pt idx="8">
                  <c:v>68.599999999999994</c:v>
                </c:pt>
                <c:pt idx="9">
                  <c:v>68.3</c:v>
                </c:pt>
                <c:pt idx="10">
                  <c:v>68.099999999999994</c:v>
                </c:pt>
                <c:pt idx="11">
                  <c:v>67.7</c:v>
                </c:pt>
                <c:pt idx="12">
                  <c:v>67.400000000000006</c:v>
                </c:pt>
                <c:pt idx="13">
                  <c:v>66.599999999999994</c:v>
                </c:pt>
                <c:pt idx="14">
                  <c:v>65.8</c:v>
                </c:pt>
                <c:pt idx="15">
                  <c:v>65.400000000000006</c:v>
                </c:pt>
                <c:pt idx="16">
                  <c:v>65.400000000000006</c:v>
                </c:pt>
                <c:pt idx="17">
                  <c:v>64.7</c:v>
                </c:pt>
                <c:pt idx="18">
                  <c:v>64.7</c:v>
                </c:pt>
                <c:pt idx="19">
                  <c:v>64.3</c:v>
                </c:pt>
                <c:pt idx="20">
                  <c:v>64.099999999999994</c:v>
                </c:pt>
                <c:pt idx="21">
                  <c:v>64.099999999999994</c:v>
                </c:pt>
                <c:pt idx="22">
                  <c:v>63.8</c:v>
                </c:pt>
                <c:pt idx="23">
                  <c:v>63.6</c:v>
                </c:pt>
                <c:pt idx="24">
                  <c:v>63.2</c:v>
                </c:pt>
                <c:pt idx="25">
                  <c:v>63.1</c:v>
                </c:pt>
                <c:pt idx="26">
                  <c:v>62.9</c:v>
                </c:pt>
                <c:pt idx="27">
                  <c:v>62.5</c:v>
                </c:pt>
                <c:pt idx="28">
                  <c:v>61.9</c:v>
                </c:pt>
                <c:pt idx="29">
                  <c:v>61.7</c:v>
                </c:pt>
                <c:pt idx="30">
                  <c:v>61.5</c:v>
                </c:pt>
                <c:pt idx="31">
                  <c:v>61.4</c:v>
                </c:pt>
                <c:pt idx="32">
                  <c:v>61.2</c:v>
                </c:pt>
                <c:pt idx="33">
                  <c:v>60.9</c:v>
                </c:pt>
                <c:pt idx="34">
                  <c:v>60.5</c:v>
                </c:pt>
                <c:pt idx="35">
                  <c:v>60.4</c:v>
                </c:pt>
                <c:pt idx="36">
                  <c:v>60.2</c:v>
                </c:pt>
                <c:pt idx="37">
                  <c:v>60.1</c:v>
                </c:pt>
                <c:pt idx="38">
                  <c:v>59.2</c:v>
                </c:pt>
                <c:pt idx="39">
                  <c:v>58.7</c:v>
                </c:pt>
                <c:pt idx="40">
                  <c:v>57.9</c:v>
                </c:pt>
                <c:pt idx="41">
                  <c:v>56.2</c:v>
                </c:pt>
                <c:pt idx="42">
                  <c:v>56.2</c:v>
                </c:pt>
                <c:pt idx="43">
                  <c:v>53.5</c:v>
                </c:pt>
                <c:pt idx="44">
                  <c:v>53.3</c:v>
                </c:pt>
                <c:pt idx="45">
                  <c:v>51.8</c:v>
                </c:pt>
                <c:pt idx="46">
                  <c:v>48.3</c:v>
                </c:pt>
                <c:pt idx="47">
                  <c:v>47.8</c:v>
                </c:pt>
                <c:pt idx="48">
                  <c:v>47.3</c:v>
                </c:pt>
                <c:pt idx="49">
                  <c:v>46.4</c:v>
                </c:pt>
                <c:pt idx="50">
                  <c:v>45.1</c:v>
                </c:pt>
              </c:numCache>
            </c:numRef>
          </c:val>
        </c:ser>
        <c:dLbls>
          <c:showLegendKey val="0"/>
          <c:showVal val="0"/>
          <c:showCatName val="0"/>
          <c:showSerName val="0"/>
          <c:showPercent val="0"/>
          <c:showBubbleSize val="0"/>
        </c:dLbls>
        <c:gapWidth val="86"/>
        <c:axId val="139424128"/>
        <c:axId val="139425664"/>
      </c:barChart>
      <c:catAx>
        <c:axId val="139424128"/>
        <c:scaling>
          <c:orientation val="maxMin"/>
        </c:scaling>
        <c:delete val="0"/>
        <c:axPos val="l"/>
        <c:majorTickMark val="out"/>
        <c:minorTickMark val="none"/>
        <c:tickLblPos val="nextTo"/>
        <c:crossAx val="139425664"/>
        <c:crosses val="autoZero"/>
        <c:auto val="1"/>
        <c:lblAlgn val="ctr"/>
        <c:lblOffset val="100"/>
        <c:noMultiLvlLbl val="0"/>
      </c:catAx>
      <c:valAx>
        <c:axId val="139425664"/>
        <c:scaling>
          <c:orientation val="minMax"/>
        </c:scaling>
        <c:delete val="1"/>
        <c:axPos val="t"/>
        <c:majorGridlines/>
        <c:numFmt formatCode="General" sourceLinked="1"/>
        <c:majorTickMark val="out"/>
        <c:minorTickMark val="none"/>
        <c:tickLblPos val="nextTo"/>
        <c:crossAx val="139424128"/>
        <c:crosses val="autoZero"/>
        <c:crossBetween val="between"/>
      </c:valAx>
    </c:plotArea>
    <c:plotVisOnly val="1"/>
    <c:dispBlanksAs val="gap"/>
    <c:showDLblsOverMax val="0"/>
  </c:chart>
  <c:spPr>
    <a:noFill/>
    <a:ln>
      <a:noFill/>
    </a:ln>
  </c:spPr>
  <c:txPr>
    <a:bodyPr/>
    <a:lstStyle/>
    <a:p>
      <a:pPr>
        <a:defRPr sz="1000"/>
      </a:pPr>
      <a:endParaRPr lang="en-US"/>
    </a:p>
  </c:txPr>
  <c:externalData r:id="rId2">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F342446-9AA8-4012-9C5E-98370D66C67A}" type="doc">
      <dgm:prSet loTypeId="urn:microsoft.com/office/officeart/2005/8/layout/arrow2" loCatId="process" qsTypeId="urn:microsoft.com/office/officeart/2005/8/quickstyle/simple1" qsCatId="simple" csTypeId="urn:microsoft.com/office/officeart/2005/8/colors/accent0_1" csCatId="mainScheme" phldr="1"/>
      <dgm:spPr/>
      <dgm:t>
        <a:bodyPr/>
        <a:lstStyle/>
        <a:p>
          <a:endParaRPr lang="en-US"/>
        </a:p>
      </dgm:t>
    </dgm:pt>
    <dgm:pt modelId="{CD990767-00E6-4351-8899-70F97DA7E6D0}">
      <dgm:prSet phldrT="[Text]" custT="1"/>
      <dgm:spPr/>
      <dgm:t>
        <a:bodyPr/>
        <a:lstStyle/>
        <a:p>
          <a:pPr>
            <a:lnSpc>
              <a:spcPct val="100000"/>
            </a:lnSpc>
            <a:spcAft>
              <a:spcPts val="0"/>
            </a:spcAft>
          </a:pPr>
          <a:endParaRPr lang="en-US" sz="1400" b="1" dirty="0" smtClean="0"/>
        </a:p>
        <a:p>
          <a:pPr>
            <a:lnSpc>
              <a:spcPct val="100000"/>
            </a:lnSpc>
            <a:spcAft>
              <a:spcPts val="0"/>
            </a:spcAft>
          </a:pPr>
          <a:r>
            <a:rPr lang="en-US" sz="1400" b="1" dirty="0" smtClean="0"/>
            <a:t>Mar-April </a:t>
          </a:r>
        </a:p>
        <a:p>
          <a:pPr>
            <a:lnSpc>
              <a:spcPct val="100000"/>
            </a:lnSpc>
            <a:spcAft>
              <a:spcPts val="0"/>
            </a:spcAft>
          </a:pPr>
          <a:r>
            <a:rPr lang="en-US" sz="1400" dirty="0" smtClean="0"/>
            <a:t>Second</a:t>
          </a:r>
        </a:p>
        <a:p>
          <a:pPr>
            <a:lnSpc>
              <a:spcPct val="100000"/>
            </a:lnSpc>
            <a:spcAft>
              <a:spcPts val="0"/>
            </a:spcAft>
          </a:pPr>
          <a:r>
            <a:rPr lang="en-US" sz="1400" dirty="0" smtClean="0"/>
            <a:t>Mandatory </a:t>
          </a:r>
        </a:p>
        <a:p>
          <a:pPr>
            <a:lnSpc>
              <a:spcPct val="100000"/>
            </a:lnSpc>
            <a:spcAft>
              <a:spcPts val="0"/>
            </a:spcAft>
          </a:pPr>
          <a:r>
            <a:rPr lang="en-US" sz="1400" dirty="0" smtClean="0"/>
            <a:t>Meeting</a:t>
          </a:r>
        </a:p>
      </dgm:t>
    </dgm:pt>
    <dgm:pt modelId="{B1E0BDA5-37A0-42F9-BA1F-D4EB6FF22EEB}" type="parTrans" cxnId="{705CB927-3216-45FD-8243-0F816FFF72D0}">
      <dgm:prSet/>
      <dgm:spPr/>
      <dgm:t>
        <a:bodyPr/>
        <a:lstStyle/>
        <a:p>
          <a:endParaRPr lang="en-US"/>
        </a:p>
      </dgm:t>
    </dgm:pt>
    <dgm:pt modelId="{751D6B66-1B96-46C5-875D-79BF46C370FC}" type="sibTrans" cxnId="{705CB927-3216-45FD-8243-0F816FFF72D0}">
      <dgm:prSet/>
      <dgm:spPr/>
      <dgm:t>
        <a:bodyPr/>
        <a:lstStyle/>
        <a:p>
          <a:endParaRPr lang="en-US"/>
        </a:p>
      </dgm:t>
    </dgm:pt>
    <dgm:pt modelId="{9145B13E-D4E9-40F8-82FB-2720F8843C5C}">
      <dgm:prSet phldrT="[Text]" custT="1"/>
      <dgm:spPr/>
      <dgm:t>
        <a:bodyPr/>
        <a:lstStyle/>
        <a:p>
          <a:pPr>
            <a:lnSpc>
              <a:spcPct val="100000"/>
            </a:lnSpc>
            <a:spcAft>
              <a:spcPts val="0"/>
            </a:spcAft>
          </a:pPr>
          <a:endParaRPr lang="en-US" sz="1400" b="1" dirty="0" smtClean="0"/>
        </a:p>
        <a:p>
          <a:pPr>
            <a:lnSpc>
              <a:spcPct val="100000"/>
            </a:lnSpc>
            <a:spcAft>
              <a:spcPts val="0"/>
            </a:spcAft>
          </a:pPr>
          <a:r>
            <a:rPr lang="en-US" sz="1400" b="1" dirty="0" smtClean="0"/>
            <a:t>August 1</a:t>
          </a:r>
          <a:endParaRPr lang="en-US" sz="1400" dirty="0" smtClean="0"/>
        </a:p>
        <a:p>
          <a:pPr>
            <a:lnSpc>
              <a:spcPct val="100000"/>
            </a:lnSpc>
            <a:spcAft>
              <a:spcPts val="0"/>
            </a:spcAft>
          </a:pPr>
          <a:r>
            <a:rPr lang="en-US" sz="1400" dirty="0" smtClean="0"/>
            <a:t>Community </a:t>
          </a:r>
        </a:p>
        <a:p>
          <a:pPr>
            <a:lnSpc>
              <a:spcPct val="100000"/>
            </a:lnSpc>
            <a:spcAft>
              <a:spcPts val="0"/>
            </a:spcAft>
          </a:pPr>
          <a:r>
            <a:rPr lang="en-US" sz="1400" dirty="0" smtClean="0"/>
            <a:t>Service Deadline</a:t>
          </a:r>
        </a:p>
        <a:p>
          <a:pPr>
            <a:lnSpc>
              <a:spcPct val="100000"/>
            </a:lnSpc>
            <a:spcAft>
              <a:spcPts val="0"/>
            </a:spcAft>
          </a:pPr>
          <a:endParaRPr lang="en-US" sz="1400" dirty="0" smtClean="0"/>
        </a:p>
      </dgm:t>
    </dgm:pt>
    <dgm:pt modelId="{81800223-AF59-4F75-BCE3-ADC4A052B8A7}" type="parTrans" cxnId="{46964C47-95B4-4A7E-94B1-89F3F3D7555C}">
      <dgm:prSet/>
      <dgm:spPr/>
      <dgm:t>
        <a:bodyPr/>
        <a:lstStyle/>
        <a:p>
          <a:endParaRPr lang="en-US"/>
        </a:p>
      </dgm:t>
    </dgm:pt>
    <dgm:pt modelId="{D6055BE7-20BB-4F33-AABD-B4AD9ED3FA8B}" type="sibTrans" cxnId="{46964C47-95B4-4A7E-94B1-89F3F3D7555C}">
      <dgm:prSet/>
      <dgm:spPr/>
      <dgm:t>
        <a:bodyPr/>
        <a:lstStyle/>
        <a:p>
          <a:endParaRPr lang="en-US"/>
        </a:p>
      </dgm:t>
    </dgm:pt>
    <dgm:pt modelId="{376AE95B-0EFF-4D82-A452-D24079F594FE}">
      <dgm:prSet phldrT="[Text]"/>
      <dgm:spPr/>
      <dgm:t>
        <a:bodyPr/>
        <a:lstStyle/>
        <a:p>
          <a:endParaRPr lang="en-US" dirty="0"/>
        </a:p>
      </dgm:t>
    </dgm:pt>
    <dgm:pt modelId="{4A90B37B-11AF-4910-9005-268CF937BBA2}" type="parTrans" cxnId="{AAB22E72-FF7F-4606-B924-17E4DF34CEF7}">
      <dgm:prSet/>
      <dgm:spPr/>
      <dgm:t>
        <a:bodyPr/>
        <a:lstStyle/>
        <a:p>
          <a:endParaRPr lang="en-US"/>
        </a:p>
      </dgm:t>
    </dgm:pt>
    <dgm:pt modelId="{C64E4FDF-298C-4935-8B2B-85E57D557D69}" type="sibTrans" cxnId="{AAB22E72-FF7F-4606-B924-17E4DF34CEF7}">
      <dgm:prSet/>
      <dgm:spPr/>
      <dgm:t>
        <a:bodyPr/>
        <a:lstStyle/>
        <a:p>
          <a:endParaRPr lang="en-US"/>
        </a:p>
      </dgm:t>
    </dgm:pt>
    <dgm:pt modelId="{93FFED19-F387-4432-A177-2468EE5FF91C}">
      <dgm:prSet phldrT="[Text]"/>
      <dgm:spPr/>
      <dgm:t>
        <a:bodyPr/>
        <a:lstStyle/>
        <a:p>
          <a:endParaRPr lang="en-US"/>
        </a:p>
      </dgm:t>
    </dgm:pt>
    <dgm:pt modelId="{2A5D531C-032A-4B3B-A07F-64B278023133}" type="parTrans" cxnId="{00E3F185-4067-4D78-A7C5-91B58B64C98C}">
      <dgm:prSet/>
      <dgm:spPr/>
      <dgm:t>
        <a:bodyPr/>
        <a:lstStyle/>
        <a:p>
          <a:endParaRPr lang="en-US"/>
        </a:p>
      </dgm:t>
    </dgm:pt>
    <dgm:pt modelId="{34AE4B45-FB47-4515-A1EA-2C1911CB41BE}" type="sibTrans" cxnId="{00E3F185-4067-4D78-A7C5-91B58B64C98C}">
      <dgm:prSet/>
      <dgm:spPr/>
      <dgm:t>
        <a:bodyPr/>
        <a:lstStyle/>
        <a:p>
          <a:endParaRPr lang="en-US"/>
        </a:p>
      </dgm:t>
    </dgm:pt>
    <dgm:pt modelId="{15212AEC-DD4D-4345-AF73-8E548BBD209E}">
      <dgm:prSet phldrT="[Text]"/>
      <dgm:spPr/>
      <dgm:t>
        <a:bodyPr/>
        <a:lstStyle/>
        <a:p>
          <a:endParaRPr lang="en-US" dirty="0"/>
        </a:p>
      </dgm:t>
    </dgm:pt>
    <dgm:pt modelId="{E0C9F4E3-3802-4F01-961C-FC002FF7D692}" type="parTrans" cxnId="{E8CB235D-A44D-4371-AD4E-77B0F9E02AD5}">
      <dgm:prSet/>
      <dgm:spPr/>
      <dgm:t>
        <a:bodyPr/>
        <a:lstStyle/>
        <a:p>
          <a:endParaRPr lang="en-US"/>
        </a:p>
      </dgm:t>
    </dgm:pt>
    <dgm:pt modelId="{5E13D14F-3060-4666-842B-34BA77F4F506}" type="sibTrans" cxnId="{E8CB235D-A44D-4371-AD4E-77B0F9E02AD5}">
      <dgm:prSet/>
      <dgm:spPr/>
      <dgm:t>
        <a:bodyPr/>
        <a:lstStyle/>
        <a:p>
          <a:endParaRPr lang="en-US"/>
        </a:p>
      </dgm:t>
    </dgm:pt>
    <dgm:pt modelId="{F455F004-64F6-4912-AA09-39D7C162C09D}">
      <dgm:prSet phldrT="[Text]"/>
      <dgm:spPr/>
      <dgm:t>
        <a:bodyPr/>
        <a:lstStyle/>
        <a:p>
          <a:endParaRPr lang="en-US" dirty="0"/>
        </a:p>
      </dgm:t>
    </dgm:pt>
    <dgm:pt modelId="{34E02A74-474D-439B-B0A4-9AD1AB6C633E}" type="parTrans" cxnId="{7971AABB-431E-47AD-864F-26FFFACFEFCA}">
      <dgm:prSet/>
      <dgm:spPr/>
      <dgm:t>
        <a:bodyPr/>
        <a:lstStyle/>
        <a:p>
          <a:endParaRPr lang="en-US"/>
        </a:p>
      </dgm:t>
    </dgm:pt>
    <dgm:pt modelId="{60E9CA24-03E5-4256-B5CA-CAE8BCD48DC6}" type="sibTrans" cxnId="{7971AABB-431E-47AD-864F-26FFFACFEFCA}">
      <dgm:prSet/>
      <dgm:spPr/>
      <dgm:t>
        <a:bodyPr/>
        <a:lstStyle/>
        <a:p>
          <a:endParaRPr lang="en-US"/>
        </a:p>
      </dgm:t>
    </dgm:pt>
    <dgm:pt modelId="{4969828A-0BFD-4A52-AD39-F47414BAEAED}">
      <dgm:prSet phldrT="[Text]"/>
      <dgm:spPr/>
      <dgm:t>
        <a:bodyPr/>
        <a:lstStyle/>
        <a:p>
          <a:endParaRPr lang="en-US" dirty="0"/>
        </a:p>
      </dgm:t>
    </dgm:pt>
    <dgm:pt modelId="{985E0C86-F50A-483A-8BA8-CFA962684E04}" type="parTrans" cxnId="{DE7154BF-ED23-4D52-BB24-58893ADD25CD}">
      <dgm:prSet/>
      <dgm:spPr/>
      <dgm:t>
        <a:bodyPr/>
        <a:lstStyle/>
        <a:p>
          <a:endParaRPr lang="en-US"/>
        </a:p>
      </dgm:t>
    </dgm:pt>
    <dgm:pt modelId="{35247207-34BA-48BA-BD48-111CBFA6F453}" type="sibTrans" cxnId="{DE7154BF-ED23-4D52-BB24-58893ADD25CD}">
      <dgm:prSet/>
      <dgm:spPr/>
      <dgm:t>
        <a:bodyPr/>
        <a:lstStyle/>
        <a:p>
          <a:endParaRPr lang="en-US"/>
        </a:p>
      </dgm:t>
    </dgm:pt>
    <dgm:pt modelId="{491B7494-7D5E-48F7-A4F8-64A1E72ACCC8}">
      <dgm:prSet phldrT="[Text]" custT="1"/>
      <dgm:spPr/>
      <dgm:t>
        <a:bodyPr/>
        <a:lstStyle/>
        <a:p>
          <a:pPr>
            <a:lnSpc>
              <a:spcPct val="100000"/>
            </a:lnSpc>
            <a:spcAft>
              <a:spcPts val="0"/>
            </a:spcAft>
          </a:pPr>
          <a:r>
            <a:rPr lang="en-US" sz="1400" b="1" dirty="0" smtClean="0"/>
            <a:t>Jan-Feb 5</a:t>
          </a:r>
        </a:p>
        <a:p>
          <a:pPr>
            <a:lnSpc>
              <a:spcPct val="100000"/>
            </a:lnSpc>
            <a:spcAft>
              <a:spcPts val="0"/>
            </a:spcAft>
          </a:pPr>
          <a:r>
            <a:rPr lang="en-US" sz="1400" dirty="0" smtClean="0"/>
            <a:t>First mandatory meeting</a:t>
          </a:r>
          <a:endParaRPr lang="en-US" sz="1400" dirty="0"/>
        </a:p>
      </dgm:t>
    </dgm:pt>
    <dgm:pt modelId="{D58098F3-F2CE-48F6-81B1-5EB2E1F10CE6}" type="sibTrans" cxnId="{AAAADD74-0F23-4B99-A4A9-35A4ED58046A}">
      <dgm:prSet/>
      <dgm:spPr/>
      <dgm:t>
        <a:bodyPr/>
        <a:lstStyle/>
        <a:p>
          <a:endParaRPr lang="en-US"/>
        </a:p>
      </dgm:t>
    </dgm:pt>
    <dgm:pt modelId="{B7BCC198-5BCF-465B-A5A0-254C6E02B1A8}" type="parTrans" cxnId="{AAAADD74-0F23-4B99-A4A9-35A4ED58046A}">
      <dgm:prSet/>
      <dgm:spPr/>
      <dgm:t>
        <a:bodyPr/>
        <a:lstStyle/>
        <a:p>
          <a:endParaRPr lang="en-US"/>
        </a:p>
      </dgm:t>
    </dgm:pt>
    <dgm:pt modelId="{682A7E63-008C-4EAB-9BA8-CC4D806E9B0C}">
      <dgm:prSet phldrT="[Text]" custT="1"/>
      <dgm:spPr/>
      <dgm:t>
        <a:bodyPr/>
        <a:lstStyle/>
        <a:p>
          <a:pPr>
            <a:lnSpc>
              <a:spcPct val="100000"/>
            </a:lnSpc>
            <a:spcAft>
              <a:spcPts val="0"/>
            </a:spcAft>
          </a:pPr>
          <a:r>
            <a:rPr lang="en-US" sz="1400" b="1" dirty="0" smtClean="0"/>
            <a:t>February 15</a:t>
          </a:r>
        </a:p>
        <a:p>
          <a:pPr>
            <a:lnSpc>
              <a:spcPct val="100000"/>
            </a:lnSpc>
            <a:spcAft>
              <a:spcPts val="0"/>
            </a:spcAft>
          </a:pPr>
          <a:r>
            <a:rPr lang="en-US" sz="1400" b="0" dirty="0" smtClean="0"/>
            <a:t>FAFSA Completion </a:t>
          </a:r>
        </a:p>
        <a:p>
          <a:pPr>
            <a:lnSpc>
              <a:spcPct val="100000"/>
            </a:lnSpc>
            <a:spcAft>
              <a:spcPts val="0"/>
            </a:spcAft>
          </a:pPr>
          <a:r>
            <a:rPr lang="en-US" sz="1400" b="0" dirty="0" smtClean="0"/>
            <a:t>Deadline</a:t>
          </a:r>
        </a:p>
      </dgm:t>
    </dgm:pt>
    <dgm:pt modelId="{3A71C36B-22BC-4921-ACFA-6886DF58C7AA}" type="parTrans" cxnId="{82B3BBCC-D817-464A-A49D-3B929921151A}">
      <dgm:prSet/>
      <dgm:spPr/>
      <dgm:t>
        <a:bodyPr/>
        <a:lstStyle/>
        <a:p>
          <a:endParaRPr lang="en-US"/>
        </a:p>
      </dgm:t>
    </dgm:pt>
    <dgm:pt modelId="{2DE23432-33D7-4B26-94A8-5DC1C8BAEDA9}" type="sibTrans" cxnId="{82B3BBCC-D817-464A-A49D-3B929921151A}">
      <dgm:prSet/>
      <dgm:spPr/>
      <dgm:t>
        <a:bodyPr/>
        <a:lstStyle/>
        <a:p>
          <a:endParaRPr lang="en-US"/>
        </a:p>
      </dgm:t>
    </dgm:pt>
    <dgm:pt modelId="{3E37B17E-AE34-4927-A5F1-2387ED32BADC}">
      <dgm:prSet phldrT="[Text]" custScaleX="116749" custScaleY="63558" custLinFactNeighborX="65738" custLinFactNeighborY="-70128"/>
      <dgm:spPr/>
      <dgm:t>
        <a:bodyPr/>
        <a:lstStyle/>
        <a:p>
          <a:endParaRPr lang="en-US"/>
        </a:p>
      </dgm:t>
    </dgm:pt>
    <dgm:pt modelId="{1A8DD5C3-429F-4033-9C70-7E76A82A1AA2}" type="parTrans" cxnId="{8A13497B-7523-4CB7-859C-9DB19AE58F57}">
      <dgm:prSet/>
      <dgm:spPr/>
      <dgm:t>
        <a:bodyPr/>
        <a:lstStyle/>
        <a:p>
          <a:endParaRPr lang="en-US"/>
        </a:p>
      </dgm:t>
    </dgm:pt>
    <dgm:pt modelId="{95B2567A-3F33-4073-8E35-592E772C9AD5}" type="sibTrans" cxnId="{8A13497B-7523-4CB7-859C-9DB19AE58F57}">
      <dgm:prSet/>
      <dgm:spPr/>
      <dgm:t>
        <a:bodyPr/>
        <a:lstStyle/>
        <a:p>
          <a:endParaRPr lang="en-US"/>
        </a:p>
      </dgm:t>
    </dgm:pt>
    <dgm:pt modelId="{2EA05713-F401-43ED-BA79-7E6B7B41D5E9}" type="pres">
      <dgm:prSet presAssocID="{8F342446-9AA8-4012-9C5E-98370D66C67A}" presName="arrowDiagram" presStyleCnt="0">
        <dgm:presLayoutVars>
          <dgm:chMax val="5"/>
          <dgm:dir/>
          <dgm:resizeHandles val="exact"/>
        </dgm:presLayoutVars>
      </dgm:prSet>
      <dgm:spPr/>
      <dgm:t>
        <a:bodyPr/>
        <a:lstStyle/>
        <a:p>
          <a:endParaRPr lang="en-US"/>
        </a:p>
      </dgm:t>
    </dgm:pt>
    <dgm:pt modelId="{58987D71-8631-4F99-B1F2-765704495596}" type="pres">
      <dgm:prSet presAssocID="{8F342446-9AA8-4012-9C5E-98370D66C67A}" presName="arrow" presStyleLbl="bgShp" presStyleIdx="0" presStyleCnt="1" custScaleX="101725" custLinFactNeighborX="-1444" custLinFactNeighborY="-1726"/>
      <dgm:spPr/>
      <dgm:t>
        <a:bodyPr/>
        <a:lstStyle/>
        <a:p>
          <a:endParaRPr lang="en-US"/>
        </a:p>
      </dgm:t>
    </dgm:pt>
    <dgm:pt modelId="{2101B826-186A-48D6-831F-6886C93391A7}" type="pres">
      <dgm:prSet presAssocID="{8F342446-9AA8-4012-9C5E-98370D66C67A}" presName="arrowDiagram5" presStyleCnt="0"/>
      <dgm:spPr/>
      <dgm:t>
        <a:bodyPr/>
        <a:lstStyle/>
        <a:p>
          <a:endParaRPr lang="en-US"/>
        </a:p>
      </dgm:t>
    </dgm:pt>
    <dgm:pt modelId="{F6223095-FDBA-41D1-BA20-05A2C92CE4EB}" type="pres">
      <dgm:prSet presAssocID="{491B7494-7D5E-48F7-A4F8-64A1E72ACCC8}" presName="bullet5a" presStyleLbl="node1" presStyleIdx="0" presStyleCnt="5" custScaleX="87561" custScaleY="87561" custLinFactX="-100000" custLinFactY="42307" custLinFactNeighborX="-106521" custLinFactNeighborY="100000"/>
      <dgm:spPr/>
      <dgm:t>
        <a:bodyPr/>
        <a:lstStyle/>
        <a:p>
          <a:endParaRPr lang="en-US"/>
        </a:p>
      </dgm:t>
    </dgm:pt>
    <dgm:pt modelId="{497E536A-5BCD-4BFC-8DEA-0CC1F1283BFC}" type="pres">
      <dgm:prSet presAssocID="{491B7494-7D5E-48F7-A4F8-64A1E72ACCC8}" presName="textBox5a" presStyleLbl="revTx" presStyleIdx="0" presStyleCnt="5" custScaleX="116749" custScaleY="63558" custLinFactNeighborX="65738" custLinFactNeighborY="-70128">
        <dgm:presLayoutVars>
          <dgm:bulletEnabled val="1"/>
        </dgm:presLayoutVars>
      </dgm:prSet>
      <dgm:spPr/>
      <dgm:t>
        <a:bodyPr/>
        <a:lstStyle/>
        <a:p>
          <a:endParaRPr lang="en-US"/>
        </a:p>
      </dgm:t>
    </dgm:pt>
    <dgm:pt modelId="{692383EB-E8B5-49D4-B188-2CB0B788AA8E}" type="pres">
      <dgm:prSet presAssocID="{682A7E63-008C-4EAB-9BA8-CC4D806E9B0C}" presName="bullet5b" presStyleLbl="node1" presStyleIdx="1" presStyleCnt="5"/>
      <dgm:spPr/>
      <dgm:t>
        <a:bodyPr/>
        <a:lstStyle/>
        <a:p>
          <a:endParaRPr lang="en-US"/>
        </a:p>
      </dgm:t>
    </dgm:pt>
    <dgm:pt modelId="{F9E22B44-3C16-448E-88DE-6FD67BDF79BF}" type="pres">
      <dgm:prSet presAssocID="{682A7E63-008C-4EAB-9BA8-CC4D806E9B0C}" presName="textBox5b" presStyleLbl="revTx" presStyleIdx="1" presStyleCnt="5" custLinFactNeighborX="61820" custLinFactNeighborY="-25224">
        <dgm:presLayoutVars>
          <dgm:bulletEnabled val="1"/>
        </dgm:presLayoutVars>
      </dgm:prSet>
      <dgm:spPr/>
      <dgm:t>
        <a:bodyPr/>
        <a:lstStyle/>
        <a:p>
          <a:endParaRPr lang="en-US"/>
        </a:p>
      </dgm:t>
    </dgm:pt>
    <dgm:pt modelId="{CC64E0FD-A02F-484B-AFFE-6C2400DF9390}" type="pres">
      <dgm:prSet presAssocID="{CD990767-00E6-4351-8899-70F97DA7E6D0}" presName="bullet5c" presStyleLbl="node1" presStyleIdx="2" presStyleCnt="5" custLinFactNeighborX="-28782" custLinFactNeighborY="-11345"/>
      <dgm:spPr/>
      <dgm:t>
        <a:bodyPr/>
        <a:lstStyle/>
        <a:p>
          <a:endParaRPr lang="en-US"/>
        </a:p>
      </dgm:t>
    </dgm:pt>
    <dgm:pt modelId="{1301520F-4818-4B8F-B437-5093D41393C8}" type="pres">
      <dgm:prSet presAssocID="{CD990767-00E6-4351-8899-70F97DA7E6D0}" presName="textBox5c" presStyleLbl="revTx" presStyleIdx="2" presStyleCnt="5" custLinFactNeighborX="74273" custLinFactNeighborY="-14522">
        <dgm:presLayoutVars>
          <dgm:bulletEnabled val="1"/>
        </dgm:presLayoutVars>
      </dgm:prSet>
      <dgm:spPr/>
      <dgm:t>
        <a:bodyPr/>
        <a:lstStyle/>
        <a:p>
          <a:endParaRPr lang="en-US"/>
        </a:p>
      </dgm:t>
    </dgm:pt>
    <dgm:pt modelId="{52A9A83C-6E3C-4AC5-B697-BD313A3E5B0E}" type="pres">
      <dgm:prSet presAssocID="{9145B13E-D4E9-40F8-82FB-2720F8843C5C}" presName="bullet5d" presStyleLbl="node1" presStyleIdx="3" presStyleCnt="5" custLinFactNeighborX="19171" custLinFactNeighborY="-15706"/>
      <dgm:spPr/>
      <dgm:t>
        <a:bodyPr/>
        <a:lstStyle/>
        <a:p>
          <a:endParaRPr lang="en-US"/>
        </a:p>
      </dgm:t>
    </dgm:pt>
    <dgm:pt modelId="{E304A801-94EE-4986-BD00-766281145E1D}" type="pres">
      <dgm:prSet presAssocID="{9145B13E-D4E9-40F8-82FB-2720F8843C5C}" presName="textBox5d" presStyleLbl="revTx" presStyleIdx="3" presStyleCnt="5" custLinFactNeighborX="65937" custLinFactNeighborY="-3770">
        <dgm:presLayoutVars>
          <dgm:bulletEnabled val="1"/>
        </dgm:presLayoutVars>
      </dgm:prSet>
      <dgm:spPr/>
      <dgm:t>
        <a:bodyPr/>
        <a:lstStyle/>
        <a:p>
          <a:endParaRPr lang="en-US"/>
        </a:p>
      </dgm:t>
    </dgm:pt>
    <dgm:pt modelId="{816E77F9-995F-41ED-A3B7-1C724FB6BFF4}" type="pres">
      <dgm:prSet presAssocID="{4969828A-0BFD-4A52-AD39-F47414BAEAED}" presName="bullet5e" presStyleLbl="node1" presStyleIdx="4" presStyleCnt="5"/>
      <dgm:spPr/>
      <dgm:t>
        <a:bodyPr/>
        <a:lstStyle/>
        <a:p>
          <a:endParaRPr lang="en-US"/>
        </a:p>
      </dgm:t>
    </dgm:pt>
    <dgm:pt modelId="{76ABE9A2-D250-4F62-ABE2-B1418F8328E7}" type="pres">
      <dgm:prSet presAssocID="{4969828A-0BFD-4A52-AD39-F47414BAEAED}" presName="textBox5e" presStyleLbl="revTx" presStyleIdx="4" presStyleCnt="5">
        <dgm:presLayoutVars>
          <dgm:bulletEnabled val="1"/>
        </dgm:presLayoutVars>
      </dgm:prSet>
      <dgm:spPr/>
      <dgm:t>
        <a:bodyPr/>
        <a:lstStyle/>
        <a:p>
          <a:endParaRPr lang="en-US"/>
        </a:p>
      </dgm:t>
    </dgm:pt>
  </dgm:ptLst>
  <dgm:cxnLst>
    <dgm:cxn modelId="{00E3F185-4067-4D78-A7C5-91B58B64C98C}" srcId="{8F342446-9AA8-4012-9C5E-98370D66C67A}" destId="{93FFED19-F387-4432-A177-2468EE5FF91C}" srcOrd="6" destOrd="0" parTransId="{2A5D531C-032A-4B3B-A07F-64B278023133}" sibTransId="{34AE4B45-FB47-4515-A1EA-2C1911CB41BE}"/>
    <dgm:cxn modelId="{705CB927-3216-45FD-8243-0F816FFF72D0}" srcId="{8F342446-9AA8-4012-9C5E-98370D66C67A}" destId="{CD990767-00E6-4351-8899-70F97DA7E6D0}" srcOrd="2" destOrd="0" parTransId="{B1E0BDA5-37A0-42F9-BA1F-D4EB6FF22EEB}" sibTransId="{751D6B66-1B96-46C5-875D-79BF46C370FC}"/>
    <dgm:cxn modelId="{0B031828-0E9F-4171-85ED-139A9F9A31B3}" type="presOf" srcId="{491B7494-7D5E-48F7-A4F8-64A1E72ACCC8}" destId="{497E536A-5BCD-4BFC-8DEA-0CC1F1283BFC}" srcOrd="0" destOrd="0" presId="urn:microsoft.com/office/officeart/2005/8/layout/arrow2"/>
    <dgm:cxn modelId="{46964C47-95B4-4A7E-94B1-89F3F3D7555C}" srcId="{8F342446-9AA8-4012-9C5E-98370D66C67A}" destId="{9145B13E-D4E9-40F8-82FB-2720F8843C5C}" srcOrd="3" destOrd="0" parTransId="{81800223-AF59-4F75-BCE3-ADC4A052B8A7}" sibTransId="{D6055BE7-20BB-4F33-AABD-B4AD9ED3FA8B}"/>
    <dgm:cxn modelId="{E8CB235D-A44D-4371-AD4E-77B0F9E02AD5}" srcId="{8F342446-9AA8-4012-9C5E-98370D66C67A}" destId="{15212AEC-DD4D-4345-AF73-8E548BBD209E}" srcOrd="7" destOrd="0" parTransId="{E0C9F4E3-3802-4F01-961C-FC002FF7D692}" sibTransId="{5E13D14F-3060-4666-842B-34BA77F4F506}"/>
    <dgm:cxn modelId="{C9DE73BD-CBF3-42EF-9E8E-B16C8E8B7ECD}" type="presOf" srcId="{CD990767-00E6-4351-8899-70F97DA7E6D0}" destId="{1301520F-4818-4B8F-B437-5093D41393C8}" srcOrd="0" destOrd="0" presId="urn:microsoft.com/office/officeart/2005/8/layout/arrow2"/>
    <dgm:cxn modelId="{7971AABB-431E-47AD-864F-26FFFACFEFCA}" srcId="{8F342446-9AA8-4012-9C5E-98370D66C67A}" destId="{F455F004-64F6-4912-AA09-39D7C162C09D}" srcOrd="5" destOrd="0" parTransId="{34E02A74-474D-439B-B0A4-9AD1AB6C633E}" sibTransId="{60E9CA24-03E5-4256-B5CA-CAE8BCD48DC6}"/>
    <dgm:cxn modelId="{AAB22E72-FF7F-4606-B924-17E4DF34CEF7}" srcId="{8F342446-9AA8-4012-9C5E-98370D66C67A}" destId="{376AE95B-0EFF-4D82-A452-D24079F594FE}" srcOrd="8" destOrd="0" parTransId="{4A90B37B-11AF-4910-9005-268CF937BBA2}" sibTransId="{C64E4FDF-298C-4935-8B2B-85E57D557D69}"/>
    <dgm:cxn modelId="{B20D1233-61F4-4BFF-BDED-C4ABBCD4DF00}" type="presOf" srcId="{8F342446-9AA8-4012-9C5E-98370D66C67A}" destId="{2EA05713-F401-43ED-BA79-7E6B7B41D5E9}" srcOrd="0" destOrd="0" presId="urn:microsoft.com/office/officeart/2005/8/layout/arrow2"/>
    <dgm:cxn modelId="{82B3BBCC-D817-464A-A49D-3B929921151A}" srcId="{8F342446-9AA8-4012-9C5E-98370D66C67A}" destId="{682A7E63-008C-4EAB-9BA8-CC4D806E9B0C}" srcOrd="1" destOrd="0" parTransId="{3A71C36B-22BC-4921-ACFA-6886DF58C7AA}" sibTransId="{2DE23432-33D7-4B26-94A8-5DC1C8BAEDA9}"/>
    <dgm:cxn modelId="{8A13497B-7523-4CB7-859C-9DB19AE58F57}" srcId="{8F342446-9AA8-4012-9C5E-98370D66C67A}" destId="{3E37B17E-AE34-4927-A5F1-2387ED32BADC}" srcOrd="9" destOrd="0" parTransId="{1A8DD5C3-429F-4033-9C70-7E76A82A1AA2}" sibTransId="{95B2567A-3F33-4073-8E35-592E772C9AD5}"/>
    <dgm:cxn modelId="{AAAADD74-0F23-4B99-A4A9-35A4ED58046A}" srcId="{8F342446-9AA8-4012-9C5E-98370D66C67A}" destId="{491B7494-7D5E-48F7-A4F8-64A1E72ACCC8}" srcOrd="0" destOrd="0" parTransId="{B7BCC198-5BCF-465B-A5A0-254C6E02B1A8}" sibTransId="{D58098F3-F2CE-48F6-81B1-5EB2E1F10CE6}"/>
    <dgm:cxn modelId="{DE7154BF-ED23-4D52-BB24-58893ADD25CD}" srcId="{8F342446-9AA8-4012-9C5E-98370D66C67A}" destId="{4969828A-0BFD-4A52-AD39-F47414BAEAED}" srcOrd="4" destOrd="0" parTransId="{985E0C86-F50A-483A-8BA8-CFA962684E04}" sibTransId="{35247207-34BA-48BA-BD48-111CBFA6F453}"/>
    <dgm:cxn modelId="{DA566FC4-7A5A-4335-8428-E820002E5915}" type="presOf" srcId="{4969828A-0BFD-4A52-AD39-F47414BAEAED}" destId="{76ABE9A2-D250-4F62-ABE2-B1418F8328E7}" srcOrd="0" destOrd="0" presId="urn:microsoft.com/office/officeart/2005/8/layout/arrow2"/>
    <dgm:cxn modelId="{658E51B6-0199-4D3E-90A5-3C1AE2222254}" type="presOf" srcId="{682A7E63-008C-4EAB-9BA8-CC4D806E9B0C}" destId="{F9E22B44-3C16-448E-88DE-6FD67BDF79BF}" srcOrd="0" destOrd="0" presId="urn:microsoft.com/office/officeart/2005/8/layout/arrow2"/>
    <dgm:cxn modelId="{D9C61802-1F25-4678-9BD5-523F98CA9720}" type="presOf" srcId="{9145B13E-D4E9-40F8-82FB-2720F8843C5C}" destId="{E304A801-94EE-4986-BD00-766281145E1D}" srcOrd="0" destOrd="0" presId="urn:microsoft.com/office/officeart/2005/8/layout/arrow2"/>
    <dgm:cxn modelId="{3AF756A0-3AD7-4850-9691-5BE1A4FF77B6}" type="presParOf" srcId="{2EA05713-F401-43ED-BA79-7E6B7B41D5E9}" destId="{58987D71-8631-4F99-B1F2-765704495596}" srcOrd="0" destOrd="0" presId="urn:microsoft.com/office/officeart/2005/8/layout/arrow2"/>
    <dgm:cxn modelId="{C14E8354-854C-47A6-A08F-7A40C543B39B}" type="presParOf" srcId="{2EA05713-F401-43ED-BA79-7E6B7B41D5E9}" destId="{2101B826-186A-48D6-831F-6886C93391A7}" srcOrd="1" destOrd="0" presId="urn:microsoft.com/office/officeart/2005/8/layout/arrow2"/>
    <dgm:cxn modelId="{D5B9031A-F649-4041-B6A1-32BA1D07D0CE}" type="presParOf" srcId="{2101B826-186A-48D6-831F-6886C93391A7}" destId="{F6223095-FDBA-41D1-BA20-05A2C92CE4EB}" srcOrd="0" destOrd="0" presId="urn:microsoft.com/office/officeart/2005/8/layout/arrow2"/>
    <dgm:cxn modelId="{95A20B3D-0094-4340-8F80-14ACAA926E44}" type="presParOf" srcId="{2101B826-186A-48D6-831F-6886C93391A7}" destId="{497E536A-5BCD-4BFC-8DEA-0CC1F1283BFC}" srcOrd="1" destOrd="0" presId="urn:microsoft.com/office/officeart/2005/8/layout/arrow2"/>
    <dgm:cxn modelId="{29296C4A-2BEC-4933-8017-36E6A9273876}" type="presParOf" srcId="{2101B826-186A-48D6-831F-6886C93391A7}" destId="{692383EB-E8B5-49D4-B188-2CB0B788AA8E}" srcOrd="2" destOrd="0" presId="urn:microsoft.com/office/officeart/2005/8/layout/arrow2"/>
    <dgm:cxn modelId="{004B344F-FFDC-4D2E-A889-3B9A464E73B2}" type="presParOf" srcId="{2101B826-186A-48D6-831F-6886C93391A7}" destId="{F9E22B44-3C16-448E-88DE-6FD67BDF79BF}" srcOrd="3" destOrd="0" presId="urn:microsoft.com/office/officeart/2005/8/layout/arrow2"/>
    <dgm:cxn modelId="{09EBEC8F-439D-49A8-9403-0EAF541046CB}" type="presParOf" srcId="{2101B826-186A-48D6-831F-6886C93391A7}" destId="{CC64E0FD-A02F-484B-AFFE-6C2400DF9390}" srcOrd="4" destOrd="0" presId="urn:microsoft.com/office/officeart/2005/8/layout/arrow2"/>
    <dgm:cxn modelId="{7FA4FEE4-F4E1-4835-B26A-2E24671B038D}" type="presParOf" srcId="{2101B826-186A-48D6-831F-6886C93391A7}" destId="{1301520F-4818-4B8F-B437-5093D41393C8}" srcOrd="5" destOrd="0" presId="urn:microsoft.com/office/officeart/2005/8/layout/arrow2"/>
    <dgm:cxn modelId="{9AB28360-370E-49FD-9AB7-7FA1ECC1CB41}" type="presParOf" srcId="{2101B826-186A-48D6-831F-6886C93391A7}" destId="{52A9A83C-6E3C-4AC5-B697-BD313A3E5B0E}" srcOrd="6" destOrd="0" presId="urn:microsoft.com/office/officeart/2005/8/layout/arrow2"/>
    <dgm:cxn modelId="{751E9A71-65DD-4FCE-B4D8-2408D712F76E}" type="presParOf" srcId="{2101B826-186A-48D6-831F-6886C93391A7}" destId="{E304A801-94EE-4986-BD00-766281145E1D}" srcOrd="7" destOrd="0" presId="urn:microsoft.com/office/officeart/2005/8/layout/arrow2"/>
    <dgm:cxn modelId="{7F2414BF-FE1E-4CF2-938D-AAED31A84F51}" type="presParOf" srcId="{2101B826-186A-48D6-831F-6886C93391A7}" destId="{816E77F9-995F-41ED-A3B7-1C724FB6BFF4}" srcOrd="8" destOrd="0" presId="urn:microsoft.com/office/officeart/2005/8/layout/arrow2"/>
    <dgm:cxn modelId="{7C00F905-D231-4C41-A4A3-238ACD7EB410}" type="presParOf" srcId="{2101B826-186A-48D6-831F-6886C93391A7}" destId="{76ABE9A2-D250-4F62-ABE2-B1418F8328E7}" srcOrd="9" destOrd="0" presId="urn:microsoft.com/office/officeart/2005/8/layout/arrow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987D71-8631-4F99-B1F2-765704495596}">
      <dsp:nvSpPr>
        <dsp:cNvPr id="0" name=""/>
        <dsp:cNvSpPr/>
      </dsp:nvSpPr>
      <dsp:spPr>
        <a:xfrm>
          <a:off x="533385" y="0"/>
          <a:ext cx="7187377" cy="4415936"/>
        </a:xfrm>
        <a:prstGeom prst="swooshArrow">
          <a:avLst>
            <a:gd name="adj1" fmla="val 25000"/>
            <a:gd name="adj2" fmla="val 25000"/>
          </a:avLst>
        </a:prstGeom>
        <a:solidFill>
          <a:schemeClr val="dk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6223095-FDBA-41D1-BA20-05A2C92CE4EB}">
      <dsp:nvSpPr>
        <dsp:cNvPr id="0" name=""/>
        <dsp:cNvSpPr/>
      </dsp:nvSpPr>
      <dsp:spPr>
        <a:xfrm>
          <a:off x="1066799" y="3525055"/>
          <a:ext cx="142292" cy="142292"/>
        </a:xfrm>
        <a:prstGeom prst="ellips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97E536A-5BCD-4BFC-8DEA-0CC1F1283BFC}">
      <dsp:nvSpPr>
        <dsp:cNvPr id="0" name=""/>
        <dsp:cNvSpPr/>
      </dsp:nvSpPr>
      <dsp:spPr>
        <a:xfrm>
          <a:off x="2004501" y="2819404"/>
          <a:ext cx="1080605" cy="6679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109" tIns="0" rIns="0" bIns="0" numCol="1" spcCol="1270" anchor="t" anchorCtr="0">
          <a:noAutofit/>
        </a:bodyPr>
        <a:lstStyle/>
        <a:p>
          <a:pPr lvl="0" algn="l" defTabSz="622300">
            <a:lnSpc>
              <a:spcPct val="100000"/>
            </a:lnSpc>
            <a:spcBef>
              <a:spcPct val="0"/>
            </a:spcBef>
            <a:spcAft>
              <a:spcPts val="0"/>
            </a:spcAft>
          </a:pPr>
          <a:r>
            <a:rPr lang="en-US" sz="1400" b="1" kern="1200" dirty="0" smtClean="0"/>
            <a:t>Jan-Feb 5</a:t>
          </a:r>
        </a:p>
        <a:p>
          <a:pPr lvl="0" algn="l" defTabSz="622300">
            <a:lnSpc>
              <a:spcPct val="100000"/>
            </a:lnSpc>
            <a:spcBef>
              <a:spcPct val="0"/>
            </a:spcBef>
            <a:spcAft>
              <a:spcPts val="0"/>
            </a:spcAft>
          </a:pPr>
          <a:r>
            <a:rPr lang="en-US" sz="1400" kern="1200" dirty="0" smtClean="0"/>
            <a:t>First mandatory meeting</a:t>
          </a:r>
          <a:endParaRPr lang="en-US" sz="1400" kern="1200" dirty="0"/>
        </a:p>
      </dsp:txBody>
      <dsp:txXfrm>
        <a:off x="2004501" y="2819404"/>
        <a:ext cx="1080605" cy="667989"/>
      </dsp:txXfrm>
    </dsp:sp>
    <dsp:sp modelId="{692383EB-E8B5-49D4-B188-2CB0B788AA8E}">
      <dsp:nvSpPr>
        <dsp:cNvPr id="0" name=""/>
        <dsp:cNvSpPr/>
      </dsp:nvSpPr>
      <dsp:spPr>
        <a:xfrm>
          <a:off x="2271957" y="2438479"/>
          <a:ext cx="254357" cy="254357"/>
        </a:xfrm>
        <a:prstGeom prst="ellips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9E22B44-3C16-448E-88DE-6FD67BDF79BF}">
      <dsp:nvSpPr>
        <dsp:cNvPr id="0" name=""/>
        <dsp:cNvSpPr/>
      </dsp:nvSpPr>
      <dsp:spPr>
        <a:xfrm>
          <a:off x="3124205" y="2098944"/>
          <a:ext cx="1172872" cy="18502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4779" tIns="0" rIns="0" bIns="0" numCol="1" spcCol="1270" anchor="t" anchorCtr="0">
          <a:noAutofit/>
        </a:bodyPr>
        <a:lstStyle/>
        <a:p>
          <a:pPr lvl="0" algn="l" defTabSz="622300">
            <a:lnSpc>
              <a:spcPct val="100000"/>
            </a:lnSpc>
            <a:spcBef>
              <a:spcPct val="0"/>
            </a:spcBef>
            <a:spcAft>
              <a:spcPts val="0"/>
            </a:spcAft>
          </a:pPr>
          <a:r>
            <a:rPr lang="en-US" sz="1400" b="1" kern="1200" dirty="0" smtClean="0"/>
            <a:t>February 15</a:t>
          </a:r>
        </a:p>
        <a:p>
          <a:pPr lvl="0" algn="l" defTabSz="622300">
            <a:lnSpc>
              <a:spcPct val="100000"/>
            </a:lnSpc>
            <a:spcBef>
              <a:spcPct val="0"/>
            </a:spcBef>
            <a:spcAft>
              <a:spcPts val="0"/>
            </a:spcAft>
          </a:pPr>
          <a:r>
            <a:rPr lang="en-US" sz="1400" b="0" kern="1200" dirty="0" smtClean="0"/>
            <a:t>FAFSA Completion </a:t>
          </a:r>
        </a:p>
        <a:p>
          <a:pPr lvl="0" algn="l" defTabSz="622300">
            <a:lnSpc>
              <a:spcPct val="100000"/>
            </a:lnSpc>
            <a:spcBef>
              <a:spcPct val="0"/>
            </a:spcBef>
            <a:spcAft>
              <a:spcPts val="0"/>
            </a:spcAft>
          </a:pPr>
          <a:r>
            <a:rPr lang="en-US" sz="1400" b="0" kern="1200" dirty="0" smtClean="0"/>
            <a:t>Deadline</a:t>
          </a:r>
        </a:p>
      </dsp:txBody>
      <dsp:txXfrm>
        <a:off x="3124205" y="2098944"/>
        <a:ext cx="1172872" cy="1850277"/>
      </dsp:txXfrm>
    </dsp:sp>
    <dsp:sp modelId="{CC64E0FD-A02F-484B-AFFE-6C2400DF9390}">
      <dsp:nvSpPr>
        <dsp:cNvPr id="0" name=""/>
        <dsp:cNvSpPr/>
      </dsp:nvSpPr>
      <dsp:spPr>
        <a:xfrm>
          <a:off x="3304824" y="1726132"/>
          <a:ext cx="339143" cy="339143"/>
        </a:xfrm>
        <a:prstGeom prst="ellips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301520F-4818-4B8F-B437-5093D41393C8}">
      <dsp:nvSpPr>
        <dsp:cNvPr id="0" name=""/>
        <dsp:cNvSpPr/>
      </dsp:nvSpPr>
      <dsp:spPr>
        <a:xfrm>
          <a:off x="4584825" y="1573779"/>
          <a:ext cx="1363641" cy="24817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9705" tIns="0" rIns="0" bIns="0" numCol="1" spcCol="1270" anchor="t" anchorCtr="0">
          <a:noAutofit/>
        </a:bodyPr>
        <a:lstStyle/>
        <a:p>
          <a:pPr lvl="0" algn="l" defTabSz="622300">
            <a:lnSpc>
              <a:spcPct val="100000"/>
            </a:lnSpc>
            <a:spcBef>
              <a:spcPct val="0"/>
            </a:spcBef>
            <a:spcAft>
              <a:spcPts val="0"/>
            </a:spcAft>
          </a:pPr>
          <a:endParaRPr lang="en-US" sz="1400" b="1" kern="1200" dirty="0" smtClean="0"/>
        </a:p>
        <a:p>
          <a:pPr lvl="0" algn="l" defTabSz="622300">
            <a:lnSpc>
              <a:spcPct val="100000"/>
            </a:lnSpc>
            <a:spcBef>
              <a:spcPct val="0"/>
            </a:spcBef>
            <a:spcAft>
              <a:spcPts val="0"/>
            </a:spcAft>
          </a:pPr>
          <a:r>
            <a:rPr lang="en-US" sz="1400" b="1" kern="1200" dirty="0" smtClean="0"/>
            <a:t>Mar-April </a:t>
          </a:r>
        </a:p>
        <a:p>
          <a:pPr lvl="0" algn="l" defTabSz="622300">
            <a:lnSpc>
              <a:spcPct val="100000"/>
            </a:lnSpc>
            <a:spcBef>
              <a:spcPct val="0"/>
            </a:spcBef>
            <a:spcAft>
              <a:spcPts val="0"/>
            </a:spcAft>
          </a:pPr>
          <a:r>
            <a:rPr lang="en-US" sz="1400" kern="1200" dirty="0" smtClean="0"/>
            <a:t>Second</a:t>
          </a:r>
        </a:p>
        <a:p>
          <a:pPr lvl="0" algn="l" defTabSz="622300">
            <a:lnSpc>
              <a:spcPct val="100000"/>
            </a:lnSpc>
            <a:spcBef>
              <a:spcPct val="0"/>
            </a:spcBef>
            <a:spcAft>
              <a:spcPts val="0"/>
            </a:spcAft>
          </a:pPr>
          <a:r>
            <a:rPr lang="en-US" sz="1400" kern="1200" dirty="0" smtClean="0"/>
            <a:t>Mandatory </a:t>
          </a:r>
        </a:p>
        <a:p>
          <a:pPr lvl="0" algn="l" defTabSz="622300">
            <a:lnSpc>
              <a:spcPct val="100000"/>
            </a:lnSpc>
            <a:spcBef>
              <a:spcPct val="0"/>
            </a:spcBef>
            <a:spcAft>
              <a:spcPts val="0"/>
            </a:spcAft>
          </a:pPr>
          <a:r>
            <a:rPr lang="en-US" sz="1400" kern="1200" dirty="0" smtClean="0"/>
            <a:t>Meeting</a:t>
          </a:r>
        </a:p>
      </dsp:txBody>
      <dsp:txXfrm>
        <a:off x="4584825" y="1573779"/>
        <a:ext cx="1363641" cy="2481756"/>
      </dsp:txXfrm>
    </dsp:sp>
    <dsp:sp modelId="{52A9A83C-6E3C-4AC5-B697-BD313A3E5B0E}">
      <dsp:nvSpPr>
        <dsp:cNvPr id="0" name=""/>
        <dsp:cNvSpPr/>
      </dsp:nvSpPr>
      <dsp:spPr>
        <a:xfrm>
          <a:off x="4800599" y="1169426"/>
          <a:ext cx="438060" cy="438060"/>
        </a:xfrm>
        <a:prstGeom prst="ellips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304A801-94EE-4986-BD00-766281145E1D}">
      <dsp:nvSpPr>
        <dsp:cNvPr id="0" name=""/>
        <dsp:cNvSpPr/>
      </dsp:nvSpPr>
      <dsp:spPr>
        <a:xfrm>
          <a:off x="5867405" y="1345716"/>
          <a:ext cx="1413099" cy="29586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2119" tIns="0" rIns="0" bIns="0" numCol="1" spcCol="1270" anchor="t" anchorCtr="0">
          <a:noAutofit/>
        </a:bodyPr>
        <a:lstStyle/>
        <a:p>
          <a:pPr lvl="0" algn="l" defTabSz="622300">
            <a:lnSpc>
              <a:spcPct val="100000"/>
            </a:lnSpc>
            <a:spcBef>
              <a:spcPct val="0"/>
            </a:spcBef>
            <a:spcAft>
              <a:spcPts val="0"/>
            </a:spcAft>
          </a:pPr>
          <a:endParaRPr lang="en-US" sz="1400" b="1" kern="1200" dirty="0" smtClean="0"/>
        </a:p>
        <a:p>
          <a:pPr lvl="0" algn="l" defTabSz="622300">
            <a:lnSpc>
              <a:spcPct val="100000"/>
            </a:lnSpc>
            <a:spcBef>
              <a:spcPct val="0"/>
            </a:spcBef>
            <a:spcAft>
              <a:spcPts val="0"/>
            </a:spcAft>
          </a:pPr>
          <a:r>
            <a:rPr lang="en-US" sz="1400" b="1" kern="1200" dirty="0" smtClean="0"/>
            <a:t>August 1</a:t>
          </a:r>
          <a:endParaRPr lang="en-US" sz="1400" kern="1200" dirty="0" smtClean="0"/>
        </a:p>
        <a:p>
          <a:pPr lvl="0" algn="l" defTabSz="622300">
            <a:lnSpc>
              <a:spcPct val="100000"/>
            </a:lnSpc>
            <a:spcBef>
              <a:spcPct val="0"/>
            </a:spcBef>
            <a:spcAft>
              <a:spcPts val="0"/>
            </a:spcAft>
          </a:pPr>
          <a:r>
            <a:rPr lang="en-US" sz="1400" kern="1200" dirty="0" smtClean="0"/>
            <a:t>Community </a:t>
          </a:r>
        </a:p>
        <a:p>
          <a:pPr lvl="0" algn="l" defTabSz="622300">
            <a:lnSpc>
              <a:spcPct val="100000"/>
            </a:lnSpc>
            <a:spcBef>
              <a:spcPct val="0"/>
            </a:spcBef>
            <a:spcAft>
              <a:spcPts val="0"/>
            </a:spcAft>
          </a:pPr>
          <a:r>
            <a:rPr lang="en-US" sz="1400" kern="1200" dirty="0" smtClean="0"/>
            <a:t>Service Deadline</a:t>
          </a:r>
        </a:p>
        <a:p>
          <a:pPr lvl="0" algn="l" defTabSz="622300">
            <a:lnSpc>
              <a:spcPct val="100000"/>
            </a:lnSpc>
            <a:spcBef>
              <a:spcPct val="0"/>
            </a:spcBef>
            <a:spcAft>
              <a:spcPts val="0"/>
            </a:spcAft>
          </a:pPr>
          <a:endParaRPr lang="en-US" sz="1400" kern="1200" dirty="0" smtClean="0"/>
        </a:p>
      </dsp:txBody>
      <dsp:txXfrm>
        <a:off x="5867405" y="1345716"/>
        <a:ext cx="1413099" cy="2958677"/>
      </dsp:txXfrm>
    </dsp:sp>
    <dsp:sp modelId="{816E77F9-995F-41ED-A3B7-1C724FB6BFF4}">
      <dsp:nvSpPr>
        <dsp:cNvPr id="0" name=""/>
        <dsp:cNvSpPr/>
      </dsp:nvSpPr>
      <dsp:spPr>
        <a:xfrm>
          <a:off x="6069662" y="886719"/>
          <a:ext cx="558174" cy="558174"/>
        </a:xfrm>
        <a:prstGeom prst="ellips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6ABE9A2-D250-4F62-ABE2-B1418F8328E7}">
      <dsp:nvSpPr>
        <dsp:cNvPr id="0" name=""/>
        <dsp:cNvSpPr/>
      </dsp:nvSpPr>
      <dsp:spPr>
        <a:xfrm>
          <a:off x="6348749" y="1165807"/>
          <a:ext cx="1413099" cy="32501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5765" tIns="0" rIns="0" bIns="0" numCol="1" spcCol="1270" anchor="t" anchorCtr="0">
          <a:noAutofit/>
        </a:bodyPr>
        <a:lstStyle/>
        <a:p>
          <a:pPr lvl="0" algn="l" defTabSz="2889250">
            <a:lnSpc>
              <a:spcPct val="90000"/>
            </a:lnSpc>
            <a:spcBef>
              <a:spcPct val="0"/>
            </a:spcBef>
            <a:spcAft>
              <a:spcPct val="35000"/>
            </a:spcAft>
          </a:pPr>
          <a:endParaRPr lang="en-US" sz="6500" kern="1200" dirty="0"/>
        </a:p>
      </dsp:txBody>
      <dsp:txXfrm>
        <a:off x="6348749" y="1165807"/>
        <a:ext cx="1413099" cy="3250128"/>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1" tIns="46586" rIns="93171" bIns="46586" rtlCol="0"/>
          <a:lstStyle>
            <a:lvl1pPr algn="l">
              <a:defRPr sz="1200"/>
            </a:lvl1pPr>
          </a:lstStyle>
          <a:p>
            <a:endParaRPr lang="en-US"/>
          </a:p>
        </p:txBody>
      </p:sp>
      <p:sp>
        <p:nvSpPr>
          <p:cNvPr id="3" name="Date Placeholder 2"/>
          <p:cNvSpPr>
            <a:spLocks noGrp="1"/>
          </p:cNvSpPr>
          <p:nvPr>
            <p:ph type="dt" sz="quarter" idx="1"/>
          </p:nvPr>
        </p:nvSpPr>
        <p:spPr>
          <a:xfrm>
            <a:off x="3970939" y="0"/>
            <a:ext cx="3037840" cy="464820"/>
          </a:xfrm>
          <a:prstGeom prst="rect">
            <a:avLst/>
          </a:prstGeom>
        </p:spPr>
        <p:txBody>
          <a:bodyPr vert="horz" lIns="93171" tIns="46586" rIns="93171" bIns="46586" rtlCol="0"/>
          <a:lstStyle>
            <a:lvl1pPr algn="r">
              <a:defRPr sz="1200"/>
            </a:lvl1pPr>
          </a:lstStyle>
          <a:p>
            <a:fld id="{05B39BBF-2256-480A-AD01-DDF6E517DABB}" type="datetimeFigureOut">
              <a:rPr lang="en-US" smtClean="0"/>
              <a:t>1/26/2016</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1" tIns="46586" rIns="93171" bIns="46586" rtlCol="0" anchor="b"/>
          <a:lstStyle>
            <a:lvl1pPr algn="l">
              <a:defRPr sz="1200"/>
            </a:lvl1pPr>
          </a:lstStyle>
          <a:p>
            <a:endParaRPr lang="en-US"/>
          </a:p>
        </p:txBody>
      </p:sp>
      <p:sp>
        <p:nvSpPr>
          <p:cNvPr id="5" name="Slide Number Placeholder 4"/>
          <p:cNvSpPr>
            <a:spLocks noGrp="1"/>
          </p:cNvSpPr>
          <p:nvPr>
            <p:ph type="sldNum" sz="quarter" idx="3"/>
          </p:nvPr>
        </p:nvSpPr>
        <p:spPr>
          <a:xfrm>
            <a:off x="3970939" y="8829967"/>
            <a:ext cx="3037840" cy="464820"/>
          </a:xfrm>
          <a:prstGeom prst="rect">
            <a:avLst/>
          </a:prstGeom>
        </p:spPr>
        <p:txBody>
          <a:bodyPr vert="horz" lIns="93171" tIns="46586" rIns="93171" bIns="46586" rtlCol="0" anchor="b"/>
          <a:lstStyle>
            <a:lvl1pPr algn="r">
              <a:defRPr sz="1200"/>
            </a:lvl1pPr>
          </a:lstStyle>
          <a:p>
            <a:fld id="{D1087900-E5E1-4CC7-B103-3CB7C6414E58}" type="slidenum">
              <a:rPr lang="en-US" smtClean="0"/>
              <a:t>‹#›</a:t>
            </a:fld>
            <a:endParaRPr lang="en-US"/>
          </a:p>
        </p:txBody>
      </p:sp>
    </p:spTree>
    <p:extLst>
      <p:ext uri="{BB962C8B-B14F-4D97-AF65-F5344CB8AC3E}">
        <p14:creationId xmlns:p14="http://schemas.microsoft.com/office/powerpoint/2010/main" val="2910140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1" tIns="46586" rIns="93171" bIns="46586" rtlCol="0"/>
          <a:lstStyle>
            <a:lvl1pPr algn="l">
              <a:defRPr sz="1200"/>
            </a:lvl1pPr>
          </a:lstStyle>
          <a:p>
            <a:endParaRPr lang="en-US"/>
          </a:p>
        </p:txBody>
      </p:sp>
      <p:sp>
        <p:nvSpPr>
          <p:cNvPr id="3" name="Date Placeholder 2"/>
          <p:cNvSpPr>
            <a:spLocks noGrp="1"/>
          </p:cNvSpPr>
          <p:nvPr>
            <p:ph type="dt" idx="1"/>
          </p:nvPr>
        </p:nvSpPr>
        <p:spPr>
          <a:xfrm>
            <a:off x="3970939" y="0"/>
            <a:ext cx="3037840" cy="464820"/>
          </a:xfrm>
          <a:prstGeom prst="rect">
            <a:avLst/>
          </a:prstGeom>
        </p:spPr>
        <p:txBody>
          <a:bodyPr vert="horz" lIns="93171" tIns="46586" rIns="93171" bIns="46586" rtlCol="0"/>
          <a:lstStyle>
            <a:lvl1pPr algn="r">
              <a:defRPr sz="1200"/>
            </a:lvl1pPr>
          </a:lstStyle>
          <a:p>
            <a:fld id="{FA6BCFBD-AECD-4B4F-83EA-71E27D6C32D0}" type="datetimeFigureOut">
              <a:rPr lang="en-US" smtClean="0"/>
              <a:t>1/26/2016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1" tIns="46586" rIns="93171" bIns="46586" rtlCol="0" anchor="ctr"/>
          <a:lstStyle/>
          <a:p>
            <a:endParaRPr lang="en-US"/>
          </a:p>
        </p:txBody>
      </p:sp>
      <p:sp>
        <p:nvSpPr>
          <p:cNvPr id="5" name="Notes Placeholder 4"/>
          <p:cNvSpPr>
            <a:spLocks noGrp="1"/>
          </p:cNvSpPr>
          <p:nvPr>
            <p:ph type="body" sz="quarter" idx="3"/>
          </p:nvPr>
        </p:nvSpPr>
        <p:spPr>
          <a:xfrm>
            <a:off x="701041" y="4415791"/>
            <a:ext cx="5608320" cy="4183380"/>
          </a:xfrm>
          <a:prstGeom prst="rect">
            <a:avLst/>
          </a:prstGeom>
        </p:spPr>
        <p:txBody>
          <a:bodyPr vert="horz" lIns="93171" tIns="46586" rIns="93171" bIns="4658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1" tIns="46586" rIns="93171" bIns="46586"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3171" tIns="46586" rIns="93171" bIns="46586" rtlCol="0" anchor="b"/>
          <a:lstStyle>
            <a:lvl1pPr algn="r">
              <a:defRPr sz="1200"/>
            </a:lvl1pPr>
          </a:lstStyle>
          <a:p>
            <a:fld id="{BEEF16BB-A437-4957-A6C9-E68FDEDD870E}" type="slidenum">
              <a:rPr lang="en-US" smtClean="0"/>
              <a:t>‹#›</a:t>
            </a:fld>
            <a:endParaRPr lang="en-US"/>
          </a:p>
        </p:txBody>
      </p:sp>
    </p:spTree>
    <p:extLst>
      <p:ext uri="{BB962C8B-B14F-4D97-AF65-F5344CB8AC3E}">
        <p14:creationId xmlns:p14="http://schemas.microsoft.com/office/powerpoint/2010/main" val="4258659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9136E9E-E984-481A-BE9B-F5F5F6C99ACA}" type="slidenum">
              <a:rPr lang="en-US" smtClean="0"/>
              <a:t>1</a:t>
            </a:fld>
            <a:endParaRPr lang="en-US"/>
          </a:p>
        </p:txBody>
      </p:sp>
    </p:spTree>
    <p:extLst>
      <p:ext uri="{BB962C8B-B14F-4D97-AF65-F5344CB8AC3E}">
        <p14:creationId xmlns:p14="http://schemas.microsoft.com/office/powerpoint/2010/main" val="20175593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EEF16BB-A437-4957-A6C9-E68FDEDD870E}" type="slidenum">
              <a:rPr lang="en-US" smtClean="0"/>
              <a:t>10</a:t>
            </a:fld>
            <a:endParaRPr lang="en-US"/>
          </a:p>
        </p:txBody>
      </p:sp>
    </p:spTree>
    <p:extLst>
      <p:ext uri="{BB962C8B-B14F-4D97-AF65-F5344CB8AC3E}">
        <p14:creationId xmlns:p14="http://schemas.microsoft.com/office/powerpoint/2010/main" val="28596323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EEF16BB-A437-4957-A6C9-E68FDEDD870E}" type="slidenum">
              <a:rPr lang="en-US" smtClean="0"/>
              <a:t>11</a:t>
            </a:fld>
            <a:endParaRPr lang="en-US"/>
          </a:p>
        </p:txBody>
      </p:sp>
    </p:spTree>
    <p:extLst>
      <p:ext uri="{BB962C8B-B14F-4D97-AF65-F5344CB8AC3E}">
        <p14:creationId xmlns:p14="http://schemas.microsoft.com/office/powerpoint/2010/main" val="17578837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EEF16BB-A437-4957-A6C9-E68FDEDD870E}" type="slidenum">
              <a:rPr lang="en-US" smtClean="0"/>
              <a:t>12</a:t>
            </a:fld>
            <a:endParaRPr lang="en-US"/>
          </a:p>
        </p:txBody>
      </p:sp>
    </p:spTree>
    <p:extLst>
      <p:ext uri="{BB962C8B-B14F-4D97-AF65-F5344CB8AC3E}">
        <p14:creationId xmlns:p14="http://schemas.microsoft.com/office/powerpoint/2010/main" val="37521083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Just FTF</a:t>
            </a:r>
            <a:endParaRPr lang="en-US" dirty="0"/>
          </a:p>
        </p:txBody>
      </p:sp>
      <p:sp>
        <p:nvSpPr>
          <p:cNvPr id="4" name="Slide Number Placeholder 3"/>
          <p:cNvSpPr>
            <a:spLocks noGrp="1"/>
          </p:cNvSpPr>
          <p:nvPr>
            <p:ph type="sldNum" sz="quarter" idx="10"/>
          </p:nvPr>
        </p:nvSpPr>
        <p:spPr/>
        <p:txBody>
          <a:bodyPr/>
          <a:lstStyle/>
          <a:p>
            <a:fld id="{BEEF16BB-A437-4957-A6C9-E68FDEDD870E}" type="slidenum">
              <a:rPr lang="en-US" smtClean="0"/>
              <a:t>13</a:t>
            </a:fld>
            <a:endParaRPr lang="en-US"/>
          </a:p>
        </p:txBody>
      </p:sp>
    </p:spTree>
    <p:extLst>
      <p:ext uri="{BB962C8B-B14F-4D97-AF65-F5344CB8AC3E}">
        <p14:creationId xmlns:p14="http://schemas.microsoft.com/office/powerpoint/2010/main" val="19053561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136E9E-E984-481A-BE9B-F5F5F6C99ACA}" type="slidenum">
              <a:rPr lang="en-US" smtClean="0"/>
              <a:t>14</a:t>
            </a:fld>
            <a:endParaRPr lang="en-US"/>
          </a:p>
        </p:txBody>
      </p:sp>
    </p:spTree>
    <p:extLst>
      <p:ext uri="{BB962C8B-B14F-4D97-AF65-F5344CB8AC3E}">
        <p14:creationId xmlns:p14="http://schemas.microsoft.com/office/powerpoint/2010/main" val="12906222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I said earlier,</a:t>
            </a:r>
            <a:r>
              <a:rPr lang="en-US" baseline="0" dirty="0" smtClean="0"/>
              <a:t> this is just a first pass using this data. We have many more questions that we can and will explore – these are just some of them. </a:t>
            </a:r>
            <a:endParaRPr lang="en-US" dirty="0"/>
          </a:p>
        </p:txBody>
      </p:sp>
      <p:sp>
        <p:nvSpPr>
          <p:cNvPr id="4" name="Slide Number Placeholder 3"/>
          <p:cNvSpPr>
            <a:spLocks noGrp="1"/>
          </p:cNvSpPr>
          <p:nvPr>
            <p:ph type="sldNum" sz="quarter" idx="10"/>
          </p:nvPr>
        </p:nvSpPr>
        <p:spPr/>
        <p:txBody>
          <a:bodyPr/>
          <a:lstStyle/>
          <a:p>
            <a:fld id="{79136E9E-E984-481A-BE9B-F5F5F6C99ACA}" type="slidenum">
              <a:rPr lang="en-US" smtClean="0"/>
              <a:t>16</a:t>
            </a:fld>
            <a:endParaRPr lang="en-US"/>
          </a:p>
        </p:txBody>
      </p:sp>
    </p:spTree>
    <p:extLst>
      <p:ext uri="{BB962C8B-B14F-4D97-AF65-F5344CB8AC3E}">
        <p14:creationId xmlns:p14="http://schemas.microsoft.com/office/powerpoint/2010/main" val="38571787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Last year, we had 58,000 and this</a:t>
            </a:r>
            <a:r>
              <a:rPr lang="en-US" baseline="0" dirty="0" smtClean="0"/>
              <a:t> year, applications increased by about 1,600. This is about 92 percent of public HS seniors. </a:t>
            </a:r>
            <a:endParaRPr lang="en-US" dirty="0"/>
          </a:p>
        </p:txBody>
      </p:sp>
      <p:sp>
        <p:nvSpPr>
          <p:cNvPr id="4" name="Slide Number Placeholder 3"/>
          <p:cNvSpPr>
            <a:spLocks noGrp="1"/>
          </p:cNvSpPr>
          <p:nvPr>
            <p:ph type="sldNum" sz="quarter" idx="10"/>
          </p:nvPr>
        </p:nvSpPr>
        <p:spPr/>
        <p:txBody>
          <a:bodyPr/>
          <a:lstStyle/>
          <a:p>
            <a:fld id="{79136E9E-E984-481A-BE9B-F5F5F6C99ACA}" type="slidenum">
              <a:rPr lang="en-US" smtClean="0"/>
              <a:t>17</a:t>
            </a:fld>
            <a:endParaRPr lang="en-US"/>
          </a:p>
        </p:txBody>
      </p:sp>
    </p:spTree>
    <p:extLst>
      <p:ext uri="{BB962C8B-B14F-4D97-AF65-F5344CB8AC3E}">
        <p14:creationId xmlns:p14="http://schemas.microsoft.com/office/powerpoint/2010/main" val="35542467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9136E9E-E984-481A-BE9B-F5F5F6C99ACA}" type="slidenum">
              <a:rPr lang="en-US" smtClean="0"/>
              <a:t>18</a:t>
            </a:fld>
            <a:endParaRPr lang="en-US"/>
          </a:p>
        </p:txBody>
      </p:sp>
    </p:spTree>
    <p:extLst>
      <p:ext uri="{BB962C8B-B14F-4D97-AF65-F5344CB8AC3E}">
        <p14:creationId xmlns:p14="http://schemas.microsoft.com/office/powerpoint/2010/main" val="7684715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 first</a:t>
            </a:r>
            <a:r>
              <a:rPr lang="en-US" baseline="0" dirty="0" smtClean="0"/>
              <a:t> look at these data – very descriptive and still preliminary. We have a lot of questions still to answer FOR SURE, these are just some of the first on the list. </a:t>
            </a:r>
            <a:endParaRPr lang="en-US" dirty="0"/>
          </a:p>
        </p:txBody>
      </p:sp>
      <p:sp>
        <p:nvSpPr>
          <p:cNvPr id="4" name="Slide Number Placeholder 3"/>
          <p:cNvSpPr>
            <a:spLocks noGrp="1"/>
          </p:cNvSpPr>
          <p:nvPr>
            <p:ph type="sldNum" sz="quarter" idx="10"/>
          </p:nvPr>
        </p:nvSpPr>
        <p:spPr/>
        <p:txBody>
          <a:bodyPr/>
          <a:lstStyle/>
          <a:p>
            <a:fld id="{79136E9E-E984-481A-BE9B-F5F5F6C99ACA}" type="slidenum">
              <a:rPr lang="en-US" smtClean="0"/>
              <a:t>2</a:t>
            </a:fld>
            <a:endParaRPr lang="en-US"/>
          </a:p>
        </p:txBody>
      </p:sp>
    </p:spTree>
    <p:extLst>
      <p:ext uri="{BB962C8B-B14F-4D97-AF65-F5344CB8AC3E}">
        <p14:creationId xmlns:p14="http://schemas.microsoft.com/office/powerpoint/2010/main" val="9167658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65,000 PUBLIC high school seniors, and about 10,000 PRIVATE HS seniors</a:t>
            </a:r>
            <a:r>
              <a:rPr lang="en-US" baseline="0" dirty="0" smtClean="0"/>
              <a:t> </a:t>
            </a:r>
            <a:r>
              <a:rPr lang="en-US" dirty="0" smtClean="0"/>
              <a:t>so 58,000</a:t>
            </a:r>
            <a:r>
              <a:rPr lang="en-US" baseline="0" dirty="0" smtClean="0"/>
              <a:t> is about 90 percent of PUBLIC and 80 percent of PUBLIC AND PRIVATE. Very important to note that this final number is still moving, and we’ll have more info in the spring. This is due to certification, withdrawals and drop outs, etc. </a:t>
            </a:r>
            <a:endParaRPr lang="en-US" dirty="0"/>
          </a:p>
        </p:txBody>
      </p:sp>
      <p:sp>
        <p:nvSpPr>
          <p:cNvPr id="4" name="Slide Number Placeholder 3"/>
          <p:cNvSpPr>
            <a:spLocks noGrp="1"/>
          </p:cNvSpPr>
          <p:nvPr>
            <p:ph type="sldNum" sz="quarter" idx="10"/>
          </p:nvPr>
        </p:nvSpPr>
        <p:spPr/>
        <p:txBody>
          <a:bodyPr/>
          <a:lstStyle/>
          <a:p>
            <a:fld id="{79136E9E-E984-481A-BE9B-F5F5F6C99ACA}" type="slidenum">
              <a:rPr lang="en-US" smtClean="0"/>
              <a:t>3</a:t>
            </a:fld>
            <a:endParaRPr lang="en-US"/>
          </a:p>
        </p:txBody>
      </p:sp>
    </p:spTree>
    <p:extLst>
      <p:ext uri="{BB962C8B-B14F-4D97-AF65-F5344CB8AC3E}">
        <p14:creationId xmlns:p14="http://schemas.microsoft.com/office/powerpoint/2010/main" val="1075817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More to come about those who did not take advantage of TN Promise – where did they go? This will require a pull from Clearinghouse,</a:t>
            </a:r>
            <a:r>
              <a:rPr lang="en-US" baseline="0" dirty="0" smtClean="0"/>
              <a:t> which has not happened yet. </a:t>
            </a:r>
            <a:endParaRPr lang="en-US" dirty="0"/>
          </a:p>
        </p:txBody>
      </p:sp>
      <p:sp>
        <p:nvSpPr>
          <p:cNvPr id="4" name="Slide Number Placeholder 3"/>
          <p:cNvSpPr>
            <a:spLocks noGrp="1"/>
          </p:cNvSpPr>
          <p:nvPr>
            <p:ph type="sldNum" sz="quarter" idx="10"/>
          </p:nvPr>
        </p:nvSpPr>
        <p:spPr/>
        <p:txBody>
          <a:bodyPr/>
          <a:lstStyle/>
          <a:p>
            <a:fld id="{79136E9E-E984-481A-BE9B-F5F5F6C99ACA}" type="slidenum">
              <a:rPr lang="en-US" smtClean="0"/>
              <a:t>4</a:t>
            </a:fld>
            <a:endParaRPr lang="en-US"/>
          </a:p>
        </p:txBody>
      </p:sp>
    </p:spTree>
    <p:extLst>
      <p:ext uri="{BB962C8B-B14F-4D97-AF65-F5344CB8AC3E}">
        <p14:creationId xmlns:p14="http://schemas.microsoft.com/office/powerpoint/2010/main" val="41365819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TELS eligibility is shaky</a:t>
            </a:r>
            <a:r>
              <a:rPr lang="en-US" baseline="0" dirty="0" smtClean="0"/>
              <a:t> because we are still waiting for certifications. TELS seems high but makes sense, given that average GPA is 3.05. </a:t>
            </a:r>
          </a:p>
          <a:p>
            <a:endParaRPr lang="en-US" baseline="0" dirty="0" smtClean="0"/>
          </a:p>
          <a:p>
            <a:r>
              <a:rPr lang="en-US" baseline="0" dirty="0" smtClean="0"/>
              <a:t>Median EFC is $4,038; average annual TN Promise award amount is $1,020, per Tim Phelps. This only includes students for whom we have a FAFSA record – does not include those who don’t have a record for Pell, TELS, etc. </a:t>
            </a:r>
            <a:endParaRPr lang="en-US" dirty="0"/>
          </a:p>
        </p:txBody>
      </p:sp>
      <p:sp>
        <p:nvSpPr>
          <p:cNvPr id="4" name="Slide Number Placeholder 3"/>
          <p:cNvSpPr>
            <a:spLocks noGrp="1"/>
          </p:cNvSpPr>
          <p:nvPr>
            <p:ph type="sldNum" sz="quarter" idx="10"/>
          </p:nvPr>
        </p:nvSpPr>
        <p:spPr/>
        <p:txBody>
          <a:bodyPr/>
          <a:lstStyle/>
          <a:p>
            <a:fld id="{79136E9E-E984-481A-BE9B-F5F5F6C99ACA}" type="slidenum">
              <a:rPr lang="en-US" smtClean="0"/>
              <a:t>5</a:t>
            </a:fld>
            <a:endParaRPr lang="en-US"/>
          </a:p>
        </p:txBody>
      </p:sp>
    </p:spTree>
    <p:extLst>
      <p:ext uri="{BB962C8B-B14F-4D97-AF65-F5344CB8AC3E}">
        <p14:creationId xmlns:p14="http://schemas.microsoft.com/office/powerpoint/2010/main" val="39379805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varies by institution. </a:t>
            </a:r>
            <a:endParaRPr lang="en-US" baseline="0" dirty="0" smtClean="0"/>
          </a:p>
          <a:p>
            <a:r>
              <a:rPr lang="en-US" baseline="0" dirty="0" smtClean="0"/>
              <a:t>Not using causal language, but this likely has a lot do to with Promise. BUT – this is not BECAUSE OF PROMISE.</a:t>
            </a:r>
          </a:p>
          <a:p>
            <a:endParaRPr lang="en-US" baseline="0" dirty="0" smtClean="0"/>
          </a:p>
          <a:p>
            <a:r>
              <a:rPr lang="en-US" baseline="0" dirty="0" smtClean="0"/>
              <a:t>Likely some new entrants, though – the decrease in 4 years is not equal to the increase in CCs and TCATs, so we must have some new people in there too. </a:t>
            </a:r>
          </a:p>
        </p:txBody>
      </p:sp>
      <p:sp>
        <p:nvSpPr>
          <p:cNvPr id="4" name="Slide Number Placeholder 3"/>
          <p:cNvSpPr>
            <a:spLocks noGrp="1"/>
          </p:cNvSpPr>
          <p:nvPr>
            <p:ph type="sldNum" sz="quarter" idx="10"/>
          </p:nvPr>
        </p:nvSpPr>
        <p:spPr/>
        <p:txBody>
          <a:bodyPr/>
          <a:lstStyle/>
          <a:p>
            <a:fld id="{79136E9E-E984-481A-BE9B-F5F5F6C99ACA}" type="slidenum">
              <a:rPr lang="en-US" smtClean="0"/>
              <a:t>6</a:t>
            </a:fld>
            <a:endParaRPr lang="en-US"/>
          </a:p>
        </p:txBody>
      </p:sp>
    </p:spTree>
    <p:extLst>
      <p:ext uri="{BB962C8B-B14F-4D97-AF65-F5344CB8AC3E}">
        <p14:creationId xmlns:p14="http://schemas.microsoft.com/office/powerpoint/2010/main" val="10311913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9136E9E-E984-481A-BE9B-F5F5F6C99ACA}" type="slidenum">
              <a:rPr lang="en-US" smtClean="0"/>
              <a:t>7</a:t>
            </a:fld>
            <a:endParaRPr lang="en-US"/>
          </a:p>
        </p:txBody>
      </p:sp>
    </p:spTree>
    <p:extLst>
      <p:ext uri="{BB962C8B-B14F-4D97-AF65-F5344CB8AC3E}">
        <p14:creationId xmlns:p14="http://schemas.microsoft.com/office/powerpoint/2010/main" val="40453390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lot of this can be attributed</a:t>
            </a:r>
            <a:r>
              <a:rPr lang="en-US" baseline="0" dirty="0" smtClean="0"/>
              <a:t> to Reconnect more so than Promise, per Carol </a:t>
            </a:r>
            <a:r>
              <a:rPr lang="en-US" baseline="0" dirty="0" err="1" smtClean="0"/>
              <a:t>Puryear</a:t>
            </a:r>
            <a:r>
              <a:rPr lang="en-US" baseline="0" dirty="0" smtClean="0"/>
              <a:t>, but about 2,000 Promise kids are at TCATs. </a:t>
            </a:r>
            <a:endParaRPr lang="en-US" dirty="0"/>
          </a:p>
        </p:txBody>
      </p:sp>
      <p:sp>
        <p:nvSpPr>
          <p:cNvPr id="4" name="Slide Number Placeholder 3"/>
          <p:cNvSpPr>
            <a:spLocks noGrp="1"/>
          </p:cNvSpPr>
          <p:nvPr>
            <p:ph type="sldNum" sz="quarter" idx="10"/>
          </p:nvPr>
        </p:nvSpPr>
        <p:spPr/>
        <p:txBody>
          <a:bodyPr/>
          <a:lstStyle/>
          <a:p>
            <a:fld id="{79136E9E-E984-481A-BE9B-F5F5F6C99ACA}" type="slidenum">
              <a:rPr lang="en-US" smtClean="0"/>
              <a:t>8</a:t>
            </a:fld>
            <a:endParaRPr lang="en-US"/>
          </a:p>
        </p:txBody>
      </p:sp>
    </p:spTree>
    <p:extLst>
      <p:ext uri="{BB962C8B-B14F-4D97-AF65-F5344CB8AC3E}">
        <p14:creationId xmlns:p14="http://schemas.microsoft.com/office/powerpoint/2010/main" val="24023110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9136E9E-E984-481A-BE9B-F5F5F6C99ACA}" type="slidenum">
              <a:rPr lang="en-US" smtClean="0"/>
              <a:t>9</a:t>
            </a:fld>
            <a:endParaRPr lang="en-US"/>
          </a:p>
        </p:txBody>
      </p:sp>
    </p:spTree>
    <p:extLst>
      <p:ext uri="{BB962C8B-B14F-4D97-AF65-F5344CB8AC3E}">
        <p14:creationId xmlns:p14="http://schemas.microsoft.com/office/powerpoint/2010/main" val="5248832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t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alphaModFix amt="3000"/>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56225233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2C1CD40-A84B-4867-A42F-360A42F1FC32}" type="datetimeFigureOut">
              <a:rPr lang="en-US" smtClean="0"/>
              <a:t>1/26/2016</a:t>
            </a:fld>
            <a:endParaRPr lang="en-US"/>
          </a:p>
        </p:txBody>
      </p:sp>
      <p:sp>
        <p:nvSpPr>
          <p:cNvPr id="5" name="Footer Placeholder 4"/>
          <p:cNvSpPr>
            <a:spLocks noGrp="1"/>
          </p:cNvSpPr>
          <p:nvPr>
            <p:ph type="ftr" sz="quarter" idx="11"/>
          </p:nvPr>
        </p:nvSpPr>
        <p:spPr>
          <a:xfrm>
            <a:off x="76200" y="6416675"/>
            <a:ext cx="70739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FDD327F-40A2-49BC-A182-B70909365CE9}" type="slidenum">
              <a:rPr lang="en-US" smtClean="0"/>
              <a:t>‹#›</a:t>
            </a:fld>
            <a:endParaRPr lang="en-US"/>
          </a:p>
        </p:txBody>
      </p:sp>
    </p:spTree>
    <p:extLst>
      <p:ext uri="{BB962C8B-B14F-4D97-AF65-F5344CB8AC3E}">
        <p14:creationId xmlns:p14="http://schemas.microsoft.com/office/powerpoint/2010/main" val="2205217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2C1CD40-A84B-4867-A42F-360A42F1FC32}" type="datetimeFigureOut">
              <a:rPr lang="en-US" smtClean="0"/>
              <a:t>1/26/2016</a:t>
            </a:fld>
            <a:endParaRPr lang="en-US"/>
          </a:p>
        </p:txBody>
      </p:sp>
      <p:sp>
        <p:nvSpPr>
          <p:cNvPr id="5" name="Footer Placeholder 4"/>
          <p:cNvSpPr>
            <a:spLocks noGrp="1"/>
          </p:cNvSpPr>
          <p:nvPr>
            <p:ph type="ftr" sz="quarter" idx="11"/>
          </p:nvPr>
        </p:nvSpPr>
        <p:spPr>
          <a:xfrm>
            <a:off x="76200" y="6416675"/>
            <a:ext cx="70739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FDD327F-40A2-49BC-A182-B70909365CE9}" type="slidenum">
              <a:rPr lang="en-US" smtClean="0"/>
              <a:t>‹#›</a:t>
            </a:fld>
            <a:endParaRPr lang="en-US"/>
          </a:p>
        </p:txBody>
      </p:sp>
    </p:spTree>
    <p:extLst>
      <p:ext uri="{BB962C8B-B14F-4D97-AF65-F5344CB8AC3E}">
        <p14:creationId xmlns:p14="http://schemas.microsoft.com/office/powerpoint/2010/main" val="4135801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2C1CD40-A84B-4867-A42F-360A42F1FC32}" type="datetimeFigureOut">
              <a:rPr lang="en-US" smtClean="0"/>
              <a:t>1/26/2016</a:t>
            </a:fld>
            <a:endParaRPr lang="en-US"/>
          </a:p>
        </p:txBody>
      </p:sp>
      <p:sp>
        <p:nvSpPr>
          <p:cNvPr id="5" name="Footer Placeholder 4"/>
          <p:cNvSpPr>
            <a:spLocks noGrp="1"/>
          </p:cNvSpPr>
          <p:nvPr>
            <p:ph type="ftr" sz="quarter" idx="11"/>
          </p:nvPr>
        </p:nvSpPr>
        <p:spPr>
          <a:xfrm>
            <a:off x="76200" y="6416675"/>
            <a:ext cx="7073900" cy="365125"/>
          </a:xfrm>
          <a:prstGeom prst="rect">
            <a:avLst/>
          </a:prstGeom>
        </p:spPr>
        <p:txBody>
          <a:bodyPr/>
          <a:lstStyle/>
          <a:p>
            <a:r>
              <a:rPr lang="en-US" dirty="0" smtClean="0"/>
              <a:t>ACCESS | COMPLETION | WORKFORCE</a:t>
            </a: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FDD327F-40A2-49BC-A182-B70909365CE9}" type="slidenum">
              <a:rPr lang="en-US" smtClean="0"/>
              <a:t>‹#›</a:t>
            </a:fld>
            <a:endParaRPr lang="en-US"/>
          </a:p>
        </p:txBody>
      </p:sp>
    </p:spTree>
    <p:extLst>
      <p:ext uri="{BB962C8B-B14F-4D97-AF65-F5344CB8AC3E}">
        <p14:creationId xmlns:p14="http://schemas.microsoft.com/office/powerpoint/2010/main" val="218770508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2C1CD40-A84B-4867-A42F-360A42F1FC32}" type="datetimeFigureOut">
              <a:rPr lang="en-US" smtClean="0"/>
              <a:t>1/26/2016</a:t>
            </a:fld>
            <a:endParaRPr lang="en-US"/>
          </a:p>
        </p:txBody>
      </p:sp>
      <p:sp>
        <p:nvSpPr>
          <p:cNvPr id="5" name="Footer Placeholder 4"/>
          <p:cNvSpPr>
            <a:spLocks noGrp="1"/>
          </p:cNvSpPr>
          <p:nvPr>
            <p:ph type="ftr" sz="quarter" idx="11"/>
          </p:nvPr>
        </p:nvSpPr>
        <p:spPr>
          <a:xfrm>
            <a:off x="76200" y="6416675"/>
            <a:ext cx="7073900" cy="365125"/>
          </a:xfrm>
          <a:prstGeom prst="rect">
            <a:avLst/>
          </a:prstGeom>
        </p:spPr>
        <p:txBody>
          <a:bodyPr/>
          <a:lstStyle/>
          <a:p>
            <a:r>
              <a:rPr lang="en-US" dirty="0" smtClean="0"/>
              <a:t>ACCESS | COMPLETION | WORKFORCE</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FDD327F-40A2-49BC-A182-B70909365CE9}" type="slidenum">
              <a:rPr lang="en-US" smtClean="0"/>
              <a:t>‹#›</a:t>
            </a:fld>
            <a:endParaRPr lang="en-US"/>
          </a:p>
        </p:txBody>
      </p:sp>
    </p:spTree>
    <p:extLst>
      <p:ext uri="{BB962C8B-B14F-4D97-AF65-F5344CB8AC3E}">
        <p14:creationId xmlns:p14="http://schemas.microsoft.com/office/powerpoint/2010/main" val="366975162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2C1CD40-A84B-4867-A42F-360A42F1FC32}" type="datetimeFigureOut">
              <a:rPr lang="en-US" smtClean="0"/>
              <a:t>1/26/2016</a:t>
            </a:fld>
            <a:endParaRPr lang="en-US"/>
          </a:p>
        </p:txBody>
      </p:sp>
      <p:sp>
        <p:nvSpPr>
          <p:cNvPr id="6" name="Footer Placeholder 5"/>
          <p:cNvSpPr>
            <a:spLocks noGrp="1"/>
          </p:cNvSpPr>
          <p:nvPr>
            <p:ph type="ftr" sz="quarter" idx="11"/>
          </p:nvPr>
        </p:nvSpPr>
        <p:spPr>
          <a:xfrm>
            <a:off x="76200" y="6416675"/>
            <a:ext cx="70739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FDD327F-40A2-49BC-A182-B70909365CE9}" type="slidenum">
              <a:rPr lang="en-US" smtClean="0"/>
              <a:t>‹#›</a:t>
            </a:fld>
            <a:endParaRPr lang="en-US"/>
          </a:p>
        </p:txBody>
      </p:sp>
    </p:spTree>
    <p:extLst>
      <p:ext uri="{BB962C8B-B14F-4D97-AF65-F5344CB8AC3E}">
        <p14:creationId xmlns:p14="http://schemas.microsoft.com/office/powerpoint/2010/main" val="11805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D2C1CD40-A84B-4867-A42F-360A42F1FC32}" type="datetimeFigureOut">
              <a:rPr lang="en-US" smtClean="0"/>
              <a:t>1/26/2016</a:t>
            </a:fld>
            <a:endParaRPr lang="en-US"/>
          </a:p>
        </p:txBody>
      </p:sp>
      <p:sp>
        <p:nvSpPr>
          <p:cNvPr id="8" name="Footer Placeholder 7"/>
          <p:cNvSpPr>
            <a:spLocks noGrp="1"/>
          </p:cNvSpPr>
          <p:nvPr>
            <p:ph type="ftr" sz="quarter" idx="11"/>
          </p:nvPr>
        </p:nvSpPr>
        <p:spPr>
          <a:xfrm>
            <a:off x="76200" y="6416675"/>
            <a:ext cx="70739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3FDD327F-40A2-49BC-A182-B70909365CE9}" type="slidenum">
              <a:rPr lang="en-US" smtClean="0"/>
              <a:t>‹#›</a:t>
            </a:fld>
            <a:endParaRPr lang="en-US"/>
          </a:p>
        </p:txBody>
      </p:sp>
    </p:spTree>
    <p:extLst>
      <p:ext uri="{BB962C8B-B14F-4D97-AF65-F5344CB8AC3E}">
        <p14:creationId xmlns:p14="http://schemas.microsoft.com/office/powerpoint/2010/main" val="3362470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D2C1CD40-A84B-4867-A42F-360A42F1FC32}" type="datetimeFigureOut">
              <a:rPr lang="en-US" smtClean="0"/>
              <a:t>1/26/2016</a:t>
            </a:fld>
            <a:endParaRPr lang="en-US"/>
          </a:p>
        </p:txBody>
      </p:sp>
      <p:sp>
        <p:nvSpPr>
          <p:cNvPr id="4" name="Footer Placeholder 3"/>
          <p:cNvSpPr>
            <a:spLocks noGrp="1"/>
          </p:cNvSpPr>
          <p:nvPr>
            <p:ph type="ftr" sz="quarter" idx="11"/>
          </p:nvPr>
        </p:nvSpPr>
        <p:spPr>
          <a:xfrm>
            <a:off x="76200" y="6416675"/>
            <a:ext cx="70739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3FDD327F-40A2-49BC-A182-B70909365CE9}" type="slidenum">
              <a:rPr lang="en-US" smtClean="0"/>
              <a:t>‹#›</a:t>
            </a:fld>
            <a:endParaRPr lang="en-US"/>
          </a:p>
        </p:txBody>
      </p:sp>
    </p:spTree>
    <p:extLst>
      <p:ext uri="{BB962C8B-B14F-4D97-AF65-F5344CB8AC3E}">
        <p14:creationId xmlns:p14="http://schemas.microsoft.com/office/powerpoint/2010/main" val="325703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D2C1CD40-A84B-4867-A42F-360A42F1FC32}" type="datetimeFigureOut">
              <a:rPr lang="en-US" smtClean="0"/>
              <a:t>1/26/2016</a:t>
            </a:fld>
            <a:endParaRPr lang="en-US"/>
          </a:p>
        </p:txBody>
      </p:sp>
      <p:sp>
        <p:nvSpPr>
          <p:cNvPr id="3" name="Footer Placeholder 2"/>
          <p:cNvSpPr>
            <a:spLocks noGrp="1"/>
          </p:cNvSpPr>
          <p:nvPr>
            <p:ph type="ftr" sz="quarter" idx="11"/>
          </p:nvPr>
        </p:nvSpPr>
        <p:spPr>
          <a:xfrm>
            <a:off x="76200" y="6416675"/>
            <a:ext cx="70739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3FDD327F-40A2-49BC-A182-B70909365CE9}" type="slidenum">
              <a:rPr lang="en-US" smtClean="0"/>
              <a:t>‹#›</a:t>
            </a:fld>
            <a:endParaRPr lang="en-US"/>
          </a:p>
        </p:txBody>
      </p:sp>
    </p:spTree>
    <p:extLst>
      <p:ext uri="{BB962C8B-B14F-4D97-AF65-F5344CB8AC3E}">
        <p14:creationId xmlns:p14="http://schemas.microsoft.com/office/powerpoint/2010/main" val="3220683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2C1CD40-A84B-4867-A42F-360A42F1FC32}" type="datetimeFigureOut">
              <a:rPr lang="en-US" smtClean="0"/>
              <a:t>1/26/2016</a:t>
            </a:fld>
            <a:endParaRPr lang="en-US"/>
          </a:p>
        </p:txBody>
      </p:sp>
      <p:sp>
        <p:nvSpPr>
          <p:cNvPr id="6" name="Footer Placeholder 5"/>
          <p:cNvSpPr>
            <a:spLocks noGrp="1"/>
          </p:cNvSpPr>
          <p:nvPr>
            <p:ph type="ftr" sz="quarter" idx="11"/>
          </p:nvPr>
        </p:nvSpPr>
        <p:spPr>
          <a:xfrm>
            <a:off x="76200" y="6416675"/>
            <a:ext cx="70739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FDD327F-40A2-49BC-A182-B70909365CE9}" type="slidenum">
              <a:rPr lang="en-US" smtClean="0"/>
              <a:t>‹#›</a:t>
            </a:fld>
            <a:endParaRPr lang="en-US"/>
          </a:p>
        </p:txBody>
      </p:sp>
    </p:spTree>
    <p:extLst>
      <p:ext uri="{BB962C8B-B14F-4D97-AF65-F5344CB8AC3E}">
        <p14:creationId xmlns:p14="http://schemas.microsoft.com/office/powerpoint/2010/main" val="3765523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2C1CD40-A84B-4867-A42F-360A42F1FC32}" type="datetimeFigureOut">
              <a:rPr lang="en-US" smtClean="0"/>
              <a:t>1/26/2016</a:t>
            </a:fld>
            <a:endParaRPr lang="en-US"/>
          </a:p>
        </p:txBody>
      </p:sp>
      <p:sp>
        <p:nvSpPr>
          <p:cNvPr id="6" name="Footer Placeholder 5"/>
          <p:cNvSpPr>
            <a:spLocks noGrp="1"/>
          </p:cNvSpPr>
          <p:nvPr>
            <p:ph type="ftr" sz="quarter" idx="11"/>
          </p:nvPr>
        </p:nvSpPr>
        <p:spPr>
          <a:xfrm>
            <a:off x="76200" y="6416675"/>
            <a:ext cx="70739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FDD327F-40A2-49BC-A182-B70909365CE9}" type="slidenum">
              <a:rPr lang="en-US" smtClean="0"/>
              <a:t>‹#›</a:t>
            </a:fld>
            <a:endParaRPr lang="en-US"/>
          </a:p>
        </p:txBody>
      </p:sp>
    </p:spTree>
    <p:extLst>
      <p:ext uri="{BB962C8B-B14F-4D97-AF65-F5344CB8AC3E}">
        <p14:creationId xmlns:p14="http://schemas.microsoft.com/office/powerpoint/2010/main" val="31123401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t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000"/>
            <a:lum/>
          </a:blip>
          <a:srcRect/>
          <a:stretch>
            <a:fillRect t="-17000" b="-17000"/>
          </a:stretch>
        </a:blipFill>
        <a:effectLst/>
      </p:bgPr>
    </p:bg>
    <p:spTree>
      <p:nvGrpSpPr>
        <p:cNvPr id="1" name=""/>
        <p:cNvGrpSpPr/>
        <p:nvPr/>
      </p:nvGrpSpPr>
      <p:grpSpPr>
        <a:xfrm>
          <a:off x="0" y="0"/>
          <a:ext cx="0" cy="0"/>
          <a:chOff x="0" y="0"/>
          <a:chExt cx="0" cy="0"/>
        </a:xfrm>
      </p:grpSpPr>
      <p:sp>
        <p:nvSpPr>
          <p:cNvPr id="8" name="Rectangle 7"/>
          <p:cNvSpPr/>
          <p:nvPr userDrawn="1"/>
        </p:nvSpPr>
        <p:spPr>
          <a:xfrm>
            <a:off x="0" y="6364180"/>
            <a:ext cx="9162564" cy="493820"/>
          </a:xfrm>
          <a:prstGeom prst="rect">
            <a:avLst/>
          </a:prstGeom>
          <a:gradFill flip="none" rotWithShape="1">
            <a:gsLst>
              <a:gs pos="0">
                <a:srgbClr val="002C73"/>
              </a:gs>
              <a:gs pos="77000">
                <a:srgbClr val="002C73">
                  <a:alpha val="72000"/>
                </a:srgbClr>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3"/>
          <p:cNvSpPr/>
          <p:nvPr userDrawn="1"/>
        </p:nvSpPr>
        <p:spPr>
          <a:xfrm>
            <a:off x="149441" y="6446214"/>
            <a:ext cx="4618508" cy="369332"/>
          </a:xfrm>
          <a:prstGeom prst="rect">
            <a:avLst/>
          </a:prstGeom>
        </p:spPr>
        <p:txBody>
          <a:bodyPr wrap="none">
            <a:spAutoFit/>
          </a:bodyPr>
          <a:lstStyle/>
          <a:p>
            <a:r>
              <a:rPr lang="en-US" b="0" dirty="0" smtClean="0">
                <a:solidFill>
                  <a:schemeClr val="bg1"/>
                </a:solidFill>
              </a:rPr>
              <a:t>Tennessee Higher</a:t>
            </a:r>
            <a:r>
              <a:rPr lang="en-US" b="0" baseline="0" dirty="0" smtClean="0">
                <a:solidFill>
                  <a:schemeClr val="bg1"/>
                </a:solidFill>
              </a:rPr>
              <a:t> Education Commission</a:t>
            </a:r>
            <a:endParaRPr lang="en-US" b="0" dirty="0">
              <a:solidFill>
                <a:schemeClr val="bg1"/>
              </a:solidFill>
            </a:endParaRPr>
          </a:p>
        </p:txBody>
      </p:sp>
    </p:spTree>
    <p:extLst>
      <p:ext uri="{BB962C8B-B14F-4D97-AF65-F5344CB8AC3E}">
        <p14:creationId xmlns:p14="http://schemas.microsoft.com/office/powerpoint/2010/main" val="11416178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emily.house@tn.gov"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jpeg"/><Relationship Id="rId7" Type="http://schemas.openxmlformats.org/officeDocument/2006/relationships/diagramColors" Target="../diagrams/colors1.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09600" y="914400"/>
            <a:ext cx="7772400" cy="1600200"/>
          </a:xfrm>
        </p:spPr>
        <p:txBody>
          <a:bodyPr>
            <a:normAutofit fontScale="90000"/>
          </a:bodyPr>
          <a:lstStyle/>
          <a:p>
            <a:r>
              <a:rPr lang="en-US" b="1" dirty="0" smtClean="0">
                <a:solidFill>
                  <a:srgbClr val="FF0000"/>
                </a:solidFill>
              </a:rPr>
              <a:t>Tennessee Promise:</a:t>
            </a:r>
            <a:br>
              <a:rPr lang="en-US" b="1" dirty="0" smtClean="0">
                <a:solidFill>
                  <a:srgbClr val="FF0000"/>
                </a:solidFill>
              </a:rPr>
            </a:br>
            <a:r>
              <a:rPr lang="en-US" b="1" dirty="0" smtClean="0">
                <a:solidFill>
                  <a:srgbClr val="FF0000"/>
                </a:solidFill>
              </a:rPr>
              <a:t>Fall 2015 Update</a:t>
            </a:r>
            <a:br>
              <a:rPr lang="en-US" b="1" dirty="0" smtClean="0">
                <a:solidFill>
                  <a:srgbClr val="FF0000"/>
                </a:solidFill>
              </a:rPr>
            </a:br>
            <a:endParaRPr lang="en-US" b="1" dirty="0">
              <a:solidFill>
                <a:srgbClr val="FF0000"/>
              </a:solidFill>
            </a:endParaRPr>
          </a:p>
        </p:txBody>
      </p:sp>
      <p:sp>
        <p:nvSpPr>
          <p:cNvPr id="5" name="Subtitle 4"/>
          <p:cNvSpPr>
            <a:spLocks noGrp="1"/>
          </p:cNvSpPr>
          <p:nvPr>
            <p:ph type="subTitle" idx="1"/>
          </p:nvPr>
        </p:nvSpPr>
        <p:spPr>
          <a:xfrm>
            <a:off x="457200" y="4038600"/>
            <a:ext cx="7772400" cy="1752600"/>
          </a:xfrm>
        </p:spPr>
        <p:txBody>
          <a:bodyPr>
            <a:normAutofit fontScale="92500" lnSpcReduction="20000"/>
          </a:bodyPr>
          <a:lstStyle/>
          <a:p>
            <a:r>
              <a:rPr lang="en-US" sz="2800" dirty="0">
                <a:solidFill>
                  <a:srgbClr val="002C73"/>
                </a:solidFill>
              </a:rPr>
              <a:t>Emily House</a:t>
            </a:r>
          </a:p>
          <a:p>
            <a:r>
              <a:rPr lang="en-US" sz="2800" dirty="0">
                <a:solidFill>
                  <a:srgbClr val="002C73"/>
                </a:solidFill>
              </a:rPr>
              <a:t>Tennessee Higher Education </a:t>
            </a:r>
            <a:r>
              <a:rPr lang="en-US" sz="2800" dirty="0" smtClean="0">
                <a:solidFill>
                  <a:srgbClr val="002C73"/>
                </a:solidFill>
              </a:rPr>
              <a:t>Commission</a:t>
            </a:r>
          </a:p>
          <a:p>
            <a:r>
              <a:rPr lang="en-US" sz="2800" dirty="0" smtClean="0">
                <a:solidFill>
                  <a:srgbClr val="002C73"/>
                </a:solidFill>
              </a:rPr>
              <a:t>Joint Meeting of SBE and THEC</a:t>
            </a:r>
          </a:p>
          <a:p>
            <a:r>
              <a:rPr lang="en-US" sz="2800" dirty="0" smtClean="0">
                <a:solidFill>
                  <a:srgbClr val="002C73"/>
                </a:solidFill>
              </a:rPr>
              <a:t>January 27, 2015</a:t>
            </a:r>
            <a:endParaRPr lang="en-US" sz="2800" dirty="0">
              <a:solidFill>
                <a:srgbClr val="002C73"/>
              </a:solidFill>
            </a:endParaRPr>
          </a:p>
        </p:txBody>
      </p:sp>
    </p:spTree>
    <p:extLst>
      <p:ext uri="{BB962C8B-B14F-4D97-AF65-F5344CB8AC3E}">
        <p14:creationId xmlns:p14="http://schemas.microsoft.com/office/powerpoint/2010/main" val="26250827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College-going </a:t>
            </a:r>
            <a:r>
              <a:rPr lang="en-US" b="1" dirty="0">
                <a:solidFill>
                  <a:srgbClr val="FF0000"/>
                </a:solidFill>
              </a:rPr>
              <a:t>R</a:t>
            </a:r>
            <a:r>
              <a:rPr lang="en-US" b="1" dirty="0" smtClean="0">
                <a:solidFill>
                  <a:srgbClr val="FF0000"/>
                </a:solidFill>
              </a:rPr>
              <a:t>ate </a:t>
            </a:r>
            <a:endParaRPr lang="en-US" b="1" dirty="0">
              <a:solidFill>
                <a:srgbClr val="FF0000"/>
              </a:solidFill>
            </a:endParaRPr>
          </a:p>
        </p:txBody>
      </p:sp>
      <p:sp>
        <p:nvSpPr>
          <p:cNvPr id="3" name="Content Placeholder 2"/>
          <p:cNvSpPr>
            <a:spLocks noGrp="1"/>
          </p:cNvSpPr>
          <p:nvPr>
            <p:ph idx="1"/>
          </p:nvPr>
        </p:nvSpPr>
        <p:spPr/>
        <p:txBody>
          <a:bodyPr/>
          <a:lstStyle/>
          <a:p>
            <a:r>
              <a:rPr lang="en-US" dirty="0" smtClean="0"/>
              <a:t>Changes to college-going rate (CGR)</a:t>
            </a:r>
          </a:p>
          <a:p>
            <a:pPr lvl="1"/>
            <a:r>
              <a:rPr lang="en-US" dirty="0" smtClean="0"/>
              <a:t>Approximately </a:t>
            </a:r>
            <a:r>
              <a:rPr lang="en-US" b="1" dirty="0" smtClean="0"/>
              <a:t>4,000 new entrants </a:t>
            </a:r>
            <a:r>
              <a:rPr lang="en-US" dirty="0" smtClean="0"/>
              <a:t>into higher education in Tennessee.</a:t>
            </a:r>
          </a:p>
          <a:p>
            <a:pPr lvl="2"/>
            <a:r>
              <a:rPr lang="en-US" dirty="0" smtClean="0"/>
              <a:t>Most at CCs and TCATs</a:t>
            </a:r>
          </a:p>
          <a:p>
            <a:pPr lvl="1"/>
            <a:r>
              <a:rPr lang="en-US" dirty="0" smtClean="0"/>
              <a:t>CGR will likely increase </a:t>
            </a:r>
            <a:r>
              <a:rPr lang="en-US" b="1" dirty="0" smtClean="0"/>
              <a:t>~5-6 </a:t>
            </a:r>
            <a:r>
              <a:rPr lang="en-US" b="1" dirty="0" smtClean="0"/>
              <a:t>percent, from approximately 57 to 62 percent.</a:t>
            </a:r>
            <a:endParaRPr lang="en-US" b="1" dirty="0" smtClean="0"/>
          </a:p>
          <a:p>
            <a:pPr marL="457200" lvl="1" indent="0">
              <a:buNone/>
            </a:pPr>
            <a:endParaRPr lang="en-US" dirty="0"/>
          </a:p>
        </p:txBody>
      </p:sp>
    </p:spTree>
    <p:extLst>
      <p:ext uri="{BB962C8B-B14F-4D97-AF65-F5344CB8AC3E}">
        <p14:creationId xmlns:p14="http://schemas.microsoft.com/office/powerpoint/2010/main" val="32889416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b="1" dirty="0" smtClean="0">
                <a:solidFill>
                  <a:srgbClr val="FF0000"/>
                </a:solidFill>
              </a:rPr>
              <a:t>CGR by state</a:t>
            </a:r>
            <a:endParaRPr lang="en-US" b="1" dirty="0">
              <a:solidFill>
                <a:srgbClr val="FF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20679700"/>
              </p:ext>
            </p:extLst>
          </p:nvPr>
        </p:nvGraphicFramePr>
        <p:xfrm>
          <a:off x="228600" y="838200"/>
          <a:ext cx="8763000" cy="5486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751442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b="1" dirty="0" smtClean="0">
                <a:solidFill>
                  <a:srgbClr val="FF0000"/>
                </a:solidFill>
              </a:rPr>
              <a:t>CGR by state</a:t>
            </a:r>
            <a:endParaRPr lang="en-US" b="1" dirty="0">
              <a:solidFill>
                <a:srgbClr val="FF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62137492"/>
              </p:ext>
            </p:extLst>
          </p:nvPr>
        </p:nvGraphicFramePr>
        <p:xfrm>
          <a:off x="381000" y="914400"/>
          <a:ext cx="8382000" cy="5410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207115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fontScale="90000"/>
          </a:bodyPr>
          <a:lstStyle/>
          <a:p>
            <a:r>
              <a:rPr lang="en-US" b="1" dirty="0" smtClean="0">
                <a:solidFill>
                  <a:srgbClr val="FF0000"/>
                </a:solidFill>
              </a:rPr>
              <a:t>Average ACT by Institution, FTF</a:t>
            </a:r>
            <a:endParaRPr lang="en-US" b="1" dirty="0">
              <a:solidFill>
                <a:srgbClr val="FF0000"/>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03822790"/>
              </p:ext>
            </p:extLst>
          </p:nvPr>
        </p:nvGraphicFramePr>
        <p:xfrm>
          <a:off x="533400" y="1066794"/>
          <a:ext cx="7467600" cy="4572012"/>
        </p:xfrm>
        <a:graphic>
          <a:graphicData uri="http://schemas.openxmlformats.org/drawingml/2006/table">
            <a:tbl>
              <a:tblPr>
                <a:tableStyleId>{5C22544A-7EE6-4342-B048-85BDC9FD1C3A}</a:tableStyleId>
              </a:tblPr>
              <a:tblGrid>
                <a:gridCol w="4740980"/>
                <a:gridCol w="584276"/>
                <a:gridCol w="584276"/>
                <a:gridCol w="1558068"/>
              </a:tblGrid>
              <a:tr h="537882">
                <a:tc>
                  <a:txBody>
                    <a:bodyPr/>
                    <a:lstStyle/>
                    <a:p>
                      <a:pPr algn="l" fontAlgn="b"/>
                      <a:r>
                        <a:rPr lang="en-US" sz="1400" u="none" strike="noStrike" dirty="0">
                          <a:effectLst/>
                        </a:rPr>
                        <a:t> </a:t>
                      </a:r>
                      <a:endParaRPr lang="en-US" sz="1400" b="1" i="0" u="none" strike="noStrike" dirty="0">
                        <a:solidFill>
                          <a:srgbClr val="000000"/>
                        </a:solidFill>
                        <a:effectLst/>
                        <a:latin typeface="Calibri"/>
                      </a:endParaRPr>
                    </a:p>
                  </a:txBody>
                  <a:tcPr marL="9525" marR="9525" marT="9525" marB="0" anchor="b"/>
                </a:tc>
                <a:tc>
                  <a:txBody>
                    <a:bodyPr/>
                    <a:lstStyle/>
                    <a:p>
                      <a:pPr algn="ctr" fontAlgn="ctr"/>
                      <a:r>
                        <a:rPr lang="en-US" sz="1400" u="none" strike="noStrike" dirty="0" smtClean="0">
                          <a:effectLst/>
                        </a:rPr>
                        <a:t>Fall </a:t>
                      </a:r>
                    </a:p>
                    <a:p>
                      <a:pPr algn="ctr" fontAlgn="ctr"/>
                      <a:r>
                        <a:rPr lang="en-US" sz="1400" u="none" strike="noStrike" dirty="0" smtClean="0">
                          <a:effectLst/>
                        </a:rPr>
                        <a:t>2014</a:t>
                      </a:r>
                      <a:endParaRPr lang="en-US" sz="1400" b="1" i="0" u="none" strike="noStrike" dirty="0">
                        <a:solidFill>
                          <a:srgbClr val="000000"/>
                        </a:solidFill>
                        <a:effectLst/>
                        <a:latin typeface="Calibri"/>
                      </a:endParaRPr>
                    </a:p>
                  </a:txBody>
                  <a:tcPr marL="9525" marR="9525" marT="9525" marB="0" anchor="ctr"/>
                </a:tc>
                <a:tc>
                  <a:txBody>
                    <a:bodyPr/>
                    <a:lstStyle/>
                    <a:p>
                      <a:pPr algn="ctr" fontAlgn="ctr"/>
                      <a:r>
                        <a:rPr lang="en-US" sz="1400" u="none" strike="noStrike" dirty="0" smtClean="0">
                          <a:effectLst/>
                        </a:rPr>
                        <a:t>Fall</a:t>
                      </a:r>
                    </a:p>
                    <a:p>
                      <a:pPr algn="ctr" fontAlgn="ctr"/>
                      <a:r>
                        <a:rPr lang="en-US" sz="1400" u="none" strike="noStrike" dirty="0" smtClean="0">
                          <a:effectLst/>
                        </a:rPr>
                        <a:t>2015</a:t>
                      </a:r>
                      <a:endParaRPr lang="en-US" sz="1400" b="1" i="0" u="none" strike="noStrike" dirty="0">
                        <a:solidFill>
                          <a:srgbClr val="000000"/>
                        </a:solidFill>
                        <a:effectLst/>
                        <a:latin typeface="Calibri"/>
                      </a:endParaRPr>
                    </a:p>
                  </a:txBody>
                  <a:tcPr marL="9525" marR="9525" marT="9525" marB="0" anchor="ctr"/>
                </a:tc>
                <a:tc>
                  <a:txBody>
                    <a:bodyPr/>
                    <a:lstStyle/>
                    <a:p>
                      <a:pPr algn="ctr" fontAlgn="b"/>
                      <a:r>
                        <a:rPr lang="en-US" sz="1400" u="none" strike="noStrike" dirty="0" smtClean="0">
                          <a:effectLst/>
                        </a:rPr>
                        <a:t>Delta, </a:t>
                      </a:r>
                      <a:endParaRPr lang="en-US" sz="1400" u="none" strike="noStrike" baseline="0" dirty="0" smtClean="0">
                        <a:effectLst/>
                      </a:endParaRPr>
                    </a:p>
                    <a:p>
                      <a:pPr algn="ctr" fontAlgn="b"/>
                      <a:r>
                        <a:rPr lang="en-US" sz="1400" u="none" strike="noStrike" dirty="0" smtClean="0">
                          <a:effectLst/>
                        </a:rPr>
                        <a:t>Fall 14 to Fall 15</a:t>
                      </a:r>
                      <a:endParaRPr lang="en-US" sz="1400" b="1" i="0" u="none" strike="noStrike" dirty="0">
                        <a:solidFill>
                          <a:srgbClr val="000000"/>
                        </a:solidFill>
                        <a:effectLst/>
                        <a:latin typeface="Calibri"/>
                      </a:endParaRPr>
                    </a:p>
                  </a:txBody>
                  <a:tcPr marL="9525" marR="9525" marT="9525" marB="0" anchor="b"/>
                </a:tc>
              </a:tr>
              <a:tr h="268942">
                <a:tc>
                  <a:txBody>
                    <a:bodyPr/>
                    <a:lstStyle/>
                    <a:p>
                      <a:pPr algn="l" fontAlgn="b"/>
                      <a:r>
                        <a:rPr lang="en-US" sz="1400" b="1" u="none" strike="noStrike" dirty="0">
                          <a:effectLst/>
                        </a:rPr>
                        <a:t>TBR Community Colleges</a:t>
                      </a:r>
                      <a:endParaRPr lang="en-US" sz="1400" b="1" i="0" u="none" strike="noStrike" dirty="0">
                        <a:solidFill>
                          <a:srgbClr val="000000"/>
                        </a:solidFill>
                        <a:effectLst/>
                        <a:latin typeface="Calibri"/>
                      </a:endParaRPr>
                    </a:p>
                  </a:txBody>
                  <a:tcPr marL="9525" marR="9525" marT="9525" marB="0" anchor="b"/>
                </a:tc>
                <a:tc>
                  <a:txBody>
                    <a:bodyPr/>
                    <a:lstStyle/>
                    <a:p>
                      <a:pPr algn="l" fontAlgn="b"/>
                      <a:r>
                        <a:rPr lang="en-US" sz="1400" u="none" strike="noStrike">
                          <a:effectLst/>
                        </a:rPr>
                        <a:t> </a:t>
                      </a:r>
                      <a:endParaRPr lang="en-US" sz="1400" b="1" i="0" u="none" strike="noStrike">
                        <a:solidFill>
                          <a:srgbClr val="000000"/>
                        </a:solidFill>
                        <a:effectLst/>
                        <a:latin typeface="Calibri"/>
                      </a:endParaRPr>
                    </a:p>
                  </a:txBody>
                  <a:tcPr marL="9525" marR="9525" marT="9525" marB="0" anchor="b"/>
                </a:tc>
                <a:tc>
                  <a:txBody>
                    <a:bodyPr/>
                    <a:lstStyle/>
                    <a:p>
                      <a:pPr algn="l" fontAlgn="b"/>
                      <a:r>
                        <a:rPr lang="en-US" sz="1400" u="none" strike="noStrike">
                          <a:effectLst/>
                        </a:rPr>
                        <a:t> </a:t>
                      </a:r>
                      <a:endParaRPr lang="en-US" sz="1400" b="1" i="0" u="none" strike="noStrike">
                        <a:solidFill>
                          <a:srgbClr val="000000"/>
                        </a:solidFill>
                        <a:effectLst/>
                        <a:latin typeface="Calibri"/>
                      </a:endParaRPr>
                    </a:p>
                  </a:txBody>
                  <a:tcPr marL="9525" marR="9525" marT="9525" marB="0" anchor="b"/>
                </a:tc>
                <a:tc>
                  <a:txBody>
                    <a:bodyPr/>
                    <a:lstStyle/>
                    <a:p>
                      <a:pPr algn="l" fontAlgn="b"/>
                      <a:r>
                        <a:rPr lang="en-US" sz="1400" u="none" strike="noStrike">
                          <a:effectLst/>
                        </a:rPr>
                        <a:t> </a:t>
                      </a:r>
                      <a:endParaRPr lang="en-US" sz="1400" b="0" i="0" u="none" strike="noStrike">
                        <a:solidFill>
                          <a:srgbClr val="000000"/>
                        </a:solidFill>
                        <a:effectLst/>
                        <a:latin typeface="Calibri"/>
                      </a:endParaRPr>
                    </a:p>
                  </a:txBody>
                  <a:tcPr marL="9525" marR="9525" marT="9525" marB="0" anchor="b"/>
                </a:tc>
              </a:tr>
              <a:tr h="268942">
                <a:tc>
                  <a:txBody>
                    <a:bodyPr/>
                    <a:lstStyle/>
                    <a:p>
                      <a:pPr algn="l" fontAlgn="b"/>
                      <a:r>
                        <a:rPr lang="en-US" sz="1400" u="none" strike="noStrike" dirty="0">
                          <a:effectLst/>
                        </a:rPr>
                        <a:t>Chattanooga State Community College</a:t>
                      </a:r>
                      <a:endParaRPr lang="en-US" sz="1400" b="0" i="0" u="none" strike="noStrike" dirty="0">
                        <a:solidFill>
                          <a:srgbClr val="000000"/>
                        </a:solidFill>
                        <a:effectLst/>
                        <a:latin typeface="Calibri"/>
                      </a:endParaRPr>
                    </a:p>
                  </a:txBody>
                  <a:tcPr marL="85725" marR="9525" marT="9525" marB="0" anchor="b"/>
                </a:tc>
                <a:tc>
                  <a:txBody>
                    <a:bodyPr/>
                    <a:lstStyle/>
                    <a:p>
                      <a:pPr algn="ctr" fontAlgn="ctr"/>
                      <a:r>
                        <a:rPr lang="en-US" sz="1400" u="none" strike="noStrike">
                          <a:effectLst/>
                        </a:rPr>
                        <a:t>18.5</a:t>
                      </a:r>
                      <a:endParaRPr lang="en-US" sz="1400" b="0" i="0" u="none" strike="noStrike">
                        <a:solidFill>
                          <a:srgbClr val="000000"/>
                        </a:solidFill>
                        <a:effectLst/>
                        <a:latin typeface="Calibri"/>
                      </a:endParaRPr>
                    </a:p>
                  </a:txBody>
                  <a:tcPr marL="9525" marR="9525" marT="9525" marB="0" anchor="ctr"/>
                </a:tc>
                <a:tc>
                  <a:txBody>
                    <a:bodyPr/>
                    <a:lstStyle/>
                    <a:p>
                      <a:pPr algn="ctr" fontAlgn="ctr"/>
                      <a:r>
                        <a:rPr lang="en-US" sz="1400" u="none" strike="noStrike">
                          <a:effectLst/>
                        </a:rPr>
                        <a:t>18.9</a:t>
                      </a:r>
                      <a:endParaRPr lang="en-US" sz="1400" b="0" i="0" u="none" strike="noStrike">
                        <a:solidFill>
                          <a:srgbClr val="000000"/>
                        </a:solidFill>
                        <a:effectLst/>
                        <a:latin typeface="Calibri"/>
                      </a:endParaRPr>
                    </a:p>
                  </a:txBody>
                  <a:tcPr marL="9525" marR="9525" marT="9525" marB="0" anchor="ctr"/>
                </a:tc>
                <a:tc>
                  <a:txBody>
                    <a:bodyPr/>
                    <a:lstStyle/>
                    <a:p>
                      <a:pPr algn="r" fontAlgn="b"/>
                      <a:r>
                        <a:rPr lang="en-US" sz="1400" b="1" u="none" strike="noStrike" dirty="0">
                          <a:solidFill>
                            <a:srgbClr val="008000"/>
                          </a:solidFill>
                          <a:effectLst/>
                        </a:rPr>
                        <a:t>0.4</a:t>
                      </a:r>
                      <a:endParaRPr lang="en-US" sz="1400" b="1" i="0" u="none" strike="noStrike" dirty="0">
                        <a:solidFill>
                          <a:srgbClr val="008000"/>
                        </a:solidFill>
                        <a:effectLst/>
                        <a:latin typeface="Calibri"/>
                      </a:endParaRPr>
                    </a:p>
                  </a:txBody>
                  <a:tcPr marL="9525" marR="9525" marT="9525" marB="0" anchor="b"/>
                </a:tc>
              </a:tr>
              <a:tr h="268942">
                <a:tc>
                  <a:txBody>
                    <a:bodyPr/>
                    <a:lstStyle/>
                    <a:p>
                      <a:pPr algn="l" fontAlgn="b"/>
                      <a:r>
                        <a:rPr lang="en-US" sz="1400" u="none" strike="noStrike" dirty="0">
                          <a:effectLst/>
                        </a:rPr>
                        <a:t>Cleveland State Community College</a:t>
                      </a:r>
                      <a:endParaRPr lang="en-US" sz="1400" b="0" i="0" u="none" strike="noStrike" dirty="0">
                        <a:solidFill>
                          <a:srgbClr val="000000"/>
                        </a:solidFill>
                        <a:effectLst/>
                        <a:latin typeface="Calibri"/>
                      </a:endParaRPr>
                    </a:p>
                  </a:txBody>
                  <a:tcPr marL="85725" marR="9525" marT="9525" marB="0" anchor="b"/>
                </a:tc>
                <a:tc>
                  <a:txBody>
                    <a:bodyPr/>
                    <a:lstStyle/>
                    <a:p>
                      <a:pPr algn="ctr" fontAlgn="ctr"/>
                      <a:r>
                        <a:rPr lang="en-US" sz="1400" u="none" strike="noStrike">
                          <a:effectLst/>
                        </a:rPr>
                        <a:t>19.0</a:t>
                      </a:r>
                      <a:endParaRPr lang="en-US" sz="1400" b="0" i="0" u="none" strike="noStrike">
                        <a:solidFill>
                          <a:srgbClr val="000000"/>
                        </a:solidFill>
                        <a:effectLst/>
                        <a:latin typeface="Calibri"/>
                      </a:endParaRPr>
                    </a:p>
                  </a:txBody>
                  <a:tcPr marL="9525" marR="9525" marT="9525" marB="0" anchor="ctr"/>
                </a:tc>
                <a:tc>
                  <a:txBody>
                    <a:bodyPr/>
                    <a:lstStyle/>
                    <a:p>
                      <a:pPr algn="ctr" fontAlgn="ctr"/>
                      <a:r>
                        <a:rPr lang="en-US" sz="1400" u="none" strike="noStrike">
                          <a:effectLst/>
                        </a:rPr>
                        <a:t>18.9</a:t>
                      </a:r>
                      <a:endParaRPr lang="en-US" sz="1400" b="0" i="0" u="none" strike="noStrike">
                        <a:solidFill>
                          <a:srgbClr val="000000"/>
                        </a:solidFill>
                        <a:effectLst/>
                        <a:latin typeface="Calibri"/>
                      </a:endParaRPr>
                    </a:p>
                  </a:txBody>
                  <a:tcPr marL="9525" marR="9525" marT="9525" marB="0" anchor="ctr"/>
                </a:tc>
                <a:tc>
                  <a:txBody>
                    <a:bodyPr/>
                    <a:lstStyle/>
                    <a:p>
                      <a:pPr algn="r" fontAlgn="b"/>
                      <a:r>
                        <a:rPr lang="en-US" sz="1400" u="none" strike="noStrike">
                          <a:effectLst/>
                        </a:rPr>
                        <a:t>-0.1</a:t>
                      </a:r>
                      <a:endParaRPr lang="en-US" sz="1400" b="0" i="0" u="none" strike="noStrike">
                        <a:solidFill>
                          <a:srgbClr val="000000"/>
                        </a:solidFill>
                        <a:effectLst/>
                        <a:latin typeface="Calibri"/>
                      </a:endParaRPr>
                    </a:p>
                  </a:txBody>
                  <a:tcPr marL="9525" marR="9525" marT="9525" marB="0" anchor="b"/>
                </a:tc>
              </a:tr>
              <a:tr h="268942">
                <a:tc>
                  <a:txBody>
                    <a:bodyPr/>
                    <a:lstStyle/>
                    <a:p>
                      <a:pPr algn="l" fontAlgn="b"/>
                      <a:r>
                        <a:rPr lang="en-US" sz="1400" u="none" strike="noStrike" dirty="0">
                          <a:effectLst/>
                        </a:rPr>
                        <a:t>Columbia State Community College</a:t>
                      </a:r>
                      <a:endParaRPr lang="en-US" sz="1400" b="0" i="0" u="none" strike="noStrike" dirty="0">
                        <a:solidFill>
                          <a:srgbClr val="000000"/>
                        </a:solidFill>
                        <a:effectLst/>
                        <a:latin typeface="Calibri"/>
                      </a:endParaRPr>
                    </a:p>
                  </a:txBody>
                  <a:tcPr marL="85725" marR="9525" marT="9525" marB="0" anchor="b"/>
                </a:tc>
                <a:tc>
                  <a:txBody>
                    <a:bodyPr/>
                    <a:lstStyle/>
                    <a:p>
                      <a:pPr algn="ctr" fontAlgn="ctr"/>
                      <a:r>
                        <a:rPr lang="en-US" sz="1400" u="none" strike="noStrike">
                          <a:effectLst/>
                        </a:rPr>
                        <a:t>19.6</a:t>
                      </a:r>
                      <a:endParaRPr lang="en-US" sz="1400" b="0" i="0" u="none" strike="noStrike">
                        <a:solidFill>
                          <a:srgbClr val="000000"/>
                        </a:solidFill>
                        <a:effectLst/>
                        <a:latin typeface="Calibri"/>
                      </a:endParaRPr>
                    </a:p>
                  </a:txBody>
                  <a:tcPr marL="9525" marR="9525" marT="9525" marB="0" anchor="ctr"/>
                </a:tc>
                <a:tc>
                  <a:txBody>
                    <a:bodyPr/>
                    <a:lstStyle/>
                    <a:p>
                      <a:pPr algn="ctr" fontAlgn="ctr"/>
                      <a:r>
                        <a:rPr lang="en-US" sz="1400" u="none" strike="noStrike">
                          <a:effectLst/>
                        </a:rPr>
                        <a:t>19.9</a:t>
                      </a:r>
                      <a:endParaRPr lang="en-US" sz="1400" b="0" i="0" u="none" strike="noStrike">
                        <a:solidFill>
                          <a:srgbClr val="000000"/>
                        </a:solidFill>
                        <a:effectLst/>
                        <a:latin typeface="Calibri"/>
                      </a:endParaRPr>
                    </a:p>
                  </a:txBody>
                  <a:tcPr marL="9525" marR="9525" marT="9525" marB="0" anchor="ctr"/>
                </a:tc>
                <a:tc>
                  <a:txBody>
                    <a:bodyPr/>
                    <a:lstStyle/>
                    <a:p>
                      <a:pPr algn="r" fontAlgn="b"/>
                      <a:r>
                        <a:rPr lang="en-US" sz="1400" b="1" u="none" strike="noStrike" dirty="0">
                          <a:solidFill>
                            <a:srgbClr val="008000"/>
                          </a:solidFill>
                          <a:effectLst/>
                        </a:rPr>
                        <a:t>0.3</a:t>
                      </a:r>
                      <a:endParaRPr lang="en-US" sz="1400" b="1" i="0" u="none" strike="noStrike" dirty="0">
                        <a:solidFill>
                          <a:srgbClr val="008000"/>
                        </a:solidFill>
                        <a:effectLst/>
                        <a:latin typeface="Calibri"/>
                      </a:endParaRPr>
                    </a:p>
                  </a:txBody>
                  <a:tcPr marL="9525" marR="9525" marT="9525" marB="0" anchor="b"/>
                </a:tc>
              </a:tr>
              <a:tr h="268942">
                <a:tc>
                  <a:txBody>
                    <a:bodyPr/>
                    <a:lstStyle/>
                    <a:p>
                      <a:pPr algn="l" fontAlgn="b"/>
                      <a:r>
                        <a:rPr lang="en-US" sz="1400" u="none" strike="noStrike" dirty="0">
                          <a:effectLst/>
                        </a:rPr>
                        <a:t>Dyersburg State Community College</a:t>
                      </a:r>
                      <a:endParaRPr lang="en-US" sz="1400" b="0" i="0" u="none" strike="noStrike" dirty="0">
                        <a:solidFill>
                          <a:srgbClr val="000000"/>
                        </a:solidFill>
                        <a:effectLst/>
                        <a:latin typeface="Calibri"/>
                      </a:endParaRPr>
                    </a:p>
                  </a:txBody>
                  <a:tcPr marL="85725" marR="9525" marT="9525" marB="0" anchor="b"/>
                </a:tc>
                <a:tc>
                  <a:txBody>
                    <a:bodyPr/>
                    <a:lstStyle/>
                    <a:p>
                      <a:pPr algn="ctr" fontAlgn="ctr"/>
                      <a:r>
                        <a:rPr lang="en-US" sz="1400" u="none" strike="noStrike">
                          <a:effectLst/>
                        </a:rPr>
                        <a:t>18.9</a:t>
                      </a:r>
                      <a:endParaRPr lang="en-US" sz="1400" b="0" i="0" u="none" strike="noStrike">
                        <a:solidFill>
                          <a:srgbClr val="000000"/>
                        </a:solidFill>
                        <a:effectLst/>
                        <a:latin typeface="Calibri"/>
                      </a:endParaRPr>
                    </a:p>
                  </a:txBody>
                  <a:tcPr marL="9525" marR="9525" marT="9525" marB="0" anchor="ctr"/>
                </a:tc>
                <a:tc>
                  <a:txBody>
                    <a:bodyPr/>
                    <a:lstStyle/>
                    <a:p>
                      <a:pPr algn="ctr" fontAlgn="ctr"/>
                      <a:r>
                        <a:rPr lang="en-US" sz="1400" u="none" strike="noStrike">
                          <a:effectLst/>
                        </a:rPr>
                        <a:t>18.7</a:t>
                      </a:r>
                      <a:endParaRPr lang="en-US" sz="1400" b="0" i="0" u="none" strike="noStrike">
                        <a:solidFill>
                          <a:srgbClr val="000000"/>
                        </a:solidFill>
                        <a:effectLst/>
                        <a:latin typeface="Calibri"/>
                      </a:endParaRPr>
                    </a:p>
                  </a:txBody>
                  <a:tcPr marL="9525" marR="9525" marT="9525" marB="0" anchor="ctr"/>
                </a:tc>
                <a:tc>
                  <a:txBody>
                    <a:bodyPr/>
                    <a:lstStyle/>
                    <a:p>
                      <a:pPr algn="r" fontAlgn="b"/>
                      <a:r>
                        <a:rPr lang="en-US" sz="1400" u="none" strike="noStrike">
                          <a:effectLst/>
                        </a:rPr>
                        <a:t>-0.2</a:t>
                      </a:r>
                      <a:endParaRPr lang="en-US" sz="1400" b="0" i="0" u="none" strike="noStrike">
                        <a:solidFill>
                          <a:srgbClr val="000000"/>
                        </a:solidFill>
                        <a:effectLst/>
                        <a:latin typeface="Calibri"/>
                      </a:endParaRPr>
                    </a:p>
                  </a:txBody>
                  <a:tcPr marL="9525" marR="9525" marT="9525" marB="0" anchor="b"/>
                </a:tc>
              </a:tr>
              <a:tr h="268942">
                <a:tc>
                  <a:txBody>
                    <a:bodyPr/>
                    <a:lstStyle/>
                    <a:p>
                      <a:pPr algn="l" fontAlgn="b"/>
                      <a:r>
                        <a:rPr lang="en-US" sz="1400" u="none" strike="noStrike">
                          <a:effectLst/>
                        </a:rPr>
                        <a:t>Jackson State Community College</a:t>
                      </a:r>
                      <a:endParaRPr lang="en-US" sz="1400" b="0" i="0" u="none" strike="noStrike">
                        <a:solidFill>
                          <a:srgbClr val="000000"/>
                        </a:solidFill>
                        <a:effectLst/>
                        <a:latin typeface="Calibri"/>
                      </a:endParaRPr>
                    </a:p>
                  </a:txBody>
                  <a:tcPr marL="85725" marR="9525" marT="9525" marB="0" anchor="b"/>
                </a:tc>
                <a:tc>
                  <a:txBody>
                    <a:bodyPr/>
                    <a:lstStyle/>
                    <a:p>
                      <a:pPr algn="ctr" fontAlgn="ctr"/>
                      <a:r>
                        <a:rPr lang="en-US" sz="1400" u="none" strike="noStrike" dirty="0">
                          <a:effectLst/>
                        </a:rPr>
                        <a:t>18.6</a:t>
                      </a:r>
                      <a:endParaRPr lang="en-US" sz="1400" b="0" i="0" u="none" strike="noStrike" dirty="0">
                        <a:solidFill>
                          <a:srgbClr val="000000"/>
                        </a:solidFill>
                        <a:effectLst/>
                        <a:latin typeface="Calibri"/>
                      </a:endParaRPr>
                    </a:p>
                  </a:txBody>
                  <a:tcPr marL="9525" marR="9525" marT="9525" marB="0" anchor="ctr"/>
                </a:tc>
                <a:tc>
                  <a:txBody>
                    <a:bodyPr/>
                    <a:lstStyle/>
                    <a:p>
                      <a:pPr algn="ctr" fontAlgn="ctr"/>
                      <a:r>
                        <a:rPr lang="en-US" sz="1400" u="none" strike="noStrike">
                          <a:effectLst/>
                        </a:rPr>
                        <a:t>18.4</a:t>
                      </a:r>
                      <a:endParaRPr lang="en-US" sz="1400" b="0" i="0" u="none" strike="noStrike">
                        <a:solidFill>
                          <a:srgbClr val="000000"/>
                        </a:solidFill>
                        <a:effectLst/>
                        <a:latin typeface="Calibri"/>
                      </a:endParaRPr>
                    </a:p>
                  </a:txBody>
                  <a:tcPr marL="9525" marR="9525" marT="9525" marB="0" anchor="ctr"/>
                </a:tc>
                <a:tc>
                  <a:txBody>
                    <a:bodyPr/>
                    <a:lstStyle/>
                    <a:p>
                      <a:pPr algn="r" fontAlgn="b"/>
                      <a:r>
                        <a:rPr lang="en-US" sz="1400" u="none" strike="noStrike">
                          <a:effectLst/>
                        </a:rPr>
                        <a:t>-0.2</a:t>
                      </a:r>
                      <a:endParaRPr lang="en-US" sz="1400" b="0" i="0" u="none" strike="noStrike">
                        <a:solidFill>
                          <a:srgbClr val="000000"/>
                        </a:solidFill>
                        <a:effectLst/>
                        <a:latin typeface="Calibri"/>
                      </a:endParaRPr>
                    </a:p>
                  </a:txBody>
                  <a:tcPr marL="9525" marR="9525" marT="9525" marB="0" anchor="b"/>
                </a:tc>
              </a:tr>
              <a:tr h="268942">
                <a:tc>
                  <a:txBody>
                    <a:bodyPr/>
                    <a:lstStyle/>
                    <a:p>
                      <a:pPr algn="l" fontAlgn="b"/>
                      <a:r>
                        <a:rPr lang="en-US" sz="1400" u="none" strike="noStrike">
                          <a:effectLst/>
                        </a:rPr>
                        <a:t>Motlow State Community College</a:t>
                      </a:r>
                      <a:endParaRPr lang="en-US" sz="1400" b="0" i="0" u="none" strike="noStrike">
                        <a:solidFill>
                          <a:srgbClr val="000000"/>
                        </a:solidFill>
                        <a:effectLst/>
                        <a:latin typeface="Calibri"/>
                      </a:endParaRPr>
                    </a:p>
                  </a:txBody>
                  <a:tcPr marL="85725" marR="9525" marT="9525" marB="0" anchor="b"/>
                </a:tc>
                <a:tc>
                  <a:txBody>
                    <a:bodyPr/>
                    <a:lstStyle/>
                    <a:p>
                      <a:pPr algn="ctr" fontAlgn="ctr"/>
                      <a:r>
                        <a:rPr lang="en-US" sz="1400" u="none" strike="noStrike" dirty="0">
                          <a:effectLst/>
                        </a:rPr>
                        <a:t>19.2</a:t>
                      </a:r>
                      <a:endParaRPr lang="en-US" sz="1400" b="0" i="0" u="none" strike="noStrike" dirty="0">
                        <a:solidFill>
                          <a:srgbClr val="000000"/>
                        </a:solidFill>
                        <a:effectLst/>
                        <a:latin typeface="Calibri"/>
                      </a:endParaRPr>
                    </a:p>
                  </a:txBody>
                  <a:tcPr marL="9525" marR="9525" marT="9525" marB="0" anchor="ctr"/>
                </a:tc>
                <a:tc>
                  <a:txBody>
                    <a:bodyPr/>
                    <a:lstStyle/>
                    <a:p>
                      <a:pPr algn="ctr" fontAlgn="ctr"/>
                      <a:r>
                        <a:rPr lang="en-US" sz="1400" u="none" strike="noStrike">
                          <a:effectLst/>
                        </a:rPr>
                        <a:t>19.1</a:t>
                      </a:r>
                      <a:endParaRPr lang="en-US" sz="1400" b="0" i="0" u="none" strike="noStrike">
                        <a:solidFill>
                          <a:srgbClr val="000000"/>
                        </a:solidFill>
                        <a:effectLst/>
                        <a:latin typeface="Calibri"/>
                      </a:endParaRPr>
                    </a:p>
                  </a:txBody>
                  <a:tcPr marL="9525" marR="9525" marT="9525" marB="0" anchor="ctr"/>
                </a:tc>
                <a:tc>
                  <a:txBody>
                    <a:bodyPr/>
                    <a:lstStyle/>
                    <a:p>
                      <a:pPr algn="r" fontAlgn="b"/>
                      <a:r>
                        <a:rPr lang="en-US" sz="1400" u="none" strike="noStrike">
                          <a:effectLst/>
                        </a:rPr>
                        <a:t>-0.1</a:t>
                      </a:r>
                      <a:endParaRPr lang="en-US" sz="1400" b="0" i="0" u="none" strike="noStrike">
                        <a:solidFill>
                          <a:srgbClr val="000000"/>
                        </a:solidFill>
                        <a:effectLst/>
                        <a:latin typeface="Calibri"/>
                      </a:endParaRPr>
                    </a:p>
                  </a:txBody>
                  <a:tcPr marL="9525" marR="9525" marT="9525" marB="0" anchor="b"/>
                </a:tc>
              </a:tr>
              <a:tr h="268942">
                <a:tc>
                  <a:txBody>
                    <a:bodyPr/>
                    <a:lstStyle/>
                    <a:p>
                      <a:pPr algn="l" fontAlgn="b"/>
                      <a:r>
                        <a:rPr lang="en-US" sz="1400" u="none" strike="noStrike">
                          <a:effectLst/>
                        </a:rPr>
                        <a:t>Nashville State Community College</a:t>
                      </a:r>
                      <a:endParaRPr lang="en-US" sz="1400" b="0" i="0" u="none" strike="noStrike">
                        <a:solidFill>
                          <a:srgbClr val="000000"/>
                        </a:solidFill>
                        <a:effectLst/>
                        <a:latin typeface="Calibri"/>
                      </a:endParaRPr>
                    </a:p>
                  </a:txBody>
                  <a:tcPr marL="85725" marR="9525" marT="9525" marB="0" anchor="b"/>
                </a:tc>
                <a:tc>
                  <a:txBody>
                    <a:bodyPr/>
                    <a:lstStyle/>
                    <a:p>
                      <a:pPr algn="ctr" fontAlgn="ctr"/>
                      <a:r>
                        <a:rPr lang="en-US" sz="1400" u="none" strike="noStrike" dirty="0">
                          <a:effectLst/>
                        </a:rPr>
                        <a:t>17.6</a:t>
                      </a:r>
                      <a:endParaRPr lang="en-US" sz="1400" b="0" i="0" u="none" strike="noStrike" dirty="0">
                        <a:solidFill>
                          <a:srgbClr val="000000"/>
                        </a:solidFill>
                        <a:effectLst/>
                        <a:latin typeface="Calibri"/>
                      </a:endParaRPr>
                    </a:p>
                  </a:txBody>
                  <a:tcPr marL="9525" marR="9525" marT="9525" marB="0" anchor="ctr"/>
                </a:tc>
                <a:tc>
                  <a:txBody>
                    <a:bodyPr/>
                    <a:lstStyle/>
                    <a:p>
                      <a:pPr algn="ctr" fontAlgn="ctr"/>
                      <a:r>
                        <a:rPr lang="en-US" sz="1400" u="none" strike="noStrike">
                          <a:effectLst/>
                        </a:rPr>
                        <a:t>18.0</a:t>
                      </a:r>
                      <a:endParaRPr lang="en-US" sz="1400" b="0" i="0" u="none" strike="noStrike">
                        <a:solidFill>
                          <a:srgbClr val="000000"/>
                        </a:solidFill>
                        <a:effectLst/>
                        <a:latin typeface="Calibri"/>
                      </a:endParaRPr>
                    </a:p>
                  </a:txBody>
                  <a:tcPr marL="9525" marR="9525" marT="9525" marB="0" anchor="ctr"/>
                </a:tc>
                <a:tc>
                  <a:txBody>
                    <a:bodyPr/>
                    <a:lstStyle/>
                    <a:p>
                      <a:pPr algn="r" fontAlgn="b"/>
                      <a:r>
                        <a:rPr lang="en-US" sz="1400" b="1" u="none" strike="noStrike" dirty="0">
                          <a:solidFill>
                            <a:srgbClr val="008000"/>
                          </a:solidFill>
                          <a:effectLst/>
                        </a:rPr>
                        <a:t>0.4</a:t>
                      </a:r>
                      <a:endParaRPr lang="en-US" sz="1400" b="1" i="0" u="none" strike="noStrike" dirty="0">
                        <a:solidFill>
                          <a:srgbClr val="008000"/>
                        </a:solidFill>
                        <a:effectLst/>
                        <a:latin typeface="Calibri"/>
                      </a:endParaRPr>
                    </a:p>
                  </a:txBody>
                  <a:tcPr marL="9525" marR="9525" marT="9525" marB="0" anchor="b"/>
                </a:tc>
              </a:tr>
              <a:tr h="268942">
                <a:tc>
                  <a:txBody>
                    <a:bodyPr/>
                    <a:lstStyle/>
                    <a:p>
                      <a:pPr algn="l" fontAlgn="b"/>
                      <a:r>
                        <a:rPr lang="en-US" sz="1400" u="none" strike="noStrike">
                          <a:effectLst/>
                        </a:rPr>
                        <a:t>Northeast State Community College</a:t>
                      </a:r>
                      <a:endParaRPr lang="en-US" sz="1400" b="0" i="0" u="none" strike="noStrike">
                        <a:solidFill>
                          <a:srgbClr val="000000"/>
                        </a:solidFill>
                        <a:effectLst/>
                        <a:latin typeface="Calibri"/>
                      </a:endParaRPr>
                    </a:p>
                  </a:txBody>
                  <a:tcPr marL="85725" marR="9525" marT="9525" marB="0" anchor="b"/>
                </a:tc>
                <a:tc>
                  <a:txBody>
                    <a:bodyPr/>
                    <a:lstStyle/>
                    <a:p>
                      <a:pPr algn="ctr" fontAlgn="ctr"/>
                      <a:r>
                        <a:rPr lang="en-US" sz="1400" u="none" strike="noStrike">
                          <a:effectLst/>
                        </a:rPr>
                        <a:t>19.3</a:t>
                      </a:r>
                      <a:endParaRPr lang="en-US" sz="1400" b="0" i="0" u="none" strike="noStrike">
                        <a:solidFill>
                          <a:srgbClr val="000000"/>
                        </a:solidFill>
                        <a:effectLst/>
                        <a:latin typeface="Calibri"/>
                      </a:endParaRPr>
                    </a:p>
                  </a:txBody>
                  <a:tcPr marL="9525" marR="9525" marT="9525" marB="0" anchor="ctr"/>
                </a:tc>
                <a:tc>
                  <a:txBody>
                    <a:bodyPr/>
                    <a:lstStyle/>
                    <a:p>
                      <a:pPr algn="ctr" fontAlgn="ctr"/>
                      <a:r>
                        <a:rPr lang="en-US" sz="1400" u="none" strike="noStrike" dirty="0">
                          <a:effectLst/>
                        </a:rPr>
                        <a:t>19.2</a:t>
                      </a:r>
                      <a:endParaRPr lang="en-US" sz="1400" b="0" i="0" u="none" strike="noStrike" dirty="0">
                        <a:solidFill>
                          <a:srgbClr val="000000"/>
                        </a:solidFill>
                        <a:effectLst/>
                        <a:latin typeface="Calibri"/>
                      </a:endParaRPr>
                    </a:p>
                  </a:txBody>
                  <a:tcPr marL="9525" marR="9525" marT="9525" marB="0" anchor="ctr"/>
                </a:tc>
                <a:tc>
                  <a:txBody>
                    <a:bodyPr/>
                    <a:lstStyle/>
                    <a:p>
                      <a:pPr algn="r" fontAlgn="b"/>
                      <a:r>
                        <a:rPr lang="en-US" sz="1400" u="none" strike="noStrike">
                          <a:effectLst/>
                        </a:rPr>
                        <a:t>-0.1</a:t>
                      </a:r>
                      <a:endParaRPr lang="en-US" sz="1400" b="0" i="0" u="none" strike="noStrike">
                        <a:solidFill>
                          <a:srgbClr val="000000"/>
                        </a:solidFill>
                        <a:effectLst/>
                        <a:latin typeface="Calibri"/>
                      </a:endParaRPr>
                    </a:p>
                  </a:txBody>
                  <a:tcPr marL="9525" marR="9525" marT="9525" marB="0" anchor="b"/>
                </a:tc>
              </a:tr>
              <a:tr h="268942">
                <a:tc>
                  <a:txBody>
                    <a:bodyPr/>
                    <a:lstStyle/>
                    <a:p>
                      <a:pPr algn="l" fontAlgn="b"/>
                      <a:r>
                        <a:rPr lang="en-US" sz="1400" u="none" strike="noStrike">
                          <a:effectLst/>
                        </a:rPr>
                        <a:t>Pellissippi State Community College</a:t>
                      </a:r>
                      <a:endParaRPr lang="en-US" sz="1400" b="0" i="0" u="none" strike="noStrike">
                        <a:solidFill>
                          <a:srgbClr val="000000"/>
                        </a:solidFill>
                        <a:effectLst/>
                        <a:latin typeface="Calibri"/>
                      </a:endParaRPr>
                    </a:p>
                  </a:txBody>
                  <a:tcPr marL="85725" marR="9525" marT="9525" marB="0" anchor="b"/>
                </a:tc>
                <a:tc>
                  <a:txBody>
                    <a:bodyPr/>
                    <a:lstStyle/>
                    <a:p>
                      <a:pPr algn="ctr" fontAlgn="ctr"/>
                      <a:r>
                        <a:rPr lang="en-US" sz="1400" u="none" strike="noStrike">
                          <a:effectLst/>
                        </a:rPr>
                        <a:t>19.9</a:t>
                      </a:r>
                      <a:endParaRPr lang="en-US" sz="1400" b="0" i="0" u="none" strike="noStrike">
                        <a:solidFill>
                          <a:srgbClr val="000000"/>
                        </a:solidFill>
                        <a:effectLst/>
                        <a:latin typeface="Calibri"/>
                      </a:endParaRPr>
                    </a:p>
                  </a:txBody>
                  <a:tcPr marL="9525" marR="9525" marT="9525" marB="0" anchor="ctr"/>
                </a:tc>
                <a:tc>
                  <a:txBody>
                    <a:bodyPr/>
                    <a:lstStyle/>
                    <a:p>
                      <a:pPr algn="ctr" fontAlgn="ctr"/>
                      <a:r>
                        <a:rPr lang="en-US" sz="1400" u="none" strike="noStrike" dirty="0">
                          <a:effectLst/>
                        </a:rPr>
                        <a:t>20.1</a:t>
                      </a:r>
                      <a:endParaRPr lang="en-US" sz="1400" b="0" i="0" u="none" strike="noStrike" dirty="0">
                        <a:solidFill>
                          <a:srgbClr val="000000"/>
                        </a:solidFill>
                        <a:effectLst/>
                        <a:latin typeface="Calibri"/>
                      </a:endParaRPr>
                    </a:p>
                  </a:txBody>
                  <a:tcPr marL="9525" marR="9525" marT="9525" marB="0" anchor="ctr"/>
                </a:tc>
                <a:tc>
                  <a:txBody>
                    <a:bodyPr/>
                    <a:lstStyle/>
                    <a:p>
                      <a:pPr algn="r" fontAlgn="b"/>
                      <a:r>
                        <a:rPr lang="en-US" sz="1400" b="1" u="none" strike="noStrike" dirty="0">
                          <a:solidFill>
                            <a:srgbClr val="008000"/>
                          </a:solidFill>
                          <a:effectLst/>
                        </a:rPr>
                        <a:t>0.2</a:t>
                      </a:r>
                      <a:endParaRPr lang="en-US" sz="1400" b="1" i="0" u="none" strike="noStrike" dirty="0">
                        <a:solidFill>
                          <a:srgbClr val="008000"/>
                        </a:solidFill>
                        <a:effectLst/>
                        <a:latin typeface="Calibri"/>
                      </a:endParaRPr>
                    </a:p>
                  </a:txBody>
                  <a:tcPr marL="9525" marR="9525" marT="9525" marB="0" anchor="b"/>
                </a:tc>
              </a:tr>
              <a:tr h="268942">
                <a:tc>
                  <a:txBody>
                    <a:bodyPr/>
                    <a:lstStyle/>
                    <a:p>
                      <a:pPr algn="l" fontAlgn="b"/>
                      <a:r>
                        <a:rPr lang="en-US" sz="1400" u="none" strike="noStrike" dirty="0">
                          <a:effectLst/>
                        </a:rPr>
                        <a:t>Roane State Community College</a:t>
                      </a:r>
                      <a:endParaRPr lang="en-US" sz="1400" b="0" i="0" u="none" strike="noStrike" dirty="0">
                        <a:solidFill>
                          <a:srgbClr val="000000"/>
                        </a:solidFill>
                        <a:effectLst/>
                        <a:latin typeface="Calibri"/>
                      </a:endParaRPr>
                    </a:p>
                  </a:txBody>
                  <a:tcPr marL="85725" marR="9525" marT="9525" marB="0" anchor="b"/>
                </a:tc>
                <a:tc>
                  <a:txBody>
                    <a:bodyPr/>
                    <a:lstStyle/>
                    <a:p>
                      <a:pPr algn="ctr" fontAlgn="ctr"/>
                      <a:r>
                        <a:rPr lang="en-US" sz="1400" u="none" strike="noStrike">
                          <a:effectLst/>
                        </a:rPr>
                        <a:t>19.2</a:t>
                      </a:r>
                      <a:endParaRPr lang="en-US" sz="1400" b="0" i="0" u="none" strike="noStrike">
                        <a:solidFill>
                          <a:srgbClr val="000000"/>
                        </a:solidFill>
                        <a:effectLst/>
                        <a:latin typeface="Calibri"/>
                      </a:endParaRPr>
                    </a:p>
                  </a:txBody>
                  <a:tcPr marL="9525" marR="9525" marT="9525" marB="0" anchor="ctr"/>
                </a:tc>
                <a:tc>
                  <a:txBody>
                    <a:bodyPr/>
                    <a:lstStyle/>
                    <a:p>
                      <a:pPr algn="ctr" fontAlgn="ctr"/>
                      <a:r>
                        <a:rPr lang="en-US" sz="1400" u="none" strike="noStrike" dirty="0">
                          <a:effectLst/>
                        </a:rPr>
                        <a:t>19.4</a:t>
                      </a:r>
                      <a:endParaRPr lang="en-US" sz="1400" b="0" i="0" u="none" strike="noStrike" dirty="0">
                        <a:solidFill>
                          <a:srgbClr val="000000"/>
                        </a:solidFill>
                        <a:effectLst/>
                        <a:latin typeface="Calibri"/>
                      </a:endParaRPr>
                    </a:p>
                  </a:txBody>
                  <a:tcPr marL="9525" marR="9525" marT="9525" marB="0" anchor="ctr"/>
                </a:tc>
                <a:tc>
                  <a:txBody>
                    <a:bodyPr/>
                    <a:lstStyle/>
                    <a:p>
                      <a:pPr algn="r" fontAlgn="b"/>
                      <a:r>
                        <a:rPr lang="en-US" sz="1400" b="1" u="none" strike="noStrike" dirty="0">
                          <a:solidFill>
                            <a:srgbClr val="008000"/>
                          </a:solidFill>
                          <a:effectLst/>
                        </a:rPr>
                        <a:t>0.2</a:t>
                      </a:r>
                      <a:endParaRPr lang="en-US" sz="1400" b="1" i="0" u="none" strike="noStrike" dirty="0">
                        <a:solidFill>
                          <a:srgbClr val="008000"/>
                        </a:solidFill>
                        <a:effectLst/>
                        <a:latin typeface="Calibri"/>
                      </a:endParaRPr>
                    </a:p>
                  </a:txBody>
                  <a:tcPr marL="9525" marR="9525" marT="9525" marB="0" anchor="b"/>
                </a:tc>
              </a:tr>
              <a:tr h="268942">
                <a:tc>
                  <a:txBody>
                    <a:bodyPr/>
                    <a:lstStyle/>
                    <a:p>
                      <a:pPr algn="l" fontAlgn="b"/>
                      <a:r>
                        <a:rPr lang="en-US" sz="1400" u="none" strike="noStrike">
                          <a:effectLst/>
                        </a:rPr>
                        <a:t>Southwest Tennessee Community College</a:t>
                      </a:r>
                      <a:endParaRPr lang="en-US" sz="1400" b="0" i="0" u="none" strike="noStrike">
                        <a:solidFill>
                          <a:srgbClr val="000000"/>
                        </a:solidFill>
                        <a:effectLst/>
                        <a:latin typeface="Calibri"/>
                      </a:endParaRPr>
                    </a:p>
                  </a:txBody>
                  <a:tcPr marL="85725" marR="9525" marT="9525" marB="0" anchor="b"/>
                </a:tc>
                <a:tc>
                  <a:txBody>
                    <a:bodyPr/>
                    <a:lstStyle/>
                    <a:p>
                      <a:pPr algn="ctr" fontAlgn="ctr"/>
                      <a:r>
                        <a:rPr lang="en-US" sz="1400" u="none" strike="noStrike">
                          <a:effectLst/>
                        </a:rPr>
                        <a:t>16.6</a:t>
                      </a:r>
                      <a:endParaRPr lang="en-US" sz="1400" b="0" i="0" u="none" strike="noStrike">
                        <a:solidFill>
                          <a:srgbClr val="000000"/>
                        </a:solidFill>
                        <a:effectLst/>
                        <a:latin typeface="Calibri"/>
                      </a:endParaRPr>
                    </a:p>
                  </a:txBody>
                  <a:tcPr marL="9525" marR="9525" marT="9525" marB="0" anchor="ctr"/>
                </a:tc>
                <a:tc>
                  <a:txBody>
                    <a:bodyPr/>
                    <a:lstStyle/>
                    <a:p>
                      <a:pPr algn="ctr" fontAlgn="ctr"/>
                      <a:r>
                        <a:rPr lang="en-US" sz="1400" u="none" strike="noStrike" dirty="0">
                          <a:effectLst/>
                        </a:rPr>
                        <a:t>16.5</a:t>
                      </a:r>
                      <a:endParaRPr lang="en-US" sz="1400" b="0" i="0" u="none" strike="noStrike" dirty="0">
                        <a:solidFill>
                          <a:srgbClr val="000000"/>
                        </a:solidFill>
                        <a:effectLst/>
                        <a:latin typeface="Calibri"/>
                      </a:endParaRPr>
                    </a:p>
                  </a:txBody>
                  <a:tcPr marL="9525" marR="9525" marT="9525" marB="0" anchor="ctr"/>
                </a:tc>
                <a:tc>
                  <a:txBody>
                    <a:bodyPr/>
                    <a:lstStyle/>
                    <a:p>
                      <a:pPr algn="r" fontAlgn="b"/>
                      <a:r>
                        <a:rPr lang="en-US" sz="1400" u="none" strike="noStrike">
                          <a:effectLst/>
                        </a:rPr>
                        <a:t>-0.1</a:t>
                      </a:r>
                      <a:endParaRPr lang="en-US" sz="1400" b="0" i="0" u="none" strike="noStrike">
                        <a:solidFill>
                          <a:srgbClr val="000000"/>
                        </a:solidFill>
                        <a:effectLst/>
                        <a:latin typeface="Calibri"/>
                      </a:endParaRPr>
                    </a:p>
                  </a:txBody>
                  <a:tcPr marL="9525" marR="9525" marT="9525" marB="0" anchor="b"/>
                </a:tc>
              </a:tr>
              <a:tr h="268942">
                <a:tc>
                  <a:txBody>
                    <a:bodyPr/>
                    <a:lstStyle/>
                    <a:p>
                      <a:pPr algn="l" fontAlgn="b"/>
                      <a:r>
                        <a:rPr lang="en-US" sz="1400" u="none" strike="noStrike">
                          <a:effectLst/>
                        </a:rPr>
                        <a:t>Volunteer State Community College</a:t>
                      </a:r>
                      <a:endParaRPr lang="en-US" sz="1400" b="0" i="0" u="none" strike="noStrike">
                        <a:solidFill>
                          <a:srgbClr val="000000"/>
                        </a:solidFill>
                        <a:effectLst/>
                        <a:latin typeface="Calibri"/>
                      </a:endParaRPr>
                    </a:p>
                  </a:txBody>
                  <a:tcPr marL="85725" marR="9525" marT="9525" marB="0" anchor="b"/>
                </a:tc>
                <a:tc>
                  <a:txBody>
                    <a:bodyPr/>
                    <a:lstStyle/>
                    <a:p>
                      <a:pPr algn="ctr" fontAlgn="ctr"/>
                      <a:r>
                        <a:rPr lang="en-US" sz="1400" u="none" strike="noStrike">
                          <a:effectLst/>
                        </a:rPr>
                        <a:t>19.3</a:t>
                      </a:r>
                      <a:endParaRPr lang="en-US" sz="1400" b="0" i="0" u="none" strike="noStrike">
                        <a:solidFill>
                          <a:srgbClr val="000000"/>
                        </a:solidFill>
                        <a:effectLst/>
                        <a:latin typeface="Calibri"/>
                      </a:endParaRPr>
                    </a:p>
                  </a:txBody>
                  <a:tcPr marL="9525" marR="9525" marT="9525" marB="0" anchor="ctr"/>
                </a:tc>
                <a:tc>
                  <a:txBody>
                    <a:bodyPr/>
                    <a:lstStyle/>
                    <a:p>
                      <a:pPr algn="ctr" fontAlgn="ctr"/>
                      <a:r>
                        <a:rPr lang="en-US" sz="1400" u="none" strike="noStrike" dirty="0">
                          <a:effectLst/>
                        </a:rPr>
                        <a:t>19.3</a:t>
                      </a:r>
                      <a:endParaRPr lang="en-US" sz="1400" b="0" i="0" u="none" strike="noStrike" dirty="0">
                        <a:solidFill>
                          <a:srgbClr val="000000"/>
                        </a:solidFill>
                        <a:effectLst/>
                        <a:latin typeface="Calibri"/>
                      </a:endParaRPr>
                    </a:p>
                  </a:txBody>
                  <a:tcPr marL="9525" marR="9525" marT="9525" marB="0" anchor="ctr"/>
                </a:tc>
                <a:tc>
                  <a:txBody>
                    <a:bodyPr/>
                    <a:lstStyle/>
                    <a:p>
                      <a:pPr algn="r" fontAlgn="b"/>
                      <a:r>
                        <a:rPr lang="en-US" sz="1400" u="none" strike="noStrike" dirty="0">
                          <a:effectLst/>
                        </a:rPr>
                        <a:t>0.0</a:t>
                      </a:r>
                      <a:endParaRPr lang="en-US" sz="1400" b="0" i="0" u="none" strike="noStrike" dirty="0">
                        <a:solidFill>
                          <a:srgbClr val="000000"/>
                        </a:solidFill>
                        <a:effectLst/>
                        <a:latin typeface="Calibri"/>
                      </a:endParaRPr>
                    </a:p>
                  </a:txBody>
                  <a:tcPr marL="9525" marR="9525" marT="9525" marB="0" anchor="b"/>
                </a:tc>
              </a:tr>
              <a:tr h="268942">
                <a:tc>
                  <a:txBody>
                    <a:bodyPr/>
                    <a:lstStyle/>
                    <a:p>
                      <a:pPr algn="l" fontAlgn="b"/>
                      <a:r>
                        <a:rPr lang="en-US" sz="1400" u="none" strike="noStrike">
                          <a:effectLst/>
                        </a:rPr>
                        <a:t>Walters State Community College</a:t>
                      </a:r>
                      <a:endParaRPr lang="en-US" sz="1400" b="0" i="0" u="none" strike="noStrike">
                        <a:solidFill>
                          <a:srgbClr val="000000"/>
                        </a:solidFill>
                        <a:effectLst/>
                        <a:latin typeface="Calibri"/>
                      </a:endParaRPr>
                    </a:p>
                  </a:txBody>
                  <a:tcPr marL="85725" marR="9525" marT="9525" marB="0" anchor="b"/>
                </a:tc>
                <a:tc>
                  <a:txBody>
                    <a:bodyPr/>
                    <a:lstStyle/>
                    <a:p>
                      <a:pPr algn="ctr" fontAlgn="ctr"/>
                      <a:r>
                        <a:rPr lang="en-US" sz="1400" u="none" strike="noStrike">
                          <a:effectLst/>
                        </a:rPr>
                        <a:t>19.4</a:t>
                      </a:r>
                      <a:endParaRPr lang="en-US" sz="1400" b="0" i="0" u="none" strike="noStrike">
                        <a:solidFill>
                          <a:srgbClr val="000000"/>
                        </a:solidFill>
                        <a:effectLst/>
                        <a:latin typeface="Calibri"/>
                      </a:endParaRPr>
                    </a:p>
                  </a:txBody>
                  <a:tcPr marL="9525" marR="9525" marT="9525" marB="0" anchor="ctr"/>
                </a:tc>
                <a:tc>
                  <a:txBody>
                    <a:bodyPr/>
                    <a:lstStyle/>
                    <a:p>
                      <a:pPr algn="ctr" fontAlgn="ctr"/>
                      <a:r>
                        <a:rPr lang="en-US" sz="1400" u="none" strike="noStrike">
                          <a:effectLst/>
                        </a:rPr>
                        <a:t>19.4</a:t>
                      </a:r>
                      <a:endParaRPr lang="en-US" sz="1400" b="0" i="0" u="none" strike="noStrike">
                        <a:solidFill>
                          <a:srgbClr val="000000"/>
                        </a:solidFill>
                        <a:effectLst/>
                        <a:latin typeface="Calibri"/>
                      </a:endParaRPr>
                    </a:p>
                  </a:txBody>
                  <a:tcPr marL="9525" marR="9525" marT="9525" marB="0" anchor="ctr"/>
                </a:tc>
                <a:tc>
                  <a:txBody>
                    <a:bodyPr/>
                    <a:lstStyle/>
                    <a:p>
                      <a:pPr algn="r" fontAlgn="b"/>
                      <a:r>
                        <a:rPr lang="en-US" sz="1400" u="none" strike="noStrike" dirty="0">
                          <a:effectLst/>
                        </a:rPr>
                        <a:t>0.0</a:t>
                      </a:r>
                      <a:endParaRPr lang="en-US" sz="1400" b="0" i="0" u="none" strike="noStrike" dirty="0">
                        <a:solidFill>
                          <a:srgbClr val="000000"/>
                        </a:solidFill>
                        <a:effectLst/>
                        <a:latin typeface="Calibri"/>
                      </a:endParaRPr>
                    </a:p>
                  </a:txBody>
                  <a:tcPr marL="9525" marR="9525" marT="9525" marB="0" anchor="b"/>
                </a:tc>
              </a:tr>
              <a:tr h="268942">
                <a:tc>
                  <a:txBody>
                    <a:bodyPr/>
                    <a:lstStyle/>
                    <a:p>
                      <a:pPr algn="l" fontAlgn="b"/>
                      <a:r>
                        <a:rPr lang="en-US" sz="1400" b="1" u="none" strike="noStrike" dirty="0">
                          <a:effectLst/>
                        </a:rPr>
                        <a:t>TBR Community Colleges Total</a:t>
                      </a:r>
                      <a:endParaRPr lang="en-US" sz="1400" b="1" i="0" u="none" strike="noStrike" dirty="0">
                        <a:solidFill>
                          <a:srgbClr val="000000"/>
                        </a:solidFill>
                        <a:effectLst/>
                        <a:latin typeface="Calibri"/>
                      </a:endParaRPr>
                    </a:p>
                  </a:txBody>
                  <a:tcPr marL="9525" marR="9525" marT="9525" marB="0" anchor="b"/>
                </a:tc>
                <a:tc>
                  <a:txBody>
                    <a:bodyPr/>
                    <a:lstStyle/>
                    <a:p>
                      <a:pPr algn="ctr" fontAlgn="ctr"/>
                      <a:r>
                        <a:rPr lang="en-US" sz="1400" b="1" u="none" strike="noStrike" dirty="0">
                          <a:effectLst/>
                        </a:rPr>
                        <a:t>18.8</a:t>
                      </a:r>
                      <a:endParaRPr lang="en-US" sz="1400" b="1" i="0" u="none" strike="noStrike" dirty="0">
                        <a:solidFill>
                          <a:srgbClr val="000000"/>
                        </a:solidFill>
                        <a:effectLst/>
                        <a:latin typeface="Calibri"/>
                      </a:endParaRPr>
                    </a:p>
                  </a:txBody>
                  <a:tcPr marL="9525" marR="9525" marT="9525" marB="0" anchor="ctr"/>
                </a:tc>
                <a:tc>
                  <a:txBody>
                    <a:bodyPr/>
                    <a:lstStyle/>
                    <a:p>
                      <a:pPr algn="ctr" fontAlgn="ctr"/>
                      <a:r>
                        <a:rPr lang="en-US" sz="1400" b="1" u="none" strike="noStrike" dirty="0">
                          <a:effectLst/>
                        </a:rPr>
                        <a:t>18.9</a:t>
                      </a:r>
                      <a:endParaRPr lang="en-US" sz="1400" b="1" i="0" u="none" strike="noStrike" dirty="0">
                        <a:solidFill>
                          <a:srgbClr val="000000"/>
                        </a:solidFill>
                        <a:effectLst/>
                        <a:latin typeface="Calibri"/>
                      </a:endParaRPr>
                    </a:p>
                  </a:txBody>
                  <a:tcPr marL="9525" marR="9525" marT="9525" marB="0" anchor="ctr"/>
                </a:tc>
                <a:tc>
                  <a:txBody>
                    <a:bodyPr/>
                    <a:lstStyle/>
                    <a:p>
                      <a:pPr algn="r" fontAlgn="b"/>
                      <a:r>
                        <a:rPr lang="en-US" sz="1400" b="1" u="none" strike="noStrike" dirty="0">
                          <a:effectLst/>
                        </a:rPr>
                        <a:t>0.1</a:t>
                      </a:r>
                      <a:endParaRPr lang="en-US" sz="1400" b="1" i="0" u="none" strike="noStrike" dirty="0">
                        <a:solidFill>
                          <a:srgbClr val="000000"/>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21765445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fontScale="90000"/>
          </a:bodyPr>
          <a:lstStyle/>
          <a:p>
            <a:r>
              <a:rPr lang="en-US" b="1" dirty="0" smtClean="0">
                <a:solidFill>
                  <a:srgbClr val="FF0000"/>
                </a:solidFill>
              </a:rPr>
              <a:t>Average ACT by Institution, FTF</a:t>
            </a:r>
            <a:endParaRPr lang="en-US" b="1" dirty="0">
              <a:solidFill>
                <a:srgbClr val="FF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18883440"/>
              </p:ext>
            </p:extLst>
          </p:nvPr>
        </p:nvGraphicFramePr>
        <p:xfrm>
          <a:off x="762000" y="990600"/>
          <a:ext cx="6934199" cy="5008241"/>
        </p:xfrm>
        <a:graphic>
          <a:graphicData uri="http://schemas.openxmlformats.org/drawingml/2006/table">
            <a:tbl>
              <a:tblPr>
                <a:tableStyleId>{5C22544A-7EE6-4342-B048-85BDC9FD1C3A}</a:tableStyleId>
              </a:tblPr>
              <a:tblGrid>
                <a:gridCol w="4402338"/>
                <a:gridCol w="542542"/>
                <a:gridCol w="542542"/>
                <a:gridCol w="1446777"/>
              </a:tblGrid>
              <a:tr h="351692">
                <a:tc>
                  <a:txBody>
                    <a:bodyPr/>
                    <a:lstStyle/>
                    <a:p>
                      <a:pPr algn="l" fontAlgn="b"/>
                      <a:endParaRPr lang="en-US" sz="1400" b="1" i="0" u="none" strike="noStrike" dirty="0">
                        <a:solidFill>
                          <a:srgbClr val="000000"/>
                        </a:solidFill>
                        <a:effectLst/>
                        <a:latin typeface="Calibri"/>
                      </a:endParaRPr>
                    </a:p>
                  </a:txBody>
                  <a:tcPr marL="9525" marR="9525" marT="9525" marB="0" anchor="b"/>
                </a:tc>
                <a:tc>
                  <a:txBody>
                    <a:bodyPr/>
                    <a:lstStyle/>
                    <a:p>
                      <a:pPr algn="ctr" fontAlgn="ctr"/>
                      <a:r>
                        <a:rPr lang="en-US" sz="1400" u="none" strike="noStrike" dirty="0" smtClean="0">
                          <a:effectLst/>
                        </a:rPr>
                        <a:t>Fall </a:t>
                      </a:r>
                    </a:p>
                    <a:p>
                      <a:pPr algn="ctr" fontAlgn="ctr"/>
                      <a:r>
                        <a:rPr lang="en-US" sz="1400" u="none" strike="noStrike" dirty="0" smtClean="0">
                          <a:effectLst/>
                        </a:rPr>
                        <a:t>2014</a:t>
                      </a:r>
                      <a:endParaRPr lang="en-US" sz="1400" b="1" i="0" u="none" strike="noStrike" dirty="0">
                        <a:solidFill>
                          <a:srgbClr val="000000"/>
                        </a:solidFill>
                        <a:effectLst/>
                        <a:latin typeface="Calibri"/>
                      </a:endParaRPr>
                    </a:p>
                  </a:txBody>
                  <a:tcPr marL="9525" marR="9525" marT="9525" marB="0" anchor="ctr"/>
                </a:tc>
                <a:tc>
                  <a:txBody>
                    <a:bodyPr/>
                    <a:lstStyle/>
                    <a:p>
                      <a:pPr algn="ctr" fontAlgn="ctr"/>
                      <a:r>
                        <a:rPr lang="en-US" sz="1400" u="none" strike="noStrike" dirty="0" smtClean="0">
                          <a:effectLst/>
                        </a:rPr>
                        <a:t>Fall</a:t>
                      </a:r>
                    </a:p>
                    <a:p>
                      <a:pPr algn="ctr" fontAlgn="ctr"/>
                      <a:r>
                        <a:rPr lang="en-US" sz="1400" u="none" strike="noStrike" dirty="0" smtClean="0">
                          <a:effectLst/>
                        </a:rPr>
                        <a:t>2015</a:t>
                      </a:r>
                      <a:endParaRPr lang="en-US" sz="1400" b="1" i="0" u="none" strike="noStrike" dirty="0">
                        <a:solidFill>
                          <a:srgbClr val="000000"/>
                        </a:solidFill>
                        <a:effectLst/>
                        <a:latin typeface="Calibri"/>
                      </a:endParaRPr>
                    </a:p>
                  </a:txBody>
                  <a:tcPr marL="9525" marR="9525" marT="9525" marB="0" anchor="ctr"/>
                </a:tc>
                <a:tc>
                  <a:txBody>
                    <a:bodyPr/>
                    <a:lstStyle/>
                    <a:p>
                      <a:pPr algn="ctr" fontAlgn="b"/>
                      <a:r>
                        <a:rPr lang="en-US" sz="1400" u="none" strike="noStrike" dirty="0" smtClean="0">
                          <a:effectLst/>
                        </a:rPr>
                        <a:t>Delta, </a:t>
                      </a:r>
                      <a:endParaRPr lang="en-US" sz="1400" u="none" strike="noStrike" baseline="0" dirty="0" smtClean="0">
                        <a:effectLst/>
                      </a:endParaRPr>
                    </a:p>
                    <a:p>
                      <a:pPr algn="ctr" fontAlgn="b"/>
                      <a:r>
                        <a:rPr lang="en-US" sz="1400" u="none" strike="noStrike" dirty="0" smtClean="0">
                          <a:effectLst/>
                        </a:rPr>
                        <a:t>Fall 14 to Fall 15</a:t>
                      </a:r>
                      <a:endParaRPr lang="en-US" sz="1400" b="1" i="0" u="none" strike="noStrike" dirty="0">
                        <a:solidFill>
                          <a:srgbClr val="000000"/>
                        </a:solidFill>
                        <a:effectLst/>
                        <a:latin typeface="Calibri"/>
                      </a:endParaRPr>
                    </a:p>
                  </a:txBody>
                  <a:tcPr marL="9525" marR="9525" marT="9525" marB="0" anchor="b"/>
                </a:tc>
              </a:tr>
              <a:tr h="351692">
                <a:tc>
                  <a:txBody>
                    <a:bodyPr/>
                    <a:lstStyle/>
                    <a:p>
                      <a:pPr algn="l" fontAlgn="b"/>
                      <a:r>
                        <a:rPr lang="en-US" sz="1400" b="1" u="none" strike="noStrike" dirty="0">
                          <a:effectLst/>
                        </a:rPr>
                        <a:t>TBR Universities</a:t>
                      </a:r>
                      <a:endParaRPr lang="en-US" sz="1400" b="1" i="0" u="none" strike="noStrike" dirty="0">
                        <a:solidFill>
                          <a:srgbClr val="000000"/>
                        </a:solidFill>
                        <a:effectLst/>
                        <a:latin typeface="Calibri"/>
                      </a:endParaRPr>
                    </a:p>
                  </a:txBody>
                  <a:tcPr marL="9525" marR="9525" marT="9525" marB="0" anchor="b"/>
                </a:tc>
                <a:tc>
                  <a:txBody>
                    <a:bodyPr/>
                    <a:lstStyle/>
                    <a:p>
                      <a:pPr algn="ctr" fontAlgn="ctr"/>
                      <a:r>
                        <a:rPr lang="en-US" sz="1400" u="none" strike="noStrike">
                          <a:effectLst/>
                        </a:rPr>
                        <a:t> </a:t>
                      </a:r>
                      <a:endParaRPr lang="en-US" sz="1400" b="1" i="0" u="none" strike="noStrike">
                        <a:solidFill>
                          <a:srgbClr val="000000"/>
                        </a:solidFill>
                        <a:effectLst/>
                        <a:latin typeface="Calibri"/>
                      </a:endParaRPr>
                    </a:p>
                  </a:txBody>
                  <a:tcPr marL="9525" marR="9525" marT="9525" marB="0" anchor="ctr"/>
                </a:tc>
                <a:tc>
                  <a:txBody>
                    <a:bodyPr/>
                    <a:lstStyle/>
                    <a:p>
                      <a:pPr algn="ctr" fontAlgn="ctr"/>
                      <a:r>
                        <a:rPr lang="en-US" sz="1400" u="none" strike="noStrike">
                          <a:effectLst/>
                        </a:rPr>
                        <a:t> </a:t>
                      </a:r>
                      <a:endParaRPr lang="en-US" sz="1400" b="1" i="0" u="none" strike="noStrike">
                        <a:solidFill>
                          <a:srgbClr val="000000"/>
                        </a:solidFill>
                        <a:effectLst/>
                        <a:latin typeface="Calibri"/>
                      </a:endParaRPr>
                    </a:p>
                  </a:txBody>
                  <a:tcPr marL="9525" marR="9525" marT="9525" marB="0" anchor="ctr"/>
                </a:tc>
                <a:tc>
                  <a:txBody>
                    <a:bodyPr/>
                    <a:lstStyle/>
                    <a:p>
                      <a:pPr algn="l" fontAlgn="b"/>
                      <a:r>
                        <a:rPr lang="en-US" sz="1400" u="none" strike="noStrike" dirty="0">
                          <a:effectLst/>
                        </a:rPr>
                        <a:t> </a:t>
                      </a:r>
                      <a:endParaRPr lang="en-US" sz="1400" b="0" i="0" u="none" strike="noStrike" dirty="0">
                        <a:solidFill>
                          <a:srgbClr val="000000"/>
                        </a:solidFill>
                        <a:effectLst/>
                        <a:latin typeface="Calibri"/>
                      </a:endParaRPr>
                    </a:p>
                  </a:txBody>
                  <a:tcPr marL="9525" marR="9525" marT="9525" marB="0" anchor="b"/>
                </a:tc>
              </a:tr>
              <a:tr h="351692">
                <a:tc>
                  <a:txBody>
                    <a:bodyPr/>
                    <a:lstStyle/>
                    <a:p>
                      <a:pPr algn="l" fontAlgn="b"/>
                      <a:r>
                        <a:rPr lang="en-US" sz="1400" u="none" strike="noStrike" dirty="0">
                          <a:effectLst/>
                        </a:rPr>
                        <a:t>Austin </a:t>
                      </a:r>
                      <a:r>
                        <a:rPr lang="en-US" sz="1400" u="none" strike="noStrike" dirty="0" err="1">
                          <a:effectLst/>
                        </a:rPr>
                        <a:t>Peay</a:t>
                      </a:r>
                      <a:r>
                        <a:rPr lang="en-US" sz="1400" u="none" strike="noStrike" dirty="0">
                          <a:effectLst/>
                        </a:rPr>
                        <a:t> State University</a:t>
                      </a:r>
                      <a:endParaRPr lang="en-US" sz="1400" b="0" i="0" u="none" strike="noStrike" dirty="0">
                        <a:solidFill>
                          <a:srgbClr val="000000"/>
                        </a:solidFill>
                        <a:effectLst/>
                        <a:latin typeface="Calibri"/>
                      </a:endParaRPr>
                    </a:p>
                  </a:txBody>
                  <a:tcPr marL="85725" marR="9525" marT="9525" marB="0" anchor="b"/>
                </a:tc>
                <a:tc>
                  <a:txBody>
                    <a:bodyPr/>
                    <a:lstStyle/>
                    <a:p>
                      <a:pPr algn="ctr" fontAlgn="ctr"/>
                      <a:r>
                        <a:rPr lang="en-US" sz="1400" u="none" strike="noStrike">
                          <a:effectLst/>
                        </a:rPr>
                        <a:t>21.8</a:t>
                      </a:r>
                      <a:endParaRPr lang="en-US" sz="1400" b="0" i="0" u="none" strike="noStrike">
                        <a:solidFill>
                          <a:srgbClr val="000000"/>
                        </a:solidFill>
                        <a:effectLst/>
                        <a:latin typeface="Calibri"/>
                      </a:endParaRPr>
                    </a:p>
                  </a:txBody>
                  <a:tcPr marL="9525" marR="9525" marT="9525" marB="0" anchor="ctr"/>
                </a:tc>
                <a:tc>
                  <a:txBody>
                    <a:bodyPr/>
                    <a:lstStyle/>
                    <a:p>
                      <a:pPr algn="ctr" fontAlgn="ctr"/>
                      <a:r>
                        <a:rPr lang="en-US" sz="1400" u="none" strike="noStrike">
                          <a:effectLst/>
                        </a:rPr>
                        <a:t>21.5</a:t>
                      </a:r>
                      <a:endParaRPr lang="en-US" sz="1400" b="0" i="0" u="none" strike="noStrike">
                        <a:solidFill>
                          <a:srgbClr val="000000"/>
                        </a:solidFill>
                        <a:effectLst/>
                        <a:latin typeface="Calibri"/>
                      </a:endParaRPr>
                    </a:p>
                  </a:txBody>
                  <a:tcPr marL="9525" marR="9525" marT="9525" marB="0" anchor="ctr"/>
                </a:tc>
                <a:tc>
                  <a:txBody>
                    <a:bodyPr/>
                    <a:lstStyle/>
                    <a:p>
                      <a:pPr algn="r" fontAlgn="b"/>
                      <a:r>
                        <a:rPr lang="en-US" sz="1400" u="none" strike="noStrike">
                          <a:effectLst/>
                        </a:rPr>
                        <a:t>-0.3</a:t>
                      </a:r>
                      <a:endParaRPr lang="en-US" sz="1400" b="0" i="0" u="none" strike="noStrike">
                        <a:solidFill>
                          <a:srgbClr val="000000"/>
                        </a:solidFill>
                        <a:effectLst/>
                        <a:latin typeface="Calibri"/>
                      </a:endParaRPr>
                    </a:p>
                  </a:txBody>
                  <a:tcPr marL="9525" marR="9525" marT="9525" marB="0" anchor="b"/>
                </a:tc>
              </a:tr>
              <a:tr h="351692">
                <a:tc>
                  <a:txBody>
                    <a:bodyPr/>
                    <a:lstStyle/>
                    <a:p>
                      <a:pPr algn="l" fontAlgn="b"/>
                      <a:r>
                        <a:rPr lang="en-US" sz="1400" u="none" strike="noStrike" dirty="0">
                          <a:effectLst/>
                        </a:rPr>
                        <a:t>East Tennessee State University</a:t>
                      </a:r>
                      <a:endParaRPr lang="en-US" sz="1400" b="0" i="0" u="none" strike="noStrike" dirty="0">
                        <a:solidFill>
                          <a:srgbClr val="000000"/>
                        </a:solidFill>
                        <a:effectLst/>
                        <a:latin typeface="Calibri"/>
                      </a:endParaRPr>
                    </a:p>
                  </a:txBody>
                  <a:tcPr marL="85725" marR="9525" marT="9525" marB="0" anchor="b"/>
                </a:tc>
                <a:tc>
                  <a:txBody>
                    <a:bodyPr/>
                    <a:lstStyle/>
                    <a:p>
                      <a:pPr algn="ctr" fontAlgn="ctr"/>
                      <a:r>
                        <a:rPr lang="en-US" sz="1400" u="none" strike="noStrike">
                          <a:effectLst/>
                        </a:rPr>
                        <a:t>22.0</a:t>
                      </a:r>
                      <a:endParaRPr lang="en-US" sz="1400" b="0" i="0" u="none" strike="noStrike">
                        <a:solidFill>
                          <a:srgbClr val="000000"/>
                        </a:solidFill>
                        <a:effectLst/>
                        <a:latin typeface="Calibri"/>
                      </a:endParaRPr>
                    </a:p>
                  </a:txBody>
                  <a:tcPr marL="9525" marR="9525" marT="9525" marB="0" anchor="ctr"/>
                </a:tc>
                <a:tc>
                  <a:txBody>
                    <a:bodyPr/>
                    <a:lstStyle/>
                    <a:p>
                      <a:pPr algn="ctr" fontAlgn="ctr"/>
                      <a:r>
                        <a:rPr lang="en-US" sz="1400" u="none" strike="noStrike">
                          <a:effectLst/>
                        </a:rPr>
                        <a:t>22.9</a:t>
                      </a:r>
                      <a:endParaRPr lang="en-US" sz="1400" b="0" i="0" u="none" strike="noStrike">
                        <a:solidFill>
                          <a:srgbClr val="000000"/>
                        </a:solidFill>
                        <a:effectLst/>
                        <a:latin typeface="Calibri"/>
                      </a:endParaRPr>
                    </a:p>
                  </a:txBody>
                  <a:tcPr marL="9525" marR="9525" marT="9525" marB="0" anchor="ctr"/>
                </a:tc>
                <a:tc>
                  <a:txBody>
                    <a:bodyPr/>
                    <a:lstStyle/>
                    <a:p>
                      <a:pPr algn="r" fontAlgn="b"/>
                      <a:r>
                        <a:rPr lang="en-US" sz="1400" b="1" u="none" strike="noStrike" dirty="0">
                          <a:solidFill>
                            <a:srgbClr val="00B050"/>
                          </a:solidFill>
                          <a:effectLst/>
                        </a:rPr>
                        <a:t>0.9</a:t>
                      </a:r>
                      <a:endParaRPr lang="en-US" sz="1400" b="1" i="0" u="none" strike="noStrike" dirty="0">
                        <a:solidFill>
                          <a:srgbClr val="00B050"/>
                        </a:solidFill>
                        <a:effectLst/>
                        <a:latin typeface="Calibri"/>
                      </a:endParaRPr>
                    </a:p>
                  </a:txBody>
                  <a:tcPr marL="9525" marR="9525" marT="9525" marB="0" anchor="b"/>
                </a:tc>
              </a:tr>
              <a:tr h="351692">
                <a:tc>
                  <a:txBody>
                    <a:bodyPr/>
                    <a:lstStyle/>
                    <a:p>
                      <a:pPr algn="l" fontAlgn="b"/>
                      <a:r>
                        <a:rPr lang="en-US" sz="1400" u="none" strike="noStrike" dirty="0">
                          <a:effectLst/>
                        </a:rPr>
                        <a:t>Middle Tennessee State University</a:t>
                      </a:r>
                      <a:endParaRPr lang="en-US" sz="1400" b="0" i="0" u="none" strike="noStrike" dirty="0">
                        <a:solidFill>
                          <a:srgbClr val="000000"/>
                        </a:solidFill>
                        <a:effectLst/>
                        <a:latin typeface="Calibri"/>
                      </a:endParaRPr>
                    </a:p>
                  </a:txBody>
                  <a:tcPr marL="85725" marR="9525" marT="9525" marB="0" anchor="b"/>
                </a:tc>
                <a:tc>
                  <a:txBody>
                    <a:bodyPr/>
                    <a:lstStyle/>
                    <a:p>
                      <a:pPr algn="ctr" fontAlgn="ctr"/>
                      <a:r>
                        <a:rPr lang="en-US" sz="1400" u="none" strike="noStrike" dirty="0">
                          <a:effectLst/>
                        </a:rPr>
                        <a:t>22.1</a:t>
                      </a:r>
                      <a:endParaRPr lang="en-US" sz="1400" b="0" i="0" u="none" strike="noStrike" dirty="0">
                        <a:solidFill>
                          <a:srgbClr val="000000"/>
                        </a:solidFill>
                        <a:effectLst/>
                        <a:latin typeface="Calibri"/>
                      </a:endParaRPr>
                    </a:p>
                  </a:txBody>
                  <a:tcPr marL="9525" marR="9525" marT="9525" marB="0" anchor="ctr"/>
                </a:tc>
                <a:tc>
                  <a:txBody>
                    <a:bodyPr/>
                    <a:lstStyle/>
                    <a:p>
                      <a:pPr algn="ctr" fontAlgn="ctr"/>
                      <a:r>
                        <a:rPr lang="en-US" sz="1400" u="none" strike="noStrike">
                          <a:effectLst/>
                        </a:rPr>
                        <a:t>22.1</a:t>
                      </a:r>
                      <a:endParaRPr lang="en-US" sz="1400" b="0" i="0" u="none" strike="noStrike">
                        <a:solidFill>
                          <a:srgbClr val="000000"/>
                        </a:solidFill>
                        <a:effectLst/>
                        <a:latin typeface="Calibri"/>
                      </a:endParaRPr>
                    </a:p>
                  </a:txBody>
                  <a:tcPr marL="9525" marR="9525" marT="9525" marB="0" anchor="ctr"/>
                </a:tc>
                <a:tc>
                  <a:txBody>
                    <a:bodyPr/>
                    <a:lstStyle/>
                    <a:p>
                      <a:pPr algn="r" fontAlgn="b"/>
                      <a:r>
                        <a:rPr lang="en-US" sz="1400" u="none" strike="noStrike">
                          <a:effectLst/>
                        </a:rPr>
                        <a:t>0.0</a:t>
                      </a:r>
                      <a:endParaRPr lang="en-US" sz="1400" b="0" i="0" u="none" strike="noStrike">
                        <a:solidFill>
                          <a:srgbClr val="000000"/>
                        </a:solidFill>
                        <a:effectLst/>
                        <a:latin typeface="Calibri"/>
                      </a:endParaRPr>
                    </a:p>
                  </a:txBody>
                  <a:tcPr marL="9525" marR="9525" marT="9525" marB="0" anchor="b"/>
                </a:tc>
              </a:tr>
              <a:tr h="351692">
                <a:tc>
                  <a:txBody>
                    <a:bodyPr/>
                    <a:lstStyle/>
                    <a:p>
                      <a:pPr algn="l" fontAlgn="b"/>
                      <a:r>
                        <a:rPr lang="en-US" sz="1400" u="none" strike="noStrike">
                          <a:effectLst/>
                        </a:rPr>
                        <a:t>Tennessee State University</a:t>
                      </a:r>
                      <a:endParaRPr lang="en-US" sz="1400" b="0" i="0" u="none" strike="noStrike">
                        <a:solidFill>
                          <a:srgbClr val="000000"/>
                        </a:solidFill>
                        <a:effectLst/>
                        <a:latin typeface="Calibri"/>
                      </a:endParaRPr>
                    </a:p>
                  </a:txBody>
                  <a:tcPr marL="85725" marR="9525" marT="9525" marB="0" anchor="b"/>
                </a:tc>
                <a:tc>
                  <a:txBody>
                    <a:bodyPr/>
                    <a:lstStyle/>
                    <a:p>
                      <a:pPr algn="ctr" fontAlgn="ctr"/>
                      <a:r>
                        <a:rPr lang="en-US" sz="1400" u="none" strike="noStrike" dirty="0">
                          <a:effectLst/>
                        </a:rPr>
                        <a:t>18.0</a:t>
                      </a:r>
                      <a:endParaRPr lang="en-US" sz="1400" b="0" i="0" u="none" strike="noStrike" dirty="0">
                        <a:solidFill>
                          <a:srgbClr val="000000"/>
                        </a:solidFill>
                        <a:effectLst/>
                        <a:latin typeface="Calibri"/>
                      </a:endParaRPr>
                    </a:p>
                  </a:txBody>
                  <a:tcPr marL="9525" marR="9525" marT="9525" marB="0" anchor="ctr"/>
                </a:tc>
                <a:tc>
                  <a:txBody>
                    <a:bodyPr/>
                    <a:lstStyle/>
                    <a:p>
                      <a:pPr algn="ctr" fontAlgn="ctr"/>
                      <a:r>
                        <a:rPr lang="en-US" sz="1400" u="none" strike="noStrike" dirty="0">
                          <a:effectLst/>
                        </a:rPr>
                        <a:t>17.9</a:t>
                      </a:r>
                      <a:endParaRPr lang="en-US" sz="1400" b="0" i="0" u="none" strike="noStrike" dirty="0">
                        <a:solidFill>
                          <a:srgbClr val="000000"/>
                        </a:solidFill>
                        <a:effectLst/>
                        <a:latin typeface="Calibri"/>
                      </a:endParaRPr>
                    </a:p>
                  </a:txBody>
                  <a:tcPr marL="9525" marR="9525" marT="9525" marB="0" anchor="ctr"/>
                </a:tc>
                <a:tc>
                  <a:txBody>
                    <a:bodyPr/>
                    <a:lstStyle/>
                    <a:p>
                      <a:pPr algn="r" fontAlgn="b"/>
                      <a:r>
                        <a:rPr lang="en-US" sz="1400" u="none" strike="noStrike">
                          <a:effectLst/>
                        </a:rPr>
                        <a:t>-0.1</a:t>
                      </a:r>
                      <a:endParaRPr lang="en-US" sz="1400" b="0" i="0" u="none" strike="noStrike">
                        <a:solidFill>
                          <a:srgbClr val="000000"/>
                        </a:solidFill>
                        <a:effectLst/>
                        <a:latin typeface="Calibri"/>
                      </a:endParaRPr>
                    </a:p>
                  </a:txBody>
                  <a:tcPr marL="9525" marR="9525" marT="9525" marB="0" anchor="b"/>
                </a:tc>
              </a:tr>
              <a:tr h="351692">
                <a:tc>
                  <a:txBody>
                    <a:bodyPr/>
                    <a:lstStyle/>
                    <a:p>
                      <a:pPr algn="l" fontAlgn="b"/>
                      <a:r>
                        <a:rPr lang="en-US" sz="1400" u="none" strike="noStrike">
                          <a:effectLst/>
                        </a:rPr>
                        <a:t>Tennessee Technological University</a:t>
                      </a:r>
                      <a:endParaRPr lang="en-US" sz="1400" b="0" i="0" u="none" strike="noStrike">
                        <a:solidFill>
                          <a:srgbClr val="000000"/>
                        </a:solidFill>
                        <a:effectLst/>
                        <a:latin typeface="Calibri"/>
                      </a:endParaRPr>
                    </a:p>
                  </a:txBody>
                  <a:tcPr marL="85725" marR="9525" marT="9525" marB="0" anchor="b"/>
                </a:tc>
                <a:tc>
                  <a:txBody>
                    <a:bodyPr/>
                    <a:lstStyle/>
                    <a:p>
                      <a:pPr algn="ctr" fontAlgn="ctr"/>
                      <a:r>
                        <a:rPr lang="en-US" sz="1400" u="none" strike="noStrike">
                          <a:effectLst/>
                        </a:rPr>
                        <a:t>23.5</a:t>
                      </a:r>
                      <a:endParaRPr lang="en-US" sz="1400" b="0" i="0" u="none" strike="noStrike">
                        <a:solidFill>
                          <a:srgbClr val="000000"/>
                        </a:solidFill>
                        <a:effectLst/>
                        <a:latin typeface="Calibri"/>
                      </a:endParaRPr>
                    </a:p>
                  </a:txBody>
                  <a:tcPr marL="9525" marR="9525" marT="9525" marB="0" anchor="ctr"/>
                </a:tc>
                <a:tc>
                  <a:txBody>
                    <a:bodyPr/>
                    <a:lstStyle/>
                    <a:p>
                      <a:pPr algn="ctr" fontAlgn="ctr"/>
                      <a:r>
                        <a:rPr lang="en-US" sz="1400" u="none" strike="noStrike" dirty="0">
                          <a:effectLst/>
                        </a:rPr>
                        <a:t>24.3</a:t>
                      </a:r>
                      <a:endParaRPr lang="en-US" sz="1400" b="0" i="0" u="none" strike="noStrike" dirty="0">
                        <a:solidFill>
                          <a:srgbClr val="000000"/>
                        </a:solidFill>
                        <a:effectLst/>
                        <a:latin typeface="Calibri"/>
                      </a:endParaRPr>
                    </a:p>
                  </a:txBody>
                  <a:tcPr marL="9525" marR="9525" marT="9525" marB="0" anchor="ctr"/>
                </a:tc>
                <a:tc>
                  <a:txBody>
                    <a:bodyPr/>
                    <a:lstStyle/>
                    <a:p>
                      <a:pPr algn="r" fontAlgn="b"/>
                      <a:r>
                        <a:rPr lang="en-US" sz="1400" b="1" u="none" strike="noStrike" dirty="0">
                          <a:solidFill>
                            <a:srgbClr val="00B050"/>
                          </a:solidFill>
                          <a:effectLst/>
                        </a:rPr>
                        <a:t>0.8</a:t>
                      </a:r>
                      <a:endParaRPr lang="en-US" sz="1400" b="1" i="0" u="none" strike="noStrike" dirty="0">
                        <a:solidFill>
                          <a:srgbClr val="00B050"/>
                        </a:solidFill>
                        <a:effectLst/>
                        <a:latin typeface="Calibri"/>
                      </a:endParaRPr>
                    </a:p>
                  </a:txBody>
                  <a:tcPr marL="9525" marR="9525" marT="9525" marB="0" anchor="b"/>
                </a:tc>
              </a:tr>
              <a:tr h="351692">
                <a:tc>
                  <a:txBody>
                    <a:bodyPr/>
                    <a:lstStyle/>
                    <a:p>
                      <a:pPr algn="l" fontAlgn="b"/>
                      <a:r>
                        <a:rPr lang="en-US" sz="1400" u="none" strike="noStrike">
                          <a:effectLst/>
                        </a:rPr>
                        <a:t>University of Memphis</a:t>
                      </a:r>
                      <a:endParaRPr lang="en-US" sz="1400" b="0" i="0" u="none" strike="noStrike">
                        <a:solidFill>
                          <a:srgbClr val="000000"/>
                        </a:solidFill>
                        <a:effectLst/>
                        <a:latin typeface="Calibri"/>
                      </a:endParaRPr>
                    </a:p>
                  </a:txBody>
                  <a:tcPr marL="85725" marR="9525" marT="9525" marB="0" anchor="b"/>
                </a:tc>
                <a:tc>
                  <a:txBody>
                    <a:bodyPr/>
                    <a:lstStyle/>
                    <a:p>
                      <a:pPr algn="ctr" fontAlgn="ctr"/>
                      <a:r>
                        <a:rPr lang="en-US" sz="1400" u="none" strike="noStrike">
                          <a:effectLst/>
                        </a:rPr>
                        <a:t>22.4</a:t>
                      </a:r>
                      <a:endParaRPr lang="en-US" sz="1400" b="0" i="0" u="none" strike="noStrike">
                        <a:solidFill>
                          <a:srgbClr val="000000"/>
                        </a:solidFill>
                        <a:effectLst/>
                        <a:latin typeface="Calibri"/>
                      </a:endParaRPr>
                    </a:p>
                  </a:txBody>
                  <a:tcPr marL="9525" marR="9525" marT="9525" marB="0" anchor="ctr"/>
                </a:tc>
                <a:tc>
                  <a:txBody>
                    <a:bodyPr/>
                    <a:lstStyle/>
                    <a:p>
                      <a:pPr algn="ctr" fontAlgn="ctr"/>
                      <a:r>
                        <a:rPr lang="en-US" sz="1400" u="none" strike="noStrike">
                          <a:effectLst/>
                        </a:rPr>
                        <a:t>22.8</a:t>
                      </a:r>
                      <a:endParaRPr lang="en-US" sz="1400" b="0" i="0" u="none" strike="noStrike">
                        <a:solidFill>
                          <a:srgbClr val="000000"/>
                        </a:solidFill>
                        <a:effectLst/>
                        <a:latin typeface="Calibri"/>
                      </a:endParaRPr>
                    </a:p>
                  </a:txBody>
                  <a:tcPr marL="9525" marR="9525" marT="9525" marB="0" anchor="ctr"/>
                </a:tc>
                <a:tc>
                  <a:txBody>
                    <a:bodyPr/>
                    <a:lstStyle/>
                    <a:p>
                      <a:pPr algn="r" fontAlgn="b"/>
                      <a:r>
                        <a:rPr lang="en-US" sz="1400" b="1" u="none" strike="noStrike" dirty="0">
                          <a:solidFill>
                            <a:srgbClr val="008000"/>
                          </a:solidFill>
                          <a:effectLst/>
                        </a:rPr>
                        <a:t>0.4</a:t>
                      </a:r>
                      <a:endParaRPr lang="en-US" sz="1400" b="1" i="0" u="none" strike="noStrike" dirty="0">
                        <a:solidFill>
                          <a:srgbClr val="008000"/>
                        </a:solidFill>
                        <a:effectLst/>
                        <a:latin typeface="Calibri"/>
                      </a:endParaRPr>
                    </a:p>
                  </a:txBody>
                  <a:tcPr marL="9525" marR="9525" marT="9525" marB="0" anchor="b"/>
                </a:tc>
              </a:tr>
              <a:tr h="351692">
                <a:tc>
                  <a:txBody>
                    <a:bodyPr/>
                    <a:lstStyle/>
                    <a:p>
                      <a:pPr algn="l" fontAlgn="b"/>
                      <a:r>
                        <a:rPr lang="en-US" sz="1400" b="1" u="none" strike="noStrike" dirty="0">
                          <a:effectLst/>
                        </a:rPr>
                        <a:t>TBR Universities Total</a:t>
                      </a:r>
                      <a:endParaRPr lang="en-US" sz="1400" b="1" i="0" u="none" strike="noStrike" dirty="0">
                        <a:solidFill>
                          <a:srgbClr val="000000"/>
                        </a:solidFill>
                        <a:effectLst/>
                        <a:latin typeface="Calibri"/>
                      </a:endParaRPr>
                    </a:p>
                  </a:txBody>
                  <a:tcPr marL="9525" marR="9525" marT="9525" marB="0" anchor="b"/>
                </a:tc>
                <a:tc>
                  <a:txBody>
                    <a:bodyPr/>
                    <a:lstStyle/>
                    <a:p>
                      <a:pPr algn="ctr" fontAlgn="ctr"/>
                      <a:r>
                        <a:rPr lang="en-US" sz="1400" b="1" u="none" strike="noStrike">
                          <a:effectLst/>
                        </a:rPr>
                        <a:t>21.9</a:t>
                      </a:r>
                      <a:endParaRPr lang="en-US" sz="1400" b="1" i="0" u="none" strike="noStrike">
                        <a:solidFill>
                          <a:srgbClr val="000000"/>
                        </a:solidFill>
                        <a:effectLst/>
                        <a:latin typeface="Calibri"/>
                      </a:endParaRPr>
                    </a:p>
                  </a:txBody>
                  <a:tcPr marL="9525" marR="9525" marT="9525" marB="0" anchor="ctr"/>
                </a:tc>
                <a:tc>
                  <a:txBody>
                    <a:bodyPr/>
                    <a:lstStyle/>
                    <a:p>
                      <a:pPr algn="ctr" fontAlgn="ctr"/>
                      <a:r>
                        <a:rPr lang="en-US" sz="1400" b="1" u="none" strike="noStrike">
                          <a:effectLst/>
                        </a:rPr>
                        <a:t>22.1</a:t>
                      </a:r>
                      <a:endParaRPr lang="en-US" sz="1400" b="1" i="0" u="none" strike="noStrike">
                        <a:solidFill>
                          <a:srgbClr val="000000"/>
                        </a:solidFill>
                        <a:effectLst/>
                        <a:latin typeface="Calibri"/>
                      </a:endParaRPr>
                    </a:p>
                  </a:txBody>
                  <a:tcPr marL="9525" marR="9525" marT="9525" marB="0" anchor="ctr"/>
                </a:tc>
                <a:tc>
                  <a:txBody>
                    <a:bodyPr/>
                    <a:lstStyle/>
                    <a:p>
                      <a:pPr algn="r" fontAlgn="b"/>
                      <a:r>
                        <a:rPr lang="en-US" sz="1400" b="1" u="none" strike="noStrike" dirty="0">
                          <a:effectLst/>
                        </a:rPr>
                        <a:t>0.2</a:t>
                      </a:r>
                      <a:endParaRPr lang="en-US" sz="1400" b="1" i="0" u="none" strike="noStrike" dirty="0">
                        <a:solidFill>
                          <a:srgbClr val="000000"/>
                        </a:solidFill>
                        <a:effectLst/>
                        <a:latin typeface="Calibri"/>
                      </a:endParaRPr>
                    </a:p>
                  </a:txBody>
                  <a:tcPr marL="9525" marR="9525" marT="9525" marB="0" anchor="b"/>
                </a:tc>
              </a:tr>
              <a:tr h="351692">
                <a:tc>
                  <a:txBody>
                    <a:bodyPr/>
                    <a:lstStyle/>
                    <a:p>
                      <a:pPr algn="l" fontAlgn="b"/>
                      <a:r>
                        <a:rPr lang="en-US" sz="1400" b="1" u="none" strike="noStrike" dirty="0">
                          <a:effectLst/>
                        </a:rPr>
                        <a:t>University of Tennessee</a:t>
                      </a:r>
                      <a:endParaRPr lang="en-US" sz="1400" b="1" i="0" u="none" strike="noStrike" dirty="0">
                        <a:solidFill>
                          <a:srgbClr val="000000"/>
                        </a:solidFill>
                        <a:effectLst/>
                        <a:latin typeface="Calibri"/>
                      </a:endParaRPr>
                    </a:p>
                  </a:txBody>
                  <a:tcPr marL="9525" marR="9525" marT="9525" marB="0" anchor="b"/>
                </a:tc>
                <a:tc>
                  <a:txBody>
                    <a:bodyPr/>
                    <a:lstStyle/>
                    <a:p>
                      <a:pPr algn="ctr" fontAlgn="ctr"/>
                      <a:r>
                        <a:rPr lang="en-US" sz="1400" b="1" u="none" strike="noStrike" dirty="0">
                          <a:effectLst/>
                        </a:rPr>
                        <a:t> </a:t>
                      </a:r>
                      <a:endParaRPr lang="en-US" sz="1400" b="1" i="0" u="none" strike="noStrike" dirty="0">
                        <a:solidFill>
                          <a:srgbClr val="000000"/>
                        </a:solidFill>
                        <a:effectLst/>
                        <a:latin typeface="Calibri"/>
                      </a:endParaRPr>
                    </a:p>
                  </a:txBody>
                  <a:tcPr marL="9525" marR="9525" marT="9525" marB="0" anchor="ctr"/>
                </a:tc>
                <a:tc>
                  <a:txBody>
                    <a:bodyPr/>
                    <a:lstStyle/>
                    <a:p>
                      <a:pPr algn="ctr" fontAlgn="ctr"/>
                      <a:r>
                        <a:rPr lang="en-US" sz="1400" b="1" u="none" strike="noStrike" dirty="0">
                          <a:effectLst/>
                        </a:rPr>
                        <a:t> </a:t>
                      </a:r>
                      <a:endParaRPr lang="en-US" sz="1400" b="1" i="0" u="none" strike="noStrike" dirty="0">
                        <a:solidFill>
                          <a:srgbClr val="000000"/>
                        </a:solidFill>
                        <a:effectLst/>
                        <a:latin typeface="Calibri"/>
                      </a:endParaRPr>
                    </a:p>
                  </a:txBody>
                  <a:tcPr marL="9525" marR="9525" marT="9525" marB="0" anchor="ctr"/>
                </a:tc>
                <a:tc>
                  <a:txBody>
                    <a:bodyPr/>
                    <a:lstStyle/>
                    <a:p>
                      <a:pPr algn="l" fontAlgn="b"/>
                      <a:r>
                        <a:rPr lang="en-US" sz="1400" b="1" u="none" strike="noStrike" dirty="0">
                          <a:effectLst/>
                        </a:rPr>
                        <a:t> </a:t>
                      </a:r>
                      <a:endParaRPr lang="en-US" sz="1400" b="1" i="0" u="none" strike="noStrike" dirty="0">
                        <a:solidFill>
                          <a:srgbClr val="000000"/>
                        </a:solidFill>
                        <a:effectLst/>
                        <a:latin typeface="Calibri"/>
                      </a:endParaRPr>
                    </a:p>
                  </a:txBody>
                  <a:tcPr marL="9525" marR="9525" marT="9525" marB="0" anchor="b"/>
                </a:tc>
              </a:tr>
              <a:tr h="351692">
                <a:tc>
                  <a:txBody>
                    <a:bodyPr/>
                    <a:lstStyle/>
                    <a:p>
                      <a:pPr algn="l" fontAlgn="b"/>
                      <a:r>
                        <a:rPr lang="en-US" sz="1400" u="none" strike="noStrike">
                          <a:effectLst/>
                        </a:rPr>
                        <a:t>University of Tennessee, Chattanooga</a:t>
                      </a:r>
                      <a:endParaRPr lang="en-US" sz="1400" b="0" i="0" u="none" strike="noStrike">
                        <a:solidFill>
                          <a:srgbClr val="000000"/>
                        </a:solidFill>
                        <a:effectLst/>
                        <a:latin typeface="Calibri"/>
                      </a:endParaRPr>
                    </a:p>
                  </a:txBody>
                  <a:tcPr marL="85725" marR="9525" marT="9525" marB="0" anchor="b"/>
                </a:tc>
                <a:tc>
                  <a:txBody>
                    <a:bodyPr/>
                    <a:lstStyle/>
                    <a:p>
                      <a:pPr algn="ctr" fontAlgn="ctr"/>
                      <a:r>
                        <a:rPr lang="en-US" sz="1400" u="none" strike="noStrike">
                          <a:effectLst/>
                        </a:rPr>
                        <a:t>23.0</a:t>
                      </a:r>
                      <a:endParaRPr lang="en-US" sz="1400" b="0" i="0" u="none" strike="noStrike">
                        <a:solidFill>
                          <a:srgbClr val="000000"/>
                        </a:solidFill>
                        <a:effectLst/>
                        <a:latin typeface="Calibri"/>
                      </a:endParaRPr>
                    </a:p>
                  </a:txBody>
                  <a:tcPr marL="9525" marR="9525" marT="9525" marB="0" anchor="ctr"/>
                </a:tc>
                <a:tc>
                  <a:txBody>
                    <a:bodyPr/>
                    <a:lstStyle/>
                    <a:p>
                      <a:pPr algn="ctr" fontAlgn="ctr"/>
                      <a:r>
                        <a:rPr lang="en-US" sz="1400" u="none" strike="noStrike">
                          <a:effectLst/>
                        </a:rPr>
                        <a:t>23.4</a:t>
                      </a:r>
                      <a:endParaRPr lang="en-US" sz="1400" b="0" i="0" u="none" strike="noStrike">
                        <a:solidFill>
                          <a:srgbClr val="000000"/>
                        </a:solidFill>
                        <a:effectLst/>
                        <a:latin typeface="Calibri"/>
                      </a:endParaRPr>
                    </a:p>
                  </a:txBody>
                  <a:tcPr marL="9525" marR="9525" marT="9525" marB="0" anchor="ctr"/>
                </a:tc>
                <a:tc>
                  <a:txBody>
                    <a:bodyPr/>
                    <a:lstStyle/>
                    <a:p>
                      <a:pPr algn="r" fontAlgn="b"/>
                      <a:r>
                        <a:rPr lang="en-US" sz="1400" b="1" u="none" strike="noStrike" dirty="0">
                          <a:solidFill>
                            <a:srgbClr val="008000"/>
                          </a:solidFill>
                          <a:effectLst/>
                        </a:rPr>
                        <a:t>0.4</a:t>
                      </a:r>
                      <a:endParaRPr lang="en-US" sz="1400" b="1" i="0" u="none" strike="noStrike" dirty="0">
                        <a:solidFill>
                          <a:srgbClr val="008000"/>
                        </a:solidFill>
                        <a:effectLst/>
                        <a:latin typeface="Calibri"/>
                      </a:endParaRPr>
                    </a:p>
                  </a:txBody>
                  <a:tcPr marL="9525" marR="9525" marT="9525" marB="0" anchor="b"/>
                </a:tc>
              </a:tr>
              <a:tr h="351692">
                <a:tc>
                  <a:txBody>
                    <a:bodyPr/>
                    <a:lstStyle/>
                    <a:p>
                      <a:pPr algn="l" fontAlgn="b"/>
                      <a:r>
                        <a:rPr lang="en-US" sz="1400" u="none" strike="noStrike">
                          <a:effectLst/>
                        </a:rPr>
                        <a:t>University of Tennessee, Knoxville</a:t>
                      </a:r>
                      <a:endParaRPr lang="en-US" sz="1400" b="0" i="0" u="none" strike="noStrike">
                        <a:solidFill>
                          <a:srgbClr val="000000"/>
                        </a:solidFill>
                        <a:effectLst/>
                        <a:latin typeface="Calibri"/>
                      </a:endParaRPr>
                    </a:p>
                  </a:txBody>
                  <a:tcPr marL="85725" marR="9525" marT="9525" marB="0" anchor="b"/>
                </a:tc>
                <a:tc>
                  <a:txBody>
                    <a:bodyPr/>
                    <a:lstStyle/>
                    <a:p>
                      <a:pPr algn="ctr" fontAlgn="ctr"/>
                      <a:r>
                        <a:rPr lang="en-US" sz="1400" u="none" strike="noStrike">
                          <a:effectLst/>
                        </a:rPr>
                        <a:t>26.0</a:t>
                      </a:r>
                      <a:endParaRPr lang="en-US" sz="1400" b="0" i="0" u="none" strike="noStrike">
                        <a:solidFill>
                          <a:srgbClr val="000000"/>
                        </a:solidFill>
                        <a:effectLst/>
                        <a:latin typeface="Calibri"/>
                      </a:endParaRPr>
                    </a:p>
                  </a:txBody>
                  <a:tcPr marL="9525" marR="9525" marT="9525" marB="0" anchor="ctr"/>
                </a:tc>
                <a:tc>
                  <a:txBody>
                    <a:bodyPr/>
                    <a:lstStyle/>
                    <a:p>
                      <a:pPr algn="ctr" fontAlgn="ctr"/>
                      <a:r>
                        <a:rPr lang="en-US" sz="1400" u="none" strike="noStrike">
                          <a:effectLst/>
                        </a:rPr>
                        <a:t>26.9</a:t>
                      </a:r>
                      <a:endParaRPr lang="en-US" sz="1400" b="0" i="0" u="none" strike="noStrike">
                        <a:solidFill>
                          <a:srgbClr val="000000"/>
                        </a:solidFill>
                        <a:effectLst/>
                        <a:latin typeface="Calibri"/>
                      </a:endParaRPr>
                    </a:p>
                  </a:txBody>
                  <a:tcPr marL="9525" marR="9525" marT="9525" marB="0" anchor="ctr"/>
                </a:tc>
                <a:tc>
                  <a:txBody>
                    <a:bodyPr/>
                    <a:lstStyle/>
                    <a:p>
                      <a:pPr algn="r" fontAlgn="b"/>
                      <a:r>
                        <a:rPr lang="en-US" sz="1400" b="1" u="none" strike="noStrike" dirty="0">
                          <a:solidFill>
                            <a:srgbClr val="008000"/>
                          </a:solidFill>
                          <a:effectLst/>
                        </a:rPr>
                        <a:t>0.9</a:t>
                      </a:r>
                      <a:endParaRPr lang="en-US" sz="1400" b="1" i="0" u="none" strike="noStrike" dirty="0">
                        <a:solidFill>
                          <a:srgbClr val="008000"/>
                        </a:solidFill>
                        <a:effectLst/>
                        <a:latin typeface="Calibri"/>
                      </a:endParaRPr>
                    </a:p>
                  </a:txBody>
                  <a:tcPr marL="9525" marR="9525" marT="9525" marB="0" anchor="b"/>
                </a:tc>
              </a:tr>
              <a:tr h="351692">
                <a:tc>
                  <a:txBody>
                    <a:bodyPr/>
                    <a:lstStyle/>
                    <a:p>
                      <a:pPr algn="l" fontAlgn="b"/>
                      <a:r>
                        <a:rPr lang="en-US" sz="1400" u="none" strike="noStrike">
                          <a:effectLst/>
                        </a:rPr>
                        <a:t>University of Tennessee, Martin</a:t>
                      </a:r>
                      <a:endParaRPr lang="en-US" sz="1400" b="0" i="0" u="none" strike="noStrike">
                        <a:solidFill>
                          <a:srgbClr val="000000"/>
                        </a:solidFill>
                        <a:effectLst/>
                        <a:latin typeface="Calibri"/>
                      </a:endParaRPr>
                    </a:p>
                  </a:txBody>
                  <a:tcPr marL="85725" marR="9525" marT="9525" marB="0" anchor="b"/>
                </a:tc>
                <a:tc>
                  <a:txBody>
                    <a:bodyPr/>
                    <a:lstStyle/>
                    <a:p>
                      <a:pPr algn="ctr" fontAlgn="ctr"/>
                      <a:r>
                        <a:rPr lang="en-US" sz="1400" u="none" strike="noStrike">
                          <a:effectLst/>
                        </a:rPr>
                        <a:t>22.4</a:t>
                      </a:r>
                      <a:endParaRPr lang="en-US" sz="1400" b="0" i="0" u="none" strike="noStrike">
                        <a:solidFill>
                          <a:srgbClr val="000000"/>
                        </a:solidFill>
                        <a:effectLst/>
                        <a:latin typeface="Calibri"/>
                      </a:endParaRPr>
                    </a:p>
                  </a:txBody>
                  <a:tcPr marL="9525" marR="9525" marT="9525" marB="0" anchor="ctr"/>
                </a:tc>
                <a:tc>
                  <a:txBody>
                    <a:bodyPr/>
                    <a:lstStyle/>
                    <a:p>
                      <a:pPr algn="ctr" fontAlgn="ctr"/>
                      <a:r>
                        <a:rPr lang="en-US" sz="1400" u="none" strike="noStrike">
                          <a:effectLst/>
                        </a:rPr>
                        <a:t>22.7</a:t>
                      </a:r>
                      <a:endParaRPr lang="en-US" sz="1400" b="0" i="0" u="none" strike="noStrike">
                        <a:solidFill>
                          <a:srgbClr val="000000"/>
                        </a:solidFill>
                        <a:effectLst/>
                        <a:latin typeface="Calibri"/>
                      </a:endParaRPr>
                    </a:p>
                  </a:txBody>
                  <a:tcPr marL="9525" marR="9525" marT="9525" marB="0" anchor="ctr"/>
                </a:tc>
                <a:tc>
                  <a:txBody>
                    <a:bodyPr/>
                    <a:lstStyle/>
                    <a:p>
                      <a:pPr algn="r" fontAlgn="b"/>
                      <a:r>
                        <a:rPr lang="en-US" sz="1400" b="1" u="none" strike="noStrike" dirty="0">
                          <a:solidFill>
                            <a:srgbClr val="008000"/>
                          </a:solidFill>
                          <a:effectLst/>
                        </a:rPr>
                        <a:t>0.3</a:t>
                      </a:r>
                      <a:endParaRPr lang="en-US" sz="1400" b="1" i="0" u="none" strike="noStrike" dirty="0">
                        <a:solidFill>
                          <a:srgbClr val="008000"/>
                        </a:solidFill>
                        <a:effectLst/>
                        <a:latin typeface="Calibri"/>
                      </a:endParaRPr>
                    </a:p>
                  </a:txBody>
                  <a:tcPr marL="9525" marR="9525" marT="9525" marB="0" anchor="b"/>
                </a:tc>
              </a:tr>
              <a:tr h="351692">
                <a:tc>
                  <a:txBody>
                    <a:bodyPr/>
                    <a:lstStyle/>
                    <a:p>
                      <a:pPr algn="l" fontAlgn="b"/>
                      <a:r>
                        <a:rPr lang="en-US" sz="1400" b="1" u="none" strike="noStrike" dirty="0">
                          <a:effectLst/>
                        </a:rPr>
                        <a:t>University of Tennessee Total</a:t>
                      </a:r>
                      <a:endParaRPr lang="en-US" sz="1400" b="1" i="0" u="none" strike="noStrike" dirty="0">
                        <a:solidFill>
                          <a:srgbClr val="000000"/>
                        </a:solidFill>
                        <a:effectLst/>
                        <a:latin typeface="Calibri"/>
                      </a:endParaRPr>
                    </a:p>
                  </a:txBody>
                  <a:tcPr marL="9525" marR="9525" marT="9525" marB="0" anchor="b"/>
                </a:tc>
                <a:tc>
                  <a:txBody>
                    <a:bodyPr/>
                    <a:lstStyle/>
                    <a:p>
                      <a:pPr algn="ctr" fontAlgn="ctr"/>
                      <a:r>
                        <a:rPr lang="en-US" sz="1400" b="1" u="none" strike="noStrike" dirty="0">
                          <a:effectLst/>
                        </a:rPr>
                        <a:t>24.7</a:t>
                      </a:r>
                      <a:endParaRPr lang="en-US" sz="1400" b="1" i="0" u="none" strike="noStrike" dirty="0">
                        <a:solidFill>
                          <a:srgbClr val="000000"/>
                        </a:solidFill>
                        <a:effectLst/>
                        <a:latin typeface="Calibri"/>
                      </a:endParaRPr>
                    </a:p>
                  </a:txBody>
                  <a:tcPr marL="9525" marR="9525" marT="9525" marB="0" anchor="ctr"/>
                </a:tc>
                <a:tc>
                  <a:txBody>
                    <a:bodyPr/>
                    <a:lstStyle/>
                    <a:p>
                      <a:pPr algn="ctr" fontAlgn="ctr"/>
                      <a:r>
                        <a:rPr lang="en-US" sz="1400" b="1" u="none" strike="noStrike" dirty="0">
                          <a:effectLst/>
                        </a:rPr>
                        <a:t>25.5</a:t>
                      </a:r>
                      <a:endParaRPr lang="en-US" sz="1400" b="1" i="0" u="none" strike="noStrike" dirty="0">
                        <a:solidFill>
                          <a:srgbClr val="000000"/>
                        </a:solidFill>
                        <a:effectLst/>
                        <a:latin typeface="Calibri"/>
                      </a:endParaRPr>
                    </a:p>
                  </a:txBody>
                  <a:tcPr marL="9525" marR="9525" marT="9525" marB="0" anchor="ctr"/>
                </a:tc>
                <a:tc>
                  <a:txBody>
                    <a:bodyPr/>
                    <a:lstStyle/>
                    <a:p>
                      <a:pPr algn="r" fontAlgn="b"/>
                      <a:r>
                        <a:rPr lang="en-US" sz="1400" b="1" u="none" strike="noStrike" dirty="0">
                          <a:effectLst/>
                        </a:rPr>
                        <a:t>0.8</a:t>
                      </a:r>
                      <a:endParaRPr lang="en-US" sz="1400" b="1" i="0" u="none" strike="noStrike" dirty="0">
                        <a:solidFill>
                          <a:srgbClr val="000000"/>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24411879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solidFill>
                  <a:srgbClr val="FF0000"/>
                </a:solidFill>
              </a:rPr>
              <a:t>Student persistence</a:t>
            </a:r>
            <a:endParaRPr lang="en-US" b="1" dirty="0">
              <a:solidFill>
                <a:srgbClr val="FF0000"/>
              </a:solidFill>
            </a:endParaRPr>
          </a:p>
        </p:txBody>
      </p:sp>
      <p:sp>
        <p:nvSpPr>
          <p:cNvPr id="3" name="Content Placeholder 2"/>
          <p:cNvSpPr>
            <a:spLocks noGrp="1"/>
          </p:cNvSpPr>
          <p:nvPr>
            <p:ph idx="1"/>
          </p:nvPr>
        </p:nvSpPr>
        <p:spPr/>
        <p:txBody>
          <a:bodyPr/>
          <a:lstStyle/>
          <a:p>
            <a:r>
              <a:rPr lang="en-US" dirty="0" smtClean="0"/>
              <a:t>Fall-Spring retention: we’ll know soon.</a:t>
            </a:r>
          </a:p>
          <a:p>
            <a:pPr lvl="1"/>
            <a:r>
              <a:rPr lang="en-US" dirty="0" smtClean="0"/>
              <a:t>~80 percent of TN Promise students completed their community service by December 1.</a:t>
            </a:r>
          </a:p>
          <a:p>
            <a:pPr lvl="1"/>
            <a:r>
              <a:rPr lang="en-US" dirty="0" smtClean="0"/>
              <a:t>Who persists without Tennessee Promise?</a:t>
            </a:r>
          </a:p>
          <a:p>
            <a:pPr lvl="2"/>
            <a:r>
              <a:rPr lang="en-US" dirty="0" smtClean="0"/>
              <a:t>Similar to TELS program?</a:t>
            </a:r>
          </a:p>
          <a:p>
            <a:pPr lvl="1"/>
            <a:r>
              <a:rPr lang="en-US" dirty="0" smtClean="0"/>
              <a:t>Transfer behavior?</a:t>
            </a:r>
            <a:endParaRPr lang="en-US" dirty="0"/>
          </a:p>
        </p:txBody>
      </p:sp>
    </p:spTree>
    <p:extLst>
      <p:ext uri="{BB962C8B-B14F-4D97-AF65-F5344CB8AC3E}">
        <p14:creationId xmlns:p14="http://schemas.microsoft.com/office/powerpoint/2010/main" val="33240872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Next Steps</a:t>
            </a:r>
            <a:endParaRPr lang="en-US" b="1" dirty="0">
              <a:solidFill>
                <a:srgbClr val="FF0000"/>
              </a:solidFill>
            </a:endParaRPr>
          </a:p>
        </p:txBody>
      </p:sp>
      <p:sp>
        <p:nvSpPr>
          <p:cNvPr id="3" name="Content Placeholder 2"/>
          <p:cNvSpPr>
            <a:spLocks noGrp="1"/>
          </p:cNvSpPr>
          <p:nvPr>
            <p:ph idx="1"/>
          </p:nvPr>
        </p:nvSpPr>
        <p:spPr>
          <a:xfrm>
            <a:off x="381000" y="1295400"/>
            <a:ext cx="8382000" cy="4525963"/>
          </a:xfrm>
        </p:spPr>
        <p:txBody>
          <a:bodyPr>
            <a:normAutofit/>
          </a:bodyPr>
          <a:lstStyle/>
          <a:p>
            <a:r>
              <a:rPr lang="en-US" dirty="0" smtClean="0"/>
              <a:t>Research, research, research</a:t>
            </a:r>
          </a:p>
          <a:p>
            <a:pPr lvl="1"/>
            <a:r>
              <a:rPr lang="en-US" dirty="0" smtClean="0"/>
              <a:t>TN Promise students enrolling elsewhere</a:t>
            </a:r>
          </a:p>
          <a:p>
            <a:pPr lvl="1"/>
            <a:r>
              <a:rPr lang="en-US" dirty="0" smtClean="0"/>
              <a:t>“Waterfall” – when do students drop off the TN Promise, and where do they end up?</a:t>
            </a:r>
          </a:p>
          <a:p>
            <a:pPr lvl="1"/>
            <a:r>
              <a:rPr lang="en-US" dirty="0" smtClean="0"/>
              <a:t>Students enrolling in 2- vs. 4-year institutions</a:t>
            </a:r>
          </a:p>
          <a:p>
            <a:pPr lvl="1"/>
            <a:r>
              <a:rPr lang="en-US" dirty="0" smtClean="0"/>
              <a:t>Variation by region, county, high school</a:t>
            </a:r>
          </a:p>
          <a:p>
            <a:pPr lvl="1"/>
            <a:r>
              <a:rPr lang="en-US" dirty="0" smtClean="0"/>
              <a:t>Persistence and retention (Fall to spring, Year 1-2)</a:t>
            </a:r>
            <a:endParaRPr lang="en-US" dirty="0"/>
          </a:p>
        </p:txBody>
      </p:sp>
    </p:spTree>
    <p:extLst>
      <p:ext uri="{BB962C8B-B14F-4D97-AF65-F5344CB8AC3E}">
        <p14:creationId xmlns:p14="http://schemas.microsoft.com/office/powerpoint/2010/main" val="20009271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Tennessee Promise – Cohort 2</a:t>
            </a:r>
            <a:endParaRPr lang="en-US" b="1" dirty="0">
              <a:solidFill>
                <a:srgbClr val="FF0000"/>
              </a:solidFill>
            </a:endParaRPr>
          </a:p>
        </p:txBody>
      </p:sp>
      <p:sp>
        <p:nvSpPr>
          <p:cNvPr id="3" name="Content Placeholder 2"/>
          <p:cNvSpPr>
            <a:spLocks noGrp="1"/>
          </p:cNvSpPr>
          <p:nvPr>
            <p:ph idx="1"/>
          </p:nvPr>
        </p:nvSpPr>
        <p:spPr/>
        <p:txBody>
          <a:bodyPr/>
          <a:lstStyle/>
          <a:p>
            <a:r>
              <a:rPr lang="en-US" b="1" dirty="0" smtClean="0"/>
              <a:t>59,621</a:t>
            </a:r>
            <a:r>
              <a:rPr lang="en-US" dirty="0" smtClean="0"/>
              <a:t> high school seniors have signed up for 2016 Tennessee Promise</a:t>
            </a:r>
          </a:p>
          <a:p>
            <a:pPr lvl="1"/>
            <a:r>
              <a:rPr lang="en-US" dirty="0" smtClean="0"/>
              <a:t>Deadline to sign up was November 2</a:t>
            </a:r>
          </a:p>
          <a:p>
            <a:r>
              <a:rPr lang="en-US" dirty="0" smtClean="0"/>
              <a:t>Similar to Cohort 1 at this point in time</a:t>
            </a:r>
          </a:p>
          <a:p>
            <a:pPr lvl="1"/>
            <a:r>
              <a:rPr lang="en-US" dirty="0" smtClean="0"/>
              <a:t>67 percent White</a:t>
            </a:r>
          </a:p>
          <a:p>
            <a:pPr lvl="1"/>
            <a:r>
              <a:rPr lang="en-US" dirty="0" smtClean="0"/>
              <a:t>50 percent female</a:t>
            </a:r>
          </a:p>
          <a:p>
            <a:pPr lvl="1"/>
            <a:r>
              <a:rPr lang="en-US" dirty="0" smtClean="0"/>
              <a:t>Majority state intention to attend CCs; 10 percent list TCAT as preferred institution. </a:t>
            </a:r>
            <a:endParaRPr lang="en-US" dirty="0"/>
          </a:p>
        </p:txBody>
      </p:sp>
    </p:spTree>
    <p:extLst>
      <p:ext uri="{BB962C8B-B14F-4D97-AF65-F5344CB8AC3E}">
        <p14:creationId xmlns:p14="http://schemas.microsoft.com/office/powerpoint/2010/main" val="4755299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normAutofit fontScale="90000"/>
          </a:bodyPr>
          <a:lstStyle/>
          <a:p>
            <a:r>
              <a:rPr lang="en-US" b="1" dirty="0" smtClean="0">
                <a:solidFill>
                  <a:srgbClr val="FF0000"/>
                </a:solidFill>
              </a:rPr>
              <a:t>Questions? </a:t>
            </a:r>
            <a:br>
              <a:rPr lang="en-US" b="1" dirty="0" smtClean="0">
                <a:solidFill>
                  <a:srgbClr val="FF0000"/>
                </a:solidFill>
              </a:rPr>
            </a:br>
            <a:r>
              <a:rPr lang="en-US" b="1" dirty="0" smtClean="0">
                <a:solidFill>
                  <a:srgbClr val="FF0000"/>
                </a:solidFill>
              </a:rPr>
              <a:t>Thank you! </a:t>
            </a:r>
            <a:endParaRPr lang="en-US" b="1" dirty="0">
              <a:solidFill>
                <a:srgbClr val="FF0000"/>
              </a:solidFill>
            </a:endParaRPr>
          </a:p>
        </p:txBody>
      </p:sp>
      <p:sp>
        <p:nvSpPr>
          <p:cNvPr id="3" name="Content Placeholder 2"/>
          <p:cNvSpPr>
            <a:spLocks noGrp="1"/>
          </p:cNvSpPr>
          <p:nvPr>
            <p:ph idx="1"/>
          </p:nvPr>
        </p:nvSpPr>
        <p:spPr>
          <a:xfrm>
            <a:off x="457200" y="2971800"/>
            <a:ext cx="8229600" cy="3154363"/>
          </a:xfrm>
        </p:spPr>
        <p:txBody>
          <a:bodyPr/>
          <a:lstStyle/>
          <a:p>
            <a:pPr marL="0" indent="0" algn="ctr">
              <a:buNone/>
            </a:pPr>
            <a:endParaRPr lang="en-US" dirty="0" smtClean="0">
              <a:hlinkClick r:id="rId3"/>
            </a:endParaRPr>
          </a:p>
          <a:p>
            <a:pPr marL="0" indent="0" algn="ctr">
              <a:buNone/>
            </a:pPr>
            <a:r>
              <a:rPr lang="en-US" dirty="0" smtClean="0">
                <a:hlinkClick r:id="rId3"/>
              </a:rPr>
              <a:t>emily.house@tn.gov</a:t>
            </a:r>
            <a:endParaRPr lang="en-US" dirty="0" smtClean="0"/>
          </a:p>
        </p:txBody>
      </p:sp>
    </p:spTree>
    <p:extLst>
      <p:ext uri="{BB962C8B-B14F-4D97-AF65-F5344CB8AC3E}">
        <p14:creationId xmlns:p14="http://schemas.microsoft.com/office/powerpoint/2010/main" val="5673812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Points of Interest</a:t>
            </a:r>
            <a:endParaRPr lang="en-US" b="1" dirty="0">
              <a:solidFill>
                <a:srgbClr val="FF0000"/>
              </a:solidFill>
            </a:endParaRPr>
          </a:p>
        </p:txBody>
      </p:sp>
      <p:sp>
        <p:nvSpPr>
          <p:cNvPr id="3" name="Content Placeholder 2"/>
          <p:cNvSpPr>
            <a:spLocks noGrp="1"/>
          </p:cNvSpPr>
          <p:nvPr>
            <p:ph idx="1"/>
          </p:nvPr>
        </p:nvSpPr>
        <p:spPr>
          <a:xfrm>
            <a:off x="457200" y="1371600"/>
            <a:ext cx="8229600" cy="4525963"/>
          </a:xfrm>
        </p:spPr>
        <p:txBody>
          <a:bodyPr/>
          <a:lstStyle/>
          <a:p>
            <a:r>
              <a:rPr lang="en-US" dirty="0" smtClean="0"/>
              <a:t>Characteristics of Tennessee Promise students</a:t>
            </a:r>
          </a:p>
          <a:p>
            <a:pPr lvl="1"/>
            <a:r>
              <a:rPr lang="en-US" dirty="0" smtClean="0"/>
              <a:t>Who is participating in the program?</a:t>
            </a:r>
          </a:p>
          <a:p>
            <a:pPr marL="457200" lvl="1" indent="0">
              <a:buNone/>
            </a:pPr>
            <a:endParaRPr lang="en-US" dirty="0" smtClean="0"/>
          </a:p>
          <a:p>
            <a:r>
              <a:rPr lang="en-US" dirty="0" smtClean="0"/>
              <a:t>Composition of first-time freshmen class, as compared to prior years</a:t>
            </a:r>
          </a:p>
          <a:p>
            <a:pPr lvl="1"/>
            <a:r>
              <a:rPr lang="en-US" dirty="0" smtClean="0"/>
              <a:t>Effect of Tennessee Promise on enrollment, student demographics, etc. </a:t>
            </a:r>
            <a:endParaRPr lang="en-US" dirty="0"/>
          </a:p>
        </p:txBody>
      </p:sp>
    </p:spTree>
    <p:extLst>
      <p:ext uri="{BB962C8B-B14F-4D97-AF65-F5344CB8AC3E}">
        <p14:creationId xmlns:p14="http://schemas.microsoft.com/office/powerpoint/2010/main" val="42704818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g0319006wf510\AE_USR\AE01462\My Pictures\TN_promise_263_209_fil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7998" y="152400"/>
            <a:ext cx="2209800" cy="1905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 name="Diagram 7"/>
          <p:cNvGraphicFramePr/>
          <p:nvPr>
            <p:extLst>
              <p:ext uri="{D42A27DB-BD31-4B8C-83A1-F6EECF244321}">
                <p14:modId xmlns:p14="http://schemas.microsoft.com/office/powerpoint/2010/main" val="621334959"/>
              </p:ext>
            </p:extLst>
          </p:nvPr>
        </p:nvGraphicFramePr>
        <p:xfrm>
          <a:off x="508130" y="918064"/>
          <a:ext cx="8458200" cy="441593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pSp>
        <p:nvGrpSpPr>
          <p:cNvPr id="7" name="Group 6"/>
          <p:cNvGrpSpPr/>
          <p:nvPr/>
        </p:nvGrpSpPr>
        <p:grpSpPr>
          <a:xfrm>
            <a:off x="850796" y="4164124"/>
            <a:ext cx="1108679" cy="1147379"/>
            <a:chOff x="1976427" y="2819404"/>
            <a:chExt cx="1108679" cy="1147379"/>
          </a:xfrm>
        </p:grpSpPr>
        <p:sp>
          <p:nvSpPr>
            <p:cNvPr id="9" name="Rectangle 8"/>
            <p:cNvSpPr/>
            <p:nvPr/>
          </p:nvSpPr>
          <p:spPr>
            <a:xfrm>
              <a:off x="2004501" y="2819404"/>
              <a:ext cx="1080605" cy="667989"/>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0" name="Rectangle 9"/>
            <p:cNvSpPr/>
            <p:nvPr/>
          </p:nvSpPr>
          <p:spPr>
            <a:xfrm>
              <a:off x="1976427" y="3298794"/>
              <a:ext cx="1080605" cy="667989"/>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6109" tIns="0" rIns="0" bIns="0" numCol="1" spcCol="1270" anchor="t" anchorCtr="0">
              <a:noAutofit/>
            </a:bodyPr>
            <a:lstStyle/>
            <a:p>
              <a:pPr lvl="0" algn="l" defTabSz="622300">
                <a:lnSpc>
                  <a:spcPct val="100000"/>
                </a:lnSpc>
                <a:spcBef>
                  <a:spcPct val="0"/>
                </a:spcBef>
                <a:spcAft>
                  <a:spcPts val="0"/>
                </a:spcAft>
              </a:pPr>
              <a:r>
                <a:rPr lang="en-US" sz="1400" b="1" dirty="0" smtClean="0"/>
                <a:t>Nov 1</a:t>
              </a:r>
              <a:endParaRPr lang="en-US" sz="1400" b="1" kern="1200" dirty="0" smtClean="0"/>
            </a:p>
            <a:p>
              <a:pPr lvl="0" algn="l" defTabSz="622300">
                <a:lnSpc>
                  <a:spcPct val="100000"/>
                </a:lnSpc>
                <a:spcBef>
                  <a:spcPct val="0"/>
                </a:spcBef>
                <a:spcAft>
                  <a:spcPts val="0"/>
                </a:spcAft>
              </a:pPr>
              <a:r>
                <a:rPr lang="en-US" sz="1400" kern="1200" dirty="0" smtClean="0"/>
                <a:t>Application</a:t>
              </a:r>
            </a:p>
            <a:p>
              <a:pPr lvl="0" algn="l" defTabSz="622300">
                <a:lnSpc>
                  <a:spcPct val="100000"/>
                </a:lnSpc>
                <a:spcBef>
                  <a:spcPct val="0"/>
                </a:spcBef>
                <a:spcAft>
                  <a:spcPts val="0"/>
                </a:spcAft>
              </a:pPr>
              <a:r>
                <a:rPr lang="en-US" sz="1400" dirty="0" smtClean="0"/>
                <a:t>Closes</a:t>
              </a:r>
              <a:endParaRPr lang="en-US" sz="1400" kern="1200" dirty="0"/>
            </a:p>
          </p:txBody>
        </p:sp>
      </p:grpSp>
      <p:sp>
        <p:nvSpPr>
          <p:cNvPr id="12" name="TextBox 11"/>
          <p:cNvSpPr txBox="1"/>
          <p:nvPr/>
        </p:nvSpPr>
        <p:spPr>
          <a:xfrm>
            <a:off x="1977220" y="4749225"/>
            <a:ext cx="1332416" cy="584775"/>
          </a:xfrm>
          <a:prstGeom prst="rect">
            <a:avLst/>
          </a:prstGeom>
          <a:noFill/>
        </p:spPr>
        <p:txBody>
          <a:bodyPr wrap="none" rtlCol="0">
            <a:spAutoFit/>
          </a:bodyPr>
          <a:lstStyle/>
          <a:p>
            <a:r>
              <a:rPr lang="en-US" sz="3200" b="1" dirty="0" smtClean="0"/>
              <a:t>43,105</a:t>
            </a:r>
            <a:endParaRPr lang="en-US" sz="3200" b="1" dirty="0"/>
          </a:p>
        </p:txBody>
      </p:sp>
      <p:sp>
        <p:nvSpPr>
          <p:cNvPr id="13" name="TextBox 12"/>
          <p:cNvSpPr txBox="1"/>
          <p:nvPr/>
        </p:nvSpPr>
        <p:spPr>
          <a:xfrm>
            <a:off x="3430910" y="4252821"/>
            <a:ext cx="1332416" cy="584775"/>
          </a:xfrm>
          <a:prstGeom prst="rect">
            <a:avLst/>
          </a:prstGeom>
          <a:noFill/>
        </p:spPr>
        <p:txBody>
          <a:bodyPr wrap="none" rtlCol="0">
            <a:spAutoFit/>
          </a:bodyPr>
          <a:lstStyle/>
          <a:p>
            <a:r>
              <a:rPr lang="en-US" sz="3200" b="1" dirty="0" smtClean="0"/>
              <a:t>38,165</a:t>
            </a:r>
            <a:endParaRPr lang="en-US" sz="3200" b="1" dirty="0"/>
          </a:p>
        </p:txBody>
      </p:sp>
      <p:sp>
        <p:nvSpPr>
          <p:cNvPr id="14" name="TextBox 13"/>
          <p:cNvSpPr txBox="1"/>
          <p:nvPr/>
        </p:nvSpPr>
        <p:spPr>
          <a:xfrm>
            <a:off x="4953000" y="3718158"/>
            <a:ext cx="1332416" cy="584775"/>
          </a:xfrm>
          <a:prstGeom prst="rect">
            <a:avLst/>
          </a:prstGeom>
          <a:noFill/>
        </p:spPr>
        <p:txBody>
          <a:bodyPr wrap="none" rtlCol="0">
            <a:spAutoFit/>
          </a:bodyPr>
          <a:lstStyle/>
          <a:p>
            <a:r>
              <a:rPr lang="en-US" sz="3200" b="1" dirty="0" smtClean="0"/>
              <a:t>31,985</a:t>
            </a:r>
            <a:endParaRPr lang="en-US" sz="3200" b="1" dirty="0"/>
          </a:p>
        </p:txBody>
      </p:sp>
      <p:sp>
        <p:nvSpPr>
          <p:cNvPr id="11" name="TextBox 10"/>
          <p:cNvSpPr txBox="1"/>
          <p:nvPr/>
        </p:nvSpPr>
        <p:spPr>
          <a:xfrm>
            <a:off x="6400800" y="3441412"/>
            <a:ext cx="1330412" cy="584776"/>
          </a:xfrm>
          <a:prstGeom prst="rect">
            <a:avLst/>
          </a:prstGeom>
          <a:noFill/>
        </p:spPr>
        <p:txBody>
          <a:bodyPr wrap="none" rtlCol="0">
            <a:spAutoFit/>
          </a:bodyPr>
          <a:lstStyle/>
          <a:p>
            <a:r>
              <a:rPr lang="en-US" sz="3200" b="1" dirty="0" smtClean="0"/>
              <a:t>22,500</a:t>
            </a:r>
            <a:endParaRPr lang="en-US" sz="3200" b="1" dirty="0"/>
          </a:p>
        </p:txBody>
      </p:sp>
      <p:sp>
        <p:nvSpPr>
          <p:cNvPr id="15" name="TextBox 14"/>
          <p:cNvSpPr txBox="1"/>
          <p:nvPr/>
        </p:nvSpPr>
        <p:spPr>
          <a:xfrm>
            <a:off x="533400" y="5334000"/>
            <a:ext cx="1330412" cy="584776"/>
          </a:xfrm>
          <a:prstGeom prst="rect">
            <a:avLst/>
          </a:prstGeom>
          <a:noFill/>
        </p:spPr>
        <p:txBody>
          <a:bodyPr wrap="none" rtlCol="0">
            <a:spAutoFit/>
          </a:bodyPr>
          <a:lstStyle/>
          <a:p>
            <a:r>
              <a:rPr lang="en-US" sz="3200" b="1" dirty="0" smtClean="0"/>
              <a:t>58,000</a:t>
            </a:r>
            <a:endParaRPr lang="en-US" sz="3200" b="1" dirty="0"/>
          </a:p>
        </p:txBody>
      </p:sp>
      <p:sp>
        <p:nvSpPr>
          <p:cNvPr id="2" name="TextBox 1"/>
          <p:cNvSpPr txBox="1"/>
          <p:nvPr/>
        </p:nvSpPr>
        <p:spPr>
          <a:xfrm>
            <a:off x="4343400" y="5311503"/>
            <a:ext cx="4343400" cy="523220"/>
          </a:xfrm>
          <a:prstGeom prst="rect">
            <a:avLst/>
          </a:prstGeom>
          <a:noFill/>
        </p:spPr>
        <p:txBody>
          <a:bodyPr wrap="square" rtlCol="0">
            <a:spAutoFit/>
          </a:bodyPr>
          <a:lstStyle/>
          <a:p>
            <a:pPr algn="ctr"/>
            <a:r>
              <a:rPr lang="en-US" sz="2800" b="1" dirty="0" smtClean="0">
                <a:solidFill>
                  <a:srgbClr val="FF0000"/>
                </a:solidFill>
              </a:rPr>
              <a:t>Fall 2015: 16,291 enroll</a:t>
            </a:r>
            <a:endParaRPr lang="en-US" sz="2800" b="1" dirty="0">
              <a:solidFill>
                <a:srgbClr val="FF0000"/>
              </a:solidFill>
            </a:endParaRPr>
          </a:p>
        </p:txBody>
      </p:sp>
      <p:sp>
        <p:nvSpPr>
          <p:cNvPr id="3" name="TextBox 2"/>
          <p:cNvSpPr txBox="1"/>
          <p:nvPr/>
        </p:nvSpPr>
        <p:spPr>
          <a:xfrm>
            <a:off x="399310" y="2075145"/>
            <a:ext cx="2334327" cy="923330"/>
          </a:xfrm>
          <a:prstGeom prst="rect">
            <a:avLst/>
          </a:prstGeom>
          <a:noFill/>
        </p:spPr>
        <p:txBody>
          <a:bodyPr wrap="square" rtlCol="0">
            <a:spAutoFit/>
          </a:bodyPr>
          <a:lstStyle/>
          <a:p>
            <a:pPr algn="ctr"/>
            <a:r>
              <a:rPr lang="en-US" b="1" dirty="0" smtClean="0"/>
              <a:t>14-15 Public and Private HS Seniors: ~74,400</a:t>
            </a:r>
            <a:endParaRPr lang="en-US" b="1" dirty="0"/>
          </a:p>
        </p:txBody>
      </p:sp>
    </p:spTree>
    <p:extLst>
      <p:ext uri="{BB962C8B-B14F-4D97-AF65-F5344CB8AC3E}">
        <p14:creationId xmlns:p14="http://schemas.microsoft.com/office/powerpoint/2010/main" val="11118476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Tennessee Promise Students</a:t>
            </a:r>
            <a:endParaRPr lang="en-US" b="1"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r>
              <a:rPr lang="en-US" dirty="0" smtClean="0"/>
              <a:t>Where TN Promise students enroll:</a:t>
            </a:r>
          </a:p>
          <a:p>
            <a:pPr lvl="1"/>
            <a:r>
              <a:rPr lang="en-US" b="1" dirty="0" smtClean="0"/>
              <a:t>85 percent </a:t>
            </a:r>
            <a:r>
              <a:rPr lang="en-US" dirty="0" smtClean="0"/>
              <a:t>community colleges (and APSU)</a:t>
            </a:r>
          </a:p>
          <a:p>
            <a:pPr lvl="1"/>
            <a:r>
              <a:rPr lang="en-US" b="1" dirty="0" smtClean="0"/>
              <a:t>13 percent </a:t>
            </a:r>
            <a:r>
              <a:rPr lang="en-US" dirty="0" smtClean="0"/>
              <a:t>TCATs</a:t>
            </a:r>
          </a:p>
          <a:p>
            <a:pPr lvl="1"/>
            <a:r>
              <a:rPr lang="en-US" b="1" dirty="0" smtClean="0"/>
              <a:t>2 percent </a:t>
            </a:r>
            <a:r>
              <a:rPr lang="en-US" dirty="0" smtClean="0"/>
              <a:t>Promise-eligible TICUA institutions</a:t>
            </a:r>
          </a:p>
          <a:p>
            <a:r>
              <a:rPr lang="en-US" dirty="0" smtClean="0"/>
              <a:t>Of those who completed all requirements but did not enroll:</a:t>
            </a:r>
          </a:p>
          <a:p>
            <a:pPr lvl="1"/>
            <a:r>
              <a:rPr lang="en-US" dirty="0" smtClean="0"/>
              <a:t>Four-year institutions (~1000 at public four-years)</a:t>
            </a:r>
          </a:p>
          <a:p>
            <a:pPr lvl="1"/>
            <a:r>
              <a:rPr lang="en-US" dirty="0" smtClean="0"/>
              <a:t>Private/out of state</a:t>
            </a:r>
          </a:p>
          <a:p>
            <a:pPr lvl="1"/>
            <a:r>
              <a:rPr lang="en-US" dirty="0" smtClean="0"/>
              <a:t>Did not enroll</a:t>
            </a:r>
          </a:p>
          <a:p>
            <a:pPr lvl="1"/>
            <a:endParaRPr lang="en-US" dirty="0"/>
          </a:p>
        </p:txBody>
      </p:sp>
    </p:spTree>
    <p:extLst>
      <p:ext uri="{BB962C8B-B14F-4D97-AF65-F5344CB8AC3E}">
        <p14:creationId xmlns:p14="http://schemas.microsoft.com/office/powerpoint/2010/main" val="11968113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solidFill>
                  <a:srgbClr val="FF0000"/>
                </a:solidFill>
              </a:rPr>
              <a:t>Tennessee Promise Students</a:t>
            </a:r>
            <a:endParaRPr lang="en-US" b="1" dirty="0">
              <a:solidFill>
                <a:srgbClr val="FF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07017367"/>
              </p:ext>
            </p:extLst>
          </p:nvPr>
        </p:nvGraphicFramePr>
        <p:xfrm>
          <a:off x="381000" y="990600"/>
          <a:ext cx="8229600" cy="5364480"/>
        </p:xfrm>
        <a:graphic>
          <a:graphicData uri="http://schemas.openxmlformats.org/drawingml/2006/table">
            <a:tbl>
              <a:tblPr firstRow="1" bandRow="1">
                <a:tableStyleId>{5C22544A-7EE6-4342-B048-85BDC9FD1C3A}</a:tableStyleId>
              </a:tblPr>
              <a:tblGrid>
                <a:gridCol w="1676400"/>
                <a:gridCol w="1615440"/>
                <a:gridCol w="1645920"/>
                <a:gridCol w="1645920"/>
                <a:gridCol w="1645920"/>
              </a:tblGrid>
              <a:tr h="370840">
                <a:tc>
                  <a:txBody>
                    <a:bodyPr/>
                    <a:lstStyle/>
                    <a:p>
                      <a:endParaRPr lang="en-US" dirty="0"/>
                    </a:p>
                  </a:txBody>
                  <a:tcPr/>
                </a:tc>
                <a:tc>
                  <a:txBody>
                    <a:bodyPr/>
                    <a:lstStyle/>
                    <a:p>
                      <a:pPr algn="ctr"/>
                      <a:r>
                        <a:rPr lang="en-US" dirty="0" smtClean="0">
                          <a:solidFill>
                            <a:schemeClr val="accent3">
                              <a:lumMod val="60000"/>
                              <a:lumOff val="40000"/>
                            </a:schemeClr>
                          </a:solidFill>
                        </a:rPr>
                        <a:t>TN Promise </a:t>
                      </a:r>
                    </a:p>
                    <a:p>
                      <a:pPr algn="ctr"/>
                      <a:r>
                        <a:rPr lang="en-US" dirty="0" smtClean="0">
                          <a:solidFill>
                            <a:schemeClr val="accent3">
                              <a:lumMod val="60000"/>
                              <a:lumOff val="40000"/>
                            </a:schemeClr>
                          </a:solidFill>
                        </a:rPr>
                        <a:t>CC students</a:t>
                      </a:r>
                      <a:endParaRPr lang="en-US" dirty="0">
                        <a:solidFill>
                          <a:schemeClr val="accent3">
                            <a:lumMod val="60000"/>
                            <a:lumOff val="40000"/>
                          </a:schemeClr>
                        </a:solidFill>
                      </a:endParaRPr>
                    </a:p>
                  </a:txBody>
                  <a:tcPr/>
                </a:tc>
                <a:tc>
                  <a:txBody>
                    <a:bodyPr/>
                    <a:lstStyle/>
                    <a:p>
                      <a:pPr algn="ctr"/>
                      <a:r>
                        <a:rPr lang="en-US" dirty="0" smtClean="0">
                          <a:solidFill>
                            <a:schemeClr val="accent3">
                              <a:lumMod val="60000"/>
                              <a:lumOff val="40000"/>
                            </a:schemeClr>
                          </a:solidFill>
                        </a:rPr>
                        <a:t>FTF</a:t>
                      </a:r>
                      <a:r>
                        <a:rPr lang="en-US" baseline="0" dirty="0" smtClean="0">
                          <a:solidFill>
                            <a:schemeClr val="accent3">
                              <a:lumMod val="60000"/>
                              <a:lumOff val="40000"/>
                            </a:schemeClr>
                          </a:solidFill>
                        </a:rPr>
                        <a:t> </a:t>
                      </a:r>
                      <a:r>
                        <a:rPr lang="en-US" dirty="0" smtClean="0">
                          <a:solidFill>
                            <a:schemeClr val="accent3">
                              <a:lumMod val="60000"/>
                              <a:lumOff val="40000"/>
                            </a:schemeClr>
                          </a:solidFill>
                        </a:rPr>
                        <a:t>out</a:t>
                      </a:r>
                      <a:r>
                        <a:rPr lang="en-US" baseline="0" dirty="0" smtClean="0">
                          <a:solidFill>
                            <a:schemeClr val="accent3">
                              <a:lumMod val="60000"/>
                              <a:lumOff val="40000"/>
                            </a:schemeClr>
                          </a:solidFill>
                        </a:rPr>
                        <a:t> of HS, Fall 2014 (CCs)</a:t>
                      </a:r>
                      <a:endParaRPr lang="en-US" dirty="0">
                        <a:solidFill>
                          <a:schemeClr val="accent3">
                            <a:lumMod val="60000"/>
                            <a:lumOff val="40000"/>
                          </a:schemeClr>
                        </a:solidFill>
                      </a:endParaRPr>
                    </a:p>
                  </a:txBody>
                  <a:tcPr/>
                </a:tc>
                <a:tc>
                  <a:txBody>
                    <a:bodyPr/>
                    <a:lstStyle/>
                    <a:p>
                      <a:pPr algn="ctr"/>
                      <a:r>
                        <a:rPr lang="en-US" dirty="0" smtClean="0">
                          <a:solidFill>
                            <a:schemeClr val="accent4">
                              <a:lumMod val="60000"/>
                              <a:lumOff val="40000"/>
                            </a:schemeClr>
                          </a:solidFill>
                        </a:rPr>
                        <a:t>FTF at CCs, </a:t>
                      </a:r>
                    </a:p>
                    <a:p>
                      <a:pPr algn="ctr"/>
                      <a:r>
                        <a:rPr lang="en-US" dirty="0" smtClean="0">
                          <a:solidFill>
                            <a:schemeClr val="accent4">
                              <a:lumMod val="60000"/>
                              <a:lumOff val="40000"/>
                            </a:schemeClr>
                          </a:solidFill>
                        </a:rPr>
                        <a:t>Fall 2015</a:t>
                      </a:r>
                      <a:endParaRPr lang="en-US" dirty="0">
                        <a:solidFill>
                          <a:schemeClr val="accent4">
                            <a:lumMod val="60000"/>
                            <a:lumOff val="40000"/>
                          </a:schemeClr>
                        </a:solidFill>
                      </a:endParaRPr>
                    </a:p>
                  </a:txBody>
                  <a:tcPr/>
                </a:tc>
                <a:tc>
                  <a:txBody>
                    <a:bodyPr/>
                    <a:lstStyle/>
                    <a:p>
                      <a:pPr algn="ctr"/>
                      <a:r>
                        <a:rPr lang="en-US" dirty="0" smtClean="0">
                          <a:solidFill>
                            <a:schemeClr val="accent4">
                              <a:lumMod val="60000"/>
                              <a:lumOff val="40000"/>
                            </a:schemeClr>
                          </a:solidFill>
                        </a:rPr>
                        <a:t>FTF at CCs, </a:t>
                      </a:r>
                    </a:p>
                    <a:p>
                      <a:pPr algn="ctr"/>
                      <a:r>
                        <a:rPr lang="en-US" dirty="0" smtClean="0">
                          <a:solidFill>
                            <a:schemeClr val="accent4">
                              <a:lumMod val="60000"/>
                              <a:lumOff val="40000"/>
                            </a:schemeClr>
                          </a:solidFill>
                        </a:rPr>
                        <a:t>Fall 2014</a:t>
                      </a:r>
                      <a:endParaRPr lang="en-US" dirty="0">
                        <a:solidFill>
                          <a:schemeClr val="accent4">
                            <a:lumMod val="60000"/>
                            <a:lumOff val="40000"/>
                          </a:schemeClr>
                        </a:solidFill>
                      </a:endParaRPr>
                    </a:p>
                  </a:txBody>
                  <a:tcPr/>
                </a:tc>
              </a:tr>
              <a:tr h="370840">
                <a:tc>
                  <a:txBody>
                    <a:bodyPr/>
                    <a:lstStyle/>
                    <a:p>
                      <a:pPr algn="l" fontAlgn="b"/>
                      <a:r>
                        <a:rPr lang="en-US" sz="2000" b="1" i="0" u="none" strike="noStrike" dirty="0">
                          <a:solidFill>
                            <a:srgbClr val="000000"/>
                          </a:solidFill>
                          <a:effectLst/>
                          <a:latin typeface="Calibri"/>
                        </a:rPr>
                        <a:t>Race</a:t>
                      </a:r>
                    </a:p>
                  </a:txBody>
                  <a:tcPr marL="9525" marR="9525" marT="9525" marB="0" anchor="b"/>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r>
              <a:tr h="370840">
                <a:tc>
                  <a:txBody>
                    <a:bodyPr/>
                    <a:lstStyle/>
                    <a:p>
                      <a:pPr algn="r" fontAlgn="b"/>
                      <a:r>
                        <a:rPr lang="en-US" sz="2000" b="0" i="1" u="none" strike="noStrike" dirty="0">
                          <a:solidFill>
                            <a:srgbClr val="000000"/>
                          </a:solidFill>
                          <a:effectLst/>
                          <a:latin typeface="Calibri"/>
                        </a:rPr>
                        <a:t>White</a:t>
                      </a:r>
                    </a:p>
                  </a:txBody>
                  <a:tcPr marL="9525" marR="9525" marT="9525" marB="0" anchor="b"/>
                </a:tc>
                <a:tc>
                  <a:txBody>
                    <a:bodyPr/>
                    <a:lstStyle/>
                    <a:p>
                      <a:pPr algn="ctr" fontAlgn="b"/>
                      <a:r>
                        <a:rPr lang="en-US" sz="2000" b="0" i="0" u="none" strike="noStrike" dirty="0">
                          <a:solidFill>
                            <a:srgbClr val="000000"/>
                          </a:solidFill>
                          <a:effectLst/>
                          <a:latin typeface="Calibri"/>
                        </a:rPr>
                        <a:t>74%</a:t>
                      </a:r>
                    </a:p>
                  </a:txBody>
                  <a:tcPr marL="9525" marR="9525" marT="9525" marB="0" anchor="b"/>
                </a:tc>
                <a:tc>
                  <a:txBody>
                    <a:bodyPr/>
                    <a:lstStyle/>
                    <a:p>
                      <a:pPr algn="ctr" fontAlgn="b"/>
                      <a:r>
                        <a:rPr lang="en-US" sz="2000" b="0" i="0" u="none" strike="noStrike" dirty="0" smtClean="0">
                          <a:solidFill>
                            <a:srgbClr val="000000"/>
                          </a:solidFill>
                          <a:effectLst/>
                          <a:latin typeface="Calibri"/>
                        </a:rPr>
                        <a:t>70%</a:t>
                      </a:r>
                      <a:endParaRPr lang="en-US" sz="2000" b="0" i="0" u="none" strike="noStrike" dirty="0">
                        <a:solidFill>
                          <a:srgbClr val="000000"/>
                        </a:solidFill>
                        <a:effectLst/>
                        <a:latin typeface="Calibri"/>
                      </a:endParaRPr>
                    </a:p>
                  </a:txBody>
                  <a:tcPr marL="9525" marR="9525" marT="9525" marB="0" anchor="b"/>
                </a:tc>
                <a:tc>
                  <a:txBody>
                    <a:bodyPr/>
                    <a:lstStyle/>
                    <a:p>
                      <a:pPr algn="ctr" fontAlgn="b"/>
                      <a:r>
                        <a:rPr lang="en-US" sz="2000" b="0" i="0" u="none" strike="noStrike" dirty="0" smtClean="0">
                          <a:solidFill>
                            <a:srgbClr val="000000"/>
                          </a:solidFill>
                          <a:effectLst/>
                          <a:latin typeface="Calibri"/>
                        </a:rPr>
                        <a:t>74%</a:t>
                      </a:r>
                      <a:endParaRPr lang="en-US" sz="2000" b="0" i="0" u="none" strike="noStrike" dirty="0">
                        <a:solidFill>
                          <a:srgbClr val="000000"/>
                        </a:solidFill>
                        <a:effectLst/>
                        <a:latin typeface="Calibri"/>
                      </a:endParaRPr>
                    </a:p>
                  </a:txBody>
                  <a:tcPr marL="9525" marR="9525" marT="9525" marB="0" anchor="b"/>
                </a:tc>
                <a:tc>
                  <a:txBody>
                    <a:bodyPr/>
                    <a:lstStyle/>
                    <a:p>
                      <a:pPr algn="ctr" fontAlgn="b"/>
                      <a:r>
                        <a:rPr lang="en-US" sz="2000" b="0" i="0" u="none" strike="noStrike">
                          <a:solidFill>
                            <a:srgbClr val="000000"/>
                          </a:solidFill>
                          <a:effectLst/>
                          <a:latin typeface="Calibri"/>
                        </a:rPr>
                        <a:t>69%</a:t>
                      </a:r>
                    </a:p>
                  </a:txBody>
                  <a:tcPr marL="9525" marR="9525" marT="9525" marB="0" anchor="b"/>
                </a:tc>
              </a:tr>
              <a:tr h="370840">
                <a:tc>
                  <a:txBody>
                    <a:bodyPr/>
                    <a:lstStyle/>
                    <a:p>
                      <a:pPr algn="r" fontAlgn="b"/>
                      <a:r>
                        <a:rPr lang="en-US" sz="2000" b="0" i="1" u="none" strike="noStrike" dirty="0" smtClean="0">
                          <a:solidFill>
                            <a:srgbClr val="000000"/>
                          </a:solidFill>
                          <a:effectLst/>
                          <a:latin typeface="Calibri"/>
                        </a:rPr>
                        <a:t>African</a:t>
                      </a:r>
                      <a:r>
                        <a:rPr lang="en-US" sz="2000" b="0" i="1" u="none" strike="noStrike" baseline="0" dirty="0" smtClean="0">
                          <a:solidFill>
                            <a:srgbClr val="000000"/>
                          </a:solidFill>
                          <a:effectLst/>
                          <a:latin typeface="Calibri"/>
                        </a:rPr>
                        <a:t> </a:t>
                      </a:r>
                      <a:r>
                        <a:rPr lang="en-US" sz="2000" b="0" i="1" u="none" strike="noStrike" baseline="0" dirty="0" err="1" smtClean="0">
                          <a:solidFill>
                            <a:srgbClr val="000000"/>
                          </a:solidFill>
                          <a:effectLst/>
                          <a:latin typeface="Calibri"/>
                        </a:rPr>
                        <a:t>Amer</a:t>
                      </a:r>
                      <a:endParaRPr lang="en-US" sz="2000" b="0" i="1" u="none" strike="noStrike" dirty="0">
                        <a:solidFill>
                          <a:srgbClr val="000000"/>
                        </a:solidFill>
                        <a:effectLst/>
                        <a:latin typeface="Calibri"/>
                      </a:endParaRPr>
                    </a:p>
                  </a:txBody>
                  <a:tcPr marL="9525" marR="9525" marT="9525" marB="0" anchor="b"/>
                </a:tc>
                <a:tc>
                  <a:txBody>
                    <a:bodyPr/>
                    <a:lstStyle/>
                    <a:p>
                      <a:pPr algn="ctr" fontAlgn="b"/>
                      <a:r>
                        <a:rPr lang="en-US" sz="2000" b="0" i="0" u="none" strike="noStrike" dirty="0" smtClean="0">
                          <a:solidFill>
                            <a:srgbClr val="000000"/>
                          </a:solidFill>
                          <a:effectLst/>
                          <a:latin typeface="Calibri"/>
                        </a:rPr>
                        <a:t>14%</a:t>
                      </a:r>
                      <a:endParaRPr lang="en-US" sz="2000" b="0" i="0" u="none" strike="noStrike" dirty="0">
                        <a:solidFill>
                          <a:srgbClr val="000000"/>
                        </a:solidFill>
                        <a:effectLst/>
                        <a:latin typeface="Calibri"/>
                      </a:endParaRPr>
                    </a:p>
                  </a:txBody>
                  <a:tcPr marL="9525" marR="9525" marT="9525" marB="0" anchor="b"/>
                </a:tc>
                <a:tc>
                  <a:txBody>
                    <a:bodyPr/>
                    <a:lstStyle/>
                    <a:p>
                      <a:pPr algn="ctr" fontAlgn="b"/>
                      <a:r>
                        <a:rPr lang="en-US" sz="2000" b="0" i="0" u="none" strike="noStrike" dirty="0" smtClean="0">
                          <a:solidFill>
                            <a:srgbClr val="000000"/>
                          </a:solidFill>
                          <a:effectLst/>
                          <a:latin typeface="Calibri"/>
                        </a:rPr>
                        <a:t>19%</a:t>
                      </a:r>
                      <a:endParaRPr lang="en-US" sz="2000" b="0" i="0" u="none" strike="noStrike" dirty="0">
                        <a:solidFill>
                          <a:srgbClr val="000000"/>
                        </a:solidFill>
                        <a:effectLst/>
                        <a:latin typeface="Calibri"/>
                      </a:endParaRPr>
                    </a:p>
                  </a:txBody>
                  <a:tcPr marL="9525" marR="9525" marT="9525" marB="0" anchor="b"/>
                </a:tc>
                <a:tc>
                  <a:txBody>
                    <a:bodyPr/>
                    <a:lstStyle/>
                    <a:p>
                      <a:pPr algn="ctr" fontAlgn="b"/>
                      <a:r>
                        <a:rPr lang="en-US" sz="2000" b="0" i="0" u="none" strike="noStrike" dirty="0" smtClean="0">
                          <a:solidFill>
                            <a:srgbClr val="000000"/>
                          </a:solidFill>
                          <a:effectLst/>
                          <a:latin typeface="Calibri"/>
                        </a:rPr>
                        <a:t>18%</a:t>
                      </a:r>
                    </a:p>
                  </a:txBody>
                  <a:tcPr marL="9525" marR="9525" marT="9525" marB="0" anchor="b"/>
                </a:tc>
                <a:tc>
                  <a:txBody>
                    <a:bodyPr/>
                    <a:lstStyle/>
                    <a:p>
                      <a:pPr algn="ctr" fontAlgn="b"/>
                      <a:r>
                        <a:rPr lang="en-US" sz="2000" b="0" i="0" u="none" strike="noStrike">
                          <a:solidFill>
                            <a:srgbClr val="000000"/>
                          </a:solidFill>
                          <a:effectLst/>
                          <a:latin typeface="Calibri"/>
                        </a:rPr>
                        <a:t>19%</a:t>
                      </a:r>
                    </a:p>
                  </a:txBody>
                  <a:tcPr marL="9525" marR="9525" marT="9525" marB="0" anchor="b"/>
                </a:tc>
              </a:tr>
              <a:tr h="370840">
                <a:tc>
                  <a:txBody>
                    <a:bodyPr/>
                    <a:lstStyle/>
                    <a:p>
                      <a:pPr algn="r" fontAlgn="b"/>
                      <a:r>
                        <a:rPr lang="en-US" sz="2000" b="0" i="1" u="none" strike="noStrike" dirty="0">
                          <a:solidFill>
                            <a:srgbClr val="000000"/>
                          </a:solidFill>
                          <a:effectLst/>
                          <a:latin typeface="Calibri"/>
                        </a:rPr>
                        <a:t>Hispanic</a:t>
                      </a:r>
                    </a:p>
                  </a:txBody>
                  <a:tcPr marL="9525" marR="9525" marT="9525" marB="0" anchor="b"/>
                </a:tc>
                <a:tc>
                  <a:txBody>
                    <a:bodyPr/>
                    <a:lstStyle/>
                    <a:p>
                      <a:pPr algn="ctr" fontAlgn="b"/>
                      <a:r>
                        <a:rPr lang="en-US" sz="2000" b="0" i="0" u="none" strike="noStrike" dirty="0">
                          <a:solidFill>
                            <a:srgbClr val="000000"/>
                          </a:solidFill>
                          <a:effectLst/>
                          <a:latin typeface="Calibri"/>
                        </a:rPr>
                        <a:t>4%</a:t>
                      </a:r>
                    </a:p>
                  </a:txBody>
                  <a:tcPr marL="9525" marR="9525" marT="9525" marB="0" anchor="b"/>
                </a:tc>
                <a:tc>
                  <a:txBody>
                    <a:bodyPr/>
                    <a:lstStyle/>
                    <a:p>
                      <a:pPr algn="ctr" fontAlgn="b"/>
                      <a:r>
                        <a:rPr lang="en-US" sz="2000" b="0" i="0" u="none" strike="noStrike" dirty="0" smtClean="0">
                          <a:solidFill>
                            <a:srgbClr val="000000"/>
                          </a:solidFill>
                          <a:effectLst/>
                          <a:latin typeface="Calibri"/>
                        </a:rPr>
                        <a:t>5%</a:t>
                      </a:r>
                      <a:endParaRPr lang="en-US" sz="2000" b="0" i="0" u="none" strike="noStrike" dirty="0">
                        <a:solidFill>
                          <a:srgbClr val="000000"/>
                        </a:solidFill>
                        <a:effectLst/>
                        <a:latin typeface="Calibri"/>
                      </a:endParaRPr>
                    </a:p>
                  </a:txBody>
                  <a:tcPr marL="9525" marR="9525" marT="9525" marB="0" anchor="b"/>
                </a:tc>
                <a:tc>
                  <a:txBody>
                    <a:bodyPr/>
                    <a:lstStyle/>
                    <a:p>
                      <a:pPr algn="ctr" fontAlgn="b"/>
                      <a:r>
                        <a:rPr lang="en-US" sz="2000" b="0" i="0" u="none" strike="noStrike" dirty="0" smtClean="0">
                          <a:solidFill>
                            <a:srgbClr val="000000"/>
                          </a:solidFill>
                          <a:effectLst/>
                          <a:latin typeface="Calibri"/>
                        </a:rPr>
                        <a:t>3%</a:t>
                      </a:r>
                      <a:endParaRPr lang="en-US" sz="2000" b="0" i="0" u="none" strike="noStrike" dirty="0">
                        <a:solidFill>
                          <a:srgbClr val="000000"/>
                        </a:solidFill>
                        <a:effectLst/>
                        <a:latin typeface="Calibri"/>
                      </a:endParaRPr>
                    </a:p>
                  </a:txBody>
                  <a:tcPr marL="9525" marR="9525" marT="9525" marB="0" anchor="b"/>
                </a:tc>
                <a:tc>
                  <a:txBody>
                    <a:bodyPr/>
                    <a:lstStyle/>
                    <a:p>
                      <a:pPr algn="ctr" fontAlgn="b"/>
                      <a:r>
                        <a:rPr lang="en-US" sz="2000" b="0" i="0" u="none" strike="noStrike">
                          <a:solidFill>
                            <a:srgbClr val="000000"/>
                          </a:solidFill>
                          <a:effectLst/>
                          <a:latin typeface="Calibri"/>
                        </a:rPr>
                        <a:t>4%</a:t>
                      </a:r>
                    </a:p>
                  </a:txBody>
                  <a:tcPr marL="9525" marR="9525" marT="9525" marB="0" anchor="b"/>
                </a:tc>
              </a:tr>
              <a:tr h="370840">
                <a:tc>
                  <a:txBody>
                    <a:bodyPr/>
                    <a:lstStyle/>
                    <a:p>
                      <a:pPr algn="l" fontAlgn="b"/>
                      <a:r>
                        <a:rPr lang="en-US" sz="2000" b="1" i="0" u="none" strike="noStrike" dirty="0">
                          <a:solidFill>
                            <a:srgbClr val="000000"/>
                          </a:solidFill>
                          <a:effectLst/>
                          <a:latin typeface="Calibri"/>
                        </a:rPr>
                        <a:t>Female</a:t>
                      </a:r>
                    </a:p>
                  </a:txBody>
                  <a:tcPr marL="9525" marR="9525" marT="9525" marB="0" anchor="b"/>
                </a:tc>
                <a:tc>
                  <a:txBody>
                    <a:bodyPr/>
                    <a:lstStyle/>
                    <a:p>
                      <a:pPr algn="ctr" fontAlgn="b"/>
                      <a:r>
                        <a:rPr lang="en-US" sz="2000" b="0" i="0" u="none" strike="noStrike" dirty="0" smtClean="0">
                          <a:solidFill>
                            <a:srgbClr val="000000"/>
                          </a:solidFill>
                          <a:effectLst/>
                          <a:latin typeface="Calibri"/>
                        </a:rPr>
                        <a:t>56%</a:t>
                      </a:r>
                      <a:endParaRPr lang="en-US" sz="2000" b="0" i="0" u="none" strike="noStrike" dirty="0">
                        <a:solidFill>
                          <a:srgbClr val="000000"/>
                        </a:solidFill>
                        <a:effectLst/>
                        <a:latin typeface="Calibri"/>
                      </a:endParaRPr>
                    </a:p>
                  </a:txBody>
                  <a:tcPr marL="9525" marR="9525" marT="9525" marB="0" anchor="b"/>
                </a:tc>
                <a:tc>
                  <a:txBody>
                    <a:bodyPr/>
                    <a:lstStyle/>
                    <a:p>
                      <a:pPr algn="ctr" fontAlgn="b"/>
                      <a:r>
                        <a:rPr lang="en-US" sz="2000" b="0" i="0" u="none" strike="noStrike" dirty="0" smtClean="0">
                          <a:solidFill>
                            <a:srgbClr val="000000"/>
                          </a:solidFill>
                          <a:effectLst/>
                          <a:latin typeface="Calibri"/>
                        </a:rPr>
                        <a:t>56%</a:t>
                      </a:r>
                      <a:endParaRPr lang="en-US" sz="2000" b="0" i="0" u="none" strike="noStrike" dirty="0">
                        <a:solidFill>
                          <a:srgbClr val="000000"/>
                        </a:solidFill>
                        <a:effectLst/>
                        <a:latin typeface="Calibri"/>
                      </a:endParaRPr>
                    </a:p>
                  </a:txBody>
                  <a:tcPr marL="9525" marR="9525" marT="9525" marB="0" anchor="b"/>
                </a:tc>
                <a:tc>
                  <a:txBody>
                    <a:bodyPr/>
                    <a:lstStyle/>
                    <a:p>
                      <a:pPr algn="ctr" fontAlgn="b"/>
                      <a:r>
                        <a:rPr lang="en-US" sz="2000" b="0" i="0" u="none" strike="noStrike" dirty="0" smtClean="0">
                          <a:solidFill>
                            <a:srgbClr val="000000"/>
                          </a:solidFill>
                          <a:effectLst/>
                          <a:latin typeface="Calibri"/>
                        </a:rPr>
                        <a:t>56%</a:t>
                      </a:r>
                      <a:endParaRPr lang="en-US" sz="2000" b="0" i="0" u="none" strike="noStrike" dirty="0">
                        <a:solidFill>
                          <a:srgbClr val="000000"/>
                        </a:solidFill>
                        <a:effectLst/>
                        <a:latin typeface="Calibri"/>
                      </a:endParaRPr>
                    </a:p>
                  </a:txBody>
                  <a:tcPr marL="9525" marR="9525" marT="9525" marB="0" anchor="b"/>
                </a:tc>
                <a:tc>
                  <a:txBody>
                    <a:bodyPr/>
                    <a:lstStyle/>
                    <a:p>
                      <a:pPr algn="ctr" fontAlgn="b"/>
                      <a:r>
                        <a:rPr lang="en-US" sz="2000" b="0" i="0" u="none" strike="noStrike" dirty="0">
                          <a:solidFill>
                            <a:srgbClr val="000000"/>
                          </a:solidFill>
                          <a:effectLst/>
                          <a:latin typeface="Calibri"/>
                        </a:rPr>
                        <a:t>56%</a:t>
                      </a:r>
                    </a:p>
                  </a:txBody>
                  <a:tcPr marL="9525" marR="9525" marT="9525" marB="0" anchor="b"/>
                </a:tc>
              </a:tr>
              <a:tr h="370840">
                <a:tc>
                  <a:txBody>
                    <a:bodyPr/>
                    <a:lstStyle/>
                    <a:p>
                      <a:pPr algn="l" fontAlgn="b"/>
                      <a:r>
                        <a:rPr lang="en-US" sz="2000" b="1" i="0" u="none" strike="noStrike" dirty="0">
                          <a:solidFill>
                            <a:srgbClr val="000000"/>
                          </a:solidFill>
                          <a:effectLst/>
                          <a:latin typeface="Calibri"/>
                        </a:rPr>
                        <a:t>Average ACT</a:t>
                      </a:r>
                    </a:p>
                  </a:txBody>
                  <a:tcPr marL="9525" marR="9525" marT="9525" marB="0" anchor="b"/>
                </a:tc>
                <a:tc>
                  <a:txBody>
                    <a:bodyPr/>
                    <a:lstStyle/>
                    <a:p>
                      <a:pPr algn="ctr" fontAlgn="b"/>
                      <a:r>
                        <a:rPr lang="en-US" sz="2000" b="0" i="0" u="none" strike="noStrike">
                          <a:solidFill>
                            <a:srgbClr val="000000"/>
                          </a:solidFill>
                          <a:effectLst/>
                          <a:latin typeface="Calibri"/>
                        </a:rPr>
                        <a:t>19.1</a:t>
                      </a:r>
                    </a:p>
                  </a:txBody>
                  <a:tcPr marL="9525" marR="9525" marT="9525" marB="0" anchor="b"/>
                </a:tc>
                <a:tc>
                  <a:txBody>
                    <a:bodyPr/>
                    <a:lstStyle/>
                    <a:p>
                      <a:pPr algn="ctr" fontAlgn="b"/>
                      <a:r>
                        <a:rPr lang="en-US" sz="2000" b="0" i="0" u="none" strike="noStrike" dirty="0" smtClean="0">
                          <a:solidFill>
                            <a:srgbClr val="000000"/>
                          </a:solidFill>
                          <a:effectLst/>
                          <a:latin typeface="Calibri"/>
                        </a:rPr>
                        <a:t>18.7</a:t>
                      </a:r>
                      <a:endParaRPr lang="en-US" sz="2000" b="0" i="0" u="none" strike="noStrike" dirty="0">
                        <a:solidFill>
                          <a:srgbClr val="000000"/>
                        </a:solidFill>
                        <a:effectLst/>
                        <a:latin typeface="Calibri"/>
                      </a:endParaRPr>
                    </a:p>
                  </a:txBody>
                  <a:tcPr marL="9525" marR="9525" marT="9525" marB="0" anchor="b"/>
                </a:tc>
                <a:tc>
                  <a:txBody>
                    <a:bodyPr/>
                    <a:lstStyle/>
                    <a:p>
                      <a:pPr algn="ctr" fontAlgn="b"/>
                      <a:r>
                        <a:rPr lang="en-US" sz="2000" b="0" i="0" u="none" strike="noStrike" dirty="0" smtClean="0">
                          <a:solidFill>
                            <a:srgbClr val="000000"/>
                          </a:solidFill>
                          <a:effectLst/>
                          <a:latin typeface="Calibri"/>
                        </a:rPr>
                        <a:t>18.9</a:t>
                      </a:r>
                      <a:endParaRPr lang="en-US" sz="2000" b="0" i="0" u="none" strike="noStrike" dirty="0">
                        <a:solidFill>
                          <a:srgbClr val="000000"/>
                        </a:solidFill>
                        <a:effectLst/>
                        <a:latin typeface="Calibri"/>
                      </a:endParaRPr>
                    </a:p>
                  </a:txBody>
                  <a:tcPr marL="9525" marR="9525" marT="9525" marB="0" anchor="b"/>
                </a:tc>
                <a:tc>
                  <a:txBody>
                    <a:bodyPr/>
                    <a:lstStyle/>
                    <a:p>
                      <a:pPr algn="ctr" fontAlgn="b"/>
                      <a:r>
                        <a:rPr lang="en-US" sz="2000" b="0" i="0" u="none" strike="noStrike" dirty="0">
                          <a:solidFill>
                            <a:srgbClr val="000000"/>
                          </a:solidFill>
                          <a:effectLst/>
                          <a:latin typeface="Calibri"/>
                        </a:rPr>
                        <a:t>18.7</a:t>
                      </a:r>
                    </a:p>
                  </a:txBody>
                  <a:tcPr marL="9525" marR="9525" marT="9525" marB="0" anchor="b"/>
                </a:tc>
              </a:tr>
              <a:tr h="370840">
                <a:tc>
                  <a:txBody>
                    <a:bodyPr/>
                    <a:lstStyle/>
                    <a:p>
                      <a:pPr algn="l" fontAlgn="b"/>
                      <a:r>
                        <a:rPr lang="en-US" sz="2000" b="1" i="0" u="none" strike="noStrike" dirty="0" smtClean="0">
                          <a:solidFill>
                            <a:srgbClr val="000000"/>
                          </a:solidFill>
                          <a:effectLst/>
                          <a:latin typeface="Calibri"/>
                        </a:rPr>
                        <a:t>Average </a:t>
                      </a:r>
                      <a:r>
                        <a:rPr lang="en-US" sz="2000" b="1" i="0" u="none" strike="noStrike" baseline="0" dirty="0" smtClean="0">
                          <a:solidFill>
                            <a:srgbClr val="000000"/>
                          </a:solidFill>
                          <a:effectLst/>
                          <a:latin typeface="Calibri"/>
                        </a:rPr>
                        <a:t>GPA</a:t>
                      </a:r>
                      <a:endParaRPr lang="en-US" sz="2000" b="1" i="0" u="none" strike="noStrike" dirty="0">
                        <a:solidFill>
                          <a:srgbClr val="000000"/>
                        </a:solidFill>
                        <a:effectLst/>
                        <a:latin typeface="Calibri"/>
                      </a:endParaRPr>
                    </a:p>
                  </a:txBody>
                  <a:tcPr marL="9525" marR="9525" marT="9525" marB="0" anchor="b"/>
                </a:tc>
                <a:tc>
                  <a:txBody>
                    <a:bodyPr/>
                    <a:lstStyle/>
                    <a:p>
                      <a:pPr algn="ctr" fontAlgn="b"/>
                      <a:r>
                        <a:rPr lang="en-US" sz="2000" b="0" i="0" u="none" strike="noStrike" dirty="0" smtClean="0">
                          <a:solidFill>
                            <a:srgbClr val="000000"/>
                          </a:solidFill>
                          <a:effectLst/>
                          <a:latin typeface="Calibri"/>
                        </a:rPr>
                        <a:t>3.05</a:t>
                      </a:r>
                      <a:endParaRPr lang="en-US" sz="2000" b="0" i="0" u="none" strike="noStrike" dirty="0">
                        <a:solidFill>
                          <a:srgbClr val="000000"/>
                        </a:solidFill>
                        <a:effectLst/>
                        <a:latin typeface="Calibri"/>
                      </a:endParaRPr>
                    </a:p>
                  </a:txBody>
                  <a:tcPr marL="9525" marR="9525" marT="9525" marB="0" anchor="b"/>
                </a:tc>
                <a:tc>
                  <a:txBody>
                    <a:bodyPr/>
                    <a:lstStyle/>
                    <a:p>
                      <a:pPr algn="ctr" fontAlgn="b"/>
                      <a:r>
                        <a:rPr lang="en-US" sz="2000" b="0" i="0" u="none" strike="noStrike" dirty="0" smtClean="0">
                          <a:solidFill>
                            <a:srgbClr val="000000"/>
                          </a:solidFill>
                          <a:effectLst/>
                          <a:latin typeface="Calibri"/>
                        </a:rPr>
                        <a:t>3.04</a:t>
                      </a:r>
                      <a:endParaRPr lang="en-US" sz="2000" b="0" i="0" u="none" strike="noStrike" dirty="0">
                        <a:solidFill>
                          <a:srgbClr val="000000"/>
                        </a:solidFill>
                        <a:effectLst/>
                        <a:latin typeface="Calibri"/>
                      </a:endParaRPr>
                    </a:p>
                  </a:txBody>
                  <a:tcPr marL="9525" marR="9525" marT="9525" marB="0" anchor="b"/>
                </a:tc>
                <a:tc>
                  <a:txBody>
                    <a:bodyPr/>
                    <a:lstStyle/>
                    <a:p>
                      <a:pPr algn="ctr" fontAlgn="b"/>
                      <a:r>
                        <a:rPr lang="en-US" sz="2000" b="0" i="0" u="none" strike="noStrike" dirty="0" smtClean="0">
                          <a:solidFill>
                            <a:srgbClr val="000000"/>
                          </a:solidFill>
                          <a:effectLst/>
                          <a:latin typeface="Calibri"/>
                        </a:rPr>
                        <a:t>3.00</a:t>
                      </a:r>
                      <a:endParaRPr lang="en-US" sz="2000" b="0" i="0" u="none" strike="noStrike" dirty="0">
                        <a:solidFill>
                          <a:srgbClr val="000000"/>
                        </a:solidFill>
                        <a:effectLst/>
                        <a:latin typeface="Calibri"/>
                      </a:endParaRPr>
                    </a:p>
                  </a:txBody>
                  <a:tcPr marL="9525" marR="9525" marT="9525" marB="0" anchor="b"/>
                </a:tc>
                <a:tc>
                  <a:txBody>
                    <a:bodyPr/>
                    <a:lstStyle/>
                    <a:p>
                      <a:pPr algn="ctr" fontAlgn="b"/>
                      <a:r>
                        <a:rPr lang="en-US" sz="2000" b="0" i="0" u="none" strike="noStrike" dirty="0" smtClean="0">
                          <a:solidFill>
                            <a:srgbClr val="000000"/>
                          </a:solidFill>
                          <a:effectLst/>
                          <a:latin typeface="Calibri"/>
                        </a:rPr>
                        <a:t>3.04</a:t>
                      </a:r>
                      <a:endParaRPr lang="en-US" sz="2000" b="0" i="0" u="none" strike="noStrike" dirty="0">
                        <a:solidFill>
                          <a:srgbClr val="000000"/>
                        </a:solidFill>
                        <a:effectLst/>
                        <a:latin typeface="Calibri"/>
                      </a:endParaRPr>
                    </a:p>
                  </a:txBody>
                  <a:tcPr marL="9525" marR="9525" marT="9525" marB="0" anchor="b"/>
                </a:tc>
              </a:tr>
              <a:tr h="370840">
                <a:tc gridSpan="5">
                  <a:txBody>
                    <a:bodyPr/>
                    <a:lstStyle/>
                    <a:p>
                      <a:pPr algn="l" fontAlgn="b"/>
                      <a:r>
                        <a:rPr lang="en-US" sz="2000" b="1" i="0" u="none" strike="noStrike">
                          <a:solidFill>
                            <a:srgbClr val="002C73"/>
                          </a:solidFill>
                          <a:effectLst/>
                          <a:latin typeface="Calibri"/>
                        </a:rPr>
                        <a:t>Financial </a:t>
                      </a:r>
                      <a:r>
                        <a:rPr lang="en-US" sz="2000" b="1" i="0" u="none" strike="noStrike" smtClean="0">
                          <a:solidFill>
                            <a:srgbClr val="002C73"/>
                          </a:solidFill>
                          <a:effectLst/>
                          <a:latin typeface="Calibri"/>
                        </a:rPr>
                        <a:t>aid – VERY</a:t>
                      </a:r>
                      <a:r>
                        <a:rPr lang="en-US" sz="2000" b="1" i="0" u="none" strike="noStrike" baseline="0" smtClean="0">
                          <a:solidFill>
                            <a:srgbClr val="002C73"/>
                          </a:solidFill>
                          <a:effectLst/>
                          <a:latin typeface="Calibri"/>
                        </a:rPr>
                        <a:t> preliminary</a:t>
                      </a:r>
                      <a:r>
                        <a:rPr lang="en-US" sz="2000" b="1" i="0" u="none" strike="noStrike" smtClean="0">
                          <a:solidFill>
                            <a:srgbClr val="002C73"/>
                          </a:solidFill>
                          <a:effectLst/>
                          <a:latin typeface="Calibri"/>
                        </a:rPr>
                        <a:t> </a:t>
                      </a:r>
                      <a:endParaRPr lang="en-US" sz="2000" b="1" i="0" u="none" strike="noStrike" dirty="0">
                        <a:solidFill>
                          <a:srgbClr val="002C73"/>
                        </a:solidFill>
                        <a:effectLst/>
                        <a:latin typeface="Calibri"/>
                      </a:endParaRPr>
                    </a:p>
                  </a:txBody>
                  <a:tcPr marL="9525" marR="9525" marT="9525" marB="0" anchor="b"/>
                </a:tc>
                <a:tc hMerge="1">
                  <a:txBody>
                    <a:bodyPr/>
                    <a:lstStyle/>
                    <a:p>
                      <a:pPr algn="ctr" fontAlgn="b"/>
                      <a:endParaRPr lang="en-US" sz="2000" b="0" i="0" u="none" strike="noStrike" dirty="0">
                        <a:solidFill>
                          <a:srgbClr val="000000"/>
                        </a:solidFill>
                        <a:effectLst/>
                        <a:latin typeface="Calibri"/>
                      </a:endParaRPr>
                    </a:p>
                  </a:txBody>
                  <a:tcPr marL="9525" marR="9525" marT="9525" marB="0" anchor="b"/>
                </a:tc>
                <a:tc hMerge="1">
                  <a:txBody>
                    <a:bodyPr/>
                    <a:lstStyle/>
                    <a:p>
                      <a:pPr algn="ctr" fontAlgn="b"/>
                      <a:endParaRPr lang="en-US" sz="2000" b="0" i="0" u="none" strike="noStrike" dirty="0">
                        <a:solidFill>
                          <a:srgbClr val="000000"/>
                        </a:solidFill>
                        <a:effectLst/>
                        <a:latin typeface="Calibri"/>
                      </a:endParaRPr>
                    </a:p>
                  </a:txBody>
                  <a:tcPr marL="9525" marR="9525" marT="9525" marB="0" anchor="b"/>
                </a:tc>
                <a:tc hMerge="1">
                  <a:txBody>
                    <a:bodyPr/>
                    <a:lstStyle/>
                    <a:p>
                      <a:pPr algn="ctr" fontAlgn="b"/>
                      <a:endParaRPr lang="en-US" sz="2000" b="0" i="0" u="none" strike="noStrike" dirty="0">
                        <a:solidFill>
                          <a:srgbClr val="000000"/>
                        </a:solidFill>
                        <a:effectLst/>
                        <a:latin typeface="Calibri"/>
                      </a:endParaRPr>
                    </a:p>
                  </a:txBody>
                  <a:tcPr marL="9525" marR="9525" marT="9525" marB="0" anchor="b"/>
                </a:tc>
                <a:tc hMerge="1">
                  <a:txBody>
                    <a:bodyPr/>
                    <a:lstStyle/>
                    <a:p>
                      <a:pPr algn="ctr" fontAlgn="b"/>
                      <a:endParaRPr lang="en-US" sz="2000" b="0" i="0" u="none" strike="noStrike" dirty="0">
                        <a:solidFill>
                          <a:srgbClr val="000000"/>
                        </a:solidFill>
                        <a:effectLst/>
                        <a:latin typeface="Calibri"/>
                      </a:endParaRPr>
                    </a:p>
                  </a:txBody>
                  <a:tcPr marL="9525" marR="9525" marT="9525" marB="0" anchor="b"/>
                </a:tc>
              </a:tr>
              <a:tr h="370840">
                <a:tc>
                  <a:txBody>
                    <a:bodyPr/>
                    <a:lstStyle/>
                    <a:p>
                      <a:pPr algn="r" fontAlgn="b"/>
                      <a:r>
                        <a:rPr lang="en-US" sz="2000" b="0" i="1" u="none" strike="noStrike" dirty="0">
                          <a:solidFill>
                            <a:srgbClr val="002C73"/>
                          </a:solidFill>
                          <a:effectLst/>
                          <a:latin typeface="Calibri"/>
                        </a:rPr>
                        <a:t>ANY Pell</a:t>
                      </a:r>
                    </a:p>
                  </a:txBody>
                  <a:tcPr marL="9525" marR="9525" marT="9525" marB="0" anchor="b"/>
                </a:tc>
                <a:tc>
                  <a:txBody>
                    <a:bodyPr/>
                    <a:lstStyle/>
                    <a:p>
                      <a:pPr algn="ctr" fontAlgn="b"/>
                      <a:r>
                        <a:rPr lang="en-US" sz="2000" b="0" i="0" u="none" strike="noStrike" dirty="0">
                          <a:solidFill>
                            <a:srgbClr val="002C73"/>
                          </a:solidFill>
                          <a:effectLst/>
                          <a:latin typeface="Calibri"/>
                        </a:rPr>
                        <a:t>53%</a:t>
                      </a:r>
                    </a:p>
                  </a:txBody>
                  <a:tcPr marL="9525" marR="9525" marT="9525" marB="0" anchor="b"/>
                </a:tc>
                <a:tc>
                  <a:txBody>
                    <a:bodyPr/>
                    <a:lstStyle/>
                    <a:p>
                      <a:pPr algn="ctr" fontAlgn="b"/>
                      <a:r>
                        <a:rPr lang="en-US" sz="2000" b="0" i="0" u="none" strike="noStrike" dirty="0" smtClean="0">
                          <a:solidFill>
                            <a:srgbClr val="002C73"/>
                          </a:solidFill>
                          <a:effectLst/>
                          <a:latin typeface="Calibri"/>
                        </a:rPr>
                        <a:t>53%</a:t>
                      </a:r>
                      <a:endParaRPr lang="en-US" sz="2000" b="0" i="0" u="none" strike="noStrike" dirty="0">
                        <a:solidFill>
                          <a:srgbClr val="002C73"/>
                        </a:solidFill>
                        <a:effectLst/>
                        <a:latin typeface="Calibri"/>
                      </a:endParaRPr>
                    </a:p>
                  </a:txBody>
                  <a:tcPr marL="9525" marR="9525" marT="9525" marB="0" anchor="b"/>
                </a:tc>
                <a:tc>
                  <a:txBody>
                    <a:bodyPr/>
                    <a:lstStyle/>
                    <a:p>
                      <a:pPr algn="ctr" fontAlgn="b"/>
                      <a:r>
                        <a:rPr lang="en-US" sz="2000" b="0" i="0" u="none" strike="noStrike" dirty="0" smtClean="0">
                          <a:solidFill>
                            <a:srgbClr val="002C73"/>
                          </a:solidFill>
                          <a:effectLst/>
                          <a:latin typeface="Calibri"/>
                        </a:rPr>
                        <a:t>55%</a:t>
                      </a:r>
                      <a:endParaRPr lang="en-US" sz="2000" b="0" i="0" u="none" strike="noStrike" dirty="0">
                        <a:solidFill>
                          <a:srgbClr val="002C73"/>
                        </a:solidFill>
                        <a:effectLst/>
                        <a:latin typeface="Calibri"/>
                      </a:endParaRPr>
                    </a:p>
                  </a:txBody>
                  <a:tcPr marL="9525" marR="9525" marT="9525" marB="0" anchor="b"/>
                </a:tc>
                <a:tc>
                  <a:txBody>
                    <a:bodyPr/>
                    <a:lstStyle/>
                    <a:p>
                      <a:pPr algn="ctr" fontAlgn="b"/>
                      <a:r>
                        <a:rPr lang="en-US" sz="2000" b="0" i="0" u="none" strike="noStrike" dirty="0">
                          <a:solidFill>
                            <a:srgbClr val="002C73"/>
                          </a:solidFill>
                          <a:effectLst/>
                          <a:latin typeface="Calibri"/>
                        </a:rPr>
                        <a:t>51%</a:t>
                      </a:r>
                    </a:p>
                  </a:txBody>
                  <a:tcPr marL="9525" marR="9525" marT="9525" marB="0" anchor="b"/>
                </a:tc>
              </a:tr>
              <a:tr h="370840">
                <a:tc>
                  <a:txBody>
                    <a:bodyPr/>
                    <a:lstStyle/>
                    <a:p>
                      <a:pPr algn="r" fontAlgn="b"/>
                      <a:r>
                        <a:rPr lang="en-US" sz="2000" b="0" i="1" u="none" strike="noStrike" dirty="0">
                          <a:solidFill>
                            <a:srgbClr val="002C73"/>
                          </a:solidFill>
                          <a:effectLst/>
                          <a:latin typeface="Calibri"/>
                        </a:rPr>
                        <a:t>FULL Pell</a:t>
                      </a:r>
                    </a:p>
                  </a:txBody>
                  <a:tcPr marL="9525" marR="9525" marT="9525" marB="0" anchor="b"/>
                </a:tc>
                <a:tc>
                  <a:txBody>
                    <a:bodyPr/>
                    <a:lstStyle/>
                    <a:p>
                      <a:pPr algn="ctr" fontAlgn="b"/>
                      <a:r>
                        <a:rPr lang="en-US" sz="2000" b="0" i="0" u="none" strike="noStrike" dirty="0" smtClean="0">
                          <a:solidFill>
                            <a:srgbClr val="002C73"/>
                          </a:solidFill>
                          <a:effectLst/>
                          <a:latin typeface="Calibri"/>
                        </a:rPr>
                        <a:t>34%</a:t>
                      </a:r>
                      <a:endParaRPr lang="en-US" sz="2000" b="0" i="0" u="none" strike="noStrike" dirty="0">
                        <a:solidFill>
                          <a:srgbClr val="002C73"/>
                        </a:solidFill>
                        <a:effectLst/>
                        <a:latin typeface="Calibri"/>
                      </a:endParaRPr>
                    </a:p>
                  </a:txBody>
                  <a:tcPr marL="9525" marR="9525" marT="9525" marB="0" anchor="b"/>
                </a:tc>
                <a:tc>
                  <a:txBody>
                    <a:bodyPr/>
                    <a:lstStyle/>
                    <a:p>
                      <a:pPr algn="ctr" fontAlgn="b"/>
                      <a:r>
                        <a:rPr lang="en-US" sz="2000" b="0" i="0" u="none" strike="noStrike" dirty="0" smtClean="0">
                          <a:solidFill>
                            <a:srgbClr val="002C73"/>
                          </a:solidFill>
                          <a:effectLst/>
                          <a:latin typeface="Calibri"/>
                        </a:rPr>
                        <a:t>40%</a:t>
                      </a:r>
                      <a:endParaRPr lang="en-US" sz="2000" b="0" i="0" u="none" strike="noStrike" dirty="0">
                        <a:solidFill>
                          <a:srgbClr val="002C73"/>
                        </a:solidFill>
                        <a:effectLst/>
                        <a:latin typeface="Calibri"/>
                      </a:endParaRPr>
                    </a:p>
                  </a:txBody>
                  <a:tcPr marL="9525" marR="9525" marT="9525" marB="0" anchor="b"/>
                </a:tc>
                <a:tc>
                  <a:txBody>
                    <a:bodyPr/>
                    <a:lstStyle/>
                    <a:p>
                      <a:pPr algn="ctr" fontAlgn="b"/>
                      <a:r>
                        <a:rPr lang="en-US" sz="2000" b="0" i="0" u="none" strike="noStrike" dirty="0" smtClean="0">
                          <a:solidFill>
                            <a:srgbClr val="002C73"/>
                          </a:solidFill>
                          <a:effectLst/>
                          <a:latin typeface="Calibri"/>
                        </a:rPr>
                        <a:t>33%</a:t>
                      </a:r>
                      <a:endParaRPr lang="en-US" sz="2000" b="0" i="0" u="none" strike="noStrike" dirty="0">
                        <a:solidFill>
                          <a:srgbClr val="002C73"/>
                        </a:solidFill>
                        <a:effectLst/>
                        <a:latin typeface="Calibri"/>
                      </a:endParaRPr>
                    </a:p>
                  </a:txBody>
                  <a:tcPr marL="9525" marR="9525" marT="9525" marB="0" anchor="b"/>
                </a:tc>
                <a:tc>
                  <a:txBody>
                    <a:bodyPr/>
                    <a:lstStyle/>
                    <a:p>
                      <a:pPr algn="ctr" fontAlgn="b"/>
                      <a:r>
                        <a:rPr lang="en-US" sz="2000" b="0" i="0" u="none" strike="noStrike" dirty="0">
                          <a:solidFill>
                            <a:srgbClr val="002C73"/>
                          </a:solidFill>
                          <a:effectLst/>
                          <a:latin typeface="Calibri"/>
                        </a:rPr>
                        <a:t>40%</a:t>
                      </a:r>
                    </a:p>
                  </a:txBody>
                  <a:tcPr marL="9525" marR="9525" marT="9525" marB="0" anchor="b"/>
                </a:tc>
              </a:tr>
              <a:tr h="370840">
                <a:tc>
                  <a:txBody>
                    <a:bodyPr/>
                    <a:lstStyle/>
                    <a:p>
                      <a:pPr algn="r" fontAlgn="b"/>
                      <a:r>
                        <a:rPr lang="en-US" sz="2000" b="0" i="1" u="none" strike="noStrike" dirty="0">
                          <a:solidFill>
                            <a:srgbClr val="002C73"/>
                          </a:solidFill>
                          <a:effectLst/>
                          <a:latin typeface="Calibri"/>
                        </a:rPr>
                        <a:t>Pell covers </a:t>
                      </a:r>
                      <a:r>
                        <a:rPr lang="en-US" sz="2000" b="0" i="1" u="none" strike="noStrike" dirty="0" smtClean="0">
                          <a:solidFill>
                            <a:srgbClr val="002C73"/>
                          </a:solidFill>
                          <a:effectLst/>
                          <a:latin typeface="Calibri"/>
                        </a:rPr>
                        <a:t>T&amp;F</a:t>
                      </a:r>
                      <a:endParaRPr lang="en-US" sz="2000" b="0" i="1" u="none" strike="noStrike" dirty="0">
                        <a:solidFill>
                          <a:srgbClr val="002C73"/>
                        </a:solidFill>
                        <a:effectLst/>
                        <a:latin typeface="Calibri"/>
                      </a:endParaRPr>
                    </a:p>
                  </a:txBody>
                  <a:tcPr marL="9525" marR="9525" marT="9525" marB="0" anchor="b"/>
                </a:tc>
                <a:tc>
                  <a:txBody>
                    <a:bodyPr/>
                    <a:lstStyle/>
                    <a:p>
                      <a:pPr algn="ctr" fontAlgn="b"/>
                      <a:r>
                        <a:rPr lang="en-US" sz="2000" b="0" i="0" u="none" strike="noStrike" dirty="0" smtClean="0">
                          <a:solidFill>
                            <a:srgbClr val="002C73"/>
                          </a:solidFill>
                          <a:effectLst/>
                          <a:latin typeface="Calibri"/>
                        </a:rPr>
                        <a:t>45%</a:t>
                      </a:r>
                      <a:endParaRPr lang="en-US" sz="2000" b="0" i="0" u="none" strike="noStrike" dirty="0">
                        <a:solidFill>
                          <a:srgbClr val="002C73"/>
                        </a:solidFill>
                        <a:effectLst/>
                        <a:latin typeface="Calibri"/>
                      </a:endParaRPr>
                    </a:p>
                  </a:txBody>
                  <a:tcPr marL="9525" marR="9525" marT="9525" marB="0" anchor="b"/>
                </a:tc>
                <a:tc>
                  <a:txBody>
                    <a:bodyPr/>
                    <a:lstStyle/>
                    <a:p>
                      <a:pPr algn="ctr" fontAlgn="b"/>
                      <a:r>
                        <a:rPr lang="en-US" sz="2000" b="0" i="0" u="none" strike="noStrike" dirty="0" smtClean="0">
                          <a:solidFill>
                            <a:srgbClr val="002C73"/>
                          </a:solidFill>
                          <a:effectLst/>
                          <a:latin typeface="Calibri"/>
                        </a:rPr>
                        <a:t>53%</a:t>
                      </a:r>
                      <a:endParaRPr lang="en-US" sz="2000" b="0" i="0" u="none" strike="noStrike" dirty="0">
                        <a:solidFill>
                          <a:srgbClr val="002C73"/>
                        </a:solidFill>
                        <a:effectLst/>
                        <a:latin typeface="Calibri"/>
                      </a:endParaRPr>
                    </a:p>
                  </a:txBody>
                  <a:tcPr marL="9525" marR="9525" marT="9525" marB="0" anchor="b"/>
                </a:tc>
                <a:tc>
                  <a:txBody>
                    <a:bodyPr/>
                    <a:lstStyle/>
                    <a:p>
                      <a:pPr algn="ctr" fontAlgn="b"/>
                      <a:r>
                        <a:rPr lang="en-US" sz="2000" b="0" i="0" u="none" strike="noStrike" dirty="0" smtClean="0">
                          <a:solidFill>
                            <a:srgbClr val="002C73"/>
                          </a:solidFill>
                          <a:effectLst/>
                          <a:latin typeface="Calibri"/>
                        </a:rPr>
                        <a:t>44%</a:t>
                      </a:r>
                      <a:endParaRPr lang="en-US" sz="2000" b="0" i="0" u="none" strike="noStrike" dirty="0">
                        <a:solidFill>
                          <a:srgbClr val="002C73"/>
                        </a:solidFill>
                        <a:effectLst/>
                        <a:latin typeface="Calibri"/>
                      </a:endParaRPr>
                    </a:p>
                  </a:txBody>
                  <a:tcPr marL="9525" marR="9525" marT="9525" marB="0" anchor="b"/>
                </a:tc>
                <a:tc>
                  <a:txBody>
                    <a:bodyPr/>
                    <a:lstStyle/>
                    <a:p>
                      <a:pPr algn="ctr" fontAlgn="b"/>
                      <a:r>
                        <a:rPr lang="en-US" sz="2000" b="0" i="0" u="none" strike="noStrike" dirty="0">
                          <a:solidFill>
                            <a:srgbClr val="002C73"/>
                          </a:solidFill>
                          <a:effectLst/>
                          <a:latin typeface="Calibri"/>
                        </a:rPr>
                        <a:t>51%</a:t>
                      </a:r>
                    </a:p>
                  </a:txBody>
                  <a:tcPr marL="9525" marR="9525" marT="9525" marB="0" anchor="b"/>
                </a:tc>
              </a:tr>
              <a:tr h="370840">
                <a:tc>
                  <a:txBody>
                    <a:bodyPr/>
                    <a:lstStyle/>
                    <a:p>
                      <a:pPr algn="r" fontAlgn="b"/>
                      <a:r>
                        <a:rPr lang="en-US" sz="2000" b="0" i="1" u="none" strike="noStrike" dirty="0">
                          <a:solidFill>
                            <a:srgbClr val="002C73"/>
                          </a:solidFill>
                          <a:effectLst/>
                          <a:latin typeface="Calibri"/>
                        </a:rPr>
                        <a:t>TELS</a:t>
                      </a:r>
                    </a:p>
                  </a:txBody>
                  <a:tcPr marL="9525" marR="9525" marT="9525" marB="0" anchor="b"/>
                </a:tc>
                <a:tc>
                  <a:txBody>
                    <a:bodyPr/>
                    <a:lstStyle/>
                    <a:p>
                      <a:pPr algn="ctr" fontAlgn="b"/>
                      <a:r>
                        <a:rPr lang="en-US" sz="2000" b="0" i="0" u="none" strike="noStrike" dirty="0" smtClean="0">
                          <a:solidFill>
                            <a:srgbClr val="002C73"/>
                          </a:solidFill>
                          <a:effectLst/>
                          <a:latin typeface="Calibri"/>
                        </a:rPr>
                        <a:t>58%</a:t>
                      </a:r>
                      <a:endParaRPr lang="en-US" sz="2000" b="0" i="0" u="none" strike="noStrike" dirty="0">
                        <a:solidFill>
                          <a:srgbClr val="002C73"/>
                        </a:solidFill>
                        <a:effectLst/>
                        <a:latin typeface="Calibri"/>
                      </a:endParaRPr>
                    </a:p>
                  </a:txBody>
                  <a:tcPr marL="9525" marR="9525" marT="9525" marB="0" anchor="b"/>
                </a:tc>
                <a:tc>
                  <a:txBody>
                    <a:bodyPr/>
                    <a:lstStyle/>
                    <a:p>
                      <a:pPr algn="ctr" fontAlgn="b"/>
                      <a:r>
                        <a:rPr lang="en-US" sz="2000" b="0" i="0" u="none" strike="noStrike" dirty="0" smtClean="0">
                          <a:solidFill>
                            <a:srgbClr val="002C73"/>
                          </a:solidFill>
                          <a:effectLst/>
                          <a:latin typeface="Calibri"/>
                        </a:rPr>
                        <a:t>48%</a:t>
                      </a:r>
                      <a:endParaRPr lang="en-US" sz="2000" b="0" i="0" u="none" strike="noStrike" dirty="0">
                        <a:solidFill>
                          <a:srgbClr val="002C73"/>
                        </a:solidFill>
                        <a:effectLst/>
                        <a:latin typeface="Calibri"/>
                      </a:endParaRPr>
                    </a:p>
                  </a:txBody>
                  <a:tcPr marL="9525" marR="9525" marT="9525" marB="0" anchor="b"/>
                </a:tc>
                <a:tc>
                  <a:txBody>
                    <a:bodyPr/>
                    <a:lstStyle/>
                    <a:p>
                      <a:pPr algn="ctr" fontAlgn="b"/>
                      <a:r>
                        <a:rPr lang="en-US" sz="2000" b="0" i="0" u="none" strike="noStrike" dirty="0" smtClean="0">
                          <a:solidFill>
                            <a:srgbClr val="002C73"/>
                          </a:solidFill>
                          <a:effectLst/>
                          <a:latin typeface="Calibri"/>
                        </a:rPr>
                        <a:t>43%</a:t>
                      </a:r>
                      <a:endParaRPr lang="en-US" sz="2000" b="0" i="0" u="none" strike="noStrike" dirty="0">
                        <a:solidFill>
                          <a:srgbClr val="002C73"/>
                        </a:solidFill>
                        <a:effectLst/>
                        <a:latin typeface="Calibri"/>
                      </a:endParaRPr>
                    </a:p>
                  </a:txBody>
                  <a:tcPr marL="9525" marR="9525" marT="9525" marB="0" anchor="b"/>
                </a:tc>
                <a:tc>
                  <a:txBody>
                    <a:bodyPr/>
                    <a:lstStyle/>
                    <a:p>
                      <a:pPr algn="ctr" fontAlgn="b"/>
                      <a:r>
                        <a:rPr lang="en-US" sz="2000" b="0" i="0" u="none" strike="noStrike" dirty="0">
                          <a:solidFill>
                            <a:srgbClr val="002C73"/>
                          </a:solidFill>
                          <a:effectLst/>
                          <a:latin typeface="Calibri"/>
                        </a:rPr>
                        <a:t>48%</a:t>
                      </a:r>
                    </a:p>
                  </a:txBody>
                  <a:tcPr marL="9525" marR="9525" marT="9525" marB="0" anchor="b"/>
                </a:tc>
              </a:tr>
            </a:tbl>
          </a:graphicData>
        </a:graphic>
      </p:graphicFrame>
    </p:spTree>
    <p:extLst>
      <p:ext uri="{BB962C8B-B14F-4D97-AF65-F5344CB8AC3E}">
        <p14:creationId xmlns:p14="http://schemas.microsoft.com/office/powerpoint/2010/main" val="38552713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228600"/>
            <a:ext cx="8458200" cy="1143000"/>
          </a:xfrm>
        </p:spPr>
        <p:txBody>
          <a:bodyPr>
            <a:normAutofit fontScale="90000"/>
          </a:bodyPr>
          <a:lstStyle/>
          <a:p>
            <a:r>
              <a:rPr lang="en-US" b="1" dirty="0" smtClean="0">
                <a:solidFill>
                  <a:srgbClr val="FF0000"/>
                </a:solidFill>
              </a:rPr>
              <a:t>First-time Freshmen: Enrollment</a:t>
            </a:r>
            <a:endParaRPr lang="en-US" b="1" dirty="0">
              <a:solidFill>
                <a:srgbClr val="FF0000"/>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284311119"/>
              </p:ext>
            </p:extLst>
          </p:nvPr>
        </p:nvGraphicFramePr>
        <p:xfrm>
          <a:off x="457200" y="1314450"/>
          <a:ext cx="8229600" cy="3467100"/>
        </p:xfrm>
        <a:graphic>
          <a:graphicData uri="http://schemas.openxmlformats.org/drawingml/2006/table">
            <a:tbl>
              <a:tblPr firstRow="1" bandRow="1">
                <a:tableStyleId>{5C22544A-7EE6-4342-B048-85BDC9FD1C3A}</a:tableStyleId>
              </a:tblPr>
              <a:tblGrid>
                <a:gridCol w="2057400"/>
                <a:gridCol w="2057400"/>
                <a:gridCol w="2057400"/>
                <a:gridCol w="2057400"/>
              </a:tblGrid>
              <a:tr h="495300">
                <a:tc>
                  <a:txBody>
                    <a:bodyPr/>
                    <a:lstStyle/>
                    <a:p>
                      <a:endParaRPr lang="en-US" dirty="0"/>
                    </a:p>
                  </a:txBody>
                  <a:tcPr/>
                </a:tc>
                <a:tc>
                  <a:txBody>
                    <a:bodyPr/>
                    <a:lstStyle/>
                    <a:p>
                      <a:pPr algn="ctr"/>
                      <a:r>
                        <a:rPr lang="en-US" b="1" dirty="0" smtClean="0"/>
                        <a:t>Fall 2015</a:t>
                      </a:r>
                      <a:endParaRPr lang="en-US" b="1" dirty="0"/>
                    </a:p>
                  </a:txBody>
                  <a:tcPr/>
                </a:tc>
                <a:tc>
                  <a:txBody>
                    <a:bodyPr/>
                    <a:lstStyle/>
                    <a:p>
                      <a:pPr algn="ctr"/>
                      <a:r>
                        <a:rPr lang="en-US" dirty="0" smtClean="0"/>
                        <a:t>Fall 2014</a:t>
                      </a:r>
                      <a:endParaRPr lang="en-US" dirty="0"/>
                    </a:p>
                  </a:txBody>
                  <a:tcPr/>
                </a:tc>
                <a:tc>
                  <a:txBody>
                    <a:bodyPr/>
                    <a:lstStyle/>
                    <a:p>
                      <a:pPr algn="ctr"/>
                      <a:r>
                        <a:rPr lang="en-US" dirty="0" smtClean="0"/>
                        <a:t>Delta</a:t>
                      </a:r>
                      <a:endParaRPr lang="en-US" dirty="0"/>
                    </a:p>
                  </a:txBody>
                  <a:tcPr/>
                </a:tc>
              </a:tr>
              <a:tr h="495300">
                <a:tc>
                  <a:txBody>
                    <a:bodyPr/>
                    <a:lstStyle/>
                    <a:p>
                      <a:r>
                        <a:rPr lang="en-US" dirty="0" smtClean="0">
                          <a:solidFill>
                            <a:schemeClr val="accent1"/>
                          </a:solidFill>
                        </a:rPr>
                        <a:t>FTF Enrollment</a:t>
                      </a:r>
                      <a:endParaRPr lang="en-US" dirty="0">
                        <a:solidFill>
                          <a:schemeClr val="accent1"/>
                        </a:solidFill>
                      </a:endParaRPr>
                    </a:p>
                  </a:txBody>
                  <a:tcPr/>
                </a:tc>
                <a:tc>
                  <a:txBody>
                    <a:bodyPr/>
                    <a:lstStyle/>
                    <a:p>
                      <a:endParaRPr lang="en-US" b="1" dirty="0">
                        <a:solidFill>
                          <a:schemeClr val="accent1"/>
                        </a:solidFill>
                      </a:endParaRPr>
                    </a:p>
                  </a:txBody>
                  <a:tcPr/>
                </a:tc>
                <a:tc>
                  <a:txBody>
                    <a:bodyPr/>
                    <a:lstStyle/>
                    <a:p>
                      <a:endParaRPr lang="en-US" dirty="0">
                        <a:solidFill>
                          <a:schemeClr val="accent1"/>
                        </a:solidFill>
                      </a:endParaRPr>
                    </a:p>
                  </a:txBody>
                  <a:tcPr/>
                </a:tc>
                <a:tc>
                  <a:txBody>
                    <a:bodyPr/>
                    <a:lstStyle/>
                    <a:p>
                      <a:endParaRPr lang="en-US">
                        <a:solidFill>
                          <a:schemeClr val="accent1"/>
                        </a:solidFill>
                      </a:endParaRPr>
                    </a:p>
                  </a:txBody>
                  <a:tcPr/>
                </a:tc>
              </a:tr>
              <a:tr h="495300">
                <a:tc>
                  <a:txBody>
                    <a:bodyPr/>
                    <a:lstStyle/>
                    <a:p>
                      <a:pPr algn="r"/>
                      <a:r>
                        <a:rPr lang="en-US" i="1" dirty="0" smtClean="0">
                          <a:solidFill>
                            <a:schemeClr val="accent1"/>
                          </a:solidFill>
                        </a:rPr>
                        <a:t>TBR CCs</a:t>
                      </a:r>
                      <a:endParaRPr lang="en-US" i="1" dirty="0">
                        <a:solidFill>
                          <a:schemeClr val="accent1"/>
                        </a:solidFill>
                      </a:endParaRPr>
                    </a:p>
                  </a:txBody>
                  <a:tcPr/>
                </a:tc>
                <a:tc>
                  <a:txBody>
                    <a:bodyPr/>
                    <a:lstStyle/>
                    <a:p>
                      <a:pPr algn="ctr"/>
                      <a:r>
                        <a:rPr lang="en-US" b="1" dirty="0" smtClean="0">
                          <a:solidFill>
                            <a:schemeClr val="accent1"/>
                          </a:solidFill>
                        </a:rPr>
                        <a:t>21,679</a:t>
                      </a:r>
                      <a:endParaRPr lang="en-US" b="1" dirty="0">
                        <a:solidFill>
                          <a:schemeClr val="accent1"/>
                        </a:solidFill>
                      </a:endParaRPr>
                    </a:p>
                  </a:txBody>
                  <a:tcPr/>
                </a:tc>
                <a:tc>
                  <a:txBody>
                    <a:bodyPr/>
                    <a:lstStyle/>
                    <a:p>
                      <a:pPr algn="ctr"/>
                      <a:r>
                        <a:rPr lang="en-US" dirty="0" smtClean="0">
                          <a:solidFill>
                            <a:schemeClr val="accent1"/>
                          </a:solidFill>
                        </a:rPr>
                        <a:t>17,379</a:t>
                      </a:r>
                      <a:endParaRPr lang="en-US" dirty="0">
                        <a:solidFill>
                          <a:schemeClr val="accent1"/>
                        </a:solidFill>
                      </a:endParaRPr>
                    </a:p>
                  </a:txBody>
                  <a:tcPr/>
                </a:tc>
                <a:tc>
                  <a:txBody>
                    <a:bodyPr/>
                    <a:lstStyle/>
                    <a:p>
                      <a:pPr algn="ctr"/>
                      <a:r>
                        <a:rPr lang="en-US" dirty="0" smtClean="0">
                          <a:solidFill>
                            <a:schemeClr val="accent1"/>
                          </a:solidFill>
                        </a:rPr>
                        <a:t>24.7%</a:t>
                      </a:r>
                      <a:endParaRPr lang="en-US" dirty="0">
                        <a:solidFill>
                          <a:schemeClr val="accent1"/>
                        </a:solidFill>
                      </a:endParaRPr>
                    </a:p>
                  </a:txBody>
                  <a:tcPr/>
                </a:tc>
              </a:tr>
              <a:tr h="495300">
                <a:tc>
                  <a:txBody>
                    <a:bodyPr/>
                    <a:lstStyle/>
                    <a:p>
                      <a:pPr algn="r"/>
                      <a:r>
                        <a:rPr lang="en-US" i="1" dirty="0" smtClean="0">
                          <a:solidFill>
                            <a:schemeClr val="accent1"/>
                          </a:solidFill>
                        </a:rPr>
                        <a:t>TCATs</a:t>
                      </a:r>
                      <a:endParaRPr lang="en-US" i="1" dirty="0">
                        <a:solidFill>
                          <a:schemeClr val="accent1"/>
                        </a:solidFill>
                      </a:endParaRPr>
                    </a:p>
                  </a:txBody>
                  <a:tcPr/>
                </a:tc>
                <a:tc>
                  <a:txBody>
                    <a:bodyPr/>
                    <a:lstStyle/>
                    <a:p>
                      <a:pPr algn="ctr"/>
                      <a:r>
                        <a:rPr lang="en-US" b="1" dirty="0" smtClean="0">
                          <a:solidFill>
                            <a:schemeClr val="accent1"/>
                          </a:solidFill>
                        </a:rPr>
                        <a:t>10,432</a:t>
                      </a:r>
                      <a:endParaRPr lang="en-US" b="1" dirty="0">
                        <a:solidFill>
                          <a:schemeClr val="accent1"/>
                        </a:solidFill>
                      </a:endParaRPr>
                    </a:p>
                  </a:txBody>
                  <a:tcPr/>
                </a:tc>
                <a:tc>
                  <a:txBody>
                    <a:bodyPr/>
                    <a:lstStyle/>
                    <a:p>
                      <a:pPr algn="ctr"/>
                      <a:r>
                        <a:rPr lang="en-US" dirty="0" smtClean="0">
                          <a:solidFill>
                            <a:schemeClr val="accent1"/>
                          </a:solidFill>
                        </a:rPr>
                        <a:t>8,691</a:t>
                      </a:r>
                      <a:endParaRPr lang="en-US" dirty="0">
                        <a:solidFill>
                          <a:schemeClr val="accent1"/>
                        </a:solidFill>
                      </a:endParaRPr>
                    </a:p>
                  </a:txBody>
                  <a:tcPr/>
                </a:tc>
                <a:tc>
                  <a:txBody>
                    <a:bodyPr/>
                    <a:lstStyle/>
                    <a:p>
                      <a:pPr algn="ctr"/>
                      <a:r>
                        <a:rPr lang="en-US" dirty="0" smtClean="0">
                          <a:solidFill>
                            <a:schemeClr val="accent1"/>
                          </a:solidFill>
                        </a:rPr>
                        <a:t>20.0%</a:t>
                      </a:r>
                      <a:endParaRPr lang="en-US" dirty="0">
                        <a:solidFill>
                          <a:schemeClr val="accent1"/>
                        </a:solidFill>
                      </a:endParaRPr>
                    </a:p>
                  </a:txBody>
                  <a:tcPr/>
                </a:tc>
              </a:tr>
              <a:tr h="495300">
                <a:tc>
                  <a:txBody>
                    <a:bodyPr/>
                    <a:lstStyle/>
                    <a:p>
                      <a:pPr algn="r"/>
                      <a:r>
                        <a:rPr lang="en-US" i="1" dirty="0" smtClean="0">
                          <a:solidFill>
                            <a:schemeClr val="accent1"/>
                          </a:solidFill>
                        </a:rPr>
                        <a:t>TBR Universities</a:t>
                      </a:r>
                      <a:endParaRPr lang="en-US" i="1" dirty="0">
                        <a:solidFill>
                          <a:schemeClr val="accent1"/>
                        </a:solidFill>
                      </a:endParaRPr>
                    </a:p>
                  </a:txBody>
                  <a:tcPr/>
                </a:tc>
                <a:tc>
                  <a:txBody>
                    <a:bodyPr/>
                    <a:lstStyle/>
                    <a:p>
                      <a:pPr algn="ctr"/>
                      <a:r>
                        <a:rPr lang="en-US" b="0" dirty="0" smtClean="0">
                          <a:solidFill>
                            <a:schemeClr val="accent1"/>
                          </a:solidFill>
                        </a:rPr>
                        <a:t>10,977</a:t>
                      </a:r>
                      <a:endParaRPr lang="en-US" b="0" dirty="0">
                        <a:solidFill>
                          <a:schemeClr val="accent1"/>
                        </a:solidFill>
                      </a:endParaRPr>
                    </a:p>
                  </a:txBody>
                  <a:tcPr/>
                </a:tc>
                <a:tc>
                  <a:txBody>
                    <a:bodyPr/>
                    <a:lstStyle/>
                    <a:p>
                      <a:pPr algn="ctr"/>
                      <a:r>
                        <a:rPr lang="en-US" b="1" dirty="0" smtClean="0">
                          <a:solidFill>
                            <a:schemeClr val="accent1"/>
                          </a:solidFill>
                        </a:rPr>
                        <a:t>11,983</a:t>
                      </a:r>
                      <a:endParaRPr lang="en-US" b="1" dirty="0">
                        <a:solidFill>
                          <a:schemeClr val="accent1"/>
                        </a:solidFill>
                      </a:endParaRPr>
                    </a:p>
                  </a:txBody>
                  <a:tcPr/>
                </a:tc>
                <a:tc>
                  <a:txBody>
                    <a:bodyPr/>
                    <a:lstStyle/>
                    <a:p>
                      <a:pPr algn="ctr"/>
                      <a:r>
                        <a:rPr lang="en-US" dirty="0" smtClean="0">
                          <a:solidFill>
                            <a:schemeClr val="accent1"/>
                          </a:solidFill>
                        </a:rPr>
                        <a:t>-8.4%</a:t>
                      </a:r>
                      <a:endParaRPr lang="en-US" dirty="0">
                        <a:solidFill>
                          <a:schemeClr val="accent1"/>
                        </a:solidFill>
                      </a:endParaRPr>
                    </a:p>
                  </a:txBody>
                  <a:tcPr/>
                </a:tc>
              </a:tr>
              <a:tr h="495300">
                <a:tc>
                  <a:txBody>
                    <a:bodyPr/>
                    <a:lstStyle/>
                    <a:p>
                      <a:pPr algn="r"/>
                      <a:r>
                        <a:rPr lang="en-US" i="1" dirty="0" smtClean="0">
                          <a:solidFill>
                            <a:schemeClr val="accent1"/>
                          </a:solidFill>
                        </a:rPr>
                        <a:t>UT</a:t>
                      </a:r>
                      <a:endParaRPr lang="en-US" i="1" dirty="0">
                        <a:solidFill>
                          <a:schemeClr val="accent1"/>
                        </a:solidFill>
                      </a:endParaRPr>
                    </a:p>
                  </a:txBody>
                  <a:tcPr/>
                </a:tc>
                <a:tc>
                  <a:txBody>
                    <a:bodyPr/>
                    <a:lstStyle/>
                    <a:p>
                      <a:pPr algn="ctr"/>
                      <a:r>
                        <a:rPr lang="en-US" b="0" dirty="0" smtClean="0">
                          <a:solidFill>
                            <a:schemeClr val="accent1"/>
                          </a:solidFill>
                        </a:rPr>
                        <a:t>7,611</a:t>
                      </a:r>
                      <a:endParaRPr lang="en-US" b="0" dirty="0">
                        <a:solidFill>
                          <a:schemeClr val="accent1"/>
                        </a:solidFill>
                      </a:endParaRPr>
                    </a:p>
                  </a:txBody>
                  <a:tcPr/>
                </a:tc>
                <a:tc>
                  <a:txBody>
                    <a:bodyPr/>
                    <a:lstStyle/>
                    <a:p>
                      <a:pPr algn="ctr"/>
                      <a:r>
                        <a:rPr lang="en-US" b="1" dirty="0" smtClean="0">
                          <a:solidFill>
                            <a:schemeClr val="accent1"/>
                          </a:solidFill>
                        </a:rPr>
                        <a:t>7,977</a:t>
                      </a:r>
                      <a:endParaRPr lang="en-US" b="1" dirty="0">
                        <a:solidFill>
                          <a:schemeClr val="accent1"/>
                        </a:solidFill>
                      </a:endParaRPr>
                    </a:p>
                  </a:txBody>
                  <a:tcPr/>
                </a:tc>
                <a:tc>
                  <a:txBody>
                    <a:bodyPr/>
                    <a:lstStyle/>
                    <a:p>
                      <a:pPr algn="ctr"/>
                      <a:r>
                        <a:rPr lang="en-US" dirty="0" smtClean="0">
                          <a:solidFill>
                            <a:schemeClr val="accent1"/>
                          </a:solidFill>
                        </a:rPr>
                        <a:t>-4.6%</a:t>
                      </a:r>
                      <a:endParaRPr lang="en-US" dirty="0">
                        <a:solidFill>
                          <a:schemeClr val="accent1"/>
                        </a:solidFill>
                      </a:endParaRPr>
                    </a:p>
                  </a:txBody>
                  <a:tcPr/>
                </a:tc>
              </a:tr>
              <a:tr h="495300">
                <a:tc>
                  <a:txBody>
                    <a:bodyPr/>
                    <a:lstStyle/>
                    <a:p>
                      <a:pPr algn="ctr"/>
                      <a:r>
                        <a:rPr lang="en-US" b="1" i="0" dirty="0" smtClean="0">
                          <a:solidFill>
                            <a:schemeClr val="accent1"/>
                          </a:solidFill>
                        </a:rPr>
                        <a:t>TOTAL</a:t>
                      </a:r>
                      <a:endParaRPr lang="en-US" b="1" i="0" dirty="0">
                        <a:solidFill>
                          <a:schemeClr val="accent1"/>
                        </a:solidFill>
                      </a:endParaRPr>
                    </a:p>
                  </a:txBody>
                  <a:tcPr/>
                </a:tc>
                <a:tc>
                  <a:txBody>
                    <a:bodyPr/>
                    <a:lstStyle/>
                    <a:p>
                      <a:pPr algn="ctr"/>
                      <a:r>
                        <a:rPr lang="en-US" b="1" dirty="0" smtClean="0">
                          <a:solidFill>
                            <a:schemeClr val="accent1"/>
                          </a:solidFill>
                        </a:rPr>
                        <a:t>50,699</a:t>
                      </a:r>
                      <a:endParaRPr lang="en-US" b="1" dirty="0">
                        <a:solidFill>
                          <a:schemeClr val="accent1"/>
                        </a:solidFill>
                      </a:endParaRPr>
                    </a:p>
                  </a:txBody>
                  <a:tcPr/>
                </a:tc>
                <a:tc>
                  <a:txBody>
                    <a:bodyPr/>
                    <a:lstStyle/>
                    <a:p>
                      <a:pPr algn="ctr"/>
                      <a:r>
                        <a:rPr lang="en-US" b="1" dirty="0" smtClean="0">
                          <a:solidFill>
                            <a:schemeClr val="accent1"/>
                          </a:solidFill>
                        </a:rPr>
                        <a:t>46,030</a:t>
                      </a:r>
                      <a:endParaRPr lang="en-US" b="1" dirty="0">
                        <a:solidFill>
                          <a:schemeClr val="accent1"/>
                        </a:solidFill>
                      </a:endParaRPr>
                    </a:p>
                  </a:txBody>
                  <a:tcPr/>
                </a:tc>
                <a:tc>
                  <a:txBody>
                    <a:bodyPr/>
                    <a:lstStyle/>
                    <a:p>
                      <a:pPr algn="ctr"/>
                      <a:r>
                        <a:rPr lang="en-US" b="1" dirty="0" smtClean="0">
                          <a:solidFill>
                            <a:schemeClr val="accent1"/>
                          </a:solidFill>
                        </a:rPr>
                        <a:t>10.1%</a:t>
                      </a:r>
                      <a:endParaRPr lang="en-US" b="1" dirty="0">
                        <a:solidFill>
                          <a:schemeClr val="accent1"/>
                        </a:solidFill>
                      </a:endParaRPr>
                    </a:p>
                  </a:txBody>
                  <a:tcPr/>
                </a:tc>
              </a:tr>
            </a:tbl>
          </a:graphicData>
        </a:graphic>
      </p:graphicFrame>
      <p:sp>
        <p:nvSpPr>
          <p:cNvPr id="7" name="Down Arrow 6"/>
          <p:cNvSpPr/>
          <p:nvPr/>
        </p:nvSpPr>
        <p:spPr>
          <a:xfrm>
            <a:off x="6791325" y="3352800"/>
            <a:ext cx="228600" cy="304800"/>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own Arrow 7"/>
          <p:cNvSpPr/>
          <p:nvPr/>
        </p:nvSpPr>
        <p:spPr>
          <a:xfrm>
            <a:off x="6791325" y="3886200"/>
            <a:ext cx="228600" cy="304800"/>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Up Arrow 8"/>
          <p:cNvSpPr/>
          <p:nvPr/>
        </p:nvSpPr>
        <p:spPr>
          <a:xfrm>
            <a:off x="6791325" y="2362200"/>
            <a:ext cx="228600" cy="304800"/>
          </a:xfrm>
          <a:prstGeom prst="upArrow">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Up Arrow 9"/>
          <p:cNvSpPr/>
          <p:nvPr/>
        </p:nvSpPr>
        <p:spPr>
          <a:xfrm>
            <a:off x="6791325" y="2895600"/>
            <a:ext cx="228600" cy="304800"/>
          </a:xfrm>
          <a:prstGeom prst="upArrow">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Up Arrow 10"/>
          <p:cNvSpPr/>
          <p:nvPr/>
        </p:nvSpPr>
        <p:spPr>
          <a:xfrm>
            <a:off x="6791325" y="4343400"/>
            <a:ext cx="228600" cy="304800"/>
          </a:xfrm>
          <a:prstGeom prst="upArrow">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230506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675" y="323850"/>
            <a:ext cx="9047163" cy="539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600240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57200"/>
            <a:ext cx="9067800"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463674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5" y="762000"/>
            <a:ext cx="9059863" cy="4943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638280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Tennessee State Colors">
      <a:dk1>
        <a:srgbClr val="002C73"/>
      </a:dk1>
      <a:lt1>
        <a:srgbClr val="FFFFFF"/>
      </a:lt1>
      <a:dk2>
        <a:srgbClr val="D22630"/>
      </a:dk2>
      <a:lt2>
        <a:srgbClr val="75787B"/>
      </a:lt2>
      <a:accent1>
        <a:srgbClr val="131E29"/>
      </a:accent1>
      <a:accent2>
        <a:srgbClr val="7C2529"/>
      </a:accent2>
      <a:accent3>
        <a:srgbClr val="F1E6B2"/>
      </a:accent3>
      <a:accent4>
        <a:srgbClr val="CBC4BC"/>
      </a:accent4>
      <a:accent5>
        <a:srgbClr val="2DCCD3"/>
      </a:accent5>
      <a:accent6>
        <a:srgbClr val="E87722"/>
      </a:accent6>
      <a:hlink>
        <a:srgbClr val="5D7975"/>
      </a:hlink>
      <a:folHlink>
        <a:srgbClr val="D2D755"/>
      </a:folHlink>
    </a:clrScheme>
    <a:fontScheme name="Open Sans">
      <a:majorFont>
        <a:latin typeface="Open Sans"/>
        <a:ea typeface=""/>
        <a:cs typeface=""/>
      </a:majorFont>
      <a:minorFont>
        <a:latin typeface="Ope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497</TotalTime>
  <Words>1112</Words>
  <Application>Microsoft Office PowerPoint</Application>
  <PresentationFormat>On-screen Show (4:3)</PresentationFormat>
  <Paragraphs>317</Paragraphs>
  <Slides>18</Slides>
  <Notes>17</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Tennessee Promise: Fall 2015 Update </vt:lpstr>
      <vt:lpstr>Points of Interest</vt:lpstr>
      <vt:lpstr>PowerPoint Presentation</vt:lpstr>
      <vt:lpstr>Tennessee Promise Students</vt:lpstr>
      <vt:lpstr>Tennessee Promise Students</vt:lpstr>
      <vt:lpstr>First-time Freshmen: Enrollment</vt:lpstr>
      <vt:lpstr>PowerPoint Presentation</vt:lpstr>
      <vt:lpstr>PowerPoint Presentation</vt:lpstr>
      <vt:lpstr>PowerPoint Presentation</vt:lpstr>
      <vt:lpstr>College-going Rate </vt:lpstr>
      <vt:lpstr>CGR by state</vt:lpstr>
      <vt:lpstr>CGR by state</vt:lpstr>
      <vt:lpstr>Average ACT by Institution, FTF</vt:lpstr>
      <vt:lpstr>Average ACT by Institution, FTF</vt:lpstr>
      <vt:lpstr>Student persistence</vt:lpstr>
      <vt:lpstr>Next Steps</vt:lpstr>
      <vt:lpstr>Tennessee Promise – Cohort 2</vt:lpstr>
      <vt:lpstr>Questions?  Thank you! </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Kate Derrick</dc:creator>
  <cp:lastModifiedBy>Emily House</cp:lastModifiedBy>
  <cp:revision>92</cp:revision>
  <cp:lastPrinted>2016-01-26T20:03:52Z</cp:lastPrinted>
  <dcterms:created xsi:type="dcterms:W3CDTF">2015-09-11T02:11:17Z</dcterms:created>
  <dcterms:modified xsi:type="dcterms:W3CDTF">2016-01-26T20:32:18Z</dcterms:modified>
</cp:coreProperties>
</file>