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1" r:id="rId3"/>
    <p:sldId id="264" r:id="rId4"/>
    <p:sldId id="265" r:id="rId5"/>
    <p:sldId id="267" r:id="rId6"/>
    <p:sldId id="274" r:id="rId7"/>
    <p:sldId id="275" r:id="rId8"/>
    <p:sldId id="286" r:id="rId9"/>
    <p:sldId id="287" r:id="rId10"/>
    <p:sldId id="290" r:id="rId11"/>
    <p:sldId id="289" r:id="rId12"/>
    <p:sldId id="282" r:id="rId13"/>
    <p:sldId id="280" r:id="rId14"/>
    <p:sldId id="272" r:id="rId15"/>
    <p:sldId id="291" r:id="rId16"/>
    <p:sldId id="285" r:id="rId17"/>
    <p:sldId id="284" r:id="rId18"/>
    <p:sldId id="292" r:id="rId19"/>
    <p:sldId id="293" r:id="rId20"/>
    <p:sldId id="28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0C20B4-36EC-4D20-A1F0-6577FBB6216D}">
          <p14:sldIdLst>
            <p14:sldId id="260"/>
            <p14:sldId id="261"/>
            <p14:sldId id="264"/>
            <p14:sldId id="265"/>
            <p14:sldId id="267"/>
            <p14:sldId id="274"/>
            <p14:sldId id="275"/>
            <p14:sldId id="286"/>
            <p14:sldId id="287"/>
            <p14:sldId id="290"/>
            <p14:sldId id="289"/>
            <p14:sldId id="282"/>
            <p14:sldId id="280"/>
            <p14:sldId id="272"/>
            <p14:sldId id="291"/>
            <p14:sldId id="285"/>
            <p14:sldId id="284"/>
            <p14:sldId id="292"/>
            <p14:sldId id="293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204"/>
    <a:srgbClr val="002C73"/>
    <a:srgbClr val="75787B"/>
    <a:srgbClr val="D2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3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131E29"/>
                </a:solidFill>
                <a:latin typeface="PermianSlabSerifTypeface" pitchFamily="50" charset="0"/>
              </a:defRPr>
            </a:pPr>
            <a:r>
              <a:rPr lang="en-US">
                <a:solidFill>
                  <a:srgbClr val="FF0000"/>
                </a:solidFill>
                <a:latin typeface="PermianSlabSerifTypeface" pitchFamily="50" charset="0"/>
              </a:rPr>
              <a:t>College-Going Rate of Tennessee High School Graduates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CGR</c:v>
          </c:tx>
          <c:spPr>
            <a:ln w="44450">
              <a:solidFill>
                <a:srgbClr val="002C73"/>
              </a:solidFill>
            </a:ln>
          </c:spPr>
          <c:marker>
            <c:symbol val="circle"/>
            <c:size val="6"/>
            <c:spPr>
              <a:solidFill>
                <a:srgbClr val="002C73"/>
              </a:solidFill>
              <a:ln>
                <a:solidFill>
                  <a:srgbClr val="002C73"/>
                </a:solidFill>
              </a:ln>
            </c:spPr>
          </c:marker>
          <c:dLbls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'Data for graph'!$A$3:$A$11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'Data for graph'!$B$3:$B$11</c:f>
              <c:numCache>
                <c:formatCode>0.0%</c:formatCode>
                <c:ptCount val="9"/>
                <c:pt idx="0">
                  <c:v>0.53800000000000003</c:v>
                </c:pt>
                <c:pt idx="1">
                  <c:v>0.55400000000000005</c:v>
                </c:pt>
                <c:pt idx="2">
                  <c:v>0.55700000000000005</c:v>
                </c:pt>
                <c:pt idx="3">
                  <c:v>0.55700000000000005</c:v>
                </c:pt>
                <c:pt idx="4">
                  <c:v>0.57100000000000006</c:v>
                </c:pt>
                <c:pt idx="5">
                  <c:v>0.56999999999999995</c:v>
                </c:pt>
                <c:pt idx="6">
                  <c:v>0.58099999999999996</c:v>
                </c:pt>
                <c:pt idx="7">
                  <c:v>0.57899999999999996</c:v>
                </c:pt>
                <c:pt idx="8">
                  <c:v>0.625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667456"/>
        <c:axId val="131668992"/>
      </c:lineChart>
      <c:catAx>
        <c:axId val="1316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131E29"/>
            </a:solidFill>
          </a:ln>
        </c:spPr>
        <c:crossAx val="131668992"/>
        <c:crosses val="autoZero"/>
        <c:auto val="1"/>
        <c:lblAlgn val="ctr"/>
        <c:lblOffset val="100"/>
        <c:noMultiLvlLbl val="0"/>
      </c:catAx>
      <c:valAx>
        <c:axId val="13166899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1667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rgbClr val="131E2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464668106963"/>
          <c:y val="3.9558068799329403E-2"/>
          <c:w val="0.82652852917194797"/>
          <c:h val="0.9455917050015419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2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Sheet1!$A$1:$A$51</c:f>
              <c:strCache>
                <c:ptCount val="51"/>
                <c:pt idx="0">
                  <c:v>Mississippi</c:v>
                </c:pt>
                <c:pt idx="1">
                  <c:v>Connecticut</c:v>
                </c:pt>
                <c:pt idx="2">
                  <c:v>Massachusetts</c:v>
                </c:pt>
                <c:pt idx="3">
                  <c:v>New Mexico</c:v>
                </c:pt>
                <c:pt idx="4">
                  <c:v>South Dakota</c:v>
                </c:pt>
                <c:pt idx="5">
                  <c:v>Minnesota</c:v>
                </c:pt>
                <c:pt idx="6">
                  <c:v>Nebraska</c:v>
                </c:pt>
                <c:pt idx="7">
                  <c:v>New York</c:v>
                </c:pt>
                <c:pt idx="8">
                  <c:v>New Jersey</c:v>
                </c:pt>
                <c:pt idx="9">
                  <c:v>South Carolina</c:v>
                </c:pt>
                <c:pt idx="10">
                  <c:v>Georgia</c:v>
                </c:pt>
                <c:pt idx="11">
                  <c:v>North Dakota</c:v>
                </c:pt>
                <c:pt idx="12">
                  <c:v>Iowa</c:v>
                </c:pt>
                <c:pt idx="13">
                  <c:v>Indiana</c:v>
                </c:pt>
                <c:pt idx="14">
                  <c:v>Arkansas</c:v>
                </c:pt>
                <c:pt idx="15">
                  <c:v>Rhode Island</c:v>
                </c:pt>
                <c:pt idx="16">
                  <c:v>Kansas</c:v>
                </c:pt>
                <c:pt idx="17">
                  <c:v>Louisiana</c:v>
                </c:pt>
                <c:pt idx="18">
                  <c:v>New Hampshire</c:v>
                </c:pt>
                <c:pt idx="19">
                  <c:v>Maryland</c:v>
                </c:pt>
                <c:pt idx="20">
                  <c:v>North Carolina</c:v>
                </c:pt>
                <c:pt idx="21">
                  <c:v>Virginia</c:v>
                </c:pt>
                <c:pt idx="22">
                  <c:v>Hawaii</c:v>
                </c:pt>
                <c:pt idx="23">
                  <c:v>Alabama</c:v>
                </c:pt>
                <c:pt idx="24">
                  <c:v>Florida</c:v>
                </c:pt>
                <c:pt idx="25">
                  <c:v>Kentucky</c:v>
                </c:pt>
                <c:pt idx="26">
                  <c:v>Nation</c:v>
                </c:pt>
                <c:pt idx="27">
                  <c:v>Tennessee</c:v>
                </c:pt>
                <c:pt idx="28">
                  <c:v>Michigan</c:v>
                </c:pt>
                <c:pt idx="29">
                  <c:v>California</c:v>
                </c:pt>
                <c:pt idx="30">
                  <c:v>Ohio</c:v>
                </c:pt>
                <c:pt idx="31">
                  <c:v>Missouri</c:v>
                </c:pt>
                <c:pt idx="32">
                  <c:v>Colorado</c:v>
                </c:pt>
                <c:pt idx="33">
                  <c:v>Pennsylvania</c:v>
                </c:pt>
                <c:pt idx="34">
                  <c:v>Montana</c:v>
                </c:pt>
                <c:pt idx="35">
                  <c:v>Wyoming</c:v>
                </c:pt>
                <c:pt idx="36">
                  <c:v>Oklahoma</c:v>
                </c:pt>
                <c:pt idx="37">
                  <c:v>Wisconsin</c:v>
                </c:pt>
                <c:pt idx="38">
                  <c:v>West Virginia</c:v>
                </c:pt>
                <c:pt idx="39">
                  <c:v>Illinois</c:v>
                </c:pt>
                <c:pt idx="40">
                  <c:v>Arizona</c:v>
                </c:pt>
                <c:pt idx="41">
                  <c:v>Maine</c:v>
                </c:pt>
                <c:pt idx="42">
                  <c:v>Texas</c:v>
                </c:pt>
                <c:pt idx="43">
                  <c:v>Vermont</c:v>
                </c:pt>
                <c:pt idx="44">
                  <c:v>Utah</c:v>
                </c:pt>
                <c:pt idx="45">
                  <c:v>Nevada</c:v>
                </c:pt>
                <c:pt idx="46">
                  <c:v>Washington</c:v>
                </c:pt>
                <c:pt idx="47">
                  <c:v>Oregon</c:v>
                </c:pt>
                <c:pt idx="48">
                  <c:v>Delaware</c:v>
                </c:pt>
                <c:pt idx="49">
                  <c:v>Alaska</c:v>
                </c:pt>
                <c:pt idx="50">
                  <c:v>Idaho</c:v>
                </c:pt>
              </c:strCache>
            </c:strRef>
          </c:cat>
          <c:val>
            <c:numRef>
              <c:f>Sheet1!$B$1:$B$51</c:f>
              <c:numCache>
                <c:formatCode>General</c:formatCode>
                <c:ptCount val="51"/>
                <c:pt idx="0">
                  <c:v>78.8</c:v>
                </c:pt>
                <c:pt idx="1">
                  <c:v>78.7</c:v>
                </c:pt>
                <c:pt idx="2">
                  <c:v>73.2</c:v>
                </c:pt>
                <c:pt idx="3">
                  <c:v>72.400000000000006</c:v>
                </c:pt>
                <c:pt idx="4">
                  <c:v>71.8</c:v>
                </c:pt>
                <c:pt idx="5">
                  <c:v>70.900000000000006</c:v>
                </c:pt>
                <c:pt idx="6">
                  <c:v>69.5</c:v>
                </c:pt>
                <c:pt idx="7">
                  <c:v>68.900000000000006</c:v>
                </c:pt>
                <c:pt idx="8">
                  <c:v>68.599999999999994</c:v>
                </c:pt>
                <c:pt idx="9">
                  <c:v>68.3</c:v>
                </c:pt>
                <c:pt idx="10">
                  <c:v>67.7</c:v>
                </c:pt>
                <c:pt idx="11">
                  <c:v>67.400000000000006</c:v>
                </c:pt>
                <c:pt idx="12">
                  <c:v>66.599999999999994</c:v>
                </c:pt>
                <c:pt idx="13">
                  <c:v>65.8</c:v>
                </c:pt>
                <c:pt idx="14">
                  <c:v>65.400000000000006</c:v>
                </c:pt>
                <c:pt idx="15">
                  <c:v>65.400000000000006</c:v>
                </c:pt>
                <c:pt idx="16">
                  <c:v>64.7</c:v>
                </c:pt>
                <c:pt idx="17">
                  <c:v>64.7</c:v>
                </c:pt>
                <c:pt idx="18">
                  <c:v>64.3</c:v>
                </c:pt>
                <c:pt idx="19">
                  <c:v>64.099999999999994</c:v>
                </c:pt>
                <c:pt idx="20">
                  <c:v>64.099999999999994</c:v>
                </c:pt>
                <c:pt idx="21">
                  <c:v>63.8</c:v>
                </c:pt>
                <c:pt idx="22">
                  <c:v>63.6</c:v>
                </c:pt>
                <c:pt idx="23">
                  <c:v>63.2</c:v>
                </c:pt>
                <c:pt idx="24">
                  <c:v>63.1</c:v>
                </c:pt>
                <c:pt idx="25">
                  <c:v>62.9</c:v>
                </c:pt>
                <c:pt idx="26">
                  <c:v>62.5</c:v>
                </c:pt>
                <c:pt idx="27">
                  <c:v>62.1</c:v>
                </c:pt>
                <c:pt idx="28">
                  <c:v>61.9</c:v>
                </c:pt>
                <c:pt idx="29">
                  <c:v>61.7</c:v>
                </c:pt>
                <c:pt idx="30">
                  <c:v>61.5</c:v>
                </c:pt>
                <c:pt idx="31">
                  <c:v>61.4</c:v>
                </c:pt>
                <c:pt idx="32">
                  <c:v>61.2</c:v>
                </c:pt>
                <c:pt idx="33">
                  <c:v>60.9</c:v>
                </c:pt>
                <c:pt idx="34">
                  <c:v>60.5</c:v>
                </c:pt>
                <c:pt idx="35">
                  <c:v>60.4</c:v>
                </c:pt>
                <c:pt idx="36">
                  <c:v>60.2</c:v>
                </c:pt>
                <c:pt idx="37">
                  <c:v>60.1</c:v>
                </c:pt>
                <c:pt idx="38">
                  <c:v>59.2</c:v>
                </c:pt>
                <c:pt idx="39">
                  <c:v>58.7</c:v>
                </c:pt>
                <c:pt idx="40">
                  <c:v>57.9</c:v>
                </c:pt>
                <c:pt idx="41">
                  <c:v>56.2</c:v>
                </c:pt>
                <c:pt idx="42">
                  <c:v>56.2</c:v>
                </c:pt>
                <c:pt idx="43">
                  <c:v>53.5</c:v>
                </c:pt>
                <c:pt idx="44">
                  <c:v>53.3</c:v>
                </c:pt>
                <c:pt idx="45">
                  <c:v>51.8</c:v>
                </c:pt>
                <c:pt idx="46">
                  <c:v>48.3</c:v>
                </c:pt>
                <c:pt idx="47">
                  <c:v>47.8</c:v>
                </c:pt>
                <c:pt idx="48">
                  <c:v>47.3</c:v>
                </c:pt>
                <c:pt idx="49">
                  <c:v>46.4</c:v>
                </c:pt>
                <c:pt idx="50">
                  <c:v>45.1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133162496"/>
        <c:axId val="133164032"/>
      </c:barChart>
      <c:catAx>
        <c:axId val="133162496"/>
        <c:scaling>
          <c:orientation val="maxMin"/>
        </c:scaling>
        <c:delete val="0"/>
        <c:axPos val="l"/>
        <c:majorTickMark val="out"/>
        <c:minorTickMark val="none"/>
        <c:tickLblPos val="nextTo"/>
        <c:crossAx val="133164032"/>
        <c:crosses val="autoZero"/>
        <c:auto val="1"/>
        <c:lblAlgn val="ctr"/>
        <c:lblOffset val="100"/>
        <c:noMultiLvlLbl val="0"/>
      </c:catAx>
      <c:valAx>
        <c:axId val="133164032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13316249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Sheet1!$J$1:$J$51</c:f>
              <c:strCache>
                <c:ptCount val="51"/>
                <c:pt idx="0">
                  <c:v>Mississippi</c:v>
                </c:pt>
                <c:pt idx="1">
                  <c:v>Connecticut</c:v>
                </c:pt>
                <c:pt idx="2">
                  <c:v>Massachusetts</c:v>
                </c:pt>
                <c:pt idx="3">
                  <c:v>New Mexico</c:v>
                </c:pt>
                <c:pt idx="4">
                  <c:v>South Dakota</c:v>
                </c:pt>
                <c:pt idx="5">
                  <c:v>Minnesota</c:v>
                </c:pt>
                <c:pt idx="6">
                  <c:v>Nebraska</c:v>
                </c:pt>
                <c:pt idx="7">
                  <c:v>New York</c:v>
                </c:pt>
                <c:pt idx="8">
                  <c:v>New Jersey</c:v>
                </c:pt>
                <c:pt idx="9">
                  <c:v>South Carolina</c:v>
                </c:pt>
                <c:pt idx="10">
                  <c:v>Tennessee</c:v>
                </c:pt>
                <c:pt idx="11">
                  <c:v>Georgia</c:v>
                </c:pt>
                <c:pt idx="12">
                  <c:v>North Dakota</c:v>
                </c:pt>
                <c:pt idx="13">
                  <c:v>Iowa</c:v>
                </c:pt>
                <c:pt idx="14">
                  <c:v>Indiana</c:v>
                </c:pt>
                <c:pt idx="15">
                  <c:v>Arkansas</c:v>
                </c:pt>
                <c:pt idx="16">
                  <c:v>Rhode Island</c:v>
                </c:pt>
                <c:pt idx="17">
                  <c:v>Kansas</c:v>
                </c:pt>
                <c:pt idx="18">
                  <c:v>Louisiana</c:v>
                </c:pt>
                <c:pt idx="19">
                  <c:v>New Hampshire</c:v>
                </c:pt>
                <c:pt idx="20">
                  <c:v>Maryland</c:v>
                </c:pt>
                <c:pt idx="21">
                  <c:v>North Carolina</c:v>
                </c:pt>
                <c:pt idx="22">
                  <c:v>Virginia</c:v>
                </c:pt>
                <c:pt idx="23">
                  <c:v>Hawaii</c:v>
                </c:pt>
                <c:pt idx="24">
                  <c:v>Alabama</c:v>
                </c:pt>
                <c:pt idx="25">
                  <c:v>Florida</c:v>
                </c:pt>
                <c:pt idx="26">
                  <c:v>Kentucky</c:v>
                </c:pt>
                <c:pt idx="27">
                  <c:v>Nation</c:v>
                </c:pt>
                <c:pt idx="28">
                  <c:v>Michigan</c:v>
                </c:pt>
                <c:pt idx="29">
                  <c:v>California</c:v>
                </c:pt>
                <c:pt idx="30">
                  <c:v>Ohio</c:v>
                </c:pt>
                <c:pt idx="31">
                  <c:v>Missouri</c:v>
                </c:pt>
                <c:pt idx="32">
                  <c:v>Colorado</c:v>
                </c:pt>
                <c:pt idx="33">
                  <c:v>Pennsylvania</c:v>
                </c:pt>
                <c:pt idx="34">
                  <c:v>Montana</c:v>
                </c:pt>
                <c:pt idx="35">
                  <c:v>Wyoming</c:v>
                </c:pt>
                <c:pt idx="36">
                  <c:v>Oklahoma</c:v>
                </c:pt>
                <c:pt idx="37">
                  <c:v>Wisconsin</c:v>
                </c:pt>
                <c:pt idx="38">
                  <c:v>West Virginia</c:v>
                </c:pt>
                <c:pt idx="39">
                  <c:v>Illinois</c:v>
                </c:pt>
                <c:pt idx="40">
                  <c:v>Arizona</c:v>
                </c:pt>
                <c:pt idx="41">
                  <c:v>Maine</c:v>
                </c:pt>
                <c:pt idx="42">
                  <c:v>Texas</c:v>
                </c:pt>
                <c:pt idx="43">
                  <c:v>Vermont</c:v>
                </c:pt>
                <c:pt idx="44">
                  <c:v>Utah</c:v>
                </c:pt>
                <c:pt idx="45">
                  <c:v>Nevada</c:v>
                </c:pt>
                <c:pt idx="46">
                  <c:v>Washington</c:v>
                </c:pt>
                <c:pt idx="47">
                  <c:v>Oregon</c:v>
                </c:pt>
                <c:pt idx="48">
                  <c:v>Delaware</c:v>
                </c:pt>
                <c:pt idx="49">
                  <c:v>Alaska</c:v>
                </c:pt>
                <c:pt idx="50">
                  <c:v>Idaho</c:v>
                </c:pt>
              </c:strCache>
            </c:strRef>
          </c:cat>
          <c:val>
            <c:numRef>
              <c:f>Sheet1!$K$1:$K$51</c:f>
              <c:numCache>
                <c:formatCode>General</c:formatCode>
                <c:ptCount val="51"/>
                <c:pt idx="0">
                  <c:v>78.8</c:v>
                </c:pt>
                <c:pt idx="1">
                  <c:v>78.7</c:v>
                </c:pt>
                <c:pt idx="2">
                  <c:v>73.2</c:v>
                </c:pt>
                <c:pt idx="3">
                  <c:v>72.400000000000006</c:v>
                </c:pt>
                <c:pt idx="4">
                  <c:v>71.8</c:v>
                </c:pt>
                <c:pt idx="5">
                  <c:v>70.900000000000006</c:v>
                </c:pt>
                <c:pt idx="6">
                  <c:v>69.5</c:v>
                </c:pt>
                <c:pt idx="7">
                  <c:v>68.900000000000006</c:v>
                </c:pt>
                <c:pt idx="8">
                  <c:v>68.599999999999994</c:v>
                </c:pt>
                <c:pt idx="9">
                  <c:v>68.3</c:v>
                </c:pt>
                <c:pt idx="10">
                  <c:v>68.099999999999994</c:v>
                </c:pt>
                <c:pt idx="11">
                  <c:v>67.7</c:v>
                </c:pt>
                <c:pt idx="12">
                  <c:v>67.400000000000006</c:v>
                </c:pt>
                <c:pt idx="13">
                  <c:v>66.599999999999994</c:v>
                </c:pt>
                <c:pt idx="14">
                  <c:v>65.8</c:v>
                </c:pt>
                <c:pt idx="15">
                  <c:v>65.400000000000006</c:v>
                </c:pt>
                <c:pt idx="16">
                  <c:v>65.400000000000006</c:v>
                </c:pt>
                <c:pt idx="17">
                  <c:v>64.7</c:v>
                </c:pt>
                <c:pt idx="18">
                  <c:v>64.7</c:v>
                </c:pt>
                <c:pt idx="19">
                  <c:v>64.3</c:v>
                </c:pt>
                <c:pt idx="20">
                  <c:v>64.099999999999994</c:v>
                </c:pt>
                <c:pt idx="21">
                  <c:v>64.099999999999994</c:v>
                </c:pt>
                <c:pt idx="22">
                  <c:v>63.8</c:v>
                </c:pt>
                <c:pt idx="23">
                  <c:v>63.6</c:v>
                </c:pt>
                <c:pt idx="24">
                  <c:v>63.2</c:v>
                </c:pt>
                <c:pt idx="25">
                  <c:v>63.1</c:v>
                </c:pt>
                <c:pt idx="26">
                  <c:v>62.9</c:v>
                </c:pt>
                <c:pt idx="27">
                  <c:v>62.5</c:v>
                </c:pt>
                <c:pt idx="28">
                  <c:v>61.9</c:v>
                </c:pt>
                <c:pt idx="29">
                  <c:v>61.7</c:v>
                </c:pt>
                <c:pt idx="30">
                  <c:v>61.5</c:v>
                </c:pt>
                <c:pt idx="31">
                  <c:v>61.4</c:v>
                </c:pt>
                <c:pt idx="32">
                  <c:v>61.2</c:v>
                </c:pt>
                <c:pt idx="33">
                  <c:v>60.9</c:v>
                </c:pt>
                <c:pt idx="34">
                  <c:v>60.5</c:v>
                </c:pt>
                <c:pt idx="35">
                  <c:v>60.4</c:v>
                </c:pt>
                <c:pt idx="36">
                  <c:v>60.2</c:v>
                </c:pt>
                <c:pt idx="37">
                  <c:v>60.1</c:v>
                </c:pt>
                <c:pt idx="38">
                  <c:v>59.2</c:v>
                </c:pt>
                <c:pt idx="39">
                  <c:v>58.7</c:v>
                </c:pt>
                <c:pt idx="40">
                  <c:v>57.9</c:v>
                </c:pt>
                <c:pt idx="41">
                  <c:v>56.2</c:v>
                </c:pt>
                <c:pt idx="42">
                  <c:v>56.2</c:v>
                </c:pt>
                <c:pt idx="43">
                  <c:v>53.5</c:v>
                </c:pt>
                <c:pt idx="44">
                  <c:v>53.3</c:v>
                </c:pt>
                <c:pt idx="45">
                  <c:v>51.8</c:v>
                </c:pt>
                <c:pt idx="46">
                  <c:v>48.3</c:v>
                </c:pt>
                <c:pt idx="47">
                  <c:v>47.8</c:v>
                </c:pt>
                <c:pt idx="48">
                  <c:v>47.3</c:v>
                </c:pt>
                <c:pt idx="49">
                  <c:v>46.4</c:v>
                </c:pt>
                <c:pt idx="50">
                  <c:v>45.1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133604864"/>
        <c:axId val="133606400"/>
      </c:barChart>
      <c:catAx>
        <c:axId val="133604864"/>
        <c:scaling>
          <c:orientation val="maxMin"/>
        </c:scaling>
        <c:delete val="0"/>
        <c:axPos val="l"/>
        <c:majorTickMark val="out"/>
        <c:minorTickMark val="none"/>
        <c:tickLblPos val="nextTo"/>
        <c:crossAx val="133606400"/>
        <c:crosses val="autoZero"/>
        <c:auto val="1"/>
        <c:lblAlgn val="ctr"/>
        <c:lblOffset val="100"/>
        <c:noMultiLvlLbl val="0"/>
      </c:catAx>
      <c:valAx>
        <c:axId val="133606400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1336048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42446-9AA8-4012-9C5E-98370D66C67A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D990767-00E6-4351-8899-70F97DA7E6D0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4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Mar-April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Second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Mandatory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Meeting</a:t>
          </a:r>
        </a:p>
      </dgm:t>
    </dgm:pt>
    <dgm:pt modelId="{B1E0BDA5-37A0-42F9-BA1F-D4EB6FF22EEB}" type="parTrans" cxnId="{705CB927-3216-45FD-8243-0F816FFF72D0}">
      <dgm:prSet/>
      <dgm:spPr/>
      <dgm:t>
        <a:bodyPr/>
        <a:lstStyle/>
        <a:p>
          <a:endParaRPr lang="en-US"/>
        </a:p>
      </dgm:t>
    </dgm:pt>
    <dgm:pt modelId="{751D6B66-1B96-46C5-875D-79BF46C370FC}" type="sibTrans" cxnId="{705CB927-3216-45FD-8243-0F816FFF72D0}">
      <dgm:prSet/>
      <dgm:spPr/>
      <dgm:t>
        <a:bodyPr/>
        <a:lstStyle/>
        <a:p>
          <a:endParaRPr lang="en-US"/>
        </a:p>
      </dgm:t>
    </dgm:pt>
    <dgm:pt modelId="{9145B13E-D4E9-40F8-82FB-2720F8843C5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4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August 1</a:t>
          </a:r>
          <a:endParaRPr lang="en-US" sz="1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Community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Service Deadline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400" dirty="0" smtClean="0"/>
        </a:p>
      </dgm:t>
    </dgm:pt>
    <dgm:pt modelId="{81800223-AF59-4F75-BCE3-ADC4A052B8A7}" type="parTrans" cxnId="{46964C47-95B4-4A7E-94B1-89F3F3D7555C}">
      <dgm:prSet/>
      <dgm:spPr/>
      <dgm:t>
        <a:bodyPr/>
        <a:lstStyle/>
        <a:p>
          <a:endParaRPr lang="en-US"/>
        </a:p>
      </dgm:t>
    </dgm:pt>
    <dgm:pt modelId="{D6055BE7-20BB-4F33-AABD-B4AD9ED3FA8B}" type="sibTrans" cxnId="{46964C47-95B4-4A7E-94B1-89F3F3D7555C}">
      <dgm:prSet/>
      <dgm:spPr/>
      <dgm:t>
        <a:bodyPr/>
        <a:lstStyle/>
        <a:p>
          <a:endParaRPr lang="en-US"/>
        </a:p>
      </dgm:t>
    </dgm:pt>
    <dgm:pt modelId="{376AE95B-0EFF-4D82-A452-D24079F594FE}">
      <dgm:prSet phldrT="[Text]"/>
      <dgm:spPr/>
      <dgm:t>
        <a:bodyPr/>
        <a:lstStyle/>
        <a:p>
          <a:endParaRPr lang="en-US" dirty="0"/>
        </a:p>
      </dgm:t>
    </dgm:pt>
    <dgm:pt modelId="{4A90B37B-11AF-4910-9005-268CF937BBA2}" type="parTrans" cxnId="{AAB22E72-FF7F-4606-B924-17E4DF34CEF7}">
      <dgm:prSet/>
      <dgm:spPr/>
      <dgm:t>
        <a:bodyPr/>
        <a:lstStyle/>
        <a:p>
          <a:endParaRPr lang="en-US"/>
        </a:p>
      </dgm:t>
    </dgm:pt>
    <dgm:pt modelId="{C64E4FDF-298C-4935-8B2B-85E57D557D69}" type="sibTrans" cxnId="{AAB22E72-FF7F-4606-B924-17E4DF34CEF7}">
      <dgm:prSet/>
      <dgm:spPr/>
      <dgm:t>
        <a:bodyPr/>
        <a:lstStyle/>
        <a:p>
          <a:endParaRPr lang="en-US"/>
        </a:p>
      </dgm:t>
    </dgm:pt>
    <dgm:pt modelId="{93FFED19-F387-4432-A177-2468EE5FF91C}">
      <dgm:prSet phldrT="[Text]"/>
      <dgm:spPr/>
      <dgm:t>
        <a:bodyPr/>
        <a:lstStyle/>
        <a:p>
          <a:endParaRPr lang="en-US"/>
        </a:p>
      </dgm:t>
    </dgm:pt>
    <dgm:pt modelId="{2A5D531C-032A-4B3B-A07F-64B278023133}" type="parTrans" cxnId="{00E3F185-4067-4D78-A7C5-91B58B64C98C}">
      <dgm:prSet/>
      <dgm:spPr/>
      <dgm:t>
        <a:bodyPr/>
        <a:lstStyle/>
        <a:p>
          <a:endParaRPr lang="en-US"/>
        </a:p>
      </dgm:t>
    </dgm:pt>
    <dgm:pt modelId="{34AE4B45-FB47-4515-A1EA-2C1911CB41BE}" type="sibTrans" cxnId="{00E3F185-4067-4D78-A7C5-91B58B64C98C}">
      <dgm:prSet/>
      <dgm:spPr/>
      <dgm:t>
        <a:bodyPr/>
        <a:lstStyle/>
        <a:p>
          <a:endParaRPr lang="en-US"/>
        </a:p>
      </dgm:t>
    </dgm:pt>
    <dgm:pt modelId="{15212AEC-DD4D-4345-AF73-8E548BBD209E}">
      <dgm:prSet phldrT="[Text]"/>
      <dgm:spPr/>
      <dgm:t>
        <a:bodyPr/>
        <a:lstStyle/>
        <a:p>
          <a:endParaRPr lang="en-US" dirty="0"/>
        </a:p>
      </dgm:t>
    </dgm:pt>
    <dgm:pt modelId="{E0C9F4E3-3802-4F01-961C-FC002FF7D692}" type="parTrans" cxnId="{E8CB235D-A44D-4371-AD4E-77B0F9E02AD5}">
      <dgm:prSet/>
      <dgm:spPr/>
      <dgm:t>
        <a:bodyPr/>
        <a:lstStyle/>
        <a:p>
          <a:endParaRPr lang="en-US"/>
        </a:p>
      </dgm:t>
    </dgm:pt>
    <dgm:pt modelId="{5E13D14F-3060-4666-842B-34BA77F4F506}" type="sibTrans" cxnId="{E8CB235D-A44D-4371-AD4E-77B0F9E02AD5}">
      <dgm:prSet/>
      <dgm:spPr/>
      <dgm:t>
        <a:bodyPr/>
        <a:lstStyle/>
        <a:p>
          <a:endParaRPr lang="en-US"/>
        </a:p>
      </dgm:t>
    </dgm:pt>
    <dgm:pt modelId="{F455F004-64F6-4912-AA09-39D7C162C09D}">
      <dgm:prSet phldrT="[Text]"/>
      <dgm:spPr/>
      <dgm:t>
        <a:bodyPr/>
        <a:lstStyle/>
        <a:p>
          <a:endParaRPr lang="en-US" dirty="0"/>
        </a:p>
      </dgm:t>
    </dgm:pt>
    <dgm:pt modelId="{34E02A74-474D-439B-B0A4-9AD1AB6C633E}" type="parTrans" cxnId="{7971AABB-431E-47AD-864F-26FFFACFEFCA}">
      <dgm:prSet/>
      <dgm:spPr/>
      <dgm:t>
        <a:bodyPr/>
        <a:lstStyle/>
        <a:p>
          <a:endParaRPr lang="en-US"/>
        </a:p>
      </dgm:t>
    </dgm:pt>
    <dgm:pt modelId="{60E9CA24-03E5-4256-B5CA-CAE8BCD48DC6}" type="sibTrans" cxnId="{7971AABB-431E-47AD-864F-26FFFACFEFCA}">
      <dgm:prSet/>
      <dgm:spPr/>
      <dgm:t>
        <a:bodyPr/>
        <a:lstStyle/>
        <a:p>
          <a:endParaRPr lang="en-US"/>
        </a:p>
      </dgm:t>
    </dgm:pt>
    <dgm:pt modelId="{4969828A-0BFD-4A52-AD39-F47414BAEAED}">
      <dgm:prSet phldrT="[Text]"/>
      <dgm:spPr/>
      <dgm:t>
        <a:bodyPr/>
        <a:lstStyle/>
        <a:p>
          <a:endParaRPr lang="en-US" dirty="0"/>
        </a:p>
      </dgm:t>
    </dgm:pt>
    <dgm:pt modelId="{985E0C86-F50A-483A-8BA8-CFA962684E04}" type="parTrans" cxnId="{DE7154BF-ED23-4D52-BB24-58893ADD25CD}">
      <dgm:prSet/>
      <dgm:spPr/>
      <dgm:t>
        <a:bodyPr/>
        <a:lstStyle/>
        <a:p>
          <a:endParaRPr lang="en-US"/>
        </a:p>
      </dgm:t>
    </dgm:pt>
    <dgm:pt modelId="{35247207-34BA-48BA-BD48-111CBFA6F453}" type="sibTrans" cxnId="{DE7154BF-ED23-4D52-BB24-58893ADD25CD}">
      <dgm:prSet/>
      <dgm:spPr/>
      <dgm:t>
        <a:bodyPr/>
        <a:lstStyle/>
        <a:p>
          <a:endParaRPr lang="en-US"/>
        </a:p>
      </dgm:t>
    </dgm:pt>
    <dgm:pt modelId="{491B7494-7D5E-48F7-A4F8-64A1E72ACCC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Jan-Feb 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First mandatory meeting</a:t>
          </a:r>
          <a:endParaRPr lang="en-US" sz="1400" dirty="0"/>
        </a:p>
      </dgm:t>
    </dgm:pt>
    <dgm:pt modelId="{D58098F3-F2CE-48F6-81B1-5EB2E1F10CE6}" type="sibTrans" cxnId="{AAAADD74-0F23-4B99-A4A9-35A4ED58046A}">
      <dgm:prSet/>
      <dgm:spPr/>
      <dgm:t>
        <a:bodyPr/>
        <a:lstStyle/>
        <a:p>
          <a:endParaRPr lang="en-US"/>
        </a:p>
      </dgm:t>
    </dgm:pt>
    <dgm:pt modelId="{B7BCC198-5BCF-465B-A5A0-254C6E02B1A8}" type="parTrans" cxnId="{AAAADD74-0F23-4B99-A4A9-35A4ED58046A}">
      <dgm:prSet/>
      <dgm:spPr/>
      <dgm:t>
        <a:bodyPr/>
        <a:lstStyle/>
        <a:p>
          <a:endParaRPr lang="en-US"/>
        </a:p>
      </dgm:t>
    </dgm:pt>
    <dgm:pt modelId="{682A7E63-008C-4EAB-9BA8-CC4D806E9B0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February 15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 smtClean="0"/>
            <a:t>FAFSA Completion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 smtClean="0"/>
            <a:t>Deadline</a:t>
          </a:r>
        </a:p>
      </dgm:t>
    </dgm:pt>
    <dgm:pt modelId="{3A71C36B-22BC-4921-ACFA-6886DF58C7AA}" type="parTrans" cxnId="{82B3BBCC-D817-464A-A49D-3B929921151A}">
      <dgm:prSet/>
      <dgm:spPr/>
      <dgm:t>
        <a:bodyPr/>
        <a:lstStyle/>
        <a:p>
          <a:endParaRPr lang="en-US"/>
        </a:p>
      </dgm:t>
    </dgm:pt>
    <dgm:pt modelId="{2DE23432-33D7-4B26-94A8-5DC1C8BAEDA9}" type="sibTrans" cxnId="{82B3BBCC-D817-464A-A49D-3B929921151A}">
      <dgm:prSet/>
      <dgm:spPr/>
      <dgm:t>
        <a:bodyPr/>
        <a:lstStyle/>
        <a:p>
          <a:endParaRPr lang="en-US"/>
        </a:p>
      </dgm:t>
    </dgm:pt>
    <dgm:pt modelId="{3E37B17E-AE34-4927-A5F1-2387ED32BADC}">
      <dgm:prSet phldrT="[Text]" custScaleX="116749" custScaleY="63558" custLinFactNeighborX="65738" custLinFactNeighborY="-70128"/>
      <dgm:spPr/>
      <dgm:t>
        <a:bodyPr/>
        <a:lstStyle/>
        <a:p>
          <a:endParaRPr lang="en-US"/>
        </a:p>
      </dgm:t>
    </dgm:pt>
    <dgm:pt modelId="{1A8DD5C3-429F-4033-9C70-7E76A82A1AA2}" type="parTrans" cxnId="{8A13497B-7523-4CB7-859C-9DB19AE58F57}">
      <dgm:prSet/>
      <dgm:spPr/>
      <dgm:t>
        <a:bodyPr/>
        <a:lstStyle/>
        <a:p>
          <a:endParaRPr lang="en-US"/>
        </a:p>
      </dgm:t>
    </dgm:pt>
    <dgm:pt modelId="{95B2567A-3F33-4073-8E35-592E772C9AD5}" type="sibTrans" cxnId="{8A13497B-7523-4CB7-859C-9DB19AE58F57}">
      <dgm:prSet/>
      <dgm:spPr/>
      <dgm:t>
        <a:bodyPr/>
        <a:lstStyle/>
        <a:p>
          <a:endParaRPr lang="en-US"/>
        </a:p>
      </dgm:t>
    </dgm:pt>
    <dgm:pt modelId="{2EA05713-F401-43ED-BA79-7E6B7B41D5E9}" type="pres">
      <dgm:prSet presAssocID="{8F342446-9AA8-4012-9C5E-98370D66C67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87D71-8631-4F99-B1F2-765704495596}" type="pres">
      <dgm:prSet presAssocID="{8F342446-9AA8-4012-9C5E-98370D66C67A}" presName="arrow" presStyleLbl="bgShp" presStyleIdx="0" presStyleCnt="1" custScaleX="101725" custLinFactNeighborX="-1444" custLinFactNeighborY="-1726"/>
      <dgm:spPr/>
      <dgm:t>
        <a:bodyPr/>
        <a:lstStyle/>
        <a:p>
          <a:endParaRPr lang="en-US"/>
        </a:p>
      </dgm:t>
    </dgm:pt>
    <dgm:pt modelId="{2101B826-186A-48D6-831F-6886C93391A7}" type="pres">
      <dgm:prSet presAssocID="{8F342446-9AA8-4012-9C5E-98370D66C67A}" presName="arrowDiagram5" presStyleCnt="0"/>
      <dgm:spPr/>
      <dgm:t>
        <a:bodyPr/>
        <a:lstStyle/>
        <a:p>
          <a:endParaRPr lang="en-US"/>
        </a:p>
      </dgm:t>
    </dgm:pt>
    <dgm:pt modelId="{F6223095-FDBA-41D1-BA20-05A2C92CE4EB}" type="pres">
      <dgm:prSet presAssocID="{491B7494-7D5E-48F7-A4F8-64A1E72ACCC8}" presName="bullet5a" presStyleLbl="node1" presStyleIdx="0" presStyleCnt="5" custScaleX="87561" custScaleY="87561" custLinFactX="-100000" custLinFactY="42307" custLinFactNeighborX="-106521" custLinFactNeighborY="100000"/>
      <dgm:spPr/>
      <dgm:t>
        <a:bodyPr/>
        <a:lstStyle/>
        <a:p>
          <a:endParaRPr lang="en-US"/>
        </a:p>
      </dgm:t>
    </dgm:pt>
    <dgm:pt modelId="{497E536A-5BCD-4BFC-8DEA-0CC1F1283BFC}" type="pres">
      <dgm:prSet presAssocID="{491B7494-7D5E-48F7-A4F8-64A1E72ACCC8}" presName="textBox5a" presStyleLbl="revTx" presStyleIdx="0" presStyleCnt="5" custScaleX="116749" custScaleY="63558" custLinFactNeighborX="65738" custLinFactNeighborY="-70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383EB-E8B5-49D4-B188-2CB0B788AA8E}" type="pres">
      <dgm:prSet presAssocID="{682A7E63-008C-4EAB-9BA8-CC4D806E9B0C}" presName="bullet5b" presStyleLbl="node1" presStyleIdx="1" presStyleCnt="5"/>
      <dgm:spPr/>
      <dgm:t>
        <a:bodyPr/>
        <a:lstStyle/>
        <a:p>
          <a:endParaRPr lang="en-US"/>
        </a:p>
      </dgm:t>
    </dgm:pt>
    <dgm:pt modelId="{F9E22B44-3C16-448E-88DE-6FD67BDF79BF}" type="pres">
      <dgm:prSet presAssocID="{682A7E63-008C-4EAB-9BA8-CC4D806E9B0C}" presName="textBox5b" presStyleLbl="revTx" presStyleIdx="1" presStyleCnt="5" custLinFactNeighborX="61820" custLinFactNeighborY="-25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4E0FD-A02F-484B-AFFE-6C2400DF9390}" type="pres">
      <dgm:prSet presAssocID="{CD990767-00E6-4351-8899-70F97DA7E6D0}" presName="bullet5c" presStyleLbl="node1" presStyleIdx="2" presStyleCnt="5" custLinFactNeighborX="-28782" custLinFactNeighborY="-11345"/>
      <dgm:spPr/>
      <dgm:t>
        <a:bodyPr/>
        <a:lstStyle/>
        <a:p>
          <a:endParaRPr lang="en-US"/>
        </a:p>
      </dgm:t>
    </dgm:pt>
    <dgm:pt modelId="{1301520F-4818-4B8F-B437-5093D41393C8}" type="pres">
      <dgm:prSet presAssocID="{CD990767-00E6-4351-8899-70F97DA7E6D0}" presName="textBox5c" presStyleLbl="revTx" presStyleIdx="2" presStyleCnt="5" custLinFactNeighborX="74273" custLinFactNeighborY="-14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9A83C-6E3C-4AC5-B697-BD313A3E5B0E}" type="pres">
      <dgm:prSet presAssocID="{9145B13E-D4E9-40F8-82FB-2720F8843C5C}" presName="bullet5d" presStyleLbl="node1" presStyleIdx="3" presStyleCnt="5" custLinFactNeighborX="19171" custLinFactNeighborY="-15706"/>
      <dgm:spPr/>
      <dgm:t>
        <a:bodyPr/>
        <a:lstStyle/>
        <a:p>
          <a:endParaRPr lang="en-US"/>
        </a:p>
      </dgm:t>
    </dgm:pt>
    <dgm:pt modelId="{E304A801-94EE-4986-BD00-766281145E1D}" type="pres">
      <dgm:prSet presAssocID="{9145B13E-D4E9-40F8-82FB-2720F8843C5C}" presName="textBox5d" presStyleLbl="revTx" presStyleIdx="3" presStyleCnt="5" custLinFactNeighborX="65937" custLinFactNeighborY="-3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E77F9-995F-41ED-A3B7-1C724FB6BFF4}" type="pres">
      <dgm:prSet presAssocID="{4969828A-0BFD-4A52-AD39-F47414BAEAED}" presName="bullet5e" presStyleLbl="node1" presStyleIdx="4" presStyleCnt="5"/>
      <dgm:spPr/>
      <dgm:t>
        <a:bodyPr/>
        <a:lstStyle/>
        <a:p>
          <a:endParaRPr lang="en-US"/>
        </a:p>
      </dgm:t>
    </dgm:pt>
    <dgm:pt modelId="{76ABE9A2-D250-4F62-ABE2-B1418F8328E7}" type="pres">
      <dgm:prSet presAssocID="{4969828A-0BFD-4A52-AD39-F47414BAEAED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E3F185-4067-4D78-A7C5-91B58B64C98C}" srcId="{8F342446-9AA8-4012-9C5E-98370D66C67A}" destId="{93FFED19-F387-4432-A177-2468EE5FF91C}" srcOrd="6" destOrd="0" parTransId="{2A5D531C-032A-4B3B-A07F-64B278023133}" sibTransId="{34AE4B45-FB47-4515-A1EA-2C1911CB41BE}"/>
    <dgm:cxn modelId="{705CB927-3216-45FD-8243-0F816FFF72D0}" srcId="{8F342446-9AA8-4012-9C5E-98370D66C67A}" destId="{CD990767-00E6-4351-8899-70F97DA7E6D0}" srcOrd="2" destOrd="0" parTransId="{B1E0BDA5-37A0-42F9-BA1F-D4EB6FF22EEB}" sibTransId="{751D6B66-1B96-46C5-875D-79BF46C370FC}"/>
    <dgm:cxn modelId="{0B031828-0E9F-4171-85ED-139A9F9A31B3}" type="presOf" srcId="{491B7494-7D5E-48F7-A4F8-64A1E72ACCC8}" destId="{497E536A-5BCD-4BFC-8DEA-0CC1F1283BFC}" srcOrd="0" destOrd="0" presId="urn:microsoft.com/office/officeart/2005/8/layout/arrow2"/>
    <dgm:cxn modelId="{46964C47-95B4-4A7E-94B1-89F3F3D7555C}" srcId="{8F342446-9AA8-4012-9C5E-98370D66C67A}" destId="{9145B13E-D4E9-40F8-82FB-2720F8843C5C}" srcOrd="3" destOrd="0" parTransId="{81800223-AF59-4F75-BCE3-ADC4A052B8A7}" sibTransId="{D6055BE7-20BB-4F33-AABD-B4AD9ED3FA8B}"/>
    <dgm:cxn modelId="{E8CB235D-A44D-4371-AD4E-77B0F9E02AD5}" srcId="{8F342446-9AA8-4012-9C5E-98370D66C67A}" destId="{15212AEC-DD4D-4345-AF73-8E548BBD209E}" srcOrd="7" destOrd="0" parTransId="{E0C9F4E3-3802-4F01-961C-FC002FF7D692}" sibTransId="{5E13D14F-3060-4666-842B-34BA77F4F506}"/>
    <dgm:cxn modelId="{C9DE73BD-CBF3-42EF-9E8E-B16C8E8B7ECD}" type="presOf" srcId="{CD990767-00E6-4351-8899-70F97DA7E6D0}" destId="{1301520F-4818-4B8F-B437-5093D41393C8}" srcOrd="0" destOrd="0" presId="urn:microsoft.com/office/officeart/2005/8/layout/arrow2"/>
    <dgm:cxn modelId="{7971AABB-431E-47AD-864F-26FFFACFEFCA}" srcId="{8F342446-9AA8-4012-9C5E-98370D66C67A}" destId="{F455F004-64F6-4912-AA09-39D7C162C09D}" srcOrd="5" destOrd="0" parTransId="{34E02A74-474D-439B-B0A4-9AD1AB6C633E}" sibTransId="{60E9CA24-03E5-4256-B5CA-CAE8BCD48DC6}"/>
    <dgm:cxn modelId="{AAB22E72-FF7F-4606-B924-17E4DF34CEF7}" srcId="{8F342446-9AA8-4012-9C5E-98370D66C67A}" destId="{376AE95B-0EFF-4D82-A452-D24079F594FE}" srcOrd="8" destOrd="0" parTransId="{4A90B37B-11AF-4910-9005-268CF937BBA2}" sibTransId="{C64E4FDF-298C-4935-8B2B-85E57D557D69}"/>
    <dgm:cxn modelId="{B20D1233-61F4-4BFF-BDED-C4ABBCD4DF00}" type="presOf" srcId="{8F342446-9AA8-4012-9C5E-98370D66C67A}" destId="{2EA05713-F401-43ED-BA79-7E6B7B41D5E9}" srcOrd="0" destOrd="0" presId="urn:microsoft.com/office/officeart/2005/8/layout/arrow2"/>
    <dgm:cxn modelId="{82B3BBCC-D817-464A-A49D-3B929921151A}" srcId="{8F342446-9AA8-4012-9C5E-98370D66C67A}" destId="{682A7E63-008C-4EAB-9BA8-CC4D806E9B0C}" srcOrd="1" destOrd="0" parTransId="{3A71C36B-22BC-4921-ACFA-6886DF58C7AA}" sibTransId="{2DE23432-33D7-4B26-94A8-5DC1C8BAEDA9}"/>
    <dgm:cxn modelId="{8A13497B-7523-4CB7-859C-9DB19AE58F57}" srcId="{8F342446-9AA8-4012-9C5E-98370D66C67A}" destId="{3E37B17E-AE34-4927-A5F1-2387ED32BADC}" srcOrd="9" destOrd="0" parTransId="{1A8DD5C3-429F-4033-9C70-7E76A82A1AA2}" sibTransId="{95B2567A-3F33-4073-8E35-592E772C9AD5}"/>
    <dgm:cxn modelId="{AAAADD74-0F23-4B99-A4A9-35A4ED58046A}" srcId="{8F342446-9AA8-4012-9C5E-98370D66C67A}" destId="{491B7494-7D5E-48F7-A4F8-64A1E72ACCC8}" srcOrd="0" destOrd="0" parTransId="{B7BCC198-5BCF-465B-A5A0-254C6E02B1A8}" sibTransId="{D58098F3-F2CE-48F6-81B1-5EB2E1F10CE6}"/>
    <dgm:cxn modelId="{DE7154BF-ED23-4D52-BB24-58893ADD25CD}" srcId="{8F342446-9AA8-4012-9C5E-98370D66C67A}" destId="{4969828A-0BFD-4A52-AD39-F47414BAEAED}" srcOrd="4" destOrd="0" parTransId="{985E0C86-F50A-483A-8BA8-CFA962684E04}" sibTransId="{35247207-34BA-48BA-BD48-111CBFA6F453}"/>
    <dgm:cxn modelId="{DA566FC4-7A5A-4335-8428-E820002E5915}" type="presOf" srcId="{4969828A-0BFD-4A52-AD39-F47414BAEAED}" destId="{76ABE9A2-D250-4F62-ABE2-B1418F8328E7}" srcOrd="0" destOrd="0" presId="urn:microsoft.com/office/officeart/2005/8/layout/arrow2"/>
    <dgm:cxn modelId="{658E51B6-0199-4D3E-90A5-3C1AE2222254}" type="presOf" srcId="{682A7E63-008C-4EAB-9BA8-CC4D806E9B0C}" destId="{F9E22B44-3C16-448E-88DE-6FD67BDF79BF}" srcOrd="0" destOrd="0" presId="urn:microsoft.com/office/officeart/2005/8/layout/arrow2"/>
    <dgm:cxn modelId="{D9C61802-1F25-4678-9BD5-523F98CA9720}" type="presOf" srcId="{9145B13E-D4E9-40F8-82FB-2720F8843C5C}" destId="{E304A801-94EE-4986-BD00-766281145E1D}" srcOrd="0" destOrd="0" presId="urn:microsoft.com/office/officeart/2005/8/layout/arrow2"/>
    <dgm:cxn modelId="{3AF756A0-3AD7-4850-9691-5BE1A4FF77B6}" type="presParOf" srcId="{2EA05713-F401-43ED-BA79-7E6B7B41D5E9}" destId="{58987D71-8631-4F99-B1F2-765704495596}" srcOrd="0" destOrd="0" presId="urn:microsoft.com/office/officeart/2005/8/layout/arrow2"/>
    <dgm:cxn modelId="{C14E8354-854C-47A6-A08F-7A40C543B39B}" type="presParOf" srcId="{2EA05713-F401-43ED-BA79-7E6B7B41D5E9}" destId="{2101B826-186A-48D6-831F-6886C93391A7}" srcOrd="1" destOrd="0" presId="urn:microsoft.com/office/officeart/2005/8/layout/arrow2"/>
    <dgm:cxn modelId="{D5B9031A-F649-4041-B6A1-32BA1D07D0CE}" type="presParOf" srcId="{2101B826-186A-48D6-831F-6886C93391A7}" destId="{F6223095-FDBA-41D1-BA20-05A2C92CE4EB}" srcOrd="0" destOrd="0" presId="urn:microsoft.com/office/officeart/2005/8/layout/arrow2"/>
    <dgm:cxn modelId="{95A20B3D-0094-4340-8F80-14ACAA926E44}" type="presParOf" srcId="{2101B826-186A-48D6-831F-6886C93391A7}" destId="{497E536A-5BCD-4BFC-8DEA-0CC1F1283BFC}" srcOrd="1" destOrd="0" presId="urn:microsoft.com/office/officeart/2005/8/layout/arrow2"/>
    <dgm:cxn modelId="{29296C4A-2BEC-4933-8017-36E6A9273876}" type="presParOf" srcId="{2101B826-186A-48D6-831F-6886C93391A7}" destId="{692383EB-E8B5-49D4-B188-2CB0B788AA8E}" srcOrd="2" destOrd="0" presId="urn:microsoft.com/office/officeart/2005/8/layout/arrow2"/>
    <dgm:cxn modelId="{004B344F-FFDC-4D2E-A889-3B9A464E73B2}" type="presParOf" srcId="{2101B826-186A-48D6-831F-6886C93391A7}" destId="{F9E22B44-3C16-448E-88DE-6FD67BDF79BF}" srcOrd="3" destOrd="0" presId="urn:microsoft.com/office/officeart/2005/8/layout/arrow2"/>
    <dgm:cxn modelId="{09EBEC8F-439D-49A8-9403-0EAF541046CB}" type="presParOf" srcId="{2101B826-186A-48D6-831F-6886C93391A7}" destId="{CC64E0FD-A02F-484B-AFFE-6C2400DF9390}" srcOrd="4" destOrd="0" presId="urn:microsoft.com/office/officeart/2005/8/layout/arrow2"/>
    <dgm:cxn modelId="{7FA4FEE4-F4E1-4835-B26A-2E24671B038D}" type="presParOf" srcId="{2101B826-186A-48D6-831F-6886C93391A7}" destId="{1301520F-4818-4B8F-B437-5093D41393C8}" srcOrd="5" destOrd="0" presId="urn:microsoft.com/office/officeart/2005/8/layout/arrow2"/>
    <dgm:cxn modelId="{9AB28360-370E-49FD-9AB7-7FA1ECC1CB41}" type="presParOf" srcId="{2101B826-186A-48D6-831F-6886C93391A7}" destId="{52A9A83C-6E3C-4AC5-B697-BD313A3E5B0E}" srcOrd="6" destOrd="0" presId="urn:microsoft.com/office/officeart/2005/8/layout/arrow2"/>
    <dgm:cxn modelId="{751E9A71-65DD-4FCE-B4D8-2408D712F76E}" type="presParOf" srcId="{2101B826-186A-48D6-831F-6886C93391A7}" destId="{E304A801-94EE-4986-BD00-766281145E1D}" srcOrd="7" destOrd="0" presId="urn:microsoft.com/office/officeart/2005/8/layout/arrow2"/>
    <dgm:cxn modelId="{7F2414BF-FE1E-4CF2-938D-AAED31A84F51}" type="presParOf" srcId="{2101B826-186A-48D6-831F-6886C93391A7}" destId="{816E77F9-995F-41ED-A3B7-1C724FB6BFF4}" srcOrd="8" destOrd="0" presId="urn:microsoft.com/office/officeart/2005/8/layout/arrow2"/>
    <dgm:cxn modelId="{7C00F905-D231-4C41-A4A3-238ACD7EB410}" type="presParOf" srcId="{2101B826-186A-48D6-831F-6886C93391A7}" destId="{76ABE9A2-D250-4F62-ABE2-B1418F8328E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42446-9AA8-4012-9C5E-98370D66C67A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D990767-00E6-4351-8899-70F97DA7E6D0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4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Mar-April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Second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mandatory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meeting</a:t>
          </a:r>
        </a:p>
      </dgm:t>
    </dgm:pt>
    <dgm:pt modelId="{B1E0BDA5-37A0-42F9-BA1F-D4EB6FF22EEB}" type="parTrans" cxnId="{705CB927-3216-45FD-8243-0F816FFF72D0}">
      <dgm:prSet/>
      <dgm:spPr/>
      <dgm:t>
        <a:bodyPr/>
        <a:lstStyle/>
        <a:p>
          <a:endParaRPr lang="en-US"/>
        </a:p>
      </dgm:t>
    </dgm:pt>
    <dgm:pt modelId="{751D6B66-1B96-46C5-875D-79BF46C370FC}" type="sibTrans" cxnId="{705CB927-3216-45FD-8243-0F816FFF72D0}">
      <dgm:prSet/>
      <dgm:spPr/>
      <dgm:t>
        <a:bodyPr/>
        <a:lstStyle/>
        <a:p>
          <a:endParaRPr lang="en-US"/>
        </a:p>
      </dgm:t>
    </dgm:pt>
    <dgm:pt modelId="{9145B13E-D4E9-40F8-82FB-2720F8843C5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4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August 1</a:t>
          </a:r>
          <a:endParaRPr lang="en-US" sz="1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Community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Service Deadline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400" dirty="0" smtClean="0"/>
        </a:p>
      </dgm:t>
    </dgm:pt>
    <dgm:pt modelId="{81800223-AF59-4F75-BCE3-ADC4A052B8A7}" type="parTrans" cxnId="{46964C47-95B4-4A7E-94B1-89F3F3D7555C}">
      <dgm:prSet/>
      <dgm:spPr/>
      <dgm:t>
        <a:bodyPr/>
        <a:lstStyle/>
        <a:p>
          <a:endParaRPr lang="en-US"/>
        </a:p>
      </dgm:t>
    </dgm:pt>
    <dgm:pt modelId="{D6055BE7-20BB-4F33-AABD-B4AD9ED3FA8B}" type="sibTrans" cxnId="{46964C47-95B4-4A7E-94B1-89F3F3D7555C}">
      <dgm:prSet/>
      <dgm:spPr/>
      <dgm:t>
        <a:bodyPr/>
        <a:lstStyle/>
        <a:p>
          <a:endParaRPr lang="en-US"/>
        </a:p>
      </dgm:t>
    </dgm:pt>
    <dgm:pt modelId="{376AE95B-0EFF-4D82-A452-D24079F594FE}">
      <dgm:prSet phldrT="[Text]"/>
      <dgm:spPr/>
      <dgm:t>
        <a:bodyPr/>
        <a:lstStyle/>
        <a:p>
          <a:endParaRPr lang="en-US" dirty="0"/>
        </a:p>
      </dgm:t>
    </dgm:pt>
    <dgm:pt modelId="{4A90B37B-11AF-4910-9005-268CF937BBA2}" type="parTrans" cxnId="{AAB22E72-FF7F-4606-B924-17E4DF34CEF7}">
      <dgm:prSet/>
      <dgm:spPr/>
      <dgm:t>
        <a:bodyPr/>
        <a:lstStyle/>
        <a:p>
          <a:endParaRPr lang="en-US"/>
        </a:p>
      </dgm:t>
    </dgm:pt>
    <dgm:pt modelId="{C64E4FDF-298C-4935-8B2B-85E57D557D69}" type="sibTrans" cxnId="{AAB22E72-FF7F-4606-B924-17E4DF34CEF7}">
      <dgm:prSet/>
      <dgm:spPr/>
      <dgm:t>
        <a:bodyPr/>
        <a:lstStyle/>
        <a:p>
          <a:endParaRPr lang="en-US"/>
        </a:p>
      </dgm:t>
    </dgm:pt>
    <dgm:pt modelId="{93FFED19-F387-4432-A177-2468EE5FF91C}">
      <dgm:prSet phldrT="[Text]"/>
      <dgm:spPr/>
      <dgm:t>
        <a:bodyPr/>
        <a:lstStyle/>
        <a:p>
          <a:endParaRPr lang="en-US"/>
        </a:p>
      </dgm:t>
    </dgm:pt>
    <dgm:pt modelId="{2A5D531C-032A-4B3B-A07F-64B278023133}" type="parTrans" cxnId="{00E3F185-4067-4D78-A7C5-91B58B64C98C}">
      <dgm:prSet/>
      <dgm:spPr/>
      <dgm:t>
        <a:bodyPr/>
        <a:lstStyle/>
        <a:p>
          <a:endParaRPr lang="en-US"/>
        </a:p>
      </dgm:t>
    </dgm:pt>
    <dgm:pt modelId="{34AE4B45-FB47-4515-A1EA-2C1911CB41BE}" type="sibTrans" cxnId="{00E3F185-4067-4D78-A7C5-91B58B64C98C}">
      <dgm:prSet/>
      <dgm:spPr/>
      <dgm:t>
        <a:bodyPr/>
        <a:lstStyle/>
        <a:p>
          <a:endParaRPr lang="en-US"/>
        </a:p>
      </dgm:t>
    </dgm:pt>
    <dgm:pt modelId="{15212AEC-DD4D-4345-AF73-8E548BBD209E}">
      <dgm:prSet phldrT="[Text]"/>
      <dgm:spPr/>
      <dgm:t>
        <a:bodyPr/>
        <a:lstStyle/>
        <a:p>
          <a:endParaRPr lang="en-US" dirty="0"/>
        </a:p>
      </dgm:t>
    </dgm:pt>
    <dgm:pt modelId="{E0C9F4E3-3802-4F01-961C-FC002FF7D692}" type="parTrans" cxnId="{E8CB235D-A44D-4371-AD4E-77B0F9E02AD5}">
      <dgm:prSet/>
      <dgm:spPr/>
      <dgm:t>
        <a:bodyPr/>
        <a:lstStyle/>
        <a:p>
          <a:endParaRPr lang="en-US"/>
        </a:p>
      </dgm:t>
    </dgm:pt>
    <dgm:pt modelId="{5E13D14F-3060-4666-842B-34BA77F4F506}" type="sibTrans" cxnId="{E8CB235D-A44D-4371-AD4E-77B0F9E02AD5}">
      <dgm:prSet/>
      <dgm:spPr/>
      <dgm:t>
        <a:bodyPr/>
        <a:lstStyle/>
        <a:p>
          <a:endParaRPr lang="en-US"/>
        </a:p>
      </dgm:t>
    </dgm:pt>
    <dgm:pt modelId="{F455F004-64F6-4912-AA09-39D7C162C09D}">
      <dgm:prSet phldrT="[Text]"/>
      <dgm:spPr/>
      <dgm:t>
        <a:bodyPr/>
        <a:lstStyle/>
        <a:p>
          <a:endParaRPr lang="en-US" dirty="0"/>
        </a:p>
      </dgm:t>
    </dgm:pt>
    <dgm:pt modelId="{34E02A74-474D-439B-B0A4-9AD1AB6C633E}" type="parTrans" cxnId="{7971AABB-431E-47AD-864F-26FFFACFEFCA}">
      <dgm:prSet/>
      <dgm:spPr/>
      <dgm:t>
        <a:bodyPr/>
        <a:lstStyle/>
        <a:p>
          <a:endParaRPr lang="en-US"/>
        </a:p>
      </dgm:t>
    </dgm:pt>
    <dgm:pt modelId="{60E9CA24-03E5-4256-B5CA-CAE8BCD48DC6}" type="sibTrans" cxnId="{7971AABB-431E-47AD-864F-26FFFACFEFCA}">
      <dgm:prSet/>
      <dgm:spPr/>
      <dgm:t>
        <a:bodyPr/>
        <a:lstStyle/>
        <a:p>
          <a:endParaRPr lang="en-US"/>
        </a:p>
      </dgm:t>
    </dgm:pt>
    <dgm:pt modelId="{4969828A-0BFD-4A52-AD39-F47414BAEAED}">
      <dgm:prSet phldrT="[Text]" custT="1"/>
      <dgm:spPr/>
      <dgm:t>
        <a:bodyPr/>
        <a:lstStyle/>
        <a:p>
          <a:endParaRPr lang="en-US" sz="1400" b="1" dirty="0" smtClean="0"/>
        </a:p>
        <a:p>
          <a:endParaRPr lang="en-US" sz="1400" b="1" dirty="0" smtClean="0"/>
        </a:p>
        <a:p>
          <a:r>
            <a:rPr lang="en-US" sz="1400" b="1" dirty="0" smtClean="0"/>
            <a:t>Fall 2016 </a:t>
          </a:r>
          <a:r>
            <a:rPr lang="en-US" sz="1400" dirty="0" smtClean="0"/>
            <a:t>Third mandatory meeting</a:t>
          </a:r>
          <a:endParaRPr lang="en-US" sz="1400" dirty="0"/>
        </a:p>
      </dgm:t>
    </dgm:pt>
    <dgm:pt modelId="{985E0C86-F50A-483A-8BA8-CFA962684E04}" type="parTrans" cxnId="{DE7154BF-ED23-4D52-BB24-58893ADD25CD}">
      <dgm:prSet/>
      <dgm:spPr/>
      <dgm:t>
        <a:bodyPr/>
        <a:lstStyle/>
        <a:p>
          <a:endParaRPr lang="en-US"/>
        </a:p>
      </dgm:t>
    </dgm:pt>
    <dgm:pt modelId="{35247207-34BA-48BA-BD48-111CBFA6F453}" type="sibTrans" cxnId="{DE7154BF-ED23-4D52-BB24-58893ADD25CD}">
      <dgm:prSet/>
      <dgm:spPr/>
      <dgm:t>
        <a:bodyPr/>
        <a:lstStyle/>
        <a:p>
          <a:endParaRPr lang="en-US"/>
        </a:p>
      </dgm:t>
    </dgm:pt>
    <dgm:pt modelId="{491B7494-7D5E-48F7-A4F8-64A1E72ACCC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Jan-Feb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dirty="0" smtClean="0"/>
            <a:t>First mandatory meeting</a:t>
          </a:r>
          <a:endParaRPr lang="en-US" sz="1400" dirty="0"/>
        </a:p>
      </dgm:t>
    </dgm:pt>
    <dgm:pt modelId="{D58098F3-F2CE-48F6-81B1-5EB2E1F10CE6}" type="sibTrans" cxnId="{AAAADD74-0F23-4B99-A4A9-35A4ED58046A}">
      <dgm:prSet/>
      <dgm:spPr/>
      <dgm:t>
        <a:bodyPr/>
        <a:lstStyle/>
        <a:p>
          <a:endParaRPr lang="en-US"/>
        </a:p>
      </dgm:t>
    </dgm:pt>
    <dgm:pt modelId="{B7BCC198-5BCF-465B-A5A0-254C6E02B1A8}" type="parTrans" cxnId="{AAAADD74-0F23-4B99-A4A9-35A4ED58046A}">
      <dgm:prSet/>
      <dgm:spPr/>
      <dgm:t>
        <a:bodyPr/>
        <a:lstStyle/>
        <a:p>
          <a:endParaRPr lang="en-US"/>
        </a:p>
      </dgm:t>
    </dgm:pt>
    <dgm:pt modelId="{682A7E63-008C-4EAB-9BA8-CC4D806E9B0C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/>
            <a:t>Feb 22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 smtClean="0"/>
            <a:t>FAFSA Completion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 smtClean="0"/>
            <a:t>Deadline</a:t>
          </a:r>
        </a:p>
      </dgm:t>
    </dgm:pt>
    <dgm:pt modelId="{3A71C36B-22BC-4921-ACFA-6886DF58C7AA}" type="parTrans" cxnId="{82B3BBCC-D817-464A-A49D-3B929921151A}">
      <dgm:prSet/>
      <dgm:spPr/>
      <dgm:t>
        <a:bodyPr/>
        <a:lstStyle/>
        <a:p>
          <a:endParaRPr lang="en-US"/>
        </a:p>
      </dgm:t>
    </dgm:pt>
    <dgm:pt modelId="{2DE23432-33D7-4B26-94A8-5DC1C8BAEDA9}" type="sibTrans" cxnId="{82B3BBCC-D817-464A-A49D-3B929921151A}">
      <dgm:prSet/>
      <dgm:spPr/>
      <dgm:t>
        <a:bodyPr/>
        <a:lstStyle/>
        <a:p>
          <a:endParaRPr lang="en-US"/>
        </a:p>
      </dgm:t>
    </dgm:pt>
    <dgm:pt modelId="{3E37B17E-AE34-4927-A5F1-2387ED32BADC}">
      <dgm:prSet phldrT="[Text]" custScaleX="116749" custScaleY="63558" custLinFactNeighborX="65738" custLinFactNeighborY="-70128"/>
      <dgm:spPr/>
      <dgm:t>
        <a:bodyPr/>
        <a:lstStyle/>
        <a:p>
          <a:endParaRPr lang="en-US"/>
        </a:p>
      </dgm:t>
    </dgm:pt>
    <dgm:pt modelId="{1A8DD5C3-429F-4033-9C70-7E76A82A1AA2}" type="parTrans" cxnId="{8A13497B-7523-4CB7-859C-9DB19AE58F57}">
      <dgm:prSet/>
      <dgm:spPr/>
      <dgm:t>
        <a:bodyPr/>
        <a:lstStyle/>
        <a:p>
          <a:endParaRPr lang="en-US"/>
        </a:p>
      </dgm:t>
    </dgm:pt>
    <dgm:pt modelId="{95B2567A-3F33-4073-8E35-592E772C9AD5}" type="sibTrans" cxnId="{8A13497B-7523-4CB7-859C-9DB19AE58F57}">
      <dgm:prSet/>
      <dgm:spPr/>
      <dgm:t>
        <a:bodyPr/>
        <a:lstStyle/>
        <a:p>
          <a:endParaRPr lang="en-US"/>
        </a:p>
      </dgm:t>
    </dgm:pt>
    <dgm:pt modelId="{3469E447-1BF2-4053-AF1F-71434E39AFF9}">
      <dgm:prSet phldrT="[Text]"/>
      <dgm:spPr/>
      <dgm:t>
        <a:bodyPr/>
        <a:lstStyle/>
        <a:p>
          <a:endParaRPr lang="en-US" dirty="0"/>
        </a:p>
      </dgm:t>
    </dgm:pt>
    <dgm:pt modelId="{96468644-13EE-449D-B25E-57A51E0AE762}" type="parTrans" cxnId="{3FD4A60B-372B-4FD9-88B3-5BC76BADF225}">
      <dgm:prSet/>
      <dgm:spPr/>
      <dgm:t>
        <a:bodyPr/>
        <a:lstStyle/>
        <a:p>
          <a:endParaRPr lang="en-US"/>
        </a:p>
      </dgm:t>
    </dgm:pt>
    <dgm:pt modelId="{C75983B1-D9D2-4537-9946-4ADBC9BB18D1}" type="sibTrans" cxnId="{3FD4A60B-372B-4FD9-88B3-5BC76BADF225}">
      <dgm:prSet/>
      <dgm:spPr/>
      <dgm:t>
        <a:bodyPr/>
        <a:lstStyle/>
        <a:p>
          <a:endParaRPr lang="en-US"/>
        </a:p>
      </dgm:t>
    </dgm:pt>
    <dgm:pt modelId="{88B3A53A-CD07-42F6-A5C7-8B9B484BFEA4}">
      <dgm:prSet phldrT="[Text]"/>
      <dgm:spPr/>
      <dgm:t>
        <a:bodyPr/>
        <a:lstStyle/>
        <a:p>
          <a:endParaRPr lang="en-US" dirty="0"/>
        </a:p>
      </dgm:t>
    </dgm:pt>
    <dgm:pt modelId="{8A3A0436-A475-4670-9115-3C9639A4F3A1}" type="parTrans" cxnId="{1560C031-C907-4A81-ABCC-43880E2703AE}">
      <dgm:prSet/>
      <dgm:spPr/>
      <dgm:t>
        <a:bodyPr/>
        <a:lstStyle/>
        <a:p>
          <a:endParaRPr lang="en-US"/>
        </a:p>
      </dgm:t>
    </dgm:pt>
    <dgm:pt modelId="{931ECB11-5128-4B30-92DA-62704C58D3F7}" type="sibTrans" cxnId="{1560C031-C907-4A81-ABCC-43880E2703AE}">
      <dgm:prSet/>
      <dgm:spPr/>
      <dgm:t>
        <a:bodyPr/>
        <a:lstStyle/>
        <a:p>
          <a:endParaRPr lang="en-US"/>
        </a:p>
      </dgm:t>
    </dgm:pt>
    <dgm:pt modelId="{2EA05713-F401-43ED-BA79-7E6B7B41D5E9}" type="pres">
      <dgm:prSet presAssocID="{8F342446-9AA8-4012-9C5E-98370D66C67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987D71-8631-4F99-B1F2-765704495596}" type="pres">
      <dgm:prSet presAssocID="{8F342446-9AA8-4012-9C5E-98370D66C67A}" presName="arrow" presStyleLbl="bgShp" presStyleIdx="0" presStyleCnt="1" custScaleX="101725" custLinFactNeighborX="-1444" custLinFactNeighborY="-1726"/>
      <dgm:spPr/>
      <dgm:t>
        <a:bodyPr/>
        <a:lstStyle/>
        <a:p>
          <a:endParaRPr lang="en-US"/>
        </a:p>
      </dgm:t>
    </dgm:pt>
    <dgm:pt modelId="{2101B826-186A-48D6-831F-6886C93391A7}" type="pres">
      <dgm:prSet presAssocID="{8F342446-9AA8-4012-9C5E-98370D66C67A}" presName="arrowDiagram5" presStyleCnt="0"/>
      <dgm:spPr/>
      <dgm:t>
        <a:bodyPr/>
        <a:lstStyle/>
        <a:p>
          <a:endParaRPr lang="en-US"/>
        </a:p>
      </dgm:t>
    </dgm:pt>
    <dgm:pt modelId="{F6223095-FDBA-41D1-BA20-05A2C92CE4EB}" type="pres">
      <dgm:prSet presAssocID="{491B7494-7D5E-48F7-A4F8-64A1E72ACCC8}" presName="bullet5a" presStyleLbl="node1" presStyleIdx="0" presStyleCnt="5" custScaleX="87561" custScaleY="87561" custLinFactX="-100000" custLinFactY="42307" custLinFactNeighborX="-106521" custLinFactNeighborY="100000"/>
      <dgm:spPr/>
      <dgm:t>
        <a:bodyPr/>
        <a:lstStyle/>
        <a:p>
          <a:endParaRPr lang="en-US"/>
        </a:p>
      </dgm:t>
    </dgm:pt>
    <dgm:pt modelId="{497E536A-5BCD-4BFC-8DEA-0CC1F1283BFC}" type="pres">
      <dgm:prSet presAssocID="{491B7494-7D5E-48F7-A4F8-64A1E72ACCC8}" presName="textBox5a" presStyleLbl="revTx" presStyleIdx="0" presStyleCnt="5" custScaleX="116749" custScaleY="63558" custLinFactNeighborX="3600" custLinFactNeighborY="-21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383EB-E8B5-49D4-B188-2CB0B788AA8E}" type="pres">
      <dgm:prSet presAssocID="{682A7E63-008C-4EAB-9BA8-CC4D806E9B0C}" presName="bullet5b" presStyleLbl="node1" presStyleIdx="1" presStyleCnt="5" custLinFactX="-103984" custLinFactY="100000" custLinFactNeighborX="-200000" custLinFactNeighborY="117498"/>
      <dgm:spPr/>
      <dgm:t>
        <a:bodyPr/>
        <a:lstStyle/>
        <a:p>
          <a:endParaRPr lang="en-US"/>
        </a:p>
      </dgm:t>
    </dgm:pt>
    <dgm:pt modelId="{F9E22B44-3C16-448E-88DE-6FD67BDF79BF}" type="pres">
      <dgm:prSet presAssocID="{682A7E63-008C-4EAB-9BA8-CC4D806E9B0C}" presName="textBox5b" presStyleLbl="revTx" presStyleIdx="1" presStyleCnt="5" custScaleX="116976" custLinFactNeighborX="1128" custLinFactNeighborY="15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4E0FD-A02F-484B-AFFE-6C2400DF9390}" type="pres">
      <dgm:prSet presAssocID="{CD990767-00E6-4351-8899-70F97DA7E6D0}" presName="bullet5c" presStyleLbl="node1" presStyleIdx="2" presStyleCnt="5" custLinFactX="-200000" custLinFactY="97594" custLinFactNeighborX="-201031" custLinFactNeighborY="100000"/>
      <dgm:spPr/>
      <dgm:t>
        <a:bodyPr/>
        <a:lstStyle/>
        <a:p>
          <a:endParaRPr lang="en-US"/>
        </a:p>
      </dgm:t>
    </dgm:pt>
    <dgm:pt modelId="{1301520F-4818-4B8F-B437-5093D41393C8}" type="pres">
      <dgm:prSet presAssocID="{CD990767-00E6-4351-8899-70F97DA7E6D0}" presName="textBox5c" presStyleLbl="revTx" presStyleIdx="2" presStyleCnt="5" custLinFactNeighborX="-19549" custLinFactNeighborY="2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9A83C-6E3C-4AC5-B697-BD313A3E5B0E}" type="pres">
      <dgm:prSet presAssocID="{9145B13E-D4E9-40F8-82FB-2720F8843C5C}" presName="bullet5d" presStyleLbl="node1" presStyleIdx="3" presStyleCnt="5" custLinFactX="-184680" custLinFactY="42253" custLinFactNeighborX="-200000" custLinFactNeighborY="100000"/>
      <dgm:spPr/>
      <dgm:t>
        <a:bodyPr/>
        <a:lstStyle/>
        <a:p>
          <a:endParaRPr lang="en-US"/>
        </a:p>
      </dgm:t>
    </dgm:pt>
    <dgm:pt modelId="{E304A801-94EE-4986-BD00-766281145E1D}" type="pres">
      <dgm:prSet presAssocID="{9145B13E-D4E9-40F8-82FB-2720F8843C5C}" presName="textBox5d" presStyleLbl="revTx" presStyleIdx="3" presStyleCnt="5" custScaleY="89084" custLinFactNeighborX="-34731" custLinFactNeighborY="4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E77F9-995F-41ED-A3B7-1C724FB6BFF4}" type="pres">
      <dgm:prSet presAssocID="{4969828A-0BFD-4A52-AD39-F47414BAEAED}" presName="bullet5e" presStyleLbl="node1" presStyleIdx="4" presStyleCnt="5" custLinFactX="-132045" custLinFactNeighborX="-200000" custLinFactNeighborY="81147"/>
      <dgm:spPr/>
      <dgm:t>
        <a:bodyPr/>
        <a:lstStyle/>
        <a:p>
          <a:endParaRPr lang="en-US"/>
        </a:p>
      </dgm:t>
    </dgm:pt>
    <dgm:pt modelId="{76ABE9A2-D250-4F62-ABE2-B1418F8328E7}" type="pres">
      <dgm:prSet presAssocID="{4969828A-0BFD-4A52-AD39-F47414BAEAED}" presName="textBox5e" presStyleLbl="revTx" presStyleIdx="4" presStyleCnt="5" custLinFactNeighborX="-5384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E3F185-4067-4D78-A7C5-91B58B64C98C}" srcId="{8F342446-9AA8-4012-9C5E-98370D66C67A}" destId="{93FFED19-F387-4432-A177-2468EE5FF91C}" srcOrd="8" destOrd="0" parTransId="{2A5D531C-032A-4B3B-A07F-64B278023133}" sibTransId="{34AE4B45-FB47-4515-A1EA-2C1911CB41BE}"/>
    <dgm:cxn modelId="{705CB927-3216-45FD-8243-0F816FFF72D0}" srcId="{8F342446-9AA8-4012-9C5E-98370D66C67A}" destId="{CD990767-00E6-4351-8899-70F97DA7E6D0}" srcOrd="2" destOrd="0" parTransId="{B1E0BDA5-37A0-42F9-BA1F-D4EB6FF22EEB}" sibTransId="{751D6B66-1B96-46C5-875D-79BF46C370FC}"/>
    <dgm:cxn modelId="{46964C47-95B4-4A7E-94B1-89F3F3D7555C}" srcId="{8F342446-9AA8-4012-9C5E-98370D66C67A}" destId="{9145B13E-D4E9-40F8-82FB-2720F8843C5C}" srcOrd="3" destOrd="0" parTransId="{81800223-AF59-4F75-BCE3-ADC4A052B8A7}" sibTransId="{D6055BE7-20BB-4F33-AABD-B4AD9ED3FA8B}"/>
    <dgm:cxn modelId="{52ABE687-8B39-4C3E-8E8F-088304AAAF61}" type="presOf" srcId="{682A7E63-008C-4EAB-9BA8-CC4D806E9B0C}" destId="{F9E22B44-3C16-448E-88DE-6FD67BDF79BF}" srcOrd="0" destOrd="0" presId="urn:microsoft.com/office/officeart/2005/8/layout/arrow2"/>
    <dgm:cxn modelId="{0C9D2599-105D-4D7F-9556-25A25BA390E4}" type="presOf" srcId="{4969828A-0BFD-4A52-AD39-F47414BAEAED}" destId="{76ABE9A2-D250-4F62-ABE2-B1418F8328E7}" srcOrd="0" destOrd="0" presId="urn:microsoft.com/office/officeart/2005/8/layout/arrow2"/>
    <dgm:cxn modelId="{1560C031-C907-4A81-ABCC-43880E2703AE}" srcId="{8F342446-9AA8-4012-9C5E-98370D66C67A}" destId="{88B3A53A-CD07-42F6-A5C7-8B9B484BFEA4}" srcOrd="5" destOrd="0" parTransId="{8A3A0436-A475-4670-9115-3C9639A4F3A1}" sibTransId="{931ECB11-5128-4B30-92DA-62704C58D3F7}"/>
    <dgm:cxn modelId="{E8CB235D-A44D-4371-AD4E-77B0F9E02AD5}" srcId="{8F342446-9AA8-4012-9C5E-98370D66C67A}" destId="{15212AEC-DD4D-4345-AF73-8E548BBD209E}" srcOrd="9" destOrd="0" parTransId="{E0C9F4E3-3802-4F01-961C-FC002FF7D692}" sibTransId="{5E13D14F-3060-4666-842B-34BA77F4F506}"/>
    <dgm:cxn modelId="{2A241D60-CDD8-484F-8424-A6012662E546}" type="presOf" srcId="{8F342446-9AA8-4012-9C5E-98370D66C67A}" destId="{2EA05713-F401-43ED-BA79-7E6B7B41D5E9}" srcOrd="0" destOrd="0" presId="urn:microsoft.com/office/officeart/2005/8/layout/arrow2"/>
    <dgm:cxn modelId="{7971AABB-431E-47AD-864F-26FFFACFEFCA}" srcId="{8F342446-9AA8-4012-9C5E-98370D66C67A}" destId="{F455F004-64F6-4912-AA09-39D7C162C09D}" srcOrd="7" destOrd="0" parTransId="{34E02A74-474D-439B-B0A4-9AD1AB6C633E}" sibTransId="{60E9CA24-03E5-4256-B5CA-CAE8BCD48DC6}"/>
    <dgm:cxn modelId="{AAB22E72-FF7F-4606-B924-17E4DF34CEF7}" srcId="{8F342446-9AA8-4012-9C5E-98370D66C67A}" destId="{376AE95B-0EFF-4D82-A452-D24079F594FE}" srcOrd="10" destOrd="0" parTransId="{4A90B37B-11AF-4910-9005-268CF937BBA2}" sibTransId="{C64E4FDF-298C-4935-8B2B-85E57D557D69}"/>
    <dgm:cxn modelId="{82B3BBCC-D817-464A-A49D-3B929921151A}" srcId="{8F342446-9AA8-4012-9C5E-98370D66C67A}" destId="{682A7E63-008C-4EAB-9BA8-CC4D806E9B0C}" srcOrd="1" destOrd="0" parTransId="{3A71C36B-22BC-4921-ACFA-6886DF58C7AA}" sibTransId="{2DE23432-33D7-4B26-94A8-5DC1C8BAEDA9}"/>
    <dgm:cxn modelId="{3FD4A60B-372B-4FD9-88B3-5BC76BADF225}" srcId="{8F342446-9AA8-4012-9C5E-98370D66C67A}" destId="{3469E447-1BF2-4053-AF1F-71434E39AFF9}" srcOrd="6" destOrd="0" parTransId="{96468644-13EE-449D-B25E-57A51E0AE762}" sibTransId="{C75983B1-D9D2-4537-9946-4ADBC9BB18D1}"/>
    <dgm:cxn modelId="{8A13497B-7523-4CB7-859C-9DB19AE58F57}" srcId="{8F342446-9AA8-4012-9C5E-98370D66C67A}" destId="{3E37B17E-AE34-4927-A5F1-2387ED32BADC}" srcOrd="11" destOrd="0" parTransId="{1A8DD5C3-429F-4033-9C70-7E76A82A1AA2}" sibTransId="{95B2567A-3F33-4073-8E35-592E772C9AD5}"/>
    <dgm:cxn modelId="{7228F08C-8BC2-45AF-A8BA-E7EB0CCE6A4C}" type="presOf" srcId="{9145B13E-D4E9-40F8-82FB-2720F8843C5C}" destId="{E304A801-94EE-4986-BD00-766281145E1D}" srcOrd="0" destOrd="0" presId="urn:microsoft.com/office/officeart/2005/8/layout/arrow2"/>
    <dgm:cxn modelId="{AAAADD74-0F23-4B99-A4A9-35A4ED58046A}" srcId="{8F342446-9AA8-4012-9C5E-98370D66C67A}" destId="{491B7494-7D5E-48F7-A4F8-64A1E72ACCC8}" srcOrd="0" destOrd="0" parTransId="{B7BCC198-5BCF-465B-A5A0-254C6E02B1A8}" sibTransId="{D58098F3-F2CE-48F6-81B1-5EB2E1F10CE6}"/>
    <dgm:cxn modelId="{DE7154BF-ED23-4D52-BB24-58893ADD25CD}" srcId="{8F342446-9AA8-4012-9C5E-98370D66C67A}" destId="{4969828A-0BFD-4A52-AD39-F47414BAEAED}" srcOrd="4" destOrd="0" parTransId="{985E0C86-F50A-483A-8BA8-CFA962684E04}" sibTransId="{35247207-34BA-48BA-BD48-111CBFA6F453}"/>
    <dgm:cxn modelId="{CD7E4B79-9B0E-44D3-9BAB-AA7B5574486B}" type="presOf" srcId="{CD990767-00E6-4351-8899-70F97DA7E6D0}" destId="{1301520F-4818-4B8F-B437-5093D41393C8}" srcOrd="0" destOrd="0" presId="urn:microsoft.com/office/officeart/2005/8/layout/arrow2"/>
    <dgm:cxn modelId="{1236F141-7B72-4690-A880-10B56EDEC950}" type="presOf" srcId="{491B7494-7D5E-48F7-A4F8-64A1E72ACCC8}" destId="{497E536A-5BCD-4BFC-8DEA-0CC1F1283BFC}" srcOrd="0" destOrd="0" presId="urn:microsoft.com/office/officeart/2005/8/layout/arrow2"/>
    <dgm:cxn modelId="{A269F8B2-6325-4BE8-8E78-54956D3818EA}" type="presParOf" srcId="{2EA05713-F401-43ED-BA79-7E6B7B41D5E9}" destId="{58987D71-8631-4F99-B1F2-765704495596}" srcOrd="0" destOrd="0" presId="urn:microsoft.com/office/officeart/2005/8/layout/arrow2"/>
    <dgm:cxn modelId="{533EE7F7-18B0-4A54-B354-EF18D8500493}" type="presParOf" srcId="{2EA05713-F401-43ED-BA79-7E6B7B41D5E9}" destId="{2101B826-186A-48D6-831F-6886C93391A7}" srcOrd="1" destOrd="0" presId="urn:microsoft.com/office/officeart/2005/8/layout/arrow2"/>
    <dgm:cxn modelId="{DE614EAB-E3E3-49DA-A719-D8CF23AC9757}" type="presParOf" srcId="{2101B826-186A-48D6-831F-6886C93391A7}" destId="{F6223095-FDBA-41D1-BA20-05A2C92CE4EB}" srcOrd="0" destOrd="0" presId="urn:microsoft.com/office/officeart/2005/8/layout/arrow2"/>
    <dgm:cxn modelId="{049AEC33-280E-49CF-A8DA-00369D03D2E3}" type="presParOf" srcId="{2101B826-186A-48D6-831F-6886C93391A7}" destId="{497E536A-5BCD-4BFC-8DEA-0CC1F1283BFC}" srcOrd="1" destOrd="0" presId="urn:microsoft.com/office/officeart/2005/8/layout/arrow2"/>
    <dgm:cxn modelId="{E5A0C777-6C36-4E1E-83BE-81C5C1BA77CB}" type="presParOf" srcId="{2101B826-186A-48D6-831F-6886C93391A7}" destId="{692383EB-E8B5-49D4-B188-2CB0B788AA8E}" srcOrd="2" destOrd="0" presId="urn:microsoft.com/office/officeart/2005/8/layout/arrow2"/>
    <dgm:cxn modelId="{814ADBBE-C110-41FD-8712-FD5F5496EE49}" type="presParOf" srcId="{2101B826-186A-48D6-831F-6886C93391A7}" destId="{F9E22B44-3C16-448E-88DE-6FD67BDF79BF}" srcOrd="3" destOrd="0" presId="urn:microsoft.com/office/officeart/2005/8/layout/arrow2"/>
    <dgm:cxn modelId="{C9A1D7E5-042A-4833-A4F2-F09EAB807705}" type="presParOf" srcId="{2101B826-186A-48D6-831F-6886C93391A7}" destId="{CC64E0FD-A02F-484B-AFFE-6C2400DF9390}" srcOrd="4" destOrd="0" presId="urn:microsoft.com/office/officeart/2005/8/layout/arrow2"/>
    <dgm:cxn modelId="{9FFA45ED-A82C-4703-89A0-999358CF773E}" type="presParOf" srcId="{2101B826-186A-48D6-831F-6886C93391A7}" destId="{1301520F-4818-4B8F-B437-5093D41393C8}" srcOrd="5" destOrd="0" presId="urn:microsoft.com/office/officeart/2005/8/layout/arrow2"/>
    <dgm:cxn modelId="{B158648E-1254-4E66-A796-4C6AF82872C8}" type="presParOf" srcId="{2101B826-186A-48D6-831F-6886C93391A7}" destId="{52A9A83C-6E3C-4AC5-B697-BD313A3E5B0E}" srcOrd="6" destOrd="0" presId="urn:microsoft.com/office/officeart/2005/8/layout/arrow2"/>
    <dgm:cxn modelId="{0B0FE481-29A8-412B-A58D-FC5C9818D5F7}" type="presParOf" srcId="{2101B826-186A-48D6-831F-6886C93391A7}" destId="{E304A801-94EE-4986-BD00-766281145E1D}" srcOrd="7" destOrd="0" presId="urn:microsoft.com/office/officeart/2005/8/layout/arrow2"/>
    <dgm:cxn modelId="{6F61DAFF-6CE7-461C-9142-FF16A630382C}" type="presParOf" srcId="{2101B826-186A-48D6-831F-6886C93391A7}" destId="{816E77F9-995F-41ED-A3B7-1C724FB6BFF4}" srcOrd="8" destOrd="0" presId="urn:microsoft.com/office/officeart/2005/8/layout/arrow2"/>
    <dgm:cxn modelId="{C4B04A48-2ED8-45FB-A2F6-73B94686DF84}" type="presParOf" srcId="{2101B826-186A-48D6-831F-6886C93391A7}" destId="{76ABE9A2-D250-4F62-ABE2-B1418F8328E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87D71-8631-4F99-B1F2-765704495596}">
      <dsp:nvSpPr>
        <dsp:cNvPr id="0" name=""/>
        <dsp:cNvSpPr/>
      </dsp:nvSpPr>
      <dsp:spPr>
        <a:xfrm>
          <a:off x="533385" y="0"/>
          <a:ext cx="7187377" cy="4415936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23095-FDBA-41D1-BA20-05A2C92CE4EB}">
      <dsp:nvSpPr>
        <dsp:cNvPr id="0" name=""/>
        <dsp:cNvSpPr/>
      </dsp:nvSpPr>
      <dsp:spPr>
        <a:xfrm>
          <a:off x="1066799" y="3525055"/>
          <a:ext cx="142292" cy="142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E536A-5BCD-4BFC-8DEA-0CC1F1283BFC}">
      <dsp:nvSpPr>
        <dsp:cNvPr id="0" name=""/>
        <dsp:cNvSpPr/>
      </dsp:nvSpPr>
      <dsp:spPr>
        <a:xfrm>
          <a:off x="2004501" y="2819404"/>
          <a:ext cx="1080605" cy="667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09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Jan-Feb 5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First mandatory meeting</a:t>
          </a:r>
          <a:endParaRPr lang="en-US" sz="1400" kern="1200" dirty="0"/>
        </a:p>
      </dsp:txBody>
      <dsp:txXfrm>
        <a:off x="2004501" y="2819404"/>
        <a:ext cx="1080605" cy="667989"/>
      </dsp:txXfrm>
    </dsp:sp>
    <dsp:sp modelId="{692383EB-E8B5-49D4-B188-2CB0B788AA8E}">
      <dsp:nvSpPr>
        <dsp:cNvPr id="0" name=""/>
        <dsp:cNvSpPr/>
      </dsp:nvSpPr>
      <dsp:spPr>
        <a:xfrm>
          <a:off x="2271957" y="2438479"/>
          <a:ext cx="254357" cy="254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22B44-3C16-448E-88DE-6FD67BDF79BF}">
      <dsp:nvSpPr>
        <dsp:cNvPr id="0" name=""/>
        <dsp:cNvSpPr/>
      </dsp:nvSpPr>
      <dsp:spPr>
        <a:xfrm>
          <a:off x="3124205" y="2098944"/>
          <a:ext cx="1172872" cy="185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779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February 15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0" kern="1200" dirty="0" smtClean="0"/>
            <a:t>FAFSA Completion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0" kern="1200" dirty="0" smtClean="0"/>
            <a:t>Deadline</a:t>
          </a:r>
        </a:p>
      </dsp:txBody>
      <dsp:txXfrm>
        <a:off x="3124205" y="2098944"/>
        <a:ext cx="1172872" cy="1850277"/>
      </dsp:txXfrm>
    </dsp:sp>
    <dsp:sp modelId="{CC64E0FD-A02F-484B-AFFE-6C2400DF9390}">
      <dsp:nvSpPr>
        <dsp:cNvPr id="0" name=""/>
        <dsp:cNvSpPr/>
      </dsp:nvSpPr>
      <dsp:spPr>
        <a:xfrm>
          <a:off x="3304824" y="1726132"/>
          <a:ext cx="339143" cy="339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1520F-4818-4B8F-B437-5093D41393C8}">
      <dsp:nvSpPr>
        <dsp:cNvPr id="0" name=""/>
        <dsp:cNvSpPr/>
      </dsp:nvSpPr>
      <dsp:spPr>
        <a:xfrm>
          <a:off x="4584825" y="1573779"/>
          <a:ext cx="1363641" cy="2481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705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b="1" kern="1200" dirty="0" smtClean="0"/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Mar-April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Second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Mandatory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Meeting</a:t>
          </a:r>
        </a:p>
      </dsp:txBody>
      <dsp:txXfrm>
        <a:off x="4584825" y="1573779"/>
        <a:ext cx="1363641" cy="2481756"/>
      </dsp:txXfrm>
    </dsp:sp>
    <dsp:sp modelId="{52A9A83C-6E3C-4AC5-B697-BD313A3E5B0E}">
      <dsp:nvSpPr>
        <dsp:cNvPr id="0" name=""/>
        <dsp:cNvSpPr/>
      </dsp:nvSpPr>
      <dsp:spPr>
        <a:xfrm>
          <a:off x="4800599" y="1169426"/>
          <a:ext cx="438060" cy="438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4A801-94EE-4986-BD00-766281145E1D}">
      <dsp:nvSpPr>
        <dsp:cNvPr id="0" name=""/>
        <dsp:cNvSpPr/>
      </dsp:nvSpPr>
      <dsp:spPr>
        <a:xfrm>
          <a:off x="5867405" y="1345716"/>
          <a:ext cx="1413099" cy="2958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119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b="1" kern="1200" dirty="0" smtClean="0"/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August 1</a:t>
          </a:r>
          <a:endParaRPr lang="en-US" sz="1400" kern="1200" dirty="0" smtClean="0"/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Community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Service Deadline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kern="1200" dirty="0" smtClean="0"/>
        </a:p>
      </dsp:txBody>
      <dsp:txXfrm>
        <a:off x="5867405" y="1345716"/>
        <a:ext cx="1413099" cy="2958677"/>
      </dsp:txXfrm>
    </dsp:sp>
    <dsp:sp modelId="{816E77F9-995F-41ED-A3B7-1C724FB6BFF4}">
      <dsp:nvSpPr>
        <dsp:cNvPr id="0" name=""/>
        <dsp:cNvSpPr/>
      </dsp:nvSpPr>
      <dsp:spPr>
        <a:xfrm>
          <a:off x="6069662" y="886719"/>
          <a:ext cx="558174" cy="5581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BE9A2-D250-4F62-ABE2-B1418F8328E7}">
      <dsp:nvSpPr>
        <dsp:cNvPr id="0" name=""/>
        <dsp:cNvSpPr/>
      </dsp:nvSpPr>
      <dsp:spPr>
        <a:xfrm>
          <a:off x="6348749" y="1165807"/>
          <a:ext cx="1413099" cy="3250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5765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348749" y="1165807"/>
        <a:ext cx="1413099" cy="3250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87D71-8631-4F99-B1F2-765704495596}">
      <dsp:nvSpPr>
        <dsp:cNvPr id="0" name=""/>
        <dsp:cNvSpPr/>
      </dsp:nvSpPr>
      <dsp:spPr>
        <a:xfrm>
          <a:off x="533385" y="0"/>
          <a:ext cx="7187377" cy="4415936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23095-FDBA-41D1-BA20-05A2C92CE4EB}">
      <dsp:nvSpPr>
        <dsp:cNvPr id="0" name=""/>
        <dsp:cNvSpPr/>
      </dsp:nvSpPr>
      <dsp:spPr>
        <a:xfrm>
          <a:off x="1066799" y="3525055"/>
          <a:ext cx="142292" cy="1422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E536A-5BCD-4BFC-8DEA-0CC1F1283BFC}">
      <dsp:nvSpPr>
        <dsp:cNvPr id="0" name=""/>
        <dsp:cNvSpPr/>
      </dsp:nvSpPr>
      <dsp:spPr>
        <a:xfrm>
          <a:off x="1429364" y="3334758"/>
          <a:ext cx="1080605" cy="667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109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Jan-Feb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First mandatory meeting</a:t>
          </a:r>
          <a:endParaRPr lang="en-US" sz="1400" kern="1200" dirty="0"/>
        </a:p>
      </dsp:txBody>
      <dsp:txXfrm>
        <a:off x="1429364" y="3334758"/>
        <a:ext cx="1080605" cy="667989"/>
      </dsp:txXfrm>
    </dsp:sp>
    <dsp:sp modelId="{692383EB-E8B5-49D4-B188-2CB0B788AA8E}">
      <dsp:nvSpPr>
        <dsp:cNvPr id="0" name=""/>
        <dsp:cNvSpPr/>
      </dsp:nvSpPr>
      <dsp:spPr>
        <a:xfrm>
          <a:off x="1498749" y="2991703"/>
          <a:ext cx="254357" cy="2543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22B44-3C16-448E-88DE-6FD67BDF79BF}">
      <dsp:nvSpPr>
        <dsp:cNvPr id="0" name=""/>
        <dsp:cNvSpPr/>
      </dsp:nvSpPr>
      <dsp:spPr>
        <a:xfrm>
          <a:off x="2312812" y="2565658"/>
          <a:ext cx="1371979" cy="1850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779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Feb 22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0" kern="1200" dirty="0" smtClean="0"/>
            <a:t>FAFSA Completion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0" kern="1200" dirty="0" smtClean="0"/>
            <a:t>Deadline</a:t>
          </a:r>
        </a:p>
      </dsp:txBody>
      <dsp:txXfrm>
        <a:off x="2312812" y="2565658"/>
        <a:ext cx="1371979" cy="1850277"/>
      </dsp:txXfrm>
    </dsp:sp>
    <dsp:sp modelId="{CC64E0FD-A02F-484B-AFFE-6C2400DF9390}">
      <dsp:nvSpPr>
        <dsp:cNvPr id="0" name=""/>
        <dsp:cNvSpPr/>
      </dsp:nvSpPr>
      <dsp:spPr>
        <a:xfrm>
          <a:off x="2042364" y="2434735"/>
          <a:ext cx="339143" cy="339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1520F-4818-4B8F-B437-5093D41393C8}">
      <dsp:nvSpPr>
        <dsp:cNvPr id="0" name=""/>
        <dsp:cNvSpPr/>
      </dsp:nvSpPr>
      <dsp:spPr>
        <a:xfrm>
          <a:off x="3305430" y="1934179"/>
          <a:ext cx="1363641" cy="2481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705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b="1" kern="1200" dirty="0" smtClean="0"/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Mar-April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Second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mandatory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meeting</a:t>
          </a:r>
        </a:p>
      </dsp:txBody>
      <dsp:txXfrm>
        <a:off x="3305430" y="1934179"/>
        <a:ext cx="1363641" cy="2481756"/>
      </dsp:txXfrm>
    </dsp:sp>
    <dsp:sp modelId="{52A9A83C-6E3C-4AC5-B697-BD313A3E5B0E}">
      <dsp:nvSpPr>
        <dsp:cNvPr id="0" name=""/>
        <dsp:cNvSpPr/>
      </dsp:nvSpPr>
      <dsp:spPr>
        <a:xfrm>
          <a:off x="3031486" y="1861383"/>
          <a:ext cx="438060" cy="438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4A801-94EE-4986-BD00-766281145E1D}">
      <dsp:nvSpPr>
        <dsp:cNvPr id="0" name=""/>
        <dsp:cNvSpPr/>
      </dsp:nvSpPr>
      <dsp:spPr>
        <a:xfrm>
          <a:off x="4444866" y="1757742"/>
          <a:ext cx="1413099" cy="2635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119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b="1" kern="1200" dirty="0" smtClean="0"/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/>
            <a:t>August 1</a:t>
          </a:r>
          <a:endParaRPr lang="en-US" sz="1400" kern="1200" dirty="0" smtClean="0"/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Community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Service Deadline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400" kern="1200" dirty="0" smtClean="0"/>
        </a:p>
      </dsp:txBody>
      <dsp:txXfrm>
        <a:off x="4444866" y="1757742"/>
        <a:ext cx="1413099" cy="2635707"/>
      </dsp:txXfrm>
    </dsp:sp>
    <dsp:sp modelId="{816E77F9-995F-41ED-A3B7-1C724FB6BFF4}">
      <dsp:nvSpPr>
        <dsp:cNvPr id="0" name=""/>
        <dsp:cNvSpPr/>
      </dsp:nvSpPr>
      <dsp:spPr>
        <a:xfrm>
          <a:off x="4216272" y="1339661"/>
          <a:ext cx="558174" cy="5581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ABE9A2-D250-4F62-ABE2-B1418F8328E7}">
      <dsp:nvSpPr>
        <dsp:cNvPr id="0" name=""/>
        <dsp:cNvSpPr/>
      </dsp:nvSpPr>
      <dsp:spPr>
        <a:xfrm>
          <a:off x="5587865" y="1165807"/>
          <a:ext cx="1413099" cy="3250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576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Fall 2016 </a:t>
          </a:r>
          <a:r>
            <a:rPr lang="en-US" sz="1400" kern="1200" dirty="0" smtClean="0"/>
            <a:t>Third mandatory meeting</a:t>
          </a:r>
          <a:endParaRPr lang="en-US" sz="1400" kern="1200" dirty="0"/>
        </a:p>
      </dsp:txBody>
      <dsp:txXfrm>
        <a:off x="5587865" y="1165807"/>
        <a:ext cx="1413099" cy="3250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05B39BBF-2256-480A-AD01-DDF6E517DABB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D1087900-E5E1-4CC7-B103-3CB7C641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FA6BCFBD-AECD-4B4F-83EA-71E27D6C32D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BEEF16BB-A437-4957-A6C9-E68FDEDD8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59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Reflects a slightly different timeline/order of</a:t>
            </a:r>
            <a:r>
              <a:rPr lang="en-US" baseline="0" dirty="0" smtClean="0"/>
              <a:t> events. So far, program retention is a bit higher than last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1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46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I said earlier,</a:t>
            </a:r>
            <a:r>
              <a:rPr lang="en-US" baseline="0" dirty="0" smtClean="0"/>
              <a:t> this is just a first pass using this data. We have many more questions that we can and will explore – these are just some of them.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78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F16BB-A437-4957-A6C9-E68FDEDD87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2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we</a:t>
            </a:r>
            <a:r>
              <a:rPr lang="en-US" baseline="0" dirty="0" smtClean="0"/>
              <a:t> started.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F16BB-A437-4957-A6C9-E68FDEDD87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83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we are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F16BB-A437-4957-A6C9-E68FDEDD870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08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7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81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Average annual TN Promise award amount is </a:t>
            </a:r>
            <a:r>
              <a:rPr lang="en-US" b="1" baseline="0" dirty="0" smtClean="0"/>
              <a:t>$850</a:t>
            </a:r>
            <a:r>
              <a:rPr lang="en-US" baseline="0" dirty="0" smtClean="0"/>
              <a:t>, per Tim Phelps and James Snider.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varies by institution.</a:t>
            </a:r>
            <a:r>
              <a:rPr lang="en-US" baseline="0" dirty="0" smtClean="0"/>
              <a:t> Surge in transfer in 2 years? </a:t>
            </a:r>
          </a:p>
          <a:p>
            <a:r>
              <a:rPr lang="en-US" baseline="0" dirty="0" smtClean="0"/>
              <a:t>Not using causal language, but this likely has a lot do to with Promise. BUT – this is not BECAUSE OF PROMISE.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Likely some new entrants, though – the decrease in 4 years is not equal to the increase in CCs and TCATs, so we must have some new people in there too.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91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72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these</a:t>
            </a:r>
            <a:r>
              <a:rPr lang="en-US" baseline="0" dirty="0" smtClean="0"/>
              <a:t> students are </a:t>
            </a:r>
            <a:r>
              <a:rPr lang="en-US" dirty="0" smtClean="0"/>
              <a:t>on the margin of being academically eligible to attend a four-year versus a two-year.</a:t>
            </a:r>
            <a:r>
              <a:rPr lang="en-US" baseline="0" dirty="0" smtClean="0"/>
              <a:t> Increase in odds compared to past 3 years (2012-2014.)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6E9E-E984-481A-BE9B-F5F5F6C99A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41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great – maintained retention rate in light of huge enrollment increase. Testament</a:t>
            </a:r>
            <a:r>
              <a:rPr lang="en-US" baseline="0" dirty="0" smtClean="0"/>
              <a:t> to support services, CC staff, etc. TCATs are a little different to compare to prior years, but this is comparable to prior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F16BB-A437-4957-A6C9-E68FDEDD87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14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FA14 – 2.29, FA13 2.35</a:t>
            </a:r>
          </a:p>
          <a:p>
            <a:r>
              <a:rPr lang="en-US" dirty="0" smtClean="0"/>
              <a:t>ALL</a:t>
            </a:r>
            <a:r>
              <a:rPr lang="en-US" baseline="0" dirty="0" smtClean="0"/>
              <a:t> CC students (including older, PT) – 2.03 in Fall 2015, 2.18 in Fall 2014 – so it’s comparable to the FTFT right out of 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F16BB-A437-4957-A6C9-E68FDEDD87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5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0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ACCESS | COMPLETION | WORKFORCE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5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ACCESS | COMPLETION | WORKFORCE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5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7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1CD40-A84B-4867-A42F-360A42F1FC3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16675"/>
            <a:ext cx="70739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D327F-40A2-49BC-A182-B7090936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4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64180"/>
            <a:ext cx="9162564" cy="493820"/>
          </a:xfrm>
          <a:prstGeom prst="rect">
            <a:avLst/>
          </a:prstGeom>
          <a:gradFill flip="none" rotWithShape="1">
            <a:gsLst>
              <a:gs pos="0">
                <a:srgbClr val="002C73"/>
              </a:gs>
              <a:gs pos="77000">
                <a:srgbClr val="002C73">
                  <a:alpha val="72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49441" y="6446214"/>
            <a:ext cx="461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Tennessee Higher</a:t>
            </a:r>
            <a:r>
              <a:rPr lang="en-US" b="0" baseline="0" dirty="0" smtClean="0">
                <a:solidFill>
                  <a:schemeClr val="bg1"/>
                </a:solidFill>
              </a:rPr>
              <a:t> Education Commission</a:t>
            </a:r>
            <a:endParaRPr lang="en-US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1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.house@tn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Tennessee Promise update: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Cohorts 1 and 2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002C73"/>
                </a:solidFill>
              </a:rPr>
              <a:t>Emily House</a:t>
            </a:r>
          </a:p>
          <a:p>
            <a:r>
              <a:rPr lang="en-US" sz="2800" dirty="0">
                <a:solidFill>
                  <a:srgbClr val="002C73"/>
                </a:solidFill>
              </a:rPr>
              <a:t>Tennessee Higher Education </a:t>
            </a:r>
            <a:r>
              <a:rPr lang="en-US" sz="2800" dirty="0" smtClean="0">
                <a:solidFill>
                  <a:srgbClr val="002C73"/>
                </a:solidFill>
              </a:rPr>
              <a:t>Commission</a:t>
            </a:r>
          </a:p>
          <a:p>
            <a:r>
              <a:rPr lang="en-US" sz="2800" dirty="0" smtClean="0">
                <a:solidFill>
                  <a:srgbClr val="002C73"/>
                </a:solidFill>
              </a:rPr>
              <a:t>Spring Quarterly Meeting</a:t>
            </a:r>
          </a:p>
          <a:p>
            <a:r>
              <a:rPr lang="en-US" sz="2800" dirty="0" smtClean="0">
                <a:solidFill>
                  <a:srgbClr val="002C73"/>
                </a:solidFill>
              </a:rPr>
              <a:t>April 20, 2016</a:t>
            </a:r>
            <a:endParaRPr lang="en-US" sz="2800" dirty="0">
              <a:solidFill>
                <a:srgbClr val="002C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Fall term GPAs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133225"/>
              </p:ext>
            </p:extLst>
          </p:nvPr>
        </p:nvGraphicFramePr>
        <p:xfrm>
          <a:off x="457200" y="16002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Community</a:t>
                      </a:r>
                      <a:r>
                        <a:rPr lang="en-US" b="1" baseline="0" dirty="0" smtClean="0"/>
                        <a:t> colleges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2.29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2.35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Public 4-year</a:t>
                      </a:r>
                      <a:r>
                        <a:rPr lang="en-US" b="1" baseline="0" dirty="0" smtClean="0"/>
                        <a:t> universities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2.69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493532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First-time, full time freshmen, right out of </a:t>
            </a:r>
            <a:r>
              <a:rPr lang="en-US" sz="2400" smtClean="0"/>
              <a:t>high school (most </a:t>
            </a:r>
            <a:r>
              <a:rPr lang="en-US" sz="2400" dirty="0" smtClean="0"/>
              <a:t>similar student to a Tennessee </a:t>
            </a:r>
            <a:r>
              <a:rPr lang="en-US" sz="2400" smtClean="0"/>
              <a:t>Promise student.)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573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g0319006wf510\AE_USR\AE01462\My Pictures\TN_promise_263_209_fi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98" y="152400"/>
            <a:ext cx="2209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43844897"/>
              </p:ext>
            </p:extLst>
          </p:nvPr>
        </p:nvGraphicFramePr>
        <p:xfrm>
          <a:off x="508130" y="918064"/>
          <a:ext cx="8458200" cy="441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50796" y="4164124"/>
            <a:ext cx="1108679" cy="1147379"/>
            <a:chOff x="1976427" y="2819404"/>
            <a:chExt cx="1108679" cy="1147379"/>
          </a:xfrm>
        </p:grpSpPr>
        <p:sp>
          <p:nvSpPr>
            <p:cNvPr id="9" name="Rectangle 8"/>
            <p:cNvSpPr/>
            <p:nvPr/>
          </p:nvSpPr>
          <p:spPr>
            <a:xfrm>
              <a:off x="2004501" y="2819404"/>
              <a:ext cx="1080605" cy="66798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1976427" y="3298794"/>
              <a:ext cx="1080605" cy="6679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109" tIns="0" rIns="0" bIns="0" numCol="1" spcCol="1270" anchor="t" anchorCtr="0">
              <a:noAutofit/>
            </a:bodyPr>
            <a:lstStyle/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b="1" dirty="0" smtClean="0"/>
                <a:t>Nov 2</a:t>
              </a:r>
              <a:endParaRPr lang="en-US" sz="1400" b="1" kern="1200" dirty="0" smtClean="0"/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kern="1200" dirty="0" smtClean="0"/>
                <a:t>Application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dirty="0" smtClean="0"/>
                <a:t>Closes</a:t>
              </a:r>
              <a:endParaRPr lang="en-US" sz="1400" kern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31401" y="5181600"/>
            <a:ext cx="115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51,464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401356"/>
            <a:ext cx="115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48,959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5334000"/>
            <a:ext cx="115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59,598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9310" y="2075145"/>
            <a:ext cx="2334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15-16 Public and Private HS Seniors: ~75,000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403645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Ongoing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9947" y="1846168"/>
            <a:ext cx="685800" cy="679826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Title 1"/>
          <p:cNvSpPr txBox="1">
            <a:spLocks/>
          </p:cNvSpPr>
          <p:nvPr/>
        </p:nvSpPr>
        <p:spPr>
          <a:xfrm>
            <a:off x="2209800" y="274638"/>
            <a:ext cx="6477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Cohort 2 – HS class of 2016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Tennessee Promise – Cohort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and academic characteristics:</a:t>
            </a:r>
          </a:p>
          <a:p>
            <a:pPr lvl="1"/>
            <a:r>
              <a:rPr lang="en-US" b="1" dirty="0" smtClean="0"/>
              <a:t>50 </a:t>
            </a:r>
            <a:r>
              <a:rPr lang="en-US" dirty="0" smtClean="0"/>
              <a:t>percent</a:t>
            </a:r>
            <a:r>
              <a:rPr lang="en-US" b="1" dirty="0" smtClean="0"/>
              <a:t> </a:t>
            </a:r>
            <a:r>
              <a:rPr lang="en-US" dirty="0" smtClean="0"/>
              <a:t>female</a:t>
            </a:r>
          </a:p>
          <a:p>
            <a:pPr lvl="1"/>
            <a:r>
              <a:rPr lang="en-US" b="1" dirty="0" smtClean="0"/>
              <a:t>63 </a:t>
            </a:r>
            <a:r>
              <a:rPr lang="en-US" dirty="0" smtClean="0"/>
              <a:t>percent</a:t>
            </a:r>
            <a:r>
              <a:rPr lang="en-US" b="1" dirty="0" smtClean="0"/>
              <a:t> </a:t>
            </a:r>
            <a:r>
              <a:rPr lang="en-US" dirty="0" smtClean="0"/>
              <a:t>white, </a:t>
            </a:r>
            <a:r>
              <a:rPr lang="en-US" b="1" dirty="0" smtClean="0"/>
              <a:t>21 </a:t>
            </a:r>
            <a:r>
              <a:rPr lang="en-US" dirty="0" smtClean="0"/>
              <a:t>percent</a:t>
            </a:r>
            <a:r>
              <a:rPr lang="en-US" b="1" dirty="0" smtClean="0"/>
              <a:t> </a:t>
            </a:r>
            <a:r>
              <a:rPr lang="en-US" dirty="0" smtClean="0"/>
              <a:t>black, </a:t>
            </a:r>
            <a:r>
              <a:rPr lang="en-US" b="1" dirty="0" smtClean="0"/>
              <a:t>4 </a:t>
            </a:r>
            <a:r>
              <a:rPr lang="en-US" dirty="0" smtClean="0"/>
              <a:t>percent Hispanic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Vast majority intend to attend a CC</a:t>
            </a:r>
          </a:p>
          <a:p>
            <a:pPr lvl="1"/>
            <a:r>
              <a:rPr lang="en-US" dirty="0" smtClean="0"/>
              <a:t>Average ACT: </a:t>
            </a:r>
            <a:r>
              <a:rPr lang="en-US" b="1" dirty="0" smtClean="0"/>
              <a:t>20.2</a:t>
            </a:r>
          </a:p>
          <a:p>
            <a:pPr lvl="1"/>
            <a:r>
              <a:rPr lang="en-US" dirty="0" smtClean="0"/>
              <a:t>Average HS GPA: </a:t>
            </a:r>
            <a:r>
              <a:rPr lang="en-US" b="1" dirty="0" smtClean="0"/>
              <a:t>3.08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Next Steps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Research, research, research</a:t>
            </a:r>
          </a:p>
          <a:p>
            <a:pPr lvl="1"/>
            <a:r>
              <a:rPr lang="en-US" dirty="0" smtClean="0"/>
              <a:t>TN Promise students enrolling elsewhere</a:t>
            </a:r>
          </a:p>
          <a:p>
            <a:pPr lvl="1"/>
            <a:r>
              <a:rPr lang="en-US" dirty="0" smtClean="0"/>
              <a:t>“Waterfall” – when do students drop off the TN Promise, and where do they end up?</a:t>
            </a:r>
          </a:p>
          <a:p>
            <a:pPr lvl="1"/>
            <a:r>
              <a:rPr lang="en-US" dirty="0" smtClean="0"/>
              <a:t>Students enrolling in 2- vs. 4-year institutions</a:t>
            </a:r>
          </a:p>
          <a:p>
            <a:pPr lvl="1"/>
            <a:r>
              <a:rPr lang="en-US" dirty="0" smtClean="0"/>
              <a:t>Variation by high school (collaboration with TN DOE), county, region</a:t>
            </a:r>
          </a:p>
          <a:p>
            <a:pPr lvl="1"/>
            <a:r>
              <a:rPr lang="en-US" dirty="0" smtClean="0"/>
              <a:t>Persistence and retention (Fall to spring, Year 1-2)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College-going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ate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Fall 2015 CGR: </a:t>
            </a:r>
            <a:r>
              <a:rPr lang="en-US" sz="3600" b="1" dirty="0" smtClean="0"/>
              <a:t>62.5 percent</a:t>
            </a:r>
          </a:p>
          <a:p>
            <a:pPr lvl="1"/>
            <a:r>
              <a:rPr lang="en-US" sz="3200" dirty="0" smtClean="0"/>
              <a:t>One-year increase of </a:t>
            </a:r>
            <a:r>
              <a:rPr lang="en-US" sz="3200" b="1" dirty="0" smtClean="0"/>
              <a:t>4.6 percentage points </a:t>
            </a:r>
            <a:r>
              <a:rPr lang="en-US" sz="3200" dirty="0" smtClean="0"/>
              <a:t>(Fall 2014 CGR: 57.9 percent) 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r>
              <a:rPr lang="en-US" sz="3200" dirty="0"/>
              <a:t>Approximately </a:t>
            </a:r>
            <a:r>
              <a:rPr lang="en-US" sz="3200" b="1" dirty="0"/>
              <a:t>4,000 new entrants </a:t>
            </a:r>
            <a:r>
              <a:rPr lang="en-US" sz="3200" dirty="0"/>
              <a:t>into higher education in Tennessee.</a:t>
            </a:r>
          </a:p>
          <a:p>
            <a:pPr lvl="2"/>
            <a:r>
              <a:rPr lang="en-US" sz="2800" dirty="0"/>
              <a:t>Most at CCs and </a:t>
            </a:r>
            <a:r>
              <a:rPr lang="en-US" sz="2800" dirty="0" smtClean="0"/>
              <a:t>TCATs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CGR over time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78233"/>
              </p:ext>
            </p:extLst>
          </p:nvPr>
        </p:nvGraphicFramePr>
        <p:xfrm>
          <a:off x="381000" y="1295400"/>
          <a:ext cx="83058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149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CGR by state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79700"/>
              </p:ext>
            </p:extLst>
          </p:nvPr>
        </p:nvGraphicFramePr>
        <p:xfrm>
          <a:off x="228600" y="838200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51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CGR by state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137492"/>
              </p:ext>
            </p:extLst>
          </p:nvPr>
        </p:nvGraphicFramePr>
        <p:xfrm>
          <a:off x="381000" y="9144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07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CGR by county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826264"/>
              </p:ext>
            </p:extLst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 CGR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 CGR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1-year</a:t>
                      </a:r>
                      <a:r>
                        <a:rPr lang="en-US" baseline="0" dirty="0" smtClean="0"/>
                        <a:t> delta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Top 3 (# high school grads)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All</a:t>
                      </a:r>
                      <a:r>
                        <a:rPr lang="en-US" b="1" baseline="0" dirty="0" smtClean="0"/>
                        <a:t> others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Top 6 (# high school grads)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All others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Statewide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b="1" dirty="0" smtClean="0"/>
                        <a:t>Top 6</a:t>
                      </a:r>
                      <a:r>
                        <a:rPr lang="en-US" dirty="0" smtClean="0"/>
                        <a:t>: Shelby, Davidson, Knox, Rutherford, Hamilton, Williamson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634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CGR by county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835252"/>
              </p:ext>
            </p:extLst>
          </p:nvPr>
        </p:nvGraphicFramePr>
        <p:xfrm>
          <a:off x="457200" y="1600200"/>
          <a:ext cx="8229600" cy="3957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 CGR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 CGR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1-year</a:t>
                      </a:r>
                      <a:r>
                        <a:rPr lang="en-US" baseline="0" dirty="0" smtClean="0"/>
                        <a:t> delta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“Original” </a:t>
                      </a:r>
                      <a:r>
                        <a:rPr lang="en-US" b="1" dirty="0" err="1" smtClean="0"/>
                        <a:t>tnAchieves</a:t>
                      </a:r>
                      <a:r>
                        <a:rPr lang="en-US" b="1" dirty="0" smtClean="0"/>
                        <a:t> counties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All others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Statewide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b="1" dirty="0" err="1" smtClean="0"/>
                        <a:t>tnAchieves</a:t>
                      </a:r>
                      <a:r>
                        <a:rPr lang="en-US" b="1" dirty="0" smtClean="0"/>
                        <a:t> counties</a:t>
                      </a:r>
                      <a:r>
                        <a:rPr lang="en-US" dirty="0" smtClean="0"/>
                        <a:t>: Anderson, Blount,</a:t>
                      </a:r>
                      <a:r>
                        <a:rPr lang="en-US" baseline="0" dirty="0" smtClean="0"/>
                        <a:t> Bradley, Campbell, Claiborne, Davidson, Dyer, Fentress, Grainger, Greene, Hamblen, Hancock, Jefferson, Knox, Lake, Loudon, Madison, </a:t>
                      </a:r>
                      <a:r>
                        <a:rPr lang="en-US" baseline="0" dirty="0" err="1" smtClean="0"/>
                        <a:t>Meigs</a:t>
                      </a:r>
                      <a:r>
                        <a:rPr lang="en-US" baseline="0" dirty="0" smtClean="0"/>
                        <a:t>, Morgan, Obion, Pickett, Roane, Scott, Sevier, Shelby, Sullivan, Union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05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g0319006wf510\AE_USR\AE01462\My Pictures\TN_promise_263_209_fi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98" y="152400"/>
            <a:ext cx="2209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21334959"/>
              </p:ext>
            </p:extLst>
          </p:nvPr>
        </p:nvGraphicFramePr>
        <p:xfrm>
          <a:off x="508130" y="918064"/>
          <a:ext cx="8458200" cy="441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50796" y="4164124"/>
            <a:ext cx="1108679" cy="1147379"/>
            <a:chOff x="1976427" y="2819404"/>
            <a:chExt cx="1108679" cy="1147379"/>
          </a:xfrm>
        </p:grpSpPr>
        <p:sp>
          <p:nvSpPr>
            <p:cNvPr id="9" name="Rectangle 8"/>
            <p:cNvSpPr/>
            <p:nvPr/>
          </p:nvSpPr>
          <p:spPr>
            <a:xfrm>
              <a:off x="2004501" y="2819404"/>
              <a:ext cx="1080605" cy="66798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1976427" y="3298794"/>
              <a:ext cx="1080605" cy="6679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109" tIns="0" rIns="0" bIns="0" numCol="1" spcCol="1270" anchor="t" anchorCtr="0">
              <a:noAutofit/>
            </a:bodyPr>
            <a:lstStyle/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b="1" dirty="0" smtClean="0"/>
                <a:t>Nov 1</a:t>
              </a:r>
              <a:endParaRPr lang="en-US" sz="1400" b="1" kern="1200" dirty="0" smtClean="0"/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kern="1200" dirty="0" smtClean="0"/>
                <a:t>Application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400" dirty="0" smtClean="0"/>
                <a:t>Closes</a:t>
              </a:r>
              <a:endParaRPr lang="en-US" sz="1400" kern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77220" y="4749225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43,105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30910" y="4252821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38,165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3718158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31,985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3441412"/>
            <a:ext cx="13304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22,500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5334000"/>
            <a:ext cx="13304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58,000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343400" y="5311503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Fall 2015: 16,291 enroll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310" y="2075145"/>
            <a:ext cx="2334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14-15 Public and Private HS Seniors: ~74,400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18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Thank you!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emily.house@tn.gov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3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Cohort 1 (HS class of 2015)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Where TN Promise Cohort 1 enrolled:</a:t>
            </a:r>
          </a:p>
          <a:p>
            <a:pPr lvl="1"/>
            <a:r>
              <a:rPr lang="en-US" b="1" dirty="0" smtClean="0"/>
              <a:t>85 percent </a:t>
            </a:r>
            <a:r>
              <a:rPr lang="en-US" dirty="0" smtClean="0"/>
              <a:t>community colleges (and APSU)</a:t>
            </a:r>
          </a:p>
          <a:p>
            <a:pPr lvl="1"/>
            <a:r>
              <a:rPr lang="en-US" b="1" dirty="0" smtClean="0"/>
              <a:t>13 percent </a:t>
            </a:r>
            <a:r>
              <a:rPr lang="en-US" dirty="0" smtClean="0"/>
              <a:t>TCATs</a:t>
            </a:r>
          </a:p>
          <a:p>
            <a:pPr lvl="1"/>
            <a:r>
              <a:rPr lang="en-US" b="1" dirty="0" smtClean="0"/>
              <a:t>2 percent </a:t>
            </a:r>
            <a:r>
              <a:rPr lang="en-US" dirty="0" smtClean="0"/>
              <a:t>Promise-eligible TICUA institutions</a:t>
            </a:r>
          </a:p>
          <a:p>
            <a:r>
              <a:rPr lang="en-US" dirty="0" smtClean="0"/>
              <a:t>Of those who completed all requirements but did not </a:t>
            </a:r>
            <a:r>
              <a:rPr lang="en-US" dirty="0" smtClean="0"/>
              <a:t>enroll (N = 6,200):</a:t>
            </a:r>
            <a:endParaRPr lang="en-US" dirty="0" smtClean="0"/>
          </a:p>
          <a:p>
            <a:pPr lvl="1"/>
            <a:r>
              <a:rPr lang="en-US" dirty="0" smtClean="0"/>
              <a:t>Four-year institutions</a:t>
            </a:r>
          </a:p>
          <a:p>
            <a:pPr lvl="1"/>
            <a:r>
              <a:rPr lang="en-US" dirty="0" smtClean="0"/>
              <a:t>Private/out of state</a:t>
            </a:r>
          </a:p>
          <a:p>
            <a:pPr lvl="1"/>
            <a:r>
              <a:rPr lang="en-US" dirty="0" smtClean="0"/>
              <a:t>Did not enroll (workforce, military)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Cohort 1, TNP Students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687073"/>
              </p:ext>
            </p:extLst>
          </p:nvPr>
        </p:nvGraphicFramePr>
        <p:xfrm>
          <a:off x="381000" y="990600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154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TN Promise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CC students</a:t>
                      </a:r>
                      <a:endParaRPr lang="en-US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FTF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out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 of HS, Fall 2014 (CCs)</a:t>
                      </a:r>
                      <a:endParaRPr lang="en-US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FTF at CCs,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Fall 2015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FTF at CCs,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Fall 2014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African</a:t>
                      </a:r>
                      <a:r>
                        <a:rPr lang="en-US" sz="2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Hispanic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ACT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Financial </a:t>
                      </a:r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aid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ANY Pell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53%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55%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FULL Pell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34%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40%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33%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Pell covers </a:t>
                      </a:r>
                      <a:r>
                        <a:rPr lang="en-US" sz="2000" b="0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T&amp;F</a:t>
                      </a:r>
                      <a:endParaRPr lang="en-US" sz="2000" b="0" i="1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45%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53%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44%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TELS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58%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48%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43%</a:t>
                      </a:r>
                      <a:endParaRPr lang="en-US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2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First-time Freshmen: Enrollment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311119"/>
              </p:ext>
            </p:extLst>
          </p:nvPr>
        </p:nvGraphicFramePr>
        <p:xfrm>
          <a:off x="457200" y="1314450"/>
          <a:ext cx="8229600" cy="346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Fall 2015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Delta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FTF Enrollment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>
                          <a:solidFill>
                            <a:schemeClr val="accent1"/>
                          </a:solidFill>
                        </a:rPr>
                        <a:t>TBR CCs</a:t>
                      </a:r>
                      <a:endParaRPr lang="en-US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21,679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17,379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24.7%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>
                          <a:solidFill>
                            <a:schemeClr val="accent1"/>
                          </a:solidFill>
                        </a:rPr>
                        <a:t>TCATs</a:t>
                      </a:r>
                      <a:endParaRPr lang="en-US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10,432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8,691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20.0%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>
                          <a:solidFill>
                            <a:schemeClr val="accent1"/>
                          </a:solidFill>
                        </a:rPr>
                        <a:t>TBR Universities</a:t>
                      </a:r>
                      <a:endParaRPr lang="en-US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</a:rPr>
                        <a:t>10,977</a:t>
                      </a:r>
                      <a:endParaRPr lang="en-US" b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11,983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-8.4%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>
                          <a:solidFill>
                            <a:schemeClr val="accent1"/>
                          </a:solidFill>
                        </a:rPr>
                        <a:t>UT</a:t>
                      </a:r>
                      <a:endParaRPr lang="en-US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1"/>
                          </a:solidFill>
                        </a:rPr>
                        <a:t>7,611</a:t>
                      </a:r>
                      <a:endParaRPr lang="en-US" b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7,977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-4.6%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chemeClr val="accent1"/>
                          </a:solidFill>
                        </a:rPr>
                        <a:t>TOTAL</a:t>
                      </a:r>
                      <a:endParaRPr lang="en-US" b="1" i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50,699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46,030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10.1%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6791325" y="33528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791325" y="38862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6791325" y="2362200"/>
            <a:ext cx="228600" cy="30480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6791325" y="2895600"/>
            <a:ext cx="228600" cy="30480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6791325" y="4343400"/>
            <a:ext cx="228600" cy="30480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First-time Freshmen: ACT Scores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551032"/>
              </p:ext>
            </p:extLst>
          </p:nvPr>
        </p:nvGraphicFramePr>
        <p:xfrm>
          <a:off x="457200" y="12954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775"/>
                <a:gridCol w="1470025"/>
                <a:gridCol w="2057400"/>
                <a:gridCol w="205740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Fall 2015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Delta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FTF average </a:t>
                      </a:r>
                      <a:r>
                        <a:rPr lang="en-US" smtClean="0"/>
                        <a:t>ACT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TBR CCs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TBR Universities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UT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6953250" y="2476500"/>
            <a:ext cx="228600" cy="30480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962775" y="2981325"/>
            <a:ext cx="228600" cy="30480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962775" y="3505200"/>
            <a:ext cx="228600" cy="30480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96925"/>
            <a:ext cx="8924925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90800" y="1676400"/>
            <a:ext cx="0" cy="3505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91200" y="1676400"/>
            <a:ext cx="38100" cy="3505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4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Fall-Spring retention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80.6</a:t>
            </a:r>
            <a:r>
              <a:rPr lang="en-US" dirty="0" smtClean="0"/>
              <a:t> percent of Tennessee Promise students persisted Fall-Spring.</a:t>
            </a:r>
          </a:p>
          <a:p>
            <a:pPr lvl="1"/>
            <a:r>
              <a:rPr lang="en-US" b="1" dirty="0" smtClean="0"/>
              <a:t>78.5</a:t>
            </a:r>
            <a:r>
              <a:rPr lang="en-US" dirty="0" smtClean="0"/>
              <a:t> percent at CCs</a:t>
            </a:r>
          </a:p>
          <a:p>
            <a:pPr lvl="1"/>
            <a:r>
              <a:rPr lang="en-US" b="1" dirty="0" smtClean="0"/>
              <a:t>94.7</a:t>
            </a:r>
            <a:r>
              <a:rPr lang="en-US" dirty="0" smtClean="0"/>
              <a:t> percent at TCATs</a:t>
            </a:r>
          </a:p>
          <a:p>
            <a:r>
              <a:rPr lang="en-US" dirty="0" smtClean="0"/>
              <a:t>In prior years:</a:t>
            </a:r>
          </a:p>
          <a:p>
            <a:pPr lvl="1"/>
            <a:r>
              <a:rPr lang="en-US" b="1" dirty="0" smtClean="0"/>
              <a:t>~80 </a:t>
            </a:r>
            <a:r>
              <a:rPr lang="en-US" dirty="0" smtClean="0"/>
              <a:t>percent retention of first-time freshmen, right out of high school at CCs</a:t>
            </a:r>
          </a:p>
          <a:p>
            <a:pPr lvl="1"/>
            <a:r>
              <a:rPr lang="en-US" b="1" dirty="0" smtClean="0"/>
              <a:t>~70 </a:t>
            </a:r>
            <a:r>
              <a:rPr lang="en-US" dirty="0" smtClean="0"/>
              <a:t>percent of ALL students at CCs</a:t>
            </a:r>
          </a:p>
        </p:txBody>
      </p:sp>
    </p:spTree>
    <p:extLst>
      <p:ext uri="{BB962C8B-B14F-4D97-AF65-F5344CB8AC3E}">
        <p14:creationId xmlns:p14="http://schemas.microsoft.com/office/powerpoint/2010/main" val="1730952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Fall 2015 GPAs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First-time, full time freshmen right out of high school at CCs: </a:t>
            </a:r>
            <a:r>
              <a:rPr lang="en-US" b="1" dirty="0" smtClean="0"/>
              <a:t>2.03</a:t>
            </a:r>
          </a:p>
          <a:p>
            <a:pPr lvl="1"/>
            <a:r>
              <a:rPr lang="en-US" dirty="0" smtClean="0"/>
              <a:t>Lower than prior years.</a:t>
            </a:r>
          </a:p>
          <a:p>
            <a:pPr lvl="1"/>
            <a:r>
              <a:rPr lang="en-US" dirty="0" smtClean="0"/>
              <a:t>Effect of co-requisite remediation model? Effect of increased enrollment?</a:t>
            </a:r>
          </a:p>
          <a:p>
            <a:r>
              <a:rPr lang="en-US" dirty="0" smtClean="0"/>
              <a:t>First-time, full time freshmen right out of high school at universities: </a:t>
            </a:r>
            <a:r>
              <a:rPr lang="en-US" b="1" dirty="0" smtClean="0"/>
              <a:t>2.71</a:t>
            </a:r>
          </a:p>
          <a:p>
            <a:pPr lvl="1"/>
            <a:r>
              <a:rPr lang="en-US" dirty="0" smtClean="0"/>
              <a:t>Varies by institution; similar to prior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3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nnessee State Colors">
      <a:dk1>
        <a:srgbClr val="002C73"/>
      </a:dk1>
      <a:lt1>
        <a:srgbClr val="FFFFFF"/>
      </a:lt1>
      <a:dk2>
        <a:srgbClr val="D22630"/>
      </a:dk2>
      <a:lt2>
        <a:srgbClr val="75787B"/>
      </a:lt2>
      <a:accent1>
        <a:srgbClr val="131E29"/>
      </a:accent1>
      <a:accent2>
        <a:srgbClr val="7C2529"/>
      </a:accent2>
      <a:accent3>
        <a:srgbClr val="F1E6B2"/>
      </a:accent3>
      <a:accent4>
        <a:srgbClr val="CBC4BC"/>
      </a:accent4>
      <a:accent5>
        <a:srgbClr val="2DCCD3"/>
      </a:accent5>
      <a:accent6>
        <a:srgbClr val="E87722"/>
      </a:accent6>
      <a:hlink>
        <a:srgbClr val="5D7975"/>
      </a:hlink>
      <a:folHlink>
        <a:srgbClr val="D2D755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1105</Words>
  <Application>Microsoft Office PowerPoint</Application>
  <PresentationFormat>On-screen Show (4:3)</PresentationFormat>
  <Paragraphs>295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Tennessee Promise update: Cohorts 1 and 2 </vt:lpstr>
      <vt:lpstr>PowerPoint Presentation</vt:lpstr>
      <vt:lpstr>Cohort 1 (HS class of 2015)</vt:lpstr>
      <vt:lpstr>Cohort 1, TNP Students</vt:lpstr>
      <vt:lpstr>First-time Freshmen: Enrollment</vt:lpstr>
      <vt:lpstr>First-time Freshmen: ACT Scores</vt:lpstr>
      <vt:lpstr>PowerPoint Presentation</vt:lpstr>
      <vt:lpstr>Fall-Spring retention</vt:lpstr>
      <vt:lpstr>Fall 2015 GPAs</vt:lpstr>
      <vt:lpstr>Fall term GPAs</vt:lpstr>
      <vt:lpstr>PowerPoint Presentation</vt:lpstr>
      <vt:lpstr>Tennessee Promise – Cohort 2</vt:lpstr>
      <vt:lpstr>Next Steps</vt:lpstr>
      <vt:lpstr>College-going Rate </vt:lpstr>
      <vt:lpstr>CGR over time</vt:lpstr>
      <vt:lpstr>CGR by state</vt:lpstr>
      <vt:lpstr>CGR by state</vt:lpstr>
      <vt:lpstr>CGR by county</vt:lpstr>
      <vt:lpstr>CGR by county</vt:lpstr>
      <vt:lpstr>Questions?  Thank you!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Derrick</dc:creator>
  <cp:lastModifiedBy>Emily House</cp:lastModifiedBy>
  <cp:revision>140</cp:revision>
  <cp:lastPrinted>2016-04-20T13:35:06Z</cp:lastPrinted>
  <dcterms:created xsi:type="dcterms:W3CDTF">2015-09-11T02:11:17Z</dcterms:created>
  <dcterms:modified xsi:type="dcterms:W3CDTF">2016-04-20T15:16:57Z</dcterms:modified>
</cp:coreProperties>
</file>