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5"/>
  </p:notesMasterIdLst>
  <p:handoutMasterIdLst>
    <p:handoutMasterId r:id="rId16"/>
  </p:handoutMasterIdLst>
  <p:sldIdLst>
    <p:sldId id="367" r:id="rId2"/>
    <p:sldId id="372" r:id="rId3"/>
    <p:sldId id="412" r:id="rId4"/>
    <p:sldId id="405" r:id="rId5"/>
    <p:sldId id="401" r:id="rId6"/>
    <p:sldId id="408" r:id="rId7"/>
    <p:sldId id="409" r:id="rId8"/>
    <p:sldId id="411" r:id="rId9"/>
    <p:sldId id="406" r:id="rId10"/>
    <p:sldId id="410" r:id="rId11"/>
    <p:sldId id="407" r:id="rId12"/>
    <p:sldId id="413" r:id="rId13"/>
    <p:sldId id="39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0066FF"/>
    <a:srgbClr val="5CBA79"/>
    <a:srgbClr val="E58433"/>
    <a:srgbClr val="E26558"/>
    <a:srgbClr val="FC7070"/>
    <a:srgbClr val="B72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0" autoAdjust="0"/>
  </p:normalViewPr>
  <p:slideViewPr>
    <p:cSldViewPr>
      <p:cViewPr>
        <p:scale>
          <a:sx n="110" d="100"/>
          <a:sy n="110" d="100"/>
        </p:scale>
        <p:origin x="-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126" y="-90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316F4901-8F06-4E2D-8BD6-8059F976441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1746FEDB-EC0D-4E3E-8C24-B29DB64FE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56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8" rIns="93174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4" tIns="46588" rIns="93174" bIns="46588" rtlCol="0"/>
          <a:lstStyle>
            <a:lvl1pPr algn="r">
              <a:defRPr sz="1200"/>
            </a:lvl1pPr>
          </a:lstStyle>
          <a:p>
            <a:fld id="{4B543452-660B-4F7A-8547-6DFB71000063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8" rIns="93174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4" tIns="46588" rIns="93174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8" rIns="93174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4" tIns="46588" rIns="93174" bIns="46588" rtlCol="0" anchor="b"/>
          <a:lstStyle>
            <a:lvl1pPr algn="r">
              <a:defRPr sz="1200"/>
            </a:lvl1pPr>
          </a:lstStyle>
          <a:p>
            <a:fld id="{1FC79D36-F9A0-4EEF-89A3-D868C449E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81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68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68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97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96F2D-1396-4BB2-9271-4C6FCC7391C0}" type="datetime1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DFBD-6C6A-4100-9B60-060AD981A56B}" type="datetime1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3DE0-E731-481F-A12D-E8BF4D2F2020}" type="datetime1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9B47-EE86-499E-AB53-7E573222BAB0}" type="datetime1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2AA6-E852-4883-8A73-3E211835B114}" type="datetime1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1B879-03C1-4BA8-8184-D5F166C563AA}" type="datetime1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F315-C596-4319-A84A-392A0349FB26}" type="datetime1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14CFB-BED0-4CED-9F84-01BBBCEDE821}" type="datetime1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E2FA-FBEF-477D-81A3-98755B66D392}" type="datetime1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0B5A-9411-4CAB-A997-E06889B0DB94}" type="datetime1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1F92-FED9-493F-9089-4CC1C0960333}" type="datetime1">
              <a:rPr lang="en-US" smtClean="0"/>
              <a:t>4/19/2016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5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C4E0409-24CD-42F1-A3F7-1B7F9F481C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1A154C1-59A5-47C6-B3FB-C862444CD19D}" type="datetime1">
              <a:rPr lang="en-US" smtClean="0"/>
              <a:t>4/19/2016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140" y="1219200"/>
            <a:ext cx="7543800" cy="261595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                    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562600" y="6576333"/>
            <a:ext cx="300038" cy="228600"/>
          </a:xfrm>
          <a:prstGeom prst="star5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6550819" y="6577756"/>
            <a:ext cx="300038" cy="228600"/>
          </a:xfrm>
          <a:prstGeom prst="star5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7543800" y="6576333"/>
            <a:ext cx="300038" cy="228600"/>
          </a:xfrm>
          <a:prstGeom prst="star5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14" name="Picture 13" descr="H:\Share\1THEC TSAC Letterhead_Images\THEC-logo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829300"/>
            <a:ext cx="1828800" cy="85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1" y="1143000"/>
            <a:ext cx="6172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cap="small" dirty="0" smtClean="0">
                <a:latin typeface="Times New Roman" pitchFamily="18" charset="0"/>
                <a:cs typeface="Times New Roman" pitchFamily="18" charset="0"/>
              </a:rPr>
              <a:t>Tennessee Higher Education Commission</a:t>
            </a:r>
          </a:p>
          <a:p>
            <a:pPr algn="ctr"/>
            <a:r>
              <a:rPr lang="en-US" sz="4000" cap="small" dirty="0" smtClean="0">
                <a:latin typeface="Times New Roman" pitchFamily="18" charset="0"/>
                <a:cs typeface="Times New Roman" pitchFamily="18" charset="0"/>
              </a:rPr>
              <a:t>Legislative Update</a:t>
            </a:r>
          </a:p>
          <a:p>
            <a:pPr algn="ctr"/>
            <a:endParaRPr lang="en-US" sz="4000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cap="small" smtClean="0">
                <a:latin typeface="Times New Roman" pitchFamily="18" charset="0"/>
                <a:cs typeface="Times New Roman" pitchFamily="18" charset="0"/>
              </a:rPr>
              <a:t>April </a:t>
            </a:r>
            <a:r>
              <a:rPr lang="en-US" sz="4000" cap="small" smtClean="0">
                <a:latin typeface="Times New Roman" pitchFamily="18" charset="0"/>
                <a:cs typeface="Times New Roman" pitchFamily="18" charset="0"/>
              </a:rPr>
              <a:t>21, </a:t>
            </a:r>
            <a:r>
              <a:rPr lang="en-US" sz="4000" cap="small" dirty="0" smtClean="0">
                <a:latin typeface="Times New Roman" pitchFamily="18" charset="0"/>
                <a:cs typeface="Times New Roman" pitchFamily="18" charset="0"/>
              </a:rPr>
              <a:t>2016</a:t>
            </a:r>
            <a:endParaRPr lang="en-US" sz="4000" cap="smal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28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01000" cy="15240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House Bill 458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Student</a:t>
            </a:r>
            <a:r>
              <a:rPr lang="en-US" sz="3200" b="1" dirty="0" smtClean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Immunizations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42875" y="1676400"/>
            <a:ext cx="7705725" cy="48006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Rep.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Tilman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Goins (R-Morristown) and </a:t>
            </a:r>
          </a:p>
          <a:p>
            <a:pPr marL="114300" indent="0">
              <a:buClrTx/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Senator Dolores Gresham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R-Somerville) 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Currently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T.C.A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§ 49-7-124 requires new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incoming students at any public institution of higher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this state who live in on-campus student housing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produce proof of adequate immunization against meningococcal disease as recommended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 Control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Prevention (CDC).</a:t>
            </a:r>
          </a:p>
          <a:p>
            <a:pPr lvl="1">
              <a:lnSpc>
                <a:spcPct val="110000"/>
              </a:lnSpc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bill requires institutions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accept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student's prior or current military service as proof of any immunization required of the student for enrollment at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Intent of legislation is to remove barriers to enrollment and acknowledge immunizations received during military service.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4572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  <a:latin typeface="+mj-lt"/>
              </a:rPr>
              <a:t>House Floor Vote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89-0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Senate Floor Vote  31-0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423139" y="1524000"/>
            <a:ext cx="2457091" cy="1224951"/>
            <a:chOff x="5772509" y="1633268"/>
            <a:chExt cx="2457091" cy="122495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509" y="1639019"/>
              <a:ext cx="1219200" cy="12192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1633268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318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01000" cy="12954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House Bill 1680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TICUA</a:t>
            </a:r>
            <a:r>
              <a:rPr lang="en-US" sz="2800" b="1" dirty="0" smtClean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State Authorization 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42875" y="1524001"/>
            <a:ext cx="7924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Rep.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Harry Brooks (R-Knoxville) </a:t>
            </a:r>
          </a:p>
          <a:p>
            <a:pPr marL="114300" indent="0">
              <a:buClrTx/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and Senator Dolores Gresham (R-Somerville)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Clarifies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federal authorization process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independent, non-profit institutions operating in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Tennessee that accept federal financial aid for their students. </a:t>
            </a:r>
          </a:p>
          <a:p>
            <a:pPr lvl="1">
              <a:lnSpc>
                <a:spcPct val="11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Establishes a listing of certain higher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institutions operating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 Tennessee for purposes of U.S. Department of Education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regulations.</a:t>
            </a:r>
          </a:p>
          <a:p>
            <a:pPr lvl="1">
              <a:lnSpc>
                <a:spcPct val="110000"/>
              </a:lnSpc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equires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THEC to maintain and publish on its web site a list of such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approved institutions. 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04800"/>
            <a:ext cx="2886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  <a:latin typeface="+mj-lt"/>
              </a:rPr>
              <a:t>House Floor Vote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96-0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Senate Floor Vote  33-0</a:t>
            </a: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Pubic Chapter 666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96091" y="1295400"/>
            <a:ext cx="2457091" cy="1224951"/>
            <a:chOff x="5772509" y="1633268"/>
            <a:chExt cx="2457091" cy="122495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509" y="1639019"/>
              <a:ext cx="1219200" cy="12192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1633268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342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03" y="572745"/>
            <a:ext cx="8001000" cy="12954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Senate Bill 2447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Campus Crime Awareness &amp; Prevention 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50603" y="1981200"/>
            <a:ext cx="7924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Senator Jack Johnson (R-Franklin) and </a:t>
            </a:r>
          </a:p>
          <a:p>
            <a:pPr marL="114300" indent="0">
              <a:buClrTx/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Rep. Glen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Casada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(R-Franklin) </a:t>
            </a:r>
          </a:p>
          <a:p>
            <a:pPr marL="411480" lvl="1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Mandates that Tennessee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public institutions of higher education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shall require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all entering freshmen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during orientation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receive instruction aimed at increasing the awareness and prevention of sexual assault, sexual battery, sexual harassment,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and date rape.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bill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encourages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institutions to offer instruction aimed at increasing the awareness and prevention of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crimes mentioned above,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as well as hate crime offenses,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to all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11480" lvl="1" indent="0">
              <a:lnSpc>
                <a:spcPct val="110000"/>
              </a:lnSpc>
              <a:buNone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72075" y="304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  <a:latin typeface="+mj-lt"/>
              </a:rPr>
              <a:t>Senate Floor Vote 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30-0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House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Floor Vote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92-1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10584" y="1738223"/>
            <a:ext cx="2457091" cy="1224951"/>
            <a:chOff x="5772509" y="1633268"/>
            <a:chExt cx="2457091" cy="122495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509" y="1639019"/>
              <a:ext cx="1219200" cy="12192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1633268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468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140" y="1219200"/>
            <a:ext cx="7543800" cy="261595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                    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5562600" y="6576333"/>
            <a:ext cx="300038" cy="228600"/>
          </a:xfrm>
          <a:prstGeom prst="star5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6550819" y="6577756"/>
            <a:ext cx="300038" cy="228600"/>
          </a:xfrm>
          <a:prstGeom prst="star5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7543800" y="6576333"/>
            <a:ext cx="300038" cy="228600"/>
          </a:xfrm>
          <a:prstGeom prst="star5">
            <a:avLst/>
          </a:prstGeom>
          <a:solidFill>
            <a:schemeClr val="tx2"/>
          </a:solidFill>
          <a:ln w="31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14" name="Picture 13" descr="H:\Share\1THEC TSAC Letterhead_Images\THEC-logo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438400"/>
            <a:ext cx="243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820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01000" cy="14478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House Bill 2578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The FOCUS Act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52400" y="1600200"/>
            <a:ext cx="7924800" cy="46882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Rep. Ryan Williams (R-Cookeville)</a:t>
            </a:r>
          </a:p>
          <a:p>
            <a:pPr marL="114300" indent="0">
              <a:buClrTx/>
              <a:buNone/>
            </a:pPr>
            <a:r>
              <a:rPr lang="en-US" sz="1700" i="1" dirty="0" smtClean="0">
                <a:latin typeface="Times New Roman" pitchFamily="18" charset="0"/>
                <a:cs typeface="Times New Roman" pitchFamily="18" charset="0"/>
              </a:rPr>
              <a:t>and Senator Mark Norris (R-Collierville)</a:t>
            </a:r>
          </a:p>
          <a:p>
            <a:pPr marL="411480" lvl="1" indent="0">
              <a:buClr>
                <a:schemeClr val="bg1">
                  <a:lumMod val="50000"/>
                </a:schemeClr>
              </a:buCl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Restructures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Board of Regents and establishes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six separate governing boards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universities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currently governed by TBR.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THEC duties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enhanced in several areas,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including: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approval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institutional mission statements, binding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tuition setting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strategic financial plans,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required orientation training with continuing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state university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board members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amended,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lso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shifts appointing authority for three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THEC members from the Governor to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legislature.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executive branch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still appoints six members, and the ex-officio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appointments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unchanged.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304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  <a:latin typeface="+mj-lt"/>
              </a:rPr>
              <a:t>House Floor Vote 71-19-2</a:t>
            </a: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Senate Floor Vote 31-1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486400" y="1295400"/>
            <a:ext cx="2486024" cy="1219200"/>
            <a:chOff x="5562601" y="1295400"/>
            <a:chExt cx="2486024" cy="12192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9425" y="1295400"/>
              <a:ext cx="1219200" cy="1219200"/>
            </a:xfrm>
            <a:prstGeom prst="rect">
              <a:avLst/>
            </a:prstGeom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1" y="1295400"/>
              <a:ext cx="12192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686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01000" cy="14478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House Bill 1696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UT Board of Trustees 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52400" y="1600200"/>
            <a:ext cx="7903751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Rep. Harry Brooks (R-Knoxville)</a:t>
            </a:r>
          </a:p>
          <a:p>
            <a:pPr marL="114300" indent="0">
              <a:buClrTx/>
              <a:buNone/>
            </a:pP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and Senator Richard </a:t>
            </a:r>
            <a:r>
              <a:rPr lang="en-US" sz="6400" i="1" dirty="0">
                <a:latin typeface="Times New Roman" pitchFamily="18" charset="0"/>
                <a:cs typeface="Times New Roman" pitchFamily="18" charset="0"/>
              </a:rPr>
              <a:t>Briggs (R-Knoxville</a:t>
            </a: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300" indent="0">
              <a:buClrTx/>
              <a:buNone/>
            </a:pPr>
            <a:r>
              <a:rPr lang="en-US" sz="6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14300" indent="0">
              <a:buClrTx/>
              <a:buNone/>
            </a:pPr>
            <a:endParaRPr lang="en-US" sz="6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Clr>
                <a:schemeClr val="bg1">
                  <a:lumMod val="50000"/>
                </a:schemeClr>
              </a:buClr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This bill’s primary purpose is to address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the scope of authority of the Board of Trustees and the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President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UT system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delineating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specific powers and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duties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in much greater detail than what is currently in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Tennessee code.  Also codifies Board of Trustee bylaws as related to established committees and their roles.</a:t>
            </a: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THEC will administer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an orientation training program,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as well as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ongoing continuing education, to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advise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members of the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board of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their powers and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duties.</a:t>
            </a:r>
          </a:p>
          <a:p>
            <a:pPr lvl="1"/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line with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THEC duties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under the FOCUS Act,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will include the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perspectives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of national experts in higher education governance,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addressing such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topics as: the responsibilities of governing boards;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legal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and ethical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duties;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upholding academic standards, academic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freedom, and intellectual diversity;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budget development; presidential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searches; higher education/K-12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collaboration; and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strategic goal-setting.</a:t>
            </a:r>
          </a:p>
          <a:p>
            <a:pPr marL="41148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304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  <a:latin typeface="+mj-lt"/>
              </a:rPr>
              <a:t>House Floor Vote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76-17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Senate Floor Vote 30-0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549077" y="1219200"/>
            <a:ext cx="2507074" cy="1219200"/>
            <a:chOff x="5715000" y="1483995"/>
            <a:chExt cx="2507074" cy="12192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7926" y="1483995"/>
              <a:ext cx="1204148" cy="12192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0" y="1483995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36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01000" cy="17526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House Bill 2573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Higher Education Authorization Act of 2016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52400" y="1752600"/>
            <a:ext cx="7924800" cy="4886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Rep.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Susan Lynn (R-Mt.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Juliet)</a:t>
            </a:r>
          </a:p>
          <a:p>
            <a:pPr marL="114300" indent="0">
              <a:buClrTx/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and Senator Mike Bell (R-Riceville)</a:t>
            </a:r>
          </a:p>
          <a:p>
            <a:pPr marL="411480" lvl="1" indent="0">
              <a:buClr>
                <a:schemeClr val="bg1">
                  <a:lumMod val="50000"/>
                </a:schemeClr>
              </a:buClr>
              <a:buNone/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pdates the Postsecondary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ducation Authorization Act of 1974.</a:t>
            </a:r>
          </a:p>
          <a:p>
            <a:pPr lvl="1">
              <a:lnSpc>
                <a:spcPct val="110000"/>
              </a:lnSpc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Creates a new optional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expedited “fast-track”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authorization process for nationally and regionally accredited institutions satisfying the eligibility requirements.</a:t>
            </a:r>
          </a:p>
          <a:p>
            <a:pPr lvl="1">
              <a:lnSpc>
                <a:spcPct val="11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THEC is directed to develop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new administrative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rules with stakeholder collaboration, modify the regulatory fee structure, and publish comprehensive performance data of fast track schools on the agency’s website.  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2286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  <a:latin typeface="+mj-lt"/>
              </a:rPr>
              <a:t>House Floor Vote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81-9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Senate Floor Vote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31-0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715000" y="1597326"/>
            <a:ext cx="2481532" cy="1219201"/>
            <a:chOff x="5562600" y="1209674"/>
            <a:chExt cx="2481532" cy="121920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2600" y="1209674"/>
              <a:ext cx="1219201" cy="1219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4932" y="1209675"/>
              <a:ext cx="1219200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3580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001000" cy="15240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Senate Bill 1625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Fee Waivers for State Employees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46649" y="1828801"/>
            <a:ext cx="7772400" cy="472439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Senator Paul Bailey (R-Sparta) </a:t>
            </a:r>
          </a:p>
          <a:p>
            <a:pPr marL="114300" indent="0">
              <a:buClrTx/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and Rep. Joe Pitts (R-Clarksville)</a:t>
            </a:r>
          </a:p>
          <a:p>
            <a:pPr marL="411480" lvl="1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Modifies the statute slightly to create scheduling flexibility for state employees utilizing their fee waiver benefit.</a:t>
            </a:r>
          </a:p>
          <a:p>
            <a:pPr lvl="1">
              <a:lnSpc>
                <a:spcPct val="110000"/>
              </a:lnSpc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Permits a state employee to take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more than one course in a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semester.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Currently,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they are limited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“one course per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term.” </a:t>
            </a:r>
          </a:p>
          <a:p>
            <a:pPr lvl="1">
              <a:lnSpc>
                <a:spcPct val="110000"/>
              </a:lnSpc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Fiscal impact from the bill is non-significant since only scheduling flexibility is modified. </a:t>
            </a:r>
          </a:p>
          <a:p>
            <a:pPr lvl="1">
              <a:lnSpc>
                <a:spcPct val="110000"/>
              </a:lnSpc>
            </a:pP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legislation clarifies that state employees may use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existing higher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education fee waiver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benefit for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up to four courses per academic year, as long as the dates of instruction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overlap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110000"/>
              </a:lnSpc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Accommodates accelerated or other special class terms/schedules.</a:t>
            </a:r>
          </a:p>
          <a:p>
            <a:pPr lvl="1">
              <a:lnSpc>
                <a:spcPct val="110000"/>
              </a:lnSpc>
            </a:pP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04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Senate Floor Vote  32-0</a:t>
            </a: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House Floor Vote 93-0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799" y="1371600"/>
            <a:ext cx="2457091" cy="1224951"/>
            <a:chOff x="5772509" y="1633268"/>
            <a:chExt cx="2457091" cy="122495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509" y="1639019"/>
              <a:ext cx="1219200" cy="12192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1633268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772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01000" cy="17526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Senate Bill 514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Tuition Discounts &amp; Waivers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52400" y="1600200"/>
            <a:ext cx="7924800" cy="5038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Senator Todd Gardenhire (R-Chattanooga) </a:t>
            </a:r>
          </a:p>
          <a:p>
            <a:pPr marL="114300" indent="0">
              <a:buClrTx/>
              <a:buNone/>
            </a:pP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and Rep. Mark White (R-Memphis)</a:t>
            </a:r>
            <a:endParaRPr lang="en-US" sz="1900" i="1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Clr>
                <a:schemeClr val="bg1">
                  <a:lumMod val="50000"/>
                </a:schemeClr>
              </a:buCl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uthorizes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Executive Director of THEC to convene a task force to examine the statutory tuition discount and waiver programs offered at public institutions of higher education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Tennessee.</a:t>
            </a:r>
          </a:p>
          <a:p>
            <a:pPr lvl="1">
              <a:lnSpc>
                <a:spcPct val="110000"/>
              </a:lnSpc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task force will be composed of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House member,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well as one representative each from the Dept. of Human Resources, the Dept. of Finance &amp; Administration, the Board of Regents, the UT system, THEC, and the Office of Legislative Budget Analysis.   </a:t>
            </a:r>
          </a:p>
          <a:p>
            <a:pPr lvl="1">
              <a:lnSpc>
                <a:spcPct val="110000"/>
              </a:lnSpc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Legislation requires developing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policy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recommendations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General Assembly related to increasing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efficiency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accountability,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cost-effectiveness.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recommendations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due by December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15,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2016.  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81600" y="304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600" dirty="0">
                <a:solidFill>
                  <a:srgbClr val="FF0000"/>
                </a:solidFill>
                <a:latin typeface="Cambria"/>
              </a:rPr>
              <a:t>Senate Floor Vote 31-0</a:t>
            </a: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House </a:t>
            </a:r>
            <a:r>
              <a:rPr lang="en-US" sz="1600" dirty="0">
                <a:solidFill>
                  <a:srgbClr val="FF0000"/>
                </a:solidFill>
                <a:latin typeface="+mj-lt"/>
              </a:rPr>
              <a:t>Floor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Vote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86-5 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562600" y="1371600"/>
            <a:ext cx="2514600" cy="1219200"/>
            <a:chOff x="5715000" y="1483995"/>
            <a:chExt cx="2514600" cy="12192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1483995"/>
              <a:ext cx="1219200" cy="12192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5000" y="1483995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449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01000" cy="16002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Senate Bill 2394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Foreign Student Reporting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52400" y="1752600"/>
            <a:ext cx="7924800" cy="4794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Senator Paul Bailey (R-Sparta) </a:t>
            </a:r>
          </a:p>
          <a:p>
            <a:pPr marL="114300" indent="0">
              <a:buClrTx/>
              <a:buNone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and Rep. Ryan Williams (R-Cookeville)</a:t>
            </a:r>
          </a:p>
          <a:p>
            <a:pPr marL="411480" lvl="1" indent="0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Institutions are no longer required to automatically report to the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Safety the number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foreign students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possessing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F-1 or M-1 student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visa enrolled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at the beginning and end of each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term. </a:t>
            </a:r>
          </a:p>
          <a:p>
            <a:pPr lvl="1">
              <a:lnSpc>
                <a:spcPct val="110000"/>
              </a:lnSpc>
            </a:pP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Instead, the Commissioner of Safety is authorized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to issue a subpoena for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valid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law enforcement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purposes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compel an institution to produce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those same totals, as well as the names and addresses of the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who do not finish a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term.</a:t>
            </a:r>
          </a:p>
          <a:p>
            <a:pPr lvl="1">
              <a:lnSpc>
                <a:spcPct val="110000"/>
              </a:lnSpc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04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Senate Floor Vote  29-0</a:t>
            </a: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House Floor Vote 97-0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562599" y="1371600"/>
            <a:ext cx="2457091" cy="1224951"/>
            <a:chOff x="5772509" y="1633268"/>
            <a:chExt cx="2457091" cy="122495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509" y="1639019"/>
              <a:ext cx="1219200" cy="12192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1633268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720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01000" cy="16002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Senate Bill 1431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2600" dirty="0" smtClean="0">
                <a:latin typeface="Cambria" pitchFamily="18" charset="0"/>
              </a:rPr>
              <a:t>In-State Tuition for Military Dependents</a:t>
            </a:r>
            <a:endParaRPr lang="en-US" sz="26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52400" y="1676400"/>
            <a:ext cx="7924800" cy="48710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Senator Todd Gardenhire (R-Chattanooga) </a:t>
            </a:r>
          </a:p>
          <a:p>
            <a:pPr marL="114300" indent="0">
              <a:buClrTx/>
              <a:buNone/>
            </a:pP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and Rep. Gerald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McCormick (R-Chattanooga) </a:t>
            </a:r>
            <a:endParaRPr lang="en-US" sz="21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41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rants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in-state tuition and fees at public higher education institutions to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dependent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children of military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parents,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regardless of place of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residency, </a:t>
            </a:r>
            <a:r>
              <a:rPr lang="en-US" sz="2500" i="1" dirty="0">
                <a:latin typeface="Times New Roman" pitchFamily="18" charset="0"/>
                <a:cs typeface="Times New Roman" pitchFamily="18" charset="0"/>
              </a:rPr>
              <a:t>if the military parent perished as the result of a targeted attack that occurred in </a:t>
            </a:r>
            <a:r>
              <a:rPr lang="en-US" sz="2500" i="1" dirty="0" smtClean="0">
                <a:latin typeface="Times New Roman" pitchFamily="18" charset="0"/>
                <a:cs typeface="Times New Roman" pitchFamily="18" charset="0"/>
              </a:rPr>
              <a:t>Tennessee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lnSpc>
                <a:spcPct val="110000"/>
              </a:lnSpc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be eligible for the in-state tuition and fee rate under this bill, the dependent child must be enrolled as a full-time student at a state institution of higher education prior to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attaining the age of 23.</a:t>
            </a:r>
          </a:p>
          <a:p>
            <a:pPr lvl="1">
              <a:lnSpc>
                <a:spcPct val="110000"/>
              </a:lnSpc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pplies to members of the armed forces of the United States on active duty and members of the Tennessee National Guard. 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04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Senate Floor Vote  32-0</a:t>
            </a: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House Floor Vote 95-0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715000" y="1371600"/>
            <a:ext cx="2457091" cy="1224951"/>
            <a:chOff x="5772509" y="1633268"/>
            <a:chExt cx="2457091" cy="122495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509" y="1639019"/>
              <a:ext cx="1219200" cy="12192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1633268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074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001000" cy="1295400"/>
          </a:xfrm>
        </p:spPr>
        <p:txBody>
          <a:bodyPr/>
          <a:lstStyle/>
          <a:p>
            <a:r>
              <a:rPr lang="en-US" sz="2400" u="sng" dirty="0" smtClean="0">
                <a:latin typeface="Cambria" pitchFamily="18" charset="0"/>
              </a:rPr>
              <a:t>House Bill 1836</a:t>
            </a:r>
            <a:r>
              <a:rPr lang="en-US" sz="3200" b="1" dirty="0" smtClean="0">
                <a:latin typeface="Cambria" pitchFamily="18" charset="0"/>
              </a:rPr>
              <a:t/>
            </a:r>
            <a:br>
              <a:rPr lang="en-US" sz="3200" b="1" dirty="0" smtClean="0">
                <a:latin typeface="Cambria" pitchFamily="18" charset="0"/>
              </a:rPr>
            </a:br>
            <a:r>
              <a:rPr lang="en-US" sz="2800" dirty="0" smtClean="0">
                <a:latin typeface="Cambria" pitchFamily="18" charset="0"/>
              </a:rPr>
              <a:t>VETS Campus Designation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/>
        </p:nvSpPr>
        <p:spPr>
          <a:xfrm>
            <a:off x="142875" y="1676400"/>
            <a:ext cx="7924800" cy="4865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Sponsors:  </a:t>
            </a:r>
          </a:p>
          <a:p>
            <a:pPr marL="114300" indent="0">
              <a:buClrTx/>
              <a:buNone/>
            </a:pP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Rep. Curtis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Johnson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R-Clarksville) </a:t>
            </a:r>
          </a:p>
          <a:p>
            <a:pPr marL="114300" indent="0">
              <a:buClrTx/>
              <a:buNone/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and Senator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Mark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Norris (R-Collierville)</a:t>
            </a:r>
            <a:endParaRPr lang="en-US" sz="1600" i="1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This bill permits private nonprofit institutions of higher education in the state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to apply for the “VETS” campus designation from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THEC. </a:t>
            </a:r>
          </a:p>
          <a:p>
            <a:pPr lvl="1">
              <a:lnSpc>
                <a:spcPct val="110000"/>
              </a:lnSpc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Previously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only public higher education institutions were eligible for this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designation.</a:t>
            </a:r>
          </a:p>
          <a:p>
            <a:pPr lvl="1">
              <a:lnSpc>
                <a:spcPct val="110000"/>
              </a:lnSpc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Institutions must satisfy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all statutory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qualifications related to faculty training, veteran student orientation, and prior learning assessment review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processes. 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1900" dirty="0" smtClean="0"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100" dirty="0" smtClean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  <a:p>
            <a:pPr lvl="1"/>
            <a:endParaRPr lang="en-US" sz="2100" dirty="0"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8382000" y="1588"/>
            <a:ext cx="0" cy="685800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40445" y="3810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  <a:latin typeface="+mj-lt"/>
              </a:rPr>
              <a:t>House Floor Vote </a:t>
            </a:r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89-0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Senate Floor Vote  32-0</a:t>
            </a:r>
          </a:p>
          <a:p>
            <a:pPr algn="r"/>
            <a:r>
              <a:rPr lang="en-US" sz="1600" dirty="0" smtClean="0">
                <a:solidFill>
                  <a:srgbClr val="FF0000"/>
                </a:solidFill>
                <a:latin typeface="+mj-lt"/>
              </a:rPr>
              <a:t>Public Chapter 657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448299" y="1524000"/>
            <a:ext cx="2457091" cy="1224951"/>
            <a:chOff x="5772509" y="1633268"/>
            <a:chExt cx="2457091" cy="122495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2509" y="1639019"/>
              <a:ext cx="1219200" cy="12192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1633268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484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15910</TotalTime>
  <Words>1297</Words>
  <Application>Microsoft Office PowerPoint</Application>
  <PresentationFormat>On-screen Show (4:3)</PresentationFormat>
  <Paragraphs>192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                    </vt:lpstr>
      <vt:lpstr>House Bill 2578 The FOCUS Act</vt:lpstr>
      <vt:lpstr>House Bill 1696 UT Board of Trustees </vt:lpstr>
      <vt:lpstr>House Bill 2573 Higher Education Authorization Act of 2016</vt:lpstr>
      <vt:lpstr>Senate Bill 1625 Fee Waivers for State Employees</vt:lpstr>
      <vt:lpstr>Senate Bill 514 Tuition Discounts &amp; Waivers</vt:lpstr>
      <vt:lpstr>Senate Bill 2394 Foreign Student Reporting</vt:lpstr>
      <vt:lpstr>Senate Bill 1431 In-State Tuition for Military Dependents</vt:lpstr>
      <vt:lpstr>House Bill 1836 VETS Campus Designation</vt:lpstr>
      <vt:lpstr>House Bill 458 Student Immunizations</vt:lpstr>
      <vt:lpstr>House Bill 1680 TICUA State Authorization </vt:lpstr>
      <vt:lpstr>Senate Bill 2447 Campus Crime Awareness &amp; Prevention </vt:lpstr>
      <vt:lpstr>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to Governor Bill Haslam</dc:title>
  <dc:creator>M Krause</dc:creator>
  <cp:lastModifiedBy>Scott Sloan</cp:lastModifiedBy>
  <cp:revision>691</cp:revision>
  <cp:lastPrinted>2016-04-20T22:43:11Z</cp:lastPrinted>
  <dcterms:created xsi:type="dcterms:W3CDTF">2013-02-27T05:01:10Z</dcterms:created>
  <dcterms:modified xsi:type="dcterms:W3CDTF">2016-04-21T13:26:44Z</dcterms:modified>
</cp:coreProperties>
</file>