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2" r:id="rId2"/>
    <p:sldId id="300" r:id="rId3"/>
    <p:sldId id="303" r:id="rId4"/>
    <p:sldId id="304" r:id="rId5"/>
    <p:sldId id="305" r:id="rId6"/>
    <p:sldId id="307" r:id="rId7"/>
    <p:sldId id="308" r:id="rId8"/>
    <p:sldId id="311" r:id="rId9"/>
    <p:sldId id="312" r:id="rId10"/>
    <p:sldId id="313" r:id="rId11"/>
    <p:sldId id="314" r:id="rId12"/>
    <p:sldId id="315" r:id="rId13"/>
    <p:sldId id="309" r:id="rId14"/>
    <p:sldId id="306" r:id="rId15"/>
    <p:sldId id="310" r:id="rId16"/>
    <p:sldId id="301" r:id="rId17"/>
    <p:sldId id="302" r:id="rId18"/>
    <p:sldId id="316" r:id="rId19"/>
    <p:sldId id="29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6D409-11FD-47FC-9DEC-D8CD6D967EC8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ECC33-5F2B-408E-8973-58F2E261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70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B5DA85-41B4-4E5D-85AA-0F9EB10573F4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FBBF5C-1A38-44F0-87F9-46AAE17F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0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7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and Spring ONLY, so this is different from the table in the report 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TICUA: About 4,000 FTF and 11,500 students</a:t>
            </a:r>
            <a:r>
              <a:rPr lang="en-US" baseline="0" dirty="0" smtClean="0"/>
              <a:t> total.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80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 IHEs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3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7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7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3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2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DE0F-9234-4811-BED5-AA393A02F44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BC2C-4713-47A4-8757-AFE23EB9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house@tn.gov" TargetMode="External"/><Relationship Id="rId2" Type="http://schemas.openxmlformats.org/officeDocument/2006/relationships/hyperlink" Target="http://www.tn.gov/thec/Legislative/Report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1"/>
            <a:ext cx="8534400" cy="2895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Tennessee Education Lottery Scholarship (TELS) Program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Annual Report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8001000" cy="1752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Tennessee Higher Education Commission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Summer Quarterly Meeting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July 22, 2015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FTF 1-2 year TELS renewal rates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848600" cy="4830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977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FTF retention, despite losing TELS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772400" cy="4830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3477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Graduate with TELS award “in tact”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15200" cy="4754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9726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 costs and growth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2004-05:</a:t>
            </a:r>
          </a:p>
          <a:p>
            <a:pPr lvl="1"/>
            <a:r>
              <a:rPr lang="en-US" dirty="0"/>
              <a:t>31,000 award recipients</a:t>
            </a:r>
          </a:p>
          <a:p>
            <a:pPr lvl="1"/>
            <a:r>
              <a:rPr lang="en-US" dirty="0"/>
              <a:t>$86M in awards</a:t>
            </a:r>
          </a:p>
          <a:p>
            <a:r>
              <a:rPr lang="en-US" dirty="0"/>
              <a:t>2013-14:</a:t>
            </a:r>
          </a:p>
          <a:p>
            <a:pPr lvl="1"/>
            <a:r>
              <a:rPr lang="en-US" dirty="0"/>
              <a:t>70,000 award recipients</a:t>
            </a:r>
          </a:p>
          <a:p>
            <a:pPr lvl="1"/>
            <a:r>
              <a:rPr lang="en-US" dirty="0"/>
              <a:t>$269M in awards</a:t>
            </a:r>
          </a:p>
        </p:txBody>
      </p:sp>
    </p:spTree>
    <p:extLst>
      <p:ext uri="{BB962C8B-B14F-4D97-AF65-F5344CB8AC3E}">
        <p14:creationId xmlns:p14="http://schemas.microsoft.com/office/powerpoint/2010/main" val="104089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HOPE award as % of tuition and fees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4906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794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 to TN Promise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Funds ($ ~300M) transferred from Lottery Reserve to Tennessee Promise trust</a:t>
            </a:r>
          </a:p>
          <a:p>
            <a:pPr lvl="1"/>
            <a:r>
              <a:rPr lang="en-US" dirty="0" smtClean="0"/>
              <a:t>$100M remains in reserve</a:t>
            </a:r>
          </a:p>
          <a:p>
            <a:r>
              <a:rPr lang="en-US" dirty="0" smtClean="0"/>
              <a:t>TELS awards “hit” first; funds awarded prior to Tennessee Promise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2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Upcoming changes to HOPE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4-year </a:t>
            </a:r>
            <a:r>
              <a:rPr lang="en-US" smtClean="0"/>
              <a:t>institution (FT)</a:t>
            </a:r>
            <a:endParaRPr lang="en-US" dirty="0"/>
          </a:p>
          <a:p>
            <a:pPr lvl="1"/>
            <a:r>
              <a:rPr lang="en-US" dirty="0"/>
              <a:t>Years 1 and 2 - $3,500</a:t>
            </a:r>
          </a:p>
          <a:p>
            <a:pPr lvl="1"/>
            <a:r>
              <a:rPr lang="en-US" dirty="0"/>
              <a:t>Years 3 and 4 - $4,500</a:t>
            </a:r>
          </a:p>
          <a:p>
            <a:r>
              <a:rPr lang="en-US" dirty="0"/>
              <a:t>2-year </a:t>
            </a:r>
            <a:r>
              <a:rPr lang="en-US" dirty="0" smtClean="0"/>
              <a:t>institution (FT)</a:t>
            </a:r>
            <a:endParaRPr lang="en-US" dirty="0"/>
          </a:p>
          <a:p>
            <a:pPr lvl="1"/>
            <a:r>
              <a:rPr lang="en-US" dirty="0"/>
              <a:t>Years 1 and 2: $3,000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To address issues re: scholarship </a:t>
            </a:r>
            <a:r>
              <a:rPr lang="en-US" dirty="0" smtClean="0"/>
              <a:t>retention?</a:t>
            </a:r>
            <a:endParaRPr lang="en-US" dirty="0"/>
          </a:p>
          <a:p>
            <a:pPr lvl="1"/>
            <a:r>
              <a:rPr lang="en-US" dirty="0"/>
              <a:t>To help fund Tennessee Promise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92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Upcoming changes to Aspire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college students no longer eligible, as their base award amount has increased.</a:t>
            </a:r>
          </a:p>
          <a:p>
            <a:pPr lvl="1"/>
            <a:r>
              <a:rPr lang="en-US" dirty="0"/>
              <a:t>Many of these students are full-Pell eligible. </a:t>
            </a:r>
          </a:p>
          <a:p>
            <a:pPr lvl="1"/>
            <a:r>
              <a:rPr lang="en-US" dirty="0"/>
              <a:t>Tennessee Promise is “last dollar” award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56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Discussion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different award amounts change:</a:t>
            </a:r>
          </a:p>
          <a:p>
            <a:pPr lvl="1"/>
            <a:r>
              <a:rPr lang="en-US" dirty="0" smtClean="0"/>
              <a:t>Program participation?</a:t>
            </a:r>
          </a:p>
          <a:p>
            <a:pPr lvl="1"/>
            <a:r>
              <a:rPr lang="en-US" dirty="0" smtClean="0"/>
              <a:t>Scholarship renewal? </a:t>
            </a:r>
          </a:p>
          <a:p>
            <a:pPr lvl="1"/>
            <a:r>
              <a:rPr lang="en-US" dirty="0" smtClean="0"/>
              <a:t>Student retention?</a:t>
            </a:r>
          </a:p>
          <a:p>
            <a:pPr lvl="1"/>
            <a:r>
              <a:rPr lang="en-US" dirty="0" smtClean="0"/>
              <a:t>Student choice of institution?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TELS Annual Report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(and other reports) available: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>
                <a:hlinkClick r:id="rId2"/>
              </a:rPr>
              <a:t>http://www.tn.gov/thec/Legislative/Reports.html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81534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emily.house@tn.gov</a:t>
            </a:r>
            <a:endParaRPr lang="en-US" dirty="0" smtClean="0"/>
          </a:p>
          <a:p>
            <a:r>
              <a:rPr lang="en-US" dirty="0" smtClean="0"/>
              <a:t>615-741-0731</a:t>
            </a:r>
          </a:p>
        </p:txBody>
      </p:sp>
    </p:spTree>
    <p:extLst>
      <p:ext uri="{BB962C8B-B14F-4D97-AF65-F5344CB8AC3E}">
        <p14:creationId xmlns:p14="http://schemas.microsoft.com/office/powerpoint/2010/main" val="348886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 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Merit based, lottery-funded program</a:t>
            </a:r>
          </a:p>
          <a:p>
            <a:r>
              <a:rPr lang="en-US" dirty="0" smtClean="0"/>
              <a:t>First implemented in AY 2004-05</a:t>
            </a:r>
          </a:p>
          <a:p>
            <a:r>
              <a:rPr lang="en-US" dirty="0" smtClean="0"/>
              <a:t>Primarily serves traditional-aged students</a:t>
            </a:r>
          </a:p>
          <a:p>
            <a:r>
              <a:rPr lang="en-US" dirty="0" smtClean="0"/>
              <a:t>Four scholarship types</a:t>
            </a:r>
          </a:p>
          <a:p>
            <a:pPr lvl="1"/>
            <a:r>
              <a:rPr lang="en-US" dirty="0" smtClean="0"/>
              <a:t>HOPE</a:t>
            </a:r>
          </a:p>
          <a:p>
            <a:pPr lvl="1"/>
            <a:r>
              <a:rPr lang="en-US" dirty="0" smtClean="0"/>
              <a:t>Aspire (income-based supplement)</a:t>
            </a:r>
          </a:p>
          <a:p>
            <a:pPr lvl="1"/>
            <a:r>
              <a:rPr lang="en-US" dirty="0" smtClean="0"/>
              <a:t>GAMS (merit-based supplement)</a:t>
            </a:r>
          </a:p>
          <a:p>
            <a:pPr lvl="1"/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3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Program 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</a:p>
          <a:p>
            <a:pPr lvl="1"/>
            <a:r>
              <a:rPr lang="en-US" dirty="0" smtClean="0"/>
              <a:t>HOPE: 3.0 GPA </a:t>
            </a:r>
            <a:r>
              <a:rPr lang="en-US" b="1" dirty="0" smtClean="0"/>
              <a:t>or</a:t>
            </a:r>
            <a:r>
              <a:rPr lang="en-US" dirty="0" smtClean="0"/>
              <a:t> 21 ACT</a:t>
            </a:r>
          </a:p>
          <a:p>
            <a:pPr lvl="1"/>
            <a:r>
              <a:rPr lang="en-US" dirty="0" smtClean="0"/>
              <a:t>Aspire: 3.0 GPA </a:t>
            </a:r>
            <a:r>
              <a:rPr lang="en-US" b="1" dirty="0" smtClean="0"/>
              <a:t>or</a:t>
            </a:r>
            <a:r>
              <a:rPr lang="en-US" dirty="0" smtClean="0"/>
              <a:t> 21 ACT; family AGI ≤ $36,000</a:t>
            </a:r>
          </a:p>
          <a:p>
            <a:pPr lvl="1"/>
            <a:r>
              <a:rPr lang="en-US" dirty="0" smtClean="0"/>
              <a:t>GAMS: 3.75 GPA </a:t>
            </a:r>
            <a:r>
              <a:rPr lang="en-US" b="1" dirty="0" smtClean="0"/>
              <a:t>and</a:t>
            </a:r>
            <a:r>
              <a:rPr lang="en-US" dirty="0" smtClean="0"/>
              <a:t> 29 ACT</a:t>
            </a:r>
          </a:p>
          <a:p>
            <a:pPr lvl="1"/>
            <a:r>
              <a:rPr lang="en-US" dirty="0" smtClean="0"/>
              <a:t>Access: 2.75-2.99 GPA </a:t>
            </a:r>
            <a:r>
              <a:rPr lang="en-US" b="1" dirty="0" smtClean="0"/>
              <a:t>and</a:t>
            </a:r>
            <a:r>
              <a:rPr lang="en-US" dirty="0" smtClean="0"/>
              <a:t> 18-20 ACT; family AGI ≤ $36,000</a:t>
            </a:r>
          </a:p>
          <a:p>
            <a:r>
              <a:rPr lang="en-US" dirty="0" smtClean="0"/>
              <a:t>Award amounts</a:t>
            </a:r>
          </a:p>
          <a:p>
            <a:pPr lvl="1"/>
            <a:r>
              <a:rPr lang="en-US" dirty="0" smtClean="0"/>
              <a:t>Differ by institution type, enrollment status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FT award </a:t>
            </a:r>
            <a:r>
              <a:rPr lang="en-US" dirty="0" smtClean="0">
                <a:solidFill>
                  <a:srgbClr val="FF0000"/>
                </a:solidFill>
              </a:rPr>
              <a:t>amounts – Fall and Spring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416361"/>
              </p:ext>
            </p:extLst>
          </p:nvPr>
        </p:nvGraphicFramePr>
        <p:xfrm>
          <a:off x="609601" y="1219202"/>
          <a:ext cx="8000999" cy="4444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108"/>
                <a:gridCol w="1451919"/>
                <a:gridCol w="1328351"/>
                <a:gridCol w="1590932"/>
                <a:gridCol w="1374689"/>
              </a:tblGrid>
              <a:tr h="14814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HOPE 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(base)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GAMS  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(HOPE with merit supplement)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ASPIRE 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(HOPE with need supplement)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ACCESS Award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6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Award Amount (4-yr</a:t>
                      </a:r>
                      <a:r>
                        <a:rPr lang="en-US" sz="1200" b="1" u="none" strike="noStrike" dirty="0" smtClean="0">
                          <a:effectLst/>
                        </a:rPr>
                        <a:t>.)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$4,000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$5,000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$5,500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$2,750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6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Award Amount (2-yr</a:t>
                      </a:r>
                      <a:r>
                        <a:rPr lang="en-US" sz="1200" b="1" u="none" strike="noStrike" dirty="0" smtClean="0">
                          <a:effectLst/>
                        </a:rPr>
                        <a:t>.)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$2,000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$2,500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$2,750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$1,375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7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Minimum High School GPA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2.75-2.99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87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Minimum ACT Composite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>
                          <a:effectLst/>
                        </a:rPr>
                        <a:t>or</a:t>
                      </a:r>
                      <a:r>
                        <a:rPr lang="en-US" sz="1200" u="none" strike="noStrike">
                          <a:effectLst/>
                        </a:rPr>
                        <a:t> 21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>
                          <a:effectLst/>
                        </a:rPr>
                        <a:t>and</a:t>
                      </a:r>
                      <a:r>
                        <a:rPr lang="en-US" sz="1200" u="none" strike="noStrike">
                          <a:effectLst/>
                        </a:rPr>
                        <a:t> 29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>
                          <a:effectLst/>
                        </a:rPr>
                        <a:t>or</a:t>
                      </a:r>
                      <a:r>
                        <a:rPr lang="en-US" sz="1200" u="none" strike="noStrike">
                          <a:effectLst/>
                        </a:rPr>
                        <a:t> 21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>
                          <a:effectLst/>
                        </a:rPr>
                        <a:t>and</a:t>
                      </a:r>
                      <a:r>
                        <a:rPr lang="en-US" sz="1200" u="none" strike="noStrike">
                          <a:effectLst/>
                        </a:rPr>
                        <a:t> 18-20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38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Family Adjusted Gross Income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$36,000 or less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$36,000 or less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7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FTF receiving TELS, by award type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468785" cy="4906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4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FTF receiving TELS, by race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315200" cy="4830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9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TELS recipients, by family AGI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391400" cy="4830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540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FTF receiving TELS, </a:t>
            </a:r>
            <a:r>
              <a:rPr lang="en-US" dirty="0" smtClean="0">
                <a:solidFill>
                  <a:srgbClr val="FF0000"/>
                </a:solidFill>
              </a:rPr>
              <a:t>by public system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858000" cy="4906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806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renew TELS awards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24 and 48 credit hour checkpoints:</a:t>
            </a:r>
          </a:p>
          <a:p>
            <a:pPr lvl="1"/>
            <a:r>
              <a:rPr lang="en-US" dirty="0"/>
              <a:t>Earn 2.75 GPA</a:t>
            </a:r>
          </a:p>
          <a:p>
            <a:pPr lvl="1"/>
            <a:r>
              <a:rPr lang="en-US" dirty="0"/>
              <a:t>Remain enrolled full (part) time</a:t>
            </a:r>
          </a:p>
          <a:p>
            <a:r>
              <a:rPr lang="en-US" dirty="0"/>
              <a:t>At 72, 96, and 120 credit hour checkpoints:</a:t>
            </a:r>
          </a:p>
          <a:p>
            <a:pPr lvl="1"/>
            <a:r>
              <a:rPr lang="en-US" dirty="0"/>
              <a:t>Earn 3.0 GPA, OR</a:t>
            </a:r>
          </a:p>
          <a:p>
            <a:pPr lvl="1"/>
            <a:r>
              <a:rPr lang="en-US" dirty="0"/>
              <a:t>Have earned 3.0 in previous term; cumulative GPA of 2.75 or higher</a:t>
            </a:r>
          </a:p>
          <a:p>
            <a:pPr lvl="1"/>
            <a:r>
              <a:rPr lang="en-US" dirty="0"/>
              <a:t>Remain enrolled full (part)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2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486</Words>
  <Application>Microsoft Office PowerPoint</Application>
  <PresentationFormat>On-screen Show (4:3)</PresentationFormat>
  <Paragraphs>108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Tennessee Education Lottery Scholarship (TELS) Program Annual Report</vt:lpstr>
      <vt:lpstr>Program overview</vt:lpstr>
      <vt:lpstr>Program overview</vt:lpstr>
      <vt:lpstr>FT award amounts – Fall and Spring</vt:lpstr>
      <vt:lpstr>FTF receiving TELS, by award type</vt:lpstr>
      <vt:lpstr>FTF receiving TELS, by race</vt:lpstr>
      <vt:lpstr>TELS recipients, by family AGI</vt:lpstr>
      <vt:lpstr>FTF receiving TELS, by public system</vt:lpstr>
      <vt:lpstr>To renew TELS awards</vt:lpstr>
      <vt:lpstr>FTF 1-2 year TELS renewal rates</vt:lpstr>
      <vt:lpstr>FTF retention, despite losing TELS</vt:lpstr>
      <vt:lpstr>Graduate with TELS award “in tact”</vt:lpstr>
      <vt:lpstr>Program costs and growth</vt:lpstr>
      <vt:lpstr>HOPE award as % of tuition and fees</vt:lpstr>
      <vt:lpstr>Relationship to TN Promise</vt:lpstr>
      <vt:lpstr>Upcoming changes to HOPE</vt:lpstr>
      <vt:lpstr>Upcoming changes to Aspire</vt:lpstr>
      <vt:lpstr>Discussion </vt:lpstr>
      <vt:lpstr> TELS Annual Report  (and other reports) available:  http://www.tn.gov/thec/Legislative/Reports.html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Sanford</dc:creator>
  <cp:lastModifiedBy>Emily House</cp:lastModifiedBy>
  <cp:revision>192</cp:revision>
  <cp:lastPrinted>2015-04-20T19:48:21Z</cp:lastPrinted>
  <dcterms:created xsi:type="dcterms:W3CDTF">2012-10-15T17:46:52Z</dcterms:created>
  <dcterms:modified xsi:type="dcterms:W3CDTF">2015-07-22T16:20:43Z</dcterms:modified>
</cp:coreProperties>
</file>