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86" r:id="rId2"/>
    <p:sldId id="495" r:id="rId3"/>
    <p:sldId id="490" r:id="rId4"/>
    <p:sldId id="489" r:id="rId5"/>
    <p:sldId id="494" r:id="rId6"/>
    <p:sldId id="467" r:id="rId7"/>
    <p:sldId id="468" r:id="rId8"/>
    <p:sldId id="491" r:id="rId9"/>
    <p:sldId id="496" r:id="rId10"/>
    <p:sldId id="497" r:id="rId11"/>
    <p:sldId id="515" r:id="rId12"/>
    <p:sldId id="516" r:id="rId13"/>
    <p:sldId id="498" r:id="rId14"/>
    <p:sldId id="499" r:id="rId15"/>
    <p:sldId id="500" r:id="rId16"/>
    <p:sldId id="501" r:id="rId17"/>
    <p:sldId id="517" r:id="rId18"/>
    <p:sldId id="502" r:id="rId19"/>
    <p:sldId id="503" r:id="rId20"/>
    <p:sldId id="504" r:id="rId21"/>
    <p:sldId id="505" r:id="rId22"/>
    <p:sldId id="506" r:id="rId23"/>
    <p:sldId id="507" r:id="rId24"/>
    <p:sldId id="514" r:id="rId25"/>
    <p:sldId id="392" r:id="rId26"/>
    <p:sldId id="512" r:id="rId27"/>
    <p:sldId id="513" r:id="rId28"/>
    <p:sldId id="518" r:id="rId29"/>
    <p:sldId id="509" r:id="rId30"/>
    <p:sldId id="508" r:id="rId31"/>
    <p:sldId id="510" r:id="rId32"/>
    <p:sldId id="511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Gentile" initials="SG" lastIdx="5" clrIdx="0"/>
  <p:cmAuthor id="1" name="THEC" initials="THE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>
        <p:scale>
          <a:sx n="100" d="100"/>
          <a:sy n="100" d="100"/>
        </p:scale>
        <p:origin x="-30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0319006wf535\CB_Data\Fiscal\Fiscal%20Policy\STAY_OUT\FY2015-16\THEC%20Recs\Presentation\THEC%20Recs%20Charts%20for%20Ppt%2015-16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'Correl - 1 Yr'!$E$2</c:f>
              <c:strCache>
                <c:ptCount val="1"/>
                <c:pt idx="0">
                  <c:v>State Appr Rec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6"/>
          </c:marker>
          <c:xVal>
            <c:numRef>
              <c:f>'Correl - 1 Yr'!$D$3:$D$25</c:f>
              <c:numCache>
                <c:formatCode>0.0%</c:formatCode>
                <c:ptCount val="23"/>
                <c:pt idx="0">
                  <c:v>4.8304185614352679E-2</c:v>
                </c:pt>
                <c:pt idx="1">
                  <c:v>3.0268885127249456E-2</c:v>
                </c:pt>
                <c:pt idx="2">
                  <c:v>-6.7891556341264092E-3</c:v>
                </c:pt>
                <c:pt idx="3">
                  <c:v>1.4839331589035387E-2</c:v>
                </c:pt>
                <c:pt idx="4">
                  <c:v>-3.3537215434691348E-3</c:v>
                </c:pt>
                <c:pt idx="5">
                  <c:v>2.0420947958136315E-2</c:v>
                </c:pt>
                <c:pt idx="6">
                  <c:v>5.0735907769594801E-2</c:v>
                </c:pt>
                <c:pt idx="7">
                  <c:v>1.7261734125796346E-2</c:v>
                </c:pt>
                <c:pt idx="8">
                  <c:v>2.5819421189666958E-2</c:v>
                </c:pt>
                <c:pt idx="9">
                  <c:v>2.7316532957726514E-2</c:v>
                </c:pt>
                <c:pt idx="10">
                  <c:v>1.8948825068635822E-2</c:v>
                </c:pt>
                <c:pt idx="11">
                  <c:v>7.3238020916437385E-3</c:v>
                </c:pt>
                <c:pt idx="12">
                  <c:v>3.8456910242633535E-2</c:v>
                </c:pt>
                <c:pt idx="13">
                  <c:v>-2.4798275301426753E-2</c:v>
                </c:pt>
                <c:pt idx="14">
                  <c:v>6.4447905142313022E-3</c:v>
                </c:pt>
                <c:pt idx="15">
                  <c:v>2.1308951604499971E-2</c:v>
                </c:pt>
                <c:pt idx="16">
                  <c:v>6.1523429150556419E-2</c:v>
                </c:pt>
                <c:pt idx="17">
                  <c:v>6.1504079295422232E-2</c:v>
                </c:pt>
                <c:pt idx="18">
                  <c:v>5.8967230562572137E-3</c:v>
                </c:pt>
                <c:pt idx="19">
                  <c:v>-1.6984454333440535E-2</c:v>
                </c:pt>
                <c:pt idx="20">
                  <c:v>2.4899857725018792E-2</c:v>
                </c:pt>
                <c:pt idx="21">
                  <c:v>-1.1552674059374435E-2</c:v>
                </c:pt>
                <c:pt idx="22">
                  <c:v>1.8265804804910468E-2</c:v>
                </c:pt>
              </c:numCache>
            </c:numRef>
          </c:xVal>
          <c:yVal>
            <c:numRef>
              <c:f>'Correl - 1 Yr'!$E$3:$E$25</c:f>
              <c:numCache>
                <c:formatCode>0.0%</c:formatCode>
                <c:ptCount val="23"/>
                <c:pt idx="0">
                  <c:v>5.9258523706330057E-2</c:v>
                </c:pt>
                <c:pt idx="1">
                  <c:v>3.8556553844104655E-2</c:v>
                </c:pt>
                <c:pt idx="2">
                  <c:v>1.5058499124112794E-2</c:v>
                </c:pt>
                <c:pt idx="3">
                  <c:v>7.6038754834226163E-4</c:v>
                </c:pt>
                <c:pt idx="4">
                  <c:v>1.6669271240297962E-4</c:v>
                </c:pt>
                <c:pt idx="5">
                  <c:v>4.1633503821143399E-2</c:v>
                </c:pt>
                <c:pt idx="6">
                  <c:v>8.5906126171289607E-2</c:v>
                </c:pt>
                <c:pt idx="7">
                  <c:v>3.0883030408719595E-2</c:v>
                </c:pt>
                <c:pt idx="8">
                  <c:v>4.0956325792619493E-2</c:v>
                </c:pt>
                <c:pt idx="9">
                  <c:v>3.6069532184204153E-2</c:v>
                </c:pt>
                <c:pt idx="10">
                  <c:v>3.5448963669052543E-2</c:v>
                </c:pt>
                <c:pt idx="11">
                  <c:v>2.2203328069962346E-2</c:v>
                </c:pt>
                <c:pt idx="12">
                  <c:v>4.8060235860014483E-2</c:v>
                </c:pt>
                <c:pt idx="13">
                  <c:v>8.0661878024820433E-3</c:v>
                </c:pt>
                <c:pt idx="14">
                  <c:v>1.5051563804930232E-2</c:v>
                </c:pt>
                <c:pt idx="15">
                  <c:v>4.6226010642322145E-2</c:v>
                </c:pt>
                <c:pt idx="16">
                  <c:v>7.9339992891765798E-2</c:v>
                </c:pt>
                <c:pt idx="17">
                  <c:v>7.0905428129988304E-2</c:v>
                </c:pt>
                <c:pt idx="18">
                  <c:v>1.8184430587085836E-2</c:v>
                </c:pt>
                <c:pt idx="19">
                  <c:v>5.6003112184526607E-3</c:v>
                </c:pt>
                <c:pt idx="20">
                  <c:v>3.6322150962012828E-2</c:v>
                </c:pt>
                <c:pt idx="21">
                  <c:v>1.3287338699373962E-2</c:v>
                </c:pt>
                <c:pt idx="22">
                  <c:v>3.10646846511448E-2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376128"/>
        <c:axId val="115377664"/>
      </c:scatterChart>
      <c:valAx>
        <c:axId val="115376128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115377664"/>
        <c:crosses val="autoZero"/>
        <c:crossBetween val="midCat"/>
        <c:majorUnit val="2.0000000000000004E-2"/>
      </c:valAx>
      <c:valAx>
        <c:axId val="1153776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115376128"/>
        <c:crosses val="autoZero"/>
        <c:crossBetween val="midCat"/>
        <c:majorUnit val="2.0000000000000004E-2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15391488"/>
        <c:axId val="113967872"/>
      </c:scatterChart>
      <c:valAx>
        <c:axId val="115391488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low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113967872"/>
        <c:crosses val="autoZero"/>
        <c:crossBetween val="midCat"/>
      </c:valAx>
      <c:valAx>
        <c:axId val="113967872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65000"/>
                </a:sysClr>
              </a:solidFill>
            </a:ln>
          </c:spPr>
        </c:majorGridlines>
        <c:numFmt formatCode="0.0%" sourceLinked="1"/>
        <c:majorTickMark val="none"/>
        <c:minorTickMark val="none"/>
        <c:tickLblPos val="low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11539148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'Correl - 1 Yr'!$E$2</c:f>
              <c:strCache>
                <c:ptCount val="1"/>
                <c:pt idx="0">
                  <c:v>State Appr Rec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6"/>
          </c:marker>
          <c:xVal>
            <c:numRef>
              <c:f>'Correl - 1 Yr'!$D$3:$D$25</c:f>
              <c:numCache>
                <c:formatCode>0.0%</c:formatCode>
                <c:ptCount val="23"/>
                <c:pt idx="0">
                  <c:v>5.1637452425379538E-2</c:v>
                </c:pt>
                <c:pt idx="1">
                  <c:v>2.3230102955241749E-2</c:v>
                </c:pt>
                <c:pt idx="2">
                  <c:v>-4.8432139223270054E-3</c:v>
                </c:pt>
                <c:pt idx="3">
                  <c:v>-1.4757735451156218E-2</c:v>
                </c:pt>
                <c:pt idx="4">
                  <c:v>-7.3562293115573274E-3</c:v>
                </c:pt>
                <c:pt idx="5">
                  <c:v>1.4571188701112181E-2</c:v>
                </c:pt>
                <c:pt idx="6">
                  <c:v>2.9929096036908964E-2</c:v>
                </c:pt>
                <c:pt idx="7">
                  <c:v>1.0032931368194387E-2</c:v>
                </c:pt>
                <c:pt idx="8">
                  <c:v>1.9357405410871387E-2</c:v>
                </c:pt>
                <c:pt idx="9">
                  <c:v>4.675803764732156E-2</c:v>
                </c:pt>
                <c:pt idx="10">
                  <c:v>4.1928033709598411E-2</c:v>
                </c:pt>
                <c:pt idx="11">
                  <c:v>1.2474235532764943E-2</c:v>
                </c:pt>
                <c:pt idx="12">
                  <c:v>7.0639736367431816E-2</c:v>
                </c:pt>
                <c:pt idx="13">
                  <c:v>-1.0415748615020481E-2</c:v>
                </c:pt>
                <c:pt idx="14">
                  <c:v>8.6494435679087545E-3</c:v>
                </c:pt>
                <c:pt idx="15">
                  <c:v>2.2059484018855047E-2</c:v>
                </c:pt>
                <c:pt idx="16">
                  <c:v>6.7161900571206745E-2</c:v>
                </c:pt>
                <c:pt idx="17">
                  <c:v>5.2219061886277895E-2</c:v>
                </c:pt>
                <c:pt idx="18">
                  <c:v>9.6405674982007472E-3</c:v>
                </c:pt>
                <c:pt idx="19">
                  <c:v>-2.1639517128569818E-2</c:v>
                </c:pt>
                <c:pt idx="20">
                  <c:v>1.2549937526818766E-2</c:v>
                </c:pt>
                <c:pt idx="21">
                  <c:v>2.2224781810875838E-2</c:v>
                </c:pt>
                <c:pt idx="22">
                  <c:v>1.4634780536284087E-2</c:v>
                </c:pt>
              </c:numCache>
            </c:numRef>
          </c:xVal>
          <c:yVal>
            <c:numRef>
              <c:f>'Correl - 1 Yr'!$E$3:$E$25</c:f>
              <c:numCache>
                <c:formatCode>0.0%</c:formatCode>
                <c:ptCount val="23"/>
                <c:pt idx="0">
                  <c:v>6.6647585558326866E-2</c:v>
                </c:pt>
                <c:pt idx="1">
                  <c:v>4.2756441874840005E-2</c:v>
                </c:pt>
                <c:pt idx="2">
                  <c:v>1.1941282356818701E-2</c:v>
                </c:pt>
                <c:pt idx="3">
                  <c:v>3.9141260685159043E-3</c:v>
                </c:pt>
                <c:pt idx="4">
                  <c:v>1.3825076834922123E-2</c:v>
                </c:pt>
                <c:pt idx="5">
                  <c:v>3.3955395552988349E-2</c:v>
                </c:pt>
                <c:pt idx="6">
                  <c:v>6.1539035875993964E-2</c:v>
                </c:pt>
                <c:pt idx="7">
                  <c:v>2.321055594339853E-2</c:v>
                </c:pt>
                <c:pt idx="8">
                  <c:v>3.7305611964821093E-2</c:v>
                </c:pt>
                <c:pt idx="9">
                  <c:v>5.4948266117094288E-2</c:v>
                </c:pt>
                <c:pt idx="10">
                  <c:v>5.4298540203760869E-2</c:v>
                </c:pt>
                <c:pt idx="11">
                  <c:v>3.5450827968743673E-2</c:v>
                </c:pt>
                <c:pt idx="12">
                  <c:v>7.6606676778857324E-2</c:v>
                </c:pt>
                <c:pt idx="13">
                  <c:v>2.2179763331741126E-2</c:v>
                </c:pt>
                <c:pt idx="14">
                  <c:v>2.1873563110531402E-2</c:v>
                </c:pt>
                <c:pt idx="15">
                  <c:v>6.1823821652838375E-2</c:v>
                </c:pt>
                <c:pt idx="16">
                  <c:v>8.3801544150452587E-2</c:v>
                </c:pt>
                <c:pt idx="17">
                  <c:v>8.2856020964754293E-2</c:v>
                </c:pt>
                <c:pt idx="18">
                  <c:v>2.3954711342279951E-2</c:v>
                </c:pt>
                <c:pt idx="19">
                  <c:v>2.9095683464898771E-3</c:v>
                </c:pt>
                <c:pt idx="20">
                  <c:v>3.8708682782437102E-2</c:v>
                </c:pt>
                <c:pt idx="21">
                  <c:v>3.8608957160126189E-2</c:v>
                </c:pt>
                <c:pt idx="22">
                  <c:v>3.10646846511448E-2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026624"/>
        <c:axId val="38036608"/>
      </c:scatterChart>
      <c:valAx>
        <c:axId val="38026624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low"/>
        <c:spPr>
          <a:ln w="22225">
            <a:solidFill>
              <a:schemeClr val="tx1">
                <a:alpha val="71000"/>
              </a:schemeClr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8036608"/>
        <c:crosses val="autoZero"/>
        <c:crossBetween val="midCat"/>
      </c:valAx>
      <c:valAx>
        <c:axId val="38036608"/>
        <c:scaling>
          <c:orientation val="minMax"/>
          <c:max val="0.1"/>
        </c:scaling>
        <c:delete val="0"/>
        <c:axPos val="l"/>
        <c:majorGridlines/>
        <c:numFmt formatCode="0.0%" sourceLinked="1"/>
        <c:majorTickMark val="none"/>
        <c:minorTickMark val="none"/>
        <c:tickLblPos val="low"/>
        <c:spPr>
          <a:ln w="22225" cap="flat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8026624"/>
        <c:crosses val="autoZero"/>
        <c:crossBetween val="midCat"/>
        <c:majorUnit val="2.0000000000000004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Year-to-Year Change in University</a:t>
            </a:r>
            <a:r>
              <a:rPr lang="en-US" baseline="0" dirty="0"/>
              <a:t> </a:t>
            </a:r>
            <a:r>
              <a:rPr lang="en-US" dirty="0"/>
              <a:t>Weighted </a:t>
            </a:r>
            <a:r>
              <a:rPr lang="en-US" dirty="0" smtClean="0"/>
              <a:t>Outcomes: </a:t>
            </a:r>
            <a:r>
              <a:rPr lang="en-US" dirty="0" smtClean="0">
                <a:solidFill>
                  <a:srgbClr val="FF0000"/>
                </a:solidFill>
              </a:rPr>
              <a:t>Current Model</a:t>
            </a:r>
            <a:endParaRPr lang="en-US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571557619197319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852964711308587E-2"/>
          <c:y val="7.2336194392100761E-2"/>
          <c:w val="0.89750964187212368"/>
          <c:h val="0.86102846876959704"/>
        </c:manualLayout>
      </c:layout>
      <c:lineChart>
        <c:grouping val="standard"/>
        <c:varyColors val="0"/>
        <c:ser>
          <c:idx val="0"/>
          <c:order val="0"/>
          <c:tx>
            <c:strRef>
              <c:f>'Weighted Outcomes History'!$A$7</c:f>
              <c:strCache>
                <c:ptCount val="1"/>
                <c:pt idx="0">
                  <c:v>APSU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History'!$G$7:$K$7</c:f>
              <c:numCache>
                <c:formatCode>0.0%</c:formatCode>
                <c:ptCount val="5"/>
                <c:pt idx="0">
                  <c:v>0</c:v>
                </c:pt>
                <c:pt idx="1">
                  <c:v>-2.6555965428803896E-3</c:v>
                </c:pt>
                <c:pt idx="2">
                  <c:v>2.539257081398083E-2</c:v>
                </c:pt>
                <c:pt idx="3">
                  <c:v>5.8972763321790023E-2</c:v>
                </c:pt>
                <c:pt idx="4">
                  <c:v>4.8304185614352679E-2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'Weighted Outcomes History'!$A$8</c:f>
              <c:strCache>
                <c:ptCount val="1"/>
                <c:pt idx="0">
                  <c:v>ETSU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History'!$G$8:$K$8</c:f>
              <c:numCache>
                <c:formatCode>0.0%</c:formatCode>
                <c:ptCount val="5"/>
                <c:pt idx="0">
                  <c:v>0</c:v>
                </c:pt>
                <c:pt idx="1">
                  <c:v>1.6090249543361468E-2</c:v>
                </c:pt>
                <c:pt idx="2">
                  <c:v>1.5142282915396876E-2</c:v>
                </c:pt>
                <c:pt idx="3">
                  <c:v>2.2874533956091847E-2</c:v>
                </c:pt>
                <c:pt idx="4">
                  <c:v>3.0268885127249456E-2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'Weighted Outcomes History'!$A$9</c:f>
              <c:strCache>
                <c:ptCount val="1"/>
                <c:pt idx="0">
                  <c:v>MTSU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History'!$G$9:$K$9</c:f>
              <c:numCache>
                <c:formatCode>0.0%</c:formatCode>
                <c:ptCount val="5"/>
                <c:pt idx="0">
                  <c:v>0</c:v>
                </c:pt>
                <c:pt idx="1">
                  <c:v>3.8639966267522308E-2</c:v>
                </c:pt>
                <c:pt idx="2">
                  <c:v>-4.0718541891040516E-3</c:v>
                </c:pt>
                <c:pt idx="3">
                  <c:v>1.7535747765685006E-2</c:v>
                </c:pt>
                <c:pt idx="4">
                  <c:v>-6.7891556341264092E-3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'Weighted Outcomes History'!$A$10</c:f>
              <c:strCache>
                <c:ptCount val="1"/>
                <c:pt idx="0">
                  <c:v>TSU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History'!$G$10:$K$10</c:f>
              <c:numCache>
                <c:formatCode>0.0%</c:formatCode>
                <c:ptCount val="5"/>
                <c:pt idx="0">
                  <c:v>0</c:v>
                </c:pt>
                <c:pt idx="1">
                  <c:v>-1.1215966335085481E-2</c:v>
                </c:pt>
                <c:pt idx="2">
                  <c:v>-1.0855701531355955E-2</c:v>
                </c:pt>
                <c:pt idx="3">
                  <c:v>6.9196872312164981E-3</c:v>
                </c:pt>
                <c:pt idx="4">
                  <c:v>1.4839331589035387E-2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'Weighted Outcomes History'!$A$11</c:f>
              <c:strCache>
                <c:ptCount val="1"/>
                <c:pt idx="0">
                  <c:v>TTU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History'!$G$11:$K$11</c:f>
              <c:numCache>
                <c:formatCode>0.0%</c:formatCode>
                <c:ptCount val="5"/>
                <c:pt idx="0">
                  <c:v>0</c:v>
                </c:pt>
                <c:pt idx="1">
                  <c:v>1.6465228698255174E-2</c:v>
                </c:pt>
                <c:pt idx="2">
                  <c:v>-3.6721070862320015E-2</c:v>
                </c:pt>
                <c:pt idx="3">
                  <c:v>-6.129813150135055E-3</c:v>
                </c:pt>
                <c:pt idx="4">
                  <c:v>-3.3537215434691348E-3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'Weighted Outcomes History'!$A$12</c:f>
              <c:strCache>
                <c:ptCount val="1"/>
                <c:pt idx="0">
                  <c:v>UM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History'!$G$12:$K$12</c:f>
              <c:numCache>
                <c:formatCode>0.0%</c:formatCode>
                <c:ptCount val="5"/>
                <c:pt idx="0">
                  <c:v>0</c:v>
                </c:pt>
                <c:pt idx="1">
                  <c:v>2.6916713348857257E-2</c:v>
                </c:pt>
                <c:pt idx="2">
                  <c:v>7.6457649265593286E-3</c:v>
                </c:pt>
                <c:pt idx="3">
                  <c:v>1.4910001406406082E-2</c:v>
                </c:pt>
                <c:pt idx="4">
                  <c:v>2.0420947958136315E-2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'Weighted Outcomes History'!$A$32</c:f>
              <c:strCache>
                <c:ptCount val="1"/>
                <c:pt idx="0">
                  <c:v>UTC</c:v>
                </c:pt>
              </c:strCache>
            </c:strRef>
          </c:tx>
          <c:marker>
            <c:symbol val="circl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History'!$G$32:$K$32</c:f>
              <c:numCache>
                <c:formatCode>0.0%</c:formatCode>
                <c:ptCount val="5"/>
                <c:pt idx="0">
                  <c:v>0</c:v>
                </c:pt>
                <c:pt idx="1">
                  <c:v>4.1841555169519706E-2</c:v>
                </c:pt>
                <c:pt idx="2">
                  <c:v>2.1408772886628125E-2</c:v>
                </c:pt>
                <c:pt idx="3">
                  <c:v>4.6965154494381656E-2</c:v>
                </c:pt>
                <c:pt idx="4">
                  <c:v>5.0735907769594801E-2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'Weighted Outcomes History'!$A$33</c:f>
              <c:strCache>
                <c:ptCount val="1"/>
                <c:pt idx="0">
                  <c:v>UTK</c:v>
                </c:pt>
              </c:strCache>
            </c:strRef>
          </c:tx>
          <c:marker>
            <c:symbol val="plus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History'!$G$33:$K$33</c:f>
              <c:numCache>
                <c:formatCode>0.0%</c:formatCode>
                <c:ptCount val="5"/>
                <c:pt idx="0">
                  <c:v>0</c:v>
                </c:pt>
                <c:pt idx="1">
                  <c:v>3.8859251894036051E-2</c:v>
                </c:pt>
                <c:pt idx="2">
                  <c:v>1.4091084939776399E-2</c:v>
                </c:pt>
                <c:pt idx="3">
                  <c:v>3.0320074753716897E-2</c:v>
                </c:pt>
                <c:pt idx="4">
                  <c:v>1.7261734125796346E-2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'Weighted Outcomes History'!$A$34</c:f>
              <c:strCache>
                <c:ptCount val="1"/>
                <c:pt idx="0">
                  <c:v>UTM</c:v>
                </c:pt>
              </c:strCache>
            </c:strRef>
          </c:tx>
          <c:marker>
            <c:symbol val="dot"/>
            <c:size val="10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History'!$G$34:$K$34</c:f>
              <c:numCache>
                <c:formatCode>0.0%</c:formatCode>
                <c:ptCount val="5"/>
                <c:pt idx="0">
                  <c:v>0</c:v>
                </c:pt>
                <c:pt idx="1">
                  <c:v>7.8542077443439773E-3</c:v>
                </c:pt>
                <c:pt idx="2">
                  <c:v>-1.353741686147758E-2</c:v>
                </c:pt>
                <c:pt idx="3">
                  <c:v>5.7859116587651194E-2</c:v>
                </c:pt>
                <c:pt idx="4">
                  <c:v>2.5819421189666958E-2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'Weighted Outcomes History'!$A$37</c:f>
              <c:strCache>
                <c:ptCount val="1"/>
                <c:pt idx="0">
                  <c:v>University Average</c:v>
                </c:pt>
              </c:strCache>
            </c:strRef>
          </c:tx>
          <c:spPr>
            <a:ln w="381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History'!$G$37:$K$37</c:f>
              <c:numCache>
                <c:formatCode>0.0%</c:formatCode>
                <c:ptCount val="5"/>
                <c:pt idx="0">
                  <c:v>0</c:v>
                </c:pt>
                <c:pt idx="1">
                  <c:v>2.5023725061797952E-2</c:v>
                </c:pt>
                <c:pt idx="2">
                  <c:v>4.2635525030170207E-3</c:v>
                </c:pt>
                <c:pt idx="3">
                  <c:v>2.5216024693821559E-2</c:v>
                </c:pt>
                <c:pt idx="4">
                  <c:v>1.8648751706536348E-2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21184"/>
        <c:axId val="66222720"/>
      </c:lineChart>
      <c:catAx>
        <c:axId val="66221184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1400" b="1"/>
            </a:pPr>
            <a:endParaRPr lang="en-US"/>
          </a:p>
        </c:txPr>
        <c:crossAx val="66222720"/>
        <c:crosses val="autoZero"/>
        <c:auto val="1"/>
        <c:lblAlgn val="ctr"/>
        <c:lblOffset val="100"/>
        <c:noMultiLvlLbl val="0"/>
      </c:catAx>
      <c:valAx>
        <c:axId val="66222720"/>
        <c:scaling>
          <c:orientation val="minMax"/>
          <c:max val="0.1"/>
          <c:min val="-4.0000000000000008E-2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22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Year-to-Year Change in University</a:t>
            </a:r>
            <a:r>
              <a:rPr lang="en-US" baseline="0" dirty="0"/>
              <a:t> </a:t>
            </a:r>
            <a:r>
              <a:rPr lang="en-US" dirty="0"/>
              <a:t>Weighted Outcomes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Proposed </a:t>
            </a:r>
            <a:r>
              <a:rPr lang="en-US" dirty="0">
                <a:solidFill>
                  <a:srgbClr val="FF0000"/>
                </a:solidFill>
              </a:rPr>
              <a:t>Model</a:t>
            </a:r>
          </a:p>
        </c:rich>
      </c:tx>
      <c:layout>
        <c:manualLayout>
          <c:xMode val="edge"/>
          <c:yMode val="edge"/>
          <c:x val="0.14187609361329834"/>
          <c:y val="1.212585370138568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852964711308587E-2"/>
          <c:y val="8.6887220595047998E-2"/>
          <c:w val="0.89750964187212368"/>
          <c:h val="0.84647741711755031"/>
        </c:manualLayout>
      </c:layout>
      <c:lineChart>
        <c:grouping val="standard"/>
        <c:varyColors val="0"/>
        <c:ser>
          <c:idx val="0"/>
          <c:order val="0"/>
          <c:tx>
            <c:strRef>
              <c:f>'Weighted Outcomes History'!$A$7</c:f>
              <c:strCache>
                <c:ptCount val="1"/>
                <c:pt idx="0">
                  <c:v>APSU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History'!$G$7:$K$7</c:f>
              <c:numCache>
                <c:formatCode>0.0%</c:formatCode>
                <c:ptCount val="5"/>
                <c:pt idx="0">
                  <c:v>0</c:v>
                </c:pt>
                <c:pt idx="1">
                  <c:v>3.7021504583372833E-2</c:v>
                </c:pt>
                <c:pt idx="2">
                  <c:v>3.6750471499704895E-2</c:v>
                </c:pt>
                <c:pt idx="3">
                  <c:v>6.4703090760322324E-2</c:v>
                </c:pt>
                <c:pt idx="4">
                  <c:v>5.1637452425379538E-2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'Weighted Outcomes History'!$A$8</c:f>
              <c:strCache>
                <c:ptCount val="1"/>
                <c:pt idx="0">
                  <c:v>ETSU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History'!$G$8:$K$8</c:f>
              <c:numCache>
                <c:formatCode>0.0%</c:formatCode>
                <c:ptCount val="5"/>
                <c:pt idx="0">
                  <c:v>0</c:v>
                </c:pt>
                <c:pt idx="1">
                  <c:v>3.8980577823342522E-2</c:v>
                </c:pt>
                <c:pt idx="2">
                  <c:v>2.6701527742733377E-2</c:v>
                </c:pt>
                <c:pt idx="3">
                  <c:v>2.4630507252017209E-2</c:v>
                </c:pt>
                <c:pt idx="4">
                  <c:v>2.3230102955241749E-2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'Weighted Outcomes History'!$A$9</c:f>
              <c:strCache>
                <c:ptCount val="1"/>
                <c:pt idx="0">
                  <c:v>MTSU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History'!$G$9:$K$9</c:f>
              <c:numCache>
                <c:formatCode>0.0%</c:formatCode>
                <c:ptCount val="5"/>
                <c:pt idx="0">
                  <c:v>0</c:v>
                </c:pt>
                <c:pt idx="1">
                  <c:v>3.9347348551876049E-2</c:v>
                </c:pt>
                <c:pt idx="2">
                  <c:v>2.2560863855994651E-2</c:v>
                </c:pt>
                <c:pt idx="3">
                  <c:v>2.4896000677544494E-2</c:v>
                </c:pt>
                <c:pt idx="4">
                  <c:v>-4.8432139223270054E-3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'Weighted Outcomes History'!$A$10</c:f>
              <c:strCache>
                <c:ptCount val="1"/>
                <c:pt idx="0">
                  <c:v>TSU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History'!$G$10:$K$10</c:f>
              <c:numCache>
                <c:formatCode>0.0%</c:formatCode>
                <c:ptCount val="5"/>
                <c:pt idx="0">
                  <c:v>0</c:v>
                </c:pt>
                <c:pt idx="1">
                  <c:v>1.9228690536513326E-2</c:v>
                </c:pt>
                <c:pt idx="2">
                  <c:v>1.1138967942074363E-2</c:v>
                </c:pt>
                <c:pt idx="3">
                  <c:v>9.4002240706523299E-3</c:v>
                </c:pt>
                <c:pt idx="4">
                  <c:v>-1.4757735451156218E-2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'Weighted Outcomes History'!$A$11</c:f>
              <c:strCache>
                <c:ptCount val="1"/>
                <c:pt idx="0">
                  <c:v>TTU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History'!$G$11:$K$11</c:f>
              <c:numCache>
                <c:formatCode>0.0%</c:formatCode>
                <c:ptCount val="5"/>
                <c:pt idx="0">
                  <c:v>0</c:v>
                </c:pt>
                <c:pt idx="1">
                  <c:v>1.7180289435294149E-2</c:v>
                </c:pt>
                <c:pt idx="2">
                  <c:v>-1.9671925682449465E-2</c:v>
                </c:pt>
                <c:pt idx="3">
                  <c:v>6.0261610014156197E-4</c:v>
                </c:pt>
                <c:pt idx="4">
                  <c:v>-7.3562293115573274E-3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'Weighted Outcomes History'!$A$12</c:f>
              <c:strCache>
                <c:ptCount val="1"/>
                <c:pt idx="0">
                  <c:v>UM</c:v>
                </c:pt>
              </c:strCache>
            </c:strRef>
          </c:tx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History'!$G$12:$K$12</c:f>
              <c:numCache>
                <c:formatCode>0.0%</c:formatCode>
                <c:ptCount val="5"/>
                <c:pt idx="0">
                  <c:v>0</c:v>
                </c:pt>
                <c:pt idx="1">
                  <c:v>2.7765941016605566E-2</c:v>
                </c:pt>
                <c:pt idx="2">
                  <c:v>1.6716919279624598E-2</c:v>
                </c:pt>
                <c:pt idx="3">
                  <c:v>2.1621021064827994E-2</c:v>
                </c:pt>
                <c:pt idx="4">
                  <c:v>1.4571188701112181E-2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'Weighted Outcomes History'!$A$32</c:f>
              <c:strCache>
                <c:ptCount val="1"/>
                <c:pt idx="0">
                  <c:v>UTC</c:v>
                </c:pt>
              </c:strCache>
            </c:strRef>
          </c:tx>
          <c:marker>
            <c:symbol val="circl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History'!$G$32:$K$32</c:f>
              <c:numCache>
                <c:formatCode>0.0%</c:formatCode>
                <c:ptCount val="5"/>
                <c:pt idx="0">
                  <c:v>0</c:v>
                </c:pt>
                <c:pt idx="1">
                  <c:v>2.6290848907550401E-2</c:v>
                </c:pt>
                <c:pt idx="2">
                  <c:v>3.2617565287881511E-2</c:v>
                </c:pt>
                <c:pt idx="3">
                  <c:v>3.7774278503435177E-2</c:v>
                </c:pt>
                <c:pt idx="4">
                  <c:v>2.9929096036908964E-2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'Weighted Outcomes History'!$A$33</c:f>
              <c:strCache>
                <c:ptCount val="1"/>
                <c:pt idx="0">
                  <c:v>UTK</c:v>
                </c:pt>
              </c:strCache>
            </c:strRef>
          </c:tx>
          <c:marker>
            <c:symbol val="plus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History'!$G$33:$K$33</c:f>
              <c:numCache>
                <c:formatCode>0.0%</c:formatCode>
                <c:ptCount val="5"/>
                <c:pt idx="0">
                  <c:v>0</c:v>
                </c:pt>
                <c:pt idx="1">
                  <c:v>5.0400702350330562E-2</c:v>
                </c:pt>
                <c:pt idx="2">
                  <c:v>3.1534946270175057E-2</c:v>
                </c:pt>
                <c:pt idx="3">
                  <c:v>3.1329227135489912E-2</c:v>
                </c:pt>
                <c:pt idx="4">
                  <c:v>1.0032931368194387E-2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'Weighted Outcomes History'!$A$34</c:f>
              <c:strCache>
                <c:ptCount val="1"/>
                <c:pt idx="0">
                  <c:v>UTM</c:v>
                </c:pt>
              </c:strCache>
            </c:strRef>
          </c:tx>
          <c:marker>
            <c:symbol val="dot"/>
            <c:size val="10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History'!$G$34:$K$34</c:f>
              <c:numCache>
                <c:formatCode>0.0%</c:formatCode>
                <c:ptCount val="5"/>
                <c:pt idx="0">
                  <c:v>0</c:v>
                </c:pt>
                <c:pt idx="1">
                  <c:v>1.6484313040240561E-2</c:v>
                </c:pt>
                <c:pt idx="2">
                  <c:v>2.4529653581902178E-2</c:v>
                </c:pt>
                <c:pt idx="3">
                  <c:v>3.105387350886768E-2</c:v>
                </c:pt>
                <c:pt idx="4">
                  <c:v>1.9357405410871387E-2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'Weighted Outcomes History'!$A$37</c:f>
              <c:strCache>
                <c:ptCount val="1"/>
                <c:pt idx="0">
                  <c:v>University Average</c:v>
                </c:pt>
              </c:strCache>
            </c:strRef>
          </c:tx>
          <c:spPr>
            <a:ln w="381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History'!$G$37:$K$37</c:f>
              <c:numCache>
                <c:formatCode>0.0%</c:formatCode>
                <c:ptCount val="5"/>
                <c:pt idx="0">
                  <c:v>0</c:v>
                </c:pt>
                <c:pt idx="1">
                  <c:v>3.3181346584427285E-2</c:v>
                </c:pt>
                <c:pt idx="2">
                  <c:v>2.1262650906617386E-2</c:v>
                </c:pt>
                <c:pt idx="3">
                  <c:v>2.7131754281466192E-2</c:v>
                </c:pt>
                <c:pt idx="4">
                  <c:v>1.2070838583311261E-2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921216"/>
        <c:axId val="48927104"/>
      </c:lineChart>
      <c:catAx>
        <c:axId val="48921216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1400" b="1"/>
            </a:pPr>
            <a:endParaRPr lang="en-US"/>
          </a:p>
        </c:txPr>
        <c:crossAx val="48927104"/>
        <c:crosses val="autoZero"/>
        <c:auto val="1"/>
        <c:lblAlgn val="ctr"/>
        <c:lblOffset val="100"/>
        <c:noMultiLvlLbl val="0"/>
      </c:catAx>
      <c:valAx>
        <c:axId val="48927104"/>
        <c:scaling>
          <c:orientation val="minMax"/>
          <c:max val="0.1"/>
          <c:min val="-4.0000000000000008E-2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8921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Year-to-Year Change </a:t>
            </a:r>
            <a:r>
              <a:rPr lang="en-US" sz="1600" dirty="0" smtClean="0"/>
              <a:t>in Community College Weighted Outcomes: </a:t>
            </a:r>
            <a:r>
              <a:rPr lang="en-US" sz="1600" dirty="0" smtClean="0">
                <a:solidFill>
                  <a:srgbClr val="FF0000"/>
                </a:solidFill>
              </a:rPr>
              <a:t>Current Model</a:t>
            </a:r>
            <a:endParaRPr lang="en-US" sz="16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5099301738768781"/>
          <c:y val="1.24877865917422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949265305037766E-2"/>
          <c:y val="7.3665403793339787E-2"/>
          <c:w val="0.90277295524638623"/>
          <c:h val="0.84522233683024361"/>
        </c:manualLayout>
      </c:layout>
      <c:lineChart>
        <c:grouping val="standard"/>
        <c:varyColors val="0"/>
        <c:ser>
          <c:idx val="0"/>
          <c:order val="0"/>
          <c:tx>
            <c:strRef>
              <c:f>'Weighted Outcomes History'!$A$16</c:f>
              <c:strCache>
                <c:ptCount val="1"/>
                <c:pt idx="0">
                  <c:v>Chattanooga</c:v>
                </c:pt>
              </c:strCache>
            </c:strRef>
          </c:tx>
          <c:marker>
            <c:symbol val="diamond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History'!$G$16:$K$16</c:f>
              <c:numCache>
                <c:formatCode>0.0%</c:formatCode>
                <c:ptCount val="5"/>
                <c:pt idx="0">
                  <c:v>0</c:v>
                </c:pt>
                <c:pt idx="1">
                  <c:v>0.11531423270965391</c:v>
                </c:pt>
                <c:pt idx="2">
                  <c:v>8.5048024520258947E-2</c:v>
                </c:pt>
                <c:pt idx="3">
                  <c:v>6.7625780392299717E-3</c:v>
                </c:pt>
                <c:pt idx="4">
                  <c:v>2.7316532957726514E-2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'Weighted Outcomes History'!$A$17</c:f>
              <c:strCache>
                <c:ptCount val="1"/>
                <c:pt idx="0">
                  <c:v>Cleveland</c:v>
                </c:pt>
              </c:strCache>
            </c:strRef>
          </c:tx>
          <c:marker>
            <c:symbol val="dash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History'!$G$17:$K$17</c:f>
              <c:numCache>
                <c:formatCode>0.0%</c:formatCode>
                <c:ptCount val="5"/>
                <c:pt idx="0">
                  <c:v>0</c:v>
                </c:pt>
                <c:pt idx="1">
                  <c:v>7.3833101357098752E-2</c:v>
                </c:pt>
                <c:pt idx="2">
                  <c:v>-3.9140400455704216E-2</c:v>
                </c:pt>
                <c:pt idx="3">
                  <c:v>-1.1291734641589057E-2</c:v>
                </c:pt>
                <c:pt idx="4">
                  <c:v>1.8948825068635822E-2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'Weighted Outcomes History'!$A$18</c:f>
              <c:strCache>
                <c:ptCount val="1"/>
                <c:pt idx="0">
                  <c:v>Columbia</c:v>
                </c:pt>
              </c:strCache>
            </c:strRef>
          </c:tx>
          <c:marker>
            <c:symbol val="circl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History'!$G$18:$K$18</c:f>
              <c:numCache>
                <c:formatCode>0.0%</c:formatCode>
                <c:ptCount val="5"/>
                <c:pt idx="0">
                  <c:v>0</c:v>
                </c:pt>
                <c:pt idx="1">
                  <c:v>3.1827466822147432E-3</c:v>
                </c:pt>
                <c:pt idx="2">
                  <c:v>-1.1212595991479835E-2</c:v>
                </c:pt>
                <c:pt idx="3">
                  <c:v>-6.5848105358129461E-3</c:v>
                </c:pt>
                <c:pt idx="4">
                  <c:v>7.3238020916437385E-3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'Weighted Outcomes History'!$A$19</c:f>
              <c:strCache>
                <c:ptCount val="1"/>
                <c:pt idx="0">
                  <c:v>Dyersburg</c:v>
                </c:pt>
              </c:strCache>
            </c:strRef>
          </c:tx>
          <c:marker>
            <c:symbol val="none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History'!$G$19:$K$19</c:f>
              <c:numCache>
                <c:formatCode>0.0%</c:formatCode>
                <c:ptCount val="5"/>
                <c:pt idx="0">
                  <c:v>0</c:v>
                </c:pt>
                <c:pt idx="1">
                  <c:v>7.1958830309336808E-2</c:v>
                </c:pt>
                <c:pt idx="2">
                  <c:v>-5.9226903655786645E-2</c:v>
                </c:pt>
                <c:pt idx="3">
                  <c:v>5.3255128135181184E-3</c:v>
                </c:pt>
                <c:pt idx="4">
                  <c:v>3.8456910242633535E-2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'Weighted Outcomes History'!$A$20</c:f>
              <c:strCache>
                <c:ptCount val="1"/>
                <c:pt idx="0">
                  <c:v>Jackson</c:v>
                </c:pt>
              </c:strCache>
            </c:strRef>
          </c:tx>
          <c:marker>
            <c:symbol val="x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History'!$G$20:$K$20</c:f>
              <c:numCache>
                <c:formatCode>0.0%</c:formatCode>
                <c:ptCount val="5"/>
                <c:pt idx="0">
                  <c:v>0</c:v>
                </c:pt>
                <c:pt idx="1">
                  <c:v>1.3839543041345825E-2</c:v>
                </c:pt>
                <c:pt idx="2">
                  <c:v>-4.86313685740003E-2</c:v>
                </c:pt>
                <c:pt idx="3">
                  <c:v>-5.0237666329685626E-2</c:v>
                </c:pt>
                <c:pt idx="4">
                  <c:v>-2.4798275301426753E-2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'Weighted Outcomes History'!$A$21</c:f>
              <c:strCache>
                <c:ptCount val="1"/>
                <c:pt idx="0">
                  <c:v>Motlow</c:v>
                </c:pt>
              </c:strCache>
            </c:strRef>
          </c:tx>
          <c:marker>
            <c:symbol val="star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History'!$G$21:$K$21</c:f>
              <c:numCache>
                <c:formatCode>0.0%</c:formatCode>
                <c:ptCount val="5"/>
                <c:pt idx="0">
                  <c:v>0</c:v>
                </c:pt>
                <c:pt idx="1">
                  <c:v>3.5775228484190791E-2</c:v>
                </c:pt>
                <c:pt idx="2">
                  <c:v>-3.309881051097352E-2</c:v>
                </c:pt>
                <c:pt idx="3">
                  <c:v>-3.4365494495014248E-2</c:v>
                </c:pt>
                <c:pt idx="4">
                  <c:v>6.4447905142313022E-3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'Weighted Outcomes History'!$A$22</c:f>
              <c:strCache>
                <c:ptCount val="1"/>
                <c:pt idx="0">
                  <c:v>Nashville</c:v>
                </c:pt>
              </c:strCache>
            </c:strRef>
          </c:tx>
          <c:marker>
            <c:symbol val="none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History'!$G$22:$K$22</c:f>
              <c:numCache>
                <c:formatCode>0.0%</c:formatCode>
                <c:ptCount val="5"/>
                <c:pt idx="0">
                  <c:v>0</c:v>
                </c:pt>
                <c:pt idx="1">
                  <c:v>-5.5603630508014423E-2</c:v>
                </c:pt>
                <c:pt idx="2">
                  <c:v>-2.4645071041777489E-2</c:v>
                </c:pt>
                <c:pt idx="3">
                  <c:v>1.2094001068721383E-2</c:v>
                </c:pt>
                <c:pt idx="4">
                  <c:v>2.1308951604499971E-2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'Weighted Outcomes History'!$A$23</c:f>
              <c:strCache>
                <c:ptCount val="1"/>
                <c:pt idx="0">
                  <c:v>Northeast </c:v>
                </c:pt>
              </c:strCache>
            </c:strRef>
          </c:tx>
          <c:marker>
            <c:symbol val="diamond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History'!$G$23:$K$23</c:f>
              <c:numCache>
                <c:formatCode>0.0%</c:formatCode>
                <c:ptCount val="5"/>
                <c:pt idx="0">
                  <c:v>0</c:v>
                </c:pt>
                <c:pt idx="1">
                  <c:v>2.626264311204185E-2</c:v>
                </c:pt>
                <c:pt idx="2">
                  <c:v>-4.245535326270844E-2</c:v>
                </c:pt>
                <c:pt idx="3">
                  <c:v>-1.5710980930176532E-2</c:v>
                </c:pt>
                <c:pt idx="4">
                  <c:v>6.1523429150556419E-2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'Weighted Outcomes History'!$A$24</c:f>
              <c:strCache>
                <c:ptCount val="1"/>
                <c:pt idx="0">
                  <c:v>Pellissippi</c:v>
                </c:pt>
              </c:strCache>
            </c:strRef>
          </c:tx>
          <c:marker>
            <c:symbol val="squar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History'!$G$24:$K$24</c:f>
              <c:numCache>
                <c:formatCode>0.0%</c:formatCode>
                <c:ptCount val="5"/>
                <c:pt idx="0">
                  <c:v>0</c:v>
                </c:pt>
                <c:pt idx="1">
                  <c:v>0.10808873224176141</c:v>
                </c:pt>
                <c:pt idx="2">
                  <c:v>1.1296229885834785E-2</c:v>
                </c:pt>
                <c:pt idx="3">
                  <c:v>4.4637735653753063E-2</c:v>
                </c:pt>
                <c:pt idx="4">
                  <c:v>6.1504079295422232E-2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'Weighted Outcomes History'!$A$25</c:f>
              <c:strCache>
                <c:ptCount val="1"/>
                <c:pt idx="0">
                  <c:v>Roane</c:v>
                </c:pt>
              </c:strCache>
            </c:strRef>
          </c:tx>
          <c:marker>
            <c:symbol val="triangl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History'!$G$25:$K$25</c:f>
              <c:numCache>
                <c:formatCode>0.0%</c:formatCode>
                <c:ptCount val="5"/>
                <c:pt idx="0">
                  <c:v>0</c:v>
                </c:pt>
                <c:pt idx="1">
                  <c:v>6.8514303118912601E-2</c:v>
                </c:pt>
                <c:pt idx="2">
                  <c:v>4.5938600754896308E-2</c:v>
                </c:pt>
                <c:pt idx="3">
                  <c:v>7.1293180583438032E-2</c:v>
                </c:pt>
                <c:pt idx="4">
                  <c:v>5.8967230562572137E-3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'Weighted Outcomes History'!$A$26</c:f>
              <c:strCache>
                <c:ptCount val="1"/>
                <c:pt idx="0">
                  <c:v>Southwest</c:v>
                </c:pt>
              </c:strCache>
            </c:strRef>
          </c:tx>
          <c:marker>
            <c:symbol val="plus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History'!$G$26:$K$26</c:f>
              <c:numCache>
                <c:formatCode>0.0%</c:formatCode>
                <c:ptCount val="5"/>
                <c:pt idx="0">
                  <c:v>0</c:v>
                </c:pt>
                <c:pt idx="1">
                  <c:v>-4.6883925347485089E-3</c:v>
                </c:pt>
                <c:pt idx="2">
                  <c:v>-8.7514715720747982E-2</c:v>
                </c:pt>
                <c:pt idx="3">
                  <c:v>-3.8409742233956101E-2</c:v>
                </c:pt>
                <c:pt idx="4">
                  <c:v>-1.6984454333440535E-2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'Weighted Outcomes History'!$A$27</c:f>
              <c:strCache>
                <c:ptCount val="1"/>
                <c:pt idx="0">
                  <c:v>Volunteer</c:v>
                </c:pt>
              </c:strCache>
            </c:strRef>
          </c:tx>
          <c:marker>
            <c:symbol val="squar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History'!$G$27:$K$27</c:f>
              <c:numCache>
                <c:formatCode>0.0%</c:formatCode>
                <c:ptCount val="5"/>
                <c:pt idx="0">
                  <c:v>0</c:v>
                </c:pt>
                <c:pt idx="1">
                  <c:v>1.4126051047299137E-2</c:v>
                </c:pt>
                <c:pt idx="2">
                  <c:v>1.0196255702456414E-2</c:v>
                </c:pt>
                <c:pt idx="3">
                  <c:v>3.1208200832539612E-2</c:v>
                </c:pt>
                <c:pt idx="4">
                  <c:v>2.4899857725018792E-2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'Weighted Outcomes History'!$A$28</c:f>
              <c:strCache>
                <c:ptCount val="1"/>
                <c:pt idx="0">
                  <c:v>Walters</c:v>
                </c:pt>
              </c:strCache>
            </c:strRef>
          </c:tx>
          <c:marker>
            <c:symbol val="dot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History'!$G$28:$K$28</c:f>
              <c:numCache>
                <c:formatCode>0.0%</c:formatCode>
                <c:ptCount val="5"/>
                <c:pt idx="0">
                  <c:v>0</c:v>
                </c:pt>
                <c:pt idx="1">
                  <c:v>0.13826461069300455</c:v>
                </c:pt>
                <c:pt idx="2">
                  <c:v>3.8631279271906127E-2</c:v>
                </c:pt>
                <c:pt idx="3">
                  <c:v>5.279296577495951E-2</c:v>
                </c:pt>
                <c:pt idx="4">
                  <c:v>-1.1552674059374435E-2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'Weighted Outcomes History'!$A$29</c:f>
              <c:strCache>
                <c:ptCount val="1"/>
                <c:pt idx="0">
                  <c:v>Average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History'!$G$29:$K$29</c:f>
              <c:numCache>
                <c:formatCode>0.0%</c:formatCode>
                <c:ptCount val="5"/>
                <c:pt idx="0">
                  <c:v>0</c:v>
                </c:pt>
                <c:pt idx="1">
                  <c:v>4.6418554814221524E-2</c:v>
                </c:pt>
                <c:pt idx="2">
                  <c:v>-6.065525328350585E-3</c:v>
                </c:pt>
                <c:pt idx="3">
                  <c:v>8.665738621542074E-3</c:v>
                </c:pt>
                <c:pt idx="4">
                  <c:v>1.7302184774469875E-2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06848"/>
        <c:axId val="37815424"/>
      </c:lineChart>
      <c:catAx>
        <c:axId val="38206848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 algn="ctr">
              <a:defRPr lang="en-US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15424"/>
        <c:crosses val="autoZero"/>
        <c:auto val="1"/>
        <c:lblAlgn val="ctr"/>
        <c:lblOffset val="100"/>
        <c:noMultiLvlLbl val="0"/>
      </c:catAx>
      <c:valAx>
        <c:axId val="378154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6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Year-to-Year</a:t>
            </a:r>
            <a:r>
              <a:rPr lang="en-US" sz="1600" baseline="0" dirty="0"/>
              <a:t> Change in Community College Weighted </a:t>
            </a:r>
            <a:r>
              <a:rPr lang="en-US" sz="1600" baseline="0" dirty="0" smtClean="0"/>
              <a:t>Outcomes: </a:t>
            </a:r>
            <a:r>
              <a:rPr lang="en-US" sz="1600" baseline="0" dirty="0" smtClean="0">
                <a:solidFill>
                  <a:srgbClr val="FF0000"/>
                </a:solidFill>
              </a:rPr>
              <a:t>Proposed </a:t>
            </a:r>
            <a:r>
              <a:rPr lang="en-US" sz="1600" baseline="0" dirty="0">
                <a:solidFill>
                  <a:srgbClr val="FF0000"/>
                </a:solidFill>
              </a:rPr>
              <a:t>Model</a:t>
            </a:r>
            <a:endParaRPr lang="en-US" sz="16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4363615485564304"/>
          <c:y val="1.47650246959058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89064220600088E-2"/>
          <c:y val="7.4009384871781991E-2"/>
          <c:w val="0.90525003689534211"/>
          <c:h val="0.84607116760988821"/>
        </c:manualLayout>
      </c:layout>
      <c:lineChart>
        <c:grouping val="standard"/>
        <c:varyColors val="0"/>
        <c:ser>
          <c:idx val="0"/>
          <c:order val="0"/>
          <c:tx>
            <c:strRef>
              <c:f>'Weighted Outcomes History'!$A$16</c:f>
              <c:strCache>
                <c:ptCount val="1"/>
                <c:pt idx="0">
                  <c:v>Chattanooga</c:v>
                </c:pt>
              </c:strCache>
            </c:strRef>
          </c:tx>
          <c:marker>
            <c:symbol val="triangl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History'!$G$16:$K$16</c:f>
              <c:numCache>
                <c:formatCode>0.0%</c:formatCode>
                <c:ptCount val="5"/>
                <c:pt idx="0">
                  <c:v>0</c:v>
                </c:pt>
                <c:pt idx="1">
                  <c:v>7.1545865946919918E-2</c:v>
                </c:pt>
                <c:pt idx="2">
                  <c:v>0.10116266252724415</c:v>
                </c:pt>
                <c:pt idx="3">
                  <c:v>9.1329119983758922E-2</c:v>
                </c:pt>
                <c:pt idx="4">
                  <c:v>4.675803764732156E-2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'Weighted Outcomes History'!$A$17</c:f>
              <c:strCache>
                <c:ptCount val="1"/>
                <c:pt idx="0">
                  <c:v>Cleveland</c:v>
                </c:pt>
              </c:strCache>
            </c:strRef>
          </c:tx>
          <c:marker>
            <c:symbol val="diamond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History'!$G$17:$K$17</c:f>
              <c:numCache>
                <c:formatCode>0.0%</c:formatCode>
                <c:ptCount val="5"/>
                <c:pt idx="0">
                  <c:v>0</c:v>
                </c:pt>
                <c:pt idx="1">
                  <c:v>0.10897073955628689</c:v>
                </c:pt>
                <c:pt idx="2">
                  <c:v>0.13217746539062114</c:v>
                </c:pt>
                <c:pt idx="3">
                  <c:v>1.7885497743309609E-2</c:v>
                </c:pt>
                <c:pt idx="4">
                  <c:v>4.1928033709598411E-2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'Weighted Outcomes History'!$A$18</c:f>
              <c:strCache>
                <c:ptCount val="1"/>
                <c:pt idx="0">
                  <c:v>Columbia</c:v>
                </c:pt>
              </c:strCache>
            </c:strRef>
          </c:tx>
          <c:marker>
            <c:symbol val="plus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History'!$G$18:$K$18</c:f>
              <c:numCache>
                <c:formatCode>0.0%</c:formatCode>
                <c:ptCount val="5"/>
                <c:pt idx="0">
                  <c:v>0</c:v>
                </c:pt>
                <c:pt idx="1">
                  <c:v>2.8301957932485688E-2</c:v>
                </c:pt>
                <c:pt idx="2">
                  <c:v>2.9598971944794661E-2</c:v>
                </c:pt>
                <c:pt idx="3">
                  <c:v>-7.3086041860419559E-3</c:v>
                </c:pt>
                <c:pt idx="4">
                  <c:v>1.2474235532764943E-2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'Weighted Outcomes History'!$A$19</c:f>
              <c:strCache>
                <c:ptCount val="1"/>
                <c:pt idx="0">
                  <c:v>Dyersburg</c:v>
                </c:pt>
              </c:strCache>
            </c:strRef>
          </c:tx>
          <c:marker>
            <c:symbol val="x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History'!$G$19:$K$19</c:f>
              <c:numCache>
                <c:formatCode>0.0%</c:formatCode>
                <c:ptCount val="5"/>
                <c:pt idx="0">
                  <c:v>0</c:v>
                </c:pt>
                <c:pt idx="1">
                  <c:v>6.8620935730803634E-2</c:v>
                </c:pt>
                <c:pt idx="2">
                  <c:v>9.0838964353327833E-2</c:v>
                </c:pt>
                <c:pt idx="3">
                  <c:v>6.8055609230992298E-2</c:v>
                </c:pt>
                <c:pt idx="4">
                  <c:v>7.0639736367431816E-2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'Weighted Outcomes History'!$A$20</c:f>
              <c:strCache>
                <c:ptCount val="1"/>
                <c:pt idx="0">
                  <c:v>Jackson</c:v>
                </c:pt>
              </c:strCache>
            </c:strRef>
          </c:tx>
          <c:marker>
            <c:symbol val="dash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History'!$G$20:$K$20</c:f>
              <c:numCache>
                <c:formatCode>0.0%</c:formatCode>
                <c:ptCount val="5"/>
                <c:pt idx="0">
                  <c:v>0</c:v>
                </c:pt>
                <c:pt idx="1">
                  <c:v>4.218032686597506E-2</c:v>
                </c:pt>
                <c:pt idx="2">
                  <c:v>3.0335741608475963E-2</c:v>
                </c:pt>
                <c:pt idx="3">
                  <c:v>-1.484374811690703E-2</c:v>
                </c:pt>
                <c:pt idx="4">
                  <c:v>-1.0415748615020481E-2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'Weighted Outcomes History'!$A$21</c:f>
              <c:strCache>
                <c:ptCount val="1"/>
                <c:pt idx="0">
                  <c:v>Motlow</c:v>
                </c:pt>
              </c:strCache>
            </c:strRef>
          </c:tx>
          <c:marker>
            <c:symbol val="circl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History'!$G$21:$K$21</c:f>
              <c:numCache>
                <c:formatCode>0.0%</c:formatCode>
                <c:ptCount val="5"/>
                <c:pt idx="0">
                  <c:v>0</c:v>
                </c:pt>
                <c:pt idx="1">
                  <c:v>6.1117201497683737E-2</c:v>
                </c:pt>
                <c:pt idx="2">
                  <c:v>6.7745646386322633E-2</c:v>
                </c:pt>
                <c:pt idx="3">
                  <c:v>-6.8989859164882983E-3</c:v>
                </c:pt>
                <c:pt idx="4">
                  <c:v>8.6494435679087545E-3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'Weighted Outcomes History'!$A$22</c:f>
              <c:strCache>
                <c:ptCount val="1"/>
                <c:pt idx="0">
                  <c:v>Nashville</c:v>
                </c:pt>
              </c:strCache>
            </c:strRef>
          </c:tx>
          <c:marker>
            <c:symbol val="diamond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History'!$G$22:$K$22</c:f>
              <c:numCache>
                <c:formatCode>0.0%</c:formatCode>
                <c:ptCount val="5"/>
                <c:pt idx="0">
                  <c:v>0</c:v>
                </c:pt>
                <c:pt idx="1">
                  <c:v>2.8784655417741778E-2</c:v>
                </c:pt>
                <c:pt idx="2">
                  <c:v>6.8170091640499031E-2</c:v>
                </c:pt>
                <c:pt idx="3">
                  <c:v>1.5346874583845205E-2</c:v>
                </c:pt>
                <c:pt idx="4">
                  <c:v>2.2059484018855047E-2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'Weighted Outcomes History'!$A$23</c:f>
              <c:strCache>
                <c:ptCount val="1"/>
                <c:pt idx="0">
                  <c:v>Northeast </c:v>
                </c:pt>
              </c:strCache>
            </c:strRef>
          </c:tx>
          <c:marker>
            <c:symbol val="none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History'!$G$23:$K$23</c:f>
              <c:numCache>
                <c:formatCode>0.0%</c:formatCode>
                <c:ptCount val="5"/>
                <c:pt idx="0">
                  <c:v>0</c:v>
                </c:pt>
                <c:pt idx="1">
                  <c:v>3.4478896472157627E-2</c:v>
                </c:pt>
                <c:pt idx="2">
                  <c:v>2.2276097530173455E-2</c:v>
                </c:pt>
                <c:pt idx="3">
                  <c:v>-1.4655041389737056E-2</c:v>
                </c:pt>
                <c:pt idx="4">
                  <c:v>6.7161900571206745E-2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'Weighted Outcomes History'!$A$24</c:f>
              <c:strCache>
                <c:ptCount val="1"/>
                <c:pt idx="0">
                  <c:v>Pellissippi</c:v>
                </c:pt>
              </c:strCache>
            </c:strRef>
          </c:tx>
          <c:marker>
            <c:symbol val="squar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History'!$G$24:$K$24</c:f>
              <c:numCache>
                <c:formatCode>0.0%</c:formatCode>
                <c:ptCount val="5"/>
                <c:pt idx="0">
                  <c:v>0</c:v>
                </c:pt>
                <c:pt idx="1">
                  <c:v>0.12997452747537253</c:v>
                </c:pt>
                <c:pt idx="2">
                  <c:v>0.15731092272345304</c:v>
                </c:pt>
                <c:pt idx="3">
                  <c:v>0.12080503379529617</c:v>
                </c:pt>
                <c:pt idx="4">
                  <c:v>5.2219061886277895E-2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'Weighted Outcomes History'!$A$25</c:f>
              <c:strCache>
                <c:ptCount val="1"/>
                <c:pt idx="0">
                  <c:v>Roane</c:v>
                </c:pt>
              </c:strCache>
            </c:strRef>
          </c:tx>
          <c:marker>
            <c:symbol val="dot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History'!$G$25:$K$25</c:f>
              <c:numCache>
                <c:formatCode>0.0%</c:formatCode>
                <c:ptCount val="5"/>
                <c:pt idx="0">
                  <c:v>0</c:v>
                </c:pt>
                <c:pt idx="1">
                  <c:v>6.6126742849924813E-2</c:v>
                </c:pt>
                <c:pt idx="2">
                  <c:v>9.0737844921148447E-2</c:v>
                </c:pt>
                <c:pt idx="3">
                  <c:v>4.4721739994902698E-2</c:v>
                </c:pt>
                <c:pt idx="4">
                  <c:v>9.6405674982007472E-3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'Weighted Outcomes History'!$A$26</c:f>
              <c:strCache>
                <c:ptCount val="1"/>
                <c:pt idx="0">
                  <c:v>Southwest</c:v>
                </c:pt>
              </c:strCache>
            </c:strRef>
          </c:tx>
          <c:marker>
            <c:symbol val="star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History'!$G$26:$K$26</c:f>
              <c:numCache>
                <c:formatCode>0.0%</c:formatCode>
                <c:ptCount val="5"/>
                <c:pt idx="0">
                  <c:v>0</c:v>
                </c:pt>
                <c:pt idx="1">
                  <c:v>1.1404738550588878E-2</c:v>
                </c:pt>
                <c:pt idx="2">
                  <c:v>2.7257538599631648E-2</c:v>
                </c:pt>
                <c:pt idx="3">
                  <c:v>-2.9232185423994861E-2</c:v>
                </c:pt>
                <c:pt idx="4">
                  <c:v>-2.1639517128569818E-2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'Weighted Outcomes History'!$A$27</c:f>
              <c:strCache>
                <c:ptCount val="1"/>
                <c:pt idx="0">
                  <c:v>Volunteer</c:v>
                </c:pt>
              </c:strCache>
            </c:strRef>
          </c:tx>
          <c:marker>
            <c:symbol val="squar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History'!$G$27:$K$27</c:f>
              <c:numCache>
                <c:formatCode>0.0%</c:formatCode>
                <c:ptCount val="5"/>
                <c:pt idx="0">
                  <c:v>0</c:v>
                </c:pt>
                <c:pt idx="1">
                  <c:v>3.8030454475086017E-2</c:v>
                </c:pt>
                <c:pt idx="2">
                  <c:v>6.4466120123309656E-2</c:v>
                </c:pt>
                <c:pt idx="3">
                  <c:v>1.1677102335836853E-2</c:v>
                </c:pt>
                <c:pt idx="4">
                  <c:v>1.2549937526818766E-2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'Weighted Outcomes History'!$A$28</c:f>
              <c:strCache>
                <c:ptCount val="1"/>
                <c:pt idx="0">
                  <c:v>Walters</c:v>
                </c:pt>
              </c:strCache>
            </c:strRef>
          </c:tx>
          <c:marker>
            <c:symbol val="triangle"/>
            <c:size val="7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History'!$G$28:$K$28</c:f>
              <c:numCache>
                <c:formatCode>0.0%</c:formatCode>
                <c:ptCount val="5"/>
                <c:pt idx="0">
                  <c:v>0</c:v>
                </c:pt>
                <c:pt idx="1">
                  <c:v>3.6831769210262655E-2</c:v>
                </c:pt>
                <c:pt idx="2">
                  <c:v>7.6326122853163314E-2</c:v>
                </c:pt>
                <c:pt idx="3">
                  <c:v>2.1033880006349426E-2</c:v>
                </c:pt>
                <c:pt idx="4">
                  <c:v>2.2224781810875838E-2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'Weighted Outcomes History'!$A$29</c:f>
              <c:strCache>
                <c:ptCount val="1"/>
                <c:pt idx="0">
                  <c:v>Average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'Weighted Outcomes History'!$G$5:$K$5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</c:strCache>
            </c:strRef>
          </c:cat>
          <c:val>
            <c:numRef>
              <c:f>'Weighted Outcomes History'!$G$29:$K$29</c:f>
              <c:numCache>
                <c:formatCode>0.0%</c:formatCode>
                <c:ptCount val="5"/>
                <c:pt idx="0">
                  <c:v>0</c:v>
                </c:pt>
                <c:pt idx="1">
                  <c:v>5.2714196588546258E-2</c:v>
                </c:pt>
                <c:pt idx="2">
                  <c:v>7.2955887374368755E-2</c:v>
                </c:pt>
                <c:pt idx="3">
                  <c:v>2.7424163758509312E-2</c:v>
                </c:pt>
                <c:pt idx="4">
                  <c:v>2.4838645661651837E-2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958016"/>
        <c:axId val="37959552"/>
      </c:lineChart>
      <c:catAx>
        <c:axId val="37958016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 algn="ctr">
              <a:defRPr lang="en-US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9552"/>
        <c:crosses val="autoZero"/>
        <c:auto val="1"/>
        <c:lblAlgn val="ctr"/>
        <c:lblOffset val="100"/>
        <c:noMultiLvlLbl val="0"/>
      </c:catAx>
      <c:valAx>
        <c:axId val="379595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8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AFAC8-AE96-4942-9312-9B661DD9283A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7DFB-927A-464B-96E5-FD1F15C8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09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F81EF7-4FB0-48C3-9744-EBCD9068A24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0D3990-FBA7-43A4-87C1-9A74D03C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1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1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D3990-FBA7-43A4-87C1-9A74D03C16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73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9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D3990-FBA7-43A4-87C1-9A74D03C16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0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D3990-FBA7-43A4-87C1-9A74D03C16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32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1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E89-5846-4E62-8EE1-D79F98905E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891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45D0-3B68-4B61-A4FA-540B705205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224-A950-431F-A1A7-5BE96EB517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B93-B86A-4B42-A081-5AFF5DADEB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7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B71D-DDCE-420A-844D-B4926E8075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FC64-6E0D-4F52-BD8F-FE49D348A1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2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C74E-7C23-4BA4-82DE-B95884ACD9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3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00A-0851-4853-93F7-3CB257F501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5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AA11-1D41-42F7-AAA9-055DF902CE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36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22A-EE26-489E-ABCF-B513D19561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1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5884-7C3A-4A8F-ABB2-B552C80B2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AD1D-EBCE-4993-84A4-8CDBD9A35C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2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191" y="20574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2015-2020 </a:t>
            </a:r>
            <a:br>
              <a:rPr lang="en-US" sz="4800" b="1" dirty="0" smtClean="0"/>
            </a:br>
            <a:r>
              <a:rPr lang="en-US" sz="4800" b="1" dirty="0" smtClean="0"/>
              <a:t>Outcomes Funding Formula</a:t>
            </a:r>
            <a:endParaRPr lang="en-US" sz="4800" b="1" i="1" dirty="0">
              <a:solidFill>
                <a:srgbClr val="E30101"/>
              </a:solidFill>
              <a:latin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91" y="388620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Tennessee Higher Education Commission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477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prstClr val="white"/>
                </a:solidFill>
              </a:rPr>
              <a:t>Tennessee Higher Education Commission</a:t>
            </a: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10391" y="5029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July 22, 2015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96391" y="4724400"/>
            <a:ext cx="45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96491" y="3733800"/>
            <a:ext cx="2971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Overview of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Outcome Definition Changes</a:t>
            </a:r>
          </a:p>
          <a:p>
            <a:r>
              <a:rPr lang="en-US" sz="3000" dirty="0" smtClean="0"/>
              <a:t>Removal/Replacement of Outcomes</a:t>
            </a:r>
          </a:p>
          <a:p>
            <a:r>
              <a:rPr lang="en-US" sz="3000" dirty="0" smtClean="0"/>
              <a:t>Subpopulation and Subpopulation Premium Alterations</a:t>
            </a:r>
          </a:p>
          <a:p>
            <a:r>
              <a:rPr lang="en-US" sz="3000" dirty="0" smtClean="0"/>
              <a:t>Updated Mission Weights</a:t>
            </a:r>
          </a:p>
          <a:p>
            <a:r>
              <a:rPr lang="en-US" sz="3000" dirty="0" smtClean="0"/>
              <a:t>Removal of Out-of-State Tuition Deduction</a:t>
            </a:r>
          </a:p>
          <a:p>
            <a:r>
              <a:rPr lang="en-US" sz="3000" dirty="0" smtClean="0"/>
              <a:t>Removal of Salary Multiplier</a:t>
            </a:r>
          </a:p>
          <a:p>
            <a:r>
              <a:rPr lang="en-US" sz="3000" dirty="0" smtClean="0"/>
              <a:t>Underlying Structural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Outcome Changes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12285"/>
              </p:ext>
            </p:extLst>
          </p:nvPr>
        </p:nvGraphicFramePr>
        <p:xfrm>
          <a:off x="457200" y="1409700"/>
          <a:ext cx="8230956" cy="4479279"/>
        </p:xfrm>
        <a:graphic>
          <a:graphicData uri="http://schemas.openxmlformats.org/drawingml/2006/table">
            <a:tbl>
              <a:tblPr firstRow="1" firstCol="1" bandRow="1"/>
              <a:tblGrid>
                <a:gridCol w="3682269"/>
                <a:gridCol w="866418"/>
                <a:gridCol w="3682269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Times New Roman"/>
                        </a:rPr>
                        <a:t>Current Model</a:t>
                      </a:r>
                      <a:endParaRPr lang="en-US" sz="2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Times New Roman"/>
                        </a:rPr>
                        <a:t>Proposed Model</a:t>
                      </a:r>
                      <a:endParaRPr lang="en-US" sz="2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Community College Outcomes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Community College Outcomes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12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12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24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24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36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36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Dual Enrollment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Dual Enrollment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Associates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Associates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Long-term Certificates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Long-term Certificates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Short-term Certificates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Short-term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Certificates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Job Placements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Job Placements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Remedial &amp; Development Success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trike="sng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Remedial &amp; Development </a:t>
                      </a:r>
                      <a:r>
                        <a:rPr lang="en-US" sz="1800" b="0" strike="sng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Success</a:t>
                      </a:r>
                      <a:endParaRPr lang="en-US" sz="1800" b="0" strike="sng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Transfers out with 12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Transfers out with 12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Workforce Training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Workforce Training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Awards per 100 FTE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Awards per 100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FTE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0640" y="6479150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88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Outcome Changes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385421"/>
              </p:ext>
            </p:extLst>
          </p:nvPr>
        </p:nvGraphicFramePr>
        <p:xfrm>
          <a:off x="457200" y="1409700"/>
          <a:ext cx="8230979" cy="3877056"/>
        </p:xfrm>
        <a:graphic>
          <a:graphicData uri="http://schemas.openxmlformats.org/drawingml/2006/table">
            <a:tbl>
              <a:tblPr firstRow="1" firstCol="1" bandRow="1"/>
              <a:tblGrid>
                <a:gridCol w="3682280"/>
                <a:gridCol w="866419"/>
                <a:gridCol w="3682280"/>
              </a:tblGrid>
              <a:tr h="4297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Times New Roman"/>
                        </a:rPr>
                        <a:t>Current Model</a:t>
                      </a:r>
                      <a:endParaRPr lang="en-US" sz="2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Times New Roman"/>
                        </a:rPr>
                        <a:t>Proposed Model</a:t>
                      </a:r>
                      <a:endParaRPr lang="en-US" sz="2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University Outcomes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University Outcomes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24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30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48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60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72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Students Accumulating 90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Bachelors and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Associates Degrees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Bachelors and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Associates Degrees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Masters/Ed Specialist Degrees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Masters/Ed Specialist Degrees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Doctoral / Law Degrees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Doctoral / Law Degrees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Research and Service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Research and Service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Transfers Out with 12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trike="sng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Transfers Out with 12 </a:t>
                      </a:r>
                      <a:r>
                        <a:rPr lang="en-US" sz="1800" b="0" strike="sng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hrs.</a:t>
                      </a:r>
                      <a:endParaRPr lang="en-US" sz="1800" b="0" strike="sng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Degrees per 100 FTE</a:t>
                      </a:r>
                      <a:endParaRPr lang="en-US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Degrees per 100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FTE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Six-Year Graduation Rate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Six-Year Graduation Rate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0640" y="6479150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8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Definitional Changes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07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Short-term Certificates (Less than 1 YR):</a:t>
            </a:r>
          </a:p>
          <a:p>
            <a:pPr lvl="1"/>
            <a:r>
              <a:rPr lang="en-US" sz="3000" dirty="0" smtClean="0"/>
              <a:t>In the current model all academic and technical certificates that represent the highest award earned at the time of a student’s stop-out are counted.</a:t>
            </a:r>
          </a:p>
          <a:p>
            <a:pPr lvl="1"/>
            <a:r>
              <a:rPr lang="en-US" sz="3000" dirty="0" smtClean="0"/>
              <a:t>In the proposed model all </a:t>
            </a:r>
            <a:r>
              <a:rPr lang="en-US" sz="3000" i="1" dirty="0" smtClean="0"/>
              <a:t>technical</a:t>
            </a:r>
            <a:r>
              <a:rPr lang="en-US" sz="3000" dirty="0" smtClean="0"/>
              <a:t> certificates are counted, regardless of whether a student stops-out or continues to be enrolled. Certificates defined as</a:t>
            </a:r>
            <a:r>
              <a:rPr lang="en-US" sz="3000" i="1" dirty="0" smtClean="0"/>
              <a:t> academic</a:t>
            </a:r>
            <a:r>
              <a:rPr lang="en-US" sz="3000" dirty="0" smtClean="0"/>
              <a:t> are not counted.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0640" y="6479150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Definitional </a:t>
            </a:r>
            <a:r>
              <a:rPr lang="en-US" sz="3600" b="1" dirty="0" smtClean="0"/>
              <a:t>Changes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Awards per 100 FTE (Community Colleges) &amp; Degrees per 100 FTE (Universities): </a:t>
            </a:r>
          </a:p>
          <a:p>
            <a:pPr lvl="1"/>
            <a:r>
              <a:rPr lang="en-US" sz="3000" dirty="0" smtClean="0"/>
              <a:t>In the current model both degree-seeking and non-degree-seeking </a:t>
            </a:r>
            <a:r>
              <a:rPr lang="en-US" sz="3000" dirty="0"/>
              <a:t>undergraduate students (</a:t>
            </a:r>
            <a:r>
              <a:rPr lang="en-US" sz="3000" dirty="0" smtClean="0"/>
              <a:t>e.g. dual enrollment students) are included in the FTE metric.</a:t>
            </a:r>
          </a:p>
          <a:p>
            <a:pPr lvl="1"/>
            <a:r>
              <a:rPr lang="en-US" sz="3000" dirty="0" smtClean="0"/>
              <a:t>In the proposed model only degree-seeking undergraduate students are included.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Outcome Removals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Remedial and Development Success (Community Colleges): </a:t>
            </a:r>
          </a:p>
          <a:p>
            <a:pPr lvl="1"/>
            <a:r>
              <a:rPr lang="en-US" dirty="0" smtClean="0"/>
              <a:t>In the proposed model this success is captured as a new focus population. </a:t>
            </a:r>
          </a:p>
          <a:p>
            <a:r>
              <a:rPr lang="en-US" b="1" i="1" dirty="0" smtClean="0"/>
              <a:t>Transfers Out with 12 hours (Universities):</a:t>
            </a:r>
          </a:p>
          <a:p>
            <a:pPr lvl="1"/>
            <a:r>
              <a:rPr lang="en-US" dirty="0" smtClean="0"/>
              <a:t>During the formula review process, committee members identified this outcome for removal.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Outcome Replacements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Progression Metrics (Universities): </a:t>
            </a:r>
          </a:p>
          <a:p>
            <a:pPr lvl="1"/>
            <a:r>
              <a:rPr lang="en-US" dirty="0" smtClean="0"/>
              <a:t>In the current model universities are rewarded when students attain 24-, 48- and 72-credit hours. </a:t>
            </a:r>
          </a:p>
          <a:p>
            <a:pPr lvl="1"/>
            <a:r>
              <a:rPr lang="en-US" dirty="0" smtClean="0"/>
              <a:t>In the proposed model universities are rewarded when students attain 30-, 60- and 90-credit hours.</a:t>
            </a:r>
          </a:p>
          <a:p>
            <a:r>
              <a:rPr lang="en-US" sz="3000" dirty="0" smtClean="0"/>
              <a:t>These progression metric replacements incentivize on-time completion.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Subpopulation Changes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160602"/>
              </p:ext>
            </p:extLst>
          </p:nvPr>
        </p:nvGraphicFramePr>
        <p:xfrm>
          <a:off x="457200" y="1425588"/>
          <a:ext cx="8230979" cy="3500814"/>
        </p:xfrm>
        <a:graphic>
          <a:graphicData uri="http://schemas.openxmlformats.org/drawingml/2006/table">
            <a:tbl>
              <a:tblPr firstRow="1" firstCol="1" bandRow="1"/>
              <a:tblGrid>
                <a:gridCol w="3682280"/>
                <a:gridCol w="866419"/>
                <a:gridCol w="3682280"/>
              </a:tblGrid>
              <a:tr h="421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Times New Roman"/>
                        </a:rPr>
                        <a:t>Current Formula</a:t>
                      </a:r>
                      <a:endParaRPr lang="en-US" sz="2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Times New Roman"/>
                        </a:rPr>
                        <a:t>Proposed Formula</a:t>
                      </a:r>
                      <a:endParaRPr lang="en-US" sz="28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Subpopulations (Both Sectors)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Focus Populations</a:t>
                      </a:r>
                      <a:r>
                        <a:rPr lang="en-US" sz="2000" b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(Both Sectors)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Adults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Adults</a:t>
                      </a:r>
                      <a:endParaRPr lang="en-US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Low-income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Low-income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Academically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Underprepared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Subpopulation Premiums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Focus Population Premiums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40% for Each Population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80% for One Focus Population</a:t>
                      </a:r>
                      <a:endParaRPr lang="en-US" sz="1800" b="1" i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100% for Two Focus Populations</a:t>
                      </a:r>
                      <a:endParaRPr lang="en-US" sz="1800" b="1" i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en-US" sz="1800" u="non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en-US" sz="1800" u="non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u="non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120% for Three Focus Populations</a:t>
                      </a:r>
                      <a:endParaRPr lang="en-US" sz="1800" b="1" i="1" u="non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376" marR="743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27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Subpopulation Changes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835"/>
            <a:ext cx="8229600" cy="5016390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dirty="0" smtClean="0"/>
              <a:t>Change terminology from “subpopulations to “focus populations” to adequately reflect their purpose.</a:t>
            </a:r>
          </a:p>
          <a:p>
            <a:r>
              <a:rPr lang="en-US" b="1" i="1" dirty="0" smtClean="0"/>
              <a:t>Add </a:t>
            </a:r>
            <a:r>
              <a:rPr lang="en-US" b="1" i="1" dirty="0"/>
              <a:t>Academically Underprepared as a focus population to both sectors:</a:t>
            </a:r>
          </a:p>
          <a:p>
            <a:pPr lvl="1"/>
            <a:r>
              <a:rPr lang="en-US" dirty="0"/>
              <a:t>Compensates for Remedial &amp; Development Success’ removal as an outcome from the community college sector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The formula review committee proposed </a:t>
            </a:r>
            <a:r>
              <a:rPr lang="en-US" dirty="0"/>
              <a:t>its inclusion </a:t>
            </a:r>
            <a:r>
              <a:rPr lang="en-US" dirty="0" smtClean="0"/>
              <a:t>for </a:t>
            </a:r>
            <a:r>
              <a:rPr lang="en-US" dirty="0"/>
              <a:t>the university sector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Tentatively defined as those </a:t>
            </a:r>
            <a:r>
              <a:rPr lang="en-US" dirty="0" smtClean="0"/>
              <a:t>identified for </a:t>
            </a:r>
            <a:r>
              <a:rPr lang="en-US" dirty="0"/>
              <a:t>remediation or </a:t>
            </a:r>
            <a:r>
              <a:rPr lang="en-US" dirty="0" smtClean="0"/>
              <a:t>who scored </a:t>
            </a:r>
            <a:r>
              <a:rPr lang="en-US" dirty="0"/>
              <a:t>an 18 or below on the ACT Composite Score.</a:t>
            </a:r>
          </a:p>
          <a:p>
            <a:pPr lvl="1"/>
            <a:r>
              <a:rPr lang="en-US" dirty="0"/>
              <a:t>At universities </a:t>
            </a:r>
            <a:r>
              <a:rPr lang="en-US" dirty="0" smtClean="0"/>
              <a:t>the population is limited to </a:t>
            </a:r>
            <a:r>
              <a:rPr lang="en-US" dirty="0"/>
              <a:t>students </a:t>
            </a:r>
            <a:r>
              <a:rPr lang="en-US" dirty="0" smtClean="0"/>
              <a:t>who start </a:t>
            </a:r>
            <a:r>
              <a:rPr lang="en-US" dirty="0"/>
              <a:t>as first-time, full-time </a:t>
            </a:r>
            <a:r>
              <a:rPr lang="en-US" dirty="0" smtClean="0"/>
              <a:t>freshman at that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836"/>
            <a:ext cx="8229600" cy="5160860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i="1" dirty="0" smtClean="0"/>
              <a:t>Proposed adjustment of applied premiums:</a:t>
            </a:r>
          </a:p>
          <a:p>
            <a:pPr lvl="1"/>
            <a:r>
              <a:rPr lang="en-US" dirty="0" smtClean="0"/>
              <a:t>In the current model an outcome receives a 40% premium when it qualifies for either of the two subpopulations. An outcome that qualifies for both subpopulations therefore receives an 80% premium.</a:t>
            </a:r>
          </a:p>
          <a:p>
            <a:pPr lvl="1"/>
            <a:r>
              <a:rPr lang="en-US" dirty="0" smtClean="0"/>
              <a:t>In the proposed model the premiums are</a:t>
            </a:r>
            <a:r>
              <a:rPr lang="en-US" i="1" dirty="0" smtClean="0"/>
              <a:t> elevated </a:t>
            </a:r>
            <a:r>
              <a:rPr lang="en-US" dirty="0" smtClean="0"/>
              <a:t>and </a:t>
            </a:r>
            <a:r>
              <a:rPr lang="en-US" i="1" dirty="0" smtClean="0"/>
              <a:t>graduated</a:t>
            </a:r>
            <a:r>
              <a:rPr lang="en-US" dirty="0" smtClean="0"/>
              <a:t>. If an outcome qualifies for:</a:t>
            </a:r>
          </a:p>
          <a:p>
            <a:pPr lvl="2"/>
            <a:r>
              <a:rPr lang="en-US" b="1" dirty="0" smtClean="0"/>
              <a:t>One of the three</a:t>
            </a:r>
            <a:r>
              <a:rPr lang="en-US" dirty="0" smtClean="0"/>
              <a:t> focus populations, it receives an </a:t>
            </a:r>
            <a:r>
              <a:rPr lang="en-US" b="1" dirty="0" smtClean="0"/>
              <a:t>80% premium</a:t>
            </a:r>
            <a:r>
              <a:rPr lang="en-US" dirty="0" smtClean="0"/>
              <a:t>. </a:t>
            </a:r>
          </a:p>
          <a:p>
            <a:pPr lvl="2"/>
            <a:r>
              <a:rPr lang="en-US" b="1" dirty="0" smtClean="0"/>
              <a:t>Two of the three </a:t>
            </a:r>
            <a:r>
              <a:rPr lang="en-US" dirty="0" smtClean="0"/>
              <a:t>focus populations, it receives a </a:t>
            </a:r>
            <a:r>
              <a:rPr lang="en-US" b="1" dirty="0" smtClean="0"/>
              <a:t>100% premium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All three</a:t>
            </a:r>
            <a:r>
              <a:rPr lang="en-US" dirty="0" smtClean="0"/>
              <a:t> focus populations, it receives a </a:t>
            </a:r>
            <a:r>
              <a:rPr lang="en-US" b="1" dirty="0" smtClean="0"/>
              <a:t>120% premium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universities, </a:t>
            </a:r>
            <a:r>
              <a:rPr lang="en-US" dirty="0" smtClean="0"/>
              <a:t>an outcome that qualifies solely </a:t>
            </a:r>
            <a:r>
              <a:rPr lang="en-US" dirty="0"/>
              <a:t>for Academically Underprepared receives a </a:t>
            </a:r>
            <a:r>
              <a:rPr lang="en-US" b="1" dirty="0"/>
              <a:t>20% premium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Subpopulation Changes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76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Foundation of Outcomes-Based Funding Formula</a:t>
            </a:r>
          </a:p>
          <a:p>
            <a:r>
              <a:rPr lang="en-US" dirty="0" smtClean="0"/>
              <a:t>The role the Formula Review Committee and other stakeholders played in the process</a:t>
            </a:r>
          </a:p>
          <a:p>
            <a:r>
              <a:rPr lang="en-US" dirty="0" smtClean="0"/>
              <a:t>Proposed changes to the formula</a:t>
            </a:r>
          </a:p>
          <a:p>
            <a:r>
              <a:rPr lang="en-US" dirty="0" smtClean="0"/>
              <a:t>Comparison of 2015-20 Proposed </a:t>
            </a:r>
            <a:r>
              <a:rPr lang="en-US" dirty="0"/>
              <a:t>F</a:t>
            </a:r>
            <a:r>
              <a:rPr lang="en-US" dirty="0" smtClean="0"/>
              <a:t>ormula </a:t>
            </a:r>
            <a:r>
              <a:rPr lang="en-US" dirty="0"/>
              <a:t>e</a:t>
            </a:r>
            <a:r>
              <a:rPr lang="en-US" dirty="0" smtClean="0"/>
              <a:t>ffects to the 2010-15 Current Formula </a:t>
            </a:r>
            <a:r>
              <a:rPr lang="en-US" dirty="0"/>
              <a:t>e</a:t>
            </a:r>
            <a:r>
              <a:rPr lang="en-US" dirty="0" smtClean="0"/>
              <a:t>ffects</a:t>
            </a:r>
          </a:p>
          <a:p>
            <a:r>
              <a:rPr lang="en-US" dirty="0" smtClean="0"/>
              <a:t>Next Steps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669681" y="457200"/>
            <a:ext cx="7804638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cs typeface="Arial" pitchFamily="34" charset="0"/>
              </a:rPr>
              <a:t>Overview</a:t>
            </a:r>
            <a:endParaRPr lang="en-US" sz="4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As in the current model, weights in the proposed model still largely reflect institutional mission as defined by presidents and chancellors.</a:t>
            </a:r>
          </a:p>
          <a:p>
            <a:r>
              <a:rPr lang="en-US" sz="3000" dirty="0" smtClean="0"/>
              <a:t>At the suggestion of TBR the community college sector utilizes a </a:t>
            </a:r>
            <a:r>
              <a:rPr lang="en-US" sz="3000" dirty="0" smtClean="0"/>
              <a:t>consistent</a:t>
            </a:r>
            <a:r>
              <a:rPr lang="en-US" sz="3000" dirty="0" smtClean="0"/>
              <a:t> </a:t>
            </a:r>
            <a:r>
              <a:rPr lang="en-US" sz="3000" dirty="0" smtClean="0"/>
              <a:t>weighting structure for completion outcomes to reflect the needs of the State.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Mission Weights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106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Out-of-State Tuition Deduction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17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the current model a portion of each institution’s formula calculation is deducted to reflect that institution’s out-of-state enrollment. </a:t>
            </a:r>
          </a:p>
          <a:p>
            <a:r>
              <a:rPr lang="en-US" dirty="0" smtClean="0"/>
              <a:t>In the proposed model institutions do not have funding deducted for out-of-state enrollment.</a:t>
            </a:r>
          </a:p>
          <a:p>
            <a:pPr lvl="1"/>
            <a:r>
              <a:rPr lang="en-US" dirty="0" smtClean="0"/>
              <a:t>FRC members and institutional stakeholders expressed a need to enroll out-of-state students in order to meet both institutional and </a:t>
            </a:r>
            <a:r>
              <a:rPr lang="en-US" dirty="0"/>
              <a:t>s</a:t>
            </a:r>
            <a:r>
              <a:rPr lang="en-US" dirty="0" smtClean="0"/>
              <a:t>tate needs (e.g. Drive to 55).</a:t>
            </a:r>
          </a:p>
          <a:p>
            <a:pPr lvl="1"/>
            <a:r>
              <a:rPr lang="en-US" dirty="0"/>
              <a:t>The deduction implicitly discourages out-of-state enrollment.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Salary Monetization Remova</a:t>
            </a:r>
            <a:r>
              <a:rPr lang="en-US" sz="3600" b="1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155"/>
            <a:ext cx="8229600" cy="4670433"/>
          </a:xfrm>
        </p:spPr>
        <p:txBody>
          <a:bodyPr/>
          <a:lstStyle/>
          <a:p>
            <a:r>
              <a:rPr lang="en-US" sz="3000" dirty="0" smtClean="0"/>
              <a:t>In the current model weighted outcomes are monetized by multiplying the Southern Regional Education Board’s average faculty salary of similar Carnegie Classification institutions.</a:t>
            </a:r>
          </a:p>
          <a:p>
            <a:r>
              <a:rPr lang="en-US" sz="3000" dirty="0" smtClean="0"/>
              <a:t>Members of the FRC asserted that this allowed outside policy — from other states — to unduly influence the formula.</a:t>
            </a:r>
          </a:p>
          <a:p>
            <a:r>
              <a:rPr lang="en-US" sz="3000" dirty="0" smtClean="0"/>
              <a:t>In the proposed model the weighted outcomes are not monetized.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removal of monetization allows the proposed model to focus on distributing funds based on changes to shares of funding.</a:t>
            </a:r>
            <a:endParaRPr lang="en-US" dirty="0"/>
          </a:p>
          <a:p>
            <a:r>
              <a:rPr lang="en-US" dirty="0" smtClean="0"/>
              <a:t>This structural change allows for perfect calibration, obviating the need for a phase-in period of the new model.</a:t>
            </a:r>
          </a:p>
          <a:p>
            <a:pPr lvl="1"/>
            <a:r>
              <a:rPr lang="en-US" dirty="0" smtClean="0"/>
              <a:t>The current model was phased-in over three years due to imperfect calibration.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Underlying Structural Change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040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Calibrated Scales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46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current model </a:t>
            </a:r>
            <a:r>
              <a:rPr lang="en-US" dirty="0" smtClean="0"/>
              <a:t>uses scales to compare outcomes of different magnitudes.</a:t>
            </a:r>
          </a:p>
          <a:p>
            <a:r>
              <a:rPr lang="en-US" dirty="0" smtClean="0"/>
              <a:t>Scales were also used as a tool to help calibrate the current model.</a:t>
            </a:r>
          </a:p>
          <a:p>
            <a:r>
              <a:rPr lang="en-US" dirty="0" smtClean="0"/>
              <a:t>With </a:t>
            </a:r>
            <a:r>
              <a:rPr lang="en-US" dirty="0"/>
              <a:t>perfect </a:t>
            </a:r>
            <a:r>
              <a:rPr lang="en-US" dirty="0" smtClean="0"/>
              <a:t>calibration in the proposed model, </a:t>
            </a:r>
            <a:r>
              <a:rPr lang="en-US" dirty="0"/>
              <a:t>the scales </a:t>
            </a:r>
            <a:r>
              <a:rPr lang="en-US" dirty="0" smtClean="0"/>
              <a:t>can </a:t>
            </a:r>
            <a:r>
              <a:rPr lang="en-US" dirty="0"/>
              <a:t>now be </a:t>
            </a:r>
            <a:r>
              <a:rPr lang="en-US" dirty="0" smtClean="0"/>
              <a:t>mathematically-derived, allowing for more intuitive and logical scales.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3056"/>
              </p:ext>
            </p:extLst>
          </p:nvPr>
        </p:nvGraphicFramePr>
        <p:xfrm>
          <a:off x="258037" y="1251464"/>
          <a:ext cx="8536487" cy="5119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7638" y="1270139"/>
            <a:ext cx="8848725" cy="5257800"/>
            <a:chOff x="-78876" y="1251464"/>
            <a:chExt cx="8848725" cy="525780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53306987"/>
                </p:ext>
              </p:extLst>
            </p:nvPr>
          </p:nvGraphicFramePr>
          <p:xfrm>
            <a:off x="-78876" y="1251464"/>
            <a:ext cx="8848725" cy="5257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4955086" y="4541412"/>
              <a:ext cx="28152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Weighted </a:t>
              </a:r>
            </a:p>
            <a:p>
              <a:pPr algn="ctr"/>
              <a:r>
                <a:rPr lang="en-US" sz="2400" b="1" dirty="0" smtClean="0"/>
                <a:t>Outcomes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34043" y="2348025"/>
              <a:ext cx="3429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State Appropriations Recommendation</a:t>
              </a:r>
              <a:endParaRPr lang="en-US" sz="20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24200" y="2230124"/>
              <a:ext cx="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029199" y="54102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19200" y="4431268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accent2"/>
                  </a:solidFill>
                </a:rPr>
                <a:t>Correlation = 0.91</a:t>
              </a:r>
              <a:endParaRPr lang="en-US" i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13561" y="469095"/>
            <a:ext cx="9139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Weighted Outcomes &amp; State Appropriation </a:t>
            </a:r>
          </a:p>
          <a:p>
            <a:pPr algn="ctr"/>
            <a:r>
              <a:rPr lang="en-US" sz="2800" b="1" dirty="0" smtClean="0"/>
              <a:t>Relationship: </a:t>
            </a:r>
            <a:r>
              <a:rPr lang="en-US" sz="2800" b="1" dirty="0" smtClean="0">
                <a:solidFill>
                  <a:srgbClr val="FF0000"/>
                </a:solidFill>
              </a:rPr>
              <a:t>Current Model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449354"/>
              </p:ext>
            </p:extLst>
          </p:nvPr>
        </p:nvGraphicFramePr>
        <p:xfrm>
          <a:off x="170091" y="1293253"/>
          <a:ext cx="8454210" cy="5015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230125"/>
            <a:ext cx="7770312" cy="3180075"/>
            <a:chOff x="-1" y="2230125"/>
            <a:chExt cx="7770312" cy="3180075"/>
          </a:xfrm>
        </p:grpSpPr>
        <p:sp>
          <p:nvSpPr>
            <p:cNvPr id="6" name="TextBox 5"/>
            <p:cNvSpPr txBox="1"/>
            <p:nvPr/>
          </p:nvSpPr>
          <p:spPr>
            <a:xfrm>
              <a:off x="4955086" y="4541412"/>
              <a:ext cx="28152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Weighted </a:t>
              </a:r>
            </a:p>
            <a:p>
              <a:pPr algn="ctr"/>
              <a:r>
                <a:rPr lang="en-US" sz="2400" b="1" dirty="0" smtClean="0"/>
                <a:t>Outcomes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" y="2417534"/>
              <a:ext cx="3429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State Appropriations Recommendation</a:t>
              </a:r>
              <a:endParaRPr lang="en-US" sz="20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276599" y="2230125"/>
              <a:ext cx="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029199" y="54102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19200" y="4431268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accent2"/>
                  </a:solidFill>
                </a:rPr>
                <a:t>Correlation = 0.95</a:t>
              </a:r>
              <a:endParaRPr lang="en-US" i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13561" y="469095"/>
            <a:ext cx="9139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Weighted Outcomes &amp; State Appropriation </a:t>
            </a:r>
          </a:p>
          <a:p>
            <a:pPr algn="ctr"/>
            <a:r>
              <a:rPr lang="en-US" sz="2800" b="1" dirty="0" smtClean="0"/>
              <a:t>Relationship: </a:t>
            </a:r>
            <a:r>
              <a:rPr lang="en-US" sz="2800" b="1" dirty="0" smtClean="0">
                <a:solidFill>
                  <a:srgbClr val="FF0000"/>
                </a:solidFill>
              </a:rPr>
              <a:t>Proposed Model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Next Steps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38275"/>
            <a:ext cx="8229600" cy="4525963"/>
          </a:xfrm>
        </p:spPr>
        <p:txBody>
          <a:bodyPr/>
          <a:lstStyle/>
          <a:p>
            <a:r>
              <a:rPr lang="en-US" dirty="0" smtClean="0"/>
              <a:t>Finalize Model Components: 	</a:t>
            </a:r>
          </a:p>
          <a:p>
            <a:pPr lvl="1"/>
            <a:r>
              <a:rPr lang="en-US" dirty="0" smtClean="0"/>
              <a:t>Scales</a:t>
            </a:r>
          </a:p>
          <a:p>
            <a:pPr lvl="1"/>
            <a:r>
              <a:rPr lang="en-US" dirty="0" smtClean="0"/>
              <a:t>Weights</a:t>
            </a:r>
          </a:p>
          <a:p>
            <a:pPr lvl="1"/>
            <a:r>
              <a:rPr lang="en-US" dirty="0" smtClean="0"/>
              <a:t>Premium levels</a:t>
            </a:r>
          </a:p>
          <a:p>
            <a:pPr lvl="1"/>
            <a:r>
              <a:rPr lang="en-US" dirty="0" smtClean="0"/>
              <a:t>Academically Underprepared Definition</a:t>
            </a:r>
          </a:p>
          <a:p>
            <a:r>
              <a:rPr lang="en-US" dirty="0" smtClean="0"/>
              <a:t>All stakeholders review the model.</a:t>
            </a:r>
          </a:p>
          <a:p>
            <a:r>
              <a:rPr lang="en-US" dirty="0" smtClean="0"/>
              <a:t>Present a finalized new model to institutional leaders across the state.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191" y="20574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2015-2020 </a:t>
            </a:r>
            <a:br>
              <a:rPr lang="en-US" sz="4800" b="1" dirty="0" smtClean="0"/>
            </a:br>
            <a:r>
              <a:rPr lang="en-US" sz="4800" b="1" dirty="0" smtClean="0"/>
              <a:t>Outcomes Funding Formula</a:t>
            </a:r>
            <a:endParaRPr lang="en-US" sz="4800" b="1" i="1" dirty="0">
              <a:solidFill>
                <a:srgbClr val="E30101"/>
              </a:solidFill>
              <a:latin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91" y="388620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Tennessee Higher Education Commission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477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prstClr val="white"/>
                </a:solidFill>
              </a:rPr>
              <a:t>Tennessee Higher Education Commission</a:t>
            </a: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10391" y="5029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July 22, 2015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96391" y="4724400"/>
            <a:ext cx="45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96491" y="3733800"/>
            <a:ext cx="2971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0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15" y="31730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Current vs. Proposed Model Effects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016209"/>
              </p:ext>
            </p:extLst>
          </p:nvPr>
        </p:nvGraphicFramePr>
        <p:xfrm>
          <a:off x="29490" y="1076256"/>
          <a:ext cx="9049805" cy="538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86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0"/>
          <p:cNvSpPr>
            <a:spLocks noChangeArrowheads="1"/>
          </p:cNvSpPr>
          <p:nvPr/>
        </p:nvSpPr>
        <p:spPr bwMode="auto">
          <a:xfrm>
            <a:off x="495300" y="1676400"/>
            <a:ext cx="8153400" cy="367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In </a:t>
            </a:r>
            <a:r>
              <a:rPr lang="en-US" sz="3200" dirty="0"/>
              <a:t>January 2010, Tennessee passed the “Complete College Tennessee Act.”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legislation called for reforms in several </a:t>
            </a:r>
            <a:r>
              <a:rPr lang="en-US" sz="3200" dirty="0" smtClean="0"/>
              <a:t>areas:</a:t>
            </a:r>
            <a:br>
              <a:rPr lang="en-US" sz="3200" dirty="0" smtClean="0"/>
            </a:br>
            <a:endParaRPr lang="en-US" sz="1200" dirty="0" smtClean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SzPct val="65000"/>
              <a:buFont typeface="Arial" pitchFamily="34" charset="0"/>
              <a:buChar char="–"/>
            </a:pPr>
            <a:r>
              <a:rPr lang="en-US" sz="2200" dirty="0" smtClean="0"/>
              <a:t>Student transfer</a:t>
            </a:r>
            <a:br>
              <a:rPr lang="en-US" sz="2200" dirty="0" smtClean="0"/>
            </a:br>
            <a:endParaRPr lang="en-US" sz="11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SzPct val="65000"/>
              <a:buFont typeface="Arial" pitchFamily="34" charset="0"/>
              <a:buChar char="–"/>
            </a:pPr>
            <a:r>
              <a:rPr lang="en-US" sz="2200" dirty="0"/>
              <a:t>R</a:t>
            </a:r>
            <a:r>
              <a:rPr lang="en-US" sz="2200" dirty="0" smtClean="0"/>
              <a:t>esearch collaboration</a:t>
            </a:r>
            <a:br>
              <a:rPr lang="en-US" sz="2200" dirty="0" smtClean="0"/>
            </a:br>
            <a:endParaRPr lang="en-US" sz="11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SzPct val="65000"/>
              <a:buFont typeface="Arial" pitchFamily="34" charset="0"/>
              <a:buChar char="–"/>
            </a:pPr>
            <a:r>
              <a:rPr lang="en-US" sz="2400" b="1" i="1" dirty="0"/>
              <a:t>F</a:t>
            </a:r>
            <a:r>
              <a:rPr lang="en-US" sz="2400" b="1" i="1" dirty="0" smtClean="0"/>
              <a:t>unding </a:t>
            </a:r>
            <a:r>
              <a:rPr lang="en-US" sz="2400" b="1" i="1" dirty="0"/>
              <a:t>formula </a:t>
            </a:r>
            <a:r>
              <a:rPr lang="en-US" sz="2400" b="1" i="1" dirty="0" smtClean="0"/>
              <a:t>policy</a:t>
            </a:r>
            <a:endParaRPr lang="en-US" sz="2400" b="1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20"/>
          <p:cNvSpPr txBox="1">
            <a:spLocks noChangeArrowheads="1"/>
          </p:cNvSpPr>
          <p:nvPr/>
        </p:nvSpPr>
        <p:spPr>
          <a:xfrm>
            <a:off x="865692" y="457200"/>
            <a:ext cx="780463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cs typeface="Arial" pitchFamily="34" charset="0"/>
              </a:rPr>
              <a:t>Outcomes Funding Foundation</a:t>
            </a:r>
            <a:endParaRPr lang="en-US" sz="4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6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15" y="31730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Current vs. Proposed Model Effects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920376"/>
              </p:ext>
            </p:extLst>
          </p:nvPr>
        </p:nvGraphicFramePr>
        <p:xfrm>
          <a:off x="0" y="1000360"/>
          <a:ext cx="9144000" cy="546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8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15" y="31730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Current vs. Proposed Model Effects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046413"/>
              </p:ext>
            </p:extLst>
          </p:nvPr>
        </p:nvGraphicFramePr>
        <p:xfrm>
          <a:off x="0" y="1076255"/>
          <a:ext cx="9143999" cy="538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2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310" y="31730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Current vs. Proposed Model Effects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794061"/>
              </p:ext>
            </p:extLst>
          </p:nvPr>
        </p:nvGraphicFramePr>
        <p:xfrm>
          <a:off x="0" y="1076255"/>
          <a:ext cx="9144000" cy="538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3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19"/>
          <p:cNvSpPr>
            <a:spLocks noChangeArrowheads="1"/>
          </p:cNvSpPr>
          <p:nvPr/>
        </p:nvSpPr>
        <p:spPr bwMode="auto">
          <a:xfrm>
            <a:off x="685800" y="47625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b="1" dirty="0">
                <a:latin typeface="+mj-lt"/>
                <a:cs typeface="Arial" pitchFamily="34" charset="0"/>
              </a:rPr>
              <a:t>Complete College </a:t>
            </a:r>
            <a:endParaRPr lang="en-US" sz="4000" b="1" dirty="0" smtClean="0">
              <a:latin typeface="+mj-lt"/>
              <a:cs typeface="Aria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4000" b="1" dirty="0" smtClean="0">
                <a:latin typeface="+mj-lt"/>
                <a:cs typeface="Arial" pitchFamily="34" charset="0"/>
              </a:rPr>
              <a:t>Tennessee Act of 2010</a:t>
            </a:r>
            <a:endParaRPr lang="en-US" sz="4000" b="1" dirty="0">
              <a:latin typeface="+mj-lt"/>
              <a:cs typeface="Arial" pitchFamily="34" charset="0"/>
            </a:endParaRPr>
          </a:p>
        </p:txBody>
      </p:sp>
      <p:sp>
        <p:nvSpPr>
          <p:cNvPr id="7189" name="Rectangle 20"/>
          <p:cNvSpPr>
            <a:spLocks noChangeArrowheads="1"/>
          </p:cNvSpPr>
          <p:nvPr/>
        </p:nvSpPr>
        <p:spPr bwMode="auto">
          <a:xfrm>
            <a:off x="571500" y="1969305"/>
            <a:ext cx="8001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just">
              <a:spcBef>
                <a:spcPct val="20000"/>
              </a:spcBef>
            </a:pPr>
            <a:r>
              <a:rPr lang="en-US" sz="2800" i="1" dirty="0">
                <a:latin typeface="+mj-lt"/>
                <a:cs typeface="Arial" pitchFamily="34" charset="0"/>
              </a:rPr>
              <a:t>“Develop, after consultation with the Board of Regents and the University of Tennessee Board of Trustees, policies and formulae or guidelines for fair and equitable distribution and use of public funds … that are consistent with and further the goals of the statewide master plan. </a:t>
            </a:r>
            <a:r>
              <a:rPr lang="en-US" sz="2800" b="1" i="1" dirty="0">
                <a:latin typeface="+mj-lt"/>
                <a:cs typeface="Arial" pitchFamily="34" charset="0"/>
              </a:rPr>
              <a:t>The policies and formulae or guidelines shall result in an outcomes-based model</a:t>
            </a:r>
            <a:r>
              <a:rPr lang="en-US" sz="2800" i="1" dirty="0">
                <a:latin typeface="+mj-lt"/>
                <a:cs typeface="Arial" pitchFamily="34" charset="0"/>
              </a:rPr>
              <a:t>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40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1640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6407" name="Rectangle 22"/>
          <p:cNvSpPr>
            <a:spLocks noChangeArrowheads="1"/>
          </p:cNvSpPr>
          <p:nvPr/>
        </p:nvSpPr>
        <p:spPr bwMode="auto">
          <a:xfrm>
            <a:off x="371475" y="1826970"/>
            <a:ext cx="8315325" cy="395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The exclusive use of outcomes — rather than beginning or end of term enrollment — and the inclusion of </a:t>
            </a:r>
            <a:r>
              <a:rPr lang="en-US" sz="3200" dirty="0" smtClean="0"/>
              <a:t>mission differentiated weights for </a:t>
            </a:r>
            <a:r>
              <a:rPr lang="en-US" sz="3200" dirty="0"/>
              <a:t>each campus, are the two primary </a:t>
            </a:r>
            <a:r>
              <a:rPr lang="en-US" sz="3200" dirty="0" smtClean="0"/>
              <a:t>formula innovations </a:t>
            </a:r>
            <a:r>
              <a:rPr lang="en-US" sz="3200" dirty="0"/>
              <a:t>introduced by CCTA.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Enrollment simply </a:t>
            </a:r>
            <a:r>
              <a:rPr lang="en-US" sz="3200" dirty="0"/>
              <a:t>no longer factors into TN higher education state funding.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865692" y="457200"/>
            <a:ext cx="780463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cs typeface="Arial" pitchFamily="34" charset="0"/>
              </a:rPr>
              <a:t>Developing an Outcomes Model</a:t>
            </a:r>
            <a:endParaRPr lang="en-US" sz="4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20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987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836465"/>
              </p:ext>
            </p:extLst>
          </p:nvPr>
        </p:nvGraphicFramePr>
        <p:xfrm>
          <a:off x="558800" y="996950"/>
          <a:ext cx="8026400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4" r:id="rId5" imgW="8023031" imgH="4858933" progId="Excel.Sheet.8">
                  <p:embed/>
                </p:oleObj>
              </mc:Choice>
              <mc:Fallback>
                <p:oleObj r:id="rId5" imgW="8023031" imgH="485893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996950"/>
                        <a:ext cx="8026400" cy="486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380392" y="381000"/>
            <a:ext cx="776360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sz="36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089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126513"/>
              </p:ext>
            </p:extLst>
          </p:nvPr>
        </p:nvGraphicFramePr>
        <p:xfrm>
          <a:off x="546100" y="914399"/>
          <a:ext cx="8276020" cy="532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9" r:id="rId5" imgW="8333954" imgH="5182049" progId="Excel.Sheet.8">
                  <p:embed/>
                </p:oleObj>
              </mc:Choice>
              <mc:Fallback>
                <p:oleObj r:id="rId5" imgW="8333954" imgH="518204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914399"/>
                        <a:ext cx="8276020" cy="53227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380392" y="381000"/>
            <a:ext cx="776360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sz="36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12309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669681" y="457200"/>
            <a:ext cx="7804638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cs typeface="Arial" pitchFamily="34" charset="0"/>
              </a:rPr>
              <a:t>Formula Review Precedent</a:t>
            </a:r>
            <a:endParaRPr lang="en-US" sz="4000" b="1" dirty="0">
              <a:cs typeface="Arial" pitchFamily="34" charset="0"/>
            </a:endParaRPr>
          </a:p>
        </p:txBody>
      </p:sp>
      <p:sp>
        <p:nvSpPr>
          <p:cNvPr id="1231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311" name="Rectangle 22"/>
          <p:cNvSpPr>
            <a:spLocks noChangeArrowheads="1"/>
          </p:cNvSpPr>
          <p:nvPr/>
        </p:nvSpPr>
        <p:spPr bwMode="auto">
          <a:xfrm>
            <a:off x="457200" y="13716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In Summer 2010 THEC convened a Formula Review Committee </a:t>
            </a:r>
            <a:r>
              <a:rPr lang="en-US" sz="2800" dirty="0" smtClean="0"/>
              <a:t>(FRC) to </a:t>
            </a:r>
            <a:r>
              <a:rPr lang="en-US" sz="2800" dirty="0"/>
              <a:t>discuss and debate the new formula design.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The FRC </a:t>
            </a:r>
            <a:r>
              <a:rPr lang="en-US" sz="2800" dirty="0"/>
              <a:t>included representatives from higher </a:t>
            </a:r>
            <a:r>
              <a:rPr lang="en-US" sz="2800" dirty="0" smtClean="0"/>
              <a:t>education </a:t>
            </a:r>
            <a:r>
              <a:rPr lang="en-US" sz="2800" dirty="0"/>
              <a:t>and state government</a:t>
            </a:r>
            <a:r>
              <a:rPr lang="en-US" sz="280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Presidents/chancellors were queried about what outcomes to include and the priority of those outcomes to their </a:t>
            </a:r>
            <a:r>
              <a:rPr lang="en-US" sz="2800" dirty="0" smtClean="0"/>
              <a:t>institutions.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Over </a:t>
            </a:r>
            <a:r>
              <a:rPr lang="en-US" sz="2800" dirty="0"/>
              <a:t>the last five years, the FRC has convened annually to review strengths and weaknesses of the formula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93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Formula Review Committee </a:t>
            </a:r>
            <a:br>
              <a:rPr lang="en-US" sz="3600" b="1" dirty="0" smtClean="0"/>
            </a:br>
            <a:r>
              <a:rPr lang="en-US" sz="3600" b="1" dirty="0" smtClean="0"/>
              <a:t>2015-2020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2015-20 FRC, made up of presidents, provosts, CFOs, faculty and state government representatives, was convened in early 2015.</a:t>
            </a:r>
          </a:p>
          <a:p>
            <a:r>
              <a:rPr lang="en-US" dirty="0" smtClean="0"/>
              <a:t>The 2015-20 FRC has met at least once a month since February, proposing and reviewing changes to the current model.</a:t>
            </a:r>
          </a:p>
          <a:p>
            <a:r>
              <a:rPr lang="en-US" dirty="0" smtClean="0"/>
              <a:t>All presidents/chancellors were also asked to propose and review formula changes.</a:t>
            </a:r>
          </a:p>
          <a:p>
            <a:r>
              <a:rPr lang="en-US" dirty="0" smtClean="0"/>
              <a:t>The Statutory Formula Review Committee convened in late June.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15991</TotalTime>
  <Words>1475</Words>
  <Application>Microsoft Office PowerPoint</Application>
  <PresentationFormat>On-screen Show (4:3)</PresentationFormat>
  <Paragraphs>234</Paragraphs>
  <Slides>32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1_Office Theme</vt:lpstr>
      <vt:lpstr>Microsoft Excel 97-2003 Worksheet</vt:lpstr>
      <vt:lpstr>2015-2020  Outcomes Funding Formula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 Review Precedent</vt:lpstr>
      <vt:lpstr>Formula Review Committee  2015-2020</vt:lpstr>
      <vt:lpstr>Overview of Changes</vt:lpstr>
      <vt:lpstr>Outcome Changes</vt:lpstr>
      <vt:lpstr>Outcome Changes</vt:lpstr>
      <vt:lpstr>Definitional Changes</vt:lpstr>
      <vt:lpstr>Definitional Changes</vt:lpstr>
      <vt:lpstr>Outcome Removals</vt:lpstr>
      <vt:lpstr>Outcome Replacements</vt:lpstr>
      <vt:lpstr>Subpopulation Changes</vt:lpstr>
      <vt:lpstr>Subpopulation Changes</vt:lpstr>
      <vt:lpstr>Subpopulation Changes</vt:lpstr>
      <vt:lpstr>Mission Weights</vt:lpstr>
      <vt:lpstr>Out-of-State Tuition Deduction</vt:lpstr>
      <vt:lpstr>Salary Monetization Removal</vt:lpstr>
      <vt:lpstr>Underlying Structural Change</vt:lpstr>
      <vt:lpstr>Calibrated Scales</vt:lpstr>
      <vt:lpstr>PowerPoint Presentation</vt:lpstr>
      <vt:lpstr>PowerPoint Presentation</vt:lpstr>
      <vt:lpstr>Next Steps</vt:lpstr>
      <vt:lpstr>2015-2020  Outcomes Funding Formula</vt:lpstr>
      <vt:lpstr>Current vs. Proposed Model Effects</vt:lpstr>
      <vt:lpstr>Current vs. Proposed Model Effects</vt:lpstr>
      <vt:lpstr>Current vs. Proposed Model Effects</vt:lpstr>
      <vt:lpstr>Current vs. Proposed Model Effects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Mennen</dc:creator>
  <cp:lastModifiedBy>Crystal Collins</cp:lastModifiedBy>
  <cp:revision>491</cp:revision>
  <cp:lastPrinted>2015-07-21T18:42:26Z</cp:lastPrinted>
  <dcterms:created xsi:type="dcterms:W3CDTF">2013-07-19T15:09:45Z</dcterms:created>
  <dcterms:modified xsi:type="dcterms:W3CDTF">2015-07-22T13:06:41Z</dcterms:modified>
</cp:coreProperties>
</file>