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2"/>
    <p:sldMasterId id="2147483672" r:id="rId13"/>
  </p:sldMasterIdLst>
  <p:notesMasterIdLst>
    <p:notesMasterId r:id="rId28"/>
  </p:notesMasterIdLst>
  <p:handoutMasterIdLst>
    <p:handoutMasterId r:id="rId29"/>
  </p:handoutMasterIdLst>
  <p:sldIdLst>
    <p:sldId id="330" r:id="rId14"/>
    <p:sldId id="323" r:id="rId15"/>
    <p:sldId id="318" r:id="rId16"/>
    <p:sldId id="317" r:id="rId17"/>
    <p:sldId id="324" r:id="rId18"/>
    <p:sldId id="327" r:id="rId19"/>
    <p:sldId id="329" r:id="rId20"/>
    <p:sldId id="328" r:id="rId21"/>
    <p:sldId id="319" r:id="rId22"/>
    <p:sldId id="320" r:id="rId23"/>
    <p:sldId id="322" r:id="rId24"/>
    <p:sldId id="321" r:id="rId25"/>
    <p:sldId id="325" r:id="rId26"/>
    <p:sldId id="31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443D9B1-185D-4ED2-B9B6-0BF991EB4947}">
          <p14:sldIdLst>
            <p14:sldId id="330"/>
            <p14:sldId id="323"/>
            <p14:sldId id="318"/>
            <p14:sldId id="317"/>
            <p14:sldId id="324"/>
            <p14:sldId id="327"/>
            <p14:sldId id="329"/>
            <p14:sldId id="328"/>
            <p14:sldId id="319"/>
            <p14:sldId id="320"/>
            <p14:sldId id="322"/>
            <p14:sldId id="321"/>
            <p14:sldId id="325"/>
            <p14:sldId id="3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7790" autoAdjust="0"/>
  </p:normalViewPr>
  <p:slideViewPr>
    <p:cSldViewPr>
      <p:cViewPr>
        <p:scale>
          <a:sx n="85" d="100"/>
          <a:sy n="85" d="100"/>
        </p:scale>
        <p:origin x="-85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93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2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/>
          <a:lstStyle>
            <a:lvl1pPr algn="r">
              <a:defRPr sz="1200"/>
            </a:lvl1pPr>
          </a:lstStyle>
          <a:p>
            <a:fld id="{F85722E4-84C9-42CB-919E-1537511093AC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 anchor="b"/>
          <a:lstStyle>
            <a:lvl1pPr algn="r">
              <a:defRPr sz="1200"/>
            </a:lvl1pPr>
          </a:lstStyle>
          <a:p>
            <a:fld id="{49E93076-A0D1-4259-B7A5-8B79FFE5B6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8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/>
          <a:lstStyle>
            <a:lvl1pPr algn="r">
              <a:defRPr sz="1200"/>
            </a:lvl1pPr>
          </a:lstStyle>
          <a:p>
            <a:fld id="{7F281368-182C-4750-947E-9C2E65EC2F47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16" tIns="47208" rIns="94416" bIns="472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4416" tIns="47208" rIns="94416" bIns="472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4416" tIns="47208" rIns="94416" bIns="47208" rtlCol="0" anchor="b"/>
          <a:lstStyle>
            <a:lvl1pPr algn="r">
              <a:defRPr sz="1200"/>
            </a:lvl1pPr>
          </a:lstStyle>
          <a:p>
            <a:fld id="{62F75613-A536-4D10-9365-D3158F422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3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15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89 percent show up in TLDS data:</a:t>
            </a:r>
            <a:r>
              <a:rPr lang="en-US" baseline="0" dirty="0" smtClean="0"/>
              <a:t> enrolled in CC or Univ, UI, full time or part time.</a:t>
            </a:r>
          </a:p>
          <a:p>
            <a:r>
              <a:rPr lang="en-US" baseline="0" dirty="0" smtClean="0"/>
              <a:t>THANKS BRIAN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78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commission approval</a:t>
            </a:r>
            <a:r>
              <a:rPr lang="en-US" baseline="0" dirty="0" smtClean="0"/>
              <a:t> do the following</a:t>
            </a:r>
          </a:p>
          <a:p>
            <a:r>
              <a:rPr lang="en-US" baseline="0" dirty="0" smtClean="0"/>
              <a:t>What year show up in Funding Formula?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8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3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Advisory Committee:</a:t>
            </a:r>
            <a:r>
              <a:rPr lang="en-US" baseline="0" dirty="0" smtClean="0"/>
              <a:t> </a:t>
            </a:r>
            <a:r>
              <a:rPr lang="en-US" baseline="0" dirty="0" smtClean="0"/>
              <a:t>Academic Affairs </a:t>
            </a:r>
            <a:r>
              <a:rPr lang="en-US" baseline="0" dirty="0" smtClean="0"/>
              <a:t>staff, presidents, system staff</a:t>
            </a:r>
          </a:p>
          <a:p>
            <a:r>
              <a:rPr lang="en-US" dirty="0" smtClean="0"/>
              <a:t>Scoring Sub: Academic</a:t>
            </a:r>
            <a:r>
              <a:rPr lang="en-US" baseline="0" dirty="0" smtClean="0"/>
              <a:t> Affairs/ IR (boots on the ground)</a:t>
            </a:r>
          </a:p>
          <a:p>
            <a:r>
              <a:rPr lang="en-US" baseline="0" dirty="0" smtClean="0"/>
              <a:t>Academic Program Subs: Faculty!!!</a:t>
            </a:r>
          </a:p>
          <a:p>
            <a:r>
              <a:rPr lang="en-US" baseline="0" dirty="0" smtClean="0"/>
              <a:t>THEC: Academic Affairs, PPR and Fiscal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4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0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Test Options</a:t>
            </a:r>
            <a:r>
              <a:rPr lang="en-US" dirty="0" smtClean="0"/>
              <a:t>: California</a:t>
            </a:r>
            <a:r>
              <a:rPr lang="en-US" baseline="0" dirty="0" smtClean="0"/>
              <a:t> Critical Thinking Skills Test and ETS Proficiency Profile</a:t>
            </a:r>
            <a:endParaRPr lang="en-US" dirty="0" smtClean="0"/>
          </a:p>
          <a:p>
            <a:r>
              <a:rPr lang="en-US" b="1" dirty="0" smtClean="0"/>
              <a:t>Art and Trans</a:t>
            </a:r>
            <a:r>
              <a:rPr lang="en-US" dirty="0" smtClean="0"/>
              <a:t>: universities test when receiving Bachelor</a:t>
            </a:r>
            <a:r>
              <a:rPr lang="en-US" baseline="0" dirty="0" smtClean="0"/>
              <a:t> degree</a:t>
            </a:r>
            <a:endParaRPr lang="en-US" dirty="0" smtClean="0"/>
          </a:p>
          <a:p>
            <a:r>
              <a:rPr lang="en-US" b="1" dirty="0" smtClean="0"/>
              <a:t>Sampling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/>
              <a:t>Any institution requesting to use sampling must meet a minimum threshold of a 95 % confidence level with a margin of error of 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1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LDT timeline now 3</a:t>
            </a:r>
            <a:r>
              <a:rPr lang="en-US" baseline="0" dirty="0" smtClean="0"/>
              <a:t> year process: planning, baseline and reporting.  Use baseline year for scoring comparison.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pieces to standard:</a:t>
            </a:r>
            <a:r>
              <a:rPr lang="en-US" baseline="0" dirty="0" smtClean="0"/>
              <a:t> accreditation and evaluation or those where accreditation not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5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r>
              <a:rPr lang="en-US" baseline="0" dirty="0" smtClean="0"/>
              <a:t> of what institutions used which before</a:t>
            </a:r>
          </a:p>
          <a:p>
            <a:r>
              <a:rPr lang="en-US" baseline="0" dirty="0" smtClean="0"/>
              <a:t>Info on each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70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Points 10</a:t>
            </a:r>
          </a:p>
          <a:p>
            <a:r>
              <a:rPr lang="en-US" b="1" dirty="0" smtClean="0"/>
              <a:t>Qualitative:  </a:t>
            </a:r>
            <a:r>
              <a:rPr lang="en-US" dirty="0" smtClean="0"/>
              <a:t>Institutions perform a self-study, gather feedback from adult students and develop an action plan to better serve the needs of adult students.</a:t>
            </a:r>
          </a:p>
          <a:p>
            <a:r>
              <a:rPr lang="en-US" b="1" dirty="0" smtClean="0"/>
              <a:t>Quantitative</a:t>
            </a:r>
            <a:r>
              <a:rPr lang="en-US" dirty="0" smtClean="0"/>
              <a:t>:  Institutions work to increase the retention and completion rates of adults.</a:t>
            </a:r>
          </a:p>
          <a:p>
            <a:r>
              <a:rPr lang="en-US" b="1" dirty="0" smtClean="0"/>
              <a:t>When Sub Pop</a:t>
            </a:r>
            <a:r>
              <a:rPr lang="en-US" dirty="0" smtClean="0"/>
              <a:t>:</a:t>
            </a:r>
            <a:r>
              <a:rPr lang="en-US" baseline="0" dirty="0" smtClean="0"/>
              <a:t> only UTK and U of M not pick adults!!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7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7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4E89-5846-4E62-8EE1-D79F98905E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2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1B93-B86A-4B42-A081-5AFF5DADEB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3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B71D-DDCE-420A-844D-B4926E8075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28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FC64-6E0D-4F52-BD8F-FE49D348A1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42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C74E-7C23-4BA4-82DE-B95884ACD9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31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00A-0851-4853-93F7-3CB257F501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54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AA11-1D41-42F7-AAA9-055DF902CE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06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22A-EE26-489E-ABCF-B513D19561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8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07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5884-7C3A-4A8F-ABB2-B552C80B2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29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45D0-3B68-4B61-A4FA-540B705205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06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224-A950-431F-A1A7-5BE96EB517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9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7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3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2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AD1D-EBCE-4993-84A4-8CDBD9A35C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BC2C-4713-47A4-8757-AFE23EB9B8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Quality Assurance Funding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84663" y="3200400"/>
            <a:ext cx="7620000" cy="914400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1"/>
                </a:solidFill>
              </a:rPr>
              <a:t>2015-20 Cycle Standards 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77000"/>
            <a:ext cx="2286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6477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prstClr val="white"/>
                </a:solidFill>
              </a:rPr>
              <a:t>Tennessee Higher Education Commission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July </a:t>
            </a:r>
            <a:r>
              <a:rPr lang="en-US" sz="2400" b="1" dirty="0" smtClean="0">
                <a:solidFill>
                  <a:prstClr val="black"/>
                </a:solidFill>
              </a:rPr>
              <a:t>22, 2015</a:t>
            </a:r>
            <a:endParaRPr lang="en-US" sz="2400" b="1" i="1" dirty="0" smtClean="0">
              <a:solidFill>
                <a:prstClr val="black"/>
              </a:solidFill>
            </a:endParaRPr>
          </a:p>
          <a:p>
            <a:pPr algn="ctr"/>
            <a:endParaRPr lang="en-US" sz="2000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2390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Adult Learner Success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600200"/>
            <a:ext cx="8229600" cy="41910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  <a:r>
              <a:rPr lang="en-US" sz="2400" dirty="0" smtClean="0"/>
              <a:t>: incentivize institutions to address unique needs and improve services for adult learners</a:t>
            </a:r>
            <a:endParaRPr lang="en-US" sz="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Alignment with Tennessee Reconnect and 2015-25 Master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40640"/>
              </p:ext>
            </p:extLst>
          </p:nvPr>
        </p:nvGraphicFramePr>
        <p:xfrm>
          <a:off x="1371600" y="2667000"/>
          <a:ext cx="6286500" cy="2206136"/>
        </p:xfrm>
        <a:graphic>
          <a:graphicData uri="http://schemas.openxmlformats.org/drawingml/2006/table">
            <a:tbl>
              <a:tblPr firstRow="1" firstCol="1" bandRow="1"/>
              <a:tblGrid>
                <a:gridCol w="1173480"/>
                <a:gridCol w="2514600"/>
                <a:gridCol w="2598420"/>
              </a:tblGrid>
              <a:tr h="2386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Qualitative</a:t>
                      </a:r>
                      <a:endParaRPr lang="en-US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Quantitative</a:t>
                      </a:r>
                      <a:endParaRPr lang="en-US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715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2015-16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Self Assessment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Graduate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Rate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2016-17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Action 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Retention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Graduate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Rates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2017-18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Status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Retention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Graduate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Rates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Status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Retention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Graduate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Rates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Comprehensive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Retention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Graduate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Rates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28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2390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TN Job Market Graduate Placement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Purpose</a:t>
            </a:r>
            <a:r>
              <a:rPr lang="en-US" sz="2400" dirty="0"/>
              <a:t>: </a:t>
            </a:r>
            <a:r>
              <a:rPr lang="en-US" sz="2400" dirty="0" smtClean="0"/>
              <a:t>incentivize community </a:t>
            </a:r>
            <a:r>
              <a:rPr lang="en-US" sz="2400" dirty="0"/>
              <a:t>colleges to continue to improve job placement of </a:t>
            </a:r>
            <a:r>
              <a:rPr lang="en-US" sz="2400" dirty="0" smtClean="0"/>
              <a:t>program graduates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Utilize data from Tennessee State Longitudinal Data System (TLDS) that allows for uniform data analysis across all community colleges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TLDS compiles data from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TN Department </a:t>
            </a:r>
            <a:r>
              <a:rPr lang="en-US" sz="2000" dirty="0"/>
              <a:t>of Education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TN Department </a:t>
            </a:r>
            <a:r>
              <a:rPr lang="en-US" sz="2000" dirty="0"/>
              <a:t>of Labor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THEC</a:t>
            </a:r>
          </a:p>
        </p:txBody>
      </p:sp>
    </p:spTree>
    <p:extLst>
      <p:ext uri="{BB962C8B-B14F-4D97-AF65-F5344CB8AC3E}">
        <p14:creationId xmlns:p14="http://schemas.microsoft.com/office/powerpoint/2010/main" val="2157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2390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 Access and Success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571" y="1752600"/>
            <a:ext cx="8153400" cy="175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  <a:r>
              <a:rPr lang="en-US" sz="2400" dirty="0" smtClean="0"/>
              <a:t>: incentivize institutions </a:t>
            </a:r>
            <a:r>
              <a:rPr lang="en-US" sz="2400" dirty="0"/>
              <a:t>to increase the number of graduates from select focus </a:t>
            </a:r>
            <a:r>
              <a:rPr lang="en-US" sz="2400" dirty="0" smtClean="0"/>
              <a:t>populations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ocus populations aligned with 2015-25 Master Plan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539094"/>
              </p:ext>
            </p:extLst>
          </p:nvPr>
        </p:nvGraphicFramePr>
        <p:xfrm>
          <a:off x="592873" y="3505200"/>
          <a:ext cx="7811429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829"/>
                <a:gridCol w="2895600"/>
                <a:gridCol w="2667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2015-20 Focus</a:t>
                      </a:r>
                      <a:r>
                        <a:rPr lang="en-US" baseline="0" dirty="0" smtClean="0"/>
                        <a:t> Populations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African-Americans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Needs Geographic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Low-Income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STEM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Veterans*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Institutional Selection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Assoc. Degree Grads Enrolled</a:t>
                      </a:r>
                      <a:r>
                        <a:rPr lang="en-US" sz="1600" baseline="0" dirty="0" smtClean="0"/>
                        <a:t> at</a:t>
                      </a:r>
                      <a:r>
                        <a:rPr lang="en-US" sz="1600" dirty="0" smtClean="0"/>
                        <a:t> Public Univ.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Baccalaureate Degree Grads Previously Earned Assoc.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Degree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Graduate Degrees:  African American, Hispanic or STEM*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2873" y="5833646"/>
            <a:ext cx="5296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 New in the 2015-20 QAF cycle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97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1628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790" y="1752600"/>
            <a:ext cx="7848600" cy="2590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Dissemination of Guidebook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Tennessee Association of Institutional Research (TENNAIR)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Workshop with institutions August 6, 2015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First report due from campuses August 2016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333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3200"/>
            <a:ext cx="3962400" cy="566738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Questions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91882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Victoria.Harpool@tn.gov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84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 txBox="1">
            <a:spLocks noChangeArrowheads="1"/>
          </p:cNvSpPr>
          <p:nvPr/>
        </p:nvSpPr>
        <p:spPr>
          <a:xfrm>
            <a:off x="1447800" y="609600"/>
            <a:ext cx="7391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cs typeface="Arial" pitchFamily="34" charset="0"/>
              </a:rPr>
              <a:t>History of Performance Funding in TN</a:t>
            </a:r>
            <a:endParaRPr lang="en-US" sz="3600" b="1" i="1" dirty="0" smtClean="0">
              <a:cs typeface="Arial" pitchFamily="34" charset="0"/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14356"/>
              </p:ext>
            </p:extLst>
          </p:nvPr>
        </p:nvGraphicFramePr>
        <p:xfrm>
          <a:off x="381000" y="1600200"/>
          <a:ext cx="8191500" cy="4658040"/>
        </p:xfrm>
        <a:graphic>
          <a:graphicData uri="http://schemas.openxmlformats.org/drawingml/2006/table">
            <a:tbl>
              <a:tblPr firstRow="1" firstCol="1" bandRow="1"/>
              <a:tblGrid>
                <a:gridCol w="1485900"/>
                <a:gridCol w="6705600"/>
              </a:tblGrid>
              <a:tr h="690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Planning begins with collaboration between higher education institutions, governing boards, national advisory panel and THEC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5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1978-1982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Tennessee first state to utilize outcomes for state funding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Institutions earn up to 2% over operating budget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1988-1992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Emphasis shifts from process of assessment to performance outcomes 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Institutions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earn up to 5.45% over operating budget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2000-2005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Aligned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with Master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1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2005-2010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Focus on Articulation and Transfer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2010-2015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Shift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retention and graduation rates to Outcomes Based Funding Formula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0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2015-2020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 change to Quality Assurance Funding (QAF) to distinguish mission of QAF from the Outcomes Based Funding Formula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5438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Standards Review Process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524000"/>
            <a:ext cx="8077200" cy="19812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Collaboration between institutions, governing boards and THEC staff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Advisory Committee (11 members)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Scoring Subcommittee (5 members)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Academic Program Subcommittees (21 members)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394" y="3657600"/>
            <a:ext cx="40070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QAF Advisory Committee</a:t>
            </a:r>
          </a:p>
          <a:p>
            <a:endParaRPr lang="en-US" sz="1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Karen Adsit – UTC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Tristan </a:t>
            </a:r>
            <a:r>
              <a:rPr lang="en-US" sz="2000" dirty="0" smtClean="0"/>
              <a:t>Denley </a:t>
            </a:r>
            <a:r>
              <a:rPr lang="en-US" sz="2000" dirty="0" smtClean="0"/>
              <a:t>– TBR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Allana Hamilton – NeSCC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Katie High – 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Sharon Huo – TTU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Susan Martin - UTK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1148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Warren Nichols - TBR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Tom Rakes - UTM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Randy Schulte - TBR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Janet Smith – CoSCC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Dr. Kim Sokoya - MTSU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24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0"/>
            <a:ext cx="4762500" cy="566738"/>
          </a:xfrm>
        </p:spPr>
        <p:txBody>
          <a:bodyPr>
            <a:noAutofit/>
          </a:bodyPr>
          <a:lstStyle/>
          <a:p>
            <a:r>
              <a:rPr lang="en-US" sz="3200" dirty="0" smtClean="0"/>
              <a:t>2015-20 QAF Standards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19946"/>
              </p:ext>
            </p:extLst>
          </p:nvPr>
        </p:nvGraphicFramePr>
        <p:xfrm>
          <a:off x="457200" y="1828800"/>
          <a:ext cx="8153400" cy="3983635"/>
        </p:xfrm>
        <a:graphic>
          <a:graphicData uri="http://schemas.openxmlformats.org/drawingml/2006/table">
            <a:tbl>
              <a:tblPr firstRow="1" firstCol="1" bandRow="1"/>
              <a:tblGrid>
                <a:gridCol w="5391528"/>
                <a:gridCol w="1395627"/>
                <a:gridCol w="1366245"/>
              </a:tblGrid>
              <a:tr h="7120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Standard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Community College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University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I. Student Learning and Engagement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75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75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Times New Roman"/>
                        </a:rPr>
                        <a:t>     A. General </a:t>
                      </a: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Education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Times New Roman"/>
                        </a:rPr>
                        <a:t>     B. Major </a:t>
                      </a: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Field Assessment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Times New Roman"/>
                        </a:rPr>
                        <a:t>     C. Academic </a:t>
                      </a: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Programs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25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Times New Roman"/>
                        </a:rPr>
                        <a:t>     D. Institutional </a:t>
                      </a: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Satisfaction Study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Times New Roman"/>
                        </a:rPr>
                        <a:t>     E. Adult </a:t>
                      </a: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Learner Success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71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2000" i="1" dirty="0" smtClean="0">
                          <a:effectLst/>
                          <a:latin typeface="+mj-lt"/>
                          <a:ea typeface="Times New Roman"/>
                        </a:rPr>
                        <a:t>     F. Tennessee </a:t>
                      </a: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Job Market Graduate Placement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i="1" dirty="0">
                          <a:effectLst/>
                          <a:latin typeface="+mj-lt"/>
                          <a:ea typeface="Times New Roman"/>
                        </a:rPr>
                        <a:t>NA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II. Student Access and Success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25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25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  <a:ea typeface="Times New Roman"/>
                        </a:rPr>
                        <a:t>TOTAL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100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Times New Roman"/>
                        </a:rPr>
                        <a:t>100</a:t>
                      </a:r>
                      <a:endParaRPr lang="en-US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2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5438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Education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873" y="1828800"/>
            <a:ext cx="8229600" cy="403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  <a:r>
              <a:rPr lang="en-US" sz="2400" dirty="0"/>
              <a:t>: </a:t>
            </a:r>
            <a:r>
              <a:rPr lang="en-US" sz="2400" dirty="0" smtClean="0"/>
              <a:t>incentivize improvement </a:t>
            </a:r>
            <a:r>
              <a:rPr lang="en-US" sz="2400" dirty="0"/>
              <a:t>in the quality of </a:t>
            </a:r>
            <a:r>
              <a:rPr lang="en-US" sz="2400" dirty="0" smtClean="0"/>
              <a:t>undergraduate </a:t>
            </a:r>
            <a:r>
              <a:rPr lang="en-US" sz="2400" dirty="0"/>
              <a:t>general education program as measured by the performance of graduates on </a:t>
            </a:r>
            <a:r>
              <a:rPr lang="en-US" sz="2400" dirty="0" smtClean="0"/>
              <a:t>a standardized </a:t>
            </a:r>
            <a:r>
              <a:rPr lang="en-US" sz="2400" dirty="0"/>
              <a:t>test of general education.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2015-20 Cycle Revisions</a:t>
            </a:r>
          </a:p>
          <a:p>
            <a:endParaRPr lang="en-US" sz="1200" dirty="0" smtClean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000" dirty="0" smtClean="0"/>
              <a:t>Review of general education assessments</a:t>
            </a:r>
          </a:p>
          <a:p>
            <a:pPr lvl="2"/>
            <a:endParaRPr lang="en-US" sz="1200" dirty="0" smtClean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000" dirty="0" smtClean="0"/>
              <a:t>Incorporate Reverse Transfer policy</a:t>
            </a:r>
          </a:p>
          <a:p>
            <a:pPr lvl="2"/>
            <a:endParaRPr lang="en-US" sz="1200" dirty="0" smtClean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000" dirty="0" smtClean="0"/>
              <a:t>Sampling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5438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Major Field Assessment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8229600" cy="39087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  <a:r>
              <a:rPr lang="en-US" sz="2400" dirty="0"/>
              <a:t>: </a:t>
            </a:r>
            <a:r>
              <a:rPr lang="en-US" sz="2400" dirty="0" smtClean="0"/>
              <a:t>incentivize improvement in </a:t>
            </a:r>
            <a:r>
              <a:rPr lang="en-US" sz="2400" dirty="0"/>
              <a:t>the quality of major field programs as evaluated by the performance of graduates on approved examinations. </a:t>
            </a:r>
            <a:endParaRPr lang="en-US" sz="2400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2015-20 Cycle Revisions</a:t>
            </a:r>
          </a:p>
          <a:p>
            <a:endParaRPr lang="en-US" sz="8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Review list of approved examinations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105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Amend development of Local Test process and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75438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2015-20 Defining Features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8077200" cy="41148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Academic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Institutional Satisfaction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Adult Learner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Tennessee Job Market Graduate 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Student Access and Success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prstClr val="white">
                    <a:lumMod val="85000"/>
                  </a:prstClr>
                </a:solidFill>
              </a:rPr>
              <a:t>2015-20 Quality Assurance Funding</a:t>
            </a:r>
            <a:endParaRPr lang="en-US" sz="2000" b="1" i="1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5438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Academic Programs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229600" cy="381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  <a:r>
              <a:rPr lang="en-US" sz="2400" dirty="0"/>
              <a:t>: </a:t>
            </a:r>
            <a:r>
              <a:rPr lang="en-US" sz="2400" dirty="0" smtClean="0"/>
              <a:t>incentivize institutions </a:t>
            </a:r>
            <a:r>
              <a:rPr lang="en-US" sz="2400" dirty="0"/>
              <a:t>to achieve and maintain program excellence and </a:t>
            </a:r>
            <a:r>
              <a:rPr lang="en-US" sz="2400" dirty="0" smtClean="0"/>
              <a:t>accreditation</a:t>
            </a:r>
            <a:endParaRPr lang="en-US" sz="2800" dirty="0" smtClean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000" dirty="0" smtClean="0"/>
              <a:t>Accreditation or Program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Revision of Program </a:t>
            </a:r>
            <a:r>
              <a:rPr lang="en-US" sz="2400" dirty="0"/>
              <a:t>Review and Academic Audit </a:t>
            </a:r>
            <a:r>
              <a:rPr lang="en-US" sz="2400" dirty="0" smtClean="0"/>
              <a:t>rubrics by faculty committees:</a:t>
            </a:r>
          </a:p>
          <a:p>
            <a:endParaRPr lang="en-US" sz="80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/>
              <a:t>Increase uniformity across content and </a:t>
            </a:r>
            <a:r>
              <a:rPr lang="en-US" sz="2000" dirty="0" smtClean="0"/>
              <a:t>scoring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105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Reflect </a:t>
            </a:r>
            <a:r>
              <a:rPr lang="en-US" sz="2000" dirty="0"/>
              <a:t>research-based best practices </a:t>
            </a:r>
            <a:endParaRPr lang="en-US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1050" dirty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Align more closely with </a:t>
            </a:r>
            <a:r>
              <a:rPr lang="en-US" sz="2000" dirty="0"/>
              <a:t>SACS-COC </a:t>
            </a:r>
            <a:r>
              <a:rPr lang="en-US" sz="2000" dirty="0" smtClean="0"/>
              <a:t>standards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239000" cy="566738"/>
          </a:xfrm>
        </p:spPr>
        <p:txBody>
          <a:bodyPr>
            <a:noAutofit/>
          </a:bodyPr>
          <a:lstStyle/>
          <a:p>
            <a:r>
              <a:rPr lang="en-US" sz="3600" dirty="0" smtClean="0"/>
              <a:t>Institutional Satisfaction Study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85000"/>
                  </a:schemeClr>
                </a:solidFill>
              </a:rPr>
              <a:t>2015-20 Quality Assurance Funding</a:t>
            </a:r>
            <a:endParaRPr lang="en-US" sz="20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97598"/>
              </p:ext>
            </p:extLst>
          </p:nvPr>
        </p:nvGraphicFramePr>
        <p:xfrm>
          <a:off x="1371600" y="4191000"/>
          <a:ext cx="6400801" cy="1905000"/>
        </p:xfrm>
        <a:graphic>
          <a:graphicData uri="http://schemas.openxmlformats.org/drawingml/2006/table">
            <a:tbl>
              <a:tblPr firstRow="1" firstCol="1" bandRow="1"/>
              <a:tblGrid>
                <a:gridCol w="1909161"/>
                <a:gridCol w="2224512"/>
                <a:gridCol w="2267128"/>
              </a:tblGrid>
              <a:tr h="3468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Cycle Year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University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Community College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1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Year 1 – 2015-16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NSSE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SENSE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Year 2 – 2016-17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FSSE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CCSSE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Year 3 – 2017-18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PEG Alumni </a:t>
                      </a: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SENSE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Year 4 – 2018-19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NSSE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CCSSE Survey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Year 5 – 2019-20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Comprehensive Report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Comprehensive Report</a:t>
                      </a:r>
                      <a:endParaRPr lang="en-US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600200"/>
            <a:ext cx="83820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Purpose</a:t>
            </a:r>
            <a:r>
              <a:rPr lang="en-US" sz="2400" dirty="0" smtClean="0"/>
              <a:t>: incentivize institutions </a:t>
            </a:r>
            <a:r>
              <a:rPr lang="en-US" sz="2400" dirty="0"/>
              <a:t>to improve the quality of </a:t>
            </a:r>
            <a:r>
              <a:rPr lang="en-US" sz="2400" dirty="0" smtClean="0"/>
              <a:t>programs and services as </a:t>
            </a:r>
            <a:r>
              <a:rPr lang="en-US" sz="2400" dirty="0"/>
              <a:t>evaluated by surveys of </a:t>
            </a:r>
            <a:r>
              <a:rPr lang="en-US" sz="2400" dirty="0" smtClean="0"/>
              <a:t>key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Unique schedule for universities and community colleges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Universities: students, faculty and alumni</a:t>
            </a:r>
            <a:endParaRPr lang="en-US" dirty="0" smtClean="0"/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Community colleges: students with focus on TN Promise students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4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C Powerpoint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7B063A7-5A33-4210-9F5E-454456C79C6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17E9F462-075D-4756-A97E-440A8680E7FB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C6542A92-FDA8-4A4C-9B8D-8425261A48A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93D139B-4AE4-4261-98C3-6F45A7FC713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26DB79BE-FE66-4D6C-B4B7-73481348FA1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E47C5F19-C7B3-4048-9C1A-051DFFDACEC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E7C3121E-7E2E-44A0-BCD6-A057D40B6B17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296ADBB-494B-4648-8E90-FB3836498676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B8B23180-6F5C-485D-BB70-58588740BF4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16BED97D-84A8-4132-A847-B065429A1FC4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1ECA8CC-7DDB-4695-88E8-45499ED16B17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THEC Powerpoint Slide Master</Template>
  <TotalTime>15249</TotalTime>
  <Words>1044</Words>
  <Application>Microsoft Office PowerPoint</Application>
  <PresentationFormat>On-screen Show (4:3)</PresentationFormat>
  <Paragraphs>245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THEC Powerpoint Slide Master</vt:lpstr>
      <vt:lpstr>Office Theme</vt:lpstr>
      <vt:lpstr>Quality Assurance Funding</vt:lpstr>
      <vt:lpstr>PowerPoint Presentation</vt:lpstr>
      <vt:lpstr>Standards Review Process</vt:lpstr>
      <vt:lpstr>2015-20 QAF Standards</vt:lpstr>
      <vt:lpstr>General Education</vt:lpstr>
      <vt:lpstr>Major Field Assessment</vt:lpstr>
      <vt:lpstr>2015-20 Defining Features</vt:lpstr>
      <vt:lpstr>Academic Programs</vt:lpstr>
      <vt:lpstr>Institutional Satisfaction Study</vt:lpstr>
      <vt:lpstr>Adult Learner Success</vt:lpstr>
      <vt:lpstr>TN Job Market Graduate Placement</vt:lpstr>
      <vt:lpstr>Student Access and Success</vt:lpstr>
      <vt:lpstr>Next Steps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Affairs</dc:creator>
  <cp:lastModifiedBy>Betty.Dandridge Johnson</cp:lastModifiedBy>
  <cp:revision>478</cp:revision>
  <cp:lastPrinted>2013-08-23T12:58:46Z</cp:lastPrinted>
  <dcterms:created xsi:type="dcterms:W3CDTF">2006-08-16T00:00:00Z</dcterms:created>
  <dcterms:modified xsi:type="dcterms:W3CDTF">2015-07-22T11:58:09Z</dcterms:modified>
</cp:coreProperties>
</file>