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84" r:id="rId4"/>
    <p:sldId id="296" r:id="rId5"/>
    <p:sldId id="297" r:id="rId6"/>
    <p:sldId id="298" r:id="rId7"/>
    <p:sldId id="289" r:id="rId8"/>
    <p:sldId id="291" r:id="rId9"/>
    <p:sldId id="293" r:id="rId10"/>
    <p:sldId id="294" r:id="rId11"/>
    <p:sldId id="29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169" autoAdjust="0"/>
  </p:normalViewPr>
  <p:slideViewPr>
    <p:cSldViewPr>
      <p:cViewPr>
        <p:scale>
          <a:sx n="85" d="100"/>
          <a:sy n="85" d="100"/>
        </p:scale>
        <p:origin x="-2280" y="-2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928499-847E-834E-AB40-41311A4EC579}" type="datetimeFigureOut">
              <a:rPr lang="en-US" smtClean="0"/>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C3B2CC-206B-5443-AC0F-D06F272CDCD2}" type="slidenum">
              <a:rPr lang="en-US" smtClean="0"/>
              <a:t>‹#›</a:t>
            </a:fld>
            <a:endParaRPr lang="en-US"/>
          </a:p>
        </p:txBody>
      </p:sp>
    </p:spTree>
    <p:extLst>
      <p:ext uri="{BB962C8B-B14F-4D97-AF65-F5344CB8AC3E}">
        <p14:creationId xmlns:p14="http://schemas.microsoft.com/office/powerpoint/2010/main" val="250660287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a:t>
            </a:r>
            <a:r>
              <a:rPr lang="en-US" baseline="0" dirty="0" smtClean="0"/>
              <a:t> colleges and universities have responded to outcomes-based funding, a new method of allocating state funds for public higher education institutions in Tennessee</a:t>
            </a:r>
          </a:p>
          <a:p>
            <a:endParaRPr lang="en-US" dirty="0" smtClean="0"/>
          </a:p>
          <a:p>
            <a:r>
              <a:rPr lang="en-US" dirty="0" smtClean="0"/>
              <a:t>TN often viewed as a trailblazer</a:t>
            </a:r>
            <a:r>
              <a:rPr lang="en-US" baseline="0" dirty="0" smtClean="0"/>
              <a:t> in this area</a:t>
            </a:r>
          </a:p>
          <a:p>
            <a:endParaRPr lang="en-US" baseline="0" dirty="0" smtClean="0"/>
          </a:p>
          <a:p>
            <a:r>
              <a:rPr lang="en-US" dirty="0" smtClean="0"/>
              <a:t>Study funded by the Tennessee Higher</a:t>
            </a:r>
            <a:r>
              <a:rPr lang="en-US" baseline="0" dirty="0" smtClean="0"/>
              <a:t> Education Commission and the Ford Foundation </a:t>
            </a:r>
          </a:p>
          <a:p>
            <a:endParaRPr lang="en-US" baseline="0" dirty="0" smtClean="0"/>
          </a:p>
          <a:p>
            <a:r>
              <a:rPr lang="en-US" dirty="0" smtClean="0"/>
              <a:t>Preliminary findings from this project.</a:t>
            </a:r>
            <a:endParaRPr lang="en-US" dirty="0"/>
          </a:p>
        </p:txBody>
      </p:sp>
      <p:sp>
        <p:nvSpPr>
          <p:cNvPr id="4" name="Slide Number Placeholder 3"/>
          <p:cNvSpPr>
            <a:spLocks noGrp="1"/>
          </p:cNvSpPr>
          <p:nvPr>
            <p:ph type="sldNum" sz="quarter" idx="10"/>
          </p:nvPr>
        </p:nvSpPr>
        <p:spPr/>
        <p:txBody>
          <a:bodyPr/>
          <a:lstStyle/>
          <a:p>
            <a:fld id="{C1C3B2CC-206B-5443-AC0F-D06F272CDCD2}" type="slidenum">
              <a:rPr lang="en-US" smtClean="0"/>
              <a:t>1</a:t>
            </a:fld>
            <a:endParaRPr lang="en-US"/>
          </a:p>
        </p:txBody>
      </p:sp>
    </p:spTree>
    <p:extLst>
      <p:ext uri="{BB962C8B-B14F-4D97-AF65-F5344CB8AC3E}">
        <p14:creationId xmlns:p14="http://schemas.microsoft.com/office/powerpoint/2010/main" val="28254799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C1C3B2CC-206B-5443-AC0F-D06F272CDCD2}" type="slidenum">
              <a:rPr lang="en-US" smtClean="0"/>
              <a:t>10</a:t>
            </a:fld>
            <a:endParaRPr lang="en-US"/>
          </a:p>
        </p:txBody>
      </p:sp>
    </p:spTree>
    <p:extLst>
      <p:ext uri="{BB962C8B-B14F-4D97-AF65-F5344CB8AC3E}">
        <p14:creationId xmlns:p14="http://schemas.microsoft.com/office/powerpoint/2010/main" val="4066394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C1C3B2CC-206B-5443-AC0F-D06F272CDCD2}" type="slidenum">
              <a:rPr lang="en-US" smtClean="0"/>
              <a:t>11</a:t>
            </a:fld>
            <a:endParaRPr lang="en-US"/>
          </a:p>
        </p:txBody>
      </p:sp>
    </p:spTree>
    <p:extLst>
      <p:ext uri="{BB962C8B-B14F-4D97-AF65-F5344CB8AC3E}">
        <p14:creationId xmlns:p14="http://schemas.microsoft.com/office/powerpoint/2010/main" val="4066394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1C3B2CC-206B-5443-AC0F-D06F272CDCD2}" type="slidenum">
              <a:rPr lang="en-US" smtClean="0"/>
              <a:t>2</a:t>
            </a:fld>
            <a:endParaRPr lang="en-US"/>
          </a:p>
        </p:txBody>
      </p:sp>
    </p:spTree>
    <p:extLst>
      <p:ext uri="{BB962C8B-B14F-4D97-AF65-F5344CB8AC3E}">
        <p14:creationId xmlns:p14="http://schemas.microsoft.com/office/powerpoint/2010/main" val="1323905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C3B2CC-206B-5443-AC0F-D06F272CDCD2}" type="slidenum">
              <a:rPr lang="en-US" smtClean="0"/>
              <a:t>3</a:t>
            </a:fld>
            <a:endParaRPr lang="en-US"/>
          </a:p>
        </p:txBody>
      </p:sp>
    </p:spTree>
    <p:extLst>
      <p:ext uri="{BB962C8B-B14F-4D97-AF65-F5344CB8AC3E}">
        <p14:creationId xmlns:p14="http://schemas.microsoft.com/office/powerpoint/2010/main" val="1047798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C3B2CC-206B-5443-AC0F-D06F272CDCD2}" type="slidenum">
              <a:rPr lang="en-US" smtClean="0"/>
              <a:t>4</a:t>
            </a:fld>
            <a:endParaRPr lang="en-US"/>
          </a:p>
        </p:txBody>
      </p:sp>
    </p:spTree>
    <p:extLst>
      <p:ext uri="{BB962C8B-B14F-4D97-AF65-F5344CB8AC3E}">
        <p14:creationId xmlns:p14="http://schemas.microsoft.com/office/powerpoint/2010/main" val="2735740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C3B2CC-206B-5443-AC0F-D06F272CDCD2}" type="slidenum">
              <a:rPr lang="en-US" smtClean="0"/>
              <a:t>5</a:t>
            </a:fld>
            <a:endParaRPr lang="en-US"/>
          </a:p>
        </p:txBody>
      </p:sp>
    </p:spTree>
    <p:extLst>
      <p:ext uri="{BB962C8B-B14F-4D97-AF65-F5344CB8AC3E}">
        <p14:creationId xmlns:p14="http://schemas.microsoft.com/office/powerpoint/2010/main" val="27357400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example</a:t>
            </a:r>
            <a:r>
              <a:rPr lang="en-US" baseline="0" dirty="0" smtClean="0"/>
              <a:t> of clean alignment between state and campus graduation and retention efforts. In fact, on all 4 campuses respondents overwhelmingly agreed that emphasizing completion is “just the right thing to do.”</a:t>
            </a:r>
            <a:endParaRPr lang="en-US" dirty="0"/>
          </a:p>
        </p:txBody>
      </p:sp>
      <p:sp>
        <p:nvSpPr>
          <p:cNvPr id="4" name="Slide Number Placeholder 3"/>
          <p:cNvSpPr>
            <a:spLocks noGrp="1"/>
          </p:cNvSpPr>
          <p:nvPr>
            <p:ph type="sldNum" sz="quarter" idx="10"/>
          </p:nvPr>
        </p:nvSpPr>
        <p:spPr/>
        <p:txBody>
          <a:bodyPr/>
          <a:lstStyle/>
          <a:p>
            <a:fld id="{C1C3B2CC-206B-5443-AC0F-D06F272CDCD2}" type="slidenum">
              <a:rPr lang="en-US" smtClean="0"/>
              <a:t>6</a:t>
            </a:fld>
            <a:endParaRPr lang="en-US"/>
          </a:p>
        </p:txBody>
      </p:sp>
    </p:spTree>
    <p:extLst>
      <p:ext uri="{BB962C8B-B14F-4D97-AF65-F5344CB8AC3E}">
        <p14:creationId xmlns:p14="http://schemas.microsoft.com/office/powerpoint/2010/main" val="4091089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approach has been to provide more structured</a:t>
            </a:r>
            <a:r>
              <a:rPr lang="en-US" baseline="0" dirty="0" smtClean="0"/>
              <a:t> academic paths. This quote represents some student discontent, which we also found on the other 3 campuses.</a:t>
            </a:r>
            <a:endParaRPr lang="en-US" dirty="0"/>
          </a:p>
        </p:txBody>
      </p:sp>
      <p:sp>
        <p:nvSpPr>
          <p:cNvPr id="4" name="Slide Number Placeholder 3"/>
          <p:cNvSpPr>
            <a:spLocks noGrp="1"/>
          </p:cNvSpPr>
          <p:nvPr>
            <p:ph type="sldNum" sz="quarter" idx="10"/>
          </p:nvPr>
        </p:nvSpPr>
        <p:spPr/>
        <p:txBody>
          <a:bodyPr/>
          <a:lstStyle/>
          <a:p>
            <a:fld id="{C1C3B2CC-206B-5443-AC0F-D06F272CDCD2}" type="slidenum">
              <a:rPr lang="en-US" smtClean="0"/>
              <a:t>7</a:t>
            </a:fld>
            <a:endParaRPr lang="en-US"/>
          </a:p>
        </p:txBody>
      </p:sp>
    </p:spTree>
    <p:extLst>
      <p:ext uri="{BB962C8B-B14F-4D97-AF65-F5344CB8AC3E}">
        <p14:creationId xmlns:p14="http://schemas.microsoft.com/office/powerpoint/2010/main" val="4091089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PSCC</a:t>
            </a:r>
            <a:r>
              <a:rPr lang="en-US" baseline="0" dirty="0" smtClean="0"/>
              <a:t> has been the most intentional about tying campus plan to the formula. Even stretching a bit to provide General Education certificates at mid-point toward Associate’s degree.</a:t>
            </a:r>
            <a:endParaRPr lang="en-US" dirty="0"/>
          </a:p>
        </p:txBody>
      </p:sp>
      <p:sp>
        <p:nvSpPr>
          <p:cNvPr id="4" name="Slide Number Placeholder 3"/>
          <p:cNvSpPr>
            <a:spLocks noGrp="1"/>
          </p:cNvSpPr>
          <p:nvPr>
            <p:ph type="sldNum" sz="quarter" idx="10"/>
          </p:nvPr>
        </p:nvSpPr>
        <p:spPr/>
        <p:txBody>
          <a:bodyPr/>
          <a:lstStyle/>
          <a:p>
            <a:fld id="{C1C3B2CC-206B-5443-AC0F-D06F272CDCD2}" type="slidenum">
              <a:rPr lang="en-US" smtClean="0"/>
              <a:t>8</a:t>
            </a:fld>
            <a:endParaRPr lang="en-US"/>
          </a:p>
        </p:txBody>
      </p:sp>
    </p:spTree>
    <p:extLst>
      <p:ext uri="{BB962C8B-B14F-4D97-AF65-F5344CB8AC3E}">
        <p14:creationId xmlns:p14="http://schemas.microsoft.com/office/powerpoint/2010/main" val="4091089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quote</a:t>
            </a:r>
            <a:r>
              <a:rPr lang="en-US" baseline="0" dirty="0" smtClean="0"/>
              <a:t> about Completion by Design and Jobs for the Future in NC. Essentially, we argue that although Gates and Lumina (who fund CBD and JFF) are advocating models or approaches to completion, campuses still perceive that they have control in the specific policies.</a:t>
            </a:r>
            <a:endParaRPr lang="en-US" dirty="0"/>
          </a:p>
        </p:txBody>
      </p:sp>
      <p:sp>
        <p:nvSpPr>
          <p:cNvPr id="4" name="Slide Number Placeholder 3"/>
          <p:cNvSpPr>
            <a:spLocks noGrp="1"/>
          </p:cNvSpPr>
          <p:nvPr>
            <p:ph type="sldNum" sz="quarter" idx="10"/>
          </p:nvPr>
        </p:nvSpPr>
        <p:spPr/>
        <p:txBody>
          <a:bodyPr/>
          <a:lstStyle/>
          <a:p>
            <a:fld id="{C1C3B2CC-206B-5443-AC0F-D06F272CDCD2}" type="slidenum">
              <a:rPr lang="en-US" smtClean="0"/>
              <a:t>9</a:t>
            </a:fld>
            <a:endParaRPr lang="en-US"/>
          </a:p>
        </p:txBody>
      </p:sp>
    </p:spTree>
    <p:extLst>
      <p:ext uri="{BB962C8B-B14F-4D97-AF65-F5344CB8AC3E}">
        <p14:creationId xmlns:p14="http://schemas.microsoft.com/office/powerpoint/2010/main" val="4091089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5BDBF6-9B21-4D3D-8724-BB1F6D75FE5E}" type="datetimeFigureOut">
              <a:rPr lang="en-US" smtClean="0"/>
              <a:t>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01B09-2795-4B74-9F9F-21421BD3C542}" type="slidenum">
              <a:rPr lang="en-US" smtClean="0"/>
              <a:t>‹#›</a:t>
            </a:fld>
            <a:endParaRPr lang="en-US"/>
          </a:p>
        </p:txBody>
      </p:sp>
    </p:spTree>
    <p:extLst>
      <p:ext uri="{BB962C8B-B14F-4D97-AF65-F5344CB8AC3E}">
        <p14:creationId xmlns:p14="http://schemas.microsoft.com/office/powerpoint/2010/main" val="2826565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5BDBF6-9B21-4D3D-8724-BB1F6D75FE5E}" type="datetimeFigureOut">
              <a:rPr lang="en-US" smtClean="0"/>
              <a:t>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01B09-2795-4B74-9F9F-21421BD3C542}" type="slidenum">
              <a:rPr lang="en-US" smtClean="0"/>
              <a:t>‹#›</a:t>
            </a:fld>
            <a:endParaRPr lang="en-US"/>
          </a:p>
        </p:txBody>
      </p:sp>
    </p:spTree>
    <p:extLst>
      <p:ext uri="{BB962C8B-B14F-4D97-AF65-F5344CB8AC3E}">
        <p14:creationId xmlns:p14="http://schemas.microsoft.com/office/powerpoint/2010/main" val="418340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5BDBF6-9B21-4D3D-8724-BB1F6D75FE5E}" type="datetimeFigureOut">
              <a:rPr lang="en-US" smtClean="0"/>
              <a:t>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01B09-2795-4B74-9F9F-21421BD3C542}" type="slidenum">
              <a:rPr lang="en-US" smtClean="0"/>
              <a:t>‹#›</a:t>
            </a:fld>
            <a:endParaRPr lang="en-US"/>
          </a:p>
        </p:txBody>
      </p:sp>
    </p:spTree>
    <p:extLst>
      <p:ext uri="{BB962C8B-B14F-4D97-AF65-F5344CB8AC3E}">
        <p14:creationId xmlns:p14="http://schemas.microsoft.com/office/powerpoint/2010/main" val="45567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5BDBF6-9B21-4D3D-8724-BB1F6D75FE5E}" type="datetimeFigureOut">
              <a:rPr lang="en-US" smtClean="0"/>
              <a:t>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01B09-2795-4B74-9F9F-21421BD3C542}" type="slidenum">
              <a:rPr lang="en-US" smtClean="0"/>
              <a:t>‹#›</a:t>
            </a:fld>
            <a:endParaRPr lang="en-US"/>
          </a:p>
        </p:txBody>
      </p:sp>
    </p:spTree>
    <p:extLst>
      <p:ext uri="{BB962C8B-B14F-4D97-AF65-F5344CB8AC3E}">
        <p14:creationId xmlns:p14="http://schemas.microsoft.com/office/powerpoint/2010/main" val="20820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5BDBF6-9B21-4D3D-8724-BB1F6D75FE5E}" type="datetimeFigureOut">
              <a:rPr lang="en-US" smtClean="0"/>
              <a:t>11/9/15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01B09-2795-4B74-9F9F-21421BD3C542}" type="slidenum">
              <a:rPr lang="en-US" smtClean="0"/>
              <a:t>‹#›</a:t>
            </a:fld>
            <a:endParaRPr lang="en-US"/>
          </a:p>
        </p:txBody>
      </p:sp>
    </p:spTree>
    <p:extLst>
      <p:ext uri="{BB962C8B-B14F-4D97-AF65-F5344CB8AC3E}">
        <p14:creationId xmlns:p14="http://schemas.microsoft.com/office/powerpoint/2010/main" val="1647958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5BDBF6-9B21-4D3D-8724-BB1F6D75FE5E}" type="datetimeFigureOut">
              <a:rPr lang="en-US" smtClean="0"/>
              <a:t>11/9/15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01B09-2795-4B74-9F9F-21421BD3C542}" type="slidenum">
              <a:rPr lang="en-US" smtClean="0"/>
              <a:t>‹#›</a:t>
            </a:fld>
            <a:endParaRPr lang="en-US"/>
          </a:p>
        </p:txBody>
      </p:sp>
    </p:spTree>
    <p:extLst>
      <p:ext uri="{BB962C8B-B14F-4D97-AF65-F5344CB8AC3E}">
        <p14:creationId xmlns:p14="http://schemas.microsoft.com/office/powerpoint/2010/main" val="3681917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5BDBF6-9B21-4D3D-8724-BB1F6D75FE5E}" type="datetimeFigureOut">
              <a:rPr lang="en-US" smtClean="0"/>
              <a:t>11/9/15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E01B09-2795-4B74-9F9F-21421BD3C542}" type="slidenum">
              <a:rPr lang="en-US" smtClean="0"/>
              <a:t>‹#›</a:t>
            </a:fld>
            <a:endParaRPr lang="en-US"/>
          </a:p>
        </p:txBody>
      </p:sp>
    </p:spTree>
    <p:extLst>
      <p:ext uri="{BB962C8B-B14F-4D97-AF65-F5344CB8AC3E}">
        <p14:creationId xmlns:p14="http://schemas.microsoft.com/office/powerpoint/2010/main" val="22913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5BDBF6-9B21-4D3D-8724-BB1F6D75FE5E}" type="datetimeFigureOut">
              <a:rPr lang="en-US" smtClean="0"/>
              <a:t>11/9/15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E01B09-2795-4B74-9F9F-21421BD3C542}" type="slidenum">
              <a:rPr lang="en-US" smtClean="0"/>
              <a:t>‹#›</a:t>
            </a:fld>
            <a:endParaRPr lang="en-US"/>
          </a:p>
        </p:txBody>
      </p:sp>
    </p:spTree>
    <p:extLst>
      <p:ext uri="{BB962C8B-B14F-4D97-AF65-F5344CB8AC3E}">
        <p14:creationId xmlns:p14="http://schemas.microsoft.com/office/powerpoint/2010/main" val="834062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5BDBF6-9B21-4D3D-8724-BB1F6D75FE5E}" type="datetimeFigureOut">
              <a:rPr lang="en-US" smtClean="0"/>
              <a:t>11/9/15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E01B09-2795-4B74-9F9F-21421BD3C542}" type="slidenum">
              <a:rPr lang="en-US" smtClean="0"/>
              <a:t>‹#›</a:t>
            </a:fld>
            <a:endParaRPr lang="en-US"/>
          </a:p>
        </p:txBody>
      </p:sp>
    </p:spTree>
    <p:extLst>
      <p:ext uri="{BB962C8B-B14F-4D97-AF65-F5344CB8AC3E}">
        <p14:creationId xmlns:p14="http://schemas.microsoft.com/office/powerpoint/2010/main" val="908844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5BDBF6-9B21-4D3D-8724-BB1F6D75FE5E}" type="datetimeFigureOut">
              <a:rPr lang="en-US" smtClean="0"/>
              <a:t>11/9/15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01B09-2795-4B74-9F9F-21421BD3C542}" type="slidenum">
              <a:rPr lang="en-US" smtClean="0"/>
              <a:t>‹#›</a:t>
            </a:fld>
            <a:endParaRPr lang="en-US"/>
          </a:p>
        </p:txBody>
      </p:sp>
    </p:spTree>
    <p:extLst>
      <p:ext uri="{BB962C8B-B14F-4D97-AF65-F5344CB8AC3E}">
        <p14:creationId xmlns:p14="http://schemas.microsoft.com/office/powerpoint/2010/main" val="2246153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5BDBF6-9B21-4D3D-8724-BB1F6D75FE5E}" type="datetimeFigureOut">
              <a:rPr lang="en-US" smtClean="0"/>
              <a:t>11/9/15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01B09-2795-4B74-9F9F-21421BD3C542}" type="slidenum">
              <a:rPr lang="en-US" smtClean="0"/>
              <a:t>‹#›</a:t>
            </a:fld>
            <a:endParaRPr lang="en-US"/>
          </a:p>
        </p:txBody>
      </p:sp>
    </p:spTree>
    <p:extLst>
      <p:ext uri="{BB962C8B-B14F-4D97-AF65-F5344CB8AC3E}">
        <p14:creationId xmlns:p14="http://schemas.microsoft.com/office/powerpoint/2010/main" val="36934614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BDBF6-9B21-4D3D-8724-BB1F6D75FE5E}" type="datetimeFigureOut">
              <a:rPr lang="en-US" smtClean="0"/>
              <a:t>11/9/15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E01B09-2795-4B74-9F9F-21421BD3C542}" type="slidenum">
              <a:rPr lang="en-US" smtClean="0"/>
              <a:t>‹#›</a:t>
            </a:fld>
            <a:endParaRPr lang="en-US"/>
          </a:p>
        </p:txBody>
      </p:sp>
    </p:spTree>
    <p:extLst>
      <p:ext uri="{BB962C8B-B14F-4D97-AF65-F5344CB8AC3E}">
        <p14:creationId xmlns:p14="http://schemas.microsoft.com/office/powerpoint/2010/main" val="3331324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en-US" dirty="0" smtClean="0"/>
              <a:t>Campus Responses to Outcomes-Based Funding in Tennessee</a:t>
            </a:r>
            <a:endParaRPr lang="en-US" dirty="0"/>
          </a:p>
        </p:txBody>
      </p:sp>
      <p:sp>
        <p:nvSpPr>
          <p:cNvPr id="3" name="Subtitle 2"/>
          <p:cNvSpPr>
            <a:spLocks noGrp="1"/>
          </p:cNvSpPr>
          <p:nvPr>
            <p:ph type="subTitle" idx="1"/>
          </p:nvPr>
        </p:nvSpPr>
        <p:spPr>
          <a:xfrm>
            <a:off x="1371600" y="2971800"/>
            <a:ext cx="6400800" cy="2895600"/>
          </a:xfrm>
        </p:spPr>
        <p:txBody>
          <a:bodyPr>
            <a:normAutofit lnSpcReduction="10000"/>
          </a:bodyPr>
          <a:lstStyle/>
          <a:p>
            <a:r>
              <a:rPr lang="en-US" sz="2400" dirty="0"/>
              <a:t>Erik Ness, </a:t>
            </a:r>
            <a:r>
              <a:rPr lang="en-US" sz="2400" dirty="0" smtClean="0"/>
              <a:t>Mary </a:t>
            </a:r>
            <a:r>
              <a:rPr lang="en-US" sz="2400" dirty="0" err="1" smtClean="0"/>
              <a:t>Deupree</a:t>
            </a:r>
            <a:r>
              <a:rPr lang="en-US" sz="2400" dirty="0" smtClean="0"/>
              <a:t>, &amp; </a:t>
            </a:r>
            <a:r>
              <a:rPr lang="en-US" sz="2400" dirty="0" err="1" smtClean="0"/>
              <a:t>Denisa</a:t>
            </a:r>
            <a:r>
              <a:rPr lang="en-US" sz="2400" dirty="0" smtClean="0"/>
              <a:t> </a:t>
            </a:r>
            <a:r>
              <a:rPr lang="en-US" sz="2400" dirty="0" err="1" smtClean="0"/>
              <a:t>Gándara</a:t>
            </a:r>
            <a:endParaRPr lang="en-US" sz="2400" dirty="0" smtClean="0"/>
          </a:p>
          <a:p>
            <a:r>
              <a:rPr lang="en-US" sz="2400" dirty="0"/>
              <a:t> </a:t>
            </a:r>
            <a:r>
              <a:rPr lang="en-US" sz="2400" dirty="0" smtClean="0"/>
              <a:t>University </a:t>
            </a:r>
            <a:r>
              <a:rPr lang="en-US" sz="2400" dirty="0"/>
              <a:t>of </a:t>
            </a:r>
            <a:r>
              <a:rPr lang="en-US" sz="2400" dirty="0" smtClean="0"/>
              <a:t>Georgia</a:t>
            </a:r>
          </a:p>
          <a:p>
            <a:endParaRPr lang="en-US" sz="2400" dirty="0"/>
          </a:p>
          <a:p>
            <a:r>
              <a:rPr lang="en-US" sz="2400" dirty="0" smtClean="0"/>
              <a:t>Tennessee Higher Education Commission</a:t>
            </a:r>
          </a:p>
          <a:p>
            <a:r>
              <a:rPr lang="en-US" sz="2400" dirty="0" smtClean="0"/>
              <a:t>Work Session, Fall 2015 Commission Meeting</a:t>
            </a:r>
            <a:endParaRPr lang="en-US" sz="2400" dirty="0" smtClean="0"/>
          </a:p>
          <a:p>
            <a:r>
              <a:rPr lang="en-US" sz="2400" dirty="0" smtClean="0"/>
              <a:t>Nashville, Tennessee </a:t>
            </a:r>
          </a:p>
          <a:p>
            <a:r>
              <a:rPr lang="en-US" sz="2400" dirty="0" smtClean="0"/>
              <a:t>November 18, </a:t>
            </a:r>
            <a:r>
              <a:rPr lang="en-US" sz="2400" dirty="0" smtClean="0"/>
              <a:t>2015</a:t>
            </a:r>
            <a:endParaRPr lang="en-US" sz="2400" dirty="0"/>
          </a:p>
        </p:txBody>
      </p:sp>
      <p:pic>
        <p:nvPicPr>
          <p:cNvPr id="1028" name="Picture 4" descr="Ford Found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1" y="6247390"/>
            <a:ext cx="2133600" cy="31904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C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2800" y="5967124"/>
            <a:ext cx="1600201" cy="599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3167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Recommendations</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pPr marL="0" indent="0">
              <a:buNone/>
            </a:pPr>
            <a:r>
              <a:rPr lang="en-US" u="sng" dirty="0" smtClean="0"/>
              <a:t>For campuses</a:t>
            </a:r>
          </a:p>
          <a:p>
            <a:pPr marL="0" indent="0">
              <a:buNone/>
            </a:pPr>
            <a:endParaRPr lang="en-US" sz="1200" dirty="0" smtClean="0"/>
          </a:p>
          <a:p>
            <a:pPr marL="514350" indent="-514350">
              <a:buAutoNum type="arabicPeriod"/>
            </a:pPr>
            <a:r>
              <a:rPr lang="en-US" dirty="0" smtClean="0"/>
              <a:t>Align strategic planning efforts with the state formula</a:t>
            </a:r>
          </a:p>
          <a:p>
            <a:pPr marL="514350" indent="-514350">
              <a:buAutoNum type="arabicPeriod"/>
            </a:pPr>
            <a:r>
              <a:rPr lang="en-US" dirty="0" smtClean="0"/>
              <a:t>Prioritize student learning</a:t>
            </a:r>
          </a:p>
          <a:p>
            <a:pPr marL="514350" indent="-514350">
              <a:buAutoNum type="arabicPeriod"/>
            </a:pPr>
            <a:r>
              <a:rPr lang="en-US" dirty="0" smtClean="0"/>
              <a:t>Seek additional resources</a:t>
            </a:r>
          </a:p>
          <a:p>
            <a:pPr marL="514350" indent="-514350">
              <a:buAutoNum type="arabicPeriod"/>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8053450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Recommendations</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pPr marL="0" indent="0">
              <a:buNone/>
            </a:pPr>
            <a:r>
              <a:rPr lang="en-US" u="sng" dirty="0" smtClean="0"/>
              <a:t>For states</a:t>
            </a:r>
          </a:p>
          <a:p>
            <a:pPr marL="0" indent="0">
              <a:buNone/>
            </a:pPr>
            <a:endParaRPr lang="en-US" sz="1200" dirty="0" smtClean="0"/>
          </a:p>
          <a:p>
            <a:pPr marL="514350" indent="-514350">
              <a:buAutoNum type="arabicPeriod"/>
            </a:pPr>
            <a:r>
              <a:rPr lang="en-US" dirty="0" smtClean="0"/>
              <a:t>Promote a public agenda for higher education</a:t>
            </a:r>
          </a:p>
          <a:p>
            <a:pPr marL="514350" indent="-514350">
              <a:buAutoNum type="arabicPeriod"/>
            </a:pPr>
            <a:r>
              <a:rPr lang="en-US" dirty="0" smtClean="0"/>
              <a:t>Communicate clearly the formula’s measures and objectives</a:t>
            </a:r>
          </a:p>
          <a:p>
            <a:pPr marL="514350" indent="-514350">
              <a:buAutoNum type="arabicPeriod"/>
            </a:pPr>
            <a:r>
              <a:rPr lang="en-US" dirty="0" smtClean="0"/>
              <a:t>Account for campus context in formula</a:t>
            </a:r>
          </a:p>
          <a:p>
            <a:pPr marL="514350" indent="-514350">
              <a:buAutoNum type="arabicPeriod"/>
            </a:pPr>
            <a:r>
              <a:rPr lang="en-US" dirty="0" smtClean="0"/>
              <a:t>Accentuate collaboration among campuses</a:t>
            </a:r>
          </a:p>
          <a:p>
            <a:pPr marL="514350" indent="-514350">
              <a:buAutoNum type="arabicPeriod"/>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876104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Study Design</a:t>
            </a:r>
            <a:endParaRPr lang="en-US" dirty="0"/>
          </a:p>
        </p:txBody>
      </p:sp>
      <p:sp>
        <p:nvSpPr>
          <p:cNvPr id="3" name="Content Placeholder 2"/>
          <p:cNvSpPr>
            <a:spLocks noGrp="1"/>
          </p:cNvSpPr>
          <p:nvPr>
            <p:ph idx="1"/>
          </p:nvPr>
        </p:nvSpPr>
        <p:spPr>
          <a:xfrm>
            <a:off x="457200" y="1600200"/>
            <a:ext cx="8686800" cy="4525963"/>
          </a:xfrm>
        </p:spPr>
        <p:txBody>
          <a:bodyPr>
            <a:normAutofit fontScale="85000" lnSpcReduction="20000"/>
          </a:bodyPr>
          <a:lstStyle/>
          <a:p>
            <a:r>
              <a:rPr lang="en-US" dirty="0" smtClean="0"/>
              <a:t>Ethnographic case </a:t>
            </a:r>
            <a:r>
              <a:rPr lang="en-US" dirty="0"/>
              <a:t>study </a:t>
            </a:r>
            <a:r>
              <a:rPr lang="en-US" dirty="0" smtClean="0"/>
              <a:t>design:</a:t>
            </a:r>
            <a:endParaRPr lang="en-US" dirty="0"/>
          </a:p>
          <a:p>
            <a:pPr lvl="1"/>
            <a:r>
              <a:rPr lang="en-US" dirty="0"/>
              <a:t>Middle Tennessee State University</a:t>
            </a:r>
          </a:p>
          <a:p>
            <a:pPr lvl="1"/>
            <a:r>
              <a:rPr lang="en-US" dirty="0" err="1"/>
              <a:t>Pellissippi</a:t>
            </a:r>
            <a:r>
              <a:rPr lang="en-US" dirty="0"/>
              <a:t> State Community College </a:t>
            </a:r>
          </a:p>
          <a:p>
            <a:pPr lvl="1"/>
            <a:r>
              <a:rPr lang="en-US" dirty="0"/>
              <a:t>Southwest Tennessee Community College</a:t>
            </a:r>
          </a:p>
          <a:p>
            <a:pPr lvl="1"/>
            <a:r>
              <a:rPr lang="en-US" dirty="0"/>
              <a:t>University of Tennessee, </a:t>
            </a:r>
            <a:r>
              <a:rPr lang="en-US" dirty="0" smtClean="0"/>
              <a:t>Knoxville</a:t>
            </a:r>
          </a:p>
          <a:p>
            <a:pPr marL="457200" lvl="1" indent="0">
              <a:buNone/>
            </a:pPr>
            <a:endParaRPr lang="en-US" dirty="0" smtClean="0"/>
          </a:p>
          <a:p>
            <a:r>
              <a:rPr lang="en-US" dirty="0" smtClean="0"/>
              <a:t>“Most-different” systems design for case selection, with variation by:</a:t>
            </a:r>
          </a:p>
          <a:p>
            <a:pPr lvl="1"/>
            <a:r>
              <a:rPr lang="en-US" dirty="0" smtClean="0"/>
              <a:t>Institution type</a:t>
            </a:r>
          </a:p>
          <a:p>
            <a:pPr lvl="1"/>
            <a:r>
              <a:rPr lang="en-US" dirty="0" smtClean="0"/>
              <a:t>System membership </a:t>
            </a:r>
          </a:p>
          <a:p>
            <a:pPr lvl="1"/>
            <a:r>
              <a:rPr lang="en-US" dirty="0" smtClean="0"/>
              <a:t>Geographic variation</a:t>
            </a:r>
          </a:p>
          <a:p>
            <a:pPr lvl="1"/>
            <a:r>
              <a:rPr lang="en-US" dirty="0" smtClean="0"/>
              <a:t>Initial performance under the new formula</a:t>
            </a:r>
          </a:p>
          <a:p>
            <a:endParaRPr lang="en-US" dirty="0" smtClean="0"/>
          </a:p>
        </p:txBody>
      </p:sp>
    </p:spTree>
    <p:extLst>
      <p:ext uri="{BB962C8B-B14F-4D97-AF65-F5344CB8AC3E}">
        <p14:creationId xmlns:p14="http://schemas.microsoft.com/office/powerpoint/2010/main" val="2176534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 and Analysis</a:t>
            </a:r>
            <a:endParaRPr lang="en-US" dirty="0"/>
          </a:p>
        </p:txBody>
      </p:sp>
      <p:sp>
        <p:nvSpPr>
          <p:cNvPr id="3" name="Content Placeholder 2"/>
          <p:cNvSpPr>
            <a:spLocks noGrp="1"/>
          </p:cNvSpPr>
          <p:nvPr>
            <p:ph idx="1"/>
          </p:nvPr>
        </p:nvSpPr>
        <p:spPr/>
        <p:txBody>
          <a:bodyPr>
            <a:normAutofit/>
          </a:bodyPr>
          <a:lstStyle/>
          <a:p>
            <a:r>
              <a:rPr lang="en-US" dirty="0" smtClean="0"/>
              <a:t>Two site visits: summer and fall of 2013</a:t>
            </a:r>
          </a:p>
          <a:p>
            <a:r>
              <a:rPr lang="en-US" dirty="0" smtClean="0"/>
              <a:t>Documents</a:t>
            </a:r>
            <a:r>
              <a:rPr lang="en-US" dirty="0"/>
              <a:t>: institution websites, institutional memos, speeches from university administrators, </a:t>
            </a:r>
            <a:r>
              <a:rPr lang="en-US" dirty="0" smtClean="0"/>
              <a:t>strategic plans, meeting materials, newspaper accounts</a:t>
            </a:r>
          </a:p>
          <a:p>
            <a:r>
              <a:rPr lang="en-US" dirty="0" smtClean="0"/>
              <a:t>Interviews and observations</a:t>
            </a:r>
          </a:p>
          <a:p>
            <a:r>
              <a:rPr lang="en-US" dirty="0" smtClean="0"/>
              <a:t>Inductive and deductive coding</a:t>
            </a:r>
          </a:p>
          <a:p>
            <a:endParaRPr lang="en-US" dirty="0"/>
          </a:p>
        </p:txBody>
      </p:sp>
    </p:spTree>
    <p:extLst>
      <p:ext uri="{BB962C8B-B14F-4D97-AF65-F5344CB8AC3E}">
        <p14:creationId xmlns:p14="http://schemas.microsoft.com/office/powerpoint/2010/main" val="136277411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3">
            <a:extLst>
              <a:ext uri="{28A0092B-C50C-407E-A947-70E740481C1C}">
                <a14:useLocalDpi xmlns:a14="http://schemas.microsoft.com/office/drawing/2010/main" val="0"/>
              </a:ext>
            </a:extLst>
          </a:blip>
          <a:stretch>
            <a:fillRect/>
          </a:stretch>
        </p:blipFill>
        <p:spPr bwMode="auto">
          <a:xfrm>
            <a:off x="609600" y="457200"/>
            <a:ext cx="7848600" cy="5791200"/>
          </a:xfrm>
          <a:prstGeom prst="rect">
            <a:avLst/>
          </a:prstGeom>
          <a:noFill/>
          <a:ln>
            <a:noFill/>
          </a:ln>
        </p:spPr>
      </p:pic>
    </p:spTree>
    <p:extLst>
      <p:ext uri="{BB962C8B-B14F-4D97-AF65-F5344CB8AC3E}">
        <p14:creationId xmlns:p14="http://schemas.microsoft.com/office/powerpoint/2010/main" val="8585300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686800" cy="4525963"/>
          </a:xfrm>
        </p:spPr>
        <p:txBody>
          <a:bodyPr>
            <a:normAutofit/>
          </a:bodyPr>
          <a:lstStyle/>
          <a:p>
            <a:r>
              <a:rPr lang="en-US" dirty="0" smtClean="0"/>
              <a:t>Robust completion efforts across four campuses</a:t>
            </a:r>
          </a:p>
          <a:p>
            <a:r>
              <a:rPr lang="en-US" dirty="0" smtClean="0"/>
              <a:t>“It’s the right thing to do”</a:t>
            </a:r>
          </a:p>
          <a:p>
            <a:r>
              <a:rPr lang="en-US" dirty="0" smtClean="0"/>
              <a:t>“We’re competitors of a sort, but we’re also colleagues”</a:t>
            </a:r>
          </a:p>
          <a:p>
            <a:r>
              <a:rPr lang="en-US" dirty="0" smtClean="0"/>
              <a:t>“The formula assumes a level playing field and it’s not”</a:t>
            </a:r>
          </a:p>
          <a:p>
            <a:pPr lvl="1"/>
            <a:endParaRPr lang="en-US" dirty="0"/>
          </a:p>
          <a:p>
            <a:pPr marL="514350" indent="-514350">
              <a:buAutoNum type="arabicPeriod"/>
            </a:pPr>
            <a:endParaRPr lang="en-US" dirty="0" smtClean="0"/>
          </a:p>
          <a:p>
            <a:pPr marL="0" indent="0">
              <a:buNone/>
            </a:pPr>
            <a:endParaRPr lang="en-US" dirty="0"/>
          </a:p>
          <a:p>
            <a:pPr marL="0" indent="0">
              <a:buNone/>
            </a:pPr>
            <a:endParaRPr lang="en-US" dirty="0"/>
          </a:p>
        </p:txBody>
      </p:sp>
      <p:sp>
        <p:nvSpPr>
          <p:cNvPr id="5" name="Title 1"/>
          <p:cNvSpPr>
            <a:spLocks noGrp="1"/>
          </p:cNvSpPr>
          <p:nvPr>
            <p:ph type="title"/>
          </p:nvPr>
        </p:nvSpPr>
        <p:spPr/>
        <p:txBody>
          <a:bodyPr>
            <a:normAutofit/>
          </a:bodyPr>
          <a:lstStyle/>
          <a:p>
            <a:r>
              <a:rPr lang="en-US" dirty="0" smtClean="0"/>
              <a:t>Thematic Findings</a:t>
            </a:r>
            <a:endParaRPr lang="en-US" dirty="0"/>
          </a:p>
        </p:txBody>
      </p:sp>
    </p:spTree>
    <p:extLst>
      <p:ext uri="{BB962C8B-B14F-4D97-AF65-F5344CB8AC3E}">
        <p14:creationId xmlns:p14="http://schemas.microsoft.com/office/powerpoint/2010/main" val="10000547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05800" cy="4525963"/>
          </a:xfrm>
        </p:spPr>
        <p:txBody>
          <a:bodyPr>
            <a:normAutofit fontScale="92500" lnSpcReduction="20000"/>
          </a:bodyPr>
          <a:lstStyle/>
          <a:p>
            <a:pPr marL="457200" lvl="1" indent="0">
              <a:buNone/>
            </a:pPr>
            <a:endParaRPr lang="en-US" sz="1400" dirty="0" smtClean="0"/>
          </a:p>
          <a:p>
            <a:pPr marL="0" indent="0">
              <a:buNone/>
            </a:pPr>
            <a:r>
              <a:rPr lang="en-US" dirty="0" smtClean="0"/>
              <a:t>Not </a:t>
            </a:r>
            <a:r>
              <a:rPr lang="en-US" dirty="0"/>
              <a:t>saying that we weren't concerned about retention and graduation before, but the model -- the funding model was not based on that.  It was based on headcount.  So once some of that shifted, the priorities that I've been engaged with in my career at the university easily became number one and two on agendas, that they no longer were -- Well, we'll get to it next week, or we just can't deal with that right now.  We're focused on this. But rather no, what can you tell us about this?</a:t>
            </a:r>
            <a:endParaRPr lang="en-US" sz="2000" dirty="0"/>
          </a:p>
          <a:p>
            <a:pPr marL="457200" lvl="1" indent="0">
              <a:buNone/>
            </a:pPr>
            <a:r>
              <a:rPr lang="en-US" dirty="0"/>
              <a:t>	</a:t>
            </a:r>
            <a:r>
              <a:rPr lang="en-US" dirty="0" smtClean="0"/>
              <a:t>			 </a:t>
            </a:r>
            <a:r>
              <a:rPr lang="en-US" i="1" dirty="0" smtClean="0"/>
              <a:t>- UT, Knoxville administrator</a:t>
            </a:r>
          </a:p>
          <a:p>
            <a:pPr marL="457200" lvl="1" indent="0">
              <a:buNone/>
            </a:pPr>
            <a:endParaRPr lang="en-US" dirty="0"/>
          </a:p>
          <a:p>
            <a:pPr lvl="1"/>
            <a:endParaRPr lang="en-US" dirty="0" smtClean="0"/>
          </a:p>
          <a:p>
            <a:pPr lvl="1"/>
            <a:endParaRPr lang="en-US" dirty="0"/>
          </a:p>
          <a:p>
            <a:pPr marL="514350" indent="-514350">
              <a:buAutoNum type="arabicPeriod"/>
            </a:pPr>
            <a:endParaRPr lang="en-US" dirty="0" smtClean="0"/>
          </a:p>
          <a:p>
            <a:pPr marL="0" indent="0">
              <a:buNone/>
            </a:pPr>
            <a:endParaRPr lang="en-US" dirty="0"/>
          </a:p>
          <a:p>
            <a:pPr marL="0" indent="0">
              <a:buNone/>
            </a:pPr>
            <a:endParaRPr lang="en-US" dirty="0"/>
          </a:p>
        </p:txBody>
      </p:sp>
      <p:sp>
        <p:nvSpPr>
          <p:cNvPr id="5" name="Title 1"/>
          <p:cNvSpPr>
            <a:spLocks noGrp="1"/>
          </p:cNvSpPr>
          <p:nvPr>
            <p:ph type="title"/>
          </p:nvPr>
        </p:nvSpPr>
        <p:spPr/>
        <p:txBody>
          <a:bodyPr>
            <a:normAutofit/>
          </a:bodyPr>
          <a:lstStyle/>
          <a:p>
            <a:r>
              <a:rPr lang="en-US" dirty="0"/>
              <a:t>Robust campus completion activity</a:t>
            </a:r>
          </a:p>
        </p:txBody>
      </p:sp>
    </p:spTree>
    <p:extLst>
      <p:ext uri="{BB962C8B-B14F-4D97-AF65-F5344CB8AC3E}">
        <p14:creationId xmlns:p14="http://schemas.microsoft.com/office/powerpoint/2010/main" val="1587983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05800" cy="4525963"/>
          </a:xfrm>
        </p:spPr>
        <p:txBody>
          <a:bodyPr>
            <a:normAutofit lnSpcReduction="10000"/>
          </a:bodyPr>
          <a:lstStyle/>
          <a:p>
            <a:pPr marL="457200" lvl="1" indent="0">
              <a:buNone/>
            </a:pPr>
            <a:endParaRPr lang="en-US" sz="1400" dirty="0" smtClean="0"/>
          </a:p>
          <a:p>
            <a:pPr marL="457200" lvl="1" indent="0">
              <a:buNone/>
            </a:pPr>
            <a:r>
              <a:rPr lang="en-US" dirty="0"/>
              <a:t>We’re not going to complain, you know, I’ve made the most compelling case I could make.  Nothing’s going to be done – this is what we’ve got, we’re not going to complain, we’re going to make it work.  And that’s the mindset we have here.  The outcomes-based, you know, I think it’s wonderful.  I don’t think we ought to be looking at inputs.  Inputs don’t really tell you anything.  The output formula is what it ought to </a:t>
            </a:r>
            <a:r>
              <a:rPr lang="en-US" dirty="0" smtClean="0"/>
              <a:t>be.                </a:t>
            </a:r>
          </a:p>
          <a:p>
            <a:pPr marL="457200" lvl="1" indent="0">
              <a:buNone/>
            </a:pPr>
            <a:r>
              <a:rPr lang="en-US" dirty="0"/>
              <a:t>	</a:t>
            </a:r>
            <a:r>
              <a:rPr lang="en-US" dirty="0" smtClean="0"/>
              <a:t>		 </a:t>
            </a:r>
            <a:r>
              <a:rPr lang="en-US" i="1" dirty="0" smtClean="0"/>
              <a:t>- Southwest senior administrator</a:t>
            </a:r>
            <a:endParaRPr lang="en-US" dirty="0"/>
          </a:p>
          <a:p>
            <a:pPr lvl="1"/>
            <a:endParaRPr lang="en-US" dirty="0" smtClean="0"/>
          </a:p>
          <a:p>
            <a:pPr lvl="1"/>
            <a:endParaRPr lang="en-US" dirty="0"/>
          </a:p>
          <a:p>
            <a:pPr marL="514350" indent="-514350">
              <a:buAutoNum type="arabicPeriod"/>
            </a:pPr>
            <a:endParaRPr lang="en-US" dirty="0" smtClean="0"/>
          </a:p>
          <a:p>
            <a:pPr marL="0" indent="0">
              <a:buNone/>
            </a:pPr>
            <a:endParaRPr lang="en-US" dirty="0"/>
          </a:p>
          <a:p>
            <a:pPr marL="0" indent="0">
              <a:buNone/>
            </a:pPr>
            <a:endParaRPr lang="en-US" dirty="0"/>
          </a:p>
        </p:txBody>
      </p:sp>
      <p:sp>
        <p:nvSpPr>
          <p:cNvPr id="5" name="Title 1"/>
          <p:cNvSpPr>
            <a:spLocks noGrp="1"/>
          </p:cNvSpPr>
          <p:nvPr>
            <p:ph type="title"/>
          </p:nvPr>
        </p:nvSpPr>
        <p:spPr/>
        <p:txBody>
          <a:bodyPr>
            <a:normAutofit/>
          </a:bodyPr>
          <a:lstStyle/>
          <a:p>
            <a:r>
              <a:rPr lang="en-US" dirty="0" smtClean="0"/>
              <a:t>“It’s the right thing to do”</a:t>
            </a:r>
            <a:endParaRPr lang="en-US" dirty="0"/>
          </a:p>
        </p:txBody>
      </p:sp>
    </p:spTree>
    <p:extLst>
      <p:ext uri="{BB962C8B-B14F-4D97-AF65-F5344CB8AC3E}">
        <p14:creationId xmlns:p14="http://schemas.microsoft.com/office/powerpoint/2010/main" val="124756218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05800" cy="4525963"/>
          </a:xfrm>
        </p:spPr>
        <p:txBody>
          <a:bodyPr>
            <a:normAutofit fontScale="92500" lnSpcReduction="10000"/>
          </a:bodyPr>
          <a:lstStyle/>
          <a:p>
            <a:pPr marL="457200" lvl="1" indent="0">
              <a:buNone/>
            </a:pPr>
            <a:endParaRPr lang="en-US" sz="1400" dirty="0" smtClean="0"/>
          </a:p>
          <a:p>
            <a:pPr marL="457200" lvl="1" indent="0">
              <a:buNone/>
            </a:pPr>
            <a:r>
              <a:rPr lang="en-US" dirty="0" smtClean="0"/>
              <a:t>I </a:t>
            </a:r>
            <a:r>
              <a:rPr lang="en-US" dirty="0"/>
              <a:t>think there’s still a good sense of collegiality among the institutions and trying to move forward, because it is an overall state goal we’re trying to accomplish.  I think one of the benefits of this year was the full funding of the formula by the governor and the legislature.  You know, I think it gets trickier when it’s not fully funded and then really you see institutions who are taking dollars from other institutions through performance.  You know, I think if that happens year after year, you have – it could create some potential tension and real issues</a:t>
            </a:r>
            <a:r>
              <a:rPr lang="en-US" dirty="0" smtClean="0"/>
              <a:t>.                </a:t>
            </a:r>
          </a:p>
          <a:p>
            <a:pPr marL="457200" lvl="1" indent="0">
              <a:buNone/>
            </a:pPr>
            <a:r>
              <a:rPr lang="en-US" dirty="0" smtClean="0"/>
              <a:t>			 </a:t>
            </a:r>
            <a:r>
              <a:rPr lang="en-US" i="1" dirty="0" smtClean="0"/>
              <a:t>- </a:t>
            </a:r>
            <a:r>
              <a:rPr lang="en-US" i="1" dirty="0" err="1" smtClean="0"/>
              <a:t>Pellissippi</a:t>
            </a:r>
            <a:r>
              <a:rPr lang="en-US" i="1" dirty="0" smtClean="0"/>
              <a:t> State senior administrator</a:t>
            </a:r>
            <a:endParaRPr lang="en-US" dirty="0"/>
          </a:p>
          <a:p>
            <a:pPr lvl="1"/>
            <a:endParaRPr lang="en-US" dirty="0" smtClean="0"/>
          </a:p>
          <a:p>
            <a:pPr lvl="1"/>
            <a:endParaRPr lang="en-US" dirty="0"/>
          </a:p>
          <a:p>
            <a:pPr marL="514350" indent="-514350">
              <a:buAutoNum type="arabicPeriod"/>
            </a:pPr>
            <a:endParaRPr lang="en-US" dirty="0" smtClean="0"/>
          </a:p>
          <a:p>
            <a:pPr marL="0" indent="0">
              <a:buNone/>
            </a:pPr>
            <a:endParaRPr lang="en-US" dirty="0"/>
          </a:p>
          <a:p>
            <a:pPr marL="0" indent="0">
              <a:buNone/>
            </a:pPr>
            <a:endParaRPr lang="en-US" dirty="0"/>
          </a:p>
        </p:txBody>
      </p:sp>
      <p:sp>
        <p:nvSpPr>
          <p:cNvPr id="5" name="Title 1"/>
          <p:cNvSpPr>
            <a:spLocks noGrp="1"/>
          </p:cNvSpPr>
          <p:nvPr>
            <p:ph type="title"/>
          </p:nvPr>
        </p:nvSpPr>
        <p:spPr/>
        <p:txBody>
          <a:bodyPr>
            <a:normAutofit fontScale="90000"/>
          </a:bodyPr>
          <a:lstStyle/>
          <a:p>
            <a:r>
              <a:rPr lang="en-US" dirty="0" smtClean="0"/>
              <a:t>“We’re competitors of a sort, but we’re also colleagues”</a:t>
            </a:r>
            <a:endParaRPr lang="en-US" dirty="0"/>
          </a:p>
        </p:txBody>
      </p:sp>
    </p:spTree>
    <p:extLst>
      <p:ext uri="{BB962C8B-B14F-4D97-AF65-F5344CB8AC3E}">
        <p14:creationId xmlns:p14="http://schemas.microsoft.com/office/powerpoint/2010/main" val="47201989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05800" cy="4525963"/>
          </a:xfrm>
        </p:spPr>
        <p:txBody>
          <a:bodyPr>
            <a:normAutofit fontScale="92500"/>
          </a:bodyPr>
          <a:lstStyle/>
          <a:p>
            <a:pPr marL="457200" lvl="1" indent="0">
              <a:buNone/>
            </a:pPr>
            <a:endParaRPr lang="en-US" sz="1400" dirty="0" smtClean="0"/>
          </a:p>
          <a:p>
            <a:pPr marL="457200" lvl="1" indent="0">
              <a:buNone/>
            </a:pPr>
            <a:r>
              <a:rPr lang="en-US" dirty="0"/>
              <a:t>The formula assumes, I think, that everybody’s equal and everyone is not equal by any stretch… We’ve got some good students but at the same time, the bulk of the students or a significant number of those students just didn’t get it.  And we’re stuck with them.  We’re getting graded how we get them through when in fact, you ought to have more resources to help those students… I think that’s our concern with the formula, that it just assumes a level playing field and it’s not</a:t>
            </a:r>
            <a:r>
              <a:rPr lang="en-US" dirty="0" smtClean="0"/>
              <a:t>.                </a:t>
            </a:r>
          </a:p>
          <a:p>
            <a:pPr marL="457200" lvl="1" indent="0">
              <a:buNone/>
            </a:pPr>
            <a:r>
              <a:rPr lang="en-US" dirty="0"/>
              <a:t>	</a:t>
            </a:r>
            <a:r>
              <a:rPr lang="en-US" dirty="0" smtClean="0"/>
              <a:t>			 </a:t>
            </a:r>
            <a:r>
              <a:rPr lang="en-US" i="1" dirty="0" smtClean="0"/>
              <a:t>- MTSU senior administrator</a:t>
            </a:r>
            <a:endParaRPr lang="en-US" dirty="0"/>
          </a:p>
          <a:p>
            <a:pPr lvl="1"/>
            <a:endParaRPr lang="en-US" dirty="0" smtClean="0"/>
          </a:p>
          <a:p>
            <a:pPr lvl="1"/>
            <a:endParaRPr lang="en-US" dirty="0"/>
          </a:p>
          <a:p>
            <a:pPr marL="514350" indent="-514350">
              <a:buAutoNum type="arabicPeriod"/>
            </a:pPr>
            <a:endParaRPr lang="en-US" dirty="0" smtClean="0"/>
          </a:p>
          <a:p>
            <a:pPr marL="0" indent="0">
              <a:buNone/>
            </a:pPr>
            <a:endParaRPr lang="en-US" dirty="0"/>
          </a:p>
          <a:p>
            <a:pPr marL="0" indent="0">
              <a:buNone/>
            </a:pPr>
            <a:endParaRPr lang="en-US" dirty="0"/>
          </a:p>
        </p:txBody>
      </p:sp>
      <p:sp>
        <p:nvSpPr>
          <p:cNvPr id="5" name="Title 1"/>
          <p:cNvSpPr>
            <a:spLocks noGrp="1"/>
          </p:cNvSpPr>
          <p:nvPr>
            <p:ph type="title"/>
          </p:nvPr>
        </p:nvSpPr>
        <p:spPr/>
        <p:txBody>
          <a:bodyPr>
            <a:normAutofit fontScale="90000"/>
          </a:bodyPr>
          <a:lstStyle/>
          <a:p>
            <a:r>
              <a:rPr lang="en-US" dirty="0" smtClean="0"/>
              <a:t>“The formula assumes a level playing field and it’s not”</a:t>
            </a:r>
            <a:endParaRPr lang="en-US" dirty="0"/>
          </a:p>
        </p:txBody>
      </p:sp>
    </p:spTree>
    <p:extLst>
      <p:ext uri="{BB962C8B-B14F-4D97-AF65-F5344CB8AC3E}">
        <p14:creationId xmlns:p14="http://schemas.microsoft.com/office/powerpoint/2010/main" val="283214810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5482</TotalTime>
  <Words>845</Words>
  <Application>Microsoft Macintosh PowerPoint</Application>
  <PresentationFormat>On-screen Show (4:3)</PresentationFormat>
  <Paragraphs>98</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Campus Responses to Outcomes-Based Funding in Tennessee</vt:lpstr>
      <vt:lpstr>Study Design</vt:lpstr>
      <vt:lpstr>Data Collection and Analysis</vt:lpstr>
      <vt:lpstr>PowerPoint Presentation</vt:lpstr>
      <vt:lpstr>Thematic Findings</vt:lpstr>
      <vt:lpstr>Robust campus completion activity</vt:lpstr>
      <vt:lpstr>“It’s the right thing to do”</vt:lpstr>
      <vt:lpstr>“We’re competitors of a sort, but we’re also colleagues”</vt:lpstr>
      <vt:lpstr>“The formula assumes a level playing field and it’s not”</vt:lpstr>
      <vt:lpstr>Recommendations</vt:lpstr>
      <vt:lpstr>Recommendations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Funding: Policy Impacts</dc:title>
  <dc:creator>Nicholas Hillman</dc:creator>
  <cp:lastModifiedBy>eness</cp:lastModifiedBy>
  <cp:revision>82</cp:revision>
  <dcterms:created xsi:type="dcterms:W3CDTF">2014-10-02T19:38:37Z</dcterms:created>
  <dcterms:modified xsi:type="dcterms:W3CDTF">2015-11-09T17:03:32Z</dcterms:modified>
</cp:coreProperties>
</file>