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8" r:id="rId3"/>
    <p:sldId id="282" r:id="rId4"/>
    <p:sldId id="262" r:id="rId5"/>
    <p:sldId id="277" r:id="rId6"/>
    <p:sldId id="279" r:id="rId7"/>
    <p:sldId id="280" r:id="rId8"/>
    <p:sldId id="281" r:id="rId9"/>
    <p:sldId id="285" r:id="rId10"/>
    <p:sldId id="286" r:id="rId11"/>
    <p:sldId id="291" r:id="rId12"/>
    <p:sldId id="292" r:id="rId13"/>
    <p:sldId id="287" r:id="rId14"/>
    <p:sldId id="305" r:id="rId15"/>
    <p:sldId id="289" r:id="rId16"/>
    <p:sldId id="284" r:id="rId17"/>
    <p:sldId id="293" r:id="rId18"/>
    <p:sldId id="283" r:id="rId19"/>
    <p:sldId id="294" r:id="rId20"/>
    <p:sldId id="267" r:id="rId21"/>
    <p:sldId id="268" r:id="rId22"/>
    <p:sldId id="307" r:id="rId23"/>
    <p:sldId id="258" r:id="rId24"/>
    <p:sldId id="260" r:id="rId25"/>
    <p:sldId id="269" r:id="rId26"/>
    <p:sldId id="270" r:id="rId27"/>
    <p:sldId id="304" r:id="rId28"/>
    <p:sldId id="271" r:id="rId29"/>
    <p:sldId id="272" r:id="rId30"/>
    <p:sldId id="276" r:id="rId31"/>
    <p:sldId id="274" r:id="rId32"/>
    <p:sldId id="275" r:id="rId33"/>
    <p:sldId id="309" r:id="rId34"/>
    <p:sldId id="308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73"/>
    <a:srgbClr val="D22630"/>
    <a:srgbClr val="95B3D7"/>
    <a:srgbClr val="8064A2"/>
    <a:srgbClr val="9BBB59"/>
    <a:srgbClr val="C0504D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7" autoAdjust="0"/>
  </p:normalViewPr>
  <p:slideViewPr>
    <p:cSldViewPr>
      <p:cViewPr>
        <p:scale>
          <a:sx n="100" d="100"/>
          <a:sy n="100" d="100"/>
        </p:scale>
        <p:origin x="-29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g03sdcwf00535\CB_Data\Fiscal\Fiscal%20Policy\STAY_OUT\Policy%20&amp;%20Data%20Analysis\Funding\Student%20Support%20Summary\Student%20Support%20per%20Award\Student%20Support%20per%20University%20Award%20Summary%20-%201981%20-%2020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+mj-lt"/>
                <a:ea typeface="Garamond"/>
                <a:cs typeface="Garamond"/>
              </a:defRPr>
            </a:pPr>
            <a:r>
              <a:rPr lang="en-US" dirty="0">
                <a:latin typeface="+mj-lt"/>
              </a:rPr>
              <a:t>Total Revenue per FTE - Universities
Inflation Adjusted (</a:t>
            </a:r>
            <a:r>
              <a:rPr lang="en-US" dirty="0" smtClean="0">
                <a:latin typeface="+mj-lt"/>
              </a:rPr>
              <a:t>2014 </a:t>
            </a:r>
            <a:r>
              <a:rPr lang="en-US" dirty="0">
                <a:latin typeface="+mj-lt"/>
              </a:rPr>
              <a:t>Dollars)</a:t>
            </a:r>
          </a:p>
        </c:rich>
      </c:tx>
      <c:layout>
        <c:manualLayout>
          <c:xMode val="edge"/>
          <c:yMode val="edge"/>
          <c:x val="0.21708169291338583"/>
          <c:y val="7.372234122813986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644466316710407E-2"/>
          <c:y val="0.24021204923672212"/>
          <c:w val="0.9168846237970254"/>
          <c:h val="0.667126022314448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Summary!$A$44</c:f>
              <c:strCache>
                <c:ptCount val="1"/>
                <c:pt idx="0">
                  <c:v>State Appropriations/FTE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Summary!$I$43:$AJ$43</c:f>
              <c:strCache>
                <c:ptCount val="28"/>
                <c:pt idx="0">
                  <c:v>1987-88</c:v>
                </c:pt>
                <c:pt idx="1">
                  <c:v>1988-89</c:v>
                </c:pt>
                <c:pt idx="2">
                  <c:v>1989-90</c:v>
                </c:pt>
                <c:pt idx="3">
                  <c:v>1990-91</c:v>
                </c:pt>
                <c:pt idx="4">
                  <c:v>1991-92</c:v>
                </c:pt>
                <c:pt idx="5">
                  <c:v>1992-93</c:v>
                </c:pt>
                <c:pt idx="6">
                  <c:v>1993-94</c:v>
                </c:pt>
                <c:pt idx="7">
                  <c:v>1994-95</c:v>
                </c:pt>
                <c:pt idx="8">
                  <c:v>1995-96</c:v>
                </c:pt>
                <c:pt idx="9">
                  <c:v>1996-97</c:v>
                </c:pt>
                <c:pt idx="10">
                  <c:v>1997-98</c:v>
                </c:pt>
                <c:pt idx="11">
                  <c:v>1998-99</c:v>
                </c:pt>
                <c:pt idx="12">
                  <c:v>1999-00</c:v>
                </c:pt>
                <c:pt idx="13">
                  <c:v>2000-01</c:v>
                </c:pt>
                <c:pt idx="14">
                  <c:v>2001-02</c:v>
                </c:pt>
                <c:pt idx="15">
                  <c:v>2002-03</c:v>
                </c:pt>
                <c:pt idx="16">
                  <c:v>2003-04</c:v>
                </c:pt>
                <c:pt idx="17">
                  <c:v>2004-05</c:v>
                </c:pt>
                <c:pt idx="18">
                  <c:v>2005-06</c:v>
                </c:pt>
                <c:pt idx="19">
                  <c:v>2006-07</c:v>
                </c:pt>
                <c:pt idx="20">
                  <c:v>2007-08</c:v>
                </c:pt>
                <c:pt idx="21">
                  <c:v>2008-09</c:v>
                </c:pt>
                <c:pt idx="22">
                  <c:v>2009-10</c:v>
                </c:pt>
                <c:pt idx="23">
                  <c:v>2010-11</c:v>
                </c:pt>
                <c:pt idx="24">
                  <c:v>2011-12</c:v>
                </c:pt>
                <c:pt idx="25">
                  <c:v>2012-13</c:v>
                </c:pt>
                <c:pt idx="26">
                  <c:v>2013-14 </c:v>
                </c:pt>
                <c:pt idx="27">
                  <c:v>2014-15</c:v>
                </c:pt>
              </c:strCache>
            </c:strRef>
          </c:cat>
          <c:val>
            <c:numRef>
              <c:f>Summary!$I$44:$AJ$44</c:f>
              <c:numCache>
                <c:formatCode>_(* #,##0_);_(* \(#,##0\);_(* "-"??_);_(@_)</c:formatCode>
                <c:ptCount val="28"/>
                <c:pt idx="0">
                  <c:v>11041.801112910493</c:v>
                </c:pt>
                <c:pt idx="1">
                  <c:v>11007.988844947169</c:v>
                </c:pt>
                <c:pt idx="2">
                  <c:v>10500.142285667634</c:v>
                </c:pt>
                <c:pt idx="3">
                  <c:v>9710.0270196006586</c:v>
                </c:pt>
                <c:pt idx="4">
                  <c:v>8686.6686065381127</c:v>
                </c:pt>
                <c:pt idx="5">
                  <c:v>9192.2489023201833</c:v>
                </c:pt>
                <c:pt idx="6">
                  <c:v>9591.7980071968414</c:v>
                </c:pt>
                <c:pt idx="7">
                  <c:v>10025.412831916861</c:v>
                </c:pt>
                <c:pt idx="8">
                  <c:v>9877.1301228394386</c:v>
                </c:pt>
                <c:pt idx="9">
                  <c:v>9650.5790378564252</c:v>
                </c:pt>
                <c:pt idx="10">
                  <c:v>9065.934676702962</c:v>
                </c:pt>
                <c:pt idx="11">
                  <c:v>9127.4996347851502</c:v>
                </c:pt>
                <c:pt idx="12">
                  <c:v>8879.7487600964469</c:v>
                </c:pt>
                <c:pt idx="13">
                  <c:v>8858.133560199205</c:v>
                </c:pt>
                <c:pt idx="14">
                  <c:v>8426.5756136968666</c:v>
                </c:pt>
                <c:pt idx="15">
                  <c:v>8226.8798972640543</c:v>
                </c:pt>
                <c:pt idx="16">
                  <c:v>7691.7341282501193</c:v>
                </c:pt>
                <c:pt idx="17">
                  <c:v>7674.1428654868287</c:v>
                </c:pt>
                <c:pt idx="18">
                  <c:v>7452.3814118646033</c:v>
                </c:pt>
                <c:pt idx="19">
                  <c:v>7454.3545023696679</c:v>
                </c:pt>
                <c:pt idx="20">
                  <c:v>7641.4836955509618</c:v>
                </c:pt>
                <c:pt idx="21">
                  <c:v>6476.9541525745881</c:v>
                </c:pt>
                <c:pt idx="22">
                  <c:v>5152.1517195494489</c:v>
                </c:pt>
                <c:pt idx="23">
                  <c:v>4637.6508876954722</c:v>
                </c:pt>
                <c:pt idx="24">
                  <c:v>4704.6447740533513</c:v>
                </c:pt>
                <c:pt idx="25">
                  <c:v>4823.3895280338211</c:v>
                </c:pt>
                <c:pt idx="26">
                  <c:v>5166.2063902122773</c:v>
                </c:pt>
                <c:pt idx="27">
                  <c:v>5088.109236234458</c:v>
                </c:pt>
              </c:numCache>
            </c:numRef>
          </c:val>
        </c:ser>
        <c:ser>
          <c:idx val="2"/>
          <c:order val="1"/>
          <c:tx>
            <c:strRef>
              <c:f>Summary!$A$46</c:f>
              <c:strCache>
                <c:ptCount val="1"/>
                <c:pt idx="0">
                  <c:v>Student Fees/FTE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Summary!$I$43:$AJ$43</c:f>
              <c:strCache>
                <c:ptCount val="28"/>
                <c:pt idx="0">
                  <c:v>1987-88</c:v>
                </c:pt>
                <c:pt idx="1">
                  <c:v>1988-89</c:v>
                </c:pt>
                <c:pt idx="2">
                  <c:v>1989-90</c:v>
                </c:pt>
                <c:pt idx="3">
                  <c:v>1990-91</c:v>
                </c:pt>
                <c:pt idx="4">
                  <c:v>1991-92</c:v>
                </c:pt>
                <c:pt idx="5">
                  <c:v>1992-93</c:v>
                </c:pt>
                <c:pt idx="6">
                  <c:v>1993-94</c:v>
                </c:pt>
                <c:pt idx="7">
                  <c:v>1994-95</c:v>
                </c:pt>
                <c:pt idx="8">
                  <c:v>1995-96</c:v>
                </c:pt>
                <c:pt idx="9">
                  <c:v>1996-97</c:v>
                </c:pt>
                <c:pt idx="10">
                  <c:v>1997-98</c:v>
                </c:pt>
                <c:pt idx="11">
                  <c:v>1998-99</c:v>
                </c:pt>
                <c:pt idx="12">
                  <c:v>1999-00</c:v>
                </c:pt>
                <c:pt idx="13">
                  <c:v>2000-01</c:v>
                </c:pt>
                <c:pt idx="14">
                  <c:v>2001-02</c:v>
                </c:pt>
                <c:pt idx="15">
                  <c:v>2002-03</c:v>
                </c:pt>
                <c:pt idx="16">
                  <c:v>2003-04</c:v>
                </c:pt>
                <c:pt idx="17">
                  <c:v>2004-05</c:v>
                </c:pt>
                <c:pt idx="18">
                  <c:v>2005-06</c:v>
                </c:pt>
                <c:pt idx="19">
                  <c:v>2006-07</c:v>
                </c:pt>
                <c:pt idx="20">
                  <c:v>2007-08</c:v>
                </c:pt>
                <c:pt idx="21">
                  <c:v>2008-09</c:v>
                </c:pt>
                <c:pt idx="22">
                  <c:v>2009-10</c:v>
                </c:pt>
                <c:pt idx="23">
                  <c:v>2010-11</c:v>
                </c:pt>
                <c:pt idx="24">
                  <c:v>2011-12</c:v>
                </c:pt>
                <c:pt idx="25">
                  <c:v>2012-13</c:v>
                </c:pt>
                <c:pt idx="26">
                  <c:v>2013-14 </c:v>
                </c:pt>
                <c:pt idx="27">
                  <c:v>2014-15</c:v>
                </c:pt>
              </c:strCache>
            </c:strRef>
          </c:cat>
          <c:val>
            <c:numRef>
              <c:f>Summary!$I$46:$AJ$46</c:f>
              <c:numCache>
                <c:formatCode>_(* #,##0_);_(* \(#,##0\);_(* "-"??_);_(@_)</c:formatCode>
                <c:ptCount val="28"/>
                <c:pt idx="0">
                  <c:v>4274.667283597355</c:v>
                </c:pt>
                <c:pt idx="1">
                  <c:v>4442.1752353018956</c:v>
                </c:pt>
                <c:pt idx="2">
                  <c:v>4479.903898860548</c:v>
                </c:pt>
                <c:pt idx="3">
                  <c:v>4525.6285491848321</c:v>
                </c:pt>
                <c:pt idx="4">
                  <c:v>4647.2854856580079</c:v>
                </c:pt>
                <c:pt idx="5">
                  <c:v>4716.705537124024</c:v>
                </c:pt>
                <c:pt idx="6">
                  <c:v>4841.8707412309004</c:v>
                </c:pt>
                <c:pt idx="7">
                  <c:v>4874.3768990268172</c:v>
                </c:pt>
                <c:pt idx="8">
                  <c:v>4961.6143059028154</c:v>
                </c:pt>
                <c:pt idx="9">
                  <c:v>5140.148787318476</c:v>
                </c:pt>
                <c:pt idx="10">
                  <c:v>5429.9512939493316</c:v>
                </c:pt>
                <c:pt idx="11">
                  <c:v>6004.711271573763</c:v>
                </c:pt>
                <c:pt idx="12">
                  <c:v>6374.5372430194502</c:v>
                </c:pt>
                <c:pt idx="13">
                  <c:v>6690.4555725283699</c:v>
                </c:pt>
                <c:pt idx="14">
                  <c:v>7141.81622015429</c:v>
                </c:pt>
                <c:pt idx="15">
                  <c:v>7278.8357930432512</c:v>
                </c:pt>
                <c:pt idx="16">
                  <c:v>7758.8909714468018</c:v>
                </c:pt>
                <c:pt idx="17">
                  <c:v>7936.7054105095103</c:v>
                </c:pt>
                <c:pt idx="18">
                  <c:v>8324.3448222625339</c:v>
                </c:pt>
                <c:pt idx="19">
                  <c:v>8199.85971563981</c:v>
                </c:pt>
                <c:pt idx="20">
                  <c:v>8384.7477512710211</c:v>
                </c:pt>
                <c:pt idx="21">
                  <c:v>8474.5503202399195</c:v>
                </c:pt>
                <c:pt idx="22">
                  <c:v>8765.1464385890213</c:v>
                </c:pt>
                <c:pt idx="23">
                  <c:v>9251.839231505217</c:v>
                </c:pt>
                <c:pt idx="24">
                  <c:v>10021.282583513914</c:v>
                </c:pt>
                <c:pt idx="25">
                  <c:v>10438.106417631159</c:v>
                </c:pt>
                <c:pt idx="26">
                  <c:v>11018.156326442018</c:v>
                </c:pt>
                <c:pt idx="27">
                  <c:v>11274.87921847247</c:v>
                </c:pt>
              </c:numCache>
            </c:numRef>
          </c:val>
        </c:ser>
        <c:ser>
          <c:idx val="1"/>
          <c:order val="2"/>
          <c:tx>
            <c:strRef>
              <c:f>Summary!$A$45</c:f>
              <c:strCache>
                <c:ptCount val="1"/>
                <c:pt idx="0">
                  <c:v>(ARRA/MOE)/FTE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Summary!$I$43:$AJ$43</c:f>
              <c:strCache>
                <c:ptCount val="28"/>
                <c:pt idx="0">
                  <c:v>1987-88</c:v>
                </c:pt>
                <c:pt idx="1">
                  <c:v>1988-89</c:v>
                </c:pt>
                <c:pt idx="2">
                  <c:v>1989-90</c:v>
                </c:pt>
                <c:pt idx="3">
                  <c:v>1990-91</c:v>
                </c:pt>
                <c:pt idx="4">
                  <c:v>1991-92</c:v>
                </c:pt>
                <c:pt idx="5">
                  <c:v>1992-93</c:v>
                </c:pt>
                <c:pt idx="6">
                  <c:v>1993-94</c:v>
                </c:pt>
                <c:pt idx="7">
                  <c:v>1994-95</c:v>
                </c:pt>
                <c:pt idx="8">
                  <c:v>1995-96</c:v>
                </c:pt>
                <c:pt idx="9">
                  <c:v>1996-97</c:v>
                </c:pt>
                <c:pt idx="10">
                  <c:v>1997-98</c:v>
                </c:pt>
                <c:pt idx="11">
                  <c:v>1998-99</c:v>
                </c:pt>
                <c:pt idx="12">
                  <c:v>1999-00</c:v>
                </c:pt>
                <c:pt idx="13">
                  <c:v>2000-01</c:v>
                </c:pt>
                <c:pt idx="14">
                  <c:v>2001-02</c:v>
                </c:pt>
                <c:pt idx="15">
                  <c:v>2002-03</c:v>
                </c:pt>
                <c:pt idx="16">
                  <c:v>2003-04</c:v>
                </c:pt>
                <c:pt idx="17">
                  <c:v>2004-05</c:v>
                </c:pt>
                <c:pt idx="18">
                  <c:v>2005-06</c:v>
                </c:pt>
                <c:pt idx="19">
                  <c:v>2006-07</c:v>
                </c:pt>
                <c:pt idx="20">
                  <c:v>2007-08</c:v>
                </c:pt>
                <c:pt idx="21">
                  <c:v>2008-09</c:v>
                </c:pt>
                <c:pt idx="22">
                  <c:v>2009-10</c:v>
                </c:pt>
                <c:pt idx="23">
                  <c:v>2010-11</c:v>
                </c:pt>
                <c:pt idx="24">
                  <c:v>2011-12</c:v>
                </c:pt>
                <c:pt idx="25">
                  <c:v>2012-13</c:v>
                </c:pt>
                <c:pt idx="26">
                  <c:v>2013-14 </c:v>
                </c:pt>
                <c:pt idx="27">
                  <c:v>2014-15</c:v>
                </c:pt>
              </c:strCache>
            </c:strRef>
          </c:cat>
          <c:val>
            <c:numRef>
              <c:f>Summary!$I$45:$AJ$45</c:f>
              <c:numCache>
                <c:formatCode>_(* #,##0_);_(* \(#,##0\);_(* "-"??_);_(@_)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598.85971986040875</c:v>
                </c:pt>
                <c:pt idx="22">
                  <c:v>1529.721198743837</c:v>
                </c:pt>
                <c:pt idx="23">
                  <c:v>1770.195402979615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443392"/>
        <c:axId val="112444928"/>
      </c:barChart>
      <c:catAx>
        <c:axId val="1124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18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Garamond"/>
                <a:cs typeface="Garamond"/>
              </a:defRPr>
            </a:pPr>
            <a:endParaRPr lang="en-US"/>
          </a:p>
        </c:txPr>
        <c:crossAx val="11244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444928"/>
        <c:scaling>
          <c:orientation val="minMax"/>
          <c:max val="16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Garamond"/>
                <a:cs typeface="Garamond"/>
              </a:defRPr>
            </a:pPr>
            <a:endParaRPr lang="en-US"/>
          </a:p>
        </c:txPr>
        <c:crossAx val="112443392"/>
        <c:crosses val="autoZero"/>
        <c:crossBetween val="between"/>
        <c:majorUnit val="15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4940616797900266E-2"/>
          <c:y val="0.18206916239769877"/>
          <c:w val="0.91799343832020996"/>
          <c:h val="5.7890616678192147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+mj-lt"/>
              <a:ea typeface="Garamond"/>
              <a:cs typeface="Garamond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Revenue per Award - Universities
Inflation Adjusted (2014 Dollars)</a:t>
            </a:r>
          </a:p>
        </c:rich>
      </c:tx>
      <c:layout>
        <c:manualLayout>
          <c:xMode val="edge"/>
          <c:yMode val="edge"/>
          <c:x val="0.18344162111128837"/>
          <c:y val="1.442460537503235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7315186714259262E-2"/>
          <c:y val="0.22627185686296256"/>
          <c:w val="0.91747221319687366"/>
          <c:h val="0.67624209825884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Summary!$A$44</c:f>
              <c:strCache>
                <c:ptCount val="1"/>
                <c:pt idx="0">
                  <c:v>State Appropriations/Award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Summary!$I$43:$AJ$43</c:f>
              <c:strCache>
                <c:ptCount val="28"/>
                <c:pt idx="0">
                  <c:v>1987-88</c:v>
                </c:pt>
                <c:pt idx="1">
                  <c:v>1988-89</c:v>
                </c:pt>
                <c:pt idx="2">
                  <c:v>1989-90</c:v>
                </c:pt>
                <c:pt idx="3">
                  <c:v>1990-91</c:v>
                </c:pt>
                <c:pt idx="4">
                  <c:v>1991-92</c:v>
                </c:pt>
                <c:pt idx="5">
                  <c:v>1992-93</c:v>
                </c:pt>
                <c:pt idx="6">
                  <c:v>1993-94</c:v>
                </c:pt>
                <c:pt idx="7">
                  <c:v>1994-95</c:v>
                </c:pt>
                <c:pt idx="8">
                  <c:v>1995-96</c:v>
                </c:pt>
                <c:pt idx="9">
                  <c:v>1996-97</c:v>
                </c:pt>
                <c:pt idx="10">
                  <c:v>1997-98</c:v>
                </c:pt>
                <c:pt idx="11">
                  <c:v>1998-99</c:v>
                </c:pt>
                <c:pt idx="12">
                  <c:v>1999-00</c:v>
                </c:pt>
                <c:pt idx="13">
                  <c:v>2000-01</c:v>
                </c:pt>
                <c:pt idx="14">
                  <c:v>2001-02</c:v>
                </c:pt>
                <c:pt idx="15">
                  <c:v>2002-03</c:v>
                </c:pt>
                <c:pt idx="16">
                  <c:v>2003-04</c:v>
                </c:pt>
                <c:pt idx="17">
                  <c:v>2004-05</c:v>
                </c:pt>
                <c:pt idx="18">
                  <c:v>2005-06</c:v>
                </c:pt>
                <c:pt idx="19">
                  <c:v>2006-07</c:v>
                </c:pt>
                <c:pt idx="20">
                  <c:v>2007-08</c:v>
                </c:pt>
                <c:pt idx="21">
                  <c:v>2008-09</c:v>
                </c:pt>
                <c:pt idx="22">
                  <c:v>2009-10</c:v>
                </c:pt>
                <c:pt idx="23">
                  <c:v>2010-11</c:v>
                </c:pt>
                <c:pt idx="24">
                  <c:v>2011-12</c:v>
                </c:pt>
                <c:pt idx="25">
                  <c:v>2012-13</c:v>
                </c:pt>
                <c:pt idx="26">
                  <c:v>2013-14</c:v>
                </c:pt>
                <c:pt idx="27">
                  <c:v>2014-15</c:v>
                </c:pt>
              </c:strCache>
            </c:strRef>
          </c:cat>
          <c:val>
            <c:numRef>
              <c:f>Summary!$I$44:$AJ$44</c:f>
              <c:numCache>
                <c:formatCode>_(* #,##0_);_(* \(#,##0\);_(* "-"??_);_(@_)</c:formatCode>
                <c:ptCount val="28"/>
                <c:pt idx="0">
                  <c:v>57896.316159101065</c:v>
                </c:pt>
                <c:pt idx="1">
                  <c:v>58846.266546716361</c:v>
                </c:pt>
                <c:pt idx="2">
                  <c:v>57377.713338856673</c:v>
                </c:pt>
                <c:pt idx="3">
                  <c:v>52291.300326777236</c:v>
                </c:pt>
                <c:pt idx="4">
                  <c:v>45045.551622076491</c:v>
                </c:pt>
                <c:pt idx="5">
                  <c:v>45872.843014042948</c:v>
                </c:pt>
                <c:pt idx="6">
                  <c:v>46974.583534201083</c:v>
                </c:pt>
                <c:pt idx="7">
                  <c:v>48535.330171081383</c:v>
                </c:pt>
                <c:pt idx="8">
                  <c:v>48244.953008017837</c:v>
                </c:pt>
                <c:pt idx="9">
                  <c:v>45308.924763935422</c:v>
                </c:pt>
                <c:pt idx="10">
                  <c:v>43960.703285420946</c:v>
                </c:pt>
                <c:pt idx="11">
                  <c:v>43335.387664107009</c:v>
                </c:pt>
                <c:pt idx="12">
                  <c:v>41262.104759626884</c:v>
                </c:pt>
                <c:pt idx="13">
                  <c:v>41006.128254580522</c:v>
                </c:pt>
                <c:pt idx="14">
                  <c:v>39246.341695625269</c:v>
                </c:pt>
                <c:pt idx="15">
                  <c:v>37694.116024639145</c:v>
                </c:pt>
                <c:pt idx="16">
                  <c:v>34718.373683736834</c:v>
                </c:pt>
                <c:pt idx="17">
                  <c:v>34803.49653436934</c:v>
                </c:pt>
                <c:pt idx="18">
                  <c:v>33966.707713959011</c:v>
                </c:pt>
                <c:pt idx="19">
                  <c:v>33238.985629754861</c:v>
                </c:pt>
                <c:pt idx="20">
                  <c:v>34462.247511863265</c:v>
                </c:pt>
                <c:pt idx="21">
                  <c:v>27359.084057971013</c:v>
                </c:pt>
                <c:pt idx="22">
                  <c:v>23064.557312252964</c:v>
                </c:pt>
                <c:pt idx="23">
                  <c:v>20423.627899992491</c:v>
                </c:pt>
                <c:pt idx="24">
                  <c:v>20122.44778521526</c:v>
                </c:pt>
                <c:pt idx="25">
                  <c:v>19691.370468611847</c:v>
                </c:pt>
                <c:pt idx="26">
                  <c:v>20814.198581560282</c:v>
                </c:pt>
                <c:pt idx="27">
                  <c:v>20537.014732766966</c:v>
                </c:pt>
              </c:numCache>
            </c:numRef>
          </c:val>
        </c:ser>
        <c:ser>
          <c:idx val="2"/>
          <c:order val="1"/>
          <c:tx>
            <c:strRef>
              <c:f>Summary!$A$46</c:f>
              <c:strCache>
                <c:ptCount val="1"/>
                <c:pt idx="0">
                  <c:v>Student Fees/Award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Summary!$I$43:$AJ$43</c:f>
              <c:strCache>
                <c:ptCount val="28"/>
                <c:pt idx="0">
                  <c:v>1987-88</c:v>
                </c:pt>
                <c:pt idx="1">
                  <c:v>1988-89</c:v>
                </c:pt>
                <c:pt idx="2">
                  <c:v>1989-90</c:v>
                </c:pt>
                <c:pt idx="3">
                  <c:v>1990-91</c:v>
                </c:pt>
                <c:pt idx="4">
                  <c:v>1991-92</c:v>
                </c:pt>
                <c:pt idx="5">
                  <c:v>1992-93</c:v>
                </c:pt>
                <c:pt idx="6">
                  <c:v>1993-94</c:v>
                </c:pt>
                <c:pt idx="7">
                  <c:v>1994-95</c:v>
                </c:pt>
                <c:pt idx="8">
                  <c:v>1995-96</c:v>
                </c:pt>
                <c:pt idx="9">
                  <c:v>1996-97</c:v>
                </c:pt>
                <c:pt idx="10">
                  <c:v>1997-98</c:v>
                </c:pt>
                <c:pt idx="11">
                  <c:v>1998-99</c:v>
                </c:pt>
                <c:pt idx="12">
                  <c:v>1999-00</c:v>
                </c:pt>
                <c:pt idx="13">
                  <c:v>2000-01</c:v>
                </c:pt>
                <c:pt idx="14">
                  <c:v>2001-02</c:v>
                </c:pt>
                <c:pt idx="15">
                  <c:v>2002-03</c:v>
                </c:pt>
                <c:pt idx="16">
                  <c:v>2003-04</c:v>
                </c:pt>
                <c:pt idx="17">
                  <c:v>2004-05</c:v>
                </c:pt>
                <c:pt idx="18">
                  <c:v>2005-06</c:v>
                </c:pt>
                <c:pt idx="19">
                  <c:v>2006-07</c:v>
                </c:pt>
                <c:pt idx="20">
                  <c:v>2007-08</c:v>
                </c:pt>
                <c:pt idx="21">
                  <c:v>2008-09</c:v>
                </c:pt>
                <c:pt idx="22">
                  <c:v>2009-10</c:v>
                </c:pt>
                <c:pt idx="23">
                  <c:v>2010-11</c:v>
                </c:pt>
                <c:pt idx="24">
                  <c:v>2011-12</c:v>
                </c:pt>
                <c:pt idx="25">
                  <c:v>2012-13</c:v>
                </c:pt>
                <c:pt idx="26">
                  <c:v>2013-14</c:v>
                </c:pt>
                <c:pt idx="27">
                  <c:v>2014-15</c:v>
                </c:pt>
              </c:strCache>
            </c:strRef>
          </c:cat>
          <c:val>
            <c:numRef>
              <c:f>Summary!$I$46:$AJ$46</c:f>
              <c:numCache>
                <c:formatCode>_(* #,##0_);_(* \(#,##0\);_(* "-"??_);_(@_)</c:formatCode>
                <c:ptCount val="28"/>
                <c:pt idx="0">
                  <c:v>22413.688310030007</c:v>
                </c:pt>
                <c:pt idx="1">
                  <c:v>23746.883434005911</c:v>
                </c:pt>
                <c:pt idx="2">
                  <c:v>24480.300809381173</c:v>
                </c:pt>
                <c:pt idx="3">
                  <c:v>24371.817004747518</c:v>
                </c:pt>
                <c:pt idx="4">
                  <c:v>24098.943764146017</c:v>
                </c:pt>
                <c:pt idx="5">
                  <c:v>23538.167313261569</c:v>
                </c:pt>
                <c:pt idx="6">
                  <c:v>23712.432374524615</c:v>
                </c:pt>
                <c:pt idx="7">
                  <c:v>23597.980067153439</c:v>
                </c:pt>
                <c:pt idx="8">
                  <c:v>24235.06079753624</c:v>
                </c:pt>
                <c:pt idx="9">
                  <c:v>24132.708904457304</c:v>
                </c:pt>
                <c:pt idx="10">
                  <c:v>26329.825462012319</c:v>
                </c:pt>
                <c:pt idx="11">
                  <c:v>28509.066138221453</c:v>
                </c:pt>
                <c:pt idx="12">
                  <c:v>29620.975843099735</c:v>
                </c:pt>
                <c:pt idx="13">
                  <c:v>30971.499517839922</c:v>
                </c:pt>
                <c:pt idx="14">
                  <c:v>33262.641024420431</c:v>
                </c:pt>
                <c:pt idx="15">
                  <c:v>33350.344764181304</c:v>
                </c:pt>
                <c:pt idx="16">
                  <c:v>35021.501215012147</c:v>
                </c:pt>
                <c:pt idx="17">
                  <c:v>35994.260739040219</c:v>
                </c:pt>
                <c:pt idx="18">
                  <c:v>37940.9710616589</c:v>
                </c:pt>
                <c:pt idx="19">
                  <c:v>36563.195266272189</c:v>
                </c:pt>
                <c:pt idx="20">
                  <c:v>37814.286314198129</c:v>
                </c:pt>
                <c:pt idx="21">
                  <c:v>35797.06280193237</c:v>
                </c:pt>
                <c:pt idx="22">
                  <c:v>39238.79446640316</c:v>
                </c:pt>
                <c:pt idx="23">
                  <c:v>40743.929724453788</c:v>
                </c:pt>
                <c:pt idx="24">
                  <c:v>42862.47851055269</c:v>
                </c:pt>
                <c:pt idx="25">
                  <c:v>42613.315649867371</c:v>
                </c:pt>
                <c:pt idx="26">
                  <c:v>44391.198581560282</c:v>
                </c:pt>
                <c:pt idx="27">
                  <c:v>45508.527798688032</c:v>
                </c:pt>
              </c:numCache>
            </c:numRef>
          </c:val>
        </c:ser>
        <c:ser>
          <c:idx val="1"/>
          <c:order val="2"/>
          <c:tx>
            <c:strRef>
              <c:f>Summary!$A$45</c:f>
              <c:strCache>
                <c:ptCount val="1"/>
                <c:pt idx="0">
                  <c:v>(ARRA/MOE)/Award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Summary!$I$43:$AJ$43</c:f>
              <c:strCache>
                <c:ptCount val="28"/>
                <c:pt idx="0">
                  <c:v>1987-88</c:v>
                </c:pt>
                <c:pt idx="1">
                  <c:v>1988-89</c:v>
                </c:pt>
                <c:pt idx="2">
                  <c:v>1989-90</c:v>
                </c:pt>
                <c:pt idx="3">
                  <c:v>1990-91</c:v>
                </c:pt>
                <c:pt idx="4">
                  <c:v>1991-92</c:v>
                </c:pt>
                <c:pt idx="5">
                  <c:v>1992-93</c:v>
                </c:pt>
                <c:pt idx="6">
                  <c:v>1993-94</c:v>
                </c:pt>
                <c:pt idx="7">
                  <c:v>1994-95</c:v>
                </c:pt>
                <c:pt idx="8">
                  <c:v>1995-96</c:v>
                </c:pt>
                <c:pt idx="9">
                  <c:v>1996-97</c:v>
                </c:pt>
                <c:pt idx="10">
                  <c:v>1997-98</c:v>
                </c:pt>
                <c:pt idx="11">
                  <c:v>1998-99</c:v>
                </c:pt>
                <c:pt idx="12">
                  <c:v>1999-00</c:v>
                </c:pt>
                <c:pt idx="13">
                  <c:v>2000-01</c:v>
                </c:pt>
                <c:pt idx="14">
                  <c:v>2001-02</c:v>
                </c:pt>
                <c:pt idx="15">
                  <c:v>2002-03</c:v>
                </c:pt>
                <c:pt idx="16">
                  <c:v>2003-04</c:v>
                </c:pt>
                <c:pt idx="17">
                  <c:v>2004-05</c:v>
                </c:pt>
                <c:pt idx="18">
                  <c:v>2005-06</c:v>
                </c:pt>
                <c:pt idx="19">
                  <c:v>2006-07</c:v>
                </c:pt>
                <c:pt idx="20">
                  <c:v>2007-08</c:v>
                </c:pt>
                <c:pt idx="21">
                  <c:v>2008-09</c:v>
                </c:pt>
                <c:pt idx="22">
                  <c:v>2009-10</c:v>
                </c:pt>
                <c:pt idx="23">
                  <c:v>2010-11</c:v>
                </c:pt>
                <c:pt idx="24">
                  <c:v>2011-12</c:v>
                </c:pt>
                <c:pt idx="25">
                  <c:v>2012-13</c:v>
                </c:pt>
                <c:pt idx="26">
                  <c:v>2013-14</c:v>
                </c:pt>
                <c:pt idx="27">
                  <c:v>2014-15</c:v>
                </c:pt>
              </c:strCache>
            </c:strRef>
          </c:cat>
          <c:val>
            <c:numRef>
              <c:f>Summary!$I$45:$AJ$45</c:f>
              <c:numCache>
                <c:formatCode>_(* #,##0_);_(* \(#,##0\);_(* "-"??_);_(@_)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2529.623188405797</c:v>
                </c:pt>
                <c:pt idx="22">
                  <c:v>6848.079051383399</c:v>
                </c:pt>
                <c:pt idx="23">
                  <c:v>7795.716645393798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84800"/>
        <c:axId val="46286336"/>
      </c:barChart>
      <c:catAx>
        <c:axId val="4628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18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628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2863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462848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346774644222949E-2"/>
          <c:y val="0.15668126871465007"/>
          <c:w val="0.90848358579216815"/>
          <c:h val="6.744445676684782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     Annual Percent Change in State Appropriations and </a:t>
            </a:r>
          </a:p>
          <a:p>
            <a:pPr>
              <a:defRPr sz="2000"/>
            </a:pPr>
            <a:r>
              <a:rPr lang="en-US" sz="2000"/>
              <a:t>Average University Tuition and Fees</a:t>
            </a:r>
          </a:p>
        </c:rich>
      </c:tx>
      <c:layout>
        <c:manualLayout>
          <c:xMode val="edge"/>
          <c:yMode val="edge"/>
          <c:x val="0.12405205599300087"/>
          <c:y val="1.26582278481012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439383654629379E-2"/>
          <c:y val="0.17861495353621337"/>
          <c:w val="0.92419280025341655"/>
          <c:h val="0.73530715755125209"/>
        </c:manualLayout>
      </c:layout>
      <c:lineChart>
        <c:grouping val="standard"/>
        <c:varyColors val="0"/>
        <c:ser>
          <c:idx val="0"/>
          <c:order val="0"/>
          <c:tx>
            <c:v>Appropriations</c:v>
          </c:tx>
          <c:cat>
            <c:strRef>
              <c:f>'Appr and Fees'!$B$4:$B$17</c:f>
              <c:strCache>
                <c:ptCount val="14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</c:strCache>
            </c:strRef>
          </c:cat>
          <c:val>
            <c:numRef>
              <c:f>'Appr and Fees'!$E$4:$E$17</c:f>
              <c:numCache>
                <c:formatCode>0.0%</c:formatCode>
                <c:ptCount val="14"/>
                <c:pt idx="0">
                  <c:v>1.8562731929748777E-2</c:v>
                </c:pt>
                <c:pt idx="1">
                  <c:v>-1.3743586916376005E-2</c:v>
                </c:pt>
                <c:pt idx="2">
                  <c:v>2.913182787166102E-2</c:v>
                </c:pt>
                <c:pt idx="3">
                  <c:v>3.8731501638521459E-2</c:v>
                </c:pt>
                <c:pt idx="4">
                  <c:v>7.2655229332748705E-2</c:v>
                </c:pt>
                <c:pt idx="5">
                  <c:v>6.3982921678903404E-2</c:v>
                </c:pt>
                <c:pt idx="6">
                  <c:v>-8.5684661561557851E-2</c:v>
                </c:pt>
                <c:pt idx="7">
                  <c:v>-0.15729809663134275</c:v>
                </c:pt>
                <c:pt idx="8">
                  <c:v>-5.9326516767453596E-2</c:v>
                </c:pt>
                <c:pt idx="9">
                  <c:v>-1.075628261688466E-2</c:v>
                </c:pt>
                <c:pt idx="10">
                  <c:v>5.0568201925789369E-2</c:v>
                </c:pt>
                <c:pt idx="11">
                  <c:v>7.7350066717432941E-2</c:v>
                </c:pt>
                <c:pt idx="12">
                  <c:v>1.4368181135171465E-2</c:v>
                </c:pt>
                <c:pt idx="13">
                  <c:v>5.4537035047306004E-2</c:v>
                </c:pt>
              </c:numCache>
            </c:numRef>
          </c:val>
          <c:smooth val="0"/>
        </c:ser>
        <c:ser>
          <c:idx val="1"/>
          <c:order val="1"/>
          <c:tx>
            <c:v>Tuition and Fee Charges</c:v>
          </c:tx>
          <c:cat>
            <c:strRef>
              <c:f>'Appr and Fees'!$B$4:$B$17</c:f>
              <c:strCache>
                <c:ptCount val="14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</c:strCache>
            </c:strRef>
          </c:cat>
          <c:val>
            <c:numRef>
              <c:f>'Appr and Fees'!$F$4:$F$17</c:f>
              <c:numCache>
                <c:formatCode>0.0%</c:formatCode>
                <c:ptCount val="14"/>
                <c:pt idx="0">
                  <c:v>7.5225163755458624E-2</c:v>
                </c:pt>
                <c:pt idx="1">
                  <c:v>0.1338959926388934</c:v>
                </c:pt>
                <c:pt idx="2">
                  <c:v>6.1281025267929667E-2</c:v>
                </c:pt>
                <c:pt idx="3">
                  <c:v>0.10330371503150793</c:v>
                </c:pt>
                <c:pt idx="4">
                  <c:v>4.1151869996415291E-2</c:v>
                </c:pt>
                <c:pt idx="5">
                  <c:v>7.9716299033672389E-2</c:v>
                </c:pt>
                <c:pt idx="6">
                  <c:v>5.6887755102040805E-2</c:v>
                </c:pt>
                <c:pt idx="7">
                  <c:v>7.2853809638748102E-2</c:v>
                </c:pt>
                <c:pt idx="8">
                  <c:v>7.2856125089054702E-2</c:v>
                </c:pt>
                <c:pt idx="9">
                  <c:v>9.7603942401789379E-2</c:v>
                </c:pt>
                <c:pt idx="10">
                  <c:v>6.1212475454267334E-2</c:v>
                </c:pt>
                <c:pt idx="11">
                  <c:v>5.7655954631379958E-2</c:v>
                </c:pt>
                <c:pt idx="12">
                  <c:v>6.3577173496744521E-2</c:v>
                </c:pt>
                <c:pt idx="13">
                  <c:v>4.4973325864575475E-2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24672"/>
        <c:axId val="112530560"/>
      </c:lineChart>
      <c:catAx>
        <c:axId val="1125246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solidFill>
              <a:schemeClr val="tx1">
                <a:alpha val="0"/>
              </a:schemeClr>
            </a:solidFill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112530560"/>
        <c:crosses val="autoZero"/>
        <c:auto val="1"/>
        <c:lblAlgn val="ctr"/>
        <c:lblOffset val="100"/>
        <c:noMultiLvlLbl val="0"/>
      </c:catAx>
      <c:valAx>
        <c:axId val="112530560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112524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717432195975504"/>
          <c:y val="0.9302016561310118"/>
          <c:w val="0.79954013560804893"/>
          <c:h val="5.7140031791800674E-2"/>
        </c:manualLayout>
      </c:layout>
      <c:overlay val="0"/>
      <c:txPr>
        <a:bodyPr/>
        <a:lstStyle/>
        <a:p>
          <a:pPr>
            <a:defRPr sz="12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Open Sans" panose="020B0606030504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000"/>
            </a:pPr>
            <a:r>
              <a:rPr lang="en-US" sz="2000"/>
              <a:t>Annual Percent Change in State Appropriations and </a:t>
            </a:r>
          </a:p>
          <a:p>
            <a:pPr algn="ctr">
              <a:defRPr sz="2000"/>
            </a:pPr>
            <a:r>
              <a:rPr lang="en-US" sz="2000"/>
              <a:t>Average Community College Tuition and Fees</a:t>
            </a:r>
          </a:p>
        </c:rich>
      </c:tx>
      <c:layout>
        <c:manualLayout>
          <c:xMode val="edge"/>
          <c:yMode val="edge"/>
          <c:x val="0.15978057297922504"/>
          <c:y val="1.435914260717409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649294897459854E-2"/>
          <c:y val="0.152480679498396"/>
          <c:w val="0.926072890253125"/>
          <c:h val="0.7732884951881015"/>
        </c:manualLayout>
      </c:layout>
      <c:lineChart>
        <c:grouping val="standard"/>
        <c:varyColors val="0"/>
        <c:ser>
          <c:idx val="0"/>
          <c:order val="0"/>
          <c:tx>
            <c:v>Appropriations</c:v>
          </c:tx>
          <c:cat>
            <c:strRef>
              <c:f>'Appr and Fees'!$B$22:$B$35</c:f>
              <c:strCache>
                <c:ptCount val="14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</c:strCache>
            </c:strRef>
          </c:cat>
          <c:val>
            <c:numRef>
              <c:f>'Appr and Fees'!$E$22:$E$35</c:f>
              <c:numCache>
                <c:formatCode>0%</c:formatCode>
                <c:ptCount val="14"/>
                <c:pt idx="0">
                  <c:v>1.4070740758733269E-2</c:v>
                </c:pt>
                <c:pt idx="1">
                  <c:v>-1.6073441694199442E-2</c:v>
                </c:pt>
                <c:pt idx="2">
                  <c:v>3.544833287202831E-2</c:v>
                </c:pt>
                <c:pt idx="3">
                  <c:v>3.3944460373852126E-2</c:v>
                </c:pt>
                <c:pt idx="4">
                  <c:v>7.164787492405944E-2</c:v>
                </c:pt>
                <c:pt idx="5">
                  <c:v>6.3005096166619978E-2</c:v>
                </c:pt>
                <c:pt idx="6">
                  <c:v>-5.4008408791000884E-2</c:v>
                </c:pt>
                <c:pt idx="7">
                  <c:v>-0.10135956782265942</c:v>
                </c:pt>
                <c:pt idx="8">
                  <c:v>-5.1326551863542957E-2</c:v>
                </c:pt>
                <c:pt idx="9">
                  <c:v>-4.488537066212106E-3</c:v>
                </c:pt>
                <c:pt idx="10">
                  <c:v>4.8446358983228466E-2</c:v>
                </c:pt>
                <c:pt idx="11">
                  <c:v>7.52333740934652E-2</c:v>
                </c:pt>
                <c:pt idx="12">
                  <c:v>-5.4877352999556095E-3</c:v>
                </c:pt>
                <c:pt idx="13">
                  <c:v>5.2698361275343553E-2</c:v>
                </c:pt>
              </c:numCache>
            </c:numRef>
          </c:val>
          <c:smooth val="0"/>
        </c:ser>
        <c:ser>
          <c:idx val="1"/>
          <c:order val="1"/>
          <c:tx>
            <c:v>Tuition and Fee Charges</c:v>
          </c:tx>
          <c:cat>
            <c:strRef>
              <c:f>'Appr and Fees'!$B$22:$B$35</c:f>
              <c:strCache>
                <c:ptCount val="14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</c:strCache>
            </c:strRef>
          </c:cat>
          <c:val>
            <c:numRef>
              <c:f>'Appr and Fees'!$F$22:$F$35</c:f>
              <c:numCache>
                <c:formatCode>0%</c:formatCode>
                <c:ptCount val="14"/>
                <c:pt idx="0">
                  <c:v>7.0411205224057305E-2</c:v>
                </c:pt>
                <c:pt idx="1">
                  <c:v>0.18655231864196975</c:v>
                </c:pt>
                <c:pt idx="2">
                  <c:v>6.1994709586080887E-2</c:v>
                </c:pt>
                <c:pt idx="3">
                  <c:v>9.1352394316786656E-2</c:v>
                </c:pt>
                <c:pt idx="4">
                  <c:v>3.7095374328972364E-2</c:v>
                </c:pt>
                <c:pt idx="5">
                  <c:v>5.8952980194030058E-2</c:v>
                </c:pt>
                <c:pt idx="6">
                  <c:v>5.5202692814283694E-2</c:v>
                </c:pt>
                <c:pt idx="7">
                  <c:v>7.0122881473468235E-2</c:v>
                </c:pt>
                <c:pt idx="8">
                  <c:v>8.2065372352834398E-2</c:v>
                </c:pt>
                <c:pt idx="9">
                  <c:v>9.9868247694334666E-2</c:v>
                </c:pt>
                <c:pt idx="10">
                  <c:v>4.3080541882650092E-2</c:v>
                </c:pt>
                <c:pt idx="11">
                  <c:v>2.7958740499457013E-2</c:v>
                </c:pt>
                <c:pt idx="12">
                  <c:v>5.4112246348845261E-2</c:v>
                </c:pt>
                <c:pt idx="13">
                  <c:v>3.243087002601408E-2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337408"/>
        <c:axId val="126338944"/>
      </c:lineChart>
      <c:catAx>
        <c:axId val="126337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26338944"/>
        <c:crosses val="autoZero"/>
        <c:auto val="1"/>
        <c:lblAlgn val="ctr"/>
        <c:lblOffset val="100"/>
        <c:noMultiLvlLbl val="0"/>
      </c:catAx>
      <c:valAx>
        <c:axId val="1263389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126337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8421971617954524E-2"/>
          <c:y val="0.94663360909000294"/>
          <c:w val="0.92301003158503492"/>
          <c:h val="4.0708163061895744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Open Sans" panose="020B0606030504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C73"/>
                </a:solidFill>
              </a:defRPr>
            </a:pPr>
            <a:r>
              <a:rPr lang="en-US" sz="2400" dirty="0">
                <a:solidFill>
                  <a:srgbClr val="002C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3-Year 2012 Cohort Default Rate</a:t>
            </a:r>
          </a:p>
        </c:rich>
      </c:tx>
      <c:layout>
        <c:manualLayout>
          <c:xMode val="edge"/>
          <c:yMode val="edge"/>
          <c:x val="0.11210610702950832"/>
          <c:y val="3.61990892904535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9358437935843792E-2"/>
          <c:y val="0.14273509930838521"/>
          <c:w val="0.93774761418421027"/>
          <c:h val="0.806884509386743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</c:dPt>
          <c:dPt>
            <c:idx val="3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9"/>
            <c:invertIfNegative val="0"/>
            <c:bubble3D val="0"/>
          </c:dPt>
          <c:dPt>
            <c:idx val="5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5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66"/>
            <c:invertIfNegative val="0"/>
            <c:bubble3D val="0"/>
          </c:dPt>
          <c:dPt>
            <c:idx val="6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6"/>
            <c:invertIfNegative val="0"/>
            <c:bubble3D val="0"/>
          </c:dPt>
          <c:dPt>
            <c:idx val="7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9"/>
            <c:invertIfNegative val="0"/>
            <c:bubble3D val="0"/>
          </c:dPt>
          <c:dPt>
            <c:idx val="8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1"/>
            <c:invertIfNegative val="0"/>
            <c:bubble3D val="0"/>
          </c:dPt>
          <c:dPt>
            <c:idx val="8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7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88"/>
            <c:invertIfNegative val="0"/>
            <c:bubble3D val="0"/>
          </c:dPt>
          <c:dPt>
            <c:idx val="89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90"/>
            <c:invertIfNegative val="0"/>
            <c:bubble3D val="0"/>
          </c:dPt>
          <c:dPt>
            <c:idx val="91"/>
            <c:invertIfNegative val="0"/>
            <c:bubble3D val="0"/>
          </c:dPt>
          <c:dPt>
            <c:idx val="9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9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9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9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8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99"/>
            <c:invertIfNegative val="0"/>
            <c:bubble3D val="0"/>
          </c:dPt>
          <c:dPt>
            <c:idx val="10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1"/>
            <c:invertIfNegative val="0"/>
            <c:bubble3D val="0"/>
          </c:dPt>
          <c:dPt>
            <c:idx val="10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3"/>
            <c:invertIfNegative val="0"/>
            <c:bubble3D val="0"/>
          </c:dPt>
          <c:dPt>
            <c:idx val="105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elete val="1"/>
          </c:dLbls>
          <c:cat>
            <c:strRef>
              <c:f>'2012 Chart'!$B$2:$B$109</c:f>
              <c:strCache>
                <c:ptCount val="108"/>
                <c:pt idx="0">
                  <c:v>MIDDLE TENNESSEE SCHOOL OF ANESTHESIA</c:v>
                </c:pt>
                <c:pt idx="1">
                  <c:v>RICHMONT GRADUATE UNIVERSITY</c:v>
                </c:pt>
                <c:pt idx="2">
                  <c:v>SOUTHERN COLLEGE OF OPTOMETRY</c:v>
                </c:pt>
                <c:pt idx="3">
                  <c:v>UNIVERSITY OF THE SOUTH (THE)</c:v>
                </c:pt>
                <c:pt idx="4">
                  <c:v>VANDERBILT UNIVERSITY</c:v>
                </c:pt>
                <c:pt idx="5">
                  <c:v>BELMONT UNIVERSITY</c:v>
                </c:pt>
                <c:pt idx="6">
                  <c:v>UNION UNIVERSITY</c:v>
                </c:pt>
                <c:pt idx="7">
                  <c:v>BRYAN COLLEGE</c:v>
                </c:pt>
                <c:pt idx="8">
                  <c:v>LINCOLN MEMORIAL UNIVERSITY</c:v>
                </c:pt>
                <c:pt idx="9">
                  <c:v>AQUINAS COLLEGE</c:v>
                </c:pt>
                <c:pt idx="10">
                  <c:v>BAPTIST MEMORIAL COLLEGE OF HEALTH SCIENCES</c:v>
                </c:pt>
                <c:pt idx="11">
                  <c:v>RHODES COLLEGE</c:v>
                </c:pt>
                <c:pt idx="12">
                  <c:v>TREVECCA NAZARENE UNIVERSITY</c:v>
                </c:pt>
                <c:pt idx="13">
                  <c:v>SOUTHERN ADVENTIST UNIVERSITY</c:v>
                </c:pt>
                <c:pt idx="14">
                  <c:v>MEHARRY MEDICAL COLLEGE</c:v>
                </c:pt>
                <c:pt idx="15">
                  <c:v>LIPSCOMB UNIVERSITY</c:v>
                </c:pt>
                <c:pt idx="16">
                  <c:v>GENESIS CAREER COLLEGE</c:v>
                </c:pt>
                <c:pt idx="17">
                  <c:v>O'MORE COLLEGE OF DESIGN</c:v>
                </c:pt>
                <c:pt idx="18">
                  <c:v>FREED HARDEMAN UNIVERSITY</c:v>
                </c:pt>
                <c:pt idx="19">
                  <c:v>UT Knoxville</c:v>
                </c:pt>
                <c:pt idx="20">
                  <c:v>MILLIGAN COLLEGE</c:v>
                </c:pt>
                <c:pt idx="21">
                  <c:v>FRANKLIN ACADEMY</c:v>
                </c:pt>
                <c:pt idx="22">
                  <c:v>KING UNIVERSITY</c:v>
                </c:pt>
                <c:pt idx="23">
                  <c:v>FOUNTAINHEAD COLLEGE OF TECHNOLOGY</c:v>
                </c:pt>
                <c:pt idx="24">
                  <c:v>CUMBERLAND UNIVERSITY</c:v>
                </c:pt>
                <c:pt idx="25">
                  <c:v>JOHN A GUPTON COLLEGE</c:v>
                </c:pt>
                <c:pt idx="26">
                  <c:v>PAUL MITCHELL THE SCHOOL MEMPHIS</c:v>
                </c:pt>
                <c:pt idx="27">
                  <c:v>MARYVILLE COLLEGE</c:v>
                </c:pt>
                <c:pt idx="28">
                  <c:v>UT Chattanooga</c:v>
                </c:pt>
                <c:pt idx="29">
                  <c:v>CHRISTIAN BROTHERS UNIVERSITY</c:v>
                </c:pt>
                <c:pt idx="30">
                  <c:v>JOHNSON UNIVERSITY</c:v>
                </c:pt>
                <c:pt idx="31">
                  <c:v>STYLES &amp; PROFILES BEAUTY COLLEGE</c:v>
                </c:pt>
                <c:pt idx="32">
                  <c:v>Tennessee Tech</c:v>
                </c:pt>
                <c:pt idx="33">
                  <c:v>WILLIAMSON CHRISTIAN COLLEGE</c:v>
                </c:pt>
                <c:pt idx="34">
                  <c:v>LEE UNIVERSITY</c:v>
                </c:pt>
                <c:pt idx="35">
                  <c:v>TENNESSEE WESLEYAN COLLEGE</c:v>
                </c:pt>
                <c:pt idx="36">
                  <c:v>NOSSI COLLEGE OF ART</c:v>
                </c:pt>
                <c:pt idx="37">
                  <c:v>JENNY LEA ACADEMY OF COSMETOLOGY</c:v>
                </c:pt>
                <c:pt idx="38">
                  <c:v>NATIONAL COLLEGE</c:v>
                </c:pt>
                <c:pt idx="39">
                  <c:v>VOLUNTEER BEAUTY ACADEMY NORTH</c:v>
                </c:pt>
                <c:pt idx="40">
                  <c:v>FORTIS INSTITUTE</c:v>
                </c:pt>
                <c:pt idx="41">
                  <c:v>VOLUNTEER BEAUTY ACADEMY</c:v>
                </c:pt>
                <c:pt idx="42">
                  <c:v>CARSON - NEWMAN UNIVERSITY</c:v>
                </c:pt>
                <c:pt idx="43">
                  <c:v>Middle Tennessee</c:v>
                </c:pt>
                <c:pt idx="44">
                  <c:v>VISIBLE MUSIC COLLEGE</c:v>
                </c:pt>
                <c:pt idx="45">
                  <c:v>TENNESSEE ACADEMY OF COSMETOLOGY</c:v>
                </c:pt>
                <c:pt idx="46">
                  <c:v>University of Memphis</c:v>
                </c:pt>
                <c:pt idx="47">
                  <c:v>NASHVILLE COLLEGE OF MEDICAL CAREERS</c:v>
                </c:pt>
                <c:pt idx="48">
                  <c:v>PENTECOSTAL THEOLOGICAL SEMINARY</c:v>
                </c:pt>
                <c:pt idx="49">
                  <c:v>TENNESSEE ACADEMY OF COSMETOLOGY</c:v>
                </c:pt>
                <c:pt idx="50">
                  <c:v>UT Martin</c:v>
                </c:pt>
                <c:pt idx="51">
                  <c:v>TUSCULUM COLLEGE</c:v>
                </c:pt>
                <c:pt idx="52">
                  <c:v>PAUL MITCHELL THE SCHOOL - MURFREESBORO</c:v>
                </c:pt>
                <c:pt idx="53">
                  <c:v>MEMPHIS THEOLOGICAL SEMINARY</c:v>
                </c:pt>
                <c:pt idx="54">
                  <c:v>PAUL MITCHELL THE SCHOOL KNOXVILLE</c:v>
                </c:pt>
                <c:pt idx="55">
                  <c:v>MEMPHIS COLLEGE OF ART</c:v>
                </c:pt>
                <c:pt idx="56">
                  <c:v>Austin Peay</c:v>
                </c:pt>
                <c:pt idx="57">
                  <c:v>East Tennessee</c:v>
                </c:pt>
                <c:pt idx="58">
                  <c:v>MERIDIAN INSTITUTE OF SURGICAL ASSISTING</c:v>
                </c:pt>
                <c:pt idx="59">
                  <c:v>FISK UNIVERSITY</c:v>
                </c:pt>
                <c:pt idx="60">
                  <c:v>Tennessee State</c:v>
                </c:pt>
                <c:pt idx="61">
                  <c:v>AMERICAN BAPTIST THEOLOGICAL SEMINARY</c:v>
                </c:pt>
                <c:pt idx="62">
                  <c:v>MISTER WAYNE'S SCHOOL OF UNISEX HAIR DESIGN</c:v>
                </c:pt>
                <c:pt idx="63">
                  <c:v>BETHEL UNIVERSITY</c:v>
                </c:pt>
                <c:pt idx="64">
                  <c:v>LANE COLLEGE</c:v>
                </c:pt>
                <c:pt idx="65">
                  <c:v>University of Phoenix (National)</c:v>
                </c:pt>
                <c:pt idx="66">
                  <c:v>VOLUNTEER BEAUTY ACADEMY</c:v>
                </c:pt>
                <c:pt idx="67">
                  <c:v>CONCORDE CAREER COLLEGE</c:v>
                </c:pt>
                <c:pt idx="68">
                  <c:v>CAREER BEAUTY COLLEGE</c:v>
                </c:pt>
                <c:pt idx="69">
                  <c:v>CHATTANOOGA COLLEGE - MEDICAL, DENTAL AND TECHNICAL CAREERS</c:v>
                </c:pt>
                <c:pt idx="70">
                  <c:v>Roane</c:v>
                </c:pt>
                <c:pt idx="71">
                  <c:v>WELCH COLLEGE</c:v>
                </c:pt>
                <c:pt idx="72">
                  <c:v>MARTIN METHODIST COLLEGE</c:v>
                </c:pt>
                <c:pt idx="73">
                  <c:v>Columbia</c:v>
                </c:pt>
                <c:pt idx="74">
                  <c:v>GENESIS CAREER COLLEGE</c:v>
                </c:pt>
                <c:pt idx="75">
                  <c:v>WEST TENNESSEE BUSINESS COLLEGE</c:v>
                </c:pt>
                <c:pt idx="76">
                  <c:v>TENNESSEE CAREER INSTITUTE</c:v>
                </c:pt>
                <c:pt idx="77">
                  <c:v>Volunteer</c:v>
                </c:pt>
                <c:pt idx="78">
                  <c:v>WATKINS COLLEGE OF ART, DESIGN &amp; FILM</c:v>
                </c:pt>
                <c:pt idx="79">
                  <c:v>ARNOLD'S BEAUTY SCHOOL</c:v>
                </c:pt>
                <c:pt idx="80">
                  <c:v>Walters</c:v>
                </c:pt>
                <c:pt idx="81">
                  <c:v>KAPLAN COLLEGE</c:v>
                </c:pt>
                <c:pt idx="82">
                  <c:v>SOUTHERN INSTITUTE OF COSMETOLOGY</c:v>
                </c:pt>
                <c:pt idx="83">
                  <c:v>Pellissippi</c:v>
                </c:pt>
                <c:pt idx="84">
                  <c:v>MILLER - MOTTE TECHNICAL COLLEGE</c:v>
                </c:pt>
                <c:pt idx="85">
                  <c:v>Motlow</c:v>
                </c:pt>
                <c:pt idx="86">
                  <c:v>Cleveland</c:v>
                </c:pt>
                <c:pt idx="87">
                  <c:v>ITT Technical Institute (National)</c:v>
                </c:pt>
                <c:pt idx="88">
                  <c:v>SOUTH COLLEGE</c:v>
                </c:pt>
                <c:pt idx="89">
                  <c:v>Nashville</c:v>
                </c:pt>
                <c:pt idx="90">
                  <c:v>LOVE BEAUTY SCHOOL</c:v>
                </c:pt>
                <c:pt idx="91">
                  <c:v>NORTH CENTRAL INSTITUTE</c:v>
                </c:pt>
                <c:pt idx="92">
                  <c:v>LEMOYNE - OWEN COLLEGE</c:v>
                </c:pt>
                <c:pt idx="93">
                  <c:v>SAE INSTITUTE OF TECHNOLOGY</c:v>
                </c:pt>
                <c:pt idx="94">
                  <c:v>FAYETTEVILLE COLLEGE OF COSMETOLOGY ARTS &amp; SCIENCES</c:v>
                </c:pt>
                <c:pt idx="95">
                  <c:v>HIWASSEE COLLEGE</c:v>
                </c:pt>
                <c:pt idx="96">
                  <c:v>Chattanooga</c:v>
                </c:pt>
                <c:pt idx="97">
                  <c:v>NEW CONCEPTS SCHOOL OF COSMETOLOGY</c:v>
                </c:pt>
                <c:pt idx="98">
                  <c:v>Northeast </c:v>
                </c:pt>
                <c:pt idx="99">
                  <c:v>BUCHANAN BEAUTY COLLEGE</c:v>
                </c:pt>
                <c:pt idx="100">
                  <c:v>Dyersburg</c:v>
                </c:pt>
                <c:pt idx="101">
                  <c:v>DAYMAR INSTITUTE</c:v>
                </c:pt>
                <c:pt idx="102">
                  <c:v>INTERNATIONAL BARBER &amp; STYLE COLLEGE</c:v>
                </c:pt>
                <c:pt idx="103">
                  <c:v>ELITE COLLEGE OF COSMETOLOGY</c:v>
                </c:pt>
                <c:pt idx="104">
                  <c:v>INSTITUTE OF HAIR DESIGN</c:v>
                </c:pt>
                <c:pt idx="105">
                  <c:v>TENNESSEE TEMPLE UNIVERSITY</c:v>
                </c:pt>
                <c:pt idx="106">
                  <c:v>MEMPHIS INSTITUTE OF BARBERING</c:v>
                </c:pt>
                <c:pt idx="107">
                  <c:v>NASHVILLE BARBER AND STYLE ACADEMY</c:v>
                </c:pt>
              </c:strCache>
            </c:strRef>
          </c:cat>
          <c:val>
            <c:numRef>
              <c:f>'2012 Chart'!$C$2:$C$109</c:f>
              <c:numCache>
                <c:formatCode>0.00%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1.3100436681222707E-2</c:v>
                </c:pt>
                <c:pt idx="4">
                  <c:v>1.4228799089356859E-2</c:v>
                </c:pt>
                <c:pt idx="5">
                  <c:v>2.0798668885191347E-2</c:v>
                </c:pt>
                <c:pt idx="6">
                  <c:v>3.5492457852706299E-2</c:v>
                </c:pt>
                <c:pt idx="7">
                  <c:v>3.6319612590799029E-2</c:v>
                </c:pt>
                <c:pt idx="8">
                  <c:v>3.665207877461707E-2</c:v>
                </c:pt>
                <c:pt idx="9">
                  <c:v>3.8216560509554139E-2</c:v>
                </c:pt>
                <c:pt idx="10">
                  <c:v>4.0345821325648415E-2</c:v>
                </c:pt>
                <c:pt idx="11">
                  <c:v>4.065040650406504E-2</c:v>
                </c:pt>
                <c:pt idx="12">
                  <c:v>4.092920353982301E-2</c:v>
                </c:pt>
                <c:pt idx="13">
                  <c:v>4.4077134986225897E-2</c:v>
                </c:pt>
                <c:pt idx="14">
                  <c:v>4.5248868778280542E-2</c:v>
                </c:pt>
                <c:pt idx="15">
                  <c:v>4.9484536082474224E-2</c:v>
                </c:pt>
                <c:pt idx="16">
                  <c:v>5.0632911392405063E-2</c:v>
                </c:pt>
                <c:pt idx="17">
                  <c:v>5.0847457627118647E-2</c:v>
                </c:pt>
                <c:pt idx="18">
                  <c:v>5.3353658536585365E-2</c:v>
                </c:pt>
                <c:pt idx="19">
                  <c:v>5.5164954029204974E-2</c:v>
                </c:pt>
                <c:pt idx="20">
                  <c:v>5.526315789473684E-2</c:v>
                </c:pt>
                <c:pt idx="21">
                  <c:v>5.5555555555555552E-2</c:v>
                </c:pt>
                <c:pt idx="22">
                  <c:v>5.683563748079877E-2</c:v>
                </c:pt>
                <c:pt idx="23">
                  <c:v>5.8394160583941604E-2</c:v>
                </c:pt>
                <c:pt idx="24">
                  <c:v>6.0827250608272508E-2</c:v>
                </c:pt>
                <c:pt idx="25">
                  <c:v>6.1538461538461542E-2</c:v>
                </c:pt>
                <c:pt idx="26">
                  <c:v>6.6037735849056603E-2</c:v>
                </c:pt>
                <c:pt idx="27">
                  <c:v>6.7055393586005832E-2</c:v>
                </c:pt>
                <c:pt idx="28">
                  <c:v>6.9277108433734941E-2</c:v>
                </c:pt>
                <c:pt idx="29">
                  <c:v>7.061068702290077E-2</c:v>
                </c:pt>
                <c:pt idx="30">
                  <c:v>7.6687116564417179E-2</c:v>
                </c:pt>
                <c:pt idx="31">
                  <c:v>7.8947368421052627E-2</c:v>
                </c:pt>
                <c:pt idx="32">
                  <c:v>7.9071766222604215E-2</c:v>
                </c:pt>
                <c:pt idx="33">
                  <c:v>0.08</c:v>
                </c:pt>
                <c:pt idx="34">
                  <c:v>8.2322357019064124E-2</c:v>
                </c:pt>
                <c:pt idx="35">
                  <c:v>8.2872928176795577E-2</c:v>
                </c:pt>
                <c:pt idx="36">
                  <c:v>8.4337349397590355E-2</c:v>
                </c:pt>
                <c:pt idx="37">
                  <c:v>8.771929824561403E-2</c:v>
                </c:pt>
                <c:pt idx="38">
                  <c:v>8.8178294573643415E-2</c:v>
                </c:pt>
                <c:pt idx="39">
                  <c:v>9.0909090909090912E-2</c:v>
                </c:pt>
                <c:pt idx="40">
                  <c:v>9.2561983471074374E-2</c:v>
                </c:pt>
                <c:pt idx="41">
                  <c:v>9.375E-2</c:v>
                </c:pt>
                <c:pt idx="42">
                  <c:v>9.380234505862646E-2</c:v>
                </c:pt>
                <c:pt idx="43">
                  <c:v>9.3829373972807412E-2</c:v>
                </c:pt>
                <c:pt idx="44">
                  <c:v>9.5238095238095233E-2</c:v>
                </c:pt>
                <c:pt idx="45">
                  <c:v>9.7345132743362831E-2</c:v>
                </c:pt>
                <c:pt idx="46">
                  <c:v>9.8521320495185694E-2</c:v>
                </c:pt>
                <c:pt idx="47">
                  <c:v>0.10059171597633136</c:v>
                </c:pt>
                <c:pt idx="48">
                  <c:v>0.10169491525423729</c:v>
                </c:pt>
                <c:pt idx="49">
                  <c:v>0.1048951048951049</c:v>
                </c:pt>
                <c:pt idx="50">
                  <c:v>0.10639470782800441</c:v>
                </c:pt>
                <c:pt idx="51">
                  <c:v>0.1077127659574468</c:v>
                </c:pt>
                <c:pt idx="52">
                  <c:v>0.10846560846560846</c:v>
                </c:pt>
                <c:pt idx="53">
                  <c:v>0.10909090909090909</c:v>
                </c:pt>
                <c:pt idx="54">
                  <c:v>0.1111111111111111</c:v>
                </c:pt>
                <c:pt idx="55">
                  <c:v>0.11194029850746269</c:v>
                </c:pt>
                <c:pt idx="56">
                  <c:v>0.1135101789019124</c:v>
                </c:pt>
                <c:pt idx="57">
                  <c:v>0.11645643883836902</c:v>
                </c:pt>
                <c:pt idx="58">
                  <c:v>0.11764705882352941</c:v>
                </c:pt>
                <c:pt idx="59">
                  <c:v>0.11822660098522167</c:v>
                </c:pt>
                <c:pt idx="60">
                  <c:v>0.12095175148711169</c:v>
                </c:pt>
                <c:pt idx="61">
                  <c:v>0.12903225806451613</c:v>
                </c:pt>
                <c:pt idx="62">
                  <c:v>0.12903225806451613</c:v>
                </c:pt>
                <c:pt idx="63">
                  <c:v>0.13067484662576687</c:v>
                </c:pt>
                <c:pt idx="64">
                  <c:v>0.13195201744820065</c:v>
                </c:pt>
                <c:pt idx="65">
                  <c:v>0.13565118833980405</c:v>
                </c:pt>
                <c:pt idx="66">
                  <c:v>0.13846153846153847</c:v>
                </c:pt>
                <c:pt idx="67">
                  <c:v>0.14254859611231102</c:v>
                </c:pt>
                <c:pt idx="68">
                  <c:v>0.14285714285714285</c:v>
                </c:pt>
                <c:pt idx="69">
                  <c:v>0.14285714285714285</c:v>
                </c:pt>
                <c:pt idx="70">
                  <c:v>0.14752252252252251</c:v>
                </c:pt>
                <c:pt idx="71">
                  <c:v>0.14942528735632185</c:v>
                </c:pt>
                <c:pt idx="72">
                  <c:v>0.15104166666666666</c:v>
                </c:pt>
                <c:pt idx="73">
                  <c:v>0.15304798962386512</c:v>
                </c:pt>
                <c:pt idx="74">
                  <c:v>0.15438596491228071</c:v>
                </c:pt>
                <c:pt idx="75">
                  <c:v>0.15555555555555556</c:v>
                </c:pt>
                <c:pt idx="76">
                  <c:v>0.15573770491803279</c:v>
                </c:pt>
                <c:pt idx="77">
                  <c:v>0.15822784810126583</c:v>
                </c:pt>
                <c:pt idx="78">
                  <c:v>0.15887850467289719</c:v>
                </c:pt>
                <c:pt idx="79">
                  <c:v>0.16304347826086957</c:v>
                </c:pt>
                <c:pt idx="80">
                  <c:v>0.16763848396501457</c:v>
                </c:pt>
                <c:pt idx="81">
                  <c:v>0.17567567567567569</c:v>
                </c:pt>
                <c:pt idx="82">
                  <c:v>0.17721518987341772</c:v>
                </c:pt>
                <c:pt idx="83">
                  <c:v>0.18437783832879201</c:v>
                </c:pt>
                <c:pt idx="84">
                  <c:v>0.18529707955689828</c:v>
                </c:pt>
                <c:pt idx="85">
                  <c:v>0.18556701030927836</c:v>
                </c:pt>
                <c:pt idx="86">
                  <c:v>0.18671248568155785</c:v>
                </c:pt>
                <c:pt idx="87">
                  <c:v>0.18859103581385375</c:v>
                </c:pt>
                <c:pt idx="88">
                  <c:v>0.19519094766619519</c:v>
                </c:pt>
                <c:pt idx="89">
                  <c:v>0.19544259421560034</c:v>
                </c:pt>
                <c:pt idx="90">
                  <c:v>0.2</c:v>
                </c:pt>
                <c:pt idx="91">
                  <c:v>0.20370370370370369</c:v>
                </c:pt>
                <c:pt idx="92">
                  <c:v>0.20761904761904762</c:v>
                </c:pt>
                <c:pt idx="93">
                  <c:v>0.21138211382113822</c:v>
                </c:pt>
                <c:pt idx="94">
                  <c:v>0.21276595744680851</c:v>
                </c:pt>
                <c:pt idx="95">
                  <c:v>0.21311475409836064</c:v>
                </c:pt>
                <c:pt idx="96">
                  <c:v>0.21488078138465957</c:v>
                </c:pt>
                <c:pt idx="97">
                  <c:v>0.21621621621621623</c:v>
                </c:pt>
                <c:pt idx="98">
                  <c:v>0.21812349639133921</c:v>
                </c:pt>
                <c:pt idx="99">
                  <c:v>0.22580645161290322</c:v>
                </c:pt>
                <c:pt idx="100">
                  <c:v>0.23618090452261306</c:v>
                </c:pt>
                <c:pt idx="101">
                  <c:v>0.25013743815283124</c:v>
                </c:pt>
                <c:pt idx="102">
                  <c:v>0.25210084033613445</c:v>
                </c:pt>
                <c:pt idx="103">
                  <c:v>0.25862068965517243</c:v>
                </c:pt>
                <c:pt idx="104">
                  <c:v>0.27173913043478259</c:v>
                </c:pt>
                <c:pt idx="105">
                  <c:v>0.29828326180257508</c:v>
                </c:pt>
                <c:pt idx="106">
                  <c:v>0.44186046511627908</c:v>
                </c:pt>
                <c:pt idx="107">
                  <c:v>0.625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394368"/>
        <c:axId val="110396160"/>
      </c:barChart>
      <c:catAx>
        <c:axId val="110394368"/>
        <c:scaling>
          <c:orientation val="minMax"/>
        </c:scaling>
        <c:delete val="1"/>
        <c:axPos val="l"/>
        <c:majorTickMark val="out"/>
        <c:minorTickMark val="none"/>
        <c:tickLblPos val="nextTo"/>
        <c:crossAx val="110396160"/>
        <c:crosses val="autoZero"/>
        <c:auto val="1"/>
        <c:lblAlgn val="ctr"/>
        <c:lblOffset val="100"/>
        <c:noMultiLvlLbl val="0"/>
      </c:catAx>
      <c:valAx>
        <c:axId val="110396160"/>
        <c:scaling>
          <c:orientation val="minMax"/>
          <c:max val="0.65000000000000013"/>
          <c:min val="0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0394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50437812920445E-2"/>
          <c:y val="4.0466508467263504E-2"/>
          <c:w val="0.92675643485740755"/>
          <c:h val="0.82690252759500948"/>
        </c:manualLayout>
      </c:layout>
      <c:lineChart>
        <c:grouping val="standard"/>
        <c:varyColors val="0"/>
        <c:ser>
          <c:idx val="11"/>
          <c:order val="0"/>
          <c:tx>
            <c:strRef>
              <c:f>'% Funded Summary'!$A$37</c:f>
              <c:strCache>
                <c:ptCount val="1"/>
                <c:pt idx="0">
                  <c:v>Total Academic Formula Units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031303112247927E-2"/>
                  <c:y val="-1.8368518578410264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>
                        <a:solidFill>
                          <a:srgbClr val="C00000"/>
                        </a:solidFill>
                      </a:rPr>
                      <a:t>96%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-2.8698544359156281E-2"/>
                  <c:y val="-4.1303104771658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3.9508603091280257E-2"/>
                  <c:y val="-3.4381029666059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841791834844174E-2"/>
                  <c:y val="-2.3259803921568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7836189593947817E-2"/>
                  <c:y val="-3.0612745098039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165096109774609E-2"/>
                  <c:y val="-5.1727916677679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694876375747149E-2"/>
                  <c:y val="-4.79541940819041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20"/>
              <c:layout>
                <c:manualLayout>
                  <c:x val="-1.0835594080151745E-2"/>
                  <c:y val="-4.916100384712184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>
                        <a:solidFill>
                          <a:srgbClr val="C00000"/>
                        </a:solidFill>
                      </a:rPr>
                      <a:t>66%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 Funded Summary'!$B$1:$V$1</c:f>
              <c:strCache>
                <c:ptCount val="21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</c:strCache>
            </c:strRef>
          </c:cat>
          <c:val>
            <c:numRef>
              <c:f>'% Funded Summary'!$B$37:$V$37</c:f>
              <c:numCache>
                <c:formatCode>0%</c:formatCode>
                <c:ptCount val="21"/>
                <c:pt idx="0">
                  <c:v>0.95845562646460358</c:v>
                </c:pt>
                <c:pt idx="1">
                  <c:v>0.89281255355406564</c:v>
                </c:pt>
                <c:pt idx="2">
                  <c:v>0.88020353965305498</c:v>
                </c:pt>
                <c:pt idx="3">
                  <c:v>0.88020353965305498</c:v>
                </c:pt>
                <c:pt idx="4">
                  <c:v>0.88020353965305498</c:v>
                </c:pt>
                <c:pt idx="5">
                  <c:v>0.88020353965305498</c:v>
                </c:pt>
                <c:pt idx="6">
                  <c:v>0.87681875650718866</c:v>
                </c:pt>
                <c:pt idx="7">
                  <c:v>0.79698719761723003</c:v>
                </c:pt>
                <c:pt idx="8">
                  <c:v>0.78785699937935061</c:v>
                </c:pt>
                <c:pt idx="9">
                  <c:v>0.74960257255472063</c:v>
                </c:pt>
                <c:pt idx="10">
                  <c:v>0.85088751235786997</c:v>
                </c:pt>
                <c:pt idx="11">
                  <c:v>0.86221233379241513</c:v>
                </c:pt>
                <c:pt idx="12">
                  <c:v>0.75158469123422744</c:v>
                </c:pt>
                <c:pt idx="13">
                  <c:v>0.61556236380847107</c:v>
                </c:pt>
                <c:pt idx="14">
                  <c:v>0.57247678582740835</c:v>
                </c:pt>
                <c:pt idx="15">
                  <c:v>0.58618943917326449</c:v>
                </c:pt>
                <c:pt idx="16">
                  <c:v>0.57933507959260933</c:v>
                </c:pt>
                <c:pt idx="17">
                  <c:v>0.61928503941466373</c:v>
                </c:pt>
                <c:pt idx="18">
                  <c:v>0.60934176835546827</c:v>
                </c:pt>
                <c:pt idx="19">
                  <c:v>0.6321804998883549</c:v>
                </c:pt>
                <c:pt idx="20">
                  <c:v>0.66004921761835145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39296"/>
        <c:axId val="112857472"/>
      </c:lineChart>
      <c:catAx>
        <c:axId val="11283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820000" vert="horz"/>
          <a:lstStyle/>
          <a:p>
            <a:pPr>
              <a:defRPr sz="1100" b="1">
                <a:solidFill>
                  <a:srgbClr val="000000"/>
                </a:solidFill>
              </a:defRPr>
            </a:pPr>
            <a:endParaRPr lang="en-US"/>
          </a:p>
        </c:txPr>
        <c:crossAx val="112857472"/>
        <c:crosses val="autoZero"/>
        <c:auto val="1"/>
        <c:lblAlgn val="ctr"/>
        <c:lblOffset val="100"/>
        <c:tickMarkSkip val="1"/>
        <c:noMultiLvlLbl val="0"/>
      </c:catAx>
      <c:valAx>
        <c:axId val="11285747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100" b="1">
                <a:solidFill>
                  <a:srgbClr val="000000"/>
                </a:solidFill>
              </a:defRPr>
            </a:pPr>
            <a:endParaRPr lang="en-US"/>
          </a:p>
        </c:txPr>
        <c:crossAx val="112839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34959782257551E-2"/>
          <c:y val="4.2883812058703924E-2"/>
          <c:w val="0.91884013558988675"/>
          <c:h val="0.90003456434142914"/>
        </c:manualLayout>
      </c:layout>
      <c:lineChart>
        <c:grouping val="standard"/>
        <c:varyColors val="0"/>
        <c:ser>
          <c:idx val="0"/>
          <c:order val="0"/>
          <c:tx>
            <c:strRef>
              <c:f>Table!$A$7</c:f>
              <c:strCache>
                <c:ptCount val="1"/>
                <c:pt idx="0">
                  <c:v>APSU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Table!$I$7:$O$7</c:f>
              <c:numCache>
                <c:formatCode>0.0%</c:formatCode>
                <c:ptCount val="7"/>
                <c:pt idx="0">
                  <c:v>0</c:v>
                </c:pt>
                <c:pt idx="1">
                  <c:v>-1.7735211531993773E-2</c:v>
                </c:pt>
                <c:pt idx="2">
                  <c:v>1.2530014939031544E-2</c:v>
                </c:pt>
                <c:pt idx="3">
                  <c:v>0.11546854590819144</c:v>
                </c:pt>
                <c:pt idx="4">
                  <c:v>0.15618327297756016</c:v>
                </c:pt>
                <c:pt idx="5">
                  <c:v>0.23553221277560948</c:v>
                </c:pt>
                <c:pt idx="6">
                  <c:v>0.33624162123688922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Table!$A$8</c:f>
              <c:strCache>
                <c:ptCount val="1"/>
                <c:pt idx="0">
                  <c:v>ETSU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Table!$I$8:$O$8</c:f>
              <c:numCache>
                <c:formatCode>0.0%</c:formatCode>
                <c:ptCount val="7"/>
                <c:pt idx="0">
                  <c:v>0</c:v>
                </c:pt>
                <c:pt idx="1">
                  <c:v>-2.0575833761128148E-2</c:v>
                </c:pt>
                <c:pt idx="2">
                  <c:v>-2.4827456090701278E-2</c:v>
                </c:pt>
                <c:pt idx="3">
                  <c:v>3.0577457187611061E-2</c:v>
                </c:pt>
                <c:pt idx="4">
                  <c:v>7.3843966776796412E-3</c:v>
                </c:pt>
                <c:pt idx="5">
                  <c:v>4.8027098059347205E-2</c:v>
                </c:pt>
                <c:pt idx="6">
                  <c:v>0.104096738667825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Table!$A$9</c:f>
              <c:strCache>
                <c:ptCount val="1"/>
                <c:pt idx="0">
                  <c:v>MTSU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Table!$I$9:$O$9</c:f>
              <c:numCache>
                <c:formatCode>0.0%</c:formatCode>
                <c:ptCount val="7"/>
                <c:pt idx="0">
                  <c:v>0</c:v>
                </c:pt>
                <c:pt idx="1">
                  <c:v>-2.7930963407914053E-2</c:v>
                </c:pt>
                <c:pt idx="2">
                  <c:v>-2.6127789766218396E-2</c:v>
                </c:pt>
                <c:pt idx="3">
                  <c:v>-2.9865939788582796E-4</c:v>
                </c:pt>
                <c:pt idx="4">
                  <c:v>1.7256343707891478E-2</c:v>
                </c:pt>
                <c:pt idx="5">
                  <c:v>3.4745445444182239E-2</c:v>
                </c:pt>
                <c:pt idx="6">
                  <c:v>7.5229918660884174E-2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Table!$A$10</c:f>
              <c:strCache>
                <c:ptCount val="1"/>
                <c:pt idx="0">
                  <c:v>TSU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Table!$I$10:$O$10</c:f>
              <c:numCache>
                <c:formatCode>0.0%</c:formatCode>
                <c:ptCount val="7"/>
                <c:pt idx="0">
                  <c:v>0</c:v>
                </c:pt>
                <c:pt idx="1">
                  <c:v>-2.7764158740386905E-2</c:v>
                </c:pt>
                <c:pt idx="2">
                  <c:v>-2.8313978735624135E-2</c:v>
                </c:pt>
                <c:pt idx="3">
                  <c:v>1.2127558238895038E-2</c:v>
                </c:pt>
                <c:pt idx="4">
                  <c:v>-1.3836552873772535E-2</c:v>
                </c:pt>
                <c:pt idx="5">
                  <c:v>-1.2982055556333786E-2</c:v>
                </c:pt>
                <c:pt idx="6">
                  <c:v>-1.242523148472411E-2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Table!$A$11</c:f>
              <c:strCache>
                <c:ptCount val="1"/>
                <c:pt idx="0">
                  <c:v>TTU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Table!$I$11:$O$11</c:f>
              <c:numCache>
                <c:formatCode>0.0%</c:formatCode>
                <c:ptCount val="7"/>
                <c:pt idx="0">
                  <c:v>0</c:v>
                </c:pt>
                <c:pt idx="1">
                  <c:v>-2.1811284969179705E-2</c:v>
                </c:pt>
                <c:pt idx="2">
                  <c:v>-1.1045100828382563E-2</c:v>
                </c:pt>
                <c:pt idx="3">
                  <c:v>1.7502022145984994E-2</c:v>
                </c:pt>
                <c:pt idx="4">
                  <c:v>-2.2087412489889269E-2</c:v>
                </c:pt>
                <c:pt idx="5">
                  <c:v>-2.1908905809834602E-2</c:v>
                </c:pt>
                <c:pt idx="6">
                  <c:v>4.4741025855576939E-2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Table!$A$12</c:f>
              <c:strCache>
                <c:ptCount val="1"/>
                <c:pt idx="0">
                  <c:v>UM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Table!$I$12:$O$12</c:f>
              <c:numCache>
                <c:formatCode>0.0%</c:formatCode>
                <c:ptCount val="7"/>
                <c:pt idx="0">
                  <c:v>0</c:v>
                </c:pt>
                <c:pt idx="1">
                  <c:v>-1.8641308966349766E-2</c:v>
                </c:pt>
                <c:pt idx="2">
                  <c:v>-2.7290832746820301E-2</c:v>
                </c:pt>
                <c:pt idx="3">
                  <c:v>-1.0136688405781311E-2</c:v>
                </c:pt>
                <c:pt idx="4">
                  <c:v>-1.3879113671673273E-2</c:v>
                </c:pt>
                <c:pt idx="5">
                  <c:v>2.6641492001995962E-2</c:v>
                </c:pt>
                <c:pt idx="6">
                  <c:v>8.3712660183427864E-2</c:v>
                </c:pt>
              </c:numCache>
            </c:numRef>
          </c:val>
          <c:smooth val="0"/>
        </c:ser>
        <c:ser>
          <c:idx val="23"/>
          <c:order val="6"/>
          <c:tx>
            <c:strRef>
              <c:f>Table!$A$32</c:f>
              <c:strCache>
                <c:ptCount val="1"/>
                <c:pt idx="0">
                  <c:v>UTC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Table!$I$32:$O$32</c:f>
              <c:numCache>
                <c:formatCode>0.0%</c:formatCode>
                <c:ptCount val="7"/>
                <c:pt idx="0">
                  <c:v>0</c:v>
                </c:pt>
                <c:pt idx="1">
                  <c:v>-2.2962400712420138E-2</c:v>
                </c:pt>
                <c:pt idx="2">
                  <c:v>-3.3003221429980217E-2</c:v>
                </c:pt>
                <c:pt idx="3">
                  <c:v>6.9628310333080324E-4</c:v>
                </c:pt>
                <c:pt idx="4">
                  <c:v>3.4090977007715892E-2</c:v>
                </c:pt>
                <c:pt idx="5">
                  <c:v>0.13036332231632172</c:v>
                </c:pt>
                <c:pt idx="6">
                  <c:v>0.22384455853260576</c:v>
                </c:pt>
              </c:numCache>
            </c:numRef>
          </c:val>
          <c:smooth val="0"/>
        </c:ser>
        <c:ser>
          <c:idx val="24"/>
          <c:order val="7"/>
          <c:tx>
            <c:strRef>
              <c:f>Table!$A$33</c:f>
              <c:strCache>
                <c:ptCount val="1"/>
                <c:pt idx="0">
                  <c:v>UTK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Table!$I$33:$O$33</c:f>
              <c:numCache>
                <c:formatCode>0.0%</c:formatCode>
                <c:ptCount val="7"/>
                <c:pt idx="0">
                  <c:v>0</c:v>
                </c:pt>
                <c:pt idx="1">
                  <c:v>-2.150946941360269E-2</c:v>
                </c:pt>
                <c:pt idx="2">
                  <c:v>-6.7188821116287807E-3</c:v>
                </c:pt>
                <c:pt idx="3">
                  <c:v>7.0986329110400523E-2</c:v>
                </c:pt>
                <c:pt idx="4">
                  <c:v>9.7140908632249945E-2</c:v>
                </c:pt>
                <c:pt idx="5">
                  <c:v>0.13497541745100017</c:v>
                </c:pt>
                <c:pt idx="6">
                  <c:v>0.19094220926308025</c:v>
                </c:pt>
              </c:numCache>
            </c:numRef>
          </c:val>
          <c:smooth val="0"/>
        </c:ser>
        <c:ser>
          <c:idx val="25"/>
          <c:order val="8"/>
          <c:tx>
            <c:strRef>
              <c:f>Table!$A$34</c:f>
              <c:strCache>
                <c:ptCount val="1"/>
                <c:pt idx="0">
                  <c:v>UTM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Table!$I$34:$O$34</c:f>
              <c:numCache>
                <c:formatCode>0.0%</c:formatCode>
                <c:ptCount val="7"/>
                <c:pt idx="0">
                  <c:v>0</c:v>
                </c:pt>
                <c:pt idx="1">
                  <c:v>-2.3195951312621376E-2</c:v>
                </c:pt>
                <c:pt idx="2">
                  <c:v>-1.9432535045514465E-2</c:v>
                </c:pt>
                <c:pt idx="3">
                  <c:v>-1.8713119560200106E-4</c:v>
                </c:pt>
                <c:pt idx="4">
                  <c:v>3.370856603444046E-2</c:v>
                </c:pt>
                <c:pt idx="5">
                  <c:v>7.8075293276168217E-2</c:v>
                </c:pt>
                <c:pt idx="6">
                  <c:v>0.12336104261185248</c:v>
                </c:pt>
              </c:numCache>
            </c:numRef>
          </c:val>
          <c:smooth val="0"/>
        </c:ser>
        <c:ser>
          <c:idx val="34"/>
          <c:order val="9"/>
          <c:tx>
            <c:strRef>
              <c:f>Table!$A$41</c:f>
              <c:strCache>
                <c:ptCount val="1"/>
                <c:pt idx="0">
                  <c:v>Total Funding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Table!$I$41:$O$41</c:f>
              <c:numCache>
                <c:formatCode>0.0%</c:formatCode>
                <c:ptCount val="7"/>
                <c:pt idx="0">
                  <c:v>0</c:v>
                </c:pt>
                <c:pt idx="1">
                  <c:v>-2.349745215098567E-2</c:v>
                </c:pt>
                <c:pt idx="2">
                  <c:v>-1.9070342491017637E-2</c:v>
                </c:pt>
                <c:pt idx="3">
                  <c:v>2.942758780857662E-2</c:v>
                </c:pt>
                <c:pt idx="4">
                  <c:v>2.942758780857662E-2</c:v>
                </c:pt>
                <c:pt idx="5">
                  <c:v>6.45373570677195E-2</c:v>
                </c:pt>
                <c:pt idx="6">
                  <c:v>0.12041243732837881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20064"/>
        <c:axId val="137968256"/>
      </c:lineChart>
      <c:catAx>
        <c:axId val="1185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/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37968256"/>
        <c:crosses val="autoZero"/>
        <c:auto val="1"/>
        <c:lblAlgn val="ctr"/>
        <c:lblOffset val="100"/>
        <c:noMultiLvlLbl val="0"/>
      </c:catAx>
      <c:valAx>
        <c:axId val="13796825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85200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6.7022350882243134E-2"/>
          <c:y val="5.6966285904402794E-2"/>
          <c:w val="0.34689176379048653"/>
          <c:h val="0.520941739676906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033289765078156E-2"/>
          <c:y val="3.0216487537597946E-2"/>
          <c:w val="0.92767113731236628"/>
          <c:h val="0.89888155705888872"/>
        </c:manualLayout>
      </c:layout>
      <c:lineChart>
        <c:grouping val="standard"/>
        <c:varyColors val="0"/>
        <c:ser>
          <c:idx val="6"/>
          <c:order val="0"/>
          <c:tx>
            <c:strRef>
              <c:f>Table!$A$16</c:f>
              <c:strCache>
                <c:ptCount val="1"/>
                <c:pt idx="0">
                  <c:v>Chattanooga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Table!$I$16:$O$16</c:f>
              <c:numCache>
                <c:formatCode>0.0%</c:formatCode>
                <c:ptCount val="7"/>
                <c:pt idx="0">
                  <c:v>0</c:v>
                </c:pt>
                <c:pt idx="1">
                  <c:v>-2.2388617003798648E-2</c:v>
                </c:pt>
                <c:pt idx="2">
                  <c:v>2.7924783805716391E-2</c:v>
                </c:pt>
                <c:pt idx="3">
                  <c:v>0.18648717272143422</c:v>
                </c:pt>
                <c:pt idx="4">
                  <c:v>0.14964079637162017</c:v>
                </c:pt>
                <c:pt idx="5">
                  <c:v>0.19634473591189927</c:v>
                </c:pt>
                <c:pt idx="6">
                  <c:v>0.25935348325458901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Table!$A$17</c:f>
              <c:strCache>
                <c:ptCount val="1"/>
                <c:pt idx="0">
                  <c:v>Cleveland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Table!$I$17:$O$17</c:f>
              <c:numCache>
                <c:formatCode>0.0%</c:formatCode>
                <c:ptCount val="7"/>
                <c:pt idx="0">
                  <c:v>0</c:v>
                </c:pt>
                <c:pt idx="1">
                  <c:v>-1.9024497903332598E-2</c:v>
                </c:pt>
                <c:pt idx="2">
                  <c:v>-1.0306775546237034E-2</c:v>
                </c:pt>
                <c:pt idx="3">
                  <c:v>1.1035091591260208E-5</c:v>
                </c:pt>
                <c:pt idx="4">
                  <c:v>-2.1529463694548664E-2</c:v>
                </c:pt>
                <c:pt idx="5">
                  <c:v>1.3065548444052085E-2</c:v>
                </c:pt>
                <c:pt idx="6">
                  <c:v>3.6195100419333479E-2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Table!$A$18</c:f>
              <c:strCache>
                <c:ptCount val="1"/>
                <c:pt idx="0">
                  <c:v>Columbia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Table!$I$18:$O$18</c:f>
              <c:numCache>
                <c:formatCode>0.0%</c:formatCode>
                <c:ptCount val="7"/>
                <c:pt idx="0">
                  <c:v>0</c:v>
                </c:pt>
                <c:pt idx="1">
                  <c:v>-2.0996870574660396E-2</c:v>
                </c:pt>
                <c:pt idx="2">
                  <c:v>-2.7465515131383417E-2</c:v>
                </c:pt>
                <c:pt idx="3">
                  <c:v>4.3759506285074912E-2</c:v>
                </c:pt>
                <c:pt idx="4">
                  <c:v>3.9572370146331227E-2</c:v>
                </c:pt>
                <c:pt idx="5">
                  <c:v>6.354132065245896E-2</c:v>
                </c:pt>
                <c:pt idx="6">
                  <c:v>0.14022098288431617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Table!$A$19</c:f>
              <c:strCache>
                <c:ptCount val="1"/>
                <c:pt idx="0">
                  <c:v>Dyersburg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Table!$I$19:$O$19</c:f>
              <c:numCache>
                <c:formatCode>0.0%</c:formatCode>
                <c:ptCount val="7"/>
                <c:pt idx="0">
                  <c:v>0</c:v>
                </c:pt>
                <c:pt idx="1">
                  <c:v>-2.8712710765239947E-2</c:v>
                </c:pt>
                <c:pt idx="2">
                  <c:v>-1.909857328145266E-2</c:v>
                </c:pt>
                <c:pt idx="3">
                  <c:v>-5.5123216601815827E-3</c:v>
                </c:pt>
                <c:pt idx="4">
                  <c:v>1.7671854734111544E-3</c:v>
                </c:pt>
                <c:pt idx="5">
                  <c:v>5.8787289234760051E-2</c:v>
                </c:pt>
                <c:pt idx="6">
                  <c:v>0.15486381322957199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Table!$A$20</c:f>
              <c:strCache>
                <c:ptCount val="1"/>
                <c:pt idx="0">
                  <c:v>Jackson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Table!$I$20:$O$20</c:f>
              <c:numCache>
                <c:formatCode>0.0%</c:formatCode>
                <c:ptCount val="7"/>
                <c:pt idx="0">
                  <c:v>0</c:v>
                </c:pt>
                <c:pt idx="1">
                  <c:v>-2.2158602920125968E-2</c:v>
                </c:pt>
                <c:pt idx="2">
                  <c:v>-2.428666857524573E-2</c:v>
                </c:pt>
                <c:pt idx="3">
                  <c:v>7.0903712186277321E-3</c:v>
                </c:pt>
                <c:pt idx="4">
                  <c:v>-3.7522664376371792E-2</c:v>
                </c:pt>
                <c:pt idx="5">
                  <c:v>-2.8981773069949424E-2</c:v>
                </c:pt>
                <c:pt idx="6">
                  <c:v>4.0967649584884053E-2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Table!$A$21</c:f>
              <c:strCache>
                <c:ptCount val="1"/>
                <c:pt idx="0">
                  <c:v>Motlow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Table!$I$21:$O$21</c:f>
              <c:numCache>
                <c:formatCode>0.0%</c:formatCode>
                <c:ptCount val="7"/>
                <c:pt idx="0">
                  <c:v>0</c:v>
                </c:pt>
                <c:pt idx="1">
                  <c:v>-2.6864073375701281E-2</c:v>
                </c:pt>
                <c:pt idx="2">
                  <c:v>-4.14135065297856E-2</c:v>
                </c:pt>
                <c:pt idx="3">
                  <c:v>-1.8495239425471984E-2</c:v>
                </c:pt>
                <c:pt idx="4">
                  <c:v>-6.636869427567102E-2</c:v>
                </c:pt>
                <c:pt idx="5">
                  <c:v>-4.7698861652350023E-2</c:v>
                </c:pt>
                <c:pt idx="6">
                  <c:v>1.1802500174593198E-2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Table!$A$22</c:f>
              <c:strCache>
                <c:ptCount val="1"/>
                <c:pt idx="0">
                  <c:v>Nashville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Table!$I$22:$O$22</c:f>
              <c:numCache>
                <c:formatCode>0.0%</c:formatCode>
                <c:ptCount val="7"/>
                <c:pt idx="0">
                  <c:v>0</c:v>
                </c:pt>
                <c:pt idx="1">
                  <c:v>-2.2772089794759344E-2</c:v>
                </c:pt>
                <c:pt idx="2">
                  <c:v>-5.9190080297843471E-2</c:v>
                </c:pt>
                <c:pt idx="3">
                  <c:v>2.8806259761157298E-2</c:v>
                </c:pt>
                <c:pt idx="4">
                  <c:v>1.3267286122197857E-2</c:v>
                </c:pt>
                <c:pt idx="5">
                  <c:v>7.1100664153086496E-2</c:v>
                </c:pt>
                <c:pt idx="6">
                  <c:v>0.10766852292984587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Table!$A$23</c:f>
              <c:strCache>
                <c:ptCount val="1"/>
                <c:pt idx="0">
                  <c:v>Northeast </c:v>
                </c:pt>
              </c:strCache>
            </c:strRef>
          </c:tx>
          <c:marker>
            <c:symbol val="dash"/>
            <c:size val="7"/>
            <c:spPr>
              <a:ln w="19050"/>
            </c:spPr>
          </c:marker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Table!$I$23:$O$23</c:f>
              <c:numCache>
                <c:formatCode>0.0%</c:formatCode>
                <c:ptCount val="7"/>
                <c:pt idx="0">
                  <c:v>0</c:v>
                </c:pt>
                <c:pt idx="1">
                  <c:v>-3.5973597359735973E-2</c:v>
                </c:pt>
                <c:pt idx="2">
                  <c:v>-3.6775106082036775E-2</c:v>
                </c:pt>
                <c:pt idx="3">
                  <c:v>-2.3724658180103726E-2</c:v>
                </c:pt>
                <c:pt idx="4">
                  <c:v>-6.9655822725129657E-2</c:v>
                </c:pt>
                <c:pt idx="5">
                  <c:v>2.9278642149929278E-2</c:v>
                </c:pt>
                <c:pt idx="6">
                  <c:v>0.13342762847713344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Table!$A$24</c:f>
              <c:strCache>
                <c:ptCount val="1"/>
                <c:pt idx="0">
                  <c:v>Pellissippi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Table!$I$24:$O$24</c:f>
              <c:numCache>
                <c:formatCode>0.0%</c:formatCode>
                <c:ptCount val="7"/>
                <c:pt idx="0">
                  <c:v>0</c:v>
                </c:pt>
                <c:pt idx="1">
                  <c:v>-2.7856108749876447E-2</c:v>
                </c:pt>
                <c:pt idx="2">
                  <c:v>2.6978155833735488E-3</c:v>
                </c:pt>
                <c:pt idx="3">
                  <c:v>3.8525271671192095E-2</c:v>
                </c:pt>
                <c:pt idx="4">
                  <c:v>6.223000040699804E-2</c:v>
                </c:pt>
                <c:pt idx="5">
                  <c:v>0.15882226395567209</c:v>
                </c:pt>
                <c:pt idx="6">
                  <c:v>0.22752353320813298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Table!$A$25</c:f>
              <c:strCache>
                <c:ptCount val="1"/>
                <c:pt idx="0">
                  <c:v>Roane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Table!$I$25:$O$25</c:f>
              <c:numCache>
                <c:formatCode>0.0%</c:formatCode>
                <c:ptCount val="7"/>
                <c:pt idx="0">
                  <c:v>0</c:v>
                </c:pt>
                <c:pt idx="1">
                  <c:v>-2.5598847254898211E-2</c:v>
                </c:pt>
                <c:pt idx="2">
                  <c:v>-1.9344184949280491E-2</c:v>
                </c:pt>
                <c:pt idx="3">
                  <c:v>5.8957046218192713E-2</c:v>
                </c:pt>
                <c:pt idx="4">
                  <c:v>0.10358128829466409</c:v>
                </c:pt>
                <c:pt idx="5">
                  <c:v>0.12375432757598363</c:v>
                </c:pt>
                <c:pt idx="6">
                  <c:v>0.17039969906211944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Table!$A$26</c:f>
              <c:strCache>
                <c:ptCount val="1"/>
                <c:pt idx="0">
                  <c:v>Southwest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Table!$I$26:$O$26</c:f>
              <c:numCache>
                <c:formatCode>0.0%</c:formatCode>
                <c:ptCount val="7"/>
                <c:pt idx="0">
                  <c:v>0</c:v>
                </c:pt>
                <c:pt idx="1">
                  <c:v>-2.9444860637113903E-2</c:v>
                </c:pt>
                <c:pt idx="2">
                  <c:v>-4.3909868082338321E-2</c:v>
                </c:pt>
                <c:pt idx="3">
                  <c:v>-6.5656705788777595E-2</c:v>
                </c:pt>
                <c:pt idx="4">
                  <c:v>-0.10205352546020119</c:v>
                </c:pt>
                <c:pt idx="5">
                  <c:v>-9.7792945688398095E-2</c:v>
                </c:pt>
                <c:pt idx="6">
                  <c:v>-8.7409709312542203E-2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Table!$A$27</c:f>
              <c:strCache>
                <c:ptCount val="1"/>
                <c:pt idx="0">
                  <c:v>Volunteer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Table!$I$27:$O$27</c:f>
              <c:numCache>
                <c:formatCode>0.0%</c:formatCode>
                <c:ptCount val="7"/>
                <c:pt idx="0">
                  <c:v>0</c:v>
                </c:pt>
                <c:pt idx="1">
                  <c:v>-2.6576043873214727E-2</c:v>
                </c:pt>
                <c:pt idx="2">
                  <c:v>-4.7005159261328935E-2</c:v>
                </c:pt>
                <c:pt idx="3">
                  <c:v>-1.0701893461903339E-2</c:v>
                </c:pt>
                <c:pt idx="4">
                  <c:v>-6.4848146174739116E-3</c:v>
                </c:pt>
                <c:pt idx="5">
                  <c:v>3.1787287684050473E-2</c:v>
                </c:pt>
                <c:pt idx="6">
                  <c:v>0.10124887912773395</c:v>
                </c:pt>
              </c:numCache>
            </c:numRef>
          </c:val>
          <c:smooth val="0"/>
        </c:ser>
        <c:ser>
          <c:idx val="13"/>
          <c:order val="12"/>
          <c:tx>
            <c:strRef>
              <c:f>Table!$A$28</c:f>
              <c:strCache>
                <c:ptCount val="1"/>
                <c:pt idx="0">
                  <c:v>Walters</c:v>
                </c:pt>
              </c:strCache>
            </c:strRef>
          </c:tx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Table!$I$28:$O$28</c:f>
              <c:numCache>
                <c:formatCode>0.0%</c:formatCode>
                <c:ptCount val="7"/>
                <c:pt idx="0">
                  <c:v>0</c:v>
                </c:pt>
                <c:pt idx="1">
                  <c:v>-2.3278443113772456E-2</c:v>
                </c:pt>
                <c:pt idx="2">
                  <c:v>1.0984281437125749E-2</c:v>
                </c:pt>
                <c:pt idx="3">
                  <c:v>0.12666541916167665</c:v>
                </c:pt>
                <c:pt idx="4">
                  <c:v>0.15092939121756488</c:v>
                </c:pt>
                <c:pt idx="5">
                  <c:v>0.16779565868263474</c:v>
                </c:pt>
                <c:pt idx="6">
                  <c:v>0.19910803393213572</c:v>
                </c:pt>
              </c:numCache>
            </c:numRef>
          </c:val>
          <c:smooth val="0"/>
        </c:ser>
        <c:ser>
          <c:idx val="14"/>
          <c:order val="13"/>
          <c:tx>
            <c:v>Total Funding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Table!$I$5:$O$5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Table!$I$41:$O$41</c:f>
              <c:numCache>
                <c:formatCode>0.0%</c:formatCode>
                <c:ptCount val="7"/>
                <c:pt idx="0">
                  <c:v>0</c:v>
                </c:pt>
                <c:pt idx="1">
                  <c:v>-2.349745215098567E-2</c:v>
                </c:pt>
                <c:pt idx="2">
                  <c:v>-1.9070342491017637E-2</c:v>
                </c:pt>
                <c:pt idx="3">
                  <c:v>2.942758780857662E-2</c:v>
                </c:pt>
                <c:pt idx="4">
                  <c:v>2.942758780857662E-2</c:v>
                </c:pt>
                <c:pt idx="5">
                  <c:v>6.45373570677195E-2</c:v>
                </c:pt>
                <c:pt idx="6">
                  <c:v>0.12041243732837881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95072"/>
        <c:axId val="139396608"/>
      </c:lineChart>
      <c:catAx>
        <c:axId val="139395072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25400"/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39396608"/>
        <c:crosses val="autoZero"/>
        <c:auto val="1"/>
        <c:lblAlgn val="ctr"/>
        <c:lblOffset val="100"/>
        <c:noMultiLvlLbl val="0"/>
      </c:catAx>
      <c:valAx>
        <c:axId val="13939660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3939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6085863225604877E-2"/>
          <c:y val="2.9139218513178817E-2"/>
          <c:w val="0.34517732204478335"/>
          <c:h val="0.5056092196221950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C6CA8CDE-626C-4D67-BC52-C146275B251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122583AA-0549-4D6C-BF98-040DFBB2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1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F5C8F1C-7645-4AA7-89AB-AD4908341C9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908A9F40-DC54-48BD-8D2A-4FB620F6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7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17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0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99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59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95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85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8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BF5C-1A38-44F0-87F9-46AAE17F42F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15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87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02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02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7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53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6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BF5C-1A38-44F0-87F9-46AAE17F42F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15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2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6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19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1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0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BF5C-1A38-44F0-87F9-46AAE17F42F3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15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90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963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38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27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724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90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6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6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BF5C-1A38-44F0-87F9-46AAE17F42F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1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A9F40-DC54-48BD-8D2A-4FB620F6E1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4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ACCESS | COMPLETION | WORKFORCE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ACCESS | COMPLETION | WORKFORCE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7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64180"/>
            <a:ext cx="9162564" cy="493820"/>
          </a:xfrm>
          <a:prstGeom prst="rect">
            <a:avLst/>
          </a:prstGeom>
          <a:gradFill flip="none" rotWithShape="1">
            <a:gsLst>
              <a:gs pos="0">
                <a:srgbClr val="002C73"/>
              </a:gs>
              <a:gs pos="77000">
                <a:srgbClr val="002C73">
                  <a:alpha val="72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49441" y="6446214"/>
            <a:ext cx="461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Tennessee Higher</a:t>
            </a:r>
            <a:r>
              <a:rPr lang="en-US" b="0" baseline="0" dirty="0" smtClean="0">
                <a:solidFill>
                  <a:schemeClr val="bg1"/>
                </a:solidFill>
              </a:rPr>
              <a:t> Education Commission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1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2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3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5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6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7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8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9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2.xlsx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2016-17 Funding Recommendations</a:t>
            </a:r>
            <a:endParaRPr lang="en-US" sz="4800" b="1" i="1" dirty="0">
              <a:solidFill>
                <a:srgbClr val="E30101"/>
              </a:solidFill>
              <a:latin typeface="Times New Roman" pitchFamily="18" charset="0"/>
            </a:endParaRP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20782" y="388620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Tennessee Higher Education Commission</a:t>
            </a:r>
          </a:p>
          <a:p>
            <a:endParaRPr lang="en-US" dirty="0"/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5029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November 18, 2015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9800" y="47244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71800" y="37338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066800"/>
            <a:ext cx="8839200" cy="548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C73"/>
                </a:solidFill>
              </a:rPr>
              <a:t>Merit-based lottery scholarship program = $304M</a:t>
            </a:r>
          </a:p>
          <a:p>
            <a:r>
              <a:rPr lang="en-US" dirty="0" smtClean="0"/>
              <a:t>Need-based grant (TSAA) = $74.6M</a:t>
            </a:r>
          </a:p>
          <a:p>
            <a:r>
              <a:rPr lang="en-US" dirty="0" smtClean="0"/>
              <a:t>State grant aid = $1,460/UG FTE (3</a:t>
            </a:r>
            <a:r>
              <a:rPr lang="en-US" baseline="30000" dirty="0" smtClean="0"/>
              <a:t>rd</a:t>
            </a:r>
            <a:r>
              <a:rPr lang="en-US" dirty="0" smtClean="0"/>
              <a:t> in US)</a:t>
            </a:r>
          </a:p>
          <a:p>
            <a:r>
              <a:rPr lang="en-US" dirty="0" smtClean="0">
                <a:solidFill>
                  <a:srgbClr val="002C73"/>
                </a:solidFill>
              </a:rPr>
              <a:t>Average debt = $25,515 (15</a:t>
            </a:r>
            <a:r>
              <a:rPr lang="en-US" baseline="30000" dirty="0" smtClean="0">
                <a:solidFill>
                  <a:srgbClr val="002C73"/>
                </a:solidFill>
              </a:rPr>
              <a:t>th</a:t>
            </a:r>
            <a:r>
              <a:rPr lang="en-US" dirty="0" smtClean="0">
                <a:solidFill>
                  <a:srgbClr val="002C73"/>
                </a:solidFill>
              </a:rPr>
              <a:t> lowest in US)</a:t>
            </a:r>
          </a:p>
          <a:p>
            <a:r>
              <a:rPr lang="en-US" dirty="0" smtClean="0">
                <a:solidFill>
                  <a:srgbClr val="002C73"/>
                </a:solidFill>
              </a:rPr>
              <a:t>2012 Cohort default rate = 11.9% (nation = 11.8%)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Sources: TN data, NASSGAP, Project on Student Debt, US Dept. of Education</a:t>
            </a:r>
            <a:endParaRPr lang="en-US" sz="20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C73"/>
                </a:solidFill>
              </a:rPr>
              <a:t>TN Financial Aid Profile</a:t>
            </a:r>
            <a:endParaRPr lang="en-US" sz="3600" b="1" dirty="0">
              <a:solidFill>
                <a:srgbClr val="002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752600" y="2863850"/>
            <a:ext cx="525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>
                <a:latin typeface="+mj-lt"/>
              </a:rPr>
              <a:t>Sources: THEC, TSAC, US </a:t>
            </a:r>
            <a:r>
              <a:rPr lang="en-US" sz="1600" i="1" dirty="0" smtClean="0">
                <a:latin typeface="+mj-lt"/>
              </a:rPr>
              <a:t>Department of </a:t>
            </a:r>
            <a:r>
              <a:rPr lang="en-US" sz="1600" i="1" dirty="0">
                <a:latin typeface="+mj-lt"/>
              </a:rPr>
              <a:t>Education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42900" y="3473450"/>
            <a:ext cx="845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600" dirty="0" smtClean="0">
                <a:latin typeface="+mj-lt"/>
              </a:rPr>
              <a:t>Of the 260,000 </a:t>
            </a:r>
            <a:r>
              <a:rPr lang="en-US" sz="3600" dirty="0">
                <a:latin typeface="+mj-lt"/>
              </a:rPr>
              <a:t>students in public higher education, </a:t>
            </a:r>
            <a:r>
              <a:rPr lang="en-US" sz="3600" dirty="0" smtClean="0">
                <a:latin typeface="+mj-lt"/>
              </a:rPr>
              <a:t>nearly 110,000 </a:t>
            </a:r>
            <a:r>
              <a:rPr lang="en-US" sz="3600" dirty="0">
                <a:latin typeface="+mj-lt"/>
              </a:rPr>
              <a:t>received a Pell grant and </a:t>
            </a:r>
            <a:r>
              <a:rPr lang="en-US" sz="3600" dirty="0" smtClean="0">
                <a:latin typeface="+mj-lt"/>
              </a:rPr>
              <a:t>over 88,000 </a:t>
            </a:r>
            <a:r>
              <a:rPr lang="en-US" sz="3600" dirty="0">
                <a:latin typeface="+mj-lt"/>
              </a:rPr>
              <a:t>benefited from the lottery program.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C73"/>
                </a:solidFill>
              </a:rPr>
              <a:t>Student Financial Aid: </a:t>
            </a:r>
          </a:p>
          <a:p>
            <a:r>
              <a:rPr lang="en-US" sz="3600" b="1" dirty="0" smtClean="0">
                <a:solidFill>
                  <a:srgbClr val="002C73"/>
                </a:solidFill>
              </a:rPr>
              <a:t>Total Recipients</a:t>
            </a:r>
            <a:endParaRPr lang="en-US" sz="3600" b="1" dirty="0">
              <a:solidFill>
                <a:srgbClr val="002C73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89890"/>
              </p:ext>
            </p:extLst>
          </p:nvPr>
        </p:nvGraphicFramePr>
        <p:xfrm>
          <a:off x="1773238" y="1447800"/>
          <a:ext cx="559752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Worksheet" r:id="rId4" imgW="5400743" imgH="1343025" progId="Excel.Sheet.12">
                  <p:embed/>
                </p:oleObj>
              </mc:Choice>
              <mc:Fallback>
                <p:oleObj name="Worksheet" r:id="rId4" imgW="5400743" imgH="1343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3238" y="1447800"/>
                        <a:ext cx="5597525" cy="139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7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" y="36576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 </a:t>
            </a:r>
            <a:r>
              <a:rPr lang="en-US" sz="1400" i="1" dirty="0" smtClean="0"/>
              <a:t>              *University Tuition Revenue is an estimate of undergraduate students only.</a:t>
            </a:r>
            <a:endParaRPr lang="en-US" sz="1400" i="1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771525" y="3406775"/>
            <a:ext cx="525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>
                <a:latin typeface="+mj-lt"/>
              </a:rPr>
              <a:t>Sources: THEC, TSAC, US </a:t>
            </a:r>
            <a:r>
              <a:rPr lang="en-US" sz="1600" i="1" dirty="0" smtClean="0">
                <a:latin typeface="+mj-lt"/>
              </a:rPr>
              <a:t>Department of </a:t>
            </a:r>
            <a:r>
              <a:rPr lang="en-US" sz="1600" i="1" dirty="0">
                <a:latin typeface="+mj-lt"/>
              </a:rPr>
              <a:t>Education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304800" y="3997226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600" dirty="0" smtClean="0">
                <a:latin typeface="+mj-lt"/>
              </a:rPr>
              <a:t>In 2013-14, public higher education collected $1.36 billion in gross tuition revenue, which was offset by $679.1 million in federal and state grants.</a:t>
            </a:r>
            <a:endParaRPr lang="en-US" sz="36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b="1" dirty="0" smtClean="0">
                <a:solidFill>
                  <a:srgbClr val="002C73"/>
                </a:solidFill>
              </a:rPr>
              <a:t>Student Financial Aid: </a:t>
            </a:r>
          </a:p>
          <a:p>
            <a:r>
              <a:rPr lang="en-US" sz="14400" b="1" dirty="0" smtClean="0">
                <a:solidFill>
                  <a:srgbClr val="002C73"/>
                </a:solidFill>
              </a:rPr>
              <a:t>Total Grant Aid</a:t>
            </a:r>
          </a:p>
          <a:p>
            <a:endParaRPr lang="en-US" sz="3600" b="1" dirty="0">
              <a:solidFill>
                <a:srgbClr val="002C73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17167"/>
              </p:ext>
            </p:extLst>
          </p:nvPr>
        </p:nvGraphicFramePr>
        <p:xfrm>
          <a:off x="871538" y="1371600"/>
          <a:ext cx="7400925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Worksheet" r:id="rId4" imgW="5819843" imgH="1600200" progId="Excel.Sheet.12">
                  <p:embed/>
                </p:oleObj>
              </mc:Choice>
              <mc:Fallback>
                <p:oleObj name="Worksheet" r:id="rId4" imgW="5819843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538" y="1371600"/>
                        <a:ext cx="7400925" cy="203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3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39200" cy="4876800"/>
            <a:chOff x="152400" y="1295400"/>
            <a:chExt cx="8839200" cy="4876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52400" y="1295400"/>
              <a:ext cx="8839200" cy="48768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u="sng" dirty="0" smtClean="0"/>
                <a:t>Cohort </a:t>
              </a:r>
              <a:r>
                <a:rPr lang="en-US" u="sng" dirty="0"/>
                <a:t>default </a:t>
              </a:r>
              <a:r>
                <a:rPr lang="en-US" u="sng" dirty="0" smtClean="0"/>
                <a:t>rate (CDR) </a:t>
              </a:r>
              <a:r>
                <a:rPr lang="en-US" dirty="0"/>
                <a:t>is </a:t>
              </a:r>
              <a:r>
                <a:rPr lang="en-US" dirty="0" smtClean="0"/>
                <a:t>defined as the </a:t>
              </a:r>
              <a:r>
                <a:rPr lang="en-US" dirty="0"/>
                <a:t>percentage of a school's borrowers who enter </a:t>
              </a:r>
              <a:r>
                <a:rPr lang="en-US" dirty="0" smtClean="0"/>
                <a:t>loan repayment during </a:t>
              </a:r>
              <a:r>
                <a:rPr lang="en-US" dirty="0"/>
                <a:t>a </a:t>
              </a:r>
              <a:r>
                <a:rPr lang="en-US" dirty="0" smtClean="0"/>
                <a:t>fiscal </a:t>
              </a:r>
              <a:r>
                <a:rPr lang="en-US" dirty="0"/>
                <a:t>year </a:t>
              </a:r>
              <a:r>
                <a:rPr lang="en-US" dirty="0" smtClean="0"/>
                <a:t>and </a:t>
              </a:r>
              <a:r>
                <a:rPr lang="en-US" dirty="0"/>
                <a:t>default </a:t>
              </a:r>
              <a:r>
                <a:rPr lang="en-US" dirty="0" smtClean="0"/>
                <a:t>within the next three years.</a:t>
              </a:r>
            </a:p>
            <a:p>
              <a:endParaRPr lang="en-US" dirty="0"/>
            </a:p>
            <a:p>
              <a:r>
                <a:rPr lang="en-US" u="sng" dirty="0" smtClean="0"/>
                <a:t>CDR</a:t>
              </a:r>
              <a:r>
                <a:rPr lang="en-US" dirty="0" smtClean="0"/>
                <a:t> = 	</a:t>
              </a:r>
              <a:r>
                <a:rPr lang="en-US" sz="2800" dirty="0"/>
                <a:t>B</a:t>
              </a:r>
              <a:r>
                <a:rPr lang="en-US" sz="2800" dirty="0" smtClean="0"/>
                <a:t>orrowers </a:t>
              </a:r>
              <a:r>
                <a:rPr lang="en-US" sz="2800" dirty="0"/>
                <a:t>who </a:t>
              </a:r>
              <a:r>
                <a:rPr lang="en-US" sz="2800" dirty="0" smtClean="0"/>
                <a:t>default</a:t>
              </a:r>
            </a:p>
            <a:p>
              <a:pPr marL="1828800" lvl="4" indent="0">
                <a:buNone/>
              </a:pPr>
              <a:r>
                <a:rPr lang="en-US" sz="2800" dirty="0" smtClean="0"/>
                <a:t>Borrowers who </a:t>
              </a:r>
              <a:r>
                <a:rPr lang="en-US" sz="2800" dirty="0"/>
                <a:t>enter repayment </a:t>
              </a:r>
              <a:endParaRPr lang="en-US" sz="2800" dirty="0" smtClean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33600" y="4495800"/>
              <a:ext cx="426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C73"/>
                </a:solidFill>
              </a:rPr>
              <a:t>Student Default Rates</a:t>
            </a:r>
            <a:endParaRPr lang="en-US" sz="3600" b="1" dirty="0">
              <a:solidFill>
                <a:srgbClr val="002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3400" y="2990846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TN Sector Default Rates</a:t>
            </a:r>
          </a:p>
          <a:p>
            <a:r>
              <a:rPr lang="en-US" sz="2800" b="1" dirty="0" smtClean="0">
                <a:solidFill>
                  <a:srgbClr val="C0504D"/>
                </a:solidFill>
              </a:rPr>
              <a:t>Public Univ: 9.3%</a:t>
            </a:r>
          </a:p>
          <a:p>
            <a:r>
              <a:rPr lang="en-US" sz="2800" b="1" dirty="0" smtClean="0">
                <a:solidFill>
                  <a:srgbClr val="8064A2"/>
                </a:solidFill>
              </a:rPr>
              <a:t>Public CC: 19.1%</a:t>
            </a:r>
          </a:p>
          <a:p>
            <a:r>
              <a:rPr lang="en-US" sz="2800" b="1" dirty="0" smtClean="0">
                <a:solidFill>
                  <a:srgbClr val="9BBB59"/>
                </a:solidFill>
              </a:rPr>
              <a:t>Private Univ: 7.2%</a:t>
            </a:r>
          </a:p>
          <a:p>
            <a:r>
              <a:rPr lang="en-US" sz="2800" b="1" dirty="0" smtClean="0">
                <a:solidFill>
                  <a:srgbClr val="95B3D7"/>
                </a:solidFill>
              </a:rPr>
              <a:t>Proprietary: 16.3%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633637"/>
              </p:ext>
            </p:extLst>
          </p:nvPr>
        </p:nvGraphicFramePr>
        <p:xfrm>
          <a:off x="38100" y="9524"/>
          <a:ext cx="9105900" cy="631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6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133475"/>
            <a:ext cx="8991600" cy="487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10,117</a:t>
            </a:r>
            <a:r>
              <a:rPr lang="en-US" dirty="0" smtClean="0"/>
              <a:t> Defaulters in 2015 across all sectors (2012 Cohort);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Down slightly from </a:t>
            </a:r>
            <a:r>
              <a:rPr lang="en-US" u="sng" dirty="0" smtClean="0"/>
              <a:t>10,156</a:t>
            </a:r>
            <a:r>
              <a:rPr lang="en-US" dirty="0" smtClean="0"/>
              <a:t> in 2014 (2011 Cohort);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Research suggests high percentage of defaulters are non-completers with relatively low debt levels.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TN specific data.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C73"/>
                </a:solidFill>
              </a:rPr>
              <a:t>Student Default Rates</a:t>
            </a:r>
            <a:endParaRPr lang="en-US" sz="3600" b="1" dirty="0">
              <a:solidFill>
                <a:srgbClr val="002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Average Annual Increase over    5 years:</a:t>
            </a:r>
          </a:p>
          <a:p>
            <a:pPr lvl="1"/>
            <a:r>
              <a:rPr lang="en-US" sz="3600" dirty="0" smtClean="0"/>
              <a:t> University</a:t>
            </a:r>
            <a:r>
              <a:rPr lang="en-US" sz="3600" dirty="0"/>
              <a:t> </a:t>
            </a:r>
            <a:r>
              <a:rPr lang="en-US" sz="3600" dirty="0" smtClean="0"/>
              <a:t>= 6%</a:t>
            </a:r>
          </a:p>
          <a:p>
            <a:pPr lvl="1"/>
            <a:r>
              <a:rPr lang="en-US" sz="3600" dirty="0" smtClean="0"/>
              <a:t> CC</a:t>
            </a:r>
            <a:r>
              <a:rPr lang="en-US" sz="3600" dirty="0"/>
              <a:t> </a:t>
            </a:r>
            <a:r>
              <a:rPr lang="en-US" sz="3600" dirty="0" smtClean="0"/>
              <a:t>= 5%</a:t>
            </a:r>
          </a:p>
          <a:p>
            <a:pPr lvl="1"/>
            <a:r>
              <a:rPr lang="en-US" sz="3600" dirty="0" smtClean="0"/>
              <a:t> TCATs</a:t>
            </a:r>
            <a:r>
              <a:rPr lang="en-US" sz="3600" dirty="0"/>
              <a:t> </a:t>
            </a:r>
            <a:r>
              <a:rPr lang="en-US" sz="3600" dirty="0" smtClean="0"/>
              <a:t>= 5%</a:t>
            </a:r>
          </a:p>
          <a:p>
            <a:r>
              <a:rPr lang="en-US" sz="4000" dirty="0" smtClean="0"/>
              <a:t>State Funding Change = 3.6%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Tuition and Mandatory Fees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1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Annual tuition and fee rate for full time attendance:</a:t>
            </a:r>
          </a:p>
          <a:p>
            <a:pPr lvl="1"/>
            <a:r>
              <a:rPr lang="en-US" sz="3600" dirty="0" smtClean="0"/>
              <a:t> Average University = $8,690</a:t>
            </a:r>
          </a:p>
          <a:p>
            <a:pPr lvl="1"/>
            <a:r>
              <a:rPr lang="en-US" sz="3600" dirty="0" smtClean="0"/>
              <a:t> Average CC = $4,121</a:t>
            </a:r>
          </a:p>
          <a:p>
            <a:pPr lvl="1"/>
            <a:r>
              <a:rPr lang="en-US" sz="3600" dirty="0" smtClean="0"/>
              <a:t> TCATs</a:t>
            </a:r>
            <a:r>
              <a:rPr lang="en-US" sz="3600" dirty="0"/>
              <a:t> </a:t>
            </a:r>
            <a:r>
              <a:rPr lang="en-US" sz="3600" dirty="0" smtClean="0"/>
              <a:t>= $3,554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Tuition and Mandatory Fees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243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20996"/>
              </p:ext>
            </p:extLst>
          </p:nvPr>
        </p:nvGraphicFramePr>
        <p:xfrm>
          <a:off x="228600" y="1066800"/>
          <a:ext cx="8686800" cy="4800597"/>
        </p:xfrm>
        <a:graphic>
          <a:graphicData uri="http://schemas.openxmlformats.org/drawingml/2006/table">
            <a:tbl>
              <a:tblPr/>
              <a:tblGrid>
                <a:gridCol w="1477163"/>
                <a:gridCol w="1300989"/>
                <a:gridCol w="1680442"/>
                <a:gridCol w="989293"/>
                <a:gridCol w="840220"/>
                <a:gridCol w="1192570"/>
                <a:gridCol w="1206123"/>
              </a:tblGrid>
              <a:tr h="40195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Summary of Fees Compared to Peers, FY 2015-16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Resident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+mj-lt"/>
                        </a:rPr>
                        <a:t>Fees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Peer Fees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TN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+mj-lt"/>
                        </a:rPr>
                        <a:t>Peer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+mj-lt"/>
                        </a:rPr>
                        <a:t>Peer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427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Undergrad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+mj-lt"/>
                        </a:rPr>
                        <a:t>2015-16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2015-16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+mj-lt"/>
                        </a:rPr>
                        <a:t>%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Rank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+mj-lt"/>
                        </a:rPr>
                        <a:t>Max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effectLst/>
                          <a:latin typeface="+mj-lt"/>
                        </a:rPr>
                        <a:t>Min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APSU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$7,801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$7,889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-1.1%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$9,337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$5,775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ETSU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$8,332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$7,437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12.0%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$9,768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$5,775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MTSU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$8,404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$8,166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2.9%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$10,952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$5,151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TSU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$7,417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$8,105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-8.5%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$10,686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$5,775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TTU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$8,353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$7,528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11.0%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$9,973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$5,775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$9,269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$9,889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-6.3%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$12,772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$6,384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UTC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$8,356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$7,220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15.7%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$8,633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$5,775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UTK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$11,948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$10,193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17.2%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$14,476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$6,310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UTM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$8,326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$8,518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-2.3%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$14,536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$6,691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CCs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$4,121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$3,954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4.2%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j-lt"/>
                        </a:rPr>
                        <a:t>$6,830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$2,520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Tuition and Fees Comparisons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495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066800"/>
            <a:ext cx="8610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Undergraduate maintenance fee only.</a:t>
            </a:r>
          </a:p>
          <a:p>
            <a:r>
              <a:rPr lang="en-US" sz="4000" dirty="0" smtClean="0"/>
              <a:t>0%-3% (all sectors).</a:t>
            </a:r>
          </a:p>
          <a:p>
            <a:r>
              <a:rPr lang="en-US" sz="4000" dirty="0" smtClean="0"/>
              <a:t>Accompanies $40.9M operating increase.</a:t>
            </a:r>
          </a:p>
          <a:p>
            <a:r>
              <a:rPr lang="en-US" sz="4000" dirty="0" smtClean="0"/>
              <a:t>Tuition model guidance has macro inflation factor of 2.2% that includes salary COLA.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2016-17 Tuition Recommendations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667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Finance Trends</a:t>
            </a:r>
          </a:p>
          <a:p>
            <a:r>
              <a:rPr lang="en-US" dirty="0" smtClean="0"/>
              <a:t>Affordability Trends &amp; Tuition Recommendation </a:t>
            </a:r>
          </a:p>
          <a:p>
            <a:r>
              <a:rPr lang="en-US" dirty="0" smtClean="0"/>
              <a:t>Operating Recommendation</a:t>
            </a:r>
          </a:p>
          <a:p>
            <a:r>
              <a:rPr lang="en-US" dirty="0" smtClean="0"/>
              <a:t>Capital Recommendation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2046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Overview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782" y="2895600"/>
            <a:ext cx="9144000" cy="1371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Outcomes-Based Formula &amp;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Operating Appropriations</a:t>
            </a:r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4196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28194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4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499" y="1066800"/>
            <a:ext cx="8763001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2C73"/>
                </a:solidFill>
              </a:rPr>
              <a:t>$40.9M to fund outcomes formula units and TCATs:</a:t>
            </a:r>
            <a:endParaRPr lang="en-US" dirty="0" smtClean="0">
              <a:solidFill>
                <a:srgbClr val="002C73"/>
              </a:solidFill>
            </a:endParaRPr>
          </a:p>
          <a:p>
            <a:pPr lvl="1"/>
            <a:r>
              <a:rPr lang="en-US" sz="3200" dirty="0" smtClean="0">
                <a:solidFill>
                  <a:srgbClr val="002C73"/>
                </a:solidFill>
              </a:rPr>
              <a:t> coupled with 0% - 3% tuition rec</a:t>
            </a:r>
          </a:p>
          <a:p>
            <a:pPr lvl="1"/>
            <a:r>
              <a:rPr lang="en-US" sz="3200" dirty="0">
                <a:solidFill>
                  <a:srgbClr val="002C73"/>
                </a:solidFill>
              </a:rPr>
              <a:t> </a:t>
            </a:r>
            <a:r>
              <a:rPr lang="en-US" sz="3200" dirty="0" smtClean="0">
                <a:solidFill>
                  <a:srgbClr val="002C73"/>
                </a:solidFill>
              </a:rPr>
              <a:t>4.7% increase over 2015-16</a:t>
            </a:r>
          </a:p>
          <a:p>
            <a:pPr lvl="1"/>
            <a:r>
              <a:rPr lang="en-US" sz="3200" dirty="0">
                <a:solidFill>
                  <a:srgbClr val="002C73"/>
                </a:solidFill>
              </a:rPr>
              <a:t> </a:t>
            </a:r>
            <a:r>
              <a:rPr lang="en-US" sz="3200" dirty="0" smtClean="0">
                <a:solidFill>
                  <a:srgbClr val="002C73"/>
                </a:solidFill>
              </a:rPr>
              <a:t>improve affordability for students</a:t>
            </a:r>
          </a:p>
          <a:p>
            <a:r>
              <a:rPr lang="en-US" sz="3600" dirty="0" smtClean="0">
                <a:solidFill>
                  <a:srgbClr val="002C73"/>
                </a:solidFill>
              </a:rPr>
              <a:t>$28.6M for TSAA financial aid.</a:t>
            </a:r>
          </a:p>
          <a:p>
            <a:r>
              <a:rPr lang="en-US" sz="3600" dirty="0" smtClean="0">
                <a:solidFill>
                  <a:srgbClr val="002C73"/>
                </a:solidFill>
              </a:rPr>
              <a:t>$800K outcome improvement fund.</a:t>
            </a:r>
          </a:p>
          <a:p>
            <a:r>
              <a:rPr lang="en-US" sz="3600" dirty="0" smtClean="0">
                <a:solidFill>
                  <a:srgbClr val="002C73"/>
                </a:solidFill>
              </a:rPr>
              <a:t>$15.7M for non-formula units.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/>
              <a:t>2016-17 Operating State Appropriations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840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Overall Percent Funded</a:t>
            </a:r>
            <a:endParaRPr lang="en-US" sz="36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794506"/>
              </p:ext>
            </p:extLst>
          </p:nvPr>
        </p:nvGraphicFramePr>
        <p:xfrm>
          <a:off x="0" y="838200"/>
          <a:ext cx="9067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8307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864"/>
              </a:spcBef>
            </a:pPr>
            <a:r>
              <a:rPr lang="en-US" sz="3600" dirty="0" smtClean="0">
                <a:solidFill>
                  <a:srgbClr val="002C73"/>
                </a:solidFill>
              </a:rPr>
              <a:t>The </a:t>
            </a:r>
            <a:r>
              <a:rPr lang="en-US" sz="3600" dirty="0">
                <a:solidFill>
                  <a:srgbClr val="002C73"/>
                </a:solidFill>
              </a:rPr>
              <a:t>2015-20 FRC met </a:t>
            </a:r>
            <a:r>
              <a:rPr lang="en-US" sz="3600" dirty="0" smtClean="0">
                <a:solidFill>
                  <a:srgbClr val="002C73"/>
                </a:solidFill>
              </a:rPr>
              <a:t>once </a:t>
            </a:r>
            <a:r>
              <a:rPr lang="en-US" sz="3600" dirty="0">
                <a:solidFill>
                  <a:srgbClr val="002C73"/>
                </a:solidFill>
              </a:rPr>
              <a:t>a month from February to June, proposing and reviewing changes to the 2010-15 model.</a:t>
            </a:r>
          </a:p>
          <a:p>
            <a:pPr>
              <a:lnSpc>
                <a:spcPct val="120000"/>
              </a:lnSpc>
              <a:spcBef>
                <a:spcPts val="864"/>
              </a:spcBef>
            </a:pPr>
            <a:r>
              <a:rPr lang="en-US" sz="3600" dirty="0" smtClean="0">
                <a:solidFill>
                  <a:srgbClr val="002C73"/>
                </a:solidFill>
              </a:rPr>
              <a:t>The </a:t>
            </a:r>
            <a:r>
              <a:rPr lang="en-US" sz="3600" dirty="0">
                <a:solidFill>
                  <a:srgbClr val="002C73"/>
                </a:solidFill>
              </a:rPr>
              <a:t>Statutory Formula Review Committee convened in late June.</a:t>
            </a:r>
          </a:p>
          <a:p>
            <a:pPr>
              <a:lnSpc>
                <a:spcPct val="120000"/>
              </a:lnSpc>
              <a:spcBef>
                <a:spcPts val="864"/>
              </a:spcBef>
            </a:pPr>
            <a:r>
              <a:rPr lang="en-US" sz="3600" dirty="0">
                <a:solidFill>
                  <a:srgbClr val="002C73"/>
                </a:solidFill>
              </a:rPr>
              <a:t>Tennessee Higher Education Commission approved basic framework of proposed model on July 23.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Formula Review Committee</a:t>
            </a:r>
          </a:p>
          <a:p>
            <a:r>
              <a:rPr lang="en-US" sz="3600" b="1" dirty="0" smtClean="0"/>
              <a:t>2015-2020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581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64"/>
              </a:spcBef>
            </a:pPr>
            <a:r>
              <a:rPr lang="en-US" dirty="0" smtClean="0">
                <a:latin typeface="+mj-lt"/>
              </a:rPr>
              <a:t>Overall structure of the outcomes-based funding formula is the same.</a:t>
            </a:r>
          </a:p>
          <a:p>
            <a:pPr>
              <a:spcBef>
                <a:spcPts val="864"/>
              </a:spcBef>
            </a:pPr>
            <a:r>
              <a:rPr lang="en-US" dirty="0" smtClean="0">
                <a:latin typeface="+mj-lt"/>
              </a:rPr>
              <a:t>Incremental changes include:</a:t>
            </a:r>
          </a:p>
          <a:p>
            <a:pPr lvl="1">
              <a:spcBef>
                <a:spcPts val="864"/>
              </a:spcBef>
            </a:pPr>
            <a:r>
              <a:rPr lang="en-US" dirty="0" smtClean="0">
                <a:latin typeface="+mj-lt"/>
              </a:rPr>
              <a:t> Operational definition refinements</a:t>
            </a:r>
          </a:p>
          <a:p>
            <a:pPr lvl="1">
              <a:spcBef>
                <a:spcPts val="864"/>
              </a:spcBef>
            </a:pPr>
            <a:r>
              <a:rPr lang="en-US" dirty="0" smtClean="0">
                <a:latin typeface="+mj-lt"/>
              </a:rPr>
              <a:t> Removal/Replacement of Outcomes</a:t>
            </a:r>
          </a:p>
          <a:p>
            <a:pPr lvl="1">
              <a:spcBef>
                <a:spcPts val="864"/>
              </a:spcBef>
            </a:pPr>
            <a:r>
              <a:rPr lang="en-US" dirty="0" smtClean="0">
                <a:latin typeface="+mj-lt"/>
              </a:rPr>
              <a:t> Subpopulation Alterations</a:t>
            </a:r>
          </a:p>
          <a:p>
            <a:pPr lvl="1">
              <a:spcBef>
                <a:spcPts val="864"/>
              </a:spcBef>
            </a:pPr>
            <a:r>
              <a:rPr lang="en-US" dirty="0" smtClean="0">
                <a:latin typeface="+mj-lt"/>
              </a:rPr>
              <a:t> Updated Mission Weights</a:t>
            </a:r>
          </a:p>
          <a:p>
            <a:pPr>
              <a:spcBef>
                <a:spcPts val="864"/>
              </a:spcBef>
            </a:pPr>
            <a:r>
              <a:rPr lang="en-US" dirty="0" smtClean="0">
                <a:latin typeface="+mj-lt"/>
              </a:rPr>
              <a:t>Share of total is key to recommendation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Overview of Changes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914400"/>
            <a:ext cx="8382000" cy="5410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2C73"/>
                </a:solidFill>
              </a:rPr>
              <a:t>$37.5M for outcomes formula units.</a:t>
            </a:r>
          </a:p>
          <a:p>
            <a:r>
              <a:rPr lang="en-US" sz="3600" dirty="0" smtClean="0">
                <a:solidFill>
                  <a:srgbClr val="002C73"/>
                </a:solidFill>
              </a:rPr>
              <a:t>Largest state appropriation increases:</a:t>
            </a:r>
          </a:p>
          <a:p>
            <a:pPr lvl="1"/>
            <a:r>
              <a:rPr lang="en-US" sz="3200" dirty="0">
                <a:solidFill>
                  <a:srgbClr val="002C73"/>
                </a:solidFill>
              </a:rPr>
              <a:t> </a:t>
            </a:r>
            <a:r>
              <a:rPr lang="en-US" sz="3200" dirty="0" smtClean="0">
                <a:solidFill>
                  <a:srgbClr val="002C73"/>
                </a:solidFill>
              </a:rPr>
              <a:t>Dyersburg State Community College</a:t>
            </a:r>
          </a:p>
          <a:p>
            <a:pPr lvl="2"/>
            <a:r>
              <a:rPr lang="en-US" dirty="0" smtClean="0">
                <a:solidFill>
                  <a:srgbClr val="002C73"/>
                </a:solidFill>
              </a:rPr>
              <a:t>7.6% increase</a:t>
            </a:r>
          </a:p>
          <a:p>
            <a:pPr lvl="1"/>
            <a:r>
              <a:rPr lang="en-US" sz="3200" dirty="0">
                <a:solidFill>
                  <a:srgbClr val="002C73"/>
                </a:solidFill>
              </a:rPr>
              <a:t> </a:t>
            </a:r>
            <a:r>
              <a:rPr lang="en-US" sz="3200" dirty="0" smtClean="0">
                <a:solidFill>
                  <a:srgbClr val="002C73"/>
                </a:solidFill>
              </a:rPr>
              <a:t>Northeast State Community College</a:t>
            </a:r>
          </a:p>
          <a:p>
            <a:pPr lvl="2"/>
            <a:r>
              <a:rPr lang="en-US" dirty="0" smtClean="0">
                <a:solidFill>
                  <a:srgbClr val="002C73"/>
                </a:solidFill>
              </a:rPr>
              <a:t>7.6% increase</a:t>
            </a:r>
          </a:p>
          <a:p>
            <a:pPr lvl="1"/>
            <a:r>
              <a:rPr lang="en-US" sz="3200" dirty="0">
                <a:solidFill>
                  <a:srgbClr val="002C73"/>
                </a:solidFill>
              </a:rPr>
              <a:t> </a:t>
            </a:r>
            <a:r>
              <a:rPr lang="en-US" sz="3200" dirty="0" smtClean="0">
                <a:solidFill>
                  <a:srgbClr val="002C73"/>
                </a:solidFill>
              </a:rPr>
              <a:t>University </a:t>
            </a:r>
            <a:r>
              <a:rPr lang="en-US" sz="3200" dirty="0">
                <a:solidFill>
                  <a:srgbClr val="002C73"/>
                </a:solidFill>
              </a:rPr>
              <a:t>of TN </a:t>
            </a:r>
            <a:r>
              <a:rPr lang="en-US" sz="3200" dirty="0" smtClean="0">
                <a:solidFill>
                  <a:srgbClr val="002C73"/>
                </a:solidFill>
              </a:rPr>
              <a:t>at Chattanooga</a:t>
            </a:r>
          </a:p>
          <a:p>
            <a:pPr lvl="2"/>
            <a:r>
              <a:rPr lang="en-US" dirty="0" smtClean="0">
                <a:solidFill>
                  <a:srgbClr val="002C73"/>
                </a:solidFill>
              </a:rPr>
              <a:t>7.5% increase</a:t>
            </a:r>
          </a:p>
          <a:p>
            <a:r>
              <a:rPr lang="en-US" dirty="0" smtClean="0">
                <a:solidFill>
                  <a:srgbClr val="002C73"/>
                </a:solidFill>
              </a:rPr>
              <a:t>$3.4M for TN Colleges of Applied Tech</a:t>
            </a:r>
            <a:endParaRPr lang="en-US" dirty="0">
              <a:solidFill>
                <a:srgbClr val="002C73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2016-17 Operating State Appropriations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369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Breakdown of Component Parts</a:t>
            </a:r>
            <a:endParaRPr lang="en-US" sz="3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47415"/>
              </p:ext>
            </p:extLst>
          </p:nvPr>
        </p:nvGraphicFramePr>
        <p:xfrm>
          <a:off x="1635125" y="914400"/>
          <a:ext cx="5873750" cy="524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Worksheet" r:id="rId4" imgW="3962400" imgH="3591000" progId="Excel.Sheet.12">
                  <p:embed/>
                </p:oleObj>
              </mc:Choice>
              <mc:Fallback>
                <p:oleObj name="Worksheet" r:id="rId4" imgW="3962400" imgH="3591000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914400"/>
                        <a:ext cx="5873750" cy="524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6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70537"/>
              </p:ext>
            </p:extLst>
          </p:nvPr>
        </p:nvGraphicFramePr>
        <p:xfrm>
          <a:off x="1635125" y="1143000"/>
          <a:ext cx="5873750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Worksheet" r:id="rId4" imgW="3962400" imgH="3210042" progId="Excel.Sheet.12">
                  <p:embed/>
                </p:oleObj>
              </mc:Choice>
              <mc:Fallback>
                <p:oleObj name="Worksheet" r:id="rId4" imgW="3962400" imgH="32100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25" y="1143000"/>
                        <a:ext cx="5873750" cy="468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Breakdown of Component Parts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58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861111"/>
              </p:ext>
            </p:extLst>
          </p:nvPr>
        </p:nvGraphicFramePr>
        <p:xfrm>
          <a:off x="334963" y="1600200"/>
          <a:ext cx="8474075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Worksheet" r:id="rId4" imgW="6010224" imgH="2447856" progId="Excel.Sheet.12">
                  <p:embed/>
                </p:oleObj>
              </mc:Choice>
              <mc:Fallback>
                <p:oleObj name="Worksheet" r:id="rId4" imgW="6010224" imgH="2447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63" y="1600200"/>
                        <a:ext cx="8474075" cy="345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Community College Outcome Changes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94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University Outcome Changes</a:t>
            </a:r>
            <a:endParaRPr lang="en-US" sz="3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75730"/>
              </p:ext>
            </p:extLst>
          </p:nvPr>
        </p:nvGraphicFramePr>
        <p:xfrm>
          <a:off x="304800" y="1676400"/>
          <a:ext cx="8534400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Worksheet" r:id="rId4" imgW="6591233" imgH="2333569" progId="Excel.Sheet.12">
                  <p:embed/>
                </p:oleObj>
              </mc:Choice>
              <mc:Fallback>
                <p:oleObj name="Worksheet" r:id="rId4" imgW="6591233" imgH="23335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676400"/>
                        <a:ext cx="8534400" cy="314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0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782" y="2895600"/>
            <a:ext cx="91440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Longitudinal Finance Trends</a:t>
            </a:r>
          </a:p>
          <a:p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39624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27432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7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Share of Outcomes-Based Formula</a:t>
            </a:r>
            <a:endParaRPr lang="en-US" sz="36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45204"/>
              </p:ext>
            </p:extLst>
          </p:nvPr>
        </p:nvGraphicFramePr>
        <p:xfrm>
          <a:off x="198438" y="1447800"/>
          <a:ext cx="8747125" cy="379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Worksheet" r:id="rId4" imgW="5905567" imgH="2562144" progId="Excel.Sheet.12">
                  <p:embed/>
                </p:oleObj>
              </mc:Choice>
              <mc:Fallback>
                <p:oleObj name="Worksheet" r:id="rId4" imgW="5905567" imgH="2562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438" y="1447800"/>
                        <a:ext cx="8747125" cy="379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7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</a:pPr>
            <a:r>
              <a:rPr lang="en-US" sz="2800" b="1" dirty="0" smtClean="0"/>
              <a:t>Cumulative Change in Appropriations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at Universities Due to the Formula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050045"/>
              </p:ext>
            </p:extLst>
          </p:nvPr>
        </p:nvGraphicFramePr>
        <p:xfrm>
          <a:off x="19050" y="914400"/>
          <a:ext cx="912495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1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</a:pPr>
            <a:r>
              <a:rPr lang="en-US" sz="2800" b="1" dirty="0" smtClean="0"/>
              <a:t>Cumulative Change in Appropriations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at Community Colleges Due to the Formula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647855"/>
              </p:ext>
            </p:extLst>
          </p:nvPr>
        </p:nvGraphicFramePr>
        <p:xfrm>
          <a:off x="0" y="990600"/>
          <a:ext cx="901303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37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/>
              <a:t>2016-17 Institutional Outcomes Improvement Fund</a:t>
            </a:r>
            <a:endParaRPr lang="en-US" sz="3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371600"/>
            <a:ext cx="8382000" cy="495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$800K in non-recurring funds</a:t>
            </a:r>
          </a:p>
          <a:p>
            <a:r>
              <a:rPr lang="en-US" sz="4000" dirty="0" smtClean="0"/>
              <a:t>Competitively awarded grants</a:t>
            </a:r>
          </a:p>
          <a:p>
            <a:pPr lvl="1"/>
            <a:r>
              <a:rPr lang="en-US" sz="3600" dirty="0" smtClean="0"/>
              <a:t> ranging from $50,000 to $150,000</a:t>
            </a:r>
          </a:p>
          <a:p>
            <a:pPr lvl="1"/>
            <a:r>
              <a:rPr lang="en-US" sz="3600" dirty="0" smtClean="0"/>
              <a:t> available to institutions that are lagging in outcome production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must identify goals for increasing these outcomes and provide metrics for success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/>
              <a:t>2016-17 Non-Formula Strategic Initiatives</a:t>
            </a:r>
            <a:endParaRPr lang="en-US" sz="3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499" y="838201"/>
            <a:ext cx="8763001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000" dirty="0" smtClean="0">
                <a:solidFill>
                  <a:srgbClr val="002C73"/>
                </a:solidFill>
              </a:rPr>
              <a:t>$6.2M requested for NF Strategic Initiatives: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>
                <a:solidFill>
                  <a:srgbClr val="002C73"/>
                </a:solidFill>
              </a:rPr>
              <a:t>ETSU College of Medicine: Pediatric and Children’s Services, </a:t>
            </a:r>
            <a:r>
              <a:rPr lang="en-US" sz="2600" b="1" dirty="0" smtClean="0">
                <a:solidFill>
                  <a:srgbClr val="002C73"/>
                </a:solidFill>
              </a:rPr>
              <a:t>$583,600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>
                <a:solidFill>
                  <a:srgbClr val="002C73"/>
                </a:solidFill>
              </a:rPr>
              <a:t>TSU Institute of Ag &amp; Environmental Research: Required Federal Match, </a:t>
            </a:r>
            <a:r>
              <a:rPr lang="en-US" sz="2600" b="1" dirty="0" smtClean="0">
                <a:solidFill>
                  <a:srgbClr val="002C73"/>
                </a:solidFill>
              </a:rPr>
              <a:t>$1,039,000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>
                <a:solidFill>
                  <a:srgbClr val="002C73"/>
                </a:solidFill>
              </a:rPr>
              <a:t>UT System: Business Intelligence System, </a:t>
            </a:r>
            <a:r>
              <a:rPr lang="en-US" sz="2600" b="1" dirty="0" smtClean="0">
                <a:solidFill>
                  <a:srgbClr val="002C73"/>
                </a:solidFill>
              </a:rPr>
              <a:t>$500,000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>
                <a:solidFill>
                  <a:srgbClr val="002C73"/>
                </a:solidFill>
              </a:rPr>
              <a:t>UTIA and UT College of Veterinary Medicine: Governor’s Rural Challenge — Advancing the Agricultural Economy, </a:t>
            </a:r>
            <a:r>
              <a:rPr lang="en-US" sz="2600" b="1" dirty="0" smtClean="0">
                <a:solidFill>
                  <a:srgbClr val="002C73"/>
                </a:solidFill>
              </a:rPr>
              <a:t>$3,853,500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>
                <a:solidFill>
                  <a:srgbClr val="002C73"/>
                </a:solidFill>
              </a:rPr>
              <a:t>TBR System: Workforce Development Program Coordination, </a:t>
            </a:r>
            <a:r>
              <a:rPr lang="en-US" sz="2600" b="1" dirty="0" smtClean="0">
                <a:solidFill>
                  <a:srgbClr val="002C73"/>
                </a:solidFill>
              </a:rPr>
              <a:t>$200,000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782" y="2895600"/>
            <a:ext cx="91440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Capital Projects</a:t>
            </a:r>
          </a:p>
          <a:p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39624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27432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143000"/>
            <a:ext cx="83820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62.8 million gross square feet of space.</a:t>
            </a:r>
          </a:p>
          <a:p>
            <a:r>
              <a:rPr lang="en-US" sz="4000" dirty="0" smtClean="0"/>
              <a:t>40.4 million square feet of E&amp;G space.</a:t>
            </a:r>
          </a:p>
          <a:p>
            <a:r>
              <a:rPr lang="en-US" sz="4000" dirty="0" smtClean="0"/>
              <a:t>2,348 buildings</a:t>
            </a:r>
          </a:p>
          <a:p>
            <a:r>
              <a:rPr lang="en-US" sz="4000" dirty="0" smtClean="0"/>
              <a:t>Average year of construction: 1971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C73"/>
                </a:solidFill>
              </a:rPr>
              <a:t>Higher Education Infrastructure</a:t>
            </a:r>
            <a:endParaRPr lang="en-US" sz="3600" b="1" dirty="0">
              <a:solidFill>
                <a:srgbClr val="002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2015 Governor’s Capital Task Force on </a:t>
            </a:r>
          </a:p>
          <a:p>
            <a:r>
              <a:rPr lang="en-US" sz="3000" b="1" dirty="0" smtClean="0"/>
              <a:t>Higher Education Infrastructure and Capacity</a:t>
            </a:r>
            <a:endParaRPr lang="en-US" sz="3000" b="1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428750"/>
            <a:ext cx="8382000" cy="49720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Tasked with developing long-term strategies to address higher education capital and facilities issues</a:t>
            </a:r>
          </a:p>
          <a:p>
            <a:r>
              <a:rPr lang="en-US" dirty="0" smtClean="0"/>
              <a:t>Themes that emerged:</a:t>
            </a:r>
          </a:p>
          <a:p>
            <a:pPr lvl="1"/>
            <a:r>
              <a:rPr lang="en-US" sz="2400" dirty="0" smtClean="0"/>
              <a:t>Improve the communication around and process of requesting funding for capital projects</a:t>
            </a:r>
          </a:p>
          <a:p>
            <a:pPr lvl="1"/>
            <a:r>
              <a:rPr lang="en-US" sz="2400" dirty="0" smtClean="0"/>
              <a:t>Identify strategies to address the deferred maintenance backlog</a:t>
            </a:r>
          </a:p>
          <a:p>
            <a:pPr lvl="1"/>
            <a:r>
              <a:rPr lang="en-US" sz="2400" dirty="0" smtClean="0"/>
              <a:t>Revise the capital outlay match program</a:t>
            </a:r>
          </a:p>
          <a:p>
            <a:pPr lvl="1"/>
            <a:r>
              <a:rPr lang="en-US" sz="2400" dirty="0" smtClean="0"/>
              <a:t>Develop Drive to 55 program capacity projects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52500"/>
            <a:ext cx="8534400" cy="5219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Projects initiated by the institution.</a:t>
            </a:r>
          </a:p>
          <a:p>
            <a:r>
              <a:rPr lang="en-US" sz="3600" dirty="0" smtClean="0"/>
              <a:t>UT and TBR establish system priorities.</a:t>
            </a:r>
          </a:p>
          <a:p>
            <a:r>
              <a:rPr lang="en-US" sz="3600" dirty="0" smtClean="0"/>
              <a:t>THEC merges those priorities into a unified list:</a:t>
            </a:r>
          </a:p>
          <a:p>
            <a:pPr lvl="1"/>
            <a:r>
              <a:rPr lang="en-US" dirty="0" smtClean="0"/>
              <a:t> Respect priority order within system</a:t>
            </a:r>
          </a:p>
          <a:p>
            <a:pPr lvl="1"/>
            <a:r>
              <a:rPr lang="en-US" dirty="0" smtClean="0"/>
              <a:t> Renovations over new space</a:t>
            </a:r>
          </a:p>
          <a:p>
            <a:pPr lvl="1"/>
            <a:r>
              <a:rPr lang="en-US" dirty="0" smtClean="0"/>
              <a:t> CCTA/D55 links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Capital Outlay Projects Background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518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400"/>
            <a:ext cx="84582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$10M Drive to 55 Program Capacity Fund</a:t>
            </a:r>
          </a:p>
          <a:p>
            <a:r>
              <a:rPr lang="en-US" dirty="0" smtClean="0"/>
              <a:t>$369.4M for 8 projects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4 TBR Projects ($144.0M)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4 UT Projects   ($225.4M)</a:t>
            </a:r>
          </a:p>
          <a:p>
            <a:r>
              <a:rPr lang="en-US" dirty="0" smtClean="0"/>
              <a:t>Each system project has a matching component:</a:t>
            </a:r>
          </a:p>
          <a:p>
            <a:pPr lvl="1"/>
            <a:r>
              <a:rPr lang="en-US" dirty="0" smtClean="0"/>
              <a:t> Match began in 2012-13;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5-25% match depending on sector;</a:t>
            </a:r>
          </a:p>
          <a:p>
            <a:pPr lvl="1"/>
            <a:r>
              <a:rPr lang="en-US" dirty="0" smtClean="0"/>
              <a:t> Private gifts, grants and other resources.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Capital Outlay Recommendation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36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52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Cost Effectiveness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158434"/>
              </p:ext>
            </p:extLst>
          </p:nvPr>
        </p:nvGraphicFramePr>
        <p:xfrm>
          <a:off x="76200" y="762000"/>
          <a:ext cx="9067799" cy="552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572869"/>
            <a:ext cx="838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Capital Outlay Life Cycle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61545"/>
              </p:ext>
            </p:extLst>
          </p:nvPr>
        </p:nvGraphicFramePr>
        <p:xfrm>
          <a:off x="123031" y="3200400"/>
          <a:ext cx="8897938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Worksheet" r:id="rId4" imgW="6972300" imgH="1914525" progId="Excel.Sheet.12">
                  <p:embed/>
                </p:oleObj>
              </mc:Choice>
              <mc:Fallback>
                <p:oleObj name="Worksheet" r:id="rId4" imgW="6972300" imgH="191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031" y="3200400"/>
                        <a:ext cx="8897938" cy="269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39065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2016-17 Capital Outlay recommended projects were generally first identified by the respective system years ago. The first funding year the project emerged as a UT or TBR priority was…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183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42975"/>
            <a:ext cx="8229600" cy="52292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$153.8M for 99 projects;</a:t>
            </a:r>
          </a:p>
          <a:p>
            <a:r>
              <a:rPr lang="en-US" sz="3600" dirty="0" smtClean="0"/>
              <a:t>$95.5M at TBR for 87 projects;</a:t>
            </a:r>
          </a:p>
          <a:p>
            <a:r>
              <a:rPr lang="en-US" sz="3600" dirty="0" smtClean="0"/>
              <a:t>$58.3M at UT for 12 projects;</a:t>
            </a:r>
          </a:p>
          <a:p>
            <a:pPr lvl="1"/>
            <a:r>
              <a:rPr lang="en-US" dirty="0" smtClean="0"/>
              <a:t> This 60%/40% split mirrors the TBR/UT infrastructure footprints.</a:t>
            </a:r>
          </a:p>
          <a:p>
            <a:r>
              <a:rPr lang="en-US" sz="3600" dirty="0" smtClean="0"/>
              <a:t>Capital Maintenance Out Years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2017-2018 through 2020-2021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$460.8M across higher education enterprise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Capital Maintenance Recommendation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90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State funding to improve affordability for students;</a:t>
            </a:r>
          </a:p>
          <a:p>
            <a:r>
              <a:rPr lang="en-US" sz="4000" dirty="0" smtClean="0"/>
              <a:t>Low to no tuition growth;</a:t>
            </a:r>
          </a:p>
          <a:p>
            <a:r>
              <a:rPr lang="en-US" sz="4000" dirty="0" smtClean="0"/>
              <a:t>Capital and strategic initiative requests to expand institutional program capacity</a:t>
            </a:r>
          </a:p>
          <a:p>
            <a:endParaRPr lang="en-US" sz="3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Final Observations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849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2016-17 Funding Recommendations</a:t>
            </a:r>
            <a:endParaRPr lang="en-US" sz="4800" b="1" i="1" dirty="0">
              <a:solidFill>
                <a:srgbClr val="E30101"/>
              </a:solidFill>
              <a:latin typeface="Times New Roman" pitchFamily="18" charset="0"/>
            </a:endParaRP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20782" y="388620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Tennessee Higher Education Commission</a:t>
            </a:r>
          </a:p>
          <a:p>
            <a:endParaRPr lang="en-US" dirty="0"/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5029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November 18, 2015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9800" y="47244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71800" y="37338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52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Cost Effectiveness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664181"/>
              </p:ext>
            </p:extLst>
          </p:nvPr>
        </p:nvGraphicFramePr>
        <p:xfrm>
          <a:off x="76200" y="762000"/>
          <a:ext cx="9067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07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99456"/>
              </p:ext>
            </p:extLst>
          </p:nvPr>
        </p:nvGraphicFramePr>
        <p:xfrm>
          <a:off x="0" y="7620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Appropriations and Fees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403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Appropriations and Fees</a:t>
            </a:r>
            <a:endParaRPr lang="en-US" sz="36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595384"/>
              </p:ext>
            </p:extLst>
          </p:nvPr>
        </p:nvGraphicFramePr>
        <p:xfrm>
          <a:off x="0" y="7620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2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782" y="2895600"/>
            <a:ext cx="91440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Affordability &amp; Tuition</a:t>
            </a:r>
          </a:p>
          <a:p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3962400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27432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3789BC2C-4713-47A4-8757-AFE23EB9B8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66800"/>
            <a:ext cx="8839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Financial </a:t>
            </a:r>
            <a:r>
              <a:rPr lang="en-US" sz="4000" dirty="0"/>
              <a:t>Aid</a:t>
            </a:r>
          </a:p>
          <a:p>
            <a:r>
              <a:rPr lang="en-US" sz="4000" dirty="0"/>
              <a:t>Average Debt Levels</a:t>
            </a:r>
          </a:p>
          <a:p>
            <a:r>
              <a:rPr lang="en-US" sz="4000" dirty="0"/>
              <a:t>Default Rates</a:t>
            </a:r>
          </a:p>
          <a:p>
            <a:r>
              <a:rPr lang="en-US" sz="4000" dirty="0" smtClean="0"/>
              <a:t>Tuition Recommendation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C73"/>
                </a:solidFill>
              </a:rPr>
              <a:t>Affordability &amp; Tuition</a:t>
            </a:r>
            <a:endParaRPr lang="en-US" sz="3600" b="1" dirty="0">
              <a:solidFill>
                <a:srgbClr val="002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nnessee State Colors">
      <a:dk1>
        <a:srgbClr val="002C73"/>
      </a:dk1>
      <a:lt1>
        <a:srgbClr val="FFFFFF"/>
      </a:lt1>
      <a:dk2>
        <a:srgbClr val="D22630"/>
      </a:dk2>
      <a:lt2>
        <a:srgbClr val="75787B"/>
      </a:lt2>
      <a:accent1>
        <a:srgbClr val="131E29"/>
      </a:accent1>
      <a:accent2>
        <a:srgbClr val="7C2529"/>
      </a:accent2>
      <a:accent3>
        <a:srgbClr val="F1E6B2"/>
      </a:accent3>
      <a:accent4>
        <a:srgbClr val="CBC4BC"/>
      </a:accent4>
      <a:accent5>
        <a:srgbClr val="2DCCD3"/>
      </a:accent5>
      <a:accent6>
        <a:srgbClr val="E87722"/>
      </a:accent6>
      <a:hlink>
        <a:srgbClr val="5D7975"/>
      </a:hlink>
      <a:folHlink>
        <a:srgbClr val="D2D755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1391</Words>
  <Application>Microsoft Office PowerPoint</Application>
  <PresentationFormat>On-screen Show (4:3)</PresentationFormat>
  <Paragraphs>356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Derrick</dc:creator>
  <cp:lastModifiedBy>Crystal Collins</cp:lastModifiedBy>
  <cp:revision>144</cp:revision>
  <cp:lastPrinted>2015-11-18T16:39:12Z</cp:lastPrinted>
  <dcterms:created xsi:type="dcterms:W3CDTF">2015-09-11T02:11:17Z</dcterms:created>
  <dcterms:modified xsi:type="dcterms:W3CDTF">2015-11-18T23:02:47Z</dcterms:modified>
</cp:coreProperties>
</file>