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notesSlides/notesSlide15.xml" ContentType="application/vnd.openxmlformats-officedocument.presentationml.notesSlide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10.xml" ContentType="application/vnd.openxmlformats-officedocument.drawingml.chart+xml"/>
  <Override PartName="/ppt/drawings/drawing5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11.xml" ContentType="application/vnd.openxmlformats-officedocument.drawingml.chart+xml"/>
  <Override PartName="/ppt/drawings/drawing6.xml" ContentType="application/vnd.openxmlformats-officedocument.drawingml.chartshapes+xml"/>
  <Override PartName="/ppt/notesSlides/notesSlide20.xml" ContentType="application/vnd.openxmlformats-officedocument.presentationml.notesSlide+xml"/>
  <Override PartName="/ppt/charts/chart12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13.xml" ContentType="application/vnd.openxmlformats-officedocument.drawingml.chart+xml"/>
  <Override PartName="/ppt/drawings/drawing7.xml" ContentType="application/vnd.openxmlformats-officedocument.drawingml.chartshapes+xml"/>
  <Override PartName="/ppt/notesSlides/notesSlide24.xml" ContentType="application/vnd.openxmlformats-officedocument.presentationml.notesSlide+xml"/>
  <Override PartName="/ppt/charts/chart14.xml" ContentType="application/vnd.openxmlformats-officedocument.drawingml.chart+xml"/>
  <Override PartName="/ppt/drawings/drawing8.xml" ContentType="application/vnd.openxmlformats-officedocument.drawingml.chartshapes+xml"/>
  <Override PartName="/ppt/charts/chart15.xml" ContentType="application/vnd.openxmlformats-officedocument.drawingml.chart+xml"/>
  <Override PartName="/ppt/drawings/drawing9.xml" ContentType="application/vnd.openxmlformats-officedocument.drawingml.chartshapes+xml"/>
  <Override PartName="/ppt/charts/chart16.xml" ContentType="application/vnd.openxmlformats-officedocument.drawingml.chart+xml"/>
  <Override PartName="/ppt/notesSlides/notesSlide25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26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27.xml" ContentType="application/vnd.openxmlformats-officedocument.presentationml.notesSl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drawings/drawing10.xml" ContentType="application/vnd.openxmlformats-officedocument.drawingml.chartshapes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drawings/drawing1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2"/>
  </p:sldMasterIdLst>
  <p:notesMasterIdLst>
    <p:notesMasterId r:id="rId52"/>
  </p:notesMasterIdLst>
  <p:handoutMasterIdLst>
    <p:handoutMasterId r:id="rId53"/>
  </p:handoutMasterIdLst>
  <p:sldIdLst>
    <p:sldId id="313" r:id="rId13"/>
    <p:sldId id="316" r:id="rId14"/>
    <p:sldId id="324" r:id="rId15"/>
    <p:sldId id="256" r:id="rId16"/>
    <p:sldId id="258" r:id="rId17"/>
    <p:sldId id="285" r:id="rId18"/>
    <p:sldId id="266" r:id="rId19"/>
    <p:sldId id="269" r:id="rId20"/>
    <p:sldId id="260" r:id="rId21"/>
    <p:sldId id="271" r:id="rId22"/>
    <p:sldId id="303" r:id="rId23"/>
    <p:sldId id="270" r:id="rId24"/>
    <p:sldId id="274" r:id="rId25"/>
    <p:sldId id="281" r:id="rId26"/>
    <p:sldId id="272" r:id="rId27"/>
    <p:sldId id="282" r:id="rId28"/>
    <p:sldId id="326" r:id="rId29"/>
    <p:sldId id="273" r:id="rId30"/>
    <p:sldId id="275" r:id="rId31"/>
    <p:sldId id="283" r:id="rId32"/>
    <p:sldId id="276" r:id="rId33"/>
    <p:sldId id="286" r:id="rId34"/>
    <p:sldId id="289" r:id="rId35"/>
    <p:sldId id="290" r:id="rId36"/>
    <p:sldId id="292" r:id="rId37"/>
    <p:sldId id="291" r:id="rId38"/>
    <p:sldId id="293" r:id="rId39"/>
    <p:sldId id="295" r:id="rId40"/>
    <p:sldId id="296" r:id="rId41"/>
    <p:sldId id="297" r:id="rId42"/>
    <p:sldId id="288" r:id="rId43"/>
    <p:sldId id="299" r:id="rId44"/>
    <p:sldId id="300" r:id="rId45"/>
    <p:sldId id="298" r:id="rId46"/>
    <p:sldId id="279" r:id="rId47"/>
    <p:sldId id="280" r:id="rId48"/>
    <p:sldId id="278" r:id="rId49"/>
    <p:sldId id="277" r:id="rId50"/>
    <p:sldId id="323" r:id="rId51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74" autoAdjust="0"/>
    <p:restoredTop sz="86569" autoAdjust="0"/>
  </p:normalViewPr>
  <p:slideViewPr>
    <p:cSldViewPr>
      <p:cViewPr>
        <p:scale>
          <a:sx n="85" d="100"/>
          <a:sy n="85" d="100"/>
        </p:scale>
        <p:origin x="-86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2210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slide" Target="slides/slide27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42" Type="http://schemas.openxmlformats.org/officeDocument/2006/relationships/slide" Target="slides/slide30.xml"/><Relationship Id="rId47" Type="http://schemas.openxmlformats.org/officeDocument/2006/relationships/slide" Target="slides/slide35.xml"/><Relationship Id="rId50" Type="http://schemas.openxmlformats.org/officeDocument/2006/relationships/slide" Target="slides/slide38.xml"/><Relationship Id="rId55" Type="http://schemas.openxmlformats.org/officeDocument/2006/relationships/viewProps" Target="viewProps.xml"/><Relationship Id="rId7" Type="http://schemas.openxmlformats.org/officeDocument/2006/relationships/customXml" Target="../customXml/item7.xml"/><Relationship Id="rId12" Type="http://schemas.openxmlformats.org/officeDocument/2006/relationships/slideMaster" Target="slideMasters/slideMaster1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slide" Target="slides/slide26.xml"/><Relationship Id="rId46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41" Type="http://schemas.openxmlformats.org/officeDocument/2006/relationships/slide" Target="slides/slide29.xml"/><Relationship Id="rId54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slide" Target="slides/slide25.xml"/><Relationship Id="rId40" Type="http://schemas.openxmlformats.org/officeDocument/2006/relationships/slide" Target="slides/slide28.xml"/><Relationship Id="rId45" Type="http://schemas.openxmlformats.org/officeDocument/2006/relationships/slide" Target="slides/slide33.xml"/><Relationship Id="rId53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slide" Target="slides/slide24.xml"/><Relationship Id="rId49" Type="http://schemas.openxmlformats.org/officeDocument/2006/relationships/slide" Target="slides/slide37.xml"/><Relationship Id="rId57" Type="http://schemas.openxmlformats.org/officeDocument/2006/relationships/tableStyles" Target="tableStyles.xml"/><Relationship Id="rId10" Type="http://schemas.openxmlformats.org/officeDocument/2006/relationships/customXml" Target="../customXml/item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4" Type="http://schemas.openxmlformats.org/officeDocument/2006/relationships/slide" Target="slides/slide32.xml"/><Relationship Id="rId52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Relationship Id="rId43" Type="http://schemas.openxmlformats.org/officeDocument/2006/relationships/slide" Target="slides/slide31.xml"/><Relationship Id="rId48" Type="http://schemas.openxmlformats.org/officeDocument/2006/relationships/slide" Target="slides/slide36.xml"/><Relationship Id="rId56" Type="http://schemas.openxmlformats.org/officeDocument/2006/relationships/theme" Target="theme/theme1.xml"/><Relationship Id="rId8" Type="http://schemas.openxmlformats.org/officeDocument/2006/relationships/customXml" Target="../customXml/item8.xml"/><Relationship Id="rId51" Type="http://schemas.openxmlformats.org/officeDocument/2006/relationships/slide" Target="slides/slide39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50341\Desktop\revenue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cb50341\Desktop\TELS%202013%20Report%20Official%20-%20Automated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cb50341\Desktop\TELS%202013%20Report%20Official%20-%20Automated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50341\Desktop\TELS%202013%20Report%20Official%20-%20Automated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cb50341\Desktop\TELS%202013%20Report%20Official%20-%20Automated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cb50341\Desktop\TELS%202013%20Report%20Official%20-%20Automated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cb50341\Desktop\TELS%202013%20Report%20Official%20-%20Automated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50341\Desktop\TELS%202013%20Report%20Official%20-%20Automated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50341\Desktop\TELS%202013%20Report%20Official%20-%20Automated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50341\Desktop\TELS%202013%20Report%20Official%20-%20Automated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50341\Desktop\TELS%202013%20Report%20Official%20-%20Automated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cb50341\Desktop\TELS%202013%20Report%20Official%20-%20Automated.xlsx" TargetMode="External"/><Relationship Id="rId1" Type="http://schemas.openxmlformats.org/officeDocument/2006/relationships/image" Target="../media/image2.png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50341\Desktop\TELS%202013%20Report%20Official%20-%20Automated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50341\Desktop\TELS%202013%20Report%20Official%20-%20Automated.xlsx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Users\cb50341\Desktop\TELS%202013%20Report%20Official%20-%20Automated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50341\Desktop\TELS%202013%20Report%20Official%20-%20Automated.xlsx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Users\cb50341\Desktop\TELS%202013%20Report%20Official%20-%20Automate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50341\Desktop\TELS%202013%20Report%20Official%20-%20Automated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50341\Desktop\TELS%202013%20Report%20Official%20-%20Automated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cb50341\Desktop\TELS%202013%20Report%20Official%20-%20Automated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cb50341\Desktop\TELS%202013%20Report%20Official%20-%20Automated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cb50341\Desktop\TELS%202013%20Report%20Official%20-%20Automate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Revenue2</c:v>
                </c:pt>
              </c:strCache>
            </c:strRef>
          </c:tx>
          <c:spPr>
            <a:ln>
              <a:solidFill>
                <a:srgbClr val="00B050"/>
              </a:solidFill>
              <a:prstDash val="dash"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200">
                    <a:solidFill>
                      <a:srgbClr val="00B050"/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Sheet1!$B$1:$F$2</c:f>
              <c:strCache>
                <c:ptCount val="5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
(Projected)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265.5</c:v>
                </c:pt>
                <c:pt idx="1">
                  <c:v>276</c:v>
                </c:pt>
                <c:pt idx="2">
                  <c:v>281.8</c:v>
                </c:pt>
                <c:pt idx="3">
                  <c:v>310.3</c:v>
                </c:pt>
                <c:pt idx="4" formatCode="_(&quot;$&quot;* #,##0.0_);_(&quot;$&quot;* \(#,##0.0\);_(&quot;$&quot;* &quot;-&quot;??_);_(@_)">
                  <c:v>313.5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Revenue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Sheet1!$B$1:$F$2</c:f>
              <c:strCache>
                <c:ptCount val="5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
(Projected)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265.5</c:v>
                </c:pt>
                <c:pt idx="1">
                  <c:v>276</c:v>
                </c:pt>
                <c:pt idx="2">
                  <c:v>281.8</c:v>
                </c:pt>
                <c:pt idx="3">
                  <c:v>310.3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Expenditures2</c:v>
                </c:pt>
              </c:strCache>
            </c:strRef>
          </c:tx>
          <c:spPr>
            <a:ln>
              <a:solidFill>
                <a:srgbClr val="FF0000"/>
              </a:solidFill>
              <a:prstDash val="dash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2677529892096824E-2"/>
                  <c:y val="-3.00656216952414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Sheet1!$B$1:$F$2</c:f>
              <c:strCache>
                <c:ptCount val="5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
(Projected)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294.8</c:v>
                </c:pt>
                <c:pt idx="1">
                  <c:v>292.60000000000002</c:v>
                </c:pt>
                <c:pt idx="2">
                  <c:v>307.2</c:v>
                </c:pt>
                <c:pt idx="3">
                  <c:v>323.2</c:v>
                </c:pt>
                <c:pt idx="4" formatCode="_(&quot;$&quot;* #,##0.0_);_(&quot;$&quot;* \(#,##0.0\);_(&quot;$&quot;* &quot;-&quot;??_);_(@_)">
                  <c:v>324.40000000000003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Expenditures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Sheet1!$B$1:$F$2</c:f>
              <c:strCache>
                <c:ptCount val="5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
(Projected)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294.8</c:v>
                </c:pt>
                <c:pt idx="1">
                  <c:v>292.60000000000002</c:v>
                </c:pt>
                <c:pt idx="2">
                  <c:v>307.2</c:v>
                </c:pt>
                <c:pt idx="3">
                  <c:v>323.2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Sheet1!$A$7</c:f>
              <c:strCache>
                <c:ptCount val="1"/>
                <c:pt idx="0">
                  <c:v>Revenue incl Interest2</c:v>
                </c:pt>
              </c:strCache>
            </c:strRef>
          </c:tx>
          <c:spPr>
            <a:ln>
              <a:solidFill>
                <a:schemeClr val="tx1"/>
              </a:solidFill>
              <a:prstDash val="dash"/>
            </a:ln>
          </c:spPr>
          <c:marker>
            <c:symbol val="none"/>
          </c:marker>
          <c:dLbls>
            <c:dLbl>
              <c:idx val="2"/>
              <c:layout>
                <c:manualLayout>
                  <c:x val="-2.8088995989939206E-2"/>
                  <c:y val="2.96373792944645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Sheet1!$B$1:$F$2</c:f>
              <c:strCache>
                <c:ptCount val="5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
(Projected)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285.5</c:v>
                </c:pt>
                <c:pt idx="1">
                  <c:v>293.89999999999998</c:v>
                </c:pt>
                <c:pt idx="2">
                  <c:v>300.2</c:v>
                </c:pt>
                <c:pt idx="3">
                  <c:v>326.8</c:v>
                </c:pt>
                <c:pt idx="4" formatCode="_(&quot;$&quot;* #,##0.0_);_(&quot;$&quot;* \(#,##0.0\);_(&quot;$&quot;* &quot;-&quot;??_);_(@_)">
                  <c:v>327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Sheet1!$A$8</c:f>
              <c:strCache>
                <c:ptCount val="1"/>
                <c:pt idx="0">
                  <c:v>Revenue incl Interest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Sheet1!$B$1:$F$2</c:f>
              <c:strCache>
                <c:ptCount val="5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
(Projected)</c:v>
                </c:pt>
              </c:strCache>
            </c:strRef>
          </c:cat>
          <c:val>
            <c:numRef>
              <c:f>Sheet1!$B$8:$F$8</c:f>
              <c:numCache>
                <c:formatCode>General</c:formatCode>
                <c:ptCount val="5"/>
                <c:pt idx="0">
                  <c:v>285.5</c:v>
                </c:pt>
                <c:pt idx="1">
                  <c:v>293.89999999999998</c:v>
                </c:pt>
                <c:pt idx="2">
                  <c:v>300.2</c:v>
                </c:pt>
                <c:pt idx="3">
                  <c:v>326.8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240704"/>
        <c:axId val="93250688"/>
      </c:lineChart>
      <c:catAx>
        <c:axId val="93240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3250688"/>
        <c:crosses val="autoZero"/>
        <c:auto val="1"/>
        <c:lblAlgn val="ctr"/>
        <c:lblOffset val="100"/>
        <c:noMultiLvlLbl val="0"/>
      </c:catAx>
      <c:valAx>
        <c:axId val="93250688"/>
        <c:scaling>
          <c:orientation val="minMax"/>
          <c:max val="350"/>
          <c:min val="2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(in millions)</a:t>
                </a:r>
              </a:p>
            </c:rich>
          </c:tx>
          <c:layout/>
          <c:overlay val="0"/>
        </c:title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3240704"/>
        <c:crosses val="autoZero"/>
        <c:crossBetween val="between"/>
        <c:majorUnit val="10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Tbl11Auto!$B$8</c:f>
              <c:strCache>
                <c:ptCount val="1"/>
                <c:pt idx="0">
                  <c:v>African American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  <a:prstDash val="lgDashDotDot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Tbl11Auto!$C$2:$K$2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Tbl11Auto!$C$8:$K$8</c:f>
              <c:numCache>
                <c:formatCode>0%</c:formatCode>
                <c:ptCount val="9"/>
                <c:pt idx="0">
                  <c:v>0.11809868453225096</c:v>
                </c:pt>
                <c:pt idx="1">
                  <c:v>0.10132248219735504</c:v>
                </c:pt>
                <c:pt idx="2">
                  <c:v>0.10898483080513419</c:v>
                </c:pt>
                <c:pt idx="3">
                  <c:v>0.11535596933187295</c:v>
                </c:pt>
                <c:pt idx="4">
                  <c:v>0.11269296740994854</c:v>
                </c:pt>
                <c:pt idx="5">
                  <c:v>0.11462208232841434</c:v>
                </c:pt>
                <c:pt idx="6">
                  <c:v>0.12559526274379892</c:v>
                </c:pt>
                <c:pt idx="7">
                  <c:v>0.12414910858995137</c:v>
                </c:pt>
                <c:pt idx="8">
                  <c:v>0.12309457465989182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Tbl11Auto!$B$9</c:f>
              <c:strCache>
                <c:ptCount val="1"/>
                <c:pt idx="0">
                  <c:v>Caucasian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  <a:prstDash val="lgDashDot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Tbl11Auto!$C$2:$K$2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Tbl11Auto!$C$9:$K$9</c:f>
              <c:numCache>
                <c:formatCode>0%</c:formatCode>
                <c:ptCount val="9"/>
                <c:pt idx="0">
                  <c:v>0.82703310675338648</c:v>
                </c:pt>
                <c:pt idx="1">
                  <c:v>0.84140386571719228</c:v>
                </c:pt>
                <c:pt idx="2">
                  <c:v>0.83015169194865812</c:v>
                </c:pt>
                <c:pt idx="3">
                  <c:v>0.80670317634173061</c:v>
                </c:pt>
                <c:pt idx="4">
                  <c:v>0.81093481989708405</c:v>
                </c:pt>
                <c:pt idx="5">
                  <c:v>0.80497077218656743</c:v>
                </c:pt>
                <c:pt idx="6">
                  <c:v>0.75605615139343241</c:v>
                </c:pt>
                <c:pt idx="7">
                  <c:v>0.76118314424635336</c:v>
                </c:pt>
                <c:pt idx="8">
                  <c:v>0.7826995574495984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Tbl11Auto!$B$10</c:f>
              <c:strCache>
                <c:ptCount val="1"/>
                <c:pt idx="0">
                  <c:v>Others</c:v>
                </c:pt>
              </c:strCache>
            </c:strRef>
          </c:tx>
          <c:spPr>
            <a:ln>
              <a:solidFill>
                <a:schemeClr val="accent4">
                  <a:lumMod val="75000"/>
                </a:schemeClr>
              </a:solidFill>
              <a:prstDash val="sysDot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layout>
                <c:manualLayout>
                  <c:x val="-4.2426636664189214E-2"/>
                  <c:y val="5.31483423573027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Tbl11Auto!$C$2:$K$2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Tbl11Auto!$C$10:$K$10</c:f>
              <c:numCache>
                <c:formatCode>0%</c:formatCode>
                <c:ptCount val="9"/>
                <c:pt idx="0">
                  <c:v>5.4868208714362598E-2</c:v>
                </c:pt>
                <c:pt idx="1">
                  <c:v>5.7273652085452653E-2</c:v>
                </c:pt>
                <c:pt idx="2">
                  <c:v>6.0863477246207665E-2</c:v>
                </c:pt>
                <c:pt idx="3">
                  <c:v>7.7940854326396414E-2</c:v>
                </c:pt>
                <c:pt idx="4">
                  <c:v>7.6372212692967456E-2</c:v>
                </c:pt>
                <c:pt idx="5">
                  <c:v>8.0407145485018261E-2</c:v>
                </c:pt>
                <c:pt idx="6">
                  <c:v>0.11834858586276864</c:v>
                </c:pt>
                <c:pt idx="7">
                  <c:v>0.11466774716369532</c:v>
                </c:pt>
                <c:pt idx="8">
                  <c:v>9.4205867890509776E-2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331264"/>
        <c:axId val="96332800"/>
      </c:lineChart>
      <c:catAx>
        <c:axId val="9633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6332800"/>
        <c:crosses val="autoZero"/>
        <c:auto val="1"/>
        <c:lblAlgn val="ctr"/>
        <c:lblOffset val="100"/>
        <c:noMultiLvlLbl val="0"/>
      </c:catAx>
      <c:valAx>
        <c:axId val="96332800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63312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Tbl14Auto!$N$4</c:f>
              <c:strCache>
                <c:ptCount val="1"/>
                <c:pt idx="0">
                  <c:v>African American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  <a:prstDash val="lgDashDotDot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Tbl14Auto!$O$3:$W$3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Tbl14Auto!$O$4:$W$4</c:f>
              <c:numCache>
                <c:formatCode>_("$"* #,##0_);_("$"* \(#,##0\);_("$"* "-"??_);_(@_)</c:formatCode>
                <c:ptCount val="9"/>
                <c:pt idx="0">
                  <c:v>40648.170301746955</c:v>
                </c:pt>
                <c:pt idx="1">
                  <c:v>42154.654377880179</c:v>
                </c:pt>
                <c:pt idx="2">
                  <c:v>37997.677083333328</c:v>
                </c:pt>
                <c:pt idx="3">
                  <c:v>36293.926122059209</c:v>
                </c:pt>
                <c:pt idx="4">
                  <c:v>36680.484990919773</c:v>
                </c:pt>
                <c:pt idx="5">
                  <c:v>34567.682311209719</c:v>
                </c:pt>
                <c:pt idx="6">
                  <c:v>33747.80836115493</c:v>
                </c:pt>
                <c:pt idx="7">
                  <c:v>32723.459478299152</c:v>
                </c:pt>
                <c:pt idx="8">
                  <c:v>31435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Tbl14Auto!$N$5</c:f>
              <c:strCache>
                <c:ptCount val="1"/>
                <c:pt idx="0">
                  <c:v>Caucasian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  <a:prstDash val="lgDashDot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Tbl14Auto!$O$3:$W$3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Tbl14Auto!$O$5:$W$5</c:f>
              <c:numCache>
                <c:formatCode>_("$"* #,##0_);_("$"* \(#,##0\);_("$"* "-"??_);_(@_)</c:formatCode>
                <c:ptCount val="9"/>
                <c:pt idx="0">
                  <c:v>75930.646373742726</c:v>
                </c:pt>
                <c:pt idx="1">
                  <c:v>77039.358525345611</c:v>
                </c:pt>
                <c:pt idx="2">
                  <c:v>75487.119196428568</c:v>
                </c:pt>
                <c:pt idx="3">
                  <c:v>76950.131666521978</c:v>
                </c:pt>
                <c:pt idx="4">
                  <c:v>75756.082683473986</c:v>
                </c:pt>
                <c:pt idx="5">
                  <c:v>74822.37693265031</c:v>
                </c:pt>
                <c:pt idx="6">
                  <c:v>70533.589995230577</c:v>
                </c:pt>
                <c:pt idx="7">
                  <c:v>71633.759263675383</c:v>
                </c:pt>
                <c:pt idx="8">
                  <c:v>71541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Tbl14Auto!$N$6</c:f>
              <c:strCache>
                <c:ptCount val="1"/>
                <c:pt idx="0">
                  <c:v>Other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layout>
                <c:manualLayout>
                  <c:x val="-2.8868655638228706E-2"/>
                  <c:y val="-5.30923603833711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Tbl14Auto!$O$3:$W$3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Tbl14Auto!$O$6:$W$6</c:f>
              <c:numCache>
                <c:formatCode>_("$"* #,##0_);_("$"* \(#,##0\);_("$"* "-"??_);_(@_)</c:formatCode>
                <c:ptCount val="9"/>
                <c:pt idx="0">
                  <c:v>60834.421651667551</c:v>
                </c:pt>
                <c:pt idx="1">
                  <c:v>62031.264976958519</c:v>
                </c:pt>
                <c:pt idx="2">
                  <c:v>62250.136607142849</c:v>
                </c:pt>
                <c:pt idx="3">
                  <c:v>65092.455942356108</c:v>
                </c:pt>
                <c:pt idx="4">
                  <c:v>61284.064736673434</c:v>
                </c:pt>
                <c:pt idx="5">
                  <c:v>56445.484461887689</c:v>
                </c:pt>
                <c:pt idx="6">
                  <c:v>55266.87167516601</c:v>
                </c:pt>
                <c:pt idx="7">
                  <c:v>56617.712422496967</c:v>
                </c:pt>
                <c:pt idx="8">
                  <c:v>51064.5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Tbl14Auto!$N$7</c:f>
              <c:strCache>
                <c:ptCount val="1"/>
                <c:pt idx="0">
                  <c:v>Overall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Tbl14Auto!$O$3:$W$3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Tbl14Auto!$O$7:$W$7</c:f>
              <c:numCache>
                <c:formatCode>_("$"* #,##0_);_("$"* \(#,##0\);_("$"* "-"??_);_(@_)</c:formatCode>
                <c:ptCount val="9"/>
                <c:pt idx="0">
                  <c:v>71574.74102699841</c:v>
                </c:pt>
                <c:pt idx="1">
                  <c:v>72975.926267281102</c:v>
                </c:pt>
                <c:pt idx="2">
                  <c:v>71104.917559523805</c:v>
                </c:pt>
                <c:pt idx="3">
                  <c:v>71887.023468472384</c:v>
                </c:pt>
                <c:pt idx="4">
                  <c:v>71032.199551329992</c:v>
                </c:pt>
                <c:pt idx="5">
                  <c:v>69065.640006152782</c:v>
                </c:pt>
                <c:pt idx="6">
                  <c:v>64623.726198774624</c:v>
                </c:pt>
                <c:pt idx="7">
                  <c:v>65146.732123858084</c:v>
                </c:pt>
                <c:pt idx="8">
                  <c:v>64884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094464"/>
        <c:axId val="96129024"/>
      </c:lineChart>
      <c:catAx>
        <c:axId val="96094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6129024"/>
        <c:crosses val="autoZero"/>
        <c:auto val="1"/>
        <c:lblAlgn val="ctr"/>
        <c:lblOffset val="100"/>
        <c:noMultiLvlLbl val="0"/>
      </c:catAx>
      <c:valAx>
        <c:axId val="96129024"/>
        <c:scaling>
          <c:orientation val="minMax"/>
          <c:max val="80000"/>
        </c:scaling>
        <c:delete val="0"/>
        <c:axPos val="l"/>
        <c:numFmt formatCode="_(&quot;$&quot;* #,##0_);_(&quot;$&quot;* \(#,##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60944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Tbl16Auto!$J$10</c:f>
              <c:strCache>
                <c:ptCount val="1"/>
                <c:pt idx="0">
                  <c:v>GPA and ACT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Tbl16Auto!$H$11:$I$15</c:f>
              <c:multiLvlStrCache>
                <c:ptCount val="5"/>
                <c:lvl>
                  <c:pt idx="0">
                    <c:v>Total</c:v>
                  </c:pt>
                  <c:pt idx="1">
                    <c:v>Male</c:v>
                  </c:pt>
                  <c:pt idx="2">
                    <c:v>Female</c:v>
                  </c:pt>
                  <c:pt idx="3">
                    <c:v>Caucasian</c:v>
                  </c:pt>
                  <c:pt idx="4">
                    <c:v>African American</c:v>
                  </c:pt>
                </c:lvl>
                <c:lvl>
                  <c:pt idx="0">
                    <c:v>ALL</c:v>
                  </c:pt>
                  <c:pt idx="1">
                    <c:v>Gender</c:v>
                  </c:pt>
                  <c:pt idx="3">
                    <c:v>Race/Ethnicity</c:v>
                  </c:pt>
                </c:lvl>
              </c:multiLvlStrCache>
            </c:multiLvlStrRef>
          </c:cat>
          <c:val>
            <c:numRef>
              <c:f>Tbl16Auto!$J$11:$J$15</c:f>
              <c:numCache>
                <c:formatCode>0%</c:formatCode>
                <c:ptCount val="5"/>
                <c:pt idx="0">
                  <c:v>0.59590588860826799</c:v>
                </c:pt>
                <c:pt idx="1">
                  <c:v>0.60673008080188195</c:v>
                </c:pt>
                <c:pt idx="2">
                  <c:v>0.58786267302729334</c:v>
                </c:pt>
                <c:pt idx="3">
                  <c:v>0.63668962376913885</c:v>
                </c:pt>
                <c:pt idx="4">
                  <c:v>0.35589672016748081</c:v>
                </c:pt>
              </c:numCache>
            </c:numRef>
          </c:val>
        </c:ser>
        <c:ser>
          <c:idx val="1"/>
          <c:order val="1"/>
          <c:tx>
            <c:strRef>
              <c:f>Tbl16Auto!$K$10</c:f>
              <c:strCache>
                <c:ptCount val="1"/>
                <c:pt idx="0">
                  <c:v>GPA Only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Tbl16Auto!$H$11:$I$15</c:f>
              <c:multiLvlStrCache>
                <c:ptCount val="5"/>
                <c:lvl>
                  <c:pt idx="0">
                    <c:v>Total</c:v>
                  </c:pt>
                  <c:pt idx="1">
                    <c:v>Male</c:v>
                  </c:pt>
                  <c:pt idx="2">
                    <c:v>Female</c:v>
                  </c:pt>
                  <c:pt idx="3">
                    <c:v>Caucasian</c:v>
                  </c:pt>
                  <c:pt idx="4">
                    <c:v>African American</c:v>
                  </c:pt>
                </c:lvl>
                <c:lvl>
                  <c:pt idx="0">
                    <c:v>ALL</c:v>
                  </c:pt>
                  <c:pt idx="1">
                    <c:v>Gender</c:v>
                  </c:pt>
                  <c:pt idx="3">
                    <c:v>Race/Ethnicity</c:v>
                  </c:pt>
                </c:lvl>
              </c:multiLvlStrCache>
            </c:multiLvlStrRef>
          </c:cat>
          <c:val>
            <c:numRef>
              <c:f>Tbl16Auto!$K$11:$K$15</c:f>
              <c:numCache>
                <c:formatCode>0%</c:formatCode>
                <c:ptCount val="5"/>
                <c:pt idx="0">
                  <c:v>0.28649918029155036</c:v>
                </c:pt>
                <c:pt idx="1">
                  <c:v>0.21990385598854453</c:v>
                </c:pt>
                <c:pt idx="2">
                  <c:v>0.33737389536247753</c:v>
                </c:pt>
                <c:pt idx="3">
                  <c:v>0.24867664636575787</c:v>
                </c:pt>
                <c:pt idx="4">
                  <c:v>0.51605024424284718</c:v>
                </c:pt>
              </c:numCache>
            </c:numRef>
          </c:val>
        </c:ser>
        <c:ser>
          <c:idx val="2"/>
          <c:order val="2"/>
          <c:tx>
            <c:strRef>
              <c:f>Tbl16Auto!$L$10</c:f>
              <c:strCache>
                <c:ptCount val="1"/>
                <c:pt idx="0">
                  <c:v>ACT Only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Tbl16Auto!$H$11:$I$15</c:f>
              <c:multiLvlStrCache>
                <c:ptCount val="5"/>
                <c:lvl>
                  <c:pt idx="0">
                    <c:v>Total</c:v>
                  </c:pt>
                  <c:pt idx="1">
                    <c:v>Male</c:v>
                  </c:pt>
                  <c:pt idx="2">
                    <c:v>Female</c:v>
                  </c:pt>
                  <c:pt idx="3">
                    <c:v>Caucasian</c:v>
                  </c:pt>
                  <c:pt idx="4">
                    <c:v>African American</c:v>
                  </c:pt>
                </c:lvl>
                <c:lvl>
                  <c:pt idx="0">
                    <c:v>ALL</c:v>
                  </c:pt>
                  <c:pt idx="1">
                    <c:v>Gender</c:v>
                  </c:pt>
                  <c:pt idx="3">
                    <c:v>Race/Ethnicity</c:v>
                  </c:pt>
                </c:lvl>
              </c:multiLvlStrCache>
            </c:multiLvlStrRef>
          </c:cat>
          <c:val>
            <c:numRef>
              <c:f>Tbl16Auto!$L$11:$L$15</c:f>
              <c:numCache>
                <c:formatCode>0%</c:formatCode>
                <c:ptCount val="5"/>
                <c:pt idx="0">
                  <c:v>0.10846736674199123</c:v>
                </c:pt>
                <c:pt idx="1">
                  <c:v>0.16344481947427636</c:v>
                </c:pt>
                <c:pt idx="2">
                  <c:v>6.6395557988582155E-2</c:v>
                </c:pt>
                <c:pt idx="3">
                  <c:v>0.10723433320052365</c:v>
                </c:pt>
                <c:pt idx="4">
                  <c:v>0.10921144452198185</c:v>
                </c:pt>
              </c:numCache>
            </c:numRef>
          </c:val>
        </c:ser>
        <c:ser>
          <c:idx val="3"/>
          <c:order val="3"/>
          <c:tx>
            <c:strRef>
              <c:f>Tbl16Auto!$M$10</c:f>
              <c:strCache>
                <c:ptCount val="1"/>
                <c:pt idx="0">
                  <c:v>Unknown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Tbl16Auto!$H$11:$I$15</c:f>
              <c:multiLvlStrCache>
                <c:ptCount val="5"/>
                <c:lvl>
                  <c:pt idx="0">
                    <c:v>Total</c:v>
                  </c:pt>
                  <c:pt idx="1">
                    <c:v>Male</c:v>
                  </c:pt>
                  <c:pt idx="2">
                    <c:v>Female</c:v>
                  </c:pt>
                  <c:pt idx="3">
                    <c:v>Caucasian</c:v>
                  </c:pt>
                  <c:pt idx="4">
                    <c:v>African American</c:v>
                  </c:pt>
                </c:lvl>
                <c:lvl>
                  <c:pt idx="0">
                    <c:v>ALL</c:v>
                  </c:pt>
                  <c:pt idx="1">
                    <c:v>Gender</c:v>
                  </c:pt>
                  <c:pt idx="3">
                    <c:v>Race/Ethnicity</c:v>
                  </c:pt>
                </c:lvl>
              </c:multiLvlStrCache>
            </c:multiLvlStrRef>
          </c:cat>
          <c:val>
            <c:numRef>
              <c:f>Tbl16Auto!$M$11:$M$15</c:f>
              <c:numCache>
                <c:formatCode>0%</c:formatCode>
                <c:ptCount val="5"/>
                <c:pt idx="0">
                  <c:v>9.1275643581904386E-3</c:v>
                </c:pt>
                <c:pt idx="1">
                  <c:v>9.9212437352971267E-3</c:v>
                </c:pt>
                <c:pt idx="2">
                  <c:v>8.3678736216469853E-3</c:v>
                </c:pt>
                <c:pt idx="3">
                  <c:v>7.3993966645796577E-3</c:v>
                </c:pt>
                <c:pt idx="4">
                  <c:v>1.884159106769016E-2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869760"/>
        <c:axId val="96875648"/>
      </c:barChart>
      <c:catAx>
        <c:axId val="96869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6875648"/>
        <c:crosses val="autoZero"/>
        <c:auto val="1"/>
        <c:lblAlgn val="ctr"/>
        <c:lblOffset val="100"/>
        <c:noMultiLvlLbl val="0"/>
      </c:catAx>
      <c:valAx>
        <c:axId val="9687564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6869760"/>
        <c:crosses val="autoZero"/>
        <c:crossBetween val="between"/>
      </c:valAx>
      <c:spPr>
        <a:noFill/>
      </c:spPr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Tbl24Auto!$H$15</c:f>
              <c:strCache>
                <c:ptCount val="1"/>
                <c:pt idx="0">
                  <c:v>HOPE</c:v>
                </c:pt>
              </c:strCache>
            </c:strRef>
          </c:tx>
          <c:spPr>
            <a:ln>
              <a:prstDash val="lgDashDot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Tbl24Auto!$I$14:$P$14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Tbl24Auto!$I$15:$P$15</c:f>
              <c:numCache>
                <c:formatCode>0%</c:formatCode>
                <c:ptCount val="8"/>
                <c:pt idx="0">
                  <c:v>0.50929614873837981</c:v>
                </c:pt>
                <c:pt idx="1">
                  <c:v>0.56209050738991317</c:v>
                </c:pt>
                <c:pt idx="2">
                  <c:v>0.54714163822525597</c:v>
                </c:pt>
                <c:pt idx="3">
                  <c:v>0.53353797923061852</c:v>
                </c:pt>
                <c:pt idx="4">
                  <c:v>0.55002510670348981</c:v>
                </c:pt>
                <c:pt idx="5">
                  <c:v>0.54820497084995401</c:v>
                </c:pt>
                <c:pt idx="6">
                  <c:v>0.57510567156646264</c:v>
                </c:pt>
                <c:pt idx="7">
                  <c:v>0.57869853568848906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Tbl24Auto!$H$16</c:f>
              <c:strCache>
                <c:ptCount val="1"/>
                <c:pt idx="0">
                  <c:v>GAMS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  <a:prstDash val="lgDashDotDot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Tbl24Auto!$I$14:$P$14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Tbl24Auto!$I$16:$P$16</c:f>
              <c:numCache>
                <c:formatCode>0%</c:formatCode>
                <c:ptCount val="8"/>
                <c:pt idx="0">
                  <c:v>0.89661654135338342</c:v>
                </c:pt>
                <c:pt idx="1">
                  <c:v>0.88417618270799347</c:v>
                </c:pt>
                <c:pt idx="2">
                  <c:v>0.90878938640132667</c:v>
                </c:pt>
                <c:pt idx="3">
                  <c:v>0.90172543135783945</c:v>
                </c:pt>
                <c:pt idx="4">
                  <c:v>0.90085592011412263</c:v>
                </c:pt>
                <c:pt idx="5">
                  <c:v>0.91564527757750536</c:v>
                </c:pt>
                <c:pt idx="6">
                  <c:v>0.91530691530691533</c:v>
                </c:pt>
                <c:pt idx="7">
                  <c:v>0.92066805845511479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Tbl24Auto!$H$17</c:f>
              <c:strCache>
                <c:ptCount val="1"/>
                <c:pt idx="0">
                  <c:v>ASPIRE</c:v>
                </c:pt>
              </c:strCache>
            </c:strRef>
          </c:tx>
          <c:spPr>
            <a:ln>
              <a:solidFill>
                <a:schemeClr val="accent4">
                  <a:lumMod val="75000"/>
                </a:schemeClr>
              </a:solidFill>
              <a:prstDash val="dash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2.769908256880723E-2"/>
                  <c:y val="4.70420986987149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Tbl24Auto!$I$14:$P$14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Tbl24Auto!$I$17:$P$17</c:f>
              <c:numCache>
                <c:formatCode>0%</c:formatCode>
                <c:ptCount val="8"/>
                <c:pt idx="0">
                  <c:v>0.41391365145953507</c:v>
                </c:pt>
                <c:pt idx="1">
                  <c:v>0.47878667724028551</c:v>
                </c:pt>
                <c:pt idx="2">
                  <c:v>0.45837633298933611</c:v>
                </c:pt>
                <c:pt idx="3">
                  <c:v>0.44410097887686761</c:v>
                </c:pt>
                <c:pt idx="4">
                  <c:v>0.46872753414809487</c:v>
                </c:pt>
                <c:pt idx="5">
                  <c:v>0.45970331855023705</c:v>
                </c:pt>
                <c:pt idx="6">
                  <c:v>0.47948036610569827</c:v>
                </c:pt>
                <c:pt idx="7">
                  <c:v>0.46425303881845509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Tbl24Auto!$H$18</c:f>
              <c:strCache>
                <c:ptCount val="1"/>
                <c:pt idx="0">
                  <c:v>ACCESS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  <a:prstDash val="sysDot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Tbl24Auto!$I$14:$P$14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Tbl24Auto!$I$18:$P$18</c:f>
              <c:numCache>
                <c:formatCode>0%</c:formatCode>
                <c:ptCount val="8"/>
                <c:pt idx="0">
                  <c:v>0.22727272727272727</c:v>
                </c:pt>
                <c:pt idx="1">
                  <c:v>0.22348484848484848</c:v>
                </c:pt>
                <c:pt idx="2">
                  <c:v>0.15542521994134897</c:v>
                </c:pt>
                <c:pt idx="3">
                  <c:v>0.15083798882681565</c:v>
                </c:pt>
                <c:pt idx="4">
                  <c:v>0.23696682464454977</c:v>
                </c:pt>
                <c:pt idx="5">
                  <c:v>0.2024793388429752</c:v>
                </c:pt>
                <c:pt idx="6">
                  <c:v>0.1940928270042194</c:v>
                </c:pt>
                <c:pt idx="7">
                  <c:v>0.16528925619834711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Tbl24Auto!$H$19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1.5955963302752185E-2"/>
                  <c:y val="3.89748713809235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Tbl24Auto!$I$14:$P$14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Tbl24Auto!$I$19:$P$19</c:f>
              <c:numCache>
                <c:formatCode>0%</c:formatCode>
                <c:ptCount val="8"/>
                <c:pt idx="0">
                  <c:v>0.50124700474350825</c:v>
                </c:pt>
                <c:pt idx="1">
                  <c:v>0.5562563580874873</c:v>
                </c:pt>
                <c:pt idx="2">
                  <c:v>0.53717619603267208</c:v>
                </c:pt>
                <c:pt idx="3">
                  <c:v>0.52622124863088715</c:v>
                </c:pt>
                <c:pt idx="4">
                  <c:v>0.54605488850771866</c:v>
                </c:pt>
                <c:pt idx="5">
                  <c:v>0.54196132935453545</c:v>
                </c:pt>
                <c:pt idx="6">
                  <c:v>0.56267340262536747</c:v>
                </c:pt>
                <c:pt idx="7">
                  <c:v>0.55705024311183149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374784"/>
        <c:axId val="96376320"/>
      </c:lineChart>
      <c:catAx>
        <c:axId val="96374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6376320"/>
        <c:crosses val="autoZero"/>
        <c:auto val="1"/>
        <c:lblAlgn val="ctr"/>
        <c:lblOffset val="100"/>
        <c:noMultiLvlLbl val="0"/>
      </c:catAx>
      <c:valAx>
        <c:axId val="9637632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63747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Tbl24Auto!$H$7</c:f>
              <c:strCache>
                <c:ptCount val="1"/>
                <c:pt idx="0">
                  <c:v>TBR Universities</c:v>
                </c:pt>
              </c:strCache>
            </c:strRef>
          </c:tx>
          <c:spPr>
            <a:ln>
              <a:prstDash val="lgDashDot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2.769908256880723E-2"/>
                  <c:y val="4.50252918692670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Tbl24Auto!$I$6:$P$6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Tbl24Auto!$I$7:$P$7</c:f>
              <c:numCache>
                <c:formatCode>0%</c:formatCode>
                <c:ptCount val="8"/>
                <c:pt idx="0">
                  <c:v>0.4906090689562651</c:v>
                </c:pt>
                <c:pt idx="1">
                  <c:v>0.53359795860504677</c:v>
                </c:pt>
                <c:pt idx="2">
                  <c:v>0.50844572476103178</c:v>
                </c:pt>
                <c:pt idx="3">
                  <c:v>0.52714932126696834</c:v>
                </c:pt>
                <c:pt idx="4">
                  <c:v>0.52764437877108727</c:v>
                </c:pt>
                <c:pt idx="5">
                  <c:v>0.52347525891829694</c:v>
                </c:pt>
                <c:pt idx="6">
                  <c:v>0.52376599634369292</c:v>
                </c:pt>
                <c:pt idx="7">
                  <c:v>0.51460471410849218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Tbl24Auto!$H$8</c:f>
              <c:strCache>
                <c:ptCount val="1"/>
                <c:pt idx="0">
                  <c:v>TBR Community Colleges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  <a:prstDash val="lgDashDotDot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2.769908256880723E-2"/>
                  <c:y val="4.30084850398191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Tbl24Auto!$I$6:$P$6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Tbl24Auto!$I$8:$P$8</c:f>
              <c:numCache>
                <c:formatCode>0%</c:formatCode>
                <c:ptCount val="8"/>
                <c:pt idx="0">
                  <c:v>0.40324012427873945</c:v>
                </c:pt>
                <c:pt idx="1">
                  <c:v>0.47249936045024304</c:v>
                </c:pt>
                <c:pt idx="2">
                  <c:v>0.43834745762711863</c:v>
                </c:pt>
                <c:pt idx="3">
                  <c:v>0.38630904723779025</c:v>
                </c:pt>
                <c:pt idx="4">
                  <c:v>0.45593561368209257</c:v>
                </c:pt>
                <c:pt idx="5">
                  <c:v>0.43882161575998552</c:v>
                </c:pt>
                <c:pt idx="6">
                  <c:v>0.42269056529446525</c:v>
                </c:pt>
                <c:pt idx="7">
                  <c:v>0.42270351008215085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Tbl24Auto!$H$9</c:f>
              <c:strCache>
                <c:ptCount val="1"/>
                <c:pt idx="0">
                  <c:v>UT Campuses</c:v>
                </c:pt>
              </c:strCache>
            </c:strRef>
          </c:tx>
          <c:spPr>
            <a:ln>
              <a:solidFill>
                <a:schemeClr val="accent4">
                  <a:lumMod val="75000"/>
                </a:schemeClr>
              </a:solidFill>
              <a:prstDash val="dash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Tbl24Auto!$I$6:$P$6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Tbl24Auto!$I$9:$P$9</c:f>
              <c:numCache>
                <c:formatCode>0%</c:formatCode>
                <c:ptCount val="8"/>
                <c:pt idx="0">
                  <c:v>0.54609665427509291</c:v>
                </c:pt>
                <c:pt idx="1">
                  <c:v>0.59190207156308849</c:v>
                </c:pt>
                <c:pt idx="2">
                  <c:v>0.6029411764705882</c:v>
                </c:pt>
                <c:pt idx="3">
                  <c:v>0.5993653974615899</c:v>
                </c:pt>
                <c:pt idx="4">
                  <c:v>0.60423581476213051</c:v>
                </c:pt>
                <c:pt idx="5">
                  <c:v>0.62029220779220784</c:v>
                </c:pt>
                <c:pt idx="6">
                  <c:v>0.6972870061875297</c:v>
                </c:pt>
                <c:pt idx="7">
                  <c:v>0.6867842773135252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Tbl24Auto!$H$10</c:f>
              <c:strCache>
                <c:ptCount val="1"/>
                <c:pt idx="0">
                  <c:v>Private Institutions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  <a:prstDash val="sysDot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Tbl24Auto!$I$6:$P$6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Tbl24Auto!$I$10:$P$10</c:f>
              <c:numCache>
                <c:formatCode>0%</c:formatCode>
                <c:ptCount val="8"/>
                <c:pt idx="0">
                  <c:v>0.59118687680926341</c:v>
                </c:pt>
                <c:pt idx="1">
                  <c:v>0.64422793032181869</c:v>
                </c:pt>
                <c:pt idx="2">
                  <c:v>0.62857961053837341</c:v>
                </c:pt>
                <c:pt idx="3">
                  <c:v>0.59150579150579152</c:v>
                </c:pt>
                <c:pt idx="4">
                  <c:v>0.60481804202972833</c:v>
                </c:pt>
                <c:pt idx="5">
                  <c:v>0.6029411764705882</c:v>
                </c:pt>
                <c:pt idx="6">
                  <c:v>0.61314413741598206</c:v>
                </c:pt>
                <c:pt idx="7">
                  <c:v>0.62152690863579474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Tbl24Auto!$H$11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Tbl24Auto!$I$6:$P$6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Tbl24Auto!$I$11:$P$11</c:f>
              <c:numCache>
                <c:formatCode>0%</c:formatCode>
                <c:ptCount val="8"/>
                <c:pt idx="0">
                  <c:v>0.50124700474350825</c:v>
                </c:pt>
                <c:pt idx="1">
                  <c:v>0.5562563580874873</c:v>
                </c:pt>
                <c:pt idx="2">
                  <c:v>0.53717619603267208</c:v>
                </c:pt>
                <c:pt idx="3">
                  <c:v>0.52622124863088715</c:v>
                </c:pt>
                <c:pt idx="4">
                  <c:v>0.54605488850771866</c:v>
                </c:pt>
                <c:pt idx="5">
                  <c:v>0.54196132935453545</c:v>
                </c:pt>
                <c:pt idx="6">
                  <c:v>0.56267340262536747</c:v>
                </c:pt>
                <c:pt idx="7">
                  <c:v>0.55705024311183149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409472"/>
        <c:axId val="96411008"/>
      </c:lineChart>
      <c:catAx>
        <c:axId val="96409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6411008"/>
        <c:crosses val="autoZero"/>
        <c:auto val="1"/>
        <c:lblAlgn val="ctr"/>
        <c:lblOffset val="100"/>
        <c:noMultiLvlLbl val="0"/>
      </c:catAx>
      <c:valAx>
        <c:axId val="96411008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64094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252676442967561E-2"/>
          <c:y val="3.2924450892579948E-2"/>
          <c:w val="0.91860053456620672"/>
          <c:h val="0.91712575489317827"/>
        </c:manualLayout>
      </c:layout>
      <c:lineChart>
        <c:grouping val="standard"/>
        <c:varyColors val="0"/>
        <c:ser>
          <c:idx val="0"/>
          <c:order val="0"/>
          <c:tx>
            <c:strRef>
              <c:f>Tbl28Auto!$G$2</c:f>
              <c:strCache>
                <c:ptCount val="1"/>
                <c:pt idx="0">
                  <c:v>Both      </c:v>
                </c:pt>
              </c:strCache>
            </c:strRef>
          </c:tx>
          <c:spPr>
            <a:ln>
              <a:prstDash val="lgDashDotDot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Tbl28Auto!$H$1:$O$1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Tbl28Auto!$H$2:$O$2</c:f>
              <c:numCache>
                <c:formatCode>0%</c:formatCode>
                <c:ptCount val="8"/>
                <c:pt idx="0">
                  <c:v>0.63818014140793111</c:v>
                </c:pt>
                <c:pt idx="1">
                  <c:v>0.65323134255173088</c:v>
                </c:pt>
                <c:pt idx="2">
                  <c:v>0.63451327433628324</c:v>
                </c:pt>
                <c:pt idx="3">
                  <c:v>0.624473639885464</c:v>
                </c:pt>
                <c:pt idx="4">
                  <c:v>0.64207582860432599</c:v>
                </c:pt>
                <c:pt idx="5">
                  <c:v>0.6383141762452107</c:v>
                </c:pt>
                <c:pt idx="6">
                  <c:v>0.67297695709519745</c:v>
                </c:pt>
                <c:pt idx="7">
                  <c:v>0.66212041293044988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Tbl28Auto!$G$3</c:f>
              <c:strCache>
                <c:ptCount val="1"/>
                <c:pt idx="0">
                  <c:v>GPA Only   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1.4488073394495305E-2"/>
                  <c:y val="-1.67898374533097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Tbl28Auto!$H$1:$O$1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Tbl28Auto!$H$3:$O$3</c:f>
              <c:numCache>
                <c:formatCode>0%</c:formatCode>
                <c:ptCount val="8"/>
                <c:pt idx="0">
                  <c:v>0.42899408284023671</c:v>
                </c:pt>
                <c:pt idx="1">
                  <c:v>0.47165178571428573</c:v>
                </c:pt>
                <c:pt idx="2">
                  <c:v>0.43251775848460933</c:v>
                </c:pt>
                <c:pt idx="3">
                  <c:v>0.42424242424242425</c:v>
                </c:pt>
                <c:pt idx="4">
                  <c:v>0.45387062566277836</c:v>
                </c:pt>
                <c:pt idx="5">
                  <c:v>0.45282708744247208</c:v>
                </c:pt>
                <c:pt idx="6">
                  <c:v>0.45581027667984192</c:v>
                </c:pt>
                <c:pt idx="7">
                  <c:v>0.43696597211812321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Tbl28Auto!$G$4</c:f>
              <c:strCache>
                <c:ptCount val="1"/>
                <c:pt idx="0">
                  <c:v>ACT Only   </c:v>
                </c:pt>
              </c:strCache>
            </c:strRef>
          </c:tx>
          <c:spPr>
            <a:ln>
              <a:prstDash val="lgDashDot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1.3020183486238424E-2"/>
                  <c:y val="-1.47730306238618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Tbl28Auto!$H$1:$O$1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Tbl28Auto!$H$4:$O$4</c:f>
              <c:numCache>
                <c:formatCode>0%</c:formatCode>
                <c:ptCount val="8"/>
                <c:pt idx="0">
                  <c:v>0.24656005950167348</c:v>
                </c:pt>
                <c:pt idx="1">
                  <c:v>0.29591836734693877</c:v>
                </c:pt>
                <c:pt idx="2">
                  <c:v>0.28536880290205563</c:v>
                </c:pt>
                <c:pt idx="3">
                  <c:v>0.26578264629576248</c:v>
                </c:pt>
                <c:pt idx="4">
                  <c:v>0.26212436774769415</c:v>
                </c:pt>
                <c:pt idx="5">
                  <c:v>0.23158571888066903</c:v>
                </c:pt>
                <c:pt idx="6">
                  <c:v>0.23392181588902899</c:v>
                </c:pt>
                <c:pt idx="7">
                  <c:v>0.21908256880733945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Tbl28Auto!$G$5</c:f>
              <c:strCache>
                <c:ptCount val="1"/>
                <c:pt idx="0">
                  <c:v>Unknown   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1.9082568807350214E-4"/>
                  <c:y val="9.428651329512484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Tbl28Auto!$H$1:$O$1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Tbl28Auto!$H$5:$O$5</c:f>
              <c:numCache>
                <c:formatCode>0%</c:formatCode>
                <c:ptCount val="8"/>
                <c:pt idx="0">
                  <c:v>0.20345252774352651</c:v>
                </c:pt>
                <c:pt idx="1">
                  <c:v>0.23938223938223938</c:v>
                </c:pt>
                <c:pt idx="2">
                  <c:v>0.26732673267326734</c:v>
                </c:pt>
                <c:pt idx="3">
                  <c:v>0.30031948881789139</c:v>
                </c:pt>
                <c:pt idx="4">
                  <c:v>0.36163522012578614</c:v>
                </c:pt>
                <c:pt idx="5">
                  <c:v>0.22673434856175972</c:v>
                </c:pt>
                <c:pt idx="6">
                  <c:v>0.27196652719665271</c:v>
                </c:pt>
                <c:pt idx="7">
                  <c:v>0.30985915492957744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Tbl28Auto!$G$6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Tbl28Auto!$H$1:$O$1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Tbl28Auto!$H$6:$O$6</c:f>
              <c:numCache>
                <c:formatCode>0%</c:formatCode>
                <c:ptCount val="8"/>
                <c:pt idx="0">
                  <c:v>0.48098573281452661</c:v>
                </c:pt>
                <c:pt idx="1">
                  <c:v>0.53896532746285086</c:v>
                </c:pt>
                <c:pt idx="2">
                  <c:v>0.52117919307777438</c:v>
                </c:pt>
                <c:pt idx="3">
                  <c:v>0.50889561843474973</c:v>
                </c:pt>
                <c:pt idx="4">
                  <c:v>0.52898213621138812</c:v>
                </c:pt>
                <c:pt idx="5">
                  <c:v>0.52286064640448449</c:v>
                </c:pt>
                <c:pt idx="6">
                  <c:v>0.54647513812154691</c:v>
                </c:pt>
                <c:pt idx="7">
                  <c:v>0.54042832167832167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931840"/>
        <c:axId val="96933376"/>
      </c:lineChart>
      <c:catAx>
        <c:axId val="9693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6933376"/>
        <c:crosses val="autoZero"/>
        <c:auto val="1"/>
        <c:lblAlgn val="ctr"/>
        <c:lblOffset val="100"/>
        <c:noMultiLvlLbl val="0"/>
      </c:catAx>
      <c:valAx>
        <c:axId val="96933376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693184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B050"/>
                </a:solidFill>
              </a:ln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Tbl27Auto!$O$26:$O$36</c:f>
              <c:strCache>
                <c:ptCount val="11"/>
                <c:pt idx="0">
                  <c:v>Total</c:v>
                </c:pt>
                <c:pt idx="1">
                  <c:v>Over $96,000</c:v>
                </c:pt>
                <c:pt idx="2">
                  <c:v>84,001-96,000</c:v>
                </c:pt>
                <c:pt idx="3">
                  <c:v>72,001-84,000</c:v>
                </c:pt>
                <c:pt idx="4">
                  <c:v>60,001-72,000</c:v>
                </c:pt>
                <c:pt idx="5">
                  <c:v>48,001-60,000</c:v>
                </c:pt>
                <c:pt idx="6">
                  <c:v>36,001-48,000</c:v>
                </c:pt>
                <c:pt idx="7">
                  <c:v>24,001-36,000</c:v>
                </c:pt>
                <c:pt idx="8">
                  <c:v>12,001-24,000</c:v>
                </c:pt>
                <c:pt idx="9">
                  <c:v>$12,000 and below</c:v>
                </c:pt>
                <c:pt idx="10">
                  <c:v>Unknown</c:v>
                </c:pt>
              </c:strCache>
            </c:strRef>
          </c:cat>
          <c:val>
            <c:numRef>
              <c:f>Tbl27Auto!$P$26:$P$36</c:f>
              <c:numCache>
                <c:formatCode>0%</c:formatCode>
                <c:ptCount val="11"/>
                <c:pt idx="0">
                  <c:v>0.55705024311183149</c:v>
                </c:pt>
                <c:pt idx="1">
                  <c:v>0.67054083372075002</c:v>
                </c:pt>
                <c:pt idx="2">
                  <c:v>0.61282660332541572</c:v>
                </c:pt>
                <c:pt idx="3">
                  <c:v>0.58808154730789342</c:v>
                </c:pt>
                <c:pt idx="4">
                  <c:v>0.5748987854251012</c:v>
                </c:pt>
                <c:pt idx="5">
                  <c:v>0.56737588652482274</c:v>
                </c:pt>
                <c:pt idx="6">
                  <c:v>0.54562737642585546</c:v>
                </c:pt>
                <c:pt idx="7">
                  <c:v>0.49054325955734407</c:v>
                </c:pt>
                <c:pt idx="8">
                  <c:v>0.45018152480839047</c:v>
                </c:pt>
                <c:pt idx="9">
                  <c:v>0.46371226718047526</c:v>
                </c:pt>
                <c:pt idx="10">
                  <c:v>0.37774294670846392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575104"/>
        <c:axId val="98576640"/>
      </c:barChart>
      <c:catAx>
        <c:axId val="985751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8576640"/>
        <c:crosses val="autoZero"/>
        <c:auto val="1"/>
        <c:lblAlgn val="ctr"/>
        <c:lblOffset val="100"/>
        <c:noMultiLvlLbl val="0"/>
      </c:catAx>
      <c:valAx>
        <c:axId val="98576640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857510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Tbl36Auto!$L$4</c:f>
              <c:strCache>
                <c:ptCount val="1"/>
                <c:pt idx="0">
                  <c:v>HOPE</c:v>
                </c:pt>
              </c:strCache>
            </c:strRef>
          </c:tx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1.4788701870981724E-3"/>
                  <c:y val="-1.35429372615860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rgbClr val="0070C0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Tbl36Auto!$M$3:$T$3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Tbl36Auto!$M$4:$T$4</c:f>
              <c:numCache>
                <c:formatCode>0%</c:formatCode>
                <c:ptCount val="8"/>
                <c:pt idx="0">
                  <c:v>0.69158237613577922</c:v>
                </c:pt>
                <c:pt idx="1">
                  <c:v>0.68474984930681138</c:v>
                </c:pt>
                <c:pt idx="2">
                  <c:v>0.67651296829971186</c:v>
                </c:pt>
                <c:pt idx="3">
                  <c:v>0.65657059110893989</c:v>
                </c:pt>
                <c:pt idx="4">
                  <c:v>0.69254357650096832</c:v>
                </c:pt>
                <c:pt idx="5">
                  <c:v>0.67485526521671102</c:v>
                </c:pt>
                <c:pt idx="6">
                  <c:v>0.63869745003445899</c:v>
                </c:pt>
                <c:pt idx="7">
                  <c:v>0.60131075914800658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Tbl36Auto!$L$5</c:f>
              <c:strCache>
                <c:ptCount val="1"/>
                <c:pt idx="0">
                  <c:v>GAMS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2.9467600953550529E-3"/>
                  <c:y val="2.0742937642714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Tbl36Auto!$M$3:$T$3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Tbl36Auto!$M$5:$T$5</c:f>
              <c:numCache>
                <c:formatCode>0%</c:formatCode>
                <c:ptCount val="8"/>
                <c:pt idx="0">
                  <c:v>0.68831168831168832</c:v>
                </c:pt>
                <c:pt idx="1">
                  <c:v>0.61333333333333329</c:v>
                </c:pt>
                <c:pt idx="2">
                  <c:v>0.73972602739726023</c:v>
                </c:pt>
                <c:pt idx="3">
                  <c:v>0.6966292134831461</c:v>
                </c:pt>
                <c:pt idx="4">
                  <c:v>0.72549019607843135</c:v>
                </c:pt>
                <c:pt idx="5">
                  <c:v>0.68674698795180722</c:v>
                </c:pt>
                <c:pt idx="6">
                  <c:v>0.70370370370370372</c:v>
                </c:pt>
                <c:pt idx="7">
                  <c:v>0.55319148936170215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Tbl36Auto!$L$6</c:f>
              <c:strCache>
                <c:ptCount val="1"/>
                <c:pt idx="0">
                  <c:v>ASPIRE</c:v>
                </c:pt>
              </c:strCache>
            </c:strRef>
          </c:tx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1.3221989453153218E-2"/>
                  <c:y val="3.48605854488498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Tbl36Auto!$M$3:$T$3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Tbl36Auto!$M$6:$T$6</c:f>
              <c:numCache>
                <c:formatCode>0%</c:formatCode>
                <c:ptCount val="8"/>
                <c:pt idx="0">
                  <c:v>0.57934080869860682</c:v>
                </c:pt>
                <c:pt idx="1">
                  <c:v>0.59298245614035083</c:v>
                </c:pt>
                <c:pt idx="2">
                  <c:v>0.56916850625459892</c:v>
                </c:pt>
                <c:pt idx="3">
                  <c:v>0.59391049156272924</c:v>
                </c:pt>
                <c:pt idx="4">
                  <c:v>0.64936657131181041</c:v>
                </c:pt>
                <c:pt idx="5">
                  <c:v>0.63366002027712065</c:v>
                </c:pt>
                <c:pt idx="6">
                  <c:v>0.59181602975989178</c:v>
                </c:pt>
                <c:pt idx="7">
                  <c:v>0.5389373067191453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Tbl36Auto!$L$7</c:f>
              <c:strCache>
                <c:ptCount val="1"/>
                <c:pt idx="0">
                  <c:v>Access</c:v>
                </c:pt>
              </c:strCache>
            </c:strRef>
          </c:tx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1.4788701870981724E-3"/>
                  <c:y val="3.45890311434675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rgbClr val="7030A0"/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Tbl36Auto!$M$3:$T$3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Tbl36Auto!$M$7:$T$7</c:f>
              <c:numCache>
                <c:formatCode>0%</c:formatCode>
                <c:ptCount val="8"/>
                <c:pt idx="0">
                  <c:v>0.53333333333333333</c:v>
                </c:pt>
                <c:pt idx="1">
                  <c:v>0.59893048128342241</c:v>
                </c:pt>
                <c:pt idx="2">
                  <c:v>0.64130434782608692</c:v>
                </c:pt>
                <c:pt idx="3">
                  <c:v>0.60147601476014756</c:v>
                </c:pt>
                <c:pt idx="4">
                  <c:v>0.66555183946488294</c:v>
                </c:pt>
                <c:pt idx="5">
                  <c:v>0.64473684210526316</c:v>
                </c:pt>
                <c:pt idx="6">
                  <c:v>0.5696969696969697</c:v>
                </c:pt>
                <c:pt idx="7">
                  <c:v>0.55797101449275366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Tbl36Auto!$L$8</c:f>
              <c:strCache>
                <c:ptCount val="1"/>
                <c:pt idx="0">
                  <c:v>Total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6373295111400491E-2"/>
                  <c:y val="-1.15499203854344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2.9467600953550529E-3"/>
                  <c:y val="-5.475551140107252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chemeClr val="accent5">
                        <a:lumMod val="60000"/>
                        <a:lumOff val="40000"/>
                      </a:schemeClr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Tbl36Auto!$M$3:$T$3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Tbl36Auto!$M$8:$T$8</c:f>
              <c:numCache>
                <c:formatCode>0%</c:formatCode>
                <c:ptCount val="8"/>
                <c:pt idx="0">
                  <c:v>0.65322580645161288</c:v>
                </c:pt>
                <c:pt idx="1">
                  <c:v>0.65407633993882164</c:v>
                </c:pt>
                <c:pt idx="2">
                  <c:v>0.64206984568975523</c:v>
                </c:pt>
                <c:pt idx="3">
                  <c:v>0.63682670423756371</c:v>
                </c:pt>
                <c:pt idx="4">
                  <c:v>0.68034055727554177</c:v>
                </c:pt>
                <c:pt idx="5">
                  <c:v>0.66176317162232656</c:v>
                </c:pt>
                <c:pt idx="6">
                  <c:v>0.62262684578661043</c:v>
                </c:pt>
                <c:pt idx="7">
                  <c:v>0.57600849256900211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307456"/>
        <c:axId val="98342016"/>
      </c:lineChart>
      <c:catAx>
        <c:axId val="98307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8342016"/>
        <c:crosses val="autoZero"/>
        <c:auto val="1"/>
        <c:lblAlgn val="ctr"/>
        <c:lblOffset val="100"/>
        <c:noMultiLvlLbl val="0"/>
      </c:catAx>
      <c:valAx>
        <c:axId val="98342016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8307456"/>
        <c:crosses val="autoZero"/>
        <c:crossBetween val="between"/>
        <c:minorUnit val="0.1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Tbl40Auto!$L$2</c:f>
              <c:strCache>
                <c:ptCount val="1"/>
                <c:pt idx="0">
                  <c:v>Both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4689272556526764E-2"/>
                  <c:y val="-1.18554892797188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4.6166871342915921E-3"/>
                  <c:y val="4.240376059835958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chemeClr val="tx2">
                        <a:lumMod val="60000"/>
                        <a:lumOff val="40000"/>
                      </a:schemeClr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Tbl40Auto!$M$1:$T$1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Tbl40Auto!$M$2:$T$2</c:f>
              <c:numCache>
                <c:formatCode>0%</c:formatCode>
                <c:ptCount val="8"/>
                <c:pt idx="0">
                  <c:v>0.66217990807616545</c:v>
                </c:pt>
                <c:pt idx="1">
                  <c:v>0.70639730639730636</c:v>
                </c:pt>
                <c:pt idx="2">
                  <c:v>0.66146735990756789</c:v>
                </c:pt>
                <c:pt idx="3">
                  <c:v>0.6634773100054675</c:v>
                </c:pt>
                <c:pt idx="4">
                  <c:v>0.7076071922544952</c:v>
                </c:pt>
                <c:pt idx="5">
                  <c:v>0.67828761855934372</c:v>
                </c:pt>
                <c:pt idx="6">
                  <c:v>0.6376429199648197</c:v>
                </c:pt>
                <c:pt idx="7">
                  <c:v>0.58979206049149335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Tbl40Auto!$L$3</c:f>
              <c:strCache>
                <c:ptCount val="1"/>
                <c:pt idx="0">
                  <c:v>GPA Only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2506479809289897E-2"/>
                  <c:y val="-4.45765126487931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3.1486816441523868E-3"/>
                  <c:y val="-1.23076033776273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Tbl40Auto!$M$1:$T$1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Tbl40Auto!$M$3:$T$3</c:f>
              <c:numCache>
                <c:formatCode>0%</c:formatCode>
                <c:ptCount val="8"/>
                <c:pt idx="0">
                  <c:v>0.68503584229390679</c:v>
                </c:pt>
                <c:pt idx="1">
                  <c:v>0.66538646183389338</c:v>
                </c:pt>
                <c:pt idx="2">
                  <c:v>0.64616582327753991</c:v>
                </c:pt>
                <c:pt idx="3">
                  <c:v>0.64776444929116683</c:v>
                </c:pt>
                <c:pt idx="4">
                  <c:v>0.67985074626865671</c:v>
                </c:pt>
                <c:pt idx="5">
                  <c:v>0.69228118538938666</c:v>
                </c:pt>
                <c:pt idx="6">
                  <c:v>0.66224726549552537</c:v>
                </c:pt>
                <c:pt idx="7">
                  <c:v>0.59779038518960881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Tbl40Auto!$L$4</c:f>
              <c:strCache>
                <c:ptCount val="1"/>
                <c:pt idx="0">
                  <c:v>ACT Only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0121158708372464E-2"/>
                  <c:y val="1.43244102070752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1.7827580726721193E-2"/>
                  <c:y val="4.86101263076888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Tbl40Auto!$M$1:$T$1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Tbl40Auto!$M$4:$T$4</c:f>
              <c:numCache>
                <c:formatCode>0%</c:formatCode>
                <c:ptCount val="8"/>
                <c:pt idx="0">
                  <c:v>0.62857142857142856</c:v>
                </c:pt>
                <c:pt idx="1">
                  <c:v>0.59204712812960236</c:v>
                </c:pt>
                <c:pt idx="2">
                  <c:v>0.60009420631182286</c:v>
                </c:pt>
                <c:pt idx="3">
                  <c:v>0.58040421792618624</c:v>
                </c:pt>
                <c:pt idx="4">
                  <c:v>0.63715998155832176</c:v>
                </c:pt>
                <c:pt idx="5">
                  <c:v>0.60424528301886793</c:v>
                </c:pt>
                <c:pt idx="6">
                  <c:v>0.54487179487179482</c:v>
                </c:pt>
                <c:pt idx="7">
                  <c:v>0.51631888710540397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Tbl40Auto!$L$5</c:f>
              <c:strCache>
                <c:ptCount val="1"/>
                <c:pt idx="0">
                  <c:v>Unknown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0285602831756119E-2"/>
                  <c:y val="2.93542263933951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1.6809073177778307E-3"/>
                  <c:y val="1.63412170365231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rgbClr val="7030A0"/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Tbl40Auto!$M$1:$T$1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Tbl40Auto!$M$5:$T$5</c:f>
              <c:numCache>
                <c:formatCode>0%</c:formatCode>
                <c:ptCount val="8"/>
                <c:pt idx="0">
                  <c:v>0.62528604118993136</c:v>
                </c:pt>
                <c:pt idx="1">
                  <c:v>0.41916167664670656</c:v>
                </c:pt>
                <c:pt idx="2">
                  <c:v>0.68103448275862066</c:v>
                </c:pt>
                <c:pt idx="3">
                  <c:v>0.6648351648351648</c:v>
                </c:pt>
                <c:pt idx="4">
                  <c:v>0.65921787709497204</c:v>
                </c:pt>
                <c:pt idx="5">
                  <c:v>0.5901639344262295</c:v>
                </c:pt>
                <c:pt idx="6">
                  <c:v>0.63087248322147649</c:v>
                </c:pt>
                <c:pt idx="7">
                  <c:v>0.53488372093023251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Tbl40Auto!$L$6</c:f>
              <c:strCache>
                <c:ptCount val="1"/>
                <c:pt idx="0">
                  <c:v>Total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909294228129741E-2"/>
                  <c:y val="7.454086280901844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1.0488246767319116E-2"/>
                  <c:y val="2.39949195524340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Tbl40Auto!$M$1:$T$1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Tbl40Auto!$M$6:$T$6</c:f>
              <c:numCache>
                <c:formatCode>0%</c:formatCode>
                <c:ptCount val="8"/>
                <c:pt idx="0">
                  <c:v>0.65394257064721972</c:v>
                </c:pt>
                <c:pt idx="1">
                  <c:v>0.6559184235910156</c:v>
                </c:pt>
                <c:pt idx="2">
                  <c:v>0.64123337363966137</c:v>
                </c:pt>
                <c:pt idx="3">
                  <c:v>0.63730686816285098</c:v>
                </c:pt>
                <c:pt idx="4">
                  <c:v>0.68031933356473451</c:v>
                </c:pt>
                <c:pt idx="5">
                  <c:v>0.66181818181818186</c:v>
                </c:pt>
                <c:pt idx="6">
                  <c:v>0.62287410113000796</c:v>
                </c:pt>
                <c:pt idx="7">
                  <c:v>0.57679558011049725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966144"/>
        <c:axId val="99008896"/>
      </c:lineChart>
      <c:catAx>
        <c:axId val="98966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99008896"/>
        <c:crosses val="autoZero"/>
        <c:auto val="1"/>
        <c:lblAlgn val="ctr"/>
        <c:lblOffset val="100"/>
        <c:noMultiLvlLbl val="0"/>
      </c:catAx>
      <c:valAx>
        <c:axId val="99008896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8966144"/>
        <c:crosses val="autoZero"/>
        <c:crossBetween val="between"/>
        <c:minorUnit val="0.1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Tbl42Auto!$F$3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Tbl42Auto!$G$2:$J$2</c:f>
              <c:numCache>
                <c:formatCode>General</c:formatCode>
                <c:ptCount val="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</c:numCache>
            </c:numRef>
          </c:cat>
          <c:val>
            <c:numRef>
              <c:f>Tbl42Auto!$G$3:$J$3</c:f>
              <c:numCache>
                <c:formatCode>0%</c:formatCode>
                <c:ptCount val="4"/>
                <c:pt idx="0">
                  <c:v>0.3062741454349846</c:v>
                </c:pt>
                <c:pt idx="1">
                  <c:v>0.35981688708036624</c:v>
                </c:pt>
                <c:pt idx="2">
                  <c:v>0.35323220536756128</c:v>
                </c:pt>
                <c:pt idx="3">
                  <c:v>0.34641840087623221</c:v>
                </c:pt>
              </c:numCache>
            </c:numRef>
          </c:val>
        </c:ser>
        <c:ser>
          <c:idx val="1"/>
          <c:order val="1"/>
          <c:tx>
            <c:strRef>
              <c:f>Tbl42Auto!$F$4</c:f>
              <c:strCache>
                <c:ptCount val="1"/>
                <c:pt idx="0">
                  <c:v>GAMS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Tbl42Auto!$G$2:$J$2</c:f>
              <c:numCache>
                <c:formatCode>General</c:formatCode>
                <c:ptCount val="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</c:numCache>
            </c:numRef>
          </c:cat>
          <c:val>
            <c:numRef>
              <c:f>Tbl42Auto!$G$4:$J$4</c:f>
              <c:numCache>
                <c:formatCode>0%</c:formatCode>
                <c:ptCount val="4"/>
                <c:pt idx="0">
                  <c:v>0.72368421052631582</c:v>
                </c:pt>
                <c:pt idx="1">
                  <c:v>0.74469820554649269</c:v>
                </c:pt>
                <c:pt idx="2">
                  <c:v>0.78772802653399665</c:v>
                </c:pt>
                <c:pt idx="3">
                  <c:v>0.78772802653399665</c:v>
                </c:pt>
              </c:numCache>
            </c:numRef>
          </c:val>
        </c:ser>
        <c:ser>
          <c:idx val="2"/>
          <c:order val="2"/>
          <c:tx>
            <c:strRef>
              <c:f>Tbl42Auto!$F$5</c:f>
              <c:strCache>
                <c:ptCount val="1"/>
                <c:pt idx="0">
                  <c:v>HOPE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Tbl42Auto!$G$2:$J$2</c:f>
              <c:numCache>
                <c:formatCode>General</c:formatCode>
                <c:ptCount val="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</c:numCache>
            </c:numRef>
          </c:cat>
          <c:val>
            <c:numRef>
              <c:f>Tbl42Auto!$G$5:$J$5</c:f>
              <c:numCache>
                <c:formatCode>0%</c:formatCode>
                <c:ptCount val="4"/>
                <c:pt idx="0">
                  <c:v>0.31584772023019037</c:v>
                </c:pt>
                <c:pt idx="1">
                  <c:v>0.36370562242876731</c:v>
                </c:pt>
                <c:pt idx="2">
                  <c:v>0.3602815699658703</c:v>
                </c:pt>
                <c:pt idx="3">
                  <c:v>0.3602815699658703</c:v>
                </c:pt>
              </c:numCache>
            </c:numRef>
          </c:val>
        </c:ser>
        <c:ser>
          <c:idx val="3"/>
          <c:order val="3"/>
          <c:tx>
            <c:strRef>
              <c:f>Tbl42Auto!$F$6</c:f>
              <c:strCache>
                <c:ptCount val="1"/>
                <c:pt idx="0">
                  <c:v>ASPIRE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Tbl42Auto!$G$2:$J$2</c:f>
              <c:numCache>
                <c:formatCode>General</c:formatCode>
                <c:ptCount val="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</c:numCache>
            </c:numRef>
          </c:cat>
          <c:val>
            <c:numRef>
              <c:f>Tbl42Auto!$G$6:$J$6</c:f>
              <c:numCache>
                <c:formatCode>0%</c:formatCode>
                <c:ptCount val="4"/>
                <c:pt idx="0">
                  <c:v>0.21027792343995805</c:v>
                </c:pt>
                <c:pt idx="1">
                  <c:v>0.27220459952418713</c:v>
                </c:pt>
                <c:pt idx="2">
                  <c:v>0.26229790161678707</c:v>
                </c:pt>
                <c:pt idx="3">
                  <c:v>0.26229790161678707</c:v>
                </c:pt>
              </c:numCache>
            </c:numRef>
          </c:val>
        </c:ser>
        <c:ser>
          <c:idx val="4"/>
          <c:order val="4"/>
          <c:tx>
            <c:strRef>
              <c:f>Tbl42Auto!$F$7</c:f>
              <c:strCache>
                <c:ptCount val="1"/>
                <c:pt idx="0">
                  <c:v>ACCESS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Tbl42Auto!$G$2:$J$2</c:f>
              <c:numCache>
                <c:formatCode>General</c:formatCode>
                <c:ptCount val="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</c:numCache>
            </c:numRef>
          </c:cat>
          <c:val>
            <c:numRef>
              <c:f>Tbl42Auto!$G$7:$J$7</c:f>
              <c:numCache>
                <c:formatCode>0%</c:formatCode>
                <c:ptCount val="4"/>
                <c:pt idx="0">
                  <c:v>8.1818181818181818E-2</c:v>
                </c:pt>
                <c:pt idx="1">
                  <c:v>5.3030303030303032E-2</c:v>
                </c:pt>
                <c:pt idx="2">
                  <c:v>7.6246334310850442E-2</c:v>
                </c:pt>
                <c:pt idx="3">
                  <c:v>7.6246334310850442E-2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8740096"/>
        <c:axId val="98741632"/>
      </c:barChart>
      <c:catAx>
        <c:axId val="98740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8741632"/>
        <c:crosses val="autoZero"/>
        <c:auto val="1"/>
        <c:lblAlgn val="ctr"/>
        <c:lblOffset val="100"/>
        <c:noMultiLvlLbl val="0"/>
      </c:catAx>
      <c:valAx>
        <c:axId val="98741632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8740096"/>
        <c:crosses val="autoZero"/>
        <c:crossBetween val="between"/>
        <c:minorUnit val="0.1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9366160260126E-2"/>
          <c:y val="2.2873804133232017E-2"/>
          <c:w val="0.89261227977001412"/>
          <c:h val="0.8156659508470531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Tbl3Auto!$A$11</c:f>
              <c:strCache>
                <c:ptCount val="1"/>
                <c:pt idx="0">
                  <c:v>General Shortfall Reserve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2.42519684036953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Tbl3Auto!$B$10:$J$10</c:f>
              <c:strCache>
                <c:ptCount val="9"/>
                <c:pt idx="0">
                  <c:v>2003-04</c:v>
                </c:pt>
                <c:pt idx="1">
                  <c:v>2004-05</c:v>
                </c:pt>
                <c:pt idx="2">
                  <c:v>2005-06</c:v>
                </c:pt>
                <c:pt idx="3">
                  <c:v>2006-07</c:v>
                </c:pt>
                <c:pt idx="4">
                  <c:v>2007-08</c:v>
                </c:pt>
                <c:pt idx="5">
                  <c:v>2008-09</c:v>
                </c:pt>
                <c:pt idx="6">
                  <c:v>2009-10</c:v>
                </c:pt>
                <c:pt idx="7">
                  <c:v>2010-11</c:v>
                </c:pt>
                <c:pt idx="8">
                  <c:v>2011-12</c:v>
                </c:pt>
              </c:strCache>
            </c:strRef>
          </c:cat>
          <c:val>
            <c:numRef>
              <c:f>Tbl3Auto!$B$11:$J$11</c:f>
              <c:numCache>
                <c:formatCode>#,##0_);\(#,##0\)</c:formatCode>
                <c:ptCount val="9"/>
                <c:pt idx="0">
                  <c:v>6.1635499999999999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100</c:v>
                </c:pt>
              </c:numCache>
            </c:numRef>
          </c:val>
        </c:ser>
        <c:ser>
          <c:idx val="1"/>
          <c:order val="1"/>
          <c:tx>
            <c:strRef>
              <c:f>Tbl3Auto!$A$12</c:f>
              <c:strCache>
                <c:ptCount val="1"/>
                <c:pt idx="0">
                  <c:v>Lottery for Education Account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Tbl3Auto!$B$10:$J$10</c:f>
              <c:strCache>
                <c:ptCount val="9"/>
                <c:pt idx="0">
                  <c:v>2003-04</c:v>
                </c:pt>
                <c:pt idx="1">
                  <c:v>2004-05</c:v>
                </c:pt>
                <c:pt idx="2">
                  <c:v>2005-06</c:v>
                </c:pt>
                <c:pt idx="3">
                  <c:v>2006-07</c:v>
                </c:pt>
                <c:pt idx="4">
                  <c:v>2007-08</c:v>
                </c:pt>
                <c:pt idx="5">
                  <c:v>2008-09</c:v>
                </c:pt>
                <c:pt idx="6">
                  <c:v>2009-10</c:v>
                </c:pt>
                <c:pt idx="7">
                  <c:v>2010-11</c:v>
                </c:pt>
                <c:pt idx="8">
                  <c:v>2011-12</c:v>
                </c:pt>
              </c:strCache>
            </c:strRef>
          </c:cat>
          <c:val>
            <c:numRef>
              <c:f>Tbl3Auto!$B$12:$J$12</c:f>
              <c:numCache>
                <c:formatCode>#,##0_);\(#,##0\)</c:formatCode>
                <c:ptCount val="9"/>
                <c:pt idx="0">
                  <c:v>114.8839888</c:v>
                </c:pt>
                <c:pt idx="1">
                  <c:v>201.55778002000002</c:v>
                </c:pt>
                <c:pt idx="2">
                  <c:v>315.0420145299999</c:v>
                </c:pt>
                <c:pt idx="3">
                  <c:v>384.57377624999981</c:v>
                </c:pt>
                <c:pt idx="4">
                  <c:v>408.38792241999988</c:v>
                </c:pt>
                <c:pt idx="5">
                  <c:v>321.62728249000003</c:v>
                </c:pt>
                <c:pt idx="6">
                  <c:v>322.78882156000003</c:v>
                </c:pt>
                <c:pt idx="7">
                  <c:v>315.8</c:v>
                </c:pt>
                <c:pt idx="8">
                  <c:v>273.2</c:v>
                </c:pt>
              </c:numCache>
            </c:numRef>
          </c:val>
        </c:ser>
        <c:ser>
          <c:idx val="2"/>
          <c:order val="2"/>
          <c:tx>
            <c:strRef>
              <c:f>Tbl3Auto!$A$13</c:f>
              <c:strCache>
                <c:ptCount val="1"/>
                <c:pt idx="0">
                  <c:v>Local Government Reserve</c:v>
                </c:pt>
              </c:strCache>
            </c:strRef>
          </c:tx>
          <c:invertIfNegative val="0"/>
          <c:dPt>
            <c:idx val="8"/>
            <c:invertIfNegative val="0"/>
            <c:bubble3D val="0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</c:spPr>
          </c:dPt>
          <c:dLbls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Tbl3Auto!$B$10:$J$10</c:f>
              <c:strCache>
                <c:ptCount val="9"/>
                <c:pt idx="0">
                  <c:v>2003-04</c:v>
                </c:pt>
                <c:pt idx="1">
                  <c:v>2004-05</c:v>
                </c:pt>
                <c:pt idx="2">
                  <c:v>2005-06</c:v>
                </c:pt>
                <c:pt idx="3">
                  <c:v>2006-07</c:v>
                </c:pt>
                <c:pt idx="4">
                  <c:v>2007-08</c:v>
                </c:pt>
                <c:pt idx="5">
                  <c:v>2008-09</c:v>
                </c:pt>
                <c:pt idx="6">
                  <c:v>2009-10</c:v>
                </c:pt>
                <c:pt idx="7">
                  <c:v>2010-11</c:v>
                </c:pt>
                <c:pt idx="8">
                  <c:v>2011-12</c:v>
                </c:pt>
              </c:strCache>
            </c:strRef>
          </c:cat>
          <c:val>
            <c:numRef>
              <c:f>Tbl3Auto!$B$13:$J$13</c:f>
              <c:numCache>
                <c:formatCode>#,##0_);\(#,##0\)</c:formatCode>
                <c:ptCount val="9"/>
                <c:pt idx="0">
                  <c:v>1.23417658</c:v>
                </c:pt>
                <c:pt idx="1">
                  <c:v>3.5528106699999999</c:v>
                </c:pt>
                <c:pt idx="2">
                  <c:v>6.4382147600000001</c:v>
                </c:pt>
                <c:pt idx="3">
                  <c:v>9.5505739499999986</c:v>
                </c:pt>
                <c:pt idx="4">
                  <c:v>12.70125125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3001984"/>
        <c:axId val="93008256"/>
      </c:barChart>
      <c:catAx>
        <c:axId val="930019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Fiscal Year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3008256"/>
        <c:crosses val="autoZero"/>
        <c:auto val="1"/>
        <c:lblAlgn val="ctr"/>
        <c:lblOffset val="100"/>
        <c:noMultiLvlLbl val="0"/>
      </c:catAx>
      <c:valAx>
        <c:axId val="9300825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($)</a:t>
                </a:r>
                <a:r>
                  <a:rPr lang="en-US" sz="1200" baseline="0"/>
                  <a:t>  in Millions</a:t>
                </a:r>
                <a:endParaRPr lang="en-US" sz="1200"/>
              </a:p>
            </c:rich>
          </c:tx>
          <c:layout/>
          <c:overlay val="0"/>
        </c:title>
        <c:numFmt formatCode="#,##0_);\(#,##0\)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30019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Tbl45Auto!$G$4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Tbl45Auto!$H$3:$K$3</c:f>
              <c:numCache>
                <c:formatCode>General</c:formatCode>
                <c:ptCount val="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</c:numCache>
            </c:numRef>
          </c:cat>
          <c:val>
            <c:numRef>
              <c:f>Tbl45Auto!$H$4:$K$4</c:f>
              <c:numCache>
                <c:formatCode>0%</c:formatCode>
                <c:ptCount val="4"/>
                <c:pt idx="0">
                  <c:v>0.28451361867704278</c:v>
                </c:pt>
                <c:pt idx="1">
                  <c:v>0.33830489818381948</c:v>
                </c:pt>
                <c:pt idx="2">
                  <c:v>0.33162289968809738</c:v>
                </c:pt>
                <c:pt idx="3">
                  <c:v>0.32875934513106841</c:v>
                </c:pt>
              </c:numCache>
            </c:numRef>
          </c:val>
        </c:ser>
        <c:ser>
          <c:idx val="1"/>
          <c:order val="1"/>
          <c:tx>
            <c:strRef>
              <c:f>Tbl45Auto!$G$5</c:f>
              <c:strCache>
                <c:ptCount val="1"/>
                <c:pt idx="0">
                  <c:v>GPA and ACT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Tbl45Auto!$H$3:$K$3</c:f>
              <c:numCache>
                <c:formatCode>General</c:formatCode>
                <c:ptCount val="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</c:numCache>
            </c:numRef>
          </c:cat>
          <c:val>
            <c:numRef>
              <c:f>Tbl45Auto!$H$5:$K$5</c:f>
              <c:numCache>
                <c:formatCode>0%</c:formatCode>
                <c:ptCount val="4"/>
                <c:pt idx="0">
                  <c:v>0.42207193359975409</c:v>
                </c:pt>
                <c:pt idx="1">
                  <c:v>0.45003432382073161</c:v>
                </c:pt>
                <c:pt idx="2">
                  <c:v>0.4411504424778761</c:v>
                </c:pt>
                <c:pt idx="3">
                  <c:v>0.43919487956880582</c:v>
                </c:pt>
              </c:numCache>
            </c:numRef>
          </c:val>
        </c:ser>
        <c:ser>
          <c:idx val="2"/>
          <c:order val="2"/>
          <c:tx>
            <c:strRef>
              <c:f>Tbl45Auto!$G$6</c:f>
              <c:strCache>
                <c:ptCount val="1"/>
                <c:pt idx="0">
                  <c:v>GPA Only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Tbl45Auto!$H$3:$K$3</c:f>
              <c:numCache>
                <c:formatCode>General</c:formatCode>
                <c:ptCount val="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</c:numCache>
            </c:numRef>
          </c:cat>
          <c:val>
            <c:numRef>
              <c:f>Tbl45Auto!$H$6:$K$6</c:f>
              <c:numCache>
                <c:formatCode>0%</c:formatCode>
                <c:ptCount val="4"/>
                <c:pt idx="0">
                  <c:v>0.20960400546199362</c:v>
                </c:pt>
                <c:pt idx="1">
                  <c:v>0.23080357142857144</c:v>
                </c:pt>
                <c:pt idx="2">
                  <c:v>0.22296764009471193</c:v>
                </c:pt>
                <c:pt idx="3">
                  <c:v>0.23055859802847756</c:v>
                </c:pt>
              </c:numCache>
            </c:numRef>
          </c:val>
        </c:ser>
        <c:ser>
          <c:idx val="3"/>
          <c:order val="3"/>
          <c:tx>
            <c:strRef>
              <c:f>Tbl45Auto!$G$7</c:f>
              <c:strCache>
                <c:ptCount val="1"/>
                <c:pt idx="0">
                  <c:v>ACT Only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Tbl45Auto!$H$3:$K$3</c:f>
              <c:numCache>
                <c:formatCode>General</c:formatCode>
                <c:ptCount val="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</c:numCache>
            </c:numRef>
          </c:cat>
          <c:val>
            <c:numRef>
              <c:f>Tbl45Auto!$H$7:$K$7</c:f>
              <c:numCache>
                <c:formatCode>0%</c:formatCode>
                <c:ptCount val="4"/>
                <c:pt idx="0">
                  <c:v>0.10896243956861287</c:v>
                </c:pt>
                <c:pt idx="1">
                  <c:v>0.15429808286951144</c:v>
                </c:pt>
                <c:pt idx="2">
                  <c:v>0.13724304715840388</c:v>
                </c:pt>
                <c:pt idx="3">
                  <c:v>0.12424329778034016</c:v>
                </c:pt>
              </c:numCache>
            </c:numRef>
          </c:val>
        </c:ser>
        <c:ser>
          <c:idx val="4"/>
          <c:order val="4"/>
          <c:tx>
            <c:strRef>
              <c:f>Tbl45Auto!$G$8</c:f>
              <c:strCache>
                <c:ptCount val="1"/>
                <c:pt idx="0">
                  <c:v>Unknown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Tbl45Auto!$H$3:$K$3</c:f>
              <c:numCache>
                <c:formatCode>General</c:formatCode>
                <c:ptCount val="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</c:numCache>
            </c:numRef>
          </c:cat>
          <c:val>
            <c:numRef>
              <c:f>Tbl45Auto!$H$8:$K$8</c:f>
              <c:numCache>
                <c:formatCode>0%</c:formatCode>
                <c:ptCount val="4"/>
                <c:pt idx="0">
                  <c:v>6.2063296341964655E-2</c:v>
                </c:pt>
                <c:pt idx="1">
                  <c:v>9.6525096525096526E-2</c:v>
                </c:pt>
                <c:pt idx="2">
                  <c:v>0.11386138613861387</c:v>
                </c:pt>
                <c:pt idx="3">
                  <c:v>0.12460063897763578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8788480"/>
        <c:axId val="98790016"/>
      </c:barChart>
      <c:catAx>
        <c:axId val="98788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8790016"/>
        <c:crosses val="autoZero"/>
        <c:auto val="1"/>
        <c:lblAlgn val="ctr"/>
        <c:lblOffset val="100"/>
        <c:noMultiLvlLbl val="0"/>
      </c:catAx>
      <c:valAx>
        <c:axId val="98790016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8788480"/>
        <c:crosses val="autoZero"/>
        <c:crossBetween val="between"/>
        <c:majorUnit val="0.1"/>
        <c:minorUnit val="0.1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Tbl52Auto!$G$10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Tbl52Auto!$F$11</c:f>
              <c:numCache>
                <c:formatCode>General</c:formatCode>
                <c:ptCount val="1"/>
                <c:pt idx="0">
                  <c:v>2006</c:v>
                </c:pt>
              </c:numCache>
            </c:numRef>
          </c:cat>
          <c:val>
            <c:numRef>
              <c:f>Tbl52Auto!$G$11</c:f>
              <c:numCache>
                <c:formatCode>0%</c:formatCode>
                <c:ptCount val="1"/>
                <c:pt idx="0">
                  <c:v>0.58492415402567099</c:v>
                </c:pt>
              </c:numCache>
            </c:numRef>
          </c:val>
        </c:ser>
        <c:ser>
          <c:idx val="1"/>
          <c:order val="1"/>
          <c:tx>
            <c:strRef>
              <c:f>Tbl52Auto!$H$10</c:f>
              <c:strCache>
                <c:ptCount val="1"/>
                <c:pt idx="0">
                  <c:v>GAMS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Tbl52Auto!$F$11</c:f>
              <c:numCache>
                <c:formatCode>General</c:formatCode>
                <c:ptCount val="1"/>
                <c:pt idx="0">
                  <c:v>2006</c:v>
                </c:pt>
              </c:numCache>
            </c:numRef>
          </c:cat>
          <c:val>
            <c:numRef>
              <c:f>Tbl52Auto!$H$11</c:f>
              <c:numCache>
                <c:formatCode>0%</c:formatCode>
                <c:ptCount val="1"/>
                <c:pt idx="0">
                  <c:v>0.8872305140961857</c:v>
                </c:pt>
              </c:numCache>
            </c:numRef>
          </c:val>
        </c:ser>
        <c:ser>
          <c:idx val="2"/>
          <c:order val="2"/>
          <c:tx>
            <c:strRef>
              <c:f>Tbl52Auto!$I$10</c:f>
              <c:strCache>
                <c:ptCount val="1"/>
                <c:pt idx="0">
                  <c:v>HOPE</c:v>
                </c:pt>
              </c:strCache>
            </c:strRef>
          </c:tx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Tbl52Auto!$F$11</c:f>
              <c:numCache>
                <c:formatCode>General</c:formatCode>
                <c:ptCount val="1"/>
                <c:pt idx="0">
                  <c:v>2006</c:v>
                </c:pt>
              </c:numCache>
            </c:numRef>
          </c:cat>
          <c:val>
            <c:numRef>
              <c:f>Tbl52Auto!$I$11</c:f>
              <c:numCache>
                <c:formatCode>0%</c:formatCode>
                <c:ptCount val="1"/>
                <c:pt idx="0">
                  <c:v>0.60992605233219566</c:v>
                </c:pt>
              </c:numCache>
            </c:numRef>
          </c:val>
        </c:ser>
        <c:ser>
          <c:idx val="3"/>
          <c:order val="3"/>
          <c:tx>
            <c:strRef>
              <c:f>Tbl52Auto!$J$10</c:f>
              <c:strCache>
                <c:ptCount val="1"/>
                <c:pt idx="0">
                  <c:v>ASPIRE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Tbl52Auto!$F$11</c:f>
              <c:numCache>
                <c:formatCode>General</c:formatCode>
                <c:ptCount val="1"/>
                <c:pt idx="0">
                  <c:v>2006</c:v>
                </c:pt>
              </c:numCache>
            </c:numRef>
          </c:cat>
          <c:val>
            <c:numRef>
              <c:f>Tbl52Auto!$J$11</c:f>
              <c:numCache>
                <c:formatCode>0%</c:formatCode>
                <c:ptCount val="1"/>
                <c:pt idx="0">
                  <c:v>0.47609219126246988</c:v>
                </c:pt>
              </c:numCache>
            </c:numRef>
          </c:val>
        </c:ser>
        <c:ser>
          <c:idx val="4"/>
          <c:order val="4"/>
          <c:tx>
            <c:strRef>
              <c:f>Tbl52Auto!$K$10</c:f>
              <c:strCache>
                <c:ptCount val="1"/>
                <c:pt idx="0">
                  <c:v>ACCESS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Tbl52Auto!$F$11</c:f>
              <c:numCache>
                <c:formatCode>General</c:formatCode>
                <c:ptCount val="1"/>
                <c:pt idx="0">
                  <c:v>2006</c:v>
                </c:pt>
              </c:numCache>
            </c:numRef>
          </c:cat>
          <c:val>
            <c:numRef>
              <c:f>Tbl52Auto!$K$11</c:f>
              <c:numCache>
                <c:formatCode>0%</c:formatCode>
                <c:ptCount val="1"/>
                <c:pt idx="0">
                  <c:v>0.34017595307917886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3"/>
        <c:overlap val="-17"/>
        <c:axId val="98935552"/>
        <c:axId val="98937088"/>
      </c:barChart>
      <c:catAx>
        <c:axId val="989355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8937088"/>
        <c:crosses val="autoZero"/>
        <c:auto val="1"/>
        <c:lblAlgn val="ctr"/>
        <c:lblOffset val="100"/>
        <c:noMultiLvlLbl val="0"/>
      </c:catAx>
      <c:valAx>
        <c:axId val="9893708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8935552"/>
        <c:crosses val="autoZero"/>
        <c:crossBetween val="between"/>
      </c:valAx>
      <c:spPr>
        <a:noFill/>
      </c:spPr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Tbl51Auto!$I$3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Tbl51Auto!$H$4</c:f>
              <c:numCache>
                <c:formatCode>General</c:formatCode>
                <c:ptCount val="1"/>
                <c:pt idx="0">
                  <c:v>2006</c:v>
                </c:pt>
              </c:numCache>
            </c:numRef>
          </c:cat>
          <c:val>
            <c:numRef>
              <c:f>Tbl51Auto!$I$4</c:f>
              <c:numCache>
                <c:formatCode>0%</c:formatCode>
                <c:ptCount val="1"/>
                <c:pt idx="0">
                  <c:v>0.58492415402567099</c:v>
                </c:pt>
              </c:numCache>
            </c:numRef>
          </c:val>
        </c:ser>
        <c:ser>
          <c:idx val="1"/>
          <c:order val="1"/>
          <c:tx>
            <c:strRef>
              <c:f>Tbl51Auto!$J$3</c:f>
              <c:strCache>
                <c:ptCount val="1"/>
                <c:pt idx="0">
                  <c:v>Private Institutions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Tbl51Auto!$H$4</c:f>
              <c:numCache>
                <c:formatCode>General</c:formatCode>
                <c:ptCount val="1"/>
                <c:pt idx="0">
                  <c:v>2006</c:v>
                </c:pt>
              </c:numCache>
            </c:numRef>
          </c:cat>
          <c:val>
            <c:numRef>
              <c:f>Tbl51Auto!$J$4</c:f>
              <c:numCache>
                <c:formatCode>0%</c:formatCode>
                <c:ptCount val="1"/>
                <c:pt idx="0">
                  <c:v>0.69501718213058417</c:v>
                </c:pt>
              </c:numCache>
            </c:numRef>
          </c:val>
        </c:ser>
        <c:ser>
          <c:idx val="2"/>
          <c:order val="2"/>
          <c:tx>
            <c:strRef>
              <c:f>Tbl51Auto!$K$3</c:f>
              <c:strCache>
                <c:ptCount val="1"/>
                <c:pt idx="0">
                  <c:v>UT Campuses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Tbl51Auto!$H$4</c:f>
              <c:numCache>
                <c:formatCode>General</c:formatCode>
                <c:ptCount val="1"/>
                <c:pt idx="0">
                  <c:v>2006</c:v>
                </c:pt>
              </c:numCache>
            </c:numRef>
          </c:cat>
          <c:val>
            <c:numRef>
              <c:f>Tbl51Auto!$K$4</c:f>
              <c:numCache>
                <c:formatCode>0%</c:formatCode>
                <c:ptCount val="1"/>
                <c:pt idx="0">
                  <c:v>0.69763271162123386</c:v>
                </c:pt>
              </c:numCache>
            </c:numRef>
          </c:val>
        </c:ser>
        <c:ser>
          <c:idx val="3"/>
          <c:order val="3"/>
          <c:tx>
            <c:strRef>
              <c:f>Tbl51Auto!$L$3</c:f>
              <c:strCache>
                <c:ptCount val="1"/>
                <c:pt idx="0">
                  <c:v>TBR Universities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Tbl51Auto!$H$4</c:f>
              <c:numCache>
                <c:formatCode>General</c:formatCode>
                <c:ptCount val="1"/>
                <c:pt idx="0">
                  <c:v>2006</c:v>
                </c:pt>
              </c:numCache>
            </c:numRef>
          </c:cat>
          <c:val>
            <c:numRef>
              <c:f>Tbl51Auto!$L$4</c:f>
              <c:numCache>
                <c:formatCode>0%</c:formatCode>
                <c:ptCount val="1"/>
                <c:pt idx="0">
                  <c:v>0.55139452664658894</c:v>
                </c:pt>
              </c:numCache>
            </c:numRef>
          </c:val>
        </c:ser>
        <c:ser>
          <c:idx val="4"/>
          <c:order val="4"/>
          <c:tx>
            <c:strRef>
              <c:f>Tbl51Auto!$M$3</c:f>
              <c:strCache>
                <c:ptCount val="1"/>
                <c:pt idx="0">
                  <c:v>TBR Community Colleges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Tbl51Auto!$H$4</c:f>
              <c:numCache>
                <c:formatCode>General</c:formatCode>
                <c:ptCount val="1"/>
                <c:pt idx="0">
                  <c:v>2006</c:v>
                </c:pt>
              </c:numCache>
            </c:numRef>
          </c:cat>
          <c:val>
            <c:numRef>
              <c:f>Tbl51Auto!$M$4</c:f>
              <c:numCache>
                <c:formatCode>0%</c:formatCode>
                <c:ptCount val="1"/>
                <c:pt idx="0">
                  <c:v>0.4245762711864407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3"/>
        <c:axId val="99049472"/>
        <c:axId val="99051008"/>
      </c:barChart>
      <c:catAx>
        <c:axId val="990494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9051008"/>
        <c:crosses val="autoZero"/>
        <c:auto val="1"/>
        <c:lblAlgn val="ctr"/>
        <c:lblOffset val="100"/>
        <c:noMultiLvlLbl val="0"/>
      </c:catAx>
      <c:valAx>
        <c:axId val="99051008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904947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4"/>
          <c:order val="0"/>
          <c:tx>
            <c:strRef>
              <c:f>Tbl54Auto!$F$3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Tbl54Auto!$G$2:$I$2</c:f>
              <c:numCache>
                <c:formatCode>General</c:formatCode>
                <c:ptCount val="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</c:numCache>
            </c:numRef>
          </c:cat>
          <c:val>
            <c:numRef>
              <c:f>Tbl54Auto!$G$3:$I$3</c:f>
              <c:numCache>
                <c:formatCode>0%</c:formatCode>
                <c:ptCount val="3"/>
                <c:pt idx="0">
                  <c:v>0.53680933852140078</c:v>
                </c:pt>
                <c:pt idx="1">
                  <c:v>0.58343423225096314</c:v>
                </c:pt>
                <c:pt idx="2">
                  <c:v>0.57078176878961662</c:v>
                </c:pt>
              </c:numCache>
            </c:numRef>
          </c:val>
        </c:ser>
        <c:ser>
          <c:idx val="0"/>
          <c:order val="1"/>
          <c:tx>
            <c:strRef>
              <c:f>Tbl54Auto!$F$4</c:f>
              <c:strCache>
                <c:ptCount val="1"/>
                <c:pt idx="0">
                  <c:v>Both     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Tbl54Auto!$G$2:$I$2</c:f>
              <c:numCache>
                <c:formatCode>General</c:formatCode>
                <c:ptCount val="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</c:numCache>
            </c:numRef>
          </c:cat>
          <c:val>
            <c:numRef>
              <c:f>Tbl54Auto!$G$4:$I$4</c:f>
              <c:numCache>
                <c:formatCode>0%</c:formatCode>
                <c:ptCount val="3"/>
                <c:pt idx="0">
                  <c:v>0.671072855825392</c:v>
                </c:pt>
                <c:pt idx="1">
                  <c:v>0.68255369226243012</c:v>
                </c:pt>
                <c:pt idx="2">
                  <c:v>0.66938053097345129</c:v>
                </c:pt>
              </c:numCache>
            </c:numRef>
          </c:val>
        </c:ser>
        <c:ser>
          <c:idx val="1"/>
          <c:order val="2"/>
          <c:tx>
            <c:strRef>
              <c:f>Tbl54Auto!$F$5</c:f>
              <c:strCache>
                <c:ptCount val="1"/>
                <c:pt idx="0">
                  <c:v>GPA Only  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Tbl54Auto!$G$2:$I$2</c:f>
              <c:numCache>
                <c:formatCode>General</c:formatCode>
                <c:ptCount val="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</c:numCache>
            </c:numRef>
          </c:cat>
          <c:val>
            <c:numRef>
              <c:f>Tbl54Auto!$G$5:$I$5</c:f>
              <c:numCache>
                <c:formatCode>0%</c:formatCode>
                <c:ptCount val="3"/>
                <c:pt idx="0">
                  <c:v>0.49180700955848883</c:v>
                </c:pt>
                <c:pt idx="1">
                  <c:v>0.5133928571428571</c:v>
                </c:pt>
                <c:pt idx="2">
                  <c:v>0.49191002367797948</c:v>
                </c:pt>
              </c:numCache>
            </c:numRef>
          </c:val>
        </c:ser>
        <c:ser>
          <c:idx val="2"/>
          <c:order val="3"/>
          <c:tx>
            <c:strRef>
              <c:f>Tbl54Auto!$F$6</c:f>
              <c:strCache>
                <c:ptCount val="1"/>
                <c:pt idx="0">
                  <c:v>ACT Only   </c:v>
                </c:pt>
              </c:strCache>
            </c:strRef>
          </c:tx>
          <c:invertIfNegative val="0"/>
          <c:cat>
            <c:numRef>
              <c:f>Tbl54Auto!$G$2:$I$2</c:f>
              <c:numCache>
                <c:formatCode>General</c:formatCode>
                <c:ptCount val="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</c:numCache>
            </c:numRef>
          </c:cat>
          <c:val>
            <c:numRef>
              <c:f>Tbl54Auto!$G$6:$I$6</c:f>
              <c:numCache>
                <c:formatCode>0%</c:formatCode>
                <c:ptCount val="3"/>
                <c:pt idx="0">
                  <c:v>0.34176273707698029</c:v>
                </c:pt>
                <c:pt idx="1">
                  <c:v>0.38837353123067409</c:v>
                </c:pt>
                <c:pt idx="2">
                  <c:v>0.36215235792019346</c:v>
                </c:pt>
              </c:numCache>
            </c:numRef>
          </c:val>
        </c:ser>
        <c:ser>
          <c:idx val="3"/>
          <c:order val="4"/>
          <c:tx>
            <c:strRef>
              <c:f>Tbl54Auto!$F$7</c:f>
              <c:strCache>
                <c:ptCount val="1"/>
                <c:pt idx="0">
                  <c:v>Unknown   </c:v>
                </c:pt>
              </c:strCache>
            </c:strRef>
          </c:tx>
          <c:invertIfNegative val="0"/>
          <c:cat>
            <c:numRef>
              <c:f>Tbl54Auto!$G$2:$I$2</c:f>
              <c:numCache>
                <c:formatCode>General</c:formatCode>
                <c:ptCount val="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</c:numCache>
            </c:numRef>
          </c:cat>
          <c:val>
            <c:numRef>
              <c:f>Tbl54Auto!$G$7:$I$7</c:f>
              <c:numCache>
                <c:formatCode>0%</c:formatCode>
                <c:ptCount val="3"/>
                <c:pt idx="0">
                  <c:v>0.29510891903000414</c:v>
                </c:pt>
                <c:pt idx="1">
                  <c:v>0.3281853281853282</c:v>
                </c:pt>
                <c:pt idx="2">
                  <c:v>0.45049504950495051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0705408"/>
        <c:axId val="100706944"/>
      </c:barChart>
      <c:catAx>
        <c:axId val="100705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00706944"/>
        <c:crosses val="autoZero"/>
        <c:auto val="1"/>
        <c:lblAlgn val="ctr"/>
        <c:lblOffset val="100"/>
        <c:noMultiLvlLbl val="0"/>
      </c:catAx>
      <c:valAx>
        <c:axId val="100706944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00705408"/>
        <c:crosses val="autoZero"/>
        <c:crossBetween val="between"/>
        <c:minorUnit val="0.1"/>
      </c:valAx>
    </c:plotArea>
    <c:legend>
      <c:legendPos val="b"/>
      <c:layout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'Tbl55-58-59Auto For Updating'!$T$1</c:f>
              <c:strCache>
                <c:ptCount val="1"/>
                <c:pt idx="0">
                  <c:v>Grad w/in
4 yrs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3"/>
              <c:spPr/>
              <c:txPr>
                <a:bodyPr/>
                <a:lstStyle/>
                <a:p>
                  <a:pPr>
                    <a:defRPr sz="1200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'Tbl55-58-59Auto For Updating'!$Q$2:$Q$7</c:f>
              <c:strCache>
                <c:ptCount val="6"/>
                <c:pt idx="0">
                  <c:v>FTF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  <c:pt idx="5">
                  <c:v>Year 6</c:v>
                </c:pt>
              </c:strCache>
            </c:strRef>
          </c:cat>
          <c:val>
            <c:numRef>
              <c:f>'Tbl55-58-59Auto For Updating'!$T$2:$T$7</c:f>
              <c:numCache>
                <c:formatCode>General</c:formatCode>
                <c:ptCount val="6"/>
                <c:pt idx="3" formatCode="0%">
                  <c:v>0.28578763127187867</c:v>
                </c:pt>
              </c:numCache>
            </c:numRef>
          </c:val>
        </c:ser>
        <c:ser>
          <c:idx val="3"/>
          <c:order val="3"/>
          <c:tx>
            <c:strRef>
              <c:f>'Tbl55-58-59Auto For Updating'!$U$1</c:f>
              <c:strCache>
                <c:ptCount val="1"/>
                <c:pt idx="0">
                  <c:v>Grad on TELS w/in 5 yrs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dLbl>
              <c:idx val="4"/>
              <c:spPr/>
              <c:txPr>
                <a:bodyPr/>
                <a:lstStyle/>
                <a:p>
                  <a:pPr>
                    <a:defRPr sz="1200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'Tbl55-58-59Auto For Updating'!$Q$2:$Q$7</c:f>
              <c:strCache>
                <c:ptCount val="6"/>
                <c:pt idx="0">
                  <c:v>FTF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  <c:pt idx="5">
                  <c:v>Year 6</c:v>
                </c:pt>
              </c:strCache>
            </c:strRef>
          </c:cat>
          <c:val>
            <c:numRef>
              <c:f>'Tbl55-58-59Auto For Updating'!$U$2:$U$7</c:f>
              <c:numCache>
                <c:formatCode>General</c:formatCode>
                <c:ptCount val="6"/>
                <c:pt idx="4" formatCode="0%">
                  <c:v>0.35323220536756128</c:v>
                </c:pt>
              </c:numCache>
            </c:numRef>
          </c:val>
        </c:ser>
        <c:ser>
          <c:idx val="4"/>
          <c:order val="4"/>
          <c:tx>
            <c:strRef>
              <c:f>'Tbl55-58-59Auto For Updating'!$V$1</c:f>
              <c:strCache>
                <c:ptCount val="1"/>
                <c:pt idx="0">
                  <c:v>Grad w/in 
5 yrs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dLbl>
              <c:idx val="4"/>
              <c:spPr/>
              <c:txPr>
                <a:bodyPr/>
                <a:lstStyle/>
                <a:p>
                  <a:pPr>
                    <a:defRPr sz="1200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'Tbl55-58-59Auto For Updating'!$Q$2:$Q$7</c:f>
              <c:strCache>
                <c:ptCount val="6"/>
                <c:pt idx="0">
                  <c:v>FTF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  <c:pt idx="5">
                  <c:v>Year 6</c:v>
                </c:pt>
              </c:strCache>
            </c:strRef>
          </c:cat>
          <c:val>
            <c:numRef>
              <c:f>'Tbl55-58-59Auto For Updating'!$V$2:$V$7</c:f>
              <c:numCache>
                <c:formatCode>General</c:formatCode>
                <c:ptCount val="6"/>
                <c:pt idx="4" formatCode="0%">
                  <c:v>0.50254375729288214</c:v>
                </c:pt>
              </c:numCache>
            </c:numRef>
          </c:val>
        </c:ser>
        <c:ser>
          <c:idx val="5"/>
          <c:order val="5"/>
          <c:tx>
            <c:strRef>
              <c:f>'Tbl55-58-59Auto For Updating'!$W$1</c:f>
              <c:strCache>
                <c:ptCount val="1"/>
                <c:pt idx="0">
                  <c:v>Grad w/in 
6 years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5"/>
              <c:spPr/>
              <c:txPr>
                <a:bodyPr/>
                <a:lstStyle/>
                <a:p>
                  <a:pPr>
                    <a:defRPr sz="1200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'Tbl55-58-59Auto For Updating'!$Q$2:$Q$7</c:f>
              <c:strCache>
                <c:ptCount val="6"/>
                <c:pt idx="0">
                  <c:v>FTF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  <c:pt idx="5">
                  <c:v>Year 6</c:v>
                </c:pt>
              </c:strCache>
            </c:strRef>
          </c:cat>
          <c:val>
            <c:numRef>
              <c:f>'Tbl55-58-59Auto For Updating'!$W$2:$W$7</c:f>
              <c:numCache>
                <c:formatCode>General</c:formatCode>
                <c:ptCount val="6"/>
                <c:pt idx="5" formatCode="0%">
                  <c:v>0.58492415402567099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2"/>
        <c:axId val="101073280"/>
        <c:axId val="101074816"/>
      </c:barChart>
      <c:lineChart>
        <c:grouping val="standard"/>
        <c:varyColors val="0"/>
        <c:ser>
          <c:idx val="0"/>
          <c:order val="0"/>
          <c:tx>
            <c:strRef>
              <c:f>'Tbl55-58-59Auto For Updating'!$R$1</c:f>
              <c:strCache>
                <c:ptCount val="1"/>
                <c:pt idx="0">
                  <c:v>Renewal</c:v>
                </c:pt>
              </c:strCache>
            </c:strRef>
          </c:tx>
          <c:marker>
            <c:symbol val="none"/>
          </c:marker>
          <c:dLbls>
            <c:dLbl>
              <c:idx val="0"/>
              <c:spPr/>
              <c:txPr>
                <a:bodyPr/>
                <a:lstStyle/>
                <a:p>
                  <a:pPr>
                    <a:defRPr sz="1200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381070890911756E-2"/>
                  <c:y val="-2.8896598093361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effectLst>
                  <a:glow>
                    <a:schemeClr val="bg1"/>
                  </a:glow>
                  <a:outerShdw sx="1000" sy="1000" algn="ctr" rotWithShape="0">
                    <a:schemeClr val="bg1"/>
                  </a:outerShdw>
                </a:effectLst>
              </c:spPr>
              <c:txPr>
                <a:bodyPr/>
                <a:lstStyle/>
                <a:p>
                  <a:pPr>
                    <a:defRPr sz="1200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'Tbl55-58-59Auto For Updating'!$Q$2:$Q$7</c:f>
              <c:strCache>
                <c:ptCount val="6"/>
                <c:pt idx="0">
                  <c:v>FTF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  <c:pt idx="5">
                  <c:v>Year 6</c:v>
                </c:pt>
              </c:strCache>
            </c:strRef>
          </c:cat>
          <c:val>
            <c:numRef>
              <c:f>'Tbl55-58-59Auto For Updating'!$R$2:$R$7</c:f>
              <c:numCache>
                <c:formatCode>0%</c:formatCode>
                <c:ptCount val="6"/>
                <c:pt idx="0">
                  <c:v>1</c:v>
                </c:pt>
                <c:pt idx="1">
                  <c:v>0.53717619603267208</c:v>
                </c:pt>
                <c:pt idx="2">
                  <c:v>0.44471411901983665</c:v>
                </c:pt>
                <c:pt idx="3">
                  <c:v>0.38613768961493583</c:v>
                </c:pt>
                <c:pt idx="4">
                  <c:v>0.16051341890315052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'Tbl55-58-59Auto For Updating'!$S$1</c:f>
              <c:strCache>
                <c:ptCount val="1"/>
                <c:pt idx="0">
                  <c:v>Retention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txPr>
              <a:bodyPr/>
              <a:lstStyle/>
              <a:p>
                <a:pPr>
                  <a:defRPr sz="1200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'Tbl55-58-59Auto For Updating'!$Q$2:$Q$7</c:f>
              <c:strCache>
                <c:ptCount val="6"/>
                <c:pt idx="0">
                  <c:v>FTF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  <c:pt idx="5">
                  <c:v>Year 6</c:v>
                </c:pt>
              </c:strCache>
            </c:strRef>
          </c:cat>
          <c:val>
            <c:numRef>
              <c:f>'Tbl55-58-59Auto For Updating'!$S$2:$S$7</c:f>
              <c:numCache>
                <c:formatCode>0%</c:formatCode>
                <c:ptCount val="6"/>
                <c:pt idx="0">
                  <c:v>1</c:v>
                </c:pt>
                <c:pt idx="1">
                  <c:v>0.80592765460910154</c:v>
                </c:pt>
                <c:pt idx="2">
                  <c:v>0.7243873978996499</c:v>
                </c:pt>
                <c:pt idx="3">
                  <c:v>0.67271878646441075</c:v>
                </c:pt>
                <c:pt idx="4">
                  <c:v>0.45101516919486578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073280"/>
        <c:axId val="101074816"/>
      </c:lineChart>
      <c:catAx>
        <c:axId val="1010732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1074816"/>
        <c:crosses val="autoZero"/>
        <c:auto val="1"/>
        <c:lblAlgn val="ctr"/>
        <c:lblOffset val="100"/>
        <c:noMultiLvlLbl val="0"/>
      </c:catAx>
      <c:valAx>
        <c:axId val="101074816"/>
        <c:scaling>
          <c:orientation val="minMax"/>
          <c:max val="1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1073280"/>
        <c:crosses val="autoZero"/>
        <c:crossBetween val="between"/>
        <c:majorUnit val="0.1"/>
        <c:minorUnit val="0.1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Students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  <c:pt idx="5">
                  <c:v>2009-10</c:v>
                </c:pt>
                <c:pt idx="6">
                  <c:v>2010-11</c:v>
                </c:pt>
                <c:pt idx="7">
                  <c:v>2011-12</c:v>
                </c:pt>
              </c:strCache>
            </c:strRef>
          </c:cat>
          <c:val>
            <c:numRef>
              <c:f>Sheet1!$B$2:$I$2</c:f>
              <c:numCache>
                <c:formatCode>#,##0</c:formatCode>
                <c:ptCount val="8"/>
                <c:pt idx="0">
                  <c:v>40</c:v>
                </c:pt>
                <c:pt idx="1">
                  <c:v>56</c:v>
                </c:pt>
                <c:pt idx="2">
                  <c:v>67</c:v>
                </c:pt>
                <c:pt idx="3">
                  <c:v>76</c:v>
                </c:pt>
                <c:pt idx="4">
                  <c:v>88</c:v>
                </c:pt>
                <c:pt idx="5">
                  <c:v>97</c:v>
                </c:pt>
                <c:pt idx="6">
                  <c:v>102</c:v>
                </c:pt>
                <c:pt idx="7">
                  <c:v>103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096192"/>
        <c:axId val="93110272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Dollars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  <c:pt idx="5">
                  <c:v>2009-10</c:v>
                </c:pt>
                <c:pt idx="6">
                  <c:v>2010-11</c:v>
                </c:pt>
                <c:pt idx="7">
                  <c:v>2011-12</c:v>
                </c:pt>
              </c:strCache>
            </c:strRef>
          </c:cat>
          <c:val>
            <c:numRef>
              <c:f>Sheet1!$B$3:$I$3</c:f>
              <c:numCache>
                <c:formatCode>"$"#,##0_);[Red]\("$"#,##0\)</c:formatCode>
                <c:ptCount val="8"/>
                <c:pt idx="0">
                  <c:v>93</c:v>
                </c:pt>
                <c:pt idx="1">
                  <c:v>137</c:v>
                </c:pt>
                <c:pt idx="2">
                  <c:v>192</c:v>
                </c:pt>
                <c:pt idx="3">
                  <c:v>226</c:v>
                </c:pt>
                <c:pt idx="4">
                  <c:v>260</c:v>
                </c:pt>
                <c:pt idx="5">
                  <c:v>284</c:v>
                </c:pt>
                <c:pt idx="6">
                  <c:v>298</c:v>
                </c:pt>
                <c:pt idx="7">
                  <c:v>313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114368"/>
        <c:axId val="93112192"/>
      </c:lineChart>
      <c:catAx>
        <c:axId val="93096192"/>
        <c:scaling>
          <c:orientation val="minMax"/>
        </c:scaling>
        <c:delete val="0"/>
        <c:axPos val="b"/>
        <c:majorTickMark val="out"/>
        <c:minorTickMark val="none"/>
        <c:tickLblPos val="nextTo"/>
        <c:crossAx val="93110272"/>
        <c:crosses val="autoZero"/>
        <c:auto val="1"/>
        <c:lblAlgn val="ctr"/>
        <c:lblOffset val="100"/>
        <c:noMultiLvlLbl val="0"/>
      </c:catAx>
      <c:valAx>
        <c:axId val="9311027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(in</a:t>
                </a:r>
                <a:r>
                  <a:rPr lang="en-US" sz="1200" baseline="0"/>
                  <a:t> thousands)</a:t>
                </a:r>
                <a:endParaRPr lang="en-US" sz="1200"/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3096192"/>
        <c:crosses val="autoZero"/>
        <c:crossBetween val="between"/>
      </c:valAx>
      <c:valAx>
        <c:axId val="93112192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(in millions)</a:t>
                </a:r>
              </a:p>
            </c:rich>
          </c:tx>
          <c:layout/>
          <c:overlay val="0"/>
        </c:title>
        <c:numFmt formatCode="&quot;$&quot;#,##0_);[Red]\(&quot;$&quot;#,##0\)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3114368"/>
        <c:crosses val="max"/>
        <c:crossBetween val="between"/>
      </c:valAx>
      <c:catAx>
        <c:axId val="93114368"/>
        <c:scaling>
          <c:orientation val="minMax"/>
        </c:scaling>
        <c:delete val="1"/>
        <c:axPos val="b"/>
        <c:majorTickMark val="out"/>
        <c:minorTickMark val="none"/>
        <c:tickLblPos val="nextTo"/>
        <c:crossAx val="93112192"/>
        <c:crosses val="autoZero"/>
        <c:auto val="1"/>
        <c:lblAlgn val="ctr"/>
        <c:lblOffset val="100"/>
        <c:noMultiLvlLbl val="0"/>
      </c:catAx>
      <c:spPr>
        <a:noFill/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041394825646799"/>
          <c:y val="0.15148356626969822"/>
          <c:w val="0.75008798900137486"/>
          <c:h val="0.573273422343946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4-year</c:v>
                </c:pt>
              </c:strCache>
            </c:strRef>
          </c:tx>
          <c:spPr>
            <a:ln w="25400">
              <a:solidFill>
                <a:schemeClr val="accent1">
                  <a:lumMod val="50000"/>
                </a:schemeClr>
              </a:solidFill>
            </a:ln>
          </c:spPr>
          <c:marker>
            <c:symbol val="none"/>
          </c:marker>
          <c:dLbls>
            <c:numFmt formatCode="&quot;$&quot;#,##0" sourceLinked="0"/>
            <c:txPr>
              <a:bodyPr rot="0" vert="horz"/>
              <a:lstStyle/>
              <a:p>
                <a:pPr>
                  <a:defRPr sz="1400" b="1">
                    <a:solidFill>
                      <a:schemeClr val="tx2">
                        <a:lumMod val="75000"/>
                      </a:schemeClr>
                    </a:solidFill>
                    <a:latin typeface="+mj-lt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  <c:pt idx="5">
                  <c:v>2009-10</c:v>
                </c:pt>
                <c:pt idx="6">
                  <c:v>2010-11</c:v>
                </c:pt>
                <c:pt idx="7">
                  <c:v>2011-12</c:v>
                </c:pt>
                <c:pt idx="8">
                  <c:v>2012-13</c:v>
                </c:pt>
              </c:strCache>
            </c:strRef>
          </c:cat>
          <c:val>
            <c:numRef>
              <c:f>Sheet1!$B$2:$B$10</c:f>
              <c:numCache>
                <c:formatCode>_(* #,##0_);_(* \(#,##0\);_(* "-"??_);_(@_)</c:formatCode>
                <c:ptCount val="9"/>
                <c:pt idx="0">
                  <c:v>3000</c:v>
                </c:pt>
                <c:pt idx="1">
                  <c:v>3300</c:v>
                </c:pt>
                <c:pt idx="2">
                  <c:v>3800</c:v>
                </c:pt>
                <c:pt idx="3">
                  <c:v>4000</c:v>
                </c:pt>
                <c:pt idx="4">
                  <c:v>4000</c:v>
                </c:pt>
                <c:pt idx="5">
                  <c:v>4000</c:v>
                </c:pt>
                <c:pt idx="6">
                  <c:v>4000</c:v>
                </c:pt>
                <c:pt idx="7">
                  <c:v>4000</c:v>
                </c:pt>
                <c:pt idx="8">
                  <c:v>4000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2-year</c:v>
                </c:pt>
              </c:strCache>
            </c:strRef>
          </c:tx>
          <c:spPr>
            <a:ln w="25400">
              <a:solidFill>
                <a:srgbClr val="C00000"/>
              </a:solidFill>
            </a:ln>
          </c:spPr>
          <c:marker>
            <c:symbol val="none"/>
          </c:marker>
          <c:dLbls>
            <c:numFmt formatCode="&quot;$&quot;#,##0" sourceLinked="0"/>
            <c:txPr>
              <a:bodyPr/>
              <a:lstStyle/>
              <a:p>
                <a:pPr>
                  <a:defRPr sz="1400" b="1">
                    <a:solidFill>
                      <a:srgbClr val="C00000"/>
                    </a:solidFill>
                    <a:latin typeface="+mj-lt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  <c:pt idx="5">
                  <c:v>2009-10</c:v>
                </c:pt>
                <c:pt idx="6">
                  <c:v>2010-11</c:v>
                </c:pt>
                <c:pt idx="7">
                  <c:v>2011-12</c:v>
                </c:pt>
                <c:pt idx="8">
                  <c:v>2012-13</c:v>
                </c:pt>
              </c:strCache>
            </c:strRef>
          </c:cat>
          <c:val>
            <c:numRef>
              <c:f>Sheet1!$C$2:$C$10</c:f>
              <c:numCache>
                <c:formatCode>_(* #,##0_);_(* \(#,##0\);_(* "-"??_);_(@_)</c:formatCode>
                <c:ptCount val="9"/>
                <c:pt idx="0">
                  <c:v>1500</c:v>
                </c:pt>
                <c:pt idx="1">
                  <c:v>1650</c:v>
                </c:pt>
                <c:pt idx="2">
                  <c:v>1900</c:v>
                </c:pt>
                <c:pt idx="3">
                  <c:v>2000</c:v>
                </c:pt>
                <c:pt idx="4">
                  <c:v>2000</c:v>
                </c:pt>
                <c:pt idx="5">
                  <c:v>2000</c:v>
                </c:pt>
                <c:pt idx="6">
                  <c:v>2000</c:v>
                </c:pt>
                <c:pt idx="7">
                  <c:v>2000</c:v>
                </c:pt>
                <c:pt idx="8">
                  <c:v>2000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134400"/>
        <c:axId val="130135936"/>
      </c:lineChart>
      <c:catAx>
        <c:axId val="130134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600">
                <a:latin typeface="+mj-lt"/>
              </a:defRPr>
            </a:pPr>
            <a:endParaRPr lang="en-US"/>
          </a:p>
        </c:txPr>
        <c:crossAx val="130135936"/>
        <c:crosses val="autoZero"/>
        <c:auto val="1"/>
        <c:lblAlgn val="ctr"/>
        <c:lblOffset val="100"/>
        <c:noMultiLvlLbl val="0"/>
      </c:catAx>
      <c:valAx>
        <c:axId val="130135936"/>
        <c:scaling>
          <c:orientation val="minMax"/>
        </c:scaling>
        <c:delete val="0"/>
        <c:axPos val="l"/>
        <c:majorGridlines>
          <c:spPr>
            <a:ln>
              <a:solidFill>
                <a:srgbClr val="CEB966">
                  <a:alpha val="20000"/>
                </a:srgb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>
                    <a:latin typeface="+mj-lt"/>
                  </a:defRPr>
                </a:pPr>
                <a:r>
                  <a:rPr lang="en-US" dirty="0" smtClean="0">
                    <a:latin typeface="+mj-lt"/>
                  </a:rPr>
                  <a:t>Maximum</a:t>
                </a:r>
                <a:r>
                  <a:rPr lang="en-US" baseline="0" dirty="0" smtClean="0">
                    <a:latin typeface="+mj-lt"/>
                  </a:rPr>
                  <a:t> Award Amount</a:t>
                </a:r>
                <a:endParaRPr lang="en-US" dirty="0">
                  <a:latin typeface="+mj-lt"/>
                </a:endParaRPr>
              </a:p>
            </c:rich>
          </c:tx>
          <c:layout>
            <c:manualLayout>
              <c:xMode val="edge"/>
              <c:yMode val="edge"/>
              <c:x val="0"/>
              <c:y val="7.4188824223059072E-2"/>
            </c:manualLayout>
          </c:layout>
          <c:overlay val="0"/>
        </c:title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+mj-lt"/>
              </a:defRPr>
            </a:pPr>
            <a:endParaRPr lang="en-US"/>
          </a:p>
        </c:txPr>
        <c:crossAx val="1301344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0516516516516523"/>
          <c:y val="4.3478260869565223E-2"/>
          <c:w val="0.43921921921921936"/>
          <c:h val="6.2916619118262421E-2"/>
        </c:manualLayout>
      </c:layout>
      <c:overlay val="0"/>
      <c:txPr>
        <a:bodyPr/>
        <a:lstStyle/>
        <a:p>
          <a:pPr>
            <a:defRPr>
              <a:latin typeface="+mj-lt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61545563900447E-2"/>
          <c:y val="3.7800687285223657E-2"/>
          <c:w val="0.89154981494081009"/>
          <c:h val="0.86731647625644614"/>
        </c:manualLayout>
      </c:layout>
      <c:lineChart>
        <c:grouping val="standard"/>
        <c:varyColors val="0"/>
        <c:ser>
          <c:idx val="0"/>
          <c:order val="0"/>
          <c:tx>
            <c:strRef>
              <c:f>Tbl5Auto!$G$2</c:f>
              <c:strCache>
                <c:ptCount val="1"/>
                <c:pt idx="0">
                  <c:v>4-year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200" b="1">
                    <a:solidFill>
                      <a:schemeClr val="tx2"/>
                    </a:solidFill>
                    <a:latin typeface="Bookman Old Style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Tbl5Auto!$B$3:$B$11</c:f>
              <c:strCache>
                <c:ptCount val="9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  <c:pt idx="5">
                  <c:v>2009-10</c:v>
                </c:pt>
                <c:pt idx="6">
                  <c:v>2010-11</c:v>
                </c:pt>
                <c:pt idx="7">
                  <c:v>2011-12</c:v>
                </c:pt>
                <c:pt idx="8">
                  <c:v>2012-13</c:v>
                </c:pt>
              </c:strCache>
            </c:strRef>
          </c:cat>
          <c:val>
            <c:numRef>
              <c:f>Tbl5Auto!$G$3:$G$11</c:f>
              <c:numCache>
                <c:formatCode>0%</c:formatCode>
                <c:ptCount val="9"/>
                <c:pt idx="0">
                  <c:v>0.71189390144224429</c:v>
                </c:pt>
                <c:pt idx="1">
                  <c:v>0.70976221770820891</c:v>
                </c:pt>
                <c:pt idx="2">
                  <c:v>0.78499781945050162</c:v>
                </c:pt>
                <c:pt idx="3">
                  <c:v>0.76530612244897955</c:v>
                </c:pt>
                <c:pt idx="4">
                  <c:v>0.724112961622013</c:v>
                </c:pt>
                <c:pt idx="5">
                  <c:v>0.67494094266751659</c:v>
                </c:pt>
                <c:pt idx="6">
                  <c:v>0.62910666853068642</c:v>
                </c:pt>
                <c:pt idx="7">
                  <c:v>0.57314801547499639</c:v>
                </c:pt>
                <c:pt idx="8">
                  <c:v>0.54010261949770455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Tbl5Auto!$H$2</c:f>
              <c:strCache>
                <c:ptCount val="1"/>
                <c:pt idx="0">
                  <c:v>2-year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200" b="1">
                    <a:solidFill>
                      <a:srgbClr val="C00000"/>
                    </a:solidFill>
                    <a:latin typeface="Bookman Old Style" pitchFamily="18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Tbl5Auto!$B$3:$B$11</c:f>
              <c:strCache>
                <c:ptCount val="9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  <c:pt idx="5">
                  <c:v>2009-10</c:v>
                </c:pt>
                <c:pt idx="6">
                  <c:v>2010-11</c:v>
                </c:pt>
                <c:pt idx="7">
                  <c:v>2011-12</c:v>
                </c:pt>
                <c:pt idx="8">
                  <c:v>2012-13</c:v>
                </c:pt>
              </c:strCache>
            </c:strRef>
          </c:cat>
          <c:val>
            <c:numRef>
              <c:f>Tbl5Auto!$H$3:$H$11</c:f>
              <c:numCache>
                <c:formatCode>0%</c:formatCode>
                <c:ptCount val="9"/>
                <c:pt idx="0">
                  <c:v>0.6840905104367655</c:v>
                </c:pt>
                <c:pt idx="1">
                  <c:v>0.68951107396573341</c:v>
                </c:pt>
                <c:pt idx="2">
                  <c:v>0.76558286582152923</c:v>
                </c:pt>
                <c:pt idx="3">
                  <c:v>0.76101273232840627</c:v>
                </c:pt>
                <c:pt idx="4">
                  <c:v>0.72120052148345404</c:v>
                </c:pt>
                <c:pt idx="5">
                  <c:v>0.67394178179838771</c:v>
                </c:pt>
                <c:pt idx="6">
                  <c:v>0.62282908132710502</c:v>
                </c:pt>
                <c:pt idx="7">
                  <c:v>0.56625141562853909</c:v>
                </c:pt>
                <c:pt idx="8">
                  <c:v>0.54259359739555069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137920"/>
        <c:axId val="93176576"/>
      </c:lineChart>
      <c:catAx>
        <c:axId val="931379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n-lt"/>
              </a:defRPr>
            </a:pPr>
            <a:endParaRPr lang="en-US"/>
          </a:p>
        </c:txPr>
        <c:crossAx val="93176576"/>
        <c:crosses val="autoZero"/>
        <c:auto val="1"/>
        <c:lblAlgn val="ctr"/>
        <c:lblOffset val="100"/>
        <c:noMultiLvlLbl val="0"/>
      </c:catAx>
      <c:valAx>
        <c:axId val="93176576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n-lt"/>
              </a:defRPr>
            </a:pPr>
            <a:endParaRPr lang="en-US"/>
          </a:p>
        </c:txPr>
        <c:crossAx val="93137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884784186012992"/>
          <c:y val="0.59324231022846285"/>
          <c:w val="0.12655365355017964"/>
          <c:h val="0.12719185963823487"/>
        </c:manualLayout>
      </c:layout>
      <c:overlay val="0"/>
      <c:spPr>
        <a:noFill/>
      </c:spPr>
      <c:txPr>
        <a:bodyPr/>
        <a:lstStyle/>
        <a:p>
          <a:pPr>
            <a:defRPr sz="1200">
              <a:latin typeface="Bookman Old Style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Tbl8Auto!$M$4</c:f>
              <c:strCache>
                <c:ptCount val="1"/>
                <c:pt idx="0">
                  <c:v>TBR Universities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Tbl8Auto!$N$3:$V$3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Tbl8Auto!$N$4:$V$4</c:f>
              <c:numCache>
                <c:formatCode>0%</c:formatCode>
                <c:ptCount val="9"/>
                <c:pt idx="0">
                  <c:v>0.36451660227884003</c:v>
                </c:pt>
                <c:pt idx="1">
                  <c:v>0.35879959308240084</c:v>
                </c:pt>
                <c:pt idx="2">
                  <c:v>0.35645274212368727</c:v>
                </c:pt>
                <c:pt idx="3">
                  <c:v>0.34856516976998903</c:v>
                </c:pt>
                <c:pt idx="4">
                  <c:v>0.34824185248713552</c:v>
                </c:pt>
                <c:pt idx="5">
                  <c:v>0.35523034787229696</c:v>
                </c:pt>
                <c:pt idx="6">
                  <c:v>0.36241666321586813</c:v>
                </c:pt>
                <c:pt idx="7">
                  <c:v>0.35927876823338734</c:v>
                </c:pt>
                <c:pt idx="8">
                  <c:v>0.34117357810195048</c:v>
                </c:pt>
              </c:numCache>
            </c:numRef>
          </c:val>
        </c:ser>
        <c:ser>
          <c:idx val="1"/>
          <c:order val="1"/>
          <c:tx>
            <c:strRef>
              <c:f>Tbl8Auto!$M$5</c:f>
              <c:strCache>
                <c:ptCount val="1"/>
                <c:pt idx="0">
                  <c:v>TBR Community Colleges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Tbl8Auto!$N$3:$V$3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Tbl8Auto!$N$5:$V$5</c:f>
              <c:numCache>
                <c:formatCode>0%</c:formatCode>
                <c:ptCount val="9"/>
                <c:pt idx="0">
                  <c:v>0.22035307349992664</c:v>
                </c:pt>
                <c:pt idx="1">
                  <c:v>0.19883011190233979</c:v>
                </c:pt>
                <c:pt idx="2">
                  <c:v>0.22030338389731621</c:v>
                </c:pt>
                <c:pt idx="3">
                  <c:v>0.21888280394304491</c:v>
                </c:pt>
                <c:pt idx="4">
                  <c:v>0.21312178387650085</c:v>
                </c:pt>
                <c:pt idx="5">
                  <c:v>0.22617831010096881</c:v>
                </c:pt>
                <c:pt idx="6">
                  <c:v>0.21023644871423247</c:v>
                </c:pt>
                <c:pt idx="7">
                  <c:v>0.21701782820097246</c:v>
                </c:pt>
                <c:pt idx="8">
                  <c:v>0.22508605146697264</c:v>
                </c:pt>
              </c:numCache>
            </c:numRef>
          </c:val>
        </c:ser>
        <c:ser>
          <c:idx val="2"/>
          <c:order val="2"/>
          <c:tx>
            <c:strRef>
              <c:f>Tbl8Auto!$M$6</c:f>
              <c:strCache>
                <c:ptCount val="1"/>
                <c:pt idx="0">
                  <c:v>UT Campuses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Tbl8Auto!$N$3:$V$3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Tbl8Auto!$N$6:$V$6</c:f>
              <c:numCache>
                <c:formatCode>0%</c:formatCode>
                <c:ptCount val="9"/>
                <c:pt idx="0">
                  <c:v>0.26309354980683652</c:v>
                </c:pt>
                <c:pt idx="1">
                  <c:v>0.27009155645981686</c:v>
                </c:pt>
                <c:pt idx="2">
                  <c:v>0.26025670945157525</c:v>
                </c:pt>
                <c:pt idx="3">
                  <c:v>0.26234392113910188</c:v>
                </c:pt>
                <c:pt idx="4">
                  <c:v>0.27131217838765009</c:v>
                </c:pt>
                <c:pt idx="5">
                  <c:v>0.25180885418795734</c:v>
                </c:pt>
                <c:pt idx="6">
                  <c:v>0.26100459646362167</c:v>
                </c:pt>
                <c:pt idx="7">
                  <c:v>0.26183144246353324</c:v>
                </c:pt>
                <c:pt idx="8">
                  <c:v>0.27528274053433865</c:v>
                </c:pt>
              </c:numCache>
            </c:numRef>
          </c:val>
        </c:ser>
        <c:ser>
          <c:idx val="3"/>
          <c:order val="3"/>
          <c:tx>
            <c:strRef>
              <c:f>Tbl8Auto!$M$7</c:f>
              <c:strCache>
                <c:ptCount val="1"/>
                <c:pt idx="0">
                  <c:v>Private Colleges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Tbl8Auto!$N$3:$V$3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Tbl8Auto!$N$7:$V$7</c:f>
              <c:numCache>
                <c:formatCode>0%</c:formatCode>
                <c:ptCount val="9"/>
                <c:pt idx="0">
                  <c:v>0.15203677441439678</c:v>
                </c:pt>
                <c:pt idx="1">
                  <c:v>0.17227873855544251</c:v>
                </c:pt>
                <c:pt idx="2">
                  <c:v>0.16298716452742124</c:v>
                </c:pt>
                <c:pt idx="3">
                  <c:v>0.17020810514786419</c:v>
                </c:pt>
                <c:pt idx="4">
                  <c:v>0.16732418524871356</c:v>
                </c:pt>
                <c:pt idx="5">
                  <c:v>0.16678248783877692</c:v>
                </c:pt>
                <c:pt idx="6">
                  <c:v>0.1663422916062777</c:v>
                </c:pt>
                <c:pt idx="7">
                  <c:v>0.16187196110210697</c:v>
                </c:pt>
                <c:pt idx="8">
                  <c:v>0.15845762989673823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93311744"/>
        <c:axId val="93313664"/>
      </c:barChart>
      <c:lineChart>
        <c:grouping val="standard"/>
        <c:varyColors val="0"/>
        <c:ser>
          <c:idx val="4"/>
          <c:order val="4"/>
          <c:tx>
            <c:strRef>
              <c:f>Tbl8Auto!$M$8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dLbls>
            <c:txPr>
              <a:bodyPr/>
              <a:lstStyle/>
              <a:p>
                <a:pPr>
                  <a:defRPr sz="1200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Tbl8Auto!$N$3:$V$3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Tbl8Auto!$N$8:$V$8</c:f>
              <c:numCache>
                <c:formatCode>_(* #,##0_);_(* \(#,##0\);_(* "-"??_);_(@_)</c:formatCode>
                <c:ptCount val="9"/>
                <c:pt idx="0">
                  <c:v>20449</c:v>
                </c:pt>
                <c:pt idx="1">
                  <c:v>19660</c:v>
                </c:pt>
                <c:pt idx="2">
                  <c:v>21425</c:v>
                </c:pt>
                <c:pt idx="3">
                  <c:v>22825</c:v>
                </c:pt>
                <c:pt idx="4">
                  <c:v>23320</c:v>
                </c:pt>
                <c:pt idx="5">
                  <c:v>24463</c:v>
                </c:pt>
                <c:pt idx="6">
                  <c:v>24149</c:v>
                </c:pt>
                <c:pt idx="7">
                  <c:v>24680</c:v>
                </c:pt>
                <c:pt idx="8">
                  <c:v>24404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330048"/>
        <c:axId val="93328128"/>
      </c:lineChart>
      <c:catAx>
        <c:axId val="933117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TELS First-time</a:t>
                </a:r>
                <a:r>
                  <a:rPr lang="en-US" sz="1200" baseline="0"/>
                  <a:t> Freshmen Cohort Year</a:t>
                </a:r>
                <a:endParaRPr lang="en-US" sz="12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3313664"/>
        <c:crosses val="autoZero"/>
        <c:auto val="1"/>
        <c:lblAlgn val="ctr"/>
        <c:lblOffset val="100"/>
        <c:noMultiLvlLbl val="0"/>
      </c:catAx>
      <c:valAx>
        <c:axId val="93313664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% of TELS First-time</a:t>
                </a:r>
                <a:r>
                  <a:rPr lang="en-US" sz="1200" baseline="0"/>
                  <a:t> Freshmen Enrolled by System</a:t>
                </a:r>
                <a:endParaRPr lang="en-US" sz="120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3311744"/>
        <c:crosses val="autoZero"/>
        <c:crossBetween val="between"/>
        <c:majorUnit val="0.1"/>
        <c:minorUnit val="4.0000000000000008E-2"/>
      </c:valAx>
      <c:valAx>
        <c:axId val="93328128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# of TELS First-time</a:t>
                </a:r>
                <a:r>
                  <a:rPr lang="en-US" sz="1200" baseline="0"/>
                  <a:t> Freshmen</a:t>
                </a:r>
                <a:endParaRPr lang="en-US" sz="1200"/>
              </a:p>
            </c:rich>
          </c:tx>
          <c:layout/>
          <c:overlay val="0"/>
        </c:title>
        <c:numFmt formatCode="_(* #,##0_);_(* \(#,##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93330048"/>
        <c:crosses val="max"/>
        <c:crossBetween val="between"/>
      </c:valAx>
      <c:catAx>
        <c:axId val="933300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3328128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Tbl9Auto!$K$4</c:f>
              <c:strCache>
                <c:ptCount val="1"/>
                <c:pt idx="0">
                  <c:v>Public Total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Tbl9Auto!$L$3:$T$3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Tbl9Auto!$L$4:$T$4</c:f>
              <c:numCache>
                <c:formatCode>0%</c:formatCode>
                <c:ptCount val="9"/>
                <c:pt idx="0">
                  <c:v>0.67035218618316772</c:v>
                </c:pt>
                <c:pt idx="1">
                  <c:v>0.61738371651870405</c:v>
                </c:pt>
                <c:pt idx="2">
                  <c:v>0.64866526803154168</c:v>
                </c:pt>
                <c:pt idx="3">
                  <c:v>0.64865235110791464</c:v>
                </c:pt>
                <c:pt idx="4">
                  <c:v>0.65272782278395913</c:v>
                </c:pt>
                <c:pt idx="5">
                  <c:v>0.6457673298694715</c:v>
                </c:pt>
                <c:pt idx="6">
                  <c:v>0.66143180996813089</c:v>
                </c:pt>
                <c:pt idx="7">
                  <c:v>0.67759688144920893</c:v>
                </c:pt>
                <c:pt idx="8">
                  <c:v>0.69299814408638438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Tbl9Auto!$K$5</c:f>
              <c:strCache>
                <c:ptCount val="1"/>
                <c:pt idx="0">
                  <c:v>TBR Universities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  <a:prstDash val="dashDot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Tbl9Auto!$L$3:$T$3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Tbl9Auto!$L$5:$T$5</c:f>
              <c:numCache>
                <c:formatCode>0%</c:formatCode>
                <c:ptCount val="9"/>
                <c:pt idx="0">
                  <c:v>0.81331151118385159</c:v>
                </c:pt>
                <c:pt idx="1">
                  <c:v>0.75833154160395611</c:v>
                </c:pt>
                <c:pt idx="2">
                  <c:v>0.7870761620117489</c:v>
                </c:pt>
                <c:pt idx="3">
                  <c:v>0.77055690072639227</c:v>
                </c:pt>
                <c:pt idx="4">
                  <c:v>0.79789742582039691</c:v>
                </c:pt>
                <c:pt idx="5">
                  <c:v>0.80166051660516602</c:v>
                </c:pt>
                <c:pt idx="6">
                  <c:v>0.79210788306634083</c:v>
                </c:pt>
                <c:pt idx="7">
                  <c:v>0.82200797255956248</c:v>
                </c:pt>
                <c:pt idx="8">
                  <c:v>0.82013396375098502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Tbl9Auto!$K$6</c:f>
              <c:strCache>
                <c:ptCount val="1"/>
                <c:pt idx="0">
                  <c:v>TBR Community Colleges</c:v>
                </c:pt>
              </c:strCache>
            </c:strRef>
          </c:tx>
          <c:spPr>
            <a:ln>
              <a:prstDash val="lgDashDotDot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layout>
                <c:manualLayout>
                  <c:x val="-2.9166972477064221E-2"/>
                  <c:y val="-2.08234511122054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Tbl9Auto!$L$3:$T$3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Tbl9Auto!$L$6:$T$6</c:f>
              <c:numCache>
                <c:formatCode>0%</c:formatCode>
                <c:ptCount val="9"/>
                <c:pt idx="0">
                  <c:v>0.42230552952202438</c:v>
                </c:pt>
                <c:pt idx="1">
                  <c:v>0.36244784422809456</c:v>
                </c:pt>
                <c:pt idx="2">
                  <c:v>0.4123351096357124</c:v>
                </c:pt>
                <c:pt idx="3">
                  <c:v>0.41204123711340207</c:v>
                </c:pt>
                <c:pt idx="4">
                  <c:v>0.3914002205071665</c:v>
                </c:pt>
                <c:pt idx="5">
                  <c:v>0.39369574498363458</c:v>
                </c:pt>
                <c:pt idx="6">
                  <c:v>0.39891569105052249</c:v>
                </c:pt>
                <c:pt idx="7">
                  <c:v>0.41687422166874222</c:v>
                </c:pt>
                <c:pt idx="8">
                  <c:v>0.4401089656277542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Tbl9Auto!$K$7</c:f>
              <c:strCache>
                <c:ptCount val="1"/>
                <c:pt idx="0">
                  <c:v>UT Campuses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layout>
                <c:manualLayout>
                  <c:x val="-1.0084403669724771E-2"/>
                  <c:y val="-6.5538281772687453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Tbl9Auto!$L$3:$T$3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Tbl9Auto!$L$7:$T$7</c:f>
              <c:numCache>
                <c:formatCode>0%</c:formatCode>
                <c:ptCount val="9"/>
                <c:pt idx="0">
                  <c:v>0.89190981432360739</c:v>
                </c:pt>
                <c:pt idx="1">
                  <c:v>0.84675490352415883</c:v>
                </c:pt>
                <c:pt idx="2">
                  <c:v>0.85837438423645318</c:v>
                </c:pt>
                <c:pt idx="3">
                  <c:v>0.88724255445251143</c:v>
                </c:pt>
                <c:pt idx="4">
                  <c:v>0.92055870798777828</c:v>
                </c:pt>
                <c:pt idx="5">
                  <c:v>0.92353823088455778</c:v>
                </c:pt>
                <c:pt idx="6">
                  <c:v>0.94625431616874345</c:v>
                </c:pt>
                <c:pt idx="7">
                  <c:v>0.93760882182240279</c:v>
                </c:pt>
                <c:pt idx="8">
                  <c:v>0.95944015995429877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413760"/>
        <c:axId val="93415296"/>
      </c:lineChart>
      <c:catAx>
        <c:axId val="93413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3415296"/>
        <c:crosses val="autoZero"/>
        <c:auto val="1"/>
        <c:lblAlgn val="ctr"/>
        <c:lblOffset val="100"/>
        <c:noMultiLvlLbl val="0"/>
      </c:catAx>
      <c:valAx>
        <c:axId val="93415296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34137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011257881745251E-2"/>
          <c:y val="2.3636693217388597E-2"/>
          <c:w val="0.92341577828454435"/>
          <c:h val="0.92206187217937963"/>
        </c:manualLayout>
      </c:layout>
      <c:lineChart>
        <c:grouping val="standard"/>
        <c:varyColors val="0"/>
        <c:ser>
          <c:idx val="1"/>
          <c:order val="0"/>
          <c:tx>
            <c:strRef>
              <c:f>Tbl8Auto!$M$17</c:f>
              <c:strCache>
                <c:ptCount val="1"/>
                <c:pt idx="0">
                  <c:v>HOPE</c:v>
                </c:pt>
              </c:strCache>
            </c:strRef>
          </c:tx>
          <c:spPr>
            <a:ln>
              <a:solidFill>
                <a:schemeClr val="accent1"/>
              </a:solidFill>
              <a:prstDash val="lgDashDot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Tbl8Auto!$N$16:$V$16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Tbl8Auto!$N$17:$V$17</c:f>
              <c:numCache>
                <c:formatCode>0%</c:formatCode>
                <c:ptCount val="9"/>
                <c:pt idx="0">
                  <c:v>0.66281969778473271</c:v>
                </c:pt>
                <c:pt idx="1">
                  <c:v>0.66765005086469986</c:v>
                </c:pt>
                <c:pt idx="2">
                  <c:v>0.6564294049008168</c:v>
                </c:pt>
                <c:pt idx="3">
                  <c:v>0.67079956188389922</c:v>
                </c:pt>
                <c:pt idx="4">
                  <c:v>0.68319039451114927</c:v>
                </c:pt>
                <c:pt idx="5">
                  <c:v>0.66610799983648772</c:v>
                </c:pt>
                <c:pt idx="6">
                  <c:v>0.65638328709263327</c:v>
                </c:pt>
                <c:pt idx="7">
                  <c:v>0.61705834683954619</c:v>
                </c:pt>
                <c:pt idx="8">
                  <c:v>0.62342238977216846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Tbl8Auto!$M$18</c:f>
              <c:strCache>
                <c:ptCount val="1"/>
                <c:pt idx="0">
                  <c:v>GAMS</c:v>
                </c:pt>
              </c:strCache>
            </c:strRef>
          </c:tx>
          <c:spPr>
            <a:ln>
              <a:solidFill>
                <a:schemeClr val="accent4">
                  <a:lumMod val="75000"/>
                </a:schemeClr>
              </a:solidFill>
              <a:prstDash val="dash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Tbl8Auto!$N$16:$V$16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Tbl8Auto!$N$18:$V$18</c:f>
              <c:numCache>
                <c:formatCode>0%</c:formatCode>
                <c:ptCount val="9"/>
                <c:pt idx="0">
                  <c:v>5.2031884199716369E-2</c:v>
                </c:pt>
                <c:pt idx="1">
                  <c:v>6.2360122075279759E-2</c:v>
                </c:pt>
                <c:pt idx="2">
                  <c:v>5.6289381563593935E-2</c:v>
                </c:pt>
                <c:pt idx="3">
                  <c:v>5.8400876232201533E-2</c:v>
                </c:pt>
                <c:pt idx="4">
                  <c:v>6.0120068610634646E-2</c:v>
                </c:pt>
                <c:pt idx="5">
                  <c:v>5.6697870253035194E-2</c:v>
                </c:pt>
                <c:pt idx="6">
                  <c:v>5.3294132262205474E-2</c:v>
                </c:pt>
                <c:pt idx="7">
                  <c:v>5.8225283630470019E-2</c:v>
                </c:pt>
                <c:pt idx="8">
                  <c:v>6.2079986887395508E-2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Tbl8Auto!$M$19</c:f>
              <c:strCache>
                <c:ptCount val="1"/>
                <c:pt idx="0">
                  <c:v>ASPIRE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  <a:prstDash val="lgDashDotDot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Tbl8Auto!$N$16:$V$16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Tbl8Auto!$N$19:$V$19</c:f>
              <c:numCache>
                <c:formatCode>0%</c:formatCode>
                <c:ptCount val="9"/>
                <c:pt idx="0">
                  <c:v>0.27976918186708394</c:v>
                </c:pt>
                <c:pt idx="1">
                  <c:v>0.25656154628687688</c:v>
                </c:pt>
                <c:pt idx="2">
                  <c:v>0.27136522753792297</c:v>
                </c:pt>
                <c:pt idx="3">
                  <c:v>0.25511500547645127</c:v>
                </c:pt>
                <c:pt idx="4">
                  <c:v>0.23859348198970839</c:v>
                </c:pt>
                <c:pt idx="5">
                  <c:v>0.26730163921023586</c:v>
                </c:pt>
                <c:pt idx="6">
                  <c:v>0.28050850966913743</c:v>
                </c:pt>
                <c:pt idx="7">
                  <c:v>0.31000810372771476</c:v>
                </c:pt>
                <c:pt idx="8">
                  <c:v>0.30138501884936897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Tbl8Auto!$M$20</c:f>
              <c:strCache>
                <c:ptCount val="1"/>
                <c:pt idx="0">
                  <c:v>ACCESS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  <a:prstDash val="sysDot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Tbl8Auto!$N$16:$V$16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Tbl8Auto!$N$20:$V$20</c:f>
              <c:numCache>
                <c:formatCode>0%</c:formatCode>
                <c:ptCount val="9"/>
                <c:pt idx="0">
                  <c:v>5.3792361484669175E-3</c:v>
                </c:pt>
                <c:pt idx="1">
                  <c:v>1.3428280773143439E-2</c:v>
                </c:pt>
                <c:pt idx="2">
                  <c:v>1.5915985997666277E-2</c:v>
                </c:pt>
                <c:pt idx="3">
                  <c:v>1.5684556407447973E-2</c:v>
                </c:pt>
                <c:pt idx="4">
                  <c:v>1.8096054888507719E-2</c:v>
                </c:pt>
                <c:pt idx="5">
                  <c:v>9.8924907002411813E-3</c:v>
                </c:pt>
                <c:pt idx="6">
                  <c:v>9.8140709760238514E-3</c:v>
                </c:pt>
                <c:pt idx="7">
                  <c:v>1.4708265802269044E-2</c:v>
                </c:pt>
                <c:pt idx="8">
                  <c:v>1.3112604491067038E-2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507776"/>
        <c:axId val="94509312"/>
      </c:lineChart>
      <c:catAx>
        <c:axId val="94507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4509312"/>
        <c:crosses val="autoZero"/>
        <c:auto val="1"/>
        <c:lblAlgn val="ctr"/>
        <c:lblOffset val="100"/>
        <c:noMultiLvlLbl val="0"/>
      </c:catAx>
      <c:valAx>
        <c:axId val="94509312"/>
        <c:scaling>
          <c:orientation val="minMax"/>
          <c:max val="1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450777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531641224865978E-2"/>
          <c:y val="2.8106245320982607E-2"/>
          <c:w val="0.92341577828454435"/>
          <c:h val="0.92206187217937963"/>
        </c:manualLayout>
      </c:layout>
      <c:lineChart>
        <c:grouping val="standard"/>
        <c:varyColors val="0"/>
        <c:ser>
          <c:idx val="1"/>
          <c:order val="0"/>
          <c:tx>
            <c:strRef>
              <c:f>Tbl8Auto!$M$17</c:f>
              <c:strCache>
                <c:ptCount val="1"/>
                <c:pt idx="0">
                  <c:v>HOPE</c:v>
                </c:pt>
              </c:strCache>
            </c:strRef>
          </c:tx>
          <c:spPr>
            <a:ln>
              <a:solidFill>
                <a:schemeClr val="accent1"/>
              </a:solidFill>
              <a:prstDash val="lgDashDot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Tbl8Auto!$N$16:$V$16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Tbl8Auto!$N$17:$V$17</c:f>
              <c:numCache>
                <c:formatCode>0%</c:formatCode>
                <c:ptCount val="9"/>
                <c:pt idx="0">
                  <c:v>0.66281969778473271</c:v>
                </c:pt>
                <c:pt idx="1">
                  <c:v>0.66765005086469986</c:v>
                </c:pt>
                <c:pt idx="2">
                  <c:v>0.6564294049008168</c:v>
                </c:pt>
                <c:pt idx="3">
                  <c:v>0.67079956188389922</c:v>
                </c:pt>
                <c:pt idx="4">
                  <c:v>0.68319039451114927</c:v>
                </c:pt>
                <c:pt idx="5">
                  <c:v>0.66610799983648772</c:v>
                </c:pt>
                <c:pt idx="6">
                  <c:v>0.65638328709263327</c:v>
                </c:pt>
                <c:pt idx="7">
                  <c:v>0.61705834683954619</c:v>
                </c:pt>
                <c:pt idx="8">
                  <c:v>0.62342238977216846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Tbl8Auto!$M$18</c:f>
              <c:strCache>
                <c:ptCount val="1"/>
                <c:pt idx="0">
                  <c:v>GAMS</c:v>
                </c:pt>
              </c:strCache>
            </c:strRef>
          </c:tx>
          <c:spPr>
            <a:ln>
              <a:solidFill>
                <a:schemeClr val="accent4">
                  <a:lumMod val="75000"/>
                </a:schemeClr>
              </a:solidFill>
              <a:prstDash val="dash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Tbl8Auto!$N$16:$V$16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Tbl8Auto!$N$18:$V$18</c:f>
              <c:numCache>
                <c:formatCode>0%</c:formatCode>
                <c:ptCount val="9"/>
                <c:pt idx="0">
                  <c:v>5.2031884199716369E-2</c:v>
                </c:pt>
                <c:pt idx="1">
                  <c:v>6.2360122075279759E-2</c:v>
                </c:pt>
                <c:pt idx="2">
                  <c:v>5.6289381563593935E-2</c:v>
                </c:pt>
                <c:pt idx="3">
                  <c:v>5.8400876232201533E-2</c:v>
                </c:pt>
                <c:pt idx="4">
                  <c:v>6.0120068610634646E-2</c:v>
                </c:pt>
                <c:pt idx="5">
                  <c:v>5.6697870253035194E-2</c:v>
                </c:pt>
                <c:pt idx="6">
                  <c:v>5.3294132262205474E-2</c:v>
                </c:pt>
                <c:pt idx="7">
                  <c:v>5.8225283630470019E-2</c:v>
                </c:pt>
                <c:pt idx="8">
                  <c:v>6.2079986887395508E-2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Tbl8Auto!$M$19</c:f>
              <c:strCache>
                <c:ptCount val="1"/>
                <c:pt idx="0">
                  <c:v>ASPIRE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  <a:prstDash val="lgDashDotDot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Tbl8Auto!$N$16:$V$16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Tbl8Auto!$N$19:$V$19</c:f>
              <c:numCache>
                <c:formatCode>0%</c:formatCode>
                <c:ptCount val="9"/>
                <c:pt idx="0">
                  <c:v>0.27976918186708394</c:v>
                </c:pt>
                <c:pt idx="1">
                  <c:v>0.25656154628687688</c:v>
                </c:pt>
                <c:pt idx="2">
                  <c:v>0.27136522753792297</c:v>
                </c:pt>
                <c:pt idx="3">
                  <c:v>0.25511500547645127</c:v>
                </c:pt>
                <c:pt idx="4">
                  <c:v>0.23859348198970839</c:v>
                </c:pt>
                <c:pt idx="5">
                  <c:v>0.26730163921023586</c:v>
                </c:pt>
                <c:pt idx="6">
                  <c:v>0.28050850966913743</c:v>
                </c:pt>
                <c:pt idx="7">
                  <c:v>0.31000810372771476</c:v>
                </c:pt>
                <c:pt idx="8">
                  <c:v>0.30138501884936897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Tbl8Auto!$M$20</c:f>
              <c:strCache>
                <c:ptCount val="1"/>
                <c:pt idx="0">
                  <c:v>ACCESS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  <a:prstDash val="sysDot"/>
            </a:ln>
          </c:spPr>
          <c:marker>
            <c:symbol val="none"/>
          </c:marker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Tbl8Auto!$N$16:$V$16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Tbl8Auto!$N$20:$V$20</c:f>
              <c:numCache>
                <c:formatCode>0%</c:formatCode>
                <c:ptCount val="9"/>
                <c:pt idx="0">
                  <c:v>5.3792361484669175E-3</c:v>
                </c:pt>
                <c:pt idx="1">
                  <c:v>1.3428280773143439E-2</c:v>
                </c:pt>
                <c:pt idx="2">
                  <c:v>1.5915985997666277E-2</c:v>
                </c:pt>
                <c:pt idx="3">
                  <c:v>1.5684556407447973E-2</c:v>
                </c:pt>
                <c:pt idx="4">
                  <c:v>1.8096054888507719E-2</c:v>
                </c:pt>
                <c:pt idx="5">
                  <c:v>9.8924907002411813E-3</c:v>
                </c:pt>
                <c:pt idx="6">
                  <c:v>9.8140709760238514E-3</c:v>
                </c:pt>
                <c:pt idx="7">
                  <c:v>1.4708265802269044E-2</c:v>
                </c:pt>
                <c:pt idx="8">
                  <c:v>1.3112604491067038E-2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655616"/>
        <c:axId val="94657152"/>
      </c:lineChart>
      <c:catAx>
        <c:axId val="94655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94657152"/>
        <c:crosses val="autoZero"/>
        <c:auto val="1"/>
        <c:lblAlgn val="ctr"/>
        <c:lblOffset val="100"/>
        <c:noMultiLvlLbl val="0"/>
      </c:catAx>
      <c:valAx>
        <c:axId val="94657152"/>
        <c:scaling>
          <c:orientation val="minMax"/>
          <c:max val="1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465561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595C17-DA1A-40E1-B218-B4725EA2DFF0}" type="doc">
      <dgm:prSet loTypeId="urn:microsoft.com/office/officeart/2005/8/layout/hList1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1E044A9-AF7B-4A7C-9EE7-34BC8E5AE687}">
      <dgm:prSet phldrT="[Text]" custT="1"/>
      <dgm:spPr/>
      <dgm:t>
        <a:bodyPr/>
        <a:lstStyle/>
        <a:p>
          <a:r>
            <a:rPr lang="en-US" sz="1800" b="1" dirty="0" smtClean="0"/>
            <a:t>Statutory Reports</a:t>
          </a:r>
          <a:endParaRPr lang="en-US" sz="1800" b="1" dirty="0"/>
        </a:p>
      </dgm:t>
    </dgm:pt>
    <dgm:pt modelId="{5C1344C9-8B3A-4867-B61B-7081778E6F07}" type="parTrans" cxnId="{C8AAF142-5C23-441A-B116-0441FBD32706}">
      <dgm:prSet/>
      <dgm:spPr/>
      <dgm:t>
        <a:bodyPr/>
        <a:lstStyle/>
        <a:p>
          <a:endParaRPr lang="en-US"/>
        </a:p>
      </dgm:t>
    </dgm:pt>
    <dgm:pt modelId="{2B0CC27D-EC67-4C6C-8B42-759025DC4A40}" type="sibTrans" cxnId="{C8AAF142-5C23-441A-B116-0441FBD32706}">
      <dgm:prSet/>
      <dgm:spPr/>
      <dgm:t>
        <a:bodyPr/>
        <a:lstStyle/>
        <a:p>
          <a:endParaRPr lang="en-US"/>
        </a:p>
      </dgm:t>
    </dgm:pt>
    <dgm:pt modelId="{4936F815-33EE-4EEF-9D94-A0C89C445DCB}">
      <dgm:prSet phldrT="[Text]" custT="1"/>
      <dgm:spPr/>
      <dgm:t>
        <a:bodyPr/>
        <a:lstStyle/>
        <a:p>
          <a:pPr>
            <a:lnSpc>
              <a:spcPct val="200000"/>
            </a:lnSpc>
          </a:pPr>
          <a:r>
            <a:rPr lang="en-US" sz="1200" dirty="0" smtClean="0">
              <a:solidFill>
                <a:srgbClr val="0070C0"/>
              </a:solidFill>
            </a:rPr>
            <a:t>Fact Book</a:t>
          </a:r>
          <a:endParaRPr lang="en-US" sz="1200" dirty="0">
            <a:solidFill>
              <a:srgbClr val="0070C0"/>
            </a:solidFill>
          </a:endParaRPr>
        </a:p>
      </dgm:t>
    </dgm:pt>
    <dgm:pt modelId="{CEC995EF-9D88-432C-AEDB-0CC6776859BE}" type="parTrans" cxnId="{947BB384-1661-4D25-B0A9-9C55E320F88F}">
      <dgm:prSet/>
      <dgm:spPr/>
      <dgm:t>
        <a:bodyPr/>
        <a:lstStyle/>
        <a:p>
          <a:endParaRPr lang="en-US"/>
        </a:p>
      </dgm:t>
    </dgm:pt>
    <dgm:pt modelId="{08E281F9-BE3B-49CB-83CD-F358AA7E9C3B}" type="sibTrans" cxnId="{947BB384-1661-4D25-B0A9-9C55E320F88F}">
      <dgm:prSet/>
      <dgm:spPr/>
      <dgm:t>
        <a:bodyPr/>
        <a:lstStyle/>
        <a:p>
          <a:endParaRPr lang="en-US"/>
        </a:p>
      </dgm:t>
    </dgm:pt>
    <dgm:pt modelId="{2B49F352-A4E7-4877-92CF-98DAD7E83E66}">
      <dgm:prSet phldrT="[Text]" custT="1"/>
      <dgm:spPr/>
      <dgm:t>
        <a:bodyPr/>
        <a:lstStyle/>
        <a:p>
          <a:pPr>
            <a:lnSpc>
              <a:spcPct val="200000"/>
            </a:lnSpc>
          </a:pPr>
          <a:r>
            <a:rPr lang="en-US" sz="1200" dirty="0" smtClean="0"/>
            <a:t>Off-Campus Locations</a:t>
          </a:r>
          <a:endParaRPr lang="en-US" sz="1200" dirty="0"/>
        </a:p>
      </dgm:t>
    </dgm:pt>
    <dgm:pt modelId="{517A8082-33B0-4F78-ADC8-046F691676D5}" type="parTrans" cxnId="{8949FB32-549F-45E8-9EC2-0B08A36FF241}">
      <dgm:prSet/>
      <dgm:spPr/>
      <dgm:t>
        <a:bodyPr/>
        <a:lstStyle/>
        <a:p>
          <a:endParaRPr lang="en-US"/>
        </a:p>
      </dgm:t>
    </dgm:pt>
    <dgm:pt modelId="{F0433A02-0927-4C08-8539-F2CA623E745E}" type="sibTrans" cxnId="{8949FB32-549F-45E8-9EC2-0B08A36FF241}">
      <dgm:prSet/>
      <dgm:spPr/>
      <dgm:t>
        <a:bodyPr/>
        <a:lstStyle/>
        <a:p>
          <a:endParaRPr lang="en-US"/>
        </a:p>
      </dgm:t>
    </dgm:pt>
    <dgm:pt modelId="{D1D2E8F7-745D-4412-B1FA-21B804FFACB6}">
      <dgm:prSet phldrT="[Text]" custT="1"/>
      <dgm:spPr>
        <a:solidFill>
          <a:srgbClr val="FF9900"/>
        </a:solidFill>
      </dgm:spPr>
      <dgm:t>
        <a:bodyPr/>
        <a:lstStyle/>
        <a:p>
          <a:r>
            <a:rPr lang="en-US" sz="1800" b="1" dirty="0" smtClean="0"/>
            <a:t>Other Reports</a:t>
          </a:r>
          <a:endParaRPr lang="en-US" sz="1800" b="1" dirty="0"/>
        </a:p>
      </dgm:t>
    </dgm:pt>
    <dgm:pt modelId="{494CBA20-4530-46AE-B890-2017D3473CE3}" type="parTrans" cxnId="{93914D2D-C67E-428F-A7BA-BBAEBBFD1309}">
      <dgm:prSet/>
      <dgm:spPr/>
      <dgm:t>
        <a:bodyPr/>
        <a:lstStyle/>
        <a:p>
          <a:endParaRPr lang="en-US"/>
        </a:p>
      </dgm:t>
    </dgm:pt>
    <dgm:pt modelId="{198F7A61-B8E1-45E9-A39A-FB8CF4A75856}" type="sibTrans" cxnId="{93914D2D-C67E-428F-A7BA-BBAEBBFD1309}">
      <dgm:prSet/>
      <dgm:spPr/>
      <dgm:t>
        <a:bodyPr/>
        <a:lstStyle/>
        <a:p>
          <a:endParaRPr lang="en-US"/>
        </a:p>
      </dgm:t>
    </dgm:pt>
    <dgm:pt modelId="{63840D8A-049A-44E1-BC7C-9E9FDF0536DE}">
      <dgm:prSet phldrT="[Text]" custT="1"/>
      <dgm:spPr/>
      <dgm:t>
        <a:bodyPr/>
        <a:lstStyle/>
        <a:p>
          <a:pPr>
            <a:lnSpc>
              <a:spcPct val="200000"/>
            </a:lnSpc>
            <a:spcAft>
              <a:spcPct val="15000"/>
            </a:spcAft>
          </a:pPr>
          <a:r>
            <a:rPr lang="en-US" sz="1200" dirty="0" smtClean="0"/>
            <a:t>Legislative County Profiles Report</a:t>
          </a:r>
          <a:endParaRPr lang="en-US" sz="1200" dirty="0"/>
        </a:p>
      </dgm:t>
    </dgm:pt>
    <dgm:pt modelId="{46C201EE-FC04-4569-A132-5316CC267270}" type="parTrans" cxnId="{C103A2ED-D281-4429-94F8-6B5B013A94F9}">
      <dgm:prSet/>
      <dgm:spPr/>
      <dgm:t>
        <a:bodyPr/>
        <a:lstStyle/>
        <a:p>
          <a:endParaRPr lang="en-US"/>
        </a:p>
      </dgm:t>
    </dgm:pt>
    <dgm:pt modelId="{5B6E01C7-F7B5-41C3-9F0D-BE725D716573}" type="sibTrans" cxnId="{C103A2ED-D281-4429-94F8-6B5B013A94F9}">
      <dgm:prSet/>
      <dgm:spPr/>
      <dgm:t>
        <a:bodyPr/>
        <a:lstStyle/>
        <a:p>
          <a:endParaRPr lang="en-US"/>
        </a:p>
      </dgm:t>
    </dgm:pt>
    <dgm:pt modelId="{FECCD538-E079-405E-A83A-8595D8917BE6}">
      <dgm:prSet phldrT="[Text]" custT="1"/>
      <dgm:spPr/>
      <dgm:t>
        <a:bodyPr/>
        <a:lstStyle/>
        <a:p>
          <a:pPr>
            <a:lnSpc>
              <a:spcPct val="200000"/>
            </a:lnSpc>
            <a:spcAft>
              <a:spcPct val="15000"/>
            </a:spcAft>
          </a:pPr>
          <a:r>
            <a:rPr lang="en-US" sz="1200" dirty="0" smtClean="0"/>
            <a:t>High School Senior Opinion Survey</a:t>
          </a:r>
          <a:endParaRPr lang="en-US" sz="1200" dirty="0"/>
        </a:p>
      </dgm:t>
    </dgm:pt>
    <dgm:pt modelId="{94868327-11C9-4A37-8EF5-6EC2466C2FDF}" type="parTrans" cxnId="{862DA096-BEC0-4E3E-A1D3-7DE0041DF809}">
      <dgm:prSet/>
      <dgm:spPr/>
      <dgm:t>
        <a:bodyPr/>
        <a:lstStyle/>
        <a:p>
          <a:endParaRPr lang="en-US"/>
        </a:p>
      </dgm:t>
    </dgm:pt>
    <dgm:pt modelId="{CEA789F0-15E5-41D9-B413-127A88AA959D}" type="sibTrans" cxnId="{862DA096-BEC0-4E3E-A1D3-7DE0041DF809}">
      <dgm:prSet/>
      <dgm:spPr/>
      <dgm:t>
        <a:bodyPr/>
        <a:lstStyle/>
        <a:p>
          <a:endParaRPr lang="en-US"/>
        </a:p>
      </dgm:t>
    </dgm:pt>
    <dgm:pt modelId="{43AB88A3-E95E-4769-ACEE-65E652FCD442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800" b="1" dirty="0" smtClean="0"/>
            <a:t>Research</a:t>
          </a:r>
          <a:endParaRPr lang="en-US" sz="1800" b="1" dirty="0"/>
        </a:p>
      </dgm:t>
    </dgm:pt>
    <dgm:pt modelId="{1A568329-E2BD-4B6B-A8BF-0F63D13FF6A5}" type="parTrans" cxnId="{7B020A84-CCD9-44A1-A1E1-22F278A43F67}">
      <dgm:prSet/>
      <dgm:spPr/>
      <dgm:t>
        <a:bodyPr/>
        <a:lstStyle/>
        <a:p>
          <a:endParaRPr lang="en-US"/>
        </a:p>
      </dgm:t>
    </dgm:pt>
    <dgm:pt modelId="{FA626616-5626-4D2E-857B-B5154A4D3356}" type="sibTrans" cxnId="{7B020A84-CCD9-44A1-A1E1-22F278A43F67}">
      <dgm:prSet/>
      <dgm:spPr/>
      <dgm:t>
        <a:bodyPr/>
        <a:lstStyle/>
        <a:p>
          <a:endParaRPr lang="en-US"/>
        </a:p>
      </dgm:t>
    </dgm:pt>
    <dgm:pt modelId="{F370F21A-3D9E-4AED-AA15-0866189E06A2}">
      <dgm:prSet phldrT="[Text]" custT="1"/>
      <dgm:spPr/>
      <dgm:t>
        <a:bodyPr/>
        <a:lstStyle/>
        <a:p>
          <a:r>
            <a:rPr lang="en-US" sz="1200" dirty="0" smtClean="0"/>
            <a:t>Performance Funding</a:t>
          </a:r>
          <a:endParaRPr lang="en-US" sz="1200" dirty="0"/>
        </a:p>
      </dgm:t>
    </dgm:pt>
    <dgm:pt modelId="{3F7AC4BD-FC07-4D50-88A1-46C2602C3857}" type="parTrans" cxnId="{8FB21238-AEC7-46CC-98E4-03C94BEB4435}">
      <dgm:prSet/>
      <dgm:spPr/>
      <dgm:t>
        <a:bodyPr/>
        <a:lstStyle/>
        <a:p>
          <a:endParaRPr lang="en-US"/>
        </a:p>
      </dgm:t>
    </dgm:pt>
    <dgm:pt modelId="{CC0DA84B-CE82-45CB-B77E-66B4EA19930C}" type="sibTrans" cxnId="{8FB21238-AEC7-46CC-98E4-03C94BEB4435}">
      <dgm:prSet/>
      <dgm:spPr/>
      <dgm:t>
        <a:bodyPr/>
        <a:lstStyle/>
        <a:p>
          <a:endParaRPr lang="en-US"/>
        </a:p>
      </dgm:t>
    </dgm:pt>
    <dgm:pt modelId="{EF17A980-1D59-4092-B930-92FC48354515}">
      <dgm:prSet phldrT="[Text]" custT="1"/>
      <dgm:spPr/>
      <dgm:t>
        <a:bodyPr/>
        <a:lstStyle/>
        <a:p>
          <a:pPr>
            <a:lnSpc>
              <a:spcPct val="200000"/>
            </a:lnSpc>
          </a:pPr>
          <a:r>
            <a:rPr lang="en-US" sz="1200" dirty="0" smtClean="0">
              <a:solidFill>
                <a:srgbClr val="0070C0"/>
              </a:solidFill>
            </a:rPr>
            <a:t>Lottery Scholarship</a:t>
          </a:r>
          <a:endParaRPr lang="en-US" sz="1200" dirty="0">
            <a:solidFill>
              <a:srgbClr val="0070C0"/>
            </a:solidFill>
          </a:endParaRPr>
        </a:p>
      </dgm:t>
    </dgm:pt>
    <dgm:pt modelId="{E01EF8CE-401A-4660-885F-BD7450E41D0A}" type="parTrans" cxnId="{643CE208-8612-4FEC-ACC7-D15C0D75D62F}">
      <dgm:prSet/>
      <dgm:spPr/>
      <dgm:t>
        <a:bodyPr/>
        <a:lstStyle/>
        <a:p>
          <a:endParaRPr lang="en-US"/>
        </a:p>
      </dgm:t>
    </dgm:pt>
    <dgm:pt modelId="{E9000923-0610-4EFF-919E-833A1B89DFC0}" type="sibTrans" cxnId="{643CE208-8612-4FEC-ACC7-D15C0D75D62F}">
      <dgm:prSet/>
      <dgm:spPr/>
      <dgm:t>
        <a:bodyPr/>
        <a:lstStyle/>
        <a:p>
          <a:endParaRPr lang="en-US"/>
        </a:p>
      </dgm:t>
    </dgm:pt>
    <dgm:pt modelId="{77E74F34-E4BD-46A6-A235-E71D482A148D}">
      <dgm:prSet phldrT="[Text]" custT="1"/>
      <dgm:spPr/>
      <dgm:t>
        <a:bodyPr/>
        <a:lstStyle/>
        <a:p>
          <a:pPr>
            <a:lnSpc>
              <a:spcPct val="200000"/>
            </a:lnSpc>
          </a:pPr>
          <a:r>
            <a:rPr lang="en-US" sz="1200" dirty="0" smtClean="0"/>
            <a:t>Public Agenda (Master Plan)</a:t>
          </a:r>
          <a:endParaRPr lang="en-US" sz="1200" dirty="0"/>
        </a:p>
      </dgm:t>
    </dgm:pt>
    <dgm:pt modelId="{5E184B43-757B-46E5-ABB5-E46FB3948A6D}" type="parTrans" cxnId="{9C9676FF-D127-4DDC-A474-7E2B567483CD}">
      <dgm:prSet/>
      <dgm:spPr/>
      <dgm:t>
        <a:bodyPr/>
        <a:lstStyle/>
        <a:p>
          <a:endParaRPr lang="en-US"/>
        </a:p>
      </dgm:t>
    </dgm:pt>
    <dgm:pt modelId="{C077E969-DFA3-46D2-A8BC-12E603BB56EE}" type="sibTrans" cxnId="{9C9676FF-D127-4DDC-A474-7E2B567483CD}">
      <dgm:prSet/>
      <dgm:spPr/>
      <dgm:t>
        <a:bodyPr/>
        <a:lstStyle/>
        <a:p>
          <a:endParaRPr lang="en-US"/>
        </a:p>
      </dgm:t>
    </dgm:pt>
    <dgm:pt modelId="{5BD72B44-63EF-4C0E-83EB-9AA4C4A7CAB1}">
      <dgm:prSet phldrT="[Text]" custT="1"/>
      <dgm:spPr/>
      <dgm:t>
        <a:bodyPr/>
        <a:lstStyle/>
        <a:p>
          <a:pPr>
            <a:lnSpc>
              <a:spcPct val="200000"/>
            </a:lnSpc>
          </a:pPr>
          <a:r>
            <a:rPr lang="en-US" sz="1200" dirty="0" smtClean="0"/>
            <a:t>Profiles &amp; Trends</a:t>
          </a:r>
          <a:endParaRPr lang="en-US" sz="1200" dirty="0"/>
        </a:p>
      </dgm:t>
    </dgm:pt>
    <dgm:pt modelId="{492414FA-D8EB-4E68-9F5F-CF0AF7A4C163}" type="parTrans" cxnId="{DBE58E11-BDD3-4715-AF13-C2CED15C2703}">
      <dgm:prSet/>
      <dgm:spPr/>
      <dgm:t>
        <a:bodyPr/>
        <a:lstStyle/>
        <a:p>
          <a:endParaRPr lang="en-US"/>
        </a:p>
      </dgm:t>
    </dgm:pt>
    <dgm:pt modelId="{B436465E-73C0-404D-BA45-5695EC4DEC58}" type="sibTrans" cxnId="{DBE58E11-BDD3-4715-AF13-C2CED15C2703}">
      <dgm:prSet/>
      <dgm:spPr/>
      <dgm:t>
        <a:bodyPr/>
        <a:lstStyle/>
        <a:p>
          <a:endParaRPr lang="en-US"/>
        </a:p>
      </dgm:t>
    </dgm:pt>
    <dgm:pt modelId="{5512679E-503D-4ECE-A1B4-B8542A207A4B}">
      <dgm:prSet phldrT="[Text]" custT="1"/>
      <dgm:spPr/>
      <dgm:t>
        <a:bodyPr/>
        <a:lstStyle/>
        <a:p>
          <a:pPr>
            <a:lnSpc>
              <a:spcPct val="200000"/>
            </a:lnSpc>
          </a:pPr>
          <a:r>
            <a:rPr lang="en-US" sz="1200" dirty="0" smtClean="0"/>
            <a:t>Articulation and Transfer</a:t>
          </a:r>
          <a:endParaRPr lang="en-US" sz="1200" dirty="0"/>
        </a:p>
      </dgm:t>
    </dgm:pt>
    <dgm:pt modelId="{3FD5CF85-F4DC-46F4-9F5C-C0535CFAA30D}" type="parTrans" cxnId="{34087781-1340-4A65-86A3-A69CD07344DD}">
      <dgm:prSet/>
      <dgm:spPr/>
      <dgm:t>
        <a:bodyPr/>
        <a:lstStyle/>
        <a:p>
          <a:endParaRPr lang="en-US"/>
        </a:p>
      </dgm:t>
    </dgm:pt>
    <dgm:pt modelId="{082BE1BF-5902-4949-AF20-91C1D8EB5A23}" type="sibTrans" cxnId="{34087781-1340-4A65-86A3-A69CD07344DD}">
      <dgm:prSet/>
      <dgm:spPr/>
      <dgm:t>
        <a:bodyPr/>
        <a:lstStyle/>
        <a:p>
          <a:endParaRPr lang="en-US"/>
        </a:p>
      </dgm:t>
    </dgm:pt>
    <dgm:pt modelId="{7FE8D265-3CFE-47D9-A2D7-05C638245997}">
      <dgm:prSet phldrT="[Text]" custT="1"/>
      <dgm:spPr/>
      <dgm:t>
        <a:bodyPr/>
        <a:lstStyle/>
        <a:p>
          <a:pPr>
            <a:lnSpc>
              <a:spcPct val="200000"/>
            </a:lnSpc>
          </a:pPr>
          <a:r>
            <a:rPr lang="en-US" sz="1200" dirty="0" smtClean="0"/>
            <a:t>Joint Report on Pre-K through Higher Ed.</a:t>
          </a:r>
          <a:endParaRPr lang="en-US" sz="1200" dirty="0"/>
        </a:p>
      </dgm:t>
    </dgm:pt>
    <dgm:pt modelId="{DD00F4F7-EE26-467C-B3B9-02E472FA3140}" type="parTrans" cxnId="{5D77FC76-E44F-454A-910B-B635CDA3F8F8}">
      <dgm:prSet/>
      <dgm:spPr/>
      <dgm:t>
        <a:bodyPr/>
        <a:lstStyle/>
        <a:p>
          <a:endParaRPr lang="en-US"/>
        </a:p>
      </dgm:t>
    </dgm:pt>
    <dgm:pt modelId="{6EEEF177-6D61-46AF-BE43-CE0D6DFFD9D7}" type="sibTrans" cxnId="{5D77FC76-E44F-454A-910B-B635CDA3F8F8}">
      <dgm:prSet/>
      <dgm:spPr/>
      <dgm:t>
        <a:bodyPr/>
        <a:lstStyle/>
        <a:p>
          <a:endParaRPr lang="en-US"/>
        </a:p>
      </dgm:t>
    </dgm:pt>
    <dgm:pt modelId="{2F140A5D-DDD4-4E45-93F0-1488DE04B61E}">
      <dgm:prSet phldrT="[Text]" custT="1"/>
      <dgm:spPr/>
      <dgm:t>
        <a:bodyPr/>
        <a:lstStyle/>
        <a:p>
          <a:pPr>
            <a:lnSpc>
              <a:spcPct val="200000"/>
            </a:lnSpc>
            <a:spcAft>
              <a:spcPct val="15000"/>
            </a:spcAft>
          </a:pPr>
          <a:r>
            <a:rPr lang="en-US" sz="1200" dirty="0" smtClean="0"/>
            <a:t>TELS reports</a:t>
          </a:r>
          <a:endParaRPr lang="en-US" sz="1200" dirty="0"/>
        </a:p>
      </dgm:t>
    </dgm:pt>
    <dgm:pt modelId="{9577AD56-6841-48F0-A0C6-ECA24BAC9DC2}" type="parTrans" cxnId="{82E51854-9C61-41EC-8D6F-F8AE45EF6731}">
      <dgm:prSet/>
      <dgm:spPr/>
      <dgm:t>
        <a:bodyPr/>
        <a:lstStyle/>
        <a:p>
          <a:endParaRPr lang="en-US"/>
        </a:p>
      </dgm:t>
    </dgm:pt>
    <dgm:pt modelId="{E9A2853D-EBC8-4790-A030-52053EEE3E54}" type="sibTrans" cxnId="{82E51854-9C61-41EC-8D6F-F8AE45EF6731}">
      <dgm:prSet/>
      <dgm:spPr/>
      <dgm:t>
        <a:bodyPr/>
        <a:lstStyle/>
        <a:p>
          <a:endParaRPr lang="en-US"/>
        </a:p>
      </dgm:t>
    </dgm:pt>
    <dgm:pt modelId="{600D4C8C-BE83-423F-8F5A-8CE64EF05015}">
      <dgm:prSet phldrT="[Text]" custT="1"/>
      <dgm:spPr/>
      <dgm:t>
        <a:bodyPr/>
        <a:lstStyle/>
        <a:p>
          <a:pPr>
            <a:lnSpc>
              <a:spcPct val="200000"/>
            </a:lnSpc>
            <a:spcAft>
              <a:spcPct val="15000"/>
            </a:spcAft>
          </a:pPr>
          <a:r>
            <a:rPr lang="en-US" sz="1200" dirty="0" smtClean="0"/>
            <a:t>THEC/ACT Freshmen Success Reports</a:t>
          </a:r>
          <a:endParaRPr lang="en-US" sz="1200" dirty="0"/>
        </a:p>
      </dgm:t>
    </dgm:pt>
    <dgm:pt modelId="{F6981B48-F03B-4E47-8C69-7BCFEAC97176}" type="parTrans" cxnId="{B4D938DD-ECBE-4CC7-B1F4-861628DED855}">
      <dgm:prSet/>
      <dgm:spPr/>
      <dgm:t>
        <a:bodyPr/>
        <a:lstStyle/>
        <a:p>
          <a:endParaRPr lang="en-US"/>
        </a:p>
      </dgm:t>
    </dgm:pt>
    <dgm:pt modelId="{3E4F0E1D-E2FB-4194-87D2-25BBE930D7EA}" type="sibTrans" cxnId="{B4D938DD-ECBE-4CC7-B1F4-861628DED855}">
      <dgm:prSet/>
      <dgm:spPr/>
      <dgm:t>
        <a:bodyPr/>
        <a:lstStyle/>
        <a:p>
          <a:endParaRPr lang="en-US"/>
        </a:p>
      </dgm:t>
    </dgm:pt>
    <dgm:pt modelId="{3E189B27-3E2C-436D-B21D-F64841567574}">
      <dgm:prSet phldrT="[Text]" custT="1"/>
      <dgm:spPr/>
      <dgm:t>
        <a:bodyPr/>
        <a:lstStyle/>
        <a:p>
          <a:pPr>
            <a:lnSpc>
              <a:spcPct val="90000"/>
            </a:lnSpc>
            <a:spcAft>
              <a:spcPct val="15000"/>
            </a:spcAft>
          </a:pPr>
          <a:endParaRPr lang="en-US" sz="1200" dirty="0"/>
        </a:p>
      </dgm:t>
    </dgm:pt>
    <dgm:pt modelId="{0EE2C76D-1EF2-499C-8BD5-21F073B9C5C8}" type="parTrans" cxnId="{3A3C16EF-6596-49C1-8609-3F8E4AE1C0F8}">
      <dgm:prSet/>
      <dgm:spPr/>
      <dgm:t>
        <a:bodyPr/>
        <a:lstStyle/>
        <a:p>
          <a:endParaRPr lang="en-US"/>
        </a:p>
      </dgm:t>
    </dgm:pt>
    <dgm:pt modelId="{3BE73F42-53B2-44EC-A28C-90AC4BB910E9}" type="sibTrans" cxnId="{3A3C16EF-6596-49C1-8609-3F8E4AE1C0F8}">
      <dgm:prSet/>
      <dgm:spPr/>
      <dgm:t>
        <a:bodyPr/>
        <a:lstStyle/>
        <a:p>
          <a:endParaRPr lang="en-US"/>
        </a:p>
      </dgm:t>
    </dgm:pt>
    <dgm:pt modelId="{6AE62805-12D8-42B7-90A1-C9CF2BBC37B0}">
      <dgm:prSet phldrT="[Text]" custT="1"/>
      <dgm:spPr/>
      <dgm:t>
        <a:bodyPr/>
        <a:lstStyle/>
        <a:p>
          <a:endParaRPr lang="en-US" sz="1200" dirty="0"/>
        </a:p>
      </dgm:t>
    </dgm:pt>
    <dgm:pt modelId="{E0367DBF-B3E6-4CEC-8935-43C7B8D1D592}" type="parTrans" cxnId="{BBF2FA97-EEC3-4A12-9374-E06444FAC1D3}">
      <dgm:prSet/>
      <dgm:spPr/>
      <dgm:t>
        <a:bodyPr/>
        <a:lstStyle/>
        <a:p>
          <a:endParaRPr lang="en-US"/>
        </a:p>
      </dgm:t>
    </dgm:pt>
    <dgm:pt modelId="{65FC89F3-CD0D-4961-9BB0-8901FFAF0B04}" type="sibTrans" cxnId="{BBF2FA97-EEC3-4A12-9374-E06444FAC1D3}">
      <dgm:prSet/>
      <dgm:spPr/>
      <dgm:t>
        <a:bodyPr/>
        <a:lstStyle/>
        <a:p>
          <a:endParaRPr lang="en-US"/>
        </a:p>
      </dgm:t>
    </dgm:pt>
    <dgm:pt modelId="{D6EA98B3-CEFD-4B68-A49E-706285CE95C2}">
      <dgm:prSet phldrT="[Text]" custT="1"/>
      <dgm:spPr/>
      <dgm:t>
        <a:bodyPr/>
        <a:lstStyle/>
        <a:p>
          <a:r>
            <a:rPr lang="en-US" sz="1200" dirty="0" smtClean="0"/>
            <a:t>Supply &amp; Demand</a:t>
          </a:r>
          <a:endParaRPr lang="en-US" sz="1200" dirty="0"/>
        </a:p>
      </dgm:t>
    </dgm:pt>
    <dgm:pt modelId="{2F924F5A-A113-471F-B87D-C152724266E4}" type="parTrans" cxnId="{6A7232E6-C5A2-49C2-90FB-A04F5A260DA5}">
      <dgm:prSet/>
      <dgm:spPr/>
      <dgm:t>
        <a:bodyPr/>
        <a:lstStyle/>
        <a:p>
          <a:endParaRPr lang="en-US"/>
        </a:p>
      </dgm:t>
    </dgm:pt>
    <dgm:pt modelId="{CB80271A-E4E6-48D6-ACA8-9D0AB659C43A}" type="sibTrans" cxnId="{6A7232E6-C5A2-49C2-90FB-A04F5A260DA5}">
      <dgm:prSet/>
      <dgm:spPr/>
      <dgm:t>
        <a:bodyPr/>
        <a:lstStyle/>
        <a:p>
          <a:endParaRPr lang="en-US"/>
        </a:p>
      </dgm:t>
    </dgm:pt>
    <dgm:pt modelId="{1FC81C32-BD80-4F22-A198-1B58F3EF66EB}">
      <dgm:prSet phldrT="[Text]" custT="1"/>
      <dgm:spPr/>
      <dgm:t>
        <a:bodyPr/>
        <a:lstStyle/>
        <a:p>
          <a:endParaRPr lang="en-US" sz="1200" dirty="0"/>
        </a:p>
      </dgm:t>
    </dgm:pt>
    <dgm:pt modelId="{A23E30D5-0AB7-44BF-8C79-B147BD02CE7F}" type="parTrans" cxnId="{ABC0EFE8-225F-4184-BE1A-E3FD8664B6C0}">
      <dgm:prSet/>
      <dgm:spPr/>
      <dgm:t>
        <a:bodyPr/>
        <a:lstStyle/>
        <a:p>
          <a:endParaRPr lang="en-US"/>
        </a:p>
      </dgm:t>
    </dgm:pt>
    <dgm:pt modelId="{C412D981-CD44-4F54-98A5-E43A7DDF77A7}" type="sibTrans" cxnId="{ABC0EFE8-225F-4184-BE1A-E3FD8664B6C0}">
      <dgm:prSet/>
      <dgm:spPr/>
      <dgm:t>
        <a:bodyPr/>
        <a:lstStyle/>
        <a:p>
          <a:endParaRPr lang="en-US"/>
        </a:p>
      </dgm:t>
    </dgm:pt>
    <dgm:pt modelId="{80558BF0-32AE-4FBD-9CD9-9D1E6F3A51C4}">
      <dgm:prSet phldrT="[Text]" custT="1"/>
      <dgm:spPr/>
      <dgm:t>
        <a:bodyPr/>
        <a:lstStyle/>
        <a:p>
          <a:endParaRPr lang="en-US" sz="1200" dirty="0"/>
        </a:p>
      </dgm:t>
    </dgm:pt>
    <dgm:pt modelId="{8F5F99CB-8346-4F86-91A7-53FC11A3D125}" type="parTrans" cxnId="{75868EC5-4D71-48CB-A34F-11E6B91644F5}">
      <dgm:prSet/>
      <dgm:spPr/>
      <dgm:t>
        <a:bodyPr/>
        <a:lstStyle/>
        <a:p>
          <a:endParaRPr lang="en-US"/>
        </a:p>
      </dgm:t>
    </dgm:pt>
    <dgm:pt modelId="{7F01A5FD-7045-47BF-86E3-E2D630CEE684}" type="sibTrans" cxnId="{75868EC5-4D71-48CB-A34F-11E6B91644F5}">
      <dgm:prSet/>
      <dgm:spPr/>
      <dgm:t>
        <a:bodyPr/>
        <a:lstStyle/>
        <a:p>
          <a:endParaRPr lang="en-US"/>
        </a:p>
      </dgm:t>
    </dgm:pt>
    <dgm:pt modelId="{31BAEB15-3C19-4C79-B4E2-466B82B7A830}">
      <dgm:prSet phldrT="[Text]" custT="1"/>
      <dgm:spPr/>
      <dgm:t>
        <a:bodyPr/>
        <a:lstStyle/>
        <a:p>
          <a:endParaRPr lang="en-US" sz="1200" dirty="0"/>
        </a:p>
      </dgm:t>
    </dgm:pt>
    <dgm:pt modelId="{361AD7D7-29F7-4196-ACC6-EBF85A1E4C35}" type="parTrans" cxnId="{520B98FF-187A-4460-8FFE-6DA042B52295}">
      <dgm:prSet/>
      <dgm:spPr/>
      <dgm:t>
        <a:bodyPr/>
        <a:lstStyle/>
        <a:p>
          <a:endParaRPr lang="en-US"/>
        </a:p>
      </dgm:t>
    </dgm:pt>
    <dgm:pt modelId="{51E2B1CB-ACCB-4520-A1B3-7BC6FB4092E4}" type="sibTrans" cxnId="{520B98FF-187A-4460-8FFE-6DA042B52295}">
      <dgm:prSet/>
      <dgm:spPr/>
      <dgm:t>
        <a:bodyPr/>
        <a:lstStyle/>
        <a:p>
          <a:endParaRPr lang="en-US"/>
        </a:p>
      </dgm:t>
    </dgm:pt>
    <dgm:pt modelId="{A4404E68-8AEC-45E2-BB9D-E79DFE21CAE3}">
      <dgm:prSet phldrT="[Text]" custT="1"/>
      <dgm:spPr/>
      <dgm:t>
        <a:bodyPr/>
        <a:lstStyle/>
        <a:p>
          <a:endParaRPr lang="en-US" sz="1200" dirty="0"/>
        </a:p>
      </dgm:t>
    </dgm:pt>
    <dgm:pt modelId="{93F98592-D2C7-4BD2-B858-67D46B452D9B}" type="parTrans" cxnId="{C99FC41D-E33F-48F1-94CB-89A07FD83104}">
      <dgm:prSet/>
      <dgm:spPr/>
      <dgm:t>
        <a:bodyPr/>
        <a:lstStyle/>
        <a:p>
          <a:endParaRPr lang="en-US"/>
        </a:p>
      </dgm:t>
    </dgm:pt>
    <dgm:pt modelId="{BB778F0F-D18C-4958-BCFF-3541BCC080C5}" type="sibTrans" cxnId="{C99FC41D-E33F-48F1-94CB-89A07FD83104}">
      <dgm:prSet/>
      <dgm:spPr/>
      <dgm:t>
        <a:bodyPr/>
        <a:lstStyle/>
        <a:p>
          <a:endParaRPr lang="en-US"/>
        </a:p>
      </dgm:t>
    </dgm:pt>
    <dgm:pt modelId="{B8952DE9-E578-4B24-9802-C739E4D0B35B}">
      <dgm:prSet phldrT="[Text]" custT="1"/>
      <dgm:spPr/>
      <dgm:t>
        <a:bodyPr/>
        <a:lstStyle/>
        <a:p>
          <a:endParaRPr lang="en-US" sz="1200" dirty="0"/>
        </a:p>
      </dgm:t>
    </dgm:pt>
    <dgm:pt modelId="{191677F6-BC49-4439-B8C3-9BC5D6D80D00}" type="parTrans" cxnId="{EC33B038-A699-41DF-9AA9-5A710EB34D73}">
      <dgm:prSet/>
      <dgm:spPr/>
      <dgm:t>
        <a:bodyPr/>
        <a:lstStyle/>
        <a:p>
          <a:endParaRPr lang="en-US"/>
        </a:p>
      </dgm:t>
    </dgm:pt>
    <dgm:pt modelId="{EB1E9439-2724-43B0-83B9-CA437D53A6EF}" type="sibTrans" cxnId="{EC33B038-A699-41DF-9AA9-5A710EB34D73}">
      <dgm:prSet/>
      <dgm:spPr/>
      <dgm:t>
        <a:bodyPr/>
        <a:lstStyle/>
        <a:p>
          <a:endParaRPr lang="en-US"/>
        </a:p>
      </dgm:t>
    </dgm:pt>
    <dgm:pt modelId="{155B119A-6882-4EAD-B6B5-B1BF4F8C59C1}">
      <dgm:prSet phldrT="[Text]" custT="1"/>
      <dgm:spPr/>
      <dgm:t>
        <a:bodyPr/>
        <a:lstStyle/>
        <a:p>
          <a:pPr>
            <a:lnSpc>
              <a:spcPct val="200000"/>
            </a:lnSpc>
            <a:spcAft>
              <a:spcPct val="15000"/>
            </a:spcAft>
          </a:pPr>
          <a:r>
            <a:rPr lang="en-US" sz="1200" dirty="0" smtClean="0"/>
            <a:t>FAFSA Requirement</a:t>
          </a:r>
          <a:endParaRPr lang="en-US" sz="1200" dirty="0"/>
        </a:p>
      </dgm:t>
    </dgm:pt>
    <dgm:pt modelId="{A5502EC9-A970-4072-9444-50875E1D5641}" type="parTrans" cxnId="{F0157776-E8DD-4A28-AD30-A298C91D582C}">
      <dgm:prSet/>
      <dgm:spPr/>
      <dgm:t>
        <a:bodyPr/>
        <a:lstStyle/>
        <a:p>
          <a:endParaRPr lang="en-US"/>
        </a:p>
      </dgm:t>
    </dgm:pt>
    <dgm:pt modelId="{8E886A13-BBC0-4785-A567-8DD0CCB22428}" type="sibTrans" cxnId="{F0157776-E8DD-4A28-AD30-A298C91D582C}">
      <dgm:prSet/>
      <dgm:spPr/>
      <dgm:t>
        <a:bodyPr/>
        <a:lstStyle/>
        <a:p>
          <a:endParaRPr lang="en-US"/>
        </a:p>
      </dgm:t>
    </dgm:pt>
    <dgm:pt modelId="{AA2528E6-1298-48E2-B549-3E9F020B4308}">
      <dgm:prSet phldrT="[Text]" custT="1"/>
      <dgm:spPr/>
      <dgm:t>
        <a:bodyPr/>
        <a:lstStyle/>
        <a:p>
          <a:r>
            <a:rPr lang="en-US" sz="1200" dirty="0" smtClean="0"/>
            <a:t>Drop Out Study</a:t>
          </a:r>
          <a:endParaRPr lang="en-US" sz="1200" dirty="0"/>
        </a:p>
      </dgm:t>
    </dgm:pt>
    <dgm:pt modelId="{60375144-4FD9-4F7A-B029-AEBFC4A93376}" type="parTrans" cxnId="{07A49458-2519-4DA9-835E-E8FEFDD470E7}">
      <dgm:prSet/>
      <dgm:spPr/>
      <dgm:t>
        <a:bodyPr/>
        <a:lstStyle/>
        <a:p>
          <a:endParaRPr lang="en-US"/>
        </a:p>
      </dgm:t>
    </dgm:pt>
    <dgm:pt modelId="{7CDE5DC3-305E-4F5B-A3CF-C2CA825C48BE}" type="sibTrans" cxnId="{07A49458-2519-4DA9-835E-E8FEFDD470E7}">
      <dgm:prSet/>
      <dgm:spPr/>
      <dgm:t>
        <a:bodyPr/>
        <a:lstStyle/>
        <a:p>
          <a:endParaRPr lang="en-US"/>
        </a:p>
      </dgm:t>
    </dgm:pt>
    <dgm:pt modelId="{8B55539C-678B-45EB-A0BC-688CEEB2A89A}">
      <dgm:prSet phldrT="[Text]" custT="1"/>
      <dgm:spPr/>
      <dgm:t>
        <a:bodyPr/>
        <a:lstStyle/>
        <a:p>
          <a:endParaRPr lang="en-US" sz="1200" dirty="0"/>
        </a:p>
      </dgm:t>
    </dgm:pt>
    <dgm:pt modelId="{1DA4DE08-A54C-4A6E-AF32-B5FCBA81BB3E}" type="parTrans" cxnId="{545D5856-DC82-453C-85BB-7FFF55DCBF47}">
      <dgm:prSet/>
      <dgm:spPr/>
      <dgm:t>
        <a:bodyPr/>
        <a:lstStyle/>
        <a:p>
          <a:endParaRPr lang="en-US"/>
        </a:p>
      </dgm:t>
    </dgm:pt>
    <dgm:pt modelId="{6CD1FC74-394D-4916-A7C6-EBDDA18F6449}" type="sibTrans" cxnId="{545D5856-DC82-453C-85BB-7FFF55DCBF47}">
      <dgm:prSet/>
      <dgm:spPr/>
      <dgm:t>
        <a:bodyPr/>
        <a:lstStyle/>
        <a:p>
          <a:endParaRPr lang="en-US"/>
        </a:p>
      </dgm:t>
    </dgm:pt>
    <dgm:pt modelId="{891E199E-5CA6-4881-B6F7-1D70AF7BC230}">
      <dgm:prSet phldrT="[Text]" custT="1"/>
      <dgm:spPr/>
      <dgm:t>
        <a:bodyPr/>
        <a:lstStyle/>
        <a:p>
          <a:r>
            <a:rPr lang="en-US" sz="1200" dirty="0" smtClean="0"/>
            <a:t>Institutional Default Rate</a:t>
          </a:r>
          <a:endParaRPr lang="en-US" sz="1200" dirty="0"/>
        </a:p>
      </dgm:t>
    </dgm:pt>
    <dgm:pt modelId="{45B652E0-4BF0-4FEE-B603-73C32FB4E71D}" type="parTrans" cxnId="{833CB2BB-2393-4230-8D31-FEB24689424A}">
      <dgm:prSet/>
      <dgm:spPr/>
      <dgm:t>
        <a:bodyPr/>
        <a:lstStyle/>
        <a:p>
          <a:endParaRPr lang="en-US"/>
        </a:p>
      </dgm:t>
    </dgm:pt>
    <dgm:pt modelId="{2561DA7B-9194-40D4-B2C2-E2424595209C}" type="sibTrans" cxnId="{833CB2BB-2393-4230-8D31-FEB24689424A}">
      <dgm:prSet/>
      <dgm:spPr/>
      <dgm:t>
        <a:bodyPr/>
        <a:lstStyle/>
        <a:p>
          <a:endParaRPr lang="en-US"/>
        </a:p>
      </dgm:t>
    </dgm:pt>
    <dgm:pt modelId="{1578E73C-391A-487A-98CE-8719D6EDD654}">
      <dgm:prSet phldrT="[Text]" custT="1"/>
      <dgm:spPr/>
      <dgm:t>
        <a:bodyPr/>
        <a:lstStyle/>
        <a:p>
          <a:endParaRPr lang="en-US" sz="1200" dirty="0"/>
        </a:p>
      </dgm:t>
    </dgm:pt>
    <dgm:pt modelId="{FD919319-4BD7-498C-8A42-B54CBF8F2A71}" type="parTrans" cxnId="{C27FF033-5B53-47B0-9548-2F01F6792829}">
      <dgm:prSet/>
      <dgm:spPr/>
      <dgm:t>
        <a:bodyPr/>
        <a:lstStyle/>
        <a:p>
          <a:endParaRPr lang="en-US"/>
        </a:p>
      </dgm:t>
    </dgm:pt>
    <dgm:pt modelId="{54255634-2848-4D45-AE98-45C6294AACB2}" type="sibTrans" cxnId="{C27FF033-5B53-47B0-9548-2F01F6792829}">
      <dgm:prSet/>
      <dgm:spPr/>
      <dgm:t>
        <a:bodyPr/>
        <a:lstStyle/>
        <a:p>
          <a:endParaRPr lang="en-US"/>
        </a:p>
      </dgm:t>
    </dgm:pt>
    <dgm:pt modelId="{D5673CA7-D3D8-4294-A3FE-229966FF1F4F}">
      <dgm:prSet phldrT="[Text]" custT="1"/>
      <dgm:spPr/>
      <dgm:t>
        <a:bodyPr/>
        <a:lstStyle/>
        <a:p>
          <a:r>
            <a:rPr lang="en-US" sz="1200" dirty="0" smtClean="0"/>
            <a:t>TELS research</a:t>
          </a:r>
          <a:endParaRPr lang="en-US" sz="1200" dirty="0"/>
        </a:p>
      </dgm:t>
    </dgm:pt>
    <dgm:pt modelId="{5E0F7BC8-BE1C-4263-B937-C0E549CEAC69}" type="parTrans" cxnId="{1A5A3EFE-86EF-4228-8D5C-5A1B0A0557D7}">
      <dgm:prSet/>
      <dgm:spPr/>
      <dgm:t>
        <a:bodyPr/>
        <a:lstStyle/>
        <a:p>
          <a:endParaRPr lang="en-US"/>
        </a:p>
      </dgm:t>
    </dgm:pt>
    <dgm:pt modelId="{CF1CFA3E-9566-44F3-95F3-69A01A57D473}" type="sibTrans" cxnId="{1A5A3EFE-86EF-4228-8D5C-5A1B0A0557D7}">
      <dgm:prSet/>
      <dgm:spPr/>
      <dgm:t>
        <a:bodyPr/>
        <a:lstStyle/>
        <a:p>
          <a:endParaRPr lang="en-US"/>
        </a:p>
      </dgm:t>
    </dgm:pt>
    <dgm:pt modelId="{C8407726-04FE-42C4-B70B-9C30D94EA3E9}">
      <dgm:prSet phldrT="[Text]" custT="1"/>
      <dgm:spPr/>
      <dgm:t>
        <a:bodyPr/>
        <a:lstStyle/>
        <a:p>
          <a:endParaRPr lang="en-US" sz="1200" dirty="0"/>
        </a:p>
      </dgm:t>
    </dgm:pt>
    <dgm:pt modelId="{5F40DD14-B7BF-4D72-AD66-98AC3A6EC2E1}" type="parTrans" cxnId="{27ACF187-C655-4A6D-B252-1F946C6C9FD2}">
      <dgm:prSet/>
      <dgm:spPr/>
      <dgm:t>
        <a:bodyPr/>
        <a:lstStyle/>
        <a:p>
          <a:endParaRPr lang="en-US"/>
        </a:p>
      </dgm:t>
    </dgm:pt>
    <dgm:pt modelId="{014B6300-6EA0-4E2C-9BCD-853026F573CD}" type="sibTrans" cxnId="{27ACF187-C655-4A6D-B252-1F946C6C9FD2}">
      <dgm:prSet/>
      <dgm:spPr/>
      <dgm:t>
        <a:bodyPr/>
        <a:lstStyle/>
        <a:p>
          <a:endParaRPr lang="en-US"/>
        </a:p>
      </dgm:t>
    </dgm:pt>
    <dgm:pt modelId="{CE861332-F9CC-4711-85E5-B5496B3B5B1C}">
      <dgm:prSet phldrT="[Text]" custT="1"/>
      <dgm:spPr/>
      <dgm:t>
        <a:bodyPr/>
        <a:lstStyle/>
        <a:p>
          <a:r>
            <a:rPr lang="en-US" sz="1200" dirty="0" smtClean="0"/>
            <a:t>General Education </a:t>
          </a:r>
          <a:endParaRPr lang="en-US" sz="1200" dirty="0"/>
        </a:p>
      </dgm:t>
    </dgm:pt>
    <dgm:pt modelId="{EFE10449-C9B9-4C93-9AC8-C4E1DAFB6789}" type="parTrans" cxnId="{5F45AB5B-313A-4303-87DC-08D0D31C85B0}">
      <dgm:prSet/>
      <dgm:spPr/>
      <dgm:t>
        <a:bodyPr/>
        <a:lstStyle/>
        <a:p>
          <a:endParaRPr lang="en-US"/>
        </a:p>
      </dgm:t>
    </dgm:pt>
    <dgm:pt modelId="{35C51573-E20E-42D0-889F-E40E1F1F1031}" type="sibTrans" cxnId="{5F45AB5B-313A-4303-87DC-08D0D31C85B0}">
      <dgm:prSet/>
      <dgm:spPr/>
      <dgm:t>
        <a:bodyPr/>
        <a:lstStyle/>
        <a:p>
          <a:endParaRPr lang="en-US"/>
        </a:p>
      </dgm:t>
    </dgm:pt>
    <dgm:pt modelId="{F346FDC9-E071-4345-A5A6-57E4EBDFC22B}">
      <dgm:prSet phldrT="[Text]" custT="1"/>
      <dgm:spPr/>
      <dgm:t>
        <a:bodyPr/>
        <a:lstStyle/>
        <a:p>
          <a:r>
            <a:rPr lang="en-US" sz="1200" dirty="0" smtClean="0"/>
            <a:t>State Appropriations</a:t>
          </a:r>
          <a:endParaRPr lang="en-US" sz="1200" dirty="0"/>
        </a:p>
      </dgm:t>
    </dgm:pt>
    <dgm:pt modelId="{2C754332-D17A-4533-92E7-FA78F1B62C5C}" type="parTrans" cxnId="{A4E3EA63-0D67-45DC-9EBA-6CFA8EF325C4}">
      <dgm:prSet/>
      <dgm:spPr/>
      <dgm:t>
        <a:bodyPr/>
        <a:lstStyle/>
        <a:p>
          <a:endParaRPr lang="en-US"/>
        </a:p>
      </dgm:t>
    </dgm:pt>
    <dgm:pt modelId="{055EECFC-AD8B-40E5-AC4B-F56BB02F8BD4}" type="sibTrans" cxnId="{A4E3EA63-0D67-45DC-9EBA-6CFA8EF325C4}">
      <dgm:prSet/>
      <dgm:spPr/>
      <dgm:t>
        <a:bodyPr/>
        <a:lstStyle/>
        <a:p>
          <a:endParaRPr lang="en-US"/>
        </a:p>
      </dgm:t>
    </dgm:pt>
    <dgm:pt modelId="{3729ABC7-94AA-49FC-9FC1-12DFD885A393}">
      <dgm:prSet phldrT="[Text]" custT="1"/>
      <dgm:spPr/>
      <dgm:t>
        <a:bodyPr/>
        <a:lstStyle/>
        <a:p>
          <a:endParaRPr lang="en-US" sz="1200" dirty="0"/>
        </a:p>
      </dgm:t>
    </dgm:pt>
    <dgm:pt modelId="{3D89F4B7-00E9-46AE-BB84-8EA2A4B29E85}" type="parTrans" cxnId="{FC9EFCEC-3667-4A9E-8C9E-D2BF615FF574}">
      <dgm:prSet/>
      <dgm:spPr/>
      <dgm:t>
        <a:bodyPr/>
        <a:lstStyle/>
        <a:p>
          <a:endParaRPr lang="en-US"/>
        </a:p>
      </dgm:t>
    </dgm:pt>
    <dgm:pt modelId="{8A8CA640-7A5D-4609-8CDA-9CDFA8533667}" type="sibTrans" cxnId="{FC9EFCEC-3667-4A9E-8C9E-D2BF615FF574}">
      <dgm:prSet/>
      <dgm:spPr/>
      <dgm:t>
        <a:bodyPr/>
        <a:lstStyle/>
        <a:p>
          <a:endParaRPr lang="en-US"/>
        </a:p>
      </dgm:t>
    </dgm:pt>
    <dgm:pt modelId="{1F4EAC92-6BC3-4911-A9C9-A5EF5A61AC00}">
      <dgm:prSet phldrT="[Text]" custT="1"/>
      <dgm:spPr/>
      <dgm:t>
        <a:bodyPr/>
        <a:lstStyle/>
        <a:p>
          <a:pPr>
            <a:lnSpc>
              <a:spcPct val="200000"/>
            </a:lnSpc>
          </a:pPr>
          <a:r>
            <a:rPr lang="en-US" sz="1200" dirty="0" smtClean="0">
              <a:solidFill>
                <a:srgbClr val="FF0000"/>
              </a:solidFill>
            </a:rPr>
            <a:t> Workforce Needs</a:t>
          </a:r>
          <a:endParaRPr lang="en-US" sz="1200" dirty="0">
            <a:solidFill>
              <a:srgbClr val="FF0000"/>
            </a:solidFill>
          </a:endParaRPr>
        </a:p>
      </dgm:t>
    </dgm:pt>
    <dgm:pt modelId="{14A60274-7D1C-4543-88F3-4C9E5C124269}" type="parTrans" cxnId="{65A6AFBB-5559-4AFE-B4E5-5665D1D07259}">
      <dgm:prSet/>
      <dgm:spPr/>
      <dgm:t>
        <a:bodyPr/>
        <a:lstStyle/>
        <a:p>
          <a:endParaRPr lang="en-US"/>
        </a:p>
      </dgm:t>
    </dgm:pt>
    <dgm:pt modelId="{AC182852-E9DF-4D84-9FEE-5942FAF09606}" type="sibTrans" cxnId="{65A6AFBB-5559-4AFE-B4E5-5665D1D07259}">
      <dgm:prSet/>
      <dgm:spPr/>
      <dgm:t>
        <a:bodyPr/>
        <a:lstStyle/>
        <a:p>
          <a:endParaRPr lang="en-US"/>
        </a:p>
      </dgm:t>
    </dgm:pt>
    <dgm:pt modelId="{6B8C0183-442A-42FE-AB75-7ED9A981678B}">
      <dgm:prSet phldrT="[Text]" custT="1"/>
      <dgm:spPr/>
      <dgm:t>
        <a:bodyPr/>
        <a:lstStyle/>
        <a:p>
          <a:pPr>
            <a:lnSpc>
              <a:spcPct val="200000"/>
            </a:lnSpc>
          </a:pPr>
          <a:r>
            <a:rPr lang="en-US" sz="1200" dirty="0" smtClean="0">
              <a:solidFill>
                <a:srgbClr val="FF0000"/>
              </a:solidFill>
            </a:rPr>
            <a:t> Student Activity Fees</a:t>
          </a:r>
          <a:endParaRPr lang="en-US" sz="1200" dirty="0">
            <a:solidFill>
              <a:srgbClr val="FF0000"/>
            </a:solidFill>
          </a:endParaRPr>
        </a:p>
      </dgm:t>
    </dgm:pt>
    <dgm:pt modelId="{27AB2563-0C3C-4174-AFE8-944C22536B24}" type="parTrans" cxnId="{A5B576D9-15E9-455B-9643-9CEDAD8B415E}">
      <dgm:prSet/>
      <dgm:spPr/>
      <dgm:t>
        <a:bodyPr/>
        <a:lstStyle/>
        <a:p>
          <a:endParaRPr lang="en-US"/>
        </a:p>
      </dgm:t>
    </dgm:pt>
    <dgm:pt modelId="{77881286-DE6E-4997-8CD2-BD7D3A3C6A73}" type="sibTrans" cxnId="{A5B576D9-15E9-455B-9643-9CEDAD8B415E}">
      <dgm:prSet/>
      <dgm:spPr/>
      <dgm:t>
        <a:bodyPr/>
        <a:lstStyle/>
        <a:p>
          <a:endParaRPr lang="en-US"/>
        </a:p>
      </dgm:t>
    </dgm:pt>
    <dgm:pt modelId="{DE982464-FFCB-47D1-B83D-F3EBBC2410C7}">
      <dgm:prSet phldrT="[Text]" custT="1"/>
      <dgm:spPr/>
      <dgm:t>
        <a:bodyPr/>
        <a:lstStyle/>
        <a:p>
          <a:pPr>
            <a:lnSpc>
              <a:spcPct val="200000"/>
            </a:lnSpc>
          </a:pPr>
          <a:r>
            <a:rPr lang="en-US" sz="1200" dirty="0" smtClean="0">
              <a:solidFill>
                <a:srgbClr val="FF0000"/>
              </a:solidFill>
            </a:rPr>
            <a:t>LEAP Program Overview</a:t>
          </a:r>
          <a:endParaRPr lang="en-US" sz="1200" dirty="0">
            <a:solidFill>
              <a:srgbClr val="FF0000"/>
            </a:solidFill>
          </a:endParaRPr>
        </a:p>
      </dgm:t>
    </dgm:pt>
    <dgm:pt modelId="{EBA2DF0A-2375-4EE2-8AC6-D5C2762B224D}" type="parTrans" cxnId="{24848078-0B88-4070-A6F5-E46B9E050227}">
      <dgm:prSet/>
      <dgm:spPr/>
      <dgm:t>
        <a:bodyPr/>
        <a:lstStyle/>
        <a:p>
          <a:endParaRPr lang="en-US"/>
        </a:p>
      </dgm:t>
    </dgm:pt>
    <dgm:pt modelId="{D06FE830-E9D5-46F1-85AE-7D1E87FC6AE1}" type="sibTrans" cxnId="{24848078-0B88-4070-A6F5-E46B9E050227}">
      <dgm:prSet/>
      <dgm:spPr/>
      <dgm:t>
        <a:bodyPr/>
        <a:lstStyle/>
        <a:p>
          <a:endParaRPr lang="en-US"/>
        </a:p>
      </dgm:t>
    </dgm:pt>
    <dgm:pt modelId="{D692625D-21AC-478E-B57F-5C4A9EB032D7}">
      <dgm:prSet phldrT="[Text]" custT="1"/>
      <dgm:spPr/>
      <dgm:t>
        <a:bodyPr/>
        <a:lstStyle/>
        <a:p>
          <a:pPr>
            <a:lnSpc>
              <a:spcPct val="200000"/>
            </a:lnSpc>
            <a:spcAft>
              <a:spcPct val="15000"/>
            </a:spcAft>
          </a:pPr>
          <a:r>
            <a:rPr lang="en-US" sz="1200" dirty="0" smtClean="0"/>
            <a:t>Educational Attainment</a:t>
          </a:r>
          <a:endParaRPr lang="en-US" sz="1200" dirty="0"/>
        </a:p>
      </dgm:t>
    </dgm:pt>
    <dgm:pt modelId="{5F33EBED-34EB-46EF-AADF-C7F8F25F18D6}" type="parTrans" cxnId="{A1EDD9D6-1C77-4F1E-8F3E-D7EFB0DA6141}">
      <dgm:prSet/>
      <dgm:spPr/>
      <dgm:t>
        <a:bodyPr/>
        <a:lstStyle/>
        <a:p>
          <a:endParaRPr lang="en-US"/>
        </a:p>
      </dgm:t>
    </dgm:pt>
    <dgm:pt modelId="{A127F43D-A138-4688-BF17-D8EA75CB3DAD}" type="sibTrans" cxnId="{A1EDD9D6-1C77-4F1E-8F3E-D7EFB0DA6141}">
      <dgm:prSet/>
      <dgm:spPr/>
      <dgm:t>
        <a:bodyPr/>
        <a:lstStyle/>
        <a:p>
          <a:endParaRPr lang="en-US"/>
        </a:p>
      </dgm:t>
    </dgm:pt>
    <dgm:pt modelId="{94E6BA6C-EA15-4F08-9792-66F3F6C64856}">
      <dgm:prSet phldrT="[Text]" custT="1"/>
      <dgm:spPr/>
      <dgm:t>
        <a:bodyPr/>
        <a:lstStyle/>
        <a:p>
          <a:r>
            <a:rPr lang="en-US" sz="1200" dirty="0" smtClean="0">
              <a:solidFill>
                <a:srgbClr val="FF0000"/>
              </a:solidFill>
            </a:rPr>
            <a:t>TTC &amp; CC wage returns</a:t>
          </a:r>
          <a:endParaRPr lang="en-US" sz="1200" dirty="0">
            <a:solidFill>
              <a:srgbClr val="FF0000"/>
            </a:solidFill>
          </a:endParaRPr>
        </a:p>
      </dgm:t>
    </dgm:pt>
    <dgm:pt modelId="{F0228A78-445C-4C5D-8187-22E3415C150D}" type="parTrans" cxnId="{14C98450-D3D3-423A-9B43-7DEE50EB8297}">
      <dgm:prSet/>
      <dgm:spPr/>
      <dgm:t>
        <a:bodyPr/>
        <a:lstStyle/>
        <a:p>
          <a:endParaRPr lang="en-US"/>
        </a:p>
      </dgm:t>
    </dgm:pt>
    <dgm:pt modelId="{77A3609D-B63F-4D50-ADE6-236D6401B427}" type="sibTrans" cxnId="{14C98450-D3D3-423A-9B43-7DEE50EB8297}">
      <dgm:prSet/>
      <dgm:spPr/>
      <dgm:t>
        <a:bodyPr/>
        <a:lstStyle/>
        <a:p>
          <a:endParaRPr lang="en-US"/>
        </a:p>
      </dgm:t>
    </dgm:pt>
    <dgm:pt modelId="{B9354FE0-FF54-42DE-81F6-E01DD57D037D}">
      <dgm:prSet phldrT="[Text]" custT="1"/>
      <dgm:spPr/>
      <dgm:t>
        <a:bodyPr/>
        <a:lstStyle/>
        <a:p>
          <a:endParaRPr lang="en-US" sz="1200" dirty="0"/>
        </a:p>
      </dgm:t>
    </dgm:pt>
    <dgm:pt modelId="{5283DC75-7B87-4ACF-8326-4641981D8B58}" type="parTrans" cxnId="{D837AF77-FA2A-4086-B7E1-6BCFED41E654}">
      <dgm:prSet/>
      <dgm:spPr/>
      <dgm:t>
        <a:bodyPr/>
        <a:lstStyle/>
        <a:p>
          <a:endParaRPr lang="en-US"/>
        </a:p>
      </dgm:t>
    </dgm:pt>
    <dgm:pt modelId="{E68550C6-16B1-4220-ADDC-97DF02A34DBD}" type="sibTrans" cxnId="{D837AF77-FA2A-4086-B7E1-6BCFED41E654}">
      <dgm:prSet/>
      <dgm:spPr/>
      <dgm:t>
        <a:bodyPr/>
        <a:lstStyle/>
        <a:p>
          <a:endParaRPr lang="en-US"/>
        </a:p>
      </dgm:t>
    </dgm:pt>
    <dgm:pt modelId="{A788F569-B03C-49DB-A717-44F9C5F474FC}">
      <dgm:prSet phldrT="[Text]" custT="1"/>
      <dgm:spPr/>
      <dgm:t>
        <a:bodyPr/>
        <a:lstStyle/>
        <a:p>
          <a:r>
            <a:rPr lang="en-US" sz="1200" dirty="0" smtClean="0">
              <a:solidFill>
                <a:srgbClr val="FF0000"/>
              </a:solidFill>
            </a:rPr>
            <a:t>Cost of excess credits</a:t>
          </a:r>
          <a:endParaRPr lang="en-US" sz="1200" dirty="0">
            <a:solidFill>
              <a:srgbClr val="FF0000"/>
            </a:solidFill>
          </a:endParaRPr>
        </a:p>
      </dgm:t>
    </dgm:pt>
    <dgm:pt modelId="{6F52DDAC-6986-470A-AB06-3FBDEC2A3BC4}" type="parTrans" cxnId="{7A0DFF77-FD6B-401B-A82A-8106A62EEBB8}">
      <dgm:prSet/>
      <dgm:spPr/>
      <dgm:t>
        <a:bodyPr/>
        <a:lstStyle/>
        <a:p>
          <a:endParaRPr lang="en-US"/>
        </a:p>
      </dgm:t>
    </dgm:pt>
    <dgm:pt modelId="{AB6FC5B1-2340-412B-8AA6-2CB0B3E50AD5}" type="sibTrans" cxnId="{7A0DFF77-FD6B-401B-A82A-8106A62EEBB8}">
      <dgm:prSet/>
      <dgm:spPr/>
      <dgm:t>
        <a:bodyPr/>
        <a:lstStyle/>
        <a:p>
          <a:endParaRPr lang="en-US"/>
        </a:p>
      </dgm:t>
    </dgm:pt>
    <dgm:pt modelId="{A91BE158-844C-4E06-8036-B8792B053DF0}">
      <dgm:prSet phldrT="[Text]" custT="1"/>
      <dgm:spPr/>
      <dgm:t>
        <a:bodyPr/>
        <a:lstStyle/>
        <a:p>
          <a:endParaRPr lang="en-US" sz="1200" dirty="0">
            <a:solidFill>
              <a:srgbClr val="FF0000"/>
            </a:solidFill>
          </a:endParaRPr>
        </a:p>
      </dgm:t>
    </dgm:pt>
    <dgm:pt modelId="{0297654C-4F07-454A-B6B6-2BC287D37207}" type="parTrans" cxnId="{FA88BB01-0633-40D5-9EA2-E9C1903FEAD3}">
      <dgm:prSet/>
      <dgm:spPr/>
      <dgm:t>
        <a:bodyPr/>
        <a:lstStyle/>
        <a:p>
          <a:endParaRPr lang="en-US"/>
        </a:p>
      </dgm:t>
    </dgm:pt>
    <dgm:pt modelId="{425C4A57-DE93-484D-9F6B-720816BB788E}" type="sibTrans" cxnId="{FA88BB01-0633-40D5-9EA2-E9C1903FEAD3}">
      <dgm:prSet/>
      <dgm:spPr/>
      <dgm:t>
        <a:bodyPr/>
        <a:lstStyle/>
        <a:p>
          <a:endParaRPr lang="en-US"/>
        </a:p>
      </dgm:t>
    </dgm:pt>
    <dgm:pt modelId="{2CF07949-5A77-4DFB-AD72-03119909F643}">
      <dgm:prSet phldrT="[Text]" custT="1"/>
      <dgm:spPr/>
      <dgm:t>
        <a:bodyPr/>
        <a:lstStyle/>
        <a:p>
          <a:pPr>
            <a:lnSpc>
              <a:spcPct val="200000"/>
            </a:lnSpc>
            <a:spcAft>
              <a:spcPct val="15000"/>
            </a:spcAft>
          </a:pPr>
          <a:r>
            <a:rPr lang="en-US" sz="1200" dirty="0" smtClean="0"/>
            <a:t>College-Going Rate</a:t>
          </a:r>
          <a:endParaRPr lang="en-US" sz="1200" dirty="0"/>
        </a:p>
      </dgm:t>
    </dgm:pt>
    <dgm:pt modelId="{D0396ADD-FB3C-413D-9490-FA1DE7B55C74}" type="parTrans" cxnId="{5C00352D-BE93-4064-83A2-0604A287FFEE}">
      <dgm:prSet/>
      <dgm:spPr/>
      <dgm:t>
        <a:bodyPr/>
        <a:lstStyle/>
        <a:p>
          <a:endParaRPr lang="en-US"/>
        </a:p>
      </dgm:t>
    </dgm:pt>
    <dgm:pt modelId="{685A7DB2-769B-4146-814B-0258FED9CB63}" type="sibTrans" cxnId="{5C00352D-BE93-4064-83A2-0604A287FFEE}">
      <dgm:prSet/>
      <dgm:spPr/>
      <dgm:t>
        <a:bodyPr/>
        <a:lstStyle/>
        <a:p>
          <a:endParaRPr lang="en-US"/>
        </a:p>
      </dgm:t>
    </dgm:pt>
    <dgm:pt modelId="{2307AF89-05CA-4089-AC70-D6EFB69F0DB0}">
      <dgm:prSet custT="1"/>
      <dgm:spPr/>
      <dgm:t>
        <a:bodyPr/>
        <a:lstStyle/>
        <a:p>
          <a:pPr>
            <a:lnSpc>
              <a:spcPct val="90000"/>
            </a:lnSpc>
            <a:spcAft>
              <a:spcPct val="15000"/>
            </a:spcAft>
          </a:pPr>
          <a:r>
            <a:rPr lang="en-US" sz="1200" dirty="0" smtClean="0"/>
            <a:t>Employment &amp; Earnings</a:t>
          </a:r>
          <a:endParaRPr lang="en-US" sz="1200" dirty="0"/>
        </a:p>
      </dgm:t>
    </dgm:pt>
    <dgm:pt modelId="{10CCACF8-CCD3-4779-B72C-A3FDE7EA394B}" type="parTrans" cxnId="{460F5C51-C95A-49ED-BE91-9D6D123CBBCB}">
      <dgm:prSet/>
      <dgm:spPr/>
      <dgm:t>
        <a:bodyPr/>
        <a:lstStyle/>
        <a:p>
          <a:endParaRPr lang="en-US"/>
        </a:p>
      </dgm:t>
    </dgm:pt>
    <dgm:pt modelId="{A6DBCD26-4DDA-4758-B517-AB3234C4B302}" type="sibTrans" cxnId="{460F5C51-C95A-49ED-BE91-9D6D123CBBCB}">
      <dgm:prSet/>
      <dgm:spPr/>
      <dgm:t>
        <a:bodyPr/>
        <a:lstStyle/>
        <a:p>
          <a:endParaRPr lang="en-US"/>
        </a:p>
      </dgm:t>
    </dgm:pt>
    <dgm:pt modelId="{9BB64EC3-D209-4992-8A07-29E2403F7436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dirty="0"/>
        </a:p>
      </dgm:t>
    </dgm:pt>
    <dgm:pt modelId="{C3BB7097-2CF6-423D-84DA-272AB5D4DD2B}" type="parTrans" cxnId="{D69DE41F-4F18-40CE-91E2-002C2B1B8D37}">
      <dgm:prSet/>
      <dgm:spPr/>
      <dgm:t>
        <a:bodyPr/>
        <a:lstStyle/>
        <a:p>
          <a:endParaRPr lang="en-US"/>
        </a:p>
      </dgm:t>
    </dgm:pt>
    <dgm:pt modelId="{8C29BA79-2549-47BF-A541-E202AFB86483}" type="sibTrans" cxnId="{D69DE41F-4F18-40CE-91E2-002C2B1B8D37}">
      <dgm:prSet/>
      <dgm:spPr/>
      <dgm:t>
        <a:bodyPr/>
        <a:lstStyle/>
        <a:p>
          <a:endParaRPr lang="en-US"/>
        </a:p>
      </dgm:t>
    </dgm:pt>
    <dgm:pt modelId="{2CEAE194-93AA-4974-94A8-DA350063AD23}" type="pres">
      <dgm:prSet presAssocID="{4E595C17-DA1A-40E1-B218-B4725EA2DF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F6932A-33FC-48AE-ABE0-C0BD8D115F26}" type="pres">
      <dgm:prSet presAssocID="{31E044A9-AF7B-4A7C-9EE7-34BC8E5AE687}" presName="composite" presStyleCnt="0"/>
      <dgm:spPr/>
    </dgm:pt>
    <dgm:pt modelId="{A0D59F5B-D49A-4B8D-99D6-C7F4ABB24B1A}" type="pres">
      <dgm:prSet presAssocID="{31E044A9-AF7B-4A7C-9EE7-34BC8E5AE687}" presName="parTx" presStyleLbl="alignNode1" presStyleIdx="0" presStyleCnt="3" custScaleX="1117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93E977-D28E-48E0-AC3D-F9F4DE910586}" type="pres">
      <dgm:prSet presAssocID="{31E044A9-AF7B-4A7C-9EE7-34BC8E5AE687}" presName="desTx" presStyleLbl="alignAccFollowNode1" presStyleIdx="0" presStyleCnt="3" custScaleX="1126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BC9F5B-1096-4AAB-AB7E-98AEDC84AF64}" type="pres">
      <dgm:prSet presAssocID="{2B0CC27D-EC67-4C6C-8B42-759025DC4A40}" presName="space" presStyleCnt="0"/>
      <dgm:spPr/>
    </dgm:pt>
    <dgm:pt modelId="{12FEFEF2-88D2-4DD6-B5DC-ECE62B11E053}" type="pres">
      <dgm:prSet presAssocID="{D1D2E8F7-745D-4412-B1FA-21B804FFACB6}" presName="composite" presStyleCnt="0"/>
      <dgm:spPr/>
    </dgm:pt>
    <dgm:pt modelId="{7ACBCABF-5928-4580-8093-38301882C2AF}" type="pres">
      <dgm:prSet presAssocID="{D1D2E8F7-745D-4412-B1FA-21B804FFACB6}" presName="parTx" presStyleLbl="alignNode1" presStyleIdx="1" presStyleCnt="3" custScaleX="1087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3ADF79-7824-47B6-BA69-84AD6F400224}" type="pres">
      <dgm:prSet presAssocID="{D1D2E8F7-745D-4412-B1FA-21B804FFACB6}" presName="desTx" presStyleLbl="alignAccFollowNode1" presStyleIdx="1" presStyleCnt="3" custScaleX="1095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2BACD4-EEE7-4D69-8D50-4205DA2E5D11}" type="pres">
      <dgm:prSet presAssocID="{198F7A61-B8E1-45E9-A39A-FB8CF4A75856}" presName="space" presStyleCnt="0"/>
      <dgm:spPr/>
    </dgm:pt>
    <dgm:pt modelId="{F103EB23-AB1F-4334-9A18-8DD058ACE778}" type="pres">
      <dgm:prSet presAssocID="{43AB88A3-E95E-4769-ACEE-65E652FCD442}" presName="composite" presStyleCnt="0"/>
      <dgm:spPr/>
    </dgm:pt>
    <dgm:pt modelId="{89A8A634-577F-4D5C-A168-DC05B9E240BA}" type="pres">
      <dgm:prSet presAssocID="{43AB88A3-E95E-4769-ACEE-65E652FCD44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BB71CF-D775-4AC1-B36B-5FAA1F58BF66}" type="pres">
      <dgm:prSet presAssocID="{43AB88A3-E95E-4769-ACEE-65E652FCD44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928EB4-28F1-4CD0-8F56-D543A838F63D}" type="presOf" srcId="{1578E73C-391A-487A-98CE-8719D6EDD654}" destId="{0EBB71CF-D775-4AC1-B36B-5FAA1F58BF66}" srcOrd="0" destOrd="9" presId="urn:microsoft.com/office/officeart/2005/8/layout/hList1"/>
    <dgm:cxn modelId="{34087781-1340-4A65-86A3-A69CD07344DD}" srcId="{31E044A9-AF7B-4A7C-9EE7-34BC8E5AE687}" destId="{5512679E-503D-4ECE-A1B4-B8542A207A4B}" srcOrd="5" destOrd="0" parTransId="{3FD5CF85-F4DC-46F4-9F5C-C0535CFAA30D}" sibTransId="{082BE1BF-5902-4949-AF20-91C1D8EB5A23}"/>
    <dgm:cxn modelId="{BC183E1A-8C77-4EC8-B181-26A746ED1913}" type="presOf" srcId="{AA2528E6-1298-48E2-B549-3E9F020B4308}" destId="{0EBB71CF-D775-4AC1-B36B-5FAA1F58BF66}" srcOrd="0" destOrd="8" presId="urn:microsoft.com/office/officeart/2005/8/layout/hList1"/>
    <dgm:cxn modelId="{460F5C51-C95A-49ED-BE91-9D6D123CBBCB}" srcId="{D1D2E8F7-745D-4412-B1FA-21B804FFACB6}" destId="{2307AF89-05CA-4089-AC70-D6EFB69F0DB0}" srcOrd="8" destOrd="0" parTransId="{10CCACF8-CCD3-4779-B72C-A3FDE7EA394B}" sibTransId="{A6DBCD26-4DDA-4758-B517-AB3234C4B302}"/>
    <dgm:cxn modelId="{643CE208-8612-4FEC-ACC7-D15C0D75D62F}" srcId="{31E044A9-AF7B-4A7C-9EE7-34BC8E5AE687}" destId="{EF17A980-1D59-4092-B930-92FC48354515}" srcOrd="1" destOrd="0" parTransId="{E01EF8CE-401A-4660-885F-BD7450E41D0A}" sibTransId="{E9000923-0610-4EFF-919E-833A1B89DFC0}"/>
    <dgm:cxn modelId="{82E51854-9C61-41EC-8D6F-F8AE45EF6731}" srcId="{D1D2E8F7-745D-4412-B1FA-21B804FFACB6}" destId="{2F140A5D-DDD4-4E45-93F0-1488DE04B61E}" srcOrd="3" destOrd="0" parTransId="{9577AD56-6841-48F0-A0C6-ECA24BAC9DC2}" sibTransId="{E9A2853D-EBC8-4790-A030-52053EEE3E54}"/>
    <dgm:cxn modelId="{8BAE2606-F858-47FD-8799-5C6D11B1EA75}" type="presOf" srcId="{4E595C17-DA1A-40E1-B218-B4725EA2DFF0}" destId="{2CEAE194-93AA-4974-94A8-DA350063AD23}" srcOrd="0" destOrd="0" presId="urn:microsoft.com/office/officeart/2005/8/layout/hList1"/>
    <dgm:cxn modelId="{ABC0EFE8-225F-4184-BE1A-E3FD8664B6C0}" srcId="{43AB88A3-E95E-4769-ACEE-65E652FCD442}" destId="{1FC81C32-BD80-4F22-A198-1B58F3EF66EB}" srcOrd="5" destOrd="0" parTransId="{A23E30D5-0AB7-44BF-8C79-B147BD02CE7F}" sibTransId="{C412D981-CD44-4F54-98A5-E43A7DDF77A7}"/>
    <dgm:cxn modelId="{9FEA6853-08EE-4A17-8695-543E64AC9317}" type="presOf" srcId="{5512679E-503D-4ECE-A1B4-B8542A207A4B}" destId="{DF93E977-D28E-48E0-AC3D-F9F4DE910586}" srcOrd="0" destOrd="5" presId="urn:microsoft.com/office/officeart/2005/8/layout/hList1"/>
    <dgm:cxn modelId="{5C00352D-BE93-4064-83A2-0604A287FFEE}" srcId="{D1D2E8F7-745D-4412-B1FA-21B804FFACB6}" destId="{2CF07949-5A77-4DFB-AD72-03119909F643}" srcOrd="6" destOrd="0" parTransId="{D0396ADD-FB3C-413D-9490-FA1DE7B55C74}" sibTransId="{685A7DB2-769B-4146-814B-0258FED9CB63}"/>
    <dgm:cxn modelId="{BBF2FA97-EEC3-4A12-9374-E06444FAC1D3}" srcId="{43AB88A3-E95E-4769-ACEE-65E652FCD442}" destId="{6AE62805-12D8-42B7-90A1-C9CF2BBC37B0}" srcOrd="1" destOrd="0" parTransId="{E0367DBF-B3E6-4CEC-8935-43C7B8D1D592}" sibTransId="{65FC89F3-CD0D-4961-9BB0-8901FFAF0B04}"/>
    <dgm:cxn modelId="{8FB21238-AEC7-46CC-98E4-03C94BEB4435}" srcId="{43AB88A3-E95E-4769-ACEE-65E652FCD442}" destId="{F370F21A-3D9E-4AED-AA15-0866189E06A2}" srcOrd="2" destOrd="0" parTransId="{3F7AC4BD-FC07-4D50-88A1-46C2602C3857}" sibTransId="{CC0DA84B-CE82-45CB-B77E-66B4EA19930C}"/>
    <dgm:cxn modelId="{C99FC41D-E33F-48F1-94CB-89A07FD83104}" srcId="{43AB88A3-E95E-4769-ACEE-65E652FCD442}" destId="{A4404E68-8AEC-45E2-BB9D-E79DFE21CAE3}" srcOrd="18" destOrd="0" parTransId="{93F98592-D2C7-4BD2-B858-67D46B452D9B}" sibTransId="{BB778F0F-D18C-4958-BCFF-3541BCC080C5}"/>
    <dgm:cxn modelId="{E2E26F61-5120-4ED2-A580-3C5831450FD1}" type="presOf" srcId="{FECCD538-E079-405E-A83A-8595D8917BE6}" destId="{263ADF79-7824-47B6-BA69-84AD6F400224}" srcOrd="0" destOrd="1" presId="urn:microsoft.com/office/officeart/2005/8/layout/hList1"/>
    <dgm:cxn modelId="{1A5A3EFE-86EF-4228-8D5C-5A1B0A0557D7}" srcId="{43AB88A3-E95E-4769-ACEE-65E652FCD442}" destId="{D5673CA7-D3D8-4294-A3FE-229966FF1F4F}" srcOrd="12" destOrd="0" parTransId="{5E0F7BC8-BE1C-4263-B937-C0E549CEAC69}" sibTransId="{CF1CFA3E-9566-44F3-95F3-69A01A57D473}"/>
    <dgm:cxn modelId="{77D48B1D-60A5-4318-A0A9-325DA64E7005}" type="presOf" srcId="{9BB64EC3-D209-4992-8A07-29E2403F7436}" destId="{263ADF79-7824-47B6-BA69-84AD6F400224}" srcOrd="0" destOrd="7" presId="urn:microsoft.com/office/officeart/2005/8/layout/hList1"/>
    <dgm:cxn modelId="{43F66257-D997-41C9-A313-4BAB09B6A9D1}" type="presOf" srcId="{94E6BA6C-EA15-4F08-9792-66F3F6C64856}" destId="{0EBB71CF-D775-4AC1-B36B-5FAA1F58BF66}" srcOrd="0" destOrd="14" presId="urn:microsoft.com/office/officeart/2005/8/layout/hList1"/>
    <dgm:cxn modelId="{EEB3AC1D-CB3A-4145-AF04-CB475D985DED}" type="presOf" srcId="{80558BF0-32AE-4FBD-9CD9-9D1E6F3A51C4}" destId="{0EBB71CF-D775-4AC1-B36B-5FAA1F58BF66}" srcOrd="0" destOrd="20" presId="urn:microsoft.com/office/officeart/2005/8/layout/hList1"/>
    <dgm:cxn modelId="{D86FF03F-6523-41C0-B103-AB032F76ED03}" type="presOf" srcId="{D5673CA7-D3D8-4294-A3FE-229966FF1F4F}" destId="{0EBB71CF-D775-4AC1-B36B-5FAA1F58BF66}" srcOrd="0" destOrd="12" presId="urn:microsoft.com/office/officeart/2005/8/layout/hList1"/>
    <dgm:cxn modelId="{CC676876-59A8-4B39-8149-82DD61E82095}" type="presOf" srcId="{7FE8D265-3CFE-47D9-A2D7-05C638245997}" destId="{DF93E977-D28E-48E0-AC3D-F9F4DE910586}" srcOrd="0" destOrd="6" presId="urn:microsoft.com/office/officeart/2005/8/layout/hList1"/>
    <dgm:cxn modelId="{E0BF7283-6B98-4004-B5CF-CE42BCE09C7F}" type="presOf" srcId="{D6EA98B3-CEFD-4B68-A49E-706285CE95C2}" destId="{0EBB71CF-D775-4AC1-B36B-5FAA1F58BF66}" srcOrd="0" destOrd="6" presId="urn:microsoft.com/office/officeart/2005/8/layout/hList1"/>
    <dgm:cxn modelId="{93914D2D-C67E-428F-A7BA-BBAEBBFD1309}" srcId="{4E595C17-DA1A-40E1-B218-B4725EA2DFF0}" destId="{D1D2E8F7-745D-4412-B1FA-21B804FFACB6}" srcOrd="1" destOrd="0" parTransId="{494CBA20-4530-46AE-B890-2017D3473CE3}" sibTransId="{198F7A61-B8E1-45E9-A39A-FB8CF4A75856}"/>
    <dgm:cxn modelId="{E2AFB860-4573-4BE5-9F2B-8D80835BDE4F}" type="presOf" srcId="{F346FDC9-E071-4345-A5A6-57E4EBDFC22B}" destId="{0EBB71CF-D775-4AC1-B36B-5FAA1F58BF66}" srcOrd="0" destOrd="4" presId="urn:microsoft.com/office/officeart/2005/8/layout/hList1"/>
    <dgm:cxn modelId="{862DA096-BEC0-4E3E-A1D3-7DE0041DF809}" srcId="{D1D2E8F7-745D-4412-B1FA-21B804FFACB6}" destId="{FECCD538-E079-405E-A83A-8595D8917BE6}" srcOrd="1" destOrd="0" parTransId="{94868327-11C9-4A37-8EF5-6EC2466C2FDF}" sibTransId="{CEA789F0-15E5-41D9-B413-127A88AA959D}"/>
    <dgm:cxn modelId="{6A7232E6-C5A2-49C2-90FB-A04F5A260DA5}" srcId="{43AB88A3-E95E-4769-ACEE-65E652FCD442}" destId="{D6EA98B3-CEFD-4B68-A49E-706285CE95C2}" srcOrd="6" destOrd="0" parTransId="{2F924F5A-A113-471F-B87D-C152724266E4}" sibTransId="{CB80271A-E4E6-48D6-ACA8-9D0AB659C43A}"/>
    <dgm:cxn modelId="{01E81CC5-FE00-49D9-A48B-3C3363C7EE09}" type="presOf" srcId="{F370F21A-3D9E-4AED-AA15-0866189E06A2}" destId="{0EBB71CF-D775-4AC1-B36B-5FAA1F58BF66}" srcOrd="0" destOrd="2" presId="urn:microsoft.com/office/officeart/2005/8/layout/hList1"/>
    <dgm:cxn modelId="{74E28D85-2202-430B-8646-F5E5DB7D4F33}" type="presOf" srcId="{6B8C0183-442A-42FE-AB75-7ED9A981678B}" destId="{DF93E977-D28E-48E0-AC3D-F9F4DE910586}" srcOrd="0" destOrd="8" presId="urn:microsoft.com/office/officeart/2005/8/layout/hList1"/>
    <dgm:cxn modelId="{292F583E-676A-424B-B2F2-4036B0FE1266}" type="presOf" srcId="{891E199E-5CA6-4881-B6F7-1D70AF7BC230}" destId="{0EBB71CF-D775-4AC1-B36B-5FAA1F58BF66}" srcOrd="0" destOrd="10" presId="urn:microsoft.com/office/officeart/2005/8/layout/hList1"/>
    <dgm:cxn modelId="{3F6D9A12-9F02-4F74-B878-630E28BD2B2C}" type="presOf" srcId="{1F4EAC92-6BC3-4911-A9C9-A5EF5A61AC00}" destId="{DF93E977-D28E-48E0-AC3D-F9F4DE910586}" srcOrd="0" destOrd="7" presId="urn:microsoft.com/office/officeart/2005/8/layout/hList1"/>
    <dgm:cxn modelId="{CCA9C533-23D6-491E-995B-D9867406EC6E}" type="presOf" srcId="{6AE62805-12D8-42B7-90A1-C9CF2BBC37B0}" destId="{0EBB71CF-D775-4AC1-B36B-5FAA1F58BF66}" srcOrd="0" destOrd="1" presId="urn:microsoft.com/office/officeart/2005/8/layout/hList1"/>
    <dgm:cxn modelId="{D27AC5F7-EAD2-4FE5-8247-90C2776F7750}" type="presOf" srcId="{3729ABC7-94AA-49FC-9FC1-12DFD885A393}" destId="{0EBB71CF-D775-4AC1-B36B-5FAA1F58BF66}" srcOrd="0" destOrd="3" presId="urn:microsoft.com/office/officeart/2005/8/layout/hList1"/>
    <dgm:cxn modelId="{7D32BA46-C3ED-4885-B9B0-2323252BE417}" type="presOf" srcId="{2CF07949-5A77-4DFB-AD72-03119909F643}" destId="{263ADF79-7824-47B6-BA69-84AD6F400224}" srcOrd="0" destOrd="6" presId="urn:microsoft.com/office/officeart/2005/8/layout/hList1"/>
    <dgm:cxn modelId="{B951627A-D52B-446F-85EA-8F63754D2729}" type="presOf" srcId="{2307AF89-05CA-4089-AC70-D6EFB69F0DB0}" destId="{263ADF79-7824-47B6-BA69-84AD6F400224}" srcOrd="0" destOrd="8" presId="urn:microsoft.com/office/officeart/2005/8/layout/hList1"/>
    <dgm:cxn modelId="{61CB9C25-C7BE-436C-A5E2-F797962625E0}" type="presOf" srcId="{A788F569-B03C-49DB-A717-44F9C5F474FC}" destId="{0EBB71CF-D775-4AC1-B36B-5FAA1F58BF66}" srcOrd="0" destOrd="16" presId="urn:microsoft.com/office/officeart/2005/8/layout/hList1"/>
    <dgm:cxn modelId="{3A3C16EF-6596-49C1-8609-3F8E4AE1C0F8}" srcId="{D1D2E8F7-745D-4412-B1FA-21B804FFACB6}" destId="{3E189B27-3E2C-436D-B21D-F64841567574}" srcOrd="9" destOrd="0" parTransId="{0EE2C76D-1EF2-499C-8BD5-21F073B9C5C8}" sibTransId="{3BE73F42-53B2-44EC-A28C-90AC4BB910E9}"/>
    <dgm:cxn modelId="{FC9EFCEC-3667-4A9E-8C9E-D2BF615FF574}" srcId="{43AB88A3-E95E-4769-ACEE-65E652FCD442}" destId="{3729ABC7-94AA-49FC-9FC1-12DFD885A393}" srcOrd="3" destOrd="0" parTransId="{3D89F4B7-00E9-46AE-BB84-8EA2A4B29E85}" sibTransId="{8A8CA640-7A5D-4609-8CDA-9CDFA8533667}"/>
    <dgm:cxn modelId="{A5B576D9-15E9-455B-9643-9CEDAD8B415E}" srcId="{31E044A9-AF7B-4A7C-9EE7-34BC8E5AE687}" destId="{6B8C0183-442A-42FE-AB75-7ED9A981678B}" srcOrd="8" destOrd="0" parTransId="{27AB2563-0C3C-4174-AFE8-944C22536B24}" sibTransId="{77881286-DE6E-4997-8CD2-BD7D3A3C6A73}"/>
    <dgm:cxn modelId="{A1EDD9D6-1C77-4F1E-8F3E-D7EFB0DA6141}" srcId="{D1D2E8F7-745D-4412-B1FA-21B804FFACB6}" destId="{D692625D-21AC-478E-B57F-5C4A9EB032D7}" srcOrd="5" destOrd="0" parTransId="{5F33EBED-34EB-46EF-AADF-C7F8F25F18D6}" sibTransId="{A127F43D-A138-4688-BF17-D8EA75CB3DAD}"/>
    <dgm:cxn modelId="{8949FB32-549F-45E8-9EC2-0B08A36FF241}" srcId="{31E044A9-AF7B-4A7C-9EE7-34BC8E5AE687}" destId="{2B49F352-A4E7-4877-92CF-98DAD7E83E66}" srcOrd="3" destOrd="0" parTransId="{517A8082-33B0-4F78-ADC8-046F691676D5}" sibTransId="{F0433A02-0927-4C08-8539-F2CA623E745E}"/>
    <dgm:cxn modelId="{07A49458-2519-4DA9-835E-E8FEFDD470E7}" srcId="{43AB88A3-E95E-4769-ACEE-65E652FCD442}" destId="{AA2528E6-1298-48E2-B549-3E9F020B4308}" srcOrd="8" destOrd="0" parTransId="{60375144-4FD9-4F7A-B029-AEBFC4A93376}" sibTransId="{7CDE5DC3-305E-4F5B-A3CF-C2CA825C48BE}"/>
    <dgm:cxn modelId="{C8AAF142-5C23-441A-B116-0441FBD32706}" srcId="{4E595C17-DA1A-40E1-B218-B4725EA2DFF0}" destId="{31E044A9-AF7B-4A7C-9EE7-34BC8E5AE687}" srcOrd="0" destOrd="0" parTransId="{5C1344C9-8B3A-4867-B61B-7081778E6F07}" sibTransId="{2B0CC27D-EC67-4C6C-8B42-759025DC4A40}"/>
    <dgm:cxn modelId="{D69DE41F-4F18-40CE-91E2-002C2B1B8D37}" srcId="{D1D2E8F7-745D-4412-B1FA-21B804FFACB6}" destId="{9BB64EC3-D209-4992-8A07-29E2403F7436}" srcOrd="7" destOrd="0" parTransId="{C3BB7097-2CF6-423D-84DA-272AB5D4DD2B}" sibTransId="{8C29BA79-2549-47BF-A541-E202AFB86483}"/>
    <dgm:cxn modelId="{DBE58E11-BDD3-4715-AF13-C2CED15C2703}" srcId="{31E044A9-AF7B-4A7C-9EE7-34BC8E5AE687}" destId="{5BD72B44-63EF-4C0E-83EB-9AA4C4A7CAB1}" srcOrd="4" destOrd="0" parTransId="{492414FA-D8EB-4E68-9F5F-CF0AF7A4C163}" sibTransId="{B436465E-73C0-404D-BA45-5695EC4DEC58}"/>
    <dgm:cxn modelId="{A4E3EA63-0D67-45DC-9EBA-6CFA8EF325C4}" srcId="{43AB88A3-E95E-4769-ACEE-65E652FCD442}" destId="{F346FDC9-E071-4345-A5A6-57E4EBDFC22B}" srcOrd="4" destOrd="0" parTransId="{2C754332-D17A-4533-92E7-FA78F1B62C5C}" sibTransId="{055EECFC-AD8B-40E5-AC4B-F56BB02F8BD4}"/>
    <dgm:cxn modelId="{EE3DE8CB-CA94-4546-A210-F8F57889423F}" type="presOf" srcId="{2F140A5D-DDD4-4E45-93F0-1488DE04B61E}" destId="{263ADF79-7824-47B6-BA69-84AD6F400224}" srcOrd="0" destOrd="3" presId="urn:microsoft.com/office/officeart/2005/8/layout/hList1"/>
    <dgm:cxn modelId="{8435ED3C-166F-405F-868A-DAE35AC6FB2A}" type="presOf" srcId="{3E189B27-3E2C-436D-B21D-F64841567574}" destId="{263ADF79-7824-47B6-BA69-84AD6F400224}" srcOrd="0" destOrd="9" presId="urn:microsoft.com/office/officeart/2005/8/layout/hList1"/>
    <dgm:cxn modelId="{6FC673E7-2C4C-4360-A2B8-1C26F159B919}" type="presOf" srcId="{A91BE158-844C-4E06-8036-B8792B053DF0}" destId="{0EBB71CF-D775-4AC1-B36B-5FAA1F58BF66}" srcOrd="0" destOrd="15" presId="urn:microsoft.com/office/officeart/2005/8/layout/hList1"/>
    <dgm:cxn modelId="{52B3769F-10C5-4C7F-B8EC-D7F5BC1B3683}" type="presOf" srcId="{2B49F352-A4E7-4877-92CF-98DAD7E83E66}" destId="{DF93E977-D28E-48E0-AC3D-F9F4DE910586}" srcOrd="0" destOrd="3" presId="urn:microsoft.com/office/officeart/2005/8/layout/hList1"/>
    <dgm:cxn modelId="{FA88BB01-0633-40D5-9EA2-E9C1903FEAD3}" srcId="{43AB88A3-E95E-4769-ACEE-65E652FCD442}" destId="{A91BE158-844C-4E06-8036-B8792B053DF0}" srcOrd="15" destOrd="0" parTransId="{0297654C-4F07-454A-B6B6-2BC287D37207}" sibTransId="{425C4A57-DE93-484D-9F6B-720816BB788E}"/>
    <dgm:cxn modelId="{75868EC5-4D71-48CB-A34F-11E6B91644F5}" srcId="{43AB88A3-E95E-4769-ACEE-65E652FCD442}" destId="{80558BF0-32AE-4FBD-9CD9-9D1E6F3A51C4}" srcOrd="20" destOrd="0" parTransId="{8F5F99CB-8346-4F86-91A7-53FC11A3D125}" sibTransId="{7F01A5FD-7045-47BF-86E3-E2D630CEE684}"/>
    <dgm:cxn modelId="{5F45AB5B-313A-4303-87DC-08D0D31C85B0}" srcId="{43AB88A3-E95E-4769-ACEE-65E652FCD442}" destId="{CE861332-F9CC-4711-85E5-B5496B3B5B1C}" srcOrd="0" destOrd="0" parTransId="{EFE10449-C9B9-4C93-9AC8-C4E1DAFB6789}" sibTransId="{35C51573-E20E-42D0-889F-E40E1F1F1031}"/>
    <dgm:cxn modelId="{1E26F91C-11FA-4926-BFAC-705C6695F377}" type="presOf" srcId="{CE861332-F9CC-4711-85E5-B5496B3B5B1C}" destId="{0EBB71CF-D775-4AC1-B36B-5FAA1F58BF66}" srcOrd="0" destOrd="0" presId="urn:microsoft.com/office/officeart/2005/8/layout/hList1"/>
    <dgm:cxn modelId="{520B98FF-187A-4460-8FFE-6DA042B52295}" srcId="{43AB88A3-E95E-4769-ACEE-65E652FCD442}" destId="{31BAEB15-3C19-4C79-B4E2-466B82B7A830}" srcOrd="19" destOrd="0" parTransId="{361AD7D7-29F7-4196-ACC6-EBF85A1E4C35}" sibTransId="{51E2B1CB-ACCB-4520-A1B3-7BC6FB4092E4}"/>
    <dgm:cxn modelId="{F0157776-E8DD-4A28-AD30-A298C91D582C}" srcId="{D1D2E8F7-745D-4412-B1FA-21B804FFACB6}" destId="{155B119A-6882-4EAD-B6B5-B1BF4F8C59C1}" srcOrd="4" destOrd="0" parTransId="{A5502EC9-A970-4072-9444-50875E1D5641}" sibTransId="{8E886A13-BBC0-4785-A567-8DD0CCB22428}"/>
    <dgm:cxn modelId="{65A6AFBB-5559-4AFE-B4E5-5665D1D07259}" srcId="{31E044A9-AF7B-4A7C-9EE7-34BC8E5AE687}" destId="{1F4EAC92-6BC3-4911-A9C9-A5EF5A61AC00}" srcOrd="7" destOrd="0" parTransId="{14A60274-7D1C-4543-88F3-4C9E5C124269}" sibTransId="{AC182852-E9DF-4D84-9FEE-5942FAF09606}"/>
    <dgm:cxn modelId="{3BE9FF15-DB24-4479-BFB3-F659E176869B}" type="presOf" srcId="{DE982464-FFCB-47D1-B83D-F3EBBC2410C7}" destId="{DF93E977-D28E-48E0-AC3D-F9F4DE910586}" srcOrd="0" destOrd="9" presId="urn:microsoft.com/office/officeart/2005/8/layout/hList1"/>
    <dgm:cxn modelId="{D837AF77-FA2A-4086-B7E1-6BCFED41E654}" srcId="{43AB88A3-E95E-4769-ACEE-65E652FCD442}" destId="{B9354FE0-FF54-42DE-81F6-E01DD57D037D}" srcOrd="13" destOrd="0" parTransId="{5283DC75-7B87-4ACF-8326-4641981D8B58}" sibTransId="{E68550C6-16B1-4220-ADDC-97DF02A34DBD}"/>
    <dgm:cxn modelId="{D2BA05F3-7098-43FB-9B29-9C46A8B0F75D}" type="presOf" srcId="{43AB88A3-E95E-4769-ACEE-65E652FCD442}" destId="{89A8A634-577F-4D5C-A168-DC05B9E240BA}" srcOrd="0" destOrd="0" presId="urn:microsoft.com/office/officeart/2005/8/layout/hList1"/>
    <dgm:cxn modelId="{D9066F54-F226-48AA-B792-5687923C38D1}" type="presOf" srcId="{600D4C8C-BE83-423F-8F5A-8CE64EF05015}" destId="{263ADF79-7824-47B6-BA69-84AD6F400224}" srcOrd="0" destOrd="2" presId="urn:microsoft.com/office/officeart/2005/8/layout/hList1"/>
    <dgm:cxn modelId="{B4D938DD-ECBE-4CC7-B1F4-861628DED855}" srcId="{D1D2E8F7-745D-4412-B1FA-21B804FFACB6}" destId="{600D4C8C-BE83-423F-8F5A-8CE64EF05015}" srcOrd="2" destOrd="0" parTransId="{F6981B48-F03B-4E47-8C69-7BCFEAC97176}" sibTransId="{3E4F0E1D-E2FB-4194-87D2-25BBE930D7EA}"/>
    <dgm:cxn modelId="{24848078-0B88-4070-A6F5-E46B9E050227}" srcId="{31E044A9-AF7B-4A7C-9EE7-34BC8E5AE687}" destId="{DE982464-FFCB-47D1-B83D-F3EBBC2410C7}" srcOrd="9" destOrd="0" parTransId="{EBA2DF0A-2375-4EE2-8AC6-D5C2762B224D}" sibTransId="{D06FE830-E9D5-46F1-85AE-7D1E87FC6AE1}"/>
    <dgm:cxn modelId="{EC33B038-A699-41DF-9AA9-5A710EB34D73}" srcId="{43AB88A3-E95E-4769-ACEE-65E652FCD442}" destId="{B8952DE9-E578-4B24-9802-C739E4D0B35B}" srcOrd="17" destOrd="0" parTransId="{191677F6-BC49-4439-B8C3-9BC5D6D80D00}" sibTransId="{EB1E9439-2724-43B0-83B9-CA437D53A6EF}"/>
    <dgm:cxn modelId="{0948BCDB-D728-4FD8-B826-556BA3A6655F}" type="presOf" srcId="{D692625D-21AC-478E-B57F-5C4A9EB032D7}" destId="{263ADF79-7824-47B6-BA69-84AD6F400224}" srcOrd="0" destOrd="5" presId="urn:microsoft.com/office/officeart/2005/8/layout/hList1"/>
    <dgm:cxn modelId="{2E810B31-F934-49EF-8651-B6B3F976ACDC}" type="presOf" srcId="{155B119A-6882-4EAD-B6B5-B1BF4F8C59C1}" destId="{263ADF79-7824-47B6-BA69-84AD6F400224}" srcOrd="0" destOrd="4" presId="urn:microsoft.com/office/officeart/2005/8/layout/hList1"/>
    <dgm:cxn modelId="{C103A2ED-D281-4429-94F8-6B5B013A94F9}" srcId="{D1D2E8F7-745D-4412-B1FA-21B804FFACB6}" destId="{63840D8A-049A-44E1-BC7C-9E9FDF0536DE}" srcOrd="0" destOrd="0" parTransId="{46C201EE-FC04-4569-A132-5316CC267270}" sibTransId="{5B6E01C7-F7B5-41C3-9F0D-BE725D716573}"/>
    <dgm:cxn modelId="{92572315-BCD2-45BC-A50D-3A108AED2476}" type="presOf" srcId="{C8407726-04FE-42C4-B70B-9C30D94EA3E9}" destId="{0EBB71CF-D775-4AC1-B36B-5FAA1F58BF66}" srcOrd="0" destOrd="11" presId="urn:microsoft.com/office/officeart/2005/8/layout/hList1"/>
    <dgm:cxn modelId="{9C9676FF-D127-4DDC-A474-7E2B567483CD}" srcId="{31E044A9-AF7B-4A7C-9EE7-34BC8E5AE687}" destId="{77E74F34-E4BD-46A6-A235-E71D482A148D}" srcOrd="2" destOrd="0" parTransId="{5E184B43-757B-46E5-ABB5-E46FB3948A6D}" sibTransId="{C077E969-DFA3-46D2-A8BC-12E603BB56EE}"/>
    <dgm:cxn modelId="{F11E43EB-9AD7-45A6-A24C-8551839B1CF8}" type="presOf" srcId="{5BD72B44-63EF-4C0E-83EB-9AA4C4A7CAB1}" destId="{DF93E977-D28E-48E0-AC3D-F9F4DE910586}" srcOrd="0" destOrd="4" presId="urn:microsoft.com/office/officeart/2005/8/layout/hList1"/>
    <dgm:cxn modelId="{0A0195B2-28E5-41B4-A27C-ECFDAB25FDED}" type="presOf" srcId="{1FC81C32-BD80-4F22-A198-1B58F3EF66EB}" destId="{0EBB71CF-D775-4AC1-B36B-5FAA1F58BF66}" srcOrd="0" destOrd="5" presId="urn:microsoft.com/office/officeart/2005/8/layout/hList1"/>
    <dgm:cxn modelId="{C27FF033-5B53-47B0-9548-2F01F6792829}" srcId="{43AB88A3-E95E-4769-ACEE-65E652FCD442}" destId="{1578E73C-391A-487A-98CE-8719D6EDD654}" srcOrd="9" destOrd="0" parTransId="{FD919319-4BD7-498C-8A42-B54CBF8F2A71}" sibTransId="{54255634-2848-4D45-AE98-45C6294AACB2}"/>
    <dgm:cxn modelId="{C880EF69-D252-4E2C-A866-D1BE3C3C0418}" type="presOf" srcId="{EF17A980-1D59-4092-B930-92FC48354515}" destId="{DF93E977-D28E-48E0-AC3D-F9F4DE910586}" srcOrd="0" destOrd="1" presId="urn:microsoft.com/office/officeart/2005/8/layout/hList1"/>
    <dgm:cxn modelId="{922B7901-38E1-44F7-90EB-76C5B6B07B99}" type="presOf" srcId="{4936F815-33EE-4EEF-9D94-A0C89C445DCB}" destId="{DF93E977-D28E-48E0-AC3D-F9F4DE910586}" srcOrd="0" destOrd="0" presId="urn:microsoft.com/office/officeart/2005/8/layout/hList1"/>
    <dgm:cxn modelId="{2FDAB4CB-FF04-4B1E-9919-F33B550BF469}" type="presOf" srcId="{B8952DE9-E578-4B24-9802-C739E4D0B35B}" destId="{0EBB71CF-D775-4AC1-B36B-5FAA1F58BF66}" srcOrd="0" destOrd="17" presId="urn:microsoft.com/office/officeart/2005/8/layout/hList1"/>
    <dgm:cxn modelId="{6375945D-B473-42EB-A6E0-4C552225BB95}" type="presOf" srcId="{A4404E68-8AEC-45E2-BB9D-E79DFE21CAE3}" destId="{0EBB71CF-D775-4AC1-B36B-5FAA1F58BF66}" srcOrd="0" destOrd="18" presId="urn:microsoft.com/office/officeart/2005/8/layout/hList1"/>
    <dgm:cxn modelId="{DFBB394F-5D04-4892-AF41-BA9FBE59ADF4}" type="presOf" srcId="{31BAEB15-3C19-4C79-B4E2-466B82B7A830}" destId="{0EBB71CF-D775-4AC1-B36B-5FAA1F58BF66}" srcOrd="0" destOrd="19" presId="urn:microsoft.com/office/officeart/2005/8/layout/hList1"/>
    <dgm:cxn modelId="{A584722B-B025-4948-9678-E9EB5FCE0C46}" type="presOf" srcId="{8B55539C-678B-45EB-A0BC-688CEEB2A89A}" destId="{0EBB71CF-D775-4AC1-B36B-5FAA1F58BF66}" srcOrd="0" destOrd="7" presId="urn:microsoft.com/office/officeart/2005/8/layout/hList1"/>
    <dgm:cxn modelId="{14C98450-D3D3-423A-9B43-7DEE50EB8297}" srcId="{43AB88A3-E95E-4769-ACEE-65E652FCD442}" destId="{94E6BA6C-EA15-4F08-9792-66F3F6C64856}" srcOrd="14" destOrd="0" parTransId="{F0228A78-445C-4C5D-8187-22E3415C150D}" sibTransId="{77A3609D-B63F-4D50-ADE6-236D6401B427}"/>
    <dgm:cxn modelId="{947BB384-1661-4D25-B0A9-9C55E320F88F}" srcId="{31E044A9-AF7B-4A7C-9EE7-34BC8E5AE687}" destId="{4936F815-33EE-4EEF-9D94-A0C89C445DCB}" srcOrd="0" destOrd="0" parTransId="{CEC995EF-9D88-432C-AEDB-0CC6776859BE}" sibTransId="{08E281F9-BE3B-49CB-83CD-F358AA7E9C3B}"/>
    <dgm:cxn modelId="{545D5856-DC82-453C-85BB-7FFF55DCBF47}" srcId="{43AB88A3-E95E-4769-ACEE-65E652FCD442}" destId="{8B55539C-678B-45EB-A0BC-688CEEB2A89A}" srcOrd="7" destOrd="0" parTransId="{1DA4DE08-A54C-4A6E-AF32-B5FCBA81BB3E}" sibTransId="{6CD1FC74-394D-4916-A7C6-EBDDA18F6449}"/>
    <dgm:cxn modelId="{D55CEB98-29F5-4D5F-9654-D0BF5031E528}" type="presOf" srcId="{D1D2E8F7-745D-4412-B1FA-21B804FFACB6}" destId="{7ACBCABF-5928-4580-8093-38301882C2AF}" srcOrd="0" destOrd="0" presId="urn:microsoft.com/office/officeart/2005/8/layout/hList1"/>
    <dgm:cxn modelId="{67A8A72A-4CE6-42BF-815A-12AD6601022A}" type="presOf" srcId="{31E044A9-AF7B-4A7C-9EE7-34BC8E5AE687}" destId="{A0D59F5B-D49A-4B8D-99D6-C7F4ABB24B1A}" srcOrd="0" destOrd="0" presId="urn:microsoft.com/office/officeart/2005/8/layout/hList1"/>
    <dgm:cxn modelId="{3EBC92FB-4657-4285-B8B2-E7FCEAC8BCA7}" type="presOf" srcId="{B9354FE0-FF54-42DE-81F6-E01DD57D037D}" destId="{0EBB71CF-D775-4AC1-B36B-5FAA1F58BF66}" srcOrd="0" destOrd="13" presId="urn:microsoft.com/office/officeart/2005/8/layout/hList1"/>
    <dgm:cxn modelId="{7B020A84-CCD9-44A1-A1E1-22F278A43F67}" srcId="{4E595C17-DA1A-40E1-B218-B4725EA2DFF0}" destId="{43AB88A3-E95E-4769-ACEE-65E652FCD442}" srcOrd="2" destOrd="0" parTransId="{1A568329-E2BD-4B6B-A8BF-0F63D13FF6A5}" sibTransId="{FA626616-5626-4D2E-857B-B5154A4D3356}"/>
    <dgm:cxn modelId="{5D77FC76-E44F-454A-910B-B635CDA3F8F8}" srcId="{31E044A9-AF7B-4A7C-9EE7-34BC8E5AE687}" destId="{7FE8D265-3CFE-47D9-A2D7-05C638245997}" srcOrd="6" destOrd="0" parTransId="{DD00F4F7-EE26-467C-B3B9-02E472FA3140}" sibTransId="{6EEEF177-6D61-46AF-BE43-CE0D6DFFD9D7}"/>
    <dgm:cxn modelId="{7A0DFF77-FD6B-401B-A82A-8106A62EEBB8}" srcId="{43AB88A3-E95E-4769-ACEE-65E652FCD442}" destId="{A788F569-B03C-49DB-A717-44F9C5F474FC}" srcOrd="16" destOrd="0" parTransId="{6F52DDAC-6986-470A-AB06-3FBDEC2A3BC4}" sibTransId="{AB6FC5B1-2340-412B-8AA6-2CB0B3E50AD5}"/>
    <dgm:cxn modelId="{9EEFBB9A-7BE7-481D-8285-8B893AD72CA4}" type="presOf" srcId="{77E74F34-E4BD-46A6-A235-E71D482A148D}" destId="{DF93E977-D28E-48E0-AC3D-F9F4DE910586}" srcOrd="0" destOrd="2" presId="urn:microsoft.com/office/officeart/2005/8/layout/hList1"/>
    <dgm:cxn modelId="{CF58DD24-686D-4252-82A8-E28E484D8D1F}" type="presOf" srcId="{63840D8A-049A-44E1-BC7C-9E9FDF0536DE}" destId="{263ADF79-7824-47B6-BA69-84AD6F400224}" srcOrd="0" destOrd="0" presId="urn:microsoft.com/office/officeart/2005/8/layout/hList1"/>
    <dgm:cxn modelId="{27ACF187-C655-4A6D-B252-1F946C6C9FD2}" srcId="{43AB88A3-E95E-4769-ACEE-65E652FCD442}" destId="{C8407726-04FE-42C4-B70B-9C30D94EA3E9}" srcOrd="11" destOrd="0" parTransId="{5F40DD14-B7BF-4D72-AD66-98AC3A6EC2E1}" sibTransId="{014B6300-6EA0-4E2C-9BCD-853026F573CD}"/>
    <dgm:cxn modelId="{833CB2BB-2393-4230-8D31-FEB24689424A}" srcId="{43AB88A3-E95E-4769-ACEE-65E652FCD442}" destId="{891E199E-5CA6-4881-B6F7-1D70AF7BC230}" srcOrd="10" destOrd="0" parTransId="{45B652E0-4BF0-4FEE-B603-73C32FB4E71D}" sibTransId="{2561DA7B-9194-40D4-B2C2-E2424595209C}"/>
    <dgm:cxn modelId="{BBCCF184-8F8F-435D-990A-DDD4CFE0A9D4}" type="presParOf" srcId="{2CEAE194-93AA-4974-94A8-DA350063AD23}" destId="{2AF6932A-33FC-48AE-ABE0-C0BD8D115F26}" srcOrd="0" destOrd="0" presId="urn:microsoft.com/office/officeart/2005/8/layout/hList1"/>
    <dgm:cxn modelId="{2D4739F6-B962-47B8-B6BC-B60401E99FB4}" type="presParOf" srcId="{2AF6932A-33FC-48AE-ABE0-C0BD8D115F26}" destId="{A0D59F5B-D49A-4B8D-99D6-C7F4ABB24B1A}" srcOrd="0" destOrd="0" presId="urn:microsoft.com/office/officeart/2005/8/layout/hList1"/>
    <dgm:cxn modelId="{5DB32E0F-F218-4BA4-BDAF-A49E9F7A1F98}" type="presParOf" srcId="{2AF6932A-33FC-48AE-ABE0-C0BD8D115F26}" destId="{DF93E977-D28E-48E0-AC3D-F9F4DE910586}" srcOrd="1" destOrd="0" presId="urn:microsoft.com/office/officeart/2005/8/layout/hList1"/>
    <dgm:cxn modelId="{4E267481-9918-4338-BDB3-BC5F12D531B1}" type="presParOf" srcId="{2CEAE194-93AA-4974-94A8-DA350063AD23}" destId="{D0BC9F5B-1096-4AAB-AB7E-98AEDC84AF64}" srcOrd="1" destOrd="0" presId="urn:microsoft.com/office/officeart/2005/8/layout/hList1"/>
    <dgm:cxn modelId="{BC8D5BB0-04D0-45DA-9AA6-8B6C87AEF157}" type="presParOf" srcId="{2CEAE194-93AA-4974-94A8-DA350063AD23}" destId="{12FEFEF2-88D2-4DD6-B5DC-ECE62B11E053}" srcOrd="2" destOrd="0" presId="urn:microsoft.com/office/officeart/2005/8/layout/hList1"/>
    <dgm:cxn modelId="{CBBB3453-5469-41BD-8B6E-9E58F34CD76C}" type="presParOf" srcId="{12FEFEF2-88D2-4DD6-B5DC-ECE62B11E053}" destId="{7ACBCABF-5928-4580-8093-38301882C2AF}" srcOrd="0" destOrd="0" presId="urn:microsoft.com/office/officeart/2005/8/layout/hList1"/>
    <dgm:cxn modelId="{AAA4765A-D1F6-4AB3-976C-641E280EC21F}" type="presParOf" srcId="{12FEFEF2-88D2-4DD6-B5DC-ECE62B11E053}" destId="{263ADF79-7824-47B6-BA69-84AD6F400224}" srcOrd="1" destOrd="0" presId="urn:microsoft.com/office/officeart/2005/8/layout/hList1"/>
    <dgm:cxn modelId="{63247A54-53AC-4FD4-BB83-40708C352920}" type="presParOf" srcId="{2CEAE194-93AA-4974-94A8-DA350063AD23}" destId="{A32BACD4-EEE7-4D69-8D50-4205DA2E5D11}" srcOrd="3" destOrd="0" presId="urn:microsoft.com/office/officeart/2005/8/layout/hList1"/>
    <dgm:cxn modelId="{5335C30C-3868-465E-8C44-42AEF8BEB9C3}" type="presParOf" srcId="{2CEAE194-93AA-4974-94A8-DA350063AD23}" destId="{F103EB23-AB1F-4334-9A18-8DD058ACE778}" srcOrd="4" destOrd="0" presId="urn:microsoft.com/office/officeart/2005/8/layout/hList1"/>
    <dgm:cxn modelId="{43087601-9549-4347-9EE8-BD903F416033}" type="presParOf" srcId="{F103EB23-AB1F-4334-9A18-8DD058ACE778}" destId="{89A8A634-577F-4D5C-A168-DC05B9E240BA}" srcOrd="0" destOrd="0" presId="urn:microsoft.com/office/officeart/2005/8/layout/hList1"/>
    <dgm:cxn modelId="{478FA19F-2457-4813-BF1B-E66D3354EAC5}" type="presParOf" srcId="{F103EB23-AB1F-4334-9A18-8DD058ACE778}" destId="{0EBB71CF-D775-4AC1-B36B-5FAA1F58BF6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D59F5B-D49A-4B8D-99D6-C7F4ABB24B1A}">
      <dsp:nvSpPr>
        <dsp:cNvPr id="0" name=""/>
        <dsp:cNvSpPr/>
      </dsp:nvSpPr>
      <dsp:spPr>
        <a:xfrm>
          <a:off x="21357" y="-60340"/>
          <a:ext cx="2630704" cy="41846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Statutory Reports</a:t>
          </a:r>
          <a:endParaRPr lang="en-US" sz="1800" b="1" kern="1200" dirty="0"/>
        </a:p>
      </dsp:txBody>
      <dsp:txXfrm>
        <a:off x="21357" y="-60340"/>
        <a:ext cx="2630704" cy="418461"/>
      </dsp:txXfrm>
    </dsp:sp>
    <dsp:sp modelId="{DF93E977-D28E-48E0-AC3D-F9F4DE910586}">
      <dsp:nvSpPr>
        <dsp:cNvPr id="0" name=""/>
        <dsp:cNvSpPr/>
      </dsp:nvSpPr>
      <dsp:spPr>
        <a:xfrm>
          <a:off x="11012" y="358120"/>
          <a:ext cx="2651394" cy="461159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2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rgbClr val="0070C0"/>
              </a:solidFill>
            </a:rPr>
            <a:t>Fact Book</a:t>
          </a:r>
          <a:endParaRPr lang="en-US" sz="1200" kern="1200" dirty="0">
            <a:solidFill>
              <a:srgbClr val="0070C0"/>
            </a:solidFill>
          </a:endParaRPr>
        </a:p>
        <a:p>
          <a:pPr marL="114300" lvl="1" indent="-114300" algn="l" defTabSz="533400">
            <a:lnSpc>
              <a:spcPct val="2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rgbClr val="0070C0"/>
              </a:solidFill>
            </a:rPr>
            <a:t>Lottery Scholarship</a:t>
          </a:r>
          <a:endParaRPr lang="en-US" sz="1200" kern="1200" dirty="0">
            <a:solidFill>
              <a:srgbClr val="0070C0"/>
            </a:solidFill>
          </a:endParaRPr>
        </a:p>
        <a:p>
          <a:pPr marL="114300" lvl="1" indent="-114300" algn="l" defTabSz="533400">
            <a:lnSpc>
              <a:spcPct val="2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Public Agenda (Master Plan)</a:t>
          </a:r>
          <a:endParaRPr lang="en-US" sz="1200" kern="1200" dirty="0"/>
        </a:p>
        <a:p>
          <a:pPr marL="114300" lvl="1" indent="-114300" algn="l" defTabSz="533400">
            <a:lnSpc>
              <a:spcPct val="2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Off-Campus Locations</a:t>
          </a:r>
          <a:endParaRPr lang="en-US" sz="1200" kern="1200" dirty="0"/>
        </a:p>
        <a:p>
          <a:pPr marL="114300" lvl="1" indent="-114300" algn="l" defTabSz="533400">
            <a:lnSpc>
              <a:spcPct val="2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Profiles &amp; Trends</a:t>
          </a:r>
          <a:endParaRPr lang="en-US" sz="1200" kern="1200" dirty="0"/>
        </a:p>
        <a:p>
          <a:pPr marL="114300" lvl="1" indent="-114300" algn="l" defTabSz="533400">
            <a:lnSpc>
              <a:spcPct val="2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Articulation and Transfer</a:t>
          </a:r>
          <a:endParaRPr lang="en-US" sz="1200" kern="1200" dirty="0"/>
        </a:p>
        <a:p>
          <a:pPr marL="114300" lvl="1" indent="-114300" algn="l" defTabSz="533400">
            <a:lnSpc>
              <a:spcPct val="2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Joint Report on Pre-K through Higher Ed.</a:t>
          </a:r>
          <a:endParaRPr lang="en-US" sz="1200" kern="1200" dirty="0"/>
        </a:p>
        <a:p>
          <a:pPr marL="114300" lvl="1" indent="-114300" algn="l" defTabSz="533400">
            <a:lnSpc>
              <a:spcPct val="2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rgbClr val="FF0000"/>
              </a:solidFill>
            </a:rPr>
            <a:t> Workforce Needs</a:t>
          </a:r>
          <a:endParaRPr lang="en-US" sz="1200" kern="1200" dirty="0">
            <a:solidFill>
              <a:srgbClr val="FF0000"/>
            </a:solidFill>
          </a:endParaRPr>
        </a:p>
        <a:p>
          <a:pPr marL="114300" lvl="1" indent="-114300" algn="l" defTabSz="533400">
            <a:lnSpc>
              <a:spcPct val="2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rgbClr val="FF0000"/>
              </a:solidFill>
            </a:rPr>
            <a:t> Student Activity Fees</a:t>
          </a:r>
          <a:endParaRPr lang="en-US" sz="1200" kern="1200" dirty="0">
            <a:solidFill>
              <a:srgbClr val="FF0000"/>
            </a:solidFill>
          </a:endParaRPr>
        </a:p>
        <a:p>
          <a:pPr marL="114300" lvl="1" indent="-114300" algn="l" defTabSz="533400">
            <a:lnSpc>
              <a:spcPct val="2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rgbClr val="FF0000"/>
              </a:solidFill>
            </a:rPr>
            <a:t>LEAP Program Overview</a:t>
          </a:r>
          <a:endParaRPr lang="en-US" sz="1200" kern="1200" dirty="0">
            <a:solidFill>
              <a:srgbClr val="FF0000"/>
            </a:solidFill>
          </a:endParaRPr>
        </a:p>
      </dsp:txBody>
      <dsp:txXfrm>
        <a:off x="11012" y="358120"/>
        <a:ext cx="2651394" cy="4611599"/>
      </dsp:txXfrm>
    </dsp:sp>
    <dsp:sp modelId="{7ACBCABF-5928-4580-8093-38301882C2AF}">
      <dsp:nvSpPr>
        <dsp:cNvPr id="0" name=""/>
        <dsp:cNvSpPr/>
      </dsp:nvSpPr>
      <dsp:spPr>
        <a:xfrm>
          <a:off x="3001547" y="-60340"/>
          <a:ext cx="2559243" cy="418461"/>
        </a:xfrm>
        <a:prstGeom prst="rect">
          <a:avLst/>
        </a:prstGeom>
        <a:solidFill>
          <a:srgbClr val="FF9900"/>
        </a:soli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Other Reports</a:t>
          </a:r>
          <a:endParaRPr lang="en-US" sz="1800" b="1" kern="1200" dirty="0"/>
        </a:p>
      </dsp:txBody>
      <dsp:txXfrm>
        <a:off x="3001547" y="-60340"/>
        <a:ext cx="2559243" cy="418461"/>
      </dsp:txXfrm>
    </dsp:sp>
    <dsp:sp modelId="{263ADF79-7824-47B6-BA69-84AD6F400224}">
      <dsp:nvSpPr>
        <dsp:cNvPr id="0" name=""/>
        <dsp:cNvSpPr/>
      </dsp:nvSpPr>
      <dsp:spPr>
        <a:xfrm>
          <a:off x="2991614" y="358120"/>
          <a:ext cx="2579109" cy="4611599"/>
        </a:xfrm>
        <a:prstGeom prst="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2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Legislative County Profiles Report</a:t>
          </a:r>
          <a:endParaRPr lang="en-US" sz="1200" kern="1200" dirty="0"/>
        </a:p>
        <a:p>
          <a:pPr marL="114300" lvl="1" indent="-114300" algn="l" defTabSz="533400">
            <a:lnSpc>
              <a:spcPct val="2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High School Senior Opinion Survey</a:t>
          </a:r>
          <a:endParaRPr lang="en-US" sz="1200" kern="1200" dirty="0"/>
        </a:p>
        <a:p>
          <a:pPr marL="114300" lvl="1" indent="-114300" algn="l" defTabSz="533400">
            <a:lnSpc>
              <a:spcPct val="2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THEC/ACT Freshmen Success Reports</a:t>
          </a:r>
          <a:endParaRPr lang="en-US" sz="1200" kern="1200" dirty="0"/>
        </a:p>
        <a:p>
          <a:pPr marL="114300" lvl="1" indent="-114300" algn="l" defTabSz="533400">
            <a:lnSpc>
              <a:spcPct val="2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TELS reports</a:t>
          </a:r>
          <a:endParaRPr lang="en-US" sz="1200" kern="1200" dirty="0"/>
        </a:p>
        <a:p>
          <a:pPr marL="114300" lvl="1" indent="-114300" algn="l" defTabSz="533400">
            <a:lnSpc>
              <a:spcPct val="2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FAFSA Requirement</a:t>
          </a:r>
          <a:endParaRPr lang="en-US" sz="1200" kern="1200" dirty="0"/>
        </a:p>
        <a:p>
          <a:pPr marL="114300" lvl="1" indent="-114300" algn="l" defTabSz="533400">
            <a:lnSpc>
              <a:spcPct val="2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Educational Attainment</a:t>
          </a:r>
          <a:endParaRPr lang="en-US" sz="1200" kern="1200" dirty="0"/>
        </a:p>
        <a:p>
          <a:pPr marL="114300" lvl="1" indent="-114300" algn="l" defTabSz="533400">
            <a:lnSpc>
              <a:spcPct val="2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College-Going Rate</a:t>
          </a:r>
          <a:endParaRPr lang="en-US" sz="1200" kern="1200" dirty="0"/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Employment &amp; Earnings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2991614" y="358120"/>
        <a:ext cx="2579109" cy="4611599"/>
      </dsp:txXfrm>
    </dsp:sp>
    <dsp:sp modelId="{89A8A634-577F-4D5C-A168-DC05B9E240BA}">
      <dsp:nvSpPr>
        <dsp:cNvPr id="0" name=""/>
        <dsp:cNvSpPr/>
      </dsp:nvSpPr>
      <dsp:spPr>
        <a:xfrm>
          <a:off x="5899931" y="0"/>
          <a:ext cx="2351483" cy="418461"/>
        </a:xfrm>
        <a:prstGeom prst="rect">
          <a:avLst/>
        </a:prstGeom>
        <a:solidFill>
          <a:srgbClr val="92D050"/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Research</a:t>
          </a:r>
          <a:endParaRPr lang="en-US" sz="1800" b="1" kern="1200" dirty="0"/>
        </a:p>
      </dsp:txBody>
      <dsp:txXfrm>
        <a:off x="5899931" y="0"/>
        <a:ext cx="2351483" cy="418461"/>
      </dsp:txXfrm>
    </dsp:sp>
    <dsp:sp modelId="{0EBB71CF-D775-4AC1-B36B-5FAA1F58BF66}">
      <dsp:nvSpPr>
        <dsp:cNvPr id="0" name=""/>
        <dsp:cNvSpPr/>
      </dsp:nvSpPr>
      <dsp:spPr>
        <a:xfrm>
          <a:off x="5899931" y="418461"/>
          <a:ext cx="2351483" cy="4490918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General Education 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Performance Funding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State Appropriations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Supply &amp; Demand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Drop Out Study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Institutional Default Rate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TELS research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rgbClr val="FF0000"/>
              </a:solidFill>
            </a:rPr>
            <a:t>TTC &amp; CC wage returns</a:t>
          </a:r>
          <a:endParaRPr lang="en-US" sz="1200" kern="1200" dirty="0">
            <a:solidFill>
              <a:srgbClr val="FF0000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solidFill>
              <a:srgbClr val="FF0000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solidFill>
                <a:srgbClr val="FF0000"/>
              </a:solidFill>
            </a:rPr>
            <a:t>Cost of excess credits</a:t>
          </a:r>
          <a:endParaRPr lang="en-US" sz="1200" kern="1200" dirty="0">
            <a:solidFill>
              <a:srgbClr val="FF0000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5899931" y="418461"/>
        <a:ext cx="2351483" cy="44909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0.57182</cdr:x>
      <cdr:y>0.0061</cdr:y>
    </cdr:from>
    <cdr:to>
      <cdr:x>0.62403</cdr:x>
      <cdr:y>0.05038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961741" y="38430"/>
          <a:ext cx="453018" cy="2787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200" b="1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0.90257</cdr:x>
      <cdr:y>0.17311</cdr:y>
    </cdr:from>
    <cdr:to>
      <cdr:x>0.95478</cdr:x>
      <cdr:y>0.21739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7831612" y="1089890"/>
          <a:ext cx="453018" cy="2787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200" b="1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0.20728</cdr:x>
      <cdr:y>0.3581</cdr:y>
    </cdr:from>
    <cdr:to>
      <cdr:x>0.25949</cdr:x>
      <cdr:y>0.40238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1793365" y="2254996"/>
          <a:ext cx="451715" cy="2788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>
              <a:solidFill>
                <a:srgbClr val="FF0000"/>
              </a:solidFill>
            </a:rPr>
            <a:t>255</a:t>
          </a:r>
        </a:p>
      </cdr:txBody>
    </cdr:sp>
  </cdr:relSizeAnchor>
  <cdr:relSizeAnchor xmlns:cdr="http://schemas.openxmlformats.org/drawingml/2006/chartDrawing">
    <cdr:from>
      <cdr:x>0.30663</cdr:x>
      <cdr:y>0.16831</cdr:y>
    </cdr:from>
    <cdr:to>
      <cdr:x>0.35884</cdr:x>
      <cdr:y>0.21259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2652885" y="1059865"/>
          <a:ext cx="451714" cy="2788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>
              <a:solidFill>
                <a:srgbClr val="FF0000"/>
              </a:solidFill>
            </a:rPr>
            <a:t>371</a:t>
          </a:r>
        </a:p>
      </cdr:txBody>
    </cdr:sp>
  </cdr:relSizeAnchor>
  <cdr:relSizeAnchor xmlns:cdr="http://schemas.openxmlformats.org/drawingml/2006/chartDrawing">
    <cdr:from>
      <cdr:x>0.40451</cdr:x>
      <cdr:y>0.04774</cdr:y>
    </cdr:from>
    <cdr:to>
      <cdr:x>0.45672</cdr:x>
      <cdr:y>0.09202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3499763" y="300601"/>
          <a:ext cx="451714" cy="2788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>
              <a:solidFill>
                <a:srgbClr val="FF0000"/>
              </a:solidFill>
            </a:rPr>
            <a:t>445</a:t>
          </a:r>
        </a:p>
      </cdr:txBody>
    </cdr:sp>
  </cdr:relSizeAnchor>
  <cdr:relSizeAnchor xmlns:cdr="http://schemas.openxmlformats.org/drawingml/2006/chartDrawing">
    <cdr:from>
      <cdr:x>0.50428</cdr:x>
      <cdr:y>0.00791</cdr:y>
    </cdr:from>
    <cdr:to>
      <cdr:x>0.55649</cdr:x>
      <cdr:y>0.05219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4362992" y="49797"/>
          <a:ext cx="451714" cy="2788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>
              <a:solidFill>
                <a:srgbClr val="FF0000"/>
              </a:solidFill>
            </a:rPr>
            <a:t>471</a:t>
          </a:r>
        </a:p>
      </cdr:txBody>
    </cdr:sp>
  </cdr:relSizeAnchor>
  <cdr:relSizeAnchor xmlns:cdr="http://schemas.openxmlformats.org/drawingml/2006/chartDrawing">
    <cdr:from>
      <cdr:x>0.60404</cdr:x>
      <cdr:y>0.1561</cdr:y>
    </cdr:from>
    <cdr:to>
      <cdr:x>0.65625</cdr:x>
      <cdr:y>0.20038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5226054" y="982954"/>
          <a:ext cx="451714" cy="2788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>
              <a:solidFill>
                <a:srgbClr val="FF0000"/>
              </a:solidFill>
            </a:rPr>
            <a:t>372</a:t>
          </a:r>
        </a:p>
      </cdr:txBody>
    </cdr:sp>
  </cdr:relSizeAnchor>
  <cdr:relSizeAnchor xmlns:cdr="http://schemas.openxmlformats.org/drawingml/2006/chartDrawing">
    <cdr:from>
      <cdr:x>0.70224</cdr:x>
      <cdr:y>0.16125</cdr:y>
    </cdr:from>
    <cdr:to>
      <cdr:x>0.75445</cdr:x>
      <cdr:y>0.20553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6075706" y="1015397"/>
          <a:ext cx="451715" cy="2788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>
              <a:solidFill>
                <a:srgbClr val="FF0000"/>
              </a:solidFill>
            </a:rPr>
            <a:t>373</a:t>
          </a:r>
        </a:p>
      </cdr:txBody>
    </cdr:sp>
  </cdr:relSizeAnchor>
  <cdr:relSizeAnchor xmlns:cdr="http://schemas.openxmlformats.org/drawingml/2006/chartDrawing">
    <cdr:from>
      <cdr:x>0.12826</cdr:x>
      <cdr:y>0.5418</cdr:y>
    </cdr:from>
    <cdr:to>
      <cdr:x>0.17665</cdr:x>
      <cdr:y>0.58095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1112360" y="3410350"/>
          <a:ext cx="419633" cy="2464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0.75269</cdr:x>
      <cdr:y>0.20423</cdr:y>
    </cdr:from>
    <cdr:to>
      <cdr:x>0.80722</cdr:x>
      <cdr:y>0.28466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6527622" y="1285542"/>
          <a:ext cx="472920" cy="5062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0.80177</cdr:x>
      <cdr:y>0.17669</cdr:y>
    </cdr:from>
    <cdr:to>
      <cdr:x>0.85449</cdr:x>
      <cdr:y>0.22007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6936778" y="1112641"/>
          <a:ext cx="456127" cy="2731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366</a:t>
          </a:r>
          <a:endParaRPr lang="en-US" sz="1200" b="1">
            <a:solidFill>
              <a:srgbClr val="FF0000"/>
            </a:solidFill>
            <a:effectLst/>
          </a:endParaRP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0.10383</cdr:x>
      <cdr:y>0.57627</cdr:y>
    </cdr:from>
    <cdr:to>
      <cdr:x>0.15604</cdr:x>
      <cdr:y>0.62055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900453" y="3627358"/>
          <a:ext cx="452786" cy="2787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>
              <a:solidFill>
                <a:srgbClr val="FF0000"/>
              </a:solidFill>
            </a:rPr>
            <a:t>122</a:t>
          </a:r>
        </a:p>
      </cdr:txBody>
    </cdr:sp>
  </cdr:relSizeAnchor>
  <cdr:relSizeAnchor xmlns:cdr="http://schemas.openxmlformats.org/drawingml/2006/chartDrawing">
    <cdr:from>
      <cdr:x>0.90128</cdr:x>
      <cdr:y>0.16154</cdr:y>
    </cdr:from>
    <cdr:to>
      <cdr:x>0.95349</cdr:x>
      <cdr:y>0.20582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7797746" y="1017221"/>
          <a:ext cx="451714" cy="2788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>
              <a:solidFill>
                <a:srgbClr val="FF0000"/>
              </a:solidFill>
            </a:rPr>
            <a:t>373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0.0708</cdr:x>
      <cdr:y>0.13636</cdr:y>
    </cdr:from>
    <cdr:to>
      <cdr:x>0.20642</cdr:x>
      <cdr:y>0.21584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9600" y="685800"/>
          <a:ext cx="1167770" cy="3997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/>
            <a:t>TBR CC</a:t>
          </a:r>
        </a:p>
      </cdr:txBody>
    </cdr:sp>
  </cdr:relSizeAnchor>
  <cdr:relSizeAnchor xmlns:cdr="http://schemas.openxmlformats.org/drawingml/2006/chartDrawing">
    <cdr:from>
      <cdr:x>0.0708</cdr:x>
      <cdr:y>0.28788</cdr:y>
    </cdr:from>
    <cdr:to>
      <cdr:x>0.22548</cdr:x>
      <cdr:y>0.36737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09600" y="1447800"/>
          <a:ext cx="1331888" cy="3997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/>
            <a:t>TBR Univ.</a:t>
          </a:r>
        </a:p>
      </cdr:txBody>
    </cdr:sp>
  </cdr:relSizeAnchor>
  <cdr:relSizeAnchor xmlns:cdr="http://schemas.openxmlformats.org/drawingml/2006/chartDrawing">
    <cdr:from>
      <cdr:x>0.0708</cdr:x>
      <cdr:y>0.45455</cdr:y>
    </cdr:from>
    <cdr:to>
      <cdr:x>0.22548</cdr:x>
      <cdr:y>0.53404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09600" y="2286000"/>
          <a:ext cx="1331888" cy="3997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/>
            <a:t>UT</a:t>
          </a:r>
        </a:p>
      </cdr:txBody>
    </cdr:sp>
  </cdr:relSizeAnchor>
  <cdr:relSizeAnchor xmlns:cdr="http://schemas.openxmlformats.org/drawingml/2006/chartDrawing">
    <cdr:from>
      <cdr:x>0.06195</cdr:x>
      <cdr:y>0.60606</cdr:y>
    </cdr:from>
    <cdr:to>
      <cdr:x>0.34081</cdr:x>
      <cdr:y>0.68554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33400" y="3048000"/>
          <a:ext cx="2401152" cy="3997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/>
            <a:t>Private Institutions</a:t>
          </a:r>
        </a:p>
      </cdr:txBody>
    </cdr:sp>
  </cdr:relSizeAnchor>
  <cdr:relSizeAnchor xmlns:cdr="http://schemas.openxmlformats.org/drawingml/2006/chartDrawing">
    <cdr:from>
      <cdr:x>0.06195</cdr:x>
      <cdr:y>0.75758</cdr:y>
    </cdr:from>
    <cdr:to>
      <cdr:x>0.34082</cdr:x>
      <cdr:y>0.83707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33400" y="3810000"/>
          <a:ext cx="2401238" cy="3997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/>
            <a:t>Total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0.90893</cdr:x>
      <cdr:y>0.33087</cdr:y>
    </cdr:from>
    <cdr:to>
      <cdr:x>1</cdr:x>
      <cdr:y>0.40713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883292" y="2083110"/>
          <a:ext cx="789879" cy="4801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200" b="1"/>
            <a:t>6-yr Grad Rate</a:t>
          </a:r>
        </a:p>
      </cdr:txBody>
    </cdr:sp>
  </cdr:relSizeAnchor>
  <cdr:relSizeAnchor xmlns:cdr="http://schemas.openxmlformats.org/drawingml/2006/chartDrawing">
    <cdr:from>
      <cdr:x>0.72371</cdr:x>
      <cdr:y>0.39675</cdr:y>
    </cdr:from>
    <cdr:to>
      <cdr:x>0.81479</cdr:x>
      <cdr:y>0.47301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76898" y="2497874"/>
          <a:ext cx="789879" cy="4801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/>
            <a:t>5-yr Grad Rate</a:t>
          </a:r>
        </a:p>
      </cdr:txBody>
    </cdr:sp>
  </cdr:relSizeAnchor>
  <cdr:relSizeAnchor xmlns:cdr="http://schemas.openxmlformats.org/drawingml/2006/chartDrawing">
    <cdr:from>
      <cdr:x>0.68711</cdr:x>
      <cdr:y>0.53205</cdr:y>
    </cdr:from>
    <cdr:to>
      <cdr:x>0.78929</cdr:x>
      <cdr:y>0.60832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959397" y="3349703"/>
          <a:ext cx="886212" cy="4801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/>
            <a:t>Grad Rate</a:t>
          </a:r>
        </a:p>
        <a:p xmlns:a="http://schemas.openxmlformats.org/drawingml/2006/main">
          <a:pPr algn="ctr"/>
          <a:r>
            <a:rPr lang="en-US" sz="1200" b="1"/>
            <a:t>on </a:t>
          </a:r>
        </a:p>
        <a:p xmlns:a="http://schemas.openxmlformats.org/drawingml/2006/main">
          <a:pPr algn="ctr"/>
          <a:r>
            <a:rPr lang="en-US" sz="1200" b="1"/>
            <a:t>TELS</a:t>
          </a:r>
        </a:p>
      </cdr:txBody>
    </cdr:sp>
  </cdr:relSizeAnchor>
  <cdr:relSizeAnchor xmlns:cdr="http://schemas.openxmlformats.org/drawingml/2006/chartDrawing">
    <cdr:from>
      <cdr:x>0.49604</cdr:x>
      <cdr:y>0.59724</cdr:y>
    </cdr:from>
    <cdr:to>
      <cdr:x>0.59821</cdr:x>
      <cdr:y>0.67351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302202" y="3760129"/>
          <a:ext cx="886212" cy="4801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/>
            <a:t>4-yr Grad Rate</a:t>
          </a:r>
        </a:p>
      </cdr:txBody>
    </cdr:sp>
  </cdr:relSizeAnchor>
  <cdr:relSizeAnchor xmlns:cdr="http://schemas.openxmlformats.org/drawingml/2006/chartDrawing">
    <cdr:from>
      <cdr:x>0.06836</cdr:x>
      <cdr:y>0.14829</cdr:y>
    </cdr:from>
    <cdr:to>
      <cdr:x>0.18036</cdr:x>
      <cdr:y>0.22455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92874" y="933605"/>
          <a:ext cx="971394" cy="4801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>
              <a:solidFill>
                <a:schemeClr val="accent1">
                  <a:lumMod val="75000"/>
                </a:schemeClr>
              </a:solidFill>
            </a:rPr>
            <a:t>Scholarship Renewal Rate</a:t>
          </a:r>
        </a:p>
      </cdr:txBody>
    </cdr:sp>
  </cdr:relSizeAnchor>
  <cdr:relSizeAnchor xmlns:cdr="http://schemas.openxmlformats.org/drawingml/2006/chartDrawing">
    <cdr:from>
      <cdr:x>0.21479</cdr:x>
      <cdr:y>0.04005</cdr:y>
    </cdr:from>
    <cdr:to>
      <cdr:x>0.32679</cdr:x>
      <cdr:y>0.11631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862872" y="252142"/>
          <a:ext cx="971394" cy="4801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chemeClr val="accent2">
                  <a:lumMod val="75000"/>
                </a:schemeClr>
              </a:solidFill>
            </a:rPr>
            <a:t>Retention</a:t>
          </a:r>
        </a:p>
        <a:p xmlns:a="http://schemas.openxmlformats.org/drawingml/2006/main">
          <a:pPr algn="ctr"/>
          <a:r>
            <a:rPr lang="en-US" sz="1200" b="1" dirty="0" smtClean="0">
              <a:solidFill>
                <a:schemeClr val="accent2">
                  <a:lumMod val="75000"/>
                </a:schemeClr>
              </a:solidFill>
            </a:rPr>
            <a:t>Rate</a:t>
          </a:r>
          <a:endParaRPr lang="en-US" sz="1200" b="1" dirty="0">
            <a:solidFill>
              <a:schemeClr val="accent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0.90893</cdr:x>
      <cdr:y>0.33087</cdr:y>
    </cdr:from>
    <cdr:to>
      <cdr:x>1</cdr:x>
      <cdr:y>0.40713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7883292" y="2083110"/>
          <a:ext cx="789879" cy="4801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200" b="1"/>
            <a:t>6-yr Grad Rate</a:t>
          </a:r>
        </a:p>
      </cdr:txBody>
    </cdr:sp>
  </cdr:relSizeAnchor>
  <cdr:relSizeAnchor xmlns:cdr="http://schemas.openxmlformats.org/drawingml/2006/chartDrawing">
    <cdr:from>
      <cdr:x>0.72371</cdr:x>
      <cdr:y>0.39675</cdr:y>
    </cdr:from>
    <cdr:to>
      <cdr:x>0.81479</cdr:x>
      <cdr:y>0.47301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6276898" y="2497874"/>
          <a:ext cx="789879" cy="4801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/>
            <a:t>5-yr Grad Rate</a:t>
          </a:r>
        </a:p>
      </cdr:txBody>
    </cdr:sp>
  </cdr:relSizeAnchor>
  <cdr:relSizeAnchor xmlns:cdr="http://schemas.openxmlformats.org/drawingml/2006/chartDrawing">
    <cdr:from>
      <cdr:x>0.68711</cdr:x>
      <cdr:y>0.53205</cdr:y>
    </cdr:from>
    <cdr:to>
      <cdr:x>0.78929</cdr:x>
      <cdr:y>0.60832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5959397" y="3349703"/>
          <a:ext cx="886212" cy="4801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/>
            <a:t>Grad Rate</a:t>
          </a:r>
        </a:p>
        <a:p xmlns:a="http://schemas.openxmlformats.org/drawingml/2006/main">
          <a:pPr algn="ctr"/>
          <a:r>
            <a:rPr lang="en-US" sz="1200" b="1"/>
            <a:t>on </a:t>
          </a:r>
        </a:p>
        <a:p xmlns:a="http://schemas.openxmlformats.org/drawingml/2006/main">
          <a:pPr algn="ctr"/>
          <a:r>
            <a:rPr lang="en-US" sz="1200" b="1"/>
            <a:t>TELS</a:t>
          </a:r>
        </a:p>
      </cdr:txBody>
    </cdr:sp>
  </cdr:relSizeAnchor>
  <cdr:relSizeAnchor xmlns:cdr="http://schemas.openxmlformats.org/drawingml/2006/chartDrawing">
    <cdr:from>
      <cdr:x>0.49604</cdr:x>
      <cdr:y>0.59724</cdr:y>
    </cdr:from>
    <cdr:to>
      <cdr:x>0.59821</cdr:x>
      <cdr:y>0.67351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4302202" y="3760129"/>
          <a:ext cx="886212" cy="4801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/>
            <a:t>4-yr Grad Rate</a:t>
          </a:r>
        </a:p>
      </cdr:txBody>
    </cdr:sp>
  </cdr:relSizeAnchor>
  <cdr:relSizeAnchor xmlns:cdr="http://schemas.openxmlformats.org/drawingml/2006/chartDrawing">
    <cdr:from>
      <cdr:x>0.06836</cdr:x>
      <cdr:y>0.14829</cdr:y>
    </cdr:from>
    <cdr:to>
      <cdr:x>0.18036</cdr:x>
      <cdr:y>0.22455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592874" y="933605"/>
          <a:ext cx="971394" cy="4801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>
              <a:solidFill>
                <a:schemeClr val="accent1">
                  <a:lumMod val="75000"/>
                </a:schemeClr>
              </a:solidFill>
            </a:rPr>
            <a:t>Scholarship Renewal Rate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0.92449</cdr:x>
      <cdr:y>0</cdr:y>
    </cdr:from>
    <cdr:to>
      <cdr:x>0.97348</cdr:x>
      <cdr:y>0.04331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70713" y="0"/>
          <a:ext cx="406487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r>
            <a:rPr lang="en-US" sz="1200" b="1"/>
            <a:t>UT Campuses</a:t>
          </a:r>
        </a:p>
      </cdr:txBody>
    </cdr:sp>
  </cdr:relSizeAnchor>
  <cdr:relSizeAnchor xmlns:cdr="http://schemas.openxmlformats.org/drawingml/2006/chartDrawing">
    <cdr:from>
      <cdr:x>0.86327</cdr:x>
      <cdr:y>0.10106</cdr:y>
    </cdr:from>
    <cdr:to>
      <cdr:x>0.9847</cdr:x>
      <cdr:y>0.14534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162800" y="533400"/>
          <a:ext cx="1007534" cy="233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/>
            <a:t>TBR </a:t>
          </a:r>
          <a:r>
            <a:rPr lang="en-US" sz="1200" b="1" dirty="0" smtClean="0"/>
            <a:t>Univ.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0.87246</cdr:x>
      <cdr:y>0.25988</cdr:y>
    </cdr:from>
    <cdr:to>
      <cdr:x>0.99389</cdr:x>
      <cdr:y>0.30416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239000" y="1371600"/>
          <a:ext cx="1007534" cy="233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/>
            <a:t>Total</a:t>
          </a:r>
        </a:p>
      </cdr:txBody>
    </cdr:sp>
  </cdr:relSizeAnchor>
  <cdr:relSizeAnchor xmlns:cdr="http://schemas.openxmlformats.org/drawingml/2006/chartDrawing">
    <cdr:from>
      <cdr:x>0.87242</cdr:x>
      <cdr:y>0.4604</cdr:y>
    </cdr:from>
    <cdr:to>
      <cdr:x>0.99385</cdr:x>
      <cdr:y>0.50468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548095" y="2899208"/>
          <a:ext cx="1050597" cy="2788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/>
            <a:t>TBR CC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0.88785</cdr:x>
      <cdr:y>0.27288</cdr:y>
    </cdr:from>
    <cdr:to>
      <cdr:x>0.97046</cdr:x>
      <cdr:y>0.32891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38999" y="1524000"/>
          <a:ext cx="673552" cy="3129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200" b="1" dirty="0"/>
            <a:t>HOPE</a:t>
          </a:r>
        </a:p>
      </cdr:txBody>
    </cdr:sp>
  </cdr:relSizeAnchor>
  <cdr:relSizeAnchor xmlns:cdr="http://schemas.openxmlformats.org/drawingml/2006/chartDrawing">
    <cdr:from>
      <cdr:x>0.88785</cdr:x>
      <cdr:y>0.57306</cdr:y>
    </cdr:from>
    <cdr:to>
      <cdr:x>0.97046</cdr:x>
      <cdr:y>0.62909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38999" y="3200400"/>
          <a:ext cx="673553" cy="3129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/>
            <a:t>ASPIRE</a:t>
          </a:r>
        </a:p>
      </cdr:txBody>
    </cdr:sp>
  </cdr:relSizeAnchor>
  <cdr:relSizeAnchor xmlns:cdr="http://schemas.openxmlformats.org/drawingml/2006/chartDrawing">
    <cdr:from>
      <cdr:x>0.88785</cdr:x>
      <cdr:y>0.79137</cdr:y>
    </cdr:from>
    <cdr:to>
      <cdr:x>0.97047</cdr:x>
      <cdr:y>0.8474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238999" y="4419600"/>
          <a:ext cx="673634" cy="3129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/>
            <a:t>GAMS</a:t>
          </a:r>
        </a:p>
      </cdr:txBody>
    </cdr:sp>
  </cdr:relSizeAnchor>
  <cdr:relSizeAnchor xmlns:cdr="http://schemas.openxmlformats.org/drawingml/2006/chartDrawing">
    <cdr:from>
      <cdr:x>0.88501</cdr:x>
      <cdr:y>0.8977</cdr:y>
    </cdr:from>
    <cdr:to>
      <cdr:x>0.96763</cdr:x>
      <cdr:y>0.95373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681503" y="5658777"/>
          <a:ext cx="717051" cy="3531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b="1"/>
            <a:t>ACCESS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0.88897</cdr:x>
      <cdr:y>0.27288</cdr:y>
    </cdr:from>
    <cdr:to>
      <cdr:x>0.97158</cdr:x>
      <cdr:y>0.32891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39000" y="1524000"/>
          <a:ext cx="672701" cy="3129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200" b="1" dirty="0"/>
            <a:t>HOPE</a:t>
          </a:r>
        </a:p>
      </cdr:txBody>
    </cdr:sp>
  </cdr:relSizeAnchor>
  <cdr:relSizeAnchor xmlns:cdr="http://schemas.openxmlformats.org/drawingml/2006/chartDrawing">
    <cdr:from>
      <cdr:x>0.88897</cdr:x>
      <cdr:y>0.57306</cdr:y>
    </cdr:from>
    <cdr:to>
      <cdr:x>0.97158</cdr:x>
      <cdr:y>0.62909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239000" y="3200400"/>
          <a:ext cx="672702" cy="3129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/>
            <a:t>ASPIRE</a:t>
          </a:r>
        </a:p>
      </cdr:txBody>
    </cdr:sp>
  </cdr:relSizeAnchor>
  <cdr:relSizeAnchor xmlns:cdr="http://schemas.openxmlformats.org/drawingml/2006/chartDrawing">
    <cdr:from>
      <cdr:x>0.88897</cdr:x>
      <cdr:y>0.79137</cdr:y>
    </cdr:from>
    <cdr:to>
      <cdr:x>0.97159</cdr:x>
      <cdr:y>0.8474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239000" y="4419600"/>
          <a:ext cx="672783" cy="3129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/>
            <a:t>GAMS</a:t>
          </a:r>
        </a:p>
      </cdr:txBody>
    </cdr:sp>
  </cdr:relSizeAnchor>
  <cdr:relSizeAnchor xmlns:cdr="http://schemas.openxmlformats.org/drawingml/2006/chartDrawing">
    <cdr:from>
      <cdr:x>0.88501</cdr:x>
      <cdr:y>0.8977</cdr:y>
    </cdr:from>
    <cdr:to>
      <cdr:x>0.96763</cdr:x>
      <cdr:y>0.95373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681503" y="5658777"/>
          <a:ext cx="717051" cy="3531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b="1"/>
            <a:t>ACCESS</a:t>
          </a:r>
        </a:p>
      </cdr:txBody>
    </cdr:sp>
  </cdr:relSizeAnchor>
  <cdr:relSizeAnchor xmlns:cdr="http://schemas.openxmlformats.org/drawingml/2006/chartDrawing">
    <cdr:from>
      <cdr:x>0.88501</cdr:x>
      <cdr:y>0.8977</cdr:y>
    </cdr:from>
    <cdr:to>
      <cdr:x>0.96763</cdr:x>
      <cdr:y>0.95373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7681503" y="5658777"/>
          <a:ext cx="717051" cy="3531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b="1"/>
            <a:t>ACCESS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0.87698</cdr:x>
      <cdr:y>0.13466</cdr:y>
    </cdr:from>
    <cdr:to>
      <cdr:x>0.97163</cdr:x>
      <cdr:y>0.17894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43800" y="762000"/>
          <a:ext cx="814184" cy="2505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/>
            <a:t>Caucasian</a:t>
          </a:r>
        </a:p>
      </cdr:txBody>
    </cdr:sp>
  </cdr:relSizeAnchor>
  <cdr:relSizeAnchor xmlns:cdr="http://schemas.openxmlformats.org/drawingml/2006/chartDrawing">
    <cdr:from>
      <cdr:x>0.87698</cdr:x>
      <cdr:y>0.71368</cdr:y>
    </cdr:from>
    <cdr:to>
      <cdr:x>0.97162</cdr:x>
      <cdr:y>0.75796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543800" y="4038600"/>
          <a:ext cx="814097" cy="2505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b="1" dirty="0"/>
            <a:t>African American</a:t>
          </a:r>
        </a:p>
      </cdr:txBody>
    </cdr:sp>
  </cdr:relSizeAnchor>
  <cdr:relSizeAnchor xmlns:cdr="http://schemas.openxmlformats.org/drawingml/2006/chartDrawing">
    <cdr:from>
      <cdr:x>0.8704</cdr:x>
      <cdr:y>0.84988</cdr:y>
    </cdr:from>
    <cdr:to>
      <cdr:x>0.96504</cdr:x>
      <cdr:y>0.89416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530620" y="5351737"/>
          <a:ext cx="818813" cy="2788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b="1"/>
            <a:t>Other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0.88774</cdr:x>
      <cdr:y>0.04049</cdr:y>
    </cdr:from>
    <cdr:to>
      <cdr:x>0.98596</cdr:x>
      <cdr:y>0.08846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80653" y="254979"/>
          <a:ext cx="849787" cy="3020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200" b="1"/>
            <a:t>Caucasian</a:t>
          </a:r>
        </a:p>
      </cdr:txBody>
    </cdr:sp>
  </cdr:relSizeAnchor>
  <cdr:relSizeAnchor xmlns:cdr="http://schemas.openxmlformats.org/drawingml/2006/chartDrawing">
    <cdr:from>
      <cdr:x>0.89117</cdr:x>
      <cdr:y>0.11761</cdr:y>
    </cdr:from>
    <cdr:to>
      <cdr:x>0.98939</cdr:x>
      <cdr:y>0.16558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710319" y="740614"/>
          <a:ext cx="849787" cy="3020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/>
            <a:t>Total</a:t>
          </a:r>
        </a:p>
      </cdr:txBody>
    </cdr:sp>
  </cdr:relSizeAnchor>
  <cdr:relSizeAnchor xmlns:cdr="http://schemas.openxmlformats.org/drawingml/2006/chartDrawing">
    <cdr:from>
      <cdr:x>0.88824</cdr:x>
      <cdr:y>0.23927</cdr:y>
    </cdr:from>
    <cdr:to>
      <cdr:x>0.98646</cdr:x>
      <cdr:y>0.28724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684979" y="1506728"/>
          <a:ext cx="849787" cy="3020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/>
            <a:t>Other</a:t>
          </a:r>
        </a:p>
      </cdr:txBody>
    </cdr:sp>
  </cdr:relSizeAnchor>
  <cdr:relSizeAnchor xmlns:cdr="http://schemas.openxmlformats.org/drawingml/2006/chartDrawing">
    <cdr:from>
      <cdr:x>0.89028</cdr:x>
      <cdr:y>0.47831</cdr:y>
    </cdr:from>
    <cdr:to>
      <cdr:x>0.9885</cdr:x>
      <cdr:y>0.52628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702618" y="3011940"/>
          <a:ext cx="849787" cy="3020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/>
            <a:t>African</a:t>
          </a:r>
          <a:r>
            <a:rPr lang="en-US" sz="1200" b="1" baseline="0"/>
            <a:t> American</a:t>
          </a:r>
          <a:endParaRPr lang="en-US" sz="1200" b="1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0.88481</cdr:x>
      <cdr:y>0.02935</cdr:y>
    </cdr:from>
    <cdr:to>
      <cdr:x>0.97231</cdr:x>
      <cdr:y>0.06379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55275" y="184816"/>
          <a:ext cx="757039" cy="2168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200" b="1"/>
            <a:t>GAMS</a:t>
          </a:r>
        </a:p>
      </cdr:txBody>
    </cdr:sp>
  </cdr:relSizeAnchor>
  <cdr:relSizeAnchor xmlns:cdr="http://schemas.openxmlformats.org/drawingml/2006/chartDrawing">
    <cdr:from>
      <cdr:x>0.88135</cdr:x>
      <cdr:y>0.33826</cdr:y>
    </cdr:from>
    <cdr:to>
      <cdr:x>0.96885</cdr:x>
      <cdr:y>0.3727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625357" y="2130037"/>
          <a:ext cx="757039" cy="2168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/>
            <a:t>HOPE</a:t>
          </a:r>
        </a:p>
      </cdr:txBody>
    </cdr:sp>
  </cdr:relSizeAnchor>
  <cdr:relSizeAnchor xmlns:cdr="http://schemas.openxmlformats.org/drawingml/2006/chartDrawing">
    <cdr:from>
      <cdr:x>0.89143</cdr:x>
      <cdr:y>0.42012</cdr:y>
    </cdr:from>
    <cdr:to>
      <cdr:x>0.97893</cdr:x>
      <cdr:y>0.46359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712518" y="2645531"/>
          <a:ext cx="757039" cy="2737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/>
            <a:t>Total</a:t>
          </a:r>
        </a:p>
      </cdr:txBody>
    </cdr:sp>
  </cdr:relSizeAnchor>
  <cdr:relSizeAnchor xmlns:cdr="http://schemas.openxmlformats.org/drawingml/2006/chartDrawing">
    <cdr:from>
      <cdr:x>0.88123</cdr:x>
      <cdr:y>0.51599</cdr:y>
    </cdr:from>
    <cdr:to>
      <cdr:x>0.96873</cdr:x>
      <cdr:y>0.55043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624324" y="3249218"/>
          <a:ext cx="757039" cy="2168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/>
            <a:t>ASPIRE</a:t>
          </a:r>
        </a:p>
      </cdr:txBody>
    </cdr:sp>
  </cdr:relSizeAnchor>
  <cdr:relSizeAnchor xmlns:cdr="http://schemas.openxmlformats.org/drawingml/2006/chartDrawing">
    <cdr:from>
      <cdr:x>0.88059</cdr:x>
      <cdr:y>0.70682</cdr:y>
    </cdr:from>
    <cdr:to>
      <cdr:x>0.96809</cdr:x>
      <cdr:y>0.74126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618775" y="4450894"/>
          <a:ext cx="757039" cy="2168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/>
            <a:t>ACCESS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0.86351</cdr:x>
      <cdr:y>0.23524</cdr:y>
    </cdr:from>
    <cdr:to>
      <cdr:x>0.98583</cdr:x>
      <cdr:y>0.2746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71023" y="1481295"/>
          <a:ext cx="1058297" cy="2478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200" b="1"/>
            <a:t>UT Campuses</a:t>
          </a:r>
        </a:p>
      </cdr:txBody>
    </cdr:sp>
  </cdr:relSizeAnchor>
  <cdr:relSizeAnchor xmlns:cdr="http://schemas.openxmlformats.org/drawingml/2006/chartDrawing">
    <cdr:from>
      <cdr:x>0.85166</cdr:x>
      <cdr:y>0.30399</cdr:y>
    </cdr:from>
    <cdr:to>
      <cdr:x>0.99541</cdr:x>
      <cdr:y>0.34335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368423" y="1914239"/>
          <a:ext cx="1243707" cy="2478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/>
            <a:t>Private Colleges</a:t>
          </a:r>
        </a:p>
      </cdr:txBody>
    </cdr:sp>
  </cdr:relSizeAnchor>
  <cdr:relSizeAnchor xmlns:cdr="http://schemas.openxmlformats.org/drawingml/2006/chartDrawing">
    <cdr:from>
      <cdr:x>0.85217</cdr:x>
      <cdr:y>0.36252</cdr:y>
    </cdr:from>
    <cdr:to>
      <cdr:x>0.99592</cdr:x>
      <cdr:y>0.40188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372890" y="2282797"/>
          <a:ext cx="1243707" cy="2478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/>
            <a:t>Total</a:t>
          </a:r>
        </a:p>
      </cdr:txBody>
    </cdr:sp>
  </cdr:relSizeAnchor>
  <cdr:relSizeAnchor xmlns:cdr="http://schemas.openxmlformats.org/drawingml/2006/chartDrawing">
    <cdr:from>
      <cdr:x>0.85367</cdr:x>
      <cdr:y>0.46471</cdr:y>
    </cdr:from>
    <cdr:to>
      <cdr:x>0.99742</cdr:x>
      <cdr:y>0.50406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385873" y="2926286"/>
          <a:ext cx="1243707" cy="2478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/>
            <a:t>TBR Univ.</a:t>
          </a:r>
        </a:p>
      </cdr:txBody>
    </cdr:sp>
  </cdr:relSizeAnchor>
  <cdr:relSizeAnchor xmlns:cdr="http://schemas.openxmlformats.org/drawingml/2006/chartDrawing">
    <cdr:from>
      <cdr:x>0.85625</cdr:x>
      <cdr:y>0.55487</cdr:y>
    </cdr:from>
    <cdr:to>
      <cdr:x>1</cdr:x>
      <cdr:y>0.59423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408168" y="3494076"/>
          <a:ext cx="1243707" cy="2478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/>
            <a:t>TBR CCs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0.89233</cdr:x>
      <cdr:y>0.25635</cdr:y>
    </cdr:from>
    <cdr:to>
      <cdr:x>0.95751</cdr:x>
      <cdr:y>0.30063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720359" y="1614267"/>
          <a:ext cx="563929" cy="2788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200" b="1"/>
            <a:t>Both</a:t>
          </a:r>
        </a:p>
      </cdr:txBody>
    </cdr:sp>
  </cdr:relSizeAnchor>
  <cdr:relSizeAnchor xmlns:cdr="http://schemas.openxmlformats.org/drawingml/2006/chartDrawing">
    <cdr:from>
      <cdr:x>0.89296</cdr:x>
      <cdr:y>0.37789</cdr:y>
    </cdr:from>
    <cdr:to>
      <cdr:x>0.95814</cdr:x>
      <cdr:y>0.42217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725805" y="2379584"/>
          <a:ext cx="563929" cy="2788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/>
            <a:t>Total</a:t>
          </a:r>
        </a:p>
      </cdr:txBody>
    </cdr:sp>
  </cdr:relSizeAnchor>
  <cdr:relSizeAnchor xmlns:cdr="http://schemas.openxmlformats.org/drawingml/2006/chartDrawing">
    <cdr:from>
      <cdr:x>0.89053</cdr:x>
      <cdr:y>0.47485</cdr:y>
    </cdr:from>
    <cdr:to>
      <cdr:x>0.982</cdr:x>
      <cdr:y>0.51913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704732" y="2990170"/>
          <a:ext cx="791387" cy="2788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/>
            <a:t>GPA Only</a:t>
          </a:r>
        </a:p>
      </cdr:txBody>
    </cdr:sp>
  </cdr:relSizeAnchor>
  <cdr:relSizeAnchor xmlns:cdr="http://schemas.openxmlformats.org/drawingml/2006/chartDrawing">
    <cdr:from>
      <cdr:x>0.90139</cdr:x>
      <cdr:y>0.61338</cdr:y>
    </cdr:from>
    <cdr:to>
      <cdr:x>1</cdr:x>
      <cdr:y>0.65766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798714" y="3862520"/>
          <a:ext cx="853161" cy="2788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/>
            <a:t>Unknown</a:t>
          </a:r>
        </a:p>
      </cdr:txBody>
    </cdr:sp>
  </cdr:relSizeAnchor>
  <cdr:relSizeAnchor xmlns:cdr="http://schemas.openxmlformats.org/drawingml/2006/chartDrawing">
    <cdr:from>
      <cdr:x>0.88695</cdr:x>
      <cdr:y>0.6812</cdr:y>
    </cdr:from>
    <cdr:to>
      <cdr:x>0.98556</cdr:x>
      <cdr:y>0.72548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673807" y="4289557"/>
          <a:ext cx="853161" cy="2788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/>
            <a:t>ACT</a:t>
          </a:r>
          <a:r>
            <a:rPr lang="en-US" sz="1200" b="1" baseline="0"/>
            <a:t> Only</a:t>
          </a:r>
          <a:endParaRPr lang="en-US" sz="1200" b="1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50520"/>
          </a:xfrm>
          <a:prstGeom prst="rect">
            <a:avLst/>
          </a:prstGeom>
        </p:spPr>
        <p:txBody>
          <a:bodyPr vert="horz" lIns="93703" tIns="46852" rIns="93703" bIns="4685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10" y="0"/>
            <a:ext cx="4028440" cy="350520"/>
          </a:xfrm>
          <a:prstGeom prst="rect">
            <a:avLst/>
          </a:prstGeom>
        </p:spPr>
        <p:txBody>
          <a:bodyPr vert="horz" lIns="93703" tIns="46852" rIns="93703" bIns="46852" rtlCol="0"/>
          <a:lstStyle>
            <a:lvl1pPr algn="r">
              <a:defRPr sz="1200"/>
            </a:lvl1pPr>
          </a:lstStyle>
          <a:p>
            <a:fld id="{F85722E4-84C9-42CB-919E-1537511093AC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664"/>
            <a:ext cx="4028440" cy="350520"/>
          </a:xfrm>
          <a:prstGeom prst="rect">
            <a:avLst/>
          </a:prstGeom>
        </p:spPr>
        <p:txBody>
          <a:bodyPr vert="horz" lIns="93703" tIns="46852" rIns="93703" bIns="4685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10" y="6658664"/>
            <a:ext cx="4028440" cy="350520"/>
          </a:xfrm>
          <a:prstGeom prst="rect">
            <a:avLst/>
          </a:prstGeom>
        </p:spPr>
        <p:txBody>
          <a:bodyPr vert="horz" lIns="93703" tIns="46852" rIns="93703" bIns="46852" rtlCol="0" anchor="b"/>
          <a:lstStyle>
            <a:lvl1pPr algn="r">
              <a:defRPr sz="1200"/>
            </a:lvl1pPr>
          </a:lstStyle>
          <a:p>
            <a:fld id="{49E93076-A0D1-4259-B7A5-8B79FFE5B6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188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50520"/>
          </a:xfrm>
          <a:prstGeom prst="rect">
            <a:avLst/>
          </a:prstGeom>
        </p:spPr>
        <p:txBody>
          <a:bodyPr vert="horz" lIns="93703" tIns="46852" rIns="93703" bIns="4685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0" y="0"/>
            <a:ext cx="4028440" cy="350520"/>
          </a:xfrm>
          <a:prstGeom prst="rect">
            <a:avLst/>
          </a:prstGeom>
        </p:spPr>
        <p:txBody>
          <a:bodyPr vert="horz" lIns="93703" tIns="46852" rIns="93703" bIns="46852" rtlCol="0"/>
          <a:lstStyle>
            <a:lvl1pPr algn="r">
              <a:defRPr sz="1200"/>
            </a:lvl1pPr>
          </a:lstStyle>
          <a:p>
            <a:fld id="{7F281368-182C-4750-947E-9C2E65EC2F47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03" tIns="46852" rIns="93703" bIns="4685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1"/>
            <a:ext cx="7437120" cy="3154680"/>
          </a:xfrm>
          <a:prstGeom prst="rect">
            <a:avLst/>
          </a:prstGeom>
        </p:spPr>
        <p:txBody>
          <a:bodyPr vert="horz" lIns="93703" tIns="46852" rIns="93703" bIns="468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664"/>
            <a:ext cx="4028440" cy="350520"/>
          </a:xfrm>
          <a:prstGeom prst="rect">
            <a:avLst/>
          </a:prstGeom>
        </p:spPr>
        <p:txBody>
          <a:bodyPr vert="horz" lIns="93703" tIns="46852" rIns="93703" bIns="4685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0" y="6658664"/>
            <a:ext cx="4028440" cy="350520"/>
          </a:xfrm>
          <a:prstGeom prst="rect">
            <a:avLst/>
          </a:prstGeom>
        </p:spPr>
        <p:txBody>
          <a:bodyPr vert="horz" lIns="93703" tIns="46852" rIns="93703" bIns="46852" rtlCol="0" anchor="b"/>
          <a:lstStyle>
            <a:lvl1pPr algn="r">
              <a:defRPr sz="1200"/>
            </a:lvl1pPr>
          </a:lstStyle>
          <a:p>
            <a:fld id="{62F75613-A536-4D10-9365-D3158F422F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630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7108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049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884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703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5953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1532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0617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0617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9397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344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8048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6389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4220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3918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3581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2386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4220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4220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422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Finally,</a:t>
            </a:r>
            <a:r>
              <a:rPr lang="en-US" baseline="0" dirty="0" smtClean="0"/>
              <a:t> all of this information is online on our website and can be accessed via the following links.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726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02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7032"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907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5613-A536-4D10-9365-D3158F422F7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698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278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96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895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50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0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87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715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63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52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591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n.gov/thec/Legislative/Report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m.collegemeasures.org/esm/tennessee/" TargetMode="External"/><Relationship Id="rId5" Type="http://schemas.openxmlformats.org/officeDocument/2006/relationships/hyperlink" Target="http://thec.ppr.tn.gov/THECSIS/GIS/GIS.aspx" TargetMode="External"/><Relationship Id="rId4" Type="http://schemas.openxmlformats.org/officeDocument/2006/relationships/hyperlink" Target="http://thec.ppr.tn.gov/THECSIS/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tn.gov/thec/Legislative/Reports.html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sz="2800" b="1" dirty="0" smtClean="0">
                <a:solidFill>
                  <a:prstClr val="black"/>
                </a:solidFill>
                <a:ea typeface="+mn-ea"/>
                <a:cs typeface="+mn-cs"/>
              </a:rPr>
              <a:t>Statutory Reports &amp; Research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0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4831196"/>
              </p:ext>
            </p:extLst>
          </p:nvPr>
        </p:nvGraphicFramePr>
        <p:xfrm>
          <a:off x="228600" y="1143000"/>
          <a:ext cx="8686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7620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latin typeface="+mj-lt"/>
              </a:rPr>
              <a:t>Recipients and Expenditures, </a:t>
            </a:r>
            <a:endParaRPr lang="en-US" sz="2800" b="1" dirty="0">
              <a:latin typeface="+mj-lt"/>
            </a:endParaRPr>
          </a:p>
          <a:p>
            <a:pPr algn="ctr"/>
            <a:r>
              <a:rPr lang="en-US" sz="2800" b="1" dirty="0" smtClean="0">
                <a:latin typeface="+mj-lt"/>
              </a:rPr>
              <a:t>2004-05 </a:t>
            </a:r>
            <a:r>
              <a:rPr lang="en-US" sz="2800" b="1" dirty="0">
                <a:latin typeface="+mj-lt"/>
              </a:rPr>
              <a:t>through </a:t>
            </a:r>
            <a:r>
              <a:rPr lang="en-US" sz="2800" b="1" dirty="0" smtClean="0">
                <a:latin typeface="+mj-lt"/>
              </a:rPr>
              <a:t>2011-12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076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606474"/>
              </p:ext>
            </p:extLst>
          </p:nvPr>
        </p:nvGraphicFramePr>
        <p:xfrm>
          <a:off x="228600" y="14478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10668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latin typeface="+mj-lt"/>
              </a:rPr>
              <a:t>HOPE Max Award (Fall &amp; Spring Only), </a:t>
            </a:r>
          </a:p>
          <a:p>
            <a:pPr algn="ctr"/>
            <a:r>
              <a:rPr lang="en-US" sz="2800" b="1" dirty="0" smtClean="0">
                <a:latin typeface="+mj-lt"/>
              </a:rPr>
              <a:t>2004-05 to 2012-13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9651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8952"/>
              </p:ext>
            </p:extLst>
          </p:nvPr>
        </p:nvGraphicFramePr>
        <p:xfrm>
          <a:off x="228600" y="914400"/>
          <a:ext cx="8534400" cy="583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10668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latin typeface="+mj-lt"/>
              </a:rPr>
              <a:t>HOPE Max Award as a % of Average Tuition &amp; Fees at Public Institutions, 2004-05 to 2012-13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7635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685800" y="3048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latin typeface="+mj-lt"/>
              </a:rPr>
              <a:t>Section 2: </a:t>
            </a:r>
          </a:p>
          <a:p>
            <a:pPr algn="ctr"/>
            <a:r>
              <a:rPr lang="en-US" sz="4000" b="1" dirty="0" smtClean="0">
                <a:latin typeface="+mj-lt"/>
              </a:rPr>
              <a:t>First-time Freshmen Recipient Demographics</a:t>
            </a:r>
            <a:r>
              <a:rPr lang="en-US" sz="4000" b="1" dirty="0">
                <a:latin typeface="+mj-lt"/>
              </a:rPr>
              <a:t/>
            </a:r>
            <a:br>
              <a:rPr lang="en-US" sz="4000" b="1" dirty="0">
                <a:latin typeface="+mj-lt"/>
              </a:rPr>
            </a:br>
            <a:endParaRPr lang="en-US" sz="4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365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82530"/>
              </p:ext>
            </p:extLst>
          </p:nvPr>
        </p:nvGraphicFramePr>
        <p:xfrm>
          <a:off x="685800" y="1447800"/>
          <a:ext cx="7848600" cy="5127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10668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latin typeface="+mj-lt"/>
              </a:rPr>
              <a:t>Growth of TELS FTF and distribution of TELS FTF by system, Fall 2004 – Fall 2012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719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009936"/>
              </p:ext>
            </p:extLst>
          </p:nvPr>
        </p:nvGraphicFramePr>
        <p:xfrm>
          <a:off x="457200" y="1219200"/>
          <a:ext cx="8297247" cy="5277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7620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latin typeface="+mj-lt"/>
              </a:rPr>
              <a:t>TELS freshmen as a percent of all FTF </a:t>
            </a:r>
          </a:p>
          <a:p>
            <a:pPr algn="ctr"/>
            <a:r>
              <a:rPr lang="en-US" sz="2800" b="1" dirty="0" smtClean="0">
                <a:latin typeface="+mj-lt"/>
              </a:rPr>
              <a:t>by system, Fall 2004-2012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2256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100731"/>
              </p:ext>
            </p:extLst>
          </p:nvPr>
        </p:nvGraphicFramePr>
        <p:xfrm>
          <a:off x="457201" y="914400"/>
          <a:ext cx="8153400" cy="5584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10668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latin typeface="+mj-lt"/>
              </a:rPr>
              <a:t>Distribution of TELS FTF by scholarship program, Fall 2004 – Fall 2012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083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10668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latin typeface="+mj-lt"/>
              </a:rPr>
              <a:t>Distribution of TELS FTF by scholarship program, Fall 2004 – Fall 2012</a:t>
            </a:r>
            <a:endParaRPr lang="en-US" sz="2800" b="1" dirty="0">
              <a:latin typeface="+mj-lt"/>
            </a:endParaRPr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143577"/>
              </p:ext>
            </p:extLst>
          </p:nvPr>
        </p:nvGraphicFramePr>
        <p:xfrm>
          <a:off x="457200" y="914400"/>
          <a:ext cx="8143095" cy="5584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4419600" y="1981200"/>
            <a:ext cx="3124200" cy="3352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4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22150"/>
              </p:ext>
            </p:extLst>
          </p:nvPr>
        </p:nvGraphicFramePr>
        <p:xfrm>
          <a:off x="304800" y="914400"/>
          <a:ext cx="8602047" cy="5658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7620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latin typeface="+mj-lt"/>
              </a:rPr>
              <a:t>TELS FTF freshmen by ethnicity, </a:t>
            </a:r>
          </a:p>
          <a:p>
            <a:pPr algn="ctr"/>
            <a:r>
              <a:rPr lang="en-US" sz="2800" b="1" dirty="0" smtClean="0">
                <a:latin typeface="+mj-lt"/>
              </a:rPr>
              <a:t>Fall 2004-2012</a:t>
            </a:r>
            <a:endParaRPr lang="en-US" sz="2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34401" y="1838632"/>
            <a:ext cx="609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(74%)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00946" y="5257800"/>
            <a:ext cx="609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(21%)</a:t>
            </a:r>
            <a:endParaRPr lang="en-US" sz="1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43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7620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latin typeface="+mj-lt"/>
              </a:rPr>
              <a:t>Median family AGI of TELS FTF by Race </a:t>
            </a:r>
          </a:p>
          <a:p>
            <a:pPr algn="ctr"/>
            <a:r>
              <a:rPr lang="en-US" sz="2800" b="1" dirty="0" smtClean="0">
                <a:latin typeface="+mj-lt"/>
              </a:rPr>
              <a:t>(2012 dollars), Fall 2004 – Fall 2012</a:t>
            </a:r>
            <a:endParaRPr lang="en-US" sz="2800" b="1" dirty="0">
              <a:latin typeface="+mj-lt"/>
            </a:endParaRPr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506399"/>
              </p:ext>
            </p:extLst>
          </p:nvPr>
        </p:nvGraphicFramePr>
        <p:xfrm>
          <a:off x="423376" y="1219200"/>
          <a:ext cx="8449647" cy="5354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863468" y="4844927"/>
                <a:ext cx="914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en-US" sz="1200" dirty="0" smtClean="0">
                    <a:solidFill>
                      <a:srgbClr val="FF0000"/>
                    </a:solidFill>
                  </a:rPr>
                  <a:t> = 40,106</a:t>
                </a:r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3468" y="4844927"/>
                <a:ext cx="914400" cy="276999"/>
              </a:xfrm>
              <a:prstGeom prst="rect">
                <a:avLst/>
              </a:prstGeom>
              <a:blipFill rotWithShape="1">
                <a:blip r:embed="rId4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67883" y="4844927"/>
                <a:ext cx="914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en-US" sz="1200" dirty="0" smtClean="0">
                    <a:solidFill>
                      <a:srgbClr val="FF0000"/>
                    </a:solidFill>
                  </a:rPr>
                  <a:t> = 35,283</a:t>
                </a:r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883" y="4844927"/>
                <a:ext cx="914400" cy="276999"/>
              </a:xfrm>
              <a:prstGeom prst="rect">
                <a:avLst/>
              </a:prstGeom>
              <a:blipFill rotWithShape="1">
                <a:blip r:embed="rId5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913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90952259"/>
              </p:ext>
            </p:extLst>
          </p:nvPr>
        </p:nvGraphicFramePr>
        <p:xfrm>
          <a:off x="533400" y="1143000"/>
          <a:ext cx="8262428" cy="4909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5"/>
          <p:cNvSpPr txBox="1">
            <a:spLocks/>
          </p:cNvSpPr>
          <p:nvPr/>
        </p:nvSpPr>
        <p:spPr>
          <a:xfrm>
            <a:off x="838200" y="457200"/>
            <a:ext cx="7696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Reports &amp; Research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3431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5949068"/>
              </p:ext>
            </p:extLst>
          </p:nvPr>
        </p:nvGraphicFramePr>
        <p:xfrm>
          <a:off x="304800" y="1447800"/>
          <a:ext cx="8401050" cy="4700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7620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latin typeface="+mj-lt"/>
              </a:rPr>
              <a:t>Proportion of HOPE &amp; ASPIRE FTF by initial qualifications met, gender, and ethnicity, Fall 2012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682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685800" y="3048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latin typeface="+mj-lt"/>
              </a:rPr>
              <a:t>Section 3: </a:t>
            </a:r>
          </a:p>
          <a:p>
            <a:pPr algn="ctr"/>
            <a:r>
              <a:rPr lang="en-US" sz="4000" b="1" dirty="0" smtClean="0">
                <a:latin typeface="+mj-lt"/>
              </a:rPr>
              <a:t>Scholarship Renewal</a:t>
            </a:r>
            <a:r>
              <a:rPr lang="en-US" sz="4000" b="1" dirty="0">
                <a:latin typeface="+mj-lt"/>
              </a:rPr>
              <a:t/>
            </a:r>
            <a:br>
              <a:rPr lang="en-US" sz="4000" b="1" dirty="0">
                <a:latin typeface="+mj-lt"/>
              </a:rPr>
            </a:br>
            <a:endParaRPr lang="en-US" sz="4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107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/>
          <p:nvPr/>
        </p:nvCxnSpPr>
        <p:spPr>
          <a:xfrm flipV="1">
            <a:off x="1828800" y="3121967"/>
            <a:ext cx="6019800" cy="2233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828800" y="5638800"/>
            <a:ext cx="6400800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 flipH="1">
            <a:off x="2819400" y="5638800"/>
            <a:ext cx="152402" cy="2"/>
          </a:xfrm>
          <a:prstGeom prst="line">
            <a:avLst/>
          </a:prstGeom>
          <a:ln w="349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4038600" y="5638801"/>
            <a:ext cx="152402" cy="2"/>
          </a:xfrm>
          <a:prstGeom prst="line">
            <a:avLst/>
          </a:prstGeom>
          <a:ln w="349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5181598" y="5638801"/>
            <a:ext cx="152402" cy="2"/>
          </a:xfrm>
          <a:prstGeom prst="line">
            <a:avLst/>
          </a:prstGeom>
          <a:ln w="349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6324598" y="5638801"/>
            <a:ext cx="152402" cy="2"/>
          </a:xfrm>
          <a:prstGeom prst="line">
            <a:avLst/>
          </a:prstGeom>
          <a:ln w="349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14600" y="571946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Bookman Old Style" pitchFamily="18" charset="0"/>
              </a:rPr>
              <a:t>24</a:t>
            </a:r>
            <a:endParaRPr lang="en-US" sz="2400" dirty="0">
              <a:latin typeface="Bookman Old Style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5715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Bookman Old Style" pitchFamily="18" charset="0"/>
              </a:rPr>
              <a:t>48</a:t>
            </a:r>
            <a:endParaRPr lang="en-US" sz="2400" dirty="0">
              <a:latin typeface="Bookman Old Style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6800" y="5715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Bookman Old Style" pitchFamily="18" charset="0"/>
              </a:rPr>
              <a:t>72</a:t>
            </a:r>
            <a:endParaRPr lang="en-US" sz="2400" dirty="0">
              <a:latin typeface="Bookman Old Style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5715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Bookman Old Style" pitchFamily="18" charset="0"/>
              </a:rPr>
              <a:t>96</a:t>
            </a:r>
            <a:endParaRPr lang="en-US" sz="2400" dirty="0">
              <a:latin typeface="Bookman Old Style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0" y="60198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Bookman Old Style" pitchFamily="18" charset="0"/>
              </a:rPr>
              <a:t>Cumulative Credit Hours (Attempted)</a:t>
            </a:r>
            <a:endParaRPr lang="en-US" sz="2400" dirty="0">
              <a:latin typeface="Bookman Old Style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-266700" y="3543300"/>
            <a:ext cx="4191000" cy="0"/>
          </a:xfrm>
          <a:prstGeom prst="line">
            <a:avLst/>
          </a:prstGeom>
          <a:ln w="635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14400" y="21336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Bookman Old Style" pitchFamily="18" charset="0"/>
              </a:rPr>
              <a:t>3.00</a:t>
            </a:r>
            <a:endParaRPr lang="en-US" sz="2400" dirty="0">
              <a:latin typeface="Bookman Old Style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" y="28956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Bookman Old Style" pitchFamily="18" charset="0"/>
              </a:rPr>
              <a:t>2.75</a:t>
            </a:r>
            <a:endParaRPr lang="en-US" sz="2400" dirty="0">
              <a:latin typeface="Bookman Old Style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407468" y="3312469"/>
            <a:ext cx="3886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Bookman Old Style" pitchFamily="18" charset="0"/>
              </a:rPr>
              <a:t>Cumulative College GPA</a:t>
            </a:r>
            <a:endParaRPr lang="en-US" sz="2400" dirty="0">
              <a:latin typeface="Bookman Old Style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828800" y="2362200"/>
            <a:ext cx="6019800" cy="2233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 flipV="1">
            <a:off x="4038600" y="2362200"/>
            <a:ext cx="1219994" cy="762794"/>
          </a:xfrm>
          <a:prstGeom prst="bentConnector3">
            <a:avLst>
              <a:gd name="adj1" fmla="val 1074"/>
            </a:avLst>
          </a:prstGeom>
          <a:ln w="349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181600" y="2362200"/>
            <a:ext cx="1219200" cy="1588"/>
          </a:xfrm>
          <a:prstGeom prst="straightConnector1">
            <a:avLst/>
          </a:prstGeom>
          <a:ln w="349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400800" y="2362200"/>
            <a:ext cx="1371600" cy="1588"/>
          </a:xfrm>
          <a:prstGeom prst="straightConnector1">
            <a:avLst/>
          </a:prstGeom>
          <a:ln w="349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>
            <a:off x="5181600" y="2362200"/>
            <a:ext cx="2514600" cy="762000"/>
          </a:xfrm>
          <a:prstGeom prst="bentConnector3">
            <a:avLst>
              <a:gd name="adj1" fmla="val 0"/>
            </a:avLst>
          </a:prstGeom>
          <a:ln w="349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971800" y="3124200"/>
            <a:ext cx="1143000" cy="1588"/>
          </a:xfrm>
          <a:prstGeom prst="straightConnector1">
            <a:avLst/>
          </a:prstGeom>
          <a:ln w="349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1828800" y="3124200"/>
            <a:ext cx="1219200" cy="2233"/>
          </a:xfrm>
          <a:prstGeom prst="straightConnector1">
            <a:avLst/>
          </a:prstGeom>
          <a:ln w="349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419600" y="32766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>
                <a:solidFill>
                  <a:srgbClr val="0000FF"/>
                </a:solidFill>
                <a:latin typeface="Bookman Old Style" pitchFamily="18" charset="0"/>
              </a:rPr>
              <a:t>Provisional Track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  <a:latin typeface="Bookman Old Style" pitchFamily="18" charset="0"/>
              </a:rPr>
              <a:t>(3.0 Term GPA also required)</a:t>
            </a:r>
            <a:endParaRPr lang="en-US" sz="2000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7620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latin typeface="+mj-lt"/>
              </a:rPr>
              <a:t>Scholarship Renewal Requirement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218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826307"/>
              </p:ext>
            </p:extLst>
          </p:nvPr>
        </p:nvGraphicFramePr>
        <p:xfrm>
          <a:off x="457200" y="1066800"/>
          <a:ext cx="8222786" cy="5510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7620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latin typeface="+mj-lt"/>
              </a:rPr>
              <a:t>1</a:t>
            </a:r>
            <a:r>
              <a:rPr lang="en-US" sz="2800" b="1" baseline="30000" dirty="0" smtClean="0">
                <a:latin typeface="+mj-lt"/>
              </a:rPr>
              <a:t>st</a:t>
            </a:r>
            <a:r>
              <a:rPr lang="en-US" sz="2800" b="1" dirty="0" smtClean="0">
                <a:latin typeface="+mj-lt"/>
              </a:rPr>
              <a:t> to 2</a:t>
            </a:r>
            <a:r>
              <a:rPr lang="en-US" sz="2800" b="1" baseline="30000" dirty="0" smtClean="0">
                <a:latin typeface="+mj-lt"/>
              </a:rPr>
              <a:t>nd</a:t>
            </a:r>
            <a:r>
              <a:rPr lang="en-US" sz="2800" b="1" dirty="0" smtClean="0">
                <a:latin typeface="+mj-lt"/>
              </a:rPr>
              <a:t> Year Scholarship Renewal Rates by Program, Fall 2004 – Fall 2011 TELS FTF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262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066359"/>
              </p:ext>
            </p:extLst>
          </p:nvPr>
        </p:nvGraphicFramePr>
        <p:xfrm>
          <a:off x="235414" y="281103"/>
          <a:ext cx="8673171" cy="6295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7620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latin typeface="+mj-lt"/>
              </a:rPr>
              <a:t>1</a:t>
            </a:r>
            <a:r>
              <a:rPr lang="en-US" sz="2800" b="1" baseline="30000" dirty="0" smtClean="0">
                <a:latin typeface="+mj-lt"/>
              </a:rPr>
              <a:t>st</a:t>
            </a:r>
            <a:r>
              <a:rPr lang="en-US" sz="2800" b="1" dirty="0" smtClean="0">
                <a:latin typeface="+mj-lt"/>
              </a:rPr>
              <a:t> to 2</a:t>
            </a:r>
            <a:r>
              <a:rPr lang="en-US" sz="2800" b="1" baseline="30000" dirty="0" smtClean="0">
                <a:latin typeface="+mj-lt"/>
              </a:rPr>
              <a:t>nd</a:t>
            </a:r>
            <a:r>
              <a:rPr lang="en-US" sz="2800" b="1" dirty="0" smtClean="0">
                <a:latin typeface="+mj-lt"/>
              </a:rPr>
              <a:t> Year Scholarship Renewal Rates by System, Fall 2004 – Fall 2011 TELS FTF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047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985042"/>
              </p:ext>
            </p:extLst>
          </p:nvPr>
        </p:nvGraphicFramePr>
        <p:xfrm>
          <a:off x="381000" y="609600"/>
          <a:ext cx="8447895" cy="5813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7620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latin typeface="+mj-lt"/>
              </a:rPr>
              <a:t>1</a:t>
            </a:r>
            <a:r>
              <a:rPr lang="en-US" sz="2800" b="1" baseline="30000" dirty="0" smtClean="0">
                <a:latin typeface="+mj-lt"/>
              </a:rPr>
              <a:t>st</a:t>
            </a:r>
            <a:r>
              <a:rPr lang="en-US" sz="2800" b="1" dirty="0" smtClean="0">
                <a:latin typeface="+mj-lt"/>
              </a:rPr>
              <a:t> to 2</a:t>
            </a:r>
            <a:r>
              <a:rPr lang="en-US" sz="2800" b="1" baseline="30000" dirty="0" smtClean="0">
                <a:latin typeface="+mj-lt"/>
              </a:rPr>
              <a:t>nd</a:t>
            </a:r>
            <a:r>
              <a:rPr lang="en-US" sz="2800" b="1" dirty="0" smtClean="0">
                <a:latin typeface="+mj-lt"/>
              </a:rPr>
              <a:t> Year Scholarship Renewal Rates by Qualifications Met, Fall 2004 – Fall 2011 TELS FTF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735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3916131"/>
              </p:ext>
            </p:extLst>
          </p:nvPr>
        </p:nvGraphicFramePr>
        <p:xfrm>
          <a:off x="152400" y="1295400"/>
          <a:ext cx="8763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7620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latin typeface="+mj-lt"/>
              </a:rPr>
              <a:t>1</a:t>
            </a:r>
            <a:r>
              <a:rPr lang="en-US" sz="2800" b="1" baseline="30000" dirty="0" smtClean="0">
                <a:latin typeface="+mj-lt"/>
              </a:rPr>
              <a:t>st</a:t>
            </a:r>
            <a:r>
              <a:rPr lang="en-US" sz="2800" b="1" dirty="0" smtClean="0">
                <a:latin typeface="+mj-lt"/>
              </a:rPr>
              <a:t> to 2</a:t>
            </a:r>
            <a:r>
              <a:rPr lang="en-US" sz="2800" b="1" baseline="30000" dirty="0" smtClean="0">
                <a:latin typeface="+mj-lt"/>
              </a:rPr>
              <a:t>nd</a:t>
            </a:r>
            <a:r>
              <a:rPr lang="en-US" sz="2800" b="1" dirty="0" smtClean="0">
                <a:latin typeface="+mj-lt"/>
              </a:rPr>
              <a:t> Year Scholarship Renewal Rates </a:t>
            </a:r>
          </a:p>
          <a:p>
            <a:pPr algn="ctr"/>
            <a:r>
              <a:rPr lang="en-US" sz="2800" b="1" dirty="0" smtClean="0">
                <a:latin typeface="+mj-lt"/>
              </a:rPr>
              <a:t>by AGI, Fall 2011 TELS FTF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901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5" y="2116613"/>
            <a:ext cx="8950212" cy="3470148"/>
          </a:xfrm>
          <a:prstGeom prst="rect">
            <a:avLst/>
          </a:prstGeom>
        </p:spPr>
      </p:pic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788020" y="533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latin typeface="+mj-lt"/>
              </a:rPr>
              <a:t>1</a:t>
            </a:r>
            <a:r>
              <a:rPr lang="en-US" sz="2800" b="1" baseline="30000" dirty="0" smtClean="0">
                <a:latin typeface="+mj-lt"/>
              </a:rPr>
              <a:t>st</a:t>
            </a:r>
            <a:r>
              <a:rPr lang="en-US" sz="2800" b="1" dirty="0" smtClean="0">
                <a:latin typeface="+mj-lt"/>
              </a:rPr>
              <a:t> to 2</a:t>
            </a:r>
            <a:r>
              <a:rPr lang="en-US" sz="2800" b="1" baseline="30000" dirty="0" smtClean="0">
                <a:latin typeface="+mj-lt"/>
              </a:rPr>
              <a:t>nd</a:t>
            </a:r>
            <a:r>
              <a:rPr lang="en-US" sz="2800" b="1" dirty="0" smtClean="0">
                <a:latin typeface="+mj-lt"/>
              </a:rPr>
              <a:t> Year Scholarship Renewal Rates </a:t>
            </a:r>
          </a:p>
          <a:p>
            <a:pPr algn="ctr"/>
            <a:r>
              <a:rPr lang="en-US" sz="2800" b="1" dirty="0" smtClean="0">
                <a:latin typeface="+mj-lt"/>
              </a:rPr>
              <a:t>by H.S. GPA and ACT Composite, Fall 2011 TELS FTF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793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685800" y="3048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latin typeface="+mj-lt"/>
              </a:rPr>
              <a:t>Section 4: </a:t>
            </a:r>
          </a:p>
          <a:p>
            <a:pPr algn="ctr"/>
            <a:r>
              <a:rPr lang="en-US" sz="4000" b="1" dirty="0" smtClean="0">
                <a:latin typeface="+mj-lt"/>
              </a:rPr>
              <a:t>Retention for TELS FTF who Lost the Scholarship during their 1</a:t>
            </a:r>
            <a:r>
              <a:rPr lang="en-US" sz="4000" b="1" baseline="30000" dirty="0" smtClean="0">
                <a:latin typeface="+mj-lt"/>
              </a:rPr>
              <a:t>st</a:t>
            </a:r>
            <a:r>
              <a:rPr lang="en-US" sz="4000" b="1" dirty="0" smtClean="0">
                <a:latin typeface="+mj-lt"/>
              </a:rPr>
              <a:t> Year</a:t>
            </a:r>
            <a:r>
              <a:rPr lang="en-US" sz="4000" b="1" dirty="0">
                <a:latin typeface="+mj-lt"/>
              </a:rPr>
              <a:t/>
            </a:r>
            <a:br>
              <a:rPr lang="en-US" sz="4000" b="1" dirty="0">
                <a:latin typeface="+mj-lt"/>
              </a:rPr>
            </a:br>
            <a:endParaRPr lang="en-US" sz="4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236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944914"/>
              </p:ext>
            </p:extLst>
          </p:nvPr>
        </p:nvGraphicFramePr>
        <p:xfrm>
          <a:off x="457200" y="914400"/>
          <a:ext cx="8229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788020" y="533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latin typeface="+mj-lt"/>
              </a:rPr>
              <a:t>1</a:t>
            </a:r>
            <a:r>
              <a:rPr lang="en-US" sz="2800" b="1" baseline="30000" dirty="0" smtClean="0">
                <a:latin typeface="+mj-lt"/>
              </a:rPr>
              <a:t>st</a:t>
            </a:r>
            <a:r>
              <a:rPr lang="en-US" sz="2800" b="1" dirty="0" smtClean="0">
                <a:latin typeface="+mj-lt"/>
              </a:rPr>
              <a:t> to 2</a:t>
            </a:r>
            <a:r>
              <a:rPr lang="en-US" sz="2800" b="1" baseline="30000" dirty="0" smtClean="0">
                <a:latin typeface="+mj-lt"/>
              </a:rPr>
              <a:t>nd</a:t>
            </a:r>
            <a:r>
              <a:rPr lang="en-US" sz="2800" b="1" dirty="0" smtClean="0">
                <a:latin typeface="+mj-lt"/>
              </a:rPr>
              <a:t> Year Retention Rates for </a:t>
            </a:r>
          </a:p>
          <a:p>
            <a:pPr algn="ctr"/>
            <a:r>
              <a:rPr lang="en-US" sz="2800" b="1" dirty="0" smtClean="0">
                <a:latin typeface="+mj-lt"/>
              </a:rPr>
              <a:t>TELS FTF that Lost Scholarship </a:t>
            </a:r>
            <a:r>
              <a:rPr lang="en-US" sz="2800" b="1" dirty="0"/>
              <a:t> in 1</a:t>
            </a:r>
            <a:r>
              <a:rPr lang="en-US" sz="2800" b="1" baseline="30000" dirty="0"/>
              <a:t>st</a:t>
            </a:r>
            <a:r>
              <a:rPr lang="en-US" sz="2800" b="1" dirty="0"/>
              <a:t> </a:t>
            </a:r>
            <a:r>
              <a:rPr lang="en-US" sz="2800" b="1" dirty="0" smtClean="0"/>
              <a:t>Year </a:t>
            </a:r>
          </a:p>
          <a:p>
            <a:pPr algn="ctr"/>
            <a:r>
              <a:rPr lang="en-US" sz="2800" b="1" dirty="0" smtClean="0">
                <a:latin typeface="+mj-lt"/>
              </a:rPr>
              <a:t>by Program, Fall 2004 – Fall 2011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832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7171" y="1524000"/>
            <a:ext cx="8676548" cy="4525963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kern="1200" dirty="0">
                <a:latin typeface="+mj-lt"/>
                <a:cs typeface="Times New Roman" pitchFamily="18" charset="0"/>
              </a:rPr>
              <a:t>Statutory Reports </a:t>
            </a:r>
            <a:r>
              <a:rPr lang="en-US" sz="2400" kern="1200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–</a:t>
            </a:r>
            <a:r>
              <a:rPr lang="en-US" sz="2400" kern="1200" dirty="0" smtClean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kern="1200" dirty="0" smtClean="0">
                <a:solidFill>
                  <a:schemeClr val="accent2"/>
                </a:solidFill>
                <a:latin typeface="+mj-lt"/>
                <a:cs typeface="Times New Roman" pitchFamily="18" charset="0"/>
                <a:hlinkClick r:id="rId3"/>
              </a:rPr>
              <a:t>http://tn.gov/thec/Legislative/Reports.html</a:t>
            </a:r>
            <a:endParaRPr lang="en-US" sz="2400" kern="1200" dirty="0" smtClean="0">
              <a:solidFill>
                <a:schemeClr val="accent2"/>
              </a:solidFill>
              <a:latin typeface="+mj-lt"/>
              <a:cs typeface="Times New Roman" pitchFamily="18" charset="0"/>
            </a:endParaRPr>
          </a:p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kern="1200" dirty="0" smtClean="0">
                <a:latin typeface="+mj-lt"/>
                <a:cs typeface="Times New Roman" pitchFamily="18" charset="0"/>
              </a:rPr>
              <a:t>Other Reports &amp; Research </a:t>
            </a:r>
            <a:r>
              <a:rPr lang="en-US" sz="2400" kern="1200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– </a:t>
            </a:r>
            <a:r>
              <a:rPr lang="en-US" sz="2400" kern="1200" dirty="0" smtClean="0">
                <a:solidFill>
                  <a:schemeClr val="accent2"/>
                </a:solidFill>
                <a:latin typeface="+mj-lt"/>
                <a:cs typeface="Times New Roman" pitchFamily="18" charset="0"/>
                <a:hlinkClick r:id="rId4"/>
              </a:rPr>
              <a:t>http</a:t>
            </a:r>
            <a:r>
              <a:rPr lang="en-US" sz="2400" kern="1200" dirty="0">
                <a:solidFill>
                  <a:schemeClr val="accent2"/>
                </a:solidFill>
                <a:latin typeface="+mj-lt"/>
                <a:cs typeface="Times New Roman" pitchFamily="18" charset="0"/>
                <a:hlinkClick r:id="rId4"/>
              </a:rPr>
              <a:t>://thec.ppr.tn.gov/THECSIS</a:t>
            </a:r>
            <a:r>
              <a:rPr lang="en-US" sz="2400" kern="1200" dirty="0" smtClean="0">
                <a:solidFill>
                  <a:schemeClr val="accent2"/>
                </a:solidFill>
                <a:latin typeface="+mj-lt"/>
                <a:cs typeface="Times New Roman" pitchFamily="18" charset="0"/>
                <a:hlinkClick r:id="rId4"/>
              </a:rPr>
              <a:t>/</a:t>
            </a:r>
            <a:endParaRPr lang="en-US" sz="2400" kern="1200" dirty="0">
              <a:solidFill>
                <a:schemeClr val="accent2"/>
              </a:solidFill>
              <a:latin typeface="+mj-lt"/>
              <a:cs typeface="Times New Roman" pitchFamily="18" charset="0"/>
            </a:endParaRPr>
          </a:p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kern="1200" dirty="0" smtClean="0">
                <a:latin typeface="+mj-lt"/>
                <a:cs typeface="Times New Roman" pitchFamily="18" charset="0"/>
              </a:rPr>
              <a:t>GIS</a:t>
            </a:r>
            <a:r>
              <a:rPr lang="en-US" sz="2400" kern="1200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kern="1200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–</a:t>
            </a:r>
            <a:r>
              <a:rPr lang="en-US" sz="2400" kern="1200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smtClean="0">
                <a:latin typeface="+mj-lt"/>
                <a:cs typeface="Times New Roman" pitchFamily="18" charset="0"/>
                <a:hlinkClick r:id="rId5"/>
              </a:rPr>
              <a:t>http://thec.ppr.tn.gov/THECSIS/GIS/GIS.aspx</a:t>
            </a:r>
            <a:endParaRPr lang="en-US" sz="2400" dirty="0" smtClean="0">
              <a:latin typeface="+mj-lt"/>
              <a:cs typeface="Times New Roman" pitchFamily="18" charset="0"/>
            </a:endParaRPr>
          </a:p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  <a:cs typeface="Times New Roman" pitchFamily="18" charset="0"/>
              </a:rPr>
              <a:t>Tennessee Employment &amp; </a:t>
            </a:r>
            <a:r>
              <a:rPr lang="en-US" sz="2400" dirty="0">
                <a:latin typeface="+mj-lt"/>
                <a:cs typeface="Times New Roman" pitchFamily="18" charset="0"/>
              </a:rPr>
              <a:t>Earnings Dashboard - </a:t>
            </a:r>
            <a:r>
              <a:rPr lang="en-US" sz="2400" dirty="0">
                <a:latin typeface="+mj-lt"/>
                <a:cs typeface="Times New Roman" pitchFamily="18" charset="0"/>
                <a:hlinkClick r:id="rId6"/>
              </a:rPr>
              <a:t>http://esm.collegemeasures.org/esm/tennessee/</a:t>
            </a:r>
            <a:endParaRPr lang="en-US" sz="2400" dirty="0">
              <a:latin typeface="+mj-lt"/>
              <a:cs typeface="Times New Roman" pitchFamily="18" charset="0"/>
            </a:endParaRPr>
          </a:p>
        </p:txBody>
      </p:sp>
      <p:sp>
        <p:nvSpPr>
          <p:cNvPr id="5" name="Title 5"/>
          <p:cNvSpPr txBox="1">
            <a:spLocks/>
          </p:cNvSpPr>
          <p:nvPr/>
        </p:nvSpPr>
        <p:spPr>
          <a:xfrm>
            <a:off x="821473" y="609600"/>
            <a:ext cx="7696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Reports &amp; Research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4920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10032"/>
              </p:ext>
            </p:extLst>
          </p:nvPr>
        </p:nvGraphicFramePr>
        <p:xfrm>
          <a:off x="238905" y="282627"/>
          <a:ext cx="8666189" cy="6292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788020" y="533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latin typeface="+mj-lt"/>
              </a:rPr>
              <a:t>1</a:t>
            </a:r>
            <a:r>
              <a:rPr lang="en-US" sz="2800" b="1" baseline="30000" dirty="0" smtClean="0">
                <a:latin typeface="+mj-lt"/>
              </a:rPr>
              <a:t>st</a:t>
            </a:r>
            <a:r>
              <a:rPr lang="en-US" sz="2800" b="1" dirty="0" smtClean="0">
                <a:latin typeface="+mj-lt"/>
              </a:rPr>
              <a:t> to 2</a:t>
            </a:r>
            <a:r>
              <a:rPr lang="en-US" sz="2800" b="1" baseline="30000" dirty="0" smtClean="0">
                <a:latin typeface="+mj-lt"/>
              </a:rPr>
              <a:t>nd</a:t>
            </a:r>
            <a:r>
              <a:rPr lang="en-US" sz="2800" b="1" dirty="0" smtClean="0">
                <a:latin typeface="+mj-lt"/>
              </a:rPr>
              <a:t> Year Retention Rates for </a:t>
            </a:r>
          </a:p>
          <a:p>
            <a:pPr algn="ctr"/>
            <a:r>
              <a:rPr lang="en-US" sz="2800" b="1" dirty="0" smtClean="0">
                <a:latin typeface="+mj-lt"/>
              </a:rPr>
              <a:t>TELS FTF (HOPE &amp; ASPIRE) that Lost Scholarship</a:t>
            </a:r>
            <a:r>
              <a:rPr lang="en-US" sz="2800" b="1" dirty="0"/>
              <a:t> in 1</a:t>
            </a:r>
            <a:r>
              <a:rPr lang="en-US" sz="2800" b="1" baseline="30000" dirty="0"/>
              <a:t>st</a:t>
            </a:r>
            <a:r>
              <a:rPr lang="en-US" sz="2800" b="1" dirty="0"/>
              <a:t> </a:t>
            </a:r>
            <a:r>
              <a:rPr lang="en-US" sz="2800" b="1" dirty="0" smtClean="0"/>
              <a:t>Year </a:t>
            </a:r>
            <a:r>
              <a:rPr lang="en-US" sz="2800" b="1" dirty="0" smtClean="0">
                <a:latin typeface="+mj-lt"/>
              </a:rPr>
              <a:t>by Qualifications Met, Fall 2004 – Fall 2011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956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685800" y="3048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latin typeface="+mj-lt"/>
              </a:rPr>
              <a:t>Section 5: </a:t>
            </a:r>
          </a:p>
          <a:p>
            <a:pPr algn="ctr"/>
            <a:r>
              <a:rPr lang="en-US" sz="4000" b="1" dirty="0" smtClean="0">
                <a:latin typeface="+mj-lt"/>
              </a:rPr>
              <a:t>Graduation with Scholarship</a:t>
            </a:r>
            <a:r>
              <a:rPr lang="en-US" sz="4000" b="1" dirty="0">
                <a:latin typeface="+mj-lt"/>
              </a:rPr>
              <a:t/>
            </a:r>
            <a:br>
              <a:rPr lang="en-US" sz="4000" b="1" dirty="0">
                <a:latin typeface="+mj-lt"/>
              </a:rPr>
            </a:br>
            <a:endParaRPr lang="en-US" sz="4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071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238905" y="282627"/>
          <a:ext cx="8666189" cy="6292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1219200" y="457200"/>
            <a:ext cx="741184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latin typeface="+mj-lt"/>
              </a:rPr>
              <a:t>5-year Graduation Rates with Scholarship Intact by Scholarship Type, Fall 2004 - Fall 2007 Cohorts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3490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911101"/>
              </p:ext>
            </p:extLst>
          </p:nvPr>
        </p:nvGraphicFramePr>
        <p:xfrm>
          <a:off x="304800" y="228600"/>
          <a:ext cx="8666189" cy="6292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1219200" y="609600"/>
            <a:ext cx="741184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latin typeface="+mj-lt"/>
              </a:rPr>
              <a:t>5-year Graduation Rates with Scholarship Intact by Initial Qualifications Met (HOPE &amp; ASPIRE only), Fall 2004 – Fall 2007 Cohorts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3043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685800" y="3048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latin typeface="+mj-lt"/>
              </a:rPr>
              <a:t>Section 5: </a:t>
            </a:r>
          </a:p>
          <a:p>
            <a:pPr algn="ctr"/>
            <a:r>
              <a:rPr lang="en-US" sz="4000" b="1" dirty="0" smtClean="0">
                <a:latin typeface="+mj-lt"/>
              </a:rPr>
              <a:t>6-yr Graduation with </a:t>
            </a:r>
          </a:p>
          <a:p>
            <a:pPr algn="ctr"/>
            <a:r>
              <a:rPr lang="en-US" sz="4000" b="1" dirty="0" smtClean="0">
                <a:latin typeface="+mj-lt"/>
              </a:rPr>
              <a:t>or without Scholarship</a:t>
            </a:r>
            <a:r>
              <a:rPr lang="en-US" sz="4000" b="1" dirty="0">
                <a:latin typeface="+mj-lt"/>
              </a:rPr>
              <a:t/>
            </a:r>
            <a:br>
              <a:rPr lang="en-US" sz="4000" b="1" dirty="0">
                <a:latin typeface="+mj-lt"/>
              </a:rPr>
            </a:br>
            <a:endParaRPr lang="en-US" sz="4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7404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3559495"/>
              </p:ext>
            </p:extLst>
          </p:nvPr>
        </p:nvGraphicFramePr>
        <p:xfrm>
          <a:off x="457200" y="12954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893956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latin typeface="+mj-lt"/>
              </a:rPr>
              <a:t>6-year graduation </a:t>
            </a:r>
            <a:r>
              <a:rPr lang="en-US" sz="2800" b="1" dirty="0">
                <a:latin typeface="+mj-lt"/>
              </a:rPr>
              <a:t>r</a:t>
            </a:r>
            <a:r>
              <a:rPr lang="en-US" sz="2800" b="1" dirty="0" smtClean="0">
                <a:latin typeface="+mj-lt"/>
              </a:rPr>
              <a:t>ates by scholarship type, </a:t>
            </a:r>
          </a:p>
          <a:p>
            <a:pPr algn="ctr"/>
            <a:r>
              <a:rPr lang="en-US" sz="2800" b="1" dirty="0" smtClean="0">
                <a:latin typeface="+mj-lt"/>
              </a:rPr>
              <a:t>Fall 2006 cohort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806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156331"/>
              </p:ext>
            </p:extLst>
          </p:nvPr>
        </p:nvGraphicFramePr>
        <p:xfrm>
          <a:off x="304800" y="1219200"/>
          <a:ext cx="8610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893956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latin typeface="+mj-lt"/>
              </a:rPr>
              <a:t>6-year graduation </a:t>
            </a:r>
            <a:r>
              <a:rPr lang="en-US" sz="2800" b="1" dirty="0">
                <a:latin typeface="+mj-lt"/>
              </a:rPr>
              <a:t>r</a:t>
            </a:r>
            <a:r>
              <a:rPr lang="en-US" sz="2800" b="1" dirty="0" smtClean="0">
                <a:latin typeface="+mj-lt"/>
              </a:rPr>
              <a:t>ates by system, </a:t>
            </a:r>
          </a:p>
          <a:p>
            <a:pPr algn="ctr"/>
            <a:r>
              <a:rPr lang="en-US" sz="2800" b="1" dirty="0" smtClean="0">
                <a:latin typeface="+mj-lt"/>
              </a:rPr>
              <a:t>Fall 2006 cohort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9346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238905" y="282627"/>
          <a:ext cx="8666189" cy="6292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893956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latin typeface="+mj-lt"/>
              </a:rPr>
              <a:t>6-year graduation </a:t>
            </a:r>
            <a:r>
              <a:rPr lang="en-US" sz="2800" b="1" dirty="0">
                <a:latin typeface="+mj-lt"/>
              </a:rPr>
              <a:t>r</a:t>
            </a:r>
            <a:r>
              <a:rPr lang="en-US" sz="2800" b="1" dirty="0" smtClean="0">
                <a:latin typeface="+mj-lt"/>
              </a:rPr>
              <a:t>ates by initial qualifications met (HOPE &amp; ASPIRE), Fall 2004 – Fall 2006 cohorts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3244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600827"/>
              </p:ext>
            </p:extLst>
          </p:nvPr>
        </p:nvGraphicFramePr>
        <p:xfrm>
          <a:off x="381000" y="1143000"/>
          <a:ext cx="8295495" cy="5432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7620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latin typeface="+mj-lt"/>
              </a:rPr>
              <a:t>Longitudinal Scholarship Renewal, Retention, and Graduation Rates, Fall 2006 TELS FTF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478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152400" y="3505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 smtClean="0">
                <a:latin typeface="+mj-lt"/>
              </a:rPr>
              <a:t>Report will be available at: </a:t>
            </a:r>
          </a:p>
          <a:p>
            <a:pPr algn="ctr"/>
            <a:r>
              <a:rPr lang="en-US" sz="3600" b="1" dirty="0" smtClean="0">
                <a:latin typeface="+mj-lt"/>
                <a:hlinkClick r:id="rId2"/>
              </a:rPr>
              <a:t>http://tn.gov/thec/Legislative/Reports.html</a:t>
            </a:r>
            <a:r>
              <a:rPr lang="en-US" sz="3600" b="1" dirty="0" smtClean="0">
                <a:latin typeface="+mj-lt"/>
              </a:rPr>
              <a:t> </a:t>
            </a:r>
          </a:p>
          <a:p>
            <a:pPr algn="ctr"/>
            <a:r>
              <a:rPr lang="en-US" sz="3600" b="1" dirty="0" smtClean="0">
                <a:latin typeface="+mj-lt"/>
              </a:rPr>
              <a:t>under the “2013 Legislative/Reports Section.” </a:t>
            </a:r>
            <a:endParaRPr lang="en-US" sz="3600" b="1" dirty="0">
              <a:latin typeface="+mj-lt"/>
            </a:endParaRP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152400" y="13716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+mj-lt"/>
              </a:rPr>
              <a:t>Questions?</a:t>
            </a:r>
            <a:endParaRPr lang="en-US" sz="36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2975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sz="2800" b="1" dirty="0" smtClean="0">
                <a:solidFill>
                  <a:prstClr val="black"/>
                </a:solidFill>
                <a:ea typeface="+mn-ea"/>
                <a:cs typeface="+mn-cs"/>
              </a:rPr>
              <a:t>Tennessee Education Lottery Scholarship </a:t>
            </a:r>
            <a:br>
              <a:rPr lang="en-US" sz="28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US" sz="2800" b="1" dirty="0" smtClean="0">
                <a:solidFill>
                  <a:prstClr val="black"/>
                </a:solidFill>
                <a:ea typeface="+mn-ea"/>
                <a:cs typeface="+mn-cs"/>
              </a:rPr>
              <a:t>Program Annual Report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533400"/>
            <a:ext cx="7696200" cy="5334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Purpose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86568" y="1447800"/>
            <a:ext cx="835263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The report provides an overview of…</a:t>
            </a:r>
          </a:p>
          <a:p>
            <a:endParaRPr lang="en-US" sz="26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Revenues &amp; Expenditures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600" dirty="0" smtClean="0">
                <a:latin typeface="+mj-lt"/>
                <a:cs typeface="Times New Roman" pitchFamily="18" charset="0"/>
              </a:rPr>
              <a:t>Student demographics and trends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Scholarship renewal rates and trends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600" dirty="0">
                <a:latin typeface="+mj-lt"/>
                <a:cs typeface="Times New Roman" pitchFamily="18" charset="0"/>
              </a:rPr>
              <a:t>Retention rates and trends </a:t>
            </a:r>
            <a:endParaRPr lang="en-US" sz="2600" dirty="0" smtClean="0">
              <a:latin typeface="+mj-lt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Graduation rates and trends</a:t>
            </a:r>
            <a:endParaRPr lang="en-US" sz="2600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r>
              <a:rPr lang="en-US" sz="2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   </a:t>
            </a:r>
          </a:p>
          <a:p>
            <a:endParaRPr lang="en-US" sz="2600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7620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latin typeface="+mj-lt"/>
              </a:rPr>
              <a:t>Tennessee Education Lottery Scholarship </a:t>
            </a:r>
          </a:p>
          <a:p>
            <a:pPr algn="ctr"/>
            <a:r>
              <a:rPr lang="en-US" sz="2800" b="1" dirty="0" smtClean="0">
                <a:latin typeface="+mj-lt"/>
              </a:rPr>
              <a:t>(TELS) Program</a:t>
            </a:r>
            <a:endParaRPr lang="en-US" sz="2800" b="1" dirty="0">
              <a:latin typeface="+mj-lt"/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472068" y="18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600" dirty="0" smtClean="0">
                <a:latin typeface="+mj-lt"/>
              </a:rPr>
              <a:t>Merit-based, lottery-funded scholarship program;</a:t>
            </a:r>
          </a:p>
          <a:p>
            <a:pPr>
              <a:lnSpc>
                <a:spcPct val="150000"/>
              </a:lnSpc>
            </a:pPr>
            <a:r>
              <a:rPr lang="en-US" sz="2600" dirty="0" smtClean="0">
                <a:latin typeface="+mj-lt"/>
              </a:rPr>
              <a:t>Implemented in 2004;</a:t>
            </a:r>
          </a:p>
          <a:p>
            <a:pPr>
              <a:lnSpc>
                <a:spcPct val="150000"/>
              </a:lnSpc>
            </a:pPr>
            <a:r>
              <a:rPr lang="en-US" sz="2600" dirty="0" smtClean="0">
                <a:latin typeface="+mj-lt"/>
              </a:rPr>
              <a:t>Program reached maturity in 2008-09; </a:t>
            </a:r>
          </a:p>
          <a:p>
            <a:pPr>
              <a:lnSpc>
                <a:spcPct val="150000"/>
              </a:lnSpc>
            </a:pPr>
            <a:r>
              <a:rPr lang="en-US" sz="2600" dirty="0" smtClean="0">
                <a:latin typeface="+mj-lt"/>
              </a:rPr>
              <a:t>Primarily serves traditional-aged students; </a:t>
            </a:r>
          </a:p>
          <a:p>
            <a:pPr>
              <a:lnSpc>
                <a:spcPct val="150000"/>
              </a:lnSpc>
            </a:pPr>
            <a:r>
              <a:rPr lang="en-US" sz="2600" dirty="0" smtClean="0">
                <a:latin typeface="+mj-lt"/>
              </a:rPr>
              <a:t>Unique in that it has a need-based component; </a:t>
            </a:r>
            <a:endParaRPr lang="en-US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600" dirty="0" smtClean="0">
                <a:latin typeface="+mj-lt"/>
              </a:rPr>
              <a:t>Students can now use the award for summer (began Summer 2012)</a:t>
            </a:r>
          </a:p>
        </p:txBody>
      </p:sp>
    </p:spTree>
    <p:extLst>
      <p:ext uri="{BB962C8B-B14F-4D97-AF65-F5344CB8AC3E}">
        <p14:creationId xmlns:p14="http://schemas.microsoft.com/office/powerpoint/2010/main" val="92793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685800" y="3048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latin typeface="+mj-lt"/>
              </a:rPr>
              <a:t>Section 1: </a:t>
            </a:r>
          </a:p>
          <a:p>
            <a:pPr algn="ctr"/>
            <a:r>
              <a:rPr lang="en-US" sz="4000" b="1" dirty="0" smtClean="0">
                <a:latin typeface="+mj-lt"/>
              </a:rPr>
              <a:t>Program Overview</a:t>
            </a:r>
            <a:r>
              <a:rPr lang="en-US" sz="4000" b="1" dirty="0">
                <a:latin typeface="+mj-lt"/>
              </a:rPr>
              <a:t/>
            </a:r>
            <a:br>
              <a:rPr lang="en-US" sz="4000" b="1" dirty="0">
                <a:latin typeface="+mj-lt"/>
              </a:rPr>
            </a:br>
            <a:endParaRPr lang="en-US" sz="4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7620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latin typeface="+mj-lt"/>
              </a:rPr>
              <a:t>Lottery </a:t>
            </a:r>
            <a:r>
              <a:rPr lang="en-US" sz="2800" b="1" dirty="0" smtClean="0">
                <a:latin typeface="+mj-lt"/>
              </a:rPr>
              <a:t>Revenues &amp; Expenditures, </a:t>
            </a:r>
            <a:endParaRPr lang="en-US" sz="2800" b="1" dirty="0">
              <a:latin typeface="+mj-lt"/>
            </a:endParaRPr>
          </a:p>
          <a:p>
            <a:pPr algn="ctr"/>
            <a:r>
              <a:rPr lang="en-US" sz="2800" b="1" dirty="0">
                <a:latin typeface="+mj-lt"/>
              </a:rPr>
              <a:t>Fiscal Years </a:t>
            </a:r>
            <a:r>
              <a:rPr lang="en-US" sz="2800" b="1" dirty="0" smtClean="0">
                <a:latin typeface="+mj-lt"/>
              </a:rPr>
              <a:t>2008-09 to 2012-13</a:t>
            </a:r>
            <a:endParaRPr lang="en-US" sz="2800" b="1" dirty="0">
              <a:latin typeface="+mj-lt"/>
            </a:endParaRPr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399177"/>
              </p:ext>
            </p:extLst>
          </p:nvPr>
        </p:nvGraphicFramePr>
        <p:xfrm>
          <a:off x="457200" y="1219200"/>
          <a:ext cx="8229600" cy="5354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467600" y="4624000"/>
            <a:ext cx="1105829" cy="276999"/>
            <a:chOff x="7467600" y="4624000"/>
            <a:chExt cx="1105829" cy="276999"/>
          </a:xfrm>
        </p:grpSpPr>
        <p:sp>
          <p:nvSpPr>
            <p:cNvPr id="12" name="Rectangle 11"/>
            <p:cNvSpPr/>
            <p:nvPr/>
          </p:nvSpPr>
          <p:spPr>
            <a:xfrm>
              <a:off x="7467600" y="4724400"/>
              <a:ext cx="228600" cy="762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735229" y="4624000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B050"/>
                  </a:solidFill>
                </a:rPr>
                <a:t>Revenue</a:t>
              </a:r>
              <a:endParaRPr lang="en-US" sz="1200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7467600" y="4898212"/>
            <a:ext cx="228600" cy="76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735228" y="4797812"/>
            <a:ext cx="11039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Expenditures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67600" y="5074811"/>
            <a:ext cx="2286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735228" y="4974489"/>
            <a:ext cx="1103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Revenue w/ Interest</a:t>
            </a:r>
            <a:endParaRPr lang="en-US" sz="1200" b="1" dirty="0"/>
          </a:p>
        </p:txBody>
      </p:sp>
      <p:sp>
        <p:nvSpPr>
          <p:cNvPr id="2" name="Oval 1"/>
          <p:cNvSpPr/>
          <p:nvPr/>
        </p:nvSpPr>
        <p:spPr>
          <a:xfrm>
            <a:off x="1524000" y="3481000"/>
            <a:ext cx="10668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343400" y="3061900"/>
            <a:ext cx="10668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867400" y="1961607"/>
            <a:ext cx="1066800" cy="11430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3429000"/>
            <a:ext cx="1066800" cy="11430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5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7620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latin typeface="+mj-lt"/>
              </a:rPr>
              <a:t>Lottery for Education Reserve at June 30, </a:t>
            </a:r>
          </a:p>
          <a:p>
            <a:pPr algn="ctr"/>
            <a:r>
              <a:rPr lang="en-US" sz="2800" b="1" dirty="0">
                <a:latin typeface="+mj-lt"/>
              </a:rPr>
              <a:t>Fiscal Years 2003-04 through </a:t>
            </a:r>
            <a:r>
              <a:rPr lang="en-US" sz="2800" b="1" dirty="0" smtClean="0">
                <a:latin typeface="+mj-lt"/>
              </a:rPr>
              <a:t>2011-12</a:t>
            </a:r>
            <a:endParaRPr lang="en-US" sz="2800" b="1" dirty="0">
              <a:latin typeface="+mj-lt"/>
            </a:endParaRPr>
          </a:p>
        </p:txBody>
      </p:sp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926573"/>
              </p:ext>
            </p:extLst>
          </p:nvPr>
        </p:nvGraphicFramePr>
        <p:xfrm>
          <a:off x="381000" y="1295400"/>
          <a:ext cx="8297247" cy="5201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C Powerpoint Slide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293D139B-4AE4-4261-98C3-6F45A7FC713C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E7C3121E-7E2E-44A0-BCD6-A057D40B6B17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F7B063A7-5A33-4210-9F5E-454456C79C63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C6542A92-FDA8-4A4C-9B8D-8425261A48A4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B8B23180-6F5C-485D-BB70-58588740BF40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17E9F462-075D-4756-A97E-440A8680E7FB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21ECA8CC-7DDB-4695-88E8-45499ED16B17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7296ADBB-494B-4648-8E90-FB3836498676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E47C5F19-C7B3-4048-9C1A-051DFFDACECB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26DB79BE-FE66-4D6C-B4B7-73481348FA1E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16BED97D-84A8-4132-A847-B065429A1FC4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THEC Powerpoint Slide Master</Template>
  <TotalTime>9095</TotalTime>
  <Words>971</Words>
  <Application>Microsoft Office PowerPoint</Application>
  <PresentationFormat>On-screen Show (4:3)</PresentationFormat>
  <Paragraphs>275</Paragraphs>
  <Slides>39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THEC Powerpoint Slide Master</vt:lpstr>
      <vt:lpstr>Statutory Reports &amp; Research Overview</vt:lpstr>
      <vt:lpstr>PowerPoint Presentation</vt:lpstr>
      <vt:lpstr>PowerPoint Presentation</vt:lpstr>
      <vt:lpstr>Tennessee Education Lottery Scholarship  Program Annual Report</vt:lpstr>
      <vt:lpstr>Purpose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Indrani Ojha</dc:creator>
  <cp:lastModifiedBy>Thomas Sanford</cp:lastModifiedBy>
  <cp:revision>343</cp:revision>
  <cp:lastPrinted>2013-04-23T20:33:54Z</cp:lastPrinted>
  <dcterms:created xsi:type="dcterms:W3CDTF">2006-08-16T00:00:00Z</dcterms:created>
  <dcterms:modified xsi:type="dcterms:W3CDTF">2013-04-29T15:13:54Z</dcterms:modified>
</cp:coreProperties>
</file>