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91" r:id="rId3"/>
    <p:sldId id="292" r:id="rId4"/>
    <p:sldId id="293" r:id="rId5"/>
    <p:sldId id="294" r:id="rId6"/>
    <p:sldId id="281" r:id="rId7"/>
    <p:sldId id="288" r:id="rId8"/>
    <p:sldId id="289" r:id="rId9"/>
    <p:sldId id="280" r:id="rId10"/>
    <p:sldId id="282" r:id="rId11"/>
    <p:sldId id="284" r:id="rId12"/>
    <p:sldId id="302" r:id="rId13"/>
    <p:sldId id="283" r:id="rId14"/>
    <p:sldId id="301" r:id="rId15"/>
    <p:sldId id="295" r:id="rId16"/>
    <p:sldId id="296" r:id="rId17"/>
    <p:sldId id="297" r:id="rId18"/>
    <p:sldId id="286" r:id="rId19"/>
    <p:sldId id="298" r:id="rId20"/>
    <p:sldId id="299" r:id="rId21"/>
    <p:sldId id="303" r:id="rId22"/>
    <p:sldId id="287" r:id="rId23"/>
    <p:sldId id="304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2C73"/>
    <a:srgbClr val="33CC33"/>
    <a:srgbClr val="D22630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9A390-8761-46FD-BC4E-5ED0A99C5CF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75048E-1642-4B6A-B52F-93B306988409}">
      <dgm:prSet phldrT="[Text]"/>
      <dgm:spPr/>
      <dgm:t>
        <a:bodyPr/>
        <a:lstStyle/>
        <a:p>
          <a:r>
            <a:rPr lang="en-US" dirty="0" smtClean="0"/>
            <a:t>Committed Partnership</a:t>
          </a:r>
          <a:endParaRPr lang="en-US" dirty="0"/>
        </a:p>
      </dgm:t>
    </dgm:pt>
    <dgm:pt modelId="{9B53BEF5-6D9B-4FBD-B00A-23F49CF545D8}" type="parTrans" cxnId="{4BD03FA8-699C-4F57-80B2-E5C3C3288184}">
      <dgm:prSet/>
      <dgm:spPr/>
      <dgm:t>
        <a:bodyPr/>
        <a:lstStyle/>
        <a:p>
          <a:endParaRPr lang="en-US"/>
        </a:p>
      </dgm:t>
    </dgm:pt>
    <dgm:pt modelId="{B5B2830C-77C8-4826-BD2E-E1665B437B8B}" type="sibTrans" cxnId="{4BD03FA8-699C-4F57-80B2-E5C3C3288184}">
      <dgm:prSet/>
      <dgm:spPr/>
      <dgm:t>
        <a:bodyPr/>
        <a:lstStyle/>
        <a:p>
          <a:endParaRPr lang="en-US"/>
        </a:p>
      </dgm:t>
    </dgm:pt>
    <dgm:pt modelId="{D9A4744D-912F-4190-AFB5-94FA833AF48A}">
      <dgm:prSet phldrT="[Text]"/>
      <dgm:spPr/>
      <dgm:t>
        <a:bodyPr/>
        <a:lstStyle/>
        <a:p>
          <a:r>
            <a:rPr lang="en-US" dirty="0" smtClean="0"/>
            <a:t>Partner high schools </a:t>
          </a:r>
          <a:endParaRPr lang="en-US" dirty="0"/>
        </a:p>
      </dgm:t>
    </dgm:pt>
    <dgm:pt modelId="{58D113ED-28A1-4891-BCDF-649BE035688A}" type="parTrans" cxnId="{989C20C0-8946-4C50-A9BA-D3BC50BE84F0}">
      <dgm:prSet/>
      <dgm:spPr/>
      <dgm:t>
        <a:bodyPr/>
        <a:lstStyle/>
        <a:p>
          <a:endParaRPr lang="en-US"/>
        </a:p>
      </dgm:t>
    </dgm:pt>
    <dgm:pt modelId="{FB901544-8752-4573-9717-82769349C00D}" type="sibTrans" cxnId="{989C20C0-8946-4C50-A9BA-D3BC50BE84F0}">
      <dgm:prSet/>
      <dgm:spPr/>
      <dgm:t>
        <a:bodyPr/>
        <a:lstStyle/>
        <a:p>
          <a:endParaRPr lang="en-US"/>
        </a:p>
      </dgm:t>
    </dgm:pt>
    <dgm:pt modelId="{472E950E-1475-4549-9FF7-384A064F43BE}">
      <dgm:prSet phldrT="[Text]"/>
      <dgm:spPr/>
      <dgm:t>
        <a:bodyPr/>
        <a:lstStyle/>
        <a:p>
          <a:r>
            <a:rPr lang="en-US" dirty="0" smtClean="0"/>
            <a:t>Advise TN</a:t>
          </a:r>
          <a:endParaRPr lang="en-US" dirty="0"/>
        </a:p>
      </dgm:t>
    </dgm:pt>
    <dgm:pt modelId="{946078CF-30D2-4003-B38C-53AD6DFDD85C}" type="parTrans" cxnId="{698E9B7F-E721-496C-9E8E-706DAEB312D0}">
      <dgm:prSet/>
      <dgm:spPr/>
      <dgm:t>
        <a:bodyPr/>
        <a:lstStyle/>
        <a:p>
          <a:endParaRPr lang="en-US"/>
        </a:p>
      </dgm:t>
    </dgm:pt>
    <dgm:pt modelId="{F1B9D918-26CA-4881-8027-EDDFE3CD112A}" type="sibTrans" cxnId="{698E9B7F-E721-496C-9E8E-706DAEB312D0}">
      <dgm:prSet/>
      <dgm:spPr/>
      <dgm:t>
        <a:bodyPr/>
        <a:lstStyle/>
        <a:p>
          <a:endParaRPr lang="en-US"/>
        </a:p>
      </dgm:t>
    </dgm:pt>
    <dgm:pt modelId="{0F590330-777E-4368-BE73-3F31C7E14707}">
      <dgm:prSet phldrT="[Text]"/>
      <dgm:spPr/>
      <dgm:t>
        <a:bodyPr/>
        <a:lstStyle/>
        <a:p>
          <a:r>
            <a:rPr lang="en-US" dirty="0" smtClean="0"/>
            <a:t>Individualized Advising</a:t>
          </a:r>
          <a:endParaRPr lang="en-US" dirty="0"/>
        </a:p>
      </dgm:t>
    </dgm:pt>
    <dgm:pt modelId="{E95C694F-E7D8-4F1B-A5FC-9C05738066BA}" type="parTrans" cxnId="{9E9ADD46-74E1-4214-8C1A-D01D07793646}">
      <dgm:prSet/>
      <dgm:spPr/>
      <dgm:t>
        <a:bodyPr/>
        <a:lstStyle/>
        <a:p>
          <a:endParaRPr lang="en-US"/>
        </a:p>
      </dgm:t>
    </dgm:pt>
    <dgm:pt modelId="{4685692C-FD5D-4C15-96AE-2964C9E4D98B}" type="sibTrans" cxnId="{9E9ADD46-74E1-4214-8C1A-D01D07793646}">
      <dgm:prSet/>
      <dgm:spPr/>
      <dgm:t>
        <a:bodyPr/>
        <a:lstStyle/>
        <a:p>
          <a:endParaRPr lang="en-US"/>
        </a:p>
      </dgm:t>
    </dgm:pt>
    <dgm:pt modelId="{7C43A5A6-D654-4F58-930B-9216ED0645F8}">
      <dgm:prSet phldrT="[Text]"/>
      <dgm:spPr/>
      <dgm:t>
        <a:bodyPr/>
        <a:lstStyle/>
        <a:p>
          <a:r>
            <a:rPr lang="en-US" dirty="0" smtClean="0"/>
            <a:t>Research-based interventions</a:t>
          </a:r>
          <a:endParaRPr lang="en-US" dirty="0"/>
        </a:p>
      </dgm:t>
    </dgm:pt>
    <dgm:pt modelId="{19089EBD-E778-4E86-90C0-ADE6F3BE370D}" type="parTrans" cxnId="{1BC9A0A3-8751-4395-A985-E97252795494}">
      <dgm:prSet/>
      <dgm:spPr/>
      <dgm:t>
        <a:bodyPr/>
        <a:lstStyle/>
        <a:p>
          <a:endParaRPr lang="en-US"/>
        </a:p>
      </dgm:t>
    </dgm:pt>
    <dgm:pt modelId="{5871D102-01F3-4AD3-BBEE-BB41042FCDD6}" type="sibTrans" cxnId="{1BC9A0A3-8751-4395-A985-E97252795494}">
      <dgm:prSet/>
      <dgm:spPr/>
      <dgm:t>
        <a:bodyPr/>
        <a:lstStyle/>
        <a:p>
          <a:endParaRPr lang="en-US"/>
        </a:p>
      </dgm:t>
    </dgm:pt>
    <dgm:pt modelId="{26A79CBD-5467-45B0-8535-B4A05BAC823E}">
      <dgm:prSet phldrT="[Text]"/>
      <dgm:spPr/>
      <dgm:t>
        <a:bodyPr/>
        <a:lstStyle/>
        <a:p>
          <a:r>
            <a:rPr lang="en-US" dirty="0" smtClean="0"/>
            <a:t>Data tracking</a:t>
          </a:r>
          <a:endParaRPr lang="en-US" dirty="0"/>
        </a:p>
      </dgm:t>
    </dgm:pt>
    <dgm:pt modelId="{BAE331AA-3CEC-43F5-AB6A-2E4C6193EAE3}" type="parTrans" cxnId="{AA2C0782-A2CE-475E-838B-F879DFA5BB78}">
      <dgm:prSet/>
      <dgm:spPr/>
      <dgm:t>
        <a:bodyPr/>
        <a:lstStyle/>
        <a:p>
          <a:endParaRPr lang="en-US"/>
        </a:p>
      </dgm:t>
    </dgm:pt>
    <dgm:pt modelId="{9AF6A5D2-78C2-4CB9-98F0-F2AA80BB77C7}" type="sibTrans" cxnId="{AA2C0782-A2CE-475E-838B-F879DFA5BB78}">
      <dgm:prSet/>
      <dgm:spPr/>
      <dgm:t>
        <a:bodyPr/>
        <a:lstStyle/>
        <a:p>
          <a:endParaRPr lang="en-US"/>
        </a:p>
      </dgm:t>
    </dgm:pt>
    <dgm:pt modelId="{54E75C16-B8CB-4F34-B0A2-6DB2DBA4519C}">
      <dgm:prSet phldrT="[Text]"/>
      <dgm:spPr/>
      <dgm:t>
        <a:bodyPr/>
        <a:lstStyle/>
        <a:p>
          <a:r>
            <a:rPr lang="en-US" dirty="0" smtClean="0"/>
            <a:t>Increased Student Outcomes</a:t>
          </a:r>
          <a:endParaRPr lang="en-US" dirty="0"/>
        </a:p>
      </dgm:t>
    </dgm:pt>
    <dgm:pt modelId="{1CD41BD1-FFA3-4CD5-B670-B8F7058859F6}" type="parTrans" cxnId="{4F2B31EC-9B63-4B64-8244-069773FCD502}">
      <dgm:prSet/>
      <dgm:spPr/>
      <dgm:t>
        <a:bodyPr/>
        <a:lstStyle/>
        <a:p>
          <a:endParaRPr lang="en-US"/>
        </a:p>
      </dgm:t>
    </dgm:pt>
    <dgm:pt modelId="{5E97DDFB-D615-452F-88A3-97D751C607B2}" type="sibTrans" cxnId="{4F2B31EC-9B63-4B64-8244-069773FCD502}">
      <dgm:prSet/>
      <dgm:spPr/>
      <dgm:t>
        <a:bodyPr/>
        <a:lstStyle/>
        <a:p>
          <a:endParaRPr lang="en-US"/>
        </a:p>
      </dgm:t>
    </dgm:pt>
    <dgm:pt modelId="{A03E3039-FB04-4A75-ADF7-922A46AD5EC2}">
      <dgm:prSet phldrT="[Text]"/>
      <dgm:spPr/>
      <dgm:t>
        <a:bodyPr/>
        <a:lstStyle/>
        <a:p>
          <a:r>
            <a:rPr lang="en-US" dirty="0" smtClean="0"/>
            <a:t>College-going culture</a:t>
          </a:r>
          <a:endParaRPr lang="en-US" dirty="0"/>
        </a:p>
      </dgm:t>
    </dgm:pt>
    <dgm:pt modelId="{E67B714B-34F9-4DD8-AF09-460C971EAE06}" type="parTrans" cxnId="{93ECA4FD-2572-46DD-9B43-6F11A167245B}">
      <dgm:prSet/>
      <dgm:spPr/>
      <dgm:t>
        <a:bodyPr/>
        <a:lstStyle/>
        <a:p>
          <a:endParaRPr lang="en-US"/>
        </a:p>
      </dgm:t>
    </dgm:pt>
    <dgm:pt modelId="{BD98EA61-BC95-4C20-B268-147715B7EB60}" type="sibTrans" cxnId="{93ECA4FD-2572-46DD-9B43-6F11A167245B}">
      <dgm:prSet/>
      <dgm:spPr/>
      <dgm:t>
        <a:bodyPr/>
        <a:lstStyle/>
        <a:p>
          <a:endParaRPr lang="en-US"/>
        </a:p>
      </dgm:t>
    </dgm:pt>
    <dgm:pt modelId="{4F77ED8E-3916-4A6E-A173-E45B6AA01408}">
      <dgm:prSet phldrT="[Text]"/>
      <dgm:spPr/>
      <dgm:t>
        <a:bodyPr/>
        <a:lstStyle/>
        <a:p>
          <a:r>
            <a:rPr lang="en-US" dirty="0" smtClean="0"/>
            <a:t>Sustainability</a:t>
          </a:r>
          <a:endParaRPr lang="en-US" dirty="0"/>
        </a:p>
      </dgm:t>
    </dgm:pt>
    <dgm:pt modelId="{97976F28-07DB-49A4-9D3E-41CE314BF7F9}" type="parTrans" cxnId="{59DE49B5-DC06-40F4-877D-B10FBF7D07B4}">
      <dgm:prSet/>
      <dgm:spPr/>
      <dgm:t>
        <a:bodyPr/>
        <a:lstStyle/>
        <a:p>
          <a:endParaRPr lang="en-US"/>
        </a:p>
      </dgm:t>
    </dgm:pt>
    <dgm:pt modelId="{0DCAECEE-757E-493F-BAED-025D04167B9D}" type="sibTrans" cxnId="{59DE49B5-DC06-40F4-877D-B10FBF7D07B4}">
      <dgm:prSet/>
      <dgm:spPr/>
      <dgm:t>
        <a:bodyPr/>
        <a:lstStyle/>
        <a:p>
          <a:endParaRPr lang="en-US"/>
        </a:p>
      </dgm:t>
    </dgm:pt>
    <dgm:pt modelId="{D6574265-1E5D-44AD-B700-296437F0907F}" type="pres">
      <dgm:prSet presAssocID="{5F89A390-8761-46FD-BC4E-5ED0A99C5C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AC722-47C0-4039-A943-99E7F5A6B8CC}" type="pres">
      <dgm:prSet presAssocID="{2E75048E-1642-4B6A-B52F-93B306988409}" presName="composite" presStyleCnt="0"/>
      <dgm:spPr/>
    </dgm:pt>
    <dgm:pt modelId="{2BBB4BA0-DD5E-4848-B36B-DB2843924DBB}" type="pres">
      <dgm:prSet presAssocID="{2E75048E-1642-4B6A-B52F-93B30698840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E168A-7AFA-4467-9987-7B61FDD72C73}" type="pres">
      <dgm:prSet presAssocID="{2E75048E-1642-4B6A-B52F-93B306988409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23B52-DBD4-4DEA-A3BC-7FD8FAF62036}" type="pres">
      <dgm:prSet presAssocID="{B5B2830C-77C8-4826-BD2E-E1665B437B8B}" presName="space" presStyleCnt="0"/>
      <dgm:spPr/>
    </dgm:pt>
    <dgm:pt modelId="{9EA39E53-2192-4F13-8466-63415DF76873}" type="pres">
      <dgm:prSet presAssocID="{0F590330-777E-4368-BE73-3F31C7E14707}" presName="composite" presStyleCnt="0"/>
      <dgm:spPr/>
    </dgm:pt>
    <dgm:pt modelId="{6B8F9F38-F60D-486B-86BF-30CF7C9633A4}" type="pres">
      <dgm:prSet presAssocID="{0F590330-777E-4368-BE73-3F31C7E1470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95DF2-C8A4-4AA5-9EA9-2EAC9955EB93}" type="pres">
      <dgm:prSet presAssocID="{0F590330-777E-4368-BE73-3F31C7E14707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3F4FF-9469-4D8A-B5A6-9B9CAEE8C52C}" type="pres">
      <dgm:prSet presAssocID="{4685692C-FD5D-4C15-96AE-2964C9E4D98B}" presName="space" presStyleCnt="0"/>
      <dgm:spPr/>
    </dgm:pt>
    <dgm:pt modelId="{B60B75DB-FBD5-4BEC-B6EC-8435FE5ABABE}" type="pres">
      <dgm:prSet presAssocID="{54E75C16-B8CB-4F34-B0A2-6DB2DBA4519C}" presName="composite" presStyleCnt="0"/>
      <dgm:spPr/>
    </dgm:pt>
    <dgm:pt modelId="{5352618D-380D-4C21-8106-7CD72D5ECECC}" type="pres">
      <dgm:prSet presAssocID="{54E75C16-B8CB-4F34-B0A2-6DB2DBA4519C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5A633-0AB0-4295-9190-8AAFB3715FA3}" type="pres">
      <dgm:prSet presAssocID="{54E75C16-B8CB-4F34-B0A2-6DB2DBA4519C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6D319-A345-435D-A69A-E1C1B5C24197}" type="presOf" srcId="{2E75048E-1642-4B6A-B52F-93B306988409}" destId="{2BBB4BA0-DD5E-4848-B36B-DB2843924DBB}" srcOrd="0" destOrd="0" presId="urn:microsoft.com/office/officeart/2005/8/layout/chevron1"/>
    <dgm:cxn modelId="{1BC9A0A3-8751-4395-A985-E97252795494}" srcId="{0F590330-777E-4368-BE73-3F31C7E14707}" destId="{7C43A5A6-D654-4F58-930B-9216ED0645F8}" srcOrd="0" destOrd="0" parTransId="{19089EBD-E778-4E86-90C0-ADE6F3BE370D}" sibTransId="{5871D102-01F3-4AD3-BBEE-BB41042FCDD6}"/>
    <dgm:cxn modelId="{9D779C68-1A19-4ABD-9241-57FD43F4DD9D}" type="presOf" srcId="{26A79CBD-5467-45B0-8535-B4A05BAC823E}" destId="{E7A95DF2-C8A4-4AA5-9EA9-2EAC9955EB93}" srcOrd="0" destOrd="1" presId="urn:microsoft.com/office/officeart/2005/8/layout/chevron1"/>
    <dgm:cxn modelId="{29C4FFE8-E60E-461A-9FE6-E82E48B8F8EB}" type="presOf" srcId="{5F89A390-8761-46FD-BC4E-5ED0A99C5CFA}" destId="{D6574265-1E5D-44AD-B700-296437F0907F}" srcOrd="0" destOrd="0" presId="urn:microsoft.com/office/officeart/2005/8/layout/chevron1"/>
    <dgm:cxn modelId="{D6567DCE-FC57-4EA7-B33A-4AE54FFAB765}" type="presOf" srcId="{0F590330-777E-4368-BE73-3F31C7E14707}" destId="{6B8F9F38-F60D-486B-86BF-30CF7C9633A4}" srcOrd="0" destOrd="0" presId="urn:microsoft.com/office/officeart/2005/8/layout/chevron1"/>
    <dgm:cxn modelId="{AA2C0782-A2CE-475E-838B-F879DFA5BB78}" srcId="{0F590330-777E-4368-BE73-3F31C7E14707}" destId="{26A79CBD-5467-45B0-8535-B4A05BAC823E}" srcOrd="1" destOrd="0" parTransId="{BAE331AA-3CEC-43F5-AB6A-2E4C6193EAE3}" sibTransId="{9AF6A5D2-78C2-4CB9-98F0-F2AA80BB77C7}"/>
    <dgm:cxn modelId="{989C20C0-8946-4C50-A9BA-D3BC50BE84F0}" srcId="{2E75048E-1642-4B6A-B52F-93B306988409}" destId="{D9A4744D-912F-4190-AFB5-94FA833AF48A}" srcOrd="0" destOrd="0" parTransId="{58D113ED-28A1-4891-BCDF-649BE035688A}" sibTransId="{FB901544-8752-4573-9717-82769349C00D}"/>
    <dgm:cxn modelId="{D6E64C5E-942B-4508-828F-BD2C10D8CC02}" type="presOf" srcId="{54E75C16-B8CB-4F34-B0A2-6DB2DBA4519C}" destId="{5352618D-380D-4C21-8106-7CD72D5ECECC}" srcOrd="0" destOrd="0" presId="urn:microsoft.com/office/officeart/2005/8/layout/chevron1"/>
    <dgm:cxn modelId="{9E9ADD46-74E1-4214-8C1A-D01D07793646}" srcId="{5F89A390-8761-46FD-BC4E-5ED0A99C5CFA}" destId="{0F590330-777E-4368-BE73-3F31C7E14707}" srcOrd="1" destOrd="0" parTransId="{E95C694F-E7D8-4F1B-A5FC-9C05738066BA}" sibTransId="{4685692C-FD5D-4C15-96AE-2964C9E4D98B}"/>
    <dgm:cxn modelId="{8648533F-8798-4F2C-8B22-DDA93DC71E5D}" type="presOf" srcId="{472E950E-1475-4549-9FF7-384A064F43BE}" destId="{96FE168A-7AFA-4467-9987-7B61FDD72C73}" srcOrd="0" destOrd="1" presId="urn:microsoft.com/office/officeart/2005/8/layout/chevron1"/>
    <dgm:cxn modelId="{4BD03FA8-699C-4F57-80B2-E5C3C3288184}" srcId="{5F89A390-8761-46FD-BC4E-5ED0A99C5CFA}" destId="{2E75048E-1642-4B6A-B52F-93B306988409}" srcOrd="0" destOrd="0" parTransId="{9B53BEF5-6D9B-4FBD-B00A-23F49CF545D8}" sibTransId="{B5B2830C-77C8-4826-BD2E-E1665B437B8B}"/>
    <dgm:cxn modelId="{698E9B7F-E721-496C-9E8E-706DAEB312D0}" srcId="{2E75048E-1642-4B6A-B52F-93B306988409}" destId="{472E950E-1475-4549-9FF7-384A064F43BE}" srcOrd="1" destOrd="0" parTransId="{946078CF-30D2-4003-B38C-53AD6DFDD85C}" sibTransId="{F1B9D918-26CA-4881-8027-EDDFE3CD112A}"/>
    <dgm:cxn modelId="{4F2B31EC-9B63-4B64-8244-069773FCD502}" srcId="{5F89A390-8761-46FD-BC4E-5ED0A99C5CFA}" destId="{54E75C16-B8CB-4F34-B0A2-6DB2DBA4519C}" srcOrd="2" destOrd="0" parTransId="{1CD41BD1-FFA3-4CD5-B670-B8F7058859F6}" sibTransId="{5E97DDFB-D615-452F-88A3-97D751C607B2}"/>
    <dgm:cxn modelId="{3EF37074-D42A-4844-BAF7-457258937A83}" type="presOf" srcId="{A03E3039-FB04-4A75-ADF7-922A46AD5EC2}" destId="{6CD5A633-0AB0-4295-9190-8AAFB3715FA3}" srcOrd="0" destOrd="0" presId="urn:microsoft.com/office/officeart/2005/8/layout/chevron1"/>
    <dgm:cxn modelId="{C58B6052-AAA2-4291-9A91-C9726B624F74}" type="presOf" srcId="{4F77ED8E-3916-4A6E-A173-E45B6AA01408}" destId="{6CD5A633-0AB0-4295-9190-8AAFB3715FA3}" srcOrd="0" destOrd="1" presId="urn:microsoft.com/office/officeart/2005/8/layout/chevron1"/>
    <dgm:cxn modelId="{A8964FA1-612B-4FBA-91F0-258FDD65AC81}" type="presOf" srcId="{D9A4744D-912F-4190-AFB5-94FA833AF48A}" destId="{96FE168A-7AFA-4467-9987-7B61FDD72C73}" srcOrd="0" destOrd="0" presId="urn:microsoft.com/office/officeart/2005/8/layout/chevron1"/>
    <dgm:cxn modelId="{93ECA4FD-2572-46DD-9B43-6F11A167245B}" srcId="{54E75C16-B8CB-4F34-B0A2-6DB2DBA4519C}" destId="{A03E3039-FB04-4A75-ADF7-922A46AD5EC2}" srcOrd="0" destOrd="0" parTransId="{E67B714B-34F9-4DD8-AF09-460C971EAE06}" sibTransId="{BD98EA61-BC95-4C20-B268-147715B7EB60}"/>
    <dgm:cxn modelId="{6E90340F-4A25-4899-90D9-188C33F0A58C}" type="presOf" srcId="{7C43A5A6-D654-4F58-930B-9216ED0645F8}" destId="{E7A95DF2-C8A4-4AA5-9EA9-2EAC9955EB93}" srcOrd="0" destOrd="0" presId="urn:microsoft.com/office/officeart/2005/8/layout/chevron1"/>
    <dgm:cxn modelId="{59DE49B5-DC06-40F4-877D-B10FBF7D07B4}" srcId="{54E75C16-B8CB-4F34-B0A2-6DB2DBA4519C}" destId="{4F77ED8E-3916-4A6E-A173-E45B6AA01408}" srcOrd="1" destOrd="0" parTransId="{97976F28-07DB-49A4-9D3E-41CE314BF7F9}" sibTransId="{0DCAECEE-757E-493F-BAED-025D04167B9D}"/>
    <dgm:cxn modelId="{962392F6-3463-400F-AC17-A7B7E16E18E4}" type="presParOf" srcId="{D6574265-1E5D-44AD-B700-296437F0907F}" destId="{BB2AC722-47C0-4039-A943-99E7F5A6B8CC}" srcOrd="0" destOrd="0" presId="urn:microsoft.com/office/officeart/2005/8/layout/chevron1"/>
    <dgm:cxn modelId="{E8BFE676-8609-483D-B825-C04D5A17B7A4}" type="presParOf" srcId="{BB2AC722-47C0-4039-A943-99E7F5A6B8CC}" destId="{2BBB4BA0-DD5E-4848-B36B-DB2843924DBB}" srcOrd="0" destOrd="0" presId="urn:microsoft.com/office/officeart/2005/8/layout/chevron1"/>
    <dgm:cxn modelId="{CEB753AA-75F1-4E4B-B448-F501F2DA56AF}" type="presParOf" srcId="{BB2AC722-47C0-4039-A943-99E7F5A6B8CC}" destId="{96FE168A-7AFA-4467-9987-7B61FDD72C73}" srcOrd="1" destOrd="0" presId="urn:microsoft.com/office/officeart/2005/8/layout/chevron1"/>
    <dgm:cxn modelId="{EC25CC01-D4EE-4C45-994B-936FED5CD86D}" type="presParOf" srcId="{D6574265-1E5D-44AD-B700-296437F0907F}" destId="{9F523B52-DBD4-4DEA-A3BC-7FD8FAF62036}" srcOrd="1" destOrd="0" presId="urn:microsoft.com/office/officeart/2005/8/layout/chevron1"/>
    <dgm:cxn modelId="{7DC236B9-50A4-4399-BFA9-5410309D2299}" type="presParOf" srcId="{D6574265-1E5D-44AD-B700-296437F0907F}" destId="{9EA39E53-2192-4F13-8466-63415DF76873}" srcOrd="2" destOrd="0" presId="urn:microsoft.com/office/officeart/2005/8/layout/chevron1"/>
    <dgm:cxn modelId="{19673B4D-95D4-4D9B-B6EB-F4AC73672D8D}" type="presParOf" srcId="{9EA39E53-2192-4F13-8466-63415DF76873}" destId="{6B8F9F38-F60D-486B-86BF-30CF7C9633A4}" srcOrd="0" destOrd="0" presId="urn:microsoft.com/office/officeart/2005/8/layout/chevron1"/>
    <dgm:cxn modelId="{236EFC45-0C1D-4135-8D9E-B6C28BF1C943}" type="presParOf" srcId="{9EA39E53-2192-4F13-8466-63415DF76873}" destId="{E7A95DF2-C8A4-4AA5-9EA9-2EAC9955EB93}" srcOrd="1" destOrd="0" presId="urn:microsoft.com/office/officeart/2005/8/layout/chevron1"/>
    <dgm:cxn modelId="{6D47779D-EE81-4AF5-8D7D-1258E8251904}" type="presParOf" srcId="{D6574265-1E5D-44AD-B700-296437F0907F}" destId="{A983F4FF-9469-4D8A-B5A6-9B9CAEE8C52C}" srcOrd="3" destOrd="0" presId="urn:microsoft.com/office/officeart/2005/8/layout/chevron1"/>
    <dgm:cxn modelId="{37563F38-B037-4002-BF91-14944C9F515F}" type="presParOf" srcId="{D6574265-1E5D-44AD-B700-296437F0907F}" destId="{B60B75DB-FBD5-4BEC-B6EC-8435FE5ABABE}" srcOrd="4" destOrd="0" presId="urn:microsoft.com/office/officeart/2005/8/layout/chevron1"/>
    <dgm:cxn modelId="{2AF8B6AA-9647-41BE-9AD8-03954C2E9727}" type="presParOf" srcId="{B60B75DB-FBD5-4BEC-B6EC-8435FE5ABABE}" destId="{5352618D-380D-4C21-8106-7CD72D5ECECC}" srcOrd="0" destOrd="0" presId="urn:microsoft.com/office/officeart/2005/8/layout/chevron1"/>
    <dgm:cxn modelId="{48C5F017-5012-4802-A87A-DFAB57755802}" type="presParOf" srcId="{B60B75DB-FBD5-4BEC-B6EC-8435FE5ABABE}" destId="{6CD5A633-0AB0-4295-9190-8AAFB3715FA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CE31E-9909-49B0-AC4C-871E6FEA894C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585FA5-037F-4DA2-895E-0564F6B61EA1}">
      <dgm:prSet phldrT="[Text]"/>
      <dgm:spPr/>
      <dgm:t>
        <a:bodyPr/>
        <a:lstStyle/>
        <a:p>
          <a:r>
            <a:rPr lang="en-US" dirty="0" smtClean="0"/>
            <a:t>Advise TN Program Director</a:t>
          </a:r>
          <a:endParaRPr lang="en-US" dirty="0"/>
        </a:p>
      </dgm:t>
    </dgm:pt>
    <dgm:pt modelId="{BC961C10-B986-4CE8-91CE-722F41B91B7B}" type="parTrans" cxnId="{F216EFF7-27D0-4963-AE5E-2A1884F5B387}">
      <dgm:prSet/>
      <dgm:spPr/>
      <dgm:t>
        <a:bodyPr/>
        <a:lstStyle/>
        <a:p>
          <a:endParaRPr lang="en-US"/>
        </a:p>
      </dgm:t>
    </dgm:pt>
    <dgm:pt modelId="{96F29AC0-E5CF-457D-836B-3B63CEF878CC}" type="sibTrans" cxnId="{F216EFF7-27D0-4963-AE5E-2A1884F5B387}">
      <dgm:prSet/>
      <dgm:spPr/>
      <dgm:t>
        <a:bodyPr/>
        <a:lstStyle/>
        <a:p>
          <a:endParaRPr lang="en-US"/>
        </a:p>
      </dgm:t>
    </dgm:pt>
    <dgm:pt modelId="{796B1E64-FD5D-41C4-94A0-0F7BA7A43F52}">
      <dgm:prSet phldrT="[Text]"/>
      <dgm:spPr/>
      <dgm:t>
        <a:bodyPr/>
        <a:lstStyle/>
        <a:p>
          <a:r>
            <a:rPr lang="en-US" dirty="0" smtClean="0"/>
            <a:t>Advise TN Regional Coordinator</a:t>
          </a:r>
          <a:endParaRPr lang="en-US" dirty="0"/>
        </a:p>
      </dgm:t>
    </dgm:pt>
    <dgm:pt modelId="{23BEB253-8B39-44D6-982E-953209E55333}" type="parTrans" cxnId="{16882F53-8863-4C9B-BF8B-2D9DE64ADC9F}">
      <dgm:prSet/>
      <dgm:spPr/>
      <dgm:t>
        <a:bodyPr/>
        <a:lstStyle/>
        <a:p>
          <a:endParaRPr lang="en-US"/>
        </a:p>
      </dgm:t>
    </dgm:pt>
    <dgm:pt modelId="{CA94EA44-B6CE-4700-8E2A-F9FEBA8F4B2E}" type="sibTrans" cxnId="{16882F53-8863-4C9B-BF8B-2D9DE64ADC9F}">
      <dgm:prSet/>
      <dgm:spPr/>
      <dgm:t>
        <a:bodyPr/>
        <a:lstStyle/>
        <a:p>
          <a:endParaRPr lang="en-US"/>
        </a:p>
      </dgm:t>
    </dgm:pt>
    <dgm:pt modelId="{6068D5DF-8BDB-4E63-B8AA-D0D6FBF5BC7B}">
      <dgm:prSet/>
      <dgm:spPr/>
      <dgm:t>
        <a:bodyPr/>
        <a:lstStyle/>
        <a:p>
          <a:r>
            <a:rPr lang="en-US" dirty="0" smtClean="0"/>
            <a:t>College Advisor</a:t>
          </a:r>
          <a:endParaRPr lang="en-US" dirty="0"/>
        </a:p>
      </dgm:t>
    </dgm:pt>
    <dgm:pt modelId="{EBBE84CD-BD5A-4C99-9716-B80401EB1910}" type="parTrans" cxnId="{950B597F-0160-4127-89DF-92EB5B1E2210}">
      <dgm:prSet/>
      <dgm:spPr/>
      <dgm:t>
        <a:bodyPr/>
        <a:lstStyle/>
        <a:p>
          <a:endParaRPr lang="en-US"/>
        </a:p>
      </dgm:t>
    </dgm:pt>
    <dgm:pt modelId="{92E34162-45A3-4AE8-B6FC-307631BBC2D5}" type="sibTrans" cxnId="{950B597F-0160-4127-89DF-92EB5B1E2210}">
      <dgm:prSet/>
      <dgm:spPr/>
      <dgm:t>
        <a:bodyPr/>
        <a:lstStyle/>
        <a:p>
          <a:endParaRPr lang="en-US"/>
        </a:p>
      </dgm:t>
    </dgm:pt>
    <dgm:pt modelId="{7B432474-7921-47EC-846E-017561F1D1B6}" type="pres">
      <dgm:prSet presAssocID="{E7CCE31E-9909-49B0-AC4C-871E6FEA89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E42438-A640-41F7-B6B4-95DDCD607B7F}" type="pres">
      <dgm:prSet presAssocID="{09585FA5-037F-4DA2-895E-0564F6B61EA1}" presName="hierRoot1" presStyleCnt="0">
        <dgm:presLayoutVars>
          <dgm:hierBranch val="init"/>
        </dgm:presLayoutVars>
      </dgm:prSet>
      <dgm:spPr/>
    </dgm:pt>
    <dgm:pt modelId="{F40F5A53-1D50-4ACA-9852-51CE63A78CF0}" type="pres">
      <dgm:prSet presAssocID="{09585FA5-037F-4DA2-895E-0564F6B61EA1}" presName="rootComposite1" presStyleCnt="0"/>
      <dgm:spPr/>
    </dgm:pt>
    <dgm:pt modelId="{1A8910F3-227E-4915-AB0A-080141660E0B}" type="pres">
      <dgm:prSet presAssocID="{09585FA5-037F-4DA2-895E-0564F6B61EA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02282-DD18-4C26-B9F8-8B22EDB31DC7}" type="pres">
      <dgm:prSet presAssocID="{09585FA5-037F-4DA2-895E-0564F6B61EA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F848E67-2381-48EA-89F0-382A7C5E44D1}" type="pres">
      <dgm:prSet presAssocID="{09585FA5-037F-4DA2-895E-0564F6B61EA1}" presName="hierChild2" presStyleCnt="0"/>
      <dgm:spPr/>
    </dgm:pt>
    <dgm:pt modelId="{DD5CE89C-1313-4EB0-B034-A38E5CB63831}" type="pres">
      <dgm:prSet presAssocID="{23BEB253-8B39-44D6-982E-953209E55333}" presName="Name37" presStyleLbl="parChTrans1D2" presStyleIdx="0" presStyleCnt="1"/>
      <dgm:spPr/>
      <dgm:t>
        <a:bodyPr/>
        <a:lstStyle/>
        <a:p>
          <a:endParaRPr lang="en-US"/>
        </a:p>
      </dgm:t>
    </dgm:pt>
    <dgm:pt modelId="{2571BE02-9B16-439F-92C5-C24C985C8A2F}" type="pres">
      <dgm:prSet presAssocID="{796B1E64-FD5D-41C4-94A0-0F7BA7A43F52}" presName="hierRoot2" presStyleCnt="0">
        <dgm:presLayoutVars>
          <dgm:hierBranch/>
        </dgm:presLayoutVars>
      </dgm:prSet>
      <dgm:spPr/>
    </dgm:pt>
    <dgm:pt modelId="{61EF46F8-4D2E-4E99-8A0D-3A5EE4B685B4}" type="pres">
      <dgm:prSet presAssocID="{796B1E64-FD5D-41C4-94A0-0F7BA7A43F52}" presName="rootComposite" presStyleCnt="0"/>
      <dgm:spPr/>
    </dgm:pt>
    <dgm:pt modelId="{F9442407-E577-4860-9075-06B8A592AE1B}" type="pres">
      <dgm:prSet presAssocID="{796B1E64-FD5D-41C4-94A0-0F7BA7A43F5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FC509C-5430-4D80-A66E-4A629DE93B96}" type="pres">
      <dgm:prSet presAssocID="{796B1E64-FD5D-41C4-94A0-0F7BA7A43F52}" presName="rootConnector" presStyleLbl="node2" presStyleIdx="0" presStyleCnt="1"/>
      <dgm:spPr/>
      <dgm:t>
        <a:bodyPr/>
        <a:lstStyle/>
        <a:p>
          <a:endParaRPr lang="en-US"/>
        </a:p>
      </dgm:t>
    </dgm:pt>
    <dgm:pt modelId="{856F9B90-3523-4E4D-9E23-15F90B5D108D}" type="pres">
      <dgm:prSet presAssocID="{796B1E64-FD5D-41C4-94A0-0F7BA7A43F52}" presName="hierChild4" presStyleCnt="0"/>
      <dgm:spPr/>
    </dgm:pt>
    <dgm:pt modelId="{CA803D57-410A-4B95-9380-B0EDCAE9A2F5}" type="pres">
      <dgm:prSet presAssocID="{EBBE84CD-BD5A-4C99-9716-B80401EB1910}" presName="Name35" presStyleLbl="parChTrans1D3" presStyleIdx="0" presStyleCnt="1"/>
      <dgm:spPr/>
      <dgm:t>
        <a:bodyPr/>
        <a:lstStyle/>
        <a:p>
          <a:endParaRPr lang="en-US"/>
        </a:p>
      </dgm:t>
    </dgm:pt>
    <dgm:pt modelId="{793BBEBD-E87D-4957-82B7-C298D8CA6455}" type="pres">
      <dgm:prSet presAssocID="{6068D5DF-8BDB-4E63-B8AA-D0D6FBF5BC7B}" presName="hierRoot2" presStyleCnt="0">
        <dgm:presLayoutVars>
          <dgm:hierBranch val="init"/>
        </dgm:presLayoutVars>
      </dgm:prSet>
      <dgm:spPr/>
    </dgm:pt>
    <dgm:pt modelId="{A396F8DA-4904-440A-8207-3D1BA72D28D2}" type="pres">
      <dgm:prSet presAssocID="{6068D5DF-8BDB-4E63-B8AA-D0D6FBF5BC7B}" presName="rootComposite" presStyleCnt="0"/>
      <dgm:spPr/>
    </dgm:pt>
    <dgm:pt modelId="{3854C293-CA3D-40E4-99FC-4266C373967B}" type="pres">
      <dgm:prSet presAssocID="{6068D5DF-8BDB-4E63-B8AA-D0D6FBF5BC7B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71FD3C-486D-4B30-BE83-96C6D75B6A12}" type="pres">
      <dgm:prSet presAssocID="{6068D5DF-8BDB-4E63-B8AA-D0D6FBF5BC7B}" presName="rootConnector" presStyleLbl="node3" presStyleIdx="0" presStyleCnt="1"/>
      <dgm:spPr/>
      <dgm:t>
        <a:bodyPr/>
        <a:lstStyle/>
        <a:p>
          <a:endParaRPr lang="en-US"/>
        </a:p>
      </dgm:t>
    </dgm:pt>
    <dgm:pt modelId="{16B901AB-1A65-412D-A309-13EBDA685042}" type="pres">
      <dgm:prSet presAssocID="{6068D5DF-8BDB-4E63-B8AA-D0D6FBF5BC7B}" presName="hierChild4" presStyleCnt="0"/>
      <dgm:spPr/>
    </dgm:pt>
    <dgm:pt modelId="{48403D38-4CBF-44AA-B33D-36BEBB7C36F1}" type="pres">
      <dgm:prSet presAssocID="{6068D5DF-8BDB-4E63-B8AA-D0D6FBF5BC7B}" presName="hierChild5" presStyleCnt="0"/>
      <dgm:spPr/>
    </dgm:pt>
    <dgm:pt modelId="{27FFF0F1-D1D2-4EE7-9151-CEC8FD5EBABB}" type="pres">
      <dgm:prSet presAssocID="{796B1E64-FD5D-41C4-94A0-0F7BA7A43F52}" presName="hierChild5" presStyleCnt="0"/>
      <dgm:spPr/>
    </dgm:pt>
    <dgm:pt modelId="{54FFFE65-0C7E-41CD-BE83-DD6108BE22E8}" type="pres">
      <dgm:prSet presAssocID="{09585FA5-037F-4DA2-895E-0564F6B61EA1}" presName="hierChild3" presStyleCnt="0"/>
      <dgm:spPr/>
    </dgm:pt>
  </dgm:ptLst>
  <dgm:cxnLst>
    <dgm:cxn modelId="{51EC7ED7-3CE0-4481-9056-CD72E724FD88}" type="presOf" srcId="{EBBE84CD-BD5A-4C99-9716-B80401EB1910}" destId="{CA803D57-410A-4B95-9380-B0EDCAE9A2F5}" srcOrd="0" destOrd="0" presId="urn:microsoft.com/office/officeart/2005/8/layout/orgChart1"/>
    <dgm:cxn modelId="{950B597F-0160-4127-89DF-92EB5B1E2210}" srcId="{796B1E64-FD5D-41C4-94A0-0F7BA7A43F52}" destId="{6068D5DF-8BDB-4E63-B8AA-D0D6FBF5BC7B}" srcOrd="0" destOrd="0" parTransId="{EBBE84CD-BD5A-4C99-9716-B80401EB1910}" sibTransId="{92E34162-45A3-4AE8-B6FC-307631BBC2D5}"/>
    <dgm:cxn modelId="{16882F53-8863-4C9B-BF8B-2D9DE64ADC9F}" srcId="{09585FA5-037F-4DA2-895E-0564F6B61EA1}" destId="{796B1E64-FD5D-41C4-94A0-0F7BA7A43F52}" srcOrd="0" destOrd="0" parTransId="{23BEB253-8B39-44D6-982E-953209E55333}" sibTransId="{CA94EA44-B6CE-4700-8E2A-F9FEBA8F4B2E}"/>
    <dgm:cxn modelId="{8E8A6E00-F698-49A8-BFC1-EA59FAECB80A}" type="presOf" srcId="{796B1E64-FD5D-41C4-94A0-0F7BA7A43F52}" destId="{90FC509C-5430-4D80-A66E-4A629DE93B96}" srcOrd="1" destOrd="0" presId="urn:microsoft.com/office/officeart/2005/8/layout/orgChart1"/>
    <dgm:cxn modelId="{E949817B-ABFD-4D46-9AE4-020F24CF330A}" type="presOf" srcId="{09585FA5-037F-4DA2-895E-0564F6B61EA1}" destId="{1A8910F3-227E-4915-AB0A-080141660E0B}" srcOrd="0" destOrd="0" presId="urn:microsoft.com/office/officeart/2005/8/layout/orgChart1"/>
    <dgm:cxn modelId="{CDBBA043-BC87-4F82-9188-0425C47C9EFD}" type="presOf" srcId="{23BEB253-8B39-44D6-982E-953209E55333}" destId="{DD5CE89C-1313-4EB0-B034-A38E5CB63831}" srcOrd="0" destOrd="0" presId="urn:microsoft.com/office/officeart/2005/8/layout/orgChart1"/>
    <dgm:cxn modelId="{425DA74D-91EE-436B-AB8A-9A0414B58C19}" type="presOf" srcId="{6068D5DF-8BDB-4E63-B8AA-D0D6FBF5BC7B}" destId="{0871FD3C-486D-4B30-BE83-96C6D75B6A12}" srcOrd="1" destOrd="0" presId="urn:microsoft.com/office/officeart/2005/8/layout/orgChart1"/>
    <dgm:cxn modelId="{91D840BE-16BA-4D13-882B-9FA8E35EE08C}" type="presOf" srcId="{E7CCE31E-9909-49B0-AC4C-871E6FEA894C}" destId="{7B432474-7921-47EC-846E-017561F1D1B6}" srcOrd="0" destOrd="0" presId="urn:microsoft.com/office/officeart/2005/8/layout/orgChart1"/>
    <dgm:cxn modelId="{29EA16ED-0D89-4FFB-8BFE-6FF51E38505E}" type="presOf" srcId="{6068D5DF-8BDB-4E63-B8AA-D0D6FBF5BC7B}" destId="{3854C293-CA3D-40E4-99FC-4266C373967B}" srcOrd="0" destOrd="0" presId="urn:microsoft.com/office/officeart/2005/8/layout/orgChart1"/>
    <dgm:cxn modelId="{0235F56A-C8F1-4C7B-8D9E-9B1A27A5232B}" type="presOf" srcId="{796B1E64-FD5D-41C4-94A0-0F7BA7A43F52}" destId="{F9442407-E577-4860-9075-06B8A592AE1B}" srcOrd="0" destOrd="0" presId="urn:microsoft.com/office/officeart/2005/8/layout/orgChart1"/>
    <dgm:cxn modelId="{F216EFF7-27D0-4963-AE5E-2A1884F5B387}" srcId="{E7CCE31E-9909-49B0-AC4C-871E6FEA894C}" destId="{09585FA5-037F-4DA2-895E-0564F6B61EA1}" srcOrd="0" destOrd="0" parTransId="{BC961C10-B986-4CE8-91CE-722F41B91B7B}" sibTransId="{96F29AC0-E5CF-457D-836B-3B63CEF878CC}"/>
    <dgm:cxn modelId="{9E1C6DCF-1223-48BA-A7FA-7CA991B81683}" type="presOf" srcId="{09585FA5-037F-4DA2-895E-0564F6B61EA1}" destId="{41102282-DD18-4C26-B9F8-8B22EDB31DC7}" srcOrd="1" destOrd="0" presId="urn:microsoft.com/office/officeart/2005/8/layout/orgChart1"/>
    <dgm:cxn modelId="{250541BC-14EC-45A9-B6EA-DD4381269625}" type="presParOf" srcId="{7B432474-7921-47EC-846E-017561F1D1B6}" destId="{89E42438-A640-41F7-B6B4-95DDCD607B7F}" srcOrd="0" destOrd="0" presId="urn:microsoft.com/office/officeart/2005/8/layout/orgChart1"/>
    <dgm:cxn modelId="{5C9B153F-D75B-44EC-99C4-AFE519F04A65}" type="presParOf" srcId="{89E42438-A640-41F7-B6B4-95DDCD607B7F}" destId="{F40F5A53-1D50-4ACA-9852-51CE63A78CF0}" srcOrd="0" destOrd="0" presId="urn:microsoft.com/office/officeart/2005/8/layout/orgChart1"/>
    <dgm:cxn modelId="{AE9E2438-B5D0-4F97-B57B-3AB15158F1D8}" type="presParOf" srcId="{F40F5A53-1D50-4ACA-9852-51CE63A78CF0}" destId="{1A8910F3-227E-4915-AB0A-080141660E0B}" srcOrd="0" destOrd="0" presId="urn:microsoft.com/office/officeart/2005/8/layout/orgChart1"/>
    <dgm:cxn modelId="{A3438E1A-12E4-4E96-AE5A-3F39354B7CE5}" type="presParOf" srcId="{F40F5A53-1D50-4ACA-9852-51CE63A78CF0}" destId="{41102282-DD18-4C26-B9F8-8B22EDB31DC7}" srcOrd="1" destOrd="0" presId="urn:microsoft.com/office/officeart/2005/8/layout/orgChart1"/>
    <dgm:cxn modelId="{E85D6AFA-EE01-4312-B300-E763845B3E58}" type="presParOf" srcId="{89E42438-A640-41F7-B6B4-95DDCD607B7F}" destId="{1F848E67-2381-48EA-89F0-382A7C5E44D1}" srcOrd="1" destOrd="0" presId="urn:microsoft.com/office/officeart/2005/8/layout/orgChart1"/>
    <dgm:cxn modelId="{6789C8E5-5AEB-4A71-A600-9959A727C79D}" type="presParOf" srcId="{1F848E67-2381-48EA-89F0-382A7C5E44D1}" destId="{DD5CE89C-1313-4EB0-B034-A38E5CB63831}" srcOrd="0" destOrd="0" presId="urn:microsoft.com/office/officeart/2005/8/layout/orgChart1"/>
    <dgm:cxn modelId="{E61EBFF1-470C-462F-BB72-F8EDF160B597}" type="presParOf" srcId="{1F848E67-2381-48EA-89F0-382A7C5E44D1}" destId="{2571BE02-9B16-439F-92C5-C24C985C8A2F}" srcOrd="1" destOrd="0" presId="urn:microsoft.com/office/officeart/2005/8/layout/orgChart1"/>
    <dgm:cxn modelId="{0ABE1473-DCF8-4A9A-B923-D260F9B513E8}" type="presParOf" srcId="{2571BE02-9B16-439F-92C5-C24C985C8A2F}" destId="{61EF46F8-4D2E-4E99-8A0D-3A5EE4B685B4}" srcOrd="0" destOrd="0" presId="urn:microsoft.com/office/officeart/2005/8/layout/orgChart1"/>
    <dgm:cxn modelId="{F15F23C9-331A-4D24-94C9-164C783FDCA1}" type="presParOf" srcId="{61EF46F8-4D2E-4E99-8A0D-3A5EE4B685B4}" destId="{F9442407-E577-4860-9075-06B8A592AE1B}" srcOrd="0" destOrd="0" presId="urn:microsoft.com/office/officeart/2005/8/layout/orgChart1"/>
    <dgm:cxn modelId="{78F53908-784D-4EE0-A044-725DE13F1E3C}" type="presParOf" srcId="{61EF46F8-4D2E-4E99-8A0D-3A5EE4B685B4}" destId="{90FC509C-5430-4D80-A66E-4A629DE93B96}" srcOrd="1" destOrd="0" presId="urn:microsoft.com/office/officeart/2005/8/layout/orgChart1"/>
    <dgm:cxn modelId="{2C681330-53AE-4BDA-AEDC-C4EF0BFB3923}" type="presParOf" srcId="{2571BE02-9B16-439F-92C5-C24C985C8A2F}" destId="{856F9B90-3523-4E4D-9E23-15F90B5D108D}" srcOrd="1" destOrd="0" presId="urn:microsoft.com/office/officeart/2005/8/layout/orgChart1"/>
    <dgm:cxn modelId="{53A4B190-0D69-43BD-B4A3-039D00B672F9}" type="presParOf" srcId="{856F9B90-3523-4E4D-9E23-15F90B5D108D}" destId="{CA803D57-410A-4B95-9380-B0EDCAE9A2F5}" srcOrd="0" destOrd="0" presId="urn:microsoft.com/office/officeart/2005/8/layout/orgChart1"/>
    <dgm:cxn modelId="{2ACEA049-AFA5-4C46-A4EA-AC9D52D965EF}" type="presParOf" srcId="{856F9B90-3523-4E4D-9E23-15F90B5D108D}" destId="{793BBEBD-E87D-4957-82B7-C298D8CA6455}" srcOrd="1" destOrd="0" presId="urn:microsoft.com/office/officeart/2005/8/layout/orgChart1"/>
    <dgm:cxn modelId="{6E1DC9E8-B196-45F2-B084-7A5892568665}" type="presParOf" srcId="{793BBEBD-E87D-4957-82B7-C298D8CA6455}" destId="{A396F8DA-4904-440A-8207-3D1BA72D28D2}" srcOrd="0" destOrd="0" presId="urn:microsoft.com/office/officeart/2005/8/layout/orgChart1"/>
    <dgm:cxn modelId="{983EDB86-1CA0-4991-9722-468B2E4774F5}" type="presParOf" srcId="{A396F8DA-4904-440A-8207-3D1BA72D28D2}" destId="{3854C293-CA3D-40E4-99FC-4266C373967B}" srcOrd="0" destOrd="0" presId="urn:microsoft.com/office/officeart/2005/8/layout/orgChart1"/>
    <dgm:cxn modelId="{933845BC-9AF6-42C9-B68C-FBBE3718F093}" type="presParOf" srcId="{A396F8DA-4904-440A-8207-3D1BA72D28D2}" destId="{0871FD3C-486D-4B30-BE83-96C6D75B6A12}" srcOrd="1" destOrd="0" presId="urn:microsoft.com/office/officeart/2005/8/layout/orgChart1"/>
    <dgm:cxn modelId="{9F7B2834-DE84-4B5B-9B3F-93A2DEAE3AEA}" type="presParOf" srcId="{793BBEBD-E87D-4957-82B7-C298D8CA6455}" destId="{16B901AB-1A65-412D-A309-13EBDA685042}" srcOrd="1" destOrd="0" presId="urn:microsoft.com/office/officeart/2005/8/layout/orgChart1"/>
    <dgm:cxn modelId="{7DF5278C-38D6-41AB-9AF2-90E1A8D3288F}" type="presParOf" srcId="{793BBEBD-E87D-4957-82B7-C298D8CA6455}" destId="{48403D38-4CBF-44AA-B33D-36BEBB7C36F1}" srcOrd="2" destOrd="0" presId="urn:microsoft.com/office/officeart/2005/8/layout/orgChart1"/>
    <dgm:cxn modelId="{DF08994C-4E1C-4521-8C88-1955EB38C8F1}" type="presParOf" srcId="{2571BE02-9B16-439F-92C5-C24C985C8A2F}" destId="{27FFF0F1-D1D2-4EE7-9151-CEC8FD5EBABB}" srcOrd="2" destOrd="0" presId="urn:microsoft.com/office/officeart/2005/8/layout/orgChart1"/>
    <dgm:cxn modelId="{BC7C2E46-43B2-4103-946B-C720B9FD685E}" type="presParOf" srcId="{89E42438-A640-41F7-B6B4-95DDCD607B7F}" destId="{54FFFE65-0C7E-41CD-BE83-DD6108BE22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B4BA0-DD5E-4848-B36B-DB2843924DBB}">
      <dsp:nvSpPr>
        <dsp:cNvPr id="0" name=""/>
        <dsp:cNvSpPr/>
      </dsp:nvSpPr>
      <dsp:spPr>
        <a:xfrm>
          <a:off x="199" y="1547231"/>
          <a:ext cx="3090267" cy="1134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Committed Partnership</a:t>
          </a:r>
          <a:endParaRPr lang="en-US" sz="2100" kern="1200" dirty="0"/>
        </a:p>
      </dsp:txBody>
      <dsp:txXfrm>
        <a:off x="567199" y="1547231"/>
        <a:ext cx="1956267" cy="1134000"/>
      </dsp:txXfrm>
    </dsp:sp>
    <dsp:sp modelId="{96FE168A-7AFA-4467-9987-7B61FDD72C73}">
      <dsp:nvSpPr>
        <dsp:cNvPr id="0" name=""/>
        <dsp:cNvSpPr/>
      </dsp:nvSpPr>
      <dsp:spPr>
        <a:xfrm>
          <a:off x="199" y="2822981"/>
          <a:ext cx="2472213" cy="103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Partner high schools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Advise TN</a:t>
          </a:r>
          <a:endParaRPr lang="en-US" sz="2100" kern="1200" dirty="0"/>
        </a:p>
      </dsp:txBody>
      <dsp:txXfrm>
        <a:off x="199" y="2822981"/>
        <a:ext cx="2472213" cy="1039500"/>
      </dsp:txXfrm>
    </dsp:sp>
    <dsp:sp modelId="{6B8F9F38-F60D-486B-86BF-30CF7C9633A4}">
      <dsp:nvSpPr>
        <dsp:cNvPr id="0" name=""/>
        <dsp:cNvSpPr/>
      </dsp:nvSpPr>
      <dsp:spPr>
        <a:xfrm>
          <a:off x="2874466" y="1547231"/>
          <a:ext cx="3090267" cy="1134000"/>
        </a:xfrm>
        <a:prstGeom prst="chevron">
          <a:avLst/>
        </a:prstGeom>
        <a:solidFill>
          <a:schemeClr val="accent5">
            <a:hueOff val="-4703188"/>
            <a:satOff val="7896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Individualized Advising</a:t>
          </a:r>
          <a:endParaRPr lang="en-US" sz="2100" kern="1200" dirty="0"/>
        </a:p>
      </dsp:txBody>
      <dsp:txXfrm>
        <a:off x="3441466" y="1547231"/>
        <a:ext cx="1956267" cy="1134000"/>
      </dsp:txXfrm>
    </dsp:sp>
    <dsp:sp modelId="{E7A95DF2-C8A4-4AA5-9EA9-2EAC9955EB93}">
      <dsp:nvSpPr>
        <dsp:cNvPr id="0" name=""/>
        <dsp:cNvSpPr/>
      </dsp:nvSpPr>
      <dsp:spPr>
        <a:xfrm>
          <a:off x="2874466" y="2822981"/>
          <a:ext cx="2472213" cy="103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Research-based interventions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Data tracking</a:t>
          </a:r>
          <a:endParaRPr lang="en-US" sz="2100" kern="1200" dirty="0"/>
        </a:p>
      </dsp:txBody>
      <dsp:txXfrm>
        <a:off x="2874466" y="2822981"/>
        <a:ext cx="2472213" cy="1039500"/>
      </dsp:txXfrm>
    </dsp:sp>
    <dsp:sp modelId="{5352618D-380D-4C21-8106-7CD72D5ECECC}">
      <dsp:nvSpPr>
        <dsp:cNvPr id="0" name=""/>
        <dsp:cNvSpPr/>
      </dsp:nvSpPr>
      <dsp:spPr>
        <a:xfrm>
          <a:off x="5748733" y="1547231"/>
          <a:ext cx="3090267" cy="1134000"/>
        </a:xfrm>
        <a:prstGeom prst="chevron">
          <a:avLst/>
        </a:prstGeom>
        <a:solidFill>
          <a:schemeClr val="accent5">
            <a:hueOff val="-9406375"/>
            <a:satOff val="15792"/>
            <a:lumOff val="19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Increased Student Outcomes</a:t>
          </a:r>
          <a:endParaRPr lang="en-US" sz="2100" kern="1200" dirty="0"/>
        </a:p>
      </dsp:txBody>
      <dsp:txXfrm>
        <a:off x="6315733" y="1547231"/>
        <a:ext cx="1956267" cy="1134000"/>
      </dsp:txXfrm>
    </dsp:sp>
    <dsp:sp modelId="{6CD5A633-0AB0-4295-9190-8AAFB3715FA3}">
      <dsp:nvSpPr>
        <dsp:cNvPr id="0" name=""/>
        <dsp:cNvSpPr/>
      </dsp:nvSpPr>
      <dsp:spPr>
        <a:xfrm>
          <a:off x="5748733" y="2822981"/>
          <a:ext cx="2472213" cy="103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College-going culture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Sustainability</a:t>
          </a:r>
          <a:endParaRPr lang="en-US" sz="2100" kern="1200" dirty="0"/>
        </a:p>
      </dsp:txBody>
      <dsp:txXfrm>
        <a:off x="5748733" y="2822981"/>
        <a:ext cx="2472213" cy="1039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03D57-410A-4B95-9380-B0EDCAE9A2F5}">
      <dsp:nvSpPr>
        <dsp:cNvPr id="0" name=""/>
        <dsp:cNvSpPr/>
      </dsp:nvSpPr>
      <dsp:spPr>
        <a:xfrm>
          <a:off x="3002280" y="2752737"/>
          <a:ext cx="91440" cy="477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4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CE89C-1313-4EB0-B034-A38E5CB63831}">
      <dsp:nvSpPr>
        <dsp:cNvPr id="0" name=""/>
        <dsp:cNvSpPr/>
      </dsp:nvSpPr>
      <dsp:spPr>
        <a:xfrm>
          <a:off x="3002280" y="1138659"/>
          <a:ext cx="91440" cy="477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4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910F3-227E-4915-AB0A-080141660E0B}">
      <dsp:nvSpPr>
        <dsp:cNvPr id="0" name=""/>
        <dsp:cNvSpPr/>
      </dsp:nvSpPr>
      <dsp:spPr>
        <a:xfrm>
          <a:off x="1911325" y="1984"/>
          <a:ext cx="2273349" cy="1136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Advise TN Program Director</a:t>
          </a:r>
          <a:endParaRPr lang="en-US" sz="2300" kern="1200" dirty="0"/>
        </a:p>
      </dsp:txBody>
      <dsp:txXfrm>
        <a:off x="1911325" y="1984"/>
        <a:ext cx="2273349" cy="1136674"/>
      </dsp:txXfrm>
    </dsp:sp>
    <dsp:sp modelId="{F9442407-E577-4860-9075-06B8A592AE1B}">
      <dsp:nvSpPr>
        <dsp:cNvPr id="0" name=""/>
        <dsp:cNvSpPr/>
      </dsp:nvSpPr>
      <dsp:spPr>
        <a:xfrm>
          <a:off x="1911325" y="1616062"/>
          <a:ext cx="2273349" cy="1136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Advise TN Regional Coordinator</a:t>
          </a:r>
          <a:endParaRPr lang="en-US" sz="2300" kern="1200" dirty="0"/>
        </a:p>
      </dsp:txBody>
      <dsp:txXfrm>
        <a:off x="1911325" y="1616062"/>
        <a:ext cx="2273349" cy="1136674"/>
      </dsp:txXfrm>
    </dsp:sp>
    <dsp:sp modelId="{3854C293-CA3D-40E4-99FC-4266C373967B}">
      <dsp:nvSpPr>
        <dsp:cNvPr id="0" name=""/>
        <dsp:cNvSpPr/>
      </dsp:nvSpPr>
      <dsp:spPr>
        <a:xfrm>
          <a:off x="1911325" y="3230140"/>
          <a:ext cx="2273349" cy="1136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College Advisor</a:t>
          </a:r>
          <a:endParaRPr lang="en-US" sz="2300" kern="1200" dirty="0"/>
        </a:p>
      </dsp:txBody>
      <dsp:txXfrm>
        <a:off x="1911325" y="3230140"/>
        <a:ext cx="2273349" cy="1136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AE7E4-6D88-4C61-9CC6-6E6E1D79C5EB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21C0F-70E7-408A-836C-24A57CD76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0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21C0F-70E7-408A-836C-24A57CD7612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6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alphaModFix amt="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1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alphaModFix amt="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0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ACCESS | COMPLETION | WORKFORCE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5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7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8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2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C1CD40-A84B-4867-A42F-360A42F1FC32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6416675"/>
            <a:ext cx="7073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D327F-40A2-49BC-A182-B70909365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1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.gov/thec/topic/adviset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.gov/thec/topic/adviset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linda.Dunn@tn.g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.gov/thec/topic/adviset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.gov/thec/topic/adviset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roy.Grant@tn.g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n.gov/thec/topic/adviset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295400"/>
            <a:ext cx="8213725" cy="21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488948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Informational Webinar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Troy Grant </a:t>
            </a:r>
          </a:p>
          <a:p>
            <a:pPr algn="ctr"/>
            <a:r>
              <a:rPr lang="en-US" dirty="0" smtClean="0"/>
              <a:t>Assistant Executive Director for P-16 Initiatives</a:t>
            </a:r>
          </a:p>
          <a:p>
            <a:pPr algn="ctr"/>
            <a:r>
              <a:rPr lang="en-US" dirty="0" smtClean="0"/>
              <a:t>Tennessee Higher Education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84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1143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Metrics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43420"/>
            <a:ext cx="7543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College </a:t>
            </a:r>
            <a:r>
              <a:rPr lang="en-US" sz="2000" dirty="0" smtClean="0"/>
              <a:t>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College </a:t>
            </a:r>
            <a:r>
              <a:rPr lang="en-US" sz="2000" dirty="0"/>
              <a:t>acceptances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College </a:t>
            </a:r>
            <a:r>
              <a:rPr lang="en-US" sz="2000" dirty="0"/>
              <a:t>enrollment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Scholarship </a:t>
            </a:r>
            <a:r>
              <a:rPr lang="en-US" sz="2000" dirty="0"/>
              <a:t>applications and awards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FAFSA </a:t>
            </a:r>
            <a:r>
              <a:rPr lang="en-US" sz="2000" dirty="0"/>
              <a:t>completion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Tennessee </a:t>
            </a:r>
            <a:r>
              <a:rPr lang="en-US" sz="2000" dirty="0"/>
              <a:t>Promise Scholarship application completion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Completion </a:t>
            </a:r>
            <a:r>
              <a:rPr lang="en-US" sz="2000" dirty="0"/>
              <a:t>of Tennessee Promise required meetings and service hours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ACT </a:t>
            </a:r>
            <a:r>
              <a:rPr lang="en-US" sz="2000" dirty="0"/>
              <a:t>scores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Student </a:t>
            </a:r>
            <a:r>
              <a:rPr lang="en-US" sz="2000" dirty="0"/>
              <a:t>participation in one-on-one advising sessions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Student </a:t>
            </a:r>
            <a:r>
              <a:rPr lang="en-US" sz="2000" dirty="0"/>
              <a:t>participation in college visits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Student </a:t>
            </a:r>
            <a:r>
              <a:rPr lang="en-US" sz="2000" dirty="0"/>
              <a:t>and/or parent participation in college workshops and services, including, but not limited to, Path to College events (TN FAFSA Frenzy, College Application Week, College Signing Day, and College Planning </a:t>
            </a:r>
            <a:r>
              <a:rPr lang="en-US" sz="2000" dirty="0" smtClean="0"/>
              <a:t>Night)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Student </a:t>
            </a:r>
            <a:r>
              <a:rPr lang="en-US" sz="2000" dirty="0"/>
              <a:t>use of CollegeforTN.org </a:t>
            </a:r>
          </a:p>
        </p:txBody>
      </p:sp>
    </p:spTree>
    <p:extLst>
      <p:ext uri="{BB962C8B-B14F-4D97-AF65-F5344CB8AC3E}">
        <p14:creationId xmlns:p14="http://schemas.microsoft.com/office/powerpoint/2010/main" val="1843893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1143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Services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18595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One-on-one student advising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Workshops for students and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Senior college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Tennessee Promise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College Application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FAFSA Completion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College fairs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Scholarship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ACT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College Signing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Financial aid 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Summer melt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FAFSA verification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1629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1143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Organizational Chart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8534400" cy="1981200"/>
          </a:xfrm>
          <a:prstGeom prst="roundRect">
            <a:avLst/>
          </a:prstGeom>
          <a:gradFill>
            <a:gsLst>
              <a:gs pos="0">
                <a:srgbClr val="002C73"/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7558091"/>
              </p:ext>
            </p:extLst>
          </p:nvPr>
        </p:nvGraphicFramePr>
        <p:xfrm>
          <a:off x="1524000" y="1803400"/>
          <a:ext cx="60960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81000" y="52650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Partner High School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5029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Administrators</a:t>
            </a:r>
          </a:p>
          <a:p>
            <a:pPr algn="ctr"/>
            <a:r>
              <a:rPr lang="en-US" sz="2400" dirty="0" smtClean="0"/>
              <a:t>Counselors</a:t>
            </a:r>
          </a:p>
          <a:p>
            <a:pPr algn="ctr"/>
            <a:r>
              <a:rPr lang="en-US" sz="2400" dirty="0" smtClean="0"/>
              <a:t>Teachers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9928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1143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Partner School Selection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7543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Who is eligible?</a:t>
            </a:r>
          </a:p>
          <a:p>
            <a:pPr lvl="1"/>
            <a:endParaRPr lang="en-US" sz="2400" dirty="0" smtClean="0"/>
          </a:p>
          <a:p>
            <a:pPr lvl="1" algn="ctr"/>
            <a:r>
              <a:rPr lang="en-US" sz="2400" dirty="0" smtClean="0"/>
              <a:t>Public high schools serving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</a:t>
            </a:r>
          </a:p>
          <a:p>
            <a:pPr lvl="1" algn="ctr"/>
            <a:endParaRPr lang="en-US" sz="2400" dirty="0" smtClean="0"/>
          </a:p>
          <a:p>
            <a:pPr lvl="1" algn="ctr"/>
            <a:r>
              <a:rPr lang="en-US" sz="2400" dirty="0" smtClean="0"/>
              <a:t>College-going rate less than the state average over a three year time period (Fall 2013 – Fall 2015)</a:t>
            </a:r>
          </a:p>
          <a:p>
            <a:pPr lvl="1" algn="ctr"/>
            <a:endParaRPr lang="en-US" sz="2400" dirty="0"/>
          </a:p>
          <a:p>
            <a:pPr lvl="1" algn="ctr"/>
            <a:r>
              <a:rPr lang="en-US" sz="1600" dirty="0" smtClean="0"/>
              <a:t>A list of schools that meet the college-going rate requirement is available in the Advise TN Request for Proposal located at </a:t>
            </a:r>
            <a:r>
              <a:rPr lang="en-US" sz="1600" dirty="0" smtClean="0">
                <a:hlinkClick r:id="rId3"/>
              </a:rPr>
              <a:t>www.tn.gov/thec/topic/advisetn</a:t>
            </a:r>
            <a:r>
              <a:rPr lang="en-US" sz="1600" dirty="0" smtClean="0"/>
              <a:t>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3893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1143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Partner School Selection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39431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Selection is based on a school’s commitment to building a college-going culture and partnering with Advise TN</a:t>
            </a:r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Notice of Interest</a:t>
            </a:r>
            <a:endParaRPr lang="en-US" sz="2400" b="1" u="sng" dirty="0" smtClean="0"/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Proposals </a:t>
            </a:r>
            <a:r>
              <a:rPr lang="en-US" sz="2400" dirty="0"/>
              <a:t>due by </a:t>
            </a:r>
            <a:r>
              <a:rPr lang="en-US" sz="2400" b="1" u="sng" dirty="0"/>
              <a:t>August 12, </a:t>
            </a:r>
            <a:r>
              <a:rPr lang="en-US" sz="2400" b="1" u="sng" dirty="0" smtClean="0"/>
              <a:t>2016</a:t>
            </a:r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Two part review process: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400" dirty="0" smtClean="0"/>
              <a:t>Reader review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400" dirty="0" smtClean="0"/>
              <a:t>Team meetings on </a:t>
            </a:r>
            <a:r>
              <a:rPr lang="en-US" sz="2400" b="1" u="sng" dirty="0" smtClean="0"/>
              <a:t>August 24 – 31, 2016</a:t>
            </a:r>
          </a:p>
          <a:p>
            <a:pPr lvl="1"/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School selections on </a:t>
            </a:r>
            <a:r>
              <a:rPr lang="en-US" sz="2400" b="1" u="sng" dirty="0" smtClean="0"/>
              <a:t>September 6,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2511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1143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Request for Proposals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39431"/>
            <a:ext cx="7543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RFP and application packet available at </a:t>
            </a:r>
            <a:r>
              <a:rPr lang="en-US" sz="2000" dirty="0" smtClean="0">
                <a:hlinkClick r:id="rId3"/>
              </a:rPr>
              <a:t>www.tn.gov/thec/topic/advisetn</a:t>
            </a:r>
            <a:r>
              <a:rPr lang="en-US" sz="2000" dirty="0" smtClean="0"/>
              <a:t> </a:t>
            </a:r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Four sections: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Cover Letter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School Commitment to the Advise TN Partnership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School </a:t>
            </a:r>
            <a:r>
              <a:rPr lang="en-US" sz="2000" dirty="0" smtClean="0"/>
              <a:t>Enrollment Information</a:t>
            </a:r>
            <a:endParaRPr lang="en-US" sz="2000" dirty="0" smtClean="0"/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Letters of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10 page limit, excluding cover page and letters of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Focus on school commitment to building a college-going culture and partnering with Advise TN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to submit a proposal: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Due </a:t>
            </a:r>
            <a:r>
              <a:rPr lang="en-US" sz="2000" b="1" u="sng" dirty="0" smtClean="0"/>
              <a:t>August 12, 2016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Email to </a:t>
            </a:r>
            <a:r>
              <a:rPr lang="en-US" sz="2000" dirty="0" smtClean="0">
                <a:hlinkClick r:id="rId4"/>
              </a:rPr>
              <a:t>Melinda.Dunn@tn.gov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168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1143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Section A: Cover Page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05141"/>
            <a:ext cx="4038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high school is the applying 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</a:t>
            </a:r>
            <a:r>
              <a:rPr lang="en-US" sz="2400" dirty="0" smtClean="0"/>
              <a:t>igh school and school district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Contact information for the Advise TN Liaison, if different from the principal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Principal signature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Director of schools signature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428919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62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Section B: School Commitment to the Advise TN Partnership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39431"/>
            <a:ext cx="75438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Outline the school’s commitment to increasing the number of student who access and succeed in postsecondary education.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How does Advise TN address school needs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What existing student-level services or interventions are currently in place? How can these be aligned with Advise TN?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How will the entire school community support efforts to improve college-going rates? How will school staff partner with the college advisor?</a:t>
            </a:r>
          </a:p>
          <a:p>
            <a:pPr lvl="1"/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One-on-one advising: understanding your school’s schedule, how can one-on-one advising sessions with juniors and seniors be accomplished?</a:t>
            </a:r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Office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7709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688842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Commitment Chart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Designation of an Advise TN liaison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Collaborative development and implementation of an Advise TN work plan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Allow time for one-on-one advising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Partner with Advise TN staff in arranging and allowing students to attend at least one college visit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Path to College Events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Workshops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Text messaging platform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Memorandum of understanding, data agreements, evaluation.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College Access Steering Committee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School </a:t>
            </a:r>
            <a:r>
              <a:rPr lang="en-US" sz="2000" dirty="0"/>
              <a:t>c</a:t>
            </a:r>
            <a:r>
              <a:rPr lang="en-US" sz="2000" dirty="0" smtClean="0"/>
              <a:t>ounselor professional development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Principal and liaison workshop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Advisor as a member of your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Section B: School Commitment to the Advise TN Partnership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4947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Section C: School </a:t>
            </a:r>
            <a:r>
              <a:rPr lang="en-US" sz="2400" dirty="0" smtClean="0"/>
              <a:t>Enrollment Information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816492"/>
              </p:ext>
            </p:extLst>
          </p:nvPr>
        </p:nvGraphicFramePr>
        <p:xfrm>
          <a:off x="685800" y="2514599"/>
          <a:ext cx="7620000" cy="25653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59804"/>
                <a:gridCol w="2227311"/>
                <a:gridCol w="2232885"/>
              </a:tblGrid>
              <a:tr h="645107">
                <a:tc>
                  <a:txBody>
                    <a:bodyPr/>
                    <a:lstStyle/>
                    <a:p>
                      <a:pPr marL="0" marR="1460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1335" algn="l"/>
                        </a:tabLst>
                      </a:pPr>
                      <a:r>
                        <a:rPr lang="en-US" sz="1800" dirty="0">
                          <a:effectLst/>
                        </a:rPr>
                        <a:t>Data Element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460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1335" algn="l"/>
                        </a:tabLst>
                      </a:pPr>
                      <a:r>
                        <a:rPr lang="en-US" sz="1800" dirty="0">
                          <a:effectLst/>
                        </a:rPr>
                        <a:t>2015 – 2016 </a:t>
                      </a:r>
                    </a:p>
                    <a:p>
                      <a:pPr marL="0" marR="1460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1335" algn="l"/>
                        </a:tabLst>
                      </a:pPr>
                      <a:r>
                        <a:rPr lang="en-US" sz="1800" dirty="0">
                          <a:effectLst/>
                        </a:rPr>
                        <a:t>Academic Year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1460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21335" algn="l"/>
                        </a:tabLst>
                      </a:pPr>
                      <a:r>
                        <a:rPr lang="en-US" sz="1800" dirty="0">
                          <a:effectLst/>
                        </a:rPr>
                        <a:t>2016 – 2017 Academic Year (anticipated)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22554">
                <a:tc>
                  <a:txBody>
                    <a:bodyPr/>
                    <a:lstStyle/>
                    <a:p>
                      <a:pPr marL="0" marR="14605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1800" dirty="0">
                          <a:effectLst/>
                        </a:rPr>
                        <a:t>Number of 11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Grade Students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4605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4605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2554">
                <a:tc>
                  <a:txBody>
                    <a:bodyPr/>
                    <a:lstStyle/>
                    <a:p>
                      <a:pPr marL="0" marR="14605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1800" dirty="0">
                          <a:effectLst/>
                        </a:rPr>
                        <a:t>Number of 12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Grade Students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4605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4605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45107">
                <a:tc>
                  <a:txBody>
                    <a:bodyPr/>
                    <a:lstStyle/>
                    <a:p>
                      <a:pPr marL="0" marR="14605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1800" dirty="0">
                          <a:effectLst/>
                        </a:rPr>
                        <a:t>Number of 9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-12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Grade Students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4605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4605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21335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692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1500" y="3429000"/>
            <a:ext cx="8001000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The Drive to 55 is Governor Bill Haslam’s initiative to meet our future workforce needs by having </a:t>
            </a:r>
            <a:r>
              <a:rPr lang="en-US" b="1" dirty="0"/>
              <a:t>55% of </a:t>
            </a:r>
            <a:r>
              <a:rPr lang="en-US" b="1" dirty="0" smtClean="0"/>
              <a:t>Tennesseans equipped with a college degree or certificate by the year 2025</a:t>
            </a:r>
            <a:r>
              <a:rPr lang="en-US" b="1" dirty="0"/>
              <a:t>.</a:t>
            </a:r>
          </a:p>
          <a:p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700" y="457200"/>
            <a:ext cx="372778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640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688842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Applying </a:t>
            </a:r>
            <a:r>
              <a:rPr lang="en-US" sz="2000" dirty="0" smtClean="0"/>
              <a:t>high </a:t>
            </a:r>
            <a:r>
              <a:rPr lang="en-US" sz="2000" dirty="0"/>
              <a:t>schools must provide a letter of support </a:t>
            </a:r>
            <a:r>
              <a:rPr lang="en-US" sz="2000" dirty="0" smtClean="0"/>
              <a:t>from: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/>
              <a:t>D</a:t>
            </a:r>
            <a:r>
              <a:rPr lang="en-US" sz="2000" dirty="0" smtClean="0"/>
              <a:t>irector </a:t>
            </a:r>
            <a:r>
              <a:rPr lang="en-US" sz="2000" dirty="0"/>
              <a:t>of </a:t>
            </a:r>
            <a:r>
              <a:rPr lang="en-US" sz="2000" dirty="0" smtClean="0"/>
              <a:t>schools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/>
              <a:t>H</a:t>
            </a:r>
            <a:r>
              <a:rPr lang="en-US" sz="2000" dirty="0" smtClean="0"/>
              <a:t>igh </a:t>
            </a:r>
            <a:r>
              <a:rPr lang="en-US" sz="2000" dirty="0"/>
              <a:t>school </a:t>
            </a:r>
            <a:r>
              <a:rPr lang="en-US" sz="2000" dirty="0" smtClean="0"/>
              <a:t>principal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At </a:t>
            </a:r>
            <a:r>
              <a:rPr lang="en-US" sz="2000" dirty="0"/>
              <a:t>least one counselor working with high school </a:t>
            </a:r>
            <a:r>
              <a:rPr lang="en-US" sz="2000" dirty="0" smtClean="0"/>
              <a:t>seniors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Applicants </a:t>
            </a:r>
            <a:r>
              <a:rPr lang="en-US" sz="2000" dirty="0"/>
              <a:t>are encouraged to elicit additional letters of support from community partners and other key staff who will participate in building a school college-going culture.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Section D: Letters of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9392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163901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detailed scoring rubric is available as Attachment C of the Request for Proposals. This document outlines the weight assigned to each question and outlines how readers will be determine your proposals score.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>
                <a:hlinkClick r:id="rId3"/>
              </a:rPr>
              <a:t>www.tn.gov/thec/topic/advisetn</a:t>
            </a:r>
            <a:endParaRPr lang="en-US" sz="2000" dirty="0" smtClean="0"/>
          </a:p>
          <a:p>
            <a:pPr algn="ctr"/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Scoring Rubric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8109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1143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Important Dates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263639"/>
              </p:ext>
            </p:extLst>
          </p:nvPr>
        </p:nvGraphicFramePr>
        <p:xfrm>
          <a:off x="762000" y="1707178"/>
          <a:ext cx="7543800" cy="47698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931411"/>
                <a:gridCol w="2612389"/>
              </a:tblGrid>
              <a:tr h="597742">
                <a:tc>
                  <a:txBody>
                    <a:bodyPr/>
                    <a:lstStyle/>
                    <a:p>
                      <a:pPr marL="64135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THEC releases Advise TN</a:t>
                      </a:r>
                      <a:r>
                        <a:rPr lang="en-US" sz="1600" spc="-6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Call for Proposals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05/19/2016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97742"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Submission of Notice of Interest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Ongoing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97742"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Deadline for receipt of Advise TN proposal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08/12/2016 by 4PM CDT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97742"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Notifications are delivered to partner schools selected for team interviews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  08/22/2016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85628"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Partner school team meetings (includes, at minimum, the principal and a counselor)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  08/24/2016 – 08/31/2016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97742"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THEC announces selected schools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09/06/2016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97742"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Mandatory principal workshop in Nashville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09/21/2016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97742"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Advisors start delivering services in partner schools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10/12/2016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91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2163901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Program Director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2 – 3 Regional Coordinator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30 College Advisors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Ideally, college advisors will come from the communities they will serve. Please feel free to share the job openings.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>
                <a:hlinkClick r:id="rId3"/>
              </a:rPr>
              <a:t>www.tn.gov/thec/topic/advisetn</a:t>
            </a:r>
            <a:endParaRPr lang="en-US" sz="2000" dirty="0" smtClean="0"/>
          </a:p>
          <a:p>
            <a:pPr algn="ctr"/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Open Positions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7053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8" y="228600"/>
            <a:ext cx="827458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625804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Questions?</a:t>
            </a:r>
          </a:p>
          <a:p>
            <a:pPr algn="ctr"/>
            <a:endParaRPr lang="en-US" sz="6600" dirty="0"/>
          </a:p>
          <a:p>
            <a:pPr algn="ctr"/>
            <a:r>
              <a:rPr lang="en-US" sz="2000" dirty="0" smtClean="0"/>
              <a:t>Troy Grant</a:t>
            </a:r>
          </a:p>
          <a:p>
            <a:pPr algn="ctr"/>
            <a:r>
              <a:rPr lang="en-US" sz="2000" dirty="0" smtClean="0"/>
              <a:t>Assistant Executive Director for P-16 Initiatives</a:t>
            </a:r>
          </a:p>
          <a:p>
            <a:pPr algn="ctr"/>
            <a:r>
              <a:rPr lang="en-US" sz="2000" dirty="0" smtClean="0"/>
              <a:t>Tennessee Higher Education Commission</a:t>
            </a:r>
          </a:p>
          <a:p>
            <a:pPr algn="ctr"/>
            <a:r>
              <a:rPr lang="en-US" sz="2000" dirty="0" smtClean="0">
                <a:hlinkClick r:id="rId3"/>
              </a:rPr>
              <a:t>Troy.Grant@tn.gov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615-532-0423</a:t>
            </a:r>
          </a:p>
          <a:p>
            <a:pPr algn="ctr"/>
            <a:r>
              <a:rPr lang="en-US" sz="2000" dirty="0" smtClean="0">
                <a:hlinkClick r:id="rId4"/>
              </a:rPr>
              <a:t>www.tn.gov/thec/topic/advisetn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endParaRPr lang="en-US" sz="2000" b="1" dirty="0" smtClean="0"/>
          </a:p>
          <a:p>
            <a:pPr algn="ctr"/>
            <a:endParaRPr lang="en-US" sz="6600" dirty="0"/>
          </a:p>
          <a:p>
            <a:pPr algn="ctr"/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99721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:\Users\CB50114\AppData\Local\Microsoft\Windows\Temporary Internet Files\Content.Outlook\NSG0VMKA\THEC_TriSta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3269298" cy="33880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534400" cy="33528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dirty="0" smtClean="0"/>
              <a:t>Coordinates and supports </a:t>
            </a:r>
            <a:r>
              <a:rPr lang="en-US" sz="4400" dirty="0"/>
              <a:t>the efforts of </a:t>
            </a:r>
            <a:r>
              <a:rPr lang="en-US" sz="4400" dirty="0" smtClean="0"/>
              <a:t>postsecondary </a:t>
            </a:r>
            <a:r>
              <a:rPr lang="en-US" sz="4400" dirty="0"/>
              <a:t>institutions in the State of Tennessee. </a:t>
            </a:r>
            <a:endParaRPr lang="en-US" sz="44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Policy Entity</a:t>
            </a:r>
          </a:p>
          <a:p>
            <a:pPr marL="0" indent="0" algn="ctr">
              <a:buNone/>
            </a:pPr>
            <a:r>
              <a:rPr lang="en-US" dirty="0" smtClean="0"/>
              <a:t>Higher Education Funding</a:t>
            </a:r>
          </a:p>
          <a:p>
            <a:pPr marL="0" indent="0" algn="ctr">
              <a:buNone/>
            </a:pPr>
            <a:r>
              <a:rPr lang="en-US" dirty="0" smtClean="0"/>
              <a:t>Academic Program Approval</a:t>
            </a:r>
          </a:p>
          <a:p>
            <a:pPr marL="0" indent="0" algn="ctr">
              <a:buNone/>
            </a:pPr>
            <a:r>
              <a:rPr lang="en-US" dirty="0" smtClean="0"/>
              <a:t>Capital Spending Recommendation and Monitoring</a:t>
            </a:r>
          </a:p>
          <a:p>
            <a:pPr marL="0" indent="0" algn="ctr">
              <a:buNone/>
            </a:pPr>
            <a:r>
              <a:rPr lang="en-US" dirty="0" smtClean="0"/>
              <a:t>Tuition Recommendation</a:t>
            </a:r>
          </a:p>
          <a:p>
            <a:pPr marL="0" indent="0" algn="ctr">
              <a:buNone/>
            </a:pPr>
            <a:r>
              <a:rPr lang="en-US" dirty="0" smtClean="0"/>
              <a:t>Data Analysis</a:t>
            </a:r>
          </a:p>
          <a:p>
            <a:pPr marL="0" indent="0" algn="ctr">
              <a:buNone/>
            </a:pPr>
            <a:r>
              <a:rPr lang="en-US" dirty="0" smtClean="0"/>
              <a:t>Program Development</a:t>
            </a:r>
          </a:p>
          <a:p>
            <a:pPr marL="0" indent="0" algn="ctr">
              <a:buNone/>
            </a:pPr>
            <a:r>
              <a:rPr lang="en-US" dirty="0" smtClean="0"/>
              <a:t>Capacity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40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5334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Office of P-16 Initiatives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219200"/>
            <a:ext cx="80010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 smtClean="0"/>
              <a:t>Purpose</a:t>
            </a:r>
          </a:p>
          <a:p>
            <a:pPr marL="0" lvl="0" indent="0" algn="ctr">
              <a:buNone/>
            </a:pPr>
            <a:r>
              <a:rPr lang="en-US" sz="2000" dirty="0"/>
              <a:t>Every Tennessean should have the opportunity to pursue higher </a:t>
            </a:r>
            <a:r>
              <a:rPr lang="en-US" sz="2000" dirty="0" smtClean="0"/>
              <a:t>education. </a:t>
            </a:r>
            <a:r>
              <a:rPr lang="en-US" sz="2000" dirty="0"/>
              <a:t>We create the resources and programs that transform college aspirations into </a:t>
            </a:r>
            <a:r>
              <a:rPr lang="en-US" sz="2000" dirty="0" smtClean="0"/>
              <a:t>reality.</a:t>
            </a:r>
            <a:endParaRPr lang="en-US" sz="20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0" name="Picture 4" descr="H:\Gear UP\GEAR UP\Communications\Logos\GEAR_UP_TN_logo_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9817"/>
            <a:ext cx="3430995" cy="14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:\Gear UP\CollegeforTN.org\Marketing_Materials\CFTN_2014_transparen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t="38395" r="16305" b="44356"/>
          <a:stretch/>
        </p:blipFill>
        <p:spPr bwMode="auto">
          <a:xfrm>
            <a:off x="3962400" y="2819400"/>
            <a:ext cx="385029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nnesseePromiseForward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47394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9" name="Picture 3" descr="H:\Gear UP\CollegeforTN.org\PathtoCollege Events\PathtoCollegeAllFourEvents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4" y="2819400"/>
            <a:ext cx="2976825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3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r="3575"/>
          <a:stretch/>
        </p:blipFill>
        <p:spPr bwMode="auto">
          <a:xfrm>
            <a:off x="356134" y="2057400"/>
            <a:ext cx="857069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76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1143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Program Overview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6764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Advise </a:t>
            </a:r>
            <a:r>
              <a:rPr lang="en-US" sz="2000" dirty="0"/>
              <a:t>TN will serve </a:t>
            </a:r>
            <a:r>
              <a:rPr lang="en-US" sz="2000" dirty="0" smtClean="0"/>
              <a:t>10,000+ junior and senior </a:t>
            </a:r>
            <a:r>
              <a:rPr lang="en-US" sz="2000" dirty="0"/>
              <a:t>students across </a:t>
            </a:r>
            <a:r>
              <a:rPr lang="en-US" sz="2000" dirty="0" smtClean="0"/>
              <a:t>Tennessee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30 college advisors 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/>
              <a:t>T</a:t>
            </a:r>
            <a:r>
              <a:rPr lang="en-US" sz="2000" dirty="0" smtClean="0"/>
              <a:t>rained college access professionals focused on one thing: helping students enter and succeed in higher education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1 advisor to approximately every 350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School partnership is key 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Advise </a:t>
            </a:r>
            <a:r>
              <a:rPr lang="en-US" sz="2000" dirty="0"/>
              <a:t>TN college advisors will be placed in partner high schools that have articulated their strong commitment to building a college-going </a:t>
            </a:r>
            <a:r>
              <a:rPr lang="en-US" sz="2000" dirty="0" smtClean="0"/>
              <a:t>culture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Schools will be selected through a competitive bid process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Three year commitment, pending availability of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Advisor </a:t>
            </a:r>
            <a:r>
              <a:rPr lang="en-US" sz="2000" dirty="0"/>
              <a:t>services will be rooted in research and best practices sourced from Tennessee and around the </a:t>
            </a:r>
            <a:r>
              <a:rPr lang="en-US" sz="2000" dirty="0" smtClean="0"/>
              <a:t>nation</a:t>
            </a:r>
          </a:p>
        </p:txBody>
      </p:sp>
    </p:spTree>
    <p:extLst>
      <p:ext uri="{BB962C8B-B14F-4D97-AF65-F5344CB8AC3E}">
        <p14:creationId xmlns:p14="http://schemas.microsoft.com/office/powerpoint/2010/main" val="1843893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1143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Theory of Change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3131831"/>
              </p:ext>
            </p:extLst>
          </p:nvPr>
        </p:nvGraphicFramePr>
        <p:xfrm>
          <a:off x="152400" y="1404610"/>
          <a:ext cx="8839200" cy="540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46091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1143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Proof Point</a:t>
            </a:r>
            <a:endParaRPr lang="en-US" sz="2800" dirty="0"/>
          </a:p>
        </p:txBody>
      </p:sp>
      <p:pic>
        <p:nvPicPr>
          <p:cNvPr id="6" name="Picture 4" descr="H:\Gear UP\GEAR UP\Communications\Logos\GEAR_UP_TN_logo_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72" y="1752600"/>
            <a:ext cx="3913728" cy="16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0136" y="3581400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2005 – 2011 GEAR UP TN Grant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10.7 percentage point increase in college-going rate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Some high schools increased college-going rates over 20 percentage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2012 – 2019 GEAR UP TN Grant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Serves nearly 13,500 students per year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FAFSA completion increase of nearly 20 percentage points, one high school had more than 90% of seniors complete a FAFSA this year.</a:t>
            </a:r>
          </a:p>
          <a:p>
            <a:pPr marL="800100" lvl="1" indent="-342900">
              <a:buFont typeface="Open Sans" panose="020B0606030504020204" pitchFamily="34" charset="0"/>
              <a:buChar char="–"/>
            </a:pPr>
            <a:r>
              <a:rPr lang="en-US" sz="2000" dirty="0" smtClean="0"/>
              <a:t>5% increase in college-going rates</a:t>
            </a:r>
          </a:p>
        </p:txBody>
      </p:sp>
    </p:spTree>
    <p:extLst>
      <p:ext uri="{BB962C8B-B14F-4D97-AF65-F5344CB8AC3E}">
        <p14:creationId xmlns:p14="http://schemas.microsoft.com/office/powerpoint/2010/main" val="2878655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tn.gov/assets/entities/thec/attachments/ADVISETN_R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240010" cy="11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1143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School Partnership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976497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At its core, Advise TN is a partnership between the Tennessee Higher Education Commission and the partner high school.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1910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can we accomplish together?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Every school is unique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Supplement – not replace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College advisors as part of the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Culture of college-going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3051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nnessee State Colors">
      <a:dk1>
        <a:srgbClr val="002C73"/>
      </a:dk1>
      <a:lt1>
        <a:srgbClr val="FFFFFF"/>
      </a:lt1>
      <a:dk2>
        <a:srgbClr val="D22630"/>
      </a:dk2>
      <a:lt2>
        <a:srgbClr val="75787B"/>
      </a:lt2>
      <a:accent1>
        <a:srgbClr val="131E29"/>
      </a:accent1>
      <a:accent2>
        <a:srgbClr val="7C2529"/>
      </a:accent2>
      <a:accent3>
        <a:srgbClr val="F1E6B2"/>
      </a:accent3>
      <a:accent4>
        <a:srgbClr val="CBC4BC"/>
      </a:accent4>
      <a:accent5>
        <a:srgbClr val="2DCCD3"/>
      </a:accent5>
      <a:accent6>
        <a:srgbClr val="E87722"/>
      </a:accent6>
      <a:hlink>
        <a:srgbClr val="5D7975"/>
      </a:hlink>
      <a:folHlink>
        <a:srgbClr val="D2D755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1156</Words>
  <Application>Microsoft Office PowerPoint</Application>
  <PresentationFormat>On-screen Show (4:3)</PresentationFormat>
  <Paragraphs>229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Derrick</dc:creator>
  <cp:lastModifiedBy>Troy Grant</cp:lastModifiedBy>
  <cp:revision>51</cp:revision>
  <dcterms:created xsi:type="dcterms:W3CDTF">2015-09-11T02:11:17Z</dcterms:created>
  <dcterms:modified xsi:type="dcterms:W3CDTF">2016-07-01T17:38:57Z</dcterms:modified>
</cp:coreProperties>
</file>