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8" r:id="rId2"/>
    <p:sldId id="327" r:id="rId3"/>
    <p:sldId id="266" r:id="rId4"/>
    <p:sldId id="328" r:id="rId5"/>
    <p:sldId id="329" r:id="rId6"/>
    <p:sldId id="330" r:id="rId7"/>
    <p:sldId id="331" r:id="rId8"/>
    <p:sldId id="332" r:id="rId9"/>
    <p:sldId id="334" r:id="rId10"/>
    <p:sldId id="33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Klafehn" initials="AK" lastIdx="12" clrIdx="0">
    <p:extLst>
      <p:ext uri="{19B8F6BF-5375-455C-9EA6-DF929625EA0E}">
        <p15:presenceInfo xmlns:p15="http://schemas.microsoft.com/office/powerpoint/2012/main" userId="S::CB50409@tn.gov::b01a6fc7-5fc4-460c-ba75-060ea9c96351" providerId="AD"/>
      </p:ext>
    </p:extLst>
  </p:cmAuthor>
  <p:cmAuthor id="2" name="Steven Gentile" initials="SG" lastIdx="6" clrIdx="1">
    <p:extLst>
      <p:ext uri="{19B8F6BF-5375-455C-9EA6-DF929625EA0E}">
        <p15:presenceInfo xmlns:p15="http://schemas.microsoft.com/office/powerpoint/2012/main" userId="S::CB50372@tn.gov::8637c3e6-081c-419c-b10d-26f7675b71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3"/>
    <a:srgbClr val="7F7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FEAE67-50E1-4AFC-AF9E-38DB4D98A949}" v="1" dt="2021-11-18T13:26:43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5380" autoAdjust="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ag03sdcwf00535\CB_Data\Fiscal\Fiscal%20Policy\STAY_OUT\FY2022-23\Formula\Analysis\Formula%20Parts%20Analysis\2022-23%20Formula%20Component%20Analysis_Based%20on%20THEC%20Rec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03sdcwf00535\CB_Data\Fiscal\Fiscal%20Policy\STAY_OUT\FY2022-23\Formula\Analysis\Formula%20Parts%20Analysis\2022-23%20Formula%20Component%20Analysis_Based%20on%20THEC%20Rec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ag03sdcwf00535\CB_Data\Fiscal\Fiscal%20Policy\STAY_OUT\FY2022-23\THEC%20Rec\Presentation\TNPR_OutcomeMetrics_Final_FY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ag03sdcwf00535\CB_Data\Fiscal\Fiscal%20Policy\STAY_OUT\FY2022-23\THEC%20Rec\Presentation\TNPR_OutcomeMetrics_Final_FY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ag03sdcwf00535\CB_Data\Fiscal\Fiscal%20Policy\STAY_OUT\FY2022-23\THEC%20Rec\Presentation\TNPR_OutcomeMetrics_Final_FY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572230265516113E-2"/>
          <c:y val="2.9696186962828323E-2"/>
          <c:w val="0.86162663102614334"/>
          <c:h val="0.9053517829013876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C2340"/>
            </a:solidFill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AC-4590-88C4-1E92AEA20F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 Analysis Tables_Unies'!$C$133:$C$143</c:f>
              <c:strCache>
                <c:ptCount val="11"/>
                <c:pt idx="0">
                  <c:v>Quality Assurance</c:v>
                </c:pt>
                <c:pt idx="1">
                  <c:v>Fixed Costs</c:v>
                </c:pt>
                <c:pt idx="2">
                  <c:v>Six-Year Graduation Rate</c:v>
                </c:pt>
                <c:pt idx="3">
                  <c:v>Degrees per 100 FTE</c:v>
                </c:pt>
                <c:pt idx="4">
                  <c:v>Research and Service</c:v>
                </c:pt>
                <c:pt idx="5">
                  <c:v>Doctoral / Law Degree</c:v>
                </c:pt>
                <c:pt idx="6">
                  <c:v>Masters / Ed Specialists</c:v>
                </c:pt>
                <c:pt idx="7">
                  <c:v>Bachelors and Associates</c:v>
                </c:pt>
                <c:pt idx="8">
                  <c:v>Students Accumulating 90 hrs</c:v>
                </c:pt>
                <c:pt idx="9">
                  <c:v>Students Accumulating 60 hrs</c:v>
                </c:pt>
                <c:pt idx="10">
                  <c:v>Students Accumulating 30 hrs</c:v>
                </c:pt>
              </c:strCache>
            </c:strRef>
          </c:cat>
          <c:val>
            <c:numRef>
              <c:f>'Comp Analysis Tables_Unies'!$D$133:$D$143</c:f>
              <c:numCache>
                <c:formatCode>"$"#,##0_);\("$"#,##0\)</c:formatCode>
                <c:ptCount val="11"/>
                <c:pt idx="0">
                  <c:v>176500</c:v>
                </c:pt>
                <c:pt idx="1">
                  <c:v>72800</c:v>
                </c:pt>
                <c:pt idx="2">
                  <c:v>400200</c:v>
                </c:pt>
                <c:pt idx="3">
                  <c:v>-2300</c:v>
                </c:pt>
                <c:pt idx="4">
                  <c:v>-19800</c:v>
                </c:pt>
                <c:pt idx="5">
                  <c:v>0</c:v>
                </c:pt>
                <c:pt idx="6">
                  <c:v>323100</c:v>
                </c:pt>
                <c:pt idx="7">
                  <c:v>-184900</c:v>
                </c:pt>
                <c:pt idx="8">
                  <c:v>-75200</c:v>
                </c:pt>
                <c:pt idx="9">
                  <c:v>-2100</c:v>
                </c:pt>
                <c:pt idx="10">
                  <c:v>-10300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AC-4590-88C4-1E92AEA20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08640"/>
        <c:axId val="146210176"/>
      </c:barChart>
      <c:catAx>
        <c:axId val="14620864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46210176"/>
        <c:crosses val="autoZero"/>
        <c:auto val="1"/>
        <c:lblAlgn val="ctr"/>
        <c:lblOffset val="100"/>
        <c:noMultiLvlLbl val="0"/>
      </c:catAx>
      <c:valAx>
        <c:axId val="146210176"/>
        <c:scaling>
          <c:orientation val="minMax"/>
        </c:scaling>
        <c:delete val="0"/>
        <c:axPos val="b"/>
        <c:numFmt formatCode="&quot;$&quot;#,##0_);\(&quot;$&quot;#,##0\)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462086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65805408413457E-2"/>
          <c:y val="6.4781548568322384E-2"/>
          <c:w val="0.91336820557468101"/>
          <c:h val="0.87220282326814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164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 Analysis Tables_CC'!$I$43:$I$55</c:f>
              <c:strCache>
                <c:ptCount val="13"/>
                <c:pt idx="0">
                  <c:v>Quality Assurance</c:v>
                </c:pt>
                <c:pt idx="1">
                  <c:v>Fixed Costs</c:v>
                </c:pt>
                <c:pt idx="2">
                  <c:v>Awards per 100 FTE</c:v>
                </c:pt>
                <c:pt idx="3">
                  <c:v>Workforce Training</c:v>
                </c:pt>
                <c:pt idx="4">
                  <c:v>Transfers Out with 12 hrs</c:v>
                </c:pt>
                <c:pt idx="5">
                  <c:v>Job Placements</c:v>
                </c:pt>
                <c:pt idx="6">
                  <c:v>Less than 1 Yr. Certificates</c:v>
                </c:pt>
                <c:pt idx="7">
                  <c:v>1-2 Yr. Certificates</c:v>
                </c:pt>
                <c:pt idx="8">
                  <c:v>Associate Degrees</c:v>
                </c:pt>
                <c:pt idx="9">
                  <c:v>Dual Enrollment</c:v>
                </c:pt>
                <c:pt idx="10">
                  <c:v>Students Accumulating 36 hrs</c:v>
                </c:pt>
                <c:pt idx="11">
                  <c:v>Students Accumulating 24 hrs</c:v>
                </c:pt>
                <c:pt idx="12">
                  <c:v>Students Accumulating 12 hrs</c:v>
                </c:pt>
              </c:strCache>
            </c:strRef>
          </c:cat>
          <c:val>
            <c:numRef>
              <c:f>'Comp Analysis Tables_CC'!$J$43:$J$55</c:f>
              <c:numCache>
                <c:formatCode>"$"#,##0_);\("$"#,##0\)</c:formatCode>
                <c:ptCount val="13"/>
                <c:pt idx="0">
                  <c:v>273000</c:v>
                </c:pt>
                <c:pt idx="1">
                  <c:v>225700</c:v>
                </c:pt>
                <c:pt idx="2">
                  <c:v>67000</c:v>
                </c:pt>
                <c:pt idx="3">
                  <c:v>389900</c:v>
                </c:pt>
                <c:pt idx="4">
                  <c:v>8100</c:v>
                </c:pt>
                <c:pt idx="5">
                  <c:v>-89100</c:v>
                </c:pt>
                <c:pt idx="6">
                  <c:v>31900</c:v>
                </c:pt>
                <c:pt idx="7">
                  <c:v>5300</c:v>
                </c:pt>
                <c:pt idx="8">
                  <c:v>325900</c:v>
                </c:pt>
                <c:pt idx="9">
                  <c:v>42700</c:v>
                </c:pt>
                <c:pt idx="10">
                  <c:v>-58200</c:v>
                </c:pt>
                <c:pt idx="11">
                  <c:v>-68000</c:v>
                </c:pt>
                <c:pt idx="12">
                  <c:v>-39700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B-4EC2-BA7F-626F51CAB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70592"/>
        <c:axId val="149492864"/>
      </c:barChart>
      <c:catAx>
        <c:axId val="14947059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49492864"/>
        <c:crosses val="autoZero"/>
        <c:auto val="1"/>
        <c:lblAlgn val="ctr"/>
        <c:lblOffset val="100"/>
        <c:noMultiLvlLbl val="0"/>
      </c:catAx>
      <c:valAx>
        <c:axId val="149492864"/>
        <c:scaling>
          <c:orientation val="minMax"/>
        </c:scaling>
        <c:delete val="0"/>
        <c:axPos val="b"/>
        <c:numFmt formatCode="&quot;$&quot;#,##0_);\(&quot;$&quot;#,##0\)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49470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398285783978333"/>
          <c:y val="0.19437915334235226"/>
          <c:w val="0.59006380952463333"/>
          <c:h val="0.7270962796018281"/>
        </c:manualLayout>
      </c:layout>
      <c:pieChart>
        <c:varyColors val="1"/>
        <c:ser>
          <c:idx val="0"/>
          <c:order val="0"/>
          <c:tx>
            <c:strRef>
              <c:f>'TNPR Slides'!$B$41</c:f>
              <c:strCache>
                <c:ptCount val="1"/>
                <c:pt idx="0">
                  <c:v>CC Certificates</c:v>
                </c:pt>
              </c:strCache>
            </c:strRef>
          </c:tx>
          <c:spPr>
            <a:solidFill>
              <a:srgbClr val="C8141E"/>
            </a:solidFill>
          </c:spPr>
          <c:explosion val="3"/>
          <c:dPt>
            <c:idx val="0"/>
            <c:bubble3D val="0"/>
            <c:spPr>
              <a:solidFill>
                <a:srgbClr val="C81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50-450D-A904-19422C69B5F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50-450D-A904-19422C69B5F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50-450D-A904-19422C69B5F7}"/>
              </c:ext>
            </c:extLst>
          </c:dPt>
          <c:dLbls>
            <c:dLbl>
              <c:idx val="0"/>
              <c:layout>
                <c:manualLayout>
                  <c:x val="-0.14006177682322504"/>
                  <c:y val="0.148620475473180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10606462952503"/>
                      <c:h val="8.8235269348809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050-450D-A904-19422C69B5F7}"/>
                </c:ext>
              </c:extLst>
            </c:dLbl>
            <c:dLbl>
              <c:idx val="1"/>
              <c:layout>
                <c:manualLayout>
                  <c:x val="-0.16752487031797514"/>
                  <c:y val="-0.1513578609968794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10606462952503"/>
                      <c:h val="8.8235269348809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050-450D-A904-19422C69B5F7}"/>
                </c:ext>
              </c:extLst>
            </c:dLbl>
            <c:dLbl>
              <c:idx val="2"/>
              <c:layout>
                <c:manualLayout>
                  <c:x val="0.19990796620006798"/>
                  <c:y val="-4.72467465401637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50-450D-A904-19422C69B5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'TNPR Slides'!$A$42:$A$44</c:f>
              <c:strCache>
                <c:ptCount val="3"/>
                <c:pt idx="0">
                  <c:v>Promise</c:v>
                </c:pt>
                <c:pt idx="1">
                  <c:v>Reconnect</c:v>
                </c:pt>
                <c:pt idx="2">
                  <c:v>Other</c:v>
                </c:pt>
              </c:strCache>
            </c:strRef>
          </c:cat>
          <c:val>
            <c:numRef>
              <c:f>'TNPR Slides'!$B$42:$B$44</c:f>
              <c:numCache>
                <c:formatCode>0%</c:formatCode>
                <c:ptCount val="3"/>
                <c:pt idx="0">
                  <c:v>0.2303603071470762</c:v>
                </c:pt>
                <c:pt idx="1">
                  <c:v>0.24365032486709981</c:v>
                </c:pt>
                <c:pt idx="2">
                  <c:v>0.52598936798582396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50-450D-A904-19422C69B5F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284623797025372"/>
          <c:y val="0.21357784886766351"/>
          <c:w val="0.58875196850393685"/>
          <c:h val="0.73679346946908908"/>
        </c:manualLayout>
      </c:layout>
      <c:pieChart>
        <c:varyColors val="1"/>
        <c:ser>
          <c:idx val="0"/>
          <c:order val="0"/>
          <c:tx>
            <c:strRef>
              <c:f>'TNPR Slides'!$B$7</c:f>
              <c:strCache>
                <c:ptCount val="1"/>
                <c:pt idx="0">
                  <c:v>CC Progression Metrics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C81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5F-47E6-A433-6C3691EE20E7}"/>
              </c:ext>
            </c:extLst>
          </c:dPt>
          <c:dPt>
            <c:idx val="1"/>
            <c:bubble3D val="0"/>
            <c:spPr>
              <a:solidFill>
                <a:srgbClr val="4472C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5F-47E6-A433-6C3691EE20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5F-47E6-A433-6C3691EE20E7}"/>
              </c:ext>
            </c:extLst>
          </c:dPt>
          <c:dLbls>
            <c:dLbl>
              <c:idx val="0"/>
              <c:layout>
                <c:manualLayout>
                  <c:x val="-0.18857053805774279"/>
                  <c:y val="3.29605258266229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5F-47E6-A433-6C3691EE20E7}"/>
                </c:ext>
              </c:extLst>
            </c:dLbl>
            <c:dLbl>
              <c:idx val="1"/>
              <c:layout>
                <c:manualLayout>
                  <c:x val="1.5942257217847717E-2"/>
                  <c:y val="-0.13771482530689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5F-47E6-A433-6C3691EE20E7}"/>
                </c:ext>
              </c:extLst>
            </c:dLbl>
            <c:dLbl>
              <c:idx val="2"/>
              <c:layout>
                <c:manualLayout>
                  <c:x val="0.21183486439195101"/>
                  <c:y val="6.5112682444439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5F-47E6-A433-6C3691EE20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'TNPR Slides'!$A$8:$A$10</c:f>
              <c:strCache>
                <c:ptCount val="3"/>
                <c:pt idx="0">
                  <c:v>Promise</c:v>
                </c:pt>
                <c:pt idx="1">
                  <c:v>Reconnect</c:v>
                </c:pt>
                <c:pt idx="2">
                  <c:v>Other</c:v>
                </c:pt>
              </c:strCache>
            </c:strRef>
          </c:cat>
          <c:val>
            <c:numRef>
              <c:f>'TNPR Slides'!$B$8:$B$10</c:f>
              <c:numCache>
                <c:formatCode>0%</c:formatCode>
                <c:ptCount val="3"/>
                <c:pt idx="0">
                  <c:v>0.43751310547284544</c:v>
                </c:pt>
                <c:pt idx="1">
                  <c:v>0.14791360872300272</c:v>
                </c:pt>
                <c:pt idx="2">
                  <c:v>0.41457328580415187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5F-47E6-A433-6C3691EE20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888791498252493"/>
          <c:y val="0.20472698716223928"/>
          <c:w val="0.58001548475003484"/>
          <c:h val="0.75745965716549579"/>
        </c:manualLayout>
      </c:layout>
      <c:pieChart>
        <c:varyColors val="1"/>
        <c:ser>
          <c:idx val="0"/>
          <c:order val="0"/>
          <c:tx>
            <c:strRef>
              <c:f>'TNPR Slides'!$B$62</c:f>
              <c:strCache>
                <c:ptCount val="1"/>
                <c:pt idx="0">
                  <c:v>CC Associate Degrees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C81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8C-4034-81A6-64CDF7EBFE0F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8C-4034-81A6-64CDF7EBFE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8C-4034-81A6-64CDF7EBFE0F}"/>
              </c:ext>
            </c:extLst>
          </c:dPt>
          <c:dLbls>
            <c:dLbl>
              <c:idx val="0"/>
              <c:layout>
                <c:manualLayout>
                  <c:x val="-0.18641333448035186"/>
                  <c:y val="5.42018408792118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8C-4034-81A6-64CDF7EBFE0F}"/>
                </c:ext>
              </c:extLst>
            </c:dLbl>
            <c:dLbl>
              <c:idx val="1"/>
              <c:layout>
                <c:manualLayout>
                  <c:x val="5.0958825863302984E-2"/>
                  <c:y val="-0.2063641089045900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8C-4034-81A6-64CDF7EBFE0F}"/>
                </c:ext>
              </c:extLst>
            </c:dLbl>
            <c:dLbl>
              <c:idx val="2"/>
              <c:layout>
                <c:manualLayout>
                  <c:x val="0.18190594173651525"/>
                  <c:y val="0.11484706009230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8C-4034-81A6-64CDF7EBFE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'TNPR Slides'!$A$63:$A$65</c:f>
              <c:strCache>
                <c:ptCount val="3"/>
                <c:pt idx="0">
                  <c:v>Promise</c:v>
                </c:pt>
                <c:pt idx="1">
                  <c:v>Reconnect</c:v>
                </c:pt>
                <c:pt idx="2">
                  <c:v>Other</c:v>
                </c:pt>
              </c:strCache>
            </c:strRef>
          </c:cat>
          <c:val>
            <c:numRef>
              <c:f>'TNPR Slides'!$B$63:$B$65</c:f>
              <c:numCache>
                <c:formatCode>0%</c:formatCode>
                <c:ptCount val="3"/>
                <c:pt idx="0">
                  <c:v>0.40115420000000002</c:v>
                </c:pt>
                <c:pt idx="1">
                  <c:v>0.2456719</c:v>
                </c:pt>
                <c:pt idx="2">
                  <c:v>0.35317390000000004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8C-4034-81A6-64CDF7EBFE0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3333327773956631E-2"/>
          <c:y val="3.2508242529356815E-2"/>
          <c:w val="0.96666666666666667"/>
          <c:h val="0.9349833537373285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Sheet1!$I$31</c:f>
              <c:strCache>
                <c:ptCount val="1"/>
                <c:pt idx="0">
                  <c:v>Formula Units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FF5E63A2-6524-450D-82A8-6C2AE32C17AA}" type="SERIESNAME">
                      <a:rPr lang="en-US" sz="1800" smtClean="0">
                        <a:solidFill>
                          <a:schemeClr val="bg1"/>
                        </a:solidFill>
                      </a:rPr>
                      <a:pPr>
                        <a:defRPr sz="18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[SERIES NAME]</a:t>
                    </a:fld>
                    <a:r>
                      <a:rPr lang="en-US" sz="1800" dirty="0">
                        <a:solidFill>
                          <a:schemeClr val="bg1"/>
                        </a:solidFill>
                      </a:rPr>
                      <a:t> Operating Funds</a:t>
                    </a:r>
                    <a:endParaRPr lang="en-US" sz="1800" baseline="0" dirty="0">
                      <a:solidFill>
                        <a:schemeClr val="bg1"/>
                      </a:solidFill>
                    </a:endParaRPr>
                  </a:p>
                  <a:p>
                    <a:pPr>
                      <a:defRPr sz="1800" b="1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r>
                      <a:rPr lang="en-US" sz="1800" dirty="0">
                        <a:solidFill>
                          <a:schemeClr val="bg1"/>
                        </a:solidFill>
                      </a:rPr>
                      <a:t>$90.0M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97C-447F-9D30-8E5B1BCCE7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Sheet1!$H$32</c:f>
              <c:strCache>
                <c:ptCount val="1"/>
                <c:pt idx="0">
                  <c:v>Recommendation</c:v>
                </c:pt>
              </c:strCache>
            </c:strRef>
          </c:cat>
          <c:val>
            <c:numRef>
              <c:f>Sheet1!$I$32</c:f>
              <c:numCache>
                <c:formatCode>_("$"* #,##0.0_);_("$"* \(#,##0.0\);_("$"* "-"??_);_(@_)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C-447F-9D30-8E5B1BCCE716}"/>
            </c:ext>
          </c:extLst>
        </c:ser>
        <c:ser>
          <c:idx val="1"/>
          <c:order val="1"/>
          <c:tx>
            <c:strRef>
              <c:f>Sheet1!$J$31</c:f>
              <c:strCache>
                <c:ptCount val="1"/>
                <c:pt idx="0">
                  <c:v>Specialized Units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185067526415994E-16"/>
                  <c:y val="-0.35759155444469293"/>
                </c:manualLayout>
              </c:layout>
              <c:tx>
                <c:rich>
                  <a:bodyPr/>
                  <a:lstStyle/>
                  <a:p>
                    <a:fld id="{BBAFB9A9-55E9-4825-A4C4-1AF2424E4AB3}" type="SERIESNAME">
                      <a:rPr lang="en-US" sz="1800" smtClean="0">
                        <a:solidFill>
                          <a:schemeClr val="tx1"/>
                        </a:solidFill>
                      </a:rPr>
                      <a:pPr/>
                      <a:t>[SERIES NAME]</a:t>
                    </a:fld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 Operating Funds</a:t>
                    </a:r>
                  </a:p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$15.8M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97C-447F-9D30-8E5B1BCCE7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Sheet1!$H$32</c:f>
              <c:strCache>
                <c:ptCount val="1"/>
                <c:pt idx="0">
                  <c:v>Recommendation</c:v>
                </c:pt>
              </c:strCache>
            </c:strRef>
          </c:cat>
          <c:val>
            <c:numRef>
              <c:f>Sheet1!$J$32</c:f>
              <c:numCache>
                <c:formatCode>_("$"* #,##0.0_);_("$"* \(#,##0.0\);_("$"* "-"??_);_(@_)</c:formatCode>
                <c:ptCount val="1"/>
                <c:pt idx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7C-447F-9D30-8E5B1BCCE716}"/>
            </c:ext>
          </c:extLst>
        </c:ser>
        <c:ser>
          <c:idx val="2"/>
          <c:order val="2"/>
          <c:tx>
            <c:strRef>
              <c:f>Sheet1!$K$31</c:f>
              <c:strCache>
                <c:ptCount val="1"/>
                <c:pt idx="0">
                  <c:v>Strategic Initiatives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72222222222212E-3"/>
                  <c:y val="0.357591554444692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r>
                      <a:rPr lang="en-US" sz="1800" b="1" dirty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Specialized Units </a:t>
                    </a:r>
                    <a:fld id="{7E4AAFE8-05DA-4FC0-AF29-020212B66CFF}" type="SERIESNAME">
                      <a:rPr lang="en-US" sz="1800" b="1" smtClean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800" b="1">
                          <a:solidFill>
                            <a:sysClr val="windowText" lastClr="00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[SERIES NAME]</a:t>
                    </a:fld>
                    <a:endParaRPr lang="en-US" sz="1800" b="1" baseline="0" dirty="0">
                      <a:solidFill>
                        <a:sysClr val="windowText" lastClr="000000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  <a:p>
                    <a:pPr>
                      <a:defRPr sz="1800" b="1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r>
                      <a:rPr lang="en-US" sz="1800" b="1" dirty="0">
                        <a:solidFill>
                          <a:sysClr val="windowText" lastClr="00000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$17.9M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97C-447F-9D30-8E5B1BCCE7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Sheet1!$H$32</c:f>
              <c:strCache>
                <c:ptCount val="1"/>
                <c:pt idx="0">
                  <c:v>Recommendation</c:v>
                </c:pt>
              </c:strCache>
            </c:strRef>
          </c:cat>
          <c:val>
            <c:numRef>
              <c:f>Sheet1!$K$32</c:f>
              <c:numCache>
                <c:formatCode>_("$"* #,##0.0_);_("$"* \(#,##0.0\);_("$"* "-"??_);_(@_)</c:formatCode>
                <c:ptCount val="1"/>
                <c:pt idx="0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7C-447F-9D30-8E5B1BCCE716}"/>
            </c:ext>
          </c:extLst>
        </c:ser>
        <c:ser>
          <c:idx val="3"/>
          <c:order val="3"/>
          <c:tx>
            <c:strRef>
              <c:f>Sheet1!$L$31</c:f>
              <c:strCache>
                <c:ptCount val="1"/>
                <c:pt idx="0">
                  <c:v>THEC Initiatives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666666666667681E-3"/>
                  <c:y val="-0.3514670980632067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 dirty="0"/>
                      <a:t>THEC-Led </a:t>
                    </a:r>
                  </a:p>
                  <a:p>
                    <a:r>
                      <a:rPr lang="en-US" sz="1800" dirty="0"/>
                      <a:t>Strategic Initiatives</a:t>
                    </a:r>
                    <a:endParaRPr lang="en-US" sz="1800" baseline="0" dirty="0"/>
                  </a:p>
                  <a:p>
                    <a:r>
                      <a:rPr lang="en-US" sz="1800" dirty="0"/>
                      <a:t>$31.8M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97C-447F-9D30-8E5B1BCCE7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Sheet1!$H$32</c:f>
              <c:strCache>
                <c:ptCount val="1"/>
                <c:pt idx="0">
                  <c:v>Recommendation</c:v>
                </c:pt>
              </c:strCache>
            </c:strRef>
          </c:cat>
          <c:val>
            <c:numRef>
              <c:f>Sheet1!$L$32</c:f>
              <c:numCache>
                <c:formatCode>_("$"* #,##0.0_);_("$"* \(#,##0.0\);_("$"* "-"??_);_(@_)</c:formatCode>
                <c:ptCount val="1"/>
                <c:pt idx="0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7C-447F-9D30-8E5B1BCCE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8971056"/>
        <c:axId val="1088975648"/>
      </c:barChart>
      <c:catAx>
        <c:axId val="1088971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88975648"/>
        <c:crosses val="autoZero"/>
        <c:auto val="1"/>
        <c:lblAlgn val="ctr"/>
        <c:lblOffset val="100"/>
        <c:noMultiLvlLbl val="0"/>
      </c:catAx>
      <c:valAx>
        <c:axId val="1088975648"/>
        <c:scaling>
          <c:orientation val="minMax"/>
          <c:max val="160"/>
        </c:scaling>
        <c:delete val="1"/>
        <c:axPos val="b"/>
        <c:numFmt formatCode="_(&quot;$&quot;* #,##0.0_);_(&quot;$&quot;* \(#,##0.0\);_(&quot;$&quot;* &quot;-&quot;??_);_(@_)" sourceLinked="1"/>
        <c:majorTickMark val="out"/>
        <c:minorTickMark val="none"/>
        <c:tickLblPos val="nextTo"/>
        <c:crossAx val="108897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8.85934E-8</cdr:x>
      <cdr:y>0.67946</cdr:y>
    </cdr:from>
    <cdr:to>
      <cdr:x>1</cdr:x>
      <cdr:y>0.77786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55AFE757-F88A-4CE3-BC11-DE07C35B37E6}"/>
            </a:ext>
          </a:extLst>
        </cdr:cNvPr>
        <cdr:cNvSpPr/>
      </cdr:nvSpPr>
      <cdr:spPr>
        <a:xfrm xmlns:a="http://schemas.openxmlformats.org/drawingml/2006/main">
          <a:off x="1" y="3486958"/>
          <a:ext cx="11287525" cy="5049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E58117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</cdr:x>
      <cdr:y>0.35329</cdr:y>
    </cdr:from>
    <cdr:to>
      <cdr:x>1</cdr:x>
      <cdr:y>0.45169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A467FC09-75E4-451A-AE52-A89A79BE50A7}"/>
            </a:ext>
          </a:extLst>
        </cdr:cNvPr>
        <cdr:cNvSpPr/>
      </cdr:nvSpPr>
      <cdr:spPr>
        <a:xfrm xmlns:a="http://schemas.openxmlformats.org/drawingml/2006/main">
          <a:off x="0" y="1813087"/>
          <a:ext cx="11287526" cy="5049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50800">
          <a:solidFill>
            <a:srgbClr val="E58117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0.6231</cdr:x>
      <cdr:y>0.26899</cdr:y>
    </cdr:from>
    <cdr:to>
      <cdr:x>0.6231</cdr:x>
      <cdr:y>0.53462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EC952D9B-35C1-42D0-BCB0-C3318AC654FA}"/>
            </a:ext>
          </a:extLst>
        </cdr:cNvPr>
        <cdr:cNvCxnSpPr/>
      </cdr:nvCxnSpPr>
      <cdr:spPr>
        <a:xfrm xmlns:a="http://schemas.openxmlformats.org/drawingml/2006/main">
          <a:off x="7472017" y="1284143"/>
          <a:ext cx="0" cy="1268162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0.72946</cdr:x>
      <cdr:y>0.53108</cdr:y>
    </cdr:from>
    <cdr:to>
      <cdr:x>0.72946</cdr:x>
      <cdr:y>0.75107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1F7B1D73-CFD8-4E52-BD30-88FCEBF59BC9}"/>
            </a:ext>
          </a:extLst>
        </cdr:cNvPr>
        <cdr:cNvCxnSpPr/>
      </cdr:nvCxnSpPr>
      <cdr:spPr>
        <a:xfrm xmlns:a="http://schemas.openxmlformats.org/drawingml/2006/main" flipV="1">
          <a:off x="8747539" y="2535383"/>
          <a:ext cx="0" cy="1050223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0.87377</cdr:x>
      <cdr:y>0.26899</cdr:y>
    </cdr:from>
    <cdr:to>
      <cdr:x>0.87377</cdr:x>
      <cdr:y>0.53462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007D9D8A-D4EB-4E93-9D69-152D0185D0B2}"/>
            </a:ext>
          </a:extLst>
        </cdr:cNvPr>
        <cdr:cNvCxnSpPr/>
      </cdr:nvCxnSpPr>
      <cdr:spPr>
        <a:xfrm xmlns:a="http://schemas.openxmlformats.org/drawingml/2006/main">
          <a:off x="10478052" y="1284143"/>
          <a:ext cx="0" cy="1268162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9D79B-EB02-4662-A310-6F014C44711B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9CA3-3B1A-44EF-8DA3-0DAEE797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Commissioner Jay Moser’s Region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29CA3-3B1A-44EF-8DA3-0DAEE7970D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6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B150E4-9B7D-41D9-9230-CA1356E33C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38009" y="3602038"/>
            <a:ext cx="4270745" cy="5659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dirty="0"/>
              <a:t>Presentation Title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72A08D-41D4-44ED-A928-E8E0A0192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41" y="2631708"/>
            <a:ext cx="4254523" cy="97033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C675D-963A-4D07-8168-03542BCDCBB9}"/>
              </a:ext>
            </a:extLst>
          </p:cNvPr>
          <p:cNvCxnSpPr/>
          <p:nvPr userDrawn="1"/>
        </p:nvCxnSpPr>
        <p:spPr>
          <a:xfrm>
            <a:off x="4575545" y="2631708"/>
            <a:ext cx="0" cy="970330"/>
          </a:xfrm>
          <a:prstGeom prst="line">
            <a:avLst/>
          </a:prstGeom>
          <a:ln w="25400">
            <a:solidFill>
              <a:srgbClr val="7F7F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72BEF-EE7C-4F13-B16B-863FB777D011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61CC171-FD69-42D5-B13C-3207BE75E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856" y="6018213"/>
            <a:ext cx="2680069" cy="434975"/>
          </a:xfrm>
        </p:spPr>
        <p:txBody>
          <a:bodyPr>
            <a:normAutofit/>
          </a:bodyPr>
          <a:lstStyle>
            <a:lvl1pPr algn="r">
              <a:defRPr sz="2400" b="0" i="1"/>
            </a:lvl1pPr>
          </a:lstStyle>
          <a:p>
            <a:pPr lvl="0"/>
            <a:r>
              <a:rPr lang="en-US" dirty="0"/>
              <a:t>MM/DD/YYYY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CB56B5A-2E25-4529-A8E6-8C687A1F31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009" y="2275819"/>
            <a:ext cx="7010013" cy="132621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87FA671-B0F3-4D8A-94BF-495DC691F448}"/>
              </a:ext>
            </a:extLst>
          </p:cNvPr>
          <p:cNvSpPr/>
          <p:nvPr userDrawn="1"/>
        </p:nvSpPr>
        <p:spPr>
          <a:xfrm>
            <a:off x="138223" y="6018213"/>
            <a:ext cx="1818168" cy="560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1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BE2A-F876-4770-9D15-55B64688FB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237" y="301217"/>
            <a:ext cx="11287526" cy="107038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C73"/>
                </a:solidFill>
                <a:latin typeface="PermianSlabSerifTypeface" panose="02000000000000000000" pitchFamily="50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6FFB-EC13-42F5-B3CF-D027F0674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667257"/>
            <a:ext cx="11287526" cy="44145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8F31-0D1A-4C4D-8F34-1B556556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6191658"/>
            <a:ext cx="637952" cy="365125"/>
          </a:xfrm>
          <a:prstGeom prst="rect">
            <a:avLst/>
          </a:prstGeom>
        </p:spPr>
        <p:txBody>
          <a:bodyPr/>
          <a:lstStyle>
            <a:lvl1pPr algn="r">
              <a:defRPr sz="1401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81D6E6F-8E8D-4282-A26F-7FEEA05A4F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B59C8-EE06-4C00-B73D-CFF053476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75318"/>
            <a:ext cx="12192000" cy="29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6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BE2A-F876-4770-9D15-55B64688FB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237" y="301217"/>
            <a:ext cx="11287526" cy="107038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C73"/>
                </a:solidFill>
                <a:latin typeface="PermianSlabSerifTypeface" panose="02000000000000000000" pitchFamily="50" charset="0"/>
              </a:defRPr>
            </a:lvl1pPr>
          </a:lstStyle>
          <a:p>
            <a:r>
              <a:rPr lang="en-US" dirty="0"/>
              <a:t>Slide Title with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6FFB-EC13-42F5-B3CF-D027F0674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667257"/>
            <a:ext cx="5643763" cy="44145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8F31-0D1A-4C4D-8F34-1B556556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6191658"/>
            <a:ext cx="637952" cy="365125"/>
          </a:xfrm>
          <a:prstGeom prst="rect">
            <a:avLst/>
          </a:prstGeom>
        </p:spPr>
        <p:txBody>
          <a:bodyPr/>
          <a:lstStyle>
            <a:lvl1pPr algn="r">
              <a:defRPr sz="1401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81D6E6F-8E8D-4282-A26F-7FEEA05A4F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B59C8-EE06-4C00-B73D-CFF053476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75318"/>
            <a:ext cx="12192000" cy="29231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CFCAC403-DFCA-43BA-8C53-09DF91BA1E3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095800" y="1667258"/>
            <a:ext cx="5643763" cy="4414566"/>
          </a:xfrm>
        </p:spPr>
        <p:txBody>
          <a:bodyPr/>
          <a:lstStyle>
            <a:lvl1pPr>
              <a:defRPr b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32D9-7EA4-44EE-9170-90B98A7FF4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77773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Transition Slide Title</a:t>
            </a:r>
          </a:p>
        </p:txBody>
      </p:sp>
    </p:spTree>
    <p:extLst>
      <p:ext uri="{BB962C8B-B14F-4D97-AF65-F5344CB8AC3E}">
        <p14:creationId xmlns:p14="http://schemas.microsoft.com/office/powerpoint/2010/main" val="27688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72A08D-41D4-44ED-A928-E8E0A0192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41" y="2631708"/>
            <a:ext cx="4254523" cy="97033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C675D-963A-4D07-8168-03542BCDCBB9}"/>
              </a:ext>
            </a:extLst>
          </p:cNvPr>
          <p:cNvCxnSpPr/>
          <p:nvPr userDrawn="1"/>
        </p:nvCxnSpPr>
        <p:spPr>
          <a:xfrm>
            <a:off x="4575545" y="2631708"/>
            <a:ext cx="0" cy="970330"/>
          </a:xfrm>
          <a:prstGeom prst="line">
            <a:avLst/>
          </a:prstGeom>
          <a:ln w="25400">
            <a:solidFill>
              <a:srgbClr val="7F7F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72BEF-EE7C-4F13-B16B-863FB777D011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F291CF-BE72-4E99-B595-F09D1D7A21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49432" y="2836105"/>
            <a:ext cx="3438269" cy="6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8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5C6A59-7BA5-41E8-9534-00E196B76DA2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6D041213-5A63-4FF3-BF1A-1F93C326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Standard Slide with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6B7A16D-294B-43C8-BC89-E87FE71E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FE50EB3C-3679-411C-94AE-C43A1F97629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3" y="6176963"/>
            <a:ext cx="1713052" cy="39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0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5" r:id="rId4"/>
    <p:sldLayoutId id="2147483654" r:id="rId5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C73"/>
          </a:solidFill>
          <a:latin typeface="PermianSlabSerifTypeface" panose="02000000000000000000" pitchFamily="50" charset="0"/>
          <a:ea typeface="+mj-ea"/>
          <a:cs typeface="+mj-cs"/>
        </a:defRPr>
      </a:lvl1pPr>
    </p:titleStyle>
    <p:bodyStyle>
      <a:lvl1pPr marL="0" indent="0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None/>
        <a:defRPr sz="2800" b="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92DA-C1D5-45BE-9EA9-308B8F6F2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7773"/>
            <a:ext cx="11080898" cy="1851427"/>
          </a:xfrm>
        </p:spPr>
        <p:txBody>
          <a:bodyPr/>
          <a:lstStyle/>
          <a:p>
            <a:r>
              <a:rPr lang="en-US" sz="4000" dirty="0"/>
              <a:t>II. 2022-23 Operating State Appropriations</a:t>
            </a:r>
            <a:br>
              <a:rPr lang="en-US" sz="4000" dirty="0"/>
            </a:br>
            <a:r>
              <a:rPr lang="en-US" sz="4000" dirty="0"/>
              <a:t>     Recommendations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5A02DA-D0A3-41D2-9B0C-0970E9F2DC39}"/>
              </a:ext>
            </a:extLst>
          </p:cNvPr>
          <p:cNvSpPr txBox="1"/>
          <p:nvPr/>
        </p:nvSpPr>
        <p:spPr>
          <a:xfrm>
            <a:off x="838200" y="2716108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C73"/>
                </a:solidFill>
                <a:latin typeface="PermianSlabSerifTypeface" panose="02000000000000000000" pitchFamily="50" charset="0"/>
              </a:rPr>
              <a:t>REGULAR CALENDER</a:t>
            </a:r>
          </a:p>
        </p:txBody>
      </p:sp>
    </p:spTree>
    <p:extLst>
      <p:ext uri="{BB962C8B-B14F-4D97-AF65-F5344CB8AC3E}">
        <p14:creationId xmlns:p14="http://schemas.microsoft.com/office/powerpoint/2010/main" val="71206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39C9C-E329-421C-9639-EB83AC017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2022-23 Appropriation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25F6C-43FA-4F3C-A818-1DC418092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C843FE0-8D12-4865-97CB-17B4FCD59B7C}"/>
              </a:ext>
            </a:extLst>
          </p:cNvPr>
          <p:cNvGraphicFramePr>
            <a:graphicFrameLocks/>
          </p:cNvGraphicFramePr>
          <p:nvPr/>
        </p:nvGraphicFramePr>
        <p:xfrm>
          <a:off x="1" y="1417639"/>
          <a:ext cx="11991752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A83A2B-120E-4BE0-94C8-28F7F4B11851}"/>
              </a:ext>
            </a:extLst>
          </p:cNvPr>
          <p:cNvSpPr txBox="1"/>
          <p:nvPr/>
        </p:nvSpPr>
        <p:spPr>
          <a:xfrm>
            <a:off x="2590689" y="5930048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Recommendation = $1.99 Billion</a:t>
            </a:r>
          </a:p>
        </p:txBody>
      </p:sp>
    </p:spTree>
    <p:extLst>
      <p:ext uri="{BB962C8B-B14F-4D97-AF65-F5344CB8AC3E}">
        <p14:creationId xmlns:p14="http://schemas.microsoft.com/office/powerpoint/2010/main" val="265366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5572-9767-4DFE-8DCC-B6AF3D7B8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2022-23 Appropriation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7C42-B0DE-4574-BF6A-146E60119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6" y="1481729"/>
            <a:ext cx="11539517" cy="4414566"/>
          </a:xfrm>
        </p:spPr>
        <p:txBody>
          <a:bodyPr/>
          <a:lstStyle/>
          <a:p>
            <a:r>
              <a:rPr lang="en-US" b="1" dirty="0"/>
              <a:t>$90M to fund outcomes formula units and TCATs</a:t>
            </a:r>
          </a:p>
          <a:p>
            <a:pPr marL="1028709" lvl="1" indent="-342900"/>
            <a:r>
              <a:rPr lang="en-US" dirty="0"/>
              <a:t>$25M to fully fund outcomes productivity</a:t>
            </a:r>
          </a:p>
          <a:p>
            <a:pPr marL="1028709" lvl="1" indent="-342900"/>
            <a:r>
              <a:rPr lang="en-US" dirty="0"/>
              <a:t>$65M to prioritize a 0% to 3% tuition range</a:t>
            </a:r>
            <a:endParaRPr lang="en-US" sz="100" dirty="0"/>
          </a:p>
          <a:p>
            <a:r>
              <a:rPr lang="en-US" b="1" dirty="0"/>
              <a:t>$15.8M to address growth in cost drivers at specialized units</a:t>
            </a:r>
          </a:p>
          <a:p>
            <a:pPr marL="1028709" lvl="1" indent="-342900"/>
            <a:r>
              <a:rPr lang="en-US" dirty="0"/>
              <a:t>$10.01M for medical units</a:t>
            </a:r>
          </a:p>
          <a:p>
            <a:pPr marL="1028709" lvl="1" indent="-342900"/>
            <a:r>
              <a:rPr lang="en-US" dirty="0"/>
              <a:t>$4.45M for agriculture research and public service</a:t>
            </a:r>
          </a:p>
          <a:p>
            <a:pPr marL="1028709" lvl="1" indent="-342900"/>
            <a:r>
              <a:rPr lang="en-US" dirty="0"/>
              <a:t>$1.3M for other specialized units</a:t>
            </a:r>
            <a:endParaRPr lang="en-US" sz="100" dirty="0"/>
          </a:p>
          <a:p>
            <a:r>
              <a:rPr lang="en-US" b="1" dirty="0"/>
              <a:t>$17.9M to fund Strategic Initiatives &amp; Statewide System Priorities</a:t>
            </a:r>
            <a:endParaRPr lang="en-US" sz="100" dirty="0"/>
          </a:p>
          <a:p>
            <a:r>
              <a:rPr lang="en-US" b="1" dirty="0"/>
              <a:t>$31.8M for THEC-led initiatives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EA6AD-E503-4ABC-A0E7-7CF76954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8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5572-9767-4DFE-8DCC-B6AF3D7B8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2022-23 Appropriation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7C42-B0DE-4574-BF6A-146E60119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434051"/>
            <a:ext cx="11287526" cy="4695155"/>
          </a:xfrm>
        </p:spPr>
        <p:txBody>
          <a:bodyPr/>
          <a:lstStyle/>
          <a:p>
            <a:r>
              <a:rPr lang="en-US" b="1" dirty="0"/>
              <a:t>$84.9M to the outcomes-based formula units</a:t>
            </a:r>
          </a:p>
          <a:p>
            <a:endParaRPr lang="en-US" sz="300" dirty="0"/>
          </a:p>
          <a:p>
            <a:r>
              <a:rPr lang="en-US" b="1" dirty="0"/>
              <a:t>Largest appropriation increases</a:t>
            </a:r>
            <a:r>
              <a:rPr lang="en-US" dirty="0"/>
              <a:t> – Community Colleges</a:t>
            </a:r>
          </a:p>
          <a:p>
            <a:pPr marL="1028709" lvl="1" indent="-342900"/>
            <a:r>
              <a:rPr lang="en-US" dirty="0"/>
              <a:t>Walters State Community College: </a:t>
            </a:r>
            <a:r>
              <a:rPr lang="en-US" i="1" dirty="0"/>
              <a:t>10.0% increase ($2.7M recurring)</a:t>
            </a:r>
          </a:p>
          <a:p>
            <a:pPr marL="1028709" lvl="1" indent="-342900"/>
            <a:r>
              <a:rPr lang="en-US" dirty="0"/>
              <a:t>Motlow State Community College: </a:t>
            </a:r>
            <a:r>
              <a:rPr lang="en-US" i="1" dirty="0"/>
              <a:t>9% increase ($2.1M recurring)</a:t>
            </a:r>
          </a:p>
          <a:p>
            <a:endParaRPr lang="en-US" sz="300" dirty="0"/>
          </a:p>
          <a:p>
            <a:r>
              <a:rPr lang="en-US" b="1" dirty="0"/>
              <a:t>Largest appropriation increases </a:t>
            </a:r>
            <a:r>
              <a:rPr lang="en-US" dirty="0"/>
              <a:t>– Universities</a:t>
            </a:r>
          </a:p>
          <a:p>
            <a:pPr marL="1028709" lvl="1" indent="-342900"/>
            <a:r>
              <a:rPr lang="en-US" dirty="0"/>
              <a:t>Austin Peay State University: </a:t>
            </a:r>
            <a:r>
              <a:rPr lang="en-US" i="1" dirty="0"/>
              <a:t>10.4% increase ($6.0M recurring)</a:t>
            </a:r>
          </a:p>
          <a:p>
            <a:pPr marL="1028709" lvl="1" indent="-342900"/>
            <a:r>
              <a:rPr lang="en-US" dirty="0"/>
              <a:t>University of Tennessee Martin: </a:t>
            </a:r>
            <a:r>
              <a:rPr lang="en-US" i="1" dirty="0"/>
              <a:t>7.9% increase ($2.8M recurring)</a:t>
            </a:r>
          </a:p>
          <a:p>
            <a:endParaRPr lang="en-US" sz="300" dirty="0"/>
          </a:p>
          <a:p>
            <a:r>
              <a:rPr lang="en-US" b="1" dirty="0"/>
              <a:t>$5.1M for the TN Colleges of Applied Technology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EA6AD-E503-4ABC-A0E7-7CF76954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1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80F8-31C3-427C-902A-C10C50F5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Outcome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15F96-474A-4DC6-9317-2EE62E50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794BD1F-5392-4A07-8A86-1737F8C53F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9148" y="1875183"/>
          <a:ext cx="11837764" cy="349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10649097" imgH="2866952" progId="Excel.Sheet.12">
                  <p:embed/>
                </p:oleObj>
              </mc:Choice>
              <mc:Fallback>
                <p:oleObj name="Worksheet" r:id="rId3" imgW="10649097" imgH="2866952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794BD1F-5392-4A07-8A86-1737F8C53F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148" y="1875183"/>
                        <a:ext cx="11837764" cy="349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2323FD4-6E0C-4376-A0D8-C257519B8D70}"/>
              </a:ext>
            </a:extLst>
          </p:cNvPr>
          <p:cNvSpPr/>
          <p:nvPr/>
        </p:nvSpPr>
        <p:spPr>
          <a:xfrm>
            <a:off x="152400" y="3273286"/>
            <a:ext cx="11837764" cy="70236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AC73B-EBFA-4318-90C9-F008351F6EFD}"/>
              </a:ext>
            </a:extLst>
          </p:cNvPr>
          <p:cNvSpPr/>
          <p:nvPr/>
        </p:nvSpPr>
        <p:spPr>
          <a:xfrm>
            <a:off x="139148" y="4996070"/>
            <a:ext cx="11837764" cy="371061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80241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283216" y="1070046"/>
          <a:ext cx="11287526" cy="5131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0A38B79-9B71-469B-9F8F-D14F2551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37" y="181949"/>
            <a:ext cx="11287526" cy="1070383"/>
          </a:xfrm>
        </p:spPr>
        <p:txBody>
          <a:bodyPr/>
          <a:lstStyle/>
          <a:p>
            <a:r>
              <a:rPr lang="en-US" dirty="0"/>
              <a:t>Breakdown of Component Parts</a:t>
            </a:r>
            <a:br>
              <a:rPr lang="en-US" dirty="0"/>
            </a:br>
            <a:r>
              <a:rPr lang="en-US" dirty="0">
                <a:solidFill>
                  <a:srgbClr val="E58117"/>
                </a:solidFill>
              </a:rPr>
              <a:t>University of TN Martin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4B239-B32B-41FF-B041-F343A059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5C7EDB-CD5E-467B-A9E6-115FD253911F}"/>
              </a:ext>
            </a:extLst>
          </p:cNvPr>
          <p:cNvSpPr txBox="1"/>
          <p:nvPr/>
        </p:nvSpPr>
        <p:spPr>
          <a:xfrm>
            <a:off x="9988830" y="467802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6YR Graduation Rate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F03157-3519-4421-9175-73D85485C9F3}"/>
              </a:ext>
            </a:extLst>
          </p:cNvPr>
          <p:cNvSpPr txBox="1"/>
          <p:nvPr/>
        </p:nvSpPr>
        <p:spPr>
          <a:xfrm>
            <a:off x="9988830" y="551622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Assurance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8DE00E-806D-4E3D-9C93-6CAA434945B5}"/>
              </a:ext>
            </a:extLst>
          </p:cNvPr>
          <p:cNvSpPr txBox="1"/>
          <p:nvPr/>
        </p:nvSpPr>
        <p:spPr>
          <a:xfrm>
            <a:off x="9988830" y="5096652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CC415511-9B1C-4BF9-B58F-1E259E4462BB}"/>
              </a:ext>
            </a:extLst>
          </p:cNvPr>
          <p:cNvSpPr txBox="1"/>
          <p:nvPr/>
        </p:nvSpPr>
        <p:spPr>
          <a:xfrm>
            <a:off x="5980390" y="6233487"/>
            <a:ext cx="3886200" cy="3810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Recommendation:   $2,834,100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32AB3-41C8-4988-B214-E0E4230E5968}"/>
              </a:ext>
            </a:extLst>
          </p:cNvPr>
          <p:cNvSpPr txBox="1"/>
          <p:nvPr/>
        </p:nvSpPr>
        <p:spPr>
          <a:xfrm>
            <a:off x="10046742" y="3790124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 &amp; Service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652B25-CDF1-4FF4-AF6F-242BE02698C3}"/>
              </a:ext>
            </a:extLst>
          </p:cNvPr>
          <p:cNvSpPr txBox="1"/>
          <p:nvPr/>
        </p:nvSpPr>
        <p:spPr>
          <a:xfrm>
            <a:off x="10046742" y="422082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Degrees per 100 FTE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2DBC35-6432-4C70-AA08-630B0AF61D55}"/>
              </a:ext>
            </a:extLst>
          </p:cNvPr>
          <p:cNvSpPr txBox="1"/>
          <p:nvPr/>
        </p:nvSpPr>
        <p:spPr>
          <a:xfrm>
            <a:off x="10046742" y="1341784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 hr. Progression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9531B8-B135-40A9-97F7-A11649D7AB53}"/>
              </a:ext>
            </a:extLst>
          </p:cNvPr>
          <p:cNvSpPr txBox="1"/>
          <p:nvPr/>
        </p:nvSpPr>
        <p:spPr>
          <a:xfrm>
            <a:off x="10046742" y="1722784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60 hr. Progression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6E6C4B-E866-486B-956F-72F5C0012C65}"/>
              </a:ext>
            </a:extLst>
          </p:cNvPr>
          <p:cNvSpPr txBox="1"/>
          <p:nvPr/>
        </p:nvSpPr>
        <p:spPr>
          <a:xfrm>
            <a:off x="10046742" y="214354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 Hr. Progression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1945B2-CEF5-44B5-8986-38B42820645F}"/>
              </a:ext>
            </a:extLst>
          </p:cNvPr>
          <p:cNvSpPr txBox="1"/>
          <p:nvPr/>
        </p:nvSpPr>
        <p:spPr>
          <a:xfrm>
            <a:off x="10046741" y="2463538"/>
            <a:ext cx="19450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Bachelors &amp; Associate</a:t>
            </a:r>
          </a:p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Degrees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8F7B76-EB81-49B0-9A6B-0740E3B6E4E5}"/>
              </a:ext>
            </a:extLst>
          </p:cNvPr>
          <p:cNvSpPr txBox="1"/>
          <p:nvPr/>
        </p:nvSpPr>
        <p:spPr>
          <a:xfrm>
            <a:off x="10046742" y="2894234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&amp; Ed Specialists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E460F4-86A2-4CB4-81B5-54D882718A77}"/>
              </a:ext>
            </a:extLst>
          </p:cNvPr>
          <p:cNvSpPr txBox="1"/>
          <p:nvPr/>
        </p:nvSpPr>
        <p:spPr>
          <a:xfrm>
            <a:off x="10046742" y="3422376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Doctoral Degrees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9F66DB4F-075D-4210-890E-5C4716E974F7}"/>
              </a:ext>
            </a:extLst>
          </p:cNvPr>
          <p:cNvSpPr txBox="1"/>
          <p:nvPr/>
        </p:nvSpPr>
        <p:spPr>
          <a:xfrm>
            <a:off x="6465342" y="1255644"/>
            <a:ext cx="3124230" cy="3809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Point:    $2,156,100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32F97C-01BA-4702-85BE-F1CD193D32AB}"/>
              </a:ext>
            </a:extLst>
          </p:cNvPr>
          <p:cNvCxnSpPr>
            <a:cxnSpLocks/>
          </p:cNvCxnSpPr>
          <p:nvPr/>
        </p:nvCxnSpPr>
        <p:spPr>
          <a:xfrm>
            <a:off x="4361824" y="1228476"/>
            <a:ext cx="0" cy="4681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50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43C8-BF00-475F-9EBF-B455FA6C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College Outcome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3688C-D2B2-419C-A8AA-3DBB94D0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7804D5A-8732-4342-BFAB-C1E648858D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385" y="1734654"/>
          <a:ext cx="11865229" cy="383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10649097" imgH="3438523" progId="Excel.Sheet.12">
                  <p:embed/>
                </p:oleObj>
              </mc:Choice>
              <mc:Fallback>
                <p:oleObj name="Worksheet" r:id="rId3" imgW="10649097" imgH="3438523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7804D5A-8732-4342-BFAB-C1E648858D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85" y="1734654"/>
                        <a:ext cx="11865229" cy="383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DD4AC1A-713F-450B-8FCF-888651105922}"/>
              </a:ext>
            </a:extLst>
          </p:cNvPr>
          <p:cNvSpPr/>
          <p:nvPr/>
        </p:nvSpPr>
        <p:spPr>
          <a:xfrm>
            <a:off x="163385" y="3313043"/>
            <a:ext cx="11865228" cy="649357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EA27B5-4DEF-40AE-9513-B8A1757AF0E8}"/>
              </a:ext>
            </a:extLst>
          </p:cNvPr>
          <p:cNvSpPr/>
          <p:nvPr/>
        </p:nvSpPr>
        <p:spPr>
          <a:xfrm>
            <a:off x="163385" y="5234609"/>
            <a:ext cx="11865228" cy="30618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8203D0-D5F1-4B7B-93F4-47CD3876A2AF}"/>
              </a:ext>
            </a:extLst>
          </p:cNvPr>
          <p:cNvSpPr/>
          <p:nvPr/>
        </p:nvSpPr>
        <p:spPr>
          <a:xfrm>
            <a:off x="163385" y="2047460"/>
            <a:ext cx="11865228" cy="649357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21684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D6C40-4A42-4820-B20D-B775D782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2ACFE7-64FA-4041-8B16-A44E0A5A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37" y="181949"/>
            <a:ext cx="11287526" cy="1070383"/>
          </a:xfrm>
        </p:spPr>
        <p:txBody>
          <a:bodyPr/>
          <a:lstStyle/>
          <a:p>
            <a:r>
              <a:rPr lang="en-US" dirty="0"/>
              <a:t>Breakdown of Component Parts</a:t>
            </a:r>
            <a:br>
              <a:rPr lang="en-US" dirty="0"/>
            </a:br>
            <a:r>
              <a:rPr lang="en-US" dirty="0">
                <a:solidFill>
                  <a:srgbClr val="E91540"/>
                </a:solidFill>
              </a:rPr>
              <a:t>Walters State Community College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19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304799" y="1048993"/>
          <a:ext cx="10893287" cy="517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518925-FACD-4DA4-BB7A-C4A2436C8956}"/>
              </a:ext>
            </a:extLst>
          </p:cNvPr>
          <p:cNvCxnSpPr>
            <a:cxnSpLocks/>
          </p:cNvCxnSpPr>
          <p:nvPr/>
        </p:nvCxnSpPr>
        <p:spPr>
          <a:xfrm>
            <a:off x="3632956" y="1243800"/>
            <a:ext cx="0" cy="4681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87FD34-A1E2-4D35-AF04-1ACBE278550B}"/>
              </a:ext>
            </a:extLst>
          </p:cNvPr>
          <p:cNvSpPr txBox="1"/>
          <p:nvPr/>
        </p:nvSpPr>
        <p:spPr>
          <a:xfrm>
            <a:off x="10137918" y="1414464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 hr. Progression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29AB7-7072-43D7-98F4-57033C6757CC}"/>
              </a:ext>
            </a:extLst>
          </p:cNvPr>
          <p:cNvSpPr txBox="1"/>
          <p:nvPr/>
        </p:nvSpPr>
        <p:spPr>
          <a:xfrm>
            <a:off x="10137918" y="1755708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 hr. Progression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232C34-25C7-44BE-9C2E-8F367CF6161F}"/>
              </a:ext>
            </a:extLst>
          </p:cNvPr>
          <p:cNvSpPr txBox="1"/>
          <p:nvPr/>
        </p:nvSpPr>
        <p:spPr>
          <a:xfrm>
            <a:off x="10137918" y="2123456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36 hr. Progression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F49F33-B2BA-4BAB-A17B-9979D09FA4BA}"/>
              </a:ext>
            </a:extLst>
          </p:cNvPr>
          <p:cNvSpPr txBox="1"/>
          <p:nvPr/>
        </p:nvSpPr>
        <p:spPr>
          <a:xfrm>
            <a:off x="10137918" y="2805944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Associate Degrees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0726C6-F298-488D-AB89-2B7B193F6F3E}"/>
              </a:ext>
            </a:extLst>
          </p:cNvPr>
          <p:cNvSpPr txBox="1"/>
          <p:nvPr/>
        </p:nvSpPr>
        <p:spPr>
          <a:xfrm>
            <a:off x="10137918" y="4225116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Transfers 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5335AB-98FE-4DB1-8202-3AE83AB9E55B}"/>
              </a:ext>
            </a:extLst>
          </p:cNvPr>
          <p:cNvSpPr txBox="1"/>
          <p:nvPr/>
        </p:nvSpPr>
        <p:spPr>
          <a:xfrm>
            <a:off x="10137918" y="4581735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Training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670F6F-169B-4BE8-9E1B-4C7BE9FBFED9}"/>
              </a:ext>
            </a:extLst>
          </p:cNvPr>
          <p:cNvSpPr txBox="1"/>
          <p:nvPr/>
        </p:nvSpPr>
        <p:spPr>
          <a:xfrm>
            <a:off x="10137918" y="4920852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 per 100 FTE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2B8F64-40F4-4C82-B4FF-727963167A31}"/>
              </a:ext>
            </a:extLst>
          </p:cNvPr>
          <p:cNvSpPr txBox="1"/>
          <p:nvPr/>
        </p:nvSpPr>
        <p:spPr>
          <a:xfrm>
            <a:off x="10137918" y="5618715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Assurance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4B496C-5882-4E2B-8A90-8FE0866463D1}"/>
              </a:ext>
            </a:extLst>
          </p:cNvPr>
          <p:cNvSpPr txBox="1"/>
          <p:nvPr/>
        </p:nvSpPr>
        <p:spPr>
          <a:xfrm>
            <a:off x="10137918" y="523772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38E626-DEBD-4867-97D7-5252CC1F71AD}"/>
              </a:ext>
            </a:extLst>
          </p:cNvPr>
          <p:cNvSpPr txBox="1"/>
          <p:nvPr/>
        </p:nvSpPr>
        <p:spPr>
          <a:xfrm>
            <a:off x="10137918" y="3188132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1-2 Yr. Certificates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0A917B-E109-4EC2-B168-D5DA653FBF97}"/>
              </a:ext>
            </a:extLst>
          </p:cNvPr>
          <p:cNvSpPr txBox="1"/>
          <p:nvPr/>
        </p:nvSpPr>
        <p:spPr>
          <a:xfrm>
            <a:off x="10137918" y="3869431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 Placements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542401-6449-4233-AE00-B9E9736F7A1D}"/>
              </a:ext>
            </a:extLst>
          </p:cNvPr>
          <p:cNvSpPr txBox="1"/>
          <p:nvPr/>
        </p:nvSpPr>
        <p:spPr>
          <a:xfrm>
            <a:off x="10137918" y="2491204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Dual Enrollment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799360-CD77-4A23-978A-93297D5E7805}"/>
              </a:ext>
            </a:extLst>
          </p:cNvPr>
          <p:cNvSpPr txBox="1"/>
          <p:nvPr/>
        </p:nvSpPr>
        <p:spPr>
          <a:xfrm>
            <a:off x="10137918" y="3504996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&lt;1 Yr. Certificates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D0B693-87D4-4505-8D18-AD1FA9AEDA73}"/>
              </a:ext>
            </a:extLst>
          </p:cNvPr>
          <p:cNvSpPr/>
          <p:nvPr/>
        </p:nvSpPr>
        <p:spPr>
          <a:xfrm>
            <a:off x="452238" y="2752510"/>
            <a:ext cx="11362077" cy="1048933"/>
          </a:xfrm>
          <a:prstGeom prst="rect">
            <a:avLst/>
          </a:prstGeom>
          <a:noFill/>
          <a:ln w="50800">
            <a:solidFill>
              <a:srgbClr val="E91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07C8CA-EA92-467B-AD7E-22E6CAF570FA}"/>
              </a:ext>
            </a:extLst>
          </p:cNvPr>
          <p:cNvSpPr/>
          <p:nvPr/>
        </p:nvSpPr>
        <p:spPr>
          <a:xfrm>
            <a:off x="452237" y="4499523"/>
            <a:ext cx="11362077" cy="382188"/>
          </a:xfrm>
          <a:prstGeom prst="rect">
            <a:avLst/>
          </a:prstGeom>
          <a:noFill/>
          <a:ln w="50800">
            <a:solidFill>
              <a:srgbClr val="E91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B1848DC1-571F-48AD-BDFC-9FFCF8558F79}"/>
              </a:ext>
            </a:extLst>
          </p:cNvPr>
          <p:cNvSpPr txBox="1"/>
          <p:nvPr/>
        </p:nvSpPr>
        <p:spPr>
          <a:xfrm>
            <a:off x="6996930" y="1457882"/>
            <a:ext cx="3124230" cy="3809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Starting Point:    $1,588,800</a:t>
            </a:r>
          </a:p>
        </p:txBody>
      </p:sp>
      <p:sp>
        <p:nvSpPr>
          <p:cNvPr id="25" name="TextBox 2">
            <a:extLst>
              <a:ext uri="{FF2B5EF4-FFF2-40B4-BE49-F238E27FC236}">
                <a16:creationId xmlns:a16="http://schemas.microsoft.com/office/drawing/2014/main" id="{9AB7D3A9-1058-451B-80C2-F1C805EC5E12}"/>
              </a:ext>
            </a:extLst>
          </p:cNvPr>
          <p:cNvSpPr txBox="1"/>
          <p:nvPr/>
        </p:nvSpPr>
        <p:spPr>
          <a:xfrm>
            <a:off x="6831525" y="6244788"/>
            <a:ext cx="3886200" cy="3810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Recommendation:   $2,703,300</a:t>
            </a:r>
          </a:p>
        </p:txBody>
      </p:sp>
    </p:spTree>
    <p:extLst>
      <p:ext uri="{BB962C8B-B14F-4D97-AF65-F5344CB8AC3E}">
        <p14:creationId xmlns:p14="http://schemas.microsoft.com/office/powerpoint/2010/main" val="357368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53A8A-2BE6-46C5-B715-32D3928F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TN Promise &amp; TN Reconnect Students in the Outcomes Pipeline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0C413-C164-47F3-B3B9-09FBC7D3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0779DD3-2EB5-4C7F-8509-FF93FBF4AC64}"/>
              </a:ext>
            </a:extLst>
          </p:cNvPr>
          <p:cNvGraphicFramePr>
            <a:graphicFrameLocks/>
          </p:cNvGraphicFramePr>
          <p:nvPr/>
        </p:nvGraphicFramePr>
        <p:xfrm>
          <a:off x="3771986" y="1670992"/>
          <a:ext cx="4624388" cy="3934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728661B-1391-4D87-821C-F8183C98DF4E}"/>
              </a:ext>
            </a:extLst>
          </p:cNvPr>
          <p:cNvGraphicFramePr>
            <a:graphicFrameLocks/>
          </p:cNvGraphicFramePr>
          <p:nvPr/>
        </p:nvGraphicFramePr>
        <p:xfrm>
          <a:off x="0" y="1670991"/>
          <a:ext cx="4572000" cy="382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C60E206-31FA-48D1-B69F-B10A67D5F7BD}"/>
              </a:ext>
            </a:extLst>
          </p:cNvPr>
          <p:cNvGraphicFramePr>
            <a:graphicFrameLocks/>
          </p:cNvGraphicFramePr>
          <p:nvPr/>
        </p:nvGraphicFramePr>
        <p:xfrm>
          <a:off x="7492460" y="1670990"/>
          <a:ext cx="4614863" cy="3779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A0E465E4-0C55-467A-A2CD-E8226707874B}"/>
              </a:ext>
            </a:extLst>
          </p:cNvPr>
          <p:cNvGrpSpPr/>
          <p:nvPr/>
        </p:nvGrpSpPr>
        <p:grpSpPr>
          <a:xfrm>
            <a:off x="1789040" y="5798087"/>
            <a:ext cx="2782960" cy="369332"/>
            <a:chOff x="1789040" y="5798087"/>
            <a:chExt cx="2782960" cy="36933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A4A78E4-CF2B-473B-BACB-C8065D7F42B7}"/>
                </a:ext>
              </a:extLst>
            </p:cNvPr>
            <p:cNvSpPr/>
            <p:nvPr/>
          </p:nvSpPr>
          <p:spPr>
            <a:xfrm>
              <a:off x="1789040" y="5883965"/>
              <a:ext cx="265043" cy="185531"/>
            </a:xfrm>
            <a:prstGeom prst="rect">
              <a:avLst/>
            </a:prstGeom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8FBD037-196D-4196-B528-17A490CA6A5C}"/>
                </a:ext>
              </a:extLst>
            </p:cNvPr>
            <p:cNvSpPr txBox="1"/>
            <p:nvPr/>
          </p:nvSpPr>
          <p:spPr>
            <a:xfrm>
              <a:off x="2286000" y="579808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TN Reconnect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7B5F9A4-97B6-41D6-A535-825CCEB6B71F}"/>
              </a:ext>
            </a:extLst>
          </p:cNvPr>
          <p:cNvGrpSpPr/>
          <p:nvPr/>
        </p:nvGrpSpPr>
        <p:grpSpPr>
          <a:xfrm>
            <a:off x="5072273" y="5827367"/>
            <a:ext cx="2819399" cy="369332"/>
            <a:chOff x="5072273" y="5827367"/>
            <a:chExt cx="2819399" cy="3693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384C2AC-FC59-42A8-A238-6BA6B16F6F12}"/>
                </a:ext>
              </a:extLst>
            </p:cNvPr>
            <p:cNvSpPr/>
            <p:nvPr/>
          </p:nvSpPr>
          <p:spPr>
            <a:xfrm>
              <a:off x="5072273" y="5883965"/>
              <a:ext cx="265043" cy="185531"/>
            </a:xfrm>
            <a:prstGeom prst="rect">
              <a:avLst/>
            </a:prstGeom>
            <a:solidFill>
              <a:srgbClr val="A6A6A6"/>
            </a:solidFill>
            <a:ln>
              <a:solidFill>
                <a:srgbClr val="A6A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4F324A0-EC14-4DDD-8E23-F493F5A7B66E}"/>
                </a:ext>
              </a:extLst>
            </p:cNvPr>
            <p:cNvSpPr txBox="1"/>
            <p:nvPr/>
          </p:nvSpPr>
          <p:spPr>
            <a:xfrm>
              <a:off x="5605672" y="582736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Other Students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AE98685-53BD-4E7B-B9CD-55047C2ECF85}"/>
              </a:ext>
            </a:extLst>
          </p:cNvPr>
          <p:cNvGrpSpPr/>
          <p:nvPr/>
        </p:nvGrpSpPr>
        <p:grpSpPr>
          <a:xfrm>
            <a:off x="8693427" y="5792929"/>
            <a:ext cx="2660374" cy="369332"/>
            <a:chOff x="8693427" y="5792929"/>
            <a:chExt cx="2660374" cy="36933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45F647E-F0EF-4237-8BBC-21F09B62BD16}"/>
                </a:ext>
              </a:extLst>
            </p:cNvPr>
            <p:cNvSpPr/>
            <p:nvPr/>
          </p:nvSpPr>
          <p:spPr>
            <a:xfrm>
              <a:off x="8693427" y="5883965"/>
              <a:ext cx="265043" cy="185531"/>
            </a:xfrm>
            <a:prstGeom prst="rect">
              <a:avLst/>
            </a:prstGeom>
            <a:solidFill>
              <a:srgbClr val="C8141E"/>
            </a:solidFill>
            <a:ln>
              <a:solidFill>
                <a:srgbClr val="C814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9579749-35D8-4CB5-9981-F0B36E38A847}"/>
                </a:ext>
              </a:extLst>
            </p:cNvPr>
            <p:cNvSpPr txBox="1"/>
            <p:nvPr/>
          </p:nvSpPr>
          <p:spPr>
            <a:xfrm>
              <a:off x="9067801" y="5792929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TN Promise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50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5572-9767-4DFE-8DCC-B6AF3D7B8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2022-23 Appropriation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7C42-B0DE-4574-BF6A-146E60119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371600"/>
            <a:ext cx="11555895" cy="4695155"/>
          </a:xfrm>
        </p:spPr>
        <p:txBody>
          <a:bodyPr/>
          <a:lstStyle/>
          <a:p>
            <a:r>
              <a:rPr lang="en-US" b="1" dirty="0"/>
              <a:t>Strategic Initiatives </a:t>
            </a:r>
            <a:r>
              <a:rPr lang="en-US" i="1" dirty="0"/>
              <a:t>($5.3M recurring; $3.3M nonrecurring)</a:t>
            </a:r>
          </a:p>
          <a:p>
            <a:pPr marL="1028709" lvl="1" indent="-342900"/>
            <a:r>
              <a:rPr lang="en-US" sz="2200" dirty="0"/>
              <a:t>$6.1M to UT Institute of Agriculture</a:t>
            </a:r>
          </a:p>
          <a:p>
            <a:pPr marL="1028709" lvl="1" indent="-342900"/>
            <a:r>
              <a:rPr lang="en-US" sz="2200" dirty="0"/>
              <a:t>$1.4M to ETSU Medical Units</a:t>
            </a:r>
          </a:p>
          <a:p>
            <a:pPr marL="1028709" lvl="1" indent="-342900"/>
            <a:r>
              <a:rPr lang="en-US" sz="2200" dirty="0"/>
              <a:t>$1.1M to UT Institute for Public Service</a:t>
            </a:r>
          </a:p>
          <a:p>
            <a:endParaRPr lang="en-US" sz="300" dirty="0"/>
          </a:p>
          <a:p>
            <a:r>
              <a:rPr lang="en-US" b="1" dirty="0"/>
              <a:t>Statewide System Priorities </a:t>
            </a:r>
            <a:r>
              <a:rPr lang="en-US" i="1" dirty="0"/>
              <a:t>($5.2M recurring; $4.1M nonrecurring)</a:t>
            </a:r>
          </a:p>
          <a:p>
            <a:pPr marL="1028709" lvl="1" indent="-342900"/>
            <a:r>
              <a:rPr lang="en-US" sz="2200" dirty="0"/>
              <a:t>$9.34M to Tennessee Board of Regents</a:t>
            </a:r>
          </a:p>
          <a:p>
            <a:endParaRPr lang="en-US" sz="300" dirty="0"/>
          </a:p>
          <a:p>
            <a:r>
              <a:rPr lang="en-US" b="1" dirty="0"/>
              <a:t>THEC-led initiatives </a:t>
            </a:r>
            <a:r>
              <a:rPr lang="en-US" dirty="0"/>
              <a:t>($31.8M recurring)</a:t>
            </a:r>
          </a:p>
          <a:p>
            <a:pPr marL="1028709" lvl="1" indent="-342900"/>
            <a:r>
              <a:rPr lang="en-US" sz="2200" dirty="0"/>
              <a:t>Summer Bridge Program - $850,000</a:t>
            </a:r>
          </a:p>
          <a:p>
            <a:pPr marL="1028709" lvl="1" indent="-342900"/>
            <a:r>
              <a:rPr lang="en-US" sz="2200" dirty="0"/>
              <a:t>TN Reverse Transfer Program Portal - $360,000</a:t>
            </a:r>
          </a:p>
          <a:p>
            <a:pPr marL="1028709" lvl="1" indent="-342900"/>
            <a:r>
              <a:rPr lang="en-US" sz="2200" dirty="0"/>
              <a:t>Statewide Facility Security Improvement Project - $25M</a:t>
            </a:r>
          </a:p>
          <a:p>
            <a:pPr marL="1028709" lvl="1" indent="-342900"/>
            <a:r>
              <a:rPr lang="en-US" sz="2200" dirty="0"/>
              <a:t>Facilities Condition Survey - $5M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EA6AD-E503-4ABC-A0E7-7CF76954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53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C_Presentation Template_Wide 2" id="{24F741BC-A375-4935-9E5F-3F5EDA804E81}" vid="{AF2CA287-E45E-4D1C-86DE-7FCEFC4749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THEC">
    <a:dk1>
      <a:sysClr val="windowText" lastClr="000000"/>
    </a:dk1>
    <a:lt1>
      <a:sysClr val="window" lastClr="FFFFFF"/>
    </a:lt1>
    <a:dk2>
      <a:srgbClr val="17365D"/>
    </a:dk2>
    <a:lt2>
      <a:srgbClr val="EEECE1"/>
    </a:lt2>
    <a:accent1>
      <a:srgbClr val="1F497D"/>
    </a:accent1>
    <a:accent2>
      <a:srgbClr val="FF0000"/>
    </a:accent2>
    <a:accent3>
      <a:srgbClr val="D8D8D8"/>
    </a:accent3>
    <a:accent4>
      <a:srgbClr val="548DD4"/>
    </a:accent4>
    <a:accent5>
      <a:srgbClr val="17365D"/>
    </a:accent5>
    <a:accent6>
      <a:srgbClr val="7F7F7F"/>
    </a:accent6>
    <a:hlink>
      <a:srgbClr val="FF0000"/>
    </a:hlink>
    <a:folHlink>
      <a:srgbClr val="C00000"/>
    </a:folHlink>
  </a:clrScheme>
  <a:fontScheme name="Custom 1">
    <a:majorFont>
      <a:latin typeface="Open Sans"/>
      <a:ea typeface=""/>
      <a:cs typeface=""/>
    </a:majorFont>
    <a:minorFont>
      <a:latin typeface="Open San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439</Words>
  <Application>Microsoft Office PowerPoint</Application>
  <PresentationFormat>Widescreen</PresentationFormat>
  <Paragraphs>100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PermianSlabSerifTypeface</vt:lpstr>
      <vt:lpstr>Office Theme</vt:lpstr>
      <vt:lpstr>Worksheet</vt:lpstr>
      <vt:lpstr>II. 2022-23 Operating State Appropriations      Recommendations</vt:lpstr>
      <vt:lpstr>2022-23 Appropriation Recommendations</vt:lpstr>
      <vt:lpstr>2022-23 Appropriation Recommendations</vt:lpstr>
      <vt:lpstr>University Outcome Changes</vt:lpstr>
      <vt:lpstr>Breakdown of Component Parts University of TN Martin</vt:lpstr>
      <vt:lpstr>Community College Outcome Changes</vt:lpstr>
      <vt:lpstr>Breakdown of Component Parts Walters State Community College</vt:lpstr>
      <vt:lpstr>TN Promise &amp; TN Reconnect Students in the Outcomes Pipeline</vt:lpstr>
      <vt:lpstr>2022-23 Appropriation Recommendations</vt:lpstr>
      <vt:lpstr>2022-23 Appropriation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Harpool</dc:creator>
  <cp:lastModifiedBy>Russell VanZomeren</cp:lastModifiedBy>
  <cp:revision>70</cp:revision>
  <dcterms:created xsi:type="dcterms:W3CDTF">2021-11-03T15:27:50Z</dcterms:created>
  <dcterms:modified xsi:type="dcterms:W3CDTF">2022-01-13T16:11:38Z</dcterms:modified>
</cp:coreProperties>
</file>