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  <p:sldMasterId id="2147483669" r:id="rId3"/>
  </p:sldMasterIdLst>
  <p:notesMasterIdLst>
    <p:notesMasterId r:id="rId17"/>
  </p:notesMasterIdLst>
  <p:handoutMasterIdLst>
    <p:handoutMasterId r:id="rId18"/>
  </p:handoutMasterIdLst>
  <p:sldIdLst>
    <p:sldId id="257" r:id="rId4"/>
    <p:sldId id="298" r:id="rId5"/>
    <p:sldId id="299" r:id="rId6"/>
    <p:sldId id="258" r:id="rId7"/>
    <p:sldId id="264" r:id="rId8"/>
    <p:sldId id="267" r:id="rId9"/>
    <p:sldId id="266" r:id="rId10"/>
    <p:sldId id="302" r:id="rId11"/>
    <p:sldId id="303" r:id="rId12"/>
    <p:sldId id="270" r:id="rId13"/>
    <p:sldId id="300" r:id="rId14"/>
    <p:sldId id="308" r:id="rId15"/>
    <p:sldId id="278" r:id="rId1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246"/>
    <a:srgbClr val="7F7F7F"/>
    <a:srgbClr val="C8141E"/>
    <a:srgbClr val="00B140"/>
    <a:srgbClr val="E0AA0F"/>
    <a:srgbClr val="00386B"/>
    <a:srgbClr val="FF9900"/>
    <a:srgbClr val="046A38"/>
    <a:srgbClr val="041E4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105" d="100"/>
          <a:sy n="105" d="100"/>
        </p:scale>
        <p:origin x="1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9EDBE19-23EB-4ED1-8F39-D9A1732FCB6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8E4823A-2C82-4A61-BE99-E73114DB0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83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84DB686-8FC3-4DF2-A0A2-1FA67C37077F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848B608A-F5FE-43BC-A618-A811F08FD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9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8B608A-F5FE-43BC-A618-A811F08FD2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38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8B608A-F5FE-43BC-A618-A811F08FD2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2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8B608A-F5FE-43BC-A618-A811F08FD26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34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81400"/>
            <a:ext cx="6400800" cy="762000"/>
          </a:xfrm>
        </p:spPr>
        <p:txBody>
          <a:bodyPr/>
          <a:lstStyle>
            <a:lvl1pPr marL="0" indent="0" algn="l">
              <a:buNone/>
              <a:defRPr baseline="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3045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052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2886336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vider slide - COMMISSION MT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2209800" y="2438400"/>
            <a:ext cx="5410200" cy="1056620"/>
            <a:chOff x="2514600" y="2438400"/>
            <a:chExt cx="5410200" cy="1056620"/>
          </a:xfrm>
        </p:grpSpPr>
        <p:sp>
          <p:nvSpPr>
            <p:cNvPr id="6" name="Rectangle 5"/>
            <p:cNvSpPr/>
            <p:nvPr userDrawn="1"/>
          </p:nvSpPr>
          <p:spPr>
            <a:xfrm>
              <a:off x="2667000" y="2971800"/>
              <a:ext cx="3048000" cy="52322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2514600" y="2438400"/>
              <a:ext cx="541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Commission Meeting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454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 txBox="1">
            <a:spLocks/>
          </p:cNvSpPr>
          <p:nvPr userDrawn="1"/>
        </p:nvSpPr>
        <p:spPr>
          <a:xfrm>
            <a:off x="7749" y="0"/>
            <a:ext cx="5229225" cy="6858000"/>
          </a:xfrm>
          <a:prstGeom prst="snip2DiagRect">
            <a:avLst/>
          </a:prstGeom>
          <a:solidFill>
            <a:schemeClr val="bg1">
              <a:lumMod val="85000"/>
              <a:alpha val="78039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4225237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91A603-E7B6-45BF-9BE0-BF28EE1CB818}" type="datetimeFigureOut">
              <a:rPr lang="en-US" smtClean="0">
                <a:solidFill>
                  <a:prstClr val="black"/>
                </a:solidFill>
              </a:rPr>
              <a:pPr/>
              <a:t>11/19/2020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A28E9D-5062-451D-BAC5-9650FDDD7FF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287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57200" y="1701805"/>
            <a:ext cx="82296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accent5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accent5"/>
                </a:solidFill>
              </a:defRPr>
            </a:lvl2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  <a:lvl5pPr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154345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1295400" y="2209800"/>
            <a:ext cx="5562600" cy="3352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885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81400"/>
            <a:ext cx="6400800" cy="762000"/>
          </a:xfrm>
        </p:spPr>
        <p:txBody>
          <a:bodyPr/>
          <a:lstStyle>
            <a:lvl1pPr marL="0" indent="0" algn="l">
              <a:buNone/>
              <a:defRPr baseline="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649017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819400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1894018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581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819400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38675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1295400" y="2209800"/>
            <a:ext cx="5562600" cy="3352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 txBox="1">
            <a:spLocks/>
          </p:cNvSpPr>
          <p:nvPr userDrawn="1"/>
        </p:nvSpPr>
        <p:spPr>
          <a:xfrm>
            <a:off x="7750" y="0"/>
            <a:ext cx="5229225" cy="6858000"/>
          </a:xfrm>
          <a:prstGeom prst="snip2DiagRect">
            <a:avLst/>
          </a:prstGeom>
          <a:solidFill>
            <a:schemeClr val="bg1">
              <a:lumMod val="85000"/>
              <a:alpha val="78039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2999823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291A603-E7B6-45BF-9BE0-BF28EE1CB818}" type="datetimeFigureOut">
              <a:rPr lang="en-US" smtClean="0">
                <a:solidFill>
                  <a:prstClr val="black"/>
                </a:solidFill>
              </a:rPr>
              <a:pPr/>
              <a:t>11/19/2020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2A28E9D-5062-451D-BAC5-9650FDDD7FF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412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57200" y="1701807"/>
            <a:ext cx="82296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03858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76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96763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vider slide - COMMISSION MT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2209800" y="2438400"/>
            <a:ext cx="5410200" cy="1056620"/>
            <a:chOff x="2514600" y="2438400"/>
            <a:chExt cx="5410200" cy="1056620"/>
          </a:xfrm>
        </p:grpSpPr>
        <p:sp>
          <p:nvSpPr>
            <p:cNvPr id="6" name="Rectangle 5"/>
            <p:cNvSpPr/>
            <p:nvPr userDrawn="1"/>
          </p:nvSpPr>
          <p:spPr>
            <a:xfrm>
              <a:off x="2667000" y="2971800"/>
              <a:ext cx="3048000" cy="52322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2514600" y="2438400"/>
              <a:ext cx="541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Commission Meeting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436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 txBox="1">
            <a:spLocks/>
          </p:cNvSpPr>
          <p:nvPr userDrawn="1"/>
        </p:nvSpPr>
        <p:spPr>
          <a:xfrm>
            <a:off x="7749" y="0"/>
            <a:ext cx="5229225" cy="6858000"/>
          </a:xfrm>
          <a:prstGeom prst="snip2DiagRect">
            <a:avLst/>
          </a:prstGeom>
          <a:solidFill>
            <a:schemeClr val="bg1">
              <a:lumMod val="85000"/>
              <a:alpha val="78039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83163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91A603-E7B6-45BF-9BE0-BF28EE1CB81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A28E9D-5062-451D-BAC5-9650FDDD7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8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81400"/>
            <a:ext cx="6400800" cy="762000"/>
          </a:xfrm>
        </p:spPr>
        <p:txBody>
          <a:bodyPr/>
          <a:lstStyle>
            <a:lvl1pPr marL="0" indent="0" algn="l">
              <a:buNone/>
              <a:defRPr baseline="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17188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819400"/>
            <a:ext cx="82296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208367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400800"/>
            <a:ext cx="1670538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71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400800"/>
            <a:ext cx="1670538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52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400800"/>
            <a:ext cx="1670538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2021-22 Funding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3140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Drive to 55: Undergraduate Degree Production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DE4EE8-A3FA-4549-B092-C3046810B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7696"/>
            <a:ext cx="9144000" cy="517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91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2021-22 Appropriation Recommendation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76399"/>
            <a:ext cx="8229600" cy="46482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800" dirty="0">
                <a:solidFill>
                  <a:prstClr val="black"/>
                </a:solidFill>
              </a:rPr>
              <a:t>Specialized Units Operating Appropriations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$7.3M to Medical Units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$1.1M to Agriculture Units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$400,000 to Research and Public Service Units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prstClr val="black"/>
                </a:solidFill>
              </a:rPr>
              <a:t>Specialized Units Strategic Initiatives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$6.6M to UT Institute of Agriculture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$2.0M to TSU Cooperative Extension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prstClr val="black"/>
                </a:solidFill>
              </a:rPr>
              <a:t>Statewide System Priorities</a:t>
            </a:r>
          </a:p>
          <a:p>
            <a:pPr lvl="1"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</a:rPr>
              <a:t>$9.35M to Tennessee Board of Regents</a:t>
            </a:r>
          </a:p>
          <a:p>
            <a:pPr lvl="2">
              <a:spcBef>
                <a:spcPts val="1200"/>
              </a:spcBef>
            </a:pPr>
            <a:r>
              <a:rPr lang="en-US" sz="1800" dirty="0">
                <a:solidFill>
                  <a:prstClr val="black"/>
                </a:solidFill>
              </a:rPr>
              <a:t>TCAT Safety and Security – $5,900,000</a:t>
            </a:r>
          </a:p>
          <a:p>
            <a:pPr lvl="2">
              <a:spcBef>
                <a:spcPts val="1200"/>
              </a:spcBef>
            </a:pPr>
            <a:r>
              <a:rPr lang="en-US" sz="1800" dirty="0">
                <a:solidFill>
                  <a:prstClr val="black"/>
                </a:solidFill>
              </a:rPr>
              <a:t>TCAT Student Success Support – $2,700,000</a:t>
            </a:r>
          </a:p>
          <a:p>
            <a:pPr lvl="2">
              <a:spcBef>
                <a:spcPts val="1200"/>
              </a:spcBef>
            </a:pPr>
            <a:r>
              <a:rPr lang="en-US" sz="1800" dirty="0">
                <a:solidFill>
                  <a:prstClr val="black"/>
                </a:solidFill>
              </a:rPr>
              <a:t>Competency-Based Education Capacity – $750,000</a:t>
            </a:r>
          </a:p>
        </p:txBody>
      </p:sp>
    </p:spTree>
    <p:extLst>
      <p:ext uri="{BB962C8B-B14F-4D97-AF65-F5344CB8AC3E}">
        <p14:creationId xmlns:p14="http://schemas.microsoft.com/office/powerpoint/2010/main" val="3498259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1F3DCD0-B8F2-4A27-8CD9-5AADC11C6F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7800"/>
            <a:ext cx="9144000" cy="42915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5715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Total Recommendation = $1.76 Billion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ysClr val="windowText" lastClr="000000"/>
                </a:solidFill>
              </a:rPr>
              <a:t>2021-22 Appropriation Recommendation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10200" y="2285974"/>
            <a:ext cx="0" cy="914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553200" y="4114800"/>
            <a:ext cx="0" cy="73152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620000" y="2285974"/>
            <a:ext cx="0" cy="99062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502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III. 2021-22 Student Fee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83680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$36M for outcomes-based formula units and TCATs</a:t>
            </a:r>
          </a:p>
          <a:p>
            <a:pPr>
              <a:spcBef>
                <a:spcPts val="1200"/>
              </a:spcBef>
            </a:pPr>
            <a:r>
              <a:rPr lang="en-US" dirty="0"/>
              <a:t>$8.9M for specialized units</a:t>
            </a:r>
          </a:p>
          <a:p>
            <a:pPr>
              <a:spcBef>
                <a:spcPts val="1200"/>
              </a:spcBef>
            </a:pPr>
            <a:r>
              <a:rPr lang="en-US" dirty="0"/>
              <a:t>$8.6M for strategic initiatives</a:t>
            </a:r>
          </a:p>
          <a:p>
            <a:pPr>
              <a:spcBef>
                <a:spcPts val="1200"/>
              </a:spcBef>
            </a:pPr>
            <a:r>
              <a:rPr lang="en-US" dirty="0"/>
              <a:t>$9.4M for statewide priorities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F78FCBA-3F79-4A7B-9396-AA7CD9B5B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</a:rPr>
              <a:t>2021-22 State Appropriations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78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5"/>
            <a:ext cx="8229600" cy="5287965"/>
          </a:xfrm>
        </p:spPr>
        <p:txBody>
          <a:bodyPr>
            <a:normAutofit/>
          </a:bodyPr>
          <a:lstStyle/>
          <a:p>
            <a:r>
              <a:rPr lang="en-US" sz="2400" dirty="0"/>
              <a:t>$34.4M to the outcomes-based formula units</a:t>
            </a:r>
          </a:p>
          <a:p>
            <a:r>
              <a:rPr lang="en-US" sz="2400" dirty="0"/>
              <a:t>Largest appropriation increases - CCs</a:t>
            </a:r>
          </a:p>
          <a:p>
            <a:pPr lvl="1"/>
            <a:r>
              <a:rPr lang="en-US" sz="2000" dirty="0"/>
              <a:t>Motlow State Community College</a:t>
            </a:r>
          </a:p>
          <a:p>
            <a:pPr lvl="2"/>
            <a:r>
              <a:rPr lang="en-US" sz="1600" dirty="0"/>
              <a:t>13.4% increase ($2.6M increase)</a:t>
            </a:r>
          </a:p>
          <a:p>
            <a:pPr lvl="1"/>
            <a:r>
              <a:rPr lang="en-US" sz="2000" dirty="0"/>
              <a:t>Columbia State Community College</a:t>
            </a:r>
          </a:p>
          <a:p>
            <a:pPr lvl="2"/>
            <a:r>
              <a:rPr lang="en-US" sz="1600" dirty="0"/>
              <a:t>7.2% increase ($1.3M increase)</a:t>
            </a:r>
          </a:p>
          <a:p>
            <a:r>
              <a:rPr lang="en-US" sz="2400" dirty="0"/>
              <a:t>Largest appropriation increases - Universities</a:t>
            </a:r>
          </a:p>
          <a:p>
            <a:pPr lvl="1"/>
            <a:r>
              <a:rPr lang="en-US" sz="2000" dirty="0"/>
              <a:t>Austin Peay State University</a:t>
            </a:r>
          </a:p>
          <a:p>
            <a:pPr lvl="2"/>
            <a:r>
              <a:rPr lang="en-US" sz="1600" dirty="0"/>
              <a:t>9.1% increase ($4.6M increase)</a:t>
            </a:r>
          </a:p>
          <a:p>
            <a:pPr lvl="1"/>
            <a:r>
              <a:rPr lang="en-US" sz="2000" dirty="0"/>
              <a:t>East Tennessee State University</a:t>
            </a:r>
          </a:p>
          <a:p>
            <a:pPr lvl="2"/>
            <a:r>
              <a:rPr lang="en-US" sz="1600" dirty="0"/>
              <a:t>3.8% increase ($2.7M increase)</a:t>
            </a:r>
          </a:p>
          <a:p>
            <a:r>
              <a:rPr lang="en-US" sz="2400" dirty="0"/>
              <a:t>$1.6M for the TN Colleges of Applied Technology</a:t>
            </a:r>
          </a:p>
          <a:p>
            <a:pPr lvl="2"/>
            <a:r>
              <a:rPr lang="en-US" sz="1600" dirty="0"/>
              <a:t>2.1% increase above 2020-21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</a:rPr>
              <a:t>2021-22 State Appropriations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AF7318-7EC8-4B98-8637-EE8B68FF01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28" y="2053875"/>
            <a:ext cx="8413143" cy="27502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</a:rPr>
              <a:t>University Outcome Changes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428" y="3124200"/>
            <a:ext cx="8413143" cy="872836"/>
          </a:xfrm>
          <a:prstGeom prst="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Rectangle 6"/>
          <p:cNvSpPr/>
          <p:nvPr/>
        </p:nvSpPr>
        <p:spPr>
          <a:xfrm>
            <a:off x="365428" y="4495800"/>
            <a:ext cx="8413143" cy="304800"/>
          </a:xfrm>
          <a:prstGeom prst="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* Includes raw counts for reverse associate degrees. In the funding formula, these degrees count as 0.5 each for the community college and university.</a:t>
            </a:r>
          </a:p>
        </p:txBody>
      </p:sp>
    </p:spTree>
    <p:extLst>
      <p:ext uri="{BB962C8B-B14F-4D97-AF65-F5344CB8AC3E}">
        <p14:creationId xmlns:p14="http://schemas.microsoft.com/office/powerpoint/2010/main" val="320104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</a:rPr>
              <a:t>Breakdown of Component Parts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rgbClr val="E0AA0F"/>
                </a:solidFill>
              </a:rPr>
              <a:t>University of Tennessee at Chattanooga</a:t>
            </a:r>
            <a:endParaRPr lang="en-US" sz="3600" b="1" dirty="0">
              <a:solidFill>
                <a:srgbClr val="E0AA0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883664" y="1188720"/>
            <a:ext cx="0" cy="4937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85800" y="2514600"/>
            <a:ext cx="8301789" cy="1414790"/>
          </a:xfrm>
          <a:prstGeom prst="rect">
            <a:avLst/>
          </a:prstGeom>
          <a:noFill/>
          <a:ln w="44450">
            <a:solidFill>
              <a:srgbClr val="E0AA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91400" y="3962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Research &amp; Service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91400" y="44196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Degrees per 100 FTE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91400" y="48768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6YR Graduation Rate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91400" y="57150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Quality Assurance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1400" y="5308684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Fixed Costs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1400" y="14478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hr. Progression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1400" y="18288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60 hr. Progression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91400" y="22098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90 Hr. Progression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91400" y="2556302"/>
            <a:ext cx="1676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Bachelors &amp; Associate</a:t>
            </a:r>
          </a:p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Degrees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91400" y="3013502"/>
            <a:ext cx="1676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Masters &amp; Ed Specialists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91400" y="3581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Doctoral Degrees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4419600" y="1295400"/>
            <a:ext cx="3124230" cy="3809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Starting Point:    $841,100</a:t>
            </a:r>
          </a:p>
        </p:txBody>
      </p:sp>
      <p:sp>
        <p:nvSpPr>
          <p:cNvPr id="21" name="TextBox 2"/>
          <p:cNvSpPr txBox="1"/>
          <p:nvPr/>
        </p:nvSpPr>
        <p:spPr>
          <a:xfrm>
            <a:off x="3926305" y="5676896"/>
            <a:ext cx="3886200" cy="38100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Recommendation:   $2,893,700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4800600"/>
            <a:ext cx="8301789" cy="457200"/>
          </a:xfrm>
          <a:prstGeom prst="rect">
            <a:avLst/>
          </a:prstGeom>
          <a:noFill/>
          <a:ln w="44450">
            <a:solidFill>
              <a:srgbClr val="E0AA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A833D6-25DF-44CD-9D3C-EDD8B9EF4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9" y="1191310"/>
            <a:ext cx="8059611" cy="528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1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998990-2FBB-495D-8E2E-24770121E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13145"/>
            <a:ext cx="8534400" cy="32317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3300" dirty="0"/>
              <a:t>Community College</a:t>
            </a:r>
            <a:r>
              <a:rPr lang="en-US" sz="3300" dirty="0">
                <a:solidFill>
                  <a:schemeClr val="tx1"/>
                </a:solidFill>
              </a:rPr>
              <a:t> Outcome Changes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3124200"/>
            <a:ext cx="8534400" cy="838200"/>
          </a:xfrm>
          <a:prstGeom prst="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Rectangle 6"/>
          <p:cNvSpPr/>
          <p:nvPr/>
        </p:nvSpPr>
        <p:spPr>
          <a:xfrm>
            <a:off x="304800" y="4778992"/>
            <a:ext cx="8534400" cy="250208"/>
          </a:xfrm>
          <a:prstGeom prst="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4" name="TextBox 3"/>
          <p:cNvSpPr txBox="1"/>
          <p:nvPr/>
        </p:nvSpPr>
        <p:spPr>
          <a:xfrm>
            <a:off x="304800" y="50292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* Includes raw counts for reverse associate degrees. In the funding formula, these degrees count as 0.5 each for the community college and university.</a:t>
            </a:r>
          </a:p>
        </p:txBody>
      </p:sp>
    </p:spTree>
    <p:extLst>
      <p:ext uri="{BB962C8B-B14F-4D97-AF65-F5344CB8AC3E}">
        <p14:creationId xmlns:p14="http://schemas.microsoft.com/office/powerpoint/2010/main" val="17916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</a:rPr>
              <a:t>Breakdown of Component Parts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rgbClr val="00B140"/>
                </a:solidFill>
              </a:rPr>
              <a:t>Columbia State Community College</a:t>
            </a:r>
            <a:endParaRPr lang="en-US" sz="3600" b="1" dirty="0">
              <a:solidFill>
                <a:srgbClr val="00B14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2776210"/>
            <a:ext cx="8534400" cy="116062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"/>
          <p:cNvSpPr txBox="1"/>
          <p:nvPr/>
        </p:nvSpPr>
        <p:spPr>
          <a:xfrm>
            <a:off x="4572000" y="1524000"/>
            <a:ext cx="3124230" cy="3809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00B1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Starting Point:    $179,100</a:t>
            </a:r>
          </a:p>
        </p:txBody>
      </p:sp>
      <p:sp>
        <p:nvSpPr>
          <p:cNvPr id="21" name="TextBox 2"/>
          <p:cNvSpPr txBox="1"/>
          <p:nvPr/>
        </p:nvSpPr>
        <p:spPr>
          <a:xfrm>
            <a:off x="4038600" y="5562600"/>
            <a:ext cx="3886200" cy="38100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00B1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Recommendation:   $1,267,400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20000" y="13716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 hr. Progression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0" y="17526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 hr. Progression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20000" y="21336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36 hr. Progression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20000" y="28956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Associate Degrees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20000" y="4394284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Transfers Out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00" y="4724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Workforce Training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00" y="5156284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Awards per 100 FTE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00" y="5867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Quality Assurance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0000" y="5486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Fixed Costs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00" y="3251284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1-2 Yr. Certificates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20000" y="40386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Job Placements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20000" y="25146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Dual Enrollment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20000" y="3581400"/>
            <a:ext cx="167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&lt;1 Yr. Certificates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1346280"/>
            <a:ext cx="8534400" cy="109212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752600" y="1143000"/>
            <a:ext cx="0" cy="510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63217A81-E1E0-40FB-8C0F-969FF7F90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121" y="1143000"/>
            <a:ext cx="8291279" cy="540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96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D1ABA83-4B27-4835-A12A-EF7D7D2B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3200" dirty="0">
                <a:solidFill>
                  <a:schemeClr val="tx1"/>
                </a:solidFill>
              </a:rPr>
              <a:t>TN Promise and the Outcomes Pipeline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858907-766F-4F9F-99C9-660A52A1C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2775"/>
            <a:ext cx="4115157" cy="25910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CAD930F-2BC3-4CD4-A92C-8687F1BFE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0188" y="1143000"/>
            <a:ext cx="4017612" cy="25910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4EAA7D-1EF9-47F0-B184-6D42F80488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940" y="3733549"/>
            <a:ext cx="4109060" cy="28958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B6CE4E-9ED9-4464-8EDD-36989D18F8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9713" y="3733549"/>
            <a:ext cx="4237087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66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5D40043-407F-45B0-8AD9-FB5B14261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032"/>
            <a:ext cx="8229600" cy="9906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3000" dirty="0">
                <a:solidFill>
                  <a:schemeClr val="tx1"/>
                </a:solidFill>
              </a:rPr>
              <a:t>TN </a:t>
            </a:r>
            <a:r>
              <a:rPr lang="en-US" sz="3000" dirty="0"/>
              <a:t>Reconnect</a:t>
            </a:r>
            <a:r>
              <a:rPr lang="en-US" sz="3000" dirty="0">
                <a:solidFill>
                  <a:schemeClr val="tx1"/>
                </a:solidFill>
              </a:rPr>
              <a:t> and the Outcomes Pipeline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B2BA6C-B97F-4788-BB14-FE8787D9A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14400"/>
            <a:ext cx="4487045" cy="32006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49F1FF-FCA2-4493-8A05-32CE7F861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354" y="914400"/>
            <a:ext cx="4310246" cy="32738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B2C0DF-A056-4DC3-BD00-7A19B3D3A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3809749"/>
            <a:ext cx="3426249" cy="28958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0F6646-187B-4F9F-95FB-78F95B8EFB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809749"/>
            <a:ext cx="3822523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0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THEC">
      <a:dk1>
        <a:sysClr val="windowText" lastClr="000000"/>
      </a:dk1>
      <a:lt1>
        <a:sysClr val="window" lastClr="FFFFFF"/>
      </a:lt1>
      <a:dk2>
        <a:srgbClr val="17365D"/>
      </a:dk2>
      <a:lt2>
        <a:srgbClr val="EEECE1"/>
      </a:lt2>
      <a:accent1>
        <a:srgbClr val="1F497D"/>
      </a:accent1>
      <a:accent2>
        <a:srgbClr val="FF0000"/>
      </a:accent2>
      <a:accent3>
        <a:srgbClr val="D8D8D8"/>
      </a:accent3>
      <a:accent4>
        <a:srgbClr val="548DD4"/>
      </a:accent4>
      <a:accent5>
        <a:srgbClr val="17365D"/>
      </a:accent5>
      <a:accent6>
        <a:srgbClr val="7F7F7F"/>
      </a:accent6>
      <a:hlink>
        <a:srgbClr val="FF0000"/>
      </a:hlink>
      <a:folHlink>
        <a:srgbClr val="C00000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3076</TotalTime>
  <Words>391</Words>
  <Application>Microsoft Office PowerPoint</Application>
  <PresentationFormat>On-screen Show (4:3)</PresentationFormat>
  <Paragraphs>77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Open Sans</vt:lpstr>
      <vt:lpstr>Office Theme</vt:lpstr>
      <vt:lpstr>1_Office Theme</vt:lpstr>
      <vt:lpstr>2_Office Theme</vt:lpstr>
      <vt:lpstr>2021-22 Funding Recommendations</vt:lpstr>
      <vt:lpstr>2021-22 State Appropriations</vt:lpstr>
      <vt:lpstr>2021-22 State Appropriations</vt:lpstr>
      <vt:lpstr>University Outcome Changes</vt:lpstr>
      <vt:lpstr>Breakdown of Component Parts University of Tennessee at Chattanooga</vt:lpstr>
      <vt:lpstr>Community College Outcome Changes</vt:lpstr>
      <vt:lpstr>Breakdown of Component Parts Columbia State Community College</vt:lpstr>
      <vt:lpstr>TN Promise and the Outcomes Pipeline</vt:lpstr>
      <vt:lpstr>TN Reconnect and the Outcomes Pipeline</vt:lpstr>
      <vt:lpstr>Drive to 55: Undergraduate Degree Production</vt:lpstr>
      <vt:lpstr>2021-22 Appropriation Recommendation</vt:lpstr>
      <vt:lpstr>PowerPoint Presentation</vt:lpstr>
      <vt:lpstr>III. 2021-22 Student Fee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Powers</dc:creator>
  <cp:lastModifiedBy>Crystal Collins</cp:lastModifiedBy>
  <cp:revision>92</cp:revision>
  <cp:lastPrinted>2019-11-04T15:00:47Z</cp:lastPrinted>
  <dcterms:created xsi:type="dcterms:W3CDTF">2019-05-20T15:51:37Z</dcterms:created>
  <dcterms:modified xsi:type="dcterms:W3CDTF">2020-11-19T21:11:52Z</dcterms:modified>
</cp:coreProperties>
</file>