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11.xml" ContentType="application/vnd.openxmlformats-officedocument.drawingml.chart+xml"/>
  <Override PartName="/ppt/theme/themeOverride2.xml" ContentType="application/vnd.openxmlformats-officedocument.themeOverride+xml"/>
  <Override PartName="/ppt/charts/chart12.xml" ContentType="application/vnd.openxmlformats-officedocument.drawingml.chart+xml"/>
  <Override PartName="/ppt/theme/themeOverride3.xml" ContentType="application/vnd.openxmlformats-officedocument.themeOverride+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257" r:id="rId3"/>
    <p:sldId id="298" r:id="rId4"/>
    <p:sldId id="299" r:id="rId5"/>
    <p:sldId id="266" r:id="rId6"/>
    <p:sldId id="264" r:id="rId7"/>
    <p:sldId id="258" r:id="rId8"/>
    <p:sldId id="267" r:id="rId9"/>
    <p:sldId id="279" r:id="rId10"/>
    <p:sldId id="260" r:id="rId11"/>
    <p:sldId id="268" r:id="rId12"/>
    <p:sldId id="270" r:id="rId13"/>
    <p:sldId id="282" r:id="rId14"/>
    <p:sldId id="283" r:id="rId15"/>
    <p:sldId id="300" r:id="rId16"/>
    <p:sldId id="301" r:id="rId17"/>
    <p:sldId id="302" r:id="rId18"/>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6A38"/>
    <a:srgbClr val="041E42"/>
    <a:srgbClr val="0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24" autoAdjust="0"/>
  </p:normalViewPr>
  <p:slideViewPr>
    <p:cSldViewPr>
      <p:cViewPr>
        <p:scale>
          <a:sx n="90" d="100"/>
          <a:sy n="90" d="100"/>
        </p:scale>
        <p:origin x="-1404" y="-126"/>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ag03sdcwf00535\CB_Data\Fiscal\Fiscal%20Policy\STAY_OUT\FY2020-21\Formula\Analysis\Formula%20Parts%20Analysis\2020-21%20Formula%20Component%20Analysis_Based%20on%20THEC%20Rec.xlsx" TargetMode="Externa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ag03sdcwf00535\CB_Data\Fiscal\Fiscal%20Policy\STAY_OUT\FY2020-21\THEC%20Rec\Presentation\FY21%20Undergrad%20Degree%20Graph.xlsx" TargetMode="External"/><Relationship Id="rId1" Type="http://schemas.openxmlformats.org/officeDocument/2006/relationships/themeOverride" Target="../theme/themeOverride1.xml"/></Relationships>
</file>

<file path=ppt/charts/_rels/chart1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2.xml"/></Relationships>
</file>

<file path=ppt/charts/_rels/chart12.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3.xml"/></Relationships>
</file>

<file path=ppt/charts/_rels/chart13.xml.rels><?xml version="1.0" encoding="UTF-8" standalone="yes"?>
<Relationships xmlns="http://schemas.openxmlformats.org/package/2006/relationships"><Relationship Id="rId1" Type="http://schemas.openxmlformats.org/officeDocument/2006/relationships/oleObject" Target="file:///\\ag03sdcwf00535\CB_Data\Fiscal\Fiscal%20Policy\STAY_OUT\FY2020-21\THEC%20Rec\Presentation\graphics\total%20rec%20graphic%20option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ag03sdcwf00535\CB_Data\Fiscal\Fiscal%20Policy\STAY_OUT\FY2020-21\Formula\Analysis\Formula%20Parts%20Analysis\2020-21%20Formula%20Component%20Analysis_Based%20on%20THEC%20Rec.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edusmb.nas01.tn.gov\cb_PPR_Data\Data\PPR_Share\Alex%20Monday\Promise_Reconnect\promise_reconnec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4.9778736009143121E-2"/>
          <c:y val="0.16148738785090327"/>
          <c:w val="0.77508884859464244"/>
          <c:h val="0.79360576700707763"/>
        </c:manualLayout>
      </c:layout>
      <c:barChart>
        <c:barDir val="bar"/>
        <c:grouping val="clustered"/>
        <c:varyColors val="0"/>
        <c:ser>
          <c:idx val="0"/>
          <c:order val="0"/>
          <c:spPr>
            <a:solidFill>
              <a:srgbClr val="046A38"/>
            </a:solidFill>
          </c:spPr>
          <c:invertIfNegative val="0"/>
          <c:dLbls>
            <c:txPr>
              <a:bodyPr/>
              <a:lstStyle/>
              <a:p>
                <a:pPr>
                  <a:defRPr b="1">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0"/>
            <c:showPercent val="0"/>
            <c:showBubbleSize val="0"/>
            <c:showLeaderLines val="0"/>
          </c:dLbls>
          <c:cat>
            <c:strRef>
              <c:f>'Comp Analysis Tables_CC'!$C$23:$C$35</c:f>
              <c:strCache>
                <c:ptCount val="13"/>
                <c:pt idx="0">
                  <c:v>Quality Assurance</c:v>
                </c:pt>
                <c:pt idx="1">
                  <c:v>Fixed Costs</c:v>
                </c:pt>
                <c:pt idx="2">
                  <c:v>Awards per 100 FTE</c:v>
                </c:pt>
                <c:pt idx="3">
                  <c:v>Workforce Training (Contact Hours)</c:v>
                </c:pt>
                <c:pt idx="4">
                  <c:v>Transfers Out with 12 hrs</c:v>
                </c:pt>
                <c:pt idx="5">
                  <c:v>Job Placements</c:v>
                </c:pt>
                <c:pt idx="6">
                  <c:v>&lt;1yr Certificates</c:v>
                </c:pt>
                <c:pt idx="7">
                  <c:v>1-2 Year Certificates</c:v>
                </c:pt>
                <c:pt idx="8">
                  <c:v>Associates</c:v>
                </c:pt>
                <c:pt idx="9">
                  <c:v>Dual Enrollment</c:v>
                </c:pt>
                <c:pt idx="10">
                  <c:v>Students Accumulating 36 hrs</c:v>
                </c:pt>
                <c:pt idx="11">
                  <c:v>Students Accumulating 24 hrs</c:v>
                </c:pt>
                <c:pt idx="12">
                  <c:v>Students Accumulating 12 hrs</c:v>
                </c:pt>
              </c:strCache>
            </c:strRef>
          </c:cat>
          <c:val>
            <c:numRef>
              <c:f>'Comp Analysis Tables_CC'!$D$23:$D$35</c:f>
              <c:numCache>
                <c:formatCode>"$"#,##0_);\("$"#,##0\)</c:formatCode>
                <c:ptCount val="13"/>
                <c:pt idx="0">
                  <c:v>10200</c:v>
                </c:pt>
                <c:pt idx="1">
                  <c:v>168800</c:v>
                </c:pt>
                <c:pt idx="2">
                  <c:v>69300</c:v>
                </c:pt>
                <c:pt idx="3">
                  <c:v>164000</c:v>
                </c:pt>
                <c:pt idx="4">
                  <c:v>54300</c:v>
                </c:pt>
                <c:pt idx="5">
                  <c:v>52300</c:v>
                </c:pt>
                <c:pt idx="6">
                  <c:v>-25200</c:v>
                </c:pt>
                <c:pt idx="7">
                  <c:v>0</c:v>
                </c:pt>
                <c:pt idx="8">
                  <c:v>954400</c:v>
                </c:pt>
                <c:pt idx="9">
                  <c:v>339600</c:v>
                </c:pt>
                <c:pt idx="10">
                  <c:v>214500</c:v>
                </c:pt>
                <c:pt idx="11">
                  <c:v>42500</c:v>
                </c:pt>
                <c:pt idx="12">
                  <c:v>31500</c:v>
                </c:pt>
              </c:numCache>
            </c:numRef>
          </c:val>
        </c:ser>
        <c:dLbls>
          <c:showLegendKey val="0"/>
          <c:showVal val="0"/>
          <c:showCatName val="0"/>
          <c:showSerName val="0"/>
          <c:showPercent val="0"/>
          <c:showBubbleSize val="0"/>
        </c:dLbls>
        <c:gapWidth val="150"/>
        <c:axId val="122417920"/>
        <c:axId val="122419456"/>
      </c:barChart>
      <c:catAx>
        <c:axId val="122417920"/>
        <c:scaling>
          <c:orientation val="minMax"/>
        </c:scaling>
        <c:delete val="1"/>
        <c:axPos val="l"/>
        <c:majorTickMark val="out"/>
        <c:minorTickMark val="none"/>
        <c:tickLblPos val="nextTo"/>
        <c:crossAx val="122419456"/>
        <c:crosses val="autoZero"/>
        <c:auto val="1"/>
        <c:lblAlgn val="ctr"/>
        <c:lblOffset val="100"/>
        <c:noMultiLvlLbl val="0"/>
      </c:catAx>
      <c:valAx>
        <c:axId val="122419456"/>
        <c:scaling>
          <c:orientation val="minMax"/>
          <c:max val="1050000"/>
          <c:min val="-50000"/>
        </c:scaling>
        <c:delete val="0"/>
        <c:axPos val="b"/>
        <c:numFmt formatCode="&quot;$&quot;#,##0_);\(&quot;$&quot;#,##0\)" sourceLinked="1"/>
        <c:majorTickMark val="out"/>
        <c:minorTickMark val="none"/>
        <c:tickLblPos val="nextTo"/>
        <c:txPr>
          <a:bodyPr/>
          <a:lstStyle/>
          <a:p>
            <a:pPr>
              <a:defRPr sz="1000" b="1">
                <a:latin typeface="Open Sans" panose="020B0606030504020204" pitchFamily="34" charset="0"/>
                <a:ea typeface="Open Sans" panose="020B0606030504020204" pitchFamily="34" charset="0"/>
                <a:cs typeface="Open Sans" panose="020B0606030504020204" pitchFamily="34" charset="0"/>
              </a:defRPr>
            </a:pPr>
            <a:endParaRPr lang="en-US"/>
          </a:p>
        </c:txPr>
        <c:crossAx val="122417920"/>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5692147856517941E-2"/>
          <c:y val="5.1036896250037704E-2"/>
          <c:w val="0.89188342082239724"/>
          <c:h val="0.85669009764584025"/>
        </c:manualLayout>
      </c:layout>
      <c:lineChart>
        <c:grouping val="standard"/>
        <c:varyColors val="0"/>
        <c:ser>
          <c:idx val="0"/>
          <c:order val="0"/>
          <c:tx>
            <c:strRef>
              <c:f>Sheet1!$A$21</c:f>
              <c:strCache>
                <c:ptCount val="1"/>
                <c:pt idx="0">
                  <c:v>Bachelor's Degrees</c:v>
                </c:pt>
              </c:strCache>
            </c:strRef>
          </c:tx>
          <c:spPr>
            <a:ln w="57150">
              <a:solidFill>
                <a:srgbClr val="3D455B"/>
              </a:solidFill>
            </a:ln>
          </c:spPr>
          <c:marker>
            <c:symbol val="none"/>
          </c:marker>
          <c:dLbls>
            <c:dLbl>
              <c:idx val="0"/>
              <c:layout>
                <c:manualLayout>
                  <c:x val="-3.0594597550306211E-2"/>
                  <c:y val="4.2102094381059559E-2"/>
                </c:manualLayout>
              </c:layout>
              <c:numFmt formatCode="#,##0" sourceLinked="0"/>
              <c:spPr/>
              <c:txPr>
                <a:bodyPr/>
                <a:lstStyle/>
                <a:p>
                  <a:pPr>
                    <a:defRPr sz="11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r"/>
              <c:showLegendKey val="0"/>
              <c:showVal val="1"/>
              <c:showCatName val="0"/>
              <c:showSerName val="0"/>
              <c:showPercent val="0"/>
              <c:showBubbleSize val="0"/>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delete val="1"/>
            </c:dLbl>
            <c:dLbl>
              <c:idx val="11"/>
              <c:delete val="1"/>
            </c:dLbl>
            <c:dLbl>
              <c:idx val="12"/>
              <c:delete val="1"/>
            </c:dLbl>
            <c:dLbl>
              <c:idx val="13"/>
              <c:delete val="1"/>
            </c:dLbl>
            <c:dLbl>
              <c:idx val="14"/>
              <c:layout>
                <c:manualLayout>
                  <c:x val="-3.949447077409151E-2"/>
                  <c:y val="-4.2904290429042903E-2"/>
                </c:manualLayout>
              </c:layout>
              <c:showLegendKey val="0"/>
              <c:showVal val="1"/>
              <c:showCatName val="0"/>
              <c:showSerName val="0"/>
              <c:showPercent val="0"/>
              <c:showBubbleSize val="0"/>
            </c:dLbl>
            <c:txPr>
              <a:bodyPr/>
              <a:lstStyle/>
              <a:p>
                <a:pPr>
                  <a:defRPr sz="11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0"/>
            <c:showPercent val="0"/>
            <c:showBubbleSize val="0"/>
            <c:showLeaderLines val="0"/>
          </c:dLbls>
          <c:cat>
            <c:strRef>
              <c:f>Sheet1!$B$20:$P$20</c:f>
              <c:strCache>
                <c:ptCount val="15"/>
                <c:pt idx="0">
                  <c:v>2004-05</c:v>
                </c:pt>
                <c:pt idx="1">
                  <c:v>2005-06</c:v>
                </c:pt>
                <c:pt idx="2">
                  <c:v>2006-07</c:v>
                </c:pt>
                <c:pt idx="3">
                  <c:v>2007-08</c:v>
                </c:pt>
                <c:pt idx="4">
                  <c:v>2008-09</c:v>
                </c:pt>
                <c:pt idx="5">
                  <c:v>2009-10</c:v>
                </c:pt>
                <c:pt idx="6">
                  <c:v>2010-11</c:v>
                </c:pt>
                <c:pt idx="7">
                  <c:v>2011-12</c:v>
                </c:pt>
                <c:pt idx="8">
                  <c:v>2012-13</c:v>
                </c:pt>
                <c:pt idx="9">
                  <c:v>2013-14</c:v>
                </c:pt>
                <c:pt idx="10">
                  <c:v>2014-15</c:v>
                </c:pt>
                <c:pt idx="11">
                  <c:v>2015-16</c:v>
                </c:pt>
                <c:pt idx="12">
                  <c:v>2016-17</c:v>
                </c:pt>
                <c:pt idx="13">
                  <c:v>2017-18</c:v>
                </c:pt>
                <c:pt idx="14">
                  <c:v>2018-19</c:v>
                </c:pt>
              </c:strCache>
            </c:strRef>
          </c:cat>
          <c:val>
            <c:numRef>
              <c:f>Sheet1!$B$21:$P$21</c:f>
              <c:numCache>
                <c:formatCode>_(* #,##0_);_(* \(#,##0\);_(* "-"??_);_(@_)</c:formatCode>
                <c:ptCount val="15"/>
                <c:pt idx="0">
                  <c:v>16369</c:v>
                </c:pt>
                <c:pt idx="1">
                  <c:v>16505</c:v>
                </c:pt>
                <c:pt idx="2">
                  <c:v>16748</c:v>
                </c:pt>
                <c:pt idx="3">
                  <c:v>17175</c:v>
                </c:pt>
                <c:pt idx="4">
                  <c:v>18275</c:v>
                </c:pt>
                <c:pt idx="5">
                  <c:v>18133</c:v>
                </c:pt>
                <c:pt idx="6">
                  <c:v>19076</c:v>
                </c:pt>
                <c:pt idx="7">
                  <c:v>19917</c:v>
                </c:pt>
                <c:pt idx="8">
                  <c:v>20833</c:v>
                </c:pt>
                <c:pt idx="9">
                  <c:v>20839</c:v>
                </c:pt>
                <c:pt idx="10">
                  <c:v>20845</c:v>
                </c:pt>
                <c:pt idx="11">
                  <c:v>21556</c:v>
                </c:pt>
                <c:pt idx="12">
                  <c:v>22183</c:v>
                </c:pt>
                <c:pt idx="13">
                  <c:v>22349</c:v>
                </c:pt>
                <c:pt idx="14">
                  <c:v>22203</c:v>
                </c:pt>
              </c:numCache>
            </c:numRef>
          </c:val>
          <c:smooth val="0"/>
        </c:ser>
        <c:ser>
          <c:idx val="1"/>
          <c:order val="1"/>
          <c:tx>
            <c:strRef>
              <c:f>Sheet1!$A$22</c:f>
              <c:strCache>
                <c:ptCount val="1"/>
                <c:pt idx="0">
                  <c:v>Associate Degrees</c:v>
                </c:pt>
              </c:strCache>
            </c:strRef>
          </c:tx>
          <c:spPr>
            <a:ln w="57150">
              <a:solidFill>
                <a:srgbClr val="ED1C24"/>
              </a:solidFill>
            </a:ln>
          </c:spPr>
          <c:marker>
            <c:symbol val="none"/>
          </c:marker>
          <c:dLbls>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delete val="1"/>
            </c:dLbl>
            <c:dLbl>
              <c:idx val="11"/>
              <c:delete val="1"/>
            </c:dLbl>
            <c:dLbl>
              <c:idx val="12"/>
              <c:delete val="1"/>
            </c:dLbl>
            <c:dLbl>
              <c:idx val="13"/>
              <c:delete val="1"/>
            </c:dLbl>
            <c:dLbl>
              <c:idx val="14"/>
              <c:layout>
                <c:manualLayout>
                  <c:x val="-4.8561530519585526E-2"/>
                  <c:y val="-4.3531353135313589E-2"/>
                </c:manualLayout>
              </c:layout>
              <c:dLblPos val="r"/>
              <c:showLegendKey val="0"/>
              <c:showVal val="1"/>
              <c:showCatName val="0"/>
              <c:showSerName val="0"/>
              <c:showPercent val="0"/>
              <c:showBubbleSize val="0"/>
            </c:dLbl>
            <c:txPr>
              <a:bodyPr/>
              <a:lstStyle/>
              <a:p>
                <a:pPr>
                  <a:defRPr sz="1100" b="1">
                    <a:latin typeface="Open Sans" panose="020B0606030504020204" pitchFamily="34" charset="0"/>
                    <a:ea typeface="Open Sans" panose="020B0606030504020204" pitchFamily="34" charset="0"/>
                    <a:cs typeface="Open Sans" panose="020B0606030504020204" pitchFamily="34" charset="0"/>
                  </a:defRPr>
                </a:pPr>
                <a:endParaRPr lang="en-US"/>
              </a:p>
            </c:txPr>
            <c:dLblPos val="b"/>
            <c:showLegendKey val="0"/>
            <c:showVal val="1"/>
            <c:showCatName val="0"/>
            <c:showSerName val="0"/>
            <c:showPercent val="0"/>
            <c:showBubbleSize val="0"/>
            <c:showLeaderLines val="0"/>
          </c:dLbls>
          <c:cat>
            <c:strRef>
              <c:f>Sheet1!$B$20:$P$20</c:f>
              <c:strCache>
                <c:ptCount val="15"/>
                <c:pt idx="0">
                  <c:v>2004-05</c:v>
                </c:pt>
                <c:pt idx="1">
                  <c:v>2005-06</c:v>
                </c:pt>
                <c:pt idx="2">
                  <c:v>2006-07</c:v>
                </c:pt>
                <c:pt idx="3">
                  <c:v>2007-08</c:v>
                </c:pt>
                <c:pt idx="4">
                  <c:v>2008-09</c:v>
                </c:pt>
                <c:pt idx="5">
                  <c:v>2009-10</c:v>
                </c:pt>
                <c:pt idx="6">
                  <c:v>2010-11</c:v>
                </c:pt>
                <c:pt idx="7">
                  <c:v>2011-12</c:v>
                </c:pt>
                <c:pt idx="8">
                  <c:v>2012-13</c:v>
                </c:pt>
                <c:pt idx="9">
                  <c:v>2013-14</c:v>
                </c:pt>
                <c:pt idx="10">
                  <c:v>2014-15</c:v>
                </c:pt>
                <c:pt idx="11">
                  <c:v>2015-16</c:v>
                </c:pt>
                <c:pt idx="12">
                  <c:v>2016-17</c:v>
                </c:pt>
                <c:pt idx="13">
                  <c:v>2017-18</c:v>
                </c:pt>
                <c:pt idx="14">
                  <c:v>2018-19</c:v>
                </c:pt>
              </c:strCache>
            </c:strRef>
          </c:cat>
          <c:val>
            <c:numRef>
              <c:f>Sheet1!$B$22:$P$22</c:f>
              <c:numCache>
                <c:formatCode>_(* #,##0_);_(* \(#,##0\);_(* "-"??_);_(@_)</c:formatCode>
                <c:ptCount val="15"/>
                <c:pt idx="0">
                  <c:v>7029</c:v>
                </c:pt>
                <c:pt idx="1">
                  <c:v>7048</c:v>
                </c:pt>
                <c:pt idx="2">
                  <c:v>7131</c:v>
                </c:pt>
                <c:pt idx="3">
                  <c:v>6974</c:v>
                </c:pt>
                <c:pt idx="4">
                  <c:v>7030</c:v>
                </c:pt>
                <c:pt idx="5">
                  <c:v>7784</c:v>
                </c:pt>
                <c:pt idx="6">
                  <c:v>8652</c:v>
                </c:pt>
                <c:pt idx="7">
                  <c:v>9467</c:v>
                </c:pt>
                <c:pt idx="8">
                  <c:v>9701</c:v>
                </c:pt>
                <c:pt idx="9">
                  <c:v>9861</c:v>
                </c:pt>
                <c:pt idx="10">
                  <c:v>9571</c:v>
                </c:pt>
                <c:pt idx="11">
                  <c:v>10645</c:v>
                </c:pt>
                <c:pt idx="12">
                  <c:v>11060.5</c:v>
                </c:pt>
                <c:pt idx="13">
                  <c:v>11964</c:v>
                </c:pt>
                <c:pt idx="14">
                  <c:v>11895.5</c:v>
                </c:pt>
              </c:numCache>
            </c:numRef>
          </c:val>
          <c:smooth val="0"/>
        </c:ser>
        <c:dLbls>
          <c:showLegendKey val="0"/>
          <c:showVal val="0"/>
          <c:showCatName val="0"/>
          <c:showSerName val="0"/>
          <c:showPercent val="0"/>
          <c:showBubbleSize val="0"/>
        </c:dLbls>
        <c:marker val="1"/>
        <c:smooth val="0"/>
        <c:axId val="117605888"/>
        <c:axId val="117607424"/>
      </c:lineChart>
      <c:catAx>
        <c:axId val="117605888"/>
        <c:scaling>
          <c:orientation val="minMax"/>
        </c:scaling>
        <c:delete val="0"/>
        <c:axPos val="b"/>
        <c:numFmt formatCode="&quot;$&quot;#,##0.00" sourceLinked="0"/>
        <c:majorTickMark val="none"/>
        <c:minorTickMark val="none"/>
        <c:tickLblPos val="nextTo"/>
        <c:spPr>
          <a:ln>
            <a:solidFill>
              <a:sysClr val="windowText" lastClr="000000"/>
            </a:solidFill>
          </a:ln>
        </c:spPr>
        <c:txPr>
          <a:bodyPr rot="0" vert="horz"/>
          <a:lstStyle/>
          <a:p>
            <a:pPr>
              <a:defRPr sz="12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crossAx val="117607424"/>
        <c:crosses val="autoZero"/>
        <c:auto val="0"/>
        <c:lblAlgn val="ctr"/>
        <c:lblOffset val="100"/>
        <c:tickLblSkip val="14"/>
        <c:noMultiLvlLbl val="0"/>
      </c:catAx>
      <c:valAx>
        <c:axId val="117607424"/>
        <c:scaling>
          <c:orientation val="minMax"/>
        </c:scaling>
        <c:delete val="0"/>
        <c:axPos val="l"/>
        <c:numFmt formatCode="#,##0" sourceLinked="0"/>
        <c:majorTickMark val="none"/>
        <c:minorTickMark val="none"/>
        <c:tickLblPos val="nextTo"/>
        <c:txPr>
          <a:bodyPr/>
          <a:lstStyle/>
          <a:p>
            <a:pPr>
              <a:defRPr sz="11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crossAx val="117605888"/>
        <c:crosses val="autoZero"/>
        <c:crossBetween val="between"/>
      </c:valAx>
    </c:plotArea>
    <c:legend>
      <c:legendPos val="r"/>
      <c:layout>
        <c:manualLayout>
          <c:xMode val="edge"/>
          <c:yMode val="edge"/>
          <c:x val="9.0420166229221346E-2"/>
          <c:y val="5.1415412153940521E-2"/>
          <c:w val="0.46902230971128611"/>
          <c:h val="0.13304903718718328"/>
        </c:manualLayout>
      </c:layout>
      <c:overlay val="1"/>
      <c:txPr>
        <a:bodyPr/>
        <a:lstStyle/>
        <a:p>
          <a:pPr>
            <a:defRPr sz="14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clustered"/>
        <c:varyColors val="0"/>
        <c:ser>
          <c:idx val="0"/>
          <c:order val="0"/>
          <c:invertIfNegative val="0"/>
          <c:dLbls>
            <c:txPr>
              <a:bodyPr/>
              <a:lstStyle/>
              <a:p>
                <a:pPr>
                  <a:defRPr sz="1400" b="1">
                    <a:solidFill>
                      <a:schemeClr val="tx1"/>
                    </a:solidFill>
                  </a:defRPr>
                </a:pPr>
                <a:endParaRPr lang="en-US"/>
              </a:p>
            </c:txPr>
            <c:dLblPos val="outEnd"/>
            <c:showLegendKey val="0"/>
            <c:showVal val="1"/>
            <c:showCatName val="0"/>
            <c:showSerName val="0"/>
            <c:showPercent val="0"/>
            <c:showBubbleSize val="0"/>
            <c:showLeaderLines val="0"/>
          </c:dLbls>
          <c:cat>
            <c:strRef>
              <c:f>Sheet1!$A$4:$A$12</c:f>
              <c:strCache>
                <c:ptCount val="9"/>
                <c:pt idx="0">
                  <c:v>UTM</c:v>
                </c:pt>
                <c:pt idx="1">
                  <c:v>UTK</c:v>
                </c:pt>
                <c:pt idx="2">
                  <c:v>UTC</c:v>
                </c:pt>
                <c:pt idx="3">
                  <c:v>UM</c:v>
                </c:pt>
                <c:pt idx="4">
                  <c:v>TTU</c:v>
                </c:pt>
                <c:pt idx="5">
                  <c:v>TSU</c:v>
                </c:pt>
                <c:pt idx="6">
                  <c:v>MTSU</c:v>
                </c:pt>
                <c:pt idx="7">
                  <c:v>ETSU</c:v>
                </c:pt>
                <c:pt idx="8">
                  <c:v>APSU</c:v>
                </c:pt>
              </c:strCache>
            </c:strRef>
          </c:cat>
          <c:val>
            <c:numRef>
              <c:f>Sheet1!$B$4:$B$12</c:f>
              <c:numCache>
                <c:formatCode>0.0%</c:formatCode>
                <c:ptCount val="9"/>
                <c:pt idx="0">
                  <c:v>0.24626881188324676</c:v>
                </c:pt>
                <c:pt idx="1">
                  <c:v>0.41813715426984782</c:v>
                </c:pt>
                <c:pt idx="2">
                  <c:v>0.51355510796870607</c:v>
                </c:pt>
                <c:pt idx="3">
                  <c:v>0.24878030710766635</c:v>
                </c:pt>
                <c:pt idx="4">
                  <c:v>0.26975985273198894</c:v>
                </c:pt>
                <c:pt idx="5">
                  <c:v>0.14213722386428901</c:v>
                </c:pt>
                <c:pt idx="6">
                  <c:v>0.22192917145152674</c:v>
                </c:pt>
                <c:pt idx="7">
                  <c:v>0.32649958536810098</c:v>
                </c:pt>
                <c:pt idx="8">
                  <c:v>0.64494380264835394</c:v>
                </c:pt>
              </c:numCache>
            </c:numRef>
          </c:val>
        </c:ser>
        <c:dLbls>
          <c:showLegendKey val="0"/>
          <c:showVal val="0"/>
          <c:showCatName val="0"/>
          <c:showSerName val="0"/>
          <c:showPercent val="0"/>
          <c:showBubbleSize val="0"/>
        </c:dLbls>
        <c:gapWidth val="150"/>
        <c:axId val="11757824"/>
        <c:axId val="124713216"/>
      </c:barChart>
      <c:catAx>
        <c:axId val="11757824"/>
        <c:scaling>
          <c:orientation val="minMax"/>
        </c:scaling>
        <c:delete val="0"/>
        <c:axPos val="l"/>
        <c:majorTickMark val="none"/>
        <c:minorTickMark val="none"/>
        <c:tickLblPos val="nextTo"/>
        <c:spPr>
          <a:ln>
            <a:solidFill>
              <a:sysClr val="windowText" lastClr="000000"/>
            </a:solidFill>
          </a:ln>
        </c:spPr>
        <c:txPr>
          <a:bodyPr/>
          <a:lstStyle/>
          <a:p>
            <a:pPr>
              <a:defRPr sz="1400" b="1">
                <a:latin typeface="Open Sans" panose="020B0606030504020204" pitchFamily="34" charset="0"/>
                <a:ea typeface="Open Sans" panose="020B0606030504020204" pitchFamily="34" charset="0"/>
                <a:cs typeface="Open Sans" panose="020B0606030504020204" pitchFamily="34" charset="0"/>
              </a:defRPr>
            </a:pPr>
            <a:endParaRPr lang="en-US"/>
          </a:p>
        </c:txPr>
        <c:crossAx val="124713216"/>
        <c:crosses val="autoZero"/>
        <c:auto val="1"/>
        <c:lblAlgn val="ctr"/>
        <c:lblOffset val="100"/>
        <c:noMultiLvlLbl val="0"/>
      </c:catAx>
      <c:valAx>
        <c:axId val="124713216"/>
        <c:scaling>
          <c:orientation val="minMax"/>
        </c:scaling>
        <c:delete val="0"/>
        <c:axPos val="b"/>
        <c:numFmt formatCode="0.0%" sourceLinked="1"/>
        <c:majorTickMark val="none"/>
        <c:minorTickMark val="none"/>
        <c:tickLblPos val="nextTo"/>
        <c:spPr>
          <a:ln>
            <a:solidFill>
              <a:sysClr val="windowText" lastClr="000000"/>
            </a:solidFill>
          </a:ln>
        </c:spPr>
        <c:txPr>
          <a:bodyPr/>
          <a:lstStyle/>
          <a:p>
            <a:pPr>
              <a:defRPr sz="1400" b="1"/>
            </a:pPr>
            <a:endParaRPr lang="en-US"/>
          </a:p>
        </c:txPr>
        <c:crossAx val="11757824"/>
        <c:crosses val="autoZero"/>
        <c:crossBetween val="between"/>
      </c:valAx>
    </c:plotArea>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9388670166229219E-2"/>
          <c:y val="4.1234984902653184E-2"/>
          <c:w val="0.87237073490813644"/>
          <c:h val="0.8842927642401246"/>
        </c:manualLayout>
      </c:layout>
      <c:barChart>
        <c:barDir val="bar"/>
        <c:grouping val="clustered"/>
        <c:varyColors val="0"/>
        <c:ser>
          <c:idx val="0"/>
          <c:order val="0"/>
          <c:spPr>
            <a:solidFill>
              <a:srgbClr val="C00000"/>
            </a:solidFill>
            <a:ln>
              <a:noFill/>
            </a:ln>
          </c:spPr>
          <c:invertIfNegative val="0"/>
          <c:dLbls>
            <c:dLbl>
              <c:idx val="2"/>
              <c:layout>
                <c:manualLayout>
                  <c:x val="-0.11310496771267639"/>
                  <c:y val="0"/>
                </c:manualLayout>
              </c:layout>
              <c:dLblPos val="outEnd"/>
              <c:showLegendKey val="0"/>
              <c:showVal val="1"/>
              <c:showCatName val="0"/>
              <c:showSerName val="0"/>
              <c:showPercent val="0"/>
              <c:showBubbleSize val="0"/>
            </c:dLbl>
            <c:txPr>
              <a:bodyPr/>
              <a:lstStyle/>
              <a:p>
                <a:pPr>
                  <a:defRPr sz="1400" b="1"/>
                </a:pPr>
                <a:endParaRPr lang="en-US"/>
              </a:p>
            </c:txPr>
            <c:showLegendKey val="0"/>
            <c:showVal val="1"/>
            <c:showCatName val="0"/>
            <c:showSerName val="0"/>
            <c:showPercent val="0"/>
            <c:showBubbleSize val="0"/>
            <c:showLeaderLines val="0"/>
          </c:dLbls>
          <c:cat>
            <c:strRef>
              <c:f>Sheet1!$A$15:$A$27</c:f>
              <c:strCache>
                <c:ptCount val="13"/>
                <c:pt idx="0">
                  <c:v>Walters</c:v>
                </c:pt>
                <c:pt idx="1">
                  <c:v>Volunteer</c:v>
                </c:pt>
                <c:pt idx="2">
                  <c:v>Southwest</c:v>
                </c:pt>
                <c:pt idx="3">
                  <c:v>Roane</c:v>
                </c:pt>
                <c:pt idx="4">
                  <c:v>Pellissippi</c:v>
                </c:pt>
                <c:pt idx="5">
                  <c:v>Northeast </c:v>
                </c:pt>
                <c:pt idx="6">
                  <c:v>Nashville</c:v>
                </c:pt>
                <c:pt idx="7">
                  <c:v>Motlow</c:v>
                </c:pt>
                <c:pt idx="8">
                  <c:v>Jackson</c:v>
                </c:pt>
                <c:pt idx="9">
                  <c:v>Dyersburg</c:v>
                </c:pt>
                <c:pt idx="10">
                  <c:v>Columbia</c:v>
                </c:pt>
                <c:pt idx="11">
                  <c:v>Cleveland</c:v>
                </c:pt>
                <c:pt idx="12">
                  <c:v>Chattanooga</c:v>
                </c:pt>
              </c:strCache>
            </c:strRef>
          </c:cat>
          <c:val>
            <c:numRef>
              <c:f>Sheet1!$B$15:$B$27</c:f>
              <c:numCache>
                <c:formatCode>0.0%</c:formatCode>
                <c:ptCount val="13"/>
                <c:pt idx="0">
                  <c:v>0.35446606786427148</c:v>
                </c:pt>
                <c:pt idx="1">
                  <c:v>0.51390531390921257</c:v>
                </c:pt>
                <c:pt idx="2">
                  <c:v>-2.9525016262343197E-2</c:v>
                </c:pt>
                <c:pt idx="3">
                  <c:v>0.3878018145534069</c:v>
                </c:pt>
                <c:pt idx="4">
                  <c:v>0.57822211627352593</c:v>
                </c:pt>
                <c:pt idx="5">
                  <c:v>0.65841584158415845</c:v>
                </c:pt>
                <c:pt idx="6">
                  <c:v>0.4078073482780924</c:v>
                </c:pt>
                <c:pt idx="7">
                  <c:v>0.61666317480270971</c:v>
                </c:pt>
                <c:pt idx="8">
                  <c:v>0.18311861818875846</c:v>
                </c:pt>
                <c:pt idx="9">
                  <c:v>0.35442607003891052</c:v>
                </c:pt>
                <c:pt idx="10">
                  <c:v>0.37931607195930001</c:v>
                </c:pt>
                <c:pt idx="11">
                  <c:v>0.15192010593687927</c:v>
                </c:pt>
                <c:pt idx="12">
                  <c:v>0.35804362220640146</c:v>
                </c:pt>
              </c:numCache>
            </c:numRef>
          </c:val>
        </c:ser>
        <c:dLbls>
          <c:showLegendKey val="0"/>
          <c:showVal val="0"/>
          <c:showCatName val="0"/>
          <c:showSerName val="0"/>
          <c:showPercent val="0"/>
          <c:showBubbleSize val="0"/>
        </c:dLbls>
        <c:gapWidth val="150"/>
        <c:axId val="11685888"/>
        <c:axId val="11687424"/>
      </c:barChart>
      <c:catAx>
        <c:axId val="11685888"/>
        <c:scaling>
          <c:orientation val="minMax"/>
        </c:scaling>
        <c:delete val="0"/>
        <c:axPos val="l"/>
        <c:majorTickMark val="none"/>
        <c:minorTickMark val="none"/>
        <c:tickLblPos val="nextTo"/>
        <c:spPr>
          <a:ln>
            <a:solidFill>
              <a:sysClr val="windowText" lastClr="000000"/>
            </a:solidFill>
          </a:ln>
        </c:spPr>
        <c:txPr>
          <a:bodyPr/>
          <a:lstStyle/>
          <a:p>
            <a:pPr>
              <a:defRPr sz="1400" b="1"/>
            </a:pPr>
            <a:endParaRPr lang="en-US"/>
          </a:p>
        </c:txPr>
        <c:crossAx val="11687424"/>
        <c:crosses val="autoZero"/>
        <c:auto val="1"/>
        <c:lblAlgn val="ctr"/>
        <c:lblOffset val="500"/>
        <c:noMultiLvlLbl val="0"/>
      </c:catAx>
      <c:valAx>
        <c:axId val="11687424"/>
        <c:scaling>
          <c:orientation val="minMax"/>
          <c:max val="0.70000000000000007"/>
          <c:min val="-5.000000000000001E-2"/>
        </c:scaling>
        <c:delete val="0"/>
        <c:axPos val="b"/>
        <c:numFmt formatCode="0.0%" sourceLinked="1"/>
        <c:majorTickMark val="none"/>
        <c:minorTickMark val="none"/>
        <c:tickLblPos val="nextTo"/>
        <c:spPr>
          <a:ln>
            <a:solidFill>
              <a:sysClr val="windowText" lastClr="000000"/>
            </a:solidFill>
          </a:ln>
        </c:spPr>
        <c:txPr>
          <a:bodyPr/>
          <a:lstStyle/>
          <a:p>
            <a:pPr>
              <a:defRPr sz="1400" b="1"/>
            </a:pPr>
            <a:endParaRPr lang="en-US"/>
          </a:p>
        </c:txPr>
        <c:crossAx val="11685888"/>
        <c:crosses val="autoZero"/>
        <c:crossBetween val="between"/>
        <c:majorUnit val="0.15000000000000002"/>
      </c:valAx>
    </c:plotArea>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Sheet1!$I$16</c:f>
              <c:strCache>
                <c:ptCount val="1"/>
                <c:pt idx="0">
                  <c:v>Formula Units</c:v>
                </c:pt>
              </c:strCache>
            </c:strRef>
          </c:tx>
          <c:invertIfNegative val="0"/>
          <c:dLbls>
            <c:dLbl>
              <c:idx val="0"/>
              <c:layout/>
              <c:tx>
                <c:rich>
                  <a:bodyPr/>
                  <a:lstStyle/>
                  <a:p>
                    <a:r>
                      <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Formula Units
 $38.0M </a:t>
                    </a:r>
                    <a:endParaRPr lang="en-US" dirty="0"/>
                  </a:p>
                </c:rich>
              </c:tx>
              <c:dLblPos val="ctr"/>
              <c:showLegendKey val="0"/>
              <c:showVal val="1"/>
              <c:showCatName val="0"/>
              <c:showSerName val="1"/>
              <c:showPercent val="0"/>
              <c:showBubbleSize val="0"/>
              <c:separator>
</c:separator>
            </c:dLbl>
            <c:txPr>
              <a:bodyPr/>
              <a:lstStyle/>
              <a:p>
                <a:pPr>
                  <a:defRPr sz="1400" b="1">
                    <a:solidFill>
                      <a:schemeClr val="bg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ctr"/>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Sheet1!$I$17</c:f>
              <c:numCache>
                <c:formatCode>_("$"* #,##0.0_);_("$"* \(#,##0.0\);_("$"* "-"??_);_(@_)</c:formatCode>
                <c:ptCount val="1"/>
                <c:pt idx="0">
                  <c:v>38</c:v>
                </c:pt>
              </c:numCache>
            </c:numRef>
          </c:val>
        </c:ser>
        <c:ser>
          <c:idx val="1"/>
          <c:order val="1"/>
          <c:tx>
            <c:strRef>
              <c:f>Sheet1!$J$16</c:f>
              <c:strCache>
                <c:ptCount val="1"/>
                <c:pt idx="0">
                  <c:v>Specialized Units</c:v>
                </c:pt>
              </c:strCache>
            </c:strRef>
          </c:tx>
          <c:invertIfNegative val="0"/>
          <c:dLbls>
            <c:dLbl>
              <c:idx val="0"/>
              <c:layout/>
              <c:tx>
                <c:rich>
                  <a:bodyPr/>
                  <a:lstStyle/>
                  <a:p>
                    <a:r>
                      <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Specialized Units
 $17.9M </a:t>
                    </a:r>
                    <a:endParaRPr lang="en-US" dirty="0"/>
                  </a:p>
                </c:rich>
              </c:tx>
              <c:dLblPos val="ctr"/>
              <c:showLegendKey val="0"/>
              <c:showVal val="1"/>
              <c:showCatName val="0"/>
              <c:showSerName val="1"/>
              <c:showPercent val="0"/>
              <c:showBubbleSize val="0"/>
              <c:separator>
</c:separator>
            </c:dLbl>
            <c:txPr>
              <a:bodyPr/>
              <a:lstStyle/>
              <a:p>
                <a:pPr>
                  <a:defRPr sz="1400" b="1">
                    <a:solidFill>
                      <a:schemeClr val="bg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inEnd"/>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Sheet1!$J$17</c:f>
              <c:numCache>
                <c:formatCode>_("$"* #,##0.0_);_("$"* \(#,##0.0\);_("$"* "-"??_);_(@_)</c:formatCode>
                <c:ptCount val="1"/>
                <c:pt idx="0">
                  <c:v>17.891300000000001</c:v>
                </c:pt>
              </c:numCache>
            </c:numRef>
          </c:val>
        </c:ser>
        <c:ser>
          <c:idx val="2"/>
          <c:order val="2"/>
          <c:tx>
            <c:strRef>
              <c:f>Sheet1!$K$16</c:f>
              <c:strCache>
                <c:ptCount val="1"/>
                <c:pt idx="0">
                  <c:v>Strategic Initiatives</c:v>
                </c:pt>
              </c:strCache>
            </c:strRef>
          </c:tx>
          <c:invertIfNegative val="0"/>
          <c:dLbls>
            <c:dLbl>
              <c:idx val="0"/>
              <c:layout>
                <c:manualLayout>
                  <c:x val="1.3888888888888889E-3"/>
                  <c:y val="-0.2979008371328421"/>
                </c:manualLayout>
              </c:layout>
              <c:tx>
                <c:rich>
                  <a:bodyPr/>
                  <a:lstStyle/>
                  <a:p>
                    <a:r>
                      <a:rPr lang="en-US" sz="1300" b="1" dirty="0">
                        <a:latin typeface="Open Sans" panose="020B0606030504020204" pitchFamily="34" charset="0"/>
                        <a:ea typeface="Open Sans" panose="020B0606030504020204" pitchFamily="34" charset="0"/>
                        <a:cs typeface="Open Sans" panose="020B0606030504020204" pitchFamily="34" charset="0"/>
                      </a:rPr>
                      <a:t>Strategic Initiatives
 $7.7M </a:t>
                    </a:r>
                    <a:endParaRPr lang="en-US" dirty="0"/>
                  </a:p>
                </c:rich>
              </c:tx>
              <c:dLblPos val="ctr"/>
              <c:showLegendKey val="0"/>
              <c:showVal val="1"/>
              <c:showCatName val="0"/>
              <c:showSerName val="1"/>
              <c:showPercent val="0"/>
              <c:showBubbleSize val="0"/>
              <c:separator>
</c:separator>
            </c:dLbl>
            <c:txPr>
              <a:bodyPr/>
              <a:lstStyle/>
              <a:p>
                <a:pPr>
                  <a:defRPr sz="1300" b="1">
                    <a:latin typeface="Open Sans" panose="020B0606030504020204" pitchFamily="34" charset="0"/>
                    <a:ea typeface="Open Sans" panose="020B0606030504020204" pitchFamily="34" charset="0"/>
                    <a:cs typeface="Open Sans" panose="020B0606030504020204" pitchFamily="34" charset="0"/>
                  </a:defRPr>
                </a:pPr>
                <a:endParaRPr lang="en-US"/>
              </a:p>
            </c:txPr>
            <c:dLblPos val="ctr"/>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Sheet1!$K$17</c:f>
              <c:numCache>
                <c:formatCode>_("$"* #,##0.0_);_("$"* \(#,##0.0\);_("$"* "-"??_);_(@_)</c:formatCode>
                <c:ptCount val="1"/>
                <c:pt idx="0">
                  <c:v>7.6905999999999999</c:v>
                </c:pt>
              </c:numCache>
            </c:numRef>
          </c:val>
        </c:ser>
        <c:ser>
          <c:idx val="3"/>
          <c:order val="3"/>
          <c:tx>
            <c:strRef>
              <c:f>Sheet1!$L$16</c:f>
              <c:strCache>
                <c:ptCount val="1"/>
                <c:pt idx="0">
                  <c:v>Statewide Priorities</c:v>
                </c:pt>
              </c:strCache>
            </c:strRef>
          </c:tx>
          <c:invertIfNegative val="0"/>
          <c:dLbls>
            <c:dLbl>
              <c:idx val="0"/>
              <c:layout>
                <c:manualLayout>
                  <c:x val="-5.5555555555555558E-3"/>
                  <c:y val="0.32657056528025086"/>
                </c:manualLayout>
              </c:layout>
              <c:tx>
                <c:rich>
                  <a:bodyPr/>
                  <a:lstStyle/>
                  <a:p>
                    <a:r>
                      <a:rPr lang="en-US" sz="1300" b="1" dirty="0">
                        <a:latin typeface="Open Sans" panose="020B0606030504020204" pitchFamily="34" charset="0"/>
                        <a:ea typeface="Open Sans" panose="020B0606030504020204" pitchFamily="34" charset="0"/>
                        <a:cs typeface="Open Sans" panose="020B0606030504020204" pitchFamily="34" charset="0"/>
                      </a:rPr>
                      <a:t>Statewide Priorities
 $10.6M </a:t>
                    </a:r>
                    <a:endParaRPr lang="en-US" dirty="0"/>
                  </a:p>
                </c:rich>
              </c:tx>
              <c:dLblPos val="ctr"/>
              <c:showLegendKey val="0"/>
              <c:showVal val="1"/>
              <c:showCatName val="0"/>
              <c:showSerName val="1"/>
              <c:showPercent val="0"/>
              <c:showBubbleSize val="0"/>
              <c:separator>
</c:separator>
            </c:dLbl>
            <c:txPr>
              <a:bodyPr/>
              <a:lstStyle/>
              <a:p>
                <a:pPr>
                  <a:defRPr sz="1300" b="1">
                    <a:latin typeface="Open Sans" panose="020B0606030504020204" pitchFamily="34" charset="0"/>
                    <a:ea typeface="Open Sans" panose="020B0606030504020204" pitchFamily="34" charset="0"/>
                    <a:cs typeface="Open Sans" panose="020B0606030504020204" pitchFamily="34" charset="0"/>
                  </a:defRPr>
                </a:pPr>
                <a:endParaRPr lang="en-US"/>
              </a:p>
            </c:txPr>
            <c:dLblPos val="ctr"/>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Sheet1!$L$17</c:f>
              <c:numCache>
                <c:formatCode>_("$"* #,##0.0_);_("$"* \(#,##0.0\);_("$"* "-"??_);_(@_)</c:formatCode>
                <c:ptCount val="1"/>
                <c:pt idx="0">
                  <c:v>10.55</c:v>
                </c:pt>
              </c:numCache>
            </c:numRef>
          </c:val>
        </c:ser>
        <c:ser>
          <c:idx val="4"/>
          <c:order val="4"/>
          <c:tx>
            <c:strRef>
              <c:f>Sheet1!$M$16</c:f>
              <c:strCache>
                <c:ptCount val="1"/>
                <c:pt idx="0">
                  <c:v>Agency Requests</c:v>
                </c:pt>
              </c:strCache>
            </c:strRef>
          </c:tx>
          <c:invertIfNegative val="0"/>
          <c:dLbls>
            <c:dLbl>
              <c:idx val="0"/>
              <c:layout>
                <c:manualLayout>
                  <c:x val="1.987083954297069E-3"/>
                  <c:y val="-0.37962962962962959"/>
                </c:manualLayout>
              </c:layout>
              <c:tx>
                <c:rich>
                  <a:bodyPr/>
                  <a:lstStyle/>
                  <a:p>
                    <a:r>
                      <a:rPr lang="en-US" sz="1300" b="1" dirty="0" smtClean="0"/>
                      <a:t>Agency </a:t>
                    </a:r>
                    <a:r>
                      <a:rPr lang="en-US" sz="1300" b="1" dirty="0"/>
                      <a:t>Requests
 $</a:t>
                    </a:r>
                    <a:r>
                      <a:rPr lang="en-US" sz="1300" b="1" dirty="0" smtClean="0"/>
                      <a:t>4.1M </a:t>
                    </a:r>
                    <a:endParaRPr lang="en-US" dirty="0"/>
                  </a:p>
                </c:rich>
              </c:tx>
              <c:showLegendKey val="0"/>
              <c:showVal val="1"/>
              <c:showCatName val="0"/>
              <c:showSerName val="1"/>
              <c:showPercent val="0"/>
              <c:showBubbleSize val="0"/>
              <c:separator>
</c:separator>
            </c:dLbl>
            <c:txPr>
              <a:bodyPr/>
              <a:lstStyle/>
              <a:p>
                <a:pPr>
                  <a:defRPr sz="1300" b="1">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Sheet1!$M$17</c:f>
              <c:numCache>
                <c:formatCode>_("$"* #,##0.0_);_("$"* \(#,##0.0\);_("$"* "-"??_);_(@_)</c:formatCode>
                <c:ptCount val="1"/>
                <c:pt idx="0">
                  <c:v>4.1470000000000002</c:v>
                </c:pt>
              </c:numCache>
            </c:numRef>
          </c:val>
        </c:ser>
        <c:ser>
          <c:idx val="5"/>
          <c:order val="5"/>
          <c:tx>
            <c:strRef>
              <c:f>Sheet1!$N$16</c:f>
              <c:strCache>
                <c:ptCount val="1"/>
                <c:pt idx="0">
                  <c:v>TSAA</c:v>
                </c:pt>
              </c:strCache>
            </c:strRef>
          </c:tx>
          <c:invertIfNegative val="0"/>
          <c:dLbls>
            <c:dLbl>
              <c:idx val="0"/>
              <c:layout/>
              <c:tx>
                <c:rich>
                  <a:bodyPr/>
                  <a:lstStyle/>
                  <a:p>
                    <a:r>
                      <a:rPr lang="en-US" dirty="0"/>
                      <a:t>TSAA
 $</a:t>
                    </a:r>
                    <a:r>
                      <a:rPr lang="en-US" dirty="0" smtClean="0"/>
                      <a:t>9.6M </a:t>
                    </a:r>
                    <a:endParaRPr lang="en-US" dirty="0"/>
                  </a:p>
                </c:rich>
              </c:tx>
              <c:dLblPos val="ctr"/>
              <c:showLegendKey val="0"/>
              <c:showVal val="1"/>
              <c:showCatName val="0"/>
              <c:showSerName val="1"/>
              <c:showPercent val="0"/>
              <c:showBubbleSize val="0"/>
              <c:separator>
</c:separator>
            </c:dLbl>
            <c:txPr>
              <a:bodyPr/>
              <a:lstStyle/>
              <a:p>
                <a:pPr>
                  <a:defRPr sz="1300" b="1">
                    <a:solidFill>
                      <a:schemeClr val="bg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ctr"/>
            <c:showLegendKey val="0"/>
            <c:showVal val="1"/>
            <c:showCatName val="0"/>
            <c:showSerName val="1"/>
            <c:showPercent val="0"/>
            <c:showBubbleSize val="0"/>
            <c:separator>
</c:separator>
            <c:showLeaderLines val="0"/>
          </c:dLbls>
          <c:cat>
            <c:strRef>
              <c:f>Sheet1!$H$17</c:f>
              <c:strCache>
                <c:ptCount val="1"/>
                <c:pt idx="0">
                  <c:v>Recommendation</c:v>
                </c:pt>
              </c:strCache>
            </c:strRef>
          </c:cat>
          <c:val>
            <c:numRef>
              <c:f>Sheet1!$N$17</c:f>
              <c:numCache>
                <c:formatCode>_("$"* #,##0.0_);_("$"* \(#,##0.0\);_("$"* "-"??_);_(@_)</c:formatCode>
                <c:ptCount val="1"/>
                <c:pt idx="0">
                  <c:v>9.6</c:v>
                </c:pt>
              </c:numCache>
            </c:numRef>
          </c:val>
        </c:ser>
        <c:dLbls>
          <c:showLegendKey val="0"/>
          <c:showVal val="0"/>
          <c:showCatName val="0"/>
          <c:showSerName val="0"/>
          <c:showPercent val="0"/>
          <c:showBubbleSize val="0"/>
        </c:dLbls>
        <c:gapWidth val="150"/>
        <c:overlap val="100"/>
        <c:axId val="122759808"/>
        <c:axId val="122786176"/>
      </c:barChart>
      <c:catAx>
        <c:axId val="122759808"/>
        <c:scaling>
          <c:orientation val="minMax"/>
        </c:scaling>
        <c:delete val="1"/>
        <c:axPos val="l"/>
        <c:majorTickMark val="out"/>
        <c:minorTickMark val="none"/>
        <c:tickLblPos val="nextTo"/>
        <c:crossAx val="122786176"/>
        <c:crosses val="autoZero"/>
        <c:auto val="1"/>
        <c:lblAlgn val="ctr"/>
        <c:lblOffset val="100"/>
        <c:noMultiLvlLbl val="0"/>
      </c:catAx>
      <c:valAx>
        <c:axId val="122786176"/>
        <c:scaling>
          <c:orientation val="minMax"/>
          <c:max val="88"/>
          <c:min val="0"/>
        </c:scaling>
        <c:delete val="1"/>
        <c:axPos val="b"/>
        <c:numFmt formatCode="_(&quot;$&quot;* #,##0.0_);_(&quot;$&quot;* \(#,##0.0\);_(&quot;$&quot;* &quot;-&quot;??_);_(@_)" sourceLinked="1"/>
        <c:majorTickMark val="out"/>
        <c:minorTickMark val="none"/>
        <c:tickLblPos val="nextTo"/>
        <c:crossAx val="12275980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203995736833778E-2"/>
          <c:y val="6.6416156313997457E-2"/>
          <c:w val="0.79384372265966763"/>
          <c:h val="0.85112461204945966"/>
        </c:manualLayout>
      </c:layout>
      <c:barChart>
        <c:barDir val="bar"/>
        <c:grouping val="clustered"/>
        <c:varyColors val="0"/>
        <c:ser>
          <c:idx val="0"/>
          <c:order val="0"/>
          <c:spPr>
            <a:solidFill>
              <a:srgbClr val="041E42"/>
            </a:solidFill>
          </c:spPr>
          <c:invertIfNegative val="0"/>
          <c:dLbls>
            <c:txPr>
              <a:bodyPr/>
              <a:lstStyle/>
              <a:p>
                <a:pPr>
                  <a:defRPr b="1">
                    <a:solidFill>
                      <a:srgbClr val="000000"/>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0"/>
            <c:showPercent val="0"/>
            <c:showBubbleSize val="0"/>
            <c:showLeaderLines val="0"/>
          </c:dLbls>
          <c:cat>
            <c:strRef>
              <c:f>'Comp Analysis Tables_Unies'!$C$21:$C$31</c:f>
              <c:strCache>
                <c:ptCount val="11"/>
                <c:pt idx="0">
                  <c:v>Quality Assurance</c:v>
                </c:pt>
                <c:pt idx="1">
                  <c:v>Fixed Costs</c:v>
                </c:pt>
                <c:pt idx="2">
                  <c:v>Six-Year Graduation Rate</c:v>
                </c:pt>
                <c:pt idx="3">
                  <c:v>Degrees per 100 FTE</c:v>
                </c:pt>
                <c:pt idx="4">
                  <c:v>Research and Service</c:v>
                </c:pt>
                <c:pt idx="5">
                  <c:v>Doctoral / Law Degree</c:v>
                </c:pt>
                <c:pt idx="6">
                  <c:v>Masters / Ed Specialists</c:v>
                </c:pt>
                <c:pt idx="7">
                  <c:v>Bachelors and Associates</c:v>
                </c:pt>
                <c:pt idx="8">
                  <c:v>Students Accumulating 90 hrs</c:v>
                </c:pt>
                <c:pt idx="9">
                  <c:v>Students Accumulating 60 hrs</c:v>
                </c:pt>
                <c:pt idx="10">
                  <c:v>Students Accumulating 30 hrs</c:v>
                </c:pt>
              </c:strCache>
            </c:strRef>
          </c:cat>
          <c:val>
            <c:numRef>
              <c:f>'Comp Analysis Tables_Unies'!$D$21:$D$31</c:f>
              <c:numCache>
                <c:formatCode>"$"#,##0_);\("$"#,##0\)</c:formatCode>
                <c:ptCount val="11"/>
                <c:pt idx="0">
                  <c:v>0</c:v>
                </c:pt>
                <c:pt idx="1">
                  <c:v>872500</c:v>
                </c:pt>
                <c:pt idx="2">
                  <c:v>533900</c:v>
                </c:pt>
                <c:pt idx="3">
                  <c:v>28500</c:v>
                </c:pt>
                <c:pt idx="4">
                  <c:v>163300</c:v>
                </c:pt>
                <c:pt idx="5">
                  <c:v>-21700</c:v>
                </c:pt>
                <c:pt idx="6">
                  <c:v>379800</c:v>
                </c:pt>
                <c:pt idx="7">
                  <c:v>90100</c:v>
                </c:pt>
                <c:pt idx="8">
                  <c:v>70100</c:v>
                </c:pt>
                <c:pt idx="9">
                  <c:v>-37400</c:v>
                </c:pt>
                <c:pt idx="10">
                  <c:v>-26500</c:v>
                </c:pt>
              </c:numCache>
            </c:numRef>
          </c:val>
        </c:ser>
        <c:dLbls>
          <c:showLegendKey val="0"/>
          <c:showVal val="0"/>
          <c:showCatName val="0"/>
          <c:showSerName val="0"/>
          <c:showPercent val="0"/>
          <c:showBubbleSize val="0"/>
        </c:dLbls>
        <c:gapWidth val="150"/>
        <c:axId val="122608256"/>
        <c:axId val="122888576"/>
      </c:barChart>
      <c:catAx>
        <c:axId val="122608256"/>
        <c:scaling>
          <c:orientation val="minMax"/>
        </c:scaling>
        <c:delete val="1"/>
        <c:axPos val="l"/>
        <c:majorTickMark val="out"/>
        <c:minorTickMark val="none"/>
        <c:tickLblPos val="nextTo"/>
        <c:crossAx val="122888576"/>
        <c:crosses val="autoZero"/>
        <c:auto val="1"/>
        <c:lblAlgn val="ctr"/>
        <c:lblOffset val="100"/>
        <c:noMultiLvlLbl val="0"/>
      </c:catAx>
      <c:valAx>
        <c:axId val="122888576"/>
        <c:scaling>
          <c:orientation val="minMax"/>
        </c:scaling>
        <c:delete val="0"/>
        <c:axPos val="b"/>
        <c:numFmt formatCode="&quot;$&quot;#,##0_);\(&quot;$&quot;#,##0\)" sourceLinked="1"/>
        <c:majorTickMark val="out"/>
        <c:minorTickMark val="none"/>
        <c:tickLblPos val="nextTo"/>
        <c:txPr>
          <a:bodyPr/>
          <a:lstStyle/>
          <a:p>
            <a:pPr>
              <a:defRPr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crossAx val="12260825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a:solidFill>
                  <a:schemeClr val="tx1"/>
                </a:solidFill>
                <a:latin typeface="Open Sans" panose="020B0606030504020204" pitchFamily="34" charset="0"/>
                <a:ea typeface="Open Sans" panose="020B0606030504020204" pitchFamily="34" charset="0"/>
                <a:cs typeface="Open Sans" panose="020B0606030504020204" pitchFamily="34" charset="0"/>
              </a:rPr>
              <a:t>Certificates</a:t>
            </a:r>
          </a:p>
        </c:rich>
      </c:tx>
      <c:layout/>
      <c:overlay val="0"/>
    </c:title>
    <c:autoTitleDeleted val="0"/>
    <c:plotArea>
      <c:layout>
        <c:manualLayout>
          <c:layoutTarget val="inner"/>
          <c:xMode val="edge"/>
          <c:yMode val="edge"/>
          <c:x val="0.30115441819772526"/>
          <c:y val="0.35278853656806419"/>
          <c:w val="0.38102471566054241"/>
          <c:h val="0.61787791728736607"/>
        </c:manualLayout>
      </c:layout>
      <c:pieChart>
        <c:varyColors val="1"/>
        <c:ser>
          <c:idx val="0"/>
          <c:order val="0"/>
          <c:explosion val="5"/>
          <c:dPt>
            <c:idx val="0"/>
            <c:bubble3D val="0"/>
            <c:spPr>
              <a:solidFill>
                <a:srgbClr val="C8141E"/>
              </a:solidFill>
            </c:spPr>
          </c:dPt>
          <c:dPt>
            <c:idx val="1"/>
            <c:bubble3D val="0"/>
            <c:spPr>
              <a:solidFill>
                <a:srgbClr val="7E7E82"/>
              </a:solidFill>
            </c:spPr>
          </c:dPt>
          <c:dLbls>
            <c:dLbl>
              <c:idx val="0"/>
              <c:layout>
                <c:manualLayout>
                  <c:x val="2.5000000000000001E-2"/>
                  <c:y val="2.2522522522522521E-2"/>
                </c:manualLayout>
              </c:layout>
              <c:dLblPos val="bestFit"/>
              <c:showLegendKey val="0"/>
              <c:showVal val="0"/>
              <c:showCatName val="0"/>
              <c:showSerName val="0"/>
              <c:showPercent val="1"/>
              <c:showBubbleSize val="0"/>
            </c:dLbl>
            <c:dLbl>
              <c:idx val="1"/>
              <c:layout>
                <c:manualLayout>
                  <c:x val="-7.4999999999999997E-2"/>
                  <c:y val="-8.5470085470085472E-2"/>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awards_TN_pr!$L$34:$L$35</c:f>
              <c:strCache>
                <c:ptCount val="2"/>
                <c:pt idx="0">
                  <c:v>Promise</c:v>
                </c:pt>
                <c:pt idx="1">
                  <c:v>Other</c:v>
                </c:pt>
              </c:strCache>
            </c:strRef>
          </c:cat>
          <c:val>
            <c:numRef>
              <c:f>awards_TN_pr!$M$34:$M$35</c:f>
              <c:numCache>
                <c:formatCode>0.0%</c:formatCode>
                <c:ptCount val="2"/>
                <c:pt idx="0">
                  <c:v>0.19171634766237841</c:v>
                </c:pt>
                <c:pt idx="1">
                  <c:v>0.80828365233762156</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1644044181977253"/>
          <c:y val="0.18049162123965273"/>
          <c:w val="0.60174650043744526"/>
          <c:h val="0.11782892523050004"/>
        </c:manualLayou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a:solidFill>
                  <a:schemeClr val="tx1"/>
                </a:solidFill>
                <a:latin typeface="Open Sans" panose="020B0606030504020204" pitchFamily="34" charset="0"/>
                <a:ea typeface="Open Sans" panose="020B0606030504020204" pitchFamily="34" charset="0"/>
                <a:cs typeface="Open Sans" panose="020B0606030504020204" pitchFamily="34" charset="0"/>
              </a:rPr>
              <a:t>CC Progression Metrics</a:t>
            </a:r>
          </a:p>
        </c:rich>
      </c:tx>
      <c:layout/>
      <c:overlay val="0"/>
    </c:title>
    <c:autoTitleDeleted val="0"/>
    <c:plotArea>
      <c:layout>
        <c:manualLayout>
          <c:layoutTarget val="inner"/>
          <c:xMode val="edge"/>
          <c:yMode val="edge"/>
          <c:x val="0.3334459755030621"/>
          <c:y val="0.32381488772236799"/>
          <c:w val="0.36644160104986878"/>
          <c:h val="0.61073600174978127"/>
        </c:manualLayout>
      </c:layout>
      <c:pieChart>
        <c:varyColors val="1"/>
        <c:ser>
          <c:idx val="0"/>
          <c:order val="0"/>
          <c:explosion val="5"/>
          <c:dPt>
            <c:idx val="0"/>
            <c:bubble3D val="0"/>
            <c:spPr>
              <a:solidFill>
                <a:srgbClr val="C8141E"/>
              </a:solidFill>
            </c:spPr>
          </c:dPt>
          <c:dPt>
            <c:idx val="1"/>
            <c:bubble3D val="0"/>
            <c:spPr>
              <a:solidFill>
                <a:srgbClr val="7E7E82"/>
              </a:solidFill>
            </c:spPr>
          </c:dPt>
          <c:dLbls>
            <c:dLbl>
              <c:idx val="0"/>
              <c:layout>
                <c:manualLayout>
                  <c:x val="1.1111111111111009E-2"/>
                  <c:y val="-4.1666666666666664E-2"/>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progress_TN_pr!$U$16:$U$17</c:f>
              <c:strCache>
                <c:ptCount val="2"/>
                <c:pt idx="0">
                  <c:v>Promise</c:v>
                </c:pt>
                <c:pt idx="1">
                  <c:v>Other</c:v>
                </c:pt>
              </c:strCache>
            </c:strRef>
          </c:cat>
          <c:val>
            <c:numRef>
              <c:f>progress_TN_pr!$V$16:$V$17</c:f>
              <c:numCache>
                <c:formatCode>0.0%</c:formatCode>
                <c:ptCount val="2"/>
                <c:pt idx="0">
                  <c:v>0.413361561182155</c:v>
                </c:pt>
                <c:pt idx="1">
                  <c:v>0.58663843881784494</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19773775153105863"/>
          <c:y val="0.19553258967629047"/>
          <c:w val="0.60174650043744526"/>
          <c:h val="0.12764800233304172"/>
        </c:manualLayou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Transfers Out</a:t>
            </a:r>
          </a:p>
        </c:rich>
      </c:tx>
      <c:layout/>
      <c:overlay val="0"/>
    </c:title>
    <c:autoTitleDeleted val="0"/>
    <c:plotArea>
      <c:layout>
        <c:manualLayout>
          <c:layoutTarget val="inner"/>
          <c:xMode val="edge"/>
          <c:yMode val="edge"/>
          <c:x val="0.35011264216972876"/>
          <c:y val="0.33307414698162724"/>
          <c:w val="0.36366382327209101"/>
          <c:h val="0.60610637212015162"/>
        </c:manualLayout>
      </c:layout>
      <c:pieChart>
        <c:varyColors val="1"/>
        <c:ser>
          <c:idx val="0"/>
          <c:order val="0"/>
          <c:explosion val="5"/>
          <c:dPt>
            <c:idx val="0"/>
            <c:bubble3D val="0"/>
            <c:spPr>
              <a:solidFill>
                <a:srgbClr val="C8141E"/>
              </a:solidFill>
            </c:spPr>
          </c:dPt>
          <c:dPt>
            <c:idx val="1"/>
            <c:bubble3D val="0"/>
            <c:spPr>
              <a:solidFill>
                <a:srgbClr val="7E7E82"/>
              </a:solidFill>
            </c:spPr>
          </c:dPt>
          <c:dLbls>
            <c:dLbl>
              <c:idx val="0"/>
              <c:layout>
                <c:manualLayout>
                  <c:x val="0"/>
                  <c:y val="-0.15277777777777779"/>
                </c:manualLayout>
              </c:layout>
              <c:dLblPos val="bestFit"/>
              <c:showLegendKey val="0"/>
              <c:showVal val="0"/>
              <c:showCatName val="0"/>
              <c:showSerName val="0"/>
              <c:showPercent val="1"/>
              <c:showBubbleSize val="0"/>
            </c:dLbl>
            <c:dLbl>
              <c:idx val="1"/>
              <c:layout>
                <c:manualLayout>
                  <c:x val="-2.7777777777777779E-3"/>
                  <c:y val="0.11574074074074074"/>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transfers_TN_pr!$J$8:$J$9</c:f>
              <c:strCache>
                <c:ptCount val="2"/>
                <c:pt idx="0">
                  <c:v>Promise </c:v>
                </c:pt>
                <c:pt idx="1">
                  <c:v>Other</c:v>
                </c:pt>
              </c:strCache>
            </c:strRef>
          </c:cat>
          <c:val>
            <c:numRef>
              <c:f>transfers_TN_pr!$K$8:$K$9</c:f>
              <c:numCache>
                <c:formatCode>0.0%</c:formatCode>
                <c:ptCount val="2"/>
                <c:pt idx="0">
                  <c:v>0.4752324</c:v>
                </c:pt>
                <c:pt idx="1">
                  <c:v>0.5247676</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24081277340332458"/>
          <c:y val="0.19553258967629047"/>
          <c:w val="0.56004111986001748"/>
          <c:h val="0.12764800233304172"/>
        </c:manualLayou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CC </a:t>
            </a:r>
            <a:r>
              <a:rPr lang="en-US" sz="20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Associate</a:t>
            </a:r>
            <a:r>
              <a:rPr lang="en-US" sz="2000" baseline="0"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 Degrees</a:t>
            </a:r>
            <a:endPar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c:rich>
      </c:tx>
      <c:layout/>
      <c:overlay val="0"/>
    </c:title>
    <c:autoTitleDeleted val="0"/>
    <c:plotArea>
      <c:layout>
        <c:manualLayout>
          <c:layoutTarget val="inner"/>
          <c:xMode val="edge"/>
          <c:yMode val="edge"/>
          <c:x val="0.33292519685039368"/>
          <c:y val="0.37660985414797832"/>
          <c:w val="0.38970538057742787"/>
          <c:h val="0.59195754011761192"/>
        </c:manualLayout>
      </c:layout>
      <c:pieChart>
        <c:varyColors val="1"/>
        <c:ser>
          <c:idx val="0"/>
          <c:order val="0"/>
          <c:explosion val="5"/>
          <c:dPt>
            <c:idx val="0"/>
            <c:bubble3D val="0"/>
            <c:spPr>
              <a:solidFill>
                <a:srgbClr val="C8141E"/>
              </a:solidFill>
            </c:spPr>
          </c:dPt>
          <c:dPt>
            <c:idx val="1"/>
            <c:bubble3D val="0"/>
            <c:spPr>
              <a:solidFill>
                <a:srgbClr val="7E7E82"/>
              </a:solidFill>
            </c:spPr>
          </c:dPt>
          <c:dLbls>
            <c:dLbl>
              <c:idx val="0"/>
              <c:layout>
                <c:manualLayout>
                  <c:x val="1.6666666666666566E-2"/>
                  <c:y val="-5.0632911392405063E-2"/>
                </c:manualLayout>
              </c:layout>
              <c:dLblPos val="bestFit"/>
              <c:showLegendKey val="0"/>
              <c:showVal val="0"/>
              <c:showCatName val="0"/>
              <c:showSerName val="0"/>
              <c:showPercent val="1"/>
              <c:showBubbleSize val="0"/>
            </c:dLbl>
            <c:dLbl>
              <c:idx val="1"/>
              <c:layout>
                <c:manualLayout>
                  <c:x val="-1.3888888888888914E-2"/>
                  <c:y val="4.2194092827004218E-2"/>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awards_TN_pr!$L$20:$L$21</c:f>
              <c:strCache>
                <c:ptCount val="2"/>
                <c:pt idx="0">
                  <c:v>Promise</c:v>
                </c:pt>
                <c:pt idx="1">
                  <c:v>Other</c:v>
                </c:pt>
              </c:strCache>
            </c:strRef>
          </c:cat>
          <c:val>
            <c:numRef>
              <c:f>awards_TN_pr!$M$20:$M$21</c:f>
              <c:numCache>
                <c:formatCode>0.0%</c:formatCode>
                <c:ptCount val="2"/>
                <c:pt idx="0">
                  <c:v>0.38967960000000001</c:v>
                </c:pt>
                <c:pt idx="1">
                  <c:v>0.61032039999999999</c:v>
                </c:pt>
              </c:numCache>
            </c:numRef>
          </c:val>
        </c:ser>
        <c:dLbls>
          <c:showLegendKey val="0"/>
          <c:showVal val="0"/>
          <c:showCatName val="0"/>
          <c:showSerName val="0"/>
          <c:showPercent val="1"/>
          <c:showBubbleSize val="0"/>
          <c:showLeaderLines val="0"/>
        </c:dLbls>
        <c:firstSliceAng val="0"/>
      </c:pieChart>
    </c:plotArea>
    <c:legend>
      <c:legendPos val="t"/>
      <c:layout/>
      <c:overlay val="0"/>
      <c:txPr>
        <a:bodyPr/>
        <a:lstStyle/>
        <a:p>
          <a:pPr>
            <a:defRPr sz="1600" b="1">
              <a:solidFill>
                <a:srgbClr val="1B365D"/>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rPr>
              <a:t>CC </a:t>
            </a:r>
            <a:r>
              <a:rPr lang="en-US" sz="20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Associate</a:t>
            </a:r>
            <a:r>
              <a:rPr lang="en-US" sz="2000" baseline="0"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 Degrees</a:t>
            </a:r>
            <a:endPar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c:rich>
      </c:tx>
      <c:layout/>
      <c:overlay val="0"/>
    </c:title>
    <c:autoTitleDeleted val="0"/>
    <c:plotArea>
      <c:layout>
        <c:manualLayout>
          <c:layoutTarget val="inner"/>
          <c:xMode val="edge"/>
          <c:yMode val="edge"/>
          <c:x val="0.3162515310586177"/>
          <c:y val="0.34904636920384952"/>
          <c:w val="0.38416382327209098"/>
          <c:h val="0.64027303878681829"/>
        </c:manualLayout>
      </c:layout>
      <c:pieChart>
        <c:varyColors val="1"/>
        <c:ser>
          <c:idx val="0"/>
          <c:order val="0"/>
          <c:explosion val="5"/>
          <c:dPt>
            <c:idx val="0"/>
            <c:bubble3D val="0"/>
            <c:spPr>
              <a:solidFill>
                <a:srgbClr val="3215DD"/>
              </a:solidFill>
            </c:spPr>
          </c:dPt>
          <c:dPt>
            <c:idx val="1"/>
            <c:bubble3D val="0"/>
            <c:spPr>
              <a:solidFill>
                <a:srgbClr val="7E7E82"/>
              </a:solidFill>
            </c:spPr>
          </c:dPt>
          <c:dLbls>
            <c:dLbl>
              <c:idx val="0"/>
              <c:layout>
                <c:manualLayout>
                  <c:x val="8.8888888888888892E-2"/>
                  <c:y val="7.4074074074074112E-2"/>
                </c:manualLayout>
              </c:layout>
              <c:dLblPos val="bestFit"/>
              <c:showLegendKey val="0"/>
              <c:showVal val="0"/>
              <c:showCatName val="0"/>
              <c:showSerName val="0"/>
              <c:showPercent val="1"/>
              <c:showBubbleSize val="0"/>
            </c:dLbl>
            <c:dLbl>
              <c:idx val="1"/>
              <c:layout>
                <c:manualLayout>
                  <c:x val="-0.1361111111111111"/>
                  <c:y val="-9.2592592592592587E-2"/>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awards_TN_pr!$L$23:$L$24</c:f>
              <c:strCache>
                <c:ptCount val="2"/>
                <c:pt idx="0">
                  <c:v>Reconnect</c:v>
                </c:pt>
                <c:pt idx="1">
                  <c:v>Other</c:v>
                </c:pt>
              </c:strCache>
            </c:strRef>
          </c:cat>
          <c:val>
            <c:numRef>
              <c:f>awards_TN_pr!$M$23:$M$24</c:f>
              <c:numCache>
                <c:formatCode>0.0%</c:formatCode>
                <c:ptCount val="2"/>
                <c:pt idx="0">
                  <c:v>0.10809390000000001</c:v>
                </c:pt>
                <c:pt idx="1">
                  <c:v>0.89190610000000003</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20009601924759404"/>
          <c:y val="0.18293999708369788"/>
          <c:w val="0.59703018372703409"/>
          <c:h val="0.12764800233304172"/>
        </c:manualLayou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a:solidFill>
                  <a:schemeClr val="tx1"/>
                </a:solidFill>
                <a:latin typeface="Open Sans" panose="020B0606030504020204" pitchFamily="34" charset="0"/>
                <a:ea typeface="Open Sans" panose="020B0606030504020204" pitchFamily="34" charset="0"/>
                <a:cs typeface="Open Sans" panose="020B0606030504020204" pitchFamily="34" charset="0"/>
              </a:rPr>
              <a:t>Certificates</a:t>
            </a:r>
          </a:p>
        </c:rich>
      </c:tx>
      <c:layout/>
      <c:overlay val="0"/>
    </c:title>
    <c:autoTitleDeleted val="0"/>
    <c:plotArea>
      <c:layout>
        <c:manualLayout>
          <c:layoutTarget val="inner"/>
          <c:xMode val="edge"/>
          <c:yMode val="edge"/>
          <c:x val="0.31902930883639546"/>
          <c:y val="0.36293525809273841"/>
          <c:w val="0.35083048993875765"/>
          <c:h val="0.58471748323126271"/>
        </c:manualLayout>
      </c:layout>
      <c:pieChart>
        <c:varyColors val="1"/>
        <c:ser>
          <c:idx val="0"/>
          <c:order val="0"/>
          <c:explosion val="5"/>
          <c:dPt>
            <c:idx val="0"/>
            <c:bubble3D val="0"/>
            <c:spPr>
              <a:solidFill>
                <a:srgbClr val="3215DD"/>
              </a:solidFill>
            </c:spPr>
          </c:dPt>
          <c:dPt>
            <c:idx val="1"/>
            <c:bubble3D val="0"/>
            <c:spPr>
              <a:solidFill>
                <a:srgbClr val="7E7E82"/>
              </a:solidFill>
            </c:spPr>
          </c:dPt>
          <c:dLbls>
            <c:dLbl>
              <c:idx val="0"/>
              <c:layout>
                <c:manualLayout>
                  <c:x val="7.2222003499562551E-2"/>
                  <c:y val="7.407407407407407E-2"/>
                </c:manualLayout>
              </c:layout>
              <c:dLblPos val="bestFit"/>
              <c:showLegendKey val="0"/>
              <c:showVal val="0"/>
              <c:showCatName val="0"/>
              <c:showSerName val="0"/>
              <c:showPercent val="1"/>
              <c:showBubbleSize val="0"/>
            </c:dLbl>
            <c:dLbl>
              <c:idx val="1"/>
              <c:layout>
                <c:manualLayout>
                  <c:x val="-0.10833333333333334"/>
                  <c:y val="-0.12037037037037036"/>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awards_TN_pr!$L$37:$L$38</c:f>
              <c:strCache>
                <c:ptCount val="2"/>
                <c:pt idx="0">
                  <c:v>Reconnect</c:v>
                </c:pt>
                <c:pt idx="1">
                  <c:v>Other</c:v>
                </c:pt>
              </c:strCache>
            </c:strRef>
          </c:cat>
          <c:val>
            <c:numRef>
              <c:f>awards_TN_pr!$M$37:$M$38</c:f>
              <c:numCache>
                <c:formatCode>0.0%</c:formatCode>
                <c:ptCount val="2"/>
                <c:pt idx="0">
                  <c:v>0.15186695952306245</c:v>
                </c:pt>
                <c:pt idx="1">
                  <c:v>0.84813304047693761</c:v>
                </c:pt>
              </c:numCache>
            </c:numRef>
          </c:val>
        </c:ser>
        <c:dLbls>
          <c:showLegendKey val="0"/>
          <c:showVal val="0"/>
          <c:showCatName val="0"/>
          <c:showSerName val="0"/>
          <c:showPercent val="1"/>
          <c:showBubbleSize val="0"/>
          <c:showLeaderLines val="0"/>
        </c:dLbls>
        <c:firstSliceAng val="0"/>
      </c:pieChart>
    </c:plotArea>
    <c:legend>
      <c:legendPos val="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US" sz="2000">
                <a:solidFill>
                  <a:schemeClr val="tx1"/>
                </a:solidFill>
                <a:latin typeface="Open Sans" panose="020B0606030504020204" pitchFamily="34" charset="0"/>
                <a:ea typeface="Open Sans" panose="020B0606030504020204" pitchFamily="34" charset="0"/>
                <a:cs typeface="Open Sans" panose="020B0606030504020204" pitchFamily="34" charset="0"/>
              </a:rPr>
              <a:t>CC Progression Metrics</a:t>
            </a:r>
          </a:p>
        </c:rich>
      </c:tx>
      <c:layout/>
      <c:overlay val="0"/>
    </c:title>
    <c:autoTitleDeleted val="0"/>
    <c:plotArea>
      <c:layout>
        <c:manualLayout>
          <c:layoutTarget val="inner"/>
          <c:xMode val="edge"/>
          <c:yMode val="edge"/>
          <c:x val="0.3334459755030621"/>
          <c:y val="0.36085192475940503"/>
          <c:w val="0.37515551181102363"/>
          <c:h val="0.62525918635170608"/>
        </c:manualLayout>
      </c:layout>
      <c:pieChart>
        <c:varyColors val="1"/>
        <c:ser>
          <c:idx val="0"/>
          <c:order val="0"/>
          <c:explosion val="5"/>
          <c:dPt>
            <c:idx val="0"/>
            <c:bubble3D val="0"/>
            <c:spPr>
              <a:solidFill>
                <a:srgbClr val="3215DD"/>
              </a:solidFill>
            </c:spPr>
          </c:dPt>
          <c:dPt>
            <c:idx val="1"/>
            <c:bubble3D val="0"/>
            <c:spPr>
              <a:solidFill>
                <a:srgbClr val="7E7E82"/>
              </a:solidFill>
            </c:spPr>
          </c:dPt>
          <c:dLbls>
            <c:dLbl>
              <c:idx val="0"/>
              <c:layout>
                <c:manualLayout>
                  <c:x val="8.3333333333333329E-2"/>
                  <c:y val="4.6296296296296294E-2"/>
                </c:manualLayout>
              </c:layout>
              <c:dLblPos val="bestFit"/>
              <c:showLegendKey val="0"/>
              <c:showVal val="0"/>
              <c:showCatName val="0"/>
              <c:showSerName val="0"/>
              <c:showPercent val="1"/>
              <c:showBubbleSize val="0"/>
            </c:dLbl>
            <c:dLbl>
              <c:idx val="1"/>
              <c:layout>
                <c:manualLayout>
                  <c:x val="-0.1361111111111111"/>
                  <c:y val="-6.4814814814814811E-2"/>
                </c:manualLayout>
              </c:layout>
              <c:dLblPos val="bestFit"/>
              <c:showLegendKey val="0"/>
              <c:showVal val="0"/>
              <c:showCatName val="0"/>
              <c:showSerName val="0"/>
              <c:showPercent val="1"/>
              <c:showBubbleSize val="0"/>
            </c:dLbl>
            <c:txPr>
              <a:bodyPr/>
              <a:lstStyle/>
              <a:p>
                <a:pPr>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dLblPos val="outEnd"/>
            <c:showLegendKey val="0"/>
            <c:showVal val="0"/>
            <c:showCatName val="0"/>
            <c:showSerName val="0"/>
            <c:showPercent val="1"/>
            <c:showBubbleSize val="0"/>
            <c:showLeaderLines val="0"/>
          </c:dLbls>
          <c:cat>
            <c:strRef>
              <c:f>progress_TN_pr!$X$16:$X$17</c:f>
              <c:strCache>
                <c:ptCount val="2"/>
                <c:pt idx="0">
                  <c:v>Reconnect</c:v>
                </c:pt>
                <c:pt idx="1">
                  <c:v>Other</c:v>
                </c:pt>
              </c:strCache>
            </c:strRef>
          </c:cat>
          <c:val>
            <c:numRef>
              <c:f>progress_TN_pr!$Y$16:$Y$17</c:f>
              <c:numCache>
                <c:formatCode>0.0%</c:formatCode>
                <c:ptCount val="2"/>
                <c:pt idx="0">
                  <c:v>0.14414983524269689</c:v>
                </c:pt>
                <c:pt idx="1">
                  <c:v>0.85585016475730313</c:v>
                </c:pt>
              </c:numCache>
            </c:numRef>
          </c:val>
        </c:ser>
        <c:dLbls>
          <c:showLegendKey val="0"/>
          <c:showVal val="0"/>
          <c:showCatName val="0"/>
          <c:showSerName val="0"/>
          <c:showPercent val="1"/>
          <c:showBubbleSize val="0"/>
          <c:showLeaderLines val="0"/>
        </c:dLbls>
        <c:firstSliceAng val="0"/>
      </c:pieChart>
    </c:plotArea>
    <c:legend>
      <c:legendPos val="t"/>
      <c:layout>
        <c:manualLayout>
          <c:xMode val="edge"/>
          <c:yMode val="edge"/>
          <c:x val="0.19731824146981627"/>
          <c:y val="0.19553258967629047"/>
          <c:w val="0.60258573928258963"/>
          <c:h val="0.12764800233304172"/>
        </c:manualLayout>
      </c:layout>
      <c:overlay val="0"/>
      <c:txPr>
        <a:bodyPr/>
        <a:lstStyle/>
        <a:p>
          <a:pPr>
            <a:defRPr sz="1600" b="1">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showDLblsOverMax val="0"/>
  </c:chart>
  <c:spPr>
    <a:ln>
      <a:no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drawing1.xml><?xml version="1.0" encoding="utf-8"?>
<c:userShapes xmlns:c="http://schemas.openxmlformats.org/drawingml/2006/chart">
  <cdr:relSizeAnchor xmlns:cdr="http://schemas.openxmlformats.org/drawingml/2006/chartDrawing">
    <cdr:from>
      <cdr:x>0.86047</cdr:x>
      <cdr:y>0.38119</cdr:y>
    </cdr:from>
    <cdr:to>
      <cdr:x>1</cdr:x>
      <cdr:y>0.61881</cdr:y>
    </cdr:to>
    <cdr:sp macro="" textlink="">
      <cdr:nvSpPr>
        <cdr:cNvPr id="2" name="TextBox 1"/>
        <cdr:cNvSpPr txBox="1"/>
      </cdr:nvSpPr>
      <cdr:spPr>
        <a:xfrm xmlns:a="http://schemas.openxmlformats.org/drawingml/2006/main">
          <a:off x="6238875" y="146685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0.86047</cdr:x>
      <cdr:y>0.38119</cdr:y>
    </cdr:from>
    <cdr:to>
      <cdr:x>1</cdr:x>
      <cdr:y>0.61881</cdr:y>
    </cdr:to>
    <cdr:sp macro="" textlink="">
      <cdr:nvSpPr>
        <cdr:cNvPr id="3" name="TextBox 1"/>
        <cdr:cNvSpPr txBox="1"/>
      </cdr:nvSpPr>
      <cdr:spPr>
        <a:xfrm xmlns:a="http://schemas.openxmlformats.org/drawingml/2006/main">
          <a:off x="6238875" y="146685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89EDBE19-23EB-4ED1-8F39-D9A1732FCB6D}" type="datetimeFigureOut">
              <a:rPr lang="en-US" smtClean="0"/>
              <a:t>11/19/2019</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08E4823A-2C82-4A61-BE99-E73114DB0FE9}" type="slidenum">
              <a:rPr lang="en-US" smtClean="0"/>
              <a:t>‹#›</a:t>
            </a:fld>
            <a:endParaRPr lang="en-US"/>
          </a:p>
        </p:txBody>
      </p:sp>
    </p:spTree>
    <p:extLst>
      <p:ext uri="{BB962C8B-B14F-4D97-AF65-F5344CB8AC3E}">
        <p14:creationId xmlns:p14="http://schemas.microsoft.com/office/powerpoint/2010/main" val="2718183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84DB686-8FC3-4DF2-A0A2-1FA67C37077F}" type="datetimeFigureOut">
              <a:rPr lang="en-US" smtClean="0"/>
              <a:t>11/19/2019</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848B608A-F5FE-43BC-A618-A811F08FD264}" type="slidenum">
              <a:rPr lang="en-US" smtClean="0"/>
              <a:t>‹#›</a:t>
            </a:fld>
            <a:endParaRPr lang="en-US"/>
          </a:p>
        </p:txBody>
      </p:sp>
    </p:spTree>
    <p:extLst>
      <p:ext uri="{BB962C8B-B14F-4D97-AF65-F5344CB8AC3E}">
        <p14:creationId xmlns:p14="http://schemas.microsoft.com/office/powerpoint/2010/main" val="14170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mn-lt"/>
                <a:ea typeface="Calibri"/>
                <a:cs typeface="Times New Roman"/>
              </a:rPr>
              <a:t>As part of the 2020-21 formula institutions surveyed their students asking questions about how they perceived the education they received, including questions about workforce preparation, higher order learning, and innovative thinking. Students at all Tennessee community colleges and universities reported agreeing with these statements when compared to students at peer institutions. </a:t>
            </a:r>
            <a:endParaRPr lang="en-US" dirty="0"/>
          </a:p>
        </p:txBody>
      </p:sp>
      <p:sp>
        <p:nvSpPr>
          <p:cNvPr id="4" name="Slide Number Placeholder 3"/>
          <p:cNvSpPr>
            <a:spLocks noGrp="1"/>
          </p:cNvSpPr>
          <p:nvPr>
            <p:ph type="sldNum" sz="quarter" idx="10"/>
          </p:nvPr>
        </p:nvSpPr>
        <p:spPr/>
        <p:txBody>
          <a:bodyPr/>
          <a:lstStyle/>
          <a:p>
            <a:fld id="{848B608A-F5FE-43BC-A618-A811F08FD264}" type="slidenum">
              <a:rPr lang="en-US" smtClean="0"/>
              <a:t>8</a:t>
            </a:fld>
            <a:endParaRPr lang="en-US"/>
          </a:p>
        </p:txBody>
      </p:sp>
    </p:spTree>
    <p:extLst>
      <p:ext uri="{BB962C8B-B14F-4D97-AF65-F5344CB8AC3E}">
        <p14:creationId xmlns:p14="http://schemas.microsoft.com/office/powerpoint/2010/main" val="390642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8B608A-F5FE-43BC-A618-A811F08FD264}" type="slidenum">
              <a:rPr lang="en-US" smtClean="0"/>
              <a:t>9</a:t>
            </a:fld>
            <a:endParaRPr lang="en-US"/>
          </a:p>
        </p:txBody>
      </p:sp>
    </p:spTree>
    <p:extLst>
      <p:ext uri="{BB962C8B-B14F-4D97-AF65-F5344CB8AC3E}">
        <p14:creationId xmlns:p14="http://schemas.microsoft.com/office/powerpoint/2010/main" val="3738938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8B608A-F5FE-43BC-A618-A811F08FD264}" type="slidenum">
              <a:rPr lang="en-US" smtClean="0"/>
              <a:t>10</a:t>
            </a:fld>
            <a:endParaRPr lang="en-US"/>
          </a:p>
        </p:txBody>
      </p:sp>
    </p:spTree>
    <p:extLst>
      <p:ext uri="{BB962C8B-B14F-4D97-AF65-F5344CB8AC3E}">
        <p14:creationId xmlns:p14="http://schemas.microsoft.com/office/powerpoint/2010/main" val="550142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lgn="l">
              <a:defRPr b="1"/>
            </a:lvl1pPr>
          </a:lstStyle>
          <a:p>
            <a:r>
              <a:rPr lang="en-US" dirty="0" smtClean="0"/>
              <a:t>Title Here</a:t>
            </a:r>
            <a:endParaRPr lang="en-US" dirty="0"/>
          </a:p>
        </p:txBody>
      </p:sp>
      <p:sp>
        <p:nvSpPr>
          <p:cNvPr id="3" name="Subtitle 2"/>
          <p:cNvSpPr>
            <a:spLocks noGrp="1"/>
          </p:cNvSpPr>
          <p:nvPr>
            <p:ph type="subTitle" idx="1" hasCustomPrompt="1"/>
          </p:nvPr>
        </p:nvSpPr>
        <p:spPr>
          <a:xfrm>
            <a:off x="685800" y="3581400"/>
            <a:ext cx="6400800" cy="762000"/>
          </a:xfrm>
        </p:spPr>
        <p:txBody>
          <a:bodyPr/>
          <a:lstStyle>
            <a:lvl1pPr marL="0" indent="0" algn="l">
              <a:buNone/>
              <a:defRPr baseline="0">
                <a:solidFill>
                  <a:srgbClr val="FF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Date</a:t>
            </a:r>
            <a:endParaRPr lang="en-US" dirty="0"/>
          </a:p>
        </p:txBody>
      </p:sp>
    </p:spTree>
    <p:extLst>
      <p:ext uri="{BB962C8B-B14F-4D97-AF65-F5344CB8AC3E}">
        <p14:creationId xmlns:p14="http://schemas.microsoft.com/office/powerpoint/2010/main" val="343045813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819400"/>
            <a:ext cx="8229600" cy="1143000"/>
          </a:xfrm>
        </p:spPr>
        <p:txBody>
          <a:bodyPr/>
          <a:lstStyle>
            <a:lvl1pPr algn="l">
              <a:defRPr b="1"/>
            </a:lvl1pPr>
          </a:lstStyle>
          <a:p>
            <a:r>
              <a:rPr lang="en-US" dirty="0" smtClean="0"/>
              <a:t>Title Here</a:t>
            </a:r>
            <a:endParaRPr lang="en-US" dirty="0"/>
          </a:p>
        </p:txBody>
      </p:sp>
    </p:spTree>
    <p:extLst>
      <p:ext uri="{BB962C8B-B14F-4D97-AF65-F5344CB8AC3E}">
        <p14:creationId xmlns:p14="http://schemas.microsoft.com/office/powerpoint/2010/main" val="354926888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b="1"/>
            </a:lvl1pPr>
          </a:lstStyle>
          <a:p>
            <a:r>
              <a:rPr lang="en-US" dirty="0" smtClean="0"/>
              <a:t>Title Here</a:t>
            </a:r>
            <a:endParaRPr lang="en-US" dirty="0"/>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4063232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b="1"/>
            </a:lvl1pPr>
          </a:lstStyle>
          <a:p>
            <a:r>
              <a:rPr lang="en-US" dirty="0" smtClean="0"/>
              <a:t>Title Here</a:t>
            </a:r>
            <a:endParaRPr lang="en-US" dirty="0"/>
          </a:p>
        </p:txBody>
      </p:sp>
      <p:sp>
        <p:nvSpPr>
          <p:cNvPr id="6" name="Chart Placeholder 5"/>
          <p:cNvSpPr>
            <a:spLocks noGrp="1"/>
          </p:cNvSpPr>
          <p:nvPr>
            <p:ph type="chart" sz="quarter" idx="10"/>
          </p:nvPr>
        </p:nvSpPr>
        <p:spPr>
          <a:xfrm>
            <a:off x="1295400" y="2209800"/>
            <a:ext cx="5562600" cy="3352800"/>
          </a:xfrm>
        </p:spPr>
        <p:txBody>
          <a:bodyPr/>
          <a:lstStyle/>
          <a:p>
            <a:endParaRPr lang="en-US" dirty="0"/>
          </a:p>
        </p:txBody>
      </p:sp>
    </p:spTree>
    <p:extLst>
      <p:ext uri="{BB962C8B-B14F-4D97-AF65-F5344CB8AC3E}">
        <p14:creationId xmlns:p14="http://schemas.microsoft.com/office/powerpoint/2010/main" val="163473491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Slide ">
    <p:spTree>
      <p:nvGrpSpPr>
        <p:cNvPr id="1" name=""/>
        <p:cNvGrpSpPr/>
        <p:nvPr/>
      </p:nvGrpSpPr>
      <p:grpSpPr>
        <a:xfrm>
          <a:off x="0" y="0"/>
          <a:ext cx="0" cy="0"/>
          <a:chOff x="0" y="0"/>
          <a:chExt cx="0" cy="0"/>
        </a:xfrm>
      </p:grpSpPr>
      <p:sp>
        <p:nvSpPr>
          <p:cNvPr id="7" name="Content Placeholder 3"/>
          <p:cNvSpPr txBox="1">
            <a:spLocks/>
          </p:cNvSpPr>
          <p:nvPr userDrawn="1"/>
        </p:nvSpPr>
        <p:spPr>
          <a:xfrm>
            <a:off x="7750" y="0"/>
            <a:ext cx="5229225" cy="6858000"/>
          </a:xfrm>
          <a:prstGeom prst="snip2DiagRect">
            <a:avLst/>
          </a:prstGeom>
          <a:solidFill>
            <a:schemeClr val="bg1">
              <a:lumMod val="85000"/>
              <a:alpha val="78039"/>
            </a:schemeClr>
          </a:solidFill>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prstClr val="black"/>
              </a:solidFill>
            </a:endParaRPr>
          </a:p>
        </p:txBody>
      </p:sp>
      <p:sp>
        <p:nvSpPr>
          <p:cNvPr id="8" name="Title 1"/>
          <p:cNvSpPr>
            <a:spLocks noGrp="1"/>
          </p:cNvSpPr>
          <p:nvPr>
            <p:ph type="title" hasCustomPrompt="1"/>
          </p:nvPr>
        </p:nvSpPr>
        <p:spPr>
          <a:xfrm>
            <a:off x="457200" y="274638"/>
            <a:ext cx="8229600" cy="1143000"/>
          </a:xfrm>
        </p:spPr>
        <p:txBody>
          <a:bodyPr/>
          <a:lstStyle>
            <a:lvl1pPr algn="l">
              <a:defRPr b="1"/>
            </a:lvl1pPr>
          </a:lstStyle>
          <a:p>
            <a:r>
              <a:rPr lang="en-US" dirty="0" smtClean="0"/>
              <a:t>Title Here</a:t>
            </a:r>
            <a:endParaRPr lang="en-US" dirty="0"/>
          </a:p>
        </p:txBody>
      </p:sp>
    </p:spTree>
    <p:extLst>
      <p:ext uri="{BB962C8B-B14F-4D97-AF65-F5344CB8AC3E}">
        <p14:creationId xmlns:p14="http://schemas.microsoft.com/office/powerpoint/2010/main" val="184281192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7291A603-E7B6-45BF-9BE0-BF28EE1CB818}" type="datetimeFigureOut">
              <a:rPr lang="en-US" smtClean="0">
                <a:solidFill>
                  <a:prstClr val="black"/>
                </a:solidFill>
              </a:rPr>
              <a:pPr/>
              <a:t>11/19/2019</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82A28E9D-5062-451D-BAC5-9650FDDD7FFD}"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92316001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tx1"/>
                </a:solidFill>
              </a:defRPr>
            </a:lvl1pPr>
          </a:lstStyle>
          <a:p>
            <a:r>
              <a:rPr lang="en-US" dirty="0"/>
              <a:t>Click to edit Master </a:t>
            </a:r>
            <a:r>
              <a:rPr lang="en-US" dirty="0" smtClean="0"/>
              <a:t>title</a:t>
            </a:r>
            <a:endParaRPr lang="en-US" dirty="0"/>
          </a:p>
        </p:txBody>
      </p:sp>
      <p:sp>
        <p:nvSpPr>
          <p:cNvPr id="4" name="Text Placeholder 2"/>
          <p:cNvSpPr>
            <a:spLocks noGrp="1"/>
          </p:cNvSpPr>
          <p:nvPr>
            <p:ph idx="1"/>
          </p:nvPr>
        </p:nvSpPr>
        <p:spPr>
          <a:xfrm>
            <a:off x="457200" y="1701807"/>
            <a:ext cx="8229600" cy="41655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a:solidFill>
                  <a:schemeClr val="tx1"/>
                </a:solidFill>
              </a:defRPr>
            </a:lvl1pPr>
            <a:lvl2pPr marL="742950" indent="-285750">
              <a:buFont typeface="Calibri" panose="020F0502020204030204" pitchFamily="34" charset="0"/>
              <a:buChar cha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40479480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819400"/>
            <a:ext cx="8229600" cy="1143000"/>
          </a:xfrm>
        </p:spPr>
        <p:txBody>
          <a:bodyPr/>
          <a:lstStyle>
            <a:lvl1pPr algn="l">
              <a:defRPr b="1"/>
            </a:lvl1pPr>
          </a:lstStyle>
          <a:p>
            <a:r>
              <a:rPr lang="en-US" dirty="0" smtClean="0"/>
              <a:t>Title Here</a:t>
            </a:r>
            <a:endParaRPr lang="en-US" dirty="0"/>
          </a:p>
        </p:txBody>
      </p:sp>
    </p:spTree>
    <p:extLst>
      <p:ext uri="{BB962C8B-B14F-4D97-AF65-F5344CB8AC3E}">
        <p14:creationId xmlns:p14="http://schemas.microsoft.com/office/powerpoint/2010/main" val="33867544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b="1"/>
            </a:lvl1pPr>
          </a:lstStyle>
          <a:p>
            <a:r>
              <a:rPr lang="en-US" dirty="0" smtClean="0"/>
              <a:t>Title Here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9876421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b="1"/>
            </a:lvl1pPr>
          </a:lstStyle>
          <a:p>
            <a:r>
              <a:rPr lang="en-US" dirty="0" smtClean="0"/>
              <a:t>Title Here</a:t>
            </a:r>
            <a:endParaRPr lang="en-US" dirty="0"/>
          </a:p>
        </p:txBody>
      </p:sp>
    </p:spTree>
    <p:extLst>
      <p:ext uri="{BB962C8B-B14F-4D97-AF65-F5344CB8AC3E}">
        <p14:creationId xmlns:p14="http://schemas.microsoft.com/office/powerpoint/2010/main" val="396763205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Divider slide - COMMISSION MTG">
    <p:spTree>
      <p:nvGrpSpPr>
        <p:cNvPr id="1" name=""/>
        <p:cNvGrpSpPr/>
        <p:nvPr/>
      </p:nvGrpSpPr>
      <p:grpSpPr>
        <a:xfrm>
          <a:off x="0" y="0"/>
          <a:ext cx="0" cy="0"/>
          <a:chOff x="0" y="0"/>
          <a:chExt cx="0" cy="0"/>
        </a:xfrm>
      </p:grpSpPr>
      <p:grpSp>
        <p:nvGrpSpPr>
          <p:cNvPr id="12" name="Group 11"/>
          <p:cNvGrpSpPr/>
          <p:nvPr userDrawn="1"/>
        </p:nvGrpSpPr>
        <p:grpSpPr>
          <a:xfrm>
            <a:off x="2209800" y="2438400"/>
            <a:ext cx="5410200" cy="1056620"/>
            <a:chOff x="2514600" y="2438400"/>
            <a:chExt cx="5410200" cy="1056620"/>
          </a:xfrm>
        </p:grpSpPr>
        <p:sp>
          <p:nvSpPr>
            <p:cNvPr id="6" name="Rectangle 5"/>
            <p:cNvSpPr/>
            <p:nvPr userDrawn="1"/>
          </p:nvSpPr>
          <p:spPr>
            <a:xfrm>
              <a:off x="2667000" y="2971800"/>
              <a:ext cx="3048000" cy="523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userDrawn="1"/>
          </p:nvSpPr>
          <p:spPr>
            <a:xfrm>
              <a:off x="2514600" y="2438400"/>
              <a:ext cx="5410200" cy="646331"/>
            </a:xfrm>
            <a:prstGeom prst="rect">
              <a:avLst/>
            </a:prstGeom>
            <a:noFill/>
          </p:spPr>
          <p:txBody>
            <a:bodyPr wrap="square" rtlCol="0">
              <a:spAutoFit/>
            </a:bodyPr>
            <a:lstStyle/>
            <a:p>
              <a:r>
                <a:rPr lang="en-US" sz="3600" b="1" dirty="0" smtClean="0"/>
                <a:t>Commission Meeting</a:t>
              </a:r>
              <a:endParaRPr lang="en-US" sz="3600" b="1" dirty="0"/>
            </a:p>
          </p:txBody>
        </p:sp>
      </p:grpSp>
    </p:spTree>
    <p:extLst>
      <p:ext uri="{BB962C8B-B14F-4D97-AF65-F5344CB8AC3E}">
        <p14:creationId xmlns:p14="http://schemas.microsoft.com/office/powerpoint/2010/main" val="34443692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Slide ">
    <p:spTree>
      <p:nvGrpSpPr>
        <p:cNvPr id="1" name=""/>
        <p:cNvGrpSpPr/>
        <p:nvPr/>
      </p:nvGrpSpPr>
      <p:grpSpPr>
        <a:xfrm>
          <a:off x="0" y="0"/>
          <a:ext cx="0" cy="0"/>
          <a:chOff x="0" y="0"/>
          <a:chExt cx="0" cy="0"/>
        </a:xfrm>
      </p:grpSpPr>
      <p:sp>
        <p:nvSpPr>
          <p:cNvPr id="7" name="Content Placeholder 3"/>
          <p:cNvSpPr txBox="1">
            <a:spLocks/>
          </p:cNvSpPr>
          <p:nvPr userDrawn="1"/>
        </p:nvSpPr>
        <p:spPr>
          <a:xfrm>
            <a:off x="7749" y="0"/>
            <a:ext cx="5229225" cy="6858000"/>
          </a:xfrm>
          <a:prstGeom prst="snip2DiagRect">
            <a:avLst/>
          </a:prstGeom>
          <a:solidFill>
            <a:schemeClr val="bg1">
              <a:lumMod val="85000"/>
              <a:alpha val="78039"/>
            </a:schemeClr>
          </a:solidFill>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8" name="Title 1"/>
          <p:cNvSpPr>
            <a:spLocks noGrp="1"/>
          </p:cNvSpPr>
          <p:nvPr>
            <p:ph type="title" hasCustomPrompt="1"/>
          </p:nvPr>
        </p:nvSpPr>
        <p:spPr>
          <a:xfrm>
            <a:off x="457200" y="274638"/>
            <a:ext cx="8229600" cy="1143000"/>
          </a:xfrm>
        </p:spPr>
        <p:txBody>
          <a:bodyPr/>
          <a:lstStyle>
            <a:lvl1pPr algn="l">
              <a:defRPr b="1"/>
            </a:lvl1pPr>
          </a:lstStyle>
          <a:p>
            <a:r>
              <a:rPr lang="en-US" dirty="0" smtClean="0"/>
              <a:t>Title Here</a:t>
            </a:r>
            <a:endParaRPr lang="en-US" dirty="0"/>
          </a:p>
        </p:txBody>
      </p:sp>
    </p:spTree>
    <p:extLst>
      <p:ext uri="{BB962C8B-B14F-4D97-AF65-F5344CB8AC3E}">
        <p14:creationId xmlns:p14="http://schemas.microsoft.com/office/powerpoint/2010/main" val="83163770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291A603-E7B6-45BF-9BE0-BF28EE1CB818}" type="datetimeFigureOut">
              <a:rPr lang="en-US" smtClean="0"/>
              <a:t>11/19/2019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2A28E9D-5062-451D-BAC5-9650FDDD7FFD}" type="slidenum">
              <a:rPr lang="en-US" smtClean="0"/>
              <a:t>‹#›</a:t>
            </a:fld>
            <a:endParaRPr lang="en-US"/>
          </a:p>
        </p:txBody>
      </p:sp>
    </p:spTree>
    <p:extLst>
      <p:ext uri="{BB962C8B-B14F-4D97-AF65-F5344CB8AC3E}">
        <p14:creationId xmlns:p14="http://schemas.microsoft.com/office/powerpoint/2010/main" val="3171580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b="1"/>
            </a:lvl1pPr>
          </a:lstStyle>
          <a:p>
            <a:r>
              <a:rPr lang="en-US" dirty="0" smtClean="0"/>
              <a:t>Title Here</a:t>
            </a:r>
            <a:endParaRPr lang="en-US" dirty="0"/>
          </a:p>
        </p:txBody>
      </p:sp>
      <p:sp>
        <p:nvSpPr>
          <p:cNvPr id="6" name="Chart Placeholder 5"/>
          <p:cNvSpPr>
            <a:spLocks noGrp="1"/>
          </p:cNvSpPr>
          <p:nvPr>
            <p:ph type="chart" sz="quarter" idx="10"/>
          </p:nvPr>
        </p:nvSpPr>
        <p:spPr>
          <a:xfrm>
            <a:off x="1295400" y="2209800"/>
            <a:ext cx="5562600" cy="3352800"/>
          </a:xfrm>
        </p:spPr>
        <p:txBody>
          <a:bodyPr/>
          <a:lstStyle/>
          <a:p>
            <a:endParaRPr lang="en-US" dirty="0"/>
          </a:p>
        </p:txBody>
      </p:sp>
    </p:spTree>
    <p:extLst>
      <p:ext uri="{BB962C8B-B14F-4D97-AF65-F5344CB8AC3E}">
        <p14:creationId xmlns:p14="http://schemas.microsoft.com/office/powerpoint/2010/main" val="71227415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7"/>
            <a:ext cx="7772400" cy="1470025"/>
          </a:xfrm>
        </p:spPr>
        <p:txBody>
          <a:bodyPr/>
          <a:lstStyle>
            <a:lvl1pPr algn="l">
              <a:defRPr b="1"/>
            </a:lvl1pPr>
          </a:lstStyle>
          <a:p>
            <a:r>
              <a:rPr lang="en-US" dirty="0" smtClean="0"/>
              <a:t>Title Here</a:t>
            </a:r>
            <a:endParaRPr lang="en-US" dirty="0"/>
          </a:p>
        </p:txBody>
      </p:sp>
      <p:sp>
        <p:nvSpPr>
          <p:cNvPr id="3" name="Subtitle 2"/>
          <p:cNvSpPr>
            <a:spLocks noGrp="1"/>
          </p:cNvSpPr>
          <p:nvPr>
            <p:ph type="subTitle" idx="1" hasCustomPrompt="1"/>
          </p:nvPr>
        </p:nvSpPr>
        <p:spPr>
          <a:xfrm>
            <a:off x="685800" y="3581400"/>
            <a:ext cx="6400800" cy="762000"/>
          </a:xfrm>
        </p:spPr>
        <p:txBody>
          <a:bodyPr/>
          <a:lstStyle>
            <a:lvl1pPr marL="0" indent="0" algn="l">
              <a:buNone/>
              <a:defRPr baseline="0">
                <a:solidFill>
                  <a:srgbClr val="FF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Date</a:t>
            </a:r>
            <a:endParaRPr lang="en-US" dirty="0"/>
          </a:p>
        </p:txBody>
      </p:sp>
    </p:spTree>
    <p:extLst>
      <p:ext uri="{BB962C8B-B14F-4D97-AF65-F5344CB8AC3E}">
        <p14:creationId xmlns:p14="http://schemas.microsoft.com/office/powerpoint/2010/main" val="12936696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5" name="Picture 14"/>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7391400" y="6400800"/>
            <a:ext cx="1670538" cy="381000"/>
          </a:xfrm>
          <a:prstGeom prst="rect">
            <a:avLst/>
          </a:prstGeom>
        </p:spPr>
      </p:pic>
    </p:spTree>
    <p:extLst>
      <p:ext uri="{BB962C8B-B14F-4D97-AF65-F5344CB8AC3E}">
        <p14:creationId xmlns:p14="http://schemas.microsoft.com/office/powerpoint/2010/main" val="1702717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9" r:id="rId8"/>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5" name="Picture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91400" y="6400800"/>
            <a:ext cx="1670538" cy="381000"/>
          </a:xfrm>
          <a:prstGeom prst="rect">
            <a:avLst/>
          </a:prstGeom>
        </p:spPr>
      </p:pic>
    </p:spTree>
    <p:extLst>
      <p:ext uri="{BB962C8B-B14F-4D97-AF65-F5344CB8AC3E}">
        <p14:creationId xmlns:p14="http://schemas.microsoft.com/office/powerpoint/2010/main" val="1533125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chart" Target="../charts/chart9.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2020-21 Funding Recommendations</a:t>
            </a:r>
            <a:endParaRPr lang="en-US" dirty="0"/>
          </a:p>
        </p:txBody>
      </p:sp>
    </p:spTree>
    <p:extLst>
      <p:ext uri="{BB962C8B-B14F-4D97-AF65-F5344CB8AC3E}">
        <p14:creationId xmlns:p14="http://schemas.microsoft.com/office/powerpoint/2010/main" val="531404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Autofit/>
          </a:bodyPr>
          <a:lstStyle/>
          <a:p>
            <a:r>
              <a:rPr lang="en-US" sz="3200" dirty="0" smtClean="0"/>
              <a:t>TN Reconnect and the Outcome Pipeline</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2372141683"/>
              </p:ext>
            </p:extLst>
          </p:nvPr>
        </p:nvGraphicFramePr>
        <p:xfrm>
          <a:off x="4572000" y="11430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1796695446"/>
              </p:ext>
            </p:extLst>
          </p:nvPr>
        </p:nvGraphicFramePr>
        <p:xfrm>
          <a:off x="2286000" y="388620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p:cNvGraphicFramePr>
          <p:nvPr>
            <p:extLst>
              <p:ext uri="{D42A27DB-BD31-4B8C-83A1-F6EECF244321}">
                <p14:modId xmlns:p14="http://schemas.microsoft.com/office/powerpoint/2010/main" val="2571201071"/>
              </p:ext>
            </p:extLst>
          </p:nvPr>
        </p:nvGraphicFramePr>
        <p:xfrm>
          <a:off x="0" y="1143000"/>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160133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Drive to 55: Undergraduate Degree Production</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1018697162"/>
              </p:ext>
            </p:extLst>
          </p:nvPr>
        </p:nvGraphicFramePr>
        <p:xfrm>
          <a:off x="0" y="1504950"/>
          <a:ext cx="9144000" cy="4972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45915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Cumulative Change in Appropriations At Universities Since 2010-11</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2156875621"/>
              </p:ext>
            </p:extLst>
          </p:nvPr>
        </p:nvGraphicFramePr>
        <p:xfrm>
          <a:off x="457200" y="1600200"/>
          <a:ext cx="82296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254776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274638"/>
            <a:ext cx="8229600" cy="1143000"/>
          </a:xfrm>
        </p:spPr>
        <p:txBody>
          <a:bodyPr>
            <a:noAutofit/>
          </a:bodyPr>
          <a:lstStyle/>
          <a:p>
            <a:r>
              <a:rPr lang="en-US" sz="3100" dirty="0" smtClean="0"/>
              <a:t>Cumulative Change in Appropriations At Community Colleges Since 2010-11</a:t>
            </a:r>
            <a:endParaRPr lang="en-US" sz="3100" dirty="0"/>
          </a:p>
        </p:txBody>
      </p:sp>
      <p:graphicFrame>
        <p:nvGraphicFramePr>
          <p:cNvPr id="4" name="Chart 3"/>
          <p:cNvGraphicFramePr>
            <a:graphicFrameLocks/>
          </p:cNvGraphicFramePr>
          <p:nvPr>
            <p:extLst>
              <p:ext uri="{D42A27DB-BD31-4B8C-83A1-F6EECF244321}">
                <p14:modId xmlns:p14="http://schemas.microsoft.com/office/powerpoint/2010/main" val="3418043902"/>
              </p:ext>
            </p:extLst>
          </p:nvPr>
        </p:nvGraphicFramePr>
        <p:xfrm>
          <a:off x="152400" y="1371600"/>
          <a:ext cx="88392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638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2020-21 Appropriation Recommendation</a:t>
            </a:r>
            <a:endParaRPr lang="en-US" dirty="0"/>
          </a:p>
        </p:txBody>
      </p:sp>
      <p:sp>
        <p:nvSpPr>
          <p:cNvPr id="4" name="Content Placeholder 2"/>
          <p:cNvSpPr txBox="1">
            <a:spLocks/>
          </p:cNvSpPr>
          <p:nvPr/>
        </p:nvSpPr>
        <p:spPr>
          <a:xfrm>
            <a:off x="457200" y="1951037"/>
            <a:ext cx="8229600" cy="4144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200"/>
              </a:spcBef>
            </a:pPr>
            <a:r>
              <a:rPr lang="en-US" sz="2400" dirty="0" smtClean="0"/>
              <a:t>Specialized Units Strategic Initiatives</a:t>
            </a:r>
          </a:p>
          <a:p>
            <a:pPr lvl="1">
              <a:spcBef>
                <a:spcPts val="1200"/>
              </a:spcBef>
            </a:pPr>
            <a:r>
              <a:rPr lang="en-US" sz="2000" dirty="0" smtClean="0"/>
              <a:t>$1.1M to ETSU College of Medicine</a:t>
            </a:r>
          </a:p>
          <a:p>
            <a:pPr lvl="1">
              <a:spcBef>
                <a:spcPts val="1200"/>
              </a:spcBef>
            </a:pPr>
            <a:r>
              <a:rPr lang="en-US" sz="2000" dirty="0" smtClean="0"/>
              <a:t>$6.6M to UT Institute of Agriculture</a:t>
            </a:r>
          </a:p>
          <a:p>
            <a:pPr marL="457200" lvl="1" indent="0">
              <a:spcBef>
                <a:spcPts val="1200"/>
              </a:spcBef>
              <a:buNone/>
            </a:pPr>
            <a:endParaRPr lang="en-US" sz="2000" dirty="0" smtClean="0"/>
          </a:p>
          <a:p>
            <a:pPr>
              <a:spcBef>
                <a:spcPts val="1200"/>
              </a:spcBef>
            </a:pPr>
            <a:r>
              <a:rPr lang="en-US" sz="2400" dirty="0" smtClean="0"/>
              <a:t>Statewide System Priorities</a:t>
            </a:r>
          </a:p>
          <a:p>
            <a:pPr lvl="1">
              <a:spcBef>
                <a:spcPts val="1200"/>
              </a:spcBef>
            </a:pPr>
            <a:r>
              <a:rPr lang="en-US" sz="2000" dirty="0" smtClean="0"/>
              <a:t>$10.55M to Tennessee Board of Regents</a:t>
            </a:r>
          </a:p>
          <a:p>
            <a:pPr lvl="2">
              <a:spcBef>
                <a:spcPts val="1200"/>
              </a:spcBef>
            </a:pPr>
            <a:r>
              <a:rPr lang="en-US" sz="1600" dirty="0" smtClean="0"/>
              <a:t>Student Support Personnel – $3,900,000</a:t>
            </a:r>
          </a:p>
          <a:p>
            <a:pPr lvl="2">
              <a:spcBef>
                <a:spcPts val="1200"/>
              </a:spcBef>
            </a:pPr>
            <a:r>
              <a:rPr lang="en-US" sz="1600" dirty="0" smtClean="0"/>
              <a:t>Competency-Based Education Capacity – $750,000</a:t>
            </a:r>
          </a:p>
          <a:p>
            <a:pPr lvl="2">
              <a:spcBef>
                <a:spcPts val="1200"/>
              </a:spcBef>
            </a:pPr>
            <a:r>
              <a:rPr lang="en-US" sz="1600" dirty="0" smtClean="0"/>
              <a:t>TCAT Safety and Security – $5,900,000</a:t>
            </a:r>
          </a:p>
        </p:txBody>
      </p:sp>
    </p:spTree>
    <p:extLst>
      <p:ext uri="{BB962C8B-B14F-4D97-AF65-F5344CB8AC3E}">
        <p14:creationId xmlns:p14="http://schemas.microsoft.com/office/powerpoint/2010/main" val="2375865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5715000"/>
            <a:ext cx="7467600" cy="523220"/>
          </a:xfrm>
          <a:prstGeom prst="rect">
            <a:avLst/>
          </a:prstGeom>
          <a:noFill/>
        </p:spPr>
        <p:txBody>
          <a:bodyPr wrap="square" rtlCol="0">
            <a:spAutoFit/>
          </a:bodyPr>
          <a:lstStyle/>
          <a:p>
            <a:r>
              <a:rPr lang="en-US" sz="2800" b="1" dirty="0" smtClean="0">
                <a:solidFill>
                  <a:prstClr val="black"/>
                </a:solidFill>
              </a:rPr>
              <a:t>Total Recommendation = $1.77 Billion</a:t>
            </a:r>
            <a:endParaRPr lang="en-US" sz="2800" b="1" dirty="0">
              <a:solidFill>
                <a:prstClr val="black"/>
              </a:solidFill>
            </a:endParaRPr>
          </a:p>
        </p:txBody>
      </p:sp>
      <p:sp>
        <p:nvSpPr>
          <p:cNvPr id="8" name="Title 1"/>
          <p:cNvSpPr txBox="1">
            <a:spLocks/>
          </p:cNvSpPr>
          <p:nvPr/>
        </p:nvSpPr>
        <p:spPr>
          <a:xfrm>
            <a:off x="457200" y="274638"/>
            <a:ext cx="8229600" cy="1143000"/>
          </a:xfrm>
          <a:prstGeom prst="rect">
            <a:avLst/>
          </a:prstGeom>
        </p:spPr>
        <p:txBody>
          <a:bodyPr vert="horz" lIns="91440" tIns="45720" rIns="91440" bIns="45720" rtlCol="0" anchor="ctr">
            <a:normAutofit fontScale="90000" lnSpcReduction="20000"/>
          </a:bodyPr>
          <a:lstStyle>
            <a:lvl1pPr algn="l" defTabSz="914400" rtl="0" eaLnBrk="1" latinLnBrk="0" hangingPunct="1">
              <a:spcBef>
                <a:spcPct val="0"/>
              </a:spcBef>
              <a:buNone/>
              <a:defRPr sz="4400" b="1" kern="1200">
                <a:solidFill>
                  <a:schemeClr val="tx1"/>
                </a:solidFill>
                <a:latin typeface="+mj-lt"/>
                <a:ea typeface="+mj-ea"/>
                <a:cs typeface="+mj-cs"/>
              </a:defRPr>
            </a:lvl1pPr>
          </a:lstStyle>
          <a:p>
            <a:pPr>
              <a:defRPr/>
            </a:pPr>
            <a:r>
              <a:rPr lang="en-US" dirty="0" smtClean="0">
                <a:solidFill>
                  <a:sysClr val="windowText" lastClr="000000"/>
                </a:solidFill>
              </a:rPr>
              <a:t>2020-21 Appropriation Recommendation</a:t>
            </a:r>
            <a:endParaRPr lang="en-US" dirty="0">
              <a:solidFill>
                <a:sysClr val="windowText" lastClr="000000"/>
              </a:solidFill>
            </a:endParaRPr>
          </a:p>
        </p:txBody>
      </p:sp>
      <p:graphicFrame>
        <p:nvGraphicFramePr>
          <p:cNvPr id="6" name="Chart 5"/>
          <p:cNvGraphicFramePr>
            <a:graphicFrameLocks/>
          </p:cNvGraphicFramePr>
          <p:nvPr>
            <p:extLst>
              <p:ext uri="{D42A27DB-BD31-4B8C-83A1-F6EECF244321}">
                <p14:modId xmlns:p14="http://schemas.microsoft.com/office/powerpoint/2010/main" val="832556293"/>
              </p:ext>
            </p:extLst>
          </p:nvPr>
        </p:nvGraphicFramePr>
        <p:xfrm>
          <a:off x="0" y="1417638"/>
          <a:ext cx="9144000" cy="4754562"/>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Arrow Connector 6"/>
          <p:cNvCxnSpPr/>
          <p:nvPr/>
        </p:nvCxnSpPr>
        <p:spPr>
          <a:xfrm>
            <a:off x="6172200" y="2590800"/>
            <a:ext cx="0" cy="914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7010400" y="4343400"/>
            <a:ext cx="0" cy="76202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7848600" y="2285974"/>
            <a:ext cx="0" cy="99062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6623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2020-21 Funding Recommendations</a:t>
            </a:r>
            <a:endParaRPr lang="en-US" dirty="0"/>
          </a:p>
        </p:txBody>
      </p:sp>
    </p:spTree>
    <p:extLst>
      <p:ext uri="{BB962C8B-B14F-4D97-AF65-F5344CB8AC3E}">
        <p14:creationId xmlns:p14="http://schemas.microsoft.com/office/powerpoint/2010/main" val="1064994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2"/>
            <a:ext cx="8229600" cy="4906963"/>
          </a:xfrm>
        </p:spPr>
        <p:txBody>
          <a:bodyPr>
            <a:normAutofit/>
          </a:bodyPr>
          <a:lstStyle/>
          <a:p>
            <a:pPr>
              <a:spcBef>
                <a:spcPts val="1200"/>
              </a:spcBef>
            </a:pPr>
            <a:r>
              <a:rPr lang="en-US" sz="2800" dirty="0" smtClean="0"/>
              <a:t>$38M recommendation to fund outcomes formula units and the TCATs</a:t>
            </a:r>
          </a:p>
          <a:p>
            <a:pPr>
              <a:spcBef>
                <a:spcPts val="1200"/>
              </a:spcBef>
            </a:pPr>
            <a:r>
              <a:rPr lang="en-US" sz="2800" dirty="0" smtClean="0"/>
              <a:t>$17.9M for specialized units</a:t>
            </a:r>
          </a:p>
          <a:p>
            <a:pPr>
              <a:spcBef>
                <a:spcPts val="1200"/>
              </a:spcBef>
            </a:pPr>
            <a:r>
              <a:rPr lang="en-US" sz="2800" dirty="0" smtClean="0"/>
              <a:t>$7.7M for Strategic Initiatives</a:t>
            </a:r>
          </a:p>
          <a:p>
            <a:pPr>
              <a:spcBef>
                <a:spcPts val="1200"/>
              </a:spcBef>
            </a:pPr>
            <a:r>
              <a:rPr lang="en-US" sz="2800" dirty="0" smtClean="0"/>
              <a:t>$10.55M for Statewide Priorities</a:t>
            </a:r>
          </a:p>
          <a:p>
            <a:pPr>
              <a:spcBef>
                <a:spcPts val="1200"/>
              </a:spcBef>
            </a:pPr>
            <a:r>
              <a:rPr lang="en-US" sz="2800" dirty="0" smtClean="0"/>
              <a:t>$4.15M for Agency Requests</a:t>
            </a:r>
          </a:p>
          <a:p>
            <a:pPr>
              <a:spcBef>
                <a:spcPts val="1200"/>
              </a:spcBef>
            </a:pPr>
            <a:r>
              <a:rPr lang="en-US" sz="2800" dirty="0"/>
              <a:t>$9.6M for TN Student Assistance </a:t>
            </a:r>
            <a:r>
              <a:rPr lang="en-US" sz="2800" dirty="0" smtClean="0"/>
              <a:t>Award</a:t>
            </a:r>
            <a:endParaRPr lang="en-US" sz="2800" dirty="0"/>
          </a:p>
        </p:txBody>
      </p:sp>
      <p:sp>
        <p:nvSpPr>
          <p:cNvPr id="4" name="Title 1"/>
          <p:cNvSpPr>
            <a:spLocks noGrp="1"/>
          </p:cNvSpPr>
          <p:nvPr>
            <p:ph type="title"/>
          </p:nvPr>
        </p:nvSpPr>
        <p:spPr>
          <a:xfrm>
            <a:off x="457200" y="131032"/>
            <a:ext cx="8229600" cy="990600"/>
          </a:xfrm>
        </p:spPr>
        <p:txBody>
          <a:bodyPr vert="horz" lIns="91440" tIns="45720" rIns="91440" bIns="45720" rtlCol="0" anchor="ctr">
            <a:normAutofit/>
          </a:bodyPr>
          <a:lstStyle/>
          <a:p>
            <a:pPr algn="l"/>
            <a:r>
              <a:rPr lang="en-US" sz="3200" b="1" dirty="0" smtClean="0">
                <a:solidFill>
                  <a:schemeClr val="tx1"/>
                </a:solidFill>
              </a:rPr>
              <a:t>2020-21 State Appropriations</a:t>
            </a:r>
            <a:endParaRPr lang="en-US" sz="3600" b="1" dirty="0">
              <a:solidFill>
                <a:schemeClr val="tx1"/>
              </a:solidFill>
            </a:endParaRPr>
          </a:p>
        </p:txBody>
      </p:sp>
    </p:spTree>
    <p:extLst>
      <p:ext uri="{BB962C8B-B14F-4D97-AF65-F5344CB8AC3E}">
        <p14:creationId xmlns:p14="http://schemas.microsoft.com/office/powerpoint/2010/main" val="3228509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5"/>
            <a:ext cx="8229600" cy="5287965"/>
          </a:xfrm>
        </p:spPr>
        <p:txBody>
          <a:bodyPr>
            <a:normAutofit/>
          </a:bodyPr>
          <a:lstStyle/>
          <a:p>
            <a:r>
              <a:rPr lang="en-US" sz="2400" dirty="0" smtClean="0"/>
              <a:t>$35.54M to the outcomes formula units</a:t>
            </a:r>
          </a:p>
          <a:p>
            <a:r>
              <a:rPr lang="en-US" sz="2400" dirty="0" smtClean="0"/>
              <a:t>Largest appropriation increases - CCs</a:t>
            </a:r>
          </a:p>
          <a:p>
            <a:pPr lvl="1"/>
            <a:r>
              <a:rPr lang="en-US" sz="2000" dirty="0" smtClean="0"/>
              <a:t>Motlow State Community College</a:t>
            </a:r>
          </a:p>
          <a:p>
            <a:pPr lvl="2"/>
            <a:r>
              <a:rPr lang="en-US" sz="1600" dirty="0" smtClean="0"/>
              <a:t>13.1% increase ($2.3M increase)</a:t>
            </a:r>
          </a:p>
          <a:p>
            <a:pPr lvl="1"/>
            <a:r>
              <a:rPr lang="en-US" sz="2000" dirty="0" smtClean="0"/>
              <a:t>Northeast State Community College</a:t>
            </a:r>
          </a:p>
          <a:p>
            <a:pPr lvl="2"/>
            <a:r>
              <a:rPr lang="en-US" sz="1600" dirty="0" smtClean="0"/>
              <a:t>12.1% increase ($2.6M increase)</a:t>
            </a:r>
          </a:p>
          <a:p>
            <a:r>
              <a:rPr lang="en-US" sz="2400" dirty="0" smtClean="0"/>
              <a:t>Largest appropriation increases - Universities</a:t>
            </a:r>
          </a:p>
          <a:p>
            <a:pPr lvl="1"/>
            <a:r>
              <a:rPr lang="en-US" sz="2000" dirty="0" smtClean="0"/>
              <a:t>East Tennessee State University</a:t>
            </a:r>
          </a:p>
          <a:p>
            <a:pPr lvl="2"/>
            <a:r>
              <a:rPr lang="en-US" sz="1600" dirty="0" smtClean="0"/>
              <a:t>4.2% increase ($2.9M increase)</a:t>
            </a:r>
          </a:p>
          <a:p>
            <a:pPr lvl="1"/>
            <a:r>
              <a:rPr lang="en-US" sz="2000" dirty="0" smtClean="0"/>
              <a:t>Tennessee Technological University</a:t>
            </a:r>
          </a:p>
          <a:p>
            <a:pPr lvl="2"/>
            <a:r>
              <a:rPr lang="en-US" sz="1600" dirty="0" smtClean="0"/>
              <a:t>4.0% increase ($2.3M increase)</a:t>
            </a:r>
          </a:p>
          <a:p>
            <a:r>
              <a:rPr lang="en-US" sz="2400" dirty="0" smtClean="0"/>
              <a:t>$2.5M for the TN Colleges of Applied Technology</a:t>
            </a:r>
          </a:p>
          <a:p>
            <a:pPr lvl="2"/>
            <a:r>
              <a:rPr lang="en-US" sz="1600" dirty="0" smtClean="0"/>
              <a:t>3.3% increase above 2019-20</a:t>
            </a:r>
          </a:p>
        </p:txBody>
      </p:sp>
      <p:sp>
        <p:nvSpPr>
          <p:cNvPr id="4" name="Title 1"/>
          <p:cNvSpPr>
            <a:spLocks noGrp="1"/>
          </p:cNvSpPr>
          <p:nvPr>
            <p:ph type="title"/>
          </p:nvPr>
        </p:nvSpPr>
        <p:spPr>
          <a:xfrm>
            <a:off x="457200" y="131032"/>
            <a:ext cx="8229600" cy="990600"/>
          </a:xfrm>
        </p:spPr>
        <p:txBody>
          <a:bodyPr vert="horz" lIns="91440" tIns="45720" rIns="91440" bIns="45720" rtlCol="0" anchor="ctr">
            <a:normAutofit/>
          </a:bodyPr>
          <a:lstStyle/>
          <a:p>
            <a:pPr algn="l"/>
            <a:r>
              <a:rPr lang="en-US" sz="3200" b="1" dirty="0" smtClean="0">
                <a:solidFill>
                  <a:schemeClr val="tx1"/>
                </a:solidFill>
              </a:rPr>
              <a:t>2020-21 State Appropriations</a:t>
            </a:r>
            <a:endParaRPr lang="en-US" sz="3600" b="1" dirty="0">
              <a:solidFill>
                <a:schemeClr val="tx1"/>
              </a:solidFill>
            </a:endParaRPr>
          </a:p>
        </p:txBody>
      </p:sp>
    </p:spTree>
    <p:extLst>
      <p:ext uri="{BB962C8B-B14F-4D97-AF65-F5344CB8AC3E}">
        <p14:creationId xmlns:p14="http://schemas.microsoft.com/office/powerpoint/2010/main" val="1817273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Chart 34"/>
          <p:cNvGraphicFramePr>
            <a:graphicFrameLocks noGrp="1"/>
          </p:cNvGraphicFramePr>
          <p:nvPr>
            <p:extLst>
              <p:ext uri="{D42A27DB-BD31-4B8C-83A1-F6EECF244321}">
                <p14:modId xmlns:p14="http://schemas.microsoft.com/office/powerpoint/2010/main" val="127851914"/>
              </p:ext>
            </p:extLst>
          </p:nvPr>
        </p:nvGraphicFramePr>
        <p:xfrm>
          <a:off x="0" y="283243"/>
          <a:ext cx="9139987" cy="6291513"/>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a:spLocks noGrp="1"/>
          </p:cNvSpPr>
          <p:nvPr>
            <p:ph type="title"/>
          </p:nvPr>
        </p:nvSpPr>
        <p:spPr>
          <a:xfrm>
            <a:off x="457200" y="228600"/>
            <a:ext cx="8229600" cy="990600"/>
          </a:xfrm>
        </p:spPr>
        <p:txBody>
          <a:bodyPr vert="horz" lIns="91440" tIns="45720" rIns="91440" bIns="45720" rtlCol="0" anchor="ctr">
            <a:normAutofit/>
          </a:bodyPr>
          <a:lstStyle/>
          <a:p>
            <a:pPr algn="l"/>
            <a:r>
              <a:rPr lang="en-US" sz="3200" b="1" dirty="0" smtClean="0">
                <a:solidFill>
                  <a:schemeClr val="tx1"/>
                </a:solidFill>
              </a:rPr>
              <a:t>Breakdown of Component Parts</a:t>
            </a:r>
            <a:br>
              <a:rPr lang="en-US" sz="3200" b="1" dirty="0" smtClean="0">
                <a:solidFill>
                  <a:schemeClr val="tx1"/>
                </a:solidFill>
              </a:rPr>
            </a:br>
            <a:r>
              <a:rPr lang="en-US" sz="2400" b="1" dirty="0" smtClean="0">
                <a:solidFill>
                  <a:srgbClr val="046A38"/>
                </a:solidFill>
              </a:rPr>
              <a:t>Motlow State Community College</a:t>
            </a:r>
            <a:endParaRPr lang="en-US" sz="3600" b="1" dirty="0">
              <a:solidFill>
                <a:srgbClr val="046A38"/>
              </a:solidFill>
            </a:endParaRPr>
          </a:p>
        </p:txBody>
      </p:sp>
      <p:cxnSp>
        <p:nvCxnSpPr>
          <p:cNvPr id="7" name="Straight Connector 6"/>
          <p:cNvCxnSpPr/>
          <p:nvPr/>
        </p:nvCxnSpPr>
        <p:spPr>
          <a:xfrm>
            <a:off x="777240" y="1219200"/>
            <a:ext cx="0" cy="5105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80211" y="2852410"/>
            <a:ext cx="8987589" cy="424190"/>
          </a:xfrm>
          <a:prstGeom prst="rect">
            <a:avLst/>
          </a:prstGeom>
          <a:noFill/>
          <a:ln w="44450">
            <a:solidFill>
              <a:srgbClr val="FFC7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
          <p:cNvSpPr txBox="1"/>
          <p:nvPr/>
        </p:nvSpPr>
        <p:spPr>
          <a:xfrm>
            <a:off x="4419600" y="1447860"/>
            <a:ext cx="3124230" cy="380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Open Sans" panose="020B0606030504020204" pitchFamily="34" charset="0"/>
                <a:ea typeface="Open Sans" panose="020B0606030504020204" pitchFamily="34" charset="0"/>
                <a:cs typeface="Open Sans" panose="020B0606030504020204" pitchFamily="34" charset="0"/>
              </a:rPr>
              <a:t>Starting Point:    $225,200</a:t>
            </a:r>
            <a:endParaRPr lang="en-US" sz="1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
          <p:cNvSpPr txBox="1"/>
          <p:nvPr/>
        </p:nvSpPr>
        <p:spPr>
          <a:xfrm>
            <a:off x="3926305" y="5676896"/>
            <a:ext cx="3886200" cy="38100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Open Sans" panose="020B0606030504020204" pitchFamily="34" charset="0"/>
                <a:ea typeface="Open Sans" panose="020B0606030504020204" pitchFamily="34" charset="0"/>
                <a:cs typeface="Open Sans" panose="020B0606030504020204" pitchFamily="34" charset="0"/>
              </a:rPr>
              <a:t>Total Recommendation:   $2,301,400</a:t>
            </a:r>
            <a:endParaRPr lang="en-US" sz="1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TextBox 21"/>
          <p:cNvSpPr txBox="1"/>
          <p:nvPr/>
        </p:nvSpPr>
        <p:spPr>
          <a:xfrm>
            <a:off x="7620000" y="1371600"/>
            <a:ext cx="1524000" cy="261610"/>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12 hr.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p:cNvSpPr txBox="1"/>
          <p:nvPr/>
        </p:nvSpPr>
        <p:spPr>
          <a:xfrm>
            <a:off x="7620000" y="1752600"/>
            <a:ext cx="1524000" cy="261610"/>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24 hr.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4" name="TextBox 23"/>
          <p:cNvSpPr txBox="1"/>
          <p:nvPr/>
        </p:nvSpPr>
        <p:spPr>
          <a:xfrm>
            <a:off x="7620000" y="2133600"/>
            <a:ext cx="1524000" cy="261610"/>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36 </a:t>
            </a:r>
            <a:r>
              <a:rPr lang="en-US" sz="1050" b="1" dirty="0">
                <a:latin typeface="Open Sans" panose="020B0606030504020204" pitchFamily="34" charset="0"/>
                <a:ea typeface="Open Sans" panose="020B0606030504020204" pitchFamily="34" charset="0"/>
                <a:cs typeface="Open Sans" panose="020B0606030504020204" pitchFamily="34" charset="0"/>
              </a:rPr>
              <a:t>h</a:t>
            </a:r>
            <a:r>
              <a:rPr lang="en-US" sz="1050" b="1" dirty="0" smtClean="0">
                <a:latin typeface="Open Sans" panose="020B0606030504020204" pitchFamily="34" charset="0"/>
                <a:ea typeface="Open Sans" panose="020B0606030504020204" pitchFamily="34" charset="0"/>
                <a:cs typeface="Open Sans" panose="020B0606030504020204" pitchFamily="34" charset="0"/>
              </a:rPr>
              <a:t>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5" name="TextBox 24"/>
          <p:cNvSpPr txBox="1"/>
          <p:nvPr/>
        </p:nvSpPr>
        <p:spPr>
          <a:xfrm>
            <a:off x="7620000" y="28956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Associate</a:t>
            </a:r>
            <a:r>
              <a:rPr lang="en-US" sz="1050" b="1" dirty="0">
                <a:latin typeface="Open Sans" panose="020B0606030504020204" pitchFamily="34" charset="0"/>
                <a:ea typeface="Open Sans" panose="020B0606030504020204" pitchFamily="34" charset="0"/>
                <a:cs typeface="Open Sans" panose="020B0606030504020204" pitchFamily="34" charset="0"/>
              </a:rPr>
              <a:t> </a:t>
            </a:r>
            <a:r>
              <a:rPr lang="en-US" sz="1050" b="1" dirty="0" smtClean="0">
                <a:latin typeface="Open Sans" panose="020B0606030504020204" pitchFamily="34" charset="0"/>
                <a:ea typeface="Open Sans" panose="020B0606030504020204" pitchFamily="34" charset="0"/>
                <a:cs typeface="Open Sans" panose="020B0606030504020204" pitchFamily="34" charset="0"/>
              </a:rPr>
              <a:t>Degrees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6" name="TextBox 25"/>
          <p:cNvSpPr txBox="1"/>
          <p:nvPr/>
        </p:nvSpPr>
        <p:spPr>
          <a:xfrm>
            <a:off x="7620000" y="4470484"/>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Transfers Out</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7" name="TextBox 26"/>
          <p:cNvSpPr txBox="1"/>
          <p:nvPr/>
        </p:nvSpPr>
        <p:spPr>
          <a:xfrm>
            <a:off x="7620000" y="48768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Workforce Training</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8" name="TextBox 27"/>
          <p:cNvSpPr txBox="1"/>
          <p:nvPr/>
        </p:nvSpPr>
        <p:spPr>
          <a:xfrm>
            <a:off x="7620000" y="52578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Awards per 100 FTE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9" name="TextBox 28"/>
          <p:cNvSpPr txBox="1"/>
          <p:nvPr/>
        </p:nvSpPr>
        <p:spPr>
          <a:xfrm>
            <a:off x="7620000" y="60198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Quality Assurance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0" name="TextBox 29"/>
          <p:cNvSpPr txBox="1"/>
          <p:nvPr/>
        </p:nvSpPr>
        <p:spPr>
          <a:xfrm>
            <a:off x="7620000" y="56388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Fixed Costs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1" name="TextBox 30"/>
          <p:cNvSpPr txBox="1"/>
          <p:nvPr/>
        </p:nvSpPr>
        <p:spPr>
          <a:xfrm>
            <a:off x="7620000" y="3327484"/>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1-2 Yr. Certificates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2" name="TextBox 31"/>
          <p:cNvSpPr txBox="1"/>
          <p:nvPr/>
        </p:nvSpPr>
        <p:spPr>
          <a:xfrm>
            <a:off x="7620000" y="4089484"/>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Job Placements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3" name="TextBox 32"/>
          <p:cNvSpPr txBox="1"/>
          <p:nvPr/>
        </p:nvSpPr>
        <p:spPr>
          <a:xfrm>
            <a:off x="7620000" y="2514600"/>
            <a:ext cx="1524000" cy="261610"/>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Dual Enrollment</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4" name="TextBox 33"/>
          <p:cNvSpPr txBox="1"/>
          <p:nvPr/>
        </p:nvSpPr>
        <p:spPr>
          <a:xfrm>
            <a:off x="7620000" y="36576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&lt;1 Yr. Certificates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6" name="Rectangle 35"/>
          <p:cNvSpPr/>
          <p:nvPr/>
        </p:nvSpPr>
        <p:spPr>
          <a:xfrm>
            <a:off x="80211" y="1368514"/>
            <a:ext cx="8987589" cy="1146085"/>
          </a:xfrm>
          <a:prstGeom prst="rect">
            <a:avLst/>
          </a:prstGeom>
          <a:noFill/>
          <a:ln w="44450">
            <a:solidFill>
              <a:srgbClr val="FFC7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7966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28600"/>
            <a:ext cx="8229600" cy="990600"/>
          </a:xfrm>
        </p:spPr>
        <p:txBody>
          <a:bodyPr vert="horz" lIns="91440" tIns="45720" rIns="91440" bIns="45720" rtlCol="0" anchor="ctr">
            <a:normAutofit/>
          </a:bodyPr>
          <a:lstStyle/>
          <a:p>
            <a:pPr algn="l"/>
            <a:r>
              <a:rPr lang="en-US" sz="3200" b="1" dirty="0" smtClean="0">
                <a:solidFill>
                  <a:schemeClr val="tx1"/>
                </a:solidFill>
              </a:rPr>
              <a:t>Breakdown of Component Parts</a:t>
            </a:r>
            <a:br>
              <a:rPr lang="en-US" sz="3200" b="1" dirty="0" smtClean="0">
                <a:solidFill>
                  <a:schemeClr val="tx1"/>
                </a:solidFill>
              </a:rPr>
            </a:br>
            <a:r>
              <a:rPr lang="en-US" sz="2400" b="1" dirty="0" smtClean="0">
                <a:solidFill>
                  <a:srgbClr val="FF9900"/>
                </a:solidFill>
              </a:rPr>
              <a:t>East Tennessee State University</a:t>
            </a:r>
            <a:endParaRPr lang="en-US" sz="3600" b="1" dirty="0">
              <a:solidFill>
                <a:srgbClr val="FF9900"/>
              </a:solidFill>
            </a:endParaRPr>
          </a:p>
        </p:txBody>
      </p:sp>
      <p:graphicFrame>
        <p:nvGraphicFramePr>
          <p:cNvPr id="6" name="Chart 5"/>
          <p:cNvGraphicFramePr>
            <a:graphicFrameLocks noGrp="1"/>
          </p:cNvGraphicFramePr>
          <p:nvPr>
            <p:extLst>
              <p:ext uri="{D42A27DB-BD31-4B8C-83A1-F6EECF244321}">
                <p14:modId xmlns:p14="http://schemas.microsoft.com/office/powerpoint/2010/main" val="2732593028"/>
              </p:ext>
            </p:extLst>
          </p:nvPr>
        </p:nvGraphicFramePr>
        <p:xfrm>
          <a:off x="20053" y="838200"/>
          <a:ext cx="9144000" cy="5736556"/>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Straight Connector 6"/>
          <p:cNvCxnSpPr/>
          <p:nvPr/>
        </p:nvCxnSpPr>
        <p:spPr>
          <a:xfrm>
            <a:off x="1645920" y="1188720"/>
            <a:ext cx="0" cy="49377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838199" y="2514600"/>
            <a:ext cx="8301789" cy="914400"/>
          </a:xfrm>
          <a:prstGeom prst="rect">
            <a:avLst/>
          </a:prstGeom>
          <a:noFill/>
          <a:ln w="44450">
            <a:solidFill>
              <a:srgbClr val="FFC7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543800" y="40386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Research &amp; Service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p:cNvSpPr txBox="1"/>
          <p:nvPr/>
        </p:nvSpPr>
        <p:spPr>
          <a:xfrm>
            <a:off x="7543800" y="44196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Degrees per 100 FTE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p:cNvSpPr txBox="1"/>
          <p:nvPr/>
        </p:nvSpPr>
        <p:spPr>
          <a:xfrm>
            <a:off x="7543800" y="48768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6YR Graduation Rate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p:cNvSpPr txBox="1"/>
          <p:nvPr/>
        </p:nvSpPr>
        <p:spPr>
          <a:xfrm>
            <a:off x="7543800" y="57150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Quality Assurance</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p:cNvSpPr txBox="1"/>
          <p:nvPr/>
        </p:nvSpPr>
        <p:spPr>
          <a:xfrm>
            <a:off x="7543800" y="5308684"/>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Fixed Costs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4" name="TextBox 13"/>
          <p:cNvSpPr txBox="1"/>
          <p:nvPr/>
        </p:nvSpPr>
        <p:spPr>
          <a:xfrm>
            <a:off x="7543800" y="1414790"/>
            <a:ext cx="1524000" cy="261610"/>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30 hr.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p:cNvSpPr txBox="1"/>
          <p:nvPr/>
        </p:nvSpPr>
        <p:spPr>
          <a:xfrm>
            <a:off x="7543800" y="1828800"/>
            <a:ext cx="1524000" cy="261610"/>
          </a:xfrm>
          <a:prstGeom prst="rect">
            <a:avLst/>
          </a:prstGeom>
          <a:noFill/>
        </p:spPr>
        <p:txBody>
          <a:bodyPr wrap="square" rtlCol="0">
            <a:spAutoFit/>
          </a:bodyPr>
          <a:lstStyle/>
          <a:p>
            <a:r>
              <a:rPr lang="en-US" sz="1050" b="1" dirty="0">
                <a:latin typeface="Open Sans" panose="020B0606030504020204" pitchFamily="34" charset="0"/>
                <a:ea typeface="Open Sans" panose="020B0606030504020204" pitchFamily="34" charset="0"/>
                <a:cs typeface="Open Sans" panose="020B0606030504020204" pitchFamily="34" charset="0"/>
              </a:rPr>
              <a:t>6</a:t>
            </a:r>
            <a:r>
              <a:rPr lang="en-US" sz="1050" b="1" dirty="0" smtClean="0">
                <a:latin typeface="Open Sans" panose="020B0606030504020204" pitchFamily="34" charset="0"/>
                <a:ea typeface="Open Sans" panose="020B0606030504020204" pitchFamily="34" charset="0"/>
                <a:cs typeface="Open Sans" panose="020B0606030504020204" pitchFamily="34" charset="0"/>
              </a:rPr>
              <a:t>0 hr.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TextBox 15"/>
          <p:cNvSpPr txBox="1"/>
          <p:nvPr/>
        </p:nvSpPr>
        <p:spPr>
          <a:xfrm>
            <a:off x="7543800" y="2209800"/>
            <a:ext cx="1524000" cy="261610"/>
          </a:xfrm>
          <a:prstGeom prst="rect">
            <a:avLst/>
          </a:prstGeom>
          <a:noFill/>
        </p:spPr>
        <p:txBody>
          <a:bodyPr wrap="square" rtlCol="0">
            <a:spAutoFit/>
          </a:bodyPr>
          <a:lstStyle/>
          <a:p>
            <a:r>
              <a:rPr lang="en-US" sz="1050" b="1" dirty="0">
                <a:latin typeface="Open Sans" panose="020B0606030504020204" pitchFamily="34" charset="0"/>
                <a:ea typeface="Open Sans" panose="020B0606030504020204" pitchFamily="34" charset="0"/>
                <a:cs typeface="Open Sans" panose="020B0606030504020204" pitchFamily="34" charset="0"/>
              </a:rPr>
              <a:t>9</a:t>
            </a:r>
            <a:r>
              <a:rPr lang="en-US" sz="1050" b="1" dirty="0" smtClean="0">
                <a:latin typeface="Open Sans" panose="020B0606030504020204" pitchFamily="34" charset="0"/>
                <a:ea typeface="Open Sans" panose="020B0606030504020204" pitchFamily="34" charset="0"/>
                <a:cs typeface="Open Sans" panose="020B0606030504020204" pitchFamily="34" charset="0"/>
              </a:rPr>
              <a:t>0 Hr. Progression</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p:cNvSpPr txBox="1"/>
          <p:nvPr/>
        </p:nvSpPr>
        <p:spPr>
          <a:xfrm>
            <a:off x="7543800" y="2480102"/>
            <a:ext cx="1676400" cy="415498"/>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Bachelors &amp; Associate</a:t>
            </a:r>
          </a:p>
          <a:p>
            <a:r>
              <a:rPr lang="en-US" sz="1050" b="1" dirty="0" smtClean="0">
                <a:latin typeface="Open Sans" panose="020B0606030504020204" pitchFamily="34" charset="0"/>
                <a:ea typeface="Open Sans" panose="020B0606030504020204" pitchFamily="34" charset="0"/>
                <a:cs typeface="Open Sans" panose="020B0606030504020204" pitchFamily="34" charset="0"/>
              </a:rPr>
              <a:t>Degrees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TextBox 17"/>
          <p:cNvSpPr txBox="1"/>
          <p:nvPr/>
        </p:nvSpPr>
        <p:spPr>
          <a:xfrm>
            <a:off x="7543800" y="3013502"/>
            <a:ext cx="1676400" cy="415498"/>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Masters &amp; Ed Specialists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p:cNvSpPr txBox="1"/>
          <p:nvPr/>
        </p:nvSpPr>
        <p:spPr>
          <a:xfrm>
            <a:off x="7543800" y="3581400"/>
            <a:ext cx="1676400" cy="253916"/>
          </a:xfrm>
          <a:prstGeom prst="rect">
            <a:avLst/>
          </a:prstGeom>
          <a:noFill/>
        </p:spPr>
        <p:txBody>
          <a:bodyPr wrap="square" rtlCol="0">
            <a:spAutoFit/>
          </a:bodyPr>
          <a:lstStyle/>
          <a:p>
            <a:r>
              <a:rPr lang="en-US" sz="1050" b="1" dirty="0" smtClean="0">
                <a:latin typeface="Open Sans" panose="020B0606030504020204" pitchFamily="34" charset="0"/>
                <a:ea typeface="Open Sans" panose="020B0606030504020204" pitchFamily="34" charset="0"/>
                <a:cs typeface="Open Sans" panose="020B0606030504020204" pitchFamily="34" charset="0"/>
              </a:rPr>
              <a:t>Doctoral Degrees</a:t>
            </a:r>
            <a:endParaRPr lang="en-US" sz="105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
          <p:cNvSpPr txBox="1"/>
          <p:nvPr/>
        </p:nvSpPr>
        <p:spPr>
          <a:xfrm>
            <a:off x="4419600" y="1295400"/>
            <a:ext cx="3124230" cy="3809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Open Sans" panose="020B0606030504020204" pitchFamily="34" charset="0"/>
                <a:ea typeface="Open Sans" panose="020B0606030504020204" pitchFamily="34" charset="0"/>
                <a:cs typeface="Open Sans" panose="020B0606030504020204" pitchFamily="34" charset="0"/>
              </a:rPr>
              <a:t>Starting Point:    $841,100</a:t>
            </a:r>
            <a:endParaRPr lang="en-US" sz="1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
          <p:cNvSpPr txBox="1"/>
          <p:nvPr/>
        </p:nvSpPr>
        <p:spPr>
          <a:xfrm>
            <a:off x="3926305" y="5676896"/>
            <a:ext cx="3886200" cy="38100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Open Sans" panose="020B0606030504020204" pitchFamily="34" charset="0"/>
                <a:ea typeface="Open Sans" panose="020B0606030504020204" pitchFamily="34" charset="0"/>
                <a:cs typeface="Open Sans" panose="020B0606030504020204" pitchFamily="34" charset="0"/>
              </a:rPr>
              <a:t>Total Recommendation:   $2,893,700</a:t>
            </a:r>
            <a:endParaRPr lang="en-US" sz="14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2" name="Rectangle 21"/>
          <p:cNvSpPr/>
          <p:nvPr/>
        </p:nvSpPr>
        <p:spPr>
          <a:xfrm>
            <a:off x="838200" y="4800600"/>
            <a:ext cx="8301789" cy="457200"/>
          </a:xfrm>
          <a:prstGeom prst="rect">
            <a:avLst/>
          </a:prstGeom>
          <a:noFill/>
          <a:ln w="44450">
            <a:solidFill>
              <a:srgbClr val="FFC7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721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112281202"/>
              </p:ext>
            </p:extLst>
          </p:nvPr>
        </p:nvGraphicFramePr>
        <p:xfrm>
          <a:off x="152400" y="2098964"/>
          <a:ext cx="8839200" cy="2892425"/>
        </p:xfrm>
        <a:graphic>
          <a:graphicData uri="http://schemas.openxmlformats.org/presentationml/2006/ole">
            <mc:AlternateContent xmlns:mc="http://schemas.openxmlformats.org/markup-compatibility/2006">
              <mc:Choice xmlns:v="urn:schemas-microsoft-com:vml" Requires="v">
                <p:oleObj spid="_x0000_s1051" name="Worksheet" r:id="rId3" imgW="8896307" imgH="2867140" progId="Excel.Sheet.12">
                  <p:embed/>
                </p:oleObj>
              </mc:Choice>
              <mc:Fallback>
                <p:oleObj name="Worksheet" r:id="rId3" imgW="8896307" imgH="2867140" progId="Excel.Sheet.12">
                  <p:embed/>
                  <p:pic>
                    <p:nvPicPr>
                      <p:cNvPr id="0" name=""/>
                      <p:cNvPicPr/>
                      <p:nvPr/>
                    </p:nvPicPr>
                    <p:blipFill>
                      <a:blip r:embed="rId4"/>
                      <a:stretch>
                        <a:fillRect/>
                      </a:stretch>
                    </p:blipFill>
                    <p:spPr>
                      <a:xfrm>
                        <a:off x="152400" y="2098964"/>
                        <a:ext cx="8839200" cy="2892425"/>
                      </a:xfrm>
                      <a:prstGeom prst="rect">
                        <a:avLst/>
                      </a:prstGeom>
                    </p:spPr>
                  </p:pic>
                </p:oleObj>
              </mc:Fallback>
            </mc:AlternateContent>
          </a:graphicData>
        </a:graphic>
      </p:graphicFrame>
      <p:sp>
        <p:nvSpPr>
          <p:cNvPr id="2" name="Title 1"/>
          <p:cNvSpPr>
            <a:spLocks noGrp="1"/>
          </p:cNvSpPr>
          <p:nvPr>
            <p:ph type="title"/>
          </p:nvPr>
        </p:nvSpPr>
        <p:spPr>
          <a:xfrm>
            <a:off x="457200" y="131032"/>
            <a:ext cx="8229600" cy="990600"/>
          </a:xfrm>
        </p:spPr>
        <p:txBody>
          <a:bodyPr vert="horz" lIns="91440" tIns="45720" rIns="91440" bIns="45720" rtlCol="0" anchor="ctr">
            <a:normAutofit/>
          </a:bodyPr>
          <a:lstStyle/>
          <a:p>
            <a:pPr algn="l"/>
            <a:r>
              <a:rPr lang="en-US" sz="3200" b="1" dirty="0" smtClean="0">
                <a:solidFill>
                  <a:schemeClr val="tx1"/>
                </a:solidFill>
              </a:rPr>
              <a:t>University Outcome Changes</a:t>
            </a:r>
            <a:endParaRPr lang="en-US" sz="3600" b="1" dirty="0">
              <a:solidFill>
                <a:schemeClr val="tx1"/>
              </a:solidFill>
            </a:endParaRPr>
          </a:p>
        </p:txBody>
      </p:sp>
      <p:sp>
        <p:nvSpPr>
          <p:cNvPr id="6" name="Rectangle 5"/>
          <p:cNvSpPr/>
          <p:nvPr/>
        </p:nvSpPr>
        <p:spPr>
          <a:xfrm>
            <a:off x="152400" y="3241964"/>
            <a:ext cx="8839200" cy="304800"/>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Rectangle 6"/>
          <p:cNvSpPr/>
          <p:nvPr/>
        </p:nvSpPr>
        <p:spPr>
          <a:xfrm>
            <a:off x="152400" y="4689764"/>
            <a:ext cx="8839200" cy="304800"/>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TextBox 7"/>
          <p:cNvSpPr txBox="1"/>
          <p:nvPr/>
        </p:nvSpPr>
        <p:spPr>
          <a:xfrm>
            <a:off x="304800" y="5029200"/>
            <a:ext cx="8534400" cy="246221"/>
          </a:xfrm>
          <a:prstGeom prst="rect">
            <a:avLst/>
          </a:prstGeom>
          <a:noFill/>
        </p:spPr>
        <p:txBody>
          <a:bodyPr wrap="square" rtlCol="0">
            <a:spAutoFit/>
          </a:bodyPr>
          <a:lstStyle/>
          <a:p>
            <a:r>
              <a:rPr lang="en-US" sz="1000" i="1" dirty="0"/>
              <a:t>* Includes raw counts for </a:t>
            </a:r>
            <a:r>
              <a:rPr lang="en-US" sz="1000" i="1" dirty="0" smtClean="0"/>
              <a:t>reverse </a:t>
            </a:r>
            <a:r>
              <a:rPr lang="en-US" sz="1000" i="1" dirty="0"/>
              <a:t>associate degrees. In the funding formula, these degrees count as 0.5 each for the community college and </a:t>
            </a:r>
            <a:r>
              <a:rPr lang="en-US" sz="1000" i="1" dirty="0" smtClean="0"/>
              <a:t>university</a:t>
            </a:r>
            <a:r>
              <a:rPr lang="en-US" sz="1000" i="1" dirty="0"/>
              <a:t>.</a:t>
            </a:r>
          </a:p>
        </p:txBody>
      </p:sp>
    </p:spTree>
    <p:extLst>
      <p:ext uri="{BB962C8B-B14F-4D97-AF65-F5344CB8AC3E}">
        <p14:creationId xmlns:p14="http://schemas.microsoft.com/office/powerpoint/2010/main" val="320104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534946710"/>
              </p:ext>
            </p:extLst>
          </p:nvPr>
        </p:nvGraphicFramePr>
        <p:xfrm>
          <a:off x="304800" y="1676400"/>
          <a:ext cx="8534400" cy="3236913"/>
        </p:xfrm>
        <a:graphic>
          <a:graphicData uri="http://schemas.openxmlformats.org/presentationml/2006/ole">
            <mc:AlternateContent xmlns:mc="http://schemas.openxmlformats.org/markup-compatibility/2006">
              <mc:Choice xmlns:v="urn:schemas-microsoft-com:vml" Requires="v">
                <p:oleObj spid="_x0000_s2076" name="Worksheet" r:id="rId3" imgW="8724986" imgH="3438640" progId="Excel.Sheet.12">
                  <p:embed/>
                </p:oleObj>
              </mc:Choice>
              <mc:Fallback>
                <p:oleObj name="Worksheet" r:id="rId3" imgW="8724986" imgH="3438640" progId="Excel.Sheet.12">
                  <p:embed/>
                  <p:pic>
                    <p:nvPicPr>
                      <p:cNvPr id="0" name=""/>
                      <p:cNvPicPr/>
                      <p:nvPr/>
                    </p:nvPicPr>
                    <p:blipFill>
                      <a:blip r:embed="rId4"/>
                      <a:stretch>
                        <a:fillRect/>
                      </a:stretch>
                    </p:blipFill>
                    <p:spPr>
                      <a:xfrm>
                        <a:off x="304800" y="1676400"/>
                        <a:ext cx="8534400" cy="3236913"/>
                      </a:xfrm>
                      <a:prstGeom prst="rect">
                        <a:avLst/>
                      </a:prstGeom>
                    </p:spPr>
                  </p:pic>
                </p:oleObj>
              </mc:Fallback>
            </mc:AlternateContent>
          </a:graphicData>
        </a:graphic>
      </p:graphicFrame>
      <p:sp>
        <p:nvSpPr>
          <p:cNvPr id="2" name="Title 1"/>
          <p:cNvSpPr>
            <a:spLocks noGrp="1"/>
          </p:cNvSpPr>
          <p:nvPr>
            <p:ph type="title"/>
          </p:nvPr>
        </p:nvSpPr>
        <p:spPr>
          <a:xfrm>
            <a:off x="457200" y="131032"/>
            <a:ext cx="8229600" cy="990600"/>
          </a:xfrm>
        </p:spPr>
        <p:txBody>
          <a:bodyPr vert="horz" lIns="91440" tIns="45720" rIns="91440" bIns="45720" rtlCol="0" anchor="ctr">
            <a:noAutofit/>
          </a:bodyPr>
          <a:lstStyle/>
          <a:p>
            <a:pPr algn="l"/>
            <a:r>
              <a:rPr lang="en-US" sz="3200" dirty="0" smtClean="0"/>
              <a:t>Community College</a:t>
            </a:r>
            <a:r>
              <a:rPr lang="en-US" sz="3200" dirty="0" smtClean="0">
                <a:solidFill>
                  <a:schemeClr val="tx1"/>
                </a:solidFill>
              </a:rPr>
              <a:t> Outcome Changes</a:t>
            </a:r>
            <a:endParaRPr lang="en-US" sz="3200" dirty="0">
              <a:solidFill>
                <a:schemeClr val="tx1"/>
              </a:solidFill>
            </a:endParaRPr>
          </a:p>
        </p:txBody>
      </p:sp>
      <p:sp>
        <p:nvSpPr>
          <p:cNvPr id="6" name="Rectangle 5"/>
          <p:cNvSpPr/>
          <p:nvPr/>
        </p:nvSpPr>
        <p:spPr>
          <a:xfrm>
            <a:off x="304800" y="3048000"/>
            <a:ext cx="8534400" cy="762000"/>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Rectangle 6"/>
          <p:cNvSpPr/>
          <p:nvPr/>
        </p:nvSpPr>
        <p:spPr>
          <a:xfrm>
            <a:off x="304800" y="4593608"/>
            <a:ext cx="8534400" cy="304800"/>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4" name="TextBox 3"/>
          <p:cNvSpPr txBox="1"/>
          <p:nvPr/>
        </p:nvSpPr>
        <p:spPr>
          <a:xfrm>
            <a:off x="304800" y="5029200"/>
            <a:ext cx="8534400" cy="246221"/>
          </a:xfrm>
          <a:prstGeom prst="rect">
            <a:avLst/>
          </a:prstGeom>
          <a:noFill/>
        </p:spPr>
        <p:txBody>
          <a:bodyPr wrap="square" rtlCol="0">
            <a:spAutoFit/>
          </a:bodyPr>
          <a:lstStyle/>
          <a:p>
            <a:r>
              <a:rPr lang="en-US" sz="1000" i="1" dirty="0"/>
              <a:t>* Includes raw counts for </a:t>
            </a:r>
            <a:r>
              <a:rPr lang="en-US" sz="1000" i="1" dirty="0" smtClean="0"/>
              <a:t>reverse </a:t>
            </a:r>
            <a:r>
              <a:rPr lang="en-US" sz="1000" i="1" dirty="0"/>
              <a:t>associate degrees. In the funding formula, these degrees count as 0.5 each for the community college and </a:t>
            </a:r>
            <a:r>
              <a:rPr lang="en-US" sz="1000" i="1" dirty="0" smtClean="0"/>
              <a:t>university</a:t>
            </a:r>
            <a:r>
              <a:rPr lang="en-US" sz="1000" i="1" dirty="0"/>
              <a:t>.</a:t>
            </a:r>
          </a:p>
        </p:txBody>
      </p:sp>
    </p:spTree>
    <p:extLst>
      <p:ext uri="{BB962C8B-B14F-4D97-AF65-F5344CB8AC3E}">
        <p14:creationId xmlns:p14="http://schemas.microsoft.com/office/powerpoint/2010/main" val="17916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Quality Assurance Funding</a:t>
            </a:r>
            <a:endParaRPr lang="en-US" sz="3200" dirty="0"/>
          </a:p>
        </p:txBody>
      </p:sp>
      <p:sp>
        <p:nvSpPr>
          <p:cNvPr id="4" name="Content Placeholder 2"/>
          <p:cNvSpPr txBox="1">
            <a:spLocks/>
          </p:cNvSpPr>
          <p:nvPr/>
        </p:nvSpPr>
        <p:spPr>
          <a:xfrm>
            <a:off x="457200" y="1371601"/>
            <a:ext cx="8229600" cy="2971799"/>
          </a:xfrm>
          <a:prstGeom prst="rect">
            <a:avLst/>
          </a:prstGeom>
        </p:spPr>
        <p:txBody>
          <a:bodyPr vert="horz" lIns="91440" tIns="45720" rIns="91440" bIns="45720" rtlCol="0">
            <a:normAutofit/>
          </a:bodyPr>
          <a:lstStyle>
            <a:lvl1pPr marL="342900" indent="-342900">
              <a:spcBef>
                <a:spcPct val="20000"/>
              </a:spcBef>
              <a:buFont typeface="Arial" panose="020B0604020202020204" pitchFamily="34" charset="0"/>
              <a:buChar char="•"/>
              <a:defRPr sz="2400"/>
            </a:lvl1pPr>
            <a:lvl2pPr marL="742950" lvl="1" indent="-285750">
              <a:spcBef>
                <a:spcPct val="20000"/>
              </a:spcBef>
              <a:buFont typeface="Arial" panose="020B0604020202020204" pitchFamily="34" charset="0"/>
              <a:buChar char="–"/>
              <a:defRPr sz="20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a:spcBef>
                <a:spcPts val="1200"/>
              </a:spcBef>
            </a:pPr>
            <a:r>
              <a:rPr lang="en-US" dirty="0"/>
              <a:t>QAF includes quantitative measures of learning and qualitative data from institutional stakeholders.</a:t>
            </a:r>
          </a:p>
          <a:p>
            <a:pPr>
              <a:spcBef>
                <a:spcPts val="1200"/>
              </a:spcBef>
            </a:pPr>
            <a:r>
              <a:rPr lang="en-US" dirty="0" smtClean="0"/>
              <a:t>2018-19 </a:t>
            </a:r>
            <a:r>
              <a:rPr lang="en-US" dirty="0"/>
              <a:t>CCSSE and NSSE: national surveys of student engagement at community colleges and universities</a:t>
            </a:r>
          </a:p>
          <a:p>
            <a:pPr lvl="1">
              <a:spcBef>
                <a:spcPts val="1200"/>
              </a:spcBef>
            </a:pPr>
            <a:r>
              <a:rPr lang="en-US" dirty="0"/>
              <a:t>Students at all 13 community colleges and 9 universities had a higher percentage of agreement with the statements below than students at peer institutions.</a:t>
            </a:r>
          </a:p>
        </p:txBody>
      </p:sp>
      <p:graphicFrame>
        <p:nvGraphicFramePr>
          <p:cNvPr id="6" name="Table 5"/>
          <p:cNvGraphicFramePr>
            <a:graphicFrameLocks noGrp="1"/>
          </p:cNvGraphicFramePr>
          <p:nvPr>
            <p:extLst>
              <p:ext uri="{D42A27DB-BD31-4B8C-83A1-F6EECF244321}">
                <p14:modId xmlns:p14="http://schemas.microsoft.com/office/powerpoint/2010/main" val="2682487716"/>
              </p:ext>
            </p:extLst>
          </p:nvPr>
        </p:nvGraphicFramePr>
        <p:xfrm>
          <a:off x="533400" y="4343400"/>
          <a:ext cx="8305800" cy="1630680"/>
        </p:xfrm>
        <a:graphic>
          <a:graphicData uri="http://schemas.openxmlformats.org/drawingml/2006/table">
            <a:tbl>
              <a:tblPr firstRow="1" bandRow="1"/>
              <a:tblGrid>
                <a:gridCol w="2133600"/>
                <a:gridCol w="6172200"/>
              </a:tblGrid>
              <a:tr h="370840">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600" dirty="0" smtClean="0">
                          <a:latin typeface="+mj-lt"/>
                        </a:rPr>
                        <a:t>Engagement Area</a:t>
                      </a:r>
                      <a:endParaRPr lang="en-US" sz="16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600" dirty="0" smtClean="0">
                          <a:latin typeface="+mj-lt"/>
                        </a:rPr>
                        <a:t>Student Assessment of Postsecondary</a:t>
                      </a:r>
                      <a:r>
                        <a:rPr lang="en-US" sz="1600" baseline="0" dirty="0" smtClean="0">
                          <a:latin typeface="+mj-lt"/>
                        </a:rPr>
                        <a:t> Experience</a:t>
                      </a:r>
                      <a:endParaRPr lang="en-US" sz="16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Workforce Preparation</a:t>
                      </a:r>
                      <a:endParaRPr lang="en-US" sz="1400" dirty="0">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Talked about career</a:t>
                      </a:r>
                      <a:r>
                        <a:rPr lang="en-US" sz="1400" baseline="0" dirty="0" smtClean="0">
                          <a:latin typeface="+mj-lt"/>
                        </a:rPr>
                        <a:t> plans with an instructor or advisor</a:t>
                      </a:r>
                      <a:endParaRPr lang="en-US" sz="1400" dirty="0">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Higher Order Learning</a:t>
                      </a:r>
                      <a:endParaRPr lang="en-U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Forming a new idea or understanding from various</a:t>
                      </a:r>
                      <a:r>
                        <a:rPr lang="en-US" sz="1400" baseline="0" dirty="0" smtClean="0">
                          <a:latin typeface="+mj-lt"/>
                        </a:rPr>
                        <a:t> pieces of information</a:t>
                      </a:r>
                      <a:endParaRPr lang="en-U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Innovating Thinking</a:t>
                      </a:r>
                      <a:endParaRPr lang="en-U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400" dirty="0" smtClean="0">
                          <a:latin typeface="+mj-lt"/>
                        </a:rPr>
                        <a:t>Applying theories or concepts to practical problems or</a:t>
                      </a:r>
                      <a:r>
                        <a:rPr lang="en-US" sz="1400" baseline="0" dirty="0" smtClean="0">
                          <a:latin typeface="+mj-lt"/>
                        </a:rPr>
                        <a:t> in new situations</a:t>
                      </a:r>
                      <a:endParaRPr lang="en-U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bl>
          </a:graphicData>
        </a:graphic>
      </p:graphicFrame>
    </p:spTree>
    <p:extLst>
      <p:ext uri="{BB962C8B-B14F-4D97-AF65-F5344CB8AC3E}">
        <p14:creationId xmlns:p14="http://schemas.microsoft.com/office/powerpoint/2010/main" val="3847292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3539155869"/>
              </p:ext>
            </p:extLst>
          </p:nvPr>
        </p:nvGraphicFramePr>
        <p:xfrm>
          <a:off x="609600" y="3810000"/>
          <a:ext cx="4572000" cy="2971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a:bodyPr>
          <a:lstStyle/>
          <a:p>
            <a:r>
              <a:rPr lang="en-US" sz="3200" dirty="0" smtClean="0"/>
              <a:t>TN Promise and the Outcome Pipeline</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4022204528"/>
              </p:ext>
            </p:extLst>
          </p:nvPr>
        </p:nvGraphicFramePr>
        <p:xfrm>
          <a:off x="3958" y="114300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p:cNvGraphicFramePr>
            <a:graphicFrameLocks/>
          </p:cNvGraphicFramePr>
          <p:nvPr>
            <p:extLst>
              <p:ext uri="{D42A27DB-BD31-4B8C-83A1-F6EECF244321}">
                <p14:modId xmlns:p14="http://schemas.microsoft.com/office/powerpoint/2010/main" val="2762558072"/>
              </p:ext>
            </p:extLst>
          </p:nvPr>
        </p:nvGraphicFramePr>
        <p:xfrm>
          <a:off x="4572000" y="1143000"/>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p:cNvGraphicFramePr>
            <a:graphicFrameLocks/>
          </p:cNvGraphicFramePr>
          <p:nvPr>
            <p:extLst>
              <p:ext uri="{D42A27DB-BD31-4B8C-83A1-F6EECF244321}">
                <p14:modId xmlns:p14="http://schemas.microsoft.com/office/powerpoint/2010/main" val="3809355602"/>
              </p:ext>
            </p:extLst>
          </p:nvPr>
        </p:nvGraphicFramePr>
        <p:xfrm>
          <a:off x="4038600" y="3823855"/>
          <a:ext cx="4572000" cy="30099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466508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THEC">
      <a:dk1>
        <a:sysClr val="windowText" lastClr="000000"/>
      </a:dk1>
      <a:lt1>
        <a:sysClr val="window" lastClr="FFFFFF"/>
      </a:lt1>
      <a:dk2>
        <a:srgbClr val="17365D"/>
      </a:dk2>
      <a:lt2>
        <a:srgbClr val="EEECE1"/>
      </a:lt2>
      <a:accent1>
        <a:srgbClr val="1F497D"/>
      </a:accent1>
      <a:accent2>
        <a:srgbClr val="FF0000"/>
      </a:accent2>
      <a:accent3>
        <a:srgbClr val="D8D8D8"/>
      </a:accent3>
      <a:accent4>
        <a:srgbClr val="548DD4"/>
      </a:accent4>
      <a:accent5>
        <a:srgbClr val="17365D"/>
      </a:accent5>
      <a:accent6>
        <a:srgbClr val="7F7F7F"/>
      </a:accent6>
      <a:hlink>
        <a:srgbClr val="FF0000"/>
      </a:hlink>
      <a:folHlink>
        <a:srgbClr val="C00000"/>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671</TotalTime>
  <Words>604</Words>
  <Application>Microsoft Office PowerPoint</Application>
  <PresentationFormat>On-screen Show (4:3)</PresentationFormat>
  <Paragraphs>121</Paragraphs>
  <Slides>16</Slides>
  <Notes>3</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19" baseType="lpstr">
      <vt:lpstr>Office Theme</vt:lpstr>
      <vt:lpstr>1_Office Theme</vt:lpstr>
      <vt:lpstr>Worksheet</vt:lpstr>
      <vt:lpstr>2020-21 Funding Recommendations</vt:lpstr>
      <vt:lpstr>2020-21 State Appropriations</vt:lpstr>
      <vt:lpstr>2020-21 State Appropriations</vt:lpstr>
      <vt:lpstr>Breakdown of Component Parts Motlow State Community College</vt:lpstr>
      <vt:lpstr>Breakdown of Component Parts East Tennessee State University</vt:lpstr>
      <vt:lpstr>University Outcome Changes</vt:lpstr>
      <vt:lpstr>Community College Outcome Changes</vt:lpstr>
      <vt:lpstr>Quality Assurance Funding</vt:lpstr>
      <vt:lpstr>TN Promise and the Outcome Pipeline</vt:lpstr>
      <vt:lpstr>TN Reconnect and the Outcome Pipeline</vt:lpstr>
      <vt:lpstr>Drive to 55: Undergraduate Degree Production</vt:lpstr>
      <vt:lpstr>Cumulative Change in Appropriations At Universities Since 2010-11</vt:lpstr>
      <vt:lpstr>Cumulative Change in Appropriations At Community Colleges Since 2010-11</vt:lpstr>
      <vt:lpstr>2020-21 Appropriation Recommendation</vt:lpstr>
      <vt:lpstr>PowerPoint Presentation</vt:lpstr>
      <vt:lpstr>2020-21 Funding 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Powers</dc:creator>
  <cp:lastModifiedBy>Crystal Collins</cp:lastModifiedBy>
  <cp:revision>43</cp:revision>
  <cp:lastPrinted>2019-11-04T15:00:47Z</cp:lastPrinted>
  <dcterms:created xsi:type="dcterms:W3CDTF">2019-05-20T15:51:37Z</dcterms:created>
  <dcterms:modified xsi:type="dcterms:W3CDTF">2019-11-19T17:13:49Z</dcterms:modified>
</cp:coreProperties>
</file>