
<file path=[Content_Types].xml><?xml version="1.0" encoding="utf-8"?>
<Types xmlns="http://schemas.openxmlformats.org/package/2006/content-types">
  <Default Extension="rels" ContentType="application/vnd.openxmlformats-package.relationships+xml"/>
  <Default Extension="xml" ContentType="application/xml"/>
  <Default Extension="ti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7" r:id="rId3"/>
    <p:sldId id="268" r:id="rId4"/>
    <p:sldId id="347" r:id="rId5"/>
    <p:sldId id="281" r:id="rId6"/>
    <p:sldId id="294" r:id="rId7"/>
    <p:sldId id="295" r:id="rId8"/>
    <p:sldId id="299" r:id="rId9"/>
    <p:sldId id="301" r:id="rId10"/>
    <p:sldId id="303" r:id="rId11"/>
    <p:sldId id="337" r:id="rId12"/>
    <p:sldId id="338" r:id="rId13"/>
    <p:sldId id="345" r:id="rId14"/>
    <p:sldId id="339"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C73"/>
    <a:srgbClr val="D22630"/>
    <a:srgbClr val="95B3D7"/>
    <a:srgbClr val="8064A2"/>
    <a:srgbClr val="9BBB59"/>
    <a:srgbClr val="C0504D"/>
    <a:srgbClr val="7578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55" autoAdjust="0"/>
  </p:normalViewPr>
  <p:slideViewPr>
    <p:cSldViewPr>
      <p:cViewPr>
        <p:scale>
          <a:sx n="100" d="100"/>
          <a:sy n="100" d="100"/>
        </p:scale>
        <p:origin x="-294" y="-2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8234959782257551E-2"/>
          <c:y val="4.2883812058703924E-2"/>
          <c:w val="0.91884013558988675"/>
          <c:h val="0.90003456434142914"/>
        </c:manualLayout>
      </c:layout>
      <c:lineChart>
        <c:grouping val="standard"/>
        <c:varyColors val="0"/>
        <c:ser>
          <c:idx val="0"/>
          <c:order val="0"/>
          <c:tx>
            <c:strRef>
              <c:f>Table!$A$7</c:f>
              <c:strCache>
                <c:ptCount val="1"/>
                <c:pt idx="0">
                  <c:v>APSU</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Table!$I$7:$O$7</c:f>
              <c:numCache>
                <c:formatCode>0.0%</c:formatCode>
                <c:ptCount val="7"/>
                <c:pt idx="0">
                  <c:v>0</c:v>
                </c:pt>
                <c:pt idx="1">
                  <c:v>-1.7735211531993773E-2</c:v>
                </c:pt>
                <c:pt idx="2">
                  <c:v>1.2530014939031544E-2</c:v>
                </c:pt>
                <c:pt idx="3">
                  <c:v>0.11546854590819144</c:v>
                </c:pt>
                <c:pt idx="4">
                  <c:v>0.15618327297756016</c:v>
                </c:pt>
                <c:pt idx="5">
                  <c:v>0.23553221277560948</c:v>
                </c:pt>
                <c:pt idx="6">
                  <c:v>0.33624162123688922</c:v>
                </c:pt>
              </c:numCache>
            </c:numRef>
          </c:val>
          <c:smooth val="0"/>
        </c:ser>
        <c:ser>
          <c:idx val="1"/>
          <c:order val="1"/>
          <c:tx>
            <c:strRef>
              <c:f>Table!$A$8</c:f>
              <c:strCache>
                <c:ptCount val="1"/>
                <c:pt idx="0">
                  <c:v>ETSU</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Table!$I$8:$O$8</c:f>
              <c:numCache>
                <c:formatCode>0.0%</c:formatCode>
                <c:ptCount val="7"/>
                <c:pt idx="0">
                  <c:v>0</c:v>
                </c:pt>
                <c:pt idx="1">
                  <c:v>-2.0575833761128148E-2</c:v>
                </c:pt>
                <c:pt idx="2">
                  <c:v>-2.4827456090701278E-2</c:v>
                </c:pt>
                <c:pt idx="3">
                  <c:v>3.0577457187611061E-2</c:v>
                </c:pt>
                <c:pt idx="4">
                  <c:v>7.3843966776796412E-3</c:v>
                </c:pt>
                <c:pt idx="5">
                  <c:v>4.8027098059347205E-2</c:v>
                </c:pt>
                <c:pt idx="6">
                  <c:v>0.104096738667825</c:v>
                </c:pt>
              </c:numCache>
            </c:numRef>
          </c:val>
          <c:smooth val="0"/>
        </c:ser>
        <c:ser>
          <c:idx val="2"/>
          <c:order val="2"/>
          <c:tx>
            <c:strRef>
              <c:f>Table!$A$9</c:f>
              <c:strCache>
                <c:ptCount val="1"/>
                <c:pt idx="0">
                  <c:v>MTSU</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Table!$I$9:$O$9</c:f>
              <c:numCache>
                <c:formatCode>0.0%</c:formatCode>
                <c:ptCount val="7"/>
                <c:pt idx="0">
                  <c:v>0</c:v>
                </c:pt>
                <c:pt idx="1">
                  <c:v>-2.7930963407914053E-2</c:v>
                </c:pt>
                <c:pt idx="2">
                  <c:v>-2.6127789766218396E-2</c:v>
                </c:pt>
                <c:pt idx="3">
                  <c:v>-2.9865939788582796E-4</c:v>
                </c:pt>
                <c:pt idx="4">
                  <c:v>1.7256343707891478E-2</c:v>
                </c:pt>
                <c:pt idx="5">
                  <c:v>3.4745445444182239E-2</c:v>
                </c:pt>
                <c:pt idx="6">
                  <c:v>7.5229918660884174E-2</c:v>
                </c:pt>
              </c:numCache>
            </c:numRef>
          </c:val>
          <c:smooth val="0"/>
        </c:ser>
        <c:ser>
          <c:idx val="3"/>
          <c:order val="3"/>
          <c:tx>
            <c:strRef>
              <c:f>Table!$A$10</c:f>
              <c:strCache>
                <c:ptCount val="1"/>
                <c:pt idx="0">
                  <c:v>TSU</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Table!$I$10:$O$10</c:f>
              <c:numCache>
                <c:formatCode>0.0%</c:formatCode>
                <c:ptCount val="7"/>
                <c:pt idx="0">
                  <c:v>0</c:v>
                </c:pt>
                <c:pt idx="1">
                  <c:v>-2.7764158740386905E-2</c:v>
                </c:pt>
                <c:pt idx="2">
                  <c:v>-2.8313978735624135E-2</c:v>
                </c:pt>
                <c:pt idx="3">
                  <c:v>1.2127558238895038E-2</c:v>
                </c:pt>
                <c:pt idx="4">
                  <c:v>-1.3836552873772535E-2</c:v>
                </c:pt>
                <c:pt idx="5">
                  <c:v>-1.2982055556333786E-2</c:v>
                </c:pt>
                <c:pt idx="6">
                  <c:v>-1.242523148472411E-2</c:v>
                </c:pt>
              </c:numCache>
            </c:numRef>
          </c:val>
          <c:smooth val="0"/>
        </c:ser>
        <c:ser>
          <c:idx val="4"/>
          <c:order val="4"/>
          <c:tx>
            <c:strRef>
              <c:f>Table!$A$11</c:f>
              <c:strCache>
                <c:ptCount val="1"/>
                <c:pt idx="0">
                  <c:v>TTU</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Table!$I$11:$O$11</c:f>
              <c:numCache>
                <c:formatCode>0.0%</c:formatCode>
                <c:ptCount val="7"/>
                <c:pt idx="0">
                  <c:v>0</c:v>
                </c:pt>
                <c:pt idx="1">
                  <c:v>-2.1811284969179705E-2</c:v>
                </c:pt>
                <c:pt idx="2">
                  <c:v>-1.1045100828382563E-2</c:v>
                </c:pt>
                <c:pt idx="3">
                  <c:v>1.7502022145984994E-2</c:v>
                </c:pt>
                <c:pt idx="4">
                  <c:v>-2.2087412489889269E-2</c:v>
                </c:pt>
                <c:pt idx="5">
                  <c:v>-2.1908905809834602E-2</c:v>
                </c:pt>
                <c:pt idx="6">
                  <c:v>4.4741025855576939E-2</c:v>
                </c:pt>
              </c:numCache>
            </c:numRef>
          </c:val>
          <c:smooth val="0"/>
        </c:ser>
        <c:ser>
          <c:idx val="5"/>
          <c:order val="5"/>
          <c:tx>
            <c:strRef>
              <c:f>Table!$A$12</c:f>
              <c:strCache>
                <c:ptCount val="1"/>
                <c:pt idx="0">
                  <c:v>UM</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Table!$I$12:$O$12</c:f>
              <c:numCache>
                <c:formatCode>0.0%</c:formatCode>
                <c:ptCount val="7"/>
                <c:pt idx="0">
                  <c:v>0</c:v>
                </c:pt>
                <c:pt idx="1">
                  <c:v>-1.8641308966349766E-2</c:v>
                </c:pt>
                <c:pt idx="2">
                  <c:v>-2.7290832746820301E-2</c:v>
                </c:pt>
                <c:pt idx="3">
                  <c:v>-1.0136688405781311E-2</c:v>
                </c:pt>
                <c:pt idx="4">
                  <c:v>-1.3879113671673273E-2</c:v>
                </c:pt>
                <c:pt idx="5">
                  <c:v>2.6641492001995962E-2</c:v>
                </c:pt>
                <c:pt idx="6">
                  <c:v>8.3712660183427864E-2</c:v>
                </c:pt>
              </c:numCache>
            </c:numRef>
          </c:val>
          <c:smooth val="0"/>
        </c:ser>
        <c:ser>
          <c:idx val="23"/>
          <c:order val="6"/>
          <c:tx>
            <c:strRef>
              <c:f>Table!$A$32</c:f>
              <c:strCache>
                <c:ptCount val="1"/>
                <c:pt idx="0">
                  <c:v>UTC</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Table!$I$32:$O$32</c:f>
              <c:numCache>
                <c:formatCode>0.0%</c:formatCode>
                <c:ptCount val="7"/>
                <c:pt idx="0">
                  <c:v>0</c:v>
                </c:pt>
                <c:pt idx="1">
                  <c:v>-2.2962400712420138E-2</c:v>
                </c:pt>
                <c:pt idx="2">
                  <c:v>-3.3003221429980217E-2</c:v>
                </c:pt>
                <c:pt idx="3">
                  <c:v>6.9628310333080324E-4</c:v>
                </c:pt>
                <c:pt idx="4">
                  <c:v>3.4090977007715892E-2</c:v>
                </c:pt>
                <c:pt idx="5">
                  <c:v>0.13036332231632172</c:v>
                </c:pt>
                <c:pt idx="6">
                  <c:v>0.22384455853260576</c:v>
                </c:pt>
              </c:numCache>
            </c:numRef>
          </c:val>
          <c:smooth val="0"/>
        </c:ser>
        <c:ser>
          <c:idx val="24"/>
          <c:order val="7"/>
          <c:tx>
            <c:strRef>
              <c:f>Table!$A$33</c:f>
              <c:strCache>
                <c:ptCount val="1"/>
                <c:pt idx="0">
                  <c:v>UTK</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Table!$I$33:$O$33</c:f>
              <c:numCache>
                <c:formatCode>0.0%</c:formatCode>
                <c:ptCount val="7"/>
                <c:pt idx="0">
                  <c:v>0</c:v>
                </c:pt>
                <c:pt idx="1">
                  <c:v>-2.150946941360269E-2</c:v>
                </c:pt>
                <c:pt idx="2">
                  <c:v>-6.7188821116287807E-3</c:v>
                </c:pt>
                <c:pt idx="3">
                  <c:v>7.0986329110400523E-2</c:v>
                </c:pt>
                <c:pt idx="4">
                  <c:v>9.7140908632249945E-2</c:v>
                </c:pt>
                <c:pt idx="5">
                  <c:v>0.13497541745100017</c:v>
                </c:pt>
                <c:pt idx="6">
                  <c:v>0.19094220926308025</c:v>
                </c:pt>
              </c:numCache>
            </c:numRef>
          </c:val>
          <c:smooth val="0"/>
        </c:ser>
        <c:ser>
          <c:idx val="25"/>
          <c:order val="8"/>
          <c:tx>
            <c:strRef>
              <c:f>Table!$A$34</c:f>
              <c:strCache>
                <c:ptCount val="1"/>
                <c:pt idx="0">
                  <c:v>UTM</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Table!$I$34:$O$34</c:f>
              <c:numCache>
                <c:formatCode>0.0%</c:formatCode>
                <c:ptCount val="7"/>
                <c:pt idx="0">
                  <c:v>0</c:v>
                </c:pt>
                <c:pt idx="1">
                  <c:v>-2.3195951312621376E-2</c:v>
                </c:pt>
                <c:pt idx="2">
                  <c:v>-1.9432535045514465E-2</c:v>
                </c:pt>
                <c:pt idx="3">
                  <c:v>-1.8713119560200106E-4</c:v>
                </c:pt>
                <c:pt idx="4">
                  <c:v>3.370856603444046E-2</c:v>
                </c:pt>
                <c:pt idx="5">
                  <c:v>7.8075293276168217E-2</c:v>
                </c:pt>
                <c:pt idx="6">
                  <c:v>0.12336104261185248</c:v>
                </c:pt>
              </c:numCache>
            </c:numRef>
          </c:val>
          <c:smooth val="0"/>
        </c:ser>
        <c:ser>
          <c:idx val="34"/>
          <c:order val="9"/>
          <c:tx>
            <c:strRef>
              <c:f>Table!$A$41</c:f>
              <c:strCache>
                <c:ptCount val="1"/>
                <c:pt idx="0">
                  <c:v>Total Funding</c:v>
                </c:pt>
              </c:strCache>
            </c:strRef>
          </c:tx>
          <c:spPr>
            <a:ln w="38100">
              <a:solidFill>
                <a:schemeClr val="tx1"/>
              </a:solidFill>
            </a:ln>
          </c:spPr>
          <c:marker>
            <c:symbol val="none"/>
          </c:marker>
          <c:cat>
            <c:strRef>
              <c:f>Table!$I$5:$O$5</c:f>
              <c:strCache>
                <c:ptCount val="7"/>
                <c:pt idx="0">
                  <c:v>2010-11</c:v>
                </c:pt>
                <c:pt idx="1">
                  <c:v>2011-12</c:v>
                </c:pt>
                <c:pt idx="2">
                  <c:v>2012-13</c:v>
                </c:pt>
                <c:pt idx="3">
                  <c:v>2013-14</c:v>
                </c:pt>
                <c:pt idx="4">
                  <c:v>2014-15</c:v>
                </c:pt>
                <c:pt idx="5">
                  <c:v>2015-16</c:v>
                </c:pt>
                <c:pt idx="6">
                  <c:v>2016-17</c:v>
                </c:pt>
              </c:strCache>
            </c:strRef>
          </c:cat>
          <c:val>
            <c:numRef>
              <c:f>Table!$I$41:$O$41</c:f>
              <c:numCache>
                <c:formatCode>0.0%</c:formatCode>
                <c:ptCount val="7"/>
                <c:pt idx="0">
                  <c:v>0</c:v>
                </c:pt>
                <c:pt idx="1">
                  <c:v>-2.349745215098567E-2</c:v>
                </c:pt>
                <c:pt idx="2">
                  <c:v>-1.9070342491017637E-2</c:v>
                </c:pt>
                <c:pt idx="3">
                  <c:v>2.942758780857662E-2</c:v>
                </c:pt>
                <c:pt idx="4">
                  <c:v>2.942758780857662E-2</c:v>
                </c:pt>
                <c:pt idx="5">
                  <c:v>6.45373570677195E-2</c:v>
                </c:pt>
                <c:pt idx="6">
                  <c:v>0.12041243732837881</c:v>
                </c:pt>
              </c:numCache>
            </c:numRef>
          </c:val>
          <c:smooth val="0"/>
        </c:ser>
        <c:dLbls>
          <c:showLegendKey val="0"/>
          <c:showVal val="0"/>
          <c:showCatName val="0"/>
          <c:showSerName val="0"/>
          <c:showPercent val="0"/>
          <c:showBubbleSize val="0"/>
        </c:dLbls>
        <c:marker val="1"/>
        <c:smooth val="0"/>
        <c:axId val="35299712"/>
        <c:axId val="35301248"/>
      </c:lineChart>
      <c:catAx>
        <c:axId val="35299712"/>
        <c:scaling>
          <c:orientation val="minMax"/>
        </c:scaling>
        <c:delete val="0"/>
        <c:axPos val="b"/>
        <c:numFmt formatCode="General" sourceLinked="1"/>
        <c:majorTickMark val="none"/>
        <c:minorTickMark val="none"/>
        <c:tickLblPos val="low"/>
        <c:spPr>
          <a:ln w="25400"/>
        </c:spPr>
        <c:txPr>
          <a:bodyPr/>
          <a:lstStyle/>
          <a:p>
            <a:pPr>
              <a:defRPr sz="1200" b="1"/>
            </a:pPr>
            <a:endParaRPr lang="en-US"/>
          </a:p>
        </c:txPr>
        <c:crossAx val="35301248"/>
        <c:crosses val="autoZero"/>
        <c:auto val="1"/>
        <c:lblAlgn val="ctr"/>
        <c:lblOffset val="100"/>
        <c:noMultiLvlLbl val="0"/>
      </c:catAx>
      <c:valAx>
        <c:axId val="35301248"/>
        <c:scaling>
          <c:orientation val="minMax"/>
        </c:scaling>
        <c:delete val="0"/>
        <c:axPos val="l"/>
        <c:majorGridlines/>
        <c:numFmt formatCode="0.0%" sourceLinked="1"/>
        <c:majorTickMark val="none"/>
        <c:minorTickMark val="none"/>
        <c:tickLblPos val="nextTo"/>
        <c:txPr>
          <a:bodyPr/>
          <a:lstStyle/>
          <a:p>
            <a:pPr>
              <a:defRPr sz="1200" b="1"/>
            </a:pPr>
            <a:endParaRPr lang="en-US"/>
          </a:p>
        </c:txPr>
        <c:crossAx val="35299712"/>
        <c:crosses val="autoZero"/>
        <c:crossBetween val="between"/>
      </c:valAx>
    </c:plotArea>
    <c:legend>
      <c:legendPos val="l"/>
      <c:layout>
        <c:manualLayout>
          <c:xMode val="edge"/>
          <c:yMode val="edge"/>
          <c:x val="6.7022350882243134E-2"/>
          <c:y val="5.6966285904402794E-2"/>
          <c:w val="0.34689176379048653"/>
          <c:h val="0.5209417396769066"/>
        </c:manualLayout>
      </c:layout>
      <c:overlay val="0"/>
      <c:txPr>
        <a:bodyPr/>
        <a:lstStyle/>
        <a:p>
          <a:pPr>
            <a:defRPr sz="1200" b="1"/>
          </a:pPr>
          <a:endParaRPr lang="en-US"/>
        </a:p>
      </c:txPr>
    </c:legend>
    <c:plotVisOnly val="1"/>
    <c:dispBlanksAs val="gap"/>
    <c:showDLblsOverMax val="0"/>
  </c:chart>
  <c:txPr>
    <a:bodyPr/>
    <a:lstStyle/>
    <a:p>
      <a:pPr>
        <a:defRPr>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9033289765078156E-2"/>
          <c:y val="3.0216487537597946E-2"/>
          <c:w val="0.92767113731236628"/>
          <c:h val="0.89888155705888872"/>
        </c:manualLayout>
      </c:layout>
      <c:lineChart>
        <c:grouping val="standard"/>
        <c:varyColors val="0"/>
        <c:ser>
          <c:idx val="6"/>
          <c:order val="0"/>
          <c:tx>
            <c:strRef>
              <c:f>Table!$A$16</c:f>
              <c:strCache>
                <c:ptCount val="1"/>
                <c:pt idx="0">
                  <c:v>Chattanooga</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Table!$I$16:$O$16</c:f>
              <c:numCache>
                <c:formatCode>0.0%</c:formatCode>
                <c:ptCount val="7"/>
                <c:pt idx="0">
                  <c:v>0</c:v>
                </c:pt>
                <c:pt idx="1">
                  <c:v>-2.2388617003798648E-2</c:v>
                </c:pt>
                <c:pt idx="2">
                  <c:v>2.7924783805716391E-2</c:v>
                </c:pt>
                <c:pt idx="3">
                  <c:v>0.18648717272143422</c:v>
                </c:pt>
                <c:pt idx="4">
                  <c:v>0.14964079637162017</c:v>
                </c:pt>
                <c:pt idx="5">
                  <c:v>0.19634473591189927</c:v>
                </c:pt>
                <c:pt idx="6">
                  <c:v>0.25935348325458901</c:v>
                </c:pt>
              </c:numCache>
            </c:numRef>
          </c:val>
          <c:smooth val="0"/>
        </c:ser>
        <c:ser>
          <c:idx val="0"/>
          <c:order val="1"/>
          <c:tx>
            <c:strRef>
              <c:f>Table!$A$17</c:f>
              <c:strCache>
                <c:ptCount val="1"/>
                <c:pt idx="0">
                  <c:v>Cleveland</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Table!$I$17:$O$17</c:f>
              <c:numCache>
                <c:formatCode>0.0%</c:formatCode>
                <c:ptCount val="7"/>
                <c:pt idx="0">
                  <c:v>0</c:v>
                </c:pt>
                <c:pt idx="1">
                  <c:v>-1.9024497903332598E-2</c:v>
                </c:pt>
                <c:pt idx="2">
                  <c:v>-1.0306775546237034E-2</c:v>
                </c:pt>
                <c:pt idx="3">
                  <c:v>1.1035091591260208E-5</c:v>
                </c:pt>
                <c:pt idx="4">
                  <c:v>-2.1529463694548664E-2</c:v>
                </c:pt>
                <c:pt idx="5">
                  <c:v>1.3065548444052085E-2</c:v>
                </c:pt>
                <c:pt idx="6">
                  <c:v>3.6195100419333479E-2</c:v>
                </c:pt>
              </c:numCache>
            </c:numRef>
          </c:val>
          <c:smooth val="0"/>
        </c:ser>
        <c:ser>
          <c:idx val="1"/>
          <c:order val="2"/>
          <c:tx>
            <c:strRef>
              <c:f>Table!$A$18</c:f>
              <c:strCache>
                <c:ptCount val="1"/>
                <c:pt idx="0">
                  <c:v>Columbia</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Table!$I$18:$O$18</c:f>
              <c:numCache>
                <c:formatCode>0.0%</c:formatCode>
                <c:ptCount val="7"/>
                <c:pt idx="0">
                  <c:v>0</c:v>
                </c:pt>
                <c:pt idx="1">
                  <c:v>-2.0996870574660396E-2</c:v>
                </c:pt>
                <c:pt idx="2">
                  <c:v>-2.7465515131383417E-2</c:v>
                </c:pt>
                <c:pt idx="3">
                  <c:v>4.3759506285074912E-2</c:v>
                </c:pt>
                <c:pt idx="4">
                  <c:v>3.9572370146331227E-2</c:v>
                </c:pt>
                <c:pt idx="5">
                  <c:v>6.354132065245896E-2</c:v>
                </c:pt>
                <c:pt idx="6">
                  <c:v>0.14022098288431617</c:v>
                </c:pt>
              </c:numCache>
            </c:numRef>
          </c:val>
          <c:smooth val="0"/>
        </c:ser>
        <c:ser>
          <c:idx val="2"/>
          <c:order val="3"/>
          <c:tx>
            <c:strRef>
              <c:f>Table!$A$19</c:f>
              <c:strCache>
                <c:ptCount val="1"/>
                <c:pt idx="0">
                  <c:v>Dyersburg</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Table!$I$19:$O$19</c:f>
              <c:numCache>
                <c:formatCode>0.0%</c:formatCode>
                <c:ptCount val="7"/>
                <c:pt idx="0">
                  <c:v>0</c:v>
                </c:pt>
                <c:pt idx="1">
                  <c:v>-2.8712710765239947E-2</c:v>
                </c:pt>
                <c:pt idx="2">
                  <c:v>-1.909857328145266E-2</c:v>
                </c:pt>
                <c:pt idx="3">
                  <c:v>-5.5123216601815827E-3</c:v>
                </c:pt>
                <c:pt idx="4">
                  <c:v>1.7671854734111544E-3</c:v>
                </c:pt>
                <c:pt idx="5">
                  <c:v>5.8787289234760051E-2</c:v>
                </c:pt>
                <c:pt idx="6">
                  <c:v>0.15486381322957199</c:v>
                </c:pt>
              </c:numCache>
            </c:numRef>
          </c:val>
          <c:smooth val="0"/>
        </c:ser>
        <c:ser>
          <c:idx val="3"/>
          <c:order val="4"/>
          <c:tx>
            <c:strRef>
              <c:f>Table!$A$20</c:f>
              <c:strCache>
                <c:ptCount val="1"/>
                <c:pt idx="0">
                  <c:v>Jackson</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Table!$I$20:$O$20</c:f>
              <c:numCache>
                <c:formatCode>0.0%</c:formatCode>
                <c:ptCount val="7"/>
                <c:pt idx="0">
                  <c:v>0</c:v>
                </c:pt>
                <c:pt idx="1">
                  <c:v>-2.2158602920125968E-2</c:v>
                </c:pt>
                <c:pt idx="2">
                  <c:v>-2.428666857524573E-2</c:v>
                </c:pt>
                <c:pt idx="3">
                  <c:v>7.0903712186277321E-3</c:v>
                </c:pt>
                <c:pt idx="4">
                  <c:v>-3.7522664376371792E-2</c:v>
                </c:pt>
                <c:pt idx="5">
                  <c:v>-2.8981773069949424E-2</c:v>
                </c:pt>
                <c:pt idx="6">
                  <c:v>4.0967649584884053E-2</c:v>
                </c:pt>
              </c:numCache>
            </c:numRef>
          </c:val>
          <c:smooth val="0"/>
        </c:ser>
        <c:ser>
          <c:idx val="4"/>
          <c:order val="5"/>
          <c:tx>
            <c:strRef>
              <c:f>Table!$A$21</c:f>
              <c:strCache>
                <c:ptCount val="1"/>
                <c:pt idx="0">
                  <c:v>Motlow</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Table!$I$21:$O$21</c:f>
              <c:numCache>
                <c:formatCode>0.0%</c:formatCode>
                <c:ptCount val="7"/>
                <c:pt idx="0">
                  <c:v>0</c:v>
                </c:pt>
                <c:pt idx="1">
                  <c:v>-2.6864073375701281E-2</c:v>
                </c:pt>
                <c:pt idx="2">
                  <c:v>-4.14135065297856E-2</c:v>
                </c:pt>
                <c:pt idx="3">
                  <c:v>-1.8495239425471984E-2</c:v>
                </c:pt>
                <c:pt idx="4">
                  <c:v>-6.636869427567102E-2</c:v>
                </c:pt>
                <c:pt idx="5">
                  <c:v>-4.7698861652350023E-2</c:v>
                </c:pt>
                <c:pt idx="6">
                  <c:v>1.1802500174593198E-2</c:v>
                </c:pt>
              </c:numCache>
            </c:numRef>
          </c:val>
          <c:smooth val="0"/>
        </c:ser>
        <c:ser>
          <c:idx val="5"/>
          <c:order val="6"/>
          <c:tx>
            <c:strRef>
              <c:f>Table!$A$22</c:f>
              <c:strCache>
                <c:ptCount val="1"/>
                <c:pt idx="0">
                  <c:v>Nashville</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Table!$I$22:$O$22</c:f>
              <c:numCache>
                <c:formatCode>0.0%</c:formatCode>
                <c:ptCount val="7"/>
                <c:pt idx="0">
                  <c:v>0</c:v>
                </c:pt>
                <c:pt idx="1">
                  <c:v>-2.2772089794759344E-2</c:v>
                </c:pt>
                <c:pt idx="2">
                  <c:v>-5.9190080297843471E-2</c:v>
                </c:pt>
                <c:pt idx="3">
                  <c:v>2.8806259761157298E-2</c:v>
                </c:pt>
                <c:pt idx="4">
                  <c:v>1.3267286122197857E-2</c:v>
                </c:pt>
                <c:pt idx="5">
                  <c:v>7.1100664153086496E-2</c:v>
                </c:pt>
                <c:pt idx="6">
                  <c:v>0.10766852292984587</c:v>
                </c:pt>
              </c:numCache>
            </c:numRef>
          </c:val>
          <c:smooth val="0"/>
        </c:ser>
        <c:ser>
          <c:idx val="8"/>
          <c:order val="7"/>
          <c:tx>
            <c:strRef>
              <c:f>Table!$A$23</c:f>
              <c:strCache>
                <c:ptCount val="1"/>
                <c:pt idx="0">
                  <c:v>Northeast </c:v>
                </c:pt>
              </c:strCache>
            </c:strRef>
          </c:tx>
          <c:marker>
            <c:symbol val="dash"/>
            <c:size val="7"/>
            <c:spPr>
              <a:ln w="19050"/>
            </c:spPr>
          </c:marker>
          <c:cat>
            <c:strRef>
              <c:f>Table!$I$5:$O$5</c:f>
              <c:strCache>
                <c:ptCount val="7"/>
                <c:pt idx="0">
                  <c:v>2010-11</c:v>
                </c:pt>
                <c:pt idx="1">
                  <c:v>2011-12</c:v>
                </c:pt>
                <c:pt idx="2">
                  <c:v>2012-13</c:v>
                </c:pt>
                <c:pt idx="3">
                  <c:v>2013-14</c:v>
                </c:pt>
                <c:pt idx="4">
                  <c:v>2014-15</c:v>
                </c:pt>
                <c:pt idx="5">
                  <c:v>2015-16</c:v>
                </c:pt>
                <c:pt idx="6">
                  <c:v>2016-17</c:v>
                </c:pt>
              </c:strCache>
            </c:strRef>
          </c:cat>
          <c:val>
            <c:numRef>
              <c:f>Table!$I$23:$O$23</c:f>
              <c:numCache>
                <c:formatCode>0.0%</c:formatCode>
                <c:ptCount val="7"/>
                <c:pt idx="0">
                  <c:v>0</c:v>
                </c:pt>
                <c:pt idx="1">
                  <c:v>-3.5973597359735973E-2</c:v>
                </c:pt>
                <c:pt idx="2">
                  <c:v>-3.6775106082036775E-2</c:v>
                </c:pt>
                <c:pt idx="3">
                  <c:v>-2.3724658180103726E-2</c:v>
                </c:pt>
                <c:pt idx="4">
                  <c:v>-6.9655822725129657E-2</c:v>
                </c:pt>
                <c:pt idx="5">
                  <c:v>2.9278642149929278E-2</c:v>
                </c:pt>
                <c:pt idx="6">
                  <c:v>0.13342762847713344</c:v>
                </c:pt>
              </c:numCache>
            </c:numRef>
          </c:val>
          <c:smooth val="0"/>
        </c:ser>
        <c:ser>
          <c:idx val="9"/>
          <c:order val="8"/>
          <c:tx>
            <c:strRef>
              <c:f>Table!$A$24</c:f>
              <c:strCache>
                <c:ptCount val="1"/>
                <c:pt idx="0">
                  <c:v>Pellissippi</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Table!$I$24:$O$24</c:f>
              <c:numCache>
                <c:formatCode>0.0%</c:formatCode>
                <c:ptCount val="7"/>
                <c:pt idx="0">
                  <c:v>0</c:v>
                </c:pt>
                <c:pt idx="1">
                  <c:v>-2.7856108749876447E-2</c:v>
                </c:pt>
                <c:pt idx="2">
                  <c:v>2.6978155833735488E-3</c:v>
                </c:pt>
                <c:pt idx="3">
                  <c:v>3.8525271671192095E-2</c:v>
                </c:pt>
                <c:pt idx="4">
                  <c:v>6.223000040699804E-2</c:v>
                </c:pt>
                <c:pt idx="5">
                  <c:v>0.15882226395567209</c:v>
                </c:pt>
                <c:pt idx="6">
                  <c:v>0.22752353320813298</c:v>
                </c:pt>
              </c:numCache>
            </c:numRef>
          </c:val>
          <c:smooth val="0"/>
        </c:ser>
        <c:ser>
          <c:idx val="10"/>
          <c:order val="9"/>
          <c:tx>
            <c:strRef>
              <c:f>Table!$A$25</c:f>
              <c:strCache>
                <c:ptCount val="1"/>
                <c:pt idx="0">
                  <c:v>Roane</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Table!$I$25:$O$25</c:f>
              <c:numCache>
                <c:formatCode>0.0%</c:formatCode>
                <c:ptCount val="7"/>
                <c:pt idx="0">
                  <c:v>0</c:v>
                </c:pt>
                <c:pt idx="1">
                  <c:v>-2.5598847254898211E-2</c:v>
                </c:pt>
                <c:pt idx="2">
                  <c:v>-1.9344184949280491E-2</c:v>
                </c:pt>
                <c:pt idx="3">
                  <c:v>5.8957046218192713E-2</c:v>
                </c:pt>
                <c:pt idx="4">
                  <c:v>0.10358128829466409</c:v>
                </c:pt>
                <c:pt idx="5">
                  <c:v>0.12375432757598363</c:v>
                </c:pt>
                <c:pt idx="6">
                  <c:v>0.17039969906211944</c:v>
                </c:pt>
              </c:numCache>
            </c:numRef>
          </c:val>
          <c:smooth val="0"/>
        </c:ser>
        <c:ser>
          <c:idx val="11"/>
          <c:order val="10"/>
          <c:tx>
            <c:strRef>
              <c:f>Table!$A$26</c:f>
              <c:strCache>
                <c:ptCount val="1"/>
                <c:pt idx="0">
                  <c:v>Southwest</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Table!$I$26:$O$26</c:f>
              <c:numCache>
                <c:formatCode>0.0%</c:formatCode>
                <c:ptCount val="7"/>
                <c:pt idx="0">
                  <c:v>0</c:v>
                </c:pt>
                <c:pt idx="1">
                  <c:v>-2.9444860637113903E-2</c:v>
                </c:pt>
                <c:pt idx="2">
                  <c:v>-4.3909868082338321E-2</c:v>
                </c:pt>
                <c:pt idx="3">
                  <c:v>-6.5656705788777595E-2</c:v>
                </c:pt>
                <c:pt idx="4">
                  <c:v>-0.10205352546020119</c:v>
                </c:pt>
                <c:pt idx="5">
                  <c:v>-9.7792945688398095E-2</c:v>
                </c:pt>
                <c:pt idx="6">
                  <c:v>-8.7409709312542203E-2</c:v>
                </c:pt>
              </c:numCache>
            </c:numRef>
          </c:val>
          <c:smooth val="0"/>
        </c:ser>
        <c:ser>
          <c:idx val="12"/>
          <c:order val="11"/>
          <c:tx>
            <c:strRef>
              <c:f>Table!$A$27</c:f>
              <c:strCache>
                <c:ptCount val="1"/>
                <c:pt idx="0">
                  <c:v>Volunteer</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Table!$I$27:$O$27</c:f>
              <c:numCache>
                <c:formatCode>0.0%</c:formatCode>
                <c:ptCount val="7"/>
                <c:pt idx="0">
                  <c:v>0</c:v>
                </c:pt>
                <c:pt idx="1">
                  <c:v>-2.6576043873214727E-2</c:v>
                </c:pt>
                <c:pt idx="2">
                  <c:v>-4.7005159261328935E-2</c:v>
                </c:pt>
                <c:pt idx="3">
                  <c:v>-1.0701893461903339E-2</c:v>
                </c:pt>
                <c:pt idx="4">
                  <c:v>-6.4848146174739116E-3</c:v>
                </c:pt>
                <c:pt idx="5">
                  <c:v>3.1787287684050473E-2</c:v>
                </c:pt>
                <c:pt idx="6">
                  <c:v>0.10124887912773395</c:v>
                </c:pt>
              </c:numCache>
            </c:numRef>
          </c:val>
          <c:smooth val="0"/>
        </c:ser>
        <c:ser>
          <c:idx val="13"/>
          <c:order val="12"/>
          <c:tx>
            <c:strRef>
              <c:f>Table!$A$28</c:f>
              <c:strCache>
                <c:ptCount val="1"/>
                <c:pt idx="0">
                  <c:v>Walters</c:v>
                </c:pt>
              </c:strCache>
            </c:strRef>
          </c:tx>
          <c:cat>
            <c:strRef>
              <c:f>Table!$I$5:$O$5</c:f>
              <c:strCache>
                <c:ptCount val="7"/>
                <c:pt idx="0">
                  <c:v>2010-11</c:v>
                </c:pt>
                <c:pt idx="1">
                  <c:v>2011-12</c:v>
                </c:pt>
                <c:pt idx="2">
                  <c:v>2012-13</c:v>
                </c:pt>
                <c:pt idx="3">
                  <c:v>2013-14</c:v>
                </c:pt>
                <c:pt idx="4">
                  <c:v>2014-15</c:v>
                </c:pt>
                <c:pt idx="5">
                  <c:v>2015-16</c:v>
                </c:pt>
                <c:pt idx="6">
                  <c:v>2016-17</c:v>
                </c:pt>
              </c:strCache>
            </c:strRef>
          </c:cat>
          <c:val>
            <c:numRef>
              <c:f>Table!$I$28:$O$28</c:f>
              <c:numCache>
                <c:formatCode>0.0%</c:formatCode>
                <c:ptCount val="7"/>
                <c:pt idx="0">
                  <c:v>0</c:v>
                </c:pt>
                <c:pt idx="1">
                  <c:v>-2.3278443113772456E-2</c:v>
                </c:pt>
                <c:pt idx="2">
                  <c:v>1.0984281437125749E-2</c:v>
                </c:pt>
                <c:pt idx="3">
                  <c:v>0.12666541916167665</c:v>
                </c:pt>
                <c:pt idx="4">
                  <c:v>0.15092939121756488</c:v>
                </c:pt>
                <c:pt idx="5">
                  <c:v>0.16779565868263474</c:v>
                </c:pt>
                <c:pt idx="6">
                  <c:v>0.19910803393213572</c:v>
                </c:pt>
              </c:numCache>
            </c:numRef>
          </c:val>
          <c:smooth val="0"/>
        </c:ser>
        <c:ser>
          <c:idx val="14"/>
          <c:order val="13"/>
          <c:tx>
            <c:v>Total Funding</c:v>
          </c:tx>
          <c:spPr>
            <a:ln w="38100">
              <a:solidFill>
                <a:schemeClr val="tx1"/>
              </a:solidFill>
            </a:ln>
          </c:spPr>
          <c:marker>
            <c:symbol val="none"/>
          </c:marker>
          <c:cat>
            <c:strRef>
              <c:f>Table!$I$5:$O$5</c:f>
              <c:strCache>
                <c:ptCount val="7"/>
                <c:pt idx="0">
                  <c:v>2010-11</c:v>
                </c:pt>
                <c:pt idx="1">
                  <c:v>2011-12</c:v>
                </c:pt>
                <c:pt idx="2">
                  <c:v>2012-13</c:v>
                </c:pt>
                <c:pt idx="3">
                  <c:v>2013-14</c:v>
                </c:pt>
                <c:pt idx="4">
                  <c:v>2014-15</c:v>
                </c:pt>
                <c:pt idx="5">
                  <c:v>2015-16</c:v>
                </c:pt>
                <c:pt idx="6">
                  <c:v>2016-17</c:v>
                </c:pt>
              </c:strCache>
            </c:strRef>
          </c:cat>
          <c:val>
            <c:numRef>
              <c:f>Table!$I$41:$O$41</c:f>
              <c:numCache>
                <c:formatCode>0.0%</c:formatCode>
                <c:ptCount val="7"/>
                <c:pt idx="0">
                  <c:v>0</c:v>
                </c:pt>
                <c:pt idx="1">
                  <c:v>-2.349745215098567E-2</c:v>
                </c:pt>
                <c:pt idx="2">
                  <c:v>-1.9070342491017637E-2</c:v>
                </c:pt>
                <c:pt idx="3">
                  <c:v>2.942758780857662E-2</c:v>
                </c:pt>
                <c:pt idx="4">
                  <c:v>2.942758780857662E-2</c:v>
                </c:pt>
                <c:pt idx="5">
                  <c:v>6.45373570677195E-2</c:v>
                </c:pt>
                <c:pt idx="6">
                  <c:v>0.12041243732837881</c:v>
                </c:pt>
              </c:numCache>
            </c:numRef>
          </c:val>
          <c:smooth val="0"/>
        </c:ser>
        <c:dLbls>
          <c:showLegendKey val="0"/>
          <c:showVal val="0"/>
          <c:showCatName val="0"/>
          <c:showSerName val="0"/>
          <c:showPercent val="0"/>
          <c:showBubbleSize val="0"/>
        </c:dLbls>
        <c:marker val="1"/>
        <c:smooth val="0"/>
        <c:axId val="35137792"/>
        <c:axId val="35143680"/>
      </c:lineChart>
      <c:catAx>
        <c:axId val="35137792"/>
        <c:scaling>
          <c:orientation val="minMax"/>
        </c:scaling>
        <c:delete val="0"/>
        <c:axPos val="b"/>
        <c:majorTickMark val="none"/>
        <c:minorTickMark val="none"/>
        <c:tickLblPos val="low"/>
        <c:spPr>
          <a:ln w="25400"/>
        </c:spPr>
        <c:txPr>
          <a:bodyPr/>
          <a:lstStyle/>
          <a:p>
            <a:pPr>
              <a:defRPr sz="1200" b="1"/>
            </a:pPr>
            <a:endParaRPr lang="en-US"/>
          </a:p>
        </c:txPr>
        <c:crossAx val="35143680"/>
        <c:crosses val="autoZero"/>
        <c:auto val="1"/>
        <c:lblAlgn val="ctr"/>
        <c:lblOffset val="100"/>
        <c:noMultiLvlLbl val="0"/>
      </c:catAx>
      <c:valAx>
        <c:axId val="35143680"/>
        <c:scaling>
          <c:orientation val="minMax"/>
        </c:scaling>
        <c:delete val="0"/>
        <c:axPos val="l"/>
        <c:majorGridlines/>
        <c:numFmt formatCode="0.0%" sourceLinked="1"/>
        <c:majorTickMark val="none"/>
        <c:minorTickMark val="none"/>
        <c:tickLblPos val="nextTo"/>
        <c:spPr>
          <a:ln>
            <a:solidFill>
              <a:schemeClr val="bg1">
                <a:lumMod val="75000"/>
              </a:schemeClr>
            </a:solidFill>
          </a:ln>
        </c:spPr>
        <c:txPr>
          <a:bodyPr/>
          <a:lstStyle/>
          <a:p>
            <a:pPr>
              <a:defRPr sz="1200" b="1"/>
            </a:pPr>
            <a:endParaRPr lang="en-US"/>
          </a:p>
        </c:txPr>
        <c:crossAx val="35137792"/>
        <c:crosses val="autoZero"/>
        <c:crossBetween val="between"/>
      </c:valAx>
    </c:plotArea>
    <c:legend>
      <c:legendPos val="r"/>
      <c:layout>
        <c:manualLayout>
          <c:xMode val="edge"/>
          <c:yMode val="edge"/>
          <c:x val="6.6085863225604877E-2"/>
          <c:y val="2.9139218513178817E-2"/>
          <c:w val="0.34517732204478335"/>
          <c:h val="0.50560921962219507"/>
        </c:manualLayout>
      </c:layout>
      <c:overlay val="0"/>
      <c:txPr>
        <a:bodyPr/>
        <a:lstStyle/>
        <a:p>
          <a:pPr>
            <a:defRPr sz="1200" b="1"/>
          </a:pPr>
          <a:endParaRPr lang="en-US"/>
        </a:p>
      </c:txPr>
    </c:legend>
    <c:plotVisOnly val="1"/>
    <c:dispBlanksAs val="gap"/>
    <c:showDLblsOverMax val="0"/>
  </c:chart>
  <c:txPr>
    <a:bodyPr/>
    <a:lstStyle/>
    <a:p>
      <a:pPr>
        <a:defRPr>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5138"/>
          </a:xfrm>
          <a:prstGeom prst="rect">
            <a:avLst/>
          </a:prstGeom>
        </p:spPr>
        <p:txBody>
          <a:bodyPr vert="horz" lIns="91435" tIns="45717" rIns="91435" bIns="45717"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5138"/>
          </a:xfrm>
          <a:prstGeom prst="rect">
            <a:avLst/>
          </a:prstGeom>
        </p:spPr>
        <p:txBody>
          <a:bodyPr vert="horz" lIns="91435" tIns="45717" rIns="91435" bIns="45717" rtlCol="0"/>
          <a:lstStyle>
            <a:lvl1pPr algn="r">
              <a:defRPr sz="1200"/>
            </a:lvl1pPr>
          </a:lstStyle>
          <a:p>
            <a:fld id="{C6CA8CDE-626C-4D67-BC52-C146275B2511}" type="datetimeFigureOut">
              <a:rPr lang="en-US" smtClean="0"/>
              <a:t>11/19/2015</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35" tIns="45717" rIns="91435" bIns="45717"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35" tIns="45717" rIns="91435" bIns="45717" rtlCol="0" anchor="b"/>
          <a:lstStyle>
            <a:lvl1pPr algn="r">
              <a:defRPr sz="1200"/>
            </a:lvl1pPr>
          </a:lstStyle>
          <a:p>
            <a:fld id="{122583AA-0549-4D6C-BF98-040DFBB20B68}" type="slidenum">
              <a:rPr lang="en-US" smtClean="0"/>
              <a:t>‹#›</a:t>
            </a:fld>
            <a:endParaRPr lang="en-US"/>
          </a:p>
        </p:txBody>
      </p:sp>
    </p:spTree>
    <p:extLst>
      <p:ext uri="{BB962C8B-B14F-4D97-AF65-F5344CB8AC3E}">
        <p14:creationId xmlns:p14="http://schemas.microsoft.com/office/powerpoint/2010/main" val="38273110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7" rIns="93172" bIns="46587" rtlCol="0"/>
          <a:lstStyle>
            <a:lvl1pPr algn="r">
              <a:defRPr sz="1200"/>
            </a:lvl1pPr>
          </a:lstStyle>
          <a:p>
            <a:fld id="{6F5C8F1C-7645-4AA7-89AB-AD4908341C9A}" type="datetimeFigureOut">
              <a:rPr lang="en-US" smtClean="0"/>
              <a:t>11/19/2015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2" tIns="46587" rIns="93172" bIns="46587"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7" rIns="93172"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7" rIns="93172"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7" rIns="93172" bIns="46587" rtlCol="0" anchor="b"/>
          <a:lstStyle>
            <a:lvl1pPr algn="r">
              <a:defRPr sz="1200"/>
            </a:lvl1pPr>
          </a:lstStyle>
          <a:p>
            <a:fld id="{908A9F40-DC54-48BD-8D2A-4FB620F6E1C8}" type="slidenum">
              <a:rPr lang="en-US" smtClean="0"/>
              <a:t>‹#›</a:t>
            </a:fld>
            <a:endParaRPr lang="en-US"/>
          </a:p>
        </p:txBody>
      </p:sp>
    </p:spTree>
    <p:extLst>
      <p:ext uri="{BB962C8B-B14F-4D97-AF65-F5344CB8AC3E}">
        <p14:creationId xmlns:p14="http://schemas.microsoft.com/office/powerpoint/2010/main" val="1982443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8A9F40-DC54-48BD-8D2A-4FB620F6E1C8}" type="slidenum">
              <a:rPr lang="en-US" smtClean="0"/>
              <a:t>1</a:t>
            </a:fld>
            <a:endParaRPr lang="en-US"/>
          </a:p>
        </p:txBody>
      </p:sp>
    </p:spTree>
    <p:extLst>
      <p:ext uri="{BB962C8B-B14F-4D97-AF65-F5344CB8AC3E}">
        <p14:creationId xmlns:p14="http://schemas.microsoft.com/office/powerpoint/2010/main" val="1435745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8A9F40-DC54-48BD-8D2A-4FB620F6E1C8}" type="slidenum">
              <a:rPr lang="en-US" smtClean="0"/>
              <a:t>10</a:t>
            </a:fld>
            <a:endParaRPr lang="en-US"/>
          </a:p>
        </p:txBody>
      </p:sp>
    </p:spTree>
    <p:extLst>
      <p:ext uri="{BB962C8B-B14F-4D97-AF65-F5344CB8AC3E}">
        <p14:creationId xmlns:p14="http://schemas.microsoft.com/office/powerpoint/2010/main" val="2730160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slide shows the cumulative change in appropriations at universities due to the formula only (no</a:t>
            </a:r>
            <a:r>
              <a:rPr lang="en-US" sz="1200" kern="1200" baseline="0" dirty="0" smtClean="0">
                <a:solidFill>
                  <a:schemeClr val="tx1"/>
                </a:solidFill>
                <a:effectLst/>
                <a:latin typeface="+mn-lt"/>
                <a:ea typeface="+mn-ea"/>
                <a:cs typeface="+mn-cs"/>
              </a:rPr>
              <a:t> effects of the hold harmless) </a:t>
            </a:r>
            <a:r>
              <a:rPr lang="en-US" sz="1200" kern="1200" dirty="0" smtClean="0">
                <a:solidFill>
                  <a:schemeClr val="tx1"/>
                </a:solidFill>
                <a:effectLst/>
                <a:latin typeface="+mn-lt"/>
                <a:ea typeface="+mn-ea"/>
                <a:cs typeface="+mn-cs"/>
              </a:rPr>
              <a:t>over the first six years of implementation.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I could draw your attention to the thick black line: </a:t>
            </a:r>
            <a:r>
              <a:rPr lang="en-US" sz="1200" kern="1200" dirty="0" smtClean="0">
                <a:solidFill>
                  <a:schemeClr val="tx1"/>
                </a:solidFill>
                <a:effectLst/>
                <a:latin typeface="+mn-lt"/>
                <a:ea typeface="+mn-ea"/>
                <a:cs typeface="+mn-cs"/>
              </a:rPr>
              <a:t>This is our total funding line. You can see in the first year of funding under the outcomes</a:t>
            </a:r>
            <a:r>
              <a:rPr lang="en-US" sz="1200" kern="1200" baseline="0" dirty="0" smtClean="0">
                <a:solidFill>
                  <a:schemeClr val="tx1"/>
                </a:solidFill>
                <a:effectLst/>
                <a:latin typeface="+mn-lt"/>
                <a:ea typeface="+mn-ea"/>
                <a:cs typeface="+mn-cs"/>
              </a:rPr>
              <a:t> formula we had a decline (about 2 percent). The next year was basically flat (increase of 0.4%) and then in 2013-14, we received a nearly 5% increase in funding, resulting in a cumulative increase of 3% (2% decline + flat year + 5% increase = 3% cumulative increase). Flat again in 2014-15, and then last year we received an increase of 3.5%, resulting in a cumulative change of 6.5%.</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This year’s recommendation accounts for a 5.5% increase, which would result in a cumulative change across the life of the formula of 12%.</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You’ll notice</a:t>
            </a:r>
            <a:r>
              <a:rPr lang="en-US" sz="1200" kern="1200" baseline="0" dirty="0" smtClean="0">
                <a:solidFill>
                  <a:schemeClr val="tx1"/>
                </a:solidFill>
                <a:effectLst/>
                <a:latin typeface="+mn-lt"/>
                <a:ea typeface="+mn-ea"/>
                <a:cs typeface="+mn-cs"/>
              </a:rPr>
              <a:t> that most universities cluster around this total funding line, moving in a range of + or – 4 percent around it. So if total funding is flat, university appropriations change in a + or – 4% range. If total funding is up 3.5%, university funding ranges from about positive 7.5% to negative 0.5%. Obviously, we have an occasional outlier (APSU), but in general universities stay within this tight 4% range.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Draw your attention quickly to UT Chattanooga. In 2013-14, UTC trailed most universities in cumulative appropriations, and trailed the total funding level by nearly 3%. Since then, UTC has increased their performance on outcomes, especially bachelor’s degrees and graduation rate, meeting the total funding level in 2014-15 (even though it was a flat appropriation year) and outperforming their peers ever since, trailing only APSU in cumulative appropriations.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You can see that eight of the nine universities will have a net increase in appropriations since</a:t>
            </a:r>
            <a:r>
              <a:rPr lang="en-US" sz="1200" kern="1200" baseline="0" dirty="0" smtClean="0">
                <a:solidFill>
                  <a:schemeClr val="tx1"/>
                </a:solidFill>
                <a:effectLst/>
                <a:latin typeface="+mn-lt"/>
                <a:ea typeface="+mn-ea"/>
                <a:cs typeface="+mn-cs"/>
              </a:rPr>
              <a:t> 2010-11 with this appropriation recommendation</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11</a:t>
            </a:fld>
            <a:endParaRPr lang="en-US"/>
          </a:p>
        </p:txBody>
      </p:sp>
    </p:spTree>
    <p:extLst>
      <p:ext uri="{BB962C8B-B14F-4D97-AF65-F5344CB8AC3E}">
        <p14:creationId xmlns:p14="http://schemas.microsoft.com/office/powerpoint/2010/main" val="4077196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you can see the same information,</a:t>
            </a:r>
            <a:r>
              <a:rPr lang="en-US" baseline="0" dirty="0" smtClean="0"/>
              <a:t> but for the community college sector. </a:t>
            </a:r>
            <a:r>
              <a:rPr lang="en-US" sz="1200" kern="1200" dirty="0" smtClean="0">
                <a:solidFill>
                  <a:schemeClr val="tx1"/>
                </a:solidFill>
                <a:effectLst/>
                <a:latin typeface="+mn-lt"/>
                <a:ea typeface="+mn-ea"/>
                <a:cs typeface="+mn-cs"/>
              </a:rPr>
              <a:t>Again, if you focus on the thick black line, you can see how most institutions cluster within the + or – 4% range around total funding.</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With</a:t>
            </a:r>
            <a:r>
              <a:rPr lang="en-US" sz="1200" kern="1200" baseline="0" dirty="0" smtClean="0">
                <a:solidFill>
                  <a:schemeClr val="tx1"/>
                </a:solidFill>
                <a:effectLst/>
                <a:latin typeface="+mn-lt"/>
                <a:ea typeface="+mn-ea"/>
                <a:cs typeface="+mn-cs"/>
              </a:rPr>
              <a:t> the approval of the 2016-17 recommended funding level, twelve community colleges will have positive cumulative appropriations over the lifetime of the outcomes based formula.</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Another interesting story here. Northeast State trailed 11 of its peers in 2014-15, with a cumulative appropriation level of -7%. Since then, Northeast has increased nearly every metric’s three-year average, including dual enrollment, associate degrees, long-term certificates, job placements and workforce training. Based on this year’s performance, Northeast State will eclipse the Total Funding level and cut the number of peers it trails in half. And all in two years.</a:t>
            </a:r>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12</a:t>
            </a:fld>
            <a:endParaRPr lang="en-US"/>
          </a:p>
        </p:txBody>
      </p:sp>
    </p:spTree>
    <p:extLst>
      <p:ext uri="{BB962C8B-B14F-4D97-AF65-F5344CB8AC3E}">
        <p14:creationId xmlns:p14="http://schemas.microsoft.com/office/powerpoint/2010/main" val="387071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Lastly, as I mentioned before, the $15.7M</a:t>
            </a:r>
            <a:r>
              <a:rPr lang="en-US" b="0" baseline="0" dirty="0" smtClean="0"/>
              <a:t> in recurring funds recommended for the non-formula units looks a little different this year. On page 8 of Item I.C., you will see recommendations for operating funds and strategic initiatives.</a:t>
            </a:r>
          </a:p>
          <a:p>
            <a:endParaRPr lang="en-US" b="0" baseline="0" dirty="0" smtClean="0"/>
          </a:p>
          <a:p>
            <a:r>
              <a:rPr lang="en-US" b="0" baseline="0" dirty="0" smtClean="0"/>
              <a:t>What these strategic initiatives represent is the top 5 projects, as identified by the systems, that address the most acute program need at the non-formula units. The initiatives total $6.2M, or about 40% of the total non-formula units recommended recurring funding increases. Projects include funding for the collaboration between ETSU </a:t>
            </a:r>
            <a:r>
              <a:rPr lang="en-US" b="0" baseline="0" dirty="0" err="1" smtClean="0"/>
              <a:t>CoM</a:t>
            </a:r>
            <a:r>
              <a:rPr lang="en-US" b="0" baseline="0" dirty="0" smtClean="0"/>
              <a:t> and the Mountain States Health Systems for an expansion of services at the Children’s Hospital in Johnson City, TN; as well as funding for the Governor’s Rural Challenge, that will allow UT Ag Extension and UT Ag Experiment units along with the UT College of Vet Medicine to expand their response to the 10 year strategic plan initiated by the Governor to increase agricultural income and agribusiness across rural Tennessee.</a:t>
            </a:r>
          </a:p>
          <a:p>
            <a:endParaRPr lang="en-US" b="0" baseline="0" dirty="0" smtClean="0"/>
          </a:p>
          <a:p>
            <a:r>
              <a:rPr lang="en-US" b="0" baseline="0" dirty="0" smtClean="0"/>
              <a:t>The non-formula request, therefore, also includes $9.5M in general operating support.</a:t>
            </a:r>
          </a:p>
          <a:p>
            <a:endParaRPr lang="en-US" b="0" baseline="0" dirty="0" smtClean="0"/>
          </a:p>
          <a:p>
            <a:r>
              <a:rPr lang="en-US" b="0" baseline="0" dirty="0" smtClean="0"/>
              <a:t>Descriptions of each of these projects can be found in Appendix B of item I.C. in your materials.</a:t>
            </a:r>
            <a:endParaRPr lang="en-US" b="1" dirty="0" smtClean="0"/>
          </a:p>
          <a:p>
            <a:endParaRPr lang="en-US" b="1" dirty="0" smtClean="0"/>
          </a:p>
          <a:p>
            <a:r>
              <a:rPr lang="en-US" b="1" dirty="0" smtClean="0"/>
              <a:t>ETSU College of Med: </a:t>
            </a:r>
            <a:r>
              <a:rPr lang="en-US" dirty="0" smtClean="0"/>
              <a:t>Match funding for collaboration with Mountain States Health System on the Children’s Hospital in Johnson City.  Significant</a:t>
            </a:r>
            <a:r>
              <a:rPr lang="en-US" baseline="0" dirty="0" smtClean="0"/>
              <a:t> improvement in training at a lower cost. Six faculty or staff members.</a:t>
            </a:r>
          </a:p>
          <a:p>
            <a:r>
              <a:rPr lang="en-US" b="1" baseline="0" dirty="0" smtClean="0"/>
              <a:t>TSU Ins. of Ag. &amp; Enviro. Research: </a:t>
            </a:r>
            <a:r>
              <a:rPr lang="en-US" b="0" baseline="0" dirty="0" smtClean="0"/>
              <a:t>Fully match federal funds that are a part of TSU’s land grant designation. Funds to be used to create knowledge and foster workforce development in food security, sustainability, renewable energy, food safety, and human health/nutrition/obesity. State currently matches at less than required by federal law.</a:t>
            </a:r>
          </a:p>
          <a:p>
            <a:r>
              <a:rPr lang="en-US" b="1" u="none" baseline="0" dirty="0" smtClean="0"/>
              <a:t>UT System: </a:t>
            </a:r>
            <a:r>
              <a:rPr lang="en-US" b="0" u="none" baseline="0" dirty="0" smtClean="0"/>
              <a:t>Partial funding for a comprehensive Business Intelligence system that will standardize access to data at all UT campuses and institutes and incorporate tools for data extraction, analysis and visualization. Will help UT reinvent its business model.</a:t>
            </a:r>
          </a:p>
          <a:p>
            <a:r>
              <a:rPr lang="en-US" b="1" u="none" baseline="0" dirty="0" smtClean="0"/>
              <a:t>UTIA/Vet Med: </a:t>
            </a:r>
            <a:r>
              <a:rPr lang="en-US" b="0" u="none" baseline="0" dirty="0" smtClean="0"/>
              <a:t>Assist with the implementation of the Governor’s Rural Challenge—to advance rural TN’s economy. Will expand marketing opportunities for TN producers and encourage new production systems and agribusiness. </a:t>
            </a:r>
          </a:p>
          <a:p>
            <a:r>
              <a:rPr lang="en-US" b="1" u="none" baseline="0" dirty="0" smtClean="0"/>
              <a:t>TBR: </a:t>
            </a:r>
            <a:r>
              <a:rPr lang="en-US" b="0" u="none" baseline="0" dirty="0" smtClean="0"/>
              <a:t> Create a position for a single point of contact for workforce development. Will coordinate efforts of state agencies, TBR institutions, and will support the work of LEAP.</a:t>
            </a:r>
            <a:endParaRPr lang="en-US" b="1" u="none" baseline="0" dirty="0" smtClean="0"/>
          </a:p>
          <a:p>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13</a:t>
            </a:fld>
            <a:endParaRPr lang="en-US"/>
          </a:p>
        </p:txBody>
      </p:sp>
    </p:spTree>
    <p:extLst>
      <p:ext uri="{BB962C8B-B14F-4D97-AF65-F5344CB8AC3E}">
        <p14:creationId xmlns:p14="http://schemas.microsoft.com/office/powerpoint/2010/main" val="1947140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can THEC help other institutions that have struggled to increase performance on outcomes within the funding formula? As part of our appropriations package today, we are recommending $800K in non-recurring funds to establish an Institutional Outcomes Improvement Fund.</a:t>
            </a:r>
          </a:p>
          <a:p>
            <a:endParaRPr lang="en-US" baseline="0" dirty="0" smtClean="0"/>
          </a:p>
          <a:p>
            <a:r>
              <a:rPr lang="en-US" baseline="0" dirty="0" smtClean="0"/>
              <a:t>As envisioned, this fund would provide several competitively awarded grants ranging in size from $50K to $150K to institutions that identify areas of outcome performance where they have struggled over the lifetime of the formula. Institutions would submit a proposal outlining the outcome or outcomes they wish to address, what their goals for addressing those lagging outcomes are, and how the institutions will measure success in addressing those outcomes issues.</a:t>
            </a:r>
          </a:p>
          <a:p>
            <a:endParaRPr lang="en-US" baseline="0" dirty="0" smtClean="0"/>
          </a:p>
          <a:p>
            <a:r>
              <a:rPr lang="en-US" baseline="0" dirty="0" smtClean="0"/>
              <a:t>We hope these grants will fund specific interventions are the campus level that will jumpstart the production of individual outcomes and then institutions will be able to sustain those programs through the additional funding garnered due to their increased outcome production.</a:t>
            </a:r>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14</a:t>
            </a:fld>
            <a:endParaRPr lang="en-US"/>
          </a:p>
        </p:txBody>
      </p:sp>
    </p:spTree>
    <p:extLst>
      <p:ext uri="{BB962C8B-B14F-4D97-AF65-F5344CB8AC3E}">
        <p14:creationId xmlns:p14="http://schemas.microsoft.com/office/powerpoint/2010/main" val="1840381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are now going to turn our</a:t>
            </a:r>
            <a:r>
              <a:rPr lang="en-US" baseline="0" dirty="0" smtClean="0"/>
              <a:t> attention to the appropriation recommendations being presented to you today in partnership with the tuition and fee recommendations that Steven just finished discussing.</a:t>
            </a:r>
          </a:p>
          <a:p>
            <a:endParaRPr lang="en-US" baseline="0" dirty="0" smtClean="0"/>
          </a:p>
          <a:p>
            <a:r>
              <a:rPr lang="en-US" baseline="0" dirty="0" smtClean="0"/>
              <a:t>These Operating Appropriations Recommendations can be found in tab I.C. in your meeting materials.</a:t>
            </a:r>
            <a:endParaRPr lang="en-US" dirty="0"/>
          </a:p>
        </p:txBody>
      </p:sp>
      <p:sp>
        <p:nvSpPr>
          <p:cNvPr id="4" name="Slide Number Placeholder 3"/>
          <p:cNvSpPr>
            <a:spLocks noGrp="1"/>
          </p:cNvSpPr>
          <p:nvPr>
            <p:ph type="sldNum" sz="quarter" idx="10"/>
          </p:nvPr>
        </p:nvSpPr>
        <p:spPr/>
        <p:txBody>
          <a:bodyPr/>
          <a:lstStyle/>
          <a:p>
            <a:fld id="{1CFBBF5C-1A38-44F0-87F9-46AAE17F42F3}"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136915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As</a:t>
            </a:r>
            <a:r>
              <a:rPr lang="en-US" b="0" baseline="0" dirty="0" smtClean="0"/>
              <a:t> Steven stated, coupled with our tuition and fee recommendation of 0 to 3%, we are recommending $40.9M in new recurring state appropriations to fund the outcomes formula units and TN Colleges of Applied Technology.</a:t>
            </a:r>
          </a:p>
          <a:p>
            <a:endParaRPr lang="en-US" b="0" baseline="0" dirty="0" smtClean="0"/>
          </a:p>
          <a:p>
            <a:r>
              <a:rPr lang="en-US" b="0" baseline="0" dirty="0" smtClean="0"/>
              <a:t>This recommendation corresponds to an overall increase of 4.7% from the 2015-16 recurring funding levels. We believe the combination of this operating recommendation and the tuition and fee rec will improve affordability for students across Tennessee and begin to swing that pendulum I spoke about earlier related to the cost of education away from the student and back toward state support.</a:t>
            </a:r>
            <a:endParaRPr lang="en-US" b="0" dirty="0" smtClean="0"/>
          </a:p>
          <a:p>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Additionally, as Steven mentioned, we are recommending an increase of $28.6M for the Tennessee Student Assistance Award, which would fund around 1/5 of the students who currently qualify for the need-based award but do not receive one because funds are limited. This amount was recommended and approved by the TSAC at their board meeting in September.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r>
              <a:rPr lang="en-US" b="0" baseline="0" dirty="0" smtClean="0"/>
              <a:t>We are also requesting $800K in nonrecurring funds for an outcome improvement fund, which I will discuss in more depth in a few minutes.</a:t>
            </a:r>
          </a:p>
          <a:p>
            <a:endParaRPr lang="en-US" b="0" baseline="0" dirty="0" smtClean="0"/>
          </a:p>
          <a:p>
            <a:r>
              <a:rPr lang="en-US" b="0" baseline="0" dirty="0" smtClean="0"/>
              <a:t>Lastly, we are recommending $15.7M in recurring funds for the non-formula units, including the medical colleges, agricultural units and other public service units. This increase in funding corresponds to an across the board increase equal to the percent increase in the formula units. This year, however, we are recommending that for some of the units these funds be split between operating and strategic initiatives, which I will discuss further in a few slides.</a:t>
            </a:r>
          </a:p>
          <a:p>
            <a:endParaRPr lang="en-US" b="0" baseline="0" dirty="0" smtClean="0"/>
          </a:p>
          <a:p>
            <a:r>
              <a:rPr lang="en-US" b="0" baseline="0" dirty="0" smtClean="0"/>
              <a:t>One last comment before we move on to analysis of the funding formula. On page 8 of Item I.C., the State Appropriation Distribution Recommendation for the non-formula units, we have one technical correction to make. The recommended appropriation increase for the Tennessee Foreign Language Institute should be equivalent to a 4.7% increase, not a 2.5% increase. We ask that the Commission approve this technical correction as part of the action taken for this item tomorrow.</a:t>
            </a:r>
          </a:p>
          <a:p>
            <a:endParaRPr lang="en-US" b="0" baseline="0" dirty="0" smtClean="0"/>
          </a:p>
          <a:p>
            <a:r>
              <a:rPr lang="en-US" b="0" baseline="0" dirty="0" smtClean="0"/>
              <a:t>QUESTIONS?</a:t>
            </a:r>
          </a:p>
          <a:p>
            <a:endParaRPr lang="en-US" b="0" baseline="0" dirty="0" smtClean="0"/>
          </a:p>
          <a:p>
            <a:r>
              <a:rPr lang="en-US" b="0" baseline="0" dirty="0" smtClean="0"/>
              <a:t>Total recurring and non-recurring recommendation for 2016-17 is $1.37B.</a:t>
            </a:r>
            <a:endParaRPr lang="en-US" b="0" dirty="0" smtClean="0"/>
          </a:p>
          <a:p>
            <a:endParaRPr lang="en-US" b="1" dirty="0" smtClean="0"/>
          </a:p>
          <a:p>
            <a:r>
              <a:rPr lang="en-US" b="1" dirty="0" smtClean="0"/>
              <a:t>Nonformula units increase: </a:t>
            </a:r>
            <a:r>
              <a:rPr lang="en-US" dirty="0" smtClean="0"/>
              <a:t>$9.5M in new operating dollars;</a:t>
            </a:r>
            <a:r>
              <a:rPr lang="en-US" baseline="0" dirty="0" smtClean="0"/>
              <a:t> $6.2M in strategic program initiatives. </a:t>
            </a:r>
          </a:p>
          <a:p>
            <a:r>
              <a:rPr lang="en-US" b="1" baseline="0" dirty="0" smtClean="0"/>
              <a:t>TSAA Financial Aid: </a:t>
            </a:r>
            <a:r>
              <a:rPr lang="en-US" baseline="0" dirty="0" smtClean="0"/>
              <a:t>$28.6M increase funds 15% of the estimated 118k that are eligible but do not receive the grant.</a:t>
            </a:r>
          </a:p>
          <a:p>
            <a:r>
              <a:rPr lang="en-US" b="1" dirty="0" smtClean="0"/>
              <a:t>Outcome Improvement Fund: </a:t>
            </a:r>
            <a:r>
              <a:rPr lang="en-US" b="0" dirty="0" smtClean="0"/>
              <a:t>Nonrecurring </a:t>
            </a:r>
            <a:r>
              <a:rPr lang="en-US" dirty="0" smtClean="0"/>
              <a:t>$800k could award</a:t>
            </a:r>
            <a:r>
              <a:rPr lang="en-US" baseline="0" dirty="0" smtClean="0"/>
              <a:t> 4-8 grants ranging from $50k to $150k to institutions that face challenges increasing outcomes. Competitive </a:t>
            </a:r>
            <a:r>
              <a:rPr lang="en-US" b="1" baseline="0" dirty="0" smtClean="0"/>
              <a:t>application process.</a:t>
            </a:r>
          </a:p>
          <a:p>
            <a:r>
              <a:rPr lang="en-US" b="1" baseline="0" dirty="0" smtClean="0"/>
              <a:t>Total Recurring &amp; Non-recurring: </a:t>
            </a:r>
            <a:r>
              <a:rPr lang="en-US" b="0" baseline="0" dirty="0" smtClean="0"/>
              <a:t>$1.37B for all higher education operating appropriations.</a:t>
            </a:r>
            <a:endParaRPr lang="en-US" b="1" dirty="0"/>
          </a:p>
        </p:txBody>
      </p:sp>
      <p:sp>
        <p:nvSpPr>
          <p:cNvPr id="4" name="Slide Number Placeholder 3"/>
          <p:cNvSpPr>
            <a:spLocks noGrp="1"/>
          </p:cNvSpPr>
          <p:nvPr>
            <p:ph type="sldNum" sz="quarter" idx="10"/>
          </p:nvPr>
        </p:nvSpPr>
        <p:spPr/>
        <p:txBody>
          <a:bodyPr/>
          <a:lstStyle/>
          <a:p>
            <a:fld id="{908A9F40-DC54-48BD-8D2A-4FB620F6E1C8}" type="slidenum">
              <a:rPr lang="en-US" smtClean="0"/>
              <a:t>3</a:t>
            </a:fld>
            <a:endParaRPr lang="en-US"/>
          </a:p>
        </p:txBody>
      </p:sp>
    </p:spTree>
    <p:extLst>
      <p:ext uri="{BB962C8B-B14F-4D97-AF65-F5344CB8AC3E}">
        <p14:creationId xmlns:p14="http://schemas.microsoft.com/office/powerpoint/2010/main" val="461287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8A9F40-DC54-48BD-8D2A-4FB620F6E1C8}" type="slidenum">
              <a:rPr lang="en-US" smtClean="0"/>
              <a:t>4</a:t>
            </a:fld>
            <a:endParaRPr lang="en-US"/>
          </a:p>
        </p:txBody>
      </p:sp>
    </p:spTree>
    <p:extLst>
      <p:ext uri="{BB962C8B-B14F-4D97-AF65-F5344CB8AC3E}">
        <p14:creationId xmlns:p14="http://schemas.microsoft.com/office/powerpoint/2010/main" val="2898987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FBBF5C-1A38-44F0-87F9-46AAE17F42F3}"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136915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Undergraduate maintenance fee only—not recommending on mandatory fees (e.g. student activity fee, technology access fee, etc.)</a:t>
            </a:r>
          </a:p>
          <a:p>
            <a:pPr marL="171450" indent="-171450">
              <a:buFont typeface="Arial" panose="020B0604020202020204" pitchFamily="34" charset="0"/>
              <a:buChar char="•"/>
            </a:pPr>
            <a:r>
              <a:rPr lang="en-US" dirty="0" smtClean="0"/>
              <a:t>Maintenance fee =</a:t>
            </a:r>
            <a:r>
              <a:rPr lang="en-US" baseline="0" dirty="0" smtClean="0"/>
              <a:t> what we know as tuition. </a:t>
            </a:r>
          </a:p>
          <a:p>
            <a:pPr marL="171450" indent="-171450">
              <a:buFont typeface="Arial" panose="020B0604020202020204" pitchFamily="34" charset="0"/>
              <a:buChar char="•"/>
            </a:pPr>
            <a:r>
              <a:rPr lang="en-US" baseline="0" dirty="0" smtClean="0"/>
              <a:t>Emphasize 0-3% tuition. Lowest we’ve had. No-to-low.</a:t>
            </a:r>
          </a:p>
          <a:p>
            <a:pPr marL="171450" indent="-171450">
              <a:buFont typeface="Arial" panose="020B0604020202020204" pitchFamily="34" charset="0"/>
              <a:buChar char="•"/>
            </a:pPr>
            <a:r>
              <a:rPr lang="en-US" baseline="0" dirty="0" smtClean="0"/>
              <a:t>To get this, we’ll ask for $40.9M. </a:t>
            </a:r>
          </a:p>
          <a:p>
            <a:pPr marL="171450" indent="-171450">
              <a:buFont typeface="Arial" panose="020B0604020202020204" pitchFamily="34" charset="0"/>
              <a:buChar char="•"/>
            </a:pPr>
            <a:r>
              <a:rPr lang="en-US" baseline="0" dirty="0" smtClean="0"/>
              <a:t>2.2% inflation based on the Higher Education Price Index (HEPI). Simulates increase in E&amp;G expectation.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6</a:t>
            </a:fld>
            <a:endParaRPr lang="en-US"/>
          </a:p>
        </p:txBody>
      </p:sp>
    </p:spTree>
    <p:extLst>
      <p:ext uri="{BB962C8B-B14F-4D97-AF65-F5344CB8AC3E}">
        <p14:creationId xmlns:p14="http://schemas.microsoft.com/office/powerpoint/2010/main" val="516288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 further</a:t>
            </a:r>
            <a:r>
              <a:rPr lang="en-US" baseline="0" dirty="0" smtClean="0"/>
              <a:t> questions about operating increases?</a:t>
            </a:r>
            <a:endParaRPr lang="en-US" dirty="0"/>
          </a:p>
        </p:txBody>
      </p:sp>
      <p:sp>
        <p:nvSpPr>
          <p:cNvPr id="4" name="Slide Number Placeholder 3"/>
          <p:cNvSpPr>
            <a:spLocks noGrp="1"/>
          </p:cNvSpPr>
          <p:nvPr>
            <p:ph type="sldNum" sz="quarter" idx="10"/>
          </p:nvPr>
        </p:nvSpPr>
        <p:spPr/>
        <p:txBody>
          <a:bodyPr/>
          <a:lstStyle/>
          <a:p>
            <a:fld id="{1CFBBF5C-1A38-44F0-87F9-46AAE17F42F3}"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136915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defTabSz="931774">
              <a:buFont typeface="Arial" panose="020B0604020202020204" pitchFamily="34" charset="0"/>
              <a:buChar char="•"/>
              <a:defRPr/>
            </a:pPr>
            <a:r>
              <a:rPr lang="en-US" dirty="0" smtClean="0"/>
              <a:t>The </a:t>
            </a:r>
            <a:r>
              <a:rPr lang="en-US" dirty="0"/>
              <a:t>Program Capacity Fund would be distributed to institutions for specific projects that enhance the workforce development and education attainment capabilities needed to meet the underlying goals of the Drive to 55 and the State Master Plan. </a:t>
            </a:r>
          </a:p>
          <a:p>
            <a:pPr marL="174708" indent="-174708" defTabSz="931774">
              <a:buFont typeface="Arial" panose="020B0604020202020204" pitchFamily="34" charset="0"/>
              <a:buChar char="•"/>
              <a:defRPr/>
            </a:pPr>
            <a:r>
              <a:rPr lang="en-US" dirty="0"/>
              <a:t>Examples of these projects may be </a:t>
            </a:r>
            <a:r>
              <a:rPr lang="en-US" b="1" dirty="0"/>
              <a:t>startup costs for new academic programs, equipment acquisitions for new or established programs, or renovations of or expansions of space in existing buildings. </a:t>
            </a:r>
          </a:p>
          <a:p>
            <a:pPr marL="174708" indent="-174708" defTabSz="931774">
              <a:buFont typeface="Arial" panose="020B0604020202020204" pitchFamily="34" charset="0"/>
              <a:buChar char="•"/>
              <a:defRPr/>
            </a:pPr>
            <a:r>
              <a:rPr lang="en-US" dirty="0"/>
              <a:t>All institutions — both formula and non-formula units — will be eligible to apply.</a:t>
            </a:r>
          </a:p>
          <a:p>
            <a:pPr marL="174708" indent="-174708" defTabSz="931774">
              <a:buFont typeface="Arial" panose="020B0604020202020204" pitchFamily="34" charset="0"/>
              <a:buChar char="•"/>
              <a:defRPr/>
            </a:pPr>
            <a:r>
              <a:rPr lang="en-US" dirty="0"/>
              <a:t>Should the request be funded THEC staff will present for approval to Commissioners a detailed process by which to distribute the Drive to 55 Program Capacity Funds.</a:t>
            </a:r>
          </a:p>
          <a:p>
            <a:pPr marL="174708" indent="-174708" defTabSz="931774">
              <a:buFont typeface="Arial" panose="020B0604020202020204" pitchFamily="34" charset="0"/>
              <a:buChar char="•"/>
              <a:defRPr/>
            </a:pPr>
            <a:r>
              <a:rPr lang="en-US" dirty="0"/>
              <a:t>An example of a process is that THEC receives requests for proposals on a quarterly basis, distributing grants of up to a few million dollars to recipients each quarter throughout the fiscal year. Utilize the Workforce Subcabinet</a:t>
            </a:r>
            <a:r>
              <a:rPr lang="en-US" dirty="0" smtClean="0"/>
              <a:t>.</a:t>
            </a:r>
          </a:p>
          <a:p>
            <a:pPr marL="174708" indent="-174708" defTabSz="931774">
              <a:buFont typeface="Arial" panose="020B0604020202020204" pitchFamily="34" charset="0"/>
              <a:buChar char="•"/>
              <a:defRPr/>
            </a:pPr>
            <a:r>
              <a:rPr lang="en-US" dirty="0" smtClean="0"/>
              <a:t>Capital Outlay in</a:t>
            </a:r>
            <a:r>
              <a:rPr lang="en-US" baseline="0" dirty="0" smtClean="0"/>
              <a:t> further description on pages 4-6 of section I.E.</a:t>
            </a:r>
            <a:endParaRPr lang="en-US" dirty="0"/>
          </a:p>
          <a:p>
            <a:pPr marL="174708" indent="-174708" defTabSz="931774">
              <a:buFont typeface="Arial" panose="020B0604020202020204" pitchFamily="34" charset="0"/>
              <a:buChar char="•"/>
              <a:defRPr/>
            </a:pPr>
            <a:endParaRPr lang="en-US" b="1" dirty="0"/>
          </a:p>
          <a:p>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8</a:t>
            </a:fld>
            <a:endParaRPr lang="en-US"/>
          </a:p>
        </p:txBody>
      </p:sp>
    </p:spTree>
    <p:extLst>
      <p:ext uri="{BB962C8B-B14F-4D97-AF65-F5344CB8AC3E}">
        <p14:creationId xmlns:p14="http://schemas.microsoft.com/office/powerpoint/2010/main" val="3942302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Maintenance includes projects such</a:t>
            </a:r>
            <a:r>
              <a:rPr lang="en-US" baseline="0" dirty="0" smtClean="0"/>
              <a:t> as boiler replacement, HVAC updates, campus-wide paving, security system updates, roof replacement.</a:t>
            </a:r>
            <a:endParaRPr lang="en-US" dirty="0" smtClean="0"/>
          </a:p>
          <a:p>
            <a:pPr marL="171450" indent="-171450">
              <a:buFont typeface="Arial" panose="020B0604020202020204" pitchFamily="34" charset="0"/>
              <a:buChar char="•"/>
            </a:pPr>
            <a:r>
              <a:rPr lang="en-US" dirty="0" smtClean="0"/>
              <a:t>TN has consistently funded maintenance projects at a high level. Over</a:t>
            </a:r>
            <a:r>
              <a:rPr lang="en-US" baseline="0" dirty="0" smtClean="0"/>
              <a:t> last ten years, averaged $46M.</a:t>
            </a:r>
          </a:p>
          <a:p>
            <a:pPr marL="171450" indent="-171450">
              <a:buFont typeface="Arial" panose="020B0604020202020204" pitchFamily="34" charset="0"/>
              <a:buChar char="•"/>
            </a:pPr>
            <a:r>
              <a:rPr lang="en-US" baseline="0" dirty="0" smtClean="0"/>
              <a:t>Last year requested $132.9M and got $55.5M. More funding reduces deferred maintenance.</a:t>
            </a:r>
          </a:p>
          <a:p>
            <a:pPr marL="171450" indent="-171450">
              <a:buFont typeface="Arial" panose="020B0604020202020204" pitchFamily="34" charset="0"/>
              <a:buChar char="•"/>
            </a:pPr>
            <a:r>
              <a:rPr lang="en-US" baseline="0" dirty="0" smtClean="0"/>
              <a:t>Capital maintenance out-years shows what’s coming down the pike. Not a part of recommendation.</a:t>
            </a:r>
            <a:endParaRPr lang="en-US" dirty="0"/>
          </a:p>
        </p:txBody>
      </p:sp>
      <p:sp>
        <p:nvSpPr>
          <p:cNvPr id="4" name="Slide Number Placeholder 3"/>
          <p:cNvSpPr>
            <a:spLocks noGrp="1"/>
          </p:cNvSpPr>
          <p:nvPr>
            <p:ph type="sldNum" sz="quarter" idx="10"/>
          </p:nvPr>
        </p:nvSpPr>
        <p:spPr/>
        <p:txBody>
          <a:bodyPr/>
          <a:lstStyle/>
          <a:p>
            <a:fld id="{908A9F40-DC54-48BD-8D2A-4FB620F6E1C8}" type="slidenum">
              <a:rPr lang="en-US" smtClean="0"/>
              <a:t>9</a:t>
            </a:fld>
            <a:endParaRPr lang="en-US"/>
          </a:p>
        </p:txBody>
      </p:sp>
    </p:spTree>
    <p:extLst>
      <p:ext uri="{BB962C8B-B14F-4D97-AF65-F5344CB8AC3E}">
        <p14:creationId xmlns:p14="http://schemas.microsoft.com/office/powerpoint/2010/main" val="1311372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5622523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5" name="Footer Placeholder 4"/>
          <p:cNvSpPr>
            <a:spLocks noGrp="1"/>
          </p:cNvSpPr>
          <p:nvPr>
            <p:ph type="ftr" sz="quarter" idx="11"/>
          </p:nvPr>
        </p:nvSpPr>
        <p:spPr>
          <a:xfrm>
            <a:off x="76200" y="6416675"/>
            <a:ext cx="70739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2205217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5" name="Footer Placeholder 4"/>
          <p:cNvSpPr>
            <a:spLocks noGrp="1"/>
          </p:cNvSpPr>
          <p:nvPr>
            <p:ph type="ftr" sz="quarter" idx="11"/>
          </p:nvPr>
        </p:nvSpPr>
        <p:spPr>
          <a:xfrm>
            <a:off x="76200" y="6416675"/>
            <a:ext cx="70739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413580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5" name="Footer Placeholder 4"/>
          <p:cNvSpPr>
            <a:spLocks noGrp="1"/>
          </p:cNvSpPr>
          <p:nvPr>
            <p:ph type="ftr" sz="quarter" idx="11"/>
          </p:nvPr>
        </p:nvSpPr>
        <p:spPr>
          <a:xfrm>
            <a:off x="76200" y="6416675"/>
            <a:ext cx="7073900" cy="365125"/>
          </a:xfrm>
          <a:prstGeom prst="rect">
            <a:avLst/>
          </a:prstGeom>
        </p:spPr>
        <p:txBody>
          <a:bodyPr/>
          <a:lstStyle/>
          <a:p>
            <a:r>
              <a:rPr lang="en-US" dirty="0" smtClean="0"/>
              <a:t>ACCESS | COMPLETION | WORKFORCE</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21877050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5" name="Footer Placeholder 4"/>
          <p:cNvSpPr>
            <a:spLocks noGrp="1"/>
          </p:cNvSpPr>
          <p:nvPr>
            <p:ph type="ftr" sz="quarter" idx="11"/>
          </p:nvPr>
        </p:nvSpPr>
        <p:spPr>
          <a:xfrm>
            <a:off x="76200" y="6416675"/>
            <a:ext cx="7073900" cy="365125"/>
          </a:xfrm>
          <a:prstGeom prst="rect">
            <a:avLst/>
          </a:prstGeom>
        </p:spPr>
        <p:txBody>
          <a:bodyPr/>
          <a:lstStyle/>
          <a:p>
            <a:r>
              <a:rPr lang="en-US" dirty="0" smtClean="0"/>
              <a:t>ACCESS | COMPLETION | WORKFORCE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66975162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6" name="Footer Placeholder 5"/>
          <p:cNvSpPr>
            <a:spLocks noGrp="1"/>
          </p:cNvSpPr>
          <p:nvPr>
            <p:ph type="ftr" sz="quarter" idx="11"/>
          </p:nvPr>
        </p:nvSpPr>
        <p:spPr>
          <a:xfrm>
            <a:off x="76200" y="6416675"/>
            <a:ext cx="70739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1180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8" name="Footer Placeholder 7"/>
          <p:cNvSpPr>
            <a:spLocks noGrp="1"/>
          </p:cNvSpPr>
          <p:nvPr>
            <p:ph type="ftr" sz="quarter" idx="11"/>
          </p:nvPr>
        </p:nvSpPr>
        <p:spPr>
          <a:xfrm>
            <a:off x="76200" y="6416675"/>
            <a:ext cx="70739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362470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4" name="Footer Placeholder 3"/>
          <p:cNvSpPr>
            <a:spLocks noGrp="1"/>
          </p:cNvSpPr>
          <p:nvPr>
            <p:ph type="ftr" sz="quarter" idx="11"/>
          </p:nvPr>
        </p:nvSpPr>
        <p:spPr>
          <a:xfrm>
            <a:off x="76200" y="6416675"/>
            <a:ext cx="70739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2570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3" name="Footer Placeholder 2"/>
          <p:cNvSpPr>
            <a:spLocks noGrp="1"/>
          </p:cNvSpPr>
          <p:nvPr>
            <p:ph type="ftr" sz="quarter" idx="11"/>
          </p:nvPr>
        </p:nvSpPr>
        <p:spPr>
          <a:xfrm>
            <a:off x="76200" y="6416675"/>
            <a:ext cx="70739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22068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6" name="Footer Placeholder 5"/>
          <p:cNvSpPr>
            <a:spLocks noGrp="1"/>
          </p:cNvSpPr>
          <p:nvPr>
            <p:ph type="ftr" sz="quarter" idx="11"/>
          </p:nvPr>
        </p:nvSpPr>
        <p:spPr>
          <a:xfrm>
            <a:off x="76200" y="6416675"/>
            <a:ext cx="70739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765523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2C1CD40-A84B-4867-A42F-360A42F1FC32}" type="datetimeFigureOut">
              <a:rPr lang="en-US" smtClean="0"/>
              <a:t>11/19/2015</a:t>
            </a:fld>
            <a:endParaRPr lang="en-US"/>
          </a:p>
        </p:txBody>
      </p:sp>
      <p:sp>
        <p:nvSpPr>
          <p:cNvPr id="6" name="Footer Placeholder 5"/>
          <p:cNvSpPr>
            <a:spLocks noGrp="1"/>
          </p:cNvSpPr>
          <p:nvPr>
            <p:ph type="ftr" sz="quarter" idx="11"/>
          </p:nvPr>
        </p:nvSpPr>
        <p:spPr>
          <a:xfrm>
            <a:off x="76200" y="6416675"/>
            <a:ext cx="70739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FDD327F-40A2-49BC-A182-B70909365CE9}" type="slidenum">
              <a:rPr lang="en-US" smtClean="0"/>
              <a:t>‹#›</a:t>
            </a:fld>
            <a:endParaRPr lang="en-US"/>
          </a:p>
        </p:txBody>
      </p:sp>
    </p:spTree>
    <p:extLst>
      <p:ext uri="{BB962C8B-B14F-4D97-AF65-F5344CB8AC3E}">
        <p14:creationId xmlns:p14="http://schemas.microsoft.com/office/powerpoint/2010/main" val="3112340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
            <a:lum/>
          </a:blip>
          <a:srcRect/>
          <a:stretch>
            <a:fillRect t="-17000" b="-17000"/>
          </a:stretch>
        </a:blipFill>
        <a:effectLst/>
      </p:bgPr>
    </p:bg>
    <p:spTree>
      <p:nvGrpSpPr>
        <p:cNvPr id="1" name=""/>
        <p:cNvGrpSpPr/>
        <p:nvPr/>
      </p:nvGrpSpPr>
      <p:grpSpPr>
        <a:xfrm>
          <a:off x="0" y="0"/>
          <a:ext cx="0" cy="0"/>
          <a:chOff x="0" y="0"/>
          <a:chExt cx="0" cy="0"/>
        </a:xfrm>
      </p:grpSpPr>
      <p:sp>
        <p:nvSpPr>
          <p:cNvPr id="8" name="Rectangle 7"/>
          <p:cNvSpPr/>
          <p:nvPr userDrawn="1"/>
        </p:nvSpPr>
        <p:spPr>
          <a:xfrm>
            <a:off x="0" y="6364180"/>
            <a:ext cx="9162564" cy="493820"/>
          </a:xfrm>
          <a:prstGeom prst="rect">
            <a:avLst/>
          </a:prstGeom>
          <a:gradFill flip="none" rotWithShape="1">
            <a:gsLst>
              <a:gs pos="0">
                <a:srgbClr val="002C73"/>
              </a:gs>
              <a:gs pos="77000">
                <a:srgbClr val="002C73">
                  <a:alpha val="72000"/>
                </a:srgb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p:nvPr userDrawn="1"/>
        </p:nvSpPr>
        <p:spPr>
          <a:xfrm>
            <a:off x="149441" y="6446214"/>
            <a:ext cx="4618508" cy="369332"/>
          </a:xfrm>
          <a:prstGeom prst="rect">
            <a:avLst/>
          </a:prstGeom>
        </p:spPr>
        <p:txBody>
          <a:bodyPr wrap="none">
            <a:spAutoFit/>
          </a:bodyPr>
          <a:lstStyle/>
          <a:p>
            <a:r>
              <a:rPr lang="en-US" b="0" dirty="0" smtClean="0">
                <a:solidFill>
                  <a:schemeClr val="bg1"/>
                </a:solidFill>
              </a:rPr>
              <a:t>Tennessee Higher</a:t>
            </a:r>
            <a:r>
              <a:rPr lang="en-US" b="0" baseline="0" dirty="0" smtClean="0">
                <a:solidFill>
                  <a:schemeClr val="bg1"/>
                </a:solidFill>
              </a:rPr>
              <a:t> Education Commission</a:t>
            </a:r>
            <a:endParaRPr lang="en-US" b="0" dirty="0">
              <a:solidFill>
                <a:schemeClr val="bg1"/>
              </a:solidFill>
            </a:endParaRPr>
          </a:p>
        </p:txBody>
      </p:sp>
    </p:spTree>
    <p:extLst>
      <p:ext uri="{BB962C8B-B14F-4D97-AF65-F5344CB8AC3E}">
        <p14:creationId xmlns:p14="http://schemas.microsoft.com/office/powerpoint/2010/main" val="1141617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16764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b="1" dirty="0" smtClean="0"/>
              <a:t>2016-17 Funding Recommendations</a:t>
            </a:r>
            <a:endParaRPr lang="en-US" sz="4800" b="1" i="1" dirty="0">
              <a:solidFill>
                <a:srgbClr val="E30101"/>
              </a:solidFill>
              <a:latin typeface="Times New Roman" pitchFamily="18" charset="0"/>
            </a:endParaRPr>
          </a:p>
        </p:txBody>
      </p:sp>
      <p:sp>
        <p:nvSpPr>
          <p:cNvPr id="7" name="Subtitle 5"/>
          <p:cNvSpPr>
            <a:spLocks noGrp="1"/>
          </p:cNvSpPr>
          <p:nvPr>
            <p:ph type="subTitle" idx="1"/>
          </p:nvPr>
        </p:nvSpPr>
        <p:spPr>
          <a:xfrm>
            <a:off x="20782" y="3886200"/>
            <a:ext cx="9144000" cy="685800"/>
          </a:xfrm>
        </p:spPr>
        <p:txBody>
          <a:bodyPr/>
          <a:lstStyle/>
          <a:p>
            <a:r>
              <a:rPr lang="en-US" dirty="0" smtClean="0">
                <a:solidFill>
                  <a:schemeClr val="tx1"/>
                </a:solidFill>
              </a:rPr>
              <a:t>Tennessee Higher Education Commission</a:t>
            </a:r>
          </a:p>
          <a:p>
            <a:endParaRPr lang="en-US" dirty="0"/>
          </a:p>
        </p:txBody>
      </p:sp>
      <p:sp>
        <p:nvSpPr>
          <p:cNvPr id="8" name="Subtitle 5"/>
          <p:cNvSpPr txBox="1">
            <a:spLocks/>
          </p:cNvSpPr>
          <p:nvPr/>
        </p:nvSpPr>
        <p:spPr>
          <a:xfrm>
            <a:off x="0" y="5029200"/>
            <a:ext cx="9144000" cy="685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tx1"/>
                </a:solidFill>
              </a:rPr>
              <a:t>November 19, 2015</a:t>
            </a:r>
            <a:endParaRPr lang="en-US" dirty="0"/>
          </a:p>
        </p:txBody>
      </p:sp>
      <p:cxnSp>
        <p:nvCxnSpPr>
          <p:cNvPr id="9" name="Straight Connector 8"/>
          <p:cNvCxnSpPr/>
          <p:nvPr/>
        </p:nvCxnSpPr>
        <p:spPr>
          <a:xfrm>
            <a:off x="2209800" y="4724400"/>
            <a:ext cx="45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971800" y="37338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3600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16764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b="1" dirty="0" smtClean="0"/>
              <a:t>2016-17 Funding Recommendations</a:t>
            </a:r>
            <a:endParaRPr lang="en-US" sz="4800" b="1" i="1" dirty="0">
              <a:solidFill>
                <a:srgbClr val="E30101"/>
              </a:solidFill>
              <a:latin typeface="Times New Roman" pitchFamily="18" charset="0"/>
            </a:endParaRPr>
          </a:p>
        </p:txBody>
      </p:sp>
      <p:sp>
        <p:nvSpPr>
          <p:cNvPr id="7" name="Subtitle 5"/>
          <p:cNvSpPr>
            <a:spLocks noGrp="1"/>
          </p:cNvSpPr>
          <p:nvPr>
            <p:ph type="subTitle" idx="1"/>
          </p:nvPr>
        </p:nvSpPr>
        <p:spPr>
          <a:xfrm>
            <a:off x="20782" y="3886200"/>
            <a:ext cx="9144000" cy="685800"/>
          </a:xfrm>
        </p:spPr>
        <p:txBody>
          <a:bodyPr/>
          <a:lstStyle/>
          <a:p>
            <a:r>
              <a:rPr lang="en-US" dirty="0" smtClean="0">
                <a:solidFill>
                  <a:schemeClr val="tx1"/>
                </a:solidFill>
              </a:rPr>
              <a:t>Tennessee Higher Education Commission</a:t>
            </a:r>
          </a:p>
          <a:p>
            <a:endParaRPr lang="en-US" dirty="0"/>
          </a:p>
        </p:txBody>
      </p:sp>
      <p:sp>
        <p:nvSpPr>
          <p:cNvPr id="8" name="Subtitle 5"/>
          <p:cNvSpPr txBox="1">
            <a:spLocks/>
          </p:cNvSpPr>
          <p:nvPr/>
        </p:nvSpPr>
        <p:spPr>
          <a:xfrm>
            <a:off x="0" y="5029200"/>
            <a:ext cx="9144000" cy="685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tx1"/>
                </a:solidFill>
              </a:rPr>
              <a:t>November 19, 2015</a:t>
            </a:r>
            <a:endParaRPr lang="en-US" dirty="0"/>
          </a:p>
        </p:txBody>
      </p:sp>
      <p:cxnSp>
        <p:nvCxnSpPr>
          <p:cNvPr id="9" name="Straight Connector 8"/>
          <p:cNvCxnSpPr/>
          <p:nvPr/>
        </p:nvCxnSpPr>
        <p:spPr>
          <a:xfrm>
            <a:off x="2209800" y="4724400"/>
            <a:ext cx="45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971800" y="37338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702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11</a:t>
            </a:fld>
            <a:endParaRPr lang="en-US" dirty="0">
              <a:solidFill>
                <a:prstClr val="black">
                  <a:tint val="75000"/>
                </a:prstClr>
              </a:solidFill>
            </a:endParaRPr>
          </a:p>
        </p:txBody>
      </p:sp>
      <p:sp>
        <p:nvSpPr>
          <p:cNvPr id="5"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300"/>
              </a:spcBef>
            </a:pPr>
            <a:r>
              <a:rPr lang="en-US" sz="2800" b="1" dirty="0" smtClean="0"/>
              <a:t>Cumulative Change in Appropriations</a:t>
            </a:r>
          </a:p>
          <a:p>
            <a:pPr>
              <a:spcBef>
                <a:spcPts val="300"/>
              </a:spcBef>
            </a:pPr>
            <a:r>
              <a:rPr lang="en-US" sz="2800" b="1" dirty="0" smtClean="0"/>
              <a:t>at Universities Due to the Formula</a:t>
            </a:r>
          </a:p>
        </p:txBody>
      </p:sp>
      <p:graphicFrame>
        <p:nvGraphicFramePr>
          <p:cNvPr id="7" name="Chart 6"/>
          <p:cNvGraphicFramePr>
            <a:graphicFrameLocks/>
          </p:cNvGraphicFramePr>
          <p:nvPr>
            <p:extLst>
              <p:ext uri="{D42A27DB-BD31-4B8C-83A1-F6EECF244321}">
                <p14:modId xmlns:p14="http://schemas.microsoft.com/office/powerpoint/2010/main" val="2000778189"/>
              </p:ext>
            </p:extLst>
          </p:nvPr>
        </p:nvGraphicFramePr>
        <p:xfrm>
          <a:off x="19050" y="914400"/>
          <a:ext cx="9124950"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077267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12</a:t>
            </a:fld>
            <a:endParaRPr lang="en-US" dirty="0">
              <a:solidFill>
                <a:prstClr val="black">
                  <a:tint val="75000"/>
                </a:prstClr>
              </a:solidFill>
            </a:endParaRPr>
          </a:p>
        </p:txBody>
      </p:sp>
      <p:sp>
        <p:nvSpPr>
          <p:cNvPr id="6"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300"/>
              </a:spcBef>
            </a:pPr>
            <a:r>
              <a:rPr lang="en-US" sz="2800" b="1" dirty="0" smtClean="0"/>
              <a:t>Cumulative Change in Appropriations</a:t>
            </a:r>
          </a:p>
          <a:p>
            <a:pPr>
              <a:spcBef>
                <a:spcPts val="300"/>
              </a:spcBef>
            </a:pPr>
            <a:r>
              <a:rPr lang="en-US" sz="2800" b="1" dirty="0" smtClean="0"/>
              <a:t>at Community Colleges Due to the Formula</a:t>
            </a:r>
          </a:p>
        </p:txBody>
      </p:sp>
      <p:graphicFrame>
        <p:nvGraphicFramePr>
          <p:cNvPr id="7" name="Chart 6"/>
          <p:cNvGraphicFramePr>
            <a:graphicFrameLocks/>
          </p:cNvGraphicFramePr>
          <p:nvPr>
            <p:extLst>
              <p:ext uri="{D42A27DB-BD31-4B8C-83A1-F6EECF244321}">
                <p14:modId xmlns:p14="http://schemas.microsoft.com/office/powerpoint/2010/main" val="1455485445"/>
              </p:ext>
            </p:extLst>
          </p:nvPr>
        </p:nvGraphicFramePr>
        <p:xfrm>
          <a:off x="0" y="990600"/>
          <a:ext cx="9013032"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98591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dirty="0" smtClean="0"/>
              <a:t>2016-17 Non-Formula Strategic Initiatives</a:t>
            </a:r>
            <a:endParaRPr lang="en-US" sz="3400" b="1" dirty="0"/>
          </a:p>
        </p:txBody>
      </p:sp>
      <p:sp>
        <p:nvSpPr>
          <p:cNvPr id="3" name="Content Placeholder 2"/>
          <p:cNvSpPr txBox="1">
            <a:spLocks/>
          </p:cNvSpPr>
          <p:nvPr/>
        </p:nvSpPr>
        <p:spPr>
          <a:xfrm>
            <a:off x="190499" y="838201"/>
            <a:ext cx="8763001" cy="54864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pPr>
            <a:r>
              <a:rPr lang="en-US" sz="3000" dirty="0" smtClean="0">
                <a:solidFill>
                  <a:srgbClr val="002C73"/>
                </a:solidFill>
              </a:rPr>
              <a:t>$6.2M requested for NF Strategic Initiatives:</a:t>
            </a:r>
          </a:p>
          <a:p>
            <a:pPr lvl="1">
              <a:spcBef>
                <a:spcPts val="1200"/>
              </a:spcBef>
            </a:pPr>
            <a:r>
              <a:rPr lang="en-US" sz="2600" dirty="0" smtClean="0">
                <a:solidFill>
                  <a:srgbClr val="002C73"/>
                </a:solidFill>
              </a:rPr>
              <a:t>ETSU College of Medicine: Pediatric and Children’s Services, </a:t>
            </a:r>
            <a:r>
              <a:rPr lang="en-US" sz="2600" b="1" dirty="0" smtClean="0">
                <a:solidFill>
                  <a:srgbClr val="002C73"/>
                </a:solidFill>
              </a:rPr>
              <a:t>$583,600</a:t>
            </a:r>
          </a:p>
          <a:p>
            <a:pPr lvl="1">
              <a:spcBef>
                <a:spcPts val="1200"/>
              </a:spcBef>
            </a:pPr>
            <a:r>
              <a:rPr lang="en-US" sz="2600" dirty="0" smtClean="0">
                <a:solidFill>
                  <a:srgbClr val="002C73"/>
                </a:solidFill>
              </a:rPr>
              <a:t>TSU Institute of Ag &amp; Environmental Research: Required Federal Match, </a:t>
            </a:r>
            <a:r>
              <a:rPr lang="en-US" sz="2600" b="1" dirty="0" smtClean="0">
                <a:solidFill>
                  <a:srgbClr val="002C73"/>
                </a:solidFill>
              </a:rPr>
              <a:t>$1,039,000</a:t>
            </a:r>
          </a:p>
          <a:p>
            <a:pPr lvl="1">
              <a:spcBef>
                <a:spcPts val="1200"/>
              </a:spcBef>
            </a:pPr>
            <a:r>
              <a:rPr lang="en-US" sz="2600" dirty="0" smtClean="0">
                <a:solidFill>
                  <a:srgbClr val="002C73"/>
                </a:solidFill>
              </a:rPr>
              <a:t>UT System: Business Intelligence System, </a:t>
            </a:r>
            <a:r>
              <a:rPr lang="en-US" sz="2600" b="1" dirty="0" smtClean="0">
                <a:solidFill>
                  <a:srgbClr val="002C73"/>
                </a:solidFill>
              </a:rPr>
              <a:t>$500,000</a:t>
            </a:r>
          </a:p>
          <a:p>
            <a:pPr lvl="1">
              <a:spcBef>
                <a:spcPts val="1200"/>
              </a:spcBef>
            </a:pPr>
            <a:r>
              <a:rPr lang="en-US" sz="2600" dirty="0" smtClean="0">
                <a:solidFill>
                  <a:srgbClr val="002C73"/>
                </a:solidFill>
              </a:rPr>
              <a:t>UTIA and UT College of Veterinary Medicine: Governor’s Rural Challenge — Advancing the Agricultural Economy, </a:t>
            </a:r>
            <a:r>
              <a:rPr lang="en-US" sz="2600" b="1" dirty="0" smtClean="0">
                <a:solidFill>
                  <a:srgbClr val="002C73"/>
                </a:solidFill>
              </a:rPr>
              <a:t>$3,853,500</a:t>
            </a:r>
          </a:p>
          <a:p>
            <a:pPr lvl="1">
              <a:spcBef>
                <a:spcPts val="1200"/>
              </a:spcBef>
            </a:pPr>
            <a:r>
              <a:rPr lang="en-US" sz="2600" dirty="0" smtClean="0">
                <a:solidFill>
                  <a:srgbClr val="002C73"/>
                </a:solidFill>
              </a:rPr>
              <a:t>TBR System: Workforce Development Program Coordination, </a:t>
            </a:r>
            <a:r>
              <a:rPr lang="en-US" sz="2600" b="1" dirty="0" smtClean="0">
                <a:solidFill>
                  <a:srgbClr val="002C73"/>
                </a:solidFill>
              </a:rPr>
              <a:t>$200,000</a:t>
            </a:r>
          </a:p>
          <a:p>
            <a:endParaRPr lang="en-US" sz="3600" dirty="0" smtClean="0">
              <a:solidFill>
                <a:srgbClr val="FF0000"/>
              </a:solidFill>
            </a:endParaRPr>
          </a:p>
        </p:txBody>
      </p:sp>
      <p:sp>
        <p:nvSpPr>
          <p:cNvPr id="4" name="Slide Number Placeholder 1"/>
          <p:cNvSpPr txBox="1">
            <a:spLocks/>
          </p:cNvSpPr>
          <p:nvPr/>
        </p:nvSpPr>
        <p:spPr>
          <a:xfrm>
            <a:off x="70104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3789BC2C-4713-47A4-8757-AFE23EB9B85D}" type="slidenum">
              <a:rPr lang="en-US" smtClean="0">
                <a:solidFill>
                  <a:prstClr val="black">
                    <a:tint val="75000"/>
                  </a:prstClr>
                </a:solidFill>
              </a:rPr>
              <a:pPr algn="r"/>
              <a:t>13</a:t>
            </a:fld>
            <a:endParaRPr lang="en-US" dirty="0">
              <a:solidFill>
                <a:prstClr val="black">
                  <a:tint val="75000"/>
                </a:prstClr>
              </a:solidFill>
            </a:endParaRPr>
          </a:p>
        </p:txBody>
      </p:sp>
    </p:spTree>
    <p:extLst>
      <p:ext uri="{BB962C8B-B14F-4D97-AF65-F5344CB8AC3E}">
        <p14:creationId xmlns:p14="http://schemas.microsoft.com/office/powerpoint/2010/main" val="6040385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dirty="0" smtClean="0"/>
              <a:t>2016-17 Institutional Outcomes Improvement Fund</a:t>
            </a:r>
            <a:endParaRPr lang="en-US" sz="3400" b="1" dirty="0"/>
          </a:p>
        </p:txBody>
      </p:sp>
      <p:sp>
        <p:nvSpPr>
          <p:cNvPr id="3" name="Content Placeholder 2"/>
          <p:cNvSpPr txBox="1">
            <a:spLocks/>
          </p:cNvSpPr>
          <p:nvPr/>
        </p:nvSpPr>
        <p:spPr>
          <a:xfrm>
            <a:off x="381000" y="1371600"/>
            <a:ext cx="8382000" cy="495300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smtClean="0"/>
              <a:t>$800K in non-recurring funds</a:t>
            </a:r>
          </a:p>
          <a:p>
            <a:r>
              <a:rPr lang="en-US" sz="4000" dirty="0" smtClean="0"/>
              <a:t>Competitively awarded grants</a:t>
            </a:r>
          </a:p>
          <a:p>
            <a:pPr lvl="1"/>
            <a:r>
              <a:rPr lang="en-US" sz="3600" dirty="0" smtClean="0"/>
              <a:t> ranging from $50,000 to $150,000</a:t>
            </a:r>
          </a:p>
          <a:p>
            <a:pPr lvl="1"/>
            <a:r>
              <a:rPr lang="en-US" sz="3600" dirty="0" smtClean="0"/>
              <a:t> available to institutions that are lagging in outcome production</a:t>
            </a:r>
          </a:p>
          <a:p>
            <a:pPr lvl="1"/>
            <a:r>
              <a:rPr lang="en-US" sz="3600" dirty="0"/>
              <a:t> </a:t>
            </a:r>
            <a:r>
              <a:rPr lang="en-US" sz="3600" dirty="0" smtClean="0"/>
              <a:t>must identify goals for increasing these outcomes and provide metrics for success</a:t>
            </a:r>
          </a:p>
        </p:txBody>
      </p:sp>
      <p:sp>
        <p:nvSpPr>
          <p:cNvPr id="4" name="Slide Number Placeholder 1"/>
          <p:cNvSpPr txBox="1">
            <a:spLocks/>
          </p:cNvSpPr>
          <p:nvPr/>
        </p:nvSpPr>
        <p:spPr>
          <a:xfrm>
            <a:off x="70104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3789BC2C-4713-47A4-8757-AFE23EB9B85D}" type="slidenum">
              <a:rPr lang="en-US" smtClean="0">
                <a:solidFill>
                  <a:prstClr val="black">
                    <a:tint val="75000"/>
                  </a:prstClr>
                </a:solidFill>
              </a:rPr>
              <a:pPr algn="r"/>
              <a:t>14</a:t>
            </a:fld>
            <a:endParaRPr lang="en-US" dirty="0">
              <a:solidFill>
                <a:prstClr val="black">
                  <a:tint val="75000"/>
                </a:prstClr>
              </a:solidFill>
            </a:endParaRPr>
          </a:p>
        </p:txBody>
      </p:sp>
    </p:spTree>
    <p:extLst>
      <p:ext uri="{BB962C8B-B14F-4D97-AF65-F5344CB8AC3E}">
        <p14:creationId xmlns:p14="http://schemas.microsoft.com/office/powerpoint/2010/main" val="2971498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20782" y="2895600"/>
            <a:ext cx="9144000" cy="1371600"/>
          </a:xfrm>
        </p:spPr>
        <p:txBody>
          <a:bodyPr>
            <a:noAutofit/>
          </a:bodyPr>
          <a:lstStyle/>
          <a:p>
            <a:r>
              <a:rPr lang="en-US" sz="4000" b="1" dirty="0" smtClean="0">
                <a:solidFill>
                  <a:schemeClr val="tx1"/>
                </a:solidFill>
              </a:rPr>
              <a:t>Operating Appropriations Recommendation</a:t>
            </a:r>
          </a:p>
          <a:p>
            <a:endParaRPr lang="en-US" sz="2800" dirty="0"/>
          </a:p>
        </p:txBody>
      </p:sp>
      <p:cxnSp>
        <p:nvCxnSpPr>
          <p:cNvPr id="5" name="Straight Connector 4"/>
          <p:cNvCxnSpPr/>
          <p:nvPr/>
        </p:nvCxnSpPr>
        <p:spPr>
          <a:xfrm>
            <a:off x="2209800" y="4419600"/>
            <a:ext cx="45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971800" y="28194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485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3</a:t>
            </a:fld>
            <a:endParaRPr lang="en-US" dirty="0">
              <a:solidFill>
                <a:prstClr val="black">
                  <a:tint val="75000"/>
                </a:prstClr>
              </a:solidFill>
            </a:endParaRPr>
          </a:p>
        </p:txBody>
      </p:sp>
      <p:sp>
        <p:nvSpPr>
          <p:cNvPr id="4" name="Content Placeholder 2"/>
          <p:cNvSpPr txBox="1">
            <a:spLocks/>
          </p:cNvSpPr>
          <p:nvPr/>
        </p:nvSpPr>
        <p:spPr>
          <a:xfrm>
            <a:off x="190499" y="838200"/>
            <a:ext cx="8763001" cy="55626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600" dirty="0" smtClean="0">
                <a:solidFill>
                  <a:srgbClr val="002C73"/>
                </a:solidFill>
              </a:rPr>
              <a:t>$40.9M to fund outcomes formula units and TCATs:</a:t>
            </a:r>
            <a:endParaRPr lang="en-US" dirty="0" smtClean="0">
              <a:solidFill>
                <a:srgbClr val="002C73"/>
              </a:solidFill>
            </a:endParaRPr>
          </a:p>
          <a:p>
            <a:pPr lvl="1"/>
            <a:r>
              <a:rPr lang="en-US" sz="3200" dirty="0" smtClean="0">
                <a:solidFill>
                  <a:srgbClr val="002C73"/>
                </a:solidFill>
              </a:rPr>
              <a:t> $37.5M for outcomes formula units</a:t>
            </a:r>
          </a:p>
          <a:p>
            <a:pPr lvl="1"/>
            <a:r>
              <a:rPr lang="en-US" sz="3200" dirty="0">
                <a:solidFill>
                  <a:srgbClr val="002C73"/>
                </a:solidFill>
              </a:rPr>
              <a:t> </a:t>
            </a:r>
            <a:r>
              <a:rPr lang="en-US" sz="3200" dirty="0" smtClean="0">
                <a:solidFill>
                  <a:srgbClr val="002C73"/>
                </a:solidFill>
              </a:rPr>
              <a:t>$3.4M for TN Colleges of Applied Tech </a:t>
            </a:r>
          </a:p>
          <a:p>
            <a:pPr lvl="1"/>
            <a:r>
              <a:rPr lang="en-US" sz="3200" dirty="0" smtClean="0">
                <a:solidFill>
                  <a:srgbClr val="002C73"/>
                </a:solidFill>
              </a:rPr>
              <a:t> 4.7% increase over 2015-16</a:t>
            </a:r>
          </a:p>
          <a:p>
            <a:r>
              <a:rPr lang="en-US" sz="3600" dirty="0" smtClean="0">
                <a:solidFill>
                  <a:srgbClr val="002C73"/>
                </a:solidFill>
              </a:rPr>
              <a:t>$28.6M for TSAA financial aid</a:t>
            </a:r>
          </a:p>
          <a:p>
            <a:r>
              <a:rPr lang="en-US" sz="3600" dirty="0" smtClean="0">
                <a:solidFill>
                  <a:srgbClr val="002C73"/>
                </a:solidFill>
              </a:rPr>
              <a:t>$800K outcome improvement fund</a:t>
            </a:r>
          </a:p>
          <a:p>
            <a:r>
              <a:rPr lang="en-US" sz="3600" dirty="0" smtClean="0">
                <a:solidFill>
                  <a:srgbClr val="002C73"/>
                </a:solidFill>
              </a:rPr>
              <a:t>$15.7M for non-formula units</a:t>
            </a:r>
          </a:p>
          <a:p>
            <a:pPr lvl="1"/>
            <a:r>
              <a:rPr lang="en-US" sz="3200" dirty="0">
                <a:solidFill>
                  <a:srgbClr val="002C73"/>
                </a:solidFill>
              </a:rPr>
              <a:t> </a:t>
            </a:r>
            <a:r>
              <a:rPr lang="en-US" sz="3200" dirty="0" smtClean="0">
                <a:solidFill>
                  <a:srgbClr val="002C73"/>
                </a:solidFill>
              </a:rPr>
              <a:t>$9.5M for general operating funds</a:t>
            </a:r>
          </a:p>
          <a:p>
            <a:pPr lvl="1"/>
            <a:r>
              <a:rPr lang="en-US" sz="3200" dirty="0">
                <a:solidFill>
                  <a:srgbClr val="002C73"/>
                </a:solidFill>
              </a:rPr>
              <a:t> </a:t>
            </a:r>
            <a:r>
              <a:rPr lang="en-US" sz="3200" dirty="0" smtClean="0">
                <a:solidFill>
                  <a:srgbClr val="002C73"/>
                </a:solidFill>
              </a:rPr>
              <a:t>$6.2M for strategic initiatives</a:t>
            </a:r>
          </a:p>
        </p:txBody>
      </p:sp>
      <p:sp>
        <p:nvSpPr>
          <p:cNvPr id="5"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dirty="0" smtClean="0"/>
              <a:t>2016-17 Operating State Appropriations</a:t>
            </a:r>
            <a:endParaRPr lang="en-US" sz="3400" b="1" dirty="0"/>
          </a:p>
        </p:txBody>
      </p:sp>
    </p:spTree>
    <p:extLst>
      <p:ext uri="{BB962C8B-B14F-4D97-AF65-F5344CB8AC3E}">
        <p14:creationId xmlns:p14="http://schemas.microsoft.com/office/powerpoint/2010/main" val="184011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81000" y="914400"/>
            <a:ext cx="8382000" cy="54102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600" dirty="0" smtClean="0">
                <a:solidFill>
                  <a:srgbClr val="002C73"/>
                </a:solidFill>
              </a:rPr>
              <a:t>Largest state appropriation increases:</a:t>
            </a:r>
          </a:p>
          <a:p>
            <a:pPr lvl="1"/>
            <a:r>
              <a:rPr lang="en-US" sz="3200" dirty="0">
                <a:solidFill>
                  <a:srgbClr val="002C73"/>
                </a:solidFill>
              </a:rPr>
              <a:t> </a:t>
            </a:r>
            <a:r>
              <a:rPr lang="en-US" sz="3200" dirty="0" smtClean="0">
                <a:solidFill>
                  <a:srgbClr val="002C73"/>
                </a:solidFill>
              </a:rPr>
              <a:t>Dyersburg State Community College</a:t>
            </a:r>
          </a:p>
          <a:p>
            <a:pPr lvl="2"/>
            <a:r>
              <a:rPr lang="en-US" dirty="0" smtClean="0">
                <a:solidFill>
                  <a:srgbClr val="002C73"/>
                </a:solidFill>
              </a:rPr>
              <a:t>7.6% increase</a:t>
            </a:r>
          </a:p>
          <a:p>
            <a:pPr lvl="1"/>
            <a:r>
              <a:rPr lang="en-US" sz="3200" dirty="0">
                <a:solidFill>
                  <a:srgbClr val="002C73"/>
                </a:solidFill>
              </a:rPr>
              <a:t> </a:t>
            </a:r>
            <a:r>
              <a:rPr lang="en-US" sz="3200" dirty="0" smtClean="0">
                <a:solidFill>
                  <a:srgbClr val="002C73"/>
                </a:solidFill>
              </a:rPr>
              <a:t>Northeast State Community College</a:t>
            </a:r>
          </a:p>
          <a:p>
            <a:pPr lvl="2"/>
            <a:r>
              <a:rPr lang="en-US" dirty="0" smtClean="0">
                <a:solidFill>
                  <a:srgbClr val="002C73"/>
                </a:solidFill>
              </a:rPr>
              <a:t>7.6% increase</a:t>
            </a:r>
          </a:p>
          <a:p>
            <a:pPr lvl="1"/>
            <a:r>
              <a:rPr lang="en-US" sz="3200" dirty="0">
                <a:solidFill>
                  <a:srgbClr val="002C73"/>
                </a:solidFill>
              </a:rPr>
              <a:t> </a:t>
            </a:r>
            <a:r>
              <a:rPr lang="en-US" sz="3200" dirty="0" smtClean="0">
                <a:solidFill>
                  <a:srgbClr val="002C73"/>
                </a:solidFill>
              </a:rPr>
              <a:t>University </a:t>
            </a:r>
            <a:r>
              <a:rPr lang="en-US" sz="3200" dirty="0">
                <a:solidFill>
                  <a:srgbClr val="002C73"/>
                </a:solidFill>
              </a:rPr>
              <a:t>of TN </a:t>
            </a:r>
            <a:r>
              <a:rPr lang="en-US" sz="3200" dirty="0" smtClean="0">
                <a:solidFill>
                  <a:srgbClr val="002C73"/>
                </a:solidFill>
              </a:rPr>
              <a:t>at Chattanooga</a:t>
            </a:r>
          </a:p>
          <a:p>
            <a:pPr lvl="2"/>
            <a:r>
              <a:rPr lang="en-US" dirty="0" smtClean="0">
                <a:solidFill>
                  <a:srgbClr val="002C73"/>
                </a:solidFill>
              </a:rPr>
              <a:t>7.5% increase</a:t>
            </a:r>
          </a:p>
          <a:p>
            <a:r>
              <a:rPr lang="en-US" dirty="0" smtClean="0">
                <a:solidFill>
                  <a:srgbClr val="002C73"/>
                </a:solidFill>
              </a:rPr>
              <a:t>$3.4M for TN Colleges of Applied Tech</a:t>
            </a:r>
          </a:p>
          <a:p>
            <a:pPr lvl="2"/>
            <a:r>
              <a:rPr lang="en-US" dirty="0" smtClean="0">
                <a:solidFill>
                  <a:srgbClr val="002C73"/>
                </a:solidFill>
              </a:rPr>
              <a:t>6.0% increase</a:t>
            </a:r>
            <a:endParaRPr lang="en-US" dirty="0">
              <a:solidFill>
                <a:srgbClr val="002C73"/>
              </a:solidFill>
            </a:endParaRPr>
          </a:p>
        </p:txBody>
      </p:sp>
      <p:sp>
        <p:nvSpPr>
          <p:cNvPr id="4" name="Title 1"/>
          <p:cNvSpPr txBox="1">
            <a:spLocks/>
          </p:cNvSpPr>
          <p:nvPr/>
        </p:nvSpPr>
        <p:spPr>
          <a:xfrm>
            <a:off x="0" y="152400"/>
            <a:ext cx="9144000" cy="762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400" b="1" dirty="0" smtClean="0"/>
              <a:t>2016-17 Operating State Appropriations</a:t>
            </a:r>
            <a:endParaRPr lang="en-US" sz="3400" b="1" dirty="0"/>
          </a:p>
        </p:txBody>
      </p:sp>
    </p:spTree>
    <p:extLst>
      <p:ext uri="{BB962C8B-B14F-4D97-AF65-F5344CB8AC3E}">
        <p14:creationId xmlns:p14="http://schemas.microsoft.com/office/powerpoint/2010/main" val="461227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20782" y="2895600"/>
            <a:ext cx="9144000" cy="914400"/>
          </a:xfrm>
        </p:spPr>
        <p:txBody>
          <a:bodyPr>
            <a:normAutofit/>
          </a:bodyPr>
          <a:lstStyle/>
          <a:p>
            <a:r>
              <a:rPr lang="en-US" sz="4800" b="1" dirty="0" smtClean="0">
                <a:solidFill>
                  <a:schemeClr val="tx1"/>
                </a:solidFill>
              </a:rPr>
              <a:t>Tuition Recommendations</a:t>
            </a:r>
          </a:p>
          <a:p>
            <a:endParaRPr lang="en-US" sz="3600" dirty="0"/>
          </a:p>
        </p:txBody>
      </p:sp>
      <p:cxnSp>
        <p:nvCxnSpPr>
          <p:cNvPr id="5" name="Straight Connector 4"/>
          <p:cNvCxnSpPr/>
          <p:nvPr/>
        </p:nvCxnSpPr>
        <p:spPr>
          <a:xfrm>
            <a:off x="2209800" y="3962400"/>
            <a:ext cx="45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971800" y="27432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427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6</a:t>
            </a:fld>
            <a:endParaRPr lang="en-US" dirty="0">
              <a:solidFill>
                <a:prstClr val="black">
                  <a:tint val="75000"/>
                </a:prstClr>
              </a:solidFill>
            </a:endParaRPr>
          </a:p>
        </p:txBody>
      </p:sp>
      <p:sp>
        <p:nvSpPr>
          <p:cNvPr id="4" name="Content Placeholder 2"/>
          <p:cNvSpPr txBox="1">
            <a:spLocks/>
          </p:cNvSpPr>
          <p:nvPr/>
        </p:nvSpPr>
        <p:spPr>
          <a:xfrm>
            <a:off x="228600" y="1066800"/>
            <a:ext cx="8610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smtClean="0"/>
              <a:t>Undergraduate maintenance fee.</a:t>
            </a:r>
          </a:p>
          <a:p>
            <a:r>
              <a:rPr lang="en-US" sz="4000" dirty="0" smtClean="0"/>
              <a:t>0% - 3% (across all sectors).</a:t>
            </a:r>
          </a:p>
          <a:p>
            <a:r>
              <a:rPr lang="en-US" sz="4000" dirty="0" smtClean="0"/>
              <a:t>Accompanies $40.9M operating increase.</a:t>
            </a:r>
          </a:p>
          <a:p>
            <a:r>
              <a:rPr lang="en-US" sz="4000" dirty="0" smtClean="0"/>
              <a:t>Tuition model includes macro inflation factor of 2.2% (HEPI).</a:t>
            </a:r>
          </a:p>
        </p:txBody>
      </p:sp>
      <p:sp>
        <p:nvSpPr>
          <p:cNvPr id="5" name="Title 1"/>
          <p:cNvSpPr txBox="1">
            <a:spLocks/>
          </p:cNvSpPr>
          <p:nvPr/>
        </p:nvSpPr>
        <p:spPr>
          <a:xfrm>
            <a:off x="0" y="152400"/>
            <a:ext cx="9144000" cy="762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2016-17 Tuition Recommendations</a:t>
            </a:r>
            <a:endParaRPr lang="en-US" sz="3600" b="1" dirty="0"/>
          </a:p>
        </p:txBody>
      </p:sp>
    </p:spTree>
    <p:extLst>
      <p:ext uri="{BB962C8B-B14F-4D97-AF65-F5344CB8AC3E}">
        <p14:creationId xmlns:p14="http://schemas.microsoft.com/office/powerpoint/2010/main" val="1966739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20782" y="2895600"/>
            <a:ext cx="9144000" cy="914400"/>
          </a:xfrm>
        </p:spPr>
        <p:txBody>
          <a:bodyPr>
            <a:normAutofit/>
          </a:bodyPr>
          <a:lstStyle/>
          <a:p>
            <a:r>
              <a:rPr lang="en-US" sz="4800" b="1" dirty="0" smtClean="0">
                <a:solidFill>
                  <a:schemeClr val="tx1"/>
                </a:solidFill>
              </a:rPr>
              <a:t>Capital Projects</a:t>
            </a:r>
          </a:p>
          <a:p>
            <a:endParaRPr lang="en-US" sz="3600" dirty="0"/>
          </a:p>
        </p:txBody>
      </p:sp>
      <p:cxnSp>
        <p:nvCxnSpPr>
          <p:cNvPr id="5" name="Straight Connector 4"/>
          <p:cNvCxnSpPr/>
          <p:nvPr/>
        </p:nvCxnSpPr>
        <p:spPr>
          <a:xfrm>
            <a:off x="2209800" y="3962400"/>
            <a:ext cx="45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971800" y="27432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7310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8</a:t>
            </a:fld>
            <a:endParaRPr lang="en-US" dirty="0">
              <a:solidFill>
                <a:prstClr val="black">
                  <a:tint val="75000"/>
                </a:prstClr>
              </a:solidFill>
            </a:endParaRPr>
          </a:p>
        </p:txBody>
      </p:sp>
      <p:sp>
        <p:nvSpPr>
          <p:cNvPr id="3" name="Content Placeholder 2"/>
          <p:cNvSpPr txBox="1">
            <a:spLocks/>
          </p:cNvSpPr>
          <p:nvPr/>
        </p:nvSpPr>
        <p:spPr>
          <a:xfrm>
            <a:off x="381000" y="914400"/>
            <a:ext cx="84582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$10M Drive to 55 Program Capacity Fund</a:t>
            </a:r>
          </a:p>
          <a:p>
            <a:r>
              <a:rPr lang="en-US" dirty="0" smtClean="0"/>
              <a:t>$369.4M for 8 projects</a:t>
            </a:r>
          </a:p>
          <a:p>
            <a:pPr lvl="1"/>
            <a:r>
              <a:rPr lang="en-US" dirty="0"/>
              <a:t> </a:t>
            </a:r>
            <a:r>
              <a:rPr lang="en-US" dirty="0" smtClean="0"/>
              <a:t>4 TBR Projects ($144.0M)</a:t>
            </a:r>
          </a:p>
          <a:p>
            <a:pPr lvl="1"/>
            <a:r>
              <a:rPr lang="en-US" dirty="0"/>
              <a:t> </a:t>
            </a:r>
            <a:r>
              <a:rPr lang="en-US" dirty="0" smtClean="0"/>
              <a:t>4 UT Projects   ($225.4M)</a:t>
            </a:r>
          </a:p>
          <a:p>
            <a:r>
              <a:rPr lang="en-US" dirty="0" smtClean="0"/>
              <a:t>Each system project has a matching component:</a:t>
            </a:r>
          </a:p>
          <a:p>
            <a:pPr lvl="1"/>
            <a:r>
              <a:rPr lang="en-US" dirty="0" smtClean="0"/>
              <a:t> Match began in 2012-13;</a:t>
            </a:r>
          </a:p>
          <a:p>
            <a:pPr lvl="1"/>
            <a:r>
              <a:rPr lang="en-US" dirty="0"/>
              <a:t> </a:t>
            </a:r>
            <a:r>
              <a:rPr lang="en-US" dirty="0" smtClean="0"/>
              <a:t>5-25% match depending on sector;</a:t>
            </a:r>
          </a:p>
          <a:p>
            <a:pPr lvl="1"/>
            <a:r>
              <a:rPr lang="en-US" dirty="0" smtClean="0"/>
              <a:t> Private gifts, grants and other resources.</a:t>
            </a:r>
          </a:p>
        </p:txBody>
      </p:sp>
      <p:sp>
        <p:nvSpPr>
          <p:cNvPr id="5" name="Title 1"/>
          <p:cNvSpPr txBox="1">
            <a:spLocks/>
          </p:cNvSpPr>
          <p:nvPr/>
        </p:nvSpPr>
        <p:spPr>
          <a:xfrm>
            <a:off x="0" y="152400"/>
            <a:ext cx="9144000" cy="762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Capital Outlay Recommendation</a:t>
            </a:r>
            <a:endParaRPr lang="en-US" sz="3600" b="1" dirty="0"/>
          </a:p>
        </p:txBody>
      </p:sp>
    </p:spTree>
    <p:extLst>
      <p:ext uri="{BB962C8B-B14F-4D97-AF65-F5344CB8AC3E}">
        <p14:creationId xmlns:p14="http://schemas.microsoft.com/office/powerpoint/2010/main" val="3893690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492875"/>
            <a:ext cx="2133600" cy="365125"/>
          </a:xfrm>
        </p:spPr>
        <p:txBody>
          <a:bodyPr/>
          <a:lstStyle/>
          <a:p>
            <a:pPr algn="r"/>
            <a:fld id="{3789BC2C-4713-47A4-8757-AFE23EB9B85D}" type="slidenum">
              <a:rPr lang="en-US" smtClean="0">
                <a:solidFill>
                  <a:prstClr val="black">
                    <a:tint val="75000"/>
                  </a:prstClr>
                </a:solidFill>
              </a:rPr>
              <a:pPr algn="r"/>
              <a:t>9</a:t>
            </a:fld>
            <a:endParaRPr lang="en-US">
              <a:solidFill>
                <a:prstClr val="black">
                  <a:tint val="75000"/>
                </a:prstClr>
              </a:solidFill>
            </a:endParaRPr>
          </a:p>
        </p:txBody>
      </p:sp>
      <p:sp>
        <p:nvSpPr>
          <p:cNvPr id="7" name="Content Placeholder 2"/>
          <p:cNvSpPr txBox="1">
            <a:spLocks/>
          </p:cNvSpPr>
          <p:nvPr/>
        </p:nvSpPr>
        <p:spPr>
          <a:xfrm>
            <a:off x="457200" y="1371600"/>
            <a:ext cx="8229600" cy="4800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smtClean="0"/>
              <a:t>$153.8M for 99 projects;</a:t>
            </a:r>
          </a:p>
          <a:p>
            <a:pPr lvl="1"/>
            <a:r>
              <a:rPr lang="en-US" sz="3600" dirty="0" smtClean="0"/>
              <a:t> $95.5M at TBR for 87 projects;</a:t>
            </a:r>
          </a:p>
          <a:p>
            <a:pPr lvl="1"/>
            <a:r>
              <a:rPr lang="en-US" sz="3600" dirty="0" smtClean="0"/>
              <a:t> $58.3M at UT for 12 projects;</a:t>
            </a:r>
          </a:p>
          <a:p>
            <a:r>
              <a:rPr lang="en-US" sz="4000" dirty="0" smtClean="0"/>
              <a:t>This 60%/40% split mirrors the TBR/UT infrastructure footprints.</a:t>
            </a:r>
          </a:p>
        </p:txBody>
      </p:sp>
      <p:sp>
        <p:nvSpPr>
          <p:cNvPr id="5" name="Title 1"/>
          <p:cNvSpPr txBox="1">
            <a:spLocks/>
          </p:cNvSpPr>
          <p:nvPr/>
        </p:nvSpPr>
        <p:spPr>
          <a:xfrm>
            <a:off x="0" y="152400"/>
            <a:ext cx="9144000" cy="762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t>Capital Maintenance Recommendation</a:t>
            </a:r>
            <a:endParaRPr lang="en-US" sz="3600" b="1" dirty="0"/>
          </a:p>
        </p:txBody>
      </p:sp>
    </p:spTree>
    <p:extLst>
      <p:ext uri="{BB962C8B-B14F-4D97-AF65-F5344CB8AC3E}">
        <p14:creationId xmlns:p14="http://schemas.microsoft.com/office/powerpoint/2010/main" val="3689022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nnessee State Colors">
      <a:dk1>
        <a:srgbClr val="002C73"/>
      </a:dk1>
      <a:lt1>
        <a:srgbClr val="FFFFFF"/>
      </a:lt1>
      <a:dk2>
        <a:srgbClr val="D22630"/>
      </a:dk2>
      <a:lt2>
        <a:srgbClr val="75787B"/>
      </a:lt2>
      <a:accent1>
        <a:srgbClr val="131E29"/>
      </a:accent1>
      <a:accent2>
        <a:srgbClr val="7C2529"/>
      </a:accent2>
      <a:accent3>
        <a:srgbClr val="F1E6B2"/>
      </a:accent3>
      <a:accent4>
        <a:srgbClr val="CBC4BC"/>
      </a:accent4>
      <a:accent5>
        <a:srgbClr val="2DCCD3"/>
      </a:accent5>
      <a:accent6>
        <a:srgbClr val="E87722"/>
      </a:accent6>
      <a:hlink>
        <a:srgbClr val="5D7975"/>
      </a:hlink>
      <a:folHlink>
        <a:srgbClr val="D2D755"/>
      </a:folHlink>
    </a:clrScheme>
    <a:fontScheme name="Open Sans">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2118</TotalTime>
  <Words>2351</Words>
  <Application>Microsoft Office PowerPoint</Application>
  <PresentationFormat>On-screen Show (4:3)</PresentationFormat>
  <Paragraphs>160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Derrick</dc:creator>
  <cp:lastModifiedBy>Crystal Collins</cp:lastModifiedBy>
  <cp:revision>149</cp:revision>
  <cp:lastPrinted>2015-11-19T14:24:15Z</cp:lastPrinted>
  <dcterms:created xsi:type="dcterms:W3CDTF">2015-09-11T02:11:17Z</dcterms:created>
  <dcterms:modified xsi:type="dcterms:W3CDTF">2015-11-19T14:33:24Z</dcterms:modified>
</cp:coreProperties>
</file>