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ti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0"/>
  </p:notesMasterIdLst>
  <p:handoutMasterIdLst>
    <p:handoutMasterId r:id="rId71"/>
  </p:handoutMasterIdLst>
  <p:sldIdLst>
    <p:sldId id="350" r:id="rId2"/>
    <p:sldId id="765" r:id="rId3"/>
    <p:sldId id="363" r:id="rId4"/>
    <p:sldId id="761" r:id="rId5"/>
    <p:sldId id="756" r:id="rId6"/>
    <p:sldId id="757" r:id="rId7"/>
    <p:sldId id="758" r:id="rId8"/>
    <p:sldId id="763" r:id="rId9"/>
    <p:sldId id="771" r:id="rId10"/>
    <p:sldId id="780" r:id="rId11"/>
    <p:sldId id="781" r:id="rId12"/>
    <p:sldId id="779" r:id="rId13"/>
    <p:sldId id="772" r:id="rId14"/>
    <p:sldId id="751" r:id="rId15"/>
    <p:sldId id="753" r:id="rId16"/>
    <p:sldId id="754" r:id="rId17"/>
    <p:sldId id="301" r:id="rId18"/>
    <p:sldId id="766" r:id="rId19"/>
    <p:sldId id="280" r:id="rId20"/>
    <p:sldId id="294" r:id="rId21"/>
    <p:sldId id="296" r:id="rId22"/>
    <p:sldId id="303" r:id="rId23"/>
    <p:sldId id="651" r:id="rId24"/>
    <p:sldId id="652" r:id="rId25"/>
    <p:sldId id="775" r:id="rId26"/>
    <p:sldId id="774" r:id="rId27"/>
    <p:sldId id="656" r:id="rId28"/>
    <p:sldId id="657" r:id="rId29"/>
    <p:sldId id="658" r:id="rId30"/>
    <p:sldId id="659" r:id="rId31"/>
    <p:sldId id="660" r:id="rId32"/>
    <p:sldId id="661" r:id="rId33"/>
    <p:sldId id="663" r:id="rId34"/>
    <p:sldId id="776" r:id="rId35"/>
    <p:sldId id="777" r:id="rId36"/>
    <p:sldId id="671" r:id="rId37"/>
    <p:sldId id="672" r:id="rId38"/>
    <p:sldId id="673" r:id="rId39"/>
    <p:sldId id="674" r:id="rId40"/>
    <p:sldId id="593" r:id="rId41"/>
    <p:sldId id="768" r:id="rId42"/>
    <p:sldId id="678" r:id="rId43"/>
    <p:sldId id="680" r:id="rId44"/>
    <p:sldId id="682" r:id="rId45"/>
    <p:sldId id="770" r:id="rId46"/>
    <p:sldId id="683" r:id="rId47"/>
    <p:sldId id="684" r:id="rId48"/>
    <p:sldId id="686" r:id="rId49"/>
    <p:sldId id="689" r:id="rId50"/>
    <p:sldId id="687" r:id="rId51"/>
    <p:sldId id="690" r:id="rId52"/>
    <p:sldId id="692" r:id="rId53"/>
    <p:sldId id="693" r:id="rId54"/>
    <p:sldId id="694" r:id="rId55"/>
    <p:sldId id="695" r:id="rId56"/>
    <p:sldId id="696" r:id="rId57"/>
    <p:sldId id="718" r:id="rId58"/>
    <p:sldId id="632" r:id="rId59"/>
    <p:sldId id="729" r:id="rId60"/>
    <p:sldId id="740" r:id="rId61"/>
    <p:sldId id="732" r:id="rId62"/>
    <p:sldId id="769" r:id="rId63"/>
    <p:sldId id="778" r:id="rId64"/>
    <p:sldId id="666" r:id="rId65"/>
    <p:sldId id="667" r:id="rId66"/>
    <p:sldId id="668" r:id="rId67"/>
    <p:sldId id="669" r:id="rId68"/>
    <p:sldId id="670" r:id="rId69"/>
  </p:sldIdLst>
  <p:sldSz cx="9144000" cy="6858000" type="screen4x3"/>
  <p:notesSz cx="7077075" cy="9363075"/>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521415D9-36F7-43E2-AB2F-B90AF26B5E84}">
      <p14:sectionLst xmlns:p14="http://schemas.microsoft.com/office/powerpoint/2010/main">
        <p14:section name="Default Section" id="{989BDCBA-732F-4CDC-BFEC-03BC0A9198CA}">
          <p14:sldIdLst>
            <p14:sldId id="350"/>
            <p14:sldId id="765"/>
            <p14:sldId id="363"/>
            <p14:sldId id="761"/>
            <p14:sldId id="756"/>
            <p14:sldId id="757"/>
            <p14:sldId id="758"/>
            <p14:sldId id="763"/>
            <p14:sldId id="771"/>
            <p14:sldId id="780"/>
            <p14:sldId id="781"/>
            <p14:sldId id="779"/>
            <p14:sldId id="772"/>
            <p14:sldId id="751"/>
            <p14:sldId id="753"/>
            <p14:sldId id="754"/>
            <p14:sldId id="301"/>
          </p14:sldIdLst>
        </p14:section>
        <p14:section name="Untitled Section" id="{37AA4718-E672-46BA-9BFD-2C4A5EAFD81B}">
          <p14:sldIdLst/>
        </p14:section>
        <p14:section name="Untitled Section" id="{0E425555-AF9D-489F-BDC9-745C91B20FC1}">
          <p14:sldIdLst>
            <p14:sldId id="766"/>
            <p14:sldId id="280"/>
            <p14:sldId id="294"/>
            <p14:sldId id="296"/>
            <p14:sldId id="303"/>
            <p14:sldId id="651"/>
            <p14:sldId id="652"/>
            <p14:sldId id="775"/>
            <p14:sldId id="774"/>
            <p14:sldId id="656"/>
            <p14:sldId id="657"/>
            <p14:sldId id="658"/>
            <p14:sldId id="659"/>
            <p14:sldId id="660"/>
            <p14:sldId id="661"/>
            <p14:sldId id="663"/>
            <p14:sldId id="776"/>
            <p14:sldId id="777"/>
            <p14:sldId id="671"/>
            <p14:sldId id="672"/>
            <p14:sldId id="673"/>
            <p14:sldId id="674"/>
            <p14:sldId id="593"/>
            <p14:sldId id="768"/>
            <p14:sldId id="678"/>
            <p14:sldId id="680"/>
            <p14:sldId id="682"/>
            <p14:sldId id="770"/>
            <p14:sldId id="683"/>
            <p14:sldId id="684"/>
            <p14:sldId id="686"/>
            <p14:sldId id="689"/>
            <p14:sldId id="687"/>
            <p14:sldId id="690"/>
            <p14:sldId id="692"/>
            <p14:sldId id="693"/>
            <p14:sldId id="694"/>
            <p14:sldId id="695"/>
            <p14:sldId id="696"/>
            <p14:sldId id="718"/>
            <p14:sldId id="632"/>
            <p14:sldId id="729"/>
            <p14:sldId id="740"/>
            <p14:sldId id="732"/>
            <p14:sldId id="769"/>
            <p14:sldId id="778"/>
            <p14:sldId id="666"/>
            <p14:sldId id="667"/>
            <p14:sldId id="668"/>
            <p14:sldId id="669"/>
            <p14:sldId id="670"/>
          </p14:sldIdLst>
        </p14:section>
      </p14:sectionLst>
    </p:ext>
    <p:ext uri="{EFAFB233-063F-42B5-8137-9DF3F51BA10A}">
      <p15:sldGuideLst xmlns:p15="http://schemas.microsoft.com/office/powerpoint/2012/main">
        <p15:guide id="1" orient="horz" pos="3144" userDrawn="1">
          <p15:clr>
            <a:srgbClr val="A4A3A4"/>
          </p15:clr>
        </p15:guide>
        <p15:guide id="2" orient="horz" pos="1200" userDrawn="1">
          <p15:clr>
            <a:srgbClr val="A4A3A4"/>
          </p15:clr>
        </p15:guide>
        <p15:guide id="3" orient="horz" pos="696" userDrawn="1">
          <p15:clr>
            <a:srgbClr val="A4A3A4"/>
          </p15:clr>
        </p15:guide>
        <p15:guide id="4" pos="2856" userDrawn="1">
          <p15:clr>
            <a:srgbClr val="A4A3A4"/>
          </p15:clr>
        </p15:guide>
        <p15:guide id="5" pos="1152" userDrawn="1">
          <p15:clr>
            <a:srgbClr val="A4A3A4"/>
          </p15:clr>
        </p15:guide>
        <p15:guide id="6" pos="321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99"/>
    <a:srgbClr val="99CCFF"/>
    <a:srgbClr val="0099CC"/>
    <a:srgbClr val="3399FF"/>
    <a:srgbClr val="FF9900"/>
    <a:srgbClr val="FFCC66"/>
    <a:srgbClr val="99FF66"/>
    <a:srgbClr val="6699FF"/>
    <a:srgbClr val="FFFF66"/>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04" autoAdjust="0"/>
    <p:restoredTop sz="95007" autoAdjust="0"/>
  </p:normalViewPr>
  <p:slideViewPr>
    <p:cSldViewPr snapToGrid="0" showGuides="1">
      <p:cViewPr varScale="1">
        <p:scale>
          <a:sx n="74" d="100"/>
          <a:sy n="74" d="100"/>
        </p:scale>
        <p:origin x="1661" y="82"/>
      </p:cViewPr>
      <p:guideLst>
        <p:guide orient="horz" pos="3144"/>
        <p:guide orient="horz" pos="1200"/>
        <p:guide orient="horz" pos="696"/>
        <p:guide pos="2856"/>
        <p:guide pos="1152"/>
        <p:guide pos="3216"/>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15125"/>
    </p:cViewPr>
  </p:sorterViewPr>
  <p:notesViewPr>
    <p:cSldViewPr snapToGrid="0" showGuides="1">
      <p:cViewPr varScale="1">
        <p:scale>
          <a:sx n="58" d="100"/>
          <a:sy n="58" d="100"/>
        </p:scale>
        <p:origin x="2362" y="7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17.wmf"/><Relationship Id="rId1" Type="http://schemas.openxmlformats.org/officeDocument/2006/relationships/image" Target="../media/image1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image" Target="../media/image29.wmf"/><Relationship Id="rId1" Type="http://schemas.openxmlformats.org/officeDocument/2006/relationships/image" Target="../media/image2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5E08317A-1180-4B31-8F0A-AE4A01630EB9}"/>
              </a:ext>
            </a:extLst>
          </p:cNvPr>
          <p:cNvSpPr>
            <a:spLocks noGrp="1" noChangeArrowheads="1"/>
          </p:cNvSpPr>
          <p:nvPr>
            <p:ph type="hdr" sz="quarter"/>
          </p:nvPr>
        </p:nvSpPr>
        <p:spPr bwMode="auto">
          <a:xfrm>
            <a:off x="1" y="1"/>
            <a:ext cx="3067374" cy="468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143" tIns="47072" rIns="94143" bIns="47072" numCol="1" anchor="t" anchorCtr="0" compatLnSpc="1">
            <a:prstTxWarp prst="textNoShape">
              <a:avLst/>
            </a:prstTxWarp>
          </a:bodyPr>
          <a:lstStyle>
            <a:lvl1pPr defTabSz="941648" eaLnBrk="1" hangingPunct="1">
              <a:defRPr sz="1200"/>
            </a:lvl1pPr>
          </a:lstStyle>
          <a:p>
            <a:pPr>
              <a:defRPr/>
            </a:pPr>
            <a:endParaRPr lang="en-US" altLang="en-US"/>
          </a:p>
        </p:txBody>
      </p:sp>
      <p:sp>
        <p:nvSpPr>
          <p:cNvPr id="12291" name="Rectangle 3">
            <a:extLst>
              <a:ext uri="{FF2B5EF4-FFF2-40B4-BE49-F238E27FC236}">
                <a16:creationId xmlns:a16="http://schemas.microsoft.com/office/drawing/2014/main" id="{583C3C64-63A7-441F-80EB-AF234DAF36CA}"/>
              </a:ext>
            </a:extLst>
          </p:cNvPr>
          <p:cNvSpPr>
            <a:spLocks noGrp="1" noChangeArrowheads="1"/>
          </p:cNvSpPr>
          <p:nvPr>
            <p:ph type="dt" sz="quarter" idx="1"/>
          </p:nvPr>
        </p:nvSpPr>
        <p:spPr bwMode="auto">
          <a:xfrm>
            <a:off x="4009701" y="1"/>
            <a:ext cx="3067374" cy="468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143" tIns="47072" rIns="94143" bIns="47072" numCol="1" anchor="t" anchorCtr="0" compatLnSpc="1">
            <a:prstTxWarp prst="textNoShape">
              <a:avLst/>
            </a:prstTxWarp>
          </a:bodyPr>
          <a:lstStyle>
            <a:lvl1pPr algn="r" defTabSz="941648" eaLnBrk="1" hangingPunct="1">
              <a:defRPr sz="1200"/>
            </a:lvl1pPr>
          </a:lstStyle>
          <a:p>
            <a:pPr>
              <a:defRPr/>
            </a:pPr>
            <a:endParaRPr lang="en-US" altLang="en-US"/>
          </a:p>
        </p:txBody>
      </p:sp>
      <p:sp>
        <p:nvSpPr>
          <p:cNvPr id="12292" name="Rectangle 4">
            <a:extLst>
              <a:ext uri="{FF2B5EF4-FFF2-40B4-BE49-F238E27FC236}">
                <a16:creationId xmlns:a16="http://schemas.microsoft.com/office/drawing/2014/main" id="{3FEF6991-5185-4690-9BE9-CC760AED5287}"/>
              </a:ext>
            </a:extLst>
          </p:cNvPr>
          <p:cNvSpPr>
            <a:spLocks noGrp="1" noChangeArrowheads="1"/>
          </p:cNvSpPr>
          <p:nvPr>
            <p:ph type="ftr" sz="quarter" idx="2"/>
          </p:nvPr>
        </p:nvSpPr>
        <p:spPr bwMode="auto">
          <a:xfrm>
            <a:off x="1" y="8894604"/>
            <a:ext cx="3067374" cy="468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143" tIns="47072" rIns="94143" bIns="47072" numCol="1" anchor="b" anchorCtr="0" compatLnSpc="1">
            <a:prstTxWarp prst="textNoShape">
              <a:avLst/>
            </a:prstTxWarp>
          </a:bodyPr>
          <a:lstStyle>
            <a:lvl1pPr defTabSz="941648" eaLnBrk="1" hangingPunct="1">
              <a:defRPr sz="1200"/>
            </a:lvl1pPr>
          </a:lstStyle>
          <a:p>
            <a:pPr>
              <a:defRPr/>
            </a:pPr>
            <a:endParaRPr lang="en-US" altLang="en-US"/>
          </a:p>
        </p:txBody>
      </p:sp>
      <p:sp>
        <p:nvSpPr>
          <p:cNvPr id="12293" name="Rectangle 5">
            <a:extLst>
              <a:ext uri="{FF2B5EF4-FFF2-40B4-BE49-F238E27FC236}">
                <a16:creationId xmlns:a16="http://schemas.microsoft.com/office/drawing/2014/main" id="{58AEFC2A-D43C-42F8-BD08-9636C2476145}"/>
              </a:ext>
            </a:extLst>
          </p:cNvPr>
          <p:cNvSpPr>
            <a:spLocks noGrp="1" noChangeArrowheads="1"/>
          </p:cNvSpPr>
          <p:nvPr>
            <p:ph type="sldNum" sz="quarter" idx="3"/>
          </p:nvPr>
        </p:nvSpPr>
        <p:spPr bwMode="auto">
          <a:xfrm>
            <a:off x="4009701" y="8894604"/>
            <a:ext cx="3067374" cy="468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143" tIns="47072" rIns="94143" bIns="47072" numCol="1" anchor="b" anchorCtr="0" compatLnSpc="1">
            <a:prstTxWarp prst="textNoShape">
              <a:avLst/>
            </a:prstTxWarp>
          </a:bodyPr>
          <a:lstStyle>
            <a:lvl1pPr algn="r" defTabSz="941648" eaLnBrk="1" hangingPunct="1">
              <a:defRPr sz="1200" smtClean="0"/>
            </a:lvl1pPr>
          </a:lstStyle>
          <a:p>
            <a:pPr>
              <a:defRPr/>
            </a:pPr>
            <a:fld id="{44F77350-C7D6-44AE-B06D-306617507BA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BC6BCF6A-F457-40CC-9D38-5D99ABC9DA2C}"/>
              </a:ext>
            </a:extLst>
          </p:cNvPr>
          <p:cNvSpPr>
            <a:spLocks noGrp="1" noChangeArrowheads="1"/>
          </p:cNvSpPr>
          <p:nvPr>
            <p:ph type="hdr" sz="quarter"/>
          </p:nvPr>
        </p:nvSpPr>
        <p:spPr bwMode="auto">
          <a:xfrm>
            <a:off x="0" y="0"/>
            <a:ext cx="3076990" cy="460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388" tIns="46194" rIns="92388" bIns="46194" numCol="1" anchor="t" anchorCtr="0" compatLnSpc="1">
            <a:prstTxWarp prst="textNoShape">
              <a:avLst/>
            </a:prstTxWarp>
          </a:bodyPr>
          <a:lstStyle>
            <a:lvl1pPr eaLnBrk="1" hangingPunct="1">
              <a:defRPr sz="1200"/>
            </a:lvl1pPr>
          </a:lstStyle>
          <a:p>
            <a:pPr>
              <a:defRPr/>
            </a:pPr>
            <a:endParaRPr lang="en-US" altLang="en-US"/>
          </a:p>
        </p:txBody>
      </p:sp>
      <p:sp>
        <p:nvSpPr>
          <p:cNvPr id="40963" name="Rectangle 3">
            <a:extLst>
              <a:ext uri="{FF2B5EF4-FFF2-40B4-BE49-F238E27FC236}">
                <a16:creationId xmlns:a16="http://schemas.microsoft.com/office/drawing/2014/main" id="{E0C9CBC6-5F03-415A-943E-A25244A55266}"/>
              </a:ext>
            </a:extLst>
          </p:cNvPr>
          <p:cNvSpPr>
            <a:spLocks noGrp="1" noChangeArrowheads="1"/>
          </p:cNvSpPr>
          <p:nvPr>
            <p:ph type="dt" idx="1"/>
          </p:nvPr>
        </p:nvSpPr>
        <p:spPr bwMode="auto">
          <a:xfrm>
            <a:off x="4000087" y="0"/>
            <a:ext cx="3076990" cy="460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388" tIns="46194" rIns="92388" bIns="46194" numCol="1" anchor="t" anchorCtr="0" compatLnSpc="1">
            <a:prstTxWarp prst="textNoShape">
              <a:avLst/>
            </a:prstTxWarp>
          </a:bodyPr>
          <a:lstStyle>
            <a:lvl1pPr algn="r" eaLnBrk="1" hangingPunct="1">
              <a:defRPr sz="1200"/>
            </a:lvl1pPr>
          </a:lstStyle>
          <a:p>
            <a:pPr>
              <a:defRPr/>
            </a:pPr>
            <a:endParaRPr lang="en-US" altLang="en-US"/>
          </a:p>
        </p:txBody>
      </p:sp>
      <p:sp>
        <p:nvSpPr>
          <p:cNvPr id="40965" name="Rectangle 5">
            <a:extLst>
              <a:ext uri="{FF2B5EF4-FFF2-40B4-BE49-F238E27FC236}">
                <a16:creationId xmlns:a16="http://schemas.microsoft.com/office/drawing/2014/main" id="{B8BACA5A-FA69-4B64-9F08-E50F3FC6FB5F}"/>
              </a:ext>
            </a:extLst>
          </p:cNvPr>
          <p:cNvSpPr>
            <a:spLocks noGrp="1" noChangeArrowheads="1"/>
          </p:cNvSpPr>
          <p:nvPr>
            <p:ph type="body" sz="quarter" idx="3"/>
          </p:nvPr>
        </p:nvSpPr>
        <p:spPr bwMode="auto">
          <a:xfrm>
            <a:off x="923098" y="4451298"/>
            <a:ext cx="5230881" cy="4221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388" tIns="46194" rIns="92388" bIns="46194"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40966" name="Rectangle 6">
            <a:extLst>
              <a:ext uri="{FF2B5EF4-FFF2-40B4-BE49-F238E27FC236}">
                <a16:creationId xmlns:a16="http://schemas.microsoft.com/office/drawing/2014/main" id="{AB220EA6-D4CD-44AB-B022-3D53451017F7}"/>
              </a:ext>
            </a:extLst>
          </p:cNvPr>
          <p:cNvSpPr>
            <a:spLocks noGrp="1" noChangeArrowheads="1"/>
          </p:cNvSpPr>
          <p:nvPr>
            <p:ph type="ftr" sz="quarter" idx="4"/>
          </p:nvPr>
        </p:nvSpPr>
        <p:spPr bwMode="auto">
          <a:xfrm>
            <a:off x="0" y="8902597"/>
            <a:ext cx="3076990" cy="460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388" tIns="46194" rIns="92388" bIns="46194" numCol="1" anchor="b" anchorCtr="0" compatLnSpc="1">
            <a:prstTxWarp prst="textNoShape">
              <a:avLst/>
            </a:prstTxWarp>
          </a:bodyPr>
          <a:lstStyle>
            <a:lvl1pPr eaLnBrk="1" hangingPunct="1">
              <a:defRPr sz="1200"/>
            </a:lvl1pPr>
          </a:lstStyle>
          <a:p>
            <a:pPr>
              <a:defRPr/>
            </a:pPr>
            <a:endParaRPr lang="en-US" altLang="en-US"/>
          </a:p>
        </p:txBody>
      </p:sp>
      <p:sp>
        <p:nvSpPr>
          <p:cNvPr id="40967" name="Rectangle 7">
            <a:extLst>
              <a:ext uri="{FF2B5EF4-FFF2-40B4-BE49-F238E27FC236}">
                <a16:creationId xmlns:a16="http://schemas.microsoft.com/office/drawing/2014/main" id="{457DED9C-B1A3-4882-B0C4-C933DBA9E9E3}"/>
              </a:ext>
            </a:extLst>
          </p:cNvPr>
          <p:cNvSpPr>
            <a:spLocks noGrp="1" noChangeArrowheads="1"/>
          </p:cNvSpPr>
          <p:nvPr>
            <p:ph type="sldNum" sz="quarter" idx="5"/>
          </p:nvPr>
        </p:nvSpPr>
        <p:spPr bwMode="auto">
          <a:xfrm>
            <a:off x="4000087" y="8902597"/>
            <a:ext cx="3076990" cy="460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388" tIns="46194" rIns="92388" bIns="46194" numCol="1" anchor="b" anchorCtr="0" compatLnSpc="1">
            <a:prstTxWarp prst="textNoShape">
              <a:avLst/>
            </a:prstTxWarp>
          </a:bodyPr>
          <a:lstStyle>
            <a:lvl1pPr algn="r" eaLnBrk="1" hangingPunct="1">
              <a:defRPr sz="1200" smtClean="0"/>
            </a:lvl1pPr>
          </a:lstStyle>
          <a:p>
            <a:pPr>
              <a:defRPr/>
            </a:pPr>
            <a:fld id="{97F47B8F-796A-4B30-8208-3CD01A533F2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1925" y="1169988"/>
            <a:ext cx="4213225" cy="3160712"/>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7F47B8F-796A-4B30-8208-3CD01A533F2A}" type="slidenum">
              <a:rPr lang="en-US" altLang="en-US" smtClean="0"/>
              <a:pPr>
                <a:defRPr/>
              </a:pPr>
              <a:t>1</a:t>
            </a:fld>
            <a:endParaRPr lang="en-US" altLang="en-US"/>
          </a:p>
        </p:txBody>
      </p:sp>
    </p:spTree>
    <p:extLst>
      <p:ext uri="{BB962C8B-B14F-4D97-AF65-F5344CB8AC3E}">
        <p14:creationId xmlns:p14="http://schemas.microsoft.com/office/powerpoint/2010/main" val="38506084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C9207F07-792A-4F0B-8380-4DA55B02C241}"/>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50751" indent="-288750">
              <a:defRPr sz="2400">
                <a:solidFill>
                  <a:schemeClr val="tx1"/>
                </a:solidFill>
                <a:latin typeface="Times New Roman" panose="02020603050405020304" pitchFamily="18" charset="0"/>
              </a:defRPr>
            </a:lvl2pPr>
            <a:lvl3pPr marL="1155002" indent="-231000">
              <a:defRPr sz="2400">
                <a:solidFill>
                  <a:schemeClr val="tx1"/>
                </a:solidFill>
                <a:latin typeface="Times New Roman" panose="02020603050405020304" pitchFamily="18" charset="0"/>
              </a:defRPr>
            </a:lvl3pPr>
            <a:lvl4pPr marL="1617002" indent="-231000">
              <a:defRPr sz="2400">
                <a:solidFill>
                  <a:schemeClr val="tx1"/>
                </a:solidFill>
                <a:latin typeface="Times New Roman" panose="02020603050405020304" pitchFamily="18" charset="0"/>
              </a:defRPr>
            </a:lvl4pPr>
            <a:lvl5pPr marL="2079003" indent="-231000">
              <a:defRPr sz="2400">
                <a:solidFill>
                  <a:schemeClr val="tx1"/>
                </a:solidFill>
                <a:latin typeface="Times New Roman" panose="02020603050405020304" pitchFamily="18" charset="0"/>
              </a:defRPr>
            </a:lvl5pPr>
            <a:lvl6pPr marL="2541003" indent="-231000" eaLnBrk="0" fontAlgn="base" hangingPunct="0">
              <a:spcBef>
                <a:spcPct val="0"/>
              </a:spcBef>
              <a:spcAft>
                <a:spcPct val="0"/>
              </a:spcAft>
              <a:defRPr sz="2400">
                <a:solidFill>
                  <a:schemeClr val="tx1"/>
                </a:solidFill>
                <a:latin typeface="Times New Roman" panose="02020603050405020304" pitchFamily="18" charset="0"/>
              </a:defRPr>
            </a:lvl6pPr>
            <a:lvl7pPr marL="3003004" indent="-231000" eaLnBrk="0" fontAlgn="base" hangingPunct="0">
              <a:spcBef>
                <a:spcPct val="0"/>
              </a:spcBef>
              <a:spcAft>
                <a:spcPct val="0"/>
              </a:spcAft>
              <a:defRPr sz="2400">
                <a:solidFill>
                  <a:schemeClr val="tx1"/>
                </a:solidFill>
                <a:latin typeface="Times New Roman" panose="02020603050405020304" pitchFamily="18" charset="0"/>
              </a:defRPr>
            </a:lvl7pPr>
            <a:lvl8pPr marL="3465005" indent="-231000" eaLnBrk="0" fontAlgn="base" hangingPunct="0">
              <a:spcBef>
                <a:spcPct val="0"/>
              </a:spcBef>
              <a:spcAft>
                <a:spcPct val="0"/>
              </a:spcAft>
              <a:defRPr sz="2400">
                <a:solidFill>
                  <a:schemeClr val="tx1"/>
                </a:solidFill>
                <a:latin typeface="Times New Roman" panose="02020603050405020304" pitchFamily="18" charset="0"/>
              </a:defRPr>
            </a:lvl8pPr>
            <a:lvl9pPr marL="3927005" indent="-231000" eaLnBrk="0" fontAlgn="base" hangingPunct="0">
              <a:spcBef>
                <a:spcPct val="0"/>
              </a:spcBef>
              <a:spcAft>
                <a:spcPct val="0"/>
              </a:spcAft>
              <a:defRPr sz="2400">
                <a:solidFill>
                  <a:schemeClr val="tx1"/>
                </a:solidFill>
                <a:latin typeface="Times New Roman" panose="02020603050405020304" pitchFamily="18" charset="0"/>
              </a:defRPr>
            </a:lvl9pPr>
          </a:lstStyle>
          <a:p>
            <a:fld id="{96400AD3-6DB9-42A6-90DB-99DD3E044AE5}" type="slidenum">
              <a:rPr lang="en-US" altLang="en-US" sz="1200"/>
              <a:pPr/>
              <a:t>11</a:t>
            </a:fld>
            <a:endParaRPr lang="en-US" altLang="en-US" sz="1200" dirty="0"/>
          </a:p>
        </p:txBody>
      </p:sp>
      <p:sp>
        <p:nvSpPr>
          <p:cNvPr id="10243" name="Rectangle 2">
            <a:extLst>
              <a:ext uri="{FF2B5EF4-FFF2-40B4-BE49-F238E27FC236}">
                <a16:creationId xmlns:a16="http://schemas.microsoft.com/office/drawing/2014/main" id="{92D17964-3477-4741-85C3-1EA4C72C64C8}"/>
              </a:ext>
            </a:extLst>
          </p:cNvPr>
          <p:cNvSpPr>
            <a:spLocks noGrp="1" noRot="1" noChangeAspect="1" noChangeArrowheads="1" noTextEdit="1"/>
          </p:cNvSpPr>
          <p:nvPr>
            <p:ph type="sldImg"/>
          </p:nvPr>
        </p:nvSpPr>
        <p:spPr bwMode="auto">
          <a:xfrm>
            <a:off x="1198563" y="701675"/>
            <a:ext cx="4679950" cy="35099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10244" name="Rectangle 3">
            <a:extLst>
              <a:ext uri="{FF2B5EF4-FFF2-40B4-BE49-F238E27FC236}">
                <a16:creationId xmlns:a16="http://schemas.microsoft.com/office/drawing/2014/main" id="{1C56F449-A428-4946-8F6E-CE883B455864}"/>
              </a:ext>
            </a:extLst>
          </p:cNvPr>
          <p:cNvSpPr>
            <a:spLocks noGrp="1" noChangeArrowheads="1"/>
          </p:cNvSpPr>
          <p:nvPr>
            <p:ph type="body" idx="1"/>
          </p:nvPr>
        </p:nvSpPr>
        <p:spPr>
          <a:xfrm>
            <a:off x="943932" y="4446502"/>
            <a:ext cx="5189214" cy="4214663"/>
          </a:xfrm>
          <a:noFill/>
        </p:spPr>
        <p:txBody>
          <a:bodyPr/>
          <a:lstStyle/>
          <a:p>
            <a:pPr eaLnBrk="1" hangingPunct="1"/>
            <a:endParaRPr lang="en-US" altLang="en-US" dirty="0"/>
          </a:p>
        </p:txBody>
      </p:sp>
    </p:spTree>
    <p:extLst>
      <p:ext uri="{BB962C8B-B14F-4D97-AF65-F5344CB8AC3E}">
        <p14:creationId xmlns:p14="http://schemas.microsoft.com/office/powerpoint/2010/main" val="9347719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C9207F07-792A-4F0B-8380-4DA55B02C241}"/>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50751" indent="-288750">
              <a:defRPr sz="2400">
                <a:solidFill>
                  <a:schemeClr val="tx1"/>
                </a:solidFill>
                <a:latin typeface="Times New Roman" panose="02020603050405020304" pitchFamily="18" charset="0"/>
              </a:defRPr>
            </a:lvl2pPr>
            <a:lvl3pPr marL="1155002" indent="-231000">
              <a:defRPr sz="2400">
                <a:solidFill>
                  <a:schemeClr val="tx1"/>
                </a:solidFill>
                <a:latin typeface="Times New Roman" panose="02020603050405020304" pitchFamily="18" charset="0"/>
              </a:defRPr>
            </a:lvl3pPr>
            <a:lvl4pPr marL="1617002" indent="-231000">
              <a:defRPr sz="2400">
                <a:solidFill>
                  <a:schemeClr val="tx1"/>
                </a:solidFill>
                <a:latin typeface="Times New Roman" panose="02020603050405020304" pitchFamily="18" charset="0"/>
              </a:defRPr>
            </a:lvl4pPr>
            <a:lvl5pPr marL="2079003" indent="-231000">
              <a:defRPr sz="2400">
                <a:solidFill>
                  <a:schemeClr val="tx1"/>
                </a:solidFill>
                <a:latin typeface="Times New Roman" panose="02020603050405020304" pitchFamily="18" charset="0"/>
              </a:defRPr>
            </a:lvl5pPr>
            <a:lvl6pPr marL="2541003" indent="-231000" eaLnBrk="0" fontAlgn="base" hangingPunct="0">
              <a:spcBef>
                <a:spcPct val="0"/>
              </a:spcBef>
              <a:spcAft>
                <a:spcPct val="0"/>
              </a:spcAft>
              <a:defRPr sz="2400">
                <a:solidFill>
                  <a:schemeClr val="tx1"/>
                </a:solidFill>
                <a:latin typeface="Times New Roman" panose="02020603050405020304" pitchFamily="18" charset="0"/>
              </a:defRPr>
            </a:lvl6pPr>
            <a:lvl7pPr marL="3003004" indent="-231000" eaLnBrk="0" fontAlgn="base" hangingPunct="0">
              <a:spcBef>
                <a:spcPct val="0"/>
              </a:spcBef>
              <a:spcAft>
                <a:spcPct val="0"/>
              </a:spcAft>
              <a:defRPr sz="2400">
                <a:solidFill>
                  <a:schemeClr val="tx1"/>
                </a:solidFill>
                <a:latin typeface="Times New Roman" panose="02020603050405020304" pitchFamily="18" charset="0"/>
              </a:defRPr>
            </a:lvl7pPr>
            <a:lvl8pPr marL="3465005" indent="-231000" eaLnBrk="0" fontAlgn="base" hangingPunct="0">
              <a:spcBef>
                <a:spcPct val="0"/>
              </a:spcBef>
              <a:spcAft>
                <a:spcPct val="0"/>
              </a:spcAft>
              <a:defRPr sz="2400">
                <a:solidFill>
                  <a:schemeClr val="tx1"/>
                </a:solidFill>
                <a:latin typeface="Times New Roman" panose="02020603050405020304" pitchFamily="18" charset="0"/>
              </a:defRPr>
            </a:lvl8pPr>
            <a:lvl9pPr marL="3927005" indent="-231000" eaLnBrk="0" fontAlgn="base" hangingPunct="0">
              <a:spcBef>
                <a:spcPct val="0"/>
              </a:spcBef>
              <a:spcAft>
                <a:spcPct val="0"/>
              </a:spcAft>
              <a:defRPr sz="2400">
                <a:solidFill>
                  <a:schemeClr val="tx1"/>
                </a:solidFill>
                <a:latin typeface="Times New Roman" panose="02020603050405020304" pitchFamily="18" charset="0"/>
              </a:defRPr>
            </a:lvl9pPr>
          </a:lstStyle>
          <a:p>
            <a:fld id="{96400AD3-6DB9-42A6-90DB-99DD3E044AE5}" type="slidenum">
              <a:rPr lang="en-US" altLang="en-US" sz="1200"/>
              <a:pPr/>
              <a:t>12</a:t>
            </a:fld>
            <a:endParaRPr lang="en-US" altLang="en-US" sz="1200" dirty="0"/>
          </a:p>
        </p:txBody>
      </p:sp>
      <p:sp>
        <p:nvSpPr>
          <p:cNvPr id="10243" name="Rectangle 2">
            <a:extLst>
              <a:ext uri="{FF2B5EF4-FFF2-40B4-BE49-F238E27FC236}">
                <a16:creationId xmlns:a16="http://schemas.microsoft.com/office/drawing/2014/main" id="{92D17964-3477-4741-85C3-1EA4C72C64C8}"/>
              </a:ext>
            </a:extLst>
          </p:cNvPr>
          <p:cNvSpPr>
            <a:spLocks noGrp="1" noRot="1" noChangeAspect="1" noChangeArrowheads="1" noTextEdit="1"/>
          </p:cNvSpPr>
          <p:nvPr>
            <p:ph type="sldImg"/>
          </p:nvPr>
        </p:nvSpPr>
        <p:spPr bwMode="auto">
          <a:xfrm>
            <a:off x="1198563" y="701675"/>
            <a:ext cx="4679950" cy="35099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10244" name="Rectangle 3">
            <a:extLst>
              <a:ext uri="{FF2B5EF4-FFF2-40B4-BE49-F238E27FC236}">
                <a16:creationId xmlns:a16="http://schemas.microsoft.com/office/drawing/2014/main" id="{1C56F449-A428-4946-8F6E-CE883B455864}"/>
              </a:ext>
            </a:extLst>
          </p:cNvPr>
          <p:cNvSpPr>
            <a:spLocks noGrp="1" noChangeArrowheads="1"/>
          </p:cNvSpPr>
          <p:nvPr>
            <p:ph type="body" idx="1"/>
          </p:nvPr>
        </p:nvSpPr>
        <p:spPr>
          <a:xfrm>
            <a:off x="943932" y="4446502"/>
            <a:ext cx="5189214" cy="4214663"/>
          </a:xfrm>
          <a:noFill/>
        </p:spPr>
        <p:txBody>
          <a:bodyPr/>
          <a:lstStyle/>
          <a:p>
            <a:pPr eaLnBrk="1" hangingPunct="1"/>
            <a:endParaRPr lang="en-US" altLang="en-US" dirty="0"/>
          </a:p>
        </p:txBody>
      </p:sp>
    </p:spTree>
    <p:extLst>
      <p:ext uri="{BB962C8B-B14F-4D97-AF65-F5344CB8AC3E}">
        <p14:creationId xmlns:p14="http://schemas.microsoft.com/office/powerpoint/2010/main" val="2124785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C9207F07-792A-4F0B-8380-4DA55B02C241}"/>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50751" indent="-288750">
              <a:defRPr sz="2400">
                <a:solidFill>
                  <a:schemeClr val="tx1"/>
                </a:solidFill>
                <a:latin typeface="Times New Roman" panose="02020603050405020304" pitchFamily="18" charset="0"/>
              </a:defRPr>
            </a:lvl2pPr>
            <a:lvl3pPr marL="1155002" indent="-231000">
              <a:defRPr sz="2400">
                <a:solidFill>
                  <a:schemeClr val="tx1"/>
                </a:solidFill>
                <a:latin typeface="Times New Roman" panose="02020603050405020304" pitchFamily="18" charset="0"/>
              </a:defRPr>
            </a:lvl3pPr>
            <a:lvl4pPr marL="1617002" indent="-231000">
              <a:defRPr sz="2400">
                <a:solidFill>
                  <a:schemeClr val="tx1"/>
                </a:solidFill>
                <a:latin typeface="Times New Roman" panose="02020603050405020304" pitchFamily="18" charset="0"/>
              </a:defRPr>
            </a:lvl4pPr>
            <a:lvl5pPr marL="2079003" indent="-231000">
              <a:defRPr sz="2400">
                <a:solidFill>
                  <a:schemeClr val="tx1"/>
                </a:solidFill>
                <a:latin typeface="Times New Roman" panose="02020603050405020304" pitchFamily="18" charset="0"/>
              </a:defRPr>
            </a:lvl5pPr>
            <a:lvl6pPr marL="2541003" indent="-231000" eaLnBrk="0" fontAlgn="base" hangingPunct="0">
              <a:spcBef>
                <a:spcPct val="0"/>
              </a:spcBef>
              <a:spcAft>
                <a:spcPct val="0"/>
              </a:spcAft>
              <a:defRPr sz="2400">
                <a:solidFill>
                  <a:schemeClr val="tx1"/>
                </a:solidFill>
                <a:latin typeface="Times New Roman" panose="02020603050405020304" pitchFamily="18" charset="0"/>
              </a:defRPr>
            </a:lvl6pPr>
            <a:lvl7pPr marL="3003004" indent="-231000" eaLnBrk="0" fontAlgn="base" hangingPunct="0">
              <a:spcBef>
                <a:spcPct val="0"/>
              </a:spcBef>
              <a:spcAft>
                <a:spcPct val="0"/>
              </a:spcAft>
              <a:defRPr sz="2400">
                <a:solidFill>
                  <a:schemeClr val="tx1"/>
                </a:solidFill>
                <a:latin typeface="Times New Roman" panose="02020603050405020304" pitchFamily="18" charset="0"/>
              </a:defRPr>
            </a:lvl7pPr>
            <a:lvl8pPr marL="3465005" indent="-231000" eaLnBrk="0" fontAlgn="base" hangingPunct="0">
              <a:spcBef>
                <a:spcPct val="0"/>
              </a:spcBef>
              <a:spcAft>
                <a:spcPct val="0"/>
              </a:spcAft>
              <a:defRPr sz="2400">
                <a:solidFill>
                  <a:schemeClr val="tx1"/>
                </a:solidFill>
                <a:latin typeface="Times New Roman" panose="02020603050405020304" pitchFamily="18" charset="0"/>
              </a:defRPr>
            </a:lvl8pPr>
            <a:lvl9pPr marL="3927005" indent="-231000" eaLnBrk="0" fontAlgn="base" hangingPunct="0">
              <a:spcBef>
                <a:spcPct val="0"/>
              </a:spcBef>
              <a:spcAft>
                <a:spcPct val="0"/>
              </a:spcAft>
              <a:defRPr sz="2400">
                <a:solidFill>
                  <a:schemeClr val="tx1"/>
                </a:solidFill>
                <a:latin typeface="Times New Roman" panose="02020603050405020304" pitchFamily="18" charset="0"/>
              </a:defRPr>
            </a:lvl9pPr>
          </a:lstStyle>
          <a:p>
            <a:fld id="{96400AD3-6DB9-42A6-90DB-99DD3E044AE5}" type="slidenum">
              <a:rPr lang="en-US" altLang="en-US" sz="1200"/>
              <a:pPr/>
              <a:t>13</a:t>
            </a:fld>
            <a:endParaRPr lang="en-US" altLang="en-US" sz="1200" dirty="0"/>
          </a:p>
        </p:txBody>
      </p:sp>
      <p:sp>
        <p:nvSpPr>
          <p:cNvPr id="10243" name="Rectangle 2">
            <a:extLst>
              <a:ext uri="{FF2B5EF4-FFF2-40B4-BE49-F238E27FC236}">
                <a16:creationId xmlns:a16="http://schemas.microsoft.com/office/drawing/2014/main" id="{92D17964-3477-4741-85C3-1EA4C72C64C8}"/>
              </a:ext>
            </a:extLst>
          </p:cNvPr>
          <p:cNvSpPr>
            <a:spLocks noGrp="1" noRot="1" noChangeAspect="1" noChangeArrowheads="1" noTextEdit="1"/>
          </p:cNvSpPr>
          <p:nvPr>
            <p:ph type="sldImg"/>
          </p:nvPr>
        </p:nvSpPr>
        <p:spPr bwMode="auto">
          <a:xfrm>
            <a:off x="1198563" y="701675"/>
            <a:ext cx="4679950" cy="35099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10244" name="Rectangle 3">
            <a:extLst>
              <a:ext uri="{FF2B5EF4-FFF2-40B4-BE49-F238E27FC236}">
                <a16:creationId xmlns:a16="http://schemas.microsoft.com/office/drawing/2014/main" id="{1C56F449-A428-4946-8F6E-CE883B455864}"/>
              </a:ext>
            </a:extLst>
          </p:cNvPr>
          <p:cNvSpPr>
            <a:spLocks noGrp="1" noChangeArrowheads="1"/>
          </p:cNvSpPr>
          <p:nvPr>
            <p:ph type="body" idx="1"/>
          </p:nvPr>
        </p:nvSpPr>
        <p:spPr>
          <a:xfrm>
            <a:off x="943932" y="4446502"/>
            <a:ext cx="5189214" cy="4214663"/>
          </a:xfrm>
          <a:noFill/>
        </p:spPr>
        <p:txBody>
          <a:bodyPr/>
          <a:lstStyle/>
          <a:p>
            <a:pPr eaLnBrk="1" hangingPunct="1"/>
            <a:endParaRPr lang="en-US" altLang="en-US" dirty="0"/>
          </a:p>
        </p:txBody>
      </p:sp>
    </p:spTree>
    <p:extLst>
      <p:ext uri="{BB962C8B-B14F-4D97-AF65-F5344CB8AC3E}">
        <p14:creationId xmlns:p14="http://schemas.microsoft.com/office/powerpoint/2010/main" val="1392196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1925" y="1169988"/>
            <a:ext cx="4213225" cy="3160712"/>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7F47B8F-796A-4B30-8208-3CD01A533F2A}" type="slidenum">
              <a:rPr lang="en-US" altLang="en-US" smtClean="0"/>
              <a:pPr>
                <a:defRPr/>
              </a:pPr>
              <a:t>53</a:t>
            </a:fld>
            <a:endParaRPr lang="en-US" altLang="en-US"/>
          </a:p>
        </p:txBody>
      </p:sp>
    </p:spTree>
    <p:extLst>
      <p:ext uri="{BB962C8B-B14F-4D97-AF65-F5344CB8AC3E}">
        <p14:creationId xmlns:p14="http://schemas.microsoft.com/office/powerpoint/2010/main" val="30231303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1925" y="1169988"/>
            <a:ext cx="4213225" cy="3160712"/>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7F47B8F-796A-4B30-8208-3CD01A533F2A}" type="slidenum">
              <a:rPr lang="en-US" altLang="en-US" smtClean="0"/>
              <a:pPr>
                <a:defRPr/>
              </a:pPr>
              <a:t>60</a:t>
            </a:fld>
            <a:endParaRPr lang="en-US" altLang="en-US"/>
          </a:p>
        </p:txBody>
      </p:sp>
    </p:spTree>
    <p:extLst>
      <p:ext uri="{BB962C8B-B14F-4D97-AF65-F5344CB8AC3E}">
        <p14:creationId xmlns:p14="http://schemas.microsoft.com/office/powerpoint/2010/main" val="38427522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1925" y="1169988"/>
            <a:ext cx="4213225" cy="3160712"/>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7F47B8F-796A-4B30-8208-3CD01A533F2A}" type="slidenum">
              <a:rPr lang="en-US" altLang="en-US" smtClean="0"/>
              <a:pPr>
                <a:defRPr/>
              </a:pPr>
              <a:t>2</a:t>
            </a:fld>
            <a:endParaRPr lang="en-US" altLang="en-US"/>
          </a:p>
        </p:txBody>
      </p:sp>
    </p:spTree>
    <p:extLst>
      <p:ext uri="{BB962C8B-B14F-4D97-AF65-F5344CB8AC3E}">
        <p14:creationId xmlns:p14="http://schemas.microsoft.com/office/powerpoint/2010/main" val="25233904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07B5BE4C-18DE-480B-AEB3-6F9736D917EC}"/>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50751" indent="-288750">
              <a:defRPr sz="2400">
                <a:solidFill>
                  <a:schemeClr val="tx1"/>
                </a:solidFill>
                <a:latin typeface="Times New Roman" panose="02020603050405020304" pitchFamily="18" charset="0"/>
              </a:defRPr>
            </a:lvl2pPr>
            <a:lvl3pPr marL="1155002" indent="-231000">
              <a:defRPr sz="2400">
                <a:solidFill>
                  <a:schemeClr val="tx1"/>
                </a:solidFill>
                <a:latin typeface="Times New Roman" panose="02020603050405020304" pitchFamily="18" charset="0"/>
              </a:defRPr>
            </a:lvl3pPr>
            <a:lvl4pPr marL="1617002" indent="-231000">
              <a:defRPr sz="2400">
                <a:solidFill>
                  <a:schemeClr val="tx1"/>
                </a:solidFill>
                <a:latin typeface="Times New Roman" panose="02020603050405020304" pitchFamily="18" charset="0"/>
              </a:defRPr>
            </a:lvl4pPr>
            <a:lvl5pPr marL="2079003" indent="-231000">
              <a:defRPr sz="2400">
                <a:solidFill>
                  <a:schemeClr val="tx1"/>
                </a:solidFill>
                <a:latin typeface="Times New Roman" panose="02020603050405020304" pitchFamily="18" charset="0"/>
              </a:defRPr>
            </a:lvl5pPr>
            <a:lvl6pPr marL="2541003" indent="-231000" eaLnBrk="0" fontAlgn="base" hangingPunct="0">
              <a:spcBef>
                <a:spcPct val="0"/>
              </a:spcBef>
              <a:spcAft>
                <a:spcPct val="0"/>
              </a:spcAft>
              <a:defRPr sz="2400">
                <a:solidFill>
                  <a:schemeClr val="tx1"/>
                </a:solidFill>
                <a:latin typeface="Times New Roman" panose="02020603050405020304" pitchFamily="18" charset="0"/>
              </a:defRPr>
            </a:lvl6pPr>
            <a:lvl7pPr marL="3003004" indent="-231000" eaLnBrk="0" fontAlgn="base" hangingPunct="0">
              <a:spcBef>
                <a:spcPct val="0"/>
              </a:spcBef>
              <a:spcAft>
                <a:spcPct val="0"/>
              </a:spcAft>
              <a:defRPr sz="2400">
                <a:solidFill>
                  <a:schemeClr val="tx1"/>
                </a:solidFill>
                <a:latin typeface="Times New Roman" panose="02020603050405020304" pitchFamily="18" charset="0"/>
              </a:defRPr>
            </a:lvl7pPr>
            <a:lvl8pPr marL="3465005" indent="-231000" eaLnBrk="0" fontAlgn="base" hangingPunct="0">
              <a:spcBef>
                <a:spcPct val="0"/>
              </a:spcBef>
              <a:spcAft>
                <a:spcPct val="0"/>
              </a:spcAft>
              <a:defRPr sz="2400">
                <a:solidFill>
                  <a:schemeClr val="tx1"/>
                </a:solidFill>
                <a:latin typeface="Times New Roman" panose="02020603050405020304" pitchFamily="18" charset="0"/>
              </a:defRPr>
            </a:lvl8pPr>
            <a:lvl9pPr marL="3927005" indent="-231000" eaLnBrk="0" fontAlgn="base" hangingPunct="0">
              <a:spcBef>
                <a:spcPct val="0"/>
              </a:spcBef>
              <a:spcAft>
                <a:spcPct val="0"/>
              </a:spcAft>
              <a:defRPr sz="2400">
                <a:solidFill>
                  <a:schemeClr val="tx1"/>
                </a:solidFill>
                <a:latin typeface="Times New Roman" panose="02020603050405020304" pitchFamily="18" charset="0"/>
              </a:defRPr>
            </a:lvl9pPr>
          </a:lstStyle>
          <a:p>
            <a:fld id="{BCAD9984-C336-44F1-A779-CAEEF827CE9F}" type="slidenum">
              <a:rPr lang="en-US" altLang="en-US" sz="1200"/>
              <a:pPr/>
              <a:t>3</a:t>
            </a:fld>
            <a:endParaRPr lang="en-US" altLang="en-US" sz="1200"/>
          </a:p>
        </p:txBody>
      </p:sp>
      <p:sp>
        <p:nvSpPr>
          <p:cNvPr id="8195" name="Rectangle 2">
            <a:extLst>
              <a:ext uri="{FF2B5EF4-FFF2-40B4-BE49-F238E27FC236}">
                <a16:creationId xmlns:a16="http://schemas.microsoft.com/office/drawing/2014/main" id="{96BECACB-805E-4446-B04B-805E3D2A436C}"/>
              </a:ext>
            </a:extLst>
          </p:cNvPr>
          <p:cNvSpPr>
            <a:spLocks noGrp="1" noRot="1" noChangeAspect="1" noChangeArrowheads="1" noTextEdit="1"/>
          </p:cNvSpPr>
          <p:nvPr>
            <p:ph type="sldImg"/>
          </p:nvPr>
        </p:nvSpPr>
        <p:spPr bwMode="auto">
          <a:xfrm>
            <a:off x="1198563" y="701675"/>
            <a:ext cx="4679950" cy="35099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8196" name="Rectangle 3">
            <a:extLst>
              <a:ext uri="{FF2B5EF4-FFF2-40B4-BE49-F238E27FC236}">
                <a16:creationId xmlns:a16="http://schemas.microsoft.com/office/drawing/2014/main" id="{018629D0-8FBA-4213-ACED-03606C63DE2D}"/>
              </a:ext>
            </a:extLst>
          </p:cNvPr>
          <p:cNvSpPr>
            <a:spLocks noGrp="1" noChangeArrowheads="1"/>
          </p:cNvSpPr>
          <p:nvPr>
            <p:ph type="body" idx="1"/>
          </p:nvPr>
        </p:nvSpPr>
        <p:spPr>
          <a:xfrm>
            <a:off x="943932" y="4446502"/>
            <a:ext cx="5189214" cy="4214663"/>
          </a:xfrm>
          <a:noFill/>
        </p:spPr>
        <p:txBody>
          <a:bodyPr/>
          <a:lstStyle/>
          <a:p>
            <a:pPr eaLnBrk="1" hangingPunct="1"/>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C9207F07-792A-4F0B-8380-4DA55B02C241}"/>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50751" indent="-288750">
              <a:defRPr sz="2400">
                <a:solidFill>
                  <a:schemeClr val="tx1"/>
                </a:solidFill>
                <a:latin typeface="Times New Roman" panose="02020603050405020304" pitchFamily="18" charset="0"/>
              </a:defRPr>
            </a:lvl2pPr>
            <a:lvl3pPr marL="1155002" indent="-231000">
              <a:defRPr sz="2400">
                <a:solidFill>
                  <a:schemeClr val="tx1"/>
                </a:solidFill>
                <a:latin typeface="Times New Roman" panose="02020603050405020304" pitchFamily="18" charset="0"/>
              </a:defRPr>
            </a:lvl3pPr>
            <a:lvl4pPr marL="1617002" indent="-231000">
              <a:defRPr sz="2400">
                <a:solidFill>
                  <a:schemeClr val="tx1"/>
                </a:solidFill>
                <a:latin typeface="Times New Roman" panose="02020603050405020304" pitchFamily="18" charset="0"/>
              </a:defRPr>
            </a:lvl4pPr>
            <a:lvl5pPr marL="2079003" indent="-231000">
              <a:defRPr sz="2400">
                <a:solidFill>
                  <a:schemeClr val="tx1"/>
                </a:solidFill>
                <a:latin typeface="Times New Roman" panose="02020603050405020304" pitchFamily="18" charset="0"/>
              </a:defRPr>
            </a:lvl5pPr>
            <a:lvl6pPr marL="2541003" indent="-231000" eaLnBrk="0" fontAlgn="base" hangingPunct="0">
              <a:spcBef>
                <a:spcPct val="0"/>
              </a:spcBef>
              <a:spcAft>
                <a:spcPct val="0"/>
              </a:spcAft>
              <a:defRPr sz="2400">
                <a:solidFill>
                  <a:schemeClr val="tx1"/>
                </a:solidFill>
                <a:latin typeface="Times New Roman" panose="02020603050405020304" pitchFamily="18" charset="0"/>
              </a:defRPr>
            </a:lvl6pPr>
            <a:lvl7pPr marL="3003004" indent="-231000" eaLnBrk="0" fontAlgn="base" hangingPunct="0">
              <a:spcBef>
                <a:spcPct val="0"/>
              </a:spcBef>
              <a:spcAft>
                <a:spcPct val="0"/>
              </a:spcAft>
              <a:defRPr sz="2400">
                <a:solidFill>
                  <a:schemeClr val="tx1"/>
                </a:solidFill>
                <a:latin typeface="Times New Roman" panose="02020603050405020304" pitchFamily="18" charset="0"/>
              </a:defRPr>
            </a:lvl7pPr>
            <a:lvl8pPr marL="3465005" indent="-231000" eaLnBrk="0" fontAlgn="base" hangingPunct="0">
              <a:spcBef>
                <a:spcPct val="0"/>
              </a:spcBef>
              <a:spcAft>
                <a:spcPct val="0"/>
              </a:spcAft>
              <a:defRPr sz="2400">
                <a:solidFill>
                  <a:schemeClr val="tx1"/>
                </a:solidFill>
                <a:latin typeface="Times New Roman" panose="02020603050405020304" pitchFamily="18" charset="0"/>
              </a:defRPr>
            </a:lvl8pPr>
            <a:lvl9pPr marL="3927005" indent="-231000" eaLnBrk="0" fontAlgn="base" hangingPunct="0">
              <a:spcBef>
                <a:spcPct val="0"/>
              </a:spcBef>
              <a:spcAft>
                <a:spcPct val="0"/>
              </a:spcAft>
              <a:defRPr sz="2400">
                <a:solidFill>
                  <a:schemeClr val="tx1"/>
                </a:solidFill>
                <a:latin typeface="Times New Roman" panose="02020603050405020304" pitchFamily="18" charset="0"/>
              </a:defRPr>
            </a:lvl9pPr>
          </a:lstStyle>
          <a:p>
            <a:fld id="{96400AD3-6DB9-42A6-90DB-99DD3E044AE5}" type="slidenum">
              <a:rPr lang="en-US" altLang="en-US" sz="1200"/>
              <a:pPr/>
              <a:t>5</a:t>
            </a:fld>
            <a:endParaRPr lang="en-US" altLang="en-US" sz="1200"/>
          </a:p>
        </p:txBody>
      </p:sp>
      <p:sp>
        <p:nvSpPr>
          <p:cNvPr id="10243" name="Rectangle 2">
            <a:extLst>
              <a:ext uri="{FF2B5EF4-FFF2-40B4-BE49-F238E27FC236}">
                <a16:creationId xmlns:a16="http://schemas.microsoft.com/office/drawing/2014/main" id="{92D17964-3477-4741-85C3-1EA4C72C64C8}"/>
              </a:ext>
            </a:extLst>
          </p:cNvPr>
          <p:cNvSpPr>
            <a:spLocks noGrp="1" noRot="1" noChangeAspect="1" noChangeArrowheads="1" noTextEdit="1"/>
          </p:cNvSpPr>
          <p:nvPr>
            <p:ph type="sldImg"/>
          </p:nvPr>
        </p:nvSpPr>
        <p:spPr bwMode="auto">
          <a:xfrm>
            <a:off x="1198563" y="701675"/>
            <a:ext cx="4679950" cy="35099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10244" name="Rectangle 3">
            <a:extLst>
              <a:ext uri="{FF2B5EF4-FFF2-40B4-BE49-F238E27FC236}">
                <a16:creationId xmlns:a16="http://schemas.microsoft.com/office/drawing/2014/main" id="{1C56F449-A428-4946-8F6E-CE883B455864}"/>
              </a:ext>
            </a:extLst>
          </p:cNvPr>
          <p:cNvSpPr>
            <a:spLocks noGrp="1" noChangeArrowheads="1"/>
          </p:cNvSpPr>
          <p:nvPr>
            <p:ph type="body" idx="1"/>
          </p:nvPr>
        </p:nvSpPr>
        <p:spPr>
          <a:xfrm>
            <a:off x="943932" y="4446502"/>
            <a:ext cx="5189214" cy="4214663"/>
          </a:xfrm>
          <a:noFill/>
        </p:spPr>
        <p:txBody>
          <a:bodyPr/>
          <a:lstStyle/>
          <a:p>
            <a:pPr eaLnBrk="1" hangingPunct="1"/>
            <a:endParaRPr lang="en-US" altLang="en-US"/>
          </a:p>
        </p:txBody>
      </p:sp>
    </p:spTree>
    <p:extLst>
      <p:ext uri="{BB962C8B-B14F-4D97-AF65-F5344CB8AC3E}">
        <p14:creationId xmlns:p14="http://schemas.microsoft.com/office/powerpoint/2010/main" val="5717745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C9207F07-792A-4F0B-8380-4DA55B02C241}"/>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50751" indent="-288750">
              <a:defRPr sz="2400">
                <a:solidFill>
                  <a:schemeClr val="tx1"/>
                </a:solidFill>
                <a:latin typeface="Times New Roman" panose="02020603050405020304" pitchFamily="18" charset="0"/>
              </a:defRPr>
            </a:lvl2pPr>
            <a:lvl3pPr marL="1155002" indent="-231000">
              <a:defRPr sz="2400">
                <a:solidFill>
                  <a:schemeClr val="tx1"/>
                </a:solidFill>
                <a:latin typeface="Times New Roman" panose="02020603050405020304" pitchFamily="18" charset="0"/>
              </a:defRPr>
            </a:lvl3pPr>
            <a:lvl4pPr marL="1617002" indent="-231000">
              <a:defRPr sz="2400">
                <a:solidFill>
                  <a:schemeClr val="tx1"/>
                </a:solidFill>
                <a:latin typeface="Times New Roman" panose="02020603050405020304" pitchFamily="18" charset="0"/>
              </a:defRPr>
            </a:lvl4pPr>
            <a:lvl5pPr marL="2079003" indent="-231000">
              <a:defRPr sz="2400">
                <a:solidFill>
                  <a:schemeClr val="tx1"/>
                </a:solidFill>
                <a:latin typeface="Times New Roman" panose="02020603050405020304" pitchFamily="18" charset="0"/>
              </a:defRPr>
            </a:lvl5pPr>
            <a:lvl6pPr marL="2541003" indent="-231000" eaLnBrk="0" fontAlgn="base" hangingPunct="0">
              <a:spcBef>
                <a:spcPct val="0"/>
              </a:spcBef>
              <a:spcAft>
                <a:spcPct val="0"/>
              </a:spcAft>
              <a:defRPr sz="2400">
                <a:solidFill>
                  <a:schemeClr val="tx1"/>
                </a:solidFill>
                <a:latin typeface="Times New Roman" panose="02020603050405020304" pitchFamily="18" charset="0"/>
              </a:defRPr>
            </a:lvl6pPr>
            <a:lvl7pPr marL="3003004" indent="-231000" eaLnBrk="0" fontAlgn="base" hangingPunct="0">
              <a:spcBef>
                <a:spcPct val="0"/>
              </a:spcBef>
              <a:spcAft>
                <a:spcPct val="0"/>
              </a:spcAft>
              <a:defRPr sz="2400">
                <a:solidFill>
                  <a:schemeClr val="tx1"/>
                </a:solidFill>
                <a:latin typeface="Times New Roman" panose="02020603050405020304" pitchFamily="18" charset="0"/>
              </a:defRPr>
            </a:lvl7pPr>
            <a:lvl8pPr marL="3465005" indent="-231000" eaLnBrk="0" fontAlgn="base" hangingPunct="0">
              <a:spcBef>
                <a:spcPct val="0"/>
              </a:spcBef>
              <a:spcAft>
                <a:spcPct val="0"/>
              </a:spcAft>
              <a:defRPr sz="2400">
                <a:solidFill>
                  <a:schemeClr val="tx1"/>
                </a:solidFill>
                <a:latin typeface="Times New Roman" panose="02020603050405020304" pitchFamily="18" charset="0"/>
              </a:defRPr>
            </a:lvl8pPr>
            <a:lvl9pPr marL="3927005" indent="-231000" eaLnBrk="0" fontAlgn="base" hangingPunct="0">
              <a:spcBef>
                <a:spcPct val="0"/>
              </a:spcBef>
              <a:spcAft>
                <a:spcPct val="0"/>
              </a:spcAft>
              <a:defRPr sz="2400">
                <a:solidFill>
                  <a:schemeClr val="tx1"/>
                </a:solidFill>
                <a:latin typeface="Times New Roman" panose="02020603050405020304" pitchFamily="18" charset="0"/>
              </a:defRPr>
            </a:lvl9pPr>
          </a:lstStyle>
          <a:p>
            <a:fld id="{96400AD3-6DB9-42A6-90DB-99DD3E044AE5}" type="slidenum">
              <a:rPr lang="en-US" altLang="en-US" sz="1200"/>
              <a:pPr/>
              <a:t>6</a:t>
            </a:fld>
            <a:endParaRPr lang="en-US" altLang="en-US" sz="1200"/>
          </a:p>
        </p:txBody>
      </p:sp>
      <p:sp>
        <p:nvSpPr>
          <p:cNvPr id="10243" name="Rectangle 2">
            <a:extLst>
              <a:ext uri="{FF2B5EF4-FFF2-40B4-BE49-F238E27FC236}">
                <a16:creationId xmlns:a16="http://schemas.microsoft.com/office/drawing/2014/main" id="{92D17964-3477-4741-85C3-1EA4C72C64C8}"/>
              </a:ext>
            </a:extLst>
          </p:cNvPr>
          <p:cNvSpPr>
            <a:spLocks noGrp="1" noRot="1" noChangeAspect="1" noChangeArrowheads="1" noTextEdit="1"/>
          </p:cNvSpPr>
          <p:nvPr>
            <p:ph type="sldImg"/>
          </p:nvPr>
        </p:nvSpPr>
        <p:spPr bwMode="auto">
          <a:xfrm>
            <a:off x="1198563" y="701675"/>
            <a:ext cx="4679950" cy="35099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10244" name="Rectangle 3">
            <a:extLst>
              <a:ext uri="{FF2B5EF4-FFF2-40B4-BE49-F238E27FC236}">
                <a16:creationId xmlns:a16="http://schemas.microsoft.com/office/drawing/2014/main" id="{1C56F449-A428-4946-8F6E-CE883B455864}"/>
              </a:ext>
            </a:extLst>
          </p:cNvPr>
          <p:cNvSpPr>
            <a:spLocks noGrp="1" noChangeArrowheads="1"/>
          </p:cNvSpPr>
          <p:nvPr>
            <p:ph type="body" idx="1"/>
          </p:nvPr>
        </p:nvSpPr>
        <p:spPr>
          <a:xfrm>
            <a:off x="943932" y="4446502"/>
            <a:ext cx="5189214" cy="4214663"/>
          </a:xfrm>
          <a:noFill/>
        </p:spPr>
        <p:txBody>
          <a:bodyPr/>
          <a:lstStyle/>
          <a:p>
            <a:pPr eaLnBrk="1" hangingPunct="1"/>
            <a:endParaRPr lang="en-US" altLang="en-US"/>
          </a:p>
        </p:txBody>
      </p:sp>
    </p:spTree>
    <p:extLst>
      <p:ext uri="{BB962C8B-B14F-4D97-AF65-F5344CB8AC3E}">
        <p14:creationId xmlns:p14="http://schemas.microsoft.com/office/powerpoint/2010/main" val="32345524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C9207F07-792A-4F0B-8380-4DA55B02C241}"/>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50751" indent="-288750">
              <a:defRPr sz="2400">
                <a:solidFill>
                  <a:schemeClr val="tx1"/>
                </a:solidFill>
                <a:latin typeface="Times New Roman" panose="02020603050405020304" pitchFamily="18" charset="0"/>
              </a:defRPr>
            </a:lvl2pPr>
            <a:lvl3pPr marL="1155002" indent="-231000">
              <a:defRPr sz="2400">
                <a:solidFill>
                  <a:schemeClr val="tx1"/>
                </a:solidFill>
                <a:latin typeface="Times New Roman" panose="02020603050405020304" pitchFamily="18" charset="0"/>
              </a:defRPr>
            </a:lvl3pPr>
            <a:lvl4pPr marL="1617002" indent="-231000">
              <a:defRPr sz="2400">
                <a:solidFill>
                  <a:schemeClr val="tx1"/>
                </a:solidFill>
                <a:latin typeface="Times New Roman" panose="02020603050405020304" pitchFamily="18" charset="0"/>
              </a:defRPr>
            </a:lvl4pPr>
            <a:lvl5pPr marL="2079003" indent="-231000">
              <a:defRPr sz="2400">
                <a:solidFill>
                  <a:schemeClr val="tx1"/>
                </a:solidFill>
                <a:latin typeface="Times New Roman" panose="02020603050405020304" pitchFamily="18" charset="0"/>
              </a:defRPr>
            </a:lvl5pPr>
            <a:lvl6pPr marL="2541003" indent="-231000" eaLnBrk="0" fontAlgn="base" hangingPunct="0">
              <a:spcBef>
                <a:spcPct val="0"/>
              </a:spcBef>
              <a:spcAft>
                <a:spcPct val="0"/>
              </a:spcAft>
              <a:defRPr sz="2400">
                <a:solidFill>
                  <a:schemeClr val="tx1"/>
                </a:solidFill>
                <a:latin typeface="Times New Roman" panose="02020603050405020304" pitchFamily="18" charset="0"/>
              </a:defRPr>
            </a:lvl6pPr>
            <a:lvl7pPr marL="3003004" indent="-231000" eaLnBrk="0" fontAlgn="base" hangingPunct="0">
              <a:spcBef>
                <a:spcPct val="0"/>
              </a:spcBef>
              <a:spcAft>
                <a:spcPct val="0"/>
              </a:spcAft>
              <a:defRPr sz="2400">
                <a:solidFill>
                  <a:schemeClr val="tx1"/>
                </a:solidFill>
                <a:latin typeface="Times New Roman" panose="02020603050405020304" pitchFamily="18" charset="0"/>
              </a:defRPr>
            </a:lvl7pPr>
            <a:lvl8pPr marL="3465005" indent="-231000" eaLnBrk="0" fontAlgn="base" hangingPunct="0">
              <a:spcBef>
                <a:spcPct val="0"/>
              </a:spcBef>
              <a:spcAft>
                <a:spcPct val="0"/>
              </a:spcAft>
              <a:defRPr sz="2400">
                <a:solidFill>
                  <a:schemeClr val="tx1"/>
                </a:solidFill>
                <a:latin typeface="Times New Roman" panose="02020603050405020304" pitchFamily="18" charset="0"/>
              </a:defRPr>
            </a:lvl8pPr>
            <a:lvl9pPr marL="3927005" indent="-231000" eaLnBrk="0" fontAlgn="base" hangingPunct="0">
              <a:spcBef>
                <a:spcPct val="0"/>
              </a:spcBef>
              <a:spcAft>
                <a:spcPct val="0"/>
              </a:spcAft>
              <a:defRPr sz="2400">
                <a:solidFill>
                  <a:schemeClr val="tx1"/>
                </a:solidFill>
                <a:latin typeface="Times New Roman" panose="02020603050405020304" pitchFamily="18" charset="0"/>
              </a:defRPr>
            </a:lvl9pPr>
          </a:lstStyle>
          <a:p>
            <a:fld id="{96400AD3-6DB9-42A6-90DB-99DD3E044AE5}" type="slidenum">
              <a:rPr lang="en-US" altLang="en-US" sz="1200"/>
              <a:pPr/>
              <a:t>7</a:t>
            </a:fld>
            <a:endParaRPr lang="en-US" altLang="en-US" sz="1200"/>
          </a:p>
        </p:txBody>
      </p:sp>
      <p:sp>
        <p:nvSpPr>
          <p:cNvPr id="10243" name="Rectangle 2">
            <a:extLst>
              <a:ext uri="{FF2B5EF4-FFF2-40B4-BE49-F238E27FC236}">
                <a16:creationId xmlns:a16="http://schemas.microsoft.com/office/drawing/2014/main" id="{92D17964-3477-4741-85C3-1EA4C72C64C8}"/>
              </a:ext>
            </a:extLst>
          </p:cNvPr>
          <p:cNvSpPr>
            <a:spLocks noGrp="1" noRot="1" noChangeAspect="1" noChangeArrowheads="1" noTextEdit="1"/>
          </p:cNvSpPr>
          <p:nvPr>
            <p:ph type="sldImg"/>
          </p:nvPr>
        </p:nvSpPr>
        <p:spPr bwMode="auto">
          <a:xfrm>
            <a:off x="1198563" y="701675"/>
            <a:ext cx="4679950" cy="35099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10244" name="Rectangle 3">
            <a:extLst>
              <a:ext uri="{FF2B5EF4-FFF2-40B4-BE49-F238E27FC236}">
                <a16:creationId xmlns:a16="http://schemas.microsoft.com/office/drawing/2014/main" id="{1C56F449-A428-4946-8F6E-CE883B455864}"/>
              </a:ext>
            </a:extLst>
          </p:cNvPr>
          <p:cNvSpPr>
            <a:spLocks noGrp="1" noChangeArrowheads="1"/>
          </p:cNvSpPr>
          <p:nvPr>
            <p:ph type="body" idx="1"/>
          </p:nvPr>
        </p:nvSpPr>
        <p:spPr>
          <a:xfrm>
            <a:off x="943932" y="4446502"/>
            <a:ext cx="5189214" cy="4214663"/>
          </a:xfrm>
          <a:noFill/>
        </p:spPr>
        <p:txBody>
          <a:bodyPr/>
          <a:lstStyle/>
          <a:p>
            <a:pPr eaLnBrk="1" hangingPunct="1"/>
            <a:endParaRPr lang="en-US" altLang="en-US"/>
          </a:p>
        </p:txBody>
      </p:sp>
    </p:spTree>
    <p:extLst>
      <p:ext uri="{BB962C8B-B14F-4D97-AF65-F5344CB8AC3E}">
        <p14:creationId xmlns:p14="http://schemas.microsoft.com/office/powerpoint/2010/main" val="1322223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C9207F07-792A-4F0B-8380-4DA55B02C241}"/>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50751" indent="-288750">
              <a:defRPr sz="2400">
                <a:solidFill>
                  <a:schemeClr val="tx1"/>
                </a:solidFill>
                <a:latin typeface="Times New Roman" panose="02020603050405020304" pitchFamily="18" charset="0"/>
              </a:defRPr>
            </a:lvl2pPr>
            <a:lvl3pPr marL="1155002" indent="-231000">
              <a:defRPr sz="2400">
                <a:solidFill>
                  <a:schemeClr val="tx1"/>
                </a:solidFill>
                <a:latin typeface="Times New Roman" panose="02020603050405020304" pitchFamily="18" charset="0"/>
              </a:defRPr>
            </a:lvl3pPr>
            <a:lvl4pPr marL="1617002" indent="-231000">
              <a:defRPr sz="2400">
                <a:solidFill>
                  <a:schemeClr val="tx1"/>
                </a:solidFill>
                <a:latin typeface="Times New Roman" panose="02020603050405020304" pitchFamily="18" charset="0"/>
              </a:defRPr>
            </a:lvl4pPr>
            <a:lvl5pPr marL="2079003" indent="-231000">
              <a:defRPr sz="2400">
                <a:solidFill>
                  <a:schemeClr val="tx1"/>
                </a:solidFill>
                <a:latin typeface="Times New Roman" panose="02020603050405020304" pitchFamily="18" charset="0"/>
              </a:defRPr>
            </a:lvl5pPr>
            <a:lvl6pPr marL="2541003" indent="-231000" eaLnBrk="0" fontAlgn="base" hangingPunct="0">
              <a:spcBef>
                <a:spcPct val="0"/>
              </a:spcBef>
              <a:spcAft>
                <a:spcPct val="0"/>
              </a:spcAft>
              <a:defRPr sz="2400">
                <a:solidFill>
                  <a:schemeClr val="tx1"/>
                </a:solidFill>
                <a:latin typeface="Times New Roman" panose="02020603050405020304" pitchFamily="18" charset="0"/>
              </a:defRPr>
            </a:lvl6pPr>
            <a:lvl7pPr marL="3003004" indent="-231000" eaLnBrk="0" fontAlgn="base" hangingPunct="0">
              <a:spcBef>
                <a:spcPct val="0"/>
              </a:spcBef>
              <a:spcAft>
                <a:spcPct val="0"/>
              </a:spcAft>
              <a:defRPr sz="2400">
                <a:solidFill>
                  <a:schemeClr val="tx1"/>
                </a:solidFill>
                <a:latin typeface="Times New Roman" panose="02020603050405020304" pitchFamily="18" charset="0"/>
              </a:defRPr>
            </a:lvl7pPr>
            <a:lvl8pPr marL="3465005" indent="-231000" eaLnBrk="0" fontAlgn="base" hangingPunct="0">
              <a:spcBef>
                <a:spcPct val="0"/>
              </a:spcBef>
              <a:spcAft>
                <a:spcPct val="0"/>
              </a:spcAft>
              <a:defRPr sz="2400">
                <a:solidFill>
                  <a:schemeClr val="tx1"/>
                </a:solidFill>
                <a:latin typeface="Times New Roman" panose="02020603050405020304" pitchFamily="18" charset="0"/>
              </a:defRPr>
            </a:lvl8pPr>
            <a:lvl9pPr marL="3927005" indent="-231000" eaLnBrk="0" fontAlgn="base" hangingPunct="0">
              <a:spcBef>
                <a:spcPct val="0"/>
              </a:spcBef>
              <a:spcAft>
                <a:spcPct val="0"/>
              </a:spcAft>
              <a:defRPr sz="2400">
                <a:solidFill>
                  <a:schemeClr val="tx1"/>
                </a:solidFill>
                <a:latin typeface="Times New Roman" panose="02020603050405020304" pitchFamily="18" charset="0"/>
              </a:defRPr>
            </a:lvl9pPr>
          </a:lstStyle>
          <a:p>
            <a:fld id="{96400AD3-6DB9-42A6-90DB-99DD3E044AE5}" type="slidenum">
              <a:rPr lang="en-US" altLang="en-US" sz="1200"/>
              <a:pPr/>
              <a:t>8</a:t>
            </a:fld>
            <a:endParaRPr lang="en-US" altLang="en-US" sz="1200"/>
          </a:p>
        </p:txBody>
      </p:sp>
      <p:sp>
        <p:nvSpPr>
          <p:cNvPr id="10243" name="Rectangle 2">
            <a:extLst>
              <a:ext uri="{FF2B5EF4-FFF2-40B4-BE49-F238E27FC236}">
                <a16:creationId xmlns:a16="http://schemas.microsoft.com/office/drawing/2014/main" id="{92D17964-3477-4741-85C3-1EA4C72C64C8}"/>
              </a:ext>
            </a:extLst>
          </p:cNvPr>
          <p:cNvSpPr>
            <a:spLocks noGrp="1" noRot="1" noChangeAspect="1" noChangeArrowheads="1" noTextEdit="1"/>
          </p:cNvSpPr>
          <p:nvPr>
            <p:ph type="sldImg"/>
          </p:nvPr>
        </p:nvSpPr>
        <p:spPr bwMode="auto">
          <a:xfrm>
            <a:off x="1198563" y="701675"/>
            <a:ext cx="4679950" cy="35099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10244" name="Rectangle 3">
            <a:extLst>
              <a:ext uri="{FF2B5EF4-FFF2-40B4-BE49-F238E27FC236}">
                <a16:creationId xmlns:a16="http://schemas.microsoft.com/office/drawing/2014/main" id="{1C56F449-A428-4946-8F6E-CE883B455864}"/>
              </a:ext>
            </a:extLst>
          </p:cNvPr>
          <p:cNvSpPr>
            <a:spLocks noGrp="1" noChangeArrowheads="1"/>
          </p:cNvSpPr>
          <p:nvPr>
            <p:ph type="body" idx="1"/>
          </p:nvPr>
        </p:nvSpPr>
        <p:spPr>
          <a:xfrm>
            <a:off x="943932" y="4446502"/>
            <a:ext cx="5189214" cy="4214663"/>
          </a:xfrm>
          <a:noFill/>
        </p:spPr>
        <p:txBody>
          <a:bodyPr/>
          <a:lstStyle/>
          <a:p>
            <a:pPr eaLnBrk="1" hangingPunct="1"/>
            <a:endParaRPr lang="en-US" altLang="en-US" dirty="0"/>
          </a:p>
        </p:txBody>
      </p:sp>
    </p:spTree>
    <p:extLst>
      <p:ext uri="{BB962C8B-B14F-4D97-AF65-F5344CB8AC3E}">
        <p14:creationId xmlns:p14="http://schemas.microsoft.com/office/powerpoint/2010/main" val="7058019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C9207F07-792A-4F0B-8380-4DA55B02C241}"/>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50751" indent="-288750">
              <a:defRPr sz="2400">
                <a:solidFill>
                  <a:schemeClr val="tx1"/>
                </a:solidFill>
                <a:latin typeface="Times New Roman" panose="02020603050405020304" pitchFamily="18" charset="0"/>
              </a:defRPr>
            </a:lvl2pPr>
            <a:lvl3pPr marL="1155002" indent="-231000">
              <a:defRPr sz="2400">
                <a:solidFill>
                  <a:schemeClr val="tx1"/>
                </a:solidFill>
                <a:latin typeface="Times New Roman" panose="02020603050405020304" pitchFamily="18" charset="0"/>
              </a:defRPr>
            </a:lvl3pPr>
            <a:lvl4pPr marL="1617002" indent="-231000">
              <a:defRPr sz="2400">
                <a:solidFill>
                  <a:schemeClr val="tx1"/>
                </a:solidFill>
                <a:latin typeface="Times New Roman" panose="02020603050405020304" pitchFamily="18" charset="0"/>
              </a:defRPr>
            </a:lvl4pPr>
            <a:lvl5pPr marL="2079003" indent="-231000">
              <a:defRPr sz="2400">
                <a:solidFill>
                  <a:schemeClr val="tx1"/>
                </a:solidFill>
                <a:latin typeface="Times New Roman" panose="02020603050405020304" pitchFamily="18" charset="0"/>
              </a:defRPr>
            </a:lvl5pPr>
            <a:lvl6pPr marL="2541003" indent="-231000" eaLnBrk="0" fontAlgn="base" hangingPunct="0">
              <a:spcBef>
                <a:spcPct val="0"/>
              </a:spcBef>
              <a:spcAft>
                <a:spcPct val="0"/>
              </a:spcAft>
              <a:defRPr sz="2400">
                <a:solidFill>
                  <a:schemeClr val="tx1"/>
                </a:solidFill>
                <a:latin typeface="Times New Roman" panose="02020603050405020304" pitchFamily="18" charset="0"/>
              </a:defRPr>
            </a:lvl6pPr>
            <a:lvl7pPr marL="3003004" indent="-231000" eaLnBrk="0" fontAlgn="base" hangingPunct="0">
              <a:spcBef>
                <a:spcPct val="0"/>
              </a:spcBef>
              <a:spcAft>
                <a:spcPct val="0"/>
              </a:spcAft>
              <a:defRPr sz="2400">
                <a:solidFill>
                  <a:schemeClr val="tx1"/>
                </a:solidFill>
                <a:latin typeface="Times New Roman" panose="02020603050405020304" pitchFamily="18" charset="0"/>
              </a:defRPr>
            </a:lvl7pPr>
            <a:lvl8pPr marL="3465005" indent="-231000" eaLnBrk="0" fontAlgn="base" hangingPunct="0">
              <a:spcBef>
                <a:spcPct val="0"/>
              </a:spcBef>
              <a:spcAft>
                <a:spcPct val="0"/>
              </a:spcAft>
              <a:defRPr sz="2400">
                <a:solidFill>
                  <a:schemeClr val="tx1"/>
                </a:solidFill>
                <a:latin typeface="Times New Roman" panose="02020603050405020304" pitchFamily="18" charset="0"/>
              </a:defRPr>
            </a:lvl8pPr>
            <a:lvl9pPr marL="3927005" indent="-231000" eaLnBrk="0" fontAlgn="base" hangingPunct="0">
              <a:spcBef>
                <a:spcPct val="0"/>
              </a:spcBef>
              <a:spcAft>
                <a:spcPct val="0"/>
              </a:spcAft>
              <a:defRPr sz="2400">
                <a:solidFill>
                  <a:schemeClr val="tx1"/>
                </a:solidFill>
                <a:latin typeface="Times New Roman" panose="02020603050405020304" pitchFamily="18" charset="0"/>
              </a:defRPr>
            </a:lvl9pPr>
          </a:lstStyle>
          <a:p>
            <a:fld id="{96400AD3-6DB9-42A6-90DB-99DD3E044AE5}" type="slidenum">
              <a:rPr lang="en-US" altLang="en-US" sz="1200"/>
              <a:pPr/>
              <a:t>9</a:t>
            </a:fld>
            <a:endParaRPr lang="en-US" altLang="en-US" sz="1200"/>
          </a:p>
        </p:txBody>
      </p:sp>
      <p:sp>
        <p:nvSpPr>
          <p:cNvPr id="10243" name="Rectangle 2">
            <a:extLst>
              <a:ext uri="{FF2B5EF4-FFF2-40B4-BE49-F238E27FC236}">
                <a16:creationId xmlns:a16="http://schemas.microsoft.com/office/drawing/2014/main" id="{92D17964-3477-4741-85C3-1EA4C72C64C8}"/>
              </a:ext>
            </a:extLst>
          </p:cNvPr>
          <p:cNvSpPr>
            <a:spLocks noGrp="1" noRot="1" noChangeAspect="1" noChangeArrowheads="1" noTextEdit="1"/>
          </p:cNvSpPr>
          <p:nvPr>
            <p:ph type="sldImg"/>
          </p:nvPr>
        </p:nvSpPr>
        <p:spPr bwMode="auto">
          <a:xfrm>
            <a:off x="1198563" y="701675"/>
            <a:ext cx="4679950" cy="35099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10244" name="Rectangle 3">
            <a:extLst>
              <a:ext uri="{FF2B5EF4-FFF2-40B4-BE49-F238E27FC236}">
                <a16:creationId xmlns:a16="http://schemas.microsoft.com/office/drawing/2014/main" id="{1C56F449-A428-4946-8F6E-CE883B455864}"/>
              </a:ext>
            </a:extLst>
          </p:cNvPr>
          <p:cNvSpPr>
            <a:spLocks noGrp="1" noChangeArrowheads="1"/>
          </p:cNvSpPr>
          <p:nvPr>
            <p:ph type="body" idx="1"/>
          </p:nvPr>
        </p:nvSpPr>
        <p:spPr>
          <a:xfrm>
            <a:off x="943932" y="4446502"/>
            <a:ext cx="5189214" cy="4214663"/>
          </a:xfrm>
          <a:noFill/>
        </p:spPr>
        <p:txBody>
          <a:bodyPr/>
          <a:lstStyle/>
          <a:p>
            <a:pPr eaLnBrk="1" hangingPunct="1"/>
            <a:endParaRPr lang="en-US" altLang="en-US" dirty="0"/>
          </a:p>
        </p:txBody>
      </p:sp>
    </p:spTree>
    <p:extLst>
      <p:ext uri="{BB962C8B-B14F-4D97-AF65-F5344CB8AC3E}">
        <p14:creationId xmlns:p14="http://schemas.microsoft.com/office/powerpoint/2010/main" val="41342732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C9207F07-792A-4F0B-8380-4DA55B02C241}"/>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50751" indent="-288750">
              <a:defRPr sz="2400">
                <a:solidFill>
                  <a:schemeClr val="tx1"/>
                </a:solidFill>
                <a:latin typeface="Times New Roman" panose="02020603050405020304" pitchFamily="18" charset="0"/>
              </a:defRPr>
            </a:lvl2pPr>
            <a:lvl3pPr marL="1155002" indent="-231000">
              <a:defRPr sz="2400">
                <a:solidFill>
                  <a:schemeClr val="tx1"/>
                </a:solidFill>
                <a:latin typeface="Times New Roman" panose="02020603050405020304" pitchFamily="18" charset="0"/>
              </a:defRPr>
            </a:lvl3pPr>
            <a:lvl4pPr marL="1617002" indent="-231000">
              <a:defRPr sz="2400">
                <a:solidFill>
                  <a:schemeClr val="tx1"/>
                </a:solidFill>
                <a:latin typeface="Times New Roman" panose="02020603050405020304" pitchFamily="18" charset="0"/>
              </a:defRPr>
            </a:lvl4pPr>
            <a:lvl5pPr marL="2079003" indent="-231000">
              <a:defRPr sz="2400">
                <a:solidFill>
                  <a:schemeClr val="tx1"/>
                </a:solidFill>
                <a:latin typeface="Times New Roman" panose="02020603050405020304" pitchFamily="18" charset="0"/>
              </a:defRPr>
            </a:lvl5pPr>
            <a:lvl6pPr marL="2541003" indent="-231000" eaLnBrk="0" fontAlgn="base" hangingPunct="0">
              <a:spcBef>
                <a:spcPct val="0"/>
              </a:spcBef>
              <a:spcAft>
                <a:spcPct val="0"/>
              </a:spcAft>
              <a:defRPr sz="2400">
                <a:solidFill>
                  <a:schemeClr val="tx1"/>
                </a:solidFill>
                <a:latin typeface="Times New Roman" panose="02020603050405020304" pitchFamily="18" charset="0"/>
              </a:defRPr>
            </a:lvl6pPr>
            <a:lvl7pPr marL="3003004" indent="-231000" eaLnBrk="0" fontAlgn="base" hangingPunct="0">
              <a:spcBef>
                <a:spcPct val="0"/>
              </a:spcBef>
              <a:spcAft>
                <a:spcPct val="0"/>
              </a:spcAft>
              <a:defRPr sz="2400">
                <a:solidFill>
                  <a:schemeClr val="tx1"/>
                </a:solidFill>
                <a:latin typeface="Times New Roman" panose="02020603050405020304" pitchFamily="18" charset="0"/>
              </a:defRPr>
            </a:lvl7pPr>
            <a:lvl8pPr marL="3465005" indent="-231000" eaLnBrk="0" fontAlgn="base" hangingPunct="0">
              <a:spcBef>
                <a:spcPct val="0"/>
              </a:spcBef>
              <a:spcAft>
                <a:spcPct val="0"/>
              </a:spcAft>
              <a:defRPr sz="2400">
                <a:solidFill>
                  <a:schemeClr val="tx1"/>
                </a:solidFill>
                <a:latin typeface="Times New Roman" panose="02020603050405020304" pitchFamily="18" charset="0"/>
              </a:defRPr>
            </a:lvl8pPr>
            <a:lvl9pPr marL="3927005" indent="-231000" eaLnBrk="0" fontAlgn="base" hangingPunct="0">
              <a:spcBef>
                <a:spcPct val="0"/>
              </a:spcBef>
              <a:spcAft>
                <a:spcPct val="0"/>
              </a:spcAft>
              <a:defRPr sz="2400">
                <a:solidFill>
                  <a:schemeClr val="tx1"/>
                </a:solidFill>
                <a:latin typeface="Times New Roman" panose="02020603050405020304" pitchFamily="18" charset="0"/>
              </a:defRPr>
            </a:lvl9pPr>
          </a:lstStyle>
          <a:p>
            <a:fld id="{96400AD3-6DB9-42A6-90DB-99DD3E044AE5}" type="slidenum">
              <a:rPr lang="en-US" altLang="en-US" sz="1200"/>
              <a:pPr/>
              <a:t>10</a:t>
            </a:fld>
            <a:endParaRPr lang="en-US" altLang="en-US" sz="1200" dirty="0"/>
          </a:p>
        </p:txBody>
      </p:sp>
      <p:sp>
        <p:nvSpPr>
          <p:cNvPr id="10243" name="Rectangle 2">
            <a:extLst>
              <a:ext uri="{FF2B5EF4-FFF2-40B4-BE49-F238E27FC236}">
                <a16:creationId xmlns:a16="http://schemas.microsoft.com/office/drawing/2014/main" id="{92D17964-3477-4741-85C3-1EA4C72C64C8}"/>
              </a:ext>
            </a:extLst>
          </p:cNvPr>
          <p:cNvSpPr>
            <a:spLocks noGrp="1" noRot="1" noChangeAspect="1" noChangeArrowheads="1" noTextEdit="1"/>
          </p:cNvSpPr>
          <p:nvPr>
            <p:ph type="sldImg"/>
          </p:nvPr>
        </p:nvSpPr>
        <p:spPr bwMode="auto">
          <a:xfrm>
            <a:off x="1198563" y="701675"/>
            <a:ext cx="4679950" cy="35099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10244" name="Rectangle 3">
            <a:extLst>
              <a:ext uri="{FF2B5EF4-FFF2-40B4-BE49-F238E27FC236}">
                <a16:creationId xmlns:a16="http://schemas.microsoft.com/office/drawing/2014/main" id="{1C56F449-A428-4946-8F6E-CE883B455864}"/>
              </a:ext>
            </a:extLst>
          </p:cNvPr>
          <p:cNvSpPr>
            <a:spLocks noGrp="1" noChangeArrowheads="1"/>
          </p:cNvSpPr>
          <p:nvPr>
            <p:ph type="body" idx="1"/>
          </p:nvPr>
        </p:nvSpPr>
        <p:spPr>
          <a:xfrm>
            <a:off x="943932" y="4446502"/>
            <a:ext cx="5189214" cy="4214663"/>
          </a:xfrm>
          <a:noFill/>
        </p:spPr>
        <p:txBody>
          <a:bodyPr/>
          <a:lstStyle/>
          <a:p>
            <a:pPr eaLnBrk="1" hangingPunct="1"/>
            <a:endParaRPr lang="en-US" altLang="en-US" dirty="0"/>
          </a:p>
        </p:txBody>
      </p:sp>
    </p:spTree>
    <p:extLst>
      <p:ext uri="{BB962C8B-B14F-4D97-AF65-F5344CB8AC3E}">
        <p14:creationId xmlns:p14="http://schemas.microsoft.com/office/powerpoint/2010/main" val="5888051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6607ED4-E693-4B1D-85EB-FECB0FFEEEC1}"/>
              </a:ext>
            </a:extLst>
          </p:cNvPr>
          <p:cNvSpPr/>
          <p:nvPr/>
        </p:nvSpPr>
        <p:spPr bwMode="auto">
          <a:xfrm>
            <a:off x="-12700" y="-4763"/>
            <a:ext cx="1052513" cy="6856413"/>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 name="Rectangle 5">
            <a:extLst>
              <a:ext uri="{FF2B5EF4-FFF2-40B4-BE49-F238E27FC236}">
                <a16:creationId xmlns:a16="http://schemas.microsoft.com/office/drawing/2014/main" id="{FFD56885-76CB-4161-896D-337FFD628ACE}"/>
              </a:ext>
            </a:extLst>
          </p:cNvPr>
          <p:cNvSpPr/>
          <p:nvPr userDrawn="1"/>
        </p:nvSpPr>
        <p:spPr>
          <a:xfrm>
            <a:off x="9091613" y="0"/>
            <a:ext cx="46037"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nvGrpSpPr>
          <p:cNvPr id="14" name="Group 13">
            <a:extLst>
              <a:ext uri="{FF2B5EF4-FFF2-40B4-BE49-F238E27FC236}">
                <a16:creationId xmlns:a16="http://schemas.microsoft.com/office/drawing/2014/main" id="{47330B4F-FCBF-4011-A0EB-A3DBFCED8F97}"/>
              </a:ext>
            </a:extLst>
          </p:cNvPr>
          <p:cNvGrpSpPr/>
          <p:nvPr userDrawn="1"/>
        </p:nvGrpSpPr>
        <p:grpSpPr>
          <a:xfrm>
            <a:off x="257906" y="88545"/>
            <a:ext cx="511300" cy="427265"/>
            <a:chOff x="1875369" y="841758"/>
            <a:chExt cx="511300" cy="427265"/>
          </a:xfrm>
        </p:grpSpPr>
        <p:sp>
          <p:nvSpPr>
            <p:cNvPr id="10" name="Rectangle 9">
              <a:extLst>
                <a:ext uri="{FF2B5EF4-FFF2-40B4-BE49-F238E27FC236}">
                  <a16:creationId xmlns:a16="http://schemas.microsoft.com/office/drawing/2014/main" id="{629CC988-33FC-42E4-90D4-C6A96292E12A}"/>
                </a:ext>
              </a:extLst>
            </p:cNvPr>
            <p:cNvSpPr/>
            <p:nvPr userDrawn="1"/>
          </p:nvSpPr>
          <p:spPr>
            <a:xfrm>
              <a:off x="1875369" y="841758"/>
              <a:ext cx="511300" cy="374243"/>
            </a:xfrm>
            <a:prstGeom prst="rect">
              <a:avLst/>
            </a:prstGeom>
            <a:solidFill>
              <a:srgbClr val="FF00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Baskerville Old Face" panose="02020602080505020303" pitchFamily="18" charset="0"/>
                </a:rPr>
                <a:t>TN</a:t>
              </a:r>
            </a:p>
          </p:txBody>
        </p:sp>
        <p:sp>
          <p:nvSpPr>
            <p:cNvPr id="11" name="Rectangle 10">
              <a:extLst>
                <a:ext uri="{FF2B5EF4-FFF2-40B4-BE49-F238E27FC236}">
                  <a16:creationId xmlns:a16="http://schemas.microsoft.com/office/drawing/2014/main" id="{BF085FD9-4FD1-47D3-81BE-035A4CBD7D90}"/>
                </a:ext>
              </a:extLst>
            </p:cNvPr>
            <p:cNvSpPr/>
            <p:nvPr userDrawn="1"/>
          </p:nvSpPr>
          <p:spPr>
            <a:xfrm>
              <a:off x="1875369" y="1215703"/>
              <a:ext cx="511297" cy="30212"/>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2C7F617-4B7A-4D79-A2AB-BC7BF2DFD6F5}"/>
                </a:ext>
              </a:extLst>
            </p:cNvPr>
            <p:cNvSpPr/>
            <p:nvPr userDrawn="1"/>
          </p:nvSpPr>
          <p:spPr>
            <a:xfrm>
              <a:off x="1875369" y="1238811"/>
              <a:ext cx="511300" cy="30212"/>
            </a:xfrm>
            <a:prstGeom prst="rect">
              <a:avLst/>
            </a:prstGeom>
            <a:solidFill>
              <a:schemeClr val="accent2">
                <a:lumMod val="75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a:extLst>
              <a:ext uri="{FF2B5EF4-FFF2-40B4-BE49-F238E27FC236}">
                <a16:creationId xmlns:a16="http://schemas.microsoft.com/office/drawing/2014/main" id="{41FD37EC-991B-4366-A0B6-3A1792D31C2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78" y="6564201"/>
            <a:ext cx="958880" cy="218692"/>
          </a:xfrm>
          <a:prstGeom prst="rect">
            <a:avLst/>
          </a:prstGeom>
        </p:spPr>
      </p:pic>
    </p:spTree>
    <p:extLst>
      <p:ext uri="{BB962C8B-B14F-4D97-AF65-F5344CB8AC3E}">
        <p14:creationId xmlns:p14="http://schemas.microsoft.com/office/powerpoint/2010/main" val="3400303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B6447-31BE-4752-B1BF-862174FB97CB}"/>
              </a:ext>
            </a:extLst>
          </p:cNvPr>
          <p:cNvSpPr>
            <a:spLocks noGrp="1"/>
          </p:cNvSpPr>
          <p:nvPr>
            <p:ph type="title"/>
          </p:nvPr>
        </p:nvSpPr>
        <p:spPr>
          <a:xfrm>
            <a:off x="1600200" y="609600"/>
            <a:ext cx="6858000" cy="1143000"/>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2C2ECE-817B-4B58-86A7-0BC69520DA2B}"/>
              </a:ext>
            </a:extLst>
          </p:cNvPr>
          <p:cNvSpPr>
            <a:spLocks noGrp="1"/>
          </p:cNvSpPr>
          <p:nvPr>
            <p:ph type="body" orient="vert" idx="1"/>
          </p:nvPr>
        </p:nvSpPr>
        <p:spPr>
          <a:xfrm>
            <a:off x="1600200" y="1981200"/>
            <a:ext cx="6858000" cy="4114800"/>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58729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EF5FEC7-8F94-4BCD-8922-0181B59F6C88}"/>
              </a:ext>
            </a:extLst>
          </p:cNvPr>
          <p:cNvSpPr>
            <a:spLocks noGrp="1"/>
          </p:cNvSpPr>
          <p:nvPr>
            <p:ph type="title" orient="vert"/>
          </p:nvPr>
        </p:nvSpPr>
        <p:spPr>
          <a:xfrm>
            <a:off x="6743700" y="609600"/>
            <a:ext cx="1714500" cy="5486400"/>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CFFDB7-C1A9-4A4D-9C8C-37404CF32F9E}"/>
              </a:ext>
            </a:extLst>
          </p:cNvPr>
          <p:cNvSpPr>
            <a:spLocks noGrp="1"/>
          </p:cNvSpPr>
          <p:nvPr>
            <p:ph type="body" orient="vert" idx="1"/>
          </p:nvPr>
        </p:nvSpPr>
        <p:spPr>
          <a:xfrm>
            <a:off x="1600200" y="609600"/>
            <a:ext cx="4991100" cy="5486400"/>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13339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A6C92-C025-4B69-9B3E-805389D276B6}"/>
              </a:ext>
            </a:extLst>
          </p:cNvPr>
          <p:cNvSpPr>
            <a:spLocks noGrp="1"/>
          </p:cNvSpPr>
          <p:nvPr>
            <p:ph type="title"/>
          </p:nvPr>
        </p:nvSpPr>
        <p:spPr>
          <a:xfrm>
            <a:off x="1600200" y="609600"/>
            <a:ext cx="6858000" cy="1143000"/>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40CB4E0-C3F1-4FF3-9929-C3308B50F8D6}"/>
              </a:ext>
            </a:extLst>
          </p:cNvPr>
          <p:cNvSpPr>
            <a:spLocks noGrp="1"/>
          </p:cNvSpPr>
          <p:nvPr>
            <p:ph type="body" sz="half" idx="1"/>
          </p:nvPr>
        </p:nvSpPr>
        <p:spPr>
          <a:xfrm>
            <a:off x="1600200" y="1981200"/>
            <a:ext cx="3352800" cy="41148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Online Image Placeholder 3">
            <a:extLst>
              <a:ext uri="{FF2B5EF4-FFF2-40B4-BE49-F238E27FC236}">
                <a16:creationId xmlns:a16="http://schemas.microsoft.com/office/drawing/2014/main" id="{4A1452EA-69D0-4230-AC68-E5829FD0835C}"/>
              </a:ext>
            </a:extLst>
          </p:cNvPr>
          <p:cNvSpPr>
            <a:spLocks noGrp="1"/>
          </p:cNvSpPr>
          <p:nvPr>
            <p:ph type="clipArt" sz="half" idx="2"/>
          </p:nvPr>
        </p:nvSpPr>
        <p:spPr>
          <a:xfrm>
            <a:off x="5105400" y="1981200"/>
            <a:ext cx="3352800" cy="4114800"/>
          </a:xfrm>
          <a:prstGeom prst="rect">
            <a:avLst/>
          </a:prstGeom>
        </p:spPr>
        <p:txBody>
          <a:bodyPr/>
          <a:lstStyle/>
          <a:p>
            <a:pPr lvl="0"/>
            <a:endParaRPr lang="en-US" noProof="0"/>
          </a:p>
        </p:txBody>
      </p:sp>
    </p:spTree>
    <p:extLst>
      <p:ext uri="{BB962C8B-B14F-4D97-AF65-F5344CB8AC3E}">
        <p14:creationId xmlns:p14="http://schemas.microsoft.com/office/powerpoint/2010/main" val="7386107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6871C71-BDFB-40F1-A793-12B197287C4E}"/>
              </a:ext>
            </a:extLst>
          </p:cNvPr>
          <p:cNvSpPr>
            <a:spLocks noGrp="1"/>
          </p:cNvSpPr>
          <p:nvPr>
            <p:ph/>
          </p:nvPr>
        </p:nvSpPr>
        <p:spPr>
          <a:xfrm>
            <a:off x="1600200" y="609600"/>
            <a:ext cx="6858000" cy="54864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41581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71497-807E-4139-890E-ED2B20416473}"/>
              </a:ext>
            </a:extLst>
          </p:cNvPr>
          <p:cNvSpPr>
            <a:spLocks noGrp="1"/>
          </p:cNvSpPr>
          <p:nvPr>
            <p:ph type="title"/>
          </p:nvPr>
        </p:nvSpPr>
        <p:spPr>
          <a:xfrm>
            <a:off x="1600200" y="609600"/>
            <a:ext cx="6858000" cy="1143000"/>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05DA312-D61B-4FF2-B5CA-1312A5832111}"/>
              </a:ext>
            </a:extLst>
          </p:cNvPr>
          <p:cNvSpPr>
            <a:spLocks noGrp="1"/>
          </p:cNvSpPr>
          <p:nvPr>
            <p:ph type="body" sz="half" idx="1"/>
          </p:nvPr>
        </p:nvSpPr>
        <p:spPr>
          <a:xfrm>
            <a:off x="1600200" y="1981200"/>
            <a:ext cx="3352800" cy="41148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6B8AE64-E43A-4794-A180-B90F792CA5B1}"/>
              </a:ext>
            </a:extLst>
          </p:cNvPr>
          <p:cNvSpPr>
            <a:spLocks noGrp="1"/>
          </p:cNvSpPr>
          <p:nvPr>
            <p:ph sz="half" idx="2"/>
          </p:nvPr>
        </p:nvSpPr>
        <p:spPr>
          <a:xfrm>
            <a:off x="5105400" y="1981200"/>
            <a:ext cx="3352800" cy="41148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81797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F6D5D-1E2F-4AFB-B3E2-B94B3C2BD8CF}"/>
              </a:ext>
            </a:extLst>
          </p:cNvPr>
          <p:cNvSpPr>
            <a:spLocks noGrp="1"/>
          </p:cNvSpPr>
          <p:nvPr>
            <p:ph type="title"/>
          </p:nvPr>
        </p:nvSpPr>
        <p:spPr>
          <a:xfrm>
            <a:off x="1600200" y="609600"/>
            <a:ext cx="6858000" cy="11430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0F21B8C-0C87-41AC-B9E6-47F812D8316B}"/>
              </a:ext>
            </a:extLst>
          </p:cNvPr>
          <p:cNvSpPr>
            <a:spLocks noGrp="1"/>
          </p:cNvSpPr>
          <p:nvPr>
            <p:ph sz="half" idx="1"/>
          </p:nvPr>
        </p:nvSpPr>
        <p:spPr>
          <a:xfrm>
            <a:off x="1600200" y="1981200"/>
            <a:ext cx="3352800" cy="41148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3BE2197-22AC-4C19-ABC9-4CC71C71751F}"/>
              </a:ext>
            </a:extLst>
          </p:cNvPr>
          <p:cNvSpPr>
            <a:spLocks noGrp="1"/>
          </p:cNvSpPr>
          <p:nvPr>
            <p:ph type="body" sz="half" idx="2"/>
          </p:nvPr>
        </p:nvSpPr>
        <p:spPr>
          <a:xfrm>
            <a:off x="5105400" y="1981200"/>
            <a:ext cx="3352800" cy="41148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20353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0928ED1-4005-4F0C-89B6-FF205006A802}" type="datetimeFigureOut">
              <a:rPr lang="en-US" smtClean="0"/>
              <a:t>3/21/2018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78150F6-BBDD-461F-A5B7-D352E8ADD02B}" type="slidenum">
              <a:rPr lang="en-US" smtClean="0"/>
              <a:t>‹#›</a:t>
            </a:fld>
            <a:endParaRPr lang="en-US" dirty="0"/>
          </a:p>
        </p:txBody>
      </p:sp>
    </p:spTree>
    <p:extLst>
      <p:ext uri="{BB962C8B-B14F-4D97-AF65-F5344CB8AC3E}">
        <p14:creationId xmlns:p14="http://schemas.microsoft.com/office/powerpoint/2010/main" val="13107540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C1138-4D96-4A3C-B818-30676F9D614A}"/>
              </a:ext>
            </a:extLst>
          </p:cNvPr>
          <p:cNvSpPr>
            <a:spLocks noGrp="1"/>
          </p:cNvSpPr>
          <p:nvPr>
            <p:ph type="title"/>
          </p:nvPr>
        </p:nvSpPr>
        <p:spPr>
          <a:xfrm>
            <a:off x="1600200" y="609600"/>
            <a:ext cx="6858000" cy="11430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4760250-7440-4FC7-9436-6BE1447F2ED1}"/>
              </a:ext>
            </a:extLst>
          </p:cNvPr>
          <p:cNvSpPr>
            <a:spLocks noGrp="1"/>
          </p:cNvSpPr>
          <p:nvPr>
            <p:ph idx="1"/>
          </p:nvPr>
        </p:nvSpPr>
        <p:spPr>
          <a:xfrm>
            <a:off x="1600200" y="1981200"/>
            <a:ext cx="6858000" cy="41148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67935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8FF75-09C8-4473-9D3D-E4A0D5F4A970}"/>
              </a:ext>
            </a:extLst>
          </p:cNvPr>
          <p:cNvSpPr>
            <a:spLocks noGrp="1"/>
          </p:cNvSpPr>
          <p:nvPr>
            <p:ph type="title"/>
          </p:nvPr>
        </p:nvSpPr>
        <p:spPr>
          <a:xfrm>
            <a:off x="623888" y="1709738"/>
            <a:ext cx="7886700" cy="2852737"/>
          </a:xfrm>
          <a:prstGeom prst="rect">
            <a:avLst/>
          </a:prstGeom>
        </p:spPr>
        <p:txBody>
          <a:bodyPr anchor="b"/>
          <a:lstStyle>
            <a:lvl1pPr>
              <a:defRPr sz="6000">
                <a:solidFill>
                  <a:schemeClr val="accent6">
                    <a:lumMod val="75000"/>
                  </a:schemeClr>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6618BA77-1C17-45D4-AFCD-A2C714F2CF05}"/>
              </a:ext>
            </a:extLst>
          </p:cNvPr>
          <p:cNvSpPr>
            <a:spLocks noGrp="1"/>
          </p:cNvSpPr>
          <p:nvPr>
            <p:ph type="body" idx="1"/>
          </p:nvPr>
        </p:nvSpPr>
        <p:spPr>
          <a:xfrm>
            <a:off x="623888" y="4589463"/>
            <a:ext cx="7886700" cy="1500187"/>
          </a:xfrm>
          <a:prstGeom prst="rect">
            <a:avLst/>
          </a:prstGeom>
        </p:spPr>
        <p:txBody>
          <a:bodyPr/>
          <a:lstStyle>
            <a:lvl1pPr marL="0" indent="0">
              <a:buNone/>
              <a:defRPr sz="2400">
                <a:solidFill>
                  <a:schemeClr val="accent6">
                    <a:lumMod val="75000"/>
                  </a:schemeClr>
                </a:solidFill>
                <a:latin typeface="Calibri" panose="020F0502020204030204" pitchFamily="34" charset="0"/>
                <a:cs typeface="Calibri" panose="020F0502020204030204" pitchFamily="34" charset="0"/>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dirty="0"/>
              <a:t>Edit Master text styles</a:t>
            </a:r>
          </a:p>
        </p:txBody>
      </p:sp>
    </p:spTree>
    <p:extLst>
      <p:ext uri="{BB962C8B-B14F-4D97-AF65-F5344CB8AC3E}">
        <p14:creationId xmlns:p14="http://schemas.microsoft.com/office/powerpoint/2010/main" val="40803483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DE8EC-DA73-4BA8-BD0C-C4727400B1B3}"/>
              </a:ext>
            </a:extLst>
          </p:cNvPr>
          <p:cNvSpPr>
            <a:spLocks noGrp="1"/>
          </p:cNvSpPr>
          <p:nvPr>
            <p:ph type="title"/>
          </p:nvPr>
        </p:nvSpPr>
        <p:spPr>
          <a:xfrm>
            <a:off x="1600200" y="609600"/>
            <a:ext cx="6858000" cy="11430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1188AFE-D8D6-4C84-8460-8D31AF8A68F1}"/>
              </a:ext>
            </a:extLst>
          </p:cNvPr>
          <p:cNvSpPr>
            <a:spLocks noGrp="1"/>
          </p:cNvSpPr>
          <p:nvPr>
            <p:ph sz="half" idx="1"/>
          </p:nvPr>
        </p:nvSpPr>
        <p:spPr>
          <a:xfrm>
            <a:off x="1600200" y="1981200"/>
            <a:ext cx="3352800" cy="41148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E3B2E0D-642E-4040-980F-A540BC52B2A9}"/>
              </a:ext>
            </a:extLst>
          </p:cNvPr>
          <p:cNvSpPr>
            <a:spLocks noGrp="1"/>
          </p:cNvSpPr>
          <p:nvPr>
            <p:ph sz="half" idx="2"/>
          </p:nvPr>
        </p:nvSpPr>
        <p:spPr>
          <a:xfrm>
            <a:off x="5105400" y="1981200"/>
            <a:ext cx="3352800" cy="41148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24794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B4F13-2E17-4C32-9973-5A0ED8422589}"/>
              </a:ext>
            </a:extLst>
          </p:cNvPr>
          <p:cNvSpPr>
            <a:spLocks noGrp="1"/>
          </p:cNvSpPr>
          <p:nvPr>
            <p:ph type="title"/>
          </p:nvPr>
        </p:nvSpPr>
        <p:spPr>
          <a:xfrm>
            <a:off x="630238" y="365125"/>
            <a:ext cx="78867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E73D99D-2F54-49C8-B5C9-E328051BC9D3}"/>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8E5AA9A-F616-421E-9683-DB9AF9177C13}"/>
              </a:ext>
            </a:extLst>
          </p:cNvPr>
          <p:cNvSpPr>
            <a:spLocks noGrp="1"/>
          </p:cNvSpPr>
          <p:nvPr>
            <p:ph sz="half" idx="2"/>
          </p:nvPr>
        </p:nvSpPr>
        <p:spPr>
          <a:xfrm>
            <a:off x="630238" y="2505075"/>
            <a:ext cx="386873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3C8FFD8-FBD2-4F91-B263-54EC10CBD060}"/>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64199A7-6FD4-45FE-985E-AF28F197B183}"/>
              </a:ext>
            </a:extLst>
          </p:cNvPr>
          <p:cNvSpPr>
            <a:spLocks noGrp="1"/>
          </p:cNvSpPr>
          <p:nvPr>
            <p:ph sz="quarter" idx="4"/>
          </p:nvPr>
        </p:nvSpPr>
        <p:spPr>
          <a:xfrm>
            <a:off x="4629150" y="2505075"/>
            <a:ext cx="38877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27114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1E1C8-853F-454A-9A74-0ED4C70B77AC}"/>
              </a:ext>
            </a:extLst>
          </p:cNvPr>
          <p:cNvSpPr>
            <a:spLocks noGrp="1"/>
          </p:cNvSpPr>
          <p:nvPr>
            <p:ph type="title"/>
          </p:nvPr>
        </p:nvSpPr>
        <p:spPr>
          <a:xfrm>
            <a:off x="1600200" y="609600"/>
            <a:ext cx="68580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8150687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95769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655EF-6D07-48B7-8727-A182AB2ED809}"/>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4D15F7E-F2EC-45FF-9B79-F4078185DAC8}"/>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E44CC42-446F-408F-BE87-2EE6059CFD8B}"/>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1111276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DC507-A0D8-44E8-A9C7-E7092594CA59}"/>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ACC3ECE-4F28-4BB3-BB26-9C79D95ED9ED}"/>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a:extLst>
              <a:ext uri="{FF2B5EF4-FFF2-40B4-BE49-F238E27FC236}">
                <a16:creationId xmlns:a16="http://schemas.microsoft.com/office/drawing/2014/main" id="{24DC29BA-EDDB-40CC-B498-0510FD51F8AC}"/>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2808033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1"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2" r:id="rId16"/>
  </p:sldLayoutIdLst>
  <p:txStyles>
    <p:titleStyle>
      <a:lvl1pPr algn="ctr" rtl="0" eaLnBrk="0" fontAlgn="base" hangingPunct="0">
        <a:spcBef>
          <a:spcPct val="0"/>
        </a:spcBef>
        <a:spcAft>
          <a:spcPct val="0"/>
        </a:spcAft>
        <a:defRPr sz="4400" b="1" kern="1200">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imes New Roman" panose="02020603050405020304" pitchFamily="18" charset="0"/>
        </a:defRPr>
      </a:lvl2pPr>
      <a:lvl3pPr algn="ctr" rtl="0" eaLnBrk="0" fontAlgn="base" hangingPunct="0">
        <a:spcBef>
          <a:spcPct val="0"/>
        </a:spcBef>
        <a:spcAft>
          <a:spcPct val="0"/>
        </a:spcAft>
        <a:defRPr sz="4400" b="1">
          <a:solidFill>
            <a:schemeClr val="tx2"/>
          </a:solidFill>
          <a:latin typeface="Times New Roman" panose="02020603050405020304" pitchFamily="18" charset="0"/>
        </a:defRPr>
      </a:lvl3pPr>
      <a:lvl4pPr algn="ctr" rtl="0" eaLnBrk="0" fontAlgn="base" hangingPunct="0">
        <a:spcBef>
          <a:spcPct val="0"/>
        </a:spcBef>
        <a:spcAft>
          <a:spcPct val="0"/>
        </a:spcAft>
        <a:defRPr sz="4400" b="1">
          <a:solidFill>
            <a:schemeClr val="tx2"/>
          </a:solidFill>
          <a:latin typeface="Times New Roman" panose="02020603050405020304" pitchFamily="18" charset="0"/>
        </a:defRPr>
      </a:lvl4pPr>
      <a:lvl5pPr algn="ctr" rtl="0" eaLnBrk="0" fontAlgn="base" hangingPunct="0">
        <a:spcBef>
          <a:spcPct val="0"/>
        </a:spcBef>
        <a:spcAft>
          <a:spcPct val="0"/>
        </a:spcAft>
        <a:defRPr sz="4400" b="1">
          <a:solidFill>
            <a:schemeClr val="tx2"/>
          </a:solidFill>
          <a:latin typeface="Times New Roman" panose="02020603050405020304" pitchFamily="18" charset="0"/>
        </a:defRPr>
      </a:lvl5pPr>
      <a:lvl6pPr marL="457200" algn="ctr" rtl="0" fontAlgn="base">
        <a:spcBef>
          <a:spcPct val="0"/>
        </a:spcBef>
        <a:spcAft>
          <a:spcPct val="0"/>
        </a:spcAft>
        <a:defRPr sz="4400" b="1">
          <a:solidFill>
            <a:schemeClr val="tx2"/>
          </a:solidFill>
          <a:latin typeface="Times New Roman" panose="02020603050405020304" pitchFamily="18" charset="0"/>
        </a:defRPr>
      </a:lvl6pPr>
      <a:lvl7pPr marL="914400" algn="ctr" rtl="0" fontAlgn="base">
        <a:spcBef>
          <a:spcPct val="0"/>
        </a:spcBef>
        <a:spcAft>
          <a:spcPct val="0"/>
        </a:spcAft>
        <a:defRPr sz="4400" b="1">
          <a:solidFill>
            <a:schemeClr val="tx2"/>
          </a:solidFill>
          <a:latin typeface="Times New Roman" panose="02020603050405020304" pitchFamily="18" charset="0"/>
        </a:defRPr>
      </a:lvl7pPr>
      <a:lvl8pPr marL="1371600" algn="ctr" rtl="0" fontAlgn="base">
        <a:spcBef>
          <a:spcPct val="0"/>
        </a:spcBef>
        <a:spcAft>
          <a:spcPct val="0"/>
        </a:spcAft>
        <a:defRPr sz="4400" b="1">
          <a:solidFill>
            <a:schemeClr val="tx2"/>
          </a:solidFill>
          <a:latin typeface="Times New Roman" panose="02020603050405020304" pitchFamily="18" charset="0"/>
        </a:defRPr>
      </a:lvl8pPr>
      <a:lvl9pPr marL="1828800" algn="ctr" rtl="0" fontAlgn="base">
        <a:spcBef>
          <a:spcPct val="0"/>
        </a:spcBef>
        <a:spcAft>
          <a:spcPct val="0"/>
        </a:spcAft>
        <a:defRPr sz="4400" b="1">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lr>
          <a:srgbClr val="990033"/>
        </a:buClr>
        <a:buFont typeface="Wingdings" panose="05000000000000000000" pitchFamily="2" charset="2"/>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rgbClr val="990033"/>
        </a:buClr>
        <a:buFont typeface="Wingdings" panose="05000000000000000000" pitchFamily="2" charset="2"/>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rgbClr val="990033"/>
        </a:buClr>
        <a:buFont typeface="Wingdings" panose="05000000000000000000" pitchFamily="2" charset="2"/>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rgbClr val="990033"/>
        </a:buClr>
        <a:buFont typeface="Wingdings" panose="05000000000000000000" pitchFamily="2"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rgbClr val="990033"/>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tif"/><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8" Type="http://schemas.openxmlformats.org/officeDocument/2006/relationships/image" Target="../media/image18.w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17.wmf"/><Relationship Id="rId5" Type="http://schemas.openxmlformats.org/officeDocument/2006/relationships/oleObject" Target="../embeddings/oleObject2.bin"/><Relationship Id="rId4" Type="http://schemas.openxmlformats.org/officeDocument/2006/relationships/image" Target="../media/image16.wmf"/></Relationships>
</file>

<file path=ppt/slides/_rels/slide4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xml"/><Relationship Id="rId1" Type="http://schemas.openxmlformats.org/officeDocument/2006/relationships/vmlDrawing" Target="../drawings/vmlDrawing2.vml"/><Relationship Id="rId4" Type="http://schemas.openxmlformats.org/officeDocument/2006/relationships/image" Target="../media/image21.emf"/></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xml"/><Relationship Id="rId1" Type="http://schemas.openxmlformats.org/officeDocument/2006/relationships/vmlDrawing" Target="../drawings/vmlDrawing3.vml"/><Relationship Id="rId4" Type="http://schemas.openxmlformats.org/officeDocument/2006/relationships/image" Target="../media/image22.emf"/></Relationships>
</file>

<file path=ppt/slides/_rels/slide45.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xml"/><Relationship Id="rId1" Type="http://schemas.openxmlformats.org/officeDocument/2006/relationships/vmlDrawing" Target="../drawings/vmlDrawing4.vml"/><Relationship Id="rId4" Type="http://schemas.openxmlformats.org/officeDocument/2006/relationships/image" Target="../media/image26.em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xml"/><Relationship Id="rId1" Type="http://schemas.openxmlformats.org/officeDocument/2006/relationships/vmlDrawing" Target="../drawings/vmlDrawing5.vml"/><Relationship Id="rId4" Type="http://schemas.openxmlformats.org/officeDocument/2006/relationships/image" Target="../media/image27.emf"/></Relationships>
</file>

<file path=ppt/slides/_rels/slide5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8" Type="http://schemas.openxmlformats.org/officeDocument/2006/relationships/oleObject" Target="../embeddings/oleObject12.bin"/><Relationship Id="rId13" Type="http://schemas.openxmlformats.org/officeDocument/2006/relationships/oleObject" Target="../embeddings/oleObject17.bin"/><Relationship Id="rId18" Type="http://schemas.openxmlformats.org/officeDocument/2006/relationships/oleObject" Target="../embeddings/oleObject22.bin"/><Relationship Id="rId26" Type="http://schemas.openxmlformats.org/officeDocument/2006/relationships/oleObject" Target="../embeddings/oleObject30.bin"/><Relationship Id="rId3" Type="http://schemas.openxmlformats.org/officeDocument/2006/relationships/oleObject" Target="../embeddings/oleObject8.bin"/><Relationship Id="rId21" Type="http://schemas.openxmlformats.org/officeDocument/2006/relationships/oleObject" Target="../embeddings/oleObject25.bin"/><Relationship Id="rId34" Type="http://schemas.openxmlformats.org/officeDocument/2006/relationships/image" Target="../media/image30.wmf"/><Relationship Id="rId7" Type="http://schemas.openxmlformats.org/officeDocument/2006/relationships/oleObject" Target="../embeddings/oleObject11.bin"/><Relationship Id="rId12" Type="http://schemas.openxmlformats.org/officeDocument/2006/relationships/oleObject" Target="../embeddings/oleObject16.bin"/><Relationship Id="rId17" Type="http://schemas.openxmlformats.org/officeDocument/2006/relationships/oleObject" Target="../embeddings/oleObject21.bin"/><Relationship Id="rId25" Type="http://schemas.openxmlformats.org/officeDocument/2006/relationships/oleObject" Target="../embeddings/oleObject29.bin"/><Relationship Id="rId33" Type="http://schemas.openxmlformats.org/officeDocument/2006/relationships/oleObject" Target="../embeddings/oleObject36.bin"/><Relationship Id="rId2" Type="http://schemas.openxmlformats.org/officeDocument/2006/relationships/slideLayout" Target="../slideLayouts/slideLayout1.xml"/><Relationship Id="rId16" Type="http://schemas.openxmlformats.org/officeDocument/2006/relationships/oleObject" Target="../embeddings/oleObject20.bin"/><Relationship Id="rId20" Type="http://schemas.openxmlformats.org/officeDocument/2006/relationships/oleObject" Target="../embeddings/oleObject24.bin"/><Relationship Id="rId29" Type="http://schemas.openxmlformats.org/officeDocument/2006/relationships/image" Target="../media/image29.wmf"/><Relationship Id="rId1" Type="http://schemas.openxmlformats.org/officeDocument/2006/relationships/vmlDrawing" Target="../drawings/vmlDrawing6.vml"/><Relationship Id="rId6" Type="http://schemas.openxmlformats.org/officeDocument/2006/relationships/oleObject" Target="../embeddings/oleObject10.bin"/><Relationship Id="rId11" Type="http://schemas.openxmlformats.org/officeDocument/2006/relationships/oleObject" Target="../embeddings/oleObject15.bin"/><Relationship Id="rId24" Type="http://schemas.openxmlformats.org/officeDocument/2006/relationships/oleObject" Target="../embeddings/oleObject28.bin"/><Relationship Id="rId32" Type="http://schemas.openxmlformats.org/officeDocument/2006/relationships/oleObject" Target="../embeddings/oleObject35.bin"/><Relationship Id="rId37" Type="http://schemas.openxmlformats.org/officeDocument/2006/relationships/oleObject" Target="../embeddings/oleObject39.bin"/><Relationship Id="rId5" Type="http://schemas.openxmlformats.org/officeDocument/2006/relationships/oleObject" Target="../embeddings/oleObject9.bin"/><Relationship Id="rId15" Type="http://schemas.openxmlformats.org/officeDocument/2006/relationships/oleObject" Target="../embeddings/oleObject19.bin"/><Relationship Id="rId23" Type="http://schemas.openxmlformats.org/officeDocument/2006/relationships/oleObject" Target="../embeddings/oleObject27.bin"/><Relationship Id="rId28" Type="http://schemas.openxmlformats.org/officeDocument/2006/relationships/oleObject" Target="../embeddings/oleObject32.bin"/><Relationship Id="rId36" Type="http://schemas.openxmlformats.org/officeDocument/2006/relationships/oleObject" Target="../embeddings/oleObject38.bin"/><Relationship Id="rId10" Type="http://schemas.openxmlformats.org/officeDocument/2006/relationships/oleObject" Target="../embeddings/oleObject14.bin"/><Relationship Id="rId19" Type="http://schemas.openxmlformats.org/officeDocument/2006/relationships/oleObject" Target="../embeddings/oleObject23.bin"/><Relationship Id="rId31" Type="http://schemas.openxmlformats.org/officeDocument/2006/relationships/oleObject" Target="../embeddings/oleObject34.bin"/><Relationship Id="rId4" Type="http://schemas.openxmlformats.org/officeDocument/2006/relationships/image" Target="../media/image28.wmf"/><Relationship Id="rId9" Type="http://schemas.openxmlformats.org/officeDocument/2006/relationships/oleObject" Target="../embeddings/oleObject13.bin"/><Relationship Id="rId14" Type="http://schemas.openxmlformats.org/officeDocument/2006/relationships/oleObject" Target="../embeddings/oleObject18.bin"/><Relationship Id="rId22" Type="http://schemas.openxmlformats.org/officeDocument/2006/relationships/oleObject" Target="../embeddings/oleObject26.bin"/><Relationship Id="rId27" Type="http://schemas.openxmlformats.org/officeDocument/2006/relationships/oleObject" Target="../embeddings/oleObject31.bin"/><Relationship Id="rId30" Type="http://schemas.openxmlformats.org/officeDocument/2006/relationships/oleObject" Target="../embeddings/oleObject33.bin"/><Relationship Id="rId35" Type="http://schemas.openxmlformats.org/officeDocument/2006/relationships/oleObject" Target="../embeddings/oleObject37.bin"/></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a:extLst>
              <a:ext uri="{FF2B5EF4-FFF2-40B4-BE49-F238E27FC236}">
                <a16:creationId xmlns:a16="http://schemas.microsoft.com/office/drawing/2014/main" id="{8C189B68-8A38-4132-8F13-0DFA8DB3628B}"/>
              </a:ext>
            </a:extLst>
          </p:cNvPr>
          <p:cNvSpPr>
            <a:spLocks noGrp="1" noChangeArrowheads="1"/>
          </p:cNvSpPr>
          <p:nvPr>
            <p:ph type="ctrTitle" idx="4294967295"/>
          </p:nvPr>
        </p:nvSpPr>
        <p:spPr>
          <a:xfrm>
            <a:off x="84138" y="1247775"/>
            <a:ext cx="9059862" cy="1679575"/>
          </a:xfrm>
          <a:prstGeom prst="rect">
            <a:avLst/>
          </a:prstGeom>
        </p:spPr>
        <p:txBody>
          <a:bodyPr anchor="ctr"/>
          <a:lstStyle/>
          <a:p>
            <a:pPr eaLnBrk="1" hangingPunct="1">
              <a:defRPr/>
            </a:pPr>
            <a:r>
              <a:rPr lang="en-US" altLang="en-US" sz="4800" b="0" dirty="0">
                <a:solidFill>
                  <a:schemeClr val="accent6">
                    <a:lumMod val="75000"/>
                  </a:schemeClr>
                </a:solidFill>
                <a:latin typeface="Calibri" panose="020F0502020204030204" pitchFamily="34" charset="0"/>
                <a:cs typeface="Calibri" panose="020F0502020204030204" pitchFamily="34" charset="0"/>
              </a:rPr>
              <a:t>Master Planning &amp; </a:t>
            </a:r>
            <a:br>
              <a:rPr lang="en-US" altLang="en-US" sz="4800" b="0" dirty="0">
                <a:solidFill>
                  <a:schemeClr val="accent6">
                    <a:lumMod val="75000"/>
                  </a:schemeClr>
                </a:solidFill>
                <a:latin typeface="Calibri" panose="020F0502020204030204" pitchFamily="34" charset="0"/>
                <a:cs typeface="Calibri" panose="020F0502020204030204" pitchFamily="34" charset="0"/>
              </a:rPr>
            </a:br>
            <a:r>
              <a:rPr lang="en-US" altLang="en-US" sz="4800" b="0" dirty="0">
                <a:solidFill>
                  <a:schemeClr val="accent6">
                    <a:lumMod val="75000"/>
                  </a:schemeClr>
                </a:solidFill>
                <a:latin typeface="Calibri" panose="020F0502020204030204" pitchFamily="34" charset="0"/>
                <a:cs typeface="Calibri" panose="020F0502020204030204" pitchFamily="34" charset="0"/>
              </a:rPr>
              <a:t>Campus Perspective</a:t>
            </a:r>
          </a:p>
        </p:txBody>
      </p:sp>
      <p:sp>
        <p:nvSpPr>
          <p:cNvPr id="14" name="TextBox 13">
            <a:extLst>
              <a:ext uri="{FF2B5EF4-FFF2-40B4-BE49-F238E27FC236}">
                <a16:creationId xmlns:a16="http://schemas.microsoft.com/office/drawing/2014/main" id="{010252FE-DD07-4378-9F1B-DAFAF292A1EA}"/>
              </a:ext>
            </a:extLst>
          </p:cNvPr>
          <p:cNvSpPr txBox="1"/>
          <p:nvPr/>
        </p:nvSpPr>
        <p:spPr>
          <a:xfrm flipH="1">
            <a:off x="2597150" y="6500813"/>
            <a:ext cx="6078538" cy="368300"/>
          </a:xfrm>
          <a:prstGeom prst="rect">
            <a:avLst/>
          </a:prstGeom>
          <a:noFill/>
        </p:spPr>
        <p:txBody>
          <a:bodyPr>
            <a:spAutoFit/>
          </a:bodyPr>
          <a:lstStyle/>
          <a:p>
            <a:pPr eaLnBrk="1" hangingPunct="1">
              <a:defRPr/>
            </a:pPr>
            <a:r>
              <a:rPr lang="en-US" sz="1800" dirty="0">
                <a:solidFill>
                  <a:schemeClr val="accent6">
                    <a:lumMod val="75000"/>
                  </a:schemeClr>
                </a:solidFill>
                <a:latin typeface="Calibri" panose="020F0502020204030204" pitchFamily="34" charset="0"/>
                <a:cs typeface="Calibri" panose="020F0502020204030204" pitchFamily="34" charset="0"/>
              </a:rPr>
              <a:t>Patti Miller 	Carl </a:t>
            </a:r>
            <a:r>
              <a:rPr lang="en-US" sz="1800" dirty="0" err="1">
                <a:solidFill>
                  <a:schemeClr val="accent6">
                    <a:lumMod val="75000"/>
                  </a:schemeClr>
                </a:solidFill>
                <a:latin typeface="Calibri" panose="020F0502020204030204" pitchFamily="34" charset="0"/>
                <a:cs typeface="Calibri" panose="020F0502020204030204" pitchFamily="34" charset="0"/>
              </a:rPr>
              <a:t>Manka</a:t>
            </a:r>
            <a:r>
              <a:rPr lang="en-US" sz="1800" dirty="0">
                <a:solidFill>
                  <a:schemeClr val="accent6">
                    <a:lumMod val="75000"/>
                  </a:schemeClr>
                </a:solidFill>
                <a:latin typeface="Calibri" panose="020F0502020204030204" pitchFamily="34" charset="0"/>
                <a:cs typeface="Calibri" panose="020F0502020204030204" pitchFamily="34" charset="0"/>
              </a:rPr>
              <a:t> 	Arthur Lidsky</a:t>
            </a:r>
          </a:p>
        </p:txBody>
      </p:sp>
      <p:sp>
        <p:nvSpPr>
          <p:cNvPr id="15" name="TextBox 14">
            <a:extLst>
              <a:ext uri="{FF2B5EF4-FFF2-40B4-BE49-F238E27FC236}">
                <a16:creationId xmlns:a16="http://schemas.microsoft.com/office/drawing/2014/main" id="{05FF9436-7AC9-46A7-B076-8869AECBA3F7}"/>
              </a:ext>
            </a:extLst>
          </p:cNvPr>
          <p:cNvSpPr txBox="1"/>
          <p:nvPr/>
        </p:nvSpPr>
        <p:spPr>
          <a:xfrm>
            <a:off x="3989388" y="3132138"/>
            <a:ext cx="2141537" cy="461962"/>
          </a:xfrm>
          <a:prstGeom prst="rect">
            <a:avLst/>
          </a:prstGeom>
          <a:noFill/>
        </p:spPr>
        <p:txBody>
          <a:bodyPr wrap="none">
            <a:spAutoFit/>
          </a:bodyPr>
          <a:lstStyle/>
          <a:p>
            <a:pPr eaLnBrk="1" hangingPunct="1">
              <a:defRPr/>
            </a:pPr>
            <a:r>
              <a:rPr lang="en-US" dirty="0">
                <a:solidFill>
                  <a:schemeClr val="accent6">
                    <a:lumMod val="75000"/>
                  </a:schemeClr>
                </a:solidFill>
                <a:latin typeface="Calibri" panose="020F0502020204030204" pitchFamily="34" charset="0"/>
                <a:cs typeface="Calibri" panose="020F0502020204030204" pitchFamily="34" charset="0"/>
              </a:rPr>
              <a:t>March 21, 2018</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24FEBE76-B7E5-4BAA-B3ED-FB2434CAA76E}"/>
              </a:ext>
            </a:extLst>
          </p:cNvPr>
          <p:cNvSpPr txBox="1"/>
          <p:nvPr/>
        </p:nvSpPr>
        <p:spPr>
          <a:xfrm>
            <a:off x="2440083" y="519545"/>
            <a:ext cx="5725029" cy="461665"/>
          </a:xfrm>
          <a:prstGeom prst="rect">
            <a:avLst/>
          </a:prstGeom>
          <a:noFill/>
        </p:spPr>
        <p:txBody>
          <a:bodyPr wrap="none" rtlCol="0">
            <a:spAutoFit/>
          </a:bodyPr>
          <a:lstStyle/>
          <a:p>
            <a:r>
              <a:rPr lang="en-US" dirty="0">
                <a:solidFill>
                  <a:schemeClr val="accent6">
                    <a:lumMod val="75000"/>
                  </a:schemeClr>
                </a:solidFill>
                <a:latin typeface="Calibri" panose="020F0502020204030204" pitchFamily="34" charset="0"/>
                <a:cs typeface="Calibri" panose="020F0502020204030204" pitchFamily="34" charset="0"/>
              </a:rPr>
              <a:t>Cornell University’s Strategic Plan Objectives</a:t>
            </a:r>
          </a:p>
        </p:txBody>
      </p:sp>
      <p:sp>
        <p:nvSpPr>
          <p:cNvPr id="2" name="TextBox 1">
            <a:extLst>
              <a:ext uri="{FF2B5EF4-FFF2-40B4-BE49-F238E27FC236}">
                <a16:creationId xmlns:a16="http://schemas.microsoft.com/office/drawing/2014/main" id="{52D4FB19-205E-41E4-9835-FA88212E07FA}"/>
              </a:ext>
            </a:extLst>
          </p:cNvPr>
          <p:cNvSpPr txBox="1"/>
          <p:nvPr/>
        </p:nvSpPr>
        <p:spPr>
          <a:xfrm>
            <a:off x="1724890" y="-2"/>
            <a:ext cx="2342051" cy="584775"/>
          </a:xfrm>
          <a:prstGeom prst="rect">
            <a:avLst/>
          </a:prstGeom>
          <a:noFill/>
        </p:spPr>
        <p:txBody>
          <a:bodyPr wrap="none" rtlCol="0">
            <a:spAutoFit/>
          </a:bodyPr>
          <a:lstStyle/>
          <a:p>
            <a:r>
              <a:rPr lang="en-US" sz="3200" dirty="0">
                <a:solidFill>
                  <a:schemeClr val="accent6">
                    <a:lumMod val="75000"/>
                  </a:schemeClr>
                </a:solidFill>
                <a:latin typeface="Calibri" panose="020F0502020204030204" pitchFamily="34" charset="0"/>
                <a:cs typeface="Calibri" panose="020F0502020204030204" pitchFamily="34" charset="0"/>
              </a:rPr>
              <a:t>For Example:</a:t>
            </a:r>
          </a:p>
        </p:txBody>
      </p:sp>
      <p:sp>
        <p:nvSpPr>
          <p:cNvPr id="4" name="Rectangle 3">
            <a:extLst>
              <a:ext uri="{FF2B5EF4-FFF2-40B4-BE49-F238E27FC236}">
                <a16:creationId xmlns:a16="http://schemas.microsoft.com/office/drawing/2014/main" id="{1915A2A8-5ADD-4412-9CE4-E60EE1200A6B}"/>
              </a:ext>
            </a:extLst>
          </p:cNvPr>
          <p:cNvSpPr/>
          <p:nvPr/>
        </p:nvSpPr>
        <p:spPr>
          <a:xfrm>
            <a:off x="1724890" y="1229592"/>
            <a:ext cx="7024255" cy="4708981"/>
          </a:xfrm>
          <a:prstGeom prst="rect">
            <a:avLst/>
          </a:prstGeom>
        </p:spPr>
        <p:txBody>
          <a:bodyPr wrap="square">
            <a:spAutoFit/>
          </a:bodyPr>
          <a:lstStyle/>
          <a:p>
            <a:r>
              <a:rPr lang="en-US" sz="2000" b="1" dirty="0">
                <a:solidFill>
                  <a:schemeClr val="accent6">
                    <a:lumMod val="75000"/>
                  </a:schemeClr>
                </a:solidFill>
                <a:latin typeface="+mn-lt"/>
              </a:rPr>
              <a:t>Faculty Excellence</a:t>
            </a:r>
          </a:p>
          <a:p>
            <a:endParaRPr lang="en-US" sz="2000" dirty="0">
              <a:solidFill>
                <a:schemeClr val="accent6">
                  <a:lumMod val="75000"/>
                </a:schemeClr>
              </a:solidFill>
              <a:latin typeface="+mn-lt"/>
            </a:endParaRPr>
          </a:p>
          <a:p>
            <a:pPr>
              <a:buFont typeface="+mj-lt"/>
              <a:buAutoNum type="arabicPeriod"/>
            </a:pPr>
            <a:r>
              <a:rPr lang="en-US" sz="2000" dirty="0">
                <a:solidFill>
                  <a:schemeClr val="accent6">
                    <a:lumMod val="75000"/>
                  </a:schemeClr>
                </a:solidFill>
                <a:latin typeface="+mn-lt"/>
              </a:rPr>
              <a:t>Increase the size and quality of faculty in strategically important academic areas. </a:t>
            </a:r>
          </a:p>
          <a:p>
            <a:pPr>
              <a:buFont typeface="+mj-lt"/>
              <a:buAutoNum type="arabicPeriod"/>
            </a:pPr>
            <a:endParaRPr lang="en-US" sz="2000" dirty="0">
              <a:solidFill>
                <a:schemeClr val="accent6">
                  <a:lumMod val="75000"/>
                </a:schemeClr>
              </a:solidFill>
              <a:latin typeface="+mn-lt"/>
            </a:endParaRPr>
          </a:p>
          <a:p>
            <a:pPr>
              <a:buFont typeface="+mj-lt"/>
              <a:buAutoNum type="arabicPeriod"/>
            </a:pPr>
            <a:r>
              <a:rPr lang="en-US" sz="2000" dirty="0">
                <a:solidFill>
                  <a:schemeClr val="accent6">
                    <a:lumMod val="75000"/>
                  </a:schemeClr>
                </a:solidFill>
                <a:latin typeface="+mn-lt"/>
              </a:rPr>
              <a:t>Significantly increase the diversity of faculty through new hires and enhanced retention efforts.</a:t>
            </a:r>
          </a:p>
          <a:p>
            <a:pPr>
              <a:buFont typeface="+mj-lt"/>
              <a:buAutoNum type="arabicPeriod"/>
            </a:pPr>
            <a:endParaRPr lang="en-US" sz="2000" dirty="0">
              <a:solidFill>
                <a:schemeClr val="accent6">
                  <a:lumMod val="75000"/>
                </a:schemeClr>
              </a:solidFill>
              <a:latin typeface="+mn-lt"/>
            </a:endParaRPr>
          </a:p>
          <a:p>
            <a:pPr>
              <a:buFont typeface="+mj-lt"/>
              <a:buAutoNum type="arabicPeriod"/>
            </a:pPr>
            <a:r>
              <a:rPr lang="en-US" sz="2000" dirty="0">
                <a:solidFill>
                  <a:schemeClr val="accent6">
                    <a:lumMod val="75000"/>
                  </a:schemeClr>
                </a:solidFill>
                <a:latin typeface="+mn-lt"/>
              </a:rPr>
              <a:t>Ensure competitive faculty compensation.</a:t>
            </a:r>
          </a:p>
          <a:p>
            <a:pPr>
              <a:buFont typeface="+mj-lt"/>
              <a:buAutoNum type="arabicPeriod"/>
            </a:pPr>
            <a:endParaRPr lang="en-US" sz="2000" dirty="0">
              <a:solidFill>
                <a:schemeClr val="accent6">
                  <a:lumMod val="75000"/>
                </a:schemeClr>
              </a:solidFill>
              <a:latin typeface="+mn-lt"/>
            </a:endParaRPr>
          </a:p>
          <a:p>
            <a:pPr>
              <a:buFont typeface="+mj-lt"/>
              <a:buAutoNum type="arabicPeriod"/>
            </a:pPr>
            <a:r>
              <a:rPr lang="en-US" sz="2000" dirty="0">
                <a:solidFill>
                  <a:schemeClr val="accent6">
                    <a:lumMod val="75000"/>
                  </a:schemeClr>
                </a:solidFill>
                <a:latin typeface="+mn-lt"/>
              </a:rPr>
              <a:t>Develop and implement policies to retain highly valued faculty. </a:t>
            </a:r>
          </a:p>
          <a:p>
            <a:pPr>
              <a:buFont typeface="+mj-lt"/>
              <a:buAutoNum type="arabicPeriod"/>
            </a:pPr>
            <a:endParaRPr lang="en-US" sz="2000" dirty="0">
              <a:solidFill>
                <a:schemeClr val="accent6">
                  <a:lumMod val="75000"/>
                </a:schemeClr>
              </a:solidFill>
              <a:latin typeface="+mn-lt"/>
            </a:endParaRPr>
          </a:p>
          <a:p>
            <a:pPr>
              <a:buFont typeface="+mj-lt"/>
              <a:buAutoNum type="arabicPeriod"/>
            </a:pPr>
            <a:r>
              <a:rPr lang="en-US" sz="2000" dirty="0">
                <a:solidFill>
                  <a:schemeClr val="accent6">
                    <a:lumMod val="75000"/>
                  </a:schemeClr>
                </a:solidFill>
                <a:latin typeface="+mn-lt"/>
              </a:rPr>
              <a:t>Devise and implement new mechanisms or policies for rewarding outstanding faculty and for continually assessing faculty performance as scholars and teachers.</a:t>
            </a:r>
          </a:p>
        </p:txBody>
      </p:sp>
    </p:spTree>
    <p:extLst>
      <p:ext uri="{BB962C8B-B14F-4D97-AF65-F5344CB8AC3E}">
        <p14:creationId xmlns:p14="http://schemas.microsoft.com/office/powerpoint/2010/main" val="28508049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24FEBE76-B7E5-4BAA-B3ED-FB2434CAA76E}"/>
              </a:ext>
            </a:extLst>
          </p:cNvPr>
          <p:cNvSpPr txBox="1"/>
          <p:nvPr/>
        </p:nvSpPr>
        <p:spPr>
          <a:xfrm>
            <a:off x="2440083" y="519545"/>
            <a:ext cx="5112490" cy="461665"/>
          </a:xfrm>
          <a:prstGeom prst="rect">
            <a:avLst/>
          </a:prstGeom>
          <a:noFill/>
        </p:spPr>
        <p:txBody>
          <a:bodyPr wrap="none" rtlCol="0">
            <a:spAutoFit/>
          </a:bodyPr>
          <a:lstStyle/>
          <a:p>
            <a:r>
              <a:rPr lang="en-US" dirty="0">
                <a:solidFill>
                  <a:schemeClr val="accent6">
                    <a:lumMod val="75000"/>
                  </a:schemeClr>
                </a:solidFill>
                <a:latin typeface="Calibri" panose="020F0502020204030204" pitchFamily="34" charset="0"/>
                <a:cs typeface="Calibri" panose="020F0502020204030204" pitchFamily="34" charset="0"/>
              </a:rPr>
              <a:t>Cornell University’s Strategic Plan Goals</a:t>
            </a:r>
          </a:p>
        </p:txBody>
      </p:sp>
      <p:sp>
        <p:nvSpPr>
          <p:cNvPr id="2" name="TextBox 1">
            <a:extLst>
              <a:ext uri="{FF2B5EF4-FFF2-40B4-BE49-F238E27FC236}">
                <a16:creationId xmlns:a16="http://schemas.microsoft.com/office/drawing/2014/main" id="{52D4FB19-205E-41E4-9835-FA88212E07FA}"/>
              </a:ext>
            </a:extLst>
          </p:cNvPr>
          <p:cNvSpPr txBox="1"/>
          <p:nvPr/>
        </p:nvSpPr>
        <p:spPr>
          <a:xfrm>
            <a:off x="1724890" y="-2"/>
            <a:ext cx="2342051" cy="584775"/>
          </a:xfrm>
          <a:prstGeom prst="rect">
            <a:avLst/>
          </a:prstGeom>
          <a:noFill/>
        </p:spPr>
        <p:txBody>
          <a:bodyPr wrap="none" rtlCol="0">
            <a:spAutoFit/>
          </a:bodyPr>
          <a:lstStyle/>
          <a:p>
            <a:r>
              <a:rPr lang="en-US" sz="3200" dirty="0">
                <a:solidFill>
                  <a:schemeClr val="accent6">
                    <a:lumMod val="75000"/>
                  </a:schemeClr>
                </a:solidFill>
                <a:latin typeface="Calibri" panose="020F0502020204030204" pitchFamily="34" charset="0"/>
                <a:cs typeface="Calibri" panose="020F0502020204030204" pitchFamily="34" charset="0"/>
              </a:rPr>
              <a:t>For Example:</a:t>
            </a:r>
          </a:p>
        </p:txBody>
      </p:sp>
      <p:sp>
        <p:nvSpPr>
          <p:cNvPr id="3" name="Rectangle 2">
            <a:extLst>
              <a:ext uri="{FF2B5EF4-FFF2-40B4-BE49-F238E27FC236}">
                <a16:creationId xmlns:a16="http://schemas.microsoft.com/office/drawing/2014/main" id="{236A2107-1832-44BB-B0ED-C1A946A8B84D}"/>
              </a:ext>
            </a:extLst>
          </p:cNvPr>
          <p:cNvSpPr/>
          <p:nvPr/>
        </p:nvSpPr>
        <p:spPr>
          <a:xfrm>
            <a:off x="1343923" y="1292280"/>
            <a:ext cx="7304809" cy="5355312"/>
          </a:xfrm>
          <a:prstGeom prst="rect">
            <a:avLst/>
          </a:prstGeom>
        </p:spPr>
        <p:txBody>
          <a:bodyPr wrap="square">
            <a:spAutoFit/>
          </a:bodyPr>
          <a:lstStyle/>
          <a:p>
            <a:r>
              <a:rPr lang="en-US" sz="1800" b="1" dirty="0">
                <a:solidFill>
                  <a:schemeClr val="accent6">
                    <a:lumMod val="75000"/>
                  </a:schemeClr>
                </a:solidFill>
                <a:latin typeface="+mn-lt"/>
              </a:rPr>
              <a:t>Objective 1:</a:t>
            </a:r>
            <a:r>
              <a:rPr lang="en-US" sz="1800" dirty="0">
                <a:solidFill>
                  <a:schemeClr val="accent6">
                    <a:lumMod val="75000"/>
                  </a:schemeClr>
                </a:solidFill>
                <a:latin typeface="+mn-lt"/>
              </a:rPr>
              <a:t> </a:t>
            </a:r>
            <a:r>
              <a:rPr lang="en-US" sz="1800" b="1" dirty="0">
                <a:solidFill>
                  <a:schemeClr val="accent6">
                    <a:lumMod val="75000"/>
                  </a:schemeClr>
                </a:solidFill>
                <a:latin typeface="+mn-lt"/>
              </a:rPr>
              <a:t>Increase the size and quality of faculty in strategically important academic areas. </a:t>
            </a:r>
          </a:p>
          <a:p>
            <a:endParaRPr lang="en-US" sz="1800" dirty="0">
              <a:solidFill>
                <a:schemeClr val="accent6">
                  <a:lumMod val="75000"/>
                </a:schemeClr>
              </a:solidFill>
              <a:latin typeface="+mn-lt"/>
            </a:endParaRPr>
          </a:p>
          <a:p>
            <a:r>
              <a:rPr lang="en-US" sz="1800" i="1" dirty="0">
                <a:solidFill>
                  <a:schemeClr val="accent6">
                    <a:lumMod val="75000"/>
                  </a:schemeClr>
                </a:solidFill>
                <a:latin typeface="+mn-lt"/>
              </a:rPr>
              <a:t>Rationale:</a:t>
            </a:r>
            <a:r>
              <a:rPr lang="en-US" sz="1800" dirty="0">
                <a:solidFill>
                  <a:schemeClr val="accent6">
                    <a:lumMod val="75000"/>
                  </a:schemeClr>
                </a:solidFill>
                <a:latin typeface="+mn-lt"/>
              </a:rPr>
              <a:t> Many Cornell departments are already relatively small, compared to peer institutions, and it is critical to maintain or selectively enhance faculty size in distinguished departments that are too small, and to have the capacity to invest in faculty positions in areas of substantial potential and opportunity. </a:t>
            </a:r>
          </a:p>
          <a:p>
            <a:endParaRPr lang="en-US" sz="1800" dirty="0">
              <a:solidFill>
                <a:schemeClr val="accent6">
                  <a:lumMod val="75000"/>
                </a:schemeClr>
              </a:solidFill>
              <a:latin typeface="+mn-lt"/>
            </a:endParaRPr>
          </a:p>
          <a:p>
            <a:r>
              <a:rPr lang="en-US" sz="1800" u="sng" dirty="0">
                <a:solidFill>
                  <a:schemeClr val="accent6">
                    <a:lumMod val="75000"/>
                  </a:schemeClr>
                </a:solidFill>
                <a:latin typeface="+mn-lt"/>
              </a:rPr>
              <a:t>Actions</a:t>
            </a:r>
            <a:r>
              <a:rPr lang="en-US" sz="1800" dirty="0">
                <a:solidFill>
                  <a:schemeClr val="accent6">
                    <a:lumMod val="75000"/>
                  </a:schemeClr>
                </a:solidFill>
                <a:latin typeface="+mn-lt"/>
              </a:rPr>
              <a:t>: </a:t>
            </a:r>
          </a:p>
          <a:p>
            <a:pPr>
              <a:buFont typeface="+mj-lt"/>
              <a:buAutoNum type="arabicPeriod"/>
            </a:pPr>
            <a:r>
              <a:rPr lang="en-US" sz="1800" dirty="0">
                <a:solidFill>
                  <a:schemeClr val="accent6">
                    <a:lumMod val="75000"/>
                  </a:schemeClr>
                </a:solidFill>
                <a:latin typeface="+mn-lt"/>
              </a:rPr>
              <a:t>Emphasize a faculty recruitment strategy of </a:t>
            </a:r>
            <a:r>
              <a:rPr lang="en-US" sz="1800" i="1" dirty="0">
                <a:solidFill>
                  <a:schemeClr val="accent6">
                    <a:lumMod val="75000"/>
                  </a:schemeClr>
                </a:solidFill>
                <a:latin typeface="+mn-lt"/>
              </a:rPr>
              <a:t>building from the bottom</a:t>
            </a:r>
            <a:r>
              <a:rPr lang="en-US" sz="1800" dirty="0">
                <a:solidFill>
                  <a:schemeClr val="accent6">
                    <a:lumMod val="75000"/>
                  </a:schemeClr>
                </a:solidFill>
                <a:latin typeface="+mn-lt"/>
              </a:rPr>
              <a:t> (recruiting new </a:t>
            </a:r>
            <a:r>
              <a:rPr lang="en-US" sz="1800" dirty="0" err="1">
                <a:solidFill>
                  <a:schemeClr val="accent6">
                    <a:lumMod val="75000"/>
                  </a:schemeClr>
                </a:solidFill>
                <a:latin typeface="+mn-lt"/>
              </a:rPr>
              <a:t>Ph.D.s</a:t>
            </a:r>
            <a:r>
              <a:rPr lang="en-US" sz="1800" dirty="0">
                <a:solidFill>
                  <a:schemeClr val="accent6">
                    <a:lumMod val="75000"/>
                  </a:schemeClr>
                </a:solidFill>
                <a:latin typeface="+mn-lt"/>
              </a:rPr>
              <a:t> and "rising stars") over the next five years, recognizing that this may not be appropriate for all units or at all times within a given unit. </a:t>
            </a:r>
          </a:p>
          <a:p>
            <a:pPr>
              <a:buFont typeface="+mj-lt"/>
              <a:buAutoNum type="arabicPeriod"/>
            </a:pPr>
            <a:endParaRPr lang="en-US" sz="1800" dirty="0">
              <a:solidFill>
                <a:schemeClr val="accent6">
                  <a:lumMod val="75000"/>
                </a:schemeClr>
              </a:solidFill>
              <a:latin typeface="+mn-lt"/>
            </a:endParaRPr>
          </a:p>
          <a:p>
            <a:pPr>
              <a:buFont typeface="+mj-lt"/>
              <a:buAutoNum type="arabicPeriod"/>
            </a:pPr>
            <a:r>
              <a:rPr lang="en-US" sz="1800" dirty="0">
                <a:solidFill>
                  <a:schemeClr val="accent6">
                    <a:lumMod val="75000"/>
                  </a:schemeClr>
                </a:solidFill>
                <a:latin typeface="+mn-lt"/>
              </a:rPr>
              <a:t>In strategically important areas, where a significant percentage of high-quality faculty are nearing retirement, pre-fill during the next five years a significant proportion of expected faculty retirements across the next ten years. </a:t>
            </a:r>
          </a:p>
        </p:txBody>
      </p:sp>
    </p:spTree>
    <p:extLst>
      <p:ext uri="{BB962C8B-B14F-4D97-AF65-F5344CB8AC3E}">
        <p14:creationId xmlns:p14="http://schemas.microsoft.com/office/powerpoint/2010/main" val="40944247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24FEBE76-B7E5-4BAA-B3ED-FB2434CAA76E}"/>
              </a:ext>
            </a:extLst>
          </p:cNvPr>
          <p:cNvSpPr txBox="1"/>
          <p:nvPr/>
        </p:nvSpPr>
        <p:spPr>
          <a:xfrm>
            <a:off x="2440083" y="519545"/>
            <a:ext cx="5282152" cy="461665"/>
          </a:xfrm>
          <a:prstGeom prst="rect">
            <a:avLst/>
          </a:prstGeom>
          <a:noFill/>
        </p:spPr>
        <p:txBody>
          <a:bodyPr wrap="none" rtlCol="0">
            <a:spAutoFit/>
          </a:bodyPr>
          <a:lstStyle/>
          <a:p>
            <a:r>
              <a:rPr lang="en-US" dirty="0">
                <a:solidFill>
                  <a:schemeClr val="accent6">
                    <a:lumMod val="75000"/>
                  </a:schemeClr>
                </a:solidFill>
                <a:latin typeface="Calibri" panose="020F0502020204030204" pitchFamily="34" charset="0"/>
                <a:cs typeface="Calibri" panose="020F0502020204030204" pitchFamily="34" charset="0"/>
              </a:rPr>
              <a:t>Emory University’s Strategic Plan Process</a:t>
            </a:r>
          </a:p>
        </p:txBody>
      </p:sp>
      <p:sp>
        <p:nvSpPr>
          <p:cNvPr id="30" name="TextBox 29">
            <a:extLst>
              <a:ext uri="{FF2B5EF4-FFF2-40B4-BE49-F238E27FC236}">
                <a16:creationId xmlns:a16="http://schemas.microsoft.com/office/drawing/2014/main" id="{7D0B901E-A2FD-426C-B097-937C250A32A1}"/>
              </a:ext>
            </a:extLst>
          </p:cNvPr>
          <p:cNvSpPr txBox="1"/>
          <p:nvPr/>
        </p:nvSpPr>
        <p:spPr>
          <a:xfrm>
            <a:off x="1569363" y="1440871"/>
            <a:ext cx="1672253" cy="461665"/>
          </a:xfrm>
          <a:prstGeom prst="rect">
            <a:avLst/>
          </a:prstGeom>
          <a:noFill/>
        </p:spPr>
        <p:txBody>
          <a:bodyPr wrap="none" rtlCol="0">
            <a:spAutoFit/>
          </a:bodyPr>
          <a:lstStyle/>
          <a:p>
            <a:r>
              <a:rPr lang="en-US" dirty="0">
                <a:solidFill>
                  <a:schemeClr val="accent6">
                    <a:lumMod val="75000"/>
                  </a:schemeClr>
                </a:solidFill>
                <a:latin typeface="Calibri" panose="020F0502020204030204" pitchFamily="34" charset="0"/>
                <a:cs typeface="Calibri" panose="020F0502020204030204" pitchFamily="34" charset="0"/>
              </a:rPr>
              <a:t>2015 - 2017</a:t>
            </a:r>
          </a:p>
        </p:txBody>
      </p:sp>
      <p:sp>
        <p:nvSpPr>
          <p:cNvPr id="176" name="TextBox 175">
            <a:extLst>
              <a:ext uri="{FF2B5EF4-FFF2-40B4-BE49-F238E27FC236}">
                <a16:creationId xmlns:a16="http://schemas.microsoft.com/office/drawing/2014/main" id="{608D1F20-7FD5-4E1C-807E-2E4DA9E0124F}"/>
              </a:ext>
            </a:extLst>
          </p:cNvPr>
          <p:cNvSpPr txBox="1"/>
          <p:nvPr/>
        </p:nvSpPr>
        <p:spPr>
          <a:xfrm>
            <a:off x="4288757" y="1440871"/>
            <a:ext cx="1672253" cy="461665"/>
          </a:xfrm>
          <a:prstGeom prst="rect">
            <a:avLst/>
          </a:prstGeom>
          <a:noFill/>
        </p:spPr>
        <p:txBody>
          <a:bodyPr wrap="none" rtlCol="0">
            <a:spAutoFit/>
          </a:bodyPr>
          <a:lstStyle/>
          <a:p>
            <a:r>
              <a:rPr lang="en-US" dirty="0">
                <a:solidFill>
                  <a:schemeClr val="accent6">
                    <a:lumMod val="75000"/>
                  </a:schemeClr>
                </a:solidFill>
                <a:latin typeface="Calibri" panose="020F0502020204030204" pitchFamily="34" charset="0"/>
                <a:cs typeface="Calibri" panose="020F0502020204030204" pitchFamily="34" charset="0"/>
              </a:rPr>
              <a:t>2017 - 2018</a:t>
            </a:r>
          </a:p>
        </p:txBody>
      </p:sp>
      <p:sp>
        <p:nvSpPr>
          <p:cNvPr id="177" name="TextBox 176">
            <a:extLst>
              <a:ext uri="{FF2B5EF4-FFF2-40B4-BE49-F238E27FC236}">
                <a16:creationId xmlns:a16="http://schemas.microsoft.com/office/drawing/2014/main" id="{76CFE84A-3B83-49EB-BF30-02080EE54382}"/>
              </a:ext>
            </a:extLst>
          </p:cNvPr>
          <p:cNvSpPr txBox="1"/>
          <p:nvPr/>
        </p:nvSpPr>
        <p:spPr>
          <a:xfrm>
            <a:off x="7432909" y="1440870"/>
            <a:ext cx="800219" cy="461665"/>
          </a:xfrm>
          <a:prstGeom prst="rect">
            <a:avLst/>
          </a:prstGeom>
          <a:noFill/>
        </p:spPr>
        <p:txBody>
          <a:bodyPr wrap="square" rtlCol="0">
            <a:spAutoFit/>
          </a:bodyPr>
          <a:lstStyle/>
          <a:p>
            <a:r>
              <a:rPr lang="en-US" dirty="0">
                <a:solidFill>
                  <a:schemeClr val="accent6">
                    <a:lumMod val="75000"/>
                  </a:schemeClr>
                </a:solidFill>
                <a:latin typeface="Calibri" panose="020F0502020204030204" pitchFamily="34" charset="0"/>
                <a:cs typeface="Calibri" panose="020F0502020204030204" pitchFamily="34" charset="0"/>
              </a:rPr>
              <a:t>2018</a:t>
            </a:r>
          </a:p>
        </p:txBody>
      </p:sp>
      <p:sp>
        <p:nvSpPr>
          <p:cNvPr id="31" name="TextBox 30">
            <a:extLst>
              <a:ext uri="{FF2B5EF4-FFF2-40B4-BE49-F238E27FC236}">
                <a16:creationId xmlns:a16="http://schemas.microsoft.com/office/drawing/2014/main" id="{1FA3E7F3-972E-45B3-9B38-3E4D754371F7}"/>
              </a:ext>
            </a:extLst>
          </p:cNvPr>
          <p:cNvSpPr txBox="1"/>
          <p:nvPr/>
        </p:nvSpPr>
        <p:spPr>
          <a:xfrm>
            <a:off x="1184557" y="2047007"/>
            <a:ext cx="2441864" cy="923330"/>
          </a:xfrm>
          <a:prstGeom prst="rect">
            <a:avLst/>
          </a:prstGeom>
          <a:noFill/>
        </p:spPr>
        <p:txBody>
          <a:bodyPr wrap="square" rtlCol="0">
            <a:spAutoFit/>
          </a:bodyPr>
          <a:lstStyle/>
          <a:p>
            <a:r>
              <a:rPr lang="en-US" sz="1800" dirty="0">
                <a:solidFill>
                  <a:schemeClr val="accent6">
                    <a:lumMod val="75000"/>
                  </a:schemeClr>
                </a:solidFill>
              </a:rPr>
              <a:t>Collect University-wide input from Emory community</a:t>
            </a:r>
          </a:p>
        </p:txBody>
      </p:sp>
      <p:sp>
        <p:nvSpPr>
          <p:cNvPr id="178" name="TextBox 177">
            <a:extLst>
              <a:ext uri="{FF2B5EF4-FFF2-40B4-BE49-F238E27FC236}">
                <a16:creationId xmlns:a16="http://schemas.microsoft.com/office/drawing/2014/main" id="{2629D391-DD4B-4790-9FED-6499FC2AD437}"/>
              </a:ext>
            </a:extLst>
          </p:cNvPr>
          <p:cNvSpPr txBox="1"/>
          <p:nvPr/>
        </p:nvSpPr>
        <p:spPr>
          <a:xfrm>
            <a:off x="3903951" y="2022760"/>
            <a:ext cx="2441864" cy="646331"/>
          </a:xfrm>
          <a:prstGeom prst="rect">
            <a:avLst/>
          </a:prstGeom>
          <a:noFill/>
        </p:spPr>
        <p:txBody>
          <a:bodyPr wrap="square" rtlCol="0">
            <a:spAutoFit/>
          </a:bodyPr>
          <a:lstStyle/>
          <a:p>
            <a:r>
              <a:rPr lang="en-US" sz="1800" dirty="0">
                <a:solidFill>
                  <a:schemeClr val="accent6">
                    <a:lumMod val="75000"/>
                  </a:schemeClr>
                </a:solidFill>
              </a:rPr>
              <a:t>Develop fact base and 10 year aspiration plan</a:t>
            </a:r>
          </a:p>
        </p:txBody>
      </p:sp>
      <p:sp>
        <p:nvSpPr>
          <p:cNvPr id="179" name="TextBox 178">
            <a:extLst>
              <a:ext uri="{FF2B5EF4-FFF2-40B4-BE49-F238E27FC236}">
                <a16:creationId xmlns:a16="http://schemas.microsoft.com/office/drawing/2014/main" id="{A14F5890-BA2B-4542-A56E-7E8FCEF8CED3}"/>
              </a:ext>
            </a:extLst>
          </p:cNvPr>
          <p:cNvSpPr txBox="1"/>
          <p:nvPr/>
        </p:nvSpPr>
        <p:spPr>
          <a:xfrm>
            <a:off x="3903951" y="2736270"/>
            <a:ext cx="2441864" cy="646331"/>
          </a:xfrm>
          <a:prstGeom prst="rect">
            <a:avLst/>
          </a:prstGeom>
          <a:noFill/>
        </p:spPr>
        <p:txBody>
          <a:bodyPr wrap="square" rtlCol="0">
            <a:spAutoFit/>
          </a:bodyPr>
          <a:lstStyle/>
          <a:p>
            <a:r>
              <a:rPr lang="en-US" sz="1800" dirty="0">
                <a:solidFill>
                  <a:schemeClr val="accent6">
                    <a:lumMod val="75000"/>
                  </a:schemeClr>
                </a:solidFill>
              </a:rPr>
              <a:t>Define strategic goals with clear targets</a:t>
            </a:r>
          </a:p>
        </p:txBody>
      </p:sp>
      <p:sp>
        <p:nvSpPr>
          <p:cNvPr id="180" name="TextBox 179">
            <a:extLst>
              <a:ext uri="{FF2B5EF4-FFF2-40B4-BE49-F238E27FC236}">
                <a16:creationId xmlns:a16="http://schemas.microsoft.com/office/drawing/2014/main" id="{38178C15-015B-45F3-B5CF-4BB062010CA6}"/>
              </a:ext>
            </a:extLst>
          </p:cNvPr>
          <p:cNvSpPr txBox="1"/>
          <p:nvPr/>
        </p:nvSpPr>
        <p:spPr>
          <a:xfrm>
            <a:off x="3903951" y="3484412"/>
            <a:ext cx="2441864" cy="923330"/>
          </a:xfrm>
          <a:prstGeom prst="rect">
            <a:avLst/>
          </a:prstGeom>
          <a:noFill/>
        </p:spPr>
        <p:txBody>
          <a:bodyPr wrap="square" rtlCol="0">
            <a:spAutoFit/>
          </a:bodyPr>
          <a:lstStyle/>
          <a:p>
            <a:r>
              <a:rPr lang="en-US" sz="1800" dirty="0">
                <a:solidFill>
                  <a:schemeClr val="accent6">
                    <a:lumMod val="75000"/>
                  </a:schemeClr>
                </a:solidFill>
              </a:rPr>
              <a:t>Develop initiatives and roadmap for implementation</a:t>
            </a:r>
          </a:p>
        </p:txBody>
      </p:sp>
      <p:sp>
        <p:nvSpPr>
          <p:cNvPr id="181" name="TextBox 180">
            <a:extLst>
              <a:ext uri="{FF2B5EF4-FFF2-40B4-BE49-F238E27FC236}">
                <a16:creationId xmlns:a16="http://schemas.microsoft.com/office/drawing/2014/main" id="{D3EF540C-06DE-4906-9FDF-5C02DA0B579B}"/>
              </a:ext>
            </a:extLst>
          </p:cNvPr>
          <p:cNvSpPr txBox="1"/>
          <p:nvPr/>
        </p:nvSpPr>
        <p:spPr>
          <a:xfrm>
            <a:off x="6612086" y="2050468"/>
            <a:ext cx="2441864" cy="646331"/>
          </a:xfrm>
          <a:prstGeom prst="rect">
            <a:avLst/>
          </a:prstGeom>
          <a:noFill/>
        </p:spPr>
        <p:txBody>
          <a:bodyPr wrap="square" rtlCol="0">
            <a:spAutoFit/>
          </a:bodyPr>
          <a:lstStyle/>
          <a:p>
            <a:r>
              <a:rPr lang="en-US" sz="1800" dirty="0">
                <a:solidFill>
                  <a:schemeClr val="accent6">
                    <a:lumMod val="75000"/>
                  </a:schemeClr>
                </a:solidFill>
              </a:rPr>
              <a:t>Approve final plan with Board of Trustees</a:t>
            </a:r>
          </a:p>
        </p:txBody>
      </p:sp>
      <p:sp>
        <p:nvSpPr>
          <p:cNvPr id="182" name="TextBox 181">
            <a:extLst>
              <a:ext uri="{FF2B5EF4-FFF2-40B4-BE49-F238E27FC236}">
                <a16:creationId xmlns:a16="http://schemas.microsoft.com/office/drawing/2014/main" id="{A0B8AE54-2C51-4ED3-AA13-B52D47566E9A}"/>
              </a:ext>
            </a:extLst>
          </p:cNvPr>
          <p:cNvSpPr txBox="1"/>
          <p:nvPr/>
        </p:nvSpPr>
        <p:spPr>
          <a:xfrm>
            <a:off x="6612086" y="2694703"/>
            <a:ext cx="2441864" cy="646331"/>
          </a:xfrm>
          <a:prstGeom prst="rect">
            <a:avLst/>
          </a:prstGeom>
          <a:noFill/>
        </p:spPr>
        <p:txBody>
          <a:bodyPr wrap="square" rtlCol="0">
            <a:spAutoFit/>
          </a:bodyPr>
          <a:lstStyle/>
          <a:p>
            <a:r>
              <a:rPr lang="en-US" sz="1800" dirty="0">
                <a:solidFill>
                  <a:schemeClr val="accent6">
                    <a:lumMod val="75000"/>
                  </a:schemeClr>
                </a:solidFill>
              </a:rPr>
              <a:t>Implement new strategic plan</a:t>
            </a:r>
          </a:p>
        </p:txBody>
      </p:sp>
      <p:sp>
        <p:nvSpPr>
          <p:cNvPr id="2" name="TextBox 1">
            <a:extLst>
              <a:ext uri="{FF2B5EF4-FFF2-40B4-BE49-F238E27FC236}">
                <a16:creationId xmlns:a16="http://schemas.microsoft.com/office/drawing/2014/main" id="{52D4FB19-205E-41E4-9835-FA88212E07FA}"/>
              </a:ext>
            </a:extLst>
          </p:cNvPr>
          <p:cNvSpPr txBox="1"/>
          <p:nvPr/>
        </p:nvSpPr>
        <p:spPr>
          <a:xfrm>
            <a:off x="1724890" y="-2"/>
            <a:ext cx="2342051" cy="584775"/>
          </a:xfrm>
          <a:prstGeom prst="rect">
            <a:avLst/>
          </a:prstGeom>
          <a:noFill/>
        </p:spPr>
        <p:txBody>
          <a:bodyPr wrap="none" rtlCol="0">
            <a:spAutoFit/>
          </a:bodyPr>
          <a:lstStyle/>
          <a:p>
            <a:r>
              <a:rPr lang="en-US" sz="3200" dirty="0">
                <a:solidFill>
                  <a:schemeClr val="accent6">
                    <a:lumMod val="75000"/>
                  </a:schemeClr>
                </a:solidFill>
                <a:latin typeface="Calibri" panose="020F0502020204030204" pitchFamily="34" charset="0"/>
                <a:cs typeface="Calibri" panose="020F0502020204030204" pitchFamily="34" charset="0"/>
              </a:rPr>
              <a:t>For Example:</a:t>
            </a:r>
          </a:p>
        </p:txBody>
      </p:sp>
      <p:grpSp>
        <p:nvGrpSpPr>
          <p:cNvPr id="6" name="Group 5">
            <a:extLst>
              <a:ext uri="{FF2B5EF4-FFF2-40B4-BE49-F238E27FC236}">
                <a16:creationId xmlns:a16="http://schemas.microsoft.com/office/drawing/2014/main" id="{51E59240-AC00-481E-8660-2A3F10E44863}"/>
              </a:ext>
            </a:extLst>
          </p:cNvPr>
          <p:cNvGrpSpPr/>
          <p:nvPr/>
        </p:nvGrpSpPr>
        <p:grpSpPr>
          <a:xfrm>
            <a:off x="1828800" y="4991100"/>
            <a:ext cx="6404328" cy="738756"/>
            <a:chOff x="1828800" y="4991100"/>
            <a:chExt cx="6404328" cy="738756"/>
          </a:xfrm>
        </p:grpSpPr>
        <p:cxnSp>
          <p:nvCxnSpPr>
            <p:cNvPr id="4" name="Straight Arrow Connector 3">
              <a:extLst>
                <a:ext uri="{FF2B5EF4-FFF2-40B4-BE49-F238E27FC236}">
                  <a16:creationId xmlns:a16="http://schemas.microsoft.com/office/drawing/2014/main" id="{55B40978-B80E-4A55-A2BB-17B1277FF66A}"/>
                </a:ext>
              </a:extLst>
            </p:cNvPr>
            <p:cNvCxnSpPr/>
            <p:nvPr/>
          </p:nvCxnSpPr>
          <p:spPr>
            <a:xfrm>
              <a:off x="1828800" y="4991100"/>
              <a:ext cx="6404328" cy="0"/>
            </a:xfrm>
            <a:prstGeom prst="straightConnector1">
              <a:avLst/>
            </a:prstGeom>
            <a:ln w="762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922314C-59A9-4F84-9D76-C9DF2A6F4929}"/>
                </a:ext>
              </a:extLst>
            </p:cNvPr>
            <p:cNvSpPr txBox="1"/>
            <p:nvPr/>
          </p:nvSpPr>
          <p:spPr>
            <a:xfrm>
              <a:off x="3862387" y="5268191"/>
              <a:ext cx="2535759" cy="461665"/>
            </a:xfrm>
            <a:prstGeom prst="rect">
              <a:avLst/>
            </a:prstGeom>
            <a:noFill/>
          </p:spPr>
          <p:txBody>
            <a:bodyPr wrap="none" rtlCol="0">
              <a:spAutoFit/>
            </a:bodyPr>
            <a:lstStyle/>
            <a:p>
              <a:r>
                <a:rPr lang="en-US" dirty="0">
                  <a:solidFill>
                    <a:schemeClr val="accent6">
                      <a:lumMod val="75000"/>
                    </a:schemeClr>
                  </a:solidFill>
                  <a:latin typeface="Calibri" panose="020F0502020204030204" pitchFamily="34" charset="0"/>
                  <a:cs typeface="Calibri" panose="020F0502020204030204" pitchFamily="34" charset="0"/>
                </a:rPr>
                <a:t>2 to 3 Year Process</a:t>
              </a:r>
            </a:p>
          </p:txBody>
        </p:sp>
      </p:grpSp>
    </p:spTree>
    <p:extLst>
      <p:ext uri="{BB962C8B-B14F-4D97-AF65-F5344CB8AC3E}">
        <p14:creationId xmlns:p14="http://schemas.microsoft.com/office/powerpoint/2010/main" val="3384199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76"/>
                                        </p:tgtEl>
                                        <p:attrNameLst>
                                          <p:attrName>style.visibility</p:attrName>
                                        </p:attrNameLst>
                                      </p:cBhvr>
                                      <p:to>
                                        <p:strVal val="visible"/>
                                      </p:to>
                                    </p:set>
                                    <p:animEffect transition="in" filter="wipe(up)">
                                      <p:cBhvr>
                                        <p:cTn id="7" dur="500"/>
                                        <p:tgtEl>
                                          <p:spTgt spid="17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78"/>
                                        </p:tgtEl>
                                        <p:attrNameLst>
                                          <p:attrName>style.visibility</p:attrName>
                                        </p:attrNameLst>
                                      </p:cBhvr>
                                      <p:to>
                                        <p:strVal val="visible"/>
                                      </p:to>
                                    </p:set>
                                    <p:animEffect transition="in" filter="wipe(up)">
                                      <p:cBhvr>
                                        <p:cTn id="10" dur="500"/>
                                        <p:tgtEl>
                                          <p:spTgt spid="178"/>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79"/>
                                        </p:tgtEl>
                                        <p:attrNameLst>
                                          <p:attrName>style.visibility</p:attrName>
                                        </p:attrNameLst>
                                      </p:cBhvr>
                                      <p:to>
                                        <p:strVal val="visible"/>
                                      </p:to>
                                    </p:set>
                                    <p:animEffect transition="in" filter="wipe(up)">
                                      <p:cBhvr>
                                        <p:cTn id="13" dur="500"/>
                                        <p:tgtEl>
                                          <p:spTgt spid="179"/>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80"/>
                                        </p:tgtEl>
                                        <p:attrNameLst>
                                          <p:attrName>style.visibility</p:attrName>
                                        </p:attrNameLst>
                                      </p:cBhvr>
                                      <p:to>
                                        <p:strVal val="visible"/>
                                      </p:to>
                                    </p:set>
                                    <p:animEffect transition="in" filter="wipe(up)">
                                      <p:cBhvr>
                                        <p:cTn id="16" dur="500"/>
                                        <p:tgtEl>
                                          <p:spTgt spid="18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77"/>
                                        </p:tgtEl>
                                        <p:attrNameLst>
                                          <p:attrName>style.visibility</p:attrName>
                                        </p:attrNameLst>
                                      </p:cBhvr>
                                      <p:to>
                                        <p:strVal val="visible"/>
                                      </p:to>
                                    </p:set>
                                    <p:animEffect transition="in" filter="wipe(up)">
                                      <p:cBhvr>
                                        <p:cTn id="21" dur="500"/>
                                        <p:tgtEl>
                                          <p:spTgt spid="177"/>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81"/>
                                        </p:tgtEl>
                                        <p:attrNameLst>
                                          <p:attrName>style.visibility</p:attrName>
                                        </p:attrNameLst>
                                      </p:cBhvr>
                                      <p:to>
                                        <p:strVal val="visible"/>
                                      </p:to>
                                    </p:set>
                                    <p:animEffect transition="in" filter="wipe(up)">
                                      <p:cBhvr>
                                        <p:cTn id="24" dur="500"/>
                                        <p:tgtEl>
                                          <p:spTgt spid="181"/>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182"/>
                                        </p:tgtEl>
                                        <p:attrNameLst>
                                          <p:attrName>style.visibility</p:attrName>
                                        </p:attrNameLst>
                                      </p:cBhvr>
                                      <p:to>
                                        <p:strVal val="visible"/>
                                      </p:to>
                                    </p:set>
                                    <p:animEffect transition="in" filter="wipe(up)">
                                      <p:cBhvr>
                                        <p:cTn id="27" dur="500"/>
                                        <p:tgtEl>
                                          <p:spTgt spid="18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 grpId="0"/>
      <p:bldP spid="177" grpId="0"/>
      <p:bldP spid="178" grpId="0"/>
      <p:bldP spid="179" grpId="0"/>
      <p:bldP spid="180" grpId="0"/>
      <p:bldP spid="181" grpId="0"/>
      <p:bldP spid="18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F65D60C-FD7E-46FC-868E-EAF54C43A56E}"/>
              </a:ext>
            </a:extLst>
          </p:cNvPr>
          <p:cNvSpPr txBox="1"/>
          <p:nvPr/>
        </p:nvSpPr>
        <p:spPr>
          <a:xfrm>
            <a:off x="1724301" y="702891"/>
            <a:ext cx="6898555" cy="523220"/>
          </a:xfrm>
          <a:prstGeom prst="rect">
            <a:avLst/>
          </a:prstGeom>
          <a:noFill/>
        </p:spPr>
        <p:txBody>
          <a:bodyPr wrap="none" rtlCol="0">
            <a:spAutoFit/>
          </a:bodyPr>
          <a:lstStyle/>
          <a:p>
            <a:r>
              <a:rPr lang="en-US" sz="2800" dirty="0">
                <a:solidFill>
                  <a:schemeClr val="accent6">
                    <a:lumMod val="75000"/>
                  </a:schemeClr>
                </a:solidFill>
                <a:latin typeface="Calibri" panose="020F0502020204030204" pitchFamily="34" charset="0"/>
                <a:cs typeface="Calibri" panose="020F0502020204030204" pitchFamily="34" charset="0"/>
              </a:rPr>
              <a:t>Emory University’s Strategic Plan Stakeholders</a:t>
            </a:r>
          </a:p>
        </p:txBody>
      </p:sp>
      <p:sp>
        <p:nvSpPr>
          <p:cNvPr id="3" name="TextBox 2">
            <a:extLst>
              <a:ext uri="{FF2B5EF4-FFF2-40B4-BE49-F238E27FC236}">
                <a16:creationId xmlns:a16="http://schemas.microsoft.com/office/drawing/2014/main" id="{66806EBD-C287-4240-8B3A-FE27EB0C29AC}"/>
              </a:ext>
            </a:extLst>
          </p:cNvPr>
          <p:cNvSpPr txBox="1"/>
          <p:nvPr/>
        </p:nvSpPr>
        <p:spPr>
          <a:xfrm>
            <a:off x="1787023" y="1402775"/>
            <a:ext cx="2677528" cy="461665"/>
          </a:xfrm>
          <a:prstGeom prst="rect">
            <a:avLst/>
          </a:prstGeom>
          <a:noFill/>
        </p:spPr>
        <p:txBody>
          <a:bodyPr wrap="none" rtlCol="0">
            <a:spAutoFit/>
          </a:bodyPr>
          <a:lstStyle/>
          <a:p>
            <a:r>
              <a:rPr lang="en-US" dirty="0">
                <a:solidFill>
                  <a:schemeClr val="accent6">
                    <a:lumMod val="75000"/>
                  </a:schemeClr>
                </a:solidFill>
                <a:latin typeface="Calibri" panose="020F0502020204030204" pitchFamily="34" charset="0"/>
                <a:cs typeface="Calibri" panose="020F0502020204030204" pitchFamily="34" charset="0"/>
              </a:rPr>
              <a:t>Steering Committee</a:t>
            </a:r>
          </a:p>
        </p:txBody>
      </p:sp>
      <p:sp>
        <p:nvSpPr>
          <p:cNvPr id="4" name="TextBox 3">
            <a:extLst>
              <a:ext uri="{FF2B5EF4-FFF2-40B4-BE49-F238E27FC236}">
                <a16:creationId xmlns:a16="http://schemas.microsoft.com/office/drawing/2014/main" id="{0A94285D-FBFB-4FFE-ACC5-BBA91D60994D}"/>
              </a:ext>
            </a:extLst>
          </p:cNvPr>
          <p:cNvSpPr txBox="1"/>
          <p:nvPr/>
        </p:nvSpPr>
        <p:spPr>
          <a:xfrm>
            <a:off x="1787023" y="1967963"/>
            <a:ext cx="2420919" cy="461665"/>
          </a:xfrm>
          <a:prstGeom prst="rect">
            <a:avLst/>
          </a:prstGeom>
          <a:noFill/>
        </p:spPr>
        <p:txBody>
          <a:bodyPr wrap="none" rtlCol="0">
            <a:spAutoFit/>
          </a:bodyPr>
          <a:lstStyle/>
          <a:p>
            <a:r>
              <a:rPr lang="en-US" dirty="0">
                <a:solidFill>
                  <a:schemeClr val="accent6">
                    <a:lumMod val="75000"/>
                  </a:schemeClr>
                </a:solidFill>
                <a:latin typeface="Calibri" panose="020F0502020204030204" pitchFamily="34" charset="0"/>
                <a:cs typeface="Calibri" panose="020F0502020204030204" pitchFamily="34" charset="0"/>
              </a:rPr>
              <a:t>Executive Liaisons</a:t>
            </a:r>
          </a:p>
        </p:txBody>
      </p:sp>
      <p:sp>
        <p:nvSpPr>
          <p:cNvPr id="5" name="TextBox 4">
            <a:extLst>
              <a:ext uri="{FF2B5EF4-FFF2-40B4-BE49-F238E27FC236}">
                <a16:creationId xmlns:a16="http://schemas.microsoft.com/office/drawing/2014/main" id="{D1B1D005-2EB9-4571-AE5F-6EF80022A315}"/>
              </a:ext>
            </a:extLst>
          </p:cNvPr>
          <p:cNvSpPr txBox="1"/>
          <p:nvPr/>
        </p:nvSpPr>
        <p:spPr>
          <a:xfrm>
            <a:off x="1787023" y="2533151"/>
            <a:ext cx="2848857" cy="461665"/>
          </a:xfrm>
          <a:prstGeom prst="rect">
            <a:avLst/>
          </a:prstGeom>
          <a:noFill/>
        </p:spPr>
        <p:txBody>
          <a:bodyPr wrap="none" rtlCol="0">
            <a:spAutoFit/>
          </a:bodyPr>
          <a:lstStyle/>
          <a:p>
            <a:r>
              <a:rPr lang="en-US" dirty="0">
                <a:solidFill>
                  <a:schemeClr val="accent6">
                    <a:lumMod val="75000"/>
                  </a:schemeClr>
                </a:solidFill>
                <a:latin typeface="Calibri" panose="020F0502020204030204" pitchFamily="34" charset="0"/>
                <a:cs typeface="Calibri" panose="020F0502020204030204" pitchFamily="34" charset="0"/>
              </a:rPr>
              <a:t>Advisory  Committee</a:t>
            </a:r>
          </a:p>
        </p:txBody>
      </p:sp>
      <p:sp>
        <p:nvSpPr>
          <p:cNvPr id="6" name="TextBox 5">
            <a:extLst>
              <a:ext uri="{FF2B5EF4-FFF2-40B4-BE49-F238E27FC236}">
                <a16:creationId xmlns:a16="http://schemas.microsoft.com/office/drawing/2014/main" id="{F060953F-58D7-4DF0-BFF4-9FBE5091EA99}"/>
              </a:ext>
            </a:extLst>
          </p:cNvPr>
          <p:cNvSpPr txBox="1"/>
          <p:nvPr/>
        </p:nvSpPr>
        <p:spPr>
          <a:xfrm>
            <a:off x="1787023" y="3098339"/>
            <a:ext cx="3830536" cy="461665"/>
          </a:xfrm>
          <a:prstGeom prst="rect">
            <a:avLst/>
          </a:prstGeom>
          <a:noFill/>
        </p:spPr>
        <p:txBody>
          <a:bodyPr wrap="none" rtlCol="0">
            <a:spAutoFit/>
          </a:bodyPr>
          <a:lstStyle/>
          <a:p>
            <a:r>
              <a:rPr lang="en-US" dirty="0">
                <a:solidFill>
                  <a:schemeClr val="accent6">
                    <a:lumMod val="75000"/>
                  </a:schemeClr>
                </a:solidFill>
                <a:latin typeface="Calibri" panose="020F0502020204030204" pitchFamily="34" charset="0"/>
                <a:cs typeface="Calibri" panose="020F0502020204030204" pitchFamily="34" charset="0"/>
              </a:rPr>
              <a:t>Faculty Advisory  Committee</a:t>
            </a:r>
          </a:p>
        </p:txBody>
      </p:sp>
      <p:sp>
        <p:nvSpPr>
          <p:cNvPr id="7" name="TextBox 6">
            <a:extLst>
              <a:ext uri="{FF2B5EF4-FFF2-40B4-BE49-F238E27FC236}">
                <a16:creationId xmlns:a16="http://schemas.microsoft.com/office/drawing/2014/main" id="{C35E160A-209F-4429-9033-D01C23FEEF57}"/>
              </a:ext>
            </a:extLst>
          </p:cNvPr>
          <p:cNvSpPr txBox="1"/>
          <p:nvPr/>
        </p:nvSpPr>
        <p:spPr>
          <a:xfrm>
            <a:off x="1787023" y="3663527"/>
            <a:ext cx="2372381" cy="461665"/>
          </a:xfrm>
          <a:prstGeom prst="rect">
            <a:avLst/>
          </a:prstGeom>
          <a:noFill/>
        </p:spPr>
        <p:txBody>
          <a:bodyPr wrap="none" rtlCol="0">
            <a:spAutoFit/>
          </a:bodyPr>
          <a:lstStyle/>
          <a:p>
            <a:r>
              <a:rPr lang="en-US" dirty="0">
                <a:solidFill>
                  <a:schemeClr val="accent6">
                    <a:lumMod val="75000"/>
                  </a:schemeClr>
                </a:solidFill>
                <a:latin typeface="Calibri" panose="020F0502020204030204" pitchFamily="34" charset="0"/>
                <a:cs typeface="Calibri" panose="020F0502020204030204" pitchFamily="34" charset="0"/>
              </a:rPr>
              <a:t>Board of Trustees</a:t>
            </a:r>
          </a:p>
        </p:txBody>
      </p:sp>
      <p:sp>
        <p:nvSpPr>
          <p:cNvPr id="8" name="TextBox 7">
            <a:extLst>
              <a:ext uri="{FF2B5EF4-FFF2-40B4-BE49-F238E27FC236}">
                <a16:creationId xmlns:a16="http://schemas.microsoft.com/office/drawing/2014/main" id="{E6FA48F5-0E3B-455D-80E4-3AA7F3F8194E}"/>
              </a:ext>
            </a:extLst>
          </p:cNvPr>
          <p:cNvSpPr txBox="1"/>
          <p:nvPr/>
        </p:nvSpPr>
        <p:spPr>
          <a:xfrm>
            <a:off x="1787023" y="5359091"/>
            <a:ext cx="2205925" cy="461665"/>
          </a:xfrm>
          <a:prstGeom prst="rect">
            <a:avLst/>
          </a:prstGeom>
          <a:noFill/>
        </p:spPr>
        <p:txBody>
          <a:bodyPr wrap="none" rtlCol="0">
            <a:spAutoFit/>
          </a:bodyPr>
          <a:lstStyle/>
          <a:p>
            <a:r>
              <a:rPr lang="en-US" dirty="0">
                <a:solidFill>
                  <a:schemeClr val="accent6">
                    <a:lumMod val="75000"/>
                  </a:schemeClr>
                </a:solidFill>
                <a:latin typeface="Calibri" panose="020F0502020204030204" pitchFamily="34" charset="0"/>
                <a:cs typeface="Calibri" panose="020F0502020204030204" pitchFamily="34" charset="0"/>
              </a:rPr>
              <a:t>Student Leaders</a:t>
            </a:r>
          </a:p>
        </p:txBody>
      </p:sp>
      <p:sp>
        <p:nvSpPr>
          <p:cNvPr id="9" name="TextBox 8">
            <a:extLst>
              <a:ext uri="{FF2B5EF4-FFF2-40B4-BE49-F238E27FC236}">
                <a16:creationId xmlns:a16="http://schemas.microsoft.com/office/drawing/2014/main" id="{296EF250-780D-451D-A4CA-0E3388BBAEFD}"/>
              </a:ext>
            </a:extLst>
          </p:cNvPr>
          <p:cNvSpPr txBox="1"/>
          <p:nvPr/>
        </p:nvSpPr>
        <p:spPr>
          <a:xfrm>
            <a:off x="1787023" y="4793903"/>
            <a:ext cx="2337499" cy="461665"/>
          </a:xfrm>
          <a:prstGeom prst="rect">
            <a:avLst/>
          </a:prstGeom>
          <a:noFill/>
        </p:spPr>
        <p:txBody>
          <a:bodyPr wrap="none" rtlCol="0">
            <a:spAutoFit/>
          </a:bodyPr>
          <a:lstStyle/>
          <a:p>
            <a:r>
              <a:rPr lang="en-US" dirty="0">
                <a:solidFill>
                  <a:schemeClr val="accent6">
                    <a:lumMod val="75000"/>
                  </a:schemeClr>
                </a:solidFill>
                <a:latin typeface="Calibri" panose="020F0502020204030204" pitchFamily="34" charset="0"/>
                <a:cs typeface="Calibri" panose="020F0502020204030204" pitchFamily="34" charset="0"/>
              </a:rPr>
              <a:t>Council of Deans</a:t>
            </a:r>
          </a:p>
        </p:txBody>
      </p:sp>
      <p:sp>
        <p:nvSpPr>
          <p:cNvPr id="10" name="TextBox 9">
            <a:extLst>
              <a:ext uri="{FF2B5EF4-FFF2-40B4-BE49-F238E27FC236}">
                <a16:creationId xmlns:a16="http://schemas.microsoft.com/office/drawing/2014/main" id="{334734D3-C8C2-481B-A7C9-2EC20AC44D24}"/>
              </a:ext>
            </a:extLst>
          </p:cNvPr>
          <p:cNvSpPr txBox="1"/>
          <p:nvPr/>
        </p:nvSpPr>
        <p:spPr>
          <a:xfrm>
            <a:off x="1787023" y="4228715"/>
            <a:ext cx="5202065" cy="461665"/>
          </a:xfrm>
          <a:prstGeom prst="rect">
            <a:avLst/>
          </a:prstGeom>
          <a:noFill/>
        </p:spPr>
        <p:txBody>
          <a:bodyPr wrap="none" rtlCol="0">
            <a:spAutoFit/>
          </a:bodyPr>
          <a:lstStyle/>
          <a:p>
            <a:r>
              <a:rPr lang="en-US" dirty="0">
                <a:solidFill>
                  <a:schemeClr val="accent6">
                    <a:lumMod val="75000"/>
                  </a:schemeClr>
                </a:solidFill>
                <a:latin typeface="Calibri" panose="020F0502020204030204" pitchFamily="34" charset="0"/>
                <a:cs typeface="Calibri" panose="020F0502020204030204" pitchFamily="34" charset="0"/>
              </a:rPr>
              <a:t>University Senate Executive Committee</a:t>
            </a:r>
          </a:p>
        </p:txBody>
      </p:sp>
      <p:sp>
        <p:nvSpPr>
          <p:cNvPr id="11" name="TextBox 10">
            <a:extLst>
              <a:ext uri="{FF2B5EF4-FFF2-40B4-BE49-F238E27FC236}">
                <a16:creationId xmlns:a16="http://schemas.microsoft.com/office/drawing/2014/main" id="{4581D4FA-B93E-4722-9C0E-B733B996C33F}"/>
              </a:ext>
            </a:extLst>
          </p:cNvPr>
          <p:cNvSpPr txBox="1"/>
          <p:nvPr/>
        </p:nvSpPr>
        <p:spPr>
          <a:xfrm>
            <a:off x="1787023" y="5924277"/>
            <a:ext cx="5595443" cy="461665"/>
          </a:xfrm>
          <a:prstGeom prst="rect">
            <a:avLst/>
          </a:prstGeom>
          <a:noFill/>
        </p:spPr>
        <p:txBody>
          <a:bodyPr wrap="none" rtlCol="0">
            <a:spAutoFit/>
          </a:bodyPr>
          <a:lstStyle/>
          <a:p>
            <a:r>
              <a:rPr lang="en-US" dirty="0">
                <a:solidFill>
                  <a:schemeClr val="accent6">
                    <a:lumMod val="75000"/>
                  </a:schemeClr>
                </a:solidFill>
                <a:latin typeface="Calibri" panose="020F0502020204030204" pitchFamily="34" charset="0"/>
                <a:cs typeface="Calibri" panose="020F0502020204030204" pitchFamily="34" charset="0"/>
              </a:rPr>
              <a:t>Emory Alumni Board Executive Committee</a:t>
            </a:r>
          </a:p>
        </p:txBody>
      </p:sp>
    </p:spTree>
    <p:extLst>
      <p:ext uri="{BB962C8B-B14F-4D97-AF65-F5344CB8AC3E}">
        <p14:creationId xmlns:p14="http://schemas.microsoft.com/office/powerpoint/2010/main" val="18813115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a:extLst>
              <a:ext uri="{FF2B5EF4-FFF2-40B4-BE49-F238E27FC236}">
                <a16:creationId xmlns:a16="http://schemas.microsoft.com/office/drawing/2014/main" id="{12F99DD8-E66F-40AC-BACA-88CE247FF97C}"/>
              </a:ext>
            </a:extLst>
          </p:cNvPr>
          <p:cNvSpPr txBox="1">
            <a:spLocks noChangeArrowheads="1"/>
          </p:cNvSpPr>
          <p:nvPr/>
        </p:nvSpPr>
        <p:spPr bwMode="auto">
          <a:xfrm>
            <a:off x="1333499" y="713515"/>
            <a:ext cx="800099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defRPr/>
            </a:pPr>
            <a:r>
              <a:rPr lang="en-US" altLang="en-US" sz="2800" dirty="0">
                <a:solidFill>
                  <a:schemeClr val="accent6">
                    <a:lumMod val="75000"/>
                  </a:schemeClr>
                </a:solidFill>
                <a:latin typeface="Calibri" panose="020F0502020204030204" pitchFamily="34" charset="0"/>
                <a:cs typeface="Calibri" panose="020F0502020204030204" pitchFamily="34" charset="0"/>
              </a:rPr>
              <a:t>In 2000, James Barker, then President of Clemson University had a simple vision:</a:t>
            </a:r>
          </a:p>
        </p:txBody>
      </p:sp>
      <p:sp>
        <p:nvSpPr>
          <p:cNvPr id="5" name="Text Box 4">
            <a:extLst>
              <a:ext uri="{FF2B5EF4-FFF2-40B4-BE49-F238E27FC236}">
                <a16:creationId xmlns:a16="http://schemas.microsoft.com/office/drawing/2014/main" id="{41660A7C-7973-45D0-A776-0CA01DA79926}"/>
              </a:ext>
            </a:extLst>
          </p:cNvPr>
          <p:cNvSpPr txBox="1">
            <a:spLocks noChangeArrowheads="1"/>
          </p:cNvSpPr>
          <p:nvPr/>
        </p:nvSpPr>
        <p:spPr bwMode="auto">
          <a:xfrm>
            <a:off x="1594712" y="1905434"/>
            <a:ext cx="70421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30000"/>
              </a:spcBef>
              <a:defRPr/>
            </a:pPr>
            <a:r>
              <a:rPr lang="en-US" altLang="en-US" sz="2000" dirty="0">
                <a:solidFill>
                  <a:schemeClr val="accent6">
                    <a:lumMod val="75000"/>
                  </a:schemeClr>
                </a:solidFill>
                <a:latin typeface="Calibri" panose="020F0502020204030204" pitchFamily="34" charset="0"/>
                <a:cs typeface="Calibri" panose="020F0502020204030204" pitchFamily="34" charset="0"/>
              </a:rPr>
              <a:t>“Clemson will be one of the nation’s top-20 public Universities”</a:t>
            </a:r>
          </a:p>
        </p:txBody>
      </p:sp>
      <p:pic>
        <p:nvPicPr>
          <p:cNvPr id="6" name="Picture 4" descr="Clemson ILLUSTRATIVE">
            <a:extLst>
              <a:ext uri="{FF2B5EF4-FFF2-40B4-BE49-F238E27FC236}">
                <a16:creationId xmlns:a16="http://schemas.microsoft.com/office/drawing/2014/main" id="{09749A54-7F14-432E-BB7B-ABC9A29D19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000" t="9331" r="5000" b="15552"/>
          <a:stretch>
            <a:fillRect/>
          </a:stretch>
        </p:blipFill>
        <p:spPr bwMode="auto">
          <a:xfrm>
            <a:off x="2029687" y="2563085"/>
            <a:ext cx="6172200" cy="331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64BE9194-E10D-4BB0-9046-7F37BCD611AE}"/>
              </a:ext>
            </a:extLst>
          </p:cNvPr>
          <p:cNvSpPr txBox="1"/>
          <p:nvPr/>
        </p:nvSpPr>
        <p:spPr>
          <a:xfrm>
            <a:off x="422560" y="6161810"/>
            <a:ext cx="9386455" cy="400110"/>
          </a:xfrm>
          <a:prstGeom prst="rect">
            <a:avLst/>
          </a:prstGeom>
          <a:noFill/>
        </p:spPr>
        <p:txBody>
          <a:bodyPr wrap="square" rtlCol="0">
            <a:spAutoFit/>
          </a:bodyPr>
          <a:lstStyle/>
          <a:p>
            <a:pPr algn="ctr"/>
            <a:r>
              <a:rPr lang="en-US" sz="2000" dirty="0">
                <a:solidFill>
                  <a:schemeClr val="accent6">
                    <a:lumMod val="75000"/>
                  </a:schemeClr>
                </a:solidFill>
                <a:latin typeface="Calibri" panose="020F0502020204030204" pitchFamily="34" charset="0"/>
                <a:cs typeface="Calibri" panose="020F0502020204030204" pitchFamily="34" charset="0"/>
              </a:rPr>
              <a:t>At that time, Clemson was ranked as 37 in US News and World Report</a:t>
            </a:r>
          </a:p>
        </p:txBody>
      </p:sp>
      <p:sp>
        <p:nvSpPr>
          <p:cNvPr id="7" name="TextBox 6">
            <a:extLst>
              <a:ext uri="{FF2B5EF4-FFF2-40B4-BE49-F238E27FC236}">
                <a16:creationId xmlns:a16="http://schemas.microsoft.com/office/drawing/2014/main" id="{36B6F415-1C1F-4A79-96E5-6E16F759C419}"/>
              </a:ext>
            </a:extLst>
          </p:cNvPr>
          <p:cNvSpPr txBox="1"/>
          <p:nvPr/>
        </p:nvSpPr>
        <p:spPr>
          <a:xfrm>
            <a:off x="1724890" y="-2"/>
            <a:ext cx="2342051" cy="584775"/>
          </a:xfrm>
          <a:prstGeom prst="rect">
            <a:avLst/>
          </a:prstGeom>
          <a:noFill/>
        </p:spPr>
        <p:txBody>
          <a:bodyPr wrap="none" rtlCol="0">
            <a:spAutoFit/>
          </a:bodyPr>
          <a:lstStyle/>
          <a:p>
            <a:r>
              <a:rPr lang="en-US" sz="3200" dirty="0">
                <a:solidFill>
                  <a:schemeClr val="accent6">
                    <a:lumMod val="75000"/>
                  </a:schemeClr>
                </a:solidFill>
                <a:latin typeface="Calibri" panose="020F0502020204030204" pitchFamily="34" charset="0"/>
                <a:cs typeface="Calibri" panose="020F0502020204030204" pitchFamily="34" charset="0"/>
              </a:rPr>
              <a:t>For Example: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a:extLst>
              <a:ext uri="{FF2B5EF4-FFF2-40B4-BE49-F238E27FC236}">
                <a16:creationId xmlns:a16="http://schemas.microsoft.com/office/drawing/2014/main" id="{E6696557-CB72-497E-8AAB-71DAFE6BE474}"/>
              </a:ext>
            </a:extLst>
          </p:cNvPr>
          <p:cNvSpPr txBox="1">
            <a:spLocks noChangeArrowheads="1"/>
          </p:cNvSpPr>
          <p:nvPr/>
        </p:nvSpPr>
        <p:spPr bwMode="auto">
          <a:xfrm>
            <a:off x="2276334" y="1715076"/>
            <a:ext cx="430444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defRPr/>
            </a:pPr>
            <a:r>
              <a:rPr lang="en-US" altLang="en-US" dirty="0">
                <a:solidFill>
                  <a:schemeClr val="accent6">
                    <a:lumMod val="75000"/>
                  </a:schemeClr>
                </a:solidFill>
                <a:latin typeface="Calibri" panose="020F0502020204030204" pitchFamily="34" charset="0"/>
                <a:cs typeface="Calibri" panose="020F0502020204030204" pitchFamily="34" charset="0"/>
              </a:rPr>
              <a:t>Academics, Research and Service</a:t>
            </a:r>
          </a:p>
        </p:txBody>
      </p:sp>
      <p:sp>
        <p:nvSpPr>
          <p:cNvPr id="15363" name="Text Box 3">
            <a:extLst>
              <a:ext uri="{FF2B5EF4-FFF2-40B4-BE49-F238E27FC236}">
                <a16:creationId xmlns:a16="http://schemas.microsoft.com/office/drawing/2014/main" id="{C2928EC6-5BD6-4C54-9266-3206E9C77C88}"/>
              </a:ext>
            </a:extLst>
          </p:cNvPr>
          <p:cNvSpPr txBox="1">
            <a:spLocks noChangeArrowheads="1"/>
          </p:cNvSpPr>
          <p:nvPr/>
        </p:nvSpPr>
        <p:spPr bwMode="auto">
          <a:xfrm>
            <a:off x="2276334" y="2231706"/>
            <a:ext cx="16950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en-US" dirty="0">
                <a:solidFill>
                  <a:schemeClr val="accent6">
                    <a:lumMod val="75000"/>
                  </a:schemeClr>
                </a:solidFill>
                <a:latin typeface="Calibri" panose="020F0502020204030204" pitchFamily="34" charset="0"/>
                <a:cs typeface="Calibri" panose="020F0502020204030204" pitchFamily="34" charset="0"/>
              </a:rPr>
              <a:t>Campus Life</a:t>
            </a:r>
          </a:p>
        </p:txBody>
      </p:sp>
      <p:sp>
        <p:nvSpPr>
          <p:cNvPr id="15364" name="Text Box 4">
            <a:extLst>
              <a:ext uri="{FF2B5EF4-FFF2-40B4-BE49-F238E27FC236}">
                <a16:creationId xmlns:a16="http://schemas.microsoft.com/office/drawing/2014/main" id="{8E640A96-89B6-44FC-8A16-C35C48DDB567}"/>
              </a:ext>
            </a:extLst>
          </p:cNvPr>
          <p:cNvSpPr txBox="1">
            <a:spLocks noChangeArrowheads="1"/>
          </p:cNvSpPr>
          <p:nvPr/>
        </p:nvSpPr>
        <p:spPr bwMode="auto">
          <a:xfrm>
            <a:off x="2276334" y="2748336"/>
            <a:ext cx="28461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defRPr/>
            </a:pPr>
            <a:r>
              <a:rPr lang="en-US" altLang="en-US" dirty="0">
                <a:solidFill>
                  <a:schemeClr val="accent6">
                    <a:lumMod val="75000"/>
                  </a:schemeClr>
                </a:solidFill>
                <a:latin typeface="Calibri" panose="020F0502020204030204" pitchFamily="34" charset="0"/>
                <a:cs typeface="Calibri" panose="020F0502020204030204" pitchFamily="34" charset="0"/>
              </a:rPr>
              <a:t>Student Performance</a:t>
            </a:r>
          </a:p>
        </p:txBody>
      </p:sp>
      <p:sp>
        <p:nvSpPr>
          <p:cNvPr id="15365" name="Text Box 5">
            <a:extLst>
              <a:ext uri="{FF2B5EF4-FFF2-40B4-BE49-F238E27FC236}">
                <a16:creationId xmlns:a16="http://schemas.microsoft.com/office/drawing/2014/main" id="{5D83DD3E-6866-4665-8644-F94A78CCD631}"/>
              </a:ext>
            </a:extLst>
          </p:cNvPr>
          <p:cNvSpPr txBox="1">
            <a:spLocks noChangeArrowheads="1"/>
          </p:cNvSpPr>
          <p:nvPr/>
        </p:nvSpPr>
        <p:spPr bwMode="auto">
          <a:xfrm>
            <a:off x="2276334" y="3264966"/>
            <a:ext cx="297652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defRPr/>
            </a:pPr>
            <a:r>
              <a:rPr lang="en-US" altLang="en-US" dirty="0">
                <a:solidFill>
                  <a:schemeClr val="accent6">
                    <a:lumMod val="75000"/>
                  </a:schemeClr>
                </a:solidFill>
                <a:latin typeface="Calibri" panose="020F0502020204030204" pitchFamily="34" charset="0"/>
                <a:cs typeface="Calibri" panose="020F0502020204030204" pitchFamily="34" charset="0"/>
              </a:rPr>
              <a:t>Educational Resources</a:t>
            </a:r>
          </a:p>
        </p:txBody>
      </p:sp>
      <p:sp>
        <p:nvSpPr>
          <p:cNvPr id="15366" name="Text Box 6">
            <a:extLst>
              <a:ext uri="{FF2B5EF4-FFF2-40B4-BE49-F238E27FC236}">
                <a16:creationId xmlns:a16="http://schemas.microsoft.com/office/drawing/2014/main" id="{534922C2-BC1D-4F04-9B7B-F40A720BA3A2}"/>
              </a:ext>
            </a:extLst>
          </p:cNvPr>
          <p:cNvSpPr txBox="1">
            <a:spLocks noChangeArrowheads="1"/>
          </p:cNvSpPr>
          <p:nvPr/>
        </p:nvSpPr>
        <p:spPr bwMode="auto">
          <a:xfrm>
            <a:off x="2276334" y="3781595"/>
            <a:ext cx="402494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en-US" dirty="0">
                <a:solidFill>
                  <a:schemeClr val="accent6">
                    <a:lumMod val="75000"/>
                  </a:schemeClr>
                </a:solidFill>
                <a:latin typeface="Calibri" panose="020F0502020204030204" pitchFamily="34" charset="0"/>
                <a:cs typeface="Calibri" panose="020F0502020204030204" pitchFamily="34" charset="0"/>
              </a:rPr>
              <a:t>Clemson's National Reputation</a:t>
            </a:r>
          </a:p>
        </p:txBody>
      </p:sp>
      <p:sp>
        <p:nvSpPr>
          <p:cNvPr id="16391" name="Rectangle 7">
            <a:extLst>
              <a:ext uri="{FF2B5EF4-FFF2-40B4-BE49-F238E27FC236}">
                <a16:creationId xmlns:a16="http://schemas.microsoft.com/office/drawing/2014/main" id="{01319D0B-BBFD-405A-9C05-64E697F67EC7}"/>
              </a:ext>
            </a:extLst>
          </p:cNvPr>
          <p:cNvSpPr>
            <a:spLocks noChangeArrowheads="1"/>
          </p:cNvSpPr>
          <p:nvPr/>
        </p:nvSpPr>
        <p:spPr bwMode="auto">
          <a:xfrm>
            <a:off x="1742209" y="303644"/>
            <a:ext cx="52668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2800" dirty="0">
                <a:solidFill>
                  <a:schemeClr val="accent6">
                    <a:lumMod val="75000"/>
                  </a:schemeClr>
                </a:solidFill>
                <a:latin typeface="Calibri" panose="020F0502020204030204" pitchFamily="34" charset="0"/>
                <a:cs typeface="Calibri" panose="020F0502020204030204" pitchFamily="34" charset="0"/>
              </a:rPr>
              <a:t>Clemson’s Academic/Strategic Plan</a:t>
            </a:r>
          </a:p>
        </p:txBody>
      </p:sp>
      <p:sp>
        <p:nvSpPr>
          <p:cNvPr id="15368" name="Text Box 8">
            <a:extLst>
              <a:ext uri="{FF2B5EF4-FFF2-40B4-BE49-F238E27FC236}">
                <a16:creationId xmlns:a16="http://schemas.microsoft.com/office/drawing/2014/main" id="{52A71083-D627-49BF-98D6-2575BEFA55A3}"/>
              </a:ext>
            </a:extLst>
          </p:cNvPr>
          <p:cNvSpPr txBox="1">
            <a:spLocks noChangeArrowheads="1"/>
          </p:cNvSpPr>
          <p:nvPr/>
        </p:nvSpPr>
        <p:spPr bwMode="auto">
          <a:xfrm>
            <a:off x="1752600" y="4315852"/>
            <a:ext cx="574638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defRPr/>
            </a:pPr>
            <a:r>
              <a:rPr lang="en-US" altLang="en-US" dirty="0">
                <a:solidFill>
                  <a:schemeClr val="accent6">
                    <a:lumMod val="75000"/>
                  </a:schemeClr>
                </a:solidFill>
                <a:latin typeface="Calibri" panose="020F0502020204030204" pitchFamily="34" charset="0"/>
                <a:cs typeface="Calibri" panose="020F0502020204030204" pitchFamily="34" charset="0"/>
              </a:rPr>
              <a:t>The Board Approved the Vision and 27 Goals</a:t>
            </a:r>
          </a:p>
        </p:txBody>
      </p:sp>
      <p:sp>
        <p:nvSpPr>
          <p:cNvPr id="15369" name="Text Box 9">
            <a:extLst>
              <a:ext uri="{FF2B5EF4-FFF2-40B4-BE49-F238E27FC236}">
                <a16:creationId xmlns:a16="http://schemas.microsoft.com/office/drawing/2014/main" id="{B3867531-E9B4-4F96-88E3-3AB088C38423}"/>
              </a:ext>
            </a:extLst>
          </p:cNvPr>
          <p:cNvSpPr txBox="1">
            <a:spLocks noChangeArrowheads="1"/>
          </p:cNvSpPr>
          <p:nvPr/>
        </p:nvSpPr>
        <p:spPr bwMode="auto">
          <a:xfrm>
            <a:off x="1752600" y="1236663"/>
            <a:ext cx="263905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defRPr/>
            </a:pPr>
            <a:r>
              <a:rPr lang="en-US" altLang="en-US" dirty="0">
                <a:solidFill>
                  <a:schemeClr val="accent6">
                    <a:lumMod val="75000"/>
                  </a:schemeClr>
                </a:solidFill>
                <a:latin typeface="Calibri" panose="020F0502020204030204" pitchFamily="34" charset="0"/>
                <a:cs typeface="Calibri" panose="020F0502020204030204" pitchFamily="34" charset="0"/>
              </a:rPr>
              <a:t>Five Vision Themes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3">
            <a:extLst>
              <a:ext uri="{FF2B5EF4-FFF2-40B4-BE49-F238E27FC236}">
                <a16:creationId xmlns:a16="http://schemas.microsoft.com/office/drawing/2014/main" id="{8FC85E03-B4EC-45CB-820C-554D402B4B51}"/>
              </a:ext>
            </a:extLst>
          </p:cNvPr>
          <p:cNvSpPr txBox="1">
            <a:spLocks noChangeArrowheads="1"/>
          </p:cNvSpPr>
          <p:nvPr/>
        </p:nvSpPr>
        <p:spPr bwMode="auto">
          <a:xfrm>
            <a:off x="1644654" y="1039237"/>
            <a:ext cx="829945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ts val="0"/>
              </a:spcBef>
              <a:defRPr/>
            </a:pPr>
            <a:r>
              <a:rPr lang="en-US" altLang="en-US" dirty="0">
                <a:solidFill>
                  <a:schemeClr val="accent6">
                    <a:lumMod val="75000"/>
                  </a:schemeClr>
                </a:solidFill>
                <a:latin typeface="Calibri" panose="020F0502020204030204" pitchFamily="34" charset="0"/>
                <a:cs typeface="Calibri" panose="020F0502020204030204" pitchFamily="34" charset="0"/>
              </a:rPr>
              <a:t>320 New Faculty/emphasis on research</a:t>
            </a:r>
          </a:p>
          <a:p>
            <a:pPr eaLnBrk="1" hangingPunct="1">
              <a:spcBef>
                <a:spcPts val="0"/>
              </a:spcBef>
              <a:defRPr/>
            </a:pPr>
            <a:endParaRPr lang="en-US" altLang="en-US" sz="900" dirty="0">
              <a:solidFill>
                <a:schemeClr val="accent6">
                  <a:lumMod val="75000"/>
                </a:schemeClr>
              </a:solidFill>
              <a:latin typeface="Calibri" panose="020F0502020204030204" pitchFamily="34" charset="0"/>
              <a:cs typeface="Calibri" panose="020F0502020204030204" pitchFamily="34" charset="0"/>
            </a:endParaRPr>
          </a:p>
          <a:p>
            <a:pPr eaLnBrk="1" hangingPunct="1">
              <a:spcBef>
                <a:spcPts val="0"/>
              </a:spcBef>
              <a:defRPr/>
            </a:pPr>
            <a:r>
              <a:rPr lang="en-US" altLang="en-US" dirty="0">
                <a:solidFill>
                  <a:schemeClr val="accent6">
                    <a:lumMod val="75000"/>
                  </a:schemeClr>
                </a:solidFill>
                <a:latin typeface="Calibri" panose="020F0502020204030204" pitchFamily="34" charset="0"/>
                <a:cs typeface="Calibri" panose="020F0502020204030204" pitchFamily="34" charset="0"/>
              </a:rPr>
              <a:t>Increasing proportion of Grad Students</a:t>
            </a:r>
          </a:p>
          <a:p>
            <a:pPr eaLnBrk="1" hangingPunct="1">
              <a:spcBef>
                <a:spcPts val="0"/>
              </a:spcBef>
              <a:defRPr/>
            </a:pPr>
            <a:endParaRPr lang="en-US" altLang="en-US" sz="900" dirty="0">
              <a:solidFill>
                <a:schemeClr val="accent6">
                  <a:lumMod val="75000"/>
                </a:schemeClr>
              </a:solidFill>
              <a:latin typeface="Calibri" panose="020F0502020204030204" pitchFamily="34" charset="0"/>
              <a:cs typeface="Calibri" panose="020F0502020204030204" pitchFamily="34" charset="0"/>
            </a:endParaRPr>
          </a:p>
          <a:p>
            <a:pPr eaLnBrk="1" hangingPunct="1">
              <a:spcBef>
                <a:spcPts val="0"/>
              </a:spcBef>
              <a:defRPr/>
            </a:pPr>
            <a:r>
              <a:rPr lang="en-US" altLang="en-US" dirty="0">
                <a:solidFill>
                  <a:schemeClr val="accent6">
                    <a:lumMod val="75000"/>
                  </a:schemeClr>
                </a:solidFill>
                <a:latin typeface="Calibri" panose="020F0502020204030204" pitchFamily="34" charset="0"/>
                <a:cs typeface="Calibri" panose="020F0502020204030204" pitchFamily="34" charset="0"/>
              </a:rPr>
              <a:t>Increasing Quality: Students, Faculty, Staff</a:t>
            </a:r>
          </a:p>
          <a:p>
            <a:pPr eaLnBrk="1" hangingPunct="1">
              <a:spcBef>
                <a:spcPts val="0"/>
              </a:spcBef>
              <a:defRPr/>
            </a:pPr>
            <a:endParaRPr lang="en-US" altLang="en-US" sz="900" dirty="0">
              <a:solidFill>
                <a:schemeClr val="accent6">
                  <a:lumMod val="75000"/>
                </a:schemeClr>
              </a:solidFill>
              <a:latin typeface="Calibri" panose="020F0502020204030204" pitchFamily="34" charset="0"/>
              <a:cs typeface="Calibri" panose="020F0502020204030204" pitchFamily="34" charset="0"/>
            </a:endParaRPr>
          </a:p>
          <a:p>
            <a:pPr eaLnBrk="1" hangingPunct="1">
              <a:spcBef>
                <a:spcPts val="0"/>
              </a:spcBef>
              <a:defRPr/>
            </a:pPr>
            <a:r>
              <a:rPr lang="en-US" altLang="en-US" dirty="0">
                <a:solidFill>
                  <a:schemeClr val="accent6">
                    <a:lumMod val="75000"/>
                  </a:schemeClr>
                </a:solidFill>
                <a:latin typeface="Calibri" panose="020F0502020204030204" pitchFamily="34" charset="0"/>
                <a:cs typeface="Calibri" panose="020F0502020204030204" pitchFamily="34" charset="0"/>
              </a:rPr>
              <a:t>Decreasing Dependency on the State</a:t>
            </a:r>
          </a:p>
          <a:p>
            <a:pPr eaLnBrk="1" hangingPunct="1">
              <a:spcBef>
                <a:spcPts val="0"/>
              </a:spcBef>
              <a:defRPr/>
            </a:pPr>
            <a:endParaRPr lang="en-US" altLang="en-US" sz="900" dirty="0">
              <a:solidFill>
                <a:schemeClr val="accent6">
                  <a:lumMod val="75000"/>
                </a:schemeClr>
              </a:solidFill>
              <a:latin typeface="Calibri" panose="020F0502020204030204" pitchFamily="34" charset="0"/>
              <a:cs typeface="Calibri" panose="020F0502020204030204" pitchFamily="34" charset="0"/>
            </a:endParaRPr>
          </a:p>
          <a:p>
            <a:pPr eaLnBrk="1" hangingPunct="1">
              <a:spcBef>
                <a:spcPts val="0"/>
              </a:spcBef>
              <a:defRPr/>
            </a:pPr>
            <a:r>
              <a:rPr lang="en-US" altLang="en-US" dirty="0">
                <a:solidFill>
                  <a:schemeClr val="accent6">
                    <a:lumMod val="75000"/>
                  </a:schemeClr>
                </a:solidFill>
                <a:latin typeface="Calibri" panose="020F0502020204030204" pitchFamily="34" charset="0"/>
                <a:cs typeface="Calibri" panose="020F0502020204030204" pitchFamily="34" charset="0"/>
              </a:rPr>
              <a:t>Significant increase in Fund-raising: Capital &amp; Endowment</a:t>
            </a:r>
          </a:p>
          <a:p>
            <a:pPr eaLnBrk="1" hangingPunct="1">
              <a:spcBef>
                <a:spcPts val="0"/>
              </a:spcBef>
              <a:defRPr/>
            </a:pPr>
            <a:endParaRPr lang="en-US" altLang="en-US" sz="900" dirty="0">
              <a:solidFill>
                <a:schemeClr val="accent6">
                  <a:lumMod val="75000"/>
                </a:schemeClr>
              </a:solidFill>
              <a:latin typeface="Calibri" panose="020F0502020204030204" pitchFamily="34" charset="0"/>
              <a:cs typeface="Calibri" panose="020F0502020204030204" pitchFamily="34" charset="0"/>
            </a:endParaRPr>
          </a:p>
          <a:p>
            <a:pPr eaLnBrk="1" hangingPunct="1">
              <a:spcBef>
                <a:spcPts val="0"/>
              </a:spcBef>
              <a:defRPr/>
            </a:pPr>
            <a:r>
              <a:rPr lang="en-US" altLang="en-US" dirty="0">
                <a:solidFill>
                  <a:schemeClr val="accent6">
                    <a:lumMod val="75000"/>
                  </a:schemeClr>
                </a:solidFill>
                <a:latin typeface="Calibri" panose="020F0502020204030204" pitchFamily="34" charset="0"/>
                <a:cs typeface="Calibri" panose="020F0502020204030204" pitchFamily="34" charset="0"/>
              </a:rPr>
              <a:t>Significant increase in required space</a:t>
            </a:r>
          </a:p>
        </p:txBody>
      </p:sp>
      <p:sp>
        <p:nvSpPr>
          <p:cNvPr id="16387" name="Text Box 4">
            <a:extLst>
              <a:ext uri="{FF2B5EF4-FFF2-40B4-BE49-F238E27FC236}">
                <a16:creationId xmlns:a16="http://schemas.microsoft.com/office/drawing/2014/main" id="{2673F613-7C36-4F53-B587-5CA416EA466C}"/>
              </a:ext>
            </a:extLst>
          </p:cNvPr>
          <p:cNvSpPr txBox="1">
            <a:spLocks noChangeArrowheads="1"/>
          </p:cNvSpPr>
          <p:nvPr/>
        </p:nvSpPr>
        <p:spPr bwMode="auto">
          <a:xfrm>
            <a:off x="1187450" y="692150"/>
            <a:ext cx="1857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defRPr/>
            </a:pPr>
            <a:endParaRPr lang="en-US" altLang="en-US" sz="2000" dirty="0">
              <a:solidFill>
                <a:schemeClr val="accent6">
                  <a:lumMod val="75000"/>
                </a:schemeClr>
              </a:solidFill>
              <a:latin typeface="Calibri" panose="020F0502020204030204" pitchFamily="34" charset="0"/>
              <a:cs typeface="Calibri" panose="020F0502020204030204" pitchFamily="34" charset="0"/>
            </a:endParaRPr>
          </a:p>
        </p:txBody>
      </p:sp>
      <p:sp>
        <p:nvSpPr>
          <p:cNvPr id="4" name="Text Box 2">
            <a:extLst>
              <a:ext uri="{FF2B5EF4-FFF2-40B4-BE49-F238E27FC236}">
                <a16:creationId xmlns:a16="http://schemas.microsoft.com/office/drawing/2014/main" id="{B851049D-2F0D-48BC-8DA0-D663140D3026}"/>
              </a:ext>
            </a:extLst>
          </p:cNvPr>
          <p:cNvSpPr txBox="1">
            <a:spLocks noChangeArrowheads="1"/>
          </p:cNvSpPr>
          <p:nvPr/>
        </p:nvSpPr>
        <p:spPr bwMode="auto">
          <a:xfrm>
            <a:off x="1644654" y="4100944"/>
            <a:ext cx="784860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ts val="0"/>
              </a:spcBef>
              <a:defRPr/>
            </a:pPr>
            <a:r>
              <a:rPr lang="en-US" altLang="en-US" dirty="0">
                <a:solidFill>
                  <a:schemeClr val="accent6">
                    <a:lumMod val="75000"/>
                  </a:schemeClr>
                </a:solidFill>
                <a:latin typeface="Calibri" panose="020F0502020204030204" pitchFamily="34" charset="0"/>
                <a:cs typeface="Calibri" panose="020F0502020204030204" pitchFamily="34" charset="0"/>
              </a:rPr>
              <a:t>Doubled Research $$$ in Three years</a:t>
            </a:r>
          </a:p>
          <a:p>
            <a:pPr eaLnBrk="1" hangingPunct="1">
              <a:spcBef>
                <a:spcPts val="0"/>
              </a:spcBef>
              <a:defRPr/>
            </a:pPr>
            <a:endParaRPr lang="en-US" altLang="en-US" sz="900" dirty="0">
              <a:solidFill>
                <a:schemeClr val="accent6">
                  <a:lumMod val="75000"/>
                </a:schemeClr>
              </a:solidFill>
              <a:latin typeface="Calibri" panose="020F0502020204030204" pitchFamily="34" charset="0"/>
              <a:cs typeface="Calibri" panose="020F0502020204030204" pitchFamily="34" charset="0"/>
            </a:endParaRPr>
          </a:p>
          <a:p>
            <a:pPr eaLnBrk="1" hangingPunct="1">
              <a:spcBef>
                <a:spcPts val="0"/>
              </a:spcBef>
              <a:defRPr/>
            </a:pPr>
            <a:r>
              <a:rPr lang="en-US" altLang="en-US" dirty="0">
                <a:solidFill>
                  <a:schemeClr val="accent6">
                    <a:lumMod val="75000"/>
                  </a:schemeClr>
                </a:solidFill>
                <a:latin typeface="Calibri" panose="020F0502020204030204" pitchFamily="34" charset="0"/>
                <a:cs typeface="Calibri" panose="020F0502020204030204" pitchFamily="34" charset="0"/>
              </a:rPr>
              <a:t>Increased Quality of Student Applicants</a:t>
            </a:r>
          </a:p>
          <a:p>
            <a:pPr eaLnBrk="1" hangingPunct="1">
              <a:spcBef>
                <a:spcPts val="0"/>
              </a:spcBef>
              <a:defRPr/>
            </a:pPr>
            <a:endParaRPr lang="en-US" altLang="en-US" sz="900" dirty="0">
              <a:solidFill>
                <a:schemeClr val="accent6">
                  <a:lumMod val="75000"/>
                </a:schemeClr>
              </a:solidFill>
              <a:latin typeface="Calibri" panose="020F0502020204030204" pitchFamily="34" charset="0"/>
              <a:cs typeface="Calibri" panose="020F0502020204030204" pitchFamily="34" charset="0"/>
            </a:endParaRPr>
          </a:p>
          <a:p>
            <a:pPr eaLnBrk="1" hangingPunct="1">
              <a:spcBef>
                <a:spcPts val="0"/>
              </a:spcBef>
              <a:defRPr/>
            </a:pPr>
            <a:r>
              <a:rPr lang="en-US" altLang="en-US" dirty="0">
                <a:solidFill>
                  <a:schemeClr val="accent6">
                    <a:lumMod val="75000"/>
                  </a:schemeClr>
                </a:solidFill>
                <a:latin typeface="Calibri" panose="020F0502020204030204" pitchFamily="34" charset="0"/>
                <a:cs typeface="Calibri" panose="020F0502020204030204" pitchFamily="34" charset="0"/>
              </a:rPr>
              <a:t>Created a joint Corporate/Institutional research park</a:t>
            </a:r>
          </a:p>
          <a:p>
            <a:pPr eaLnBrk="1" hangingPunct="1">
              <a:spcBef>
                <a:spcPts val="0"/>
              </a:spcBef>
              <a:defRPr/>
            </a:pPr>
            <a:endParaRPr lang="en-US" altLang="en-US" sz="900" dirty="0">
              <a:solidFill>
                <a:schemeClr val="accent6">
                  <a:lumMod val="75000"/>
                </a:schemeClr>
              </a:solidFill>
              <a:latin typeface="Calibri" panose="020F0502020204030204" pitchFamily="34" charset="0"/>
              <a:cs typeface="Calibri" panose="020F0502020204030204" pitchFamily="34" charset="0"/>
            </a:endParaRPr>
          </a:p>
          <a:p>
            <a:pPr eaLnBrk="1" hangingPunct="1">
              <a:spcBef>
                <a:spcPts val="0"/>
              </a:spcBef>
              <a:defRPr/>
            </a:pPr>
            <a:r>
              <a:rPr lang="en-US" altLang="en-US" dirty="0">
                <a:solidFill>
                  <a:schemeClr val="accent6">
                    <a:lumMod val="75000"/>
                  </a:schemeClr>
                </a:solidFill>
                <a:latin typeface="Calibri" panose="020F0502020204030204" pitchFamily="34" charset="0"/>
                <a:cs typeface="Calibri" panose="020F0502020204030204" pitchFamily="34" charset="0"/>
              </a:rPr>
              <a:t>New academic and student life facilities</a:t>
            </a:r>
          </a:p>
          <a:p>
            <a:pPr eaLnBrk="1" hangingPunct="1">
              <a:spcBef>
                <a:spcPts val="0"/>
              </a:spcBef>
              <a:defRPr/>
            </a:pPr>
            <a:endParaRPr lang="en-US" altLang="en-US" sz="900" dirty="0">
              <a:solidFill>
                <a:schemeClr val="accent6">
                  <a:lumMod val="75000"/>
                </a:schemeClr>
              </a:solidFill>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0031AA6C-491E-4063-9ECF-E7B611FD0BB2}"/>
              </a:ext>
            </a:extLst>
          </p:cNvPr>
          <p:cNvSpPr/>
          <p:nvPr/>
        </p:nvSpPr>
        <p:spPr>
          <a:xfrm>
            <a:off x="1610590" y="6387714"/>
            <a:ext cx="7148945" cy="461665"/>
          </a:xfrm>
          <a:prstGeom prst="rect">
            <a:avLst/>
          </a:prstGeom>
        </p:spPr>
        <p:txBody>
          <a:bodyPr wrap="square">
            <a:spAutoFit/>
          </a:bodyPr>
          <a:lstStyle/>
          <a:p>
            <a:pPr eaLnBrk="1" hangingPunct="1">
              <a:spcBef>
                <a:spcPts val="0"/>
              </a:spcBef>
              <a:defRPr/>
            </a:pPr>
            <a:r>
              <a:rPr lang="en-US" altLang="en-US" dirty="0">
                <a:solidFill>
                  <a:schemeClr val="accent6">
                    <a:lumMod val="75000"/>
                  </a:schemeClr>
                </a:solidFill>
                <a:latin typeface="Calibri" panose="020F0502020204030204" pitchFamily="34" charset="0"/>
                <a:cs typeface="Calibri" panose="020F0502020204030204" pitchFamily="34" charset="0"/>
              </a:rPr>
              <a:t>CURRENTLY RANKED 23rd IN US NEWS</a:t>
            </a:r>
            <a:endParaRPr lang="en-US" altLang="en-US" sz="2000" dirty="0">
              <a:solidFill>
                <a:schemeClr val="accent6">
                  <a:lumMod val="75000"/>
                </a:schemeClr>
              </a:solidFill>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37DDCAB7-F702-4CD1-9836-354D30943C44}"/>
              </a:ext>
            </a:extLst>
          </p:cNvPr>
          <p:cNvSpPr txBox="1"/>
          <p:nvPr/>
        </p:nvSpPr>
        <p:spPr>
          <a:xfrm>
            <a:off x="1610590" y="414470"/>
            <a:ext cx="2211696" cy="584775"/>
          </a:xfrm>
          <a:prstGeom prst="rect">
            <a:avLst/>
          </a:prstGeom>
          <a:noFill/>
        </p:spPr>
        <p:txBody>
          <a:bodyPr wrap="none" rtlCol="0">
            <a:spAutoFit/>
          </a:bodyPr>
          <a:lstStyle/>
          <a:p>
            <a:r>
              <a:rPr lang="en-US" sz="3200" dirty="0">
                <a:solidFill>
                  <a:schemeClr val="accent6">
                    <a:lumMod val="75000"/>
                  </a:schemeClr>
                </a:solidFill>
                <a:latin typeface="Calibri" panose="020F0502020204030204" pitchFamily="34" charset="0"/>
                <a:cs typeface="Calibri" panose="020F0502020204030204" pitchFamily="34" charset="0"/>
              </a:rPr>
              <a:t>Implications</a:t>
            </a:r>
          </a:p>
        </p:txBody>
      </p:sp>
      <p:sp>
        <p:nvSpPr>
          <p:cNvPr id="3" name="TextBox 2">
            <a:extLst>
              <a:ext uri="{FF2B5EF4-FFF2-40B4-BE49-F238E27FC236}">
                <a16:creationId xmlns:a16="http://schemas.microsoft.com/office/drawing/2014/main" id="{ABDF48AE-8DDC-4561-A6AF-0A85B6AC222D}"/>
              </a:ext>
            </a:extLst>
          </p:cNvPr>
          <p:cNvSpPr txBox="1"/>
          <p:nvPr/>
        </p:nvSpPr>
        <p:spPr>
          <a:xfrm>
            <a:off x="1218774" y="972563"/>
            <a:ext cx="550151" cy="584775"/>
          </a:xfrm>
          <a:prstGeom prst="rect">
            <a:avLst/>
          </a:prstGeom>
          <a:noFill/>
        </p:spPr>
        <p:txBody>
          <a:bodyPr wrap="none" rtlCol="0">
            <a:spAutoFit/>
          </a:bodyPr>
          <a:lstStyle/>
          <a:p>
            <a:r>
              <a:rPr lang="en-US" sz="3200" dirty="0">
                <a:sym typeface="Wingdings" panose="05000000000000000000" pitchFamily="2" charset="2"/>
              </a:rPr>
              <a:t></a:t>
            </a:r>
            <a:endParaRPr lang="en-US" sz="3200" dirty="0"/>
          </a:p>
        </p:txBody>
      </p:sp>
      <p:sp>
        <p:nvSpPr>
          <p:cNvPr id="8" name="TextBox 7">
            <a:extLst>
              <a:ext uri="{FF2B5EF4-FFF2-40B4-BE49-F238E27FC236}">
                <a16:creationId xmlns:a16="http://schemas.microsoft.com/office/drawing/2014/main" id="{5A01F071-7654-4248-A4D7-280CAF79D204}"/>
              </a:ext>
            </a:extLst>
          </p:cNvPr>
          <p:cNvSpPr txBox="1"/>
          <p:nvPr/>
        </p:nvSpPr>
        <p:spPr>
          <a:xfrm>
            <a:off x="1218774" y="1499039"/>
            <a:ext cx="550151" cy="584775"/>
          </a:xfrm>
          <a:prstGeom prst="rect">
            <a:avLst/>
          </a:prstGeom>
          <a:noFill/>
        </p:spPr>
        <p:txBody>
          <a:bodyPr wrap="none" rtlCol="0">
            <a:spAutoFit/>
          </a:bodyPr>
          <a:lstStyle/>
          <a:p>
            <a:r>
              <a:rPr lang="en-US" sz="3200" dirty="0">
                <a:sym typeface="Wingdings" panose="05000000000000000000" pitchFamily="2" charset="2"/>
              </a:rPr>
              <a:t></a:t>
            </a:r>
            <a:endParaRPr lang="en-US" sz="3200" dirty="0"/>
          </a:p>
        </p:txBody>
      </p:sp>
      <p:sp>
        <p:nvSpPr>
          <p:cNvPr id="9" name="TextBox 8">
            <a:extLst>
              <a:ext uri="{FF2B5EF4-FFF2-40B4-BE49-F238E27FC236}">
                <a16:creationId xmlns:a16="http://schemas.microsoft.com/office/drawing/2014/main" id="{E7F0883D-ADD8-4A81-99E7-A55C56937056}"/>
              </a:ext>
            </a:extLst>
          </p:cNvPr>
          <p:cNvSpPr txBox="1"/>
          <p:nvPr/>
        </p:nvSpPr>
        <p:spPr>
          <a:xfrm>
            <a:off x="1218774" y="3026502"/>
            <a:ext cx="550151" cy="584775"/>
          </a:xfrm>
          <a:prstGeom prst="rect">
            <a:avLst/>
          </a:prstGeom>
          <a:noFill/>
        </p:spPr>
        <p:txBody>
          <a:bodyPr wrap="none" rtlCol="0">
            <a:spAutoFit/>
          </a:bodyPr>
          <a:lstStyle/>
          <a:p>
            <a:r>
              <a:rPr lang="en-US" sz="3200" dirty="0">
                <a:sym typeface="Wingdings" panose="05000000000000000000" pitchFamily="2" charset="2"/>
              </a:rPr>
              <a:t></a:t>
            </a:r>
            <a:endParaRPr lang="en-US" sz="3200" dirty="0"/>
          </a:p>
        </p:txBody>
      </p:sp>
      <p:sp>
        <p:nvSpPr>
          <p:cNvPr id="10" name="TextBox 9">
            <a:extLst>
              <a:ext uri="{FF2B5EF4-FFF2-40B4-BE49-F238E27FC236}">
                <a16:creationId xmlns:a16="http://schemas.microsoft.com/office/drawing/2014/main" id="{8AC4A0E7-4DC1-43CE-BC47-08AC605DC7A1}"/>
              </a:ext>
            </a:extLst>
          </p:cNvPr>
          <p:cNvSpPr txBox="1"/>
          <p:nvPr/>
        </p:nvSpPr>
        <p:spPr>
          <a:xfrm>
            <a:off x="1218774" y="3542587"/>
            <a:ext cx="550151" cy="584775"/>
          </a:xfrm>
          <a:prstGeom prst="rect">
            <a:avLst/>
          </a:prstGeom>
          <a:noFill/>
        </p:spPr>
        <p:txBody>
          <a:bodyPr wrap="none" rtlCol="0">
            <a:spAutoFit/>
          </a:bodyPr>
          <a:lstStyle/>
          <a:p>
            <a:r>
              <a:rPr lang="en-US" sz="3200" dirty="0">
                <a:sym typeface="Wingdings" panose="05000000000000000000" pitchFamily="2" charset="2"/>
              </a:rPr>
              <a:t></a:t>
            </a:r>
            <a:endParaRPr lang="en-US" sz="3200" dirty="0"/>
          </a:p>
        </p:txBody>
      </p:sp>
      <p:sp>
        <p:nvSpPr>
          <p:cNvPr id="11" name="TextBox 10">
            <a:extLst>
              <a:ext uri="{FF2B5EF4-FFF2-40B4-BE49-F238E27FC236}">
                <a16:creationId xmlns:a16="http://schemas.microsoft.com/office/drawing/2014/main" id="{4B252D8C-4ACD-4AB5-86ED-1A6C02F278D3}"/>
              </a:ext>
            </a:extLst>
          </p:cNvPr>
          <p:cNvSpPr txBox="1"/>
          <p:nvPr/>
        </p:nvSpPr>
        <p:spPr>
          <a:xfrm>
            <a:off x="1218774" y="4062131"/>
            <a:ext cx="550151" cy="584775"/>
          </a:xfrm>
          <a:prstGeom prst="rect">
            <a:avLst/>
          </a:prstGeom>
          <a:noFill/>
        </p:spPr>
        <p:txBody>
          <a:bodyPr wrap="none" rtlCol="0">
            <a:spAutoFit/>
          </a:bodyPr>
          <a:lstStyle/>
          <a:p>
            <a:r>
              <a:rPr lang="en-US" sz="3200" dirty="0">
                <a:sym typeface="Wingdings" panose="05000000000000000000" pitchFamily="2" charset="2"/>
              </a:rPr>
              <a:t></a:t>
            </a:r>
            <a:endParaRPr lang="en-US" sz="3200" dirty="0"/>
          </a:p>
        </p:txBody>
      </p:sp>
      <p:sp>
        <p:nvSpPr>
          <p:cNvPr id="12" name="TextBox 11">
            <a:extLst>
              <a:ext uri="{FF2B5EF4-FFF2-40B4-BE49-F238E27FC236}">
                <a16:creationId xmlns:a16="http://schemas.microsoft.com/office/drawing/2014/main" id="{2F384EE4-9966-45CC-BDB2-EFA650753ADE}"/>
              </a:ext>
            </a:extLst>
          </p:cNvPr>
          <p:cNvSpPr txBox="1"/>
          <p:nvPr/>
        </p:nvSpPr>
        <p:spPr>
          <a:xfrm>
            <a:off x="1218774" y="5076981"/>
            <a:ext cx="550151" cy="584775"/>
          </a:xfrm>
          <a:prstGeom prst="rect">
            <a:avLst/>
          </a:prstGeom>
          <a:noFill/>
        </p:spPr>
        <p:txBody>
          <a:bodyPr wrap="none" rtlCol="0">
            <a:spAutoFit/>
          </a:bodyPr>
          <a:lstStyle/>
          <a:p>
            <a:r>
              <a:rPr lang="en-US" sz="3200" dirty="0">
                <a:sym typeface="Wingdings" panose="05000000000000000000" pitchFamily="2" charset="2"/>
              </a:rPr>
              <a:t></a:t>
            </a:r>
            <a:endParaRPr lang="en-US" sz="3200" dirty="0"/>
          </a:p>
        </p:txBody>
      </p:sp>
      <p:sp>
        <p:nvSpPr>
          <p:cNvPr id="13" name="TextBox 12">
            <a:extLst>
              <a:ext uri="{FF2B5EF4-FFF2-40B4-BE49-F238E27FC236}">
                <a16:creationId xmlns:a16="http://schemas.microsoft.com/office/drawing/2014/main" id="{509ACF8E-FED7-4105-9600-39EECD2F2D5E}"/>
              </a:ext>
            </a:extLst>
          </p:cNvPr>
          <p:cNvSpPr txBox="1"/>
          <p:nvPr/>
        </p:nvSpPr>
        <p:spPr>
          <a:xfrm>
            <a:off x="1218774" y="5551502"/>
            <a:ext cx="550151" cy="584775"/>
          </a:xfrm>
          <a:prstGeom prst="rect">
            <a:avLst/>
          </a:prstGeom>
          <a:noFill/>
        </p:spPr>
        <p:txBody>
          <a:bodyPr wrap="none" rtlCol="0">
            <a:spAutoFit/>
          </a:bodyPr>
          <a:lstStyle/>
          <a:p>
            <a:r>
              <a:rPr lang="en-US" sz="3200" dirty="0">
                <a:sym typeface="Wingdings" panose="05000000000000000000" pitchFamily="2" charset="2"/>
              </a:rPr>
              <a:t></a:t>
            </a:r>
            <a:endParaRPr lang="en-US" sz="3200" dirty="0"/>
          </a:p>
        </p:txBody>
      </p:sp>
      <p:sp>
        <p:nvSpPr>
          <p:cNvPr id="6" name="TextBox 5">
            <a:extLst>
              <a:ext uri="{FF2B5EF4-FFF2-40B4-BE49-F238E27FC236}">
                <a16:creationId xmlns:a16="http://schemas.microsoft.com/office/drawing/2014/main" id="{A8D4C3A7-F035-46CD-8A7F-A5AECF170687}"/>
              </a:ext>
            </a:extLst>
          </p:cNvPr>
          <p:cNvSpPr txBox="1"/>
          <p:nvPr/>
        </p:nvSpPr>
        <p:spPr>
          <a:xfrm rot="19194166">
            <a:off x="655767" y="2473464"/>
            <a:ext cx="8816837" cy="1569660"/>
          </a:xfrm>
          <a:prstGeom prst="rect">
            <a:avLst/>
          </a:prstGeom>
          <a:solidFill>
            <a:schemeClr val="bg1"/>
          </a:solidFill>
          <a:ln>
            <a:solidFill>
              <a:schemeClr val="bg1"/>
            </a:solidFill>
          </a:ln>
        </p:spPr>
        <p:txBody>
          <a:bodyPr wrap="none" rtlCol="0">
            <a:spAutoFit/>
          </a:bodyPr>
          <a:lstStyle/>
          <a:p>
            <a:pPr algn="ctr"/>
            <a:r>
              <a:rPr lang="en-US" sz="4800" b="1" dirty="0">
                <a:solidFill>
                  <a:schemeClr val="accent6">
                    <a:lumMod val="75000"/>
                  </a:schemeClr>
                </a:solidFill>
                <a:latin typeface="Calibri" panose="020F0502020204030204" pitchFamily="34" charset="0"/>
                <a:cs typeface="Calibri" panose="020F0502020204030204" pitchFamily="34" charset="0"/>
              </a:rPr>
              <a:t>Resulting Campus Plan </a:t>
            </a:r>
          </a:p>
          <a:p>
            <a:pPr algn="ctr"/>
            <a:r>
              <a:rPr lang="en-US" sz="4800" b="1" dirty="0">
                <a:solidFill>
                  <a:schemeClr val="accent6">
                    <a:lumMod val="75000"/>
                  </a:schemeClr>
                </a:solidFill>
                <a:latin typeface="Calibri" panose="020F0502020204030204" pitchFamily="34" charset="0"/>
                <a:cs typeface="Calibri" panose="020F0502020204030204" pitchFamily="34" charset="0"/>
              </a:rPr>
              <a:t>Reflected these Ongoing Changes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left)">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down)">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0" grpId="0"/>
      <p:bldP spid="11" grpId="0"/>
      <p:bldP spid="12" grpId="0"/>
      <p:bldP spid="13" grpId="0"/>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BA6F143-73C2-4914-BDAC-040F23C57F66}"/>
              </a:ext>
            </a:extLst>
          </p:cNvPr>
          <p:cNvSpPr/>
          <p:nvPr/>
        </p:nvSpPr>
        <p:spPr>
          <a:xfrm>
            <a:off x="1011043" y="10391"/>
            <a:ext cx="8136082" cy="904009"/>
          </a:xfrm>
          <a:prstGeom prst="rect">
            <a:avLst/>
          </a:prstGeom>
          <a:gradFill flip="none" rotWithShape="1">
            <a:gsLst>
              <a:gs pos="0">
                <a:srgbClr val="99CCFF">
                  <a:shade val="30000"/>
                  <a:satMod val="115000"/>
                </a:srgbClr>
              </a:gs>
              <a:gs pos="50000">
                <a:srgbClr val="99CCFF">
                  <a:shade val="67500"/>
                  <a:satMod val="115000"/>
                </a:srgbClr>
              </a:gs>
              <a:gs pos="100000">
                <a:srgbClr val="99CCFF">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accent6">
                  <a:lumMod val="75000"/>
                </a:schemeClr>
              </a:solidFill>
              <a:latin typeface="Calibri" panose="020F0502020204030204" pitchFamily="34" charset="0"/>
              <a:cs typeface="Calibri" panose="020F0502020204030204" pitchFamily="34" charset="0"/>
            </a:endParaRPr>
          </a:p>
        </p:txBody>
      </p:sp>
      <p:sp>
        <p:nvSpPr>
          <p:cNvPr id="11266" name="Rectangle 2">
            <a:extLst>
              <a:ext uri="{FF2B5EF4-FFF2-40B4-BE49-F238E27FC236}">
                <a16:creationId xmlns:a16="http://schemas.microsoft.com/office/drawing/2014/main" id="{12BFD7B0-742D-494D-82C9-1E312542BEAB}"/>
              </a:ext>
            </a:extLst>
          </p:cNvPr>
          <p:cNvSpPr>
            <a:spLocks noChangeArrowheads="1"/>
          </p:cNvSpPr>
          <p:nvPr/>
        </p:nvSpPr>
        <p:spPr bwMode="auto">
          <a:xfrm>
            <a:off x="1701994" y="2001980"/>
            <a:ext cx="807720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lnSpc>
                <a:spcPct val="120000"/>
              </a:lnSpc>
              <a:buFontTx/>
              <a:buChar char="•"/>
            </a:pPr>
            <a:r>
              <a:rPr lang="en-US" altLang="en-US" sz="2800" dirty="0">
                <a:solidFill>
                  <a:schemeClr val="accent6">
                    <a:lumMod val="75000"/>
                  </a:schemeClr>
                </a:solidFill>
                <a:latin typeface="Calibri" panose="020F0502020204030204" pitchFamily="34" charset="0"/>
                <a:cs typeface="Calibri" panose="020F0502020204030204" pitchFamily="34" charset="0"/>
              </a:rPr>
              <a:t>President’s Executive Cabinet</a:t>
            </a:r>
          </a:p>
          <a:p>
            <a:pPr eaLnBrk="1" hangingPunct="1">
              <a:lnSpc>
                <a:spcPct val="120000"/>
              </a:lnSpc>
              <a:buFontTx/>
              <a:buChar char="•"/>
            </a:pPr>
            <a:r>
              <a:rPr lang="en-US" altLang="en-US" sz="2800" dirty="0">
                <a:solidFill>
                  <a:schemeClr val="accent6">
                    <a:lumMod val="75000"/>
                  </a:schemeClr>
                </a:solidFill>
                <a:latin typeface="Calibri" panose="020F0502020204030204" pitchFamily="34" charset="0"/>
                <a:cs typeface="Calibri" panose="020F0502020204030204" pitchFamily="34" charset="0"/>
              </a:rPr>
              <a:t>Planning Committee</a:t>
            </a:r>
          </a:p>
          <a:p>
            <a:pPr eaLnBrk="1" hangingPunct="1">
              <a:lnSpc>
                <a:spcPct val="120000"/>
              </a:lnSpc>
              <a:buFontTx/>
              <a:buChar char="•"/>
            </a:pPr>
            <a:r>
              <a:rPr lang="en-US" altLang="en-US" sz="2800" dirty="0">
                <a:solidFill>
                  <a:schemeClr val="accent6">
                    <a:lumMod val="75000"/>
                  </a:schemeClr>
                </a:solidFill>
                <a:latin typeface="Calibri" panose="020F0502020204030204" pitchFamily="34" charset="0"/>
                <a:cs typeface="Calibri" panose="020F0502020204030204" pitchFamily="34" charset="0"/>
              </a:rPr>
              <a:t>Faculty, Staff, Students, Administrators</a:t>
            </a:r>
          </a:p>
          <a:p>
            <a:pPr eaLnBrk="1" hangingPunct="1">
              <a:lnSpc>
                <a:spcPct val="120000"/>
              </a:lnSpc>
              <a:buFontTx/>
              <a:buChar char="•"/>
            </a:pPr>
            <a:r>
              <a:rPr lang="en-US" altLang="en-US" sz="2800" dirty="0">
                <a:solidFill>
                  <a:schemeClr val="accent6">
                    <a:lumMod val="75000"/>
                  </a:schemeClr>
                </a:solidFill>
                <a:latin typeface="Calibri" panose="020F0502020204030204" pitchFamily="34" charset="0"/>
                <a:cs typeface="Calibri" panose="020F0502020204030204" pitchFamily="34" charset="0"/>
              </a:rPr>
              <a:t>Facilities Staff</a:t>
            </a:r>
          </a:p>
          <a:p>
            <a:pPr eaLnBrk="1" hangingPunct="1">
              <a:lnSpc>
                <a:spcPct val="120000"/>
              </a:lnSpc>
              <a:buFontTx/>
              <a:buChar char="•"/>
            </a:pPr>
            <a:r>
              <a:rPr lang="en-US" altLang="en-US" sz="2800" dirty="0">
                <a:solidFill>
                  <a:schemeClr val="accent6">
                    <a:lumMod val="75000"/>
                  </a:schemeClr>
                </a:solidFill>
                <a:latin typeface="Calibri" panose="020F0502020204030204" pitchFamily="34" charset="0"/>
                <a:cs typeface="Calibri" panose="020F0502020204030204" pitchFamily="34" charset="0"/>
              </a:rPr>
              <a:t>IT Staff</a:t>
            </a:r>
          </a:p>
          <a:p>
            <a:pPr eaLnBrk="1" hangingPunct="1">
              <a:lnSpc>
                <a:spcPct val="120000"/>
              </a:lnSpc>
              <a:buFontTx/>
              <a:buChar char="•"/>
            </a:pPr>
            <a:r>
              <a:rPr lang="en-US" altLang="en-US" sz="2800" dirty="0">
                <a:solidFill>
                  <a:schemeClr val="accent6">
                    <a:lumMod val="75000"/>
                  </a:schemeClr>
                </a:solidFill>
                <a:latin typeface="Calibri" panose="020F0502020204030204" pitchFamily="34" charset="0"/>
                <a:cs typeface="Calibri" panose="020F0502020204030204" pitchFamily="34" charset="0"/>
              </a:rPr>
              <a:t>Trustees</a:t>
            </a:r>
          </a:p>
          <a:p>
            <a:pPr eaLnBrk="1" hangingPunct="1">
              <a:lnSpc>
                <a:spcPct val="120000"/>
              </a:lnSpc>
              <a:buFontTx/>
              <a:buChar char="•"/>
            </a:pPr>
            <a:r>
              <a:rPr lang="en-US" altLang="en-US" sz="2800" dirty="0">
                <a:solidFill>
                  <a:schemeClr val="accent6">
                    <a:lumMod val="75000"/>
                  </a:schemeClr>
                </a:solidFill>
                <a:latin typeface="Calibri" panose="020F0502020204030204" pitchFamily="34" charset="0"/>
                <a:cs typeface="Calibri" panose="020F0502020204030204" pitchFamily="34" charset="0"/>
              </a:rPr>
              <a:t>Community Representatives</a:t>
            </a:r>
          </a:p>
        </p:txBody>
      </p:sp>
      <p:sp>
        <p:nvSpPr>
          <p:cNvPr id="11267" name="Rectangle 3">
            <a:extLst>
              <a:ext uri="{FF2B5EF4-FFF2-40B4-BE49-F238E27FC236}">
                <a16:creationId xmlns:a16="http://schemas.microsoft.com/office/drawing/2014/main" id="{4F570A0B-FC94-439D-8280-A3352E57865B}"/>
              </a:ext>
            </a:extLst>
          </p:cNvPr>
          <p:cNvSpPr>
            <a:spLocks noGrp="1" noChangeArrowheads="1"/>
          </p:cNvSpPr>
          <p:nvPr>
            <p:ph type="title" idx="4294967295"/>
          </p:nvPr>
        </p:nvSpPr>
        <p:spPr bwMode="auto">
          <a:xfrm>
            <a:off x="1756501" y="1125680"/>
            <a:ext cx="6934200" cy="59228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1" hangingPunct="1"/>
            <a:r>
              <a:rPr lang="en-US" altLang="en-US" sz="3200" b="0" dirty="0">
                <a:solidFill>
                  <a:schemeClr val="accent6">
                    <a:lumMod val="75000"/>
                  </a:schemeClr>
                </a:solidFill>
                <a:latin typeface="Calibri" panose="020F0502020204030204" pitchFamily="34" charset="0"/>
                <a:cs typeface="Calibri" panose="020F0502020204030204" pitchFamily="34" charset="0"/>
              </a:rPr>
              <a:t>Who Needs to be Involved?</a:t>
            </a:r>
          </a:p>
        </p:txBody>
      </p:sp>
      <p:sp>
        <p:nvSpPr>
          <p:cNvPr id="4" name="Text Box 6">
            <a:extLst>
              <a:ext uri="{FF2B5EF4-FFF2-40B4-BE49-F238E27FC236}">
                <a16:creationId xmlns:a16="http://schemas.microsoft.com/office/drawing/2014/main" id="{4279F589-0725-4D6C-9E1F-64234669711C}"/>
              </a:ext>
            </a:extLst>
          </p:cNvPr>
          <p:cNvSpPr txBox="1">
            <a:spLocks noChangeArrowheads="1"/>
          </p:cNvSpPr>
          <p:nvPr/>
        </p:nvSpPr>
        <p:spPr bwMode="auto">
          <a:xfrm>
            <a:off x="1756501" y="221671"/>
            <a:ext cx="8153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defRPr/>
            </a:pPr>
            <a:r>
              <a:rPr lang="en-US" altLang="en-US" sz="3600" dirty="0">
                <a:solidFill>
                  <a:schemeClr val="accent6">
                    <a:lumMod val="75000"/>
                  </a:schemeClr>
                </a:solidFill>
                <a:latin typeface="Calibri" panose="020F0502020204030204" pitchFamily="34" charset="0"/>
                <a:cs typeface="Calibri" panose="020F0502020204030204" pitchFamily="34" charset="0"/>
              </a:rPr>
              <a:t>Organizing For Planning</a:t>
            </a:r>
          </a:p>
        </p:txBody>
      </p:sp>
      <p:sp>
        <p:nvSpPr>
          <p:cNvPr id="2" name="TextBox 1">
            <a:extLst>
              <a:ext uri="{FF2B5EF4-FFF2-40B4-BE49-F238E27FC236}">
                <a16:creationId xmlns:a16="http://schemas.microsoft.com/office/drawing/2014/main" id="{9EE7DD08-5CE2-4F41-9B5E-0E095C542E9C}"/>
              </a:ext>
            </a:extLst>
          </p:cNvPr>
          <p:cNvSpPr txBox="1"/>
          <p:nvPr/>
        </p:nvSpPr>
        <p:spPr>
          <a:xfrm>
            <a:off x="1018306" y="155861"/>
            <a:ext cx="569387" cy="707886"/>
          </a:xfrm>
          <a:prstGeom prst="rect">
            <a:avLst/>
          </a:prstGeom>
          <a:noFill/>
        </p:spPr>
        <p:txBody>
          <a:bodyPr wrap="none" rtlCol="0">
            <a:spAutoFit/>
          </a:bodyPr>
          <a:lstStyle/>
          <a:p>
            <a:r>
              <a:rPr lang="en-US" sz="4000" dirty="0"/>
              <a:t>3.</a:t>
            </a:r>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B8E7556-93CF-477F-854B-47810EA13FA5}"/>
              </a:ext>
            </a:extLst>
          </p:cNvPr>
          <p:cNvSpPr/>
          <p:nvPr/>
        </p:nvSpPr>
        <p:spPr>
          <a:xfrm>
            <a:off x="4312233" y="1063336"/>
            <a:ext cx="1506682" cy="748145"/>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accent6">
                    <a:lumMod val="75000"/>
                  </a:schemeClr>
                </a:solidFill>
                <a:latin typeface="Calibri" panose="020F0502020204030204" pitchFamily="34" charset="0"/>
                <a:cs typeface="Calibri" panose="020F0502020204030204" pitchFamily="34" charset="0"/>
              </a:rPr>
              <a:t>Decision Making</a:t>
            </a:r>
          </a:p>
        </p:txBody>
      </p:sp>
      <p:sp>
        <p:nvSpPr>
          <p:cNvPr id="9" name="Rectangle: Rounded Corners 8">
            <a:extLst>
              <a:ext uri="{FF2B5EF4-FFF2-40B4-BE49-F238E27FC236}">
                <a16:creationId xmlns:a16="http://schemas.microsoft.com/office/drawing/2014/main" id="{FC6CB155-B659-42A2-B3B6-77541AFD3809}"/>
              </a:ext>
            </a:extLst>
          </p:cNvPr>
          <p:cNvSpPr/>
          <p:nvPr/>
        </p:nvSpPr>
        <p:spPr>
          <a:xfrm>
            <a:off x="4301842" y="2161311"/>
            <a:ext cx="1506682" cy="748145"/>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accent6">
                    <a:lumMod val="75000"/>
                  </a:schemeClr>
                </a:solidFill>
                <a:latin typeface="Calibri" panose="020F0502020204030204" pitchFamily="34" charset="0"/>
                <a:cs typeface="Calibri" panose="020F0502020204030204" pitchFamily="34" charset="0"/>
              </a:rPr>
              <a:t>Shapes Decisions</a:t>
            </a:r>
            <a:endParaRPr lang="en-US" dirty="0">
              <a:solidFill>
                <a:schemeClr val="accent6">
                  <a:lumMod val="75000"/>
                </a:schemeClr>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E2D90A17-07F9-438B-98AB-9E0274835E00}"/>
              </a:ext>
            </a:extLst>
          </p:cNvPr>
          <p:cNvSpPr txBox="1"/>
          <p:nvPr/>
        </p:nvSpPr>
        <p:spPr>
          <a:xfrm>
            <a:off x="5805062" y="1222123"/>
            <a:ext cx="3237746" cy="400110"/>
          </a:xfrm>
          <a:prstGeom prst="rect">
            <a:avLst/>
          </a:prstGeom>
          <a:noFill/>
        </p:spPr>
        <p:txBody>
          <a:bodyPr wrap="none" rtlCol="0">
            <a:spAutoFit/>
          </a:bodyPr>
          <a:lstStyle/>
          <a:p>
            <a:r>
              <a:rPr lang="en-US" altLang="en-US" sz="2000" dirty="0">
                <a:solidFill>
                  <a:schemeClr val="accent6">
                    <a:lumMod val="75000"/>
                  </a:schemeClr>
                </a:solidFill>
                <a:latin typeface="Calibri" panose="020F0502020204030204" pitchFamily="34" charset="0"/>
                <a:cs typeface="Calibri" panose="020F0502020204030204" pitchFamily="34" charset="0"/>
              </a:rPr>
              <a:t>President’s Executive Cabinet</a:t>
            </a:r>
          </a:p>
        </p:txBody>
      </p:sp>
      <p:sp>
        <p:nvSpPr>
          <p:cNvPr id="8" name="TextBox 7">
            <a:extLst>
              <a:ext uri="{FF2B5EF4-FFF2-40B4-BE49-F238E27FC236}">
                <a16:creationId xmlns:a16="http://schemas.microsoft.com/office/drawing/2014/main" id="{C95C3F8E-583C-4A56-8C01-9AE505626CBA}"/>
              </a:ext>
            </a:extLst>
          </p:cNvPr>
          <p:cNvSpPr txBox="1"/>
          <p:nvPr/>
        </p:nvSpPr>
        <p:spPr>
          <a:xfrm>
            <a:off x="5805062" y="2288328"/>
            <a:ext cx="3190938" cy="677108"/>
          </a:xfrm>
          <a:prstGeom prst="rect">
            <a:avLst/>
          </a:prstGeom>
          <a:noFill/>
        </p:spPr>
        <p:txBody>
          <a:bodyPr wrap="none" rtlCol="0">
            <a:spAutoFit/>
          </a:bodyPr>
          <a:lstStyle/>
          <a:p>
            <a:r>
              <a:rPr lang="en-US" altLang="en-US" sz="2000" dirty="0">
                <a:solidFill>
                  <a:schemeClr val="accent6">
                    <a:lumMod val="75000"/>
                  </a:schemeClr>
                </a:solidFill>
                <a:latin typeface="Calibri" panose="020F0502020204030204" pitchFamily="34" charset="0"/>
                <a:cs typeface="Calibri" panose="020F0502020204030204" pitchFamily="34" charset="0"/>
              </a:rPr>
              <a:t>Planning Committee</a:t>
            </a:r>
          </a:p>
          <a:p>
            <a:r>
              <a:rPr lang="en-US" altLang="en-US" sz="1800" dirty="0">
                <a:solidFill>
                  <a:schemeClr val="accent6">
                    <a:lumMod val="75000"/>
                  </a:schemeClr>
                </a:solidFill>
                <a:latin typeface="Calibri" panose="020F0502020204030204" pitchFamily="34" charset="0"/>
                <a:cs typeface="Calibri" panose="020F0502020204030204" pitchFamily="34" charset="0"/>
              </a:rPr>
              <a:t>9 to 12 Campus Representatives</a:t>
            </a:r>
          </a:p>
        </p:txBody>
      </p:sp>
      <p:sp>
        <p:nvSpPr>
          <p:cNvPr id="12" name="Rectangle 7">
            <a:extLst>
              <a:ext uri="{FF2B5EF4-FFF2-40B4-BE49-F238E27FC236}">
                <a16:creationId xmlns:a16="http://schemas.microsoft.com/office/drawing/2014/main" id="{6F15FF40-36D3-49DD-958B-0463068D768A}"/>
              </a:ext>
            </a:extLst>
          </p:cNvPr>
          <p:cNvSpPr>
            <a:spLocks noChangeArrowheads="1"/>
          </p:cNvSpPr>
          <p:nvPr/>
        </p:nvSpPr>
        <p:spPr bwMode="auto">
          <a:xfrm>
            <a:off x="1742209" y="262080"/>
            <a:ext cx="573939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3200" dirty="0">
                <a:solidFill>
                  <a:schemeClr val="accent6">
                    <a:lumMod val="75000"/>
                  </a:schemeClr>
                </a:solidFill>
                <a:latin typeface="Calibri" panose="020F0502020204030204" pitchFamily="34" charset="0"/>
                <a:cs typeface="Calibri" panose="020F0502020204030204" pitchFamily="34" charset="0"/>
              </a:rPr>
              <a:t>Two Committees plus Task Forces</a:t>
            </a:r>
          </a:p>
        </p:txBody>
      </p:sp>
      <p:grpSp>
        <p:nvGrpSpPr>
          <p:cNvPr id="4" name="Group 3">
            <a:extLst>
              <a:ext uri="{FF2B5EF4-FFF2-40B4-BE49-F238E27FC236}">
                <a16:creationId xmlns:a16="http://schemas.microsoft.com/office/drawing/2014/main" id="{A42CA439-F57B-482E-8360-B0B694B54E84}"/>
              </a:ext>
            </a:extLst>
          </p:cNvPr>
          <p:cNvGrpSpPr/>
          <p:nvPr/>
        </p:nvGrpSpPr>
        <p:grpSpPr>
          <a:xfrm>
            <a:off x="1842643" y="3354534"/>
            <a:ext cx="6608644" cy="1772409"/>
            <a:chOff x="1842643" y="3354534"/>
            <a:chExt cx="6608644" cy="1772409"/>
          </a:xfrm>
        </p:grpSpPr>
        <p:sp>
          <p:nvSpPr>
            <p:cNvPr id="13" name="Rectangle: Rounded Corners 12">
              <a:extLst>
                <a:ext uri="{FF2B5EF4-FFF2-40B4-BE49-F238E27FC236}">
                  <a16:creationId xmlns:a16="http://schemas.microsoft.com/office/drawing/2014/main" id="{824F6683-FDE6-4597-9893-0A35E728723A}"/>
                </a:ext>
              </a:extLst>
            </p:cNvPr>
            <p:cNvSpPr/>
            <p:nvPr/>
          </p:nvSpPr>
          <p:spPr>
            <a:xfrm>
              <a:off x="1842643" y="3354534"/>
              <a:ext cx="886698" cy="8139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alibri" panose="020F0502020204030204" pitchFamily="34" charset="0"/>
                  <a:cs typeface="Calibri" panose="020F0502020204030204" pitchFamily="34" charset="0"/>
                </a:rPr>
                <a:t>Taskforce</a:t>
              </a:r>
              <a:endParaRPr lang="en-US" dirty="0">
                <a:solidFill>
                  <a:schemeClr val="tx1"/>
                </a:solidFill>
                <a:latin typeface="Calibri" panose="020F0502020204030204" pitchFamily="34" charset="0"/>
                <a:cs typeface="Calibri" panose="020F0502020204030204" pitchFamily="34" charset="0"/>
              </a:endParaRPr>
            </a:p>
          </p:txBody>
        </p:sp>
        <p:sp>
          <p:nvSpPr>
            <p:cNvPr id="14" name="Rectangle: Rounded Corners 13">
              <a:extLst>
                <a:ext uri="{FF2B5EF4-FFF2-40B4-BE49-F238E27FC236}">
                  <a16:creationId xmlns:a16="http://schemas.microsoft.com/office/drawing/2014/main" id="{3F32ECF9-8F54-40C4-AB7A-EB34431990B2}"/>
                </a:ext>
              </a:extLst>
            </p:cNvPr>
            <p:cNvSpPr/>
            <p:nvPr/>
          </p:nvSpPr>
          <p:spPr>
            <a:xfrm>
              <a:off x="2964869" y="3354534"/>
              <a:ext cx="886698" cy="8139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alibri" panose="020F0502020204030204" pitchFamily="34" charset="0"/>
                  <a:cs typeface="Calibri" panose="020F0502020204030204" pitchFamily="34" charset="0"/>
                </a:rPr>
                <a:t>Taskforce</a:t>
              </a:r>
              <a:endParaRPr lang="en-US" sz="1200" dirty="0">
                <a:latin typeface="Calibri" panose="020F0502020204030204" pitchFamily="34" charset="0"/>
                <a:cs typeface="Calibri" panose="020F0502020204030204" pitchFamily="34" charset="0"/>
              </a:endParaRPr>
            </a:p>
          </p:txBody>
        </p:sp>
        <p:sp>
          <p:nvSpPr>
            <p:cNvPr id="15" name="Rectangle: Rounded Corners 14">
              <a:extLst>
                <a:ext uri="{FF2B5EF4-FFF2-40B4-BE49-F238E27FC236}">
                  <a16:creationId xmlns:a16="http://schemas.microsoft.com/office/drawing/2014/main" id="{90A33DBF-CE82-494C-9B61-6CFD9FE01DDC}"/>
                </a:ext>
              </a:extLst>
            </p:cNvPr>
            <p:cNvSpPr/>
            <p:nvPr/>
          </p:nvSpPr>
          <p:spPr>
            <a:xfrm>
              <a:off x="4114799" y="3354534"/>
              <a:ext cx="886698" cy="8139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alibri" panose="020F0502020204030204" pitchFamily="34" charset="0"/>
                  <a:cs typeface="Calibri" panose="020F0502020204030204" pitchFamily="34" charset="0"/>
                </a:rPr>
                <a:t>Taskforce</a:t>
              </a:r>
              <a:endParaRPr lang="en-US" sz="1200" dirty="0">
                <a:latin typeface="Calibri" panose="020F0502020204030204" pitchFamily="34" charset="0"/>
                <a:cs typeface="Calibri" panose="020F0502020204030204" pitchFamily="34" charset="0"/>
              </a:endParaRPr>
            </a:p>
          </p:txBody>
        </p:sp>
        <p:sp>
          <p:nvSpPr>
            <p:cNvPr id="16" name="Rectangle: Rounded Corners 15">
              <a:extLst>
                <a:ext uri="{FF2B5EF4-FFF2-40B4-BE49-F238E27FC236}">
                  <a16:creationId xmlns:a16="http://schemas.microsoft.com/office/drawing/2014/main" id="{EF8FB174-E394-4BEE-9545-457B009F69FE}"/>
                </a:ext>
              </a:extLst>
            </p:cNvPr>
            <p:cNvSpPr/>
            <p:nvPr/>
          </p:nvSpPr>
          <p:spPr>
            <a:xfrm>
              <a:off x="5264729" y="3354534"/>
              <a:ext cx="886698" cy="8139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alibri" panose="020F0502020204030204" pitchFamily="34" charset="0"/>
                  <a:cs typeface="Calibri" panose="020F0502020204030204" pitchFamily="34" charset="0"/>
                </a:rPr>
                <a:t>Taskforce</a:t>
              </a:r>
              <a:endParaRPr lang="en-US" sz="1200" dirty="0">
                <a:latin typeface="Calibri" panose="020F0502020204030204" pitchFamily="34" charset="0"/>
                <a:cs typeface="Calibri" panose="020F0502020204030204" pitchFamily="34" charset="0"/>
              </a:endParaRPr>
            </a:p>
          </p:txBody>
        </p:sp>
        <p:sp>
          <p:nvSpPr>
            <p:cNvPr id="17" name="Rectangle: Rounded Corners 16">
              <a:extLst>
                <a:ext uri="{FF2B5EF4-FFF2-40B4-BE49-F238E27FC236}">
                  <a16:creationId xmlns:a16="http://schemas.microsoft.com/office/drawing/2014/main" id="{D2760A9F-44FA-4813-9B71-5F2F9BCE9C85}"/>
                </a:ext>
              </a:extLst>
            </p:cNvPr>
            <p:cNvSpPr/>
            <p:nvPr/>
          </p:nvSpPr>
          <p:spPr>
            <a:xfrm>
              <a:off x="6414659" y="3354534"/>
              <a:ext cx="886698" cy="8139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alibri" panose="020F0502020204030204" pitchFamily="34" charset="0"/>
                  <a:cs typeface="Calibri" panose="020F0502020204030204" pitchFamily="34" charset="0"/>
                </a:rPr>
                <a:t>Taskforce</a:t>
              </a:r>
              <a:endParaRPr lang="en-US" sz="1200" dirty="0">
                <a:latin typeface="Calibri" panose="020F0502020204030204" pitchFamily="34" charset="0"/>
                <a:cs typeface="Calibri" panose="020F0502020204030204" pitchFamily="34" charset="0"/>
              </a:endParaRPr>
            </a:p>
          </p:txBody>
        </p:sp>
        <p:sp>
          <p:nvSpPr>
            <p:cNvPr id="18" name="Rectangle: Rounded Corners 17">
              <a:extLst>
                <a:ext uri="{FF2B5EF4-FFF2-40B4-BE49-F238E27FC236}">
                  <a16:creationId xmlns:a16="http://schemas.microsoft.com/office/drawing/2014/main" id="{BD470C12-1CC9-435E-A9BC-BADABC25428E}"/>
                </a:ext>
              </a:extLst>
            </p:cNvPr>
            <p:cNvSpPr/>
            <p:nvPr/>
          </p:nvSpPr>
          <p:spPr>
            <a:xfrm>
              <a:off x="7564589" y="3354534"/>
              <a:ext cx="886698" cy="8139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alibri" panose="020F0502020204030204" pitchFamily="34" charset="0"/>
                  <a:cs typeface="Calibri" panose="020F0502020204030204" pitchFamily="34" charset="0"/>
                </a:rPr>
                <a:t>Taskforce</a:t>
              </a:r>
              <a:endParaRPr lang="en-US" sz="1200" dirty="0">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22D5BFE2-6892-4E70-B564-641A51048FE3}"/>
                </a:ext>
              </a:extLst>
            </p:cNvPr>
            <p:cNvSpPr txBox="1"/>
            <p:nvPr/>
          </p:nvSpPr>
          <p:spPr>
            <a:xfrm>
              <a:off x="1947007" y="4419057"/>
              <a:ext cx="6251456" cy="707886"/>
            </a:xfrm>
            <a:prstGeom prst="rect">
              <a:avLst/>
            </a:prstGeom>
            <a:noFill/>
          </p:spPr>
          <p:txBody>
            <a:bodyPr wrap="none" rtlCol="0">
              <a:spAutoFit/>
            </a:bodyPr>
            <a:lstStyle/>
            <a:p>
              <a:pPr algn="ctr"/>
              <a:r>
                <a:rPr lang="en-US" altLang="en-US" sz="2000" dirty="0">
                  <a:solidFill>
                    <a:schemeClr val="accent6">
                      <a:lumMod val="75000"/>
                    </a:schemeClr>
                  </a:solidFill>
                  <a:latin typeface="Calibri" panose="020F0502020204030204" pitchFamily="34" charset="0"/>
                  <a:cs typeface="Calibri" panose="020F0502020204030204" pitchFamily="34" charset="0"/>
                </a:rPr>
                <a:t>Expand Participation with Various Special Topic Task Forces</a:t>
              </a:r>
            </a:p>
            <a:p>
              <a:pPr algn="ctr"/>
              <a:r>
                <a:rPr lang="en-US" altLang="en-US" sz="2000" dirty="0">
                  <a:solidFill>
                    <a:schemeClr val="accent6">
                      <a:lumMod val="75000"/>
                    </a:schemeClr>
                  </a:solidFill>
                  <a:latin typeface="Calibri" panose="020F0502020204030204" pitchFamily="34" charset="0"/>
                  <a:cs typeface="Calibri" panose="020F0502020204030204" pitchFamily="34" charset="0"/>
                </a:rPr>
                <a:t>Faculty, Staff, Students, Administrators</a:t>
              </a:r>
            </a:p>
          </p:txBody>
        </p:sp>
      </p:grpSp>
      <p:grpSp>
        <p:nvGrpSpPr>
          <p:cNvPr id="6" name="Group 5">
            <a:extLst>
              <a:ext uri="{FF2B5EF4-FFF2-40B4-BE49-F238E27FC236}">
                <a16:creationId xmlns:a16="http://schemas.microsoft.com/office/drawing/2014/main" id="{5393CD8F-F439-49AA-9653-8312504C9067}"/>
              </a:ext>
            </a:extLst>
          </p:cNvPr>
          <p:cNvGrpSpPr/>
          <p:nvPr/>
        </p:nvGrpSpPr>
        <p:grpSpPr>
          <a:xfrm>
            <a:off x="1506684" y="1104900"/>
            <a:ext cx="2344883" cy="1731818"/>
            <a:chOff x="1506684" y="1104900"/>
            <a:chExt cx="2344883" cy="1731818"/>
          </a:xfrm>
        </p:grpSpPr>
        <p:sp>
          <p:nvSpPr>
            <p:cNvPr id="2" name="Left Brace 1">
              <a:extLst>
                <a:ext uri="{FF2B5EF4-FFF2-40B4-BE49-F238E27FC236}">
                  <a16:creationId xmlns:a16="http://schemas.microsoft.com/office/drawing/2014/main" id="{157BAF7D-E74E-4C6F-81A4-D88CD785A600}"/>
                </a:ext>
              </a:extLst>
            </p:cNvPr>
            <p:cNvSpPr/>
            <p:nvPr/>
          </p:nvSpPr>
          <p:spPr>
            <a:xfrm>
              <a:off x="3138055" y="1104900"/>
              <a:ext cx="713512" cy="1731818"/>
            </a:xfrm>
            <a:prstGeom prst="leftBrac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TextBox 2">
              <a:extLst>
                <a:ext uri="{FF2B5EF4-FFF2-40B4-BE49-F238E27FC236}">
                  <a16:creationId xmlns:a16="http://schemas.microsoft.com/office/drawing/2014/main" id="{8B308CA5-361F-478A-9D42-C23F08DA17CC}"/>
                </a:ext>
              </a:extLst>
            </p:cNvPr>
            <p:cNvSpPr txBox="1"/>
            <p:nvPr/>
          </p:nvSpPr>
          <p:spPr>
            <a:xfrm>
              <a:off x="1506684" y="1485900"/>
              <a:ext cx="1995054" cy="923330"/>
            </a:xfrm>
            <a:prstGeom prst="rect">
              <a:avLst/>
            </a:prstGeom>
            <a:noFill/>
            <a:ln>
              <a:noFill/>
            </a:ln>
          </p:spPr>
          <p:txBody>
            <a:bodyPr wrap="square" rtlCol="0">
              <a:spAutoFit/>
            </a:bodyPr>
            <a:lstStyle/>
            <a:p>
              <a:r>
                <a:rPr lang="en-US" sz="1800" dirty="0">
                  <a:solidFill>
                    <a:schemeClr val="accent6">
                      <a:lumMod val="75000"/>
                    </a:schemeClr>
                  </a:solidFill>
                  <a:latin typeface="Calibri" panose="020F0502020204030204" pitchFamily="34" charset="0"/>
                  <a:cs typeface="Calibri" panose="020F0502020204030204" pitchFamily="34" charset="0"/>
                </a:rPr>
                <a:t>One Person Should be Common to Both Committees</a:t>
              </a:r>
            </a:p>
          </p:txBody>
        </p:sp>
      </p:grpSp>
    </p:spTree>
    <p:extLst>
      <p:ext uri="{BB962C8B-B14F-4D97-AF65-F5344CB8AC3E}">
        <p14:creationId xmlns:p14="http://schemas.microsoft.com/office/powerpoint/2010/main" val="404222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9FD36095-AA46-4F80-9486-865BCD8DD03A}"/>
              </a:ext>
            </a:extLst>
          </p:cNvPr>
          <p:cNvSpPr>
            <a:spLocks noChangeArrowheads="1"/>
          </p:cNvSpPr>
          <p:nvPr/>
        </p:nvSpPr>
        <p:spPr bwMode="auto">
          <a:xfrm>
            <a:off x="1648688" y="284014"/>
            <a:ext cx="7772400" cy="588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508000" indent="-392113">
              <a:defRPr sz="2400">
                <a:solidFill>
                  <a:schemeClr val="tx1"/>
                </a:solidFill>
                <a:latin typeface="Times New Roman" panose="02020603050405020304" pitchFamily="18" charset="0"/>
              </a:defRPr>
            </a:lvl1pPr>
            <a:lvl2pPr marL="908050" indent="-285750">
              <a:defRPr sz="2400">
                <a:solidFill>
                  <a:schemeClr val="tx1"/>
                </a:solidFill>
                <a:latin typeface="Times New Roman" panose="02020603050405020304" pitchFamily="18" charset="0"/>
              </a:defRPr>
            </a:lvl2pPr>
            <a:lvl3pPr marL="125095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20000"/>
              </a:spcBef>
            </a:pPr>
            <a:r>
              <a:rPr lang="en-US" altLang="en-US" sz="3200" dirty="0">
                <a:solidFill>
                  <a:schemeClr val="accent6">
                    <a:lumMod val="75000"/>
                  </a:schemeClr>
                </a:solidFill>
                <a:latin typeface="Calibri" panose="020F0502020204030204" pitchFamily="34" charset="0"/>
                <a:cs typeface="Calibri" panose="020F0502020204030204" pitchFamily="34" charset="0"/>
              </a:rPr>
              <a:t>What Information Matters?</a:t>
            </a:r>
          </a:p>
          <a:p>
            <a:pPr eaLnBrk="1" hangingPunct="1">
              <a:spcBef>
                <a:spcPct val="20000"/>
              </a:spcBef>
            </a:pPr>
            <a:endParaRPr lang="en-US" altLang="en-US" sz="3200" dirty="0">
              <a:solidFill>
                <a:schemeClr val="accent6">
                  <a:lumMod val="75000"/>
                </a:schemeClr>
              </a:solidFill>
              <a:latin typeface="Calibri" panose="020F0502020204030204" pitchFamily="34" charset="0"/>
              <a:cs typeface="Calibri" panose="020F0502020204030204" pitchFamily="34" charset="0"/>
            </a:endParaRPr>
          </a:p>
        </p:txBody>
      </p:sp>
      <p:sp>
        <p:nvSpPr>
          <p:cNvPr id="14339" name="Rectangle 3">
            <a:extLst>
              <a:ext uri="{FF2B5EF4-FFF2-40B4-BE49-F238E27FC236}">
                <a16:creationId xmlns:a16="http://schemas.microsoft.com/office/drawing/2014/main" id="{5773F48E-0210-4324-A551-57E15856B0A5}"/>
              </a:ext>
            </a:extLst>
          </p:cNvPr>
          <p:cNvSpPr>
            <a:spLocks noGrp="1" noChangeArrowheads="1"/>
          </p:cNvSpPr>
          <p:nvPr>
            <p:ph type="title" idx="4294967295"/>
          </p:nvPr>
        </p:nvSpPr>
        <p:spPr bwMode="auto">
          <a:xfrm>
            <a:off x="2012373" y="491836"/>
            <a:ext cx="69342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1" hangingPunct="1"/>
            <a:r>
              <a:rPr lang="en-US" altLang="en-US" sz="2800" b="0" dirty="0">
                <a:solidFill>
                  <a:schemeClr val="accent6">
                    <a:lumMod val="75000"/>
                  </a:schemeClr>
                </a:solidFill>
                <a:latin typeface="Calibri" panose="020F0502020204030204" pitchFamily="34" charset="0"/>
                <a:cs typeface="Calibri" panose="020F0502020204030204" pitchFamily="34" charset="0"/>
              </a:rPr>
              <a:t> </a:t>
            </a:r>
          </a:p>
        </p:txBody>
      </p:sp>
      <p:sp>
        <p:nvSpPr>
          <p:cNvPr id="2" name="TextBox 1">
            <a:extLst>
              <a:ext uri="{FF2B5EF4-FFF2-40B4-BE49-F238E27FC236}">
                <a16:creationId xmlns:a16="http://schemas.microsoft.com/office/drawing/2014/main" id="{C256A7BE-493B-413D-BA94-4B49064D4A08}"/>
              </a:ext>
            </a:extLst>
          </p:cNvPr>
          <p:cNvSpPr txBox="1"/>
          <p:nvPr/>
        </p:nvSpPr>
        <p:spPr>
          <a:xfrm>
            <a:off x="1759518" y="1236512"/>
            <a:ext cx="4952381" cy="3551742"/>
          </a:xfrm>
          <a:prstGeom prst="rect">
            <a:avLst/>
          </a:prstGeom>
          <a:noFill/>
        </p:spPr>
        <p:txBody>
          <a:bodyPr wrap="none" rtlCol="0">
            <a:spAutoFit/>
          </a:bodyPr>
          <a:lstStyle/>
          <a:p>
            <a:pPr eaLnBrk="1" hangingPunct="1">
              <a:spcBef>
                <a:spcPct val="20000"/>
              </a:spcBef>
            </a:pPr>
            <a:r>
              <a:rPr lang="en-US" altLang="en-US" sz="2800" dirty="0">
                <a:solidFill>
                  <a:schemeClr val="accent6">
                    <a:lumMod val="75000"/>
                  </a:schemeClr>
                </a:solidFill>
                <a:latin typeface="Calibri" panose="020F0502020204030204" pitchFamily="34" charset="0"/>
                <a:cs typeface="Calibri" panose="020F0502020204030204" pitchFamily="34" charset="0"/>
              </a:rPr>
              <a:t>Academic Information</a:t>
            </a:r>
          </a:p>
          <a:p>
            <a:pPr eaLnBrk="1" hangingPunct="1">
              <a:spcBef>
                <a:spcPct val="20000"/>
              </a:spcBef>
              <a:buFontTx/>
              <a:buChar char="•"/>
            </a:pPr>
            <a:r>
              <a:rPr lang="en-US" altLang="en-US" dirty="0">
                <a:solidFill>
                  <a:schemeClr val="accent6">
                    <a:lumMod val="75000"/>
                  </a:schemeClr>
                </a:solidFill>
                <a:latin typeface="Calibri" panose="020F0502020204030204" pitchFamily="34" charset="0"/>
                <a:cs typeface="Calibri" panose="020F0502020204030204" pitchFamily="34" charset="0"/>
              </a:rPr>
              <a:t>Changes in Enrollment</a:t>
            </a:r>
          </a:p>
          <a:p>
            <a:pPr eaLnBrk="1" hangingPunct="1">
              <a:spcBef>
                <a:spcPct val="20000"/>
              </a:spcBef>
              <a:buFontTx/>
              <a:buChar char="•"/>
            </a:pPr>
            <a:r>
              <a:rPr lang="en-US" altLang="en-US" dirty="0">
                <a:solidFill>
                  <a:schemeClr val="accent6">
                    <a:lumMod val="75000"/>
                  </a:schemeClr>
                </a:solidFill>
                <a:latin typeface="Calibri" panose="020F0502020204030204" pitchFamily="34" charset="0"/>
                <a:cs typeface="Calibri" panose="020F0502020204030204" pitchFamily="34" charset="0"/>
              </a:rPr>
              <a:t>Changes in Programs</a:t>
            </a:r>
          </a:p>
          <a:p>
            <a:pPr eaLnBrk="1" hangingPunct="1">
              <a:spcBef>
                <a:spcPct val="20000"/>
              </a:spcBef>
              <a:buFontTx/>
              <a:buChar char="•"/>
            </a:pPr>
            <a:r>
              <a:rPr lang="en-US" altLang="en-US" dirty="0">
                <a:solidFill>
                  <a:schemeClr val="accent6">
                    <a:lumMod val="75000"/>
                  </a:schemeClr>
                </a:solidFill>
                <a:latin typeface="Calibri" panose="020F0502020204030204" pitchFamily="34" charset="0"/>
                <a:cs typeface="Calibri" panose="020F0502020204030204" pitchFamily="34" charset="0"/>
              </a:rPr>
              <a:t>Changes in Number of Faculty</a:t>
            </a:r>
          </a:p>
          <a:p>
            <a:pPr eaLnBrk="1" hangingPunct="1">
              <a:spcBef>
                <a:spcPct val="20000"/>
              </a:spcBef>
              <a:buFontTx/>
              <a:buChar char="•"/>
            </a:pPr>
            <a:r>
              <a:rPr lang="en-US" altLang="en-US" dirty="0">
                <a:solidFill>
                  <a:schemeClr val="accent6">
                    <a:lumMod val="75000"/>
                  </a:schemeClr>
                </a:solidFill>
                <a:latin typeface="Calibri" panose="020F0502020204030204" pitchFamily="34" charset="0"/>
                <a:cs typeface="Calibri" panose="020F0502020204030204" pitchFamily="34" charset="0"/>
              </a:rPr>
              <a:t>Changes in Research Programs</a:t>
            </a:r>
          </a:p>
          <a:p>
            <a:pPr eaLnBrk="1" hangingPunct="1">
              <a:spcBef>
                <a:spcPct val="20000"/>
              </a:spcBef>
              <a:buFontTx/>
              <a:buChar char="•"/>
            </a:pPr>
            <a:r>
              <a:rPr lang="en-US" altLang="en-US" dirty="0">
                <a:solidFill>
                  <a:schemeClr val="accent6">
                    <a:lumMod val="75000"/>
                  </a:schemeClr>
                </a:solidFill>
                <a:latin typeface="Calibri" panose="020F0502020204030204" pitchFamily="34" charset="0"/>
                <a:cs typeface="Calibri" panose="020F0502020204030204" pitchFamily="34" charset="0"/>
              </a:rPr>
              <a:t>Changes in Curriculum and Pedagogy</a:t>
            </a:r>
          </a:p>
          <a:p>
            <a:pPr eaLnBrk="1" hangingPunct="1">
              <a:spcBef>
                <a:spcPct val="20000"/>
              </a:spcBef>
              <a:buFontTx/>
              <a:buChar char="•"/>
            </a:pPr>
            <a:r>
              <a:rPr lang="en-US" altLang="en-US" dirty="0">
                <a:solidFill>
                  <a:schemeClr val="accent6">
                    <a:lumMod val="75000"/>
                  </a:schemeClr>
                </a:solidFill>
                <a:latin typeface="Calibri" panose="020F0502020204030204" pitchFamily="34" charset="0"/>
                <a:cs typeface="Calibri" panose="020F0502020204030204" pitchFamily="34" charset="0"/>
              </a:rPr>
              <a:t>Accreditation Issues and Concerns</a:t>
            </a:r>
          </a:p>
          <a:p>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1602DE6-9F43-4D5E-A74F-D8CC485E9246}"/>
              </a:ext>
            </a:extLst>
          </p:cNvPr>
          <p:cNvSpPr/>
          <p:nvPr/>
        </p:nvSpPr>
        <p:spPr>
          <a:xfrm>
            <a:off x="1007918" y="0"/>
            <a:ext cx="8136082" cy="904009"/>
          </a:xfrm>
          <a:prstGeom prst="rect">
            <a:avLst/>
          </a:prstGeom>
          <a:gradFill flip="none" rotWithShape="1">
            <a:gsLst>
              <a:gs pos="0">
                <a:srgbClr val="99CCFF">
                  <a:shade val="30000"/>
                  <a:satMod val="115000"/>
                </a:srgbClr>
              </a:gs>
              <a:gs pos="50000">
                <a:srgbClr val="99CCFF">
                  <a:shade val="67500"/>
                  <a:satMod val="115000"/>
                </a:srgbClr>
              </a:gs>
              <a:gs pos="100000">
                <a:srgbClr val="99CCFF">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522" name="Rectangle 2">
            <a:extLst>
              <a:ext uri="{FF2B5EF4-FFF2-40B4-BE49-F238E27FC236}">
                <a16:creationId xmlns:a16="http://schemas.microsoft.com/office/drawing/2014/main" id="{8C189B68-8A38-4132-8F13-0DFA8DB3628B}"/>
              </a:ext>
            </a:extLst>
          </p:cNvPr>
          <p:cNvSpPr>
            <a:spLocks noGrp="1" noChangeArrowheads="1"/>
          </p:cNvSpPr>
          <p:nvPr>
            <p:ph type="ctrTitle" idx="4294967295"/>
          </p:nvPr>
        </p:nvSpPr>
        <p:spPr>
          <a:xfrm>
            <a:off x="1756070" y="229461"/>
            <a:ext cx="4775782" cy="601807"/>
          </a:xfrm>
          <a:prstGeom prst="rect">
            <a:avLst/>
          </a:prstGeom>
        </p:spPr>
        <p:txBody>
          <a:bodyPr anchor="ctr"/>
          <a:lstStyle/>
          <a:p>
            <a:pPr algn="l" eaLnBrk="1" hangingPunct="1">
              <a:defRPr/>
            </a:pPr>
            <a:r>
              <a:rPr lang="en-US" altLang="en-US" sz="3600" b="0" dirty="0">
                <a:solidFill>
                  <a:schemeClr val="accent6">
                    <a:lumMod val="75000"/>
                  </a:schemeClr>
                </a:solidFill>
                <a:latin typeface="Calibri" panose="020F0502020204030204" pitchFamily="34" charset="0"/>
                <a:cs typeface="Calibri" panose="020F0502020204030204" pitchFamily="34" charset="0"/>
              </a:rPr>
              <a:t>Agenda</a:t>
            </a:r>
          </a:p>
        </p:txBody>
      </p:sp>
      <p:sp>
        <p:nvSpPr>
          <p:cNvPr id="2" name="TextBox 1">
            <a:extLst>
              <a:ext uri="{FF2B5EF4-FFF2-40B4-BE49-F238E27FC236}">
                <a16:creationId xmlns:a16="http://schemas.microsoft.com/office/drawing/2014/main" id="{6D855A6F-010F-4A2B-A177-E6E8A7B501AD}"/>
              </a:ext>
            </a:extLst>
          </p:cNvPr>
          <p:cNvSpPr txBox="1"/>
          <p:nvPr/>
        </p:nvSpPr>
        <p:spPr>
          <a:xfrm>
            <a:off x="1714506" y="1557898"/>
            <a:ext cx="4916602" cy="461665"/>
          </a:xfrm>
          <a:prstGeom prst="rect">
            <a:avLst/>
          </a:prstGeom>
          <a:noFill/>
        </p:spPr>
        <p:txBody>
          <a:bodyPr wrap="none" rtlCol="0">
            <a:spAutoFit/>
          </a:bodyPr>
          <a:lstStyle/>
          <a:p>
            <a:r>
              <a:rPr lang="en-US" dirty="0">
                <a:solidFill>
                  <a:schemeClr val="accent6">
                    <a:lumMod val="75000"/>
                  </a:schemeClr>
                </a:solidFill>
                <a:latin typeface="Calibri" panose="020F0502020204030204" pitchFamily="34" charset="0"/>
                <a:cs typeface="Calibri" panose="020F0502020204030204" pitchFamily="34" charset="0"/>
              </a:rPr>
              <a:t>1. Typical College and University Plans</a:t>
            </a:r>
          </a:p>
        </p:txBody>
      </p:sp>
      <p:sp>
        <p:nvSpPr>
          <p:cNvPr id="3" name="TextBox 2">
            <a:extLst>
              <a:ext uri="{FF2B5EF4-FFF2-40B4-BE49-F238E27FC236}">
                <a16:creationId xmlns:a16="http://schemas.microsoft.com/office/drawing/2014/main" id="{36F291BA-B808-407E-B4FC-155F13AB7F8D}"/>
              </a:ext>
            </a:extLst>
          </p:cNvPr>
          <p:cNvSpPr txBox="1"/>
          <p:nvPr/>
        </p:nvSpPr>
        <p:spPr>
          <a:xfrm>
            <a:off x="1714506" y="2096586"/>
            <a:ext cx="6521850" cy="1200329"/>
          </a:xfrm>
          <a:prstGeom prst="rect">
            <a:avLst/>
          </a:prstGeom>
          <a:noFill/>
        </p:spPr>
        <p:txBody>
          <a:bodyPr wrap="none" rtlCol="0">
            <a:spAutoFit/>
          </a:bodyPr>
          <a:lstStyle/>
          <a:p>
            <a:r>
              <a:rPr lang="en-US" dirty="0">
                <a:solidFill>
                  <a:schemeClr val="accent6">
                    <a:lumMod val="75000"/>
                  </a:schemeClr>
                </a:solidFill>
                <a:latin typeface="Calibri" panose="020F0502020204030204" pitchFamily="34" charset="0"/>
                <a:cs typeface="Calibri" panose="020F0502020204030204" pitchFamily="34" charset="0"/>
              </a:rPr>
              <a:t>2. The Strategic Plan</a:t>
            </a:r>
          </a:p>
          <a:p>
            <a:r>
              <a:rPr lang="en-US" dirty="0">
                <a:solidFill>
                  <a:schemeClr val="accent6">
                    <a:lumMod val="75000"/>
                  </a:schemeClr>
                </a:solidFill>
                <a:latin typeface="Calibri" panose="020F0502020204030204" pitchFamily="34" charset="0"/>
                <a:cs typeface="Calibri" panose="020F0502020204030204" pitchFamily="34" charset="0"/>
              </a:rPr>
              <a:t>     For Example:  Emory University</a:t>
            </a:r>
          </a:p>
          <a:p>
            <a:r>
              <a:rPr lang="en-US" dirty="0">
                <a:solidFill>
                  <a:schemeClr val="accent6">
                    <a:lumMod val="75000"/>
                  </a:schemeClr>
                </a:solidFill>
                <a:latin typeface="Calibri" panose="020F0502020204030204" pitchFamily="34" charset="0"/>
                <a:cs typeface="Calibri" panose="020F0502020204030204" pitchFamily="34" charset="0"/>
              </a:rPr>
              <a:t>     For Example:  Clemson University as an example</a:t>
            </a:r>
          </a:p>
        </p:txBody>
      </p:sp>
      <p:sp>
        <p:nvSpPr>
          <p:cNvPr id="4" name="TextBox 3">
            <a:extLst>
              <a:ext uri="{FF2B5EF4-FFF2-40B4-BE49-F238E27FC236}">
                <a16:creationId xmlns:a16="http://schemas.microsoft.com/office/drawing/2014/main" id="{BA695D74-6207-4EE3-9035-186CB7DFFFC9}"/>
              </a:ext>
            </a:extLst>
          </p:cNvPr>
          <p:cNvSpPr txBox="1"/>
          <p:nvPr/>
        </p:nvSpPr>
        <p:spPr>
          <a:xfrm>
            <a:off x="1714506" y="3378682"/>
            <a:ext cx="3431004" cy="461665"/>
          </a:xfrm>
          <a:prstGeom prst="rect">
            <a:avLst/>
          </a:prstGeom>
          <a:noFill/>
        </p:spPr>
        <p:txBody>
          <a:bodyPr wrap="none" rtlCol="0">
            <a:spAutoFit/>
          </a:bodyPr>
          <a:lstStyle/>
          <a:p>
            <a:r>
              <a:rPr lang="en-US" dirty="0">
                <a:solidFill>
                  <a:schemeClr val="accent6">
                    <a:lumMod val="75000"/>
                  </a:schemeClr>
                </a:solidFill>
                <a:latin typeface="Calibri" panose="020F0502020204030204" pitchFamily="34" charset="0"/>
                <a:cs typeface="Calibri" panose="020F0502020204030204" pitchFamily="34" charset="0"/>
              </a:rPr>
              <a:t>3. Organizing For Planning</a:t>
            </a:r>
          </a:p>
        </p:txBody>
      </p:sp>
      <p:sp>
        <p:nvSpPr>
          <p:cNvPr id="5" name="TextBox 4">
            <a:extLst>
              <a:ext uri="{FF2B5EF4-FFF2-40B4-BE49-F238E27FC236}">
                <a16:creationId xmlns:a16="http://schemas.microsoft.com/office/drawing/2014/main" id="{602677B5-056D-4E92-A41F-BC38A6CD3CB4}"/>
              </a:ext>
            </a:extLst>
          </p:cNvPr>
          <p:cNvSpPr txBox="1"/>
          <p:nvPr/>
        </p:nvSpPr>
        <p:spPr>
          <a:xfrm>
            <a:off x="1752600" y="3932220"/>
            <a:ext cx="2632452" cy="461665"/>
          </a:xfrm>
          <a:prstGeom prst="rect">
            <a:avLst/>
          </a:prstGeom>
          <a:noFill/>
        </p:spPr>
        <p:txBody>
          <a:bodyPr wrap="none" rtlCol="0">
            <a:spAutoFit/>
          </a:bodyPr>
          <a:lstStyle/>
          <a:p>
            <a:r>
              <a:rPr lang="en-US" dirty="0">
                <a:solidFill>
                  <a:schemeClr val="accent6">
                    <a:lumMod val="75000"/>
                  </a:schemeClr>
                </a:solidFill>
                <a:latin typeface="Calibri" panose="020F0502020204030204" pitchFamily="34" charset="0"/>
                <a:cs typeface="Calibri" panose="020F0502020204030204" pitchFamily="34" charset="0"/>
              </a:rPr>
              <a:t>4. Campus Planning</a:t>
            </a:r>
          </a:p>
        </p:txBody>
      </p:sp>
    </p:spTree>
    <p:extLst>
      <p:ext uri="{BB962C8B-B14F-4D97-AF65-F5344CB8AC3E}">
        <p14:creationId xmlns:p14="http://schemas.microsoft.com/office/powerpoint/2010/main" val="42224639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41EA0A38-C355-4A30-9E3E-80CCBC122401}"/>
              </a:ext>
            </a:extLst>
          </p:cNvPr>
          <p:cNvSpPr>
            <a:spLocks noChangeArrowheads="1"/>
          </p:cNvSpPr>
          <p:nvPr/>
        </p:nvSpPr>
        <p:spPr bwMode="auto">
          <a:xfrm>
            <a:off x="1756071" y="263232"/>
            <a:ext cx="7696200" cy="682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20000"/>
              </a:spcBef>
            </a:pPr>
            <a:r>
              <a:rPr lang="en-US" altLang="en-US" sz="3200" dirty="0">
                <a:solidFill>
                  <a:schemeClr val="accent6">
                    <a:lumMod val="75000"/>
                  </a:schemeClr>
                </a:solidFill>
                <a:latin typeface="Calibri" panose="020F0502020204030204" pitchFamily="34" charset="0"/>
                <a:cs typeface="Calibri" panose="020F0502020204030204" pitchFamily="34" charset="0"/>
              </a:rPr>
              <a:t>What Information Matters?</a:t>
            </a:r>
          </a:p>
          <a:p>
            <a:pPr eaLnBrk="1" hangingPunct="1">
              <a:spcBef>
                <a:spcPct val="20000"/>
              </a:spcBef>
            </a:pPr>
            <a:endParaRPr lang="en-US" altLang="en-US" sz="3200" dirty="0">
              <a:solidFill>
                <a:schemeClr val="accent6">
                  <a:lumMod val="75000"/>
                </a:schemeClr>
              </a:solidFill>
              <a:latin typeface="Calibri" panose="020F0502020204030204" pitchFamily="34" charset="0"/>
              <a:cs typeface="Calibri" panose="020F0502020204030204" pitchFamily="34" charset="0"/>
            </a:endParaRPr>
          </a:p>
        </p:txBody>
      </p:sp>
      <p:sp>
        <p:nvSpPr>
          <p:cNvPr id="20483" name="Rectangle 3">
            <a:extLst>
              <a:ext uri="{FF2B5EF4-FFF2-40B4-BE49-F238E27FC236}">
                <a16:creationId xmlns:a16="http://schemas.microsoft.com/office/drawing/2014/main" id="{DB6F2C20-8CE8-498A-9AEE-14258CAE1C7B}"/>
              </a:ext>
            </a:extLst>
          </p:cNvPr>
          <p:cNvSpPr>
            <a:spLocks noGrp="1" noChangeArrowheads="1"/>
          </p:cNvSpPr>
          <p:nvPr>
            <p:ph type="title" idx="4294967295"/>
          </p:nvPr>
        </p:nvSpPr>
        <p:spPr bwMode="auto">
          <a:xfrm>
            <a:off x="1735289" y="65805"/>
            <a:ext cx="69342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1" hangingPunct="1"/>
            <a:r>
              <a:rPr lang="en-US" altLang="en-US" sz="2800" b="0" dirty="0">
                <a:solidFill>
                  <a:schemeClr val="accent6">
                    <a:lumMod val="75000"/>
                  </a:schemeClr>
                </a:solidFill>
                <a:latin typeface="Calibri" panose="020F0502020204030204" pitchFamily="34" charset="0"/>
                <a:cs typeface="Calibri" panose="020F0502020204030204" pitchFamily="34" charset="0"/>
              </a:rPr>
              <a:t> </a:t>
            </a:r>
          </a:p>
        </p:txBody>
      </p:sp>
      <p:sp>
        <p:nvSpPr>
          <p:cNvPr id="3" name="TextBox 2">
            <a:extLst>
              <a:ext uri="{FF2B5EF4-FFF2-40B4-BE49-F238E27FC236}">
                <a16:creationId xmlns:a16="http://schemas.microsoft.com/office/drawing/2014/main" id="{060547C6-73CE-4365-84E8-75E853820529}"/>
              </a:ext>
            </a:extLst>
          </p:cNvPr>
          <p:cNvSpPr txBox="1"/>
          <p:nvPr/>
        </p:nvSpPr>
        <p:spPr>
          <a:xfrm>
            <a:off x="1766449" y="1080654"/>
            <a:ext cx="5923096" cy="2665345"/>
          </a:xfrm>
          <a:prstGeom prst="rect">
            <a:avLst/>
          </a:prstGeom>
          <a:noFill/>
        </p:spPr>
        <p:txBody>
          <a:bodyPr wrap="none" rtlCol="0">
            <a:spAutoFit/>
          </a:bodyPr>
          <a:lstStyle/>
          <a:p>
            <a:pPr eaLnBrk="1" hangingPunct="1">
              <a:spcBef>
                <a:spcPct val="20000"/>
              </a:spcBef>
            </a:pPr>
            <a:r>
              <a:rPr lang="en-US" altLang="en-US" sz="2800" dirty="0">
                <a:solidFill>
                  <a:schemeClr val="accent6">
                    <a:lumMod val="75000"/>
                  </a:schemeClr>
                </a:solidFill>
                <a:latin typeface="Calibri" panose="020F0502020204030204" pitchFamily="34" charset="0"/>
                <a:cs typeface="Calibri" panose="020F0502020204030204" pitchFamily="34" charset="0"/>
              </a:rPr>
              <a:t>Campus Life Information</a:t>
            </a:r>
          </a:p>
          <a:p>
            <a:pPr eaLnBrk="1" hangingPunct="1">
              <a:spcBef>
                <a:spcPct val="20000"/>
              </a:spcBef>
              <a:buFontTx/>
              <a:buChar char="•"/>
            </a:pPr>
            <a:r>
              <a:rPr lang="en-US" altLang="en-US" dirty="0">
                <a:solidFill>
                  <a:schemeClr val="accent6">
                    <a:lumMod val="75000"/>
                  </a:schemeClr>
                </a:solidFill>
                <a:latin typeface="Calibri" panose="020F0502020204030204" pitchFamily="34" charset="0"/>
                <a:cs typeface="Calibri" panose="020F0502020204030204" pitchFamily="34" charset="0"/>
              </a:rPr>
              <a:t>Changes in Programs</a:t>
            </a:r>
          </a:p>
          <a:p>
            <a:pPr eaLnBrk="1" hangingPunct="1">
              <a:spcBef>
                <a:spcPct val="20000"/>
              </a:spcBef>
              <a:buFontTx/>
              <a:buChar char="•"/>
            </a:pPr>
            <a:r>
              <a:rPr lang="en-US" altLang="en-US" dirty="0">
                <a:solidFill>
                  <a:schemeClr val="accent6">
                    <a:lumMod val="75000"/>
                  </a:schemeClr>
                </a:solidFill>
                <a:latin typeface="Calibri" panose="020F0502020204030204" pitchFamily="34" charset="0"/>
                <a:cs typeface="Calibri" panose="020F0502020204030204" pitchFamily="34" charset="0"/>
              </a:rPr>
              <a:t>Changes in Residential Policy</a:t>
            </a:r>
          </a:p>
          <a:p>
            <a:pPr eaLnBrk="1" hangingPunct="1">
              <a:spcBef>
                <a:spcPct val="20000"/>
              </a:spcBef>
              <a:buFontTx/>
              <a:buChar char="•"/>
            </a:pPr>
            <a:r>
              <a:rPr lang="en-US" altLang="en-US" dirty="0">
                <a:solidFill>
                  <a:schemeClr val="accent6">
                    <a:lumMod val="75000"/>
                  </a:schemeClr>
                </a:solidFill>
                <a:latin typeface="Calibri" panose="020F0502020204030204" pitchFamily="34" charset="0"/>
                <a:cs typeface="Calibri" panose="020F0502020204030204" pitchFamily="34" charset="0"/>
              </a:rPr>
              <a:t>Changes in Service Requirements</a:t>
            </a:r>
          </a:p>
          <a:p>
            <a:pPr eaLnBrk="1" hangingPunct="1">
              <a:spcBef>
                <a:spcPct val="20000"/>
              </a:spcBef>
              <a:buFontTx/>
              <a:buChar char="•"/>
            </a:pPr>
            <a:r>
              <a:rPr lang="en-US" altLang="en-US" dirty="0">
                <a:solidFill>
                  <a:schemeClr val="accent6">
                    <a:lumMod val="75000"/>
                  </a:schemeClr>
                </a:solidFill>
                <a:latin typeface="Calibri" panose="020F0502020204030204" pitchFamily="34" charset="0"/>
                <a:cs typeface="Calibri" panose="020F0502020204030204" pitchFamily="34" charset="0"/>
              </a:rPr>
              <a:t>Changes in Athletic and Recreation Programs</a:t>
            </a:r>
          </a:p>
          <a:p>
            <a:endParaRPr lang="en-US" dirty="0"/>
          </a:p>
        </p:txBody>
      </p:sp>
      <p:sp>
        <p:nvSpPr>
          <p:cNvPr id="4" name="Rectangle 3">
            <a:extLst>
              <a:ext uri="{FF2B5EF4-FFF2-40B4-BE49-F238E27FC236}">
                <a16:creationId xmlns:a16="http://schemas.microsoft.com/office/drawing/2014/main" id="{E8BE204B-45A5-40E4-BE04-25A9CCCFE9C8}"/>
              </a:ext>
            </a:extLst>
          </p:cNvPr>
          <p:cNvSpPr/>
          <p:nvPr/>
        </p:nvSpPr>
        <p:spPr>
          <a:xfrm>
            <a:off x="1766449" y="3828844"/>
            <a:ext cx="6754095" cy="2739211"/>
          </a:xfrm>
          <a:prstGeom prst="rect">
            <a:avLst/>
          </a:prstGeom>
        </p:spPr>
        <p:txBody>
          <a:bodyPr wrap="square">
            <a:spAutoFit/>
          </a:bodyPr>
          <a:lstStyle/>
          <a:p>
            <a:pPr eaLnBrk="1" hangingPunct="1">
              <a:spcBef>
                <a:spcPct val="20000"/>
              </a:spcBef>
            </a:pPr>
            <a:r>
              <a:rPr lang="en-US" altLang="en-US" sz="2800" dirty="0">
                <a:solidFill>
                  <a:schemeClr val="accent6">
                    <a:lumMod val="75000"/>
                  </a:schemeClr>
                </a:solidFill>
                <a:latin typeface="Calibri" panose="020F0502020204030204" pitchFamily="34" charset="0"/>
                <a:cs typeface="Calibri" panose="020F0502020204030204" pitchFamily="34" charset="0"/>
              </a:rPr>
              <a:t>Financial Information</a:t>
            </a:r>
          </a:p>
          <a:p>
            <a:pPr eaLnBrk="1" hangingPunct="1">
              <a:spcBef>
                <a:spcPct val="20000"/>
              </a:spcBef>
              <a:buFontTx/>
              <a:buChar char="•"/>
            </a:pPr>
            <a:r>
              <a:rPr lang="en-US" altLang="en-US" dirty="0">
                <a:solidFill>
                  <a:schemeClr val="accent6">
                    <a:lumMod val="75000"/>
                  </a:schemeClr>
                </a:solidFill>
                <a:latin typeface="Calibri" panose="020F0502020204030204" pitchFamily="34" charset="0"/>
                <a:cs typeface="Calibri" panose="020F0502020204030204" pitchFamily="34" charset="0"/>
              </a:rPr>
              <a:t>Capital Plans</a:t>
            </a:r>
          </a:p>
          <a:p>
            <a:pPr eaLnBrk="1" hangingPunct="1">
              <a:spcBef>
                <a:spcPct val="20000"/>
              </a:spcBef>
              <a:buFontTx/>
              <a:buChar char="•"/>
            </a:pPr>
            <a:r>
              <a:rPr lang="en-US" altLang="en-US" dirty="0">
                <a:solidFill>
                  <a:schemeClr val="accent6">
                    <a:lumMod val="75000"/>
                  </a:schemeClr>
                </a:solidFill>
                <a:latin typeface="Calibri" panose="020F0502020204030204" pitchFamily="34" charset="0"/>
                <a:cs typeface="Calibri" panose="020F0502020204030204" pitchFamily="34" charset="0"/>
              </a:rPr>
              <a:t>Extent of Deferred Maintenance</a:t>
            </a:r>
          </a:p>
          <a:p>
            <a:pPr eaLnBrk="1" hangingPunct="1">
              <a:spcBef>
                <a:spcPct val="20000"/>
              </a:spcBef>
              <a:buFontTx/>
              <a:buChar char="•"/>
            </a:pPr>
            <a:r>
              <a:rPr lang="en-US" altLang="en-US" dirty="0">
                <a:solidFill>
                  <a:schemeClr val="accent6">
                    <a:lumMod val="75000"/>
                  </a:schemeClr>
                </a:solidFill>
                <a:latin typeface="Calibri" panose="020F0502020204030204" pitchFamily="34" charset="0"/>
                <a:cs typeface="Calibri" panose="020F0502020204030204" pitchFamily="34" charset="0"/>
              </a:rPr>
              <a:t>Capital Campaign</a:t>
            </a:r>
          </a:p>
          <a:p>
            <a:pPr eaLnBrk="1" hangingPunct="1">
              <a:spcBef>
                <a:spcPct val="20000"/>
              </a:spcBef>
              <a:buFontTx/>
              <a:buChar char="•"/>
            </a:pPr>
            <a:r>
              <a:rPr lang="en-US" altLang="en-US" dirty="0">
                <a:solidFill>
                  <a:schemeClr val="accent6">
                    <a:lumMod val="75000"/>
                  </a:schemeClr>
                </a:solidFill>
                <a:latin typeface="Calibri" panose="020F0502020204030204" pitchFamily="34" charset="0"/>
                <a:cs typeface="Calibri" panose="020F0502020204030204" pitchFamily="34" charset="0"/>
              </a:rPr>
              <a:t>Operating Support</a:t>
            </a:r>
          </a:p>
          <a:p>
            <a:pPr eaLnBrk="1" hangingPunct="1">
              <a:spcBef>
                <a:spcPct val="20000"/>
              </a:spcBef>
              <a:buFontTx/>
              <a:buChar char="•"/>
            </a:pPr>
            <a:r>
              <a:rPr lang="en-US" altLang="en-US" dirty="0">
                <a:solidFill>
                  <a:schemeClr val="accent6">
                    <a:lumMod val="75000"/>
                  </a:schemeClr>
                </a:solidFill>
                <a:latin typeface="Calibri" panose="020F0502020204030204" pitchFamily="34" charset="0"/>
                <a:cs typeface="Calibri" panose="020F0502020204030204" pitchFamily="34" charset="0"/>
              </a:rPr>
              <a:t>Changes in State and Other External Funding</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0915089D-46B9-4C71-AF0A-CDFC39E0427A}"/>
              </a:ext>
            </a:extLst>
          </p:cNvPr>
          <p:cNvSpPr>
            <a:spLocks noChangeArrowheads="1"/>
          </p:cNvSpPr>
          <p:nvPr/>
        </p:nvSpPr>
        <p:spPr bwMode="auto">
          <a:xfrm>
            <a:off x="1735289" y="1215740"/>
            <a:ext cx="7696200" cy="1814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20000"/>
              </a:spcBef>
            </a:pPr>
            <a:r>
              <a:rPr lang="en-US" altLang="en-US" sz="2800" dirty="0">
                <a:solidFill>
                  <a:schemeClr val="accent6">
                    <a:lumMod val="75000"/>
                  </a:schemeClr>
                </a:solidFill>
                <a:latin typeface="Calibri" panose="020F0502020204030204" pitchFamily="34" charset="0"/>
                <a:cs typeface="Calibri" panose="020F0502020204030204" pitchFamily="34" charset="0"/>
              </a:rPr>
              <a:t>Physical Information</a:t>
            </a:r>
          </a:p>
          <a:p>
            <a:pPr eaLnBrk="1" hangingPunct="1">
              <a:spcBef>
                <a:spcPct val="20000"/>
              </a:spcBef>
              <a:buFontTx/>
              <a:buChar char="•"/>
            </a:pPr>
            <a:r>
              <a:rPr lang="en-US" altLang="en-US" sz="2800" dirty="0">
                <a:solidFill>
                  <a:schemeClr val="accent6">
                    <a:lumMod val="75000"/>
                  </a:schemeClr>
                </a:solidFill>
                <a:latin typeface="Calibri" panose="020F0502020204030204" pitchFamily="34" charset="0"/>
                <a:cs typeface="Calibri" panose="020F0502020204030204" pitchFamily="34" charset="0"/>
              </a:rPr>
              <a:t>Environs</a:t>
            </a:r>
            <a:r>
              <a:rPr lang="en-US" altLang="en-US" dirty="0">
                <a:solidFill>
                  <a:schemeClr val="accent6">
                    <a:lumMod val="75000"/>
                  </a:schemeClr>
                </a:solidFill>
                <a:latin typeface="Calibri" panose="020F0502020204030204" pitchFamily="34" charset="0"/>
                <a:cs typeface="Calibri" panose="020F0502020204030204" pitchFamily="34" charset="0"/>
              </a:rPr>
              <a:t>:</a:t>
            </a:r>
          </a:p>
          <a:p>
            <a:pPr marL="0" indent="0" eaLnBrk="1" hangingPunct="1">
              <a:lnSpc>
                <a:spcPct val="85000"/>
              </a:lnSpc>
              <a:spcBef>
                <a:spcPct val="25000"/>
              </a:spcBef>
            </a:pPr>
            <a:r>
              <a:rPr lang="en-US" altLang="en-US" dirty="0">
                <a:solidFill>
                  <a:schemeClr val="accent6">
                    <a:lumMod val="75000"/>
                  </a:schemeClr>
                </a:solidFill>
                <a:latin typeface="Calibri" panose="020F0502020204030204" pitchFamily="34" charset="0"/>
                <a:cs typeface="Calibri" panose="020F0502020204030204" pitchFamily="34" charset="0"/>
              </a:rPr>
              <a:t>       Changes in the Environs that have </a:t>
            </a:r>
          </a:p>
          <a:p>
            <a:pPr lvl="1" eaLnBrk="1" hangingPunct="1"/>
            <a:r>
              <a:rPr lang="en-US" altLang="en-US" dirty="0">
                <a:solidFill>
                  <a:schemeClr val="accent6">
                    <a:lumMod val="75000"/>
                  </a:schemeClr>
                </a:solidFill>
                <a:latin typeface="Calibri" panose="020F0502020204030204" pitchFamily="34" charset="0"/>
                <a:cs typeface="Calibri" panose="020F0502020204030204" pitchFamily="34" charset="0"/>
              </a:rPr>
              <a:t>Implications for the Campus</a:t>
            </a:r>
          </a:p>
          <a:p>
            <a:pPr eaLnBrk="1" hangingPunct="1">
              <a:spcBef>
                <a:spcPct val="20000"/>
              </a:spcBef>
              <a:buFontTx/>
              <a:buChar char="•"/>
            </a:pPr>
            <a:endParaRPr lang="en-US" altLang="en-US" dirty="0">
              <a:solidFill>
                <a:schemeClr val="accent6">
                  <a:lumMod val="75000"/>
                </a:schemeClr>
              </a:solidFill>
              <a:latin typeface="Calibri" panose="020F0502020204030204" pitchFamily="34" charset="0"/>
              <a:cs typeface="Calibri" panose="020F0502020204030204" pitchFamily="34" charset="0"/>
            </a:endParaRPr>
          </a:p>
          <a:p>
            <a:pPr eaLnBrk="1" hangingPunct="1">
              <a:spcBef>
                <a:spcPct val="20000"/>
              </a:spcBef>
              <a:buFontTx/>
              <a:buChar char="•"/>
            </a:pPr>
            <a:r>
              <a:rPr lang="en-US" altLang="en-US" sz="2800" dirty="0">
                <a:solidFill>
                  <a:schemeClr val="accent6">
                    <a:lumMod val="75000"/>
                  </a:schemeClr>
                </a:solidFill>
                <a:latin typeface="Calibri" panose="020F0502020204030204" pitchFamily="34" charset="0"/>
                <a:cs typeface="Calibri" panose="020F0502020204030204" pitchFamily="34" charset="0"/>
              </a:rPr>
              <a:t>Campus</a:t>
            </a:r>
            <a:endParaRPr lang="en-US" altLang="en-US" dirty="0">
              <a:solidFill>
                <a:schemeClr val="accent6">
                  <a:lumMod val="75000"/>
                </a:schemeClr>
              </a:solidFill>
              <a:latin typeface="Calibri" panose="020F0502020204030204" pitchFamily="34" charset="0"/>
              <a:cs typeface="Calibri" panose="020F0502020204030204" pitchFamily="34" charset="0"/>
            </a:endParaRPr>
          </a:p>
          <a:p>
            <a:pPr marL="0" indent="0" eaLnBrk="1" hangingPunct="1">
              <a:lnSpc>
                <a:spcPct val="80000"/>
              </a:lnSpc>
              <a:spcBef>
                <a:spcPct val="20000"/>
              </a:spcBef>
            </a:pPr>
            <a:r>
              <a:rPr lang="en-US" altLang="en-US" dirty="0">
                <a:solidFill>
                  <a:schemeClr val="accent6">
                    <a:lumMod val="75000"/>
                  </a:schemeClr>
                </a:solidFill>
                <a:latin typeface="Calibri" panose="020F0502020204030204" pitchFamily="34" charset="0"/>
                <a:cs typeface="Calibri" panose="020F0502020204030204" pitchFamily="34" charset="0"/>
              </a:rPr>
              <a:t>     Circulation: Pedestrian, Jogging, Bicycle</a:t>
            </a:r>
          </a:p>
          <a:p>
            <a:pPr marL="0" indent="0" eaLnBrk="1" hangingPunct="1">
              <a:lnSpc>
                <a:spcPct val="80000"/>
              </a:lnSpc>
              <a:spcBef>
                <a:spcPct val="20000"/>
              </a:spcBef>
            </a:pPr>
            <a:r>
              <a:rPr lang="en-US" altLang="en-US" dirty="0">
                <a:solidFill>
                  <a:schemeClr val="accent6">
                    <a:lumMod val="75000"/>
                  </a:schemeClr>
                </a:solidFill>
                <a:latin typeface="Calibri" panose="020F0502020204030204" pitchFamily="34" charset="0"/>
                <a:cs typeface="Calibri" panose="020F0502020204030204" pitchFamily="34" charset="0"/>
              </a:rPr>
              <a:t>     Circulation: Vehicular, Parking</a:t>
            </a:r>
          </a:p>
          <a:p>
            <a:pPr marL="0" indent="0" eaLnBrk="1" hangingPunct="1">
              <a:lnSpc>
                <a:spcPct val="80000"/>
              </a:lnSpc>
              <a:spcBef>
                <a:spcPct val="20000"/>
              </a:spcBef>
            </a:pPr>
            <a:r>
              <a:rPr lang="en-US" altLang="en-US" dirty="0">
                <a:solidFill>
                  <a:schemeClr val="accent6">
                    <a:lumMod val="75000"/>
                  </a:schemeClr>
                </a:solidFill>
                <a:latin typeface="Calibri" panose="020F0502020204030204" pitchFamily="34" charset="0"/>
                <a:cs typeface="Calibri" panose="020F0502020204030204" pitchFamily="34" charset="0"/>
              </a:rPr>
              <a:t>     Topography</a:t>
            </a:r>
          </a:p>
          <a:p>
            <a:pPr marL="0" indent="0" eaLnBrk="1" hangingPunct="1">
              <a:lnSpc>
                <a:spcPct val="80000"/>
              </a:lnSpc>
              <a:spcBef>
                <a:spcPct val="20000"/>
              </a:spcBef>
            </a:pPr>
            <a:r>
              <a:rPr lang="en-US" altLang="en-US" dirty="0">
                <a:solidFill>
                  <a:schemeClr val="accent6">
                    <a:lumMod val="75000"/>
                  </a:schemeClr>
                </a:solidFill>
                <a:latin typeface="Calibri" panose="020F0502020204030204" pitchFamily="34" charset="0"/>
                <a:cs typeface="Calibri" panose="020F0502020204030204" pitchFamily="34" charset="0"/>
              </a:rPr>
              <a:t>     Landscape/Open Space</a:t>
            </a:r>
          </a:p>
          <a:p>
            <a:pPr marL="0" indent="0" eaLnBrk="1" hangingPunct="1">
              <a:lnSpc>
                <a:spcPct val="80000"/>
              </a:lnSpc>
              <a:spcBef>
                <a:spcPct val="20000"/>
              </a:spcBef>
            </a:pPr>
            <a:r>
              <a:rPr lang="en-US" altLang="en-US" dirty="0">
                <a:solidFill>
                  <a:schemeClr val="accent6">
                    <a:lumMod val="75000"/>
                  </a:schemeClr>
                </a:solidFill>
                <a:latin typeface="Calibri" panose="020F0502020204030204" pitchFamily="34" charset="0"/>
                <a:cs typeface="Calibri" panose="020F0502020204030204" pitchFamily="34" charset="0"/>
              </a:rPr>
              <a:t>     Predominant Building Use</a:t>
            </a:r>
          </a:p>
          <a:p>
            <a:pPr marL="0" indent="0" eaLnBrk="1" hangingPunct="1">
              <a:lnSpc>
                <a:spcPct val="80000"/>
              </a:lnSpc>
              <a:spcBef>
                <a:spcPct val="20000"/>
              </a:spcBef>
            </a:pPr>
            <a:r>
              <a:rPr lang="en-US" altLang="en-US" dirty="0">
                <a:solidFill>
                  <a:schemeClr val="accent6">
                    <a:lumMod val="75000"/>
                  </a:schemeClr>
                </a:solidFill>
                <a:latin typeface="Calibri" panose="020F0502020204030204" pitchFamily="34" charset="0"/>
                <a:cs typeface="Calibri" panose="020F0502020204030204" pitchFamily="34" charset="0"/>
              </a:rPr>
              <a:t>     Design Features/Issues</a:t>
            </a:r>
          </a:p>
          <a:p>
            <a:pPr eaLnBrk="1" hangingPunct="1">
              <a:spcBef>
                <a:spcPct val="20000"/>
              </a:spcBef>
              <a:buFontTx/>
              <a:buChar char="•"/>
            </a:pPr>
            <a:endParaRPr lang="en-US" altLang="en-US" dirty="0">
              <a:solidFill>
                <a:schemeClr val="accent6">
                  <a:lumMod val="75000"/>
                </a:schemeClr>
              </a:solidFill>
              <a:latin typeface="Calibri" panose="020F0502020204030204" pitchFamily="34" charset="0"/>
              <a:cs typeface="Calibri" panose="020F0502020204030204" pitchFamily="34" charset="0"/>
            </a:endParaRPr>
          </a:p>
          <a:p>
            <a:pPr eaLnBrk="1" hangingPunct="1">
              <a:spcBef>
                <a:spcPct val="20000"/>
              </a:spcBef>
              <a:buFontTx/>
              <a:buChar char="•"/>
            </a:pPr>
            <a:endParaRPr lang="en-US" altLang="en-US" dirty="0">
              <a:solidFill>
                <a:schemeClr val="accent6">
                  <a:lumMod val="75000"/>
                </a:schemeClr>
              </a:solidFill>
              <a:latin typeface="Calibri" panose="020F0502020204030204" pitchFamily="34" charset="0"/>
              <a:cs typeface="Calibri" panose="020F0502020204030204" pitchFamily="34" charset="0"/>
            </a:endParaRPr>
          </a:p>
          <a:p>
            <a:pPr eaLnBrk="1" hangingPunct="1">
              <a:spcBef>
                <a:spcPct val="20000"/>
              </a:spcBef>
              <a:buFontTx/>
              <a:buChar char="•"/>
            </a:pPr>
            <a:endParaRPr lang="en-US" altLang="en-US" dirty="0">
              <a:solidFill>
                <a:schemeClr val="accent6">
                  <a:lumMod val="75000"/>
                </a:schemeClr>
              </a:solidFill>
              <a:latin typeface="Calibri" panose="020F0502020204030204" pitchFamily="34" charset="0"/>
              <a:cs typeface="Calibri" panose="020F0502020204030204" pitchFamily="34" charset="0"/>
            </a:endParaRPr>
          </a:p>
          <a:p>
            <a:pPr eaLnBrk="1" hangingPunct="1">
              <a:spcBef>
                <a:spcPct val="20000"/>
              </a:spcBef>
              <a:buFontTx/>
              <a:buChar char="•"/>
            </a:pPr>
            <a:r>
              <a:rPr lang="en-US" altLang="en-US" dirty="0">
                <a:solidFill>
                  <a:schemeClr val="accent6">
                    <a:lumMod val="75000"/>
                  </a:schemeClr>
                </a:solidFill>
                <a:latin typeface="Calibri" panose="020F0502020204030204" pitchFamily="34" charset="0"/>
                <a:cs typeface="Calibri" panose="020F0502020204030204" pitchFamily="34" charset="0"/>
              </a:rPr>
              <a:t>Facilities</a:t>
            </a:r>
          </a:p>
        </p:txBody>
      </p:sp>
      <p:sp>
        <p:nvSpPr>
          <p:cNvPr id="22531" name="Rectangle 3">
            <a:extLst>
              <a:ext uri="{FF2B5EF4-FFF2-40B4-BE49-F238E27FC236}">
                <a16:creationId xmlns:a16="http://schemas.microsoft.com/office/drawing/2014/main" id="{2B44CDC8-F96E-436B-B137-D6BF32C45CE9}"/>
              </a:ext>
            </a:extLst>
          </p:cNvPr>
          <p:cNvSpPr>
            <a:spLocks noGrp="1" noChangeArrowheads="1"/>
          </p:cNvSpPr>
          <p:nvPr>
            <p:ph type="title" idx="4294967295"/>
          </p:nvPr>
        </p:nvSpPr>
        <p:spPr bwMode="auto">
          <a:xfrm>
            <a:off x="2209800" y="533400"/>
            <a:ext cx="69342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solidFill>
                  <a:schemeClr val="accent6">
                    <a:lumMod val="75000"/>
                  </a:schemeClr>
                </a:solidFill>
              </a:rPr>
              <a:t> </a:t>
            </a:r>
          </a:p>
        </p:txBody>
      </p:sp>
      <p:pic>
        <p:nvPicPr>
          <p:cNvPr id="22532" name="Picture 6" descr="Untitled-40">
            <a:extLst>
              <a:ext uri="{FF2B5EF4-FFF2-40B4-BE49-F238E27FC236}">
                <a16:creationId xmlns:a16="http://schemas.microsoft.com/office/drawing/2014/main" id="{DDD6566A-56E3-4EBF-B424-D72383997F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5692" t="7953" r="2228" b="30489"/>
          <a:stretch>
            <a:fillRect/>
          </a:stretch>
        </p:blipFill>
        <p:spPr bwMode="auto">
          <a:xfrm>
            <a:off x="6882245" y="1183462"/>
            <a:ext cx="1920590" cy="2360943"/>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B9E42294-85AF-43B0-A868-84BBEB246D58}"/>
              </a:ext>
            </a:extLst>
          </p:cNvPr>
          <p:cNvSpPr>
            <a:spLocks noChangeArrowheads="1"/>
          </p:cNvSpPr>
          <p:nvPr/>
        </p:nvSpPr>
        <p:spPr bwMode="auto">
          <a:xfrm>
            <a:off x="1745680" y="263232"/>
            <a:ext cx="7696200" cy="682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20000"/>
              </a:spcBef>
            </a:pPr>
            <a:r>
              <a:rPr lang="en-US" altLang="en-US" sz="3200" dirty="0">
                <a:solidFill>
                  <a:schemeClr val="accent6">
                    <a:lumMod val="75000"/>
                  </a:schemeClr>
                </a:solidFill>
                <a:latin typeface="Calibri" panose="020F0502020204030204" pitchFamily="34" charset="0"/>
                <a:cs typeface="Calibri" panose="020F0502020204030204" pitchFamily="34" charset="0"/>
              </a:rPr>
              <a:t>What Information Matters?</a:t>
            </a:r>
          </a:p>
          <a:p>
            <a:pPr eaLnBrk="1" hangingPunct="1">
              <a:spcBef>
                <a:spcPct val="20000"/>
              </a:spcBef>
            </a:pPr>
            <a:endParaRPr lang="en-US" altLang="en-US" sz="3200" dirty="0">
              <a:solidFill>
                <a:schemeClr val="accent6">
                  <a:lumMod val="75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F161784F-0168-4F36-827E-E064DF8F6DC8}"/>
              </a:ext>
            </a:extLst>
          </p:cNvPr>
          <p:cNvSpPr>
            <a:spLocks noChangeArrowheads="1"/>
          </p:cNvSpPr>
          <p:nvPr/>
        </p:nvSpPr>
        <p:spPr bwMode="auto">
          <a:xfrm>
            <a:off x="1735289" y="1385454"/>
            <a:ext cx="6934200" cy="3138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lnSpc>
                <a:spcPct val="80000"/>
              </a:lnSpc>
              <a:spcBef>
                <a:spcPct val="20000"/>
              </a:spcBef>
              <a:buFontTx/>
              <a:buChar char="•"/>
            </a:pPr>
            <a:r>
              <a:rPr lang="en-US" altLang="en-US" sz="2800" dirty="0">
                <a:solidFill>
                  <a:schemeClr val="accent6">
                    <a:lumMod val="75000"/>
                  </a:schemeClr>
                </a:solidFill>
                <a:latin typeface="Calibri" panose="020F0502020204030204" pitchFamily="34" charset="0"/>
                <a:cs typeface="Calibri" panose="020F0502020204030204" pitchFamily="34" charset="0"/>
              </a:rPr>
              <a:t>Facilities</a:t>
            </a:r>
            <a:endParaRPr lang="en-US" altLang="en-US" dirty="0">
              <a:solidFill>
                <a:schemeClr val="accent6">
                  <a:lumMod val="75000"/>
                </a:schemeClr>
              </a:solidFill>
              <a:latin typeface="Calibri" panose="020F0502020204030204" pitchFamily="34" charset="0"/>
              <a:cs typeface="Calibri" panose="020F0502020204030204" pitchFamily="34" charset="0"/>
            </a:endParaRPr>
          </a:p>
          <a:p>
            <a:pPr marL="0" indent="0" eaLnBrk="1" hangingPunct="1">
              <a:lnSpc>
                <a:spcPct val="80000"/>
              </a:lnSpc>
              <a:spcBef>
                <a:spcPct val="20000"/>
              </a:spcBef>
            </a:pPr>
            <a:r>
              <a:rPr lang="en-US" altLang="en-US" dirty="0">
                <a:solidFill>
                  <a:schemeClr val="accent6">
                    <a:lumMod val="75000"/>
                  </a:schemeClr>
                </a:solidFill>
                <a:latin typeface="Calibri" panose="020F0502020204030204" pitchFamily="34" charset="0"/>
                <a:cs typeface="Calibri" panose="020F0502020204030204" pitchFamily="34" charset="0"/>
              </a:rPr>
              <a:t>     How much space does the university have?</a:t>
            </a:r>
          </a:p>
          <a:p>
            <a:pPr marL="0" indent="0" eaLnBrk="1" hangingPunct="1">
              <a:lnSpc>
                <a:spcPct val="80000"/>
              </a:lnSpc>
              <a:spcBef>
                <a:spcPct val="20000"/>
              </a:spcBef>
            </a:pPr>
            <a:r>
              <a:rPr lang="en-US" altLang="en-US" dirty="0">
                <a:solidFill>
                  <a:schemeClr val="accent6">
                    <a:lumMod val="75000"/>
                  </a:schemeClr>
                </a:solidFill>
                <a:latin typeface="Calibri" panose="020F0502020204030204" pitchFamily="34" charset="0"/>
                <a:cs typeface="Calibri" panose="020F0502020204030204" pitchFamily="34" charset="0"/>
              </a:rPr>
              <a:t>     How is it being used?</a:t>
            </a:r>
          </a:p>
          <a:p>
            <a:pPr marL="0" indent="0" eaLnBrk="1" hangingPunct="1">
              <a:lnSpc>
                <a:spcPct val="80000"/>
              </a:lnSpc>
              <a:spcBef>
                <a:spcPct val="20000"/>
              </a:spcBef>
            </a:pPr>
            <a:r>
              <a:rPr lang="en-US" altLang="en-US" dirty="0">
                <a:solidFill>
                  <a:schemeClr val="accent6">
                    <a:lumMod val="75000"/>
                  </a:schemeClr>
                </a:solidFill>
                <a:latin typeface="Calibri" panose="020F0502020204030204" pitchFamily="34" charset="0"/>
                <a:cs typeface="Calibri" panose="020F0502020204030204" pitchFamily="34" charset="0"/>
              </a:rPr>
              <a:t>     Who is it assigned to?</a:t>
            </a:r>
          </a:p>
          <a:p>
            <a:pPr marL="0" indent="0" eaLnBrk="1" hangingPunct="1">
              <a:lnSpc>
                <a:spcPct val="80000"/>
              </a:lnSpc>
              <a:spcBef>
                <a:spcPct val="20000"/>
              </a:spcBef>
            </a:pPr>
            <a:r>
              <a:rPr lang="en-US" altLang="en-US" dirty="0">
                <a:solidFill>
                  <a:schemeClr val="accent6">
                    <a:lumMod val="75000"/>
                  </a:schemeClr>
                </a:solidFill>
                <a:latin typeface="Calibri" panose="020F0502020204030204" pitchFamily="34" charset="0"/>
                <a:cs typeface="Calibri" panose="020F0502020204030204" pitchFamily="34" charset="0"/>
              </a:rPr>
              <a:t>     What condition is it in?</a:t>
            </a:r>
          </a:p>
          <a:p>
            <a:pPr marL="0" indent="0" eaLnBrk="1" hangingPunct="1">
              <a:lnSpc>
                <a:spcPct val="80000"/>
              </a:lnSpc>
              <a:spcBef>
                <a:spcPct val="20000"/>
              </a:spcBef>
            </a:pPr>
            <a:r>
              <a:rPr lang="en-US" altLang="en-US" dirty="0">
                <a:solidFill>
                  <a:schemeClr val="accent6">
                    <a:lumMod val="75000"/>
                  </a:schemeClr>
                </a:solidFill>
                <a:latin typeface="Calibri" panose="020F0502020204030204" pitchFamily="34" charset="0"/>
                <a:cs typeface="Calibri" panose="020F0502020204030204" pitchFamily="34" charset="0"/>
              </a:rPr>
              <a:t>     Is it appropriate?</a:t>
            </a:r>
          </a:p>
          <a:p>
            <a:pPr marL="0" indent="0" eaLnBrk="1" hangingPunct="1">
              <a:lnSpc>
                <a:spcPct val="80000"/>
              </a:lnSpc>
              <a:spcBef>
                <a:spcPct val="20000"/>
              </a:spcBef>
            </a:pPr>
            <a:r>
              <a:rPr lang="en-US" altLang="en-US" dirty="0">
                <a:solidFill>
                  <a:schemeClr val="accent6">
                    <a:lumMod val="75000"/>
                  </a:schemeClr>
                </a:solidFill>
                <a:latin typeface="Calibri" panose="020F0502020204030204" pitchFamily="34" charset="0"/>
                <a:cs typeface="Calibri" panose="020F0502020204030204" pitchFamily="34" charset="0"/>
              </a:rPr>
              <a:t>     Does it support current and anticipated pedagogy, </a:t>
            </a:r>
          </a:p>
          <a:p>
            <a:pPr marL="0" indent="0" eaLnBrk="1" hangingPunct="1">
              <a:lnSpc>
                <a:spcPct val="80000"/>
              </a:lnSpc>
              <a:spcBef>
                <a:spcPct val="20000"/>
              </a:spcBef>
            </a:pPr>
            <a:r>
              <a:rPr lang="en-US" altLang="en-US" dirty="0">
                <a:solidFill>
                  <a:schemeClr val="accent6">
                    <a:lumMod val="75000"/>
                  </a:schemeClr>
                </a:solidFill>
                <a:latin typeface="Calibri" panose="020F0502020204030204" pitchFamily="34" charset="0"/>
                <a:cs typeface="Calibri" panose="020F0502020204030204" pitchFamily="34" charset="0"/>
              </a:rPr>
              <a:t>     curriculum, and research?</a:t>
            </a:r>
          </a:p>
        </p:txBody>
      </p:sp>
      <p:sp>
        <p:nvSpPr>
          <p:cNvPr id="4" name="Rectangle 2">
            <a:extLst>
              <a:ext uri="{FF2B5EF4-FFF2-40B4-BE49-F238E27FC236}">
                <a16:creationId xmlns:a16="http://schemas.microsoft.com/office/drawing/2014/main" id="{B321BD4E-9482-45F8-A7ED-FBBC7B87BBA3}"/>
              </a:ext>
            </a:extLst>
          </p:cNvPr>
          <p:cNvSpPr>
            <a:spLocks noChangeArrowheads="1"/>
          </p:cNvSpPr>
          <p:nvPr/>
        </p:nvSpPr>
        <p:spPr bwMode="auto">
          <a:xfrm>
            <a:off x="1745680" y="263232"/>
            <a:ext cx="7696200" cy="682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20000"/>
              </a:spcBef>
            </a:pPr>
            <a:r>
              <a:rPr lang="en-US" altLang="en-US" sz="3200" dirty="0">
                <a:solidFill>
                  <a:schemeClr val="accent6">
                    <a:lumMod val="75000"/>
                  </a:schemeClr>
                </a:solidFill>
                <a:latin typeface="Calibri" panose="020F0502020204030204" pitchFamily="34" charset="0"/>
                <a:cs typeface="Calibri" panose="020F0502020204030204" pitchFamily="34" charset="0"/>
              </a:rPr>
              <a:t>What Information Matters?</a:t>
            </a:r>
          </a:p>
          <a:p>
            <a:pPr eaLnBrk="1" hangingPunct="1">
              <a:spcBef>
                <a:spcPct val="20000"/>
              </a:spcBef>
            </a:pPr>
            <a:endParaRPr lang="en-US" altLang="en-US" sz="3200" dirty="0">
              <a:solidFill>
                <a:schemeClr val="accent6">
                  <a:lumMod val="75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7" name="Text Box 3">
            <a:extLst>
              <a:ext uri="{FF2B5EF4-FFF2-40B4-BE49-F238E27FC236}">
                <a16:creationId xmlns:a16="http://schemas.microsoft.com/office/drawing/2014/main" id="{E52016D4-5F0B-4241-B19D-682A17517F1A}"/>
              </a:ext>
            </a:extLst>
          </p:cNvPr>
          <p:cNvSpPr txBox="1">
            <a:spLocks noChangeArrowheads="1"/>
          </p:cNvSpPr>
          <p:nvPr/>
        </p:nvSpPr>
        <p:spPr bwMode="auto">
          <a:xfrm>
            <a:off x="2424113" y="3958073"/>
            <a:ext cx="5181600" cy="466725"/>
          </a:xfrm>
          <a:prstGeom prst="rect">
            <a:avLst/>
          </a:prstGeom>
          <a:solidFill>
            <a:srgbClr val="FFFF66"/>
          </a:solidFill>
          <a:ln w="9525">
            <a:solidFill>
              <a:schemeClr val="tx2"/>
            </a:solidFill>
            <a:miter lim="800000"/>
            <a:headEnd/>
            <a:tailEnd/>
          </a:ln>
          <a:effectLst>
            <a:outerShdw dist="63500" dir="3187806" algn="ctr" rotWithShape="0">
              <a:schemeClr val="tx1"/>
            </a:outerShdw>
          </a:effec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dirty="0">
                <a:solidFill>
                  <a:schemeClr val="accent6">
                    <a:lumMod val="75000"/>
                  </a:schemeClr>
                </a:solidFill>
                <a:latin typeface="Calibri" panose="020F0502020204030204" pitchFamily="34" charset="0"/>
                <a:cs typeface="Calibri" panose="020F0502020204030204" pitchFamily="34" charset="0"/>
              </a:rPr>
              <a:t>Facility Plans &amp; Feasibility</a:t>
            </a:r>
          </a:p>
        </p:txBody>
      </p:sp>
      <p:sp>
        <p:nvSpPr>
          <p:cNvPr id="579588" name="Text Box 4">
            <a:extLst>
              <a:ext uri="{FF2B5EF4-FFF2-40B4-BE49-F238E27FC236}">
                <a16:creationId xmlns:a16="http://schemas.microsoft.com/office/drawing/2014/main" id="{CADCA7C4-2DEB-4AF7-940E-D9EFAA9ACEF4}"/>
              </a:ext>
            </a:extLst>
          </p:cNvPr>
          <p:cNvSpPr txBox="1">
            <a:spLocks noChangeArrowheads="1"/>
          </p:cNvSpPr>
          <p:nvPr/>
        </p:nvSpPr>
        <p:spPr bwMode="auto">
          <a:xfrm>
            <a:off x="2424113" y="4658161"/>
            <a:ext cx="5181600" cy="466725"/>
          </a:xfrm>
          <a:prstGeom prst="rect">
            <a:avLst/>
          </a:prstGeom>
          <a:gradFill rotWithShape="1">
            <a:gsLst>
              <a:gs pos="0">
                <a:srgbClr val="FFD42A"/>
              </a:gs>
              <a:gs pos="100000">
                <a:srgbClr val="FFCC00"/>
              </a:gs>
            </a:gsLst>
            <a:lin ang="5400000" scaled="1"/>
          </a:gradFill>
          <a:ln w="9525">
            <a:solidFill>
              <a:schemeClr val="tx1"/>
            </a:solidFill>
            <a:miter lim="800000"/>
            <a:headEnd/>
            <a:tailEnd/>
          </a:ln>
          <a:effectLst>
            <a:outerShdw dist="63500" dir="3187806" algn="ctr" rotWithShape="0">
              <a:schemeClr val="tx1"/>
            </a:outerShdw>
          </a:effec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dirty="0">
                <a:solidFill>
                  <a:schemeClr val="accent6">
                    <a:lumMod val="75000"/>
                  </a:schemeClr>
                </a:solidFill>
                <a:latin typeface="Calibri" panose="020F0502020204030204" pitchFamily="34" charset="0"/>
                <a:cs typeface="Calibri" panose="020F0502020204030204" pitchFamily="34" charset="0"/>
              </a:rPr>
              <a:t>Facility Program</a:t>
            </a:r>
          </a:p>
        </p:txBody>
      </p:sp>
      <p:sp>
        <p:nvSpPr>
          <p:cNvPr id="579589" name="Text Box 5">
            <a:extLst>
              <a:ext uri="{FF2B5EF4-FFF2-40B4-BE49-F238E27FC236}">
                <a16:creationId xmlns:a16="http://schemas.microsoft.com/office/drawing/2014/main" id="{5B52C4B0-9633-4B84-B30B-D5FC6B1EE417}"/>
              </a:ext>
            </a:extLst>
          </p:cNvPr>
          <p:cNvSpPr txBox="1">
            <a:spLocks noChangeArrowheads="1"/>
          </p:cNvSpPr>
          <p:nvPr/>
        </p:nvSpPr>
        <p:spPr bwMode="auto">
          <a:xfrm>
            <a:off x="2432050" y="5358248"/>
            <a:ext cx="5173663" cy="466725"/>
          </a:xfrm>
          <a:prstGeom prst="rect">
            <a:avLst/>
          </a:prstGeom>
          <a:solidFill>
            <a:srgbClr val="FFCC00"/>
          </a:solidFill>
          <a:ln w="9525">
            <a:solidFill>
              <a:schemeClr val="tx2"/>
            </a:solidFill>
            <a:miter lim="800000"/>
            <a:headEnd/>
            <a:tailEnd/>
          </a:ln>
          <a:effectLst>
            <a:outerShdw dist="63500" dir="3187806" algn="ctr" rotWithShape="0">
              <a:schemeClr val="tx1"/>
            </a:outerShdw>
          </a:effec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dirty="0">
                <a:solidFill>
                  <a:schemeClr val="accent6">
                    <a:lumMod val="75000"/>
                  </a:schemeClr>
                </a:solidFill>
                <a:latin typeface="Calibri" panose="020F0502020204030204" pitchFamily="34" charset="0"/>
                <a:cs typeface="Calibri" panose="020F0502020204030204" pitchFamily="34" charset="0"/>
              </a:rPr>
              <a:t>Architectural Design</a:t>
            </a:r>
          </a:p>
        </p:txBody>
      </p:sp>
      <p:sp>
        <p:nvSpPr>
          <p:cNvPr id="579590" name="Text Box 6">
            <a:extLst>
              <a:ext uri="{FF2B5EF4-FFF2-40B4-BE49-F238E27FC236}">
                <a16:creationId xmlns:a16="http://schemas.microsoft.com/office/drawing/2014/main" id="{46B63DE1-FE1E-42A0-BB0D-A16F7DF3D4AF}"/>
              </a:ext>
            </a:extLst>
          </p:cNvPr>
          <p:cNvSpPr txBox="1">
            <a:spLocks noChangeArrowheads="1"/>
          </p:cNvSpPr>
          <p:nvPr/>
        </p:nvSpPr>
        <p:spPr bwMode="auto">
          <a:xfrm>
            <a:off x="2424113" y="3191311"/>
            <a:ext cx="5181600" cy="460375"/>
          </a:xfrm>
          <a:prstGeom prst="rect">
            <a:avLst/>
          </a:prstGeom>
          <a:gradFill rotWithShape="1">
            <a:gsLst>
              <a:gs pos="0">
                <a:srgbClr val="FFFFAA"/>
              </a:gs>
              <a:gs pos="100000">
                <a:srgbClr val="FFFF99"/>
              </a:gs>
            </a:gsLst>
            <a:lin ang="5400000" scaled="1"/>
          </a:gradFill>
          <a:ln w="3175">
            <a:solidFill>
              <a:schemeClr val="tx1"/>
            </a:solidFill>
            <a:miter lim="800000"/>
            <a:headEnd/>
            <a:tailEnd/>
          </a:ln>
          <a:effectLst>
            <a:outerShdw dist="63500" dir="3187806" algn="ctr" rotWithShape="0">
              <a:schemeClr val="tx1"/>
            </a:outerShdw>
          </a:effec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dirty="0">
                <a:solidFill>
                  <a:schemeClr val="accent6">
                    <a:lumMod val="75000"/>
                  </a:schemeClr>
                </a:solidFill>
                <a:latin typeface="Calibri" panose="020F0502020204030204" pitchFamily="34" charset="0"/>
                <a:cs typeface="Calibri" panose="020F0502020204030204" pitchFamily="34" charset="0"/>
              </a:rPr>
              <a:t>Campus Plan</a:t>
            </a:r>
          </a:p>
        </p:txBody>
      </p:sp>
      <p:sp>
        <p:nvSpPr>
          <p:cNvPr id="579591" name="Text Box 7">
            <a:extLst>
              <a:ext uri="{FF2B5EF4-FFF2-40B4-BE49-F238E27FC236}">
                <a16:creationId xmlns:a16="http://schemas.microsoft.com/office/drawing/2014/main" id="{E81550B2-E543-47C0-AF40-E9444A1DBC7A}"/>
              </a:ext>
            </a:extLst>
          </p:cNvPr>
          <p:cNvSpPr txBox="1">
            <a:spLocks noChangeArrowheads="1"/>
          </p:cNvSpPr>
          <p:nvPr/>
        </p:nvSpPr>
        <p:spPr bwMode="auto">
          <a:xfrm>
            <a:off x="2432050" y="6091673"/>
            <a:ext cx="5173663" cy="466725"/>
          </a:xfrm>
          <a:prstGeom prst="rect">
            <a:avLst/>
          </a:prstGeom>
          <a:solidFill>
            <a:srgbClr val="FF9933"/>
          </a:solidFill>
          <a:ln w="9525">
            <a:solidFill>
              <a:schemeClr val="tx2"/>
            </a:solidFill>
            <a:miter lim="800000"/>
            <a:headEnd/>
            <a:tailEnd/>
          </a:ln>
          <a:effectLst>
            <a:outerShdw dist="63500" dir="3187806" algn="ctr" rotWithShape="0">
              <a:schemeClr val="tx1"/>
            </a:outerShdw>
          </a:effec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dirty="0">
                <a:solidFill>
                  <a:schemeClr val="accent6">
                    <a:lumMod val="75000"/>
                  </a:schemeClr>
                </a:solidFill>
                <a:latin typeface="Calibri" panose="020F0502020204030204" pitchFamily="34" charset="0"/>
                <a:cs typeface="Calibri" panose="020F0502020204030204" pitchFamily="34" charset="0"/>
              </a:rPr>
              <a:t>Construction/Renovation</a:t>
            </a:r>
          </a:p>
        </p:txBody>
      </p:sp>
      <p:grpSp>
        <p:nvGrpSpPr>
          <p:cNvPr id="579592" name="Group 8">
            <a:extLst>
              <a:ext uri="{FF2B5EF4-FFF2-40B4-BE49-F238E27FC236}">
                <a16:creationId xmlns:a16="http://schemas.microsoft.com/office/drawing/2014/main" id="{8AB4C8AF-D4B1-4AAA-9132-2FB41C68AF11}"/>
              </a:ext>
            </a:extLst>
          </p:cNvPr>
          <p:cNvGrpSpPr>
            <a:grpSpLocks/>
          </p:cNvGrpSpPr>
          <p:nvPr/>
        </p:nvGrpSpPr>
        <p:grpSpPr bwMode="auto">
          <a:xfrm>
            <a:off x="5386388" y="2796023"/>
            <a:ext cx="987425" cy="2816225"/>
            <a:chOff x="4131" y="1362"/>
            <a:chExt cx="622" cy="1774"/>
          </a:xfrm>
        </p:grpSpPr>
        <p:sp>
          <p:nvSpPr>
            <p:cNvPr id="59412" name="Line 9">
              <a:extLst>
                <a:ext uri="{FF2B5EF4-FFF2-40B4-BE49-F238E27FC236}">
                  <a16:creationId xmlns:a16="http://schemas.microsoft.com/office/drawing/2014/main" id="{41141E4A-5879-4D85-8F0E-47F37A9E9DF9}"/>
                </a:ext>
              </a:extLst>
            </p:cNvPr>
            <p:cNvSpPr>
              <a:spLocks noChangeShapeType="1"/>
            </p:cNvSpPr>
            <p:nvPr/>
          </p:nvSpPr>
          <p:spPr bwMode="auto">
            <a:xfrm flipH="1">
              <a:off x="4177" y="1380"/>
              <a:ext cx="576" cy="1756"/>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chemeClr val="accent6">
                    <a:lumMod val="75000"/>
                  </a:schemeClr>
                </a:solidFill>
                <a:latin typeface="Calibri" panose="020F0502020204030204" pitchFamily="34" charset="0"/>
                <a:cs typeface="Calibri" panose="020F0502020204030204" pitchFamily="34" charset="0"/>
              </a:endParaRPr>
            </a:p>
          </p:txBody>
        </p:sp>
        <p:sp>
          <p:nvSpPr>
            <p:cNvPr id="59413" name="Line 10">
              <a:extLst>
                <a:ext uri="{FF2B5EF4-FFF2-40B4-BE49-F238E27FC236}">
                  <a16:creationId xmlns:a16="http://schemas.microsoft.com/office/drawing/2014/main" id="{B9A754CA-34E3-4260-B886-B12A5A4C048E}"/>
                </a:ext>
              </a:extLst>
            </p:cNvPr>
            <p:cNvSpPr>
              <a:spLocks noChangeShapeType="1"/>
            </p:cNvSpPr>
            <p:nvPr/>
          </p:nvSpPr>
          <p:spPr bwMode="auto">
            <a:xfrm flipH="1">
              <a:off x="4131" y="1371"/>
              <a:ext cx="613" cy="1344"/>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chemeClr val="accent6">
                    <a:lumMod val="75000"/>
                  </a:schemeClr>
                </a:solidFill>
                <a:latin typeface="Calibri" panose="020F0502020204030204" pitchFamily="34" charset="0"/>
                <a:cs typeface="Calibri" panose="020F0502020204030204" pitchFamily="34" charset="0"/>
              </a:endParaRPr>
            </a:p>
          </p:txBody>
        </p:sp>
        <p:sp>
          <p:nvSpPr>
            <p:cNvPr id="59414" name="Line 11">
              <a:extLst>
                <a:ext uri="{FF2B5EF4-FFF2-40B4-BE49-F238E27FC236}">
                  <a16:creationId xmlns:a16="http://schemas.microsoft.com/office/drawing/2014/main" id="{DAF3ACAF-920E-4970-8E67-F44413802D36}"/>
                </a:ext>
              </a:extLst>
            </p:cNvPr>
            <p:cNvSpPr>
              <a:spLocks noChangeShapeType="1"/>
            </p:cNvSpPr>
            <p:nvPr/>
          </p:nvSpPr>
          <p:spPr bwMode="auto">
            <a:xfrm flipH="1">
              <a:off x="4158" y="1371"/>
              <a:ext cx="586" cy="833"/>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chemeClr val="accent6">
                    <a:lumMod val="75000"/>
                  </a:schemeClr>
                </a:solidFill>
                <a:latin typeface="Calibri" panose="020F0502020204030204" pitchFamily="34" charset="0"/>
                <a:cs typeface="Calibri" panose="020F0502020204030204" pitchFamily="34" charset="0"/>
              </a:endParaRPr>
            </a:p>
          </p:txBody>
        </p:sp>
        <p:sp>
          <p:nvSpPr>
            <p:cNvPr id="59415" name="Line 12">
              <a:extLst>
                <a:ext uri="{FF2B5EF4-FFF2-40B4-BE49-F238E27FC236}">
                  <a16:creationId xmlns:a16="http://schemas.microsoft.com/office/drawing/2014/main" id="{C98D0F9C-2A91-440F-A84F-70A39FF5DABE}"/>
                </a:ext>
              </a:extLst>
            </p:cNvPr>
            <p:cNvSpPr>
              <a:spLocks noChangeShapeType="1"/>
            </p:cNvSpPr>
            <p:nvPr/>
          </p:nvSpPr>
          <p:spPr bwMode="auto">
            <a:xfrm flipH="1">
              <a:off x="4277" y="1362"/>
              <a:ext cx="467" cy="412"/>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chemeClr val="accent6">
                    <a:lumMod val="75000"/>
                  </a:schemeClr>
                </a:solidFill>
                <a:latin typeface="Calibri" panose="020F0502020204030204" pitchFamily="34" charset="0"/>
                <a:cs typeface="Calibri" panose="020F0502020204030204" pitchFamily="34" charset="0"/>
              </a:endParaRPr>
            </a:p>
          </p:txBody>
        </p:sp>
      </p:grpSp>
      <p:grpSp>
        <p:nvGrpSpPr>
          <p:cNvPr id="579597" name="Group 13">
            <a:extLst>
              <a:ext uri="{FF2B5EF4-FFF2-40B4-BE49-F238E27FC236}">
                <a16:creationId xmlns:a16="http://schemas.microsoft.com/office/drawing/2014/main" id="{C57DDD12-3368-4988-BB23-2BD895569EDC}"/>
              </a:ext>
            </a:extLst>
          </p:cNvPr>
          <p:cNvGrpSpPr>
            <a:grpSpLocks/>
          </p:cNvGrpSpPr>
          <p:nvPr/>
        </p:nvGrpSpPr>
        <p:grpSpPr bwMode="auto">
          <a:xfrm>
            <a:off x="7969250" y="3148448"/>
            <a:ext cx="339725" cy="3433763"/>
            <a:chOff x="5020" y="1584"/>
            <a:chExt cx="214" cy="2163"/>
          </a:xfrm>
        </p:grpSpPr>
        <p:sp>
          <p:nvSpPr>
            <p:cNvPr id="59407" name="Text Box 14">
              <a:extLst>
                <a:ext uri="{FF2B5EF4-FFF2-40B4-BE49-F238E27FC236}">
                  <a16:creationId xmlns:a16="http://schemas.microsoft.com/office/drawing/2014/main" id="{F5CF0B17-8788-4D2F-BF3F-5423E8EE7688}"/>
                </a:ext>
              </a:extLst>
            </p:cNvPr>
            <p:cNvSpPr txBox="1">
              <a:spLocks noChangeArrowheads="1"/>
            </p:cNvSpPr>
            <p:nvPr/>
          </p:nvSpPr>
          <p:spPr bwMode="auto">
            <a:xfrm>
              <a:off x="5020" y="1584"/>
              <a:ext cx="214"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dirty="0">
                  <a:solidFill>
                    <a:schemeClr val="accent6">
                      <a:lumMod val="75000"/>
                    </a:schemeClr>
                  </a:solidFill>
                  <a:latin typeface="Calibri" panose="020F0502020204030204" pitchFamily="34" charset="0"/>
                  <a:cs typeface="Calibri" panose="020F0502020204030204" pitchFamily="34" charset="0"/>
                </a:rPr>
                <a:t>$</a:t>
              </a:r>
            </a:p>
          </p:txBody>
        </p:sp>
        <p:sp>
          <p:nvSpPr>
            <p:cNvPr id="59408" name="Text Box 15">
              <a:extLst>
                <a:ext uri="{FF2B5EF4-FFF2-40B4-BE49-F238E27FC236}">
                  <a16:creationId xmlns:a16="http://schemas.microsoft.com/office/drawing/2014/main" id="{18230EA3-66DF-4168-9F4E-CEA8167C4BD3}"/>
                </a:ext>
              </a:extLst>
            </p:cNvPr>
            <p:cNvSpPr txBox="1">
              <a:spLocks noChangeArrowheads="1"/>
            </p:cNvSpPr>
            <p:nvPr/>
          </p:nvSpPr>
          <p:spPr bwMode="auto">
            <a:xfrm>
              <a:off x="5020" y="2112"/>
              <a:ext cx="214"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dirty="0">
                  <a:solidFill>
                    <a:schemeClr val="accent6">
                      <a:lumMod val="75000"/>
                    </a:schemeClr>
                  </a:solidFill>
                  <a:latin typeface="Calibri" panose="020F0502020204030204" pitchFamily="34" charset="0"/>
                  <a:cs typeface="Calibri" panose="020F0502020204030204" pitchFamily="34" charset="0"/>
                </a:rPr>
                <a:t>$</a:t>
              </a:r>
            </a:p>
          </p:txBody>
        </p:sp>
        <p:sp>
          <p:nvSpPr>
            <p:cNvPr id="59409" name="Text Box 16">
              <a:extLst>
                <a:ext uri="{FF2B5EF4-FFF2-40B4-BE49-F238E27FC236}">
                  <a16:creationId xmlns:a16="http://schemas.microsoft.com/office/drawing/2014/main" id="{4336DE29-BAA5-406C-AB2B-9585A4017735}"/>
                </a:ext>
              </a:extLst>
            </p:cNvPr>
            <p:cNvSpPr txBox="1">
              <a:spLocks noChangeArrowheads="1"/>
            </p:cNvSpPr>
            <p:nvPr/>
          </p:nvSpPr>
          <p:spPr bwMode="auto">
            <a:xfrm>
              <a:off x="5020" y="2544"/>
              <a:ext cx="214"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dirty="0">
                  <a:solidFill>
                    <a:schemeClr val="accent6">
                      <a:lumMod val="75000"/>
                    </a:schemeClr>
                  </a:solidFill>
                  <a:latin typeface="Calibri" panose="020F0502020204030204" pitchFamily="34" charset="0"/>
                  <a:cs typeface="Calibri" panose="020F0502020204030204" pitchFamily="34" charset="0"/>
                </a:rPr>
                <a:t>$</a:t>
              </a:r>
            </a:p>
          </p:txBody>
        </p:sp>
        <p:sp>
          <p:nvSpPr>
            <p:cNvPr id="59410" name="Text Box 17">
              <a:extLst>
                <a:ext uri="{FF2B5EF4-FFF2-40B4-BE49-F238E27FC236}">
                  <a16:creationId xmlns:a16="http://schemas.microsoft.com/office/drawing/2014/main" id="{749A4408-8419-4BEE-B501-832DA3D68F5C}"/>
                </a:ext>
              </a:extLst>
            </p:cNvPr>
            <p:cNvSpPr txBox="1">
              <a:spLocks noChangeArrowheads="1"/>
            </p:cNvSpPr>
            <p:nvPr/>
          </p:nvSpPr>
          <p:spPr bwMode="auto">
            <a:xfrm>
              <a:off x="5020" y="3024"/>
              <a:ext cx="214"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dirty="0">
                  <a:solidFill>
                    <a:schemeClr val="accent6">
                      <a:lumMod val="75000"/>
                    </a:schemeClr>
                  </a:solidFill>
                  <a:latin typeface="Calibri" panose="020F0502020204030204" pitchFamily="34" charset="0"/>
                  <a:cs typeface="Calibri" panose="020F0502020204030204" pitchFamily="34" charset="0"/>
                </a:rPr>
                <a:t>$</a:t>
              </a:r>
            </a:p>
          </p:txBody>
        </p:sp>
        <p:sp>
          <p:nvSpPr>
            <p:cNvPr id="59411" name="Text Box 18">
              <a:extLst>
                <a:ext uri="{FF2B5EF4-FFF2-40B4-BE49-F238E27FC236}">
                  <a16:creationId xmlns:a16="http://schemas.microsoft.com/office/drawing/2014/main" id="{98A41AED-EC01-4F2F-BF0C-F6DB150E1FC3}"/>
                </a:ext>
              </a:extLst>
            </p:cNvPr>
            <p:cNvSpPr txBox="1">
              <a:spLocks noChangeArrowheads="1"/>
            </p:cNvSpPr>
            <p:nvPr/>
          </p:nvSpPr>
          <p:spPr bwMode="auto">
            <a:xfrm>
              <a:off x="5020" y="3456"/>
              <a:ext cx="214"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dirty="0">
                  <a:solidFill>
                    <a:schemeClr val="accent6">
                      <a:lumMod val="75000"/>
                    </a:schemeClr>
                  </a:solidFill>
                  <a:latin typeface="Calibri" panose="020F0502020204030204" pitchFamily="34" charset="0"/>
                  <a:cs typeface="Calibri" panose="020F0502020204030204" pitchFamily="34" charset="0"/>
                </a:rPr>
                <a:t>$</a:t>
              </a:r>
            </a:p>
          </p:txBody>
        </p:sp>
      </p:grpSp>
      <p:grpSp>
        <p:nvGrpSpPr>
          <p:cNvPr id="59402" name="Group 19">
            <a:extLst>
              <a:ext uri="{FF2B5EF4-FFF2-40B4-BE49-F238E27FC236}">
                <a16:creationId xmlns:a16="http://schemas.microsoft.com/office/drawing/2014/main" id="{4F0E74D5-7DC5-4818-9602-24E84CCC7193}"/>
              </a:ext>
            </a:extLst>
          </p:cNvPr>
          <p:cNvGrpSpPr>
            <a:grpSpLocks/>
          </p:cNvGrpSpPr>
          <p:nvPr/>
        </p:nvGrpSpPr>
        <p:grpSpPr bwMode="auto">
          <a:xfrm>
            <a:off x="1690688" y="2353111"/>
            <a:ext cx="6386512" cy="466725"/>
            <a:chOff x="1065" y="1083"/>
            <a:chExt cx="4023" cy="294"/>
          </a:xfrm>
        </p:grpSpPr>
        <p:sp>
          <p:nvSpPr>
            <p:cNvPr id="59403" name="Text Box 20">
              <a:extLst>
                <a:ext uri="{FF2B5EF4-FFF2-40B4-BE49-F238E27FC236}">
                  <a16:creationId xmlns:a16="http://schemas.microsoft.com/office/drawing/2014/main" id="{05EC8D43-44D4-417D-9E1C-B3EDD04B2D74}"/>
                </a:ext>
              </a:extLst>
            </p:cNvPr>
            <p:cNvSpPr txBox="1">
              <a:spLocks noChangeArrowheads="1"/>
            </p:cNvSpPr>
            <p:nvPr/>
          </p:nvSpPr>
          <p:spPr bwMode="auto">
            <a:xfrm>
              <a:off x="1065" y="1083"/>
              <a:ext cx="816" cy="294"/>
            </a:xfrm>
            <a:prstGeom prst="rect">
              <a:avLst/>
            </a:prstGeom>
            <a:solidFill>
              <a:srgbClr val="FFFFCC"/>
            </a:solidFill>
            <a:ln w="9525">
              <a:solidFill>
                <a:schemeClr val="tx2"/>
              </a:solidFill>
              <a:miter lim="800000"/>
              <a:headEnd/>
              <a:tailEnd/>
            </a:ln>
            <a:effectLst>
              <a:outerShdw dist="63500" dir="3187806" algn="ctr" rotWithShape="0">
                <a:schemeClr val="tx1"/>
              </a:outerShdw>
            </a:effec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altLang="en-US" dirty="0">
                  <a:solidFill>
                    <a:schemeClr val="accent6">
                      <a:lumMod val="75000"/>
                    </a:schemeClr>
                  </a:solidFill>
                  <a:latin typeface="Calibri" panose="020F0502020204030204" pitchFamily="34" charset="0"/>
                  <a:cs typeface="Calibri" panose="020F0502020204030204" pitchFamily="34" charset="0"/>
                </a:rPr>
                <a:t>Mission</a:t>
              </a:r>
            </a:p>
          </p:txBody>
        </p:sp>
        <p:sp>
          <p:nvSpPr>
            <p:cNvPr id="59404" name="Text Box 21">
              <a:extLst>
                <a:ext uri="{FF2B5EF4-FFF2-40B4-BE49-F238E27FC236}">
                  <a16:creationId xmlns:a16="http://schemas.microsoft.com/office/drawing/2014/main" id="{C3FE95C0-4832-4942-A911-1F915F3C6CEE}"/>
                </a:ext>
              </a:extLst>
            </p:cNvPr>
            <p:cNvSpPr txBox="1">
              <a:spLocks noChangeArrowheads="1"/>
            </p:cNvSpPr>
            <p:nvPr/>
          </p:nvSpPr>
          <p:spPr bwMode="auto">
            <a:xfrm>
              <a:off x="2851" y="1083"/>
              <a:ext cx="816" cy="294"/>
            </a:xfrm>
            <a:prstGeom prst="rect">
              <a:avLst/>
            </a:prstGeom>
            <a:solidFill>
              <a:srgbClr val="FFFFCC"/>
            </a:solidFill>
            <a:ln w="9525">
              <a:solidFill>
                <a:schemeClr val="tx2"/>
              </a:solidFill>
              <a:miter lim="800000"/>
              <a:headEnd/>
              <a:tailEnd/>
            </a:ln>
            <a:effectLst>
              <a:outerShdw dist="63500" dir="3187806" algn="ctr" rotWithShape="0">
                <a:schemeClr val="tx1"/>
              </a:outerShdw>
            </a:effec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altLang="en-US" dirty="0">
                  <a:solidFill>
                    <a:schemeClr val="accent6">
                      <a:lumMod val="75000"/>
                    </a:schemeClr>
                  </a:solidFill>
                  <a:latin typeface="Calibri" panose="020F0502020204030204" pitchFamily="34" charset="0"/>
                  <a:cs typeface="Calibri" panose="020F0502020204030204" pitchFamily="34" charset="0"/>
                </a:rPr>
                <a:t>Values</a:t>
              </a:r>
            </a:p>
          </p:txBody>
        </p:sp>
        <p:sp>
          <p:nvSpPr>
            <p:cNvPr id="59405" name="Text Box 22">
              <a:extLst>
                <a:ext uri="{FF2B5EF4-FFF2-40B4-BE49-F238E27FC236}">
                  <a16:creationId xmlns:a16="http://schemas.microsoft.com/office/drawing/2014/main" id="{D7EEE704-0AD1-460C-BB6C-843874FBAC17}"/>
                </a:ext>
              </a:extLst>
            </p:cNvPr>
            <p:cNvSpPr txBox="1">
              <a:spLocks noChangeArrowheads="1"/>
            </p:cNvSpPr>
            <p:nvPr/>
          </p:nvSpPr>
          <p:spPr bwMode="auto">
            <a:xfrm>
              <a:off x="3744" y="1083"/>
              <a:ext cx="1344" cy="294"/>
            </a:xfrm>
            <a:prstGeom prst="rect">
              <a:avLst/>
            </a:prstGeom>
            <a:solidFill>
              <a:srgbClr val="FFFFCC"/>
            </a:solidFill>
            <a:ln w="9525">
              <a:solidFill>
                <a:schemeClr val="tx2"/>
              </a:solidFill>
              <a:miter lim="800000"/>
              <a:headEnd/>
              <a:tailEnd/>
            </a:ln>
            <a:effectLst>
              <a:outerShdw dist="63500" dir="3187806" algn="ctr" rotWithShape="0">
                <a:schemeClr val="tx1"/>
              </a:outerShdw>
            </a:effec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altLang="en-US" dirty="0">
                  <a:solidFill>
                    <a:schemeClr val="accent6">
                      <a:lumMod val="75000"/>
                    </a:schemeClr>
                  </a:solidFill>
                  <a:latin typeface="Calibri" panose="020F0502020204030204" pitchFamily="34" charset="0"/>
                  <a:cs typeface="Calibri" panose="020F0502020204030204" pitchFamily="34" charset="0"/>
                </a:rPr>
                <a:t>Strategic Plan</a:t>
              </a:r>
            </a:p>
          </p:txBody>
        </p:sp>
        <p:sp>
          <p:nvSpPr>
            <p:cNvPr id="59406" name="Text Box 23">
              <a:extLst>
                <a:ext uri="{FF2B5EF4-FFF2-40B4-BE49-F238E27FC236}">
                  <a16:creationId xmlns:a16="http://schemas.microsoft.com/office/drawing/2014/main" id="{EE17F66C-F66E-4C87-9AE9-CD75259C5FE4}"/>
                </a:ext>
              </a:extLst>
            </p:cNvPr>
            <p:cNvSpPr txBox="1">
              <a:spLocks noChangeArrowheads="1"/>
            </p:cNvSpPr>
            <p:nvPr/>
          </p:nvSpPr>
          <p:spPr bwMode="auto">
            <a:xfrm>
              <a:off x="1958" y="1083"/>
              <a:ext cx="816" cy="294"/>
            </a:xfrm>
            <a:prstGeom prst="rect">
              <a:avLst/>
            </a:prstGeom>
            <a:solidFill>
              <a:srgbClr val="FFFFCC"/>
            </a:solidFill>
            <a:ln w="9525">
              <a:solidFill>
                <a:schemeClr val="tx2"/>
              </a:solidFill>
              <a:miter lim="800000"/>
              <a:headEnd/>
              <a:tailEnd/>
            </a:ln>
            <a:effectLst>
              <a:outerShdw dist="63500" dir="3187806" algn="ctr" rotWithShape="0">
                <a:schemeClr val="tx1"/>
              </a:outerShdw>
            </a:effec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altLang="en-US" dirty="0">
                  <a:solidFill>
                    <a:schemeClr val="accent6">
                      <a:lumMod val="75000"/>
                    </a:schemeClr>
                  </a:solidFill>
                  <a:latin typeface="Calibri" panose="020F0502020204030204" pitchFamily="34" charset="0"/>
                  <a:cs typeface="Calibri" panose="020F0502020204030204" pitchFamily="34" charset="0"/>
                </a:rPr>
                <a:t>Vision</a:t>
              </a:r>
            </a:p>
          </p:txBody>
        </p:sp>
      </p:grpSp>
      <p:sp>
        <p:nvSpPr>
          <p:cNvPr id="24" name="Rectangle 23">
            <a:extLst>
              <a:ext uri="{FF2B5EF4-FFF2-40B4-BE49-F238E27FC236}">
                <a16:creationId xmlns:a16="http://schemas.microsoft.com/office/drawing/2014/main" id="{FC2BD704-7AB6-42DD-8212-B3BE7444F9C7}"/>
              </a:ext>
            </a:extLst>
          </p:cNvPr>
          <p:cNvSpPr/>
          <p:nvPr/>
        </p:nvSpPr>
        <p:spPr>
          <a:xfrm>
            <a:off x="1011043" y="10391"/>
            <a:ext cx="8136082" cy="904009"/>
          </a:xfrm>
          <a:prstGeom prst="rect">
            <a:avLst/>
          </a:prstGeom>
          <a:gradFill flip="none" rotWithShape="1">
            <a:gsLst>
              <a:gs pos="0">
                <a:srgbClr val="99CCFF">
                  <a:shade val="30000"/>
                  <a:satMod val="115000"/>
                </a:srgbClr>
              </a:gs>
              <a:gs pos="50000">
                <a:srgbClr val="99CCFF">
                  <a:shade val="67500"/>
                  <a:satMod val="115000"/>
                </a:srgbClr>
              </a:gs>
              <a:gs pos="100000">
                <a:srgbClr val="99CCFF">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accent6">
                  <a:lumMod val="75000"/>
                </a:schemeClr>
              </a:solidFill>
              <a:latin typeface="Calibri" panose="020F0502020204030204" pitchFamily="34" charset="0"/>
              <a:cs typeface="Calibri" panose="020F0502020204030204" pitchFamily="34" charset="0"/>
            </a:endParaRPr>
          </a:p>
        </p:txBody>
      </p:sp>
      <p:sp>
        <p:nvSpPr>
          <p:cNvPr id="25" name="Text Box 6">
            <a:extLst>
              <a:ext uri="{FF2B5EF4-FFF2-40B4-BE49-F238E27FC236}">
                <a16:creationId xmlns:a16="http://schemas.microsoft.com/office/drawing/2014/main" id="{4984CD8E-51ED-4A1C-9DC3-B07ACD4FD147}"/>
              </a:ext>
            </a:extLst>
          </p:cNvPr>
          <p:cNvSpPr txBox="1">
            <a:spLocks noChangeArrowheads="1"/>
          </p:cNvSpPr>
          <p:nvPr/>
        </p:nvSpPr>
        <p:spPr bwMode="auto">
          <a:xfrm>
            <a:off x="1756501" y="221671"/>
            <a:ext cx="8153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defRPr/>
            </a:pPr>
            <a:r>
              <a:rPr lang="en-US" altLang="en-US" sz="3600" dirty="0">
                <a:solidFill>
                  <a:schemeClr val="accent6">
                    <a:lumMod val="75000"/>
                  </a:schemeClr>
                </a:solidFill>
                <a:latin typeface="Calibri" panose="020F0502020204030204" pitchFamily="34" charset="0"/>
                <a:cs typeface="Calibri" panose="020F0502020204030204" pitchFamily="34" charset="0"/>
              </a:rPr>
              <a:t>Campus Planning</a:t>
            </a:r>
          </a:p>
        </p:txBody>
      </p:sp>
      <p:sp>
        <p:nvSpPr>
          <p:cNvPr id="26" name="TextBox 25">
            <a:extLst>
              <a:ext uri="{FF2B5EF4-FFF2-40B4-BE49-F238E27FC236}">
                <a16:creationId xmlns:a16="http://schemas.microsoft.com/office/drawing/2014/main" id="{9288CB22-DDCB-4A18-B116-9FEE7944C70F}"/>
              </a:ext>
            </a:extLst>
          </p:cNvPr>
          <p:cNvSpPr txBox="1"/>
          <p:nvPr/>
        </p:nvSpPr>
        <p:spPr>
          <a:xfrm>
            <a:off x="1018306" y="155861"/>
            <a:ext cx="569387" cy="707886"/>
          </a:xfrm>
          <a:prstGeom prst="rect">
            <a:avLst/>
          </a:prstGeom>
          <a:noFill/>
        </p:spPr>
        <p:txBody>
          <a:bodyPr wrap="none" rtlCol="0">
            <a:spAutoFit/>
          </a:bodyPr>
          <a:lstStyle/>
          <a:p>
            <a:r>
              <a:rPr lang="en-US" sz="4000" dirty="0"/>
              <a:t>4.</a:t>
            </a:r>
            <a:endParaRPr lang="en-US" dirty="0"/>
          </a:p>
        </p:txBody>
      </p:sp>
      <p:sp>
        <p:nvSpPr>
          <p:cNvPr id="28" name="TextBox 27">
            <a:extLst>
              <a:ext uri="{FF2B5EF4-FFF2-40B4-BE49-F238E27FC236}">
                <a16:creationId xmlns:a16="http://schemas.microsoft.com/office/drawing/2014/main" id="{12B973D5-26E7-41D2-88E8-F119D88927B9}"/>
              </a:ext>
            </a:extLst>
          </p:cNvPr>
          <p:cNvSpPr txBox="1"/>
          <p:nvPr/>
        </p:nvSpPr>
        <p:spPr>
          <a:xfrm>
            <a:off x="2982191" y="1163783"/>
            <a:ext cx="4273093" cy="954107"/>
          </a:xfrm>
          <a:prstGeom prst="rect">
            <a:avLst/>
          </a:prstGeom>
          <a:noFill/>
        </p:spPr>
        <p:txBody>
          <a:bodyPr wrap="none" rtlCol="0">
            <a:spAutoFit/>
          </a:bodyPr>
          <a:lstStyle/>
          <a:p>
            <a:pPr algn="ctr"/>
            <a:r>
              <a:rPr lang="en-US" sz="3600" dirty="0">
                <a:solidFill>
                  <a:schemeClr val="accent6">
                    <a:lumMod val="75000"/>
                  </a:schemeClr>
                </a:solidFill>
                <a:latin typeface="Calibri" panose="020F0502020204030204" pitchFamily="34" charset="0"/>
                <a:cs typeface="Calibri" panose="020F0502020204030204" pitchFamily="34" charset="0"/>
              </a:rPr>
              <a:t>From Vision to Reality</a:t>
            </a:r>
          </a:p>
          <a:p>
            <a:pPr algn="ctr"/>
            <a:r>
              <a:rPr lang="en-US" sz="2000" dirty="0">
                <a:solidFill>
                  <a:schemeClr val="accent6">
                    <a:lumMod val="75000"/>
                  </a:schemeClr>
                </a:solidFill>
                <a:latin typeface="Calibri" panose="020F0502020204030204" pitchFamily="34" charset="0"/>
                <a:cs typeface="Calibri" panose="020F0502020204030204" pitchFamily="34" charset="0"/>
              </a:rPr>
              <a:t>From Paper to Concrete</a:t>
            </a:r>
            <a:endParaRPr lang="en-US" sz="3600" dirty="0">
              <a:solidFill>
                <a:schemeClr val="accent6">
                  <a:lumMod val="75000"/>
                </a:schemeClr>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79590"/>
                                        </p:tgtEl>
                                        <p:attrNameLst>
                                          <p:attrName>style.visibility</p:attrName>
                                        </p:attrNameLst>
                                      </p:cBhvr>
                                      <p:to>
                                        <p:strVal val="visible"/>
                                      </p:to>
                                    </p:set>
                                    <p:animEffect transition="in" filter="wipe(left)">
                                      <p:cBhvr>
                                        <p:cTn id="7" dur="500"/>
                                        <p:tgtEl>
                                          <p:spTgt spid="5795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79587"/>
                                        </p:tgtEl>
                                        <p:attrNameLst>
                                          <p:attrName>style.visibility</p:attrName>
                                        </p:attrNameLst>
                                      </p:cBhvr>
                                      <p:to>
                                        <p:strVal val="visible"/>
                                      </p:to>
                                    </p:set>
                                    <p:animEffect transition="in" filter="wipe(left)">
                                      <p:cBhvr>
                                        <p:cTn id="12" dur="500"/>
                                        <p:tgtEl>
                                          <p:spTgt spid="57958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79588"/>
                                        </p:tgtEl>
                                        <p:attrNameLst>
                                          <p:attrName>style.visibility</p:attrName>
                                        </p:attrNameLst>
                                      </p:cBhvr>
                                      <p:to>
                                        <p:strVal val="visible"/>
                                      </p:to>
                                    </p:set>
                                    <p:animEffect transition="in" filter="wipe(left)">
                                      <p:cBhvr>
                                        <p:cTn id="17" dur="500"/>
                                        <p:tgtEl>
                                          <p:spTgt spid="57958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79589"/>
                                        </p:tgtEl>
                                        <p:attrNameLst>
                                          <p:attrName>style.visibility</p:attrName>
                                        </p:attrNameLst>
                                      </p:cBhvr>
                                      <p:to>
                                        <p:strVal val="visible"/>
                                      </p:to>
                                    </p:set>
                                    <p:animEffect transition="in" filter="wipe(left)">
                                      <p:cBhvr>
                                        <p:cTn id="22" dur="500"/>
                                        <p:tgtEl>
                                          <p:spTgt spid="57958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79591"/>
                                        </p:tgtEl>
                                        <p:attrNameLst>
                                          <p:attrName>style.visibility</p:attrName>
                                        </p:attrNameLst>
                                      </p:cBhvr>
                                      <p:to>
                                        <p:strVal val="visible"/>
                                      </p:to>
                                    </p:set>
                                    <p:animEffect transition="in" filter="wipe(left)">
                                      <p:cBhvr>
                                        <p:cTn id="27" dur="500"/>
                                        <p:tgtEl>
                                          <p:spTgt spid="57959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nodeType="clickEffect">
                                  <p:stCondLst>
                                    <p:cond delay="0"/>
                                  </p:stCondLst>
                                  <p:childTnLst>
                                    <p:set>
                                      <p:cBhvr>
                                        <p:cTn id="31" dur="1" fill="hold">
                                          <p:stCondLst>
                                            <p:cond delay="0"/>
                                          </p:stCondLst>
                                        </p:cTn>
                                        <p:tgtEl>
                                          <p:spTgt spid="579592"/>
                                        </p:tgtEl>
                                        <p:attrNameLst>
                                          <p:attrName>style.visibility</p:attrName>
                                        </p:attrNameLst>
                                      </p:cBhvr>
                                      <p:to>
                                        <p:strVal val="visible"/>
                                      </p:to>
                                    </p:set>
                                    <p:animEffect transition="in" filter="wipe(up)">
                                      <p:cBhvr>
                                        <p:cTn id="32" dur="500"/>
                                        <p:tgtEl>
                                          <p:spTgt spid="57959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1" fill="hold" nodeType="clickEffect">
                                  <p:stCondLst>
                                    <p:cond delay="0"/>
                                  </p:stCondLst>
                                  <p:childTnLst>
                                    <p:set>
                                      <p:cBhvr>
                                        <p:cTn id="36" dur="1" fill="hold">
                                          <p:stCondLst>
                                            <p:cond delay="0"/>
                                          </p:stCondLst>
                                        </p:cTn>
                                        <p:tgtEl>
                                          <p:spTgt spid="579597"/>
                                        </p:tgtEl>
                                        <p:attrNameLst>
                                          <p:attrName>style.visibility</p:attrName>
                                        </p:attrNameLst>
                                      </p:cBhvr>
                                      <p:to>
                                        <p:strVal val="visible"/>
                                      </p:to>
                                    </p:set>
                                    <p:animEffect transition="in" filter="wipe(up)">
                                      <p:cBhvr>
                                        <p:cTn id="37" dur="500"/>
                                        <p:tgtEl>
                                          <p:spTgt spid="5795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9587" grpId="0" animBg="1"/>
      <p:bldP spid="579588" grpId="0" animBg="1"/>
      <p:bldP spid="579589" grpId="0" animBg="1"/>
      <p:bldP spid="579590" grpId="0" animBg="1"/>
      <p:bldP spid="57959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612" name="Text Box 4">
            <a:extLst>
              <a:ext uri="{FF2B5EF4-FFF2-40B4-BE49-F238E27FC236}">
                <a16:creationId xmlns:a16="http://schemas.microsoft.com/office/drawing/2014/main" id="{8DE5B3E5-4847-4C11-8842-CDB418EF3AE8}"/>
              </a:ext>
            </a:extLst>
          </p:cNvPr>
          <p:cNvSpPr txBox="1">
            <a:spLocks noChangeArrowheads="1"/>
          </p:cNvSpPr>
          <p:nvPr/>
        </p:nvSpPr>
        <p:spPr bwMode="auto">
          <a:xfrm>
            <a:off x="7101318" y="2163579"/>
            <a:ext cx="1958975" cy="410881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1800" dirty="0">
                <a:solidFill>
                  <a:schemeClr val="accent6">
                    <a:lumMod val="75000"/>
                  </a:schemeClr>
                </a:solidFill>
                <a:latin typeface="Calibri" panose="020F0502020204030204" pitchFamily="34" charset="0"/>
                <a:cs typeface="Calibri" panose="020F0502020204030204" pitchFamily="34" charset="0"/>
              </a:rPr>
              <a:t>Architectural Style</a:t>
            </a:r>
          </a:p>
          <a:p>
            <a:pPr>
              <a:spcBef>
                <a:spcPct val="50000"/>
              </a:spcBef>
            </a:pPr>
            <a:r>
              <a:rPr lang="en-US" altLang="en-US" sz="1800" dirty="0">
                <a:solidFill>
                  <a:schemeClr val="accent6">
                    <a:lumMod val="75000"/>
                  </a:schemeClr>
                </a:solidFill>
                <a:latin typeface="Calibri" panose="020F0502020204030204" pitchFamily="34" charset="0"/>
                <a:cs typeface="Calibri" panose="020F0502020204030204" pitchFamily="34" charset="0"/>
              </a:rPr>
              <a:t>Building Elements</a:t>
            </a:r>
          </a:p>
          <a:p>
            <a:pPr>
              <a:spcBef>
                <a:spcPct val="50000"/>
              </a:spcBef>
            </a:pPr>
            <a:r>
              <a:rPr lang="en-US" altLang="en-US" sz="1800" dirty="0">
                <a:solidFill>
                  <a:schemeClr val="accent6">
                    <a:lumMod val="75000"/>
                  </a:schemeClr>
                </a:solidFill>
                <a:latin typeface="Calibri" panose="020F0502020204030204" pitchFamily="34" charset="0"/>
                <a:cs typeface="Calibri" panose="020F0502020204030204" pitchFamily="34" charset="0"/>
              </a:rPr>
              <a:t>Campus Style</a:t>
            </a:r>
          </a:p>
          <a:p>
            <a:pPr>
              <a:spcBef>
                <a:spcPct val="50000"/>
              </a:spcBef>
            </a:pPr>
            <a:r>
              <a:rPr lang="en-US" altLang="en-US" sz="1800" dirty="0">
                <a:solidFill>
                  <a:schemeClr val="accent6">
                    <a:lumMod val="75000"/>
                  </a:schemeClr>
                </a:solidFill>
                <a:latin typeface="Calibri" panose="020F0502020204030204" pitchFamily="34" charset="0"/>
                <a:cs typeface="Calibri" panose="020F0502020204030204" pitchFamily="34" charset="0"/>
              </a:rPr>
              <a:t>Design Principles</a:t>
            </a:r>
          </a:p>
          <a:p>
            <a:pPr>
              <a:spcBef>
                <a:spcPct val="50000"/>
              </a:spcBef>
            </a:pPr>
            <a:r>
              <a:rPr lang="en-US" altLang="en-US" sz="1800" dirty="0">
                <a:solidFill>
                  <a:schemeClr val="accent6">
                    <a:lumMod val="75000"/>
                  </a:schemeClr>
                </a:solidFill>
                <a:latin typeface="Calibri" panose="020F0502020204030204" pitchFamily="34" charset="0"/>
                <a:cs typeface="Calibri" panose="020F0502020204030204" pitchFamily="34" charset="0"/>
              </a:rPr>
              <a:t>Lighting</a:t>
            </a:r>
          </a:p>
          <a:p>
            <a:pPr>
              <a:spcBef>
                <a:spcPct val="50000"/>
              </a:spcBef>
            </a:pPr>
            <a:r>
              <a:rPr lang="en-US" altLang="en-US" sz="1800" dirty="0">
                <a:solidFill>
                  <a:schemeClr val="accent6">
                    <a:lumMod val="75000"/>
                  </a:schemeClr>
                </a:solidFill>
                <a:latin typeface="Calibri" panose="020F0502020204030204" pitchFamily="34" charset="0"/>
                <a:cs typeface="Calibri" panose="020F0502020204030204" pitchFamily="34" charset="0"/>
              </a:rPr>
              <a:t>Materials</a:t>
            </a:r>
          </a:p>
          <a:p>
            <a:pPr>
              <a:spcBef>
                <a:spcPct val="50000"/>
              </a:spcBef>
            </a:pPr>
            <a:r>
              <a:rPr lang="en-US" altLang="en-US" sz="1800" dirty="0">
                <a:solidFill>
                  <a:schemeClr val="accent6">
                    <a:lumMod val="75000"/>
                  </a:schemeClr>
                </a:solidFill>
                <a:latin typeface="Calibri" panose="020F0502020204030204" pitchFamily="34" charset="0"/>
                <a:cs typeface="Calibri" panose="020F0502020204030204" pitchFamily="34" charset="0"/>
              </a:rPr>
              <a:t>Massing</a:t>
            </a:r>
          </a:p>
          <a:p>
            <a:pPr>
              <a:spcBef>
                <a:spcPct val="50000"/>
              </a:spcBef>
            </a:pPr>
            <a:r>
              <a:rPr lang="en-US" altLang="en-US" sz="1800" dirty="0">
                <a:solidFill>
                  <a:schemeClr val="accent6">
                    <a:lumMod val="75000"/>
                  </a:schemeClr>
                </a:solidFill>
                <a:latin typeface="Calibri" panose="020F0502020204030204" pitchFamily="34" charset="0"/>
                <a:cs typeface="Calibri" panose="020F0502020204030204" pitchFamily="34" charset="0"/>
              </a:rPr>
              <a:t>Scale</a:t>
            </a:r>
          </a:p>
          <a:p>
            <a:pPr>
              <a:spcBef>
                <a:spcPct val="50000"/>
              </a:spcBef>
            </a:pPr>
            <a:r>
              <a:rPr lang="en-US" altLang="en-US" sz="1800" dirty="0">
                <a:solidFill>
                  <a:schemeClr val="accent6">
                    <a:lumMod val="75000"/>
                  </a:schemeClr>
                </a:solidFill>
                <a:latin typeface="Calibri" panose="020F0502020204030204" pitchFamily="34" charset="0"/>
                <a:cs typeface="Calibri" panose="020F0502020204030204" pitchFamily="34" charset="0"/>
              </a:rPr>
              <a:t>Site Characteristics</a:t>
            </a:r>
          </a:p>
          <a:p>
            <a:pPr>
              <a:spcBef>
                <a:spcPct val="50000"/>
              </a:spcBef>
            </a:pPr>
            <a:r>
              <a:rPr lang="en-US" altLang="en-US" sz="1800" dirty="0">
                <a:solidFill>
                  <a:schemeClr val="accent6">
                    <a:lumMod val="75000"/>
                  </a:schemeClr>
                </a:solidFill>
                <a:latin typeface="Calibri" panose="020F0502020204030204" pitchFamily="34" charset="0"/>
                <a:cs typeface="Calibri" panose="020F0502020204030204" pitchFamily="34" charset="0"/>
              </a:rPr>
              <a:t>Street Furniture</a:t>
            </a:r>
          </a:p>
        </p:txBody>
      </p:sp>
      <p:sp>
        <p:nvSpPr>
          <p:cNvPr id="60419" name="Text Box 3">
            <a:extLst>
              <a:ext uri="{FF2B5EF4-FFF2-40B4-BE49-F238E27FC236}">
                <a16:creationId xmlns:a16="http://schemas.microsoft.com/office/drawing/2014/main" id="{B0779A4D-FAC0-457D-9565-41442C20BA4D}"/>
              </a:ext>
            </a:extLst>
          </p:cNvPr>
          <p:cNvSpPr txBox="1">
            <a:spLocks noChangeArrowheads="1"/>
          </p:cNvSpPr>
          <p:nvPr/>
        </p:nvSpPr>
        <p:spPr bwMode="auto">
          <a:xfrm>
            <a:off x="3090863" y="1428750"/>
            <a:ext cx="274626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2800" dirty="0">
                <a:solidFill>
                  <a:schemeClr val="accent6">
                    <a:lumMod val="75000"/>
                  </a:schemeClr>
                </a:solidFill>
                <a:latin typeface="Calibri" panose="020F0502020204030204" pitchFamily="34" charset="0"/>
                <a:cs typeface="Calibri" panose="020F0502020204030204" pitchFamily="34" charset="0"/>
              </a:rPr>
              <a:t>Campus Planning</a:t>
            </a:r>
          </a:p>
        </p:txBody>
      </p:sp>
      <p:sp>
        <p:nvSpPr>
          <p:cNvPr id="580610" name="Text Box 2">
            <a:extLst>
              <a:ext uri="{FF2B5EF4-FFF2-40B4-BE49-F238E27FC236}">
                <a16:creationId xmlns:a16="http://schemas.microsoft.com/office/drawing/2014/main" id="{8A9B4809-13DC-4E76-95EF-415AAC3BB740}"/>
              </a:ext>
            </a:extLst>
          </p:cNvPr>
          <p:cNvSpPr txBox="1">
            <a:spLocks noChangeArrowheads="1"/>
          </p:cNvSpPr>
          <p:nvPr/>
        </p:nvSpPr>
        <p:spPr bwMode="auto">
          <a:xfrm>
            <a:off x="578" y="-42144"/>
            <a:ext cx="2452687" cy="697113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90000"/>
              </a:lnSpc>
              <a:spcBef>
                <a:spcPct val="50000"/>
              </a:spcBef>
            </a:pPr>
            <a:endParaRPr lang="en-US" altLang="en-US" sz="1800" dirty="0">
              <a:solidFill>
                <a:schemeClr val="accent6">
                  <a:lumMod val="75000"/>
                </a:schemeClr>
              </a:solidFill>
              <a:latin typeface="Calibri" panose="020F0502020204030204" pitchFamily="34" charset="0"/>
              <a:cs typeface="Calibri" panose="020F0502020204030204" pitchFamily="34" charset="0"/>
            </a:endParaRPr>
          </a:p>
          <a:p>
            <a:pPr>
              <a:lnSpc>
                <a:spcPct val="90000"/>
              </a:lnSpc>
              <a:spcBef>
                <a:spcPct val="50000"/>
              </a:spcBef>
            </a:pPr>
            <a:r>
              <a:rPr lang="en-US" altLang="en-US" sz="1800" dirty="0">
                <a:solidFill>
                  <a:schemeClr val="accent6">
                    <a:lumMod val="75000"/>
                  </a:schemeClr>
                </a:solidFill>
                <a:latin typeface="Calibri" panose="020F0502020204030204" pitchFamily="34" charset="0"/>
                <a:cs typeface="Calibri" panose="020F0502020204030204" pitchFamily="34" charset="0"/>
              </a:rPr>
              <a:t>Mission</a:t>
            </a:r>
          </a:p>
          <a:p>
            <a:pPr>
              <a:lnSpc>
                <a:spcPct val="90000"/>
              </a:lnSpc>
              <a:spcBef>
                <a:spcPct val="50000"/>
              </a:spcBef>
            </a:pPr>
            <a:r>
              <a:rPr lang="en-US" altLang="en-US" sz="1800" dirty="0">
                <a:solidFill>
                  <a:schemeClr val="accent6">
                    <a:lumMod val="75000"/>
                  </a:schemeClr>
                </a:solidFill>
                <a:latin typeface="Calibri" panose="020F0502020204030204" pitchFamily="34" charset="0"/>
                <a:cs typeface="Calibri" panose="020F0502020204030204" pitchFamily="34" charset="0"/>
              </a:rPr>
              <a:t>Vision</a:t>
            </a:r>
          </a:p>
          <a:p>
            <a:pPr>
              <a:lnSpc>
                <a:spcPct val="90000"/>
              </a:lnSpc>
              <a:spcBef>
                <a:spcPct val="50000"/>
              </a:spcBef>
            </a:pPr>
            <a:r>
              <a:rPr lang="en-US" altLang="en-US" sz="1800" dirty="0">
                <a:solidFill>
                  <a:schemeClr val="accent6">
                    <a:lumMod val="75000"/>
                  </a:schemeClr>
                </a:solidFill>
                <a:latin typeface="Calibri" panose="020F0502020204030204" pitchFamily="34" charset="0"/>
                <a:cs typeface="Calibri" panose="020F0502020204030204" pitchFamily="34" charset="0"/>
              </a:rPr>
              <a:t>Needs</a:t>
            </a:r>
          </a:p>
          <a:p>
            <a:pPr>
              <a:lnSpc>
                <a:spcPct val="90000"/>
              </a:lnSpc>
              <a:spcBef>
                <a:spcPct val="50000"/>
              </a:spcBef>
            </a:pPr>
            <a:r>
              <a:rPr lang="en-US" altLang="en-US" sz="1800" dirty="0">
                <a:solidFill>
                  <a:schemeClr val="accent6">
                    <a:lumMod val="75000"/>
                  </a:schemeClr>
                </a:solidFill>
                <a:latin typeface="Calibri" panose="020F0502020204030204" pitchFamily="34" charset="0"/>
                <a:cs typeface="Calibri" panose="020F0502020204030204" pitchFamily="34" charset="0"/>
              </a:rPr>
              <a:t>Priorities</a:t>
            </a:r>
          </a:p>
          <a:p>
            <a:pPr>
              <a:lnSpc>
                <a:spcPct val="90000"/>
              </a:lnSpc>
              <a:spcBef>
                <a:spcPct val="50000"/>
              </a:spcBef>
            </a:pPr>
            <a:r>
              <a:rPr lang="en-US" altLang="en-US" sz="1800" dirty="0">
                <a:solidFill>
                  <a:schemeClr val="accent6">
                    <a:lumMod val="75000"/>
                  </a:schemeClr>
                </a:solidFill>
                <a:latin typeface="Calibri" panose="020F0502020204030204" pitchFamily="34" charset="0"/>
                <a:cs typeface="Calibri" panose="020F0502020204030204" pitchFamily="34" charset="0"/>
              </a:rPr>
              <a:t>Resources</a:t>
            </a:r>
          </a:p>
          <a:p>
            <a:pPr>
              <a:lnSpc>
                <a:spcPct val="90000"/>
              </a:lnSpc>
              <a:spcBef>
                <a:spcPct val="50000"/>
              </a:spcBef>
            </a:pPr>
            <a:r>
              <a:rPr lang="en-US" altLang="en-US" sz="1800" dirty="0">
                <a:solidFill>
                  <a:schemeClr val="accent6">
                    <a:lumMod val="75000"/>
                  </a:schemeClr>
                </a:solidFill>
                <a:latin typeface="Calibri" panose="020F0502020204030204" pitchFamily="34" charset="0"/>
                <a:cs typeface="Calibri" panose="020F0502020204030204" pitchFamily="34" charset="0"/>
              </a:rPr>
              <a:t>Programs</a:t>
            </a:r>
          </a:p>
          <a:p>
            <a:pPr>
              <a:lnSpc>
                <a:spcPct val="90000"/>
              </a:lnSpc>
              <a:spcBef>
                <a:spcPct val="50000"/>
              </a:spcBef>
            </a:pPr>
            <a:r>
              <a:rPr lang="en-US" altLang="en-US" sz="1800" dirty="0">
                <a:solidFill>
                  <a:schemeClr val="accent6">
                    <a:lumMod val="75000"/>
                  </a:schemeClr>
                </a:solidFill>
                <a:latin typeface="Calibri" panose="020F0502020204030204" pitchFamily="34" charset="0"/>
                <a:cs typeface="Calibri" panose="020F0502020204030204" pitchFamily="34" charset="0"/>
              </a:rPr>
              <a:t>Initiatives</a:t>
            </a:r>
          </a:p>
          <a:p>
            <a:pPr>
              <a:lnSpc>
                <a:spcPct val="90000"/>
              </a:lnSpc>
              <a:spcBef>
                <a:spcPct val="50000"/>
              </a:spcBef>
            </a:pPr>
            <a:r>
              <a:rPr lang="en-US" altLang="en-US" sz="1800" dirty="0">
                <a:solidFill>
                  <a:schemeClr val="accent6">
                    <a:lumMod val="75000"/>
                  </a:schemeClr>
                </a:solidFill>
                <a:latin typeface="Calibri" panose="020F0502020204030204" pitchFamily="34" charset="0"/>
                <a:cs typeface="Calibri" panose="020F0502020204030204" pitchFamily="34" charset="0"/>
              </a:rPr>
              <a:t>Curriculum</a:t>
            </a:r>
          </a:p>
          <a:p>
            <a:pPr>
              <a:lnSpc>
                <a:spcPct val="90000"/>
              </a:lnSpc>
              <a:spcBef>
                <a:spcPct val="50000"/>
              </a:spcBef>
            </a:pPr>
            <a:r>
              <a:rPr lang="en-US" altLang="en-US" sz="1800" dirty="0">
                <a:solidFill>
                  <a:schemeClr val="accent6">
                    <a:lumMod val="75000"/>
                  </a:schemeClr>
                </a:solidFill>
                <a:latin typeface="Calibri" panose="020F0502020204030204" pitchFamily="34" charset="0"/>
                <a:cs typeface="Calibri" panose="020F0502020204030204" pitchFamily="34" charset="0"/>
              </a:rPr>
              <a:t>Pedagogy</a:t>
            </a:r>
          </a:p>
          <a:p>
            <a:pPr>
              <a:lnSpc>
                <a:spcPct val="90000"/>
              </a:lnSpc>
              <a:spcBef>
                <a:spcPct val="50000"/>
              </a:spcBef>
            </a:pPr>
            <a:r>
              <a:rPr lang="en-US" altLang="en-US" sz="1800" dirty="0">
                <a:solidFill>
                  <a:schemeClr val="accent6">
                    <a:lumMod val="75000"/>
                  </a:schemeClr>
                </a:solidFill>
                <a:latin typeface="Calibri" panose="020F0502020204030204" pitchFamily="34" charset="0"/>
                <a:cs typeface="Calibri" panose="020F0502020204030204" pitchFamily="34" charset="0"/>
              </a:rPr>
              <a:t>Alternatives</a:t>
            </a:r>
          </a:p>
          <a:p>
            <a:pPr>
              <a:lnSpc>
                <a:spcPct val="90000"/>
              </a:lnSpc>
              <a:spcBef>
                <a:spcPct val="50000"/>
              </a:spcBef>
            </a:pPr>
            <a:r>
              <a:rPr lang="en-US" altLang="en-US" sz="1800" dirty="0">
                <a:solidFill>
                  <a:schemeClr val="accent6">
                    <a:lumMod val="75000"/>
                  </a:schemeClr>
                </a:solidFill>
                <a:latin typeface="Calibri" panose="020F0502020204030204" pitchFamily="34" charset="0"/>
                <a:cs typeface="Calibri" panose="020F0502020204030204" pitchFamily="34" charset="0"/>
              </a:rPr>
              <a:t>Benchmarking</a:t>
            </a:r>
          </a:p>
          <a:p>
            <a:pPr>
              <a:lnSpc>
                <a:spcPct val="90000"/>
              </a:lnSpc>
              <a:spcBef>
                <a:spcPct val="50000"/>
              </a:spcBef>
            </a:pPr>
            <a:r>
              <a:rPr lang="en-US" altLang="en-US" sz="1800" dirty="0">
                <a:solidFill>
                  <a:schemeClr val="accent6">
                    <a:lumMod val="75000"/>
                  </a:schemeClr>
                </a:solidFill>
                <a:latin typeface="Calibri" panose="020F0502020204030204" pitchFamily="34" charset="0"/>
                <a:cs typeface="Calibri" panose="020F0502020204030204" pitchFamily="34" charset="0"/>
              </a:rPr>
              <a:t>Enrollment</a:t>
            </a:r>
          </a:p>
          <a:p>
            <a:pPr>
              <a:lnSpc>
                <a:spcPct val="90000"/>
              </a:lnSpc>
              <a:spcBef>
                <a:spcPct val="50000"/>
              </a:spcBef>
            </a:pPr>
            <a:r>
              <a:rPr lang="en-US" altLang="en-US" sz="1800" dirty="0">
                <a:solidFill>
                  <a:schemeClr val="accent6">
                    <a:lumMod val="75000"/>
                  </a:schemeClr>
                </a:solidFill>
                <a:latin typeface="Calibri" panose="020F0502020204030204" pitchFamily="34" charset="0"/>
                <a:cs typeface="Calibri" panose="020F0502020204030204" pitchFamily="34" charset="0"/>
              </a:rPr>
              <a:t>Funding</a:t>
            </a:r>
          </a:p>
          <a:p>
            <a:pPr>
              <a:lnSpc>
                <a:spcPct val="90000"/>
              </a:lnSpc>
              <a:spcBef>
                <a:spcPct val="50000"/>
              </a:spcBef>
            </a:pPr>
            <a:r>
              <a:rPr lang="en-US" altLang="en-US" sz="1800" dirty="0">
                <a:solidFill>
                  <a:schemeClr val="accent6">
                    <a:lumMod val="75000"/>
                  </a:schemeClr>
                </a:solidFill>
                <a:latin typeface="Calibri" panose="020F0502020204030204" pitchFamily="34" charset="0"/>
                <a:cs typeface="Calibri" panose="020F0502020204030204" pitchFamily="34" charset="0"/>
              </a:rPr>
              <a:t>Utilization</a:t>
            </a:r>
          </a:p>
          <a:p>
            <a:pPr>
              <a:lnSpc>
                <a:spcPct val="90000"/>
              </a:lnSpc>
              <a:spcBef>
                <a:spcPct val="50000"/>
              </a:spcBef>
            </a:pPr>
            <a:r>
              <a:rPr lang="en-US" altLang="en-US" sz="1800" dirty="0">
                <a:solidFill>
                  <a:schemeClr val="accent6">
                    <a:lumMod val="75000"/>
                  </a:schemeClr>
                </a:solidFill>
                <a:latin typeface="Calibri" panose="020F0502020204030204" pitchFamily="34" charset="0"/>
                <a:cs typeface="Calibri" panose="020F0502020204030204" pitchFamily="34" charset="0"/>
              </a:rPr>
              <a:t>Participation</a:t>
            </a:r>
          </a:p>
          <a:p>
            <a:pPr>
              <a:lnSpc>
                <a:spcPct val="90000"/>
              </a:lnSpc>
              <a:spcBef>
                <a:spcPct val="50000"/>
              </a:spcBef>
            </a:pPr>
            <a:r>
              <a:rPr lang="en-US" altLang="en-US" sz="1800" dirty="0">
                <a:solidFill>
                  <a:schemeClr val="accent6">
                    <a:lumMod val="75000"/>
                  </a:schemeClr>
                </a:solidFill>
                <a:latin typeface="Calibri" panose="020F0502020204030204" pitchFamily="34" charset="0"/>
                <a:cs typeface="Calibri" panose="020F0502020204030204" pitchFamily="34" charset="0"/>
              </a:rPr>
              <a:t>Consensus</a:t>
            </a:r>
          </a:p>
          <a:p>
            <a:pPr>
              <a:lnSpc>
                <a:spcPct val="90000"/>
              </a:lnSpc>
              <a:spcBef>
                <a:spcPct val="25000"/>
              </a:spcBef>
            </a:pPr>
            <a:r>
              <a:rPr lang="en-US" altLang="en-US" dirty="0">
                <a:solidFill>
                  <a:schemeClr val="accent6">
                    <a:lumMod val="75000"/>
                  </a:schemeClr>
                </a:solidFill>
                <a:latin typeface="Calibri" panose="020F0502020204030204" pitchFamily="34" charset="0"/>
                <a:cs typeface="Calibri" panose="020F0502020204030204" pitchFamily="34" charset="0"/>
              </a:rPr>
              <a:t>Implementation</a:t>
            </a:r>
            <a:endParaRPr lang="en-US" altLang="en-US" sz="1800" dirty="0">
              <a:solidFill>
                <a:schemeClr val="accent6">
                  <a:lumMod val="75000"/>
                </a:schemeClr>
              </a:solidFill>
              <a:latin typeface="Calibri" panose="020F0502020204030204" pitchFamily="34" charset="0"/>
              <a:cs typeface="Calibri" panose="020F0502020204030204" pitchFamily="34" charset="0"/>
            </a:endParaRPr>
          </a:p>
        </p:txBody>
      </p:sp>
      <p:sp>
        <p:nvSpPr>
          <p:cNvPr id="60421" name="Oval 5">
            <a:extLst>
              <a:ext uri="{FF2B5EF4-FFF2-40B4-BE49-F238E27FC236}">
                <a16:creationId xmlns:a16="http://schemas.microsoft.com/office/drawing/2014/main" id="{057630A8-62A3-44E0-93ED-6063AF0B51CA}"/>
              </a:ext>
            </a:extLst>
          </p:cNvPr>
          <p:cNvSpPr>
            <a:spLocks noChangeArrowheads="1"/>
          </p:cNvSpPr>
          <p:nvPr/>
        </p:nvSpPr>
        <p:spPr bwMode="auto">
          <a:xfrm>
            <a:off x="1831829" y="953293"/>
            <a:ext cx="5210175" cy="5210175"/>
          </a:xfrm>
          <a:prstGeom prst="ellipse">
            <a:avLst/>
          </a:prstGeom>
          <a:solidFill>
            <a:srgbClr val="009999"/>
          </a:solidFill>
          <a:ln w="9525">
            <a:solidFill>
              <a:schemeClr val="tx1"/>
            </a:solidFill>
            <a:round/>
            <a:headEnd/>
            <a:tailEnd/>
          </a:ln>
          <a:effectLst>
            <a:outerShdw dist="71842" dir="2700000" algn="ctr" rotWithShape="0">
              <a:schemeClr val="bg2"/>
            </a:outerShdw>
          </a:effec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endParaRPr lang="en-US" altLang="en-US" sz="2800" dirty="0">
              <a:solidFill>
                <a:schemeClr val="accent6">
                  <a:lumMod val="75000"/>
                </a:schemeClr>
              </a:solidFill>
              <a:latin typeface="Calibri" panose="020F0502020204030204" pitchFamily="34" charset="0"/>
              <a:cs typeface="Calibri" panose="020F0502020204030204" pitchFamily="34" charset="0"/>
            </a:endParaRPr>
          </a:p>
        </p:txBody>
      </p:sp>
      <p:grpSp>
        <p:nvGrpSpPr>
          <p:cNvPr id="580614" name="Group 6">
            <a:extLst>
              <a:ext uri="{FF2B5EF4-FFF2-40B4-BE49-F238E27FC236}">
                <a16:creationId xmlns:a16="http://schemas.microsoft.com/office/drawing/2014/main" id="{8D959809-843B-4692-AE08-5E150D66F292}"/>
              </a:ext>
            </a:extLst>
          </p:cNvPr>
          <p:cNvGrpSpPr>
            <a:grpSpLocks/>
          </p:cNvGrpSpPr>
          <p:nvPr/>
        </p:nvGrpSpPr>
        <p:grpSpPr bwMode="auto">
          <a:xfrm>
            <a:off x="3059401" y="2363788"/>
            <a:ext cx="3713162" cy="3732212"/>
            <a:chOff x="1973" y="1489"/>
            <a:chExt cx="2339" cy="2351"/>
          </a:xfrm>
        </p:grpSpPr>
        <p:grpSp>
          <p:nvGrpSpPr>
            <p:cNvPr id="60428" name="Group 7">
              <a:extLst>
                <a:ext uri="{FF2B5EF4-FFF2-40B4-BE49-F238E27FC236}">
                  <a16:creationId xmlns:a16="http://schemas.microsoft.com/office/drawing/2014/main" id="{EFF61EEC-D980-403F-818F-2CA5966684EF}"/>
                </a:ext>
              </a:extLst>
            </p:cNvPr>
            <p:cNvGrpSpPr>
              <a:grpSpLocks/>
            </p:cNvGrpSpPr>
            <p:nvPr/>
          </p:nvGrpSpPr>
          <p:grpSpPr bwMode="auto">
            <a:xfrm>
              <a:off x="1973" y="1489"/>
              <a:ext cx="2339" cy="2351"/>
              <a:chOff x="1955" y="1489"/>
              <a:chExt cx="2339" cy="2351"/>
            </a:xfrm>
          </p:grpSpPr>
          <p:sp>
            <p:nvSpPr>
              <p:cNvPr id="60430" name="Oval 8">
                <a:extLst>
                  <a:ext uri="{FF2B5EF4-FFF2-40B4-BE49-F238E27FC236}">
                    <a16:creationId xmlns:a16="http://schemas.microsoft.com/office/drawing/2014/main" id="{D0613EA1-6B2A-4C0A-89A4-8F41731F0C59}"/>
                  </a:ext>
                </a:extLst>
              </p:cNvPr>
              <p:cNvSpPr>
                <a:spLocks noChangeArrowheads="1"/>
              </p:cNvSpPr>
              <p:nvPr/>
            </p:nvSpPr>
            <p:spPr bwMode="auto">
              <a:xfrm>
                <a:off x="1955" y="1489"/>
                <a:ext cx="2336" cy="233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solidFill>
                    <a:schemeClr val="accent6">
                      <a:lumMod val="75000"/>
                    </a:schemeClr>
                  </a:solidFill>
                  <a:latin typeface="Calibri" panose="020F0502020204030204" pitchFamily="34" charset="0"/>
                  <a:cs typeface="Calibri" panose="020F0502020204030204" pitchFamily="34" charset="0"/>
                </a:endParaRPr>
              </a:p>
            </p:txBody>
          </p:sp>
          <p:sp>
            <p:nvSpPr>
              <p:cNvPr id="60431" name="Oval 9">
                <a:extLst>
                  <a:ext uri="{FF2B5EF4-FFF2-40B4-BE49-F238E27FC236}">
                    <a16:creationId xmlns:a16="http://schemas.microsoft.com/office/drawing/2014/main" id="{C525C0A5-63F9-445B-B092-579EEA39DCFB}"/>
                  </a:ext>
                </a:extLst>
              </p:cNvPr>
              <p:cNvSpPr>
                <a:spLocks noChangeArrowheads="1"/>
              </p:cNvSpPr>
              <p:nvPr/>
            </p:nvSpPr>
            <p:spPr bwMode="auto">
              <a:xfrm>
                <a:off x="2027" y="1573"/>
                <a:ext cx="2267" cy="226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solidFill>
                    <a:schemeClr val="accent6">
                      <a:lumMod val="75000"/>
                    </a:schemeClr>
                  </a:solidFill>
                  <a:latin typeface="Calibri" panose="020F0502020204030204" pitchFamily="34" charset="0"/>
                  <a:cs typeface="Calibri" panose="020F0502020204030204" pitchFamily="34" charset="0"/>
                </a:endParaRPr>
              </a:p>
            </p:txBody>
          </p:sp>
        </p:grpSp>
        <p:sp>
          <p:nvSpPr>
            <p:cNvPr id="60429" name="Text Box 10">
              <a:extLst>
                <a:ext uri="{FF2B5EF4-FFF2-40B4-BE49-F238E27FC236}">
                  <a16:creationId xmlns:a16="http://schemas.microsoft.com/office/drawing/2014/main" id="{B4AE798E-73D2-41FD-B720-10AFB33FCEB3}"/>
                </a:ext>
              </a:extLst>
            </p:cNvPr>
            <p:cNvSpPr txBox="1">
              <a:spLocks noChangeArrowheads="1"/>
            </p:cNvSpPr>
            <p:nvPr/>
          </p:nvSpPr>
          <p:spPr bwMode="auto">
            <a:xfrm>
              <a:off x="2474" y="2078"/>
              <a:ext cx="1325"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2800" dirty="0">
                  <a:solidFill>
                    <a:schemeClr val="accent6">
                      <a:lumMod val="75000"/>
                    </a:schemeClr>
                  </a:solidFill>
                  <a:latin typeface="Calibri" panose="020F0502020204030204" pitchFamily="34" charset="0"/>
                  <a:cs typeface="Calibri" panose="020F0502020204030204" pitchFamily="34" charset="0"/>
                </a:rPr>
                <a:t>Campus Plan</a:t>
              </a:r>
            </a:p>
          </p:txBody>
        </p:sp>
      </p:grpSp>
      <p:grpSp>
        <p:nvGrpSpPr>
          <p:cNvPr id="580619" name="Group 11">
            <a:extLst>
              <a:ext uri="{FF2B5EF4-FFF2-40B4-BE49-F238E27FC236}">
                <a16:creationId xmlns:a16="http://schemas.microsoft.com/office/drawing/2014/main" id="{F243F1AB-D47F-4445-8467-EDA4491C1EA3}"/>
              </a:ext>
            </a:extLst>
          </p:cNvPr>
          <p:cNvGrpSpPr>
            <a:grpSpLocks/>
          </p:cNvGrpSpPr>
          <p:nvPr/>
        </p:nvGrpSpPr>
        <p:grpSpPr bwMode="auto">
          <a:xfrm>
            <a:off x="4486563" y="3943350"/>
            <a:ext cx="2220913" cy="2233613"/>
            <a:chOff x="2872" y="2484"/>
            <a:chExt cx="1399" cy="1407"/>
          </a:xfrm>
        </p:grpSpPr>
        <p:sp>
          <p:nvSpPr>
            <p:cNvPr id="60425" name="Oval 12">
              <a:extLst>
                <a:ext uri="{FF2B5EF4-FFF2-40B4-BE49-F238E27FC236}">
                  <a16:creationId xmlns:a16="http://schemas.microsoft.com/office/drawing/2014/main" id="{FAB8341C-BB4A-446F-8F10-634A5A93A235}"/>
                </a:ext>
              </a:extLst>
            </p:cNvPr>
            <p:cNvSpPr>
              <a:spLocks noChangeAspect="1" noChangeArrowheads="1"/>
            </p:cNvSpPr>
            <p:nvPr/>
          </p:nvSpPr>
          <p:spPr bwMode="auto">
            <a:xfrm>
              <a:off x="2872" y="2484"/>
              <a:ext cx="1399" cy="1407"/>
            </a:xfrm>
            <a:prstGeom prst="ellipse">
              <a:avLst/>
            </a:prstGeom>
            <a:solidFill>
              <a:schemeClr val="bg1"/>
            </a:solidFill>
            <a:ln w="9525">
              <a:solidFill>
                <a:schemeClr val="tx1"/>
              </a:solidFill>
              <a:round/>
              <a:headEnd/>
              <a:tailEnd/>
            </a:ln>
            <a:effectLst>
              <a:outerShdw dist="53882" dir="2700000" algn="ctr" rotWithShape="0">
                <a:schemeClr val="bg2"/>
              </a:outerShdw>
            </a:effec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solidFill>
                  <a:schemeClr val="accent6">
                    <a:lumMod val="75000"/>
                  </a:schemeClr>
                </a:solidFill>
                <a:latin typeface="Calibri" panose="020F0502020204030204" pitchFamily="34" charset="0"/>
                <a:cs typeface="Calibri" panose="020F0502020204030204" pitchFamily="34" charset="0"/>
              </a:endParaRPr>
            </a:p>
          </p:txBody>
        </p:sp>
        <p:sp>
          <p:nvSpPr>
            <p:cNvPr id="60426" name="Oval 13">
              <a:extLst>
                <a:ext uri="{FF2B5EF4-FFF2-40B4-BE49-F238E27FC236}">
                  <a16:creationId xmlns:a16="http://schemas.microsoft.com/office/drawing/2014/main" id="{657113CD-270A-4244-9C90-0E9D8E22A258}"/>
                </a:ext>
              </a:extLst>
            </p:cNvPr>
            <p:cNvSpPr>
              <a:spLocks noChangeArrowheads="1"/>
            </p:cNvSpPr>
            <p:nvPr/>
          </p:nvSpPr>
          <p:spPr bwMode="auto">
            <a:xfrm>
              <a:off x="2933" y="2546"/>
              <a:ext cx="1338" cy="1345"/>
            </a:xfrm>
            <a:prstGeom prst="ellipse">
              <a:avLst/>
            </a:prstGeom>
            <a:solidFill>
              <a:srgbClr val="75FFFF"/>
            </a:solidFill>
            <a:ln w="9525">
              <a:solidFill>
                <a:schemeClr val="tx1"/>
              </a:solidFill>
              <a:round/>
              <a:headEnd/>
              <a:tailEnd/>
            </a:ln>
            <a:effectLst>
              <a:outerShdw dist="53882" dir="2700000" algn="ctr" rotWithShape="0">
                <a:schemeClr val="bg2"/>
              </a:outerShdw>
            </a:effec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solidFill>
                  <a:schemeClr val="accent6">
                    <a:lumMod val="75000"/>
                  </a:schemeClr>
                </a:solidFill>
                <a:latin typeface="Calibri" panose="020F0502020204030204" pitchFamily="34" charset="0"/>
                <a:cs typeface="Calibri" panose="020F0502020204030204" pitchFamily="34" charset="0"/>
              </a:endParaRPr>
            </a:p>
          </p:txBody>
        </p:sp>
        <p:sp>
          <p:nvSpPr>
            <p:cNvPr id="60427" name="Text Box 14">
              <a:extLst>
                <a:ext uri="{FF2B5EF4-FFF2-40B4-BE49-F238E27FC236}">
                  <a16:creationId xmlns:a16="http://schemas.microsoft.com/office/drawing/2014/main" id="{F488EC03-29AD-4671-8D0F-16BE764C6B02}"/>
                </a:ext>
              </a:extLst>
            </p:cNvPr>
            <p:cNvSpPr txBox="1">
              <a:spLocks noChangeArrowheads="1"/>
            </p:cNvSpPr>
            <p:nvPr/>
          </p:nvSpPr>
          <p:spPr bwMode="auto">
            <a:xfrm>
              <a:off x="3159" y="2915"/>
              <a:ext cx="916" cy="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2800" dirty="0">
                  <a:solidFill>
                    <a:schemeClr val="accent6">
                      <a:lumMod val="75000"/>
                    </a:schemeClr>
                  </a:solidFill>
                  <a:latin typeface="Calibri" panose="020F0502020204030204" pitchFamily="34" charset="0"/>
                  <a:cs typeface="Calibri" panose="020F0502020204030204" pitchFamily="34" charset="0"/>
                </a:rPr>
                <a:t>Campus </a:t>
              </a:r>
            </a:p>
            <a:p>
              <a:pPr algn="ctr"/>
              <a:r>
                <a:rPr lang="en-US" altLang="en-US" sz="2800" dirty="0">
                  <a:solidFill>
                    <a:schemeClr val="accent6">
                      <a:lumMod val="75000"/>
                    </a:schemeClr>
                  </a:solidFill>
                  <a:latin typeface="Calibri" panose="020F0502020204030204" pitchFamily="34" charset="0"/>
                  <a:cs typeface="Calibri" panose="020F0502020204030204" pitchFamily="34" charset="0"/>
                </a:rPr>
                <a:t>Design</a:t>
              </a:r>
            </a:p>
          </p:txBody>
        </p:sp>
      </p:grpSp>
      <p:sp>
        <p:nvSpPr>
          <p:cNvPr id="60423" name="Text Box 15">
            <a:extLst>
              <a:ext uri="{FF2B5EF4-FFF2-40B4-BE49-F238E27FC236}">
                <a16:creationId xmlns:a16="http://schemas.microsoft.com/office/drawing/2014/main" id="{FDE218EF-D971-469B-93E1-8E166DDC9670}"/>
              </a:ext>
            </a:extLst>
          </p:cNvPr>
          <p:cNvSpPr txBox="1">
            <a:spLocks noChangeArrowheads="1"/>
          </p:cNvSpPr>
          <p:nvPr/>
        </p:nvSpPr>
        <p:spPr bwMode="auto">
          <a:xfrm>
            <a:off x="2886075" y="1600200"/>
            <a:ext cx="310854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3200" dirty="0">
                <a:solidFill>
                  <a:schemeClr val="accent6">
                    <a:lumMod val="75000"/>
                  </a:schemeClr>
                </a:solidFill>
                <a:latin typeface="Calibri" panose="020F0502020204030204" pitchFamily="34" charset="0"/>
                <a:cs typeface="Calibri" panose="020F0502020204030204" pitchFamily="34" charset="0"/>
              </a:rPr>
              <a:t>Campus Planning</a:t>
            </a:r>
          </a:p>
        </p:txBody>
      </p:sp>
      <p:sp>
        <p:nvSpPr>
          <p:cNvPr id="3" name="TextBox 2">
            <a:extLst>
              <a:ext uri="{FF2B5EF4-FFF2-40B4-BE49-F238E27FC236}">
                <a16:creationId xmlns:a16="http://schemas.microsoft.com/office/drawing/2014/main" id="{E0511B8E-1033-4749-A630-AE16BD8489C7}"/>
              </a:ext>
            </a:extLst>
          </p:cNvPr>
          <p:cNvSpPr txBox="1"/>
          <p:nvPr/>
        </p:nvSpPr>
        <p:spPr>
          <a:xfrm>
            <a:off x="-16307" y="-128002"/>
            <a:ext cx="4145430" cy="523220"/>
          </a:xfrm>
          <a:prstGeom prst="rect">
            <a:avLst/>
          </a:prstGeom>
          <a:noFill/>
        </p:spPr>
        <p:txBody>
          <a:bodyPr wrap="none" rtlCol="0">
            <a:spAutoFit/>
          </a:bodyPr>
          <a:lstStyle/>
          <a:p>
            <a:r>
              <a:rPr lang="en-US" sz="2800" dirty="0">
                <a:solidFill>
                  <a:schemeClr val="accent6">
                    <a:lumMod val="75000"/>
                  </a:schemeClr>
                </a:solidFill>
                <a:latin typeface="Calibri" panose="020F0502020204030204" pitchFamily="34" charset="0"/>
                <a:cs typeface="Calibri" panose="020F0502020204030204" pitchFamily="34" charset="0"/>
              </a:rPr>
              <a:t>The Vocabulary of Planning</a:t>
            </a:r>
          </a:p>
        </p:txBody>
      </p:sp>
      <p:sp>
        <p:nvSpPr>
          <p:cNvPr id="19" name="TextBox 18">
            <a:extLst>
              <a:ext uri="{FF2B5EF4-FFF2-40B4-BE49-F238E27FC236}">
                <a16:creationId xmlns:a16="http://schemas.microsoft.com/office/drawing/2014/main" id="{AB5B4448-B53F-4E4F-BFE1-CE940A603A7C}"/>
              </a:ext>
            </a:extLst>
          </p:cNvPr>
          <p:cNvSpPr txBox="1"/>
          <p:nvPr/>
        </p:nvSpPr>
        <p:spPr>
          <a:xfrm>
            <a:off x="6037116" y="1120282"/>
            <a:ext cx="3023755" cy="954107"/>
          </a:xfrm>
          <a:prstGeom prst="rect">
            <a:avLst/>
          </a:prstGeom>
          <a:noFill/>
        </p:spPr>
        <p:txBody>
          <a:bodyPr wrap="square" rtlCol="0">
            <a:spAutoFit/>
          </a:bodyPr>
          <a:lstStyle/>
          <a:p>
            <a:pPr algn="r"/>
            <a:r>
              <a:rPr lang="en-US" sz="2800" dirty="0">
                <a:solidFill>
                  <a:schemeClr val="accent6">
                    <a:lumMod val="75000"/>
                  </a:schemeClr>
                </a:solidFill>
                <a:latin typeface="Calibri" panose="020F0502020204030204" pitchFamily="34" charset="0"/>
                <a:cs typeface="Calibri" panose="020F0502020204030204" pitchFamily="34" charset="0"/>
              </a:rPr>
              <a:t>The Vocabulary of Design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80610"/>
                                        </p:tgtEl>
                                        <p:attrNameLst>
                                          <p:attrName>style.visibility</p:attrName>
                                        </p:attrNameLst>
                                      </p:cBhvr>
                                      <p:to>
                                        <p:strVal val="visible"/>
                                      </p:to>
                                    </p:set>
                                    <p:animEffect transition="in" filter="wipe(up)">
                                      <p:cBhvr>
                                        <p:cTn id="7" dur="500"/>
                                        <p:tgtEl>
                                          <p:spTgt spid="580610"/>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580614"/>
                                        </p:tgtEl>
                                        <p:attrNameLst>
                                          <p:attrName>style.visibility</p:attrName>
                                        </p:attrNameLst>
                                      </p:cBhvr>
                                      <p:to>
                                        <p:strVal val="visible"/>
                                      </p:to>
                                    </p:set>
                                    <p:animEffect transition="in" filter="wipe(left)">
                                      <p:cBhvr>
                                        <p:cTn id="15" dur="500"/>
                                        <p:tgtEl>
                                          <p:spTgt spid="5806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580619"/>
                                        </p:tgtEl>
                                        <p:attrNameLst>
                                          <p:attrName>style.visibility</p:attrName>
                                        </p:attrNameLst>
                                      </p:cBhvr>
                                      <p:to>
                                        <p:strVal val="visible"/>
                                      </p:to>
                                    </p:set>
                                    <p:animEffect transition="in" filter="wipe(left)">
                                      <p:cBhvr>
                                        <p:cTn id="20" dur="500"/>
                                        <p:tgtEl>
                                          <p:spTgt spid="5806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580612"/>
                                        </p:tgtEl>
                                        <p:attrNameLst>
                                          <p:attrName>style.visibility</p:attrName>
                                        </p:attrNameLst>
                                      </p:cBhvr>
                                      <p:to>
                                        <p:strVal val="visible"/>
                                      </p:to>
                                    </p:set>
                                    <p:animEffect transition="in" filter="wipe(up)">
                                      <p:cBhvr>
                                        <p:cTn id="25" dur="500"/>
                                        <p:tgtEl>
                                          <p:spTgt spid="580612"/>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up)">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0612" grpId="0" animBg="1"/>
      <p:bldP spid="580610" grpId="0" animBg="1"/>
      <p:bldP spid="3" grpId="0"/>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7" name="Text Box 3">
            <a:extLst>
              <a:ext uri="{FF2B5EF4-FFF2-40B4-BE49-F238E27FC236}">
                <a16:creationId xmlns:a16="http://schemas.microsoft.com/office/drawing/2014/main" id="{E52016D4-5F0B-4241-B19D-682A17517F1A}"/>
              </a:ext>
            </a:extLst>
          </p:cNvPr>
          <p:cNvSpPr txBox="1">
            <a:spLocks noChangeArrowheads="1"/>
          </p:cNvSpPr>
          <p:nvPr/>
        </p:nvSpPr>
        <p:spPr bwMode="auto">
          <a:xfrm>
            <a:off x="2424113" y="3304917"/>
            <a:ext cx="5181600" cy="466725"/>
          </a:xfrm>
          <a:prstGeom prst="rect">
            <a:avLst/>
          </a:prstGeom>
          <a:solidFill>
            <a:srgbClr val="FFFF66"/>
          </a:solidFill>
          <a:ln w="9525">
            <a:solidFill>
              <a:schemeClr val="tx2"/>
            </a:solidFill>
            <a:miter lim="800000"/>
            <a:headEnd/>
            <a:tailEnd/>
          </a:ln>
          <a:effectLst>
            <a:outerShdw dist="63500" dir="3187806" algn="ctr" rotWithShape="0">
              <a:schemeClr val="tx1"/>
            </a:outerShdw>
          </a:effec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dirty="0">
                <a:solidFill>
                  <a:schemeClr val="accent6">
                    <a:lumMod val="75000"/>
                  </a:schemeClr>
                </a:solidFill>
                <a:latin typeface="Calibri" panose="020F0502020204030204" pitchFamily="34" charset="0"/>
                <a:cs typeface="Calibri" panose="020F0502020204030204" pitchFamily="34" charset="0"/>
              </a:rPr>
              <a:t>Facility Plans &amp; Feasibility</a:t>
            </a:r>
          </a:p>
        </p:txBody>
      </p:sp>
      <p:sp>
        <p:nvSpPr>
          <p:cNvPr id="579588" name="Text Box 4">
            <a:extLst>
              <a:ext uri="{FF2B5EF4-FFF2-40B4-BE49-F238E27FC236}">
                <a16:creationId xmlns:a16="http://schemas.microsoft.com/office/drawing/2014/main" id="{CADCA7C4-2DEB-4AF7-940E-D9EFAA9ACEF4}"/>
              </a:ext>
            </a:extLst>
          </p:cNvPr>
          <p:cNvSpPr txBox="1">
            <a:spLocks noChangeArrowheads="1"/>
          </p:cNvSpPr>
          <p:nvPr/>
        </p:nvSpPr>
        <p:spPr bwMode="auto">
          <a:xfrm>
            <a:off x="2424113" y="4005005"/>
            <a:ext cx="5181600" cy="466725"/>
          </a:xfrm>
          <a:prstGeom prst="rect">
            <a:avLst/>
          </a:prstGeom>
          <a:gradFill rotWithShape="1">
            <a:gsLst>
              <a:gs pos="0">
                <a:srgbClr val="FFD42A"/>
              </a:gs>
              <a:gs pos="100000">
                <a:srgbClr val="FFCC00"/>
              </a:gs>
            </a:gsLst>
            <a:lin ang="5400000" scaled="1"/>
          </a:gradFill>
          <a:ln w="9525">
            <a:solidFill>
              <a:schemeClr val="tx1"/>
            </a:solidFill>
            <a:miter lim="800000"/>
            <a:headEnd/>
            <a:tailEnd/>
          </a:ln>
          <a:effectLst>
            <a:outerShdw dist="63500" dir="3187806" algn="ctr" rotWithShape="0">
              <a:schemeClr val="tx1"/>
            </a:outerShdw>
          </a:effec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dirty="0">
                <a:solidFill>
                  <a:schemeClr val="accent6">
                    <a:lumMod val="75000"/>
                  </a:schemeClr>
                </a:solidFill>
                <a:latin typeface="Calibri" panose="020F0502020204030204" pitchFamily="34" charset="0"/>
                <a:cs typeface="Calibri" panose="020F0502020204030204" pitchFamily="34" charset="0"/>
              </a:rPr>
              <a:t>Facility Program</a:t>
            </a:r>
          </a:p>
        </p:txBody>
      </p:sp>
      <p:sp>
        <p:nvSpPr>
          <p:cNvPr id="579589" name="Text Box 5">
            <a:extLst>
              <a:ext uri="{FF2B5EF4-FFF2-40B4-BE49-F238E27FC236}">
                <a16:creationId xmlns:a16="http://schemas.microsoft.com/office/drawing/2014/main" id="{5B52C4B0-9633-4B84-B30B-D5FC6B1EE417}"/>
              </a:ext>
            </a:extLst>
          </p:cNvPr>
          <p:cNvSpPr txBox="1">
            <a:spLocks noChangeArrowheads="1"/>
          </p:cNvSpPr>
          <p:nvPr/>
        </p:nvSpPr>
        <p:spPr bwMode="auto">
          <a:xfrm>
            <a:off x="2432050" y="4705092"/>
            <a:ext cx="5173663" cy="466725"/>
          </a:xfrm>
          <a:prstGeom prst="rect">
            <a:avLst/>
          </a:prstGeom>
          <a:solidFill>
            <a:srgbClr val="FFCC00"/>
          </a:solidFill>
          <a:ln w="9525">
            <a:solidFill>
              <a:schemeClr val="tx2"/>
            </a:solidFill>
            <a:miter lim="800000"/>
            <a:headEnd/>
            <a:tailEnd/>
          </a:ln>
          <a:effectLst>
            <a:outerShdw dist="63500" dir="3187806" algn="ctr" rotWithShape="0">
              <a:schemeClr val="tx1"/>
            </a:outerShdw>
          </a:effec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dirty="0">
                <a:solidFill>
                  <a:schemeClr val="accent6">
                    <a:lumMod val="75000"/>
                  </a:schemeClr>
                </a:solidFill>
                <a:latin typeface="Calibri" panose="020F0502020204030204" pitchFamily="34" charset="0"/>
                <a:cs typeface="Calibri" panose="020F0502020204030204" pitchFamily="34" charset="0"/>
              </a:rPr>
              <a:t>Architectural Design</a:t>
            </a:r>
          </a:p>
        </p:txBody>
      </p:sp>
      <p:sp>
        <p:nvSpPr>
          <p:cNvPr id="579590" name="Text Box 6">
            <a:extLst>
              <a:ext uri="{FF2B5EF4-FFF2-40B4-BE49-F238E27FC236}">
                <a16:creationId xmlns:a16="http://schemas.microsoft.com/office/drawing/2014/main" id="{46B63DE1-FE1E-42A0-BB0D-A16F7DF3D4AF}"/>
              </a:ext>
            </a:extLst>
          </p:cNvPr>
          <p:cNvSpPr txBox="1">
            <a:spLocks noChangeArrowheads="1"/>
          </p:cNvSpPr>
          <p:nvPr/>
        </p:nvSpPr>
        <p:spPr bwMode="auto">
          <a:xfrm>
            <a:off x="2424113" y="2538155"/>
            <a:ext cx="5181600" cy="460375"/>
          </a:xfrm>
          <a:prstGeom prst="rect">
            <a:avLst/>
          </a:prstGeom>
          <a:gradFill rotWithShape="1">
            <a:gsLst>
              <a:gs pos="0">
                <a:srgbClr val="FFFFAA"/>
              </a:gs>
              <a:gs pos="100000">
                <a:srgbClr val="FFFF99"/>
              </a:gs>
            </a:gsLst>
            <a:lin ang="5400000" scaled="1"/>
          </a:gradFill>
          <a:ln w="3175">
            <a:solidFill>
              <a:schemeClr val="tx1"/>
            </a:solidFill>
            <a:miter lim="800000"/>
            <a:headEnd/>
            <a:tailEnd/>
          </a:ln>
          <a:effectLst>
            <a:outerShdw dist="63500" dir="3187806" algn="ctr" rotWithShape="0">
              <a:schemeClr val="tx1"/>
            </a:outerShdw>
          </a:effec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dirty="0">
                <a:solidFill>
                  <a:schemeClr val="accent6">
                    <a:lumMod val="75000"/>
                  </a:schemeClr>
                </a:solidFill>
                <a:latin typeface="Calibri" panose="020F0502020204030204" pitchFamily="34" charset="0"/>
                <a:cs typeface="Calibri" panose="020F0502020204030204" pitchFamily="34" charset="0"/>
              </a:rPr>
              <a:t>Campus Plan</a:t>
            </a:r>
          </a:p>
        </p:txBody>
      </p:sp>
      <p:sp>
        <p:nvSpPr>
          <p:cNvPr id="579591" name="Text Box 7">
            <a:extLst>
              <a:ext uri="{FF2B5EF4-FFF2-40B4-BE49-F238E27FC236}">
                <a16:creationId xmlns:a16="http://schemas.microsoft.com/office/drawing/2014/main" id="{E81550B2-E543-47C0-AF40-E9444A1DBC7A}"/>
              </a:ext>
            </a:extLst>
          </p:cNvPr>
          <p:cNvSpPr txBox="1">
            <a:spLocks noChangeArrowheads="1"/>
          </p:cNvSpPr>
          <p:nvPr/>
        </p:nvSpPr>
        <p:spPr bwMode="auto">
          <a:xfrm>
            <a:off x="2432050" y="5438517"/>
            <a:ext cx="5173663" cy="466725"/>
          </a:xfrm>
          <a:prstGeom prst="rect">
            <a:avLst/>
          </a:prstGeom>
          <a:solidFill>
            <a:srgbClr val="FF9933"/>
          </a:solidFill>
          <a:ln w="9525">
            <a:solidFill>
              <a:schemeClr val="tx2"/>
            </a:solidFill>
            <a:miter lim="800000"/>
            <a:headEnd/>
            <a:tailEnd/>
          </a:ln>
          <a:effectLst>
            <a:outerShdw dist="63500" dir="3187806" algn="ctr" rotWithShape="0">
              <a:schemeClr val="tx1"/>
            </a:outerShdw>
          </a:effec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dirty="0">
                <a:solidFill>
                  <a:schemeClr val="accent6">
                    <a:lumMod val="75000"/>
                  </a:schemeClr>
                </a:solidFill>
                <a:latin typeface="Calibri" panose="020F0502020204030204" pitchFamily="34" charset="0"/>
                <a:cs typeface="Calibri" panose="020F0502020204030204" pitchFamily="34" charset="0"/>
              </a:rPr>
              <a:t>Construction/Renovation</a:t>
            </a:r>
          </a:p>
        </p:txBody>
      </p:sp>
      <p:grpSp>
        <p:nvGrpSpPr>
          <p:cNvPr id="59402" name="Group 19">
            <a:extLst>
              <a:ext uri="{FF2B5EF4-FFF2-40B4-BE49-F238E27FC236}">
                <a16:creationId xmlns:a16="http://schemas.microsoft.com/office/drawing/2014/main" id="{4F0E74D5-7DC5-4818-9602-24E84CCC7193}"/>
              </a:ext>
            </a:extLst>
          </p:cNvPr>
          <p:cNvGrpSpPr>
            <a:grpSpLocks/>
          </p:cNvGrpSpPr>
          <p:nvPr/>
        </p:nvGrpSpPr>
        <p:grpSpPr bwMode="auto">
          <a:xfrm>
            <a:off x="1690688" y="1699955"/>
            <a:ext cx="6386512" cy="466725"/>
            <a:chOff x="1065" y="1083"/>
            <a:chExt cx="4023" cy="294"/>
          </a:xfrm>
        </p:grpSpPr>
        <p:sp>
          <p:nvSpPr>
            <p:cNvPr id="59403" name="Text Box 20">
              <a:extLst>
                <a:ext uri="{FF2B5EF4-FFF2-40B4-BE49-F238E27FC236}">
                  <a16:creationId xmlns:a16="http://schemas.microsoft.com/office/drawing/2014/main" id="{05EC8D43-44D4-417D-9E1C-B3EDD04B2D74}"/>
                </a:ext>
              </a:extLst>
            </p:cNvPr>
            <p:cNvSpPr txBox="1">
              <a:spLocks noChangeArrowheads="1"/>
            </p:cNvSpPr>
            <p:nvPr/>
          </p:nvSpPr>
          <p:spPr bwMode="auto">
            <a:xfrm>
              <a:off x="1065" y="1083"/>
              <a:ext cx="816" cy="294"/>
            </a:xfrm>
            <a:prstGeom prst="rect">
              <a:avLst/>
            </a:prstGeom>
            <a:solidFill>
              <a:srgbClr val="FFFFCC"/>
            </a:solidFill>
            <a:ln w="9525">
              <a:solidFill>
                <a:schemeClr val="tx2"/>
              </a:solidFill>
              <a:miter lim="800000"/>
              <a:headEnd/>
              <a:tailEnd/>
            </a:ln>
            <a:effectLst>
              <a:outerShdw dist="63500" dir="3187806" algn="ctr" rotWithShape="0">
                <a:schemeClr val="tx1"/>
              </a:outerShdw>
            </a:effec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altLang="en-US" dirty="0">
                  <a:solidFill>
                    <a:schemeClr val="accent6">
                      <a:lumMod val="75000"/>
                    </a:schemeClr>
                  </a:solidFill>
                  <a:latin typeface="Calibri" panose="020F0502020204030204" pitchFamily="34" charset="0"/>
                  <a:cs typeface="Calibri" panose="020F0502020204030204" pitchFamily="34" charset="0"/>
                </a:rPr>
                <a:t>Mission</a:t>
              </a:r>
            </a:p>
          </p:txBody>
        </p:sp>
        <p:sp>
          <p:nvSpPr>
            <p:cNvPr id="59404" name="Text Box 21">
              <a:extLst>
                <a:ext uri="{FF2B5EF4-FFF2-40B4-BE49-F238E27FC236}">
                  <a16:creationId xmlns:a16="http://schemas.microsoft.com/office/drawing/2014/main" id="{C3FE95C0-4832-4942-A911-1F915F3C6CEE}"/>
                </a:ext>
              </a:extLst>
            </p:cNvPr>
            <p:cNvSpPr txBox="1">
              <a:spLocks noChangeArrowheads="1"/>
            </p:cNvSpPr>
            <p:nvPr/>
          </p:nvSpPr>
          <p:spPr bwMode="auto">
            <a:xfrm>
              <a:off x="2851" y="1083"/>
              <a:ext cx="816" cy="294"/>
            </a:xfrm>
            <a:prstGeom prst="rect">
              <a:avLst/>
            </a:prstGeom>
            <a:solidFill>
              <a:srgbClr val="FFFFCC"/>
            </a:solidFill>
            <a:ln w="9525">
              <a:solidFill>
                <a:schemeClr val="tx2"/>
              </a:solidFill>
              <a:miter lim="800000"/>
              <a:headEnd/>
              <a:tailEnd/>
            </a:ln>
            <a:effectLst>
              <a:outerShdw dist="63500" dir="3187806" algn="ctr" rotWithShape="0">
                <a:schemeClr val="tx1"/>
              </a:outerShdw>
            </a:effec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altLang="en-US" dirty="0">
                  <a:solidFill>
                    <a:schemeClr val="accent6">
                      <a:lumMod val="75000"/>
                    </a:schemeClr>
                  </a:solidFill>
                  <a:latin typeface="Calibri" panose="020F0502020204030204" pitchFamily="34" charset="0"/>
                  <a:cs typeface="Calibri" panose="020F0502020204030204" pitchFamily="34" charset="0"/>
                </a:rPr>
                <a:t>Values</a:t>
              </a:r>
            </a:p>
          </p:txBody>
        </p:sp>
        <p:sp>
          <p:nvSpPr>
            <p:cNvPr id="59405" name="Text Box 22">
              <a:extLst>
                <a:ext uri="{FF2B5EF4-FFF2-40B4-BE49-F238E27FC236}">
                  <a16:creationId xmlns:a16="http://schemas.microsoft.com/office/drawing/2014/main" id="{D7EEE704-0AD1-460C-BB6C-843874FBAC17}"/>
                </a:ext>
              </a:extLst>
            </p:cNvPr>
            <p:cNvSpPr txBox="1">
              <a:spLocks noChangeArrowheads="1"/>
            </p:cNvSpPr>
            <p:nvPr/>
          </p:nvSpPr>
          <p:spPr bwMode="auto">
            <a:xfrm>
              <a:off x="3744" y="1083"/>
              <a:ext cx="1344" cy="294"/>
            </a:xfrm>
            <a:prstGeom prst="rect">
              <a:avLst/>
            </a:prstGeom>
            <a:solidFill>
              <a:srgbClr val="FFFFCC"/>
            </a:solidFill>
            <a:ln w="9525">
              <a:solidFill>
                <a:schemeClr val="tx2"/>
              </a:solidFill>
              <a:miter lim="800000"/>
              <a:headEnd/>
              <a:tailEnd/>
            </a:ln>
            <a:effectLst>
              <a:outerShdw dist="63500" dir="3187806" algn="ctr" rotWithShape="0">
                <a:schemeClr val="tx1"/>
              </a:outerShdw>
            </a:effec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altLang="en-US" dirty="0">
                  <a:solidFill>
                    <a:schemeClr val="accent6">
                      <a:lumMod val="75000"/>
                    </a:schemeClr>
                  </a:solidFill>
                  <a:latin typeface="Calibri" panose="020F0502020204030204" pitchFamily="34" charset="0"/>
                  <a:cs typeface="Calibri" panose="020F0502020204030204" pitchFamily="34" charset="0"/>
                </a:rPr>
                <a:t>Strategic Plan</a:t>
              </a:r>
            </a:p>
          </p:txBody>
        </p:sp>
        <p:sp>
          <p:nvSpPr>
            <p:cNvPr id="59406" name="Text Box 23">
              <a:extLst>
                <a:ext uri="{FF2B5EF4-FFF2-40B4-BE49-F238E27FC236}">
                  <a16:creationId xmlns:a16="http://schemas.microsoft.com/office/drawing/2014/main" id="{EE17F66C-F66E-4C87-9AE9-CD75259C5FE4}"/>
                </a:ext>
              </a:extLst>
            </p:cNvPr>
            <p:cNvSpPr txBox="1">
              <a:spLocks noChangeArrowheads="1"/>
            </p:cNvSpPr>
            <p:nvPr/>
          </p:nvSpPr>
          <p:spPr bwMode="auto">
            <a:xfrm>
              <a:off x="1958" y="1083"/>
              <a:ext cx="816" cy="294"/>
            </a:xfrm>
            <a:prstGeom prst="rect">
              <a:avLst/>
            </a:prstGeom>
            <a:solidFill>
              <a:srgbClr val="FFFFCC"/>
            </a:solidFill>
            <a:ln w="9525">
              <a:solidFill>
                <a:schemeClr val="tx2"/>
              </a:solidFill>
              <a:miter lim="800000"/>
              <a:headEnd/>
              <a:tailEnd/>
            </a:ln>
            <a:effectLst>
              <a:outerShdw dist="63500" dir="3187806" algn="ctr" rotWithShape="0">
                <a:schemeClr val="tx1"/>
              </a:outerShdw>
            </a:effec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altLang="en-US" dirty="0">
                  <a:solidFill>
                    <a:schemeClr val="accent6">
                      <a:lumMod val="75000"/>
                    </a:schemeClr>
                  </a:solidFill>
                  <a:latin typeface="Calibri" panose="020F0502020204030204" pitchFamily="34" charset="0"/>
                  <a:cs typeface="Calibri" panose="020F0502020204030204" pitchFamily="34" charset="0"/>
                </a:rPr>
                <a:t>Vision</a:t>
              </a:r>
            </a:p>
          </p:txBody>
        </p:sp>
      </p:grpSp>
      <p:sp>
        <p:nvSpPr>
          <p:cNvPr id="24" name="Rectangle 23">
            <a:extLst>
              <a:ext uri="{FF2B5EF4-FFF2-40B4-BE49-F238E27FC236}">
                <a16:creationId xmlns:a16="http://schemas.microsoft.com/office/drawing/2014/main" id="{FC2BD704-7AB6-42DD-8212-B3BE7444F9C7}"/>
              </a:ext>
            </a:extLst>
          </p:cNvPr>
          <p:cNvSpPr/>
          <p:nvPr/>
        </p:nvSpPr>
        <p:spPr>
          <a:xfrm>
            <a:off x="1011043" y="10391"/>
            <a:ext cx="8136082" cy="904009"/>
          </a:xfrm>
          <a:prstGeom prst="rect">
            <a:avLst/>
          </a:prstGeom>
          <a:gradFill flip="none" rotWithShape="1">
            <a:gsLst>
              <a:gs pos="0">
                <a:srgbClr val="99CCFF">
                  <a:shade val="30000"/>
                  <a:satMod val="115000"/>
                </a:srgbClr>
              </a:gs>
              <a:gs pos="50000">
                <a:srgbClr val="99CCFF">
                  <a:shade val="67500"/>
                  <a:satMod val="115000"/>
                </a:srgbClr>
              </a:gs>
              <a:gs pos="100000">
                <a:srgbClr val="99CCFF">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accent6">
                  <a:lumMod val="75000"/>
                </a:schemeClr>
              </a:solidFill>
              <a:latin typeface="Calibri" panose="020F0502020204030204" pitchFamily="34" charset="0"/>
              <a:cs typeface="Calibri" panose="020F0502020204030204" pitchFamily="34" charset="0"/>
            </a:endParaRPr>
          </a:p>
        </p:txBody>
      </p:sp>
      <p:sp>
        <p:nvSpPr>
          <p:cNvPr id="25" name="Text Box 6">
            <a:extLst>
              <a:ext uri="{FF2B5EF4-FFF2-40B4-BE49-F238E27FC236}">
                <a16:creationId xmlns:a16="http://schemas.microsoft.com/office/drawing/2014/main" id="{4984CD8E-51ED-4A1C-9DC3-B07ACD4FD147}"/>
              </a:ext>
            </a:extLst>
          </p:cNvPr>
          <p:cNvSpPr txBox="1">
            <a:spLocks noChangeArrowheads="1"/>
          </p:cNvSpPr>
          <p:nvPr/>
        </p:nvSpPr>
        <p:spPr bwMode="auto">
          <a:xfrm>
            <a:off x="1756501" y="221671"/>
            <a:ext cx="8153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defRPr/>
            </a:pPr>
            <a:r>
              <a:rPr lang="en-US" altLang="en-US" sz="3600" dirty="0">
                <a:solidFill>
                  <a:schemeClr val="accent6">
                    <a:lumMod val="75000"/>
                  </a:schemeClr>
                </a:solidFill>
                <a:latin typeface="Calibri" panose="020F0502020204030204" pitchFamily="34" charset="0"/>
                <a:cs typeface="Calibri" panose="020F0502020204030204" pitchFamily="34" charset="0"/>
              </a:rPr>
              <a:t>Campus Planning</a:t>
            </a:r>
          </a:p>
        </p:txBody>
      </p:sp>
      <p:sp>
        <p:nvSpPr>
          <p:cNvPr id="26" name="TextBox 25">
            <a:extLst>
              <a:ext uri="{FF2B5EF4-FFF2-40B4-BE49-F238E27FC236}">
                <a16:creationId xmlns:a16="http://schemas.microsoft.com/office/drawing/2014/main" id="{9288CB22-DDCB-4A18-B116-9FEE7944C70F}"/>
              </a:ext>
            </a:extLst>
          </p:cNvPr>
          <p:cNvSpPr txBox="1"/>
          <p:nvPr/>
        </p:nvSpPr>
        <p:spPr>
          <a:xfrm>
            <a:off x="1018306" y="155861"/>
            <a:ext cx="569387" cy="707886"/>
          </a:xfrm>
          <a:prstGeom prst="rect">
            <a:avLst/>
          </a:prstGeom>
          <a:noFill/>
        </p:spPr>
        <p:txBody>
          <a:bodyPr wrap="none" rtlCol="0">
            <a:spAutoFit/>
          </a:bodyPr>
          <a:lstStyle/>
          <a:p>
            <a:r>
              <a:rPr lang="en-US" sz="4000" dirty="0"/>
              <a:t>4.</a:t>
            </a:r>
            <a:endParaRPr lang="en-US" dirty="0"/>
          </a:p>
        </p:txBody>
      </p:sp>
      <p:sp>
        <p:nvSpPr>
          <p:cNvPr id="2" name="Oval 1">
            <a:extLst>
              <a:ext uri="{FF2B5EF4-FFF2-40B4-BE49-F238E27FC236}">
                <a16:creationId xmlns:a16="http://schemas.microsoft.com/office/drawing/2014/main" id="{868A5496-43A7-435A-B95D-10BBB488C924}"/>
              </a:ext>
            </a:extLst>
          </p:cNvPr>
          <p:cNvSpPr/>
          <p:nvPr/>
        </p:nvSpPr>
        <p:spPr>
          <a:xfrm>
            <a:off x="1371600" y="1059870"/>
            <a:ext cx="7532914" cy="224504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352642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ight Arrow 42"/>
          <p:cNvSpPr/>
          <p:nvPr/>
        </p:nvSpPr>
        <p:spPr>
          <a:xfrm>
            <a:off x="218210" y="846854"/>
            <a:ext cx="8641002" cy="1018313"/>
          </a:xfrm>
          <a:prstGeom prst="rightArrow">
            <a:avLst/>
          </a:prstGeom>
          <a:solidFill>
            <a:srgbClr val="FFCC99"/>
          </a:solidFill>
          <a:ln>
            <a:solidFill>
              <a:schemeClr val="tx1"/>
            </a:solidFill>
          </a:ln>
          <a:effectLst>
            <a:outerShdw blurRad="50800" dist="88900" dir="2700000" algn="tl" rotWithShape="0">
              <a:schemeClr val="tx1">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dirty="0">
              <a:solidFill>
                <a:schemeClr val="tx1"/>
              </a:solidFill>
            </a:endParaRPr>
          </a:p>
        </p:txBody>
      </p:sp>
      <p:sp>
        <p:nvSpPr>
          <p:cNvPr id="47" name="TextBox 46"/>
          <p:cNvSpPr txBox="1"/>
          <p:nvPr/>
        </p:nvSpPr>
        <p:spPr>
          <a:xfrm>
            <a:off x="430604" y="1099866"/>
            <a:ext cx="1110497" cy="507831"/>
          </a:xfrm>
          <a:prstGeom prst="rect">
            <a:avLst/>
          </a:prstGeom>
          <a:noFill/>
        </p:spPr>
        <p:txBody>
          <a:bodyPr wrap="none" rtlCol="0">
            <a:spAutoFit/>
          </a:bodyPr>
          <a:lstStyle/>
          <a:p>
            <a:pPr algn="ctr"/>
            <a:r>
              <a:rPr lang="en-US" sz="1350" b="1" dirty="0"/>
              <a:t>Planning </a:t>
            </a:r>
          </a:p>
          <a:p>
            <a:pPr algn="ctr"/>
            <a:r>
              <a:rPr lang="en-US" sz="1350" b="1" dirty="0"/>
              <a:t>Assumptions</a:t>
            </a:r>
          </a:p>
        </p:txBody>
      </p:sp>
      <p:sp>
        <p:nvSpPr>
          <p:cNvPr id="29" name="Right Arrow 28"/>
          <p:cNvSpPr/>
          <p:nvPr/>
        </p:nvSpPr>
        <p:spPr>
          <a:xfrm>
            <a:off x="4270662" y="1896351"/>
            <a:ext cx="363692" cy="353281"/>
          </a:xfrm>
          <a:prstGeom prst="rightArrow">
            <a:avLst/>
          </a:prstGeom>
          <a:solidFill>
            <a:schemeClr val="accent5">
              <a:lumMod val="60000"/>
              <a:lumOff val="40000"/>
            </a:schemeClr>
          </a:solidFill>
          <a:ln>
            <a:solidFill>
              <a:schemeClr val="tx1"/>
            </a:solidFill>
          </a:ln>
          <a:effectLst>
            <a:outerShdw blurRad="50800" dist="88900" dir="2700000" algn="tl" rotWithShape="0">
              <a:schemeClr val="tx1">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0" name="Right Arrow 29"/>
          <p:cNvSpPr/>
          <p:nvPr/>
        </p:nvSpPr>
        <p:spPr>
          <a:xfrm>
            <a:off x="4270662" y="3600459"/>
            <a:ext cx="363692" cy="353281"/>
          </a:xfrm>
          <a:prstGeom prst="rightArrow">
            <a:avLst/>
          </a:prstGeom>
          <a:solidFill>
            <a:schemeClr val="accent5">
              <a:lumMod val="40000"/>
              <a:lumOff val="60000"/>
            </a:schemeClr>
          </a:solidFill>
          <a:ln>
            <a:solidFill>
              <a:schemeClr val="tx1"/>
            </a:solidFill>
          </a:ln>
          <a:effectLst>
            <a:outerShdw blurRad="50800" dist="88900" dir="2700000" algn="tl" rotWithShape="0">
              <a:schemeClr val="tx1">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1" name="Right Arrow 30"/>
          <p:cNvSpPr/>
          <p:nvPr/>
        </p:nvSpPr>
        <p:spPr>
          <a:xfrm>
            <a:off x="4270662" y="4909716"/>
            <a:ext cx="363692" cy="353281"/>
          </a:xfrm>
          <a:prstGeom prst="rightArrow">
            <a:avLst/>
          </a:prstGeom>
          <a:solidFill>
            <a:schemeClr val="accent5">
              <a:lumMod val="20000"/>
              <a:lumOff val="80000"/>
            </a:schemeClr>
          </a:solidFill>
          <a:ln>
            <a:solidFill>
              <a:schemeClr val="tx1"/>
            </a:solidFill>
          </a:ln>
          <a:effectLst>
            <a:outerShdw blurRad="50800" dist="88900" dir="2700000" algn="tl" rotWithShape="0">
              <a:schemeClr val="tx1">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2" name="Right Arrow 31"/>
          <p:cNvSpPr/>
          <p:nvPr/>
        </p:nvSpPr>
        <p:spPr>
          <a:xfrm>
            <a:off x="4270662" y="2644497"/>
            <a:ext cx="363692" cy="353281"/>
          </a:xfrm>
          <a:prstGeom prst="rightArrow">
            <a:avLst/>
          </a:prstGeom>
          <a:ln>
            <a:solidFill>
              <a:schemeClr val="tx1"/>
            </a:solidFill>
          </a:ln>
          <a:effectLst>
            <a:outerShdw blurRad="50800" dist="88900" dir="2700000" algn="tl" rotWithShape="0">
              <a:schemeClr val="tx1">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6" name="Right Arrow 25"/>
          <p:cNvSpPr/>
          <p:nvPr/>
        </p:nvSpPr>
        <p:spPr>
          <a:xfrm>
            <a:off x="2961400" y="2270421"/>
            <a:ext cx="363692" cy="353281"/>
          </a:xfrm>
          <a:prstGeom prst="rightArrow">
            <a:avLst/>
          </a:prstGeom>
          <a:solidFill>
            <a:schemeClr val="accent5">
              <a:lumMod val="60000"/>
              <a:lumOff val="40000"/>
            </a:schemeClr>
          </a:solidFill>
          <a:ln>
            <a:solidFill>
              <a:schemeClr val="tx1"/>
            </a:solidFill>
          </a:ln>
          <a:effectLst>
            <a:outerShdw blurRad="50800" dist="88900" dir="2700000" algn="tl" rotWithShape="0">
              <a:schemeClr val="tx1">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7" name="Right Arrow 26"/>
          <p:cNvSpPr/>
          <p:nvPr/>
        </p:nvSpPr>
        <p:spPr>
          <a:xfrm>
            <a:off x="2961400" y="3600459"/>
            <a:ext cx="363692" cy="353281"/>
          </a:xfrm>
          <a:prstGeom prst="rightArrow">
            <a:avLst/>
          </a:prstGeom>
          <a:solidFill>
            <a:schemeClr val="accent5">
              <a:lumMod val="40000"/>
              <a:lumOff val="60000"/>
            </a:schemeClr>
          </a:solidFill>
          <a:ln>
            <a:solidFill>
              <a:schemeClr val="tx1"/>
            </a:solidFill>
          </a:ln>
          <a:effectLst>
            <a:outerShdw blurRad="50800" dist="88900" dir="2700000" algn="tl" rotWithShape="0">
              <a:schemeClr val="tx1">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8" name="Right Arrow 27"/>
          <p:cNvSpPr/>
          <p:nvPr/>
        </p:nvSpPr>
        <p:spPr>
          <a:xfrm>
            <a:off x="2961400" y="4546032"/>
            <a:ext cx="363692" cy="353281"/>
          </a:xfrm>
          <a:prstGeom prst="rightArrow">
            <a:avLst/>
          </a:prstGeom>
          <a:solidFill>
            <a:schemeClr val="accent5">
              <a:lumMod val="20000"/>
              <a:lumOff val="80000"/>
            </a:schemeClr>
          </a:solidFill>
          <a:ln>
            <a:solidFill>
              <a:schemeClr val="tx1"/>
            </a:solidFill>
          </a:ln>
          <a:effectLst>
            <a:outerShdw blurRad="50800" dist="88900" dir="2700000" algn="tl" rotWithShape="0">
              <a:schemeClr val="tx1">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 name="Right Arrow 14"/>
          <p:cNvSpPr/>
          <p:nvPr/>
        </p:nvSpPr>
        <p:spPr>
          <a:xfrm>
            <a:off x="1361200" y="3278343"/>
            <a:ext cx="363692" cy="353281"/>
          </a:xfrm>
          <a:prstGeom prst="rightArrow">
            <a:avLst/>
          </a:prstGeom>
          <a:solidFill>
            <a:schemeClr val="accent5">
              <a:lumMod val="50000"/>
            </a:schemeClr>
          </a:solidFill>
          <a:ln>
            <a:solidFill>
              <a:schemeClr val="tx1"/>
            </a:solidFill>
          </a:ln>
          <a:effectLst>
            <a:outerShdw blurRad="50800" dist="88900" dir="2700000" algn="tl" rotWithShape="0">
              <a:schemeClr val="tx1">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 name="Rectangle 5"/>
          <p:cNvSpPr/>
          <p:nvPr/>
        </p:nvSpPr>
        <p:spPr>
          <a:xfrm>
            <a:off x="103909" y="992332"/>
            <a:ext cx="96012" cy="4883728"/>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Rectangle 6"/>
          <p:cNvSpPr/>
          <p:nvPr/>
        </p:nvSpPr>
        <p:spPr>
          <a:xfrm>
            <a:off x="1766453" y="992332"/>
            <a:ext cx="96012" cy="4883728"/>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Rectangle 7"/>
          <p:cNvSpPr/>
          <p:nvPr/>
        </p:nvSpPr>
        <p:spPr>
          <a:xfrm>
            <a:off x="4675909" y="992332"/>
            <a:ext cx="96012" cy="4883728"/>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Rectangle 8"/>
          <p:cNvSpPr/>
          <p:nvPr/>
        </p:nvSpPr>
        <p:spPr>
          <a:xfrm>
            <a:off x="6296894" y="992332"/>
            <a:ext cx="96012" cy="4883728"/>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Rectangle 9"/>
          <p:cNvSpPr/>
          <p:nvPr/>
        </p:nvSpPr>
        <p:spPr>
          <a:xfrm>
            <a:off x="7813961" y="992332"/>
            <a:ext cx="96012" cy="4883728"/>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 name="Rectangle 10"/>
          <p:cNvSpPr/>
          <p:nvPr/>
        </p:nvSpPr>
        <p:spPr>
          <a:xfrm>
            <a:off x="457200" y="3132859"/>
            <a:ext cx="997527" cy="633846"/>
          </a:xfrm>
          <a:prstGeom prst="rect">
            <a:avLst/>
          </a:prstGeom>
          <a:solidFill>
            <a:schemeClr val="accent5">
              <a:lumMod val="50000"/>
            </a:schemeClr>
          </a:solidFill>
          <a:ln>
            <a:solidFill>
              <a:schemeClr val="tx1"/>
            </a:solidFill>
          </a:ln>
          <a:effectLst>
            <a:outerShdw blurRad="50800" dist="88900" dir="2700000" algn="tl" rotWithShape="0">
              <a:schemeClr val="tx1">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Rectangle 11"/>
          <p:cNvSpPr/>
          <p:nvPr/>
        </p:nvSpPr>
        <p:spPr>
          <a:xfrm>
            <a:off x="2067785" y="2093771"/>
            <a:ext cx="997527" cy="7169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 name="Rectangle 13"/>
          <p:cNvSpPr/>
          <p:nvPr/>
        </p:nvSpPr>
        <p:spPr>
          <a:xfrm>
            <a:off x="2067785" y="3239375"/>
            <a:ext cx="997532" cy="994918"/>
          </a:xfrm>
          <a:prstGeom prst="rect">
            <a:avLst/>
          </a:prstGeom>
          <a:solidFill>
            <a:schemeClr val="accent5">
              <a:lumMod val="40000"/>
              <a:lumOff val="60000"/>
            </a:schemeClr>
          </a:solidFill>
          <a:ln>
            <a:solidFill>
              <a:schemeClr val="tx1"/>
            </a:solidFill>
          </a:ln>
          <a:effectLst>
            <a:outerShdw blurRad="50800" dist="88900" dir="2700000" algn="tl" rotWithShape="0">
              <a:schemeClr val="tx1">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6" name="Rectangle 15"/>
          <p:cNvSpPr/>
          <p:nvPr/>
        </p:nvSpPr>
        <p:spPr>
          <a:xfrm>
            <a:off x="2057394" y="4379768"/>
            <a:ext cx="997527" cy="633846"/>
          </a:xfrm>
          <a:prstGeom prst="rect">
            <a:avLst/>
          </a:prstGeom>
          <a:solidFill>
            <a:schemeClr val="accent5">
              <a:lumMod val="20000"/>
              <a:lumOff val="80000"/>
            </a:schemeClr>
          </a:solidFill>
          <a:ln>
            <a:solidFill>
              <a:schemeClr val="tx1"/>
            </a:solidFill>
          </a:ln>
          <a:effectLst>
            <a:outerShdw blurRad="50800" dist="88900" dir="2700000" algn="tl" rotWithShape="0">
              <a:schemeClr val="tx1">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7" name="Rectangle 16"/>
          <p:cNvSpPr/>
          <p:nvPr/>
        </p:nvSpPr>
        <p:spPr>
          <a:xfrm>
            <a:off x="3408221" y="1719690"/>
            <a:ext cx="997527" cy="633846"/>
          </a:xfrm>
          <a:prstGeom prst="rect">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8" name="Rectangle 17"/>
          <p:cNvSpPr/>
          <p:nvPr/>
        </p:nvSpPr>
        <p:spPr>
          <a:xfrm>
            <a:off x="3397826" y="2519797"/>
            <a:ext cx="997527" cy="633846"/>
          </a:xfrm>
          <a:prstGeom prst="rect">
            <a:avLst/>
          </a:prstGeom>
          <a:solidFill>
            <a:schemeClr val="accent5">
              <a:lumMod val="60000"/>
              <a:lumOff val="40000"/>
            </a:schemeClr>
          </a:solidFill>
          <a:ln>
            <a:solidFill>
              <a:schemeClr val="tx1"/>
            </a:solidFill>
          </a:ln>
          <a:effectLst>
            <a:outerShdw blurRad="50800" dist="88900" dir="2700000" algn="tl" rotWithShape="0">
              <a:schemeClr val="tx1">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9" name="Rectangle 18"/>
          <p:cNvSpPr/>
          <p:nvPr/>
        </p:nvSpPr>
        <p:spPr>
          <a:xfrm>
            <a:off x="3397826" y="3486155"/>
            <a:ext cx="997527" cy="633846"/>
          </a:xfrm>
          <a:prstGeom prst="rect">
            <a:avLst/>
          </a:prstGeom>
          <a:solidFill>
            <a:schemeClr val="accent5">
              <a:lumMod val="40000"/>
              <a:lumOff val="60000"/>
            </a:schemeClr>
          </a:solidFill>
          <a:ln>
            <a:solidFill>
              <a:schemeClr val="tx1"/>
            </a:solidFill>
          </a:ln>
          <a:effectLst>
            <a:outerShdw blurRad="50800" dist="88900" dir="2700000" algn="tl" rotWithShape="0">
              <a:schemeClr val="tx1">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0" name="Rectangle 19"/>
          <p:cNvSpPr/>
          <p:nvPr/>
        </p:nvSpPr>
        <p:spPr>
          <a:xfrm>
            <a:off x="3385192" y="4307026"/>
            <a:ext cx="1010162" cy="1548249"/>
          </a:xfrm>
          <a:prstGeom prst="rect">
            <a:avLst/>
          </a:prstGeom>
          <a:solidFill>
            <a:schemeClr val="accent5">
              <a:lumMod val="20000"/>
              <a:lumOff val="80000"/>
            </a:schemeClr>
          </a:solidFill>
          <a:ln>
            <a:solidFill>
              <a:schemeClr val="tx1"/>
            </a:solidFill>
          </a:ln>
          <a:effectLst>
            <a:outerShdw blurRad="50800" dist="88900" dir="2700000" algn="tl" rotWithShape="0">
              <a:schemeClr val="tx1">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5" name="Curved Left Arrow 24"/>
          <p:cNvSpPr/>
          <p:nvPr/>
        </p:nvSpPr>
        <p:spPr>
          <a:xfrm rot="16200000">
            <a:off x="5212079" y="2426276"/>
            <a:ext cx="685800" cy="1371600"/>
          </a:xfrm>
          <a:prstGeom prst="curvedLeftArrow">
            <a:avLst/>
          </a:prstGeom>
          <a:solidFill>
            <a:schemeClr val="accent6">
              <a:lumMod val="40000"/>
              <a:lumOff val="60000"/>
            </a:schemeClr>
          </a:solidFill>
          <a:ln>
            <a:solidFill>
              <a:schemeClr val="tx1"/>
            </a:solidFill>
          </a:ln>
          <a:effectLst>
            <a:outerShdw blurRad="50800" dist="88900" dir="2700000" algn="tl" rotWithShape="0">
              <a:schemeClr val="tx1">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solidFill>
            </a:endParaRPr>
          </a:p>
        </p:txBody>
      </p:sp>
      <p:sp>
        <p:nvSpPr>
          <p:cNvPr id="24" name="Curved Left Arrow 23"/>
          <p:cNvSpPr/>
          <p:nvPr/>
        </p:nvSpPr>
        <p:spPr>
          <a:xfrm rot="16200000" flipH="1" flipV="1">
            <a:off x="5061305" y="3179621"/>
            <a:ext cx="716974" cy="1361214"/>
          </a:xfrm>
          <a:prstGeom prst="curvedLeftArrow">
            <a:avLst/>
          </a:prstGeom>
          <a:solidFill>
            <a:schemeClr val="accent6">
              <a:lumMod val="40000"/>
              <a:lumOff val="60000"/>
            </a:schemeClr>
          </a:solidFill>
          <a:ln>
            <a:solidFill>
              <a:schemeClr val="tx1"/>
            </a:solidFill>
          </a:ln>
          <a:effectLst>
            <a:outerShdw blurRad="50800" dist="88900" dir="2700000" algn="tl" rotWithShape="0">
              <a:schemeClr val="tx1">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solidFill>
            </a:endParaRPr>
          </a:p>
        </p:txBody>
      </p:sp>
      <p:sp>
        <p:nvSpPr>
          <p:cNvPr id="22" name="Pentagon 21"/>
          <p:cNvSpPr/>
          <p:nvPr/>
        </p:nvSpPr>
        <p:spPr>
          <a:xfrm>
            <a:off x="5144376" y="3196135"/>
            <a:ext cx="794535" cy="457526"/>
          </a:xfrm>
          <a:prstGeom prst="homePlate">
            <a:avLst/>
          </a:prstGeom>
          <a:solidFill>
            <a:schemeClr val="accent6">
              <a:lumMod val="40000"/>
              <a:lumOff val="60000"/>
            </a:schemeClr>
          </a:solidFill>
          <a:ln>
            <a:solidFill>
              <a:schemeClr val="tx1"/>
            </a:solidFill>
          </a:ln>
          <a:effectLst>
            <a:outerShdw blurRad="50800" dist="88900" dir="2700000" algn="tl" rotWithShape="0">
              <a:schemeClr val="tx1">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3" name="Right Arrow 32"/>
          <p:cNvSpPr/>
          <p:nvPr/>
        </p:nvSpPr>
        <p:spPr>
          <a:xfrm>
            <a:off x="7356763" y="3236775"/>
            <a:ext cx="363692" cy="353281"/>
          </a:xfrm>
          <a:prstGeom prst="rightArrow">
            <a:avLst/>
          </a:prstGeom>
          <a:solidFill>
            <a:schemeClr val="accent4">
              <a:lumMod val="20000"/>
              <a:lumOff val="80000"/>
            </a:schemeClr>
          </a:solidFill>
          <a:ln>
            <a:solidFill>
              <a:schemeClr val="tx1"/>
            </a:solidFill>
          </a:ln>
          <a:effectLst>
            <a:outerShdw blurRad="50800" dist="88900" dir="2700000" algn="tl" rotWithShape="0">
              <a:schemeClr val="tx1">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4" name="Right Arrow 33"/>
          <p:cNvSpPr/>
          <p:nvPr/>
        </p:nvSpPr>
        <p:spPr>
          <a:xfrm>
            <a:off x="7356763" y="4182348"/>
            <a:ext cx="363692" cy="353281"/>
          </a:xfrm>
          <a:prstGeom prst="rightArrow">
            <a:avLst/>
          </a:prstGeom>
          <a:solidFill>
            <a:schemeClr val="accent4">
              <a:lumMod val="20000"/>
              <a:lumOff val="80000"/>
            </a:schemeClr>
          </a:solidFill>
          <a:ln>
            <a:solidFill>
              <a:schemeClr val="tx1"/>
            </a:solidFill>
          </a:ln>
          <a:effectLst>
            <a:outerShdw blurRad="50800" dist="88900" dir="2700000" algn="tl" rotWithShape="0">
              <a:schemeClr val="tx1">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5" name="Right Arrow 34"/>
          <p:cNvSpPr/>
          <p:nvPr/>
        </p:nvSpPr>
        <p:spPr>
          <a:xfrm>
            <a:off x="7356763" y="2280813"/>
            <a:ext cx="363692" cy="353281"/>
          </a:xfrm>
          <a:prstGeom prst="rightArrow">
            <a:avLst/>
          </a:prstGeom>
          <a:solidFill>
            <a:schemeClr val="accent4">
              <a:lumMod val="20000"/>
              <a:lumOff val="80000"/>
            </a:schemeClr>
          </a:solidFill>
          <a:ln>
            <a:solidFill>
              <a:schemeClr val="tx1"/>
            </a:solidFill>
          </a:ln>
          <a:effectLst>
            <a:outerShdw blurRad="50800" dist="88900" dir="2700000" algn="tl" rotWithShape="0">
              <a:schemeClr val="tx1">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6" name="Rectangle 35"/>
          <p:cNvSpPr/>
          <p:nvPr/>
        </p:nvSpPr>
        <p:spPr>
          <a:xfrm>
            <a:off x="6494323" y="2156113"/>
            <a:ext cx="997527" cy="633846"/>
          </a:xfrm>
          <a:prstGeom prst="rect">
            <a:avLst/>
          </a:prstGeom>
          <a:solidFill>
            <a:schemeClr val="accent4">
              <a:lumMod val="20000"/>
              <a:lumOff val="80000"/>
            </a:schemeClr>
          </a:solidFill>
          <a:ln>
            <a:solidFill>
              <a:schemeClr val="tx1"/>
            </a:solidFill>
          </a:ln>
          <a:effectLst>
            <a:outerShdw blurRad="50800" dist="88900" dir="2700000" algn="tl" rotWithShape="0">
              <a:schemeClr val="tx1">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7" name="Rectangle 36"/>
          <p:cNvSpPr/>
          <p:nvPr/>
        </p:nvSpPr>
        <p:spPr>
          <a:xfrm>
            <a:off x="6494323" y="3122471"/>
            <a:ext cx="997527" cy="633846"/>
          </a:xfrm>
          <a:prstGeom prst="rect">
            <a:avLst/>
          </a:prstGeom>
          <a:solidFill>
            <a:schemeClr val="accent4">
              <a:lumMod val="20000"/>
              <a:lumOff val="80000"/>
            </a:schemeClr>
          </a:solidFill>
          <a:ln>
            <a:solidFill>
              <a:schemeClr val="tx1"/>
            </a:solidFill>
          </a:ln>
          <a:effectLst>
            <a:outerShdw blurRad="50800" dist="88900" dir="2700000" algn="tl" rotWithShape="0">
              <a:schemeClr val="tx1">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8" name="Rectangle 37"/>
          <p:cNvSpPr/>
          <p:nvPr/>
        </p:nvSpPr>
        <p:spPr>
          <a:xfrm>
            <a:off x="6494323" y="4026472"/>
            <a:ext cx="997527" cy="633846"/>
          </a:xfrm>
          <a:prstGeom prst="rect">
            <a:avLst/>
          </a:prstGeom>
          <a:solidFill>
            <a:schemeClr val="accent4">
              <a:lumMod val="20000"/>
              <a:lumOff val="80000"/>
            </a:schemeClr>
          </a:solidFill>
          <a:ln>
            <a:solidFill>
              <a:schemeClr val="tx1"/>
            </a:solidFill>
          </a:ln>
          <a:effectLst>
            <a:outerShdw blurRad="50800" dist="88900" dir="2700000" algn="tl" rotWithShape="0">
              <a:schemeClr val="tx1">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9" name="Rectangle 38"/>
          <p:cNvSpPr/>
          <p:nvPr/>
        </p:nvSpPr>
        <p:spPr>
          <a:xfrm>
            <a:off x="7980220" y="3106876"/>
            <a:ext cx="997527" cy="633846"/>
          </a:xfrm>
          <a:prstGeom prst="rect">
            <a:avLst/>
          </a:prstGeom>
          <a:solidFill>
            <a:srgbClr val="FFCC99"/>
          </a:solidFill>
          <a:ln>
            <a:solidFill>
              <a:schemeClr val="tx1"/>
            </a:solidFill>
          </a:ln>
          <a:effectLst>
            <a:outerShdw blurRad="50800" dist="88900" dir="2700000" algn="tl" rotWithShape="0">
              <a:schemeClr val="tx1">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6" name="TextBox 45"/>
          <p:cNvSpPr txBox="1"/>
          <p:nvPr/>
        </p:nvSpPr>
        <p:spPr>
          <a:xfrm>
            <a:off x="394858" y="3197016"/>
            <a:ext cx="1080647" cy="415498"/>
          </a:xfrm>
          <a:prstGeom prst="rect">
            <a:avLst/>
          </a:prstGeom>
          <a:noFill/>
        </p:spPr>
        <p:txBody>
          <a:bodyPr wrap="square" rtlCol="0">
            <a:spAutoFit/>
          </a:bodyPr>
          <a:lstStyle/>
          <a:p>
            <a:pPr algn="ctr"/>
            <a:r>
              <a:rPr lang="en-US" sz="1050" b="1" dirty="0">
                <a:solidFill>
                  <a:schemeClr val="bg1"/>
                </a:solidFill>
              </a:rPr>
              <a:t>Planning Assumptions</a:t>
            </a:r>
          </a:p>
        </p:txBody>
      </p:sp>
      <p:sp>
        <p:nvSpPr>
          <p:cNvPr id="48" name="TextBox 47"/>
          <p:cNvSpPr txBox="1"/>
          <p:nvPr/>
        </p:nvSpPr>
        <p:spPr>
          <a:xfrm>
            <a:off x="2027980" y="1104991"/>
            <a:ext cx="2273892" cy="507831"/>
          </a:xfrm>
          <a:prstGeom prst="rect">
            <a:avLst/>
          </a:prstGeom>
          <a:noFill/>
        </p:spPr>
        <p:txBody>
          <a:bodyPr wrap="none" rtlCol="0">
            <a:spAutoFit/>
          </a:bodyPr>
          <a:lstStyle/>
          <a:p>
            <a:pPr algn="ctr"/>
            <a:r>
              <a:rPr lang="en-US" sz="1350" b="1" dirty="0"/>
              <a:t>Program, Building &amp; Campus </a:t>
            </a:r>
          </a:p>
          <a:p>
            <a:pPr algn="ctr"/>
            <a:r>
              <a:rPr lang="en-US" sz="1350" b="1" dirty="0"/>
              <a:t>Analysis &amp; Assessment</a:t>
            </a:r>
          </a:p>
        </p:txBody>
      </p:sp>
      <p:sp>
        <p:nvSpPr>
          <p:cNvPr id="49" name="TextBox 48"/>
          <p:cNvSpPr txBox="1"/>
          <p:nvPr/>
        </p:nvSpPr>
        <p:spPr>
          <a:xfrm>
            <a:off x="4925119" y="1125784"/>
            <a:ext cx="1205510" cy="507831"/>
          </a:xfrm>
          <a:prstGeom prst="rect">
            <a:avLst/>
          </a:prstGeom>
          <a:noFill/>
        </p:spPr>
        <p:txBody>
          <a:bodyPr wrap="square" rtlCol="0">
            <a:spAutoFit/>
          </a:bodyPr>
          <a:lstStyle/>
          <a:p>
            <a:pPr algn="ctr"/>
            <a:r>
              <a:rPr lang="en-US" sz="1350" b="1" dirty="0"/>
              <a:t>University  Needs</a:t>
            </a:r>
          </a:p>
        </p:txBody>
      </p:sp>
      <p:sp>
        <p:nvSpPr>
          <p:cNvPr id="50" name="TextBox 49"/>
          <p:cNvSpPr txBox="1"/>
          <p:nvPr/>
        </p:nvSpPr>
        <p:spPr>
          <a:xfrm>
            <a:off x="6639793" y="1215736"/>
            <a:ext cx="1051378" cy="300082"/>
          </a:xfrm>
          <a:prstGeom prst="rect">
            <a:avLst/>
          </a:prstGeom>
          <a:noFill/>
        </p:spPr>
        <p:txBody>
          <a:bodyPr wrap="none" rtlCol="0">
            <a:spAutoFit/>
          </a:bodyPr>
          <a:lstStyle/>
          <a:p>
            <a:r>
              <a:rPr lang="en-US" sz="1350" b="1" dirty="0"/>
              <a:t>Alternatives</a:t>
            </a:r>
          </a:p>
        </p:txBody>
      </p:sp>
      <p:sp>
        <p:nvSpPr>
          <p:cNvPr id="51" name="TextBox 50"/>
          <p:cNvSpPr txBox="1"/>
          <p:nvPr/>
        </p:nvSpPr>
        <p:spPr>
          <a:xfrm>
            <a:off x="8020600" y="1099866"/>
            <a:ext cx="795411" cy="507831"/>
          </a:xfrm>
          <a:prstGeom prst="rect">
            <a:avLst/>
          </a:prstGeom>
          <a:noFill/>
        </p:spPr>
        <p:txBody>
          <a:bodyPr wrap="none" rtlCol="0">
            <a:spAutoFit/>
          </a:bodyPr>
          <a:lstStyle/>
          <a:p>
            <a:pPr algn="ctr"/>
            <a:r>
              <a:rPr lang="en-US" sz="1350" b="1" dirty="0"/>
              <a:t>Campus </a:t>
            </a:r>
          </a:p>
          <a:p>
            <a:pPr algn="ctr"/>
            <a:r>
              <a:rPr lang="en-US" sz="1350" b="1" dirty="0"/>
              <a:t>Plan</a:t>
            </a:r>
          </a:p>
        </p:txBody>
      </p:sp>
      <p:sp>
        <p:nvSpPr>
          <p:cNvPr id="52" name="TextBox 51"/>
          <p:cNvSpPr txBox="1"/>
          <p:nvPr/>
        </p:nvSpPr>
        <p:spPr>
          <a:xfrm>
            <a:off x="5159892" y="3277430"/>
            <a:ext cx="633507" cy="300082"/>
          </a:xfrm>
          <a:prstGeom prst="rect">
            <a:avLst/>
          </a:prstGeom>
          <a:noFill/>
        </p:spPr>
        <p:txBody>
          <a:bodyPr wrap="none" rtlCol="0">
            <a:spAutoFit/>
          </a:bodyPr>
          <a:lstStyle/>
          <a:p>
            <a:r>
              <a:rPr lang="en-US" sz="1350" b="1" dirty="0"/>
              <a:t>Needs</a:t>
            </a:r>
          </a:p>
        </p:txBody>
      </p:sp>
      <p:sp>
        <p:nvSpPr>
          <p:cNvPr id="53" name="TextBox 52"/>
          <p:cNvSpPr txBox="1"/>
          <p:nvPr/>
        </p:nvSpPr>
        <p:spPr>
          <a:xfrm>
            <a:off x="4788537" y="2395102"/>
            <a:ext cx="804235" cy="415498"/>
          </a:xfrm>
          <a:prstGeom prst="rect">
            <a:avLst/>
          </a:prstGeom>
          <a:noFill/>
        </p:spPr>
        <p:txBody>
          <a:bodyPr wrap="square" rtlCol="0">
            <a:spAutoFit/>
          </a:bodyPr>
          <a:lstStyle/>
          <a:p>
            <a:r>
              <a:rPr lang="en-US" sz="1050" b="1" dirty="0"/>
              <a:t> Guidelines</a:t>
            </a:r>
          </a:p>
        </p:txBody>
      </p:sp>
      <p:sp>
        <p:nvSpPr>
          <p:cNvPr id="54" name="TextBox 53"/>
          <p:cNvSpPr txBox="1"/>
          <p:nvPr/>
        </p:nvSpPr>
        <p:spPr>
          <a:xfrm>
            <a:off x="5821399" y="2632456"/>
            <a:ext cx="494046" cy="253916"/>
          </a:xfrm>
          <a:prstGeom prst="rect">
            <a:avLst/>
          </a:prstGeom>
          <a:noFill/>
        </p:spPr>
        <p:txBody>
          <a:bodyPr wrap="none" rtlCol="0">
            <a:spAutoFit/>
          </a:bodyPr>
          <a:lstStyle/>
          <a:p>
            <a:r>
              <a:rPr lang="en-US" sz="1050" b="1" dirty="0"/>
              <a:t>Peers</a:t>
            </a:r>
          </a:p>
        </p:txBody>
      </p:sp>
      <p:sp>
        <p:nvSpPr>
          <p:cNvPr id="55" name="TextBox 54"/>
          <p:cNvSpPr txBox="1"/>
          <p:nvPr/>
        </p:nvSpPr>
        <p:spPr>
          <a:xfrm>
            <a:off x="5386004" y="4225135"/>
            <a:ext cx="938469" cy="415498"/>
          </a:xfrm>
          <a:prstGeom prst="rect">
            <a:avLst/>
          </a:prstGeom>
          <a:noFill/>
        </p:spPr>
        <p:txBody>
          <a:bodyPr wrap="square" rtlCol="0">
            <a:spAutoFit/>
          </a:bodyPr>
          <a:lstStyle/>
          <a:p>
            <a:pPr algn="r"/>
            <a:r>
              <a:rPr lang="en-US" sz="1050" b="1" dirty="0"/>
              <a:t>Institutional Values</a:t>
            </a:r>
          </a:p>
        </p:txBody>
      </p:sp>
      <p:sp>
        <p:nvSpPr>
          <p:cNvPr id="56" name="TextBox 55"/>
          <p:cNvSpPr txBox="1"/>
          <p:nvPr/>
        </p:nvSpPr>
        <p:spPr>
          <a:xfrm>
            <a:off x="4801458" y="4219934"/>
            <a:ext cx="694422" cy="253916"/>
          </a:xfrm>
          <a:prstGeom prst="rect">
            <a:avLst/>
          </a:prstGeom>
          <a:noFill/>
        </p:spPr>
        <p:txBody>
          <a:bodyPr wrap="none" rtlCol="0">
            <a:spAutoFit/>
          </a:bodyPr>
          <a:lstStyle/>
          <a:p>
            <a:pPr algn="ctr"/>
            <a:r>
              <a:rPr lang="en-US" sz="1050" b="1" dirty="0"/>
              <a:t>Priorities</a:t>
            </a:r>
          </a:p>
        </p:txBody>
      </p:sp>
      <p:sp>
        <p:nvSpPr>
          <p:cNvPr id="57" name="TextBox 56"/>
          <p:cNvSpPr txBox="1"/>
          <p:nvPr/>
        </p:nvSpPr>
        <p:spPr>
          <a:xfrm>
            <a:off x="2070744" y="2104164"/>
            <a:ext cx="970137" cy="577081"/>
          </a:xfrm>
          <a:prstGeom prst="rect">
            <a:avLst/>
          </a:prstGeom>
          <a:solidFill>
            <a:schemeClr val="accent5">
              <a:lumMod val="60000"/>
              <a:lumOff val="40000"/>
            </a:schemeClr>
          </a:solidFill>
          <a:ln>
            <a:solidFill>
              <a:schemeClr val="tx1"/>
            </a:solidFill>
          </a:ln>
          <a:effectLst>
            <a:outerShdw blurRad="50800" dist="88900" dir="2700000" algn="tl" rotWithShape="0">
              <a:schemeClr val="tx1">
                <a:alpha val="55000"/>
              </a:schemeClr>
            </a:outerShdw>
          </a:effectLst>
        </p:spPr>
        <p:txBody>
          <a:bodyPr wrap="none" rtlCol="0">
            <a:spAutoFit/>
          </a:bodyPr>
          <a:lstStyle/>
          <a:p>
            <a:pPr algn="ctr"/>
            <a:r>
              <a:rPr lang="en-US" sz="1050" b="1" dirty="0"/>
              <a:t>Program  </a:t>
            </a:r>
          </a:p>
          <a:p>
            <a:pPr algn="ctr"/>
            <a:r>
              <a:rPr lang="en-US" sz="1050" b="1" dirty="0"/>
              <a:t>Curriculum, </a:t>
            </a:r>
          </a:p>
          <a:p>
            <a:pPr algn="ctr"/>
            <a:r>
              <a:rPr lang="en-US" sz="1050" b="1" dirty="0"/>
              <a:t>Pedagogy</a:t>
            </a:r>
          </a:p>
        </p:txBody>
      </p:sp>
      <p:sp>
        <p:nvSpPr>
          <p:cNvPr id="59" name="TextBox 58"/>
          <p:cNvSpPr txBox="1"/>
          <p:nvPr/>
        </p:nvSpPr>
        <p:spPr>
          <a:xfrm>
            <a:off x="3391189" y="1726202"/>
            <a:ext cx="1068167" cy="646331"/>
          </a:xfrm>
          <a:prstGeom prst="rect">
            <a:avLst/>
          </a:prstGeom>
          <a:noFill/>
          <a:ln>
            <a:noFill/>
          </a:ln>
          <a:effectLst/>
        </p:spPr>
        <p:txBody>
          <a:bodyPr wrap="square" rtlCol="0">
            <a:spAutoFit/>
          </a:bodyPr>
          <a:lstStyle/>
          <a:p>
            <a:r>
              <a:rPr lang="en-US" sz="900" b="1" dirty="0"/>
              <a:t>Space Utilization</a:t>
            </a:r>
          </a:p>
          <a:p>
            <a:r>
              <a:rPr lang="en-US" sz="900" b="1" dirty="0"/>
              <a:t>Classrooms, Labs, Studios, Offices,  Library</a:t>
            </a:r>
          </a:p>
        </p:txBody>
      </p:sp>
      <p:sp>
        <p:nvSpPr>
          <p:cNvPr id="60" name="TextBox 59"/>
          <p:cNvSpPr txBox="1"/>
          <p:nvPr/>
        </p:nvSpPr>
        <p:spPr>
          <a:xfrm>
            <a:off x="3347970" y="2572028"/>
            <a:ext cx="1130438" cy="507831"/>
          </a:xfrm>
          <a:prstGeom prst="rect">
            <a:avLst/>
          </a:prstGeom>
          <a:noFill/>
        </p:spPr>
        <p:txBody>
          <a:bodyPr wrap="none" rtlCol="0">
            <a:spAutoFit/>
          </a:bodyPr>
          <a:lstStyle/>
          <a:p>
            <a:r>
              <a:rPr lang="en-US" sz="900" b="1" dirty="0"/>
              <a:t>Meetings: Faculty, </a:t>
            </a:r>
          </a:p>
          <a:p>
            <a:r>
              <a:rPr lang="en-US" sz="900" b="1" dirty="0"/>
              <a:t>Students, Staff, </a:t>
            </a:r>
          </a:p>
          <a:p>
            <a:r>
              <a:rPr lang="en-US" sz="900" b="1" dirty="0"/>
              <a:t>Administration</a:t>
            </a:r>
          </a:p>
        </p:txBody>
      </p:sp>
      <p:sp>
        <p:nvSpPr>
          <p:cNvPr id="61" name="TextBox 60"/>
          <p:cNvSpPr txBox="1"/>
          <p:nvPr/>
        </p:nvSpPr>
        <p:spPr>
          <a:xfrm>
            <a:off x="2292514" y="5262996"/>
            <a:ext cx="34289" cy="300082"/>
          </a:xfrm>
          <a:prstGeom prst="rect">
            <a:avLst/>
          </a:prstGeom>
          <a:noFill/>
        </p:spPr>
        <p:txBody>
          <a:bodyPr wrap="square" rtlCol="0">
            <a:spAutoFit/>
          </a:bodyPr>
          <a:lstStyle/>
          <a:p>
            <a:endParaRPr lang="en-US" sz="1350" dirty="0"/>
          </a:p>
        </p:txBody>
      </p:sp>
      <p:sp>
        <p:nvSpPr>
          <p:cNvPr id="62" name="TextBox 61"/>
          <p:cNvSpPr txBox="1"/>
          <p:nvPr/>
        </p:nvSpPr>
        <p:spPr>
          <a:xfrm>
            <a:off x="2254497" y="4464110"/>
            <a:ext cx="704039" cy="415498"/>
          </a:xfrm>
          <a:prstGeom prst="rect">
            <a:avLst/>
          </a:prstGeom>
          <a:noFill/>
        </p:spPr>
        <p:txBody>
          <a:bodyPr wrap="none" rtlCol="0">
            <a:spAutoFit/>
          </a:bodyPr>
          <a:lstStyle/>
          <a:p>
            <a:r>
              <a:rPr lang="en-US" sz="1050" b="1" dirty="0"/>
              <a:t>Campus </a:t>
            </a:r>
          </a:p>
          <a:p>
            <a:pPr algn="ctr"/>
            <a:r>
              <a:rPr lang="en-US" sz="1050" b="1" dirty="0"/>
              <a:t>Analysis</a:t>
            </a:r>
          </a:p>
        </p:txBody>
      </p:sp>
      <p:sp>
        <p:nvSpPr>
          <p:cNvPr id="63" name="TextBox 62"/>
          <p:cNvSpPr txBox="1"/>
          <p:nvPr/>
        </p:nvSpPr>
        <p:spPr>
          <a:xfrm>
            <a:off x="2193312" y="3263388"/>
            <a:ext cx="717289" cy="969496"/>
          </a:xfrm>
          <a:prstGeom prst="rect">
            <a:avLst/>
          </a:prstGeom>
          <a:noFill/>
        </p:spPr>
        <p:txBody>
          <a:bodyPr wrap="square" rtlCol="0">
            <a:spAutoFit/>
          </a:bodyPr>
          <a:lstStyle/>
          <a:p>
            <a:r>
              <a:rPr lang="en-US" sz="1050" b="1" dirty="0"/>
              <a:t>Building</a:t>
            </a:r>
          </a:p>
          <a:p>
            <a:pPr algn="ctr"/>
            <a:r>
              <a:rPr lang="en-US" sz="1050" b="1" dirty="0"/>
              <a:t>Analysis: </a:t>
            </a:r>
            <a:r>
              <a:rPr lang="en-US" sz="900" b="1" dirty="0"/>
              <a:t>Academic, Housing, Campus Life</a:t>
            </a:r>
          </a:p>
        </p:txBody>
      </p:sp>
      <p:sp>
        <p:nvSpPr>
          <p:cNvPr id="64" name="TextBox 63"/>
          <p:cNvSpPr txBox="1"/>
          <p:nvPr/>
        </p:nvSpPr>
        <p:spPr>
          <a:xfrm>
            <a:off x="3379143" y="4334669"/>
            <a:ext cx="1040670" cy="1477328"/>
          </a:xfrm>
          <a:prstGeom prst="rect">
            <a:avLst/>
          </a:prstGeom>
          <a:noFill/>
        </p:spPr>
        <p:txBody>
          <a:bodyPr wrap="none" rtlCol="0">
            <a:spAutoFit/>
          </a:bodyPr>
          <a:lstStyle/>
          <a:p>
            <a:r>
              <a:rPr lang="en-US" sz="1000" b="1" dirty="0"/>
              <a:t>Zoning</a:t>
            </a:r>
          </a:p>
          <a:p>
            <a:r>
              <a:rPr lang="en-US" sz="1000" b="1" dirty="0"/>
              <a:t>Building Use</a:t>
            </a:r>
          </a:p>
          <a:p>
            <a:r>
              <a:rPr lang="en-US" sz="1000" b="1" dirty="0"/>
              <a:t>Pedestrian &amp; </a:t>
            </a:r>
          </a:p>
          <a:p>
            <a:r>
              <a:rPr lang="en-US" sz="1000" b="1" dirty="0"/>
              <a:t>Vehicular Circ</a:t>
            </a:r>
          </a:p>
          <a:p>
            <a:r>
              <a:rPr lang="en-US" sz="1000" b="1" dirty="0"/>
              <a:t>Parking</a:t>
            </a:r>
          </a:p>
          <a:p>
            <a:r>
              <a:rPr lang="en-US" sz="1000" b="1" dirty="0"/>
              <a:t>Topography</a:t>
            </a:r>
          </a:p>
          <a:p>
            <a:r>
              <a:rPr lang="en-US" sz="1000" b="1" dirty="0"/>
              <a:t>Landscape</a:t>
            </a:r>
          </a:p>
          <a:p>
            <a:r>
              <a:rPr lang="en-US" sz="1000" b="1" dirty="0"/>
              <a:t>Outdoor Fields</a:t>
            </a:r>
          </a:p>
          <a:p>
            <a:r>
              <a:rPr lang="en-US" sz="1000" b="1" dirty="0"/>
              <a:t>Intensity of Use</a:t>
            </a:r>
          </a:p>
        </p:txBody>
      </p:sp>
      <p:sp>
        <p:nvSpPr>
          <p:cNvPr id="65" name="TextBox 64"/>
          <p:cNvSpPr txBox="1"/>
          <p:nvPr/>
        </p:nvSpPr>
        <p:spPr>
          <a:xfrm>
            <a:off x="3405733" y="3444591"/>
            <a:ext cx="1005403" cy="646331"/>
          </a:xfrm>
          <a:prstGeom prst="rect">
            <a:avLst/>
          </a:prstGeom>
          <a:noFill/>
          <a:ln>
            <a:noFill/>
          </a:ln>
          <a:effectLst/>
        </p:spPr>
        <p:txBody>
          <a:bodyPr wrap="none" rtlCol="0">
            <a:spAutoFit/>
          </a:bodyPr>
          <a:lstStyle/>
          <a:p>
            <a:r>
              <a:rPr lang="en-US" sz="900" b="1" dirty="0"/>
              <a:t>Departments</a:t>
            </a:r>
          </a:p>
          <a:p>
            <a:r>
              <a:rPr lang="en-US" sz="900" b="1" dirty="0"/>
              <a:t>Locations</a:t>
            </a:r>
          </a:p>
          <a:p>
            <a:r>
              <a:rPr lang="en-US" sz="900" b="1" dirty="0"/>
              <a:t>Net and GSF</a:t>
            </a:r>
          </a:p>
          <a:p>
            <a:r>
              <a:rPr lang="en-US" sz="900" b="1" dirty="0"/>
              <a:t>Appropriateness</a:t>
            </a:r>
          </a:p>
        </p:txBody>
      </p:sp>
      <p:sp>
        <p:nvSpPr>
          <p:cNvPr id="66" name="TextBox 65"/>
          <p:cNvSpPr txBox="1"/>
          <p:nvPr/>
        </p:nvSpPr>
        <p:spPr>
          <a:xfrm>
            <a:off x="6562179" y="2261245"/>
            <a:ext cx="865943" cy="415498"/>
          </a:xfrm>
          <a:prstGeom prst="rect">
            <a:avLst/>
          </a:prstGeom>
          <a:noFill/>
        </p:spPr>
        <p:txBody>
          <a:bodyPr wrap="none" rtlCol="0">
            <a:spAutoFit/>
          </a:bodyPr>
          <a:lstStyle/>
          <a:p>
            <a:pPr algn="ctr"/>
            <a:r>
              <a:rPr lang="en-US" sz="1050" b="1" dirty="0"/>
              <a:t>Concept </a:t>
            </a:r>
          </a:p>
          <a:p>
            <a:pPr algn="ctr"/>
            <a:r>
              <a:rPr lang="en-US" sz="1050" b="1" dirty="0"/>
              <a:t>Alternatives</a:t>
            </a:r>
          </a:p>
        </p:txBody>
      </p:sp>
      <p:sp>
        <p:nvSpPr>
          <p:cNvPr id="67" name="TextBox 66"/>
          <p:cNvSpPr txBox="1"/>
          <p:nvPr/>
        </p:nvSpPr>
        <p:spPr>
          <a:xfrm>
            <a:off x="6562179" y="3248383"/>
            <a:ext cx="865943" cy="415498"/>
          </a:xfrm>
          <a:prstGeom prst="rect">
            <a:avLst/>
          </a:prstGeom>
          <a:noFill/>
        </p:spPr>
        <p:txBody>
          <a:bodyPr wrap="none" rtlCol="0">
            <a:spAutoFit/>
          </a:bodyPr>
          <a:lstStyle/>
          <a:p>
            <a:pPr algn="ctr"/>
            <a:r>
              <a:rPr lang="en-US" sz="1050" b="1" dirty="0"/>
              <a:t>Concept </a:t>
            </a:r>
          </a:p>
          <a:p>
            <a:pPr algn="ctr"/>
            <a:r>
              <a:rPr lang="en-US" sz="1050" b="1" dirty="0"/>
              <a:t>Alternatives</a:t>
            </a:r>
          </a:p>
        </p:txBody>
      </p:sp>
      <p:sp>
        <p:nvSpPr>
          <p:cNvPr id="68" name="TextBox 67"/>
          <p:cNvSpPr txBox="1"/>
          <p:nvPr/>
        </p:nvSpPr>
        <p:spPr>
          <a:xfrm>
            <a:off x="6562179" y="4142006"/>
            <a:ext cx="865943" cy="415498"/>
          </a:xfrm>
          <a:prstGeom prst="rect">
            <a:avLst/>
          </a:prstGeom>
          <a:noFill/>
        </p:spPr>
        <p:txBody>
          <a:bodyPr wrap="none" rtlCol="0">
            <a:spAutoFit/>
          </a:bodyPr>
          <a:lstStyle/>
          <a:p>
            <a:pPr algn="ctr"/>
            <a:r>
              <a:rPr lang="en-US" sz="1050" b="1" dirty="0"/>
              <a:t>Concept </a:t>
            </a:r>
          </a:p>
          <a:p>
            <a:pPr algn="ctr"/>
            <a:r>
              <a:rPr lang="en-US" sz="1050" b="1" dirty="0"/>
              <a:t>Alternatives</a:t>
            </a:r>
          </a:p>
        </p:txBody>
      </p:sp>
      <p:sp>
        <p:nvSpPr>
          <p:cNvPr id="69" name="TextBox 68"/>
          <p:cNvSpPr txBox="1"/>
          <p:nvPr/>
        </p:nvSpPr>
        <p:spPr>
          <a:xfrm>
            <a:off x="8144701" y="3202209"/>
            <a:ext cx="694422" cy="461665"/>
          </a:xfrm>
          <a:prstGeom prst="rect">
            <a:avLst/>
          </a:prstGeom>
          <a:noFill/>
        </p:spPr>
        <p:txBody>
          <a:bodyPr wrap="none" rtlCol="0">
            <a:spAutoFit/>
          </a:bodyPr>
          <a:lstStyle/>
          <a:p>
            <a:pPr algn="ctr"/>
            <a:r>
              <a:rPr lang="en-US" sz="1200" b="1" dirty="0"/>
              <a:t>Campus</a:t>
            </a:r>
          </a:p>
          <a:p>
            <a:pPr algn="ctr"/>
            <a:r>
              <a:rPr lang="en-US" sz="1200" b="1" dirty="0"/>
              <a:t>Plan</a:t>
            </a:r>
          </a:p>
        </p:txBody>
      </p:sp>
      <p:sp>
        <p:nvSpPr>
          <p:cNvPr id="2" name="TextBox 1"/>
          <p:cNvSpPr txBox="1"/>
          <p:nvPr/>
        </p:nvSpPr>
        <p:spPr>
          <a:xfrm>
            <a:off x="831274" y="857242"/>
            <a:ext cx="263214" cy="276999"/>
          </a:xfrm>
          <a:prstGeom prst="rect">
            <a:avLst/>
          </a:prstGeom>
          <a:noFill/>
        </p:spPr>
        <p:txBody>
          <a:bodyPr wrap="none" rtlCol="0">
            <a:spAutoFit/>
          </a:bodyPr>
          <a:lstStyle/>
          <a:p>
            <a:r>
              <a:rPr lang="en-US" sz="1200" b="1" dirty="0"/>
              <a:t>1</a:t>
            </a:r>
          </a:p>
        </p:txBody>
      </p:sp>
      <p:sp>
        <p:nvSpPr>
          <p:cNvPr id="58" name="TextBox 57"/>
          <p:cNvSpPr txBox="1"/>
          <p:nvPr/>
        </p:nvSpPr>
        <p:spPr>
          <a:xfrm>
            <a:off x="3096487" y="857242"/>
            <a:ext cx="263214" cy="276999"/>
          </a:xfrm>
          <a:prstGeom prst="rect">
            <a:avLst/>
          </a:prstGeom>
          <a:noFill/>
        </p:spPr>
        <p:txBody>
          <a:bodyPr wrap="none" rtlCol="0">
            <a:spAutoFit/>
          </a:bodyPr>
          <a:lstStyle/>
          <a:p>
            <a:r>
              <a:rPr lang="en-US" sz="1200" b="1" dirty="0"/>
              <a:t>2</a:t>
            </a:r>
          </a:p>
        </p:txBody>
      </p:sp>
      <p:sp>
        <p:nvSpPr>
          <p:cNvPr id="70" name="TextBox 69"/>
          <p:cNvSpPr txBox="1"/>
          <p:nvPr/>
        </p:nvSpPr>
        <p:spPr>
          <a:xfrm>
            <a:off x="5466166" y="857242"/>
            <a:ext cx="263214" cy="276999"/>
          </a:xfrm>
          <a:prstGeom prst="rect">
            <a:avLst/>
          </a:prstGeom>
          <a:noFill/>
        </p:spPr>
        <p:txBody>
          <a:bodyPr wrap="none" rtlCol="0">
            <a:spAutoFit/>
          </a:bodyPr>
          <a:lstStyle/>
          <a:p>
            <a:r>
              <a:rPr lang="en-US" sz="1200" b="1" dirty="0"/>
              <a:t>3</a:t>
            </a:r>
          </a:p>
        </p:txBody>
      </p:sp>
      <p:sp>
        <p:nvSpPr>
          <p:cNvPr id="71" name="TextBox 70"/>
          <p:cNvSpPr txBox="1"/>
          <p:nvPr/>
        </p:nvSpPr>
        <p:spPr>
          <a:xfrm>
            <a:off x="7004025" y="857242"/>
            <a:ext cx="263214" cy="276999"/>
          </a:xfrm>
          <a:prstGeom prst="rect">
            <a:avLst/>
          </a:prstGeom>
          <a:noFill/>
        </p:spPr>
        <p:txBody>
          <a:bodyPr wrap="none" rtlCol="0">
            <a:spAutoFit/>
          </a:bodyPr>
          <a:lstStyle/>
          <a:p>
            <a:r>
              <a:rPr lang="en-US" sz="1200" b="1" dirty="0"/>
              <a:t>4</a:t>
            </a:r>
          </a:p>
        </p:txBody>
      </p:sp>
      <p:sp>
        <p:nvSpPr>
          <p:cNvPr id="72" name="TextBox 71"/>
          <p:cNvSpPr txBox="1"/>
          <p:nvPr/>
        </p:nvSpPr>
        <p:spPr>
          <a:xfrm>
            <a:off x="8053510" y="857242"/>
            <a:ext cx="263214" cy="276999"/>
          </a:xfrm>
          <a:prstGeom prst="rect">
            <a:avLst/>
          </a:prstGeom>
          <a:noFill/>
        </p:spPr>
        <p:txBody>
          <a:bodyPr wrap="none" rtlCol="0">
            <a:spAutoFit/>
          </a:bodyPr>
          <a:lstStyle/>
          <a:p>
            <a:r>
              <a:rPr lang="en-US" sz="1200" b="1" dirty="0"/>
              <a:t>5</a:t>
            </a:r>
          </a:p>
        </p:txBody>
      </p:sp>
      <p:sp>
        <p:nvSpPr>
          <p:cNvPr id="75" name="Right Arrow 74"/>
          <p:cNvSpPr/>
          <p:nvPr/>
        </p:nvSpPr>
        <p:spPr>
          <a:xfrm rot="-5400000">
            <a:off x="784508" y="3839454"/>
            <a:ext cx="363692" cy="353281"/>
          </a:xfrm>
          <a:prstGeom prst="rightArrow">
            <a:avLst/>
          </a:prstGeom>
          <a:solidFill>
            <a:srgbClr val="315597"/>
          </a:solidFill>
          <a:ln>
            <a:solidFill>
              <a:schemeClr val="tx1"/>
            </a:solidFill>
          </a:ln>
          <a:effectLst>
            <a:outerShdw blurRad="50800" dist="88900" dir="2700000" algn="tl" rotWithShape="0">
              <a:schemeClr val="tx1">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3" name="Rectangle 72"/>
          <p:cNvSpPr/>
          <p:nvPr/>
        </p:nvSpPr>
        <p:spPr>
          <a:xfrm>
            <a:off x="467591" y="4119993"/>
            <a:ext cx="997527" cy="1044197"/>
          </a:xfrm>
          <a:prstGeom prst="rect">
            <a:avLst/>
          </a:prstGeom>
          <a:solidFill>
            <a:srgbClr val="315597"/>
          </a:solidFill>
          <a:ln>
            <a:solidFill>
              <a:schemeClr val="tx1"/>
            </a:solidFill>
          </a:ln>
          <a:effectLst>
            <a:outerShdw blurRad="50800" dist="88900" dir="2700000" algn="tl" rotWithShape="0">
              <a:schemeClr val="tx1">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4" name="TextBox 73"/>
          <p:cNvSpPr txBox="1"/>
          <p:nvPr/>
        </p:nvSpPr>
        <p:spPr>
          <a:xfrm>
            <a:off x="415639" y="4215325"/>
            <a:ext cx="1080647" cy="900246"/>
          </a:xfrm>
          <a:prstGeom prst="rect">
            <a:avLst/>
          </a:prstGeom>
          <a:noFill/>
        </p:spPr>
        <p:txBody>
          <a:bodyPr wrap="square" rtlCol="0">
            <a:spAutoFit/>
          </a:bodyPr>
          <a:lstStyle/>
          <a:p>
            <a:pPr algn="ctr"/>
            <a:r>
              <a:rPr lang="en-US" sz="1050" b="1" dirty="0">
                <a:solidFill>
                  <a:schemeClr val="bg1"/>
                </a:solidFill>
              </a:rPr>
              <a:t>Past Studies, Assessments, Proposals, and On-going Projects</a:t>
            </a:r>
          </a:p>
        </p:txBody>
      </p:sp>
      <p:sp>
        <p:nvSpPr>
          <p:cNvPr id="82" name="Right Arrow 81"/>
          <p:cNvSpPr/>
          <p:nvPr/>
        </p:nvSpPr>
        <p:spPr>
          <a:xfrm rot="5400000" flipV="1">
            <a:off x="794895" y="2689068"/>
            <a:ext cx="363692" cy="353281"/>
          </a:xfrm>
          <a:prstGeom prst="rightArrow">
            <a:avLst/>
          </a:prstGeom>
          <a:solidFill>
            <a:srgbClr val="315597"/>
          </a:solidFill>
          <a:ln>
            <a:solidFill>
              <a:schemeClr val="tx1"/>
            </a:solidFill>
          </a:ln>
          <a:effectLst>
            <a:outerShdw blurRad="50800" dist="88900" dir="2700000" algn="tl" rotWithShape="0">
              <a:schemeClr val="tx1">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3" name="Rectangle 82"/>
          <p:cNvSpPr/>
          <p:nvPr/>
        </p:nvSpPr>
        <p:spPr>
          <a:xfrm flipV="1">
            <a:off x="477977" y="2072984"/>
            <a:ext cx="997527" cy="693909"/>
          </a:xfrm>
          <a:prstGeom prst="rect">
            <a:avLst/>
          </a:prstGeom>
          <a:solidFill>
            <a:srgbClr val="315597"/>
          </a:solidFill>
          <a:ln>
            <a:solidFill>
              <a:schemeClr val="tx1"/>
            </a:solidFill>
          </a:ln>
          <a:effectLst>
            <a:outerShdw blurRad="50800" dist="88900" dir="2700000" algn="tl" rotWithShape="0">
              <a:schemeClr val="tx1">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4" name="TextBox 83"/>
          <p:cNvSpPr txBox="1"/>
          <p:nvPr/>
        </p:nvSpPr>
        <p:spPr>
          <a:xfrm>
            <a:off x="400062" y="2288964"/>
            <a:ext cx="1080647" cy="253916"/>
          </a:xfrm>
          <a:prstGeom prst="rect">
            <a:avLst/>
          </a:prstGeom>
          <a:noFill/>
        </p:spPr>
        <p:txBody>
          <a:bodyPr wrap="square" rtlCol="0">
            <a:spAutoFit/>
          </a:bodyPr>
          <a:lstStyle/>
          <a:p>
            <a:pPr algn="ctr"/>
            <a:r>
              <a:rPr lang="en-US" sz="1050" b="1" dirty="0">
                <a:solidFill>
                  <a:schemeClr val="bg1"/>
                </a:solidFill>
              </a:rPr>
              <a:t>Strategic Plan</a:t>
            </a:r>
          </a:p>
        </p:txBody>
      </p:sp>
      <p:sp>
        <p:nvSpPr>
          <p:cNvPr id="76" name="TextBox 75">
            <a:extLst>
              <a:ext uri="{FF2B5EF4-FFF2-40B4-BE49-F238E27FC236}">
                <a16:creationId xmlns:a16="http://schemas.microsoft.com/office/drawing/2014/main" id="{602D5E52-4377-4A39-9A04-3271B57AD4E2}"/>
              </a:ext>
            </a:extLst>
          </p:cNvPr>
          <p:cNvSpPr txBox="1"/>
          <p:nvPr/>
        </p:nvSpPr>
        <p:spPr>
          <a:xfrm>
            <a:off x="1138201" y="13052"/>
            <a:ext cx="6863354" cy="646331"/>
          </a:xfrm>
          <a:prstGeom prst="rect">
            <a:avLst/>
          </a:prstGeom>
          <a:noFill/>
        </p:spPr>
        <p:txBody>
          <a:bodyPr wrap="none" rtlCol="0">
            <a:spAutoFit/>
          </a:bodyPr>
          <a:lstStyle/>
          <a:p>
            <a:pPr algn="ctr"/>
            <a:r>
              <a:rPr lang="en-US" sz="3600" dirty="0">
                <a:solidFill>
                  <a:schemeClr val="accent6">
                    <a:lumMod val="75000"/>
                  </a:schemeClr>
                </a:solidFill>
                <a:latin typeface="Calibri" panose="020F0502020204030204" pitchFamily="34" charset="0"/>
                <a:cs typeface="Calibri" panose="020F0502020204030204" pitchFamily="34" charset="0"/>
              </a:rPr>
              <a:t>A Generic Campus Planning Process</a:t>
            </a:r>
          </a:p>
        </p:txBody>
      </p:sp>
      <p:sp>
        <p:nvSpPr>
          <p:cNvPr id="3" name="Rectangle 2">
            <a:extLst>
              <a:ext uri="{FF2B5EF4-FFF2-40B4-BE49-F238E27FC236}">
                <a16:creationId xmlns:a16="http://schemas.microsoft.com/office/drawing/2014/main" id="{134B7FA6-3056-49D7-8425-65603F1C4057}"/>
              </a:ext>
            </a:extLst>
          </p:cNvPr>
          <p:cNvSpPr/>
          <p:nvPr/>
        </p:nvSpPr>
        <p:spPr>
          <a:xfrm>
            <a:off x="0" y="748145"/>
            <a:ext cx="1859893" cy="56526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a:extLst>
              <a:ext uri="{FF2B5EF4-FFF2-40B4-BE49-F238E27FC236}">
                <a16:creationId xmlns:a16="http://schemas.microsoft.com/office/drawing/2014/main" id="{59A71B90-006C-467F-934E-F0E360B62F66}"/>
              </a:ext>
            </a:extLst>
          </p:cNvPr>
          <p:cNvSpPr/>
          <p:nvPr/>
        </p:nvSpPr>
        <p:spPr>
          <a:xfrm>
            <a:off x="1836326" y="748145"/>
            <a:ext cx="2921931" cy="56526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Rectangle 77">
            <a:extLst>
              <a:ext uri="{FF2B5EF4-FFF2-40B4-BE49-F238E27FC236}">
                <a16:creationId xmlns:a16="http://schemas.microsoft.com/office/drawing/2014/main" id="{741E3143-83A4-45A7-B726-AD4909A2AD3D}"/>
              </a:ext>
            </a:extLst>
          </p:cNvPr>
          <p:cNvSpPr/>
          <p:nvPr/>
        </p:nvSpPr>
        <p:spPr>
          <a:xfrm>
            <a:off x="4766321" y="748145"/>
            <a:ext cx="1592137" cy="56526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78">
            <a:extLst>
              <a:ext uri="{FF2B5EF4-FFF2-40B4-BE49-F238E27FC236}">
                <a16:creationId xmlns:a16="http://schemas.microsoft.com/office/drawing/2014/main" id="{873582ED-6E35-47F0-9265-EF7CBB5AB556}"/>
              </a:ext>
            </a:extLst>
          </p:cNvPr>
          <p:cNvSpPr/>
          <p:nvPr/>
        </p:nvSpPr>
        <p:spPr>
          <a:xfrm>
            <a:off x="6355311" y="748145"/>
            <a:ext cx="2767907" cy="56526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26620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grpId="0" nodeType="clickEffect">
                                  <p:stCondLst>
                                    <p:cond delay="0"/>
                                  </p:stCondLst>
                                  <p:childTnLst>
                                    <p:animEffect transition="out" filter="wipe(left)">
                                      <p:cBhvr>
                                        <p:cTn id="11" dur="500"/>
                                        <p:tgtEl>
                                          <p:spTgt spid="77"/>
                                        </p:tgtEl>
                                      </p:cBhvr>
                                    </p:animEffect>
                                    <p:set>
                                      <p:cBhvr>
                                        <p:cTn id="12" dur="1" fill="hold">
                                          <p:stCondLst>
                                            <p:cond delay="499"/>
                                          </p:stCondLst>
                                        </p:cTn>
                                        <p:tgtEl>
                                          <p:spTgt spid="7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8" fill="hold" grpId="0" nodeType="clickEffect">
                                  <p:stCondLst>
                                    <p:cond delay="0"/>
                                  </p:stCondLst>
                                  <p:childTnLst>
                                    <p:animEffect transition="out" filter="wipe(left)">
                                      <p:cBhvr>
                                        <p:cTn id="16" dur="500"/>
                                        <p:tgtEl>
                                          <p:spTgt spid="78"/>
                                        </p:tgtEl>
                                      </p:cBhvr>
                                    </p:animEffect>
                                    <p:set>
                                      <p:cBhvr>
                                        <p:cTn id="17" dur="1" fill="hold">
                                          <p:stCondLst>
                                            <p:cond delay="499"/>
                                          </p:stCondLst>
                                        </p:cTn>
                                        <p:tgtEl>
                                          <p:spTgt spid="7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8" fill="hold" grpId="0" nodeType="clickEffect">
                                  <p:stCondLst>
                                    <p:cond delay="0"/>
                                  </p:stCondLst>
                                  <p:childTnLst>
                                    <p:animEffect transition="out" filter="wipe(left)">
                                      <p:cBhvr>
                                        <p:cTn id="21" dur="500"/>
                                        <p:tgtEl>
                                          <p:spTgt spid="79"/>
                                        </p:tgtEl>
                                      </p:cBhvr>
                                    </p:animEffect>
                                    <p:set>
                                      <p:cBhvr>
                                        <p:cTn id="22" dur="1" fill="hold">
                                          <p:stCondLst>
                                            <p:cond delay="499"/>
                                          </p:stCondLst>
                                        </p:cTn>
                                        <p:tgtEl>
                                          <p:spTgt spid="7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7" grpId="0" animBg="1"/>
      <p:bldP spid="78" grpId="0" animBg="1"/>
      <p:bldP spid="7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Clemson Context 50%">
            <a:extLst>
              <a:ext uri="{FF2B5EF4-FFF2-40B4-BE49-F238E27FC236}">
                <a16:creationId xmlns:a16="http://schemas.microsoft.com/office/drawing/2014/main" id="{25DDDE61-0674-404F-BD89-E663C143A9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1104900"/>
            <a:ext cx="9156700" cy="457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Oval 3">
            <a:extLst>
              <a:ext uri="{FF2B5EF4-FFF2-40B4-BE49-F238E27FC236}">
                <a16:creationId xmlns:a16="http://schemas.microsoft.com/office/drawing/2014/main" id="{37A4C147-8E17-4707-BB29-C73DB2DDF839}"/>
              </a:ext>
            </a:extLst>
          </p:cNvPr>
          <p:cNvSpPr>
            <a:spLocks noChangeArrowheads="1"/>
          </p:cNvSpPr>
          <p:nvPr/>
        </p:nvSpPr>
        <p:spPr bwMode="auto">
          <a:xfrm>
            <a:off x="2190750" y="2447925"/>
            <a:ext cx="2038350" cy="2038350"/>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solidFill>
                <a:schemeClr val="accent6">
                  <a:lumMod val="75000"/>
                </a:schemeClr>
              </a:solidFill>
              <a:latin typeface="Calibri" panose="020F0502020204030204" pitchFamily="34" charset="0"/>
              <a:cs typeface="Calibri" panose="020F0502020204030204" pitchFamily="34" charset="0"/>
            </a:endParaRPr>
          </a:p>
        </p:txBody>
      </p:sp>
      <p:grpSp>
        <p:nvGrpSpPr>
          <p:cNvPr id="64516" name="Group 4">
            <a:extLst>
              <a:ext uri="{FF2B5EF4-FFF2-40B4-BE49-F238E27FC236}">
                <a16:creationId xmlns:a16="http://schemas.microsoft.com/office/drawing/2014/main" id="{5C3AE561-AA48-47A9-BD4E-B68809FD26D3}"/>
              </a:ext>
            </a:extLst>
          </p:cNvPr>
          <p:cNvGrpSpPr>
            <a:grpSpLocks/>
          </p:cNvGrpSpPr>
          <p:nvPr/>
        </p:nvGrpSpPr>
        <p:grpSpPr bwMode="auto">
          <a:xfrm>
            <a:off x="5862638" y="1085850"/>
            <a:ext cx="971550" cy="1257300"/>
            <a:chOff x="3648" y="1026"/>
            <a:chExt cx="612" cy="792"/>
          </a:xfrm>
        </p:grpSpPr>
        <p:sp>
          <p:nvSpPr>
            <p:cNvPr id="64530" name="Oval 5">
              <a:extLst>
                <a:ext uri="{FF2B5EF4-FFF2-40B4-BE49-F238E27FC236}">
                  <a16:creationId xmlns:a16="http://schemas.microsoft.com/office/drawing/2014/main" id="{9AC6EE6A-81CB-4A65-BB3A-296152941D6E}"/>
                </a:ext>
              </a:extLst>
            </p:cNvPr>
            <p:cNvSpPr>
              <a:spLocks noChangeArrowheads="1"/>
            </p:cNvSpPr>
            <p:nvPr/>
          </p:nvSpPr>
          <p:spPr bwMode="auto">
            <a:xfrm>
              <a:off x="3648" y="1026"/>
              <a:ext cx="216" cy="216"/>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solidFill>
                  <a:schemeClr val="accent6">
                    <a:lumMod val="75000"/>
                  </a:schemeClr>
                </a:solidFill>
                <a:latin typeface="Calibri" panose="020F0502020204030204" pitchFamily="34" charset="0"/>
                <a:cs typeface="Calibri" panose="020F0502020204030204" pitchFamily="34" charset="0"/>
              </a:endParaRPr>
            </a:p>
          </p:txBody>
        </p:sp>
        <p:sp>
          <p:nvSpPr>
            <p:cNvPr id="64531" name="Oval 6">
              <a:extLst>
                <a:ext uri="{FF2B5EF4-FFF2-40B4-BE49-F238E27FC236}">
                  <a16:creationId xmlns:a16="http://schemas.microsoft.com/office/drawing/2014/main" id="{928A62F2-3AAA-4874-811D-63C48C9FEF2B}"/>
                </a:ext>
              </a:extLst>
            </p:cNvPr>
            <p:cNvSpPr>
              <a:spLocks noChangeArrowheads="1"/>
            </p:cNvSpPr>
            <p:nvPr/>
          </p:nvSpPr>
          <p:spPr bwMode="auto">
            <a:xfrm>
              <a:off x="4044" y="1302"/>
              <a:ext cx="216" cy="216"/>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solidFill>
                  <a:schemeClr val="accent6">
                    <a:lumMod val="75000"/>
                  </a:schemeClr>
                </a:solidFill>
                <a:latin typeface="Calibri" panose="020F0502020204030204" pitchFamily="34" charset="0"/>
                <a:cs typeface="Calibri" panose="020F0502020204030204" pitchFamily="34" charset="0"/>
              </a:endParaRPr>
            </a:p>
          </p:txBody>
        </p:sp>
        <p:sp>
          <p:nvSpPr>
            <p:cNvPr id="64532" name="Oval 7">
              <a:extLst>
                <a:ext uri="{FF2B5EF4-FFF2-40B4-BE49-F238E27FC236}">
                  <a16:creationId xmlns:a16="http://schemas.microsoft.com/office/drawing/2014/main" id="{B87C5155-4F78-4EC3-A40E-5EB3E5255DAD}"/>
                </a:ext>
              </a:extLst>
            </p:cNvPr>
            <p:cNvSpPr>
              <a:spLocks noChangeArrowheads="1"/>
            </p:cNvSpPr>
            <p:nvPr/>
          </p:nvSpPr>
          <p:spPr bwMode="auto">
            <a:xfrm>
              <a:off x="3972" y="1602"/>
              <a:ext cx="216" cy="216"/>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solidFill>
                  <a:schemeClr val="accent6">
                    <a:lumMod val="75000"/>
                  </a:schemeClr>
                </a:solidFill>
                <a:latin typeface="Calibri" panose="020F0502020204030204" pitchFamily="34" charset="0"/>
                <a:cs typeface="Calibri" panose="020F0502020204030204" pitchFamily="34" charset="0"/>
              </a:endParaRPr>
            </a:p>
          </p:txBody>
        </p:sp>
      </p:grpSp>
      <p:grpSp>
        <p:nvGrpSpPr>
          <p:cNvPr id="64517" name="Group 8">
            <a:extLst>
              <a:ext uri="{FF2B5EF4-FFF2-40B4-BE49-F238E27FC236}">
                <a16:creationId xmlns:a16="http://schemas.microsoft.com/office/drawing/2014/main" id="{0B00B2A1-4F7A-483F-93CE-E6DA137FFA0D}"/>
              </a:ext>
            </a:extLst>
          </p:cNvPr>
          <p:cNvGrpSpPr>
            <a:grpSpLocks/>
          </p:cNvGrpSpPr>
          <p:nvPr/>
        </p:nvGrpSpPr>
        <p:grpSpPr bwMode="auto">
          <a:xfrm>
            <a:off x="3486150" y="2838450"/>
            <a:ext cx="1266825" cy="2143125"/>
            <a:chOff x="2142" y="2094"/>
            <a:chExt cx="798" cy="1350"/>
          </a:xfrm>
        </p:grpSpPr>
        <p:sp>
          <p:nvSpPr>
            <p:cNvPr id="64527" name="Oval 9">
              <a:extLst>
                <a:ext uri="{FF2B5EF4-FFF2-40B4-BE49-F238E27FC236}">
                  <a16:creationId xmlns:a16="http://schemas.microsoft.com/office/drawing/2014/main" id="{950627D5-7C37-4AEB-A9A9-DD7C3B77D1B5}"/>
                </a:ext>
              </a:extLst>
            </p:cNvPr>
            <p:cNvSpPr>
              <a:spLocks noChangeArrowheads="1"/>
            </p:cNvSpPr>
            <p:nvPr/>
          </p:nvSpPr>
          <p:spPr bwMode="auto">
            <a:xfrm>
              <a:off x="2724" y="3228"/>
              <a:ext cx="216" cy="216"/>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solidFill>
                  <a:schemeClr val="accent6">
                    <a:lumMod val="75000"/>
                  </a:schemeClr>
                </a:solidFill>
                <a:latin typeface="Calibri" panose="020F0502020204030204" pitchFamily="34" charset="0"/>
                <a:cs typeface="Calibri" panose="020F0502020204030204" pitchFamily="34" charset="0"/>
              </a:endParaRPr>
            </a:p>
          </p:txBody>
        </p:sp>
        <p:sp>
          <p:nvSpPr>
            <p:cNvPr id="64528" name="Oval 10">
              <a:extLst>
                <a:ext uri="{FF2B5EF4-FFF2-40B4-BE49-F238E27FC236}">
                  <a16:creationId xmlns:a16="http://schemas.microsoft.com/office/drawing/2014/main" id="{4EDC3BAB-4E9D-4B1E-BC04-303A34C5B88C}"/>
                </a:ext>
              </a:extLst>
            </p:cNvPr>
            <p:cNvSpPr>
              <a:spLocks noChangeArrowheads="1"/>
            </p:cNvSpPr>
            <p:nvPr/>
          </p:nvSpPr>
          <p:spPr bwMode="auto">
            <a:xfrm>
              <a:off x="2190" y="2094"/>
              <a:ext cx="216" cy="216"/>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solidFill>
                  <a:schemeClr val="accent6">
                    <a:lumMod val="75000"/>
                  </a:schemeClr>
                </a:solidFill>
                <a:latin typeface="Calibri" panose="020F0502020204030204" pitchFamily="34" charset="0"/>
                <a:cs typeface="Calibri" panose="020F0502020204030204" pitchFamily="34" charset="0"/>
              </a:endParaRPr>
            </a:p>
          </p:txBody>
        </p:sp>
        <p:sp>
          <p:nvSpPr>
            <p:cNvPr id="64529" name="Oval 11">
              <a:extLst>
                <a:ext uri="{FF2B5EF4-FFF2-40B4-BE49-F238E27FC236}">
                  <a16:creationId xmlns:a16="http://schemas.microsoft.com/office/drawing/2014/main" id="{1994ED9B-60B7-44BD-A240-EB39FDC6EA02}"/>
                </a:ext>
              </a:extLst>
            </p:cNvPr>
            <p:cNvSpPr>
              <a:spLocks noChangeArrowheads="1"/>
            </p:cNvSpPr>
            <p:nvPr/>
          </p:nvSpPr>
          <p:spPr bwMode="auto">
            <a:xfrm>
              <a:off x="2142" y="2646"/>
              <a:ext cx="216" cy="216"/>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solidFill>
                  <a:schemeClr val="accent6">
                    <a:lumMod val="75000"/>
                  </a:schemeClr>
                </a:solidFill>
                <a:latin typeface="Calibri" panose="020F0502020204030204" pitchFamily="34" charset="0"/>
                <a:cs typeface="Calibri" panose="020F0502020204030204" pitchFamily="34" charset="0"/>
              </a:endParaRPr>
            </a:p>
          </p:txBody>
        </p:sp>
      </p:grpSp>
      <p:sp>
        <p:nvSpPr>
          <p:cNvPr id="64518" name="Text Box 12">
            <a:extLst>
              <a:ext uri="{FF2B5EF4-FFF2-40B4-BE49-F238E27FC236}">
                <a16:creationId xmlns:a16="http://schemas.microsoft.com/office/drawing/2014/main" id="{7DE5B8D4-9B49-49CC-BBC2-1292A68E9CF3}"/>
              </a:ext>
            </a:extLst>
          </p:cNvPr>
          <p:cNvSpPr txBox="1">
            <a:spLocks noChangeArrowheads="1"/>
          </p:cNvSpPr>
          <p:nvPr/>
        </p:nvSpPr>
        <p:spPr bwMode="auto">
          <a:xfrm>
            <a:off x="-168275" y="5076825"/>
            <a:ext cx="13938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en-US" altLang="en-US" sz="2000" dirty="0">
                <a:solidFill>
                  <a:schemeClr val="accent6">
                    <a:lumMod val="75000"/>
                  </a:schemeClr>
                </a:solidFill>
                <a:latin typeface="Calibri" panose="020F0502020204030204" pitchFamily="34" charset="0"/>
                <a:cs typeface="Calibri" panose="020F0502020204030204" pitchFamily="34" charset="0"/>
              </a:rPr>
              <a:t>Georgia</a:t>
            </a:r>
          </a:p>
        </p:txBody>
      </p:sp>
      <p:sp>
        <p:nvSpPr>
          <p:cNvPr id="64519" name="Text Box 13">
            <a:extLst>
              <a:ext uri="{FF2B5EF4-FFF2-40B4-BE49-F238E27FC236}">
                <a16:creationId xmlns:a16="http://schemas.microsoft.com/office/drawing/2014/main" id="{21B4977E-3692-4892-850A-6BCBAF89ACFE}"/>
              </a:ext>
            </a:extLst>
          </p:cNvPr>
          <p:cNvSpPr txBox="1">
            <a:spLocks noChangeArrowheads="1"/>
          </p:cNvSpPr>
          <p:nvPr/>
        </p:nvSpPr>
        <p:spPr bwMode="auto">
          <a:xfrm>
            <a:off x="6200775" y="1104900"/>
            <a:ext cx="17129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en-US" altLang="en-US" sz="2000" dirty="0">
                <a:solidFill>
                  <a:schemeClr val="accent6">
                    <a:lumMod val="75000"/>
                  </a:schemeClr>
                </a:solidFill>
                <a:latin typeface="Calibri" panose="020F0502020204030204" pitchFamily="34" charset="0"/>
                <a:cs typeface="Calibri" panose="020F0502020204030204" pitchFamily="34" charset="0"/>
              </a:rPr>
              <a:t>Greenville</a:t>
            </a:r>
          </a:p>
        </p:txBody>
      </p:sp>
      <p:sp>
        <p:nvSpPr>
          <p:cNvPr id="64520" name="Text Box 14">
            <a:extLst>
              <a:ext uri="{FF2B5EF4-FFF2-40B4-BE49-F238E27FC236}">
                <a16:creationId xmlns:a16="http://schemas.microsoft.com/office/drawing/2014/main" id="{87B1694D-C916-4D8C-8DFF-31906F386811}"/>
              </a:ext>
            </a:extLst>
          </p:cNvPr>
          <p:cNvSpPr txBox="1">
            <a:spLocks noChangeArrowheads="1"/>
          </p:cNvSpPr>
          <p:nvPr/>
        </p:nvSpPr>
        <p:spPr bwMode="auto">
          <a:xfrm>
            <a:off x="4175125" y="5246688"/>
            <a:ext cx="1930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en-US" altLang="en-US" sz="2000" dirty="0">
                <a:solidFill>
                  <a:schemeClr val="accent6">
                    <a:lumMod val="75000"/>
                  </a:schemeClr>
                </a:solidFill>
                <a:latin typeface="Calibri" panose="020F0502020204030204" pitchFamily="34" charset="0"/>
                <a:cs typeface="Calibri" panose="020F0502020204030204" pitchFamily="34" charset="0"/>
              </a:rPr>
              <a:t>Anderson</a:t>
            </a:r>
          </a:p>
        </p:txBody>
      </p:sp>
      <p:sp>
        <p:nvSpPr>
          <p:cNvPr id="64521" name="Freeform 15">
            <a:extLst>
              <a:ext uri="{FF2B5EF4-FFF2-40B4-BE49-F238E27FC236}">
                <a16:creationId xmlns:a16="http://schemas.microsoft.com/office/drawing/2014/main" id="{688191D2-A585-4A34-95DD-69F22D60DC8D}"/>
              </a:ext>
            </a:extLst>
          </p:cNvPr>
          <p:cNvSpPr>
            <a:spLocks/>
          </p:cNvSpPr>
          <p:nvPr/>
        </p:nvSpPr>
        <p:spPr bwMode="auto">
          <a:xfrm>
            <a:off x="19050" y="1957388"/>
            <a:ext cx="6372225" cy="2238375"/>
          </a:xfrm>
          <a:custGeom>
            <a:avLst/>
            <a:gdLst>
              <a:gd name="T0" fmla="*/ 6372225 w 4014"/>
              <a:gd name="T1" fmla="*/ 19050 h 1410"/>
              <a:gd name="T2" fmla="*/ 6343650 w 4014"/>
              <a:gd name="T3" fmla="*/ 0 h 1410"/>
              <a:gd name="T4" fmla="*/ 6200775 w 4014"/>
              <a:gd name="T5" fmla="*/ 47625 h 1410"/>
              <a:gd name="T6" fmla="*/ 6143625 w 4014"/>
              <a:gd name="T7" fmla="*/ 85725 h 1410"/>
              <a:gd name="T8" fmla="*/ 6029325 w 4014"/>
              <a:gd name="T9" fmla="*/ 114300 h 1410"/>
              <a:gd name="T10" fmla="*/ 5686425 w 4014"/>
              <a:gd name="T11" fmla="*/ 123825 h 1410"/>
              <a:gd name="T12" fmla="*/ 5557838 w 4014"/>
              <a:gd name="T13" fmla="*/ 128588 h 1410"/>
              <a:gd name="T14" fmla="*/ 5505450 w 4014"/>
              <a:gd name="T15" fmla="*/ 152400 h 1410"/>
              <a:gd name="T16" fmla="*/ 5400675 w 4014"/>
              <a:gd name="T17" fmla="*/ 161925 h 1410"/>
              <a:gd name="T18" fmla="*/ 5372100 w 4014"/>
              <a:gd name="T19" fmla="*/ 171450 h 1410"/>
              <a:gd name="T20" fmla="*/ 5343525 w 4014"/>
              <a:gd name="T21" fmla="*/ 190500 h 1410"/>
              <a:gd name="T22" fmla="*/ 5267325 w 4014"/>
              <a:gd name="T23" fmla="*/ 209550 h 1410"/>
              <a:gd name="T24" fmla="*/ 5200650 w 4014"/>
              <a:gd name="T25" fmla="*/ 200025 h 1410"/>
              <a:gd name="T26" fmla="*/ 5162550 w 4014"/>
              <a:gd name="T27" fmla="*/ 180975 h 1410"/>
              <a:gd name="T28" fmla="*/ 5000625 w 4014"/>
              <a:gd name="T29" fmla="*/ 200025 h 1410"/>
              <a:gd name="T30" fmla="*/ 4772025 w 4014"/>
              <a:gd name="T31" fmla="*/ 333375 h 1410"/>
              <a:gd name="T32" fmla="*/ 4714875 w 4014"/>
              <a:gd name="T33" fmla="*/ 352425 h 1410"/>
              <a:gd name="T34" fmla="*/ 4524375 w 4014"/>
              <a:gd name="T35" fmla="*/ 466725 h 1410"/>
              <a:gd name="T36" fmla="*/ 4438650 w 4014"/>
              <a:gd name="T37" fmla="*/ 514350 h 1410"/>
              <a:gd name="T38" fmla="*/ 4371975 w 4014"/>
              <a:gd name="T39" fmla="*/ 628650 h 1410"/>
              <a:gd name="T40" fmla="*/ 4352925 w 4014"/>
              <a:gd name="T41" fmla="*/ 685800 h 1410"/>
              <a:gd name="T42" fmla="*/ 4295775 w 4014"/>
              <a:gd name="T43" fmla="*/ 723900 h 1410"/>
              <a:gd name="T44" fmla="*/ 4152900 w 4014"/>
              <a:gd name="T45" fmla="*/ 809625 h 1410"/>
              <a:gd name="T46" fmla="*/ 4095750 w 4014"/>
              <a:gd name="T47" fmla="*/ 847725 h 1410"/>
              <a:gd name="T48" fmla="*/ 3971925 w 4014"/>
              <a:gd name="T49" fmla="*/ 1000125 h 1410"/>
              <a:gd name="T50" fmla="*/ 3852863 w 4014"/>
              <a:gd name="T51" fmla="*/ 1104900 h 1410"/>
              <a:gd name="T52" fmla="*/ 3733800 w 4014"/>
              <a:gd name="T53" fmla="*/ 1257300 h 1410"/>
              <a:gd name="T54" fmla="*/ 3695700 w 4014"/>
              <a:gd name="T55" fmla="*/ 1266825 h 1410"/>
              <a:gd name="T56" fmla="*/ 3638550 w 4014"/>
              <a:gd name="T57" fmla="*/ 1285875 h 1410"/>
              <a:gd name="T58" fmla="*/ 3548063 w 4014"/>
              <a:gd name="T59" fmla="*/ 1352550 h 1410"/>
              <a:gd name="T60" fmla="*/ 3429000 w 4014"/>
              <a:gd name="T61" fmla="*/ 1409700 h 1410"/>
              <a:gd name="T62" fmla="*/ 3095625 w 4014"/>
              <a:gd name="T63" fmla="*/ 1362075 h 1410"/>
              <a:gd name="T64" fmla="*/ 2809875 w 4014"/>
              <a:gd name="T65" fmla="*/ 1323975 h 1410"/>
              <a:gd name="T66" fmla="*/ 2752725 w 4014"/>
              <a:gd name="T67" fmla="*/ 1285875 h 1410"/>
              <a:gd name="T68" fmla="*/ 2695575 w 4014"/>
              <a:gd name="T69" fmla="*/ 1266825 h 1410"/>
              <a:gd name="T70" fmla="*/ 2476500 w 4014"/>
              <a:gd name="T71" fmla="*/ 1295400 h 1410"/>
              <a:gd name="T72" fmla="*/ 2390775 w 4014"/>
              <a:gd name="T73" fmla="*/ 1343025 h 1410"/>
              <a:gd name="T74" fmla="*/ 1971675 w 4014"/>
              <a:gd name="T75" fmla="*/ 1409700 h 1410"/>
              <a:gd name="T76" fmla="*/ 1809750 w 4014"/>
              <a:gd name="T77" fmla="*/ 1547813 h 1410"/>
              <a:gd name="T78" fmla="*/ 1600200 w 4014"/>
              <a:gd name="T79" fmla="*/ 1619250 h 1410"/>
              <a:gd name="T80" fmla="*/ 1457325 w 4014"/>
              <a:gd name="T81" fmla="*/ 1585913 h 1410"/>
              <a:gd name="T82" fmla="*/ 1338263 w 4014"/>
              <a:gd name="T83" fmla="*/ 1647825 h 1410"/>
              <a:gd name="T84" fmla="*/ 1238250 w 4014"/>
              <a:gd name="T85" fmla="*/ 1571625 h 1410"/>
              <a:gd name="T86" fmla="*/ 1162050 w 4014"/>
              <a:gd name="T87" fmla="*/ 1514475 h 1410"/>
              <a:gd name="T88" fmla="*/ 1057275 w 4014"/>
              <a:gd name="T89" fmla="*/ 1552575 h 1410"/>
              <a:gd name="T90" fmla="*/ 981075 w 4014"/>
              <a:gd name="T91" fmla="*/ 1666875 h 1410"/>
              <a:gd name="T92" fmla="*/ 933450 w 4014"/>
              <a:gd name="T93" fmla="*/ 1928813 h 1410"/>
              <a:gd name="T94" fmla="*/ 866775 w 4014"/>
              <a:gd name="T95" fmla="*/ 2057400 h 1410"/>
              <a:gd name="T96" fmla="*/ 752475 w 4014"/>
              <a:gd name="T97" fmla="*/ 2009775 h 1410"/>
              <a:gd name="T98" fmla="*/ 647700 w 4014"/>
              <a:gd name="T99" fmla="*/ 2028825 h 1410"/>
              <a:gd name="T100" fmla="*/ 314325 w 4014"/>
              <a:gd name="T101" fmla="*/ 2047875 h 1410"/>
              <a:gd name="T102" fmla="*/ 238125 w 4014"/>
              <a:gd name="T103" fmla="*/ 2114550 h 1410"/>
              <a:gd name="T104" fmla="*/ 152400 w 4014"/>
              <a:gd name="T105" fmla="*/ 2143125 h 1410"/>
              <a:gd name="T106" fmla="*/ 57150 w 4014"/>
              <a:gd name="T107" fmla="*/ 2219325 h 1410"/>
              <a:gd name="T108" fmla="*/ 0 w 4014"/>
              <a:gd name="T109" fmla="*/ 2238375 h 141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014" h="1410">
                <a:moveTo>
                  <a:pt x="4014" y="12"/>
                </a:moveTo>
                <a:cubicBezTo>
                  <a:pt x="4008" y="8"/>
                  <a:pt x="4003" y="0"/>
                  <a:pt x="3996" y="0"/>
                </a:cubicBezTo>
                <a:cubicBezTo>
                  <a:pt x="3972" y="0"/>
                  <a:pt x="3930" y="22"/>
                  <a:pt x="3906" y="30"/>
                </a:cubicBezTo>
                <a:cubicBezTo>
                  <a:pt x="3892" y="35"/>
                  <a:pt x="3884" y="49"/>
                  <a:pt x="3870" y="54"/>
                </a:cubicBezTo>
                <a:cubicBezTo>
                  <a:pt x="3846" y="62"/>
                  <a:pt x="3822" y="64"/>
                  <a:pt x="3798" y="72"/>
                </a:cubicBezTo>
                <a:cubicBezTo>
                  <a:pt x="3750" y="76"/>
                  <a:pt x="3631" y="77"/>
                  <a:pt x="3582" y="78"/>
                </a:cubicBezTo>
                <a:cubicBezTo>
                  <a:pt x="3549" y="74"/>
                  <a:pt x="3531" y="70"/>
                  <a:pt x="3501" y="81"/>
                </a:cubicBezTo>
                <a:cubicBezTo>
                  <a:pt x="3472" y="92"/>
                  <a:pt x="3498" y="92"/>
                  <a:pt x="3468" y="96"/>
                </a:cubicBezTo>
                <a:cubicBezTo>
                  <a:pt x="3446" y="99"/>
                  <a:pt x="3424" y="100"/>
                  <a:pt x="3402" y="102"/>
                </a:cubicBezTo>
                <a:cubicBezTo>
                  <a:pt x="3396" y="104"/>
                  <a:pt x="3390" y="105"/>
                  <a:pt x="3384" y="108"/>
                </a:cubicBezTo>
                <a:cubicBezTo>
                  <a:pt x="3378" y="111"/>
                  <a:pt x="3373" y="118"/>
                  <a:pt x="3366" y="120"/>
                </a:cubicBezTo>
                <a:cubicBezTo>
                  <a:pt x="3351" y="126"/>
                  <a:pt x="3318" y="132"/>
                  <a:pt x="3318" y="132"/>
                </a:cubicBezTo>
                <a:cubicBezTo>
                  <a:pt x="3304" y="130"/>
                  <a:pt x="3290" y="130"/>
                  <a:pt x="3276" y="126"/>
                </a:cubicBezTo>
                <a:cubicBezTo>
                  <a:pt x="3267" y="124"/>
                  <a:pt x="3261" y="115"/>
                  <a:pt x="3252" y="114"/>
                </a:cubicBezTo>
                <a:cubicBezTo>
                  <a:pt x="3218" y="111"/>
                  <a:pt x="3184" y="123"/>
                  <a:pt x="3150" y="126"/>
                </a:cubicBezTo>
                <a:cubicBezTo>
                  <a:pt x="3109" y="142"/>
                  <a:pt x="3036" y="194"/>
                  <a:pt x="3006" y="210"/>
                </a:cubicBezTo>
                <a:cubicBezTo>
                  <a:pt x="2998" y="220"/>
                  <a:pt x="2970" y="222"/>
                  <a:pt x="2970" y="222"/>
                </a:cubicBezTo>
                <a:cubicBezTo>
                  <a:pt x="2941" y="265"/>
                  <a:pt x="2896" y="279"/>
                  <a:pt x="2850" y="294"/>
                </a:cubicBezTo>
                <a:cubicBezTo>
                  <a:pt x="2830" y="301"/>
                  <a:pt x="2796" y="324"/>
                  <a:pt x="2796" y="324"/>
                </a:cubicBezTo>
                <a:cubicBezTo>
                  <a:pt x="2789" y="335"/>
                  <a:pt x="2755" y="392"/>
                  <a:pt x="2754" y="396"/>
                </a:cubicBezTo>
                <a:cubicBezTo>
                  <a:pt x="2750" y="408"/>
                  <a:pt x="2753" y="425"/>
                  <a:pt x="2742" y="432"/>
                </a:cubicBezTo>
                <a:cubicBezTo>
                  <a:pt x="2730" y="440"/>
                  <a:pt x="2718" y="448"/>
                  <a:pt x="2706" y="456"/>
                </a:cubicBezTo>
                <a:cubicBezTo>
                  <a:pt x="2685" y="469"/>
                  <a:pt x="2637" y="497"/>
                  <a:pt x="2616" y="510"/>
                </a:cubicBezTo>
                <a:cubicBezTo>
                  <a:pt x="2603" y="517"/>
                  <a:pt x="2580" y="534"/>
                  <a:pt x="2580" y="534"/>
                </a:cubicBezTo>
                <a:cubicBezTo>
                  <a:pt x="2562" y="555"/>
                  <a:pt x="2527" y="605"/>
                  <a:pt x="2502" y="630"/>
                </a:cubicBezTo>
                <a:cubicBezTo>
                  <a:pt x="2487" y="644"/>
                  <a:pt x="2453" y="670"/>
                  <a:pt x="2427" y="696"/>
                </a:cubicBezTo>
                <a:cubicBezTo>
                  <a:pt x="2412" y="741"/>
                  <a:pt x="2393" y="766"/>
                  <a:pt x="2352" y="792"/>
                </a:cubicBezTo>
                <a:cubicBezTo>
                  <a:pt x="2345" y="796"/>
                  <a:pt x="2336" y="796"/>
                  <a:pt x="2328" y="798"/>
                </a:cubicBezTo>
                <a:cubicBezTo>
                  <a:pt x="2316" y="802"/>
                  <a:pt x="2292" y="810"/>
                  <a:pt x="2292" y="810"/>
                </a:cubicBezTo>
                <a:cubicBezTo>
                  <a:pt x="2272" y="830"/>
                  <a:pt x="2260" y="840"/>
                  <a:pt x="2235" y="852"/>
                </a:cubicBezTo>
                <a:cubicBezTo>
                  <a:pt x="2219" y="876"/>
                  <a:pt x="2188" y="881"/>
                  <a:pt x="2160" y="888"/>
                </a:cubicBezTo>
                <a:cubicBezTo>
                  <a:pt x="2094" y="882"/>
                  <a:pt x="2015" y="880"/>
                  <a:pt x="1950" y="858"/>
                </a:cubicBezTo>
                <a:cubicBezTo>
                  <a:pt x="1887" y="863"/>
                  <a:pt x="1826" y="865"/>
                  <a:pt x="1770" y="834"/>
                </a:cubicBezTo>
                <a:cubicBezTo>
                  <a:pt x="1757" y="827"/>
                  <a:pt x="1748" y="815"/>
                  <a:pt x="1734" y="810"/>
                </a:cubicBezTo>
                <a:cubicBezTo>
                  <a:pt x="1722" y="806"/>
                  <a:pt x="1698" y="798"/>
                  <a:pt x="1698" y="798"/>
                </a:cubicBezTo>
                <a:cubicBezTo>
                  <a:pt x="1629" y="802"/>
                  <a:pt x="1613" y="803"/>
                  <a:pt x="1560" y="816"/>
                </a:cubicBezTo>
                <a:cubicBezTo>
                  <a:pt x="1528" y="824"/>
                  <a:pt x="1559" y="834"/>
                  <a:pt x="1506" y="846"/>
                </a:cubicBezTo>
                <a:cubicBezTo>
                  <a:pt x="1431" y="831"/>
                  <a:pt x="1311" y="842"/>
                  <a:pt x="1242" y="888"/>
                </a:cubicBezTo>
                <a:cubicBezTo>
                  <a:pt x="1178" y="908"/>
                  <a:pt x="1179" y="953"/>
                  <a:pt x="1140" y="975"/>
                </a:cubicBezTo>
                <a:cubicBezTo>
                  <a:pt x="1095" y="1020"/>
                  <a:pt x="1070" y="1010"/>
                  <a:pt x="1008" y="1020"/>
                </a:cubicBezTo>
                <a:cubicBezTo>
                  <a:pt x="978" y="1018"/>
                  <a:pt x="947" y="1006"/>
                  <a:pt x="918" y="999"/>
                </a:cubicBezTo>
                <a:cubicBezTo>
                  <a:pt x="891" y="995"/>
                  <a:pt x="866" y="1040"/>
                  <a:pt x="843" y="1038"/>
                </a:cubicBezTo>
                <a:cubicBezTo>
                  <a:pt x="820" y="1036"/>
                  <a:pt x="799" y="1004"/>
                  <a:pt x="780" y="990"/>
                </a:cubicBezTo>
                <a:cubicBezTo>
                  <a:pt x="766" y="969"/>
                  <a:pt x="756" y="962"/>
                  <a:pt x="732" y="954"/>
                </a:cubicBezTo>
                <a:cubicBezTo>
                  <a:pt x="705" y="959"/>
                  <a:pt x="691" y="970"/>
                  <a:pt x="666" y="978"/>
                </a:cubicBezTo>
                <a:cubicBezTo>
                  <a:pt x="649" y="1004"/>
                  <a:pt x="628" y="1020"/>
                  <a:pt x="618" y="1050"/>
                </a:cubicBezTo>
                <a:cubicBezTo>
                  <a:pt x="609" y="1110"/>
                  <a:pt x="601" y="1156"/>
                  <a:pt x="588" y="1215"/>
                </a:cubicBezTo>
                <a:cubicBezTo>
                  <a:pt x="576" y="1256"/>
                  <a:pt x="565" y="1288"/>
                  <a:pt x="546" y="1296"/>
                </a:cubicBezTo>
                <a:cubicBezTo>
                  <a:pt x="520" y="1287"/>
                  <a:pt x="500" y="1275"/>
                  <a:pt x="474" y="1266"/>
                </a:cubicBezTo>
                <a:cubicBezTo>
                  <a:pt x="447" y="1271"/>
                  <a:pt x="433" y="1286"/>
                  <a:pt x="408" y="1278"/>
                </a:cubicBezTo>
                <a:cubicBezTo>
                  <a:pt x="338" y="1282"/>
                  <a:pt x="268" y="1286"/>
                  <a:pt x="198" y="1290"/>
                </a:cubicBezTo>
                <a:cubicBezTo>
                  <a:pt x="155" y="1299"/>
                  <a:pt x="167" y="1322"/>
                  <a:pt x="150" y="1332"/>
                </a:cubicBezTo>
                <a:cubicBezTo>
                  <a:pt x="134" y="1343"/>
                  <a:pt x="96" y="1350"/>
                  <a:pt x="96" y="1350"/>
                </a:cubicBezTo>
                <a:cubicBezTo>
                  <a:pt x="85" y="1384"/>
                  <a:pt x="70" y="1387"/>
                  <a:pt x="36" y="1398"/>
                </a:cubicBezTo>
                <a:cubicBezTo>
                  <a:pt x="24" y="1402"/>
                  <a:pt x="0" y="1410"/>
                  <a:pt x="0" y="1410"/>
                </a:cubicBezTo>
              </a:path>
            </a:pathLst>
          </a:custGeom>
          <a:noFill/>
          <a:ln w="57150" cap="flat" cmpd="sng">
            <a:solidFill>
              <a:srgbClr val="FF00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chemeClr val="accent6">
                  <a:lumMod val="75000"/>
                </a:schemeClr>
              </a:solidFill>
              <a:latin typeface="Calibri" panose="020F0502020204030204" pitchFamily="34" charset="0"/>
              <a:cs typeface="Calibri" panose="020F0502020204030204" pitchFamily="34" charset="0"/>
            </a:endParaRPr>
          </a:p>
        </p:txBody>
      </p:sp>
      <p:sp>
        <p:nvSpPr>
          <p:cNvPr id="64522" name="Freeform 16">
            <a:extLst>
              <a:ext uri="{FF2B5EF4-FFF2-40B4-BE49-F238E27FC236}">
                <a16:creationId xmlns:a16="http://schemas.microsoft.com/office/drawing/2014/main" id="{05B06777-6A44-466B-BF08-D5058E647653}"/>
              </a:ext>
            </a:extLst>
          </p:cNvPr>
          <p:cNvSpPr>
            <a:spLocks/>
          </p:cNvSpPr>
          <p:nvPr/>
        </p:nvSpPr>
        <p:spPr bwMode="auto">
          <a:xfrm>
            <a:off x="771525" y="1585913"/>
            <a:ext cx="7162800" cy="4095750"/>
          </a:xfrm>
          <a:custGeom>
            <a:avLst/>
            <a:gdLst>
              <a:gd name="T0" fmla="*/ 7162800 w 4512"/>
              <a:gd name="T1" fmla="*/ 0 h 2580"/>
              <a:gd name="T2" fmla="*/ 7062788 w 4512"/>
              <a:gd name="T3" fmla="*/ 28575 h 2580"/>
              <a:gd name="T4" fmla="*/ 6848475 w 4512"/>
              <a:gd name="T5" fmla="*/ 161925 h 2580"/>
              <a:gd name="T6" fmla="*/ 6734175 w 4512"/>
              <a:gd name="T7" fmla="*/ 209550 h 2580"/>
              <a:gd name="T8" fmla="*/ 6591300 w 4512"/>
              <a:gd name="T9" fmla="*/ 276225 h 2580"/>
              <a:gd name="T10" fmla="*/ 6519863 w 4512"/>
              <a:gd name="T11" fmla="*/ 342900 h 2580"/>
              <a:gd name="T12" fmla="*/ 6486525 w 4512"/>
              <a:gd name="T13" fmla="*/ 381000 h 2580"/>
              <a:gd name="T14" fmla="*/ 6424613 w 4512"/>
              <a:gd name="T15" fmla="*/ 447675 h 2580"/>
              <a:gd name="T16" fmla="*/ 6372225 w 4512"/>
              <a:gd name="T17" fmla="*/ 495300 h 2580"/>
              <a:gd name="T18" fmla="*/ 6296025 w 4512"/>
              <a:gd name="T19" fmla="*/ 514350 h 2580"/>
              <a:gd name="T20" fmla="*/ 5953125 w 4512"/>
              <a:gd name="T21" fmla="*/ 742950 h 2580"/>
              <a:gd name="T22" fmla="*/ 5762625 w 4512"/>
              <a:gd name="T23" fmla="*/ 819150 h 2580"/>
              <a:gd name="T24" fmla="*/ 5638800 w 4512"/>
              <a:gd name="T25" fmla="*/ 857250 h 2580"/>
              <a:gd name="T26" fmla="*/ 5562600 w 4512"/>
              <a:gd name="T27" fmla="*/ 866775 h 2580"/>
              <a:gd name="T28" fmla="*/ 5476875 w 4512"/>
              <a:gd name="T29" fmla="*/ 838200 h 2580"/>
              <a:gd name="T30" fmla="*/ 5276850 w 4512"/>
              <a:gd name="T31" fmla="*/ 885825 h 2580"/>
              <a:gd name="T32" fmla="*/ 5181600 w 4512"/>
              <a:gd name="T33" fmla="*/ 990600 h 2580"/>
              <a:gd name="T34" fmla="*/ 5067300 w 4512"/>
              <a:gd name="T35" fmla="*/ 1162050 h 2580"/>
              <a:gd name="T36" fmla="*/ 5029200 w 4512"/>
              <a:gd name="T37" fmla="*/ 1219200 h 2580"/>
              <a:gd name="T38" fmla="*/ 4972050 w 4512"/>
              <a:gd name="T39" fmla="*/ 1333500 h 2580"/>
              <a:gd name="T40" fmla="*/ 4905375 w 4512"/>
              <a:gd name="T41" fmla="*/ 1504950 h 2580"/>
              <a:gd name="T42" fmla="*/ 4852988 w 4512"/>
              <a:gd name="T43" fmla="*/ 1695450 h 2580"/>
              <a:gd name="T44" fmla="*/ 4781550 w 4512"/>
              <a:gd name="T45" fmla="*/ 1790700 h 2580"/>
              <a:gd name="T46" fmla="*/ 4705350 w 4512"/>
              <a:gd name="T47" fmla="*/ 1838325 h 2580"/>
              <a:gd name="T48" fmla="*/ 4591050 w 4512"/>
              <a:gd name="T49" fmla="*/ 1924050 h 2580"/>
              <a:gd name="T50" fmla="*/ 4514850 w 4512"/>
              <a:gd name="T51" fmla="*/ 2000250 h 2580"/>
              <a:gd name="T52" fmla="*/ 4338638 w 4512"/>
              <a:gd name="T53" fmla="*/ 2114550 h 2580"/>
              <a:gd name="T54" fmla="*/ 4186238 w 4512"/>
              <a:gd name="T55" fmla="*/ 2252663 h 2580"/>
              <a:gd name="T56" fmla="*/ 4086225 w 4512"/>
              <a:gd name="T57" fmla="*/ 2324100 h 2580"/>
              <a:gd name="T58" fmla="*/ 3952875 w 4512"/>
              <a:gd name="T59" fmla="*/ 2419350 h 2580"/>
              <a:gd name="T60" fmla="*/ 3781425 w 4512"/>
              <a:gd name="T61" fmla="*/ 2533650 h 2580"/>
              <a:gd name="T62" fmla="*/ 3705225 w 4512"/>
              <a:gd name="T63" fmla="*/ 2600325 h 2580"/>
              <a:gd name="T64" fmla="*/ 3390900 w 4512"/>
              <a:gd name="T65" fmla="*/ 2771775 h 2580"/>
              <a:gd name="T66" fmla="*/ 3276600 w 4512"/>
              <a:gd name="T67" fmla="*/ 2828925 h 2580"/>
              <a:gd name="T68" fmla="*/ 3152775 w 4512"/>
              <a:gd name="T69" fmla="*/ 2847975 h 2580"/>
              <a:gd name="T70" fmla="*/ 2895600 w 4512"/>
              <a:gd name="T71" fmla="*/ 2924175 h 2580"/>
              <a:gd name="T72" fmla="*/ 2809875 w 4512"/>
              <a:gd name="T73" fmla="*/ 2990850 h 2580"/>
              <a:gd name="T74" fmla="*/ 2562225 w 4512"/>
              <a:gd name="T75" fmla="*/ 3067050 h 2580"/>
              <a:gd name="T76" fmla="*/ 2495550 w 4512"/>
              <a:gd name="T77" fmla="*/ 3114675 h 2580"/>
              <a:gd name="T78" fmla="*/ 2438400 w 4512"/>
              <a:gd name="T79" fmla="*/ 3152775 h 2580"/>
              <a:gd name="T80" fmla="*/ 2371725 w 4512"/>
              <a:gd name="T81" fmla="*/ 3238500 h 2580"/>
              <a:gd name="T82" fmla="*/ 2266950 w 4512"/>
              <a:gd name="T83" fmla="*/ 3257550 h 2580"/>
              <a:gd name="T84" fmla="*/ 2143125 w 4512"/>
              <a:gd name="T85" fmla="*/ 3286125 h 2580"/>
              <a:gd name="T86" fmla="*/ 2085975 w 4512"/>
              <a:gd name="T87" fmla="*/ 3343275 h 2580"/>
              <a:gd name="T88" fmla="*/ 1895475 w 4512"/>
              <a:gd name="T89" fmla="*/ 3362325 h 2580"/>
              <a:gd name="T90" fmla="*/ 1590675 w 4512"/>
              <a:gd name="T91" fmla="*/ 3352800 h 2580"/>
              <a:gd name="T92" fmla="*/ 1504950 w 4512"/>
              <a:gd name="T93" fmla="*/ 3381375 h 2580"/>
              <a:gd name="T94" fmla="*/ 1247775 w 4512"/>
              <a:gd name="T95" fmla="*/ 3457575 h 2580"/>
              <a:gd name="T96" fmla="*/ 1176338 w 4512"/>
              <a:gd name="T97" fmla="*/ 3500438 h 2580"/>
              <a:gd name="T98" fmla="*/ 990600 w 4512"/>
              <a:gd name="T99" fmla="*/ 3590925 h 2580"/>
              <a:gd name="T100" fmla="*/ 952500 w 4512"/>
              <a:gd name="T101" fmla="*/ 3657600 h 2580"/>
              <a:gd name="T102" fmla="*/ 876300 w 4512"/>
              <a:gd name="T103" fmla="*/ 3676650 h 2580"/>
              <a:gd name="T104" fmla="*/ 695325 w 4512"/>
              <a:gd name="T105" fmla="*/ 3686175 h 2580"/>
              <a:gd name="T106" fmla="*/ 619125 w 4512"/>
              <a:gd name="T107" fmla="*/ 3705225 h 2580"/>
              <a:gd name="T108" fmla="*/ 600075 w 4512"/>
              <a:gd name="T109" fmla="*/ 3733800 h 2580"/>
              <a:gd name="T110" fmla="*/ 504825 w 4512"/>
              <a:gd name="T111" fmla="*/ 3762375 h 2580"/>
              <a:gd name="T112" fmla="*/ 438150 w 4512"/>
              <a:gd name="T113" fmla="*/ 3800475 h 2580"/>
              <a:gd name="T114" fmla="*/ 323850 w 4512"/>
              <a:gd name="T115" fmla="*/ 3886200 h 2580"/>
              <a:gd name="T116" fmla="*/ 171450 w 4512"/>
              <a:gd name="T117" fmla="*/ 3967163 h 2580"/>
              <a:gd name="T118" fmla="*/ 90488 w 4512"/>
              <a:gd name="T119" fmla="*/ 4019550 h 2580"/>
              <a:gd name="T120" fmla="*/ 0 w 4512"/>
              <a:gd name="T121" fmla="*/ 4095750 h 258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512" h="2580">
                <a:moveTo>
                  <a:pt x="4512" y="0"/>
                </a:moveTo>
                <a:cubicBezTo>
                  <a:pt x="4492" y="2"/>
                  <a:pt x="4468" y="11"/>
                  <a:pt x="4449" y="18"/>
                </a:cubicBezTo>
                <a:cubicBezTo>
                  <a:pt x="4416" y="35"/>
                  <a:pt x="4349" y="81"/>
                  <a:pt x="4314" y="102"/>
                </a:cubicBezTo>
                <a:cubicBezTo>
                  <a:pt x="4290" y="114"/>
                  <a:pt x="4267" y="124"/>
                  <a:pt x="4242" y="132"/>
                </a:cubicBezTo>
                <a:cubicBezTo>
                  <a:pt x="4215" y="144"/>
                  <a:pt x="4172" y="158"/>
                  <a:pt x="4152" y="174"/>
                </a:cubicBezTo>
                <a:cubicBezTo>
                  <a:pt x="4143" y="187"/>
                  <a:pt x="4120" y="208"/>
                  <a:pt x="4107" y="216"/>
                </a:cubicBezTo>
                <a:cubicBezTo>
                  <a:pt x="4096" y="223"/>
                  <a:pt x="4086" y="240"/>
                  <a:pt x="4086" y="240"/>
                </a:cubicBezTo>
                <a:cubicBezTo>
                  <a:pt x="4079" y="260"/>
                  <a:pt x="4060" y="265"/>
                  <a:pt x="4047" y="282"/>
                </a:cubicBezTo>
                <a:cubicBezTo>
                  <a:pt x="4036" y="297"/>
                  <a:pt x="4032" y="308"/>
                  <a:pt x="4014" y="312"/>
                </a:cubicBezTo>
                <a:cubicBezTo>
                  <a:pt x="3998" y="316"/>
                  <a:pt x="3966" y="324"/>
                  <a:pt x="3966" y="324"/>
                </a:cubicBezTo>
                <a:cubicBezTo>
                  <a:pt x="3922" y="350"/>
                  <a:pt x="3806" y="436"/>
                  <a:pt x="3750" y="468"/>
                </a:cubicBezTo>
                <a:cubicBezTo>
                  <a:pt x="3702" y="474"/>
                  <a:pt x="3672" y="497"/>
                  <a:pt x="3630" y="516"/>
                </a:cubicBezTo>
                <a:cubicBezTo>
                  <a:pt x="3605" y="527"/>
                  <a:pt x="3576" y="528"/>
                  <a:pt x="3552" y="540"/>
                </a:cubicBezTo>
                <a:cubicBezTo>
                  <a:pt x="3511" y="561"/>
                  <a:pt x="3554" y="534"/>
                  <a:pt x="3504" y="546"/>
                </a:cubicBezTo>
                <a:cubicBezTo>
                  <a:pt x="3487" y="544"/>
                  <a:pt x="3481" y="528"/>
                  <a:pt x="3450" y="528"/>
                </a:cubicBezTo>
                <a:cubicBezTo>
                  <a:pt x="3400" y="532"/>
                  <a:pt x="3364" y="531"/>
                  <a:pt x="3324" y="558"/>
                </a:cubicBezTo>
                <a:cubicBezTo>
                  <a:pt x="3308" y="582"/>
                  <a:pt x="3288" y="608"/>
                  <a:pt x="3264" y="624"/>
                </a:cubicBezTo>
                <a:cubicBezTo>
                  <a:pt x="3242" y="653"/>
                  <a:pt x="3205" y="710"/>
                  <a:pt x="3192" y="732"/>
                </a:cubicBezTo>
                <a:cubicBezTo>
                  <a:pt x="3176" y="756"/>
                  <a:pt x="3174" y="756"/>
                  <a:pt x="3168" y="768"/>
                </a:cubicBezTo>
                <a:cubicBezTo>
                  <a:pt x="3158" y="786"/>
                  <a:pt x="3145" y="810"/>
                  <a:pt x="3132" y="840"/>
                </a:cubicBezTo>
                <a:cubicBezTo>
                  <a:pt x="3124" y="880"/>
                  <a:pt x="3119" y="919"/>
                  <a:pt x="3090" y="948"/>
                </a:cubicBezTo>
                <a:cubicBezTo>
                  <a:pt x="3075" y="978"/>
                  <a:pt x="3070" y="1038"/>
                  <a:pt x="3057" y="1068"/>
                </a:cubicBezTo>
                <a:cubicBezTo>
                  <a:pt x="3048" y="1103"/>
                  <a:pt x="3028" y="1096"/>
                  <a:pt x="3012" y="1128"/>
                </a:cubicBezTo>
                <a:cubicBezTo>
                  <a:pt x="2996" y="1143"/>
                  <a:pt x="2978" y="1149"/>
                  <a:pt x="2964" y="1158"/>
                </a:cubicBezTo>
                <a:cubicBezTo>
                  <a:pt x="2944" y="1172"/>
                  <a:pt x="2912" y="1195"/>
                  <a:pt x="2892" y="1212"/>
                </a:cubicBezTo>
                <a:cubicBezTo>
                  <a:pt x="2878" y="1233"/>
                  <a:pt x="2865" y="1246"/>
                  <a:pt x="2844" y="1260"/>
                </a:cubicBezTo>
                <a:cubicBezTo>
                  <a:pt x="2819" y="1298"/>
                  <a:pt x="2767" y="1302"/>
                  <a:pt x="2733" y="1332"/>
                </a:cubicBezTo>
                <a:cubicBezTo>
                  <a:pt x="2696" y="1355"/>
                  <a:pt x="2663" y="1397"/>
                  <a:pt x="2637" y="1419"/>
                </a:cubicBezTo>
                <a:cubicBezTo>
                  <a:pt x="2622" y="1441"/>
                  <a:pt x="2596" y="1450"/>
                  <a:pt x="2574" y="1464"/>
                </a:cubicBezTo>
                <a:cubicBezTo>
                  <a:pt x="2554" y="1495"/>
                  <a:pt x="2520" y="1504"/>
                  <a:pt x="2490" y="1524"/>
                </a:cubicBezTo>
                <a:cubicBezTo>
                  <a:pt x="2454" y="1548"/>
                  <a:pt x="2424" y="1582"/>
                  <a:pt x="2382" y="1596"/>
                </a:cubicBezTo>
                <a:cubicBezTo>
                  <a:pt x="2362" y="1626"/>
                  <a:pt x="2376" y="1610"/>
                  <a:pt x="2334" y="1638"/>
                </a:cubicBezTo>
                <a:cubicBezTo>
                  <a:pt x="2293" y="1663"/>
                  <a:pt x="2181" y="1722"/>
                  <a:pt x="2136" y="1746"/>
                </a:cubicBezTo>
                <a:cubicBezTo>
                  <a:pt x="2094" y="1757"/>
                  <a:pt x="2102" y="1757"/>
                  <a:pt x="2064" y="1782"/>
                </a:cubicBezTo>
                <a:cubicBezTo>
                  <a:pt x="2042" y="1797"/>
                  <a:pt x="2012" y="1790"/>
                  <a:pt x="1986" y="1794"/>
                </a:cubicBezTo>
                <a:cubicBezTo>
                  <a:pt x="1946" y="1804"/>
                  <a:pt x="1860" y="1827"/>
                  <a:pt x="1824" y="1842"/>
                </a:cubicBezTo>
                <a:cubicBezTo>
                  <a:pt x="1803" y="1853"/>
                  <a:pt x="1792" y="1874"/>
                  <a:pt x="1770" y="1884"/>
                </a:cubicBezTo>
                <a:cubicBezTo>
                  <a:pt x="1735" y="1900"/>
                  <a:pt x="1640" y="1915"/>
                  <a:pt x="1614" y="1932"/>
                </a:cubicBezTo>
                <a:cubicBezTo>
                  <a:pt x="1555" y="1971"/>
                  <a:pt x="1646" y="1910"/>
                  <a:pt x="1572" y="1962"/>
                </a:cubicBezTo>
                <a:cubicBezTo>
                  <a:pt x="1560" y="1970"/>
                  <a:pt x="1536" y="1986"/>
                  <a:pt x="1536" y="1986"/>
                </a:cubicBezTo>
                <a:cubicBezTo>
                  <a:pt x="1525" y="2002"/>
                  <a:pt x="1509" y="2028"/>
                  <a:pt x="1494" y="2040"/>
                </a:cubicBezTo>
                <a:cubicBezTo>
                  <a:pt x="1477" y="2054"/>
                  <a:pt x="1450" y="2048"/>
                  <a:pt x="1428" y="2052"/>
                </a:cubicBezTo>
                <a:cubicBezTo>
                  <a:pt x="1401" y="2056"/>
                  <a:pt x="1377" y="2066"/>
                  <a:pt x="1350" y="2070"/>
                </a:cubicBezTo>
                <a:cubicBezTo>
                  <a:pt x="1336" y="2079"/>
                  <a:pt x="1330" y="2101"/>
                  <a:pt x="1314" y="2106"/>
                </a:cubicBezTo>
                <a:cubicBezTo>
                  <a:pt x="1276" y="2119"/>
                  <a:pt x="1234" y="2113"/>
                  <a:pt x="1194" y="2118"/>
                </a:cubicBezTo>
                <a:cubicBezTo>
                  <a:pt x="1116" y="2107"/>
                  <a:pt x="1101" y="2107"/>
                  <a:pt x="1002" y="2112"/>
                </a:cubicBezTo>
                <a:cubicBezTo>
                  <a:pt x="961" y="2114"/>
                  <a:pt x="984" y="2119"/>
                  <a:pt x="948" y="2130"/>
                </a:cubicBezTo>
                <a:cubicBezTo>
                  <a:pt x="907" y="2171"/>
                  <a:pt x="840" y="2160"/>
                  <a:pt x="786" y="2178"/>
                </a:cubicBezTo>
                <a:cubicBezTo>
                  <a:pt x="774" y="2190"/>
                  <a:pt x="753" y="2193"/>
                  <a:pt x="741" y="2205"/>
                </a:cubicBezTo>
                <a:cubicBezTo>
                  <a:pt x="714" y="2219"/>
                  <a:pt x="649" y="2247"/>
                  <a:pt x="624" y="2262"/>
                </a:cubicBezTo>
                <a:cubicBezTo>
                  <a:pt x="615" y="2275"/>
                  <a:pt x="611" y="2293"/>
                  <a:pt x="600" y="2304"/>
                </a:cubicBezTo>
                <a:cubicBezTo>
                  <a:pt x="588" y="2316"/>
                  <a:pt x="568" y="2315"/>
                  <a:pt x="552" y="2316"/>
                </a:cubicBezTo>
                <a:cubicBezTo>
                  <a:pt x="514" y="2319"/>
                  <a:pt x="476" y="2320"/>
                  <a:pt x="438" y="2322"/>
                </a:cubicBezTo>
                <a:cubicBezTo>
                  <a:pt x="437" y="2322"/>
                  <a:pt x="396" y="2329"/>
                  <a:pt x="390" y="2334"/>
                </a:cubicBezTo>
                <a:cubicBezTo>
                  <a:pt x="384" y="2339"/>
                  <a:pt x="384" y="2348"/>
                  <a:pt x="378" y="2352"/>
                </a:cubicBezTo>
                <a:cubicBezTo>
                  <a:pt x="361" y="2364"/>
                  <a:pt x="338" y="2363"/>
                  <a:pt x="318" y="2370"/>
                </a:cubicBezTo>
                <a:cubicBezTo>
                  <a:pt x="298" y="2377"/>
                  <a:pt x="296" y="2387"/>
                  <a:pt x="276" y="2394"/>
                </a:cubicBezTo>
                <a:cubicBezTo>
                  <a:pt x="266" y="2425"/>
                  <a:pt x="230" y="2435"/>
                  <a:pt x="204" y="2448"/>
                </a:cubicBezTo>
                <a:cubicBezTo>
                  <a:pt x="174" y="2463"/>
                  <a:pt x="141" y="2491"/>
                  <a:pt x="108" y="2499"/>
                </a:cubicBezTo>
                <a:cubicBezTo>
                  <a:pt x="83" y="2512"/>
                  <a:pt x="75" y="2517"/>
                  <a:pt x="57" y="2532"/>
                </a:cubicBezTo>
                <a:cubicBezTo>
                  <a:pt x="42" y="2554"/>
                  <a:pt x="19" y="2561"/>
                  <a:pt x="0" y="2580"/>
                </a:cubicBezTo>
              </a:path>
            </a:pathLst>
          </a:custGeom>
          <a:noFill/>
          <a:ln w="57150" cap="flat" cmpd="sng">
            <a:solidFill>
              <a:srgbClr val="FF00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chemeClr val="accent6">
                  <a:lumMod val="75000"/>
                </a:schemeClr>
              </a:solidFill>
              <a:latin typeface="Calibri" panose="020F0502020204030204" pitchFamily="34" charset="0"/>
              <a:cs typeface="Calibri" panose="020F0502020204030204" pitchFamily="34" charset="0"/>
            </a:endParaRPr>
          </a:p>
        </p:txBody>
      </p:sp>
      <p:sp>
        <p:nvSpPr>
          <p:cNvPr id="64523" name="Freeform 17">
            <a:extLst>
              <a:ext uri="{FF2B5EF4-FFF2-40B4-BE49-F238E27FC236}">
                <a16:creationId xmlns:a16="http://schemas.microsoft.com/office/drawing/2014/main" id="{37A96714-8A3D-4FAB-8D49-7CC214D83A04}"/>
              </a:ext>
            </a:extLst>
          </p:cNvPr>
          <p:cNvSpPr>
            <a:spLocks/>
          </p:cNvSpPr>
          <p:nvPr/>
        </p:nvSpPr>
        <p:spPr bwMode="auto">
          <a:xfrm>
            <a:off x="3233738" y="3371850"/>
            <a:ext cx="852487" cy="1023938"/>
          </a:xfrm>
          <a:custGeom>
            <a:avLst/>
            <a:gdLst>
              <a:gd name="T0" fmla="*/ 0 w 537"/>
              <a:gd name="T1" fmla="*/ 0 h 645"/>
              <a:gd name="T2" fmla="*/ 66675 w 537"/>
              <a:gd name="T3" fmla="*/ 90488 h 645"/>
              <a:gd name="T4" fmla="*/ 90487 w 537"/>
              <a:gd name="T5" fmla="*/ 161925 h 645"/>
              <a:gd name="T6" fmla="*/ 119062 w 537"/>
              <a:gd name="T7" fmla="*/ 285750 h 645"/>
              <a:gd name="T8" fmla="*/ 190500 w 537"/>
              <a:gd name="T9" fmla="*/ 385763 h 645"/>
              <a:gd name="T10" fmla="*/ 223837 w 537"/>
              <a:gd name="T11" fmla="*/ 404813 h 645"/>
              <a:gd name="T12" fmla="*/ 333375 w 537"/>
              <a:gd name="T13" fmla="*/ 500063 h 645"/>
              <a:gd name="T14" fmla="*/ 442912 w 537"/>
              <a:gd name="T15" fmla="*/ 681038 h 645"/>
              <a:gd name="T16" fmla="*/ 538162 w 537"/>
              <a:gd name="T17" fmla="*/ 804863 h 645"/>
              <a:gd name="T18" fmla="*/ 590550 w 537"/>
              <a:gd name="T19" fmla="*/ 842963 h 645"/>
              <a:gd name="T20" fmla="*/ 619125 w 537"/>
              <a:gd name="T21" fmla="*/ 895350 h 645"/>
              <a:gd name="T22" fmla="*/ 785812 w 537"/>
              <a:gd name="T23" fmla="*/ 966788 h 645"/>
              <a:gd name="T24" fmla="*/ 814387 w 537"/>
              <a:gd name="T25" fmla="*/ 976313 h 645"/>
              <a:gd name="T26" fmla="*/ 828675 w 537"/>
              <a:gd name="T27" fmla="*/ 981075 h 645"/>
              <a:gd name="T28" fmla="*/ 838200 w 537"/>
              <a:gd name="T29" fmla="*/ 1014413 h 645"/>
              <a:gd name="T30" fmla="*/ 852487 w 537"/>
              <a:gd name="T31" fmla="*/ 1023938 h 6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37" h="645">
                <a:moveTo>
                  <a:pt x="0" y="0"/>
                </a:moveTo>
                <a:cubicBezTo>
                  <a:pt x="7" y="9"/>
                  <a:pt x="32" y="40"/>
                  <a:pt x="42" y="57"/>
                </a:cubicBezTo>
                <a:cubicBezTo>
                  <a:pt x="47" y="72"/>
                  <a:pt x="52" y="87"/>
                  <a:pt x="57" y="102"/>
                </a:cubicBezTo>
                <a:cubicBezTo>
                  <a:pt x="64" y="120"/>
                  <a:pt x="65" y="157"/>
                  <a:pt x="75" y="180"/>
                </a:cubicBezTo>
                <a:cubicBezTo>
                  <a:pt x="85" y="203"/>
                  <a:pt x="109" y="231"/>
                  <a:pt x="120" y="243"/>
                </a:cubicBezTo>
                <a:cubicBezTo>
                  <a:pt x="123" y="252"/>
                  <a:pt x="141" y="255"/>
                  <a:pt x="141" y="255"/>
                </a:cubicBezTo>
                <a:cubicBezTo>
                  <a:pt x="156" y="267"/>
                  <a:pt x="187" y="288"/>
                  <a:pt x="210" y="315"/>
                </a:cubicBezTo>
                <a:cubicBezTo>
                  <a:pt x="227" y="338"/>
                  <a:pt x="257" y="401"/>
                  <a:pt x="279" y="429"/>
                </a:cubicBezTo>
                <a:cubicBezTo>
                  <a:pt x="297" y="449"/>
                  <a:pt x="316" y="499"/>
                  <a:pt x="339" y="507"/>
                </a:cubicBezTo>
                <a:cubicBezTo>
                  <a:pt x="352" y="525"/>
                  <a:pt x="364" y="522"/>
                  <a:pt x="372" y="531"/>
                </a:cubicBezTo>
                <a:cubicBezTo>
                  <a:pt x="380" y="540"/>
                  <a:pt x="369" y="551"/>
                  <a:pt x="390" y="564"/>
                </a:cubicBezTo>
                <a:cubicBezTo>
                  <a:pt x="415" y="601"/>
                  <a:pt x="454" y="606"/>
                  <a:pt x="495" y="609"/>
                </a:cubicBezTo>
                <a:cubicBezTo>
                  <a:pt x="501" y="611"/>
                  <a:pt x="507" y="613"/>
                  <a:pt x="513" y="615"/>
                </a:cubicBezTo>
                <a:cubicBezTo>
                  <a:pt x="516" y="616"/>
                  <a:pt x="522" y="618"/>
                  <a:pt x="522" y="618"/>
                </a:cubicBezTo>
                <a:cubicBezTo>
                  <a:pt x="524" y="625"/>
                  <a:pt x="524" y="633"/>
                  <a:pt x="528" y="639"/>
                </a:cubicBezTo>
                <a:cubicBezTo>
                  <a:pt x="530" y="642"/>
                  <a:pt x="537" y="645"/>
                  <a:pt x="537" y="645"/>
                </a:cubicBezTo>
              </a:path>
            </a:pathLst>
          </a:custGeom>
          <a:noFill/>
          <a:ln w="38100" cap="flat" cmpd="sng">
            <a:solidFill>
              <a:srgbClr val="FF33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chemeClr val="accent6">
                  <a:lumMod val="75000"/>
                </a:schemeClr>
              </a:solidFill>
              <a:latin typeface="Calibri" panose="020F0502020204030204" pitchFamily="34" charset="0"/>
              <a:cs typeface="Calibri" panose="020F0502020204030204" pitchFamily="34" charset="0"/>
            </a:endParaRPr>
          </a:p>
        </p:txBody>
      </p:sp>
      <p:sp>
        <p:nvSpPr>
          <p:cNvPr id="64524" name="Oval 18">
            <a:extLst>
              <a:ext uri="{FF2B5EF4-FFF2-40B4-BE49-F238E27FC236}">
                <a16:creationId xmlns:a16="http://schemas.microsoft.com/office/drawing/2014/main" id="{8FDE558B-02A6-4743-BE8E-12359426F5CC}"/>
              </a:ext>
            </a:extLst>
          </p:cNvPr>
          <p:cNvSpPr>
            <a:spLocks noChangeArrowheads="1"/>
          </p:cNvSpPr>
          <p:nvPr/>
        </p:nvSpPr>
        <p:spPr bwMode="auto">
          <a:xfrm>
            <a:off x="3208338" y="4146550"/>
            <a:ext cx="304800" cy="304800"/>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solidFill>
                <a:schemeClr val="accent6">
                  <a:lumMod val="75000"/>
                </a:schemeClr>
              </a:solidFill>
              <a:latin typeface="Calibri" panose="020F0502020204030204" pitchFamily="34" charset="0"/>
              <a:cs typeface="Calibri" panose="020F0502020204030204" pitchFamily="34" charset="0"/>
            </a:endParaRPr>
          </a:p>
        </p:txBody>
      </p:sp>
      <p:sp>
        <p:nvSpPr>
          <p:cNvPr id="64525" name="Oval 19">
            <a:extLst>
              <a:ext uri="{FF2B5EF4-FFF2-40B4-BE49-F238E27FC236}">
                <a16:creationId xmlns:a16="http://schemas.microsoft.com/office/drawing/2014/main" id="{354AD9DA-DD7B-41D9-9B9F-A60A90DB04CC}"/>
              </a:ext>
            </a:extLst>
          </p:cNvPr>
          <p:cNvSpPr>
            <a:spLocks noChangeArrowheads="1"/>
          </p:cNvSpPr>
          <p:nvPr/>
        </p:nvSpPr>
        <p:spPr bwMode="auto">
          <a:xfrm>
            <a:off x="2967038" y="3276600"/>
            <a:ext cx="393700" cy="393700"/>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solidFill>
                <a:schemeClr val="accent6">
                  <a:lumMod val="75000"/>
                </a:schemeClr>
              </a:solidFill>
              <a:latin typeface="Calibri" panose="020F0502020204030204" pitchFamily="34" charset="0"/>
              <a:cs typeface="Calibri" panose="020F0502020204030204" pitchFamily="34" charset="0"/>
            </a:endParaRPr>
          </a:p>
        </p:txBody>
      </p:sp>
      <p:sp>
        <p:nvSpPr>
          <p:cNvPr id="64526" name="Rectangle 20">
            <a:extLst>
              <a:ext uri="{FF2B5EF4-FFF2-40B4-BE49-F238E27FC236}">
                <a16:creationId xmlns:a16="http://schemas.microsoft.com/office/drawing/2014/main" id="{DA4FF06D-98B1-492C-8720-8E6A3C8218D3}"/>
              </a:ext>
            </a:extLst>
          </p:cNvPr>
          <p:cNvSpPr>
            <a:spLocks noChangeArrowheads="1"/>
          </p:cNvSpPr>
          <p:nvPr/>
        </p:nvSpPr>
        <p:spPr bwMode="auto">
          <a:xfrm>
            <a:off x="1176338" y="223838"/>
            <a:ext cx="7696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eaLnBrk="1" hangingPunct="1"/>
            <a:r>
              <a:rPr lang="en-US" altLang="en-US" sz="3800" dirty="0">
                <a:solidFill>
                  <a:schemeClr val="accent6">
                    <a:lumMod val="75000"/>
                  </a:schemeClr>
                </a:solidFill>
                <a:latin typeface="Calibri" panose="020F0502020204030204" pitchFamily="34" charset="0"/>
                <a:cs typeface="Calibri" panose="020F0502020204030204" pitchFamily="34" charset="0"/>
              </a:rPr>
              <a:t>Context and Environs</a:t>
            </a:r>
            <a:r>
              <a:rPr lang="en-US" altLang="en-US" sz="4400" dirty="0">
                <a:solidFill>
                  <a:schemeClr val="accent6">
                    <a:lumMod val="75000"/>
                  </a:schemeClr>
                </a:solidFill>
                <a:latin typeface="Calibri" panose="020F0502020204030204" pitchFamily="34" charset="0"/>
                <a:cs typeface="Calibri" panose="020F0502020204030204" pitchFamily="34" charset="0"/>
              </a:rPr>
              <a:t>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Property @ 400">
            <a:extLst>
              <a:ext uri="{FF2B5EF4-FFF2-40B4-BE49-F238E27FC236}">
                <a16:creationId xmlns:a16="http://schemas.microsoft.com/office/drawing/2014/main" id="{A0CF1B03-7C9D-4648-931C-16E1022CB4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2000" b="16000"/>
          <a:stretch>
            <a:fillRect/>
          </a:stretch>
        </p:blipFill>
        <p:spPr bwMode="auto">
          <a:xfrm>
            <a:off x="0" y="1147763"/>
            <a:ext cx="9144000" cy="493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9" name="Rectangle 3">
            <a:extLst>
              <a:ext uri="{FF2B5EF4-FFF2-40B4-BE49-F238E27FC236}">
                <a16:creationId xmlns:a16="http://schemas.microsoft.com/office/drawing/2014/main" id="{E0737FB9-69CC-407E-BB17-B40B5F5D3EF7}"/>
              </a:ext>
            </a:extLst>
          </p:cNvPr>
          <p:cNvSpPr>
            <a:spLocks noChangeArrowheads="1"/>
          </p:cNvSpPr>
          <p:nvPr/>
        </p:nvSpPr>
        <p:spPr bwMode="auto">
          <a:xfrm>
            <a:off x="1176338" y="223838"/>
            <a:ext cx="7696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eaLnBrk="1" hangingPunct="1"/>
            <a:r>
              <a:rPr lang="en-US" altLang="en-US" sz="3800" dirty="0">
                <a:solidFill>
                  <a:schemeClr val="accent6">
                    <a:lumMod val="75000"/>
                  </a:schemeClr>
                </a:solidFill>
                <a:latin typeface="Calibri" panose="020F0502020204030204" pitchFamily="34" charset="0"/>
                <a:cs typeface="Calibri" panose="020F0502020204030204" pitchFamily="34" charset="0"/>
              </a:rPr>
              <a:t>Land Ownership</a:t>
            </a:r>
            <a:r>
              <a:rPr lang="en-US" altLang="en-US" sz="4400" dirty="0">
                <a:solidFill>
                  <a:schemeClr val="accent6">
                    <a:lumMod val="75000"/>
                  </a:schemeClr>
                </a:solidFill>
                <a:latin typeface="Calibri" panose="020F0502020204030204" pitchFamily="34" charset="0"/>
                <a:cs typeface="Calibri" panose="020F0502020204030204" pitchFamily="34" charset="0"/>
              </a:rPr>
              <a:t>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Clemson topo 200">
            <a:extLst>
              <a:ext uri="{FF2B5EF4-FFF2-40B4-BE49-F238E27FC236}">
                <a16:creationId xmlns:a16="http://schemas.microsoft.com/office/drawing/2014/main" id="{CC460ED8-BE18-4D16-B8C9-5E9B10AE40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62050"/>
            <a:ext cx="9144000" cy="456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Rectangle 3">
            <a:extLst>
              <a:ext uri="{FF2B5EF4-FFF2-40B4-BE49-F238E27FC236}">
                <a16:creationId xmlns:a16="http://schemas.microsoft.com/office/drawing/2014/main" id="{F73E92E4-5217-485E-B830-627723DC0962}"/>
              </a:ext>
            </a:extLst>
          </p:cNvPr>
          <p:cNvSpPr>
            <a:spLocks noChangeArrowheads="1"/>
          </p:cNvSpPr>
          <p:nvPr/>
        </p:nvSpPr>
        <p:spPr bwMode="auto">
          <a:xfrm>
            <a:off x="1176338" y="223838"/>
            <a:ext cx="7696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eaLnBrk="1" hangingPunct="1"/>
            <a:r>
              <a:rPr lang="en-US" altLang="en-US" sz="3800" dirty="0">
                <a:solidFill>
                  <a:schemeClr val="accent6">
                    <a:lumMod val="75000"/>
                  </a:schemeClr>
                </a:solidFill>
                <a:latin typeface="Calibri" panose="020F0502020204030204" pitchFamily="34" charset="0"/>
                <a:cs typeface="Calibri" panose="020F0502020204030204" pitchFamily="34" charset="0"/>
              </a:rPr>
              <a:t>Topography</a:t>
            </a:r>
            <a:endParaRPr lang="en-US" altLang="en-US" sz="4400" dirty="0">
              <a:solidFill>
                <a:schemeClr val="accent6">
                  <a:lumMod val="75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a:extLst>
              <a:ext uri="{FF2B5EF4-FFF2-40B4-BE49-F238E27FC236}">
                <a16:creationId xmlns:a16="http://schemas.microsoft.com/office/drawing/2014/main" id="{E80831A1-19F0-4C27-B926-5660A2838820}"/>
              </a:ext>
            </a:extLst>
          </p:cNvPr>
          <p:cNvSpPr>
            <a:spLocks noChangeArrowheads="1"/>
          </p:cNvSpPr>
          <p:nvPr/>
        </p:nvSpPr>
        <p:spPr bwMode="auto">
          <a:xfrm>
            <a:off x="1676400" y="1991591"/>
            <a:ext cx="685800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eaLnBrk="1" hangingPunct="1">
              <a:spcBef>
                <a:spcPct val="20000"/>
              </a:spcBef>
              <a:defRPr/>
            </a:pPr>
            <a:endParaRPr lang="en-US" altLang="en-US" sz="3200">
              <a:solidFill>
                <a:schemeClr val="accent6">
                  <a:lumMod val="75000"/>
                </a:schemeClr>
              </a:solidFill>
              <a:latin typeface="Calibri" panose="020F0502020204030204" pitchFamily="34" charset="0"/>
              <a:cs typeface="Calibri" panose="020F0502020204030204" pitchFamily="34" charset="0"/>
            </a:endParaRPr>
          </a:p>
        </p:txBody>
      </p:sp>
      <p:sp>
        <p:nvSpPr>
          <p:cNvPr id="254985" name="Rectangle 9">
            <a:extLst>
              <a:ext uri="{FF2B5EF4-FFF2-40B4-BE49-F238E27FC236}">
                <a16:creationId xmlns:a16="http://schemas.microsoft.com/office/drawing/2014/main" id="{E029CB38-D0C1-4D9F-BE87-05976EB055B7}"/>
              </a:ext>
            </a:extLst>
          </p:cNvPr>
          <p:cNvSpPr>
            <a:spLocks noChangeArrowheads="1"/>
          </p:cNvSpPr>
          <p:nvPr/>
        </p:nvSpPr>
        <p:spPr bwMode="auto">
          <a:xfrm>
            <a:off x="1527465" y="221668"/>
            <a:ext cx="7467600" cy="454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defRPr/>
            </a:pPr>
            <a:r>
              <a:rPr lang="en-US" altLang="en-US" sz="3600" i="1" dirty="0">
                <a:solidFill>
                  <a:schemeClr val="accent6">
                    <a:lumMod val="75000"/>
                  </a:schemeClr>
                </a:solidFill>
                <a:latin typeface="Calibri" panose="020F0502020204030204" pitchFamily="34" charset="0"/>
                <a:cs typeface="Calibri" panose="020F0502020204030204" pitchFamily="34" charset="0"/>
              </a:rPr>
              <a:t>Planning is an unnatural process; it is much more fun to </a:t>
            </a:r>
            <a:r>
              <a:rPr lang="en-US" altLang="en-US" sz="4000" i="1" dirty="0">
                <a:solidFill>
                  <a:schemeClr val="accent6">
                    <a:lumMod val="75000"/>
                  </a:schemeClr>
                </a:solidFill>
                <a:latin typeface="Calibri" panose="020F0502020204030204" pitchFamily="34" charset="0"/>
                <a:cs typeface="Calibri" panose="020F0502020204030204" pitchFamily="34" charset="0"/>
              </a:rPr>
              <a:t>do</a:t>
            </a:r>
            <a:r>
              <a:rPr lang="en-US" altLang="en-US" sz="3600" i="1" dirty="0">
                <a:solidFill>
                  <a:schemeClr val="accent6">
                    <a:lumMod val="75000"/>
                  </a:schemeClr>
                </a:solidFill>
                <a:latin typeface="Calibri" panose="020F0502020204030204" pitchFamily="34" charset="0"/>
                <a:cs typeface="Calibri" panose="020F0502020204030204" pitchFamily="34" charset="0"/>
              </a:rPr>
              <a:t> something. </a:t>
            </a:r>
          </a:p>
          <a:p>
            <a:pPr eaLnBrk="1" hangingPunct="1">
              <a:defRPr/>
            </a:pPr>
            <a:endParaRPr lang="en-US" altLang="en-US" sz="3600" i="1" dirty="0">
              <a:solidFill>
                <a:schemeClr val="accent6">
                  <a:lumMod val="75000"/>
                </a:schemeClr>
              </a:solidFill>
              <a:latin typeface="Calibri" panose="020F0502020204030204" pitchFamily="34" charset="0"/>
              <a:cs typeface="Calibri" panose="020F0502020204030204" pitchFamily="34" charset="0"/>
            </a:endParaRPr>
          </a:p>
          <a:p>
            <a:pPr eaLnBrk="1" hangingPunct="1">
              <a:defRPr/>
            </a:pPr>
            <a:r>
              <a:rPr lang="en-US" altLang="en-US" sz="3600" i="1" dirty="0">
                <a:solidFill>
                  <a:schemeClr val="accent6">
                    <a:lumMod val="75000"/>
                  </a:schemeClr>
                </a:solidFill>
                <a:latin typeface="Calibri" panose="020F0502020204030204" pitchFamily="34" charset="0"/>
                <a:cs typeface="Calibri" panose="020F0502020204030204" pitchFamily="34" charset="0"/>
              </a:rPr>
              <a:t>The nicest thing about not planning is that failure comes as a complete surprise, rather than being preceded by a period of worry and depression.</a:t>
            </a:r>
            <a:r>
              <a:rPr lang="en-US" altLang="en-US" sz="3600" dirty="0">
                <a:solidFill>
                  <a:schemeClr val="accent6">
                    <a:lumMod val="75000"/>
                  </a:schemeClr>
                </a:solidFill>
                <a:latin typeface="Calibri" panose="020F0502020204030204" pitchFamily="34" charset="0"/>
                <a:cs typeface="Calibri" panose="020F0502020204030204" pitchFamily="34" charset="0"/>
              </a:rPr>
              <a:t>                         					   </a:t>
            </a:r>
            <a:r>
              <a:rPr lang="en-US" altLang="en-US" sz="1800" dirty="0">
                <a:solidFill>
                  <a:schemeClr val="accent6">
                    <a:lumMod val="75000"/>
                  </a:schemeClr>
                </a:solidFill>
                <a:latin typeface="Calibri" panose="020F0502020204030204" pitchFamily="34" charset="0"/>
                <a:cs typeface="Calibri" panose="020F0502020204030204" pitchFamily="34" charset="0"/>
              </a:rPr>
              <a:t>Sir John Harvey-Jones</a:t>
            </a:r>
          </a:p>
        </p:txBody>
      </p:sp>
      <p:pic>
        <p:nvPicPr>
          <p:cNvPr id="5" name="Picture 4">
            <a:extLst>
              <a:ext uri="{FF2B5EF4-FFF2-40B4-BE49-F238E27FC236}">
                <a16:creationId xmlns:a16="http://schemas.microsoft.com/office/drawing/2014/main" id="{6766F48D-5143-47E0-8ADA-2C0A789E83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7445" y="4765309"/>
            <a:ext cx="1066800" cy="1071563"/>
          </a:xfrm>
          <a:prstGeom prst="rect">
            <a:avLst/>
          </a:prstGeom>
        </p:spPr>
      </p:pic>
      <p:sp>
        <p:nvSpPr>
          <p:cNvPr id="254986" name="Rectangle 10">
            <a:extLst>
              <a:ext uri="{FF2B5EF4-FFF2-40B4-BE49-F238E27FC236}">
                <a16:creationId xmlns:a16="http://schemas.microsoft.com/office/drawing/2014/main" id="{0885CA65-F1FC-4ADC-B12D-10E5F8CB885D}"/>
              </a:ext>
            </a:extLst>
          </p:cNvPr>
          <p:cNvSpPr>
            <a:spLocks noChangeArrowheads="1"/>
          </p:cNvSpPr>
          <p:nvPr/>
        </p:nvSpPr>
        <p:spPr bwMode="auto">
          <a:xfrm>
            <a:off x="1146463" y="2058043"/>
            <a:ext cx="7772400" cy="40518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solidFill>
                <a:schemeClr val="accent6">
                  <a:lumMod val="75000"/>
                </a:schemeClr>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1" fill="hold" nodeType="clickEffect">
                                  <p:stCondLst>
                                    <p:cond delay="0"/>
                                  </p:stCondLst>
                                  <p:childTnLst>
                                    <p:animEffect transition="out" filter="wipe(up)">
                                      <p:cBhvr>
                                        <p:cTn id="6" dur="500"/>
                                        <p:tgtEl>
                                          <p:spTgt spid="254986"/>
                                        </p:tgtEl>
                                      </p:cBhvr>
                                    </p:animEffect>
                                    <p:set>
                                      <p:cBhvr>
                                        <p:cTn id="7" dur="1" fill="hold">
                                          <p:stCondLst>
                                            <p:cond delay="499"/>
                                          </p:stCondLst>
                                        </p:cTn>
                                        <p:tgtEl>
                                          <p:spTgt spid="25498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Veh Circ">
            <a:extLst>
              <a:ext uri="{FF2B5EF4-FFF2-40B4-BE49-F238E27FC236}">
                <a16:creationId xmlns:a16="http://schemas.microsoft.com/office/drawing/2014/main" id="{40E0D38A-F729-4645-B68A-6432274CA8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6000" b="16000"/>
          <a:stretch>
            <a:fillRect/>
          </a:stretch>
        </p:blipFill>
        <p:spPr bwMode="auto">
          <a:xfrm>
            <a:off x="0" y="1133475"/>
            <a:ext cx="9144000" cy="466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Oval 3">
            <a:extLst>
              <a:ext uri="{FF2B5EF4-FFF2-40B4-BE49-F238E27FC236}">
                <a16:creationId xmlns:a16="http://schemas.microsoft.com/office/drawing/2014/main" id="{4221330A-8A8F-42E1-AE5E-6976B32E3DD5}"/>
              </a:ext>
            </a:extLst>
          </p:cNvPr>
          <p:cNvSpPr>
            <a:spLocks noChangeArrowheads="1"/>
          </p:cNvSpPr>
          <p:nvPr/>
        </p:nvSpPr>
        <p:spPr bwMode="auto">
          <a:xfrm>
            <a:off x="4841875" y="2860675"/>
            <a:ext cx="292100" cy="2921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solidFill>
                <a:schemeClr val="accent6">
                  <a:lumMod val="75000"/>
                </a:schemeClr>
              </a:solidFill>
              <a:latin typeface="Calibri" panose="020F0502020204030204" pitchFamily="34" charset="0"/>
              <a:cs typeface="Calibri" panose="020F0502020204030204" pitchFamily="34" charset="0"/>
            </a:endParaRPr>
          </a:p>
        </p:txBody>
      </p:sp>
      <p:sp>
        <p:nvSpPr>
          <p:cNvPr id="67588" name="Oval 4">
            <a:extLst>
              <a:ext uri="{FF2B5EF4-FFF2-40B4-BE49-F238E27FC236}">
                <a16:creationId xmlns:a16="http://schemas.microsoft.com/office/drawing/2014/main" id="{9522DBF6-BE84-4C51-85F6-31FB2CEDB5E9}"/>
              </a:ext>
            </a:extLst>
          </p:cNvPr>
          <p:cNvSpPr>
            <a:spLocks noChangeArrowheads="1"/>
          </p:cNvSpPr>
          <p:nvPr/>
        </p:nvSpPr>
        <p:spPr bwMode="auto">
          <a:xfrm>
            <a:off x="2643188" y="3471863"/>
            <a:ext cx="292100" cy="292100"/>
          </a:xfrm>
          <a:prstGeom prst="ellipse">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solidFill>
                <a:schemeClr val="accent6">
                  <a:lumMod val="75000"/>
                </a:schemeClr>
              </a:solidFill>
              <a:latin typeface="Calibri" panose="020F0502020204030204" pitchFamily="34" charset="0"/>
              <a:cs typeface="Calibri" panose="020F0502020204030204" pitchFamily="34" charset="0"/>
            </a:endParaRPr>
          </a:p>
        </p:txBody>
      </p:sp>
      <p:sp>
        <p:nvSpPr>
          <p:cNvPr id="67589" name="Freeform 5">
            <a:extLst>
              <a:ext uri="{FF2B5EF4-FFF2-40B4-BE49-F238E27FC236}">
                <a16:creationId xmlns:a16="http://schemas.microsoft.com/office/drawing/2014/main" id="{D90B2AF5-8889-4E19-8D1F-B99DDAE96E5A}"/>
              </a:ext>
            </a:extLst>
          </p:cNvPr>
          <p:cNvSpPr>
            <a:spLocks/>
          </p:cNvSpPr>
          <p:nvPr/>
        </p:nvSpPr>
        <p:spPr bwMode="auto">
          <a:xfrm>
            <a:off x="1738313" y="1524000"/>
            <a:ext cx="5715000" cy="2686050"/>
          </a:xfrm>
          <a:custGeom>
            <a:avLst/>
            <a:gdLst>
              <a:gd name="T0" fmla="*/ 5715000 w 3600"/>
              <a:gd name="T1" fmla="*/ 1057275 h 1692"/>
              <a:gd name="T2" fmla="*/ 5572125 w 3600"/>
              <a:gd name="T3" fmla="*/ 1123950 h 1692"/>
              <a:gd name="T4" fmla="*/ 5429250 w 3600"/>
              <a:gd name="T5" fmla="*/ 1181100 h 1692"/>
              <a:gd name="T6" fmla="*/ 5372100 w 3600"/>
              <a:gd name="T7" fmla="*/ 1219200 h 1692"/>
              <a:gd name="T8" fmla="*/ 5200650 w 3600"/>
              <a:gd name="T9" fmla="*/ 1276350 h 1692"/>
              <a:gd name="T10" fmla="*/ 5162550 w 3600"/>
              <a:gd name="T11" fmla="*/ 1295400 h 1692"/>
              <a:gd name="T12" fmla="*/ 5057775 w 3600"/>
              <a:gd name="T13" fmla="*/ 1323975 h 1692"/>
              <a:gd name="T14" fmla="*/ 4833938 w 3600"/>
              <a:gd name="T15" fmla="*/ 1452563 h 1692"/>
              <a:gd name="T16" fmla="*/ 4743450 w 3600"/>
              <a:gd name="T17" fmla="*/ 1552575 h 1692"/>
              <a:gd name="T18" fmla="*/ 4643438 w 3600"/>
              <a:gd name="T19" fmla="*/ 1647825 h 1692"/>
              <a:gd name="T20" fmla="*/ 4505325 w 3600"/>
              <a:gd name="T21" fmla="*/ 1790700 h 1692"/>
              <a:gd name="T22" fmla="*/ 4400550 w 3600"/>
              <a:gd name="T23" fmla="*/ 1905000 h 1692"/>
              <a:gd name="T24" fmla="*/ 4324350 w 3600"/>
              <a:gd name="T25" fmla="*/ 2019300 h 1692"/>
              <a:gd name="T26" fmla="*/ 4286250 w 3600"/>
              <a:gd name="T27" fmla="*/ 2066925 h 1692"/>
              <a:gd name="T28" fmla="*/ 4276725 w 3600"/>
              <a:gd name="T29" fmla="*/ 2095500 h 1692"/>
              <a:gd name="T30" fmla="*/ 4171950 w 3600"/>
              <a:gd name="T31" fmla="*/ 2181225 h 1692"/>
              <a:gd name="T32" fmla="*/ 4086225 w 3600"/>
              <a:gd name="T33" fmla="*/ 2228850 h 1692"/>
              <a:gd name="T34" fmla="*/ 3910013 w 3600"/>
              <a:gd name="T35" fmla="*/ 2466975 h 1692"/>
              <a:gd name="T36" fmla="*/ 3781425 w 3600"/>
              <a:gd name="T37" fmla="*/ 2524125 h 1692"/>
              <a:gd name="T38" fmla="*/ 3733800 w 3600"/>
              <a:gd name="T39" fmla="*/ 2571750 h 1692"/>
              <a:gd name="T40" fmla="*/ 3476625 w 3600"/>
              <a:gd name="T41" fmla="*/ 2667000 h 1692"/>
              <a:gd name="T42" fmla="*/ 3133725 w 3600"/>
              <a:gd name="T43" fmla="*/ 2676525 h 1692"/>
              <a:gd name="T44" fmla="*/ 2743200 w 3600"/>
              <a:gd name="T45" fmla="*/ 2647950 h 1692"/>
              <a:gd name="T46" fmla="*/ 2438400 w 3600"/>
              <a:gd name="T47" fmla="*/ 2647950 h 1692"/>
              <a:gd name="T48" fmla="*/ 2247900 w 3600"/>
              <a:gd name="T49" fmla="*/ 2590800 h 1692"/>
              <a:gd name="T50" fmla="*/ 2095500 w 3600"/>
              <a:gd name="T51" fmla="*/ 2552700 h 1692"/>
              <a:gd name="T52" fmla="*/ 1933575 w 3600"/>
              <a:gd name="T53" fmla="*/ 2505075 h 1692"/>
              <a:gd name="T54" fmla="*/ 1619250 w 3600"/>
              <a:gd name="T55" fmla="*/ 2381250 h 1692"/>
              <a:gd name="T56" fmla="*/ 1533525 w 3600"/>
              <a:gd name="T57" fmla="*/ 2343150 h 1692"/>
              <a:gd name="T58" fmla="*/ 1376363 w 3600"/>
              <a:gd name="T59" fmla="*/ 2300288 h 1692"/>
              <a:gd name="T60" fmla="*/ 1243013 w 3600"/>
              <a:gd name="T61" fmla="*/ 2224088 h 1692"/>
              <a:gd name="T62" fmla="*/ 1038225 w 3600"/>
              <a:gd name="T63" fmla="*/ 2095500 h 1692"/>
              <a:gd name="T64" fmla="*/ 895350 w 3600"/>
              <a:gd name="T65" fmla="*/ 1990725 h 1692"/>
              <a:gd name="T66" fmla="*/ 819150 w 3600"/>
              <a:gd name="T67" fmla="*/ 1914525 h 1692"/>
              <a:gd name="T68" fmla="*/ 723900 w 3600"/>
              <a:gd name="T69" fmla="*/ 1819275 h 1692"/>
              <a:gd name="T70" fmla="*/ 619125 w 3600"/>
              <a:gd name="T71" fmla="*/ 1676400 h 1692"/>
              <a:gd name="T72" fmla="*/ 571500 w 3600"/>
              <a:gd name="T73" fmla="*/ 1581150 h 1692"/>
              <a:gd name="T74" fmla="*/ 561975 w 3600"/>
              <a:gd name="T75" fmla="*/ 1543050 h 1692"/>
              <a:gd name="T76" fmla="*/ 523875 w 3600"/>
              <a:gd name="T77" fmla="*/ 1514475 h 1692"/>
              <a:gd name="T78" fmla="*/ 485775 w 3600"/>
              <a:gd name="T79" fmla="*/ 1457325 h 1692"/>
              <a:gd name="T80" fmla="*/ 342900 w 3600"/>
              <a:gd name="T81" fmla="*/ 1276350 h 1692"/>
              <a:gd name="T82" fmla="*/ 228600 w 3600"/>
              <a:gd name="T83" fmla="*/ 1114425 h 1692"/>
              <a:gd name="T84" fmla="*/ 133350 w 3600"/>
              <a:gd name="T85" fmla="*/ 971550 h 1692"/>
              <a:gd name="T86" fmla="*/ 114300 w 3600"/>
              <a:gd name="T87" fmla="*/ 914400 h 1692"/>
              <a:gd name="T88" fmla="*/ 85725 w 3600"/>
              <a:gd name="T89" fmla="*/ 757238 h 1692"/>
              <a:gd name="T90" fmla="*/ 66675 w 3600"/>
              <a:gd name="T91" fmla="*/ 714375 h 1692"/>
              <a:gd name="T92" fmla="*/ 28575 w 3600"/>
              <a:gd name="T93" fmla="*/ 252413 h 1692"/>
              <a:gd name="T94" fmla="*/ 23813 w 3600"/>
              <a:gd name="T95" fmla="*/ 161925 h 1692"/>
              <a:gd name="T96" fmla="*/ 0 w 3600"/>
              <a:gd name="T97" fmla="*/ 0 h 169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600" h="1692">
                <a:moveTo>
                  <a:pt x="3600" y="666"/>
                </a:moveTo>
                <a:cubicBezTo>
                  <a:pt x="3551" y="650"/>
                  <a:pt x="3553" y="694"/>
                  <a:pt x="3510" y="708"/>
                </a:cubicBezTo>
                <a:cubicBezTo>
                  <a:pt x="3479" y="718"/>
                  <a:pt x="3449" y="728"/>
                  <a:pt x="3420" y="744"/>
                </a:cubicBezTo>
                <a:cubicBezTo>
                  <a:pt x="3407" y="751"/>
                  <a:pt x="3398" y="763"/>
                  <a:pt x="3384" y="768"/>
                </a:cubicBezTo>
                <a:cubicBezTo>
                  <a:pt x="3350" y="779"/>
                  <a:pt x="3308" y="788"/>
                  <a:pt x="3276" y="804"/>
                </a:cubicBezTo>
                <a:cubicBezTo>
                  <a:pt x="3268" y="808"/>
                  <a:pt x="3261" y="814"/>
                  <a:pt x="3252" y="816"/>
                </a:cubicBezTo>
                <a:cubicBezTo>
                  <a:pt x="3230" y="820"/>
                  <a:pt x="3222" y="840"/>
                  <a:pt x="3186" y="834"/>
                </a:cubicBezTo>
                <a:cubicBezTo>
                  <a:pt x="3144" y="898"/>
                  <a:pt x="3111" y="888"/>
                  <a:pt x="3045" y="915"/>
                </a:cubicBezTo>
                <a:cubicBezTo>
                  <a:pt x="3014" y="936"/>
                  <a:pt x="3011" y="955"/>
                  <a:pt x="2988" y="978"/>
                </a:cubicBezTo>
                <a:cubicBezTo>
                  <a:pt x="2966" y="1000"/>
                  <a:pt x="2947" y="1016"/>
                  <a:pt x="2925" y="1038"/>
                </a:cubicBezTo>
                <a:cubicBezTo>
                  <a:pt x="2914" y="1081"/>
                  <a:pt x="2872" y="1103"/>
                  <a:pt x="2838" y="1128"/>
                </a:cubicBezTo>
                <a:cubicBezTo>
                  <a:pt x="2828" y="1157"/>
                  <a:pt x="2801" y="1190"/>
                  <a:pt x="2772" y="1200"/>
                </a:cubicBezTo>
                <a:cubicBezTo>
                  <a:pt x="2755" y="1226"/>
                  <a:pt x="2747" y="1249"/>
                  <a:pt x="2724" y="1272"/>
                </a:cubicBezTo>
                <a:cubicBezTo>
                  <a:pt x="2709" y="1317"/>
                  <a:pt x="2731" y="1263"/>
                  <a:pt x="2700" y="1302"/>
                </a:cubicBezTo>
                <a:cubicBezTo>
                  <a:pt x="2696" y="1307"/>
                  <a:pt x="2697" y="1314"/>
                  <a:pt x="2694" y="1320"/>
                </a:cubicBezTo>
                <a:cubicBezTo>
                  <a:pt x="2682" y="1343"/>
                  <a:pt x="2652" y="1366"/>
                  <a:pt x="2628" y="1374"/>
                </a:cubicBezTo>
                <a:cubicBezTo>
                  <a:pt x="2608" y="1381"/>
                  <a:pt x="2574" y="1404"/>
                  <a:pt x="2574" y="1404"/>
                </a:cubicBezTo>
                <a:cubicBezTo>
                  <a:pt x="2550" y="1475"/>
                  <a:pt x="2544" y="1524"/>
                  <a:pt x="2463" y="1554"/>
                </a:cubicBezTo>
                <a:cubicBezTo>
                  <a:pt x="2443" y="1584"/>
                  <a:pt x="2412" y="1570"/>
                  <a:pt x="2382" y="1590"/>
                </a:cubicBezTo>
                <a:cubicBezTo>
                  <a:pt x="2371" y="1606"/>
                  <a:pt x="2371" y="1612"/>
                  <a:pt x="2352" y="1620"/>
                </a:cubicBezTo>
                <a:cubicBezTo>
                  <a:pt x="2325" y="1632"/>
                  <a:pt x="2213" y="1679"/>
                  <a:pt x="2190" y="1680"/>
                </a:cubicBezTo>
                <a:cubicBezTo>
                  <a:pt x="2118" y="1683"/>
                  <a:pt x="2046" y="1684"/>
                  <a:pt x="1974" y="1686"/>
                </a:cubicBezTo>
                <a:cubicBezTo>
                  <a:pt x="1895" y="1680"/>
                  <a:pt x="1801" y="1692"/>
                  <a:pt x="1728" y="1668"/>
                </a:cubicBezTo>
                <a:cubicBezTo>
                  <a:pt x="1649" y="1673"/>
                  <a:pt x="1613" y="1679"/>
                  <a:pt x="1536" y="1668"/>
                </a:cubicBezTo>
                <a:cubicBezTo>
                  <a:pt x="1489" y="1661"/>
                  <a:pt x="1466" y="1638"/>
                  <a:pt x="1416" y="1632"/>
                </a:cubicBezTo>
                <a:cubicBezTo>
                  <a:pt x="1379" y="1620"/>
                  <a:pt x="1358" y="1613"/>
                  <a:pt x="1320" y="1608"/>
                </a:cubicBezTo>
                <a:cubicBezTo>
                  <a:pt x="1280" y="1595"/>
                  <a:pt x="1262" y="1583"/>
                  <a:pt x="1218" y="1578"/>
                </a:cubicBezTo>
                <a:cubicBezTo>
                  <a:pt x="1153" y="1546"/>
                  <a:pt x="1089" y="1523"/>
                  <a:pt x="1020" y="1500"/>
                </a:cubicBezTo>
                <a:cubicBezTo>
                  <a:pt x="1001" y="1494"/>
                  <a:pt x="985" y="1482"/>
                  <a:pt x="966" y="1476"/>
                </a:cubicBezTo>
                <a:cubicBezTo>
                  <a:pt x="938" y="1467"/>
                  <a:pt x="893" y="1462"/>
                  <a:pt x="867" y="1449"/>
                </a:cubicBezTo>
                <a:cubicBezTo>
                  <a:pt x="841" y="1436"/>
                  <a:pt x="807" y="1417"/>
                  <a:pt x="783" y="1401"/>
                </a:cubicBezTo>
                <a:cubicBezTo>
                  <a:pt x="741" y="1373"/>
                  <a:pt x="701" y="1336"/>
                  <a:pt x="654" y="1320"/>
                </a:cubicBezTo>
                <a:cubicBezTo>
                  <a:pt x="627" y="1293"/>
                  <a:pt x="595" y="1275"/>
                  <a:pt x="564" y="1254"/>
                </a:cubicBezTo>
                <a:cubicBezTo>
                  <a:pt x="544" y="1240"/>
                  <a:pt x="537" y="1220"/>
                  <a:pt x="516" y="1206"/>
                </a:cubicBezTo>
                <a:cubicBezTo>
                  <a:pt x="501" y="1184"/>
                  <a:pt x="478" y="1161"/>
                  <a:pt x="456" y="1146"/>
                </a:cubicBezTo>
                <a:cubicBezTo>
                  <a:pt x="440" y="1122"/>
                  <a:pt x="399" y="1082"/>
                  <a:pt x="390" y="1056"/>
                </a:cubicBezTo>
                <a:cubicBezTo>
                  <a:pt x="383" y="1034"/>
                  <a:pt x="368" y="1018"/>
                  <a:pt x="360" y="996"/>
                </a:cubicBezTo>
                <a:cubicBezTo>
                  <a:pt x="357" y="988"/>
                  <a:pt x="359" y="979"/>
                  <a:pt x="354" y="972"/>
                </a:cubicBezTo>
                <a:cubicBezTo>
                  <a:pt x="348" y="964"/>
                  <a:pt x="337" y="961"/>
                  <a:pt x="330" y="954"/>
                </a:cubicBezTo>
                <a:cubicBezTo>
                  <a:pt x="320" y="943"/>
                  <a:pt x="312" y="931"/>
                  <a:pt x="306" y="918"/>
                </a:cubicBezTo>
                <a:cubicBezTo>
                  <a:pt x="285" y="876"/>
                  <a:pt x="255" y="830"/>
                  <a:pt x="216" y="804"/>
                </a:cubicBezTo>
                <a:cubicBezTo>
                  <a:pt x="193" y="769"/>
                  <a:pt x="180" y="726"/>
                  <a:pt x="144" y="702"/>
                </a:cubicBezTo>
                <a:cubicBezTo>
                  <a:pt x="124" y="672"/>
                  <a:pt x="104" y="642"/>
                  <a:pt x="84" y="612"/>
                </a:cubicBezTo>
                <a:cubicBezTo>
                  <a:pt x="77" y="601"/>
                  <a:pt x="72" y="576"/>
                  <a:pt x="72" y="576"/>
                </a:cubicBezTo>
                <a:cubicBezTo>
                  <a:pt x="65" y="513"/>
                  <a:pt x="73" y="528"/>
                  <a:pt x="54" y="477"/>
                </a:cubicBezTo>
                <a:cubicBezTo>
                  <a:pt x="50" y="465"/>
                  <a:pt x="42" y="450"/>
                  <a:pt x="42" y="450"/>
                </a:cubicBezTo>
                <a:cubicBezTo>
                  <a:pt x="38" y="363"/>
                  <a:pt x="46" y="243"/>
                  <a:pt x="18" y="159"/>
                </a:cubicBezTo>
                <a:cubicBezTo>
                  <a:pt x="16" y="143"/>
                  <a:pt x="15" y="118"/>
                  <a:pt x="15" y="102"/>
                </a:cubicBezTo>
                <a:cubicBezTo>
                  <a:pt x="15" y="66"/>
                  <a:pt x="0" y="0"/>
                  <a:pt x="0" y="0"/>
                </a:cubicBezTo>
              </a:path>
            </a:pathLst>
          </a:custGeom>
          <a:noFill/>
          <a:ln w="76200" cap="flat" cmpd="sng">
            <a:solidFill>
              <a:srgbClr val="FF00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chemeClr val="accent6">
                  <a:lumMod val="75000"/>
                </a:schemeClr>
              </a:solidFill>
              <a:latin typeface="Calibri" panose="020F0502020204030204" pitchFamily="34" charset="0"/>
              <a:cs typeface="Calibri" panose="020F0502020204030204" pitchFamily="34" charset="0"/>
            </a:endParaRPr>
          </a:p>
        </p:txBody>
      </p:sp>
      <p:sp>
        <p:nvSpPr>
          <p:cNvPr id="67590" name="Oval 6">
            <a:extLst>
              <a:ext uri="{FF2B5EF4-FFF2-40B4-BE49-F238E27FC236}">
                <a16:creationId xmlns:a16="http://schemas.microsoft.com/office/drawing/2014/main" id="{7ADFCEEF-7A16-4FD3-BB2D-7F52F9DD04B6}"/>
              </a:ext>
            </a:extLst>
          </p:cNvPr>
          <p:cNvSpPr>
            <a:spLocks noChangeArrowheads="1"/>
          </p:cNvSpPr>
          <p:nvPr/>
        </p:nvSpPr>
        <p:spPr bwMode="auto">
          <a:xfrm>
            <a:off x="2832100" y="1662113"/>
            <a:ext cx="1843088" cy="1843087"/>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solidFill>
                <a:schemeClr val="accent6">
                  <a:lumMod val="75000"/>
                </a:schemeClr>
              </a:solidFill>
              <a:latin typeface="Calibri" panose="020F0502020204030204" pitchFamily="34" charset="0"/>
              <a:cs typeface="Calibri" panose="020F0502020204030204" pitchFamily="34" charset="0"/>
            </a:endParaRPr>
          </a:p>
        </p:txBody>
      </p:sp>
      <p:sp>
        <p:nvSpPr>
          <p:cNvPr id="67591" name="Freeform 7">
            <a:extLst>
              <a:ext uri="{FF2B5EF4-FFF2-40B4-BE49-F238E27FC236}">
                <a16:creationId xmlns:a16="http://schemas.microsoft.com/office/drawing/2014/main" id="{C017CC9E-1987-4BEE-B1B5-1C06AA7AD1AC}"/>
              </a:ext>
            </a:extLst>
          </p:cNvPr>
          <p:cNvSpPr>
            <a:spLocks/>
          </p:cNvSpPr>
          <p:nvPr/>
        </p:nvSpPr>
        <p:spPr bwMode="auto">
          <a:xfrm>
            <a:off x="19050" y="1257300"/>
            <a:ext cx="7677150" cy="962025"/>
          </a:xfrm>
          <a:custGeom>
            <a:avLst/>
            <a:gdLst>
              <a:gd name="T0" fmla="*/ 7677150 w 4836"/>
              <a:gd name="T1" fmla="*/ 0 h 606"/>
              <a:gd name="T2" fmla="*/ 7610475 w 4836"/>
              <a:gd name="T3" fmla="*/ 76200 h 606"/>
              <a:gd name="T4" fmla="*/ 7572375 w 4836"/>
              <a:gd name="T5" fmla="*/ 133350 h 606"/>
              <a:gd name="T6" fmla="*/ 7553325 w 4836"/>
              <a:gd name="T7" fmla="*/ 161925 h 606"/>
              <a:gd name="T8" fmla="*/ 7467600 w 4836"/>
              <a:gd name="T9" fmla="*/ 209550 h 606"/>
              <a:gd name="T10" fmla="*/ 7334250 w 4836"/>
              <a:gd name="T11" fmla="*/ 314325 h 606"/>
              <a:gd name="T12" fmla="*/ 7305675 w 4836"/>
              <a:gd name="T13" fmla="*/ 342900 h 606"/>
              <a:gd name="T14" fmla="*/ 7248525 w 4836"/>
              <a:gd name="T15" fmla="*/ 352425 h 606"/>
              <a:gd name="T16" fmla="*/ 7191375 w 4836"/>
              <a:gd name="T17" fmla="*/ 371475 h 606"/>
              <a:gd name="T18" fmla="*/ 7086600 w 4836"/>
              <a:gd name="T19" fmla="*/ 466725 h 606"/>
              <a:gd name="T20" fmla="*/ 7038975 w 4836"/>
              <a:gd name="T21" fmla="*/ 504825 h 606"/>
              <a:gd name="T22" fmla="*/ 6981825 w 4836"/>
              <a:gd name="T23" fmla="*/ 552450 h 606"/>
              <a:gd name="T24" fmla="*/ 6838950 w 4836"/>
              <a:gd name="T25" fmla="*/ 600075 h 606"/>
              <a:gd name="T26" fmla="*/ 6762750 w 4836"/>
              <a:gd name="T27" fmla="*/ 666750 h 606"/>
              <a:gd name="T28" fmla="*/ 6705600 w 4836"/>
              <a:gd name="T29" fmla="*/ 704850 h 606"/>
              <a:gd name="T30" fmla="*/ 6600825 w 4836"/>
              <a:gd name="T31" fmla="*/ 781050 h 606"/>
              <a:gd name="T32" fmla="*/ 6543675 w 4836"/>
              <a:gd name="T33" fmla="*/ 800100 h 606"/>
              <a:gd name="T34" fmla="*/ 6391275 w 4836"/>
              <a:gd name="T35" fmla="*/ 857250 h 606"/>
              <a:gd name="T36" fmla="*/ 6257925 w 4836"/>
              <a:gd name="T37" fmla="*/ 876300 h 606"/>
              <a:gd name="T38" fmla="*/ 6067425 w 4836"/>
              <a:gd name="T39" fmla="*/ 885825 h 606"/>
              <a:gd name="T40" fmla="*/ 5676900 w 4836"/>
              <a:gd name="T41" fmla="*/ 914400 h 606"/>
              <a:gd name="T42" fmla="*/ 5400675 w 4836"/>
              <a:gd name="T43" fmla="*/ 914400 h 606"/>
              <a:gd name="T44" fmla="*/ 5343525 w 4836"/>
              <a:gd name="T45" fmla="*/ 933450 h 606"/>
              <a:gd name="T46" fmla="*/ 4857750 w 4836"/>
              <a:gd name="T47" fmla="*/ 923925 h 606"/>
              <a:gd name="T48" fmla="*/ 4581525 w 4836"/>
              <a:gd name="T49" fmla="*/ 962025 h 606"/>
              <a:gd name="T50" fmla="*/ 4362450 w 4836"/>
              <a:gd name="T51" fmla="*/ 952500 h 606"/>
              <a:gd name="T52" fmla="*/ 4238625 w 4836"/>
              <a:gd name="T53" fmla="*/ 904875 h 606"/>
              <a:gd name="T54" fmla="*/ 4176713 w 4836"/>
              <a:gd name="T55" fmla="*/ 871538 h 606"/>
              <a:gd name="T56" fmla="*/ 4119563 w 4836"/>
              <a:gd name="T57" fmla="*/ 795338 h 606"/>
              <a:gd name="T58" fmla="*/ 4067175 w 4836"/>
              <a:gd name="T59" fmla="*/ 714375 h 606"/>
              <a:gd name="T60" fmla="*/ 4000500 w 4836"/>
              <a:gd name="T61" fmla="*/ 600075 h 606"/>
              <a:gd name="T62" fmla="*/ 3924300 w 4836"/>
              <a:gd name="T63" fmla="*/ 466725 h 606"/>
              <a:gd name="T64" fmla="*/ 3895725 w 4836"/>
              <a:gd name="T65" fmla="*/ 409575 h 606"/>
              <a:gd name="T66" fmla="*/ 3714750 w 4836"/>
              <a:gd name="T67" fmla="*/ 295275 h 606"/>
              <a:gd name="T68" fmla="*/ 3295650 w 4836"/>
              <a:gd name="T69" fmla="*/ 219075 h 606"/>
              <a:gd name="T70" fmla="*/ 3114675 w 4836"/>
              <a:gd name="T71" fmla="*/ 180975 h 606"/>
              <a:gd name="T72" fmla="*/ 3048000 w 4836"/>
              <a:gd name="T73" fmla="*/ 171450 h 606"/>
              <a:gd name="T74" fmla="*/ 2800350 w 4836"/>
              <a:gd name="T75" fmla="*/ 161925 h 606"/>
              <a:gd name="T76" fmla="*/ 2438400 w 4836"/>
              <a:gd name="T77" fmla="*/ 142875 h 606"/>
              <a:gd name="T78" fmla="*/ 2095500 w 4836"/>
              <a:gd name="T79" fmla="*/ 152400 h 606"/>
              <a:gd name="T80" fmla="*/ 1895475 w 4836"/>
              <a:gd name="T81" fmla="*/ 209550 h 606"/>
              <a:gd name="T82" fmla="*/ 1784350 w 4836"/>
              <a:gd name="T83" fmla="*/ 244475 h 606"/>
              <a:gd name="T84" fmla="*/ 1619250 w 4836"/>
              <a:gd name="T85" fmla="*/ 295275 h 606"/>
              <a:gd name="T86" fmla="*/ 1552575 w 4836"/>
              <a:gd name="T87" fmla="*/ 347663 h 606"/>
              <a:gd name="T88" fmla="*/ 1495425 w 4836"/>
              <a:gd name="T89" fmla="*/ 381000 h 606"/>
              <a:gd name="T90" fmla="*/ 1409700 w 4836"/>
              <a:gd name="T91" fmla="*/ 419100 h 606"/>
              <a:gd name="T92" fmla="*/ 1300163 w 4836"/>
              <a:gd name="T93" fmla="*/ 485775 h 606"/>
              <a:gd name="T94" fmla="*/ 1238250 w 4836"/>
              <a:gd name="T95" fmla="*/ 557213 h 606"/>
              <a:gd name="T96" fmla="*/ 1166813 w 4836"/>
              <a:gd name="T97" fmla="*/ 585788 h 606"/>
              <a:gd name="T98" fmla="*/ 1133475 w 4836"/>
              <a:gd name="T99" fmla="*/ 628650 h 606"/>
              <a:gd name="T100" fmla="*/ 990600 w 4836"/>
              <a:gd name="T101" fmla="*/ 676275 h 606"/>
              <a:gd name="T102" fmla="*/ 914400 w 4836"/>
              <a:gd name="T103" fmla="*/ 723900 h 606"/>
              <a:gd name="T104" fmla="*/ 752475 w 4836"/>
              <a:gd name="T105" fmla="*/ 819150 h 606"/>
              <a:gd name="T106" fmla="*/ 561975 w 4836"/>
              <a:gd name="T107" fmla="*/ 847725 h 606"/>
              <a:gd name="T108" fmla="*/ 428625 w 4836"/>
              <a:gd name="T109" fmla="*/ 800100 h 606"/>
              <a:gd name="T110" fmla="*/ 352425 w 4836"/>
              <a:gd name="T111" fmla="*/ 723900 h 606"/>
              <a:gd name="T112" fmla="*/ 285750 w 4836"/>
              <a:gd name="T113" fmla="*/ 647700 h 606"/>
              <a:gd name="T114" fmla="*/ 200025 w 4836"/>
              <a:gd name="T115" fmla="*/ 542925 h 606"/>
              <a:gd name="T116" fmla="*/ 133350 w 4836"/>
              <a:gd name="T117" fmla="*/ 466725 h 606"/>
              <a:gd name="T118" fmla="*/ 95250 w 4836"/>
              <a:gd name="T119" fmla="*/ 381000 h 606"/>
              <a:gd name="T120" fmla="*/ 38100 w 4836"/>
              <a:gd name="T121" fmla="*/ 333375 h 606"/>
              <a:gd name="T122" fmla="*/ 0 w 4836"/>
              <a:gd name="T123" fmla="*/ 323850 h 60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4836" h="606">
                <a:moveTo>
                  <a:pt x="4836" y="0"/>
                </a:moveTo>
                <a:cubicBezTo>
                  <a:pt x="4827" y="26"/>
                  <a:pt x="4810" y="27"/>
                  <a:pt x="4794" y="48"/>
                </a:cubicBezTo>
                <a:cubicBezTo>
                  <a:pt x="4785" y="59"/>
                  <a:pt x="4778" y="72"/>
                  <a:pt x="4770" y="84"/>
                </a:cubicBezTo>
                <a:cubicBezTo>
                  <a:pt x="4766" y="90"/>
                  <a:pt x="4765" y="100"/>
                  <a:pt x="4758" y="102"/>
                </a:cubicBezTo>
                <a:cubicBezTo>
                  <a:pt x="4738" y="109"/>
                  <a:pt x="4704" y="132"/>
                  <a:pt x="4704" y="132"/>
                </a:cubicBezTo>
                <a:cubicBezTo>
                  <a:pt x="4684" y="162"/>
                  <a:pt x="4650" y="178"/>
                  <a:pt x="4620" y="198"/>
                </a:cubicBezTo>
                <a:cubicBezTo>
                  <a:pt x="4613" y="203"/>
                  <a:pt x="4610" y="213"/>
                  <a:pt x="4602" y="216"/>
                </a:cubicBezTo>
                <a:cubicBezTo>
                  <a:pt x="4591" y="221"/>
                  <a:pt x="4578" y="219"/>
                  <a:pt x="4566" y="222"/>
                </a:cubicBezTo>
                <a:cubicBezTo>
                  <a:pt x="4554" y="225"/>
                  <a:pt x="4530" y="234"/>
                  <a:pt x="4530" y="234"/>
                </a:cubicBezTo>
                <a:cubicBezTo>
                  <a:pt x="4514" y="258"/>
                  <a:pt x="4488" y="278"/>
                  <a:pt x="4464" y="294"/>
                </a:cubicBezTo>
                <a:cubicBezTo>
                  <a:pt x="4437" y="334"/>
                  <a:pt x="4469" y="295"/>
                  <a:pt x="4434" y="318"/>
                </a:cubicBezTo>
                <a:cubicBezTo>
                  <a:pt x="4408" y="335"/>
                  <a:pt x="4425" y="336"/>
                  <a:pt x="4398" y="348"/>
                </a:cubicBezTo>
                <a:cubicBezTo>
                  <a:pt x="4367" y="361"/>
                  <a:pt x="4337" y="359"/>
                  <a:pt x="4308" y="378"/>
                </a:cubicBezTo>
                <a:cubicBezTo>
                  <a:pt x="4288" y="408"/>
                  <a:pt x="4302" y="392"/>
                  <a:pt x="4260" y="420"/>
                </a:cubicBezTo>
                <a:cubicBezTo>
                  <a:pt x="4248" y="428"/>
                  <a:pt x="4224" y="444"/>
                  <a:pt x="4224" y="444"/>
                </a:cubicBezTo>
                <a:cubicBezTo>
                  <a:pt x="4208" y="468"/>
                  <a:pt x="4184" y="475"/>
                  <a:pt x="4158" y="492"/>
                </a:cubicBezTo>
                <a:cubicBezTo>
                  <a:pt x="4147" y="499"/>
                  <a:pt x="4122" y="504"/>
                  <a:pt x="4122" y="504"/>
                </a:cubicBezTo>
                <a:cubicBezTo>
                  <a:pt x="4102" y="535"/>
                  <a:pt x="4061" y="535"/>
                  <a:pt x="4026" y="540"/>
                </a:cubicBezTo>
                <a:cubicBezTo>
                  <a:pt x="3983" y="554"/>
                  <a:pt x="4030" y="540"/>
                  <a:pt x="3942" y="552"/>
                </a:cubicBezTo>
                <a:cubicBezTo>
                  <a:pt x="3907" y="557"/>
                  <a:pt x="3856" y="549"/>
                  <a:pt x="3822" y="558"/>
                </a:cubicBezTo>
                <a:cubicBezTo>
                  <a:pt x="3733" y="551"/>
                  <a:pt x="3665" y="581"/>
                  <a:pt x="3576" y="576"/>
                </a:cubicBezTo>
                <a:cubicBezTo>
                  <a:pt x="3511" y="554"/>
                  <a:pt x="3543" y="563"/>
                  <a:pt x="3402" y="576"/>
                </a:cubicBezTo>
                <a:cubicBezTo>
                  <a:pt x="3389" y="577"/>
                  <a:pt x="3366" y="588"/>
                  <a:pt x="3366" y="588"/>
                </a:cubicBezTo>
                <a:cubicBezTo>
                  <a:pt x="3252" y="582"/>
                  <a:pt x="3177" y="577"/>
                  <a:pt x="3060" y="582"/>
                </a:cubicBezTo>
                <a:cubicBezTo>
                  <a:pt x="3000" y="592"/>
                  <a:pt x="2948" y="602"/>
                  <a:pt x="2886" y="606"/>
                </a:cubicBezTo>
                <a:cubicBezTo>
                  <a:pt x="2840" y="604"/>
                  <a:pt x="2794" y="605"/>
                  <a:pt x="2748" y="600"/>
                </a:cubicBezTo>
                <a:cubicBezTo>
                  <a:pt x="2719" y="597"/>
                  <a:pt x="2698" y="577"/>
                  <a:pt x="2670" y="570"/>
                </a:cubicBezTo>
                <a:cubicBezTo>
                  <a:pt x="2651" y="557"/>
                  <a:pt x="2653" y="556"/>
                  <a:pt x="2631" y="549"/>
                </a:cubicBezTo>
                <a:cubicBezTo>
                  <a:pt x="2623" y="541"/>
                  <a:pt x="2599" y="514"/>
                  <a:pt x="2595" y="501"/>
                </a:cubicBezTo>
                <a:cubicBezTo>
                  <a:pt x="2577" y="446"/>
                  <a:pt x="2596" y="484"/>
                  <a:pt x="2562" y="450"/>
                </a:cubicBezTo>
                <a:cubicBezTo>
                  <a:pt x="2553" y="424"/>
                  <a:pt x="2530" y="403"/>
                  <a:pt x="2520" y="378"/>
                </a:cubicBezTo>
                <a:cubicBezTo>
                  <a:pt x="2507" y="346"/>
                  <a:pt x="2501" y="314"/>
                  <a:pt x="2472" y="294"/>
                </a:cubicBezTo>
                <a:cubicBezTo>
                  <a:pt x="2465" y="283"/>
                  <a:pt x="2461" y="269"/>
                  <a:pt x="2454" y="258"/>
                </a:cubicBezTo>
                <a:cubicBezTo>
                  <a:pt x="2432" y="225"/>
                  <a:pt x="2379" y="196"/>
                  <a:pt x="2340" y="186"/>
                </a:cubicBezTo>
                <a:cubicBezTo>
                  <a:pt x="2263" y="135"/>
                  <a:pt x="2166" y="143"/>
                  <a:pt x="2076" y="138"/>
                </a:cubicBezTo>
                <a:cubicBezTo>
                  <a:pt x="2041" y="126"/>
                  <a:pt x="1999" y="121"/>
                  <a:pt x="1962" y="114"/>
                </a:cubicBezTo>
                <a:cubicBezTo>
                  <a:pt x="1936" y="106"/>
                  <a:pt x="1953" y="110"/>
                  <a:pt x="1920" y="108"/>
                </a:cubicBezTo>
                <a:cubicBezTo>
                  <a:pt x="1887" y="106"/>
                  <a:pt x="1828" y="105"/>
                  <a:pt x="1764" y="102"/>
                </a:cubicBezTo>
                <a:cubicBezTo>
                  <a:pt x="1685" y="86"/>
                  <a:pt x="1612" y="86"/>
                  <a:pt x="1536" y="90"/>
                </a:cubicBezTo>
                <a:cubicBezTo>
                  <a:pt x="1464" y="93"/>
                  <a:pt x="1392" y="94"/>
                  <a:pt x="1320" y="96"/>
                </a:cubicBezTo>
                <a:cubicBezTo>
                  <a:pt x="1276" y="105"/>
                  <a:pt x="1237" y="123"/>
                  <a:pt x="1194" y="132"/>
                </a:cubicBezTo>
                <a:cubicBezTo>
                  <a:pt x="1161" y="138"/>
                  <a:pt x="1153" y="145"/>
                  <a:pt x="1124" y="154"/>
                </a:cubicBezTo>
                <a:cubicBezTo>
                  <a:pt x="1095" y="163"/>
                  <a:pt x="1044" y="175"/>
                  <a:pt x="1020" y="186"/>
                </a:cubicBezTo>
                <a:cubicBezTo>
                  <a:pt x="1002" y="198"/>
                  <a:pt x="994" y="205"/>
                  <a:pt x="978" y="219"/>
                </a:cubicBezTo>
                <a:cubicBezTo>
                  <a:pt x="965" y="229"/>
                  <a:pt x="957" y="233"/>
                  <a:pt x="942" y="240"/>
                </a:cubicBezTo>
                <a:cubicBezTo>
                  <a:pt x="927" y="247"/>
                  <a:pt x="908" y="253"/>
                  <a:pt x="888" y="264"/>
                </a:cubicBezTo>
                <a:cubicBezTo>
                  <a:pt x="869" y="292"/>
                  <a:pt x="851" y="298"/>
                  <a:pt x="819" y="306"/>
                </a:cubicBezTo>
                <a:cubicBezTo>
                  <a:pt x="799" y="317"/>
                  <a:pt x="794" y="342"/>
                  <a:pt x="780" y="351"/>
                </a:cubicBezTo>
                <a:cubicBezTo>
                  <a:pt x="766" y="361"/>
                  <a:pt x="746" y="362"/>
                  <a:pt x="735" y="369"/>
                </a:cubicBezTo>
                <a:cubicBezTo>
                  <a:pt x="732" y="379"/>
                  <a:pt x="724" y="390"/>
                  <a:pt x="714" y="396"/>
                </a:cubicBezTo>
                <a:cubicBezTo>
                  <a:pt x="693" y="409"/>
                  <a:pt x="647" y="422"/>
                  <a:pt x="624" y="426"/>
                </a:cubicBezTo>
                <a:cubicBezTo>
                  <a:pt x="579" y="456"/>
                  <a:pt x="630" y="433"/>
                  <a:pt x="576" y="456"/>
                </a:cubicBezTo>
                <a:cubicBezTo>
                  <a:pt x="534" y="498"/>
                  <a:pt x="510" y="496"/>
                  <a:pt x="474" y="516"/>
                </a:cubicBezTo>
                <a:cubicBezTo>
                  <a:pt x="443" y="534"/>
                  <a:pt x="388" y="530"/>
                  <a:pt x="354" y="534"/>
                </a:cubicBezTo>
                <a:cubicBezTo>
                  <a:pt x="326" y="527"/>
                  <a:pt x="293" y="523"/>
                  <a:pt x="270" y="504"/>
                </a:cubicBezTo>
                <a:cubicBezTo>
                  <a:pt x="251" y="488"/>
                  <a:pt x="243" y="470"/>
                  <a:pt x="222" y="456"/>
                </a:cubicBezTo>
                <a:cubicBezTo>
                  <a:pt x="213" y="430"/>
                  <a:pt x="196" y="429"/>
                  <a:pt x="180" y="408"/>
                </a:cubicBezTo>
                <a:cubicBezTo>
                  <a:pt x="159" y="380"/>
                  <a:pt x="154" y="360"/>
                  <a:pt x="126" y="342"/>
                </a:cubicBezTo>
                <a:cubicBezTo>
                  <a:pt x="113" y="323"/>
                  <a:pt x="93" y="315"/>
                  <a:pt x="84" y="294"/>
                </a:cubicBezTo>
                <a:cubicBezTo>
                  <a:pt x="69" y="260"/>
                  <a:pt x="79" y="263"/>
                  <a:pt x="60" y="240"/>
                </a:cubicBezTo>
                <a:cubicBezTo>
                  <a:pt x="52" y="230"/>
                  <a:pt x="36" y="215"/>
                  <a:pt x="24" y="210"/>
                </a:cubicBezTo>
                <a:cubicBezTo>
                  <a:pt x="16" y="207"/>
                  <a:pt x="0" y="204"/>
                  <a:pt x="0" y="204"/>
                </a:cubicBezTo>
              </a:path>
            </a:pathLst>
          </a:custGeom>
          <a:noFill/>
          <a:ln w="76200" cap="flat" cmpd="sng">
            <a:solidFill>
              <a:srgbClr val="FF00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chemeClr val="accent6">
                  <a:lumMod val="75000"/>
                </a:schemeClr>
              </a:solidFill>
              <a:latin typeface="Calibri" panose="020F0502020204030204" pitchFamily="34" charset="0"/>
              <a:cs typeface="Calibri" panose="020F0502020204030204" pitchFamily="34" charset="0"/>
            </a:endParaRPr>
          </a:p>
        </p:txBody>
      </p:sp>
      <p:grpSp>
        <p:nvGrpSpPr>
          <p:cNvPr id="67592" name="Group 8">
            <a:extLst>
              <a:ext uri="{FF2B5EF4-FFF2-40B4-BE49-F238E27FC236}">
                <a16:creationId xmlns:a16="http://schemas.microsoft.com/office/drawing/2014/main" id="{2EE7D8D2-BC70-4FE5-8185-36122D1A000D}"/>
              </a:ext>
            </a:extLst>
          </p:cNvPr>
          <p:cNvGrpSpPr>
            <a:grpSpLocks/>
          </p:cNvGrpSpPr>
          <p:nvPr/>
        </p:nvGrpSpPr>
        <p:grpSpPr bwMode="auto">
          <a:xfrm>
            <a:off x="2247900" y="1419225"/>
            <a:ext cx="2882900" cy="2736850"/>
            <a:chOff x="1416" y="1236"/>
            <a:chExt cx="1816" cy="1724"/>
          </a:xfrm>
        </p:grpSpPr>
        <p:sp>
          <p:nvSpPr>
            <p:cNvPr id="67594" name="Freeform 9">
              <a:extLst>
                <a:ext uri="{FF2B5EF4-FFF2-40B4-BE49-F238E27FC236}">
                  <a16:creationId xmlns:a16="http://schemas.microsoft.com/office/drawing/2014/main" id="{22BB8E4E-F912-4DEC-90FA-142B7B10E6D0}"/>
                </a:ext>
              </a:extLst>
            </p:cNvPr>
            <p:cNvSpPr>
              <a:spLocks/>
            </p:cNvSpPr>
            <p:nvPr/>
          </p:nvSpPr>
          <p:spPr bwMode="auto">
            <a:xfrm>
              <a:off x="2588" y="1716"/>
              <a:ext cx="644" cy="1244"/>
            </a:xfrm>
            <a:custGeom>
              <a:avLst/>
              <a:gdLst>
                <a:gd name="T0" fmla="*/ 616 w 644"/>
                <a:gd name="T1" fmla="*/ 0 h 1244"/>
                <a:gd name="T2" fmla="*/ 640 w 644"/>
                <a:gd name="T3" fmla="*/ 156 h 1244"/>
                <a:gd name="T4" fmla="*/ 600 w 644"/>
                <a:gd name="T5" fmla="*/ 356 h 1244"/>
                <a:gd name="T6" fmla="*/ 560 w 644"/>
                <a:gd name="T7" fmla="*/ 484 h 1244"/>
                <a:gd name="T8" fmla="*/ 560 w 644"/>
                <a:gd name="T9" fmla="*/ 584 h 1244"/>
                <a:gd name="T10" fmla="*/ 540 w 644"/>
                <a:gd name="T11" fmla="*/ 620 h 1244"/>
                <a:gd name="T12" fmla="*/ 504 w 644"/>
                <a:gd name="T13" fmla="*/ 644 h 1244"/>
                <a:gd name="T14" fmla="*/ 484 w 644"/>
                <a:gd name="T15" fmla="*/ 660 h 1244"/>
                <a:gd name="T16" fmla="*/ 464 w 644"/>
                <a:gd name="T17" fmla="*/ 712 h 1244"/>
                <a:gd name="T18" fmla="*/ 420 w 644"/>
                <a:gd name="T19" fmla="*/ 900 h 1244"/>
                <a:gd name="T20" fmla="*/ 388 w 644"/>
                <a:gd name="T21" fmla="*/ 956 h 1244"/>
                <a:gd name="T22" fmla="*/ 324 w 644"/>
                <a:gd name="T23" fmla="*/ 1000 h 1244"/>
                <a:gd name="T24" fmla="*/ 264 w 644"/>
                <a:gd name="T25" fmla="*/ 1036 h 1244"/>
                <a:gd name="T26" fmla="*/ 220 w 644"/>
                <a:gd name="T27" fmla="*/ 1044 h 1244"/>
                <a:gd name="T28" fmla="*/ 188 w 644"/>
                <a:gd name="T29" fmla="*/ 1052 h 1244"/>
                <a:gd name="T30" fmla="*/ 140 w 644"/>
                <a:gd name="T31" fmla="*/ 1080 h 1244"/>
                <a:gd name="T32" fmla="*/ 64 w 644"/>
                <a:gd name="T33" fmla="*/ 1120 h 1244"/>
                <a:gd name="T34" fmla="*/ 32 w 644"/>
                <a:gd name="T35" fmla="*/ 1148 h 1244"/>
                <a:gd name="T36" fmla="*/ 12 w 644"/>
                <a:gd name="T37" fmla="*/ 1208 h 1244"/>
                <a:gd name="T38" fmla="*/ 4 w 644"/>
                <a:gd name="T39" fmla="*/ 1232 h 1244"/>
                <a:gd name="T40" fmla="*/ 0 w 644"/>
                <a:gd name="T41" fmla="*/ 1244 h 124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44" h="1244">
                  <a:moveTo>
                    <a:pt x="616" y="0"/>
                  </a:moveTo>
                  <a:cubicBezTo>
                    <a:pt x="621" y="63"/>
                    <a:pt x="622" y="101"/>
                    <a:pt x="640" y="156"/>
                  </a:cubicBezTo>
                  <a:cubicBezTo>
                    <a:pt x="637" y="198"/>
                    <a:pt x="644" y="326"/>
                    <a:pt x="600" y="356"/>
                  </a:cubicBezTo>
                  <a:cubicBezTo>
                    <a:pt x="586" y="399"/>
                    <a:pt x="569" y="439"/>
                    <a:pt x="560" y="484"/>
                  </a:cubicBezTo>
                  <a:cubicBezTo>
                    <a:pt x="562" y="507"/>
                    <a:pt x="568" y="558"/>
                    <a:pt x="560" y="584"/>
                  </a:cubicBezTo>
                  <a:cubicBezTo>
                    <a:pt x="556" y="597"/>
                    <a:pt x="550" y="610"/>
                    <a:pt x="540" y="620"/>
                  </a:cubicBezTo>
                  <a:cubicBezTo>
                    <a:pt x="530" y="630"/>
                    <a:pt x="504" y="644"/>
                    <a:pt x="504" y="644"/>
                  </a:cubicBezTo>
                  <a:cubicBezTo>
                    <a:pt x="481" y="678"/>
                    <a:pt x="512" y="638"/>
                    <a:pt x="484" y="660"/>
                  </a:cubicBezTo>
                  <a:cubicBezTo>
                    <a:pt x="470" y="671"/>
                    <a:pt x="468" y="696"/>
                    <a:pt x="464" y="712"/>
                  </a:cubicBezTo>
                  <a:cubicBezTo>
                    <a:pt x="460" y="774"/>
                    <a:pt x="445" y="843"/>
                    <a:pt x="420" y="900"/>
                  </a:cubicBezTo>
                  <a:cubicBezTo>
                    <a:pt x="409" y="925"/>
                    <a:pt x="412" y="940"/>
                    <a:pt x="388" y="956"/>
                  </a:cubicBezTo>
                  <a:cubicBezTo>
                    <a:pt x="367" y="987"/>
                    <a:pt x="359" y="988"/>
                    <a:pt x="324" y="1000"/>
                  </a:cubicBezTo>
                  <a:cubicBezTo>
                    <a:pt x="302" y="1007"/>
                    <a:pt x="287" y="1029"/>
                    <a:pt x="264" y="1036"/>
                  </a:cubicBezTo>
                  <a:cubicBezTo>
                    <a:pt x="236" y="1044"/>
                    <a:pt x="258" y="1036"/>
                    <a:pt x="220" y="1044"/>
                  </a:cubicBezTo>
                  <a:cubicBezTo>
                    <a:pt x="209" y="1046"/>
                    <a:pt x="188" y="1052"/>
                    <a:pt x="188" y="1052"/>
                  </a:cubicBezTo>
                  <a:cubicBezTo>
                    <a:pt x="171" y="1063"/>
                    <a:pt x="158" y="1074"/>
                    <a:pt x="140" y="1080"/>
                  </a:cubicBezTo>
                  <a:cubicBezTo>
                    <a:pt x="116" y="1098"/>
                    <a:pt x="86" y="1098"/>
                    <a:pt x="64" y="1120"/>
                  </a:cubicBezTo>
                  <a:cubicBezTo>
                    <a:pt x="52" y="1132"/>
                    <a:pt x="48" y="1143"/>
                    <a:pt x="32" y="1148"/>
                  </a:cubicBezTo>
                  <a:cubicBezTo>
                    <a:pt x="25" y="1168"/>
                    <a:pt x="19" y="1188"/>
                    <a:pt x="12" y="1208"/>
                  </a:cubicBezTo>
                  <a:cubicBezTo>
                    <a:pt x="9" y="1216"/>
                    <a:pt x="7" y="1224"/>
                    <a:pt x="4" y="1232"/>
                  </a:cubicBezTo>
                  <a:cubicBezTo>
                    <a:pt x="3" y="1236"/>
                    <a:pt x="0" y="1244"/>
                    <a:pt x="0" y="1244"/>
                  </a:cubicBezTo>
                </a:path>
              </a:pathLst>
            </a:custGeom>
            <a:noFill/>
            <a:ln w="57150" cap="flat" cmpd="sng">
              <a:solidFill>
                <a:srgbClr val="FF00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chemeClr val="accent6">
                    <a:lumMod val="75000"/>
                  </a:schemeClr>
                </a:solidFill>
                <a:latin typeface="Calibri" panose="020F0502020204030204" pitchFamily="34" charset="0"/>
                <a:cs typeface="Calibri" panose="020F0502020204030204" pitchFamily="34" charset="0"/>
              </a:endParaRPr>
            </a:p>
          </p:txBody>
        </p:sp>
        <p:sp>
          <p:nvSpPr>
            <p:cNvPr id="67595" name="Freeform 10">
              <a:extLst>
                <a:ext uri="{FF2B5EF4-FFF2-40B4-BE49-F238E27FC236}">
                  <a16:creationId xmlns:a16="http://schemas.microsoft.com/office/drawing/2014/main" id="{511F3EB9-C12E-414F-9F56-F895535116B7}"/>
                </a:ext>
              </a:extLst>
            </p:cNvPr>
            <p:cNvSpPr>
              <a:spLocks/>
            </p:cNvSpPr>
            <p:nvPr/>
          </p:nvSpPr>
          <p:spPr bwMode="auto">
            <a:xfrm>
              <a:off x="1674" y="1240"/>
              <a:ext cx="262" cy="1392"/>
            </a:xfrm>
            <a:custGeom>
              <a:avLst/>
              <a:gdLst>
                <a:gd name="T0" fmla="*/ 6 w 262"/>
                <a:gd name="T1" fmla="*/ 0 h 1392"/>
                <a:gd name="T2" fmla="*/ 10 w 262"/>
                <a:gd name="T3" fmla="*/ 20 h 1392"/>
                <a:gd name="T4" fmla="*/ 2 w 262"/>
                <a:gd name="T5" fmla="*/ 156 h 1392"/>
                <a:gd name="T6" fmla="*/ 22 w 262"/>
                <a:gd name="T7" fmla="*/ 192 h 1392"/>
                <a:gd name="T8" fmla="*/ 70 w 262"/>
                <a:gd name="T9" fmla="*/ 364 h 1392"/>
                <a:gd name="T10" fmla="*/ 98 w 262"/>
                <a:gd name="T11" fmla="*/ 480 h 1392"/>
                <a:gd name="T12" fmla="*/ 110 w 262"/>
                <a:gd name="T13" fmla="*/ 520 h 1392"/>
                <a:gd name="T14" fmla="*/ 150 w 262"/>
                <a:gd name="T15" fmla="*/ 592 h 1392"/>
                <a:gd name="T16" fmla="*/ 174 w 262"/>
                <a:gd name="T17" fmla="*/ 688 h 1392"/>
                <a:gd name="T18" fmla="*/ 202 w 262"/>
                <a:gd name="T19" fmla="*/ 760 h 1392"/>
                <a:gd name="T20" fmla="*/ 218 w 262"/>
                <a:gd name="T21" fmla="*/ 824 h 1392"/>
                <a:gd name="T22" fmla="*/ 250 w 262"/>
                <a:gd name="T23" fmla="*/ 892 h 1392"/>
                <a:gd name="T24" fmla="*/ 262 w 262"/>
                <a:gd name="T25" fmla="*/ 984 h 1392"/>
                <a:gd name="T26" fmla="*/ 230 w 262"/>
                <a:gd name="T27" fmla="*/ 1156 h 1392"/>
                <a:gd name="T28" fmla="*/ 214 w 262"/>
                <a:gd name="T29" fmla="*/ 1180 h 1392"/>
                <a:gd name="T30" fmla="*/ 198 w 262"/>
                <a:gd name="T31" fmla="*/ 1220 h 1392"/>
                <a:gd name="T32" fmla="*/ 158 w 262"/>
                <a:gd name="T33" fmla="*/ 1272 h 1392"/>
                <a:gd name="T34" fmla="*/ 118 w 262"/>
                <a:gd name="T35" fmla="*/ 1348 h 1392"/>
                <a:gd name="T36" fmla="*/ 102 w 262"/>
                <a:gd name="T37" fmla="*/ 1392 h 139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62" h="1392">
                  <a:moveTo>
                    <a:pt x="6" y="0"/>
                  </a:moveTo>
                  <a:cubicBezTo>
                    <a:pt x="7" y="7"/>
                    <a:pt x="10" y="13"/>
                    <a:pt x="10" y="20"/>
                  </a:cubicBezTo>
                  <a:cubicBezTo>
                    <a:pt x="9" y="65"/>
                    <a:pt x="0" y="111"/>
                    <a:pt x="2" y="156"/>
                  </a:cubicBezTo>
                  <a:cubicBezTo>
                    <a:pt x="3" y="170"/>
                    <a:pt x="19" y="179"/>
                    <a:pt x="22" y="192"/>
                  </a:cubicBezTo>
                  <a:cubicBezTo>
                    <a:pt x="36" y="253"/>
                    <a:pt x="35" y="311"/>
                    <a:pt x="70" y="364"/>
                  </a:cubicBezTo>
                  <a:cubicBezTo>
                    <a:pt x="78" y="406"/>
                    <a:pt x="79" y="442"/>
                    <a:pt x="98" y="480"/>
                  </a:cubicBezTo>
                  <a:cubicBezTo>
                    <a:pt x="104" y="492"/>
                    <a:pt x="103" y="508"/>
                    <a:pt x="110" y="520"/>
                  </a:cubicBezTo>
                  <a:cubicBezTo>
                    <a:pt x="125" y="547"/>
                    <a:pt x="140" y="563"/>
                    <a:pt x="150" y="592"/>
                  </a:cubicBezTo>
                  <a:cubicBezTo>
                    <a:pt x="160" y="623"/>
                    <a:pt x="165" y="657"/>
                    <a:pt x="174" y="688"/>
                  </a:cubicBezTo>
                  <a:cubicBezTo>
                    <a:pt x="181" y="713"/>
                    <a:pt x="194" y="735"/>
                    <a:pt x="202" y="760"/>
                  </a:cubicBezTo>
                  <a:cubicBezTo>
                    <a:pt x="208" y="777"/>
                    <a:pt x="210" y="807"/>
                    <a:pt x="218" y="824"/>
                  </a:cubicBezTo>
                  <a:cubicBezTo>
                    <a:pt x="232" y="854"/>
                    <a:pt x="244" y="860"/>
                    <a:pt x="250" y="892"/>
                  </a:cubicBezTo>
                  <a:cubicBezTo>
                    <a:pt x="252" y="926"/>
                    <a:pt x="252" y="953"/>
                    <a:pt x="262" y="984"/>
                  </a:cubicBezTo>
                  <a:cubicBezTo>
                    <a:pt x="259" y="1026"/>
                    <a:pt x="256" y="1117"/>
                    <a:pt x="230" y="1156"/>
                  </a:cubicBezTo>
                  <a:cubicBezTo>
                    <a:pt x="225" y="1164"/>
                    <a:pt x="217" y="1171"/>
                    <a:pt x="214" y="1180"/>
                  </a:cubicBezTo>
                  <a:cubicBezTo>
                    <a:pt x="208" y="1197"/>
                    <a:pt x="207" y="1205"/>
                    <a:pt x="198" y="1220"/>
                  </a:cubicBezTo>
                  <a:cubicBezTo>
                    <a:pt x="186" y="1240"/>
                    <a:pt x="171" y="1253"/>
                    <a:pt x="158" y="1272"/>
                  </a:cubicBezTo>
                  <a:cubicBezTo>
                    <a:pt x="142" y="1295"/>
                    <a:pt x="131" y="1323"/>
                    <a:pt x="118" y="1348"/>
                  </a:cubicBezTo>
                  <a:cubicBezTo>
                    <a:pt x="111" y="1363"/>
                    <a:pt x="102" y="1375"/>
                    <a:pt x="102" y="1392"/>
                  </a:cubicBezTo>
                </a:path>
              </a:pathLst>
            </a:custGeom>
            <a:noFill/>
            <a:ln w="57150" cap="flat" cmpd="sng">
              <a:solidFill>
                <a:srgbClr val="FF00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chemeClr val="accent6">
                    <a:lumMod val="75000"/>
                  </a:schemeClr>
                </a:solidFill>
                <a:latin typeface="Calibri" panose="020F0502020204030204" pitchFamily="34" charset="0"/>
                <a:cs typeface="Calibri" panose="020F0502020204030204" pitchFamily="34" charset="0"/>
              </a:endParaRPr>
            </a:p>
          </p:txBody>
        </p:sp>
        <p:sp>
          <p:nvSpPr>
            <p:cNvPr id="67596" name="Freeform 11">
              <a:extLst>
                <a:ext uri="{FF2B5EF4-FFF2-40B4-BE49-F238E27FC236}">
                  <a16:creationId xmlns:a16="http://schemas.microsoft.com/office/drawing/2014/main" id="{176237FE-7002-4037-85B2-0B7C18A9ADA0}"/>
                </a:ext>
              </a:extLst>
            </p:cNvPr>
            <p:cNvSpPr>
              <a:spLocks/>
            </p:cNvSpPr>
            <p:nvPr/>
          </p:nvSpPr>
          <p:spPr bwMode="auto">
            <a:xfrm>
              <a:off x="1416" y="1236"/>
              <a:ext cx="109" cy="1144"/>
            </a:xfrm>
            <a:custGeom>
              <a:avLst/>
              <a:gdLst>
                <a:gd name="T0" fmla="*/ 0 w 109"/>
                <a:gd name="T1" fmla="*/ 0 h 1144"/>
                <a:gd name="T2" fmla="*/ 12 w 109"/>
                <a:gd name="T3" fmla="*/ 96 h 1144"/>
                <a:gd name="T4" fmla="*/ 28 w 109"/>
                <a:gd name="T5" fmla="*/ 196 h 1144"/>
                <a:gd name="T6" fmla="*/ 32 w 109"/>
                <a:gd name="T7" fmla="*/ 372 h 1144"/>
                <a:gd name="T8" fmla="*/ 44 w 109"/>
                <a:gd name="T9" fmla="*/ 408 h 1144"/>
                <a:gd name="T10" fmla="*/ 48 w 109"/>
                <a:gd name="T11" fmla="*/ 520 h 1144"/>
                <a:gd name="T12" fmla="*/ 64 w 109"/>
                <a:gd name="T13" fmla="*/ 544 h 1144"/>
                <a:gd name="T14" fmla="*/ 96 w 109"/>
                <a:gd name="T15" fmla="*/ 736 h 1144"/>
                <a:gd name="T16" fmla="*/ 108 w 109"/>
                <a:gd name="T17" fmla="*/ 1004 h 1144"/>
                <a:gd name="T18" fmla="*/ 88 w 109"/>
                <a:gd name="T19" fmla="*/ 1144 h 11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9" h="1144">
                  <a:moveTo>
                    <a:pt x="0" y="0"/>
                  </a:moveTo>
                  <a:cubicBezTo>
                    <a:pt x="4" y="32"/>
                    <a:pt x="6" y="64"/>
                    <a:pt x="12" y="96"/>
                  </a:cubicBezTo>
                  <a:cubicBezTo>
                    <a:pt x="15" y="136"/>
                    <a:pt x="19" y="160"/>
                    <a:pt x="28" y="196"/>
                  </a:cubicBezTo>
                  <a:cubicBezTo>
                    <a:pt x="29" y="255"/>
                    <a:pt x="28" y="313"/>
                    <a:pt x="32" y="372"/>
                  </a:cubicBezTo>
                  <a:cubicBezTo>
                    <a:pt x="33" y="385"/>
                    <a:pt x="44" y="408"/>
                    <a:pt x="44" y="408"/>
                  </a:cubicBezTo>
                  <a:cubicBezTo>
                    <a:pt x="45" y="445"/>
                    <a:pt x="43" y="483"/>
                    <a:pt x="48" y="520"/>
                  </a:cubicBezTo>
                  <a:cubicBezTo>
                    <a:pt x="49" y="530"/>
                    <a:pt x="64" y="544"/>
                    <a:pt x="64" y="544"/>
                  </a:cubicBezTo>
                  <a:cubicBezTo>
                    <a:pt x="69" y="611"/>
                    <a:pt x="85" y="671"/>
                    <a:pt x="96" y="736"/>
                  </a:cubicBezTo>
                  <a:cubicBezTo>
                    <a:pt x="100" y="812"/>
                    <a:pt x="109" y="936"/>
                    <a:pt x="108" y="1004"/>
                  </a:cubicBezTo>
                  <a:cubicBezTo>
                    <a:pt x="107" y="1072"/>
                    <a:pt x="92" y="1115"/>
                    <a:pt x="88" y="1144"/>
                  </a:cubicBezTo>
                </a:path>
              </a:pathLst>
            </a:custGeom>
            <a:noFill/>
            <a:ln w="57150" cap="flat" cmpd="sng">
              <a:solidFill>
                <a:srgbClr val="FF00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chemeClr val="accent6">
                    <a:lumMod val="75000"/>
                  </a:schemeClr>
                </a:solidFill>
                <a:latin typeface="Calibri" panose="020F0502020204030204" pitchFamily="34" charset="0"/>
                <a:cs typeface="Calibri" panose="020F0502020204030204" pitchFamily="34" charset="0"/>
              </a:endParaRPr>
            </a:p>
          </p:txBody>
        </p:sp>
      </p:grpSp>
      <p:sp>
        <p:nvSpPr>
          <p:cNvPr id="67593" name="Rectangle 12">
            <a:extLst>
              <a:ext uri="{FF2B5EF4-FFF2-40B4-BE49-F238E27FC236}">
                <a16:creationId xmlns:a16="http://schemas.microsoft.com/office/drawing/2014/main" id="{CE14C8C5-4AF0-4C4C-AFA3-53F85A4CB970}"/>
              </a:ext>
            </a:extLst>
          </p:cNvPr>
          <p:cNvSpPr>
            <a:spLocks noChangeArrowheads="1"/>
          </p:cNvSpPr>
          <p:nvPr/>
        </p:nvSpPr>
        <p:spPr bwMode="auto">
          <a:xfrm>
            <a:off x="1176338" y="223838"/>
            <a:ext cx="7696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eaLnBrk="1" hangingPunct="1"/>
            <a:r>
              <a:rPr lang="en-US" altLang="en-US" sz="3800" dirty="0">
                <a:solidFill>
                  <a:schemeClr val="accent6">
                    <a:lumMod val="75000"/>
                  </a:schemeClr>
                </a:solidFill>
                <a:latin typeface="Calibri" panose="020F0502020204030204" pitchFamily="34" charset="0"/>
                <a:cs typeface="Calibri" panose="020F0502020204030204" pitchFamily="34" charset="0"/>
              </a:rPr>
              <a:t>Vehicular Circulation</a:t>
            </a:r>
            <a:r>
              <a:rPr lang="en-US" altLang="en-US" sz="4400" dirty="0">
                <a:solidFill>
                  <a:schemeClr val="accent6">
                    <a:lumMod val="75000"/>
                  </a:schemeClr>
                </a:solidFill>
                <a:latin typeface="Calibri" panose="020F0502020204030204" pitchFamily="34" charset="0"/>
                <a:cs typeface="Calibri" panose="020F0502020204030204" pitchFamily="34" charset="0"/>
              </a:rPr>
              <a:t>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Parking @ 200">
            <a:extLst>
              <a:ext uri="{FF2B5EF4-FFF2-40B4-BE49-F238E27FC236}">
                <a16:creationId xmlns:a16="http://schemas.microsoft.com/office/drawing/2014/main" id="{346B4FE7-91A5-4AB1-B0DF-54B22B74A7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7763"/>
            <a:ext cx="9144000" cy="467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1" name="Rectangle 3">
            <a:extLst>
              <a:ext uri="{FF2B5EF4-FFF2-40B4-BE49-F238E27FC236}">
                <a16:creationId xmlns:a16="http://schemas.microsoft.com/office/drawing/2014/main" id="{9AFD88B1-3838-461B-B8C8-1A28F65EF0B2}"/>
              </a:ext>
            </a:extLst>
          </p:cNvPr>
          <p:cNvSpPr>
            <a:spLocks noChangeArrowheads="1"/>
          </p:cNvSpPr>
          <p:nvPr/>
        </p:nvSpPr>
        <p:spPr bwMode="auto">
          <a:xfrm>
            <a:off x="1176338" y="223838"/>
            <a:ext cx="7696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eaLnBrk="1" hangingPunct="1"/>
            <a:r>
              <a:rPr lang="en-US" altLang="en-US" sz="3800" dirty="0">
                <a:solidFill>
                  <a:schemeClr val="accent6">
                    <a:lumMod val="75000"/>
                  </a:schemeClr>
                </a:solidFill>
                <a:latin typeface="Calibri" panose="020F0502020204030204" pitchFamily="34" charset="0"/>
                <a:cs typeface="Calibri" panose="020F0502020204030204" pitchFamily="34" charset="0"/>
              </a:rPr>
              <a:t>Parking</a:t>
            </a:r>
            <a:r>
              <a:rPr lang="en-US" altLang="en-US" sz="4400" dirty="0">
                <a:solidFill>
                  <a:schemeClr val="accent6">
                    <a:lumMod val="75000"/>
                  </a:schemeClr>
                </a:solidFill>
                <a:latin typeface="Calibri" panose="020F0502020204030204" pitchFamily="34" charset="0"/>
                <a:cs typeface="Calibri" panose="020F0502020204030204" pitchFamily="34" charset="0"/>
              </a:rPr>
              <a:t> </a:t>
            </a:r>
          </a:p>
        </p:txBody>
      </p:sp>
      <p:sp>
        <p:nvSpPr>
          <p:cNvPr id="68612" name="Text Box 4">
            <a:extLst>
              <a:ext uri="{FF2B5EF4-FFF2-40B4-BE49-F238E27FC236}">
                <a16:creationId xmlns:a16="http://schemas.microsoft.com/office/drawing/2014/main" id="{78A0D683-6810-4C6F-8008-5CDE81ACFF5F}"/>
              </a:ext>
            </a:extLst>
          </p:cNvPr>
          <p:cNvSpPr txBox="1">
            <a:spLocks noChangeArrowheads="1"/>
          </p:cNvSpPr>
          <p:nvPr/>
        </p:nvSpPr>
        <p:spPr bwMode="auto">
          <a:xfrm>
            <a:off x="533400" y="4343400"/>
            <a:ext cx="784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altLang="en-US" sz="1800" dirty="0">
                <a:solidFill>
                  <a:schemeClr val="accent6">
                    <a:lumMod val="75000"/>
                  </a:schemeClr>
                </a:solidFill>
                <a:latin typeface="Calibri" panose="020F0502020204030204" pitchFamily="34" charset="0"/>
                <a:cs typeface="Calibri" panose="020F0502020204030204" pitchFamily="34" charset="0"/>
              </a:rPr>
              <a:t>13,000 Spaces        83 Spaces/100 Students        56 Spaces/100 students Peers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Pedestrian@ 120">
            <a:extLst>
              <a:ext uri="{FF2B5EF4-FFF2-40B4-BE49-F238E27FC236}">
                <a16:creationId xmlns:a16="http://schemas.microsoft.com/office/drawing/2014/main" id="{405354C6-DB2C-4763-A3F9-195CB07829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33475"/>
            <a:ext cx="9144000" cy="453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89827" name="Group 3">
            <a:extLst>
              <a:ext uri="{FF2B5EF4-FFF2-40B4-BE49-F238E27FC236}">
                <a16:creationId xmlns:a16="http://schemas.microsoft.com/office/drawing/2014/main" id="{9F22B6C0-7D94-4223-A1B5-D696F448AAB1}"/>
              </a:ext>
            </a:extLst>
          </p:cNvPr>
          <p:cNvGrpSpPr>
            <a:grpSpLocks/>
          </p:cNvGrpSpPr>
          <p:nvPr/>
        </p:nvGrpSpPr>
        <p:grpSpPr bwMode="auto">
          <a:xfrm>
            <a:off x="2720975" y="2308225"/>
            <a:ext cx="2714625" cy="2714625"/>
            <a:chOff x="1714" y="1454"/>
            <a:chExt cx="1710" cy="1710"/>
          </a:xfrm>
        </p:grpSpPr>
        <p:sp>
          <p:nvSpPr>
            <p:cNvPr id="69637" name="Oval 4">
              <a:extLst>
                <a:ext uri="{FF2B5EF4-FFF2-40B4-BE49-F238E27FC236}">
                  <a16:creationId xmlns:a16="http://schemas.microsoft.com/office/drawing/2014/main" id="{08456DC4-2131-4138-8CE0-B50EE4D4144F}"/>
                </a:ext>
              </a:extLst>
            </p:cNvPr>
            <p:cNvSpPr>
              <a:spLocks noChangeArrowheads="1"/>
            </p:cNvSpPr>
            <p:nvPr/>
          </p:nvSpPr>
          <p:spPr bwMode="auto">
            <a:xfrm>
              <a:off x="1714" y="1454"/>
              <a:ext cx="1710" cy="1710"/>
            </a:xfrm>
            <a:prstGeom prst="ellipse">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solidFill>
                  <a:schemeClr val="accent6">
                    <a:lumMod val="75000"/>
                  </a:schemeClr>
                </a:solidFill>
                <a:latin typeface="Calibri" panose="020F0502020204030204" pitchFamily="34" charset="0"/>
                <a:cs typeface="Calibri" panose="020F0502020204030204" pitchFamily="34" charset="0"/>
              </a:endParaRPr>
            </a:p>
          </p:txBody>
        </p:sp>
        <p:sp>
          <p:nvSpPr>
            <p:cNvPr id="69638" name="Line 5">
              <a:extLst>
                <a:ext uri="{FF2B5EF4-FFF2-40B4-BE49-F238E27FC236}">
                  <a16:creationId xmlns:a16="http://schemas.microsoft.com/office/drawing/2014/main" id="{1B96C422-458C-4D66-B7AF-F4C43FC8B0FF}"/>
                </a:ext>
              </a:extLst>
            </p:cNvPr>
            <p:cNvSpPr>
              <a:spLocks noChangeShapeType="1"/>
            </p:cNvSpPr>
            <p:nvPr/>
          </p:nvSpPr>
          <p:spPr bwMode="auto">
            <a:xfrm flipV="1">
              <a:off x="2572" y="1694"/>
              <a:ext cx="588" cy="628"/>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chemeClr val="accent6">
                    <a:lumMod val="75000"/>
                  </a:schemeClr>
                </a:solidFill>
                <a:latin typeface="Calibri" panose="020F0502020204030204" pitchFamily="34" charset="0"/>
                <a:cs typeface="Calibri" panose="020F0502020204030204" pitchFamily="34" charset="0"/>
              </a:endParaRPr>
            </a:p>
          </p:txBody>
        </p:sp>
      </p:grpSp>
      <p:sp>
        <p:nvSpPr>
          <p:cNvPr id="69636" name="Rectangle 6">
            <a:extLst>
              <a:ext uri="{FF2B5EF4-FFF2-40B4-BE49-F238E27FC236}">
                <a16:creationId xmlns:a16="http://schemas.microsoft.com/office/drawing/2014/main" id="{59463060-5B67-4ED2-909C-3DBE579C5911}"/>
              </a:ext>
            </a:extLst>
          </p:cNvPr>
          <p:cNvSpPr>
            <a:spLocks noChangeArrowheads="1"/>
          </p:cNvSpPr>
          <p:nvPr/>
        </p:nvSpPr>
        <p:spPr bwMode="auto">
          <a:xfrm>
            <a:off x="1176338" y="223838"/>
            <a:ext cx="7696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eaLnBrk="1" hangingPunct="1"/>
            <a:r>
              <a:rPr lang="en-US" altLang="en-US" sz="3800" dirty="0">
                <a:solidFill>
                  <a:schemeClr val="accent6">
                    <a:lumMod val="75000"/>
                  </a:schemeClr>
                </a:solidFill>
                <a:latin typeface="Calibri" panose="020F0502020204030204" pitchFamily="34" charset="0"/>
                <a:cs typeface="Calibri" panose="020F0502020204030204" pitchFamily="34" charset="0"/>
              </a:rPr>
              <a:t>Pedestrian Circulation</a:t>
            </a:r>
            <a:r>
              <a:rPr lang="en-US" altLang="en-US" sz="4400" dirty="0">
                <a:solidFill>
                  <a:schemeClr val="accent6">
                    <a:lumMod val="75000"/>
                  </a:schemeClr>
                </a:solidFill>
                <a:latin typeface="Calibri" panose="020F0502020204030204" pitchFamily="34" charset="0"/>
                <a:cs typeface="Calibri" panose="020F0502020204030204"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589827"/>
                                        </p:tgtEl>
                                        <p:attrNameLst>
                                          <p:attrName>style.visibility</p:attrName>
                                        </p:attrNameLst>
                                      </p:cBhvr>
                                      <p:to>
                                        <p:strVal val="visible"/>
                                      </p:to>
                                    </p:set>
                                    <p:animEffect transition="in" filter="box(out)">
                                      <p:cBhvr>
                                        <p:cTn id="7" dur="500"/>
                                        <p:tgtEl>
                                          <p:spTgt spid="5898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6" name="Text Box 6">
            <a:extLst>
              <a:ext uri="{FF2B5EF4-FFF2-40B4-BE49-F238E27FC236}">
                <a16:creationId xmlns:a16="http://schemas.microsoft.com/office/drawing/2014/main" id="{87807700-1CDF-4BBC-AD92-910DD79EDAD2}"/>
              </a:ext>
            </a:extLst>
          </p:cNvPr>
          <p:cNvSpPr txBox="1">
            <a:spLocks noChangeArrowheads="1"/>
          </p:cNvSpPr>
          <p:nvPr/>
        </p:nvSpPr>
        <p:spPr bwMode="auto">
          <a:xfrm>
            <a:off x="2479674" y="1524000"/>
            <a:ext cx="6029326"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465138" algn="l"/>
              </a:tabLst>
              <a:defRPr sz="2400">
                <a:solidFill>
                  <a:schemeClr val="tx1"/>
                </a:solidFill>
                <a:latin typeface="Times New Roman" panose="02020603050405020304" pitchFamily="18" charset="0"/>
              </a:defRPr>
            </a:lvl1pPr>
            <a:lvl2pPr marL="742950" indent="-285750">
              <a:tabLst>
                <a:tab pos="465138" algn="l"/>
              </a:tabLst>
              <a:defRPr sz="2400">
                <a:solidFill>
                  <a:schemeClr val="tx1"/>
                </a:solidFill>
                <a:latin typeface="Times New Roman" panose="02020603050405020304" pitchFamily="18" charset="0"/>
              </a:defRPr>
            </a:lvl2pPr>
            <a:lvl3pPr marL="1143000" indent="-228600">
              <a:tabLst>
                <a:tab pos="465138" algn="l"/>
              </a:tabLst>
              <a:defRPr sz="2400">
                <a:solidFill>
                  <a:schemeClr val="tx1"/>
                </a:solidFill>
                <a:latin typeface="Times New Roman" panose="02020603050405020304" pitchFamily="18" charset="0"/>
              </a:defRPr>
            </a:lvl3pPr>
            <a:lvl4pPr marL="1600200" indent="-228600">
              <a:tabLst>
                <a:tab pos="465138" algn="l"/>
              </a:tabLst>
              <a:defRPr sz="2400">
                <a:solidFill>
                  <a:schemeClr val="tx1"/>
                </a:solidFill>
                <a:latin typeface="Times New Roman" panose="02020603050405020304" pitchFamily="18" charset="0"/>
              </a:defRPr>
            </a:lvl4pPr>
            <a:lvl5pPr marL="2057400" indent="-228600">
              <a:tabLst>
                <a:tab pos="465138"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465138"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465138"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465138"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465138" algn="l"/>
              </a:tabLst>
              <a:defRPr sz="2400">
                <a:solidFill>
                  <a:schemeClr val="tx1"/>
                </a:solidFill>
                <a:latin typeface="Times New Roman" panose="02020603050405020304" pitchFamily="18" charset="0"/>
              </a:defRPr>
            </a:lvl9pPr>
          </a:lstStyle>
          <a:p>
            <a:pPr eaLnBrk="1" hangingPunct="1"/>
            <a:r>
              <a:rPr lang="en-US" altLang="en-US" sz="2800" dirty="0">
                <a:solidFill>
                  <a:schemeClr val="accent6">
                    <a:lumMod val="75000"/>
                  </a:schemeClr>
                </a:solidFill>
                <a:latin typeface="Calibri" panose="020F0502020204030204" pitchFamily="34" charset="0"/>
                <a:cs typeface="Calibri" panose="020F0502020204030204" pitchFamily="34" charset="0"/>
              </a:rPr>
              <a:t>Land Acquisition</a:t>
            </a:r>
          </a:p>
          <a:p>
            <a:pPr eaLnBrk="1" hangingPunct="1"/>
            <a:r>
              <a:rPr lang="en-US" altLang="en-US" sz="2800" dirty="0">
                <a:solidFill>
                  <a:schemeClr val="accent6">
                    <a:lumMod val="75000"/>
                  </a:schemeClr>
                </a:solidFill>
                <a:latin typeface="Calibri" panose="020F0502020204030204" pitchFamily="34" charset="0"/>
                <a:cs typeface="Calibri" panose="020F0502020204030204" pitchFamily="34" charset="0"/>
              </a:rPr>
              <a:t>Boundary Landscape</a:t>
            </a:r>
          </a:p>
          <a:p>
            <a:pPr eaLnBrk="1" hangingPunct="1"/>
            <a:r>
              <a:rPr lang="en-US" altLang="en-US" sz="2800" dirty="0">
                <a:solidFill>
                  <a:schemeClr val="accent6">
                    <a:lumMod val="75000"/>
                  </a:schemeClr>
                </a:solidFill>
                <a:latin typeface="Calibri" panose="020F0502020204030204" pitchFamily="34" charset="0"/>
                <a:cs typeface="Calibri" panose="020F0502020204030204" pitchFamily="34" charset="0"/>
              </a:rPr>
              <a:t>Gateways</a:t>
            </a:r>
          </a:p>
          <a:p>
            <a:pPr eaLnBrk="1" hangingPunct="1"/>
            <a:r>
              <a:rPr lang="en-US" altLang="en-US" sz="2800" dirty="0">
                <a:solidFill>
                  <a:schemeClr val="accent6">
                    <a:lumMod val="75000"/>
                  </a:schemeClr>
                </a:solidFill>
                <a:latin typeface="Calibri" panose="020F0502020204030204" pitchFamily="34" charset="0"/>
                <a:cs typeface="Calibri" panose="020F0502020204030204" pitchFamily="34" charset="0"/>
              </a:rPr>
              <a:t>Lighting &amp; Signage</a:t>
            </a:r>
          </a:p>
          <a:p>
            <a:pPr eaLnBrk="1" hangingPunct="1"/>
            <a:r>
              <a:rPr lang="en-US" altLang="en-US" sz="2800" dirty="0">
                <a:solidFill>
                  <a:schemeClr val="accent6">
                    <a:lumMod val="75000"/>
                  </a:schemeClr>
                </a:solidFill>
                <a:latin typeface="Calibri" panose="020F0502020204030204" pitchFamily="34" charset="0"/>
                <a:cs typeface="Calibri" panose="020F0502020204030204" pitchFamily="34" charset="0"/>
              </a:rPr>
              <a:t>Outdoor Artwork</a:t>
            </a:r>
          </a:p>
          <a:p>
            <a:pPr eaLnBrk="1" hangingPunct="1"/>
            <a:r>
              <a:rPr lang="en-US" altLang="en-US" sz="2800" dirty="0">
                <a:solidFill>
                  <a:schemeClr val="accent6">
                    <a:lumMod val="75000"/>
                  </a:schemeClr>
                </a:solidFill>
                <a:latin typeface="Calibri" panose="020F0502020204030204" pitchFamily="34" charset="0"/>
                <a:cs typeface="Calibri" panose="020F0502020204030204" pitchFamily="34" charset="0"/>
              </a:rPr>
              <a:t>Views and Vistas</a:t>
            </a:r>
          </a:p>
          <a:p>
            <a:pPr eaLnBrk="1" hangingPunct="1"/>
            <a:r>
              <a:rPr lang="en-US" altLang="en-US" sz="2800" dirty="0">
                <a:solidFill>
                  <a:schemeClr val="accent6">
                    <a:lumMod val="75000"/>
                  </a:schemeClr>
                </a:solidFill>
                <a:latin typeface="Calibri" panose="020F0502020204030204" pitchFamily="34" charset="0"/>
                <a:cs typeface="Calibri" panose="020F0502020204030204" pitchFamily="34" charset="0"/>
              </a:rPr>
              <a:t>Design Guidelines</a:t>
            </a:r>
          </a:p>
          <a:p>
            <a:pPr eaLnBrk="1" hangingPunct="1"/>
            <a:r>
              <a:rPr lang="en-US" altLang="en-US" sz="2800" dirty="0">
                <a:solidFill>
                  <a:schemeClr val="accent6">
                    <a:lumMod val="75000"/>
                  </a:schemeClr>
                </a:solidFill>
                <a:latin typeface="Calibri" panose="020F0502020204030204" pitchFamily="34" charset="0"/>
                <a:cs typeface="Calibri" panose="020F0502020204030204" pitchFamily="34" charset="0"/>
              </a:rPr>
              <a:t>Campus Design Issues &amp; Opportunities</a:t>
            </a:r>
          </a:p>
        </p:txBody>
      </p:sp>
      <p:sp>
        <p:nvSpPr>
          <p:cNvPr id="2" name="Rectangle 1">
            <a:extLst>
              <a:ext uri="{FF2B5EF4-FFF2-40B4-BE49-F238E27FC236}">
                <a16:creationId xmlns:a16="http://schemas.microsoft.com/office/drawing/2014/main" id="{E9A14231-54D3-4895-9B8A-049F84A2D4FD}"/>
              </a:ext>
            </a:extLst>
          </p:cNvPr>
          <p:cNvSpPr/>
          <p:nvPr/>
        </p:nvSpPr>
        <p:spPr>
          <a:xfrm>
            <a:off x="2479674" y="632768"/>
            <a:ext cx="3695435" cy="646331"/>
          </a:xfrm>
          <a:prstGeom prst="rect">
            <a:avLst/>
          </a:prstGeom>
        </p:spPr>
        <p:txBody>
          <a:bodyPr wrap="none">
            <a:spAutoFit/>
          </a:bodyPr>
          <a:lstStyle/>
          <a:p>
            <a:pPr eaLnBrk="1" hangingPunct="1"/>
            <a:r>
              <a:rPr lang="en-US" altLang="en-US" sz="3600" dirty="0">
                <a:solidFill>
                  <a:schemeClr val="accent6">
                    <a:lumMod val="75000"/>
                  </a:schemeClr>
                </a:solidFill>
                <a:latin typeface="Calibri" panose="020F0502020204030204" pitchFamily="34" charset="0"/>
                <a:cs typeface="Calibri" panose="020F0502020204030204" pitchFamily="34" charset="0"/>
              </a:rPr>
              <a:t>CAMPUS ANALYSIS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C56984E-78CE-4843-9D32-2297504BCE90}"/>
              </a:ext>
            </a:extLst>
          </p:cNvPr>
          <p:cNvPicPr>
            <a:picLocks noChangeAspect="1"/>
          </p:cNvPicPr>
          <p:nvPr/>
        </p:nvPicPr>
        <p:blipFill rotWithShape="1">
          <a:blip r:embed="rId2">
            <a:extLst>
              <a:ext uri="{28A0092B-C50C-407E-A947-70E740481C1C}">
                <a14:useLocalDpi xmlns:a14="http://schemas.microsoft.com/office/drawing/2010/main" val="0"/>
              </a:ext>
            </a:extLst>
          </a:blip>
          <a:srcRect r="5782" b="4887"/>
          <a:stretch/>
        </p:blipFill>
        <p:spPr>
          <a:xfrm>
            <a:off x="-789475" y="13253"/>
            <a:ext cx="9933475" cy="6844747"/>
          </a:xfrm>
          <a:prstGeom prst="rect">
            <a:avLst/>
          </a:prstGeom>
        </p:spPr>
      </p:pic>
      <p:sp>
        <p:nvSpPr>
          <p:cNvPr id="3" name="TextBox 2">
            <a:extLst>
              <a:ext uri="{FF2B5EF4-FFF2-40B4-BE49-F238E27FC236}">
                <a16:creationId xmlns:a16="http://schemas.microsoft.com/office/drawing/2014/main" id="{D87033E0-5528-4DA0-9495-7AD255A29452}"/>
              </a:ext>
            </a:extLst>
          </p:cNvPr>
          <p:cNvSpPr txBox="1"/>
          <p:nvPr/>
        </p:nvSpPr>
        <p:spPr>
          <a:xfrm>
            <a:off x="6301960" y="1687996"/>
            <a:ext cx="2317750" cy="1015663"/>
          </a:xfrm>
          <a:prstGeom prst="rect">
            <a:avLst/>
          </a:prstGeom>
          <a:noFill/>
        </p:spPr>
        <p:txBody>
          <a:bodyPr wrap="none" rtlCol="0">
            <a:spAutoFit/>
          </a:bodyPr>
          <a:lstStyle/>
          <a:p>
            <a:r>
              <a:rPr lang="en-US" sz="6000" dirty="0">
                <a:solidFill>
                  <a:schemeClr val="accent6">
                    <a:lumMod val="75000"/>
                  </a:schemeClr>
                </a:solidFill>
                <a:latin typeface="Calibri" panose="020F0502020204030204" pitchFamily="34" charset="0"/>
                <a:cs typeface="Calibri" panose="020F0502020204030204" pitchFamily="34" charset="0"/>
              </a:rPr>
              <a:t>Break?</a:t>
            </a:r>
          </a:p>
        </p:txBody>
      </p:sp>
    </p:spTree>
    <p:extLst>
      <p:ext uri="{BB962C8B-B14F-4D97-AF65-F5344CB8AC3E}">
        <p14:creationId xmlns:p14="http://schemas.microsoft.com/office/powerpoint/2010/main" val="12031176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5">
            <a:extLst>
              <a:ext uri="{FF2B5EF4-FFF2-40B4-BE49-F238E27FC236}">
                <a16:creationId xmlns:a16="http://schemas.microsoft.com/office/drawing/2014/main" id="{76480FE8-F19B-4A79-A12B-10148793E315}"/>
              </a:ext>
            </a:extLst>
          </p:cNvPr>
          <p:cNvSpPr txBox="1">
            <a:spLocks noChangeArrowheads="1"/>
          </p:cNvSpPr>
          <p:nvPr/>
        </p:nvSpPr>
        <p:spPr bwMode="auto">
          <a:xfrm>
            <a:off x="1750804" y="1531527"/>
            <a:ext cx="4712829"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2800" dirty="0">
                <a:solidFill>
                  <a:schemeClr val="accent6">
                    <a:lumMod val="75000"/>
                  </a:schemeClr>
                </a:solidFill>
                <a:latin typeface="Calibri" panose="020F0502020204030204" pitchFamily="34" charset="0"/>
                <a:cs typeface="Calibri" panose="020F0502020204030204" pitchFamily="34" charset="0"/>
              </a:rPr>
              <a:t>How much space?</a:t>
            </a:r>
          </a:p>
          <a:p>
            <a:pPr eaLnBrk="1" hangingPunct="1"/>
            <a:r>
              <a:rPr lang="en-US" altLang="en-US" sz="2800" dirty="0">
                <a:solidFill>
                  <a:schemeClr val="accent6">
                    <a:lumMod val="75000"/>
                  </a:schemeClr>
                </a:solidFill>
                <a:latin typeface="Calibri" panose="020F0502020204030204" pitchFamily="34" charset="0"/>
                <a:cs typeface="Calibri" panose="020F0502020204030204" pitchFamily="34" charset="0"/>
              </a:rPr>
              <a:t>Does it meet standards?</a:t>
            </a:r>
          </a:p>
          <a:p>
            <a:pPr eaLnBrk="1" hangingPunct="1"/>
            <a:r>
              <a:rPr lang="en-US" altLang="en-US" sz="2800" dirty="0">
                <a:solidFill>
                  <a:schemeClr val="accent6">
                    <a:lumMod val="75000"/>
                  </a:schemeClr>
                </a:solidFill>
                <a:latin typeface="Calibri" panose="020F0502020204030204" pitchFamily="34" charset="0"/>
                <a:cs typeface="Calibri" panose="020F0502020204030204" pitchFamily="34" charset="0"/>
              </a:rPr>
              <a:t>How does it compare to Peers?</a:t>
            </a:r>
          </a:p>
          <a:p>
            <a:pPr eaLnBrk="1" hangingPunct="1"/>
            <a:r>
              <a:rPr lang="en-US" altLang="en-US" sz="2800" dirty="0">
                <a:solidFill>
                  <a:schemeClr val="accent6">
                    <a:lumMod val="75000"/>
                  </a:schemeClr>
                </a:solidFill>
                <a:latin typeface="Calibri" panose="020F0502020204030204" pitchFamily="34" charset="0"/>
                <a:cs typeface="Calibri" panose="020F0502020204030204" pitchFamily="34" charset="0"/>
              </a:rPr>
              <a:t>How is it being used?</a:t>
            </a:r>
          </a:p>
          <a:p>
            <a:pPr eaLnBrk="1" hangingPunct="1"/>
            <a:r>
              <a:rPr lang="en-US" altLang="en-US" sz="2800" dirty="0">
                <a:solidFill>
                  <a:schemeClr val="accent6">
                    <a:lumMod val="75000"/>
                  </a:schemeClr>
                </a:solidFill>
                <a:latin typeface="Calibri" panose="020F0502020204030204" pitchFamily="34" charset="0"/>
                <a:cs typeface="Calibri" panose="020F0502020204030204" pitchFamily="34" charset="0"/>
              </a:rPr>
              <a:t>Is it appropriate? Is it safe?</a:t>
            </a:r>
          </a:p>
          <a:p>
            <a:pPr eaLnBrk="1" hangingPunct="1"/>
            <a:r>
              <a:rPr lang="en-US" altLang="en-US" sz="2800" dirty="0">
                <a:solidFill>
                  <a:schemeClr val="accent6">
                    <a:lumMod val="75000"/>
                  </a:schemeClr>
                </a:solidFill>
                <a:latin typeface="Calibri" panose="020F0502020204030204" pitchFamily="34" charset="0"/>
                <a:cs typeface="Calibri" panose="020F0502020204030204" pitchFamily="34" charset="0"/>
              </a:rPr>
              <a:t>What is its condition?</a:t>
            </a:r>
          </a:p>
          <a:p>
            <a:pPr eaLnBrk="1" hangingPunct="1"/>
            <a:r>
              <a:rPr lang="en-US" altLang="en-US" sz="2800" dirty="0">
                <a:solidFill>
                  <a:schemeClr val="accent6">
                    <a:lumMod val="75000"/>
                  </a:schemeClr>
                </a:solidFill>
                <a:latin typeface="Calibri" panose="020F0502020204030204" pitchFamily="34" charset="0"/>
                <a:cs typeface="Calibri" panose="020F0502020204030204" pitchFamily="34" charset="0"/>
              </a:rPr>
              <a:t>How much do we need?</a:t>
            </a:r>
          </a:p>
          <a:p>
            <a:pPr eaLnBrk="1" hangingPunct="1"/>
            <a:r>
              <a:rPr lang="en-US" altLang="en-US" sz="2800" dirty="0">
                <a:solidFill>
                  <a:schemeClr val="accent6">
                    <a:lumMod val="75000"/>
                  </a:schemeClr>
                </a:solidFill>
                <a:latin typeface="Calibri" panose="020F0502020204030204" pitchFamily="34" charset="0"/>
                <a:cs typeface="Calibri" panose="020F0502020204030204" pitchFamily="34" charset="0"/>
              </a:rPr>
              <a:t>What are our priorities/</a:t>
            </a:r>
          </a:p>
        </p:txBody>
      </p:sp>
      <p:sp>
        <p:nvSpPr>
          <p:cNvPr id="3" name="Rectangle 2">
            <a:extLst>
              <a:ext uri="{FF2B5EF4-FFF2-40B4-BE49-F238E27FC236}">
                <a16:creationId xmlns:a16="http://schemas.microsoft.com/office/drawing/2014/main" id="{5A38EDE5-4543-4F6B-B75F-6FAABED6FE05}"/>
              </a:ext>
            </a:extLst>
          </p:cNvPr>
          <p:cNvSpPr/>
          <p:nvPr/>
        </p:nvSpPr>
        <p:spPr>
          <a:xfrm>
            <a:off x="1713860" y="642004"/>
            <a:ext cx="3938963" cy="646331"/>
          </a:xfrm>
          <a:prstGeom prst="rect">
            <a:avLst/>
          </a:prstGeom>
        </p:spPr>
        <p:txBody>
          <a:bodyPr wrap="none">
            <a:spAutoFit/>
          </a:bodyPr>
          <a:lstStyle/>
          <a:p>
            <a:pPr eaLnBrk="1" hangingPunct="1"/>
            <a:r>
              <a:rPr lang="en-US" altLang="en-US" sz="3600" dirty="0">
                <a:solidFill>
                  <a:schemeClr val="accent6">
                    <a:lumMod val="75000"/>
                  </a:schemeClr>
                </a:solidFill>
                <a:latin typeface="Calibri" panose="020F0502020204030204" pitchFamily="34" charset="0"/>
                <a:cs typeface="Calibri" panose="020F0502020204030204" pitchFamily="34" charset="0"/>
              </a:rPr>
              <a:t>FACILITIES ANALYSIS</a:t>
            </a:r>
          </a:p>
        </p:txBody>
      </p:sp>
    </p:spTree>
    <p:extLst>
      <p:ext uri="{BB962C8B-B14F-4D97-AF65-F5344CB8AC3E}">
        <p14:creationId xmlns:p14="http://schemas.microsoft.com/office/powerpoint/2010/main" val="469356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DD3ABC68-4841-45D1-AD55-517BA6C82644}"/>
              </a:ext>
            </a:extLst>
          </p:cNvPr>
          <p:cNvSpPr>
            <a:spLocks noChangeArrowheads="1"/>
          </p:cNvSpPr>
          <p:nvPr/>
        </p:nvSpPr>
        <p:spPr bwMode="auto">
          <a:xfrm>
            <a:off x="1710034" y="358921"/>
            <a:ext cx="7696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3800" dirty="0">
                <a:solidFill>
                  <a:schemeClr val="accent6">
                    <a:lumMod val="75000"/>
                  </a:schemeClr>
                </a:solidFill>
                <a:latin typeface="Calibri" panose="020F0502020204030204" pitchFamily="34" charset="0"/>
                <a:cs typeface="Calibri" panose="020F0502020204030204" pitchFamily="34" charset="0"/>
              </a:rPr>
              <a:t>How Much Space?</a:t>
            </a:r>
            <a:r>
              <a:rPr lang="en-US" altLang="en-US" sz="4400" dirty="0">
                <a:solidFill>
                  <a:schemeClr val="accent6">
                    <a:lumMod val="75000"/>
                  </a:schemeClr>
                </a:solidFill>
                <a:latin typeface="Calibri" panose="020F0502020204030204" pitchFamily="34" charset="0"/>
                <a:cs typeface="Calibri" panose="020F0502020204030204" pitchFamily="34" charset="0"/>
              </a:rPr>
              <a:t> </a:t>
            </a:r>
          </a:p>
        </p:txBody>
      </p:sp>
      <p:sp>
        <p:nvSpPr>
          <p:cNvPr id="79875" name="Text Box 3">
            <a:extLst>
              <a:ext uri="{FF2B5EF4-FFF2-40B4-BE49-F238E27FC236}">
                <a16:creationId xmlns:a16="http://schemas.microsoft.com/office/drawing/2014/main" id="{1A2A2BDF-AF4E-4F83-AD47-4793AC49707B}"/>
              </a:ext>
            </a:extLst>
          </p:cNvPr>
          <p:cNvSpPr txBox="1">
            <a:spLocks noChangeArrowheads="1"/>
          </p:cNvSpPr>
          <p:nvPr/>
        </p:nvSpPr>
        <p:spPr bwMode="auto">
          <a:xfrm>
            <a:off x="1710034" y="1516208"/>
            <a:ext cx="674846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3200" dirty="0">
                <a:solidFill>
                  <a:schemeClr val="accent6">
                    <a:lumMod val="75000"/>
                  </a:schemeClr>
                </a:solidFill>
                <a:latin typeface="Calibri" panose="020F0502020204030204" pitchFamily="34" charset="0"/>
                <a:cs typeface="Calibri" panose="020F0502020204030204" pitchFamily="34" charset="0"/>
              </a:rPr>
              <a:t>Why a Facility Inventory?</a:t>
            </a:r>
          </a:p>
        </p:txBody>
      </p:sp>
      <p:pic>
        <p:nvPicPr>
          <p:cNvPr id="79876" name="Picture 4" descr="jordan hall 1">
            <a:extLst>
              <a:ext uri="{FF2B5EF4-FFF2-40B4-BE49-F238E27FC236}">
                <a16:creationId xmlns:a16="http://schemas.microsoft.com/office/drawing/2014/main" id="{9F2AB629-36AF-49FC-95E4-4C7AEFF7DB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333" t="14500" r="19583" b="8501"/>
          <a:stretch>
            <a:fillRect/>
          </a:stretch>
        </p:blipFill>
        <p:spPr bwMode="auto">
          <a:xfrm>
            <a:off x="4839860" y="2505076"/>
            <a:ext cx="4235881" cy="3771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2"/>
                </a:solidFill>
                <a:miter lim="800000"/>
                <a:headEnd/>
                <a:tailEnd/>
              </a14:hiddenLine>
            </a:ext>
          </a:extLst>
        </p:spPr>
      </p:pic>
      <p:sp>
        <p:nvSpPr>
          <p:cNvPr id="79877" name="Text Box 5">
            <a:extLst>
              <a:ext uri="{FF2B5EF4-FFF2-40B4-BE49-F238E27FC236}">
                <a16:creationId xmlns:a16="http://schemas.microsoft.com/office/drawing/2014/main" id="{3848AE94-FBA4-4220-B2C0-7FD85D6D14FE}"/>
              </a:ext>
            </a:extLst>
          </p:cNvPr>
          <p:cNvSpPr txBox="1">
            <a:spLocks noChangeArrowheads="1"/>
          </p:cNvSpPr>
          <p:nvPr/>
        </p:nvSpPr>
        <p:spPr bwMode="auto">
          <a:xfrm>
            <a:off x="1710034" y="2142189"/>
            <a:ext cx="4260850"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2800" dirty="0">
                <a:solidFill>
                  <a:schemeClr val="accent6">
                    <a:lumMod val="75000"/>
                  </a:schemeClr>
                </a:solidFill>
                <a:latin typeface="Calibri" panose="020F0502020204030204" pitchFamily="34" charset="0"/>
                <a:cs typeface="Calibri" panose="020F0502020204030204" pitchFamily="34" charset="0"/>
              </a:rPr>
              <a:t>You Can’t Manage What You Haven’t Measured</a:t>
            </a:r>
          </a:p>
          <a:p>
            <a:pPr eaLnBrk="1" hangingPunct="1"/>
            <a:endParaRPr lang="en-US" altLang="en-US" sz="2800" dirty="0">
              <a:solidFill>
                <a:schemeClr val="accent6">
                  <a:lumMod val="75000"/>
                </a:schemeClr>
              </a:solidFill>
              <a:latin typeface="Calibri" panose="020F0502020204030204" pitchFamily="34" charset="0"/>
              <a:cs typeface="Calibri" panose="020F0502020204030204" pitchFamily="34" charset="0"/>
            </a:endParaRPr>
          </a:p>
          <a:p>
            <a:pPr eaLnBrk="1" hangingPunct="1">
              <a:buFontTx/>
              <a:buChar char="•"/>
            </a:pPr>
            <a:r>
              <a:rPr lang="en-US" altLang="en-US" dirty="0">
                <a:solidFill>
                  <a:schemeClr val="accent6">
                    <a:lumMod val="75000"/>
                  </a:schemeClr>
                </a:solidFill>
                <a:latin typeface="Calibri" panose="020F0502020204030204" pitchFamily="34" charset="0"/>
                <a:cs typeface="Calibri" panose="020F0502020204030204" pitchFamily="34" charset="0"/>
              </a:rPr>
              <a:t>Basic Planning Data</a:t>
            </a:r>
          </a:p>
          <a:p>
            <a:pPr eaLnBrk="1" hangingPunct="1">
              <a:buFontTx/>
              <a:buChar char="•"/>
            </a:pPr>
            <a:r>
              <a:rPr lang="en-US" altLang="en-US" dirty="0">
                <a:solidFill>
                  <a:schemeClr val="accent6">
                    <a:lumMod val="75000"/>
                  </a:schemeClr>
                </a:solidFill>
                <a:latin typeface="Calibri" panose="020F0502020204030204" pitchFamily="34" charset="0"/>
                <a:cs typeface="Calibri" panose="020F0502020204030204" pitchFamily="34" charset="0"/>
              </a:rPr>
              <a:t>Facility Management</a:t>
            </a:r>
          </a:p>
          <a:p>
            <a:pPr eaLnBrk="1" hangingPunct="1">
              <a:buFontTx/>
              <a:buChar char="•"/>
            </a:pPr>
            <a:r>
              <a:rPr lang="en-US" altLang="en-US" dirty="0">
                <a:solidFill>
                  <a:schemeClr val="accent6">
                    <a:lumMod val="75000"/>
                  </a:schemeClr>
                </a:solidFill>
                <a:latin typeface="Calibri" panose="020F0502020204030204" pitchFamily="34" charset="0"/>
                <a:cs typeface="Calibri" panose="020F0502020204030204" pitchFamily="34" charset="0"/>
              </a:rPr>
              <a:t>Cost Recovery</a:t>
            </a:r>
          </a:p>
          <a:p>
            <a:pPr eaLnBrk="1" hangingPunct="1">
              <a:buFontTx/>
              <a:buChar char="•"/>
            </a:pPr>
            <a:r>
              <a:rPr lang="en-US" altLang="en-US" dirty="0">
                <a:solidFill>
                  <a:schemeClr val="accent6">
                    <a:lumMod val="75000"/>
                  </a:schemeClr>
                </a:solidFill>
                <a:latin typeface="Calibri" panose="020F0502020204030204" pitchFamily="34" charset="0"/>
                <a:cs typeface="Calibri" panose="020F0502020204030204" pitchFamily="34" charset="0"/>
              </a:rPr>
              <a:t>Utilization Studies</a:t>
            </a:r>
          </a:p>
          <a:p>
            <a:pPr eaLnBrk="1" hangingPunct="1">
              <a:buFontTx/>
              <a:buChar char="•"/>
            </a:pPr>
            <a:r>
              <a:rPr lang="en-US" altLang="en-US" dirty="0">
                <a:solidFill>
                  <a:schemeClr val="accent6">
                    <a:lumMod val="75000"/>
                  </a:schemeClr>
                </a:solidFill>
                <a:latin typeface="Calibri" panose="020F0502020204030204" pitchFamily="34" charset="0"/>
                <a:cs typeface="Calibri" panose="020F0502020204030204" pitchFamily="34" charset="0"/>
              </a:rPr>
              <a:t>Space Allocation Planning</a:t>
            </a:r>
          </a:p>
          <a:p>
            <a:pPr eaLnBrk="1" hangingPunct="1">
              <a:buFontTx/>
              <a:buChar char="•"/>
            </a:pPr>
            <a:r>
              <a:rPr lang="en-US" altLang="en-US" dirty="0">
                <a:solidFill>
                  <a:schemeClr val="accent6">
                    <a:lumMod val="75000"/>
                  </a:schemeClr>
                </a:solidFill>
                <a:latin typeface="Calibri" panose="020F0502020204030204" pitchFamily="34" charset="0"/>
                <a:cs typeface="Calibri" panose="020F0502020204030204" pitchFamily="34" charset="0"/>
              </a:rPr>
              <a:t>Capital Budget Planning</a:t>
            </a:r>
          </a:p>
          <a:p>
            <a:pPr eaLnBrk="1" hangingPunct="1"/>
            <a:endParaRPr lang="en-US" altLang="en-US" dirty="0">
              <a:solidFill>
                <a:schemeClr val="accent6">
                  <a:lumMod val="75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48297F3E-34AD-42D7-9A13-26BE8D772AB1}"/>
              </a:ext>
            </a:extLst>
          </p:cNvPr>
          <p:cNvSpPr>
            <a:spLocks noChangeArrowheads="1"/>
          </p:cNvSpPr>
          <p:nvPr/>
        </p:nvSpPr>
        <p:spPr bwMode="auto">
          <a:xfrm>
            <a:off x="1713923" y="675232"/>
            <a:ext cx="6214341" cy="488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3800" dirty="0">
                <a:solidFill>
                  <a:schemeClr val="accent6">
                    <a:lumMod val="75000"/>
                  </a:schemeClr>
                </a:solidFill>
                <a:latin typeface="Calibri" panose="020F0502020204030204" pitchFamily="34" charset="0"/>
                <a:cs typeface="Calibri" panose="020F0502020204030204" pitchFamily="34" charset="0"/>
              </a:rPr>
              <a:t>How Much Space?</a:t>
            </a:r>
            <a:r>
              <a:rPr lang="en-US" altLang="en-US" sz="4400" dirty="0">
                <a:solidFill>
                  <a:schemeClr val="accent6">
                    <a:lumMod val="75000"/>
                  </a:schemeClr>
                </a:solidFill>
                <a:latin typeface="Calibri" panose="020F0502020204030204" pitchFamily="34" charset="0"/>
                <a:cs typeface="Calibri" panose="020F0502020204030204" pitchFamily="34" charset="0"/>
              </a:rPr>
              <a:t> </a:t>
            </a:r>
          </a:p>
        </p:txBody>
      </p:sp>
      <p:sp>
        <p:nvSpPr>
          <p:cNvPr id="80899" name="Text Box 3">
            <a:extLst>
              <a:ext uri="{FF2B5EF4-FFF2-40B4-BE49-F238E27FC236}">
                <a16:creationId xmlns:a16="http://schemas.microsoft.com/office/drawing/2014/main" id="{2E01F371-7648-4B1D-B70C-62560A43DEA4}"/>
              </a:ext>
            </a:extLst>
          </p:cNvPr>
          <p:cNvSpPr txBox="1">
            <a:spLocks noChangeArrowheads="1"/>
          </p:cNvSpPr>
          <p:nvPr/>
        </p:nvSpPr>
        <p:spPr bwMode="auto">
          <a:xfrm>
            <a:off x="1736249" y="1501299"/>
            <a:ext cx="67484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3200" dirty="0">
                <a:solidFill>
                  <a:schemeClr val="accent6">
                    <a:lumMod val="75000"/>
                  </a:schemeClr>
                </a:solidFill>
                <a:latin typeface="Calibri" panose="020F0502020204030204" pitchFamily="34" charset="0"/>
                <a:cs typeface="Calibri" panose="020F0502020204030204" pitchFamily="34" charset="0"/>
              </a:rPr>
              <a:t>Facility Inventory</a:t>
            </a:r>
          </a:p>
        </p:txBody>
      </p:sp>
      <p:sp>
        <p:nvSpPr>
          <p:cNvPr id="80901" name="Text Box 5">
            <a:extLst>
              <a:ext uri="{FF2B5EF4-FFF2-40B4-BE49-F238E27FC236}">
                <a16:creationId xmlns:a16="http://schemas.microsoft.com/office/drawing/2014/main" id="{F8EA0F66-5F3B-469C-96CD-2945829E9E61}"/>
              </a:ext>
            </a:extLst>
          </p:cNvPr>
          <p:cNvSpPr txBox="1">
            <a:spLocks noChangeArrowheads="1"/>
          </p:cNvSpPr>
          <p:nvPr/>
        </p:nvSpPr>
        <p:spPr bwMode="auto">
          <a:xfrm>
            <a:off x="1723390" y="2371725"/>
            <a:ext cx="3035300"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dirty="0">
                <a:solidFill>
                  <a:schemeClr val="accent6">
                    <a:lumMod val="75000"/>
                  </a:schemeClr>
                </a:solidFill>
                <a:latin typeface="Calibri" panose="020F0502020204030204" pitchFamily="34" charset="0"/>
                <a:cs typeface="Calibri" panose="020F0502020204030204" pitchFamily="34" charset="0"/>
              </a:rPr>
              <a:t>Building</a:t>
            </a:r>
          </a:p>
          <a:p>
            <a:pPr eaLnBrk="1" hangingPunct="1"/>
            <a:r>
              <a:rPr lang="en-US" altLang="en-US" dirty="0">
                <a:solidFill>
                  <a:schemeClr val="accent6">
                    <a:lumMod val="75000"/>
                  </a:schemeClr>
                </a:solidFill>
                <a:latin typeface="Calibri" panose="020F0502020204030204" pitchFamily="34" charset="0"/>
                <a:cs typeface="Calibri" panose="020F0502020204030204" pitchFamily="34" charset="0"/>
              </a:rPr>
              <a:t>Room</a:t>
            </a:r>
          </a:p>
          <a:p>
            <a:pPr eaLnBrk="1" hangingPunct="1"/>
            <a:r>
              <a:rPr lang="en-US" altLang="en-US" dirty="0">
                <a:solidFill>
                  <a:schemeClr val="accent6">
                    <a:lumMod val="75000"/>
                  </a:schemeClr>
                </a:solidFill>
                <a:latin typeface="Calibri" panose="020F0502020204030204" pitchFamily="34" charset="0"/>
                <a:cs typeface="Calibri" panose="020F0502020204030204" pitchFamily="34" charset="0"/>
              </a:rPr>
              <a:t>Department</a:t>
            </a:r>
          </a:p>
          <a:p>
            <a:pPr eaLnBrk="1" hangingPunct="1"/>
            <a:r>
              <a:rPr lang="en-US" altLang="en-US" dirty="0">
                <a:solidFill>
                  <a:schemeClr val="accent6">
                    <a:lumMod val="75000"/>
                  </a:schemeClr>
                </a:solidFill>
                <a:latin typeface="Calibri" panose="020F0502020204030204" pitchFamily="34" charset="0"/>
                <a:cs typeface="Calibri" panose="020F0502020204030204" pitchFamily="34" charset="0"/>
              </a:rPr>
              <a:t>Space Type</a:t>
            </a:r>
          </a:p>
          <a:p>
            <a:pPr eaLnBrk="1" hangingPunct="1"/>
            <a:r>
              <a:rPr lang="en-US" altLang="en-US" dirty="0">
                <a:solidFill>
                  <a:schemeClr val="accent6">
                    <a:lumMod val="75000"/>
                  </a:schemeClr>
                </a:solidFill>
                <a:latin typeface="Calibri" panose="020F0502020204030204" pitchFamily="34" charset="0"/>
                <a:cs typeface="Calibri" panose="020F0502020204030204" pitchFamily="34" charset="0"/>
              </a:rPr>
              <a:t>Space Type Code</a:t>
            </a:r>
          </a:p>
          <a:p>
            <a:pPr eaLnBrk="1" hangingPunct="1"/>
            <a:r>
              <a:rPr lang="en-US" altLang="en-US" dirty="0">
                <a:solidFill>
                  <a:schemeClr val="accent6">
                    <a:lumMod val="75000"/>
                  </a:schemeClr>
                </a:solidFill>
                <a:latin typeface="Calibri" panose="020F0502020204030204" pitchFamily="34" charset="0"/>
                <a:cs typeface="Calibri" panose="020F0502020204030204" pitchFamily="34" charset="0"/>
              </a:rPr>
              <a:t>Stations	</a:t>
            </a:r>
          </a:p>
          <a:p>
            <a:pPr eaLnBrk="1" hangingPunct="1"/>
            <a:r>
              <a:rPr lang="en-US" altLang="en-US" dirty="0">
                <a:solidFill>
                  <a:schemeClr val="accent6">
                    <a:lumMod val="75000"/>
                  </a:schemeClr>
                </a:solidFill>
                <a:latin typeface="Calibri" panose="020F0502020204030204" pitchFamily="34" charset="0"/>
                <a:cs typeface="Calibri" panose="020F0502020204030204" pitchFamily="34" charset="0"/>
              </a:rPr>
              <a:t>Net Assignable Sq. Ft.</a:t>
            </a:r>
          </a:p>
          <a:p>
            <a:pPr eaLnBrk="1" hangingPunct="1"/>
            <a:r>
              <a:rPr lang="en-US" altLang="en-US" dirty="0">
                <a:solidFill>
                  <a:schemeClr val="accent6">
                    <a:lumMod val="75000"/>
                  </a:schemeClr>
                </a:solidFill>
                <a:latin typeface="Calibri" panose="020F0502020204030204" pitchFamily="34" charset="0"/>
                <a:cs typeface="Calibri" panose="020F0502020204030204" pitchFamily="34" charset="0"/>
              </a:rPr>
              <a:t>% Research</a:t>
            </a:r>
          </a:p>
          <a:p>
            <a:pPr eaLnBrk="1" hangingPunct="1"/>
            <a:r>
              <a:rPr lang="en-US" altLang="en-US" dirty="0">
                <a:solidFill>
                  <a:schemeClr val="accent6">
                    <a:lumMod val="75000"/>
                  </a:schemeClr>
                </a:solidFill>
                <a:latin typeface="Calibri" panose="020F0502020204030204" pitchFamily="34" charset="0"/>
                <a:cs typeface="Calibri" panose="020F0502020204030204" pitchFamily="34" charset="0"/>
              </a:rPr>
              <a:t>Occupant</a:t>
            </a:r>
          </a:p>
        </p:txBody>
      </p:sp>
      <p:sp>
        <p:nvSpPr>
          <p:cNvPr id="80904" name="Text Box 8">
            <a:extLst>
              <a:ext uri="{FF2B5EF4-FFF2-40B4-BE49-F238E27FC236}">
                <a16:creationId xmlns:a16="http://schemas.microsoft.com/office/drawing/2014/main" id="{202E47A2-D5EE-4CF0-B928-BC84573A1A07}"/>
              </a:ext>
            </a:extLst>
          </p:cNvPr>
          <p:cNvSpPr txBox="1">
            <a:spLocks noChangeArrowheads="1"/>
          </p:cNvSpPr>
          <p:nvPr/>
        </p:nvSpPr>
        <p:spPr bwMode="auto">
          <a:xfrm>
            <a:off x="5538153" y="2371725"/>
            <a:ext cx="324485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dirty="0">
                <a:solidFill>
                  <a:schemeClr val="accent6">
                    <a:lumMod val="75000"/>
                  </a:schemeClr>
                </a:solidFill>
                <a:latin typeface="Calibri" panose="020F0502020204030204" pitchFamily="34" charset="0"/>
                <a:cs typeface="Calibri" panose="020F0502020204030204" pitchFamily="34" charset="0"/>
              </a:rPr>
              <a:t>Condition</a:t>
            </a:r>
          </a:p>
          <a:p>
            <a:pPr eaLnBrk="1" hangingPunct="1"/>
            <a:r>
              <a:rPr lang="en-US" altLang="en-US" dirty="0">
                <a:solidFill>
                  <a:schemeClr val="accent6">
                    <a:lumMod val="75000"/>
                  </a:schemeClr>
                </a:solidFill>
                <a:latin typeface="Calibri" panose="020F0502020204030204" pitchFamily="34" charset="0"/>
                <a:cs typeface="Calibri" panose="020F0502020204030204" pitchFamily="34" charset="0"/>
              </a:rPr>
              <a:t>Age</a:t>
            </a:r>
          </a:p>
          <a:p>
            <a:pPr eaLnBrk="1" hangingPunct="1"/>
            <a:r>
              <a:rPr lang="en-US" altLang="en-US" dirty="0">
                <a:solidFill>
                  <a:schemeClr val="accent6">
                    <a:lumMod val="75000"/>
                  </a:schemeClr>
                </a:solidFill>
                <a:latin typeface="Calibri" panose="020F0502020204030204" pitchFamily="34" charset="0"/>
                <a:cs typeface="Calibri" panose="020F0502020204030204" pitchFamily="34" charset="0"/>
              </a:rPr>
              <a:t>Technology</a:t>
            </a:r>
          </a:p>
          <a:p>
            <a:pPr eaLnBrk="1" hangingPunct="1"/>
            <a:r>
              <a:rPr lang="en-US" altLang="en-US" dirty="0">
                <a:solidFill>
                  <a:schemeClr val="accent6">
                    <a:lumMod val="75000"/>
                  </a:schemeClr>
                </a:solidFill>
                <a:latin typeface="Calibri" panose="020F0502020204030204" pitchFamily="34" charset="0"/>
                <a:cs typeface="Calibri" panose="020F0502020204030204" pitchFamily="34" charset="0"/>
              </a:rPr>
              <a:t>Ownership</a:t>
            </a:r>
          </a:p>
          <a:p>
            <a:pPr eaLnBrk="1" hangingPunct="1"/>
            <a:r>
              <a:rPr lang="en-US" altLang="en-US" dirty="0">
                <a:solidFill>
                  <a:schemeClr val="accent6">
                    <a:lumMod val="75000"/>
                  </a:schemeClr>
                </a:solidFill>
                <a:latin typeface="Calibri" panose="020F0502020204030204" pitchFamily="34" charset="0"/>
                <a:cs typeface="Calibri" panose="020F0502020204030204" pitchFamily="34" charset="0"/>
              </a:rPr>
              <a:t>Responsible PI</a:t>
            </a:r>
          </a:p>
          <a:p>
            <a:pPr eaLnBrk="1" hangingPunct="1"/>
            <a:r>
              <a:rPr lang="en-US" altLang="en-US" dirty="0">
                <a:solidFill>
                  <a:schemeClr val="accent6">
                    <a:lumMod val="75000"/>
                  </a:schemeClr>
                </a:solidFill>
                <a:latin typeface="Calibri" panose="020F0502020204030204" pitchFamily="34" charset="0"/>
                <a:cs typeface="Calibri" panose="020F0502020204030204" pitchFamily="34" charset="0"/>
              </a:rPr>
              <a:t>Special Equipment</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9A8684A5-520D-481B-8957-6A5A09CD9A46}"/>
              </a:ext>
            </a:extLst>
          </p:cNvPr>
          <p:cNvSpPr>
            <a:spLocks noChangeArrowheads="1"/>
          </p:cNvSpPr>
          <p:nvPr/>
        </p:nvSpPr>
        <p:spPr bwMode="auto">
          <a:xfrm>
            <a:off x="1706275" y="613065"/>
            <a:ext cx="7696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3800" dirty="0">
                <a:solidFill>
                  <a:schemeClr val="accent6">
                    <a:lumMod val="75000"/>
                  </a:schemeClr>
                </a:solidFill>
                <a:latin typeface="Calibri" panose="020F0502020204030204" pitchFamily="34" charset="0"/>
                <a:cs typeface="Calibri" panose="020F0502020204030204" pitchFamily="34" charset="0"/>
              </a:rPr>
              <a:t>How Much Space?</a:t>
            </a:r>
            <a:r>
              <a:rPr lang="en-US" altLang="en-US" sz="4400" dirty="0">
                <a:solidFill>
                  <a:schemeClr val="accent6">
                    <a:lumMod val="75000"/>
                  </a:schemeClr>
                </a:solidFill>
                <a:latin typeface="Calibri" panose="020F0502020204030204" pitchFamily="34" charset="0"/>
                <a:cs typeface="Calibri" panose="020F0502020204030204" pitchFamily="34" charset="0"/>
              </a:rPr>
              <a:t> </a:t>
            </a:r>
          </a:p>
        </p:txBody>
      </p:sp>
      <p:sp>
        <p:nvSpPr>
          <p:cNvPr id="81923" name="Text Box 3">
            <a:extLst>
              <a:ext uri="{FF2B5EF4-FFF2-40B4-BE49-F238E27FC236}">
                <a16:creationId xmlns:a16="http://schemas.microsoft.com/office/drawing/2014/main" id="{20976925-80B6-427F-8931-F1290844B76E}"/>
              </a:ext>
            </a:extLst>
          </p:cNvPr>
          <p:cNvSpPr txBox="1">
            <a:spLocks noChangeArrowheads="1"/>
          </p:cNvSpPr>
          <p:nvPr/>
        </p:nvSpPr>
        <p:spPr bwMode="auto">
          <a:xfrm>
            <a:off x="995680" y="1483696"/>
            <a:ext cx="80994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altLang="en-US" sz="3200" dirty="0">
                <a:solidFill>
                  <a:schemeClr val="accent6">
                    <a:lumMod val="75000"/>
                  </a:schemeClr>
                </a:solidFill>
                <a:latin typeface="Calibri" panose="020F0502020204030204" pitchFamily="34" charset="0"/>
                <a:cs typeface="Calibri" panose="020F0502020204030204" pitchFamily="34" charset="0"/>
              </a:rPr>
              <a:t>Facility Inventory – Who’s Responsible?</a:t>
            </a:r>
          </a:p>
        </p:txBody>
      </p:sp>
      <p:sp>
        <p:nvSpPr>
          <p:cNvPr id="81925" name="Text Box 5">
            <a:extLst>
              <a:ext uri="{FF2B5EF4-FFF2-40B4-BE49-F238E27FC236}">
                <a16:creationId xmlns:a16="http://schemas.microsoft.com/office/drawing/2014/main" id="{60EAD60F-C063-4F9C-98F6-45DE9B4BF354}"/>
              </a:ext>
            </a:extLst>
          </p:cNvPr>
          <p:cNvSpPr txBox="1">
            <a:spLocks noChangeArrowheads="1"/>
          </p:cNvSpPr>
          <p:nvPr/>
        </p:nvSpPr>
        <p:spPr bwMode="auto">
          <a:xfrm>
            <a:off x="1739900" y="2348230"/>
            <a:ext cx="368935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dirty="0">
                <a:solidFill>
                  <a:schemeClr val="accent6">
                    <a:lumMod val="75000"/>
                  </a:schemeClr>
                </a:solidFill>
                <a:latin typeface="Calibri" panose="020F0502020204030204" pitchFamily="34" charset="0"/>
                <a:cs typeface="Calibri" panose="020F0502020204030204" pitchFamily="34" charset="0"/>
              </a:rPr>
              <a:t>Institutional Research?</a:t>
            </a:r>
          </a:p>
          <a:p>
            <a:pPr eaLnBrk="1" hangingPunct="1"/>
            <a:r>
              <a:rPr lang="en-US" altLang="en-US" dirty="0">
                <a:solidFill>
                  <a:schemeClr val="accent6">
                    <a:lumMod val="75000"/>
                  </a:schemeClr>
                </a:solidFill>
                <a:latin typeface="Calibri" panose="020F0502020204030204" pitchFamily="34" charset="0"/>
                <a:cs typeface="Calibri" panose="020F0502020204030204" pitchFamily="34" charset="0"/>
              </a:rPr>
              <a:t>Physical Plant?</a:t>
            </a:r>
          </a:p>
          <a:p>
            <a:pPr eaLnBrk="1" hangingPunct="1"/>
            <a:r>
              <a:rPr lang="en-US" altLang="en-US" dirty="0">
                <a:solidFill>
                  <a:schemeClr val="accent6">
                    <a:lumMod val="75000"/>
                  </a:schemeClr>
                </a:solidFill>
                <a:latin typeface="Calibri" panose="020F0502020204030204" pitchFamily="34" charset="0"/>
                <a:cs typeface="Calibri" panose="020F0502020204030204" pitchFamily="34" charset="0"/>
              </a:rPr>
              <a:t>VP Research?</a:t>
            </a:r>
          </a:p>
          <a:p>
            <a:pPr eaLnBrk="1" hangingPunct="1"/>
            <a:r>
              <a:rPr lang="en-US" altLang="en-US" dirty="0">
                <a:solidFill>
                  <a:schemeClr val="accent6">
                    <a:lumMod val="75000"/>
                  </a:schemeClr>
                </a:solidFill>
                <a:latin typeface="Calibri" panose="020F0502020204030204" pitchFamily="34" charset="0"/>
                <a:cs typeface="Calibri" panose="020F0502020204030204" pitchFamily="34" charset="0"/>
              </a:rPr>
              <a:t>Planning Office?</a:t>
            </a:r>
          </a:p>
          <a:p>
            <a:pPr eaLnBrk="1" hangingPunct="1"/>
            <a:endParaRPr lang="en-US" altLang="en-US" dirty="0">
              <a:solidFill>
                <a:schemeClr val="accent6">
                  <a:lumMod val="75000"/>
                </a:schemeClr>
              </a:solidFill>
              <a:latin typeface="Calibri" panose="020F0502020204030204" pitchFamily="34" charset="0"/>
              <a:cs typeface="Calibri" panose="020F0502020204030204" pitchFamily="34" charset="0"/>
            </a:endParaRPr>
          </a:p>
        </p:txBody>
      </p:sp>
      <p:sp>
        <p:nvSpPr>
          <p:cNvPr id="81926" name="Text Box 6">
            <a:extLst>
              <a:ext uri="{FF2B5EF4-FFF2-40B4-BE49-F238E27FC236}">
                <a16:creationId xmlns:a16="http://schemas.microsoft.com/office/drawing/2014/main" id="{62E9EAB1-CDB5-486B-B798-FCA2B8E607ED}"/>
              </a:ext>
            </a:extLst>
          </p:cNvPr>
          <p:cNvSpPr txBox="1">
            <a:spLocks noChangeArrowheads="1"/>
          </p:cNvSpPr>
          <p:nvPr/>
        </p:nvSpPr>
        <p:spPr bwMode="auto">
          <a:xfrm>
            <a:off x="1739900" y="4521518"/>
            <a:ext cx="39751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dirty="0">
                <a:solidFill>
                  <a:schemeClr val="accent6">
                    <a:lumMod val="75000"/>
                  </a:schemeClr>
                </a:solidFill>
                <a:latin typeface="Calibri" panose="020F0502020204030204" pitchFamily="34" charset="0"/>
                <a:cs typeface="Calibri" panose="020F0502020204030204" pitchFamily="34" charset="0"/>
              </a:rPr>
              <a:t>Requires Staffing</a:t>
            </a:r>
          </a:p>
          <a:p>
            <a:pPr eaLnBrk="1" hangingPunct="1"/>
            <a:r>
              <a:rPr lang="en-US" altLang="en-US" dirty="0">
                <a:solidFill>
                  <a:schemeClr val="accent6">
                    <a:lumMod val="75000"/>
                  </a:schemeClr>
                </a:solidFill>
                <a:latin typeface="Calibri" panose="020F0502020204030204" pitchFamily="34" charset="0"/>
                <a:cs typeface="Calibri" panose="020F0502020204030204" pitchFamily="34" charset="0"/>
              </a:rPr>
              <a:t>Must be kept up-to-date</a:t>
            </a:r>
          </a:p>
          <a:p>
            <a:pPr eaLnBrk="1" hangingPunct="1"/>
            <a:r>
              <a:rPr lang="en-US" altLang="en-US" dirty="0">
                <a:solidFill>
                  <a:schemeClr val="accent6">
                    <a:lumMod val="75000"/>
                  </a:schemeClr>
                </a:solidFill>
                <a:latin typeface="Calibri" panose="020F0502020204030204" pitchFamily="34" charset="0"/>
                <a:cs typeface="Calibri" panose="020F0502020204030204" pitchFamily="34" charset="0"/>
              </a:rPr>
              <a:t>Annual space audit</a:t>
            </a:r>
          </a:p>
          <a:p>
            <a:pPr eaLnBrk="1" hangingPunct="1"/>
            <a:endParaRPr lang="en-US" altLang="en-US" dirty="0">
              <a:solidFill>
                <a:schemeClr val="accent6">
                  <a:lumMod val="75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951C1C3A-21C2-4E7C-94EE-EC7C501A8116}"/>
              </a:ext>
            </a:extLst>
          </p:cNvPr>
          <p:cNvSpPr>
            <a:spLocks noChangeArrowheads="1"/>
          </p:cNvSpPr>
          <p:nvPr/>
        </p:nvSpPr>
        <p:spPr bwMode="auto">
          <a:xfrm>
            <a:off x="1735138" y="355918"/>
            <a:ext cx="7696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3800" dirty="0">
                <a:solidFill>
                  <a:schemeClr val="accent6">
                    <a:lumMod val="75000"/>
                  </a:schemeClr>
                </a:solidFill>
                <a:latin typeface="Calibri" panose="020F0502020204030204" pitchFamily="34" charset="0"/>
                <a:cs typeface="Calibri" panose="020F0502020204030204" pitchFamily="34" charset="0"/>
              </a:rPr>
              <a:t>Does it Meet Standards?</a:t>
            </a:r>
            <a:r>
              <a:rPr lang="en-US" altLang="en-US" sz="4400" dirty="0">
                <a:solidFill>
                  <a:schemeClr val="accent6">
                    <a:lumMod val="75000"/>
                  </a:schemeClr>
                </a:solidFill>
                <a:latin typeface="Calibri" panose="020F0502020204030204" pitchFamily="34" charset="0"/>
                <a:cs typeface="Calibri" panose="020F0502020204030204" pitchFamily="34" charset="0"/>
              </a:rPr>
              <a:t> </a:t>
            </a:r>
          </a:p>
        </p:txBody>
      </p:sp>
      <p:sp>
        <p:nvSpPr>
          <p:cNvPr id="603139" name="Text Box 3">
            <a:extLst>
              <a:ext uri="{FF2B5EF4-FFF2-40B4-BE49-F238E27FC236}">
                <a16:creationId xmlns:a16="http://schemas.microsoft.com/office/drawing/2014/main" id="{91B1D753-1813-49F3-B8D3-05EB6D305725}"/>
              </a:ext>
            </a:extLst>
          </p:cNvPr>
          <p:cNvSpPr txBox="1">
            <a:spLocks noChangeArrowheads="1"/>
          </p:cNvSpPr>
          <p:nvPr/>
        </p:nvSpPr>
        <p:spPr bwMode="auto">
          <a:xfrm>
            <a:off x="1724343" y="2034540"/>
            <a:ext cx="6130925"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3200" i="1" dirty="0">
                <a:solidFill>
                  <a:schemeClr val="accent6">
                    <a:lumMod val="75000"/>
                  </a:schemeClr>
                </a:solidFill>
                <a:latin typeface="Calibri" panose="020F0502020204030204" pitchFamily="34" charset="0"/>
                <a:cs typeface="Calibri" panose="020F0502020204030204" pitchFamily="34" charset="0"/>
              </a:rPr>
              <a:t>The nice thing about standards is that there are so many of them to choose from.         </a:t>
            </a:r>
            <a:r>
              <a:rPr lang="en-US" altLang="en-US" sz="1800" dirty="0">
                <a:solidFill>
                  <a:schemeClr val="accent6">
                    <a:lumMod val="75000"/>
                  </a:schemeClr>
                </a:solidFill>
                <a:latin typeface="Calibri" panose="020F0502020204030204" pitchFamily="34" charset="0"/>
                <a:cs typeface="Calibri" panose="020F0502020204030204" pitchFamily="34" charset="0"/>
              </a:rPr>
              <a:t>Andres S. Tannenbaum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03139"/>
                                        </p:tgtEl>
                                        <p:attrNameLst>
                                          <p:attrName>style.visibility</p:attrName>
                                        </p:attrNameLst>
                                      </p:cBhvr>
                                      <p:to>
                                        <p:strVal val="visible"/>
                                      </p:to>
                                    </p:set>
                                    <p:animEffect transition="in" filter="wipe(left)">
                                      <p:cBhvr>
                                        <p:cTn id="7" dur="500"/>
                                        <p:tgtEl>
                                          <p:spTgt spid="6031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313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36791B-091B-4A8F-9B6B-FB872F401BA7}"/>
              </a:ext>
            </a:extLst>
          </p:cNvPr>
          <p:cNvSpPr/>
          <p:nvPr/>
        </p:nvSpPr>
        <p:spPr>
          <a:xfrm>
            <a:off x="1007918" y="0"/>
            <a:ext cx="8136082" cy="904009"/>
          </a:xfrm>
          <a:prstGeom prst="rect">
            <a:avLst/>
          </a:prstGeom>
          <a:gradFill flip="none" rotWithShape="1">
            <a:gsLst>
              <a:gs pos="0">
                <a:srgbClr val="99CCFF">
                  <a:shade val="30000"/>
                  <a:satMod val="115000"/>
                </a:srgbClr>
              </a:gs>
              <a:gs pos="50000">
                <a:srgbClr val="99CCFF">
                  <a:shade val="67500"/>
                  <a:satMod val="115000"/>
                </a:srgbClr>
              </a:gs>
              <a:gs pos="100000">
                <a:srgbClr val="99CCFF">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5"/>
          <p:cNvSpPr txBox="1">
            <a:spLocks noChangeArrowheads="1"/>
          </p:cNvSpPr>
          <p:nvPr/>
        </p:nvSpPr>
        <p:spPr>
          <a:xfrm>
            <a:off x="1348921" y="115377"/>
            <a:ext cx="7554522" cy="857250"/>
          </a:xfrm>
          <a:prstGeom prst="rect">
            <a:avLst/>
          </a:prstGeom>
          <a:noFill/>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solidFill>
                  <a:schemeClr val="accent6">
                    <a:lumMod val="75000"/>
                  </a:schemeClr>
                </a:solidFill>
                <a:latin typeface="Calibri" panose="020F0502020204030204" pitchFamily="34" charset="0"/>
                <a:cs typeface="Calibri" panose="020F0502020204030204" pitchFamily="34" charset="0"/>
              </a:rPr>
              <a:t>Typical College and University Plans</a:t>
            </a:r>
          </a:p>
        </p:txBody>
      </p:sp>
      <p:sp>
        <p:nvSpPr>
          <p:cNvPr id="12" name="TextBox 11"/>
          <p:cNvSpPr txBox="1"/>
          <p:nvPr/>
        </p:nvSpPr>
        <p:spPr>
          <a:xfrm>
            <a:off x="1153393" y="1414298"/>
            <a:ext cx="8208819" cy="5262979"/>
          </a:xfrm>
          <a:prstGeom prst="rect">
            <a:avLst/>
          </a:prstGeom>
          <a:noFill/>
        </p:spPr>
        <p:txBody>
          <a:bodyPr wrap="square" rtlCol="0">
            <a:spAutoFit/>
          </a:bodyPr>
          <a:lstStyle/>
          <a:p>
            <a:pPr marL="862013" indent="-301229">
              <a:buAutoNum type="arabicPeriod"/>
            </a:pPr>
            <a:r>
              <a:rPr lang="en-US" dirty="0">
                <a:solidFill>
                  <a:schemeClr val="accent6">
                    <a:lumMod val="75000"/>
                  </a:schemeClr>
                </a:solidFill>
                <a:latin typeface="Calibri" panose="020F0502020204030204" pitchFamily="34" charset="0"/>
                <a:cs typeface="Calibri" panose="020F0502020204030204" pitchFamily="34" charset="0"/>
              </a:rPr>
              <a:t>Strategic / Academic Plan </a:t>
            </a:r>
          </a:p>
          <a:p>
            <a:pPr marL="862013" indent="-301229">
              <a:buAutoNum type="arabicPeriod"/>
            </a:pPr>
            <a:r>
              <a:rPr lang="en-US" dirty="0">
                <a:solidFill>
                  <a:schemeClr val="accent6">
                    <a:lumMod val="75000"/>
                  </a:schemeClr>
                </a:solidFill>
                <a:latin typeface="Calibri" panose="020F0502020204030204" pitchFamily="34" charset="0"/>
                <a:cs typeface="Calibri" panose="020F0502020204030204" pitchFamily="34" charset="0"/>
              </a:rPr>
              <a:t>Enrollment Plan</a:t>
            </a:r>
          </a:p>
          <a:p>
            <a:pPr marL="862013" indent="-301229">
              <a:buAutoNum type="arabicPeriod"/>
            </a:pPr>
            <a:r>
              <a:rPr lang="en-US" dirty="0">
                <a:solidFill>
                  <a:schemeClr val="accent6">
                    <a:lumMod val="75000"/>
                  </a:schemeClr>
                </a:solidFill>
                <a:latin typeface="Calibri" panose="020F0502020204030204" pitchFamily="34" charset="0"/>
                <a:cs typeface="Calibri" panose="020F0502020204030204" pitchFamily="34" charset="0"/>
              </a:rPr>
              <a:t>Campus Master Plan</a:t>
            </a:r>
          </a:p>
          <a:p>
            <a:pPr marL="862013" indent="-301229">
              <a:buAutoNum type="arabicPeriod"/>
            </a:pPr>
            <a:r>
              <a:rPr lang="en-US" dirty="0">
                <a:solidFill>
                  <a:schemeClr val="accent6">
                    <a:lumMod val="75000"/>
                  </a:schemeClr>
                </a:solidFill>
                <a:latin typeface="Calibri" panose="020F0502020204030204" pitchFamily="34" charset="0"/>
                <a:cs typeface="Calibri" panose="020F0502020204030204" pitchFamily="34" charset="0"/>
              </a:rPr>
              <a:t>Facility Plan</a:t>
            </a:r>
          </a:p>
          <a:p>
            <a:pPr marL="862013" indent="-301229">
              <a:buAutoNum type="arabicPeriod"/>
            </a:pPr>
            <a:r>
              <a:rPr lang="en-US" dirty="0">
                <a:solidFill>
                  <a:schemeClr val="accent6">
                    <a:lumMod val="75000"/>
                  </a:schemeClr>
                </a:solidFill>
                <a:latin typeface="Calibri" panose="020F0502020204030204" pitchFamily="34" charset="0"/>
                <a:cs typeface="Calibri" panose="020F0502020204030204" pitchFamily="34" charset="0"/>
              </a:rPr>
              <a:t>Capital Plan</a:t>
            </a:r>
          </a:p>
          <a:p>
            <a:pPr marL="862013" indent="-301229">
              <a:buAutoNum type="arabicPeriod"/>
            </a:pPr>
            <a:r>
              <a:rPr lang="en-US" dirty="0">
                <a:solidFill>
                  <a:schemeClr val="accent6">
                    <a:lumMod val="75000"/>
                  </a:schemeClr>
                </a:solidFill>
                <a:latin typeface="Calibri" panose="020F0502020204030204" pitchFamily="34" charset="0"/>
                <a:cs typeface="Calibri" panose="020F0502020204030204" pitchFamily="34" charset="0"/>
              </a:rPr>
              <a:t>Operating Budget</a:t>
            </a:r>
          </a:p>
          <a:p>
            <a:pPr marL="862013" indent="-301229">
              <a:buAutoNum type="arabicPeriod"/>
            </a:pPr>
            <a:r>
              <a:rPr lang="en-US" dirty="0">
                <a:solidFill>
                  <a:schemeClr val="accent6">
                    <a:lumMod val="75000"/>
                  </a:schemeClr>
                </a:solidFill>
                <a:latin typeface="Calibri" panose="020F0502020204030204" pitchFamily="34" charset="0"/>
                <a:cs typeface="Calibri" panose="020F0502020204030204" pitchFamily="34" charset="0"/>
              </a:rPr>
              <a:t>Fundraising Campaign Planning</a:t>
            </a:r>
          </a:p>
          <a:p>
            <a:pPr marL="862013" indent="-301229">
              <a:buAutoNum type="arabicPeriod"/>
            </a:pPr>
            <a:r>
              <a:rPr lang="en-US" dirty="0">
                <a:solidFill>
                  <a:schemeClr val="accent6">
                    <a:lumMod val="75000"/>
                  </a:schemeClr>
                </a:solidFill>
                <a:latin typeface="Calibri" panose="020F0502020204030204" pitchFamily="34" charset="0"/>
                <a:cs typeface="Calibri" panose="020F0502020204030204" pitchFamily="34" charset="0"/>
              </a:rPr>
              <a:t>Sustainability Plan</a:t>
            </a:r>
          </a:p>
          <a:p>
            <a:pPr marL="862013" indent="-301229">
              <a:buAutoNum type="arabicPeriod"/>
            </a:pPr>
            <a:r>
              <a:rPr lang="en-US" dirty="0">
                <a:solidFill>
                  <a:schemeClr val="accent6">
                    <a:lumMod val="75000"/>
                  </a:schemeClr>
                </a:solidFill>
                <a:latin typeface="Calibri" panose="020F0502020204030204" pitchFamily="34" charset="0"/>
                <a:cs typeface="Calibri" panose="020F0502020204030204" pitchFamily="34" charset="0"/>
              </a:rPr>
              <a:t>Student/Campus Life Plan</a:t>
            </a:r>
          </a:p>
          <a:p>
            <a:pPr marL="862013" indent="-301229">
              <a:buAutoNum type="arabicPeriod"/>
            </a:pPr>
            <a:r>
              <a:rPr lang="en-US" dirty="0">
                <a:solidFill>
                  <a:schemeClr val="accent6">
                    <a:lumMod val="75000"/>
                  </a:schemeClr>
                </a:solidFill>
                <a:latin typeface="Calibri" panose="020F0502020204030204" pitchFamily="34" charset="0"/>
                <a:cs typeface="Calibri" panose="020F0502020204030204" pitchFamily="34" charset="0"/>
              </a:rPr>
              <a:t>Residential Life Plan</a:t>
            </a:r>
          </a:p>
          <a:p>
            <a:pPr marL="862013" indent="-301229">
              <a:buAutoNum type="arabicPeriod"/>
            </a:pPr>
            <a:r>
              <a:rPr lang="en-US" dirty="0">
                <a:solidFill>
                  <a:schemeClr val="accent6">
                    <a:lumMod val="75000"/>
                  </a:schemeClr>
                </a:solidFill>
                <a:latin typeface="Calibri" panose="020F0502020204030204" pitchFamily="34" charset="0"/>
                <a:cs typeface="Calibri" panose="020F0502020204030204" pitchFamily="34" charset="0"/>
              </a:rPr>
              <a:t>Technology Plan</a:t>
            </a:r>
          </a:p>
          <a:p>
            <a:pPr marL="862013" indent="-301229">
              <a:buAutoNum type="arabicPeriod"/>
            </a:pPr>
            <a:r>
              <a:rPr lang="en-US" dirty="0">
                <a:solidFill>
                  <a:schemeClr val="accent6">
                    <a:lumMod val="75000"/>
                  </a:schemeClr>
                </a:solidFill>
                <a:latin typeface="Calibri" panose="020F0502020204030204" pitchFamily="34" charset="0"/>
                <a:cs typeface="Calibri" panose="020F0502020204030204" pitchFamily="34" charset="0"/>
              </a:rPr>
              <a:t>Curriculum Plan</a:t>
            </a:r>
          </a:p>
          <a:p>
            <a:pPr marL="862013" indent="-301229">
              <a:buAutoNum type="arabicPeriod"/>
            </a:pPr>
            <a:r>
              <a:rPr lang="en-US" dirty="0">
                <a:solidFill>
                  <a:schemeClr val="accent6">
                    <a:lumMod val="75000"/>
                  </a:schemeClr>
                </a:solidFill>
                <a:latin typeface="Calibri" panose="020F0502020204030204" pitchFamily="34" charset="0"/>
                <a:cs typeface="Calibri" panose="020F0502020204030204" pitchFamily="34" charset="0"/>
              </a:rPr>
              <a:t>Emergency Management Plan</a:t>
            </a:r>
          </a:p>
          <a:p>
            <a:pPr marL="862013" indent="-301229">
              <a:buAutoNum type="arabicPeriod"/>
            </a:pPr>
            <a:r>
              <a:rPr lang="en-US" dirty="0">
                <a:solidFill>
                  <a:schemeClr val="accent6">
                    <a:lumMod val="75000"/>
                  </a:schemeClr>
                </a:solidFill>
                <a:latin typeface="Calibri" panose="020F0502020204030204" pitchFamily="34" charset="0"/>
                <a:cs typeface="Calibri" panose="020F0502020204030204" pitchFamily="34" charset="0"/>
              </a:rPr>
              <a:t>Landscape, Circulation, Transportation, &amp; Parking Plan</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7055" y="2822338"/>
            <a:ext cx="1769053" cy="2358737"/>
          </a:xfrm>
          <a:prstGeom prst="rect">
            <a:avLst/>
          </a:prstGeom>
        </p:spPr>
      </p:pic>
      <p:pic>
        <p:nvPicPr>
          <p:cNvPr id="6" name="Picture 2">
            <a:extLst>
              <a:ext uri="{FF2B5EF4-FFF2-40B4-BE49-F238E27FC236}">
                <a16:creationId xmlns:a16="http://schemas.microsoft.com/office/drawing/2014/main" id="{588DCDEA-2081-4D41-B6FF-1309688EE321}"/>
              </a:ext>
            </a:extLst>
          </p:cNvPr>
          <p:cNvPicPr>
            <a:picLocks noChangeAspect="1" noChangeArrowheads="1"/>
          </p:cNvPicPr>
          <p:nvPr/>
        </p:nvPicPr>
        <p:blipFill rotWithShape="1">
          <a:blip r:embed="rId3"/>
          <a:srcRect l="6757" t="6574" r="3512" b="3595"/>
          <a:stretch/>
        </p:blipFill>
        <p:spPr bwMode="auto">
          <a:xfrm>
            <a:off x="-2603500" y="-977900"/>
            <a:ext cx="2362200" cy="3429000"/>
          </a:xfrm>
          <a:prstGeom prst="rect">
            <a:avLst/>
          </a:prstGeom>
          <a:noFill/>
          <a:ln w="9525">
            <a:noFill/>
            <a:miter lim="800000"/>
            <a:headEnd/>
            <a:tailEnd/>
          </a:ln>
          <a:effectLst/>
        </p:spPr>
      </p:pic>
      <p:sp>
        <p:nvSpPr>
          <p:cNvPr id="2" name="TextBox 1"/>
          <p:cNvSpPr txBox="1"/>
          <p:nvPr/>
        </p:nvSpPr>
        <p:spPr>
          <a:xfrm>
            <a:off x="5079753" y="2201321"/>
            <a:ext cx="3992247" cy="461665"/>
          </a:xfrm>
          <a:prstGeom prst="rect">
            <a:avLst/>
          </a:prstGeom>
          <a:noFill/>
        </p:spPr>
        <p:txBody>
          <a:bodyPr wrap="none" rtlCol="0">
            <a:spAutoFit/>
          </a:bodyPr>
          <a:lstStyle/>
          <a:p>
            <a:r>
              <a:rPr lang="en-US" dirty="0">
                <a:solidFill>
                  <a:srgbClr val="FF0000"/>
                </a:solidFill>
                <a:latin typeface="Calibri" panose="020F0502020204030204" pitchFamily="34" charset="0"/>
                <a:cs typeface="Calibri" panose="020F0502020204030204" pitchFamily="34" charset="0"/>
              </a:rPr>
              <a:t>Which is the “Master” Plan???</a:t>
            </a:r>
          </a:p>
        </p:txBody>
      </p:sp>
      <p:sp>
        <p:nvSpPr>
          <p:cNvPr id="4" name="TextBox 3">
            <a:extLst>
              <a:ext uri="{FF2B5EF4-FFF2-40B4-BE49-F238E27FC236}">
                <a16:creationId xmlns:a16="http://schemas.microsoft.com/office/drawing/2014/main" id="{875083AC-D5EA-4532-AA84-383F24B89EFF}"/>
              </a:ext>
            </a:extLst>
          </p:cNvPr>
          <p:cNvSpPr txBox="1"/>
          <p:nvPr/>
        </p:nvSpPr>
        <p:spPr>
          <a:xfrm>
            <a:off x="1014507" y="166256"/>
            <a:ext cx="569387" cy="707886"/>
          </a:xfrm>
          <a:prstGeom prst="rect">
            <a:avLst/>
          </a:prstGeom>
          <a:noFill/>
        </p:spPr>
        <p:txBody>
          <a:bodyPr wrap="none" rtlCol="0">
            <a:spAutoFit/>
          </a:bodyPr>
          <a:lstStyle/>
          <a:p>
            <a:r>
              <a:rPr lang="en-US" sz="4000" b="1" dirty="0">
                <a:solidFill>
                  <a:schemeClr val="accent6">
                    <a:lumMod val="75000"/>
                  </a:schemeClr>
                </a:solidFill>
              </a:rPr>
              <a:t>1.</a:t>
            </a:r>
            <a:endParaRPr lang="en-US" b="1" dirty="0">
              <a:solidFill>
                <a:schemeClr val="accent6">
                  <a:lumMod val="75000"/>
                </a:schemeClr>
              </a:solidFill>
            </a:endParaRPr>
          </a:p>
        </p:txBody>
      </p:sp>
    </p:spTree>
    <p:extLst>
      <p:ext uri="{BB962C8B-B14F-4D97-AF65-F5344CB8AC3E}">
        <p14:creationId xmlns:p14="http://schemas.microsoft.com/office/powerpoint/2010/main" val="2545272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mph" presetSubtype="2" fill="hold" nodeType="clickEffect">
                                  <p:stCondLst>
                                    <p:cond delay="0"/>
                                  </p:stCondLst>
                                  <p:childTnLst>
                                    <p:animClr clrSpc="rgb" dir="cw">
                                      <p:cBhvr override="childStyle">
                                        <p:cTn id="11" dur="2000" fill="hold"/>
                                        <p:tgtEl>
                                          <p:spTgt spid="12">
                                            <p:txEl>
                                              <p:pRg st="2" end="2"/>
                                            </p:txEl>
                                          </p:spTgt>
                                        </p:tgtEl>
                                        <p:attrNameLst>
                                          <p:attrName>style.color</p:attrName>
                                        </p:attrNameLst>
                                      </p:cBhvr>
                                      <p:to>
                                        <a:srgbClr val="FF0000"/>
                                      </p:to>
                                    </p:animClr>
                                  </p:childTnLst>
                                </p:cTn>
                              </p:par>
                              <p:par>
                                <p:cTn id="12" presetID="3" presetClass="emph" presetSubtype="2" fill="hold" nodeType="withEffect">
                                  <p:stCondLst>
                                    <p:cond delay="0"/>
                                  </p:stCondLst>
                                  <p:childTnLst>
                                    <p:animClr clrSpc="rgb" dir="cw">
                                      <p:cBhvr override="childStyle">
                                        <p:cTn id="13" dur="2000" fill="hold"/>
                                        <p:tgtEl>
                                          <p:spTgt spid="12">
                                            <p:txEl>
                                              <p:pRg st="0" end="0"/>
                                            </p:txEl>
                                          </p:spTgt>
                                        </p:tgtEl>
                                        <p:attrNameLst>
                                          <p:attrName>style.color</p:attrName>
                                        </p:attrNameLst>
                                      </p:cBhvr>
                                      <p:to>
                                        <a:srgbClr val="FF0000"/>
                                      </p:to>
                                    </p:animClr>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3000"/>
                                        <p:tgtEl>
                                          <p:spTgt spid="3"/>
                                        </p:tgtEl>
                                      </p:cBhvr>
                                    </p:animEffect>
                                  </p:childTnLst>
                                </p:cTn>
                              </p:par>
                              <p:par>
                                <p:cTn id="19" presetID="42" presetClass="path" presetSubtype="0" accel="50000" decel="50000" fill="hold" nodeType="withEffect">
                                  <p:stCondLst>
                                    <p:cond delay="0"/>
                                  </p:stCondLst>
                                  <p:childTnLst>
                                    <p:animMotion origin="layout" path="M -4.44444E-6 2.59259E-6 L 0.69306 0.44861 " pathEditMode="relative" rAng="0" ptsTypes="AA">
                                      <p:cBhvr>
                                        <p:cTn id="20" dur="3000" fill="hold"/>
                                        <p:tgtEl>
                                          <p:spTgt spid="6"/>
                                        </p:tgtEl>
                                        <p:attrNameLst>
                                          <p:attrName>ppt_x</p:attrName>
                                          <p:attrName>ppt_y</p:attrName>
                                        </p:attrNameLst>
                                      </p:cBhvr>
                                      <p:rCtr x="34653" y="224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8152B705-9FA9-467B-86B2-DFB3AA7C151D}"/>
              </a:ext>
            </a:extLst>
          </p:cNvPr>
          <p:cNvSpPr>
            <a:spLocks noChangeArrowheads="1"/>
          </p:cNvSpPr>
          <p:nvPr/>
        </p:nvSpPr>
        <p:spPr bwMode="auto">
          <a:xfrm>
            <a:off x="-977582" y="349537"/>
            <a:ext cx="7696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eaLnBrk="1" hangingPunct="1"/>
            <a:r>
              <a:rPr lang="en-US" altLang="en-US" sz="3800" dirty="0">
                <a:solidFill>
                  <a:schemeClr val="accent6">
                    <a:lumMod val="75000"/>
                  </a:schemeClr>
                </a:solidFill>
                <a:latin typeface="Calibri" panose="020F0502020204030204" pitchFamily="34" charset="0"/>
                <a:cs typeface="Calibri" panose="020F0502020204030204" pitchFamily="34" charset="0"/>
              </a:rPr>
              <a:t>Does it Meet Standards?</a:t>
            </a:r>
            <a:r>
              <a:rPr lang="en-US" altLang="en-US" sz="4400" dirty="0">
                <a:solidFill>
                  <a:schemeClr val="accent6">
                    <a:lumMod val="75000"/>
                  </a:schemeClr>
                </a:solidFill>
                <a:latin typeface="Calibri" panose="020F0502020204030204" pitchFamily="34" charset="0"/>
                <a:cs typeface="Calibri" panose="020F0502020204030204" pitchFamily="34" charset="0"/>
              </a:rPr>
              <a:t> </a:t>
            </a:r>
          </a:p>
        </p:txBody>
      </p:sp>
      <p:sp>
        <p:nvSpPr>
          <p:cNvPr id="83971" name="Text Box 3">
            <a:extLst>
              <a:ext uri="{FF2B5EF4-FFF2-40B4-BE49-F238E27FC236}">
                <a16:creationId xmlns:a16="http://schemas.microsoft.com/office/drawing/2014/main" id="{E5A294E8-9168-44B6-BCB9-06D06CE08281}"/>
              </a:ext>
            </a:extLst>
          </p:cNvPr>
          <p:cNvSpPr txBox="1">
            <a:spLocks noChangeArrowheads="1"/>
          </p:cNvSpPr>
          <p:nvPr/>
        </p:nvSpPr>
        <p:spPr bwMode="auto">
          <a:xfrm>
            <a:off x="1774508" y="1453515"/>
            <a:ext cx="547835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3200" dirty="0">
                <a:solidFill>
                  <a:schemeClr val="accent6">
                    <a:lumMod val="75000"/>
                  </a:schemeClr>
                </a:solidFill>
                <a:latin typeface="Calibri" panose="020F0502020204030204" pitchFamily="34" charset="0"/>
                <a:cs typeface="Calibri" panose="020F0502020204030204" pitchFamily="34" charset="0"/>
              </a:rPr>
              <a:t>Space Standards: Faculty Office</a:t>
            </a:r>
          </a:p>
        </p:txBody>
      </p:sp>
      <p:sp>
        <p:nvSpPr>
          <p:cNvPr id="83972" name="Text Box 4">
            <a:extLst>
              <a:ext uri="{FF2B5EF4-FFF2-40B4-BE49-F238E27FC236}">
                <a16:creationId xmlns:a16="http://schemas.microsoft.com/office/drawing/2014/main" id="{A66B9E97-5BBC-4554-8EB3-911E751D1E9D}"/>
              </a:ext>
            </a:extLst>
          </p:cNvPr>
          <p:cNvSpPr txBox="1">
            <a:spLocks noChangeArrowheads="1"/>
          </p:cNvSpPr>
          <p:nvPr/>
        </p:nvSpPr>
        <p:spPr bwMode="auto">
          <a:xfrm>
            <a:off x="1314450" y="2057400"/>
            <a:ext cx="7391400" cy="4264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2600" dirty="0">
                <a:solidFill>
                  <a:schemeClr val="accent6">
                    <a:lumMod val="75000"/>
                  </a:schemeClr>
                </a:solidFill>
                <a:latin typeface="Calibri" panose="020F0502020204030204" pitchFamily="34" charset="0"/>
                <a:cs typeface="Calibri" panose="020F0502020204030204" pitchFamily="34" charset="0"/>
              </a:rPr>
              <a:t>State Standards: 	</a:t>
            </a:r>
            <a:r>
              <a:rPr lang="en-US" altLang="en-US" sz="2800" dirty="0">
                <a:solidFill>
                  <a:schemeClr val="accent6">
                    <a:lumMod val="75000"/>
                  </a:schemeClr>
                </a:solidFill>
                <a:latin typeface="Calibri" panose="020F0502020204030204" pitchFamily="34" charset="0"/>
                <a:cs typeface="Calibri" panose="020F0502020204030204" pitchFamily="34" charset="0"/>
              </a:rPr>
              <a:t>100</a:t>
            </a:r>
            <a:r>
              <a:rPr lang="en-US" altLang="en-US" sz="2600" dirty="0">
                <a:solidFill>
                  <a:schemeClr val="accent6">
                    <a:lumMod val="75000"/>
                  </a:schemeClr>
                </a:solidFill>
                <a:latin typeface="Calibri" panose="020F0502020204030204" pitchFamily="34" charset="0"/>
                <a:cs typeface="Calibri" panose="020F0502020204030204" pitchFamily="34" charset="0"/>
              </a:rPr>
              <a:t> NSF - </a:t>
            </a:r>
            <a:r>
              <a:rPr lang="en-US" altLang="en-US" sz="2800" dirty="0">
                <a:solidFill>
                  <a:schemeClr val="accent6">
                    <a:lumMod val="75000"/>
                  </a:schemeClr>
                </a:solidFill>
                <a:latin typeface="Calibri" panose="020F0502020204030204" pitchFamily="34" charset="0"/>
                <a:cs typeface="Calibri" panose="020F0502020204030204" pitchFamily="34" charset="0"/>
              </a:rPr>
              <a:t>180</a:t>
            </a:r>
            <a:r>
              <a:rPr lang="en-US" altLang="en-US" sz="2600" dirty="0">
                <a:solidFill>
                  <a:schemeClr val="accent6">
                    <a:lumMod val="75000"/>
                  </a:schemeClr>
                </a:solidFill>
                <a:latin typeface="Calibri" panose="020F0502020204030204" pitchFamily="34" charset="0"/>
                <a:cs typeface="Calibri" panose="020F0502020204030204" pitchFamily="34" charset="0"/>
              </a:rPr>
              <a:t> NSF per Person</a:t>
            </a:r>
          </a:p>
          <a:p>
            <a:pPr>
              <a:spcBef>
                <a:spcPct val="50000"/>
              </a:spcBef>
            </a:pPr>
            <a:r>
              <a:rPr lang="en-US" altLang="en-US" sz="2600" dirty="0">
                <a:solidFill>
                  <a:schemeClr val="accent6">
                    <a:lumMod val="75000"/>
                  </a:schemeClr>
                </a:solidFill>
                <a:latin typeface="Calibri" panose="020F0502020204030204" pitchFamily="34" charset="0"/>
                <a:cs typeface="Calibri" panose="020F0502020204030204" pitchFamily="34" charset="0"/>
              </a:rPr>
              <a:t>WICHE:		</a:t>
            </a:r>
            <a:r>
              <a:rPr lang="en-US" altLang="en-US" sz="2800" dirty="0">
                <a:solidFill>
                  <a:schemeClr val="accent6">
                    <a:lumMod val="75000"/>
                  </a:schemeClr>
                </a:solidFill>
                <a:latin typeface="Calibri" panose="020F0502020204030204" pitchFamily="34" charset="0"/>
                <a:cs typeface="Calibri" panose="020F0502020204030204" pitchFamily="34" charset="0"/>
              </a:rPr>
              <a:t>110</a:t>
            </a:r>
            <a:r>
              <a:rPr lang="en-US" altLang="en-US" sz="2600" dirty="0">
                <a:solidFill>
                  <a:schemeClr val="accent6">
                    <a:lumMod val="75000"/>
                  </a:schemeClr>
                </a:solidFill>
                <a:latin typeface="Calibri" panose="020F0502020204030204" pitchFamily="34" charset="0"/>
                <a:cs typeface="Calibri" panose="020F0502020204030204" pitchFamily="34" charset="0"/>
              </a:rPr>
              <a:t> NSF – </a:t>
            </a:r>
            <a:r>
              <a:rPr lang="en-US" altLang="en-US" sz="2800" dirty="0">
                <a:solidFill>
                  <a:schemeClr val="accent6">
                    <a:lumMod val="75000"/>
                  </a:schemeClr>
                </a:solidFill>
                <a:latin typeface="Calibri" panose="020F0502020204030204" pitchFamily="34" charset="0"/>
                <a:cs typeface="Calibri" panose="020F0502020204030204" pitchFamily="34" charset="0"/>
              </a:rPr>
              <a:t>130</a:t>
            </a:r>
            <a:r>
              <a:rPr lang="en-US" altLang="en-US" sz="2600" dirty="0">
                <a:solidFill>
                  <a:schemeClr val="accent6">
                    <a:lumMod val="75000"/>
                  </a:schemeClr>
                </a:solidFill>
                <a:latin typeface="Calibri" panose="020F0502020204030204" pitchFamily="34" charset="0"/>
                <a:cs typeface="Calibri" panose="020F0502020204030204" pitchFamily="34" charset="0"/>
              </a:rPr>
              <a:t> NSF per Person</a:t>
            </a:r>
          </a:p>
          <a:p>
            <a:pPr>
              <a:spcBef>
                <a:spcPct val="50000"/>
              </a:spcBef>
            </a:pPr>
            <a:r>
              <a:rPr lang="en-US" altLang="en-US" sz="2600" dirty="0">
                <a:solidFill>
                  <a:schemeClr val="accent6">
                    <a:lumMod val="75000"/>
                  </a:schemeClr>
                </a:solidFill>
                <a:latin typeface="Calibri" panose="020F0502020204030204" pitchFamily="34" charset="0"/>
                <a:cs typeface="Calibri" panose="020F0502020204030204" pitchFamily="34" charset="0"/>
              </a:rPr>
              <a:t>THEC:			</a:t>
            </a:r>
            <a:r>
              <a:rPr lang="en-US" altLang="en-US" sz="2800" dirty="0">
                <a:solidFill>
                  <a:schemeClr val="accent6">
                    <a:lumMod val="75000"/>
                  </a:schemeClr>
                </a:solidFill>
                <a:latin typeface="Calibri" panose="020F0502020204030204" pitchFamily="34" charset="0"/>
                <a:cs typeface="Calibri" panose="020F0502020204030204" pitchFamily="34" charset="0"/>
              </a:rPr>
              <a:t>150</a:t>
            </a:r>
            <a:r>
              <a:rPr lang="en-US" altLang="en-US" sz="2600" dirty="0">
                <a:solidFill>
                  <a:schemeClr val="accent6">
                    <a:lumMod val="75000"/>
                  </a:schemeClr>
                </a:solidFill>
                <a:latin typeface="Calibri" panose="020F0502020204030204" pitchFamily="34" charset="0"/>
                <a:cs typeface="Calibri" panose="020F0502020204030204" pitchFamily="34" charset="0"/>
              </a:rPr>
              <a:t> NSF per Person</a:t>
            </a:r>
          </a:p>
          <a:p>
            <a:pPr>
              <a:spcBef>
                <a:spcPct val="50000"/>
              </a:spcBef>
            </a:pPr>
            <a:r>
              <a:rPr lang="en-US" altLang="en-US" sz="2600" dirty="0">
                <a:solidFill>
                  <a:schemeClr val="accent6">
                    <a:lumMod val="75000"/>
                  </a:schemeClr>
                </a:solidFill>
                <a:latin typeface="Calibri" panose="020F0502020204030204" pitchFamily="34" charset="0"/>
                <a:cs typeface="Calibri" panose="020F0502020204030204" pitchFamily="34" charset="0"/>
              </a:rPr>
              <a:t>Allocation Models:	</a:t>
            </a:r>
            <a:r>
              <a:rPr lang="en-US" altLang="en-US" sz="2800" dirty="0">
                <a:solidFill>
                  <a:schemeClr val="accent6">
                    <a:lumMod val="75000"/>
                  </a:schemeClr>
                </a:solidFill>
                <a:latin typeface="Calibri" panose="020F0502020204030204" pitchFamily="34" charset="0"/>
                <a:cs typeface="Calibri" panose="020F0502020204030204" pitchFamily="34" charset="0"/>
              </a:rPr>
              <a:t>130</a:t>
            </a:r>
            <a:r>
              <a:rPr lang="en-US" altLang="en-US" sz="2600" dirty="0">
                <a:solidFill>
                  <a:schemeClr val="accent6">
                    <a:lumMod val="75000"/>
                  </a:schemeClr>
                </a:solidFill>
                <a:latin typeface="Calibri" panose="020F0502020204030204" pitchFamily="34" charset="0"/>
                <a:cs typeface="Calibri" panose="020F0502020204030204" pitchFamily="34" charset="0"/>
              </a:rPr>
              <a:t> NSF – </a:t>
            </a:r>
            <a:r>
              <a:rPr lang="en-US" altLang="en-US" sz="2800" dirty="0">
                <a:solidFill>
                  <a:schemeClr val="accent6">
                    <a:lumMod val="75000"/>
                  </a:schemeClr>
                </a:solidFill>
                <a:latin typeface="Calibri" panose="020F0502020204030204" pitchFamily="34" charset="0"/>
                <a:cs typeface="Calibri" panose="020F0502020204030204" pitchFamily="34" charset="0"/>
              </a:rPr>
              <a:t>160</a:t>
            </a:r>
            <a:r>
              <a:rPr lang="en-US" altLang="en-US" sz="2600" dirty="0">
                <a:solidFill>
                  <a:schemeClr val="accent6">
                    <a:lumMod val="75000"/>
                  </a:schemeClr>
                </a:solidFill>
                <a:latin typeface="Calibri" panose="020F0502020204030204" pitchFamily="34" charset="0"/>
                <a:cs typeface="Calibri" panose="020F0502020204030204" pitchFamily="34" charset="0"/>
              </a:rPr>
              <a:t> NSF per Person</a:t>
            </a:r>
          </a:p>
          <a:p>
            <a:pPr>
              <a:spcBef>
                <a:spcPct val="50000"/>
              </a:spcBef>
            </a:pPr>
            <a:r>
              <a:rPr lang="en-US" altLang="en-US" sz="2600" dirty="0">
                <a:solidFill>
                  <a:schemeClr val="accent6">
                    <a:lumMod val="75000"/>
                  </a:schemeClr>
                </a:solidFill>
                <a:latin typeface="Calibri" panose="020F0502020204030204" pitchFamily="34" charset="0"/>
                <a:cs typeface="Calibri" panose="020F0502020204030204" pitchFamily="34" charset="0"/>
              </a:rPr>
              <a:t>DLM Database	</a:t>
            </a:r>
            <a:r>
              <a:rPr lang="en-US" altLang="en-US" sz="2800" dirty="0">
                <a:solidFill>
                  <a:schemeClr val="accent6">
                    <a:lumMod val="75000"/>
                  </a:schemeClr>
                </a:solidFill>
                <a:latin typeface="Calibri" panose="020F0502020204030204" pitchFamily="34" charset="0"/>
                <a:cs typeface="Calibri" panose="020F0502020204030204" pitchFamily="34" charset="0"/>
              </a:rPr>
              <a:t>153</a:t>
            </a:r>
            <a:r>
              <a:rPr lang="en-US" altLang="en-US" sz="2600" dirty="0">
                <a:solidFill>
                  <a:schemeClr val="accent6">
                    <a:lumMod val="75000"/>
                  </a:schemeClr>
                </a:solidFill>
                <a:latin typeface="Calibri" panose="020F0502020204030204" pitchFamily="34" charset="0"/>
                <a:cs typeface="Calibri" panose="020F0502020204030204" pitchFamily="34" charset="0"/>
              </a:rPr>
              <a:t> NSF per Person (Univ.)</a:t>
            </a:r>
          </a:p>
          <a:p>
            <a:pPr>
              <a:spcBef>
                <a:spcPct val="50000"/>
              </a:spcBef>
            </a:pPr>
            <a:r>
              <a:rPr lang="en-US" altLang="en-US" sz="2600" dirty="0">
                <a:solidFill>
                  <a:schemeClr val="accent6">
                    <a:lumMod val="75000"/>
                  </a:schemeClr>
                </a:solidFill>
                <a:latin typeface="Calibri" panose="020F0502020204030204" pitchFamily="34" charset="0"/>
                <a:cs typeface="Calibri" panose="020F0502020204030204" pitchFamily="34" charset="0"/>
              </a:rPr>
              <a:t>DLM Database	</a:t>
            </a:r>
            <a:r>
              <a:rPr lang="en-US" altLang="en-US" sz="2800" dirty="0">
                <a:solidFill>
                  <a:schemeClr val="accent6">
                    <a:lumMod val="75000"/>
                  </a:schemeClr>
                </a:solidFill>
                <a:latin typeface="Calibri" panose="020F0502020204030204" pitchFamily="34" charset="0"/>
                <a:cs typeface="Calibri" panose="020F0502020204030204" pitchFamily="34" charset="0"/>
              </a:rPr>
              <a:t>141</a:t>
            </a:r>
            <a:r>
              <a:rPr lang="en-US" altLang="en-US" sz="2600" dirty="0">
                <a:solidFill>
                  <a:schemeClr val="accent6">
                    <a:lumMod val="75000"/>
                  </a:schemeClr>
                </a:solidFill>
                <a:latin typeface="Calibri" panose="020F0502020204030204" pitchFamily="34" charset="0"/>
                <a:cs typeface="Calibri" panose="020F0502020204030204" pitchFamily="34" charset="0"/>
              </a:rPr>
              <a:t> NSF per Person (Col.)</a:t>
            </a:r>
          </a:p>
          <a:p>
            <a:pPr>
              <a:lnSpc>
                <a:spcPct val="65000"/>
              </a:lnSpc>
              <a:spcBef>
                <a:spcPct val="50000"/>
              </a:spcBef>
            </a:pPr>
            <a:r>
              <a:rPr lang="en-US" altLang="en-US" sz="2600" dirty="0">
                <a:solidFill>
                  <a:schemeClr val="accent6">
                    <a:lumMod val="75000"/>
                  </a:schemeClr>
                </a:solidFill>
                <a:latin typeface="Calibri" panose="020F0502020204030204" pitchFamily="34" charset="0"/>
                <a:cs typeface="Calibri" panose="020F0502020204030204" pitchFamily="34" charset="0"/>
              </a:rPr>
              <a:t>Below </a:t>
            </a:r>
            <a:r>
              <a:rPr lang="en-US" altLang="en-US" sz="2800" dirty="0">
                <a:solidFill>
                  <a:schemeClr val="accent6">
                    <a:lumMod val="75000"/>
                  </a:schemeClr>
                </a:solidFill>
                <a:latin typeface="Calibri" panose="020F0502020204030204" pitchFamily="34" charset="0"/>
                <a:cs typeface="Calibri" panose="020F0502020204030204" pitchFamily="34" charset="0"/>
              </a:rPr>
              <a:t>100</a:t>
            </a:r>
            <a:r>
              <a:rPr lang="en-US" altLang="en-US" sz="2600" dirty="0">
                <a:solidFill>
                  <a:schemeClr val="accent6">
                    <a:lumMod val="75000"/>
                  </a:schemeClr>
                </a:solidFill>
                <a:latin typeface="Calibri" panose="020F0502020204030204" pitchFamily="34" charset="0"/>
                <a:cs typeface="Calibri" panose="020F0502020204030204" pitchFamily="34" charset="0"/>
              </a:rPr>
              <a:t> NSF is Substandard</a:t>
            </a: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4994" name="Object 2">
            <a:extLst>
              <a:ext uri="{FF2B5EF4-FFF2-40B4-BE49-F238E27FC236}">
                <a16:creationId xmlns:a16="http://schemas.microsoft.com/office/drawing/2014/main" id="{2C1C8977-C337-45C1-959E-CD0DA5D6BB82}"/>
              </a:ext>
            </a:extLst>
          </p:cNvPr>
          <p:cNvGraphicFramePr>
            <a:graphicFrameLocks noChangeAspect="1"/>
          </p:cNvGraphicFramePr>
          <p:nvPr>
            <p:extLst>
              <p:ext uri="{D42A27DB-BD31-4B8C-83A1-F6EECF244321}">
                <p14:modId xmlns:p14="http://schemas.microsoft.com/office/powerpoint/2010/main" val="2478043908"/>
              </p:ext>
            </p:extLst>
          </p:nvPr>
        </p:nvGraphicFramePr>
        <p:xfrm>
          <a:off x="1340432" y="2196669"/>
          <a:ext cx="2084143" cy="2377440"/>
        </p:xfrm>
        <a:graphic>
          <a:graphicData uri="http://schemas.openxmlformats.org/presentationml/2006/ole">
            <mc:AlternateContent xmlns:mc="http://schemas.openxmlformats.org/markup-compatibility/2006">
              <mc:Choice xmlns:v="urn:schemas-microsoft-com:vml" Requires="v">
                <p:oleObj spid="_x0000_s107609" name="VISIO" r:id="rId3" imgW="1624584" imgH="1847088" progId="Visio.Drawing.6">
                  <p:embed/>
                </p:oleObj>
              </mc:Choice>
              <mc:Fallback>
                <p:oleObj name="VISIO" r:id="rId3" imgW="1624584" imgH="1847088" progId="Visio.Drawing.6">
                  <p:embed/>
                  <p:pic>
                    <p:nvPicPr>
                      <p:cNvPr id="84994" name="Object 2">
                        <a:extLst>
                          <a:ext uri="{FF2B5EF4-FFF2-40B4-BE49-F238E27FC236}">
                            <a16:creationId xmlns:a16="http://schemas.microsoft.com/office/drawing/2014/main" id="{2C1C8977-C337-45C1-959E-CD0DA5D6BB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0432" y="2196669"/>
                        <a:ext cx="2084143" cy="2377440"/>
                      </a:xfrm>
                      <a:prstGeom prst="rect">
                        <a:avLst/>
                      </a:prstGeom>
                      <a:solidFill>
                        <a:schemeClr val="bg2"/>
                      </a:solidFill>
                      <a:ln>
                        <a:noFill/>
                      </a:ln>
                      <a:effectLst/>
                      <a:extLst/>
                    </p:spPr>
                  </p:pic>
                </p:oleObj>
              </mc:Fallback>
            </mc:AlternateContent>
          </a:graphicData>
        </a:graphic>
      </p:graphicFrame>
      <p:graphicFrame>
        <p:nvGraphicFramePr>
          <p:cNvPr id="3" name="Object 2">
            <a:extLst>
              <a:ext uri="{FF2B5EF4-FFF2-40B4-BE49-F238E27FC236}">
                <a16:creationId xmlns:a16="http://schemas.microsoft.com/office/drawing/2014/main" id="{8B79CCE7-0027-43DC-9C80-82D56DD9A222}"/>
              </a:ext>
            </a:extLst>
          </p:cNvPr>
          <p:cNvGraphicFramePr>
            <a:graphicFrameLocks noChangeAspect="1"/>
          </p:cNvGraphicFramePr>
          <p:nvPr>
            <p:extLst>
              <p:ext uri="{D42A27DB-BD31-4B8C-83A1-F6EECF244321}">
                <p14:modId xmlns:p14="http://schemas.microsoft.com/office/powerpoint/2010/main" val="23194820"/>
              </p:ext>
            </p:extLst>
          </p:nvPr>
        </p:nvGraphicFramePr>
        <p:xfrm>
          <a:off x="3765985" y="2196669"/>
          <a:ext cx="2259344" cy="2377440"/>
        </p:xfrm>
        <a:graphic>
          <a:graphicData uri="http://schemas.openxmlformats.org/presentationml/2006/ole">
            <mc:AlternateContent xmlns:mc="http://schemas.openxmlformats.org/markup-compatibility/2006">
              <mc:Choice xmlns:v="urn:schemas-microsoft-com:vml" Requires="v">
                <p:oleObj spid="_x0000_s107610" name="VISIO" r:id="rId5" imgW="1853184" imgH="1944624" progId="Visio.Drawing.6">
                  <p:embed/>
                </p:oleObj>
              </mc:Choice>
              <mc:Fallback>
                <p:oleObj name="VISIO" r:id="rId5" imgW="1853184" imgH="1944624" progId="Visio.Drawing.6">
                  <p:embed/>
                  <p:pic>
                    <p:nvPicPr>
                      <p:cNvPr id="86018" name="Object 2">
                        <a:extLst>
                          <a:ext uri="{FF2B5EF4-FFF2-40B4-BE49-F238E27FC236}">
                            <a16:creationId xmlns:a16="http://schemas.microsoft.com/office/drawing/2014/main" id="{0B7042A8-F448-4C4F-8BC1-B2351378F2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65985" y="2196669"/>
                        <a:ext cx="2259344" cy="2377440"/>
                      </a:xfrm>
                      <a:prstGeom prst="rect">
                        <a:avLst/>
                      </a:prstGeom>
                      <a:solidFill>
                        <a:schemeClr val="bg2"/>
                      </a:solidFill>
                      <a:ln>
                        <a:noFill/>
                      </a:ln>
                      <a:effectLst/>
                      <a:extLst/>
                    </p:spPr>
                  </p:pic>
                </p:oleObj>
              </mc:Fallback>
            </mc:AlternateContent>
          </a:graphicData>
        </a:graphic>
      </p:graphicFrame>
      <p:graphicFrame>
        <p:nvGraphicFramePr>
          <p:cNvPr id="4" name="Object 2">
            <a:extLst>
              <a:ext uri="{FF2B5EF4-FFF2-40B4-BE49-F238E27FC236}">
                <a16:creationId xmlns:a16="http://schemas.microsoft.com/office/drawing/2014/main" id="{96D19FDE-EC51-4352-A067-9F5053831957}"/>
              </a:ext>
            </a:extLst>
          </p:cNvPr>
          <p:cNvGraphicFramePr>
            <a:graphicFrameLocks noChangeAspect="1"/>
          </p:cNvGraphicFramePr>
          <p:nvPr>
            <p:extLst>
              <p:ext uri="{D42A27DB-BD31-4B8C-83A1-F6EECF244321}">
                <p14:modId xmlns:p14="http://schemas.microsoft.com/office/powerpoint/2010/main" val="114033005"/>
              </p:ext>
            </p:extLst>
          </p:nvPr>
        </p:nvGraphicFramePr>
        <p:xfrm>
          <a:off x="6366739" y="2196669"/>
          <a:ext cx="2372249" cy="2377440"/>
        </p:xfrm>
        <a:graphic>
          <a:graphicData uri="http://schemas.openxmlformats.org/presentationml/2006/ole">
            <mc:AlternateContent xmlns:mc="http://schemas.openxmlformats.org/markup-compatibility/2006">
              <mc:Choice xmlns:v="urn:schemas-microsoft-com:vml" Requires="v">
                <p:oleObj spid="_x0000_s107611" name="VISIO" r:id="rId7" imgW="2029968" imgH="2029968" progId="Visio.Drawing.6">
                  <p:embed/>
                </p:oleObj>
              </mc:Choice>
              <mc:Fallback>
                <p:oleObj name="VISIO" r:id="rId7" imgW="2029968" imgH="2029968" progId="Visio.Drawing.6">
                  <p:embed/>
                  <p:pic>
                    <p:nvPicPr>
                      <p:cNvPr id="87042" name="Object 2">
                        <a:extLst>
                          <a:ext uri="{FF2B5EF4-FFF2-40B4-BE49-F238E27FC236}">
                            <a16:creationId xmlns:a16="http://schemas.microsoft.com/office/drawing/2014/main" id="{75CAC086-3DB3-4E94-8113-578F126F8FB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66739" y="2196669"/>
                        <a:ext cx="2372249" cy="237744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TextBox 1">
            <a:extLst>
              <a:ext uri="{FF2B5EF4-FFF2-40B4-BE49-F238E27FC236}">
                <a16:creationId xmlns:a16="http://schemas.microsoft.com/office/drawing/2014/main" id="{2BD84E7C-B10A-4D82-90FC-1D7118038384}"/>
              </a:ext>
            </a:extLst>
          </p:cNvPr>
          <p:cNvSpPr txBox="1"/>
          <p:nvPr/>
        </p:nvSpPr>
        <p:spPr>
          <a:xfrm>
            <a:off x="1874979" y="4701312"/>
            <a:ext cx="1183337" cy="400110"/>
          </a:xfrm>
          <a:prstGeom prst="rect">
            <a:avLst/>
          </a:prstGeom>
          <a:noFill/>
        </p:spPr>
        <p:txBody>
          <a:bodyPr wrap="none" rtlCol="0">
            <a:spAutoFit/>
          </a:bodyPr>
          <a:lstStyle/>
          <a:p>
            <a:r>
              <a:rPr lang="en-US" sz="2000" dirty="0">
                <a:latin typeface="+mn-lt"/>
              </a:rPr>
              <a:t>120 NASF</a:t>
            </a:r>
          </a:p>
        </p:txBody>
      </p:sp>
      <p:sp>
        <p:nvSpPr>
          <p:cNvPr id="6" name="TextBox 5">
            <a:extLst>
              <a:ext uri="{FF2B5EF4-FFF2-40B4-BE49-F238E27FC236}">
                <a16:creationId xmlns:a16="http://schemas.microsoft.com/office/drawing/2014/main" id="{BCBB1A43-784D-4E7C-BDC2-79010EC8AF31}"/>
              </a:ext>
            </a:extLst>
          </p:cNvPr>
          <p:cNvSpPr txBox="1"/>
          <p:nvPr/>
        </p:nvSpPr>
        <p:spPr>
          <a:xfrm>
            <a:off x="4502719" y="4715172"/>
            <a:ext cx="1183337" cy="400110"/>
          </a:xfrm>
          <a:prstGeom prst="rect">
            <a:avLst/>
          </a:prstGeom>
          <a:noFill/>
        </p:spPr>
        <p:txBody>
          <a:bodyPr wrap="none" rtlCol="0">
            <a:spAutoFit/>
          </a:bodyPr>
          <a:lstStyle/>
          <a:p>
            <a:r>
              <a:rPr lang="en-US" sz="2000" dirty="0">
                <a:latin typeface="+mn-lt"/>
              </a:rPr>
              <a:t>150 NASF</a:t>
            </a:r>
          </a:p>
        </p:txBody>
      </p:sp>
      <p:sp>
        <p:nvSpPr>
          <p:cNvPr id="7" name="TextBox 6">
            <a:extLst>
              <a:ext uri="{FF2B5EF4-FFF2-40B4-BE49-F238E27FC236}">
                <a16:creationId xmlns:a16="http://schemas.microsoft.com/office/drawing/2014/main" id="{F1DF91B8-B620-466C-BB47-74358290227D}"/>
              </a:ext>
            </a:extLst>
          </p:cNvPr>
          <p:cNvSpPr txBox="1"/>
          <p:nvPr/>
        </p:nvSpPr>
        <p:spPr>
          <a:xfrm>
            <a:off x="7042733" y="4724403"/>
            <a:ext cx="1183337" cy="400110"/>
          </a:xfrm>
          <a:prstGeom prst="rect">
            <a:avLst/>
          </a:prstGeom>
          <a:noFill/>
        </p:spPr>
        <p:txBody>
          <a:bodyPr wrap="none" rtlCol="0">
            <a:spAutoFit/>
          </a:bodyPr>
          <a:lstStyle/>
          <a:p>
            <a:r>
              <a:rPr lang="en-US" sz="2000" dirty="0">
                <a:latin typeface="+mn-lt"/>
              </a:rPr>
              <a:t>180 NASF</a:t>
            </a:r>
          </a:p>
        </p:txBody>
      </p:sp>
      <p:sp>
        <p:nvSpPr>
          <p:cNvPr id="8" name="TextBox 7">
            <a:extLst>
              <a:ext uri="{FF2B5EF4-FFF2-40B4-BE49-F238E27FC236}">
                <a16:creationId xmlns:a16="http://schemas.microsoft.com/office/drawing/2014/main" id="{D6E58E98-7342-4894-9E30-36F19AF86431}"/>
              </a:ext>
            </a:extLst>
          </p:cNvPr>
          <p:cNvSpPr txBox="1"/>
          <p:nvPr/>
        </p:nvSpPr>
        <p:spPr>
          <a:xfrm>
            <a:off x="4729012" y="2151421"/>
            <a:ext cx="777777" cy="246221"/>
          </a:xfrm>
          <a:prstGeom prst="rect">
            <a:avLst/>
          </a:prstGeom>
          <a:solidFill>
            <a:schemeClr val="bg1"/>
          </a:solidFill>
          <a:ln>
            <a:noFill/>
          </a:ln>
        </p:spPr>
        <p:txBody>
          <a:bodyPr wrap="none" rtlCol="0">
            <a:spAutoFit/>
          </a:bodyPr>
          <a:lstStyle/>
          <a:p>
            <a:r>
              <a:rPr lang="en-US" sz="1000" dirty="0">
                <a:latin typeface="+mn-lt"/>
              </a:rPr>
              <a:t>12ft  5 00in</a:t>
            </a:r>
          </a:p>
        </p:txBody>
      </p:sp>
      <p:sp>
        <p:nvSpPr>
          <p:cNvPr id="9" name="TextBox 8">
            <a:extLst>
              <a:ext uri="{FF2B5EF4-FFF2-40B4-BE49-F238E27FC236}">
                <a16:creationId xmlns:a16="http://schemas.microsoft.com/office/drawing/2014/main" id="{77B894C3-3C45-470F-BC01-DFC2B7385C5F}"/>
              </a:ext>
            </a:extLst>
          </p:cNvPr>
          <p:cNvSpPr txBox="1"/>
          <p:nvPr/>
        </p:nvSpPr>
        <p:spPr>
          <a:xfrm>
            <a:off x="7329766" y="2119738"/>
            <a:ext cx="777777" cy="246221"/>
          </a:xfrm>
          <a:prstGeom prst="rect">
            <a:avLst/>
          </a:prstGeom>
          <a:solidFill>
            <a:schemeClr val="bg1"/>
          </a:solidFill>
          <a:ln>
            <a:noFill/>
          </a:ln>
        </p:spPr>
        <p:txBody>
          <a:bodyPr wrap="none" rtlCol="0">
            <a:spAutoFit/>
          </a:bodyPr>
          <a:lstStyle/>
          <a:p>
            <a:r>
              <a:rPr lang="en-US" sz="1000" dirty="0">
                <a:latin typeface="+mn-lt"/>
              </a:rPr>
              <a:t>15ft  0 00in</a:t>
            </a:r>
          </a:p>
        </p:txBody>
      </p:sp>
      <p:sp>
        <p:nvSpPr>
          <p:cNvPr id="10" name="TextBox 9">
            <a:extLst>
              <a:ext uri="{FF2B5EF4-FFF2-40B4-BE49-F238E27FC236}">
                <a16:creationId xmlns:a16="http://schemas.microsoft.com/office/drawing/2014/main" id="{3D00E328-89CB-4E65-94FE-ADAF8123E297}"/>
              </a:ext>
            </a:extLst>
          </p:cNvPr>
          <p:cNvSpPr txBox="1"/>
          <p:nvPr/>
        </p:nvSpPr>
        <p:spPr>
          <a:xfrm rot="16200000">
            <a:off x="6029955" y="3446248"/>
            <a:ext cx="777777" cy="246221"/>
          </a:xfrm>
          <a:prstGeom prst="rect">
            <a:avLst/>
          </a:prstGeom>
          <a:solidFill>
            <a:schemeClr val="bg1"/>
          </a:solidFill>
          <a:ln>
            <a:noFill/>
          </a:ln>
        </p:spPr>
        <p:txBody>
          <a:bodyPr wrap="none" rtlCol="0">
            <a:spAutoFit/>
          </a:bodyPr>
          <a:lstStyle/>
          <a:p>
            <a:r>
              <a:rPr lang="en-US" sz="1000" dirty="0">
                <a:latin typeface="+mn-lt"/>
              </a:rPr>
              <a:t>12ft  0 00in</a:t>
            </a:r>
          </a:p>
        </p:txBody>
      </p:sp>
      <p:sp>
        <p:nvSpPr>
          <p:cNvPr id="12" name="TextBox 11">
            <a:extLst>
              <a:ext uri="{FF2B5EF4-FFF2-40B4-BE49-F238E27FC236}">
                <a16:creationId xmlns:a16="http://schemas.microsoft.com/office/drawing/2014/main" id="{0ADAD811-DF99-44FE-AB7F-34221A2C2140}"/>
              </a:ext>
            </a:extLst>
          </p:cNvPr>
          <p:cNvSpPr txBox="1"/>
          <p:nvPr/>
        </p:nvSpPr>
        <p:spPr>
          <a:xfrm rot="16200000">
            <a:off x="3438437" y="3446248"/>
            <a:ext cx="777777" cy="246221"/>
          </a:xfrm>
          <a:prstGeom prst="rect">
            <a:avLst/>
          </a:prstGeom>
          <a:solidFill>
            <a:schemeClr val="bg1"/>
          </a:solidFill>
          <a:ln>
            <a:noFill/>
          </a:ln>
        </p:spPr>
        <p:txBody>
          <a:bodyPr wrap="none" rtlCol="0">
            <a:spAutoFit/>
          </a:bodyPr>
          <a:lstStyle/>
          <a:p>
            <a:r>
              <a:rPr lang="en-US" sz="1000" dirty="0">
                <a:latin typeface="+mn-lt"/>
              </a:rPr>
              <a:t>12ft  0 00in</a:t>
            </a:r>
          </a:p>
        </p:txBody>
      </p:sp>
      <p:sp>
        <p:nvSpPr>
          <p:cNvPr id="5" name="Rectangle 4">
            <a:extLst>
              <a:ext uri="{FF2B5EF4-FFF2-40B4-BE49-F238E27FC236}">
                <a16:creationId xmlns:a16="http://schemas.microsoft.com/office/drawing/2014/main" id="{AD3CBFF2-F41C-44A7-A402-4BEAF07296EF}"/>
              </a:ext>
            </a:extLst>
          </p:cNvPr>
          <p:cNvSpPr/>
          <p:nvPr/>
        </p:nvSpPr>
        <p:spPr>
          <a:xfrm>
            <a:off x="1737724" y="759765"/>
            <a:ext cx="2162451" cy="523220"/>
          </a:xfrm>
          <a:prstGeom prst="rect">
            <a:avLst/>
          </a:prstGeom>
        </p:spPr>
        <p:txBody>
          <a:bodyPr wrap="none">
            <a:spAutoFit/>
          </a:bodyPr>
          <a:lstStyle/>
          <a:p>
            <a:r>
              <a:rPr lang="en-US" altLang="en-US" sz="2800" dirty="0">
                <a:solidFill>
                  <a:schemeClr val="accent6">
                    <a:lumMod val="75000"/>
                  </a:schemeClr>
                </a:solidFill>
                <a:latin typeface="Calibri" panose="020F0502020204030204" pitchFamily="34" charset="0"/>
                <a:cs typeface="Calibri" panose="020F0502020204030204" pitchFamily="34" charset="0"/>
              </a:rPr>
              <a:t>Faculty Office</a:t>
            </a:r>
          </a:p>
        </p:txBody>
      </p:sp>
    </p:spTree>
    <p:extLst>
      <p:ext uri="{BB962C8B-B14F-4D97-AF65-F5344CB8AC3E}">
        <p14:creationId xmlns:p14="http://schemas.microsoft.com/office/powerpoint/2010/main" val="15495488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7" name="Picture 3" descr="trailer">
            <a:extLst>
              <a:ext uri="{FF2B5EF4-FFF2-40B4-BE49-F238E27FC236}">
                <a16:creationId xmlns:a16="http://schemas.microsoft.com/office/drawing/2014/main" id="{BCA61C2D-61AA-4760-940E-76C551B858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295400"/>
            <a:ext cx="7032625" cy="479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236" name="Picture 4" descr="messyDesk">
            <a:extLst>
              <a:ext uri="{FF2B5EF4-FFF2-40B4-BE49-F238E27FC236}">
                <a16:creationId xmlns:a16="http://schemas.microsoft.com/office/drawing/2014/main" id="{AD8B057E-EE2A-469E-B426-AA6339B312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295400"/>
            <a:ext cx="7086600" cy="489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07236"/>
                                        </p:tgtEl>
                                        <p:attrNameLst>
                                          <p:attrName>style.visibility</p:attrName>
                                        </p:attrNameLst>
                                      </p:cBhvr>
                                      <p:to>
                                        <p:strVal val="visible"/>
                                      </p:to>
                                    </p:set>
                                    <p:animEffect transition="in" filter="wipe(left)">
                                      <p:cBhvr>
                                        <p:cTn id="7" dur="500"/>
                                        <p:tgtEl>
                                          <p:spTgt spid="607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a:extLst>
              <a:ext uri="{FF2B5EF4-FFF2-40B4-BE49-F238E27FC236}">
                <a16:creationId xmlns:a16="http://schemas.microsoft.com/office/drawing/2014/main" id="{915821E6-2724-4287-A537-2344408A285D}"/>
              </a:ext>
            </a:extLst>
          </p:cNvPr>
          <p:cNvSpPr>
            <a:spLocks noChangeArrowheads="1"/>
          </p:cNvSpPr>
          <p:nvPr/>
        </p:nvSpPr>
        <p:spPr bwMode="auto">
          <a:xfrm>
            <a:off x="397013" y="369312"/>
            <a:ext cx="7696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eaLnBrk="1" hangingPunct="1"/>
            <a:r>
              <a:rPr lang="en-US" altLang="en-US" sz="3800" dirty="0">
                <a:solidFill>
                  <a:schemeClr val="accent6">
                    <a:lumMod val="75000"/>
                  </a:schemeClr>
                </a:solidFill>
                <a:latin typeface="Calibri" panose="020F0502020204030204" pitchFamily="34" charset="0"/>
                <a:cs typeface="Calibri" panose="020F0502020204030204" pitchFamily="34" charset="0"/>
              </a:rPr>
              <a:t>How Does it Compare to Peers? </a:t>
            </a:r>
            <a:r>
              <a:rPr lang="en-US" altLang="en-US" sz="4400" dirty="0">
                <a:solidFill>
                  <a:schemeClr val="accent6">
                    <a:lumMod val="75000"/>
                  </a:schemeClr>
                </a:solidFill>
                <a:latin typeface="Calibri" panose="020F0502020204030204" pitchFamily="34" charset="0"/>
                <a:cs typeface="Calibri" panose="020F0502020204030204" pitchFamily="34" charset="0"/>
              </a:rPr>
              <a:t> </a:t>
            </a:r>
          </a:p>
        </p:txBody>
      </p:sp>
      <p:sp>
        <p:nvSpPr>
          <p:cNvPr id="90115" name="Text Box 3">
            <a:extLst>
              <a:ext uri="{FF2B5EF4-FFF2-40B4-BE49-F238E27FC236}">
                <a16:creationId xmlns:a16="http://schemas.microsoft.com/office/drawing/2014/main" id="{AE04BCA5-172D-477C-896A-74D22F7DE33F}"/>
              </a:ext>
            </a:extLst>
          </p:cNvPr>
          <p:cNvSpPr txBox="1">
            <a:spLocks noChangeArrowheads="1"/>
          </p:cNvSpPr>
          <p:nvPr/>
        </p:nvSpPr>
        <p:spPr bwMode="auto">
          <a:xfrm>
            <a:off x="4534187" y="1209675"/>
            <a:ext cx="4324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eaLnBrk="1" hangingPunct="1">
              <a:spcBef>
                <a:spcPct val="50000"/>
              </a:spcBef>
            </a:pPr>
            <a:r>
              <a:rPr lang="en-US" altLang="en-US" sz="1800" dirty="0">
                <a:solidFill>
                  <a:schemeClr val="accent6">
                    <a:lumMod val="75000"/>
                  </a:schemeClr>
                </a:solidFill>
                <a:latin typeface="Arial" panose="020B0604020202020204" pitchFamily="34" charset="0"/>
              </a:rPr>
              <a:t>35 Universities: NSF per Faculty</a:t>
            </a:r>
          </a:p>
        </p:txBody>
      </p:sp>
      <p:graphicFrame>
        <p:nvGraphicFramePr>
          <p:cNvPr id="90117" name="Object 5">
            <a:extLst>
              <a:ext uri="{FF2B5EF4-FFF2-40B4-BE49-F238E27FC236}">
                <a16:creationId xmlns:a16="http://schemas.microsoft.com/office/drawing/2014/main" id="{C26A2F35-83B2-42DA-A17E-1AFB23E723F7}"/>
              </a:ext>
            </a:extLst>
          </p:cNvPr>
          <p:cNvGraphicFramePr>
            <a:graphicFrameLocks noChangeAspect="1"/>
          </p:cNvGraphicFramePr>
          <p:nvPr>
            <p:extLst>
              <p:ext uri="{D42A27DB-BD31-4B8C-83A1-F6EECF244321}">
                <p14:modId xmlns:p14="http://schemas.microsoft.com/office/powerpoint/2010/main" val="2798538803"/>
              </p:ext>
            </p:extLst>
          </p:nvPr>
        </p:nvGraphicFramePr>
        <p:xfrm>
          <a:off x="1063186" y="1463821"/>
          <a:ext cx="7915275" cy="5573713"/>
        </p:xfrm>
        <a:graphic>
          <a:graphicData uri="http://schemas.openxmlformats.org/presentationml/2006/ole">
            <mc:AlternateContent xmlns:mc="http://schemas.openxmlformats.org/markup-compatibility/2006">
              <mc:Choice xmlns:v="urn:schemas-microsoft-com:vml" Requires="v">
                <p:oleObj spid="_x0000_s90181" name="Chart" r:id="rId3" imgW="7905902" imgH="5572049" progId="MSGraph.Chart.8">
                  <p:embed followColorScheme="full"/>
                </p:oleObj>
              </mc:Choice>
              <mc:Fallback>
                <p:oleObj name="Chart" r:id="rId3" imgW="7905902" imgH="5572049" progId="MSGraph.Chart.8">
                  <p:embed followColorScheme="full"/>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3186" y="1463821"/>
                        <a:ext cx="7915275" cy="5573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3735200F-7D4D-473B-91C7-AACA98D3BA67}"/>
              </a:ext>
            </a:extLst>
          </p:cNvPr>
          <p:cNvSpPr>
            <a:spLocks noChangeArrowheads="1"/>
          </p:cNvSpPr>
          <p:nvPr/>
        </p:nvSpPr>
        <p:spPr bwMode="auto">
          <a:xfrm>
            <a:off x="407410" y="344199"/>
            <a:ext cx="7696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eaLnBrk="1" hangingPunct="1"/>
            <a:r>
              <a:rPr lang="en-US" altLang="en-US" sz="3800" dirty="0">
                <a:solidFill>
                  <a:schemeClr val="accent6">
                    <a:lumMod val="75000"/>
                  </a:schemeClr>
                </a:solidFill>
                <a:latin typeface="Calibri" panose="020F0502020204030204" pitchFamily="34" charset="0"/>
                <a:cs typeface="Calibri" panose="020F0502020204030204" pitchFamily="34" charset="0"/>
              </a:rPr>
              <a:t>How Does it Compare to Peers? </a:t>
            </a:r>
            <a:r>
              <a:rPr lang="en-US" altLang="en-US" sz="4400" dirty="0">
                <a:solidFill>
                  <a:schemeClr val="accent6">
                    <a:lumMod val="75000"/>
                  </a:schemeClr>
                </a:solidFill>
                <a:latin typeface="Calibri" panose="020F0502020204030204" pitchFamily="34" charset="0"/>
                <a:cs typeface="Calibri" panose="020F0502020204030204" pitchFamily="34" charset="0"/>
              </a:rPr>
              <a:t> </a:t>
            </a:r>
          </a:p>
        </p:txBody>
      </p:sp>
      <p:graphicFrame>
        <p:nvGraphicFramePr>
          <p:cNvPr id="92163" name="Object 3">
            <a:extLst>
              <a:ext uri="{FF2B5EF4-FFF2-40B4-BE49-F238E27FC236}">
                <a16:creationId xmlns:a16="http://schemas.microsoft.com/office/drawing/2014/main" id="{C9CCBCBD-C417-408A-A09F-47C610B6AC67}"/>
              </a:ext>
            </a:extLst>
          </p:cNvPr>
          <p:cNvGraphicFramePr>
            <a:graphicFrameLocks noChangeAspect="1"/>
          </p:cNvGraphicFramePr>
          <p:nvPr>
            <p:extLst>
              <p:ext uri="{D42A27DB-BD31-4B8C-83A1-F6EECF244321}">
                <p14:modId xmlns:p14="http://schemas.microsoft.com/office/powerpoint/2010/main" val="3719113102"/>
              </p:ext>
            </p:extLst>
          </p:nvPr>
        </p:nvGraphicFramePr>
        <p:xfrm>
          <a:off x="958850" y="1341076"/>
          <a:ext cx="7915275" cy="5573713"/>
        </p:xfrm>
        <a:graphic>
          <a:graphicData uri="http://schemas.openxmlformats.org/presentationml/2006/ole">
            <mc:AlternateContent xmlns:mc="http://schemas.openxmlformats.org/markup-compatibility/2006">
              <mc:Choice xmlns:v="urn:schemas-microsoft-com:vml" Requires="v">
                <p:oleObj spid="_x0000_s92231" name="Chart" r:id="rId3" imgW="7905902" imgH="5572049" progId="MSGraph.Chart.8">
                  <p:embed followColorScheme="full"/>
                </p:oleObj>
              </mc:Choice>
              <mc:Fallback>
                <p:oleObj name="Chart" r:id="rId3" imgW="7905902" imgH="5572049" progId="MSGraph.Chart.8">
                  <p:embed followColorScheme="full"/>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8850" y="1341076"/>
                        <a:ext cx="7915275" cy="5573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2164" name="Text Box 4">
            <a:extLst>
              <a:ext uri="{FF2B5EF4-FFF2-40B4-BE49-F238E27FC236}">
                <a16:creationId xmlns:a16="http://schemas.microsoft.com/office/drawing/2014/main" id="{65EC6408-998B-4391-8AAC-7D9571F7D9AE}"/>
              </a:ext>
            </a:extLst>
          </p:cNvPr>
          <p:cNvSpPr txBox="1">
            <a:spLocks noChangeArrowheads="1"/>
          </p:cNvSpPr>
          <p:nvPr/>
        </p:nvSpPr>
        <p:spPr bwMode="auto">
          <a:xfrm>
            <a:off x="3755735" y="1209675"/>
            <a:ext cx="49625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eaLnBrk="1" hangingPunct="1">
              <a:spcBef>
                <a:spcPct val="50000"/>
              </a:spcBef>
            </a:pPr>
            <a:r>
              <a:rPr lang="en-US" altLang="en-US" sz="1800" dirty="0">
                <a:solidFill>
                  <a:schemeClr val="accent6">
                    <a:lumMod val="75000"/>
                  </a:schemeClr>
                </a:solidFill>
                <a:latin typeface="Calibri" panose="020F0502020204030204" pitchFamily="34" charset="0"/>
                <a:cs typeface="Calibri" panose="020F0502020204030204" pitchFamily="34" charset="0"/>
              </a:rPr>
              <a:t>36 Public Universities – NSF per Student</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DA9E3DF8-02AC-4B13-8483-BD12973BB6C2}"/>
              </a:ext>
            </a:extLst>
          </p:cNvPr>
          <p:cNvSpPr txBox="1"/>
          <p:nvPr/>
        </p:nvSpPr>
        <p:spPr>
          <a:xfrm>
            <a:off x="5365822" y="4046959"/>
            <a:ext cx="3722237" cy="276999"/>
          </a:xfrm>
          <a:prstGeom prst="rect">
            <a:avLst/>
          </a:prstGeom>
          <a:solidFill>
            <a:schemeClr val="bg1"/>
          </a:solidFill>
        </p:spPr>
        <p:txBody>
          <a:bodyPr wrap="none" rtlCol="0">
            <a:spAutoFit/>
          </a:bodyPr>
          <a:lstStyle/>
          <a:p>
            <a:pPr algn="r"/>
            <a:r>
              <a:rPr lang="en-US" sz="1200" b="1" dirty="0">
                <a:solidFill>
                  <a:schemeClr val="accent6">
                    <a:lumMod val="75000"/>
                  </a:schemeClr>
                </a:solidFill>
                <a:latin typeface="Calibri" panose="020F0502020204030204" pitchFamily="34" charset="0"/>
                <a:cs typeface="Calibri" panose="020F0502020204030204" pitchFamily="34" charset="0"/>
              </a:rPr>
              <a:t>As Reported to THEC – 2016 Data for all the universities</a:t>
            </a:r>
          </a:p>
        </p:txBody>
      </p:sp>
      <p:pic>
        <p:nvPicPr>
          <p:cNvPr id="5" name="Picture 4">
            <a:extLst>
              <a:ext uri="{FF2B5EF4-FFF2-40B4-BE49-F238E27FC236}">
                <a16:creationId xmlns:a16="http://schemas.microsoft.com/office/drawing/2014/main" id="{91F7EF54-E3B7-4180-81E3-A89BB2B791BE}"/>
              </a:ext>
            </a:extLst>
          </p:cNvPr>
          <p:cNvPicPr>
            <a:picLocks noChangeAspect="1"/>
          </p:cNvPicPr>
          <p:nvPr/>
        </p:nvPicPr>
        <p:blipFill>
          <a:blip r:embed="rId2"/>
          <a:stretch>
            <a:fillRect/>
          </a:stretch>
        </p:blipFill>
        <p:spPr>
          <a:xfrm>
            <a:off x="223512" y="2031567"/>
            <a:ext cx="8668725" cy="2020888"/>
          </a:xfrm>
          <a:prstGeom prst="rect">
            <a:avLst/>
          </a:prstGeom>
        </p:spPr>
      </p:pic>
      <p:sp>
        <p:nvSpPr>
          <p:cNvPr id="12" name="TextBox 11">
            <a:extLst>
              <a:ext uri="{FF2B5EF4-FFF2-40B4-BE49-F238E27FC236}">
                <a16:creationId xmlns:a16="http://schemas.microsoft.com/office/drawing/2014/main" id="{21F4C564-47E8-493A-A1CF-7A5AC4062E59}"/>
              </a:ext>
            </a:extLst>
          </p:cNvPr>
          <p:cNvSpPr txBox="1"/>
          <p:nvPr/>
        </p:nvSpPr>
        <p:spPr>
          <a:xfrm>
            <a:off x="2312749" y="1815435"/>
            <a:ext cx="530915" cy="276999"/>
          </a:xfrm>
          <a:prstGeom prst="rect">
            <a:avLst/>
          </a:prstGeom>
          <a:noFill/>
        </p:spPr>
        <p:txBody>
          <a:bodyPr wrap="none" rtlCol="0">
            <a:spAutoFit/>
          </a:bodyPr>
          <a:lstStyle/>
          <a:p>
            <a:r>
              <a:rPr lang="en-US" sz="1200" dirty="0"/>
              <a:t>8,108</a:t>
            </a:r>
          </a:p>
        </p:txBody>
      </p:sp>
      <p:sp>
        <p:nvSpPr>
          <p:cNvPr id="16" name="TextBox 15">
            <a:extLst>
              <a:ext uri="{FF2B5EF4-FFF2-40B4-BE49-F238E27FC236}">
                <a16:creationId xmlns:a16="http://schemas.microsoft.com/office/drawing/2014/main" id="{A8CF1A48-CB2F-4EB4-B39F-960528484614}"/>
              </a:ext>
            </a:extLst>
          </p:cNvPr>
          <p:cNvSpPr txBox="1"/>
          <p:nvPr/>
        </p:nvSpPr>
        <p:spPr>
          <a:xfrm>
            <a:off x="3229356" y="1815435"/>
            <a:ext cx="602153" cy="276999"/>
          </a:xfrm>
          <a:prstGeom prst="rect">
            <a:avLst/>
          </a:prstGeom>
          <a:noFill/>
        </p:spPr>
        <p:txBody>
          <a:bodyPr wrap="none" rtlCol="0">
            <a:spAutoFit/>
          </a:bodyPr>
          <a:lstStyle/>
          <a:p>
            <a:r>
              <a:rPr lang="en-US" sz="1200" dirty="0"/>
              <a:t>11,561</a:t>
            </a:r>
          </a:p>
        </p:txBody>
      </p:sp>
      <p:sp>
        <p:nvSpPr>
          <p:cNvPr id="18" name="TextBox 17">
            <a:extLst>
              <a:ext uri="{FF2B5EF4-FFF2-40B4-BE49-F238E27FC236}">
                <a16:creationId xmlns:a16="http://schemas.microsoft.com/office/drawing/2014/main" id="{D656AC63-39BB-44B8-92DB-DC76CF49DEFA}"/>
              </a:ext>
            </a:extLst>
          </p:cNvPr>
          <p:cNvSpPr txBox="1"/>
          <p:nvPr/>
        </p:nvSpPr>
        <p:spPr>
          <a:xfrm>
            <a:off x="4233728" y="1815435"/>
            <a:ext cx="602153" cy="276999"/>
          </a:xfrm>
          <a:prstGeom prst="rect">
            <a:avLst/>
          </a:prstGeom>
          <a:noFill/>
        </p:spPr>
        <p:txBody>
          <a:bodyPr wrap="none" rtlCol="0">
            <a:spAutoFit/>
          </a:bodyPr>
          <a:lstStyle/>
          <a:p>
            <a:r>
              <a:rPr lang="en-US" sz="1200" dirty="0"/>
              <a:t>18,116</a:t>
            </a:r>
          </a:p>
        </p:txBody>
      </p:sp>
      <p:sp>
        <p:nvSpPr>
          <p:cNvPr id="19" name="TextBox 18">
            <a:extLst>
              <a:ext uri="{FF2B5EF4-FFF2-40B4-BE49-F238E27FC236}">
                <a16:creationId xmlns:a16="http://schemas.microsoft.com/office/drawing/2014/main" id="{50A19811-60E9-459F-979B-3450E8A63509}"/>
              </a:ext>
            </a:extLst>
          </p:cNvPr>
          <p:cNvSpPr txBox="1"/>
          <p:nvPr/>
        </p:nvSpPr>
        <p:spPr>
          <a:xfrm>
            <a:off x="5477592" y="1815435"/>
            <a:ext cx="530915" cy="276999"/>
          </a:xfrm>
          <a:prstGeom prst="rect">
            <a:avLst/>
          </a:prstGeom>
          <a:noFill/>
        </p:spPr>
        <p:txBody>
          <a:bodyPr wrap="none" rtlCol="0">
            <a:spAutoFit/>
          </a:bodyPr>
          <a:lstStyle/>
          <a:p>
            <a:r>
              <a:rPr lang="en-US" sz="1200" dirty="0"/>
              <a:t>7,325</a:t>
            </a:r>
          </a:p>
        </p:txBody>
      </p:sp>
      <p:sp>
        <p:nvSpPr>
          <p:cNvPr id="20" name="TextBox 19">
            <a:extLst>
              <a:ext uri="{FF2B5EF4-FFF2-40B4-BE49-F238E27FC236}">
                <a16:creationId xmlns:a16="http://schemas.microsoft.com/office/drawing/2014/main" id="{0CD1A085-EC32-4CD0-BA38-066C9818BA72}"/>
              </a:ext>
            </a:extLst>
          </p:cNvPr>
          <p:cNvSpPr txBox="1"/>
          <p:nvPr/>
        </p:nvSpPr>
        <p:spPr>
          <a:xfrm>
            <a:off x="6361541" y="1815435"/>
            <a:ext cx="525208" cy="276999"/>
          </a:xfrm>
          <a:prstGeom prst="rect">
            <a:avLst/>
          </a:prstGeom>
          <a:noFill/>
        </p:spPr>
        <p:txBody>
          <a:bodyPr wrap="none" rtlCol="0">
            <a:spAutoFit/>
          </a:bodyPr>
          <a:lstStyle/>
          <a:p>
            <a:r>
              <a:rPr lang="en-US" sz="1200" dirty="0"/>
              <a:t>9,118</a:t>
            </a:r>
          </a:p>
        </p:txBody>
      </p:sp>
      <p:sp>
        <p:nvSpPr>
          <p:cNvPr id="21" name="TextBox 20">
            <a:extLst>
              <a:ext uri="{FF2B5EF4-FFF2-40B4-BE49-F238E27FC236}">
                <a16:creationId xmlns:a16="http://schemas.microsoft.com/office/drawing/2014/main" id="{6F0D0CBF-5CA5-4B10-8105-821DD282E51A}"/>
              </a:ext>
            </a:extLst>
          </p:cNvPr>
          <p:cNvSpPr txBox="1"/>
          <p:nvPr/>
        </p:nvSpPr>
        <p:spPr>
          <a:xfrm>
            <a:off x="7245492" y="1815435"/>
            <a:ext cx="607859" cy="276999"/>
          </a:xfrm>
          <a:prstGeom prst="rect">
            <a:avLst/>
          </a:prstGeom>
          <a:noFill/>
        </p:spPr>
        <p:txBody>
          <a:bodyPr wrap="none" rtlCol="0">
            <a:spAutoFit/>
          </a:bodyPr>
          <a:lstStyle/>
          <a:p>
            <a:r>
              <a:rPr lang="en-US" sz="1200" dirty="0"/>
              <a:t>16,443</a:t>
            </a:r>
          </a:p>
        </p:txBody>
      </p:sp>
      <p:sp>
        <p:nvSpPr>
          <p:cNvPr id="24" name="Rectangle 2">
            <a:extLst>
              <a:ext uri="{FF2B5EF4-FFF2-40B4-BE49-F238E27FC236}">
                <a16:creationId xmlns:a16="http://schemas.microsoft.com/office/drawing/2014/main" id="{10348434-1C5B-43C5-A309-5100753DEAFA}"/>
              </a:ext>
            </a:extLst>
          </p:cNvPr>
          <p:cNvSpPr>
            <a:spLocks noChangeArrowheads="1"/>
          </p:cNvSpPr>
          <p:nvPr/>
        </p:nvSpPr>
        <p:spPr bwMode="auto">
          <a:xfrm>
            <a:off x="407410" y="344199"/>
            <a:ext cx="7696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eaLnBrk="1" hangingPunct="1"/>
            <a:r>
              <a:rPr lang="en-US" altLang="en-US" sz="3800" dirty="0">
                <a:solidFill>
                  <a:schemeClr val="accent6">
                    <a:lumMod val="75000"/>
                  </a:schemeClr>
                </a:solidFill>
                <a:latin typeface="Calibri" panose="020F0502020204030204" pitchFamily="34" charset="0"/>
                <a:cs typeface="Calibri" panose="020F0502020204030204" pitchFamily="34" charset="0"/>
              </a:rPr>
              <a:t>How Does it Compare to Peers? </a:t>
            </a:r>
            <a:r>
              <a:rPr lang="en-US" altLang="en-US" sz="4400" dirty="0">
                <a:solidFill>
                  <a:schemeClr val="accent6">
                    <a:lumMod val="75000"/>
                  </a:schemeClr>
                </a:solidFill>
                <a:latin typeface="Calibri" panose="020F0502020204030204" pitchFamily="34" charset="0"/>
                <a:cs typeface="Calibri" panose="020F0502020204030204" pitchFamily="34" charset="0"/>
              </a:rPr>
              <a:t> </a:t>
            </a:r>
          </a:p>
        </p:txBody>
      </p:sp>
      <p:sp>
        <p:nvSpPr>
          <p:cNvPr id="3" name="TextBox 2">
            <a:extLst>
              <a:ext uri="{FF2B5EF4-FFF2-40B4-BE49-F238E27FC236}">
                <a16:creationId xmlns:a16="http://schemas.microsoft.com/office/drawing/2014/main" id="{A990F300-70C0-4E7D-813F-FC41992D5F10}"/>
              </a:ext>
            </a:extLst>
          </p:cNvPr>
          <p:cNvSpPr txBox="1"/>
          <p:nvPr/>
        </p:nvSpPr>
        <p:spPr>
          <a:xfrm>
            <a:off x="3306041" y="1404071"/>
            <a:ext cx="2525371" cy="461665"/>
          </a:xfrm>
          <a:prstGeom prst="rect">
            <a:avLst/>
          </a:prstGeom>
          <a:noFill/>
        </p:spPr>
        <p:txBody>
          <a:bodyPr wrap="none" rtlCol="0">
            <a:spAutoFit/>
          </a:bodyPr>
          <a:lstStyle/>
          <a:p>
            <a:r>
              <a:rPr lang="en-US" dirty="0">
                <a:solidFill>
                  <a:schemeClr val="accent6">
                    <a:lumMod val="75000"/>
                  </a:schemeClr>
                </a:solidFill>
                <a:latin typeface="Calibri" panose="020F0502020204030204" pitchFamily="34" charset="0"/>
                <a:cs typeface="Calibri" panose="020F0502020204030204" pitchFamily="34" charset="0"/>
              </a:rPr>
              <a:t>NASF /FTE Student</a:t>
            </a:r>
          </a:p>
        </p:txBody>
      </p:sp>
    </p:spTree>
    <p:extLst>
      <p:ext uri="{BB962C8B-B14F-4D97-AF65-F5344CB8AC3E}">
        <p14:creationId xmlns:p14="http://schemas.microsoft.com/office/powerpoint/2010/main" val="37339264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57BD6F54-3254-4A1B-B24E-8A82DB52D963}"/>
              </a:ext>
            </a:extLst>
          </p:cNvPr>
          <p:cNvSpPr>
            <a:spLocks noChangeArrowheads="1"/>
          </p:cNvSpPr>
          <p:nvPr/>
        </p:nvSpPr>
        <p:spPr bwMode="auto">
          <a:xfrm>
            <a:off x="1176338" y="223838"/>
            <a:ext cx="7696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eaLnBrk="1" hangingPunct="1"/>
            <a:r>
              <a:rPr lang="en-US" altLang="en-US" sz="3800" dirty="0">
                <a:solidFill>
                  <a:schemeClr val="accent6">
                    <a:lumMod val="75000"/>
                  </a:schemeClr>
                </a:solidFill>
                <a:latin typeface="Calibri" panose="020F0502020204030204" pitchFamily="34" charset="0"/>
                <a:cs typeface="Calibri" panose="020F0502020204030204" pitchFamily="34" charset="0"/>
              </a:rPr>
              <a:t>How is it Being Used?  </a:t>
            </a:r>
          </a:p>
        </p:txBody>
      </p:sp>
      <p:pic>
        <p:nvPicPr>
          <p:cNvPr id="93187" name="Picture 3" descr="DSCN1265">
            <a:extLst>
              <a:ext uri="{FF2B5EF4-FFF2-40B4-BE49-F238E27FC236}">
                <a16:creationId xmlns:a16="http://schemas.microsoft.com/office/drawing/2014/main" id="{91DE7A73-CC0B-406D-A7CC-A36321A9C8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713" y="1208088"/>
            <a:ext cx="4521200"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8" name="Text Box 4">
            <a:extLst>
              <a:ext uri="{FF2B5EF4-FFF2-40B4-BE49-F238E27FC236}">
                <a16:creationId xmlns:a16="http://schemas.microsoft.com/office/drawing/2014/main" id="{8F9A1CF8-99E5-4002-AA25-A2565061CDF2}"/>
              </a:ext>
            </a:extLst>
          </p:cNvPr>
          <p:cNvSpPr txBox="1">
            <a:spLocks noChangeArrowheads="1"/>
          </p:cNvSpPr>
          <p:nvPr/>
        </p:nvSpPr>
        <p:spPr bwMode="auto">
          <a:xfrm>
            <a:off x="5307013" y="1546225"/>
            <a:ext cx="2960106"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tabLst>
                <a:tab pos="465138" algn="l"/>
              </a:tabLst>
              <a:defRPr sz="2400">
                <a:solidFill>
                  <a:schemeClr val="tx1"/>
                </a:solidFill>
                <a:latin typeface="Times New Roman" panose="02020603050405020304" pitchFamily="18" charset="0"/>
              </a:defRPr>
            </a:lvl1pPr>
            <a:lvl2pPr marL="742950" indent="-285750">
              <a:tabLst>
                <a:tab pos="465138" algn="l"/>
              </a:tabLst>
              <a:defRPr sz="2400">
                <a:solidFill>
                  <a:schemeClr val="tx1"/>
                </a:solidFill>
                <a:latin typeface="Times New Roman" panose="02020603050405020304" pitchFamily="18" charset="0"/>
              </a:defRPr>
            </a:lvl2pPr>
            <a:lvl3pPr marL="1143000" indent="-228600">
              <a:tabLst>
                <a:tab pos="465138" algn="l"/>
              </a:tabLst>
              <a:defRPr sz="2400">
                <a:solidFill>
                  <a:schemeClr val="tx1"/>
                </a:solidFill>
                <a:latin typeface="Times New Roman" panose="02020603050405020304" pitchFamily="18" charset="0"/>
              </a:defRPr>
            </a:lvl3pPr>
            <a:lvl4pPr marL="1600200" indent="-228600">
              <a:tabLst>
                <a:tab pos="465138" algn="l"/>
              </a:tabLst>
              <a:defRPr sz="2400">
                <a:solidFill>
                  <a:schemeClr val="tx1"/>
                </a:solidFill>
                <a:latin typeface="Times New Roman" panose="02020603050405020304" pitchFamily="18" charset="0"/>
              </a:defRPr>
            </a:lvl4pPr>
            <a:lvl5pPr marL="2057400" indent="-228600">
              <a:tabLst>
                <a:tab pos="465138"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465138"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465138"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465138"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465138" algn="l"/>
              </a:tabLst>
              <a:defRPr sz="2400">
                <a:solidFill>
                  <a:schemeClr val="tx1"/>
                </a:solidFill>
                <a:latin typeface="Times New Roman" panose="02020603050405020304" pitchFamily="18" charset="0"/>
              </a:defRPr>
            </a:lvl9pPr>
          </a:lstStyle>
          <a:p>
            <a:pPr eaLnBrk="1" hangingPunct="1"/>
            <a:r>
              <a:rPr lang="en-US" altLang="en-US" dirty="0">
                <a:solidFill>
                  <a:schemeClr val="accent6">
                    <a:lumMod val="75000"/>
                  </a:schemeClr>
                </a:solidFill>
                <a:latin typeface="Calibri" panose="020F0502020204030204" pitchFamily="34" charset="0"/>
                <a:cs typeface="Calibri" panose="020F0502020204030204" pitchFamily="34" charset="0"/>
              </a:rPr>
              <a:t>Classroom Utilization </a:t>
            </a:r>
          </a:p>
          <a:p>
            <a:pPr eaLnBrk="1" hangingPunct="1"/>
            <a:endParaRPr lang="en-US" altLang="en-US" dirty="0">
              <a:solidFill>
                <a:schemeClr val="accent6">
                  <a:lumMod val="75000"/>
                </a:schemeClr>
              </a:solidFill>
              <a:latin typeface="Calibri" panose="020F0502020204030204" pitchFamily="34" charset="0"/>
              <a:cs typeface="Calibri" panose="020F0502020204030204" pitchFamily="34" charset="0"/>
            </a:endParaRPr>
          </a:p>
          <a:p>
            <a:pPr eaLnBrk="1" hangingPunct="1"/>
            <a:r>
              <a:rPr lang="en-US" altLang="en-US" dirty="0">
                <a:solidFill>
                  <a:schemeClr val="accent6">
                    <a:lumMod val="75000"/>
                  </a:schemeClr>
                </a:solidFill>
                <a:latin typeface="Calibri" panose="020F0502020204030204" pitchFamily="34" charset="0"/>
                <a:cs typeface="Calibri" panose="020F0502020204030204" pitchFamily="34" charset="0"/>
              </a:rPr>
              <a:t>a.	Room Utilization</a:t>
            </a:r>
          </a:p>
          <a:p>
            <a:pPr eaLnBrk="1" hangingPunct="1"/>
            <a:r>
              <a:rPr lang="en-US" altLang="en-US" dirty="0">
                <a:latin typeface="Calibri" panose="020F0502020204030204" pitchFamily="34" charset="0"/>
                <a:cs typeface="Calibri" panose="020F0502020204030204" pitchFamily="34" charset="0"/>
              </a:rPr>
              <a:t>	</a:t>
            </a:r>
            <a:r>
              <a:rPr lang="en-US" altLang="en-US" dirty="0">
                <a:solidFill>
                  <a:srgbClr val="990033"/>
                </a:solidFill>
                <a:latin typeface="Calibri" panose="020F0502020204030204" pitchFamily="34" charset="0"/>
                <a:cs typeface="Calibri" panose="020F0502020204030204" pitchFamily="34" charset="0"/>
              </a:rPr>
              <a:t>Hours per week</a:t>
            </a:r>
          </a:p>
          <a:p>
            <a:pPr eaLnBrk="1" hangingPunct="1"/>
            <a:endParaRPr lang="en-US" altLang="en-US" sz="1600" dirty="0">
              <a:latin typeface="Calibri" panose="020F0502020204030204" pitchFamily="34" charset="0"/>
              <a:cs typeface="Calibri" panose="020F0502020204030204" pitchFamily="34" charset="0"/>
            </a:endParaRPr>
          </a:p>
          <a:p>
            <a:pPr eaLnBrk="1" hangingPunct="1"/>
            <a:r>
              <a:rPr lang="en-US" altLang="en-US" dirty="0">
                <a:solidFill>
                  <a:schemeClr val="accent6">
                    <a:lumMod val="75000"/>
                  </a:schemeClr>
                </a:solidFill>
                <a:latin typeface="Calibri" panose="020F0502020204030204" pitchFamily="34" charset="0"/>
                <a:cs typeface="Calibri" panose="020F0502020204030204" pitchFamily="34" charset="0"/>
              </a:rPr>
              <a:t>b.	Seat Utilization</a:t>
            </a:r>
          </a:p>
          <a:p>
            <a:pPr eaLnBrk="1" hangingPunct="1"/>
            <a:r>
              <a:rPr lang="en-US" altLang="en-US" dirty="0">
                <a:latin typeface="Calibri" panose="020F0502020204030204" pitchFamily="34" charset="0"/>
                <a:cs typeface="Calibri" panose="020F0502020204030204" pitchFamily="34" charset="0"/>
              </a:rPr>
              <a:t>	</a:t>
            </a:r>
            <a:r>
              <a:rPr lang="en-US" altLang="en-US" dirty="0">
                <a:solidFill>
                  <a:srgbClr val="990033"/>
                </a:solidFill>
                <a:latin typeface="Calibri" panose="020F0502020204030204" pitchFamily="34" charset="0"/>
                <a:cs typeface="Calibri" panose="020F0502020204030204" pitchFamily="34" charset="0"/>
              </a:rPr>
              <a:t>% Seats Used</a:t>
            </a:r>
          </a:p>
          <a:p>
            <a:pPr eaLnBrk="1" hangingPunct="1"/>
            <a:endParaRPr lang="en-US" altLang="en-US" sz="1600" dirty="0">
              <a:latin typeface="Calibri" panose="020F0502020204030204" pitchFamily="34" charset="0"/>
              <a:cs typeface="Calibri" panose="020F0502020204030204" pitchFamily="34" charset="0"/>
            </a:endParaRPr>
          </a:p>
          <a:p>
            <a:pPr eaLnBrk="1" hangingPunct="1"/>
            <a:r>
              <a:rPr lang="en-US" altLang="en-US" dirty="0">
                <a:latin typeface="Calibri" panose="020F0502020204030204" pitchFamily="34" charset="0"/>
                <a:cs typeface="Calibri" panose="020F0502020204030204" pitchFamily="34" charset="0"/>
              </a:rPr>
              <a:t>c.	Square Feet/Seat</a:t>
            </a:r>
          </a:p>
          <a:p>
            <a:pPr eaLnBrk="1" hangingPunct="1"/>
            <a:r>
              <a:rPr lang="en-US" altLang="en-US" dirty="0">
                <a:latin typeface="Calibri" panose="020F0502020204030204" pitchFamily="34" charset="0"/>
                <a:cs typeface="Calibri" panose="020F0502020204030204" pitchFamily="34" charset="0"/>
              </a:rPr>
              <a:t>	</a:t>
            </a:r>
            <a:r>
              <a:rPr lang="en-US" altLang="en-US" dirty="0">
                <a:solidFill>
                  <a:srgbClr val="990033"/>
                </a:solidFill>
                <a:latin typeface="Calibri" panose="020F0502020204030204" pitchFamily="34" charset="0"/>
                <a:cs typeface="Calibri" panose="020F0502020204030204" pitchFamily="34" charset="0"/>
              </a:rPr>
              <a:t>Square Feet/Seat</a:t>
            </a:r>
          </a:p>
          <a:p>
            <a:pPr eaLnBrk="1" hangingPunct="1"/>
            <a:endParaRPr lang="en-US" altLang="en-US" sz="1600" dirty="0">
              <a:solidFill>
                <a:srgbClr val="990033"/>
              </a:solidFill>
              <a:latin typeface="Calibri" panose="020F0502020204030204" pitchFamily="34" charset="0"/>
              <a:cs typeface="Calibri" panose="020F0502020204030204" pitchFamily="34" charset="0"/>
            </a:endParaRPr>
          </a:p>
          <a:p>
            <a:pPr eaLnBrk="1" hangingPunct="1"/>
            <a:r>
              <a:rPr lang="en-US" altLang="en-US" dirty="0">
                <a:solidFill>
                  <a:schemeClr val="accent6">
                    <a:lumMod val="75000"/>
                  </a:schemeClr>
                </a:solidFill>
                <a:latin typeface="Calibri" panose="020F0502020204030204" pitchFamily="34" charset="0"/>
                <a:cs typeface="Calibri" panose="020F0502020204030204" pitchFamily="34" charset="0"/>
              </a:rPr>
              <a:t>d. Correlations of Day</a:t>
            </a:r>
          </a:p>
          <a:p>
            <a:pPr eaLnBrk="1" hangingPunct="1"/>
            <a:r>
              <a:rPr lang="en-US" altLang="en-US" dirty="0">
                <a:solidFill>
                  <a:schemeClr val="accent6">
                    <a:lumMod val="75000"/>
                  </a:schemeClr>
                </a:solidFill>
                <a:latin typeface="Calibri" panose="020F0502020204030204" pitchFamily="34" charset="0"/>
                <a:cs typeface="Calibri" panose="020F0502020204030204" pitchFamily="34" charset="0"/>
              </a:rPr>
              <a:t>	 and Time</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a:extLst>
              <a:ext uri="{FF2B5EF4-FFF2-40B4-BE49-F238E27FC236}">
                <a16:creationId xmlns:a16="http://schemas.microsoft.com/office/drawing/2014/main" id="{D6350E37-448D-4599-904A-D88D39468164}"/>
              </a:ext>
            </a:extLst>
          </p:cNvPr>
          <p:cNvSpPr>
            <a:spLocks noChangeArrowheads="1"/>
          </p:cNvSpPr>
          <p:nvPr/>
        </p:nvSpPr>
        <p:spPr bwMode="auto">
          <a:xfrm>
            <a:off x="1176338" y="223838"/>
            <a:ext cx="7696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eaLnBrk="1" hangingPunct="1"/>
            <a:r>
              <a:rPr lang="en-US" altLang="en-US" sz="3800" dirty="0">
                <a:solidFill>
                  <a:schemeClr val="accent6">
                    <a:lumMod val="75000"/>
                  </a:schemeClr>
                </a:solidFill>
                <a:latin typeface="Calibri" panose="020F0502020204030204" pitchFamily="34" charset="0"/>
                <a:cs typeface="Calibri" panose="020F0502020204030204" pitchFamily="34" charset="0"/>
              </a:rPr>
              <a:t>How is it Being Used?  </a:t>
            </a:r>
          </a:p>
        </p:txBody>
      </p:sp>
      <p:pic>
        <p:nvPicPr>
          <p:cNvPr id="94211" name="Picture 3" descr="DSCN1265">
            <a:extLst>
              <a:ext uri="{FF2B5EF4-FFF2-40B4-BE49-F238E27FC236}">
                <a16:creationId xmlns:a16="http://schemas.microsoft.com/office/drawing/2014/main" id="{58AE885F-4834-4244-8098-DB1188F807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713" y="1545545"/>
            <a:ext cx="4521200"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3380" name="Text Box 4">
            <a:extLst>
              <a:ext uri="{FF2B5EF4-FFF2-40B4-BE49-F238E27FC236}">
                <a16:creationId xmlns:a16="http://schemas.microsoft.com/office/drawing/2014/main" id="{88C63DE0-705F-4F1A-B6E3-33830F3FB804}"/>
              </a:ext>
            </a:extLst>
          </p:cNvPr>
          <p:cNvSpPr txBox="1">
            <a:spLocks noChangeArrowheads="1"/>
          </p:cNvSpPr>
          <p:nvPr/>
        </p:nvSpPr>
        <p:spPr bwMode="auto">
          <a:xfrm>
            <a:off x="5307013" y="1546225"/>
            <a:ext cx="3565525"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465138" algn="l"/>
              </a:tabLst>
              <a:defRPr sz="2400">
                <a:solidFill>
                  <a:schemeClr val="tx1"/>
                </a:solidFill>
                <a:latin typeface="Times New Roman" panose="02020603050405020304" pitchFamily="18" charset="0"/>
              </a:defRPr>
            </a:lvl1pPr>
            <a:lvl2pPr marL="742950" indent="-285750">
              <a:tabLst>
                <a:tab pos="465138" algn="l"/>
              </a:tabLst>
              <a:defRPr sz="2400">
                <a:solidFill>
                  <a:schemeClr val="tx1"/>
                </a:solidFill>
                <a:latin typeface="Times New Roman" panose="02020603050405020304" pitchFamily="18" charset="0"/>
              </a:defRPr>
            </a:lvl2pPr>
            <a:lvl3pPr marL="1143000" indent="-228600">
              <a:tabLst>
                <a:tab pos="465138" algn="l"/>
              </a:tabLst>
              <a:defRPr sz="2400">
                <a:solidFill>
                  <a:schemeClr val="tx1"/>
                </a:solidFill>
                <a:latin typeface="Times New Roman" panose="02020603050405020304" pitchFamily="18" charset="0"/>
              </a:defRPr>
            </a:lvl3pPr>
            <a:lvl4pPr marL="1600200" indent="-228600">
              <a:tabLst>
                <a:tab pos="465138" algn="l"/>
              </a:tabLst>
              <a:defRPr sz="2400">
                <a:solidFill>
                  <a:schemeClr val="tx1"/>
                </a:solidFill>
                <a:latin typeface="Times New Roman" panose="02020603050405020304" pitchFamily="18" charset="0"/>
              </a:defRPr>
            </a:lvl4pPr>
            <a:lvl5pPr marL="2057400" indent="-228600">
              <a:tabLst>
                <a:tab pos="465138"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465138"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465138"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465138"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465138" algn="l"/>
              </a:tabLst>
              <a:defRPr sz="2400">
                <a:solidFill>
                  <a:schemeClr val="tx1"/>
                </a:solidFill>
                <a:latin typeface="Times New Roman" panose="02020603050405020304" pitchFamily="18" charset="0"/>
              </a:defRPr>
            </a:lvl9pPr>
          </a:lstStyle>
          <a:p>
            <a:pPr eaLnBrk="1" hangingPunct="1"/>
            <a:r>
              <a:rPr lang="en-US" altLang="en-US" dirty="0">
                <a:solidFill>
                  <a:schemeClr val="accent6">
                    <a:lumMod val="75000"/>
                  </a:schemeClr>
                </a:solidFill>
                <a:latin typeface="Calibri" panose="020F0502020204030204" pitchFamily="34" charset="0"/>
                <a:cs typeface="Calibri" panose="020F0502020204030204" pitchFamily="34" charset="0"/>
              </a:rPr>
              <a:t>Classroom Utilization </a:t>
            </a:r>
          </a:p>
          <a:p>
            <a:pPr eaLnBrk="1" hangingPunct="1"/>
            <a:endParaRPr lang="en-US" altLang="en-US" dirty="0">
              <a:solidFill>
                <a:schemeClr val="accent6">
                  <a:lumMod val="75000"/>
                </a:schemeClr>
              </a:solidFill>
              <a:latin typeface="Calibri" panose="020F0502020204030204" pitchFamily="34" charset="0"/>
              <a:cs typeface="Calibri" panose="020F0502020204030204" pitchFamily="34" charset="0"/>
            </a:endParaRPr>
          </a:p>
          <a:p>
            <a:pPr eaLnBrk="1" hangingPunct="1"/>
            <a:r>
              <a:rPr lang="en-US" altLang="en-US" dirty="0">
                <a:solidFill>
                  <a:schemeClr val="accent6">
                    <a:lumMod val="75000"/>
                  </a:schemeClr>
                </a:solidFill>
                <a:latin typeface="Calibri" panose="020F0502020204030204" pitchFamily="34" charset="0"/>
                <a:cs typeface="Calibri" panose="020F0502020204030204" pitchFamily="34" charset="0"/>
              </a:rPr>
              <a:t>a.	Room Utilization</a:t>
            </a:r>
          </a:p>
          <a:p>
            <a:pPr eaLnBrk="1" hangingPunct="1"/>
            <a:endParaRPr lang="en-US" altLang="en-US" dirty="0">
              <a:latin typeface="Calibri" panose="020F0502020204030204" pitchFamily="34" charset="0"/>
              <a:cs typeface="Calibri" panose="020F0502020204030204" pitchFamily="34" charset="0"/>
            </a:endParaRPr>
          </a:p>
          <a:p>
            <a:pPr eaLnBrk="1" hangingPunct="1"/>
            <a:r>
              <a:rPr lang="en-US" altLang="en-US" dirty="0">
                <a:solidFill>
                  <a:srgbClr val="990033"/>
                </a:solidFill>
                <a:latin typeface="Calibri" panose="020F0502020204030204" pitchFamily="34" charset="0"/>
                <a:cs typeface="Calibri" panose="020F0502020204030204" pitchFamily="34" charset="0"/>
              </a:rPr>
              <a:t>           Target:</a:t>
            </a:r>
          </a:p>
          <a:p>
            <a:pPr eaLnBrk="1" hangingPunct="1"/>
            <a:r>
              <a:rPr lang="en-US" altLang="en-US" dirty="0">
                <a:solidFill>
                  <a:srgbClr val="990033"/>
                </a:solidFill>
                <a:latin typeface="Calibri" panose="020F0502020204030204" pitchFamily="34" charset="0"/>
                <a:cs typeface="Calibri" panose="020F0502020204030204" pitchFamily="34" charset="0"/>
              </a:rPr>
              <a:t>30 hours per week for day program</a:t>
            </a:r>
          </a:p>
          <a:p>
            <a:pPr eaLnBrk="1" hangingPunct="1"/>
            <a:endParaRPr lang="en-US" altLang="en-US" dirty="0">
              <a:solidFill>
                <a:srgbClr val="990033"/>
              </a:solidFill>
              <a:latin typeface="Calibri" panose="020F0502020204030204" pitchFamily="34" charset="0"/>
              <a:cs typeface="Calibri" panose="020F0502020204030204" pitchFamily="34" charset="0"/>
            </a:endParaRPr>
          </a:p>
        </p:txBody>
      </p:sp>
      <p:sp>
        <p:nvSpPr>
          <p:cNvPr id="613381" name="Text Box 5">
            <a:extLst>
              <a:ext uri="{FF2B5EF4-FFF2-40B4-BE49-F238E27FC236}">
                <a16:creationId xmlns:a16="http://schemas.microsoft.com/office/drawing/2014/main" id="{5B393A9C-6F2B-44B8-BC75-1FBB71538671}"/>
              </a:ext>
            </a:extLst>
          </p:cNvPr>
          <p:cNvSpPr txBox="1">
            <a:spLocks noChangeArrowheads="1"/>
          </p:cNvSpPr>
          <p:nvPr/>
        </p:nvSpPr>
        <p:spPr bwMode="auto">
          <a:xfrm>
            <a:off x="1277938" y="5699846"/>
            <a:ext cx="78660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1600" dirty="0">
                <a:solidFill>
                  <a:schemeClr val="accent6">
                    <a:lumMod val="75000"/>
                  </a:schemeClr>
                </a:solidFill>
                <a:latin typeface="Calibri" panose="020F0502020204030204" pitchFamily="34" charset="0"/>
                <a:cs typeface="Calibri" panose="020F0502020204030204" pitchFamily="34" charset="0"/>
              </a:rPr>
              <a:t>Time for meetings, study, unscheduled events, group activities, maintenance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13380">
                                            <p:txEl>
                                              <p:pRg st="4" end="4"/>
                                            </p:txEl>
                                          </p:spTgt>
                                        </p:tgtEl>
                                        <p:attrNameLst>
                                          <p:attrName>style.visibility</p:attrName>
                                        </p:attrNameLst>
                                      </p:cBhvr>
                                      <p:to>
                                        <p:strVal val="visible"/>
                                      </p:to>
                                    </p:set>
                                    <p:animEffect transition="in" filter="wipe(left)">
                                      <p:cBhvr>
                                        <p:cTn id="7" dur="500"/>
                                        <p:tgtEl>
                                          <p:spTgt spid="613380">
                                            <p:txEl>
                                              <p:pRg st="4" end="4"/>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613380">
                                            <p:txEl>
                                              <p:pRg st="5" end="5"/>
                                            </p:txEl>
                                          </p:spTgt>
                                        </p:tgtEl>
                                        <p:attrNameLst>
                                          <p:attrName>style.visibility</p:attrName>
                                        </p:attrNameLst>
                                      </p:cBhvr>
                                      <p:to>
                                        <p:strVal val="visible"/>
                                      </p:to>
                                    </p:set>
                                    <p:animEffect transition="in" filter="wipe(left)">
                                      <p:cBhvr>
                                        <p:cTn id="10" dur="500"/>
                                        <p:tgtEl>
                                          <p:spTgt spid="613380">
                                            <p:txEl>
                                              <p:pRg st="5" end="5"/>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13381"/>
                                        </p:tgtEl>
                                        <p:attrNameLst>
                                          <p:attrName>style.visibility</p:attrName>
                                        </p:attrNameLst>
                                      </p:cBhvr>
                                      <p:to>
                                        <p:strVal val="visible"/>
                                      </p:to>
                                    </p:set>
                                    <p:animEffect transition="in" filter="wipe(left)">
                                      <p:cBhvr>
                                        <p:cTn id="15" dur="500"/>
                                        <p:tgtEl>
                                          <p:spTgt spid="6133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338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F2D9CBFF-80CC-4255-92E2-DF6E6BC7909F}"/>
              </a:ext>
            </a:extLst>
          </p:cNvPr>
          <p:cNvSpPr>
            <a:spLocks noChangeArrowheads="1"/>
          </p:cNvSpPr>
          <p:nvPr/>
        </p:nvSpPr>
        <p:spPr bwMode="auto">
          <a:xfrm>
            <a:off x="1176338" y="223838"/>
            <a:ext cx="7696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eaLnBrk="1" hangingPunct="1"/>
            <a:r>
              <a:rPr lang="en-US" altLang="en-US" sz="3800" dirty="0">
                <a:solidFill>
                  <a:schemeClr val="accent6">
                    <a:lumMod val="75000"/>
                  </a:schemeClr>
                </a:solidFill>
                <a:latin typeface="Calibri" panose="020F0502020204030204" pitchFamily="34" charset="0"/>
                <a:cs typeface="Calibri" panose="020F0502020204030204" pitchFamily="34" charset="0"/>
              </a:rPr>
              <a:t>How is it Being Used?  </a:t>
            </a:r>
          </a:p>
        </p:txBody>
      </p:sp>
      <p:grpSp>
        <p:nvGrpSpPr>
          <p:cNvPr id="96259" name="Group 3">
            <a:extLst>
              <a:ext uri="{FF2B5EF4-FFF2-40B4-BE49-F238E27FC236}">
                <a16:creationId xmlns:a16="http://schemas.microsoft.com/office/drawing/2014/main" id="{F6A45217-70E0-473B-9E96-A2E068A99485}"/>
              </a:ext>
            </a:extLst>
          </p:cNvPr>
          <p:cNvGrpSpPr>
            <a:grpSpLocks/>
          </p:cNvGrpSpPr>
          <p:nvPr/>
        </p:nvGrpSpPr>
        <p:grpSpPr bwMode="auto">
          <a:xfrm>
            <a:off x="1414463" y="1190625"/>
            <a:ext cx="7189787" cy="5099050"/>
            <a:chOff x="1095" y="1008"/>
            <a:chExt cx="4529" cy="3212"/>
          </a:xfrm>
        </p:grpSpPr>
        <p:pic>
          <p:nvPicPr>
            <p:cNvPr id="96260" name="Picture 4" descr="image001">
              <a:extLst>
                <a:ext uri="{FF2B5EF4-FFF2-40B4-BE49-F238E27FC236}">
                  <a16:creationId xmlns:a16="http://schemas.microsoft.com/office/drawing/2014/main" id="{D5173C43-A851-4E6E-A661-3CB9F2465F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5" y="1008"/>
              <a:ext cx="4529" cy="3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1" name="Text Box 5">
              <a:extLst>
                <a:ext uri="{FF2B5EF4-FFF2-40B4-BE49-F238E27FC236}">
                  <a16:creationId xmlns:a16="http://schemas.microsoft.com/office/drawing/2014/main" id="{09D118FC-6D3A-4F0E-A936-460911B1F7A2}"/>
                </a:ext>
              </a:extLst>
            </p:cNvPr>
            <p:cNvSpPr txBox="1">
              <a:spLocks noChangeArrowheads="1"/>
            </p:cNvSpPr>
            <p:nvPr/>
          </p:nvSpPr>
          <p:spPr bwMode="auto">
            <a:xfrm>
              <a:off x="1143" y="4085"/>
              <a:ext cx="172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800" dirty="0">
                  <a:solidFill>
                    <a:schemeClr val="accent6">
                      <a:lumMod val="75000"/>
                    </a:schemeClr>
                  </a:solidFill>
                  <a:latin typeface="Calibri" panose="020F0502020204030204" pitchFamily="34" charset="0"/>
                  <a:cs typeface="Calibri" panose="020F0502020204030204" pitchFamily="34" charset="0"/>
                </a:rPr>
                <a:t>Boston University</a:t>
              </a:r>
            </a:p>
          </p:txBody>
        </p:sp>
        <p:sp>
          <p:nvSpPr>
            <p:cNvPr id="96262" name="Rectangle 6">
              <a:extLst>
                <a:ext uri="{FF2B5EF4-FFF2-40B4-BE49-F238E27FC236}">
                  <a16:creationId xmlns:a16="http://schemas.microsoft.com/office/drawing/2014/main" id="{65302079-BAA3-4B4F-BC16-07D07D55D53A}"/>
                </a:ext>
              </a:extLst>
            </p:cNvPr>
            <p:cNvSpPr>
              <a:spLocks noChangeArrowheads="1"/>
            </p:cNvSpPr>
            <p:nvPr/>
          </p:nvSpPr>
          <p:spPr bwMode="auto">
            <a:xfrm>
              <a:off x="5271" y="3034"/>
              <a:ext cx="288" cy="38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solidFill>
                  <a:schemeClr val="accent6">
                    <a:lumMod val="75000"/>
                  </a:schemeClr>
                </a:solidFill>
                <a:latin typeface="Calibri" panose="020F0502020204030204" pitchFamily="34" charset="0"/>
                <a:cs typeface="Calibri" panose="020F0502020204030204" pitchFamily="34" charset="0"/>
              </a:endParaRPr>
            </a:p>
          </p:txBody>
        </p:sp>
        <p:grpSp>
          <p:nvGrpSpPr>
            <p:cNvPr id="96263" name="Group 7">
              <a:extLst>
                <a:ext uri="{FF2B5EF4-FFF2-40B4-BE49-F238E27FC236}">
                  <a16:creationId xmlns:a16="http://schemas.microsoft.com/office/drawing/2014/main" id="{3B12B949-CDD0-4A26-ADDD-1B0FA5EDBCE8}"/>
                </a:ext>
              </a:extLst>
            </p:cNvPr>
            <p:cNvGrpSpPr>
              <a:grpSpLocks/>
            </p:cNvGrpSpPr>
            <p:nvPr/>
          </p:nvGrpSpPr>
          <p:grpSpPr bwMode="auto">
            <a:xfrm>
              <a:off x="1103" y="1575"/>
              <a:ext cx="4465" cy="1833"/>
              <a:chOff x="1103" y="1575"/>
              <a:chExt cx="4465" cy="1833"/>
            </a:xfrm>
          </p:grpSpPr>
          <p:sp>
            <p:nvSpPr>
              <p:cNvPr id="96264" name="Line 8">
                <a:extLst>
                  <a:ext uri="{FF2B5EF4-FFF2-40B4-BE49-F238E27FC236}">
                    <a16:creationId xmlns:a16="http://schemas.microsoft.com/office/drawing/2014/main" id="{3D9DC5FC-B2F6-40CC-B92C-A8AE292D31F3}"/>
                  </a:ext>
                </a:extLst>
              </p:cNvPr>
              <p:cNvSpPr>
                <a:spLocks noChangeShapeType="1"/>
              </p:cNvSpPr>
              <p:nvPr/>
            </p:nvSpPr>
            <p:spPr bwMode="auto">
              <a:xfrm>
                <a:off x="3613" y="1693"/>
                <a:ext cx="0" cy="1715"/>
              </a:xfrm>
              <a:prstGeom prst="line">
                <a:avLst/>
              </a:prstGeom>
              <a:noFill/>
              <a:ln w="28575">
                <a:solidFill>
                  <a:srgbClr val="CC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chemeClr val="accent6">
                      <a:lumMod val="75000"/>
                    </a:schemeClr>
                  </a:solidFill>
                  <a:latin typeface="Calibri" panose="020F0502020204030204" pitchFamily="34" charset="0"/>
                  <a:cs typeface="Calibri" panose="020F0502020204030204" pitchFamily="34" charset="0"/>
                </a:endParaRPr>
              </a:p>
            </p:txBody>
          </p:sp>
          <p:sp>
            <p:nvSpPr>
              <p:cNvPr id="96265" name="Text Box 9">
                <a:extLst>
                  <a:ext uri="{FF2B5EF4-FFF2-40B4-BE49-F238E27FC236}">
                    <a16:creationId xmlns:a16="http://schemas.microsoft.com/office/drawing/2014/main" id="{4E9EF58E-F724-49C4-B648-A43B6F8865B4}"/>
                  </a:ext>
                </a:extLst>
              </p:cNvPr>
              <p:cNvSpPr txBox="1">
                <a:spLocks noChangeArrowheads="1"/>
              </p:cNvSpPr>
              <p:nvPr/>
            </p:nvSpPr>
            <p:spPr bwMode="auto">
              <a:xfrm>
                <a:off x="2592" y="1575"/>
                <a:ext cx="1028"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600" dirty="0">
                    <a:solidFill>
                      <a:schemeClr val="accent6">
                        <a:lumMod val="75000"/>
                      </a:schemeClr>
                    </a:solidFill>
                    <a:latin typeface="Calibri" panose="020F0502020204030204" pitchFamily="34" charset="0"/>
                    <a:cs typeface="Calibri" panose="020F0502020204030204" pitchFamily="34" charset="0"/>
                  </a:rPr>
                  <a:t>Target 30 </a:t>
                </a:r>
                <a:r>
                  <a:rPr lang="en-US" altLang="en-US" sz="1600" dirty="0" err="1">
                    <a:solidFill>
                      <a:schemeClr val="accent6">
                        <a:lumMod val="75000"/>
                      </a:schemeClr>
                    </a:solidFill>
                    <a:latin typeface="Calibri" panose="020F0502020204030204" pitchFamily="34" charset="0"/>
                    <a:cs typeface="Calibri" panose="020F0502020204030204" pitchFamily="34" charset="0"/>
                  </a:rPr>
                  <a:t>Hrs</a:t>
                </a:r>
                <a:r>
                  <a:rPr lang="en-US" altLang="en-US" sz="1600" dirty="0">
                    <a:solidFill>
                      <a:schemeClr val="accent6">
                        <a:lumMod val="75000"/>
                      </a:schemeClr>
                    </a:solidFill>
                    <a:latin typeface="Calibri" panose="020F0502020204030204" pitchFamily="34" charset="0"/>
                    <a:cs typeface="Calibri" panose="020F0502020204030204" pitchFamily="34" charset="0"/>
                  </a:rPr>
                  <a:t>/</a:t>
                </a:r>
                <a:r>
                  <a:rPr lang="en-US" altLang="en-US" sz="1600" dirty="0" err="1">
                    <a:solidFill>
                      <a:schemeClr val="accent6">
                        <a:lumMod val="75000"/>
                      </a:schemeClr>
                    </a:solidFill>
                    <a:latin typeface="Calibri" panose="020F0502020204030204" pitchFamily="34" charset="0"/>
                    <a:cs typeface="Calibri" panose="020F0502020204030204" pitchFamily="34" charset="0"/>
                  </a:rPr>
                  <a:t>Wk</a:t>
                </a:r>
                <a:endParaRPr lang="en-US" altLang="en-US" sz="1600" dirty="0">
                  <a:solidFill>
                    <a:schemeClr val="accent6">
                      <a:lumMod val="75000"/>
                    </a:schemeClr>
                  </a:solidFill>
                  <a:latin typeface="Calibri" panose="020F0502020204030204" pitchFamily="34" charset="0"/>
                  <a:cs typeface="Calibri" panose="020F0502020204030204" pitchFamily="34" charset="0"/>
                </a:endParaRPr>
              </a:p>
            </p:txBody>
          </p:sp>
          <p:sp>
            <p:nvSpPr>
              <p:cNvPr id="96266" name="Text Box 10">
                <a:extLst>
                  <a:ext uri="{FF2B5EF4-FFF2-40B4-BE49-F238E27FC236}">
                    <a16:creationId xmlns:a16="http://schemas.microsoft.com/office/drawing/2014/main" id="{CD4C534C-D6FE-446E-9E97-921597E907A6}"/>
                  </a:ext>
                </a:extLst>
              </p:cNvPr>
              <p:cNvSpPr txBox="1">
                <a:spLocks noChangeArrowheads="1"/>
              </p:cNvSpPr>
              <p:nvPr/>
            </p:nvSpPr>
            <p:spPr bwMode="auto">
              <a:xfrm rot="16200000">
                <a:off x="620" y="2558"/>
                <a:ext cx="1160"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400">
                    <a:solidFill>
                      <a:schemeClr val="accent6">
                        <a:lumMod val="75000"/>
                      </a:schemeClr>
                    </a:solidFill>
                    <a:latin typeface="Calibri" panose="020F0502020204030204" pitchFamily="34" charset="0"/>
                    <a:cs typeface="Calibri" panose="020F0502020204030204" pitchFamily="34" charset="0"/>
                  </a:rPr>
                  <a:t>Number of Classrooms</a:t>
                </a:r>
              </a:p>
            </p:txBody>
          </p:sp>
          <p:sp>
            <p:nvSpPr>
              <p:cNvPr id="96267" name="Rectangle 11">
                <a:extLst>
                  <a:ext uri="{FF2B5EF4-FFF2-40B4-BE49-F238E27FC236}">
                    <a16:creationId xmlns:a16="http://schemas.microsoft.com/office/drawing/2014/main" id="{03A68512-4ED8-4EB8-819F-D462B65528BD}"/>
                  </a:ext>
                </a:extLst>
              </p:cNvPr>
              <p:cNvSpPr>
                <a:spLocks noChangeArrowheads="1"/>
              </p:cNvSpPr>
              <p:nvPr/>
            </p:nvSpPr>
            <p:spPr bwMode="auto">
              <a:xfrm>
                <a:off x="5328" y="3024"/>
                <a:ext cx="240" cy="336"/>
              </a:xfrm>
              <a:prstGeom prst="rect">
                <a:avLst/>
              </a:prstGeom>
              <a:solidFill>
                <a:schemeClr val="bg1"/>
              </a:solidFill>
              <a:ln>
                <a:noFill/>
              </a:ln>
              <a:effectLst/>
              <a:extLst>
                <a:ext uri="{91240B29-F687-4F45-9708-019B960494DF}">
                  <a14:hiddenLine xmlns:a14="http://schemas.microsoft.com/office/drawing/2010/main" w="9525">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solidFill>
                    <a:schemeClr val="accent6">
                      <a:lumMod val="75000"/>
                    </a:schemeClr>
                  </a:solidFill>
                  <a:latin typeface="Calibri" panose="020F0502020204030204" pitchFamily="34" charset="0"/>
                  <a:cs typeface="Calibri" panose="020F0502020204030204" pitchFamily="34" charset="0"/>
                </a:endParaRPr>
              </a:p>
            </p:txBody>
          </p:sp>
        </p:grpSp>
      </p:gr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4D872F01-B574-41A9-8FE7-16F66A9DD2C9}"/>
              </a:ext>
            </a:extLst>
          </p:cNvPr>
          <p:cNvSpPr>
            <a:spLocks noChangeArrowheads="1"/>
          </p:cNvSpPr>
          <p:nvPr/>
        </p:nvSpPr>
        <p:spPr bwMode="auto">
          <a:xfrm>
            <a:off x="1176338" y="223838"/>
            <a:ext cx="7696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eaLnBrk="1" hangingPunct="1"/>
            <a:r>
              <a:rPr lang="en-US" altLang="en-US" sz="3800" dirty="0">
                <a:solidFill>
                  <a:schemeClr val="accent6">
                    <a:lumMod val="75000"/>
                  </a:schemeClr>
                </a:solidFill>
                <a:latin typeface="Calibri" panose="020F0502020204030204" pitchFamily="34" charset="0"/>
                <a:cs typeface="Calibri" panose="020F0502020204030204" pitchFamily="34" charset="0"/>
              </a:rPr>
              <a:t>How is it Being Used?  </a:t>
            </a:r>
          </a:p>
        </p:txBody>
      </p:sp>
      <p:grpSp>
        <p:nvGrpSpPr>
          <p:cNvPr id="99331" name="Group 3">
            <a:extLst>
              <a:ext uri="{FF2B5EF4-FFF2-40B4-BE49-F238E27FC236}">
                <a16:creationId xmlns:a16="http://schemas.microsoft.com/office/drawing/2014/main" id="{19C90E35-0299-47CF-BEA8-0DACED429857}"/>
              </a:ext>
            </a:extLst>
          </p:cNvPr>
          <p:cNvGrpSpPr>
            <a:grpSpLocks/>
          </p:cNvGrpSpPr>
          <p:nvPr/>
        </p:nvGrpSpPr>
        <p:grpSpPr bwMode="auto">
          <a:xfrm>
            <a:off x="1504950" y="1185863"/>
            <a:ext cx="7010400" cy="4322473"/>
            <a:chOff x="96" y="96"/>
            <a:chExt cx="4416" cy="2995"/>
          </a:xfrm>
        </p:grpSpPr>
        <p:grpSp>
          <p:nvGrpSpPr>
            <p:cNvPr id="99336" name="Group 4">
              <a:extLst>
                <a:ext uri="{FF2B5EF4-FFF2-40B4-BE49-F238E27FC236}">
                  <a16:creationId xmlns:a16="http://schemas.microsoft.com/office/drawing/2014/main" id="{BAE325E2-D6EC-4073-BC67-AA4616DB1971}"/>
                </a:ext>
              </a:extLst>
            </p:cNvPr>
            <p:cNvGrpSpPr>
              <a:grpSpLocks/>
            </p:cNvGrpSpPr>
            <p:nvPr/>
          </p:nvGrpSpPr>
          <p:grpSpPr bwMode="auto">
            <a:xfrm>
              <a:off x="96" y="96"/>
              <a:ext cx="4416" cy="2976"/>
              <a:chOff x="96" y="96"/>
              <a:chExt cx="4416" cy="2976"/>
            </a:xfrm>
          </p:grpSpPr>
          <p:graphicFrame>
            <p:nvGraphicFramePr>
              <p:cNvPr id="99338" name="Object 5">
                <a:extLst>
                  <a:ext uri="{FF2B5EF4-FFF2-40B4-BE49-F238E27FC236}">
                    <a16:creationId xmlns:a16="http://schemas.microsoft.com/office/drawing/2014/main" id="{82C14035-712C-42BA-9B2A-8C5B3DDECA75}"/>
                  </a:ext>
                </a:extLst>
              </p:cNvPr>
              <p:cNvGraphicFramePr>
                <a:graphicFrameLocks noChangeAspect="1"/>
              </p:cNvGraphicFramePr>
              <p:nvPr/>
            </p:nvGraphicFramePr>
            <p:xfrm>
              <a:off x="96" y="96"/>
              <a:ext cx="4416" cy="2976"/>
            </p:xfrm>
            <a:graphic>
              <a:graphicData uri="http://schemas.openxmlformats.org/presentationml/2006/ole">
                <mc:AlternateContent xmlns:mc="http://schemas.openxmlformats.org/markup-compatibility/2006">
                  <mc:Choice xmlns:v="urn:schemas-microsoft-com:vml" Requires="v">
                    <p:oleObj spid="_x0000_s99404" name="Chart" r:id="rId3" imgW="6096000" imgH="4067251" progId="MSGraph.Chart.8">
                      <p:embed followColorScheme="full"/>
                    </p:oleObj>
                  </mc:Choice>
                  <mc:Fallback>
                    <p:oleObj name="Chart" r:id="rId3" imgW="6096000" imgH="4067251" progId="MSGraph.Chart.8">
                      <p:embed followColorScheme="full"/>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 y="96"/>
                            <a:ext cx="4416" cy="2976"/>
                          </a:xfrm>
                          <a:prstGeom prst="rect">
                            <a:avLst/>
                          </a:prstGeom>
                          <a:solidFill>
                            <a:schemeClr val="folHlink"/>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9339" name="Text Box 6">
                <a:extLst>
                  <a:ext uri="{FF2B5EF4-FFF2-40B4-BE49-F238E27FC236}">
                    <a16:creationId xmlns:a16="http://schemas.microsoft.com/office/drawing/2014/main" id="{117EC86B-179D-4E11-9727-5AF8C5A23073}"/>
                  </a:ext>
                </a:extLst>
              </p:cNvPr>
              <p:cNvSpPr txBox="1">
                <a:spLocks noChangeArrowheads="1"/>
              </p:cNvSpPr>
              <p:nvPr/>
            </p:nvSpPr>
            <p:spPr bwMode="auto">
              <a:xfrm>
                <a:off x="878" y="424"/>
                <a:ext cx="2806" cy="33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en-US" altLang="en-US">
                    <a:solidFill>
                      <a:schemeClr val="accent6">
                        <a:lumMod val="75000"/>
                      </a:schemeClr>
                    </a:solidFill>
                    <a:latin typeface="Calibri" panose="020F0502020204030204" pitchFamily="34" charset="0"/>
                    <a:cs typeface="Calibri" panose="020F0502020204030204" pitchFamily="34" charset="0"/>
                  </a:rPr>
                  <a:t>Percent of Classroom in Use</a:t>
                </a:r>
              </a:p>
            </p:txBody>
          </p:sp>
        </p:grpSp>
        <p:sp>
          <p:nvSpPr>
            <p:cNvPr id="99337" name="Text Box 7">
              <a:extLst>
                <a:ext uri="{FF2B5EF4-FFF2-40B4-BE49-F238E27FC236}">
                  <a16:creationId xmlns:a16="http://schemas.microsoft.com/office/drawing/2014/main" id="{1FF0D05F-8C50-4236-A4F4-D5D4C1D78BE5}"/>
                </a:ext>
              </a:extLst>
            </p:cNvPr>
            <p:cNvSpPr txBox="1">
              <a:spLocks noChangeArrowheads="1"/>
            </p:cNvSpPr>
            <p:nvPr/>
          </p:nvSpPr>
          <p:spPr bwMode="auto">
            <a:xfrm>
              <a:off x="480" y="2899"/>
              <a:ext cx="807"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200">
                  <a:solidFill>
                    <a:schemeClr val="accent6">
                      <a:lumMod val="75000"/>
                    </a:schemeClr>
                  </a:solidFill>
                  <a:latin typeface="Calibri" panose="020F0502020204030204" pitchFamily="34" charset="0"/>
                  <a:cs typeface="Calibri" panose="020F0502020204030204" pitchFamily="34" charset="0"/>
                </a:rPr>
                <a:t>Boston University</a:t>
              </a:r>
            </a:p>
          </p:txBody>
        </p:sp>
      </p:grpSp>
      <p:grpSp>
        <p:nvGrpSpPr>
          <p:cNvPr id="618504" name="Group 8">
            <a:extLst>
              <a:ext uri="{FF2B5EF4-FFF2-40B4-BE49-F238E27FC236}">
                <a16:creationId xmlns:a16="http://schemas.microsoft.com/office/drawing/2014/main" id="{6570A931-B2D3-441C-B997-083359EC49F0}"/>
              </a:ext>
            </a:extLst>
          </p:cNvPr>
          <p:cNvGrpSpPr>
            <a:grpSpLocks/>
          </p:cNvGrpSpPr>
          <p:nvPr/>
        </p:nvGrpSpPr>
        <p:grpSpPr bwMode="auto">
          <a:xfrm>
            <a:off x="3717925" y="2317750"/>
            <a:ext cx="2322513" cy="2005013"/>
            <a:chOff x="2342" y="1460"/>
            <a:chExt cx="1463" cy="1263"/>
          </a:xfrm>
        </p:grpSpPr>
        <p:sp>
          <p:nvSpPr>
            <p:cNvPr id="99333" name="Line 9">
              <a:extLst>
                <a:ext uri="{FF2B5EF4-FFF2-40B4-BE49-F238E27FC236}">
                  <a16:creationId xmlns:a16="http://schemas.microsoft.com/office/drawing/2014/main" id="{27138659-BB7F-49B0-B7BB-90CC64DBAC6A}"/>
                </a:ext>
              </a:extLst>
            </p:cNvPr>
            <p:cNvSpPr>
              <a:spLocks noChangeShapeType="1"/>
            </p:cNvSpPr>
            <p:nvPr/>
          </p:nvSpPr>
          <p:spPr bwMode="auto">
            <a:xfrm>
              <a:off x="2350" y="1460"/>
              <a:ext cx="0" cy="117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chemeClr val="accent6">
                    <a:lumMod val="75000"/>
                  </a:schemeClr>
                </a:solidFill>
                <a:latin typeface="Calibri" panose="020F0502020204030204" pitchFamily="34" charset="0"/>
                <a:cs typeface="Calibri" panose="020F0502020204030204" pitchFamily="34" charset="0"/>
              </a:endParaRPr>
            </a:p>
          </p:txBody>
        </p:sp>
        <p:sp>
          <p:nvSpPr>
            <p:cNvPr id="99334" name="Line 10">
              <a:extLst>
                <a:ext uri="{FF2B5EF4-FFF2-40B4-BE49-F238E27FC236}">
                  <a16:creationId xmlns:a16="http://schemas.microsoft.com/office/drawing/2014/main" id="{7E330253-EB56-4405-B196-ADE24F691CC8}"/>
                </a:ext>
              </a:extLst>
            </p:cNvPr>
            <p:cNvSpPr>
              <a:spLocks noChangeShapeType="1"/>
            </p:cNvSpPr>
            <p:nvPr/>
          </p:nvSpPr>
          <p:spPr bwMode="auto">
            <a:xfrm>
              <a:off x="3805" y="1460"/>
              <a:ext cx="0" cy="117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chemeClr val="accent6">
                    <a:lumMod val="75000"/>
                  </a:schemeClr>
                </a:solidFill>
                <a:latin typeface="Calibri" panose="020F0502020204030204" pitchFamily="34" charset="0"/>
                <a:cs typeface="Calibri" panose="020F0502020204030204" pitchFamily="34" charset="0"/>
              </a:endParaRPr>
            </a:p>
          </p:txBody>
        </p:sp>
        <p:sp>
          <p:nvSpPr>
            <p:cNvPr id="99335" name="Line 11">
              <a:extLst>
                <a:ext uri="{FF2B5EF4-FFF2-40B4-BE49-F238E27FC236}">
                  <a16:creationId xmlns:a16="http://schemas.microsoft.com/office/drawing/2014/main" id="{52922337-8FDD-4A10-BC1E-5D6693D34DFC}"/>
                </a:ext>
              </a:extLst>
            </p:cNvPr>
            <p:cNvSpPr>
              <a:spLocks noChangeShapeType="1"/>
            </p:cNvSpPr>
            <p:nvPr/>
          </p:nvSpPr>
          <p:spPr bwMode="auto">
            <a:xfrm flipH="1">
              <a:off x="2342" y="2723"/>
              <a:ext cx="1440" cy="0"/>
            </a:xfrm>
            <a:prstGeom prst="line">
              <a:avLst/>
            </a:prstGeom>
            <a:noFill/>
            <a:ln w="38100">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chemeClr val="accent6">
                    <a:lumMod val="75000"/>
                  </a:schemeClr>
                </a:solidFill>
                <a:latin typeface="Calibri" panose="020F0502020204030204" pitchFamily="34" charset="0"/>
                <a:cs typeface="Calibri" panose="020F050202020403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18504"/>
                                        </p:tgtEl>
                                        <p:attrNameLst>
                                          <p:attrName>style.visibility</p:attrName>
                                        </p:attrNameLst>
                                      </p:cBhvr>
                                      <p:to>
                                        <p:strVal val="visible"/>
                                      </p:to>
                                    </p:set>
                                    <p:animEffect transition="in" filter="wipe(down)">
                                      <p:cBhvr>
                                        <p:cTn id="7" dur="500"/>
                                        <p:tgtEl>
                                          <p:spTgt spid="6185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Rectangle 2">
            <a:extLst>
              <a:ext uri="{FF2B5EF4-FFF2-40B4-BE49-F238E27FC236}">
                <a16:creationId xmlns:a16="http://schemas.microsoft.com/office/drawing/2014/main" id="{E99A8894-0B0F-473D-914E-F1179497A462}"/>
              </a:ext>
            </a:extLst>
          </p:cNvPr>
          <p:cNvSpPr>
            <a:spLocks noChangeArrowheads="1"/>
          </p:cNvSpPr>
          <p:nvPr/>
        </p:nvSpPr>
        <p:spPr bwMode="auto">
          <a:xfrm>
            <a:off x="1728788" y="1981200"/>
            <a:ext cx="685800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eaLnBrk="1" hangingPunct="1">
              <a:spcBef>
                <a:spcPct val="20000"/>
              </a:spcBef>
              <a:defRPr/>
            </a:pPr>
            <a:endParaRPr lang="en-US" altLang="en-US" sz="3200">
              <a:solidFill>
                <a:schemeClr val="accent6">
                  <a:lumMod val="75000"/>
                </a:schemeClr>
              </a:solidFill>
              <a:latin typeface="Calibri" panose="020F0502020204030204" pitchFamily="34" charset="0"/>
              <a:cs typeface="Calibri" panose="020F0502020204030204" pitchFamily="34" charset="0"/>
            </a:endParaRPr>
          </a:p>
        </p:txBody>
      </p:sp>
      <p:sp>
        <p:nvSpPr>
          <p:cNvPr id="432131" name="Oval 3">
            <a:extLst>
              <a:ext uri="{FF2B5EF4-FFF2-40B4-BE49-F238E27FC236}">
                <a16:creationId xmlns:a16="http://schemas.microsoft.com/office/drawing/2014/main" id="{3E360602-724F-4437-825A-4FC4FB8CC548}"/>
              </a:ext>
            </a:extLst>
          </p:cNvPr>
          <p:cNvSpPr>
            <a:spLocks noChangeAspect="1" noChangeArrowheads="1"/>
          </p:cNvSpPr>
          <p:nvPr/>
        </p:nvSpPr>
        <p:spPr bwMode="auto">
          <a:xfrm>
            <a:off x="2591233" y="1700645"/>
            <a:ext cx="2743200" cy="2743200"/>
          </a:xfrm>
          <a:prstGeom prst="ellipse">
            <a:avLst/>
          </a:prstGeom>
          <a:noFill/>
          <a:ln w="57150">
            <a:solidFill>
              <a:schemeClr val="accent6">
                <a:lumMod val="75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eaLnBrk="1" hangingPunct="1">
              <a:defRPr/>
            </a:pPr>
            <a:r>
              <a:rPr lang="en-US" altLang="en-US" dirty="0">
                <a:solidFill>
                  <a:schemeClr val="accent6">
                    <a:lumMod val="75000"/>
                  </a:schemeClr>
                </a:solidFill>
                <a:latin typeface="Calibri" panose="020F0502020204030204" pitchFamily="34" charset="0"/>
                <a:cs typeface="Calibri" panose="020F0502020204030204" pitchFamily="34" charset="0"/>
              </a:rPr>
              <a:t>Academics          </a:t>
            </a:r>
          </a:p>
        </p:txBody>
      </p:sp>
      <p:sp>
        <p:nvSpPr>
          <p:cNvPr id="432132" name="Oval 4">
            <a:extLst>
              <a:ext uri="{FF2B5EF4-FFF2-40B4-BE49-F238E27FC236}">
                <a16:creationId xmlns:a16="http://schemas.microsoft.com/office/drawing/2014/main" id="{B28332D5-F342-4917-8D59-C932E628F6A5}"/>
              </a:ext>
            </a:extLst>
          </p:cNvPr>
          <p:cNvSpPr>
            <a:spLocks noChangeAspect="1" noChangeArrowheads="1"/>
          </p:cNvSpPr>
          <p:nvPr/>
        </p:nvSpPr>
        <p:spPr bwMode="auto">
          <a:xfrm>
            <a:off x="4712855" y="1700645"/>
            <a:ext cx="2743200" cy="2743200"/>
          </a:xfrm>
          <a:prstGeom prst="ellipse">
            <a:avLst/>
          </a:prstGeom>
          <a:noFill/>
          <a:ln w="571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algn="ctr" eaLnBrk="1" hangingPunct="1">
              <a:defRPr/>
            </a:pPr>
            <a:r>
              <a:rPr lang="en-US" altLang="en-US">
                <a:solidFill>
                  <a:schemeClr val="accent6">
                    <a:lumMod val="75000"/>
                  </a:schemeClr>
                </a:solidFill>
                <a:latin typeface="Calibri" panose="020F0502020204030204" pitchFamily="34" charset="0"/>
                <a:cs typeface="Calibri" panose="020F0502020204030204" pitchFamily="34" charset="0"/>
              </a:rPr>
              <a:t>     Finances</a:t>
            </a:r>
          </a:p>
        </p:txBody>
      </p:sp>
      <p:sp>
        <p:nvSpPr>
          <p:cNvPr id="432133" name="Oval 5">
            <a:extLst>
              <a:ext uri="{FF2B5EF4-FFF2-40B4-BE49-F238E27FC236}">
                <a16:creationId xmlns:a16="http://schemas.microsoft.com/office/drawing/2014/main" id="{BB50F168-7CAB-4426-A76C-1BBF89D1EA7F}"/>
              </a:ext>
            </a:extLst>
          </p:cNvPr>
          <p:cNvSpPr>
            <a:spLocks noChangeAspect="1" noChangeArrowheads="1"/>
          </p:cNvSpPr>
          <p:nvPr/>
        </p:nvSpPr>
        <p:spPr bwMode="auto">
          <a:xfrm>
            <a:off x="4712855" y="3399993"/>
            <a:ext cx="2743200" cy="2743200"/>
          </a:xfrm>
          <a:prstGeom prst="ellipse">
            <a:avLst/>
          </a:prstGeom>
          <a:noFill/>
          <a:ln w="57150">
            <a:solidFill>
              <a:srgbClr val="05AD3D"/>
            </a:solidFill>
            <a:round/>
            <a:headEnd/>
            <a:tailEnd/>
          </a:ln>
          <a:effectLst/>
          <a:extLst>
            <a:ext uri="{909E8E84-426E-40DD-AFC4-6F175D3DCCD1}">
              <a14:hiddenFill xmlns:a14="http://schemas.microsoft.com/office/drawing/2010/main">
                <a:solidFill>
                  <a:srgbClr val="3366FF"/>
                </a:solid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algn="ctr" eaLnBrk="1" hangingPunct="1">
              <a:defRPr/>
            </a:pPr>
            <a:endParaRPr lang="en-US" altLang="en-US" dirty="0">
              <a:solidFill>
                <a:schemeClr val="accent6">
                  <a:lumMod val="75000"/>
                </a:schemeClr>
              </a:solidFill>
              <a:latin typeface="Calibri" panose="020F0502020204030204" pitchFamily="34" charset="0"/>
              <a:cs typeface="Calibri" panose="020F0502020204030204" pitchFamily="34" charset="0"/>
            </a:endParaRPr>
          </a:p>
          <a:p>
            <a:pPr algn="ctr" eaLnBrk="1" hangingPunct="1">
              <a:defRPr/>
            </a:pPr>
            <a:r>
              <a:rPr lang="en-US" altLang="en-US" dirty="0">
                <a:solidFill>
                  <a:schemeClr val="accent6">
                    <a:lumMod val="75000"/>
                  </a:schemeClr>
                </a:solidFill>
                <a:latin typeface="Calibri" panose="020F0502020204030204" pitchFamily="34" charset="0"/>
                <a:cs typeface="Calibri" panose="020F0502020204030204" pitchFamily="34" charset="0"/>
              </a:rPr>
              <a:t>Campus &amp; Facilities</a:t>
            </a:r>
          </a:p>
        </p:txBody>
      </p:sp>
      <p:sp>
        <p:nvSpPr>
          <p:cNvPr id="432134" name="Text Box 6">
            <a:extLst>
              <a:ext uri="{FF2B5EF4-FFF2-40B4-BE49-F238E27FC236}">
                <a16:creationId xmlns:a16="http://schemas.microsoft.com/office/drawing/2014/main" id="{8D4D309C-2814-4FEC-91F9-42DCF2ED0C83}"/>
              </a:ext>
            </a:extLst>
          </p:cNvPr>
          <p:cNvSpPr txBox="1">
            <a:spLocks noChangeArrowheads="1"/>
          </p:cNvSpPr>
          <p:nvPr/>
        </p:nvSpPr>
        <p:spPr bwMode="auto">
          <a:xfrm>
            <a:off x="966788" y="221671"/>
            <a:ext cx="8153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defRPr/>
            </a:pPr>
            <a:r>
              <a:rPr lang="en-US" altLang="en-US" sz="3600" dirty="0">
                <a:solidFill>
                  <a:schemeClr val="accent6">
                    <a:lumMod val="75000"/>
                  </a:schemeClr>
                </a:solidFill>
                <a:latin typeface="Calibri" panose="020F0502020204030204" pitchFamily="34" charset="0"/>
                <a:cs typeface="Calibri" panose="020F0502020204030204" pitchFamily="34" charset="0"/>
              </a:rPr>
              <a:t>Comprehensive Campus Planning</a:t>
            </a:r>
          </a:p>
        </p:txBody>
      </p:sp>
      <p:sp>
        <p:nvSpPr>
          <p:cNvPr id="12" name="Oval 3">
            <a:extLst>
              <a:ext uri="{FF2B5EF4-FFF2-40B4-BE49-F238E27FC236}">
                <a16:creationId xmlns:a16="http://schemas.microsoft.com/office/drawing/2014/main" id="{F9C58708-F92F-4229-8C68-CDA022E910EA}"/>
              </a:ext>
            </a:extLst>
          </p:cNvPr>
          <p:cNvSpPr>
            <a:spLocks noChangeArrowheads="1"/>
          </p:cNvSpPr>
          <p:nvPr/>
        </p:nvSpPr>
        <p:spPr bwMode="auto">
          <a:xfrm>
            <a:off x="2591233" y="3399993"/>
            <a:ext cx="2743200" cy="2743200"/>
          </a:xfrm>
          <a:prstGeom prst="ellipse">
            <a:avLst/>
          </a:prstGeom>
          <a:noFill/>
          <a:ln w="57150">
            <a:solidFill>
              <a:srgbClr val="FF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algn="ctr" eaLnBrk="1" hangingPunct="1">
              <a:defRPr/>
            </a:pPr>
            <a:endParaRPr lang="en-US" altLang="en-US" dirty="0">
              <a:solidFill>
                <a:schemeClr val="accent6">
                  <a:lumMod val="75000"/>
                </a:schemeClr>
              </a:solidFill>
              <a:latin typeface="Calibri" panose="020F0502020204030204" pitchFamily="34" charset="0"/>
              <a:cs typeface="Calibri" panose="020F0502020204030204" pitchFamily="34" charset="0"/>
            </a:endParaRPr>
          </a:p>
          <a:p>
            <a:pPr algn="ctr" eaLnBrk="1" hangingPunct="1">
              <a:defRPr/>
            </a:pPr>
            <a:r>
              <a:rPr lang="en-US" altLang="en-US" dirty="0">
                <a:solidFill>
                  <a:schemeClr val="accent6">
                    <a:lumMod val="75000"/>
                  </a:schemeClr>
                </a:solidFill>
                <a:latin typeface="Calibri" panose="020F0502020204030204" pitchFamily="34" charset="0"/>
                <a:cs typeface="Calibri" panose="020F0502020204030204" pitchFamily="34" charset="0"/>
              </a:rPr>
              <a:t>Campus Life          </a:t>
            </a:r>
          </a:p>
        </p:txBody>
      </p:sp>
      <p:sp>
        <p:nvSpPr>
          <p:cNvPr id="432135" name="Oval 7">
            <a:extLst>
              <a:ext uri="{FF2B5EF4-FFF2-40B4-BE49-F238E27FC236}">
                <a16:creationId xmlns:a16="http://schemas.microsoft.com/office/drawing/2014/main" id="{0FF447FB-32B6-4DBE-9A50-A31D9B57610C}"/>
              </a:ext>
            </a:extLst>
          </p:cNvPr>
          <p:cNvSpPr>
            <a:spLocks noChangeArrowheads="1"/>
          </p:cNvSpPr>
          <p:nvPr/>
        </p:nvSpPr>
        <p:spPr bwMode="auto">
          <a:xfrm>
            <a:off x="4471988" y="3124200"/>
            <a:ext cx="1219200" cy="1219200"/>
          </a:xfrm>
          <a:prstGeom prst="ellipse">
            <a:avLst/>
          </a:prstGeom>
          <a:gradFill rotWithShape="1">
            <a:gsLst>
              <a:gs pos="0">
                <a:srgbClr val="FFFF00"/>
              </a:gs>
              <a:gs pos="100000">
                <a:srgbClr val="FFFF66">
                  <a:alpha val="89000"/>
                </a:srgbClr>
              </a:gs>
            </a:gsLst>
            <a:lin ang="5400000" scaled="1"/>
          </a:gradFill>
          <a:ln w="28575">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en-US" altLang="en-US" sz="2000" dirty="0">
                <a:solidFill>
                  <a:schemeClr val="accent6">
                    <a:lumMod val="75000"/>
                  </a:schemeClr>
                </a:solidFill>
                <a:latin typeface="Calibri" panose="020F0502020204030204" pitchFamily="34" charset="0"/>
                <a:cs typeface="Calibri" panose="020F0502020204030204" pitchFamily="34" charset="0"/>
              </a:rPr>
              <a:t>Strategic</a:t>
            </a:r>
          </a:p>
          <a:p>
            <a:pPr algn="ctr" eaLnBrk="1" hangingPunct="1">
              <a:defRPr/>
            </a:pPr>
            <a:r>
              <a:rPr lang="en-US" altLang="en-US" sz="2000" dirty="0">
                <a:solidFill>
                  <a:schemeClr val="accent6">
                    <a:lumMod val="75000"/>
                  </a:schemeClr>
                </a:solidFill>
                <a:latin typeface="Calibri" panose="020F0502020204030204" pitchFamily="34" charset="0"/>
                <a:cs typeface="Calibri" panose="020F0502020204030204" pitchFamily="34" charset="0"/>
              </a:rPr>
              <a:t>Planning</a:t>
            </a:r>
          </a:p>
        </p:txBody>
      </p:sp>
    </p:spTree>
    <p:extLst>
      <p:ext uri="{BB962C8B-B14F-4D97-AF65-F5344CB8AC3E}">
        <p14:creationId xmlns:p14="http://schemas.microsoft.com/office/powerpoint/2010/main" val="3633598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32135"/>
                                        </p:tgtEl>
                                        <p:attrNameLst>
                                          <p:attrName>style.visibility</p:attrName>
                                        </p:attrNameLst>
                                      </p:cBhvr>
                                      <p:to>
                                        <p:strVal val="visible"/>
                                      </p:to>
                                    </p:set>
                                    <p:animEffect transition="in" filter="box(out)">
                                      <p:cBhvr>
                                        <p:cTn id="7" dur="2000"/>
                                        <p:tgtEl>
                                          <p:spTgt spid="4321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213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F4D22448-3153-443F-84EF-5C43C4CE5673}"/>
              </a:ext>
            </a:extLst>
          </p:cNvPr>
          <p:cNvSpPr>
            <a:spLocks noChangeArrowheads="1"/>
          </p:cNvSpPr>
          <p:nvPr/>
        </p:nvSpPr>
        <p:spPr bwMode="auto">
          <a:xfrm>
            <a:off x="1176338" y="223838"/>
            <a:ext cx="7696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eaLnBrk="1" hangingPunct="1"/>
            <a:r>
              <a:rPr lang="en-US" altLang="en-US" sz="3800" dirty="0">
                <a:solidFill>
                  <a:schemeClr val="accent6">
                    <a:lumMod val="75000"/>
                  </a:schemeClr>
                </a:solidFill>
                <a:latin typeface="Calibri" panose="020F0502020204030204" pitchFamily="34" charset="0"/>
                <a:cs typeface="Calibri" panose="020F0502020204030204" pitchFamily="34" charset="0"/>
              </a:rPr>
              <a:t>How is it Being Used?  </a:t>
            </a:r>
          </a:p>
        </p:txBody>
      </p:sp>
      <p:sp>
        <p:nvSpPr>
          <p:cNvPr id="97283" name="Text Box 3">
            <a:extLst>
              <a:ext uri="{FF2B5EF4-FFF2-40B4-BE49-F238E27FC236}">
                <a16:creationId xmlns:a16="http://schemas.microsoft.com/office/drawing/2014/main" id="{22303625-D96D-4BA9-AEB6-FB8A745608ED}"/>
              </a:ext>
            </a:extLst>
          </p:cNvPr>
          <p:cNvSpPr txBox="1">
            <a:spLocks noChangeArrowheads="1"/>
          </p:cNvSpPr>
          <p:nvPr/>
        </p:nvSpPr>
        <p:spPr bwMode="auto">
          <a:xfrm>
            <a:off x="1219200" y="1524000"/>
            <a:ext cx="6526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altLang="en-US">
                <a:solidFill>
                  <a:schemeClr val="accent6">
                    <a:lumMod val="75000"/>
                  </a:schemeClr>
                </a:solidFill>
                <a:latin typeface="Calibri" panose="020F0502020204030204" pitchFamily="34" charset="0"/>
                <a:cs typeface="Calibri" panose="020F0502020204030204" pitchFamily="34" charset="0"/>
              </a:rPr>
              <a:t>What affects Classroom Utilization?</a:t>
            </a:r>
          </a:p>
        </p:txBody>
      </p:sp>
      <p:sp>
        <p:nvSpPr>
          <p:cNvPr id="97284" name="Text Box 4">
            <a:extLst>
              <a:ext uri="{FF2B5EF4-FFF2-40B4-BE49-F238E27FC236}">
                <a16:creationId xmlns:a16="http://schemas.microsoft.com/office/drawing/2014/main" id="{DAB5FB06-8B8D-45B9-AAF5-C10FA716438C}"/>
              </a:ext>
            </a:extLst>
          </p:cNvPr>
          <p:cNvSpPr txBox="1">
            <a:spLocks noChangeArrowheads="1"/>
          </p:cNvSpPr>
          <p:nvPr/>
        </p:nvSpPr>
        <p:spPr bwMode="auto">
          <a:xfrm>
            <a:off x="1752600" y="2095500"/>
            <a:ext cx="6477000" cy="3120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65138" indent="-465138">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20000"/>
              </a:spcBef>
              <a:buFontTx/>
              <a:buChar char="•"/>
            </a:pPr>
            <a:r>
              <a:rPr lang="en-US" altLang="en-US">
                <a:solidFill>
                  <a:schemeClr val="accent6">
                    <a:lumMod val="75000"/>
                  </a:schemeClr>
                </a:solidFill>
                <a:latin typeface="Calibri" panose="020F0502020204030204" pitchFamily="34" charset="0"/>
                <a:cs typeface="Calibri" panose="020F0502020204030204" pitchFamily="34" charset="0"/>
              </a:rPr>
              <a:t>Control:  Registrar or Department</a:t>
            </a:r>
          </a:p>
          <a:p>
            <a:pPr eaLnBrk="1" hangingPunct="1">
              <a:spcBef>
                <a:spcPct val="20000"/>
              </a:spcBef>
              <a:buFontTx/>
              <a:buChar char="•"/>
            </a:pPr>
            <a:r>
              <a:rPr lang="en-US" altLang="en-US">
                <a:solidFill>
                  <a:schemeClr val="accent6">
                    <a:lumMod val="75000"/>
                  </a:schemeClr>
                </a:solidFill>
                <a:latin typeface="Calibri" panose="020F0502020204030204" pitchFamily="34" charset="0"/>
                <a:cs typeface="Calibri" panose="020F0502020204030204" pitchFamily="34" charset="0"/>
              </a:rPr>
              <a:t>Location</a:t>
            </a:r>
          </a:p>
          <a:p>
            <a:pPr eaLnBrk="1" hangingPunct="1">
              <a:spcBef>
                <a:spcPct val="20000"/>
              </a:spcBef>
              <a:buFontTx/>
              <a:buChar char="•"/>
            </a:pPr>
            <a:r>
              <a:rPr lang="en-US" altLang="en-US">
                <a:solidFill>
                  <a:schemeClr val="accent6">
                    <a:lumMod val="75000"/>
                  </a:schemeClr>
                </a:solidFill>
                <a:latin typeface="Calibri" panose="020F0502020204030204" pitchFamily="34" charset="0"/>
                <a:cs typeface="Calibri" panose="020F0502020204030204" pitchFamily="34" charset="0"/>
              </a:rPr>
              <a:t>Condition</a:t>
            </a:r>
          </a:p>
          <a:p>
            <a:pPr eaLnBrk="1" hangingPunct="1">
              <a:spcBef>
                <a:spcPct val="20000"/>
              </a:spcBef>
              <a:buFontTx/>
              <a:buChar char="•"/>
            </a:pPr>
            <a:r>
              <a:rPr lang="en-US" altLang="en-US">
                <a:solidFill>
                  <a:schemeClr val="accent6">
                    <a:lumMod val="75000"/>
                  </a:schemeClr>
                </a:solidFill>
                <a:latin typeface="Calibri" panose="020F0502020204030204" pitchFamily="34" charset="0"/>
                <a:cs typeface="Calibri" panose="020F0502020204030204" pitchFamily="34" charset="0"/>
              </a:rPr>
              <a:t>Sight Lines</a:t>
            </a:r>
          </a:p>
          <a:p>
            <a:pPr eaLnBrk="1" hangingPunct="1">
              <a:spcBef>
                <a:spcPct val="20000"/>
              </a:spcBef>
              <a:buFontTx/>
              <a:buChar char="•"/>
            </a:pPr>
            <a:r>
              <a:rPr lang="en-US" altLang="en-US">
                <a:solidFill>
                  <a:schemeClr val="accent6">
                    <a:lumMod val="75000"/>
                  </a:schemeClr>
                </a:solidFill>
                <a:latin typeface="Calibri" panose="020F0502020204030204" pitchFamily="34" charset="0"/>
                <a:cs typeface="Calibri" panose="020F0502020204030204" pitchFamily="34" charset="0"/>
              </a:rPr>
              <a:t>HVAC/Noise</a:t>
            </a:r>
          </a:p>
          <a:p>
            <a:pPr eaLnBrk="1" hangingPunct="1">
              <a:spcBef>
                <a:spcPct val="20000"/>
              </a:spcBef>
              <a:buFontTx/>
              <a:buChar char="•"/>
            </a:pPr>
            <a:r>
              <a:rPr lang="en-US" altLang="en-US">
                <a:solidFill>
                  <a:schemeClr val="accent6">
                    <a:lumMod val="75000"/>
                  </a:schemeClr>
                </a:solidFill>
                <a:latin typeface="Calibri" panose="020F0502020204030204" pitchFamily="34" charset="0"/>
                <a:cs typeface="Calibri" panose="020F0502020204030204" pitchFamily="34" charset="0"/>
              </a:rPr>
              <a:t>Furniture</a:t>
            </a:r>
          </a:p>
          <a:p>
            <a:pPr eaLnBrk="1" hangingPunct="1">
              <a:spcBef>
                <a:spcPct val="20000"/>
              </a:spcBef>
              <a:buFontTx/>
              <a:buChar char="•"/>
            </a:pPr>
            <a:r>
              <a:rPr lang="en-US" altLang="en-US">
                <a:solidFill>
                  <a:schemeClr val="accent6">
                    <a:lumMod val="75000"/>
                  </a:schemeClr>
                </a:solidFill>
                <a:latin typeface="Calibri" panose="020F0502020204030204" pitchFamily="34" charset="0"/>
                <a:cs typeface="Calibri" panose="020F0502020204030204" pitchFamily="34" charset="0"/>
              </a:rPr>
              <a:t>Technology</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B406C0AD-B24D-45AF-8065-E5740DD31DAD}"/>
              </a:ext>
            </a:extLst>
          </p:cNvPr>
          <p:cNvSpPr>
            <a:spLocks noChangeArrowheads="1"/>
          </p:cNvSpPr>
          <p:nvPr/>
        </p:nvSpPr>
        <p:spPr bwMode="auto">
          <a:xfrm>
            <a:off x="1176338" y="223838"/>
            <a:ext cx="7696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eaLnBrk="1" hangingPunct="1"/>
            <a:r>
              <a:rPr lang="en-US" altLang="en-US" sz="3800" dirty="0">
                <a:solidFill>
                  <a:schemeClr val="accent6">
                    <a:lumMod val="75000"/>
                  </a:schemeClr>
                </a:solidFill>
                <a:latin typeface="Calibri" panose="020F0502020204030204" pitchFamily="34" charset="0"/>
                <a:cs typeface="Calibri" panose="020F0502020204030204" pitchFamily="34" charset="0"/>
              </a:rPr>
              <a:t>How is it Being Used?  </a:t>
            </a:r>
          </a:p>
        </p:txBody>
      </p:sp>
      <p:pic>
        <p:nvPicPr>
          <p:cNvPr id="100355" name="Picture 3" descr="DSCN1265">
            <a:extLst>
              <a:ext uri="{FF2B5EF4-FFF2-40B4-BE49-F238E27FC236}">
                <a16:creationId xmlns:a16="http://schemas.microsoft.com/office/drawing/2014/main" id="{654D5476-77EF-46A6-B059-AF6CE7D2CF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713" y="1632634"/>
            <a:ext cx="4521200"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6" name="Text Box 4">
            <a:extLst>
              <a:ext uri="{FF2B5EF4-FFF2-40B4-BE49-F238E27FC236}">
                <a16:creationId xmlns:a16="http://schemas.microsoft.com/office/drawing/2014/main" id="{0EB47456-143D-4C83-A5B7-4A17ED0D0923}"/>
              </a:ext>
            </a:extLst>
          </p:cNvPr>
          <p:cNvSpPr txBox="1">
            <a:spLocks noChangeArrowheads="1"/>
          </p:cNvSpPr>
          <p:nvPr/>
        </p:nvSpPr>
        <p:spPr bwMode="auto">
          <a:xfrm>
            <a:off x="5307013" y="1557111"/>
            <a:ext cx="2885598"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tabLst>
                <a:tab pos="465138" algn="l"/>
              </a:tabLst>
              <a:defRPr sz="2400">
                <a:solidFill>
                  <a:schemeClr val="tx1"/>
                </a:solidFill>
                <a:latin typeface="Times New Roman" panose="02020603050405020304" pitchFamily="18" charset="0"/>
              </a:defRPr>
            </a:lvl1pPr>
            <a:lvl2pPr marL="742950" indent="-285750">
              <a:tabLst>
                <a:tab pos="465138" algn="l"/>
              </a:tabLst>
              <a:defRPr sz="2400">
                <a:solidFill>
                  <a:schemeClr val="tx1"/>
                </a:solidFill>
                <a:latin typeface="Times New Roman" panose="02020603050405020304" pitchFamily="18" charset="0"/>
              </a:defRPr>
            </a:lvl2pPr>
            <a:lvl3pPr marL="1143000" indent="-228600">
              <a:tabLst>
                <a:tab pos="465138" algn="l"/>
              </a:tabLst>
              <a:defRPr sz="2400">
                <a:solidFill>
                  <a:schemeClr val="tx1"/>
                </a:solidFill>
                <a:latin typeface="Times New Roman" panose="02020603050405020304" pitchFamily="18" charset="0"/>
              </a:defRPr>
            </a:lvl3pPr>
            <a:lvl4pPr marL="1600200" indent="-228600">
              <a:tabLst>
                <a:tab pos="465138" algn="l"/>
              </a:tabLst>
              <a:defRPr sz="2400">
                <a:solidFill>
                  <a:schemeClr val="tx1"/>
                </a:solidFill>
                <a:latin typeface="Times New Roman" panose="02020603050405020304" pitchFamily="18" charset="0"/>
              </a:defRPr>
            </a:lvl4pPr>
            <a:lvl5pPr marL="2057400" indent="-228600">
              <a:tabLst>
                <a:tab pos="465138"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465138"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465138"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465138"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465138" algn="l"/>
              </a:tabLst>
              <a:defRPr sz="2400">
                <a:solidFill>
                  <a:schemeClr val="tx1"/>
                </a:solidFill>
                <a:latin typeface="Times New Roman" panose="02020603050405020304" pitchFamily="18" charset="0"/>
              </a:defRPr>
            </a:lvl9pPr>
          </a:lstStyle>
          <a:p>
            <a:pPr eaLnBrk="1" hangingPunct="1"/>
            <a:r>
              <a:rPr lang="en-US" altLang="en-US" dirty="0">
                <a:solidFill>
                  <a:schemeClr val="accent6">
                    <a:lumMod val="75000"/>
                  </a:schemeClr>
                </a:solidFill>
                <a:latin typeface="Calibri" panose="020F0502020204030204" pitchFamily="34" charset="0"/>
                <a:cs typeface="Calibri" panose="020F0502020204030204" pitchFamily="34" charset="0"/>
              </a:rPr>
              <a:t>Classroom Utilization </a:t>
            </a:r>
          </a:p>
          <a:p>
            <a:pPr eaLnBrk="1" hangingPunct="1"/>
            <a:endParaRPr lang="en-US" altLang="en-US" dirty="0">
              <a:solidFill>
                <a:schemeClr val="accent6">
                  <a:lumMod val="75000"/>
                </a:schemeClr>
              </a:solidFill>
              <a:latin typeface="Calibri" panose="020F0502020204030204" pitchFamily="34" charset="0"/>
              <a:cs typeface="Calibri" panose="020F0502020204030204" pitchFamily="34" charset="0"/>
            </a:endParaRPr>
          </a:p>
          <a:p>
            <a:pPr eaLnBrk="1" hangingPunct="1"/>
            <a:r>
              <a:rPr lang="en-US" altLang="en-US" dirty="0">
                <a:solidFill>
                  <a:schemeClr val="accent6">
                    <a:lumMod val="75000"/>
                  </a:schemeClr>
                </a:solidFill>
                <a:latin typeface="Calibri" panose="020F0502020204030204" pitchFamily="34" charset="0"/>
                <a:cs typeface="Calibri" panose="020F0502020204030204" pitchFamily="34" charset="0"/>
              </a:rPr>
              <a:t>a.	Room Utilization</a:t>
            </a:r>
          </a:p>
          <a:p>
            <a:pPr eaLnBrk="1" hangingPunct="1"/>
            <a:endParaRPr lang="en-US" altLang="en-US" dirty="0">
              <a:solidFill>
                <a:schemeClr val="accent6">
                  <a:lumMod val="75000"/>
                </a:schemeClr>
              </a:solidFill>
              <a:latin typeface="Calibri" panose="020F0502020204030204" pitchFamily="34" charset="0"/>
              <a:cs typeface="Calibri" panose="020F0502020204030204" pitchFamily="34" charset="0"/>
            </a:endParaRPr>
          </a:p>
          <a:p>
            <a:pPr eaLnBrk="1" hangingPunct="1"/>
            <a:r>
              <a:rPr lang="en-US" altLang="en-US" dirty="0">
                <a:solidFill>
                  <a:schemeClr val="accent6">
                    <a:lumMod val="75000"/>
                  </a:schemeClr>
                </a:solidFill>
                <a:latin typeface="Calibri" panose="020F0502020204030204" pitchFamily="34" charset="0"/>
                <a:cs typeface="Calibri" panose="020F0502020204030204" pitchFamily="34" charset="0"/>
              </a:rPr>
              <a:t>b.	Seat Utilization</a:t>
            </a:r>
          </a:p>
          <a:p>
            <a:pPr eaLnBrk="1" hangingPunct="1"/>
            <a:endParaRPr lang="en-US" altLang="en-US" dirty="0">
              <a:latin typeface="Calibri" panose="020F0502020204030204" pitchFamily="34" charset="0"/>
              <a:cs typeface="Calibri" panose="020F0502020204030204" pitchFamily="34" charset="0"/>
            </a:endParaRPr>
          </a:p>
          <a:p>
            <a:pPr eaLnBrk="1" hangingPunct="1"/>
            <a:r>
              <a:rPr lang="en-US" altLang="en-US" dirty="0">
                <a:solidFill>
                  <a:srgbClr val="990033"/>
                </a:solidFill>
                <a:latin typeface="Calibri" panose="020F0502020204030204" pitchFamily="34" charset="0"/>
                <a:cs typeface="Calibri" panose="020F0502020204030204" pitchFamily="34" charset="0"/>
              </a:rPr>
              <a:t>          Target:</a:t>
            </a:r>
          </a:p>
          <a:p>
            <a:pPr eaLnBrk="1" hangingPunct="1"/>
            <a:r>
              <a:rPr lang="en-US" altLang="en-US" dirty="0">
                <a:solidFill>
                  <a:srgbClr val="990033"/>
                </a:solidFill>
                <a:latin typeface="Calibri" panose="020F0502020204030204" pitchFamily="34" charset="0"/>
                <a:cs typeface="Calibri" panose="020F0502020204030204" pitchFamily="34" charset="0"/>
              </a:rPr>
              <a:t>Seats filled to 60% to</a:t>
            </a:r>
          </a:p>
          <a:p>
            <a:pPr eaLnBrk="1" hangingPunct="1"/>
            <a:r>
              <a:rPr lang="en-US" altLang="en-US" dirty="0">
                <a:solidFill>
                  <a:srgbClr val="990033"/>
                </a:solidFill>
                <a:latin typeface="Calibri" panose="020F0502020204030204" pitchFamily="34" charset="0"/>
                <a:cs typeface="Calibri" panose="020F0502020204030204" pitchFamily="34" charset="0"/>
              </a:rPr>
              <a:t>of capacity</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0C85BB0B-333B-41FD-B903-C6F077742245}"/>
              </a:ext>
            </a:extLst>
          </p:cNvPr>
          <p:cNvSpPr>
            <a:spLocks noChangeArrowheads="1"/>
          </p:cNvSpPr>
          <p:nvPr/>
        </p:nvSpPr>
        <p:spPr bwMode="auto">
          <a:xfrm>
            <a:off x="1176338" y="223838"/>
            <a:ext cx="7696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eaLnBrk="1" hangingPunct="1"/>
            <a:r>
              <a:rPr lang="en-US" altLang="en-US" sz="3800" dirty="0">
                <a:solidFill>
                  <a:schemeClr val="accent6">
                    <a:lumMod val="75000"/>
                  </a:schemeClr>
                </a:solidFill>
                <a:latin typeface="Calibri" panose="020F0502020204030204" pitchFamily="34" charset="0"/>
                <a:cs typeface="Calibri" panose="020F0502020204030204" pitchFamily="34" charset="0"/>
              </a:rPr>
              <a:t>How is it Being Used?  </a:t>
            </a:r>
          </a:p>
        </p:txBody>
      </p:sp>
      <p:grpSp>
        <p:nvGrpSpPr>
          <p:cNvPr id="102403" name="Group 3">
            <a:extLst>
              <a:ext uri="{FF2B5EF4-FFF2-40B4-BE49-F238E27FC236}">
                <a16:creationId xmlns:a16="http://schemas.microsoft.com/office/drawing/2014/main" id="{9BD5DFE2-C1F4-46ED-8EBA-D8AC90F47462}"/>
              </a:ext>
            </a:extLst>
          </p:cNvPr>
          <p:cNvGrpSpPr>
            <a:grpSpLocks/>
          </p:cNvGrpSpPr>
          <p:nvPr/>
        </p:nvGrpSpPr>
        <p:grpSpPr bwMode="auto">
          <a:xfrm>
            <a:off x="1341438" y="1141413"/>
            <a:ext cx="7315200" cy="5238750"/>
            <a:chOff x="1056" y="960"/>
            <a:chExt cx="4608" cy="3300"/>
          </a:xfrm>
        </p:grpSpPr>
        <p:grpSp>
          <p:nvGrpSpPr>
            <p:cNvPr id="102408" name="Group 4">
              <a:extLst>
                <a:ext uri="{FF2B5EF4-FFF2-40B4-BE49-F238E27FC236}">
                  <a16:creationId xmlns:a16="http://schemas.microsoft.com/office/drawing/2014/main" id="{E1C32795-96BA-4DC0-B4E6-40AFE11128DD}"/>
                </a:ext>
              </a:extLst>
            </p:cNvPr>
            <p:cNvGrpSpPr>
              <a:grpSpLocks/>
            </p:cNvGrpSpPr>
            <p:nvPr/>
          </p:nvGrpSpPr>
          <p:grpSpPr bwMode="auto">
            <a:xfrm>
              <a:off x="1056" y="960"/>
              <a:ext cx="4608" cy="3300"/>
              <a:chOff x="1056" y="960"/>
              <a:chExt cx="4608" cy="3300"/>
            </a:xfrm>
          </p:grpSpPr>
          <p:graphicFrame>
            <p:nvGraphicFramePr>
              <p:cNvPr id="102410" name="Object 5">
                <a:extLst>
                  <a:ext uri="{FF2B5EF4-FFF2-40B4-BE49-F238E27FC236}">
                    <a16:creationId xmlns:a16="http://schemas.microsoft.com/office/drawing/2014/main" id="{16C13F56-D1F6-42E2-98E3-2CF217C605C9}"/>
                  </a:ext>
                </a:extLst>
              </p:cNvPr>
              <p:cNvGraphicFramePr>
                <a:graphicFrameLocks noChangeAspect="1"/>
              </p:cNvGraphicFramePr>
              <p:nvPr/>
            </p:nvGraphicFramePr>
            <p:xfrm>
              <a:off x="1056" y="960"/>
              <a:ext cx="4608" cy="3300"/>
            </p:xfrm>
            <a:graphic>
              <a:graphicData uri="http://schemas.openxmlformats.org/presentationml/2006/ole">
                <mc:AlternateContent xmlns:mc="http://schemas.openxmlformats.org/markup-compatibility/2006">
                  <mc:Choice xmlns:v="urn:schemas-microsoft-com:vml" Requires="v">
                    <p:oleObj spid="_x0000_s102477" name="Chart" r:id="rId3" imgW="7258291" imgH="5543791" progId="Excel.Chart.8">
                      <p:embed/>
                    </p:oleObj>
                  </mc:Choice>
                  <mc:Fallback>
                    <p:oleObj name="Chart" r:id="rId3" imgW="7258291" imgH="5543791" progId="Excel.Chart.8">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6" y="960"/>
                            <a:ext cx="4608" cy="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411" name="Text Box 6">
                <a:extLst>
                  <a:ext uri="{FF2B5EF4-FFF2-40B4-BE49-F238E27FC236}">
                    <a16:creationId xmlns:a16="http://schemas.microsoft.com/office/drawing/2014/main" id="{9AD9A847-0236-4432-95E1-A2717E85D13C}"/>
                  </a:ext>
                </a:extLst>
              </p:cNvPr>
              <p:cNvSpPr txBox="1">
                <a:spLocks noChangeArrowheads="1"/>
              </p:cNvSpPr>
              <p:nvPr/>
            </p:nvSpPr>
            <p:spPr bwMode="auto">
              <a:xfrm rot="-5400000">
                <a:off x="576" y="2928"/>
                <a:ext cx="1296"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900">
                    <a:solidFill>
                      <a:schemeClr val="accent6">
                        <a:lumMod val="75000"/>
                      </a:schemeClr>
                    </a:solidFill>
                    <a:latin typeface="Calibri" panose="020F0502020204030204" pitchFamily="34" charset="0"/>
                    <a:cs typeface="Calibri" panose="020F0502020204030204" pitchFamily="34" charset="0"/>
                  </a:rPr>
                  <a:t>Percent of Sections or Rooms</a:t>
                </a:r>
              </a:p>
            </p:txBody>
          </p:sp>
        </p:grpSp>
        <p:sp>
          <p:nvSpPr>
            <p:cNvPr id="102409" name="Text Box 7">
              <a:extLst>
                <a:ext uri="{FF2B5EF4-FFF2-40B4-BE49-F238E27FC236}">
                  <a16:creationId xmlns:a16="http://schemas.microsoft.com/office/drawing/2014/main" id="{13D6BDE4-A50F-4844-85CD-5730965F8795}"/>
                </a:ext>
              </a:extLst>
            </p:cNvPr>
            <p:cNvSpPr txBox="1">
              <a:spLocks noChangeArrowheads="1"/>
            </p:cNvSpPr>
            <p:nvPr/>
          </p:nvSpPr>
          <p:spPr bwMode="auto">
            <a:xfrm>
              <a:off x="1143" y="4085"/>
              <a:ext cx="172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800">
                  <a:solidFill>
                    <a:schemeClr val="accent6">
                      <a:lumMod val="75000"/>
                    </a:schemeClr>
                  </a:solidFill>
                  <a:latin typeface="Calibri" panose="020F0502020204030204" pitchFamily="34" charset="0"/>
                  <a:cs typeface="Calibri" panose="020F0502020204030204" pitchFamily="34" charset="0"/>
                </a:rPr>
                <a:t>Boston University</a:t>
              </a:r>
            </a:p>
          </p:txBody>
        </p:sp>
      </p:grpSp>
      <p:grpSp>
        <p:nvGrpSpPr>
          <p:cNvPr id="621576" name="Group 8">
            <a:extLst>
              <a:ext uri="{FF2B5EF4-FFF2-40B4-BE49-F238E27FC236}">
                <a16:creationId xmlns:a16="http://schemas.microsoft.com/office/drawing/2014/main" id="{D1EB6096-BBE9-4A3F-88DE-40939716EB58}"/>
              </a:ext>
            </a:extLst>
          </p:cNvPr>
          <p:cNvGrpSpPr>
            <a:grpSpLocks/>
          </p:cNvGrpSpPr>
          <p:nvPr/>
        </p:nvGrpSpPr>
        <p:grpSpPr bwMode="auto">
          <a:xfrm>
            <a:off x="1885950" y="2046288"/>
            <a:ext cx="2103438" cy="4094162"/>
            <a:chOff x="1188" y="1289"/>
            <a:chExt cx="1325" cy="2579"/>
          </a:xfrm>
        </p:grpSpPr>
        <p:sp>
          <p:nvSpPr>
            <p:cNvPr id="102405" name="Oval 9">
              <a:extLst>
                <a:ext uri="{FF2B5EF4-FFF2-40B4-BE49-F238E27FC236}">
                  <a16:creationId xmlns:a16="http://schemas.microsoft.com/office/drawing/2014/main" id="{73152E9C-D059-4C2E-96E8-8148EDA5E5DD}"/>
                </a:ext>
              </a:extLst>
            </p:cNvPr>
            <p:cNvSpPr>
              <a:spLocks noChangeArrowheads="1"/>
            </p:cNvSpPr>
            <p:nvPr/>
          </p:nvSpPr>
          <p:spPr bwMode="auto">
            <a:xfrm>
              <a:off x="1188" y="1289"/>
              <a:ext cx="1325" cy="2579"/>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solidFill>
                  <a:schemeClr val="accent6">
                    <a:lumMod val="75000"/>
                  </a:schemeClr>
                </a:solidFill>
                <a:latin typeface="Calibri" panose="020F0502020204030204" pitchFamily="34" charset="0"/>
                <a:cs typeface="Calibri" panose="020F0502020204030204" pitchFamily="34" charset="0"/>
              </a:endParaRPr>
            </a:p>
          </p:txBody>
        </p:sp>
        <p:sp>
          <p:nvSpPr>
            <p:cNvPr id="102406" name="Text Box 10">
              <a:extLst>
                <a:ext uri="{FF2B5EF4-FFF2-40B4-BE49-F238E27FC236}">
                  <a16:creationId xmlns:a16="http://schemas.microsoft.com/office/drawing/2014/main" id="{56397644-314E-4E8A-BF65-35D052243909}"/>
                </a:ext>
              </a:extLst>
            </p:cNvPr>
            <p:cNvSpPr txBox="1">
              <a:spLocks noChangeArrowheads="1"/>
            </p:cNvSpPr>
            <p:nvPr/>
          </p:nvSpPr>
          <p:spPr bwMode="auto">
            <a:xfrm>
              <a:off x="1673" y="1401"/>
              <a:ext cx="42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1800" dirty="0">
                  <a:solidFill>
                    <a:srgbClr val="FF0000"/>
                  </a:solidFill>
                  <a:latin typeface="Calibri" panose="020F0502020204030204" pitchFamily="34" charset="0"/>
                  <a:cs typeface="Calibri" panose="020F0502020204030204" pitchFamily="34" charset="0"/>
                </a:rPr>
                <a:t>75%</a:t>
              </a:r>
            </a:p>
          </p:txBody>
        </p:sp>
        <p:sp>
          <p:nvSpPr>
            <p:cNvPr id="102407" name="Text Box 11">
              <a:extLst>
                <a:ext uri="{FF2B5EF4-FFF2-40B4-BE49-F238E27FC236}">
                  <a16:creationId xmlns:a16="http://schemas.microsoft.com/office/drawing/2014/main" id="{1F9062FA-8DDC-4C68-8249-0D82AD1DDDCB}"/>
                </a:ext>
              </a:extLst>
            </p:cNvPr>
            <p:cNvSpPr txBox="1">
              <a:spLocks noChangeArrowheads="1"/>
            </p:cNvSpPr>
            <p:nvPr/>
          </p:nvSpPr>
          <p:spPr bwMode="auto">
            <a:xfrm>
              <a:off x="1940" y="2865"/>
              <a:ext cx="42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1800">
                  <a:solidFill>
                    <a:srgbClr val="FF0000"/>
                  </a:solidFill>
                  <a:latin typeface="Calibri" panose="020F0502020204030204" pitchFamily="34" charset="0"/>
                  <a:cs typeface="Calibri" panose="020F0502020204030204" pitchFamily="34" charset="0"/>
                </a:rPr>
                <a:t>25%</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21576"/>
                                        </p:tgtEl>
                                        <p:attrNameLst>
                                          <p:attrName>style.visibility</p:attrName>
                                        </p:attrNameLst>
                                      </p:cBhvr>
                                      <p:to>
                                        <p:strVal val="visible"/>
                                      </p:to>
                                    </p:set>
                                    <p:animEffect transition="in" filter="wipe(left)">
                                      <p:cBhvr>
                                        <p:cTn id="7" dur="500"/>
                                        <p:tgtEl>
                                          <p:spTgt spid="62157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xit" presetSubtype="2" fill="hold" nodeType="clickEffect">
                                  <p:stCondLst>
                                    <p:cond delay="0"/>
                                  </p:stCondLst>
                                  <p:childTnLst>
                                    <p:animEffect transition="out" filter="wipe(right)">
                                      <p:cBhvr>
                                        <p:cTn id="11" dur="500"/>
                                        <p:tgtEl>
                                          <p:spTgt spid="621576"/>
                                        </p:tgtEl>
                                      </p:cBhvr>
                                    </p:animEffect>
                                    <p:set>
                                      <p:cBhvr>
                                        <p:cTn id="12" dur="1" fill="hold">
                                          <p:stCondLst>
                                            <p:cond delay="499"/>
                                          </p:stCondLst>
                                        </p:cTn>
                                        <p:tgtEl>
                                          <p:spTgt spid="62157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50D931B8-AA10-417F-9505-36DB37121709}"/>
              </a:ext>
            </a:extLst>
          </p:cNvPr>
          <p:cNvSpPr>
            <a:spLocks noChangeArrowheads="1"/>
          </p:cNvSpPr>
          <p:nvPr/>
        </p:nvSpPr>
        <p:spPr bwMode="auto">
          <a:xfrm>
            <a:off x="1176338" y="223838"/>
            <a:ext cx="7696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eaLnBrk="1" hangingPunct="1"/>
            <a:r>
              <a:rPr lang="en-US" altLang="en-US" sz="3800" dirty="0">
                <a:solidFill>
                  <a:schemeClr val="accent6">
                    <a:lumMod val="75000"/>
                  </a:schemeClr>
                </a:solidFill>
                <a:latin typeface="Calibri" panose="020F0502020204030204" pitchFamily="34" charset="0"/>
                <a:cs typeface="Calibri" panose="020F0502020204030204" pitchFamily="34" charset="0"/>
              </a:rPr>
              <a:t>How is it Being Used?  </a:t>
            </a:r>
          </a:p>
        </p:txBody>
      </p:sp>
      <p:pic>
        <p:nvPicPr>
          <p:cNvPr id="104451" name="Picture 3" descr="DSCN1265">
            <a:extLst>
              <a:ext uri="{FF2B5EF4-FFF2-40B4-BE49-F238E27FC236}">
                <a16:creationId xmlns:a16="http://schemas.microsoft.com/office/drawing/2014/main" id="{A7AA987B-8963-49A9-B3E2-C82A2409B3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713" y="1654405"/>
            <a:ext cx="4521200"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2" name="Text Box 4">
            <a:extLst>
              <a:ext uri="{FF2B5EF4-FFF2-40B4-BE49-F238E27FC236}">
                <a16:creationId xmlns:a16="http://schemas.microsoft.com/office/drawing/2014/main" id="{29EE481E-13C1-4D71-82AE-17D3FB183B15}"/>
              </a:ext>
            </a:extLst>
          </p:cNvPr>
          <p:cNvSpPr txBox="1">
            <a:spLocks noChangeArrowheads="1"/>
          </p:cNvSpPr>
          <p:nvPr/>
        </p:nvSpPr>
        <p:spPr bwMode="auto">
          <a:xfrm>
            <a:off x="5307013" y="1546225"/>
            <a:ext cx="3307509"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tabLst>
                <a:tab pos="465138" algn="l"/>
              </a:tabLst>
              <a:defRPr sz="2400">
                <a:solidFill>
                  <a:schemeClr val="tx1"/>
                </a:solidFill>
                <a:latin typeface="Times New Roman" panose="02020603050405020304" pitchFamily="18" charset="0"/>
              </a:defRPr>
            </a:lvl1pPr>
            <a:lvl2pPr marL="742950" indent="-285750">
              <a:tabLst>
                <a:tab pos="465138" algn="l"/>
              </a:tabLst>
              <a:defRPr sz="2400">
                <a:solidFill>
                  <a:schemeClr val="tx1"/>
                </a:solidFill>
                <a:latin typeface="Times New Roman" panose="02020603050405020304" pitchFamily="18" charset="0"/>
              </a:defRPr>
            </a:lvl2pPr>
            <a:lvl3pPr marL="1143000" indent="-228600">
              <a:tabLst>
                <a:tab pos="465138" algn="l"/>
              </a:tabLst>
              <a:defRPr sz="2400">
                <a:solidFill>
                  <a:schemeClr val="tx1"/>
                </a:solidFill>
                <a:latin typeface="Times New Roman" panose="02020603050405020304" pitchFamily="18" charset="0"/>
              </a:defRPr>
            </a:lvl3pPr>
            <a:lvl4pPr marL="1600200" indent="-228600">
              <a:tabLst>
                <a:tab pos="465138" algn="l"/>
              </a:tabLst>
              <a:defRPr sz="2400">
                <a:solidFill>
                  <a:schemeClr val="tx1"/>
                </a:solidFill>
                <a:latin typeface="Times New Roman" panose="02020603050405020304" pitchFamily="18" charset="0"/>
              </a:defRPr>
            </a:lvl4pPr>
            <a:lvl5pPr marL="2057400" indent="-228600">
              <a:tabLst>
                <a:tab pos="465138"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465138"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465138"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465138"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465138" algn="l"/>
              </a:tabLst>
              <a:defRPr sz="2400">
                <a:solidFill>
                  <a:schemeClr val="tx1"/>
                </a:solidFill>
                <a:latin typeface="Times New Roman" panose="02020603050405020304" pitchFamily="18" charset="0"/>
              </a:defRPr>
            </a:lvl9pPr>
          </a:lstStyle>
          <a:p>
            <a:pPr eaLnBrk="1" hangingPunct="1"/>
            <a:r>
              <a:rPr lang="en-US" altLang="en-US" dirty="0">
                <a:solidFill>
                  <a:schemeClr val="accent6">
                    <a:lumMod val="75000"/>
                  </a:schemeClr>
                </a:solidFill>
                <a:latin typeface="Calibri" panose="020F0502020204030204" pitchFamily="34" charset="0"/>
                <a:cs typeface="Calibri" panose="020F0502020204030204" pitchFamily="34" charset="0"/>
              </a:rPr>
              <a:t>Classroom Utilization </a:t>
            </a:r>
          </a:p>
          <a:p>
            <a:pPr eaLnBrk="1" hangingPunct="1"/>
            <a:endParaRPr lang="en-US" altLang="en-US" dirty="0">
              <a:solidFill>
                <a:schemeClr val="accent6">
                  <a:lumMod val="75000"/>
                </a:schemeClr>
              </a:solidFill>
              <a:latin typeface="Calibri" panose="020F0502020204030204" pitchFamily="34" charset="0"/>
              <a:cs typeface="Calibri" panose="020F0502020204030204" pitchFamily="34" charset="0"/>
            </a:endParaRPr>
          </a:p>
          <a:p>
            <a:pPr eaLnBrk="1" hangingPunct="1"/>
            <a:r>
              <a:rPr lang="en-US" altLang="en-US" dirty="0">
                <a:solidFill>
                  <a:schemeClr val="accent6">
                    <a:lumMod val="75000"/>
                  </a:schemeClr>
                </a:solidFill>
                <a:latin typeface="Calibri" panose="020F0502020204030204" pitchFamily="34" charset="0"/>
                <a:cs typeface="Calibri" panose="020F0502020204030204" pitchFamily="34" charset="0"/>
              </a:rPr>
              <a:t>a.	Room Utilization</a:t>
            </a:r>
          </a:p>
          <a:p>
            <a:pPr eaLnBrk="1" hangingPunct="1"/>
            <a:endParaRPr lang="en-US" altLang="en-US" dirty="0">
              <a:solidFill>
                <a:schemeClr val="accent6">
                  <a:lumMod val="75000"/>
                </a:schemeClr>
              </a:solidFill>
              <a:latin typeface="Calibri" panose="020F0502020204030204" pitchFamily="34" charset="0"/>
              <a:cs typeface="Calibri" panose="020F0502020204030204" pitchFamily="34" charset="0"/>
            </a:endParaRPr>
          </a:p>
          <a:p>
            <a:pPr eaLnBrk="1" hangingPunct="1"/>
            <a:r>
              <a:rPr lang="en-US" altLang="en-US" dirty="0">
                <a:solidFill>
                  <a:schemeClr val="accent6">
                    <a:lumMod val="75000"/>
                  </a:schemeClr>
                </a:solidFill>
                <a:latin typeface="Calibri" panose="020F0502020204030204" pitchFamily="34" charset="0"/>
                <a:cs typeface="Calibri" panose="020F0502020204030204" pitchFamily="34" charset="0"/>
              </a:rPr>
              <a:t>b.	Seat Utilization</a:t>
            </a:r>
          </a:p>
          <a:p>
            <a:pPr eaLnBrk="1" hangingPunct="1"/>
            <a:endParaRPr lang="en-US" altLang="en-US" dirty="0">
              <a:latin typeface="Calibri" panose="020F0502020204030204" pitchFamily="34" charset="0"/>
              <a:cs typeface="Calibri" panose="020F0502020204030204" pitchFamily="34" charset="0"/>
            </a:endParaRPr>
          </a:p>
          <a:p>
            <a:pPr eaLnBrk="1" hangingPunct="1"/>
            <a:r>
              <a:rPr lang="en-US" altLang="en-US" dirty="0">
                <a:solidFill>
                  <a:srgbClr val="990033"/>
                </a:solidFill>
                <a:latin typeface="Calibri" panose="020F0502020204030204" pitchFamily="34" charset="0"/>
                <a:cs typeface="Calibri" panose="020F0502020204030204" pitchFamily="34" charset="0"/>
              </a:rPr>
              <a:t>c.	Square Feet/Student</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6C563B06-CEAE-47A4-B784-1268A850E04D}"/>
              </a:ext>
            </a:extLst>
          </p:cNvPr>
          <p:cNvSpPr>
            <a:spLocks noChangeArrowheads="1"/>
          </p:cNvSpPr>
          <p:nvPr/>
        </p:nvSpPr>
        <p:spPr bwMode="auto">
          <a:xfrm>
            <a:off x="1176338" y="223838"/>
            <a:ext cx="7696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eaLnBrk="1" hangingPunct="1"/>
            <a:r>
              <a:rPr lang="en-US" altLang="en-US" sz="3800" dirty="0">
                <a:solidFill>
                  <a:schemeClr val="accent6">
                    <a:lumMod val="75000"/>
                  </a:schemeClr>
                </a:solidFill>
                <a:latin typeface="Calibri" panose="020F0502020204030204" pitchFamily="34" charset="0"/>
                <a:cs typeface="Calibri" panose="020F0502020204030204" pitchFamily="34" charset="0"/>
              </a:rPr>
              <a:t>How is it Being Used? </a:t>
            </a:r>
            <a:r>
              <a:rPr lang="en-US" altLang="en-US" sz="4400" dirty="0">
                <a:solidFill>
                  <a:schemeClr val="accent6">
                    <a:lumMod val="75000"/>
                  </a:schemeClr>
                </a:solidFill>
                <a:latin typeface="Calibri" panose="020F0502020204030204" pitchFamily="34" charset="0"/>
                <a:cs typeface="Calibri" panose="020F0502020204030204" pitchFamily="34" charset="0"/>
              </a:rPr>
              <a:t> </a:t>
            </a:r>
          </a:p>
        </p:txBody>
      </p:sp>
      <p:grpSp>
        <p:nvGrpSpPr>
          <p:cNvPr id="105475" name="Group 3">
            <a:extLst>
              <a:ext uri="{FF2B5EF4-FFF2-40B4-BE49-F238E27FC236}">
                <a16:creationId xmlns:a16="http://schemas.microsoft.com/office/drawing/2014/main" id="{101C5168-3988-4C06-8CA9-FF14EA14134F}"/>
              </a:ext>
            </a:extLst>
          </p:cNvPr>
          <p:cNvGrpSpPr>
            <a:grpSpLocks noChangeAspect="1"/>
          </p:cNvGrpSpPr>
          <p:nvPr/>
        </p:nvGrpSpPr>
        <p:grpSpPr bwMode="auto">
          <a:xfrm>
            <a:off x="1581150" y="1652588"/>
            <a:ext cx="2595563" cy="2738437"/>
            <a:chOff x="2049" y="474"/>
            <a:chExt cx="2505" cy="2643"/>
          </a:xfrm>
        </p:grpSpPr>
        <p:sp>
          <p:nvSpPr>
            <p:cNvPr id="105496" name="Rectangle 4">
              <a:extLst>
                <a:ext uri="{FF2B5EF4-FFF2-40B4-BE49-F238E27FC236}">
                  <a16:creationId xmlns:a16="http://schemas.microsoft.com/office/drawing/2014/main" id="{E75171F5-411D-4281-92DA-AE955D2FF357}"/>
                </a:ext>
              </a:extLst>
            </p:cNvPr>
            <p:cNvSpPr>
              <a:spLocks noChangeAspect="1" noChangeArrowheads="1"/>
            </p:cNvSpPr>
            <p:nvPr/>
          </p:nvSpPr>
          <p:spPr bwMode="auto">
            <a:xfrm>
              <a:off x="2049" y="474"/>
              <a:ext cx="2505" cy="2643"/>
            </a:xfrm>
            <a:prstGeom prst="rect">
              <a:avLst/>
            </a:prstGeom>
            <a:solidFill>
              <a:schemeClr val="accent1"/>
            </a:solidFill>
            <a:ln w="571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solidFill>
                  <a:schemeClr val="accent6">
                    <a:lumMod val="75000"/>
                  </a:schemeClr>
                </a:solidFill>
                <a:latin typeface="Calibri" panose="020F0502020204030204" pitchFamily="34" charset="0"/>
                <a:cs typeface="Calibri" panose="020F0502020204030204" pitchFamily="34" charset="0"/>
              </a:endParaRPr>
            </a:p>
          </p:txBody>
        </p:sp>
        <p:grpSp>
          <p:nvGrpSpPr>
            <p:cNvPr id="105497" name="Group 5">
              <a:extLst>
                <a:ext uri="{FF2B5EF4-FFF2-40B4-BE49-F238E27FC236}">
                  <a16:creationId xmlns:a16="http://schemas.microsoft.com/office/drawing/2014/main" id="{97035133-3103-4D8A-BDA6-15C1A74E0777}"/>
                </a:ext>
              </a:extLst>
            </p:cNvPr>
            <p:cNvGrpSpPr>
              <a:grpSpLocks noChangeAspect="1"/>
            </p:cNvGrpSpPr>
            <p:nvPr/>
          </p:nvGrpSpPr>
          <p:grpSpPr bwMode="auto">
            <a:xfrm>
              <a:off x="2193" y="630"/>
              <a:ext cx="1662" cy="2448"/>
              <a:chOff x="1680" y="816"/>
              <a:chExt cx="1662" cy="2448"/>
            </a:xfrm>
          </p:grpSpPr>
          <p:grpSp>
            <p:nvGrpSpPr>
              <p:cNvPr id="105498" name="Group 6">
                <a:extLst>
                  <a:ext uri="{FF2B5EF4-FFF2-40B4-BE49-F238E27FC236}">
                    <a16:creationId xmlns:a16="http://schemas.microsoft.com/office/drawing/2014/main" id="{08922B45-ABDE-440E-A5E4-3F5DB7881EAD}"/>
                  </a:ext>
                </a:extLst>
              </p:cNvPr>
              <p:cNvGrpSpPr>
                <a:grpSpLocks noChangeAspect="1"/>
              </p:cNvGrpSpPr>
              <p:nvPr/>
            </p:nvGrpSpPr>
            <p:grpSpPr bwMode="auto">
              <a:xfrm>
                <a:off x="1695" y="1200"/>
                <a:ext cx="1298" cy="384"/>
                <a:chOff x="768" y="1344"/>
                <a:chExt cx="1298" cy="384"/>
              </a:xfrm>
            </p:grpSpPr>
            <p:graphicFrame>
              <p:nvGraphicFramePr>
                <p:cNvPr id="105524" name="Object 7">
                  <a:extLst>
                    <a:ext uri="{FF2B5EF4-FFF2-40B4-BE49-F238E27FC236}">
                      <a16:creationId xmlns:a16="http://schemas.microsoft.com/office/drawing/2014/main" id="{DF0D31B0-A570-453D-9F96-0E9939A27022}"/>
                    </a:ext>
                  </a:extLst>
                </p:cNvPr>
                <p:cNvGraphicFramePr>
                  <a:graphicFrameLocks noChangeAspect="1"/>
                </p:cNvGraphicFramePr>
                <p:nvPr/>
              </p:nvGraphicFramePr>
              <p:xfrm>
                <a:off x="768" y="1344"/>
                <a:ext cx="303" cy="384"/>
              </p:xfrm>
              <a:graphic>
                <a:graphicData uri="http://schemas.openxmlformats.org/presentationml/2006/ole">
                  <mc:AlternateContent xmlns:mc="http://schemas.openxmlformats.org/markup-compatibility/2006">
                    <mc:Choice xmlns:v="urn:schemas-microsoft-com:vml" Requires="v">
                      <p:oleObj spid="_x0000_s108852" name="VISIO" r:id="rId3" imgW="835152" imgH="1060704" progId="Visio.Drawing.6">
                        <p:embed/>
                      </p:oleObj>
                    </mc:Choice>
                    <mc:Fallback>
                      <p:oleObj name="VISIO" r:id="rId3" imgW="835152" imgH="1060704" progId="Visio.Drawing.6">
                        <p:embed/>
                        <p:pic>
                          <p:nvPicPr>
                            <p:cNvPr id="0"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 y="1344"/>
                              <a:ext cx="303"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5525" name="Object 8">
                  <a:extLst>
                    <a:ext uri="{FF2B5EF4-FFF2-40B4-BE49-F238E27FC236}">
                      <a16:creationId xmlns:a16="http://schemas.microsoft.com/office/drawing/2014/main" id="{8A010363-E48E-49B4-80E1-31DA96F8C03E}"/>
                    </a:ext>
                  </a:extLst>
                </p:cNvPr>
                <p:cNvGraphicFramePr>
                  <a:graphicFrameLocks noChangeAspect="1"/>
                </p:cNvGraphicFramePr>
                <p:nvPr/>
              </p:nvGraphicFramePr>
              <p:xfrm>
                <a:off x="1216" y="1344"/>
                <a:ext cx="303" cy="384"/>
              </p:xfrm>
              <a:graphic>
                <a:graphicData uri="http://schemas.openxmlformats.org/presentationml/2006/ole">
                  <mc:AlternateContent xmlns:mc="http://schemas.openxmlformats.org/markup-compatibility/2006">
                    <mc:Choice xmlns:v="urn:schemas-microsoft-com:vml" Requires="v">
                      <p:oleObj spid="_x0000_s108853" name="VISIO" r:id="rId5" imgW="835152" imgH="1060704" progId="Visio.Drawing.6">
                        <p:embed/>
                      </p:oleObj>
                    </mc:Choice>
                    <mc:Fallback>
                      <p:oleObj name="VISIO" r:id="rId5" imgW="835152" imgH="1060704" progId="Visio.Drawing.6">
                        <p:embed/>
                        <p:pic>
                          <p:nvPicPr>
                            <p:cNvPr id="0"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6" y="1344"/>
                              <a:ext cx="303"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5526" name="Object 9">
                  <a:extLst>
                    <a:ext uri="{FF2B5EF4-FFF2-40B4-BE49-F238E27FC236}">
                      <a16:creationId xmlns:a16="http://schemas.microsoft.com/office/drawing/2014/main" id="{651FEE0C-A409-4C3F-A3C5-19923576648F}"/>
                    </a:ext>
                  </a:extLst>
                </p:cNvPr>
                <p:cNvGraphicFramePr>
                  <a:graphicFrameLocks noChangeAspect="1"/>
                </p:cNvGraphicFramePr>
                <p:nvPr>
                  <p:extLst>
                    <p:ext uri="{D42A27DB-BD31-4B8C-83A1-F6EECF244321}">
                      <p14:modId xmlns:p14="http://schemas.microsoft.com/office/powerpoint/2010/main" val="1961042061"/>
                    </p:ext>
                  </p:extLst>
                </p:nvPr>
              </p:nvGraphicFramePr>
              <p:xfrm>
                <a:off x="1763" y="1344"/>
                <a:ext cx="303" cy="384"/>
              </p:xfrm>
              <a:graphic>
                <a:graphicData uri="http://schemas.openxmlformats.org/presentationml/2006/ole">
                  <mc:AlternateContent xmlns:mc="http://schemas.openxmlformats.org/markup-compatibility/2006">
                    <mc:Choice xmlns:v="urn:schemas-microsoft-com:vml" Requires="v">
                      <p:oleObj spid="_x0000_s108854" name="VISIO" r:id="rId6" imgW="835152" imgH="1060704" progId="Visio.Drawing.6">
                        <p:embed/>
                      </p:oleObj>
                    </mc:Choice>
                    <mc:Fallback>
                      <p:oleObj name="VISIO" r:id="rId6" imgW="835152" imgH="1060704" progId="Visio.Drawing.6">
                        <p:embed/>
                        <p:pic>
                          <p:nvPicPr>
                            <p:cNvPr id="0" name="Object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3" y="1344"/>
                              <a:ext cx="303"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105499" name="Group 11">
                <a:extLst>
                  <a:ext uri="{FF2B5EF4-FFF2-40B4-BE49-F238E27FC236}">
                    <a16:creationId xmlns:a16="http://schemas.microsoft.com/office/drawing/2014/main" id="{64F7E5AE-2864-4339-81D4-AA9FABBC7F1E}"/>
                  </a:ext>
                </a:extLst>
              </p:cNvPr>
              <p:cNvGrpSpPr>
                <a:grpSpLocks noChangeAspect="1"/>
              </p:cNvGrpSpPr>
              <p:nvPr/>
            </p:nvGrpSpPr>
            <p:grpSpPr bwMode="auto">
              <a:xfrm>
                <a:off x="1695" y="1616"/>
                <a:ext cx="1647" cy="384"/>
                <a:chOff x="800" y="1776"/>
                <a:chExt cx="1647" cy="384"/>
              </a:xfrm>
            </p:grpSpPr>
            <p:graphicFrame>
              <p:nvGraphicFramePr>
                <p:cNvPr id="105520" name="Object 12">
                  <a:extLst>
                    <a:ext uri="{FF2B5EF4-FFF2-40B4-BE49-F238E27FC236}">
                      <a16:creationId xmlns:a16="http://schemas.microsoft.com/office/drawing/2014/main" id="{A16D124F-D462-4E4C-BB6B-C14BF7D5C3ED}"/>
                    </a:ext>
                  </a:extLst>
                </p:cNvPr>
                <p:cNvGraphicFramePr>
                  <a:graphicFrameLocks noChangeAspect="1"/>
                </p:cNvGraphicFramePr>
                <p:nvPr/>
              </p:nvGraphicFramePr>
              <p:xfrm>
                <a:off x="800" y="1776"/>
                <a:ext cx="303" cy="384"/>
              </p:xfrm>
              <a:graphic>
                <a:graphicData uri="http://schemas.openxmlformats.org/presentationml/2006/ole">
                  <mc:AlternateContent xmlns:mc="http://schemas.openxmlformats.org/markup-compatibility/2006">
                    <mc:Choice xmlns:v="urn:schemas-microsoft-com:vml" Requires="v">
                      <p:oleObj spid="_x0000_s108855" name="VISIO" r:id="rId7" imgW="835152" imgH="1060704" progId="Visio.Drawing.6">
                        <p:embed/>
                      </p:oleObj>
                    </mc:Choice>
                    <mc:Fallback>
                      <p:oleObj name="VISIO" r:id="rId7" imgW="835152" imgH="1060704" progId="Visio.Drawing.6">
                        <p:embed/>
                        <p:pic>
                          <p:nvPicPr>
                            <p:cNvPr id="0" name="Object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 y="1776"/>
                              <a:ext cx="303"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5521" name="Object 13">
                  <a:extLst>
                    <a:ext uri="{FF2B5EF4-FFF2-40B4-BE49-F238E27FC236}">
                      <a16:creationId xmlns:a16="http://schemas.microsoft.com/office/drawing/2014/main" id="{0CC76135-2636-4847-8D70-C2062D125F1B}"/>
                    </a:ext>
                  </a:extLst>
                </p:cNvPr>
                <p:cNvGraphicFramePr>
                  <a:graphicFrameLocks noChangeAspect="1"/>
                </p:cNvGraphicFramePr>
                <p:nvPr/>
              </p:nvGraphicFramePr>
              <p:xfrm>
                <a:off x="1248" y="1776"/>
                <a:ext cx="303" cy="384"/>
              </p:xfrm>
              <a:graphic>
                <a:graphicData uri="http://schemas.openxmlformats.org/presentationml/2006/ole">
                  <mc:AlternateContent xmlns:mc="http://schemas.openxmlformats.org/markup-compatibility/2006">
                    <mc:Choice xmlns:v="urn:schemas-microsoft-com:vml" Requires="v">
                      <p:oleObj spid="_x0000_s108856" name="VISIO" r:id="rId8" imgW="835152" imgH="1060704" progId="Visio.Drawing.6">
                        <p:embed/>
                      </p:oleObj>
                    </mc:Choice>
                    <mc:Fallback>
                      <p:oleObj name="VISIO" r:id="rId8" imgW="835152" imgH="1060704" progId="Visio.Drawing.6">
                        <p:embed/>
                        <p:pic>
                          <p:nvPicPr>
                            <p:cNvPr id="0" name="Object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8" y="1776"/>
                              <a:ext cx="303"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5522" name="Object 14">
                  <a:extLst>
                    <a:ext uri="{FF2B5EF4-FFF2-40B4-BE49-F238E27FC236}">
                      <a16:creationId xmlns:a16="http://schemas.microsoft.com/office/drawing/2014/main" id="{051A75FF-0C18-45CA-9BD8-ECF5C3AC58AD}"/>
                    </a:ext>
                  </a:extLst>
                </p:cNvPr>
                <p:cNvGraphicFramePr>
                  <a:graphicFrameLocks noChangeAspect="1"/>
                </p:cNvGraphicFramePr>
                <p:nvPr/>
              </p:nvGraphicFramePr>
              <p:xfrm>
                <a:off x="1696" y="1776"/>
                <a:ext cx="303" cy="384"/>
              </p:xfrm>
              <a:graphic>
                <a:graphicData uri="http://schemas.openxmlformats.org/presentationml/2006/ole">
                  <mc:AlternateContent xmlns:mc="http://schemas.openxmlformats.org/markup-compatibility/2006">
                    <mc:Choice xmlns:v="urn:schemas-microsoft-com:vml" Requires="v">
                      <p:oleObj spid="_x0000_s108857" name="VISIO" r:id="rId9" imgW="835152" imgH="1060704" progId="Visio.Drawing.6">
                        <p:embed/>
                      </p:oleObj>
                    </mc:Choice>
                    <mc:Fallback>
                      <p:oleObj name="VISIO" r:id="rId9" imgW="835152" imgH="1060704" progId="Visio.Drawing.6">
                        <p:embed/>
                        <p:pic>
                          <p:nvPicPr>
                            <p:cNvPr id="0" name="Object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6" y="1776"/>
                              <a:ext cx="303"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5523" name="Object 15">
                  <a:extLst>
                    <a:ext uri="{FF2B5EF4-FFF2-40B4-BE49-F238E27FC236}">
                      <a16:creationId xmlns:a16="http://schemas.microsoft.com/office/drawing/2014/main" id="{A1E6A142-C122-43BC-AB16-4C31FFD42F76}"/>
                    </a:ext>
                  </a:extLst>
                </p:cNvPr>
                <p:cNvGraphicFramePr>
                  <a:graphicFrameLocks noChangeAspect="1"/>
                </p:cNvGraphicFramePr>
                <p:nvPr/>
              </p:nvGraphicFramePr>
              <p:xfrm>
                <a:off x="2144" y="1776"/>
                <a:ext cx="303" cy="384"/>
              </p:xfrm>
              <a:graphic>
                <a:graphicData uri="http://schemas.openxmlformats.org/presentationml/2006/ole">
                  <mc:AlternateContent xmlns:mc="http://schemas.openxmlformats.org/markup-compatibility/2006">
                    <mc:Choice xmlns:v="urn:schemas-microsoft-com:vml" Requires="v">
                      <p:oleObj spid="_x0000_s108858" name="VISIO" r:id="rId10" imgW="835152" imgH="1060704" progId="Visio.Drawing.6">
                        <p:embed/>
                      </p:oleObj>
                    </mc:Choice>
                    <mc:Fallback>
                      <p:oleObj name="VISIO" r:id="rId10" imgW="835152" imgH="1060704" progId="Visio.Drawing.6">
                        <p:embed/>
                        <p:pic>
                          <p:nvPicPr>
                            <p:cNvPr id="0" name="Object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4" y="1776"/>
                              <a:ext cx="303"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105500" name="Group 16">
                <a:extLst>
                  <a:ext uri="{FF2B5EF4-FFF2-40B4-BE49-F238E27FC236}">
                    <a16:creationId xmlns:a16="http://schemas.microsoft.com/office/drawing/2014/main" id="{573E10FD-C4C3-4BE4-AE1E-911341BC1C79}"/>
                  </a:ext>
                </a:extLst>
              </p:cNvPr>
              <p:cNvGrpSpPr>
                <a:grpSpLocks noChangeAspect="1"/>
              </p:cNvGrpSpPr>
              <p:nvPr/>
            </p:nvGrpSpPr>
            <p:grpSpPr bwMode="auto">
              <a:xfrm>
                <a:off x="1695" y="2032"/>
                <a:ext cx="1647" cy="384"/>
                <a:chOff x="800" y="2160"/>
                <a:chExt cx="1647" cy="384"/>
              </a:xfrm>
            </p:grpSpPr>
            <p:graphicFrame>
              <p:nvGraphicFramePr>
                <p:cNvPr id="105516" name="Object 17">
                  <a:extLst>
                    <a:ext uri="{FF2B5EF4-FFF2-40B4-BE49-F238E27FC236}">
                      <a16:creationId xmlns:a16="http://schemas.microsoft.com/office/drawing/2014/main" id="{88D3A90B-05F8-494F-9A8F-155C3883E2E8}"/>
                    </a:ext>
                  </a:extLst>
                </p:cNvPr>
                <p:cNvGraphicFramePr>
                  <a:graphicFrameLocks noChangeAspect="1"/>
                </p:cNvGraphicFramePr>
                <p:nvPr/>
              </p:nvGraphicFramePr>
              <p:xfrm>
                <a:off x="800" y="2160"/>
                <a:ext cx="303" cy="384"/>
              </p:xfrm>
              <a:graphic>
                <a:graphicData uri="http://schemas.openxmlformats.org/presentationml/2006/ole">
                  <mc:AlternateContent xmlns:mc="http://schemas.openxmlformats.org/markup-compatibility/2006">
                    <mc:Choice xmlns:v="urn:schemas-microsoft-com:vml" Requires="v">
                      <p:oleObj spid="_x0000_s108859" name="VISIO" r:id="rId11" imgW="835152" imgH="1060704" progId="Visio.Drawing.6">
                        <p:embed/>
                      </p:oleObj>
                    </mc:Choice>
                    <mc:Fallback>
                      <p:oleObj name="VISIO" r:id="rId11" imgW="835152" imgH="1060704" progId="Visio.Drawing.6">
                        <p:embed/>
                        <p:pic>
                          <p:nvPicPr>
                            <p:cNvPr id="0" name="Object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 y="2160"/>
                              <a:ext cx="303"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5517" name="Object 18">
                  <a:extLst>
                    <a:ext uri="{FF2B5EF4-FFF2-40B4-BE49-F238E27FC236}">
                      <a16:creationId xmlns:a16="http://schemas.microsoft.com/office/drawing/2014/main" id="{4FDC9770-891C-4FB9-84C7-2FB1131BF6E5}"/>
                    </a:ext>
                  </a:extLst>
                </p:cNvPr>
                <p:cNvGraphicFramePr>
                  <a:graphicFrameLocks noChangeAspect="1"/>
                </p:cNvGraphicFramePr>
                <p:nvPr/>
              </p:nvGraphicFramePr>
              <p:xfrm>
                <a:off x="1248" y="2160"/>
                <a:ext cx="303" cy="384"/>
              </p:xfrm>
              <a:graphic>
                <a:graphicData uri="http://schemas.openxmlformats.org/presentationml/2006/ole">
                  <mc:AlternateContent xmlns:mc="http://schemas.openxmlformats.org/markup-compatibility/2006">
                    <mc:Choice xmlns:v="urn:schemas-microsoft-com:vml" Requires="v">
                      <p:oleObj spid="_x0000_s108860" name="VISIO" r:id="rId12" imgW="835152" imgH="1060704" progId="Visio.Drawing.6">
                        <p:embed/>
                      </p:oleObj>
                    </mc:Choice>
                    <mc:Fallback>
                      <p:oleObj name="VISIO" r:id="rId12" imgW="835152" imgH="1060704" progId="Visio.Drawing.6">
                        <p:embed/>
                        <p:pic>
                          <p:nvPicPr>
                            <p:cNvPr id="0" name="Object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8" y="2160"/>
                              <a:ext cx="303"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5518" name="Object 19">
                  <a:extLst>
                    <a:ext uri="{FF2B5EF4-FFF2-40B4-BE49-F238E27FC236}">
                      <a16:creationId xmlns:a16="http://schemas.microsoft.com/office/drawing/2014/main" id="{1C4A8D75-314F-4CC8-A74B-178F667B5D2B}"/>
                    </a:ext>
                  </a:extLst>
                </p:cNvPr>
                <p:cNvGraphicFramePr>
                  <a:graphicFrameLocks noChangeAspect="1"/>
                </p:cNvGraphicFramePr>
                <p:nvPr/>
              </p:nvGraphicFramePr>
              <p:xfrm>
                <a:off x="1696" y="2160"/>
                <a:ext cx="303" cy="384"/>
              </p:xfrm>
              <a:graphic>
                <a:graphicData uri="http://schemas.openxmlformats.org/presentationml/2006/ole">
                  <mc:AlternateContent xmlns:mc="http://schemas.openxmlformats.org/markup-compatibility/2006">
                    <mc:Choice xmlns:v="urn:schemas-microsoft-com:vml" Requires="v">
                      <p:oleObj spid="_x0000_s108861" name="VISIO" r:id="rId13" imgW="835152" imgH="1060704" progId="Visio.Drawing.6">
                        <p:embed/>
                      </p:oleObj>
                    </mc:Choice>
                    <mc:Fallback>
                      <p:oleObj name="VISIO" r:id="rId13" imgW="835152" imgH="1060704" progId="Visio.Drawing.6">
                        <p:embed/>
                        <p:pic>
                          <p:nvPicPr>
                            <p:cNvPr id="0" name="Object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6" y="2160"/>
                              <a:ext cx="303"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5519" name="Object 20">
                  <a:extLst>
                    <a:ext uri="{FF2B5EF4-FFF2-40B4-BE49-F238E27FC236}">
                      <a16:creationId xmlns:a16="http://schemas.microsoft.com/office/drawing/2014/main" id="{1B7809CF-4946-4A56-93CC-C75C209BEFF2}"/>
                    </a:ext>
                  </a:extLst>
                </p:cNvPr>
                <p:cNvGraphicFramePr>
                  <a:graphicFrameLocks noChangeAspect="1"/>
                </p:cNvGraphicFramePr>
                <p:nvPr/>
              </p:nvGraphicFramePr>
              <p:xfrm>
                <a:off x="2144" y="2160"/>
                <a:ext cx="303" cy="384"/>
              </p:xfrm>
              <a:graphic>
                <a:graphicData uri="http://schemas.openxmlformats.org/presentationml/2006/ole">
                  <mc:AlternateContent xmlns:mc="http://schemas.openxmlformats.org/markup-compatibility/2006">
                    <mc:Choice xmlns:v="urn:schemas-microsoft-com:vml" Requires="v">
                      <p:oleObj spid="_x0000_s108862" name="VISIO" r:id="rId14" imgW="835152" imgH="1060704" progId="Visio.Drawing.6">
                        <p:embed/>
                      </p:oleObj>
                    </mc:Choice>
                    <mc:Fallback>
                      <p:oleObj name="VISIO" r:id="rId14" imgW="835152" imgH="1060704" progId="Visio.Drawing.6">
                        <p:embed/>
                        <p:pic>
                          <p:nvPicPr>
                            <p:cNvPr id="0" name="Object 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4" y="2160"/>
                              <a:ext cx="303"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105501" name="Group 21">
                <a:extLst>
                  <a:ext uri="{FF2B5EF4-FFF2-40B4-BE49-F238E27FC236}">
                    <a16:creationId xmlns:a16="http://schemas.microsoft.com/office/drawing/2014/main" id="{20950878-E509-4C8C-9926-4B7C95582324}"/>
                  </a:ext>
                </a:extLst>
              </p:cNvPr>
              <p:cNvGrpSpPr>
                <a:grpSpLocks noChangeAspect="1"/>
              </p:cNvGrpSpPr>
              <p:nvPr/>
            </p:nvGrpSpPr>
            <p:grpSpPr bwMode="auto">
              <a:xfrm>
                <a:off x="1695" y="2448"/>
                <a:ext cx="1298" cy="384"/>
                <a:chOff x="800" y="2592"/>
                <a:chExt cx="1298" cy="384"/>
              </a:xfrm>
            </p:grpSpPr>
            <p:graphicFrame>
              <p:nvGraphicFramePr>
                <p:cNvPr id="105512" name="Object 22">
                  <a:extLst>
                    <a:ext uri="{FF2B5EF4-FFF2-40B4-BE49-F238E27FC236}">
                      <a16:creationId xmlns:a16="http://schemas.microsoft.com/office/drawing/2014/main" id="{ADA7B374-A131-45B8-92FD-3D880A3979D3}"/>
                    </a:ext>
                  </a:extLst>
                </p:cNvPr>
                <p:cNvGraphicFramePr>
                  <a:graphicFrameLocks noChangeAspect="1"/>
                </p:cNvGraphicFramePr>
                <p:nvPr/>
              </p:nvGraphicFramePr>
              <p:xfrm>
                <a:off x="800" y="2592"/>
                <a:ext cx="303" cy="384"/>
              </p:xfrm>
              <a:graphic>
                <a:graphicData uri="http://schemas.openxmlformats.org/presentationml/2006/ole">
                  <mc:AlternateContent xmlns:mc="http://schemas.openxmlformats.org/markup-compatibility/2006">
                    <mc:Choice xmlns:v="urn:schemas-microsoft-com:vml" Requires="v">
                      <p:oleObj spid="_x0000_s108863" name="VISIO" r:id="rId15" imgW="835152" imgH="1060704" progId="Visio.Drawing.6">
                        <p:embed/>
                      </p:oleObj>
                    </mc:Choice>
                    <mc:Fallback>
                      <p:oleObj name="VISIO" r:id="rId15" imgW="835152" imgH="1060704" progId="Visio.Drawing.6">
                        <p:embed/>
                        <p:pic>
                          <p:nvPicPr>
                            <p:cNvPr id="0" name="Object 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 y="2592"/>
                              <a:ext cx="303"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5513" name="Object 23">
                  <a:extLst>
                    <a:ext uri="{FF2B5EF4-FFF2-40B4-BE49-F238E27FC236}">
                      <a16:creationId xmlns:a16="http://schemas.microsoft.com/office/drawing/2014/main" id="{11F57433-4BB1-4C24-96D9-2219A902BDC1}"/>
                    </a:ext>
                  </a:extLst>
                </p:cNvPr>
                <p:cNvGraphicFramePr>
                  <a:graphicFrameLocks noChangeAspect="1"/>
                </p:cNvGraphicFramePr>
                <p:nvPr/>
              </p:nvGraphicFramePr>
              <p:xfrm>
                <a:off x="1248" y="2592"/>
                <a:ext cx="303" cy="384"/>
              </p:xfrm>
              <a:graphic>
                <a:graphicData uri="http://schemas.openxmlformats.org/presentationml/2006/ole">
                  <mc:AlternateContent xmlns:mc="http://schemas.openxmlformats.org/markup-compatibility/2006">
                    <mc:Choice xmlns:v="urn:schemas-microsoft-com:vml" Requires="v">
                      <p:oleObj spid="_x0000_s108864" name="VISIO" r:id="rId16" imgW="835152" imgH="1060704" progId="Visio.Drawing.6">
                        <p:embed/>
                      </p:oleObj>
                    </mc:Choice>
                    <mc:Fallback>
                      <p:oleObj name="VISIO" r:id="rId16" imgW="835152" imgH="1060704" progId="Visio.Drawing.6">
                        <p:embed/>
                        <p:pic>
                          <p:nvPicPr>
                            <p:cNvPr id="0" name="Object 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8" y="2592"/>
                              <a:ext cx="303"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5514" name="Object 24">
                  <a:extLst>
                    <a:ext uri="{FF2B5EF4-FFF2-40B4-BE49-F238E27FC236}">
                      <a16:creationId xmlns:a16="http://schemas.microsoft.com/office/drawing/2014/main" id="{5B36D991-3FA8-4A30-8763-B51B50E4C0CE}"/>
                    </a:ext>
                  </a:extLst>
                </p:cNvPr>
                <p:cNvGraphicFramePr>
                  <a:graphicFrameLocks noChangeAspect="1"/>
                </p:cNvGraphicFramePr>
                <p:nvPr>
                  <p:extLst>
                    <p:ext uri="{D42A27DB-BD31-4B8C-83A1-F6EECF244321}">
                      <p14:modId xmlns:p14="http://schemas.microsoft.com/office/powerpoint/2010/main" val="2567092955"/>
                    </p:ext>
                  </p:extLst>
                </p:nvPr>
              </p:nvGraphicFramePr>
              <p:xfrm>
                <a:off x="1795" y="2592"/>
                <a:ext cx="303" cy="384"/>
              </p:xfrm>
              <a:graphic>
                <a:graphicData uri="http://schemas.openxmlformats.org/presentationml/2006/ole">
                  <mc:AlternateContent xmlns:mc="http://schemas.openxmlformats.org/markup-compatibility/2006">
                    <mc:Choice xmlns:v="urn:schemas-microsoft-com:vml" Requires="v">
                      <p:oleObj spid="_x0000_s108865" name="VISIO" r:id="rId17" imgW="835152" imgH="1060704" progId="Visio.Drawing.6">
                        <p:embed/>
                      </p:oleObj>
                    </mc:Choice>
                    <mc:Fallback>
                      <p:oleObj name="VISIO" r:id="rId17" imgW="835152" imgH="1060704" progId="Visio.Drawing.6">
                        <p:embed/>
                        <p:pic>
                          <p:nvPicPr>
                            <p:cNvPr id="0" name="Object 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 y="2592"/>
                              <a:ext cx="303"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105502" name="Group 26">
                <a:extLst>
                  <a:ext uri="{FF2B5EF4-FFF2-40B4-BE49-F238E27FC236}">
                    <a16:creationId xmlns:a16="http://schemas.microsoft.com/office/drawing/2014/main" id="{CC05D168-74CA-4960-A2CB-2ADE7FBF663E}"/>
                  </a:ext>
                </a:extLst>
              </p:cNvPr>
              <p:cNvGrpSpPr>
                <a:grpSpLocks noChangeAspect="1"/>
              </p:cNvGrpSpPr>
              <p:nvPr/>
            </p:nvGrpSpPr>
            <p:grpSpPr bwMode="auto">
              <a:xfrm>
                <a:off x="1680" y="2880"/>
                <a:ext cx="1444" cy="384"/>
                <a:chOff x="800" y="2592"/>
                <a:chExt cx="1444" cy="384"/>
              </a:xfrm>
            </p:grpSpPr>
            <p:graphicFrame>
              <p:nvGraphicFramePr>
                <p:cNvPr id="105508" name="Object 27">
                  <a:extLst>
                    <a:ext uri="{FF2B5EF4-FFF2-40B4-BE49-F238E27FC236}">
                      <a16:creationId xmlns:a16="http://schemas.microsoft.com/office/drawing/2014/main" id="{DB6D7C0F-8D44-4B6B-8BC2-48A5F545D9EE}"/>
                    </a:ext>
                  </a:extLst>
                </p:cNvPr>
                <p:cNvGraphicFramePr>
                  <a:graphicFrameLocks noChangeAspect="1"/>
                </p:cNvGraphicFramePr>
                <p:nvPr/>
              </p:nvGraphicFramePr>
              <p:xfrm>
                <a:off x="800" y="2592"/>
                <a:ext cx="303" cy="384"/>
              </p:xfrm>
              <a:graphic>
                <a:graphicData uri="http://schemas.openxmlformats.org/presentationml/2006/ole">
                  <mc:AlternateContent xmlns:mc="http://schemas.openxmlformats.org/markup-compatibility/2006">
                    <mc:Choice xmlns:v="urn:schemas-microsoft-com:vml" Requires="v">
                      <p:oleObj spid="_x0000_s108866" name="VISIO" r:id="rId18" imgW="835152" imgH="1060704" progId="Visio.Drawing.6">
                        <p:embed/>
                      </p:oleObj>
                    </mc:Choice>
                    <mc:Fallback>
                      <p:oleObj name="VISIO" r:id="rId18" imgW="835152" imgH="1060704" progId="Visio.Drawing.6">
                        <p:embed/>
                        <p:pic>
                          <p:nvPicPr>
                            <p:cNvPr id="0" name="Object 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 y="2592"/>
                              <a:ext cx="303"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5509" name="Object 28">
                  <a:extLst>
                    <a:ext uri="{FF2B5EF4-FFF2-40B4-BE49-F238E27FC236}">
                      <a16:creationId xmlns:a16="http://schemas.microsoft.com/office/drawing/2014/main" id="{349CAFEC-17E2-46FC-9409-BAA53C956504}"/>
                    </a:ext>
                  </a:extLst>
                </p:cNvPr>
                <p:cNvGraphicFramePr>
                  <a:graphicFrameLocks noChangeAspect="1"/>
                </p:cNvGraphicFramePr>
                <p:nvPr>
                  <p:extLst>
                    <p:ext uri="{D42A27DB-BD31-4B8C-83A1-F6EECF244321}">
                      <p14:modId xmlns:p14="http://schemas.microsoft.com/office/powerpoint/2010/main" val="1534315025"/>
                    </p:ext>
                  </p:extLst>
                </p:nvPr>
              </p:nvGraphicFramePr>
              <p:xfrm>
                <a:off x="1358" y="2592"/>
                <a:ext cx="303" cy="384"/>
              </p:xfrm>
              <a:graphic>
                <a:graphicData uri="http://schemas.openxmlformats.org/presentationml/2006/ole">
                  <mc:AlternateContent xmlns:mc="http://schemas.openxmlformats.org/markup-compatibility/2006">
                    <mc:Choice xmlns:v="urn:schemas-microsoft-com:vml" Requires="v">
                      <p:oleObj spid="_x0000_s108867" name="VISIO" r:id="rId19" imgW="835152" imgH="1060704" progId="Visio.Drawing.6">
                        <p:embed/>
                      </p:oleObj>
                    </mc:Choice>
                    <mc:Fallback>
                      <p:oleObj name="VISIO" r:id="rId19" imgW="835152" imgH="1060704" progId="Visio.Drawing.6">
                        <p:embed/>
                        <p:pic>
                          <p:nvPicPr>
                            <p:cNvPr id="0" name="Object 2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8" y="2592"/>
                              <a:ext cx="303"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5510" name="Object 29">
                  <a:extLst>
                    <a:ext uri="{FF2B5EF4-FFF2-40B4-BE49-F238E27FC236}">
                      <a16:creationId xmlns:a16="http://schemas.microsoft.com/office/drawing/2014/main" id="{DBB66324-7204-4400-AC43-E9CB6BBC12D2}"/>
                    </a:ext>
                  </a:extLst>
                </p:cNvPr>
                <p:cNvGraphicFramePr>
                  <a:graphicFrameLocks noChangeAspect="1"/>
                </p:cNvGraphicFramePr>
                <p:nvPr>
                  <p:extLst>
                    <p:ext uri="{D42A27DB-BD31-4B8C-83A1-F6EECF244321}">
                      <p14:modId xmlns:p14="http://schemas.microsoft.com/office/powerpoint/2010/main" val="2665327838"/>
                    </p:ext>
                  </p:extLst>
                </p:nvPr>
              </p:nvGraphicFramePr>
              <p:xfrm>
                <a:off x="1941" y="2592"/>
                <a:ext cx="303" cy="384"/>
              </p:xfrm>
              <a:graphic>
                <a:graphicData uri="http://schemas.openxmlformats.org/presentationml/2006/ole">
                  <mc:AlternateContent xmlns:mc="http://schemas.openxmlformats.org/markup-compatibility/2006">
                    <mc:Choice xmlns:v="urn:schemas-microsoft-com:vml" Requires="v">
                      <p:oleObj spid="_x0000_s108868" name="VISIO" r:id="rId20" imgW="835152" imgH="1060704" progId="Visio.Drawing.6">
                        <p:embed/>
                      </p:oleObj>
                    </mc:Choice>
                    <mc:Fallback>
                      <p:oleObj name="VISIO" r:id="rId20" imgW="835152" imgH="1060704" progId="Visio.Drawing.6">
                        <p:embed/>
                        <p:pic>
                          <p:nvPicPr>
                            <p:cNvPr id="0" name="Object 2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1" y="2592"/>
                              <a:ext cx="303"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105503" name="Group 31">
                <a:extLst>
                  <a:ext uri="{FF2B5EF4-FFF2-40B4-BE49-F238E27FC236}">
                    <a16:creationId xmlns:a16="http://schemas.microsoft.com/office/drawing/2014/main" id="{D8D8DFA4-EAEB-4B8C-9545-6B887919B99E}"/>
                  </a:ext>
                </a:extLst>
              </p:cNvPr>
              <p:cNvGrpSpPr>
                <a:grpSpLocks noChangeAspect="1"/>
              </p:cNvGrpSpPr>
              <p:nvPr/>
            </p:nvGrpSpPr>
            <p:grpSpPr bwMode="auto">
              <a:xfrm>
                <a:off x="1680" y="816"/>
                <a:ext cx="1444" cy="384"/>
                <a:chOff x="768" y="1344"/>
                <a:chExt cx="1444" cy="384"/>
              </a:xfrm>
            </p:grpSpPr>
            <p:graphicFrame>
              <p:nvGraphicFramePr>
                <p:cNvPr id="105504" name="Object 32">
                  <a:extLst>
                    <a:ext uri="{FF2B5EF4-FFF2-40B4-BE49-F238E27FC236}">
                      <a16:creationId xmlns:a16="http://schemas.microsoft.com/office/drawing/2014/main" id="{63EE64FC-AF67-4364-9DD9-BC229E00D50D}"/>
                    </a:ext>
                  </a:extLst>
                </p:cNvPr>
                <p:cNvGraphicFramePr>
                  <a:graphicFrameLocks noChangeAspect="1"/>
                </p:cNvGraphicFramePr>
                <p:nvPr/>
              </p:nvGraphicFramePr>
              <p:xfrm>
                <a:off x="768" y="1344"/>
                <a:ext cx="303" cy="384"/>
              </p:xfrm>
              <a:graphic>
                <a:graphicData uri="http://schemas.openxmlformats.org/presentationml/2006/ole">
                  <mc:AlternateContent xmlns:mc="http://schemas.openxmlformats.org/markup-compatibility/2006">
                    <mc:Choice xmlns:v="urn:schemas-microsoft-com:vml" Requires="v">
                      <p:oleObj spid="_x0000_s108869" name="VISIO" r:id="rId21" imgW="835152" imgH="1060704" progId="Visio.Drawing.6">
                        <p:embed/>
                      </p:oleObj>
                    </mc:Choice>
                    <mc:Fallback>
                      <p:oleObj name="VISIO" r:id="rId21" imgW="835152" imgH="1060704" progId="Visio.Drawing.6">
                        <p:embed/>
                        <p:pic>
                          <p:nvPicPr>
                            <p:cNvPr id="0" name="Object 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 y="1344"/>
                              <a:ext cx="303"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5505" name="Object 33">
                  <a:extLst>
                    <a:ext uri="{FF2B5EF4-FFF2-40B4-BE49-F238E27FC236}">
                      <a16:creationId xmlns:a16="http://schemas.microsoft.com/office/drawing/2014/main" id="{0BB1EAF5-F293-4212-8C63-673F4A3AA3AD}"/>
                    </a:ext>
                  </a:extLst>
                </p:cNvPr>
                <p:cNvGraphicFramePr>
                  <a:graphicFrameLocks noChangeAspect="1"/>
                </p:cNvGraphicFramePr>
                <p:nvPr>
                  <p:extLst>
                    <p:ext uri="{D42A27DB-BD31-4B8C-83A1-F6EECF244321}">
                      <p14:modId xmlns:p14="http://schemas.microsoft.com/office/powerpoint/2010/main" val="4229440290"/>
                    </p:ext>
                  </p:extLst>
                </p:nvPr>
              </p:nvGraphicFramePr>
              <p:xfrm>
                <a:off x="1326" y="1344"/>
                <a:ext cx="303" cy="384"/>
              </p:xfrm>
              <a:graphic>
                <a:graphicData uri="http://schemas.openxmlformats.org/presentationml/2006/ole">
                  <mc:AlternateContent xmlns:mc="http://schemas.openxmlformats.org/markup-compatibility/2006">
                    <mc:Choice xmlns:v="urn:schemas-microsoft-com:vml" Requires="v">
                      <p:oleObj spid="_x0000_s108870" name="VISIO" r:id="rId22" imgW="835152" imgH="1060704" progId="Visio.Drawing.6">
                        <p:embed/>
                      </p:oleObj>
                    </mc:Choice>
                    <mc:Fallback>
                      <p:oleObj name="VISIO" r:id="rId22" imgW="835152" imgH="1060704" progId="Visio.Drawing.6">
                        <p:embed/>
                        <p:pic>
                          <p:nvPicPr>
                            <p:cNvPr id="0" name="Object 3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6" y="1344"/>
                              <a:ext cx="303"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5506" name="Object 34">
                  <a:extLst>
                    <a:ext uri="{FF2B5EF4-FFF2-40B4-BE49-F238E27FC236}">
                      <a16:creationId xmlns:a16="http://schemas.microsoft.com/office/drawing/2014/main" id="{2478E4A9-21F2-4084-8FCB-4DF1365DC48E}"/>
                    </a:ext>
                  </a:extLst>
                </p:cNvPr>
                <p:cNvGraphicFramePr>
                  <a:graphicFrameLocks noChangeAspect="1"/>
                </p:cNvGraphicFramePr>
                <p:nvPr>
                  <p:extLst>
                    <p:ext uri="{D42A27DB-BD31-4B8C-83A1-F6EECF244321}">
                      <p14:modId xmlns:p14="http://schemas.microsoft.com/office/powerpoint/2010/main" val="3460527914"/>
                    </p:ext>
                  </p:extLst>
                </p:nvPr>
              </p:nvGraphicFramePr>
              <p:xfrm>
                <a:off x="1909" y="1344"/>
                <a:ext cx="303" cy="384"/>
              </p:xfrm>
              <a:graphic>
                <a:graphicData uri="http://schemas.openxmlformats.org/presentationml/2006/ole">
                  <mc:AlternateContent xmlns:mc="http://schemas.openxmlformats.org/markup-compatibility/2006">
                    <mc:Choice xmlns:v="urn:schemas-microsoft-com:vml" Requires="v">
                      <p:oleObj spid="_x0000_s108871" name="VISIO" r:id="rId23" imgW="835152" imgH="1060704" progId="Visio.Drawing.6">
                        <p:embed/>
                      </p:oleObj>
                    </mc:Choice>
                    <mc:Fallback>
                      <p:oleObj name="VISIO" r:id="rId23" imgW="835152" imgH="1060704" progId="Visio.Drawing.6">
                        <p:embed/>
                        <p:pic>
                          <p:nvPicPr>
                            <p:cNvPr id="0" name="Object 3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9" y="1344"/>
                              <a:ext cx="303"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grpSp>
      <p:grpSp>
        <p:nvGrpSpPr>
          <p:cNvPr id="105476" name="Group 36">
            <a:extLst>
              <a:ext uri="{FF2B5EF4-FFF2-40B4-BE49-F238E27FC236}">
                <a16:creationId xmlns:a16="http://schemas.microsoft.com/office/drawing/2014/main" id="{F061DB93-CA7B-4DCF-8CA9-139E4793F813}"/>
              </a:ext>
            </a:extLst>
          </p:cNvPr>
          <p:cNvGrpSpPr>
            <a:grpSpLocks noChangeAspect="1"/>
          </p:cNvGrpSpPr>
          <p:nvPr/>
        </p:nvGrpSpPr>
        <p:grpSpPr bwMode="auto">
          <a:xfrm>
            <a:off x="5853113" y="1652588"/>
            <a:ext cx="2595562" cy="2738437"/>
            <a:chOff x="2085" y="474"/>
            <a:chExt cx="2505" cy="2643"/>
          </a:xfrm>
        </p:grpSpPr>
        <p:sp>
          <p:nvSpPr>
            <p:cNvPr id="105479" name="Rectangle 37">
              <a:extLst>
                <a:ext uri="{FF2B5EF4-FFF2-40B4-BE49-F238E27FC236}">
                  <a16:creationId xmlns:a16="http://schemas.microsoft.com/office/drawing/2014/main" id="{3E7DE1A4-AC0C-4C2E-9C02-1666DD4175D2}"/>
                </a:ext>
              </a:extLst>
            </p:cNvPr>
            <p:cNvSpPr>
              <a:spLocks noChangeAspect="1" noChangeArrowheads="1"/>
            </p:cNvSpPr>
            <p:nvPr/>
          </p:nvSpPr>
          <p:spPr bwMode="auto">
            <a:xfrm>
              <a:off x="2085" y="474"/>
              <a:ext cx="2505" cy="2643"/>
            </a:xfrm>
            <a:prstGeom prst="rect">
              <a:avLst/>
            </a:prstGeom>
            <a:solidFill>
              <a:schemeClr val="accent1"/>
            </a:solidFill>
            <a:ln w="571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solidFill>
                  <a:schemeClr val="accent6">
                    <a:lumMod val="75000"/>
                  </a:schemeClr>
                </a:solidFill>
                <a:latin typeface="Calibri" panose="020F0502020204030204" pitchFamily="34" charset="0"/>
                <a:cs typeface="Calibri" panose="020F0502020204030204" pitchFamily="34" charset="0"/>
              </a:endParaRPr>
            </a:p>
          </p:txBody>
        </p:sp>
        <p:grpSp>
          <p:nvGrpSpPr>
            <p:cNvPr id="105480" name="Group 38">
              <a:extLst>
                <a:ext uri="{FF2B5EF4-FFF2-40B4-BE49-F238E27FC236}">
                  <a16:creationId xmlns:a16="http://schemas.microsoft.com/office/drawing/2014/main" id="{D2705A4D-90F5-4A19-8C81-68A6A6E7FB2C}"/>
                </a:ext>
              </a:extLst>
            </p:cNvPr>
            <p:cNvGrpSpPr>
              <a:grpSpLocks noChangeAspect="1"/>
            </p:cNvGrpSpPr>
            <p:nvPr/>
          </p:nvGrpSpPr>
          <p:grpSpPr bwMode="auto">
            <a:xfrm>
              <a:off x="2322" y="1032"/>
              <a:ext cx="303" cy="1632"/>
              <a:chOff x="1809" y="1440"/>
              <a:chExt cx="303" cy="1632"/>
            </a:xfrm>
          </p:grpSpPr>
          <p:graphicFrame>
            <p:nvGraphicFramePr>
              <p:cNvPr id="105492" name="Object 39">
                <a:extLst>
                  <a:ext uri="{FF2B5EF4-FFF2-40B4-BE49-F238E27FC236}">
                    <a16:creationId xmlns:a16="http://schemas.microsoft.com/office/drawing/2014/main" id="{FE662549-0D67-448B-8610-B579F5E42155}"/>
                  </a:ext>
                </a:extLst>
              </p:cNvPr>
              <p:cNvGraphicFramePr>
                <a:graphicFrameLocks noChangeAspect="1"/>
              </p:cNvGraphicFramePr>
              <p:nvPr/>
            </p:nvGraphicFramePr>
            <p:xfrm>
              <a:off x="1809" y="1440"/>
              <a:ext cx="303" cy="384"/>
            </p:xfrm>
            <a:graphic>
              <a:graphicData uri="http://schemas.openxmlformats.org/presentationml/2006/ole">
                <mc:AlternateContent xmlns:mc="http://schemas.openxmlformats.org/markup-compatibility/2006">
                  <mc:Choice xmlns:v="urn:schemas-microsoft-com:vml" Requires="v">
                    <p:oleObj spid="_x0000_s108872" name="VISIO" r:id="rId24" imgW="835152" imgH="1060704" progId="Visio.Drawing.6">
                      <p:embed/>
                    </p:oleObj>
                  </mc:Choice>
                  <mc:Fallback>
                    <p:oleObj name="VISIO" r:id="rId24" imgW="835152" imgH="1060704" progId="Visio.Drawing.6">
                      <p:embed/>
                      <p:pic>
                        <p:nvPicPr>
                          <p:cNvPr id="0" name="Object 3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9" y="1440"/>
                            <a:ext cx="303"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5493" name="Object 40">
                <a:extLst>
                  <a:ext uri="{FF2B5EF4-FFF2-40B4-BE49-F238E27FC236}">
                    <a16:creationId xmlns:a16="http://schemas.microsoft.com/office/drawing/2014/main" id="{7B158CDD-0640-412A-AFC0-91CDC4E8A9CA}"/>
                  </a:ext>
                </a:extLst>
              </p:cNvPr>
              <p:cNvGraphicFramePr>
                <a:graphicFrameLocks noChangeAspect="1"/>
              </p:cNvGraphicFramePr>
              <p:nvPr/>
            </p:nvGraphicFramePr>
            <p:xfrm>
              <a:off x="1809" y="1856"/>
              <a:ext cx="303" cy="384"/>
            </p:xfrm>
            <a:graphic>
              <a:graphicData uri="http://schemas.openxmlformats.org/presentationml/2006/ole">
                <mc:AlternateContent xmlns:mc="http://schemas.openxmlformats.org/markup-compatibility/2006">
                  <mc:Choice xmlns:v="urn:schemas-microsoft-com:vml" Requires="v">
                    <p:oleObj spid="_x0000_s108873" name="VISIO" r:id="rId25" imgW="835152" imgH="1060704" progId="Visio.Drawing.6">
                      <p:embed/>
                    </p:oleObj>
                  </mc:Choice>
                  <mc:Fallback>
                    <p:oleObj name="VISIO" r:id="rId25" imgW="835152" imgH="1060704" progId="Visio.Drawing.6">
                      <p:embed/>
                      <p:pic>
                        <p:nvPicPr>
                          <p:cNvPr id="0" name="Object 4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9" y="1856"/>
                            <a:ext cx="303"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5494" name="Object 41">
                <a:extLst>
                  <a:ext uri="{FF2B5EF4-FFF2-40B4-BE49-F238E27FC236}">
                    <a16:creationId xmlns:a16="http://schemas.microsoft.com/office/drawing/2014/main" id="{1FBAEAF3-24C5-4AEC-9CD3-170F3152F745}"/>
                  </a:ext>
                </a:extLst>
              </p:cNvPr>
              <p:cNvGraphicFramePr>
                <a:graphicFrameLocks noChangeAspect="1"/>
              </p:cNvGraphicFramePr>
              <p:nvPr/>
            </p:nvGraphicFramePr>
            <p:xfrm>
              <a:off x="1809" y="2272"/>
              <a:ext cx="303" cy="384"/>
            </p:xfrm>
            <a:graphic>
              <a:graphicData uri="http://schemas.openxmlformats.org/presentationml/2006/ole">
                <mc:AlternateContent xmlns:mc="http://schemas.openxmlformats.org/markup-compatibility/2006">
                  <mc:Choice xmlns:v="urn:schemas-microsoft-com:vml" Requires="v">
                    <p:oleObj spid="_x0000_s108874" name="VISIO" r:id="rId26" imgW="835152" imgH="1060704" progId="Visio.Drawing.6">
                      <p:embed/>
                    </p:oleObj>
                  </mc:Choice>
                  <mc:Fallback>
                    <p:oleObj name="VISIO" r:id="rId26" imgW="835152" imgH="1060704" progId="Visio.Drawing.6">
                      <p:embed/>
                      <p:pic>
                        <p:nvPicPr>
                          <p:cNvPr id="0" name="Object 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9" y="2272"/>
                            <a:ext cx="303"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5495" name="Object 42">
                <a:extLst>
                  <a:ext uri="{FF2B5EF4-FFF2-40B4-BE49-F238E27FC236}">
                    <a16:creationId xmlns:a16="http://schemas.microsoft.com/office/drawing/2014/main" id="{87AD4601-410D-4CD1-BBD7-1191E98F5927}"/>
                  </a:ext>
                </a:extLst>
              </p:cNvPr>
              <p:cNvGraphicFramePr>
                <a:graphicFrameLocks noChangeAspect="1"/>
              </p:cNvGraphicFramePr>
              <p:nvPr/>
            </p:nvGraphicFramePr>
            <p:xfrm>
              <a:off x="1809" y="2688"/>
              <a:ext cx="303" cy="384"/>
            </p:xfrm>
            <a:graphic>
              <a:graphicData uri="http://schemas.openxmlformats.org/presentationml/2006/ole">
                <mc:AlternateContent xmlns:mc="http://schemas.openxmlformats.org/markup-compatibility/2006">
                  <mc:Choice xmlns:v="urn:schemas-microsoft-com:vml" Requires="v">
                    <p:oleObj spid="_x0000_s108875" name="VISIO" r:id="rId27" imgW="835152" imgH="1060704" progId="Visio.Drawing.6">
                      <p:embed/>
                    </p:oleObj>
                  </mc:Choice>
                  <mc:Fallback>
                    <p:oleObj name="VISIO" r:id="rId27" imgW="835152" imgH="1060704" progId="Visio.Drawing.6">
                      <p:embed/>
                      <p:pic>
                        <p:nvPicPr>
                          <p:cNvPr id="0" name="Object 4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9" y="2688"/>
                            <a:ext cx="303"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105481" name="Group 43">
              <a:extLst>
                <a:ext uri="{FF2B5EF4-FFF2-40B4-BE49-F238E27FC236}">
                  <a16:creationId xmlns:a16="http://schemas.microsoft.com/office/drawing/2014/main" id="{812373CC-1999-4FA2-8F57-0B476C21CBE3}"/>
                </a:ext>
              </a:extLst>
            </p:cNvPr>
            <p:cNvGrpSpPr>
              <a:grpSpLocks noChangeAspect="1"/>
            </p:cNvGrpSpPr>
            <p:nvPr/>
          </p:nvGrpSpPr>
          <p:grpSpPr bwMode="auto">
            <a:xfrm>
              <a:off x="2481" y="827"/>
              <a:ext cx="1536" cy="299"/>
              <a:chOff x="1968" y="1187"/>
              <a:chExt cx="1536" cy="299"/>
            </a:xfrm>
          </p:grpSpPr>
          <p:graphicFrame>
            <p:nvGraphicFramePr>
              <p:cNvPr id="105488" name="Object 44">
                <a:extLst>
                  <a:ext uri="{FF2B5EF4-FFF2-40B4-BE49-F238E27FC236}">
                    <a16:creationId xmlns:a16="http://schemas.microsoft.com/office/drawing/2014/main" id="{30E16675-BA1D-40F7-9C51-F55DD594C63D}"/>
                  </a:ext>
                </a:extLst>
              </p:cNvPr>
              <p:cNvGraphicFramePr>
                <a:graphicFrameLocks noChangeAspect="1"/>
              </p:cNvGraphicFramePr>
              <p:nvPr/>
            </p:nvGraphicFramePr>
            <p:xfrm>
              <a:off x="1968" y="1187"/>
              <a:ext cx="380" cy="299"/>
            </p:xfrm>
            <a:graphic>
              <a:graphicData uri="http://schemas.openxmlformats.org/presentationml/2006/ole">
                <mc:AlternateContent xmlns:mc="http://schemas.openxmlformats.org/markup-compatibility/2006">
                  <mc:Choice xmlns:v="urn:schemas-microsoft-com:vml" Requires="v">
                    <p:oleObj spid="_x0000_s108876" name="VISIO" r:id="rId28" imgW="1060704" imgH="835152" progId="Visio.Drawing.6">
                      <p:embed/>
                    </p:oleObj>
                  </mc:Choice>
                  <mc:Fallback>
                    <p:oleObj name="VISIO" r:id="rId28" imgW="1060704" imgH="835152" progId="Visio.Drawing.6">
                      <p:embed/>
                      <p:pic>
                        <p:nvPicPr>
                          <p:cNvPr id="0" name="Object 44"/>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968" y="1187"/>
                            <a:ext cx="380" cy="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5489" name="Object 45">
                <a:extLst>
                  <a:ext uri="{FF2B5EF4-FFF2-40B4-BE49-F238E27FC236}">
                    <a16:creationId xmlns:a16="http://schemas.microsoft.com/office/drawing/2014/main" id="{7C8CC178-E6DF-4EA1-AF67-832ED5CB5696}"/>
                  </a:ext>
                </a:extLst>
              </p:cNvPr>
              <p:cNvGraphicFramePr>
                <a:graphicFrameLocks noChangeAspect="1"/>
              </p:cNvGraphicFramePr>
              <p:nvPr/>
            </p:nvGraphicFramePr>
            <p:xfrm>
              <a:off x="2353" y="1187"/>
              <a:ext cx="380" cy="299"/>
            </p:xfrm>
            <a:graphic>
              <a:graphicData uri="http://schemas.openxmlformats.org/presentationml/2006/ole">
                <mc:AlternateContent xmlns:mc="http://schemas.openxmlformats.org/markup-compatibility/2006">
                  <mc:Choice xmlns:v="urn:schemas-microsoft-com:vml" Requires="v">
                    <p:oleObj spid="_x0000_s108877" name="VISIO" r:id="rId30" imgW="1060704" imgH="835152" progId="Visio.Drawing.6">
                      <p:embed/>
                    </p:oleObj>
                  </mc:Choice>
                  <mc:Fallback>
                    <p:oleObj name="VISIO" r:id="rId30" imgW="1060704" imgH="835152" progId="Visio.Drawing.6">
                      <p:embed/>
                      <p:pic>
                        <p:nvPicPr>
                          <p:cNvPr id="0" name="Object 45"/>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2353" y="1187"/>
                            <a:ext cx="380" cy="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5490" name="Object 46">
                <a:extLst>
                  <a:ext uri="{FF2B5EF4-FFF2-40B4-BE49-F238E27FC236}">
                    <a16:creationId xmlns:a16="http://schemas.microsoft.com/office/drawing/2014/main" id="{F68FCBE1-4B85-41E5-9670-5D5828D0A03F}"/>
                  </a:ext>
                </a:extLst>
              </p:cNvPr>
              <p:cNvGraphicFramePr>
                <a:graphicFrameLocks noChangeAspect="1"/>
              </p:cNvGraphicFramePr>
              <p:nvPr/>
            </p:nvGraphicFramePr>
            <p:xfrm>
              <a:off x="2738" y="1187"/>
              <a:ext cx="380" cy="299"/>
            </p:xfrm>
            <a:graphic>
              <a:graphicData uri="http://schemas.openxmlformats.org/presentationml/2006/ole">
                <mc:AlternateContent xmlns:mc="http://schemas.openxmlformats.org/markup-compatibility/2006">
                  <mc:Choice xmlns:v="urn:schemas-microsoft-com:vml" Requires="v">
                    <p:oleObj spid="_x0000_s108878" name="VISIO" r:id="rId31" imgW="1060704" imgH="835152" progId="Visio.Drawing.6">
                      <p:embed/>
                    </p:oleObj>
                  </mc:Choice>
                  <mc:Fallback>
                    <p:oleObj name="VISIO" r:id="rId31" imgW="1060704" imgH="835152" progId="Visio.Drawing.6">
                      <p:embed/>
                      <p:pic>
                        <p:nvPicPr>
                          <p:cNvPr id="0" name="Object 46"/>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2738" y="1187"/>
                            <a:ext cx="380" cy="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5491" name="Object 47">
                <a:extLst>
                  <a:ext uri="{FF2B5EF4-FFF2-40B4-BE49-F238E27FC236}">
                    <a16:creationId xmlns:a16="http://schemas.microsoft.com/office/drawing/2014/main" id="{076D1E5D-3F8D-46DF-962C-7B500F908AFB}"/>
                  </a:ext>
                </a:extLst>
              </p:cNvPr>
              <p:cNvGraphicFramePr>
                <a:graphicFrameLocks noChangeAspect="1"/>
              </p:cNvGraphicFramePr>
              <p:nvPr/>
            </p:nvGraphicFramePr>
            <p:xfrm>
              <a:off x="3124" y="1187"/>
              <a:ext cx="380" cy="299"/>
            </p:xfrm>
            <a:graphic>
              <a:graphicData uri="http://schemas.openxmlformats.org/presentationml/2006/ole">
                <mc:AlternateContent xmlns:mc="http://schemas.openxmlformats.org/markup-compatibility/2006">
                  <mc:Choice xmlns:v="urn:schemas-microsoft-com:vml" Requires="v">
                    <p:oleObj spid="_x0000_s108879" name="VISIO" r:id="rId32" imgW="1060704" imgH="835152" progId="Visio.Drawing.6">
                      <p:embed/>
                    </p:oleObj>
                  </mc:Choice>
                  <mc:Fallback>
                    <p:oleObj name="VISIO" r:id="rId32" imgW="1060704" imgH="835152" progId="Visio.Drawing.6">
                      <p:embed/>
                      <p:pic>
                        <p:nvPicPr>
                          <p:cNvPr id="0" name="Object 47"/>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3124" y="1187"/>
                            <a:ext cx="380" cy="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aphicFrame>
          <p:nvGraphicFramePr>
            <p:cNvPr id="105482" name="Object 48">
              <a:extLst>
                <a:ext uri="{FF2B5EF4-FFF2-40B4-BE49-F238E27FC236}">
                  <a16:creationId xmlns:a16="http://schemas.microsoft.com/office/drawing/2014/main" id="{08F7B25B-3ABD-48F5-9615-86FD2C981DF9}"/>
                </a:ext>
              </a:extLst>
            </p:cNvPr>
            <p:cNvGraphicFramePr>
              <a:graphicFrameLocks noChangeAspect="1"/>
            </p:cNvGraphicFramePr>
            <p:nvPr/>
          </p:nvGraphicFramePr>
          <p:xfrm>
            <a:off x="2577" y="2505"/>
            <a:ext cx="386" cy="303"/>
          </p:xfrm>
          <a:graphic>
            <a:graphicData uri="http://schemas.openxmlformats.org/presentationml/2006/ole">
              <mc:AlternateContent xmlns:mc="http://schemas.openxmlformats.org/markup-compatibility/2006">
                <mc:Choice xmlns:v="urn:schemas-microsoft-com:vml" Requires="v">
                  <p:oleObj spid="_x0000_s108880" name="VISIO" r:id="rId33" imgW="1060704" imgH="835152" progId="Visio.Drawing.6">
                    <p:embed/>
                  </p:oleObj>
                </mc:Choice>
                <mc:Fallback>
                  <p:oleObj name="VISIO" r:id="rId33" imgW="1060704" imgH="835152" progId="Visio.Drawing.6">
                    <p:embed/>
                    <p:pic>
                      <p:nvPicPr>
                        <p:cNvPr id="0" name="Object 48"/>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2577" y="2505"/>
                          <a:ext cx="386" cy="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5483" name="Object 49">
              <a:extLst>
                <a:ext uri="{FF2B5EF4-FFF2-40B4-BE49-F238E27FC236}">
                  <a16:creationId xmlns:a16="http://schemas.microsoft.com/office/drawing/2014/main" id="{11FBDD89-536E-4857-9571-C79D18B07D4F}"/>
                </a:ext>
              </a:extLst>
            </p:cNvPr>
            <p:cNvGraphicFramePr>
              <a:graphicFrameLocks noChangeAspect="1"/>
            </p:cNvGraphicFramePr>
            <p:nvPr/>
          </p:nvGraphicFramePr>
          <p:xfrm>
            <a:off x="2965" y="2505"/>
            <a:ext cx="386" cy="303"/>
          </p:xfrm>
          <a:graphic>
            <a:graphicData uri="http://schemas.openxmlformats.org/presentationml/2006/ole">
              <mc:AlternateContent xmlns:mc="http://schemas.openxmlformats.org/markup-compatibility/2006">
                <mc:Choice xmlns:v="urn:schemas-microsoft-com:vml" Requires="v">
                  <p:oleObj spid="_x0000_s108881" name="VISIO" r:id="rId35" imgW="1060704" imgH="835152" progId="Visio.Drawing.6">
                    <p:embed/>
                  </p:oleObj>
                </mc:Choice>
                <mc:Fallback>
                  <p:oleObj name="VISIO" r:id="rId35" imgW="1060704" imgH="835152" progId="Visio.Drawing.6">
                    <p:embed/>
                    <p:pic>
                      <p:nvPicPr>
                        <p:cNvPr id="0" name="Object 49"/>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2965" y="2505"/>
                          <a:ext cx="386" cy="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5484" name="Object 50">
              <a:extLst>
                <a:ext uri="{FF2B5EF4-FFF2-40B4-BE49-F238E27FC236}">
                  <a16:creationId xmlns:a16="http://schemas.microsoft.com/office/drawing/2014/main" id="{FBBB2007-36C8-4744-927C-C36EE2D7D630}"/>
                </a:ext>
              </a:extLst>
            </p:cNvPr>
            <p:cNvGraphicFramePr>
              <a:graphicFrameLocks noChangeAspect="1"/>
            </p:cNvGraphicFramePr>
            <p:nvPr/>
          </p:nvGraphicFramePr>
          <p:xfrm>
            <a:off x="3345" y="2505"/>
            <a:ext cx="386" cy="303"/>
          </p:xfrm>
          <a:graphic>
            <a:graphicData uri="http://schemas.openxmlformats.org/presentationml/2006/ole">
              <mc:AlternateContent xmlns:mc="http://schemas.openxmlformats.org/markup-compatibility/2006">
                <mc:Choice xmlns:v="urn:schemas-microsoft-com:vml" Requires="v">
                  <p:oleObj spid="_x0000_s108882" name="VISIO" r:id="rId36" imgW="1060704" imgH="835152" progId="Visio.Drawing.6">
                    <p:embed/>
                  </p:oleObj>
                </mc:Choice>
                <mc:Fallback>
                  <p:oleObj name="VISIO" r:id="rId36" imgW="1060704" imgH="835152" progId="Visio.Drawing.6">
                    <p:embed/>
                    <p:pic>
                      <p:nvPicPr>
                        <p:cNvPr id="0" name="Object 50"/>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3345" y="2505"/>
                          <a:ext cx="386" cy="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5485" name="Object 51">
              <a:extLst>
                <a:ext uri="{FF2B5EF4-FFF2-40B4-BE49-F238E27FC236}">
                  <a16:creationId xmlns:a16="http://schemas.microsoft.com/office/drawing/2014/main" id="{6698C3DC-B2F0-49C0-B72F-F2CF5F924AFB}"/>
                </a:ext>
              </a:extLst>
            </p:cNvPr>
            <p:cNvGraphicFramePr>
              <a:graphicFrameLocks noChangeAspect="1"/>
            </p:cNvGraphicFramePr>
            <p:nvPr/>
          </p:nvGraphicFramePr>
          <p:xfrm>
            <a:off x="3733" y="2505"/>
            <a:ext cx="386" cy="303"/>
          </p:xfrm>
          <a:graphic>
            <a:graphicData uri="http://schemas.openxmlformats.org/presentationml/2006/ole">
              <mc:AlternateContent xmlns:mc="http://schemas.openxmlformats.org/markup-compatibility/2006">
                <mc:Choice xmlns:v="urn:schemas-microsoft-com:vml" Requires="v">
                  <p:oleObj spid="_x0000_s108883" name="VISIO" r:id="rId37" imgW="1060704" imgH="835152" progId="Visio.Drawing.6">
                    <p:embed/>
                  </p:oleObj>
                </mc:Choice>
                <mc:Fallback>
                  <p:oleObj name="VISIO" r:id="rId37" imgW="1060704" imgH="835152" progId="Visio.Drawing.6">
                    <p:embed/>
                    <p:pic>
                      <p:nvPicPr>
                        <p:cNvPr id="0" name="Object 51"/>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3733" y="2505"/>
                          <a:ext cx="386" cy="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5486" name="Rectangle 52">
              <a:extLst>
                <a:ext uri="{FF2B5EF4-FFF2-40B4-BE49-F238E27FC236}">
                  <a16:creationId xmlns:a16="http://schemas.microsoft.com/office/drawing/2014/main" id="{05D105C0-57CF-4DD9-8C90-05A3BC899C77}"/>
                </a:ext>
              </a:extLst>
            </p:cNvPr>
            <p:cNvSpPr>
              <a:spLocks noChangeAspect="1" noChangeArrowheads="1"/>
            </p:cNvSpPr>
            <p:nvPr/>
          </p:nvSpPr>
          <p:spPr bwMode="auto">
            <a:xfrm>
              <a:off x="2529" y="1032"/>
              <a:ext cx="1680" cy="1584"/>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solidFill>
                  <a:schemeClr val="accent6">
                    <a:lumMod val="75000"/>
                  </a:schemeClr>
                </a:solidFill>
                <a:latin typeface="Calibri" panose="020F0502020204030204" pitchFamily="34" charset="0"/>
                <a:cs typeface="Calibri" panose="020F0502020204030204" pitchFamily="34" charset="0"/>
              </a:endParaRPr>
            </a:p>
          </p:txBody>
        </p:sp>
        <p:sp>
          <p:nvSpPr>
            <p:cNvPr id="105487" name="Rectangle 53">
              <a:extLst>
                <a:ext uri="{FF2B5EF4-FFF2-40B4-BE49-F238E27FC236}">
                  <a16:creationId xmlns:a16="http://schemas.microsoft.com/office/drawing/2014/main" id="{6D6C2492-FC30-4A20-BA4B-DEB2C72B2E2A}"/>
                </a:ext>
              </a:extLst>
            </p:cNvPr>
            <p:cNvSpPr>
              <a:spLocks noChangeAspect="1" noChangeArrowheads="1"/>
            </p:cNvSpPr>
            <p:nvPr/>
          </p:nvSpPr>
          <p:spPr bwMode="auto">
            <a:xfrm>
              <a:off x="2817" y="1320"/>
              <a:ext cx="1392" cy="1008"/>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solidFill>
                  <a:schemeClr val="accent6">
                    <a:lumMod val="75000"/>
                  </a:schemeClr>
                </a:solidFill>
                <a:latin typeface="Calibri" panose="020F0502020204030204" pitchFamily="34" charset="0"/>
                <a:cs typeface="Calibri" panose="020F0502020204030204" pitchFamily="34" charset="0"/>
              </a:endParaRPr>
            </a:p>
          </p:txBody>
        </p:sp>
      </p:grpSp>
      <p:sp>
        <p:nvSpPr>
          <p:cNvPr id="105477" name="Text Box 54">
            <a:extLst>
              <a:ext uri="{FF2B5EF4-FFF2-40B4-BE49-F238E27FC236}">
                <a16:creationId xmlns:a16="http://schemas.microsoft.com/office/drawing/2014/main" id="{6BD7B9AD-D9B6-44A4-B5E5-B2527EA875D4}"/>
              </a:ext>
            </a:extLst>
          </p:cNvPr>
          <p:cNvSpPr txBox="1">
            <a:spLocks noChangeArrowheads="1"/>
          </p:cNvSpPr>
          <p:nvPr/>
        </p:nvSpPr>
        <p:spPr bwMode="auto">
          <a:xfrm>
            <a:off x="1177925" y="4713288"/>
            <a:ext cx="3194050" cy="1192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altLang="en-US" sz="1800" dirty="0">
                <a:solidFill>
                  <a:schemeClr val="accent6">
                    <a:lumMod val="75000"/>
                  </a:schemeClr>
                </a:solidFill>
                <a:latin typeface="Calibri" panose="020F0502020204030204" pitchFamily="34" charset="0"/>
                <a:cs typeface="Calibri" panose="020F0502020204030204" pitchFamily="34" charset="0"/>
              </a:rPr>
              <a:t>20 Seat Classroom</a:t>
            </a:r>
          </a:p>
          <a:p>
            <a:pPr algn="ctr" eaLnBrk="1" hangingPunct="1">
              <a:spcBef>
                <a:spcPct val="50000"/>
              </a:spcBef>
            </a:pPr>
            <a:r>
              <a:rPr lang="en-US" altLang="en-US" sz="1800" dirty="0">
                <a:solidFill>
                  <a:schemeClr val="accent6">
                    <a:lumMod val="75000"/>
                  </a:schemeClr>
                </a:solidFill>
                <a:latin typeface="Calibri" panose="020F0502020204030204" pitchFamily="34" charset="0"/>
                <a:cs typeface="Calibri" panose="020F0502020204030204" pitchFamily="34" charset="0"/>
              </a:rPr>
              <a:t>430 NSF</a:t>
            </a:r>
          </a:p>
          <a:p>
            <a:pPr algn="ctr" eaLnBrk="1" hangingPunct="1">
              <a:spcBef>
                <a:spcPct val="50000"/>
              </a:spcBef>
            </a:pPr>
            <a:r>
              <a:rPr lang="en-US" altLang="en-US" sz="1800" dirty="0">
                <a:solidFill>
                  <a:schemeClr val="accent6">
                    <a:lumMod val="75000"/>
                  </a:schemeClr>
                </a:solidFill>
                <a:latin typeface="Calibri" panose="020F0502020204030204" pitchFamily="34" charset="0"/>
                <a:cs typeface="Calibri" panose="020F0502020204030204" pitchFamily="34" charset="0"/>
              </a:rPr>
              <a:t>21 NSF/Seat</a:t>
            </a:r>
          </a:p>
        </p:txBody>
      </p:sp>
      <p:sp>
        <p:nvSpPr>
          <p:cNvPr id="105478" name="Text Box 55">
            <a:extLst>
              <a:ext uri="{FF2B5EF4-FFF2-40B4-BE49-F238E27FC236}">
                <a16:creationId xmlns:a16="http://schemas.microsoft.com/office/drawing/2014/main" id="{68578187-6F13-4ACA-BB4C-1F622EB0434C}"/>
              </a:ext>
            </a:extLst>
          </p:cNvPr>
          <p:cNvSpPr txBox="1">
            <a:spLocks noChangeArrowheads="1"/>
          </p:cNvSpPr>
          <p:nvPr/>
        </p:nvSpPr>
        <p:spPr bwMode="auto">
          <a:xfrm>
            <a:off x="5559425" y="4713288"/>
            <a:ext cx="3194050" cy="1192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altLang="en-US" sz="1800">
                <a:solidFill>
                  <a:schemeClr val="accent6">
                    <a:lumMod val="75000"/>
                  </a:schemeClr>
                </a:solidFill>
                <a:latin typeface="Calibri" panose="020F0502020204030204" pitchFamily="34" charset="0"/>
                <a:cs typeface="Calibri" panose="020F0502020204030204" pitchFamily="34" charset="0"/>
              </a:rPr>
              <a:t>12 Seat Classroom</a:t>
            </a:r>
          </a:p>
          <a:p>
            <a:pPr algn="ctr" eaLnBrk="1" hangingPunct="1">
              <a:spcBef>
                <a:spcPct val="50000"/>
              </a:spcBef>
            </a:pPr>
            <a:r>
              <a:rPr lang="en-US" altLang="en-US" sz="1800">
                <a:solidFill>
                  <a:schemeClr val="accent6">
                    <a:lumMod val="75000"/>
                  </a:schemeClr>
                </a:solidFill>
                <a:latin typeface="Calibri" panose="020F0502020204030204" pitchFamily="34" charset="0"/>
                <a:cs typeface="Calibri" panose="020F0502020204030204" pitchFamily="34" charset="0"/>
              </a:rPr>
              <a:t>430 NSF</a:t>
            </a:r>
          </a:p>
          <a:p>
            <a:pPr algn="ctr" eaLnBrk="1" hangingPunct="1">
              <a:spcBef>
                <a:spcPct val="50000"/>
              </a:spcBef>
            </a:pPr>
            <a:r>
              <a:rPr lang="en-US" altLang="en-US" sz="1800">
                <a:solidFill>
                  <a:schemeClr val="accent6">
                    <a:lumMod val="75000"/>
                  </a:schemeClr>
                </a:solidFill>
                <a:latin typeface="Calibri" panose="020F0502020204030204" pitchFamily="34" charset="0"/>
                <a:cs typeface="Calibri" panose="020F0502020204030204" pitchFamily="34" charset="0"/>
              </a:rPr>
              <a:t>36 NSF/Seat</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060AD746-D80E-4360-B329-CD19FEF3445E}"/>
              </a:ext>
            </a:extLst>
          </p:cNvPr>
          <p:cNvSpPr>
            <a:spLocks noChangeArrowheads="1"/>
          </p:cNvSpPr>
          <p:nvPr/>
        </p:nvSpPr>
        <p:spPr bwMode="auto">
          <a:xfrm>
            <a:off x="1176338" y="223838"/>
            <a:ext cx="7696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eaLnBrk="1" hangingPunct="1"/>
            <a:r>
              <a:rPr lang="en-US" altLang="en-US" sz="3800" dirty="0">
                <a:solidFill>
                  <a:schemeClr val="accent6">
                    <a:lumMod val="75000"/>
                  </a:schemeClr>
                </a:solidFill>
                <a:latin typeface="Calibri" panose="020F0502020204030204" pitchFamily="34" charset="0"/>
                <a:cs typeface="Calibri" panose="020F0502020204030204" pitchFamily="34" charset="0"/>
              </a:rPr>
              <a:t>How is it Being Used?  </a:t>
            </a:r>
          </a:p>
        </p:txBody>
      </p:sp>
      <p:graphicFrame>
        <p:nvGraphicFramePr>
          <p:cNvPr id="624643" name="Group 3">
            <a:extLst>
              <a:ext uri="{FF2B5EF4-FFF2-40B4-BE49-F238E27FC236}">
                <a16:creationId xmlns:a16="http://schemas.microsoft.com/office/drawing/2014/main" id="{53F50F54-4BB3-4400-8535-9DE6E3D4E033}"/>
              </a:ext>
            </a:extLst>
          </p:cNvPr>
          <p:cNvGraphicFramePr>
            <a:graphicFrameLocks noGrp="1"/>
          </p:cNvGraphicFramePr>
          <p:nvPr>
            <p:extLst>
              <p:ext uri="{D42A27DB-BD31-4B8C-83A1-F6EECF244321}">
                <p14:modId xmlns:p14="http://schemas.microsoft.com/office/powerpoint/2010/main" val="1346125590"/>
              </p:ext>
            </p:extLst>
          </p:nvPr>
        </p:nvGraphicFramePr>
        <p:xfrm>
          <a:off x="1957388" y="1484313"/>
          <a:ext cx="6096000" cy="4023248"/>
        </p:xfrm>
        <a:graphic>
          <a:graphicData uri="http://schemas.openxmlformats.org/drawingml/2006/table">
            <a:tbl>
              <a:tblPr/>
              <a:tblGrid>
                <a:gridCol w="2032000">
                  <a:extLst>
                    <a:ext uri="{9D8B030D-6E8A-4147-A177-3AD203B41FA5}">
                      <a16:colId xmlns:a16="http://schemas.microsoft.com/office/drawing/2014/main" val="240173061"/>
                    </a:ext>
                  </a:extLst>
                </a:gridCol>
                <a:gridCol w="2032000">
                  <a:extLst>
                    <a:ext uri="{9D8B030D-6E8A-4147-A177-3AD203B41FA5}">
                      <a16:colId xmlns:a16="http://schemas.microsoft.com/office/drawing/2014/main" val="2729208383"/>
                    </a:ext>
                  </a:extLst>
                </a:gridCol>
                <a:gridCol w="2032000">
                  <a:extLst>
                    <a:ext uri="{9D8B030D-6E8A-4147-A177-3AD203B41FA5}">
                      <a16:colId xmlns:a16="http://schemas.microsoft.com/office/drawing/2014/main" val="2341549282"/>
                    </a:ext>
                  </a:extLst>
                </a:gridCol>
              </a:tblGrid>
              <a:tr h="822830">
                <a:tc>
                  <a:txBody>
                    <a:bodyPr/>
                    <a:lstStyle>
                      <a:lvl1pPr>
                        <a:spcBef>
                          <a:spcPct val="20000"/>
                        </a:spcBef>
                        <a:buClr>
                          <a:srgbClr val="990033"/>
                        </a:buClr>
                        <a:buFont typeface="Wingdings" panose="05000000000000000000" pitchFamily="2" charset="2"/>
                        <a:defRPr sz="2800">
                          <a:solidFill>
                            <a:schemeClr val="tx1"/>
                          </a:solidFill>
                          <a:latin typeface="Times New Roman" panose="02020603050405020304" pitchFamily="18" charset="0"/>
                        </a:defRPr>
                      </a:lvl1pPr>
                      <a:lvl2pPr>
                        <a:spcBef>
                          <a:spcPct val="20000"/>
                        </a:spcBef>
                        <a:buClr>
                          <a:srgbClr val="990033"/>
                        </a:buClr>
                        <a:buFont typeface="Wingdings" panose="05000000000000000000" pitchFamily="2" charset="2"/>
                        <a:defRPr sz="2400">
                          <a:solidFill>
                            <a:schemeClr val="tx1"/>
                          </a:solidFill>
                          <a:latin typeface="Times New Roman" panose="02020603050405020304" pitchFamily="18" charset="0"/>
                        </a:defRPr>
                      </a:lvl2pPr>
                      <a:lvl3pPr>
                        <a:spcBef>
                          <a:spcPct val="20000"/>
                        </a:spcBef>
                        <a:buClr>
                          <a:srgbClr val="990033"/>
                        </a:buClr>
                        <a:buFont typeface="Wingdings" panose="05000000000000000000" pitchFamily="2" charset="2"/>
                        <a:defRPr sz="2000">
                          <a:solidFill>
                            <a:schemeClr val="tx1"/>
                          </a:solidFill>
                          <a:latin typeface="Times New Roman" panose="02020603050405020304" pitchFamily="18" charset="0"/>
                        </a:defRPr>
                      </a:lvl3pPr>
                      <a:lvl4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4pPr>
                      <a:lvl5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5pPr>
                      <a:lvl6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6pPr>
                      <a:lvl7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7pPr>
                      <a:lvl8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8pPr>
                      <a:lvl9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rgbClr val="990033"/>
                        </a:buClr>
                        <a:buSzTx/>
                        <a:buFont typeface="Wingdings" panose="05000000000000000000" pitchFamily="2" charset="2"/>
                        <a:buNone/>
                        <a:tabLst/>
                      </a:pPr>
                      <a:r>
                        <a:rPr kumimoji="0" lang="en-US" altLang="en-US" sz="2400" b="1" i="0" u="none" strike="noStrike" cap="none" normalizeH="0" baseline="0">
                          <a:ln>
                            <a:noFill/>
                          </a:ln>
                          <a:solidFill>
                            <a:srgbClr val="000066"/>
                          </a:solidFill>
                          <a:effectLst/>
                          <a:latin typeface="Times New Roman" panose="02020603050405020304" pitchFamily="18" charset="0"/>
                        </a:rPr>
                        <a:t>Number of Students</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rgbClr val="990033"/>
                        </a:buClr>
                        <a:buFont typeface="Wingdings" panose="05000000000000000000" pitchFamily="2" charset="2"/>
                        <a:defRPr sz="2800">
                          <a:solidFill>
                            <a:schemeClr val="tx1"/>
                          </a:solidFill>
                          <a:latin typeface="Times New Roman" panose="02020603050405020304" pitchFamily="18" charset="0"/>
                        </a:defRPr>
                      </a:lvl1pPr>
                      <a:lvl2pPr>
                        <a:spcBef>
                          <a:spcPct val="20000"/>
                        </a:spcBef>
                        <a:buClr>
                          <a:srgbClr val="990033"/>
                        </a:buClr>
                        <a:buFont typeface="Wingdings" panose="05000000000000000000" pitchFamily="2" charset="2"/>
                        <a:defRPr sz="2400">
                          <a:solidFill>
                            <a:schemeClr val="tx1"/>
                          </a:solidFill>
                          <a:latin typeface="Times New Roman" panose="02020603050405020304" pitchFamily="18" charset="0"/>
                        </a:defRPr>
                      </a:lvl2pPr>
                      <a:lvl3pPr>
                        <a:spcBef>
                          <a:spcPct val="20000"/>
                        </a:spcBef>
                        <a:buClr>
                          <a:srgbClr val="990033"/>
                        </a:buClr>
                        <a:buFont typeface="Wingdings" panose="05000000000000000000" pitchFamily="2" charset="2"/>
                        <a:defRPr sz="2000">
                          <a:solidFill>
                            <a:schemeClr val="tx1"/>
                          </a:solidFill>
                          <a:latin typeface="Times New Roman" panose="02020603050405020304" pitchFamily="18" charset="0"/>
                        </a:defRPr>
                      </a:lvl3pPr>
                      <a:lvl4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4pPr>
                      <a:lvl5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5pPr>
                      <a:lvl6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6pPr>
                      <a:lvl7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7pPr>
                      <a:lvl8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8pPr>
                      <a:lvl9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rgbClr val="990033"/>
                        </a:buClr>
                        <a:buSzTx/>
                        <a:buFont typeface="Wingdings" panose="05000000000000000000" pitchFamily="2" charset="2"/>
                        <a:buNone/>
                        <a:tabLst/>
                      </a:pPr>
                      <a:r>
                        <a:rPr kumimoji="0" lang="en-US" altLang="en-US" sz="2400" b="1" i="0" u="none" strike="noStrike" cap="none" normalizeH="0" baseline="0">
                          <a:ln>
                            <a:noFill/>
                          </a:ln>
                          <a:solidFill>
                            <a:srgbClr val="000066"/>
                          </a:solidFill>
                          <a:effectLst/>
                          <a:latin typeface="Times New Roman" panose="02020603050405020304" pitchFamily="18" charset="0"/>
                        </a:rPr>
                        <a:t>NSF/Student</a:t>
                      </a:r>
                    </a:p>
                    <a:p>
                      <a:pPr marL="0" marR="0" lvl="0" indent="0" algn="ctr" defTabSz="914400" rtl="0" eaLnBrk="1" fontAlgn="base" latinLnBrk="0" hangingPunct="1">
                        <a:lnSpc>
                          <a:spcPct val="100000"/>
                        </a:lnSpc>
                        <a:spcBef>
                          <a:spcPct val="20000"/>
                        </a:spcBef>
                        <a:spcAft>
                          <a:spcPct val="0"/>
                        </a:spcAft>
                        <a:buClr>
                          <a:srgbClr val="990033"/>
                        </a:buClr>
                        <a:buSzTx/>
                        <a:buFont typeface="Wingdings" panose="05000000000000000000" pitchFamily="2" charset="2"/>
                        <a:buNone/>
                        <a:tabLst/>
                      </a:pPr>
                      <a:r>
                        <a:rPr kumimoji="0" lang="en-US" altLang="en-US" sz="1800" b="1" i="0" u="none" strike="noStrike" cap="none" normalizeH="0" baseline="0">
                          <a:ln>
                            <a:noFill/>
                          </a:ln>
                          <a:solidFill>
                            <a:srgbClr val="000066"/>
                          </a:solidFill>
                          <a:effectLst/>
                          <a:latin typeface="Times New Roman" panose="02020603050405020304" pitchFamily="18" charset="0"/>
                        </a:rPr>
                        <a:t>Tables &amp; Chairs</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990033"/>
                        </a:buClr>
                        <a:buFont typeface="Wingdings" panose="05000000000000000000" pitchFamily="2" charset="2"/>
                        <a:defRPr sz="2800">
                          <a:solidFill>
                            <a:schemeClr val="tx1"/>
                          </a:solidFill>
                          <a:latin typeface="Times New Roman" panose="02020603050405020304" pitchFamily="18" charset="0"/>
                        </a:defRPr>
                      </a:lvl1pPr>
                      <a:lvl2pPr>
                        <a:spcBef>
                          <a:spcPct val="20000"/>
                        </a:spcBef>
                        <a:buClr>
                          <a:srgbClr val="990033"/>
                        </a:buClr>
                        <a:buFont typeface="Wingdings" panose="05000000000000000000" pitchFamily="2" charset="2"/>
                        <a:defRPr sz="2400">
                          <a:solidFill>
                            <a:schemeClr val="tx1"/>
                          </a:solidFill>
                          <a:latin typeface="Times New Roman" panose="02020603050405020304" pitchFamily="18" charset="0"/>
                        </a:defRPr>
                      </a:lvl2pPr>
                      <a:lvl3pPr>
                        <a:spcBef>
                          <a:spcPct val="20000"/>
                        </a:spcBef>
                        <a:buClr>
                          <a:srgbClr val="990033"/>
                        </a:buClr>
                        <a:buFont typeface="Wingdings" panose="05000000000000000000" pitchFamily="2" charset="2"/>
                        <a:defRPr sz="2000">
                          <a:solidFill>
                            <a:schemeClr val="tx1"/>
                          </a:solidFill>
                          <a:latin typeface="Times New Roman" panose="02020603050405020304" pitchFamily="18" charset="0"/>
                        </a:defRPr>
                      </a:lvl3pPr>
                      <a:lvl4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4pPr>
                      <a:lvl5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5pPr>
                      <a:lvl6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6pPr>
                      <a:lvl7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7pPr>
                      <a:lvl8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8pPr>
                      <a:lvl9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rgbClr val="990033"/>
                        </a:buClr>
                        <a:buSzTx/>
                        <a:buFont typeface="Wingdings" panose="05000000000000000000" pitchFamily="2" charset="2"/>
                        <a:buNone/>
                        <a:tabLst/>
                      </a:pPr>
                      <a:r>
                        <a:rPr kumimoji="0" lang="en-US" altLang="en-US" sz="2400" b="1" i="0" u="none" strike="noStrike" cap="none" normalizeH="0" baseline="0">
                          <a:ln>
                            <a:noFill/>
                          </a:ln>
                          <a:solidFill>
                            <a:schemeClr val="tx1"/>
                          </a:solidFill>
                          <a:effectLst/>
                          <a:latin typeface="Times New Roman" panose="02020603050405020304" pitchFamily="18" charset="0"/>
                        </a:rPr>
                        <a:t>NSF/Student</a:t>
                      </a:r>
                    </a:p>
                    <a:p>
                      <a:pPr marL="0" marR="0" lvl="0" indent="0" algn="ctr" defTabSz="914400" rtl="0" eaLnBrk="1" fontAlgn="base" latinLnBrk="0" hangingPunct="1">
                        <a:lnSpc>
                          <a:spcPct val="100000"/>
                        </a:lnSpc>
                        <a:spcBef>
                          <a:spcPct val="20000"/>
                        </a:spcBef>
                        <a:spcAft>
                          <a:spcPct val="0"/>
                        </a:spcAft>
                        <a:buClr>
                          <a:srgbClr val="990033"/>
                        </a:buClr>
                        <a:buSzTx/>
                        <a:buFont typeface="Wingdings" panose="05000000000000000000" pitchFamily="2" charset="2"/>
                        <a:buNone/>
                        <a:tabLst/>
                      </a:pPr>
                      <a:r>
                        <a:rPr kumimoji="0" lang="en-US" altLang="en-US" sz="1800" b="1" i="0" u="none" strike="noStrike" cap="none" normalizeH="0" baseline="0">
                          <a:ln>
                            <a:noFill/>
                          </a:ln>
                          <a:solidFill>
                            <a:schemeClr val="tx1"/>
                          </a:solidFill>
                          <a:effectLst/>
                          <a:latin typeface="Times New Roman" panose="02020603050405020304" pitchFamily="18" charset="0"/>
                        </a:rPr>
                        <a:t>Tablet-arm Chair</a:t>
                      </a:r>
                      <a:endParaRPr kumimoji="0" lang="en-US" altLang="en-US" sz="2800" b="1" i="0" u="none" strike="noStrike" cap="none" normalizeH="0" baseline="0">
                        <a:ln>
                          <a:noFill/>
                        </a:ln>
                        <a:solidFill>
                          <a:schemeClr val="tx1"/>
                        </a:solidFill>
                        <a:effectLst/>
                        <a:latin typeface="Times New Roman" panose="02020603050405020304" pitchFamily="18" charset="0"/>
                      </a:endParaRP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872021897"/>
                  </a:ext>
                </a:extLst>
              </a:tr>
              <a:tr h="457128">
                <a:tc>
                  <a:txBody>
                    <a:bodyPr/>
                    <a:lstStyle>
                      <a:lvl1pPr>
                        <a:spcBef>
                          <a:spcPct val="20000"/>
                        </a:spcBef>
                        <a:buClr>
                          <a:srgbClr val="990033"/>
                        </a:buClr>
                        <a:buFont typeface="Wingdings" panose="05000000000000000000" pitchFamily="2" charset="2"/>
                        <a:defRPr sz="2800">
                          <a:solidFill>
                            <a:schemeClr val="tx1"/>
                          </a:solidFill>
                          <a:latin typeface="Times New Roman" panose="02020603050405020304" pitchFamily="18" charset="0"/>
                        </a:defRPr>
                      </a:lvl1pPr>
                      <a:lvl2pPr>
                        <a:spcBef>
                          <a:spcPct val="20000"/>
                        </a:spcBef>
                        <a:buClr>
                          <a:srgbClr val="990033"/>
                        </a:buClr>
                        <a:buFont typeface="Wingdings" panose="05000000000000000000" pitchFamily="2" charset="2"/>
                        <a:defRPr sz="2400">
                          <a:solidFill>
                            <a:schemeClr val="tx1"/>
                          </a:solidFill>
                          <a:latin typeface="Times New Roman" panose="02020603050405020304" pitchFamily="18" charset="0"/>
                        </a:defRPr>
                      </a:lvl2pPr>
                      <a:lvl3pPr>
                        <a:spcBef>
                          <a:spcPct val="20000"/>
                        </a:spcBef>
                        <a:buClr>
                          <a:srgbClr val="990033"/>
                        </a:buClr>
                        <a:buFont typeface="Wingdings" panose="05000000000000000000" pitchFamily="2" charset="2"/>
                        <a:defRPr sz="2000">
                          <a:solidFill>
                            <a:schemeClr val="tx1"/>
                          </a:solidFill>
                          <a:latin typeface="Times New Roman" panose="02020603050405020304" pitchFamily="18" charset="0"/>
                        </a:defRPr>
                      </a:lvl3pPr>
                      <a:lvl4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4pPr>
                      <a:lvl5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5pPr>
                      <a:lvl6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6pPr>
                      <a:lvl7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7pPr>
                      <a:lvl8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8pPr>
                      <a:lvl9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rgbClr val="990033"/>
                        </a:buClr>
                        <a:buSzTx/>
                        <a:buFont typeface="Wingdings" panose="05000000000000000000" pitchFamily="2" charset="2"/>
                        <a:buNone/>
                        <a:tabLst/>
                      </a:pPr>
                      <a:r>
                        <a:rPr kumimoji="0" lang="en-US" altLang="en-US" sz="2400" b="1" i="0" u="none" strike="noStrike" cap="none" normalizeH="0" baseline="0">
                          <a:ln>
                            <a:noFill/>
                          </a:ln>
                          <a:solidFill>
                            <a:srgbClr val="000066"/>
                          </a:solidFill>
                          <a:effectLst/>
                          <a:latin typeface="Times New Roman" panose="02020603050405020304" pitchFamily="18" charset="0"/>
                        </a:rPr>
                        <a:t>10-19</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rgbClr val="990033"/>
                        </a:buClr>
                        <a:buFont typeface="Wingdings" panose="05000000000000000000" pitchFamily="2" charset="2"/>
                        <a:defRPr sz="2800">
                          <a:solidFill>
                            <a:schemeClr val="tx1"/>
                          </a:solidFill>
                          <a:latin typeface="Times New Roman" panose="02020603050405020304" pitchFamily="18" charset="0"/>
                        </a:defRPr>
                      </a:lvl1pPr>
                      <a:lvl2pPr>
                        <a:spcBef>
                          <a:spcPct val="20000"/>
                        </a:spcBef>
                        <a:buClr>
                          <a:srgbClr val="990033"/>
                        </a:buClr>
                        <a:buFont typeface="Wingdings" panose="05000000000000000000" pitchFamily="2" charset="2"/>
                        <a:defRPr sz="2400">
                          <a:solidFill>
                            <a:schemeClr val="tx1"/>
                          </a:solidFill>
                          <a:latin typeface="Times New Roman" panose="02020603050405020304" pitchFamily="18" charset="0"/>
                        </a:defRPr>
                      </a:lvl2pPr>
                      <a:lvl3pPr>
                        <a:spcBef>
                          <a:spcPct val="20000"/>
                        </a:spcBef>
                        <a:buClr>
                          <a:srgbClr val="990033"/>
                        </a:buClr>
                        <a:buFont typeface="Wingdings" panose="05000000000000000000" pitchFamily="2" charset="2"/>
                        <a:defRPr sz="2000">
                          <a:solidFill>
                            <a:schemeClr val="tx1"/>
                          </a:solidFill>
                          <a:latin typeface="Times New Roman" panose="02020603050405020304" pitchFamily="18" charset="0"/>
                        </a:defRPr>
                      </a:lvl3pPr>
                      <a:lvl4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4pPr>
                      <a:lvl5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5pPr>
                      <a:lvl6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6pPr>
                      <a:lvl7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7pPr>
                      <a:lvl8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8pPr>
                      <a:lvl9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rgbClr val="990033"/>
                        </a:buClr>
                        <a:buSzTx/>
                        <a:buFont typeface="Wingdings" panose="05000000000000000000" pitchFamily="2" charset="2"/>
                        <a:buNone/>
                        <a:tabLst/>
                      </a:pPr>
                      <a:r>
                        <a:rPr kumimoji="0" lang="en-US" altLang="en-US" sz="2400" b="1" i="0" u="none" strike="noStrike" cap="none" normalizeH="0" baseline="0">
                          <a:ln>
                            <a:noFill/>
                          </a:ln>
                          <a:solidFill>
                            <a:srgbClr val="000066"/>
                          </a:solidFill>
                          <a:effectLst/>
                          <a:latin typeface="Times New Roman" panose="02020603050405020304" pitchFamily="18" charset="0"/>
                        </a:rPr>
                        <a:t>25-35</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990033"/>
                        </a:buClr>
                        <a:buFont typeface="Wingdings" panose="05000000000000000000" pitchFamily="2" charset="2"/>
                        <a:defRPr sz="2800">
                          <a:solidFill>
                            <a:schemeClr val="tx1"/>
                          </a:solidFill>
                          <a:latin typeface="Times New Roman" panose="02020603050405020304" pitchFamily="18" charset="0"/>
                        </a:defRPr>
                      </a:lvl1pPr>
                      <a:lvl2pPr>
                        <a:spcBef>
                          <a:spcPct val="20000"/>
                        </a:spcBef>
                        <a:buClr>
                          <a:srgbClr val="990033"/>
                        </a:buClr>
                        <a:buFont typeface="Wingdings" panose="05000000000000000000" pitchFamily="2" charset="2"/>
                        <a:defRPr sz="2400">
                          <a:solidFill>
                            <a:schemeClr val="tx1"/>
                          </a:solidFill>
                          <a:latin typeface="Times New Roman" panose="02020603050405020304" pitchFamily="18" charset="0"/>
                        </a:defRPr>
                      </a:lvl2pPr>
                      <a:lvl3pPr>
                        <a:spcBef>
                          <a:spcPct val="20000"/>
                        </a:spcBef>
                        <a:buClr>
                          <a:srgbClr val="990033"/>
                        </a:buClr>
                        <a:buFont typeface="Wingdings" panose="05000000000000000000" pitchFamily="2" charset="2"/>
                        <a:defRPr sz="2000">
                          <a:solidFill>
                            <a:schemeClr val="tx1"/>
                          </a:solidFill>
                          <a:latin typeface="Times New Roman" panose="02020603050405020304" pitchFamily="18" charset="0"/>
                        </a:defRPr>
                      </a:lvl3pPr>
                      <a:lvl4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4pPr>
                      <a:lvl5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5pPr>
                      <a:lvl6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6pPr>
                      <a:lvl7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7pPr>
                      <a:lvl8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8pPr>
                      <a:lvl9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rgbClr val="990033"/>
                        </a:buClr>
                        <a:buSzTx/>
                        <a:buFont typeface="Wingdings" panose="05000000000000000000" pitchFamily="2" charset="2"/>
                        <a:buNone/>
                        <a:tabLst/>
                      </a:pPr>
                      <a:r>
                        <a:rPr kumimoji="0" lang="en-US" altLang="en-US" sz="2400" b="1" i="0" u="none" strike="noStrike" cap="none" normalizeH="0" baseline="0">
                          <a:ln>
                            <a:noFill/>
                          </a:ln>
                          <a:solidFill>
                            <a:schemeClr val="tx1"/>
                          </a:solidFill>
                          <a:effectLst/>
                          <a:latin typeface="Times New Roman" panose="02020603050405020304" pitchFamily="18" charset="0"/>
                        </a:rPr>
                        <a:t>20-22</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636568065"/>
                  </a:ext>
                </a:extLst>
              </a:tr>
              <a:tr h="457128">
                <a:tc>
                  <a:txBody>
                    <a:bodyPr/>
                    <a:lstStyle>
                      <a:lvl1pPr>
                        <a:spcBef>
                          <a:spcPct val="20000"/>
                        </a:spcBef>
                        <a:buClr>
                          <a:srgbClr val="990033"/>
                        </a:buClr>
                        <a:buFont typeface="Wingdings" panose="05000000000000000000" pitchFamily="2" charset="2"/>
                        <a:defRPr sz="2800">
                          <a:solidFill>
                            <a:schemeClr val="tx1"/>
                          </a:solidFill>
                          <a:latin typeface="Times New Roman" panose="02020603050405020304" pitchFamily="18" charset="0"/>
                        </a:defRPr>
                      </a:lvl1pPr>
                      <a:lvl2pPr>
                        <a:spcBef>
                          <a:spcPct val="20000"/>
                        </a:spcBef>
                        <a:buClr>
                          <a:srgbClr val="990033"/>
                        </a:buClr>
                        <a:buFont typeface="Wingdings" panose="05000000000000000000" pitchFamily="2" charset="2"/>
                        <a:defRPr sz="2400">
                          <a:solidFill>
                            <a:schemeClr val="tx1"/>
                          </a:solidFill>
                          <a:latin typeface="Times New Roman" panose="02020603050405020304" pitchFamily="18" charset="0"/>
                        </a:defRPr>
                      </a:lvl2pPr>
                      <a:lvl3pPr>
                        <a:spcBef>
                          <a:spcPct val="20000"/>
                        </a:spcBef>
                        <a:buClr>
                          <a:srgbClr val="990033"/>
                        </a:buClr>
                        <a:buFont typeface="Wingdings" panose="05000000000000000000" pitchFamily="2" charset="2"/>
                        <a:defRPr sz="2000">
                          <a:solidFill>
                            <a:schemeClr val="tx1"/>
                          </a:solidFill>
                          <a:latin typeface="Times New Roman" panose="02020603050405020304" pitchFamily="18" charset="0"/>
                        </a:defRPr>
                      </a:lvl3pPr>
                      <a:lvl4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4pPr>
                      <a:lvl5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5pPr>
                      <a:lvl6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6pPr>
                      <a:lvl7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7pPr>
                      <a:lvl8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8pPr>
                      <a:lvl9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rgbClr val="990033"/>
                        </a:buClr>
                        <a:buSzTx/>
                        <a:buFont typeface="Wingdings" panose="05000000000000000000" pitchFamily="2" charset="2"/>
                        <a:buNone/>
                        <a:tabLst/>
                      </a:pPr>
                      <a:r>
                        <a:rPr kumimoji="0" lang="en-US" altLang="en-US" sz="2400" b="1" i="0" u="none" strike="noStrike" cap="none" normalizeH="0" baseline="0">
                          <a:ln>
                            <a:noFill/>
                          </a:ln>
                          <a:solidFill>
                            <a:srgbClr val="000066"/>
                          </a:solidFill>
                          <a:effectLst/>
                          <a:latin typeface="Times New Roman" panose="02020603050405020304" pitchFamily="18" charset="0"/>
                        </a:rPr>
                        <a:t>20-29</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rgbClr val="990033"/>
                        </a:buClr>
                        <a:buFont typeface="Wingdings" panose="05000000000000000000" pitchFamily="2" charset="2"/>
                        <a:defRPr sz="2800">
                          <a:solidFill>
                            <a:schemeClr val="tx1"/>
                          </a:solidFill>
                          <a:latin typeface="Times New Roman" panose="02020603050405020304" pitchFamily="18" charset="0"/>
                        </a:defRPr>
                      </a:lvl1pPr>
                      <a:lvl2pPr>
                        <a:spcBef>
                          <a:spcPct val="20000"/>
                        </a:spcBef>
                        <a:buClr>
                          <a:srgbClr val="990033"/>
                        </a:buClr>
                        <a:buFont typeface="Wingdings" panose="05000000000000000000" pitchFamily="2" charset="2"/>
                        <a:defRPr sz="2400">
                          <a:solidFill>
                            <a:schemeClr val="tx1"/>
                          </a:solidFill>
                          <a:latin typeface="Times New Roman" panose="02020603050405020304" pitchFamily="18" charset="0"/>
                        </a:defRPr>
                      </a:lvl2pPr>
                      <a:lvl3pPr>
                        <a:spcBef>
                          <a:spcPct val="20000"/>
                        </a:spcBef>
                        <a:buClr>
                          <a:srgbClr val="990033"/>
                        </a:buClr>
                        <a:buFont typeface="Wingdings" panose="05000000000000000000" pitchFamily="2" charset="2"/>
                        <a:defRPr sz="2000">
                          <a:solidFill>
                            <a:schemeClr val="tx1"/>
                          </a:solidFill>
                          <a:latin typeface="Times New Roman" panose="02020603050405020304" pitchFamily="18" charset="0"/>
                        </a:defRPr>
                      </a:lvl3pPr>
                      <a:lvl4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4pPr>
                      <a:lvl5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5pPr>
                      <a:lvl6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6pPr>
                      <a:lvl7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7pPr>
                      <a:lvl8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8pPr>
                      <a:lvl9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rgbClr val="990033"/>
                        </a:buClr>
                        <a:buSzTx/>
                        <a:buFont typeface="Wingdings" panose="05000000000000000000" pitchFamily="2" charset="2"/>
                        <a:buNone/>
                        <a:tabLst/>
                      </a:pPr>
                      <a:r>
                        <a:rPr kumimoji="0" lang="en-US" altLang="en-US" sz="2400" b="1" i="0" u="none" strike="noStrike" cap="none" normalizeH="0" baseline="0">
                          <a:ln>
                            <a:noFill/>
                          </a:ln>
                          <a:solidFill>
                            <a:srgbClr val="000066"/>
                          </a:solidFill>
                          <a:effectLst/>
                          <a:latin typeface="Times New Roman" panose="02020603050405020304" pitchFamily="18" charset="0"/>
                        </a:rPr>
                        <a:t>25-35</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990033"/>
                        </a:buClr>
                        <a:buFont typeface="Wingdings" panose="05000000000000000000" pitchFamily="2" charset="2"/>
                        <a:defRPr sz="2800">
                          <a:solidFill>
                            <a:schemeClr val="tx1"/>
                          </a:solidFill>
                          <a:latin typeface="Times New Roman" panose="02020603050405020304" pitchFamily="18" charset="0"/>
                        </a:defRPr>
                      </a:lvl1pPr>
                      <a:lvl2pPr>
                        <a:spcBef>
                          <a:spcPct val="20000"/>
                        </a:spcBef>
                        <a:buClr>
                          <a:srgbClr val="990033"/>
                        </a:buClr>
                        <a:buFont typeface="Wingdings" panose="05000000000000000000" pitchFamily="2" charset="2"/>
                        <a:defRPr sz="2400">
                          <a:solidFill>
                            <a:schemeClr val="tx1"/>
                          </a:solidFill>
                          <a:latin typeface="Times New Roman" panose="02020603050405020304" pitchFamily="18" charset="0"/>
                        </a:defRPr>
                      </a:lvl2pPr>
                      <a:lvl3pPr>
                        <a:spcBef>
                          <a:spcPct val="20000"/>
                        </a:spcBef>
                        <a:buClr>
                          <a:srgbClr val="990033"/>
                        </a:buClr>
                        <a:buFont typeface="Wingdings" panose="05000000000000000000" pitchFamily="2" charset="2"/>
                        <a:defRPr sz="2000">
                          <a:solidFill>
                            <a:schemeClr val="tx1"/>
                          </a:solidFill>
                          <a:latin typeface="Times New Roman" panose="02020603050405020304" pitchFamily="18" charset="0"/>
                        </a:defRPr>
                      </a:lvl3pPr>
                      <a:lvl4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4pPr>
                      <a:lvl5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5pPr>
                      <a:lvl6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6pPr>
                      <a:lvl7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7pPr>
                      <a:lvl8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8pPr>
                      <a:lvl9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rgbClr val="990033"/>
                        </a:buClr>
                        <a:buSzTx/>
                        <a:buFont typeface="Wingdings" panose="05000000000000000000" pitchFamily="2" charset="2"/>
                        <a:buNone/>
                        <a:tabLst/>
                      </a:pPr>
                      <a:r>
                        <a:rPr kumimoji="0" lang="en-US" altLang="en-US" sz="2400" b="1" i="0" u="none" strike="noStrike" cap="none" normalizeH="0" baseline="0">
                          <a:ln>
                            <a:noFill/>
                          </a:ln>
                          <a:solidFill>
                            <a:schemeClr val="tx1"/>
                          </a:solidFill>
                          <a:effectLst/>
                          <a:latin typeface="Times New Roman" panose="02020603050405020304" pitchFamily="18" charset="0"/>
                        </a:rPr>
                        <a:t>18-20</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381413268"/>
                  </a:ext>
                </a:extLst>
              </a:tr>
              <a:tr h="457128">
                <a:tc>
                  <a:txBody>
                    <a:bodyPr/>
                    <a:lstStyle>
                      <a:lvl1pPr>
                        <a:spcBef>
                          <a:spcPct val="20000"/>
                        </a:spcBef>
                        <a:buClr>
                          <a:srgbClr val="990033"/>
                        </a:buClr>
                        <a:buFont typeface="Wingdings" panose="05000000000000000000" pitchFamily="2" charset="2"/>
                        <a:defRPr sz="2800">
                          <a:solidFill>
                            <a:schemeClr val="tx1"/>
                          </a:solidFill>
                          <a:latin typeface="Times New Roman" panose="02020603050405020304" pitchFamily="18" charset="0"/>
                        </a:defRPr>
                      </a:lvl1pPr>
                      <a:lvl2pPr>
                        <a:spcBef>
                          <a:spcPct val="20000"/>
                        </a:spcBef>
                        <a:buClr>
                          <a:srgbClr val="990033"/>
                        </a:buClr>
                        <a:buFont typeface="Wingdings" panose="05000000000000000000" pitchFamily="2" charset="2"/>
                        <a:defRPr sz="2400">
                          <a:solidFill>
                            <a:schemeClr val="tx1"/>
                          </a:solidFill>
                          <a:latin typeface="Times New Roman" panose="02020603050405020304" pitchFamily="18" charset="0"/>
                        </a:defRPr>
                      </a:lvl2pPr>
                      <a:lvl3pPr>
                        <a:spcBef>
                          <a:spcPct val="20000"/>
                        </a:spcBef>
                        <a:buClr>
                          <a:srgbClr val="990033"/>
                        </a:buClr>
                        <a:buFont typeface="Wingdings" panose="05000000000000000000" pitchFamily="2" charset="2"/>
                        <a:defRPr sz="2000">
                          <a:solidFill>
                            <a:schemeClr val="tx1"/>
                          </a:solidFill>
                          <a:latin typeface="Times New Roman" panose="02020603050405020304" pitchFamily="18" charset="0"/>
                        </a:defRPr>
                      </a:lvl3pPr>
                      <a:lvl4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4pPr>
                      <a:lvl5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5pPr>
                      <a:lvl6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6pPr>
                      <a:lvl7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7pPr>
                      <a:lvl8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8pPr>
                      <a:lvl9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rgbClr val="990033"/>
                        </a:buClr>
                        <a:buSzTx/>
                        <a:buFont typeface="Wingdings" panose="05000000000000000000" pitchFamily="2" charset="2"/>
                        <a:buNone/>
                        <a:tabLst/>
                      </a:pPr>
                      <a:r>
                        <a:rPr kumimoji="0" lang="en-US" altLang="en-US" sz="2400" b="1" i="0" u="none" strike="noStrike" cap="none" normalizeH="0" baseline="0">
                          <a:ln>
                            <a:noFill/>
                          </a:ln>
                          <a:solidFill>
                            <a:srgbClr val="000066"/>
                          </a:solidFill>
                          <a:effectLst/>
                          <a:latin typeface="Times New Roman" panose="02020603050405020304" pitchFamily="18" charset="0"/>
                        </a:rPr>
                        <a:t>30-39</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rgbClr val="990033"/>
                        </a:buClr>
                        <a:buFont typeface="Wingdings" panose="05000000000000000000" pitchFamily="2" charset="2"/>
                        <a:defRPr sz="2800">
                          <a:solidFill>
                            <a:schemeClr val="tx1"/>
                          </a:solidFill>
                          <a:latin typeface="Times New Roman" panose="02020603050405020304" pitchFamily="18" charset="0"/>
                        </a:defRPr>
                      </a:lvl1pPr>
                      <a:lvl2pPr>
                        <a:spcBef>
                          <a:spcPct val="20000"/>
                        </a:spcBef>
                        <a:buClr>
                          <a:srgbClr val="990033"/>
                        </a:buClr>
                        <a:buFont typeface="Wingdings" panose="05000000000000000000" pitchFamily="2" charset="2"/>
                        <a:defRPr sz="2400">
                          <a:solidFill>
                            <a:schemeClr val="tx1"/>
                          </a:solidFill>
                          <a:latin typeface="Times New Roman" panose="02020603050405020304" pitchFamily="18" charset="0"/>
                        </a:defRPr>
                      </a:lvl2pPr>
                      <a:lvl3pPr>
                        <a:spcBef>
                          <a:spcPct val="20000"/>
                        </a:spcBef>
                        <a:buClr>
                          <a:srgbClr val="990033"/>
                        </a:buClr>
                        <a:buFont typeface="Wingdings" panose="05000000000000000000" pitchFamily="2" charset="2"/>
                        <a:defRPr sz="2000">
                          <a:solidFill>
                            <a:schemeClr val="tx1"/>
                          </a:solidFill>
                          <a:latin typeface="Times New Roman" panose="02020603050405020304" pitchFamily="18" charset="0"/>
                        </a:defRPr>
                      </a:lvl3pPr>
                      <a:lvl4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4pPr>
                      <a:lvl5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5pPr>
                      <a:lvl6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6pPr>
                      <a:lvl7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7pPr>
                      <a:lvl8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8pPr>
                      <a:lvl9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rgbClr val="990033"/>
                        </a:buClr>
                        <a:buSzTx/>
                        <a:buFont typeface="Wingdings" panose="05000000000000000000" pitchFamily="2" charset="2"/>
                        <a:buNone/>
                        <a:tabLst/>
                      </a:pPr>
                      <a:r>
                        <a:rPr kumimoji="0" lang="en-US" altLang="en-US" sz="2400" b="1" i="0" u="none" strike="noStrike" cap="none" normalizeH="0" baseline="0">
                          <a:ln>
                            <a:noFill/>
                          </a:ln>
                          <a:solidFill>
                            <a:srgbClr val="000066"/>
                          </a:solidFill>
                          <a:effectLst/>
                          <a:latin typeface="Times New Roman" panose="02020603050405020304" pitchFamily="18" charset="0"/>
                        </a:rPr>
                        <a:t>20-25</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990033"/>
                        </a:buClr>
                        <a:buFont typeface="Wingdings" panose="05000000000000000000" pitchFamily="2" charset="2"/>
                        <a:defRPr sz="2800">
                          <a:solidFill>
                            <a:schemeClr val="tx1"/>
                          </a:solidFill>
                          <a:latin typeface="Times New Roman" panose="02020603050405020304" pitchFamily="18" charset="0"/>
                        </a:defRPr>
                      </a:lvl1pPr>
                      <a:lvl2pPr>
                        <a:spcBef>
                          <a:spcPct val="20000"/>
                        </a:spcBef>
                        <a:buClr>
                          <a:srgbClr val="990033"/>
                        </a:buClr>
                        <a:buFont typeface="Wingdings" panose="05000000000000000000" pitchFamily="2" charset="2"/>
                        <a:defRPr sz="2400">
                          <a:solidFill>
                            <a:schemeClr val="tx1"/>
                          </a:solidFill>
                          <a:latin typeface="Times New Roman" panose="02020603050405020304" pitchFamily="18" charset="0"/>
                        </a:defRPr>
                      </a:lvl2pPr>
                      <a:lvl3pPr>
                        <a:spcBef>
                          <a:spcPct val="20000"/>
                        </a:spcBef>
                        <a:buClr>
                          <a:srgbClr val="990033"/>
                        </a:buClr>
                        <a:buFont typeface="Wingdings" panose="05000000000000000000" pitchFamily="2" charset="2"/>
                        <a:defRPr sz="2000">
                          <a:solidFill>
                            <a:schemeClr val="tx1"/>
                          </a:solidFill>
                          <a:latin typeface="Times New Roman" panose="02020603050405020304" pitchFamily="18" charset="0"/>
                        </a:defRPr>
                      </a:lvl3pPr>
                      <a:lvl4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4pPr>
                      <a:lvl5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5pPr>
                      <a:lvl6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6pPr>
                      <a:lvl7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7pPr>
                      <a:lvl8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8pPr>
                      <a:lvl9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rgbClr val="990033"/>
                        </a:buClr>
                        <a:buSzTx/>
                        <a:buFont typeface="Wingdings" panose="05000000000000000000" pitchFamily="2" charset="2"/>
                        <a:buNone/>
                        <a:tabLst/>
                      </a:pPr>
                      <a:r>
                        <a:rPr kumimoji="0" lang="en-US" altLang="en-US" sz="2400" b="1" i="0" u="none" strike="noStrike" cap="none" normalizeH="0" baseline="0">
                          <a:ln>
                            <a:noFill/>
                          </a:ln>
                          <a:solidFill>
                            <a:schemeClr val="tx1"/>
                          </a:solidFill>
                          <a:effectLst/>
                          <a:latin typeface="Times New Roman" panose="02020603050405020304" pitchFamily="18" charset="0"/>
                        </a:rPr>
                        <a:t>16-18</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775461594"/>
                  </a:ext>
                </a:extLst>
              </a:tr>
              <a:tr h="457128">
                <a:tc>
                  <a:txBody>
                    <a:bodyPr/>
                    <a:lstStyle>
                      <a:lvl1pPr>
                        <a:spcBef>
                          <a:spcPct val="20000"/>
                        </a:spcBef>
                        <a:buClr>
                          <a:srgbClr val="990033"/>
                        </a:buClr>
                        <a:buFont typeface="Wingdings" panose="05000000000000000000" pitchFamily="2" charset="2"/>
                        <a:defRPr sz="2800">
                          <a:solidFill>
                            <a:schemeClr val="tx1"/>
                          </a:solidFill>
                          <a:latin typeface="Times New Roman" panose="02020603050405020304" pitchFamily="18" charset="0"/>
                        </a:defRPr>
                      </a:lvl1pPr>
                      <a:lvl2pPr>
                        <a:spcBef>
                          <a:spcPct val="20000"/>
                        </a:spcBef>
                        <a:buClr>
                          <a:srgbClr val="990033"/>
                        </a:buClr>
                        <a:buFont typeface="Wingdings" panose="05000000000000000000" pitchFamily="2" charset="2"/>
                        <a:defRPr sz="2400">
                          <a:solidFill>
                            <a:schemeClr val="tx1"/>
                          </a:solidFill>
                          <a:latin typeface="Times New Roman" panose="02020603050405020304" pitchFamily="18" charset="0"/>
                        </a:defRPr>
                      </a:lvl2pPr>
                      <a:lvl3pPr>
                        <a:spcBef>
                          <a:spcPct val="20000"/>
                        </a:spcBef>
                        <a:buClr>
                          <a:srgbClr val="990033"/>
                        </a:buClr>
                        <a:buFont typeface="Wingdings" panose="05000000000000000000" pitchFamily="2" charset="2"/>
                        <a:defRPr sz="2000">
                          <a:solidFill>
                            <a:schemeClr val="tx1"/>
                          </a:solidFill>
                          <a:latin typeface="Times New Roman" panose="02020603050405020304" pitchFamily="18" charset="0"/>
                        </a:defRPr>
                      </a:lvl3pPr>
                      <a:lvl4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4pPr>
                      <a:lvl5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5pPr>
                      <a:lvl6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6pPr>
                      <a:lvl7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7pPr>
                      <a:lvl8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8pPr>
                      <a:lvl9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rgbClr val="990033"/>
                        </a:buClr>
                        <a:buSzTx/>
                        <a:buFont typeface="Wingdings" panose="05000000000000000000" pitchFamily="2" charset="2"/>
                        <a:buNone/>
                        <a:tabLst/>
                      </a:pPr>
                      <a:r>
                        <a:rPr kumimoji="0" lang="en-US" altLang="en-US" sz="2400" b="1" i="0" u="none" strike="noStrike" cap="none" normalizeH="0" baseline="0">
                          <a:ln>
                            <a:noFill/>
                          </a:ln>
                          <a:solidFill>
                            <a:srgbClr val="000066"/>
                          </a:solidFill>
                          <a:effectLst/>
                          <a:latin typeface="Times New Roman" panose="02020603050405020304" pitchFamily="18" charset="0"/>
                        </a:rPr>
                        <a:t>40-49</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rgbClr val="990033"/>
                        </a:buClr>
                        <a:buFont typeface="Wingdings" panose="05000000000000000000" pitchFamily="2" charset="2"/>
                        <a:defRPr sz="2800">
                          <a:solidFill>
                            <a:schemeClr val="tx1"/>
                          </a:solidFill>
                          <a:latin typeface="Times New Roman" panose="02020603050405020304" pitchFamily="18" charset="0"/>
                        </a:defRPr>
                      </a:lvl1pPr>
                      <a:lvl2pPr>
                        <a:spcBef>
                          <a:spcPct val="20000"/>
                        </a:spcBef>
                        <a:buClr>
                          <a:srgbClr val="990033"/>
                        </a:buClr>
                        <a:buFont typeface="Wingdings" panose="05000000000000000000" pitchFamily="2" charset="2"/>
                        <a:defRPr sz="2400">
                          <a:solidFill>
                            <a:schemeClr val="tx1"/>
                          </a:solidFill>
                          <a:latin typeface="Times New Roman" panose="02020603050405020304" pitchFamily="18" charset="0"/>
                        </a:defRPr>
                      </a:lvl2pPr>
                      <a:lvl3pPr>
                        <a:spcBef>
                          <a:spcPct val="20000"/>
                        </a:spcBef>
                        <a:buClr>
                          <a:srgbClr val="990033"/>
                        </a:buClr>
                        <a:buFont typeface="Wingdings" panose="05000000000000000000" pitchFamily="2" charset="2"/>
                        <a:defRPr sz="2000">
                          <a:solidFill>
                            <a:schemeClr val="tx1"/>
                          </a:solidFill>
                          <a:latin typeface="Times New Roman" panose="02020603050405020304" pitchFamily="18" charset="0"/>
                        </a:defRPr>
                      </a:lvl3pPr>
                      <a:lvl4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4pPr>
                      <a:lvl5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5pPr>
                      <a:lvl6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6pPr>
                      <a:lvl7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7pPr>
                      <a:lvl8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8pPr>
                      <a:lvl9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rgbClr val="990033"/>
                        </a:buClr>
                        <a:buSzTx/>
                        <a:buFont typeface="Wingdings" panose="05000000000000000000" pitchFamily="2" charset="2"/>
                        <a:buNone/>
                        <a:tabLst/>
                      </a:pPr>
                      <a:r>
                        <a:rPr kumimoji="0" lang="en-US" altLang="en-US" sz="2400" b="1" i="0" u="none" strike="noStrike" cap="none" normalizeH="0" baseline="0">
                          <a:ln>
                            <a:noFill/>
                          </a:ln>
                          <a:solidFill>
                            <a:srgbClr val="000066"/>
                          </a:solidFill>
                          <a:effectLst/>
                          <a:latin typeface="Times New Roman" panose="02020603050405020304" pitchFamily="18" charset="0"/>
                        </a:rPr>
                        <a:t>18-22</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990033"/>
                        </a:buClr>
                        <a:buFont typeface="Wingdings" panose="05000000000000000000" pitchFamily="2" charset="2"/>
                        <a:defRPr sz="2800">
                          <a:solidFill>
                            <a:schemeClr val="tx1"/>
                          </a:solidFill>
                          <a:latin typeface="Times New Roman" panose="02020603050405020304" pitchFamily="18" charset="0"/>
                        </a:defRPr>
                      </a:lvl1pPr>
                      <a:lvl2pPr>
                        <a:spcBef>
                          <a:spcPct val="20000"/>
                        </a:spcBef>
                        <a:buClr>
                          <a:srgbClr val="990033"/>
                        </a:buClr>
                        <a:buFont typeface="Wingdings" panose="05000000000000000000" pitchFamily="2" charset="2"/>
                        <a:defRPr sz="2400">
                          <a:solidFill>
                            <a:schemeClr val="tx1"/>
                          </a:solidFill>
                          <a:latin typeface="Times New Roman" panose="02020603050405020304" pitchFamily="18" charset="0"/>
                        </a:defRPr>
                      </a:lvl2pPr>
                      <a:lvl3pPr>
                        <a:spcBef>
                          <a:spcPct val="20000"/>
                        </a:spcBef>
                        <a:buClr>
                          <a:srgbClr val="990033"/>
                        </a:buClr>
                        <a:buFont typeface="Wingdings" panose="05000000000000000000" pitchFamily="2" charset="2"/>
                        <a:defRPr sz="2000">
                          <a:solidFill>
                            <a:schemeClr val="tx1"/>
                          </a:solidFill>
                          <a:latin typeface="Times New Roman" panose="02020603050405020304" pitchFamily="18" charset="0"/>
                        </a:defRPr>
                      </a:lvl3pPr>
                      <a:lvl4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4pPr>
                      <a:lvl5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5pPr>
                      <a:lvl6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6pPr>
                      <a:lvl7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7pPr>
                      <a:lvl8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8pPr>
                      <a:lvl9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rgbClr val="990033"/>
                        </a:buClr>
                        <a:buSzTx/>
                        <a:buFont typeface="Wingdings" panose="05000000000000000000" pitchFamily="2" charset="2"/>
                        <a:buNone/>
                        <a:tabLst/>
                      </a:pPr>
                      <a:r>
                        <a:rPr kumimoji="0" lang="en-US" altLang="en-US" sz="2400" b="1" i="0" u="none" strike="noStrike" cap="none" normalizeH="0" baseline="0">
                          <a:ln>
                            <a:noFill/>
                          </a:ln>
                          <a:solidFill>
                            <a:schemeClr val="tx1"/>
                          </a:solidFill>
                          <a:effectLst/>
                          <a:latin typeface="Times New Roman" panose="02020603050405020304" pitchFamily="18" charset="0"/>
                        </a:rPr>
                        <a:t>14-16</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3797453"/>
                  </a:ext>
                </a:extLst>
              </a:tr>
              <a:tr h="457128">
                <a:tc>
                  <a:txBody>
                    <a:bodyPr/>
                    <a:lstStyle>
                      <a:lvl1pPr>
                        <a:spcBef>
                          <a:spcPct val="20000"/>
                        </a:spcBef>
                        <a:buClr>
                          <a:srgbClr val="990033"/>
                        </a:buClr>
                        <a:buFont typeface="Wingdings" panose="05000000000000000000" pitchFamily="2" charset="2"/>
                        <a:defRPr sz="2800">
                          <a:solidFill>
                            <a:schemeClr val="tx1"/>
                          </a:solidFill>
                          <a:latin typeface="Times New Roman" panose="02020603050405020304" pitchFamily="18" charset="0"/>
                        </a:defRPr>
                      </a:lvl1pPr>
                      <a:lvl2pPr>
                        <a:spcBef>
                          <a:spcPct val="20000"/>
                        </a:spcBef>
                        <a:buClr>
                          <a:srgbClr val="990033"/>
                        </a:buClr>
                        <a:buFont typeface="Wingdings" panose="05000000000000000000" pitchFamily="2" charset="2"/>
                        <a:defRPr sz="2400">
                          <a:solidFill>
                            <a:schemeClr val="tx1"/>
                          </a:solidFill>
                          <a:latin typeface="Times New Roman" panose="02020603050405020304" pitchFamily="18" charset="0"/>
                        </a:defRPr>
                      </a:lvl2pPr>
                      <a:lvl3pPr>
                        <a:spcBef>
                          <a:spcPct val="20000"/>
                        </a:spcBef>
                        <a:buClr>
                          <a:srgbClr val="990033"/>
                        </a:buClr>
                        <a:buFont typeface="Wingdings" panose="05000000000000000000" pitchFamily="2" charset="2"/>
                        <a:defRPr sz="2000">
                          <a:solidFill>
                            <a:schemeClr val="tx1"/>
                          </a:solidFill>
                          <a:latin typeface="Times New Roman" panose="02020603050405020304" pitchFamily="18" charset="0"/>
                        </a:defRPr>
                      </a:lvl3pPr>
                      <a:lvl4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4pPr>
                      <a:lvl5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5pPr>
                      <a:lvl6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6pPr>
                      <a:lvl7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7pPr>
                      <a:lvl8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8pPr>
                      <a:lvl9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rgbClr val="990033"/>
                        </a:buClr>
                        <a:buSzTx/>
                        <a:buFont typeface="Wingdings" panose="05000000000000000000" pitchFamily="2" charset="2"/>
                        <a:buNone/>
                        <a:tabLst/>
                      </a:pPr>
                      <a:r>
                        <a:rPr kumimoji="0" lang="en-US" altLang="en-US" sz="2400" b="1" i="0" u="none" strike="noStrike" cap="none" normalizeH="0" baseline="0">
                          <a:ln>
                            <a:noFill/>
                          </a:ln>
                          <a:solidFill>
                            <a:srgbClr val="000066"/>
                          </a:solidFill>
                          <a:effectLst/>
                          <a:latin typeface="Times New Roman" panose="02020603050405020304" pitchFamily="18" charset="0"/>
                        </a:rPr>
                        <a:t>50-59</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rgbClr val="990033"/>
                        </a:buClr>
                        <a:buFont typeface="Wingdings" panose="05000000000000000000" pitchFamily="2" charset="2"/>
                        <a:defRPr sz="2800">
                          <a:solidFill>
                            <a:schemeClr val="tx1"/>
                          </a:solidFill>
                          <a:latin typeface="Times New Roman" panose="02020603050405020304" pitchFamily="18" charset="0"/>
                        </a:defRPr>
                      </a:lvl1pPr>
                      <a:lvl2pPr>
                        <a:spcBef>
                          <a:spcPct val="20000"/>
                        </a:spcBef>
                        <a:buClr>
                          <a:srgbClr val="990033"/>
                        </a:buClr>
                        <a:buFont typeface="Wingdings" panose="05000000000000000000" pitchFamily="2" charset="2"/>
                        <a:defRPr sz="2400">
                          <a:solidFill>
                            <a:schemeClr val="tx1"/>
                          </a:solidFill>
                          <a:latin typeface="Times New Roman" panose="02020603050405020304" pitchFamily="18" charset="0"/>
                        </a:defRPr>
                      </a:lvl2pPr>
                      <a:lvl3pPr>
                        <a:spcBef>
                          <a:spcPct val="20000"/>
                        </a:spcBef>
                        <a:buClr>
                          <a:srgbClr val="990033"/>
                        </a:buClr>
                        <a:buFont typeface="Wingdings" panose="05000000000000000000" pitchFamily="2" charset="2"/>
                        <a:defRPr sz="2000">
                          <a:solidFill>
                            <a:schemeClr val="tx1"/>
                          </a:solidFill>
                          <a:latin typeface="Times New Roman" panose="02020603050405020304" pitchFamily="18" charset="0"/>
                        </a:defRPr>
                      </a:lvl3pPr>
                      <a:lvl4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4pPr>
                      <a:lvl5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5pPr>
                      <a:lvl6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6pPr>
                      <a:lvl7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7pPr>
                      <a:lvl8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8pPr>
                      <a:lvl9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rgbClr val="990033"/>
                        </a:buClr>
                        <a:buSzTx/>
                        <a:buFont typeface="Wingdings" panose="05000000000000000000" pitchFamily="2" charset="2"/>
                        <a:buNone/>
                        <a:tabLst/>
                      </a:pPr>
                      <a:r>
                        <a:rPr kumimoji="0" lang="en-US" altLang="en-US" sz="2400" b="1" i="0" u="none" strike="noStrike" cap="none" normalizeH="0" baseline="0">
                          <a:ln>
                            <a:noFill/>
                          </a:ln>
                          <a:solidFill>
                            <a:srgbClr val="000066"/>
                          </a:solidFill>
                          <a:effectLst/>
                          <a:latin typeface="Times New Roman" panose="02020603050405020304" pitchFamily="18" charset="0"/>
                        </a:rPr>
                        <a:t>18-22</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990033"/>
                        </a:buClr>
                        <a:buFont typeface="Wingdings" panose="05000000000000000000" pitchFamily="2" charset="2"/>
                        <a:defRPr sz="2800">
                          <a:solidFill>
                            <a:schemeClr val="tx1"/>
                          </a:solidFill>
                          <a:latin typeface="Times New Roman" panose="02020603050405020304" pitchFamily="18" charset="0"/>
                        </a:defRPr>
                      </a:lvl1pPr>
                      <a:lvl2pPr>
                        <a:spcBef>
                          <a:spcPct val="20000"/>
                        </a:spcBef>
                        <a:buClr>
                          <a:srgbClr val="990033"/>
                        </a:buClr>
                        <a:buFont typeface="Wingdings" panose="05000000000000000000" pitchFamily="2" charset="2"/>
                        <a:defRPr sz="2400">
                          <a:solidFill>
                            <a:schemeClr val="tx1"/>
                          </a:solidFill>
                          <a:latin typeface="Times New Roman" panose="02020603050405020304" pitchFamily="18" charset="0"/>
                        </a:defRPr>
                      </a:lvl2pPr>
                      <a:lvl3pPr>
                        <a:spcBef>
                          <a:spcPct val="20000"/>
                        </a:spcBef>
                        <a:buClr>
                          <a:srgbClr val="990033"/>
                        </a:buClr>
                        <a:buFont typeface="Wingdings" panose="05000000000000000000" pitchFamily="2" charset="2"/>
                        <a:defRPr sz="2000">
                          <a:solidFill>
                            <a:schemeClr val="tx1"/>
                          </a:solidFill>
                          <a:latin typeface="Times New Roman" panose="02020603050405020304" pitchFamily="18" charset="0"/>
                        </a:defRPr>
                      </a:lvl3pPr>
                      <a:lvl4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4pPr>
                      <a:lvl5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5pPr>
                      <a:lvl6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6pPr>
                      <a:lvl7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7pPr>
                      <a:lvl8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8pPr>
                      <a:lvl9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rgbClr val="990033"/>
                        </a:buClr>
                        <a:buSzTx/>
                        <a:buFont typeface="Wingdings" panose="05000000000000000000" pitchFamily="2" charset="2"/>
                        <a:buNone/>
                        <a:tabLst/>
                      </a:pPr>
                      <a:r>
                        <a:rPr kumimoji="0" lang="en-US" altLang="en-US" sz="2400" b="1" i="0" u="none" strike="noStrike" cap="none" normalizeH="0" baseline="0">
                          <a:ln>
                            <a:noFill/>
                          </a:ln>
                          <a:solidFill>
                            <a:schemeClr val="tx1"/>
                          </a:solidFill>
                          <a:effectLst/>
                          <a:latin typeface="Times New Roman" panose="02020603050405020304" pitchFamily="18" charset="0"/>
                        </a:rPr>
                        <a:t>14-16</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338194913"/>
                  </a:ext>
                </a:extLst>
              </a:tr>
              <a:tr h="457128">
                <a:tc>
                  <a:txBody>
                    <a:bodyPr/>
                    <a:lstStyle>
                      <a:lvl1pPr>
                        <a:spcBef>
                          <a:spcPct val="20000"/>
                        </a:spcBef>
                        <a:buClr>
                          <a:srgbClr val="990033"/>
                        </a:buClr>
                        <a:buFont typeface="Wingdings" panose="05000000000000000000" pitchFamily="2" charset="2"/>
                        <a:defRPr sz="2800">
                          <a:solidFill>
                            <a:schemeClr val="tx1"/>
                          </a:solidFill>
                          <a:latin typeface="Times New Roman" panose="02020603050405020304" pitchFamily="18" charset="0"/>
                        </a:defRPr>
                      </a:lvl1pPr>
                      <a:lvl2pPr>
                        <a:spcBef>
                          <a:spcPct val="20000"/>
                        </a:spcBef>
                        <a:buClr>
                          <a:srgbClr val="990033"/>
                        </a:buClr>
                        <a:buFont typeface="Wingdings" panose="05000000000000000000" pitchFamily="2" charset="2"/>
                        <a:defRPr sz="2400">
                          <a:solidFill>
                            <a:schemeClr val="tx1"/>
                          </a:solidFill>
                          <a:latin typeface="Times New Roman" panose="02020603050405020304" pitchFamily="18" charset="0"/>
                        </a:defRPr>
                      </a:lvl2pPr>
                      <a:lvl3pPr>
                        <a:spcBef>
                          <a:spcPct val="20000"/>
                        </a:spcBef>
                        <a:buClr>
                          <a:srgbClr val="990033"/>
                        </a:buClr>
                        <a:buFont typeface="Wingdings" panose="05000000000000000000" pitchFamily="2" charset="2"/>
                        <a:defRPr sz="2000">
                          <a:solidFill>
                            <a:schemeClr val="tx1"/>
                          </a:solidFill>
                          <a:latin typeface="Times New Roman" panose="02020603050405020304" pitchFamily="18" charset="0"/>
                        </a:defRPr>
                      </a:lvl3pPr>
                      <a:lvl4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4pPr>
                      <a:lvl5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5pPr>
                      <a:lvl6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6pPr>
                      <a:lvl7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7pPr>
                      <a:lvl8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8pPr>
                      <a:lvl9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rgbClr val="990033"/>
                        </a:buClr>
                        <a:buSzTx/>
                        <a:buFont typeface="Wingdings" panose="05000000000000000000" pitchFamily="2" charset="2"/>
                        <a:buNone/>
                        <a:tabLst/>
                      </a:pPr>
                      <a:r>
                        <a:rPr kumimoji="0" lang="en-US" altLang="en-US" sz="2400" b="1" i="0" u="none" strike="noStrike" cap="none" normalizeH="0" baseline="0">
                          <a:ln>
                            <a:noFill/>
                          </a:ln>
                          <a:solidFill>
                            <a:srgbClr val="000066"/>
                          </a:solidFill>
                          <a:effectLst/>
                          <a:latin typeface="Times New Roman" panose="02020603050405020304" pitchFamily="18" charset="0"/>
                        </a:rPr>
                        <a:t>60-99</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rgbClr val="990033"/>
                        </a:buClr>
                        <a:buFont typeface="Wingdings" panose="05000000000000000000" pitchFamily="2" charset="2"/>
                        <a:defRPr sz="2800">
                          <a:solidFill>
                            <a:schemeClr val="tx1"/>
                          </a:solidFill>
                          <a:latin typeface="Times New Roman" panose="02020603050405020304" pitchFamily="18" charset="0"/>
                        </a:defRPr>
                      </a:lvl1pPr>
                      <a:lvl2pPr>
                        <a:spcBef>
                          <a:spcPct val="20000"/>
                        </a:spcBef>
                        <a:buClr>
                          <a:srgbClr val="990033"/>
                        </a:buClr>
                        <a:buFont typeface="Wingdings" panose="05000000000000000000" pitchFamily="2" charset="2"/>
                        <a:defRPr sz="2400">
                          <a:solidFill>
                            <a:schemeClr val="tx1"/>
                          </a:solidFill>
                          <a:latin typeface="Times New Roman" panose="02020603050405020304" pitchFamily="18" charset="0"/>
                        </a:defRPr>
                      </a:lvl2pPr>
                      <a:lvl3pPr>
                        <a:spcBef>
                          <a:spcPct val="20000"/>
                        </a:spcBef>
                        <a:buClr>
                          <a:srgbClr val="990033"/>
                        </a:buClr>
                        <a:buFont typeface="Wingdings" panose="05000000000000000000" pitchFamily="2" charset="2"/>
                        <a:defRPr sz="2000">
                          <a:solidFill>
                            <a:schemeClr val="tx1"/>
                          </a:solidFill>
                          <a:latin typeface="Times New Roman" panose="02020603050405020304" pitchFamily="18" charset="0"/>
                        </a:defRPr>
                      </a:lvl3pPr>
                      <a:lvl4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4pPr>
                      <a:lvl5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5pPr>
                      <a:lvl6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6pPr>
                      <a:lvl7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7pPr>
                      <a:lvl8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8pPr>
                      <a:lvl9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rgbClr val="990033"/>
                        </a:buClr>
                        <a:buSzTx/>
                        <a:buFont typeface="Wingdings" panose="05000000000000000000" pitchFamily="2" charset="2"/>
                        <a:buNone/>
                        <a:tabLst/>
                      </a:pPr>
                      <a:r>
                        <a:rPr kumimoji="0" lang="en-US" altLang="en-US" sz="2400" b="1" i="0" u="none" strike="noStrike" cap="none" normalizeH="0" baseline="0">
                          <a:ln>
                            <a:noFill/>
                          </a:ln>
                          <a:solidFill>
                            <a:srgbClr val="000066"/>
                          </a:solidFill>
                          <a:effectLst/>
                          <a:latin typeface="Times New Roman" panose="02020603050405020304" pitchFamily="18" charset="0"/>
                        </a:rPr>
                        <a:t>18-22</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990033"/>
                        </a:buClr>
                        <a:buFont typeface="Wingdings" panose="05000000000000000000" pitchFamily="2" charset="2"/>
                        <a:defRPr sz="2800">
                          <a:solidFill>
                            <a:schemeClr val="tx1"/>
                          </a:solidFill>
                          <a:latin typeface="Times New Roman" panose="02020603050405020304" pitchFamily="18" charset="0"/>
                        </a:defRPr>
                      </a:lvl1pPr>
                      <a:lvl2pPr>
                        <a:spcBef>
                          <a:spcPct val="20000"/>
                        </a:spcBef>
                        <a:buClr>
                          <a:srgbClr val="990033"/>
                        </a:buClr>
                        <a:buFont typeface="Wingdings" panose="05000000000000000000" pitchFamily="2" charset="2"/>
                        <a:defRPr sz="2400">
                          <a:solidFill>
                            <a:schemeClr val="tx1"/>
                          </a:solidFill>
                          <a:latin typeface="Times New Roman" panose="02020603050405020304" pitchFamily="18" charset="0"/>
                        </a:defRPr>
                      </a:lvl2pPr>
                      <a:lvl3pPr>
                        <a:spcBef>
                          <a:spcPct val="20000"/>
                        </a:spcBef>
                        <a:buClr>
                          <a:srgbClr val="990033"/>
                        </a:buClr>
                        <a:buFont typeface="Wingdings" panose="05000000000000000000" pitchFamily="2" charset="2"/>
                        <a:defRPr sz="2000">
                          <a:solidFill>
                            <a:schemeClr val="tx1"/>
                          </a:solidFill>
                          <a:latin typeface="Times New Roman" panose="02020603050405020304" pitchFamily="18" charset="0"/>
                        </a:defRPr>
                      </a:lvl3pPr>
                      <a:lvl4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4pPr>
                      <a:lvl5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5pPr>
                      <a:lvl6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6pPr>
                      <a:lvl7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7pPr>
                      <a:lvl8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8pPr>
                      <a:lvl9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rgbClr val="990033"/>
                        </a:buClr>
                        <a:buSzTx/>
                        <a:buFont typeface="Wingdings" panose="05000000000000000000" pitchFamily="2" charset="2"/>
                        <a:buNone/>
                        <a:tabLst/>
                      </a:pPr>
                      <a:r>
                        <a:rPr kumimoji="0" lang="en-US" altLang="en-US" sz="2400" b="1" i="0" u="none" strike="noStrike" cap="none" normalizeH="0" baseline="0">
                          <a:ln>
                            <a:noFill/>
                          </a:ln>
                          <a:solidFill>
                            <a:schemeClr val="tx1"/>
                          </a:solidFill>
                          <a:effectLst/>
                          <a:latin typeface="Times New Roman" panose="02020603050405020304" pitchFamily="18" charset="0"/>
                        </a:rPr>
                        <a:t>14-15</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527993613"/>
                  </a:ext>
                </a:extLst>
              </a:tr>
              <a:tr h="457128">
                <a:tc>
                  <a:txBody>
                    <a:bodyPr/>
                    <a:lstStyle>
                      <a:lvl1pPr>
                        <a:spcBef>
                          <a:spcPct val="20000"/>
                        </a:spcBef>
                        <a:buClr>
                          <a:srgbClr val="990033"/>
                        </a:buClr>
                        <a:buFont typeface="Wingdings" panose="05000000000000000000" pitchFamily="2" charset="2"/>
                        <a:defRPr sz="2800">
                          <a:solidFill>
                            <a:schemeClr val="tx1"/>
                          </a:solidFill>
                          <a:latin typeface="Times New Roman" panose="02020603050405020304" pitchFamily="18" charset="0"/>
                        </a:defRPr>
                      </a:lvl1pPr>
                      <a:lvl2pPr>
                        <a:spcBef>
                          <a:spcPct val="20000"/>
                        </a:spcBef>
                        <a:buClr>
                          <a:srgbClr val="990033"/>
                        </a:buClr>
                        <a:buFont typeface="Wingdings" panose="05000000000000000000" pitchFamily="2" charset="2"/>
                        <a:defRPr sz="2400">
                          <a:solidFill>
                            <a:schemeClr val="tx1"/>
                          </a:solidFill>
                          <a:latin typeface="Times New Roman" panose="02020603050405020304" pitchFamily="18" charset="0"/>
                        </a:defRPr>
                      </a:lvl2pPr>
                      <a:lvl3pPr>
                        <a:spcBef>
                          <a:spcPct val="20000"/>
                        </a:spcBef>
                        <a:buClr>
                          <a:srgbClr val="990033"/>
                        </a:buClr>
                        <a:buFont typeface="Wingdings" panose="05000000000000000000" pitchFamily="2" charset="2"/>
                        <a:defRPr sz="2000">
                          <a:solidFill>
                            <a:schemeClr val="tx1"/>
                          </a:solidFill>
                          <a:latin typeface="Times New Roman" panose="02020603050405020304" pitchFamily="18" charset="0"/>
                        </a:defRPr>
                      </a:lvl3pPr>
                      <a:lvl4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4pPr>
                      <a:lvl5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5pPr>
                      <a:lvl6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6pPr>
                      <a:lvl7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7pPr>
                      <a:lvl8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8pPr>
                      <a:lvl9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rgbClr val="990033"/>
                        </a:buClr>
                        <a:buSzTx/>
                        <a:buFont typeface="Wingdings" panose="05000000000000000000" pitchFamily="2" charset="2"/>
                        <a:buNone/>
                        <a:tabLst/>
                      </a:pPr>
                      <a:r>
                        <a:rPr kumimoji="0" lang="en-US" altLang="en-US" sz="2400" b="1" i="0" u="none" strike="noStrike" cap="none" normalizeH="0" baseline="0">
                          <a:ln>
                            <a:noFill/>
                          </a:ln>
                          <a:solidFill>
                            <a:srgbClr val="000066"/>
                          </a:solidFill>
                          <a:effectLst/>
                          <a:latin typeface="Times New Roman" panose="02020603050405020304" pitchFamily="18" charset="0"/>
                        </a:rPr>
                        <a:t>100-149</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rgbClr val="990033"/>
                        </a:buClr>
                        <a:buFont typeface="Wingdings" panose="05000000000000000000" pitchFamily="2" charset="2"/>
                        <a:defRPr sz="2800">
                          <a:solidFill>
                            <a:schemeClr val="tx1"/>
                          </a:solidFill>
                          <a:latin typeface="Times New Roman" panose="02020603050405020304" pitchFamily="18" charset="0"/>
                        </a:defRPr>
                      </a:lvl1pPr>
                      <a:lvl2pPr>
                        <a:spcBef>
                          <a:spcPct val="20000"/>
                        </a:spcBef>
                        <a:buClr>
                          <a:srgbClr val="990033"/>
                        </a:buClr>
                        <a:buFont typeface="Wingdings" panose="05000000000000000000" pitchFamily="2" charset="2"/>
                        <a:defRPr sz="2400">
                          <a:solidFill>
                            <a:schemeClr val="tx1"/>
                          </a:solidFill>
                          <a:latin typeface="Times New Roman" panose="02020603050405020304" pitchFamily="18" charset="0"/>
                        </a:defRPr>
                      </a:lvl2pPr>
                      <a:lvl3pPr>
                        <a:spcBef>
                          <a:spcPct val="20000"/>
                        </a:spcBef>
                        <a:buClr>
                          <a:srgbClr val="990033"/>
                        </a:buClr>
                        <a:buFont typeface="Wingdings" panose="05000000000000000000" pitchFamily="2" charset="2"/>
                        <a:defRPr sz="2000">
                          <a:solidFill>
                            <a:schemeClr val="tx1"/>
                          </a:solidFill>
                          <a:latin typeface="Times New Roman" panose="02020603050405020304" pitchFamily="18" charset="0"/>
                        </a:defRPr>
                      </a:lvl3pPr>
                      <a:lvl4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4pPr>
                      <a:lvl5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5pPr>
                      <a:lvl6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6pPr>
                      <a:lvl7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7pPr>
                      <a:lvl8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8pPr>
                      <a:lvl9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rgbClr val="990033"/>
                        </a:buClr>
                        <a:buSzTx/>
                        <a:buFont typeface="Wingdings" panose="05000000000000000000" pitchFamily="2" charset="2"/>
                        <a:buNone/>
                        <a:tabLst/>
                      </a:pPr>
                      <a:r>
                        <a:rPr kumimoji="0" lang="en-US" altLang="en-US" sz="2400" b="1" i="0" u="none" strike="noStrike" cap="none" normalizeH="0" baseline="0">
                          <a:ln>
                            <a:noFill/>
                          </a:ln>
                          <a:solidFill>
                            <a:srgbClr val="000066"/>
                          </a:solidFill>
                          <a:effectLst/>
                          <a:latin typeface="Times New Roman" panose="02020603050405020304" pitchFamily="18" charset="0"/>
                        </a:rPr>
                        <a:t>16-20</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990033"/>
                        </a:buClr>
                        <a:buFont typeface="Wingdings" panose="05000000000000000000" pitchFamily="2" charset="2"/>
                        <a:defRPr sz="2800">
                          <a:solidFill>
                            <a:schemeClr val="tx1"/>
                          </a:solidFill>
                          <a:latin typeface="Times New Roman" panose="02020603050405020304" pitchFamily="18" charset="0"/>
                        </a:defRPr>
                      </a:lvl1pPr>
                      <a:lvl2pPr>
                        <a:spcBef>
                          <a:spcPct val="20000"/>
                        </a:spcBef>
                        <a:buClr>
                          <a:srgbClr val="990033"/>
                        </a:buClr>
                        <a:buFont typeface="Wingdings" panose="05000000000000000000" pitchFamily="2" charset="2"/>
                        <a:defRPr sz="2400">
                          <a:solidFill>
                            <a:schemeClr val="tx1"/>
                          </a:solidFill>
                          <a:latin typeface="Times New Roman" panose="02020603050405020304" pitchFamily="18" charset="0"/>
                        </a:defRPr>
                      </a:lvl2pPr>
                      <a:lvl3pPr>
                        <a:spcBef>
                          <a:spcPct val="20000"/>
                        </a:spcBef>
                        <a:buClr>
                          <a:srgbClr val="990033"/>
                        </a:buClr>
                        <a:buFont typeface="Wingdings" panose="05000000000000000000" pitchFamily="2" charset="2"/>
                        <a:defRPr sz="2000">
                          <a:solidFill>
                            <a:schemeClr val="tx1"/>
                          </a:solidFill>
                          <a:latin typeface="Times New Roman" panose="02020603050405020304" pitchFamily="18" charset="0"/>
                        </a:defRPr>
                      </a:lvl3pPr>
                      <a:lvl4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4pPr>
                      <a:lvl5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5pPr>
                      <a:lvl6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6pPr>
                      <a:lvl7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7pPr>
                      <a:lvl8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8pPr>
                      <a:lvl9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rgbClr val="990033"/>
                        </a:buClr>
                        <a:buSzTx/>
                        <a:buFont typeface="Wingdings" panose="05000000000000000000" pitchFamily="2" charset="2"/>
                        <a:buNone/>
                        <a:tabLst/>
                      </a:pPr>
                      <a:r>
                        <a:rPr kumimoji="0" lang="en-US" altLang="en-US" sz="2400" b="1" i="0" u="none" strike="noStrike" cap="none" normalizeH="0" baseline="0">
                          <a:ln>
                            <a:noFill/>
                          </a:ln>
                          <a:solidFill>
                            <a:schemeClr val="tx1"/>
                          </a:solidFill>
                          <a:effectLst/>
                          <a:latin typeface="Times New Roman" panose="02020603050405020304" pitchFamily="18" charset="0"/>
                        </a:rPr>
                        <a:t>12-14</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148622788"/>
                  </a:ext>
                </a:extLst>
              </a:tr>
            </a:tbl>
          </a:graphicData>
        </a:graphic>
      </p:graphicFrame>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a:extLst>
              <a:ext uri="{FF2B5EF4-FFF2-40B4-BE49-F238E27FC236}">
                <a16:creationId xmlns:a16="http://schemas.microsoft.com/office/drawing/2014/main" id="{63A222E1-A2AF-4998-8369-B7153A047056}"/>
              </a:ext>
            </a:extLst>
          </p:cNvPr>
          <p:cNvSpPr>
            <a:spLocks noChangeArrowheads="1"/>
          </p:cNvSpPr>
          <p:nvPr/>
        </p:nvSpPr>
        <p:spPr bwMode="auto">
          <a:xfrm>
            <a:off x="1176338" y="223838"/>
            <a:ext cx="7696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eaLnBrk="1" hangingPunct="1"/>
            <a:r>
              <a:rPr lang="en-US" altLang="en-US" sz="3800" dirty="0">
                <a:solidFill>
                  <a:schemeClr val="accent6">
                    <a:lumMod val="75000"/>
                  </a:schemeClr>
                </a:solidFill>
                <a:latin typeface="Calibri" panose="020F0502020204030204" pitchFamily="34" charset="0"/>
                <a:cs typeface="Calibri" panose="020F0502020204030204" pitchFamily="34" charset="0"/>
              </a:rPr>
              <a:t>How is it Being Used?  </a:t>
            </a:r>
          </a:p>
        </p:txBody>
      </p:sp>
      <p:graphicFrame>
        <p:nvGraphicFramePr>
          <p:cNvPr id="625667" name="Group 3">
            <a:extLst>
              <a:ext uri="{FF2B5EF4-FFF2-40B4-BE49-F238E27FC236}">
                <a16:creationId xmlns:a16="http://schemas.microsoft.com/office/drawing/2014/main" id="{F8895635-EEE6-4443-9E35-6956D350F3D2}"/>
              </a:ext>
            </a:extLst>
          </p:cNvPr>
          <p:cNvGraphicFramePr>
            <a:graphicFrameLocks noGrp="1"/>
          </p:cNvGraphicFramePr>
          <p:nvPr>
            <p:extLst>
              <p:ext uri="{D42A27DB-BD31-4B8C-83A1-F6EECF244321}">
                <p14:modId xmlns:p14="http://schemas.microsoft.com/office/powerpoint/2010/main" val="3298310208"/>
              </p:ext>
            </p:extLst>
          </p:nvPr>
        </p:nvGraphicFramePr>
        <p:xfrm>
          <a:off x="1957388" y="1484313"/>
          <a:ext cx="6096000" cy="4023248"/>
        </p:xfrm>
        <a:graphic>
          <a:graphicData uri="http://schemas.openxmlformats.org/drawingml/2006/table">
            <a:tbl>
              <a:tblPr/>
              <a:tblGrid>
                <a:gridCol w="2032000">
                  <a:extLst>
                    <a:ext uri="{9D8B030D-6E8A-4147-A177-3AD203B41FA5}">
                      <a16:colId xmlns:a16="http://schemas.microsoft.com/office/drawing/2014/main" val="313126960"/>
                    </a:ext>
                  </a:extLst>
                </a:gridCol>
                <a:gridCol w="2032000">
                  <a:extLst>
                    <a:ext uri="{9D8B030D-6E8A-4147-A177-3AD203B41FA5}">
                      <a16:colId xmlns:a16="http://schemas.microsoft.com/office/drawing/2014/main" val="4149908861"/>
                    </a:ext>
                  </a:extLst>
                </a:gridCol>
                <a:gridCol w="2032000">
                  <a:extLst>
                    <a:ext uri="{9D8B030D-6E8A-4147-A177-3AD203B41FA5}">
                      <a16:colId xmlns:a16="http://schemas.microsoft.com/office/drawing/2014/main" val="1939588078"/>
                    </a:ext>
                  </a:extLst>
                </a:gridCol>
              </a:tblGrid>
              <a:tr h="822830">
                <a:tc>
                  <a:txBody>
                    <a:bodyPr/>
                    <a:lstStyle>
                      <a:lvl1pPr>
                        <a:spcBef>
                          <a:spcPct val="20000"/>
                        </a:spcBef>
                        <a:buClr>
                          <a:srgbClr val="990033"/>
                        </a:buClr>
                        <a:buFont typeface="Wingdings" panose="05000000000000000000" pitchFamily="2" charset="2"/>
                        <a:defRPr sz="2800">
                          <a:solidFill>
                            <a:schemeClr val="tx1"/>
                          </a:solidFill>
                          <a:latin typeface="Times New Roman" panose="02020603050405020304" pitchFamily="18" charset="0"/>
                        </a:defRPr>
                      </a:lvl1pPr>
                      <a:lvl2pPr>
                        <a:spcBef>
                          <a:spcPct val="20000"/>
                        </a:spcBef>
                        <a:buClr>
                          <a:srgbClr val="990033"/>
                        </a:buClr>
                        <a:buFont typeface="Wingdings" panose="05000000000000000000" pitchFamily="2" charset="2"/>
                        <a:defRPr sz="2400">
                          <a:solidFill>
                            <a:schemeClr val="tx1"/>
                          </a:solidFill>
                          <a:latin typeface="Times New Roman" panose="02020603050405020304" pitchFamily="18" charset="0"/>
                        </a:defRPr>
                      </a:lvl2pPr>
                      <a:lvl3pPr>
                        <a:spcBef>
                          <a:spcPct val="20000"/>
                        </a:spcBef>
                        <a:buClr>
                          <a:srgbClr val="990033"/>
                        </a:buClr>
                        <a:buFont typeface="Wingdings" panose="05000000000000000000" pitchFamily="2" charset="2"/>
                        <a:defRPr sz="2000">
                          <a:solidFill>
                            <a:schemeClr val="tx1"/>
                          </a:solidFill>
                          <a:latin typeface="Times New Roman" panose="02020603050405020304" pitchFamily="18" charset="0"/>
                        </a:defRPr>
                      </a:lvl3pPr>
                      <a:lvl4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4pPr>
                      <a:lvl5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5pPr>
                      <a:lvl6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6pPr>
                      <a:lvl7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7pPr>
                      <a:lvl8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8pPr>
                      <a:lvl9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rgbClr val="990033"/>
                        </a:buClr>
                        <a:buSzTx/>
                        <a:buFont typeface="Wingdings" panose="05000000000000000000" pitchFamily="2" charset="2"/>
                        <a:buNone/>
                        <a:tabLst/>
                      </a:pPr>
                      <a:r>
                        <a:rPr kumimoji="0" lang="en-US" altLang="en-US" sz="2400" b="1" i="0" u="none" strike="noStrike" cap="none" normalizeH="0" baseline="0">
                          <a:ln>
                            <a:noFill/>
                          </a:ln>
                          <a:solidFill>
                            <a:srgbClr val="000066"/>
                          </a:solidFill>
                          <a:effectLst/>
                          <a:latin typeface="Times New Roman" panose="02020603050405020304" pitchFamily="18" charset="0"/>
                        </a:rPr>
                        <a:t>Number of Students</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990033"/>
                        </a:buClr>
                        <a:buFont typeface="Wingdings" panose="05000000000000000000" pitchFamily="2" charset="2"/>
                        <a:defRPr sz="2800">
                          <a:solidFill>
                            <a:schemeClr val="tx1"/>
                          </a:solidFill>
                          <a:latin typeface="Times New Roman" panose="02020603050405020304" pitchFamily="18" charset="0"/>
                        </a:defRPr>
                      </a:lvl1pPr>
                      <a:lvl2pPr>
                        <a:spcBef>
                          <a:spcPct val="20000"/>
                        </a:spcBef>
                        <a:buClr>
                          <a:srgbClr val="990033"/>
                        </a:buClr>
                        <a:buFont typeface="Wingdings" panose="05000000000000000000" pitchFamily="2" charset="2"/>
                        <a:defRPr sz="2400">
                          <a:solidFill>
                            <a:schemeClr val="tx1"/>
                          </a:solidFill>
                          <a:latin typeface="Times New Roman" panose="02020603050405020304" pitchFamily="18" charset="0"/>
                        </a:defRPr>
                      </a:lvl2pPr>
                      <a:lvl3pPr>
                        <a:spcBef>
                          <a:spcPct val="20000"/>
                        </a:spcBef>
                        <a:buClr>
                          <a:srgbClr val="990033"/>
                        </a:buClr>
                        <a:buFont typeface="Wingdings" panose="05000000000000000000" pitchFamily="2" charset="2"/>
                        <a:defRPr sz="2000">
                          <a:solidFill>
                            <a:schemeClr val="tx1"/>
                          </a:solidFill>
                          <a:latin typeface="Times New Roman" panose="02020603050405020304" pitchFamily="18" charset="0"/>
                        </a:defRPr>
                      </a:lvl3pPr>
                      <a:lvl4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4pPr>
                      <a:lvl5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5pPr>
                      <a:lvl6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6pPr>
                      <a:lvl7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7pPr>
                      <a:lvl8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8pPr>
                      <a:lvl9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rgbClr val="990033"/>
                        </a:buClr>
                        <a:buSzTx/>
                        <a:buFont typeface="Wingdings" panose="05000000000000000000" pitchFamily="2" charset="2"/>
                        <a:buNone/>
                        <a:tabLst/>
                      </a:pPr>
                      <a:r>
                        <a:rPr kumimoji="0" lang="en-US" altLang="en-US" sz="2400" b="1" i="0" u="none" strike="noStrike" cap="none" normalizeH="0" baseline="0">
                          <a:ln>
                            <a:noFill/>
                          </a:ln>
                          <a:solidFill>
                            <a:srgbClr val="000066"/>
                          </a:solidFill>
                          <a:effectLst/>
                          <a:latin typeface="Times New Roman" panose="02020603050405020304" pitchFamily="18" charset="0"/>
                        </a:rPr>
                        <a:t>NSF/Student</a:t>
                      </a:r>
                    </a:p>
                    <a:p>
                      <a:pPr marL="0" marR="0" lvl="0" indent="0" algn="ctr" defTabSz="914400" rtl="0" eaLnBrk="1" fontAlgn="base" latinLnBrk="0" hangingPunct="1">
                        <a:lnSpc>
                          <a:spcPct val="100000"/>
                        </a:lnSpc>
                        <a:spcBef>
                          <a:spcPct val="20000"/>
                        </a:spcBef>
                        <a:spcAft>
                          <a:spcPct val="0"/>
                        </a:spcAft>
                        <a:buClr>
                          <a:srgbClr val="990033"/>
                        </a:buClr>
                        <a:buSzTx/>
                        <a:buFont typeface="Wingdings" panose="05000000000000000000" pitchFamily="2" charset="2"/>
                        <a:buNone/>
                        <a:tabLst/>
                      </a:pPr>
                      <a:r>
                        <a:rPr kumimoji="0" lang="en-US" altLang="en-US" sz="1800" b="1" i="0" u="none" strike="noStrike" cap="none" normalizeH="0" baseline="0">
                          <a:ln>
                            <a:noFill/>
                          </a:ln>
                          <a:solidFill>
                            <a:srgbClr val="000066"/>
                          </a:solidFill>
                          <a:effectLst/>
                          <a:latin typeface="Times New Roman" panose="02020603050405020304" pitchFamily="18" charset="0"/>
                        </a:rPr>
                        <a:t>Tables &amp; Chairs</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990033"/>
                        </a:buClr>
                        <a:buFont typeface="Wingdings" panose="05000000000000000000" pitchFamily="2" charset="2"/>
                        <a:defRPr sz="2800">
                          <a:solidFill>
                            <a:schemeClr val="tx1"/>
                          </a:solidFill>
                          <a:latin typeface="Times New Roman" panose="02020603050405020304" pitchFamily="18" charset="0"/>
                        </a:defRPr>
                      </a:lvl1pPr>
                      <a:lvl2pPr>
                        <a:spcBef>
                          <a:spcPct val="20000"/>
                        </a:spcBef>
                        <a:buClr>
                          <a:srgbClr val="990033"/>
                        </a:buClr>
                        <a:buFont typeface="Wingdings" panose="05000000000000000000" pitchFamily="2" charset="2"/>
                        <a:defRPr sz="2400">
                          <a:solidFill>
                            <a:schemeClr val="tx1"/>
                          </a:solidFill>
                          <a:latin typeface="Times New Roman" panose="02020603050405020304" pitchFamily="18" charset="0"/>
                        </a:defRPr>
                      </a:lvl2pPr>
                      <a:lvl3pPr>
                        <a:spcBef>
                          <a:spcPct val="20000"/>
                        </a:spcBef>
                        <a:buClr>
                          <a:srgbClr val="990033"/>
                        </a:buClr>
                        <a:buFont typeface="Wingdings" panose="05000000000000000000" pitchFamily="2" charset="2"/>
                        <a:defRPr sz="2000">
                          <a:solidFill>
                            <a:schemeClr val="tx1"/>
                          </a:solidFill>
                          <a:latin typeface="Times New Roman" panose="02020603050405020304" pitchFamily="18" charset="0"/>
                        </a:defRPr>
                      </a:lvl3pPr>
                      <a:lvl4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4pPr>
                      <a:lvl5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5pPr>
                      <a:lvl6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6pPr>
                      <a:lvl7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7pPr>
                      <a:lvl8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8pPr>
                      <a:lvl9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rgbClr val="990033"/>
                        </a:buClr>
                        <a:buSzTx/>
                        <a:buFont typeface="Wingdings" panose="05000000000000000000" pitchFamily="2" charset="2"/>
                        <a:buNone/>
                        <a:tabLst/>
                      </a:pPr>
                      <a:r>
                        <a:rPr kumimoji="0" lang="en-US" altLang="en-US" sz="2400" b="1" i="0" u="none" strike="noStrike" cap="none" normalizeH="0" baseline="0">
                          <a:ln>
                            <a:noFill/>
                          </a:ln>
                          <a:solidFill>
                            <a:schemeClr val="tx1"/>
                          </a:solidFill>
                          <a:effectLst/>
                          <a:latin typeface="Times New Roman" panose="02020603050405020304" pitchFamily="18" charset="0"/>
                        </a:rPr>
                        <a:t>NSF/Student</a:t>
                      </a:r>
                    </a:p>
                    <a:p>
                      <a:pPr marL="0" marR="0" lvl="0" indent="0" algn="ctr" defTabSz="914400" rtl="0" eaLnBrk="1" fontAlgn="base" latinLnBrk="0" hangingPunct="1">
                        <a:lnSpc>
                          <a:spcPct val="100000"/>
                        </a:lnSpc>
                        <a:spcBef>
                          <a:spcPct val="20000"/>
                        </a:spcBef>
                        <a:spcAft>
                          <a:spcPct val="0"/>
                        </a:spcAft>
                        <a:buClr>
                          <a:srgbClr val="990033"/>
                        </a:buClr>
                        <a:buSzTx/>
                        <a:buFont typeface="Wingdings" panose="05000000000000000000" pitchFamily="2" charset="2"/>
                        <a:buNone/>
                        <a:tabLst/>
                      </a:pPr>
                      <a:r>
                        <a:rPr kumimoji="0" lang="en-US" altLang="en-US" sz="1800" b="1" i="0" u="none" strike="noStrike" cap="none" normalizeH="0" baseline="0">
                          <a:ln>
                            <a:noFill/>
                          </a:ln>
                          <a:solidFill>
                            <a:schemeClr val="tx1"/>
                          </a:solidFill>
                          <a:effectLst/>
                          <a:latin typeface="Times New Roman" panose="02020603050405020304" pitchFamily="18" charset="0"/>
                        </a:rPr>
                        <a:t>Tablet-arm Chair</a:t>
                      </a:r>
                      <a:endParaRPr kumimoji="0" lang="en-US" altLang="en-US" sz="2800" b="1" i="0" u="none" strike="noStrike" cap="none" normalizeH="0" baseline="0">
                        <a:ln>
                          <a:noFill/>
                        </a:ln>
                        <a:solidFill>
                          <a:schemeClr val="tx1"/>
                        </a:solidFill>
                        <a:effectLst/>
                        <a:latin typeface="Times New Roman" panose="02020603050405020304" pitchFamily="18" charset="0"/>
                      </a:endParaRP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243806353"/>
                  </a:ext>
                </a:extLst>
              </a:tr>
              <a:tr h="457128">
                <a:tc>
                  <a:txBody>
                    <a:bodyPr/>
                    <a:lstStyle>
                      <a:lvl1pPr>
                        <a:spcBef>
                          <a:spcPct val="20000"/>
                        </a:spcBef>
                        <a:buClr>
                          <a:srgbClr val="990033"/>
                        </a:buClr>
                        <a:buFont typeface="Wingdings" panose="05000000000000000000" pitchFamily="2" charset="2"/>
                        <a:defRPr sz="2800">
                          <a:solidFill>
                            <a:schemeClr val="tx1"/>
                          </a:solidFill>
                          <a:latin typeface="Times New Roman" panose="02020603050405020304" pitchFamily="18" charset="0"/>
                        </a:defRPr>
                      </a:lvl1pPr>
                      <a:lvl2pPr>
                        <a:spcBef>
                          <a:spcPct val="20000"/>
                        </a:spcBef>
                        <a:buClr>
                          <a:srgbClr val="990033"/>
                        </a:buClr>
                        <a:buFont typeface="Wingdings" panose="05000000000000000000" pitchFamily="2" charset="2"/>
                        <a:defRPr sz="2400">
                          <a:solidFill>
                            <a:schemeClr val="tx1"/>
                          </a:solidFill>
                          <a:latin typeface="Times New Roman" panose="02020603050405020304" pitchFamily="18" charset="0"/>
                        </a:defRPr>
                      </a:lvl2pPr>
                      <a:lvl3pPr>
                        <a:spcBef>
                          <a:spcPct val="20000"/>
                        </a:spcBef>
                        <a:buClr>
                          <a:srgbClr val="990033"/>
                        </a:buClr>
                        <a:buFont typeface="Wingdings" panose="05000000000000000000" pitchFamily="2" charset="2"/>
                        <a:defRPr sz="2000">
                          <a:solidFill>
                            <a:schemeClr val="tx1"/>
                          </a:solidFill>
                          <a:latin typeface="Times New Roman" panose="02020603050405020304" pitchFamily="18" charset="0"/>
                        </a:defRPr>
                      </a:lvl3pPr>
                      <a:lvl4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4pPr>
                      <a:lvl5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5pPr>
                      <a:lvl6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6pPr>
                      <a:lvl7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7pPr>
                      <a:lvl8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8pPr>
                      <a:lvl9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rgbClr val="990033"/>
                        </a:buClr>
                        <a:buSzTx/>
                        <a:buFont typeface="Wingdings" panose="05000000000000000000" pitchFamily="2" charset="2"/>
                        <a:buNone/>
                        <a:tabLst/>
                      </a:pPr>
                      <a:r>
                        <a:rPr kumimoji="0" lang="en-US" altLang="en-US" sz="2400" b="1" i="0" u="none" strike="noStrike" cap="none" normalizeH="0" baseline="0">
                          <a:ln>
                            <a:noFill/>
                          </a:ln>
                          <a:solidFill>
                            <a:srgbClr val="000066"/>
                          </a:solidFill>
                          <a:effectLst/>
                          <a:latin typeface="Times New Roman" panose="02020603050405020304" pitchFamily="18" charset="0"/>
                        </a:rPr>
                        <a:t>10-19</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990033"/>
                        </a:buClr>
                        <a:buFont typeface="Wingdings" panose="05000000000000000000" pitchFamily="2" charset="2"/>
                        <a:defRPr sz="2800">
                          <a:solidFill>
                            <a:schemeClr val="tx1"/>
                          </a:solidFill>
                          <a:latin typeface="Times New Roman" panose="02020603050405020304" pitchFamily="18" charset="0"/>
                        </a:defRPr>
                      </a:lvl1pPr>
                      <a:lvl2pPr>
                        <a:spcBef>
                          <a:spcPct val="20000"/>
                        </a:spcBef>
                        <a:buClr>
                          <a:srgbClr val="990033"/>
                        </a:buClr>
                        <a:buFont typeface="Wingdings" panose="05000000000000000000" pitchFamily="2" charset="2"/>
                        <a:defRPr sz="2400">
                          <a:solidFill>
                            <a:schemeClr val="tx1"/>
                          </a:solidFill>
                          <a:latin typeface="Times New Roman" panose="02020603050405020304" pitchFamily="18" charset="0"/>
                        </a:defRPr>
                      </a:lvl2pPr>
                      <a:lvl3pPr>
                        <a:spcBef>
                          <a:spcPct val="20000"/>
                        </a:spcBef>
                        <a:buClr>
                          <a:srgbClr val="990033"/>
                        </a:buClr>
                        <a:buFont typeface="Wingdings" panose="05000000000000000000" pitchFamily="2" charset="2"/>
                        <a:defRPr sz="2000">
                          <a:solidFill>
                            <a:schemeClr val="tx1"/>
                          </a:solidFill>
                          <a:latin typeface="Times New Roman" panose="02020603050405020304" pitchFamily="18" charset="0"/>
                        </a:defRPr>
                      </a:lvl3pPr>
                      <a:lvl4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4pPr>
                      <a:lvl5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5pPr>
                      <a:lvl6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6pPr>
                      <a:lvl7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7pPr>
                      <a:lvl8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8pPr>
                      <a:lvl9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rgbClr val="990033"/>
                        </a:buClr>
                        <a:buSzTx/>
                        <a:buFont typeface="Wingdings" panose="05000000000000000000" pitchFamily="2" charset="2"/>
                        <a:buNone/>
                        <a:tabLst/>
                      </a:pPr>
                      <a:r>
                        <a:rPr kumimoji="0" lang="en-US" altLang="en-US" sz="2400" b="1" i="0" u="none" strike="noStrike" cap="none" normalizeH="0" baseline="0">
                          <a:ln>
                            <a:noFill/>
                          </a:ln>
                          <a:solidFill>
                            <a:srgbClr val="000066"/>
                          </a:solidFill>
                          <a:effectLst/>
                          <a:latin typeface="Times New Roman" panose="02020603050405020304" pitchFamily="18" charset="0"/>
                        </a:rPr>
                        <a:t>25-35</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990033"/>
                        </a:buClr>
                        <a:buFont typeface="Wingdings" panose="05000000000000000000" pitchFamily="2" charset="2"/>
                        <a:defRPr sz="2800">
                          <a:solidFill>
                            <a:schemeClr val="tx1"/>
                          </a:solidFill>
                          <a:latin typeface="Times New Roman" panose="02020603050405020304" pitchFamily="18" charset="0"/>
                        </a:defRPr>
                      </a:lvl1pPr>
                      <a:lvl2pPr>
                        <a:spcBef>
                          <a:spcPct val="20000"/>
                        </a:spcBef>
                        <a:buClr>
                          <a:srgbClr val="990033"/>
                        </a:buClr>
                        <a:buFont typeface="Wingdings" panose="05000000000000000000" pitchFamily="2" charset="2"/>
                        <a:defRPr sz="2400">
                          <a:solidFill>
                            <a:schemeClr val="tx1"/>
                          </a:solidFill>
                          <a:latin typeface="Times New Roman" panose="02020603050405020304" pitchFamily="18" charset="0"/>
                        </a:defRPr>
                      </a:lvl2pPr>
                      <a:lvl3pPr>
                        <a:spcBef>
                          <a:spcPct val="20000"/>
                        </a:spcBef>
                        <a:buClr>
                          <a:srgbClr val="990033"/>
                        </a:buClr>
                        <a:buFont typeface="Wingdings" panose="05000000000000000000" pitchFamily="2" charset="2"/>
                        <a:defRPr sz="2000">
                          <a:solidFill>
                            <a:schemeClr val="tx1"/>
                          </a:solidFill>
                          <a:latin typeface="Times New Roman" panose="02020603050405020304" pitchFamily="18" charset="0"/>
                        </a:defRPr>
                      </a:lvl3pPr>
                      <a:lvl4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4pPr>
                      <a:lvl5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5pPr>
                      <a:lvl6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6pPr>
                      <a:lvl7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7pPr>
                      <a:lvl8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8pPr>
                      <a:lvl9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rgbClr val="990033"/>
                        </a:buClr>
                        <a:buSzTx/>
                        <a:buFont typeface="Wingdings" panose="05000000000000000000" pitchFamily="2" charset="2"/>
                        <a:buNone/>
                        <a:tabLst/>
                      </a:pPr>
                      <a:r>
                        <a:rPr kumimoji="0" lang="en-US" altLang="en-US" sz="2400" b="1" i="0" u="none" strike="noStrike" cap="none" normalizeH="0" baseline="0">
                          <a:ln>
                            <a:noFill/>
                          </a:ln>
                          <a:solidFill>
                            <a:schemeClr val="tx1"/>
                          </a:solidFill>
                          <a:effectLst/>
                          <a:latin typeface="Times New Roman" panose="02020603050405020304" pitchFamily="18" charset="0"/>
                        </a:rPr>
                        <a:t>20-22</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991652917"/>
                  </a:ext>
                </a:extLst>
              </a:tr>
              <a:tr h="457128">
                <a:tc>
                  <a:txBody>
                    <a:bodyPr/>
                    <a:lstStyle>
                      <a:lvl1pPr>
                        <a:spcBef>
                          <a:spcPct val="20000"/>
                        </a:spcBef>
                        <a:buClr>
                          <a:srgbClr val="990033"/>
                        </a:buClr>
                        <a:buFont typeface="Wingdings" panose="05000000000000000000" pitchFamily="2" charset="2"/>
                        <a:defRPr sz="2800">
                          <a:solidFill>
                            <a:schemeClr val="tx1"/>
                          </a:solidFill>
                          <a:latin typeface="Times New Roman" panose="02020603050405020304" pitchFamily="18" charset="0"/>
                        </a:defRPr>
                      </a:lvl1pPr>
                      <a:lvl2pPr>
                        <a:spcBef>
                          <a:spcPct val="20000"/>
                        </a:spcBef>
                        <a:buClr>
                          <a:srgbClr val="990033"/>
                        </a:buClr>
                        <a:buFont typeface="Wingdings" panose="05000000000000000000" pitchFamily="2" charset="2"/>
                        <a:defRPr sz="2400">
                          <a:solidFill>
                            <a:schemeClr val="tx1"/>
                          </a:solidFill>
                          <a:latin typeface="Times New Roman" panose="02020603050405020304" pitchFamily="18" charset="0"/>
                        </a:defRPr>
                      </a:lvl2pPr>
                      <a:lvl3pPr>
                        <a:spcBef>
                          <a:spcPct val="20000"/>
                        </a:spcBef>
                        <a:buClr>
                          <a:srgbClr val="990033"/>
                        </a:buClr>
                        <a:buFont typeface="Wingdings" panose="05000000000000000000" pitchFamily="2" charset="2"/>
                        <a:defRPr sz="2000">
                          <a:solidFill>
                            <a:schemeClr val="tx1"/>
                          </a:solidFill>
                          <a:latin typeface="Times New Roman" panose="02020603050405020304" pitchFamily="18" charset="0"/>
                        </a:defRPr>
                      </a:lvl3pPr>
                      <a:lvl4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4pPr>
                      <a:lvl5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5pPr>
                      <a:lvl6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6pPr>
                      <a:lvl7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7pPr>
                      <a:lvl8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8pPr>
                      <a:lvl9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rgbClr val="990033"/>
                        </a:buClr>
                        <a:buSzTx/>
                        <a:buFont typeface="Wingdings" panose="05000000000000000000" pitchFamily="2" charset="2"/>
                        <a:buNone/>
                        <a:tabLst/>
                      </a:pPr>
                      <a:r>
                        <a:rPr kumimoji="0" lang="en-US" altLang="en-US" sz="2400" b="1" i="0" u="none" strike="noStrike" cap="none" normalizeH="0" baseline="0">
                          <a:ln>
                            <a:noFill/>
                          </a:ln>
                          <a:solidFill>
                            <a:srgbClr val="000066"/>
                          </a:solidFill>
                          <a:effectLst/>
                          <a:latin typeface="Times New Roman" panose="02020603050405020304" pitchFamily="18" charset="0"/>
                        </a:rPr>
                        <a:t>20-29</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990033"/>
                        </a:buClr>
                        <a:buFont typeface="Wingdings" panose="05000000000000000000" pitchFamily="2" charset="2"/>
                        <a:defRPr sz="2800">
                          <a:solidFill>
                            <a:schemeClr val="tx1"/>
                          </a:solidFill>
                          <a:latin typeface="Times New Roman" panose="02020603050405020304" pitchFamily="18" charset="0"/>
                        </a:defRPr>
                      </a:lvl1pPr>
                      <a:lvl2pPr>
                        <a:spcBef>
                          <a:spcPct val="20000"/>
                        </a:spcBef>
                        <a:buClr>
                          <a:srgbClr val="990033"/>
                        </a:buClr>
                        <a:buFont typeface="Wingdings" panose="05000000000000000000" pitchFamily="2" charset="2"/>
                        <a:defRPr sz="2400">
                          <a:solidFill>
                            <a:schemeClr val="tx1"/>
                          </a:solidFill>
                          <a:latin typeface="Times New Roman" panose="02020603050405020304" pitchFamily="18" charset="0"/>
                        </a:defRPr>
                      </a:lvl2pPr>
                      <a:lvl3pPr>
                        <a:spcBef>
                          <a:spcPct val="20000"/>
                        </a:spcBef>
                        <a:buClr>
                          <a:srgbClr val="990033"/>
                        </a:buClr>
                        <a:buFont typeface="Wingdings" panose="05000000000000000000" pitchFamily="2" charset="2"/>
                        <a:defRPr sz="2000">
                          <a:solidFill>
                            <a:schemeClr val="tx1"/>
                          </a:solidFill>
                          <a:latin typeface="Times New Roman" panose="02020603050405020304" pitchFamily="18" charset="0"/>
                        </a:defRPr>
                      </a:lvl3pPr>
                      <a:lvl4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4pPr>
                      <a:lvl5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5pPr>
                      <a:lvl6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6pPr>
                      <a:lvl7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7pPr>
                      <a:lvl8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8pPr>
                      <a:lvl9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rgbClr val="990033"/>
                        </a:buClr>
                        <a:buSzTx/>
                        <a:buFont typeface="Wingdings" panose="05000000000000000000" pitchFamily="2" charset="2"/>
                        <a:buNone/>
                        <a:tabLst/>
                      </a:pPr>
                      <a:r>
                        <a:rPr kumimoji="0" lang="en-US" altLang="en-US" sz="2400" b="1" i="0" u="none" strike="noStrike" cap="none" normalizeH="0" baseline="0">
                          <a:ln>
                            <a:noFill/>
                          </a:ln>
                          <a:solidFill>
                            <a:srgbClr val="000066"/>
                          </a:solidFill>
                          <a:effectLst/>
                          <a:latin typeface="Times New Roman" panose="02020603050405020304" pitchFamily="18" charset="0"/>
                        </a:rPr>
                        <a:t>25-35</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990033"/>
                        </a:buClr>
                        <a:buFont typeface="Wingdings" panose="05000000000000000000" pitchFamily="2" charset="2"/>
                        <a:defRPr sz="2800">
                          <a:solidFill>
                            <a:schemeClr val="tx1"/>
                          </a:solidFill>
                          <a:latin typeface="Times New Roman" panose="02020603050405020304" pitchFamily="18" charset="0"/>
                        </a:defRPr>
                      </a:lvl1pPr>
                      <a:lvl2pPr>
                        <a:spcBef>
                          <a:spcPct val="20000"/>
                        </a:spcBef>
                        <a:buClr>
                          <a:srgbClr val="990033"/>
                        </a:buClr>
                        <a:buFont typeface="Wingdings" panose="05000000000000000000" pitchFamily="2" charset="2"/>
                        <a:defRPr sz="2400">
                          <a:solidFill>
                            <a:schemeClr val="tx1"/>
                          </a:solidFill>
                          <a:latin typeface="Times New Roman" panose="02020603050405020304" pitchFamily="18" charset="0"/>
                        </a:defRPr>
                      </a:lvl2pPr>
                      <a:lvl3pPr>
                        <a:spcBef>
                          <a:spcPct val="20000"/>
                        </a:spcBef>
                        <a:buClr>
                          <a:srgbClr val="990033"/>
                        </a:buClr>
                        <a:buFont typeface="Wingdings" panose="05000000000000000000" pitchFamily="2" charset="2"/>
                        <a:defRPr sz="2000">
                          <a:solidFill>
                            <a:schemeClr val="tx1"/>
                          </a:solidFill>
                          <a:latin typeface="Times New Roman" panose="02020603050405020304" pitchFamily="18" charset="0"/>
                        </a:defRPr>
                      </a:lvl3pPr>
                      <a:lvl4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4pPr>
                      <a:lvl5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5pPr>
                      <a:lvl6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6pPr>
                      <a:lvl7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7pPr>
                      <a:lvl8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8pPr>
                      <a:lvl9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rgbClr val="990033"/>
                        </a:buClr>
                        <a:buSzTx/>
                        <a:buFont typeface="Wingdings" panose="05000000000000000000" pitchFamily="2" charset="2"/>
                        <a:buNone/>
                        <a:tabLst/>
                      </a:pPr>
                      <a:r>
                        <a:rPr kumimoji="0" lang="en-US" altLang="en-US" sz="2400" b="1" i="0" u="none" strike="noStrike" cap="none" normalizeH="0" baseline="0">
                          <a:ln>
                            <a:noFill/>
                          </a:ln>
                          <a:solidFill>
                            <a:schemeClr val="tx1"/>
                          </a:solidFill>
                          <a:effectLst/>
                          <a:latin typeface="Times New Roman" panose="02020603050405020304" pitchFamily="18" charset="0"/>
                        </a:rPr>
                        <a:t>18-20</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49894957"/>
                  </a:ext>
                </a:extLst>
              </a:tr>
              <a:tr h="457128">
                <a:tc>
                  <a:txBody>
                    <a:bodyPr/>
                    <a:lstStyle>
                      <a:lvl1pPr>
                        <a:spcBef>
                          <a:spcPct val="20000"/>
                        </a:spcBef>
                        <a:buClr>
                          <a:srgbClr val="990033"/>
                        </a:buClr>
                        <a:buFont typeface="Wingdings" panose="05000000000000000000" pitchFamily="2" charset="2"/>
                        <a:defRPr sz="2800">
                          <a:solidFill>
                            <a:schemeClr val="tx1"/>
                          </a:solidFill>
                          <a:latin typeface="Times New Roman" panose="02020603050405020304" pitchFamily="18" charset="0"/>
                        </a:defRPr>
                      </a:lvl1pPr>
                      <a:lvl2pPr>
                        <a:spcBef>
                          <a:spcPct val="20000"/>
                        </a:spcBef>
                        <a:buClr>
                          <a:srgbClr val="990033"/>
                        </a:buClr>
                        <a:buFont typeface="Wingdings" panose="05000000000000000000" pitchFamily="2" charset="2"/>
                        <a:defRPr sz="2400">
                          <a:solidFill>
                            <a:schemeClr val="tx1"/>
                          </a:solidFill>
                          <a:latin typeface="Times New Roman" panose="02020603050405020304" pitchFamily="18" charset="0"/>
                        </a:defRPr>
                      </a:lvl2pPr>
                      <a:lvl3pPr>
                        <a:spcBef>
                          <a:spcPct val="20000"/>
                        </a:spcBef>
                        <a:buClr>
                          <a:srgbClr val="990033"/>
                        </a:buClr>
                        <a:buFont typeface="Wingdings" panose="05000000000000000000" pitchFamily="2" charset="2"/>
                        <a:defRPr sz="2000">
                          <a:solidFill>
                            <a:schemeClr val="tx1"/>
                          </a:solidFill>
                          <a:latin typeface="Times New Roman" panose="02020603050405020304" pitchFamily="18" charset="0"/>
                        </a:defRPr>
                      </a:lvl3pPr>
                      <a:lvl4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4pPr>
                      <a:lvl5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5pPr>
                      <a:lvl6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6pPr>
                      <a:lvl7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7pPr>
                      <a:lvl8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8pPr>
                      <a:lvl9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rgbClr val="990033"/>
                        </a:buClr>
                        <a:buSzTx/>
                        <a:buFont typeface="Wingdings" panose="05000000000000000000" pitchFamily="2" charset="2"/>
                        <a:buNone/>
                        <a:tabLst/>
                      </a:pPr>
                      <a:r>
                        <a:rPr kumimoji="0" lang="en-US" altLang="en-US" sz="2400" b="1" i="0" u="none" strike="noStrike" cap="none" normalizeH="0" baseline="0">
                          <a:ln>
                            <a:noFill/>
                          </a:ln>
                          <a:solidFill>
                            <a:srgbClr val="000066"/>
                          </a:solidFill>
                          <a:effectLst/>
                          <a:latin typeface="Times New Roman" panose="02020603050405020304" pitchFamily="18" charset="0"/>
                        </a:rPr>
                        <a:t>30-39</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990033"/>
                        </a:buClr>
                        <a:buFont typeface="Wingdings" panose="05000000000000000000" pitchFamily="2" charset="2"/>
                        <a:defRPr sz="2800">
                          <a:solidFill>
                            <a:schemeClr val="tx1"/>
                          </a:solidFill>
                          <a:latin typeface="Times New Roman" panose="02020603050405020304" pitchFamily="18" charset="0"/>
                        </a:defRPr>
                      </a:lvl1pPr>
                      <a:lvl2pPr>
                        <a:spcBef>
                          <a:spcPct val="20000"/>
                        </a:spcBef>
                        <a:buClr>
                          <a:srgbClr val="990033"/>
                        </a:buClr>
                        <a:buFont typeface="Wingdings" panose="05000000000000000000" pitchFamily="2" charset="2"/>
                        <a:defRPr sz="2400">
                          <a:solidFill>
                            <a:schemeClr val="tx1"/>
                          </a:solidFill>
                          <a:latin typeface="Times New Roman" panose="02020603050405020304" pitchFamily="18" charset="0"/>
                        </a:defRPr>
                      </a:lvl2pPr>
                      <a:lvl3pPr>
                        <a:spcBef>
                          <a:spcPct val="20000"/>
                        </a:spcBef>
                        <a:buClr>
                          <a:srgbClr val="990033"/>
                        </a:buClr>
                        <a:buFont typeface="Wingdings" panose="05000000000000000000" pitchFamily="2" charset="2"/>
                        <a:defRPr sz="2000">
                          <a:solidFill>
                            <a:schemeClr val="tx1"/>
                          </a:solidFill>
                          <a:latin typeface="Times New Roman" panose="02020603050405020304" pitchFamily="18" charset="0"/>
                        </a:defRPr>
                      </a:lvl3pPr>
                      <a:lvl4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4pPr>
                      <a:lvl5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5pPr>
                      <a:lvl6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6pPr>
                      <a:lvl7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7pPr>
                      <a:lvl8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8pPr>
                      <a:lvl9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rgbClr val="990033"/>
                        </a:buClr>
                        <a:buSzTx/>
                        <a:buFont typeface="Wingdings" panose="05000000000000000000" pitchFamily="2" charset="2"/>
                        <a:buNone/>
                        <a:tabLst/>
                      </a:pPr>
                      <a:r>
                        <a:rPr kumimoji="0" lang="en-US" altLang="en-US" sz="2400" b="1" i="0" u="none" strike="noStrike" cap="none" normalizeH="0" baseline="0">
                          <a:ln>
                            <a:noFill/>
                          </a:ln>
                          <a:solidFill>
                            <a:srgbClr val="000066"/>
                          </a:solidFill>
                          <a:effectLst/>
                          <a:latin typeface="Times New Roman" panose="02020603050405020304" pitchFamily="18" charset="0"/>
                        </a:rPr>
                        <a:t>20-25</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990033"/>
                        </a:buClr>
                        <a:buFont typeface="Wingdings" panose="05000000000000000000" pitchFamily="2" charset="2"/>
                        <a:defRPr sz="2800">
                          <a:solidFill>
                            <a:schemeClr val="tx1"/>
                          </a:solidFill>
                          <a:latin typeface="Times New Roman" panose="02020603050405020304" pitchFamily="18" charset="0"/>
                        </a:defRPr>
                      </a:lvl1pPr>
                      <a:lvl2pPr>
                        <a:spcBef>
                          <a:spcPct val="20000"/>
                        </a:spcBef>
                        <a:buClr>
                          <a:srgbClr val="990033"/>
                        </a:buClr>
                        <a:buFont typeface="Wingdings" panose="05000000000000000000" pitchFamily="2" charset="2"/>
                        <a:defRPr sz="2400">
                          <a:solidFill>
                            <a:schemeClr val="tx1"/>
                          </a:solidFill>
                          <a:latin typeface="Times New Roman" panose="02020603050405020304" pitchFamily="18" charset="0"/>
                        </a:defRPr>
                      </a:lvl2pPr>
                      <a:lvl3pPr>
                        <a:spcBef>
                          <a:spcPct val="20000"/>
                        </a:spcBef>
                        <a:buClr>
                          <a:srgbClr val="990033"/>
                        </a:buClr>
                        <a:buFont typeface="Wingdings" panose="05000000000000000000" pitchFamily="2" charset="2"/>
                        <a:defRPr sz="2000">
                          <a:solidFill>
                            <a:schemeClr val="tx1"/>
                          </a:solidFill>
                          <a:latin typeface="Times New Roman" panose="02020603050405020304" pitchFamily="18" charset="0"/>
                        </a:defRPr>
                      </a:lvl3pPr>
                      <a:lvl4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4pPr>
                      <a:lvl5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5pPr>
                      <a:lvl6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6pPr>
                      <a:lvl7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7pPr>
                      <a:lvl8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8pPr>
                      <a:lvl9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rgbClr val="990033"/>
                        </a:buClr>
                        <a:buSzTx/>
                        <a:buFont typeface="Wingdings" panose="05000000000000000000" pitchFamily="2" charset="2"/>
                        <a:buNone/>
                        <a:tabLst/>
                      </a:pPr>
                      <a:r>
                        <a:rPr kumimoji="0" lang="en-US" altLang="en-US" sz="2400" b="1" i="0" u="none" strike="noStrike" cap="none" normalizeH="0" baseline="0">
                          <a:ln>
                            <a:noFill/>
                          </a:ln>
                          <a:solidFill>
                            <a:schemeClr val="tx1"/>
                          </a:solidFill>
                          <a:effectLst/>
                          <a:latin typeface="Times New Roman" panose="02020603050405020304" pitchFamily="18" charset="0"/>
                        </a:rPr>
                        <a:t>16-18</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782890043"/>
                  </a:ext>
                </a:extLst>
              </a:tr>
              <a:tr h="457128">
                <a:tc>
                  <a:txBody>
                    <a:bodyPr/>
                    <a:lstStyle>
                      <a:lvl1pPr>
                        <a:spcBef>
                          <a:spcPct val="20000"/>
                        </a:spcBef>
                        <a:buClr>
                          <a:srgbClr val="990033"/>
                        </a:buClr>
                        <a:buFont typeface="Wingdings" panose="05000000000000000000" pitchFamily="2" charset="2"/>
                        <a:defRPr sz="2800">
                          <a:solidFill>
                            <a:schemeClr val="tx1"/>
                          </a:solidFill>
                          <a:latin typeface="Times New Roman" panose="02020603050405020304" pitchFamily="18" charset="0"/>
                        </a:defRPr>
                      </a:lvl1pPr>
                      <a:lvl2pPr>
                        <a:spcBef>
                          <a:spcPct val="20000"/>
                        </a:spcBef>
                        <a:buClr>
                          <a:srgbClr val="990033"/>
                        </a:buClr>
                        <a:buFont typeface="Wingdings" panose="05000000000000000000" pitchFamily="2" charset="2"/>
                        <a:defRPr sz="2400">
                          <a:solidFill>
                            <a:schemeClr val="tx1"/>
                          </a:solidFill>
                          <a:latin typeface="Times New Roman" panose="02020603050405020304" pitchFamily="18" charset="0"/>
                        </a:defRPr>
                      </a:lvl2pPr>
                      <a:lvl3pPr>
                        <a:spcBef>
                          <a:spcPct val="20000"/>
                        </a:spcBef>
                        <a:buClr>
                          <a:srgbClr val="990033"/>
                        </a:buClr>
                        <a:buFont typeface="Wingdings" panose="05000000000000000000" pitchFamily="2" charset="2"/>
                        <a:defRPr sz="2000">
                          <a:solidFill>
                            <a:schemeClr val="tx1"/>
                          </a:solidFill>
                          <a:latin typeface="Times New Roman" panose="02020603050405020304" pitchFamily="18" charset="0"/>
                        </a:defRPr>
                      </a:lvl3pPr>
                      <a:lvl4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4pPr>
                      <a:lvl5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5pPr>
                      <a:lvl6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6pPr>
                      <a:lvl7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7pPr>
                      <a:lvl8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8pPr>
                      <a:lvl9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rgbClr val="990033"/>
                        </a:buClr>
                        <a:buSzTx/>
                        <a:buFont typeface="Wingdings" panose="05000000000000000000" pitchFamily="2" charset="2"/>
                        <a:buNone/>
                        <a:tabLst/>
                      </a:pPr>
                      <a:r>
                        <a:rPr kumimoji="0" lang="en-US" altLang="en-US" sz="2400" b="1" i="0" u="none" strike="noStrike" cap="none" normalizeH="0" baseline="0">
                          <a:ln>
                            <a:noFill/>
                          </a:ln>
                          <a:solidFill>
                            <a:srgbClr val="000066"/>
                          </a:solidFill>
                          <a:effectLst/>
                          <a:latin typeface="Times New Roman" panose="02020603050405020304" pitchFamily="18" charset="0"/>
                        </a:rPr>
                        <a:t>40-49</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990033"/>
                        </a:buClr>
                        <a:buFont typeface="Wingdings" panose="05000000000000000000" pitchFamily="2" charset="2"/>
                        <a:defRPr sz="2800">
                          <a:solidFill>
                            <a:schemeClr val="tx1"/>
                          </a:solidFill>
                          <a:latin typeface="Times New Roman" panose="02020603050405020304" pitchFamily="18" charset="0"/>
                        </a:defRPr>
                      </a:lvl1pPr>
                      <a:lvl2pPr>
                        <a:spcBef>
                          <a:spcPct val="20000"/>
                        </a:spcBef>
                        <a:buClr>
                          <a:srgbClr val="990033"/>
                        </a:buClr>
                        <a:buFont typeface="Wingdings" panose="05000000000000000000" pitchFamily="2" charset="2"/>
                        <a:defRPr sz="2400">
                          <a:solidFill>
                            <a:schemeClr val="tx1"/>
                          </a:solidFill>
                          <a:latin typeface="Times New Roman" panose="02020603050405020304" pitchFamily="18" charset="0"/>
                        </a:defRPr>
                      </a:lvl2pPr>
                      <a:lvl3pPr>
                        <a:spcBef>
                          <a:spcPct val="20000"/>
                        </a:spcBef>
                        <a:buClr>
                          <a:srgbClr val="990033"/>
                        </a:buClr>
                        <a:buFont typeface="Wingdings" panose="05000000000000000000" pitchFamily="2" charset="2"/>
                        <a:defRPr sz="2000">
                          <a:solidFill>
                            <a:schemeClr val="tx1"/>
                          </a:solidFill>
                          <a:latin typeface="Times New Roman" panose="02020603050405020304" pitchFamily="18" charset="0"/>
                        </a:defRPr>
                      </a:lvl3pPr>
                      <a:lvl4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4pPr>
                      <a:lvl5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5pPr>
                      <a:lvl6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6pPr>
                      <a:lvl7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7pPr>
                      <a:lvl8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8pPr>
                      <a:lvl9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rgbClr val="990033"/>
                        </a:buClr>
                        <a:buSzTx/>
                        <a:buFont typeface="Wingdings" panose="05000000000000000000" pitchFamily="2" charset="2"/>
                        <a:buNone/>
                        <a:tabLst/>
                      </a:pPr>
                      <a:r>
                        <a:rPr kumimoji="0" lang="en-US" altLang="en-US" sz="2400" b="1" i="0" u="none" strike="noStrike" cap="none" normalizeH="0" baseline="0">
                          <a:ln>
                            <a:noFill/>
                          </a:ln>
                          <a:solidFill>
                            <a:srgbClr val="000066"/>
                          </a:solidFill>
                          <a:effectLst/>
                          <a:latin typeface="Times New Roman" panose="02020603050405020304" pitchFamily="18" charset="0"/>
                        </a:rPr>
                        <a:t>18-22</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990033"/>
                        </a:buClr>
                        <a:buFont typeface="Wingdings" panose="05000000000000000000" pitchFamily="2" charset="2"/>
                        <a:defRPr sz="2800">
                          <a:solidFill>
                            <a:schemeClr val="tx1"/>
                          </a:solidFill>
                          <a:latin typeface="Times New Roman" panose="02020603050405020304" pitchFamily="18" charset="0"/>
                        </a:defRPr>
                      </a:lvl1pPr>
                      <a:lvl2pPr>
                        <a:spcBef>
                          <a:spcPct val="20000"/>
                        </a:spcBef>
                        <a:buClr>
                          <a:srgbClr val="990033"/>
                        </a:buClr>
                        <a:buFont typeface="Wingdings" panose="05000000000000000000" pitchFamily="2" charset="2"/>
                        <a:defRPr sz="2400">
                          <a:solidFill>
                            <a:schemeClr val="tx1"/>
                          </a:solidFill>
                          <a:latin typeface="Times New Roman" panose="02020603050405020304" pitchFamily="18" charset="0"/>
                        </a:defRPr>
                      </a:lvl2pPr>
                      <a:lvl3pPr>
                        <a:spcBef>
                          <a:spcPct val="20000"/>
                        </a:spcBef>
                        <a:buClr>
                          <a:srgbClr val="990033"/>
                        </a:buClr>
                        <a:buFont typeface="Wingdings" panose="05000000000000000000" pitchFamily="2" charset="2"/>
                        <a:defRPr sz="2000">
                          <a:solidFill>
                            <a:schemeClr val="tx1"/>
                          </a:solidFill>
                          <a:latin typeface="Times New Roman" panose="02020603050405020304" pitchFamily="18" charset="0"/>
                        </a:defRPr>
                      </a:lvl3pPr>
                      <a:lvl4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4pPr>
                      <a:lvl5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5pPr>
                      <a:lvl6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6pPr>
                      <a:lvl7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7pPr>
                      <a:lvl8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8pPr>
                      <a:lvl9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rgbClr val="990033"/>
                        </a:buClr>
                        <a:buSzTx/>
                        <a:buFont typeface="Wingdings" panose="05000000000000000000" pitchFamily="2" charset="2"/>
                        <a:buNone/>
                        <a:tabLst/>
                      </a:pPr>
                      <a:r>
                        <a:rPr kumimoji="0" lang="en-US" altLang="en-US" sz="2400" b="1" i="0" u="none" strike="noStrike" cap="none" normalizeH="0" baseline="0">
                          <a:ln>
                            <a:noFill/>
                          </a:ln>
                          <a:solidFill>
                            <a:schemeClr val="tx1"/>
                          </a:solidFill>
                          <a:effectLst/>
                          <a:latin typeface="Times New Roman" panose="02020603050405020304" pitchFamily="18" charset="0"/>
                        </a:rPr>
                        <a:t>14-16</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078714348"/>
                  </a:ext>
                </a:extLst>
              </a:tr>
              <a:tr h="457128">
                <a:tc>
                  <a:txBody>
                    <a:bodyPr/>
                    <a:lstStyle>
                      <a:lvl1pPr>
                        <a:spcBef>
                          <a:spcPct val="20000"/>
                        </a:spcBef>
                        <a:buClr>
                          <a:srgbClr val="990033"/>
                        </a:buClr>
                        <a:buFont typeface="Wingdings" panose="05000000000000000000" pitchFamily="2" charset="2"/>
                        <a:defRPr sz="2800">
                          <a:solidFill>
                            <a:schemeClr val="tx1"/>
                          </a:solidFill>
                          <a:latin typeface="Times New Roman" panose="02020603050405020304" pitchFamily="18" charset="0"/>
                        </a:defRPr>
                      </a:lvl1pPr>
                      <a:lvl2pPr>
                        <a:spcBef>
                          <a:spcPct val="20000"/>
                        </a:spcBef>
                        <a:buClr>
                          <a:srgbClr val="990033"/>
                        </a:buClr>
                        <a:buFont typeface="Wingdings" panose="05000000000000000000" pitchFamily="2" charset="2"/>
                        <a:defRPr sz="2400">
                          <a:solidFill>
                            <a:schemeClr val="tx1"/>
                          </a:solidFill>
                          <a:latin typeface="Times New Roman" panose="02020603050405020304" pitchFamily="18" charset="0"/>
                        </a:defRPr>
                      </a:lvl2pPr>
                      <a:lvl3pPr>
                        <a:spcBef>
                          <a:spcPct val="20000"/>
                        </a:spcBef>
                        <a:buClr>
                          <a:srgbClr val="990033"/>
                        </a:buClr>
                        <a:buFont typeface="Wingdings" panose="05000000000000000000" pitchFamily="2" charset="2"/>
                        <a:defRPr sz="2000">
                          <a:solidFill>
                            <a:schemeClr val="tx1"/>
                          </a:solidFill>
                          <a:latin typeface="Times New Roman" panose="02020603050405020304" pitchFamily="18" charset="0"/>
                        </a:defRPr>
                      </a:lvl3pPr>
                      <a:lvl4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4pPr>
                      <a:lvl5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5pPr>
                      <a:lvl6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6pPr>
                      <a:lvl7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7pPr>
                      <a:lvl8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8pPr>
                      <a:lvl9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rgbClr val="990033"/>
                        </a:buClr>
                        <a:buSzTx/>
                        <a:buFont typeface="Wingdings" panose="05000000000000000000" pitchFamily="2" charset="2"/>
                        <a:buNone/>
                        <a:tabLst/>
                      </a:pPr>
                      <a:r>
                        <a:rPr kumimoji="0" lang="en-US" altLang="en-US" sz="2400" b="1" i="0" u="none" strike="noStrike" cap="none" normalizeH="0" baseline="0">
                          <a:ln>
                            <a:noFill/>
                          </a:ln>
                          <a:solidFill>
                            <a:srgbClr val="000066"/>
                          </a:solidFill>
                          <a:effectLst/>
                          <a:latin typeface="Times New Roman" panose="02020603050405020304" pitchFamily="18" charset="0"/>
                        </a:rPr>
                        <a:t>50-59</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990033"/>
                        </a:buClr>
                        <a:buFont typeface="Wingdings" panose="05000000000000000000" pitchFamily="2" charset="2"/>
                        <a:defRPr sz="2800">
                          <a:solidFill>
                            <a:schemeClr val="tx1"/>
                          </a:solidFill>
                          <a:latin typeface="Times New Roman" panose="02020603050405020304" pitchFamily="18" charset="0"/>
                        </a:defRPr>
                      </a:lvl1pPr>
                      <a:lvl2pPr>
                        <a:spcBef>
                          <a:spcPct val="20000"/>
                        </a:spcBef>
                        <a:buClr>
                          <a:srgbClr val="990033"/>
                        </a:buClr>
                        <a:buFont typeface="Wingdings" panose="05000000000000000000" pitchFamily="2" charset="2"/>
                        <a:defRPr sz="2400">
                          <a:solidFill>
                            <a:schemeClr val="tx1"/>
                          </a:solidFill>
                          <a:latin typeface="Times New Roman" panose="02020603050405020304" pitchFamily="18" charset="0"/>
                        </a:defRPr>
                      </a:lvl2pPr>
                      <a:lvl3pPr>
                        <a:spcBef>
                          <a:spcPct val="20000"/>
                        </a:spcBef>
                        <a:buClr>
                          <a:srgbClr val="990033"/>
                        </a:buClr>
                        <a:buFont typeface="Wingdings" panose="05000000000000000000" pitchFamily="2" charset="2"/>
                        <a:defRPr sz="2000">
                          <a:solidFill>
                            <a:schemeClr val="tx1"/>
                          </a:solidFill>
                          <a:latin typeface="Times New Roman" panose="02020603050405020304" pitchFamily="18" charset="0"/>
                        </a:defRPr>
                      </a:lvl3pPr>
                      <a:lvl4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4pPr>
                      <a:lvl5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5pPr>
                      <a:lvl6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6pPr>
                      <a:lvl7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7pPr>
                      <a:lvl8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8pPr>
                      <a:lvl9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rgbClr val="990033"/>
                        </a:buClr>
                        <a:buSzTx/>
                        <a:buFont typeface="Wingdings" panose="05000000000000000000" pitchFamily="2" charset="2"/>
                        <a:buNone/>
                        <a:tabLst/>
                      </a:pPr>
                      <a:r>
                        <a:rPr kumimoji="0" lang="en-US" altLang="en-US" sz="2400" b="1" i="0" u="none" strike="noStrike" cap="none" normalizeH="0" baseline="0">
                          <a:ln>
                            <a:noFill/>
                          </a:ln>
                          <a:solidFill>
                            <a:srgbClr val="000066"/>
                          </a:solidFill>
                          <a:effectLst/>
                          <a:latin typeface="Times New Roman" panose="02020603050405020304" pitchFamily="18" charset="0"/>
                        </a:rPr>
                        <a:t>18-22</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990033"/>
                        </a:buClr>
                        <a:buFont typeface="Wingdings" panose="05000000000000000000" pitchFamily="2" charset="2"/>
                        <a:defRPr sz="2800">
                          <a:solidFill>
                            <a:schemeClr val="tx1"/>
                          </a:solidFill>
                          <a:latin typeface="Times New Roman" panose="02020603050405020304" pitchFamily="18" charset="0"/>
                        </a:defRPr>
                      </a:lvl1pPr>
                      <a:lvl2pPr>
                        <a:spcBef>
                          <a:spcPct val="20000"/>
                        </a:spcBef>
                        <a:buClr>
                          <a:srgbClr val="990033"/>
                        </a:buClr>
                        <a:buFont typeface="Wingdings" panose="05000000000000000000" pitchFamily="2" charset="2"/>
                        <a:defRPr sz="2400">
                          <a:solidFill>
                            <a:schemeClr val="tx1"/>
                          </a:solidFill>
                          <a:latin typeface="Times New Roman" panose="02020603050405020304" pitchFamily="18" charset="0"/>
                        </a:defRPr>
                      </a:lvl2pPr>
                      <a:lvl3pPr>
                        <a:spcBef>
                          <a:spcPct val="20000"/>
                        </a:spcBef>
                        <a:buClr>
                          <a:srgbClr val="990033"/>
                        </a:buClr>
                        <a:buFont typeface="Wingdings" panose="05000000000000000000" pitchFamily="2" charset="2"/>
                        <a:defRPr sz="2000">
                          <a:solidFill>
                            <a:schemeClr val="tx1"/>
                          </a:solidFill>
                          <a:latin typeface="Times New Roman" panose="02020603050405020304" pitchFamily="18" charset="0"/>
                        </a:defRPr>
                      </a:lvl3pPr>
                      <a:lvl4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4pPr>
                      <a:lvl5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5pPr>
                      <a:lvl6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6pPr>
                      <a:lvl7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7pPr>
                      <a:lvl8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8pPr>
                      <a:lvl9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rgbClr val="990033"/>
                        </a:buClr>
                        <a:buSzTx/>
                        <a:buFont typeface="Wingdings" panose="05000000000000000000" pitchFamily="2" charset="2"/>
                        <a:buNone/>
                        <a:tabLst/>
                      </a:pPr>
                      <a:r>
                        <a:rPr kumimoji="0" lang="en-US" altLang="en-US" sz="2400" b="1" i="0" u="none" strike="noStrike" cap="none" normalizeH="0" baseline="0">
                          <a:ln>
                            <a:noFill/>
                          </a:ln>
                          <a:solidFill>
                            <a:schemeClr val="tx1"/>
                          </a:solidFill>
                          <a:effectLst/>
                          <a:latin typeface="Times New Roman" panose="02020603050405020304" pitchFamily="18" charset="0"/>
                        </a:rPr>
                        <a:t>14-16</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26868465"/>
                  </a:ext>
                </a:extLst>
              </a:tr>
              <a:tr h="457128">
                <a:tc>
                  <a:txBody>
                    <a:bodyPr/>
                    <a:lstStyle>
                      <a:lvl1pPr>
                        <a:spcBef>
                          <a:spcPct val="20000"/>
                        </a:spcBef>
                        <a:buClr>
                          <a:srgbClr val="990033"/>
                        </a:buClr>
                        <a:buFont typeface="Wingdings" panose="05000000000000000000" pitchFamily="2" charset="2"/>
                        <a:defRPr sz="2800">
                          <a:solidFill>
                            <a:schemeClr val="tx1"/>
                          </a:solidFill>
                          <a:latin typeface="Times New Roman" panose="02020603050405020304" pitchFamily="18" charset="0"/>
                        </a:defRPr>
                      </a:lvl1pPr>
                      <a:lvl2pPr>
                        <a:spcBef>
                          <a:spcPct val="20000"/>
                        </a:spcBef>
                        <a:buClr>
                          <a:srgbClr val="990033"/>
                        </a:buClr>
                        <a:buFont typeface="Wingdings" panose="05000000000000000000" pitchFamily="2" charset="2"/>
                        <a:defRPr sz="2400">
                          <a:solidFill>
                            <a:schemeClr val="tx1"/>
                          </a:solidFill>
                          <a:latin typeface="Times New Roman" panose="02020603050405020304" pitchFamily="18" charset="0"/>
                        </a:defRPr>
                      </a:lvl2pPr>
                      <a:lvl3pPr>
                        <a:spcBef>
                          <a:spcPct val="20000"/>
                        </a:spcBef>
                        <a:buClr>
                          <a:srgbClr val="990033"/>
                        </a:buClr>
                        <a:buFont typeface="Wingdings" panose="05000000000000000000" pitchFamily="2" charset="2"/>
                        <a:defRPr sz="2000">
                          <a:solidFill>
                            <a:schemeClr val="tx1"/>
                          </a:solidFill>
                          <a:latin typeface="Times New Roman" panose="02020603050405020304" pitchFamily="18" charset="0"/>
                        </a:defRPr>
                      </a:lvl3pPr>
                      <a:lvl4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4pPr>
                      <a:lvl5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5pPr>
                      <a:lvl6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6pPr>
                      <a:lvl7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7pPr>
                      <a:lvl8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8pPr>
                      <a:lvl9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rgbClr val="990033"/>
                        </a:buClr>
                        <a:buSzTx/>
                        <a:buFont typeface="Wingdings" panose="05000000000000000000" pitchFamily="2" charset="2"/>
                        <a:buNone/>
                        <a:tabLst/>
                      </a:pPr>
                      <a:r>
                        <a:rPr kumimoji="0" lang="en-US" altLang="en-US" sz="2400" b="1" i="0" u="none" strike="noStrike" cap="none" normalizeH="0" baseline="0">
                          <a:ln>
                            <a:noFill/>
                          </a:ln>
                          <a:solidFill>
                            <a:srgbClr val="000066"/>
                          </a:solidFill>
                          <a:effectLst/>
                          <a:latin typeface="Times New Roman" panose="02020603050405020304" pitchFamily="18" charset="0"/>
                        </a:rPr>
                        <a:t>60-99</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990033"/>
                        </a:buClr>
                        <a:buFont typeface="Wingdings" panose="05000000000000000000" pitchFamily="2" charset="2"/>
                        <a:defRPr sz="2800">
                          <a:solidFill>
                            <a:schemeClr val="tx1"/>
                          </a:solidFill>
                          <a:latin typeface="Times New Roman" panose="02020603050405020304" pitchFamily="18" charset="0"/>
                        </a:defRPr>
                      </a:lvl1pPr>
                      <a:lvl2pPr>
                        <a:spcBef>
                          <a:spcPct val="20000"/>
                        </a:spcBef>
                        <a:buClr>
                          <a:srgbClr val="990033"/>
                        </a:buClr>
                        <a:buFont typeface="Wingdings" panose="05000000000000000000" pitchFamily="2" charset="2"/>
                        <a:defRPr sz="2400">
                          <a:solidFill>
                            <a:schemeClr val="tx1"/>
                          </a:solidFill>
                          <a:latin typeface="Times New Roman" panose="02020603050405020304" pitchFamily="18" charset="0"/>
                        </a:defRPr>
                      </a:lvl2pPr>
                      <a:lvl3pPr>
                        <a:spcBef>
                          <a:spcPct val="20000"/>
                        </a:spcBef>
                        <a:buClr>
                          <a:srgbClr val="990033"/>
                        </a:buClr>
                        <a:buFont typeface="Wingdings" panose="05000000000000000000" pitchFamily="2" charset="2"/>
                        <a:defRPr sz="2000">
                          <a:solidFill>
                            <a:schemeClr val="tx1"/>
                          </a:solidFill>
                          <a:latin typeface="Times New Roman" panose="02020603050405020304" pitchFamily="18" charset="0"/>
                        </a:defRPr>
                      </a:lvl3pPr>
                      <a:lvl4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4pPr>
                      <a:lvl5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5pPr>
                      <a:lvl6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6pPr>
                      <a:lvl7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7pPr>
                      <a:lvl8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8pPr>
                      <a:lvl9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rgbClr val="990033"/>
                        </a:buClr>
                        <a:buSzTx/>
                        <a:buFont typeface="Wingdings" panose="05000000000000000000" pitchFamily="2" charset="2"/>
                        <a:buNone/>
                        <a:tabLst/>
                      </a:pPr>
                      <a:r>
                        <a:rPr kumimoji="0" lang="en-US" altLang="en-US" sz="2400" b="1" i="0" u="none" strike="noStrike" cap="none" normalizeH="0" baseline="0">
                          <a:ln>
                            <a:noFill/>
                          </a:ln>
                          <a:solidFill>
                            <a:srgbClr val="000066"/>
                          </a:solidFill>
                          <a:effectLst/>
                          <a:latin typeface="Times New Roman" panose="02020603050405020304" pitchFamily="18" charset="0"/>
                        </a:rPr>
                        <a:t>18-22</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990033"/>
                        </a:buClr>
                        <a:buFont typeface="Wingdings" panose="05000000000000000000" pitchFamily="2" charset="2"/>
                        <a:defRPr sz="2800">
                          <a:solidFill>
                            <a:schemeClr val="tx1"/>
                          </a:solidFill>
                          <a:latin typeface="Times New Roman" panose="02020603050405020304" pitchFamily="18" charset="0"/>
                        </a:defRPr>
                      </a:lvl1pPr>
                      <a:lvl2pPr>
                        <a:spcBef>
                          <a:spcPct val="20000"/>
                        </a:spcBef>
                        <a:buClr>
                          <a:srgbClr val="990033"/>
                        </a:buClr>
                        <a:buFont typeface="Wingdings" panose="05000000000000000000" pitchFamily="2" charset="2"/>
                        <a:defRPr sz="2400">
                          <a:solidFill>
                            <a:schemeClr val="tx1"/>
                          </a:solidFill>
                          <a:latin typeface="Times New Roman" panose="02020603050405020304" pitchFamily="18" charset="0"/>
                        </a:defRPr>
                      </a:lvl2pPr>
                      <a:lvl3pPr>
                        <a:spcBef>
                          <a:spcPct val="20000"/>
                        </a:spcBef>
                        <a:buClr>
                          <a:srgbClr val="990033"/>
                        </a:buClr>
                        <a:buFont typeface="Wingdings" panose="05000000000000000000" pitchFamily="2" charset="2"/>
                        <a:defRPr sz="2000">
                          <a:solidFill>
                            <a:schemeClr val="tx1"/>
                          </a:solidFill>
                          <a:latin typeface="Times New Roman" panose="02020603050405020304" pitchFamily="18" charset="0"/>
                        </a:defRPr>
                      </a:lvl3pPr>
                      <a:lvl4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4pPr>
                      <a:lvl5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5pPr>
                      <a:lvl6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6pPr>
                      <a:lvl7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7pPr>
                      <a:lvl8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8pPr>
                      <a:lvl9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rgbClr val="990033"/>
                        </a:buClr>
                        <a:buSzTx/>
                        <a:buFont typeface="Wingdings" panose="05000000000000000000" pitchFamily="2" charset="2"/>
                        <a:buNone/>
                        <a:tabLst/>
                      </a:pPr>
                      <a:r>
                        <a:rPr kumimoji="0" lang="en-US" altLang="en-US" sz="2400" b="1" i="0" u="none" strike="noStrike" cap="none" normalizeH="0" baseline="0">
                          <a:ln>
                            <a:noFill/>
                          </a:ln>
                          <a:solidFill>
                            <a:schemeClr val="tx1"/>
                          </a:solidFill>
                          <a:effectLst/>
                          <a:latin typeface="Times New Roman" panose="02020603050405020304" pitchFamily="18" charset="0"/>
                        </a:rPr>
                        <a:t>14-15</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78962029"/>
                  </a:ext>
                </a:extLst>
              </a:tr>
              <a:tr h="457128">
                <a:tc>
                  <a:txBody>
                    <a:bodyPr/>
                    <a:lstStyle>
                      <a:lvl1pPr>
                        <a:spcBef>
                          <a:spcPct val="20000"/>
                        </a:spcBef>
                        <a:buClr>
                          <a:srgbClr val="990033"/>
                        </a:buClr>
                        <a:buFont typeface="Wingdings" panose="05000000000000000000" pitchFamily="2" charset="2"/>
                        <a:defRPr sz="2800">
                          <a:solidFill>
                            <a:schemeClr val="tx1"/>
                          </a:solidFill>
                          <a:latin typeface="Times New Roman" panose="02020603050405020304" pitchFamily="18" charset="0"/>
                        </a:defRPr>
                      </a:lvl1pPr>
                      <a:lvl2pPr>
                        <a:spcBef>
                          <a:spcPct val="20000"/>
                        </a:spcBef>
                        <a:buClr>
                          <a:srgbClr val="990033"/>
                        </a:buClr>
                        <a:buFont typeface="Wingdings" panose="05000000000000000000" pitchFamily="2" charset="2"/>
                        <a:defRPr sz="2400">
                          <a:solidFill>
                            <a:schemeClr val="tx1"/>
                          </a:solidFill>
                          <a:latin typeface="Times New Roman" panose="02020603050405020304" pitchFamily="18" charset="0"/>
                        </a:defRPr>
                      </a:lvl2pPr>
                      <a:lvl3pPr>
                        <a:spcBef>
                          <a:spcPct val="20000"/>
                        </a:spcBef>
                        <a:buClr>
                          <a:srgbClr val="990033"/>
                        </a:buClr>
                        <a:buFont typeface="Wingdings" panose="05000000000000000000" pitchFamily="2" charset="2"/>
                        <a:defRPr sz="2000">
                          <a:solidFill>
                            <a:schemeClr val="tx1"/>
                          </a:solidFill>
                          <a:latin typeface="Times New Roman" panose="02020603050405020304" pitchFamily="18" charset="0"/>
                        </a:defRPr>
                      </a:lvl3pPr>
                      <a:lvl4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4pPr>
                      <a:lvl5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5pPr>
                      <a:lvl6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6pPr>
                      <a:lvl7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7pPr>
                      <a:lvl8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8pPr>
                      <a:lvl9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rgbClr val="990033"/>
                        </a:buClr>
                        <a:buSzTx/>
                        <a:buFont typeface="Wingdings" panose="05000000000000000000" pitchFamily="2" charset="2"/>
                        <a:buNone/>
                        <a:tabLst/>
                      </a:pPr>
                      <a:r>
                        <a:rPr kumimoji="0" lang="en-US" altLang="en-US" sz="2400" b="1" i="0" u="none" strike="noStrike" cap="none" normalizeH="0" baseline="0">
                          <a:ln>
                            <a:noFill/>
                          </a:ln>
                          <a:solidFill>
                            <a:srgbClr val="000066"/>
                          </a:solidFill>
                          <a:effectLst/>
                          <a:latin typeface="Times New Roman" panose="02020603050405020304" pitchFamily="18" charset="0"/>
                        </a:rPr>
                        <a:t>100-149</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990033"/>
                        </a:buClr>
                        <a:buFont typeface="Wingdings" panose="05000000000000000000" pitchFamily="2" charset="2"/>
                        <a:defRPr sz="2800">
                          <a:solidFill>
                            <a:schemeClr val="tx1"/>
                          </a:solidFill>
                          <a:latin typeface="Times New Roman" panose="02020603050405020304" pitchFamily="18" charset="0"/>
                        </a:defRPr>
                      </a:lvl1pPr>
                      <a:lvl2pPr>
                        <a:spcBef>
                          <a:spcPct val="20000"/>
                        </a:spcBef>
                        <a:buClr>
                          <a:srgbClr val="990033"/>
                        </a:buClr>
                        <a:buFont typeface="Wingdings" panose="05000000000000000000" pitchFamily="2" charset="2"/>
                        <a:defRPr sz="2400">
                          <a:solidFill>
                            <a:schemeClr val="tx1"/>
                          </a:solidFill>
                          <a:latin typeface="Times New Roman" panose="02020603050405020304" pitchFamily="18" charset="0"/>
                        </a:defRPr>
                      </a:lvl2pPr>
                      <a:lvl3pPr>
                        <a:spcBef>
                          <a:spcPct val="20000"/>
                        </a:spcBef>
                        <a:buClr>
                          <a:srgbClr val="990033"/>
                        </a:buClr>
                        <a:buFont typeface="Wingdings" panose="05000000000000000000" pitchFamily="2" charset="2"/>
                        <a:defRPr sz="2000">
                          <a:solidFill>
                            <a:schemeClr val="tx1"/>
                          </a:solidFill>
                          <a:latin typeface="Times New Roman" panose="02020603050405020304" pitchFamily="18" charset="0"/>
                        </a:defRPr>
                      </a:lvl3pPr>
                      <a:lvl4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4pPr>
                      <a:lvl5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5pPr>
                      <a:lvl6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6pPr>
                      <a:lvl7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7pPr>
                      <a:lvl8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8pPr>
                      <a:lvl9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rgbClr val="990033"/>
                        </a:buClr>
                        <a:buSzTx/>
                        <a:buFont typeface="Wingdings" panose="05000000000000000000" pitchFamily="2" charset="2"/>
                        <a:buNone/>
                        <a:tabLst/>
                      </a:pPr>
                      <a:r>
                        <a:rPr kumimoji="0" lang="en-US" altLang="en-US" sz="2400" b="1" i="0" u="none" strike="noStrike" cap="none" normalizeH="0" baseline="0">
                          <a:ln>
                            <a:noFill/>
                          </a:ln>
                          <a:solidFill>
                            <a:srgbClr val="000066"/>
                          </a:solidFill>
                          <a:effectLst/>
                          <a:latin typeface="Times New Roman" panose="02020603050405020304" pitchFamily="18" charset="0"/>
                        </a:rPr>
                        <a:t>16-20</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990033"/>
                        </a:buClr>
                        <a:buFont typeface="Wingdings" panose="05000000000000000000" pitchFamily="2" charset="2"/>
                        <a:defRPr sz="2800">
                          <a:solidFill>
                            <a:schemeClr val="tx1"/>
                          </a:solidFill>
                          <a:latin typeface="Times New Roman" panose="02020603050405020304" pitchFamily="18" charset="0"/>
                        </a:defRPr>
                      </a:lvl1pPr>
                      <a:lvl2pPr>
                        <a:spcBef>
                          <a:spcPct val="20000"/>
                        </a:spcBef>
                        <a:buClr>
                          <a:srgbClr val="990033"/>
                        </a:buClr>
                        <a:buFont typeface="Wingdings" panose="05000000000000000000" pitchFamily="2" charset="2"/>
                        <a:defRPr sz="2400">
                          <a:solidFill>
                            <a:schemeClr val="tx1"/>
                          </a:solidFill>
                          <a:latin typeface="Times New Roman" panose="02020603050405020304" pitchFamily="18" charset="0"/>
                        </a:defRPr>
                      </a:lvl2pPr>
                      <a:lvl3pPr>
                        <a:spcBef>
                          <a:spcPct val="20000"/>
                        </a:spcBef>
                        <a:buClr>
                          <a:srgbClr val="990033"/>
                        </a:buClr>
                        <a:buFont typeface="Wingdings" panose="05000000000000000000" pitchFamily="2" charset="2"/>
                        <a:defRPr sz="2000">
                          <a:solidFill>
                            <a:schemeClr val="tx1"/>
                          </a:solidFill>
                          <a:latin typeface="Times New Roman" panose="02020603050405020304" pitchFamily="18" charset="0"/>
                        </a:defRPr>
                      </a:lvl3pPr>
                      <a:lvl4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4pPr>
                      <a:lvl5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5pPr>
                      <a:lvl6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6pPr>
                      <a:lvl7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7pPr>
                      <a:lvl8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8pPr>
                      <a:lvl9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rgbClr val="990033"/>
                        </a:buClr>
                        <a:buSzTx/>
                        <a:buFont typeface="Wingdings" panose="05000000000000000000" pitchFamily="2" charset="2"/>
                        <a:buNone/>
                        <a:tabLst/>
                      </a:pPr>
                      <a:r>
                        <a:rPr kumimoji="0" lang="en-US" altLang="en-US" sz="2400" b="1" i="0" u="none" strike="noStrike" cap="none" normalizeH="0" baseline="0">
                          <a:ln>
                            <a:noFill/>
                          </a:ln>
                          <a:solidFill>
                            <a:schemeClr val="tx1"/>
                          </a:solidFill>
                          <a:effectLst/>
                          <a:latin typeface="Times New Roman" panose="02020603050405020304" pitchFamily="18" charset="0"/>
                        </a:rPr>
                        <a:t>12-14</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320038282"/>
                  </a:ext>
                </a:extLst>
              </a:tr>
            </a:tbl>
          </a:graphicData>
        </a:graphic>
      </p:graphicFrame>
      <p:grpSp>
        <p:nvGrpSpPr>
          <p:cNvPr id="625705" name="Group 41">
            <a:extLst>
              <a:ext uri="{FF2B5EF4-FFF2-40B4-BE49-F238E27FC236}">
                <a16:creationId xmlns:a16="http://schemas.microsoft.com/office/drawing/2014/main" id="{01BD7967-8D42-426C-9B2B-ED38ECC198EC}"/>
              </a:ext>
            </a:extLst>
          </p:cNvPr>
          <p:cNvGrpSpPr>
            <a:grpSpLocks/>
          </p:cNvGrpSpPr>
          <p:nvPr/>
        </p:nvGrpSpPr>
        <p:grpSpPr bwMode="auto">
          <a:xfrm>
            <a:off x="1492250" y="1408113"/>
            <a:ext cx="6911974" cy="4497387"/>
            <a:chOff x="940" y="887"/>
            <a:chExt cx="4354" cy="2833"/>
          </a:xfrm>
        </p:grpSpPr>
        <p:grpSp>
          <p:nvGrpSpPr>
            <p:cNvPr id="107562" name="Group 42">
              <a:extLst>
                <a:ext uri="{FF2B5EF4-FFF2-40B4-BE49-F238E27FC236}">
                  <a16:creationId xmlns:a16="http://schemas.microsoft.com/office/drawing/2014/main" id="{41FA99D1-50FD-463D-848E-587D5F6892B8}"/>
                </a:ext>
              </a:extLst>
            </p:cNvPr>
            <p:cNvGrpSpPr>
              <a:grpSpLocks/>
            </p:cNvGrpSpPr>
            <p:nvPr/>
          </p:nvGrpSpPr>
          <p:grpSpPr bwMode="auto">
            <a:xfrm>
              <a:off x="940" y="887"/>
              <a:ext cx="4354" cy="2833"/>
              <a:chOff x="940" y="887"/>
              <a:chExt cx="4354" cy="2833"/>
            </a:xfrm>
          </p:grpSpPr>
          <p:sp>
            <p:nvSpPr>
              <p:cNvPr id="107566" name="Line 43">
                <a:extLst>
                  <a:ext uri="{FF2B5EF4-FFF2-40B4-BE49-F238E27FC236}">
                    <a16:creationId xmlns:a16="http://schemas.microsoft.com/office/drawing/2014/main" id="{A42E0A59-BCBE-4B40-8850-104DC4B63A80}"/>
                  </a:ext>
                </a:extLst>
              </p:cNvPr>
              <p:cNvSpPr>
                <a:spLocks noChangeShapeType="1"/>
              </p:cNvSpPr>
              <p:nvPr/>
            </p:nvSpPr>
            <p:spPr bwMode="auto">
              <a:xfrm>
                <a:off x="1225" y="3447"/>
                <a:ext cx="4069" cy="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chemeClr val="accent6">
                      <a:lumMod val="75000"/>
                    </a:schemeClr>
                  </a:solidFill>
                  <a:latin typeface="Calibri" panose="020F0502020204030204" pitchFamily="34" charset="0"/>
                  <a:cs typeface="Calibri" panose="020F0502020204030204" pitchFamily="34" charset="0"/>
                </a:endParaRPr>
              </a:p>
            </p:txBody>
          </p:sp>
          <p:sp>
            <p:nvSpPr>
              <p:cNvPr id="107567" name="Line 44">
                <a:extLst>
                  <a:ext uri="{FF2B5EF4-FFF2-40B4-BE49-F238E27FC236}">
                    <a16:creationId xmlns:a16="http://schemas.microsoft.com/office/drawing/2014/main" id="{7B9DA05F-6E1D-4D13-8DEF-57C7A69EFAB7}"/>
                  </a:ext>
                </a:extLst>
              </p:cNvPr>
              <p:cNvSpPr>
                <a:spLocks noChangeShapeType="1"/>
              </p:cNvSpPr>
              <p:nvPr/>
            </p:nvSpPr>
            <p:spPr bwMode="auto">
              <a:xfrm flipV="1">
                <a:off x="1234" y="887"/>
                <a:ext cx="0" cy="2551"/>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chemeClr val="accent6">
                      <a:lumMod val="75000"/>
                    </a:schemeClr>
                  </a:solidFill>
                  <a:latin typeface="Calibri" panose="020F0502020204030204" pitchFamily="34" charset="0"/>
                  <a:cs typeface="Calibri" panose="020F0502020204030204" pitchFamily="34" charset="0"/>
                </a:endParaRPr>
              </a:p>
            </p:txBody>
          </p:sp>
          <p:sp>
            <p:nvSpPr>
              <p:cNvPr id="107568" name="Text Box 45">
                <a:extLst>
                  <a:ext uri="{FF2B5EF4-FFF2-40B4-BE49-F238E27FC236}">
                    <a16:creationId xmlns:a16="http://schemas.microsoft.com/office/drawing/2014/main" id="{66632350-1522-4614-B878-7E70C217B9A2}"/>
                  </a:ext>
                </a:extLst>
              </p:cNvPr>
              <p:cNvSpPr txBox="1">
                <a:spLocks noChangeArrowheads="1"/>
              </p:cNvSpPr>
              <p:nvPr/>
            </p:nvSpPr>
            <p:spPr bwMode="auto">
              <a:xfrm>
                <a:off x="2471" y="3487"/>
                <a:ext cx="1301" cy="233"/>
              </a:xfrm>
              <a:prstGeom prst="rect">
                <a:avLst/>
              </a:prstGeom>
              <a:solidFill>
                <a:schemeClr val="bg1"/>
              </a:solidFill>
              <a:ln>
                <a:noFill/>
              </a:ln>
              <a:effectLst/>
              <a:extLs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800">
                    <a:solidFill>
                      <a:schemeClr val="accent6">
                        <a:lumMod val="75000"/>
                      </a:schemeClr>
                    </a:solidFill>
                    <a:latin typeface="Calibri" panose="020F0502020204030204" pitchFamily="34" charset="0"/>
                    <a:cs typeface="Calibri" panose="020F0502020204030204" pitchFamily="34" charset="0"/>
                  </a:rPr>
                  <a:t>Number of students</a:t>
                </a:r>
              </a:p>
            </p:txBody>
          </p:sp>
          <p:sp>
            <p:nvSpPr>
              <p:cNvPr id="107569" name="Text Box 46">
                <a:extLst>
                  <a:ext uri="{FF2B5EF4-FFF2-40B4-BE49-F238E27FC236}">
                    <a16:creationId xmlns:a16="http://schemas.microsoft.com/office/drawing/2014/main" id="{BF08D872-C23B-4620-AFD2-6AA31586ED28}"/>
                  </a:ext>
                </a:extLst>
              </p:cNvPr>
              <p:cNvSpPr txBox="1">
                <a:spLocks noChangeArrowheads="1"/>
              </p:cNvSpPr>
              <p:nvPr/>
            </p:nvSpPr>
            <p:spPr bwMode="auto">
              <a:xfrm rot="16200000">
                <a:off x="282" y="1990"/>
                <a:ext cx="1550" cy="233"/>
              </a:xfrm>
              <a:prstGeom prst="rect">
                <a:avLst/>
              </a:prstGeom>
              <a:solidFill>
                <a:schemeClr val="bg1"/>
              </a:solidFill>
              <a:ln>
                <a:noFill/>
              </a:ln>
              <a:effectLst/>
              <a:extLs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800">
                    <a:solidFill>
                      <a:schemeClr val="accent6">
                        <a:lumMod val="75000"/>
                      </a:schemeClr>
                    </a:solidFill>
                    <a:latin typeface="Calibri" panose="020F0502020204030204" pitchFamily="34" charset="0"/>
                    <a:cs typeface="Calibri" panose="020F0502020204030204" pitchFamily="34" charset="0"/>
                  </a:rPr>
                  <a:t>Square Feet per Student</a:t>
                </a:r>
              </a:p>
            </p:txBody>
          </p:sp>
        </p:grpSp>
        <p:grpSp>
          <p:nvGrpSpPr>
            <p:cNvPr id="107563" name="Group 47">
              <a:extLst>
                <a:ext uri="{FF2B5EF4-FFF2-40B4-BE49-F238E27FC236}">
                  <a16:creationId xmlns:a16="http://schemas.microsoft.com/office/drawing/2014/main" id="{6FCBCC8C-CFD2-4C53-98D6-B751F0A7882F}"/>
                </a:ext>
              </a:extLst>
            </p:cNvPr>
            <p:cNvGrpSpPr>
              <a:grpSpLocks/>
            </p:cNvGrpSpPr>
            <p:nvPr/>
          </p:nvGrpSpPr>
          <p:grpSpPr bwMode="auto">
            <a:xfrm>
              <a:off x="1261" y="942"/>
              <a:ext cx="3950" cy="2487"/>
              <a:chOff x="1261" y="942"/>
              <a:chExt cx="3950" cy="2487"/>
            </a:xfrm>
          </p:grpSpPr>
          <p:sp>
            <p:nvSpPr>
              <p:cNvPr id="107564" name="Rectangle 48">
                <a:extLst>
                  <a:ext uri="{FF2B5EF4-FFF2-40B4-BE49-F238E27FC236}">
                    <a16:creationId xmlns:a16="http://schemas.microsoft.com/office/drawing/2014/main" id="{89245ADF-7539-4605-AD27-8628777F6EB6}"/>
                  </a:ext>
                </a:extLst>
              </p:cNvPr>
              <p:cNvSpPr>
                <a:spLocks noChangeArrowheads="1"/>
              </p:cNvSpPr>
              <p:nvPr/>
            </p:nvSpPr>
            <p:spPr bwMode="auto">
              <a:xfrm>
                <a:off x="1261" y="942"/>
                <a:ext cx="3840" cy="24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solidFill>
                    <a:schemeClr val="accent6">
                      <a:lumMod val="75000"/>
                    </a:schemeClr>
                  </a:solidFill>
                  <a:latin typeface="Calibri" panose="020F0502020204030204" pitchFamily="34" charset="0"/>
                  <a:cs typeface="Calibri" panose="020F0502020204030204" pitchFamily="34" charset="0"/>
                </a:endParaRPr>
              </a:p>
            </p:txBody>
          </p:sp>
          <p:sp>
            <p:nvSpPr>
              <p:cNvPr id="107565" name="Freeform 49">
                <a:extLst>
                  <a:ext uri="{FF2B5EF4-FFF2-40B4-BE49-F238E27FC236}">
                    <a16:creationId xmlns:a16="http://schemas.microsoft.com/office/drawing/2014/main" id="{BF7BBEC9-F6DB-4568-A673-29102DC78442}"/>
                  </a:ext>
                </a:extLst>
              </p:cNvPr>
              <p:cNvSpPr>
                <a:spLocks/>
              </p:cNvSpPr>
              <p:nvPr/>
            </p:nvSpPr>
            <p:spPr bwMode="auto">
              <a:xfrm>
                <a:off x="1582" y="1015"/>
                <a:ext cx="3629" cy="2048"/>
              </a:xfrm>
              <a:custGeom>
                <a:avLst/>
                <a:gdLst>
                  <a:gd name="T0" fmla="*/ 0 w 3629"/>
                  <a:gd name="T1" fmla="*/ 0 h 2048"/>
                  <a:gd name="T2" fmla="*/ 283 w 3629"/>
                  <a:gd name="T3" fmla="*/ 576 h 2048"/>
                  <a:gd name="T4" fmla="*/ 1645 w 3629"/>
                  <a:gd name="T5" fmla="*/ 1572 h 2048"/>
                  <a:gd name="T6" fmla="*/ 3629 w 3629"/>
                  <a:gd name="T7" fmla="*/ 2048 h 204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29" h="2048">
                    <a:moveTo>
                      <a:pt x="0" y="0"/>
                    </a:moveTo>
                    <a:cubicBezTo>
                      <a:pt x="4" y="157"/>
                      <a:pt x="9" y="314"/>
                      <a:pt x="283" y="576"/>
                    </a:cubicBezTo>
                    <a:cubicBezTo>
                      <a:pt x="557" y="838"/>
                      <a:pt x="1087" y="1327"/>
                      <a:pt x="1645" y="1572"/>
                    </a:cubicBezTo>
                    <a:cubicBezTo>
                      <a:pt x="2203" y="1817"/>
                      <a:pt x="2916" y="1932"/>
                      <a:pt x="3629" y="2048"/>
                    </a:cubicBezTo>
                  </a:path>
                </a:pathLst>
              </a:custGeom>
              <a:solidFill>
                <a:schemeClr val="bg1"/>
              </a:solidFill>
              <a:ln w="76200" cmpd="sng">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chemeClr val="accent6">
                      <a:lumMod val="75000"/>
                    </a:schemeClr>
                  </a:solidFill>
                  <a:latin typeface="Calibri" panose="020F0502020204030204" pitchFamily="34" charset="0"/>
                  <a:cs typeface="Calibri" panose="020F0502020204030204" pitchFamily="34" charset="0"/>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25705"/>
                                        </p:tgtEl>
                                        <p:attrNameLst>
                                          <p:attrName>style.visibility</p:attrName>
                                        </p:attrNameLst>
                                      </p:cBhvr>
                                      <p:to>
                                        <p:strVal val="visible"/>
                                      </p:to>
                                    </p:set>
                                    <p:animEffect transition="in" filter="wipe(left)">
                                      <p:cBhvr>
                                        <p:cTn id="7" dur="500"/>
                                        <p:tgtEl>
                                          <p:spTgt spid="62570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nodeType="clickEffect">
                                  <p:stCondLst>
                                    <p:cond delay="0"/>
                                  </p:stCondLst>
                                  <p:childTnLst>
                                    <p:animEffect transition="out" filter="fade">
                                      <p:cBhvr>
                                        <p:cTn id="11" dur="2000"/>
                                        <p:tgtEl>
                                          <p:spTgt spid="625705"/>
                                        </p:tgtEl>
                                      </p:cBhvr>
                                    </p:animEffect>
                                    <p:set>
                                      <p:cBhvr>
                                        <p:cTn id="12" dur="1" fill="hold">
                                          <p:stCondLst>
                                            <p:cond delay="1999"/>
                                          </p:stCondLst>
                                        </p:cTn>
                                        <p:tgtEl>
                                          <p:spTgt spid="62570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ext Box 2">
            <a:extLst>
              <a:ext uri="{FF2B5EF4-FFF2-40B4-BE49-F238E27FC236}">
                <a16:creationId xmlns:a16="http://schemas.microsoft.com/office/drawing/2014/main" id="{9C08CDE6-C9EC-4C39-9638-E7A27933DE09}"/>
              </a:ext>
            </a:extLst>
          </p:cNvPr>
          <p:cNvSpPr txBox="1">
            <a:spLocks noChangeArrowheads="1"/>
          </p:cNvSpPr>
          <p:nvPr/>
        </p:nvSpPr>
        <p:spPr bwMode="auto">
          <a:xfrm>
            <a:off x="1693724" y="629335"/>
            <a:ext cx="7391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3600" dirty="0">
                <a:solidFill>
                  <a:schemeClr val="accent6">
                    <a:lumMod val="75000"/>
                  </a:schemeClr>
                </a:solidFill>
                <a:latin typeface="Calibri" panose="020F0502020204030204" pitchFamily="34" charset="0"/>
                <a:cs typeface="Calibri" panose="020F0502020204030204" pitchFamily="34" charset="0"/>
              </a:rPr>
              <a:t>POLICY CHOICE EXAMPLES</a:t>
            </a:r>
          </a:p>
        </p:txBody>
      </p:sp>
      <p:sp>
        <p:nvSpPr>
          <p:cNvPr id="131075" name="Text Box 3">
            <a:extLst>
              <a:ext uri="{FF2B5EF4-FFF2-40B4-BE49-F238E27FC236}">
                <a16:creationId xmlns:a16="http://schemas.microsoft.com/office/drawing/2014/main" id="{FD2204E9-2759-432C-B0E5-61BF2D64654B}"/>
              </a:ext>
            </a:extLst>
          </p:cNvPr>
          <p:cNvSpPr txBox="1">
            <a:spLocks noChangeArrowheads="1"/>
          </p:cNvSpPr>
          <p:nvPr/>
        </p:nvSpPr>
        <p:spPr bwMode="auto">
          <a:xfrm>
            <a:off x="1693724" y="1529445"/>
            <a:ext cx="7162800" cy="372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460375" algn="l"/>
                <a:tab pos="3433763" algn="l"/>
              </a:tabLst>
              <a:defRPr sz="2400">
                <a:solidFill>
                  <a:schemeClr val="tx1"/>
                </a:solidFill>
                <a:latin typeface="Times New Roman" panose="02020603050405020304" pitchFamily="18" charset="0"/>
              </a:defRPr>
            </a:lvl1pPr>
            <a:lvl2pPr marL="742950" indent="-285750">
              <a:tabLst>
                <a:tab pos="460375" algn="l"/>
                <a:tab pos="3433763" algn="l"/>
              </a:tabLst>
              <a:defRPr sz="2400">
                <a:solidFill>
                  <a:schemeClr val="tx1"/>
                </a:solidFill>
                <a:latin typeface="Times New Roman" panose="02020603050405020304" pitchFamily="18" charset="0"/>
              </a:defRPr>
            </a:lvl2pPr>
            <a:lvl3pPr marL="1143000" indent="-228600">
              <a:tabLst>
                <a:tab pos="460375" algn="l"/>
                <a:tab pos="3433763" algn="l"/>
              </a:tabLst>
              <a:defRPr sz="2400">
                <a:solidFill>
                  <a:schemeClr val="tx1"/>
                </a:solidFill>
                <a:latin typeface="Times New Roman" panose="02020603050405020304" pitchFamily="18" charset="0"/>
              </a:defRPr>
            </a:lvl3pPr>
            <a:lvl4pPr marL="1600200" indent="-228600">
              <a:tabLst>
                <a:tab pos="460375" algn="l"/>
                <a:tab pos="3433763" algn="l"/>
              </a:tabLst>
              <a:defRPr sz="2400">
                <a:solidFill>
                  <a:schemeClr val="tx1"/>
                </a:solidFill>
                <a:latin typeface="Times New Roman" panose="02020603050405020304" pitchFamily="18" charset="0"/>
              </a:defRPr>
            </a:lvl4pPr>
            <a:lvl5pPr marL="2057400" indent="-228600">
              <a:tabLst>
                <a:tab pos="460375" algn="l"/>
                <a:tab pos="3433763"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460375" algn="l"/>
                <a:tab pos="3433763"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460375" algn="l"/>
                <a:tab pos="3433763"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460375" algn="l"/>
                <a:tab pos="3433763"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460375" algn="l"/>
                <a:tab pos="3433763" algn="l"/>
              </a:tabLst>
              <a:defRPr sz="2400">
                <a:solidFill>
                  <a:schemeClr val="tx1"/>
                </a:solidFill>
                <a:latin typeface="Times New Roman" panose="02020603050405020304" pitchFamily="18" charset="0"/>
              </a:defRPr>
            </a:lvl9pPr>
          </a:lstStyle>
          <a:p>
            <a:pPr eaLnBrk="1" hangingPunct="1">
              <a:spcAft>
                <a:spcPct val="50000"/>
              </a:spcAft>
              <a:buClr>
                <a:schemeClr val="tx1"/>
              </a:buClr>
              <a:buSzPct val="125000"/>
              <a:buFontTx/>
              <a:buChar char="•"/>
            </a:pPr>
            <a:r>
              <a:rPr lang="en-US" altLang="en-US" sz="2800" dirty="0">
                <a:solidFill>
                  <a:schemeClr val="accent6">
                    <a:lumMod val="75000"/>
                  </a:schemeClr>
                </a:solidFill>
                <a:latin typeface="Calibri" panose="020F0502020204030204" pitchFamily="34" charset="0"/>
                <a:cs typeface="Calibri" panose="020F0502020204030204" pitchFamily="34" charset="0"/>
              </a:rPr>
              <a:t> 	Agreement on space standards</a:t>
            </a:r>
          </a:p>
          <a:p>
            <a:pPr eaLnBrk="1" hangingPunct="1">
              <a:spcAft>
                <a:spcPct val="50000"/>
              </a:spcAft>
              <a:buClr>
                <a:schemeClr val="tx1"/>
              </a:buClr>
              <a:buSzPct val="125000"/>
              <a:buFontTx/>
              <a:buChar char="•"/>
            </a:pPr>
            <a:r>
              <a:rPr lang="en-US" altLang="en-US" sz="2800" dirty="0">
                <a:solidFill>
                  <a:schemeClr val="accent6">
                    <a:lumMod val="75000"/>
                  </a:schemeClr>
                </a:solidFill>
                <a:latin typeface="Calibri" panose="020F0502020204030204" pitchFamily="34" charset="0"/>
                <a:cs typeface="Calibri" panose="020F0502020204030204" pitchFamily="34" charset="0"/>
              </a:rPr>
              <a:t> 	Agreement on classroom, studio, and 	laboratory utilization standards</a:t>
            </a:r>
          </a:p>
          <a:p>
            <a:pPr eaLnBrk="1" hangingPunct="1">
              <a:spcAft>
                <a:spcPct val="50000"/>
              </a:spcAft>
              <a:buClr>
                <a:schemeClr val="tx1"/>
              </a:buClr>
              <a:buSzPct val="125000"/>
              <a:buFontTx/>
              <a:buChar char="•"/>
            </a:pPr>
            <a:r>
              <a:rPr lang="en-US" altLang="en-US" sz="2800" dirty="0">
                <a:solidFill>
                  <a:schemeClr val="accent6">
                    <a:lumMod val="75000"/>
                  </a:schemeClr>
                </a:solidFill>
                <a:latin typeface="Calibri" panose="020F0502020204030204" pitchFamily="34" charset="0"/>
                <a:cs typeface="Calibri" panose="020F0502020204030204" pitchFamily="34" charset="0"/>
              </a:rPr>
              <a:t> 	Agreement on who gets an individual 	office and who shares</a:t>
            </a:r>
          </a:p>
          <a:p>
            <a:pPr eaLnBrk="1" hangingPunct="1">
              <a:spcAft>
                <a:spcPct val="50000"/>
              </a:spcAft>
              <a:buClr>
                <a:schemeClr val="tx1"/>
              </a:buClr>
              <a:buSzPct val="125000"/>
              <a:buFontTx/>
              <a:buChar char="•"/>
            </a:pPr>
            <a:r>
              <a:rPr lang="en-US" altLang="en-US" sz="2800" dirty="0">
                <a:solidFill>
                  <a:schemeClr val="accent6">
                    <a:lumMod val="75000"/>
                  </a:schemeClr>
                </a:solidFill>
                <a:latin typeface="Calibri" panose="020F0502020204030204" pitchFamily="34" charset="0"/>
                <a:cs typeface="Calibri" panose="020F0502020204030204" pitchFamily="34" charset="0"/>
              </a:rPr>
              <a:t> 	Agreement on which facility resources are 	made available to grad students</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ext Box 2">
            <a:extLst>
              <a:ext uri="{FF2B5EF4-FFF2-40B4-BE49-F238E27FC236}">
                <a16:creationId xmlns:a16="http://schemas.microsoft.com/office/drawing/2014/main" id="{A0DDE4FF-9EB1-4AA8-A4D3-993BB712B05F}"/>
              </a:ext>
            </a:extLst>
          </p:cNvPr>
          <p:cNvSpPr txBox="1">
            <a:spLocks noChangeArrowheads="1"/>
          </p:cNvSpPr>
          <p:nvPr/>
        </p:nvSpPr>
        <p:spPr bwMode="auto">
          <a:xfrm>
            <a:off x="1704110" y="1481137"/>
            <a:ext cx="7162800" cy="3509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460375" algn="l"/>
                <a:tab pos="3433763" algn="l"/>
              </a:tabLst>
              <a:defRPr sz="2400">
                <a:solidFill>
                  <a:schemeClr val="tx1"/>
                </a:solidFill>
                <a:latin typeface="Times New Roman" panose="02020603050405020304" pitchFamily="18" charset="0"/>
              </a:defRPr>
            </a:lvl1pPr>
            <a:lvl2pPr marL="631825" indent="-284163">
              <a:tabLst>
                <a:tab pos="460375" algn="l"/>
                <a:tab pos="3433763" algn="l"/>
              </a:tabLst>
              <a:defRPr sz="2400">
                <a:solidFill>
                  <a:schemeClr val="tx1"/>
                </a:solidFill>
                <a:latin typeface="Times New Roman" panose="02020603050405020304" pitchFamily="18" charset="0"/>
              </a:defRPr>
            </a:lvl2pPr>
            <a:lvl3pPr marL="1143000" indent="-228600">
              <a:tabLst>
                <a:tab pos="460375" algn="l"/>
                <a:tab pos="3433763" algn="l"/>
              </a:tabLst>
              <a:defRPr sz="2400">
                <a:solidFill>
                  <a:schemeClr val="tx1"/>
                </a:solidFill>
                <a:latin typeface="Times New Roman" panose="02020603050405020304" pitchFamily="18" charset="0"/>
              </a:defRPr>
            </a:lvl3pPr>
            <a:lvl4pPr marL="1600200" indent="-228600">
              <a:tabLst>
                <a:tab pos="460375" algn="l"/>
                <a:tab pos="3433763" algn="l"/>
              </a:tabLst>
              <a:defRPr sz="2400">
                <a:solidFill>
                  <a:schemeClr val="tx1"/>
                </a:solidFill>
                <a:latin typeface="Times New Roman" panose="02020603050405020304" pitchFamily="18" charset="0"/>
              </a:defRPr>
            </a:lvl4pPr>
            <a:lvl5pPr marL="2057400" indent="-228600">
              <a:tabLst>
                <a:tab pos="460375" algn="l"/>
                <a:tab pos="3433763"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460375" algn="l"/>
                <a:tab pos="3433763"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460375" algn="l"/>
                <a:tab pos="3433763"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460375" algn="l"/>
                <a:tab pos="3433763"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460375" algn="l"/>
                <a:tab pos="3433763" algn="l"/>
              </a:tabLst>
              <a:defRPr sz="2400">
                <a:solidFill>
                  <a:schemeClr val="tx1"/>
                </a:solidFill>
                <a:latin typeface="Times New Roman" panose="02020603050405020304" pitchFamily="18" charset="0"/>
              </a:defRPr>
            </a:lvl9pPr>
          </a:lstStyle>
          <a:p>
            <a:pPr eaLnBrk="1" hangingPunct="1">
              <a:spcAft>
                <a:spcPct val="50000"/>
              </a:spcAft>
              <a:buClr>
                <a:schemeClr val="tx1"/>
              </a:buClr>
              <a:buSzPct val="125000"/>
              <a:buFontTx/>
              <a:buChar char="•"/>
            </a:pPr>
            <a:r>
              <a:rPr lang="en-US" altLang="en-US" sz="2800" dirty="0">
                <a:solidFill>
                  <a:schemeClr val="accent6">
                    <a:lumMod val="75000"/>
                  </a:schemeClr>
                </a:solidFill>
                <a:latin typeface="Calibri" panose="020F0502020204030204" pitchFamily="34" charset="0"/>
                <a:cs typeface="Calibri" panose="020F0502020204030204" pitchFamily="34" charset="0"/>
              </a:rPr>
              <a:t>	Agreement on percentage of students to 	house in institutional housing</a:t>
            </a:r>
          </a:p>
          <a:p>
            <a:pPr eaLnBrk="1" hangingPunct="1">
              <a:spcAft>
                <a:spcPct val="50000"/>
              </a:spcAft>
              <a:buClr>
                <a:schemeClr val="tx1"/>
              </a:buClr>
              <a:buSzPct val="125000"/>
              <a:buFontTx/>
              <a:buChar char="•"/>
            </a:pPr>
            <a:r>
              <a:rPr lang="en-US" altLang="en-US" sz="2800" dirty="0">
                <a:solidFill>
                  <a:schemeClr val="accent6">
                    <a:lumMod val="75000"/>
                  </a:schemeClr>
                </a:solidFill>
                <a:latin typeface="Calibri" panose="020F0502020204030204" pitchFamily="34" charset="0"/>
                <a:cs typeface="Calibri" panose="020F0502020204030204" pitchFamily="34" charset="0"/>
              </a:rPr>
              <a:t>   Office space for University Assistants?</a:t>
            </a:r>
          </a:p>
          <a:p>
            <a:pPr eaLnBrk="1" hangingPunct="1">
              <a:spcAft>
                <a:spcPct val="50000"/>
              </a:spcAft>
              <a:buClr>
                <a:schemeClr val="tx1"/>
              </a:buClr>
              <a:buSzPct val="125000"/>
              <a:buFontTx/>
              <a:buChar char="•"/>
            </a:pPr>
            <a:r>
              <a:rPr lang="en-US" altLang="en-US" sz="2800" dirty="0">
                <a:solidFill>
                  <a:schemeClr val="accent6">
                    <a:lumMod val="75000"/>
                  </a:schemeClr>
                </a:solidFill>
                <a:latin typeface="Calibri" panose="020F0502020204030204" pitchFamily="34" charset="0"/>
                <a:cs typeface="Calibri" panose="020F0502020204030204" pitchFamily="34" charset="0"/>
              </a:rPr>
              <a:t> 	Policies needed to rationalize planning 	process – responsibilities, planning 	committee structure, database creation, 	and 	management</a:t>
            </a:r>
          </a:p>
        </p:txBody>
      </p:sp>
      <p:sp>
        <p:nvSpPr>
          <p:cNvPr id="132099" name="Text Box 3">
            <a:extLst>
              <a:ext uri="{FF2B5EF4-FFF2-40B4-BE49-F238E27FC236}">
                <a16:creationId xmlns:a16="http://schemas.microsoft.com/office/drawing/2014/main" id="{99420659-1B24-4EB0-AD23-E65AB7FE9421}"/>
              </a:ext>
            </a:extLst>
          </p:cNvPr>
          <p:cNvSpPr txBox="1">
            <a:spLocks noChangeArrowheads="1"/>
          </p:cNvSpPr>
          <p:nvPr/>
        </p:nvSpPr>
        <p:spPr bwMode="auto">
          <a:xfrm>
            <a:off x="1704110" y="602797"/>
            <a:ext cx="7391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3600" dirty="0">
                <a:solidFill>
                  <a:schemeClr val="accent6">
                    <a:lumMod val="75000"/>
                  </a:schemeClr>
                </a:solidFill>
                <a:latin typeface="Calibri" panose="020F0502020204030204" pitchFamily="34" charset="0"/>
                <a:cs typeface="Calibri" panose="020F0502020204030204" pitchFamily="34" charset="0"/>
              </a:rPr>
              <a:t>POLICY CHOICE EXAMPLES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a:extLst>
              <a:ext uri="{FF2B5EF4-FFF2-40B4-BE49-F238E27FC236}">
                <a16:creationId xmlns:a16="http://schemas.microsoft.com/office/drawing/2014/main" id="{154D5952-E0D5-4A00-86E6-87AF792090AB}"/>
              </a:ext>
            </a:extLst>
          </p:cNvPr>
          <p:cNvSpPr>
            <a:spLocks noGrp="1" noChangeArrowheads="1"/>
          </p:cNvSpPr>
          <p:nvPr>
            <p:ph type="ctrTitle" idx="4294967295"/>
          </p:nvPr>
        </p:nvSpPr>
        <p:spPr bwMode="auto">
          <a:xfrm>
            <a:off x="1709056" y="541110"/>
            <a:ext cx="7772400" cy="14700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eaLnBrk="1" hangingPunct="1"/>
            <a:r>
              <a:rPr lang="en-US" altLang="en-US" b="0" dirty="0">
                <a:solidFill>
                  <a:schemeClr val="accent6">
                    <a:lumMod val="75000"/>
                  </a:schemeClr>
                </a:solidFill>
                <a:latin typeface="Calibri" panose="020F0502020204030204" pitchFamily="34" charset="0"/>
                <a:cs typeface="Calibri" panose="020F0502020204030204" pitchFamily="34" charset="0"/>
              </a:rPr>
              <a:t>Project Planning and Implementation</a:t>
            </a:r>
          </a:p>
        </p:txBody>
      </p:sp>
      <p:sp>
        <p:nvSpPr>
          <p:cNvPr id="4" name="Text Box 4">
            <a:extLst>
              <a:ext uri="{FF2B5EF4-FFF2-40B4-BE49-F238E27FC236}">
                <a16:creationId xmlns:a16="http://schemas.microsoft.com/office/drawing/2014/main" id="{BA3171B7-0F63-42F4-AEA4-591809AA85DA}"/>
              </a:ext>
            </a:extLst>
          </p:cNvPr>
          <p:cNvSpPr txBox="1">
            <a:spLocks noChangeArrowheads="1"/>
          </p:cNvSpPr>
          <p:nvPr/>
        </p:nvSpPr>
        <p:spPr bwMode="auto">
          <a:xfrm>
            <a:off x="5802083" y="6335486"/>
            <a:ext cx="3276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altLang="en-US" sz="1800">
                <a:solidFill>
                  <a:schemeClr val="accent6">
                    <a:lumMod val="75000"/>
                  </a:schemeClr>
                </a:solidFill>
                <a:latin typeface="Calibri" panose="020F0502020204030204" pitchFamily="34" charset="0"/>
                <a:cs typeface="Calibri" panose="020F0502020204030204" pitchFamily="34" charset="0"/>
              </a:rPr>
              <a:t>Cpm.stanford.edu/pdp</a:t>
            </a:r>
          </a:p>
        </p:txBody>
      </p:sp>
      <p:grpSp>
        <p:nvGrpSpPr>
          <p:cNvPr id="5" name="Group 4">
            <a:extLst>
              <a:ext uri="{FF2B5EF4-FFF2-40B4-BE49-F238E27FC236}">
                <a16:creationId xmlns:a16="http://schemas.microsoft.com/office/drawing/2014/main" id="{AA55ED48-41EB-4203-8485-273A832BD15C}"/>
              </a:ext>
            </a:extLst>
          </p:cNvPr>
          <p:cNvGrpSpPr/>
          <p:nvPr/>
        </p:nvGrpSpPr>
        <p:grpSpPr>
          <a:xfrm>
            <a:off x="221115" y="2408123"/>
            <a:ext cx="8672513" cy="2986087"/>
            <a:chOff x="242887" y="2680267"/>
            <a:chExt cx="8672513" cy="2986087"/>
          </a:xfrm>
        </p:grpSpPr>
        <p:pic>
          <p:nvPicPr>
            <p:cNvPr id="3" name="Picture 3">
              <a:extLst>
                <a:ext uri="{FF2B5EF4-FFF2-40B4-BE49-F238E27FC236}">
                  <a16:creationId xmlns:a16="http://schemas.microsoft.com/office/drawing/2014/main" id="{7F0E16DE-22EE-41F3-A0A0-3F7B800475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933"/>
            <a:stretch>
              <a:fillRect/>
            </a:stretch>
          </p:blipFill>
          <p:spPr bwMode="auto">
            <a:xfrm>
              <a:off x="242887" y="2680267"/>
              <a:ext cx="8672513" cy="2986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a:extLst>
                <a:ext uri="{FF2B5EF4-FFF2-40B4-BE49-F238E27FC236}">
                  <a16:creationId xmlns:a16="http://schemas.microsoft.com/office/drawing/2014/main" id="{EB2D16E2-E58E-4B57-A86E-CF5013CBC647}"/>
                </a:ext>
              </a:extLst>
            </p:cNvPr>
            <p:cNvSpPr/>
            <p:nvPr/>
          </p:nvSpPr>
          <p:spPr>
            <a:xfrm>
              <a:off x="2531980" y="2680267"/>
              <a:ext cx="4094326" cy="461665"/>
            </a:xfrm>
            <a:prstGeom prst="rect">
              <a:avLst/>
            </a:prstGeom>
            <a:solidFill>
              <a:schemeClr val="bg1"/>
            </a:solidFill>
            <a:ln>
              <a:noFill/>
            </a:ln>
          </p:spPr>
          <p:txBody>
            <a:bodyPr wrap="none">
              <a:spAutoFit/>
            </a:bodyPr>
            <a:lstStyle/>
            <a:p>
              <a:r>
                <a:rPr lang="en-US" altLang="en-US" dirty="0">
                  <a:solidFill>
                    <a:schemeClr val="accent6">
                      <a:lumMod val="75000"/>
                    </a:schemeClr>
                  </a:solidFill>
                  <a:latin typeface="Calibri" panose="020F0502020204030204" pitchFamily="34" charset="0"/>
                  <a:cs typeface="Calibri" panose="020F0502020204030204" pitchFamily="34" charset="0"/>
                </a:rPr>
                <a:t>Stanford University’s Heartbeat</a:t>
              </a:r>
              <a:endParaRPr lang="en-US" dirty="0"/>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Rectangle 2">
            <a:extLst>
              <a:ext uri="{FF2B5EF4-FFF2-40B4-BE49-F238E27FC236}">
                <a16:creationId xmlns:a16="http://schemas.microsoft.com/office/drawing/2014/main" id="{E99A8894-0B0F-473D-914E-F1179497A462}"/>
              </a:ext>
            </a:extLst>
          </p:cNvPr>
          <p:cNvSpPr>
            <a:spLocks noChangeArrowheads="1"/>
          </p:cNvSpPr>
          <p:nvPr/>
        </p:nvSpPr>
        <p:spPr bwMode="auto">
          <a:xfrm>
            <a:off x="1728788" y="1981200"/>
            <a:ext cx="685800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eaLnBrk="1" hangingPunct="1">
              <a:spcBef>
                <a:spcPct val="20000"/>
              </a:spcBef>
              <a:defRPr/>
            </a:pPr>
            <a:endParaRPr lang="en-US" altLang="en-US" sz="3200">
              <a:solidFill>
                <a:schemeClr val="accent6">
                  <a:lumMod val="75000"/>
                </a:schemeClr>
              </a:solidFill>
              <a:latin typeface="Calibri" panose="020F0502020204030204" pitchFamily="34" charset="0"/>
              <a:cs typeface="Calibri" panose="020F0502020204030204" pitchFamily="34" charset="0"/>
            </a:endParaRPr>
          </a:p>
        </p:txBody>
      </p:sp>
      <p:sp>
        <p:nvSpPr>
          <p:cNvPr id="432131" name="Oval 3">
            <a:extLst>
              <a:ext uri="{FF2B5EF4-FFF2-40B4-BE49-F238E27FC236}">
                <a16:creationId xmlns:a16="http://schemas.microsoft.com/office/drawing/2014/main" id="{3E360602-724F-4437-825A-4FC4FB8CC548}"/>
              </a:ext>
            </a:extLst>
          </p:cNvPr>
          <p:cNvSpPr>
            <a:spLocks noChangeAspect="1" noChangeArrowheads="1"/>
          </p:cNvSpPr>
          <p:nvPr/>
        </p:nvSpPr>
        <p:spPr bwMode="auto">
          <a:xfrm>
            <a:off x="2591233" y="1700645"/>
            <a:ext cx="2743200" cy="2743200"/>
          </a:xfrm>
          <a:prstGeom prst="ellipse">
            <a:avLst/>
          </a:prstGeom>
          <a:noFill/>
          <a:ln w="57150">
            <a:solidFill>
              <a:schemeClr val="accent6">
                <a:lumMod val="75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eaLnBrk="1" hangingPunct="1">
              <a:defRPr/>
            </a:pPr>
            <a:r>
              <a:rPr lang="en-US" altLang="en-US" dirty="0">
                <a:solidFill>
                  <a:schemeClr val="accent6">
                    <a:lumMod val="75000"/>
                  </a:schemeClr>
                </a:solidFill>
                <a:latin typeface="Calibri" panose="020F0502020204030204" pitchFamily="34" charset="0"/>
                <a:cs typeface="Calibri" panose="020F0502020204030204" pitchFamily="34" charset="0"/>
              </a:rPr>
              <a:t>Academics          </a:t>
            </a:r>
          </a:p>
        </p:txBody>
      </p:sp>
      <p:sp>
        <p:nvSpPr>
          <p:cNvPr id="432132" name="Oval 4">
            <a:extLst>
              <a:ext uri="{FF2B5EF4-FFF2-40B4-BE49-F238E27FC236}">
                <a16:creationId xmlns:a16="http://schemas.microsoft.com/office/drawing/2014/main" id="{B28332D5-F342-4917-8D59-C932E628F6A5}"/>
              </a:ext>
            </a:extLst>
          </p:cNvPr>
          <p:cNvSpPr>
            <a:spLocks noChangeAspect="1" noChangeArrowheads="1"/>
          </p:cNvSpPr>
          <p:nvPr/>
        </p:nvSpPr>
        <p:spPr bwMode="auto">
          <a:xfrm>
            <a:off x="4712855" y="1700645"/>
            <a:ext cx="2743200" cy="2743200"/>
          </a:xfrm>
          <a:prstGeom prst="ellipse">
            <a:avLst/>
          </a:prstGeom>
          <a:noFill/>
          <a:ln w="571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algn="ctr" eaLnBrk="1" hangingPunct="1">
              <a:defRPr/>
            </a:pPr>
            <a:r>
              <a:rPr lang="en-US" altLang="en-US">
                <a:solidFill>
                  <a:schemeClr val="accent6">
                    <a:lumMod val="75000"/>
                  </a:schemeClr>
                </a:solidFill>
                <a:latin typeface="Calibri" panose="020F0502020204030204" pitchFamily="34" charset="0"/>
                <a:cs typeface="Calibri" panose="020F0502020204030204" pitchFamily="34" charset="0"/>
              </a:rPr>
              <a:t>     Finances</a:t>
            </a:r>
          </a:p>
        </p:txBody>
      </p:sp>
      <p:sp>
        <p:nvSpPr>
          <p:cNvPr id="432133" name="Oval 5">
            <a:extLst>
              <a:ext uri="{FF2B5EF4-FFF2-40B4-BE49-F238E27FC236}">
                <a16:creationId xmlns:a16="http://schemas.microsoft.com/office/drawing/2014/main" id="{BB50F168-7CAB-4426-A76C-1BBF89D1EA7F}"/>
              </a:ext>
            </a:extLst>
          </p:cNvPr>
          <p:cNvSpPr>
            <a:spLocks noChangeAspect="1" noChangeArrowheads="1"/>
          </p:cNvSpPr>
          <p:nvPr/>
        </p:nvSpPr>
        <p:spPr bwMode="auto">
          <a:xfrm>
            <a:off x="4712855" y="3399993"/>
            <a:ext cx="2743200" cy="2743200"/>
          </a:xfrm>
          <a:prstGeom prst="ellipse">
            <a:avLst/>
          </a:prstGeom>
          <a:noFill/>
          <a:ln w="57150">
            <a:solidFill>
              <a:srgbClr val="05AD3D"/>
            </a:solidFill>
            <a:round/>
            <a:headEnd/>
            <a:tailEnd/>
          </a:ln>
          <a:effectLst/>
          <a:extLst>
            <a:ext uri="{909E8E84-426E-40DD-AFC4-6F175D3DCCD1}">
              <a14:hiddenFill xmlns:a14="http://schemas.microsoft.com/office/drawing/2010/main">
                <a:solidFill>
                  <a:srgbClr val="3366FF"/>
                </a:solid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algn="ctr" eaLnBrk="1" hangingPunct="1">
              <a:defRPr/>
            </a:pPr>
            <a:endParaRPr lang="en-US" altLang="en-US" dirty="0">
              <a:solidFill>
                <a:schemeClr val="accent6">
                  <a:lumMod val="75000"/>
                </a:schemeClr>
              </a:solidFill>
              <a:latin typeface="Calibri" panose="020F0502020204030204" pitchFamily="34" charset="0"/>
              <a:cs typeface="Calibri" panose="020F0502020204030204" pitchFamily="34" charset="0"/>
            </a:endParaRPr>
          </a:p>
          <a:p>
            <a:pPr algn="ctr" eaLnBrk="1" hangingPunct="1">
              <a:defRPr/>
            </a:pPr>
            <a:r>
              <a:rPr lang="en-US" altLang="en-US" dirty="0">
                <a:solidFill>
                  <a:schemeClr val="accent6">
                    <a:lumMod val="75000"/>
                  </a:schemeClr>
                </a:solidFill>
                <a:latin typeface="Calibri" panose="020F0502020204030204" pitchFamily="34" charset="0"/>
                <a:cs typeface="Calibri" panose="020F0502020204030204" pitchFamily="34" charset="0"/>
              </a:rPr>
              <a:t>Campus &amp; Facilities</a:t>
            </a:r>
          </a:p>
        </p:txBody>
      </p:sp>
      <p:sp>
        <p:nvSpPr>
          <p:cNvPr id="12" name="Oval 3">
            <a:extLst>
              <a:ext uri="{FF2B5EF4-FFF2-40B4-BE49-F238E27FC236}">
                <a16:creationId xmlns:a16="http://schemas.microsoft.com/office/drawing/2014/main" id="{F9C58708-F92F-4229-8C68-CDA022E910EA}"/>
              </a:ext>
            </a:extLst>
          </p:cNvPr>
          <p:cNvSpPr>
            <a:spLocks noChangeArrowheads="1"/>
          </p:cNvSpPr>
          <p:nvPr/>
        </p:nvSpPr>
        <p:spPr bwMode="auto">
          <a:xfrm>
            <a:off x="2591233" y="3399993"/>
            <a:ext cx="2743200" cy="2743200"/>
          </a:xfrm>
          <a:prstGeom prst="ellipse">
            <a:avLst/>
          </a:prstGeom>
          <a:noFill/>
          <a:ln w="57150">
            <a:solidFill>
              <a:srgbClr val="FF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algn="ctr" eaLnBrk="1" hangingPunct="1">
              <a:defRPr/>
            </a:pPr>
            <a:endParaRPr lang="en-US" altLang="en-US" dirty="0">
              <a:solidFill>
                <a:schemeClr val="accent6">
                  <a:lumMod val="75000"/>
                </a:schemeClr>
              </a:solidFill>
              <a:latin typeface="Calibri" panose="020F0502020204030204" pitchFamily="34" charset="0"/>
              <a:cs typeface="Calibri" panose="020F0502020204030204" pitchFamily="34" charset="0"/>
            </a:endParaRPr>
          </a:p>
          <a:p>
            <a:pPr algn="ctr" eaLnBrk="1" hangingPunct="1">
              <a:defRPr/>
            </a:pPr>
            <a:r>
              <a:rPr lang="en-US" altLang="en-US" dirty="0">
                <a:solidFill>
                  <a:schemeClr val="accent6">
                    <a:lumMod val="75000"/>
                  </a:schemeClr>
                </a:solidFill>
                <a:latin typeface="Calibri" panose="020F0502020204030204" pitchFamily="34" charset="0"/>
                <a:cs typeface="Calibri" panose="020F0502020204030204" pitchFamily="34" charset="0"/>
              </a:rPr>
              <a:t>Campus Life          </a:t>
            </a:r>
          </a:p>
        </p:txBody>
      </p:sp>
      <p:sp>
        <p:nvSpPr>
          <p:cNvPr id="432135" name="Oval 7">
            <a:extLst>
              <a:ext uri="{FF2B5EF4-FFF2-40B4-BE49-F238E27FC236}">
                <a16:creationId xmlns:a16="http://schemas.microsoft.com/office/drawing/2014/main" id="{0FF447FB-32B6-4DBE-9A50-A31D9B57610C}"/>
              </a:ext>
            </a:extLst>
          </p:cNvPr>
          <p:cNvSpPr>
            <a:spLocks noChangeArrowheads="1"/>
          </p:cNvSpPr>
          <p:nvPr/>
        </p:nvSpPr>
        <p:spPr bwMode="auto">
          <a:xfrm>
            <a:off x="4471988" y="3124200"/>
            <a:ext cx="1219200" cy="1219200"/>
          </a:xfrm>
          <a:prstGeom prst="ellipse">
            <a:avLst/>
          </a:prstGeom>
          <a:gradFill rotWithShape="1">
            <a:gsLst>
              <a:gs pos="0">
                <a:srgbClr val="FFFF00"/>
              </a:gs>
              <a:gs pos="100000">
                <a:srgbClr val="FFFF66">
                  <a:alpha val="89000"/>
                </a:srgbClr>
              </a:gs>
            </a:gsLst>
            <a:lin ang="5400000" scaled="1"/>
          </a:gradFill>
          <a:ln w="28575">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en-US" altLang="en-US" sz="2000" dirty="0">
                <a:solidFill>
                  <a:schemeClr val="accent6">
                    <a:lumMod val="75000"/>
                  </a:schemeClr>
                </a:solidFill>
                <a:latin typeface="Calibri" panose="020F0502020204030204" pitchFamily="34" charset="0"/>
                <a:cs typeface="Calibri" panose="020F0502020204030204" pitchFamily="34" charset="0"/>
              </a:rPr>
              <a:t>Strategic</a:t>
            </a:r>
          </a:p>
          <a:p>
            <a:pPr algn="ctr" eaLnBrk="1" hangingPunct="1">
              <a:defRPr/>
            </a:pPr>
            <a:r>
              <a:rPr lang="en-US" altLang="en-US" sz="2000" dirty="0">
                <a:solidFill>
                  <a:schemeClr val="accent6">
                    <a:lumMod val="75000"/>
                  </a:schemeClr>
                </a:solidFill>
                <a:latin typeface="Calibri" panose="020F0502020204030204" pitchFamily="34" charset="0"/>
                <a:cs typeface="Calibri" panose="020F0502020204030204" pitchFamily="34" charset="0"/>
              </a:rPr>
              <a:t>Planning</a:t>
            </a:r>
          </a:p>
        </p:txBody>
      </p:sp>
      <p:sp>
        <p:nvSpPr>
          <p:cNvPr id="9" name="Text Box 6">
            <a:extLst>
              <a:ext uri="{FF2B5EF4-FFF2-40B4-BE49-F238E27FC236}">
                <a16:creationId xmlns:a16="http://schemas.microsoft.com/office/drawing/2014/main" id="{78B48AB2-EE30-4C33-8B3B-E9CD4EFC43BE}"/>
              </a:ext>
            </a:extLst>
          </p:cNvPr>
          <p:cNvSpPr txBox="1">
            <a:spLocks noChangeArrowheads="1"/>
          </p:cNvSpPr>
          <p:nvPr/>
        </p:nvSpPr>
        <p:spPr bwMode="auto">
          <a:xfrm>
            <a:off x="966788" y="221671"/>
            <a:ext cx="8153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defRPr/>
            </a:pPr>
            <a:r>
              <a:rPr lang="en-US" altLang="en-US" sz="3600" dirty="0">
                <a:solidFill>
                  <a:schemeClr val="accent6">
                    <a:lumMod val="75000"/>
                  </a:schemeClr>
                </a:solidFill>
                <a:latin typeface="Calibri" panose="020F0502020204030204" pitchFamily="34" charset="0"/>
                <a:cs typeface="Calibri" panose="020F0502020204030204" pitchFamily="34" charset="0"/>
              </a:rPr>
              <a:t>Comprehensive Campus Planning</a:t>
            </a:r>
          </a:p>
        </p:txBody>
      </p:sp>
    </p:spTree>
    <p:extLst>
      <p:ext uri="{BB962C8B-B14F-4D97-AF65-F5344CB8AC3E}">
        <p14:creationId xmlns:p14="http://schemas.microsoft.com/office/powerpoint/2010/main" val="2376340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grpId="0" nodeType="clickEffect">
                                  <p:stCondLst>
                                    <p:cond delay="0"/>
                                  </p:stCondLst>
                                  <p:childTnLst>
                                    <p:animEffect transition="out" filter="box(in)">
                                      <p:cBhvr>
                                        <p:cTn id="6" dur="2000"/>
                                        <p:tgtEl>
                                          <p:spTgt spid="432135"/>
                                        </p:tgtEl>
                                      </p:cBhvr>
                                    </p:animEffect>
                                    <p:set>
                                      <p:cBhvr>
                                        <p:cTn id="7" dur="1" fill="hold">
                                          <p:stCondLst>
                                            <p:cond delay="1999"/>
                                          </p:stCondLst>
                                        </p:cTn>
                                        <p:tgtEl>
                                          <p:spTgt spid="432135"/>
                                        </p:tgtEl>
                                        <p:attrNameLst>
                                          <p:attrName>style.visibility</p:attrName>
                                        </p:attrNameLst>
                                      </p:cBhvr>
                                      <p:to>
                                        <p:strVal val="hidden"/>
                                      </p:to>
                                    </p:set>
                                  </p:childTnLst>
                                </p:cTn>
                              </p:par>
                              <p:par>
                                <p:cTn id="8" presetID="42" presetClass="path" presetSubtype="0" accel="50000" decel="50000" fill="hold" grpId="0" nodeType="withEffect">
                                  <p:stCondLst>
                                    <p:cond delay="0"/>
                                  </p:stCondLst>
                                  <p:childTnLst>
                                    <p:animMotion origin="layout" path="M -3.33333E-6 3.33333E-6 L -0.19705 -0.05394 " pathEditMode="relative" rAng="0" ptsTypes="AA">
                                      <p:cBhvr>
                                        <p:cTn id="9" dur="2000" fill="hold"/>
                                        <p:tgtEl>
                                          <p:spTgt spid="432131"/>
                                        </p:tgtEl>
                                        <p:attrNameLst>
                                          <p:attrName>ppt_x</p:attrName>
                                          <p:attrName>ppt_y</p:attrName>
                                        </p:attrNameLst>
                                      </p:cBhvr>
                                      <p:rCtr x="-9861" y="-2708"/>
                                    </p:animMotion>
                                  </p:childTnLst>
                                </p:cTn>
                              </p:par>
                              <p:par>
                                <p:cTn id="10" presetID="42" presetClass="path" presetSubtype="0" accel="50000" decel="50000" fill="hold" grpId="0" nodeType="withEffect">
                                  <p:stCondLst>
                                    <p:cond delay="0"/>
                                  </p:stCondLst>
                                  <p:childTnLst>
                                    <p:animMotion origin="layout" path="M -3.33333E-6 -3.33333E-6 L -0.17986 0.12639 " pathEditMode="relative" rAng="0" ptsTypes="AA">
                                      <p:cBhvr>
                                        <p:cTn id="11" dur="2000" fill="hold"/>
                                        <p:tgtEl>
                                          <p:spTgt spid="12"/>
                                        </p:tgtEl>
                                        <p:attrNameLst>
                                          <p:attrName>ppt_x</p:attrName>
                                          <p:attrName>ppt_y</p:attrName>
                                        </p:attrNameLst>
                                      </p:cBhvr>
                                      <p:rCtr x="-8993" y="6319"/>
                                    </p:animMotion>
                                  </p:childTnLst>
                                </p:cTn>
                              </p:par>
                              <p:par>
                                <p:cTn id="12" presetID="42" presetClass="path" presetSubtype="0" accel="50000" decel="50000" fill="hold" grpId="0" nodeType="withEffect">
                                  <p:stCondLst>
                                    <p:cond delay="0"/>
                                  </p:stCondLst>
                                  <p:childTnLst>
                                    <p:animMotion origin="layout" path="M 0.00347 -0.01412 L 0.21181 -0.05209 " pathEditMode="relative" rAng="0" ptsTypes="AA">
                                      <p:cBhvr>
                                        <p:cTn id="13" dur="2000" fill="hold"/>
                                        <p:tgtEl>
                                          <p:spTgt spid="432132"/>
                                        </p:tgtEl>
                                        <p:attrNameLst>
                                          <p:attrName>ppt_x</p:attrName>
                                          <p:attrName>ppt_y</p:attrName>
                                        </p:attrNameLst>
                                      </p:cBhvr>
                                      <p:rCtr x="10417" y="-1898"/>
                                    </p:animMotion>
                                  </p:childTnLst>
                                </p:cTn>
                              </p:par>
                              <p:par>
                                <p:cTn id="14" presetID="42" presetClass="path" presetSubtype="0" accel="50000" decel="50000" fill="hold" grpId="0" nodeType="withEffect">
                                  <p:stCondLst>
                                    <p:cond delay="0"/>
                                  </p:stCondLst>
                                  <p:childTnLst>
                                    <p:animMotion origin="layout" path="M -1.38889E-6 -3.33333E-6 L 0.18906 0.11019 " pathEditMode="relative" rAng="0" ptsTypes="AA">
                                      <p:cBhvr>
                                        <p:cTn id="15" dur="2000" fill="hold"/>
                                        <p:tgtEl>
                                          <p:spTgt spid="432133"/>
                                        </p:tgtEl>
                                        <p:attrNameLst>
                                          <p:attrName>ppt_x</p:attrName>
                                          <p:attrName>ppt_y</p:attrName>
                                        </p:attrNameLst>
                                      </p:cBhvr>
                                      <p:rCtr x="9444" y="550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2131" grpId="0" animBg="1"/>
      <p:bldP spid="432132" grpId="0" animBg="1"/>
      <p:bldP spid="432133" grpId="0" animBg="1"/>
      <p:bldP spid="12" grpId="0" animBg="1"/>
      <p:bldP spid="43213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a:extLst>
              <a:ext uri="{FF2B5EF4-FFF2-40B4-BE49-F238E27FC236}">
                <a16:creationId xmlns:a16="http://schemas.microsoft.com/office/drawing/2014/main" id="{0221A122-58E4-4CEE-A32D-AE663F900220}"/>
              </a:ext>
            </a:extLst>
          </p:cNvPr>
          <p:cNvSpPr>
            <a:spLocks noGrp="1" noChangeArrowheads="1"/>
          </p:cNvSpPr>
          <p:nvPr>
            <p:ph type="title" idx="4294967295"/>
          </p:nvPr>
        </p:nvSpPr>
        <p:spPr bwMode="auto">
          <a:xfrm>
            <a:off x="0" y="598488"/>
            <a:ext cx="68580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altLang="en-US" b="0" dirty="0">
                <a:solidFill>
                  <a:schemeClr val="accent6">
                    <a:lumMod val="75000"/>
                  </a:schemeClr>
                </a:solidFill>
                <a:latin typeface="Calibri" panose="020F0502020204030204" pitchFamily="34" charset="0"/>
                <a:cs typeface="Calibri" panose="020F0502020204030204" pitchFamily="34" charset="0"/>
              </a:rPr>
              <a:t>Soft Costs</a:t>
            </a:r>
          </a:p>
        </p:txBody>
      </p:sp>
      <p:sp>
        <p:nvSpPr>
          <p:cNvPr id="144387" name="Rectangle 3">
            <a:extLst>
              <a:ext uri="{FF2B5EF4-FFF2-40B4-BE49-F238E27FC236}">
                <a16:creationId xmlns:a16="http://schemas.microsoft.com/office/drawing/2014/main" id="{23060960-0942-46F8-852F-73734FBC6A9F}"/>
              </a:ext>
            </a:extLst>
          </p:cNvPr>
          <p:cNvSpPr>
            <a:spLocks noGrp="1" noChangeArrowheads="1"/>
          </p:cNvSpPr>
          <p:nvPr>
            <p:ph type="body" sz="half" idx="4294967295"/>
          </p:nvPr>
        </p:nvSpPr>
        <p:spPr bwMode="auto">
          <a:xfrm>
            <a:off x="1028698" y="1524000"/>
            <a:ext cx="4137025" cy="411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90000"/>
              </a:lnSpc>
            </a:pPr>
            <a:r>
              <a:rPr lang="en-US" altLang="en-US" sz="2400" dirty="0">
                <a:solidFill>
                  <a:schemeClr val="accent6">
                    <a:lumMod val="75000"/>
                  </a:schemeClr>
                </a:solidFill>
                <a:latin typeface="Calibri" panose="020F0502020204030204" pitchFamily="34" charset="0"/>
                <a:cs typeface="Calibri" panose="020F0502020204030204" pitchFamily="34" charset="0"/>
              </a:rPr>
              <a:t>Architectural Fees – 6% to 15% of construction</a:t>
            </a:r>
          </a:p>
          <a:p>
            <a:pPr eaLnBrk="1" hangingPunct="1">
              <a:lnSpc>
                <a:spcPct val="90000"/>
              </a:lnSpc>
            </a:pPr>
            <a:r>
              <a:rPr lang="en-US" altLang="en-US" sz="2400" dirty="0">
                <a:solidFill>
                  <a:schemeClr val="accent6">
                    <a:lumMod val="75000"/>
                  </a:schemeClr>
                </a:solidFill>
                <a:latin typeface="Calibri" panose="020F0502020204030204" pitchFamily="34" charset="0"/>
                <a:cs typeface="Calibri" panose="020F0502020204030204" pitchFamily="34" charset="0"/>
              </a:rPr>
              <a:t>Contingency – 10% of Construction</a:t>
            </a:r>
          </a:p>
          <a:p>
            <a:pPr eaLnBrk="1" hangingPunct="1">
              <a:lnSpc>
                <a:spcPct val="90000"/>
              </a:lnSpc>
            </a:pPr>
            <a:r>
              <a:rPr lang="en-US" altLang="en-US" sz="2400" dirty="0">
                <a:solidFill>
                  <a:schemeClr val="accent6">
                    <a:lumMod val="75000"/>
                  </a:schemeClr>
                </a:solidFill>
                <a:latin typeface="Calibri" panose="020F0502020204030204" pitchFamily="34" charset="0"/>
                <a:cs typeface="Calibri" panose="020F0502020204030204" pitchFamily="34" charset="0"/>
              </a:rPr>
              <a:t>Equipment – 10% of Construction </a:t>
            </a:r>
          </a:p>
          <a:p>
            <a:pPr eaLnBrk="1" hangingPunct="1">
              <a:lnSpc>
                <a:spcPct val="90000"/>
              </a:lnSpc>
            </a:pPr>
            <a:r>
              <a:rPr lang="en-US" altLang="en-US" sz="2400" dirty="0">
                <a:solidFill>
                  <a:schemeClr val="accent6">
                    <a:lumMod val="75000"/>
                  </a:schemeClr>
                </a:solidFill>
                <a:latin typeface="Calibri" panose="020F0502020204030204" pitchFamily="34" charset="0"/>
                <a:cs typeface="Calibri" panose="020F0502020204030204" pitchFamily="34" charset="0"/>
              </a:rPr>
              <a:t>Telecommunications – 3% to 5% of construction</a:t>
            </a:r>
          </a:p>
          <a:p>
            <a:pPr eaLnBrk="1" hangingPunct="1">
              <a:lnSpc>
                <a:spcPct val="90000"/>
              </a:lnSpc>
            </a:pPr>
            <a:r>
              <a:rPr lang="en-US" altLang="en-US" sz="2400" dirty="0">
                <a:solidFill>
                  <a:schemeClr val="accent6">
                    <a:lumMod val="75000"/>
                  </a:schemeClr>
                </a:solidFill>
                <a:latin typeface="Calibri" panose="020F0502020204030204" pitchFamily="34" charset="0"/>
                <a:cs typeface="Calibri" panose="020F0502020204030204" pitchFamily="34" charset="0"/>
              </a:rPr>
              <a:t>Department of Public Works – 3% of construction</a:t>
            </a:r>
          </a:p>
        </p:txBody>
      </p:sp>
      <p:sp>
        <p:nvSpPr>
          <p:cNvPr id="144388" name="Rectangle 4">
            <a:extLst>
              <a:ext uri="{FF2B5EF4-FFF2-40B4-BE49-F238E27FC236}">
                <a16:creationId xmlns:a16="http://schemas.microsoft.com/office/drawing/2014/main" id="{CC407E3A-F943-4A0E-8DAF-F8EBC0937EFA}"/>
              </a:ext>
            </a:extLst>
          </p:cNvPr>
          <p:cNvSpPr>
            <a:spLocks noGrp="1" noChangeArrowheads="1"/>
          </p:cNvSpPr>
          <p:nvPr>
            <p:ph type="body" sz="half" idx="4294967295"/>
          </p:nvPr>
        </p:nvSpPr>
        <p:spPr bwMode="auto">
          <a:xfrm>
            <a:off x="5079712" y="1524000"/>
            <a:ext cx="4137025" cy="411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90000"/>
              </a:lnSpc>
            </a:pPr>
            <a:r>
              <a:rPr lang="en-US" altLang="en-US" sz="2400" dirty="0">
                <a:solidFill>
                  <a:schemeClr val="accent6">
                    <a:lumMod val="75000"/>
                  </a:schemeClr>
                </a:solidFill>
                <a:latin typeface="Calibri" panose="020F0502020204030204" pitchFamily="34" charset="0"/>
                <a:cs typeface="Calibri" panose="020F0502020204030204" pitchFamily="34" charset="0"/>
              </a:rPr>
              <a:t>Commissioning – 3 to 5% of construction</a:t>
            </a:r>
          </a:p>
          <a:p>
            <a:pPr eaLnBrk="1" hangingPunct="1">
              <a:lnSpc>
                <a:spcPct val="90000"/>
              </a:lnSpc>
            </a:pPr>
            <a:r>
              <a:rPr lang="en-US" altLang="en-US" sz="2400" dirty="0">
                <a:solidFill>
                  <a:schemeClr val="accent6">
                    <a:lumMod val="75000"/>
                  </a:schemeClr>
                </a:solidFill>
                <a:latin typeface="Calibri" panose="020F0502020204030204" pitchFamily="34" charset="0"/>
                <a:cs typeface="Calibri" panose="020F0502020204030204" pitchFamily="34" charset="0"/>
              </a:rPr>
              <a:t>Green Building Design – depends on type of building</a:t>
            </a:r>
          </a:p>
          <a:p>
            <a:pPr eaLnBrk="1" hangingPunct="1">
              <a:lnSpc>
                <a:spcPct val="90000"/>
              </a:lnSpc>
            </a:pPr>
            <a:r>
              <a:rPr lang="en-US" altLang="en-US" sz="2400" dirty="0">
                <a:solidFill>
                  <a:schemeClr val="accent6">
                    <a:lumMod val="75000"/>
                  </a:schemeClr>
                </a:solidFill>
                <a:latin typeface="Calibri" panose="020F0502020204030204" pitchFamily="34" charset="0"/>
                <a:cs typeface="Calibri" panose="020F0502020204030204" pitchFamily="34" charset="0"/>
              </a:rPr>
              <a:t>Art 1% of construction</a:t>
            </a:r>
          </a:p>
          <a:p>
            <a:pPr eaLnBrk="1" hangingPunct="1">
              <a:lnSpc>
                <a:spcPct val="90000"/>
              </a:lnSpc>
            </a:pPr>
            <a:r>
              <a:rPr lang="en-US" altLang="en-US" sz="2400" dirty="0">
                <a:solidFill>
                  <a:schemeClr val="accent6">
                    <a:lumMod val="75000"/>
                  </a:schemeClr>
                </a:solidFill>
                <a:latin typeface="Calibri" panose="020F0502020204030204" pitchFamily="34" charset="0"/>
                <a:cs typeface="Calibri" panose="020F0502020204030204" pitchFamily="34" charset="0"/>
              </a:rPr>
              <a:t>Construction Administrator – 3% of construction</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CD3641F-3C96-40D2-8944-9CE79D0282BB}"/>
              </a:ext>
            </a:extLst>
          </p:cNvPr>
          <p:cNvSpPr/>
          <p:nvPr/>
        </p:nvSpPr>
        <p:spPr>
          <a:xfrm>
            <a:off x="816429" y="667629"/>
            <a:ext cx="6455228" cy="584775"/>
          </a:xfrm>
          <a:prstGeom prst="rect">
            <a:avLst/>
          </a:prstGeom>
        </p:spPr>
        <p:txBody>
          <a:bodyPr wrap="square">
            <a:spAutoFit/>
          </a:bodyPr>
          <a:lstStyle/>
          <a:p>
            <a:r>
              <a:rPr lang="en-US" altLang="en-US" sz="3200" dirty="0">
                <a:solidFill>
                  <a:schemeClr val="accent6">
                    <a:lumMod val="75000"/>
                  </a:schemeClr>
                </a:solidFill>
                <a:latin typeface="Calibri" panose="020F0502020204030204" pitchFamily="34" charset="0"/>
                <a:cs typeface="Calibri" panose="020F0502020204030204" pitchFamily="34" charset="0"/>
              </a:rPr>
              <a:t>The Importance of Building Efficiency</a:t>
            </a:r>
            <a:endParaRPr lang="en-US" sz="3200" dirty="0"/>
          </a:p>
        </p:txBody>
      </p:sp>
      <p:sp>
        <p:nvSpPr>
          <p:cNvPr id="3" name="TextBox 2">
            <a:extLst>
              <a:ext uri="{FF2B5EF4-FFF2-40B4-BE49-F238E27FC236}">
                <a16:creationId xmlns:a16="http://schemas.microsoft.com/office/drawing/2014/main" id="{095B6E38-881A-4CF8-BBAC-6FC7767C7BCC}"/>
              </a:ext>
            </a:extLst>
          </p:cNvPr>
          <p:cNvSpPr txBox="1"/>
          <p:nvPr/>
        </p:nvSpPr>
        <p:spPr>
          <a:xfrm>
            <a:off x="3027347" y="1502776"/>
            <a:ext cx="3089307" cy="461665"/>
          </a:xfrm>
          <a:prstGeom prst="rect">
            <a:avLst/>
          </a:prstGeom>
          <a:noFill/>
        </p:spPr>
        <p:txBody>
          <a:bodyPr wrap="none" rtlCol="0">
            <a:spAutoFit/>
          </a:bodyPr>
          <a:lstStyle/>
          <a:p>
            <a:r>
              <a:rPr lang="en-US" dirty="0">
                <a:solidFill>
                  <a:schemeClr val="accent6">
                    <a:lumMod val="75000"/>
                  </a:schemeClr>
                </a:solidFill>
                <a:latin typeface="+mn-lt"/>
              </a:rPr>
              <a:t>The Net-to-Gross Ratio</a:t>
            </a:r>
          </a:p>
        </p:txBody>
      </p:sp>
      <p:graphicFrame>
        <p:nvGraphicFramePr>
          <p:cNvPr id="662578" name="Group 50">
            <a:extLst>
              <a:ext uri="{FF2B5EF4-FFF2-40B4-BE49-F238E27FC236}">
                <a16:creationId xmlns:a16="http://schemas.microsoft.com/office/drawing/2014/main" id="{B428078B-7B57-45A3-AD45-96656651B04C}"/>
              </a:ext>
            </a:extLst>
          </p:cNvPr>
          <p:cNvGraphicFramePr>
            <a:graphicFrameLocks noGrp="1"/>
          </p:cNvGraphicFramePr>
          <p:nvPr>
            <p:extLst>
              <p:ext uri="{D42A27DB-BD31-4B8C-83A1-F6EECF244321}">
                <p14:modId xmlns:p14="http://schemas.microsoft.com/office/powerpoint/2010/main" val="3827449621"/>
              </p:ext>
            </p:extLst>
          </p:nvPr>
        </p:nvGraphicFramePr>
        <p:xfrm>
          <a:off x="381000" y="1981200"/>
          <a:ext cx="8382000" cy="2682876"/>
        </p:xfrm>
        <a:graphic>
          <a:graphicData uri="http://schemas.openxmlformats.org/drawingml/2006/table">
            <a:tbl>
              <a:tblPr/>
              <a:tblGrid>
                <a:gridCol w="2743200">
                  <a:extLst>
                    <a:ext uri="{9D8B030D-6E8A-4147-A177-3AD203B41FA5}">
                      <a16:colId xmlns:a16="http://schemas.microsoft.com/office/drawing/2014/main" val="3439429482"/>
                    </a:ext>
                  </a:extLst>
                </a:gridCol>
                <a:gridCol w="1427163">
                  <a:extLst>
                    <a:ext uri="{9D8B030D-6E8A-4147-A177-3AD203B41FA5}">
                      <a16:colId xmlns:a16="http://schemas.microsoft.com/office/drawing/2014/main" val="535922150"/>
                    </a:ext>
                  </a:extLst>
                </a:gridCol>
                <a:gridCol w="1417637">
                  <a:extLst>
                    <a:ext uri="{9D8B030D-6E8A-4147-A177-3AD203B41FA5}">
                      <a16:colId xmlns:a16="http://schemas.microsoft.com/office/drawing/2014/main" val="3146004333"/>
                    </a:ext>
                  </a:extLst>
                </a:gridCol>
                <a:gridCol w="2794000">
                  <a:extLst>
                    <a:ext uri="{9D8B030D-6E8A-4147-A177-3AD203B41FA5}">
                      <a16:colId xmlns:a16="http://schemas.microsoft.com/office/drawing/2014/main" val="2410392273"/>
                    </a:ext>
                  </a:extLst>
                </a:gridCol>
              </a:tblGrid>
              <a:tr h="701206">
                <a:tc>
                  <a:txBody>
                    <a:bodyPr/>
                    <a:lstStyle>
                      <a:lvl1pPr>
                        <a:spcBef>
                          <a:spcPct val="20000"/>
                        </a:spcBef>
                        <a:buClr>
                          <a:srgbClr val="990033"/>
                        </a:buClr>
                        <a:buFont typeface="Wingdings" panose="05000000000000000000" pitchFamily="2" charset="2"/>
                        <a:defRPr sz="2800">
                          <a:solidFill>
                            <a:schemeClr val="tx1"/>
                          </a:solidFill>
                          <a:latin typeface="Times New Roman" panose="02020603050405020304" pitchFamily="18" charset="0"/>
                        </a:defRPr>
                      </a:lvl1pPr>
                      <a:lvl2pPr>
                        <a:spcBef>
                          <a:spcPct val="20000"/>
                        </a:spcBef>
                        <a:buClr>
                          <a:srgbClr val="990033"/>
                        </a:buClr>
                        <a:buFont typeface="Wingdings" panose="05000000000000000000" pitchFamily="2" charset="2"/>
                        <a:defRPr sz="2400">
                          <a:solidFill>
                            <a:schemeClr val="tx1"/>
                          </a:solidFill>
                          <a:latin typeface="Times New Roman" panose="02020603050405020304" pitchFamily="18" charset="0"/>
                        </a:defRPr>
                      </a:lvl2pPr>
                      <a:lvl3pPr>
                        <a:spcBef>
                          <a:spcPct val="20000"/>
                        </a:spcBef>
                        <a:buClr>
                          <a:srgbClr val="990033"/>
                        </a:buClr>
                        <a:buFont typeface="Wingdings" panose="05000000000000000000" pitchFamily="2" charset="2"/>
                        <a:defRPr sz="2000">
                          <a:solidFill>
                            <a:schemeClr val="tx1"/>
                          </a:solidFill>
                          <a:latin typeface="Times New Roman" panose="02020603050405020304" pitchFamily="18" charset="0"/>
                        </a:defRPr>
                      </a:lvl3pPr>
                      <a:lvl4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4pPr>
                      <a:lvl5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5pPr>
                      <a:lvl6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6pPr>
                      <a:lvl7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7pPr>
                      <a:lvl8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8pPr>
                      <a:lvl9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accent6">
                              <a:lumMod val="75000"/>
                            </a:schemeClr>
                          </a:solidFill>
                          <a:effectLst/>
                          <a:latin typeface="Times New Roman" panose="02020603050405020304" pitchFamily="18" charset="0"/>
                          <a:cs typeface="Arial" panose="020B0604020202020204" pitchFamily="34" charset="0"/>
                        </a:rPr>
                        <a:t>Net Square Footage</a:t>
                      </a:r>
                      <a:endParaRPr kumimoji="0" lang="en-US" altLang="en-US" sz="2000" b="1" i="0" u="none" strike="noStrike" cap="none" normalizeH="0" baseline="0">
                        <a:ln>
                          <a:noFill/>
                        </a:ln>
                        <a:solidFill>
                          <a:schemeClr val="accent6">
                            <a:lumMod val="75000"/>
                          </a:schemeClr>
                        </a:solidFill>
                        <a:effectLst/>
                        <a:latin typeface="Times New Roman" panose="02020603050405020304" pitchFamily="18" charset="0"/>
                      </a:endParaRPr>
                    </a:p>
                  </a:txBody>
                  <a:tcPr marT="45731" marB="4573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rgbClr val="990033"/>
                        </a:buClr>
                        <a:buFont typeface="Wingdings" panose="05000000000000000000" pitchFamily="2" charset="2"/>
                        <a:defRPr sz="2800">
                          <a:solidFill>
                            <a:schemeClr val="tx1"/>
                          </a:solidFill>
                          <a:latin typeface="Times New Roman" panose="02020603050405020304" pitchFamily="18" charset="0"/>
                        </a:defRPr>
                      </a:lvl1pPr>
                      <a:lvl2pPr>
                        <a:spcBef>
                          <a:spcPct val="20000"/>
                        </a:spcBef>
                        <a:buClr>
                          <a:srgbClr val="990033"/>
                        </a:buClr>
                        <a:buFont typeface="Wingdings" panose="05000000000000000000" pitchFamily="2" charset="2"/>
                        <a:defRPr sz="2400">
                          <a:solidFill>
                            <a:schemeClr val="tx1"/>
                          </a:solidFill>
                          <a:latin typeface="Times New Roman" panose="02020603050405020304" pitchFamily="18" charset="0"/>
                        </a:defRPr>
                      </a:lvl2pPr>
                      <a:lvl3pPr>
                        <a:spcBef>
                          <a:spcPct val="20000"/>
                        </a:spcBef>
                        <a:buClr>
                          <a:srgbClr val="990033"/>
                        </a:buClr>
                        <a:buFont typeface="Wingdings" panose="05000000000000000000" pitchFamily="2" charset="2"/>
                        <a:defRPr sz="2000">
                          <a:solidFill>
                            <a:schemeClr val="tx1"/>
                          </a:solidFill>
                          <a:latin typeface="Times New Roman" panose="02020603050405020304" pitchFamily="18" charset="0"/>
                        </a:defRPr>
                      </a:lvl3pPr>
                      <a:lvl4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4pPr>
                      <a:lvl5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5pPr>
                      <a:lvl6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6pPr>
                      <a:lvl7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7pPr>
                      <a:lvl8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8pPr>
                      <a:lvl9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accent6">
                              <a:lumMod val="75000"/>
                            </a:schemeClr>
                          </a:solidFill>
                          <a:effectLst/>
                          <a:latin typeface="Times New Roman" panose="02020603050405020304" pitchFamily="18" charset="0"/>
                          <a:cs typeface="Arial" panose="020B0604020202020204" pitchFamily="34" charset="0"/>
                        </a:rPr>
                        <a:t>88,635 </a:t>
                      </a:r>
                      <a:endParaRPr kumimoji="0" lang="en-US" altLang="en-US" sz="2000" b="1" i="0" u="none" strike="noStrike" cap="none" normalizeH="0" baseline="0">
                        <a:ln>
                          <a:noFill/>
                        </a:ln>
                        <a:solidFill>
                          <a:schemeClr val="accent6">
                            <a:lumMod val="75000"/>
                          </a:schemeClr>
                        </a:solidFill>
                        <a:effectLst/>
                        <a:latin typeface="Times New Roman" panose="02020603050405020304" pitchFamily="18" charset="0"/>
                      </a:endParaRPr>
                    </a:p>
                  </a:txBody>
                  <a:tcPr marT="45731" marB="4573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rgbClr val="990033"/>
                        </a:buClr>
                        <a:buFont typeface="Wingdings" panose="05000000000000000000" pitchFamily="2" charset="2"/>
                        <a:defRPr sz="2800">
                          <a:solidFill>
                            <a:schemeClr val="tx1"/>
                          </a:solidFill>
                          <a:latin typeface="Times New Roman" panose="02020603050405020304" pitchFamily="18" charset="0"/>
                        </a:defRPr>
                      </a:lvl1pPr>
                      <a:lvl2pPr>
                        <a:spcBef>
                          <a:spcPct val="20000"/>
                        </a:spcBef>
                        <a:buClr>
                          <a:srgbClr val="990033"/>
                        </a:buClr>
                        <a:buFont typeface="Wingdings" panose="05000000000000000000" pitchFamily="2" charset="2"/>
                        <a:defRPr sz="2400">
                          <a:solidFill>
                            <a:schemeClr val="tx1"/>
                          </a:solidFill>
                          <a:latin typeface="Times New Roman" panose="02020603050405020304" pitchFamily="18" charset="0"/>
                        </a:defRPr>
                      </a:lvl2pPr>
                      <a:lvl3pPr>
                        <a:spcBef>
                          <a:spcPct val="20000"/>
                        </a:spcBef>
                        <a:buClr>
                          <a:srgbClr val="990033"/>
                        </a:buClr>
                        <a:buFont typeface="Wingdings" panose="05000000000000000000" pitchFamily="2" charset="2"/>
                        <a:defRPr sz="2000">
                          <a:solidFill>
                            <a:schemeClr val="tx1"/>
                          </a:solidFill>
                          <a:latin typeface="Times New Roman" panose="02020603050405020304" pitchFamily="18" charset="0"/>
                        </a:defRPr>
                      </a:lvl3pPr>
                      <a:lvl4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4pPr>
                      <a:lvl5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5pPr>
                      <a:lvl6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6pPr>
                      <a:lvl7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7pPr>
                      <a:lvl8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8pPr>
                      <a:lvl9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accent6">
                              <a:lumMod val="75000"/>
                            </a:schemeClr>
                          </a:solidFill>
                          <a:effectLst/>
                          <a:latin typeface="Times New Roman" panose="02020603050405020304" pitchFamily="18" charset="0"/>
                          <a:cs typeface="Arial" panose="020B0604020202020204" pitchFamily="34" charset="0"/>
                        </a:rPr>
                        <a:t>Efficiency</a:t>
                      </a:r>
                      <a:endParaRPr kumimoji="0" lang="en-US" altLang="en-US" sz="2000" b="1" i="0" u="none" strike="noStrike" cap="none" normalizeH="0" baseline="0">
                        <a:ln>
                          <a:noFill/>
                        </a:ln>
                        <a:solidFill>
                          <a:schemeClr val="accent6">
                            <a:lumMod val="75000"/>
                          </a:schemeClr>
                        </a:solidFill>
                        <a:effectLst/>
                        <a:latin typeface="Times New Roman" panose="02020603050405020304" pitchFamily="18" charset="0"/>
                      </a:endParaRPr>
                    </a:p>
                  </a:txBody>
                  <a:tcPr marT="45731" marB="4573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rgbClr val="990033"/>
                        </a:buClr>
                        <a:buFont typeface="Wingdings" panose="05000000000000000000" pitchFamily="2" charset="2"/>
                        <a:defRPr sz="2800">
                          <a:solidFill>
                            <a:schemeClr val="tx1"/>
                          </a:solidFill>
                          <a:latin typeface="Times New Roman" panose="02020603050405020304" pitchFamily="18" charset="0"/>
                        </a:defRPr>
                      </a:lvl1pPr>
                      <a:lvl2pPr>
                        <a:spcBef>
                          <a:spcPct val="20000"/>
                        </a:spcBef>
                        <a:buClr>
                          <a:srgbClr val="990033"/>
                        </a:buClr>
                        <a:buFont typeface="Wingdings" panose="05000000000000000000" pitchFamily="2" charset="2"/>
                        <a:defRPr sz="2400">
                          <a:solidFill>
                            <a:schemeClr val="tx1"/>
                          </a:solidFill>
                          <a:latin typeface="Times New Roman" panose="02020603050405020304" pitchFamily="18" charset="0"/>
                        </a:defRPr>
                      </a:lvl2pPr>
                      <a:lvl3pPr>
                        <a:spcBef>
                          <a:spcPct val="20000"/>
                        </a:spcBef>
                        <a:buClr>
                          <a:srgbClr val="990033"/>
                        </a:buClr>
                        <a:buFont typeface="Wingdings" panose="05000000000000000000" pitchFamily="2" charset="2"/>
                        <a:defRPr sz="2000">
                          <a:solidFill>
                            <a:schemeClr val="tx1"/>
                          </a:solidFill>
                          <a:latin typeface="Times New Roman" panose="02020603050405020304" pitchFamily="18" charset="0"/>
                        </a:defRPr>
                      </a:lvl3pPr>
                      <a:lvl4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4pPr>
                      <a:lvl5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5pPr>
                      <a:lvl6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6pPr>
                      <a:lvl7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7pPr>
                      <a:lvl8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8pPr>
                      <a:lvl9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accent6">
                              <a:lumMod val="75000"/>
                            </a:schemeClr>
                          </a:solidFill>
                          <a:effectLst/>
                          <a:latin typeface="Times New Roman" panose="02020603050405020304" pitchFamily="18" charset="0"/>
                          <a:cs typeface="Arial" panose="020B0604020202020204" pitchFamily="34" charset="0"/>
                        </a:rPr>
                        <a:t>Construction Cost </a:t>
                      </a:r>
                    </a:p>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accent6">
                              <a:lumMod val="75000"/>
                            </a:schemeClr>
                          </a:solidFill>
                          <a:effectLst/>
                          <a:latin typeface="Times New Roman" panose="02020603050405020304" pitchFamily="18" charset="0"/>
                          <a:cs typeface="Arial" panose="020B0604020202020204" pitchFamily="34" charset="0"/>
                        </a:rPr>
                        <a:t>at  $383/SF</a:t>
                      </a:r>
                      <a:endParaRPr kumimoji="0" lang="en-US" altLang="en-US" sz="2000" b="1" i="0" u="none" strike="noStrike" cap="none" normalizeH="0" baseline="0">
                        <a:ln>
                          <a:noFill/>
                        </a:ln>
                        <a:solidFill>
                          <a:schemeClr val="accent6">
                            <a:lumMod val="75000"/>
                          </a:schemeClr>
                        </a:solidFill>
                        <a:effectLst/>
                        <a:latin typeface="Times New Roman" panose="02020603050405020304" pitchFamily="18" charset="0"/>
                      </a:endParaRPr>
                    </a:p>
                  </a:txBody>
                  <a:tcPr marT="45731" marB="4573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917667846"/>
                  </a:ext>
                </a:extLst>
              </a:tr>
              <a:tr h="396334">
                <a:tc>
                  <a:txBody>
                    <a:bodyPr/>
                    <a:lstStyle>
                      <a:lvl1pPr>
                        <a:spcBef>
                          <a:spcPct val="20000"/>
                        </a:spcBef>
                        <a:buClr>
                          <a:srgbClr val="990033"/>
                        </a:buClr>
                        <a:buFont typeface="Wingdings" panose="05000000000000000000" pitchFamily="2" charset="2"/>
                        <a:defRPr sz="2800">
                          <a:solidFill>
                            <a:schemeClr val="tx1"/>
                          </a:solidFill>
                          <a:latin typeface="Times New Roman" panose="02020603050405020304" pitchFamily="18" charset="0"/>
                        </a:defRPr>
                      </a:lvl1pPr>
                      <a:lvl2pPr>
                        <a:spcBef>
                          <a:spcPct val="20000"/>
                        </a:spcBef>
                        <a:buClr>
                          <a:srgbClr val="990033"/>
                        </a:buClr>
                        <a:buFont typeface="Wingdings" panose="05000000000000000000" pitchFamily="2" charset="2"/>
                        <a:defRPr sz="2400">
                          <a:solidFill>
                            <a:schemeClr val="tx1"/>
                          </a:solidFill>
                          <a:latin typeface="Times New Roman" panose="02020603050405020304" pitchFamily="18" charset="0"/>
                        </a:defRPr>
                      </a:lvl2pPr>
                      <a:lvl3pPr>
                        <a:spcBef>
                          <a:spcPct val="20000"/>
                        </a:spcBef>
                        <a:buClr>
                          <a:srgbClr val="990033"/>
                        </a:buClr>
                        <a:buFont typeface="Wingdings" panose="05000000000000000000" pitchFamily="2" charset="2"/>
                        <a:defRPr sz="2000">
                          <a:solidFill>
                            <a:schemeClr val="tx1"/>
                          </a:solidFill>
                          <a:latin typeface="Times New Roman" panose="02020603050405020304" pitchFamily="18" charset="0"/>
                        </a:defRPr>
                      </a:lvl3pPr>
                      <a:lvl4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4pPr>
                      <a:lvl5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5pPr>
                      <a:lvl6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6pPr>
                      <a:lvl7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7pPr>
                      <a:lvl8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8pPr>
                      <a:lvl9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accent6">
                              <a:lumMod val="75000"/>
                            </a:schemeClr>
                          </a:solidFill>
                          <a:effectLst/>
                          <a:latin typeface="Times New Roman" panose="02020603050405020304" pitchFamily="18" charset="0"/>
                          <a:cs typeface="Arial" panose="020B0604020202020204" pitchFamily="34" charset="0"/>
                        </a:rPr>
                        <a:t> </a:t>
                      </a:r>
                      <a:endParaRPr kumimoji="0" lang="en-US" altLang="en-US" sz="2000" b="1" i="0" u="none" strike="noStrike" cap="none" normalizeH="0" baseline="0">
                        <a:ln>
                          <a:noFill/>
                        </a:ln>
                        <a:solidFill>
                          <a:schemeClr val="accent6">
                            <a:lumMod val="75000"/>
                          </a:schemeClr>
                        </a:solidFill>
                        <a:effectLst/>
                        <a:latin typeface="Times New Roman" panose="02020603050405020304" pitchFamily="18" charset="0"/>
                      </a:endParaRPr>
                    </a:p>
                  </a:txBody>
                  <a:tcPr marT="45731" marB="4573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rgbClr val="990033"/>
                        </a:buClr>
                        <a:buFont typeface="Wingdings" panose="05000000000000000000" pitchFamily="2" charset="2"/>
                        <a:defRPr sz="2800">
                          <a:solidFill>
                            <a:schemeClr val="tx1"/>
                          </a:solidFill>
                          <a:latin typeface="Times New Roman" panose="02020603050405020304" pitchFamily="18" charset="0"/>
                        </a:defRPr>
                      </a:lvl1pPr>
                      <a:lvl2pPr>
                        <a:spcBef>
                          <a:spcPct val="20000"/>
                        </a:spcBef>
                        <a:buClr>
                          <a:srgbClr val="990033"/>
                        </a:buClr>
                        <a:buFont typeface="Wingdings" panose="05000000000000000000" pitchFamily="2" charset="2"/>
                        <a:defRPr sz="2400">
                          <a:solidFill>
                            <a:schemeClr val="tx1"/>
                          </a:solidFill>
                          <a:latin typeface="Times New Roman" panose="02020603050405020304" pitchFamily="18" charset="0"/>
                        </a:defRPr>
                      </a:lvl2pPr>
                      <a:lvl3pPr>
                        <a:spcBef>
                          <a:spcPct val="20000"/>
                        </a:spcBef>
                        <a:buClr>
                          <a:srgbClr val="990033"/>
                        </a:buClr>
                        <a:buFont typeface="Wingdings" panose="05000000000000000000" pitchFamily="2" charset="2"/>
                        <a:defRPr sz="2000">
                          <a:solidFill>
                            <a:schemeClr val="tx1"/>
                          </a:solidFill>
                          <a:latin typeface="Times New Roman" panose="02020603050405020304" pitchFamily="18" charset="0"/>
                        </a:defRPr>
                      </a:lvl3pPr>
                      <a:lvl4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4pPr>
                      <a:lvl5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5pPr>
                      <a:lvl6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6pPr>
                      <a:lvl7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7pPr>
                      <a:lvl8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8pPr>
                      <a:lvl9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accent6">
                              <a:lumMod val="75000"/>
                            </a:schemeClr>
                          </a:solidFill>
                          <a:effectLst/>
                          <a:latin typeface="Times New Roman" panose="02020603050405020304" pitchFamily="18" charset="0"/>
                          <a:cs typeface="Arial" panose="020B0604020202020204" pitchFamily="34" charset="0"/>
                        </a:rPr>
                        <a:t>   </a:t>
                      </a:r>
                      <a:endParaRPr kumimoji="0" lang="en-US" altLang="en-US" sz="2000" b="1" i="0" u="none" strike="noStrike" cap="none" normalizeH="0" baseline="0">
                        <a:ln>
                          <a:noFill/>
                        </a:ln>
                        <a:solidFill>
                          <a:schemeClr val="accent6">
                            <a:lumMod val="75000"/>
                          </a:schemeClr>
                        </a:solidFill>
                        <a:effectLst/>
                        <a:latin typeface="Times New Roman" panose="02020603050405020304" pitchFamily="18" charset="0"/>
                      </a:endParaRPr>
                    </a:p>
                  </a:txBody>
                  <a:tcPr marT="45731" marB="4573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rgbClr val="990033"/>
                        </a:buClr>
                        <a:buFont typeface="Wingdings" panose="05000000000000000000" pitchFamily="2" charset="2"/>
                        <a:defRPr sz="2800">
                          <a:solidFill>
                            <a:schemeClr val="tx1"/>
                          </a:solidFill>
                          <a:latin typeface="Times New Roman" panose="02020603050405020304" pitchFamily="18" charset="0"/>
                        </a:defRPr>
                      </a:lvl1pPr>
                      <a:lvl2pPr>
                        <a:spcBef>
                          <a:spcPct val="20000"/>
                        </a:spcBef>
                        <a:buClr>
                          <a:srgbClr val="990033"/>
                        </a:buClr>
                        <a:buFont typeface="Wingdings" panose="05000000000000000000" pitchFamily="2" charset="2"/>
                        <a:defRPr sz="2400">
                          <a:solidFill>
                            <a:schemeClr val="tx1"/>
                          </a:solidFill>
                          <a:latin typeface="Times New Roman" panose="02020603050405020304" pitchFamily="18" charset="0"/>
                        </a:defRPr>
                      </a:lvl2pPr>
                      <a:lvl3pPr>
                        <a:spcBef>
                          <a:spcPct val="20000"/>
                        </a:spcBef>
                        <a:buClr>
                          <a:srgbClr val="990033"/>
                        </a:buClr>
                        <a:buFont typeface="Wingdings" panose="05000000000000000000" pitchFamily="2" charset="2"/>
                        <a:defRPr sz="2000">
                          <a:solidFill>
                            <a:schemeClr val="tx1"/>
                          </a:solidFill>
                          <a:latin typeface="Times New Roman" panose="02020603050405020304" pitchFamily="18" charset="0"/>
                        </a:defRPr>
                      </a:lvl3pPr>
                      <a:lvl4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4pPr>
                      <a:lvl5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5pPr>
                      <a:lvl6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6pPr>
                      <a:lvl7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7pPr>
                      <a:lvl8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8pPr>
                      <a:lvl9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accent6">
                              <a:lumMod val="75000"/>
                            </a:schemeClr>
                          </a:solidFill>
                          <a:effectLst/>
                          <a:latin typeface="Times New Roman" panose="02020603050405020304" pitchFamily="18" charset="0"/>
                          <a:cs typeface="Arial" panose="020B0604020202020204" pitchFamily="34" charset="0"/>
                        </a:rPr>
                        <a:t> </a:t>
                      </a:r>
                      <a:endParaRPr kumimoji="0" lang="en-US" altLang="en-US" sz="2000" b="1" i="0" u="none" strike="noStrike" cap="none" normalizeH="0" baseline="0">
                        <a:ln>
                          <a:noFill/>
                        </a:ln>
                        <a:solidFill>
                          <a:schemeClr val="accent6">
                            <a:lumMod val="75000"/>
                          </a:schemeClr>
                        </a:solidFill>
                        <a:effectLst/>
                        <a:latin typeface="Times New Roman" panose="02020603050405020304" pitchFamily="18" charset="0"/>
                      </a:endParaRPr>
                    </a:p>
                  </a:txBody>
                  <a:tcPr marT="45731" marB="4573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rgbClr val="990033"/>
                        </a:buClr>
                        <a:buFont typeface="Wingdings" panose="05000000000000000000" pitchFamily="2" charset="2"/>
                        <a:defRPr sz="2800">
                          <a:solidFill>
                            <a:schemeClr val="tx1"/>
                          </a:solidFill>
                          <a:latin typeface="Times New Roman" panose="02020603050405020304" pitchFamily="18" charset="0"/>
                        </a:defRPr>
                      </a:lvl1pPr>
                      <a:lvl2pPr>
                        <a:spcBef>
                          <a:spcPct val="20000"/>
                        </a:spcBef>
                        <a:buClr>
                          <a:srgbClr val="990033"/>
                        </a:buClr>
                        <a:buFont typeface="Wingdings" panose="05000000000000000000" pitchFamily="2" charset="2"/>
                        <a:defRPr sz="2400">
                          <a:solidFill>
                            <a:schemeClr val="tx1"/>
                          </a:solidFill>
                          <a:latin typeface="Times New Roman" panose="02020603050405020304" pitchFamily="18" charset="0"/>
                        </a:defRPr>
                      </a:lvl2pPr>
                      <a:lvl3pPr>
                        <a:spcBef>
                          <a:spcPct val="20000"/>
                        </a:spcBef>
                        <a:buClr>
                          <a:srgbClr val="990033"/>
                        </a:buClr>
                        <a:buFont typeface="Wingdings" panose="05000000000000000000" pitchFamily="2" charset="2"/>
                        <a:defRPr sz="2000">
                          <a:solidFill>
                            <a:schemeClr val="tx1"/>
                          </a:solidFill>
                          <a:latin typeface="Times New Roman" panose="02020603050405020304" pitchFamily="18" charset="0"/>
                        </a:defRPr>
                      </a:lvl3pPr>
                      <a:lvl4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4pPr>
                      <a:lvl5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5pPr>
                      <a:lvl6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6pPr>
                      <a:lvl7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7pPr>
                      <a:lvl8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8pPr>
                      <a:lvl9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accent6">
                              <a:lumMod val="75000"/>
                            </a:schemeClr>
                          </a:solidFill>
                          <a:effectLst/>
                          <a:latin typeface="Times New Roman" panose="02020603050405020304" pitchFamily="18" charset="0"/>
                          <a:cs typeface="Arial" panose="020B0604020202020204" pitchFamily="34" charset="0"/>
                        </a:rPr>
                        <a:t> </a:t>
                      </a:r>
                      <a:endParaRPr kumimoji="0" lang="en-US" altLang="en-US" sz="2000" b="1" i="0" u="none" strike="noStrike" cap="none" normalizeH="0" baseline="0">
                        <a:ln>
                          <a:noFill/>
                        </a:ln>
                        <a:solidFill>
                          <a:schemeClr val="accent6">
                            <a:lumMod val="75000"/>
                          </a:schemeClr>
                        </a:solidFill>
                        <a:effectLst/>
                        <a:latin typeface="Times New Roman" panose="02020603050405020304" pitchFamily="18" charset="0"/>
                      </a:endParaRPr>
                    </a:p>
                  </a:txBody>
                  <a:tcPr marT="45731" marB="4573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024938819"/>
                  </a:ext>
                </a:extLst>
              </a:tr>
              <a:tr h="396334">
                <a:tc>
                  <a:txBody>
                    <a:bodyPr/>
                    <a:lstStyle>
                      <a:lvl1pPr>
                        <a:spcBef>
                          <a:spcPct val="20000"/>
                        </a:spcBef>
                        <a:buClr>
                          <a:srgbClr val="990033"/>
                        </a:buClr>
                        <a:buFont typeface="Wingdings" panose="05000000000000000000" pitchFamily="2" charset="2"/>
                        <a:defRPr sz="2800">
                          <a:solidFill>
                            <a:schemeClr val="tx1"/>
                          </a:solidFill>
                          <a:latin typeface="Times New Roman" panose="02020603050405020304" pitchFamily="18" charset="0"/>
                        </a:defRPr>
                      </a:lvl1pPr>
                      <a:lvl2pPr>
                        <a:spcBef>
                          <a:spcPct val="20000"/>
                        </a:spcBef>
                        <a:buClr>
                          <a:srgbClr val="990033"/>
                        </a:buClr>
                        <a:buFont typeface="Wingdings" panose="05000000000000000000" pitchFamily="2" charset="2"/>
                        <a:defRPr sz="2400">
                          <a:solidFill>
                            <a:schemeClr val="tx1"/>
                          </a:solidFill>
                          <a:latin typeface="Times New Roman" panose="02020603050405020304" pitchFamily="18" charset="0"/>
                        </a:defRPr>
                      </a:lvl2pPr>
                      <a:lvl3pPr>
                        <a:spcBef>
                          <a:spcPct val="20000"/>
                        </a:spcBef>
                        <a:buClr>
                          <a:srgbClr val="990033"/>
                        </a:buClr>
                        <a:buFont typeface="Wingdings" panose="05000000000000000000" pitchFamily="2" charset="2"/>
                        <a:defRPr sz="2000">
                          <a:solidFill>
                            <a:schemeClr val="tx1"/>
                          </a:solidFill>
                          <a:latin typeface="Times New Roman" panose="02020603050405020304" pitchFamily="18" charset="0"/>
                        </a:defRPr>
                      </a:lvl3pPr>
                      <a:lvl4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4pPr>
                      <a:lvl5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5pPr>
                      <a:lvl6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6pPr>
                      <a:lvl7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7pPr>
                      <a:lvl8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8pPr>
                      <a:lvl9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accent6">
                              <a:lumMod val="75000"/>
                            </a:schemeClr>
                          </a:solidFill>
                          <a:effectLst/>
                          <a:latin typeface="Times New Roman" panose="02020603050405020304" pitchFamily="18" charset="0"/>
                          <a:cs typeface="Arial" panose="020B0604020202020204" pitchFamily="34" charset="0"/>
                        </a:rPr>
                        <a:t>Gross Square Footage</a:t>
                      </a:r>
                      <a:endParaRPr kumimoji="0" lang="en-US" altLang="en-US" sz="2000" b="1" i="0" u="none" strike="noStrike" cap="none" normalizeH="0" baseline="0">
                        <a:ln>
                          <a:noFill/>
                        </a:ln>
                        <a:solidFill>
                          <a:schemeClr val="accent6">
                            <a:lumMod val="75000"/>
                          </a:schemeClr>
                        </a:solidFill>
                        <a:effectLst/>
                        <a:latin typeface="Times New Roman" panose="02020603050405020304" pitchFamily="18" charset="0"/>
                      </a:endParaRPr>
                    </a:p>
                  </a:txBody>
                  <a:tcPr marT="45731" marB="4573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rgbClr val="990033"/>
                        </a:buClr>
                        <a:buFont typeface="Wingdings" panose="05000000000000000000" pitchFamily="2" charset="2"/>
                        <a:defRPr sz="2800">
                          <a:solidFill>
                            <a:schemeClr val="tx1"/>
                          </a:solidFill>
                          <a:latin typeface="Times New Roman" panose="02020603050405020304" pitchFamily="18" charset="0"/>
                        </a:defRPr>
                      </a:lvl1pPr>
                      <a:lvl2pPr>
                        <a:spcBef>
                          <a:spcPct val="20000"/>
                        </a:spcBef>
                        <a:buClr>
                          <a:srgbClr val="990033"/>
                        </a:buClr>
                        <a:buFont typeface="Wingdings" panose="05000000000000000000" pitchFamily="2" charset="2"/>
                        <a:defRPr sz="2400">
                          <a:solidFill>
                            <a:schemeClr val="tx1"/>
                          </a:solidFill>
                          <a:latin typeface="Times New Roman" panose="02020603050405020304" pitchFamily="18" charset="0"/>
                        </a:defRPr>
                      </a:lvl2pPr>
                      <a:lvl3pPr>
                        <a:spcBef>
                          <a:spcPct val="20000"/>
                        </a:spcBef>
                        <a:buClr>
                          <a:srgbClr val="990033"/>
                        </a:buClr>
                        <a:buFont typeface="Wingdings" panose="05000000000000000000" pitchFamily="2" charset="2"/>
                        <a:defRPr sz="2000">
                          <a:solidFill>
                            <a:schemeClr val="tx1"/>
                          </a:solidFill>
                          <a:latin typeface="Times New Roman" panose="02020603050405020304" pitchFamily="18" charset="0"/>
                        </a:defRPr>
                      </a:lvl3pPr>
                      <a:lvl4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4pPr>
                      <a:lvl5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5pPr>
                      <a:lvl6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6pPr>
                      <a:lvl7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7pPr>
                      <a:lvl8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8pPr>
                      <a:lvl9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accent6">
                              <a:lumMod val="75000"/>
                            </a:schemeClr>
                          </a:solidFill>
                          <a:effectLst/>
                          <a:latin typeface="Times New Roman" panose="02020603050405020304" pitchFamily="18" charset="0"/>
                          <a:cs typeface="Arial" panose="020B0604020202020204" pitchFamily="34" charset="0"/>
                        </a:rPr>
                        <a:t>126,621 </a:t>
                      </a:r>
                      <a:endParaRPr kumimoji="0" lang="en-US" altLang="en-US" sz="2000" b="1" i="0" u="none" strike="noStrike" cap="none" normalizeH="0" baseline="0" dirty="0">
                        <a:ln>
                          <a:noFill/>
                        </a:ln>
                        <a:solidFill>
                          <a:schemeClr val="accent6">
                            <a:lumMod val="75000"/>
                          </a:schemeClr>
                        </a:solidFill>
                        <a:effectLst/>
                        <a:latin typeface="Times New Roman" panose="02020603050405020304" pitchFamily="18" charset="0"/>
                      </a:endParaRPr>
                    </a:p>
                  </a:txBody>
                  <a:tcPr marT="45731" marB="4573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rgbClr val="990033"/>
                        </a:buClr>
                        <a:buFont typeface="Wingdings" panose="05000000000000000000" pitchFamily="2" charset="2"/>
                        <a:defRPr sz="2800">
                          <a:solidFill>
                            <a:schemeClr val="tx1"/>
                          </a:solidFill>
                          <a:latin typeface="Times New Roman" panose="02020603050405020304" pitchFamily="18" charset="0"/>
                        </a:defRPr>
                      </a:lvl1pPr>
                      <a:lvl2pPr>
                        <a:spcBef>
                          <a:spcPct val="20000"/>
                        </a:spcBef>
                        <a:buClr>
                          <a:srgbClr val="990033"/>
                        </a:buClr>
                        <a:buFont typeface="Wingdings" panose="05000000000000000000" pitchFamily="2" charset="2"/>
                        <a:defRPr sz="2400">
                          <a:solidFill>
                            <a:schemeClr val="tx1"/>
                          </a:solidFill>
                          <a:latin typeface="Times New Roman" panose="02020603050405020304" pitchFamily="18" charset="0"/>
                        </a:defRPr>
                      </a:lvl2pPr>
                      <a:lvl3pPr>
                        <a:spcBef>
                          <a:spcPct val="20000"/>
                        </a:spcBef>
                        <a:buClr>
                          <a:srgbClr val="990033"/>
                        </a:buClr>
                        <a:buFont typeface="Wingdings" panose="05000000000000000000" pitchFamily="2" charset="2"/>
                        <a:defRPr sz="2000">
                          <a:solidFill>
                            <a:schemeClr val="tx1"/>
                          </a:solidFill>
                          <a:latin typeface="Times New Roman" panose="02020603050405020304" pitchFamily="18" charset="0"/>
                        </a:defRPr>
                      </a:lvl3pPr>
                      <a:lvl4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4pPr>
                      <a:lvl5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5pPr>
                      <a:lvl6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6pPr>
                      <a:lvl7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7pPr>
                      <a:lvl8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8pPr>
                      <a:lvl9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accent6">
                              <a:lumMod val="75000"/>
                            </a:schemeClr>
                          </a:solidFill>
                          <a:effectLst/>
                          <a:latin typeface="Times New Roman" panose="02020603050405020304" pitchFamily="18" charset="0"/>
                          <a:cs typeface="Arial" panose="020B0604020202020204" pitchFamily="34" charset="0"/>
                        </a:rPr>
                        <a:t>70%</a:t>
                      </a:r>
                      <a:endParaRPr kumimoji="0" lang="en-US" altLang="en-US" sz="2000" b="1" i="0" u="none" strike="noStrike" cap="none" normalizeH="0" baseline="0">
                        <a:ln>
                          <a:noFill/>
                        </a:ln>
                        <a:solidFill>
                          <a:schemeClr val="accent6">
                            <a:lumMod val="75000"/>
                          </a:schemeClr>
                        </a:solidFill>
                        <a:effectLst/>
                        <a:latin typeface="Times New Roman" panose="02020603050405020304" pitchFamily="18" charset="0"/>
                      </a:endParaRPr>
                    </a:p>
                  </a:txBody>
                  <a:tcPr marT="45731" marB="4573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rgbClr val="990033"/>
                        </a:buClr>
                        <a:buFont typeface="Wingdings" panose="05000000000000000000" pitchFamily="2" charset="2"/>
                        <a:defRPr sz="2800">
                          <a:solidFill>
                            <a:schemeClr val="tx1"/>
                          </a:solidFill>
                          <a:latin typeface="Times New Roman" panose="02020603050405020304" pitchFamily="18" charset="0"/>
                        </a:defRPr>
                      </a:lvl1pPr>
                      <a:lvl2pPr>
                        <a:spcBef>
                          <a:spcPct val="20000"/>
                        </a:spcBef>
                        <a:buClr>
                          <a:srgbClr val="990033"/>
                        </a:buClr>
                        <a:buFont typeface="Wingdings" panose="05000000000000000000" pitchFamily="2" charset="2"/>
                        <a:defRPr sz="2400">
                          <a:solidFill>
                            <a:schemeClr val="tx1"/>
                          </a:solidFill>
                          <a:latin typeface="Times New Roman" panose="02020603050405020304" pitchFamily="18" charset="0"/>
                        </a:defRPr>
                      </a:lvl2pPr>
                      <a:lvl3pPr>
                        <a:spcBef>
                          <a:spcPct val="20000"/>
                        </a:spcBef>
                        <a:buClr>
                          <a:srgbClr val="990033"/>
                        </a:buClr>
                        <a:buFont typeface="Wingdings" panose="05000000000000000000" pitchFamily="2" charset="2"/>
                        <a:defRPr sz="2000">
                          <a:solidFill>
                            <a:schemeClr val="tx1"/>
                          </a:solidFill>
                          <a:latin typeface="Times New Roman" panose="02020603050405020304" pitchFamily="18" charset="0"/>
                        </a:defRPr>
                      </a:lvl3pPr>
                      <a:lvl4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4pPr>
                      <a:lvl5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5pPr>
                      <a:lvl6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6pPr>
                      <a:lvl7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7pPr>
                      <a:lvl8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8pPr>
                      <a:lvl9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accent6">
                              <a:lumMod val="75000"/>
                            </a:schemeClr>
                          </a:solidFill>
                          <a:effectLst/>
                          <a:latin typeface="Times New Roman" panose="02020603050405020304" pitchFamily="18" charset="0"/>
                          <a:cs typeface="Arial" panose="020B0604020202020204" pitchFamily="34" charset="0"/>
                        </a:rPr>
                        <a:t> $ 48,496,007 </a:t>
                      </a:r>
                      <a:endParaRPr kumimoji="0" lang="en-US" altLang="en-US" sz="2000" b="1" i="0" u="none" strike="noStrike" cap="none" normalizeH="0" baseline="0">
                        <a:ln>
                          <a:noFill/>
                        </a:ln>
                        <a:solidFill>
                          <a:schemeClr val="accent6">
                            <a:lumMod val="75000"/>
                          </a:schemeClr>
                        </a:solidFill>
                        <a:effectLst/>
                        <a:latin typeface="Times New Roman" panose="02020603050405020304" pitchFamily="18" charset="0"/>
                      </a:endParaRPr>
                    </a:p>
                  </a:txBody>
                  <a:tcPr marT="45731" marB="4573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61411787"/>
                  </a:ext>
                </a:extLst>
              </a:tr>
              <a:tr h="396334">
                <a:tc>
                  <a:txBody>
                    <a:bodyPr/>
                    <a:lstStyle>
                      <a:lvl1pPr>
                        <a:spcBef>
                          <a:spcPct val="20000"/>
                        </a:spcBef>
                        <a:buClr>
                          <a:srgbClr val="990033"/>
                        </a:buClr>
                        <a:buFont typeface="Wingdings" panose="05000000000000000000" pitchFamily="2" charset="2"/>
                        <a:defRPr sz="2800">
                          <a:solidFill>
                            <a:schemeClr val="tx1"/>
                          </a:solidFill>
                          <a:latin typeface="Times New Roman" panose="02020603050405020304" pitchFamily="18" charset="0"/>
                        </a:defRPr>
                      </a:lvl1pPr>
                      <a:lvl2pPr>
                        <a:spcBef>
                          <a:spcPct val="20000"/>
                        </a:spcBef>
                        <a:buClr>
                          <a:srgbClr val="990033"/>
                        </a:buClr>
                        <a:buFont typeface="Wingdings" panose="05000000000000000000" pitchFamily="2" charset="2"/>
                        <a:defRPr sz="2400">
                          <a:solidFill>
                            <a:schemeClr val="tx1"/>
                          </a:solidFill>
                          <a:latin typeface="Times New Roman" panose="02020603050405020304" pitchFamily="18" charset="0"/>
                        </a:defRPr>
                      </a:lvl2pPr>
                      <a:lvl3pPr>
                        <a:spcBef>
                          <a:spcPct val="20000"/>
                        </a:spcBef>
                        <a:buClr>
                          <a:srgbClr val="990033"/>
                        </a:buClr>
                        <a:buFont typeface="Wingdings" panose="05000000000000000000" pitchFamily="2" charset="2"/>
                        <a:defRPr sz="2000">
                          <a:solidFill>
                            <a:schemeClr val="tx1"/>
                          </a:solidFill>
                          <a:latin typeface="Times New Roman" panose="02020603050405020304" pitchFamily="18" charset="0"/>
                        </a:defRPr>
                      </a:lvl3pPr>
                      <a:lvl4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4pPr>
                      <a:lvl5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5pPr>
                      <a:lvl6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6pPr>
                      <a:lvl7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7pPr>
                      <a:lvl8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8pPr>
                      <a:lvl9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accent6">
                              <a:lumMod val="75000"/>
                            </a:schemeClr>
                          </a:solidFill>
                          <a:effectLst/>
                          <a:latin typeface="Times New Roman" panose="02020603050405020304" pitchFamily="18" charset="0"/>
                          <a:cs typeface="Arial" panose="020B0604020202020204" pitchFamily="34" charset="0"/>
                        </a:rPr>
                        <a:t> </a:t>
                      </a:r>
                      <a:endParaRPr kumimoji="0" lang="en-US" altLang="en-US" sz="2000" b="1" i="0" u="none" strike="noStrike" cap="none" normalizeH="0" baseline="0">
                        <a:ln>
                          <a:noFill/>
                        </a:ln>
                        <a:solidFill>
                          <a:schemeClr val="accent6">
                            <a:lumMod val="75000"/>
                          </a:schemeClr>
                        </a:solidFill>
                        <a:effectLst/>
                        <a:latin typeface="Times New Roman" panose="02020603050405020304" pitchFamily="18" charset="0"/>
                      </a:endParaRPr>
                    </a:p>
                  </a:txBody>
                  <a:tcPr marT="45731" marB="4573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rgbClr val="990033"/>
                        </a:buClr>
                        <a:buFont typeface="Wingdings" panose="05000000000000000000" pitchFamily="2" charset="2"/>
                        <a:defRPr sz="2800">
                          <a:solidFill>
                            <a:schemeClr val="tx1"/>
                          </a:solidFill>
                          <a:latin typeface="Times New Roman" panose="02020603050405020304" pitchFamily="18" charset="0"/>
                        </a:defRPr>
                      </a:lvl1pPr>
                      <a:lvl2pPr>
                        <a:spcBef>
                          <a:spcPct val="20000"/>
                        </a:spcBef>
                        <a:buClr>
                          <a:srgbClr val="990033"/>
                        </a:buClr>
                        <a:buFont typeface="Wingdings" panose="05000000000000000000" pitchFamily="2" charset="2"/>
                        <a:defRPr sz="2400">
                          <a:solidFill>
                            <a:schemeClr val="tx1"/>
                          </a:solidFill>
                          <a:latin typeface="Times New Roman" panose="02020603050405020304" pitchFamily="18" charset="0"/>
                        </a:defRPr>
                      </a:lvl2pPr>
                      <a:lvl3pPr>
                        <a:spcBef>
                          <a:spcPct val="20000"/>
                        </a:spcBef>
                        <a:buClr>
                          <a:srgbClr val="990033"/>
                        </a:buClr>
                        <a:buFont typeface="Wingdings" panose="05000000000000000000" pitchFamily="2" charset="2"/>
                        <a:defRPr sz="2000">
                          <a:solidFill>
                            <a:schemeClr val="tx1"/>
                          </a:solidFill>
                          <a:latin typeface="Times New Roman" panose="02020603050405020304" pitchFamily="18" charset="0"/>
                        </a:defRPr>
                      </a:lvl3pPr>
                      <a:lvl4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4pPr>
                      <a:lvl5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5pPr>
                      <a:lvl6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6pPr>
                      <a:lvl7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7pPr>
                      <a:lvl8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8pPr>
                      <a:lvl9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accent6">
                              <a:lumMod val="75000"/>
                            </a:schemeClr>
                          </a:solidFill>
                          <a:effectLst/>
                          <a:latin typeface="Times New Roman" panose="02020603050405020304" pitchFamily="18" charset="0"/>
                          <a:cs typeface="Arial" panose="020B0604020202020204" pitchFamily="34" charset="0"/>
                        </a:rPr>
                        <a:t>136,362 </a:t>
                      </a:r>
                      <a:endParaRPr kumimoji="0" lang="en-US" altLang="en-US" sz="2000" b="1" i="0" u="none" strike="noStrike" cap="none" normalizeH="0" baseline="0">
                        <a:ln>
                          <a:noFill/>
                        </a:ln>
                        <a:solidFill>
                          <a:schemeClr val="accent6">
                            <a:lumMod val="75000"/>
                          </a:schemeClr>
                        </a:solidFill>
                        <a:effectLst/>
                        <a:latin typeface="Times New Roman" panose="02020603050405020304" pitchFamily="18" charset="0"/>
                      </a:endParaRPr>
                    </a:p>
                  </a:txBody>
                  <a:tcPr marT="45731" marB="4573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rgbClr val="990033"/>
                        </a:buClr>
                        <a:buFont typeface="Wingdings" panose="05000000000000000000" pitchFamily="2" charset="2"/>
                        <a:defRPr sz="2800">
                          <a:solidFill>
                            <a:schemeClr val="tx1"/>
                          </a:solidFill>
                          <a:latin typeface="Times New Roman" panose="02020603050405020304" pitchFamily="18" charset="0"/>
                        </a:defRPr>
                      </a:lvl1pPr>
                      <a:lvl2pPr>
                        <a:spcBef>
                          <a:spcPct val="20000"/>
                        </a:spcBef>
                        <a:buClr>
                          <a:srgbClr val="990033"/>
                        </a:buClr>
                        <a:buFont typeface="Wingdings" panose="05000000000000000000" pitchFamily="2" charset="2"/>
                        <a:defRPr sz="2400">
                          <a:solidFill>
                            <a:schemeClr val="tx1"/>
                          </a:solidFill>
                          <a:latin typeface="Times New Roman" panose="02020603050405020304" pitchFamily="18" charset="0"/>
                        </a:defRPr>
                      </a:lvl2pPr>
                      <a:lvl3pPr>
                        <a:spcBef>
                          <a:spcPct val="20000"/>
                        </a:spcBef>
                        <a:buClr>
                          <a:srgbClr val="990033"/>
                        </a:buClr>
                        <a:buFont typeface="Wingdings" panose="05000000000000000000" pitchFamily="2" charset="2"/>
                        <a:defRPr sz="2000">
                          <a:solidFill>
                            <a:schemeClr val="tx1"/>
                          </a:solidFill>
                          <a:latin typeface="Times New Roman" panose="02020603050405020304" pitchFamily="18" charset="0"/>
                        </a:defRPr>
                      </a:lvl3pPr>
                      <a:lvl4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4pPr>
                      <a:lvl5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5pPr>
                      <a:lvl6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6pPr>
                      <a:lvl7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7pPr>
                      <a:lvl8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8pPr>
                      <a:lvl9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accent6">
                              <a:lumMod val="75000"/>
                            </a:schemeClr>
                          </a:solidFill>
                          <a:effectLst/>
                          <a:latin typeface="Times New Roman" panose="02020603050405020304" pitchFamily="18" charset="0"/>
                          <a:cs typeface="Arial" panose="020B0604020202020204" pitchFamily="34" charset="0"/>
                        </a:rPr>
                        <a:t>65%</a:t>
                      </a:r>
                      <a:endParaRPr kumimoji="0" lang="en-US" altLang="en-US" sz="2000" b="1" i="0" u="none" strike="noStrike" cap="none" normalizeH="0" baseline="0">
                        <a:ln>
                          <a:noFill/>
                        </a:ln>
                        <a:solidFill>
                          <a:schemeClr val="accent6">
                            <a:lumMod val="75000"/>
                          </a:schemeClr>
                        </a:solidFill>
                        <a:effectLst/>
                        <a:latin typeface="Times New Roman" panose="02020603050405020304" pitchFamily="18" charset="0"/>
                      </a:endParaRPr>
                    </a:p>
                  </a:txBody>
                  <a:tcPr marT="45731" marB="4573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rgbClr val="990033"/>
                        </a:buClr>
                        <a:buFont typeface="Wingdings" panose="05000000000000000000" pitchFamily="2" charset="2"/>
                        <a:defRPr sz="2800">
                          <a:solidFill>
                            <a:schemeClr val="tx1"/>
                          </a:solidFill>
                          <a:latin typeface="Times New Roman" panose="02020603050405020304" pitchFamily="18" charset="0"/>
                        </a:defRPr>
                      </a:lvl1pPr>
                      <a:lvl2pPr>
                        <a:spcBef>
                          <a:spcPct val="20000"/>
                        </a:spcBef>
                        <a:buClr>
                          <a:srgbClr val="990033"/>
                        </a:buClr>
                        <a:buFont typeface="Wingdings" panose="05000000000000000000" pitchFamily="2" charset="2"/>
                        <a:defRPr sz="2400">
                          <a:solidFill>
                            <a:schemeClr val="tx1"/>
                          </a:solidFill>
                          <a:latin typeface="Times New Roman" panose="02020603050405020304" pitchFamily="18" charset="0"/>
                        </a:defRPr>
                      </a:lvl2pPr>
                      <a:lvl3pPr>
                        <a:spcBef>
                          <a:spcPct val="20000"/>
                        </a:spcBef>
                        <a:buClr>
                          <a:srgbClr val="990033"/>
                        </a:buClr>
                        <a:buFont typeface="Wingdings" panose="05000000000000000000" pitchFamily="2" charset="2"/>
                        <a:defRPr sz="2000">
                          <a:solidFill>
                            <a:schemeClr val="tx1"/>
                          </a:solidFill>
                          <a:latin typeface="Times New Roman" panose="02020603050405020304" pitchFamily="18" charset="0"/>
                        </a:defRPr>
                      </a:lvl3pPr>
                      <a:lvl4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4pPr>
                      <a:lvl5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5pPr>
                      <a:lvl6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6pPr>
                      <a:lvl7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7pPr>
                      <a:lvl8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8pPr>
                      <a:lvl9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accent6">
                              <a:lumMod val="75000"/>
                            </a:schemeClr>
                          </a:solidFill>
                          <a:effectLst/>
                          <a:latin typeface="Times New Roman" panose="02020603050405020304" pitchFamily="18" charset="0"/>
                          <a:cs typeface="Arial" panose="020B0604020202020204" pitchFamily="34" charset="0"/>
                        </a:rPr>
                        <a:t> $ 52,226,469 </a:t>
                      </a:r>
                      <a:endParaRPr kumimoji="0" lang="en-US" altLang="en-US" sz="2000" b="1" i="0" u="none" strike="noStrike" cap="none" normalizeH="0" baseline="0">
                        <a:ln>
                          <a:noFill/>
                        </a:ln>
                        <a:solidFill>
                          <a:schemeClr val="accent6">
                            <a:lumMod val="75000"/>
                          </a:schemeClr>
                        </a:solidFill>
                        <a:effectLst/>
                        <a:latin typeface="Times New Roman" panose="02020603050405020304" pitchFamily="18" charset="0"/>
                      </a:endParaRPr>
                    </a:p>
                  </a:txBody>
                  <a:tcPr marT="45731" marB="4573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5178755"/>
                  </a:ext>
                </a:extLst>
              </a:tr>
              <a:tr h="396334">
                <a:tc>
                  <a:txBody>
                    <a:bodyPr/>
                    <a:lstStyle>
                      <a:lvl1pPr>
                        <a:spcBef>
                          <a:spcPct val="20000"/>
                        </a:spcBef>
                        <a:buClr>
                          <a:srgbClr val="990033"/>
                        </a:buClr>
                        <a:buFont typeface="Wingdings" panose="05000000000000000000" pitchFamily="2" charset="2"/>
                        <a:defRPr sz="2800">
                          <a:solidFill>
                            <a:schemeClr val="tx1"/>
                          </a:solidFill>
                          <a:latin typeface="Times New Roman" panose="02020603050405020304" pitchFamily="18" charset="0"/>
                        </a:defRPr>
                      </a:lvl1pPr>
                      <a:lvl2pPr>
                        <a:spcBef>
                          <a:spcPct val="20000"/>
                        </a:spcBef>
                        <a:buClr>
                          <a:srgbClr val="990033"/>
                        </a:buClr>
                        <a:buFont typeface="Wingdings" panose="05000000000000000000" pitchFamily="2" charset="2"/>
                        <a:defRPr sz="2400">
                          <a:solidFill>
                            <a:schemeClr val="tx1"/>
                          </a:solidFill>
                          <a:latin typeface="Times New Roman" panose="02020603050405020304" pitchFamily="18" charset="0"/>
                        </a:defRPr>
                      </a:lvl2pPr>
                      <a:lvl3pPr>
                        <a:spcBef>
                          <a:spcPct val="20000"/>
                        </a:spcBef>
                        <a:buClr>
                          <a:srgbClr val="990033"/>
                        </a:buClr>
                        <a:buFont typeface="Wingdings" panose="05000000000000000000" pitchFamily="2" charset="2"/>
                        <a:defRPr sz="2000">
                          <a:solidFill>
                            <a:schemeClr val="tx1"/>
                          </a:solidFill>
                          <a:latin typeface="Times New Roman" panose="02020603050405020304" pitchFamily="18" charset="0"/>
                        </a:defRPr>
                      </a:lvl3pPr>
                      <a:lvl4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4pPr>
                      <a:lvl5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5pPr>
                      <a:lvl6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6pPr>
                      <a:lvl7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7pPr>
                      <a:lvl8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8pPr>
                      <a:lvl9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accent6">
                              <a:lumMod val="75000"/>
                            </a:schemeClr>
                          </a:solidFill>
                          <a:effectLst/>
                          <a:latin typeface="Times New Roman" panose="02020603050405020304" pitchFamily="18" charset="0"/>
                          <a:cs typeface="Arial" panose="020B0604020202020204" pitchFamily="34" charset="0"/>
                        </a:rPr>
                        <a:t> </a:t>
                      </a:r>
                      <a:endParaRPr kumimoji="0" lang="en-US" altLang="en-US" sz="2000" b="1" i="0" u="none" strike="noStrike" cap="none" normalizeH="0" baseline="0" dirty="0">
                        <a:ln>
                          <a:noFill/>
                        </a:ln>
                        <a:solidFill>
                          <a:schemeClr val="accent6">
                            <a:lumMod val="75000"/>
                          </a:schemeClr>
                        </a:solidFill>
                        <a:effectLst/>
                        <a:latin typeface="Times New Roman" panose="02020603050405020304" pitchFamily="18" charset="0"/>
                      </a:endParaRPr>
                    </a:p>
                  </a:txBody>
                  <a:tcPr marT="45731" marB="4573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rgbClr val="990033"/>
                        </a:buClr>
                        <a:buFont typeface="Wingdings" panose="05000000000000000000" pitchFamily="2" charset="2"/>
                        <a:defRPr sz="2800">
                          <a:solidFill>
                            <a:schemeClr val="tx1"/>
                          </a:solidFill>
                          <a:latin typeface="Times New Roman" panose="02020603050405020304" pitchFamily="18" charset="0"/>
                        </a:defRPr>
                      </a:lvl1pPr>
                      <a:lvl2pPr>
                        <a:spcBef>
                          <a:spcPct val="20000"/>
                        </a:spcBef>
                        <a:buClr>
                          <a:srgbClr val="990033"/>
                        </a:buClr>
                        <a:buFont typeface="Wingdings" panose="05000000000000000000" pitchFamily="2" charset="2"/>
                        <a:defRPr sz="2400">
                          <a:solidFill>
                            <a:schemeClr val="tx1"/>
                          </a:solidFill>
                          <a:latin typeface="Times New Roman" panose="02020603050405020304" pitchFamily="18" charset="0"/>
                        </a:defRPr>
                      </a:lvl2pPr>
                      <a:lvl3pPr>
                        <a:spcBef>
                          <a:spcPct val="20000"/>
                        </a:spcBef>
                        <a:buClr>
                          <a:srgbClr val="990033"/>
                        </a:buClr>
                        <a:buFont typeface="Wingdings" panose="05000000000000000000" pitchFamily="2" charset="2"/>
                        <a:defRPr sz="2000">
                          <a:solidFill>
                            <a:schemeClr val="tx1"/>
                          </a:solidFill>
                          <a:latin typeface="Times New Roman" panose="02020603050405020304" pitchFamily="18" charset="0"/>
                        </a:defRPr>
                      </a:lvl3pPr>
                      <a:lvl4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4pPr>
                      <a:lvl5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5pPr>
                      <a:lvl6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6pPr>
                      <a:lvl7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7pPr>
                      <a:lvl8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8pPr>
                      <a:lvl9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accent6">
                              <a:lumMod val="75000"/>
                            </a:schemeClr>
                          </a:solidFill>
                          <a:effectLst/>
                          <a:latin typeface="Times New Roman" panose="02020603050405020304" pitchFamily="18" charset="0"/>
                          <a:cs typeface="Arial" panose="020B0604020202020204" pitchFamily="34" charset="0"/>
                        </a:rPr>
                        <a:t>147,725 </a:t>
                      </a:r>
                      <a:endParaRPr kumimoji="0" lang="en-US" altLang="en-US" sz="2000" b="1" i="0" u="none" strike="noStrike" cap="none" normalizeH="0" baseline="0">
                        <a:ln>
                          <a:noFill/>
                        </a:ln>
                        <a:solidFill>
                          <a:schemeClr val="accent6">
                            <a:lumMod val="75000"/>
                          </a:schemeClr>
                        </a:solidFill>
                        <a:effectLst/>
                        <a:latin typeface="Times New Roman" panose="02020603050405020304" pitchFamily="18" charset="0"/>
                      </a:endParaRPr>
                    </a:p>
                  </a:txBody>
                  <a:tcPr marT="45731" marB="4573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rgbClr val="990033"/>
                        </a:buClr>
                        <a:buFont typeface="Wingdings" panose="05000000000000000000" pitchFamily="2" charset="2"/>
                        <a:defRPr sz="2800">
                          <a:solidFill>
                            <a:schemeClr val="tx1"/>
                          </a:solidFill>
                          <a:latin typeface="Times New Roman" panose="02020603050405020304" pitchFamily="18" charset="0"/>
                        </a:defRPr>
                      </a:lvl1pPr>
                      <a:lvl2pPr>
                        <a:spcBef>
                          <a:spcPct val="20000"/>
                        </a:spcBef>
                        <a:buClr>
                          <a:srgbClr val="990033"/>
                        </a:buClr>
                        <a:buFont typeface="Wingdings" panose="05000000000000000000" pitchFamily="2" charset="2"/>
                        <a:defRPr sz="2400">
                          <a:solidFill>
                            <a:schemeClr val="tx1"/>
                          </a:solidFill>
                          <a:latin typeface="Times New Roman" panose="02020603050405020304" pitchFamily="18" charset="0"/>
                        </a:defRPr>
                      </a:lvl2pPr>
                      <a:lvl3pPr>
                        <a:spcBef>
                          <a:spcPct val="20000"/>
                        </a:spcBef>
                        <a:buClr>
                          <a:srgbClr val="990033"/>
                        </a:buClr>
                        <a:buFont typeface="Wingdings" panose="05000000000000000000" pitchFamily="2" charset="2"/>
                        <a:defRPr sz="2000">
                          <a:solidFill>
                            <a:schemeClr val="tx1"/>
                          </a:solidFill>
                          <a:latin typeface="Times New Roman" panose="02020603050405020304" pitchFamily="18" charset="0"/>
                        </a:defRPr>
                      </a:lvl3pPr>
                      <a:lvl4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4pPr>
                      <a:lvl5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5pPr>
                      <a:lvl6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6pPr>
                      <a:lvl7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7pPr>
                      <a:lvl8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8pPr>
                      <a:lvl9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accent6">
                              <a:lumMod val="75000"/>
                            </a:schemeClr>
                          </a:solidFill>
                          <a:effectLst/>
                          <a:latin typeface="Times New Roman" panose="02020603050405020304" pitchFamily="18" charset="0"/>
                          <a:cs typeface="Arial" panose="020B0604020202020204" pitchFamily="34" charset="0"/>
                        </a:rPr>
                        <a:t>60%</a:t>
                      </a:r>
                      <a:endParaRPr kumimoji="0" lang="en-US" altLang="en-US" sz="2000" b="1" i="0" u="none" strike="noStrike" cap="none" normalizeH="0" baseline="0">
                        <a:ln>
                          <a:noFill/>
                        </a:ln>
                        <a:solidFill>
                          <a:schemeClr val="accent6">
                            <a:lumMod val="75000"/>
                          </a:schemeClr>
                        </a:solidFill>
                        <a:effectLst/>
                        <a:latin typeface="Times New Roman" panose="02020603050405020304" pitchFamily="18" charset="0"/>
                      </a:endParaRPr>
                    </a:p>
                  </a:txBody>
                  <a:tcPr marT="45731" marB="4573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rgbClr val="990033"/>
                        </a:buClr>
                        <a:buFont typeface="Wingdings" panose="05000000000000000000" pitchFamily="2" charset="2"/>
                        <a:defRPr sz="2800">
                          <a:solidFill>
                            <a:schemeClr val="tx1"/>
                          </a:solidFill>
                          <a:latin typeface="Times New Roman" panose="02020603050405020304" pitchFamily="18" charset="0"/>
                        </a:defRPr>
                      </a:lvl1pPr>
                      <a:lvl2pPr>
                        <a:spcBef>
                          <a:spcPct val="20000"/>
                        </a:spcBef>
                        <a:buClr>
                          <a:srgbClr val="990033"/>
                        </a:buClr>
                        <a:buFont typeface="Wingdings" panose="05000000000000000000" pitchFamily="2" charset="2"/>
                        <a:defRPr sz="2400">
                          <a:solidFill>
                            <a:schemeClr val="tx1"/>
                          </a:solidFill>
                          <a:latin typeface="Times New Roman" panose="02020603050405020304" pitchFamily="18" charset="0"/>
                        </a:defRPr>
                      </a:lvl2pPr>
                      <a:lvl3pPr>
                        <a:spcBef>
                          <a:spcPct val="20000"/>
                        </a:spcBef>
                        <a:buClr>
                          <a:srgbClr val="990033"/>
                        </a:buClr>
                        <a:buFont typeface="Wingdings" panose="05000000000000000000" pitchFamily="2" charset="2"/>
                        <a:defRPr sz="2000">
                          <a:solidFill>
                            <a:schemeClr val="tx1"/>
                          </a:solidFill>
                          <a:latin typeface="Times New Roman" panose="02020603050405020304" pitchFamily="18" charset="0"/>
                        </a:defRPr>
                      </a:lvl3pPr>
                      <a:lvl4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4pPr>
                      <a:lvl5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5pPr>
                      <a:lvl6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6pPr>
                      <a:lvl7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7pPr>
                      <a:lvl8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8pPr>
                      <a:lvl9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accent6">
                              <a:lumMod val="75000"/>
                            </a:schemeClr>
                          </a:solidFill>
                          <a:effectLst/>
                          <a:latin typeface="Times New Roman" panose="02020603050405020304" pitchFamily="18" charset="0"/>
                          <a:cs typeface="Arial" panose="020B0604020202020204" pitchFamily="34" charset="0"/>
                        </a:rPr>
                        <a:t> $ 56,578,675 </a:t>
                      </a:r>
                      <a:endParaRPr kumimoji="0" lang="en-US" altLang="en-US" sz="2000" b="1" i="0" u="none" strike="noStrike" cap="none" normalizeH="0" baseline="0">
                        <a:ln>
                          <a:noFill/>
                        </a:ln>
                        <a:solidFill>
                          <a:schemeClr val="accent6">
                            <a:lumMod val="75000"/>
                          </a:schemeClr>
                        </a:solidFill>
                        <a:effectLst/>
                        <a:latin typeface="Times New Roman" panose="02020603050405020304" pitchFamily="18" charset="0"/>
                      </a:endParaRPr>
                    </a:p>
                  </a:txBody>
                  <a:tcPr marT="45731" marB="4573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533985882"/>
                  </a:ext>
                </a:extLst>
              </a:tr>
              <a:tr h="396334">
                <a:tc>
                  <a:txBody>
                    <a:bodyPr/>
                    <a:lstStyle>
                      <a:lvl1pPr>
                        <a:spcBef>
                          <a:spcPct val="20000"/>
                        </a:spcBef>
                        <a:buClr>
                          <a:srgbClr val="990033"/>
                        </a:buClr>
                        <a:buFont typeface="Wingdings" panose="05000000000000000000" pitchFamily="2" charset="2"/>
                        <a:defRPr sz="2800">
                          <a:solidFill>
                            <a:schemeClr val="tx1"/>
                          </a:solidFill>
                          <a:latin typeface="Times New Roman" panose="02020603050405020304" pitchFamily="18" charset="0"/>
                        </a:defRPr>
                      </a:lvl1pPr>
                      <a:lvl2pPr>
                        <a:spcBef>
                          <a:spcPct val="20000"/>
                        </a:spcBef>
                        <a:buClr>
                          <a:srgbClr val="990033"/>
                        </a:buClr>
                        <a:buFont typeface="Wingdings" panose="05000000000000000000" pitchFamily="2" charset="2"/>
                        <a:defRPr sz="2400">
                          <a:solidFill>
                            <a:schemeClr val="tx1"/>
                          </a:solidFill>
                          <a:latin typeface="Times New Roman" panose="02020603050405020304" pitchFamily="18" charset="0"/>
                        </a:defRPr>
                      </a:lvl2pPr>
                      <a:lvl3pPr>
                        <a:spcBef>
                          <a:spcPct val="20000"/>
                        </a:spcBef>
                        <a:buClr>
                          <a:srgbClr val="990033"/>
                        </a:buClr>
                        <a:buFont typeface="Wingdings" panose="05000000000000000000" pitchFamily="2" charset="2"/>
                        <a:defRPr sz="2000">
                          <a:solidFill>
                            <a:schemeClr val="tx1"/>
                          </a:solidFill>
                          <a:latin typeface="Times New Roman" panose="02020603050405020304" pitchFamily="18" charset="0"/>
                        </a:defRPr>
                      </a:lvl3pPr>
                      <a:lvl4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4pPr>
                      <a:lvl5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5pPr>
                      <a:lvl6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6pPr>
                      <a:lvl7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7pPr>
                      <a:lvl8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8pPr>
                      <a:lvl9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accent6">
                              <a:lumMod val="75000"/>
                            </a:schemeClr>
                          </a:solidFill>
                          <a:effectLst/>
                          <a:latin typeface="Times New Roman" panose="02020603050405020304" pitchFamily="18" charset="0"/>
                          <a:cs typeface="Arial" panose="020B0604020202020204" pitchFamily="34" charset="0"/>
                        </a:rPr>
                        <a:t> </a:t>
                      </a:r>
                      <a:endParaRPr kumimoji="0" lang="en-US" altLang="en-US" sz="2000" b="1" i="0" u="none" strike="noStrike" cap="none" normalizeH="0" baseline="0">
                        <a:ln>
                          <a:noFill/>
                        </a:ln>
                        <a:solidFill>
                          <a:schemeClr val="accent6">
                            <a:lumMod val="75000"/>
                          </a:schemeClr>
                        </a:solidFill>
                        <a:effectLst/>
                        <a:latin typeface="Times New Roman" panose="02020603050405020304" pitchFamily="18" charset="0"/>
                      </a:endParaRPr>
                    </a:p>
                  </a:txBody>
                  <a:tcPr marT="45731" marB="4573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rgbClr val="990033"/>
                        </a:buClr>
                        <a:buFont typeface="Wingdings" panose="05000000000000000000" pitchFamily="2" charset="2"/>
                        <a:defRPr sz="2800">
                          <a:solidFill>
                            <a:schemeClr val="tx1"/>
                          </a:solidFill>
                          <a:latin typeface="Times New Roman" panose="02020603050405020304" pitchFamily="18" charset="0"/>
                        </a:defRPr>
                      </a:lvl1pPr>
                      <a:lvl2pPr>
                        <a:spcBef>
                          <a:spcPct val="20000"/>
                        </a:spcBef>
                        <a:buClr>
                          <a:srgbClr val="990033"/>
                        </a:buClr>
                        <a:buFont typeface="Wingdings" panose="05000000000000000000" pitchFamily="2" charset="2"/>
                        <a:defRPr sz="2400">
                          <a:solidFill>
                            <a:schemeClr val="tx1"/>
                          </a:solidFill>
                          <a:latin typeface="Times New Roman" panose="02020603050405020304" pitchFamily="18" charset="0"/>
                        </a:defRPr>
                      </a:lvl2pPr>
                      <a:lvl3pPr>
                        <a:spcBef>
                          <a:spcPct val="20000"/>
                        </a:spcBef>
                        <a:buClr>
                          <a:srgbClr val="990033"/>
                        </a:buClr>
                        <a:buFont typeface="Wingdings" panose="05000000000000000000" pitchFamily="2" charset="2"/>
                        <a:defRPr sz="2000">
                          <a:solidFill>
                            <a:schemeClr val="tx1"/>
                          </a:solidFill>
                          <a:latin typeface="Times New Roman" panose="02020603050405020304" pitchFamily="18" charset="0"/>
                        </a:defRPr>
                      </a:lvl3pPr>
                      <a:lvl4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4pPr>
                      <a:lvl5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5pPr>
                      <a:lvl6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6pPr>
                      <a:lvl7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7pPr>
                      <a:lvl8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8pPr>
                      <a:lvl9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accent6">
                              <a:lumMod val="75000"/>
                            </a:schemeClr>
                          </a:solidFill>
                          <a:effectLst/>
                          <a:latin typeface="Times New Roman" panose="02020603050405020304" pitchFamily="18" charset="0"/>
                          <a:cs typeface="Arial" panose="020B0604020202020204" pitchFamily="34" charset="0"/>
                        </a:rPr>
                        <a:t>161,155 </a:t>
                      </a:r>
                      <a:endParaRPr kumimoji="0" lang="en-US" altLang="en-US" sz="2000" b="1" i="0" u="none" strike="noStrike" cap="none" normalizeH="0" baseline="0" dirty="0">
                        <a:ln>
                          <a:noFill/>
                        </a:ln>
                        <a:solidFill>
                          <a:schemeClr val="accent6">
                            <a:lumMod val="75000"/>
                          </a:schemeClr>
                        </a:solidFill>
                        <a:effectLst/>
                        <a:latin typeface="Times New Roman" panose="02020603050405020304" pitchFamily="18" charset="0"/>
                      </a:endParaRPr>
                    </a:p>
                  </a:txBody>
                  <a:tcPr marT="45731" marB="4573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rgbClr val="990033"/>
                        </a:buClr>
                        <a:buFont typeface="Wingdings" panose="05000000000000000000" pitchFamily="2" charset="2"/>
                        <a:defRPr sz="2800">
                          <a:solidFill>
                            <a:schemeClr val="tx1"/>
                          </a:solidFill>
                          <a:latin typeface="Times New Roman" panose="02020603050405020304" pitchFamily="18" charset="0"/>
                        </a:defRPr>
                      </a:lvl1pPr>
                      <a:lvl2pPr>
                        <a:spcBef>
                          <a:spcPct val="20000"/>
                        </a:spcBef>
                        <a:buClr>
                          <a:srgbClr val="990033"/>
                        </a:buClr>
                        <a:buFont typeface="Wingdings" panose="05000000000000000000" pitchFamily="2" charset="2"/>
                        <a:defRPr sz="2400">
                          <a:solidFill>
                            <a:schemeClr val="tx1"/>
                          </a:solidFill>
                          <a:latin typeface="Times New Roman" panose="02020603050405020304" pitchFamily="18" charset="0"/>
                        </a:defRPr>
                      </a:lvl2pPr>
                      <a:lvl3pPr>
                        <a:spcBef>
                          <a:spcPct val="20000"/>
                        </a:spcBef>
                        <a:buClr>
                          <a:srgbClr val="990033"/>
                        </a:buClr>
                        <a:buFont typeface="Wingdings" panose="05000000000000000000" pitchFamily="2" charset="2"/>
                        <a:defRPr sz="2000">
                          <a:solidFill>
                            <a:schemeClr val="tx1"/>
                          </a:solidFill>
                          <a:latin typeface="Times New Roman" panose="02020603050405020304" pitchFamily="18" charset="0"/>
                        </a:defRPr>
                      </a:lvl3pPr>
                      <a:lvl4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4pPr>
                      <a:lvl5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5pPr>
                      <a:lvl6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6pPr>
                      <a:lvl7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7pPr>
                      <a:lvl8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8pPr>
                      <a:lvl9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accent6">
                              <a:lumMod val="75000"/>
                            </a:schemeClr>
                          </a:solidFill>
                          <a:effectLst/>
                          <a:latin typeface="Times New Roman" panose="02020603050405020304" pitchFamily="18" charset="0"/>
                          <a:cs typeface="Arial" panose="020B0604020202020204" pitchFamily="34" charset="0"/>
                        </a:rPr>
                        <a:t>55%</a:t>
                      </a:r>
                      <a:endParaRPr kumimoji="0" lang="en-US" altLang="en-US" sz="2000" b="1" i="0" u="none" strike="noStrike" cap="none" normalizeH="0" baseline="0">
                        <a:ln>
                          <a:noFill/>
                        </a:ln>
                        <a:solidFill>
                          <a:schemeClr val="accent6">
                            <a:lumMod val="75000"/>
                          </a:schemeClr>
                        </a:solidFill>
                        <a:effectLst/>
                        <a:latin typeface="Times New Roman" panose="02020603050405020304" pitchFamily="18" charset="0"/>
                      </a:endParaRPr>
                    </a:p>
                  </a:txBody>
                  <a:tcPr marT="45731" marB="4573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rgbClr val="990033"/>
                        </a:buClr>
                        <a:buFont typeface="Wingdings" panose="05000000000000000000" pitchFamily="2" charset="2"/>
                        <a:defRPr sz="2800">
                          <a:solidFill>
                            <a:schemeClr val="tx1"/>
                          </a:solidFill>
                          <a:latin typeface="Times New Roman" panose="02020603050405020304" pitchFamily="18" charset="0"/>
                        </a:defRPr>
                      </a:lvl1pPr>
                      <a:lvl2pPr>
                        <a:spcBef>
                          <a:spcPct val="20000"/>
                        </a:spcBef>
                        <a:buClr>
                          <a:srgbClr val="990033"/>
                        </a:buClr>
                        <a:buFont typeface="Wingdings" panose="05000000000000000000" pitchFamily="2" charset="2"/>
                        <a:defRPr sz="2400">
                          <a:solidFill>
                            <a:schemeClr val="tx1"/>
                          </a:solidFill>
                          <a:latin typeface="Times New Roman" panose="02020603050405020304" pitchFamily="18" charset="0"/>
                        </a:defRPr>
                      </a:lvl2pPr>
                      <a:lvl3pPr>
                        <a:spcBef>
                          <a:spcPct val="20000"/>
                        </a:spcBef>
                        <a:buClr>
                          <a:srgbClr val="990033"/>
                        </a:buClr>
                        <a:buFont typeface="Wingdings" panose="05000000000000000000" pitchFamily="2" charset="2"/>
                        <a:defRPr sz="2000">
                          <a:solidFill>
                            <a:schemeClr val="tx1"/>
                          </a:solidFill>
                          <a:latin typeface="Times New Roman" panose="02020603050405020304" pitchFamily="18" charset="0"/>
                        </a:defRPr>
                      </a:lvl3pPr>
                      <a:lvl4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4pPr>
                      <a:lvl5pPr>
                        <a:spcBef>
                          <a:spcPct val="20000"/>
                        </a:spcBef>
                        <a:buClr>
                          <a:srgbClr val="990033"/>
                        </a:buClr>
                        <a:buFont typeface="Wingdings" panose="05000000000000000000" pitchFamily="2" charset="2"/>
                        <a:defRPr>
                          <a:solidFill>
                            <a:schemeClr val="tx1"/>
                          </a:solidFill>
                          <a:latin typeface="Times New Roman" panose="02020603050405020304" pitchFamily="18" charset="0"/>
                        </a:defRPr>
                      </a:lvl5pPr>
                      <a:lvl6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6pPr>
                      <a:lvl7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7pPr>
                      <a:lvl8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8pPr>
                      <a:lvl9pPr fontAlgn="base">
                        <a:spcBef>
                          <a:spcPct val="20000"/>
                        </a:spcBef>
                        <a:spcAft>
                          <a:spcPct val="0"/>
                        </a:spcAft>
                        <a:buClr>
                          <a:srgbClr val="990033"/>
                        </a:buClr>
                        <a:buFont typeface="Wingdings" panose="05000000000000000000" pitchFamily="2" charset="2"/>
                        <a:defRPr>
                          <a:solidFill>
                            <a:schemeClr val="tx1"/>
                          </a:solidFill>
                          <a:latin typeface="Times New Roman" panose="02020603050405020304" pitchFamily="18"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accent6">
                              <a:lumMod val="75000"/>
                            </a:schemeClr>
                          </a:solidFill>
                          <a:effectLst/>
                          <a:latin typeface="Times New Roman" panose="02020603050405020304" pitchFamily="18" charset="0"/>
                          <a:cs typeface="Arial" panose="020B0604020202020204" pitchFamily="34" charset="0"/>
                        </a:rPr>
                        <a:t> $ 61,722,191 </a:t>
                      </a:r>
                      <a:endParaRPr kumimoji="0" lang="en-US" altLang="en-US" sz="2000" b="1" i="0" u="none" strike="noStrike" cap="none" normalizeH="0" baseline="0" dirty="0">
                        <a:ln>
                          <a:noFill/>
                        </a:ln>
                        <a:solidFill>
                          <a:schemeClr val="accent6">
                            <a:lumMod val="75000"/>
                          </a:schemeClr>
                        </a:solidFill>
                        <a:effectLst/>
                        <a:latin typeface="Times New Roman" panose="02020603050405020304" pitchFamily="18" charset="0"/>
                      </a:endParaRPr>
                    </a:p>
                  </a:txBody>
                  <a:tcPr marT="45731" marB="4573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420140427"/>
                  </a:ext>
                </a:extLst>
              </a:tr>
            </a:tbl>
          </a:graphicData>
        </a:graphic>
      </p:graphicFrame>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6DFFF0B-3056-42BD-9023-E31BA7AFF2B6}"/>
              </a:ext>
            </a:extLst>
          </p:cNvPr>
          <p:cNvSpPr/>
          <p:nvPr/>
        </p:nvSpPr>
        <p:spPr>
          <a:xfrm>
            <a:off x="1529445" y="2624581"/>
            <a:ext cx="7151914" cy="646331"/>
          </a:xfrm>
          <a:prstGeom prst="rect">
            <a:avLst/>
          </a:prstGeom>
        </p:spPr>
        <p:txBody>
          <a:bodyPr wrap="square">
            <a:spAutoFit/>
          </a:bodyPr>
          <a:lstStyle/>
          <a:p>
            <a:r>
              <a:rPr lang="en-US" altLang="en-US" sz="3600" dirty="0">
                <a:solidFill>
                  <a:schemeClr val="accent6">
                    <a:lumMod val="75000"/>
                  </a:schemeClr>
                </a:solidFill>
                <a:latin typeface="Calibri" panose="020F0502020204030204" pitchFamily="34" charset="0"/>
                <a:cs typeface="Calibri" panose="020F0502020204030204" pitchFamily="34" charset="0"/>
              </a:rPr>
              <a:t>The Importance of Communication</a:t>
            </a:r>
            <a:endParaRPr lang="en-US" sz="3600" dirty="0"/>
          </a:p>
        </p:txBody>
      </p:sp>
    </p:spTree>
    <p:extLst>
      <p:ext uri="{BB962C8B-B14F-4D97-AF65-F5344CB8AC3E}">
        <p14:creationId xmlns:p14="http://schemas.microsoft.com/office/powerpoint/2010/main" val="38615332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0AF7ECA-5C15-4F33-8645-F31213C2CF47}"/>
              </a:ext>
            </a:extLst>
          </p:cNvPr>
          <p:cNvSpPr txBox="1"/>
          <p:nvPr/>
        </p:nvSpPr>
        <p:spPr>
          <a:xfrm>
            <a:off x="3855026" y="2815936"/>
            <a:ext cx="2458365" cy="646331"/>
          </a:xfrm>
          <a:prstGeom prst="rect">
            <a:avLst/>
          </a:prstGeom>
          <a:noFill/>
        </p:spPr>
        <p:txBody>
          <a:bodyPr wrap="none" rtlCol="0">
            <a:spAutoFit/>
          </a:bodyPr>
          <a:lstStyle/>
          <a:p>
            <a:r>
              <a:rPr lang="en-US" sz="3600" dirty="0">
                <a:latin typeface="+mn-lt"/>
              </a:rPr>
              <a:t>Have Fun ….</a:t>
            </a:r>
          </a:p>
        </p:txBody>
      </p:sp>
    </p:spTree>
    <p:extLst>
      <p:ext uri="{BB962C8B-B14F-4D97-AF65-F5344CB8AC3E}">
        <p14:creationId xmlns:p14="http://schemas.microsoft.com/office/powerpoint/2010/main" val="160356552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3A0E1E86-F085-4755-8945-6A2013FAFAA4}"/>
              </a:ext>
            </a:extLst>
          </p:cNvPr>
          <p:cNvSpPr>
            <a:spLocks noChangeArrowheads="1"/>
          </p:cNvSpPr>
          <p:nvPr/>
        </p:nvSpPr>
        <p:spPr bwMode="auto">
          <a:xfrm>
            <a:off x="1176338" y="223838"/>
            <a:ext cx="7696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eaLnBrk="1" hangingPunct="1"/>
            <a:r>
              <a:rPr lang="en-US" altLang="en-US" sz="3800" b="1">
                <a:solidFill>
                  <a:schemeClr val="tx2"/>
                </a:solidFill>
                <a:cs typeface="Lucida Sans Unicode" panose="020B0602030504020204" pitchFamily="34" charset="0"/>
              </a:rPr>
              <a:t>How Much Space?</a:t>
            </a:r>
            <a:r>
              <a:rPr lang="en-US" altLang="en-US" sz="4400" b="1">
                <a:solidFill>
                  <a:schemeClr val="tx2"/>
                </a:solidFill>
                <a:latin typeface="Lucida Sans Unicode" panose="020B0602030504020204" pitchFamily="34" charset="0"/>
                <a:cs typeface="Lucida Sans Unicode" panose="020B0602030504020204" pitchFamily="34" charset="0"/>
              </a:rPr>
              <a:t> </a:t>
            </a:r>
          </a:p>
        </p:txBody>
      </p:sp>
      <p:grpSp>
        <p:nvGrpSpPr>
          <p:cNvPr id="74755" name="Group 3">
            <a:extLst>
              <a:ext uri="{FF2B5EF4-FFF2-40B4-BE49-F238E27FC236}">
                <a16:creationId xmlns:a16="http://schemas.microsoft.com/office/drawing/2014/main" id="{84CCF503-FFEF-42D7-B09C-5A61B705DC11}"/>
              </a:ext>
            </a:extLst>
          </p:cNvPr>
          <p:cNvGrpSpPr>
            <a:grpSpLocks/>
          </p:cNvGrpSpPr>
          <p:nvPr/>
        </p:nvGrpSpPr>
        <p:grpSpPr bwMode="auto">
          <a:xfrm>
            <a:off x="2728913" y="1223963"/>
            <a:ext cx="4572000" cy="4510087"/>
            <a:chOff x="1392" y="1047"/>
            <a:chExt cx="2880" cy="2841"/>
          </a:xfrm>
        </p:grpSpPr>
        <p:sp>
          <p:nvSpPr>
            <p:cNvPr id="74773" name="Rectangle 4">
              <a:extLst>
                <a:ext uri="{FF2B5EF4-FFF2-40B4-BE49-F238E27FC236}">
                  <a16:creationId xmlns:a16="http://schemas.microsoft.com/office/drawing/2014/main" id="{BA74371A-BA8F-4353-9B5F-4A1FF45A363F}"/>
                </a:ext>
              </a:extLst>
            </p:cNvPr>
            <p:cNvSpPr>
              <a:spLocks noChangeArrowheads="1"/>
            </p:cNvSpPr>
            <p:nvPr/>
          </p:nvSpPr>
          <p:spPr bwMode="auto">
            <a:xfrm>
              <a:off x="1392" y="1047"/>
              <a:ext cx="2880" cy="2832"/>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endParaRPr lang="en-US" altLang="en-US" sz="1400" b="1"/>
            </a:p>
          </p:txBody>
        </p:sp>
        <p:sp>
          <p:nvSpPr>
            <p:cNvPr id="74774" name="Rectangle 5">
              <a:extLst>
                <a:ext uri="{FF2B5EF4-FFF2-40B4-BE49-F238E27FC236}">
                  <a16:creationId xmlns:a16="http://schemas.microsoft.com/office/drawing/2014/main" id="{43AEBDFD-A170-4CFC-9C47-E5C69889BCEF}"/>
                </a:ext>
              </a:extLst>
            </p:cNvPr>
            <p:cNvSpPr>
              <a:spLocks noChangeArrowheads="1"/>
            </p:cNvSpPr>
            <p:nvPr/>
          </p:nvSpPr>
          <p:spPr bwMode="auto">
            <a:xfrm>
              <a:off x="1392" y="1047"/>
              <a:ext cx="2640" cy="2649"/>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endParaRPr lang="en-US" altLang="en-US" sz="1400" b="1"/>
            </a:p>
          </p:txBody>
        </p:sp>
        <p:grpSp>
          <p:nvGrpSpPr>
            <p:cNvPr id="74775" name="Group 6">
              <a:extLst>
                <a:ext uri="{FF2B5EF4-FFF2-40B4-BE49-F238E27FC236}">
                  <a16:creationId xmlns:a16="http://schemas.microsoft.com/office/drawing/2014/main" id="{FB85C864-BB98-4552-BDE6-47F5BFDD799E}"/>
                </a:ext>
              </a:extLst>
            </p:cNvPr>
            <p:cNvGrpSpPr>
              <a:grpSpLocks/>
            </p:cNvGrpSpPr>
            <p:nvPr/>
          </p:nvGrpSpPr>
          <p:grpSpPr bwMode="auto">
            <a:xfrm>
              <a:off x="1392" y="1047"/>
              <a:ext cx="2112" cy="2164"/>
              <a:chOff x="1392" y="1078"/>
              <a:chExt cx="2112" cy="2164"/>
            </a:xfrm>
          </p:grpSpPr>
          <p:sp>
            <p:nvSpPr>
              <p:cNvPr id="74779" name="Text Box 7">
                <a:extLst>
                  <a:ext uri="{FF2B5EF4-FFF2-40B4-BE49-F238E27FC236}">
                    <a16:creationId xmlns:a16="http://schemas.microsoft.com/office/drawing/2014/main" id="{19C34FF8-4F72-4B57-8CD4-2DED0C48ADB1}"/>
                  </a:ext>
                </a:extLst>
              </p:cNvPr>
              <p:cNvSpPr txBox="1">
                <a:spLocks noChangeArrowheads="1"/>
              </p:cNvSpPr>
              <p:nvPr/>
            </p:nvSpPr>
            <p:spPr bwMode="auto">
              <a:xfrm>
                <a:off x="1392" y="1295"/>
                <a:ext cx="2112" cy="218"/>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1600" b="1">
                    <a:solidFill>
                      <a:schemeClr val="bg1"/>
                    </a:solidFill>
                  </a:rPr>
                  <a:t>200 Laboratory and Support</a:t>
                </a:r>
              </a:p>
            </p:txBody>
          </p:sp>
          <p:sp>
            <p:nvSpPr>
              <p:cNvPr id="74780" name="Text Box 8">
                <a:extLst>
                  <a:ext uri="{FF2B5EF4-FFF2-40B4-BE49-F238E27FC236}">
                    <a16:creationId xmlns:a16="http://schemas.microsoft.com/office/drawing/2014/main" id="{D0237C30-3A56-436A-8087-8B978189C83E}"/>
                  </a:ext>
                </a:extLst>
              </p:cNvPr>
              <p:cNvSpPr txBox="1">
                <a:spLocks noChangeArrowheads="1"/>
              </p:cNvSpPr>
              <p:nvPr/>
            </p:nvSpPr>
            <p:spPr bwMode="auto">
              <a:xfrm>
                <a:off x="1392" y="1511"/>
                <a:ext cx="2112" cy="218"/>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1600" b="1">
                    <a:solidFill>
                      <a:schemeClr val="bg1"/>
                    </a:solidFill>
                  </a:rPr>
                  <a:t>300 Office and Support</a:t>
                </a:r>
              </a:p>
            </p:txBody>
          </p:sp>
          <p:sp>
            <p:nvSpPr>
              <p:cNvPr id="74781" name="Text Box 9">
                <a:extLst>
                  <a:ext uri="{FF2B5EF4-FFF2-40B4-BE49-F238E27FC236}">
                    <a16:creationId xmlns:a16="http://schemas.microsoft.com/office/drawing/2014/main" id="{9232D768-B4BB-4E14-AA08-66B09B54F524}"/>
                  </a:ext>
                </a:extLst>
              </p:cNvPr>
              <p:cNvSpPr txBox="1">
                <a:spLocks noChangeArrowheads="1"/>
              </p:cNvSpPr>
              <p:nvPr/>
            </p:nvSpPr>
            <p:spPr bwMode="auto">
              <a:xfrm>
                <a:off x="1392" y="1727"/>
                <a:ext cx="2112" cy="218"/>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1600" b="1">
                    <a:solidFill>
                      <a:schemeClr val="bg1"/>
                    </a:solidFill>
                  </a:rPr>
                  <a:t>400 Library/Reading and Support</a:t>
                </a:r>
              </a:p>
            </p:txBody>
          </p:sp>
          <p:sp>
            <p:nvSpPr>
              <p:cNvPr id="74782" name="Text Box 10">
                <a:extLst>
                  <a:ext uri="{FF2B5EF4-FFF2-40B4-BE49-F238E27FC236}">
                    <a16:creationId xmlns:a16="http://schemas.microsoft.com/office/drawing/2014/main" id="{61BA0A61-F919-49E7-8A28-9DB5BF9C32B4}"/>
                  </a:ext>
                </a:extLst>
              </p:cNvPr>
              <p:cNvSpPr txBox="1">
                <a:spLocks noChangeArrowheads="1"/>
              </p:cNvSpPr>
              <p:nvPr/>
            </p:nvSpPr>
            <p:spPr bwMode="auto">
              <a:xfrm>
                <a:off x="1392" y="1943"/>
                <a:ext cx="2112" cy="218"/>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1600" b="1">
                    <a:solidFill>
                      <a:schemeClr val="bg1"/>
                    </a:solidFill>
                  </a:rPr>
                  <a:t>500 Special and Support</a:t>
                </a:r>
              </a:p>
            </p:txBody>
          </p:sp>
          <p:sp>
            <p:nvSpPr>
              <p:cNvPr id="74783" name="Text Box 11">
                <a:extLst>
                  <a:ext uri="{FF2B5EF4-FFF2-40B4-BE49-F238E27FC236}">
                    <a16:creationId xmlns:a16="http://schemas.microsoft.com/office/drawing/2014/main" id="{5A29B3CF-43B8-491A-9E8C-E1795658F970}"/>
                  </a:ext>
                </a:extLst>
              </p:cNvPr>
              <p:cNvSpPr txBox="1">
                <a:spLocks noChangeArrowheads="1"/>
              </p:cNvSpPr>
              <p:nvPr/>
            </p:nvSpPr>
            <p:spPr bwMode="auto">
              <a:xfrm>
                <a:off x="1392" y="2160"/>
                <a:ext cx="2112" cy="218"/>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1600" b="1">
                    <a:solidFill>
                      <a:schemeClr val="bg1"/>
                    </a:solidFill>
                  </a:rPr>
                  <a:t>600 General and Support</a:t>
                </a:r>
              </a:p>
            </p:txBody>
          </p:sp>
          <p:sp>
            <p:nvSpPr>
              <p:cNvPr id="74784" name="Text Box 12">
                <a:extLst>
                  <a:ext uri="{FF2B5EF4-FFF2-40B4-BE49-F238E27FC236}">
                    <a16:creationId xmlns:a16="http://schemas.microsoft.com/office/drawing/2014/main" id="{363A29D2-00EA-44BB-97A4-BBAF46B08891}"/>
                  </a:ext>
                </a:extLst>
              </p:cNvPr>
              <p:cNvSpPr txBox="1">
                <a:spLocks noChangeArrowheads="1"/>
              </p:cNvSpPr>
              <p:nvPr/>
            </p:nvSpPr>
            <p:spPr bwMode="auto">
              <a:xfrm>
                <a:off x="1392" y="1078"/>
                <a:ext cx="2112" cy="218"/>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1600" b="1">
                    <a:solidFill>
                      <a:schemeClr val="bg1"/>
                    </a:solidFill>
                  </a:rPr>
                  <a:t>100 Classroom and Support</a:t>
                </a:r>
              </a:p>
            </p:txBody>
          </p:sp>
          <p:sp>
            <p:nvSpPr>
              <p:cNvPr id="74785" name="Text Box 13">
                <a:extLst>
                  <a:ext uri="{FF2B5EF4-FFF2-40B4-BE49-F238E27FC236}">
                    <a16:creationId xmlns:a16="http://schemas.microsoft.com/office/drawing/2014/main" id="{3EDE2810-2C7D-49D5-88CD-2945808F4480}"/>
                  </a:ext>
                </a:extLst>
              </p:cNvPr>
              <p:cNvSpPr txBox="1">
                <a:spLocks noChangeArrowheads="1"/>
              </p:cNvSpPr>
              <p:nvPr/>
            </p:nvSpPr>
            <p:spPr bwMode="auto">
              <a:xfrm>
                <a:off x="1392" y="2376"/>
                <a:ext cx="2112" cy="218"/>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1600" b="1">
                    <a:solidFill>
                      <a:schemeClr val="bg1"/>
                    </a:solidFill>
                  </a:rPr>
                  <a:t>700 Support</a:t>
                </a:r>
              </a:p>
            </p:txBody>
          </p:sp>
          <p:sp>
            <p:nvSpPr>
              <p:cNvPr id="74786" name="Text Box 14">
                <a:extLst>
                  <a:ext uri="{FF2B5EF4-FFF2-40B4-BE49-F238E27FC236}">
                    <a16:creationId xmlns:a16="http://schemas.microsoft.com/office/drawing/2014/main" id="{60491A3A-BB3E-408A-9743-C8E9A5258B32}"/>
                  </a:ext>
                </a:extLst>
              </p:cNvPr>
              <p:cNvSpPr txBox="1">
                <a:spLocks noChangeArrowheads="1"/>
              </p:cNvSpPr>
              <p:nvPr/>
            </p:nvSpPr>
            <p:spPr bwMode="auto">
              <a:xfrm>
                <a:off x="1392" y="2592"/>
                <a:ext cx="2112" cy="218"/>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1600" b="1">
                    <a:solidFill>
                      <a:schemeClr val="bg1"/>
                    </a:solidFill>
                  </a:rPr>
                  <a:t>800 Health Services Support</a:t>
                </a:r>
              </a:p>
            </p:txBody>
          </p:sp>
          <p:sp>
            <p:nvSpPr>
              <p:cNvPr id="74787" name="Text Box 15">
                <a:extLst>
                  <a:ext uri="{FF2B5EF4-FFF2-40B4-BE49-F238E27FC236}">
                    <a16:creationId xmlns:a16="http://schemas.microsoft.com/office/drawing/2014/main" id="{2310D88E-F76E-47F1-9DEF-91C1E02CF076}"/>
                  </a:ext>
                </a:extLst>
              </p:cNvPr>
              <p:cNvSpPr txBox="1">
                <a:spLocks noChangeArrowheads="1"/>
              </p:cNvSpPr>
              <p:nvPr/>
            </p:nvSpPr>
            <p:spPr bwMode="auto">
              <a:xfrm>
                <a:off x="1392" y="2808"/>
                <a:ext cx="2112" cy="218"/>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1600" b="1">
                    <a:solidFill>
                      <a:schemeClr val="bg1"/>
                    </a:solidFill>
                  </a:rPr>
                  <a:t>900 Residential and Support</a:t>
                </a:r>
              </a:p>
            </p:txBody>
          </p:sp>
          <p:sp>
            <p:nvSpPr>
              <p:cNvPr id="74788" name="Text Box 16">
                <a:extLst>
                  <a:ext uri="{FF2B5EF4-FFF2-40B4-BE49-F238E27FC236}">
                    <a16:creationId xmlns:a16="http://schemas.microsoft.com/office/drawing/2014/main" id="{008AC4F4-B929-40C5-8EA1-B79F11EE22B7}"/>
                  </a:ext>
                </a:extLst>
              </p:cNvPr>
              <p:cNvSpPr txBox="1">
                <a:spLocks noChangeArrowheads="1"/>
              </p:cNvSpPr>
              <p:nvPr/>
            </p:nvSpPr>
            <p:spPr bwMode="auto">
              <a:xfrm>
                <a:off x="1392" y="3024"/>
                <a:ext cx="2112" cy="218"/>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1600" b="1">
                    <a:solidFill>
                      <a:schemeClr val="bg1"/>
                    </a:solidFill>
                  </a:rPr>
                  <a:t>xxx Vacant, under renovation</a:t>
                </a:r>
              </a:p>
            </p:txBody>
          </p:sp>
        </p:grpSp>
        <p:sp>
          <p:nvSpPr>
            <p:cNvPr id="74776" name="Rectangle 17">
              <a:extLst>
                <a:ext uri="{FF2B5EF4-FFF2-40B4-BE49-F238E27FC236}">
                  <a16:creationId xmlns:a16="http://schemas.microsoft.com/office/drawing/2014/main" id="{ADD0CAF8-1DDE-475E-8602-8D141BF07956}"/>
                </a:ext>
              </a:extLst>
            </p:cNvPr>
            <p:cNvSpPr>
              <a:spLocks noChangeArrowheads="1"/>
            </p:cNvSpPr>
            <p:nvPr/>
          </p:nvSpPr>
          <p:spPr bwMode="auto">
            <a:xfrm>
              <a:off x="1392" y="1047"/>
              <a:ext cx="2880" cy="2832"/>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74777" name="Text Box 18">
              <a:extLst>
                <a:ext uri="{FF2B5EF4-FFF2-40B4-BE49-F238E27FC236}">
                  <a16:creationId xmlns:a16="http://schemas.microsoft.com/office/drawing/2014/main" id="{FA5909F9-5D67-4D60-9628-53C396FC9CB9}"/>
                </a:ext>
              </a:extLst>
            </p:cNvPr>
            <p:cNvSpPr txBox="1">
              <a:spLocks noChangeArrowheads="1"/>
            </p:cNvSpPr>
            <p:nvPr/>
          </p:nvSpPr>
          <p:spPr bwMode="auto">
            <a:xfrm>
              <a:off x="1478" y="3312"/>
              <a:ext cx="2433"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400" b="1"/>
                <a:t>Corridors, Stairs, Restrooms, Elevators, Lobby, </a:t>
              </a:r>
            </a:p>
            <a:p>
              <a:r>
                <a:rPr lang="en-US" altLang="en-US" sz="1400" b="1"/>
                <a:t>Mechanical Rooms, Ducts, Janitor Closets</a:t>
              </a:r>
            </a:p>
          </p:txBody>
        </p:sp>
        <p:sp>
          <p:nvSpPr>
            <p:cNvPr id="74778" name="Text Box 19">
              <a:extLst>
                <a:ext uri="{FF2B5EF4-FFF2-40B4-BE49-F238E27FC236}">
                  <a16:creationId xmlns:a16="http://schemas.microsoft.com/office/drawing/2014/main" id="{8DFFF957-9E9D-4232-BB7B-F2A876EDA435}"/>
                </a:ext>
              </a:extLst>
            </p:cNvPr>
            <p:cNvSpPr txBox="1">
              <a:spLocks noChangeArrowheads="1"/>
            </p:cNvSpPr>
            <p:nvPr/>
          </p:nvSpPr>
          <p:spPr bwMode="auto">
            <a:xfrm>
              <a:off x="1526" y="3696"/>
              <a:ext cx="1086"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400" b="1"/>
                <a:t>Structure and Walls</a:t>
              </a:r>
            </a:p>
          </p:txBody>
        </p:sp>
      </p:grpSp>
      <p:sp>
        <p:nvSpPr>
          <p:cNvPr id="74756" name="Rectangle 20">
            <a:extLst>
              <a:ext uri="{FF2B5EF4-FFF2-40B4-BE49-F238E27FC236}">
                <a16:creationId xmlns:a16="http://schemas.microsoft.com/office/drawing/2014/main" id="{BE1F3A4B-BA39-4286-926D-889FFC6EE037}"/>
              </a:ext>
            </a:extLst>
          </p:cNvPr>
          <p:cNvSpPr>
            <a:spLocks noChangeArrowheads="1"/>
          </p:cNvSpPr>
          <p:nvPr/>
        </p:nvSpPr>
        <p:spPr bwMode="auto">
          <a:xfrm>
            <a:off x="1204913" y="5962650"/>
            <a:ext cx="304800" cy="304800"/>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grpSp>
        <p:nvGrpSpPr>
          <p:cNvPr id="74757" name="Group 21">
            <a:extLst>
              <a:ext uri="{FF2B5EF4-FFF2-40B4-BE49-F238E27FC236}">
                <a16:creationId xmlns:a16="http://schemas.microsoft.com/office/drawing/2014/main" id="{BF919CAC-7273-443F-B6A6-C6D08675A6D5}"/>
              </a:ext>
            </a:extLst>
          </p:cNvPr>
          <p:cNvGrpSpPr>
            <a:grpSpLocks/>
          </p:cNvGrpSpPr>
          <p:nvPr/>
        </p:nvGrpSpPr>
        <p:grpSpPr bwMode="auto">
          <a:xfrm>
            <a:off x="3432175" y="5886450"/>
            <a:ext cx="457200" cy="457200"/>
            <a:chOff x="2496" y="3936"/>
            <a:chExt cx="288" cy="288"/>
          </a:xfrm>
        </p:grpSpPr>
        <p:sp>
          <p:nvSpPr>
            <p:cNvPr id="74771" name="Rectangle 22">
              <a:extLst>
                <a:ext uri="{FF2B5EF4-FFF2-40B4-BE49-F238E27FC236}">
                  <a16:creationId xmlns:a16="http://schemas.microsoft.com/office/drawing/2014/main" id="{2936BAFC-878A-4948-B8CD-BEB95CCADF20}"/>
                </a:ext>
              </a:extLst>
            </p:cNvPr>
            <p:cNvSpPr>
              <a:spLocks noChangeArrowheads="1"/>
            </p:cNvSpPr>
            <p:nvPr/>
          </p:nvSpPr>
          <p:spPr bwMode="auto">
            <a:xfrm>
              <a:off x="2496" y="3936"/>
              <a:ext cx="192" cy="19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74772" name="Rectangle 23">
              <a:extLst>
                <a:ext uri="{FF2B5EF4-FFF2-40B4-BE49-F238E27FC236}">
                  <a16:creationId xmlns:a16="http://schemas.microsoft.com/office/drawing/2014/main" id="{4CAD6261-7516-4986-B9BE-F7F123AC39FD}"/>
                </a:ext>
              </a:extLst>
            </p:cNvPr>
            <p:cNvSpPr>
              <a:spLocks noChangeArrowheads="1"/>
            </p:cNvSpPr>
            <p:nvPr/>
          </p:nvSpPr>
          <p:spPr bwMode="auto">
            <a:xfrm>
              <a:off x="2592" y="4032"/>
              <a:ext cx="192" cy="192"/>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grpSp>
      <p:grpSp>
        <p:nvGrpSpPr>
          <p:cNvPr id="74758" name="Group 24">
            <a:extLst>
              <a:ext uri="{FF2B5EF4-FFF2-40B4-BE49-F238E27FC236}">
                <a16:creationId xmlns:a16="http://schemas.microsoft.com/office/drawing/2014/main" id="{AB055B85-97D3-4197-980B-CD0C0602B65C}"/>
              </a:ext>
            </a:extLst>
          </p:cNvPr>
          <p:cNvGrpSpPr>
            <a:grpSpLocks/>
          </p:cNvGrpSpPr>
          <p:nvPr/>
        </p:nvGrpSpPr>
        <p:grpSpPr bwMode="auto">
          <a:xfrm>
            <a:off x="6370638" y="5810250"/>
            <a:ext cx="609600" cy="609600"/>
            <a:chOff x="4320" y="3888"/>
            <a:chExt cx="384" cy="384"/>
          </a:xfrm>
        </p:grpSpPr>
        <p:sp>
          <p:nvSpPr>
            <p:cNvPr id="74768" name="Rectangle 25">
              <a:extLst>
                <a:ext uri="{FF2B5EF4-FFF2-40B4-BE49-F238E27FC236}">
                  <a16:creationId xmlns:a16="http://schemas.microsoft.com/office/drawing/2014/main" id="{3CB6D25D-4835-4381-A9F8-02895195D558}"/>
                </a:ext>
              </a:extLst>
            </p:cNvPr>
            <p:cNvSpPr>
              <a:spLocks noChangeArrowheads="1"/>
            </p:cNvSpPr>
            <p:nvPr/>
          </p:nvSpPr>
          <p:spPr bwMode="auto">
            <a:xfrm>
              <a:off x="4320" y="3888"/>
              <a:ext cx="192" cy="192"/>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74769" name="Rectangle 26">
              <a:extLst>
                <a:ext uri="{FF2B5EF4-FFF2-40B4-BE49-F238E27FC236}">
                  <a16:creationId xmlns:a16="http://schemas.microsoft.com/office/drawing/2014/main" id="{39FF8DE3-CAFC-43BE-98C9-6FE0058B603C}"/>
                </a:ext>
              </a:extLst>
            </p:cNvPr>
            <p:cNvSpPr>
              <a:spLocks noChangeArrowheads="1"/>
            </p:cNvSpPr>
            <p:nvPr/>
          </p:nvSpPr>
          <p:spPr bwMode="auto">
            <a:xfrm>
              <a:off x="4416" y="3984"/>
              <a:ext cx="192" cy="19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74770" name="Rectangle 27">
              <a:extLst>
                <a:ext uri="{FF2B5EF4-FFF2-40B4-BE49-F238E27FC236}">
                  <a16:creationId xmlns:a16="http://schemas.microsoft.com/office/drawing/2014/main" id="{112213F7-E8B6-46A7-B42F-918639CFE52D}"/>
                </a:ext>
              </a:extLst>
            </p:cNvPr>
            <p:cNvSpPr>
              <a:spLocks noChangeArrowheads="1"/>
            </p:cNvSpPr>
            <p:nvPr/>
          </p:nvSpPr>
          <p:spPr bwMode="auto">
            <a:xfrm>
              <a:off x="4512" y="4080"/>
              <a:ext cx="192" cy="192"/>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grpSp>
      <p:sp>
        <p:nvSpPr>
          <p:cNvPr id="74759" name="Text Box 28">
            <a:extLst>
              <a:ext uri="{FF2B5EF4-FFF2-40B4-BE49-F238E27FC236}">
                <a16:creationId xmlns:a16="http://schemas.microsoft.com/office/drawing/2014/main" id="{F91455C1-4ECF-4CE6-AF33-2510EA22C95A}"/>
              </a:ext>
            </a:extLst>
          </p:cNvPr>
          <p:cNvSpPr txBox="1">
            <a:spLocks noChangeArrowheads="1"/>
          </p:cNvSpPr>
          <p:nvPr/>
        </p:nvSpPr>
        <p:spPr bwMode="auto">
          <a:xfrm>
            <a:off x="1585913" y="5962650"/>
            <a:ext cx="140811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400" b="1"/>
              <a:t>Net Square Feet</a:t>
            </a:r>
          </a:p>
        </p:txBody>
      </p:sp>
      <p:sp>
        <p:nvSpPr>
          <p:cNvPr id="74760" name="Text Box 29">
            <a:extLst>
              <a:ext uri="{FF2B5EF4-FFF2-40B4-BE49-F238E27FC236}">
                <a16:creationId xmlns:a16="http://schemas.microsoft.com/office/drawing/2014/main" id="{E6E987AB-491D-45FD-BEFE-A8CFFF28E32D}"/>
              </a:ext>
            </a:extLst>
          </p:cNvPr>
          <p:cNvSpPr txBox="1">
            <a:spLocks noChangeArrowheads="1"/>
          </p:cNvSpPr>
          <p:nvPr/>
        </p:nvSpPr>
        <p:spPr bwMode="auto">
          <a:xfrm>
            <a:off x="3965575" y="5962650"/>
            <a:ext cx="19669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400" b="1"/>
              <a:t>Net Usable Square Feet</a:t>
            </a:r>
          </a:p>
        </p:txBody>
      </p:sp>
      <p:sp>
        <p:nvSpPr>
          <p:cNvPr id="74761" name="Text Box 30">
            <a:extLst>
              <a:ext uri="{FF2B5EF4-FFF2-40B4-BE49-F238E27FC236}">
                <a16:creationId xmlns:a16="http://schemas.microsoft.com/office/drawing/2014/main" id="{5B78B812-7EB9-4172-9CA0-E5A23153EE35}"/>
              </a:ext>
            </a:extLst>
          </p:cNvPr>
          <p:cNvSpPr txBox="1">
            <a:spLocks noChangeArrowheads="1"/>
          </p:cNvSpPr>
          <p:nvPr/>
        </p:nvSpPr>
        <p:spPr bwMode="auto">
          <a:xfrm>
            <a:off x="7058025" y="5962650"/>
            <a:ext cx="15875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400" b="1"/>
              <a:t>Gross Square Feet</a:t>
            </a:r>
          </a:p>
        </p:txBody>
      </p:sp>
      <p:grpSp>
        <p:nvGrpSpPr>
          <p:cNvPr id="594975" name="Group 31">
            <a:extLst>
              <a:ext uri="{FF2B5EF4-FFF2-40B4-BE49-F238E27FC236}">
                <a16:creationId xmlns:a16="http://schemas.microsoft.com/office/drawing/2014/main" id="{DB1179C9-57C0-4B76-B528-377B70D521B4}"/>
              </a:ext>
            </a:extLst>
          </p:cNvPr>
          <p:cNvGrpSpPr>
            <a:grpSpLocks/>
          </p:cNvGrpSpPr>
          <p:nvPr/>
        </p:nvGrpSpPr>
        <p:grpSpPr bwMode="auto">
          <a:xfrm>
            <a:off x="2743200" y="1066800"/>
            <a:ext cx="4800600" cy="4648200"/>
            <a:chOff x="1728" y="672"/>
            <a:chExt cx="3024" cy="2928"/>
          </a:xfrm>
        </p:grpSpPr>
        <p:sp>
          <p:nvSpPr>
            <p:cNvPr id="74766" name="Line 32">
              <a:extLst>
                <a:ext uri="{FF2B5EF4-FFF2-40B4-BE49-F238E27FC236}">
                  <a16:creationId xmlns:a16="http://schemas.microsoft.com/office/drawing/2014/main" id="{503E0B60-8C6B-4A00-84EA-75855D9139C7}"/>
                </a:ext>
              </a:extLst>
            </p:cNvPr>
            <p:cNvSpPr>
              <a:spLocks noChangeShapeType="1"/>
            </p:cNvSpPr>
            <p:nvPr/>
          </p:nvSpPr>
          <p:spPr bwMode="auto">
            <a:xfrm>
              <a:off x="1728" y="672"/>
              <a:ext cx="2880" cy="0"/>
            </a:xfrm>
            <a:prstGeom prst="line">
              <a:avLst/>
            </a:prstGeom>
            <a:noFill/>
            <a:ln w="38100">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767" name="Line 33">
              <a:extLst>
                <a:ext uri="{FF2B5EF4-FFF2-40B4-BE49-F238E27FC236}">
                  <a16:creationId xmlns:a16="http://schemas.microsoft.com/office/drawing/2014/main" id="{2CA178EB-75C6-41AB-B513-BEE2B33067B3}"/>
                </a:ext>
              </a:extLst>
            </p:cNvPr>
            <p:cNvSpPr>
              <a:spLocks noChangeShapeType="1"/>
            </p:cNvSpPr>
            <p:nvPr/>
          </p:nvSpPr>
          <p:spPr bwMode="auto">
            <a:xfrm>
              <a:off x="4752" y="768"/>
              <a:ext cx="0" cy="2832"/>
            </a:xfrm>
            <a:prstGeom prst="line">
              <a:avLst/>
            </a:prstGeom>
            <a:noFill/>
            <a:ln w="38100">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94978" name="Group 34">
            <a:extLst>
              <a:ext uri="{FF2B5EF4-FFF2-40B4-BE49-F238E27FC236}">
                <a16:creationId xmlns:a16="http://schemas.microsoft.com/office/drawing/2014/main" id="{21784489-E0E8-4227-9A26-60D6A72B448D}"/>
              </a:ext>
            </a:extLst>
          </p:cNvPr>
          <p:cNvGrpSpPr>
            <a:grpSpLocks/>
          </p:cNvGrpSpPr>
          <p:nvPr/>
        </p:nvGrpSpPr>
        <p:grpSpPr bwMode="auto">
          <a:xfrm>
            <a:off x="2438400" y="1295400"/>
            <a:ext cx="3657600" cy="3505200"/>
            <a:chOff x="1536" y="816"/>
            <a:chExt cx="2304" cy="2208"/>
          </a:xfrm>
        </p:grpSpPr>
        <p:sp>
          <p:nvSpPr>
            <p:cNvPr id="74764" name="Line 35">
              <a:extLst>
                <a:ext uri="{FF2B5EF4-FFF2-40B4-BE49-F238E27FC236}">
                  <a16:creationId xmlns:a16="http://schemas.microsoft.com/office/drawing/2014/main" id="{3C78116A-CF77-4612-AA19-60C785F3D581}"/>
                </a:ext>
              </a:extLst>
            </p:cNvPr>
            <p:cNvSpPr>
              <a:spLocks noChangeShapeType="1"/>
            </p:cNvSpPr>
            <p:nvPr/>
          </p:nvSpPr>
          <p:spPr bwMode="auto">
            <a:xfrm>
              <a:off x="1536" y="816"/>
              <a:ext cx="0" cy="2160"/>
            </a:xfrm>
            <a:prstGeom prst="line">
              <a:avLst/>
            </a:prstGeom>
            <a:noFill/>
            <a:ln w="38100">
              <a:solidFill>
                <a:schemeClr val="accent2"/>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765" name="Line 36">
              <a:extLst>
                <a:ext uri="{FF2B5EF4-FFF2-40B4-BE49-F238E27FC236}">
                  <a16:creationId xmlns:a16="http://schemas.microsoft.com/office/drawing/2014/main" id="{DA451386-E635-4B37-98FA-2F8FCE8C84F3}"/>
                </a:ext>
              </a:extLst>
            </p:cNvPr>
            <p:cNvSpPr>
              <a:spLocks noChangeShapeType="1"/>
            </p:cNvSpPr>
            <p:nvPr/>
          </p:nvSpPr>
          <p:spPr bwMode="auto">
            <a:xfrm flipH="1">
              <a:off x="1728" y="3024"/>
              <a:ext cx="2112" cy="0"/>
            </a:xfrm>
            <a:prstGeom prst="line">
              <a:avLst/>
            </a:prstGeom>
            <a:noFill/>
            <a:ln w="38100">
              <a:solidFill>
                <a:schemeClr val="accent2"/>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94978"/>
                                        </p:tgtEl>
                                        <p:attrNameLst>
                                          <p:attrName>style.visibility</p:attrName>
                                        </p:attrNameLst>
                                      </p:cBhvr>
                                      <p:to>
                                        <p:strVal val="visible"/>
                                      </p:to>
                                    </p:set>
                                    <p:animEffect transition="in" filter="wipe(left)">
                                      <p:cBhvr>
                                        <p:cTn id="7" dur="500"/>
                                        <p:tgtEl>
                                          <p:spTgt spid="59497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594975"/>
                                        </p:tgtEl>
                                        <p:attrNameLst>
                                          <p:attrName>style.visibility</p:attrName>
                                        </p:attrNameLst>
                                      </p:cBhvr>
                                      <p:to>
                                        <p:strVal val="visible"/>
                                      </p:to>
                                    </p:set>
                                    <p:animEffect transition="in" filter="wipe(left)">
                                      <p:cBhvr>
                                        <p:cTn id="12" dur="500"/>
                                        <p:tgtEl>
                                          <p:spTgt spid="5949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839D420B-DB89-4AAE-92C8-2A37664CF125}"/>
              </a:ext>
            </a:extLst>
          </p:cNvPr>
          <p:cNvSpPr>
            <a:spLocks noChangeArrowheads="1"/>
          </p:cNvSpPr>
          <p:nvPr/>
        </p:nvSpPr>
        <p:spPr bwMode="auto">
          <a:xfrm>
            <a:off x="1176338" y="223838"/>
            <a:ext cx="7696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eaLnBrk="1" hangingPunct="1"/>
            <a:r>
              <a:rPr lang="en-US" altLang="en-US" sz="3800" b="1">
                <a:solidFill>
                  <a:schemeClr val="tx2"/>
                </a:solidFill>
                <a:cs typeface="Lucida Sans Unicode" panose="020B0602030504020204" pitchFamily="34" charset="0"/>
              </a:rPr>
              <a:t>How Much Space?</a:t>
            </a:r>
            <a:r>
              <a:rPr lang="en-US" altLang="en-US" sz="4400" b="1">
                <a:solidFill>
                  <a:schemeClr val="tx2"/>
                </a:solidFill>
                <a:latin typeface="Lucida Sans Unicode" panose="020B0602030504020204" pitchFamily="34" charset="0"/>
                <a:cs typeface="Lucida Sans Unicode" panose="020B0602030504020204" pitchFamily="34" charset="0"/>
              </a:rPr>
              <a:t> </a:t>
            </a:r>
          </a:p>
        </p:txBody>
      </p:sp>
      <p:sp>
        <p:nvSpPr>
          <p:cNvPr id="75779" name="Text Box 3">
            <a:extLst>
              <a:ext uri="{FF2B5EF4-FFF2-40B4-BE49-F238E27FC236}">
                <a16:creationId xmlns:a16="http://schemas.microsoft.com/office/drawing/2014/main" id="{DF3F9698-C7C7-4CDE-945F-0B5D6EC2AC77}"/>
              </a:ext>
            </a:extLst>
          </p:cNvPr>
          <p:cNvSpPr txBox="1">
            <a:spLocks noChangeArrowheads="1"/>
          </p:cNvSpPr>
          <p:nvPr/>
        </p:nvSpPr>
        <p:spPr bwMode="auto">
          <a:xfrm>
            <a:off x="6534150" y="1066800"/>
            <a:ext cx="22288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400" b="1"/>
              <a:t>Net and Gross Square Feet</a:t>
            </a:r>
          </a:p>
        </p:txBody>
      </p:sp>
      <p:grpSp>
        <p:nvGrpSpPr>
          <p:cNvPr id="75780" name="Group 50">
            <a:extLst>
              <a:ext uri="{FF2B5EF4-FFF2-40B4-BE49-F238E27FC236}">
                <a16:creationId xmlns:a16="http://schemas.microsoft.com/office/drawing/2014/main" id="{826777C0-E188-48E1-B156-B42F57340D48}"/>
              </a:ext>
            </a:extLst>
          </p:cNvPr>
          <p:cNvGrpSpPr>
            <a:grpSpLocks/>
          </p:cNvGrpSpPr>
          <p:nvPr/>
        </p:nvGrpSpPr>
        <p:grpSpPr bwMode="auto">
          <a:xfrm>
            <a:off x="457200" y="947738"/>
            <a:ext cx="3157538" cy="2457450"/>
            <a:chOff x="288" y="597"/>
            <a:chExt cx="1989" cy="1548"/>
          </a:xfrm>
        </p:grpSpPr>
        <p:grpSp>
          <p:nvGrpSpPr>
            <p:cNvPr id="75819" name="Group 4">
              <a:extLst>
                <a:ext uri="{FF2B5EF4-FFF2-40B4-BE49-F238E27FC236}">
                  <a16:creationId xmlns:a16="http://schemas.microsoft.com/office/drawing/2014/main" id="{767BA2FF-FC77-4BB8-9D3A-25BC8BEF7E15}"/>
                </a:ext>
              </a:extLst>
            </p:cNvPr>
            <p:cNvGrpSpPr>
              <a:grpSpLocks/>
            </p:cNvGrpSpPr>
            <p:nvPr/>
          </p:nvGrpSpPr>
          <p:grpSpPr bwMode="auto">
            <a:xfrm>
              <a:off x="288" y="597"/>
              <a:ext cx="1776" cy="1536"/>
              <a:chOff x="288" y="288"/>
              <a:chExt cx="1776" cy="1536"/>
            </a:xfrm>
          </p:grpSpPr>
          <p:grpSp>
            <p:nvGrpSpPr>
              <p:cNvPr id="75821" name="Group 5">
                <a:extLst>
                  <a:ext uri="{FF2B5EF4-FFF2-40B4-BE49-F238E27FC236}">
                    <a16:creationId xmlns:a16="http://schemas.microsoft.com/office/drawing/2014/main" id="{FA906784-07DF-4BEC-B5B1-4EDBE1579313}"/>
                  </a:ext>
                </a:extLst>
              </p:cNvPr>
              <p:cNvGrpSpPr>
                <a:grpSpLocks/>
              </p:cNvGrpSpPr>
              <p:nvPr/>
            </p:nvGrpSpPr>
            <p:grpSpPr bwMode="auto">
              <a:xfrm>
                <a:off x="288" y="288"/>
                <a:ext cx="1776" cy="1536"/>
                <a:chOff x="288" y="528"/>
                <a:chExt cx="1776" cy="1536"/>
              </a:xfrm>
            </p:grpSpPr>
            <p:sp>
              <p:nvSpPr>
                <p:cNvPr id="75823" name="Rectangle 6">
                  <a:extLst>
                    <a:ext uri="{FF2B5EF4-FFF2-40B4-BE49-F238E27FC236}">
                      <a16:creationId xmlns:a16="http://schemas.microsoft.com/office/drawing/2014/main" id="{AA9E0DC6-3333-4C42-8EBF-E4CC7A9D55AF}"/>
                    </a:ext>
                  </a:extLst>
                </p:cNvPr>
                <p:cNvSpPr>
                  <a:spLocks noChangeArrowheads="1"/>
                </p:cNvSpPr>
                <p:nvPr/>
              </p:nvSpPr>
              <p:spPr bwMode="auto">
                <a:xfrm>
                  <a:off x="288" y="528"/>
                  <a:ext cx="1776" cy="1536"/>
                </a:xfrm>
                <a:prstGeom prst="rect">
                  <a:avLst/>
                </a:prstGeom>
                <a:solidFill>
                  <a:schemeClr val="accent1"/>
                </a:solidFill>
                <a:ln w="571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75824" name="Line 7">
                  <a:extLst>
                    <a:ext uri="{FF2B5EF4-FFF2-40B4-BE49-F238E27FC236}">
                      <a16:creationId xmlns:a16="http://schemas.microsoft.com/office/drawing/2014/main" id="{91F61A01-8BA7-4401-AD79-E06D15A4E3F1}"/>
                    </a:ext>
                  </a:extLst>
                </p:cNvPr>
                <p:cNvSpPr>
                  <a:spLocks noChangeShapeType="1"/>
                </p:cNvSpPr>
                <p:nvPr/>
              </p:nvSpPr>
              <p:spPr bwMode="auto">
                <a:xfrm>
                  <a:off x="1200" y="528"/>
                  <a:ext cx="0" cy="1488"/>
                </a:xfrm>
                <a:prstGeom prst="line">
                  <a:avLst/>
                </a:prstGeom>
                <a:noFill/>
                <a:ln w="9525" cap="rnd">
                  <a:solidFill>
                    <a:schemeClr val="bg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5825" name="Line 8">
                  <a:extLst>
                    <a:ext uri="{FF2B5EF4-FFF2-40B4-BE49-F238E27FC236}">
                      <a16:creationId xmlns:a16="http://schemas.microsoft.com/office/drawing/2014/main" id="{E3AC23A6-D49E-4AD3-9D98-FE73883D12E2}"/>
                    </a:ext>
                  </a:extLst>
                </p:cNvPr>
                <p:cNvSpPr>
                  <a:spLocks noChangeShapeType="1"/>
                </p:cNvSpPr>
                <p:nvPr/>
              </p:nvSpPr>
              <p:spPr bwMode="auto">
                <a:xfrm flipH="1">
                  <a:off x="288" y="1296"/>
                  <a:ext cx="1728" cy="0"/>
                </a:xfrm>
                <a:prstGeom prst="line">
                  <a:avLst/>
                </a:prstGeom>
                <a:noFill/>
                <a:ln w="9525" cap="rnd">
                  <a:solidFill>
                    <a:schemeClr val="bg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75822" name="Text Box 9">
                <a:extLst>
                  <a:ext uri="{FF2B5EF4-FFF2-40B4-BE49-F238E27FC236}">
                    <a16:creationId xmlns:a16="http://schemas.microsoft.com/office/drawing/2014/main" id="{7CBA7631-CCED-4DD5-AB66-83EEB07DE880}"/>
                  </a:ext>
                </a:extLst>
              </p:cNvPr>
              <p:cNvSpPr txBox="1">
                <a:spLocks noChangeArrowheads="1"/>
              </p:cNvSpPr>
              <p:nvPr/>
            </p:nvSpPr>
            <p:spPr bwMode="auto">
              <a:xfrm>
                <a:off x="326" y="1651"/>
                <a:ext cx="404"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200" b="1">
                    <a:solidFill>
                      <a:schemeClr val="bg1"/>
                    </a:solidFill>
                  </a:rPr>
                  <a:t>20 x 20</a:t>
                </a:r>
              </a:p>
            </p:txBody>
          </p:sp>
        </p:grpSp>
        <p:sp>
          <p:nvSpPr>
            <p:cNvPr id="75820" name="Text Box 47">
              <a:extLst>
                <a:ext uri="{FF2B5EF4-FFF2-40B4-BE49-F238E27FC236}">
                  <a16:creationId xmlns:a16="http://schemas.microsoft.com/office/drawing/2014/main" id="{AB2AEE8C-0F20-4569-8DB0-46EC2ADB7FAC}"/>
                </a:ext>
              </a:extLst>
            </p:cNvPr>
            <p:cNvSpPr txBox="1">
              <a:spLocks noChangeArrowheads="1"/>
            </p:cNvSpPr>
            <p:nvPr/>
          </p:nvSpPr>
          <p:spPr bwMode="auto">
            <a:xfrm>
              <a:off x="1310" y="1972"/>
              <a:ext cx="967"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1200" b="1"/>
                <a:t>400 / 441     91%</a:t>
              </a:r>
            </a:p>
          </p:txBody>
        </p:sp>
      </p:grpSp>
      <p:grpSp>
        <p:nvGrpSpPr>
          <p:cNvPr id="596019" name="Group 51">
            <a:extLst>
              <a:ext uri="{FF2B5EF4-FFF2-40B4-BE49-F238E27FC236}">
                <a16:creationId xmlns:a16="http://schemas.microsoft.com/office/drawing/2014/main" id="{E81BBD7C-E66A-4D1C-80DE-E2A32ACAB101}"/>
              </a:ext>
            </a:extLst>
          </p:cNvPr>
          <p:cNvGrpSpPr>
            <a:grpSpLocks/>
          </p:cNvGrpSpPr>
          <p:nvPr/>
        </p:nvGrpSpPr>
        <p:grpSpPr bwMode="auto">
          <a:xfrm>
            <a:off x="3462338" y="1600200"/>
            <a:ext cx="5448300" cy="1843088"/>
            <a:chOff x="2181" y="1008"/>
            <a:chExt cx="3432" cy="1161"/>
          </a:xfrm>
        </p:grpSpPr>
        <p:grpSp>
          <p:nvGrpSpPr>
            <p:cNvPr id="75801" name="Group 45">
              <a:extLst>
                <a:ext uri="{FF2B5EF4-FFF2-40B4-BE49-F238E27FC236}">
                  <a16:creationId xmlns:a16="http://schemas.microsoft.com/office/drawing/2014/main" id="{3AA67076-4EA2-4781-AEED-9677D21CEDDC}"/>
                </a:ext>
              </a:extLst>
            </p:cNvPr>
            <p:cNvGrpSpPr>
              <a:grpSpLocks/>
            </p:cNvGrpSpPr>
            <p:nvPr/>
          </p:nvGrpSpPr>
          <p:grpSpPr bwMode="auto">
            <a:xfrm>
              <a:off x="2181" y="1008"/>
              <a:ext cx="3432" cy="1152"/>
              <a:chOff x="2181" y="1008"/>
              <a:chExt cx="3432" cy="1152"/>
            </a:xfrm>
          </p:grpSpPr>
          <p:grpSp>
            <p:nvGrpSpPr>
              <p:cNvPr id="75803" name="Group 17">
                <a:extLst>
                  <a:ext uri="{FF2B5EF4-FFF2-40B4-BE49-F238E27FC236}">
                    <a16:creationId xmlns:a16="http://schemas.microsoft.com/office/drawing/2014/main" id="{780996AF-44E0-4C07-8DF7-E88E5EF00183}"/>
                  </a:ext>
                </a:extLst>
              </p:cNvPr>
              <p:cNvGrpSpPr>
                <a:grpSpLocks/>
              </p:cNvGrpSpPr>
              <p:nvPr/>
            </p:nvGrpSpPr>
            <p:grpSpPr bwMode="auto">
              <a:xfrm>
                <a:off x="2181" y="1699"/>
                <a:ext cx="3432" cy="461"/>
                <a:chOff x="1440" y="3456"/>
                <a:chExt cx="3482" cy="461"/>
              </a:xfrm>
            </p:grpSpPr>
            <p:sp>
              <p:nvSpPr>
                <p:cNvPr id="75816" name="Rectangle 18">
                  <a:extLst>
                    <a:ext uri="{FF2B5EF4-FFF2-40B4-BE49-F238E27FC236}">
                      <a16:creationId xmlns:a16="http://schemas.microsoft.com/office/drawing/2014/main" id="{15B9E629-16D5-493C-A92B-277F8C938728}"/>
                    </a:ext>
                  </a:extLst>
                </p:cNvPr>
                <p:cNvSpPr>
                  <a:spLocks noChangeArrowheads="1"/>
                </p:cNvSpPr>
                <p:nvPr/>
              </p:nvSpPr>
              <p:spPr bwMode="auto">
                <a:xfrm>
                  <a:off x="1460" y="3456"/>
                  <a:ext cx="3456" cy="432"/>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75817" name="Text Box 19">
                  <a:extLst>
                    <a:ext uri="{FF2B5EF4-FFF2-40B4-BE49-F238E27FC236}">
                      <a16:creationId xmlns:a16="http://schemas.microsoft.com/office/drawing/2014/main" id="{8851FF58-A643-4AA9-922F-B475D4CD1970}"/>
                    </a:ext>
                  </a:extLst>
                </p:cNvPr>
                <p:cNvSpPr txBox="1">
                  <a:spLocks noChangeArrowheads="1"/>
                </p:cNvSpPr>
                <p:nvPr/>
              </p:nvSpPr>
              <p:spPr bwMode="auto">
                <a:xfrm>
                  <a:off x="1440" y="3715"/>
                  <a:ext cx="361"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200" b="1"/>
                    <a:t>5 x 40</a:t>
                  </a:r>
                </a:p>
              </p:txBody>
            </p:sp>
            <p:sp>
              <p:nvSpPr>
                <p:cNvPr id="75818" name="Text Box 20">
                  <a:extLst>
                    <a:ext uri="{FF2B5EF4-FFF2-40B4-BE49-F238E27FC236}">
                      <a16:creationId xmlns:a16="http://schemas.microsoft.com/office/drawing/2014/main" id="{16806070-4DC8-4F1D-B7AB-B34C178E4FFF}"/>
                    </a:ext>
                  </a:extLst>
                </p:cNvPr>
                <p:cNvSpPr txBox="1">
                  <a:spLocks noChangeArrowheads="1"/>
                </p:cNvSpPr>
                <p:nvPr/>
              </p:nvSpPr>
              <p:spPr bwMode="auto">
                <a:xfrm>
                  <a:off x="4609" y="3744"/>
                  <a:ext cx="313"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200" b="1"/>
                    <a:t>67%</a:t>
                  </a:r>
                </a:p>
              </p:txBody>
            </p:sp>
          </p:grpSp>
          <p:grpSp>
            <p:nvGrpSpPr>
              <p:cNvPr id="75804" name="Group 21">
                <a:extLst>
                  <a:ext uri="{FF2B5EF4-FFF2-40B4-BE49-F238E27FC236}">
                    <a16:creationId xmlns:a16="http://schemas.microsoft.com/office/drawing/2014/main" id="{2E72911D-7DEF-4BDB-8DFE-C8E20B94E213}"/>
                  </a:ext>
                </a:extLst>
              </p:cNvPr>
              <p:cNvGrpSpPr>
                <a:grpSpLocks/>
              </p:cNvGrpSpPr>
              <p:nvPr/>
            </p:nvGrpSpPr>
            <p:grpSpPr bwMode="auto">
              <a:xfrm>
                <a:off x="2188" y="1008"/>
                <a:ext cx="884" cy="768"/>
                <a:chOff x="844" y="2544"/>
                <a:chExt cx="884" cy="768"/>
              </a:xfrm>
            </p:grpSpPr>
            <p:sp>
              <p:nvSpPr>
                <p:cNvPr id="75814" name="Rectangle 22">
                  <a:extLst>
                    <a:ext uri="{FF2B5EF4-FFF2-40B4-BE49-F238E27FC236}">
                      <a16:creationId xmlns:a16="http://schemas.microsoft.com/office/drawing/2014/main" id="{7D587C89-DCBA-4E63-ACF9-0DEAF7102D9F}"/>
                    </a:ext>
                  </a:extLst>
                </p:cNvPr>
                <p:cNvSpPr>
                  <a:spLocks noChangeArrowheads="1"/>
                </p:cNvSpPr>
                <p:nvPr/>
              </p:nvSpPr>
              <p:spPr bwMode="auto">
                <a:xfrm>
                  <a:off x="864" y="2544"/>
                  <a:ext cx="864" cy="768"/>
                </a:xfrm>
                <a:prstGeom prst="rect">
                  <a:avLst/>
                </a:prstGeom>
                <a:solidFill>
                  <a:schemeClr val="accent1"/>
                </a:solidFill>
                <a:ln w="571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75815" name="Text Box 23">
                  <a:extLst>
                    <a:ext uri="{FF2B5EF4-FFF2-40B4-BE49-F238E27FC236}">
                      <a16:creationId xmlns:a16="http://schemas.microsoft.com/office/drawing/2014/main" id="{FD0ED0F2-67BF-438E-9575-A47015F3E9FA}"/>
                    </a:ext>
                  </a:extLst>
                </p:cNvPr>
                <p:cNvSpPr txBox="1">
                  <a:spLocks noChangeArrowheads="1"/>
                </p:cNvSpPr>
                <p:nvPr/>
              </p:nvSpPr>
              <p:spPr bwMode="auto">
                <a:xfrm>
                  <a:off x="844" y="3139"/>
                  <a:ext cx="404"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200" b="1">
                      <a:solidFill>
                        <a:schemeClr val="bg1"/>
                      </a:solidFill>
                    </a:rPr>
                    <a:t>10 x 10</a:t>
                  </a:r>
                </a:p>
              </p:txBody>
            </p:sp>
          </p:grpSp>
          <p:grpSp>
            <p:nvGrpSpPr>
              <p:cNvPr id="75805" name="Group 24">
                <a:extLst>
                  <a:ext uri="{FF2B5EF4-FFF2-40B4-BE49-F238E27FC236}">
                    <a16:creationId xmlns:a16="http://schemas.microsoft.com/office/drawing/2014/main" id="{C7F5D057-79A6-4BC2-90CD-314BFACEA7B2}"/>
                  </a:ext>
                </a:extLst>
              </p:cNvPr>
              <p:cNvGrpSpPr>
                <a:grpSpLocks/>
              </p:cNvGrpSpPr>
              <p:nvPr/>
            </p:nvGrpSpPr>
            <p:grpSpPr bwMode="auto">
              <a:xfrm>
                <a:off x="3024" y="1008"/>
                <a:ext cx="884" cy="768"/>
                <a:chOff x="844" y="2544"/>
                <a:chExt cx="884" cy="768"/>
              </a:xfrm>
            </p:grpSpPr>
            <p:sp>
              <p:nvSpPr>
                <p:cNvPr id="75812" name="Rectangle 25">
                  <a:extLst>
                    <a:ext uri="{FF2B5EF4-FFF2-40B4-BE49-F238E27FC236}">
                      <a16:creationId xmlns:a16="http://schemas.microsoft.com/office/drawing/2014/main" id="{694AE2FF-6D68-418D-8E50-F547CDD7AC30}"/>
                    </a:ext>
                  </a:extLst>
                </p:cNvPr>
                <p:cNvSpPr>
                  <a:spLocks noChangeArrowheads="1"/>
                </p:cNvSpPr>
                <p:nvPr/>
              </p:nvSpPr>
              <p:spPr bwMode="auto">
                <a:xfrm>
                  <a:off x="864" y="2544"/>
                  <a:ext cx="864" cy="768"/>
                </a:xfrm>
                <a:prstGeom prst="rect">
                  <a:avLst/>
                </a:prstGeom>
                <a:solidFill>
                  <a:schemeClr val="accent1"/>
                </a:solidFill>
                <a:ln w="571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75813" name="Text Box 26">
                  <a:extLst>
                    <a:ext uri="{FF2B5EF4-FFF2-40B4-BE49-F238E27FC236}">
                      <a16:creationId xmlns:a16="http://schemas.microsoft.com/office/drawing/2014/main" id="{5FAFFE47-FF7D-46FB-96A4-3D7C8F7ABAF4}"/>
                    </a:ext>
                  </a:extLst>
                </p:cNvPr>
                <p:cNvSpPr txBox="1">
                  <a:spLocks noChangeArrowheads="1"/>
                </p:cNvSpPr>
                <p:nvPr/>
              </p:nvSpPr>
              <p:spPr bwMode="auto">
                <a:xfrm>
                  <a:off x="844" y="3139"/>
                  <a:ext cx="404"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200" b="1">
                      <a:solidFill>
                        <a:schemeClr val="bg1"/>
                      </a:solidFill>
                    </a:rPr>
                    <a:t>10 x 10</a:t>
                  </a:r>
                </a:p>
              </p:txBody>
            </p:sp>
          </p:grpSp>
          <p:grpSp>
            <p:nvGrpSpPr>
              <p:cNvPr id="75806" name="Group 27">
                <a:extLst>
                  <a:ext uri="{FF2B5EF4-FFF2-40B4-BE49-F238E27FC236}">
                    <a16:creationId xmlns:a16="http://schemas.microsoft.com/office/drawing/2014/main" id="{2A90157B-5C19-4F07-A4E1-C348E870D821}"/>
                  </a:ext>
                </a:extLst>
              </p:cNvPr>
              <p:cNvGrpSpPr>
                <a:grpSpLocks/>
              </p:cNvGrpSpPr>
              <p:nvPr/>
            </p:nvGrpSpPr>
            <p:grpSpPr bwMode="auto">
              <a:xfrm>
                <a:off x="3840" y="1008"/>
                <a:ext cx="884" cy="768"/>
                <a:chOff x="844" y="2544"/>
                <a:chExt cx="884" cy="768"/>
              </a:xfrm>
            </p:grpSpPr>
            <p:sp>
              <p:nvSpPr>
                <p:cNvPr id="75810" name="Rectangle 28">
                  <a:extLst>
                    <a:ext uri="{FF2B5EF4-FFF2-40B4-BE49-F238E27FC236}">
                      <a16:creationId xmlns:a16="http://schemas.microsoft.com/office/drawing/2014/main" id="{B756CDEB-C8C3-4BE9-9731-0F009D31928D}"/>
                    </a:ext>
                  </a:extLst>
                </p:cNvPr>
                <p:cNvSpPr>
                  <a:spLocks noChangeArrowheads="1"/>
                </p:cNvSpPr>
                <p:nvPr/>
              </p:nvSpPr>
              <p:spPr bwMode="auto">
                <a:xfrm>
                  <a:off x="864" y="2544"/>
                  <a:ext cx="864" cy="768"/>
                </a:xfrm>
                <a:prstGeom prst="rect">
                  <a:avLst/>
                </a:prstGeom>
                <a:solidFill>
                  <a:schemeClr val="accent1"/>
                </a:solidFill>
                <a:ln w="571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75811" name="Text Box 29">
                  <a:extLst>
                    <a:ext uri="{FF2B5EF4-FFF2-40B4-BE49-F238E27FC236}">
                      <a16:creationId xmlns:a16="http://schemas.microsoft.com/office/drawing/2014/main" id="{F95A6875-075C-44C8-B061-BF5D3C4B26B8}"/>
                    </a:ext>
                  </a:extLst>
                </p:cNvPr>
                <p:cNvSpPr txBox="1">
                  <a:spLocks noChangeArrowheads="1"/>
                </p:cNvSpPr>
                <p:nvPr/>
              </p:nvSpPr>
              <p:spPr bwMode="auto">
                <a:xfrm>
                  <a:off x="844" y="3139"/>
                  <a:ext cx="404"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200" b="1">
                      <a:solidFill>
                        <a:schemeClr val="bg1"/>
                      </a:solidFill>
                    </a:rPr>
                    <a:t>10 x 10</a:t>
                  </a:r>
                </a:p>
              </p:txBody>
            </p:sp>
          </p:grpSp>
          <p:grpSp>
            <p:nvGrpSpPr>
              <p:cNvPr id="75807" name="Group 30">
                <a:extLst>
                  <a:ext uri="{FF2B5EF4-FFF2-40B4-BE49-F238E27FC236}">
                    <a16:creationId xmlns:a16="http://schemas.microsoft.com/office/drawing/2014/main" id="{BC3AC211-7C49-4782-86A0-A4BB6730C84F}"/>
                  </a:ext>
                </a:extLst>
              </p:cNvPr>
              <p:cNvGrpSpPr>
                <a:grpSpLocks/>
              </p:cNvGrpSpPr>
              <p:nvPr/>
            </p:nvGrpSpPr>
            <p:grpSpPr bwMode="auto">
              <a:xfrm>
                <a:off x="4704" y="1008"/>
                <a:ext cx="884" cy="768"/>
                <a:chOff x="844" y="2544"/>
                <a:chExt cx="884" cy="768"/>
              </a:xfrm>
            </p:grpSpPr>
            <p:sp>
              <p:nvSpPr>
                <p:cNvPr id="75808" name="Rectangle 31">
                  <a:extLst>
                    <a:ext uri="{FF2B5EF4-FFF2-40B4-BE49-F238E27FC236}">
                      <a16:creationId xmlns:a16="http://schemas.microsoft.com/office/drawing/2014/main" id="{1F7CBFC3-5A90-4607-97CE-144D7A9880B7}"/>
                    </a:ext>
                  </a:extLst>
                </p:cNvPr>
                <p:cNvSpPr>
                  <a:spLocks noChangeArrowheads="1"/>
                </p:cNvSpPr>
                <p:nvPr/>
              </p:nvSpPr>
              <p:spPr bwMode="auto">
                <a:xfrm>
                  <a:off x="864" y="2544"/>
                  <a:ext cx="864" cy="768"/>
                </a:xfrm>
                <a:prstGeom prst="rect">
                  <a:avLst/>
                </a:prstGeom>
                <a:solidFill>
                  <a:schemeClr val="accent1"/>
                </a:solidFill>
                <a:ln w="571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75809" name="Text Box 32">
                  <a:extLst>
                    <a:ext uri="{FF2B5EF4-FFF2-40B4-BE49-F238E27FC236}">
                      <a16:creationId xmlns:a16="http://schemas.microsoft.com/office/drawing/2014/main" id="{9DBB93E6-AE2E-4461-9E4A-FFB456423008}"/>
                    </a:ext>
                  </a:extLst>
                </p:cNvPr>
                <p:cNvSpPr txBox="1">
                  <a:spLocks noChangeArrowheads="1"/>
                </p:cNvSpPr>
                <p:nvPr/>
              </p:nvSpPr>
              <p:spPr bwMode="auto">
                <a:xfrm>
                  <a:off x="844" y="3139"/>
                  <a:ext cx="404"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200" b="1">
                      <a:solidFill>
                        <a:schemeClr val="bg1"/>
                      </a:solidFill>
                    </a:rPr>
                    <a:t>10 x 10</a:t>
                  </a:r>
                </a:p>
              </p:txBody>
            </p:sp>
          </p:grpSp>
        </p:grpSp>
        <p:sp>
          <p:nvSpPr>
            <p:cNvPr id="75802" name="Text Box 48">
              <a:extLst>
                <a:ext uri="{FF2B5EF4-FFF2-40B4-BE49-F238E27FC236}">
                  <a16:creationId xmlns:a16="http://schemas.microsoft.com/office/drawing/2014/main" id="{FFE044EF-64D0-405B-BB49-11781C6C0892}"/>
                </a:ext>
              </a:extLst>
            </p:cNvPr>
            <p:cNvSpPr txBox="1">
              <a:spLocks noChangeArrowheads="1"/>
            </p:cNvSpPr>
            <p:nvPr/>
          </p:nvSpPr>
          <p:spPr bwMode="auto">
            <a:xfrm>
              <a:off x="4808" y="1996"/>
              <a:ext cx="619"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1200" b="1"/>
                <a:t>400 / 600</a:t>
              </a:r>
            </a:p>
          </p:txBody>
        </p:sp>
      </p:grpSp>
      <p:grpSp>
        <p:nvGrpSpPr>
          <p:cNvPr id="596020" name="Group 52">
            <a:extLst>
              <a:ext uri="{FF2B5EF4-FFF2-40B4-BE49-F238E27FC236}">
                <a16:creationId xmlns:a16="http://schemas.microsoft.com/office/drawing/2014/main" id="{1A2377A0-072A-4038-B035-F4077B9C7616}"/>
              </a:ext>
            </a:extLst>
          </p:cNvPr>
          <p:cNvGrpSpPr>
            <a:grpSpLocks/>
          </p:cNvGrpSpPr>
          <p:nvPr/>
        </p:nvGrpSpPr>
        <p:grpSpPr bwMode="auto">
          <a:xfrm>
            <a:off x="4765675" y="3557588"/>
            <a:ext cx="2840038" cy="3124200"/>
            <a:chOff x="3002" y="2241"/>
            <a:chExt cx="1789" cy="1968"/>
          </a:xfrm>
        </p:grpSpPr>
        <p:grpSp>
          <p:nvGrpSpPr>
            <p:cNvPr id="75783" name="Group 46">
              <a:extLst>
                <a:ext uri="{FF2B5EF4-FFF2-40B4-BE49-F238E27FC236}">
                  <a16:creationId xmlns:a16="http://schemas.microsoft.com/office/drawing/2014/main" id="{802A7803-5D1E-4FA1-ADB8-5A5D16EF6800}"/>
                </a:ext>
              </a:extLst>
            </p:cNvPr>
            <p:cNvGrpSpPr>
              <a:grpSpLocks/>
            </p:cNvGrpSpPr>
            <p:nvPr/>
          </p:nvGrpSpPr>
          <p:grpSpPr bwMode="auto">
            <a:xfrm>
              <a:off x="3002" y="2241"/>
              <a:ext cx="1789" cy="1968"/>
              <a:chOff x="2456" y="2160"/>
              <a:chExt cx="1789" cy="1968"/>
            </a:xfrm>
          </p:grpSpPr>
          <p:grpSp>
            <p:nvGrpSpPr>
              <p:cNvPr id="75785" name="Group 13">
                <a:extLst>
                  <a:ext uri="{FF2B5EF4-FFF2-40B4-BE49-F238E27FC236}">
                    <a16:creationId xmlns:a16="http://schemas.microsoft.com/office/drawing/2014/main" id="{A6C76BE2-70CE-4138-9844-9BAD7E3FEB9B}"/>
                  </a:ext>
                </a:extLst>
              </p:cNvPr>
              <p:cNvGrpSpPr>
                <a:grpSpLocks/>
              </p:cNvGrpSpPr>
              <p:nvPr/>
            </p:nvGrpSpPr>
            <p:grpSpPr bwMode="auto">
              <a:xfrm>
                <a:off x="2469" y="2928"/>
                <a:ext cx="1776" cy="461"/>
                <a:chOff x="720" y="3456"/>
                <a:chExt cx="1776" cy="461"/>
              </a:xfrm>
            </p:grpSpPr>
            <p:sp>
              <p:nvSpPr>
                <p:cNvPr id="75798" name="Rectangle 14">
                  <a:extLst>
                    <a:ext uri="{FF2B5EF4-FFF2-40B4-BE49-F238E27FC236}">
                      <a16:creationId xmlns:a16="http://schemas.microsoft.com/office/drawing/2014/main" id="{3ABABA98-7E14-407D-8287-F6ED6DAD7409}"/>
                    </a:ext>
                  </a:extLst>
                </p:cNvPr>
                <p:cNvSpPr>
                  <a:spLocks noChangeArrowheads="1"/>
                </p:cNvSpPr>
                <p:nvPr/>
              </p:nvSpPr>
              <p:spPr bwMode="auto">
                <a:xfrm>
                  <a:off x="730" y="3456"/>
                  <a:ext cx="1718" cy="432"/>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75799" name="Text Box 15">
                  <a:extLst>
                    <a:ext uri="{FF2B5EF4-FFF2-40B4-BE49-F238E27FC236}">
                      <a16:creationId xmlns:a16="http://schemas.microsoft.com/office/drawing/2014/main" id="{28918FAD-7E51-4ABA-AABC-197FD69EACE6}"/>
                    </a:ext>
                  </a:extLst>
                </p:cNvPr>
                <p:cNvSpPr txBox="1">
                  <a:spLocks noChangeArrowheads="1"/>
                </p:cNvSpPr>
                <p:nvPr/>
              </p:nvSpPr>
              <p:spPr bwMode="auto">
                <a:xfrm>
                  <a:off x="720" y="3715"/>
                  <a:ext cx="356"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200" b="1"/>
                    <a:t>5 x 20</a:t>
                  </a:r>
                </a:p>
              </p:txBody>
            </p:sp>
            <p:sp>
              <p:nvSpPr>
                <p:cNvPr id="75800" name="Text Box 16">
                  <a:extLst>
                    <a:ext uri="{FF2B5EF4-FFF2-40B4-BE49-F238E27FC236}">
                      <a16:creationId xmlns:a16="http://schemas.microsoft.com/office/drawing/2014/main" id="{F76BEDF3-39BD-4124-BDA6-F383EC4AE660}"/>
                    </a:ext>
                  </a:extLst>
                </p:cNvPr>
                <p:cNvSpPr txBox="1">
                  <a:spLocks noChangeArrowheads="1"/>
                </p:cNvSpPr>
                <p:nvPr/>
              </p:nvSpPr>
              <p:spPr bwMode="auto">
                <a:xfrm>
                  <a:off x="2188" y="3744"/>
                  <a:ext cx="308"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200" b="1"/>
                    <a:t>80%</a:t>
                  </a:r>
                </a:p>
              </p:txBody>
            </p:sp>
          </p:grpSp>
          <p:grpSp>
            <p:nvGrpSpPr>
              <p:cNvPr id="75786" name="Group 33">
                <a:extLst>
                  <a:ext uri="{FF2B5EF4-FFF2-40B4-BE49-F238E27FC236}">
                    <a16:creationId xmlns:a16="http://schemas.microsoft.com/office/drawing/2014/main" id="{2D994DFF-AC35-4944-9373-E0EF8C34B529}"/>
                  </a:ext>
                </a:extLst>
              </p:cNvPr>
              <p:cNvGrpSpPr>
                <a:grpSpLocks/>
              </p:cNvGrpSpPr>
              <p:nvPr/>
            </p:nvGrpSpPr>
            <p:grpSpPr bwMode="auto">
              <a:xfrm>
                <a:off x="2456" y="2160"/>
                <a:ext cx="884" cy="768"/>
                <a:chOff x="844" y="2544"/>
                <a:chExt cx="884" cy="768"/>
              </a:xfrm>
            </p:grpSpPr>
            <p:sp>
              <p:nvSpPr>
                <p:cNvPr id="75796" name="Rectangle 34">
                  <a:extLst>
                    <a:ext uri="{FF2B5EF4-FFF2-40B4-BE49-F238E27FC236}">
                      <a16:creationId xmlns:a16="http://schemas.microsoft.com/office/drawing/2014/main" id="{8BFF82FF-D364-4464-A9A3-0429CF73F0D5}"/>
                    </a:ext>
                  </a:extLst>
                </p:cNvPr>
                <p:cNvSpPr>
                  <a:spLocks noChangeArrowheads="1"/>
                </p:cNvSpPr>
                <p:nvPr/>
              </p:nvSpPr>
              <p:spPr bwMode="auto">
                <a:xfrm>
                  <a:off x="864" y="2544"/>
                  <a:ext cx="864" cy="768"/>
                </a:xfrm>
                <a:prstGeom prst="rect">
                  <a:avLst/>
                </a:prstGeom>
                <a:solidFill>
                  <a:schemeClr val="accent1"/>
                </a:solidFill>
                <a:ln w="571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75797" name="Text Box 35">
                  <a:extLst>
                    <a:ext uri="{FF2B5EF4-FFF2-40B4-BE49-F238E27FC236}">
                      <a16:creationId xmlns:a16="http://schemas.microsoft.com/office/drawing/2014/main" id="{517BD3A1-C720-4F52-9778-F8A2B798F0A8}"/>
                    </a:ext>
                  </a:extLst>
                </p:cNvPr>
                <p:cNvSpPr txBox="1">
                  <a:spLocks noChangeArrowheads="1"/>
                </p:cNvSpPr>
                <p:nvPr/>
              </p:nvSpPr>
              <p:spPr bwMode="auto">
                <a:xfrm>
                  <a:off x="844" y="3139"/>
                  <a:ext cx="404"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200" b="1">
                      <a:solidFill>
                        <a:schemeClr val="bg1"/>
                      </a:solidFill>
                    </a:rPr>
                    <a:t>10 x 10</a:t>
                  </a:r>
                </a:p>
              </p:txBody>
            </p:sp>
          </p:grpSp>
          <p:grpSp>
            <p:nvGrpSpPr>
              <p:cNvPr id="75787" name="Group 36">
                <a:extLst>
                  <a:ext uri="{FF2B5EF4-FFF2-40B4-BE49-F238E27FC236}">
                    <a16:creationId xmlns:a16="http://schemas.microsoft.com/office/drawing/2014/main" id="{61DFEBC5-EA0C-4328-9955-8B7A6CA66195}"/>
                  </a:ext>
                </a:extLst>
              </p:cNvPr>
              <p:cNvGrpSpPr>
                <a:grpSpLocks/>
              </p:cNvGrpSpPr>
              <p:nvPr/>
            </p:nvGrpSpPr>
            <p:grpSpPr bwMode="auto">
              <a:xfrm>
                <a:off x="3312" y="2160"/>
                <a:ext cx="884" cy="768"/>
                <a:chOff x="844" y="2544"/>
                <a:chExt cx="884" cy="768"/>
              </a:xfrm>
            </p:grpSpPr>
            <p:sp>
              <p:nvSpPr>
                <p:cNvPr id="75794" name="Rectangle 37">
                  <a:extLst>
                    <a:ext uri="{FF2B5EF4-FFF2-40B4-BE49-F238E27FC236}">
                      <a16:creationId xmlns:a16="http://schemas.microsoft.com/office/drawing/2014/main" id="{C97C5BF3-D0B3-476F-A193-62F5A6A708BD}"/>
                    </a:ext>
                  </a:extLst>
                </p:cNvPr>
                <p:cNvSpPr>
                  <a:spLocks noChangeArrowheads="1"/>
                </p:cNvSpPr>
                <p:nvPr/>
              </p:nvSpPr>
              <p:spPr bwMode="auto">
                <a:xfrm>
                  <a:off x="864" y="2544"/>
                  <a:ext cx="864" cy="768"/>
                </a:xfrm>
                <a:prstGeom prst="rect">
                  <a:avLst/>
                </a:prstGeom>
                <a:solidFill>
                  <a:schemeClr val="accent1"/>
                </a:solidFill>
                <a:ln w="571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75795" name="Text Box 38">
                  <a:extLst>
                    <a:ext uri="{FF2B5EF4-FFF2-40B4-BE49-F238E27FC236}">
                      <a16:creationId xmlns:a16="http://schemas.microsoft.com/office/drawing/2014/main" id="{C1A5B213-8122-4DC4-9F3A-66797CD8058F}"/>
                    </a:ext>
                  </a:extLst>
                </p:cNvPr>
                <p:cNvSpPr txBox="1">
                  <a:spLocks noChangeArrowheads="1"/>
                </p:cNvSpPr>
                <p:nvPr/>
              </p:nvSpPr>
              <p:spPr bwMode="auto">
                <a:xfrm>
                  <a:off x="844" y="3139"/>
                  <a:ext cx="404"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200" b="1">
                      <a:solidFill>
                        <a:schemeClr val="bg1"/>
                      </a:solidFill>
                    </a:rPr>
                    <a:t>10 x 10</a:t>
                  </a:r>
                </a:p>
              </p:txBody>
            </p:sp>
          </p:grpSp>
          <p:grpSp>
            <p:nvGrpSpPr>
              <p:cNvPr id="75788" name="Group 39">
                <a:extLst>
                  <a:ext uri="{FF2B5EF4-FFF2-40B4-BE49-F238E27FC236}">
                    <a16:creationId xmlns:a16="http://schemas.microsoft.com/office/drawing/2014/main" id="{936F392B-2AA4-4F32-B5C9-098328F1A23A}"/>
                  </a:ext>
                </a:extLst>
              </p:cNvPr>
              <p:cNvGrpSpPr>
                <a:grpSpLocks/>
              </p:cNvGrpSpPr>
              <p:nvPr/>
            </p:nvGrpSpPr>
            <p:grpSpPr bwMode="auto">
              <a:xfrm>
                <a:off x="2456" y="3360"/>
                <a:ext cx="884" cy="768"/>
                <a:chOff x="844" y="2544"/>
                <a:chExt cx="884" cy="768"/>
              </a:xfrm>
            </p:grpSpPr>
            <p:sp>
              <p:nvSpPr>
                <p:cNvPr id="75792" name="Rectangle 40">
                  <a:extLst>
                    <a:ext uri="{FF2B5EF4-FFF2-40B4-BE49-F238E27FC236}">
                      <a16:creationId xmlns:a16="http://schemas.microsoft.com/office/drawing/2014/main" id="{ED4D4DF6-63C6-4A7F-8646-7AE4A617E95C}"/>
                    </a:ext>
                  </a:extLst>
                </p:cNvPr>
                <p:cNvSpPr>
                  <a:spLocks noChangeArrowheads="1"/>
                </p:cNvSpPr>
                <p:nvPr/>
              </p:nvSpPr>
              <p:spPr bwMode="auto">
                <a:xfrm>
                  <a:off x="864" y="2544"/>
                  <a:ext cx="864" cy="768"/>
                </a:xfrm>
                <a:prstGeom prst="rect">
                  <a:avLst/>
                </a:prstGeom>
                <a:solidFill>
                  <a:schemeClr val="accent1"/>
                </a:solidFill>
                <a:ln w="571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75793" name="Text Box 41">
                  <a:extLst>
                    <a:ext uri="{FF2B5EF4-FFF2-40B4-BE49-F238E27FC236}">
                      <a16:creationId xmlns:a16="http://schemas.microsoft.com/office/drawing/2014/main" id="{30DA0A54-0552-4F0E-BA93-E1ADCC33086E}"/>
                    </a:ext>
                  </a:extLst>
                </p:cNvPr>
                <p:cNvSpPr txBox="1">
                  <a:spLocks noChangeArrowheads="1"/>
                </p:cNvSpPr>
                <p:nvPr/>
              </p:nvSpPr>
              <p:spPr bwMode="auto">
                <a:xfrm>
                  <a:off x="844" y="3139"/>
                  <a:ext cx="404"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200" b="1">
                      <a:solidFill>
                        <a:schemeClr val="bg1"/>
                      </a:solidFill>
                    </a:rPr>
                    <a:t>10 x 10</a:t>
                  </a:r>
                </a:p>
              </p:txBody>
            </p:sp>
          </p:grpSp>
          <p:grpSp>
            <p:nvGrpSpPr>
              <p:cNvPr id="75789" name="Group 42">
                <a:extLst>
                  <a:ext uri="{FF2B5EF4-FFF2-40B4-BE49-F238E27FC236}">
                    <a16:creationId xmlns:a16="http://schemas.microsoft.com/office/drawing/2014/main" id="{5C4AC6EF-9DAE-4B09-A4D7-43F338DDC0D9}"/>
                  </a:ext>
                </a:extLst>
              </p:cNvPr>
              <p:cNvGrpSpPr>
                <a:grpSpLocks/>
              </p:cNvGrpSpPr>
              <p:nvPr/>
            </p:nvGrpSpPr>
            <p:grpSpPr bwMode="auto">
              <a:xfrm>
                <a:off x="3312" y="3360"/>
                <a:ext cx="884" cy="768"/>
                <a:chOff x="844" y="2544"/>
                <a:chExt cx="884" cy="768"/>
              </a:xfrm>
            </p:grpSpPr>
            <p:sp>
              <p:nvSpPr>
                <p:cNvPr id="75790" name="Rectangle 43">
                  <a:extLst>
                    <a:ext uri="{FF2B5EF4-FFF2-40B4-BE49-F238E27FC236}">
                      <a16:creationId xmlns:a16="http://schemas.microsoft.com/office/drawing/2014/main" id="{F842D76A-95DC-4C87-8BC8-6471B9F8B756}"/>
                    </a:ext>
                  </a:extLst>
                </p:cNvPr>
                <p:cNvSpPr>
                  <a:spLocks noChangeArrowheads="1"/>
                </p:cNvSpPr>
                <p:nvPr/>
              </p:nvSpPr>
              <p:spPr bwMode="auto">
                <a:xfrm>
                  <a:off x="864" y="2544"/>
                  <a:ext cx="864" cy="768"/>
                </a:xfrm>
                <a:prstGeom prst="rect">
                  <a:avLst/>
                </a:prstGeom>
                <a:solidFill>
                  <a:schemeClr val="accent1"/>
                </a:solidFill>
                <a:ln w="571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75791" name="Text Box 44">
                  <a:extLst>
                    <a:ext uri="{FF2B5EF4-FFF2-40B4-BE49-F238E27FC236}">
                      <a16:creationId xmlns:a16="http://schemas.microsoft.com/office/drawing/2014/main" id="{F3F8E128-FF69-4B5B-85E8-9E1FB8B59494}"/>
                    </a:ext>
                  </a:extLst>
                </p:cNvPr>
                <p:cNvSpPr txBox="1">
                  <a:spLocks noChangeArrowheads="1"/>
                </p:cNvSpPr>
                <p:nvPr/>
              </p:nvSpPr>
              <p:spPr bwMode="auto">
                <a:xfrm>
                  <a:off x="844" y="3139"/>
                  <a:ext cx="404"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200" b="1">
                      <a:solidFill>
                        <a:schemeClr val="bg1"/>
                      </a:solidFill>
                    </a:rPr>
                    <a:t>10 x 10</a:t>
                  </a:r>
                </a:p>
              </p:txBody>
            </p:sp>
          </p:grpSp>
        </p:grpSp>
        <p:sp>
          <p:nvSpPr>
            <p:cNvPr id="75784" name="Text Box 49">
              <a:extLst>
                <a:ext uri="{FF2B5EF4-FFF2-40B4-BE49-F238E27FC236}">
                  <a16:creationId xmlns:a16="http://schemas.microsoft.com/office/drawing/2014/main" id="{FD5B9B22-F10C-48B9-94FD-5C420F0E8F73}"/>
                </a:ext>
              </a:extLst>
            </p:cNvPr>
            <p:cNvSpPr txBox="1">
              <a:spLocks noChangeArrowheads="1"/>
            </p:cNvSpPr>
            <p:nvPr/>
          </p:nvSpPr>
          <p:spPr bwMode="auto">
            <a:xfrm>
              <a:off x="4049" y="3298"/>
              <a:ext cx="619"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1200" b="1"/>
                <a:t>400 / 500</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96019"/>
                                        </p:tgtEl>
                                        <p:attrNameLst>
                                          <p:attrName>style.visibility</p:attrName>
                                        </p:attrNameLst>
                                      </p:cBhvr>
                                      <p:to>
                                        <p:strVal val="visible"/>
                                      </p:to>
                                    </p:set>
                                    <p:animEffect transition="in" filter="wipe(left)">
                                      <p:cBhvr>
                                        <p:cTn id="7" dur="500"/>
                                        <p:tgtEl>
                                          <p:spTgt spid="5960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596020"/>
                                        </p:tgtEl>
                                        <p:attrNameLst>
                                          <p:attrName>style.visibility</p:attrName>
                                        </p:attrNameLst>
                                      </p:cBhvr>
                                      <p:to>
                                        <p:strVal val="visible"/>
                                      </p:to>
                                    </p:set>
                                    <p:animEffect transition="in" filter="wipe(left)">
                                      <p:cBhvr>
                                        <p:cTn id="12" dur="500"/>
                                        <p:tgtEl>
                                          <p:spTgt spid="5960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6EF072AC-6435-4F96-9E35-0FC748B02CFB}"/>
              </a:ext>
            </a:extLst>
          </p:cNvPr>
          <p:cNvSpPr>
            <a:spLocks noChangeArrowheads="1"/>
          </p:cNvSpPr>
          <p:nvPr/>
        </p:nvSpPr>
        <p:spPr bwMode="auto">
          <a:xfrm>
            <a:off x="1068388" y="2020888"/>
            <a:ext cx="2724150" cy="3294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b="1">
                <a:latin typeface="Arial" panose="020B0604020202020204" pitchFamily="34" charset="0"/>
              </a:rPr>
              <a:t>Space Type Code</a:t>
            </a:r>
          </a:p>
          <a:p>
            <a:pPr eaLnBrk="1" hangingPunct="1"/>
            <a:endParaRPr lang="en-US" altLang="en-US" b="1">
              <a:latin typeface="Arial" panose="020B0604020202020204" pitchFamily="34" charset="0"/>
            </a:endParaRPr>
          </a:p>
          <a:p>
            <a:pPr eaLnBrk="1" hangingPunct="1"/>
            <a:r>
              <a:rPr lang="en-US" altLang="en-US" sz="1800" b="1">
                <a:latin typeface="Arial" panose="020B0604020202020204" pitchFamily="34" charset="0"/>
              </a:rPr>
              <a:t>100 Classroom</a:t>
            </a:r>
          </a:p>
          <a:p>
            <a:pPr eaLnBrk="1" hangingPunct="1"/>
            <a:r>
              <a:rPr lang="en-US" altLang="en-US" sz="1800" b="1">
                <a:latin typeface="Arial" panose="020B0604020202020204" pitchFamily="34" charset="0"/>
              </a:rPr>
              <a:t>200 Laboratory</a:t>
            </a:r>
          </a:p>
          <a:p>
            <a:pPr eaLnBrk="1" hangingPunct="1"/>
            <a:r>
              <a:rPr lang="en-US" altLang="en-US" sz="1800" b="1">
                <a:latin typeface="Arial" panose="020B0604020202020204" pitchFamily="34" charset="0"/>
              </a:rPr>
              <a:t>300 Office</a:t>
            </a:r>
          </a:p>
          <a:p>
            <a:pPr eaLnBrk="1" hangingPunct="1"/>
            <a:r>
              <a:rPr lang="en-US" altLang="en-US" sz="1800" b="1">
                <a:latin typeface="Arial" panose="020B0604020202020204" pitchFamily="34" charset="0"/>
              </a:rPr>
              <a:t>400 Library/Study</a:t>
            </a:r>
          </a:p>
          <a:p>
            <a:pPr eaLnBrk="1" hangingPunct="1"/>
            <a:r>
              <a:rPr lang="en-US" altLang="en-US" sz="1800" b="1">
                <a:latin typeface="Arial" panose="020B0604020202020204" pitchFamily="34" charset="0"/>
              </a:rPr>
              <a:t>500 Special</a:t>
            </a:r>
          </a:p>
          <a:p>
            <a:pPr eaLnBrk="1" hangingPunct="1"/>
            <a:r>
              <a:rPr lang="en-US" altLang="en-US" sz="1800" b="1">
                <a:latin typeface="Arial" panose="020B0604020202020204" pitchFamily="34" charset="0"/>
              </a:rPr>
              <a:t>600 General</a:t>
            </a:r>
          </a:p>
          <a:p>
            <a:pPr eaLnBrk="1" hangingPunct="1"/>
            <a:r>
              <a:rPr lang="en-US" altLang="en-US" sz="1800" b="1">
                <a:latin typeface="Arial" panose="020B0604020202020204" pitchFamily="34" charset="0"/>
              </a:rPr>
              <a:t>700 Support</a:t>
            </a:r>
          </a:p>
          <a:p>
            <a:pPr eaLnBrk="1" hangingPunct="1"/>
            <a:r>
              <a:rPr lang="en-US" altLang="en-US" sz="1800" b="1">
                <a:latin typeface="Arial" panose="020B0604020202020204" pitchFamily="34" charset="0"/>
              </a:rPr>
              <a:t>800 Health</a:t>
            </a:r>
          </a:p>
          <a:p>
            <a:pPr eaLnBrk="1" hangingPunct="1"/>
            <a:r>
              <a:rPr lang="en-US" altLang="en-US" sz="1800" b="1">
                <a:latin typeface="Arial" panose="020B0604020202020204" pitchFamily="34" charset="0"/>
              </a:rPr>
              <a:t>900 Residential</a:t>
            </a:r>
          </a:p>
        </p:txBody>
      </p:sp>
      <p:pic>
        <p:nvPicPr>
          <p:cNvPr id="76803" name="Picture 3" descr="postsecondary education fac inventory">
            <a:extLst>
              <a:ext uri="{FF2B5EF4-FFF2-40B4-BE49-F238E27FC236}">
                <a16:creationId xmlns:a16="http://schemas.microsoft.com/office/drawing/2014/main" id="{32FDBA0E-4311-4255-80C9-6A3214415D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7788" y="1208088"/>
            <a:ext cx="3800475" cy="495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4" name="Rectangle 4">
            <a:extLst>
              <a:ext uri="{FF2B5EF4-FFF2-40B4-BE49-F238E27FC236}">
                <a16:creationId xmlns:a16="http://schemas.microsoft.com/office/drawing/2014/main" id="{F1F650B7-734A-4749-B21F-65228D2B2914}"/>
              </a:ext>
            </a:extLst>
          </p:cNvPr>
          <p:cNvSpPr>
            <a:spLocks noChangeArrowheads="1"/>
          </p:cNvSpPr>
          <p:nvPr/>
        </p:nvSpPr>
        <p:spPr bwMode="auto">
          <a:xfrm>
            <a:off x="1176338" y="223838"/>
            <a:ext cx="7696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eaLnBrk="1" hangingPunct="1"/>
            <a:r>
              <a:rPr lang="en-US" altLang="en-US" sz="3800" b="1">
                <a:solidFill>
                  <a:schemeClr val="tx2"/>
                </a:solidFill>
                <a:cs typeface="Lucida Sans Unicode" panose="020B0602030504020204" pitchFamily="34" charset="0"/>
              </a:rPr>
              <a:t>How Much Space?</a:t>
            </a:r>
            <a:r>
              <a:rPr lang="en-US" altLang="en-US" sz="4400" b="1">
                <a:solidFill>
                  <a:schemeClr val="tx2"/>
                </a:solidFill>
                <a:latin typeface="Lucida Sans Unicode" panose="020B0602030504020204" pitchFamily="34" charset="0"/>
                <a:cs typeface="Lucida Sans Unicode" panose="020B0602030504020204" pitchFamily="34" charset="0"/>
              </a:rPr>
              <a:t> </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9694A04E-4F5F-4DFB-A506-6BDAA5D700CA}"/>
              </a:ext>
            </a:extLst>
          </p:cNvPr>
          <p:cNvSpPr>
            <a:spLocks noChangeArrowheads="1"/>
          </p:cNvSpPr>
          <p:nvPr/>
        </p:nvSpPr>
        <p:spPr bwMode="auto">
          <a:xfrm>
            <a:off x="1068388" y="2020888"/>
            <a:ext cx="2724150" cy="3294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b="1">
                <a:latin typeface="Arial" panose="020B0604020202020204" pitchFamily="34" charset="0"/>
              </a:rPr>
              <a:t>Space Type Code</a:t>
            </a:r>
          </a:p>
          <a:p>
            <a:pPr eaLnBrk="1" hangingPunct="1"/>
            <a:endParaRPr lang="en-US" altLang="en-US" b="1">
              <a:latin typeface="Arial" panose="020B0604020202020204" pitchFamily="34" charset="0"/>
            </a:endParaRPr>
          </a:p>
          <a:p>
            <a:pPr eaLnBrk="1" hangingPunct="1"/>
            <a:r>
              <a:rPr lang="en-US" altLang="en-US" sz="1800" b="1">
                <a:latin typeface="Arial" panose="020B0604020202020204" pitchFamily="34" charset="0"/>
              </a:rPr>
              <a:t>100 Classroom</a:t>
            </a:r>
          </a:p>
          <a:p>
            <a:pPr eaLnBrk="1" hangingPunct="1"/>
            <a:r>
              <a:rPr lang="en-US" altLang="en-US" sz="1800" b="1">
                <a:latin typeface="Arial" panose="020B0604020202020204" pitchFamily="34" charset="0"/>
              </a:rPr>
              <a:t>200 Laboratory</a:t>
            </a:r>
          </a:p>
          <a:p>
            <a:pPr eaLnBrk="1" hangingPunct="1"/>
            <a:r>
              <a:rPr lang="en-US" altLang="en-US" sz="1800" b="1">
                <a:latin typeface="Arial" panose="020B0604020202020204" pitchFamily="34" charset="0"/>
              </a:rPr>
              <a:t>300 Office</a:t>
            </a:r>
          </a:p>
          <a:p>
            <a:pPr eaLnBrk="1" hangingPunct="1"/>
            <a:r>
              <a:rPr lang="en-US" altLang="en-US" sz="1800" b="1">
                <a:latin typeface="Arial" panose="020B0604020202020204" pitchFamily="34" charset="0"/>
              </a:rPr>
              <a:t>400 Library/Study</a:t>
            </a:r>
          </a:p>
          <a:p>
            <a:pPr eaLnBrk="1" hangingPunct="1"/>
            <a:r>
              <a:rPr lang="en-US" altLang="en-US" sz="1800" b="1">
                <a:latin typeface="Arial" panose="020B0604020202020204" pitchFamily="34" charset="0"/>
              </a:rPr>
              <a:t>500 Special</a:t>
            </a:r>
          </a:p>
          <a:p>
            <a:pPr eaLnBrk="1" hangingPunct="1"/>
            <a:r>
              <a:rPr lang="en-US" altLang="en-US" sz="1800" b="1">
                <a:latin typeface="Arial" panose="020B0604020202020204" pitchFamily="34" charset="0"/>
              </a:rPr>
              <a:t>600 General</a:t>
            </a:r>
          </a:p>
          <a:p>
            <a:pPr eaLnBrk="1" hangingPunct="1"/>
            <a:r>
              <a:rPr lang="en-US" altLang="en-US" sz="1800" b="1">
                <a:latin typeface="Arial" panose="020B0604020202020204" pitchFamily="34" charset="0"/>
              </a:rPr>
              <a:t>700 Support</a:t>
            </a:r>
          </a:p>
          <a:p>
            <a:pPr eaLnBrk="1" hangingPunct="1"/>
            <a:r>
              <a:rPr lang="en-US" altLang="en-US" sz="1800" b="1">
                <a:latin typeface="Arial" panose="020B0604020202020204" pitchFamily="34" charset="0"/>
              </a:rPr>
              <a:t>800 Health</a:t>
            </a:r>
          </a:p>
          <a:p>
            <a:pPr eaLnBrk="1" hangingPunct="1"/>
            <a:r>
              <a:rPr lang="en-US" altLang="en-US" sz="1800" b="1">
                <a:latin typeface="Arial" panose="020B0604020202020204" pitchFamily="34" charset="0"/>
              </a:rPr>
              <a:t>900 Residential</a:t>
            </a:r>
          </a:p>
        </p:txBody>
      </p:sp>
      <p:pic>
        <p:nvPicPr>
          <p:cNvPr id="77827" name="Picture 3" descr="postsecondary education fac inventory">
            <a:extLst>
              <a:ext uri="{FF2B5EF4-FFF2-40B4-BE49-F238E27FC236}">
                <a16:creationId xmlns:a16="http://schemas.microsoft.com/office/drawing/2014/main" id="{EEDA425C-D2B2-4F00-8BBC-30EC8CA193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7788" y="1208088"/>
            <a:ext cx="3800475" cy="495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98020" name="Group 4">
            <a:extLst>
              <a:ext uri="{FF2B5EF4-FFF2-40B4-BE49-F238E27FC236}">
                <a16:creationId xmlns:a16="http://schemas.microsoft.com/office/drawing/2014/main" id="{FBFDF7B5-452E-4476-8884-551FDCC3CC9D}"/>
              </a:ext>
            </a:extLst>
          </p:cNvPr>
          <p:cNvGrpSpPr>
            <a:grpSpLocks/>
          </p:cNvGrpSpPr>
          <p:nvPr/>
        </p:nvGrpSpPr>
        <p:grpSpPr bwMode="auto">
          <a:xfrm>
            <a:off x="2932113" y="2525713"/>
            <a:ext cx="5164137" cy="1749425"/>
            <a:chOff x="1847" y="1591"/>
            <a:chExt cx="3253" cy="1102"/>
          </a:xfrm>
        </p:grpSpPr>
        <p:sp>
          <p:nvSpPr>
            <p:cNvPr id="77830" name="Text Box 5">
              <a:extLst>
                <a:ext uri="{FF2B5EF4-FFF2-40B4-BE49-F238E27FC236}">
                  <a16:creationId xmlns:a16="http://schemas.microsoft.com/office/drawing/2014/main" id="{DF13F866-7525-4608-BAAE-ABC2749D6371}"/>
                </a:ext>
              </a:extLst>
            </p:cNvPr>
            <p:cNvSpPr txBox="1">
              <a:spLocks noChangeArrowheads="1"/>
            </p:cNvSpPr>
            <p:nvPr/>
          </p:nvSpPr>
          <p:spPr bwMode="auto">
            <a:xfrm>
              <a:off x="2321" y="1591"/>
              <a:ext cx="2779" cy="1102"/>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682625" algn="l"/>
                </a:tabLst>
                <a:defRPr sz="2400">
                  <a:solidFill>
                    <a:schemeClr val="tx1"/>
                  </a:solidFill>
                  <a:latin typeface="Times New Roman" panose="02020603050405020304" pitchFamily="18" charset="0"/>
                </a:defRPr>
              </a:lvl1pPr>
              <a:lvl2pPr marL="742950" indent="-285750">
                <a:tabLst>
                  <a:tab pos="682625" algn="l"/>
                </a:tabLst>
                <a:defRPr sz="2400">
                  <a:solidFill>
                    <a:schemeClr val="tx1"/>
                  </a:solidFill>
                  <a:latin typeface="Times New Roman" panose="02020603050405020304" pitchFamily="18" charset="0"/>
                </a:defRPr>
              </a:lvl2pPr>
              <a:lvl3pPr marL="1143000" indent="-228600">
                <a:tabLst>
                  <a:tab pos="682625" algn="l"/>
                </a:tabLst>
                <a:defRPr sz="2400">
                  <a:solidFill>
                    <a:schemeClr val="tx1"/>
                  </a:solidFill>
                  <a:latin typeface="Times New Roman" panose="02020603050405020304" pitchFamily="18" charset="0"/>
                </a:defRPr>
              </a:lvl3pPr>
              <a:lvl4pPr marL="1600200" indent="-228600">
                <a:tabLst>
                  <a:tab pos="682625" algn="l"/>
                </a:tabLst>
                <a:defRPr sz="2400">
                  <a:solidFill>
                    <a:schemeClr val="tx1"/>
                  </a:solidFill>
                  <a:latin typeface="Times New Roman" panose="02020603050405020304" pitchFamily="18" charset="0"/>
                </a:defRPr>
              </a:lvl4pPr>
              <a:lvl5pPr marL="2057400" indent="-228600">
                <a:tabLst>
                  <a:tab pos="682625"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682625"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682625"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682625"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682625" algn="l"/>
                </a:tabLst>
                <a:defRPr sz="2400">
                  <a:solidFill>
                    <a:schemeClr val="tx1"/>
                  </a:solidFill>
                  <a:latin typeface="Times New Roman" panose="02020603050405020304" pitchFamily="18" charset="0"/>
                </a:defRPr>
              </a:lvl9pPr>
            </a:lstStyle>
            <a:p>
              <a:pPr eaLnBrk="1" hangingPunct="1"/>
              <a:r>
                <a:rPr lang="en-US" altLang="en-US" sz="1800" b="1">
                  <a:latin typeface="Arial" panose="020B0604020202020204" pitchFamily="34" charset="0"/>
                </a:rPr>
                <a:t>210	Class Laboratory</a:t>
              </a:r>
            </a:p>
            <a:p>
              <a:pPr eaLnBrk="1" hangingPunct="1"/>
              <a:r>
                <a:rPr lang="en-US" altLang="en-US" sz="1800" b="1">
                  <a:latin typeface="Arial" panose="020B0604020202020204" pitchFamily="34" charset="0"/>
                </a:rPr>
                <a:t>215 	Class Laboratory Service</a:t>
              </a:r>
            </a:p>
            <a:p>
              <a:pPr eaLnBrk="1" hangingPunct="1"/>
              <a:r>
                <a:rPr lang="en-US" altLang="en-US" sz="1800" b="1">
                  <a:latin typeface="Arial" panose="020B0604020202020204" pitchFamily="34" charset="0"/>
                </a:rPr>
                <a:t>220 	Open Laboratory</a:t>
              </a:r>
            </a:p>
            <a:p>
              <a:pPr eaLnBrk="1" hangingPunct="1"/>
              <a:r>
                <a:rPr lang="en-US" altLang="en-US" sz="1800" b="1">
                  <a:latin typeface="Arial" panose="020B0604020202020204" pitchFamily="34" charset="0"/>
                </a:rPr>
                <a:t>225 	Open Laboratory Service</a:t>
              </a:r>
            </a:p>
            <a:p>
              <a:pPr eaLnBrk="1" hangingPunct="1"/>
              <a:r>
                <a:rPr lang="en-US" altLang="en-US" sz="1800" b="1">
                  <a:latin typeface="Arial" panose="020B0604020202020204" pitchFamily="34" charset="0"/>
                </a:rPr>
                <a:t>250 	Research Laboratory</a:t>
              </a:r>
            </a:p>
            <a:p>
              <a:pPr eaLnBrk="1" hangingPunct="1"/>
              <a:r>
                <a:rPr lang="en-US" altLang="en-US" sz="1800" b="1">
                  <a:latin typeface="Arial" panose="020B0604020202020204" pitchFamily="34" charset="0"/>
                </a:rPr>
                <a:t>255 	Research Laboratory Service</a:t>
              </a:r>
            </a:p>
          </p:txBody>
        </p:sp>
        <p:sp>
          <p:nvSpPr>
            <p:cNvPr id="77831" name="Line 6">
              <a:extLst>
                <a:ext uri="{FF2B5EF4-FFF2-40B4-BE49-F238E27FC236}">
                  <a16:creationId xmlns:a16="http://schemas.microsoft.com/office/drawing/2014/main" id="{29615A5D-45DA-4D88-9EB2-2A042525E958}"/>
                </a:ext>
              </a:extLst>
            </p:cNvPr>
            <p:cNvSpPr>
              <a:spLocks noChangeShapeType="1"/>
            </p:cNvSpPr>
            <p:nvPr/>
          </p:nvSpPr>
          <p:spPr bwMode="auto">
            <a:xfrm>
              <a:off x="1847" y="2039"/>
              <a:ext cx="43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77829" name="Rectangle 7">
            <a:extLst>
              <a:ext uri="{FF2B5EF4-FFF2-40B4-BE49-F238E27FC236}">
                <a16:creationId xmlns:a16="http://schemas.microsoft.com/office/drawing/2014/main" id="{F8307DFF-9227-4287-8758-CB173E2998E8}"/>
              </a:ext>
            </a:extLst>
          </p:cNvPr>
          <p:cNvSpPr>
            <a:spLocks noChangeArrowheads="1"/>
          </p:cNvSpPr>
          <p:nvPr/>
        </p:nvSpPr>
        <p:spPr bwMode="auto">
          <a:xfrm>
            <a:off x="1176338" y="223838"/>
            <a:ext cx="7696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eaLnBrk="1" hangingPunct="1"/>
            <a:r>
              <a:rPr lang="en-US" altLang="en-US" sz="3800" b="1">
                <a:solidFill>
                  <a:schemeClr val="tx2"/>
                </a:solidFill>
                <a:cs typeface="Lucida Sans Unicode" panose="020B0602030504020204" pitchFamily="34" charset="0"/>
              </a:rPr>
              <a:t>How Much Space?</a:t>
            </a:r>
            <a:r>
              <a:rPr lang="en-US" altLang="en-US" sz="4400" b="1">
                <a:solidFill>
                  <a:schemeClr val="tx2"/>
                </a:solidFill>
                <a:latin typeface="Lucida Sans Unicode" panose="020B0602030504020204" pitchFamily="34" charset="0"/>
                <a:cs typeface="Lucida Sans Unicode" panose="020B0602030504020204"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98020"/>
                                        </p:tgtEl>
                                        <p:attrNameLst>
                                          <p:attrName>style.visibility</p:attrName>
                                        </p:attrNameLst>
                                      </p:cBhvr>
                                      <p:to>
                                        <p:strVal val="visible"/>
                                      </p:to>
                                    </p:set>
                                    <p:animEffect transition="in" filter="wipe(left)">
                                      <p:cBhvr>
                                        <p:cTn id="7" dur="500"/>
                                        <p:tgtEl>
                                          <p:spTgt spid="5980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AB359D48-5265-4AAF-9AD7-9E1BA16177B5}"/>
              </a:ext>
            </a:extLst>
          </p:cNvPr>
          <p:cNvSpPr>
            <a:spLocks noChangeArrowheads="1"/>
          </p:cNvSpPr>
          <p:nvPr/>
        </p:nvSpPr>
        <p:spPr bwMode="auto">
          <a:xfrm>
            <a:off x="1068388" y="2020888"/>
            <a:ext cx="2724150" cy="3294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b="1">
                <a:latin typeface="Arial" panose="020B0604020202020204" pitchFamily="34" charset="0"/>
              </a:rPr>
              <a:t>Space Type Code</a:t>
            </a:r>
          </a:p>
          <a:p>
            <a:pPr eaLnBrk="1" hangingPunct="1"/>
            <a:endParaRPr lang="en-US" altLang="en-US" b="1">
              <a:latin typeface="Arial" panose="020B0604020202020204" pitchFamily="34" charset="0"/>
            </a:endParaRPr>
          </a:p>
          <a:p>
            <a:pPr eaLnBrk="1" hangingPunct="1"/>
            <a:r>
              <a:rPr lang="en-US" altLang="en-US" sz="1800" b="1">
                <a:latin typeface="Arial" panose="020B0604020202020204" pitchFamily="34" charset="0"/>
              </a:rPr>
              <a:t>100 Classroom</a:t>
            </a:r>
          </a:p>
          <a:p>
            <a:pPr eaLnBrk="1" hangingPunct="1"/>
            <a:r>
              <a:rPr lang="en-US" altLang="en-US" sz="1800" b="1">
                <a:latin typeface="Arial" panose="020B0604020202020204" pitchFamily="34" charset="0"/>
              </a:rPr>
              <a:t>200 Laboratory</a:t>
            </a:r>
          </a:p>
          <a:p>
            <a:pPr eaLnBrk="1" hangingPunct="1"/>
            <a:r>
              <a:rPr lang="en-US" altLang="en-US" sz="1800" b="1">
                <a:latin typeface="Arial" panose="020B0604020202020204" pitchFamily="34" charset="0"/>
              </a:rPr>
              <a:t>300 Office</a:t>
            </a:r>
          </a:p>
          <a:p>
            <a:pPr eaLnBrk="1" hangingPunct="1"/>
            <a:r>
              <a:rPr lang="en-US" altLang="en-US" sz="1800" b="1">
                <a:latin typeface="Arial" panose="020B0604020202020204" pitchFamily="34" charset="0"/>
              </a:rPr>
              <a:t>400 Library/Study</a:t>
            </a:r>
          </a:p>
          <a:p>
            <a:pPr eaLnBrk="1" hangingPunct="1"/>
            <a:r>
              <a:rPr lang="en-US" altLang="en-US" sz="1800" b="1">
                <a:latin typeface="Arial" panose="020B0604020202020204" pitchFamily="34" charset="0"/>
              </a:rPr>
              <a:t>500 Special</a:t>
            </a:r>
          </a:p>
          <a:p>
            <a:pPr eaLnBrk="1" hangingPunct="1"/>
            <a:r>
              <a:rPr lang="en-US" altLang="en-US" sz="1800" b="1">
                <a:latin typeface="Arial" panose="020B0604020202020204" pitchFamily="34" charset="0"/>
              </a:rPr>
              <a:t>600 General</a:t>
            </a:r>
          </a:p>
          <a:p>
            <a:pPr eaLnBrk="1" hangingPunct="1"/>
            <a:r>
              <a:rPr lang="en-US" altLang="en-US" sz="1800" b="1">
                <a:latin typeface="Arial" panose="020B0604020202020204" pitchFamily="34" charset="0"/>
              </a:rPr>
              <a:t>700 Support</a:t>
            </a:r>
          </a:p>
          <a:p>
            <a:pPr eaLnBrk="1" hangingPunct="1"/>
            <a:r>
              <a:rPr lang="en-US" altLang="en-US" sz="1800" b="1">
                <a:latin typeface="Arial" panose="020B0604020202020204" pitchFamily="34" charset="0"/>
              </a:rPr>
              <a:t>800 Health</a:t>
            </a:r>
          </a:p>
          <a:p>
            <a:pPr eaLnBrk="1" hangingPunct="1"/>
            <a:r>
              <a:rPr lang="en-US" altLang="en-US" sz="1800" b="1">
                <a:latin typeface="Arial" panose="020B0604020202020204" pitchFamily="34" charset="0"/>
              </a:rPr>
              <a:t>900 Residential</a:t>
            </a:r>
          </a:p>
        </p:txBody>
      </p:sp>
      <p:pic>
        <p:nvPicPr>
          <p:cNvPr id="78851" name="Picture 3" descr="postsecondary education fac inventory">
            <a:extLst>
              <a:ext uri="{FF2B5EF4-FFF2-40B4-BE49-F238E27FC236}">
                <a16:creationId xmlns:a16="http://schemas.microsoft.com/office/drawing/2014/main" id="{0AC63D09-8570-4939-BF3A-5C07DB96F0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7788" y="1208088"/>
            <a:ext cx="3800475" cy="495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99044" name="Group 4">
            <a:extLst>
              <a:ext uri="{FF2B5EF4-FFF2-40B4-BE49-F238E27FC236}">
                <a16:creationId xmlns:a16="http://schemas.microsoft.com/office/drawing/2014/main" id="{CCAE3139-86EE-4A7B-915F-CFC6FAFD25DB}"/>
              </a:ext>
            </a:extLst>
          </p:cNvPr>
          <p:cNvGrpSpPr>
            <a:grpSpLocks/>
          </p:cNvGrpSpPr>
          <p:nvPr/>
        </p:nvGrpSpPr>
        <p:grpSpPr bwMode="auto">
          <a:xfrm>
            <a:off x="2932113" y="3611563"/>
            <a:ext cx="5164137" cy="2298700"/>
            <a:chOff x="1847" y="1591"/>
            <a:chExt cx="3253" cy="1448"/>
          </a:xfrm>
        </p:grpSpPr>
        <p:sp>
          <p:nvSpPr>
            <p:cNvPr id="78854" name="Text Box 5">
              <a:extLst>
                <a:ext uri="{FF2B5EF4-FFF2-40B4-BE49-F238E27FC236}">
                  <a16:creationId xmlns:a16="http://schemas.microsoft.com/office/drawing/2014/main" id="{EE62E964-43CB-438D-B497-598FFCBD6021}"/>
                </a:ext>
              </a:extLst>
            </p:cNvPr>
            <p:cNvSpPr txBox="1">
              <a:spLocks noChangeArrowheads="1"/>
            </p:cNvSpPr>
            <p:nvPr/>
          </p:nvSpPr>
          <p:spPr bwMode="auto">
            <a:xfrm>
              <a:off x="2321" y="1591"/>
              <a:ext cx="2779" cy="1448"/>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682625" algn="l"/>
                </a:tabLst>
                <a:defRPr sz="2400">
                  <a:solidFill>
                    <a:schemeClr val="tx1"/>
                  </a:solidFill>
                  <a:latin typeface="Times New Roman" panose="02020603050405020304" pitchFamily="18" charset="0"/>
                </a:defRPr>
              </a:lvl1pPr>
              <a:lvl2pPr marL="742950" indent="-285750">
                <a:tabLst>
                  <a:tab pos="682625" algn="l"/>
                </a:tabLst>
                <a:defRPr sz="2400">
                  <a:solidFill>
                    <a:schemeClr val="tx1"/>
                  </a:solidFill>
                  <a:latin typeface="Times New Roman" panose="02020603050405020304" pitchFamily="18" charset="0"/>
                </a:defRPr>
              </a:lvl2pPr>
              <a:lvl3pPr marL="1143000" indent="-228600">
                <a:tabLst>
                  <a:tab pos="682625" algn="l"/>
                </a:tabLst>
                <a:defRPr sz="2400">
                  <a:solidFill>
                    <a:schemeClr val="tx1"/>
                  </a:solidFill>
                  <a:latin typeface="Times New Roman" panose="02020603050405020304" pitchFamily="18" charset="0"/>
                </a:defRPr>
              </a:lvl3pPr>
              <a:lvl4pPr marL="1600200" indent="-228600">
                <a:tabLst>
                  <a:tab pos="682625" algn="l"/>
                </a:tabLst>
                <a:defRPr sz="2400">
                  <a:solidFill>
                    <a:schemeClr val="tx1"/>
                  </a:solidFill>
                  <a:latin typeface="Times New Roman" panose="02020603050405020304" pitchFamily="18" charset="0"/>
                </a:defRPr>
              </a:lvl4pPr>
              <a:lvl5pPr marL="2057400" indent="-228600">
                <a:tabLst>
                  <a:tab pos="682625"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682625"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682625"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682625"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682625" algn="l"/>
                </a:tabLst>
                <a:defRPr sz="2400">
                  <a:solidFill>
                    <a:schemeClr val="tx1"/>
                  </a:solidFill>
                  <a:latin typeface="Times New Roman" panose="02020603050405020304" pitchFamily="18" charset="0"/>
                </a:defRPr>
              </a:lvl9pPr>
            </a:lstStyle>
            <a:p>
              <a:pPr eaLnBrk="1" hangingPunct="1"/>
              <a:r>
                <a:rPr lang="en-US" altLang="en-US" sz="1800" b="1">
                  <a:latin typeface="Arial" panose="020B0604020202020204" pitchFamily="34" charset="0"/>
                </a:rPr>
                <a:t>610	Assembly</a:t>
              </a:r>
            </a:p>
            <a:p>
              <a:pPr eaLnBrk="1" hangingPunct="1"/>
              <a:r>
                <a:rPr lang="en-US" altLang="en-US" sz="1800" b="1">
                  <a:latin typeface="Arial" panose="020B0604020202020204" pitchFamily="34" charset="0"/>
                </a:rPr>
                <a:t>620 	Exhibition</a:t>
              </a:r>
            </a:p>
            <a:p>
              <a:pPr eaLnBrk="1" hangingPunct="1"/>
              <a:r>
                <a:rPr lang="en-US" altLang="en-US" sz="1800" b="1">
                  <a:latin typeface="Arial" panose="020B0604020202020204" pitchFamily="34" charset="0"/>
                </a:rPr>
                <a:t>630 	Food Facility</a:t>
              </a:r>
            </a:p>
            <a:p>
              <a:pPr eaLnBrk="1" hangingPunct="1"/>
              <a:r>
                <a:rPr lang="en-US" altLang="en-US" sz="1800" b="1">
                  <a:latin typeface="Arial" panose="020B0604020202020204" pitchFamily="34" charset="0"/>
                </a:rPr>
                <a:t>640 	Day Care</a:t>
              </a:r>
            </a:p>
            <a:p>
              <a:pPr eaLnBrk="1" hangingPunct="1"/>
              <a:r>
                <a:rPr lang="en-US" altLang="en-US" sz="1800" b="1">
                  <a:latin typeface="Arial" panose="020B0604020202020204" pitchFamily="34" charset="0"/>
                </a:rPr>
                <a:t>650 	Lounge</a:t>
              </a:r>
            </a:p>
            <a:p>
              <a:pPr eaLnBrk="1" hangingPunct="1"/>
              <a:r>
                <a:rPr lang="en-US" altLang="en-US" sz="1800" b="1">
                  <a:latin typeface="Arial" panose="020B0604020202020204" pitchFamily="34" charset="0"/>
                </a:rPr>
                <a:t>660	Merchandising</a:t>
              </a:r>
            </a:p>
            <a:p>
              <a:pPr eaLnBrk="1" hangingPunct="1"/>
              <a:r>
                <a:rPr lang="en-US" altLang="en-US" sz="1800" b="1">
                  <a:latin typeface="Arial" panose="020B0604020202020204" pitchFamily="34" charset="0"/>
                </a:rPr>
                <a:t>670 	Recreation</a:t>
              </a:r>
            </a:p>
            <a:p>
              <a:pPr eaLnBrk="1" hangingPunct="1"/>
              <a:r>
                <a:rPr lang="en-US" altLang="en-US" sz="1800" b="1">
                  <a:latin typeface="Arial" panose="020B0604020202020204" pitchFamily="34" charset="0"/>
                </a:rPr>
                <a:t>680	Meeting Room</a:t>
              </a:r>
            </a:p>
          </p:txBody>
        </p:sp>
        <p:sp>
          <p:nvSpPr>
            <p:cNvPr id="78855" name="Line 6">
              <a:extLst>
                <a:ext uri="{FF2B5EF4-FFF2-40B4-BE49-F238E27FC236}">
                  <a16:creationId xmlns:a16="http://schemas.microsoft.com/office/drawing/2014/main" id="{5B8AFD71-A2C3-4ABC-AE6D-AFC95D5BCEA4}"/>
                </a:ext>
              </a:extLst>
            </p:cNvPr>
            <p:cNvSpPr>
              <a:spLocks noChangeShapeType="1"/>
            </p:cNvSpPr>
            <p:nvPr/>
          </p:nvSpPr>
          <p:spPr bwMode="auto">
            <a:xfrm>
              <a:off x="1847" y="2039"/>
              <a:ext cx="43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78853" name="Rectangle 7">
            <a:extLst>
              <a:ext uri="{FF2B5EF4-FFF2-40B4-BE49-F238E27FC236}">
                <a16:creationId xmlns:a16="http://schemas.microsoft.com/office/drawing/2014/main" id="{25D18F21-0C50-4BE1-888E-ACF135522A46}"/>
              </a:ext>
            </a:extLst>
          </p:cNvPr>
          <p:cNvSpPr>
            <a:spLocks noChangeArrowheads="1"/>
          </p:cNvSpPr>
          <p:nvPr/>
        </p:nvSpPr>
        <p:spPr bwMode="auto">
          <a:xfrm>
            <a:off x="1176338" y="223838"/>
            <a:ext cx="7696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eaLnBrk="1" hangingPunct="1"/>
            <a:r>
              <a:rPr lang="en-US" altLang="en-US" sz="3800" b="1">
                <a:solidFill>
                  <a:schemeClr val="tx2"/>
                </a:solidFill>
                <a:cs typeface="Lucida Sans Unicode" panose="020B0602030504020204" pitchFamily="34" charset="0"/>
              </a:rPr>
              <a:t>How Much Space?</a:t>
            </a:r>
            <a:r>
              <a:rPr lang="en-US" altLang="en-US" sz="4400" b="1">
                <a:solidFill>
                  <a:schemeClr val="tx2"/>
                </a:solidFill>
                <a:latin typeface="Lucida Sans Unicode" panose="020B0602030504020204" pitchFamily="34" charset="0"/>
                <a:cs typeface="Lucida Sans Unicode" panose="020B0602030504020204"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99044"/>
                                        </p:tgtEl>
                                        <p:attrNameLst>
                                          <p:attrName>style.visibility</p:attrName>
                                        </p:attrNameLst>
                                      </p:cBhvr>
                                      <p:to>
                                        <p:strVal val="visible"/>
                                      </p:to>
                                    </p:set>
                                    <p:animEffect transition="in" filter="wipe(left)">
                                      <p:cBhvr>
                                        <p:cTn id="7" dur="500"/>
                                        <p:tgtEl>
                                          <p:spTgt spid="5990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CF31B85-43E5-499B-96F6-C95F18D2D31F}"/>
              </a:ext>
            </a:extLst>
          </p:cNvPr>
          <p:cNvSpPr/>
          <p:nvPr/>
        </p:nvSpPr>
        <p:spPr>
          <a:xfrm>
            <a:off x="1011043" y="10391"/>
            <a:ext cx="8136082" cy="904009"/>
          </a:xfrm>
          <a:prstGeom prst="rect">
            <a:avLst/>
          </a:prstGeom>
          <a:gradFill flip="none" rotWithShape="1">
            <a:gsLst>
              <a:gs pos="0">
                <a:srgbClr val="99CCFF">
                  <a:shade val="30000"/>
                  <a:satMod val="115000"/>
                </a:srgbClr>
              </a:gs>
              <a:gs pos="50000">
                <a:srgbClr val="99CCFF">
                  <a:shade val="67500"/>
                  <a:satMod val="115000"/>
                </a:srgbClr>
              </a:gs>
              <a:gs pos="100000">
                <a:srgbClr val="99CCFF">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accent6">
                  <a:lumMod val="75000"/>
                </a:schemeClr>
              </a:solidFill>
              <a:latin typeface="Calibri" panose="020F0502020204030204" pitchFamily="34" charset="0"/>
              <a:cs typeface="Calibri" panose="020F0502020204030204" pitchFamily="34" charset="0"/>
            </a:endParaRPr>
          </a:p>
        </p:txBody>
      </p:sp>
      <p:sp>
        <p:nvSpPr>
          <p:cNvPr id="432130" name="Rectangle 2">
            <a:extLst>
              <a:ext uri="{FF2B5EF4-FFF2-40B4-BE49-F238E27FC236}">
                <a16:creationId xmlns:a16="http://schemas.microsoft.com/office/drawing/2014/main" id="{E99A8894-0B0F-473D-914E-F1179497A462}"/>
              </a:ext>
            </a:extLst>
          </p:cNvPr>
          <p:cNvSpPr>
            <a:spLocks noChangeArrowheads="1"/>
          </p:cNvSpPr>
          <p:nvPr/>
        </p:nvSpPr>
        <p:spPr bwMode="auto">
          <a:xfrm>
            <a:off x="1728788" y="1981200"/>
            <a:ext cx="685800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eaLnBrk="1" hangingPunct="1">
              <a:spcBef>
                <a:spcPct val="20000"/>
              </a:spcBef>
              <a:defRPr/>
            </a:pPr>
            <a:endParaRPr lang="en-US" altLang="en-US" sz="3200">
              <a:solidFill>
                <a:schemeClr val="accent6">
                  <a:lumMod val="75000"/>
                </a:schemeClr>
              </a:solidFill>
              <a:latin typeface="Calibri" panose="020F0502020204030204" pitchFamily="34" charset="0"/>
              <a:cs typeface="Calibri" panose="020F0502020204030204" pitchFamily="34" charset="0"/>
            </a:endParaRPr>
          </a:p>
        </p:txBody>
      </p:sp>
      <p:sp>
        <p:nvSpPr>
          <p:cNvPr id="432134" name="Text Box 6">
            <a:extLst>
              <a:ext uri="{FF2B5EF4-FFF2-40B4-BE49-F238E27FC236}">
                <a16:creationId xmlns:a16="http://schemas.microsoft.com/office/drawing/2014/main" id="{8D4D309C-2814-4FEC-91F9-42DCF2ED0C83}"/>
              </a:ext>
            </a:extLst>
          </p:cNvPr>
          <p:cNvSpPr txBox="1">
            <a:spLocks noChangeArrowheads="1"/>
          </p:cNvSpPr>
          <p:nvPr/>
        </p:nvSpPr>
        <p:spPr bwMode="auto">
          <a:xfrm>
            <a:off x="966788" y="1977737"/>
            <a:ext cx="81534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defRPr/>
            </a:pPr>
            <a:r>
              <a:rPr lang="en-US" altLang="en-US" sz="3600" dirty="0">
                <a:solidFill>
                  <a:schemeClr val="accent6">
                    <a:lumMod val="75000"/>
                  </a:schemeClr>
                </a:solidFill>
                <a:latin typeface="Calibri" panose="020F0502020204030204" pitchFamily="34" charset="0"/>
                <a:cs typeface="Calibri" panose="020F0502020204030204" pitchFamily="34" charset="0"/>
              </a:rPr>
              <a:t>The Strategic Plan is Essential to a Successful Campus Plan</a:t>
            </a:r>
          </a:p>
        </p:txBody>
      </p:sp>
      <p:sp>
        <p:nvSpPr>
          <p:cNvPr id="2" name="TextBox 1">
            <a:extLst>
              <a:ext uri="{FF2B5EF4-FFF2-40B4-BE49-F238E27FC236}">
                <a16:creationId xmlns:a16="http://schemas.microsoft.com/office/drawing/2014/main" id="{5AE31391-5D99-4129-9D48-41856CE5113D}"/>
              </a:ext>
            </a:extLst>
          </p:cNvPr>
          <p:cNvSpPr txBox="1"/>
          <p:nvPr/>
        </p:nvSpPr>
        <p:spPr>
          <a:xfrm>
            <a:off x="1013330" y="3522722"/>
            <a:ext cx="8060316" cy="1200329"/>
          </a:xfrm>
          <a:prstGeom prst="rect">
            <a:avLst/>
          </a:prstGeom>
          <a:noFill/>
        </p:spPr>
        <p:txBody>
          <a:bodyPr wrap="square" rtlCol="0">
            <a:spAutoFit/>
          </a:bodyPr>
          <a:lstStyle/>
          <a:p>
            <a:pPr algn="ctr"/>
            <a:r>
              <a:rPr lang="en-US" sz="3600" dirty="0">
                <a:solidFill>
                  <a:schemeClr val="accent6">
                    <a:lumMod val="75000"/>
                  </a:schemeClr>
                </a:solidFill>
                <a:latin typeface="Calibri" panose="020F0502020204030204" pitchFamily="34" charset="0"/>
                <a:cs typeface="Calibri" panose="020F0502020204030204" pitchFamily="34" charset="0"/>
              </a:rPr>
              <a:t>Unfortunately,  Most Strategic Plans are Neither Strategic nor Plans</a:t>
            </a:r>
          </a:p>
        </p:txBody>
      </p:sp>
      <p:sp>
        <p:nvSpPr>
          <p:cNvPr id="8" name="TextBox 7">
            <a:extLst>
              <a:ext uri="{FF2B5EF4-FFF2-40B4-BE49-F238E27FC236}">
                <a16:creationId xmlns:a16="http://schemas.microsoft.com/office/drawing/2014/main" id="{BA5887E7-B47D-4871-BEF8-54FD4280DAC0}"/>
              </a:ext>
            </a:extLst>
          </p:cNvPr>
          <p:cNvSpPr txBox="1"/>
          <p:nvPr/>
        </p:nvSpPr>
        <p:spPr>
          <a:xfrm>
            <a:off x="1004116" y="145474"/>
            <a:ext cx="569387" cy="707886"/>
          </a:xfrm>
          <a:prstGeom prst="rect">
            <a:avLst/>
          </a:prstGeom>
          <a:noFill/>
        </p:spPr>
        <p:txBody>
          <a:bodyPr wrap="none" rtlCol="0">
            <a:spAutoFit/>
          </a:bodyPr>
          <a:lstStyle/>
          <a:p>
            <a:r>
              <a:rPr lang="en-US" sz="4000" b="1" dirty="0">
                <a:solidFill>
                  <a:schemeClr val="accent6">
                    <a:lumMod val="75000"/>
                  </a:schemeClr>
                </a:solidFill>
              </a:rPr>
              <a:t>2.</a:t>
            </a:r>
            <a:endParaRPr lang="en-US" sz="3600" b="1" dirty="0">
              <a:solidFill>
                <a:schemeClr val="accent6">
                  <a:lumMod val="75000"/>
                </a:schemeClr>
              </a:solidFill>
            </a:endParaRPr>
          </a:p>
        </p:txBody>
      </p:sp>
      <p:sp>
        <p:nvSpPr>
          <p:cNvPr id="3" name="Rectangle 2">
            <a:extLst>
              <a:ext uri="{FF2B5EF4-FFF2-40B4-BE49-F238E27FC236}">
                <a16:creationId xmlns:a16="http://schemas.microsoft.com/office/drawing/2014/main" id="{8A593B3C-3B50-40E1-B74E-EFF59E417023}"/>
              </a:ext>
            </a:extLst>
          </p:cNvPr>
          <p:cNvSpPr/>
          <p:nvPr/>
        </p:nvSpPr>
        <p:spPr>
          <a:xfrm>
            <a:off x="1757058" y="207029"/>
            <a:ext cx="3527441" cy="646331"/>
          </a:xfrm>
          <a:prstGeom prst="rect">
            <a:avLst/>
          </a:prstGeom>
        </p:spPr>
        <p:txBody>
          <a:bodyPr wrap="none">
            <a:spAutoFit/>
          </a:bodyPr>
          <a:lstStyle/>
          <a:p>
            <a:r>
              <a:rPr lang="en-US" sz="3600" dirty="0">
                <a:solidFill>
                  <a:schemeClr val="accent6">
                    <a:lumMod val="75000"/>
                  </a:schemeClr>
                </a:solidFill>
                <a:latin typeface="Calibri" panose="020F0502020204030204" pitchFamily="34" charset="0"/>
                <a:cs typeface="Calibri" panose="020F0502020204030204" pitchFamily="34" charset="0"/>
              </a:rPr>
              <a:t>The Strategic Plan</a:t>
            </a:r>
          </a:p>
        </p:txBody>
      </p:sp>
    </p:spTree>
    <p:extLst>
      <p:ext uri="{BB962C8B-B14F-4D97-AF65-F5344CB8AC3E}">
        <p14:creationId xmlns:p14="http://schemas.microsoft.com/office/powerpoint/2010/main" val="3873829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78D87BF2-F708-4F36-90D7-67DE0FE8C38B}"/>
              </a:ext>
            </a:extLst>
          </p:cNvPr>
          <p:cNvSpPr/>
          <p:nvPr/>
        </p:nvSpPr>
        <p:spPr>
          <a:xfrm>
            <a:off x="1388861" y="1552460"/>
            <a:ext cx="2228087" cy="608872"/>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accent6">
                    <a:lumMod val="75000"/>
                  </a:schemeClr>
                </a:solidFill>
                <a:latin typeface="Calibri" panose="020F0502020204030204" pitchFamily="34" charset="0"/>
                <a:cs typeface="Calibri" panose="020F0502020204030204" pitchFamily="34" charset="0"/>
              </a:rPr>
              <a:t>Mission Statement</a:t>
            </a:r>
          </a:p>
        </p:txBody>
      </p:sp>
      <p:grpSp>
        <p:nvGrpSpPr>
          <p:cNvPr id="6" name="Group 5">
            <a:extLst>
              <a:ext uri="{FF2B5EF4-FFF2-40B4-BE49-F238E27FC236}">
                <a16:creationId xmlns:a16="http://schemas.microsoft.com/office/drawing/2014/main" id="{86D4DAD0-F804-4DCF-9AB4-26EFB5A3830B}"/>
              </a:ext>
            </a:extLst>
          </p:cNvPr>
          <p:cNvGrpSpPr/>
          <p:nvPr/>
        </p:nvGrpSpPr>
        <p:grpSpPr>
          <a:xfrm>
            <a:off x="5936729" y="32485"/>
            <a:ext cx="330664" cy="6385981"/>
            <a:chOff x="4763249" y="261085"/>
            <a:chExt cx="330664" cy="6385981"/>
          </a:xfrm>
        </p:grpSpPr>
        <p:sp>
          <p:nvSpPr>
            <p:cNvPr id="8" name="Oval 7">
              <a:extLst>
                <a:ext uri="{FF2B5EF4-FFF2-40B4-BE49-F238E27FC236}">
                  <a16:creationId xmlns:a16="http://schemas.microsoft.com/office/drawing/2014/main" id="{A999AACD-6476-4B28-949B-EFB70E6D396E}"/>
                </a:ext>
              </a:extLst>
            </p:cNvPr>
            <p:cNvSpPr/>
            <p:nvPr/>
          </p:nvSpPr>
          <p:spPr>
            <a:xfrm rot="16200000">
              <a:off x="4795170" y="6348323"/>
              <a:ext cx="298743" cy="298743"/>
            </a:xfrm>
            <a:prstGeom prst="ellipse">
              <a:avLst/>
            </a:prstGeom>
            <a:solidFill>
              <a:srgbClr val="FFCC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latin typeface="Calibri" panose="020F0502020204030204" pitchFamily="34" charset="0"/>
                <a:cs typeface="Calibri" panose="020F0502020204030204" pitchFamily="34" charset="0"/>
              </a:endParaRPr>
            </a:p>
          </p:txBody>
        </p:sp>
        <p:sp>
          <p:nvSpPr>
            <p:cNvPr id="16" name="Oval 15">
              <a:extLst>
                <a:ext uri="{FF2B5EF4-FFF2-40B4-BE49-F238E27FC236}">
                  <a16:creationId xmlns:a16="http://schemas.microsoft.com/office/drawing/2014/main" id="{26D1A062-9779-438A-9D90-313A6E78DDD3}"/>
                </a:ext>
              </a:extLst>
            </p:cNvPr>
            <p:cNvSpPr/>
            <p:nvPr/>
          </p:nvSpPr>
          <p:spPr>
            <a:xfrm rot="16200000">
              <a:off x="4795170" y="5739601"/>
              <a:ext cx="298743" cy="298743"/>
            </a:xfrm>
            <a:prstGeom prst="ellipse">
              <a:avLst/>
            </a:prstGeom>
            <a:solidFill>
              <a:srgbClr val="FFCC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latin typeface="Calibri" panose="020F0502020204030204" pitchFamily="34" charset="0"/>
                <a:cs typeface="Calibri" panose="020F0502020204030204" pitchFamily="34" charset="0"/>
              </a:endParaRPr>
            </a:p>
          </p:txBody>
        </p:sp>
        <p:sp>
          <p:nvSpPr>
            <p:cNvPr id="17" name="Oval 16">
              <a:extLst>
                <a:ext uri="{FF2B5EF4-FFF2-40B4-BE49-F238E27FC236}">
                  <a16:creationId xmlns:a16="http://schemas.microsoft.com/office/drawing/2014/main" id="{074A9593-8F04-45AA-A05C-5A74A52D476F}"/>
                </a:ext>
              </a:extLst>
            </p:cNvPr>
            <p:cNvSpPr/>
            <p:nvPr/>
          </p:nvSpPr>
          <p:spPr>
            <a:xfrm rot="16200000">
              <a:off x="4795170" y="5130877"/>
              <a:ext cx="298743" cy="298743"/>
            </a:xfrm>
            <a:prstGeom prst="ellipse">
              <a:avLst/>
            </a:prstGeom>
            <a:solidFill>
              <a:srgbClr val="FFCC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latin typeface="Calibri" panose="020F0502020204030204" pitchFamily="34" charset="0"/>
                <a:cs typeface="Calibri" panose="020F0502020204030204" pitchFamily="34" charset="0"/>
              </a:endParaRPr>
            </a:p>
          </p:txBody>
        </p:sp>
        <p:sp>
          <p:nvSpPr>
            <p:cNvPr id="18" name="Oval 17">
              <a:extLst>
                <a:ext uri="{FF2B5EF4-FFF2-40B4-BE49-F238E27FC236}">
                  <a16:creationId xmlns:a16="http://schemas.microsoft.com/office/drawing/2014/main" id="{9FB5F9F6-EC94-4D20-A20D-7C5FEA9CCD87}"/>
                </a:ext>
              </a:extLst>
            </p:cNvPr>
            <p:cNvSpPr/>
            <p:nvPr/>
          </p:nvSpPr>
          <p:spPr>
            <a:xfrm rot="16200000">
              <a:off x="4795170" y="4522153"/>
              <a:ext cx="298743" cy="298743"/>
            </a:xfrm>
            <a:prstGeom prst="ellipse">
              <a:avLst/>
            </a:prstGeom>
            <a:solidFill>
              <a:srgbClr val="FFCC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latin typeface="Calibri" panose="020F0502020204030204" pitchFamily="34" charset="0"/>
                <a:cs typeface="Calibri" panose="020F0502020204030204" pitchFamily="34" charset="0"/>
              </a:endParaRPr>
            </a:p>
          </p:txBody>
        </p:sp>
        <p:sp>
          <p:nvSpPr>
            <p:cNvPr id="19" name="Oval 18">
              <a:extLst>
                <a:ext uri="{FF2B5EF4-FFF2-40B4-BE49-F238E27FC236}">
                  <a16:creationId xmlns:a16="http://schemas.microsoft.com/office/drawing/2014/main" id="{8D7B033F-4B98-4515-8B7C-5573B3761977}"/>
                </a:ext>
              </a:extLst>
            </p:cNvPr>
            <p:cNvSpPr/>
            <p:nvPr/>
          </p:nvSpPr>
          <p:spPr>
            <a:xfrm rot="16200000">
              <a:off x="4795170" y="3913429"/>
              <a:ext cx="298743" cy="298743"/>
            </a:xfrm>
            <a:prstGeom prst="ellipse">
              <a:avLst/>
            </a:prstGeom>
            <a:solidFill>
              <a:srgbClr val="FFCC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latin typeface="Calibri" panose="020F0502020204030204" pitchFamily="34" charset="0"/>
                <a:cs typeface="Calibri" panose="020F0502020204030204" pitchFamily="34" charset="0"/>
              </a:endParaRPr>
            </a:p>
          </p:txBody>
        </p:sp>
        <p:sp>
          <p:nvSpPr>
            <p:cNvPr id="20" name="Oval 19">
              <a:extLst>
                <a:ext uri="{FF2B5EF4-FFF2-40B4-BE49-F238E27FC236}">
                  <a16:creationId xmlns:a16="http://schemas.microsoft.com/office/drawing/2014/main" id="{CADB23BA-DB51-474F-937D-84FD00212A49}"/>
                </a:ext>
              </a:extLst>
            </p:cNvPr>
            <p:cNvSpPr/>
            <p:nvPr/>
          </p:nvSpPr>
          <p:spPr>
            <a:xfrm rot="16200000">
              <a:off x="4795170" y="3304705"/>
              <a:ext cx="298743" cy="298743"/>
            </a:xfrm>
            <a:prstGeom prst="ellipse">
              <a:avLst/>
            </a:prstGeom>
            <a:solidFill>
              <a:srgbClr val="FFCC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latin typeface="Calibri" panose="020F0502020204030204" pitchFamily="34" charset="0"/>
                <a:cs typeface="Calibri" panose="020F0502020204030204" pitchFamily="34" charset="0"/>
              </a:endParaRPr>
            </a:p>
          </p:txBody>
        </p:sp>
        <p:sp>
          <p:nvSpPr>
            <p:cNvPr id="21" name="Oval 20">
              <a:extLst>
                <a:ext uri="{FF2B5EF4-FFF2-40B4-BE49-F238E27FC236}">
                  <a16:creationId xmlns:a16="http://schemas.microsoft.com/office/drawing/2014/main" id="{EB9F8B6D-E9BD-45EF-BE6B-0ED62063D4E5}"/>
                </a:ext>
              </a:extLst>
            </p:cNvPr>
            <p:cNvSpPr/>
            <p:nvPr/>
          </p:nvSpPr>
          <p:spPr>
            <a:xfrm rot="16200000">
              <a:off x="4795170" y="2695981"/>
              <a:ext cx="298743" cy="298743"/>
            </a:xfrm>
            <a:prstGeom prst="ellipse">
              <a:avLst/>
            </a:prstGeom>
            <a:solidFill>
              <a:srgbClr val="FFCC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latin typeface="Calibri" panose="020F0502020204030204" pitchFamily="34" charset="0"/>
                <a:cs typeface="Calibri" panose="020F0502020204030204" pitchFamily="34" charset="0"/>
              </a:endParaRPr>
            </a:p>
          </p:txBody>
        </p:sp>
        <p:sp>
          <p:nvSpPr>
            <p:cNvPr id="22" name="Oval 21">
              <a:extLst>
                <a:ext uri="{FF2B5EF4-FFF2-40B4-BE49-F238E27FC236}">
                  <a16:creationId xmlns:a16="http://schemas.microsoft.com/office/drawing/2014/main" id="{53C4FA9B-18EF-4B4D-9D5D-CDBE25E5FB10}"/>
                </a:ext>
              </a:extLst>
            </p:cNvPr>
            <p:cNvSpPr/>
            <p:nvPr/>
          </p:nvSpPr>
          <p:spPr>
            <a:xfrm rot="16200000">
              <a:off x="4766277" y="2087257"/>
              <a:ext cx="298743" cy="298743"/>
            </a:xfrm>
            <a:prstGeom prst="ellipse">
              <a:avLst/>
            </a:prstGeom>
            <a:solidFill>
              <a:srgbClr val="FFCC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latin typeface="Calibri" panose="020F0502020204030204" pitchFamily="34" charset="0"/>
                <a:cs typeface="Calibri" panose="020F0502020204030204" pitchFamily="34" charset="0"/>
              </a:endParaRPr>
            </a:p>
          </p:txBody>
        </p:sp>
        <p:sp>
          <p:nvSpPr>
            <p:cNvPr id="23" name="Oval 22">
              <a:extLst>
                <a:ext uri="{FF2B5EF4-FFF2-40B4-BE49-F238E27FC236}">
                  <a16:creationId xmlns:a16="http://schemas.microsoft.com/office/drawing/2014/main" id="{D8CB6402-2EDC-4734-AF2F-54B7C4B0E0B3}"/>
                </a:ext>
              </a:extLst>
            </p:cNvPr>
            <p:cNvSpPr/>
            <p:nvPr/>
          </p:nvSpPr>
          <p:spPr>
            <a:xfrm rot="16200000">
              <a:off x="4780800" y="1478533"/>
              <a:ext cx="298743" cy="298743"/>
            </a:xfrm>
            <a:prstGeom prst="ellipse">
              <a:avLst/>
            </a:prstGeom>
            <a:solidFill>
              <a:srgbClr val="FFCC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latin typeface="Calibri" panose="020F0502020204030204" pitchFamily="34" charset="0"/>
                <a:cs typeface="Calibri" panose="020F0502020204030204" pitchFamily="34" charset="0"/>
              </a:endParaRPr>
            </a:p>
          </p:txBody>
        </p:sp>
        <p:sp>
          <p:nvSpPr>
            <p:cNvPr id="24" name="Oval 23">
              <a:extLst>
                <a:ext uri="{FF2B5EF4-FFF2-40B4-BE49-F238E27FC236}">
                  <a16:creationId xmlns:a16="http://schemas.microsoft.com/office/drawing/2014/main" id="{203AFC4B-0B8F-4300-ABF3-AC6F268296BA}"/>
                </a:ext>
              </a:extLst>
            </p:cNvPr>
            <p:cNvSpPr/>
            <p:nvPr/>
          </p:nvSpPr>
          <p:spPr>
            <a:xfrm rot="16200000">
              <a:off x="4763249" y="869809"/>
              <a:ext cx="298743" cy="298743"/>
            </a:xfrm>
            <a:prstGeom prst="ellipse">
              <a:avLst/>
            </a:prstGeom>
            <a:solidFill>
              <a:srgbClr val="FFCC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latin typeface="Calibri" panose="020F0502020204030204" pitchFamily="34" charset="0"/>
                <a:cs typeface="Calibri" panose="020F0502020204030204" pitchFamily="34" charset="0"/>
              </a:endParaRPr>
            </a:p>
          </p:txBody>
        </p:sp>
        <p:sp>
          <p:nvSpPr>
            <p:cNvPr id="25" name="Oval 24">
              <a:extLst>
                <a:ext uri="{FF2B5EF4-FFF2-40B4-BE49-F238E27FC236}">
                  <a16:creationId xmlns:a16="http://schemas.microsoft.com/office/drawing/2014/main" id="{7442EF36-A917-462F-9EB0-E5FD1F803A9F}"/>
                </a:ext>
              </a:extLst>
            </p:cNvPr>
            <p:cNvSpPr/>
            <p:nvPr/>
          </p:nvSpPr>
          <p:spPr>
            <a:xfrm rot="16200000">
              <a:off x="4763249" y="261085"/>
              <a:ext cx="298743" cy="298743"/>
            </a:xfrm>
            <a:prstGeom prst="ellipse">
              <a:avLst/>
            </a:prstGeom>
            <a:solidFill>
              <a:srgbClr val="FFCC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latin typeface="Calibri" panose="020F0502020204030204" pitchFamily="34" charset="0"/>
                <a:cs typeface="Calibri" panose="020F0502020204030204" pitchFamily="34" charset="0"/>
              </a:endParaRPr>
            </a:p>
          </p:txBody>
        </p:sp>
      </p:grpSp>
      <p:sp>
        <p:nvSpPr>
          <p:cNvPr id="81" name="Rectangle: Rounded Corners 80">
            <a:extLst>
              <a:ext uri="{FF2B5EF4-FFF2-40B4-BE49-F238E27FC236}">
                <a16:creationId xmlns:a16="http://schemas.microsoft.com/office/drawing/2014/main" id="{374B370C-18C0-4E9B-9E1A-103129B46312}"/>
              </a:ext>
            </a:extLst>
          </p:cNvPr>
          <p:cNvSpPr/>
          <p:nvPr/>
        </p:nvSpPr>
        <p:spPr>
          <a:xfrm>
            <a:off x="1563826" y="2844032"/>
            <a:ext cx="1666009" cy="775855"/>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accent6">
                    <a:lumMod val="75000"/>
                  </a:schemeClr>
                </a:solidFill>
                <a:latin typeface="Calibri" panose="020F0502020204030204" pitchFamily="34" charset="0"/>
                <a:cs typeface="Calibri" panose="020F0502020204030204" pitchFamily="34" charset="0"/>
              </a:rPr>
              <a:t>Vision</a:t>
            </a:r>
            <a:r>
              <a:rPr lang="en-US" dirty="0">
                <a:solidFill>
                  <a:schemeClr val="accent6">
                    <a:lumMod val="75000"/>
                  </a:schemeClr>
                </a:solidFill>
                <a:latin typeface="Calibri" panose="020F0502020204030204" pitchFamily="34" charset="0"/>
                <a:cs typeface="Calibri" panose="020F0502020204030204" pitchFamily="34" charset="0"/>
              </a:rPr>
              <a:t> </a:t>
            </a:r>
          </a:p>
        </p:txBody>
      </p:sp>
      <p:grpSp>
        <p:nvGrpSpPr>
          <p:cNvPr id="432130" name="Group 432129">
            <a:extLst>
              <a:ext uri="{FF2B5EF4-FFF2-40B4-BE49-F238E27FC236}">
                <a16:creationId xmlns:a16="http://schemas.microsoft.com/office/drawing/2014/main" id="{FD52AEF5-11EC-4E72-8CC9-2CB7AB204BD6}"/>
              </a:ext>
            </a:extLst>
          </p:cNvPr>
          <p:cNvGrpSpPr/>
          <p:nvPr/>
        </p:nvGrpSpPr>
        <p:grpSpPr>
          <a:xfrm>
            <a:off x="3816440" y="69015"/>
            <a:ext cx="733857" cy="6267881"/>
            <a:chOff x="3404960" y="297615"/>
            <a:chExt cx="733857" cy="6267881"/>
          </a:xfrm>
        </p:grpSpPr>
        <p:sp>
          <p:nvSpPr>
            <p:cNvPr id="7" name="Oval 6">
              <a:extLst>
                <a:ext uri="{FF2B5EF4-FFF2-40B4-BE49-F238E27FC236}">
                  <a16:creationId xmlns:a16="http://schemas.microsoft.com/office/drawing/2014/main" id="{16A212A1-E78A-4498-A9BE-D5E7BCCB8B02}"/>
                </a:ext>
              </a:extLst>
            </p:cNvPr>
            <p:cNvSpPr/>
            <p:nvPr/>
          </p:nvSpPr>
          <p:spPr>
            <a:xfrm rot="16200000">
              <a:off x="3404960" y="5831639"/>
              <a:ext cx="733857" cy="733857"/>
            </a:xfrm>
            <a:prstGeom prst="ellipse">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6">
                    <a:lumMod val="75000"/>
                  </a:schemeClr>
                </a:solidFill>
                <a:latin typeface="Calibri" panose="020F0502020204030204" pitchFamily="34" charset="0"/>
                <a:cs typeface="Calibri" panose="020F0502020204030204" pitchFamily="34" charset="0"/>
              </a:endParaRPr>
            </a:p>
          </p:txBody>
        </p:sp>
        <p:sp>
          <p:nvSpPr>
            <p:cNvPr id="10" name="Oval 9">
              <a:extLst>
                <a:ext uri="{FF2B5EF4-FFF2-40B4-BE49-F238E27FC236}">
                  <a16:creationId xmlns:a16="http://schemas.microsoft.com/office/drawing/2014/main" id="{332FD699-BE11-46DF-9D9B-80F9918762E7}"/>
                </a:ext>
              </a:extLst>
            </p:cNvPr>
            <p:cNvSpPr/>
            <p:nvPr/>
          </p:nvSpPr>
          <p:spPr>
            <a:xfrm rot="16200000">
              <a:off x="3404960" y="4909300"/>
              <a:ext cx="733857" cy="733857"/>
            </a:xfrm>
            <a:prstGeom prst="ellipse">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6">
                    <a:lumMod val="75000"/>
                  </a:schemeClr>
                </a:solidFill>
                <a:latin typeface="Calibri" panose="020F0502020204030204" pitchFamily="34" charset="0"/>
                <a:cs typeface="Calibri" panose="020F0502020204030204" pitchFamily="34" charset="0"/>
              </a:endParaRPr>
            </a:p>
          </p:txBody>
        </p:sp>
        <p:sp>
          <p:nvSpPr>
            <p:cNvPr id="11" name="Oval 10">
              <a:extLst>
                <a:ext uri="{FF2B5EF4-FFF2-40B4-BE49-F238E27FC236}">
                  <a16:creationId xmlns:a16="http://schemas.microsoft.com/office/drawing/2014/main" id="{081C2496-0CEA-4EE8-9184-51632B2F52B8}"/>
                </a:ext>
              </a:extLst>
            </p:cNvPr>
            <p:cNvSpPr/>
            <p:nvPr/>
          </p:nvSpPr>
          <p:spPr>
            <a:xfrm rot="16200000">
              <a:off x="3404960" y="3986963"/>
              <a:ext cx="733857" cy="733857"/>
            </a:xfrm>
            <a:prstGeom prst="ellipse">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6">
                    <a:lumMod val="75000"/>
                  </a:schemeClr>
                </a:solidFill>
                <a:latin typeface="Calibri" panose="020F0502020204030204" pitchFamily="34" charset="0"/>
                <a:cs typeface="Calibri" panose="020F0502020204030204" pitchFamily="34" charset="0"/>
              </a:endParaRPr>
            </a:p>
          </p:txBody>
        </p:sp>
        <p:sp>
          <p:nvSpPr>
            <p:cNvPr id="12" name="Oval 11">
              <a:extLst>
                <a:ext uri="{FF2B5EF4-FFF2-40B4-BE49-F238E27FC236}">
                  <a16:creationId xmlns:a16="http://schemas.microsoft.com/office/drawing/2014/main" id="{AE451430-EDE4-4187-A56D-88B91B4D2F21}"/>
                </a:ext>
              </a:extLst>
            </p:cNvPr>
            <p:cNvSpPr/>
            <p:nvPr/>
          </p:nvSpPr>
          <p:spPr>
            <a:xfrm rot="16200000">
              <a:off x="3404960" y="3064626"/>
              <a:ext cx="733857" cy="733857"/>
            </a:xfrm>
            <a:prstGeom prst="ellipse">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6">
                    <a:lumMod val="75000"/>
                  </a:schemeClr>
                </a:solidFill>
                <a:latin typeface="Calibri" panose="020F0502020204030204" pitchFamily="34" charset="0"/>
                <a:cs typeface="Calibri" panose="020F0502020204030204" pitchFamily="34" charset="0"/>
              </a:endParaRPr>
            </a:p>
          </p:txBody>
        </p:sp>
        <p:sp>
          <p:nvSpPr>
            <p:cNvPr id="13" name="Oval 12">
              <a:extLst>
                <a:ext uri="{FF2B5EF4-FFF2-40B4-BE49-F238E27FC236}">
                  <a16:creationId xmlns:a16="http://schemas.microsoft.com/office/drawing/2014/main" id="{77798C4D-ADA7-40BC-B42C-B495A42B5185}"/>
                </a:ext>
              </a:extLst>
            </p:cNvPr>
            <p:cNvSpPr/>
            <p:nvPr/>
          </p:nvSpPr>
          <p:spPr>
            <a:xfrm rot="16200000">
              <a:off x="3404960" y="1219952"/>
              <a:ext cx="733857" cy="733857"/>
            </a:xfrm>
            <a:prstGeom prst="ellipse">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6">
                    <a:lumMod val="75000"/>
                  </a:schemeClr>
                </a:solidFill>
                <a:latin typeface="Calibri" panose="020F0502020204030204" pitchFamily="34" charset="0"/>
                <a:cs typeface="Calibri" panose="020F0502020204030204" pitchFamily="34" charset="0"/>
              </a:endParaRPr>
            </a:p>
          </p:txBody>
        </p:sp>
        <p:sp>
          <p:nvSpPr>
            <p:cNvPr id="14" name="Oval 13">
              <a:extLst>
                <a:ext uri="{FF2B5EF4-FFF2-40B4-BE49-F238E27FC236}">
                  <a16:creationId xmlns:a16="http://schemas.microsoft.com/office/drawing/2014/main" id="{9A42B685-7CA8-4F8B-9C49-C31AAFF945D1}"/>
                </a:ext>
              </a:extLst>
            </p:cNvPr>
            <p:cNvSpPr/>
            <p:nvPr/>
          </p:nvSpPr>
          <p:spPr>
            <a:xfrm rot="16200000">
              <a:off x="3404960" y="297615"/>
              <a:ext cx="733857" cy="733857"/>
            </a:xfrm>
            <a:prstGeom prst="ellipse">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6">
                    <a:lumMod val="75000"/>
                  </a:schemeClr>
                </a:solidFill>
                <a:latin typeface="Calibri" panose="020F0502020204030204" pitchFamily="34" charset="0"/>
                <a:cs typeface="Calibri" panose="020F0502020204030204" pitchFamily="34" charset="0"/>
              </a:endParaRPr>
            </a:p>
          </p:txBody>
        </p:sp>
        <p:sp>
          <p:nvSpPr>
            <p:cNvPr id="84" name="Oval 83">
              <a:extLst>
                <a:ext uri="{FF2B5EF4-FFF2-40B4-BE49-F238E27FC236}">
                  <a16:creationId xmlns:a16="http://schemas.microsoft.com/office/drawing/2014/main" id="{B99D9C1C-5994-4E6E-A88A-59F9F2EB2BBE}"/>
                </a:ext>
              </a:extLst>
            </p:cNvPr>
            <p:cNvSpPr/>
            <p:nvPr/>
          </p:nvSpPr>
          <p:spPr>
            <a:xfrm rot="16200000">
              <a:off x="3404960" y="2142289"/>
              <a:ext cx="733857" cy="733857"/>
            </a:xfrm>
            <a:prstGeom prst="ellipse">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6">
                    <a:lumMod val="75000"/>
                  </a:schemeClr>
                </a:solidFill>
                <a:latin typeface="Calibri" panose="020F0502020204030204" pitchFamily="34" charset="0"/>
                <a:cs typeface="Calibri" panose="020F0502020204030204" pitchFamily="34" charset="0"/>
              </a:endParaRPr>
            </a:p>
          </p:txBody>
        </p:sp>
      </p:grpSp>
      <p:grpSp>
        <p:nvGrpSpPr>
          <p:cNvPr id="5" name="Group 4">
            <a:extLst>
              <a:ext uri="{FF2B5EF4-FFF2-40B4-BE49-F238E27FC236}">
                <a16:creationId xmlns:a16="http://schemas.microsoft.com/office/drawing/2014/main" id="{50E2656C-ADE9-4DC9-9C91-742AE19997C5}"/>
              </a:ext>
            </a:extLst>
          </p:cNvPr>
          <p:cNvGrpSpPr/>
          <p:nvPr/>
        </p:nvGrpSpPr>
        <p:grpSpPr>
          <a:xfrm>
            <a:off x="7528560" y="129975"/>
            <a:ext cx="1188720" cy="6188568"/>
            <a:chOff x="5455920" y="358575"/>
            <a:chExt cx="1188720" cy="6188568"/>
          </a:xfrm>
        </p:grpSpPr>
        <p:grpSp>
          <p:nvGrpSpPr>
            <p:cNvPr id="3" name="Group 2">
              <a:extLst>
                <a:ext uri="{FF2B5EF4-FFF2-40B4-BE49-F238E27FC236}">
                  <a16:creationId xmlns:a16="http://schemas.microsoft.com/office/drawing/2014/main" id="{CA7F60B1-1720-4623-99CD-7E3893EBDC24}"/>
                </a:ext>
              </a:extLst>
            </p:cNvPr>
            <p:cNvGrpSpPr/>
            <p:nvPr/>
          </p:nvGrpSpPr>
          <p:grpSpPr>
            <a:xfrm>
              <a:off x="5455920" y="358575"/>
              <a:ext cx="1188720" cy="182880"/>
              <a:chOff x="5623560" y="297615"/>
              <a:chExt cx="1188720" cy="182880"/>
            </a:xfrm>
          </p:grpSpPr>
          <p:sp>
            <p:nvSpPr>
              <p:cNvPr id="2" name="Rectangle 1">
                <a:extLst>
                  <a:ext uri="{FF2B5EF4-FFF2-40B4-BE49-F238E27FC236}">
                    <a16:creationId xmlns:a16="http://schemas.microsoft.com/office/drawing/2014/main" id="{B772FA8C-B5FE-4C7D-95C6-8B4CB85D63A4}"/>
                  </a:ext>
                </a:extLst>
              </p:cNvPr>
              <p:cNvSpPr>
                <a:spLocks noChangeAspect="1"/>
              </p:cNvSpPr>
              <p:nvPr/>
            </p:nvSpPr>
            <p:spPr>
              <a:xfrm>
                <a:off x="5623560" y="297615"/>
                <a:ext cx="182880" cy="182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C212447E-ACA4-47D7-B159-02C7A3706927}"/>
                  </a:ext>
                </a:extLst>
              </p:cNvPr>
              <p:cNvSpPr>
                <a:spLocks noChangeAspect="1"/>
              </p:cNvSpPr>
              <p:nvPr/>
            </p:nvSpPr>
            <p:spPr>
              <a:xfrm>
                <a:off x="5875020" y="297615"/>
                <a:ext cx="182880" cy="182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35EE5045-4C92-4CD6-8F12-EC4F8A64AEA6}"/>
                  </a:ext>
                </a:extLst>
              </p:cNvPr>
              <p:cNvSpPr>
                <a:spLocks noChangeAspect="1"/>
              </p:cNvSpPr>
              <p:nvPr/>
            </p:nvSpPr>
            <p:spPr>
              <a:xfrm>
                <a:off x="6126480" y="297615"/>
                <a:ext cx="182880" cy="182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04FA65E8-0DEF-49C7-80F8-64775B800A25}"/>
                  </a:ext>
                </a:extLst>
              </p:cNvPr>
              <p:cNvSpPr>
                <a:spLocks noChangeAspect="1"/>
              </p:cNvSpPr>
              <p:nvPr/>
            </p:nvSpPr>
            <p:spPr>
              <a:xfrm>
                <a:off x="6377940" y="297615"/>
                <a:ext cx="182880" cy="182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B658211E-F210-4B23-A613-C9E5C3AD04BE}"/>
                  </a:ext>
                </a:extLst>
              </p:cNvPr>
              <p:cNvSpPr>
                <a:spLocks noChangeAspect="1"/>
              </p:cNvSpPr>
              <p:nvPr/>
            </p:nvSpPr>
            <p:spPr>
              <a:xfrm>
                <a:off x="6629400" y="297615"/>
                <a:ext cx="182880" cy="182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7" name="Group 96">
              <a:extLst>
                <a:ext uri="{FF2B5EF4-FFF2-40B4-BE49-F238E27FC236}">
                  <a16:creationId xmlns:a16="http://schemas.microsoft.com/office/drawing/2014/main" id="{218A1C15-CC05-4344-BB07-02E829DE40C0}"/>
                </a:ext>
              </a:extLst>
            </p:cNvPr>
            <p:cNvGrpSpPr/>
            <p:nvPr/>
          </p:nvGrpSpPr>
          <p:grpSpPr>
            <a:xfrm>
              <a:off x="5455920" y="959144"/>
              <a:ext cx="1188720" cy="182880"/>
              <a:chOff x="5623560" y="297615"/>
              <a:chExt cx="1188720" cy="182880"/>
            </a:xfrm>
          </p:grpSpPr>
          <p:sp>
            <p:nvSpPr>
              <p:cNvPr id="98" name="Rectangle 97">
                <a:extLst>
                  <a:ext uri="{FF2B5EF4-FFF2-40B4-BE49-F238E27FC236}">
                    <a16:creationId xmlns:a16="http://schemas.microsoft.com/office/drawing/2014/main" id="{0944C39D-820B-4ED0-AB24-21C7D10DEC33}"/>
                  </a:ext>
                </a:extLst>
              </p:cNvPr>
              <p:cNvSpPr>
                <a:spLocks noChangeAspect="1"/>
              </p:cNvSpPr>
              <p:nvPr/>
            </p:nvSpPr>
            <p:spPr>
              <a:xfrm>
                <a:off x="5623560" y="297615"/>
                <a:ext cx="182880" cy="182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BBD7EF5F-17AB-4FB3-B597-51ADCB76A195}"/>
                  </a:ext>
                </a:extLst>
              </p:cNvPr>
              <p:cNvSpPr>
                <a:spLocks noChangeAspect="1"/>
              </p:cNvSpPr>
              <p:nvPr/>
            </p:nvSpPr>
            <p:spPr>
              <a:xfrm>
                <a:off x="5875020" y="297615"/>
                <a:ext cx="182880" cy="182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99883B36-1540-4539-9434-459DFAE2B28E}"/>
                  </a:ext>
                </a:extLst>
              </p:cNvPr>
              <p:cNvSpPr>
                <a:spLocks noChangeAspect="1"/>
              </p:cNvSpPr>
              <p:nvPr/>
            </p:nvSpPr>
            <p:spPr>
              <a:xfrm>
                <a:off x="6126480" y="297615"/>
                <a:ext cx="182880" cy="182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D8532794-D8D1-49A6-86FC-901A3473B230}"/>
                  </a:ext>
                </a:extLst>
              </p:cNvPr>
              <p:cNvSpPr>
                <a:spLocks noChangeAspect="1"/>
              </p:cNvSpPr>
              <p:nvPr/>
            </p:nvSpPr>
            <p:spPr>
              <a:xfrm>
                <a:off x="6377940" y="297615"/>
                <a:ext cx="182880" cy="182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E250713C-BC90-4E6F-BDCD-CF103BF142D6}"/>
                  </a:ext>
                </a:extLst>
              </p:cNvPr>
              <p:cNvSpPr>
                <a:spLocks noChangeAspect="1"/>
              </p:cNvSpPr>
              <p:nvPr/>
            </p:nvSpPr>
            <p:spPr>
              <a:xfrm>
                <a:off x="6629400" y="297615"/>
                <a:ext cx="182880" cy="182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102">
              <a:extLst>
                <a:ext uri="{FF2B5EF4-FFF2-40B4-BE49-F238E27FC236}">
                  <a16:creationId xmlns:a16="http://schemas.microsoft.com/office/drawing/2014/main" id="{2E25B829-C5F7-4526-B1EB-3BDB99DE3734}"/>
                </a:ext>
              </a:extLst>
            </p:cNvPr>
            <p:cNvGrpSpPr/>
            <p:nvPr/>
          </p:nvGrpSpPr>
          <p:grpSpPr>
            <a:xfrm>
              <a:off x="5455920" y="1559713"/>
              <a:ext cx="1188720" cy="182880"/>
              <a:chOff x="5623560" y="297615"/>
              <a:chExt cx="1188720" cy="182880"/>
            </a:xfrm>
          </p:grpSpPr>
          <p:sp>
            <p:nvSpPr>
              <p:cNvPr id="104" name="Rectangle 103">
                <a:extLst>
                  <a:ext uri="{FF2B5EF4-FFF2-40B4-BE49-F238E27FC236}">
                    <a16:creationId xmlns:a16="http://schemas.microsoft.com/office/drawing/2014/main" id="{D375FBA5-A02F-475E-AC00-03974313561B}"/>
                  </a:ext>
                </a:extLst>
              </p:cNvPr>
              <p:cNvSpPr>
                <a:spLocks noChangeAspect="1"/>
              </p:cNvSpPr>
              <p:nvPr/>
            </p:nvSpPr>
            <p:spPr>
              <a:xfrm>
                <a:off x="5623560" y="297615"/>
                <a:ext cx="182880" cy="182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40F70F79-B924-4730-8457-E8C94CF57FE4}"/>
                  </a:ext>
                </a:extLst>
              </p:cNvPr>
              <p:cNvSpPr>
                <a:spLocks noChangeAspect="1"/>
              </p:cNvSpPr>
              <p:nvPr/>
            </p:nvSpPr>
            <p:spPr>
              <a:xfrm>
                <a:off x="5875020" y="297615"/>
                <a:ext cx="182880" cy="182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70FA0162-5307-4FE0-93E4-715A73B103AC}"/>
                  </a:ext>
                </a:extLst>
              </p:cNvPr>
              <p:cNvSpPr>
                <a:spLocks noChangeAspect="1"/>
              </p:cNvSpPr>
              <p:nvPr/>
            </p:nvSpPr>
            <p:spPr>
              <a:xfrm>
                <a:off x="6126480" y="297615"/>
                <a:ext cx="182880" cy="182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0970AE99-5AF6-4F10-B10F-9C4C98FE77D0}"/>
                  </a:ext>
                </a:extLst>
              </p:cNvPr>
              <p:cNvSpPr>
                <a:spLocks noChangeAspect="1"/>
              </p:cNvSpPr>
              <p:nvPr/>
            </p:nvSpPr>
            <p:spPr>
              <a:xfrm>
                <a:off x="6377940" y="297615"/>
                <a:ext cx="182880" cy="182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092BB5FD-ABE0-492F-BED1-826C1674B1F5}"/>
                  </a:ext>
                </a:extLst>
              </p:cNvPr>
              <p:cNvSpPr>
                <a:spLocks noChangeAspect="1"/>
              </p:cNvSpPr>
              <p:nvPr/>
            </p:nvSpPr>
            <p:spPr>
              <a:xfrm>
                <a:off x="6629400" y="297615"/>
                <a:ext cx="182880" cy="182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9" name="Group 108">
              <a:extLst>
                <a:ext uri="{FF2B5EF4-FFF2-40B4-BE49-F238E27FC236}">
                  <a16:creationId xmlns:a16="http://schemas.microsoft.com/office/drawing/2014/main" id="{4A7C7C7E-1D2E-4C17-8920-FBA8DADB599B}"/>
                </a:ext>
              </a:extLst>
            </p:cNvPr>
            <p:cNvGrpSpPr/>
            <p:nvPr/>
          </p:nvGrpSpPr>
          <p:grpSpPr>
            <a:xfrm>
              <a:off x="5455920" y="2160282"/>
              <a:ext cx="1188720" cy="182880"/>
              <a:chOff x="5623560" y="297615"/>
              <a:chExt cx="1188720" cy="182880"/>
            </a:xfrm>
          </p:grpSpPr>
          <p:sp>
            <p:nvSpPr>
              <p:cNvPr id="110" name="Rectangle 109">
                <a:extLst>
                  <a:ext uri="{FF2B5EF4-FFF2-40B4-BE49-F238E27FC236}">
                    <a16:creationId xmlns:a16="http://schemas.microsoft.com/office/drawing/2014/main" id="{515F6272-6DA5-466C-BBA0-2FF8CD747414}"/>
                  </a:ext>
                </a:extLst>
              </p:cNvPr>
              <p:cNvSpPr>
                <a:spLocks noChangeAspect="1"/>
              </p:cNvSpPr>
              <p:nvPr/>
            </p:nvSpPr>
            <p:spPr>
              <a:xfrm>
                <a:off x="5623560" y="297615"/>
                <a:ext cx="182880" cy="182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AA9B961E-9230-42E8-A479-C93F666741EF}"/>
                  </a:ext>
                </a:extLst>
              </p:cNvPr>
              <p:cNvSpPr>
                <a:spLocks noChangeAspect="1"/>
              </p:cNvSpPr>
              <p:nvPr/>
            </p:nvSpPr>
            <p:spPr>
              <a:xfrm>
                <a:off x="5875020" y="297615"/>
                <a:ext cx="182880" cy="182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a:extLst>
                  <a:ext uri="{FF2B5EF4-FFF2-40B4-BE49-F238E27FC236}">
                    <a16:creationId xmlns:a16="http://schemas.microsoft.com/office/drawing/2014/main" id="{9989D47B-62E7-4BBC-88AC-9542C30AE06B}"/>
                  </a:ext>
                </a:extLst>
              </p:cNvPr>
              <p:cNvSpPr>
                <a:spLocks noChangeAspect="1"/>
              </p:cNvSpPr>
              <p:nvPr/>
            </p:nvSpPr>
            <p:spPr>
              <a:xfrm>
                <a:off x="6126480" y="297615"/>
                <a:ext cx="182880" cy="182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9AC211FD-C189-4703-916B-644AD17C84DA}"/>
                  </a:ext>
                </a:extLst>
              </p:cNvPr>
              <p:cNvSpPr>
                <a:spLocks noChangeAspect="1"/>
              </p:cNvSpPr>
              <p:nvPr/>
            </p:nvSpPr>
            <p:spPr>
              <a:xfrm>
                <a:off x="6377940" y="297615"/>
                <a:ext cx="182880" cy="182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7F9149BF-E741-46EE-984E-2E8DDE6E34DA}"/>
                  </a:ext>
                </a:extLst>
              </p:cNvPr>
              <p:cNvSpPr>
                <a:spLocks noChangeAspect="1"/>
              </p:cNvSpPr>
              <p:nvPr/>
            </p:nvSpPr>
            <p:spPr>
              <a:xfrm>
                <a:off x="6629400" y="297615"/>
                <a:ext cx="182880" cy="182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5" name="Group 114">
              <a:extLst>
                <a:ext uri="{FF2B5EF4-FFF2-40B4-BE49-F238E27FC236}">
                  <a16:creationId xmlns:a16="http://schemas.microsoft.com/office/drawing/2014/main" id="{249B7890-49BC-4DD1-B9FA-F1D33C6E78CE}"/>
                </a:ext>
              </a:extLst>
            </p:cNvPr>
            <p:cNvGrpSpPr/>
            <p:nvPr/>
          </p:nvGrpSpPr>
          <p:grpSpPr>
            <a:xfrm>
              <a:off x="5455920" y="2760851"/>
              <a:ext cx="1188720" cy="182880"/>
              <a:chOff x="5623560" y="297615"/>
              <a:chExt cx="1188720" cy="182880"/>
            </a:xfrm>
          </p:grpSpPr>
          <p:sp>
            <p:nvSpPr>
              <p:cNvPr id="116" name="Rectangle 115">
                <a:extLst>
                  <a:ext uri="{FF2B5EF4-FFF2-40B4-BE49-F238E27FC236}">
                    <a16:creationId xmlns:a16="http://schemas.microsoft.com/office/drawing/2014/main" id="{997EF90D-CC74-42A6-994B-EAD7DCA68B4A}"/>
                  </a:ext>
                </a:extLst>
              </p:cNvPr>
              <p:cNvSpPr>
                <a:spLocks noChangeAspect="1"/>
              </p:cNvSpPr>
              <p:nvPr/>
            </p:nvSpPr>
            <p:spPr>
              <a:xfrm>
                <a:off x="5623560" y="297615"/>
                <a:ext cx="182880" cy="182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a:extLst>
                  <a:ext uri="{FF2B5EF4-FFF2-40B4-BE49-F238E27FC236}">
                    <a16:creationId xmlns:a16="http://schemas.microsoft.com/office/drawing/2014/main" id="{8EF5CE0D-9FFF-4879-8E3B-83B6BC446EB3}"/>
                  </a:ext>
                </a:extLst>
              </p:cNvPr>
              <p:cNvSpPr>
                <a:spLocks noChangeAspect="1"/>
              </p:cNvSpPr>
              <p:nvPr/>
            </p:nvSpPr>
            <p:spPr>
              <a:xfrm>
                <a:off x="5875020" y="297615"/>
                <a:ext cx="182880" cy="182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a:extLst>
                  <a:ext uri="{FF2B5EF4-FFF2-40B4-BE49-F238E27FC236}">
                    <a16:creationId xmlns:a16="http://schemas.microsoft.com/office/drawing/2014/main" id="{759136E2-8A56-4D14-8282-B47076785B89}"/>
                  </a:ext>
                </a:extLst>
              </p:cNvPr>
              <p:cNvSpPr>
                <a:spLocks noChangeAspect="1"/>
              </p:cNvSpPr>
              <p:nvPr/>
            </p:nvSpPr>
            <p:spPr>
              <a:xfrm>
                <a:off x="6126480" y="297615"/>
                <a:ext cx="182880" cy="182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BA91E1DB-FA23-4FCD-BC58-BF964E36C777}"/>
                  </a:ext>
                </a:extLst>
              </p:cNvPr>
              <p:cNvSpPr>
                <a:spLocks noChangeAspect="1"/>
              </p:cNvSpPr>
              <p:nvPr/>
            </p:nvSpPr>
            <p:spPr>
              <a:xfrm>
                <a:off x="6377940" y="297615"/>
                <a:ext cx="182880" cy="182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a:extLst>
                  <a:ext uri="{FF2B5EF4-FFF2-40B4-BE49-F238E27FC236}">
                    <a16:creationId xmlns:a16="http://schemas.microsoft.com/office/drawing/2014/main" id="{EFA46824-20EA-40CA-9CE0-1F6663B696C5}"/>
                  </a:ext>
                </a:extLst>
              </p:cNvPr>
              <p:cNvSpPr>
                <a:spLocks noChangeAspect="1"/>
              </p:cNvSpPr>
              <p:nvPr/>
            </p:nvSpPr>
            <p:spPr>
              <a:xfrm>
                <a:off x="6629400" y="297615"/>
                <a:ext cx="182880" cy="182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1" name="Group 120">
              <a:extLst>
                <a:ext uri="{FF2B5EF4-FFF2-40B4-BE49-F238E27FC236}">
                  <a16:creationId xmlns:a16="http://schemas.microsoft.com/office/drawing/2014/main" id="{113D9479-56CD-44A6-BD87-FD5B12576455}"/>
                </a:ext>
              </a:extLst>
            </p:cNvPr>
            <p:cNvGrpSpPr/>
            <p:nvPr/>
          </p:nvGrpSpPr>
          <p:grpSpPr>
            <a:xfrm>
              <a:off x="5455920" y="3361420"/>
              <a:ext cx="1188720" cy="182880"/>
              <a:chOff x="5623560" y="297615"/>
              <a:chExt cx="1188720" cy="182880"/>
            </a:xfrm>
          </p:grpSpPr>
          <p:sp>
            <p:nvSpPr>
              <p:cNvPr id="122" name="Rectangle 121">
                <a:extLst>
                  <a:ext uri="{FF2B5EF4-FFF2-40B4-BE49-F238E27FC236}">
                    <a16:creationId xmlns:a16="http://schemas.microsoft.com/office/drawing/2014/main" id="{4C198610-23A1-47CD-B761-9799A879846D}"/>
                  </a:ext>
                </a:extLst>
              </p:cNvPr>
              <p:cNvSpPr>
                <a:spLocks noChangeAspect="1"/>
              </p:cNvSpPr>
              <p:nvPr/>
            </p:nvSpPr>
            <p:spPr>
              <a:xfrm>
                <a:off x="5623560" y="297615"/>
                <a:ext cx="182880" cy="182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a:extLst>
                  <a:ext uri="{FF2B5EF4-FFF2-40B4-BE49-F238E27FC236}">
                    <a16:creationId xmlns:a16="http://schemas.microsoft.com/office/drawing/2014/main" id="{47A0B753-BE05-4D2D-99B7-BCBC2A3735ED}"/>
                  </a:ext>
                </a:extLst>
              </p:cNvPr>
              <p:cNvSpPr>
                <a:spLocks noChangeAspect="1"/>
              </p:cNvSpPr>
              <p:nvPr/>
            </p:nvSpPr>
            <p:spPr>
              <a:xfrm>
                <a:off x="5875020" y="297615"/>
                <a:ext cx="182880" cy="182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a:extLst>
                  <a:ext uri="{FF2B5EF4-FFF2-40B4-BE49-F238E27FC236}">
                    <a16:creationId xmlns:a16="http://schemas.microsoft.com/office/drawing/2014/main" id="{F86EB831-E512-40E8-A15E-065F8E6DFDA1}"/>
                  </a:ext>
                </a:extLst>
              </p:cNvPr>
              <p:cNvSpPr>
                <a:spLocks noChangeAspect="1"/>
              </p:cNvSpPr>
              <p:nvPr/>
            </p:nvSpPr>
            <p:spPr>
              <a:xfrm>
                <a:off x="6126480" y="297615"/>
                <a:ext cx="182880" cy="182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124">
                <a:extLst>
                  <a:ext uri="{FF2B5EF4-FFF2-40B4-BE49-F238E27FC236}">
                    <a16:creationId xmlns:a16="http://schemas.microsoft.com/office/drawing/2014/main" id="{8E08033B-2355-47C2-A470-715315403490}"/>
                  </a:ext>
                </a:extLst>
              </p:cNvPr>
              <p:cNvSpPr>
                <a:spLocks noChangeAspect="1"/>
              </p:cNvSpPr>
              <p:nvPr/>
            </p:nvSpPr>
            <p:spPr>
              <a:xfrm>
                <a:off x="6377940" y="297615"/>
                <a:ext cx="182880" cy="182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25">
                <a:extLst>
                  <a:ext uri="{FF2B5EF4-FFF2-40B4-BE49-F238E27FC236}">
                    <a16:creationId xmlns:a16="http://schemas.microsoft.com/office/drawing/2014/main" id="{5BDFE4F9-1163-4588-A70C-97575E982FEA}"/>
                  </a:ext>
                </a:extLst>
              </p:cNvPr>
              <p:cNvSpPr>
                <a:spLocks noChangeAspect="1"/>
              </p:cNvSpPr>
              <p:nvPr/>
            </p:nvSpPr>
            <p:spPr>
              <a:xfrm>
                <a:off x="6629400" y="297615"/>
                <a:ext cx="182880" cy="182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7" name="Group 126">
              <a:extLst>
                <a:ext uri="{FF2B5EF4-FFF2-40B4-BE49-F238E27FC236}">
                  <a16:creationId xmlns:a16="http://schemas.microsoft.com/office/drawing/2014/main" id="{E2FEDCE1-8BA9-48A5-85C3-6CF3A95FA27C}"/>
                </a:ext>
              </a:extLst>
            </p:cNvPr>
            <p:cNvGrpSpPr/>
            <p:nvPr/>
          </p:nvGrpSpPr>
          <p:grpSpPr>
            <a:xfrm>
              <a:off x="5455920" y="3961989"/>
              <a:ext cx="1188720" cy="182880"/>
              <a:chOff x="5623560" y="297615"/>
              <a:chExt cx="1188720" cy="182880"/>
            </a:xfrm>
          </p:grpSpPr>
          <p:sp>
            <p:nvSpPr>
              <p:cNvPr id="128" name="Rectangle 127">
                <a:extLst>
                  <a:ext uri="{FF2B5EF4-FFF2-40B4-BE49-F238E27FC236}">
                    <a16:creationId xmlns:a16="http://schemas.microsoft.com/office/drawing/2014/main" id="{7694E937-51D5-4266-9AFF-E7780DE9634F}"/>
                  </a:ext>
                </a:extLst>
              </p:cNvPr>
              <p:cNvSpPr>
                <a:spLocks noChangeAspect="1"/>
              </p:cNvSpPr>
              <p:nvPr/>
            </p:nvSpPr>
            <p:spPr>
              <a:xfrm>
                <a:off x="5623560" y="297615"/>
                <a:ext cx="182880" cy="182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128">
                <a:extLst>
                  <a:ext uri="{FF2B5EF4-FFF2-40B4-BE49-F238E27FC236}">
                    <a16:creationId xmlns:a16="http://schemas.microsoft.com/office/drawing/2014/main" id="{39C18DB8-4DE8-4F5C-97BD-55FF76B6C827}"/>
                  </a:ext>
                </a:extLst>
              </p:cNvPr>
              <p:cNvSpPr>
                <a:spLocks noChangeAspect="1"/>
              </p:cNvSpPr>
              <p:nvPr/>
            </p:nvSpPr>
            <p:spPr>
              <a:xfrm>
                <a:off x="5875020" y="297615"/>
                <a:ext cx="182880" cy="182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a:extLst>
                  <a:ext uri="{FF2B5EF4-FFF2-40B4-BE49-F238E27FC236}">
                    <a16:creationId xmlns:a16="http://schemas.microsoft.com/office/drawing/2014/main" id="{6E99909E-5FB6-4115-A1C3-820C054285E9}"/>
                  </a:ext>
                </a:extLst>
              </p:cNvPr>
              <p:cNvSpPr>
                <a:spLocks noChangeAspect="1"/>
              </p:cNvSpPr>
              <p:nvPr/>
            </p:nvSpPr>
            <p:spPr>
              <a:xfrm>
                <a:off x="6126480" y="297615"/>
                <a:ext cx="182880" cy="182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ectangle 130">
                <a:extLst>
                  <a:ext uri="{FF2B5EF4-FFF2-40B4-BE49-F238E27FC236}">
                    <a16:creationId xmlns:a16="http://schemas.microsoft.com/office/drawing/2014/main" id="{E1BA5BC9-9DE5-4A61-B8B4-38936EA7B789}"/>
                  </a:ext>
                </a:extLst>
              </p:cNvPr>
              <p:cNvSpPr>
                <a:spLocks noChangeAspect="1"/>
              </p:cNvSpPr>
              <p:nvPr/>
            </p:nvSpPr>
            <p:spPr>
              <a:xfrm>
                <a:off x="6377940" y="297615"/>
                <a:ext cx="182880" cy="182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131">
                <a:extLst>
                  <a:ext uri="{FF2B5EF4-FFF2-40B4-BE49-F238E27FC236}">
                    <a16:creationId xmlns:a16="http://schemas.microsoft.com/office/drawing/2014/main" id="{7F4F39E1-AF86-4A9C-AE36-977E6860F00F}"/>
                  </a:ext>
                </a:extLst>
              </p:cNvPr>
              <p:cNvSpPr>
                <a:spLocks noChangeAspect="1"/>
              </p:cNvSpPr>
              <p:nvPr/>
            </p:nvSpPr>
            <p:spPr>
              <a:xfrm>
                <a:off x="6629400" y="297615"/>
                <a:ext cx="182880" cy="182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3" name="Group 132">
              <a:extLst>
                <a:ext uri="{FF2B5EF4-FFF2-40B4-BE49-F238E27FC236}">
                  <a16:creationId xmlns:a16="http://schemas.microsoft.com/office/drawing/2014/main" id="{8DB695B2-BCEE-4AC6-8DA2-EF8F8B573F7A}"/>
                </a:ext>
              </a:extLst>
            </p:cNvPr>
            <p:cNvGrpSpPr/>
            <p:nvPr/>
          </p:nvGrpSpPr>
          <p:grpSpPr>
            <a:xfrm>
              <a:off x="5455920" y="4562558"/>
              <a:ext cx="1188720" cy="182880"/>
              <a:chOff x="5623560" y="297615"/>
              <a:chExt cx="1188720" cy="182880"/>
            </a:xfrm>
          </p:grpSpPr>
          <p:sp>
            <p:nvSpPr>
              <p:cNvPr id="134" name="Rectangle 133">
                <a:extLst>
                  <a:ext uri="{FF2B5EF4-FFF2-40B4-BE49-F238E27FC236}">
                    <a16:creationId xmlns:a16="http://schemas.microsoft.com/office/drawing/2014/main" id="{1BE96B15-675E-4EC7-A7CA-0719AFDD658B}"/>
                  </a:ext>
                </a:extLst>
              </p:cNvPr>
              <p:cNvSpPr>
                <a:spLocks noChangeAspect="1"/>
              </p:cNvSpPr>
              <p:nvPr/>
            </p:nvSpPr>
            <p:spPr>
              <a:xfrm>
                <a:off x="5623560" y="297615"/>
                <a:ext cx="182880" cy="182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134">
                <a:extLst>
                  <a:ext uri="{FF2B5EF4-FFF2-40B4-BE49-F238E27FC236}">
                    <a16:creationId xmlns:a16="http://schemas.microsoft.com/office/drawing/2014/main" id="{52126AA9-ACD2-49AA-95E2-88CBD6533576}"/>
                  </a:ext>
                </a:extLst>
              </p:cNvPr>
              <p:cNvSpPr>
                <a:spLocks noChangeAspect="1"/>
              </p:cNvSpPr>
              <p:nvPr/>
            </p:nvSpPr>
            <p:spPr>
              <a:xfrm>
                <a:off x="5875020" y="297615"/>
                <a:ext cx="182880" cy="182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135">
                <a:extLst>
                  <a:ext uri="{FF2B5EF4-FFF2-40B4-BE49-F238E27FC236}">
                    <a16:creationId xmlns:a16="http://schemas.microsoft.com/office/drawing/2014/main" id="{03C101B3-3FF6-437C-BFA7-510AAA5701B6}"/>
                  </a:ext>
                </a:extLst>
              </p:cNvPr>
              <p:cNvSpPr>
                <a:spLocks noChangeAspect="1"/>
              </p:cNvSpPr>
              <p:nvPr/>
            </p:nvSpPr>
            <p:spPr>
              <a:xfrm>
                <a:off x="6126480" y="297615"/>
                <a:ext cx="182880" cy="182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333DB8C8-8B47-48F6-9ED5-11DD7DFE4E47}"/>
                  </a:ext>
                </a:extLst>
              </p:cNvPr>
              <p:cNvSpPr>
                <a:spLocks noChangeAspect="1"/>
              </p:cNvSpPr>
              <p:nvPr/>
            </p:nvSpPr>
            <p:spPr>
              <a:xfrm>
                <a:off x="6377940" y="297615"/>
                <a:ext cx="182880" cy="182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E36067AC-13BC-47EC-B146-6D06D72C901D}"/>
                  </a:ext>
                </a:extLst>
              </p:cNvPr>
              <p:cNvSpPr>
                <a:spLocks noChangeAspect="1"/>
              </p:cNvSpPr>
              <p:nvPr/>
            </p:nvSpPr>
            <p:spPr>
              <a:xfrm>
                <a:off x="6629400" y="297615"/>
                <a:ext cx="182880" cy="182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9" name="Group 138">
              <a:extLst>
                <a:ext uri="{FF2B5EF4-FFF2-40B4-BE49-F238E27FC236}">
                  <a16:creationId xmlns:a16="http://schemas.microsoft.com/office/drawing/2014/main" id="{7D9B05DE-D9C8-4806-9FAE-1B69436D5931}"/>
                </a:ext>
              </a:extLst>
            </p:cNvPr>
            <p:cNvGrpSpPr/>
            <p:nvPr/>
          </p:nvGrpSpPr>
          <p:grpSpPr>
            <a:xfrm>
              <a:off x="5455920" y="5163127"/>
              <a:ext cx="1188720" cy="182880"/>
              <a:chOff x="5623560" y="297615"/>
              <a:chExt cx="1188720" cy="182880"/>
            </a:xfrm>
          </p:grpSpPr>
          <p:sp>
            <p:nvSpPr>
              <p:cNvPr id="140" name="Rectangle 139">
                <a:extLst>
                  <a:ext uri="{FF2B5EF4-FFF2-40B4-BE49-F238E27FC236}">
                    <a16:creationId xmlns:a16="http://schemas.microsoft.com/office/drawing/2014/main" id="{4928546A-8A61-466E-8E9A-E732A49BAB01}"/>
                  </a:ext>
                </a:extLst>
              </p:cNvPr>
              <p:cNvSpPr>
                <a:spLocks noChangeAspect="1"/>
              </p:cNvSpPr>
              <p:nvPr/>
            </p:nvSpPr>
            <p:spPr>
              <a:xfrm>
                <a:off x="5623560" y="297615"/>
                <a:ext cx="182880" cy="182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a:extLst>
                  <a:ext uri="{FF2B5EF4-FFF2-40B4-BE49-F238E27FC236}">
                    <a16:creationId xmlns:a16="http://schemas.microsoft.com/office/drawing/2014/main" id="{32E5E2BF-0CA4-42A0-815C-9A05DE1750C2}"/>
                  </a:ext>
                </a:extLst>
              </p:cNvPr>
              <p:cNvSpPr>
                <a:spLocks noChangeAspect="1"/>
              </p:cNvSpPr>
              <p:nvPr/>
            </p:nvSpPr>
            <p:spPr>
              <a:xfrm>
                <a:off x="5875020" y="297615"/>
                <a:ext cx="182880" cy="182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141">
                <a:extLst>
                  <a:ext uri="{FF2B5EF4-FFF2-40B4-BE49-F238E27FC236}">
                    <a16:creationId xmlns:a16="http://schemas.microsoft.com/office/drawing/2014/main" id="{55773A66-FFD3-4AE3-B820-844467CF726E}"/>
                  </a:ext>
                </a:extLst>
              </p:cNvPr>
              <p:cNvSpPr>
                <a:spLocks noChangeAspect="1"/>
              </p:cNvSpPr>
              <p:nvPr/>
            </p:nvSpPr>
            <p:spPr>
              <a:xfrm>
                <a:off x="6126480" y="297615"/>
                <a:ext cx="182880" cy="182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142">
                <a:extLst>
                  <a:ext uri="{FF2B5EF4-FFF2-40B4-BE49-F238E27FC236}">
                    <a16:creationId xmlns:a16="http://schemas.microsoft.com/office/drawing/2014/main" id="{9C2D584E-13A6-48DE-B8F0-7FE096A09AD8}"/>
                  </a:ext>
                </a:extLst>
              </p:cNvPr>
              <p:cNvSpPr>
                <a:spLocks noChangeAspect="1"/>
              </p:cNvSpPr>
              <p:nvPr/>
            </p:nvSpPr>
            <p:spPr>
              <a:xfrm>
                <a:off x="6377940" y="297615"/>
                <a:ext cx="182880" cy="182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143">
                <a:extLst>
                  <a:ext uri="{FF2B5EF4-FFF2-40B4-BE49-F238E27FC236}">
                    <a16:creationId xmlns:a16="http://schemas.microsoft.com/office/drawing/2014/main" id="{97EA1D01-EFAC-4042-AC45-097EF2252471}"/>
                  </a:ext>
                </a:extLst>
              </p:cNvPr>
              <p:cNvSpPr>
                <a:spLocks noChangeAspect="1"/>
              </p:cNvSpPr>
              <p:nvPr/>
            </p:nvSpPr>
            <p:spPr>
              <a:xfrm>
                <a:off x="6629400" y="297615"/>
                <a:ext cx="182880" cy="182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5" name="Group 144">
              <a:extLst>
                <a:ext uri="{FF2B5EF4-FFF2-40B4-BE49-F238E27FC236}">
                  <a16:creationId xmlns:a16="http://schemas.microsoft.com/office/drawing/2014/main" id="{87678838-85D2-477A-8C1A-D42F34F3D418}"/>
                </a:ext>
              </a:extLst>
            </p:cNvPr>
            <p:cNvGrpSpPr/>
            <p:nvPr/>
          </p:nvGrpSpPr>
          <p:grpSpPr>
            <a:xfrm>
              <a:off x="5455920" y="5763696"/>
              <a:ext cx="1188720" cy="182880"/>
              <a:chOff x="5623560" y="297615"/>
              <a:chExt cx="1188720" cy="182880"/>
            </a:xfrm>
          </p:grpSpPr>
          <p:sp>
            <p:nvSpPr>
              <p:cNvPr id="146" name="Rectangle 145">
                <a:extLst>
                  <a:ext uri="{FF2B5EF4-FFF2-40B4-BE49-F238E27FC236}">
                    <a16:creationId xmlns:a16="http://schemas.microsoft.com/office/drawing/2014/main" id="{91FA36F5-BB56-41E7-9E28-199768864079}"/>
                  </a:ext>
                </a:extLst>
              </p:cNvPr>
              <p:cNvSpPr>
                <a:spLocks noChangeAspect="1"/>
              </p:cNvSpPr>
              <p:nvPr/>
            </p:nvSpPr>
            <p:spPr>
              <a:xfrm>
                <a:off x="5623560" y="297615"/>
                <a:ext cx="182880" cy="182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ectangle 146">
                <a:extLst>
                  <a:ext uri="{FF2B5EF4-FFF2-40B4-BE49-F238E27FC236}">
                    <a16:creationId xmlns:a16="http://schemas.microsoft.com/office/drawing/2014/main" id="{36CF8472-9759-4733-999B-9A0AF6E51C1A}"/>
                  </a:ext>
                </a:extLst>
              </p:cNvPr>
              <p:cNvSpPr>
                <a:spLocks noChangeAspect="1"/>
              </p:cNvSpPr>
              <p:nvPr/>
            </p:nvSpPr>
            <p:spPr>
              <a:xfrm>
                <a:off x="5875020" y="297615"/>
                <a:ext cx="182880" cy="182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ectangle 147">
                <a:extLst>
                  <a:ext uri="{FF2B5EF4-FFF2-40B4-BE49-F238E27FC236}">
                    <a16:creationId xmlns:a16="http://schemas.microsoft.com/office/drawing/2014/main" id="{41D95665-B271-463B-8137-867AD0AB5E63}"/>
                  </a:ext>
                </a:extLst>
              </p:cNvPr>
              <p:cNvSpPr>
                <a:spLocks noChangeAspect="1"/>
              </p:cNvSpPr>
              <p:nvPr/>
            </p:nvSpPr>
            <p:spPr>
              <a:xfrm>
                <a:off x="6126480" y="297615"/>
                <a:ext cx="182880" cy="182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148">
                <a:extLst>
                  <a:ext uri="{FF2B5EF4-FFF2-40B4-BE49-F238E27FC236}">
                    <a16:creationId xmlns:a16="http://schemas.microsoft.com/office/drawing/2014/main" id="{0CAAEA93-3676-475C-8FDA-26E2DEE09A93}"/>
                  </a:ext>
                </a:extLst>
              </p:cNvPr>
              <p:cNvSpPr>
                <a:spLocks noChangeAspect="1"/>
              </p:cNvSpPr>
              <p:nvPr/>
            </p:nvSpPr>
            <p:spPr>
              <a:xfrm>
                <a:off x="6377940" y="297615"/>
                <a:ext cx="182880" cy="182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149">
                <a:extLst>
                  <a:ext uri="{FF2B5EF4-FFF2-40B4-BE49-F238E27FC236}">
                    <a16:creationId xmlns:a16="http://schemas.microsoft.com/office/drawing/2014/main" id="{8F753976-846D-45BF-804F-349D2A41C3E8}"/>
                  </a:ext>
                </a:extLst>
              </p:cNvPr>
              <p:cNvSpPr>
                <a:spLocks noChangeAspect="1"/>
              </p:cNvSpPr>
              <p:nvPr/>
            </p:nvSpPr>
            <p:spPr>
              <a:xfrm>
                <a:off x="6629400" y="297615"/>
                <a:ext cx="182880" cy="182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1" name="Group 150">
              <a:extLst>
                <a:ext uri="{FF2B5EF4-FFF2-40B4-BE49-F238E27FC236}">
                  <a16:creationId xmlns:a16="http://schemas.microsoft.com/office/drawing/2014/main" id="{28A9633F-2C09-44E1-95C1-B55FE3FF7461}"/>
                </a:ext>
              </a:extLst>
            </p:cNvPr>
            <p:cNvGrpSpPr/>
            <p:nvPr/>
          </p:nvGrpSpPr>
          <p:grpSpPr>
            <a:xfrm>
              <a:off x="5455920" y="6364263"/>
              <a:ext cx="1188720" cy="182880"/>
              <a:chOff x="5623560" y="297615"/>
              <a:chExt cx="1188720" cy="182880"/>
            </a:xfrm>
          </p:grpSpPr>
          <p:sp>
            <p:nvSpPr>
              <p:cNvPr id="152" name="Rectangle 151">
                <a:extLst>
                  <a:ext uri="{FF2B5EF4-FFF2-40B4-BE49-F238E27FC236}">
                    <a16:creationId xmlns:a16="http://schemas.microsoft.com/office/drawing/2014/main" id="{E5889A60-19E9-443B-88CD-A3741BBEF305}"/>
                  </a:ext>
                </a:extLst>
              </p:cNvPr>
              <p:cNvSpPr>
                <a:spLocks noChangeAspect="1"/>
              </p:cNvSpPr>
              <p:nvPr/>
            </p:nvSpPr>
            <p:spPr>
              <a:xfrm>
                <a:off x="5623560" y="297615"/>
                <a:ext cx="182880" cy="182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a:extLst>
                  <a:ext uri="{FF2B5EF4-FFF2-40B4-BE49-F238E27FC236}">
                    <a16:creationId xmlns:a16="http://schemas.microsoft.com/office/drawing/2014/main" id="{9C2C53B8-A096-44A2-A056-5C2F3197DCAE}"/>
                  </a:ext>
                </a:extLst>
              </p:cNvPr>
              <p:cNvSpPr>
                <a:spLocks noChangeAspect="1"/>
              </p:cNvSpPr>
              <p:nvPr/>
            </p:nvSpPr>
            <p:spPr>
              <a:xfrm>
                <a:off x="5875020" y="297615"/>
                <a:ext cx="182880" cy="182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a:extLst>
                  <a:ext uri="{FF2B5EF4-FFF2-40B4-BE49-F238E27FC236}">
                    <a16:creationId xmlns:a16="http://schemas.microsoft.com/office/drawing/2014/main" id="{B490A781-C77E-403F-9A68-C855090D035A}"/>
                  </a:ext>
                </a:extLst>
              </p:cNvPr>
              <p:cNvSpPr>
                <a:spLocks noChangeAspect="1"/>
              </p:cNvSpPr>
              <p:nvPr/>
            </p:nvSpPr>
            <p:spPr>
              <a:xfrm>
                <a:off x="6126480" y="297615"/>
                <a:ext cx="182880" cy="182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a:extLst>
                  <a:ext uri="{FF2B5EF4-FFF2-40B4-BE49-F238E27FC236}">
                    <a16:creationId xmlns:a16="http://schemas.microsoft.com/office/drawing/2014/main" id="{FC4885AE-DAF2-4441-8533-D3E6718961C7}"/>
                  </a:ext>
                </a:extLst>
              </p:cNvPr>
              <p:cNvSpPr>
                <a:spLocks noChangeAspect="1"/>
              </p:cNvSpPr>
              <p:nvPr/>
            </p:nvSpPr>
            <p:spPr>
              <a:xfrm>
                <a:off x="6377940" y="297615"/>
                <a:ext cx="182880" cy="182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a:extLst>
                  <a:ext uri="{FF2B5EF4-FFF2-40B4-BE49-F238E27FC236}">
                    <a16:creationId xmlns:a16="http://schemas.microsoft.com/office/drawing/2014/main" id="{F2A49EE0-E6B2-4BCF-892B-3ADD476914A6}"/>
                  </a:ext>
                </a:extLst>
              </p:cNvPr>
              <p:cNvSpPr>
                <a:spLocks noChangeAspect="1"/>
              </p:cNvSpPr>
              <p:nvPr/>
            </p:nvSpPr>
            <p:spPr>
              <a:xfrm>
                <a:off x="6629400" y="297615"/>
                <a:ext cx="182880" cy="182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32133" name="TextBox 432132">
            <a:extLst>
              <a:ext uri="{FF2B5EF4-FFF2-40B4-BE49-F238E27FC236}">
                <a16:creationId xmlns:a16="http://schemas.microsoft.com/office/drawing/2014/main" id="{D7B0CA41-2B4C-430B-BFAD-18A8CB9C1C4A}"/>
              </a:ext>
            </a:extLst>
          </p:cNvPr>
          <p:cNvSpPr txBox="1"/>
          <p:nvPr/>
        </p:nvSpPr>
        <p:spPr>
          <a:xfrm>
            <a:off x="3566160" y="6418466"/>
            <a:ext cx="1168077" cy="523220"/>
          </a:xfrm>
          <a:prstGeom prst="rect">
            <a:avLst/>
          </a:prstGeom>
          <a:noFill/>
        </p:spPr>
        <p:txBody>
          <a:bodyPr wrap="none" rtlCol="0">
            <a:spAutoFit/>
          </a:bodyPr>
          <a:lstStyle/>
          <a:p>
            <a:r>
              <a:rPr lang="en-US" sz="2800" dirty="0">
                <a:solidFill>
                  <a:schemeClr val="accent6">
                    <a:lumMod val="75000"/>
                  </a:schemeClr>
                </a:solidFill>
                <a:latin typeface="Calibri" panose="020F0502020204030204" pitchFamily="34" charset="0"/>
                <a:cs typeface="Calibri" panose="020F0502020204030204" pitchFamily="34" charset="0"/>
              </a:rPr>
              <a:t>GOALS</a:t>
            </a:r>
          </a:p>
        </p:txBody>
      </p:sp>
      <p:sp>
        <p:nvSpPr>
          <p:cNvPr id="173" name="TextBox 172">
            <a:extLst>
              <a:ext uri="{FF2B5EF4-FFF2-40B4-BE49-F238E27FC236}">
                <a16:creationId xmlns:a16="http://schemas.microsoft.com/office/drawing/2014/main" id="{685FDAB6-DC08-4C84-80D8-567A1915C73B}"/>
              </a:ext>
            </a:extLst>
          </p:cNvPr>
          <p:cNvSpPr txBox="1"/>
          <p:nvPr/>
        </p:nvSpPr>
        <p:spPr>
          <a:xfrm>
            <a:off x="5108904" y="6418466"/>
            <a:ext cx="1898661" cy="523220"/>
          </a:xfrm>
          <a:prstGeom prst="rect">
            <a:avLst/>
          </a:prstGeom>
          <a:noFill/>
        </p:spPr>
        <p:txBody>
          <a:bodyPr wrap="none" rtlCol="0">
            <a:spAutoFit/>
          </a:bodyPr>
          <a:lstStyle/>
          <a:p>
            <a:r>
              <a:rPr lang="en-US" sz="2800" dirty="0">
                <a:solidFill>
                  <a:schemeClr val="accent6">
                    <a:lumMod val="75000"/>
                  </a:schemeClr>
                </a:solidFill>
                <a:latin typeface="Calibri" panose="020F0502020204030204" pitchFamily="34" charset="0"/>
                <a:cs typeface="Calibri" panose="020F0502020204030204" pitchFamily="34" charset="0"/>
              </a:rPr>
              <a:t>OBJECTIVES</a:t>
            </a:r>
          </a:p>
        </p:txBody>
      </p:sp>
      <p:sp>
        <p:nvSpPr>
          <p:cNvPr id="174" name="TextBox 173">
            <a:extLst>
              <a:ext uri="{FF2B5EF4-FFF2-40B4-BE49-F238E27FC236}">
                <a16:creationId xmlns:a16="http://schemas.microsoft.com/office/drawing/2014/main" id="{54D1F090-7D9D-4B01-B68A-222B33769D91}"/>
              </a:ext>
            </a:extLst>
          </p:cNvPr>
          <p:cNvSpPr txBox="1"/>
          <p:nvPr/>
        </p:nvSpPr>
        <p:spPr>
          <a:xfrm>
            <a:off x="7437120" y="6387986"/>
            <a:ext cx="1052724" cy="523220"/>
          </a:xfrm>
          <a:prstGeom prst="rect">
            <a:avLst/>
          </a:prstGeom>
          <a:noFill/>
        </p:spPr>
        <p:txBody>
          <a:bodyPr wrap="none" rtlCol="0">
            <a:spAutoFit/>
          </a:bodyPr>
          <a:lstStyle/>
          <a:p>
            <a:r>
              <a:rPr lang="en-US" sz="2800" dirty="0">
                <a:solidFill>
                  <a:schemeClr val="accent6">
                    <a:lumMod val="75000"/>
                  </a:schemeClr>
                </a:solidFill>
                <a:latin typeface="Calibri" panose="020F0502020204030204" pitchFamily="34" charset="0"/>
                <a:cs typeface="Calibri" panose="020F0502020204030204" pitchFamily="34" charset="0"/>
              </a:rPr>
              <a:t>TASKS</a:t>
            </a:r>
          </a:p>
        </p:txBody>
      </p:sp>
      <p:grpSp>
        <p:nvGrpSpPr>
          <p:cNvPr id="27" name="Group 26">
            <a:extLst>
              <a:ext uri="{FF2B5EF4-FFF2-40B4-BE49-F238E27FC236}">
                <a16:creationId xmlns:a16="http://schemas.microsoft.com/office/drawing/2014/main" id="{12F717AE-68D5-44E9-9D22-FB60E5E26129}"/>
              </a:ext>
            </a:extLst>
          </p:cNvPr>
          <p:cNvGrpSpPr/>
          <p:nvPr/>
        </p:nvGrpSpPr>
        <p:grpSpPr>
          <a:xfrm>
            <a:off x="5105400" y="105728"/>
            <a:ext cx="547255" cy="6197111"/>
            <a:chOff x="5105400" y="109193"/>
            <a:chExt cx="547255" cy="6197111"/>
          </a:xfrm>
        </p:grpSpPr>
        <p:sp>
          <p:nvSpPr>
            <p:cNvPr id="9" name="Left Brace 8">
              <a:extLst>
                <a:ext uri="{FF2B5EF4-FFF2-40B4-BE49-F238E27FC236}">
                  <a16:creationId xmlns:a16="http://schemas.microsoft.com/office/drawing/2014/main" id="{DC00034B-06BA-45CA-AF15-6F55C9D90F24}"/>
                </a:ext>
              </a:extLst>
            </p:cNvPr>
            <p:cNvSpPr/>
            <p:nvPr/>
          </p:nvSpPr>
          <p:spPr>
            <a:xfrm>
              <a:off x="5105400" y="109193"/>
              <a:ext cx="543751" cy="783449"/>
            </a:xfrm>
            <a:prstGeom prst="leftBrac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6" name="Left Brace 95">
              <a:extLst>
                <a:ext uri="{FF2B5EF4-FFF2-40B4-BE49-F238E27FC236}">
                  <a16:creationId xmlns:a16="http://schemas.microsoft.com/office/drawing/2014/main" id="{5B6AFB19-9028-438A-8CE2-E10B2357CF63}"/>
                </a:ext>
              </a:extLst>
            </p:cNvPr>
            <p:cNvSpPr/>
            <p:nvPr/>
          </p:nvSpPr>
          <p:spPr>
            <a:xfrm>
              <a:off x="5105400" y="1913746"/>
              <a:ext cx="543751" cy="783449"/>
            </a:xfrm>
            <a:prstGeom prst="leftBrac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7" name="Left Brace 156">
              <a:extLst>
                <a:ext uri="{FF2B5EF4-FFF2-40B4-BE49-F238E27FC236}">
                  <a16:creationId xmlns:a16="http://schemas.microsoft.com/office/drawing/2014/main" id="{685F24B9-0D16-47E9-8D9B-02051DA3C684}"/>
                </a:ext>
              </a:extLst>
            </p:cNvPr>
            <p:cNvSpPr/>
            <p:nvPr/>
          </p:nvSpPr>
          <p:spPr>
            <a:xfrm>
              <a:off x="5105400" y="3718300"/>
              <a:ext cx="543751" cy="783449"/>
            </a:xfrm>
            <a:prstGeom prst="leftBrac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8" name="Left Brace 157">
              <a:extLst>
                <a:ext uri="{FF2B5EF4-FFF2-40B4-BE49-F238E27FC236}">
                  <a16:creationId xmlns:a16="http://schemas.microsoft.com/office/drawing/2014/main" id="{C7478393-90C1-4316-A9EB-23E53F0CB114}"/>
                </a:ext>
              </a:extLst>
            </p:cNvPr>
            <p:cNvSpPr/>
            <p:nvPr/>
          </p:nvSpPr>
          <p:spPr>
            <a:xfrm>
              <a:off x="5105400" y="5522855"/>
              <a:ext cx="543751" cy="783449"/>
            </a:xfrm>
            <a:prstGeom prst="leftBrac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33045FE1-924B-407C-9BE4-2F28BDC2A68C}"/>
                </a:ext>
              </a:extLst>
            </p:cNvPr>
            <p:cNvCxnSpPr/>
            <p:nvPr/>
          </p:nvCxnSpPr>
          <p:spPr>
            <a:xfrm flipH="1">
              <a:off x="5105400" y="1403194"/>
              <a:ext cx="547255" cy="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ABF9C340-258F-4A82-8EED-71C7D62670AA}"/>
                </a:ext>
              </a:extLst>
            </p:cNvPr>
            <p:cNvCxnSpPr/>
            <p:nvPr/>
          </p:nvCxnSpPr>
          <p:spPr>
            <a:xfrm flipH="1">
              <a:off x="5105400" y="3207748"/>
              <a:ext cx="547255" cy="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568141CE-1A04-4E61-AEF4-429515DAECE5}"/>
                </a:ext>
              </a:extLst>
            </p:cNvPr>
            <p:cNvCxnSpPr/>
            <p:nvPr/>
          </p:nvCxnSpPr>
          <p:spPr>
            <a:xfrm flipH="1">
              <a:off x="5105400" y="5012301"/>
              <a:ext cx="547255" cy="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63" name="Group 162">
            <a:extLst>
              <a:ext uri="{FF2B5EF4-FFF2-40B4-BE49-F238E27FC236}">
                <a16:creationId xmlns:a16="http://schemas.microsoft.com/office/drawing/2014/main" id="{CF991EB6-C916-4C24-BA28-CE43E7D112B6}"/>
              </a:ext>
            </a:extLst>
          </p:cNvPr>
          <p:cNvGrpSpPr/>
          <p:nvPr/>
        </p:nvGrpSpPr>
        <p:grpSpPr>
          <a:xfrm flipH="1">
            <a:off x="6515103" y="105728"/>
            <a:ext cx="547255" cy="6197111"/>
            <a:chOff x="5105400" y="109193"/>
            <a:chExt cx="547255" cy="6197111"/>
          </a:xfrm>
        </p:grpSpPr>
        <p:sp>
          <p:nvSpPr>
            <p:cNvPr id="164" name="Left Brace 163">
              <a:extLst>
                <a:ext uri="{FF2B5EF4-FFF2-40B4-BE49-F238E27FC236}">
                  <a16:creationId xmlns:a16="http://schemas.microsoft.com/office/drawing/2014/main" id="{73BF0B09-2731-4E95-9CE6-6AF0C2249F95}"/>
                </a:ext>
              </a:extLst>
            </p:cNvPr>
            <p:cNvSpPr/>
            <p:nvPr/>
          </p:nvSpPr>
          <p:spPr>
            <a:xfrm>
              <a:off x="5105400" y="109193"/>
              <a:ext cx="543751" cy="783449"/>
            </a:xfrm>
            <a:prstGeom prst="leftBrac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65" name="Left Brace 164">
              <a:extLst>
                <a:ext uri="{FF2B5EF4-FFF2-40B4-BE49-F238E27FC236}">
                  <a16:creationId xmlns:a16="http://schemas.microsoft.com/office/drawing/2014/main" id="{81E0F7E7-DB0E-48D2-92D4-9FDC7B679B14}"/>
                </a:ext>
              </a:extLst>
            </p:cNvPr>
            <p:cNvSpPr/>
            <p:nvPr/>
          </p:nvSpPr>
          <p:spPr>
            <a:xfrm>
              <a:off x="5105400" y="1913746"/>
              <a:ext cx="543751" cy="783449"/>
            </a:xfrm>
            <a:prstGeom prst="leftBrac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6" name="Left Brace 165">
              <a:extLst>
                <a:ext uri="{FF2B5EF4-FFF2-40B4-BE49-F238E27FC236}">
                  <a16:creationId xmlns:a16="http://schemas.microsoft.com/office/drawing/2014/main" id="{F3225430-6B62-44B9-B303-D6D3C7C833FC}"/>
                </a:ext>
              </a:extLst>
            </p:cNvPr>
            <p:cNvSpPr/>
            <p:nvPr/>
          </p:nvSpPr>
          <p:spPr>
            <a:xfrm>
              <a:off x="5105400" y="3718300"/>
              <a:ext cx="543751" cy="783449"/>
            </a:xfrm>
            <a:prstGeom prst="leftBrac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7" name="Left Brace 166">
              <a:extLst>
                <a:ext uri="{FF2B5EF4-FFF2-40B4-BE49-F238E27FC236}">
                  <a16:creationId xmlns:a16="http://schemas.microsoft.com/office/drawing/2014/main" id="{0CDF769A-675A-47CB-9A37-CAAA6D2AC329}"/>
                </a:ext>
              </a:extLst>
            </p:cNvPr>
            <p:cNvSpPr/>
            <p:nvPr/>
          </p:nvSpPr>
          <p:spPr>
            <a:xfrm>
              <a:off x="5105400" y="5522855"/>
              <a:ext cx="543751" cy="783449"/>
            </a:xfrm>
            <a:prstGeom prst="leftBrac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68" name="Straight Connector 167">
              <a:extLst>
                <a:ext uri="{FF2B5EF4-FFF2-40B4-BE49-F238E27FC236}">
                  <a16:creationId xmlns:a16="http://schemas.microsoft.com/office/drawing/2014/main" id="{8ABA08FF-CAF9-46A2-B771-00BF57D87DE2}"/>
                </a:ext>
              </a:extLst>
            </p:cNvPr>
            <p:cNvCxnSpPr/>
            <p:nvPr/>
          </p:nvCxnSpPr>
          <p:spPr>
            <a:xfrm flipH="1">
              <a:off x="5105400" y="1403194"/>
              <a:ext cx="547255" cy="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B4B6DEAD-31AC-475D-A380-5F3F1A8F6B78}"/>
                </a:ext>
              </a:extLst>
            </p:cNvPr>
            <p:cNvCxnSpPr/>
            <p:nvPr/>
          </p:nvCxnSpPr>
          <p:spPr>
            <a:xfrm flipH="1">
              <a:off x="5105400" y="3207748"/>
              <a:ext cx="547255" cy="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45337528-B2CD-4B11-A944-EBFFC5E04D26}"/>
                </a:ext>
              </a:extLst>
            </p:cNvPr>
            <p:cNvCxnSpPr/>
            <p:nvPr/>
          </p:nvCxnSpPr>
          <p:spPr>
            <a:xfrm flipH="1">
              <a:off x="5105400" y="5012301"/>
              <a:ext cx="547255" cy="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71" name="Text Box 8">
            <a:extLst>
              <a:ext uri="{FF2B5EF4-FFF2-40B4-BE49-F238E27FC236}">
                <a16:creationId xmlns:a16="http://schemas.microsoft.com/office/drawing/2014/main" id="{AEFED84E-C900-47C9-AD60-B7997CDDFDA3}"/>
              </a:ext>
            </a:extLst>
          </p:cNvPr>
          <p:cNvSpPr txBox="1">
            <a:spLocks noChangeArrowheads="1"/>
          </p:cNvSpPr>
          <p:nvPr/>
        </p:nvSpPr>
        <p:spPr bwMode="auto">
          <a:xfrm>
            <a:off x="1245145" y="263207"/>
            <a:ext cx="251551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defRPr/>
            </a:pPr>
            <a:r>
              <a:rPr lang="en-US" altLang="en-US" sz="3200" dirty="0">
                <a:solidFill>
                  <a:schemeClr val="accent6">
                    <a:lumMod val="75000"/>
                  </a:schemeClr>
                </a:solidFill>
                <a:latin typeface="Calibri" panose="020F0502020204030204" pitchFamily="34" charset="0"/>
                <a:cs typeface="Calibri" panose="020F0502020204030204" pitchFamily="34" charset="0"/>
              </a:rPr>
              <a:t>An Effective Strategic Plan</a:t>
            </a:r>
          </a:p>
        </p:txBody>
      </p:sp>
      <p:sp>
        <p:nvSpPr>
          <p:cNvPr id="161" name="Rectangle: Rounded Corners 160">
            <a:extLst>
              <a:ext uri="{FF2B5EF4-FFF2-40B4-BE49-F238E27FC236}">
                <a16:creationId xmlns:a16="http://schemas.microsoft.com/office/drawing/2014/main" id="{99A62F7D-EE1C-45ED-A774-EB8A00D5837C}"/>
              </a:ext>
            </a:extLst>
          </p:cNvPr>
          <p:cNvSpPr/>
          <p:nvPr/>
        </p:nvSpPr>
        <p:spPr>
          <a:xfrm>
            <a:off x="1385396" y="4302588"/>
            <a:ext cx="2228087" cy="608872"/>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accent6">
                    <a:lumMod val="75000"/>
                  </a:schemeClr>
                </a:solidFill>
                <a:latin typeface="Calibri" panose="020F0502020204030204" pitchFamily="34" charset="0"/>
                <a:cs typeface="Calibri" panose="020F0502020204030204" pitchFamily="34" charset="0"/>
              </a:rPr>
              <a:t>Values</a:t>
            </a:r>
          </a:p>
        </p:txBody>
      </p:sp>
      <p:sp>
        <p:nvSpPr>
          <p:cNvPr id="28" name="Rectangle: Rounded Corners 27">
            <a:extLst>
              <a:ext uri="{FF2B5EF4-FFF2-40B4-BE49-F238E27FC236}">
                <a16:creationId xmlns:a16="http://schemas.microsoft.com/office/drawing/2014/main" id="{234FF3EF-A07E-4B5D-9D1E-CFEDC80CD49D}"/>
              </a:ext>
            </a:extLst>
          </p:cNvPr>
          <p:cNvSpPr/>
          <p:nvPr/>
        </p:nvSpPr>
        <p:spPr>
          <a:xfrm>
            <a:off x="1181100" y="69015"/>
            <a:ext cx="3869852" cy="677541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76E4665B-BAB6-4E21-BC69-718377334D6A}"/>
              </a:ext>
            </a:extLst>
          </p:cNvPr>
          <p:cNvSpPr/>
          <p:nvPr/>
        </p:nvSpPr>
        <p:spPr>
          <a:xfrm>
            <a:off x="5050952" y="11995"/>
            <a:ext cx="3861955"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TextBox 161">
            <a:extLst>
              <a:ext uri="{FF2B5EF4-FFF2-40B4-BE49-F238E27FC236}">
                <a16:creationId xmlns:a16="http://schemas.microsoft.com/office/drawing/2014/main" id="{2E2AF6CD-82DC-4A9C-923C-282AFB7778D3}"/>
              </a:ext>
            </a:extLst>
          </p:cNvPr>
          <p:cNvSpPr txBox="1"/>
          <p:nvPr/>
        </p:nvSpPr>
        <p:spPr>
          <a:xfrm>
            <a:off x="5498599" y="1523963"/>
            <a:ext cx="3532906" cy="1200329"/>
          </a:xfrm>
          <a:prstGeom prst="rect">
            <a:avLst/>
          </a:prstGeom>
          <a:noFill/>
        </p:spPr>
        <p:txBody>
          <a:bodyPr wrap="square" rtlCol="0">
            <a:spAutoFit/>
          </a:bodyPr>
          <a:lstStyle/>
          <a:p>
            <a:pPr algn="ctr"/>
            <a:r>
              <a:rPr lang="en-US" dirty="0"/>
              <a:t>Goals are long term and aspirational – they are intentional</a:t>
            </a:r>
          </a:p>
        </p:txBody>
      </p:sp>
      <p:sp>
        <p:nvSpPr>
          <p:cNvPr id="172" name="TextBox 171">
            <a:extLst>
              <a:ext uri="{FF2B5EF4-FFF2-40B4-BE49-F238E27FC236}">
                <a16:creationId xmlns:a16="http://schemas.microsoft.com/office/drawing/2014/main" id="{51A21E29-5A2C-4ECC-BD3E-5CAB74CFC5AE}"/>
              </a:ext>
            </a:extLst>
          </p:cNvPr>
          <p:cNvSpPr txBox="1"/>
          <p:nvPr/>
        </p:nvSpPr>
        <p:spPr>
          <a:xfrm>
            <a:off x="5541170" y="3132820"/>
            <a:ext cx="3447765" cy="1200329"/>
          </a:xfrm>
          <a:prstGeom prst="rect">
            <a:avLst/>
          </a:prstGeom>
          <a:noFill/>
        </p:spPr>
        <p:txBody>
          <a:bodyPr wrap="square" rtlCol="0">
            <a:spAutoFit/>
          </a:bodyPr>
          <a:lstStyle/>
          <a:p>
            <a:pPr algn="ctr"/>
            <a:r>
              <a:rPr lang="en-US" dirty="0"/>
              <a:t>Objectives are short-term, measurable steps to reach a goal</a:t>
            </a:r>
          </a:p>
        </p:txBody>
      </p:sp>
      <p:sp>
        <p:nvSpPr>
          <p:cNvPr id="175" name="TextBox 174">
            <a:extLst>
              <a:ext uri="{FF2B5EF4-FFF2-40B4-BE49-F238E27FC236}">
                <a16:creationId xmlns:a16="http://schemas.microsoft.com/office/drawing/2014/main" id="{08E2F079-D7E2-4F5E-BF83-99BB3ACDE21A}"/>
              </a:ext>
            </a:extLst>
          </p:cNvPr>
          <p:cNvSpPr txBox="1"/>
          <p:nvPr/>
        </p:nvSpPr>
        <p:spPr>
          <a:xfrm>
            <a:off x="5500260" y="4641270"/>
            <a:ext cx="3529584" cy="1200329"/>
          </a:xfrm>
          <a:prstGeom prst="rect">
            <a:avLst/>
          </a:prstGeom>
          <a:noFill/>
        </p:spPr>
        <p:txBody>
          <a:bodyPr wrap="square" rtlCol="0">
            <a:spAutoFit/>
          </a:bodyPr>
          <a:lstStyle/>
          <a:p>
            <a:pPr algn="ctr"/>
            <a:r>
              <a:rPr lang="en-US" dirty="0"/>
              <a:t>Tasks are all the steps needed to achieve the objectives</a:t>
            </a:r>
          </a:p>
        </p:txBody>
      </p:sp>
    </p:spTree>
    <p:extLst>
      <p:ext uri="{BB962C8B-B14F-4D97-AF65-F5344CB8AC3E}">
        <p14:creationId xmlns:p14="http://schemas.microsoft.com/office/powerpoint/2010/main" val="1037113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32130"/>
                                        </p:tgtEl>
                                        <p:attrNameLst>
                                          <p:attrName>style.visibility</p:attrName>
                                        </p:attrNameLst>
                                      </p:cBhvr>
                                      <p:to>
                                        <p:strVal val="visible"/>
                                      </p:to>
                                    </p:set>
                                    <p:animEffect transition="in" filter="wipe(left)">
                                      <p:cBhvr>
                                        <p:cTn id="7" dur="500"/>
                                        <p:tgtEl>
                                          <p:spTgt spid="43213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2133"/>
                                        </p:tgtEl>
                                        <p:attrNameLst>
                                          <p:attrName>style.visibility</p:attrName>
                                        </p:attrNameLst>
                                      </p:cBhvr>
                                      <p:to>
                                        <p:strVal val="visible"/>
                                      </p:to>
                                    </p:set>
                                    <p:animEffect transition="in" filter="wipe(left)">
                                      <p:cBhvr>
                                        <p:cTn id="10" dur="500"/>
                                        <p:tgtEl>
                                          <p:spTgt spid="43213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left)">
                                      <p:cBhvr>
                                        <p:cTn id="15" dur="500"/>
                                        <p:tgtEl>
                                          <p:spTgt spid="27"/>
                                        </p:tgtEl>
                                      </p:cBhvr>
                                    </p:animEffect>
                                  </p:childTnLst>
                                </p:cTn>
                              </p:par>
                              <p:par>
                                <p:cTn id="16" presetID="22" presetClass="entr" presetSubtype="8"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73"/>
                                        </p:tgtEl>
                                        <p:attrNameLst>
                                          <p:attrName>style.visibility</p:attrName>
                                        </p:attrNameLst>
                                      </p:cBhvr>
                                      <p:to>
                                        <p:strVal val="visible"/>
                                      </p:to>
                                    </p:set>
                                    <p:animEffect transition="in" filter="wipe(left)">
                                      <p:cBhvr>
                                        <p:cTn id="21" dur="500"/>
                                        <p:tgtEl>
                                          <p:spTgt spid="17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63"/>
                                        </p:tgtEl>
                                        <p:attrNameLst>
                                          <p:attrName>style.visibility</p:attrName>
                                        </p:attrNameLst>
                                      </p:cBhvr>
                                      <p:to>
                                        <p:strVal val="visible"/>
                                      </p:to>
                                    </p:set>
                                    <p:animEffect transition="in" filter="wipe(left)">
                                      <p:cBhvr>
                                        <p:cTn id="26" dur="500"/>
                                        <p:tgtEl>
                                          <p:spTgt spid="163"/>
                                        </p:tgtEl>
                                      </p:cBhvr>
                                    </p:animEffect>
                                  </p:childTnLst>
                                </p:cTn>
                              </p:par>
                              <p:par>
                                <p:cTn id="27" presetID="22" presetClass="entr" presetSubtype="8"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500"/>
                                        <p:tgtEl>
                                          <p:spTgt spid="5"/>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74"/>
                                        </p:tgtEl>
                                        <p:attrNameLst>
                                          <p:attrName>style.visibility</p:attrName>
                                        </p:attrNameLst>
                                      </p:cBhvr>
                                      <p:to>
                                        <p:strVal val="visible"/>
                                      </p:to>
                                    </p:set>
                                    <p:animEffect transition="in" filter="wipe(left)">
                                      <p:cBhvr>
                                        <p:cTn id="32" dur="500"/>
                                        <p:tgtEl>
                                          <p:spTgt spid="17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up)">
                                      <p:cBhvr>
                                        <p:cTn id="37" dur="500"/>
                                        <p:tgtEl>
                                          <p:spTgt spid="28"/>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up)">
                                      <p:cBhvr>
                                        <p:cTn id="40" dur="500"/>
                                        <p:tgtEl>
                                          <p:spTgt spid="2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62"/>
                                        </p:tgtEl>
                                        <p:attrNameLst>
                                          <p:attrName>style.visibility</p:attrName>
                                        </p:attrNameLst>
                                      </p:cBhvr>
                                      <p:to>
                                        <p:strVal val="visible"/>
                                      </p:to>
                                    </p:set>
                                    <p:animEffect transition="in" filter="wipe(left)">
                                      <p:cBhvr>
                                        <p:cTn id="45" dur="500"/>
                                        <p:tgtEl>
                                          <p:spTgt spid="162"/>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172"/>
                                        </p:tgtEl>
                                        <p:attrNameLst>
                                          <p:attrName>style.visibility</p:attrName>
                                        </p:attrNameLst>
                                      </p:cBhvr>
                                      <p:to>
                                        <p:strVal val="visible"/>
                                      </p:to>
                                    </p:set>
                                    <p:animEffect transition="in" filter="wipe(left)">
                                      <p:cBhvr>
                                        <p:cTn id="48" dur="500"/>
                                        <p:tgtEl>
                                          <p:spTgt spid="172"/>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175"/>
                                        </p:tgtEl>
                                        <p:attrNameLst>
                                          <p:attrName>style.visibility</p:attrName>
                                        </p:attrNameLst>
                                      </p:cBhvr>
                                      <p:to>
                                        <p:strVal val="visible"/>
                                      </p:to>
                                    </p:set>
                                    <p:animEffect transition="in" filter="wipe(left)">
                                      <p:cBhvr>
                                        <p:cTn id="51" dur="500"/>
                                        <p:tgtEl>
                                          <p:spTgt spid="175"/>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xit" presetSubtype="4" fill="hold" grpId="1" nodeType="clickEffect">
                                  <p:stCondLst>
                                    <p:cond delay="0"/>
                                  </p:stCondLst>
                                  <p:childTnLst>
                                    <p:animEffect transition="out" filter="wipe(down)">
                                      <p:cBhvr>
                                        <p:cTn id="55" dur="500"/>
                                        <p:tgtEl>
                                          <p:spTgt spid="29"/>
                                        </p:tgtEl>
                                      </p:cBhvr>
                                    </p:animEffect>
                                    <p:set>
                                      <p:cBhvr>
                                        <p:cTn id="56" dur="1" fill="hold">
                                          <p:stCondLst>
                                            <p:cond delay="499"/>
                                          </p:stCondLst>
                                        </p:cTn>
                                        <p:tgtEl>
                                          <p:spTgt spid="29"/>
                                        </p:tgtEl>
                                        <p:attrNameLst>
                                          <p:attrName>style.visibility</p:attrName>
                                        </p:attrNameLst>
                                      </p:cBhvr>
                                      <p:to>
                                        <p:strVal val="hidden"/>
                                      </p:to>
                                    </p:set>
                                  </p:childTnLst>
                                </p:cTn>
                              </p:par>
                              <p:par>
                                <p:cTn id="57" presetID="22" presetClass="exit" presetSubtype="4" fill="hold" grpId="1" nodeType="withEffect">
                                  <p:stCondLst>
                                    <p:cond delay="0"/>
                                  </p:stCondLst>
                                  <p:childTnLst>
                                    <p:animEffect transition="out" filter="wipe(down)">
                                      <p:cBhvr>
                                        <p:cTn id="58" dur="500"/>
                                        <p:tgtEl>
                                          <p:spTgt spid="162"/>
                                        </p:tgtEl>
                                      </p:cBhvr>
                                    </p:animEffect>
                                    <p:set>
                                      <p:cBhvr>
                                        <p:cTn id="59" dur="1" fill="hold">
                                          <p:stCondLst>
                                            <p:cond delay="499"/>
                                          </p:stCondLst>
                                        </p:cTn>
                                        <p:tgtEl>
                                          <p:spTgt spid="162"/>
                                        </p:tgtEl>
                                        <p:attrNameLst>
                                          <p:attrName>style.visibility</p:attrName>
                                        </p:attrNameLst>
                                      </p:cBhvr>
                                      <p:to>
                                        <p:strVal val="hidden"/>
                                      </p:to>
                                    </p:set>
                                  </p:childTnLst>
                                </p:cTn>
                              </p:par>
                              <p:par>
                                <p:cTn id="60" presetID="22" presetClass="exit" presetSubtype="4" fill="hold" grpId="1" nodeType="withEffect">
                                  <p:stCondLst>
                                    <p:cond delay="0"/>
                                  </p:stCondLst>
                                  <p:childTnLst>
                                    <p:animEffect transition="out" filter="wipe(down)">
                                      <p:cBhvr>
                                        <p:cTn id="61" dur="500"/>
                                        <p:tgtEl>
                                          <p:spTgt spid="172"/>
                                        </p:tgtEl>
                                      </p:cBhvr>
                                    </p:animEffect>
                                    <p:set>
                                      <p:cBhvr>
                                        <p:cTn id="62" dur="1" fill="hold">
                                          <p:stCondLst>
                                            <p:cond delay="499"/>
                                          </p:stCondLst>
                                        </p:cTn>
                                        <p:tgtEl>
                                          <p:spTgt spid="172"/>
                                        </p:tgtEl>
                                        <p:attrNameLst>
                                          <p:attrName>style.visibility</p:attrName>
                                        </p:attrNameLst>
                                      </p:cBhvr>
                                      <p:to>
                                        <p:strVal val="hidden"/>
                                      </p:to>
                                    </p:set>
                                  </p:childTnLst>
                                </p:cTn>
                              </p:par>
                              <p:par>
                                <p:cTn id="63" presetID="22" presetClass="exit" presetSubtype="4" fill="hold" grpId="1" nodeType="withEffect">
                                  <p:stCondLst>
                                    <p:cond delay="0"/>
                                  </p:stCondLst>
                                  <p:childTnLst>
                                    <p:animEffect transition="out" filter="wipe(down)">
                                      <p:cBhvr>
                                        <p:cTn id="64" dur="500"/>
                                        <p:tgtEl>
                                          <p:spTgt spid="175"/>
                                        </p:tgtEl>
                                      </p:cBhvr>
                                    </p:animEffect>
                                    <p:set>
                                      <p:cBhvr>
                                        <p:cTn id="65" dur="1" fill="hold">
                                          <p:stCondLst>
                                            <p:cond delay="499"/>
                                          </p:stCondLst>
                                        </p:cTn>
                                        <p:tgtEl>
                                          <p:spTgt spid="17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2133" grpId="0"/>
      <p:bldP spid="173" grpId="0"/>
      <p:bldP spid="174" grpId="0"/>
      <p:bldP spid="28" grpId="0" animBg="1"/>
      <p:bldP spid="29" grpId="0" animBg="1"/>
      <p:bldP spid="29" grpId="1" animBg="1"/>
      <p:bldP spid="162" grpId="0"/>
      <p:bldP spid="162" grpId="1"/>
      <p:bldP spid="172" grpId="0"/>
      <p:bldP spid="172" grpId="1"/>
      <p:bldP spid="175" grpId="0"/>
      <p:bldP spid="175"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24FEBE76-B7E5-4BAA-B3ED-FB2434CAA76E}"/>
              </a:ext>
            </a:extLst>
          </p:cNvPr>
          <p:cNvSpPr txBox="1"/>
          <p:nvPr/>
        </p:nvSpPr>
        <p:spPr>
          <a:xfrm>
            <a:off x="2440083" y="519545"/>
            <a:ext cx="5112490" cy="461665"/>
          </a:xfrm>
          <a:prstGeom prst="rect">
            <a:avLst/>
          </a:prstGeom>
          <a:noFill/>
        </p:spPr>
        <p:txBody>
          <a:bodyPr wrap="none" rtlCol="0">
            <a:spAutoFit/>
          </a:bodyPr>
          <a:lstStyle/>
          <a:p>
            <a:r>
              <a:rPr lang="en-US" dirty="0">
                <a:solidFill>
                  <a:schemeClr val="accent6">
                    <a:lumMod val="75000"/>
                  </a:schemeClr>
                </a:solidFill>
                <a:latin typeface="Calibri" panose="020F0502020204030204" pitchFamily="34" charset="0"/>
                <a:cs typeface="Calibri" panose="020F0502020204030204" pitchFamily="34" charset="0"/>
              </a:rPr>
              <a:t>Cornell University’s Strategic Plan Goals</a:t>
            </a:r>
          </a:p>
        </p:txBody>
      </p:sp>
      <p:sp>
        <p:nvSpPr>
          <p:cNvPr id="2" name="TextBox 1">
            <a:extLst>
              <a:ext uri="{FF2B5EF4-FFF2-40B4-BE49-F238E27FC236}">
                <a16:creationId xmlns:a16="http://schemas.microsoft.com/office/drawing/2014/main" id="{52D4FB19-205E-41E4-9835-FA88212E07FA}"/>
              </a:ext>
            </a:extLst>
          </p:cNvPr>
          <p:cNvSpPr txBox="1"/>
          <p:nvPr/>
        </p:nvSpPr>
        <p:spPr>
          <a:xfrm>
            <a:off x="1724890" y="-2"/>
            <a:ext cx="2342051" cy="584775"/>
          </a:xfrm>
          <a:prstGeom prst="rect">
            <a:avLst/>
          </a:prstGeom>
          <a:noFill/>
        </p:spPr>
        <p:txBody>
          <a:bodyPr wrap="none" rtlCol="0">
            <a:spAutoFit/>
          </a:bodyPr>
          <a:lstStyle/>
          <a:p>
            <a:r>
              <a:rPr lang="en-US" sz="3200" dirty="0">
                <a:solidFill>
                  <a:schemeClr val="accent6">
                    <a:lumMod val="75000"/>
                  </a:schemeClr>
                </a:solidFill>
                <a:latin typeface="Calibri" panose="020F0502020204030204" pitchFamily="34" charset="0"/>
                <a:cs typeface="Calibri" panose="020F0502020204030204" pitchFamily="34" charset="0"/>
              </a:rPr>
              <a:t>For Example:</a:t>
            </a:r>
          </a:p>
        </p:txBody>
      </p:sp>
      <p:sp>
        <p:nvSpPr>
          <p:cNvPr id="3" name="Rectangle 2">
            <a:extLst>
              <a:ext uri="{FF2B5EF4-FFF2-40B4-BE49-F238E27FC236}">
                <a16:creationId xmlns:a16="http://schemas.microsoft.com/office/drawing/2014/main" id="{93526E1D-BE02-4AE5-932D-EACD56667BF2}"/>
              </a:ext>
            </a:extLst>
          </p:cNvPr>
          <p:cNvSpPr/>
          <p:nvPr/>
        </p:nvSpPr>
        <p:spPr>
          <a:xfrm>
            <a:off x="1334341" y="1333502"/>
            <a:ext cx="7539495" cy="5324535"/>
          </a:xfrm>
          <a:prstGeom prst="rect">
            <a:avLst/>
          </a:prstGeom>
        </p:spPr>
        <p:txBody>
          <a:bodyPr wrap="square">
            <a:spAutoFit/>
          </a:bodyPr>
          <a:lstStyle/>
          <a:p>
            <a:pPr>
              <a:buFont typeface="+mj-lt"/>
              <a:buAutoNum type="arabicPeriod"/>
            </a:pPr>
            <a:r>
              <a:rPr lang="en-US" sz="2000" dirty="0">
                <a:solidFill>
                  <a:schemeClr val="accent6">
                    <a:lumMod val="75000"/>
                  </a:schemeClr>
                </a:solidFill>
                <a:latin typeface="+mn-lt"/>
              </a:rPr>
              <a:t>Enroll, educate, and graduate the most deserving, promising, and diverse student body possible. Provide all students (undergraduate, graduate, professional) with an education that is innovative, distinctive, and of the highest quality, and that inspires in them a zest for learning.</a:t>
            </a:r>
          </a:p>
          <a:p>
            <a:pPr>
              <a:buFont typeface="+mj-lt"/>
              <a:buAutoNum type="arabicPeriod"/>
            </a:pPr>
            <a:endParaRPr lang="en-US" sz="2000" dirty="0">
              <a:solidFill>
                <a:schemeClr val="accent6">
                  <a:lumMod val="75000"/>
                </a:schemeClr>
              </a:solidFill>
              <a:latin typeface="+mn-lt"/>
            </a:endParaRPr>
          </a:p>
          <a:p>
            <a:pPr>
              <a:buFont typeface="+mj-lt"/>
              <a:buAutoNum type="arabicPeriod"/>
            </a:pPr>
            <a:r>
              <a:rPr lang="en-US" sz="2000" dirty="0">
                <a:solidFill>
                  <a:schemeClr val="accent6">
                    <a:lumMod val="75000"/>
                  </a:schemeClr>
                </a:solidFill>
                <a:latin typeface="+mn-lt"/>
              </a:rPr>
              <a:t>Maintain and enhance world leadership in research, scholarship, and creativity.</a:t>
            </a:r>
          </a:p>
          <a:p>
            <a:pPr>
              <a:buFont typeface="+mj-lt"/>
              <a:buAutoNum type="arabicPeriod"/>
            </a:pPr>
            <a:endParaRPr lang="en-US" sz="2000" dirty="0">
              <a:solidFill>
                <a:schemeClr val="accent6">
                  <a:lumMod val="75000"/>
                </a:schemeClr>
              </a:solidFill>
              <a:latin typeface="+mn-lt"/>
            </a:endParaRPr>
          </a:p>
          <a:p>
            <a:pPr>
              <a:buFont typeface="+mj-lt"/>
              <a:buAutoNum type="arabicPeriod"/>
            </a:pPr>
            <a:r>
              <a:rPr lang="en-US" sz="2000" dirty="0">
                <a:solidFill>
                  <a:schemeClr val="accent6">
                    <a:lumMod val="75000"/>
                  </a:schemeClr>
                </a:solidFill>
                <a:latin typeface="+mn-lt"/>
              </a:rPr>
              <a:t>Maintain and enhance efforts to recruit, nurture, and retain a diverse faculty who are outstanding scholars and teachers and an excellent, diverse staff who provide outstanding support to faculty and students.</a:t>
            </a:r>
          </a:p>
          <a:p>
            <a:pPr>
              <a:buFont typeface="+mj-lt"/>
              <a:buAutoNum type="arabicPeriod"/>
            </a:pPr>
            <a:endParaRPr lang="en-US" sz="2000" dirty="0">
              <a:solidFill>
                <a:schemeClr val="accent6">
                  <a:lumMod val="75000"/>
                </a:schemeClr>
              </a:solidFill>
              <a:latin typeface="+mn-lt"/>
            </a:endParaRPr>
          </a:p>
          <a:p>
            <a:pPr>
              <a:buFont typeface="+mj-lt"/>
              <a:buAutoNum type="arabicPeriod"/>
            </a:pPr>
            <a:r>
              <a:rPr lang="en-US" sz="2000" dirty="0">
                <a:solidFill>
                  <a:schemeClr val="accent6">
                    <a:lumMod val="75000"/>
                  </a:schemeClr>
                </a:solidFill>
                <a:latin typeface="+mn-lt"/>
              </a:rPr>
              <a:t>Strengthen the public engagement of the university's education, research, and clinical programs with local, national, and international communities, consonant with its stature as an academically distinguished private university with a public mission.</a:t>
            </a:r>
          </a:p>
        </p:txBody>
      </p:sp>
      <p:pic>
        <p:nvPicPr>
          <p:cNvPr id="5" name="Picture 2">
            <a:extLst>
              <a:ext uri="{FF2B5EF4-FFF2-40B4-BE49-F238E27FC236}">
                <a16:creationId xmlns:a16="http://schemas.microsoft.com/office/drawing/2014/main" id="{F421BFBF-4BA5-4C96-917D-BAC2495326EA}"/>
              </a:ext>
            </a:extLst>
          </p:cNvPr>
          <p:cNvPicPr>
            <a:picLocks noChangeAspect="1" noChangeArrowheads="1"/>
          </p:cNvPicPr>
          <p:nvPr/>
        </p:nvPicPr>
        <p:blipFill>
          <a:blip r:embed="rId3" cstate="print"/>
          <a:srcRect/>
          <a:stretch>
            <a:fillRect/>
          </a:stretch>
        </p:blipFill>
        <p:spPr bwMode="auto">
          <a:xfrm>
            <a:off x="3294021" y="138508"/>
            <a:ext cx="3373712" cy="6625973"/>
          </a:xfrm>
          <a:prstGeom prst="rect">
            <a:avLst/>
          </a:prstGeom>
          <a:noFill/>
          <a:ln w="9525">
            <a:noFill/>
            <a:miter lim="800000"/>
            <a:headEnd/>
            <a:tailEnd/>
          </a:ln>
          <a:effectLst>
            <a:outerShdw blurRad="50800" dist="88900" dir="3180000" algn="ctr" rotWithShape="0">
              <a:schemeClr val="bg1">
                <a:lumMod val="50000"/>
              </a:schemeClr>
            </a:outerShdw>
          </a:effectLst>
        </p:spPr>
      </p:pic>
    </p:spTree>
    <p:extLst>
      <p:ext uri="{BB962C8B-B14F-4D97-AF65-F5344CB8AC3E}">
        <p14:creationId xmlns:p14="http://schemas.microsoft.com/office/powerpoint/2010/main" val="3419220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nodeType="clickEffect">
                                  <p:stCondLst>
                                    <p:cond delay="0"/>
                                  </p:stCondLst>
                                  <p:childTnLst>
                                    <p:animEffect transition="out" filter="wipe(left)">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5436</TotalTime>
  <Words>2261</Words>
  <Application>Microsoft Office PowerPoint</Application>
  <PresentationFormat>On-screen Show (4:3)</PresentationFormat>
  <Paragraphs>721</Paragraphs>
  <Slides>68</Slides>
  <Notes>14</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2</vt:i4>
      </vt:variant>
      <vt:variant>
        <vt:lpstr>Slide Titles</vt:lpstr>
      </vt:variant>
      <vt:variant>
        <vt:i4>68</vt:i4>
      </vt:variant>
    </vt:vector>
  </HeadingPairs>
  <TitlesOfParts>
    <vt:vector size="77" baseType="lpstr">
      <vt:lpstr>Arial</vt:lpstr>
      <vt:lpstr>Baskerville Old Face</vt:lpstr>
      <vt:lpstr>Calibri</vt:lpstr>
      <vt:lpstr>Lucida Sans Unicode</vt:lpstr>
      <vt:lpstr>Times New Roman</vt:lpstr>
      <vt:lpstr>Wingdings</vt:lpstr>
      <vt:lpstr>Default Design</vt:lpstr>
      <vt:lpstr>VISIO</vt:lpstr>
      <vt:lpstr>Chart</vt:lpstr>
      <vt:lpstr>Master Planning &amp;  Campus Perspective</vt:lpstr>
      <vt:lpstr>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Who Needs to be Involved?</vt:lpstr>
      <vt:lpstr>PowerPoint Presentation</vt:lpstr>
      <vt:lpstr> </vt:lpstr>
      <vt:lpstr>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Project Planning and Implementation</vt:lpstr>
      <vt:lpstr>Soft Costs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Society for College and University Planning (SCUP www.scup.org</dc:title>
  <dc:creator>Arthur Lidsky &amp; Nancy Tinker</dc:creator>
  <cp:lastModifiedBy>arthur</cp:lastModifiedBy>
  <cp:revision>319</cp:revision>
  <cp:lastPrinted>2018-02-23T21:58:25Z</cp:lastPrinted>
  <dcterms:created xsi:type="dcterms:W3CDTF">2001-08-02T13:18:26Z</dcterms:created>
  <dcterms:modified xsi:type="dcterms:W3CDTF">2018-03-21T12:45:52Z</dcterms:modified>
</cp:coreProperties>
</file>