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82" r:id="rId3"/>
    <p:sldId id="278" r:id="rId4"/>
    <p:sldId id="269" r:id="rId5"/>
    <p:sldId id="257" r:id="rId6"/>
    <p:sldId id="270" r:id="rId7"/>
    <p:sldId id="271" r:id="rId8"/>
    <p:sldId id="273" r:id="rId9"/>
    <p:sldId id="292" r:id="rId10"/>
    <p:sldId id="272" r:id="rId11"/>
    <p:sldId id="308" r:id="rId12"/>
    <p:sldId id="274" r:id="rId13"/>
    <p:sldId id="275" r:id="rId14"/>
    <p:sldId id="276" r:id="rId15"/>
    <p:sldId id="277" r:id="rId16"/>
    <p:sldId id="258" r:id="rId17"/>
    <p:sldId id="259" r:id="rId18"/>
    <p:sldId id="260" r:id="rId19"/>
    <p:sldId id="261" r:id="rId20"/>
    <p:sldId id="262" r:id="rId21"/>
    <p:sldId id="263" r:id="rId22"/>
    <p:sldId id="264" r:id="rId23"/>
    <p:sldId id="265" r:id="rId24"/>
    <p:sldId id="266" r:id="rId25"/>
    <p:sldId id="267" r:id="rId26"/>
    <p:sldId id="309" r:id="rId27"/>
    <p:sldId id="310" r:id="rId28"/>
    <p:sldId id="311" r:id="rId29"/>
    <p:sldId id="313" r:id="rId30"/>
    <p:sldId id="279" r:id="rId31"/>
    <p:sldId id="281" r:id="rId32"/>
    <p:sldId id="285" r:id="rId33"/>
    <p:sldId id="283" r:id="rId34"/>
    <p:sldId id="314" r:id="rId35"/>
    <p:sldId id="299" r:id="rId36"/>
    <p:sldId id="300" r:id="rId37"/>
    <p:sldId id="301" r:id="rId38"/>
    <p:sldId id="302" r:id="rId39"/>
    <p:sldId id="303" r:id="rId40"/>
    <p:sldId id="304" r:id="rId41"/>
    <p:sldId id="305" r:id="rId42"/>
    <p:sldId id="306" r:id="rId43"/>
    <p:sldId id="284" r:id="rId44"/>
    <p:sldId id="291" r:id="rId45"/>
    <p:sldId id="286" r:id="rId46"/>
    <p:sldId id="287" r:id="rId47"/>
    <p:sldId id="288" r:id="rId48"/>
    <p:sldId id="289" r:id="rId49"/>
    <p:sldId id="290" r:id="rId50"/>
    <p:sldId id="268" r:id="rId51"/>
    <p:sldId id="307" r:id="rId52"/>
  </p:sldIdLst>
  <p:sldSz cx="9144000" cy="6858000" type="screen4x3"/>
  <p:notesSz cx="695325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8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37C"/>
    <a:srgbClr val="546682"/>
    <a:srgbClr val="7E2A2A"/>
    <a:srgbClr val="072A6F"/>
    <a:srgbClr val="A41B28"/>
    <a:srgbClr val="4B5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1308" y="-72"/>
      </p:cViewPr>
      <p:guideLst>
        <p:guide orient="horz" pos="48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588" y="0"/>
            <a:ext cx="3013075" cy="461963"/>
          </a:xfrm>
          <a:prstGeom prst="rect">
            <a:avLst/>
          </a:prstGeom>
        </p:spPr>
        <p:txBody>
          <a:bodyPr vert="horz" lIns="91440" tIns="45720" rIns="91440" bIns="45720" rtlCol="0"/>
          <a:lstStyle>
            <a:lvl1pPr algn="r">
              <a:defRPr sz="1200"/>
            </a:lvl1pPr>
          </a:lstStyle>
          <a:p>
            <a:fld id="{1F185BFF-1A74-4BBB-AA3B-96EF1520305B}" type="datetimeFigureOut">
              <a:rPr lang="en-US" smtClean="0"/>
              <a:t>3/20/2018</a:t>
            </a:fld>
            <a:endParaRPr lang="en-US"/>
          </a:p>
        </p:txBody>
      </p:sp>
      <p:sp>
        <p:nvSpPr>
          <p:cNvPr id="4" name="Footer Placeholder 3"/>
          <p:cNvSpPr>
            <a:spLocks noGrp="1"/>
          </p:cNvSpPr>
          <p:nvPr>
            <p:ph type="ftr" sz="quarter" idx="2"/>
          </p:nvPr>
        </p:nvSpPr>
        <p:spPr>
          <a:xfrm>
            <a:off x="0" y="8775700"/>
            <a:ext cx="30130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588" y="8775700"/>
            <a:ext cx="3013075" cy="461963"/>
          </a:xfrm>
          <a:prstGeom prst="rect">
            <a:avLst/>
          </a:prstGeom>
        </p:spPr>
        <p:txBody>
          <a:bodyPr vert="horz" lIns="91440" tIns="45720" rIns="91440" bIns="45720" rtlCol="0" anchor="b"/>
          <a:lstStyle>
            <a:lvl1pPr algn="r">
              <a:defRPr sz="1200"/>
            </a:lvl1pPr>
          </a:lstStyle>
          <a:p>
            <a:fld id="{D2F207FE-91EE-43CD-B74C-6000E8068A1C}" type="slidenum">
              <a:rPr lang="en-US" smtClean="0"/>
              <a:t>‹#›</a:t>
            </a:fld>
            <a:endParaRPr lang="en-US"/>
          </a:p>
        </p:txBody>
      </p:sp>
    </p:spTree>
    <p:extLst>
      <p:ext uri="{BB962C8B-B14F-4D97-AF65-F5344CB8AC3E}">
        <p14:creationId xmlns:p14="http://schemas.microsoft.com/office/powerpoint/2010/main" val="351988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8588" y="0"/>
            <a:ext cx="3013075" cy="461963"/>
          </a:xfrm>
          <a:prstGeom prst="rect">
            <a:avLst/>
          </a:prstGeom>
        </p:spPr>
        <p:txBody>
          <a:bodyPr vert="horz" lIns="91440" tIns="45720" rIns="91440" bIns="45720" rtlCol="0"/>
          <a:lstStyle>
            <a:lvl1pPr algn="r">
              <a:defRPr sz="1200"/>
            </a:lvl1pPr>
          </a:lstStyle>
          <a:p>
            <a:fld id="{2C30AD23-1D1C-4753-BE20-81D27F7B8040}" type="datetimeFigureOut">
              <a:rPr lang="en-US" smtClean="0"/>
              <a:t>3/20/2018</a:t>
            </a:fld>
            <a:endParaRPr lang="en-US"/>
          </a:p>
        </p:txBody>
      </p:sp>
      <p:sp>
        <p:nvSpPr>
          <p:cNvPr id="4" name="Slide Image Placeholder 3"/>
          <p:cNvSpPr>
            <a:spLocks noGrp="1" noRot="1" noChangeAspect="1"/>
          </p:cNvSpPr>
          <p:nvPr>
            <p:ph type="sldImg" idx="2"/>
          </p:nvPr>
        </p:nvSpPr>
        <p:spPr>
          <a:xfrm>
            <a:off x="1166813" y="693738"/>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9438"/>
            <a:ext cx="5562600" cy="4157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700"/>
            <a:ext cx="30130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8588" y="8775700"/>
            <a:ext cx="3013075" cy="461963"/>
          </a:xfrm>
          <a:prstGeom prst="rect">
            <a:avLst/>
          </a:prstGeom>
        </p:spPr>
        <p:txBody>
          <a:bodyPr vert="horz" lIns="91440" tIns="45720" rIns="91440" bIns="45720" rtlCol="0" anchor="b"/>
          <a:lstStyle>
            <a:lvl1pPr algn="r">
              <a:defRPr sz="1200"/>
            </a:lvl1pPr>
          </a:lstStyle>
          <a:p>
            <a:fld id="{06A513F8-2075-4675-97D8-DD46D27DFA92}" type="slidenum">
              <a:rPr lang="en-US" smtClean="0"/>
              <a:t>‹#›</a:t>
            </a:fld>
            <a:endParaRPr lang="en-US"/>
          </a:p>
        </p:txBody>
      </p:sp>
    </p:spTree>
    <p:extLst>
      <p:ext uri="{BB962C8B-B14F-4D97-AF65-F5344CB8AC3E}">
        <p14:creationId xmlns:p14="http://schemas.microsoft.com/office/powerpoint/2010/main" val="184048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1</a:t>
            </a:fld>
            <a:endParaRPr lang="en-US"/>
          </a:p>
        </p:txBody>
      </p:sp>
    </p:spTree>
    <p:extLst>
      <p:ext uri="{BB962C8B-B14F-4D97-AF65-F5344CB8AC3E}">
        <p14:creationId xmlns:p14="http://schemas.microsoft.com/office/powerpoint/2010/main" val="134414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14</a:t>
            </a:fld>
            <a:endParaRPr lang="en-US"/>
          </a:p>
        </p:txBody>
      </p:sp>
    </p:spTree>
    <p:extLst>
      <p:ext uri="{BB962C8B-B14F-4D97-AF65-F5344CB8AC3E}">
        <p14:creationId xmlns:p14="http://schemas.microsoft.com/office/powerpoint/2010/main" val="2884228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15</a:t>
            </a:fld>
            <a:endParaRPr lang="en-US"/>
          </a:p>
        </p:txBody>
      </p:sp>
    </p:spTree>
    <p:extLst>
      <p:ext uri="{BB962C8B-B14F-4D97-AF65-F5344CB8AC3E}">
        <p14:creationId xmlns:p14="http://schemas.microsoft.com/office/powerpoint/2010/main" val="152449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16</a:t>
            </a:fld>
            <a:endParaRPr lang="en-US"/>
          </a:p>
        </p:txBody>
      </p:sp>
    </p:spTree>
    <p:extLst>
      <p:ext uri="{BB962C8B-B14F-4D97-AF65-F5344CB8AC3E}">
        <p14:creationId xmlns:p14="http://schemas.microsoft.com/office/powerpoint/2010/main" val="271740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17</a:t>
            </a:fld>
            <a:endParaRPr lang="en-US"/>
          </a:p>
        </p:txBody>
      </p:sp>
    </p:spTree>
    <p:extLst>
      <p:ext uri="{BB962C8B-B14F-4D97-AF65-F5344CB8AC3E}">
        <p14:creationId xmlns:p14="http://schemas.microsoft.com/office/powerpoint/2010/main" val="3428779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18</a:t>
            </a:fld>
            <a:endParaRPr lang="en-US"/>
          </a:p>
        </p:txBody>
      </p:sp>
    </p:spTree>
    <p:extLst>
      <p:ext uri="{BB962C8B-B14F-4D97-AF65-F5344CB8AC3E}">
        <p14:creationId xmlns:p14="http://schemas.microsoft.com/office/powerpoint/2010/main" val="1561889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19</a:t>
            </a:fld>
            <a:endParaRPr lang="en-US"/>
          </a:p>
        </p:txBody>
      </p:sp>
    </p:spTree>
    <p:extLst>
      <p:ext uri="{BB962C8B-B14F-4D97-AF65-F5344CB8AC3E}">
        <p14:creationId xmlns:p14="http://schemas.microsoft.com/office/powerpoint/2010/main" val="2481796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20</a:t>
            </a:fld>
            <a:endParaRPr lang="en-US"/>
          </a:p>
        </p:txBody>
      </p:sp>
    </p:spTree>
    <p:extLst>
      <p:ext uri="{BB962C8B-B14F-4D97-AF65-F5344CB8AC3E}">
        <p14:creationId xmlns:p14="http://schemas.microsoft.com/office/powerpoint/2010/main" val="2916420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21</a:t>
            </a:fld>
            <a:endParaRPr lang="en-US"/>
          </a:p>
        </p:txBody>
      </p:sp>
    </p:spTree>
    <p:extLst>
      <p:ext uri="{BB962C8B-B14F-4D97-AF65-F5344CB8AC3E}">
        <p14:creationId xmlns:p14="http://schemas.microsoft.com/office/powerpoint/2010/main" val="1200152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22</a:t>
            </a:fld>
            <a:endParaRPr lang="en-US"/>
          </a:p>
        </p:txBody>
      </p:sp>
    </p:spTree>
    <p:extLst>
      <p:ext uri="{BB962C8B-B14F-4D97-AF65-F5344CB8AC3E}">
        <p14:creationId xmlns:p14="http://schemas.microsoft.com/office/powerpoint/2010/main" val="2721096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23</a:t>
            </a:fld>
            <a:endParaRPr lang="en-US"/>
          </a:p>
        </p:txBody>
      </p:sp>
    </p:spTree>
    <p:extLst>
      <p:ext uri="{BB962C8B-B14F-4D97-AF65-F5344CB8AC3E}">
        <p14:creationId xmlns:p14="http://schemas.microsoft.com/office/powerpoint/2010/main" val="357628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4</a:t>
            </a:fld>
            <a:endParaRPr lang="en-US"/>
          </a:p>
        </p:txBody>
      </p:sp>
    </p:spTree>
    <p:extLst>
      <p:ext uri="{BB962C8B-B14F-4D97-AF65-F5344CB8AC3E}">
        <p14:creationId xmlns:p14="http://schemas.microsoft.com/office/powerpoint/2010/main" val="1958746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24</a:t>
            </a:fld>
            <a:endParaRPr lang="en-US"/>
          </a:p>
        </p:txBody>
      </p:sp>
    </p:spTree>
    <p:extLst>
      <p:ext uri="{BB962C8B-B14F-4D97-AF65-F5344CB8AC3E}">
        <p14:creationId xmlns:p14="http://schemas.microsoft.com/office/powerpoint/2010/main" val="2184768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25</a:t>
            </a:fld>
            <a:endParaRPr lang="en-US"/>
          </a:p>
        </p:txBody>
      </p:sp>
    </p:spTree>
    <p:extLst>
      <p:ext uri="{BB962C8B-B14F-4D97-AF65-F5344CB8AC3E}">
        <p14:creationId xmlns:p14="http://schemas.microsoft.com/office/powerpoint/2010/main" val="499563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30</a:t>
            </a:fld>
            <a:endParaRPr lang="en-US"/>
          </a:p>
        </p:txBody>
      </p:sp>
    </p:spTree>
    <p:extLst>
      <p:ext uri="{BB962C8B-B14F-4D97-AF65-F5344CB8AC3E}">
        <p14:creationId xmlns:p14="http://schemas.microsoft.com/office/powerpoint/2010/main" val="1151714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31</a:t>
            </a:fld>
            <a:endParaRPr lang="en-US"/>
          </a:p>
        </p:txBody>
      </p:sp>
    </p:spTree>
    <p:extLst>
      <p:ext uri="{BB962C8B-B14F-4D97-AF65-F5344CB8AC3E}">
        <p14:creationId xmlns:p14="http://schemas.microsoft.com/office/powerpoint/2010/main" val="499563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32</a:t>
            </a:fld>
            <a:endParaRPr lang="en-US"/>
          </a:p>
        </p:txBody>
      </p:sp>
    </p:spTree>
    <p:extLst>
      <p:ext uri="{BB962C8B-B14F-4D97-AF65-F5344CB8AC3E}">
        <p14:creationId xmlns:p14="http://schemas.microsoft.com/office/powerpoint/2010/main" val="499563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1E18F-077B-4F41-9C49-0DCA53D8E8BB}" type="slidenum">
              <a:rPr lang="en-US" smtClean="0"/>
              <a:t>36</a:t>
            </a:fld>
            <a:endParaRPr lang="en-US"/>
          </a:p>
        </p:txBody>
      </p:sp>
    </p:spTree>
    <p:extLst>
      <p:ext uri="{BB962C8B-B14F-4D97-AF65-F5344CB8AC3E}">
        <p14:creationId xmlns:p14="http://schemas.microsoft.com/office/powerpoint/2010/main" val="2396078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41E18F-077B-4F41-9C49-0DCA53D8E8BB}" type="slidenum">
              <a:rPr lang="en-US" smtClean="0"/>
              <a:t>37</a:t>
            </a:fld>
            <a:endParaRPr lang="en-US"/>
          </a:p>
        </p:txBody>
      </p:sp>
    </p:spTree>
    <p:extLst>
      <p:ext uri="{BB962C8B-B14F-4D97-AF65-F5344CB8AC3E}">
        <p14:creationId xmlns:p14="http://schemas.microsoft.com/office/powerpoint/2010/main" val="3711508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41E18F-077B-4F41-9C49-0DCA53D8E8BB}" type="slidenum">
              <a:rPr lang="en-US" smtClean="0"/>
              <a:t>38</a:t>
            </a:fld>
            <a:endParaRPr lang="en-US"/>
          </a:p>
        </p:txBody>
      </p:sp>
    </p:spTree>
    <p:extLst>
      <p:ext uri="{BB962C8B-B14F-4D97-AF65-F5344CB8AC3E}">
        <p14:creationId xmlns:p14="http://schemas.microsoft.com/office/powerpoint/2010/main" val="2419880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41E18F-077B-4F41-9C49-0DCA53D8E8BB}" type="slidenum">
              <a:rPr lang="en-US" smtClean="0"/>
              <a:t>39</a:t>
            </a:fld>
            <a:endParaRPr lang="en-US"/>
          </a:p>
        </p:txBody>
      </p:sp>
    </p:spTree>
    <p:extLst>
      <p:ext uri="{BB962C8B-B14F-4D97-AF65-F5344CB8AC3E}">
        <p14:creationId xmlns:p14="http://schemas.microsoft.com/office/powerpoint/2010/main" val="1726151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41E18F-077B-4F41-9C49-0DCA53D8E8BB}" type="slidenum">
              <a:rPr lang="en-US" smtClean="0"/>
              <a:t>40</a:t>
            </a:fld>
            <a:endParaRPr lang="en-US"/>
          </a:p>
        </p:txBody>
      </p:sp>
    </p:spTree>
    <p:extLst>
      <p:ext uri="{BB962C8B-B14F-4D97-AF65-F5344CB8AC3E}">
        <p14:creationId xmlns:p14="http://schemas.microsoft.com/office/powerpoint/2010/main" val="394974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5</a:t>
            </a:fld>
            <a:endParaRPr lang="en-US"/>
          </a:p>
        </p:txBody>
      </p:sp>
    </p:spTree>
    <p:extLst>
      <p:ext uri="{BB962C8B-B14F-4D97-AF65-F5344CB8AC3E}">
        <p14:creationId xmlns:p14="http://schemas.microsoft.com/office/powerpoint/2010/main" val="1577159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41E18F-077B-4F41-9C49-0DCA53D8E8BB}" type="slidenum">
              <a:rPr lang="en-US" smtClean="0"/>
              <a:t>41</a:t>
            </a:fld>
            <a:endParaRPr lang="en-US"/>
          </a:p>
        </p:txBody>
      </p:sp>
    </p:spTree>
    <p:extLst>
      <p:ext uri="{BB962C8B-B14F-4D97-AF65-F5344CB8AC3E}">
        <p14:creationId xmlns:p14="http://schemas.microsoft.com/office/powerpoint/2010/main" val="3641401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50</a:t>
            </a:fld>
            <a:endParaRPr lang="en-US"/>
          </a:p>
        </p:txBody>
      </p:sp>
    </p:spTree>
    <p:extLst>
      <p:ext uri="{BB962C8B-B14F-4D97-AF65-F5344CB8AC3E}">
        <p14:creationId xmlns:p14="http://schemas.microsoft.com/office/powerpoint/2010/main" val="3492570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41E18F-077B-4F41-9C49-0DCA53D8E8BB}" type="slidenum">
              <a:rPr lang="en-US" smtClean="0"/>
              <a:t>51</a:t>
            </a:fld>
            <a:endParaRPr lang="en-US"/>
          </a:p>
        </p:txBody>
      </p:sp>
    </p:spTree>
    <p:extLst>
      <p:ext uri="{BB962C8B-B14F-4D97-AF65-F5344CB8AC3E}">
        <p14:creationId xmlns:p14="http://schemas.microsoft.com/office/powerpoint/2010/main" val="36381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6</a:t>
            </a:fld>
            <a:endParaRPr lang="en-US"/>
          </a:p>
        </p:txBody>
      </p:sp>
    </p:spTree>
    <p:extLst>
      <p:ext uri="{BB962C8B-B14F-4D97-AF65-F5344CB8AC3E}">
        <p14:creationId xmlns:p14="http://schemas.microsoft.com/office/powerpoint/2010/main" val="105999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7</a:t>
            </a:fld>
            <a:endParaRPr lang="en-US"/>
          </a:p>
        </p:txBody>
      </p:sp>
    </p:spTree>
    <p:extLst>
      <p:ext uri="{BB962C8B-B14F-4D97-AF65-F5344CB8AC3E}">
        <p14:creationId xmlns:p14="http://schemas.microsoft.com/office/powerpoint/2010/main" val="2683622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8</a:t>
            </a:fld>
            <a:endParaRPr lang="en-US"/>
          </a:p>
        </p:txBody>
      </p:sp>
    </p:spTree>
    <p:extLst>
      <p:ext uri="{BB962C8B-B14F-4D97-AF65-F5344CB8AC3E}">
        <p14:creationId xmlns:p14="http://schemas.microsoft.com/office/powerpoint/2010/main" val="117309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10</a:t>
            </a:fld>
            <a:endParaRPr lang="en-US"/>
          </a:p>
        </p:txBody>
      </p:sp>
    </p:spTree>
    <p:extLst>
      <p:ext uri="{BB962C8B-B14F-4D97-AF65-F5344CB8AC3E}">
        <p14:creationId xmlns:p14="http://schemas.microsoft.com/office/powerpoint/2010/main" val="29219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12</a:t>
            </a:fld>
            <a:endParaRPr lang="en-US"/>
          </a:p>
        </p:txBody>
      </p:sp>
    </p:spTree>
    <p:extLst>
      <p:ext uri="{BB962C8B-B14F-4D97-AF65-F5344CB8AC3E}">
        <p14:creationId xmlns:p14="http://schemas.microsoft.com/office/powerpoint/2010/main" val="115171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513F8-2075-4675-97D8-DD46D27DFA92}" type="slidenum">
              <a:rPr lang="en-US" smtClean="0"/>
              <a:t>13</a:t>
            </a:fld>
            <a:endParaRPr lang="en-US"/>
          </a:p>
        </p:txBody>
      </p:sp>
    </p:spTree>
    <p:extLst>
      <p:ext uri="{BB962C8B-B14F-4D97-AF65-F5344CB8AC3E}">
        <p14:creationId xmlns:p14="http://schemas.microsoft.com/office/powerpoint/2010/main" val="1582109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2" descr="C:\Users\ii11042\Desktop\StateSeal BLACK-No BG_5opacit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38298" y="392390"/>
            <a:ext cx="5867401" cy="5932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152400" y="190500"/>
            <a:ext cx="8839200" cy="6477001"/>
          </a:xfrm>
          <a:prstGeom prst="rect">
            <a:avLst/>
          </a:prstGeom>
          <a:noFill/>
          <a:ln>
            <a:solidFill>
              <a:srgbClr val="546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6200" y="6416674"/>
            <a:ext cx="9372600" cy="441325"/>
          </a:xfrm>
          <a:prstGeom prst="rect">
            <a:avLst/>
          </a:prstGeom>
          <a:solidFill>
            <a:srgbClr val="7E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1828800"/>
            <a:ext cx="7772400" cy="933451"/>
          </a:xfrm>
        </p:spPr>
        <p:txBody>
          <a:bodyPr/>
          <a:lstStyle>
            <a:lvl1pPr>
              <a:defRPr b="1" i="0">
                <a:solidFill>
                  <a:schemeClr val="tx1"/>
                </a:solidFill>
                <a:latin typeface="Bodoni MT" panose="02070603080606020203" pitchFamily="18" charset="0"/>
              </a:defRPr>
            </a:lvl1pPr>
          </a:lstStyle>
          <a:p>
            <a:r>
              <a:rPr lang="en-US" dirty="0" smtClean="0"/>
              <a:t>Title of Presentation</a:t>
            </a:r>
            <a:endParaRPr lang="en-US" dirty="0"/>
          </a:p>
        </p:txBody>
      </p:sp>
      <p:pic>
        <p:nvPicPr>
          <p:cNvPr id="8" name="Picture 2" descr="C:\Users\ii11042\Desktop\capitol-pencil_transparentB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3082414"/>
            <a:ext cx="4267199" cy="377558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685800" y="2816226"/>
            <a:ext cx="7772400" cy="765174"/>
          </a:xfrm>
        </p:spPr>
        <p:txBody>
          <a:bodyPr/>
          <a:lstStyle>
            <a:lvl1pPr marL="0" indent="0" algn="ctr">
              <a:buNone/>
              <a:defRPr b="0" i="1">
                <a:solidFill>
                  <a:schemeClr val="tx1"/>
                </a:solidFill>
                <a:latin typeface="Bodoni MT" panose="020706030806060202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Additional text here</a:t>
            </a:r>
            <a:endParaRPr lang="en-US" dirty="0"/>
          </a:p>
        </p:txBody>
      </p:sp>
      <p:sp>
        <p:nvSpPr>
          <p:cNvPr id="13" name="Rectangle 12"/>
          <p:cNvSpPr/>
          <p:nvPr userDrawn="1"/>
        </p:nvSpPr>
        <p:spPr>
          <a:xfrm>
            <a:off x="-76200" y="-152400"/>
            <a:ext cx="9372600" cy="533400"/>
          </a:xfrm>
          <a:prstGeom prst="rect">
            <a:avLst/>
          </a:prstGeom>
          <a:solidFill>
            <a:srgbClr val="54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txBox="1">
            <a:spLocks/>
          </p:cNvSpPr>
          <p:nvPr userDrawn="1"/>
        </p:nvSpPr>
        <p:spPr>
          <a:xfrm>
            <a:off x="228600" y="6492875"/>
            <a:ext cx="2819400" cy="288925"/>
          </a:xfrm>
          <a:prstGeom prst="rect">
            <a:avLst/>
          </a:prstGeom>
        </p:spPr>
        <p:txBody>
          <a:bodyPr/>
          <a:lstStyle>
            <a:defPPr>
              <a:defRPr lang="en-US"/>
            </a:defPPr>
            <a:lvl1pPr marL="0" algn="l" defTabSz="914400" rtl="0" eaLnBrk="1" latinLnBrk="0" hangingPunct="1">
              <a:defRPr sz="14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smtClean="0"/>
              <a:t>Office of the State Architect</a:t>
            </a:r>
            <a:endParaRPr lang="en-US" sz="1400" i="1" dirty="0"/>
          </a:p>
        </p:txBody>
      </p:sp>
    </p:spTree>
    <p:extLst>
      <p:ext uri="{BB962C8B-B14F-4D97-AF65-F5344CB8AC3E}">
        <p14:creationId xmlns:p14="http://schemas.microsoft.com/office/powerpoint/2010/main" val="66405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111875"/>
            <a:ext cx="2133600" cy="365125"/>
          </a:xfrm>
          <a:prstGeom prst="rect">
            <a:avLst/>
          </a:prstGeom>
        </p:spPr>
        <p:txBody>
          <a:bodyPr/>
          <a:lstStyle/>
          <a:p>
            <a:fld id="{F73507CB-EDA9-4C4C-9D35-2EE412AB5CC0}" type="datetimeFigureOut">
              <a:rPr lang="en-US" smtClean="0"/>
              <a:t>3/20/2018</a:t>
            </a:fld>
            <a:endParaRPr lang="en-US"/>
          </a:p>
        </p:txBody>
      </p:sp>
      <p:sp>
        <p:nvSpPr>
          <p:cNvPr id="5" name="Footer Placeholder 4"/>
          <p:cNvSpPr>
            <a:spLocks noGrp="1"/>
          </p:cNvSpPr>
          <p:nvPr>
            <p:ph type="ftr" sz="quarter" idx="11"/>
          </p:nvPr>
        </p:nvSpPr>
        <p:spPr>
          <a:xfrm>
            <a:off x="3124200" y="614624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31979C4-6148-4C8F-A529-D1B294150107}" type="slidenum">
              <a:rPr lang="en-US" smtClean="0"/>
              <a:t>‹#›</a:t>
            </a:fld>
            <a:endParaRPr lang="en-US"/>
          </a:p>
        </p:txBody>
      </p:sp>
    </p:spTree>
    <p:extLst>
      <p:ext uri="{BB962C8B-B14F-4D97-AF65-F5344CB8AC3E}">
        <p14:creationId xmlns:p14="http://schemas.microsoft.com/office/powerpoint/2010/main" val="177509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111875"/>
            <a:ext cx="2133600" cy="365125"/>
          </a:xfrm>
          <a:prstGeom prst="rect">
            <a:avLst/>
          </a:prstGeom>
        </p:spPr>
        <p:txBody>
          <a:bodyPr/>
          <a:lstStyle/>
          <a:p>
            <a:fld id="{F73507CB-EDA9-4C4C-9D35-2EE412AB5CC0}" type="datetimeFigureOut">
              <a:rPr lang="en-US" smtClean="0"/>
              <a:t>3/20/2018</a:t>
            </a:fld>
            <a:endParaRPr lang="en-US"/>
          </a:p>
        </p:txBody>
      </p:sp>
      <p:sp>
        <p:nvSpPr>
          <p:cNvPr id="5" name="Footer Placeholder 4"/>
          <p:cNvSpPr>
            <a:spLocks noGrp="1"/>
          </p:cNvSpPr>
          <p:nvPr>
            <p:ph type="ftr" sz="quarter" idx="11"/>
          </p:nvPr>
        </p:nvSpPr>
        <p:spPr>
          <a:xfrm>
            <a:off x="3124200" y="614624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31979C4-6148-4C8F-A529-D1B294150107}" type="slidenum">
              <a:rPr lang="en-US" smtClean="0"/>
              <a:t>‹#›</a:t>
            </a:fld>
            <a:endParaRPr lang="en-US"/>
          </a:p>
        </p:txBody>
      </p:sp>
    </p:spTree>
    <p:extLst>
      <p:ext uri="{BB962C8B-B14F-4D97-AF65-F5344CB8AC3E}">
        <p14:creationId xmlns:p14="http://schemas.microsoft.com/office/powerpoint/2010/main" val="134158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111875"/>
            <a:ext cx="2133600" cy="365125"/>
          </a:xfrm>
          <a:prstGeom prst="rect">
            <a:avLst/>
          </a:prstGeom>
        </p:spPr>
        <p:txBody>
          <a:bodyPr/>
          <a:lstStyle/>
          <a:p>
            <a:fld id="{F73507CB-EDA9-4C4C-9D35-2EE412AB5CC0}" type="datetimeFigureOut">
              <a:rPr lang="en-US" smtClean="0"/>
              <a:t>3/20/2018</a:t>
            </a:fld>
            <a:endParaRPr lang="en-US"/>
          </a:p>
        </p:txBody>
      </p:sp>
      <p:sp>
        <p:nvSpPr>
          <p:cNvPr id="5" name="Footer Placeholder 4"/>
          <p:cNvSpPr>
            <a:spLocks noGrp="1"/>
          </p:cNvSpPr>
          <p:nvPr>
            <p:ph type="ftr" sz="quarter" idx="11"/>
          </p:nvPr>
        </p:nvSpPr>
        <p:spPr>
          <a:xfrm>
            <a:off x="3124200" y="614624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31979C4-6148-4C8F-A529-D1B294150107}" type="slidenum">
              <a:rPr lang="en-US" smtClean="0"/>
              <a:t>‹#›</a:t>
            </a:fld>
            <a:endParaRPr lang="en-US"/>
          </a:p>
        </p:txBody>
      </p:sp>
    </p:spTree>
    <p:extLst>
      <p:ext uri="{BB962C8B-B14F-4D97-AF65-F5344CB8AC3E}">
        <p14:creationId xmlns:p14="http://schemas.microsoft.com/office/powerpoint/2010/main" val="388380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31979C4-6148-4C8F-A529-D1B294150107}" type="slidenum">
              <a:rPr lang="en-US" smtClean="0"/>
              <a:t>‹#›</a:t>
            </a:fld>
            <a:endParaRPr lang="en-US"/>
          </a:p>
        </p:txBody>
      </p:sp>
    </p:spTree>
    <p:extLst>
      <p:ext uri="{BB962C8B-B14F-4D97-AF65-F5344CB8AC3E}">
        <p14:creationId xmlns:p14="http://schemas.microsoft.com/office/powerpoint/2010/main" val="387178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31979C4-6148-4C8F-A529-D1B294150107}" type="slidenum">
              <a:rPr lang="en-US" smtClean="0"/>
              <a:t>‹#›</a:t>
            </a:fld>
            <a:endParaRPr lang="en-US"/>
          </a:p>
        </p:txBody>
      </p:sp>
    </p:spTree>
    <p:extLst>
      <p:ext uri="{BB962C8B-B14F-4D97-AF65-F5344CB8AC3E}">
        <p14:creationId xmlns:p14="http://schemas.microsoft.com/office/powerpoint/2010/main" val="405016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31979C4-6148-4C8F-A529-D1B294150107}" type="slidenum">
              <a:rPr lang="en-US" smtClean="0"/>
              <a:t>‹#›</a:t>
            </a:fld>
            <a:endParaRPr lang="en-US"/>
          </a:p>
        </p:txBody>
      </p:sp>
    </p:spTree>
    <p:extLst>
      <p:ext uri="{BB962C8B-B14F-4D97-AF65-F5344CB8AC3E}">
        <p14:creationId xmlns:p14="http://schemas.microsoft.com/office/powerpoint/2010/main" val="406796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31979C4-6148-4C8F-A529-D1B294150107}" type="slidenum">
              <a:rPr lang="en-US" smtClean="0"/>
              <a:t>‹#›</a:t>
            </a:fld>
            <a:endParaRPr lang="en-US"/>
          </a:p>
        </p:txBody>
      </p:sp>
    </p:spTree>
    <p:extLst>
      <p:ext uri="{BB962C8B-B14F-4D97-AF65-F5344CB8AC3E}">
        <p14:creationId xmlns:p14="http://schemas.microsoft.com/office/powerpoint/2010/main" val="2543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1979C4-6148-4C8F-A529-D1B294150107}" type="slidenum">
              <a:rPr lang="en-US" smtClean="0"/>
              <a:t>‹#›</a:t>
            </a:fld>
            <a:endParaRPr lang="en-US"/>
          </a:p>
        </p:txBody>
      </p:sp>
    </p:spTree>
    <p:extLst>
      <p:ext uri="{BB962C8B-B14F-4D97-AF65-F5344CB8AC3E}">
        <p14:creationId xmlns:p14="http://schemas.microsoft.com/office/powerpoint/2010/main" val="132902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1487"/>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714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33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1979C4-6148-4C8F-A529-D1B294150107}" type="slidenum">
              <a:rPr lang="en-US" smtClean="0"/>
              <a:t>‹#›</a:t>
            </a:fld>
            <a:endParaRPr lang="en-US"/>
          </a:p>
        </p:txBody>
      </p:sp>
    </p:spTree>
    <p:extLst>
      <p:ext uri="{BB962C8B-B14F-4D97-AF65-F5344CB8AC3E}">
        <p14:creationId xmlns:p14="http://schemas.microsoft.com/office/powerpoint/2010/main" val="309156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1979C4-6148-4C8F-A529-D1B294150107}" type="slidenum">
              <a:rPr lang="en-US" smtClean="0"/>
              <a:t>‹#›</a:t>
            </a:fld>
            <a:endParaRPr lang="en-US"/>
          </a:p>
        </p:txBody>
      </p:sp>
    </p:spTree>
    <p:extLst>
      <p:ext uri="{BB962C8B-B14F-4D97-AF65-F5344CB8AC3E}">
        <p14:creationId xmlns:p14="http://schemas.microsoft.com/office/powerpoint/2010/main" val="115665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152400" y="190500"/>
            <a:ext cx="8839200" cy="6477001"/>
          </a:xfrm>
          <a:prstGeom prst="rect">
            <a:avLst/>
          </a:prstGeom>
          <a:noFill/>
          <a:ln>
            <a:solidFill>
              <a:srgbClr val="546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 y="6492874"/>
            <a:ext cx="9372600" cy="365125"/>
          </a:xfrm>
          <a:prstGeom prst="rect">
            <a:avLst/>
          </a:prstGeom>
          <a:solidFill>
            <a:srgbClr val="7E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ii11042\Desktop\StateSeal BLACK-No BG_5opacity.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8299" y="550477"/>
            <a:ext cx="5867401" cy="5932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6858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05000"/>
            <a:ext cx="8229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14"/>
          <p:cNvSpPr/>
          <p:nvPr/>
        </p:nvSpPr>
        <p:spPr>
          <a:xfrm>
            <a:off x="0" y="0"/>
            <a:ext cx="9150824" cy="381000"/>
          </a:xfrm>
          <a:prstGeom prst="rect">
            <a:avLst/>
          </a:prstGeom>
          <a:solidFill>
            <a:srgbClr val="546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txBox="1">
            <a:spLocks/>
          </p:cNvSpPr>
          <p:nvPr/>
        </p:nvSpPr>
        <p:spPr>
          <a:xfrm>
            <a:off x="228600" y="6553200"/>
            <a:ext cx="2819400" cy="288925"/>
          </a:xfrm>
          <a:prstGeom prst="rect">
            <a:avLst/>
          </a:prstGeom>
        </p:spPr>
        <p:txBody>
          <a:bodyPr/>
          <a:lstStyle>
            <a:defPPr>
              <a:defRPr lang="en-US"/>
            </a:defPPr>
            <a:lvl1pPr marL="0" algn="l" defTabSz="914400" rtl="0" eaLnBrk="1" latinLnBrk="0" hangingPunct="1">
              <a:defRPr sz="14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t>Office of the State Architect</a:t>
            </a:r>
            <a:endParaRPr lang="en-US" sz="1200" i="1" dirty="0"/>
          </a:p>
        </p:txBody>
      </p:sp>
      <p:sp>
        <p:nvSpPr>
          <p:cNvPr id="6" name="Slide Number Placeholder 5"/>
          <p:cNvSpPr>
            <a:spLocks noGrp="1"/>
          </p:cNvSpPr>
          <p:nvPr>
            <p:ph type="sldNum" sz="quarter" idx="4"/>
          </p:nvPr>
        </p:nvSpPr>
        <p:spPr>
          <a:xfrm>
            <a:off x="3508612" y="6484938"/>
            <a:ext cx="2133600" cy="365125"/>
          </a:xfrm>
          <a:prstGeom prst="rect">
            <a:avLst/>
          </a:prstGeom>
        </p:spPr>
        <p:txBody>
          <a:bodyPr vert="horz" lIns="91440" tIns="45720" rIns="91440" bIns="45720" rtlCol="0" anchor="ctr"/>
          <a:lstStyle>
            <a:lvl1pPr algn="ctr">
              <a:defRPr sz="1200">
                <a:solidFill>
                  <a:schemeClr val="bg1"/>
                </a:solidFill>
              </a:defRPr>
            </a:lvl1pPr>
          </a:lstStyle>
          <a:p>
            <a:fld id="{131979C4-6148-4C8F-A529-D1B294150107}" type="slidenum">
              <a:rPr lang="en-US" smtClean="0"/>
              <a:pPr/>
              <a:t>‹#›</a:t>
            </a:fld>
            <a:endParaRPr lang="en-US" dirty="0"/>
          </a:p>
        </p:txBody>
      </p:sp>
      <p:pic>
        <p:nvPicPr>
          <p:cNvPr id="5" name="Picture 2" descr="C:\Users\ii11042\Desktop\capitol-pencil_transparentB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2409" y="5029200"/>
            <a:ext cx="206692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79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Vickie.Medley@tn.gov" TargetMode="External"/><Relationship Id="rId2" Type="http://schemas.openxmlformats.org/officeDocument/2006/relationships/hyperlink" Target="mailto:Taylor.Passons@tn.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www.tn.gov/content/dam/tn/statearchitect/documents/GiftPlaceJustificationForm.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tate.architect@tn.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tn.gov/content/tn/osa.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09600" y="3505200"/>
            <a:ext cx="7772400" cy="1219200"/>
          </a:xfrm>
        </p:spPr>
        <p:txBody>
          <a:bodyPr>
            <a:normAutofit fontScale="77500" lnSpcReduction="20000"/>
          </a:bodyPr>
          <a:lstStyle/>
          <a:p>
            <a:r>
              <a:rPr lang="en-US" dirty="0" smtClean="0"/>
              <a:t>Ann </a:t>
            </a:r>
            <a:r>
              <a:rPr lang="en-US" dirty="0" smtClean="0"/>
              <a:t>McGauran, State Architect </a:t>
            </a:r>
          </a:p>
          <a:p>
            <a:r>
              <a:rPr lang="en-US" dirty="0" smtClean="0"/>
              <a:t>and Chloe Shafer, Director of Compliance </a:t>
            </a:r>
          </a:p>
          <a:p>
            <a:r>
              <a:rPr lang="en-US" dirty="0" smtClean="0"/>
              <a:t>Office of the State Architect</a:t>
            </a:r>
            <a:endParaRPr lang="en-US" dirty="0" smtClean="0"/>
          </a:p>
        </p:txBody>
      </p:sp>
      <p:sp>
        <p:nvSpPr>
          <p:cNvPr id="7" name="Title 6"/>
          <p:cNvSpPr>
            <a:spLocks noGrp="1"/>
          </p:cNvSpPr>
          <p:nvPr>
            <p:ph type="ctrTitle"/>
          </p:nvPr>
        </p:nvSpPr>
        <p:spPr/>
        <p:txBody>
          <a:bodyPr>
            <a:normAutofit fontScale="90000"/>
          </a:bodyPr>
          <a:lstStyle/>
          <a:p>
            <a:r>
              <a:rPr lang="en-US" dirty="0" smtClean="0"/>
              <a:t>SBC/OSA Processes</a:t>
            </a:r>
            <a:r>
              <a:rPr lang="en-US" dirty="0" smtClean="0"/>
              <a:t/>
            </a:r>
            <a:br>
              <a:rPr lang="en-US" dirty="0" smtClean="0"/>
            </a:br>
            <a:r>
              <a:rPr lang="en-US" sz="3600" dirty="0" smtClean="0"/>
              <a:t>LGI Training 3/21/2018</a:t>
            </a:r>
            <a:endParaRPr lang="en-US" sz="3600" dirty="0"/>
          </a:p>
        </p:txBody>
      </p:sp>
    </p:spTree>
    <p:extLst>
      <p:ext uri="{BB962C8B-B14F-4D97-AF65-F5344CB8AC3E}">
        <p14:creationId xmlns:p14="http://schemas.microsoft.com/office/powerpoint/2010/main" val="260641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of an SPA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As </a:t>
            </a:r>
            <a:r>
              <a:rPr lang="en-US" dirty="0"/>
              <a:t>to STREAM, the Deputy Commissioner of the Department of General Services for STREAM;</a:t>
            </a:r>
          </a:p>
          <a:p>
            <a:r>
              <a:rPr lang="en-US" dirty="0" smtClean="0"/>
              <a:t>As </a:t>
            </a:r>
            <a:r>
              <a:rPr lang="en-US" dirty="0"/>
              <a:t>to the University of Tennessee, the Executive Director of the Office of Capital Projects;</a:t>
            </a:r>
          </a:p>
          <a:p>
            <a:r>
              <a:rPr lang="en-US" dirty="0" smtClean="0"/>
              <a:t>As </a:t>
            </a:r>
            <a:r>
              <a:rPr lang="en-US" dirty="0"/>
              <a:t>to Tennessee Board of Regents, the Executive Director of the Department of Facilities Development;</a:t>
            </a:r>
          </a:p>
          <a:p>
            <a:r>
              <a:rPr lang="en-US" dirty="0" smtClean="0"/>
              <a:t>As </a:t>
            </a:r>
            <a:r>
              <a:rPr lang="en-US" dirty="0"/>
              <a:t>to East Tennessee State University, the Associate Vice President for the Office of Facilities Management, Planning, and Construction; and</a:t>
            </a:r>
          </a:p>
          <a:p>
            <a:r>
              <a:rPr lang="en-US" dirty="0" smtClean="0"/>
              <a:t>As </a:t>
            </a:r>
            <a:r>
              <a:rPr lang="en-US" dirty="0"/>
              <a:t>to Austin </a:t>
            </a:r>
            <a:r>
              <a:rPr lang="en-US" dirty="0" err="1"/>
              <a:t>Peay</a:t>
            </a:r>
            <a:r>
              <a:rPr lang="en-US" dirty="0"/>
              <a:t> State University, the Director of the Office of University Design and Construction.</a:t>
            </a:r>
          </a:p>
        </p:txBody>
      </p:sp>
    </p:spTree>
    <p:extLst>
      <p:ext uri="{BB962C8B-B14F-4D97-AF65-F5344CB8AC3E}">
        <p14:creationId xmlns:p14="http://schemas.microsoft.com/office/powerpoint/2010/main" val="312111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Capital Projects Delegations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8291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Capital Projects Back-up </a:t>
            </a:r>
            <a:r>
              <a:rPr lang="en-US" dirty="0" smtClean="0"/>
              <a:t>Documents</a:t>
            </a:r>
            <a:endParaRPr lang="en-US" dirty="0"/>
          </a:p>
        </p:txBody>
      </p:sp>
      <p:sp>
        <p:nvSpPr>
          <p:cNvPr id="4" name="Text Placeholder 3"/>
          <p:cNvSpPr>
            <a:spLocks noGrp="1"/>
          </p:cNvSpPr>
          <p:nvPr>
            <p:ph type="body" idx="1"/>
          </p:nvPr>
        </p:nvSpPr>
        <p:spPr>
          <a:xfrm>
            <a:off x="457200" y="1143000"/>
            <a:ext cx="4040188" cy="639762"/>
          </a:xfrm>
        </p:spPr>
        <p:txBody>
          <a:bodyPr/>
          <a:lstStyle/>
          <a:p>
            <a:r>
              <a:rPr lang="en-US" dirty="0" smtClean="0"/>
              <a:t>Lead Sheet</a:t>
            </a:r>
            <a:endParaRPr lang="en-US" dirty="0"/>
          </a:p>
        </p:txBody>
      </p:sp>
      <p:sp>
        <p:nvSpPr>
          <p:cNvPr id="6" name="Text Placeholder 5"/>
          <p:cNvSpPr>
            <a:spLocks noGrp="1"/>
          </p:cNvSpPr>
          <p:nvPr>
            <p:ph type="body" sz="quarter" idx="3"/>
          </p:nvPr>
        </p:nvSpPr>
        <p:spPr>
          <a:xfrm>
            <a:off x="4645025" y="1143000"/>
            <a:ext cx="4041775" cy="639762"/>
          </a:xfrm>
        </p:spPr>
        <p:txBody>
          <a:bodyPr/>
          <a:lstStyle/>
          <a:p>
            <a:r>
              <a:rPr lang="en-US" dirty="0" smtClean="0"/>
              <a:t>SBC-1</a:t>
            </a:r>
            <a:endParaRPr lang="en-US" dirty="0"/>
          </a:p>
        </p:txBody>
      </p:sp>
      <p:pic>
        <p:nvPicPr>
          <p:cNvPr id="1126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4040188" cy="303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5025" y="1804224"/>
            <a:ext cx="4041775" cy="352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597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Capital Projects Back-up </a:t>
            </a:r>
            <a:r>
              <a:rPr lang="en-US" dirty="0" smtClean="0"/>
              <a:t>Documents</a:t>
            </a:r>
            <a:endParaRPr lang="en-US" dirty="0"/>
          </a:p>
        </p:txBody>
      </p:sp>
      <p:sp>
        <p:nvSpPr>
          <p:cNvPr id="4" name="Text Placeholder 3"/>
          <p:cNvSpPr>
            <a:spLocks noGrp="1"/>
          </p:cNvSpPr>
          <p:nvPr>
            <p:ph type="body" idx="1"/>
          </p:nvPr>
        </p:nvSpPr>
        <p:spPr>
          <a:xfrm>
            <a:off x="457200" y="1143000"/>
            <a:ext cx="4040188" cy="639762"/>
          </a:xfrm>
        </p:spPr>
        <p:txBody>
          <a:bodyPr/>
          <a:lstStyle/>
          <a:p>
            <a:r>
              <a:rPr lang="en-US" dirty="0" smtClean="0"/>
              <a:t>Lead Sheet</a:t>
            </a:r>
            <a:endParaRPr lang="en-US" dirty="0"/>
          </a:p>
        </p:txBody>
      </p:sp>
      <p:sp>
        <p:nvSpPr>
          <p:cNvPr id="6" name="Text Placeholder 5"/>
          <p:cNvSpPr>
            <a:spLocks noGrp="1"/>
          </p:cNvSpPr>
          <p:nvPr>
            <p:ph type="body" sz="quarter" idx="3"/>
          </p:nvPr>
        </p:nvSpPr>
        <p:spPr>
          <a:xfrm>
            <a:off x="4645025" y="1143000"/>
            <a:ext cx="4041775" cy="639762"/>
          </a:xfrm>
        </p:spPr>
        <p:txBody>
          <a:bodyPr/>
          <a:lstStyle/>
          <a:p>
            <a:r>
              <a:rPr lang="en-US" dirty="0" smtClean="0"/>
              <a:t>SBC-1</a:t>
            </a:r>
            <a:endParaRPr lang="en-US" dirty="0"/>
          </a:p>
        </p:txBody>
      </p:sp>
      <p:pic>
        <p:nvPicPr>
          <p:cNvPr id="1126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4040188" cy="303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5025" y="1804224"/>
            <a:ext cx="4041775" cy="352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447800" y="2895600"/>
            <a:ext cx="3048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982" y="2811220"/>
            <a:ext cx="4083818"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5410200" y="4495800"/>
            <a:ext cx="1676400" cy="3810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447800" y="3657600"/>
            <a:ext cx="2209800" cy="2286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14400" y="5265336"/>
            <a:ext cx="5334000"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srgbClr val="0E337C"/>
                </a:solidFill>
                <a:latin typeface="Times" pitchFamily="18" charset="0"/>
              </a:rPr>
              <a:t>Need to match</a:t>
            </a:r>
          </a:p>
          <a:p>
            <a:pPr marL="342900" indent="-342900">
              <a:buFont typeface="Arial" panose="020B0604020202020204" pitchFamily="34" charset="0"/>
              <a:buChar char="•"/>
            </a:pPr>
            <a:r>
              <a:rPr lang="en-US" sz="2400" b="1" dirty="0" smtClean="0">
                <a:solidFill>
                  <a:srgbClr val="0E337C"/>
                </a:solidFill>
                <a:latin typeface="Times" pitchFamily="18" charset="0"/>
              </a:rPr>
              <a:t>Project Description should not be your RFQ or Designer Scope</a:t>
            </a:r>
            <a:endParaRPr lang="en-US" sz="2400" b="1" dirty="0">
              <a:solidFill>
                <a:srgbClr val="0E337C"/>
              </a:solidFill>
              <a:latin typeface="Times" pitchFamily="18" charset="0"/>
            </a:endParaRPr>
          </a:p>
        </p:txBody>
      </p:sp>
      <p:sp>
        <p:nvSpPr>
          <p:cNvPr id="14" name="Rounded Rectangle 13"/>
          <p:cNvSpPr/>
          <p:nvPr/>
        </p:nvSpPr>
        <p:spPr>
          <a:xfrm>
            <a:off x="1447800" y="2705100"/>
            <a:ext cx="3048000" cy="1905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ounded Rectangle 14"/>
          <p:cNvSpPr/>
          <p:nvPr/>
        </p:nvSpPr>
        <p:spPr>
          <a:xfrm>
            <a:off x="4953000" y="2057400"/>
            <a:ext cx="2133600" cy="9525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10866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Capital Projects Back-up </a:t>
            </a:r>
            <a:r>
              <a:rPr lang="en-US" dirty="0" smtClean="0"/>
              <a:t>Documents</a:t>
            </a:r>
            <a:endParaRPr lang="en-US" dirty="0"/>
          </a:p>
        </p:txBody>
      </p:sp>
      <p:sp>
        <p:nvSpPr>
          <p:cNvPr id="4" name="Text Placeholder 3"/>
          <p:cNvSpPr>
            <a:spLocks noGrp="1"/>
          </p:cNvSpPr>
          <p:nvPr>
            <p:ph type="body" idx="1"/>
          </p:nvPr>
        </p:nvSpPr>
        <p:spPr>
          <a:xfrm>
            <a:off x="457200" y="1143000"/>
            <a:ext cx="4040188" cy="639762"/>
          </a:xfrm>
        </p:spPr>
        <p:txBody>
          <a:bodyPr/>
          <a:lstStyle/>
          <a:p>
            <a:r>
              <a:rPr lang="en-US" dirty="0" smtClean="0"/>
              <a:t>Lead Sheet</a:t>
            </a:r>
            <a:endParaRPr lang="en-US" dirty="0"/>
          </a:p>
        </p:txBody>
      </p:sp>
      <p:sp>
        <p:nvSpPr>
          <p:cNvPr id="6" name="Text Placeholder 5"/>
          <p:cNvSpPr>
            <a:spLocks noGrp="1"/>
          </p:cNvSpPr>
          <p:nvPr>
            <p:ph type="body" sz="quarter" idx="3"/>
          </p:nvPr>
        </p:nvSpPr>
        <p:spPr>
          <a:xfrm>
            <a:off x="4645025" y="1143000"/>
            <a:ext cx="4041775" cy="639762"/>
          </a:xfrm>
        </p:spPr>
        <p:txBody>
          <a:bodyPr/>
          <a:lstStyle/>
          <a:p>
            <a:r>
              <a:rPr lang="en-US" dirty="0" smtClean="0"/>
              <a:t>SBC-1</a:t>
            </a:r>
            <a:endParaRPr lang="en-US" dirty="0"/>
          </a:p>
        </p:txBody>
      </p:sp>
      <p:pic>
        <p:nvPicPr>
          <p:cNvPr id="1126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4040188" cy="303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5025" y="1804224"/>
            <a:ext cx="4041775" cy="352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1447800" y="3886200"/>
            <a:ext cx="28956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5105400"/>
            <a:ext cx="4114800" cy="1323439"/>
          </a:xfrm>
          <a:prstGeom prst="rect">
            <a:avLst/>
          </a:prstGeom>
          <a:noFill/>
        </p:spPr>
        <p:txBody>
          <a:bodyPr wrap="square" rtlCol="0">
            <a:spAutoFit/>
          </a:bodyPr>
          <a:lstStyle/>
          <a:p>
            <a:r>
              <a:rPr lang="en-US" sz="2000" b="1" dirty="0" smtClean="0">
                <a:solidFill>
                  <a:srgbClr val="0E337C"/>
                </a:solidFill>
                <a:latin typeface="Times" pitchFamily="18" charset="0"/>
              </a:rPr>
              <a:t>Comment gives additional information- rationale for request, helpful information, etc.                 Be consistent and concise</a:t>
            </a:r>
            <a:endParaRPr lang="en-US" sz="2000" b="1" dirty="0">
              <a:solidFill>
                <a:srgbClr val="0E337C"/>
              </a:solidFill>
              <a:latin typeface="Times" pitchFamily="18" charset="0"/>
            </a:endParaRPr>
          </a:p>
        </p:txBody>
      </p:sp>
    </p:spTree>
    <p:extLst>
      <p:ext uri="{BB962C8B-B14F-4D97-AF65-F5344CB8AC3E}">
        <p14:creationId xmlns:p14="http://schemas.microsoft.com/office/powerpoint/2010/main" val="1146736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Capital Projects Back-up </a:t>
            </a:r>
            <a:r>
              <a:rPr lang="en-US" dirty="0" smtClean="0"/>
              <a:t>Documents</a:t>
            </a:r>
            <a:endParaRPr lang="en-US" dirty="0"/>
          </a:p>
        </p:txBody>
      </p:sp>
      <p:sp>
        <p:nvSpPr>
          <p:cNvPr id="4" name="Text Placeholder 3"/>
          <p:cNvSpPr>
            <a:spLocks noGrp="1"/>
          </p:cNvSpPr>
          <p:nvPr>
            <p:ph type="body" idx="1"/>
          </p:nvPr>
        </p:nvSpPr>
        <p:spPr>
          <a:xfrm>
            <a:off x="457200" y="1143000"/>
            <a:ext cx="4040188" cy="639762"/>
          </a:xfrm>
        </p:spPr>
        <p:txBody>
          <a:bodyPr/>
          <a:lstStyle/>
          <a:p>
            <a:r>
              <a:rPr lang="en-US" dirty="0" smtClean="0"/>
              <a:t>Lead Sheet</a:t>
            </a:r>
            <a:endParaRPr lang="en-US" dirty="0"/>
          </a:p>
        </p:txBody>
      </p:sp>
      <p:sp>
        <p:nvSpPr>
          <p:cNvPr id="6" name="Text Placeholder 5"/>
          <p:cNvSpPr>
            <a:spLocks noGrp="1"/>
          </p:cNvSpPr>
          <p:nvPr>
            <p:ph type="body" sz="quarter" idx="3"/>
          </p:nvPr>
        </p:nvSpPr>
        <p:spPr>
          <a:xfrm>
            <a:off x="4645025" y="1143000"/>
            <a:ext cx="4041775" cy="639762"/>
          </a:xfrm>
        </p:spPr>
        <p:txBody>
          <a:bodyPr/>
          <a:lstStyle/>
          <a:p>
            <a:r>
              <a:rPr lang="en-US" dirty="0" smtClean="0"/>
              <a:t>Simplified Requested Actions</a:t>
            </a:r>
            <a:endParaRPr lang="en-US" dirty="0"/>
          </a:p>
        </p:txBody>
      </p:sp>
      <p:pic>
        <p:nvPicPr>
          <p:cNvPr id="1126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4040188" cy="303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4"/>
          </p:nvPr>
        </p:nvSpPr>
        <p:spPr>
          <a:xfrm>
            <a:off x="4645025" y="2068512"/>
            <a:ext cx="4041775" cy="3951288"/>
          </a:xfrm>
        </p:spPr>
        <p:txBody>
          <a:bodyPr/>
          <a:lstStyle/>
          <a:p>
            <a:r>
              <a:rPr lang="en-US" dirty="0" smtClean="0"/>
              <a:t>Before: Approval of a project, budget, scope, funding and source(s) of funding, and proceeding with the process to select a designer</a:t>
            </a:r>
          </a:p>
          <a:p>
            <a:r>
              <a:rPr lang="en-US" dirty="0" smtClean="0"/>
              <a:t>Now: Approval of a project and proceeding with the process to select a   designer</a:t>
            </a:r>
            <a:endParaRPr lang="en-US" dirty="0"/>
          </a:p>
        </p:txBody>
      </p:sp>
      <p:sp>
        <p:nvSpPr>
          <p:cNvPr id="5" name="Rounded Rectangle 4"/>
          <p:cNvSpPr/>
          <p:nvPr/>
        </p:nvSpPr>
        <p:spPr>
          <a:xfrm>
            <a:off x="1447800" y="2438400"/>
            <a:ext cx="30480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57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47" y="533400"/>
            <a:ext cx="477638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sz="quarter" idx="4"/>
          </p:nvPr>
        </p:nvSpPr>
        <p:spPr>
          <a:xfrm>
            <a:off x="5180835" y="533400"/>
            <a:ext cx="3505965" cy="5592763"/>
          </a:xfrm>
        </p:spPr>
        <p:txBody>
          <a:bodyPr/>
          <a:lstStyle/>
          <a:p>
            <a:pPr marL="0" indent="0">
              <a:buNone/>
            </a:pPr>
            <a:r>
              <a:rPr lang="en-US" b="1" dirty="0" smtClean="0"/>
              <a:t>Only for Capitol Improvements &lt;$100K</a:t>
            </a:r>
          </a:p>
          <a:p>
            <a:r>
              <a:rPr lang="en-US" dirty="0" smtClean="0"/>
              <a:t>OSA will hold New Construction and Demolition projects until reported</a:t>
            </a:r>
          </a:p>
          <a:p>
            <a:r>
              <a:rPr lang="en-US" dirty="0" smtClean="0"/>
              <a:t>Head of the SPA is the only “approver”</a:t>
            </a:r>
          </a:p>
        </p:txBody>
      </p:sp>
    </p:spTree>
    <p:extLst>
      <p:ext uri="{BB962C8B-B14F-4D97-AF65-F5344CB8AC3E}">
        <p14:creationId xmlns:p14="http://schemas.microsoft.com/office/powerpoint/2010/main" val="1019845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4709606" cy="596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7"/>
          <p:cNvSpPr txBox="1">
            <a:spLocks/>
          </p:cNvSpPr>
          <p:nvPr/>
        </p:nvSpPr>
        <p:spPr>
          <a:xfrm>
            <a:off x="5180835" y="533400"/>
            <a:ext cx="3505965" cy="5592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For all projects between $100K and $500K</a:t>
            </a:r>
          </a:p>
          <a:p>
            <a:r>
              <a:rPr lang="en-US" sz="2400" dirty="0" smtClean="0"/>
              <a:t>OSA will hold New Construction and Demolition projects until reported</a:t>
            </a:r>
          </a:p>
          <a:p>
            <a:r>
              <a:rPr lang="en-US" sz="2400" dirty="0" smtClean="0"/>
              <a:t>Can also request ADM for design or construction on same form, however, this requires Head of SPA to approve</a:t>
            </a:r>
          </a:p>
        </p:txBody>
      </p:sp>
    </p:spTree>
    <p:extLst>
      <p:ext uri="{BB962C8B-B14F-4D97-AF65-F5344CB8AC3E}">
        <p14:creationId xmlns:p14="http://schemas.microsoft.com/office/powerpoint/2010/main" val="1775336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1"/>
            <a:ext cx="4694256"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7"/>
          <p:cNvSpPr txBox="1">
            <a:spLocks/>
          </p:cNvSpPr>
          <p:nvPr/>
        </p:nvSpPr>
        <p:spPr>
          <a:xfrm>
            <a:off x="5180835" y="533400"/>
            <a:ext cx="3505965" cy="5943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Requesting ADM for an existing project</a:t>
            </a:r>
          </a:p>
          <a:p>
            <a:r>
              <a:rPr lang="en-US" sz="2400" dirty="0" smtClean="0"/>
              <a:t>Includes Construction </a:t>
            </a:r>
            <a:r>
              <a:rPr lang="en-US" sz="2400" dirty="0" smtClean="0"/>
              <a:t>alternatives (i.e., Best Value, CM/GC, IDIQ, JOC, Gift in Place, Agency </a:t>
            </a:r>
            <a:r>
              <a:rPr lang="en-US" sz="2400" dirty="0" smtClean="0"/>
              <a:t>Resources, </a:t>
            </a:r>
            <a:r>
              <a:rPr lang="en-US" sz="2400" dirty="0"/>
              <a:t>u</a:t>
            </a:r>
            <a:r>
              <a:rPr lang="en-US" sz="2400" dirty="0" smtClean="0"/>
              <a:t>se of CPO, etc</a:t>
            </a:r>
            <a:r>
              <a:rPr lang="en-US" sz="2400" dirty="0" smtClean="0"/>
              <a:t>.)</a:t>
            </a:r>
          </a:p>
          <a:p>
            <a:r>
              <a:rPr lang="en-US" sz="2400" dirty="0" smtClean="0"/>
              <a:t>Requires </a:t>
            </a:r>
            <a:r>
              <a:rPr lang="en-US" sz="2400" dirty="0" smtClean="0"/>
              <a:t>Head of the SPA to </a:t>
            </a:r>
            <a:r>
              <a:rPr lang="en-US" sz="2400" dirty="0" smtClean="0"/>
              <a:t>approve</a:t>
            </a:r>
          </a:p>
          <a:p>
            <a:endParaRPr lang="en-US" sz="1200" dirty="0" smtClean="0"/>
          </a:p>
          <a:p>
            <a:r>
              <a:rPr lang="en-US" sz="2000" dirty="0" smtClean="0">
                <a:solidFill>
                  <a:srgbClr val="0E337C"/>
                </a:solidFill>
              </a:rPr>
              <a:t>This form may also be used to change design delivery for a previously       approved project </a:t>
            </a:r>
            <a:endParaRPr lang="en-US" sz="2000" dirty="0" smtClean="0">
              <a:solidFill>
                <a:srgbClr val="0E337C"/>
              </a:solidFill>
            </a:endParaRPr>
          </a:p>
        </p:txBody>
      </p:sp>
    </p:spTree>
    <p:extLst>
      <p:ext uri="{BB962C8B-B14F-4D97-AF65-F5344CB8AC3E}">
        <p14:creationId xmlns:p14="http://schemas.microsoft.com/office/powerpoint/2010/main" val="3838040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1"/>
            <a:ext cx="470277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7"/>
          <p:cNvSpPr txBox="1">
            <a:spLocks/>
          </p:cNvSpPr>
          <p:nvPr/>
        </p:nvSpPr>
        <p:spPr>
          <a:xfrm>
            <a:off x="5180835" y="533400"/>
            <a:ext cx="3505965" cy="5592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Requesting revision in funding (not budget) for an existing project</a:t>
            </a:r>
          </a:p>
          <a:p>
            <a:r>
              <a:rPr lang="en-US" sz="2400" dirty="0" smtClean="0"/>
              <a:t>Allows for change in funding sources (i.e., replacing plant funds with gifts or agency funds with project funds)</a:t>
            </a:r>
          </a:p>
          <a:p>
            <a:r>
              <a:rPr lang="en-US" sz="2400" dirty="0" smtClean="0"/>
              <a:t>SPA signature affirms that the scope can still be completed within the total project budget</a:t>
            </a:r>
          </a:p>
        </p:txBody>
      </p:sp>
    </p:spTree>
    <p:extLst>
      <p:ext uri="{BB962C8B-B14F-4D97-AF65-F5344CB8AC3E}">
        <p14:creationId xmlns:p14="http://schemas.microsoft.com/office/powerpoint/2010/main" val="2058539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SBC Policy Update - January 2018</a:t>
            </a:r>
          </a:p>
          <a:p>
            <a:pPr lvl="1"/>
            <a:r>
              <a:rPr lang="en-US" dirty="0" smtClean="0"/>
              <a:t>Including delegations</a:t>
            </a:r>
          </a:p>
          <a:p>
            <a:r>
              <a:rPr lang="en-US" dirty="0" smtClean="0"/>
              <a:t>Land Transactions </a:t>
            </a:r>
            <a:r>
              <a:rPr lang="en-US" dirty="0"/>
              <a:t>Policy and Procedures </a:t>
            </a:r>
            <a:r>
              <a:rPr lang="en-US" dirty="0" smtClean="0"/>
              <a:t>Refresher</a:t>
            </a:r>
          </a:p>
          <a:p>
            <a:r>
              <a:rPr lang="en-US" dirty="0" smtClean="0"/>
              <a:t>Leasing </a:t>
            </a:r>
            <a:r>
              <a:rPr lang="en-US" dirty="0"/>
              <a:t>Policy and Procedures </a:t>
            </a:r>
            <a:r>
              <a:rPr lang="en-US" dirty="0" smtClean="0"/>
              <a:t>Refresher</a:t>
            </a:r>
          </a:p>
          <a:p>
            <a:r>
              <a:rPr lang="en-US" dirty="0" smtClean="0"/>
              <a:t>Items Requiring OSA Signature/Approval</a:t>
            </a:r>
            <a:endParaRPr lang="en-US" dirty="0"/>
          </a:p>
        </p:txBody>
      </p:sp>
    </p:spTree>
    <p:extLst>
      <p:ext uri="{BB962C8B-B14F-4D97-AF65-F5344CB8AC3E}">
        <p14:creationId xmlns:p14="http://schemas.microsoft.com/office/powerpoint/2010/main" val="410712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090" y="489019"/>
            <a:ext cx="4776025" cy="583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7"/>
          <p:cNvSpPr txBox="1">
            <a:spLocks/>
          </p:cNvSpPr>
          <p:nvPr/>
        </p:nvSpPr>
        <p:spPr>
          <a:xfrm>
            <a:off x="5180835" y="533400"/>
            <a:ext cx="3505965" cy="5592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smtClean="0"/>
              <a:t>Requesting revision in </a:t>
            </a:r>
            <a:r>
              <a:rPr lang="en-US" sz="2400" b="1" dirty="0"/>
              <a:t>scope for an existing project (</a:t>
            </a:r>
            <a:r>
              <a:rPr lang="en-US" sz="2400" b="1" dirty="0" smtClean="0"/>
              <a:t>i.e., project description) </a:t>
            </a:r>
          </a:p>
          <a:p>
            <a:r>
              <a:rPr lang="en-US" sz="2400" dirty="0" smtClean="0"/>
              <a:t>Only to </a:t>
            </a:r>
            <a:r>
              <a:rPr lang="en-US" sz="2400" u="sng" dirty="0" smtClean="0"/>
              <a:t>add</a:t>
            </a:r>
            <a:r>
              <a:rPr lang="en-US" sz="2400" dirty="0" smtClean="0"/>
              <a:t> scope</a:t>
            </a:r>
          </a:p>
          <a:p>
            <a:r>
              <a:rPr lang="en-US" sz="2400" dirty="0" smtClean="0"/>
              <a:t>Added </a:t>
            </a:r>
            <a:r>
              <a:rPr lang="en-US" sz="2400" dirty="0"/>
              <a:t>scope needs to be in keeping with the original scope</a:t>
            </a:r>
          </a:p>
          <a:p>
            <a:r>
              <a:rPr lang="en-US" sz="2400" dirty="0" smtClean="0"/>
              <a:t>SPA signature affirms that the scope can still be completed within the total project budget</a:t>
            </a:r>
          </a:p>
        </p:txBody>
      </p:sp>
    </p:spTree>
    <p:extLst>
      <p:ext uri="{BB962C8B-B14F-4D97-AF65-F5344CB8AC3E}">
        <p14:creationId xmlns:p14="http://schemas.microsoft.com/office/powerpoint/2010/main" val="2133683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08000"/>
            <a:ext cx="4648200" cy="438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7"/>
          <p:cNvSpPr txBox="1">
            <a:spLocks/>
          </p:cNvSpPr>
          <p:nvPr/>
        </p:nvSpPr>
        <p:spPr>
          <a:xfrm>
            <a:off x="5180835" y="533400"/>
            <a:ext cx="3505965" cy="5592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smtClean="0"/>
              <a:t>Requesting revision in the GMP above the MACC for an existing </a:t>
            </a:r>
            <a:r>
              <a:rPr lang="en-US" sz="2400" b="1" dirty="0"/>
              <a:t>project </a:t>
            </a:r>
            <a:endParaRPr lang="en-US" sz="2400" b="1" dirty="0" smtClean="0"/>
          </a:p>
          <a:p>
            <a:r>
              <a:rPr lang="en-US" sz="2400" dirty="0" smtClean="0"/>
              <a:t>Requires signature by the Head of the SPA affirming that </a:t>
            </a:r>
            <a:r>
              <a:rPr lang="en-US" sz="2400" dirty="0"/>
              <a:t>the scope can still be completed in the total project budget</a:t>
            </a:r>
          </a:p>
          <a:p>
            <a:endParaRPr lang="en-US" sz="2400" dirty="0" smtClean="0"/>
          </a:p>
        </p:txBody>
      </p:sp>
    </p:spTree>
    <p:extLst>
      <p:ext uri="{BB962C8B-B14F-4D97-AF65-F5344CB8AC3E}">
        <p14:creationId xmlns:p14="http://schemas.microsoft.com/office/powerpoint/2010/main" val="2757799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468155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7"/>
          <p:cNvSpPr txBox="1">
            <a:spLocks/>
          </p:cNvSpPr>
          <p:nvPr/>
        </p:nvSpPr>
        <p:spPr>
          <a:xfrm>
            <a:off x="5180835" y="533400"/>
            <a:ext cx="3505965" cy="5592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Approval of Bid that exceeds the MACC</a:t>
            </a:r>
          </a:p>
          <a:p>
            <a:r>
              <a:rPr lang="en-US" sz="2400" dirty="0" smtClean="0"/>
              <a:t>Requesting revision in budget allocation, not funding</a:t>
            </a:r>
          </a:p>
          <a:p>
            <a:r>
              <a:rPr lang="en-US" sz="2400" dirty="0"/>
              <a:t>Bid Tab is required</a:t>
            </a:r>
          </a:p>
          <a:p>
            <a:r>
              <a:rPr lang="en-US" sz="2400" dirty="0" smtClean="0"/>
              <a:t>Requires </a:t>
            </a:r>
            <a:r>
              <a:rPr lang="en-US" sz="2400" dirty="0"/>
              <a:t>signature by the Head of the </a:t>
            </a:r>
            <a:r>
              <a:rPr lang="en-US" sz="2400" dirty="0" smtClean="0"/>
              <a:t>SPA affirming that the total project can still be completed within the existing total project budget</a:t>
            </a:r>
            <a:endParaRPr lang="en-US" sz="2400" dirty="0"/>
          </a:p>
        </p:txBody>
      </p:sp>
    </p:spTree>
    <p:extLst>
      <p:ext uri="{BB962C8B-B14F-4D97-AF65-F5344CB8AC3E}">
        <p14:creationId xmlns:p14="http://schemas.microsoft.com/office/powerpoint/2010/main" val="4080288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72" y="533400"/>
            <a:ext cx="4842328"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7"/>
          <p:cNvSpPr txBox="1">
            <a:spLocks/>
          </p:cNvSpPr>
          <p:nvPr/>
        </p:nvSpPr>
        <p:spPr>
          <a:xfrm>
            <a:off x="5180835" y="533400"/>
            <a:ext cx="3505965" cy="5592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Approval of Consultant Contract Amendments</a:t>
            </a:r>
          </a:p>
          <a:p>
            <a:r>
              <a:rPr lang="en-US" sz="2400" dirty="0" smtClean="0"/>
              <a:t>To add additional years and funding, if needed, to a contract that includes extension options or has received an additional appropriation</a:t>
            </a:r>
          </a:p>
          <a:p>
            <a:r>
              <a:rPr lang="en-US" sz="2400" dirty="0" smtClean="0"/>
              <a:t>Funding source for additional funds must be similar to existing funding, if adding funds</a:t>
            </a:r>
          </a:p>
        </p:txBody>
      </p:sp>
    </p:spTree>
    <p:extLst>
      <p:ext uri="{BB962C8B-B14F-4D97-AF65-F5344CB8AC3E}">
        <p14:creationId xmlns:p14="http://schemas.microsoft.com/office/powerpoint/2010/main" val="2903660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470475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7"/>
          <p:cNvSpPr txBox="1">
            <a:spLocks/>
          </p:cNvSpPr>
          <p:nvPr/>
        </p:nvSpPr>
        <p:spPr>
          <a:xfrm>
            <a:off x="5180835" y="533400"/>
            <a:ext cx="3505965" cy="5592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Approval of Capital Grant Amendments</a:t>
            </a:r>
          </a:p>
          <a:p>
            <a:r>
              <a:rPr lang="en-US" sz="2400" dirty="0" smtClean="0"/>
              <a:t>To approve a reallocation of grant line item funding; </a:t>
            </a:r>
          </a:p>
          <a:p>
            <a:r>
              <a:rPr lang="en-US" sz="2400" dirty="0" smtClean="0"/>
              <a:t>To add additional appropriations; or</a:t>
            </a:r>
          </a:p>
          <a:p>
            <a:r>
              <a:rPr lang="en-US" sz="2400" dirty="0" smtClean="0"/>
              <a:t>To an additional year to the term (to allow completion of scope)</a:t>
            </a:r>
          </a:p>
          <a:p>
            <a:r>
              <a:rPr lang="en-US" sz="2400" dirty="0" smtClean="0"/>
              <a:t>Cannot be used for ECD grants</a:t>
            </a:r>
          </a:p>
        </p:txBody>
      </p:sp>
    </p:spTree>
    <p:extLst>
      <p:ext uri="{BB962C8B-B14F-4D97-AF65-F5344CB8AC3E}">
        <p14:creationId xmlns:p14="http://schemas.microsoft.com/office/powerpoint/2010/main" val="3644223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566160"/>
            <a:ext cx="4648199" cy="461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7"/>
          <p:cNvSpPr txBox="1">
            <a:spLocks/>
          </p:cNvSpPr>
          <p:nvPr/>
        </p:nvSpPr>
        <p:spPr>
          <a:xfrm>
            <a:off x="5180835" y="533400"/>
            <a:ext cx="3505965" cy="5592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Emergency Project</a:t>
            </a:r>
          </a:p>
          <a:p>
            <a:r>
              <a:rPr lang="en-US" sz="2400" dirty="0" smtClean="0"/>
              <a:t>To be used for projects over $500K that need work to start sooner then the next SBC meeting</a:t>
            </a:r>
          </a:p>
          <a:p>
            <a:r>
              <a:rPr lang="en-US" sz="2400" dirty="0" smtClean="0"/>
              <a:t>Upon receipt, OSA will handle needed approvals from F&amp;A and a Constitutional Officer</a:t>
            </a:r>
          </a:p>
        </p:txBody>
      </p:sp>
    </p:spTree>
    <p:extLst>
      <p:ext uri="{BB962C8B-B14F-4D97-AF65-F5344CB8AC3E}">
        <p14:creationId xmlns:p14="http://schemas.microsoft.com/office/powerpoint/2010/main" val="3214728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Transactions Policy </a:t>
            </a:r>
            <a:r>
              <a:rPr lang="en-US" dirty="0"/>
              <a:t>and </a:t>
            </a:r>
            <a:r>
              <a:rPr lang="en-US" dirty="0" smtClean="0"/>
              <a:t>Procedures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616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Transactions</a:t>
            </a:r>
            <a:endParaRPr lang="en-US" dirty="0"/>
          </a:p>
        </p:txBody>
      </p:sp>
      <p:sp>
        <p:nvSpPr>
          <p:cNvPr id="3" name="Content Placeholder 2"/>
          <p:cNvSpPr>
            <a:spLocks noGrp="1"/>
          </p:cNvSpPr>
          <p:nvPr>
            <p:ph idx="1"/>
          </p:nvPr>
        </p:nvSpPr>
        <p:spPr/>
        <p:txBody>
          <a:bodyPr/>
          <a:lstStyle/>
          <a:p>
            <a:r>
              <a:rPr lang="en-US" dirty="0" smtClean="0"/>
              <a:t>Managed by STREAM on behalf of all State agencies and institutions</a:t>
            </a:r>
          </a:p>
          <a:p>
            <a:r>
              <a:rPr lang="en-US" dirty="0" smtClean="0"/>
              <a:t>Includes:</a:t>
            </a:r>
          </a:p>
          <a:p>
            <a:pPr lvl="1"/>
            <a:r>
              <a:rPr lang="en-US" dirty="0" smtClean="0"/>
              <a:t>Acquisitions in Fee or by Easement </a:t>
            </a:r>
            <a:endParaRPr lang="en-US" dirty="0" smtClean="0"/>
          </a:p>
          <a:p>
            <a:pPr lvl="1"/>
            <a:r>
              <a:rPr lang="en-US" dirty="0" smtClean="0"/>
              <a:t>Disposals </a:t>
            </a:r>
            <a:r>
              <a:rPr lang="en-US" dirty="0" smtClean="0"/>
              <a:t>of Any Interest in Real Property (fee, easement or leasehold)</a:t>
            </a:r>
            <a:endParaRPr lang="en-US" dirty="0"/>
          </a:p>
        </p:txBody>
      </p:sp>
    </p:spTree>
    <p:extLst>
      <p:ext uri="{BB962C8B-B14F-4D97-AF65-F5344CB8AC3E}">
        <p14:creationId xmlns:p14="http://schemas.microsoft.com/office/powerpoint/2010/main" val="538473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19200"/>
          </a:xfrm>
        </p:spPr>
        <p:txBody>
          <a:bodyPr>
            <a:normAutofit fontScale="90000"/>
          </a:bodyPr>
          <a:lstStyle/>
          <a:p>
            <a:r>
              <a:rPr lang="en-US" dirty="0" smtClean="0"/>
              <a:t>Land Transactions</a:t>
            </a:r>
            <a:br>
              <a:rPr lang="en-US" dirty="0" smtClean="0"/>
            </a:br>
            <a:r>
              <a:rPr lang="en-US" dirty="0" smtClean="0"/>
              <a:t>Essentials</a:t>
            </a:r>
            <a:endParaRPr lang="en-US" dirty="0"/>
          </a:p>
        </p:txBody>
      </p:sp>
      <p:sp>
        <p:nvSpPr>
          <p:cNvPr id="3" name="Content Placeholder 2"/>
          <p:cNvSpPr>
            <a:spLocks noGrp="1"/>
          </p:cNvSpPr>
          <p:nvPr>
            <p:ph idx="1"/>
          </p:nvPr>
        </p:nvSpPr>
        <p:spPr>
          <a:xfrm>
            <a:off x="457200" y="2514600"/>
            <a:ext cx="8229600" cy="3886200"/>
          </a:xfrm>
        </p:spPr>
        <p:txBody>
          <a:bodyPr/>
          <a:lstStyle/>
          <a:p>
            <a:r>
              <a:rPr lang="en-US" dirty="0" smtClean="0"/>
              <a:t>Executive Summary- a paragraph or so that sets forth the request, why it should be approved, and any other relevant information</a:t>
            </a:r>
          </a:p>
          <a:p>
            <a:pPr lvl="1"/>
            <a:r>
              <a:rPr lang="en-US" dirty="0" smtClean="0"/>
              <a:t>Include Maps, if helpful</a:t>
            </a:r>
          </a:p>
          <a:p>
            <a:r>
              <a:rPr lang="en-US" dirty="0" smtClean="0"/>
              <a:t>Lead Sheet Draft</a:t>
            </a:r>
          </a:p>
          <a:p>
            <a:r>
              <a:rPr lang="en-US" dirty="0" smtClean="0"/>
              <a:t>Completed RPM-1 Form</a:t>
            </a:r>
          </a:p>
        </p:txBody>
      </p:sp>
    </p:spTree>
    <p:extLst>
      <p:ext uri="{BB962C8B-B14F-4D97-AF65-F5344CB8AC3E}">
        <p14:creationId xmlns:p14="http://schemas.microsoft.com/office/powerpoint/2010/main" val="2577956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Land Transactions</a:t>
            </a:r>
            <a:br>
              <a:rPr lang="en-US" dirty="0" smtClean="0"/>
            </a:br>
            <a:r>
              <a:rPr lang="en-US" dirty="0" smtClean="0"/>
              <a:t>Next Steps</a:t>
            </a:r>
            <a:endParaRPr lang="en-US" dirty="0"/>
          </a:p>
        </p:txBody>
      </p:sp>
      <p:sp>
        <p:nvSpPr>
          <p:cNvPr id="3" name="Content Placeholder 2"/>
          <p:cNvSpPr>
            <a:spLocks noGrp="1"/>
          </p:cNvSpPr>
          <p:nvPr>
            <p:ph idx="1"/>
          </p:nvPr>
        </p:nvSpPr>
        <p:spPr>
          <a:xfrm>
            <a:off x="457200" y="2362200"/>
            <a:ext cx="8229600" cy="4038600"/>
          </a:xfrm>
        </p:spPr>
        <p:txBody>
          <a:bodyPr>
            <a:normAutofit fontScale="77500" lnSpcReduction="20000"/>
          </a:bodyPr>
          <a:lstStyle/>
          <a:p>
            <a:r>
              <a:rPr lang="en-US" dirty="0" smtClean="0"/>
              <a:t>The Executive Summary will help STREAM identify any other needed information and concerns to be addressed</a:t>
            </a:r>
          </a:p>
          <a:p>
            <a:pPr lvl="1"/>
            <a:r>
              <a:rPr lang="en-US" dirty="0" smtClean="0"/>
              <a:t>STREAM Contacts:</a:t>
            </a:r>
          </a:p>
          <a:p>
            <a:pPr lvl="2"/>
            <a:r>
              <a:rPr lang="en-US" dirty="0" smtClean="0"/>
              <a:t>Taylor Passons, 615-741-1286, </a:t>
            </a:r>
            <a:r>
              <a:rPr lang="en-US" dirty="0" smtClean="0">
                <a:hlinkClick r:id="rId2"/>
              </a:rPr>
              <a:t>Taylor.Passons@tn.gov</a:t>
            </a:r>
            <a:endParaRPr lang="en-US" dirty="0" smtClean="0"/>
          </a:p>
          <a:p>
            <a:pPr lvl="2"/>
            <a:r>
              <a:rPr lang="en-US" dirty="0" smtClean="0"/>
              <a:t>Vickie Medley, </a:t>
            </a:r>
            <a:r>
              <a:rPr lang="en-US" dirty="0" smtClean="0">
                <a:hlinkClick r:id="rId3"/>
              </a:rPr>
              <a:t>Vickie.Medley@tn.gov</a:t>
            </a:r>
            <a:endParaRPr lang="en-US" dirty="0" smtClean="0"/>
          </a:p>
          <a:p>
            <a:r>
              <a:rPr lang="en-US" dirty="0" smtClean="0"/>
              <a:t>Approval can occur:</a:t>
            </a:r>
          </a:p>
          <a:p>
            <a:pPr lvl="1"/>
            <a:r>
              <a:rPr lang="en-US" dirty="0" smtClean="0"/>
              <a:t>Under </a:t>
            </a:r>
            <a:r>
              <a:rPr lang="en-US" dirty="0" smtClean="0"/>
              <a:t>delegated authority, </a:t>
            </a:r>
            <a:endParaRPr lang="en-US" dirty="0" smtClean="0"/>
          </a:p>
          <a:p>
            <a:pPr lvl="1"/>
            <a:r>
              <a:rPr lang="en-US" dirty="0" smtClean="0"/>
              <a:t>ESC consent agenda, or</a:t>
            </a:r>
          </a:p>
          <a:p>
            <a:pPr lvl="1"/>
            <a:r>
              <a:rPr lang="en-US" dirty="0" smtClean="0"/>
              <a:t>ESC presentation (</a:t>
            </a:r>
            <a:r>
              <a:rPr lang="en-US" dirty="0" err="1" smtClean="0"/>
              <a:t>ie</a:t>
            </a:r>
            <a:r>
              <a:rPr lang="en-US" dirty="0" smtClean="0"/>
              <a:t> lead sheet not on the consent agenda)</a:t>
            </a:r>
          </a:p>
          <a:p>
            <a:r>
              <a:rPr lang="en-US" dirty="0" smtClean="0"/>
              <a:t>Presentations to the ESC are made by someone from      the Higher Education Institution                                      (not required to be the President)</a:t>
            </a:r>
            <a:endParaRPr lang="en-US" dirty="0"/>
          </a:p>
        </p:txBody>
      </p:sp>
    </p:spTree>
    <p:extLst>
      <p:ext uri="{BB962C8B-B14F-4D97-AF65-F5344CB8AC3E}">
        <p14:creationId xmlns:p14="http://schemas.microsoft.com/office/powerpoint/2010/main" val="357422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SBC policy Update </a:t>
            </a:r>
            <a:r>
              <a:rPr lang="en-US" dirty="0" err="1" smtClean="0"/>
              <a:t>jan</a:t>
            </a:r>
            <a:r>
              <a:rPr lang="en-US" dirty="0" smtClean="0"/>
              <a:t> 2018</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5094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Land Back-Up </a:t>
            </a:r>
            <a:r>
              <a:rPr lang="en-US" dirty="0" smtClean="0"/>
              <a:t>Documents</a:t>
            </a:r>
            <a:endParaRPr lang="en-US" dirty="0"/>
          </a:p>
        </p:txBody>
      </p:sp>
      <p:sp>
        <p:nvSpPr>
          <p:cNvPr id="4" name="Text Placeholder 3"/>
          <p:cNvSpPr>
            <a:spLocks noGrp="1"/>
          </p:cNvSpPr>
          <p:nvPr>
            <p:ph type="body" idx="1"/>
          </p:nvPr>
        </p:nvSpPr>
        <p:spPr>
          <a:xfrm>
            <a:off x="457200" y="1143000"/>
            <a:ext cx="4040188" cy="639762"/>
          </a:xfrm>
        </p:spPr>
        <p:txBody>
          <a:bodyPr/>
          <a:lstStyle/>
          <a:p>
            <a:r>
              <a:rPr lang="en-US" dirty="0" smtClean="0"/>
              <a:t>Lead Sheet</a:t>
            </a:r>
            <a:endParaRPr lang="en-US" dirty="0"/>
          </a:p>
        </p:txBody>
      </p:sp>
      <p:sp>
        <p:nvSpPr>
          <p:cNvPr id="6" name="Text Placeholder 5"/>
          <p:cNvSpPr>
            <a:spLocks noGrp="1"/>
          </p:cNvSpPr>
          <p:nvPr>
            <p:ph type="body" sz="quarter" idx="3"/>
          </p:nvPr>
        </p:nvSpPr>
        <p:spPr>
          <a:xfrm>
            <a:off x="4645025" y="1143000"/>
            <a:ext cx="4041775" cy="639762"/>
          </a:xfrm>
        </p:spPr>
        <p:txBody>
          <a:bodyPr/>
          <a:lstStyle/>
          <a:p>
            <a:r>
              <a:rPr lang="en-US" dirty="0" smtClean="0"/>
              <a:t>From STREAM </a:t>
            </a:r>
            <a:endParaRPr lang="en-US" dirty="0" smtClean="0"/>
          </a:p>
        </p:txBody>
      </p:sp>
      <p:pic>
        <p:nvPicPr>
          <p:cNvPr id="1126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4040188" cy="303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11" t="3859" r="3409"/>
          <a:stretch/>
        </p:blipFill>
        <p:spPr bwMode="auto">
          <a:xfrm>
            <a:off x="457200" y="1905000"/>
            <a:ext cx="4175766" cy="297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4"/>
          </p:nvPr>
        </p:nvSpPr>
        <p:spPr/>
        <p:txBody>
          <a:bodyPr/>
          <a:lstStyle/>
          <a:p>
            <a:r>
              <a:rPr lang="en-US" dirty="0"/>
              <a:t>RPM-1</a:t>
            </a:r>
          </a:p>
          <a:p>
            <a:r>
              <a:rPr lang="en-US" dirty="0" smtClean="0"/>
              <a:t>Executive Summary </a:t>
            </a:r>
          </a:p>
          <a:p>
            <a:r>
              <a:rPr lang="en-US" dirty="0" smtClean="0"/>
              <a:t>Map</a:t>
            </a:r>
          </a:p>
          <a:p>
            <a:r>
              <a:rPr lang="en-US" dirty="0" smtClean="0"/>
              <a:t>Deed</a:t>
            </a:r>
          </a:p>
        </p:txBody>
      </p:sp>
    </p:spTree>
    <p:extLst>
      <p:ext uri="{BB962C8B-B14F-4D97-AF65-F5344CB8AC3E}">
        <p14:creationId xmlns:p14="http://schemas.microsoft.com/office/powerpoint/2010/main" val="1646457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5" r="125" b="5794"/>
          <a:stretch/>
        </p:blipFill>
        <p:spPr bwMode="auto">
          <a:xfrm>
            <a:off x="380999" y="596641"/>
            <a:ext cx="4681809" cy="5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7"/>
          <p:cNvSpPr txBox="1">
            <a:spLocks/>
          </p:cNvSpPr>
          <p:nvPr/>
        </p:nvSpPr>
        <p:spPr>
          <a:xfrm>
            <a:off x="5180835" y="533400"/>
            <a:ext cx="3505965" cy="5592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Land Acquisition</a:t>
            </a:r>
            <a:endParaRPr lang="en-US" sz="2400" b="1" dirty="0" smtClean="0"/>
          </a:p>
          <a:p>
            <a:r>
              <a:rPr lang="en-US" sz="2400" dirty="0" smtClean="0"/>
              <a:t>&lt;250 acres</a:t>
            </a:r>
          </a:p>
          <a:p>
            <a:r>
              <a:rPr lang="en-US" sz="2400" dirty="0" smtClean="0"/>
              <a:t>&lt;$500,000</a:t>
            </a:r>
          </a:p>
          <a:p>
            <a:r>
              <a:rPr lang="en-US" sz="2400" dirty="0" smtClean="0"/>
              <a:t>Contiguous with State property</a:t>
            </a:r>
          </a:p>
          <a:p>
            <a:r>
              <a:rPr lang="en-US" sz="2400" dirty="0" smtClean="0"/>
              <a:t>No structures or structures that will be demolished in &lt;1 year</a:t>
            </a:r>
            <a:endParaRPr lang="en-US" sz="2400" dirty="0" smtClean="0"/>
          </a:p>
          <a:p>
            <a:r>
              <a:rPr lang="en-US" sz="2400" dirty="0" smtClean="0"/>
              <a:t>Included on your SBC approved Masterplan</a:t>
            </a:r>
          </a:p>
          <a:p>
            <a:r>
              <a:rPr lang="en-US" sz="2400" dirty="0" smtClean="0"/>
              <a:t>No bond funding</a:t>
            </a:r>
            <a:endParaRPr lang="en-US" sz="2400" dirty="0" smtClean="0"/>
          </a:p>
        </p:txBody>
      </p:sp>
    </p:spTree>
    <p:extLst>
      <p:ext uri="{BB962C8B-B14F-4D97-AF65-F5344CB8AC3E}">
        <p14:creationId xmlns:p14="http://schemas.microsoft.com/office/powerpoint/2010/main" val="4157629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5180835" y="533400"/>
            <a:ext cx="3505965" cy="55927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doni MT" panose="020706030806060202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Disposal for Public Use and Utility Easements</a:t>
            </a:r>
            <a:endParaRPr lang="en-US" sz="2400" b="1" dirty="0" smtClean="0"/>
          </a:p>
          <a:p>
            <a:r>
              <a:rPr lang="en-US" sz="2400" dirty="0" smtClean="0"/>
              <a:t>Grantee is a governmental entity or public utility company</a:t>
            </a:r>
            <a:endParaRPr lang="en-US" sz="2400" dirty="0" smtClean="0"/>
          </a:p>
          <a:p>
            <a:r>
              <a:rPr lang="en-US" sz="2400" dirty="0" smtClean="0"/>
              <a:t>Mutual benefit or &lt;$100,000</a:t>
            </a:r>
          </a:p>
          <a:p>
            <a:r>
              <a:rPr lang="en-US" sz="2400" dirty="0" smtClean="0"/>
              <a:t>Land was not purchased with Bonds</a:t>
            </a:r>
            <a:endParaRPr lang="en-US" sz="24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63" y="609599"/>
            <a:ext cx="4566137" cy="538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21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Leasing </a:t>
            </a:r>
            <a:r>
              <a:rPr lang="en-US" dirty="0"/>
              <a:t>Policy and Procedures Refresher</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229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normAutofit fontScale="90000"/>
          </a:bodyPr>
          <a:lstStyle/>
          <a:p>
            <a:r>
              <a:rPr lang="en-US" dirty="0" smtClean="0"/>
              <a:t>Disposal Leases (Land Transaction)</a:t>
            </a:r>
            <a:endParaRPr lang="en-US" dirty="0"/>
          </a:p>
        </p:txBody>
      </p:sp>
      <p:sp>
        <p:nvSpPr>
          <p:cNvPr id="3" name="Content Placeholder 2"/>
          <p:cNvSpPr>
            <a:spLocks noGrp="1"/>
          </p:cNvSpPr>
          <p:nvPr>
            <p:ph idx="1"/>
          </p:nvPr>
        </p:nvSpPr>
        <p:spPr>
          <a:xfrm>
            <a:off x="457200" y="2286000"/>
            <a:ext cx="8229600" cy="4114800"/>
          </a:xfrm>
        </p:spPr>
        <p:txBody>
          <a:bodyPr>
            <a:normAutofit fontScale="77500" lnSpcReduction="20000"/>
          </a:bodyPr>
          <a:lstStyle/>
          <a:p>
            <a:r>
              <a:rPr lang="en-US" dirty="0" smtClean="0"/>
              <a:t>Leases where the State is the </a:t>
            </a:r>
            <a:r>
              <a:rPr lang="en-US" b="1" dirty="0" smtClean="0"/>
              <a:t>landlord</a:t>
            </a:r>
          </a:p>
          <a:p>
            <a:r>
              <a:rPr lang="en-US" dirty="0" smtClean="0"/>
              <a:t>In SBC </a:t>
            </a:r>
            <a:r>
              <a:rPr lang="en-US" dirty="0" smtClean="0"/>
              <a:t>Policy Item </a:t>
            </a:r>
            <a:r>
              <a:rPr lang="en-US" dirty="0" smtClean="0"/>
              <a:t>7 as of January 2018 but still handled by STREAM as a land transaction</a:t>
            </a:r>
            <a:endParaRPr lang="en-US" dirty="0" smtClean="0"/>
          </a:p>
          <a:p>
            <a:r>
              <a:rPr lang="en-US" dirty="0" smtClean="0"/>
              <a:t>Agreements </a:t>
            </a:r>
            <a:r>
              <a:rPr lang="en-US" dirty="0"/>
              <a:t>with other </a:t>
            </a:r>
            <a:r>
              <a:rPr lang="en-US" dirty="0" smtClean="0"/>
              <a:t>State </a:t>
            </a:r>
            <a:r>
              <a:rPr lang="en-US" dirty="0"/>
              <a:t>entities occupying space are not leases from the SBC perspective</a:t>
            </a:r>
          </a:p>
          <a:p>
            <a:r>
              <a:rPr lang="en-US" dirty="0"/>
              <a:t>Calling a document something other than a lease does not exempt it from policy or statute</a:t>
            </a:r>
          </a:p>
          <a:p>
            <a:r>
              <a:rPr lang="en-US" dirty="0"/>
              <a:t>Housing rentals to faculty, staff, and students </a:t>
            </a:r>
            <a:r>
              <a:rPr lang="en-US" u="sng" dirty="0"/>
              <a:t>not</a:t>
            </a:r>
            <a:r>
              <a:rPr lang="en-US" dirty="0"/>
              <a:t> covered by leasing policy</a:t>
            </a:r>
          </a:p>
          <a:p>
            <a:r>
              <a:rPr lang="en-US" u="sng" dirty="0" smtClean="0"/>
              <a:t>All</a:t>
            </a:r>
            <a:r>
              <a:rPr lang="en-US" dirty="0" smtClean="0"/>
              <a:t> Disposal </a:t>
            </a:r>
            <a:r>
              <a:rPr lang="en-US" dirty="0"/>
              <a:t>Leases </a:t>
            </a:r>
            <a:r>
              <a:rPr lang="en-US" dirty="0" smtClean="0"/>
              <a:t>are signed </a:t>
            </a:r>
            <a:r>
              <a:rPr lang="en-US" dirty="0"/>
              <a:t>by DGS </a:t>
            </a:r>
            <a:r>
              <a:rPr lang="en-US" dirty="0" smtClean="0"/>
              <a:t>  Commissioner</a:t>
            </a:r>
            <a:r>
              <a:rPr lang="en-US" dirty="0"/>
              <a:t>, Attorney General, </a:t>
            </a:r>
            <a:r>
              <a:rPr lang="en-US" dirty="0" smtClean="0"/>
              <a:t>and Governor</a:t>
            </a:r>
            <a:endParaRPr lang="en-US" dirty="0"/>
          </a:p>
          <a:p>
            <a:endParaRPr lang="en-US" dirty="0"/>
          </a:p>
        </p:txBody>
      </p:sp>
    </p:spTree>
    <p:extLst>
      <p:ext uri="{BB962C8B-B14F-4D97-AF65-F5344CB8AC3E}">
        <p14:creationId xmlns:p14="http://schemas.microsoft.com/office/powerpoint/2010/main" val="2445948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Acquisition Leases</a:t>
            </a:r>
            <a:endParaRPr lang="en-US" dirty="0"/>
          </a:p>
        </p:txBody>
      </p:sp>
      <p:sp>
        <p:nvSpPr>
          <p:cNvPr id="3" name="Content Placeholder 2"/>
          <p:cNvSpPr>
            <a:spLocks noGrp="1"/>
          </p:cNvSpPr>
          <p:nvPr>
            <p:ph idx="1"/>
          </p:nvPr>
        </p:nvSpPr>
        <p:spPr/>
        <p:txBody>
          <a:bodyPr/>
          <a:lstStyle/>
          <a:p>
            <a:r>
              <a:rPr lang="en-US" dirty="0" smtClean="0"/>
              <a:t>Leases where the State entity is the </a:t>
            </a:r>
            <a:r>
              <a:rPr lang="en-US" b="1" dirty="0" smtClean="0"/>
              <a:t>Tenant</a:t>
            </a:r>
          </a:p>
          <a:p>
            <a:r>
              <a:rPr lang="en-US" dirty="0" smtClean="0"/>
              <a:t>Approved only by the ESC, not approvable under a delegated approval authority</a:t>
            </a:r>
          </a:p>
          <a:p>
            <a:r>
              <a:rPr lang="en-US" dirty="0" smtClean="0"/>
              <a:t>Applicable Statutes: TCA 4-15-102, 12-2-114 and 12-2-115 </a:t>
            </a:r>
          </a:p>
          <a:p>
            <a:r>
              <a:rPr lang="en-US" dirty="0" smtClean="0"/>
              <a:t>SBC Policy Item 7 discusses Acquisition Lease procedures and requirements</a:t>
            </a:r>
            <a:endParaRPr lang="en-US" dirty="0"/>
          </a:p>
        </p:txBody>
      </p:sp>
    </p:spTree>
    <p:extLst>
      <p:ext uri="{BB962C8B-B14F-4D97-AF65-F5344CB8AC3E}">
        <p14:creationId xmlns:p14="http://schemas.microsoft.com/office/powerpoint/2010/main" val="3988793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Acquisition Leases</a:t>
            </a:r>
            <a:br>
              <a:rPr lang="en-US" dirty="0" smtClean="0"/>
            </a:br>
            <a:r>
              <a:rPr lang="en-US" dirty="0" smtClean="0"/>
              <a:t>Essentials</a:t>
            </a:r>
            <a:endParaRPr lang="en-US" dirty="0"/>
          </a:p>
        </p:txBody>
      </p:sp>
      <p:sp>
        <p:nvSpPr>
          <p:cNvPr id="3" name="Content Placeholder 2"/>
          <p:cNvSpPr>
            <a:spLocks noGrp="1"/>
          </p:cNvSpPr>
          <p:nvPr>
            <p:ph idx="1"/>
          </p:nvPr>
        </p:nvSpPr>
        <p:spPr>
          <a:xfrm>
            <a:off x="457200" y="2514600"/>
            <a:ext cx="8229600" cy="3886200"/>
          </a:xfrm>
        </p:spPr>
        <p:txBody>
          <a:bodyPr>
            <a:normAutofit/>
          </a:bodyPr>
          <a:lstStyle/>
          <a:p>
            <a:r>
              <a:rPr lang="en-US" dirty="0" smtClean="0"/>
              <a:t>Identify a Leasing </a:t>
            </a:r>
            <a:r>
              <a:rPr lang="en-US" dirty="0"/>
              <a:t>C</a:t>
            </a:r>
            <a:r>
              <a:rPr lang="en-US" dirty="0" smtClean="0"/>
              <a:t>oordinator</a:t>
            </a:r>
          </a:p>
          <a:p>
            <a:r>
              <a:rPr lang="en-US" dirty="0" smtClean="0"/>
              <a:t>Document Procedures and Prepare Forms</a:t>
            </a:r>
          </a:p>
          <a:p>
            <a:r>
              <a:rPr lang="en-US" dirty="0" smtClean="0"/>
              <a:t>General Counsel </a:t>
            </a:r>
            <a:r>
              <a:rPr lang="en-US" dirty="0"/>
              <a:t>R</a:t>
            </a:r>
            <a:r>
              <a:rPr lang="en-US" dirty="0" smtClean="0"/>
              <a:t>eview (forms, policies, procedures and legal role)</a:t>
            </a:r>
          </a:p>
          <a:p>
            <a:r>
              <a:rPr lang="en-US" dirty="0" smtClean="0"/>
              <a:t>Have Forms, and any required Policies and Procedures, approved by ESC</a:t>
            </a:r>
          </a:p>
        </p:txBody>
      </p:sp>
    </p:spTree>
    <p:extLst>
      <p:ext uri="{BB962C8B-B14F-4D97-AF65-F5344CB8AC3E}">
        <p14:creationId xmlns:p14="http://schemas.microsoft.com/office/powerpoint/2010/main" val="1753974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5527"/>
            <a:ext cx="8229600" cy="954273"/>
          </a:xfrm>
        </p:spPr>
        <p:txBody>
          <a:bodyPr>
            <a:normAutofit/>
          </a:bodyPr>
          <a:lstStyle/>
          <a:p>
            <a:r>
              <a:rPr lang="en-US" dirty="0" smtClean="0"/>
              <a:t>Acquisition </a:t>
            </a:r>
            <a:r>
              <a:rPr lang="en-US" dirty="0" smtClean="0"/>
              <a:t>Leases</a:t>
            </a:r>
            <a:r>
              <a:rPr lang="en-US" dirty="0"/>
              <a:t> </a:t>
            </a:r>
            <a:r>
              <a:rPr lang="en-US" dirty="0" smtClean="0"/>
              <a:t>Advertising</a:t>
            </a:r>
            <a:endParaRPr lang="en-US" dirty="0"/>
          </a:p>
        </p:txBody>
      </p:sp>
      <p:sp>
        <p:nvSpPr>
          <p:cNvPr id="3" name="Content Placeholder 2"/>
          <p:cNvSpPr>
            <a:spLocks noGrp="1"/>
          </p:cNvSpPr>
          <p:nvPr>
            <p:ph idx="1"/>
          </p:nvPr>
        </p:nvSpPr>
        <p:spPr>
          <a:xfrm>
            <a:off x="457200" y="2590800"/>
            <a:ext cx="8229600" cy="3810000"/>
          </a:xfrm>
        </p:spPr>
        <p:txBody>
          <a:bodyPr/>
          <a:lstStyle/>
          <a:p>
            <a:r>
              <a:rPr lang="en-US" dirty="0" smtClean="0"/>
              <a:t>Policy Item </a:t>
            </a:r>
            <a:r>
              <a:rPr lang="en-US" dirty="0" err="1" smtClean="0"/>
              <a:t>7.01D</a:t>
            </a:r>
            <a:r>
              <a:rPr lang="en-US" dirty="0" smtClean="0"/>
              <a:t> discusses advertising requirements</a:t>
            </a:r>
          </a:p>
          <a:p>
            <a:r>
              <a:rPr lang="en-US" dirty="0" smtClean="0"/>
              <a:t>No advertising required if:</a:t>
            </a:r>
          </a:p>
          <a:p>
            <a:pPr lvl="1"/>
            <a:r>
              <a:rPr lang="en-US" dirty="0" smtClean="0"/>
              <a:t>Annual Rent &lt; $50k/year</a:t>
            </a:r>
          </a:p>
          <a:p>
            <a:pPr lvl="1"/>
            <a:r>
              <a:rPr lang="en-US" dirty="0" smtClean="0"/>
              <a:t>Government Entity Landlord</a:t>
            </a:r>
          </a:p>
          <a:p>
            <a:pPr lvl="1"/>
            <a:r>
              <a:rPr lang="en-US" dirty="0" smtClean="0"/>
              <a:t>Special and Unique Space</a:t>
            </a:r>
          </a:p>
          <a:p>
            <a:pPr lvl="1"/>
            <a:r>
              <a:rPr lang="en-US" dirty="0" smtClean="0"/>
              <a:t>Term of 1 Year or Less</a:t>
            </a:r>
            <a:endParaRPr lang="en-US" dirty="0"/>
          </a:p>
        </p:txBody>
      </p:sp>
      <p:pic>
        <p:nvPicPr>
          <p:cNvPr id="5" name="Picture 2" descr="C:\Users\ii11042\Desktop\OSA_classifie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846328"/>
            <a:ext cx="1740740" cy="175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79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Acquisition </a:t>
            </a:r>
            <a:r>
              <a:rPr lang="en-US" dirty="0" smtClean="0"/>
              <a:t>Leases requiring </a:t>
            </a:r>
            <a:r>
              <a:rPr lang="en-US" dirty="0" smtClean="0"/>
              <a:t/>
            </a:r>
            <a:br>
              <a:rPr lang="en-US" dirty="0" smtClean="0"/>
            </a:br>
            <a:r>
              <a:rPr lang="en-US" dirty="0" smtClean="0"/>
              <a:t>ESC Approval </a:t>
            </a:r>
            <a:r>
              <a:rPr lang="en-US" dirty="0" smtClean="0"/>
              <a:t> </a:t>
            </a:r>
            <a:endParaRPr lang="en-US" dirty="0"/>
          </a:p>
        </p:txBody>
      </p:sp>
      <p:sp>
        <p:nvSpPr>
          <p:cNvPr id="3" name="Content Placeholder 2"/>
          <p:cNvSpPr>
            <a:spLocks noGrp="1"/>
          </p:cNvSpPr>
          <p:nvPr>
            <p:ph idx="1"/>
          </p:nvPr>
        </p:nvSpPr>
        <p:spPr>
          <a:xfrm>
            <a:off x="457200" y="2362200"/>
            <a:ext cx="7467600" cy="4038600"/>
          </a:xfrm>
        </p:spPr>
        <p:txBody>
          <a:bodyPr>
            <a:normAutofit lnSpcReduction="10000"/>
          </a:bodyPr>
          <a:lstStyle/>
          <a:p>
            <a:r>
              <a:rPr lang="en-US" dirty="0" smtClean="0"/>
              <a:t>ESC Approval Needed if:</a:t>
            </a:r>
          </a:p>
          <a:p>
            <a:pPr lvl="1"/>
            <a:r>
              <a:rPr lang="en-US" dirty="0" smtClean="0"/>
              <a:t>Term &gt; 5 years or </a:t>
            </a:r>
          </a:p>
          <a:p>
            <a:pPr lvl="1"/>
            <a:r>
              <a:rPr lang="en-US" dirty="0" smtClean="0"/>
              <a:t>Rent &gt; $150k/</a:t>
            </a:r>
            <a:r>
              <a:rPr lang="en-US" dirty="0" err="1" smtClean="0"/>
              <a:t>yr</a:t>
            </a:r>
            <a:r>
              <a:rPr lang="en-US" dirty="0" smtClean="0"/>
              <a:t> or </a:t>
            </a:r>
          </a:p>
          <a:p>
            <a:pPr lvl="1"/>
            <a:r>
              <a:rPr lang="en-US" dirty="0" smtClean="0"/>
              <a:t>Requesting Exception to Statute or Policy</a:t>
            </a:r>
          </a:p>
          <a:p>
            <a:r>
              <a:rPr lang="en-US" dirty="0" smtClean="0"/>
              <a:t>Forward documents to OSA in advance</a:t>
            </a:r>
          </a:p>
          <a:p>
            <a:pPr lvl="1"/>
            <a:r>
              <a:rPr lang="en-US" dirty="0" smtClean="0"/>
              <a:t>Best if there are 2-4 days to review ahead of prep call for a normal procurement (more if there are issues)</a:t>
            </a:r>
            <a:endParaRPr lang="en-US" dirty="0"/>
          </a:p>
        </p:txBody>
      </p:sp>
    </p:spTree>
    <p:extLst>
      <p:ext uri="{BB962C8B-B14F-4D97-AF65-F5344CB8AC3E}">
        <p14:creationId xmlns:p14="http://schemas.microsoft.com/office/powerpoint/2010/main" val="277027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Acquisition </a:t>
            </a:r>
            <a:r>
              <a:rPr lang="en-US" dirty="0" smtClean="0"/>
              <a:t>Leases</a:t>
            </a:r>
            <a:r>
              <a:rPr lang="en-US" dirty="0" smtClean="0"/>
              <a:t/>
            </a:r>
            <a:br>
              <a:rPr lang="en-US" dirty="0" smtClean="0"/>
            </a:br>
            <a:r>
              <a:rPr lang="en-US" dirty="0" smtClean="0"/>
              <a:t>Other Items Refresher</a:t>
            </a:r>
            <a:endParaRPr lang="en-US" dirty="0"/>
          </a:p>
        </p:txBody>
      </p:sp>
      <p:sp>
        <p:nvSpPr>
          <p:cNvPr id="3" name="Content Placeholder 2"/>
          <p:cNvSpPr>
            <a:spLocks noGrp="1"/>
          </p:cNvSpPr>
          <p:nvPr>
            <p:ph idx="1"/>
          </p:nvPr>
        </p:nvSpPr>
        <p:spPr/>
        <p:txBody>
          <a:bodyPr>
            <a:normAutofit lnSpcReduction="10000"/>
          </a:bodyPr>
          <a:lstStyle/>
          <a:p>
            <a:r>
              <a:rPr lang="en-US" dirty="0" smtClean="0"/>
              <a:t>Certification of </a:t>
            </a:r>
            <a:r>
              <a:rPr lang="en-US" dirty="0" smtClean="0"/>
              <a:t>Funds </a:t>
            </a:r>
            <a:r>
              <a:rPr lang="en-US" dirty="0" smtClean="0"/>
              <a:t>– Policy Item 7.03</a:t>
            </a:r>
          </a:p>
          <a:p>
            <a:r>
              <a:rPr lang="en-US" dirty="0" smtClean="0"/>
              <a:t>Inter-agency/Inter-institution Agreements are NOT leases</a:t>
            </a:r>
          </a:p>
          <a:p>
            <a:r>
              <a:rPr lang="en-US" dirty="0" smtClean="0"/>
              <a:t>A Space Use Agreement or a License can still be a lease; title of the document is not determinative</a:t>
            </a:r>
          </a:p>
          <a:p>
            <a:r>
              <a:rPr lang="en-US" dirty="0" smtClean="0"/>
              <a:t>Do </a:t>
            </a:r>
            <a:r>
              <a:rPr lang="en-US" b="1" u="sng" dirty="0" smtClean="0"/>
              <a:t>NOT</a:t>
            </a:r>
            <a:r>
              <a:rPr lang="en-US" dirty="0" smtClean="0"/>
              <a:t> move in or do work in the space until you have a fully executed lease</a:t>
            </a:r>
            <a:endParaRPr lang="en-US" dirty="0"/>
          </a:p>
        </p:txBody>
      </p:sp>
    </p:spTree>
    <p:extLst>
      <p:ext uri="{BB962C8B-B14F-4D97-AF65-F5344CB8AC3E}">
        <p14:creationId xmlns:p14="http://schemas.microsoft.com/office/powerpoint/2010/main" val="109194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Update</a:t>
            </a:r>
            <a:endParaRPr lang="en-US" dirty="0"/>
          </a:p>
        </p:txBody>
      </p:sp>
      <p:sp>
        <p:nvSpPr>
          <p:cNvPr id="3" name="Content Placeholder 2"/>
          <p:cNvSpPr>
            <a:spLocks noGrp="1"/>
          </p:cNvSpPr>
          <p:nvPr>
            <p:ph idx="1"/>
          </p:nvPr>
        </p:nvSpPr>
        <p:spPr/>
        <p:txBody>
          <a:bodyPr>
            <a:normAutofit fontScale="92500" lnSpcReduction="10000"/>
          </a:bodyPr>
          <a:lstStyle/>
          <a:p>
            <a:r>
              <a:rPr lang="en-US" dirty="0"/>
              <a:t>I</a:t>
            </a:r>
            <a:r>
              <a:rPr lang="en-US" dirty="0" smtClean="0"/>
              <a:t>ncorporate new SPAs</a:t>
            </a:r>
          </a:p>
          <a:p>
            <a:r>
              <a:rPr lang="en-US" dirty="0" smtClean="0"/>
              <a:t>Clearly define the authority of the Commission</a:t>
            </a:r>
          </a:p>
          <a:p>
            <a:r>
              <a:rPr lang="en-US" dirty="0" smtClean="0"/>
              <a:t>Make the policy easier to follow:</a:t>
            </a:r>
          </a:p>
          <a:p>
            <a:pPr lvl="1"/>
            <a:r>
              <a:rPr lang="en-US" dirty="0" smtClean="0"/>
              <a:t>Defined terms and consistency in use of terms</a:t>
            </a:r>
          </a:p>
          <a:p>
            <a:r>
              <a:rPr lang="en-US" dirty="0" smtClean="0"/>
              <a:t>Add delegations</a:t>
            </a:r>
          </a:p>
          <a:p>
            <a:r>
              <a:rPr lang="en-US" dirty="0" smtClean="0"/>
              <a:t>Require status updates</a:t>
            </a:r>
          </a:p>
          <a:p>
            <a:r>
              <a:rPr lang="en-US" dirty="0" smtClean="0"/>
              <a:t>Begin the process of regular updates</a:t>
            </a:r>
          </a:p>
          <a:p>
            <a:pPr marL="0" indent="0">
              <a:buNone/>
            </a:pPr>
            <a:r>
              <a:rPr lang="en-US" dirty="0" smtClean="0"/>
              <a:t>	</a:t>
            </a:r>
            <a:r>
              <a:rPr lang="en-US" sz="2600" dirty="0" smtClean="0">
                <a:solidFill>
                  <a:srgbClr val="0E337C"/>
                </a:solidFill>
              </a:rPr>
              <a:t>(also simplified the Requested Actions)</a:t>
            </a:r>
          </a:p>
          <a:p>
            <a:pPr lvl="1"/>
            <a:endParaRPr lang="en-US" dirty="0"/>
          </a:p>
        </p:txBody>
      </p:sp>
    </p:spTree>
    <p:extLst>
      <p:ext uri="{BB962C8B-B14F-4D97-AF65-F5344CB8AC3E}">
        <p14:creationId xmlns:p14="http://schemas.microsoft.com/office/powerpoint/2010/main" val="949635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Acquisition Leases</a:t>
            </a:r>
            <a:br>
              <a:rPr lang="en-US" dirty="0" smtClean="0"/>
            </a:br>
            <a:r>
              <a:rPr lang="en-US" dirty="0" smtClean="0"/>
              <a:t>Next Steps</a:t>
            </a:r>
            <a:endParaRPr lang="en-US" dirty="0"/>
          </a:p>
        </p:txBody>
      </p:sp>
      <p:sp>
        <p:nvSpPr>
          <p:cNvPr id="3" name="Content Placeholder 2"/>
          <p:cNvSpPr>
            <a:spLocks noGrp="1"/>
          </p:cNvSpPr>
          <p:nvPr>
            <p:ph idx="1"/>
          </p:nvPr>
        </p:nvSpPr>
        <p:spPr>
          <a:xfrm>
            <a:off x="457200" y="2362200"/>
            <a:ext cx="8229600" cy="4038600"/>
          </a:xfrm>
        </p:spPr>
        <p:txBody>
          <a:bodyPr>
            <a:normAutofit fontScale="85000" lnSpcReduction="20000"/>
          </a:bodyPr>
          <a:lstStyle/>
          <a:p>
            <a:r>
              <a:rPr lang="en-US" dirty="0"/>
              <a:t>Executive Summary- a paragraph or so that sets forth the request, why it should be approved, and any other relevant information</a:t>
            </a:r>
          </a:p>
          <a:p>
            <a:pPr lvl="1"/>
            <a:r>
              <a:rPr lang="en-US" dirty="0"/>
              <a:t>Include </a:t>
            </a:r>
            <a:r>
              <a:rPr lang="en-US" dirty="0" smtClean="0"/>
              <a:t>Maps &amp; Photos, </a:t>
            </a:r>
            <a:r>
              <a:rPr lang="en-US" dirty="0"/>
              <a:t>if </a:t>
            </a:r>
            <a:r>
              <a:rPr lang="en-US" dirty="0" smtClean="0"/>
              <a:t>helpful</a:t>
            </a:r>
          </a:p>
          <a:p>
            <a:pPr lvl="1"/>
            <a:r>
              <a:rPr lang="en-US" dirty="0" smtClean="0"/>
              <a:t>Include Summary of Procurement Results, if any</a:t>
            </a:r>
            <a:endParaRPr lang="en-US" dirty="0"/>
          </a:p>
          <a:p>
            <a:r>
              <a:rPr lang="en-US" dirty="0"/>
              <a:t>Lead Sheet </a:t>
            </a:r>
            <a:r>
              <a:rPr lang="en-US" dirty="0" smtClean="0"/>
              <a:t>Draft</a:t>
            </a:r>
          </a:p>
          <a:p>
            <a:r>
              <a:rPr lang="en-US" dirty="0"/>
              <a:t>Draft Lease with deviations from approved form of lease highlighted</a:t>
            </a:r>
          </a:p>
          <a:p>
            <a:r>
              <a:rPr lang="en-US" dirty="0" smtClean="0"/>
              <a:t>Required Documentation, if any policy deviations are requested, like waiving advertisement</a:t>
            </a:r>
          </a:p>
        </p:txBody>
      </p:sp>
    </p:spTree>
    <p:extLst>
      <p:ext uri="{BB962C8B-B14F-4D97-AF65-F5344CB8AC3E}">
        <p14:creationId xmlns:p14="http://schemas.microsoft.com/office/powerpoint/2010/main" val="29725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1"/>
            <a:ext cx="8229600" cy="1143000"/>
          </a:xfrm>
        </p:spPr>
        <p:txBody>
          <a:bodyPr>
            <a:normAutofit fontScale="90000"/>
          </a:bodyPr>
          <a:lstStyle/>
          <a:p>
            <a:r>
              <a:rPr lang="en-US" dirty="0" smtClean="0"/>
              <a:t>Acquisition Leases</a:t>
            </a:r>
            <a:br>
              <a:rPr lang="en-US" dirty="0" smtClean="0"/>
            </a:br>
            <a:r>
              <a:rPr lang="en-US" dirty="0" smtClean="0"/>
              <a:t>Final Steps</a:t>
            </a:r>
            <a:endParaRPr lang="en-US" dirty="0"/>
          </a:p>
        </p:txBody>
      </p:sp>
      <p:sp>
        <p:nvSpPr>
          <p:cNvPr id="3" name="Content Placeholder 2"/>
          <p:cNvSpPr>
            <a:spLocks noGrp="1"/>
          </p:cNvSpPr>
          <p:nvPr>
            <p:ph idx="1"/>
          </p:nvPr>
        </p:nvSpPr>
        <p:spPr>
          <a:xfrm>
            <a:off x="457200" y="2514600"/>
            <a:ext cx="8229600" cy="3810000"/>
          </a:xfrm>
        </p:spPr>
        <p:txBody>
          <a:bodyPr>
            <a:normAutofit/>
          </a:bodyPr>
          <a:lstStyle/>
          <a:p>
            <a:r>
              <a:rPr lang="en-US" dirty="0" smtClean="0"/>
              <a:t>Lease approved and executed</a:t>
            </a:r>
          </a:p>
          <a:p>
            <a:r>
              <a:rPr lang="en-US" dirty="0" smtClean="0"/>
              <a:t>File executed lease with Secretary of State</a:t>
            </a:r>
          </a:p>
          <a:p>
            <a:r>
              <a:rPr lang="en-US" dirty="0" smtClean="0"/>
              <a:t>Record lease with Register of Deeds for county where the property is located</a:t>
            </a:r>
            <a:endParaRPr lang="en-US" dirty="0"/>
          </a:p>
        </p:txBody>
      </p:sp>
    </p:spTree>
    <p:extLst>
      <p:ext uri="{BB962C8B-B14F-4D97-AF65-F5344CB8AC3E}">
        <p14:creationId xmlns:p14="http://schemas.microsoft.com/office/powerpoint/2010/main" val="237099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Land and Lease Transactions</a:t>
            </a:r>
            <a:br>
              <a:rPr lang="en-US" dirty="0" smtClean="0"/>
            </a:br>
            <a:r>
              <a:rPr lang="en-US" dirty="0" smtClean="0"/>
              <a:t>Keys to Success</a:t>
            </a:r>
            <a:endParaRPr lang="en-US" dirty="0"/>
          </a:p>
        </p:txBody>
      </p:sp>
      <p:sp>
        <p:nvSpPr>
          <p:cNvPr id="3" name="Content Placeholder 2"/>
          <p:cNvSpPr>
            <a:spLocks noGrp="1"/>
          </p:cNvSpPr>
          <p:nvPr>
            <p:ph idx="1"/>
          </p:nvPr>
        </p:nvSpPr>
        <p:spPr>
          <a:xfrm>
            <a:off x="457200" y="2362200"/>
            <a:ext cx="8229600" cy="4038600"/>
          </a:xfrm>
        </p:spPr>
        <p:txBody>
          <a:bodyPr/>
          <a:lstStyle/>
          <a:p>
            <a:r>
              <a:rPr lang="en-US" dirty="0" smtClean="0"/>
              <a:t>Establish a process and procedures</a:t>
            </a:r>
          </a:p>
          <a:p>
            <a:r>
              <a:rPr lang="en-US" dirty="0" smtClean="0"/>
              <a:t>Follow the process and procedures</a:t>
            </a:r>
          </a:p>
          <a:p>
            <a:r>
              <a:rPr lang="en-US" dirty="0" smtClean="0"/>
              <a:t>Confirm you achieved the “right” result</a:t>
            </a:r>
          </a:p>
          <a:p>
            <a:r>
              <a:rPr lang="en-US" dirty="0" smtClean="0"/>
              <a:t>Call STREAM or OSA if you have questions</a:t>
            </a:r>
            <a:endParaRPr lang="en-US" dirty="0"/>
          </a:p>
        </p:txBody>
      </p:sp>
    </p:spTree>
    <p:extLst>
      <p:ext uri="{BB962C8B-B14F-4D97-AF65-F5344CB8AC3E}">
        <p14:creationId xmlns:p14="http://schemas.microsoft.com/office/powerpoint/2010/main" val="18171663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Items requiring OSA signature/approval</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4598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in Place Projects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Requested with the initial project approval</a:t>
            </a:r>
          </a:p>
          <a:p>
            <a:r>
              <a:rPr lang="en-US" dirty="0" smtClean="0"/>
              <a:t>Include GIP </a:t>
            </a:r>
            <a:r>
              <a:rPr lang="en-US" dirty="0"/>
              <a:t>Justification Form </a:t>
            </a:r>
            <a:r>
              <a:rPr lang="en-US" dirty="0" smtClean="0"/>
              <a:t>with back up</a:t>
            </a:r>
          </a:p>
          <a:p>
            <a:r>
              <a:rPr lang="en-US" dirty="0" smtClean="0"/>
              <a:t>Form is on OSA </a:t>
            </a:r>
            <a:r>
              <a:rPr lang="en-US" dirty="0"/>
              <a:t>website: </a:t>
            </a:r>
            <a:r>
              <a:rPr lang="en-US" u="sng" dirty="0">
                <a:hlinkClick r:id="rId2"/>
              </a:rPr>
              <a:t>https://www.tn.gov/content/dam/tn/statearchitect/documents/GiftPlaceJustificationForm.pdf</a:t>
            </a:r>
            <a:r>
              <a:rPr lang="en-US" dirty="0"/>
              <a:t> </a:t>
            </a:r>
            <a:endParaRPr lang="en-US" dirty="0" smtClean="0"/>
          </a:p>
          <a:p>
            <a:r>
              <a:rPr lang="en-US" dirty="0" smtClean="0"/>
              <a:t>Once project is approved, OSA </a:t>
            </a:r>
            <a:r>
              <a:rPr lang="en-US" dirty="0"/>
              <a:t>issues </a:t>
            </a:r>
            <a:r>
              <a:rPr lang="en-US" dirty="0" smtClean="0"/>
              <a:t>memo </a:t>
            </a:r>
            <a:r>
              <a:rPr lang="en-US" dirty="0"/>
              <a:t>to SPA stipulating required submittals</a:t>
            </a:r>
          </a:p>
          <a:p>
            <a:r>
              <a:rPr lang="en-US" dirty="0" smtClean="0"/>
              <a:t>OSA </a:t>
            </a:r>
            <a:r>
              <a:rPr lang="en-US" dirty="0"/>
              <a:t>reviews submittals and issues final approval BEFORE construction commences</a:t>
            </a:r>
            <a:r>
              <a:rPr lang="en-US" dirty="0" smtClean="0"/>
              <a:t>.</a:t>
            </a:r>
          </a:p>
        </p:txBody>
      </p:sp>
    </p:spTree>
    <p:extLst>
      <p:ext uri="{BB962C8B-B14F-4D97-AF65-F5344CB8AC3E}">
        <p14:creationId xmlns:p14="http://schemas.microsoft.com/office/powerpoint/2010/main" val="2877695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Designer Agreements</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Contract</a:t>
            </a:r>
            <a:endParaRPr lang="en-US" dirty="0"/>
          </a:p>
          <a:p>
            <a:r>
              <a:rPr lang="en-US" dirty="0" smtClean="0"/>
              <a:t>Designer </a:t>
            </a:r>
            <a:r>
              <a:rPr lang="en-US" dirty="0"/>
              <a:t>fee calculation sheet</a:t>
            </a:r>
          </a:p>
          <a:p>
            <a:r>
              <a:rPr lang="en-US" dirty="0" smtClean="0"/>
              <a:t>Signature </a:t>
            </a:r>
            <a:r>
              <a:rPr lang="en-US" dirty="0"/>
              <a:t>by Designer</a:t>
            </a:r>
          </a:p>
          <a:p>
            <a:r>
              <a:rPr lang="en-US" dirty="0" smtClean="0"/>
              <a:t>Signature </a:t>
            </a:r>
            <a:r>
              <a:rPr lang="en-US" dirty="0"/>
              <a:t>by University. </a:t>
            </a:r>
            <a:r>
              <a:rPr lang="en-US" dirty="0" smtClean="0"/>
              <a:t>(Minimally the Head of the SPA)</a:t>
            </a:r>
            <a:endParaRPr lang="en-US" dirty="0"/>
          </a:p>
          <a:p>
            <a:r>
              <a:rPr lang="en-US" dirty="0" smtClean="0"/>
              <a:t>Copy(s</a:t>
            </a:r>
            <a:r>
              <a:rPr lang="en-US" dirty="0"/>
              <a:t>) of Insurance Certificate</a:t>
            </a:r>
          </a:p>
          <a:p>
            <a:r>
              <a:rPr lang="en-US" dirty="0" smtClean="0"/>
              <a:t>Current </a:t>
            </a:r>
            <a:r>
              <a:rPr lang="en-US" dirty="0"/>
              <a:t>approved SBC-1 (SBC/ESC/OSA)</a:t>
            </a:r>
          </a:p>
          <a:p>
            <a:r>
              <a:rPr lang="en-US" dirty="0" smtClean="0"/>
              <a:t>Copy of ESC meeting minutes reflecting approval of designer </a:t>
            </a:r>
            <a:r>
              <a:rPr lang="en-US" dirty="0"/>
              <a:t>selection for this particular project</a:t>
            </a:r>
          </a:p>
          <a:p>
            <a:r>
              <a:rPr lang="en-US" dirty="0" smtClean="0"/>
              <a:t>Copy </a:t>
            </a:r>
            <a:r>
              <a:rPr lang="en-US" dirty="0"/>
              <a:t>of </a:t>
            </a:r>
            <a:r>
              <a:rPr lang="en-US" u="sng" dirty="0"/>
              <a:t>most current</a:t>
            </a:r>
            <a:r>
              <a:rPr lang="en-US" dirty="0"/>
              <a:t> SBC meeting minutes reflecting project approval or revision.</a:t>
            </a:r>
          </a:p>
          <a:p>
            <a:r>
              <a:rPr lang="en-US" dirty="0" smtClean="0"/>
              <a:t>Copy </a:t>
            </a:r>
            <a:r>
              <a:rPr lang="en-US" dirty="0"/>
              <a:t>of any documents/correspondence that would help </a:t>
            </a:r>
            <a:r>
              <a:rPr lang="en-US" dirty="0" smtClean="0"/>
              <a:t>     explain </a:t>
            </a:r>
            <a:r>
              <a:rPr lang="en-US" dirty="0"/>
              <a:t>any anomalies (i.e. notification from designer workers comp is not required, etc</a:t>
            </a:r>
            <a:r>
              <a:rPr lang="en-US" dirty="0" smtClean="0"/>
              <a:t>.)</a:t>
            </a:r>
          </a:p>
        </p:txBody>
      </p:sp>
    </p:spTree>
    <p:extLst>
      <p:ext uri="{BB962C8B-B14F-4D97-AF65-F5344CB8AC3E}">
        <p14:creationId xmlns:p14="http://schemas.microsoft.com/office/powerpoint/2010/main" val="865085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Consultant Contracts</a:t>
            </a:r>
          </a:p>
        </p:txBody>
      </p:sp>
      <p:sp>
        <p:nvSpPr>
          <p:cNvPr id="3" name="Content Placeholder 2"/>
          <p:cNvSpPr>
            <a:spLocks noGrp="1"/>
          </p:cNvSpPr>
          <p:nvPr>
            <p:ph idx="1"/>
          </p:nvPr>
        </p:nvSpPr>
        <p:spPr/>
        <p:txBody>
          <a:bodyPr>
            <a:normAutofit fontScale="70000" lnSpcReduction="20000"/>
          </a:bodyPr>
          <a:lstStyle/>
          <a:p>
            <a:r>
              <a:rPr lang="en-US" dirty="0" smtClean="0"/>
              <a:t>Contract</a:t>
            </a:r>
            <a:endParaRPr lang="en-US" dirty="0"/>
          </a:p>
          <a:p>
            <a:r>
              <a:rPr lang="en-US" dirty="0" smtClean="0"/>
              <a:t>Signature </a:t>
            </a:r>
            <a:r>
              <a:rPr lang="en-US" dirty="0"/>
              <a:t>by Consultant</a:t>
            </a:r>
          </a:p>
          <a:p>
            <a:r>
              <a:rPr lang="en-US" dirty="0" smtClean="0"/>
              <a:t>Signature </a:t>
            </a:r>
            <a:r>
              <a:rPr lang="en-US" dirty="0"/>
              <a:t>by University. </a:t>
            </a:r>
            <a:r>
              <a:rPr lang="en-US" dirty="0" smtClean="0"/>
              <a:t>(</a:t>
            </a:r>
            <a:r>
              <a:rPr lang="en-US" dirty="0"/>
              <a:t>Minimally the Head of the SPA</a:t>
            </a:r>
            <a:r>
              <a:rPr lang="en-US" dirty="0" smtClean="0"/>
              <a:t>)</a:t>
            </a:r>
            <a:endParaRPr lang="en-US" dirty="0"/>
          </a:p>
          <a:p>
            <a:r>
              <a:rPr lang="en-US" dirty="0" smtClean="0"/>
              <a:t>Copy(s</a:t>
            </a:r>
            <a:r>
              <a:rPr lang="en-US" dirty="0"/>
              <a:t>) of Insurance Certificate</a:t>
            </a:r>
          </a:p>
          <a:p>
            <a:r>
              <a:rPr lang="en-US" dirty="0" smtClean="0"/>
              <a:t>Current </a:t>
            </a:r>
            <a:r>
              <a:rPr lang="en-US" dirty="0"/>
              <a:t>approved SBC-1 (SBC/ESC/OSA)</a:t>
            </a:r>
          </a:p>
          <a:p>
            <a:r>
              <a:rPr lang="en-US" dirty="0" smtClean="0"/>
              <a:t>Copy </a:t>
            </a:r>
            <a:r>
              <a:rPr lang="en-US" dirty="0"/>
              <a:t>of ESC meeting minutes reflecting approval of consultant selection for this particular project</a:t>
            </a:r>
          </a:p>
          <a:p>
            <a:r>
              <a:rPr lang="en-US" dirty="0" smtClean="0"/>
              <a:t>Copy </a:t>
            </a:r>
            <a:r>
              <a:rPr lang="en-US" dirty="0"/>
              <a:t>of </a:t>
            </a:r>
            <a:r>
              <a:rPr lang="en-US" u="sng" dirty="0"/>
              <a:t>most current</a:t>
            </a:r>
            <a:r>
              <a:rPr lang="en-US" dirty="0"/>
              <a:t> SBC meeting minutes reflecting approval or revision.</a:t>
            </a:r>
          </a:p>
          <a:p>
            <a:r>
              <a:rPr lang="en-US" dirty="0" smtClean="0"/>
              <a:t>Copy </a:t>
            </a:r>
            <a:r>
              <a:rPr lang="en-US" dirty="0"/>
              <a:t>of any documents/correspondence that would </a:t>
            </a:r>
            <a:r>
              <a:rPr lang="en-US" dirty="0" smtClean="0"/>
              <a:t>help explain </a:t>
            </a:r>
            <a:r>
              <a:rPr lang="en-US" dirty="0"/>
              <a:t>any anomalies (i.e. notification from </a:t>
            </a:r>
            <a:r>
              <a:rPr lang="en-US" dirty="0" smtClean="0"/>
              <a:t>consultant workers comp     is </a:t>
            </a:r>
            <a:r>
              <a:rPr lang="en-US" dirty="0"/>
              <a:t>not required, etc.)</a:t>
            </a:r>
          </a:p>
          <a:p>
            <a:endParaRPr lang="en-US" dirty="0"/>
          </a:p>
        </p:txBody>
      </p:sp>
    </p:spTree>
    <p:extLst>
      <p:ext uri="{BB962C8B-B14F-4D97-AF65-F5344CB8AC3E}">
        <p14:creationId xmlns:p14="http://schemas.microsoft.com/office/powerpoint/2010/main" val="853660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Contracts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Contract</a:t>
            </a:r>
            <a:endParaRPr lang="en-US" dirty="0"/>
          </a:p>
          <a:p>
            <a:r>
              <a:rPr lang="en-US" dirty="0" smtClean="0"/>
              <a:t>Signature(s</a:t>
            </a:r>
            <a:r>
              <a:rPr lang="en-US" dirty="0"/>
              <a:t>) appropriate parties</a:t>
            </a:r>
          </a:p>
          <a:p>
            <a:r>
              <a:rPr lang="en-US" dirty="0" smtClean="0"/>
              <a:t>Copy(s</a:t>
            </a:r>
            <a:r>
              <a:rPr lang="en-US" dirty="0"/>
              <a:t>) of Insurance Certificate; if applicable</a:t>
            </a:r>
          </a:p>
          <a:p>
            <a:r>
              <a:rPr lang="en-US" dirty="0" smtClean="0"/>
              <a:t>Current </a:t>
            </a:r>
            <a:r>
              <a:rPr lang="en-US" dirty="0"/>
              <a:t>approved SBC-1 (SBC/ESC/OSA)</a:t>
            </a:r>
          </a:p>
          <a:p>
            <a:r>
              <a:rPr lang="en-US" dirty="0" smtClean="0"/>
              <a:t>Copy </a:t>
            </a:r>
            <a:r>
              <a:rPr lang="en-US" dirty="0"/>
              <a:t>of </a:t>
            </a:r>
            <a:r>
              <a:rPr lang="en-US" u="sng" dirty="0"/>
              <a:t>most current</a:t>
            </a:r>
            <a:r>
              <a:rPr lang="en-US" dirty="0"/>
              <a:t> SBC meeting minutes reflecting grant approval or revision.</a:t>
            </a:r>
          </a:p>
          <a:p>
            <a:r>
              <a:rPr lang="en-US" dirty="0" smtClean="0"/>
              <a:t>Copy </a:t>
            </a:r>
            <a:r>
              <a:rPr lang="en-US" dirty="0"/>
              <a:t>of any documents/correspondence that would help explain any anomalies (i.e. notification from designer workers comp is not required, etc.)</a:t>
            </a:r>
          </a:p>
          <a:p>
            <a:endParaRPr lang="en-US" dirty="0" smtClean="0"/>
          </a:p>
          <a:p>
            <a:r>
              <a:rPr lang="en-US" dirty="0" smtClean="0">
                <a:solidFill>
                  <a:srgbClr val="0E337C"/>
                </a:solidFill>
              </a:rPr>
              <a:t>If </a:t>
            </a:r>
            <a:r>
              <a:rPr lang="en-US" dirty="0">
                <a:solidFill>
                  <a:srgbClr val="0E337C"/>
                </a:solidFill>
              </a:rPr>
              <a:t>any grant is funded with bonds, then grantee is required to issue the grant attachment titled Cash Flow Projections along with each reimbursement request.</a:t>
            </a:r>
          </a:p>
          <a:p>
            <a:endParaRPr lang="en-US" dirty="0"/>
          </a:p>
        </p:txBody>
      </p:sp>
    </p:spTree>
    <p:extLst>
      <p:ext uri="{BB962C8B-B14F-4D97-AF65-F5344CB8AC3E}">
        <p14:creationId xmlns:p14="http://schemas.microsoft.com/office/powerpoint/2010/main" val="3087674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Agreements</a:t>
            </a:r>
            <a:endParaRPr lang="en-US" dirty="0"/>
          </a:p>
        </p:txBody>
      </p:sp>
      <p:sp>
        <p:nvSpPr>
          <p:cNvPr id="3" name="Content Placeholder 2"/>
          <p:cNvSpPr>
            <a:spLocks noGrp="1"/>
          </p:cNvSpPr>
          <p:nvPr>
            <p:ph idx="1"/>
          </p:nvPr>
        </p:nvSpPr>
        <p:spPr>
          <a:xfrm>
            <a:off x="457200" y="1905000"/>
            <a:ext cx="8229600" cy="4419600"/>
          </a:xfrm>
        </p:spPr>
        <p:txBody>
          <a:bodyPr>
            <a:normAutofit fontScale="70000" lnSpcReduction="20000"/>
          </a:bodyPr>
          <a:lstStyle/>
          <a:p>
            <a:r>
              <a:rPr lang="en-US" dirty="0" smtClean="0"/>
              <a:t>Contract</a:t>
            </a:r>
            <a:endParaRPr lang="en-US" dirty="0"/>
          </a:p>
          <a:p>
            <a:r>
              <a:rPr lang="en-US" dirty="0" smtClean="0"/>
              <a:t>Signature </a:t>
            </a:r>
            <a:r>
              <a:rPr lang="en-US" dirty="0"/>
              <a:t>by Contractor</a:t>
            </a:r>
          </a:p>
          <a:p>
            <a:r>
              <a:rPr lang="en-US" dirty="0" smtClean="0"/>
              <a:t>Signature </a:t>
            </a:r>
            <a:r>
              <a:rPr lang="en-US" dirty="0"/>
              <a:t>by University. </a:t>
            </a:r>
            <a:r>
              <a:rPr lang="en-US" dirty="0"/>
              <a:t>(Minimally the Head of the SPA)</a:t>
            </a:r>
            <a:endParaRPr lang="en-US" dirty="0"/>
          </a:p>
          <a:p>
            <a:r>
              <a:rPr lang="en-US" dirty="0" smtClean="0"/>
              <a:t>Designer’s </a:t>
            </a:r>
            <a:r>
              <a:rPr lang="en-US" dirty="0"/>
              <a:t>DDP / CDP construction cost estimate</a:t>
            </a:r>
          </a:p>
          <a:p>
            <a:r>
              <a:rPr lang="en-US" dirty="0" smtClean="0"/>
              <a:t>Designer’s </a:t>
            </a:r>
            <a:r>
              <a:rPr lang="en-US" dirty="0"/>
              <a:t>recommendation letter</a:t>
            </a:r>
          </a:p>
          <a:p>
            <a:r>
              <a:rPr lang="en-US" dirty="0" smtClean="0"/>
              <a:t>Bid </a:t>
            </a:r>
            <a:r>
              <a:rPr lang="en-US" dirty="0"/>
              <a:t>Tab</a:t>
            </a:r>
          </a:p>
          <a:p>
            <a:r>
              <a:rPr lang="en-US" dirty="0" smtClean="0"/>
              <a:t>Copy(s</a:t>
            </a:r>
            <a:r>
              <a:rPr lang="en-US" dirty="0"/>
              <a:t>) of Insurance Certificate</a:t>
            </a:r>
          </a:p>
          <a:p>
            <a:r>
              <a:rPr lang="en-US" dirty="0" smtClean="0"/>
              <a:t>Current </a:t>
            </a:r>
            <a:r>
              <a:rPr lang="en-US" dirty="0"/>
              <a:t>approved SBC-1 (SBC/ESC/OSA)</a:t>
            </a:r>
          </a:p>
          <a:p>
            <a:r>
              <a:rPr lang="en-US" dirty="0" smtClean="0"/>
              <a:t>Copy </a:t>
            </a:r>
            <a:r>
              <a:rPr lang="en-US" dirty="0"/>
              <a:t>of </a:t>
            </a:r>
            <a:r>
              <a:rPr lang="en-US" u="sng" dirty="0"/>
              <a:t>most current</a:t>
            </a:r>
            <a:r>
              <a:rPr lang="en-US" dirty="0"/>
              <a:t> SBC meeting minutes reflecting project approval or </a:t>
            </a:r>
            <a:r>
              <a:rPr lang="en-US" dirty="0" smtClean="0"/>
              <a:t>revision.</a:t>
            </a:r>
          </a:p>
          <a:p>
            <a:r>
              <a:rPr lang="en-US" dirty="0" smtClean="0"/>
              <a:t>Copy </a:t>
            </a:r>
            <a:r>
              <a:rPr lang="en-US" dirty="0"/>
              <a:t>of any documents/correspondence that would help </a:t>
            </a:r>
            <a:r>
              <a:rPr lang="en-US" dirty="0" smtClean="0"/>
              <a:t>     explain </a:t>
            </a:r>
            <a:r>
              <a:rPr lang="en-US" dirty="0"/>
              <a:t>any anomalies.</a:t>
            </a:r>
            <a:endParaRPr lang="en-US" dirty="0"/>
          </a:p>
        </p:txBody>
      </p:sp>
    </p:spTree>
    <p:extLst>
      <p:ext uri="{BB962C8B-B14F-4D97-AF65-F5344CB8AC3E}">
        <p14:creationId xmlns:p14="http://schemas.microsoft.com/office/powerpoint/2010/main" val="1173911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CM/GC Contracts</a:t>
            </a:r>
            <a:endParaRPr lang="en-US" dirty="0"/>
          </a:p>
        </p:txBody>
      </p:sp>
      <p:sp>
        <p:nvSpPr>
          <p:cNvPr id="3" name="Content Placeholder 2"/>
          <p:cNvSpPr>
            <a:spLocks noGrp="1"/>
          </p:cNvSpPr>
          <p:nvPr>
            <p:ph idx="1"/>
          </p:nvPr>
        </p:nvSpPr>
        <p:spPr>
          <a:xfrm>
            <a:off x="457200" y="1905000"/>
            <a:ext cx="8229600" cy="4495800"/>
          </a:xfrm>
        </p:spPr>
        <p:txBody>
          <a:bodyPr>
            <a:normAutofit fontScale="62500" lnSpcReduction="20000"/>
          </a:bodyPr>
          <a:lstStyle/>
          <a:p>
            <a:r>
              <a:rPr lang="en-US" dirty="0" smtClean="0"/>
              <a:t>Contract (These </a:t>
            </a:r>
            <a:r>
              <a:rPr lang="en-US" dirty="0"/>
              <a:t>contracts will be broken </a:t>
            </a:r>
            <a:r>
              <a:rPr lang="en-US" dirty="0" smtClean="0"/>
              <a:t>into </a:t>
            </a:r>
            <a:r>
              <a:rPr lang="en-US" dirty="0"/>
              <a:t>2 phases of services:               Preconstruction Phase Services and Construction Services </a:t>
            </a:r>
            <a:r>
              <a:rPr lang="en-US" dirty="0" smtClean="0"/>
              <a:t>Agreement)</a:t>
            </a:r>
            <a:endParaRPr lang="en-US" dirty="0"/>
          </a:p>
          <a:p>
            <a:r>
              <a:rPr lang="en-US" dirty="0" smtClean="0"/>
              <a:t>Signature </a:t>
            </a:r>
            <a:r>
              <a:rPr lang="en-US" dirty="0"/>
              <a:t>by Contractor</a:t>
            </a:r>
          </a:p>
          <a:p>
            <a:r>
              <a:rPr lang="en-US" dirty="0" smtClean="0"/>
              <a:t>Signature </a:t>
            </a:r>
            <a:r>
              <a:rPr lang="en-US" dirty="0"/>
              <a:t>by University. </a:t>
            </a:r>
            <a:r>
              <a:rPr lang="en-US" dirty="0" smtClean="0"/>
              <a:t>(</a:t>
            </a:r>
            <a:r>
              <a:rPr lang="en-US" dirty="0"/>
              <a:t>Minimally the Head of the SPA</a:t>
            </a:r>
            <a:r>
              <a:rPr lang="en-US" dirty="0" smtClean="0"/>
              <a:t>)</a:t>
            </a:r>
            <a:endParaRPr lang="en-US" dirty="0"/>
          </a:p>
          <a:p>
            <a:r>
              <a:rPr lang="en-US" dirty="0" smtClean="0"/>
              <a:t>Designer’s </a:t>
            </a:r>
            <a:r>
              <a:rPr lang="en-US" dirty="0"/>
              <a:t>recommendation letter</a:t>
            </a:r>
          </a:p>
          <a:p>
            <a:r>
              <a:rPr lang="en-US" dirty="0" smtClean="0"/>
              <a:t>Copy(s</a:t>
            </a:r>
            <a:r>
              <a:rPr lang="en-US" dirty="0"/>
              <a:t>) of Insurance Certificate</a:t>
            </a:r>
          </a:p>
          <a:p>
            <a:r>
              <a:rPr lang="en-US" dirty="0" smtClean="0"/>
              <a:t>Current </a:t>
            </a:r>
            <a:r>
              <a:rPr lang="en-US" dirty="0"/>
              <a:t>approved SBC-1 (SBC/ESC/OSA)</a:t>
            </a:r>
          </a:p>
          <a:p>
            <a:r>
              <a:rPr lang="en-US" dirty="0" smtClean="0"/>
              <a:t>Copy </a:t>
            </a:r>
            <a:r>
              <a:rPr lang="en-US" dirty="0"/>
              <a:t>of </a:t>
            </a:r>
            <a:r>
              <a:rPr lang="en-US" u="sng" dirty="0"/>
              <a:t>most current</a:t>
            </a:r>
            <a:r>
              <a:rPr lang="en-US" dirty="0"/>
              <a:t> SBC meeting minutes reflecting project approval or revision.</a:t>
            </a:r>
          </a:p>
          <a:p>
            <a:r>
              <a:rPr lang="en-US" dirty="0" smtClean="0"/>
              <a:t>Copy </a:t>
            </a:r>
            <a:r>
              <a:rPr lang="en-US" dirty="0"/>
              <a:t>of any documents/correspondence that would help explain any anomalies</a:t>
            </a:r>
            <a:r>
              <a:rPr lang="en-US" dirty="0" smtClean="0"/>
              <a:t>.</a:t>
            </a:r>
          </a:p>
          <a:p>
            <a:endParaRPr lang="en-US" dirty="0"/>
          </a:p>
          <a:p>
            <a:r>
              <a:rPr lang="en-US" dirty="0" smtClean="0">
                <a:solidFill>
                  <a:srgbClr val="0E337C"/>
                </a:solidFill>
              </a:rPr>
              <a:t>These </a:t>
            </a:r>
            <a:r>
              <a:rPr lang="en-US" dirty="0">
                <a:solidFill>
                  <a:srgbClr val="0E337C"/>
                </a:solidFill>
              </a:rPr>
              <a:t>type contracts typically are broken into packages. We want to </a:t>
            </a:r>
            <a:r>
              <a:rPr lang="en-US" dirty="0" smtClean="0">
                <a:solidFill>
                  <a:srgbClr val="0E337C"/>
                </a:solidFill>
              </a:rPr>
              <a:t>   see </a:t>
            </a:r>
            <a:r>
              <a:rPr lang="en-US" dirty="0">
                <a:solidFill>
                  <a:srgbClr val="0E337C"/>
                </a:solidFill>
              </a:rPr>
              <a:t>the estimated cost of each package along with the GMP </a:t>
            </a:r>
            <a:r>
              <a:rPr lang="en-US" dirty="0" smtClean="0">
                <a:solidFill>
                  <a:srgbClr val="0E337C"/>
                </a:solidFill>
              </a:rPr>
              <a:t>    established </a:t>
            </a:r>
            <a:r>
              <a:rPr lang="en-US" dirty="0">
                <a:solidFill>
                  <a:srgbClr val="0E337C"/>
                </a:solidFill>
              </a:rPr>
              <a:t>for each</a:t>
            </a:r>
            <a:r>
              <a:rPr lang="en-US" dirty="0" smtClean="0">
                <a:solidFill>
                  <a:srgbClr val="0E337C"/>
                </a:solidFill>
              </a:rPr>
              <a:t>.</a:t>
            </a:r>
          </a:p>
          <a:p>
            <a:endParaRPr lang="en-US" dirty="0"/>
          </a:p>
          <a:p>
            <a:endParaRPr lang="en-US" dirty="0"/>
          </a:p>
        </p:txBody>
      </p:sp>
    </p:spTree>
    <p:extLst>
      <p:ext uri="{BB962C8B-B14F-4D97-AF65-F5344CB8AC3E}">
        <p14:creationId xmlns:p14="http://schemas.microsoft.com/office/powerpoint/2010/main" val="20577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I-3 </a:t>
            </a:r>
            <a:r>
              <a:rPr lang="en-US" dirty="0" smtClean="0"/>
              <a:t>Purpose of the Commission</a:t>
            </a:r>
            <a:endParaRPr lang="en-US" dirty="0"/>
          </a:p>
        </p:txBody>
      </p:sp>
      <p:sp>
        <p:nvSpPr>
          <p:cNvPr id="3" name="Content Placeholder 2"/>
          <p:cNvSpPr>
            <a:spLocks noGrp="1"/>
          </p:cNvSpPr>
          <p:nvPr>
            <p:ph idx="1"/>
          </p:nvPr>
        </p:nvSpPr>
        <p:spPr>
          <a:xfrm>
            <a:off x="457200" y="1828800"/>
            <a:ext cx="8229600" cy="4191000"/>
          </a:xfrm>
        </p:spPr>
        <p:txBody>
          <a:bodyPr>
            <a:normAutofit fontScale="92500"/>
          </a:bodyPr>
          <a:lstStyle/>
          <a:p>
            <a:pPr marL="457200" lvl="1" indent="0">
              <a:buNone/>
            </a:pPr>
            <a:r>
              <a:rPr lang="en-US" dirty="0" smtClean="0"/>
              <a:t>As a statutorily- created body, the Commission seeks to ensure that actions and decisions affecting real property in which the State has an interest are made in the best interest of the State. This role includes promoting quality in design and construction, sound fiscal management, fair competition for work, and proactive planning and decision making.</a:t>
            </a:r>
          </a:p>
          <a:p>
            <a:pPr marL="457200" lvl="1" indent="0">
              <a:buNone/>
            </a:pPr>
            <a:endParaRPr lang="en-US" dirty="0"/>
          </a:p>
          <a:p>
            <a:pPr marL="457200" lvl="1" indent="0">
              <a:buNone/>
            </a:pPr>
            <a:r>
              <a:rPr lang="en-US" sz="2400" dirty="0" smtClean="0">
                <a:solidFill>
                  <a:srgbClr val="0E337C"/>
                </a:solidFill>
              </a:rPr>
              <a:t>When SPAs are performing tasks on behalf of the              </a:t>
            </a:r>
            <a:r>
              <a:rPr lang="en-US" sz="2400" dirty="0" smtClean="0">
                <a:solidFill>
                  <a:srgbClr val="0E337C"/>
                </a:solidFill>
              </a:rPr>
              <a:t>Commission, this becomes the role of the SPA. </a:t>
            </a:r>
            <a:endParaRPr lang="en-US" sz="2400" dirty="0" smtClean="0">
              <a:solidFill>
                <a:srgbClr val="0E337C"/>
              </a:solidFill>
            </a:endParaRPr>
          </a:p>
          <a:p>
            <a:endParaRPr lang="en-US" dirty="0"/>
          </a:p>
        </p:txBody>
      </p:sp>
    </p:spTree>
    <p:extLst>
      <p:ext uri="{BB962C8B-B14F-4D97-AF65-F5344CB8AC3E}">
        <p14:creationId xmlns:p14="http://schemas.microsoft.com/office/powerpoint/2010/main" val="266901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Email all delegation forms with back up to </a:t>
            </a:r>
            <a:r>
              <a:rPr lang="en-US" dirty="0" smtClean="0">
                <a:hlinkClick r:id="rId3"/>
              </a:rPr>
              <a:t>state.architect@tn.gov</a:t>
            </a:r>
            <a:r>
              <a:rPr lang="en-US" dirty="0" smtClean="0"/>
              <a:t> </a:t>
            </a:r>
          </a:p>
          <a:p>
            <a:r>
              <a:rPr lang="en-US" dirty="0" smtClean="0"/>
              <a:t>Email subject line needs to start with the word “Delegation”</a:t>
            </a:r>
          </a:p>
          <a:p>
            <a:r>
              <a:rPr lang="en-US" dirty="0" smtClean="0"/>
              <a:t>Get your fillable forms from the </a:t>
            </a:r>
            <a:r>
              <a:rPr lang="en-US" dirty="0"/>
              <a:t>OSA </a:t>
            </a:r>
            <a:r>
              <a:rPr lang="en-US" dirty="0" smtClean="0"/>
              <a:t>website </a:t>
            </a:r>
            <a:r>
              <a:rPr lang="en-US" dirty="0" smtClean="0">
                <a:hlinkClick r:id="rId4"/>
              </a:rPr>
              <a:t>https</a:t>
            </a:r>
            <a:r>
              <a:rPr lang="en-US" dirty="0">
                <a:hlinkClick r:id="rId4"/>
              </a:rPr>
              <a:t>://</a:t>
            </a:r>
            <a:r>
              <a:rPr lang="en-US" dirty="0" smtClean="0">
                <a:hlinkClick r:id="rId4"/>
              </a:rPr>
              <a:t>www.tn.gov/content/tn/osa.html</a:t>
            </a:r>
            <a:r>
              <a:rPr lang="en-US" dirty="0" smtClean="0"/>
              <a:t> to make sure you have the most current form</a:t>
            </a:r>
          </a:p>
          <a:p>
            <a:r>
              <a:rPr lang="en-US" dirty="0" smtClean="0"/>
              <a:t>Checking the boxes is required</a:t>
            </a:r>
            <a:endParaRPr lang="en-US" dirty="0"/>
          </a:p>
        </p:txBody>
      </p:sp>
    </p:spTree>
    <p:extLst>
      <p:ext uri="{BB962C8B-B14F-4D97-AF65-F5344CB8AC3E}">
        <p14:creationId xmlns:p14="http://schemas.microsoft.com/office/powerpoint/2010/main" val="167312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i11042\Desktop\OSA_questions 2.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065" b="95968" l="4232" r="95768">
                        <a14:foregroundMark x1="34298" y1="8065" x2="34298" y2="8065"/>
                        <a14:foregroundMark x1="4232" y1="49462" x2="4232" y2="49462"/>
                        <a14:foregroundMark x1="42762" y1="83602" x2="42762" y2="83602"/>
                        <a14:foregroundMark x1="95991" y1="49194" x2="95991" y2="49194"/>
                        <a14:foregroundMark x1="48330" y1="72581" x2="48330" y2="72581"/>
                        <a14:foregroundMark x1="48998" y1="51075" x2="48998" y2="51075"/>
                        <a14:foregroundMark x1="28508" y1="95968" x2="28508" y2="95968"/>
                      </a14:backgroundRemoval>
                    </a14:imgEffect>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5105400" y="1143000"/>
            <a:ext cx="3175000" cy="2630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0" y="3200400"/>
            <a:ext cx="2286000" cy="954273"/>
          </a:xfrm>
        </p:spPr>
        <p:txBody>
          <a:bodyPr>
            <a:normAutofit fontScale="90000"/>
          </a:bodyPr>
          <a:lstStyle/>
          <a:p>
            <a:pPr algn="r"/>
            <a:r>
              <a:rPr lang="en-US" dirty="0" smtClean="0"/>
              <a:t>Questions</a:t>
            </a:r>
            <a:endParaRPr lang="en-US" dirty="0"/>
          </a:p>
        </p:txBody>
      </p:sp>
      <p:sp>
        <p:nvSpPr>
          <p:cNvPr id="3" name="TextBox 2"/>
          <p:cNvSpPr txBox="1"/>
          <p:nvPr/>
        </p:nvSpPr>
        <p:spPr>
          <a:xfrm>
            <a:off x="838200" y="5257800"/>
            <a:ext cx="3048000" cy="923330"/>
          </a:xfrm>
          <a:prstGeom prst="rect">
            <a:avLst/>
          </a:prstGeom>
          <a:noFill/>
        </p:spPr>
        <p:txBody>
          <a:bodyPr wrap="square" rtlCol="0">
            <a:spAutoFit/>
          </a:bodyPr>
          <a:lstStyle/>
          <a:p>
            <a:r>
              <a:rPr lang="en-US" dirty="0" smtClean="0">
                <a:latin typeface="Bodoni MT" panose="02070603080606020203" pitchFamily="18" charset="0"/>
              </a:rPr>
              <a:t>Chloe Shafer</a:t>
            </a:r>
          </a:p>
          <a:p>
            <a:r>
              <a:rPr lang="en-US" dirty="0" smtClean="0">
                <a:latin typeface="Bodoni MT" panose="02070603080606020203" pitchFamily="18" charset="0"/>
              </a:rPr>
              <a:t>Phone: 615-741-7721</a:t>
            </a:r>
          </a:p>
          <a:p>
            <a:r>
              <a:rPr lang="en-US" dirty="0" smtClean="0">
                <a:latin typeface="Bodoni MT" panose="02070603080606020203" pitchFamily="18" charset="0"/>
              </a:rPr>
              <a:t>Email: Chloe.Shafer@tn.gov</a:t>
            </a:r>
            <a:endParaRPr lang="en-US" dirty="0">
              <a:latin typeface="Bodoni MT" panose="02070603080606020203" pitchFamily="18" charset="0"/>
            </a:endParaRPr>
          </a:p>
        </p:txBody>
      </p:sp>
      <p:sp>
        <p:nvSpPr>
          <p:cNvPr id="5" name="TextBox 4"/>
          <p:cNvSpPr txBox="1"/>
          <p:nvPr/>
        </p:nvSpPr>
        <p:spPr>
          <a:xfrm>
            <a:off x="4038600" y="5257800"/>
            <a:ext cx="3581400" cy="923330"/>
          </a:xfrm>
          <a:prstGeom prst="rect">
            <a:avLst/>
          </a:prstGeom>
          <a:noFill/>
        </p:spPr>
        <p:txBody>
          <a:bodyPr wrap="square" rtlCol="0">
            <a:spAutoFit/>
          </a:bodyPr>
          <a:lstStyle/>
          <a:p>
            <a:r>
              <a:rPr lang="en-US" dirty="0" smtClean="0">
                <a:latin typeface="Bodoni MT" panose="02070603080606020203" pitchFamily="18" charset="0"/>
              </a:rPr>
              <a:t>Ann McGauran</a:t>
            </a:r>
            <a:endParaRPr lang="en-US" dirty="0" smtClean="0">
              <a:latin typeface="Bodoni MT" panose="02070603080606020203" pitchFamily="18" charset="0"/>
            </a:endParaRPr>
          </a:p>
          <a:p>
            <a:r>
              <a:rPr lang="en-US" dirty="0" smtClean="0">
                <a:latin typeface="Bodoni MT" panose="02070603080606020203" pitchFamily="18" charset="0"/>
              </a:rPr>
              <a:t>Phone: </a:t>
            </a:r>
            <a:r>
              <a:rPr lang="en-US" dirty="0" smtClean="0">
                <a:latin typeface="Bodoni MT" panose="02070603080606020203" pitchFamily="18" charset="0"/>
              </a:rPr>
              <a:t>615-741-4201</a:t>
            </a:r>
            <a:endParaRPr lang="en-US" dirty="0" smtClean="0">
              <a:latin typeface="Bodoni MT" panose="02070603080606020203" pitchFamily="18" charset="0"/>
            </a:endParaRPr>
          </a:p>
          <a:p>
            <a:r>
              <a:rPr lang="en-US" dirty="0" smtClean="0">
                <a:latin typeface="Bodoni MT" panose="02070603080606020203" pitchFamily="18" charset="0"/>
              </a:rPr>
              <a:t>Email: </a:t>
            </a:r>
            <a:r>
              <a:rPr lang="en-US" dirty="0" smtClean="0">
                <a:latin typeface="Bodoni MT" panose="02070603080606020203" pitchFamily="18" charset="0"/>
              </a:rPr>
              <a:t>Ann.McGauran@tn.gov</a:t>
            </a:r>
            <a:endParaRPr lang="en-US" dirty="0">
              <a:latin typeface="Bodoni MT" panose="02070603080606020203" pitchFamily="18" charset="0"/>
            </a:endParaRPr>
          </a:p>
        </p:txBody>
      </p:sp>
    </p:spTree>
    <p:extLst>
      <p:ext uri="{BB962C8B-B14F-4D97-AF65-F5344CB8AC3E}">
        <p14:creationId xmlns:p14="http://schemas.microsoft.com/office/powerpoint/2010/main" val="272399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Improvement</a:t>
            </a:r>
          </a:p>
        </p:txBody>
      </p:sp>
      <p:sp>
        <p:nvSpPr>
          <p:cNvPr id="3" name="Content Placeholder 2"/>
          <p:cNvSpPr>
            <a:spLocks noGrp="1"/>
          </p:cNvSpPr>
          <p:nvPr>
            <p:ph idx="1"/>
          </p:nvPr>
        </p:nvSpPr>
        <p:spPr>
          <a:xfrm>
            <a:off x="457200" y="1905000"/>
            <a:ext cx="8229600" cy="4343400"/>
          </a:xfrm>
        </p:spPr>
        <p:txBody>
          <a:bodyPr>
            <a:normAutofit fontScale="47500" lnSpcReduction="20000"/>
          </a:bodyPr>
          <a:lstStyle/>
          <a:p>
            <a:r>
              <a:rPr lang="en-US" sz="4600" dirty="0"/>
              <a:t>The construction or erection of new buildings or Structures, including the prefabricated and modular buildings and Structures that are or will be attached to a permanent foundation</a:t>
            </a:r>
          </a:p>
          <a:p>
            <a:r>
              <a:rPr lang="en-US" sz="4600" dirty="0"/>
              <a:t>The demolition of any building or structure</a:t>
            </a:r>
          </a:p>
          <a:p>
            <a:r>
              <a:rPr lang="en-US" sz="4600" dirty="0"/>
              <a:t>A Renovation</a:t>
            </a:r>
          </a:p>
          <a:p>
            <a:r>
              <a:rPr lang="en-US" sz="4600" dirty="0"/>
              <a:t>A project funded in an Appropriations Bill or Bond Bill passed by the Legislature with outlay dollars, or a project funded with residual funds.</a:t>
            </a:r>
          </a:p>
          <a:p>
            <a:endParaRPr lang="en-US" dirty="0"/>
          </a:p>
          <a:p>
            <a:r>
              <a:rPr lang="en-US" sz="3800" dirty="0">
                <a:solidFill>
                  <a:srgbClr val="0E337C"/>
                </a:solidFill>
              </a:rPr>
              <a:t>“Renovation” means the change in the functional use or operation of space in existing buildings or structures on State Property such that its occupancy changes for building code, insurance, funding, or bond purposes.</a:t>
            </a:r>
          </a:p>
          <a:p>
            <a:r>
              <a:rPr lang="en-US" sz="3800" dirty="0">
                <a:solidFill>
                  <a:srgbClr val="0E337C"/>
                </a:solidFill>
              </a:rPr>
              <a:t>“Structure” means any </a:t>
            </a:r>
            <a:r>
              <a:rPr lang="en-US" sz="3800" dirty="0" smtClean="0">
                <a:solidFill>
                  <a:srgbClr val="0E337C"/>
                </a:solidFill>
              </a:rPr>
              <a:t>monument </a:t>
            </a:r>
            <a:r>
              <a:rPr lang="en-US" sz="3800" dirty="0">
                <a:solidFill>
                  <a:srgbClr val="0E337C"/>
                </a:solidFill>
              </a:rPr>
              <a:t>or construction attached to State </a:t>
            </a:r>
            <a:r>
              <a:rPr lang="en-US" sz="3800" dirty="0" smtClean="0">
                <a:solidFill>
                  <a:srgbClr val="0E337C"/>
                </a:solidFill>
              </a:rPr>
              <a:t>      Property </a:t>
            </a:r>
            <a:r>
              <a:rPr lang="en-US" sz="3800" dirty="0">
                <a:solidFill>
                  <a:srgbClr val="0E337C"/>
                </a:solidFill>
              </a:rPr>
              <a:t>having health, safety, and welfare regulatory considerations; </a:t>
            </a:r>
            <a:r>
              <a:rPr lang="en-US" sz="3800" dirty="0" smtClean="0">
                <a:solidFill>
                  <a:srgbClr val="0E337C"/>
                </a:solidFill>
              </a:rPr>
              <a:t>   requiring </a:t>
            </a:r>
            <a:r>
              <a:rPr lang="en-US" sz="3800" dirty="0">
                <a:solidFill>
                  <a:srgbClr val="0E337C"/>
                </a:solidFill>
              </a:rPr>
              <a:t>State  Fire Marshal approval; or designed to accommodate </a:t>
            </a:r>
            <a:r>
              <a:rPr lang="en-US" sz="3800" dirty="0" smtClean="0">
                <a:solidFill>
                  <a:srgbClr val="0E337C"/>
                </a:solidFill>
              </a:rPr>
              <a:t>             eight </a:t>
            </a:r>
            <a:r>
              <a:rPr lang="en-US" sz="3800" dirty="0">
                <a:solidFill>
                  <a:srgbClr val="0E337C"/>
                </a:solidFill>
              </a:rPr>
              <a:t>or more people.</a:t>
            </a:r>
          </a:p>
          <a:p>
            <a:endParaRPr lang="en-US" dirty="0" smtClean="0"/>
          </a:p>
        </p:txBody>
      </p:sp>
    </p:spTree>
    <p:extLst>
      <p:ext uri="{BB962C8B-B14F-4D97-AF65-F5344CB8AC3E}">
        <p14:creationId xmlns:p14="http://schemas.microsoft.com/office/powerpoint/2010/main" val="412992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a:t>
            </a:r>
            <a:r>
              <a:rPr lang="en-US" dirty="0" smtClean="0"/>
              <a:t>Maintenance </a:t>
            </a:r>
            <a:endParaRPr lang="en-US" dirty="0"/>
          </a:p>
        </p:txBody>
      </p:sp>
      <p:sp>
        <p:nvSpPr>
          <p:cNvPr id="3" name="Content Placeholder 2"/>
          <p:cNvSpPr>
            <a:spLocks noGrp="1"/>
          </p:cNvSpPr>
          <p:nvPr>
            <p:ph idx="1"/>
          </p:nvPr>
        </p:nvSpPr>
        <p:spPr/>
        <p:txBody>
          <a:bodyPr>
            <a:normAutofit fontScale="70000" lnSpcReduction="20000"/>
          </a:bodyPr>
          <a:lstStyle/>
          <a:p>
            <a:r>
              <a:rPr lang="en-US" sz="3300" dirty="0"/>
              <a:t>Major Maintenance </a:t>
            </a:r>
          </a:p>
          <a:p>
            <a:r>
              <a:rPr lang="en-US" sz="3300" dirty="0"/>
              <a:t>Maintenance or construction in a single building or structure, within a six (6) month period or less, and having a Total Project Cost, taking into account all contracts pursuant to which the work was performed, in excess of $100,000 funded by sources other than capital appropriations</a:t>
            </a:r>
          </a:p>
          <a:p>
            <a:r>
              <a:rPr lang="en-US" sz="3300" dirty="0"/>
              <a:t>A project funded in an Appropriations Bill or Bond Bill passed by the Legislature with maintenance dollars, or a project funded with residual funds</a:t>
            </a:r>
          </a:p>
          <a:p>
            <a:endParaRPr lang="en-US" sz="2800" dirty="0" smtClean="0"/>
          </a:p>
          <a:p>
            <a:endParaRPr lang="en-US" sz="2800" dirty="0"/>
          </a:p>
          <a:p>
            <a:r>
              <a:rPr lang="en-US" sz="2600" dirty="0">
                <a:solidFill>
                  <a:srgbClr val="0E337C"/>
                </a:solidFill>
              </a:rPr>
              <a:t>Major Maintenance means the repair or renovation that is being funded </a:t>
            </a:r>
            <a:r>
              <a:rPr lang="en-US" sz="2600" dirty="0" smtClean="0">
                <a:solidFill>
                  <a:srgbClr val="0E337C"/>
                </a:solidFill>
              </a:rPr>
              <a:t>by  </a:t>
            </a:r>
            <a:r>
              <a:rPr lang="en-US" sz="2600" dirty="0">
                <a:solidFill>
                  <a:srgbClr val="0E337C"/>
                </a:solidFill>
              </a:rPr>
              <a:t>direct appropriations for “major maintenance” </a:t>
            </a:r>
            <a:r>
              <a:rPr lang="en-US" sz="2600" dirty="0" smtClean="0">
                <a:solidFill>
                  <a:srgbClr val="0E337C"/>
                </a:solidFill>
              </a:rPr>
              <a:t>or </a:t>
            </a:r>
            <a:r>
              <a:rPr lang="en-US" sz="2600" dirty="0">
                <a:solidFill>
                  <a:srgbClr val="0E337C"/>
                </a:solidFill>
              </a:rPr>
              <a:t>that is estimated to have </a:t>
            </a:r>
            <a:r>
              <a:rPr lang="en-US" sz="2600" dirty="0" smtClean="0">
                <a:solidFill>
                  <a:srgbClr val="0E337C"/>
                </a:solidFill>
              </a:rPr>
              <a:t>        a </a:t>
            </a:r>
            <a:r>
              <a:rPr lang="en-US" sz="2600" dirty="0">
                <a:solidFill>
                  <a:srgbClr val="0E337C"/>
                </a:solidFill>
              </a:rPr>
              <a:t>Total </a:t>
            </a:r>
            <a:r>
              <a:rPr lang="en-US" sz="2600" dirty="0" smtClean="0">
                <a:solidFill>
                  <a:srgbClr val="0E337C"/>
                </a:solidFill>
              </a:rPr>
              <a:t>Project Cost </a:t>
            </a:r>
            <a:r>
              <a:rPr lang="en-US" sz="2600" dirty="0">
                <a:solidFill>
                  <a:srgbClr val="0E337C"/>
                </a:solidFill>
              </a:rPr>
              <a:t>in excess of $100,000</a:t>
            </a:r>
          </a:p>
          <a:p>
            <a:endParaRPr lang="en-US" dirty="0"/>
          </a:p>
        </p:txBody>
      </p:sp>
    </p:spTree>
    <p:extLst>
      <p:ext uri="{BB962C8B-B14F-4D97-AF65-F5344CB8AC3E}">
        <p14:creationId xmlns:p14="http://schemas.microsoft.com/office/powerpoint/2010/main" val="343672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Grant</a:t>
            </a:r>
          </a:p>
        </p:txBody>
      </p:sp>
      <p:sp>
        <p:nvSpPr>
          <p:cNvPr id="3" name="Content Placeholder 2"/>
          <p:cNvSpPr>
            <a:spLocks noGrp="1"/>
          </p:cNvSpPr>
          <p:nvPr>
            <p:ph idx="1"/>
          </p:nvPr>
        </p:nvSpPr>
        <p:spPr/>
        <p:txBody>
          <a:bodyPr/>
          <a:lstStyle/>
          <a:p>
            <a:r>
              <a:rPr lang="en-US" dirty="0" smtClean="0"/>
              <a:t>An agreement </a:t>
            </a:r>
            <a:r>
              <a:rPr lang="en-US" dirty="0"/>
              <a:t>whereby the State agrees to </a:t>
            </a:r>
            <a:r>
              <a:rPr lang="en-US" dirty="0" smtClean="0"/>
              <a:t>provide </a:t>
            </a:r>
            <a:r>
              <a:rPr lang="en-US" dirty="0"/>
              <a:t>funds to any entity in order to fulfill an appropriation set forth in an annual Appropriations Bill or Bond Bill passed by the Legislature for capital outlay or capital </a:t>
            </a:r>
            <a:r>
              <a:rPr lang="en-US" dirty="0" smtClean="0"/>
              <a:t>maintenance.</a:t>
            </a:r>
            <a:endParaRPr lang="en-US" dirty="0"/>
          </a:p>
        </p:txBody>
      </p:sp>
    </p:spTree>
    <p:extLst>
      <p:ext uri="{BB962C8B-B14F-4D97-AF65-F5344CB8AC3E}">
        <p14:creationId xmlns:p14="http://schemas.microsoft.com/office/powerpoint/2010/main" val="78799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 Institution</a:t>
            </a:r>
            <a:endParaRPr lang="en-US" dirty="0"/>
          </a:p>
        </p:txBody>
      </p:sp>
      <p:sp>
        <p:nvSpPr>
          <p:cNvPr id="3" name="Content Placeholder 2"/>
          <p:cNvSpPr>
            <a:spLocks noGrp="1"/>
          </p:cNvSpPr>
          <p:nvPr>
            <p:ph idx="1"/>
          </p:nvPr>
        </p:nvSpPr>
        <p:spPr>
          <a:xfrm>
            <a:off x="457200" y="1905000"/>
            <a:ext cx="8229600" cy="4572000"/>
          </a:xfrm>
        </p:spPr>
        <p:txBody>
          <a:bodyPr>
            <a:normAutofit fontScale="55000" lnSpcReduction="20000"/>
          </a:bodyPr>
          <a:lstStyle/>
          <a:p>
            <a:r>
              <a:rPr lang="en-US" sz="4400" dirty="0" smtClean="0"/>
              <a:t>University </a:t>
            </a:r>
            <a:r>
              <a:rPr lang="en-US" sz="4400" dirty="0"/>
              <a:t>of Tennessee, </a:t>
            </a:r>
            <a:endParaRPr lang="en-US" sz="4400" dirty="0" smtClean="0"/>
          </a:p>
          <a:p>
            <a:r>
              <a:rPr lang="en-US" sz="4400" dirty="0" smtClean="0"/>
              <a:t>Tennessee </a:t>
            </a:r>
            <a:r>
              <a:rPr lang="en-US" sz="4400" dirty="0"/>
              <a:t>Board of </a:t>
            </a:r>
            <a:r>
              <a:rPr lang="en-US" sz="4400" dirty="0" smtClean="0"/>
              <a:t>Regents,</a:t>
            </a:r>
          </a:p>
          <a:p>
            <a:r>
              <a:rPr lang="en-US" sz="4400" dirty="0" smtClean="0"/>
              <a:t>Austin </a:t>
            </a:r>
            <a:r>
              <a:rPr lang="en-US" sz="4400" dirty="0" err="1"/>
              <a:t>Peay</a:t>
            </a:r>
            <a:r>
              <a:rPr lang="en-US" sz="4400" dirty="0"/>
              <a:t> State University, </a:t>
            </a:r>
            <a:endParaRPr lang="en-US" sz="4400" dirty="0" smtClean="0"/>
          </a:p>
          <a:p>
            <a:r>
              <a:rPr lang="en-US" sz="4400" dirty="0" smtClean="0"/>
              <a:t>East </a:t>
            </a:r>
            <a:r>
              <a:rPr lang="en-US" sz="4400" dirty="0"/>
              <a:t>Tennessee State University, </a:t>
            </a:r>
            <a:endParaRPr lang="en-US" sz="4400" dirty="0" smtClean="0"/>
          </a:p>
          <a:p>
            <a:r>
              <a:rPr lang="en-US" sz="4400" dirty="0" smtClean="0"/>
              <a:t>Middle </a:t>
            </a:r>
            <a:r>
              <a:rPr lang="en-US" sz="4400" dirty="0"/>
              <a:t>Tennessee State University, </a:t>
            </a:r>
            <a:endParaRPr lang="en-US" sz="4400" dirty="0" smtClean="0"/>
          </a:p>
          <a:p>
            <a:r>
              <a:rPr lang="en-US" sz="4400" dirty="0" smtClean="0"/>
              <a:t>Tennessee </a:t>
            </a:r>
            <a:r>
              <a:rPr lang="en-US" sz="4400" dirty="0"/>
              <a:t>State University, </a:t>
            </a:r>
            <a:endParaRPr lang="en-US" sz="4400" dirty="0" smtClean="0"/>
          </a:p>
          <a:p>
            <a:r>
              <a:rPr lang="en-US" sz="4400" dirty="0" smtClean="0"/>
              <a:t>Tennessee </a:t>
            </a:r>
            <a:r>
              <a:rPr lang="en-US" sz="4400" dirty="0"/>
              <a:t>Technological University, </a:t>
            </a:r>
            <a:endParaRPr lang="en-US" sz="4400" dirty="0" smtClean="0"/>
          </a:p>
          <a:p>
            <a:r>
              <a:rPr lang="en-US" sz="4400" dirty="0" smtClean="0"/>
              <a:t>University </a:t>
            </a:r>
            <a:r>
              <a:rPr lang="en-US" sz="4400" dirty="0"/>
              <a:t>of Memphis, </a:t>
            </a:r>
            <a:endParaRPr lang="en-US" sz="4400" dirty="0"/>
          </a:p>
          <a:p>
            <a:r>
              <a:rPr lang="en-US" sz="4400" dirty="0" smtClean="0"/>
              <a:t>or </a:t>
            </a:r>
            <a:r>
              <a:rPr lang="en-US" sz="4400" dirty="0"/>
              <a:t>a campus or institution of one of the aforementioned. </a:t>
            </a:r>
            <a:endParaRPr lang="en-US" dirty="0"/>
          </a:p>
          <a:p>
            <a:pPr marL="0" indent="0">
              <a:buNone/>
            </a:pPr>
            <a:endParaRPr lang="en-US" dirty="0"/>
          </a:p>
          <a:p>
            <a:pPr marL="0" indent="0">
              <a:buNone/>
            </a:pPr>
            <a:r>
              <a:rPr lang="en-US" dirty="0" smtClean="0">
                <a:solidFill>
                  <a:srgbClr val="0E337C"/>
                </a:solidFill>
              </a:rPr>
              <a:t>Head </a:t>
            </a:r>
            <a:r>
              <a:rPr lang="en-US" dirty="0">
                <a:solidFill>
                  <a:srgbClr val="0E337C"/>
                </a:solidFill>
              </a:rPr>
              <a:t>of the Higher Education </a:t>
            </a:r>
            <a:r>
              <a:rPr lang="en-US" dirty="0" smtClean="0">
                <a:solidFill>
                  <a:srgbClr val="0E337C"/>
                </a:solidFill>
              </a:rPr>
              <a:t>Institution means</a:t>
            </a:r>
            <a:r>
              <a:rPr lang="en-US" dirty="0">
                <a:solidFill>
                  <a:srgbClr val="0E337C"/>
                </a:solidFill>
              </a:rPr>
              <a:t>: (</a:t>
            </a:r>
            <a:r>
              <a:rPr lang="en-US" dirty="0" err="1">
                <a:solidFill>
                  <a:srgbClr val="0E337C"/>
                </a:solidFill>
              </a:rPr>
              <a:t>i</a:t>
            </a:r>
            <a:r>
              <a:rPr lang="en-US" dirty="0">
                <a:solidFill>
                  <a:srgbClr val="0E337C"/>
                </a:solidFill>
              </a:rPr>
              <a:t>) as to </a:t>
            </a:r>
            <a:r>
              <a:rPr lang="en-US" dirty="0" smtClean="0">
                <a:solidFill>
                  <a:srgbClr val="0E337C"/>
                </a:solidFill>
              </a:rPr>
              <a:t>the Tennessee Board       of </a:t>
            </a:r>
            <a:r>
              <a:rPr lang="en-US" dirty="0">
                <a:solidFill>
                  <a:srgbClr val="0E337C"/>
                </a:solidFill>
              </a:rPr>
              <a:t>Regents and any institution thereunder, </a:t>
            </a:r>
            <a:r>
              <a:rPr lang="en-US" dirty="0" smtClean="0">
                <a:solidFill>
                  <a:srgbClr val="0E337C"/>
                </a:solidFill>
              </a:rPr>
              <a:t>the Chancellor</a:t>
            </a:r>
            <a:r>
              <a:rPr lang="en-US" dirty="0">
                <a:solidFill>
                  <a:srgbClr val="0E337C"/>
                </a:solidFill>
              </a:rPr>
              <a:t>, </a:t>
            </a:r>
            <a:r>
              <a:rPr lang="en-US" dirty="0" smtClean="0">
                <a:solidFill>
                  <a:srgbClr val="0E337C"/>
                </a:solidFill>
              </a:rPr>
              <a:t>and (</a:t>
            </a:r>
            <a:r>
              <a:rPr lang="en-US" dirty="0">
                <a:solidFill>
                  <a:srgbClr val="0E337C"/>
                </a:solidFill>
              </a:rPr>
              <a:t>ii) as to </a:t>
            </a:r>
            <a:r>
              <a:rPr lang="en-US" dirty="0" smtClean="0">
                <a:solidFill>
                  <a:srgbClr val="0E337C"/>
                </a:solidFill>
              </a:rPr>
              <a:t>               any </a:t>
            </a:r>
            <a:r>
              <a:rPr lang="en-US" dirty="0">
                <a:solidFill>
                  <a:srgbClr val="0E337C"/>
                </a:solidFill>
              </a:rPr>
              <a:t>other Higher Education Institution, </a:t>
            </a:r>
            <a:r>
              <a:rPr lang="en-US" dirty="0" smtClean="0">
                <a:solidFill>
                  <a:srgbClr val="0E337C"/>
                </a:solidFill>
              </a:rPr>
              <a:t> the </a:t>
            </a:r>
            <a:r>
              <a:rPr lang="en-US" dirty="0">
                <a:solidFill>
                  <a:srgbClr val="0E337C"/>
                </a:solidFill>
              </a:rPr>
              <a:t>President. </a:t>
            </a:r>
          </a:p>
        </p:txBody>
      </p:sp>
    </p:spTree>
    <p:extLst>
      <p:ext uri="{BB962C8B-B14F-4D97-AF65-F5344CB8AC3E}">
        <p14:creationId xmlns:p14="http://schemas.microsoft.com/office/powerpoint/2010/main" val="2276357613"/>
      </p:ext>
    </p:extLst>
  </p:cSld>
  <p:clrMapOvr>
    <a:masterClrMapping/>
  </p:clrMapOvr>
</p:sld>
</file>

<file path=ppt/theme/theme1.xml><?xml version="1.0" encoding="utf-8"?>
<a:theme xmlns:a="http://schemas.openxmlformats.org/drawingml/2006/main" name="Office of the State Architect_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of the State Architect_powerpoint template</Template>
  <TotalTime>1974</TotalTime>
  <Words>2393</Words>
  <Application>Microsoft Office PowerPoint</Application>
  <PresentationFormat>On-screen Show (4:3)</PresentationFormat>
  <Paragraphs>305</Paragraphs>
  <Slides>51</Slides>
  <Notes>32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of the State Architect_powerpoint template</vt:lpstr>
      <vt:lpstr>SBC/OSA Processes LGI Training 3/21/2018</vt:lpstr>
      <vt:lpstr>Agenda</vt:lpstr>
      <vt:lpstr>SBC policy Update jan 2018</vt:lpstr>
      <vt:lpstr>Purpose of the Update</vt:lpstr>
      <vt:lpstr>I-3 Purpose of the Commission</vt:lpstr>
      <vt:lpstr>Capital Improvement</vt:lpstr>
      <vt:lpstr>Capital Maintenance </vt:lpstr>
      <vt:lpstr>Capital Grant</vt:lpstr>
      <vt:lpstr>Higher Education Institution</vt:lpstr>
      <vt:lpstr>Head of an SPA</vt:lpstr>
      <vt:lpstr>Capital Projects Delegations</vt:lpstr>
      <vt:lpstr>Capital Projects Back-up Documents</vt:lpstr>
      <vt:lpstr>Capital Projects Back-up Documents</vt:lpstr>
      <vt:lpstr>Capital Projects Back-up Documents</vt:lpstr>
      <vt:lpstr>Capital Projects Back-up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Land Transactions Policy and Procedures</vt:lpstr>
      <vt:lpstr>Land Transactions</vt:lpstr>
      <vt:lpstr>Land Transactions Essentials</vt:lpstr>
      <vt:lpstr>Land Transactions Next Steps</vt:lpstr>
      <vt:lpstr>Land Back-Up Documents</vt:lpstr>
      <vt:lpstr>PowerPoint Presentation</vt:lpstr>
      <vt:lpstr>PowerPoint Presentation</vt:lpstr>
      <vt:lpstr>Leasing Policy and Procedures Refresher</vt:lpstr>
      <vt:lpstr>Disposal Leases (Land Transaction)</vt:lpstr>
      <vt:lpstr>Acquisition Leases</vt:lpstr>
      <vt:lpstr>Acquisition Leases Essentials</vt:lpstr>
      <vt:lpstr>Acquisition Leases Advertising</vt:lpstr>
      <vt:lpstr>Acquisition Leases requiring  ESC Approval  </vt:lpstr>
      <vt:lpstr>Acquisition Leases Other Items Refresher</vt:lpstr>
      <vt:lpstr>Acquisition Leases Next Steps</vt:lpstr>
      <vt:lpstr>Acquisition Leases Final Steps</vt:lpstr>
      <vt:lpstr>Land and Lease Transactions Keys to Success</vt:lpstr>
      <vt:lpstr>Items requiring OSA signature/approval</vt:lpstr>
      <vt:lpstr>Gift in Place Projects</vt:lpstr>
      <vt:lpstr>Designer Agreements</vt:lpstr>
      <vt:lpstr>Consultant Contracts</vt:lpstr>
      <vt:lpstr>Grant Contracts</vt:lpstr>
      <vt:lpstr>Construction Agreements</vt:lpstr>
      <vt:lpstr>CM/GC Contracts</vt:lpstr>
      <vt:lpstr>General Information</vt:lpstr>
      <vt:lpstr>Questions</vt:lpstr>
    </vt:vector>
  </TitlesOfParts>
  <Company>State of Tennessee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 Policy Update January 2018</dc:title>
  <dc:creator>Ann McGauran</dc:creator>
  <cp:lastModifiedBy>Ann McGauran</cp:lastModifiedBy>
  <cp:revision>38</cp:revision>
  <cp:lastPrinted>2018-03-20T21:38:57Z</cp:lastPrinted>
  <dcterms:created xsi:type="dcterms:W3CDTF">2018-02-09T21:57:32Z</dcterms:created>
  <dcterms:modified xsi:type="dcterms:W3CDTF">2018-03-21T16:28:41Z</dcterms:modified>
</cp:coreProperties>
</file>