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8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 showGuides="1">
      <p:cViewPr varScale="1">
        <p:scale>
          <a:sx n="66" d="100"/>
          <a:sy n="66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04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85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3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2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6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6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0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8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29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95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0D360-455D-4ABE-AB0F-6765FDCFC211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B7C31-65B0-4DE7-8273-3C9FB2759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514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686800" cy="1470025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/>
              <a:t>Designers’ Manual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Overview and Chapter Contents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Training Session for LGIs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June 20, 2018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2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DESIGNER AGREEMENTS</a:t>
            </a:r>
            <a:br>
              <a:rPr lang="en-US" u="sng" dirty="0" smtClean="0"/>
            </a:br>
            <a:r>
              <a:rPr lang="en-US" u="sng" dirty="0" smtClean="0"/>
              <a:t>AND PAYMENTS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cap="all" dirty="0" smtClean="0"/>
              <a:t>2.04 </a:t>
            </a:r>
            <a:r>
              <a:rPr lang="en-US" cap="all" dirty="0"/>
              <a:t>	ADDITIONAL SERVICES </a:t>
            </a:r>
            <a:r>
              <a:rPr lang="en-US" cap="all" dirty="0" smtClean="0"/>
              <a:t>PROVIDED</a:t>
            </a:r>
            <a:br>
              <a:rPr lang="en-US" cap="all" dirty="0" smtClean="0"/>
            </a:br>
            <a:r>
              <a:rPr lang="en-US" cap="all" dirty="0" smtClean="0"/>
              <a:t>	UNDER AGREEMENTS</a:t>
            </a:r>
          </a:p>
          <a:p>
            <a:pPr marL="0" indent="0">
              <a:buNone/>
            </a:pPr>
            <a:r>
              <a:rPr lang="en-US" cap="all" dirty="0"/>
              <a:t>2.05 	REIMBURSABLE </a:t>
            </a:r>
            <a:r>
              <a:rPr lang="en-US" cap="all" dirty="0" smtClean="0"/>
              <a:t>EXPENSES</a:t>
            </a:r>
            <a:br>
              <a:rPr lang="en-US" cap="all" dirty="0" smtClean="0"/>
            </a:br>
            <a:r>
              <a:rPr lang="en-US" cap="all" dirty="0" smtClean="0"/>
              <a:t>	INCURRED </a:t>
            </a:r>
            <a:r>
              <a:rPr lang="en-US" cap="all" dirty="0"/>
              <a:t>UNDER </a:t>
            </a:r>
            <a:r>
              <a:rPr lang="en-US" cap="all" dirty="0" smtClean="0"/>
              <a:t>AGREEMENTS</a:t>
            </a:r>
          </a:p>
          <a:p>
            <a:pPr marL="0" indent="0">
              <a:buNone/>
            </a:pPr>
            <a:r>
              <a:rPr lang="en-US" cap="all" dirty="0"/>
              <a:t>2.06 	PAYMENTS TO DESIGNERS</a:t>
            </a:r>
            <a:endParaRPr lang="en-US" dirty="0"/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2.07 	EXAMPLE INVOICE FORMATS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cap="all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56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3: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DESIGN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>
                <a:solidFill>
                  <a:srgbClr val="FFFF00"/>
                </a:solidFill>
              </a:rPr>
              <a:t>3.01</a:t>
            </a:r>
            <a:r>
              <a:rPr lang="en-US" cap="all" dirty="0">
                <a:solidFill>
                  <a:srgbClr val="FFFF00"/>
                </a:solidFill>
              </a:rPr>
              <a:t>	GENERAL </a:t>
            </a:r>
            <a:endParaRPr lang="en-US" cap="all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3.02	REGULATORY 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/>
              <a:t>3.03	OWNER consultant reviews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3.04	HIGH PERFORMANCE </a:t>
            </a:r>
            <a:r>
              <a:rPr lang="en-US" dirty="0" smtClean="0">
                <a:solidFill>
                  <a:srgbClr val="FFFF00"/>
                </a:solidFill>
              </a:rPr>
              <a:t>BUILDING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REQUIREMENTS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3.05	SPACE EFFICIENCY AND </a:t>
            </a:r>
            <a:r>
              <a:rPr lang="en-US" dirty="0" smtClean="0">
                <a:solidFill>
                  <a:srgbClr val="FFFF00"/>
                </a:solidFill>
              </a:rPr>
              <a:t>COST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ANALYSIS 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1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3: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DESIGN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3.06</a:t>
            </a:r>
            <a:r>
              <a:rPr lang="en-US" dirty="0"/>
              <a:t>	PROGRAM PHASE </a:t>
            </a:r>
          </a:p>
          <a:p>
            <a:pPr marL="0" indent="0">
              <a:buNone/>
            </a:pPr>
            <a:r>
              <a:rPr lang="en-US" dirty="0"/>
              <a:t>3.07	SCHEMATIC DESIGN PHASE </a:t>
            </a:r>
          </a:p>
          <a:p>
            <a:pPr marL="0" indent="0">
              <a:buNone/>
            </a:pPr>
            <a:r>
              <a:rPr lang="en-US" dirty="0"/>
              <a:t>3.08	DESIGN DEVELOPMENT PHASE </a:t>
            </a:r>
          </a:p>
          <a:p>
            <a:pPr marL="0" indent="0">
              <a:buNone/>
            </a:pPr>
            <a:r>
              <a:rPr lang="en-US" dirty="0"/>
              <a:t>3.09	CONSTRUCTION </a:t>
            </a:r>
            <a:r>
              <a:rPr lang="en-US" dirty="0" smtClean="0"/>
              <a:t>DOCUMENT</a:t>
            </a:r>
            <a:br>
              <a:rPr lang="en-US" dirty="0" smtClean="0"/>
            </a:br>
            <a:r>
              <a:rPr lang="en-US" dirty="0" smtClean="0"/>
              <a:t>	PHASE 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3.10	FURNITURE, FIXTURES, </a:t>
            </a:r>
            <a:r>
              <a:rPr lang="en-US" dirty="0" smtClean="0">
                <a:solidFill>
                  <a:srgbClr val="FFFF00"/>
                </a:solidFill>
              </a:rPr>
              <a:t>AND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EQUIPMENT </a:t>
            </a:r>
            <a:r>
              <a:rPr lang="en-US" dirty="0">
                <a:solidFill>
                  <a:srgbClr val="FFFF00"/>
                </a:solidFill>
              </a:rPr>
              <a:t>(FF&amp;E) </a:t>
            </a:r>
            <a:r>
              <a:rPr lang="en-US" dirty="0" smtClean="0">
                <a:solidFill>
                  <a:srgbClr val="FFFF00"/>
                </a:solidFill>
              </a:rPr>
              <a:t>ADDITIONAL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SERVICES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cap="all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90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</a:t>
            </a:r>
            <a:r>
              <a:rPr lang="en-US" b="1" dirty="0"/>
              <a:t>4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PROJECT MANUAL GUIDE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/>
              <a:t>4.01</a:t>
            </a:r>
            <a:r>
              <a:rPr lang="en-US" cap="all" dirty="0"/>
              <a:t>	GENERAL </a:t>
            </a:r>
            <a:endParaRPr lang="en-US" dirty="0"/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4.02 	INSTRUCTIONS FOR </a:t>
            </a:r>
            <a:r>
              <a:rPr lang="en-US" cap="all" dirty="0" smtClean="0">
                <a:solidFill>
                  <a:srgbClr val="FFFF00"/>
                </a:solidFill>
              </a:rPr>
              <a:t>SELECTED</a:t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STANDARD DOCUMENTS</a:t>
            </a:r>
          </a:p>
          <a:p>
            <a:pPr marL="0" indent="0">
              <a:buNone/>
            </a:pPr>
            <a:r>
              <a:rPr lang="en-US" cap="all" dirty="0"/>
              <a:t>	</a:t>
            </a:r>
            <a:r>
              <a:rPr lang="en-US" cap="all" dirty="0" smtClean="0"/>
              <a:t>(</a:t>
            </a:r>
            <a:r>
              <a:rPr lang="en-US" dirty="0" smtClean="0"/>
              <a:t>listed on next slide)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4.03 	SPECIFICATIONS INSTRUCTIONS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75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Section 4.02: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SELECTED STANDARD DOCS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00</a:t>
            </a:r>
            <a:r>
              <a:rPr lang="en-US" dirty="0"/>
              <a:t> 00 01 Project Title Page</a:t>
            </a:r>
          </a:p>
          <a:p>
            <a:pPr marL="0" lvl="0" indent="0">
              <a:buNone/>
            </a:pPr>
            <a:r>
              <a:rPr lang="en-US" dirty="0">
                <a:solidFill>
                  <a:srgbClr val="FFFF00"/>
                </a:solidFill>
              </a:rPr>
              <a:t>00 11 16 Invitation to Bid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00 11 19 Request for </a:t>
            </a:r>
            <a:r>
              <a:rPr lang="en-US" dirty="0" smtClean="0"/>
              <a:t>GMP</a:t>
            </a: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/>
              <a:t>00 11 19 Invitation to Bid – </a:t>
            </a:r>
            <a:r>
              <a:rPr lang="en-US" dirty="0" smtClean="0"/>
              <a:t>Non-Construction</a:t>
            </a:r>
            <a:endParaRPr lang="en-US" dirty="0">
              <a:solidFill>
                <a:srgbClr val="FFFF00"/>
              </a:solidFill>
            </a:endParaRPr>
          </a:p>
          <a:p>
            <a:pPr marL="0" lvl="0" indent="0">
              <a:buNone/>
            </a:pPr>
            <a:r>
              <a:rPr lang="en-US" dirty="0"/>
              <a:t>00 41 13 Bid Form </a:t>
            </a:r>
          </a:p>
          <a:p>
            <a:pPr marL="0" lvl="0" indent="0">
              <a:buNone/>
            </a:pPr>
            <a:r>
              <a:rPr lang="en-US" dirty="0"/>
              <a:t>00 41 63 Bid and Agreement Form 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Non-Construction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1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Section 4.02: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SELECTED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00 </a:t>
            </a:r>
            <a:r>
              <a:rPr lang="en-US" dirty="0"/>
              <a:t>42 23 GMP Summary</a:t>
            </a:r>
            <a:br>
              <a:rPr lang="en-US" dirty="0"/>
            </a:br>
            <a:r>
              <a:rPr lang="en-US" dirty="0"/>
              <a:t>00 42 71 GMP List of Trade Subcontracts</a:t>
            </a:r>
            <a:br>
              <a:rPr lang="en-US" dirty="0"/>
            </a:br>
            <a:r>
              <a:rPr lang="en-US" dirty="0"/>
              <a:t>00 42 75 GMP Disclosure of </a:t>
            </a:r>
            <a:r>
              <a:rPr lang="en-US" dirty="0" smtClean="0"/>
              <a:t>General</a:t>
            </a:r>
            <a:br>
              <a:rPr lang="en-US" dirty="0" smtClean="0"/>
            </a:br>
            <a:r>
              <a:rPr lang="en-US" dirty="0" smtClean="0"/>
              <a:t>		Conditions</a:t>
            </a:r>
          </a:p>
          <a:p>
            <a:pPr marL="0" indent="0">
              <a:buNone/>
            </a:pPr>
            <a:r>
              <a:rPr lang="en-US" dirty="0"/>
              <a:t>00 61 43 Three Year Roof Bond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00 72 13 General Conditions of the </a:t>
            </a:r>
            <a:r>
              <a:rPr lang="en-US" dirty="0" smtClean="0">
                <a:solidFill>
                  <a:srgbClr val="FFFF00"/>
                </a:solidFill>
              </a:rPr>
              <a:t>Contract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for Construction</a:t>
            </a:r>
          </a:p>
          <a:p>
            <a:pPr marL="0" lvl="0" indent="0">
              <a:buNone/>
            </a:pPr>
            <a:r>
              <a:rPr lang="en-US" dirty="0"/>
              <a:t>00 72 13.2 Supplementary Conditions </a:t>
            </a:r>
            <a:r>
              <a:rPr lang="en-US" dirty="0" smtClean="0"/>
              <a:t>–</a:t>
            </a:r>
            <a:br>
              <a:rPr lang="en-US" dirty="0" smtClean="0"/>
            </a:br>
            <a:r>
              <a:rPr lang="en-US" dirty="0" smtClean="0"/>
              <a:t>		Demolition </a:t>
            </a:r>
            <a:r>
              <a:rPr lang="en-US" dirty="0"/>
              <a:t>Requirements</a:t>
            </a:r>
          </a:p>
          <a:p>
            <a:pPr mar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2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Section 4.02: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SELECTED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01</a:t>
            </a:r>
            <a:r>
              <a:rPr lang="en-US" dirty="0"/>
              <a:t> 11 00 Summary</a:t>
            </a:r>
          </a:p>
          <a:p>
            <a:pPr marL="0" indent="0">
              <a:buNone/>
            </a:pPr>
            <a:r>
              <a:rPr lang="en-US" dirty="0"/>
              <a:t>01 21 13 Allowances</a:t>
            </a:r>
          </a:p>
          <a:p>
            <a:pPr marL="0" indent="0">
              <a:buNone/>
            </a:pPr>
            <a:r>
              <a:rPr lang="en-US" dirty="0"/>
              <a:t>01 21 15 List of Allowances</a:t>
            </a:r>
          </a:p>
          <a:p>
            <a:pPr marL="0" indent="0">
              <a:buNone/>
            </a:pPr>
            <a:r>
              <a:rPr lang="en-US" dirty="0"/>
              <a:t>01 22 13 Unit Prices</a:t>
            </a:r>
          </a:p>
          <a:p>
            <a:pPr marL="0" indent="0">
              <a:buNone/>
            </a:pPr>
            <a:r>
              <a:rPr lang="en-US" dirty="0"/>
              <a:t>01 22 15 List of Unit Prices</a:t>
            </a:r>
          </a:p>
          <a:p>
            <a:pPr marL="0" indent="0">
              <a:buNone/>
            </a:pPr>
            <a:r>
              <a:rPr lang="en-US" dirty="0"/>
              <a:t>01 23 00 Alternates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01 57 23 Temporary Storm Water </a:t>
            </a:r>
            <a:r>
              <a:rPr lang="en-US" dirty="0" smtClean="0">
                <a:solidFill>
                  <a:srgbClr val="FFFF00"/>
                </a:solidFill>
              </a:rPr>
              <a:t>Pollution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Control</a:t>
            </a:r>
            <a:endParaRPr lang="en-US" dirty="0">
              <a:solidFill>
                <a:srgbClr val="FFFF00"/>
              </a:solidFill>
            </a:endParaRP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93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Section 4.02: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SELECTED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01</a:t>
            </a:r>
            <a:r>
              <a:rPr lang="en-US" dirty="0"/>
              <a:t> 74 00 Cleaning and Waste Management</a:t>
            </a:r>
          </a:p>
          <a:p>
            <a:pPr marL="0" lvl="0" indent="0">
              <a:buNone/>
            </a:pPr>
            <a:r>
              <a:rPr lang="en-US" dirty="0"/>
              <a:t>01 78 01 Closeout Submittals</a:t>
            </a:r>
            <a:br>
              <a:rPr lang="en-US" dirty="0"/>
            </a:br>
            <a:r>
              <a:rPr lang="en-US" dirty="0"/>
              <a:t>01 78 02 Closeout Submittals</a:t>
            </a:r>
          </a:p>
          <a:p>
            <a:pPr marL="0" lvl="0" indent="0">
              <a:buNone/>
            </a:pPr>
            <a:r>
              <a:rPr lang="en-US" dirty="0"/>
              <a:t>01 91 13 Commissioning</a:t>
            </a:r>
            <a:br>
              <a:rPr lang="en-US" dirty="0"/>
            </a:br>
            <a:r>
              <a:rPr lang="en-US" dirty="0"/>
              <a:t>01 91 23 Performance Testing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Identification Form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01 91 26 Performance Testing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Procedures </a:t>
            </a:r>
            <a:r>
              <a:rPr lang="en-US" dirty="0"/>
              <a:t>Form</a:t>
            </a:r>
            <a:br>
              <a:rPr lang="en-US" dirty="0"/>
            </a:br>
            <a:r>
              <a:rPr lang="en-US" dirty="0"/>
              <a:t>01 91 29 Functional Performance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Test </a:t>
            </a:r>
            <a:r>
              <a:rPr lang="en-US" dirty="0"/>
              <a:t>Certification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2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Section 4.02: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SELECTED DOCS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07</a:t>
            </a:r>
            <a:r>
              <a:rPr lang="en-US" dirty="0"/>
              <a:t> 50 35 Existing Roofing System Warranty</a:t>
            </a:r>
          </a:p>
          <a:p>
            <a:pPr marL="0" lvl="0" indent="0">
              <a:buNone/>
            </a:pPr>
            <a:r>
              <a:rPr lang="en-US" dirty="0"/>
              <a:t>07 50 36 Total Roofing System Warranty</a:t>
            </a:r>
            <a:br>
              <a:rPr lang="en-US" dirty="0"/>
            </a:br>
            <a:r>
              <a:rPr lang="en-US" dirty="0"/>
              <a:t>07 61 02 Twenty Year Total Metal </a:t>
            </a:r>
            <a:r>
              <a:rPr lang="en-US" dirty="0" smtClean="0"/>
              <a:t>Roofing </a:t>
            </a:r>
            <a:br>
              <a:rPr lang="en-US" dirty="0" smtClean="0"/>
            </a:br>
            <a:r>
              <a:rPr lang="en-US" dirty="0" smtClean="0"/>
              <a:t>		System </a:t>
            </a:r>
            <a:r>
              <a:rPr lang="en-US" dirty="0"/>
              <a:t>Warranty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5: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PROCUREMENT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>
                <a:solidFill>
                  <a:srgbClr val="FFFF00"/>
                </a:solidFill>
              </a:rPr>
              <a:t>5.01</a:t>
            </a:r>
            <a:r>
              <a:rPr lang="en-US" cap="all" dirty="0">
                <a:solidFill>
                  <a:srgbClr val="FFFF00"/>
                </a:solidFill>
              </a:rPr>
              <a:t>	CONSTRUCTION PROCUREMENT </a:t>
            </a:r>
            <a:r>
              <a:rPr lang="en-US" cap="all" dirty="0" smtClean="0">
                <a:solidFill>
                  <a:srgbClr val="FFFF00"/>
                </a:solidFill>
              </a:rPr>
              <a:t/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DELIVERY </a:t>
            </a:r>
            <a:r>
              <a:rPr lang="en-US" cap="all" dirty="0">
                <a:solidFill>
                  <a:srgbClr val="FFFF00"/>
                </a:solidFill>
              </a:rPr>
              <a:t>METHODS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/>
              <a:t>5.02	INITIATION OF THE BIDDING PHASE 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5.03	PRE-BID CONFERENCE AND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ADDENDA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5.04	BID TAB (TABULATION)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PREPARATION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5.05	BID OPENING PREPARATION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67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</a:rPr>
              <a:t>PURPOSE: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Help Develop and Execute Projects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cap="all" dirty="0" smtClean="0"/>
              <a:t>CHAPTER 1:  INTRODUCTION</a:t>
            </a:r>
          </a:p>
          <a:p>
            <a:pPr marL="0" indent="0">
              <a:buNone/>
            </a:pPr>
            <a:r>
              <a:rPr lang="en-US" cap="all" dirty="0" smtClean="0"/>
              <a:t>1.01</a:t>
            </a:r>
            <a:r>
              <a:rPr lang="en-US" cap="all" dirty="0"/>
              <a:t>	PURPOSE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The Designers’ Manual provides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standards</a:t>
            </a:r>
            <a:r>
              <a:rPr lang="en-US" b="1" dirty="0"/>
              <a:t>, criteria, and guides for </a:t>
            </a:r>
            <a:r>
              <a:rPr lang="en-US" dirty="0"/>
              <a:t>the </a:t>
            </a:r>
            <a:r>
              <a:rPr lang="en-US" u="sng" dirty="0"/>
              <a:t>development and execution </a:t>
            </a:r>
            <a:r>
              <a:rPr lang="en-US" dirty="0"/>
              <a:t>of </a:t>
            </a:r>
            <a:r>
              <a:rPr lang="en-US" b="1" dirty="0"/>
              <a:t>capital projects </a:t>
            </a:r>
            <a:r>
              <a:rPr lang="en-US" dirty="0" smtClean="0"/>
              <a:t>pursued under </a:t>
            </a:r>
            <a:r>
              <a:rPr lang="en-US" b="1" dirty="0"/>
              <a:t>State Building Commission </a:t>
            </a:r>
            <a:r>
              <a:rPr lang="en-US" dirty="0"/>
              <a:t>Authority.  </a:t>
            </a:r>
            <a:r>
              <a:rPr lang="en-US" dirty="0" smtClean="0"/>
              <a:t>…</a:t>
            </a:r>
            <a:r>
              <a:rPr lang="en-US" b="1" dirty="0" smtClean="0"/>
              <a:t>augments </a:t>
            </a:r>
            <a:r>
              <a:rPr lang="en-US" b="1" dirty="0"/>
              <a:t>but does not replace</a:t>
            </a:r>
            <a:r>
              <a:rPr lang="en-US" dirty="0"/>
              <a:t> </a:t>
            </a:r>
            <a:r>
              <a:rPr lang="en-US" dirty="0" smtClean="0"/>
              <a:t>…</a:t>
            </a:r>
            <a:r>
              <a:rPr lang="en-US" b="1" dirty="0" smtClean="0"/>
              <a:t>the </a:t>
            </a:r>
            <a:r>
              <a:rPr lang="en-US" b="1" dirty="0"/>
              <a:t>SBC-6 Standard Form of Agreement </a:t>
            </a:r>
            <a:r>
              <a:rPr lang="en-US" dirty="0"/>
              <a:t>between Owner and Designer.</a:t>
            </a:r>
          </a:p>
        </p:txBody>
      </p:sp>
    </p:spTree>
    <p:extLst>
      <p:ext uri="{BB962C8B-B14F-4D97-AF65-F5344CB8AC3E}">
        <p14:creationId xmlns:p14="http://schemas.microsoft.com/office/powerpoint/2010/main" val="248849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5: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PROCUREMENT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>
                <a:solidFill>
                  <a:srgbClr val="FFFF00"/>
                </a:solidFill>
              </a:rPr>
              <a:t>5.06</a:t>
            </a:r>
            <a:r>
              <a:rPr lang="en-US" cap="all" dirty="0">
                <a:solidFill>
                  <a:srgbClr val="FFFF00"/>
                </a:solidFill>
              </a:rPr>
              <a:t>	BID OPENING 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/>
              <a:t>5.07	COMMUNICATION OF APPARENT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RESULTS 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5.08	DISPOSITION OF BIDS </a:t>
            </a:r>
            <a:endParaRPr lang="en-US" dirty="0"/>
          </a:p>
          <a:p>
            <a:pPr marL="0" indent="0">
              <a:buNone/>
            </a:pPr>
            <a:r>
              <a:rPr lang="en-US" cap="all" dirty="0" smtClean="0"/>
              <a:t>5.09</a:t>
            </a:r>
            <a:r>
              <a:rPr lang="en-US" cap="all" dirty="0"/>
              <a:t>	AWARD OF </a:t>
            </a:r>
            <a:r>
              <a:rPr lang="en-US" cap="all" dirty="0" smtClean="0"/>
              <a:t>CONTRACT</a:t>
            </a:r>
            <a:endParaRPr lang="en-US" dirty="0"/>
          </a:p>
          <a:p>
            <a:pPr marL="0" indent="0">
              <a:buNone/>
            </a:pPr>
            <a:r>
              <a:rPr lang="en-US" cap="all" dirty="0" smtClean="0"/>
              <a:t>5.10</a:t>
            </a:r>
            <a:r>
              <a:rPr lang="en-US" cap="all" dirty="0"/>
              <a:t>	DESIGNER EVALUATION FOR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DESIGN </a:t>
            </a:r>
            <a:r>
              <a:rPr lang="en-US" cap="all" dirty="0"/>
              <a:t>AND BIDDING PHASES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31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</a:t>
            </a:r>
            <a:r>
              <a:rPr lang="en-US" b="1" dirty="0"/>
              <a:t>6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CONSTRUCTION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/>
              <a:t>6.01</a:t>
            </a:r>
            <a:r>
              <a:rPr lang="en-US" cap="all" dirty="0"/>
              <a:t>	APPLICABILITY TO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NON-CONSTRUCTION </a:t>
            </a:r>
            <a:r>
              <a:rPr lang="en-US" cap="all" dirty="0"/>
              <a:t>PROJECTS</a:t>
            </a:r>
            <a:endParaRPr lang="en-US" dirty="0"/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6.02	PRE-CONSTRUCTION </a:t>
            </a:r>
            <a:r>
              <a:rPr lang="en-US" cap="all" dirty="0" smtClean="0">
                <a:solidFill>
                  <a:srgbClr val="FFFF00"/>
                </a:solidFill>
              </a:rPr>
              <a:t/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CONFERENCE 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/>
              <a:t>6.03	NOTICE TO PROCEED and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CONTRACT </a:t>
            </a:r>
            <a:r>
              <a:rPr lang="en-US" cap="all" dirty="0"/>
              <a:t>TIME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6.04	Logs, Progress Observations,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and </a:t>
            </a:r>
            <a:r>
              <a:rPr lang="en-US" cap="all" dirty="0"/>
              <a:t>Field Reports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1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</a:t>
            </a:r>
            <a:r>
              <a:rPr lang="en-US" b="1" dirty="0"/>
              <a:t>6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CONSTRUCTION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/>
              <a:t>6.05</a:t>
            </a:r>
            <a:r>
              <a:rPr lang="en-US" cap="all" dirty="0"/>
              <a:t>	Initial SUBMITTALS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6.06	RESPONSE EXPECTATIONS: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6.07	Allowances AND Unit Price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BASED </a:t>
            </a:r>
            <a:r>
              <a:rPr lang="en-US" cap="all" dirty="0"/>
              <a:t>ALLOWANCES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6.08	PLANNING FOR CHANGES IN WORK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6.09	Subcontractor REPLACEMENT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6.10	Designer’s Order for a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Minor </a:t>
            </a:r>
            <a:r>
              <a:rPr lang="en-US" cap="all" dirty="0"/>
              <a:t>Change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7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</a:t>
            </a:r>
            <a:r>
              <a:rPr lang="en-US" b="1" dirty="0"/>
              <a:t>6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CONSTRUCTION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>
                <a:solidFill>
                  <a:srgbClr val="FFFF00"/>
                </a:solidFill>
              </a:rPr>
              <a:t>6.11</a:t>
            </a:r>
            <a:r>
              <a:rPr lang="en-US" cap="all" dirty="0">
                <a:solidFill>
                  <a:srgbClr val="FFFF00"/>
                </a:solidFill>
              </a:rPr>
              <a:t>	Request for Proposal (RFP)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6.12	Claims and Proposals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/>
              <a:t>6.13	Amendments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6.14	CHANGE ORDERS AND DIRECTIVES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6.15	CM/GC Contingency,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Reserve </a:t>
            </a:r>
            <a:r>
              <a:rPr lang="en-US" cap="all" dirty="0"/>
              <a:t>Funds, and Pushes</a:t>
            </a:r>
            <a:endParaRPr lang="en-US" dirty="0"/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6.16	CONTRACTOR APPLICATIONS </a:t>
            </a:r>
            <a:r>
              <a:rPr lang="en-US" cap="all" dirty="0" smtClean="0">
                <a:solidFill>
                  <a:srgbClr val="FFFF00"/>
                </a:solidFill>
              </a:rPr>
              <a:t/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FOR </a:t>
            </a:r>
            <a:r>
              <a:rPr lang="en-US" cap="all" dirty="0">
                <a:solidFill>
                  <a:srgbClr val="FFFF00"/>
                </a:solidFill>
              </a:rPr>
              <a:t>PAYMENT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85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</a:t>
            </a:r>
            <a:r>
              <a:rPr lang="en-US" b="1" dirty="0"/>
              <a:t>6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CONSTRUCTION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/>
              <a:t>6.17</a:t>
            </a:r>
            <a:r>
              <a:rPr lang="en-US" cap="all" dirty="0"/>
              <a:t>	PROGRESS MEETINGS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6.18	PRE-CLOSE-OUT SUBMITTALS</a:t>
            </a:r>
            <a:endParaRPr lang="en-US" dirty="0"/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6.19	SUBSTANTIAL COMPLETION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/>
              <a:t>6.20	modifications after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substantial </a:t>
            </a:r>
            <a:r>
              <a:rPr lang="en-US" cap="all" dirty="0"/>
              <a:t>completion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1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</a:t>
            </a:r>
            <a:r>
              <a:rPr lang="en-US" b="1" dirty="0"/>
              <a:t>6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CONSTRUCTION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cap="all" dirty="0" smtClean="0">
                <a:solidFill>
                  <a:srgbClr val="FFFF00"/>
                </a:solidFill>
              </a:rPr>
              <a:t>6.21</a:t>
            </a:r>
            <a:r>
              <a:rPr lang="en-US" cap="all" dirty="0">
                <a:solidFill>
                  <a:srgbClr val="FFFF00"/>
                </a:solidFill>
              </a:rPr>
              <a:t>	FINAL INSPECTION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 smtClean="0"/>
              <a:t>6.22</a:t>
            </a:r>
            <a:r>
              <a:rPr lang="en-US" cap="all" dirty="0"/>
              <a:t>	Contractor’s record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documents </a:t>
            </a:r>
            <a:r>
              <a:rPr lang="en-US" cap="all" dirty="0"/>
              <a:t>and data binders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6.22	DESIGNER EVALUATION FOR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CONSTRUCTION </a:t>
            </a:r>
            <a:r>
              <a:rPr lang="en-US" cap="all" dirty="0"/>
              <a:t>PHASE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51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</a:t>
            </a:r>
            <a:r>
              <a:rPr lang="en-US" b="1" dirty="0"/>
              <a:t>7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CLOSEOUT AND</a:t>
            </a:r>
            <a:br>
              <a:rPr lang="en-US" u="sng" dirty="0" smtClean="0"/>
            </a:br>
            <a:r>
              <a:rPr lang="en-US" u="sng" dirty="0" smtClean="0"/>
              <a:t>RECORD DOCUMENTS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cap="all" dirty="0" smtClean="0">
                <a:solidFill>
                  <a:srgbClr val="FFFF00"/>
                </a:solidFill>
              </a:rPr>
              <a:t>7.01</a:t>
            </a:r>
            <a:r>
              <a:rPr lang="en-US" cap="all" dirty="0">
                <a:solidFill>
                  <a:srgbClr val="FFFF00"/>
                </a:solidFill>
              </a:rPr>
              <a:t>	final payment to contractor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/>
              <a:t>7.02	Designer’s RECORD Drawings, </a:t>
            </a:r>
            <a:r>
              <a:rPr lang="en-US" cap="all" dirty="0" smtClean="0"/>
              <a:t/>
            </a:r>
            <a:br>
              <a:rPr lang="en-US" cap="all" dirty="0" smtClean="0"/>
            </a:br>
            <a:r>
              <a:rPr lang="en-US" cap="all" dirty="0" smtClean="0"/>
              <a:t>	Information</a:t>
            </a:r>
            <a:r>
              <a:rPr lang="en-US" cap="all" dirty="0"/>
              <a:t>, and Instructions </a:t>
            </a:r>
            <a:endParaRPr lang="en-US" dirty="0"/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7.03	ONE-YEAR CORRECTIVE </a:t>
            </a:r>
            <a:r>
              <a:rPr lang="en-US" cap="all" dirty="0" smtClean="0">
                <a:solidFill>
                  <a:srgbClr val="FFFF00"/>
                </a:solidFill>
              </a:rPr>
              <a:t/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INSPECTION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2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</a:rPr>
              <a:t>OWNER INFORMATION: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u="sng" dirty="0" smtClean="0"/>
              <a:t>System or Campus Specific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 numCol="2">
            <a:normAutofit fontScale="85000" lnSpcReduction="20000"/>
          </a:bodyPr>
          <a:lstStyle/>
          <a:p>
            <a:r>
              <a:rPr lang="en-US" dirty="0"/>
              <a:t>Contact information</a:t>
            </a:r>
          </a:p>
          <a:p>
            <a:r>
              <a:rPr lang="en-US" dirty="0"/>
              <a:t>Staff contact information</a:t>
            </a:r>
          </a:p>
          <a:p>
            <a:r>
              <a:rPr lang="en-US" dirty="0"/>
              <a:t>Team roles</a:t>
            </a:r>
          </a:p>
          <a:p>
            <a:r>
              <a:rPr lang="en-US" dirty="0"/>
              <a:t>Campus-specific payment processes</a:t>
            </a:r>
          </a:p>
          <a:p>
            <a:r>
              <a:rPr lang="en-US" dirty="0"/>
              <a:t>Deliveries to campus</a:t>
            </a:r>
          </a:p>
          <a:p>
            <a:r>
              <a:rPr lang="en-US" dirty="0"/>
              <a:t>Requirements related to traffic, parking, and pedestrians circulation at and around construction site</a:t>
            </a:r>
          </a:p>
          <a:p>
            <a:r>
              <a:rPr lang="en-US" dirty="0"/>
              <a:t>Coordination with City/Campus utilities</a:t>
            </a:r>
          </a:p>
          <a:p>
            <a:r>
              <a:rPr lang="en-US" dirty="0"/>
              <a:t>Local plans review process</a:t>
            </a:r>
          </a:p>
          <a:p>
            <a:r>
              <a:rPr lang="en-US" dirty="0"/>
              <a:t>Plans rooms locations/contacts/website links</a:t>
            </a:r>
          </a:p>
          <a:p>
            <a:r>
              <a:rPr lang="en-US" dirty="0"/>
              <a:t>Other as </a:t>
            </a:r>
            <a:r>
              <a:rPr lang="en-US" dirty="0" smtClean="0"/>
              <a:t>needed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Template provided for LGIs to modify as desired.</a:t>
            </a:r>
            <a:endParaRPr lang="en-US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90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</a:rPr>
              <a:t>Chapters: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u="sng" dirty="0" smtClean="0"/>
              <a:t>Sequenced Like a Project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735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Chapter </a:t>
            </a:r>
            <a:r>
              <a:rPr lang="en-US" dirty="0"/>
              <a:t>1:  Introduction</a:t>
            </a:r>
          </a:p>
          <a:p>
            <a:pPr marL="0" indent="0">
              <a:buNone/>
            </a:pPr>
            <a:r>
              <a:rPr lang="en-US" dirty="0"/>
              <a:t>Chapter 2:  Designer Agreement and Payments</a:t>
            </a:r>
          </a:p>
          <a:p>
            <a:pPr marL="0" indent="0">
              <a:buNone/>
            </a:pPr>
            <a:r>
              <a:rPr lang="en-US" dirty="0"/>
              <a:t>Chapter 3:  Design</a:t>
            </a:r>
          </a:p>
          <a:p>
            <a:pPr marL="0" indent="0">
              <a:buNone/>
            </a:pPr>
            <a:r>
              <a:rPr lang="en-US" dirty="0"/>
              <a:t>Chapter 4:  Project Manual Guide</a:t>
            </a:r>
          </a:p>
          <a:p>
            <a:pPr marL="0" indent="0">
              <a:buNone/>
            </a:pPr>
            <a:r>
              <a:rPr lang="en-US" dirty="0"/>
              <a:t>Chapter 5:  Procurement</a:t>
            </a:r>
          </a:p>
          <a:p>
            <a:pPr marL="0" indent="0">
              <a:buNone/>
            </a:pPr>
            <a:r>
              <a:rPr lang="en-US" dirty="0"/>
              <a:t>Chapter 6:  Construction</a:t>
            </a:r>
          </a:p>
          <a:p>
            <a:pPr marL="0" indent="0">
              <a:buNone/>
            </a:pPr>
            <a:r>
              <a:rPr lang="en-US" dirty="0"/>
              <a:t>Chapter 7:  Closeout and Record Documents</a:t>
            </a:r>
          </a:p>
        </p:txBody>
      </p:sp>
    </p:spTree>
    <p:extLst>
      <p:ext uri="{BB962C8B-B14F-4D97-AF65-F5344CB8AC3E}">
        <p14:creationId xmlns:p14="http://schemas.microsoft.com/office/powerpoint/2010/main" val="70048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</a:rPr>
              <a:t>Appendices: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u="sng" dirty="0" smtClean="0"/>
              <a:t>Project Admin Guidance and Tools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Appendix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Administrative </a:t>
            </a:r>
            <a:r>
              <a:rPr lang="en-US" dirty="0"/>
              <a:t>Forms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Appendix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Standard </a:t>
            </a:r>
            <a:r>
              <a:rPr lang="en-US" dirty="0"/>
              <a:t>Bidding and Construction Documents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Appendix 3: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System </a:t>
            </a:r>
            <a:r>
              <a:rPr lang="en-US" dirty="0"/>
              <a:t>or Campus Specific Guidelines and Requirements</a:t>
            </a:r>
          </a:p>
        </p:txBody>
      </p:sp>
    </p:spTree>
    <p:extLst>
      <p:ext uri="{BB962C8B-B14F-4D97-AF65-F5344CB8AC3E}">
        <p14:creationId xmlns:p14="http://schemas.microsoft.com/office/powerpoint/2010/main" val="115655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INTRODUCTION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1.01 PURPOSE</a:t>
            </a:r>
          </a:p>
          <a:p>
            <a:pPr marL="0" indent="0">
              <a:buNone/>
            </a:pPr>
            <a:r>
              <a:rPr lang="en-US" cap="all" dirty="0"/>
              <a:t>1.02	ORGANIZATION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1.03	REVISIONS</a:t>
            </a:r>
            <a:endParaRPr lang="en-US" dirty="0"/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1.04 	THE STATE AS OWNER 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/>
              <a:t>1.05	STATE ORGANIZATION </a:t>
            </a:r>
            <a:r>
              <a:rPr lang="en-US" cap="all" dirty="0" smtClean="0"/>
              <a:t>REFERENCE</a:t>
            </a:r>
            <a:br>
              <a:rPr lang="en-US" cap="all" dirty="0" smtClean="0"/>
            </a:br>
            <a:r>
              <a:rPr lang="en-US" cap="all" dirty="0" smtClean="0"/>
              <a:t>	LIST</a:t>
            </a:r>
          </a:p>
          <a:p>
            <a:pPr marL="0" indent="0">
              <a:buNone/>
            </a:pPr>
            <a:r>
              <a:rPr lang="en-US" cap="all" dirty="0"/>
              <a:t>1.06	SELECTION OF DESIGNER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36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INTRODUCTION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1.01 PURPOSE</a:t>
            </a:r>
          </a:p>
          <a:p>
            <a:pPr marL="0" indent="0">
              <a:buNone/>
            </a:pPr>
            <a:r>
              <a:rPr lang="en-US" cap="all" dirty="0"/>
              <a:t>1.02	ORGANIZATION</a:t>
            </a:r>
            <a:endParaRPr lang="en-US" dirty="0"/>
          </a:p>
          <a:p>
            <a:pPr marL="0" indent="0">
              <a:buNone/>
            </a:pPr>
            <a:r>
              <a:rPr lang="en-US" cap="all" dirty="0"/>
              <a:t>1.03	REVISIONS</a:t>
            </a:r>
            <a:endParaRPr lang="en-US" dirty="0"/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1.04 	THE STATE AS OWNER 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cap="all" dirty="0"/>
              <a:t>1.05	STATE ORGANIZATION </a:t>
            </a:r>
            <a:r>
              <a:rPr lang="en-US" cap="all" dirty="0" smtClean="0"/>
              <a:t>REFERENCE</a:t>
            </a:r>
            <a:br>
              <a:rPr lang="en-US" cap="all" dirty="0" smtClean="0"/>
            </a:br>
            <a:r>
              <a:rPr lang="en-US" cap="all" dirty="0" smtClean="0"/>
              <a:t>	LIST</a:t>
            </a:r>
          </a:p>
          <a:p>
            <a:pPr marL="0" indent="0">
              <a:buNone/>
            </a:pPr>
            <a:r>
              <a:rPr lang="en-US" cap="all" dirty="0"/>
              <a:t>1.06	SELECTION OF DESIGNER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7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1: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INTRODUCTION (continued)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1.07	</a:t>
            </a:r>
            <a:r>
              <a:rPr lang="en-US" cap="all" dirty="0">
                <a:solidFill>
                  <a:srgbClr val="FFFF00"/>
                </a:solidFill>
              </a:rPr>
              <a:t>OVERVIEW FLOW CHART </a:t>
            </a:r>
            <a:r>
              <a:rPr lang="en-US" cap="all" dirty="0" smtClean="0">
                <a:solidFill>
                  <a:srgbClr val="FFFF00"/>
                </a:solidFill>
              </a:rPr>
              <a:t>FOR</a:t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DESIGN/BID/BUILD PROJECTS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1.08</a:t>
            </a:r>
            <a:r>
              <a:rPr lang="en-US" dirty="0">
                <a:solidFill>
                  <a:srgbClr val="FFFF00"/>
                </a:solidFill>
              </a:rPr>
              <a:t>	</a:t>
            </a:r>
            <a:r>
              <a:rPr lang="en-US" cap="all" dirty="0" smtClean="0">
                <a:solidFill>
                  <a:srgbClr val="FFFF00"/>
                </a:solidFill>
              </a:rPr>
              <a:t>ELECTRONIC SIGNATURES,</a:t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COUNTERPARTS</a:t>
            </a:r>
            <a:r>
              <a:rPr lang="en-US" cap="all" dirty="0">
                <a:solidFill>
                  <a:srgbClr val="FFFF00"/>
                </a:solidFill>
              </a:rPr>
              <a:t>, </a:t>
            </a:r>
            <a:r>
              <a:rPr lang="en-US" cap="all" dirty="0" smtClean="0">
                <a:solidFill>
                  <a:srgbClr val="FFFF00"/>
                </a:solidFill>
              </a:rPr>
              <a:t>AND</a:t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PHOTOCOPIES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52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Chapter 2: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DESIGNER AGREEMENTS</a:t>
            </a:r>
            <a:br>
              <a:rPr lang="en-US" u="sng" dirty="0" smtClean="0"/>
            </a:br>
            <a:r>
              <a:rPr lang="en-US" u="sng" dirty="0" smtClean="0"/>
              <a:t>AND PAYMENTS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657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cap="all" dirty="0" smtClean="0">
                <a:solidFill>
                  <a:srgbClr val="FFFF00"/>
                </a:solidFill>
              </a:rPr>
              <a:t>2.01 </a:t>
            </a:r>
            <a:r>
              <a:rPr lang="en-US" cap="all" dirty="0">
                <a:solidFill>
                  <a:srgbClr val="FFFF00"/>
                </a:solidFill>
              </a:rPr>
              <a:t>	STANDARD FORMS OF </a:t>
            </a:r>
            <a:r>
              <a:rPr lang="en-US" cap="all" dirty="0" smtClean="0">
                <a:solidFill>
                  <a:srgbClr val="FFFF00"/>
                </a:solidFill>
              </a:rPr>
              <a:t>AGREEMENT</a:t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</a:t>
            </a:r>
            <a:r>
              <a:rPr lang="en-US" cap="all" dirty="0" err="1" smtClean="0">
                <a:solidFill>
                  <a:srgbClr val="FFFF00"/>
                </a:solidFill>
              </a:rPr>
              <a:t>AnD</a:t>
            </a:r>
            <a:r>
              <a:rPr lang="en-US" cap="all" dirty="0" smtClean="0">
                <a:solidFill>
                  <a:srgbClr val="FFFF00"/>
                </a:solidFill>
              </a:rPr>
              <a:t> </a:t>
            </a:r>
            <a:r>
              <a:rPr lang="en-US" cap="all" dirty="0">
                <a:solidFill>
                  <a:srgbClr val="FFFF00"/>
                </a:solidFill>
              </a:rPr>
              <a:t>ATTESTATION </a:t>
            </a:r>
            <a:r>
              <a:rPr lang="en-US" cap="all" dirty="0" smtClean="0">
                <a:solidFill>
                  <a:srgbClr val="FFFF00"/>
                </a:solidFill>
              </a:rPr>
              <a:t>FORM</a:t>
            </a:r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2.02 	STANDARD FORM OF </a:t>
            </a:r>
            <a:r>
              <a:rPr lang="en-US" cap="all" dirty="0" smtClean="0">
                <a:solidFill>
                  <a:srgbClr val="FFFF00"/>
                </a:solidFill>
              </a:rPr>
              <a:t>AGREEMENT 	BETWEEN </a:t>
            </a:r>
            <a:r>
              <a:rPr lang="en-US" cap="all" dirty="0">
                <a:solidFill>
                  <a:srgbClr val="FFFF00"/>
                </a:solidFill>
              </a:rPr>
              <a:t>OWNER AND </a:t>
            </a:r>
            <a:r>
              <a:rPr lang="en-US" cap="all" dirty="0" smtClean="0">
                <a:solidFill>
                  <a:srgbClr val="FFFF00"/>
                </a:solidFill>
              </a:rPr>
              <a:t>DESIGNER</a:t>
            </a:r>
          </a:p>
          <a:p>
            <a:pPr marL="0" indent="0">
              <a:buNone/>
            </a:pPr>
            <a:r>
              <a:rPr lang="en-US" cap="all" dirty="0">
                <a:solidFill>
                  <a:srgbClr val="FFFF00"/>
                </a:solidFill>
              </a:rPr>
              <a:t>2.03 	STANDARD FORM OF </a:t>
            </a:r>
            <a:r>
              <a:rPr lang="en-US" cap="all" dirty="0" smtClean="0">
                <a:solidFill>
                  <a:srgbClr val="FFFF00"/>
                </a:solidFill>
              </a:rPr>
              <a:t>SUPPLEMENT</a:t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TO </a:t>
            </a:r>
            <a:r>
              <a:rPr lang="en-US" cap="all" dirty="0">
                <a:solidFill>
                  <a:srgbClr val="FFFF00"/>
                </a:solidFill>
              </a:rPr>
              <a:t>AGREEMENT BETWEEN </a:t>
            </a:r>
            <a:r>
              <a:rPr lang="en-US" cap="all" dirty="0" smtClean="0">
                <a:solidFill>
                  <a:srgbClr val="FFFF00"/>
                </a:solidFill>
              </a:rPr>
              <a:t>OWNER</a:t>
            </a:r>
            <a:br>
              <a:rPr lang="en-US" cap="all" dirty="0" smtClean="0">
                <a:solidFill>
                  <a:srgbClr val="FFFF00"/>
                </a:solidFill>
              </a:rPr>
            </a:br>
            <a:r>
              <a:rPr lang="en-US" cap="all" dirty="0" smtClean="0">
                <a:solidFill>
                  <a:srgbClr val="FFFF00"/>
                </a:solidFill>
              </a:rPr>
              <a:t>	AND </a:t>
            </a:r>
            <a:r>
              <a:rPr lang="en-US" cap="all" dirty="0">
                <a:solidFill>
                  <a:srgbClr val="FFFF00"/>
                </a:solidFill>
              </a:rPr>
              <a:t>DESIGNER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91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208</Words>
  <Application>Microsoft Office PowerPoint</Application>
  <PresentationFormat>On-screen Show (4:3)</PresentationFormat>
  <Paragraphs>183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Designers’ Manual Overview and Chapter Contents</vt:lpstr>
      <vt:lpstr>PURPOSE: Help Develop and Execute Projects</vt:lpstr>
      <vt:lpstr>OWNER INFORMATION: System or Campus Specific</vt:lpstr>
      <vt:lpstr>Chapters: Sequenced Like a Project</vt:lpstr>
      <vt:lpstr>Appendices: Project Admin Guidance and Tools</vt:lpstr>
      <vt:lpstr>Chapter 1: INTRODUCTION</vt:lpstr>
      <vt:lpstr>Chapter 1: INTRODUCTION</vt:lpstr>
      <vt:lpstr>Chapter 1: INTRODUCTION (continued)</vt:lpstr>
      <vt:lpstr>Chapter 2: DESIGNER AGREEMENTS AND PAYMENTS</vt:lpstr>
      <vt:lpstr>Chapter 2: DESIGNER AGREEMENTS AND PAYMENTS (continued)</vt:lpstr>
      <vt:lpstr>Chapter 3: DESIGN</vt:lpstr>
      <vt:lpstr>Chapter 3: DESIGN (continued)</vt:lpstr>
      <vt:lpstr>Chapter 4: PROJECT MANUAL GUIDE</vt:lpstr>
      <vt:lpstr>Section 4.02: SELECTED STANDARD DOCS</vt:lpstr>
      <vt:lpstr>Section 4.02: SELECTED DOCS (continued)</vt:lpstr>
      <vt:lpstr>Section 4.02: SELECTED DOCS (continued)</vt:lpstr>
      <vt:lpstr>Section 4.02: SELECTED DOCS (continued)</vt:lpstr>
      <vt:lpstr>Section 4.02: SELECTED DOCS (continued)</vt:lpstr>
      <vt:lpstr>Chapter 5: PROCUREMENT</vt:lpstr>
      <vt:lpstr>Chapter 5: PROCUREMENT (continued)</vt:lpstr>
      <vt:lpstr>Chapter 6: CONSTRUCTION</vt:lpstr>
      <vt:lpstr>Chapter 6: CONSTRUCTION (continued)</vt:lpstr>
      <vt:lpstr>Chapter 6: CONSTRUCTION (continued)</vt:lpstr>
      <vt:lpstr>Chapter 6: CONSTRUCTION (continued)</vt:lpstr>
      <vt:lpstr>Chapter 6: CONSTRUCTION (continued)</vt:lpstr>
      <vt:lpstr>Chapter 7: CLOSEOUT AND RECORD DOCUMENTS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Designers’ Manual Overview</dc:title>
  <dc:creator>Tim McKeehan</dc:creator>
  <cp:lastModifiedBy>Tim McKeehan</cp:lastModifiedBy>
  <cp:revision>34</cp:revision>
  <dcterms:created xsi:type="dcterms:W3CDTF">2018-06-10T19:26:05Z</dcterms:created>
  <dcterms:modified xsi:type="dcterms:W3CDTF">2018-06-16T20:36:23Z</dcterms:modified>
</cp:coreProperties>
</file>