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64" r:id="rId2"/>
    <p:sldId id="280" r:id="rId3"/>
    <p:sldId id="267" r:id="rId4"/>
    <p:sldId id="281" r:id="rId5"/>
    <p:sldId id="265" r:id="rId6"/>
    <p:sldId id="266" r:id="rId7"/>
    <p:sldId id="282" r:id="rId8"/>
    <p:sldId id="269" r:id="rId9"/>
    <p:sldId id="272" r:id="rId10"/>
    <p:sldId id="268" r:id="rId11"/>
    <p:sldId id="270" r:id="rId12"/>
    <p:sldId id="273" r:id="rId13"/>
    <p:sldId id="274" r:id="rId14"/>
    <p:sldId id="275" r:id="rId15"/>
    <p:sldId id="283" r:id="rId16"/>
    <p:sldId id="276" r:id="rId17"/>
    <p:sldId id="277" r:id="rId18"/>
    <p:sldId id="279" r:id="rId19"/>
    <p:sldId id="278" r:id="rId20"/>
    <p:sldId id="286" r:id="rId21"/>
    <p:sldId id="284" r:id="rId22"/>
    <p:sldId id="287" r:id="rId23"/>
    <p:sldId id="259" r:id="rId24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7E82"/>
    <a:srgbClr val="011D5F"/>
    <a:srgbClr val="3D455B"/>
    <a:srgbClr val="D9D9D9"/>
    <a:srgbClr val="79C2EC"/>
    <a:srgbClr val="192246"/>
    <a:srgbClr val="1A2343"/>
    <a:srgbClr val="E71B1B"/>
    <a:srgbClr val="C8141E"/>
    <a:srgbClr val="514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87752" autoAdjust="0"/>
  </p:normalViewPr>
  <p:slideViewPr>
    <p:cSldViewPr>
      <p:cViewPr>
        <p:scale>
          <a:sx n="90" d="100"/>
          <a:sy n="90" d="100"/>
        </p:scale>
        <p:origin x="-1320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0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173" y="0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A529B845-3DE4-C44E-82C8-700AB11ED3A6}" type="datetime1">
              <a:rPr lang="en-US" smtClean="0"/>
              <a:t>6/12/2018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173" y="8772378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A796EF79-0BF4-924E-943E-33FECC0BC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7532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12002" cy="461193"/>
          </a:xfrm>
          <a:prstGeom prst="rect">
            <a:avLst/>
          </a:prstGeom>
        </p:spPr>
        <p:txBody>
          <a:bodyPr vert="horz" lIns="87474" tIns="43738" rIns="87474" bIns="4373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566" y="2"/>
            <a:ext cx="3012002" cy="461193"/>
          </a:xfrm>
          <a:prstGeom prst="rect">
            <a:avLst/>
          </a:prstGeom>
        </p:spPr>
        <p:txBody>
          <a:bodyPr vert="horz" lIns="87474" tIns="43738" rIns="87474" bIns="43738" rtlCol="0"/>
          <a:lstStyle>
            <a:lvl1pPr algn="r">
              <a:defRPr sz="1200"/>
            </a:lvl1pPr>
          </a:lstStyle>
          <a:p>
            <a:fld id="{D55E2DDC-EEF2-C84C-B230-6800F23774E3}" type="datetime1">
              <a:rPr lang="en-US" smtClean="0"/>
              <a:t>6/12/2018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3738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474" tIns="43738" rIns="87474" bIns="4373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11" y="4387444"/>
            <a:ext cx="5559456" cy="4155317"/>
          </a:xfrm>
          <a:prstGeom prst="rect">
            <a:avLst/>
          </a:prstGeom>
        </p:spPr>
        <p:txBody>
          <a:bodyPr vert="horz" lIns="87474" tIns="43738" rIns="87474" bIns="4373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3358"/>
            <a:ext cx="3012002" cy="461193"/>
          </a:xfrm>
          <a:prstGeom prst="rect">
            <a:avLst/>
          </a:prstGeom>
        </p:spPr>
        <p:txBody>
          <a:bodyPr vert="horz" lIns="87474" tIns="43738" rIns="87474" bIns="4373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566" y="8773358"/>
            <a:ext cx="3012002" cy="461193"/>
          </a:xfrm>
          <a:prstGeom prst="rect">
            <a:avLst/>
          </a:prstGeom>
        </p:spPr>
        <p:txBody>
          <a:bodyPr vert="horz" lIns="87474" tIns="43738" rIns="87474" bIns="43738" rtlCol="0" anchor="b"/>
          <a:lstStyle>
            <a:lvl1pPr algn="r">
              <a:defRPr sz="1200"/>
            </a:lvl1pPr>
          </a:lstStyle>
          <a:p>
            <a:fld id="{DE8B79F1-B7B6-4FD2-9263-BB9B47A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63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B79F1-B7B6-4FD2-9263-BB9B47A67CD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56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B79F1-B7B6-4FD2-9263-BB9B47A67CD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56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B79F1-B7B6-4FD2-9263-BB9B47A67CD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56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4038600" y="2837937"/>
            <a:ext cx="0" cy="1253050"/>
          </a:xfrm>
          <a:prstGeom prst="line">
            <a:avLst/>
          </a:prstGeom>
          <a:ln>
            <a:solidFill>
              <a:srgbClr val="7E7E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191000" y="3583686"/>
            <a:ext cx="2133600" cy="419099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191000" y="3009902"/>
            <a:ext cx="4724400" cy="533399"/>
          </a:xfrm>
        </p:spPr>
        <p:txBody>
          <a:bodyPr anchor="ctr">
            <a:noAutofit/>
          </a:bodyPr>
          <a:lstStyle>
            <a:lvl1pPr algn="l">
              <a:defRPr sz="24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JM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6477000" y="6096000"/>
            <a:ext cx="2133600" cy="457200"/>
          </a:xfrm>
        </p:spPr>
        <p:txBody>
          <a:bodyPr anchor="b">
            <a:normAutofit/>
          </a:bodyPr>
          <a:lstStyle>
            <a:lvl1pPr marL="0" indent="0" algn="r">
              <a:buNone/>
              <a:defRPr sz="16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629401"/>
            <a:ext cx="9144000" cy="228599"/>
          </a:xfrm>
          <a:prstGeom prst="rect">
            <a:avLst/>
          </a:prstGeom>
          <a:solidFill>
            <a:srgbClr val="011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4" name="Picture 6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28" t="21824" r="30446" b="21937"/>
          <a:stretch/>
        </p:blipFill>
        <p:spPr bwMode="auto">
          <a:xfrm>
            <a:off x="228600" y="2661725"/>
            <a:ext cx="1676400" cy="160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25"/>
          <a:stretch/>
        </p:blipFill>
        <p:spPr bwMode="auto">
          <a:xfrm>
            <a:off x="1931135" y="2851297"/>
            <a:ext cx="1784343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40"/>
          <a:stretch/>
        </p:blipFill>
        <p:spPr bwMode="auto">
          <a:xfrm>
            <a:off x="1939349" y="3505200"/>
            <a:ext cx="1781573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1257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457200" y="1701805"/>
            <a:ext cx="8229600" cy="416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chemeClr val="accent5"/>
                </a:solidFill>
              </a:defRPr>
            </a:lvl1pPr>
            <a:lvl2pPr marL="742950" indent="-285750">
              <a:buFont typeface="Calibri" panose="020F0502020204030204" pitchFamily="34" charset="0"/>
              <a:buChar char="▫"/>
              <a:defRPr>
                <a:solidFill>
                  <a:schemeClr val="accent5"/>
                </a:solidFill>
              </a:defRPr>
            </a:lvl2pPr>
            <a:lvl3pPr>
              <a:defRPr>
                <a:solidFill>
                  <a:schemeClr val="accent5"/>
                </a:solidFill>
              </a:defRPr>
            </a:lvl3pPr>
            <a:lvl4pPr>
              <a:defRPr>
                <a:solidFill>
                  <a:schemeClr val="accent5"/>
                </a:solidFill>
              </a:defRPr>
            </a:lvl4pPr>
            <a:lvl5pPr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63109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  <a:lvl2pPr>
              <a:defRPr>
                <a:solidFill>
                  <a:schemeClr val="accent5"/>
                </a:solidFill>
              </a:defRPr>
            </a:lvl2pPr>
            <a:lvl3pPr>
              <a:defRPr>
                <a:solidFill>
                  <a:schemeClr val="accent5"/>
                </a:solidFill>
              </a:defRPr>
            </a:lvl3pPr>
            <a:lvl4pPr>
              <a:defRPr>
                <a:solidFill>
                  <a:schemeClr val="accent5"/>
                </a:solidFill>
              </a:defRPr>
            </a:lvl4pPr>
            <a:lvl5pPr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  <a:lvl2pPr>
              <a:defRPr>
                <a:solidFill>
                  <a:schemeClr val="accent5"/>
                </a:solidFill>
              </a:defRPr>
            </a:lvl2pPr>
            <a:lvl3pPr>
              <a:defRPr>
                <a:solidFill>
                  <a:schemeClr val="accent5"/>
                </a:solidFill>
              </a:defRPr>
            </a:lvl3pPr>
            <a:lvl4pPr>
              <a:defRPr>
                <a:solidFill>
                  <a:schemeClr val="accent5"/>
                </a:solidFill>
              </a:defRPr>
            </a:lvl4pPr>
            <a:lvl5pPr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71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800600" y="3276600"/>
            <a:ext cx="3581400" cy="457200"/>
          </a:xfrm>
        </p:spPr>
        <p:txBody>
          <a:bodyPr anchor="t">
            <a:noAutofit/>
          </a:bodyPr>
          <a:lstStyle>
            <a:lvl1pPr algn="l">
              <a:defRPr sz="2400" b="1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THANK YOU</a:t>
            </a:r>
            <a:endParaRPr lang="en-JM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6629401"/>
            <a:ext cx="9144000" cy="228599"/>
          </a:xfrm>
          <a:prstGeom prst="rect">
            <a:avLst/>
          </a:prstGeom>
          <a:solidFill>
            <a:srgbClr val="011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495800" y="2837937"/>
            <a:ext cx="0" cy="1253050"/>
          </a:xfrm>
          <a:prstGeom prst="line">
            <a:avLst/>
          </a:prstGeom>
          <a:ln>
            <a:solidFill>
              <a:srgbClr val="7E7E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6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28" t="21824" r="30446" b="21937"/>
          <a:stretch/>
        </p:blipFill>
        <p:spPr bwMode="auto">
          <a:xfrm>
            <a:off x="762000" y="2661725"/>
            <a:ext cx="1676400" cy="160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25"/>
          <a:stretch/>
        </p:blipFill>
        <p:spPr bwMode="auto">
          <a:xfrm>
            <a:off x="2464535" y="2851297"/>
            <a:ext cx="1784343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8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40"/>
          <a:stretch/>
        </p:blipFill>
        <p:spPr bwMode="auto">
          <a:xfrm>
            <a:off x="2472749" y="3505200"/>
            <a:ext cx="1781573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025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JM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01805"/>
            <a:ext cx="8229600" cy="416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JM" dirty="0"/>
          </a:p>
        </p:txBody>
      </p:sp>
      <p:sp>
        <p:nvSpPr>
          <p:cNvPr id="17" name="Slide Number Placeholder 3"/>
          <p:cNvSpPr txBox="1">
            <a:spLocks/>
          </p:cNvSpPr>
          <p:nvPr/>
        </p:nvSpPr>
        <p:spPr>
          <a:xfrm rot="16200000">
            <a:off x="8267700" y="6210300"/>
            <a:ext cx="381000" cy="457200"/>
          </a:xfrm>
          <a:prstGeom prst="rect">
            <a:avLst/>
          </a:prstGeom>
          <a:noFill/>
        </p:spPr>
        <p:txBody>
          <a:bodyPr vert="vert" anchor="ctr" anchorCtr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4B4D3B3-1937-AB48-AF5F-DF2988F16F28}" type="slidenum">
              <a:rPr lang="en-US" sz="1200" smtClean="0">
                <a:solidFill>
                  <a:schemeClr val="accent5"/>
                </a:solidFill>
              </a:rPr>
              <a:t>‹#›</a:t>
            </a:fld>
            <a:endParaRPr lang="en-US" sz="1200" dirty="0">
              <a:solidFill>
                <a:schemeClr val="accent5"/>
              </a:solidFill>
              <a:latin typeface="Open Sans"/>
              <a:cs typeface="Open Sans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6629401"/>
            <a:ext cx="9144000" cy="228599"/>
          </a:xfrm>
          <a:prstGeom prst="rect">
            <a:avLst/>
          </a:prstGeom>
          <a:solidFill>
            <a:srgbClr val="011D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207211"/>
            <a:ext cx="2971800" cy="34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980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1" r:id="rId3"/>
    <p:sldLayoutId id="2147483690" r:id="rId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i="0" kern="1200">
          <a:solidFill>
            <a:schemeClr val="tx2"/>
          </a:solidFill>
          <a:latin typeface="PermianSlabSerifTypeface"/>
          <a:ea typeface="Open Sans Light" panose="020B0306030504020204" pitchFamily="34" charset="0"/>
          <a:cs typeface="PermianSlabSerifTypeface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E71B1B"/>
        </a:buClr>
        <a:buFont typeface="Arial" panose="020B0604020202020204" pitchFamily="34" charset="0"/>
        <a:buChar char="•"/>
        <a:defRPr sz="1800" kern="1200">
          <a:solidFill>
            <a:srgbClr val="7E7E82"/>
          </a:solidFill>
          <a:latin typeface="Open Sans"/>
          <a:ea typeface="+mn-ea"/>
          <a:cs typeface="Open San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71B1B"/>
        </a:buClr>
        <a:buFont typeface="Calibri" panose="020F0502020204030204" pitchFamily="34" charset="0"/>
        <a:buChar char="▫"/>
        <a:defRPr sz="1600" kern="1200">
          <a:solidFill>
            <a:srgbClr val="7E7E82"/>
          </a:solidFill>
          <a:latin typeface="Open Sans"/>
          <a:ea typeface="+mn-ea"/>
          <a:cs typeface="Open San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E71B1B"/>
        </a:buClr>
        <a:buFont typeface="Calibri" panose="020F0502020204030204" pitchFamily="34" charset="0"/>
        <a:buChar char="–"/>
        <a:defRPr sz="1400" kern="1200">
          <a:solidFill>
            <a:srgbClr val="7E7E82"/>
          </a:solidFill>
          <a:latin typeface="Open Sans"/>
          <a:ea typeface="+mn-ea"/>
          <a:cs typeface="Open San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E71B1B"/>
        </a:buClr>
        <a:buFont typeface="Wingdings" panose="05000000000000000000" pitchFamily="2" charset="2"/>
        <a:buChar char="§"/>
        <a:defRPr sz="1200" kern="1200">
          <a:solidFill>
            <a:srgbClr val="7E7E82"/>
          </a:solidFill>
          <a:latin typeface="Open Sans"/>
          <a:ea typeface="+mn-ea"/>
          <a:cs typeface="Open San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E71B1B"/>
        </a:buClr>
        <a:buFont typeface="Arial" pitchFamily="34" charset="0"/>
        <a:buChar char="»"/>
        <a:defRPr sz="1200" kern="1200">
          <a:solidFill>
            <a:srgbClr val="7E7E82"/>
          </a:solidFill>
          <a:latin typeface="Open Sans"/>
          <a:ea typeface="+mn-ea"/>
          <a:cs typeface="Open San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taylor.odle@tn.gov" TargetMode="External"/><Relationship Id="rId2" Type="http://schemas.openxmlformats.org/officeDocument/2006/relationships/hyperlink" Target="mailto:patti.miller@tn.gov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191000" y="3200401"/>
            <a:ext cx="4724400" cy="533399"/>
          </a:xfrm>
        </p:spPr>
        <p:txBody>
          <a:bodyPr/>
          <a:lstStyle/>
          <a:p>
            <a:r>
              <a:rPr lang="en-US" sz="3200" dirty="0" smtClean="0"/>
              <a:t>Capital budget and disclosure process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fld id="{FD9ACE81-E613-49DC-9197-69A5E1808786}" type="datetime1">
              <a:rPr lang="en-US" smtClean="0"/>
              <a:t>6/12/2018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118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Fiscal Years and Quarterly Disclosure Process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2281249" y="4256314"/>
            <a:ext cx="54864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11D5F"/>
                </a:solidFill>
              </a:rPr>
              <a:t>Q1</a:t>
            </a:r>
            <a:endParaRPr lang="en-US" b="1" dirty="0">
              <a:solidFill>
                <a:srgbClr val="011D5F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398521" y="4256314"/>
            <a:ext cx="54864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11D5F"/>
                </a:solidFill>
              </a:rPr>
              <a:t>Q2</a:t>
            </a:r>
            <a:endParaRPr lang="en-US" b="1" dirty="0">
              <a:solidFill>
                <a:srgbClr val="011D5F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556761" y="4256314"/>
            <a:ext cx="54864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11D5F"/>
                </a:solidFill>
              </a:rPr>
              <a:t>Q3</a:t>
            </a:r>
            <a:endParaRPr lang="en-US" b="1" dirty="0">
              <a:solidFill>
                <a:srgbClr val="011D5F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699761" y="4256313"/>
            <a:ext cx="54864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11D5F"/>
                </a:solidFill>
              </a:rPr>
              <a:t>Q4</a:t>
            </a:r>
            <a:endParaRPr lang="en-US" b="1" dirty="0">
              <a:solidFill>
                <a:srgbClr val="011D5F"/>
              </a:solidFill>
            </a:endParaRPr>
          </a:p>
        </p:txBody>
      </p:sp>
      <p:sp>
        <p:nvSpPr>
          <p:cNvPr id="51" name="Striped Right Arrow 50"/>
          <p:cNvSpPr/>
          <p:nvPr/>
        </p:nvSpPr>
        <p:spPr>
          <a:xfrm>
            <a:off x="2270761" y="3341914"/>
            <a:ext cx="4511040" cy="838200"/>
          </a:xfrm>
          <a:prstGeom prst="stripedRightArrow">
            <a:avLst/>
          </a:prstGeom>
          <a:solidFill>
            <a:srgbClr val="011D5F"/>
          </a:solidFill>
          <a:ln>
            <a:solidFill>
              <a:srgbClr val="79C2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FY 18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36367" y="2057498"/>
            <a:ext cx="2651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“Disclose in …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008120" y="2019349"/>
            <a:ext cx="1021080" cy="571451"/>
          </a:xfrm>
          <a:prstGeom prst="rightArrow">
            <a:avLst/>
          </a:prstGeom>
          <a:solidFill>
            <a:srgbClr val="7E7E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323712" y="2057498"/>
            <a:ext cx="2829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… for quarter.”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6" name="Right Arrow 55"/>
          <p:cNvSpPr/>
          <p:nvPr/>
        </p:nvSpPr>
        <p:spPr>
          <a:xfrm>
            <a:off x="2880361" y="4294413"/>
            <a:ext cx="457200" cy="381001"/>
          </a:xfrm>
          <a:prstGeom prst="rightArrow">
            <a:avLst>
              <a:gd name="adj1" fmla="val 29221"/>
              <a:gd name="adj2" fmla="val 50000"/>
            </a:avLst>
          </a:prstGeom>
          <a:solidFill>
            <a:srgbClr val="7E7E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7" name="Right Arrow 56"/>
          <p:cNvSpPr/>
          <p:nvPr/>
        </p:nvSpPr>
        <p:spPr>
          <a:xfrm>
            <a:off x="4023361" y="4294413"/>
            <a:ext cx="457200" cy="381001"/>
          </a:xfrm>
          <a:prstGeom prst="rightArrow">
            <a:avLst>
              <a:gd name="adj1" fmla="val 29221"/>
              <a:gd name="adj2" fmla="val 50000"/>
            </a:avLst>
          </a:prstGeom>
          <a:solidFill>
            <a:srgbClr val="7E7E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8" name="Right Arrow 57"/>
          <p:cNvSpPr/>
          <p:nvPr/>
        </p:nvSpPr>
        <p:spPr>
          <a:xfrm>
            <a:off x="5176456" y="4294412"/>
            <a:ext cx="457200" cy="381001"/>
          </a:xfrm>
          <a:prstGeom prst="rightArrow">
            <a:avLst>
              <a:gd name="adj1" fmla="val 29221"/>
              <a:gd name="adj2" fmla="val 50000"/>
            </a:avLst>
          </a:prstGeom>
          <a:solidFill>
            <a:srgbClr val="7E7E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062046" y="4267200"/>
            <a:ext cx="54864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11D5F"/>
                </a:solidFill>
              </a:rPr>
              <a:t>Q4</a:t>
            </a:r>
            <a:endParaRPr lang="en-US" b="1" dirty="0">
              <a:solidFill>
                <a:srgbClr val="011D5F"/>
              </a:solidFill>
            </a:endParaRPr>
          </a:p>
        </p:txBody>
      </p:sp>
      <p:sp>
        <p:nvSpPr>
          <p:cNvPr id="63" name="Striped Right Arrow 62"/>
          <p:cNvSpPr/>
          <p:nvPr/>
        </p:nvSpPr>
        <p:spPr>
          <a:xfrm>
            <a:off x="228600" y="3352801"/>
            <a:ext cx="1915293" cy="838200"/>
          </a:xfrm>
          <a:prstGeom prst="stripedRightArrow">
            <a:avLst/>
          </a:prstGeom>
          <a:solidFill>
            <a:srgbClr val="011D5F"/>
          </a:solidFill>
          <a:ln>
            <a:solidFill>
              <a:srgbClr val="79C2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FY 17</a:t>
            </a:r>
            <a:endParaRPr lang="en-US" sz="2400" b="1" dirty="0"/>
          </a:p>
        </p:txBody>
      </p:sp>
      <p:sp>
        <p:nvSpPr>
          <p:cNvPr id="66" name="Right Arrow 65"/>
          <p:cNvSpPr/>
          <p:nvPr/>
        </p:nvSpPr>
        <p:spPr>
          <a:xfrm>
            <a:off x="1686694" y="4305298"/>
            <a:ext cx="457200" cy="381001"/>
          </a:xfrm>
          <a:prstGeom prst="rightArrow">
            <a:avLst>
              <a:gd name="adj1" fmla="val 29221"/>
              <a:gd name="adj2" fmla="val 50000"/>
            </a:avLst>
          </a:prstGeom>
          <a:solidFill>
            <a:srgbClr val="7E7E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918961" y="4256313"/>
            <a:ext cx="54864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11D5F"/>
                </a:solidFill>
              </a:rPr>
              <a:t>Q1</a:t>
            </a:r>
            <a:endParaRPr lang="en-US" b="1" dirty="0">
              <a:solidFill>
                <a:srgbClr val="011D5F"/>
              </a:solidFill>
            </a:endParaRPr>
          </a:p>
        </p:txBody>
      </p:sp>
      <p:sp>
        <p:nvSpPr>
          <p:cNvPr id="68" name="Striped Right Arrow 67"/>
          <p:cNvSpPr/>
          <p:nvPr/>
        </p:nvSpPr>
        <p:spPr>
          <a:xfrm>
            <a:off x="6934201" y="3341914"/>
            <a:ext cx="1920240" cy="838200"/>
          </a:xfrm>
          <a:prstGeom prst="stripedRightArrow">
            <a:avLst/>
          </a:prstGeom>
          <a:solidFill>
            <a:srgbClr val="011D5F"/>
          </a:solidFill>
          <a:ln>
            <a:solidFill>
              <a:srgbClr val="79C2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FY 19</a:t>
            </a:r>
            <a:endParaRPr lang="en-US" sz="2400" b="1" dirty="0"/>
          </a:p>
        </p:txBody>
      </p:sp>
      <p:sp>
        <p:nvSpPr>
          <p:cNvPr id="69" name="Right Arrow 68"/>
          <p:cNvSpPr/>
          <p:nvPr/>
        </p:nvSpPr>
        <p:spPr>
          <a:xfrm>
            <a:off x="6324601" y="4294410"/>
            <a:ext cx="457200" cy="381001"/>
          </a:xfrm>
          <a:prstGeom prst="rightArrow">
            <a:avLst>
              <a:gd name="adj1" fmla="val 29221"/>
              <a:gd name="adj2" fmla="val 50000"/>
            </a:avLst>
          </a:prstGeom>
          <a:solidFill>
            <a:srgbClr val="7E7E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292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nimBg="1"/>
      <p:bldP spid="50" grpId="0" animBg="1"/>
      <p:bldP spid="51" grpId="0" animBg="1"/>
      <p:bldP spid="3" grpId="0"/>
      <p:bldP spid="4" grpId="0" animBg="1"/>
      <p:bldP spid="55" grpId="0"/>
      <p:bldP spid="56" grpId="0" animBg="1"/>
      <p:bldP spid="57" grpId="0" animBg="1"/>
      <p:bldP spid="58" grpId="0" animBg="1"/>
      <p:bldP spid="62" grpId="0" animBg="1"/>
      <p:bldP spid="63" grpId="0" animBg="1"/>
      <p:bldP spid="66" grpId="0" animBg="1"/>
      <p:bldP spid="67" grpId="0" animBg="1"/>
      <p:bldP spid="68" grpId="0" animBg="1"/>
      <p:bldP spid="6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Quarterly Disclosed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1805"/>
            <a:ext cx="8229600" cy="4470395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All </a:t>
            </a:r>
            <a:r>
              <a:rPr lang="en-US" sz="2000" b="1" u="sng" dirty="0" smtClean="0">
                <a:solidFill>
                  <a:srgbClr val="FF0000"/>
                </a:solidFill>
              </a:rPr>
              <a:t>Capital Improvements</a:t>
            </a:r>
            <a:r>
              <a:rPr lang="en-US" sz="2000" dirty="0" smtClean="0">
                <a:solidFill>
                  <a:srgbClr val="FF0000"/>
                </a:solidFill>
              </a:rPr>
              <a:t> in excess of </a:t>
            </a:r>
            <a:r>
              <a:rPr lang="en-US" sz="2000" b="1" u="sng" dirty="0" smtClean="0">
                <a:solidFill>
                  <a:srgbClr val="FF0000"/>
                </a:solidFill>
              </a:rPr>
              <a:t>$100,000</a:t>
            </a:r>
          </a:p>
          <a:p>
            <a:pPr lvl="1"/>
            <a:r>
              <a:rPr lang="en-US" dirty="0" smtClean="0">
                <a:solidFill>
                  <a:srgbClr val="7E7E82"/>
                </a:solidFill>
              </a:rPr>
              <a:t>“</a:t>
            </a:r>
            <a:r>
              <a:rPr lang="en-US" b="1" dirty="0" smtClean="0">
                <a:solidFill>
                  <a:srgbClr val="7E7E82"/>
                </a:solidFill>
              </a:rPr>
              <a:t>Capital </a:t>
            </a:r>
            <a:r>
              <a:rPr lang="en-US" b="1" dirty="0">
                <a:solidFill>
                  <a:srgbClr val="7E7E82"/>
                </a:solidFill>
              </a:rPr>
              <a:t>Improvement</a:t>
            </a:r>
            <a:r>
              <a:rPr lang="en-US" dirty="0">
                <a:solidFill>
                  <a:srgbClr val="7E7E82"/>
                </a:solidFill>
              </a:rPr>
              <a:t>” means, regardless of </a:t>
            </a:r>
            <a:r>
              <a:rPr lang="en-US" b="1" dirty="0">
                <a:solidFill>
                  <a:srgbClr val="7E7E82"/>
                </a:solidFill>
              </a:rPr>
              <a:t>Total Project Cost </a:t>
            </a:r>
            <a:r>
              <a:rPr lang="en-US" dirty="0">
                <a:solidFill>
                  <a:srgbClr val="7E7E82"/>
                </a:solidFill>
              </a:rPr>
              <a:t>and </a:t>
            </a:r>
            <a:r>
              <a:rPr lang="en-US" b="1" dirty="0">
                <a:solidFill>
                  <a:srgbClr val="7E7E82"/>
                </a:solidFill>
              </a:rPr>
              <a:t>funding source</a:t>
            </a:r>
            <a:r>
              <a:rPr lang="en-US" dirty="0">
                <a:solidFill>
                  <a:srgbClr val="7E7E82"/>
                </a:solidFill>
              </a:rPr>
              <a:t> </a:t>
            </a:r>
            <a:r>
              <a:rPr lang="en-US" dirty="0" smtClean="0">
                <a:solidFill>
                  <a:srgbClr val="7E7E82"/>
                </a:solidFill>
              </a:rPr>
              <a:t>…, </a:t>
            </a:r>
            <a:r>
              <a:rPr lang="en-US" dirty="0">
                <a:solidFill>
                  <a:srgbClr val="7E7E82"/>
                </a:solidFill>
              </a:rPr>
              <a:t>that </a:t>
            </a:r>
            <a:r>
              <a:rPr lang="en-US" dirty="0" smtClean="0">
                <a:solidFill>
                  <a:srgbClr val="7E7E82"/>
                </a:solidFill>
              </a:rPr>
              <a:t>involves:</a:t>
            </a:r>
          </a:p>
          <a:p>
            <a:pPr lvl="2"/>
            <a:r>
              <a:rPr lang="en-US" dirty="0" smtClean="0">
                <a:solidFill>
                  <a:srgbClr val="7E7E82"/>
                </a:solidFill>
              </a:rPr>
              <a:t>The </a:t>
            </a:r>
            <a:r>
              <a:rPr lang="en-US" b="1" dirty="0">
                <a:solidFill>
                  <a:srgbClr val="7E7E82"/>
                </a:solidFill>
              </a:rPr>
              <a:t>construction or erection of new buildings</a:t>
            </a:r>
            <a:r>
              <a:rPr lang="en-US" dirty="0">
                <a:solidFill>
                  <a:srgbClr val="7E7E82"/>
                </a:solidFill>
              </a:rPr>
              <a:t> or </a:t>
            </a:r>
            <a:r>
              <a:rPr lang="en-US" b="1" dirty="0">
                <a:solidFill>
                  <a:srgbClr val="7E7E82"/>
                </a:solidFill>
              </a:rPr>
              <a:t>Structures</a:t>
            </a:r>
            <a:r>
              <a:rPr lang="en-US" dirty="0">
                <a:solidFill>
                  <a:srgbClr val="7E7E82"/>
                </a:solidFill>
              </a:rPr>
              <a:t>, including prefabricated and modular </a:t>
            </a:r>
            <a:r>
              <a:rPr lang="en-US" dirty="0" smtClean="0">
                <a:solidFill>
                  <a:srgbClr val="7E7E82"/>
                </a:solidFill>
              </a:rPr>
              <a:t>… </a:t>
            </a:r>
            <a:r>
              <a:rPr lang="en-US" dirty="0">
                <a:solidFill>
                  <a:srgbClr val="7E7E82"/>
                </a:solidFill>
              </a:rPr>
              <a:t>that are or will be </a:t>
            </a:r>
            <a:r>
              <a:rPr lang="en-US" b="1" dirty="0">
                <a:solidFill>
                  <a:srgbClr val="7E7E82"/>
                </a:solidFill>
              </a:rPr>
              <a:t>attached to a permanent foundation</a:t>
            </a:r>
            <a:r>
              <a:rPr lang="en-US" dirty="0">
                <a:solidFill>
                  <a:srgbClr val="7E7E82"/>
                </a:solidFill>
              </a:rPr>
              <a:t>;</a:t>
            </a:r>
          </a:p>
          <a:p>
            <a:pPr lvl="2"/>
            <a:r>
              <a:rPr lang="en-US" dirty="0" smtClean="0">
                <a:solidFill>
                  <a:srgbClr val="7E7E82"/>
                </a:solidFill>
              </a:rPr>
              <a:t>The </a:t>
            </a:r>
            <a:r>
              <a:rPr lang="en-US" b="1" dirty="0">
                <a:solidFill>
                  <a:srgbClr val="7E7E82"/>
                </a:solidFill>
              </a:rPr>
              <a:t>demolition</a:t>
            </a:r>
            <a:r>
              <a:rPr lang="en-US" dirty="0">
                <a:solidFill>
                  <a:srgbClr val="7E7E82"/>
                </a:solidFill>
              </a:rPr>
              <a:t> of a building or structure; </a:t>
            </a:r>
          </a:p>
          <a:p>
            <a:pPr lvl="2"/>
            <a:r>
              <a:rPr lang="en-US" dirty="0" smtClean="0">
                <a:solidFill>
                  <a:srgbClr val="7E7E82"/>
                </a:solidFill>
              </a:rPr>
              <a:t>A </a:t>
            </a:r>
            <a:r>
              <a:rPr lang="en-US" b="1" dirty="0">
                <a:solidFill>
                  <a:srgbClr val="7E7E82"/>
                </a:solidFill>
              </a:rPr>
              <a:t>Renovation</a:t>
            </a:r>
            <a:r>
              <a:rPr lang="en-US" dirty="0">
                <a:solidFill>
                  <a:srgbClr val="7E7E82"/>
                </a:solidFill>
              </a:rPr>
              <a:t>; or</a:t>
            </a:r>
          </a:p>
          <a:p>
            <a:pPr lvl="2"/>
            <a:r>
              <a:rPr lang="en-US" dirty="0" smtClean="0">
                <a:solidFill>
                  <a:srgbClr val="7E7E82"/>
                </a:solidFill>
              </a:rPr>
              <a:t>A </a:t>
            </a:r>
            <a:r>
              <a:rPr lang="en-US" dirty="0">
                <a:solidFill>
                  <a:srgbClr val="7E7E82"/>
                </a:solidFill>
              </a:rPr>
              <a:t>project funded in an Appropriations Bill or Bond Bill passed by the Legislature with </a:t>
            </a:r>
            <a:r>
              <a:rPr lang="en-US" b="1" dirty="0">
                <a:solidFill>
                  <a:srgbClr val="7E7E82"/>
                </a:solidFill>
              </a:rPr>
              <a:t>outlay dollars</a:t>
            </a:r>
            <a:r>
              <a:rPr lang="en-US" dirty="0">
                <a:solidFill>
                  <a:srgbClr val="7E7E82"/>
                </a:solidFill>
              </a:rPr>
              <a:t>, or a project funded with </a:t>
            </a:r>
            <a:r>
              <a:rPr lang="en-US" b="1" dirty="0">
                <a:solidFill>
                  <a:srgbClr val="7E7E82"/>
                </a:solidFill>
              </a:rPr>
              <a:t>residual funds</a:t>
            </a:r>
            <a:r>
              <a:rPr lang="en-US" dirty="0">
                <a:solidFill>
                  <a:srgbClr val="7E7E82"/>
                </a:solidFill>
              </a:rPr>
              <a:t>. </a:t>
            </a:r>
            <a:endParaRPr lang="en-US" dirty="0" smtClean="0">
              <a:solidFill>
                <a:srgbClr val="7E7E82"/>
              </a:solidFill>
            </a:endParaRPr>
          </a:p>
          <a:p>
            <a:pPr lvl="1"/>
            <a:r>
              <a:rPr lang="en-US" dirty="0" smtClean="0">
                <a:solidFill>
                  <a:srgbClr val="7E7E82"/>
                </a:solidFill>
              </a:rPr>
              <a:t>“</a:t>
            </a:r>
            <a:r>
              <a:rPr lang="en-US" b="1" dirty="0" smtClean="0">
                <a:solidFill>
                  <a:srgbClr val="7E7E82"/>
                </a:solidFill>
              </a:rPr>
              <a:t>Renovation</a:t>
            </a:r>
            <a:r>
              <a:rPr lang="en-US" dirty="0">
                <a:solidFill>
                  <a:srgbClr val="7E7E82"/>
                </a:solidFill>
              </a:rPr>
              <a:t>” means, pursuant to T.C.A. § </a:t>
            </a:r>
            <a:r>
              <a:rPr lang="en-US" dirty="0" smtClean="0">
                <a:solidFill>
                  <a:srgbClr val="7E7E82"/>
                </a:solidFill>
              </a:rPr>
              <a:t>4-15-107, </a:t>
            </a:r>
            <a:r>
              <a:rPr lang="en-US" dirty="0">
                <a:solidFill>
                  <a:srgbClr val="7E7E82"/>
                </a:solidFill>
              </a:rPr>
              <a:t>the </a:t>
            </a:r>
            <a:r>
              <a:rPr lang="en-US" b="1" dirty="0">
                <a:solidFill>
                  <a:srgbClr val="7E7E82"/>
                </a:solidFill>
              </a:rPr>
              <a:t>change in the functional use or operation of space</a:t>
            </a:r>
            <a:r>
              <a:rPr lang="en-US" dirty="0">
                <a:solidFill>
                  <a:srgbClr val="7E7E82"/>
                </a:solidFill>
              </a:rPr>
              <a:t> </a:t>
            </a:r>
            <a:r>
              <a:rPr lang="en-US" dirty="0" smtClean="0">
                <a:solidFill>
                  <a:srgbClr val="7E7E82"/>
                </a:solidFill>
              </a:rPr>
              <a:t>... </a:t>
            </a:r>
            <a:r>
              <a:rPr lang="en-US" dirty="0">
                <a:solidFill>
                  <a:srgbClr val="7E7E82"/>
                </a:solidFill>
              </a:rPr>
              <a:t>such that its </a:t>
            </a:r>
            <a:r>
              <a:rPr lang="en-US" b="1" dirty="0">
                <a:solidFill>
                  <a:srgbClr val="7E7E82"/>
                </a:solidFill>
              </a:rPr>
              <a:t>occupancy </a:t>
            </a:r>
            <a:r>
              <a:rPr lang="en-US" b="1" dirty="0" smtClean="0">
                <a:solidFill>
                  <a:srgbClr val="7E7E82"/>
                </a:solidFill>
              </a:rPr>
              <a:t>changes</a:t>
            </a:r>
            <a:r>
              <a:rPr lang="en-US" dirty="0" smtClean="0">
                <a:solidFill>
                  <a:srgbClr val="7E7E82"/>
                </a:solidFill>
              </a:rPr>
              <a:t>...</a:t>
            </a:r>
          </a:p>
          <a:p>
            <a:pPr lvl="1"/>
            <a:r>
              <a:rPr lang="en-US" dirty="0" smtClean="0">
                <a:solidFill>
                  <a:srgbClr val="7E7E82"/>
                </a:solidFill>
              </a:rPr>
              <a:t>“</a:t>
            </a:r>
            <a:r>
              <a:rPr lang="en-US" b="1" dirty="0">
                <a:solidFill>
                  <a:srgbClr val="7E7E82"/>
                </a:solidFill>
              </a:rPr>
              <a:t>Structure</a:t>
            </a:r>
            <a:r>
              <a:rPr lang="en-US" dirty="0">
                <a:solidFill>
                  <a:srgbClr val="7E7E82"/>
                </a:solidFill>
              </a:rPr>
              <a:t>” means any monument or construction </a:t>
            </a:r>
            <a:r>
              <a:rPr lang="en-US" dirty="0" smtClean="0">
                <a:solidFill>
                  <a:srgbClr val="7E7E82"/>
                </a:solidFill>
              </a:rPr>
              <a:t>… </a:t>
            </a:r>
            <a:r>
              <a:rPr lang="en-US" dirty="0">
                <a:solidFill>
                  <a:srgbClr val="7E7E82"/>
                </a:solidFill>
              </a:rPr>
              <a:t>having health, safety, and welfare regulatory considerations; requiring </a:t>
            </a:r>
            <a:r>
              <a:rPr lang="en-US" b="1" dirty="0">
                <a:solidFill>
                  <a:srgbClr val="7E7E82"/>
                </a:solidFill>
              </a:rPr>
              <a:t>State Fire Marshal </a:t>
            </a:r>
            <a:r>
              <a:rPr lang="en-US" dirty="0">
                <a:solidFill>
                  <a:srgbClr val="7E7E82"/>
                </a:solidFill>
              </a:rPr>
              <a:t>approval; </a:t>
            </a:r>
            <a:r>
              <a:rPr lang="en-US" b="1" dirty="0">
                <a:solidFill>
                  <a:srgbClr val="7E7E82"/>
                </a:solidFill>
              </a:rPr>
              <a:t>or</a:t>
            </a:r>
            <a:r>
              <a:rPr lang="en-US" dirty="0">
                <a:solidFill>
                  <a:srgbClr val="7E7E82"/>
                </a:solidFill>
              </a:rPr>
              <a:t> designed to accommodate </a:t>
            </a:r>
            <a:r>
              <a:rPr lang="en-US" b="1" dirty="0">
                <a:solidFill>
                  <a:srgbClr val="7E7E82"/>
                </a:solidFill>
              </a:rPr>
              <a:t>eight or more people</a:t>
            </a:r>
            <a:r>
              <a:rPr lang="en-US" dirty="0" smtClean="0">
                <a:solidFill>
                  <a:srgbClr val="7E7E82"/>
                </a:solidFill>
              </a:rPr>
              <a:t>.</a:t>
            </a:r>
          </a:p>
          <a:p>
            <a:pPr lvl="1"/>
            <a:r>
              <a:rPr lang="en-US" dirty="0" smtClean="0">
                <a:solidFill>
                  <a:srgbClr val="7E7E82"/>
                </a:solidFill>
              </a:rPr>
              <a:t>SBC Policy Item 2.01 DEFINED TERMS</a:t>
            </a:r>
            <a:endParaRPr lang="en-US" dirty="0">
              <a:solidFill>
                <a:srgbClr val="7E7E8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184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Quarterly Disclosed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1805"/>
            <a:ext cx="8229600" cy="4470395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All </a:t>
            </a:r>
            <a:r>
              <a:rPr lang="en-US" sz="2000" b="1" u="sng" dirty="0" smtClean="0">
                <a:solidFill>
                  <a:srgbClr val="FF0000"/>
                </a:solidFill>
              </a:rPr>
              <a:t>Capital Maintenance</a:t>
            </a:r>
            <a:r>
              <a:rPr lang="en-US" sz="2000" dirty="0" smtClean="0">
                <a:solidFill>
                  <a:srgbClr val="FF0000"/>
                </a:solidFill>
              </a:rPr>
              <a:t> projects in excess of </a:t>
            </a:r>
            <a:r>
              <a:rPr lang="en-US" sz="2000" b="1" u="sng" dirty="0" smtClean="0">
                <a:solidFill>
                  <a:srgbClr val="FF0000"/>
                </a:solidFill>
              </a:rPr>
              <a:t>$500,000</a:t>
            </a:r>
          </a:p>
          <a:p>
            <a:pPr lvl="1"/>
            <a:r>
              <a:rPr lang="en-US" dirty="0" smtClean="0">
                <a:solidFill>
                  <a:srgbClr val="7E7E82"/>
                </a:solidFill>
              </a:rPr>
              <a:t>“</a:t>
            </a:r>
            <a:r>
              <a:rPr lang="en-US" b="1" dirty="0">
                <a:solidFill>
                  <a:srgbClr val="7E7E82"/>
                </a:solidFill>
              </a:rPr>
              <a:t>Capital Maintenance</a:t>
            </a:r>
            <a:r>
              <a:rPr lang="en-US" dirty="0">
                <a:solidFill>
                  <a:srgbClr val="7E7E82"/>
                </a:solidFill>
              </a:rPr>
              <a:t>” means:</a:t>
            </a:r>
          </a:p>
          <a:p>
            <a:pPr lvl="2"/>
            <a:r>
              <a:rPr lang="en-US" dirty="0" smtClean="0">
                <a:solidFill>
                  <a:srgbClr val="7E7E82"/>
                </a:solidFill>
              </a:rPr>
              <a:t>Work </a:t>
            </a:r>
            <a:r>
              <a:rPr lang="en-US" dirty="0">
                <a:solidFill>
                  <a:srgbClr val="7E7E82"/>
                </a:solidFill>
              </a:rPr>
              <a:t>meeting the definition of </a:t>
            </a:r>
            <a:r>
              <a:rPr lang="en-US" b="1" dirty="0">
                <a:solidFill>
                  <a:srgbClr val="7E7E82"/>
                </a:solidFill>
              </a:rPr>
              <a:t>Major </a:t>
            </a:r>
            <a:r>
              <a:rPr lang="en-US" b="1" dirty="0" smtClean="0">
                <a:solidFill>
                  <a:srgbClr val="7E7E82"/>
                </a:solidFill>
              </a:rPr>
              <a:t>Maintenance</a:t>
            </a:r>
            <a:r>
              <a:rPr lang="en-US" dirty="0" smtClean="0">
                <a:solidFill>
                  <a:srgbClr val="7E7E82"/>
                </a:solidFill>
              </a:rPr>
              <a:t>; </a:t>
            </a:r>
            <a:r>
              <a:rPr lang="en-US" dirty="0">
                <a:solidFill>
                  <a:srgbClr val="7E7E82"/>
                </a:solidFill>
              </a:rPr>
              <a:t>or</a:t>
            </a:r>
          </a:p>
          <a:p>
            <a:pPr lvl="2"/>
            <a:r>
              <a:rPr lang="en-US" dirty="0" smtClean="0">
                <a:solidFill>
                  <a:srgbClr val="7E7E82"/>
                </a:solidFill>
              </a:rPr>
              <a:t>Maintenance </a:t>
            </a:r>
            <a:r>
              <a:rPr lang="en-US" dirty="0">
                <a:solidFill>
                  <a:srgbClr val="7E7E82"/>
                </a:solidFill>
              </a:rPr>
              <a:t>or construction in a </a:t>
            </a:r>
            <a:r>
              <a:rPr lang="en-US" b="1" dirty="0">
                <a:solidFill>
                  <a:srgbClr val="7E7E82"/>
                </a:solidFill>
              </a:rPr>
              <a:t>single building or structure</a:t>
            </a:r>
            <a:r>
              <a:rPr lang="en-US" dirty="0">
                <a:solidFill>
                  <a:srgbClr val="7E7E82"/>
                </a:solidFill>
              </a:rPr>
              <a:t>, within a </a:t>
            </a:r>
            <a:r>
              <a:rPr lang="en-US" b="1" dirty="0">
                <a:solidFill>
                  <a:srgbClr val="7E7E82"/>
                </a:solidFill>
              </a:rPr>
              <a:t>six (6) month period or less</a:t>
            </a:r>
            <a:r>
              <a:rPr lang="en-US" dirty="0">
                <a:solidFill>
                  <a:srgbClr val="7E7E82"/>
                </a:solidFill>
              </a:rPr>
              <a:t>, and having a Total Project Cost, taking into account all contracts pursuant to which the work was performed, </a:t>
            </a:r>
            <a:r>
              <a:rPr lang="en-US" b="1" dirty="0">
                <a:solidFill>
                  <a:srgbClr val="7E7E82"/>
                </a:solidFill>
              </a:rPr>
              <a:t>in excess of $100,000</a:t>
            </a:r>
            <a:r>
              <a:rPr lang="en-US" dirty="0">
                <a:solidFill>
                  <a:srgbClr val="7E7E82"/>
                </a:solidFill>
              </a:rPr>
              <a:t> funded by sources </a:t>
            </a:r>
            <a:r>
              <a:rPr lang="en-US" b="1" dirty="0">
                <a:solidFill>
                  <a:srgbClr val="7E7E82"/>
                </a:solidFill>
              </a:rPr>
              <a:t>other than capital appropriations</a:t>
            </a:r>
            <a:r>
              <a:rPr lang="en-US" dirty="0">
                <a:solidFill>
                  <a:srgbClr val="7E7E82"/>
                </a:solidFill>
              </a:rPr>
              <a:t>; or</a:t>
            </a:r>
          </a:p>
          <a:p>
            <a:pPr lvl="2"/>
            <a:r>
              <a:rPr lang="en-US" dirty="0" smtClean="0">
                <a:solidFill>
                  <a:srgbClr val="7E7E82"/>
                </a:solidFill>
              </a:rPr>
              <a:t>A </a:t>
            </a:r>
            <a:r>
              <a:rPr lang="en-US" dirty="0">
                <a:solidFill>
                  <a:srgbClr val="7E7E82"/>
                </a:solidFill>
              </a:rPr>
              <a:t>project funded in an Appropriations Bill or Bond Bill passed by the Legislature with </a:t>
            </a:r>
            <a:r>
              <a:rPr lang="en-US" b="1" dirty="0">
                <a:solidFill>
                  <a:srgbClr val="7E7E82"/>
                </a:solidFill>
              </a:rPr>
              <a:t>maintenance dollars</a:t>
            </a:r>
            <a:r>
              <a:rPr lang="en-US" dirty="0">
                <a:solidFill>
                  <a:srgbClr val="7E7E82"/>
                </a:solidFill>
              </a:rPr>
              <a:t>, or a project funded with </a:t>
            </a:r>
            <a:r>
              <a:rPr lang="en-US" b="1" dirty="0">
                <a:solidFill>
                  <a:srgbClr val="7E7E82"/>
                </a:solidFill>
              </a:rPr>
              <a:t>residual funds</a:t>
            </a:r>
            <a:r>
              <a:rPr lang="en-US" dirty="0">
                <a:solidFill>
                  <a:srgbClr val="7E7E82"/>
                </a:solidFill>
              </a:rPr>
              <a:t>. </a:t>
            </a:r>
            <a:endParaRPr lang="en-US" dirty="0" smtClean="0">
              <a:solidFill>
                <a:srgbClr val="7E7E82"/>
              </a:solidFill>
            </a:endParaRPr>
          </a:p>
          <a:p>
            <a:pPr lvl="1"/>
            <a:r>
              <a:rPr lang="en-US" dirty="0" smtClean="0">
                <a:solidFill>
                  <a:srgbClr val="7E7E82"/>
                </a:solidFill>
              </a:rPr>
              <a:t>“</a:t>
            </a:r>
            <a:r>
              <a:rPr lang="en-US" b="1" dirty="0">
                <a:solidFill>
                  <a:srgbClr val="7E7E82"/>
                </a:solidFill>
              </a:rPr>
              <a:t>Major Maintenance</a:t>
            </a:r>
            <a:r>
              <a:rPr lang="en-US" dirty="0">
                <a:solidFill>
                  <a:srgbClr val="7E7E82"/>
                </a:solidFill>
              </a:rPr>
              <a:t>” means, pursuant to T.C.A. § 4-15-107, the </a:t>
            </a:r>
            <a:r>
              <a:rPr lang="en-US" b="1" dirty="0">
                <a:solidFill>
                  <a:srgbClr val="7E7E82"/>
                </a:solidFill>
              </a:rPr>
              <a:t>repair or renovation</a:t>
            </a:r>
            <a:r>
              <a:rPr lang="en-US" dirty="0">
                <a:solidFill>
                  <a:srgbClr val="7E7E82"/>
                </a:solidFill>
              </a:rPr>
              <a:t> of any building or Structure </a:t>
            </a:r>
            <a:r>
              <a:rPr lang="en-US" dirty="0" smtClean="0">
                <a:solidFill>
                  <a:srgbClr val="7E7E82"/>
                </a:solidFill>
              </a:rPr>
              <a:t>… </a:t>
            </a:r>
            <a:r>
              <a:rPr lang="en-US" dirty="0">
                <a:solidFill>
                  <a:srgbClr val="7E7E82"/>
                </a:solidFill>
              </a:rPr>
              <a:t>funded by </a:t>
            </a:r>
            <a:r>
              <a:rPr lang="en-US" b="1" dirty="0">
                <a:solidFill>
                  <a:srgbClr val="7E7E82"/>
                </a:solidFill>
              </a:rPr>
              <a:t>direct appropriations </a:t>
            </a:r>
            <a:r>
              <a:rPr lang="en-US" dirty="0">
                <a:solidFill>
                  <a:srgbClr val="7E7E82"/>
                </a:solidFill>
              </a:rPr>
              <a:t>for “major maintenance” </a:t>
            </a:r>
            <a:r>
              <a:rPr lang="en-US" b="1" dirty="0">
                <a:solidFill>
                  <a:srgbClr val="7E7E82"/>
                </a:solidFill>
              </a:rPr>
              <a:t>or</a:t>
            </a:r>
            <a:r>
              <a:rPr lang="en-US" dirty="0">
                <a:solidFill>
                  <a:srgbClr val="7E7E82"/>
                </a:solidFill>
              </a:rPr>
              <a:t> that is estimated to have a Total Project Cost in </a:t>
            </a:r>
            <a:r>
              <a:rPr lang="en-US" b="1" dirty="0">
                <a:solidFill>
                  <a:srgbClr val="7E7E82"/>
                </a:solidFill>
              </a:rPr>
              <a:t>excess of $100,000</a:t>
            </a:r>
            <a:r>
              <a:rPr lang="en-US" dirty="0">
                <a:solidFill>
                  <a:srgbClr val="7E7E82"/>
                </a:solidFill>
              </a:rPr>
              <a:t>.</a:t>
            </a:r>
            <a:endParaRPr lang="en-US" dirty="0" smtClean="0">
              <a:solidFill>
                <a:srgbClr val="7E7E82"/>
              </a:solidFill>
            </a:endParaRPr>
          </a:p>
          <a:p>
            <a:pPr lvl="1"/>
            <a:r>
              <a:rPr lang="en-US" dirty="0" smtClean="0">
                <a:solidFill>
                  <a:srgbClr val="7E7E82"/>
                </a:solidFill>
              </a:rPr>
              <a:t>SBC Policy Item 2.01 DEFINED TERMS</a:t>
            </a:r>
            <a:endParaRPr lang="en-US" dirty="0">
              <a:solidFill>
                <a:srgbClr val="7E7E8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5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Disclosed Projects:</a:t>
            </a:r>
            <a:br>
              <a:rPr lang="en-US" dirty="0" smtClean="0"/>
            </a:br>
            <a:r>
              <a:rPr lang="en-US" dirty="0" smtClean="0"/>
              <a:t>Annual, Amendment, and Quarterly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895600" y="2362200"/>
            <a:ext cx="0" cy="155448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1066" y="2674977"/>
            <a:ext cx="1347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11D5F"/>
                </a:solidFill>
              </a:rPr>
              <a:t>Disclosed</a:t>
            </a:r>
            <a:r>
              <a:rPr lang="en-US" b="1" dirty="0" smtClean="0">
                <a:solidFill>
                  <a:srgbClr val="7E7E82"/>
                </a:solidFill>
              </a:rPr>
              <a:t> to THEC</a:t>
            </a:r>
            <a:endParaRPr lang="en-US" b="1" dirty="0">
              <a:solidFill>
                <a:srgbClr val="7E7E8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49162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11D5F"/>
                </a:solidFill>
              </a:rPr>
              <a:t>Approved</a:t>
            </a:r>
            <a:r>
              <a:rPr lang="en-US" b="1" dirty="0" smtClean="0">
                <a:solidFill>
                  <a:srgbClr val="7E7E82"/>
                </a:solidFill>
              </a:rPr>
              <a:t> by SBC</a:t>
            </a:r>
            <a:endParaRPr lang="en-US" b="1" dirty="0">
              <a:solidFill>
                <a:srgbClr val="7E7E82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943600" y="3886200"/>
            <a:ext cx="2667000" cy="0"/>
          </a:xfrm>
          <a:prstGeom prst="straightConnector1">
            <a:avLst/>
          </a:prstGeom>
          <a:ln w="28575">
            <a:solidFill>
              <a:srgbClr val="011D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143000" y="3733800"/>
            <a:ext cx="495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11D5F"/>
                </a:solidFill>
              </a:rPr>
              <a:t>$0</a:t>
            </a:r>
            <a:endParaRPr lang="en-US" sz="1600" b="1" dirty="0">
              <a:solidFill>
                <a:srgbClr val="011D5F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5791200" y="3200400"/>
            <a:ext cx="0" cy="7040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048000" y="3886200"/>
            <a:ext cx="2590800" cy="0"/>
          </a:xfrm>
          <a:prstGeom prst="line">
            <a:avLst/>
          </a:prstGeom>
          <a:ln w="28575">
            <a:solidFill>
              <a:srgbClr val="011D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38300" y="3886200"/>
            <a:ext cx="1104900" cy="0"/>
          </a:xfrm>
          <a:prstGeom prst="line">
            <a:avLst/>
          </a:prstGeom>
          <a:ln w="28575">
            <a:solidFill>
              <a:srgbClr val="011D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356884" y="1947446"/>
            <a:ext cx="114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11D5F"/>
                </a:solidFill>
              </a:rPr>
              <a:t>$100,000</a:t>
            </a:r>
            <a:endParaRPr lang="en-US" sz="1600" b="1" dirty="0">
              <a:solidFill>
                <a:srgbClr val="011D5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217042" y="1920122"/>
            <a:ext cx="114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11D5F"/>
                </a:solidFill>
              </a:rPr>
              <a:t>$500,000</a:t>
            </a:r>
            <a:endParaRPr lang="en-US" sz="1600" b="1" dirty="0">
              <a:solidFill>
                <a:srgbClr val="011D5F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895600" y="2392511"/>
            <a:ext cx="5791200" cy="0"/>
          </a:xfrm>
          <a:prstGeom prst="straightConnector1">
            <a:avLst/>
          </a:prstGeom>
          <a:ln w="57150">
            <a:solidFill>
              <a:srgbClr val="7E7E8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5791200" y="3200400"/>
            <a:ext cx="2895600" cy="1736"/>
          </a:xfrm>
          <a:prstGeom prst="straightConnector1">
            <a:avLst/>
          </a:prstGeom>
          <a:ln w="57150">
            <a:solidFill>
              <a:srgbClr val="7E7E8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009900" y="2490311"/>
            <a:ext cx="3355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11D5F"/>
                </a:solidFill>
              </a:rPr>
              <a:t>Capital Improvement</a:t>
            </a:r>
            <a:endParaRPr lang="en-US" i="1" dirty="0">
              <a:solidFill>
                <a:srgbClr val="011D5F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943600" y="3276600"/>
            <a:ext cx="3355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11D5F"/>
                </a:solidFill>
              </a:rPr>
              <a:t>Capital Maintenance</a:t>
            </a:r>
            <a:endParaRPr lang="en-US" i="1" dirty="0">
              <a:solidFill>
                <a:srgbClr val="011D5F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2133600" y="4016008"/>
            <a:ext cx="0" cy="860792"/>
          </a:xfrm>
          <a:prstGeom prst="line">
            <a:avLst/>
          </a:prstGeom>
          <a:ln>
            <a:solidFill>
              <a:srgbClr val="011D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311502" y="4016008"/>
            <a:ext cx="0" cy="860792"/>
          </a:xfrm>
          <a:prstGeom prst="line">
            <a:avLst/>
          </a:prstGeom>
          <a:ln>
            <a:solidFill>
              <a:srgbClr val="011D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7275328" y="4016008"/>
            <a:ext cx="0" cy="860792"/>
          </a:xfrm>
          <a:prstGeom prst="line">
            <a:avLst/>
          </a:prstGeom>
          <a:ln>
            <a:solidFill>
              <a:srgbClr val="011D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828800" y="5054768"/>
            <a:ext cx="6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11D5F"/>
                </a:solidFill>
              </a:rPr>
              <a:t>SPA</a:t>
            </a:r>
            <a:endParaRPr lang="en-US" dirty="0">
              <a:solidFill>
                <a:srgbClr val="011D5F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429000" y="5054768"/>
            <a:ext cx="1756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11D5F"/>
                </a:solidFill>
              </a:rPr>
              <a:t>Generally Delegated to OSA and F&amp;A</a:t>
            </a:r>
            <a:endParaRPr lang="en-US" dirty="0">
              <a:solidFill>
                <a:srgbClr val="011D5F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398806" y="5054768"/>
            <a:ext cx="1756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11D5F"/>
                </a:solidFill>
              </a:rPr>
              <a:t>SBC or ESC approval</a:t>
            </a:r>
            <a:endParaRPr lang="en-US" dirty="0">
              <a:solidFill>
                <a:srgbClr val="011D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661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8" grpId="0"/>
      <p:bldP spid="38" grpId="0"/>
      <p:bldP spid="39" grpId="0"/>
      <p:bldP spid="48" grpId="0"/>
      <p:bldP spid="49" grpId="0"/>
      <p:bldP spid="56" grpId="0"/>
      <p:bldP spid="57" grpId="0"/>
      <p:bldP spid="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Disclosed Projects:</a:t>
            </a:r>
            <a:br>
              <a:rPr lang="en-US" dirty="0" smtClean="0"/>
            </a:br>
            <a:r>
              <a:rPr lang="en-US" dirty="0" smtClean="0"/>
              <a:t>Annual, Amendment, and Quarterly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1805"/>
            <a:ext cx="8534400" cy="4165599"/>
          </a:xfrm>
        </p:spPr>
        <p:txBody>
          <a:bodyPr/>
          <a:lstStyle/>
          <a:p>
            <a:r>
              <a:rPr lang="en-US" dirty="0" smtClean="0"/>
              <a:t>Two </a:t>
            </a:r>
            <a:r>
              <a:rPr lang="en-US" b="1" dirty="0" smtClean="0">
                <a:solidFill>
                  <a:srgbClr val="FF0000"/>
                </a:solidFill>
              </a:rPr>
              <a:t>separate, but in-step</a:t>
            </a:r>
            <a:r>
              <a:rPr lang="en-US" dirty="0" smtClean="0"/>
              <a:t> processes: 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sz="1800" b="1" dirty="0" smtClean="0">
                <a:solidFill>
                  <a:srgbClr val="FF0000"/>
                </a:solidFill>
              </a:rPr>
              <a:t>Disclosure		Approval</a:t>
            </a:r>
            <a:endParaRPr lang="en-US" sz="1800" b="1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800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011D5F"/>
                </a:solidFill>
              </a:rPr>
              <a:t>Capital Improvements </a:t>
            </a:r>
          </a:p>
          <a:p>
            <a:pPr lvl="1"/>
            <a:r>
              <a:rPr lang="en-US" dirty="0" smtClean="0"/>
              <a:t>$0-99,999: 		No disclosure		Delegated to SPA</a:t>
            </a:r>
          </a:p>
          <a:p>
            <a:pPr lvl="1"/>
            <a:r>
              <a:rPr lang="en-US" dirty="0" smtClean="0"/>
              <a:t>$100,000-499,999: 	Disclosed to THEC		Delegated to OSA and F&amp;A</a:t>
            </a:r>
          </a:p>
          <a:p>
            <a:pPr lvl="1"/>
            <a:r>
              <a:rPr lang="en-US" dirty="0" smtClean="0"/>
              <a:t>$500,000</a:t>
            </a:r>
            <a:r>
              <a:rPr lang="en-US" dirty="0"/>
              <a:t>+: </a:t>
            </a:r>
            <a:r>
              <a:rPr lang="en-US" dirty="0" smtClean="0"/>
              <a:t>		Disclosed </a:t>
            </a:r>
            <a:r>
              <a:rPr lang="en-US" dirty="0"/>
              <a:t>to </a:t>
            </a:r>
            <a:r>
              <a:rPr lang="en-US" dirty="0" smtClean="0"/>
              <a:t>THEC		SBC or ESC approval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011D5F"/>
                </a:solidFill>
              </a:rPr>
              <a:t>Capital Maintenance </a:t>
            </a:r>
          </a:p>
          <a:p>
            <a:pPr lvl="1"/>
            <a:r>
              <a:rPr lang="en-US" dirty="0" smtClean="0"/>
              <a:t>$</a:t>
            </a:r>
            <a:r>
              <a:rPr lang="en-US" dirty="0"/>
              <a:t>0-99,999: </a:t>
            </a:r>
            <a:r>
              <a:rPr lang="en-US" dirty="0" smtClean="0"/>
              <a:t>		No disclosure		Delegated </a:t>
            </a:r>
            <a:r>
              <a:rPr lang="en-US" dirty="0"/>
              <a:t>to SPA</a:t>
            </a:r>
          </a:p>
          <a:p>
            <a:pPr lvl="1"/>
            <a:r>
              <a:rPr lang="en-US" dirty="0"/>
              <a:t>$100,000-499,999: </a:t>
            </a:r>
            <a:r>
              <a:rPr lang="en-US" dirty="0" smtClean="0"/>
              <a:t>	No disclosure		Delegated </a:t>
            </a:r>
            <a:r>
              <a:rPr lang="en-US" dirty="0"/>
              <a:t>to OSA and F&amp;A</a:t>
            </a:r>
          </a:p>
          <a:p>
            <a:pPr lvl="1"/>
            <a:r>
              <a:rPr lang="en-US" dirty="0"/>
              <a:t>$500,000+: </a:t>
            </a:r>
            <a:r>
              <a:rPr lang="en-US" dirty="0" smtClean="0"/>
              <a:t>		Disclosed </a:t>
            </a:r>
            <a:r>
              <a:rPr lang="en-US" dirty="0"/>
              <a:t>to </a:t>
            </a:r>
            <a:r>
              <a:rPr lang="en-US" dirty="0" smtClean="0"/>
              <a:t>THEC		SBC </a:t>
            </a:r>
            <a:r>
              <a:rPr lang="en-US" dirty="0"/>
              <a:t>or ESC approval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3657600"/>
            <a:ext cx="7863840" cy="274320"/>
          </a:xfrm>
          <a:prstGeom prst="rect">
            <a:avLst/>
          </a:prstGeom>
          <a:noFill/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838200" y="5212080"/>
            <a:ext cx="7863840" cy="274320"/>
          </a:xfrm>
          <a:prstGeom prst="rect">
            <a:avLst/>
          </a:prstGeom>
          <a:noFill/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75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191000" y="3200401"/>
            <a:ext cx="4724400" cy="533399"/>
          </a:xfrm>
        </p:spPr>
        <p:txBody>
          <a:bodyPr/>
          <a:lstStyle/>
          <a:p>
            <a:r>
              <a:rPr lang="en-US" dirty="0" smtClean="0"/>
              <a:t>General reminders and </a:t>
            </a:r>
            <a:r>
              <a:rPr lang="en-US" dirty="0" err="1" smtClean="0"/>
              <a:t>sbc</a:t>
            </a:r>
            <a:r>
              <a:rPr lang="en-US" dirty="0" smtClean="0"/>
              <a:t> policy items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50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Expiration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1805"/>
            <a:ext cx="8458200" cy="4165599"/>
          </a:xfrm>
        </p:spPr>
        <p:txBody>
          <a:bodyPr/>
          <a:lstStyle/>
          <a:p>
            <a:r>
              <a:rPr lang="en-US" dirty="0" smtClean="0"/>
              <a:t>Projects ‘good’ for </a:t>
            </a:r>
            <a:r>
              <a:rPr lang="en-US" b="1" dirty="0" smtClean="0">
                <a:solidFill>
                  <a:srgbClr val="FF0000"/>
                </a:solidFill>
              </a:rPr>
              <a:t>two fiscal years</a:t>
            </a:r>
            <a:r>
              <a:rPr lang="en-US" dirty="0" smtClean="0"/>
              <a:t> from disclosure or approval</a:t>
            </a:r>
          </a:p>
          <a:p>
            <a:pPr lvl="1"/>
            <a:r>
              <a:rPr lang="en-US" dirty="0"/>
              <a:t>Capital Budget: “It is the legislative intent that the listed institutions </a:t>
            </a:r>
            <a:r>
              <a:rPr lang="en-US" dirty="0" smtClean="0"/>
              <a:t>initiate these </a:t>
            </a:r>
            <a:r>
              <a:rPr lang="en-US" dirty="0"/>
              <a:t>projects within the next two years</a:t>
            </a:r>
            <a:r>
              <a:rPr lang="en-US" dirty="0" smtClean="0"/>
              <a:t>.”</a:t>
            </a:r>
          </a:p>
          <a:p>
            <a:pPr lvl="1"/>
            <a:r>
              <a:rPr lang="en-US" dirty="0">
                <a:solidFill>
                  <a:srgbClr val="7E7E82"/>
                </a:solidFill>
              </a:rPr>
              <a:t>Project in FY2017-18 Budget </a:t>
            </a:r>
            <a:r>
              <a:rPr lang="en-US" dirty="0" smtClean="0">
                <a:solidFill>
                  <a:srgbClr val="7E7E82"/>
                </a:solidFill>
              </a:rPr>
              <a:t>‘good’ </a:t>
            </a:r>
            <a:r>
              <a:rPr lang="en-US" dirty="0">
                <a:solidFill>
                  <a:srgbClr val="7E7E82"/>
                </a:solidFill>
              </a:rPr>
              <a:t>for </a:t>
            </a:r>
            <a:r>
              <a:rPr lang="en-US" dirty="0" smtClean="0">
                <a:solidFill>
                  <a:srgbClr val="7E7E82"/>
                </a:solidFill>
              </a:rPr>
              <a:t>2017-18 and 2018-19</a:t>
            </a:r>
          </a:p>
          <a:p>
            <a:pPr lvl="1"/>
            <a:r>
              <a:rPr lang="en-US" dirty="0" smtClean="0">
                <a:solidFill>
                  <a:srgbClr val="7E7E82"/>
                </a:solidFill>
              </a:rPr>
              <a:t>All non-SBC approved FY2016-17 projects expire June 30, 2018</a:t>
            </a:r>
            <a:endParaRPr lang="en-US" dirty="0" smtClean="0"/>
          </a:p>
          <a:p>
            <a:r>
              <a:rPr lang="en-US" dirty="0" smtClean="0"/>
              <a:t>Quarterly and Late/Additional disclosures are </a:t>
            </a:r>
            <a:r>
              <a:rPr lang="en-US" b="1" dirty="0" smtClean="0">
                <a:solidFill>
                  <a:srgbClr val="FF0000"/>
                </a:solidFill>
              </a:rPr>
              <a:t>not exempt</a:t>
            </a:r>
          </a:p>
          <a:p>
            <a:pPr lvl="1"/>
            <a:r>
              <a:rPr lang="en-US" dirty="0" smtClean="0">
                <a:solidFill>
                  <a:srgbClr val="7E7E82"/>
                </a:solidFill>
              </a:rPr>
              <a:t>Quarterly projects are effective in the current (operating) fiscal year</a:t>
            </a:r>
          </a:p>
          <a:p>
            <a:pPr lvl="2"/>
            <a:r>
              <a:rPr lang="en-US" dirty="0" smtClean="0">
                <a:solidFill>
                  <a:srgbClr val="7E7E82"/>
                </a:solidFill>
              </a:rPr>
              <a:t>E.g., Projects disclosed in </a:t>
            </a:r>
            <a:r>
              <a:rPr lang="en-US" i="1" dirty="0" smtClean="0">
                <a:solidFill>
                  <a:srgbClr val="7E7E82"/>
                </a:solidFill>
              </a:rPr>
              <a:t>any</a:t>
            </a:r>
            <a:r>
              <a:rPr lang="en-US" dirty="0" smtClean="0">
                <a:solidFill>
                  <a:srgbClr val="7E7E82"/>
                </a:solidFill>
              </a:rPr>
              <a:t> quarter of FY18 are ‘good’ for 2017-18 and 2018-19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Various timelines</a:t>
            </a:r>
            <a:r>
              <a:rPr lang="en-US" dirty="0" smtClean="0">
                <a:solidFill>
                  <a:srgbClr val="7E7E82"/>
                </a:solidFill>
              </a:rPr>
              <a:t>, dependent upon time of approval or disclosure</a:t>
            </a:r>
          </a:p>
          <a:p>
            <a:pPr lvl="1"/>
            <a:r>
              <a:rPr lang="en-US" dirty="0" smtClean="0">
                <a:solidFill>
                  <a:srgbClr val="7E7E82"/>
                </a:solidFill>
              </a:rPr>
              <a:t>Disclose FY2019-20 project by July 2018 to THEC for approval by the General Assembly in Spring 2019 (~12 </a:t>
            </a:r>
            <a:r>
              <a:rPr lang="en-US" dirty="0" err="1" smtClean="0">
                <a:solidFill>
                  <a:srgbClr val="7E7E82"/>
                </a:solidFill>
              </a:rPr>
              <a:t>mo</a:t>
            </a:r>
            <a:r>
              <a:rPr lang="en-US" dirty="0" smtClean="0">
                <a:solidFill>
                  <a:srgbClr val="7E7E82"/>
                </a:solidFill>
              </a:rPr>
              <a:t> planning), effective July 1, 2019. ‘Good’ for 2019-20 and 2020-21 (active for 24 </a:t>
            </a:r>
            <a:r>
              <a:rPr lang="en-US" dirty="0" err="1" smtClean="0">
                <a:solidFill>
                  <a:srgbClr val="7E7E82"/>
                </a:solidFill>
              </a:rPr>
              <a:t>mo</a:t>
            </a:r>
            <a:r>
              <a:rPr lang="en-US" dirty="0" smtClean="0">
                <a:solidFill>
                  <a:srgbClr val="7E7E82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7E7E82"/>
                </a:solidFill>
              </a:rPr>
              <a:t>Disclosed project for Q4 of FY2017-18 good for 2017-18 and 2018-19 (~15 </a:t>
            </a:r>
            <a:r>
              <a:rPr lang="en-US" dirty="0" err="1" smtClean="0">
                <a:solidFill>
                  <a:srgbClr val="7E7E82"/>
                </a:solidFill>
              </a:rPr>
              <a:t>mo</a:t>
            </a:r>
            <a:r>
              <a:rPr lang="en-US" dirty="0" smtClean="0">
                <a:solidFill>
                  <a:srgbClr val="7E7E82"/>
                </a:solidFill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Bonds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expire, too!</a:t>
            </a:r>
          </a:p>
        </p:txBody>
      </p:sp>
    </p:spTree>
    <p:extLst>
      <p:ext uri="{BB962C8B-B14F-4D97-AF65-F5344CB8AC3E}">
        <p14:creationId xmlns:p14="http://schemas.microsoft.com/office/powerpoint/2010/main" val="2411157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SBC Policy Reminders,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1805"/>
            <a:ext cx="8229600" cy="4546595"/>
          </a:xfrm>
        </p:spPr>
        <p:txBody>
          <a:bodyPr>
            <a:normAutofit/>
          </a:bodyPr>
          <a:lstStyle/>
          <a:p>
            <a:r>
              <a:rPr lang="en-US" dirty="0" smtClean="0"/>
              <a:t>Item 2.01.C: “Capital Maintenance [is] </a:t>
            </a:r>
            <a:r>
              <a:rPr lang="en-US" b="1" dirty="0">
                <a:solidFill>
                  <a:srgbClr val="FF0000"/>
                </a:solidFill>
              </a:rPr>
              <a:t>within a six (6) month period or less</a:t>
            </a:r>
            <a:r>
              <a:rPr lang="en-US" dirty="0"/>
              <a:t>, and </a:t>
            </a:r>
            <a:r>
              <a:rPr lang="en-US" dirty="0" smtClean="0"/>
              <a:t>… taking </a:t>
            </a:r>
            <a:r>
              <a:rPr lang="en-US" dirty="0"/>
              <a:t>into account all contracts pursuant to which the work was performed </a:t>
            </a:r>
            <a:r>
              <a:rPr lang="en-US" dirty="0" smtClean="0"/>
              <a:t>… </a:t>
            </a:r>
            <a:r>
              <a:rPr lang="en-US" b="1" dirty="0" smtClean="0">
                <a:solidFill>
                  <a:srgbClr val="FF0000"/>
                </a:solidFill>
              </a:rPr>
              <a:t>in </a:t>
            </a:r>
            <a:r>
              <a:rPr lang="en-US" b="1" dirty="0">
                <a:solidFill>
                  <a:srgbClr val="FF0000"/>
                </a:solidFill>
              </a:rPr>
              <a:t>excess of $</a:t>
            </a:r>
            <a:r>
              <a:rPr lang="en-US" b="1" dirty="0" smtClean="0">
                <a:solidFill>
                  <a:srgbClr val="FF0000"/>
                </a:solidFill>
              </a:rPr>
              <a:t>100,000</a:t>
            </a:r>
            <a:r>
              <a:rPr lang="en-US" dirty="0" smtClean="0">
                <a:solidFill>
                  <a:srgbClr val="7E7E82"/>
                </a:solidFill>
              </a:rPr>
              <a:t>.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/>
              <a:t>Item </a:t>
            </a:r>
            <a:r>
              <a:rPr lang="en-US" dirty="0"/>
              <a:t>2.01.D(1): </a:t>
            </a:r>
            <a:r>
              <a:rPr lang="en-US" dirty="0" smtClean="0"/>
              <a:t>“It </a:t>
            </a:r>
            <a:r>
              <a:rPr lang="en-US" dirty="0"/>
              <a:t>is the express intent of the Commission that Capital Project </a:t>
            </a:r>
            <a:r>
              <a:rPr lang="en-US" b="1" dirty="0">
                <a:solidFill>
                  <a:srgbClr val="FF0000"/>
                </a:solidFill>
              </a:rPr>
              <a:t>work will not be split into separate projects to avoid any thresholds</a:t>
            </a:r>
            <a:r>
              <a:rPr lang="en-US" dirty="0" smtClean="0"/>
              <a:t>.”</a:t>
            </a:r>
          </a:p>
          <a:p>
            <a:endParaRPr lang="en-US" dirty="0" smtClean="0"/>
          </a:p>
          <a:p>
            <a:r>
              <a:rPr lang="en-US" dirty="0"/>
              <a:t>Item 2.03: </a:t>
            </a:r>
            <a:r>
              <a:rPr lang="en-US" dirty="0" smtClean="0"/>
              <a:t>“…each </a:t>
            </a:r>
            <a:r>
              <a:rPr lang="en-US" b="1" dirty="0">
                <a:solidFill>
                  <a:srgbClr val="FF0000"/>
                </a:solidFill>
              </a:rPr>
              <a:t>SPA shall submit a document</a:t>
            </a:r>
            <a:r>
              <a:rPr lang="en-US" dirty="0"/>
              <a:t> indicating the </a:t>
            </a:r>
            <a:r>
              <a:rPr lang="en-US" b="1" dirty="0">
                <a:solidFill>
                  <a:srgbClr val="FF0000"/>
                </a:solidFill>
              </a:rPr>
              <a:t>status of all items</a:t>
            </a:r>
            <a:r>
              <a:rPr lang="en-US" dirty="0"/>
              <a:t> approved by the Commission, including </a:t>
            </a:r>
            <a:r>
              <a:rPr lang="en-US" b="1" dirty="0">
                <a:solidFill>
                  <a:srgbClr val="FF0000"/>
                </a:solidFill>
              </a:rPr>
              <a:t>under the delegated authority</a:t>
            </a:r>
            <a:r>
              <a:rPr lang="en-US" dirty="0"/>
              <a:t> of the Commission, in a form approved by the State Architect </a:t>
            </a:r>
            <a:r>
              <a:rPr lang="en-US" dirty="0" smtClean="0"/>
              <a:t>on </a:t>
            </a:r>
            <a:r>
              <a:rPr lang="en-US" dirty="0"/>
              <a:t>a </a:t>
            </a:r>
            <a:r>
              <a:rPr lang="en-US" dirty="0" smtClean="0"/>
              <a:t>quarterly basis.”</a:t>
            </a:r>
          </a:p>
          <a:p>
            <a:pPr lvl="1"/>
            <a:r>
              <a:rPr lang="en-US" dirty="0" smtClean="0"/>
              <a:t>(A) Capital Projects; (B) Land Transactions; (C) Acquisition and (D) Disposal Leases; and (E) Other Items</a:t>
            </a:r>
          </a:p>
        </p:txBody>
      </p:sp>
    </p:spTree>
    <p:extLst>
      <p:ext uri="{BB962C8B-B14F-4D97-AF65-F5344CB8AC3E}">
        <p14:creationId xmlns:p14="http://schemas.microsoft.com/office/powerpoint/2010/main" val="3395161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SBC Policy Reminders,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1805"/>
            <a:ext cx="8229600" cy="454659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Item 2.02.A(2): “The Commission has authority to approve and supervise … improvements … by a </a:t>
            </a:r>
            <a:r>
              <a:rPr lang="en-US" b="1" dirty="0" smtClean="0">
                <a:solidFill>
                  <a:srgbClr val="FF0000"/>
                </a:solidFill>
              </a:rPr>
              <a:t>Higher Education Foundation</a:t>
            </a:r>
            <a:r>
              <a:rPr lang="en-US" dirty="0" smtClean="0"/>
              <a:t> where it is the documented intent of the Higher Education Foundation … to </a:t>
            </a:r>
            <a:r>
              <a:rPr lang="en-US" b="1" dirty="0" smtClean="0">
                <a:solidFill>
                  <a:srgbClr val="FF0000"/>
                </a:solidFill>
              </a:rPr>
              <a:t>transfer the real property</a:t>
            </a:r>
            <a:r>
              <a:rPr lang="en-US" dirty="0" smtClean="0"/>
              <a:t> … to a Higher Education Institution and the cost is in excess of $500,000.  Furthermore, no contract for the improvement … Property … by a Higher Education Foundation shall be awarded until the project has been submitted to and approved by the Commission.</a:t>
            </a:r>
          </a:p>
          <a:p>
            <a:endParaRPr lang="en-US" dirty="0" smtClean="0"/>
          </a:p>
          <a:p>
            <a:r>
              <a:rPr lang="en-US" dirty="0"/>
              <a:t>Item 2.04.D: “In the event of an </a:t>
            </a:r>
            <a:r>
              <a:rPr lang="en-US" b="1" dirty="0">
                <a:solidFill>
                  <a:srgbClr val="FF0000"/>
                </a:solidFill>
              </a:rPr>
              <a:t>emergency</a:t>
            </a:r>
            <a:r>
              <a:rPr lang="en-US" dirty="0"/>
              <a:t> requiring a Capital Project at a State-owned facility that is not used by a Higher Education Institution, the Commissioner of Finance and Administration has the authority to approve any emergency repairs, with the written consent from at least one of the Constitutional Officers. </a:t>
            </a:r>
            <a:r>
              <a:rPr lang="en-US" b="1" dirty="0">
                <a:solidFill>
                  <a:srgbClr val="FF0000"/>
                </a:solidFill>
              </a:rPr>
              <a:t>Higher Education Institutions are responsible for their own emergency response procedures</a:t>
            </a:r>
            <a:r>
              <a:rPr lang="en-US" dirty="0"/>
              <a:t>, a copy of which shall be kept updated on the website of the Office of the State Architect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808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SBC Policy Reminders,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9405"/>
            <a:ext cx="8229600" cy="4470395"/>
          </a:xfrm>
        </p:spPr>
        <p:txBody>
          <a:bodyPr>
            <a:noAutofit/>
          </a:bodyPr>
          <a:lstStyle/>
          <a:p>
            <a:r>
              <a:rPr lang="en-US" dirty="0" smtClean="0"/>
              <a:t>Acquisition (Generally)</a:t>
            </a:r>
          </a:p>
          <a:p>
            <a:pPr lvl="1"/>
            <a:r>
              <a:rPr lang="en-US" sz="1500" dirty="0" smtClean="0"/>
              <a:t>7.01.A</a:t>
            </a:r>
            <a:r>
              <a:rPr lang="en-US" sz="1500" dirty="0"/>
              <a:t>: “</a:t>
            </a:r>
            <a:r>
              <a:rPr lang="en-US" sz="1500" b="1" dirty="0">
                <a:solidFill>
                  <a:srgbClr val="FF0000"/>
                </a:solidFill>
              </a:rPr>
              <a:t>All leases </a:t>
            </a:r>
            <a:r>
              <a:rPr lang="en-US" sz="1500" dirty="0"/>
              <a:t>(</a:t>
            </a:r>
            <a:r>
              <a:rPr lang="en-US" sz="1500" dirty="0" err="1"/>
              <a:t>i</a:t>
            </a:r>
            <a:r>
              <a:rPr lang="en-US" sz="1500" dirty="0"/>
              <a:t>) where the rent due to the lessor under the lease is </a:t>
            </a:r>
            <a:r>
              <a:rPr lang="en-US" sz="1500" b="1" dirty="0">
                <a:solidFill>
                  <a:srgbClr val="FF0000"/>
                </a:solidFill>
              </a:rPr>
              <a:t>in excess of $150,000 </a:t>
            </a:r>
            <a:r>
              <a:rPr lang="en-US" sz="1500" dirty="0">
                <a:solidFill>
                  <a:srgbClr val="7E7E82"/>
                </a:solidFill>
              </a:rPr>
              <a:t>per year</a:t>
            </a:r>
            <a:r>
              <a:rPr lang="en-US" sz="1500" dirty="0"/>
              <a:t> </a:t>
            </a:r>
            <a:r>
              <a:rPr lang="en-US" sz="1500" b="1" u="sng" dirty="0"/>
              <a:t>or</a:t>
            </a:r>
            <a:r>
              <a:rPr lang="en-US" sz="1500" dirty="0"/>
              <a:t> (ii) where the term of the lease, including all renewal and extension options contemplated in the lease, is </a:t>
            </a:r>
            <a:r>
              <a:rPr lang="en-US" sz="1500" b="1" dirty="0">
                <a:solidFill>
                  <a:srgbClr val="FF0000"/>
                </a:solidFill>
              </a:rPr>
              <a:t>greater than 5 years</a:t>
            </a:r>
            <a:r>
              <a:rPr lang="en-US" sz="1500" dirty="0"/>
              <a:t>, </a:t>
            </a:r>
            <a:r>
              <a:rPr lang="en-US" sz="1500" b="1" dirty="0">
                <a:solidFill>
                  <a:srgbClr val="FF0000"/>
                </a:solidFill>
              </a:rPr>
              <a:t>must be approved by the Commission </a:t>
            </a:r>
            <a:r>
              <a:rPr lang="en-US" sz="1500" dirty="0"/>
              <a:t>prior to execution by the State</a:t>
            </a:r>
            <a:r>
              <a:rPr lang="en-US" sz="1500" dirty="0" smtClean="0"/>
              <a:t>.”</a:t>
            </a:r>
          </a:p>
          <a:p>
            <a:pPr lvl="1"/>
            <a:r>
              <a:rPr lang="en-US" sz="1500" dirty="0"/>
              <a:t>7.01.B(3): </a:t>
            </a:r>
            <a:r>
              <a:rPr lang="en-US" sz="1500" dirty="0" smtClean="0"/>
              <a:t>“Each </a:t>
            </a:r>
            <a:r>
              <a:rPr lang="en-US" sz="1500" dirty="0"/>
              <a:t>SPA shall procure leases </a:t>
            </a:r>
            <a:r>
              <a:rPr lang="en-US" sz="1500" b="1" dirty="0">
                <a:solidFill>
                  <a:srgbClr val="FF0000"/>
                </a:solidFill>
              </a:rPr>
              <a:t>using a form</a:t>
            </a:r>
            <a:r>
              <a:rPr lang="en-US" sz="1500" dirty="0"/>
              <a:t> of request for proposal (including pro forma lease) that has been </a:t>
            </a:r>
            <a:r>
              <a:rPr lang="en-US" sz="1500" b="1" dirty="0">
                <a:solidFill>
                  <a:srgbClr val="FF0000"/>
                </a:solidFill>
              </a:rPr>
              <a:t>previously approved by the Commission</a:t>
            </a:r>
            <a:r>
              <a:rPr lang="en-US" sz="1500" dirty="0"/>
              <a:t> unless advertisement is not </a:t>
            </a:r>
            <a:r>
              <a:rPr lang="en-US" sz="1500" dirty="0" smtClean="0"/>
              <a:t>required.”</a:t>
            </a:r>
          </a:p>
          <a:p>
            <a:pPr lvl="1"/>
            <a:r>
              <a:rPr lang="en-US" sz="1500" dirty="0"/>
              <a:t>7.01.C: </a:t>
            </a:r>
            <a:r>
              <a:rPr lang="en-US" sz="1500" dirty="0" smtClean="0"/>
              <a:t>“</a:t>
            </a:r>
            <a:r>
              <a:rPr lang="en-US" sz="1500" b="1" u="sng" dirty="0" smtClean="0"/>
              <a:t>Additional </a:t>
            </a:r>
            <a:r>
              <a:rPr lang="en-US" sz="1500" b="1" u="sng" dirty="0"/>
              <a:t>Higher Education Requirements</a:t>
            </a:r>
            <a:r>
              <a:rPr lang="en-US" sz="1500" dirty="0"/>
              <a:t>.  All leases with annual rents in excess of $150,000 or with terms greater than five (5) years procured by a SPA that is a Higher Education Institution </a:t>
            </a:r>
            <a:r>
              <a:rPr lang="en-US" sz="1500" b="1" dirty="0">
                <a:solidFill>
                  <a:srgbClr val="FF0000"/>
                </a:solidFill>
              </a:rPr>
              <a:t>must be submitted to the THEC for review, analysis, and approval, prior to the issuance of any advertisement of space needs</a:t>
            </a:r>
            <a:r>
              <a:rPr lang="en-US" sz="1500" dirty="0" smtClean="0"/>
              <a:t>.”</a:t>
            </a:r>
          </a:p>
          <a:p>
            <a:r>
              <a:rPr lang="en-US" dirty="0" smtClean="0"/>
              <a:t>Disposal (Generally)</a:t>
            </a:r>
          </a:p>
          <a:p>
            <a:pPr lvl="1"/>
            <a:r>
              <a:rPr lang="en-US" sz="1500" dirty="0" smtClean="0"/>
              <a:t>8.01.A</a:t>
            </a:r>
            <a:r>
              <a:rPr lang="en-US" sz="1500" dirty="0"/>
              <a:t>: </a:t>
            </a:r>
            <a:r>
              <a:rPr lang="en-US" sz="1500" dirty="0" smtClean="0"/>
              <a:t>“Acquisitions </a:t>
            </a:r>
            <a:r>
              <a:rPr lang="en-US" sz="1500" dirty="0"/>
              <a:t>and </a:t>
            </a:r>
            <a:r>
              <a:rPr lang="en-US" sz="1500" b="1" dirty="0">
                <a:solidFill>
                  <a:srgbClr val="FF0000"/>
                </a:solidFill>
              </a:rPr>
              <a:t>dispositions of interests in real property </a:t>
            </a:r>
            <a:r>
              <a:rPr lang="en-US" sz="1500" dirty="0" smtClean="0"/>
              <a:t>… </a:t>
            </a:r>
            <a:r>
              <a:rPr lang="en-US" sz="1500" dirty="0"/>
              <a:t>shall be </a:t>
            </a:r>
            <a:r>
              <a:rPr lang="en-US" sz="1500" b="1" dirty="0">
                <a:solidFill>
                  <a:srgbClr val="FF0000"/>
                </a:solidFill>
              </a:rPr>
              <a:t>submitted to the Executive Sub-Committee prior to any commitment</a:t>
            </a:r>
            <a:r>
              <a:rPr lang="en-US" sz="1500" dirty="0"/>
              <a:t> to complete a transaction</a:t>
            </a:r>
            <a:r>
              <a:rPr lang="en-US" sz="1500" dirty="0" smtClean="0"/>
              <a:t>.”</a:t>
            </a:r>
          </a:p>
          <a:p>
            <a:pPr lvl="1"/>
            <a:r>
              <a:rPr lang="en-US" sz="1500" dirty="0" smtClean="0"/>
              <a:t>STREAM handles property disposals (fee, lease, easement, etc.)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07055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191000" y="3200401"/>
            <a:ext cx="4724400" cy="533399"/>
          </a:xfrm>
        </p:spPr>
        <p:txBody>
          <a:bodyPr/>
          <a:lstStyle/>
          <a:p>
            <a:r>
              <a:rPr lang="en-US" dirty="0" smtClean="0"/>
              <a:t>Fiscal and budget </a:t>
            </a:r>
            <a:br>
              <a:rPr lang="en-US" dirty="0" smtClean="0"/>
            </a:br>
            <a:r>
              <a:rPr lang="en-US" dirty="0" smtClean="0"/>
              <a:t>year terms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58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191000" y="3200401"/>
            <a:ext cx="4724400" cy="533399"/>
          </a:xfrm>
        </p:spPr>
        <p:txBody>
          <a:bodyPr/>
          <a:lstStyle/>
          <a:p>
            <a:r>
              <a:rPr lang="en-US" dirty="0" smtClean="0"/>
              <a:t>Tips (and tricks!)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576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(and tricks!)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1805"/>
            <a:ext cx="8229600" cy="431799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Disclose! Disclose </a:t>
            </a:r>
            <a:r>
              <a:rPr lang="en-US" b="1" dirty="0" smtClean="0">
                <a:solidFill>
                  <a:srgbClr val="FF0000"/>
                </a:solidFill>
              </a:rPr>
              <a:t>early</a:t>
            </a:r>
            <a:r>
              <a:rPr lang="en-US" dirty="0" smtClean="0"/>
              <a:t>! Disclose </a:t>
            </a:r>
            <a:r>
              <a:rPr lang="en-US" b="1" dirty="0" smtClean="0">
                <a:solidFill>
                  <a:srgbClr val="FF0000"/>
                </a:solidFill>
              </a:rPr>
              <a:t>generously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Disclosing projects does not bind an institution to </a:t>
            </a:r>
            <a:r>
              <a:rPr lang="en-US" i="1" dirty="0" smtClean="0"/>
              <a:t>anything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Confer and regularly update your </a:t>
            </a:r>
            <a:r>
              <a:rPr lang="en-US" b="1" dirty="0" smtClean="0">
                <a:solidFill>
                  <a:srgbClr val="FF0000"/>
                </a:solidFill>
              </a:rPr>
              <a:t>Master Plan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THEC has streamlined process for master plan updates and amendments.</a:t>
            </a:r>
          </a:p>
          <a:p>
            <a:r>
              <a:rPr lang="en-US" dirty="0" smtClean="0"/>
              <a:t>Consider </a:t>
            </a:r>
            <a:r>
              <a:rPr lang="en-US" b="1" dirty="0" smtClean="0">
                <a:solidFill>
                  <a:srgbClr val="FF0000"/>
                </a:solidFill>
              </a:rPr>
              <a:t>project cost and scope</a:t>
            </a:r>
            <a:r>
              <a:rPr lang="en-US" dirty="0" smtClean="0"/>
              <a:t> as early as possible; discrepancies solicit questions.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“Phased” or “Phasing:”</a:t>
            </a:r>
            <a:r>
              <a:rPr lang="en-US" dirty="0"/>
              <a:t> </a:t>
            </a:r>
            <a:r>
              <a:rPr lang="en-US" dirty="0" smtClean="0"/>
              <a:t>Many projects are phased projects (e.g., Building X Wings Renovation: Wing 1, then Wing 2), while you may decide to phase others/subprojects (e.g., Wing 1 Renovation: Planning, then Design/Construction). How to disclose?</a:t>
            </a:r>
          </a:p>
          <a:p>
            <a:pPr lvl="1"/>
            <a:r>
              <a:rPr lang="en-US" dirty="0" smtClean="0"/>
              <a:t>Always </a:t>
            </a:r>
            <a:r>
              <a:rPr lang="en-US" b="1" dirty="0" smtClean="0">
                <a:solidFill>
                  <a:srgbClr val="FF0000"/>
                </a:solidFill>
              </a:rPr>
              <a:t>disclose full project for budget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May disclose quarterly planning project as necessary.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Never ‘break-up’ project scope</a:t>
            </a:r>
            <a:r>
              <a:rPr lang="en-US" dirty="0" smtClean="0"/>
              <a:t>; perception is to avoid thresholds.</a:t>
            </a:r>
          </a:p>
          <a:p>
            <a:pPr lvl="2"/>
            <a:r>
              <a:rPr lang="en-US" dirty="0" smtClean="0"/>
              <a:t>A “root” project does not exist—full project scope and cost should always be disclosed initially.</a:t>
            </a:r>
          </a:p>
          <a:p>
            <a:r>
              <a:rPr lang="en-US" dirty="0" smtClean="0"/>
              <a:t>Keep </a:t>
            </a:r>
            <a:r>
              <a:rPr lang="en-US" b="1" dirty="0" smtClean="0">
                <a:solidFill>
                  <a:srgbClr val="FF0000"/>
                </a:solidFill>
              </a:rPr>
              <a:t>project names consistent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527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(and tricks!)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1805"/>
            <a:ext cx="8229600" cy="43179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600" b="1" i="1" u="sng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4400" b="1" i="1" u="sng" dirty="0" smtClean="0">
                <a:solidFill>
                  <a:srgbClr val="FF0000"/>
                </a:solidFill>
              </a:rPr>
              <a:t>Call us first! </a:t>
            </a:r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We are here to help…to provide guidance…to share context…and to be an advocate.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 smtClean="0"/>
              <a:t>Keep us informed.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331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76800" y="2133600"/>
            <a:ext cx="3962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11D5F"/>
                </a:solidFill>
              </a:rPr>
              <a:t>Patti Miller</a:t>
            </a:r>
            <a:r>
              <a:rPr lang="en-US" dirty="0" smtClean="0"/>
              <a:t>, Architect</a:t>
            </a:r>
          </a:p>
          <a:p>
            <a:r>
              <a:rPr lang="en-US" dirty="0" smtClean="0"/>
              <a:t>Chief of Facilities Planning</a:t>
            </a:r>
          </a:p>
          <a:p>
            <a:r>
              <a:rPr lang="en-US" dirty="0" smtClean="0"/>
              <a:t>(615) 741-5289</a:t>
            </a:r>
          </a:p>
          <a:p>
            <a:r>
              <a:rPr lang="en-US" dirty="0" smtClean="0">
                <a:hlinkClick r:id="rId2"/>
              </a:rPr>
              <a:t>patti.miller@tn.gov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2400" b="1" dirty="0" smtClean="0">
                <a:solidFill>
                  <a:srgbClr val="011D5F"/>
                </a:solidFill>
              </a:rPr>
              <a:t>Taylor </a:t>
            </a:r>
            <a:r>
              <a:rPr lang="en-US" sz="2400" b="1" dirty="0" err="1" smtClean="0">
                <a:solidFill>
                  <a:srgbClr val="011D5F"/>
                </a:solidFill>
              </a:rPr>
              <a:t>Odle</a:t>
            </a:r>
            <a:r>
              <a:rPr lang="en-US" dirty="0" smtClean="0"/>
              <a:t>, Assistant Director</a:t>
            </a:r>
            <a:endParaRPr lang="en-US" dirty="0"/>
          </a:p>
          <a:p>
            <a:r>
              <a:rPr lang="en-US" dirty="0" smtClean="0"/>
              <a:t>Fiscal Policy and Research</a:t>
            </a:r>
          </a:p>
          <a:p>
            <a:r>
              <a:rPr lang="en-US" dirty="0" smtClean="0"/>
              <a:t>(615) 253-8873</a:t>
            </a:r>
          </a:p>
          <a:p>
            <a:r>
              <a:rPr lang="en-US" dirty="0" smtClean="0">
                <a:hlinkClick r:id="rId3"/>
              </a:rPr>
              <a:t>taylor.odle@tn.gov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0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28600" y="1981200"/>
            <a:ext cx="21336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b="1" dirty="0" smtClean="0">
                <a:solidFill>
                  <a:srgbClr val="011D5F"/>
                </a:solidFill>
              </a:rPr>
              <a:t/>
            </a:r>
            <a:br>
              <a:rPr lang="en-US" b="1" dirty="0" smtClean="0">
                <a:solidFill>
                  <a:srgbClr val="011D5F"/>
                </a:solidFill>
              </a:rPr>
            </a:br>
            <a:r>
              <a:rPr lang="en-US" b="1" dirty="0" smtClean="0">
                <a:solidFill>
                  <a:srgbClr val="011D5F"/>
                </a:solidFill>
              </a:rPr>
              <a:t>FY 2017-18 Q1</a:t>
            </a:r>
            <a:endParaRPr lang="en-US" b="1" dirty="0">
              <a:solidFill>
                <a:srgbClr val="011D5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438400" y="1981200"/>
            <a:ext cx="21336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b="1" dirty="0" smtClean="0">
                <a:solidFill>
                  <a:srgbClr val="011D5F"/>
                </a:solidFill>
              </a:rPr>
              <a:t/>
            </a:r>
            <a:br>
              <a:rPr lang="en-US" b="1" dirty="0" smtClean="0">
                <a:solidFill>
                  <a:srgbClr val="011D5F"/>
                </a:solidFill>
              </a:rPr>
            </a:br>
            <a:r>
              <a:rPr lang="en-US" b="1" dirty="0" smtClean="0">
                <a:solidFill>
                  <a:srgbClr val="011D5F"/>
                </a:solidFill>
              </a:rPr>
              <a:t>FY 2017-18 Q2</a:t>
            </a:r>
            <a:endParaRPr lang="en-US" b="1" dirty="0">
              <a:solidFill>
                <a:srgbClr val="011D5F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629793" y="1981200"/>
            <a:ext cx="21336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b="1" dirty="0" smtClean="0">
                <a:solidFill>
                  <a:srgbClr val="011D5F"/>
                </a:solidFill>
              </a:rPr>
              <a:t/>
            </a:r>
            <a:br>
              <a:rPr lang="en-US" b="1" dirty="0" smtClean="0">
                <a:solidFill>
                  <a:srgbClr val="011D5F"/>
                </a:solidFill>
              </a:rPr>
            </a:br>
            <a:r>
              <a:rPr lang="en-US" b="1" dirty="0" smtClean="0">
                <a:solidFill>
                  <a:srgbClr val="011D5F"/>
                </a:solidFill>
              </a:rPr>
              <a:t>FY 2017-18 Q3</a:t>
            </a:r>
            <a:endParaRPr lang="en-US" b="1" dirty="0">
              <a:solidFill>
                <a:srgbClr val="011D5F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826728" y="1981200"/>
            <a:ext cx="21336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b="1" dirty="0" smtClean="0">
                <a:solidFill>
                  <a:srgbClr val="011D5F"/>
                </a:solidFill>
              </a:rPr>
              <a:t/>
            </a:r>
            <a:br>
              <a:rPr lang="en-US" b="1" dirty="0" smtClean="0">
                <a:solidFill>
                  <a:srgbClr val="011D5F"/>
                </a:solidFill>
              </a:rPr>
            </a:br>
            <a:r>
              <a:rPr lang="en-US" b="1" dirty="0" smtClean="0">
                <a:solidFill>
                  <a:srgbClr val="011D5F"/>
                </a:solidFill>
              </a:rPr>
              <a:t>FY 2017-18 Q4</a:t>
            </a:r>
            <a:endParaRPr lang="en-US" b="1" dirty="0">
              <a:solidFill>
                <a:srgbClr val="011D5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Fiscal Years, Quarters, Terms</a:t>
            </a:r>
            <a:endParaRPr lang="en-US" dirty="0"/>
          </a:p>
        </p:txBody>
      </p:sp>
      <p:sp>
        <p:nvSpPr>
          <p:cNvPr id="5" name="Striped Right Arrow 4"/>
          <p:cNvSpPr/>
          <p:nvPr/>
        </p:nvSpPr>
        <p:spPr>
          <a:xfrm>
            <a:off x="228600" y="1066800"/>
            <a:ext cx="8731728" cy="838200"/>
          </a:xfrm>
          <a:prstGeom prst="stripedRightArrow">
            <a:avLst/>
          </a:prstGeom>
          <a:solidFill>
            <a:srgbClr val="011D5F"/>
          </a:solidFill>
          <a:ln>
            <a:solidFill>
              <a:srgbClr val="79C2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FY 2017-18</a:t>
            </a:r>
            <a:endParaRPr lang="en-US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288966" y="2057400"/>
            <a:ext cx="640080" cy="365760"/>
          </a:xfrm>
          <a:prstGeom prst="rect">
            <a:avLst/>
          </a:prstGeom>
          <a:solidFill>
            <a:srgbClr val="79C2EC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Jul</a:t>
            </a:r>
            <a:endParaRPr lang="en-US" sz="1600" b="1" dirty="0"/>
          </a:p>
        </p:txBody>
      </p:sp>
      <p:sp>
        <p:nvSpPr>
          <p:cNvPr id="8" name="Rectangle 7"/>
          <p:cNvSpPr/>
          <p:nvPr/>
        </p:nvSpPr>
        <p:spPr>
          <a:xfrm>
            <a:off x="967443" y="2057400"/>
            <a:ext cx="640080" cy="365760"/>
          </a:xfrm>
          <a:prstGeom prst="rect">
            <a:avLst/>
          </a:prstGeom>
          <a:solidFill>
            <a:srgbClr val="79C2EC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Aug</a:t>
            </a:r>
            <a:endParaRPr lang="en-US" sz="1600" b="1" dirty="0"/>
          </a:p>
        </p:txBody>
      </p:sp>
      <p:sp>
        <p:nvSpPr>
          <p:cNvPr id="9" name="Rectangle 8"/>
          <p:cNvSpPr/>
          <p:nvPr/>
        </p:nvSpPr>
        <p:spPr>
          <a:xfrm>
            <a:off x="1645920" y="2057400"/>
            <a:ext cx="640080" cy="365760"/>
          </a:xfrm>
          <a:prstGeom prst="rect">
            <a:avLst/>
          </a:prstGeom>
          <a:solidFill>
            <a:srgbClr val="79C2EC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Sept</a:t>
            </a:r>
            <a:endParaRPr lang="en-US" sz="1600" b="1" dirty="0"/>
          </a:p>
        </p:txBody>
      </p:sp>
      <p:sp>
        <p:nvSpPr>
          <p:cNvPr id="16" name="Rectangle 15"/>
          <p:cNvSpPr/>
          <p:nvPr/>
        </p:nvSpPr>
        <p:spPr>
          <a:xfrm>
            <a:off x="2498766" y="2057400"/>
            <a:ext cx="640080" cy="365760"/>
          </a:xfrm>
          <a:prstGeom prst="rect">
            <a:avLst/>
          </a:prstGeom>
          <a:solidFill>
            <a:srgbClr val="79C2EC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Oct</a:t>
            </a:r>
            <a:endParaRPr lang="en-US" sz="1600" b="1" dirty="0"/>
          </a:p>
        </p:txBody>
      </p:sp>
      <p:sp>
        <p:nvSpPr>
          <p:cNvPr id="17" name="Rectangle 16"/>
          <p:cNvSpPr/>
          <p:nvPr/>
        </p:nvSpPr>
        <p:spPr>
          <a:xfrm>
            <a:off x="3177243" y="2057400"/>
            <a:ext cx="640080" cy="365760"/>
          </a:xfrm>
          <a:prstGeom prst="rect">
            <a:avLst/>
          </a:prstGeom>
          <a:solidFill>
            <a:srgbClr val="79C2EC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Nov</a:t>
            </a:r>
            <a:endParaRPr lang="en-US" sz="1600" b="1" dirty="0"/>
          </a:p>
        </p:txBody>
      </p:sp>
      <p:sp>
        <p:nvSpPr>
          <p:cNvPr id="18" name="Rectangle 17"/>
          <p:cNvSpPr/>
          <p:nvPr/>
        </p:nvSpPr>
        <p:spPr>
          <a:xfrm>
            <a:off x="3855720" y="2057400"/>
            <a:ext cx="640080" cy="365760"/>
          </a:xfrm>
          <a:prstGeom prst="rect">
            <a:avLst/>
          </a:prstGeom>
          <a:solidFill>
            <a:srgbClr val="79C2EC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Dec</a:t>
            </a:r>
            <a:endParaRPr lang="en-US" sz="1600" b="1" dirty="0"/>
          </a:p>
        </p:txBody>
      </p:sp>
      <p:sp>
        <p:nvSpPr>
          <p:cNvPr id="22" name="Rectangle 21"/>
          <p:cNvSpPr/>
          <p:nvPr/>
        </p:nvSpPr>
        <p:spPr>
          <a:xfrm>
            <a:off x="4690159" y="2057400"/>
            <a:ext cx="640080" cy="365760"/>
          </a:xfrm>
          <a:prstGeom prst="rect">
            <a:avLst/>
          </a:prstGeom>
          <a:solidFill>
            <a:srgbClr val="79C2EC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Jan</a:t>
            </a:r>
            <a:endParaRPr lang="en-US" sz="1600" b="1" dirty="0"/>
          </a:p>
        </p:txBody>
      </p:sp>
      <p:sp>
        <p:nvSpPr>
          <p:cNvPr id="23" name="Rectangle 22"/>
          <p:cNvSpPr/>
          <p:nvPr/>
        </p:nvSpPr>
        <p:spPr>
          <a:xfrm>
            <a:off x="5368636" y="2057400"/>
            <a:ext cx="640080" cy="365760"/>
          </a:xfrm>
          <a:prstGeom prst="rect">
            <a:avLst/>
          </a:prstGeom>
          <a:solidFill>
            <a:srgbClr val="79C2EC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Feb</a:t>
            </a:r>
            <a:endParaRPr lang="en-US" sz="1600" b="1" dirty="0"/>
          </a:p>
        </p:txBody>
      </p:sp>
      <p:sp>
        <p:nvSpPr>
          <p:cNvPr id="24" name="Rectangle 23"/>
          <p:cNvSpPr/>
          <p:nvPr/>
        </p:nvSpPr>
        <p:spPr>
          <a:xfrm>
            <a:off x="6047113" y="2057400"/>
            <a:ext cx="640080" cy="365760"/>
          </a:xfrm>
          <a:prstGeom prst="rect">
            <a:avLst/>
          </a:prstGeom>
          <a:solidFill>
            <a:srgbClr val="79C2EC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Mar</a:t>
            </a:r>
            <a:endParaRPr lang="en-US" sz="1600" b="1" dirty="0"/>
          </a:p>
        </p:txBody>
      </p:sp>
      <p:sp>
        <p:nvSpPr>
          <p:cNvPr id="28" name="Rectangle 27"/>
          <p:cNvSpPr/>
          <p:nvPr/>
        </p:nvSpPr>
        <p:spPr>
          <a:xfrm>
            <a:off x="6887094" y="2057400"/>
            <a:ext cx="640080" cy="365760"/>
          </a:xfrm>
          <a:prstGeom prst="rect">
            <a:avLst/>
          </a:prstGeom>
          <a:solidFill>
            <a:srgbClr val="79C2EC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Apr</a:t>
            </a:r>
            <a:endParaRPr lang="en-US" sz="1600" b="1" dirty="0"/>
          </a:p>
        </p:txBody>
      </p:sp>
      <p:sp>
        <p:nvSpPr>
          <p:cNvPr id="29" name="Rectangle 28"/>
          <p:cNvSpPr/>
          <p:nvPr/>
        </p:nvSpPr>
        <p:spPr>
          <a:xfrm>
            <a:off x="7565571" y="2057400"/>
            <a:ext cx="640080" cy="365760"/>
          </a:xfrm>
          <a:prstGeom prst="rect">
            <a:avLst/>
          </a:prstGeom>
          <a:solidFill>
            <a:srgbClr val="79C2EC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May</a:t>
            </a:r>
            <a:endParaRPr lang="en-US" sz="1600" b="1" dirty="0"/>
          </a:p>
        </p:txBody>
      </p:sp>
      <p:sp>
        <p:nvSpPr>
          <p:cNvPr id="30" name="Rectangle 29"/>
          <p:cNvSpPr/>
          <p:nvPr/>
        </p:nvSpPr>
        <p:spPr>
          <a:xfrm>
            <a:off x="8244048" y="2057400"/>
            <a:ext cx="640080" cy="365760"/>
          </a:xfrm>
          <a:prstGeom prst="rect">
            <a:avLst/>
          </a:prstGeom>
          <a:solidFill>
            <a:srgbClr val="79C2EC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Jun</a:t>
            </a:r>
            <a:endParaRPr lang="en-US" sz="1600" b="1" dirty="0"/>
          </a:p>
        </p:txBody>
      </p:sp>
      <p:sp>
        <p:nvSpPr>
          <p:cNvPr id="26" name="Rectangle 25"/>
          <p:cNvSpPr/>
          <p:nvPr/>
        </p:nvSpPr>
        <p:spPr>
          <a:xfrm>
            <a:off x="218704" y="3962400"/>
            <a:ext cx="109728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11D5F"/>
                </a:solidFill>
              </a:rPr>
              <a:t>FY18 Q1</a:t>
            </a:r>
            <a:endParaRPr lang="en-US" b="1" dirty="0">
              <a:solidFill>
                <a:srgbClr val="011D5F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447800" y="3962400"/>
            <a:ext cx="109728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11D5F"/>
                </a:solidFill>
              </a:rPr>
              <a:t>FY18 Q2</a:t>
            </a:r>
            <a:endParaRPr lang="en-US" b="1" dirty="0">
              <a:solidFill>
                <a:srgbClr val="011D5F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672541" y="3962400"/>
            <a:ext cx="109728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11D5F"/>
                </a:solidFill>
              </a:rPr>
              <a:t>FY18 Q3</a:t>
            </a:r>
            <a:endParaRPr lang="en-US" b="1" dirty="0">
              <a:solidFill>
                <a:srgbClr val="011D5F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886200" y="3962400"/>
            <a:ext cx="109728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11D5F"/>
                </a:solidFill>
              </a:rPr>
              <a:t>FY18 Q4</a:t>
            </a:r>
            <a:endParaRPr lang="en-US" b="1" dirty="0">
              <a:solidFill>
                <a:srgbClr val="011D5F"/>
              </a:solidFill>
            </a:endParaRPr>
          </a:p>
        </p:txBody>
      </p:sp>
      <p:sp>
        <p:nvSpPr>
          <p:cNvPr id="38" name="Striped Right Arrow 37"/>
          <p:cNvSpPr/>
          <p:nvPr/>
        </p:nvSpPr>
        <p:spPr>
          <a:xfrm>
            <a:off x="228599" y="3048000"/>
            <a:ext cx="4781599" cy="838200"/>
          </a:xfrm>
          <a:prstGeom prst="stripedRightArrow">
            <a:avLst/>
          </a:prstGeom>
          <a:solidFill>
            <a:srgbClr val="011D5F"/>
          </a:solidFill>
          <a:ln>
            <a:solidFill>
              <a:srgbClr val="79C2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FY 2017-18</a:t>
            </a:r>
            <a:endParaRPr lang="en-US" sz="2400" b="1" dirty="0"/>
          </a:p>
        </p:txBody>
      </p:sp>
      <p:sp>
        <p:nvSpPr>
          <p:cNvPr id="51" name="Rectangle 50"/>
          <p:cNvSpPr/>
          <p:nvPr/>
        </p:nvSpPr>
        <p:spPr>
          <a:xfrm>
            <a:off x="203464" y="5410200"/>
            <a:ext cx="54864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11D5F"/>
                </a:solidFill>
              </a:rPr>
              <a:t>Q1</a:t>
            </a:r>
            <a:endParaRPr lang="en-US" b="1" dirty="0">
              <a:solidFill>
                <a:srgbClr val="011D5F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38200" y="5410200"/>
            <a:ext cx="54864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11D5F"/>
                </a:solidFill>
              </a:rPr>
              <a:t>Q2</a:t>
            </a:r>
            <a:endParaRPr lang="en-US" b="1" dirty="0">
              <a:solidFill>
                <a:srgbClr val="011D5F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508760" y="5410200"/>
            <a:ext cx="54864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11D5F"/>
                </a:solidFill>
              </a:rPr>
              <a:t>Q3</a:t>
            </a:r>
            <a:endParaRPr lang="en-US" b="1" dirty="0">
              <a:solidFill>
                <a:srgbClr val="011D5F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133600" y="5410200"/>
            <a:ext cx="54864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11D5F"/>
                </a:solidFill>
              </a:rPr>
              <a:t>Q4</a:t>
            </a:r>
            <a:endParaRPr lang="en-US" b="1" dirty="0">
              <a:solidFill>
                <a:srgbClr val="011D5F"/>
              </a:solidFill>
            </a:endParaRPr>
          </a:p>
        </p:txBody>
      </p:sp>
      <p:sp>
        <p:nvSpPr>
          <p:cNvPr id="55" name="Striped Right Arrow 54"/>
          <p:cNvSpPr/>
          <p:nvPr/>
        </p:nvSpPr>
        <p:spPr>
          <a:xfrm>
            <a:off x="192976" y="4648200"/>
            <a:ext cx="3028206" cy="838200"/>
          </a:xfrm>
          <a:prstGeom prst="stripedRightArrow">
            <a:avLst/>
          </a:prstGeom>
          <a:solidFill>
            <a:srgbClr val="011D5F"/>
          </a:solidFill>
          <a:ln>
            <a:solidFill>
              <a:srgbClr val="79C2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FY 18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657590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  <p:bldP spid="25" grpId="0" animBg="1"/>
      <p:bldP spid="31" grpId="0" animBg="1"/>
      <p:bldP spid="5" grpId="0" animBg="1"/>
      <p:bldP spid="7" grpId="0" animBg="1"/>
      <p:bldP spid="8" grpId="0" animBg="1"/>
      <p:bldP spid="9" grpId="0" animBg="1"/>
      <p:bldP spid="16" grpId="0" animBg="1"/>
      <p:bldP spid="17" grpId="0" animBg="1"/>
      <p:bldP spid="18" grpId="0" animBg="1"/>
      <p:bldP spid="22" grpId="0" animBg="1"/>
      <p:bldP spid="23" grpId="0" animBg="1"/>
      <p:bldP spid="24" grpId="0" animBg="1"/>
      <p:bldP spid="28" grpId="0" animBg="1"/>
      <p:bldP spid="29" grpId="0" animBg="1"/>
      <p:bldP spid="30" grpId="0" animBg="1"/>
      <p:bldP spid="26" grpId="0" animBg="1"/>
      <p:bldP spid="27" grpId="0" animBg="1"/>
      <p:bldP spid="36" grpId="0" animBg="1"/>
      <p:bldP spid="37" grpId="0" animBg="1"/>
      <p:bldP spid="38" grpId="0" animBg="1"/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191000" y="3200401"/>
            <a:ext cx="4724400" cy="533399"/>
          </a:xfrm>
        </p:spPr>
        <p:txBody>
          <a:bodyPr/>
          <a:lstStyle/>
          <a:p>
            <a:r>
              <a:rPr lang="en-US" dirty="0" smtClean="0"/>
              <a:t>Capital budget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97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Budget Process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04800" y="1676400"/>
            <a:ext cx="2144883" cy="1025226"/>
            <a:chOff x="451" y="201831"/>
            <a:chExt cx="2144883" cy="1025226"/>
          </a:xfrm>
        </p:grpSpPr>
        <p:sp>
          <p:nvSpPr>
            <p:cNvPr id="6" name="Rounded Rectangle 5"/>
            <p:cNvSpPr/>
            <p:nvPr/>
          </p:nvSpPr>
          <p:spPr>
            <a:xfrm>
              <a:off x="451" y="201831"/>
              <a:ext cx="2144883" cy="1025226"/>
            </a:xfrm>
            <a:prstGeom prst="roundRect">
              <a:avLst>
                <a:gd name="adj" fmla="val 10000"/>
              </a:avLst>
            </a:prstGeom>
            <a:solidFill>
              <a:srgbClr val="ED1C2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451" y="201831"/>
              <a:ext cx="2144883" cy="6834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113792" rIns="113792" bIns="60960" numCol="1" spcCol="1270" anchor="t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THEC’s Capital Budget Request</a:t>
              </a:r>
              <a:endParaRPr lang="en-US" sz="1600" b="1" kern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351107" y="1676400"/>
            <a:ext cx="2136986" cy="1025226"/>
            <a:chOff x="3200410" y="201886"/>
            <a:chExt cx="2136986" cy="1025226"/>
          </a:xfrm>
        </p:grpSpPr>
        <p:sp>
          <p:nvSpPr>
            <p:cNvPr id="9" name="Rounded Rectangle 8"/>
            <p:cNvSpPr/>
            <p:nvPr/>
          </p:nvSpPr>
          <p:spPr>
            <a:xfrm>
              <a:off x="3200410" y="201886"/>
              <a:ext cx="2136986" cy="1025226"/>
            </a:xfrm>
            <a:prstGeom prst="roundRect">
              <a:avLst>
                <a:gd name="adj" fmla="val 10000"/>
              </a:avLst>
            </a:prstGeom>
            <a:solidFill>
              <a:srgbClr val="3D455B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3200410" y="201886"/>
              <a:ext cx="2136986" cy="6834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113792" rIns="113792" bIns="60960" numCol="1" spcCol="1270" anchor="t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Governor’s Capital Budget Proposal</a:t>
              </a:r>
              <a:endParaRPr lang="en-US" sz="1600" b="1" kern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400800" y="1676400"/>
            <a:ext cx="2140934" cy="1025226"/>
            <a:chOff x="6400798" y="201886"/>
            <a:chExt cx="2140934" cy="1025226"/>
          </a:xfrm>
        </p:grpSpPr>
        <p:sp>
          <p:nvSpPr>
            <p:cNvPr id="12" name="Rounded Rectangle 11"/>
            <p:cNvSpPr/>
            <p:nvPr/>
          </p:nvSpPr>
          <p:spPr>
            <a:xfrm>
              <a:off x="6400798" y="201886"/>
              <a:ext cx="2140934" cy="1025226"/>
            </a:xfrm>
            <a:prstGeom prst="roundRect">
              <a:avLst>
                <a:gd name="adj" fmla="val 10000"/>
              </a:avLst>
            </a:prstGeom>
            <a:solidFill>
              <a:srgbClr val="79C2EC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6400798" y="201886"/>
              <a:ext cx="2140934" cy="6834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113792" rIns="113792" bIns="60960" numCol="1" spcCol="1270" anchor="t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Appropriations &amp; Bond Bills (Budget)</a:t>
              </a:r>
              <a:endParaRPr lang="en-US" sz="1600" b="1" kern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641206" y="1951703"/>
            <a:ext cx="559189" cy="486670"/>
            <a:chOff x="2412604" y="380211"/>
            <a:chExt cx="559189" cy="486670"/>
          </a:xfrm>
        </p:grpSpPr>
        <p:sp>
          <p:nvSpPr>
            <p:cNvPr id="18" name="Right Arrow 17"/>
            <p:cNvSpPr/>
            <p:nvPr/>
          </p:nvSpPr>
          <p:spPr>
            <a:xfrm rot="59">
              <a:off x="2412604" y="380211"/>
              <a:ext cx="559189" cy="486670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ight Arrow 4"/>
            <p:cNvSpPr/>
            <p:nvPr/>
          </p:nvSpPr>
          <p:spPr>
            <a:xfrm rot="59">
              <a:off x="2412604" y="477544"/>
              <a:ext cx="413188" cy="292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kern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690616" y="1951730"/>
            <a:ext cx="557784" cy="486670"/>
            <a:chOff x="5608595" y="380238"/>
            <a:chExt cx="563603" cy="486670"/>
          </a:xfrm>
        </p:grpSpPr>
        <p:sp>
          <p:nvSpPr>
            <p:cNvPr id="16" name="Right Arrow 15"/>
            <p:cNvSpPr/>
            <p:nvPr/>
          </p:nvSpPr>
          <p:spPr>
            <a:xfrm>
              <a:off x="5608595" y="380238"/>
              <a:ext cx="563603" cy="486670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ight Arrow 6"/>
            <p:cNvSpPr/>
            <p:nvPr/>
          </p:nvSpPr>
          <p:spPr>
            <a:xfrm>
              <a:off x="5608595" y="477572"/>
              <a:ext cx="417602" cy="292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kern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12273" y="2477369"/>
            <a:ext cx="1954727" cy="3161431"/>
            <a:chOff x="380996" y="1065034"/>
            <a:chExt cx="1954727" cy="3161431"/>
          </a:xfrm>
        </p:grpSpPr>
        <p:sp>
          <p:nvSpPr>
            <p:cNvPr id="21" name="Rounded Rectangle 20"/>
            <p:cNvSpPr/>
            <p:nvPr/>
          </p:nvSpPr>
          <p:spPr>
            <a:xfrm>
              <a:off x="380996" y="1065034"/>
              <a:ext cx="1954727" cy="3161431"/>
            </a:xfrm>
            <a:prstGeom prst="roundRect">
              <a:avLst>
                <a:gd name="adj" fmla="val 10000"/>
              </a:avLst>
            </a:prstGeom>
            <a:ln>
              <a:solidFill>
                <a:srgbClr val="7E7E82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Rounded Rectangle 4"/>
            <p:cNvSpPr/>
            <p:nvPr/>
          </p:nvSpPr>
          <p:spPr>
            <a:xfrm>
              <a:off x="438248" y="1122286"/>
              <a:ext cx="1840223" cy="30469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99568" rIns="99568" bIns="99568" numCol="1" spcCol="1270" anchor="t" anchorCtr="0">
              <a:noAutofit/>
            </a:bodyPr>
            <a:lstStyle/>
            <a:p>
              <a:pPr marL="0" lvl="1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400" b="1" kern="12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Summer/Fall</a:t>
              </a:r>
              <a:r>
                <a:rPr lang="en-US" sz="1400" kern="12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: Governing boards approve capital budget request; Submit to THEC</a:t>
              </a:r>
              <a:endParaRPr lang="en-US" sz="1400" kern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1400" kern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lvl="1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400" b="1" kern="12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November</a:t>
              </a:r>
              <a:r>
                <a:rPr lang="en-US" sz="1400" kern="12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: </a:t>
              </a:r>
              <a:br>
                <a:rPr lang="en-US" sz="1400" kern="12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en-US" sz="1400" kern="12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THEC Commission approves capital budget request; Submit to Governor/F&amp;A</a:t>
              </a:r>
              <a:endParaRPr lang="en-US" sz="1400" kern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733800" y="2477590"/>
            <a:ext cx="1954727" cy="3161210"/>
            <a:chOff x="3581404" y="1065023"/>
            <a:chExt cx="1954727" cy="3161210"/>
          </a:xfrm>
        </p:grpSpPr>
        <p:sp>
          <p:nvSpPr>
            <p:cNvPr id="24" name="Rounded Rectangle 23"/>
            <p:cNvSpPr/>
            <p:nvPr/>
          </p:nvSpPr>
          <p:spPr>
            <a:xfrm>
              <a:off x="3581404" y="1065023"/>
              <a:ext cx="1954727" cy="3161210"/>
            </a:xfrm>
            <a:prstGeom prst="roundRect">
              <a:avLst>
                <a:gd name="adj" fmla="val 10000"/>
              </a:avLst>
            </a:prstGeom>
            <a:ln>
              <a:solidFill>
                <a:srgbClr val="7E7E82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Rounded Rectangle 4"/>
            <p:cNvSpPr/>
            <p:nvPr/>
          </p:nvSpPr>
          <p:spPr>
            <a:xfrm>
              <a:off x="3638656" y="1122275"/>
              <a:ext cx="1840223" cy="3046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2456" tIns="92456" rIns="92456" bIns="92456" numCol="1" spcCol="1270" anchor="t" anchorCtr="0">
              <a:noAutofit/>
            </a:bodyPr>
            <a:lstStyle/>
            <a:p>
              <a:pPr marL="0" lvl="1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400" b="1" kern="12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January</a:t>
              </a:r>
              <a:r>
                <a:rPr lang="en-US" sz="1400" kern="12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: Governor’s capital budget released by F&amp;A</a:t>
              </a:r>
              <a:endParaRPr lang="en-US" sz="1400" kern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1400" kern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lvl="1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400" b="1" kern="12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March/April</a:t>
              </a:r>
              <a:r>
                <a:rPr lang="en-US" sz="1400" kern="12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: Administration’s Amendment to capital budget, including “Late Disclosures” for upcoming fiscal year</a:t>
              </a:r>
              <a:endParaRPr lang="en-US" sz="1400" kern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781800" y="2477590"/>
            <a:ext cx="1954727" cy="3161210"/>
            <a:chOff x="6781793" y="1065023"/>
            <a:chExt cx="1954727" cy="3161210"/>
          </a:xfrm>
        </p:grpSpPr>
        <p:sp>
          <p:nvSpPr>
            <p:cNvPr id="30" name="Rounded Rectangle 29"/>
            <p:cNvSpPr/>
            <p:nvPr/>
          </p:nvSpPr>
          <p:spPr>
            <a:xfrm>
              <a:off x="6781793" y="1065023"/>
              <a:ext cx="1954727" cy="3161210"/>
            </a:xfrm>
            <a:prstGeom prst="roundRect">
              <a:avLst>
                <a:gd name="adj" fmla="val 10000"/>
              </a:avLst>
            </a:prstGeom>
            <a:ln>
              <a:solidFill>
                <a:srgbClr val="7E7E82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Rounded Rectangle 4"/>
            <p:cNvSpPr/>
            <p:nvPr/>
          </p:nvSpPr>
          <p:spPr>
            <a:xfrm>
              <a:off x="6839045" y="1122275"/>
              <a:ext cx="1840223" cy="3046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2456" tIns="92456" rIns="92456" bIns="92456" numCol="1" spcCol="1270" anchor="t" anchorCtr="0">
              <a:noAutofit/>
            </a:bodyPr>
            <a:lstStyle/>
            <a:p>
              <a:pPr marL="0" lvl="1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300" b="1" kern="12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January – TBD</a:t>
              </a:r>
              <a:r>
                <a:rPr lang="en-US" sz="1300" kern="12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: General Assembly reviews, amends, approves capital budget</a:t>
              </a:r>
              <a:endParaRPr lang="en-US" sz="1300" kern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1300" kern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lvl="1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300" b="1" kern="12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Late Spring/Early Summer</a:t>
              </a:r>
              <a:r>
                <a:rPr lang="en-US" sz="1300" kern="12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: </a:t>
              </a:r>
              <a:br>
                <a:rPr lang="en-US" sz="1300" kern="12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en-US" sz="1300" kern="12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General Assembly passes Appropriations and Bond Bills; Budgets finalized</a:t>
              </a:r>
              <a:endParaRPr lang="en-US" sz="1300" kern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2236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228600" y="2590800"/>
            <a:ext cx="7970520" cy="3352800"/>
            <a:chOff x="228600" y="2590800"/>
            <a:chExt cx="7970520" cy="3352800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228600" y="2651760"/>
              <a:ext cx="0" cy="3291840"/>
            </a:xfrm>
            <a:prstGeom prst="line">
              <a:avLst/>
            </a:prstGeom>
            <a:ln>
              <a:solidFill>
                <a:srgbClr val="7E7E8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922515" y="2651760"/>
              <a:ext cx="0" cy="3291840"/>
            </a:xfrm>
            <a:prstGeom prst="line">
              <a:avLst/>
            </a:prstGeom>
            <a:ln>
              <a:solidFill>
                <a:srgbClr val="7E7E8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614858" y="2634507"/>
              <a:ext cx="0" cy="3291840"/>
            </a:xfrm>
            <a:prstGeom prst="line">
              <a:avLst/>
            </a:prstGeom>
            <a:ln>
              <a:solidFill>
                <a:srgbClr val="7E7E8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453838" y="2634507"/>
              <a:ext cx="0" cy="3291840"/>
            </a:xfrm>
            <a:prstGeom prst="line">
              <a:avLst/>
            </a:prstGeom>
            <a:ln>
              <a:solidFill>
                <a:srgbClr val="7E7E8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3132315" y="2634507"/>
              <a:ext cx="0" cy="3291840"/>
            </a:xfrm>
            <a:prstGeom prst="line">
              <a:avLst/>
            </a:prstGeom>
            <a:ln>
              <a:solidFill>
                <a:srgbClr val="7E7E8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3810792" y="2634507"/>
              <a:ext cx="0" cy="3291840"/>
            </a:xfrm>
            <a:prstGeom prst="line">
              <a:avLst/>
            </a:prstGeom>
            <a:ln>
              <a:solidFill>
                <a:srgbClr val="7E7E8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645231" y="2634507"/>
              <a:ext cx="0" cy="3291840"/>
            </a:xfrm>
            <a:prstGeom prst="line">
              <a:avLst/>
            </a:prstGeom>
            <a:ln>
              <a:solidFill>
                <a:srgbClr val="7E7E8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5323708" y="2590800"/>
              <a:ext cx="0" cy="3291840"/>
            </a:xfrm>
            <a:prstGeom prst="line">
              <a:avLst/>
            </a:prstGeom>
            <a:ln>
              <a:solidFill>
                <a:srgbClr val="7E7E8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6009654" y="2651760"/>
              <a:ext cx="0" cy="3291840"/>
            </a:xfrm>
            <a:prstGeom prst="line">
              <a:avLst/>
            </a:prstGeom>
            <a:ln>
              <a:solidFill>
                <a:srgbClr val="7E7E8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6842166" y="2634507"/>
              <a:ext cx="0" cy="3291840"/>
            </a:xfrm>
            <a:prstGeom prst="line">
              <a:avLst/>
            </a:prstGeom>
            <a:ln>
              <a:solidFill>
                <a:srgbClr val="7E7E8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510859" y="2634507"/>
              <a:ext cx="0" cy="3291840"/>
            </a:xfrm>
            <a:prstGeom prst="line">
              <a:avLst/>
            </a:prstGeom>
            <a:ln>
              <a:solidFill>
                <a:srgbClr val="7E7E8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8199120" y="2651760"/>
              <a:ext cx="0" cy="3291840"/>
            </a:xfrm>
            <a:prstGeom prst="line">
              <a:avLst/>
            </a:prstGeom>
            <a:ln>
              <a:solidFill>
                <a:srgbClr val="7E7E8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183672" y="2209800"/>
            <a:ext cx="21336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b="1" dirty="0" smtClean="0">
                <a:solidFill>
                  <a:srgbClr val="011D5F"/>
                </a:solidFill>
              </a:rPr>
              <a:t/>
            </a:r>
            <a:br>
              <a:rPr lang="en-US" b="1" dirty="0" smtClean="0">
                <a:solidFill>
                  <a:srgbClr val="011D5F"/>
                </a:solidFill>
              </a:rPr>
            </a:br>
            <a:r>
              <a:rPr lang="en-US" b="1" dirty="0" smtClean="0">
                <a:solidFill>
                  <a:srgbClr val="011D5F"/>
                </a:solidFill>
              </a:rPr>
              <a:t>FY 2017-18 Q1</a:t>
            </a:r>
            <a:endParaRPr lang="en-US" b="1" dirty="0">
              <a:solidFill>
                <a:srgbClr val="011D5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93472" y="2209800"/>
            <a:ext cx="21336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b="1" dirty="0" smtClean="0">
                <a:solidFill>
                  <a:srgbClr val="011D5F"/>
                </a:solidFill>
              </a:rPr>
              <a:t/>
            </a:r>
            <a:br>
              <a:rPr lang="en-US" b="1" dirty="0" smtClean="0">
                <a:solidFill>
                  <a:srgbClr val="011D5F"/>
                </a:solidFill>
              </a:rPr>
            </a:br>
            <a:r>
              <a:rPr lang="en-US" b="1" dirty="0" smtClean="0">
                <a:solidFill>
                  <a:srgbClr val="011D5F"/>
                </a:solidFill>
              </a:rPr>
              <a:t>FY 2017-18 Q2</a:t>
            </a:r>
            <a:endParaRPr lang="en-US" b="1" dirty="0">
              <a:solidFill>
                <a:srgbClr val="011D5F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584865" y="2209800"/>
            <a:ext cx="21336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b="1" dirty="0" smtClean="0">
                <a:solidFill>
                  <a:srgbClr val="011D5F"/>
                </a:solidFill>
              </a:rPr>
              <a:t/>
            </a:r>
            <a:br>
              <a:rPr lang="en-US" b="1" dirty="0" smtClean="0">
                <a:solidFill>
                  <a:srgbClr val="011D5F"/>
                </a:solidFill>
              </a:rPr>
            </a:br>
            <a:r>
              <a:rPr lang="en-US" b="1" dirty="0" smtClean="0">
                <a:solidFill>
                  <a:srgbClr val="011D5F"/>
                </a:solidFill>
              </a:rPr>
              <a:t>FY 2017-18 Q3</a:t>
            </a:r>
            <a:endParaRPr lang="en-US" b="1" dirty="0">
              <a:solidFill>
                <a:srgbClr val="011D5F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81800" y="2209800"/>
            <a:ext cx="21336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b="1" dirty="0" smtClean="0">
                <a:solidFill>
                  <a:srgbClr val="011D5F"/>
                </a:solidFill>
              </a:rPr>
              <a:t/>
            </a:r>
            <a:br>
              <a:rPr lang="en-US" b="1" dirty="0" smtClean="0">
                <a:solidFill>
                  <a:srgbClr val="011D5F"/>
                </a:solidFill>
              </a:rPr>
            </a:br>
            <a:r>
              <a:rPr lang="en-US" b="1" dirty="0" smtClean="0">
                <a:solidFill>
                  <a:srgbClr val="011D5F"/>
                </a:solidFill>
              </a:rPr>
              <a:t>FY 2017-18 Q4</a:t>
            </a:r>
            <a:endParaRPr lang="en-US" b="1" dirty="0">
              <a:solidFill>
                <a:srgbClr val="011D5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Fiscal Years and Budget Process</a:t>
            </a:r>
            <a:endParaRPr lang="en-US" dirty="0"/>
          </a:p>
        </p:txBody>
      </p:sp>
      <p:sp>
        <p:nvSpPr>
          <p:cNvPr id="5" name="Striped Right Arrow 4"/>
          <p:cNvSpPr/>
          <p:nvPr/>
        </p:nvSpPr>
        <p:spPr>
          <a:xfrm>
            <a:off x="183672" y="1295400"/>
            <a:ext cx="8731728" cy="838200"/>
          </a:xfrm>
          <a:prstGeom prst="stripedRightArrow">
            <a:avLst/>
          </a:prstGeom>
          <a:solidFill>
            <a:srgbClr val="011D5F"/>
          </a:solidFill>
          <a:ln>
            <a:solidFill>
              <a:srgbClr val="79C2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FY 2017-18 (Operating)</a:t>
            </a:r>
            <a:endParaRPr lang="en-US" sz="2400" b="1" dirty="0"/>
          </a:p>
        </p:txBody>
      </p:sp>
      <p:sp>
        <p:nvSpPr>
          <p:cNvPr id="6" name="Striped Right Arrow 5"/>
          <p:cNvSpPr/>
          <p:nvPr/>
        </p:nvSpPr>
        <p:spPr>
          <a:xfrm>
            <a:off x="564078" y="3200400"/>
            <a:ext cx="8351321" cy="838200"/>
          </a:xfrm>
          <a:prstGeom prst="stripedRightArrow">
            <a:avLst/>
          </a:prstGeom>
          <a:solidFill>
            <a:srgbClr val="011D5F"/>
          </a:solidFill>
          <a:ln>
            <a:solidFill>
              <a:srgbClr val="79C2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Budget 2018-19 (Planning)</a:t>
            </a:r>
            <a:endParaRPr lang="en-US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244038" y="2286000"/>
            <a:ext cx="640080" cy="365760"/>
          </a:xfrm>
          <a:prstGeom prst="rect">
            <a:avLst/>
          </a:prstGeom>
          <a:solidFill>
            <a:srgbClr val="79C2EC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Jul</a:t>
            </a:r>
            <a:endParaRPr lang="en-US" sz="1600" b="1" dirty="0"/>
          </a:p>
        </p:txBody>
      </p:sp>
      <p:sp>
        <p:nvSpPr>
          <p:cNvPr id="8" name="Rectangle 7"/>
          <p:cNvSpPr/>
          <p:nvPr/>
        </p:nvSpPr>
        <p:spPr>
          <a:xfrm>
            <a:off x="922515" y="2286000"/>
            <a:ext cx="640080" cy="365760"/>
          </a:xfrm>
          <a:prstGeom prst="rect">
            <a:avLst/>
          </a:prstGeom>
          <a:solidFill>
            <a:srgbClr val="79C2EC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Aug</a:t>
            </a:r>
            <a:endParaRPr lang="en-US" sz="1600" b="1" dirty="0"/>
          </a:p>
        </p:txBody>
      </p:sp>
      <p:sp>
        <p:nvSpPr>
          <p:cNvPr id="9" name="Rectangle 8"/>
          <p:cNvSpPr/>
          <p:nvPr/>
        </p:nvSpPr>
        <p:spPr>
          <a:xfrm>
            <a:off x="1600992" y="2286000"/>
            <a:ext cx="640080" cy="365760"/>
          </a:xfrm>
          <a:prstGeom prst="rect">
            <a:avLst/>
          </a:prstGeom>
          <a:solidFill>
            <a:srgbClr val="79C2EC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Sept</a:t>
            </a:r>
            <a:endParaRPr lang="en-US" sz="1600" b="1" dirty="0"/>
          </a:p>
        </p:txBody>
      </p:sp>
      <p:sp>
        <p:nvSpPr>
          <p:cNvPr id="16" name="Rectangle 15"/>
          <p:cNvSpPr/>
          <p:nvPr/>
        </p:nvSpPr>
        <p:spPr>
          <a:xfrm>
            <a:off x="2453838" y="2286000"/>
            <a:ext cx="640080" cy="365760"/>
          </a:xfrm>
          <a:prstGeom prst="rect">
            <a:avLst/>
          </a:prstGeom>
          <a:solidFill>
            <a:srgbClr val="79C2EC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Oct</a:t>
            </a:r>
            <a:endParaRPr lang="en-US" sz="1600" b="1" dirty="0"/>
          </a:p>
        </p:txBody>
      </p:sp>
      <p:sp>
        <p:nvSpPr>
          <p:cNvPr id="17" name="Rectangle 16"/>
          <p:cNvSpPr/>
          <p:nvPr/>
        </p:nvSpPr>
        <p:spPr>
          <a:xfrm>
            <a:off x="3132315" y="2286000"/>
            <a:ext cx="640080" cy="365760"/>
          </a:xfrm>
          <a:prstGeom prst="rect">
            <a:avLst/>
          </a:prstGeom>
          <a:solidFill>
            <a:srgbClr val="79C2EC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Nov</a:t>
            </a:r>
            <a:endParaRPr lang="en-US" sz="1600" b="1" dirty="0"/>
          </a:p>
        </p:txBody>
      </p:sp>
      <p:sp>
        <p:nvSpPr>
          <p:cNvPr id="18" name="Rectangle 17"/>
          <p:cNvSpPr/>
          <p:nvPr/>
        </p:nvSpPr>
        <p:spPr>
          <a:xfrm>
            <a:off x="3810792" y="2286000"/>
            <a:ext cx="640080" cy="365760"/>
          </a:xfrm>
          <a:prstGeom prst="rect">
            <a:avLst/>
          </a:prstGeom>
          <a:solidFill>
            <a:srgbClr val="79C2EC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Dec</a:t>
            </a:r>
            <a:endParaRPr lang="en-US" sz="1600" b="1" dirty="0"/>
          </a:p>
        </p:txBody>
      </p:sp>
      <p:sp>
        <p:nvSpPr>
          <p:cNvPr id="22" name="Rectangle 21"/>
          <p:cNvSpPr/>
          <p:nvPr/>
        </p:nvSpPr>
        <p:spPr>
          <a:xfrm>
            <a:off x="4645231" y="2286000"/>
            <a:ext cx="640080" cy="365760"/>
          </a:xfrm>
          <a:prstGeom prst="rect">
            <a:avLst/>
          </a:prstGeom>
          <a:solidFill>
            <a:srgbClr val="79C2EC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Jan</a:t>
            </a:r>
            <a:endParaRPr lang="en-US" sz="1600" b="1" dirty="0"/>
          </a:p>
        </p:txBody>
      </p:sp>
      <p:sp>
        <p:nvSpPr>
          <p:cNvPr id="23" name="Rectangle 22"/>
          <p:cNvSpPr/>
          <p:nvPr/>
        </p:nvSpPr>
        <p:spPr>
          <a:xfrm>
            <a:off x="5323708" y="2286000"/>
            <a:ext cx="640080" cy="365760"/>
          </a:xfrm>
          <a:prstGeom prst="rect">
            <a:avLst/>
          </a:prstGeom>
          <a:solidFill>
            <a:srgbClr val="79C2EC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Feb</a:t>
            </a:r>
            <a:endParaRPr lang="en-US" sz="1600" b="1" dirty="0"/>
          </a:p>
        </p:txBody>
      </p:sp>
      <p:sp>
        <p:nvSpPr>
          <p:cNvPr id="24" name="Rectangle 23"/>
          <p:cNvSpPr/>
          <p:nvPr/>
        </p:nvSpPr>
        <p:spPr>
          <a:xfrm>
            <a:off x="6002185" y="2286000"/>
            <a:ext cx="640080" cy="365760"/>
          </a:xfrm>
          <a:prstGeom prst="rect">
            <a:avLst/>
          </a:prstGeom>
          <a:solidFill>
            <a:srgbClr val="79C2EC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Mar</a:t>
            </a:r>
            <a:endParaRPr lang="en-US" sz="1600" b="1" dirty="0"/>
          </a:p>
        </p:txBody>
      </p:sp>
      <p:sp>
        <p:nvSpPr>
          <p:cNvPr id="28" name="Rectangle 27"/>
          <p:cNvSpPr/>
          <p:nvPr/>
        </p:nvSpPr>
        <p:spPr>
          <a:xfrm>
            <a:off x="6842166" y="2286000"/>
            <a:ext cx="640080" cy="365760"/>
          </a:xfrm>
          <a:prstGeom prst="rect">
            <a:avLst/>
          </a:prstGeom>
          <a:solidFill>
            <a:srgbClr val="79C2EC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Apr</a:t>
            </a:r>
            <a:endParaRPr lang="en-US" sz="1600" b="1" dirty="0"/>
          </a:p>
        </p:txBody>
      </p:sp>
      <p:sp>
        <p:nvSpPr>
          <p:cNvPr id="29" name="Rectangle 28"/>
          <p:cNvSpPr/>
          <p:nvPr/>
        </p:nvSpPr>
        <p:spPr>
          <a:xfrm>
            <a:off x="7520643" y="2286000"/>
            <a:ext cx="640080" cy="365760"/>
          </a:xfrm>
          <a:prstGeom prst="rect">
            <a:avLst/>
          </a:prstGeom>
          <a:solidFill>
            <a:srgbClr val="79C2EC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May</a:t>
            </a:r>
            <a:endParaRPr lang="en-US" sz="1600" b="1" dirty="0"/>
          </a:p>
        </p:txBody>
      </p:sp>
      <p:sp>
        <p:nvSpPr>
          <p:cNvPr id="30" name="Rectangle 29"/>
          <p:cNvSpPr/>
          <p:nvPr/>
        </p:nvSpPr>
        <p:spPr>
          <a:xfrm>
            <a:off x="8199120" y="2286000"/>
            <a:ext cx="640080" cy="365760"/>
          </a:xfrm>
          <a:prstGeom prst="rect">
            <a:avLst/>
          </a:prstGeom>
          <a:solidFill>
            <a:srgbClr val="79C2EC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Jun</a:t>
            </a:r>
            <a:endParaRPr lang="en-US" sz="1600" b="1" dirty="0"/>
          </a:p>
        </p:txBody>
      </p:sp>
      <p:sp>
        <p:nvSpPr>
          <p:cNvPr id="32" name="Rectangle 31"/>
          <p:cNvSpPr/>
          <p:nvPr/>
        </p:nvSpPr>
        <p:spPr>
          <a:xfrm>
            <a:off x="564079" y="4114800"/>
            <a:ext cx="2888276" cy="1066800"/>
          </a:xfrm>
          <a:prstGeom prst="rect">
            <a:avLst/>
          </a:prstGeom>
          <a:solidFill>
            <a:srgbClr val="FF0000"/>
          </a:solidFill>
          <a:ln>
            <a:solidFill>
              <a:srgbClr val="7E7E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THEC Capital Budget Request</a:t>
            </a:r>
            <a:endParaRPr lang="en-US" sz="1600" b="1" dirty="0"/>
          </a:p>
        </p:txBody>
      </p:sp>
      <p:sp>
        <p:nvSpPr>
          <p:cNvPr id="33" name="Rectangle 32"/>
          <p:cNvSpPr/>
          <p:nvPr/>
        </p:nvSpPr>
        <p:spPr>
          <a:xfrm>
            <a:off x="4602678" y="4114800"/>
            <a:ext cx="1493322" cy="1066800"/>
          </a:xfrm>
          <a:prstGeom prst="rect">
            <a:avLst/>
          </a:prstGeom>
          <a:solidFill>
            <a:srgbClr val="3D455B"/>
          </a:solidFill>
          <a:ln>
            <a:solidFill>
              <a:srgbClr val="7E7E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Governor’s Capital Budget Proposal</a:t>
            </a:r>
            <a:endParaRPr lang="en-US" sz="1600" b="1" dirty="0"/>
          </a:p>
        </p:txBody>
      </p:sp>
      <p:sp>
        <p:nvSpPr>
          <p:cNvPr id="34" name="Rectangle 33"/>
          <p:cNvSpPr/>
          <p:nvPr/>
        </p:nvSpPr>
        <p:spPr>
          <a:xfrm>
            <a:off x="7135487" y="4114800"/>
            <a:ext cx="1493322" cy="1066800"/>
          </a:xfrm>
          <a:prstGeom prst="rect">
            <a:avLst/>
          </a:prstGeom>
          <a:solidFill>
            <a:srgbClr val="79C2EC"/>
          </a:solidFill>
          <a:ln>
            <a:solidFill>
              <a:srgbClr val="7E7E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Final Budget Passed</a:t>
            </a:r>
            <a:endParaRPr lang="en-US" sz="1600" b="1" dirty="0"/>
          </a:p>
        </p:txBody>
      </p:sp>
      <p:sp>
        <p:nvSpPr>
          <p:cNvPr id="35" name="Rectangle 34"/>
          <p:cNvSpPr/>
          <p:nvPr/>
        </p:nvSpPr>
        <p:spPr>
          <a:xfrm>
            <a:off x="5334000" y="5334000"/>
            <a:ext cx="1493322" cy="609600"/>
          </a:xfrm>
          <a:prstGeom prst="rect">
            <a:avLst/>
          </a:prstGeom>
          <a:solidFill>
            <a:srgbClr val="3D455B"/>
          </a:solidFill>
          <a:ln>
            <a:solidFill>
              <a:srgbClr val="7E7E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Administration’s Amendment</a:t>
            </a:r>
            <a:endParaRPr lang="en-US" sz="1200" b="1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516499" y="5241691"/>
            <a:ext cx="12946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rgbClr val="7E7E82"/>
                </a:solidFill>
              </a:rPr>
              <a:t>July 1, 2017</a:t>
            </a:r>
            <a:endParaRPr lang="en-US" sz="1050" dirty="0">
              <a:solidFill>
                <a:srgbClr val="7E7E8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97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  <p:bldP spid="25" grpId="0" animBg="1"/>
      <p:bldP spid="31" grpId="0" animBg="1"/>
      <p:bldP spid="5" grpId="0" animBg="1"/>
      <p:bldP spid="6" grpId="0" animBg="1"/>
      <p:bldP spid="7" grpId="0" animBg="1"/>
      <p:bldP spid="8" grpId="0" animBg="1"/>
      <p:bldP spid="9" grpId="0" animBg="1"/>
      <p:bldP spid="16" grpId="0" animBg="1"/>
      <p:bldP spid="17" grpId="0" animBg="1"/>
      <p:bldP spid="18" grpId="0" animBg="1"/>
      <p:bldP spid="22" grpId="0" animBg="1"/>
      <p:bldP spid="23" grpId="0" animBg="1"/>
      <p:bldP spid="24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4" grpId="0" animBg="1"/>
      <p:bldP spid="35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191000" y="3200401"/>
            <a:ext cx="4724400" cy="533399"/>
          </a:xfrm>
        </p:spPr>
        <p:txBody>
          <a:bodyPr/>
          <a:lstStyle/>
          <a:p>
            <a:r>
              <a:rPr lang="en-US" dirty="0" smtClean="0"/>
              <a:t>disclosure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981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28600" y="2423160"/>
            <a:ext cx="8001000" cy="3749040"/>
            <a:chOff x="228600" y="2423160"/>
            <a:chExt cx="8001000" cy="3749040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8229600" y="2423160"/>
              <a:ext cx="0" cy="3672840"/>
            </a:xfrm>
            <a:prstGeom prst="line">
              <a:avLst/>
            </a:prstGeom>
            <a:ln>
              <a:solidFill>
                <a:srgbClr val="7E7E8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 rot="16200000">
              <a:off x="169301" y="5394091"/>
              <a:ext cx="129460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rgbClr val="7E7E82"/>
                  </a:solidFill>
                </a:rPr>
                <a:t>July 1, 2017</a:t>
              </a:r>
              <a:endParaRPr lang="en-US" sz="1050" dirty="0">
                <a:solidFill>
                  <a:srgbClr val="7E7E82"/>
                </a:solidFill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7543800" y="2438400"/>
              <a:ext cx="0" cy="3672840"/>
            </a:xfrm>
            <a:prstGeom prst="line">
              <a:avLst/>
            </a:prstGeom>
            <a:ln>
              <a:solidFill>
                <a:srgbClr val="7E7E8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6934200" y="2438400"/>
              <a:ext cx="0" cy="3672840"/>
            </a:xfrm>
            <a:prstGeom prst="line">
              <a:avLst/>
            </a:prstGeom>
            <a:ln>
              <a:solidFill>
                <a:srgbClr val="7E7E8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6324600" y="2438400"/>
              <a:ext cx="0" cy="3672840"/>
            </a:xfrm>
            <a:prstGeom prst="line">
              <a:avLst/>
            </a:prstGeom>
            <a:ln>
              <a:solidFill>
                <a:srgbClr val="7E7E8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5740443" y="2438400"/>
              <a:ext cx="0" cy="3672840"/>
            </a:xfrm>
            <a:prstGeom prst="line">
              <a:avLst/>
            </a:prstGeom>
            <a:ln>
              <a:solidFill>
                <a:srgbClr val="7E7E8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5140559" y="2438400"/>
              <a:ext cx="0" cy="3672840"/>
            </a:xfrm>
            <a:prstGeom prst="line">
              <a:avLst/>
            </a:prstGeom>
            <a:ln>
              <a:solidFill>
                <a:srgbClr val="7E7E8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4540675" y="2438400"/>
              <a:ext cx="0" cy="3672840"/>
            </a:xfrm>
            <a:prstGeom prst="line">
              <a:avLst/>
            </a:prstGeom>
            <a:ln>
              <a:solidFill>
                <a:srgbClr val="7E7E8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3940791" y="2438400"/>
              <a:ext cx="0" cy="3672840"/>
            </a:xfrm>
            <a:prstGeom prst="line">
              <a:avLst/>
            </a:prstGeom>
            <a:ln>
              <a:solidFill>
                <a:srgbClr val="7E7E8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3352800" y="2438400"/>
              <a:ext cx="0" cy="3672840"/>
            </a:xfrm>
            <a:prstGeom prst="line">
              <a:avLst/>
            </a:prstGeom>
            <a:ln>
              <a:solidFill>
                <a:srgbClr val="7E7E8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2743200" y="2438400"/>
              <a:ext cx="0" cy="3672840"/>
            </a:xfrm>
            <a:prstGeom prst="line">
              <a:avLst/>
            </a:prstGeom>
            <a:ln>
              <a:solidFill>
                <a:srgbClr val="7E7E8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2133600" y="2438400"/>
              <a:ext cx="0" cy="3672840"/>
            </a:xfrm>
            <a:prstGeom prst="line">
              <a:avLst/>
            </a:prstGeom>
            <a:ln>
              <a:solidFill>
                <a:srgbClr val="7E7E8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1524000" y="2438400"/>
              <a:ext cx="0" cy="3672840"/>
            </a:xfrm>
            <a:prstGeom prst="line">
              <a:avLst/>
            </a:prstGeom>
            <a:ln>
              <a:solidFill>
                <a:srgbClr val="7E7E8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941371" y="2438400"/>
              <a:ext cx="0" cy="3672840"/>
            </a:xfrm>
            <a:prstGeom prst="line">
              <a:avLst/>
            </a:prstGeom>
            <a:ln>
              <a:solidFill>
                <a:srgbClr val="7E7E8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228600" y="2438400"/>
              <a:ext cx="0" cy="3672840"/>
            </a:xfrm>
            <a:prstGeom prst="line">
              <a:avLst/>
            </a:prstGeom>
            <a:ln>
              <a:solidFill>
                <a:srgbClr val="7E7E8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Rectangle 54"/>
          <p:cNvSpPr/>
          <p:nvPr/>
        </p:nvSpPr>
        <p:spPr>
          <a:xfrm>
            <a:off x="5740443" y="1600200"/>
            <a:ext cx="2350008" cy="4495800"/>
          </a:xfrm>
          <a:prstGeom prst="rect">
            <a:avLst/>
          </a:prstGeom>
          <a:solidFill>
            <a:srgbClr val="D9D9D9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 smtClean="0">
              <a:solidFill>
                <a:srgbClr val="011D5F"/>
              </a:solidFill>
            </a:endParaRPr>
          </a:p>
          <a:p>
            <a:pPr algn="ctr"/>
            <a:endParaRPr lang="en-US" b="1" i="1" dirty="0">
              <a:solidFill>
                <a:srgbClr val="011D5F"/>
              </a:solidFill>
            </a:endParaRPr>
          </a:p>
          <a:p>
            <a:pPr algn="ctr"/>
            <a:endParaRPr lang="en-US" b="1" i="1" dirty="0" smtClean="0">
              <a:solidFill>
                <a:srgbClr val="011D5F"/>
              </a:solidFill>
            </a:endParaRPr>
          </a:p>
          <a:p>
            <a:pPr algn="ctr"/>
            <a:endParaRPr lang="en-US" b="1" i="1" dirty="0">
              <a:solidFill>
                <a:srgbClr val="011D5F"/>
              </a:solidFill>
            </a:endParaRPr>
          </a:p>
          <a:p>
            <a:pPr algn="ctr"/>
            <a:endParaRPr lang="en-US" b="1" i="1" dirty="0" smtClean="0">
              <a:solidFill>
                <a:srgbClr val="011D5F"/>
              </a:solidFill>
            </a:endParaRPr>
          </a:p>
          <a:p>
            <a:pPr algn="ctr"/>
            <a:endParaRPr lang="en-US" b="1" i="1" dirty="0">
              <a:solidFill>
                <a:srgbClr val="011D5F"/>
              </a:solidFill>
            </a:endParaRPr>
          </a:p>
          <a:p>
            <a:pPr algn="r"/>
            <a:r>
              <a:rPr lang="en-US" sz="1400" b="1" i="1" u="sng" dirty="0" smtClean="0">
                <a:solidFill>
                  <a:srgbClr val="3D455B"/>
                </a:solidFill>
              </a:rPr>
              <a:t>Two FY </a:t>
            </a:r>
            <a:br>
              <a:rPr lang="en-US" sz="1400" b="1" i="1" u="sng" dirty="0" smtClean="0">
                <a:solidFill>
                  <a:srgbClr val="3D455B"/>
                </a:solidFill>
              </a:rPr>
            </a:br>
            <a:r>
              <a:rPr lang="en-US" sz="1400" b="1" i="1" u="sng" dirty="0" smtClean="0">
                <a:solidFill>
                  <a:srgbClr val="3D455B"/>
                </a:solidFill>
              </a:rPr>
              <a:t>Budgets Running Concurrently; </a:t>
            </a:r>
            <a:br>
              <a:rPr lang="en-US" sz="1400" b="1" i="1" u="sng" dirty="0" smtClean="0">
                <a:solidFill>
                  <a:srgbClr val="3D455B"/>
                </a:solidFill>
              </a:rPr>
            </a:br>
            <a:r>
              <a:rPr lang="en-US" sz="1400" b="1" i="1" u="sng" dirty="0" smtClean="0">
                <a:solidFill>
                  <a:srgbClr val="3D455B"/>
                </a:solidFill>
              </a:rPr>
              <a:t>Operating In One, </a:t>
            </a:r>
            <a:br>
              <a:rPr lang="en-US" sz="1400" b="1" i="1" u="sng" dirty="0" smtClean="0">
                <a:solidFill>
                  <a:srgbClr val="3D455B"/>
                </a:solidFill>
              </a:rPr>
            </a:br>
            <a:r>
              <a:rPr lang="en-US" sz="1400" b="1" i="1" u="sng" dirty="0" smtClean="0">
                <a:solidFill>
                  <a:srgbClr val="3D455B"/>
                </a:solidFill>
              </a:rPr>
              <a:t>Planning for Next</a:t>
            </a:r>
            <a:endParaRPr lang="en-US" sz="1400" b="1" i="1" u="sng" dirty="0">
              <a:solidFill>
                <a:srgbClr val="3D455B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Disclosure, Amendment, and Budget Process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41371" y="2072640"/>
            <a:ext cx="548640" cy="365760"/>
          </a:xfrm>
          <a:prstGeom prst="rect">
            <a:avLst/>
          </a:prstGeom>
          <a:solidFill>
            <a:srgbClr val="7E7E82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Jul</a:t>
            </a:r>
            <a:endParaRPr lang="en-US" sz="1400" b="1" dirty="0"/>
          </a:p>
        </p:txBody>
      </p:sp>
      <p:sp>
        <p:nvSpPr>
          <p:cNvPr id="10" name="Rectangle 9"/>
          <p:cNvSpPr/>
          <p:nvPr/>
        </p:nvSpPr>
        <p:spPr>
          <a:xfrm>
            <a:off x="1541255" y="2072640"/>
            <a:ext cx="548640" cy="365760"/>
          </a:xfrm>
          <a:prstGeom prst="rect">
            <a:avLst/>
          </a:prstGeom>
          <a:solidFill>
            <a:srgbClr val="7E7E82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Aug</a:t>
            </a:r>
            <a:endParaRPr lang="en-US" sz="1400" b="1" dirty="0"/>
          </a:p>
        </p:txBody>
      </p:sp>
      <p:sp>
        <p:nvSpPr>
          <p:cNvPr id="11" name="Rectangle 10"/>
          <p:cNvSpPr/>
          <p:nvPr/>
        </p:nvSpPr>
        <p:spPr>
          <a:xfrm>
            <a:off x="2141139" y="2072640"/>
            <a:ext cx="548640" cy="365760"/>
          </a:xfrm>
          <a:prstGeom prst="rect">
            <a:avLst/>
          </a:prstGeom>
          <a:solidFill>
            <a:srgbClr val="7E7E82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Sep</a:t>
            </a:r>
            <a:endParaRPr lang="en-US" sz="1400" b="1" dirty="0"/>
          </a:p>
        </p:txBody>
      </p:sp>
      <p:sp>
        <p:nvSpPr>
          <p:cNvPr id="12" name="Rectangle 11"/>
          <p:cNvSpPr/>
          <p:nvPr/>
        </p:nvSpPr>
        <p:spPr>
          <a:xfrm>
            <a:off x="2741023" y="2072640"/>
            <a:ext cx="548640" cy="365760"/>
          </a:xfrm>
          <a:prstGeom prst="rect">
            <a:avLst/>
          </a:prstGeom>
          <a:solidFill>
            <a:srgbClr val="7E7E82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Oct</a:t>
            </a:r>
            <a:endParaRPr lang="en-US" sz="1400" b="1" dirty="0"/>
          </a:p>
        </p:txBody>
      </p:sp>
      <p:sp>
        <p:nvSpPr>
          <p:cNvPr id="13" name="Rectangle 12"/>
          <p:cNvSpPr/>
          <p:nvPr/>
        </p:nvSpPr>
        <p:spPr>
          <a:xfrm>
            <a:off x="3340907" y="2072640"/>
            <a:ext cx="548640" cy="365760"/>
          </a:xfrm>
          <a:prstGeom prst="rect">
            <a:avLst/>
          </a:prstGeom>
          <a:solidFill>
            <a:srgbClr val="7E7E82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Nov</a:t>
            </a:r>
            <a:endParaRPr lang="en-US" sz="1400" b="1" dirty="0"/>
          </a:p>
        </p:txBody>
      </p:sp>
      <p:sp>
        <p:nvSpPr>
          <p:cNvPr id="14" name="Rectangle 13"/>
          <p:cNvSpPr/>
          <p:nvPr/>
        </p:nvSpPr>
        <p:spPr>
          <a:xfrm>
            <a:off x="3940791" y="2072640"/>
            <a:ext cx="548640" cy="365760"/>
          </a:xfrm>
          <a:prstGeom prst="rect">
            <a:avLst/>
          </a:prstGeom>
          <a:solidFill>
            <a:srgbClr val="7E7E82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Dec</a:t>
            </a:r>
            <a:endParaRPr lang="en-US" sz="1400" b="1" dirty="0"/>
          </a:p>
        </p:txBody>
      </p:sp>
      <p:sp>
        <p:nvSpPr>
          <p:cNvPr id="15" name="Rectangle 14"/>
          <p:cNvSpPr/>
          <p:nvPr/>
        </p:nvSpPr>
        <p:spPr>
          <a:xfrm>
            <a:off x="4540675" y="2072640"/>
            <a:ext cx="548640" cy="365760"/>
          </a:xfrm>
          <a:prstGeom prst="rect">
            <a:avLst/>
          </a:prstGeom>
          <a:solidFill>
            <a:srgbClr val="7E7E82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Jan</a:t>
            </a:r>
            <a:endParaRPr lang="en-US" sz="1400" b="1" dirty="0"/>
          </a:p>
        </p:txBody>
      </p:sp>
      <p:sp>
        <p:nvSpPr>
          <p:cNvPr id="16" name="Rectangle 15"/>
          <p:cNvSpPr/>
          <p:nvPr/>
        </p:nvSpPr>
        <p:spPr>
          <a:xfrm>
            <a:off x="5140559" y="2072640"/>
            <a:ext cx="548640" cy="365760"/>
          </a:xfrm>
          <a:prstGeom prst="rect">
            <a:avLst/>
          </a:prstGeom>
          <a:solidFill>
            <a:srgbClr val="7E7E82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Feb</a:t>
            </a:r>
            <a:endParaRPr lang="en-US" sz="1400" b="1" dirty="0"/>
          </a:p>
        </p:txBody>
      </p:sp>
      <p:sp>
        <p:nvSpPr>
          <p:cNvPr id="17" name="Rectangle 16"/>
          <p:cNvSpPr/>
          <p:nvPr/>
        </p:nvSpPr>
        <p:spPr>
          <a:xfrm>
            <a:off x="5740443" y="2072640"/>
            <a:ext cx="548640" cy="365760"/>
          </a:xfrm>
          <a:prstGeom prst="rect">
            <a:avLst/>
          </a:prstGeom>
          <a:solidFill>
            <a:srgbClr val="7E7E82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Mar</a:t>
            </a:r>
            <a:endParaRPr lang="en-US" sz="1400" b="1" dirty="0"/>
          </a:p>
        </p:txBody>
      </p:sp>
      <p:sp>
        <p:nvSpPr>
          <p:cNvPr id="18" name="Rectangle 17"/>
          <p:cNvSpPr/>
          <p:nvPr/>
        </p:nvSpPr>
        <p:spPr>
          <a:xfrm>
            <a:off x="6340327" y="2072640"/>
            <a:ext cx="548640" cy="365760"/>
          </a:xfrm>
          <a:prstGeom prst="rect">
            <a:avLst/>
          </a:prstGeom>
          <a:solidFill>
            <a:srgbClr val="7E7E82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Apr</a:t>
            </a:r>
            <a:endParaRPr lang="en-US" sz="1400" b="1" dirty="0"/>
          </a:p>
        </p:txBody>
      </p:sp>
      <p:sp>
        <p:nvSpPr>
          <p:cNvPr id="19" name="Rectangle 18"/>
          <p:cNvSpPr/>
          <p:nvPr/>
        </p:nvSpPr>
        <p:spPr>
          <a:xfrm>
            <a:off x="6940211" y="2072640"/>
            <a:ext cx="548640" cy="365760"/>
          </a:xfrm>
          <a:prstGeom prst="rect">
            <a:avLst/>
          </a:prstGeom>
          <a:solidFill>
            <a:srgbClr val="7E7E82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 smtClean="0"/>
              <a:t>May</a:t>
            </a:r>
            <a:endParaRPr lang="en-US" sz="1350" b="1" dirty="0"/>
          </a:p>
        </p:txBody>
      </p:sp>
      <p:sp>
        <p:nvSpPr>
          <p:cNvPr id="20" name="Rectangle 19"/>
          <p:cNvSpPr/>
          <p:nvPr/>
        </p:nvSpPr>
        <p:spPr>
          <a:xfrm>
            <a:off x="7540093" y="2072640"/>
            <a:ext cx="548640" cy="365760"/>
          </a:xfrm>
          <a:prstGeom prst="rect">
            <a:avLst/>
          </a:prstGeom>
          <a:solidFill>
            <a:srgbClr val="7E7E82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Jun</a:t>
            </a:r>
            <a:endParaRPr lang="en-US" sz="1400" b="1" dirty="0"/>
          </a:p>
        </p:txBody>
      </p:sp>
      <p:sp>
        <p:nvSpPr>
          <p:cNvPr id="21" name="Rectangle 20"/>
          <p:cNvSpPr/>
          <p:nvPr/>
        </p:nvSpPr>
        <p:spPr>
          <a:xfrm>
            <a:off x="228600" y="2072640"/>
            <a:ext cx="548640" cy="365760"/>
          </a:xfrm>
          <a:prstGeom prst="rect">
            <a:avLst/>
          </a:prstGeom>
          <a:solidFill>
            <a:srgbClr val="7E7E82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Jun</a:t>
            </a:r>
            <a:endParaRPr lang="en-US" sz="1400" b="1" dirty="0"/>
          </a:p>
        </p:txBody>
      </p:sp>
      <p:sp>
        <p:nvSpPr>
          <p:cNvPr id="22" name="Rectangle 21"/>
          <p:cNvSpPr/>
          <p:nvPr/>
        </p:nvSpPr>
        <p:spPr>
          <a:xfrm>
            <a:off x="8229600" y="2072640"/>
            <a:ext cx="548640" cy="365760"/>
          </a:xfrm>
          <a:prstGeom prst="rect">
            <a:avLst/>
          </a:prstGeom>
          <a:solidFill>
            <a:srgbClr val="7E7E82"/>
          </a:solidFill>
          <a:ln>
            <a:solidFill>
              <a:srgbClr val="011D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Jul</a:t>
            </a:r>
            <a:endParaRPr lang="en-US" sz="1400" b="1" dirty="0"/>
          </a:p>
        </p:txBody>
      </p:sp>
      <p:sp>
        <p:nvSpPr>
          <p:cNvPr id="26" name="Striped Right Arrow 25"/>
          <p:cNvSpPr/>
          <p:nvPr/>
        </p:nvSpPr>
        <p:spPr>
          <a:xfrm>
            <a:off x="941370" y="5410200"/>
            <a:ext cx="7288229" cy="533400"/>
          </a:xfrm>
          <a:prstGeom prst="stripedRightArrow">
            <a:avLst>
              <a:gd name="adj1" fmla="val 61873"/>
              <a:gd name="adj2" fmla="val 57421"/>
            </a:avLst>
          </a:prstGeom>
          <a:solidFill>
            <a:srgbClr val="FF0000"/>
          </a:solidFill>
          <a:ln>
            <a:solidFill>
              <a:srgbClr val="7E7E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FY19 Capital Budget Process (Planning)</a:t>
            </a:r>
            <a:endParaRPr lang="en-US" sz="1600" b="1" dirty="0"/>
          </a:p>
        </p:txBody>
      </p:sp>
      <p:sp>
        <p:nvSpPr>
          <p:cNvPr id="31" name="Rectangle 30"/>
          <p:cNvSpPr/>
          <p:nvPr/>
        </p:nvSpPr>
        <p:spPr>
          <a:xfrm>
            <a:off x="838200" y="1752600"/>
            <a:ext cx="7315200" cy="762000"/>
          </a:xfrm>
          <a:prstGeom prst="rect">
            <a:avLst/>
          </a:prstGeom>
          <a:noFill/>
          <a:ln>
            <a:solidFill>
              <a:srgbClr val="7E7E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 smtClean="0">
                <a:solidFill>
                  <a:srgbClr val="011D5F"/>
                </a:solidFill>
              </a:rPr>
              <a:t>FY 2017-18</a:t>
            </a:r>
            <a:endParaRPr lang="en-US" sz="1400" b="1" dirty="0">
              <a:solidFill>
                <a:srgbClr val="011D5F"/>
              </a:solidFill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 flipH="1" flipV="1">
            <a:off x="6014763" y="2743200"/>
            <a:ext cx="16105" cy="2667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3657600" y="2729345"/>
            <a:ext cx="0" cy="2680855"/>
          </a:xfrm>
          <a:prstGeom prst="straightConnector1">
            <a:avLst/>
          </a:prstGeom>
          <a:ln w="38100">
            <a:solidFill>
              <a:srgbClr val="FF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1215691" y="2729345"/>
            <a:ext cx="1" cy="268085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228600" y="2743200"/>
            <a:ext cx="1" cy="593766"/>
          </a:xfrm>
          <a:prstGeom prst="straightConnector1">
            <a:avLst/>
          </a:prstGeom>
          <a:ln w="38100">
            <a:solidFill>
              <a:srgbClr val="011D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2133600" y="2743200"/>
            <a:ext cx="1" cy="593766"/>
          </a:xfrm>
          <a:prstGeom prst="straightConnector1">
            <a:avLst/>
          </a:prstGeom>
          <a:ln w="38100">
            <a:solidFill>
              <a:srgbClr val="011D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3940791" y="2743200"/>
            <a:ext cx="1" cy="593766"/>
          </a:xfrm>
          <a:prstGeom prst="straightConnector1">
            <a:avLst/>
          </a:prstGeom>
          <a:ln w="38100">
            <a:solidFill>
              <a:srgbClr val="011D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5740443" y="2729345"/>
            <a:ext cx="1" cy="593766"/>
          </a:xfrm>
          <a:prstGeom prst="straightConnector1">
            <a:avLst/>
          </a:prstGeom>
          <a:ln w="38100">
            <a:solidFill>
              <a:srgbClr val="011D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7543800" y="2729345"/>
            <a:ext cx="1" cy="593766"/>
          </a:xfrm>
          <a:prstGeom prst="straightConnector1">
            <a:avLst/>
          </a:prstGeom>
          <a:ln w="38100">
            <a:solidFill>
              <a:srgbClr val="011D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triped Right Arrow 7"/>
          <p:cNvSpPr/>
          <p:nvPr/>
        </p:nvSpPr>
        <p:spPr>
          <a:xfrm>
            <a:off x="228599" y="3352800"/>
            <a:ext cx="8001001" cy="533400"/>
          </a:xfrm>
          <a:prstGeom prst="stripedRightArrow">
            <a:avLst>
              <a:gd name="adj1" fmla="val 61873"/>
              <a:gd name="adj2" fmla="val 57421"/>
            </a:avLst>
          </a:prstGeom>
          <a:solidFill>
            <a:srgbClr val="011D5F"/>
          </a:solidFill>
          <a:ln>
            <a:solidFill>
              <a:srgbClr val="79C2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FY18 Quarterly Disclosure Process (Operating)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023519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6" grpId="0" animBg="1"/>
      <p:bldP spid="31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Quarterly Disclosed Projects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THEC solicits project requests </a:t>
            </a:r>
            <a:r>
              <a:rPr lang="en-US" sz="2800" b="1" dirty="0" smtClean="0">
                <a:solidFill>
                  <a:srgbClr val="FF0000"/>
                </a:solidFill>
              </a:rPr>
              <a:t>quarterly</a:t>
            </a:r>
          </a:p>
          <a:p>
            <a:pPr lvl="1"/>
            <a:r>
              <a:rPr lang="en-US" sz="2400" dirty="0" smtClean="0"/>
              <a:t>Amends </a:t>
            </a:r>
            <a:r>
              <a:rPr lang="en-US" sz="2400" b="1" dirty="0" smtClean="0">
                <a:solidFill>
                  <a:srgbClr val="FF0000"/>
                </a:solidFill>
              </a:rPr>
              <a:t>current fiscal year</a:t>
            </a:r>
            <a:r>
              <a:rPr lang="en-US" sz="2400" dirty="0" smtClean="0"/>
              <a:t> capital budget</a:t>
            </a:r>
          </a:p>
          <a:p>
            <a:pPr lvl="1"/>
            <a:r>
              <a:rPr lang="en-US" sz="2400" dirty="0" smtClean="0"/>
              <a:t>Submit a list of projects to bring forward in following quarter to SBC and/or OSA</a:t>
            </a:r>
          </a:p>
          <a:p>
            <a:pPr lvl="2"/>
            <a:r>
              <a:rPr lang="en-US" sz="2200" dirty="0" smtClean="0"/>
              <a:t>Chancellor/President memo with </a:t>
            </a:r>
            <a:r>
              <a:rPr lang="en-US" sz="2200" u="sng" dirty="0" smtClean="0"/>
              <a:t>rationale</a:t>
            </a:r>
            <a:r>
              <a:rPr lang="en-US" sz="2200" dirty="0" smtClean="0"/>
              <a:t> and DB70(s) with </a:t>
            </a:r>
            <a:r>
              <a:rPr lang="en-US" sz="2200" u="sng" dirty="0" smtClean="0"/>
              <a:t>detailed description</a:t>
            </a:r>
          </a:p>
          <a:p>
            <a:r>
              <a:rPr lang="en-US" sz="2800" dirty="0" smtClean="0"/>
              <a:t>No TSSBA, G.O., or other </a:t>
            </a:r>
            <a:r>
              <a:rPr lang="en-US" sz="2800" b="1" dirty="0" smtClean="0">
                <a:solidFill>
                  <a:srgbClr val="FF0000"/>
                </a:solidFill>
              </a:rPr>
              <a:t>bonds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Master Plan</a:t>
            </a:r>
            <a:r>
              <a:rPr lang="en-US" sz="2800" dirty="0" smtClean="0"/>
              <a:t> should support substantive projects</a:t>
            </a:r>
          </a:p>
          <a:p>
            <a:r>
              <a:rPr lang="en-US" sz="2800" dirty="0" smtClean="0"/>
              <a:t>THEC reserves the right to hold projects</a:t>
            </a:r>
          </a:p>
          <a:p>
            <a:pPr lvl="1"/>
            <a:r>
              <a:rPr lang="en-US" sz="2400" dirty="0" smtClean="0"/>
              <a:t>Projects of particular significance</a:t>
            </a:r>
          </a:p>
          <a:p>
            <a:pPr lvl="1"/>
            <a:r>
              <a:rPr lang="en-US" sz="2400" dirty="0" smtClean="0"/>
              <a:t>Projects requiring state or external approval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844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A">
  <a:themeElements>
    <a:clrScheme name="Tennessee State Colors">
      <a:dk1>
        <a:srgbClr val="002C73"/>
      </a:dk1>
      <a:lt1>
        <a:srgbClr val="FFFFFF"/>
      </a:lt1>
      <a:dk2>
        <a:srgbClr val="002C73"/>
      </a:dk2>
      <a:lt2>
        <a:srgbClr val="75787B"/>
      </a:lt2>
      <a:accent1>
        <a:srgbClr val="131E29"/>
      </a:accent1>
      <a:accent2>
        <a:srgbClr val="7C2529"/>
      </a:accent2>
      <a:accent3>
        <a:srgbClr val="F1E6B2"/>
      </a:accent3>
      <a:accent4>
        <a:srgbClr val="CBC4BC"/>
      </a:accent4>
      <a:accent5>
        <a:srgbClr val="75787B"/>
      </a:accent5>
      <a:accent6>
        <a:srgbClr val="E87722"/>
      </a:accent6>
      <a:hlink>
        <a:srgbClr val="5D7975"/>
      </a:hlink>
      <a:folHlink>
        <a:srgbClr val="2DCCD3"/>
      </a:folHlink>
    </a:clrScheme>
    <a:fontScheme name="State of TN">
      <a:majorFont>
        <a:latin typeface="PermianSlabSerifTypeface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</TotalTime>
  <Words>1601</Words>
  <Application>Microsoft Office PowerPoint</Application>
  <PresentationFormat>On-screen Show (4:3)</PresentationFormat>
  <Paragraphs>234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PowerPoint A</vt:lpstr>
      <vt:lpstr>Capital budget and disclosure process</vt:lpstr>
      <vt:lpstr>Fiscal and budget  year terms</vt:lpstr>
      <vt:lpstr>Fiscal Years, Quarters, Terms</vt:lpstr>
      <vt:lpstr>Capital budget process</vt:lpstr>
      <vt:lpstr>Capital Budget Process</vt:lpstr>
      <vt:lpstr>Fiscal Years and Budget Process</vt:lpstr>
      <vt:lpstr>disclosure process</vt:lpstr>
      <vt:lpstr>Disclosure, Amendment, and Budget Process</vt:lpstr>
      <vt:lpstr>Quarterly Disclosed Projects</vt:lpstr>
      <vt:lpstr>Fiscal Years and Quarterly Disclosure Process</vt:lpstr>
      <vt:lpstr>Quarterly Disclosed Projects</vt:lpstr>
      <vt:lpstr>Quarterly Disclosed Projects</vt:lpstr>
      <vt:lpstr>Disclosed Projects: Annual, Amendment, and Quarterly</vt:lpstr>
      <vt:lpstr>Disclosed Projects: Annual, Amendment, and Quarterly</vt:lpstr>
      <vt:lpstr>General reminders and sbc policy items</vt:lpstr>
      <vt:lpstr>Project Expiration</vt:lpstr>
      <vt:lpstr>SBC Policy Reminders, Reporting</vt:lpstr>
      <vt:lpstr>SBC Policy Reminders, Reporting</vt:lpstr>
      <vt:lpstr>SBC Policy Reminders, Reporting</vt:lpstr>
      <vt:lpstr>Tips (and tricks!)</vt:lpstr>
      <vt:lpstr>Tips (and tricks!)</vt:lpstr>
      <vt:lpstr>Tips (and tricks!)</vt:lpstr>
      <vt:lpstr>PowerPoint Presentation</vt:lpstr>
    </vt:vector>
  </TitlesOfParts>
  <Company>State of Tennessee: Finance &amp;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TENNESSEE</dc:title>
  <dc:creator>Molly Wehlage</dc:creator>
  <cp:lastModifiedBy>Taylor K. Odle</cp:lastModifiedBy>
  <cp:revision>51</cp:revision>
  <cp:lastPrinted>2018-01-24T22:32:43Z</cp:lastPrinted>
  <dcterms:created xsi:type="dcterms:W3CDTF">2015-04-17T18:57:14Z</dcterms:created>
  <dcterms:modified xsi:type="dcterms:W3CDTF">2018-06-12T16:04:06Z</dcterms:modified>
</cp:coreProperties>
</file>