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5"/>
  </p:notesMasterIdLst>
  <p:handoutMasterIdLst>
    <p:handoutMasterId r:id="rId36"/>
  </p:handoutMasterIdLst>
  <p:sldIdLst>
    <p:sldId id="256" r:id="rId2"/>
    <p:sldId id="261" r:id="rId3"/>
    <p:sldId id="282" r:id="rId4"/>
    <p:sldId id="263" r:id="rId5"/>
    <p:sldId id="311" r:id="rId6"/>
    <p:sldId id="308" r:id="rId7"/>
    <p:sldId id="313" r:id="rId8"/>
    <p:sldId id="312" r:id="rId9"/>
    <p:sldId id="262" r:id="rId10"/>
    <p:sldId id="277" r:id="rId11"/>
    <p:sldId id="274" r:id="rId12"/>
    <p:sldId id="265" r:id="rId13"/>
    <p:sldId id="278" r:id="rId14"/>
    <p:sldId id="279" r:id="rId15"/>
    <p:sldId id="267" r:id="rId16"/>
    <p:sldId id="268" r:id="rId17"/>
    <p:sldId id="283" r:id="rId18"/>
    <p:sldId id="289" r:id="rId19"/>
    <p:sldId id="290" r:id="rId20"/>
    <p:sldId id="298" r:id="rId21"/>
    <p:sldId id="296" r:id="rId22"/>
    <p:sldId id="297" r:id="rId23"/>
    <p:sldId id="269" r:id="rId24"/>
    <p:sldId id="305" r:id="rId25"/>
    <p:sldId id="301" r:id="rId26"/>
    <p:sldId id="292" r:id="rId27"/>
    <p:sldId id="287" r:id="rId28"/>
    <p:sldId id="310" r:id="rId29"/>
    <p:sldId id="302" r:id="rId30"/>
    <p:sldId id="276" r:id="rId31"/>
    <p:sldId id="275" r:id="rId32"/>
    <p:sldId id="273" r:id="rId33"/>
    <p:sldId id="259" r:id="rId34"/>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2246"/>
    <a:srgbClr val="7E7E82"/>
    <a:srgbClr val="011D5F"/>
    <a:srgbClr val="1A2343"/>
    <a:srgbClr val="E71B1B"/>
    <a:srgbClr val="C8141E"/>
    <a:srgbClr val="514F50"/>
    <a:srgbClr val="FF1925"/>
    <a:srgbClr val="7F7F7F"/>
    <a:srgbClr val="D42A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947" autoAdjust="0"/>
    <p:restoredTop sz="99037" autoAdjust="0"/>
  </p:normalViewPr>
  <p:slideViewPr>
    <p:cSldViewPr>
      <p:cViewPr>
        <p:scale>
          <a:sx n="80" d="100"/>
          <a:sy n="80" d="100"/>
        </p:scale>
        <p:origin x="-1444" y="-48"/>
      </p:cViewPr>
      <p:guideLst>
        <p:guide orient="horz" pos="2160"/>
        <p:guide pos="2880"/>
      </p:guideLst>
    </p:cSldViewPr>
  </p:slideViewPr>
  <p:outlineViewPr>
    <p:cViewPr>
      <p:scale>
        <a:sx n="33" d="100"/>
        <a:sy n="33" d="100"/>
      </p:scale>
      <p:origin x="0" y="3006"/>
    </p:cViewPr>
  </p:outlineViewPr>
  <p:notesTextViewPr>
    <p:cViewPr>
      <p:scale>
        <a:sx n="1" d="1"/>
        <a:sy n="1" d="1"/>
      </p:scale>
      <p:origin x="0" y="0"/>
    </p:cViewPr>
  </p:notesTextViewPr>
  <p:sorterViewPr>
    <p:cViewPr>
      <p:scale>
        <a:sx n="100" d="100"/>
        <a:sy n="100" d="100"/>
      </p:scale>
      <p:origin x="0" y="1296"/>
    </p:cViewPr>
  </p:sorterViewPr>
  <p:notesViewPr>
    <p:cSldViewPr>
      <p:cViewPr varScale="1">
        <p:scale>
          <a:sx n="71" d="100"/>
          <a:sy n="71" d="100"/>
        </p:scale>
        <p:origin x="-3204" y="-76"/>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2329" cy="462120"/>
          </a:xfrm>
          <a:prstGeom prst="rect">
            <a:avLst/>
          </a:prstGeom>
        </p:spPr>
        <p:txBody>
          <a:bodyPr vert="horz" lIns="90763" tIns="45382" rIns="90763" bIns="45382" rtlCol="0"/>
          <a:lstStyle>
            <a:lvl1pPr algn="l">
              <a:defRPr sz="1200"/>
            </a:lvl1pPr>
          </a:lstStyle>
          <a:p>
            <a:endParaRPr lang="en-US"/>
          </a:p>
        </p:txBody>
      </p:sp>
      <p:sp>
        <p:nvSpPr>
          <p:cNvPr id="3" name="Date Placeholder 2"/>
          <p:cNvSpPr>
            <a:spLocks noGrp="1"/>
          </p:cNvSpPr>
          <p:nvPr>
            <p:ph type="dt" sz="quarter" idx="1"/>
          </p:nvPr>
        </p:nvSpPr>
        <p:spPr>
          <a:xfrm>
            <a:off x="3936174" y="0"/>
            <a:ext cx="3012329" cy="462120"/>
          </a:xfrm>
          <a:prstGeom prst="rect">
            <a:avLst/>
          </a:prstGeom>
        </p:spPr>
        <p:txBody>
          <a:bodyPr vert="horz" lIns="90763" tIns="45382" rIns="90763" bIns="45382" rtlCol="0"/>
          <a:lstStyle>
            <a:lvl1pPr algn="r">
              <a:defRPr sz="1200"/>
            </a:lvl1pPr>
          </a:lstStyle>
          <a:p>
            <a:fld id="{A529B845-3DE4-C44E-82C8-700AB11ED3A6}" type="datetime1">
              <a:rPr lang="en-US" smtClean="0"/>
              <a:t>2/5/2019</a:t>
            </a:fld>
            <a:endParaRPr lang="en-US"/>
          </a:p>
        </p:txBody>
      </p:sp>
      <p:sp>
        <p:nvSpPr>
          <p:cNvPr id="4" name="Footer Placeholder 3"/>
          <p:cNvSpPr>
            <a:spLocks noGrp="1"/>
          </p:cNvSpPr>
          <p:nvPr>
            <p:ph type="ftr" sz="quarter" idx="2"/>
          </p:nvPr>
        </p:nvSpPr>
        <p:spPr>
          <a:xfrm>
            <a:off x="1" y="8772378"/>
            <a:ext cx="3012329" cy="462120"/>
          </a:xfrm>
          <a:prstGeom prst="rect">
            <a:avLst/>
          </a:prstGeom>
        </p:spPr>
        <p:txBody>
          <a:bodyPr vert="horz" lIns="90763" tIns="45382" rIns="90763" bIns="45382" rtlCol="0" anchor="b"/>
          <a:lstStyle>
            <a:lvl1pPr algn="l">
              <a:defRPr sz="1200"/>
            </a:lvl1pPr>
          </a:lstStyle>
          <a:p>
            <a:endParaRPr lang="en-US"/>
          </a:p>
        </p:txBody>
      </p:sp>
      <p:sp>
        <p:nvSpPr>
          <p:cNvPr id="5" name="Slide Number Placeholder 4"/>
          <p:cNvSpPr>
            <a:spLocks noGrp="1"/>
          </p:cNvSpPr>
          <p:nvPr>
            <p:ph type="sldNum" sz="quarter" idx="3"/>
          </p:nvPr>
        </p:nvSpPr>
        <p:spPr>
          <a:xfrm>
            <a:off x="3936174" y="8772378"/>
            <a:ext cx="3012329" cy="462120"/>
          </a:xfrm>
          <a:prstGeom prst="rect">
            <a:avLst/>
          </a:prstGeom>
        </p:spPr>
        <p:txBody>
          <a:bodyPr vert="horz" lIns="90763" tIns="45382" rIns="90763" bIns="45382" rtlCol="0" anchor="b"/>
          <a:lstStyle>
            <a:lvl1pPr algn="r">
              <a:defRPr sz="1200"/>
            </a:lvl1pPr>
          </a:lstStyle>
          <a:p>
            <a:fld id="{A796EF79-0BF4-924E-943E-33FECC0BC4E2}" type="slidenum">
              <a:rPr lang="en-US" smtClean="0"/>
              <a:t>‹#›</a:t>
            </a:fld>
            <a:endParaRPr lang="en-US"/>
          </a:p>
        </p:txBody>
      </p:sp>
    </p:spTree>
    <p:extLst>
      <p:ext uri="{BB962C8B-B14F-4D97-AF65-F5344CB8AC3E}">
        <p14:creationId xmlns:p14="http://schemas.microsoft.com/office/powerpoint/2010/main" val="30257532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4"/>
            <a:ext cx="3012003" cy="461193"/>
          </a:xfrm>
          <a:prstGeom prst="rect">
            <a:avLst/>
          </a:prstGeom>
        </p:spPr>
        <p:txBody>
          <a:bodyPr vert="horz" lIns="87474" tIns="43738" rIns="87474" bIns="43738" rtlCol="0"/>
          <a:lstStyle>
            <a:lvl1pPr algn="l">
              <a:defRPr sz="1200"/>
            </a:lvl1pPr>
          </a:lstStyle>
          <a:p>
            <a:endParaRPr lang="en-US"/>
          </a:p>
        </p:txBody>
      </p:sp>
      <p:sp>
        <p:nvSpPr>
          <p:cNvPr id="3" name="Date Placeholder 2"/>
          <p:cNvSpPr>
            <a:spLocks noGrp="1"/>
          </p:cNvSpPr>
          <p:nvPr>
            <p:ph type="dt" idx="1"/>
          </p:nvPr>
        </p:nvSpPr>
        <p:spPr>
          <a:xfrm>
            <a:off x="3936566" y="4"/>
            <a:ext cx="3012003" cy="461193"/>
          </a:xfrm>
          <a:prstGeom prst="rect">
            <a:avLst/>
          </a:prstGeom>
        </p:spPr>
        <p:txBody>
          <a:bodyPr vert="horz" lIns="87474" tIns="43738" rIns="87474" bIns="43738" rtlCol="0"/>
          <a:lstStyle>
            <a:lvl1pPr algn="r">
              <a:defRPr sz="1200"/>
            </a:lvl1pPr>
          </a:lstStyle>
          <a:p>
            <a:fld id="{D55E2DDC-EEF2-C84C-B230-6800F23774E3}" type="datetime1">
              <a:rPr lang="en-US" smtClean="0"/>
              <a:t>2/5/2019</a:t>
            </a:fld>
            <a:endParaRPr lang="en-US"/>
          </a:p>
        </p:txBody>
      </p:sp>
      <p:sp>
        <p:nvSpPr>
          <p:cNvPr id="4" name="Slide Image Placeholder 3"/>
          <p:cNvSpPr>
            <a:spLocks noGrp="1" noRot="1" noChangeAspect="1"/>
          </p:cNvSpPr>
          <p:nvPr>
            <p:ph type="sldImg" idx="2"/>
          </p:nvPr>
        </p:nvSpPr>
        <p:spPr>
          <a:xfrm>
            <a:off x="1166813" y="693738"/>
            <a:ext cx="4616450" cy="3463925"/>
          </a:xfrm>
          <a:prstGeom prst="rect">
            <a:avLst/>
          </a:prstGeom>
          <a:noFill/>
          <a:ln w="12700">
            <a:solidFill>
              <a:prstClr val="black"/>
            </a:solidFill>
          </a:ln>
        </p:spPr>
        <p:txBody>
          <a:bodyPr vert="horz" lIns="87474" tIns="43738" rIns="87474" bIns="43738" rtlCol="0" anchor="ctr"/>
          <a:lstStyle/>
          <a:p>
            <a:endParaRPr lang="en-US"/>
          </a:p>
        </p:txBody>
      </p:sp>
      <p:sp>
        <p:nvSpPr>
          <p:cNvPr id="5" name="Notes Placeholder 4"/>
          <p:cNvSpPr>
            <a:spLocks noGrp="1"/>
          </p:cNvSpPr>
          <p:nvPr>
            <p:ph type="body" sz="quarter" idx="3"/>
          </p:nvPr>
        </p:nvSpPr>
        <p:spPr>
          <a:xfrm>
            <a:off x="695311" y="4387446"/>
            <a:ext cx="5559456" cy="4155317"/>
          </a:xfrm>
          <a:prstGeom prst="rect">
            <a:avLst/>
          </a:prstGeom>
        </p:spPr>
        <p:txBody>
          <a:bodyPr vert="horz" lIns="87474" tIns="43738" rIns="87474" bIns="4373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3360"/>
            <a:ext cx="3012003" cy="461193"/>
          </a:xfrm>
          <a:prstGeom prst="rect">
            <a:avLst/>
          </a:prstGeom>
        </p:spPr>
        <p:txBody>
          <a:bodyPr vert="horz" lIns="87474" tIns="43738" rIns="87474" bIns="43738" rtlCol="0" anchor="b"/>
          <a:lstStyle>
            <a:lvl1pPr algn="l">
              <a:defRPr sz="1200"/>
            </a:lvl1pPr>
          </a:lstStyle>
          <a:p>
            <a:endParaRPr lang="en-US"/>
          </a:p>
        </p:txBody>
      </p:sp>
      <p:sp>
        <p:nvSpPr>
          <p:cNvPr id="7" name="Slide Number Placeholder 6"/>
          <p:cNvSpPr>
            <a:spLocks noGrp="1"/>
          </p:cNvSpPr>
          <p:nvPr>
            <p:ph type="sldNum" sz="quarter" idx="5"/>
          </p:nvPr>
        </p:nvSpPr>
        <p:spPr>
          <a:xfrm>
            <a:off x="3936566" y="8773360"/>
            <a:ext cx="3012003" cy="461193"/>
          </a:xfrm>
          <a:prstGeom prst="rect">
            <a:avLst/>
          </a:prstGeom>
        </p:spPr>
        <p:txBody>
          <a:bodyPr vert="horz" lIns="87474" tIns="43738" rIns="87474" bIns="43738" rtlCol="0" anchor="b"/>
          <a:lstStyle>
            <a:lvl1pPr algn="r">
              <a:defRPr sz="1200"/>
            </a:lvl1pPr>
          </a:lstStyle>
          <a:p>
            <a:fld id="{DE8B79F1-B7B6-4FD2-9263-BB9B47A67CD8}" type="slidenum">
              <a:rPr lang="en-US" smtClean="0"/>
              <a:t>‹#›</a:t>
            </a:fld>
            <a:endParaRPr lang="en-US"/>
          </a:p>
        </p:txBody>
      </p:sp>
    </p:spTree>
    <p:extLst>
      <p:ext uri="{BB962C8B-B14F-4D97-AF65-F5344CB8AC3E}">
        <p14:creationId xmlns:p14="http://schemas.microsoft.com/office/powerpoint/2010/main" val="17383634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buClrTx/>
              <a:buFont typeface="Arial" panose="020B0604020202020204" pitchFamily="34" charset="0"/>
              <a:buChar char="•"/>
            </a:pPr>
            <a:r>
              <a:rPr lang="en-US" sz="1400" dirty="0"/>
              <a:t>Change in THEC review and scoring of Capital Budget beginning last year for FY 2018-19</a:t>
            </a:r>
          </a:p>
          <a:p>
            <a:pPr lvl="1">
              <a:buClrTx/>
              <a:buFont typeface="Arial" panose="020B0604020202020204" pitchFamily="34" charset="0"/>
              <a:buChar char="•"/>
            </a:pPr>
            <a:r>
              <a:rPr lang="en-US" sz="1400" dirty="0"/>
              <a:t>THEC Committee Spring 2017 produced new scoring method to accommodate changes in reporting structure</a:t>
            </a:r>
          </a:p>
          <a:p>
            <a:pPr lvl="1">
              <a:buClrTx/>
              <a:buFont typeface="Arial" panose="020B0604020202020204" pitchFamily="34" charset="0"/>
              <a:buChar char="•"/>
            </a:pPr>
            <a:r>
              <a:rPr lang="en-US" sz="1400" dirty="0"/>
              <a:t>FY2018-19 instructions focused on 5 primary categories and scoring matrix by institution type</a:t>
            </a:r>
          </a:p>
          <a:p>
            <a:pPr lvl="1">
              <a:buClrTx/>
              <a:buFont typeface="Arial" panose="020B0604020202020204" pitchFamily="34" charset="0"/>
              <a:buChar char="•"/>
            </a:pPr>
            <a:r>
              <a:rPr lang="en-US" sz="1400" dirty="0"/>
              <a:t>2019-20 instructions modified to simplify overall submittal process while maintaining the core structure and intent of the scoring process</a:t>
            </a:r>
          </a:p>
          <a:p>
            <a:endParaRPr lang="en-US" dirty="0"/>
          </a:p>
        </p:txBody>
      </p:sp>
      <p:sp>
        <p:nvSpPr>
          <p:cNvPr id="4" name="Slide Number Placeholder 3"/>
          <p:cNvSpPr>
            <a:spLocks noGrp="1"/>
          </p:cNvSpPr>
          <p:nvPr>
            <p:ph type="sldNum" sz="quarter" idx="10"/>
          </p:nvPr>
        </p:nvSpPr>
        <p:spPr/>
        <p:txBody>
          <a:bodyPr/>
          <a:lstStyle/>
          <a:p>
            <a:fld id="{DE8B79F1-B7B6-4FD2-9263-BB9B47A67CD8}" type="slidenum">
              <a:rPr lang="en-US" smtClean="0"/>
              <a:t>2</a:t>
            </a:fld>
            <a:endParaRPr lang="en-US"/>
          </a:p>
        </p:txBody>
      </p:sp>
    </p:spTree>
    <p:extLst>
      <p:ext uri="{BB962C8B-B14F-4D97-AF65-F5344CB8AC3E}">
        <p14:creationId xmlns:p14="http://schemas.microsoft.com/office/powerpoint/2010/main" val="6451083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cxnSp>
        <p:nvCxnSpPr>
          <p:cNvPr id="8" name="Straight Connector 7"/>
          <p:cNvCxnSpPr/>
          <p:nvPr userDrawn="1"/>
        </p:nvCxnSpPr>
        <p:spPr>
          <a:xfrm>
            <a:off x="3657600" y="3124200"/>
            <a:ext cx="0" cy="790575"/>
          </a:xfrm>
          <a:prstGeom prst="line">
            <a:avLst/>
          </a:prstGeom>
          <a:ln>
            <a:solidFill>
              <a:srgbClr val="7E7E8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hasCustomPrompt="1"/>
          </p:nvPr>
        </p:nvSpPr>
        <p:spPr>
          <a:xfrm>
            <a:off x="3810000" y="3581399"/>
            <a:ext cx="2133600" cy="419099"/>
          </a:xfrm>
        </p:spPr>
        <p:txBody>
          <a:bodyPr anchor="ctr">
            <a:normAutofit/>
          </a:bodyPr>
          <a:lstStyle>
            <a:lvl1pPr marL="0" indent="0">
              <a:buNone/>
              <a:defRPr sz="16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a:t>
            </a:r>
          </a:p>
        </p:txBody>
      </p:sp>
      <p:sp>
        <p:nvSpPr>
          <p:cNvPr id="13" name="Title 1"/>
          <p:cNvSpPr>
            <a:spLocks noGrp="1"/>
          </p:cNvSpPr>
          <p:nvPr>
            <p:ph type="title"/>
          </p:nvPr>
        </p:nvSpPr>
        <p:spPr>
          <a:xfrm>
            <a:off x="3810000" y="3048000"/>
            <a:ext cx="5181600" cy="533399"/>
          </a:xfrm>
        </p:spPr>
        <p:txBody>
          <a:bodyPr anchor="ctr">
            <a:noAutofit/>
          </a:bodyPr>
          <a:lstStyle>
            <a:lvl1pPr algn="l">
              <a:defRPr sz="2000" b="1" cap="all">
                <a:solidFill>
                  <a:schemeClr val="tx2"/>
                </a:solidFill>
              </a:defRPr>
            </a:lvl1pPr>
          </a:lstStyle>
          <a:p>
            <a:r>
              <a:rPr lang="en-US" smtClean="0"/>
              <a:t>Click to edit Master title style</a:t>
            </a:r>
            <a:endParaRPr lang="en-JM" dirty="0"/>
          </a:p>
        </p:txBody>
      </p:sp>
      <p:sp>
        <p:nvSpPr>
          <p:cNvPr id="9" name="Text Placeholder 2"/>
          <p:cNvSpPr>
            <a:spLocks noGrp="1"/>
          </p:cNvSpPr>
          <p:nvPr>
            <p:ph type="body" idx="10" hasCustomPrompt="1"/>
          </p:nvPr>
        </p:nvSpPr>
        <p:spPr>
          <a:xfrm>
            <a:off x="6477000" y="6096000"/>
            <a:ext cx="2133600" cy="457200"/>
          </a:xfrm>
        </p:spPr>
        <p:txBody>
          <a:bodyPr anchor="b">
            <a:normAutofit/>
          </a:bodyPr>
          <a:lstStyle>
            <a:lvl1pPr marL="0" indent="0" algn="r">
              <a:buNone/>
              <a:defRPr sz="16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a:t>
            </a: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3055352"/>
            <a:ext cx="3276600" cy="747295"/>
          </a:xfrm>
          <a:prstGeom prst="rect">
            <a:avLst/>
          </a:prstGeom>
        </p:spPr>
      </p:pic>
      <p:sp>
        <p:nvSpPr>
          <p:cNvPr id="7" name="Rectangle 6"/>
          <p:cNvSpPr/>
          <p:nvPr userDrawn="1"/>
        </p:nvSpPr>
        <p:spPr>
          <a:xfrm>
            <a:off x="0" y="6629401"/>
            <a:ext cx="9144000" cy="228599"/>
          </a:xfrm>
          <a:prstGeom prst="rect">
            <a:avLst/>
          </a:prstGeom>
          <a:solidFill>
            <a:srgbClr val="011D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12575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4" name="Text Placeholder 2"/>
          <p:cNvSpPr>
            <a:spLocks noGrp="1"/>
          </p:cNvSpPr>
          <p:nvPr>
            <p:ph idx="1"/>
          </p:nvPr>
        </p:nvSpPr>
        <p:spPr>
          <a:xfrm>
            <a:off x="457200" y="1701805"/>
            <a:ext cx="8229600" cy="4165599"/>
          </a:xfrm>
          <a:prstGeom prst="rect">
            <a:avLst/>
          </a:prstGeom>
        </p:spPr>
        <p:txBody>
          <a:bodyPr vert="horz" lIns="91440" tIns="45720" rIns="91440" bIns="45720" rtlCol="0">
            <a:normAutofit/>
          </a:bodyPr>
          <a:lstStyle>
            <a:lvl1pPr marL="342900" indent="-342900">
              <a:buFont typeface="Arial" panose="020B0604020202020204" pitchFamily="34" charset="0"/>
              <a:buChar char="•"/>
              <a:defRPr>
                <a:solidFill>
                  <a:schemeClr val="accent5"/>
                </a:solidFill>
              </a:defRPr>
            </a:lvl1pPr>
            <a:lvl2pPr marL="742950" indent="-285750">
              <a:buFont typeface="Calibri" panose="020F0502020204030204" pitchFamily="34" charset="0"/>
              <a:buChar char="▫"/>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dirty="0"/>
          </a:p>
        </p:txBody>
      </p:sp>
    </p:spTree>
    <p:extLst>
      <p:ext uri="{BB962C8B-B14F-4D97-AF65-F5344CB8AC3E}">
        <p14:creationId xmlns:p14="http://schemas.microsoft.com/office/powerpoint/2010/main" val="6310990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Column Body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457200" y="1676400"/>
            <a:ext cx="4038600" cy="4191000"/>
          </a:xfrm>
        </p:spPr>
        <p:txBody>
          <a:bodyPr/>
          <a:lstStyle>
            <a:lvl1pPr>
              <a:defRPr>
                <a:solidFill>
                  <a:schemeClr val="accent5"/>
                </a:solidFill>
              </a:defRPr>
            </a:lvl1pPr>
            <a:lvl2pPr>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3"/>
          <p:cNvSpPr>
            <a:spLocks noGrp="1"/>
          </p:cNvSpPr>
          <p:nvPr>
            <p:ph sz="quarter" idx="11"/>
          </p:nvPr>
        </p:nvSpPr>
        <p:spPr>
          <a:xfrm>
            <a:off x="4648200" y="1676400"/>
            <a:ext cx="4038600" cy="4191000"/>
          </a:xfrm>
        </p:spPr>
        <p:txBody>
          <a:bodyPr/>
          <a:lstStyle>
            <a:lvl1pPr>
              <a:defRPr>
                <a:solidFill>
                  <a:schemeClr val="accent5"/>
                </a:solidFill>
              </a:defRPr>
            </a:lvl1pPr>
            <a:lvl2pPr>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61711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cxnSp>
        <p:nvCxnSpPr>
          <p:cNvPr id="8" name="Straight Connector 7"/>
          <p:cNvCxnSpPr/>
          <p:nvPr userDrawn="1"/>
        </p:nvCxnSpPr>
        <p:spPr>
          <a:xfrm>
            <a:off x="4572000" y="3124200"/>
            <a:ext cx="0" cy="790575"/>
          </a:xfrm>
          <a:prstGeom prst="line">
            <a:avLst/>
          </a:prstGeom>
          <a:ln>
            <a:solidFill>
              <a:srgbClr val="7E7E82"/>
            </a:solidFill>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title" hasCustomPrompt="1"/>
          </p:nvPr>
        </p:nvSpPr>
        <p:spPr>
          <a:xfrm>
            <a:off x="4800600" y="3276600"/>
            <a:ext cx="3581400" cy="457200"/>
          </a:xfrm>
        </p:spPr>
        <p:txBody>
          <a:bodyPr anchor="t">
            <a:noAutofit/>
          </a:bodyPr>
          <a:lstStyle>
            <a:lvl1pPr algn="l">
              <a:defRPr sz="2400" b="1" cap="all" baseline="0">
                <a:solidFill>
                  <a:schemeClr val="tx2"/>
                </a:solidFill>
              </a:defRPr>
            </a:lvl1pPr>
          </a:lstStyle>
          <a:p>
            <a:r>
              <a:rPr lang="en-US" dirty="0" smtClean="0"/>
              <a:t>THANK YOU</a:t>
            </a:r>
            <a:endParaRPr lang="en-JM"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6800" y="3145839"/>
            <a:ext cx="3276600" cy="747295"/>
          </a:xfrm>
          <a:prstGeom prst="rect">
            <a:avLst/>
          </a:prstGeom>
        </p:spPr>
      </p:pic>
      <p:sp>
        <p:nvSpPr>
          <p:cNvPr id="6" name="Rectangle 5"/>
          <p:cNvSpPr/>
          <p:nvPr userDrawn="1"/>
        </p:nvSpPr>
        <p:spPr>
          <a:xfrm>
            <a:off x="0" y="6629401"/>
            <a:ext cx="9144000" cy="228599"/>
          </a:xfrm>
          <a:prstGeom prst="rect">
            <a:avLst/>
          </a:prstGeom>
          <a:solidFill>
            <a:srgbClr val="011D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402512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04800"/>
            <a:ext cx="8229600" cy="1143000"/>
          </a:xfrm>
          <a:prstGeom prst="rect">
            <a:avLst/>
          </a:prstGeom>
        </p:spPr>
        <p:txBody>
          <a:bodyPr vert="horz" lIns="91440" tIns="45720" rIns="91440" bIns="45720" rtlCol="0" anchor="ctr">
            <a:normAutofit/>
          </a:bodyPr>
          <a:lstStyle/>
          <a:p>
            <a:r>
              <a:rPr lang="en-US" smtClean="0"/>
              <a:t>Click to edit Master title style</a:t>
            </a:r>
            <a:endParaRPr lang="en-JM" dirty="0"/>
          </a:p>
        </p:txBody>
      </p:sp>
      <p:sp>
        <p:nvSpPr>
          <p:cNvPr id="3" name="Text Placeholder 2"/>
          <p:cNvSpPr>
            <a:spLocks noGrp="1"/>
          </p:cNvSpPr>
          <p:nvPr>
            <p:ph type="body" idx="1"/>
          </p:nvPr>
        </p:nvSpPr>
        <p:spPr>
          <a:xfrm>
            <a:off x="457200" y="1701805"/>
            <a:ext cx="8229600" cy="41655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dirty="0"/>
          </a:p>
        </p:txBody>
      </p:sp>
      <p:sp>
        <p:nvSpPr>
          <p:cNvPr id="17" name="Slide Number Placeholder 3"/>
          <p:cNvSpPr txBox="1">
            <a:spLocks/>
          </p:cNvSpPr>
          <p:nvPr/>
        </p:nvSpPr>
        <p:spPr>
          <a:xfrm rot="16200000">
            <a:off x="8267700" y="6210300"/>
            <a:ext cx="381000" cy="457200"/>
          </a:xfrm>
          <a:prstGeom prst="rect">
            <a:avLst/>
          </a:prstGeom>
          <a:noFill/>
        </p:spPr>
        <p:txBody>
          <a:bodyPr vert="vert" anchor="ctr" anchorCtr="1"/>
          <a:lstStyle>
            <a:defPPr>
              <a:defRPr lang="en-US"/>
            </a:defPPr>
            <a:lvl1pPr marL="0" algn="l" defTabSz="914400" rtl="0" eaLnBrk="1" latinLnBrk="0" hangingPunct="1">
              <a:defRPr sz="1800" kern="12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4B4D3B3-1937-AB48-AF5F-DF2988F16F28}" type="slidenum">
              <a:rPr lang="en-US" sz="1200" smtClean="0">
                <a:solidFill>
                  <a:schemeClr val="accent5"/>
                </a:solidFill>
              </a:rPr>
              <a:t>‹#›</a:t>
            </a:fld>
            <a:endParaRPr lang="en-US" sz="1200" dirty="0">
              <a:solidFill>
                <a:schemeClr val="accent5"/>
              </a:solidFill>
              <a:latin typeface="Open Sans"/>
              <a:cs typeface="Open Sans"/>
            </a:endParaRPr>
          </a:p>
        </p:txBody>
      </p:sp>
      <p:pic>
        <p:nvPicPr>
          <p:cNvPr id="5" name="Picture 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28600" y="6172200"/>
            <a:ext cx="1565031" cy="356937"/>
          </a:xfrm>
          <a:prstGeom prst="rect">
            <a:avLst/>
          </a:prstGeom>
        </p:spPr>
      </p:pic>
      <p:sp>
        <p:nvSpPr>
          <p:cNvPr id="4" name="Rectangle 3"/>
          <p:cNvSpPr/>
          <p:nvPr userDrawn="1"/>
        </p:nvSpPr>
        <p:spPr>
          <a:xfrm>
            <a:off x="0" y="6629401"/>
            <a:ext cx="9144000" cy="228599"/>
          </a:xfrm>
          <a:prstGeom prst="rect">
            <a:avLst/>
          </a:prstGeom>
          <a:solidFill>
            <a:srgbClr val="011D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980148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1" r:id="rId3"/>
    <p:sldLayoutId id="2147483690" r:id="rId4"/>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defTabSz="914400" rtl="0" eaLnBrk="1" latinLnBrk="0" hangingPunct="1">
        <a:spcBef>
          <a:spcPct val="0"/>
        </a:spcBef>
        <a:buNone/>
        <a:defRPr sz="3200" b="1" i="0" kern="1200">
          <a:solidFill>
            <a:schemeClr val="tx2"/>
          </a:solidFill>
          <a:latin typeface="PermianSlabSerifTypeface"/>
          <a:ea typeface="Open Sans Light" panose="020B0306030504020204" pitchFamily="34" charset="0"/>
          <a:cs typeface="PermianSlabSerifTypeface"/>
        </a:defRPr>
      </a:lvl1pPr>
    </p:titleStyle>
    <p:bodyStyle>
      <a:lvl1pPr marL="342900" indent="-342900" algn="l" defTabSz="914400" rtl="0" eaLnBrk="1" latinLnBrk="0" hangingPunct="1">
        <a:spcBef>
          <a:spcPct val="20000"/>
        </a:spcBef>
        <a:buClr>
          <a:srgbClr val="E71B1B"/>
        </a:buClr>
        <a:buFont typeface="Arial" panose="020B0604020202020204" pitchFamily="34" charset="0"/>
        <a:buChar char="•"/>
        <a:defRPr sz="1800" kern="1200">
          <a:solidFill>
            <a:srgbClr val="7E7E82"/>
          </a:solidFill>
          <a:latin typeface="Open Sans"/>
          <a:ea typeface="+mn-ea"/>
          <a:cs typeface="Open Sans"/>
        </a:defRPr>
      </a:lvl1pPr>
      <a:lvl2pPr marL="742950" indent="-285750" algn="l" defTabSz="914400" rtl="0" eaLnBrk="1" latinLnBrk="0" hangingPunct="1">
        <a:spcBef>
          <a:spcPct val="20000"/>
        </a:spcBef>
        <a:buClr>
          <a:srgbClr val="E71B1B"/>
        </a:buClr>
        <a:buFont typeface="Calibri" panose="020F0502020204030204" pitchFamily="34" charset="0"/>
        <a:buChar char="▫"/>
        <a:defRPr sz="1600" kern="1200">
          <a:solidFill>
            <a:srgbClr val="7E7E82"/>
          </a:solidFill>
          <a:latin typeface="Open Sans"/>
          <a:ea typeface="+mn-ea"/>
          <a:cs typeface="Open Sans"/>
        </a:defRPr>
      </a:lvl2pPr>
      <a:lvl3pPr marL="1143000" indent="-228600" algn="l" defTabSz="914400" rtl="0" eaLnBrk="1" latinLnBrk="0" hangingPunct="1">
        <a:spcBef>
          <a:spcPct val="20000"/>
        </a:spcBef>
        <a:buClr>
          <a:srgbClr val="E71B1B"/>
        </a:buClr>
        <a:buFont typeface="Calibri" panose="020F0502020204030204" pitchFamily="34" charset="0"/>
        <a:buChar char="–"/>
        <a:defRPr sz="1400" kern="1200">
          <a:solidFill>
            <a:srgbClr val="7E7E82"/>
          </a:solidFill>
          <a:latin typeface="Open Sans"/>
          <a:ea typeface="+mn-ea"/>
          <a:cs typeface="Open Sans"/>
        </a:defRPr>
      </a:lvl3pPr>
      <a:lvl4pPr marL="1600200" indent="-228600" algn="l" defTabSz="914400" rtl="0" eaLnBrk="1" latinLnBrk="0" hangingPunct="1">
        <a:spcBef>
          <a:spcPct val="20000"/>
        </a:spcBef>
        <a:buClr>
          <a:srgbClr val="E71B1B"/>
        </a:buClr>
        <a:buFont typeface="Wingdings" panose="05000000000000000000" pitchFamily="2" charset="2"/>
        <a:buChar char="§"/>
        <a:defRPr sz="1200" kern="1200">
          <a:solidFill>
            <a:srgbClr val="7E7E82"/>
          </a:solidFill>
          <a:latin typeface="Open Sans"/>
          <a:ea typeface="+mn-ea"/>
          <a:cs typeface="Open Sans"/>
        </a:defRPr>
      </a:lvl4pPr>
      <a:lvl5pPr marL="2057400" indent="-228600" algn="l" defTabSz="914400" rtl="0" eaLnBrk="1" latinLnBrk="0" hangingPunct="1">
        <a:spcBef>
          <a:spcPct val="20000"/>
        </a:spcBef>
        <a:buClr>
          <a:srgbClr val="E71B1B"/>
        </a:buClr>
        <a:buFont typeface="Arial" pitchFamily="34" charset="0"/>
        <a:buChar char="»"/>
        <a:defRPr sz="1200" kern="1200">
          <a:solidFill>
            <a:srgbClr val="7E7E82"/>
          </a:solidFill>
          <a:latin typeface="Open Sans"/>
          <a:ea typeface="+mn-ea"/>
          <a:cs typeface="Open San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p:cNvSpPr>
            <a:spLocks noGrp="1"/>
          </p:cNvSpPr>
          <p:nvPr>
            <p:ph type="body" idx="1"/>
          </p:nvPr>
        </p:nvSpPr>
        <p:spPr>
          <a:xfrm>
            <a:off x="3810000" y="3771901"/>
            <a:ext cx="2133600" cy="419099"/>
          </a:xfrm>
        </p:spPr>
        <p:txBody>
          <a:bodyPr>
            <a:noAutofit/>
          </a:bodyPr>
          <a:lstStyle/>
          <a:p>
            <a:r>
              <a:rPr lang="en-US" sz="2800" dirty="0" smtClean="0">
                <a:solidFill>
                  <a:schemeClr val="tx1"/>
                </a:solidFill>
              </a:rPr>
              <a:t>FY 2020-21</a:t>
            </a:r>
            <a:endParaRPr lang="en-US" sz="2800" dirty="0">
              <a:solidFill>
                <a:schemeClr val="tx1"/>
              </a:solidFill>
            </a:endParaRPr>
          </a:p>
        </p:txBody>
      </p:sp>
      <p:sp>
        <p:nvSpPr>
          <p:cNvPr id="20" name="Text Placeholder 19"/>
          <p:cNvSpPr>
            <a:spLocks noGrp="1"/>
          </p:cNvSpPr>
          <p:nvPr>
            <p:ph type="body" idx="4294967295"/>
          </p:nvPr>
        </p:nvSpPr>
        <p:spPr>
          <a:xfrm>
            <a:off x="6324600" y="6096000"/>
            <a:ext cx="2438404" cy="457200"/>
          </a:xfrm>
        </p:spPr>
        <p:txBody>
          <a:bodyPr>
            <a:normAutofit/>
          </a:bodyPr>
          <a:lstStyle/>
          <a:p>
            <a:pPr marL="0" indent="0" algn="r">
              <a:buNone/>
            </a:pPr>
            <a:r>
              <a:rPr lang="en-US" dirty="0" smtClean="0">
                <a:solidFill>
                  <a:srgbClr val="514F50"/>
                </a:solidFill>
              </a:rPr>
              <a:t>02.2019</a:t>
            </a:r>
            <a:endParaRPr lang="en-US" dirty="0">
              <a:solidFill>
                <a:srgbClr val="514F50"/>
              </a:solidFill>
            </a:endParaRPr>
          </a:p>
        </p:txBody>
      </p:sp>
      <p:sp>
        <p:nvSpPr>
          <p:cNvPr id="18" name="Title 17"/>
          <p:cNvSpPr>
            <a:spLocks noGrp="1"/>
          </p:cNvSpPr>
          <p:nvPr>
            <p:ph type="title"/>
          </p:nvPr>
        </p:nvSpPr>
        <p:spPr>
          <a:xfrm>
            <a:off x="3810000" y="3048000"/>
            <a:ext cx="5181600" cy="533399"/>
          </a:xfrm>
        </p:spPr>
        <p:txBody>
          <a:bodyPr/>
          <a:lstStyle/>
          <a:p>
            <a:r>
              <a:rPr lang="en-US" sz="2800" dirty="0" smtClean="0"/>
              <a:t>Capital Budget Instructions</a:t>
            </a:r>
            <a:endParaRPr lang="en-US" sz="2800" dirty="0"/>
          </a:p>
        </p:txBody>
      </p:sp>
    </p:spTree>
    <p:extLst>
      <p:ext uri="{BB962C8B-B14F-4D97-AF65-F5344CB8AC3E}">
        <p14:creationId xmlns:p14="http://schemas.microsoft.com/office/powerpoint/2010/main" val="26817475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Submittal Requirements</a:t>
            </a:r>
            <a:endParaRPr lang="en-US" dirty="0"/>
          </a:p>
        </p:txBody>
      </p:sp>
      <p:sp>
        <p:nvSpPr>
          <p:cNvPr id="3" name="Content Placeholder 2"/>
          <p:cNvSpPr>
            <a:spLocks noGrp="1"/>
          </p:cNvSpPr>
          <p:nvPr>
            <p:ph idx="1"/>
          </p:nvPr>
        </p:nvSpPr>
        <p:spPr>
          <a:xfrm>
            <a:off x="457200" y="1143000"/>
            <a:ext cx="8610600" cy="4953000"/>
          </a:xfrm>
        </p:spPr>
        <p:txBody>
          <a:bodyPr>
            <a:noAutofit/>
          </a:bodyPr>
          <a:lstStyle/>
          <a:p>
            <a:pPr>
              <a:buClrTx/>
            </a:pPr>
            <a:r>
              <a:rPr lang="en-US" sz="2400" dirty="0" smtClean="0">
                <a:solidFill>
                  <a:schemeClr val="tx1"/>
                </a:solidFill>
              </a:rPr>
              <a:t>Seven </a:t>
            </a:r>
            <a:r>
              <a:rPr lang="en-US" sz="2400" dirty="0">
                <a:solidFill>
                  <a:schemeClr val="tx1"/>
                </a:solidFill>
              </a:rPr>
              <a:t>(7) hardcopies </a:t>
            </a:r>
            <a:r>
              <a:rPr lang="en-US" sz="2400" dirty="0" smtClean="0">
                <a:solidFill>
                  <a:schemeClr val="tx1"/>
                </a:solidFill>
              </a:rPr>
              <a:t>of Outlay, Two (2) hardcopies of Maintenance and Disclosure Projects </a:t>
            </a:r>
          </a:p>
          <a:p>
            <a:pPr>
              <a:buClrTx/>
            </a:pPr>
            <a:r>
              <a:rPr lang="en-US" sz="2400" dirty="0" smtClean="0">
                <a:solidFill>
                  <a:schemeClr val="tx1"/>
                </a:solidFill>
              </a:rPr>
              <a:t>Email, jump drive, </a:t>
            </a:r>
            <a:r>
              <a:rPr lang="en-US" sz="2400" dirty="0">
                <a:solidFill>
                  <a:schemeClr val="tx1"/>
                </a:solidFill>
              </a:rPr>
              <a:t>and deliver all </a:t>
            </a:r>
            <a:r>
              <a:rPr lang="en-US" sz="2400" dirty="0" smtClean="0">
                <a:solidFill>
                  <a:schemeClr val="tx1"/>
                </a:solidFill>
              </a:rPr>
              <a:t>hardcopy documents </a:t>
            </a:r>
            <a:r>
              <a:rPr lang="en-US" sz="2400" dirty="0">
                <a:solidFill>
                  <a:schemeClr val="tx1"/>
                </a:solidFill>
              </a:rPr>
              <a:t>by</a:t>
            </a:r>
            <a:r>
              <a:rPr lang="en-US" sz="2400" b="1" dirty="0">
                <a:solidFill>
                  <a:schemeClr val="tx1"/>
                </a:solidFill>
              </a:rPr>
              <a:t> July </a:t>
            </a:r>
            <a:r>
              <a:rPr lang="en-US" sz="2400" b="1" dirty="0" smtClean="0">
                <a:solidFill>
                  <a:schemeClr val="tx1"/>
                </a:solidFill>
              </a:rPr>
              <a:t>1, 2019</a:t>
            </a:r>
            <a:r>
              <a:rPr lang="en-US" sz="2400" dirty="0" smtClean="0">
                <a:solidFill>
                  <a:schemeClr val="tx1"/>
                </a:solidFill>
              </a:rPr>
              <a:t>.</a:t>
            </a:r>
            <a:endParaRPr lang="en-US" sz="2400" dirty="0">
              <a:solidFill>
                <a:schemeClr val="tx1"/>
              </a:solidFill>
            </a:endParaRPr>
          </a:p>
          <a:p>
            <a:pPr>
              <a:buClrTx/>
            </a:pPr>
            <a:r>
              <a:rPr lang="en-US" sz="2400" dirty="0">
                <a:solidFill>
                  <a:schemeClr val="tx1"/>
                </a:solidFill>
              </a:rPr>
              <a:t>Please </a:t>
            </a:r>
            <a:r>
              <a:rPr lang="en-US" sz="2400" dirty="0" smtClean="0">
                <a:solidFill>
                  <a:schemeClr val="tx1"/>
                </a:solidFill>
              </a:rPr>
              <a:t>refer to project naming formats for electronic files.</a:t>
            </a:r>
          </a:p>
          <a:p>
            <a:pPr>
              <a:buClrTx/>
            </a:pPr>
            <a:r>
              <a:rPr lang="en-US" sz="2400" dirty="0" smtClean="0">
                <a:solidFill>
                  <a:schemeClr val="tx1"/>
                </a:solidFill>
              </a:rPr>
              <a:t>Department of Finance &amp; Administration Requirements – </a:t>
            </a:r>
          </a:p>
          <a:p>
            <a:pPr lvl="1">
              <a:buClrTx/>
              <a:buFont typeface="Courier New" panose="02070309020205020404" pitchFamily="49" charset="0"/>
              <a:buChar char="o"/>
            </a:pPr>
            <a:r>
              <a:rPr lang="en-US" sz="2400" dirty="0" smtClean="0">
                <a:solidFill>
                  <a:schemeClr val="tx1"/>
                </a:solidFill>
              </a:rPr>
              <a:t>Additional materials from SPA’s will be required by end of September, 2019, date to be confirmed (data entry into F&amp;A Access)</a:t>
            </a:r>
          </a:p>
          <a:p>
            <a:pPr lvl="1">
              <a:buClrTx/>
              <a:buFont typeface="Courier New" panose="02070309020205020404" pitchFamily="49" charset="0"/>
              <a:buChar char="o"/>
            </a:pPr>
            <a:r>
              <a:rPr lang="en-US" sz="2400" dirty="0" smtClean="0">
                <a:solidFill>
                  <a:schemeClr val="tx1"/>
                </a:solidFill>
              </a:rPr>
              <a:t>Four (4) USB flash drives with all completed DB70 forms and data</a:t>
            </a:r>
            <a:endParaRPr lang="en-US" sz="2400" dirty="0">
              <a:solidFill>
                <a:schemeClr val="tx1"/>
              </a:solidFill>
            </a:endParaRPr>
          </a:p>
        </p:txBody>
      </p:sp>
    </p:spTree>
    <p:extLst>
      <p:ext uri="{BB962C8B-B14F-4D97-AF65-F5344CB8AC3E}">
        <p14:creationId xmlns:p14="http://schemas.microsoft.com/office/powerpoint/2010/main" val="15186812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Outlay Out-Years</a:t>
            </a:r>
            <a:endParaRPr lang="en-US" dirty="0"/>
          </a:p>
        </p:txBody>
      </p:sp>
      <p:sp>
        <p:nvSpPr>
          <p:cNvPr id="3" name="Content Placeholder 2"/>
          <p:cNvSpPr>
            <a:spLocks noGrp="1"/>
          </p:cNvSpPr>
          <p:nvPr>
            <p:ph idx="1"/>
          </p:nvPr>
        </p:nvSpPr>
        <p:spPr>
          <a:xfrm>
            <a:off x="152400" y="1143000"/>
            <a:ext cx="8915400" cy="4953000"/>
          </a:xfrm>
        </p:spPr>
        <p:txBody>
          <a:bodyPr>
            <a:noAutofit/>
          </a:bodyPr>
          <a:lstStyle/>
          <a:p>
            <a:pPr>
              <a:buClrTx/>
            </a:pPr>
            <a:r>
              <a:rPr lang="en-US" sz="2400" dirty="0" smtClean="0">
                <a:solidFill>
                  <a:schemeClr val="tx1"/>
                </a:solidFill>
              </a:rPr>
              <a:t>List in order of priority; priority may be modified from </a:t>
            </a:r>
            <a:r>
              <a:rPr lang="en-US" sz="2400" dirty="0" smtClean="0">
                <a:solidFill>
                  <a:schemeClr val="tx1"/>
                </a:solidFill>
              </a:rPr>
              <a:t>year-to-year.</a:t>
            </a:r>
            <a:endParaRPr lang="en-US" sz="2400" dirty="0" smtClean="0">
              <a:solidFill>
                <a:schemeClr val="tx1"/>
              </a:solidFill>
            </a:endParaRPr>
          </a:p>
          <a:p>
            <a:pPr>
              <a:buClrTx/>
            </a:pPr>
            <a:r>
              <a:rPr lang="en-US" sz="2400" dirty="0" smtClean="0">
                <a:solidFill>
                  <a:schemeClr val="tx1"/>
                </a:solidFill>
              </a:rPr>
              <a:t>UT and TBR do not need to include “banded” </a:t>
            </a:r>
            <a:r>
              <a:rPr lang="en-US" sz="2400" dirty="0" smtClean="0">
                <a:solidFill>
                  <a:schemeClr val="tx1"/>
                </a:solidFill>
              </a:rPr>
              <a:t>projects.</a:t>
            </a:r>
            <a:endParaRPr lang="en-US" sz="2400" dirty="0" smtClean="0">
              <a:solidFill>
                <a:schemeClr val="tx1"/>
              </a:solidFill>
            </a:endParaRPr>
          </a:p>
          <a:p>
            <a:pPr>
              <a:buClrTx/>
            </a:pPr>
            <a:r>
              <a:rPr lang="en-US" sz="2400" dirty="0" smtClean="0">
                <a:solidFill>
                  <a:schemeClr val="tx1"/>
                </a:solidFill>
              </a:rPr>
              <a:t>List estimated total project cost and source of funds</a:t>
            </a:r>
          </a:p>
          <a:p>
            <a:pPr lvl="1">
              <a:buClrTx/>
              <a:buFont typeface="Courier New" panose="02070309020205020404" pitchFamily="49" charset="0"/>
              <a:buChar char="o"/>
            </a:pPr>
            <a:r>
              <a:rPr lang="en-US" sz="2400" dirty="0" smtClean="0">
                <a:solidFill>
                  <a:schemeClr val="tx1"/>
                </a:solidFill>
              </a:rPr>
              <a:t>Total costs include hard construction costs, construction contingencies, soft costs such as feeds, FFE, AV equipment, owner testing, programming if required, commissioning, IT equipment/infrastructure if purchased separately, administrative </a:t>
            </a:r>
            <a:r>
              <a:rPr lang="en-US" sz="2400" dirty="0" smtClean="0">
                <a:solidFill>
                  <a:schemeClr val="tx1"/>
                </a:solidFill>
              </a:rPr>
              <a:t>costs.</a:t>
            </a:r>
            <a:endParaRPr lang="en-US" sz="2400" dirty="0" smtClean="0">
              <a:solidFill>
                <a:schemeClr val="tx1"/>
              </a:solidFill>
            </a:endParaRPr>
          </a:p>
          <a:p>
            <a:pPr lvl="1">
              <a:buClrTx/>
              <a:buFont typeface="Courier New" panose="02070309020205020404" pitchFamily="49" charset="0"/>
              <a:buChar char="o"/>
            </a:pPr>
            <a:r>
              <a:rPr lang="en-US" sz="2400" dirty="0" smtClean="0">
                <a:solidFill>
                  <a:schemeClr val="tx1"/>
                </a:solidFill>
              </a:rPr>
              <a:t>Total costs listed in inflated projected costs as though funded in Budget Year </a:t>
            </a:r>
            <a:r>
              <a:rPr lang="en-US" sz="2400" dirty="0" smtClean="0">
                <a:solidFill>
                  <a:schemeClr val="tx1"/>
                </a:solidFill>
              </a:rPr>
              <a:t>2020-21.</a:t>
            </a:r>
            <a:endParaRPr lang="en-US" sz="2400" dirty="0">
              <a:solidFill>
                <a:schemeClr val="tx1"/>
              </a:solidFill>
            </a:endParaRPr>
          </a:p>
        </p:txBody>
      </p:sp>
    </p:spTree>
    <p:extLst>
      <p:ext uri="{BB962C8B-B14F-4D97-AF65-F5344CB8AC3E}">
        <p14:creationId xmlns:p14="http://schemas.microsoft.com/office/powerpoint/2010/main" val="40411919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Criteria</a:t>
            </a:r>
            <a:endParaRPr lang="en-US" dirty="0"/>
          </a:p>
        </p:txBody>
      </p:sp>
      <p:sp>
        <p:nvSpPr>
          <p:cNvPr id="3" name="Content Placeholder 2"/>
          <p:cNvSpPr>
            <a:spLocks noGrp="1"/>
          </p:cNvSpPr>
          <p:nvPr>
            <p:ph idx="1"/>
          </p:nvPr>
        </p:nvSpPr>
        <p:spPr>
          <a:xfrm>
            <a:off x="457200" y="1295401"/>
            <a:ext cx="8229600" cy="4572004"/>
          </a:xfrm>
        </p:spPr>
        <p:txBody>
          <a:bodyPr>
            <a:noAutofit/>
          </a:bodyPr>
          <a:lstStyle/>
          <a:p>
            <a:pPr marL="0" indent="0">
              <a:buNone/>
            </a:pPr>
            <a:endParaRPr lang="en-US" sz="2400" dirty="0" smtClean="0">
              <a:solidFill>
                <a:schemeClr val="tx1"/>
              </a:solidFill>
            </a:endParaRPr>
          </a:p>
          <a:p>
            <a:pPr marL="0" indent="0">
              <a:buNone/>
            </a:pPr>
            <a:endParaRPr lang="en-US" sz="2400" dirty="0">
              <a:solidFill>
                <a:schemeClr val="tx1"/>
              </a:solidFill>
            </a:endParaRPr>
          </a:p>
          <a:p>
            <a:pPr marL="0" indent="0">
              <a:buNone/>
            </a:pPr>
            <a:endParaRPr lang="en-US" sz="2400" dirty="0">
              <a:solidFill>
                <a:schemeClr val="tx1"/>
              </a:solidFill>
            </a:endParaRPr>
          </a:p>
        </p:txBody>
      </p:sp>
      <p:sp>
        <p:nvSpPr>
          <p:cNvPr id="4" name="Content Placeholder 2"/>
          <p:cNvSpPr txBox="1">
            <a:spLocks/>
          </p:cNvSpPr>
          <p:nvPr/>
        </p:nvSpPr>
        <p:spPr>
          <a:xfrm>
            <a:off x="457200" y="1524001"/>
            <a:ext cx="8229600" cy="434340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E71B1B"/>
              </a:buClr>
              <a:buFont typeface="Arial" panose="020B0604020202020204" pitchFamily="34" charset="0"/>
              <a:buChar char="•"/>
              <a:defRPr sz="1800" kern="1200">
                <a:solidFill>
                  <a:schemeClr val="accent5"/>
                </a:solidFill>
                <a:latin typeface="Open Sans"/>
                <a:ea typeface="+mn-ea"/>
                <a:cs typeface="Open Sans"/>
              </a:defRPr>
            </a:lvl1pPr>
            <a:lvl2pPr marL="742950" indent="-285750" algn="l" defTabSz="914400" rtl="0" eaLnBrk="1" latinLnBrk="0" hangingPunct="1">
              <a:spcBef>
                <a:spcPct val="20000"/>
              </a:spcBef>
              <a:buClr>
                <a:srgbClr val="E71B1B"/>
              </a:buClr>
              <a:buFont typeface="Calibri" panose="020F0502020204030204" pitchFamily="34" charset="0"/>
              <a:buChar char="▫"/>
              <a:defRPr sz="1600" kern="1200">
                <a:solidFill>
                  <a:schemeClr val="accent5"/>
                </a:solidFill>
                <a:latin typeface="Open Sans"/>
                <a:ea typeface="+mn-ea"/>
                <a:cs typeface="Open Sans"/>
              </a:defRPr>
            </a:lvl2pPr>
            <a:lvl3pPr marL="1143000" indent="-228600" algn="l" defTabSz="914400" rtl="0" eaLnBrk="1" latinLnBrk="0" hangingPunct="1">
              <a:spcBef>
                <a:spcPct val="20000"/>
              </a:spcBef>
              <a:buClr>
                <a:srgbClr val="E71B1B"/>
              </a:buClr>
              <a:buFont typeface="Calibri" panose="020F0502020204030204" pitchFamily="34" charset="0"/>
              <a:buChar char="–"/>
              <a:defRPr sz="1400" kern="1200">
                <a:solidFill>
                  <a:schemeClr val="accent5"/>
                </a:solidFill>
                <a:latin typeface="Open Sans"/>
                <a:ea typeface="+mn-ea"/>
                <a:cs typeface="Open Sans"/>
              </a:defRPr>
            </a:lvl3pPr>
            <a:lvl4pPr marL="1600200" indent="-228600" algn="l" defTabSz="914400" rtl="0" eaLnBrk="1" latinLnBrk="0" hangingPunct="1">
              <a:spcBef>
                <a:spcPct val="20000"/>
              </a:spcBef>
              <a:buClr>
                <a:srgbClr val="E71B1B"/>
              </a:buClr>
              <a:buFont typeface="Wingdings" panose="05000000000000000000" pitchFamily="2" charset="2"/>
              <a:buChar char="§"/>
              <a:defRPr sz="1200" kern="1200">
                <a:solidFill>
                  <a:schemeClr val="accent5"/>
                </a:solidFill>
                <a:latin typeface="Open Sans"/>
                <a:ea typeface="+mn-ea"/>
                <a:cs typeface="Open Sans"/>
              </a:defRPr>
            </a:lvl4pPr>
            <a:lvl5pPr marL="2057400" indent="-228600" algn="l" defTabSz="914400" rtl="0" eaLnBrk="1" latinLnBrk="0" hangingPunct="1">
              <a:spcBef>
                <a:spcPct val="20000"/>
              </a:spcBef>
              <a:buClr>
                <a:srgbClr val="E71B1B"/>
              </a:buClr>
              <a:buFont typeface="Arial" pitchFamily="34" charset="0"/>
              <a:buChar char="»"/>
              <a:defRPr sz="1200" kern="1200">
                <a:solidFill>
                  <a:schemeClr val="accent5"/>
                </a:solidFill>
                <a:latin typeface="Open Sans"/>
                <a:ea typeface="+mn-ea"/>
                <a:cs typeface="Open San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2"/>
            <a:endParaRPr lang="en-US" sz="2400"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1049711"/>
              </p:ext>
            </p:extLst>
          </p:nvPr>
        </p:nvGraphicFramePr>
        <p:xfrm>
          <a:off x="1219200" y="1356507"/>
          <a:ext cx="6705600" cy="4510898"/>
        </p:xfrm>
        <a:graphic>
          <a:graphicData uri="http://schemas.openxmlformats.org/drawingml/2006/table">
            <a:tbl>
              <a:tblPr firstRow="1" firstCol="1" bandRow="1"/>
              <a:tblGrid>
                <a:gridCol w="4137202"/>
                <a:gridCol w="1284199"/>
                <a:gridCol w="1284199"/>
              </a:tblGrid>
              <a:tr h="1038578">
                <a:tc>
                  <a:txBody>
                    <a:bodyPr/>
                    <a:lstStyle/>
                    <a:p>
                      <a:pPr marL="0" marR="0">
                        <a:spcBef>
                          <a:spcPts val="0"/>
                        </a:spcBef>
                        <a:spcAft>
                          <a:spcPts val="0"/>
                        </a:spcAft>
                      </a:pPr>
                      <a:r>
                        <a:rPr lang="en-US" sz="3200" b="1" dirty="0">
                          <a:solidFill>
                            <a:schemeClr val="tx1"/>
                          </a:solidFill>
                          <a:effectLst/>
                          <a:latin typeface="Open Sans"/>
                          <a:ea typeface="Times New Roman"/>
                          <a:cs typeface="Times New Roman"/>
                        </a:rPr>
                        <a:t>Prioritization Criteria</a:t>
                      </a:r>
                      <a:endParaRPr lang="en-US" sz="3200" dirty="0">
                        <a:solidFill>
                          <a:schemeClr val="tx1"/>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solidFill>
                            <a:schemeClr val="tx1"/>
                          </a:solidFill>
                          <a:effectLst/>
                          <a:latin typeface="Open Sans"/>
                          <a:ea typeface="Times New Roman"/>
                          <a:cs typeface="Times New Roman"/>
                        </a:rPr>
                        <a:t>All Universities, </a:t>
                      </a:r>
                      <a:r>
                        <a:rPr lang="en-US" sz="1400" b="1" dirty="0" smtClean="0">
                          <a:solidFill>
                            <a:schemeClr val="tx1"/>
                          </a:solidFill>
                          <a:effectLst/>
                          <a:latin typeface="Open Sans"/>
                          <a:ea typeface="Times New Roman"/>
                          <a:cs typeface="Times New Roman"/>
                        </a:rPr>
                        <a:t>CC, </a:t>
                      </a:r>
                      <a:r>
                        <a:rPr lang="en-US" sz="1400" b="1" dirty="0">
                          <a:solidFill>
                            <a:schemeClr val="tx1"/>
                          </a:solidFill>
                          <a:effectLst/>
                          <a:latin typeface="Open Sans"/>
                          <a:ea typeface="Times New Roman"/>
                          <a:cs typeface="Times New Roman"/>
                        </a:rPr>
                        <a:t>and Nonformula Units</a:t>
                      </a:r>
                      <a:endParaRPr lang="en-US" sz="1400" dirty="0">
                        <a:solidFill>
                          <a:schemeClr val="tx1"/>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smtClean="0">
                          <a:solidFill>
                            <a:schemeClr val="tx1"/>
                          </a:solidFill>
                          <a:effectLst/>
                          <a:latin typeface="Calibri"/>
                          <a:ea typeface="Calibri"/>
                          <a:cs typeface="Times New Roman"/>
                        </a:rPr>
                        <a:t>TCATS</a:t>
                      </a:r>
                      <a:endParaRPr lang="en-US" sz="1400" b="1" dirty="0">
                        <a:solidFill>
                          <a:schemeClr val="tx1"/>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05694">
                <a:tc>
                  <a:txBody>
                    <a:bodyPr/>
                    <a:lstStyle/>
                    <a:p>
                      <a:pPr marL="342900" marR="0" lvl="0" indent="-342900">
                        <a:spcBef>
                          <a:spcPts val="0"/>
                        </a:spcBef>
                        <a:spcAft>
                          <a:spcPts val="0"/>
                        </a:spcAft>
                        <a:buFont typeface="+mj-lt"/>
                        <a:buAutoNum type="arabicPeriod"/>
                      </a:pPr>
                      <a:r>
                        <a:rPr lang="en-US" sz="2400" dirty="0">
                          <a:solidFill>
                            <a:schemeClr val="tx1"/>
                          </a:solidFill>
                          <a:effectLst/>
                          <a:latin typeface="Open Sans"/>
                          <a:ea typeface="Times New Roman"/>
                          <a:cs typeface="Times New Roman"/>
                        </a:rPr>
                        <a:t>State Goals &amp; the Drive to 55</a:t>
                      </a:r>
                      <a:endParaRPr lang="en-US" sz="2400" dirty="0">
                        <a:solidFill>
                          <a:schemeClr val="tx1"/>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dirty="0" smtClean="0">
                          <a:solidFill>
                            <a:schemeClr val="tx1"/>
                          </a:solidFill>
                          <a:effectLst/>
                          <a:latin typeface="Open Sans"/>
                          <a:ea typeface="Times New Roman"/>
                          <a:cs typeface="Times New Roman"/>
                        </a:rPr>
                        <a:t>22</a:t>
                      </a:r>
                      <a:endParaRPr lang="en-US" sz="2400" dirty="0">
                        <a:solidFill>
                          <a:schemeClr val="tx1"/>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dirty="0" smtClean="0">
                          <a:solidFill>
                            <a:schemeClr val="tx1"/>
                          </a:solidFill>
                          <a:effectLst/>
                          <a:latin typeface="Calibri"/>
                          <a:ea typeface="Calibri"/>
                          <a:cs typeface="Times New Roman"/>
                        </a:rPr>
                        <a:t>28</a:t>
                      </a:r>
                      <a:endParaRPr lang="en-US" sz="2400" dirty="0">
                        <a:solidFill>
                          <a:schemeClr val="tx1"/>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694">
                <a:tc>
                  <a:txBody>
                    <a:bodyPr/>
                    <a:lstStyle/>
                    <a:p>
                      <a:pPr marL="0" marR="0" lvl="0" indent="0">
                        <a:spcBef>
                          <a:spcPts val="0"/>
                        </a:spcBef>
                        <a:spcAft>
                          <a:spcPts val="0"/>
                        </a:spcAft>
                        <a:buFont typeface="+mj-lt"/>
                        <a:buNone/>
                      </a:pPr>
                      <a:r>
                        <a:rPr lang="en-US" sz="2400" dirty="0" smtClean="0">
                          <a:solidFill>
                            <a:schemeClr val="tx1"/>
                          </a:solidFill>
                          <a:effectLst/>
                          <a:latin typeface="Open Sans"/>
                          <a:ea typeface="Times New Roman"/>
                          <a:cs typeface="Times New Roman"/>
                        </a:rPr>
                        <a:t>2. Strategic </a:t>
                      </a:r>
                      <a:r>
                        <a:rPr lang="en-US" sz="2400" dirty="0">
                          <a:solidFill>
                            <a:schemeClr val="tx1"/>
                          </a:solidFill>
                          <a:effectLst/>
                          <a:latin typeface="Open Sans"/>
                          <a:ea typeface="Times New Roman"/>
                          <a:cs typeface="Times New Roman"/>
                        </a:rPr>
                        <a:t>Plan and Campus </a:t>
                      </a:r>
                      <a:r>
                        <a:rPr lang="en-US" sz="2400" dirty="0" smtClean="0">
                          <a:solidFill>
                            <a:schemeClr val="tx1"/>
                          </a:solidFill>
                          <a:effectLst/>
                          <a:latin typeface="Open Sans"/>
                          <a:ea typeface="Times New Roman"/>
                          <a:cs typeface="Times New Roman"/>
                        </a:rPr>
                        <a:t>Master </a:t>
                      </a:r>
                      <a:r>
                        <a:rPr lang="en-US" sz="2400" dirty="0">
                          <a:solidFill>
                            <a:schemeClr val="tx1"/>
                          </a:solidFill>
                          <a:effectLst/>
                          <a:latin typeface="Open Sans"/>
                          <a:ea typeface="Times New Roman"/>
                          <a:cs typeface="Times New Roman"/>
                        </a:rPr>
                        <a:t>Plan</a:t>
                      </a:r>
                      <a:endParaRPr lang="en-US" sz="2400" dirty="0">
                        <a:solidFill>
                          <a:schemeClr val="tx1"/>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dirty="0" smtClean="0">
                          <a:solidFill>
                            <a:schemeClr val="tx1"/>
                          </a:solidFill>
                          <a:effectLst/>
                          <a:latin typeface="Open Sans"/>
                          <a:ea typeface="Calibri"/>
                          <a:cs typeface="Times New Roman"/>
                        </a:rPr>
                        <a:t>18</a:t>
                      </a:r>
                      <a:endParaRPr lang="en-US" sz="2400" dirty="0">
                        <a:solidFill>
                          <a:schemeClr val="tx1"/>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dirty="0" smtClean="0">
                          <a:solidFill>
                            <a:schemeClr val="tx1"/>
                          </a:solidFill>
                          <a:effectLst/>
                          <a:latin typeface="Calibri"/>
                          <a:ea typeface="Calibri"/>
                          <a:cs typeface="Times New Roman"/>
                        </a:rPr>
                        <a:t>18</a:t>
                      </a:r>
                      <a:endParaRPr lang="en-US" sz="2400" dirty="0">
                        <a:solidFill>
                          <a:schemeClr val="tx1"/>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694">
                <a:tc>
                  <a:txBody>
                    <a:bodyPr/>
                    <a:lstStyle/>
                    <a:p>
                      <a:pPr marL="0" marR="0" lvl="0" indent="0">
                        <a:spcBef>
                          <a:spcPts val="0"/>
                        </a:spcBef>
                        <a:spcAft>
                          <a:spcPts val="0"/>
                        </a:spcAft>
                        <a:buFont typeface="+mj-lt"/>
                        <a:buNone/>
                      </a:pPr>
                      <a:r>
                        <a:rPr lang="en-US" sz="2400" dirty="0" smtClean="0">
                          <a:solidFill>
                            <a:schemeClr val="tx1"/>
                          </a:solidFill>
                          <a:effectLst/>
                          <a:latin typeface="Open Sans"/>
                          <a:ea typeface="Times New Roman"/>
                          <a:cs typeface="Times New Roman"/>
                        </a:rPr>
                        <a:t>3. Project </a:t>
                      </a:r>
                      <a:r>
                        <a:rPr lang="en-US" sz="2400" dirty="0">
                          <a:solidFill>
                            <a:schemeClr val="tx1"/>
                          </a:solidFill>
                          <a:effectLst/>
                          <a:latin typeface="Open Sans"/>
                          <a:ea typeface="Times New Roman"/>
                          <a:cs typeface="Times New Roman"/>
                        </a:rPr>
                        <a:t>Description and </a:t>
                      </a:r>
                      <a:r>
                        <a:rPr lang="en-US" sz="2400" dirty="0" smtClean="0">
                          <a:solidFill>
                            <a:schemeClr val="tx1"/>
                          </a:solidFill>
                          <a:effectLst/>
                          <a:latin typeface="Open Sans"/>
                          <a:ea typeface="Times New Roman"/>
                          <a:cs typeface="Times New Roman"/>
                        </a:rPr>
                        <a:t>Impact</a:t>
                      </a:r>
                      <a:r>
                        <a:rPr lang="en-US" sz="2400" baseline="0" dirty="0" smtClean="0">
                          <a:solidFill>
                            <a:schemeClr val="tx1"/>
                          </a:solidFill>
                          <a:effectLst/>
                          <a:latin typeface="Open Sans"/>
                          <a:ea typeface="Times New Roman"/>
                          <a:cs typeface="Times New Roman"/>
                        </a:rPr>
                        <a:t> </a:t>
                      </a:r>
                      <a:r>
                        <a:rPr lang="en-US" sz="2400" dirty="0" smtClean="0">
                          <a:solidFill>
                            <a:schemeClr val="tx1"/>
                          </a:solidFill>
                          <a:effectLst/>
                          <a:latin typeface="Open Sans"/>
                          <a:ea typeface="Times New Roman"/>
                          <a:cs typeface="Times New Roman"/>
                        </a:rPr>
                        <a:t>on </a:t>
                      </a:r>
                      <a:r>
                        <a:rPr lang="en-US" sz="2400" dirty="0">
                          <a:solidFill>
                            <a:schemeClr val="tx1"/>
                          </a:solidFill>
                          <a:effectLst/>
                          <a:latin typeface="Open Sans"/>
                          <a:ea typeface="Times New Roman"/>
                          <a:cs typeface="Times New Roman"/>
                        </a:rPr>
                        <a:t>Campus</a:t>
                      </a:r>
                      <a:endParaRPr lang="en-US" sz="2400" dirty="0">
                        <a:solidFill>
                          <a:schemeClr val="tx1"/>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dirty="0" smtClean="0">
                          <a:solidFill>
                            <a:schemeClr val="tx1"/>
                          </a:solidFill>
                          <a:effectLst/>
                          <a:latin typeface="Calibri"/>
                          <a:ea typeface="Calibri"/>
                          <a:cs typeface="Times New Roman"/>
                        </a:rPr>
                        <a:t>28</a:t>
                      </a:r>
                      <a:endParaRPr lang="en-US" sz="2400" dirty="0">
                        <a:solidFill>
                          <a:schemeClr val="tx1"/>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dirty="0" smtClean="0">
                          <a:solidFill>
                            <a:schemeClr val="tx1"/>
                          </a:solidFill>
                          <a:effectLst/>
                          <a:latin typeface="Calibri"/>
                          <a:ea typeface="Calibri"/>
                          <a:cs typeface="Times New Roman"/>
                        </a:rPr>
                        <a:t>28</a:t>
                      </a:r>
                      <a:endParaRPr lang="en-US" sz="2400" dirty="0">
                        <a:solidFill>
                          <a:schemeClr val="tx1"/>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694">
                <a:tc>
                  <a:txBody>
                    <a:bodyPr/>
                    <a:lstStyle/>
                    <a:p>
                      <a:pPr marL="0" marR="0" lvl="0" indent="0">
                        <a:spcBef>
                          <a:spcPts val="0"/>
                        </a:spcBef>
                        <a:spcAft>
                          <a:spcPts val="0"/>
                        </a:spcAft>
                        <a:buFont typeface="+mj-lt"/>
                        <a:buNone/>
                      </a:pPr>
                      <a:r>
                        <a:rPr lang="en-US" sz="2400" dirty="0" smtClean="0">
                          <a:solidFill>
                            <a:schemeClr val="tx1"/>
                          </a:solidFill>
                          <a:effectLst/>
                          <a:latin typeface="Open Sans"/>
                          <a:ea typeface="Times New Roman"/>
                          <a:cs typeface="Times New Roman"/>
                        </a:rPr>
                        <a:t>4. Space </a:t>
                      </a:r>
                      <a:r>
                        <a:rPr lang="en-US" sz="2400" dirty="0">
                          <a:solidFill>
                            <a:schemeClr val="tx1"/>
                          </a:solidFill>
                          <a:effectLst/>
                          <a:latin typeface="Open Sans"/>
                          <a:ea typeface="Times New Roman"/>
                          <a:cs typeface="Times New Roman"/>
                        </a:rPr>
                        <a:t>Needs</a:t>
                      </a:r>
                      <a:endParaRPr lang="en-US" sz="2400" dirty="0">
                        <a:solidFill>
                          <a:schemeClr val="tx1"/>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dirty="0" smtClean="0">
                          <a:solidFill>
                            <a:schemeClr val="tx1"/>
                          </a:solidFill>
                          <a:effectLst/>
                          <a:latin typeface="Calibri"/>
                          <a:ea typeface="Calibri"/>
                          <a:cs typeface="Times New Roman"/>
                        </a:rPr>
                        <a:t>24</a:t>
                      </a:r>
                      <a:endParaRPr lang="en-US" sz="2400" dirty="0">
                        <a:solidFill>
                          <a:schemeClr val="tx1"/>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dirty="0" smtClean="0">
                          <a:solidFill>
                            <a:schemeClr val="tx1"/>
                          </a:solidFill>
                          <a:effectLst/>
                          <a:latin typeface="Calibri"/>
                          <a:ea typeface="Calibri"/>
                          <a:cs typeface="Times New Roman"/>
                        </a:rPr>
                        <a:t>26</a:t>
                      </a:r>
                      <a:endParaRPr lang="en-US" sz="2400" dirty="0">
                        <a:solidFill>
                          <a:schemeClr val="tx1"/>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1922">
                <a:tc>
                  <a:txBody>
                    <a:bodyPr/>
                    <a:lstStyle/>
                    <a:p>
                      <a:pPr marL="0" marR="0" lvl="0" indent="0">
                        <a:spcBef>
                          <a:spcPts val="0"/>
                        </a:spcBef>
                        <a:spcAft>
                          <a:spcPts val="0"/>
                        </a:spcAft>
                        <a:buFont typeface="+mj-lt"/>
                        <a:buNone/>
                      </a:pPr>
                      <a:r>
                        <a:rPr lang="en-US" sz="2400" dirty="0" smtClean="0">
                          <a:solidFill>
                            <a:schemeClr val="tx1"/>
                          </a:solidFill>
                          <a:effectLst/>
                          <a:latin typeface="Open Sans"/>
                          <a:ea typeface="Times New Roman"/>
                          <a:cs typeface="Times New Roman"/>
                        </a:rPr>
                        <a:t>5. External </a:t>
                      </a:r>
                      <a:r>
                        <a:rPr lang="en-US" sz="2400" dirty="0">
                          <a:solidFill>
                            <a:schemeClr val="tx1"/>
                          </a:solidFill>
                          <a:effectLst/>
                          <a:latin typeface="Open Sans"/>
                          <a:ea typeface="Times New Roman"/>
                          <a:cs typeface="Times New Roman"/>
                        </a:rPr>
                        <a:t>Funding</a:t>
                      </a:r>
                      <a:endParaRPr lang="en-US" sz="2400" dirty="0">
                        <a:solidFill>
                          <a:schemeClr val="tx1"/>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dirty="0" smtClean="0">
                          <a:solidFill>
                            <a:schemeClr val="tx1"/>
                          </a:solidFill>
                          <a:effectLst/>
                          <a:latin typeface="Calibri"/>
                          <a:ea typeface="Calibri"/>
                          <a:cs typeface="Times New Roman"/>
                        </a:rPr>
                        <a:t>8</a:t>
                      </a:r>
                      <a:endParaRPr lang="en-US" sz="2400" dirty="0">
                        <a:solidFill>
                          <a:schemeClr val="tx1"/>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dirty="0" smtClean="0">
                          <a:solidFill>
                            <a:schemeClr val="tx1"/>
                          </a:solidFill>
                          <a:effectLst/>
                          <a:latin typeface="Calibri"/>
                          <a:ea typeface="Calibri"/>
                          <a:cs typeface="Times New Roman"/>
                        </a:rPr>
                        <a:t>0</a:t>
                      </a:r>
                      <a:endParaRPr lang="en-US" sz="2400" dirty="0">
                        <a:solidFill>
                          <a:schemeClr val="tx1"/>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21922">
                <a:tc>
                  <a:txBody>
                    <a:bodyPr/>
                    <a:lstStyle/>
                    <a:p>
                      <a:pPr marL="0" marR="0" algn="r">
                        <a:spcBef>
                          <a:spcPts val="0"/>
                        </a:spcBef>
                        <a:spcAft>
                          <a:spcPts val="0"/>
                        </a:spcAft>
                      </a:pPr>
                      <a:r>
                        <a:rPr lang="en-US" sz="2400" b="1">
                          <a:solidFill>
                            <a:schemeClr val="tx1"/>
                          </a:solidFill>
                          <a:effectLst/>
                          <a:latin typeface="Open Sans"/>
                          <a:ea typeface="Times New Roman"/>
                          <a:cs typeface="Times New Roman"/>
                        </a:rPr>
                        <a:t>TOTAL</a:t>
                      </a:r>
                      <a:endParaRPr lang="en-US" sz="2400">
                        <a:solidFill>
                          <a:schemeClr val="tx1"/>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b="1" dirty="0">
                          <a:solidFill>
                            <a:schemeClr val="tx1"/>
                          </a:solidFill>
                          <a:effectLst/>
                          <a:latin typeface="Open Sans"/>
                          <a:ea typeface="Times New Roman"/>
                          <a:cs typeface="Times New Roman"/>
                        </a:rPr>
                        <a:t>100</a:t>
                      </a:r>
                      <a:endParaRPr lang="en-US" sz="2400" dirty="0">
                        <a:solidFill>
                          <a:schemeClr val="tx1"/>
                        </a:solidFill>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400" b="1" dirty="0" smtClean="0">
                          <a:solidFill>
                            <a:schemeClr val="tx1"/>
                          </a:solidFill>
                          <a:effectLst/>
                          <a:latin typeface="Calibri"/>
                          <a:ea typeface="Calibri"/>
                          <a:cs typeface="Times New Roman"/>
                        </a:rPr>
                        <a:t>100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599389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924800" cy="1143000"/>
          </a:xfrm>
        </p:spPr>
        <p:txBody>
          <a:bodyPr/>
          <a:lstStyle/>
          <a:p>
            <a:r>
              <a:rPr lang="en-US" dirty="0" smtClean="0"/>
              <a:t>1. State Goals and Drive to 55</a:t>
            </a:r>
            <a:endParaRPr lang="en-US" dirty="0"/>
          </a:p>
        </p:txBody>
      </p:sp>
      <p:sp>
        <p:nvSpPr>
          <p:cNvPr id="3" name="Content Placeholder 2"/>
          <p:cNvSpPr>
            <a:spLocks noGrp="1"/>
          </p:cNvSpPr>
          <p:nvPr>
            <p:ph idx="1"/>
          </p:nvPr>
        </p:nvSpPr>
        <p:spPr>
          <a:xfrm>
            <a:off x="685800" y="1600200"/>
            <a:ext cx="8001000" cy="4267205"/>
          </a:xfrm>
        </p:spPr>
        <p:txBody>
          <a:bodyPr>
            <a:normAutofit fontScale="92500"/>
          </a:bodyPr>
          <a:lstStyle/>
          <a:p>
            <a:pPr marL="457200" lvl="1" indent="-457200">
              <a:spcBef>
                <a:spcPts val="0"/>
              </a:spcBef>
              <a:buClrTx/>
              <a:buFont typeface="Arial" panose="020B0604020202020204" pitchFamily="34" charset="0"/>
              <a:buChar char="•"/>
            </a:pPr>
            <a:r>
              <a:rPr lang="en-US" sz="2800" b="1" dirty="0">
                <a:solidFill>
                  <a:schemeClr val="tx1"/>
                </a:solidFill>
              </a:rPr>
              <a:t>4</a:t>
            </a:r>
            <a:r>
              <a:rPr lang="en-US" sz="2800" b="1" dirty="0" smtClean="0">
                <a:solidFill>
                  <a:schemeClr val="tx1"/>
                </a:solidFill>
              </a:rPr>
              <a:t> pages in workbook, 1.1, 1.2, 1.3, 1.4</a:t>
            </a:r>
          </a:p>
          <a:p>
            <a:pPr marL="457200" lvl="1" indent="-457200">
              <a:spcBef>
                <a:spcPts val="0"/>
              </a:spcBef>
              <a:buClrTx/>
              <a:buFont typeface="Arial" panose="020B0604020202020204" pitchFamily="34" charset="0"/>
              <a:buChar char="•"/>
            </a:pPr>
            <a:endParaRPr lang="en-US" sz="2800" b="1" dirty="0">
              <a:solidFill>
                <a:schemeClr val="tx1"/>
              </a:solidFill>
            </a:endParaRPr>
          </a:p>
          <a:p>
            <a:pPr marL="457200" lvl="1" indent="-457200">
              <a:spcBef>
                <a:spcPts val="0"/>
              </a:spcBef>
              <a:buClrTx/>
              <a:buFont typeface="Arial" panose="020B0604020202020204" pitchFamily="34" charset="0"/>
              <a:buChar char="•"/>
            </a:pPr>
            <a:r>
              <a:rPr lang="en-US" sz="2600" b="1" dirty="0" smtClean="0">
                <a:solidFill>
                  <a:schemeClr val="tx1"/>
                </a:solidFill>
              </a:rPr>
              <a:t>Capital </a:t>
            </a:r>
            <a:r>
              <a:rPr lang="en-US" sz="2600" b="1" dirty="0">
                <a:solidFill>
                  <a:schemeClr val="tx1"/>
                </a:solidFill>
              </a:rPr>
              <a:t>projects </a:t>
            </a:r>
            <a:r>
              <a:rPr lang="en-US" sz="2600" b="1" dirty="0" smtClean="0">
                <a:solidFill>
                  <a:schemeClr val="tx1"/>
                </a:solidFill>
              </a:rPr>
              <a:t>are linked </a:t>
            </a:r>
            <a:r>
              <a:rPr lang="en-US" sz="2600" b="1" dirty="0">
                <a:solidFill>
                  <a:schemeClr val="tx1"/>
                </a:solidFill>
              </a:rPr>
              <a:t>to state goals and the Drive to 55, including:</a:t>
            </a:r>
          </a:p>
          <a:p>
            <a:pPr lvl="1">
              <a:buClrTx/>
              <a:buFont typeface="Arial" panose="020B0604020202020204" pitchFamily="34" charset="0"/>
              <a:buChar char="•"/>
            </a:pPr>
            <a:r>
              <a:rPr lang="en-US" sz="2400" dirty="0">
                <a:solidFill>
                  <a:schemeClr val="tx1"/>
                </a:solidFill>
              </a:rPr>
              <a:t>Increasing degree production, particularly at the undergraduate level;</a:t>
            </a:r>
          </a:p>
          <a:p>
            <a:pPr lvl="1">
              <a:buClrTx/>
              <a:buFont typeface="Arial" panose="020B0604020202020204" pitchFamily="34" charset="0"/>
              <a:buChar char="•"/>
            </a:pPr>
            <a:r>
              <a:rPr lang="en-US" sz="2400" dirty="0">
                <a:solidFill>
                  <a:schemeClr val="tx1"/>
                </a:solidFill>
              </a:rPr>
              <a:t>Enhancing research and/or workforce development;</a:t>
            </a:r>
          </a:p>
          <a:p>
            <a:pPr lvl="1">
              <a:buClrTx/>
              <a:buFont typeface="Arial" panose="020B0604020202020204" pitchFamily="34" charset="0"/>
              <a:buChar char="•"/>
            </a:pPr>
            <a:r>
              <a:rPr lang="en-US" sz="2400" dirty="0">
                <a:solidFill>
                  <a:schemeClr val="tx1"/>
                </a:solidFill>
              </a:rPr>
              <a:t>Emphasizing focus populations, as identified in the outcomes-based funding formula; and</a:t>
            </a:r>
          </a:p>
          <a:p>
            <a:pPr lvl="1">
              <a:buClrTx/>
              <a:buFont typeface="Arial" panose="020B0604020202020204" pitchFamily="34" charset="0"/>
              <a:buChar char="•"/>
            </a:pPr>
            <a:r>
              <a:rPr lang="en-US" sz="2400" dirty="0">
                <a:solidFill>
                  <a:schemeClr val="tx1"/>
                </a:solidFill>
              </a:rPr>
              <a:t>Identifying and addressing education and workforce needs of local and regional economies.</a:t>
            </a:r>
          </a:p>
          <a:p>
            <a:pPr marL="0" lvl="1" indent="0">
              <a:spcBef>
                <a:spcPts val="0"/>
              </a:spcBef>
              <a:buNone/>
            </a:pPr>
            <a:endParaRPr lang="en-US" sz="2800" b="1" dirty="0">
              <a:solidFill>
                <a:schemeClr val="tx1"/>
              </a:solidFill>
            </a:endParaRPr>
          </a:p>
        </p:txBody>
      </p:sp>
      <p:sp>
        <p:nvSpPr>
          <p:cNvPr id="8" name="Text Placeholder 2"/>
          <p:cNvSpPr txBox="1">
            <a:spLocks/>
          </p:cNvSpPr>
          <p:nvPr/>
        </p:nvSpPr>
        <p:spPr>
          <a:xfrm>
            <a:off x="457200" y="1701805"/>
            <a:ext cx="8229600" cy="41655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E71B1B"/>
              </a:buClr>
              <a:buFont typeface="Courier New" panose="02070309020205020404" pitchFamily="49" charset="0"/>
              <a:buChar char="o"/>
              <a:defRPr sz="1600" kern="1200">
                <a:solidFill>
                  <a:srgbClr val="7E7E82"/>
                </a:solidFill>
                <a:latin typeface="Open Sans"/>
                <a:ea typeface="+mn-ea"/>
                <a:cs typeface="Open Sans"/>
              </a:defRPr>
            </a:lvl1pPr>
            <a:lvl2pPr marL="742950" indent="-285750" algn="l" defTabSz="914400" rtl="0" eaLnBrk="1" latinLnBrk="0" hangingPunct="1">
              <a:spcBef>
                <a:spcPct val="20000"/>
              </a:spcBef>
              <a:buClr>
                <a:srgbClr val="E71B1B"/>
              </a:buClr>
              <a:buFont typeface="Arial" pitchFamily="34" charset="0"/>
              <a:buChar char="•"/>
              <a:defRPr sz="1400" kern="1200">
                <a:solidFill>
                  <a:srgbClr val="7E7E82"/>
                </a:solidFill>
                <a:latin typeface="Open Sans"/>
                <a:ea typeface="+mn-ea"/>
                <a:cs typeface="Open Sans"/>
              </a:defRPr>
            </a:lvl2pPr>
            <a:lvl3pPr marL="1143000" indent="-228600" algn="l" defTabSz="914400" rtl="0" eaLnBrk="1" latinLnBrk="0" hangingPunct="1">
              <a:spcBef>
                <a:spcPct val="20000"/>
              </a:spcBef>
              <a:buClr>
                <a:srgbClr val="E71B1B"/>
              </a:buClr>
              <a:buFont typeface="Calibri" panose="020F0502020204030204" pitchFamily="34" charset="0"/>
              <a:buChar char="–"/>
              <a:defRPr sz="1200" kern="1200">
                <a:solidFill>
                  <a:srgbClr val="7E7E82"/>
                </a:solidFill>
                <a:latin typeface="Open Sans"/>
                <a:ea typeface="+mn-ea"/>
                <a:cs typeface="Open Sans"/>
              </a:defRPr>
            </a:lvl3pPr>
            <a:lvl4pPr marL="1600200" indent="-228600" algn="l" defTabSz="914400" rtl="0" eaLnBrk="1" latinLnBrk="0" hangingPunct="1">
              <a:spcBef>
                <a:spcPct val="20000"/>
              </a:spcBef>
              <a:buClr>
                <a:srgbClr val="E71B1B"/>
              </a:buClr>
              <a:buFont typeface="Wingdings" panose="05000000000000000000" pitchFamily="2" charset="2"/>
              <a:buChar char="§"/>
              <a:defRPr sz="1100" kern="1200">
                <a:solidFill>
                  <a:srgbClr val="7E7E82"/>
                </a:solidFill>
                <a:latin typeface="Open Sans"/>
                <a:ea typeface="+mn-ea"/>
                <a:cs typeface="Open Sans"/>
              </a:defRPr>
            </a:lvl4pPr>
            <a:lvl5pPr marL="2057400" indent="-228600" algn="l" defTabSz="914400" rtl="0" eaLnBrk="1" latinLnBrk="0" hangingPunct="1">
              <a:spcBef>
                <a:spcPct val="20000"/>
              </a:spcBef>
              <a:buClr>
                <a:srgbClr val="E71B1B"/>
              </a:buClr>
              <a:buFont typeface="Arial" pitchFamily="34" charset="0"/>
              <a:buChar char="»"/>
              <a:defRPr sz="1100" kern="1200">
                <a:solidFill>
                  <a:srgbClr val="7E7E82"/>
                </a:solidFill>
                <a:latin typeface="Open Sans"/>
                <a:ea typeface="+mn-ea"/>
                <a:cs typeface="Open San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JM" dirty="0" smtClean="0"/>
          </a:p>
          <a:p>
            <a:pPr marL="0" indent="0">
              <a:buNone/>
            </a:pPr>
            <a:endParaRPr lang="en-JM" dirty="0"/>
          </a:p>
        </p:txBody>
      </p:sp>
    </p:spTree>
    <p:extLst>
      <p:ext uri="{BB962C8B-B14F-4D97-AF65-F5344CB8AC3E}">
        <p14:creationId xmlns:p14="http://schemas.microsoft.com/office/powerpoint/2010/main" val="18087539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924800" cy="1143000"/>
          </a:xfrm>
        </p:spPr>
        <p:txBody>
          <a:bodyPr/>
          <a:lstStyle/>
          <a:p>
            <a:r>
              <a:rPr lang="en-US" dirty="0" smtClean="0"/>
              <a:t>1. State Goals and Drive to 55</a:t>
            </a:r>
            <a:endParaRPr lang="en-US" dirty="0"/>
          </a:p>
        </p:txBody>
      </p:sp>
      <p:sp>
        <p:nvSpPr>
          <p:cNvPr id="3" name="Content Placeholder 2"/>
          <p:cNvSpPr>
            <a:spLocks noGrp="1"/>
          </p:cNvSpPr>
          <p:nvPr>
            <p:ph idx="1"/>
          </p:nvPr>
        </p:nvSpPr>
        <p:spPr>
          <a:xfrm>
            <a:off x="685800" y="1295400"/>
            <a:ext cx="8153400" cy="4572005"/>
          </a:xfrm>
        </p:spPr>
        <p:txBody>
          <a:bodyPr>
            <a:normAutofit/>
          </a:bodyPr>
          <a:lstStyle/>
          <a:p>
            <a:pPr marL="0" lvl="1" indent="0">
              <a:spcBef>
                <a:spcPts val="0"/>
              </a:spcBef>
              <a:buClrTx/>
              <a:buNone/>
            </a:pPr>
            <a:r>
              <a:rPr lang="en-US" sz="2800" b="1" dirty="0" smtClean="0">
                <a:solidFill>
                  <a:schemeClr val="tx1"/>
                </a:solidFill>
              </a:rPr>
              <a:t>THEC 2015-2025 Master Plan</a:t>
            </a:r>
            <a:endParaRPr lang="en-US" i="1" dirty="0"/>
          </a:p>
          <a:p>
            <a:pPr marL="0" indent="0">
              <a:buClrTx/>
              <a:buNone/>
            </a:pPr>
            <a:r>
              <a:rPr lang="en-US" sz="2000" i="1" dirty="0" smtClean="0">
                <a:solidFill>
                  <a:schemeClr val="tx1"/>
                </a:solidFill>
              </a:rPr>
              <a:t>“</a:t>
            </a:r>
            <a:r>
              <a:rPr lang="en-US" sz="2000" i="1" dirty="0">
                <a:solidFill>
                  <a:schemeClr val="tx1"/>
                </a:solidFill>
              </a:rPr>
              <a:t>The overriding function of the Plan is to direct higher education to be accountable for increasing the educational attainment levels of Tennesseans, while also: addressing the state’s economic development, workforce development, and research needs.…”</a:t>
            </a:r>
            <a:endParaRPr lang="en-US" sz="2000" dirty="0">
              <a:solidFill>
                <a:schemeClr val="tx1"/>
              </a:solidFill>
            </a:endParaRPr>
          </a:p>
          <a:p>
            <a:pPr marL="0" indent="0">
              <a:buClrTx/>
              <a:buNone/>
            </a:pPr>
            <a:r>
              <a:rPr lang="en-US" sz="2000" i="1" dirty="0">
                <a:solidFill>
                  <a:schemeClr val="tx1"/>
                </a:solidFill>
              </a:rPr>
              <a:t> </a:t>
            </a:r>
            <a:endParaRPr lang="en-US" sz="2000" dirty="0">
              <a:solidFill>
                <a:schemeClr val="tx1"/>
              </a:solidFill>
            </a:endParaRPr>
          </a:p>
          <a:p>
            <a:pPr marL="0" indent="0">
              <a:buClrTx/>
              <a:buNone/>
            </a:pPr>
            <a:r>
              <a:rPr lang="en-US" sz="2000" i="1" dirty="0">
                <a:solidFill>
                  <a:schemeClr val="tx1"/>
                </a:solidFill>
              </a:rPr>
              <a:t>“Although this Plan places certificate training and undergraduate education at the center of the state’s college completion policy agenda for the decade 2015-2025, the state continues to acknowledge the critical need for academic programs of distinction at the graduate and professional level to fully address Tennessee’s economic development, workforce, and research needs.”</a:t>
            </a:r>
            <a:endParaRPr lang="en-US" sz="2000" dirty="0">
              <a:solidFill>
                <a:schemeClr val="tx1"/>
              </a:solidFill>
            </a:endParaRPr>
          </a:p>
          <a:p>
            <a:pPr lvl="1"/>
            <a:endParaRPr lang="en-US" dirty="0"/>
          </a:p>
        </p:txBody>
      </p:sp>
      <p:sp>
        <p:nvSpPr>
          <p:cNvPr id="8" name="Text Placeholder 2"/>
          <p:cNvSpPr txBox="1">
            <a:spLocks/>
          </p:cNvSpPr>
          <p:nvPr/>
        </p:nvSpPr>
        <p:spPr>
          <a:xfrm>
            <a:off x="457200" y="1701805"/>
            <a:ext cx="8229600" cy="41655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E71B1B"/>
              </a:buClr>
              <a:buFont typeface="Courier New" panose="02070309020205020404" pitchFamily="49" charset="0"/>
              <a:buChar char="o"/>
              <a:defRPr sz="1600" kern="1200">
                <a:solidFill>
                  <a:srgbClr val="7E7E82"/>
                </a:solidFill>
                <a:latin typeface="Open Sans"/>
                <a:ea typeface="+mn-ea"/>
                <a:cs typeface="Open Sans"/>
              </a:defRPr>
            </a:lvl1pPr>
            <a:lvl2pPr marL="742950" indent="-285750" algn="l" defTabSz="914400" rtl="0" eaLnBrk="1" latinLnBrk="0" hangingPunct="1">
              <a:spcBef>
                <a:spcPct val="20000"/>
              </a:spcBef>
              <a:buClr>
                <a:srgbClr val="E71B1B"/>
              </a:buClr>
              <a:buFont typeface="Arial" pitchFamily="34" charset="0"/>
              <a:buChar char="•"/>
              <a:defRPr sz="1400" kern="1200">
                <a:solidFill>
                  <a:srgbClr val="7E7E82"/>
                </a:solidFill>
                <a:latin typeface="Open Sans"/>
                <a:ea typeface="+mn-ea"/>
                <a:cs typeface="Open Sans"/>
              </a:defRPr>
            </a:lvl2pPr>
            <a:lvl3pPr marL="1143000" indent="-228600" algn="l" defTabSz="914400" rtl="0" eaLnBrk="1" latinLnBrk="0" hangingPunct="1">
              <a:spcBef>
                <a:spcPct val="20000"/>
              </a:spcBef>
              <a:buClr>
                <a:srgbClr val="E71B1B"/>
              </a:buClr>
              <a:buFont typeface="Calibri" panose="020F0502020204030204" pitchFamily="34" charset="0"/>
              <a:buChar char="–"/>
              <a:defRPr sz="1200" kern="1200">
                <a:solidFill>
                  <a:srgbClr val="7E7E82"/>
                </a:solidFill>
                <a:latin typeface="Open Sans"/>
                <a:ea typeface="+mn-ea"/>
                <a:cs typeface="Open Sans"/>
              </a:defRPr>
            </a:lvl3pPr>
            <a:lvl4pPr marL="1600200" indent="-228600" algn="l" defTabSz="914400" rtl="0" eaLnBrk="1" latinLnBrk="0" hangingPunct="1">
              <a:spcBef>
                <a:spcPct val="20000"/>
              </a:spcBef>
              <a:buClr>
                <a:srgbClr val="E71B1B"/>
              </a:buClr>
              <a:buFont typeface="Wingdings" panose="05000000000000000000" pitchFamily="2" charset="2"/>
              <a:buChar char="§"/>
              <a:defRPr sz="1100" kern="1200">
                <a:solidFill>
                  <a:srgbClr val="7E7E82"/>
                </a:solidFill>
                <a:latin typeface="Open Sans"/>
                <a:ea typeface="+mn-ea"/>
                <a:cs typeface="Open Sans"/>
              </a:defRPr>
            </a:lvl4pPr>
            <a:lvl5pPr marL="2057400" indent="-228600" algn="l" defTabSz="914400" rtl="0" eaLnBrk="1" latinLnBrk="0" hangingPunct="1">
              <a:spcBef>
                <a:spcPct val="20000"/>
              </a:spcBef>
              <a:buClr>
                <a:srgbClr val="E71B1B"/>
              </a:buClr>
              <a:buFont typeface="Arial" pitchFamily="34" charset="0"/>
              <a:buChar char="»"/>
              <a:defRPr sz="1100" kern="1200">
                <a:solidFill>
                  <a:srgbClr val="7E7E82"/>
                </a:solidFill>
                <a:latin typeface="Open Sans"/>
                <a:ea typeface="+mn-ea"/>
                <a:cs typeface="Open San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JM" dirty="0" smtClean="0"/>
          </a:p>
          <a:p>
            <a:pPr marL="0" indent="0">
              <a:buNone/>
            </a:pPr>
            <a:endParaRPr lang="en-JM" dirty="0"/>
          </a:p>
        </p:txBody>
      </p:sp>
    </p:spTree>
    <p:extLst>
      <p:ext uri="{BB962C8B-B14F-4D97-AF65-F5344CB8AC3E}">
        <p14:creationId xmlns:p14="http://schemas.microsoft.com/office/powerpoint/2010/main" val="29267780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Campus Master Plan and Project Development</a:t>
            </a:r>
            <a:endParaRPr lang="en-US" dirty="0"/>
          </a:p>
        </p:txBody>
      </p:sp>
      <p:sp>
        <p:nvSpPr>
          <p:cNvPr id="3" name="Content Placeholder 2"/>
          <p:cNvSpPr>
            <a:spLocks noGrp="1"/>
          </p:cNvSpPr>
          <p:nvPr>
            <p:ph idx="1"/>
          </p:nvPr>
        </p:nvSpPr>
        <p:spPr>
          <a:xfrm>
            <a:off x="457200" y="1524001"/>
            <a:ext cx="8686800" cy="4343404"/>
          </a:xfrm>
        </p:spPr>
        <p:txBody>
          <a:bodyPr>
            <a:normAutofit fontScale="92500"/>
          </a:bodyPr>
          <a:lstStyle/>
          <a:p>
            <a:pPr lvl="1">
              <a:buClrTx/>
              <a:buFont typeface="Arial" panose="020B0604020202020204" pitchFamily="34" charset="0"/>
              <a:buChar char="•"/>
            </a:pPr>
            <a:r>
              <a:rPr lang="en-US" sz="2800" dirty="0" smtClean="0">
                <a:solidFill>
                  <a:schemeClr val="tx1"/>
                </a:solidFill>
              </a:rPr>
              <a:t>2.1 A - Master Plan Project Description, Goals, Links to Master Plan</a:t>
            </a:r>
          </a:p>
          <a:p>
            <a:pPr lvl="1">
              <a:buClrTx/>
              <a:buFont typeface="Arial" panose="020B0604020202020204" pitchFamily="34" charset="0"/>
              <a:buChar char="•"/>
            </a:pPr>
            <a:r>
              <a:rPr lang="en-US" sz="2800" dirty="0" smtClean="0">
                <a:solidFill>
                  <a:schemeClr val="tx1"/>
                </a:solidFill>
              </a:rPr>
              <a:t>2.1 B - Master Plan Priority</a:t>
            </a:r>
          </a:p>
          <a:p>
            <a:pPr lvl="1">
              <a:buClrTx/>
              <a:buFont typeface="Arial" panose="020B0604020202020204" pitchFamily="34" charset="0"/>
              <a:buChar char="•"/>
            </a:pPr>
            <a:r>
              <a:rPr lang="en-US" sz="2800" dirty="0" smtClean="0">
                <a:solidFill>
                  <a:schemeClr val="tx1"/>
                </a:solidFill>
              </a:rPr>
              <a:t>2.1 C - Master Plan Space Needs and Facility Conditions</a:t>
            </a:r>
          </a:p>
          <a:p>
            <a:pPr lvl="1">
              <a:buClrTx/>
              <a:buFont typeface="Arial" panose="020B0604020202020204" pitchFamily="34" charset="0"/>
              <a:buChar char="•"/>
            </a:pPr>
            <a:r>
              <a:rPr lang="en-US" sz="2800" dirty="0" smtClean="0">
                <a:solidFill>
                  <a:schemeClr val="tx1"/>
                </a:solidFill>
              </a:rPr>
              <a:t>2.2. D - Project Development since Master Plan</a:t>
            </a:r>
          </a:p>
          <a:p>
            <a:pPr lvl="1">
              <a:buClrTx/>
              <a:buFont typeface="Arial" panose="020B0604020202020204" pitchFamily="34" charset="0"/>
              <a:buChar char="•"/>
            </a:pPr>
            <a:r>
              <a:rPr lang="en-US" sz="2800" dirty="0" smtClean="0">
                <a:solidFill>
                  <a:schemeClr val="tx1"/>
                </a:solidFill>
              </a:rPr>
              <a:t>2.2 E - Architectural Program and Planning, Status, Progress (Full Program Required Y/N)</a:t>
            </a:r>
          </a:p>
          <a:p>
            <a:pPr lvl="1">
              <a:buClrTx/>
              <a:buFont typeface="Arial" panose="020B0604020202020204" pitchFamily="34" charset="0"/>
              <a:buChar char="•"/>
            </a:pPr>
            <a:r>
              <a:rPr lang="en-US" sz="2800" dirty="0" smtClean="0">
                <a:solidFill>
                  <a:schemeClr val="tx1"/>
                </a:solidFill>
              </a:rPr>
              <a:t>2.2 F - Alternatives Considered to Meet Objective</a:t>
            </a:r>
          </a:p>
        </p:txBody>
      </p:sp>
      <p:sp>
        <p:nvSpPr>
          <p:cNvPr id="8" name="Text Placeholder 2"/>
          <p:cNvSpPr txBox="1">
            <a:spLocks/>
          </p:cNvSpPr>
          <p:nvPr/>
        </p:nvSpPr>
        <p:spPr>
          <a:xfrm>
            <a:off x="457200" y="1524001"/>
            <a:ext cx="8229600" cy="434340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E71B1B"/>
              </a:buClr>
              <a:buFont typeface="Courier New" panose="02070309020205020404" pitchFamily="49" charset="0"/>
              <a:buChar char="o"/>
              <a:defRPr sz="1600" kern="1200">
                <a:solidFill>
                  <a:srgbClr val="7E7E82"/>
                </a:solidFill>
                <a:latin typeface="Open Sans"/>
                <a:ea typeface="+mn-ea"/>
                <a:cs typeface="Open Sans"/>
              </a:defRPr>
            </a:lvl1pPr>
            <a:lvl2pPr marL="742950" indent="-285750" algn="l" defTabSz="914400" rtl="0" eaLnBrk="1" latinLnBrk="0" hangingPunct="1">
              <a:spcBef>
                <a:spcPct val="20000"/>
              </a:spcBef>
              <a:buClr>
                <a:srgbClr val="E71B1B"/>
              </a:buClr>
              <a:buFont typeface="Arial" pitchFamily="34" charset="0"/>
              <a:buChar char="•"/>
              <a:defRPr sz="1400" kern="1200">
                <a:solidFill>
                  <a:srgbClr val="7E7E82"/>
                </a:solidFill>
                <a:latin typeface="Open Sans"/>
                <a:ea typeface="+mn-ea"/>
                <a:cs typeface="Open Sans"/>
              </a:defRPr>
            </a:lvl2pPr>
            <a:lvl3pPr marL="1143000" indent="-228600" algn="l" defTabSz="914400" rtl="0" eaLnBrk="1" latinLnBrk="0" hangingPunct="1">
              <a:spcBef>
                <a:spcPct val="20000"/>
              </a:spcBef>
              <a:buClr>
                <a:srgbClr val="E71B1B"/>
              </a:buClr>
              <a:buFont typeface="Calibri" panose="020F0502020204030204" pitchFamily="34" charset="0"/>
              <a:buChar char="–"/>
              <a:defRPr sz="1200" kern="1200">
                <a:solidFill>
                  <a:srgbClr val="7E7E82"/>
                </a:solidFill>
                <a:latin typeface="Open Sans"/>
                <a:ea typeface="+mn-ea"/>
                <a:cs typeface="Open Sans"/>
              </a:defRPr>
            </a:lvl3pPr>
            <a:lvl4pPr marL="1600200" indent="-228600" algn="l" defTabSz="914400" rtl="0" eaLnBrk="1" latinLnBrk="0" hangingPunct="1">
              <a:spcBef>
                <a:spcPct val="20000"/>
              </a:spcBef>
              <a:buClr>
                <a:srgbClr val="E71B1B"/>
              </a:buClr>
              <a:buFont typeface="Wingdings" panose="05000000000000000000" pitchFamily="2" charset="2"/>
              <a:buChar char="§"/>
              <a:defRPr sz="1100" kern="1200">
                <a:solidFill>
                  <a:srgbClr val="7E7E82"/>
                </a:solidFill>
                <a:latin typeface="Open Sans"/>
                <a:ea typeface="+mn-ea"/>
                <a:cs typeface="Open Sans"/>
              </a:defRPr>
            </a:lvl4pPr>
            <a:lvl5pPr marL="2057400" indent="-228600" algn="l" defTabSz="914400" rtl="0" eaLnBrk="1" latinLnBrk="0" hangingPunct="1">
              <a:spcBef>
                <a:spcPct val="20000"/>
              </a:spcBef>
              <a:buClr>
                <a:srgbClr val="E71B1B"/>
              </a:buClr>
              <a:buFont typeface="Arial" pitchFamily="34" charset="0"/>
              <a:buChar char="»"/>
              <a:defRPr sz="1100" kern="1200">
                <a:solidFill>
                  <a:srgbClr val="7E7E82"/>
                </a:solidFill>
                <a:latin typeface="Open Sans"/>
                <a:ea typeface="+mn-ea"/>
                <a:cs typeface="Open San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JM" dirty="0" smtClean="0"/>
          </a:p>
          <a:p>
            <a:pPr marL="0" indent="0">
              <a:buNone/>
            </a:pPr>
            <a:endParaRPr lang="en-JM" dirty="0"/>
          </a:p>
        </p:txBody>
      </p:sp>
    </p:spTree>
    <p:extLst>
      <p:ext uri="{BB962C8B-B14F-4D97-AF65-F5344CB8AC3E}">
        <p14:creationId xmlns:p14="http://schemas.microsoft.com/office/powerpoint/2010/main" val="27881996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848600" cy="1143000"/>
          </a:xfrm>
        </p:spPr>
        <p:txBody>
          <a:bodyPr/>
          <a:lstStyle/>
          <a:p>
            <a:r>
              <a:rPr lang="en-US" dirty="0" smtClean="0"/>
              <a:t>3. Project Description and Impact on Campus</a:t>
            </a:r>
            <a:endParaRPr lang="en-US" dirty="0"/>
          </a:p>
        </p:txBody>
      </p:sp>
      <p:sp>
        <p:nvSpPr>
          <p:cNvPr id="3" name="Content Placeholder 2"/>
          <p:cNvSpPr>
            <a:spLocks noGrp="1"/>
          </p:cNvSpPr>
          <p:nvPr>
            <p:ph idx="1"/>
          </p:nvPr>
        </p:nvSpPr>
        <p:spPr>
          <a:xfrm>
            <a:off x="914400" y="1371601"/>
            <a:ext cx="7467600" cy="4495804"/>
          </a:xfrm>
        </p:spPr>
        <p:txBody>
          <a:bodyPr>
            <a:normAutofit/>
          </a:bodyPr>
          <a:lstStyle/>
          <a:p>
            <a:pPr marL="0" lvl="0" indent="0">
              <a:buClrTx/>
              <a:buNone/>
            </a:pPr>
            <a:endParaRPr lang="en-US" sz="2800" dirty="0" smtClean="0">
              <a:solidFill>
                <a:schemeClr val="tx1"/>
              </a:solidFill>
            </a:endParaRPr>
          </a:p>
          <a:p>
            <a:pPr lvl="0">
              <a:buClrTx/>
            </a:pPr>
            <a:r>
              <a:rPr lang="en-US" sz="2800" dirty="0" smtClean="0">
                <a:solidFill>
                  <a:schemeClr val="tx1"/>
                </a:solidFill>
              </a:rPr>
              <a:t>Provides </a:t>
            </a:r>
            <a:r>
              <a:rPr lang="en-US" sz="2800" dirty="0">
                <a:solidFill>
                  <a:schemeClr val="tx1"/>
                </a:solidFill>
              </a:rPr>
              <a:t>an overview of the project, </a:t>
            </a:r>
          </a:p>
          <a:p>
            <a:pPr lvl="0">
              <a:buClrTx/>
            </a:pPr>
            <a:r>
              <a:rPr lang="en-US" sz="2800" dirty="0" smtClean="0">
                <a:solidFill>
                  <a:schemeClr val="tx1"/>
                </a:solidFill>
              </a:rPr>
              <a:t>Confirmation of </a:t>
            </a:r>
            <a:r>
              <a:rPr lang="en-US" sz="2800" dirty="0">
                <a:solidFill>
                  <a:schemeClr val="tx1"/>
                </a:solidFill>
              </a:rPr>
              <a:t>the Governing Board’s understanding of the project, and </a:t>
            </a:r>
          </a:p>
          <a:p>
            <a:pPr lvl="0">
              <a:buClrTx/>
            </a:pPr>
            <a:r>
              <a:rPr lang="en-US" sz="2800" dirty="0">
                <a:solidFill>
                  <a:schemeClr val="tx1"/>
                </a:solidFill>
              </a:rPr>
              <a:t>C</a:t>
            </a:r>
            <a:r>
              <a:rPr lang="en-US" sz="2800" dirty="0" smtClean="0">
                <a:solidFill>
                  <a:schemeClr val="tx1"/>
                </a:solidFill>
              </a:rPr>
              <a:t>onfirms </a:t>
            </a:r>
            <a:r>
              <a:rPr lang="en-US" sz="2800" dirty="0">
                <a:solidFill>
                  <a:schemeClr val="tx1"/>
                </a:solidFill>
              </a:rPr>
              <a:t>the level of pre-planning conducted in advance of the submittal. </a:t>
            </a:r>
            <a:endParaRPr lang="en-US" sz="2800" dirty="0" smtClean="0">
              <a:solidFill>
                <a:schemeClr val="tx1"/>
              </a:solidFill>
            </a:endParaRPr>
          </a:p>
          <a:p>
            <a:pPr lvl="0">
              <a:buClrTx/>
            </a:pPr>
            <a:r>
              <a:rPr lang="en-US" sz="2800" dirty="0" smtClean="0">
                <a:solidFill>
                  <a:schemeClr val="tx1"/>
                </a:solidFill>
              </a:rPr>
              <a:t>DB70 family of sheets, modified </a:t>
            </a:r>
          </a:p>
          <a:p>
            <a:pPr marL="0" lvl="0" indent="0">
              <a:buClrTx/>
              <a:buNone/>
            </a:pPr>
            <a:endParaRPr lang="en-US" sz="2800" dirty="0">
              <a:solidFill>
                <a:schemeClr val="tx1"/>
              </a:solidFill>
            </a:endParaRPr>
          </a:p>
          <a:p>
            <a:pPr lvl="1"/>
            <a:endParaRPr lang="en-US" sz="2400" dirty="0" smtClean="0">
              <a:solidFill>
                <a:schemeClr val="tx1"/>
              </a:solidFill>
            </a:endParaRPr>
          </a:p>
        </p:txBody>
      </p:sp>
      <p:sp>
        <p:nvSpPr>
          <p:cNvPr id="8" name="Text Placeholder 2"/>
          <p:cNvSpPr txBox="1">
            <a:spLocks/>
          </p:cNvSpPr>
          <p:nvPr/>
        </p:nvSpPr>
        <p:spPr>
          <a:xfrm>
            <a:off x="457200" y="1701805"/>
            <a:ext cx="8229600" cy="41655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E71B1B"/>
              </a:buClr>
              <a:buFont typeface="Courier New" panose="02070309020205020404" pitchFamily="49" charset="0"/>
              <a:buChar char="o"/>
              <a:defRPr sz="1600" kern="1200">
                <a:solidFill>
                  <a:srgbClr val="7E7E82"/>
                </a:solidFill>
                <a:latin typeface="Open Sans"/>
                <a:ea typeface="+mn-ea"/>
                <a:cs typeface="Open Sans"/>
              </a:defRPr>
            </a:lvl1pPr>
            <a:lvl2pPr marL="742950" indent="-285750" algn="l" defTabSz="914400" rtl="0" eaLnBrk="1" latinLnBrk="0" hangingPunct="1">
              <a:spcBef>
                <a:spcPct val="20000"/>
              </a:spcBef>
              <a:buClr>
                <a:srgbClr val="E71B1B"/>
              </a:buClr>
              <a:buFont typeface="Arial" pitchFamily="34" charset="0"/>
              <a:buChar char="•"/>
              <a:defRPr sz="1400" kern="1200">
                <a:solidFill>
                  <a:srgbClr val="7E7E82"/>
                </a:solidFill>
                <a:latin typeface="Open Sans"/>
                <a:ea typeface="+mn-ea"/>
                <a:cs typeface="Open Sans"/>
              </a:defRPr>
            </a:lvl2pPr>
            <a:lvl3pPr marL="1143000" indent="-228600" algn="l" defTabSz="914400" rtl="0" eaLnBrk="1" latinLnBrk="0" hangingPunct="1">
              <a:spcBef>
                <a:spcPct val="20000"/>
              </a:spcBef>
              <a:buClr>
                <a:srgbClr val="E71B1B"/>
              </a:buClr>
              <a:buFont typeface="Calibri" panose="020F0502020204030204" pitchFamily="34" charset="0"/>
              <a:buChar char="–"/>
              <a:defRPr sz="1200" kern="1200">
                <a:solidFill>
                  <a:srgbClr val="7E7E82"/>
                </a:solidFill>
                <a:latin typeface="Open Sans"/>
                <a:ea typeface="+mn-ea"/>
                <a:cs typeface="Open Sans"/>
              </a:defRPr>
            </a:lvl3pPr>
            <a:lvl4pPr marL="1600200" indent="-228600" algn="l" defTabSz="914400" rtl="0" eaLnBrk="1" latinLnBrk="0" hangingPunct="1">
              <a:spcBef>
                <a:spcPct val="20000"/>
              </a:spcBef>
              <a:buClr>
                <a:srgbClr val="E71B1B"/>
              </a:buClr>
              <a:buFont typeface="Wingdings" panose="05000000000000000000" pitchFamily="2" charset="2"/>
              <a:buChar char="§"/>
              <a:defRPr sz="1100" kern="1200">
                <a:solidFill>
                  <a:srgbClr val="7E7E82"/>
                </a:solidFill>
                <a:latin typeface="Open Sans"/>
                <a:ea typeface="+mn-ea"/>
                <a:cs typeface="Open Sans"/>
              </a:defRPr>
            </a:lvl4pPr>
            <a:lvl5pPr marL="2057400" indent="-228600" algn="l" defTabSz="914400" rtl="0" eaLnBrk="1" latinLnBrk="0" hangingPunct="1">
              <a:spcBef>
                <a:spcPct val="20000"/>
              </a:spcBef>
              <a:buClr>
                <a:srgbClr val="E71B1B"/>
              </a:buClr>
              <a:buFont typeface="Arial" pitchFamily="34" charset="0"/>
              <a:buChar char="»"/>
              <a:defRPr sz="1100" kern="1200">
                <a:solidFill>
                  <a:srgbClr val="7E7E82"/>
                </a:solidFill>
                <a:latin typeface="Open Sans"/>
                <a:ea typeface="+mn-ea"/>
                <a:cs typeface="Open San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JM" dirty="0" smtClean="0"/>
          </a:p>
          <a:p>
            <a:pPr marL="0" indent="0">
              <a:buNone/>
            </a:pPr>
            <a:endParaRPr lang="en-JM" dirty="0"/>
          </a:p>
        </p:txBody>
      </p:sp>
    </p:spTree>
    <p:extLst>
      <p:ext uri="{BB962C8B-B14F-4D97-AF65-F5344CB8AC3E}">
        <p14:creationId xmlns:p14="http://schemas.microsoft.com/office/powerpoint/2010/main" val="33722922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848600" cy="1143000"/>
          </a:xfrm>
        </p:spPr>
        <p:txBody>
          <a:bodyPr/>
          <a:lstStyle/>
          <a:p>
            <a:r>
              <a:rPr lang="en-US" dirty="0" smtClean="0"/>
              <a:t>3. Project Description and Impact on Campus</a:t>
            </a:r>
            <a:endParaRPr lang="en-US" dirty="0"/>
          </a:p>
        </p:txBody>
      </p:sp>
      <p:sp>
        <p:nvSpPr>
          <p:cNvPr id="3" name="Content Placeholder 2"/>
          <p:cNvSpPr>
            <a:spLocks noGrp="1"/>
          </p:cNvSpPr>
          <p:nvPr>
            <p:ph idx="1"/>
          </p:nvPr>
        </p:nvSpPr>
        <p:spPr>
          <a:xfrm>
            <a:off x="762000" y="1904999"/>
            <a:ext cx="7848600" cy="3962405"/>
          </a:xfrm>
        </p:spPr>
        <p:txBody>
          <a:bodyPr>
            <a:normAutofit fontScale="92500" lnSpcReduction="20000"/>
          </a:bodyPr>
          <a:lstStyle/>
          <a:p>
            <a:pPr lvl="1">
              <a:buClrTx/>
              <a:buFont typeface="Arial" panose="020B0604020202020204" pitchFamily="34" charset="0"/>
              <a:buChar char="•"/>
            </a:pPr>
            <a:r>
              <a:rPr lang="en-US" sz="2800" dirty="0" smtClean="0">
                <a:solidFill>
                  <a:schemeClr val="tx1"/>
                </a:solidFill>
              </a:rPr>
              <a:t>3.1 </a:t>
            </a:r>
            <a:r>
              <a:rPr lang="en-US" sz="2800" dirty="0">
                <a:solidFill>
                  <a:schemeClr val="tx1"/>
                </a:solidFill>
              </a:rPr>
              <a:t> </a:t>
            </a:r>
            <a:r>
              <a:rPr lang="en-US" sz="2800" dirty="0" smtClean="0">
                <a:solidFill>
                  <a:schemeClr val="tx1"/>
                </a:solidFill>
              </a:rPr>
              <a:t>DB70 Form – Project Request</a:t>
            </a:r>
          </a:p>
          <a:p>
            <a:pPr lvl="1">
              <a:buClrTx/>
              <a:buFont typeface="Arial" panose="020B0604020202020204" pitchFamily="34" charset="0"/>
              <a:buChar char="•"/>
            </a:pPr>
            <a:r>
              <a:rPr lang="en-US" sz="2800" dirty="0" smtClean="0">
                <a:solidFill>
                  <a:schemeClr val="tx1"/>
                </a:solidFill>
              </a:rPr>
              <a:t>3.2  Project Support Documentation -1</a:t>
            </a:r>
          </a:p>
          <a:p>
            <a:pPr lvl="1">
              <a:buClrTx/>
              <a:buFont typeface="Arial" panose="020B0604020202020204" pitchFamily="34" charset="0"/>
              <a:buChar char="•"/>
            </a:pPr>
            <a:r>
              <a:rPr lang="en-US" sz="2800" dirty="0" smtClean="0">
                <a:solidFill>
                  <a:schemeClr val="tx1"/>
                </a:solidFill>
              </a:rPr>
              <a:t>3.3  Project Support Documentation – 2</a:t>
            </a:r>
          </a:p>
          <a:p>
            <a:pPr lvl="1">
              <a:buClrTx/>
              <a:buFont typeface="Arial" panose="020B0604020202020204" pitchFamily="34" charset="0"/>
              <a:buChar char="•"/>
            </a:pPr>
            <a:r>
              <a:rPr lang="en-US" sz="2800" dirty="0" smtClean="0">
                <a:solidFill>
                  <a:schemeClr val="tx1"/>
                </a:solidFill>
              </a:rPr>
              <a:t>3.4  Schedule of Movable Equipment</a:t>
            </a:r>
          </a:p>
          <a:p>
            <a:pPr lvl="1">
              <a:buClrTx/>
              <a:buFont typeface="Arial" panose="020B0604020202020204" pitchFamily="34" charset="0"/>
              <a:buChar char="•"/>
            </a:pPr>
            <a:r>
              <a:rPr lang="en-US" sz="2800" dirty="0" smtClean="0">
                <a:solidFill>
                  <a:schemeClr val="tx1"/>
                </a:solidFill>
              </a:rPr>
              <a:t>3.5  Business Plan (Previously “First- </a:t>
            </a:r>
            <a:r>
              <a:rPr lang="en-US" sz="2800" dirty="0">
                <a:solidFill>
                  <a:schemeClr val="tx1"/>
                </a:solidFill>
              </a:rPr>
              <a:t>Year </a:t>
            </a:r>
            <a:r>
              <a:rPr lang="en-US" sz="2800" dirty="0" smtClean="0">
                <a:solidFill>
                  <a:schemeClr val="tx1"/>
                </a:solidFill>
              </a:rPr>
              <a:t>  Operating Costs”)</a:t>
            </a:r>
            <a:endParaRPr lang="en-US" sz="2800" dirty="0">
              <a:solidFill>
                <a:schemeClr val="tx1"/>
              </a:solidFill>
            </a:endParaRPr>
          </a:p>
          <a:p>
            <a:pPr lvl="2">
              <a:buClrTx/>
              <a:buFont typeface="Courier New" panose="02070309020205020404" pitchFamily="49" charset="0"/>
              <a:buChar char="o"/>
            </a:pPr>
            <a:r>
              <a:rPr lang="en-US" sz="2600" dirty="0" smtClean="0">
                <a:solidFill>
                  <a:schemeClr val="tx1"/>
                </a:solidFill>
              </a:rPr>
              <a:t>Operations Overview</a:t>
            </a:r>
          </a:p>
          <a:p>
            <a:pPr lvl="2">
              <a:buClrTx/>
              <a:buFont typeface="Courier New" panose="02070309020205020404" pitchFamily="49" charset="0"/>
              <a:buChar char="o"/>
            </a:pPr>
            <a:r>
              <a:rPr lang="en-US" sz="2600" dirty="0" smtClean="0">
                <a:solidFill>
                  <a:schemeClr val="tx1"/>
                </a:solidFill>
              </a:rPr>
              <a:t>Revenue Sources, Fundraising and Partnerships</a:t>
            </a:r>
            <a:endParaRPr lang="en-US" sz="2800" dirty="0" smtClean="0">
              <a:solidFill>
                <a:schemeClr val="tx1"/>
              </a:solidFill>
            </a:endParaRPr>
          </a:p>
          <a:p>
            <a:pPr lvl="1">
              <a:buClrTx/>
              <a:buFont typeface="Arial" panose="020B0604020202020204" pitchFamily="34" charset="0"/>
              <a:buChar char="•"/>
            </a:pPr>
            <a:r>
              <a:rPr lang="en-US" sz="2800" dirty="0" smtClean="0">
                <a:solidFill>
                  <a:schemeClr val="tx1"/>
                </a:solidFill>
              </a:rPr>
              <a:t>Eliminated:  Bond Questionnaire</a:t>
            </a:r>
          </a:p>
        </p:txBody>
      </p:sp>
      <p:sp>
        <p:nvSpPr>
          <p:cNvPr id="8" name="Text Placeholder 2"/>
          <p:cNvSpPr txBox="1">
            <a:spLocks/>
          </p:cNvSpPr>
          <p:nvPr/>
        </p:nvSpPr>
        <p:spPr>
          <a:xfrm>
            <a:off x="457200" y="1701805"/>
            <a:ext cx="8229600" cy="41655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E71B1B"/>
              </a:buClr>
              <a:buFont typeface="Courier New" panose="02070309020205020404" pitchFamily="49" charset="0"/>
              <a:buChar char="o"/>
              <a:defRPr sz="1600" kern="1200">
                <a:solidFill>
                  <a:srgbClr val="7E7E82"/>
                </a:solidFill>
                <a:latin typeface="Open Sans"/>
                <a:ea typeface="+mn-ea"/>
                <a:cs typeface="Open Sans"/>
              </a:defRPr>
            </a:lvl1pPr>
            <a:lvl2pPr marL="742950" indent="-285750" algn="l" defTabSz="914400" rtl="0" eaLnBrk="1" latinLnBrk="0" hangingPunct="1">
              <a:spcBef>
                <a:spcPct val="20000"/>
              </a:spcBef>
              <a:buClr>
                <a:srgbClr val="E71B1B"/>
              </a:buClr>
              <a:buFont typeface="Arial" pitchFamily="34" charset="0"/>
              <a:buChar char="•"/>
              <a:defRPr sz="1400" kern="1200">
                <a:solidFill>
                  <a:srgbClr val="7E7E82"/>
                </a:solidFill>
                <a:latin typeface="Open Sans"/>
                <a:ea typeface="+mn-ea"/>
                <a:cs typeface="Open Sans"/>
              </a:defRPr>
            </a:lvl2pPr>
            <a:lvl3pPr marL="1143000" indent="-228600" algn="l" defTabSz="914400" rtl="0" eaLnBrk="1" latinLnBrk="0" hangingPunct="1">
              <a:spcBef>
                <a:spcPct val="20000"/>
              </a:spcBef>
              <a:buClr>
                <a:srgbClr val="E71B1B"/>
              </a:buClr>
              <a:buFont typeface="Calibri" panose="020F0502020204030204" pitchFamily="34" charset="0"/>
              <a:buChar char="–"/>
              <a:defRPr sz="1200" kern="1200">
                <a:solidFill>
                  <a:srgbClr val="7E7E82"/>
                </a:solidFill>
                <a:latin typeface="Open Sans"/>
                <a:ea typeface="+mn-ea"/>
                <a:cs typeface="Open Sans"/>
              </a:defRPr>
            </a:lvl3pPr>
            <a:lvl4pPr marL="1600200" indent="-228600" algn="l" defTabSz="914400" rtl="0" eaLnBrk="1" latinLnBrk="0" hangingPunct="1">
              <a:spcBef>
                <a:spcPct val="20000"/>
              </a:spcBef>
              <a:buClr>
                <a:srgbClr val="E71B1B"/>
              </a:buClr>
              <a:buFont typeface="Wingdings" panose="05000000000000000000" pitchFamily="2" charset="2"/>
              <a:buChar char="§"/>
              <a:defRPr sz="1100" kern="1200">
                <a:solidFill>
                  <a:srgbClr val="7E7E82"/>
                </a:solidFill>
                <a:latin typeface="Open Sans"/>
                <a:ea typeface="+mn-ea"/>
                <a:cs typeface="Open Sans"/>
              </a:defRPr>
            </a:lvl4pPr>
            <a:lvl5pPr marL="2057400" indent="-228600" algn="l" defTabSz="914400" rtl="0" eaLnBrk="1" latinLnBrk="0" hangingPunct="1">
              <a:spcBef>
                <a:spcPct val="20000"/>
              </a:spcBef>
              <a:buClr>
                <a:srgbClr val="E71B1B"/>
              </a:buClr>
              <a:buFont typeface="Arial" pitchFamily="34" charset="0"/>
              <a:buChar char="»"/>
              <a:defRPr sz="1100" kern="1200">
                <a:solidFill>
                  <a:srgbClr val="7E7E82"/>
                </a:solidFill>
                <a:latin typeface="Open Sans"/>
                <a:ea typeface="+mn-ea"/>
                <a:cs typeface="Open San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JM" dirty="0" smtClean="0"/>
          </a:p>
          <a:p>
            <a:pPr marL="0" indent="0">
              <a:buNone/>
            </a:pPr>
            <a:endParaRPr lang="en-JM" dirty="0"/>
          </a:p>
        </p:txBody>
      </p:sp>
    </p:spTree>
    <p:extLst>
      <p:ext uri="{BB962C8B-B14F-4D97-AF65-F5344CB8AC3E}">
        <p14:creationId xmlns:p14="http://schemas.microsoft.com/office/powerpoint/2010/main" val="29573308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Project Description and Impact on </a:t>
            </a:r>
            <a:r>
              <a:rPr lang="en-US" dirty="0" smtClean="0"/>
              <a:t>Campus – DB70</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91459" y="1676400"/>
            <a:ext cx="850942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87749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Project Description and Impact on </a:t>
            </a:r>
            <a:r>
              <a:rPr lang="en-US" dirty="0" smtClean="0"/>
              <a:t>Campus – Project Support Doc 1</a:t>
            </a:r>
            <a:endParaRPr lang="en-US" dirty="0"/>
          </a:p>
        </p:txBody>
      </p:sp>
      <p:sp>
        <p:nvSpPr>
          <p:cNvPr id="3" name="Content Placeholder 2"/>
          <p:cNvSpPr>
            <a:spLocks noGrp="1"/>
          </p:cNvSpPr>
          <p:nvPr>
            <p:ph idx="1"/>
          </p:nvPr>
        </p:nvSpPr>
        <p:spPr>
          <a:xfrm>
            <a:off x="457200" y="1524001"/>
            <a:ext cx="8229600" cy="4343404"/>
          </a:xfrm>
        </p:spPr>
        <p:txBody>
          <a:bodyPr>
            <a:normAutofit/>
          </a:bodyPr>
          <a:lstStyle/>
          <a:p>
            <a:pPr>
              <a:buClrTx/>
            </a:pPr>
            <a:r>
              <a:rPr lang="en-US" sz="2400" dirty="0" smtClean="0">
                <a:solidFill>
                  <a:schemeClr val="tx1"/>
                </a:solidFill>
              </a:rPr>
              <a:t>3.2 A - Program Scope – Describe the scope of work included in the project</a:t>
            </a:r>
          </a:p>
          <a:p>
            <a:pPr>
              <a:buClrTx/>
            </a:pPr>
            <a:r>
              <a:rPr lang="en-US" sz="2400" dirty="0" smtClean="0">
                <a:solidFill>
                  <a:schemeClr val="tx1"/>
                </a:solidFill>
              </a:rPr>
              <a:t>3.2 B - Evidence of Physical Facility Need – Describe deficiency being remedied by the project, whether lack of space for growing demand, poor repair, etc.</a:t>
            </a:r>
          </a:p>
          <a:p>
            <a:pPr>
              <a:buClrTx/>
            </a:pPr>
            <a:r>
              <a:rPr lang="en-US" sz="2400" dirty="0" smtClean="0">
                <a:solidFill>
                  <a:schemeClr val="tx1"/>
                </a:solidFill>
              </a:rPr>
              <a:t>3.2 C - Historical Profile – Related history of the facility and program.  For existing structures, specify dates of construction, additions and renovations, etc.</a:t>
            </a:r>
          </a:p>
          <a:p>
            <a:pPr>
              <a:buClrTx/>
            </a:pPr>
            <a:r>
              <a:rPr lang="en-US" sz="2400" dirty="0" smtClean="0">
                <a:solidFill>
                  <a:schemeClr val="tx1"/>
                </a:solidFill>
              </a:rPr>
              <a:t>3.2 D - Summary Results and Date of Physical Facilities Survey</a:t>
            </a:r>
          </a:p>
          <a:p>
            <a:endParaRPr lang="en-US" dirty="0"/>
          </a:p>
        </p:txBody>
      </p:sp>
    </p:spTree>
    <p:extLst>
      <p:ext uri="{BB962C8B-B14F-4D97-AF65-F5344CB8AC3E}">
        <p14:creationId xmlns:p14="http://schemas.microsoft.com/office/powerpoint/2010/main" val="39224745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lstStyle/>
          <a:p>
            <a:r>
              <a:rPr lang="en-US" dirty="0" smtClean="0"/>
              <a:t>Introduction</a:t>
            </a:r>
            <a:endParaRPr lang="en-US" dirty="0"/>
          </a:p>
        </p:txBody>
      </p:sp>
      <p:sp>
        <p:nvSpPr>
          <p:cNvPr id="3" name="Content Placeholder 2"/>
          <p:cNvSpPr>
            <a:spLocks noGrp="1"/>
          </p:cNvSpPr>
          <p:nvPr>
            <p:ph idx="1"/>
          </p:nvPr>
        </p:nvSpPr>
        <p:spPr>
          <a:xfrm>
            <a:off x="457200" y="1524001"/>
            <a:ext cx="8229600" cy="4343404"/>
          </a:xfrm>
        </p:spPr>
        <p:txBody>
          <a:bodyPr>
            <a:normAutofit fontScale="92500" lnSpcReduction="10000"/>
          </a:bodyPr>
          <a:lstStyle/>
          <a:p>
            <a:pPr lvl="1">
              <a:buClrTx/>
              <a:buFont typeface="Arial" panose="020B0604020202020204" pitchFamily="34" charset="0"/>
              <a:buChar char="•"/>
            </a:pPr>
            <a:r>
              <a:rPr lang="en-US" sz="2600" dirty="0" smtClean="0">
                <a:solidFill>
                  <a:schemeClr val="tx1"/>
                </a:solidFill>
              </a:rPr>
              <a:t>Review and approval by respective President’s and Governing Boards </a:t>
            </a:r>
            <a:r>
              <a:rPr lang="en-US" sz="2600" b="1" dirty="0" smtClean="0">
                <a:solidFill>
                  <a:schemeClr val="tx1"/>
                </a:solidFill>
              </a:rPr>
              <a:t>Spring, 2019</a:t>
            </a:r>
          </a:p>
          <a:p>
            <a:pPr lvl="1">
              <a:buClrTx/>
              <a:buFont typeface="Arial" panose="020B0604020202020204" pitchFamily="34" charset="0"/>
              <a:buChar char="•"/>
            </a:pPr>
            <a:r>
              <a:rPr lang="en-US" sz="2600" dirty="0" smtClean="0">
                <a:solidFill>
                  <a:schemeClr val="tx1"/>
                </a:solidFill>
              </a:rPr>
              <a:t>Due date for UT, TBR and 6 LGI’s capital budget submittals to THEC:  </a:t>
            </a:r>
            <a:r>
              <a:rPr lang="en-US" sz="2600" b="1" dirty="0" smtClean="0">
                <a:solidFill>
                  <a:schemeClr val="tx1"/>
                </a:solidFill>
              </a:rPr>
              <a:t>July 1, 2019</a:t>
            </a:r>
          </a:p>
          <a:p>
            <a:pPr lvl="1">
              <a:buClrTx/>
              <a:buFont typeface="Arial" panose="020B0604020202020204" pitchFamily="34" charset="0"/>
              <a:buChar char="•"/>
            </a:pPr>
            <a:r>
              <a:rPr lang="en-US" sz="2600" dirty="0" smtClean="0">
                <a:solidFill>
                  <a:schemeClr val="tx1"/>
                </a:solidFill>
              </a:rPr>
              <a:t>Projects evaluated and scored, presented to THEC for action at </a:t>
            </a:r>
            <a:r>
              <a:rPr lang="en-US" sz="2600" b="1" dirty="0" smtClean="0">
                <a:solidFill>
                  <a:schemeClr val="tx1"/>
                </a:solidFill>
              </a:rPr>
              <a:t>November 7, 2019 </a:t>
            </a:r>
            <a:r>
              <a:rPr lang="en-US" sz="2600" dirty="0" smtClean="0">
                <a:solidFill>
                  <a:schemeClr val="tx1"/>
                </a:solidFill>
              </a:rPr>
              <a:t>meeting</a:t>
            </a:r>
          </a:p>
          <a:p>
            <a:pPr lvl="1">
              <a:buClrTx/>
              <a:buFont typeface="Arial" panose="020B0604020202020204" pitchFamily="34" charset="0"/>
              <a:buChar char="•"/>
            </a:pPr>
            <a:r>
              <a:rPr lang="en-US" sz="2600" dirty="0" smtClean="0">
                <a:solidFill>
                  <a:schemeClr val="tx1"/>
                </a:solidFill>
              </a:rPr>
              <a:t>Projects are evaluated by Governor as part of State Budget process, presented at State of the State January, 2020.</a:t>
            </a:r>
          </a:p>
          <a:p>
            <a:pPr lvl="1">
              <a:buClrTx/>
              <a:buFont typeface="Arial" panose="020B0604020202020204" pitchFamily="34" charset="0"/>
              <a:buChar char="•"/>
            </a:pPr>
            <a:r>
              <a:rPr lang="en-US" sz="2600" dirty="0" smtClean="0">
                <a:solidFill>
                  <a:schemeClr val="tx1"/>
                </a:solidFill>
              </a:rPr>
              <a:t>Final approval of projects funding and State FY2020-21 budget is by the State Legislature, </a:t>
            </a:r>
            <a:r>
              <a:rPr lang="en-US" sz="2600" b="1" dirty="0" smtClean="0">
                <a:solidFill>
                  <a:schemeClr val="tx1"/>
                </a:solidFill>
              </a:rPr>
              <a:t>late spring, 2020.</a:t>
            </a:r>
          </a:p>
        </p:txBody>
      </p:sp>
      <p:sp>
        <p:nvSpPr>
          <p:cNvPr id="8" name="Text Placeholder 2"/>
          <p:cNvSpPr txBox="1">
            <a:spLocks/>
          </p:cNvSpPr>
          <p:nvPr/>
        </p:nvSpPr>
        <p:spPr>
          <a:xfrm>
            <a:off x="457200" y="1701805"/>
            <a:ext cx="8229600" cy="41655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E71B1B"/>
              </a:buClr>
              <a:buFont typeface="Courier New" panose="02070309020205020404" pitchFamily="49" charset="0"/>
              <a:buChar char="o"/>
              <a:defRPr sz="1600" kern="1200">
                <a:solidFill>
                  <a:srgbClr val="7E7E82"/>
                </a:solidFill>
                <a:latin typeface="Open Sans"/>
                <a:ea typeface="+mn-ea"/>
                <a:cs typeface="Open Sans"/>
              </a:defRPr>
            </a:lvl1pPr>
            <a:lvl2pPr marL="742950" indent="-285750" algn="l" defTabSz="914400" rtl="0" eaLnBrk="1" latinLnBrk="0" hangingPunct="1">
              <a:spcBef>
                <a:spcPct val="20000"/>
              </a:spcBef>
              <a:buClr>
                <a:srgbClr val="E71B1B"/>
              </a:buClr>
              <a:buFont typeface="Arial" pitchFamily="34" charset="0"/>
              <a:buChar char="•"/>
              <a:defRPr sz="1400" kern="1200">
                <a:solidFill>
                  <a:srgbClr val="7E7E82"/>
                </a:solidFill>
                <a:latin typeface="Open Sans"/>
                <a:ea typeface="+mn-ea"/>
                <a:cs typeface="Open Sans"/>
              </a:defRPr>
            </a:lvl2pPr>
            <a:lvl3pPr marL="1143000" indent="-228600" algn="l" defTabSz="914400" rtl="0" eaLnBrk="1" latinLnBrk="0" hangingPunct="1">
              <a:spcBef>
                <a:spcPct val="20000"/>
              </a:spcBef>
              <a:buClr>
                <a:srgbClr val="E71B1B"/>
              </a:buClr>
              <a:buFont typeface="Calibri" panose="020F0502020204030204" pitchFamily="34" charset="0"/>
              <a:buChar char="–"/>
              <a:defRPr sz="1200" kern="1200">
                <a:solidFill>
                  <a:srgbClr val="7E7E82"/>
                </a:solidFill>
                <a:latin typeface="Open Sans"/>
                <a:ea typeface="+mn-ea"/>
                <a:cs typeface="Open Sans"/>
              </a:defRPr>
            </a:lvl3pPr>
            <a:lvl4pPr marL="1600200" indent="-228600" algn="l" defTabSz="914400" rtl="0" eaLnBrk="1" latinLnBrk="0" hangingPunct="1">
              <a:spcBef>
                <a:spcPct val="20000"/>
              </a:spcBef>
              <a:buClr>
                <a:srgbClr val="E71B1B"/>
              </a:buClr>
              <a:buFont typeface="Wingdings" panose="05000000000000000000" pitchFamily="2" charset="2"/>
              <a:buChar char="§"/>
              <a:defRPr sz="1100" kern="1200">
                <a:solidFill>
                  <a:srgbClr val="7E7E82"/>
                </a:solidFill>
                <a:latin typeface="Open Sans"/>
                <a:ea typeface="+mn-ea"/>
                <a:cs typeface="Open Sans"/>
              </a:defRPr>
            </a:lvl4pPr>
            <a:lvl5pPr marL="2057400" indent="-228600" algn="l" defTabSz="914400" rtl="0" eaLnBrk="1" latinLnBrk="0" hangingPunct="1">
              <a:spcBef>
                <a:spcPct val="20000"/>
              </a:spcBef>
              <a:buClr>
                <a:srgbClr val="E71B1B"/>
              </a:buClr>
              <a:buFont typeface="Arial" pitchFamily="34" charset="0"/>
              <a:buChar char="»"/>
              <a:defRPr sz="1100" kern="1200">
                <a:solidFill>
                  <a:srgbClr val="7E7E82"/>
                </a:solidFill>
                <a:latin typeface="Open Sans"/>
                <a:ea typeface="+mn-ea"/>
                <a:cs typeface="Open San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JM" dirty="0" smtClean="0"/>
          </a:p>
          <a:p>
            <a:pPr marL="0" indent="0">
              <a:buNone/>
            </a:pPr>
            <a:endParaRPr lang="en-JM" dirty="0"/>
          </a:p>
        </p:txBody>
      </p:sp>
    </p:spTree>
    <p:extLst>
      <p:ext uri="{BB962C8B-B14F-4D97-AF65-F5344CB8AC3E}">
        <p14:creationId xmlns:p14="http://schemas.microsoft.com/office/powerpoint/2010/main" val="10067405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Project Description and Impact on </a:t>
            </a:r>
            <a:r>
              <a:rPr lang="en-US" dirty="0" smtClean="0"/>
              <a:t>Campus – Project Support Doc 2</a:t>
            </a:r>
            <a:endParaRPr lang="en-US" dirty="0"/>
          </a:p>
        </p:txBody>
      </p:sp>
      <p:sp>
        <p:nvSpPr>
          <p:cNvPr id="3" name="Content Placeholder 2"/>
          <p:cNvSpPr>
            <a:spLocks noGrp="1"/>
          </p:cNvSpPr>
          <p:nvPr>
            <p:ph idx="1"/>
          </p:nvPr>
        </p:nvSpPr>
        <p:spPr>
          <a:xfrm>
            <a:off x="304800" y="1524000"/>
            <a:ext cx="8534400" cy="4495799"/>
          </a:xfrm>
        </p:spPr>
        <p:txBody>
          <a:bodyPr>
            <a:noAutofit/>
          </a:bodyPr>
          <a:lstStyle/>
          <a:p>
            <a:pPr>
              <a:buClrTx/>
            </a:pPr>
            <a:r>
              <a:rPr lang="en-US" sz="2800" dirty="0" smtClean="0">
                <a:solidFill>
                  <a:schemeClr val="tx1"/>
                </a:solidFill>
              </a:rPr>
              <a:t>3.3 E - Cost Information – Basis for SF cost estimates, support for construction cost and methods for determining the estimate, equipment, AV, IT costs.  Provide information on similar projects in the region recently bid if available.</a:t>
            </a:r>
          </a:p>
          <a:p>
            <a:pPr>
              <a:buClrTx/>
            </a:pPr>
            <a:r>
              <a:rPr lang="en-US" sz="2800" dirty="0" smtClean="0">
                <a:solidFill>
                  <a:schemeClr val="tx1"/>
                </a:solidFill>
              </a:rPr>
              <a:t>3.3 F - Project Schedule – Milestone dates and project sequence or phasing</a:t>
            </a:r>
          </a:p>
          <a:p>
            <a:pPr>
              <a:buClrTx/>
            </a:pPr>
            <a:r>
              <a:rPr lang="en-US" sz="2800" dirty="0" smtClean="0">
                <a:solidFill>
                  <a:schemeClr val="tx1"/>
                </a:solidFill>
              </a:rPr>
              <a:t>3.3 G - Other Campus or Program Impact – Direct or indirect impact of the project </a:t>
            </a:r>
            <a:endParaRPr lang="en-US" sz="2800" dirty="0">
              <a:solidFill>
                <a:schemeClr val="tx1"/>
              </a:solidFill>
            </a:endParaRPr>
          </a:p>
        </p:txBody>
      </p:sp>
    </p:spTree>
    <p:extLst>
      <p:ext uri="{BB962C8B-B14F-4D97-AF65-F5344CB8AC3E}">
        <p14:creationId xmlns:p14="http://schemas.microsoft.com/office/powerpoint/2010/main" val="17312166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3. Project Description and Impact on </a:t>
            </a:r>
            <a:r>
              <a:rPr lang="en-US" dirty="0" smtClean="0"/>
              <a:t>Campus – Schedule of Movable Equipment</a:t>
            </a:r>
            <a:endParaRPr lang="en-US" dirty="0"/>
          </a:p>
        </p:txBody>
      </p:sp>
      <p:sp>
        <p:nvSpPr>
          <p:cNvPr id="3" name="Content Placeholder 2"/>
          <p:cNvSpPr>
            <a:spLocks noGrp="1"/>
          </p:cNvSpPr>
          <p:nvPr>
            <p:ph idx="1"/>
          </p:nvPr>
        </p:nvSpPr>
        <p:spPr>
          <a:xfrm>
            <a:off x="457200" y="1778001"/>
            <a:ext cx="8229600" cy="4165599"/>
          </a:xfrm>
        </p:spPr>
        <p:txBody>
          <a:bodyPr>
            <a:normAutofit/>
          </a:bodyPr>
          <a:lstStyle/>
          <a:p>
            <a:pPr>
              <a:buClrTx/>
            </a:pPr>
            <a:r>
              <a:rPr lang="en-US" sz="2800" dirty="0" smtClean="0">
                <a:solidFill>
                  <a:schemeClr val="tx1"/>
                </a:solidFill>
              </a:rPr>
              <a:t>3.4 A - List of equipment by category, i.e. furnishings for office, classroom loose equipment, AV, IT (describe what is included), site furnishings, signage, contingency</a:t>
            </a:r>
          </a:p>
          <a:p>
            <a:pPr>
              <a:buClrTx/>
            </a:pPr>
            <a:r>
              <a:rPr lang="en-US" sz="2800" dirty="0" smtClean="0">
                <a:solidFill>
                  <a:schemeClr val="tx1"/>
                </a:solidFill>
              </a:rPr>
              <a:t>3.4 B - Explanation of equipment costs – method of determining costs, i.e. based on detailed itemization, or per </a:t>
            </a:r>
            <a:r>
              <a:rPr lang="en-US" sz="2800" dirty="0" err="1" smtClean="0">
                <a:solidFill>
                  <a:schemeClr val="tx1"/>
                </a:solidFill>
              </a:rPr>
              <a:t>s.f.</a:t>
            </a:r>
            <a:r>
              <a:rPr lang="en-US" sz="2800" dirty="0" smtClean="0">
                <a:solidFill>
                  <a:schemeClr val="tx1"/>
                </a:solidFill>
              </a:rPr>
              <a:t> costs of similar projects, etc.</a:t>
            </a:r>
            <a:endParaRPr lang="en-US" sz="2800" dirty="0">
              <a:solidFill>
                <a:schemeClr val="tx1"/>
              </a:solidFill>
            </a:endParaRPr>
          </a:p>
        </p:txBody>
      </p:sp>
    </p:spTree>
    <p:extLst>
      <p:ext uri="{BB962C8B-B14F-4D97-AF65-F5344CB8AC3E}">
        <p14:creationId xmlns:p14="http://schemas.microsoft.com/office/powerpoint/2010/main" val="40001501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3733800" cy="1066800"/>
          </a:xfrm>
        </p:spPr>
        <p:txBody>
          <a:bodyPr/>
          <a:lstStyle/>
          <a:p>
            <a:r>
              <a:rPr lang="en-US" dirty="0" smtClean="0"/>
              <a:t>3.5 Business Plan</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371600"/>
            <a:ext cx="8229600" cy="20510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81000" y="3886200"/>
            <a:ext cx="7924800" cy="1846659"/>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3.5 A – Operations Overview</a:t>
            </a:r>
          </a:p>
          <a:p>
            <a:endParaRPr lang="en-US" sz="2400" dirty="0" smtClean="0"/>
          </a:p>
          <a:p>
            <a:pPr marL="285750" indent="-285750">
              <a:buFont typeface="Arial" panose="020B0604020202020204" pitchFamily="34" charset="0"/>
              <a:buChar char="•"/>
            </a:pPr>
            <a:r>
              <a:rPr lang="en-US" sz="2400" dirty="0" smtClean="0"/>
              <a:t>3.5 B – Revenue Sources, Fundraising and Partnerships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285481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Space Needs</a:t>
            </a:r>
            <a:endParaRPr lang="en-US" dirty="0"/>
          </a:p>
        </p:txBody>
      </p:sp>
      <p:sp>
        <p:nvSpPr>
          <p:cNvPr id="3" name="Content Placeholder 2"/>
          <p:cNvSpPr>
            <a:spLocks noGrp="1"/>
          </p:cNvSpPr>
          <p:nvPr>
            <p:ph idx="1"/>
          </p:nvPr>
        </p:nvSpPr>
        <p:spPr>
          <a:xfrm>
            <a:off x="457200" y="1447800"/>
            <a:ext cx="8229600" cy="4419605"/>
          </a:xfrm>
        </p:spPr>
        <p:txBody>
          <a:bodyPr>
            <a:normAutofit lnSpcReduction="10000"/>
          </a:bodyPr>
          <a:lstStyle/>
          <a:p>
            <a:pPr lvl="1">
              <a:buClrTx/>
              <a:buFont typeface="Arial" panose="020B0604020202020204" pitchFamily="34" charset="0"/>
              <a:buChar char="•"/>
            </a:pPr>
            <a:r>
              <a:rPr lang="en-US" sz="2400" dirty="0" smtClean="0">
                <a:solidFill>
                  <a:schemeClr val="tx1"/>
                </a:solidFill>
              </a:rPr>
              <a:t>THEC Space Guideline Calculations</a:t>
            </a:r>
          </a:p>
          <a:p>
            <a:pPr lvl="2">
              <a:buClrTx/>
              <a:buFont typeface="Courier New" panose="02070309020205020404" pitchFamily="49" charset="0"/>
              <a:buChar char="o"/>
            </a:pPr>
            <a:r>
              <a:rPr lang="en-US" sz="2400" dirty="0" smtClean="0">
                <a:solidFill>
                  <a:schemeClr val="tx1"/>
                </a:solidFill>
              </a:rPr>
              <a:t> Consistent </a:t>
            </a:r>
            <a:r>
              <a:rPr lang="en-US" sz="2400" dirty="0">
                <a:solidFill>
                  <a:schemeClr val="tx1"/>
                </a:solidFill>
              </a:rPr>
              <a:t>with Schedule D areas, Fall </a:t>
            </a:r>
            <a:r>
              <a:rPr lang="en-US" sz="2400" dirty="0" smtClean="0">
                <a:solidFill>
                  <a:schemeClr val="tx1"/>
                </a:solidFill>
              </a:rPr>
              <a:t>2018</a:t>
            </a:r>
            <a:endParaRPr lang="en-US" sz="2400" dirty="0">
              <a:solidFill>
                <a:schemeClr val="tx1"/>
              </a:solidFill>
            </a:endParaRPr>
          </a:p>
          <a:p>
            <a:pPr lvl="3">
              <a:buClrTx/>
              <a:buFont typeface="Arial" panose="020B0604020202020204" pitchFamily="34" charset="0"/>
              <a:buChar char="•"/>
            </a:pPr>
            <a:r>
              <a:rPr lang="en-US" sz="2400" dirty="0">
                <a:solidFill>
                  <a:schemeClr val="tx1"/>
                </a:solidFill>
              </a:rPr>
              <a:t>E&amp;G space</a:t>
            </a:r>
          </a:p>
          <a:p>
            <a:pPr lvl="2">
              <a:buClrTx/>
              <a:buFont typeface="Courier New" panose="02070309020205020404" pitchFamily="49" charset="0"/>
              <a:buChar char="o"/>
            </a:pPr>
            <a:r>
              <a:rPr lang="en-US" sz="2400" dirty="0" smtClean="0">
                <a:solidFill>
                  <a:schemeClr val="tx1"/>
                </a:solidFill>
              </a:rPr>
              <a:t> Note </a:t>
            </a:r>
            <a:r>
              <a:rPr lang="en-US" sz="2400" dirty="0">
                <a:solidFill>
                  <a:schemeClr val="tx1"/>
                </a:solidFill>
              </a:rPr>
              <a:t>any variance from Schedule D totals</a:t>
            </a:r>
          </a:p>
          <a:p>
            <a:pPr lvl="3">
              <a:buClrTx/>
              <a:buFont typeface="Arial" panose="020B0604020202020204" pitchFamily="34" charset="0"/>
              <a:buChar char="•"/>
            </a:pPr>
            <a:r>
              <a:rPr lang="en-US" sz="2400" dirty="0">
                <a:solidFill>
                  <a:schemeClr val="tx1"/>
                </a:solidFill>
              </a:rPr>
              <a:t>Formula space</a:t>
            </a:r>
          </a:p>
          <a:p>
            <a:pPr lvl="1">
              <a:buClrTx/>
              <a:buFont typeface="Arial" panose="020B0604020202020204" pitchFamily="34" charset="0"/>
              <a:buChar char="•"/>
            </a:pPr>
            <a:endParaRPr lang="en-US" sz="2400" dirty="0" smtClean="0">
              <a:solidFill>
                <a:schemeClr val="tx1"/>
              </a:solidFill>
            </a:endParaRPr>
          </a:p>
          <a:p>
            <a:pPr lvl="1">
              <a:buClrTx/>
              <a:buFont typeface="Arial" panose="020B0604020202020204" pitchFamily="34" charset="0"/>
              <a:buChar char="•"/>
            </a:pPr>
            <a:r>
              <a:rPr lang="en-US" sz="2400" dirty="0" smtClean="0">
                <a:solidFill>
                  <a:schemeClr val="tx1"/>
                </a:solidFill>
              </a:rPr>
              <a:t>TBR and LGI’s continue input into Physical Facilities Inventory database, and Physical Facilities Survey database at TBR</a:t>
            </a:r>
          </a:p>
          <a:p>
            <a:pPr lvl="1">
              <a:buClrTx/>
              <a:buFont typeface="Arial" panose="020B0604020202020204" pitchFamily="34" charset="0"/>
              <a:buChar char="•"/>
            </a:pPr>
            <a:endParaRPr lang="en-US" sz="2400" dirty="0" smtClean="0">
              <a:solidFill>
                <a:schemeClr val="tx1"/>
              </a:solidFill>
            </a:endParaRPr>
          </a:p>
          <a:p>
            <a:pPr lvl="1">
              <a:buClrTx/>
              <a:buFont typeface="Arial" panose="020B0604020202020204" pitchFamily="34" charset="0"/>
              <a:buChar char="•"/>
            </a:pPr>
            <a:r>
              <a:rPr lang="en-US" sz="2400" dirty="0" smtClean="0">
                <a:solidFill>
                  <a:schemeClr val="tx1"/>
                </a:solidFill>
              </a:rPr>
              <a:t>Central database will continue in future years</a:t>
            </a:r>
          </a:p>
          <a:p>
            <a:pPr marL="914400" lvl="2" indent="0">
              <a:buNone/>
            </a:pPr>
            <a:endParaRPr lang="en-US" sz="2200" dirty="0" smtClean="0">
              <a:solidFill>
                <a:schemeClr val="tx1"/>
              </a:solidFill>
            </a:endParaRPr>
          </a:p>
        </p:txBody>
      </p:sp>
      <p:sp>
        <p:nvSpPr>
          <p:cNvPr id="8" name="Text Placeholder 2"/>
          <p:cNvSpPr txBox="1">
            <a:spLocks/>
          </p:cNvSpPr>
          <p:nvPr/>
        </p:nvSpPr>
        <p:spPr>
          <a:xfrm>
            <a:off x="457200" y="1701805"/>
            <a:ext cx="8229600" cy="41655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E71B1B"/>
              </a:buClr>
              <a:buFont typeface="Courier New" panose="02070309020205020404" pitchFamily="49" charset="0"/>
              <a:buChar char="o"/>
              <a:defRPr sz="1600" kern="1200">
                <a:solidFill>
                  <a:srgbClr val="7E7E82"/>
                </a:solidFill>
                <a:latin typeface="Open Sans"/>
                <a:ea typeface="+mn-ea"/>
                <a:cs typeface="Open Sans"/>
              </a:defRPr>
            </a:lvl1pPr>
            <a:lvl2pPr marL="742950" indent="-285750" algn="l" defTabSz="914400" rtl="0" eaLnBrk="1" latinLnBrk="0" hangingPunct="1">
              <a:spcBef>
                <a:spcPct val="20000"/>
              </a:spcBef>
              <a:buClr>
                <a:srgbClr val="E71B1B"/>
              </a:buClr>
              <a:buFont typeface="Arial" pitchFamily="34" charset="0"/>
              <a:buChar char="•"/>
              <a:defRPr sz="1400" kern="1200">
                <a:solidFill>
                  <a:srgbClr val="7E7E82"/>
                </a:solidFill>
                <a:latin typeface="Open Sans"/>
                <a:ea typeface="+mn-ea"/>
                <a:cs typeface="Open Sans"/>
              </a:defRPr>
            </a:lvl2pPr>
            <a:lvl3pPr marL="1143000" indent="-228600" algn="l" defTabSz="914400" rtl="0" eaLnBrk="1" latinLnBrk="0" hangingPunct="1">
              <a:spcBef>
                <a:spcPct val="20000"/>
              </a:spcBef>
              <a:buClr>
                <a:srgbClr val="E71B1B"/>
              </a:buClr>
              <a:buFont typeface="Calibri" panose="020F0502020204030204" pitchFamily="34" charset="0"/>
              <a:buChar char="–"/>
              <a:defRPr sz="1200" kern="1200">
                <a:solidFill>
                  <a:srgbClr val="7E7E82"/>
                </a:solidFill>
                <a:latin typeface="Open Sans"/>
                <a:ea typeface="+mn-ea"/>
                <a:cs typeface="Open Sans"/>
              </a:defRPr>
            </a:lvl3pPr>
            <a:lvl4pPr marL="1600200" indent="-228600" algn="l" defTabSz="914400" rtl="0" eaLnBrk="1" latinLnBrk="0" hangingPunct="1">
              <a:spcBef>
                <a:spcPct val="20000"/>
              </a:spcBef>
              <a:buClr>
                <a:srgbClr val="E71B1B"/>
              </a:buClr>
              <a:buFont typeface="Wingdings" panose="05000000000000000000" pitchFamily="2" charset="2"/>
              <a:buChar char="§"/>
              <a:defRPr sz="1100" kern="1200">
                <a:solidFill>
                  <a:srgbClr val="7E7E82"/>
                </a:solidFill>
                <a:latin typeface="Open Sans"/>
                <a:ea typeface="+mn-ea"/>
                <a:cs typeface="Open Sans"/>
              </a:defRPr>
            </a:lvl4pPr>
            <a:lvl5pPr marL="2057400" indent="-228600" algn="l" defTabSz="914400" rtl="0" eaLnBrk="1" latinLnBrk="0" hangingPunct="1">
              <a:spcBef>
                <a:spcPct val="20000"/>
              </a:spcBef>
              <a:buClr>
                <a:srgbClr val="E71B1B"/>
              </a:buClr>
              <a:buFont typeface="Arial" pitchFamily="34" charset="0"/>
              <a:buChar char="»"/>
              <a:defRPr sz="1100" kern="1200">
                <a:solidFill>
                  <a:srgbClr val="7E7E82"/>
                </a:solidFill>
                <a:latin typeface="Open Sans"/>
                <a:ea typeface="+mn-ea"/>
                <a:cs typeface="Open San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JM" dirty="0" smtClean="0"/>
          </a:p>
          <a:p>
            <a:pPr marL="0" indent="0">
              <a:buNone/>
            </a:pPr>
            <a:endParaRPr lang="en-JM" dirty="0"/>
          </a:p>
        </p:txBody>
      </p:sp>
    </p:spTree>
    <p:extLst>
      <p:ext uri="{BB962C8B-B14F-4D97-AF65-F5344CB8AC3E}">
        <p14:creationId xmlns:p14="http://schemas.microsoft.com/office/powerpoint/2010/main" val="30923145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4.1 </a:t>
            </a:r>
            <a:r>
              <a:rPr lang="en-US" dirty="0"/>
              <a:t>Space Needs</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81944" y="1701800"/>
            <a:ext cx="7980112" cy="416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604946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1905000" cy="2743200"/>
          </a:xfrm>
        </p:spPr>
        <p:txBody>
          <a:bodyPr>
            <a:normAutofit/>
          </a:bodyPr>
          <a:lstStyle/>
          <a:p>
            <a:r>
              <a:rPr lang="en-US" sz="2400" dirty="0" smtClean="0"/>
              <a:t>4.2 </a:t>
            </a:r>
            <a:r>
              <a:rPr lang="en-US" sz="2400" dirty="0"/>
              <a:t>Space </a:t>
            </a:r>
            <a:r>
              <a:rPr lang="en-US" sz="2400" dirty="0" smtClean="0"/>
              <a:t>Needs – Tabulation of Affected Space</a:t>
            </a:r>
            <a:endParaRPr lang="en-US" sz="2400"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43200" y="152400"/>
            <a:ext cx="6020206" cy="64323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996203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2667000" cy="4267200"/>
          </a:xfrm>
        </p:spPr>
        <p:txBody>
          <a:bodyPr>
            <a:normAutofit/>
          </a:bodyPr>
          <a:lstStyle/>
          <a:p>
            <a:r>
              <a:rPr lang="en-US" dirty="0" smtClean="0"/>
              <a:t>4.3 Space Needs – Space Detail Information (Program Summary)</a:t>
            </a:r>
            <a:endParaRPr lang="en-US" dirty="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304800"/>
            <a:ext cx="6159169" cy="57611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044714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fontScale="90000"/>
          </a:bodyPr>
          <a:lstStyle/>
          <a:p>
            <a:r>
              <a:rPr lang="en-US" dirty="0"/>
              <a:t/>
            </a:r>
            <a:br>
              <a:rPr lang="en-US" dirty="0"/>
            </a:br>
            <a:r>
              <a:rPr lang="en-US" sz="3600" dirty="0" smtClean="0"/>
              <a:t>5.1 </a:t>
            </a:r>
            <a:r>
              <a:rPr lang="en-US" sz="3600" dirty="0"/>
              <a:t>External Funding</a:t>
            </a:r>
            <a:r>
              <a:rPr lang="en-US" dirty="0"/>
              <a:t/>
            </a:r>
            <a:br>
              <a:rPr lang="en-US" dirty="0"/>
            </a:br>
            <a:endParaRPr lang="en-US" dirty="0"/>
          </a:p>
        </p:txBody>
      </p:sp>
      <p:sp>
        <p:nvSpPr>
          <p:cNvPr id="3" name="Content Placeholder 2"/>
          <p:cNvSpPr>
            <a:spLocks noGrp="1"/>
          </p:cNvSpPr>
          <p:nvPr>
            <p:ph idx="1"/>
          </p:nvPr>
        </p:nvSpPr>
        <p:spPr>
          <a:xfrm>
            <a:off x="0" y="1143000"/>
            <a:ext cx="9067800" cy="5029200"/>
          </a:xfrm>
        </p:spPr>
        <p:txBody>
          <a:bodyPr>
            <a:normAutofit/>
          </a:bodyPr>
          <a:lstStyle/>
          <a:p>
            <a:pPr lvl="1">
              <a:buClrTx/>
              <a:buFont typeface="Arial" panose="020B0604020202020204" pitchFamily="34" charset="0"/>
              <a:buChar char="•"/>
            </a:pPr>
            <a:r>
              <a:rPr lang="en-US" sz="2000" dirty="0">
                <a:solidFill>
                  <a:schemeClr val="tx1"/>
                </a:solidFill>
              </a:rPr>
              <a:t>Total possible points for maximum </a:t>
            </a:r>
            <a:r>
              <a:rPr lang="en-US" sz="2000" dirty="0" smtClean="0">
                <a:solidFill>
                  <a:schemeClr val="tx1"/>
                </a:solidFill>
              </a:rPr>
              <a:t>match</a:t>
            </a:r>
          </a:p>
          <a:p>
            <a:pPr lvl="2">
              <a:buClrTx/>
              <a:buFont typeface="Courier New" panose="02070309020205020404" pitchFamily="49" charset="0"/>
              <a:buChar char="o"/>
            </a:pPr>
            <a:r>
              <a:rPr lang="en-US" sz="2000" b="1" dirty="0" smtClean="0">
                <a:solidFill>
                  <a:schemeClr val="tx1"/>
                </a:solidFill>
              </a:rPr>
              <a:t>8 </a:t>
            </a:r>
            <a:r>
              <a:rPr lang="en-US" sz="2000" b="1" dirty="0">
                <a:solidFill>
                  <a:schemeClr val="tx1"/>
                </a:solidFill>
              </a:rPr>
              <a:t>of 100 </a:t>
            </a:r>
            <a:r>
              <a:rPr lang="en-US" sz="2000" dirty="0">
                <a:solidFill>
                  <a:schemeClr val="tx1"/>
                </a:solidFill>
              </a:rPr>
              <a:t>for both new </a:t>
            </a:r>
            <a:r>
              <a:rPr lang="en-US" sz="2000" dirty="0" smtClean="0">
                <a:solidFill>
                  <a:schemeClr val="tx1"/>
                </a:solidFill>
              </a:rPr>
              <a:t>construction </a:t>
            </a:r>
            <a:r>
              <a:rPr lang="en-US" sz="2000" dirty="0">
                <a:solidFill>
                  <a:schemeClr val="tx1"/>
                </a:solidFill>
              </a:rPr>
              <a:t>and </a:t>
            </a:r>
            <a:r>
              <a:rPr lang="en-US" sz="2000" dirty="0" smtClean="0">
                <a:solidFill>
                  <a:schemeClr val="tx1"/>
                </a:solidFill>
              </a:rPr>
              <a:t>renovations </a:t>
            </a:r>
          </a:p>
          <a:p>
            <a:pPr lvl="1">
              <a:buClrTx/>
              <a:buFont typeface="Arial" panose="020B0604020202020204" pitchFamily="34" charset="0"/>
              <a:buChar char="•"/>
            </a:pPr>
            <a:r>
              <a:rPr lang="en-US" sz="2000" dirty="0" smtClean="0">
                <a:solidFill>
                  <a:schemeClr val="tx1"/>
                </a:solidFill>
              </a:rPr>
              <a:t>No </a:t>
            </a:r>
            <a:r>
              <a:rPr lang="en-US" sz="2000" dirty="0">
                <a:solidFill>
                  <a:schemeClr val="tx1"/>
                </a:solidFill>
              </a:rPr>
              <a:t>minimum gift component for renovations</a:t>
            </a:r>
          </a:p>
          <a:p>
            <a:pPr lvl="1">
              <a:buClrTx/>
              <a:buFont typeface="Arial" panose="020B0604020202020204" pitchFamily="34" charset="0"/>
              <a:buChar char="•"/>
            </a:pPr>
            <a:r>
              <a:rPr lang="en-US" sz="2000" dirty="0">
                <a:solidFill>
                  <a:schemeClr val="tx1"/>
                </a:solidFill>
              </a:rPr>
              <a:t>The match component for </a:t>
            </a:r>
            <a:r>
              <a:rPr lang="en-US" sz="2000" b="1" dirty="0">
                <a:solidFill>
                  <a:schemeClr val="tx1"/>
                </a:solidFill>
              </a:rPr>
              <a:t>new construction projects </a:t>
            </a:r>
            <a:r>
              <a:rPr lang="en-US" sz="2000" dirty="0">
                <a:solidFill>
                  <a:schemeClr val="tx1"/>
                </a:solidFill>
              </a:rPr>
              <a:t>only shall consist of </a:t>
            </a:r>
            <a:r>
              <a:rPr lang="en-US" sz="2000" b="1" dirty="0">
                <a:solidFill>
                  <a:schemeClr val="tx1"/>
                </a:solidFill>
              </a:rPr>
              <a:t>gifts</a:t>
            </a:r>
            <a:r>
              <a:rPr lang="en-US" sz="2000" dirty="0">
                <a:solidFill>
                  <a:schemeClr val="tx1"/>
                </a:solidFill>
              </a:rPr>
              <a:t> to the institution in the following percentage of the total pledged match:</a:t>
            </a:r>
          </a:p>
          <a:p>
            <a:pPr lvl="2">
              <a:buClrTx/>
              <a:buFont typeface="Courier New" panose="02070309020205020404" pitchFamily="49" charset="0"/>
              <a:buChar char="o"/>
            </a:pPr>
            <a:r>
              <a:rPr lang="en-US" sz="2000" dirty="0">
                <a:solidFill>
                  <a:schemeClr val="tx1"/>
                </a:solidFill>
              </a:rPr>
              <a:t>30% for all </a:t>
            </a:r>
            <a:r>
              <a:rPr lang="en-US" sz="2000" dirty="0" smtClean="0">
                <a:solidFill>
                  <a:schemeClr val="tx1"/>
                </a:solidFill>
              </a:rPr>
              <a:t>Community </a:t>
            </a:r>
            <a:r>
              <a:rPr lang="en-US" sz="2000" dirty="0">
                <a:solidFill>
                  <a:schemeClr val="tx1"/>
                </a:solidFill>
              </a:rPr>
              <a:t>Colleges, and Nonformula Units</a:t>
            </a:r>
          </a:p>
          <a:p>
            <a:pPr lvl="2">
              <a:buClrTx/>
              <a:buFont typeface="Courier New" panose="02070309020205020404" pitchFamily="49" charset="0"/>
              <a:buChar char="o"/>
            </a:pPr>
            <a:r>
              <a:rPr lang="en-US" sz="2000" dirty="0">
                <a:solidFill>
                  <a:schemeClr val="tx1"/>
                </a:solidFill>
              </a:rPr>
              <a:t>40% for Moderate Research and Masters Universities</a:t>
            </a:r>
          </a:p>
          <a:p>
            <a:pPr lvl="2">
              <a:buClrTx/>
              <a:buFont typeface="Courier New" panose="02070309020205020404" pitchFamily="49" charset="0"/>
              <a:buChar char="o"/>
            </a:pPr>
            <a:r>
              <a:rPr lang="en-US" sz="2000" dirty="0">
                <a:solidFill>
                  <a:schemeClr val="tx1"/>
                </a:solidFill>
              </a:rPr>
              <a:t>50% for </a:t>
            </a:r>
            <a:r>
              <a:rPr lang="en-US" sz="2000" dirty="0" smtClean="0">
                <a:solidFill>
                  <a:schemeClr val="tx1"/>
                </a:solidFill>
              </a:rPr>
              <a:t>Doctoral Higher and Highest Research (University </a:t>
            </a:r>
            <a:r>
              <a:rPr lang="en-US" sz="2000" dirty="0">
                <a:solidFill>
                  <a:schemeClr val="tx1"/>
                </a:solidFill>
              </a:rPr>
              <a:t>of Memphis and UT </a:t>
            </a:r>
            <a:r>
              <a:rPr lang="en-US" sz="2000" dirty="0" smtClean="0">
                <a:solidFill>
                  <a:schemeClr val="tx1"/>
                </a:solidFill>
              </a:rPr>
              <a:t>Knoxville)</a:t>
            </a:r>
            <a:endParaRPr lang="en-US" sz="2000" dirty="0">
              <a:solidFill>
                <a:schemeClr val="tx1"/>
              </a:solidFill>
            </a:endParaRPr>
          </a:p>
          <a:p>
            <a:pPr lvl="1">
              <a:buClrTx/>
              <a:buFont typeface="Arial" panose="020B0604020202020204" pitchFamily="34" charset="0"/>
              <a:buChar char="•"/>
            </a:pPr>
            <a:r>
              <a:rPr lang="en-US" sz="2000" dirty="0">
                <a:solidFill>
                  <a:schemeClr val="tx1"/>
                </a:solidFill>
              </a:rPr>
              <a:t>No more than one-third (1/3) of the total pledged institutional match shall consist of Tennessee State School Bond Authority financing, the term of which shall not exceed five (5) years.</a:t>
            </a:r>
          </a:p>
          <a:p>
            <a:endParaRPr lang="en-US" dirty="0"/>
          </a:p>
        </p:txBody>
      </p:sp>
    </p:spTree>
    <p:extLst>
      <p:ext uri="{BB962C8B-B14F-4D97-AF65-F5344CB8AC3E}">
        <p14:creationId xmlns:p14="http://schemas.microsoft.com/office/powerpoint/2010/main" val="32364623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 r="197" b="41859"/>
          <a:stretch/>
        </p:blipFill>
        <p:spPr bwMode="auto">
          <a:xfrm>
            <a:off x="152400" y="1447800"/>
            <a:ext cx="9184023" cy="3193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
          <p:cNvSpPr>
            <a:spLocks noGrp="1"/>
          </p:cNvSpPr>
          <p:nvPr>
            <p:ph type="title"/>
          </p:nvPr>
        </p:nvSpPr>
        <p:spPr>
          <a:xfrm>
            <a:off x="457200" y="76200"/>
            <a:ext cx="8229600" cy="838200"/>
          </a:xfrm>
        </p:spPr>
        <p:txBody>
          <a:bodyPr>
            <a:normAutofit fontScale="90000"/>
          </a:bodyPr>
          <a:lstStyle/>
          <a:p>
            <a:r>
              <a:rPr lang="en-US" dirty="0"/>
              <a:t/>
            </a:r>
            <a:br>
              <a:rPr lang="en-US" dirty="0"/>
            </a:br>
            <a:r>
              <a:rPr lang="en-US" sz="3600" dirty="0" smtClean="0"/>
              <a:t>5.1 </a:t>
            </a:r>
            <a:r>
              <a:rPr lang="en-US" sz="3600" dirty="0"/>
              <a:t>External Funding</a:t>
            </a:r>
            <a:r>
              <a:rPr lang="en-US" dirty="0"/>
              <a:t/>
            </a:r>
            <a:br>
              <a:rPr lang="en-US" dirty="0"/>
            </a:br>
            <a:endParaRPr lang="en-US" dirty="0"/>
          </a:p>
        </p:txBody>
      </p:sp>
    </p:spTree>
    <p:extLst>
      <p:ext uri="{BB962C8B-B14F-4D97-AF65-F5344CB8AC3E}">
        <p14:creationId xmlns:p14="http://schemas.microsoft.com/office/powerpoint/2010/main" val="35310769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US" dirty="0" smtClean="0"/>
              <a:t>5.1 External Funding</a:t>
            </a:r>
            <a:endParaRPr lang="en-US"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8800" y="762000"/>
            <a:ext cx="7162800" cy="54085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73861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lstStyle/>
          <a:p>
            <a:r>
              <a:rPr lang="en-US" dirty="0" smtClean="0"/>
              <a:t>Introduction</a:t>
            </a:r>
            <a:endParaRPr lang="en-US" dirty="0"/>
          </a:p>
        </p:txBody>
      </p:sp>
      <p:sp>
        <p:nvSpPr>
          <p:cNvPr id="3" name="Content Placeholder 2"/>
          <p:cNvSpPr>
            <a:spLocks noGrp="1"/>
          </p:cNvSpPr>
          <p:nvPr>
            <p:ph idx="1"/>
          </p:nvPr>
        </p:nvSpPr>
        <p:spPr>
          <a:xfrm>
            <a:off x="76200" y="914400"/>
            <a:ext cx="8686800" cy="5105400"/>
          </a:xfrm>
        </p:spPr>
        <p:txBody>
          <a:bodyPr>
            <a:noAutofit/>
          </a:bodyPr>
          <a:lstStyle/>
          <a:p>
            <a:pPr marL="914400" lvl="2" indent="0">
              <a:buClrTx/>
              <a:buNone/>
            </a:pPr>
            <a:endParaRPr lang="en-US" sz="2400" dirty="0" smtClean="0">
              <a:solidFill>
                <a:schemeClr val="tx1"/>
              </a:solidFill>
            </a:endParaRPr>
          </a:p>
          <a:p>
            <a:pPr lvl="2">
              <a:buClrTx/>
              <a:buFont typeface="Arial" panose="020B0604020202020204" pitchFamily="34" charset="0"/>
              <a:buChar char="•"/>
            </a:pPr>
            <a:r>
              <a:rPr lang="en-US" sz="2400" dirty="0" smtClean="0">
                <a:solidFill>
                  <a:schemeClr val="tx1"/>
                </a:solidFill>
              </a:rPr>
              <a:t>Streamline </a:t>
            </a:r>
            <a:r>
              <a:rPr lang="en-US" sz="2400" dirty="0">
                <a:solidFill>
                  <a:schemeClr val="tx1"/>
                </a:solidFill>
              </a:rPr>
              <a:t>instructions: standardize requested data, reduce narrative lengths, eliminate duplication in </a:t>
            </a:r>
            <a:r>
              <a:rPr lang="en-US" sz="2400" dirty="0" smtClean="0">
                <a:solidFill>
                  <a:schemeClr val="tx1"/>
                </a:solidFill>
              </a:rPr>
              <a:t>data</a:t>
            </a:r>
          </a:p>
          <a:p>
            <a:pPr lvl="2">
              <a:buClrTx/>
              <a:buFont typeface="Arial" panose="020B0604020202020204" pitchFamily="34" charset="0"/>
              <a:buChar char="•"/>
            </a:pPr>
            <a:r>
              <a:rPr lang="en-US" sz="2400" dirty="0" smtClean="0">
                <a:solidFill>
                  <a:schemeClr val="tx1"/>
                </a:solidFill>
              </a:rPr>
              <a:t>Projects that are most consistent with state goals, have greater impact on degree production or enhancing research/workforce development, are well planned (academic and facility planning), and demonstrate qualitative and quantitative need for the facility are most competitive.</a:t>
            </a:r>
          </a:p>
          <a:p>
            <a:pPr lvl="2">
              <a:buClrTx/>
              <a:buFont typeface="Arial" panose="020B0604020202020204" pitchFamily="34" charset="0"/>
              <a:buChar char="•"/>
            </a:pPr>
            <a:r>
              <a:rPr lang="en-US" sz="2400" dirty="0" smtClean="0">
                <a:solidFill>
                  <a:schemeClr val="tx1"/>
                </a:solidFill>
              </a:rPr>
              <a:t>Is the project specifically identified in the Master Plan?</a:t>
            </a:r>
          </a:p>
          <a:p>
            <a:pPr lvl="2">
              <a:buClrTx/>
              <a:buFont typeface="Arial" panose="020B0604020202020204" pitchFamily="34" charset="0"/>
              <a:buChar char="•"/>
            </a:pPr>
            <a:r>
              <a:rPr lang="en-US" sz="2400" dirty="0" smtClean="0">
                <a:solidFill>
                  <a:schemeClr val="tx1"/>
                </a:solidFill>
              </a:rPr>
              <a:t>Level of program and project development</a:t>
            </a:r>
          </a:p>
        </p:txBody>
      </p:sp>
      <p:sp>
        <p:nvSpPr>
          <p:cNvPr id="8" name="Text Placeholder 2"/>
          <p:cNvSpPr txBox="1">
            <a:spLocks/>
          </p:cNvSpPr>
          <p:nvPr/>
        </p:nvSpPr>
        <p:spPr>
          <a:xfrm>
            <a:off x="457200" y="1701805"/>
            <a:ext cx="8229600" cy="41655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E71B1B"/>
              </a:buClr>
              <a:buFont typeface="Courier New" panose="02070309020205020404" pitchFamily="49" charset="0"/>
              <a:buChar char="o"/>
              <a:defRPr sz="1600" kern="1200">
                <a:solidFill>
                  <a:srgbClr val="7E7E82"/>
                </a:solidFill>
                <a:latin typeface="Open Sans"/>
                <a:ea typeface="+mn-ea"/>
                <a:cs typeface="Open Sans"/>
              </a:defRPr>
            </a:lvl1pPr>
            <a:lvl2pPr marL="742950" indent="-285750" algn="l" defTabSz="914400" rtl="0" eaLnBrk="1" latinLnBrk="0" hangingPunct="1">
              <a:spcBef>
                <a:spcPct val="20000"/>
              </a:spcBef>
              <a:buClr>
                <a:srgbClr val="E71B1B"/>
              </a:buClr>
              <a:buFont typeface="Arial" pitchFamily="34" charset="0"/>
              <a:buChar char="•"/>
              <a:defRPr sz="1400" kern="1200">
                <a:solidFill>
                  <a:srgbClr val="7E7E82"/>
                </a:solidFill>
                <a:latin typeface="Open Sans"/>
                <a:ea typeface="+mn-ea"/>
                <a:cs typeface="Open Sans"/>
              </a:defRPr>
            </a:lvl2pPr>
            <a:lvl3pPr marL="1143000" indent="-228600" algn="l" defTabSz="914400" rtl="0" eaLnBrk="1" latinLnBrk="0" hangingPunct="1">
              <a:spcBef>
                <a:spcPct val="20000"/>
              </a:spcBef>
              <a:buClr>
                <a:srgbClr val="E71B1B"/>
              </a:buClr>
              <a:buFont typeface="Calibri" panose="020F0502020204030204" pitchFamily="34" charset="0"/>
              <a:buChar char="–"/>
              <a:defRPr sz="1200" kern="1200">
                <a:solidFill>
                  <a:srgbClr val="7E7E82"/>
                </a:solidFill>
                <a:latin typeface="Open Sans"/>
                <a:ea typeface="+mn-ea"/>
                <a:cs typeface="Open Sans"/>
              </a:defRPr>
            </a:lvl3pPr>
            <a:lvl4pPr marL="1600200" indent="-228600" algn="l" defTabSz="914400" rtl="0" eaLnBrk="1" latinLnBrk="0" hangingPunct="1">
              <a:spcBef>
                <a:spcPct val="20000"/>
              </a:spcBef>
              <a:buClr>
                <a:srgbClr val="E71B1B"/>
              </a:buClr>
              <a:buFont typeface="Wingdings" panose="05000000000000000000" pitchFamily="2" charset="2"/>
              <a:buChar char="§"/>
              <a:defRPr sz="1100" kern="1200">
                <a:solidFill>
                  <a:srgbClr val="7E7E82"/>
                </a:solidFill>
                <a:latin typeface="Open Sans"/>
                <a:ea typeface="+mn-ea"/>
                <a:cs typeface="Open Sans"/>
              </a:defRPr>
            </a:lvl4pPr>
            <a:lvl5pPr marL="2057400" indent="-228600" algn="l" defTabSz="914400" rtl="0" eaLnBrk="1" latinLnBrk="0" hangingPunct="1">
              <a:spcBef>
                <a:spcPct val="20000"/>
              </a:spcBef>
              <a:buClr>
                <a:srgbClr val="E71B1B"/>
              </a:buClr>
              <a:buFont typeface="Arial" pitchFamily="34" charset="0"/>
              <a:buChar char="»"/>
              <a:defRPr sz="1100" kern="1200">
                <a:solidFill>
                  <a:srgbClr val="7E7E82"/>
                </a:solidFill>
                <a:latin typeface="Open Sans"/>
                <a:ea typeface="+mn-ea"/>
                <a:cs typeface="Open San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JM" dirty="0" smtClean="0"/>
          </a:p>
          <a:p>
            <a:pPr marL="0" indent="0">
              <a:buNone/>
            </a:pPr>
            <a:endParaRPr lang="en-JM" dirty="0"/>
          </a:p>
        </p:txBody>
      </p:sp>
    </p:spTree>
    <p:extLst>
      <p:ext uri="{BB962C8B-B14F-4D97-AF65-F5344CB8AC3E}">
        <p14:creationId xmlns:p14="http://schemas.microsoft.com/office/powerpoint/2010/main" val="16411860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Maintenance</a:t>
            </a:r>
            <a:endParaRPr lang="en-US" dirty="0"/>
          </a:p>
        </p:txBody>
      </p:sp>
      <p:sp>
        <p:nvSpPr>
          <p:cNvPr id="3" name="Content Placeholder 2"/>
          <p:cNvSpPr>
            <a:spLocks noGrp="1"/>
          </p:cNvSpPr>
          <p:nvPr>
            <p:ph idx="1"/>
          </p:nvPr>
        </p:nvSpPr>
        <p:spPr>
          <a:xfrm>
            <a:off x="457200" y="1371600"/>
            <a:ext cx="8229600" cy="4724399"/>
          </a:xfrm>
        </p:spPr>
        <p:txBody>
          <a:bodyPr>
            <a:normAutofit/>
          </a:bodyPr>
          <a:lstStyle/>
          <a:p>
            <a:pPr lvl="1">
              <a:buClrTx/>
              <a:buFont typeface="Arial" panose="020B0604020202020204" pitchFamily="34" charset="0"/>
              <a:buChar char="•"/>
            </a:pPr>
            <a:r>
              <a:rPr lang="en-US" sz="2400" dirty="0">
                <a:solidFill>
                  <a:schemeClr val="tx1"/>
                </a:solidFill>
              </a:rPr>
              <a:t>Each governing board is allocated proportion of the total higher education capital maintenance request based on Sherman-</a:t>
            </a:r>
            <a:r>
              <a:rPr lang="en-US" sz="2400" dirty="0" err="1">
                <a:solidFill>
                  <a:schemeClr val="tx1"/>
                </a:solidFill>
              </a:rPr>
              <a:t>Dergis</a:t>
            </a:r>
            <a:r>
              <a:rPr lang="en-US" sz="2400" dirty="0">
                <a:solidFill>
                  <a:schemeClr val="tx1"/>
                </a:solidFill>
              </a:rPr>
              <a:t> </a:t>
            </a:r>
            <a:r>
              <a:rPr lang="en-US" sz="2400" dirty="0" smtClean="0">
                <a:solidFill>
                  <a:schemeClr val="tx1"/>
                </a:solidFill>
              </a:rPr>
              <a:t>Formula.</a:t>
            </a:r>
            <a:endParaRPr lang="en-US" sz="2400" dirty="0">
              <a:solidFill>
                <a:schemeClr val="tx1"/>
              </a:solidFill>
            </a:endParaRPr>
          </a:p>
          <a:p>
            <a:pPr lvl="1">
              <a:buClrTx/>
              <a:buFont typeface="Arial" panose="020B0604020202020204" pitchFamily="34" charset="0"/>
              <a:buChar char="•"/>
            </a:pPr>
            <a:r>
              <a:rPr lang="en-US" sz="2400" dirty="0">
                <a:solidFill>
                  <a:schemeClr val="tx1"/>
                </a:solidFill>
              </a:rPr>
              <a:t>THEC FY 2019-20 maintenance pool request will be $</a:t>
            </a:r>
            <a:r>
              <a:rPr lang="en-US" sz="2400" dirty="0" smtClean="0">
                <a:solidFill>
                  <a:schemeClr val="tx1"/>
                </a:solidFill>
              </a:rPr>
              <a:t>150,000,000.</a:t>
            </a:r>
            <a:endParaRPr lang="en-US" sz="2400" dirty="0">
              <a:solidFill>
                <a:schemeClr val="tx1"/>
              </a:solidFill>
            </a:endParaRPr>
          </a:p>
          <a:p>
            <a:pPr lvl="1">
              <a:buClrTx/>
              <a:buFont typeface="Arial" panose="020B0604020202020204" pitchFamily="34" charset="0"/>
              <a:buChar char="•"/>
            </a:pPr>
            <a:r>
              <a:rPr lang="en-US" sz="2400" dirty="0">
                <a:solidFill>
                  <a:schemeClr val="tx1"/>
                </a:solidFill>
              </a:rPr>
              <a:t>Any variance from THEC’s $</a:t>
            </a:r>
            <a:r>
              <a:rPr lang="en-US" sz="2400" dirty="0" smtClean="0">
                <a:solidFill>
                  <a:schemeClr val="tx1"/>
                </a:solidFill>
              </a:rPr>
              <a:t>150,000,000 </a:t>
            </a:r>
            <a:r>
              <a:rPr lang="en-US" sz="2400" dirty="0">
                <a:solidFill>
                  <a:schemeClr val="tx1"/>
                </a:solidFill>
              </a:rPr>
              <a:t>request will be changed on pro rata </a:t>
            </a:r>
            <a:r>
              <a:rPr lang="en-US" sz="2400" dirty="0" smtClean="0">
                <a:solidFill>
                  <a:schemeClr val="tx1"/>
                </a:solidFill>
              </a:rPr>
              <a:t>basis.</a:t>
            </a:r>
            <a:endParaRPr lang="en-US" sz="2400" dirty="0">
              <a:solidFill>
                <a:schemeClr val="tx1"/>
              </a:solidFill>
            </a:endParaRPr>
          </a:p>
          <a:p>
            <a:pPr lvl="1">
              <a:buClrTx/>
              <a:buFont typeface="Arial" panose="020B0604020202020204" pitchFamily="34" charset="0"/>
              <a:buChar char="•"/>
            </a:pPr>
            <a:r>
              <a:rPr lang="en-US" sz="2400" dirty="0">
                <a:solidFill>
                  <a:schemeClr val="tx1"/>
                </a:solidFill>
              </a:rPr>
              <a:t>Project totals may need to be modified to correspond to actual request.</a:t>
            </a:r>
          </a:p>
          <a:p>
            <a:endParaRPr lang="en-US" dirty="0"/>
          </a:p>
        </p:txBody>
      </p:sp>
    </p:spTree>
    <p:extLst>
      <p:ext uri="{BB962C8B-B14F-4D97-AF65-F5344CB8AC3E}">
        <p14:creationId xmlns:p14="http://schemas.microsoft.com/office/powerpoint/2010/main" val="30511579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Disclosures</a:t>
            </a:r>
            <a:endParaRPr lang="en-US" dirty="0"/>
          </a:p>
        </p:txBody>
      </p:sp>
      <p:sp>
        <p:nvSpPr>
          <p:cNvPr id="3" name="Content Placeholder 2"/>
          <p:cNvSpPr>
            <a:spLocks noGrp="1"/>
          </p:cNvSpPr>
          <p:nvPr>
            <p:ph idx="1"/>
          </p:nvPr>
        </p:nvSpPr>
        <p:spPr>
          <a:xfrm>
            <a:off x="381000" y="1219200"/>
            <a:ext cx="8610600" cy="4648205"/>
          </a:xfrm>
        </p:spPr>
        <p:txBody>
          <a:bodyPr>
            <a:noAutofit/>
          </a:bodyPr>
          <a:lstStyle/>
          <a:p>
            <a:pPr>
              <a:buClrTx/>
            </a:pPr>
            <a:r>
              <a:rPr lang="en-US" sz="2000" dirty="0" smtClean="0">
                <a:solidFill>
                  <a:schemeClr val="tx1"/>
                </a:solidFill>
              </a:rPr>
              <a:t>All anticipated capital projects that are funded from sources other than state appropriations</a:t>
            </a:r>
          </a:p>
          <a:p>
            <a:pPr lvl="1">
              <a:buClrTx/>
            </a:pPr>
            <a:r>
              <a:rPr lang="en-US" sz="2000" dirty="0">
                <a:solidFill>
                  <a:schemeClr val="tx1"/>
                </a:solidFill>
              </a:rPr>
              <a:t>New </a:t>
            </a:r>
            <a:r>
              <a:rPr lang="en-US" sz="2000" dirty="0" smtClean="0">
                <a:solidFill>
                  <a:schemeClr val="tx1"/>
                </a:solidFill>
              </a:rPr>
              <a:t>buildings or space</a:t>
            </a:r>
          </a:p>
          <a:p>
            <a:pPr lvl="1">
              <a:buClrTx/>
            </a:pPr>
            <a:r>
              <a:rPr lang="en-US" sz="2000" dirty="0" smtClean="0">
                <a:solidFill>
                  <a:schemeClr val="tx1"/>
                </a:solidFill>
              </a:rPr>
              <a:t>Change in function</a:t>
            </a:r>
            <a:endParaRPr lang="en-US" sz="2000" dirty="0">
              <a:solidFill>
                <a:schemeClr val="tx1"/>
              </a:solidFill>
            </a:endParaRPr>
          </a:p>
          <a:p>
            <a:pPr lvl="1">
              <a:buClrTx/>
            </a:pPr>
            <a:r>
              <a:rPr lang="en-US" sz="2000" dirty="0">
                <a:solidFill>
                  <a:schemeClr val="tx1"/>
                </a:solidFill>
              </a:rPr>
              <a:t>In excess of $100,000</a:t>
            </a:r>
          </a:p>
          <a:p>
            <a:pPr lvl="1">
              <a:buClrTx/>
            </a:pPr>
            <a:r>
              <a:rPr lang="en-US" sz="2000" dirty="0">
                <a:solidFill>
                  <a:schemeClr val="tx1"/>
                </a:solidFill>
              </a:rPr>
              <a:t>Maintenance projects in excess of $</a:t>
            </a:r>
            <a:r>
              <a:rPr lang="en-US" sz="2000" dirty="0" smtClean="0">
                <a:solidFill>
                  <a:schemeClr val="tx1"/>
                </a:solidFill>
              </a:rPr>
              <a:t>500,000</a:t>
            </a:r>
          </a:p>
          <a:p>
            <a:pPr>
              <a:buClrTx/>
            </a:pPr>
            <a:r>
              <a:rPr lang="en-US" sz="2000" dirty="0" smtClean="0">
                <a:solidFill>
                  <a:schemeClr val="tx1"/>
                </a:solidFill>
              </a:rPr>
              <a:t>Disclosure of major projects, new construction, </a:t>
            </a:r>
            <a:r>
              <a:rPr lang="en-US" sz="2000" b="1" dirty="0" smtClean="0">
                <a:solidFill>
                  <a:schemeClr val="tx1"/>
                </a:solidFill>
              </a:rPr>
              <a:t>bonded projects </a:t>
            </a:r>
            <a:r>
              <a:rPr lang="en-US" sz="2000" dirty="0" smtClean="0">
                <a:solidFill>
                  <a:schemeClr val="tx1"/>
                </a:solidFill>
              </a:rPr>
              <a:t>required July 1 for following FY</a:t>
            </a:r>
            <a:endParaRPr lang="en-US" sz="2000" dirty="0">
              <a:solidFill>
                <a:schemeClr val="tx1"/>
              </a:solidFill>
            </a:endParaRPr>
          </a:p>
          <a:p>
            <a:pPr>
              <a:buClrTx/>
            </a:pPr>
            <a:r>
              <a:rPr lang="en-US" sz="2000" dirty="0" smtClean="0">
                <a:solidFill>
                  <a:schemeClr val="tx1"/>
                </a:solidFill>
              </a:rPr>
              <a:t>Quarterly submittals of projects expected to proceed during the current fiscal year</a:t>
            </a:r>
            <a:endParaRPr lang="en-US" sz="2000" dirty="0">
              <a:solidFill>
                <a:schemeClr val="tx1"/>
              </a:solidFill>
            </a:endParaRPr>
          </a:p>
          <a:p>
            <a:pPr>
              <a:buClrTx/>
            </a:pPr>
            <a:r>
              <a:rPr lang="en-US" sz="2000" dirty="0" smtClean="0">
                <a:solidFill>
                  <a:schemeClr val="tx1"/>
                </a:solidFill>
              </a:rPr>
              <a:t>Emergency Projects implemented to avoid immediate danger:</a:t>
            </a:r>
          </a:p>
          <a:p>
            <a:pPr lvl="1">
              <a:buClrTx/>
            </a:pPr>
            <a:r>
              <a:rPr lang="en-US" sz="2000" dirty="0" smtClean="0">
                <a:solidFill>
                  <a:schemeClr val="tx1"/>
                </a:solidFill>
              </a:rPr>
              <a:t>Governing boards may initiate the project but must disclose it in the subsequent quarterly submission</a:t>
            </a:r>
          </a:p>
          <a:p>
            <a:pPr lvl="1">
              <a:buClrTx/>
            </a:pPr>
            <a:r>
              <a:rPr lang="en-US" sz="2000" dirty="0" smtClean="0">
                <a:solidFill>
                  <a:schemeClr val="tx1"/>
                </a:solidFill>
              </a:rPr>
              <a:t>Subject to appropriate SBC, F&amp;A and other State Policies</a:t>
            </a:r>
          </a:p>
        </p:txBody>
      </p:sp>
    </p:spTree>
    <p:extLst>
      <p:ext uri="{BB962C8B-B14F-4D97-AF65-F5344CB8AC3E}">
        <p14:creationId xmlns:p14="http://schemas.microsoft.com/office/powerpoint/2010/main" val="30834185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Planning and Master Plans</a:t>
            </a:r>
            <a:endParaRPr lang="en-US" dirty="0"/>
          </a:p>
        </p:txBody>
      </p:sp>
      <p:sp>
        <p:nvSpPr>
          <p:cNvPr id="3" name="Content Placeholder 2"/>
          <p:cNvSpPr>
            <a:spLocks noGrp="1"/>
          </p:cNvSpPr>
          <p:nvPr>
            <p:ph idx="1"/>
          </p:nvPr>
        </p:nvSpPr>
        <p:spPr>
          <a:xfrm>
            <a:off x="457200" y="1295400"/>
            <a:ext cx="8229600" cy="4572005"/>
          </a:xfrm>
        </p:spPr>
        <p:txBody>
          <a:bodyPr>
            <a:normAutofit/>
          </a:bodyPr>
          <a:lstStyle/>
          <a:p>
            <a:pPr lvl="1">
              <a:buClrTx/>
              <a:buFont typeface="Arial" panose="020B0604020202020204" pitchFamily="34" charset="0"/>
              <a:buChar char="•"/>
            </a:pPr>
            <a:r>
              <a:rPr lang="en-US" sz="2400" dirty="0" smtClean="0">
                <a:solidFill>
                  <a:schemeClr val="tx1"/>
                </a:solidFill>
              </a:rPr>
              <a:t>Emphasis on long range planning</a:t>
            </a:r>
          </a:p>
          <a:p>
            <a:pPr lvl="2">
              <a:buClrTx/>
              <a:buFont typeface="Courier New" panose="02070309020205020404" pitchFamily="49" charset="0"/>
              <a:buChar char="o"/>
            </a:pPr>
            <a:r>
              <a:rPr lang="en-US" sz="2200" dirty="0" smtClean="0">
                <a:solidFill>
                  <a:schemeClr val="tx1"/>
                </a:solidFill>
              </a:rPr>
              <a:t>Review every 2 years</a:t>
            </a:r>
          </a:p>
          <a:p>
            <a:pPr lvl="2">
              <a:buClrTx/>
              <a:buFont typeface="Courier New" panose="02070309020205020404" pitchFamily="49" charset="0"/>
              <a:buChar char="o"/>
            </a:pPr>
            <a:r>
              <a:rPr lang="en-US" sz="2200" dirty="0" smtClean="0">
                <a:solidFill>
                  <a:schemeClr val="tx1"/>
                </a:solidFill>
              </a:rPr>
              <a:t>Master Plan SBC Review and approval at least every 10 years</a:t>
            </a:r>
          </a:p>
          <a:p>
            <a:pPr lvl="2">
              <a:buClrTx/>
              <a:buFont typeface="Courier New" panose="02070309020205020404" pitchFamily="49" charset="0"/>
              <a:buChar char="o"/>
            </a:pPr>
            <a:r>
              <a:rPr lang="en-US" sz="2200" dirty="0" smtClean="0">
                <a:solidFill>
                  <a:schemeClr val="tx1"/>
                </a:solidFill>
              </a:rPr>
              <a:t>Amendments may fine-tune development of the plan</a:t>
            </a:r>
          </a:p>
          <a:p>
            <a:pPr lvl="2">
              <a:buClrTx/>
              <a:buFont typeface="Courier New" panose="02070309020205020404" pitchFamily="49" charset="0"/>
              <a:buChar char="o"/>
            </a:pPr>
            <a:r>
              <a:rPr lang="en-US" sz="2200" dirty="0" smtClean="0">
                <a:solidFill>
                  <a:schemeClr val="tx1"/>
                </a:solidFill>
              </a:rPr>
              <a:t>Preplanning of the project encouraged to support long-range success of the project</a:t>
            </a:r>
          </a:p>
          <a:p>
            <a:pPr lvl="1">
              <a:buClrTx/>
              <a:buFont typeface="Arial" panose="020B0604020202020204" pitchFamily="34" charset="0"/>
              <a:buChar char="•"/>
            </a:pPr>
            <a:r>
              <a:rPr lang="en-US" sz="2400" dirty="0" smtClean="0">
                <a:solidFill>
                  <a:schemeClr val="tx1"/>
                </a:solidFill>
              </a:rPr>
              <a:t>Academic Plan and Strategic Plan</a:t>
            </a:r>
          </a:p>
          <a:p>
            <a:pPr lvl="1">
              <a:buClrTx/>
              <a:buFont typeface="Arial" panose="020B0604020202020204" pitchFamily="34" charset="0"/>
              <a:buChar char="•"/>
            </a:pPr>
            <a:r>
              <a:rPr lang="en-US" sz="2400" dirty="0" smtClean="0">
                <a:solidFill>
                  <a:schemeClr val="tx1"/>
                </a:solidFill>
              </a:rPr>
              <a:t>Master Plan built on Academic Plan</a:t>
            </a:r>
          </a:p>
          <a:p>
            <a:pPr lvl="1">
              <a:buClrTx/>
              <a:buFont typeface="Arial" panose="020B0604020202020204" pitchFamily="34" charset="0"/>
              <a:buChar char="•"/>
            </a:pPr>
            <a:r>
              <a:rPr lang="en-US" sz="2400" dirty="0" smtClean="0">
                <a:solidFill>
                  <a:schemeClr val="tx1"/>
                </a:solidFill>
              </a:rPr>
              <a:t>Project development</a:t>
            </a:r>
          </a:p>
        </p:txBody>
      </p:sp>
      <p:sp>
        <p:nvSpPr>
          <p:cNvPr id="8" name="Text Placeholder 2"/>
          <p:cNvSpPr txBox="1">
            <a:spLocks/>
          </p:cNvSpPr>
          <p:nvPr/>
        </p:nvSpPr>
        <p:spPr>
          <a:xfrm>
            <a:off x="457200" y="1701805"/>
            <a:ext cx="8229600" cy="41655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E71B1B"/>
              </a:buClr>
              <a:buFont typeface="Courier New" panose="02070309020205020404" pitchFamily="49" charset="0"/>
              <a:buChar char="o"/>
              <a:defRPr sz="1600" kern="1200">
                <a:solidFill>
                  <a:srgbClr val="7E7E82"/>
                </a:solidFill>
                <a:latin typeface="Open Sans"/>
                <a:ea typeface="+mn-ea"/>
                <a:cs typeface="Open Sans"/>
              </a:defRPr>
            </a:lvl1pPr>
            <a:lvl2pPr marL="742950" indent="-285750" algn="l" defTabSz="914400" rtl="0" eaLnBrk="1" latinLnBrk="0" hangingPunct="1">
              <a:spcBef>
                <a:spcPct val="20000"/>
              </a:spcBef>
              <a:buClr>
                <a:srgbClr val="E71B1B"/>
              </a:buClr>
              <a:buFont typeface="Arial" pitchFamily="34" charset="0"/>
              <a:buChar char="•"/>
              <a:defRPr sz="1400" kern="1200">
                <a:solidFill>
                  <a:srgbClr val="7E7E82"/>
                </a:solidFill>
                <a:latin typeface="Open Sans"/>
                <a:ea typeface="+mn-ea"/>
                <a:cs typeface="Open Sans"/>
              </a:defRPr>
            </a:lvl2pPr>
            <a:lvl3pPr marL="1143000" indent="-228600" algn="l" defTabSz="914400" rtl="0" eaLnBrk="1" latinLnBrk="0" hangingPunct="1">
              <a:spcBef>
                <a:spcPct val="20000"/>
              </a:spcBef>
              <a:buClr>
                <a:srgbClr val="E71B1B"/>
              </a:buClr>
              <a:buFont typeface="Calibri" panose="020F0502020204030204" pitchFamily="34" charset="0"/>
              <a:buChar char="–"/>
              <a:defRPr sz="1200" kern="1200">
                <a:solidFill>
                  <a:srgbClr val="7E7E82"/>
                </a:solidFill>
                <a:latin typeface="Open Sans"/>
                <a:ea typeface="+mn-ea"/>
                <a:cs typeface="Open Sans"/>
              </a:defRPr>
            </a:lvl3pPr>
            <a:lvl4pPr marL="1600200" indent="-228600" algn="l" defTabSz="914400" rtl="0" eaLnBrk="1" latinLnBrk="0" hangingPunct="1">
              <a:spcBef>
                <a:spcPct val="20000"/>
              </a:spcBef>
              <a:buClr>
                <a:srgbClr val="E71B1B"/>
              </a:buClr>
              <a:buFont typeface="Wingdings" panose="05000000000000000000" pitchFamily="2" charset="2"/>
              <a:buChar char="§"/>
              <a:defRPr sz="1100" kern="1200">
                <a:solidFill>
                  <a:srgbClr val="7E7E82"/>
                </a:solidFill>
                <a:latin typeface="Open Sans"/>
                <a:ea typeface="+mn-ea"/>
                <a:cs typeface="Open Sans"/>
              </a:defRPr>
            </a:lvl4pPr>
            <a:lvl5pPr marL="2057400" indent="-228600" algn="l" defTabSz="914400" rtl="0" eaLnBrk="1" latinLnBrk="0" hangingPunct="1">
              <a:spcBef>
                <a:spcPct val="20000"/>
              </a:spcBef>
              <a:buClr>
                <a:srgbClr val="E71B1B"/>
              </a:buClr>
              <a:buFont typeface="Arial" pitchFamily="34" charset="0"/>
              <a:buChar char="»"/>
              <a:defRPr sz="1100" kern="1200">
                <a:solidFill>
                  <a:srgbClr val="7E7E82"/>
                </a:solidFill>
                <a:latin typeface="Open Sans"/>
                <a:ea typeface="+mn-ea"/>
                <a:cs typeface="Open San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JM" dirty="0" smtClean="0"/>
          </a:p>
          <a:p>
            <a:pPr marL="0" indent="0">
              <a:buNone/>
            </a:pPr>
            <a:endParaRPr lang="en-JM" dirty="0"/>
          </a:p>
        </p:txBody>
      </p:sp>
    </p:spTree>
    <p:extLst>
      <p:ext uri="{BB962C8B-B14F-4D97-AF65-F5344CB8AC3E}">
        <p14:creationId xmlns:p14="http://schemas.microsoft.com/office/powerpoint/2010/main" val="17200681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smtClean="0"/>
              <a:t>THANK YOU</a:t>
            </a:r>
            <a:endParaRPr lang="en-US" sz="2400" dirty="0"/>
          </a:p>
        </p:txBody>
      </p:sp>
      <p:sp>
        <p:nvSpPr>
          <p:cNvPr id="2" name="TextBox 1"/>
          <p:cNvSpPr txBox="1"/>
          <p:nvPr/>
        </p:nvSpPr>
        <p:spPr>
          <a:xfrm>
            <a:off x="4876800" y="4114800"/>
            <a:ext cx="3657600" cy="1292662"/>
          </a:xfrm>
          <a:prstGeom prst="rect">
            <a:avLst/>
          </a:prstGeom>
          <a:noFill/>
        </p:spPr>
        <p:txBody>
          <a:bodyPr wrap="square" rtlCol="0">
            <a:spAutoFit/>
          </a:bodyPr>
          <a:lstStyle/>
          <a:p>
            <a:r>
              <a:rPr lang="en-US" sz="2400" b="1" i="1" dirty="0" smtClean="0"/>
              <a:t>Patti Miller</a:t>
            </a:r>
          </a:p>
          <a:p>
            <a:r>
              <a:rPr lang="en-US" i="1" dirty="0" smtClean="0"/>
              <a:t>Architect</a:t>
            </a:r>
          </a:p>
          <a:p>
            <a:r>
              <a:rPr lang="en-US" i="1" dirty="0" smtClean="0"/>
              <a:t>Chief of Facilities Planning</a:t>
            </a:r>
          </a:p>
          <a:p>
            <a:r>
              <a:rPr lang="en-US" i="1" dirty="0" smtClean="0"/>
              <a:t>Patti.Miller@tn.gov</a:t>
            </a:r>
            <a:endParaRPr lang="en-US" i="1" dirty="0"/>
          </a:p>
        </p:txBody>
      </p:sp>
    </p:spTree>
    <p:extLst>
      <p:ext uri="{BB962C8B-B14F-4D97-AF65-F5344CB8AC3E}">
        <p14:creationId xmlns:p14="http://schemas.microsoft.com/office/powerpoint/2010/main" val="1407006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lstStyle/>
          <a:p>
            <a:r>
              <a:rPr lang="en-US" dirty="0" smtClean="0"/>
              <a:t>Introduction</a:t>
            </a:r>
            <a:endParaRPr lang="en-US" dirty="0"/>
          </a:p>
        </p:txBody>
      </p:sp>
      <p:sp>
        <p:nvSpPr>
          <p:cNvPr id="3" name="Content Placeholder 2"/>
          <p:cNvSpPr>
            <a:spLocks noGrp="1"/>
          </p:cNvSpPr>
          <p:nvPr>
            <p:ph idx="1"/>
          </p:nvPr>
        </p:nvSpPr>
        <p:spPr>
          <a:xfrm>
            <a:off x="152400" y="1143000"/>
            <a:ext cx="8077200" cy="4724405"/>
          </a:xfrm>
        </p:spPr>
        <p:txBody>
          <a:bodyPr>
            <a:noAutofit/>
          </a:bodyPr>
          <a:lstStyle/>
          <a:p>
            <a:pPr marL="914400" lvl="2" indent="0">
              <a:buClrTx/>
              <a:buNone/>
            </a:pPr>
            <a:endParaRPr lang="en-US" sz="2400" dirty="0" smtClean="0">
              <a:solidFill>
                <a:schemeClr val="tx1"/>
              </a:solidFill>
            </a:endParaRPr>
          </a:p>
          <a:p>
            <a:pPr lvl="2">
              <a:buClrTx/>
              <a:buFont typeface="Arial" panose="020B0604020202020204" pitchFamily="34" charset="0"/>
              <a:buChar char="•"/>
            </a:pPr>
            <a:r>
              <a:rPr lang="en-US" sz="2400" dirty="0" smtClean="0">
                <a:solidFill>
                  <a:schemeClr val="tx1"/>
                </a:solidFill>
              </a:rPr>
              <a:t>All </a:t>
            </a:r>
            <a:r>
              <a:rPr lang="en-US" sz="2400" dirty="0" smtClean="0">
                <a:solidFill>
                  <a:schemeClr val="tx1"/>
                </a:solidFill>
              </a:rPr>
              <a:t>project submittals must follow the FY2020-21 instructions including previously submitted projects.</a:t>
            </a:r>
          </a:p>
          <a:p>
            <a:pPr lvl="2">
              <a:buClrTx/>
              <a:buFont typeface="Arial" panose="020B0604020202020204" pitchFamily="34" charset="0"/>
              <a:buChar char="•"/>
            </a:pPr>
            <a:r>
              <a:rPr lang="en-US" sz="2400" dirty="0">
                <a:solidFill>
                  <a:schemeClr val="tx1"/>
                </a:solidFill>
              </a:rPr>
              <a:t>Must resubmit projects if they are not funded this </a:t>
            </a:r>
            <a:r>
              <a:rPr lang="en-US" sz="2400" dirty="0" smtClean="0">
                <a:solidFill>
                  <a:schemeClr val="tx1"/>
                </a:solidFill>
              </a:rPr>
              <a:t>year.</a:t>
            </a:r>
          </a:p>
          <a:p>
            <a:pPr lvl="2">
              <a:buClrTx/>
              <a:buFont typeface="Arial" panose="020B0604020202020204" pitchFamily="34" charset="0"/>
              <a:buChar char="•"/>
            </a:pPr>
            <a:r>
              <a:rPr lang="en-US" sz="2400" dirty="0">
                <a:solidFill>
                  <a:schemeClr val="tx1"/>
                </a:solidFill>
              </a:rPr>
              <a:t>Projects that are previously recommended are not guaranteed recommendation the following </a:t>
            </a:r>
            <a:r>
              <a:rPr lang="en-US" sz="2400" dirty="0" smtClean="0">
                <a:solidFill>
                  <a:schemeClr val="tx1"/>
                </a:solidFill>
              </a:rPr>
              <a:t>year.</a:t>
            </a:r>
          </a:p>
          <a:p>
            <a:pPr lvl="2">
              <a:buClrTx/>
              <a:buFont typeface="Arial" panose="020B0604020202020204" pitchFamily="34" charset="0"/>
              <a:buChar char="•"/>
            </a:pPr>
            <a:r>
              <a:rPr lang="en-US" sz="2400" dirty="0">
                <a:solidFill>
                  <a:schemeClr val="tx1"/>
                </a:solidFill>
              </a:rPr>
              <a:t>Scoring is very </a:t>
            </a:r>
            <a:r>
              <a:rPr lang="en-US" sz="2400" dirty="0" smtClean="0">
                <a:solidFill>
                  <a:schemeClr val="tx1"/>
                </a:solidFill>
              </a:rPr>
              <a:t>competitive.</a:t>
            </a:r>
            <a:endParaRPr lang="en-US" sz="2400" dirty="0">
              <a:solidFill>
                <a:schemeClr val="tx1"/>
              </a:solidFill>
            </a:endParaRPr>
          </a:p>
          <a:p>
            <a:pPr lvl="2">
              <a:buClrTx/>
              <a:buFont typeface="Arial" panose="020B0604020202020204" pitchFamily="34" charset="0"/>
              <a:buChar char="•"/>
            </a:pPr>
            <a:endParaRPr lang="en-US" sz="2400" dirty="0" smtClean="0">
              <a:solidFill>
                <a:schemeClr val="tx1"/>
              </a:solidFill>
            </a:endParaRPr>
          </a:p>
        </p:txBody>
      </p:sp>
      <p:sp>
        <p:nvSpPr>
          <p:cNvPr id="8" name="Text Placeholder 2"/>
          <p:cNvSpPr txBox="1">
            <a:spLocks/>
          </p:cNvSpPr>
          <p:nvPr/>
        </p:nvSpPr>
        <p:spPr>
          <a:xfrm>
            <a:off x="457200" y="1701805"/>
            <a:ext cx="8229600" cy="41655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E71B1B"/>
              </a:buClr>
              <a:buFont typeface="Courier New" panose="02070309020205020404" pitchFamily="49" charset="0"/>
              <a:buChar char="o"/>
              <a:defRPr sz="1600" kern="1200">
                <a:solidFill>
                  <a:srgbClr val="7E7E82"/>
                </a:solidFill>
                <a:latin typeface="Open Sans"/>
                <a:ea typeface="+mn-ea"/>
                <a:cs typeface="Open Sans"/>
              </a:defRPr>
            </a:lvl1pPr>
            <a:lvl2pPr marL="742950" indent="-285750" algn="l" defTabSz="914400" rtl="0" eaLnBrk="1" latinLnBrk="0" hangingPunct="1">
              <a:spcBef>
                <a:spcPct val="20000"/>
              </a:spcBef>
              <a:buClr>
                <a:srgbClr val="E71B1B"/>
              </a:buClr>
              <a:buFont typeface="Arial" pitchFamily="34" charset="0"/>
              <a:buChar char="•"/>
              <a:defRPr sz="1400" kern="1200">
                <a:solidFill>
                  <a:srgbClr val="7E7E82"/>
                </a:solidFill>
                <a:latin typeface="Open Sans"/>
                <a:ea typeface="+mn-ea"/>
                <a:cs typeface="Open Sans"/>
              </a:defRPr>
            </a:lvl2pPr>
            <a:lvl3pPr marL="1143000" indent="-228600" algn="l" defTabSz="914400" rtl="0" eaLnBrk="1" latinLnBrk="0" hangingPunct="1">
              <a:spcBef>
                <a:spcPct val="20000"/>
              </a:spcBef>
              <a:buClr>
                <a:srgbClr val="E71B1B"/>
              </a:buClr>
              <a:buFont typeface="Calibri" panose="020F0502020204030204" pitchFamily="34" charset="0"/>
              <a:buChar char="–"/>
              <a:defRPr sz="1200" kern="1200">
                <a:solidFill>
                  <a:srgbClr val="7E7E82"/>
                </a:solidFill>
                <a:latin typeface="Open Sans"/>
                <a:ea typeface="+mn-ea"/>
                <a:cs typeface="Open Sans"/>
              </a:defRPr>
            </a:lvl3pPr>
            <a:lvl4pPr marL="1600200" indent="-228600" algn="l" defTabSz="914400" rtl="0" eaLnBrk="1" latinLnBrk="0" hangingPunct="1">
              <a:spcBef>
                <a:spcPct val="20000"/>
              </a:spcBef>
              <a:buClr>
                <a:srgbClr val="E71B1B"/>
              </a:buClr>
              <a:buFont typeface="Wingdings" panose="05000000000000000000" pitchFamily="2" charset="2"/>
              <a:buChar char="§"/>
              <a:defRPr sz="1100" kern="1200">
                <a:solidFill>
                  <a:srgbClr val="7E7E82"/>
                </a:solidFill>
                <a:latin typeface="Open Sans"/>
                <a:ea typeface="+mn-ea"/>
                <a:cs typeface="Open Sans"/>
              </a:defRPr>
            </a:lvl4pPr>
            <a:lvl5pPr marL="2057400" indent="-228600" algn="l" defTabSz="914400" rtl="0" eaLnBrk="1" latinLnBrk="0" hangingPunct="1">
              <a:spcBef>
                <a:spcPct val="20000"/>
              </a:spcBef>
              <a:buClr>
                <a:srgbClr val="E71B1B"/>
              </a:buClr>
              <a:buFont typeface="Arial" pitchFamily="34" charset="0"/>
              <a:buChar char="»"/>
              <a:defRPr sz="1100" kern="1200">
                <a:solidFill>
                  <a:srgbClr val="7E7E82"/>
                </a:solidFill>
                <a:latin typeface="Open Sans"/>
                <a:ea typeface="+mn-ea"/>
                <a:cs typeface="Open San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JM" dirty="0" smtClean="0"/>
          </a:p>
          <a:p>
            <a:pPr marL="0" indent="0">
              <a:buNone/>
            </a:pPr>
            <a:endParaRPr lang="en-JM" dirty="0"/>
          </a:p>
        </p:txBody>
      </p:sp>
    </p:spTree>
    <p:extLst>
      <p:ext uri="{BB962C8B-B14F-4D97-AF65-F5344CB8AC3E}">
        <p14:creationId xmlns:p14="http://schemas.microsoft.com/office/powerpoint/2010/main" val="23235750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834"/>
            <a:ext cx="8915400" cy="1143000"/>
          </a:xfrm>
        </p:spPr>
        <p:txBody>
          <a:bodyPr>
            <a:normAutofit fontScale="90000"/>
          </a:bodyPr>
          <a:lstStyle/>
          <a:p>
            <a:r>
              <a:rPr lang="en-US" dirty="0">
                <a:solidFill>
                  <a:srgbClr val="192246"/>
                </a:solidFill>
              </a:rPr>
              <a:t>Remains the </a:t>
            </a:r>
            <a:r>
              <a:rPr lang="en-US" dirty="0" smtClean="0">
                <a:solidFill>
                  <a:srgbClr val="192246"/>
                </a:solidFill>
              </a:rPr>
              <a:t>Same from FY2019-20 to FY2020-21:</a:t>
            </a:r>
            <a:r>
              <a:rPr lang="en-US" dirty="0">
                <a:solidFill>
                  <a:srgbClr val="192246"/>
                </a:solidFill>
              </a:rPr>
              <a:t/>
            </a:r>
            <a:br>
              <a:rPr lang="en-US" dirty="0">
                <a:solidFill>
                  <a:srgbClr val="192246"/>
                </a:solidFill>
              </a:rPr>
            </a:br>
            <a:endParaRPr lang="en-US" dirty="0"/>
          </a:p>
        </p:txBody>
      </p:sp>
      <p:sp>
        <p:nvSpPr>
          <p:cNvPr id="3" name="Content Placeholder 2"/>
          <p:cNvSpPr>
            <a:spLocks noGrp="1"/>
          </p:cNvSpPr>
          <p:nvPr>
            <p:ph idx="1"/>
          </p:nvPr>
        </p:nvSpPr>
        <p:spPr>
          <a:xfrm>
            <a:off x="990600" y="990600"/>
            <a:ext cx="7696200" cy="5105401"/>
          </a:xfrm>
        </p:spPr>
        <p:txBody>
          <a:bodyPr/>
          <a:lstStyle/>
          <a:p>
            <a:pPr>
              <a:buClrTx/>
            </a:pPr>
            <a:r>
              <a:rPr lang="en-US" sz="2400" dirty="0" smtClean="0">
                <a:solidFill>
                  <a:schemeClr val="tx1"/>
                </a:solidFill>
              </a:rPr>
              <a:t>5 </a:t>
            </a:r>
            <a:r>
              <a:rPr lang="en-US" sz="2400" dirty="0">
                <a:solidFill>
                  <a:schemeClr val="tx1"/>
                </a:solidFill>
              </a:rPr>
              <a:t>Primary categories for assessment</a:t>
            </a:r>
          </a:p>
          <a:p>
            <a:pPr lvl="0">
              <a:buClrTx/>
            </a:pPr>
            <a:r>
              <a:rPr lang="en-US" sz="2400" dirty="0">
                <a:solidFill>
                  <a:schemeClr val="tx1"/>
                </a:solidFill>
              </a:rPr>
              <a:t>Match/External Funding requirements</a:t>
            </a:r>
          </a:p>
          <a:p>
            <a:pPr lvl="0">
              <a:buClrTx/>
            </a:pPr>
            <a:r>
              <a:rPr lang="en-US" sz="2400" dirty="0">
                <a:solidFill>
                  <a:schemeClr val="tx1"/>
                </a:solidFill>
              </a:rPr>
              <a:t>DB70 and Support Documentation, Movable Equipment </a:t>
            </a:r>
          </a:p>
          <a:p>
            <a:pPr lvl="1">
              <a:buClrTx/>
            </a:pPr>
            <a:r>
              <a:rPr lang="en-US" sz="2400" dirty="0">
                <a:solidFill>
                  <a:schemeClr val="tx1"/>
                </a:solidFill>
              </a:rPr>
              <a:t>Description of Facilities Condition moved to Support Documentation</a:t>
            </a:r>
          </a:p>
          <a:p>
            <a:pPr lvl="0">
              <a:buClrTx/>
            </a:pPr>
            <a:r>
              <a:rPr lang="en-US" sz="2400" dirty="0">
                <a:solidFill>
                  <a:schemeClr val="tx1"/>
                </a:solidFill>
              </a:rPr>
              <a:t>Space Needs, Tabulation of Affected Space, Funding Analysis (now called External Funding) with minor adjustments</a:t>
            </a:r>
          </a:p>
          <a:p>
            <a:pPr lvl="0">
              <a:buClrTx/>
            </a:pPr>
            <a:r>
              <a:rPr lang="en-US" sz="2400" dirty="0" smtClean="0">
                <a:solidFill>
                  <a:schemeClr val="tx1"/>
                </a:solidFill>
              </a:rPr>
              <a:t>Maintenance </a:t>
            </a:r>
            <a:r>
              <a:rPr lang="en-US" sz="2400" dirty="0">
                <a:solidFill>
                  <a:schemeClr val="tx1"/>
                </a:solidFill>
              </a:rPr>
              <a:t>Instructions</a:t>
            </a:r>
          </a:p>
          <a:p>
            <a:pPr lvl="0">
              <a:buClrTx/>
            </a:pPr>
            <a:r>
              <a:rPr lang="en-US" sz="2400" dirty="0">
                <a:solidFill>
                  <a:schemeClr val="tx1"/>
                </a:solidFill>
              </a:rPr>
              <a:t>Disclosure Instructions</a:t>
            </a:r>
          </a:p>
          <a:p>
            <a:pPr marL="0" indent="0">
              <a:buNone/>
            </a:pPr>
            <a:endParaRPr lang="en-US" dirty="0"/>
          </a:p>
        </p:txBody>
      </p:sp>
    </p:spTree>
    <p:extLst>
      <p:ext uri="{BB962C8B-B14F-4D97-AF65-F5344CB8AC3E}">
        <p14:creationId xmlns:p14="http://schemas.microsoft.com/office/powerpoint/2010/main" val="19406644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lstStyle/>
          <a:p>
            <a:r>
              <a:rPr lang="en-US" dirty="0" smtClean="0"/>
              <a:t>Changes for FY2020-21</a:t>
            </a:r>
            <a:endParaRPr lang="en-US" dirty="0"/>
          </a:p>
        </p:txBody>
      </p:sp>
      <p:sp>
        <p:nvSpPr>
          <p:cNvPr id="3" name="Content Placeholder 2"/>
          <p:cNvSpPr>
            <a:spLocks noGrp="1"/>
          </p:cNvSpPr>
          <p:nvPr>
            <p:ph idx="1"/>
          </p:nvPr>
        </p:nvSpPr>
        <p:spPr>
          <a:xfrm>
            <a:off x="0" y="914400"/>
            <a:ext cx="8839200" cy="5105400"/>
          </a:xfrm>
        </p:spPr>
        <p:txBody>
          <a:bodyPr>
            <a:noAutofit/>
          </a:bodyPr>
          <a:lstStyle/>
          <a:p>
            <a:pPr lvl="2">
              <a:buClrTx/>
              <a:buFont typeface="Arial" panose="020B0604020202020204" pitchFamily="34" charset="0"/>
              <a:buChar char="•"/>
            </a:pPr>
            <a:r>
              <a:rPr lang="en-US" sz="2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All </a:t>
            </a:r>
            <a:r>
              <a:rPr lang="en-US" sz="2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documents are now in the excel </a:t>
            </a:r>
            <a:r>
              <a:rPr lang="en-US" sz="2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workbook.</a:t>
            </a:r>
            <a:endParaRPr lang="en-US" sz="2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lvl="2">
              <a:buClrTx/>
              <a:buFont typeface="Arial" panose="020B0604020202020204" pitchFamily="34" charset="0"/>
              <a:buChar char="•"/>
            </a:pPr>
            <a:r>
              <a:rPr lang="en-US" sz="2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There is a project summary sheet in the front of the </a:t>
            </a:r>
            <a:r>
              <a:rPr lang="en-US" sz="2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workbook.</a:t>
            </a:r>
            <a:endParaRPr lang="en-US" sz="2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lvl="2">
              <a:buClrTx/>
              <a:buFont typeface="Arial" panose="020B0604020202020204" pitchFamily="34" charset="0"/>
              <a:buChar char="•"/>
            </a:pPr>
            <a:r>
              <a:rPr lang="en-US" sz="2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Sections I (State Goals and Drive to 55) and II (Campus Master Plan) continue to be narrative formats, but are broken down into defined questions.</a:t>
            </a:r>
          </a:p>
          <a:p>
            <a:pPr lvl="3">
              <a:buClrTx/>
              <a:buFont typeface="Arial" panose="020B0604020202020204" pitchFamily="34" charset="0"/>
              <a:buChar char="•"/>
            </a:pPr>
            <a:r>
              <a:rPr lang="en-US" sz="2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Allows </a:t>
            </a:r>
            <a:r>
              <a:rPr lang="en-US" sz="2200" dirty="0">
                <a:solidFill>
                  <a:schemeClr val="tx1"/>
                </a:solidFill>
                <a:latin typeface="Open Sans" panose="020B0606030504020204" pitchFamily="34" charset="0"/>
                <a:ea typeface="Open Sans" panose="020B0606030504020204" pitchFamily="34" charset="0"/>
                <a:cs typeface="Open Sans" panose="020B0606030504020204" pitchFamily="34" charset="0"/>
              </a:rPr>
              <a:t>specific points to be assigned to more specific subjects in the </a:t>
            </a:r>
            <a:r>
              <a:rPr lang="en-US" sz="2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narrative</a:t>
            </a:r>
          </a:p>
          <a:p>
            <a:pPr lvl="3">
              <a:buClrTx/>
              <a:buFont typeface="Arial" panose="020B0604020202020204" pitchFamily="34" charset="0"/>
              <a:buChar char="•"/>
            </a:pPr>
            <a:r>
              <a:rPr lang="en-US" sz="2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Assists </a:t>
            </a:r>
            <a:r>
              <a:rPr lang="en-US" sz="2200" dirty="0">
                <a:solidFill>
                  <a:schemeClr val="tx1"/>
                </a:solidFill>
                <a:latin typeface="Open Sans" panose="020B0606030504020204" pitchFamily="34" charset="0"/>
                <a:ea typeface="Open Sans" panose="020B0606030504020204" pitchFamily="34" charset="0"/>
                <a:cs typeface="Open Sans" panose="020B0606030504020204" pitchFamily="34" charset="0"/>
              </a:rPr>
              <a:t>SPA in defining the information THEC is </a:t>
            </a:r>
            <a:r>
              <a:rPr lang="en-US" sz="2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requesting</a:t>
            </a:r>
          </a:p>
          <a:p>
            <a:pPr lvl="3">
              <a:buClrTx/>
              <a:buFont typeface="Arial" panose="020B0604020202020204" pitchFamily="34" charset="0"/>
              <a:buChar char="•"/>
            </a:pPr>
            <a:r>
              <a:rPr lang="en-US" sz="2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Placed </a:t>
            </a:r>
            <a:r>
              <a:rPr lang="en-US" sz="2200" dirty="0">
                <a:solidFill>
                  <a:schemeClr val="tx1"/>
                </a:solidFill>
                <a:latin typeface="Open Sans" panose="020B0606030504020204" pitchFamily="34" charset="0"/>
                <a:ea typeface="Open Sans" panose="020B0606030504020204" pitchFamily="34" charset="0"/>
                <a:cs typeface="Open Sans" panose="020B0606030504020204" pitchFamily="34" charset="0"/>
              </a:rPr>
              <a:t>narrative Sections 1 and 2 into the excel workbook to keep all information in one </a:t>
            </a:r>
            <a:r>
              <a:rPr lang="en-US" sz="2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place</a:t>
            </a:r>
          </a:p>
          <a:p>
            <a:pPr lvl="3">
              <a:buClrTx/>
              <a:buFont typeface="Arial" panose="020B0604020202020204" pitchFamily="34" charset="0"/>
              <a:buChar char="•"/>
            </a:pPr>
            <a:r>
              <a:rPr lang="en-US" sz="2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Enrollment </a:t>
            </a:r>
            <a:r>
              <a:rPr lang="en-US" sz="2200" dirty="0">
                <a:solidFill>
                  <a:schemeClr val="tx1"/>
                </a:solidFill>
                <a:latin typeface="Open Sans" panose="020B0606030504020204" pitchFamily="34" charset="0"/>
                <a:ea typeface="Open Sans" panose="020B0606030504020204" pitchFamily="34" charset="0"/>
                <a:cs typeface="Open Sans" panose="020B0606030504020204" pitchFamily="34" charset="0"/>
              </a:rPr>
              <a:t>Data sheet placed in spreadsheet in Section 1; example included in instructions.</a:t>
            </a:r>
          </a:p>
          <a:p>
            <a:pPr lvl="3">
              <a:buClrTx/>
              <a:buFont typeface="Arial" panose="020B0604020202020204" pitchFamily="34" charset="0"/>
              <a:buChar char="•"/>
            </a:pPr>
            <a:endParaRPr lang="en-US" sz="2200" dirty="0" smtClean="0">
              <a:solidFill>
                <a:schemeClr val="tx1"/>
              </a:solidFill>
            </a:endParaRPr>
          </a:p>
        </p:txBody>
      </p:sp>
      <p:sp>
        <p:nvSpPr>
          <p:cNvPr id="8" name="Text Placeholder 2"/>
          <p:cNvSpPr txBox="1">
            <a:spLocks/>
          </p:cNvSpPr>
          <p:nvPr/>
        </p:nvSpPr>
        <p:spPr>
          <a:xfrm>
            <a:off x="457200" y="1701805"/>
            <a:ext cx="8229600" cy="41655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E71B1B"/>
              </a:buClr>
              <a:buFont typeface="Courier New" panose="02070309020205020404" pitchFamily="49" charset="0"/>
              <a:buChar char="o"/>
              <a:defRPr sz="1600" kern="1200">
                <a:solidFill>
                  <a:srgbClr val="7E7E82"/>
                </a:solidFill>
                <a:latin typeface="Open Sans"/>
                <a:ea typeface="+mn-ea"/>
                <a:cs typeface="Open Sans"/>
              </a:defRPr>
            </a:lvl1pPr>
            <a:lvl2pPr marL="742950" indent="-285750" algn="l" defTabSz="914400" rtl="0" eaLnBrk="1" latinLnBrk="0" hangingPunct="1">
              <a:spcBef>
                <a:spcPct val="20000"/>
              </a:spcBef>
              <a:buClr>
                <a:srgbClr val="E71B1B"/>
              </a:buClr>
              <a:buFont typeface="Arial" pitchFamily="34" charset="0"/>
              <a:buChar char="•"/>
              <a:defRPr sz="1400" kern="1200">
                <a:solidFill>
                  <a:srgbClr val="7E7E82"/>
                </a:solidFill>
                <a:latin typeface="Open Sans"/>
                <a:ea typeface="+mn-ea"/>
                <a:cs typeface="Open Sans"/>
              </a:defRPr>
            </a:lvl2pPr>
            <a:lvl3pPr marL="1143000" indent="-228600" algn="l" defTabSz="914400" rtl="0" eaLnBrk="1" latinLnBrk="0" hangingPunct="1">
              <a:spcBef>
                <a:spcPct val="20000"/>
              </a:spcBef>
              <a:buClr>
                <a:srgbClr val="E71B1B"/>
              </a:buClr>
              <a:buFont typeface="Calibri" panose="020F0502020204030204" pitchFamily="34" charset="0"/>
              <a:buChar char="–"/>
              <a:defRPr sz="1200" kern="1200">
                <a:solidFill>
                  <a:srgbClr val="7E7E82"/>
                </a:solidFill>
                <a:latin typeface="Open Sans"/>
                <a:ea typeface="+mn-ea"/>
                <a:cs typeface="Open Sans"/>
              </a:defRPr>
            </a:lvl3pPr>
            <a:lvl4pPr marL="1600200" indent="-228600" algn="l" defTabSz="914400" rtl="0" eaLnBrk="1" latinLnBrk="0" hangingPunct="1">
              <a:spcBef>
                <a:spcPct val="20000"/>
              </a:spcBef>
              <a:buClr>
                <a:srgbClr val="E71B1B"/>
              </a:buClr>
              <a:buFont typeface="Wingdings" panose="05000000000000000000" pitchFamily="2" charset="2"/>
              <a:buChar char="§"/>
              <a:defRPr sz="1100" kern="1200">
                <a:solidFill>
                  <a:srgbClr val="7E7E82"/>
                </a:solidFill>
                <a:latin typeface="Open Sans"/>
                <a:ea typeface="+mn-ea"/>
                <a:cs typeface="Open Sans"/>
              </a:defRPr>
            </a:lvl4pPr>
            <a:lvl5pPr marL="2057400" indent="-228600" algn="l" defTabSz="914400" rtl="0" eaLnBrk="1" latinLnBrk="0" hangingPunct="1">
              <a:spcBef>
                <a:spcPct val="20000"/>
              </a:spcBef>
              <a:buClr>
                <a:srgbClr val="E71B1B"/>
              </a:buClr>
              <a:buFont typeface="Arial" pitchFamily="34" charset="0"/>
              <a:buChar char="»"/>
              <a:defRPr sz="1100" kern="1200">
                <a:solidFill>
                  <a:srgbClr val="7E7E82"/>
                </a:solidFill>
                <a:latin typeface="Open Sans"/>
                <a:ea typeface="+mn-ea"/>
                <a:cs typeface="Open San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JM" dirty="0" smtClean="0"/>
          </a:p>
          <a:p>
            <a:pPr marL="0" indent="0">
              <a:buNone/>
            </a:pPr>
            <a:endParaRPr lang="en-JM" dirty="0"/>
          </a:p>
        </p:txBody>
      </p:sp>
    </p:spTree>
    <p:extLst>
      <p:ext uri="{BB962C8B-B14F-4D97-AF65-F5344CB8AC3E}">
        <p14:creationId xmlns:p14="http://schemas.microsoft.com/office/powerpoint/2010/main" val="28755937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66800"/>
            <a:ext cx="8153400" cy="4800605"/>
          </a:xfrm>
        </p:spPr>
        <p:txBody>
          <a:bodyPr>
            <a:normAutofit/>
          </a:bodyPr>
          <a:lstStyle/>
          <a:p>
            <a:pPr marL="0" lvl="0" indent="0">
              <a:buClrTx/>
              <a:buNone/>
            </a:pPr>
            <a:r>
              <a:rPr lang="en-US" sz="2000" dirty="0" smtClean="0">
                <a:solidFill>
                  <a:schemeClr val="tx1"/>
                </a:solidFill>
              </a:rPr>
              <a:t>Business </a:t>
            </a:r>
            <a:r>
              <a:rPr lang="en-US" sz="2000" dirty="0">
                <a:solidFill>
                  <a:schemeClr val="tx1"/>
                </a:solidFill>
              </a:rPr>
              <a:t>Plan </a:t>
            </a:r>
            <a:r>
              <a:rPr lang="en-US" sz="2000" dirty="0" smtClean="0">
                <a:solidFill>
                  <a:schemeClr val="tx1"/>
                </a:solidFill>
              </a:rPr>
              <a:t>narrative:</a:t>
            </a:r>
          </a:p>
          <a:p>
            <a:pPr>
              <a:buClrTx/>
            </a:pPr>
            <a:r>
              <a:rPr lang="en-US" sz="2000" dirty="0" smtClean="0">
                <a:solidFill>
                  <a:schemeClr val="tx1"/>
                </a:solidFill>
              </a:rPr>
              <a:t>Previously called First-Year Operating Costs</a:t>
            </a:r>
            <a:endParaRPr lang="en-US" sz="2000" dirty="0">
              <a:solidFill>
                <a:schemeClr val="tx1"/>
              </a:solidFill>
            </a:endParaRPr>
          </a:p>
          <a:p>
            <a:pPr>
              <a:buClrTx/>
            </a:pPr>
            <a:r>
              <a:rPr lang="en-US" sz="2000" dirty="0" smtClean="0">
                <a:solidFill>
                  <a:schemeClr val="tx1"/>
                </a:solidFill>
              </a:rPr>
              <a:t>Overview </a:t>
            </a:r>
            <a:r>
              <a:rPr lang="en-US" sz="2000" dirty="0">
                <a:solidFill>
                  <a:schemeClr val="tx1"/>
                </a:solidFill>
              </a:rPr>
              <a:t>of the financial plan associated with the operations </a:t>
            </a:r>
          </a:p>
          <a:p>
            <a:pPr>
              <a:buClrTx/>
            </a:pPr>
            <a:r>
              <a:rPr lang="en-US" sz="2000" dirty="0">
                <a:solidFill>
                  <a:schemeClr val="tx1"/>
                </a:solidFill>
              </a:rPr>
              <a:t>Summarize the annual net additional costs for programs, staffing, operations, utilities and maintenance costs  </a:t>
            </a:r>
          </a:p>
          <a:p>
            <a:pPr>
              <a:buClrTx/>
            </a:pPr>
            <a:r>
              <a:rPr lang="en-US" sz="2000" dirty="0">
                <a:solidFill>
                  <a:schemeClr val="tx1"/>
                </a:solidFill>
              </a:rPr>
              <a:t>Financial efficiencies achieved with the project…  Does this project represent a new “replacement building” that is no more than 10% more square feet than a building proposed to be demolished? </a:t>
            </a:r>
          </a:p>
          <a:p>
            <a:pPr marL="0" indent="0">
              <a:buClrTx/>
              <a:buNone/>
            </a:pPr>
            <a:r>
              <a:rPr lang="en-US" sz="2000" dirty="0">
                <a:solidFill>
                  <a:schemeClr val="tx1"/>
                </a:solidFill>
              </a:rPr>
              <a:t>Revenue Sources, Fundraising and Partnerships: </a:t>
            </a:r>
          </a:p>
          <a:p>
            <a:pPr>
              <a:buClrTx/>
            </a:pPr>
            <a:r>
              <a:rPr lang="en-US" sz="2000" dirty="0">
                <a:solidFill>
                  <a:schemeClr val="tx1"/>
                </a:solidFill>
              </a:rPr>
              <a:t>Fundraising campaign or other community/industry partners that will be specifically associated with this project </a:t>
            </a:r>
          </a:p>
          <a:p>
            <a:pPr>
              <a:buClrTx/>
            </a:pPr>
            <a:r>
              <a:rPr lang="en-US" sz="2000" dirty="0">
                <a:solidFill>
                  <a:schemeClr val="tx1"/>
                </a:solidFill>
              </a:rPr>
              <a:t>Revenue sources expected to defray additional ongoing costs </a:t>
            </a:r>
          </a:p>
          <a:p>
            <a:endParaRPr lang="en-US" dirty="0"/>
          </a:p>
        </p:txBody>
      </p:sp>
      <p:sp>
        <p:nvSpPr>
          <p:cNvPr id="4" name="Title 1"/>
          <p:cNvSpPr>
            <a:spLocks noGrp="1"/>
          </p:cNvSpPr>
          <p:nvPr>
            <p:ph type="title"/>
          </p:nvPr>
        </p:nvSpPr>
        <p:spPr>
          <a:xfrm>
            <a:off x="457200" y="304800"/>
            <a:ext cx="8229600" cy="685800"/>
          </a:xfrm>
        </p:spPr>
        <p:txBody>
          <a:bodyPr/>
          <a:lstStyle/>
          <a:p>
            <a:r>
              <a:rPr lang="en-US" dirty="0" smtClean="0"/>
              <a:t>Changes for FY2020-21</a:t>
            </a:r>
            <a:endParaRPr lang="en-US" dirty="0"/>
          </a:p>
        </p:txBody>
      </p:sp>
    </p:spTree>
    <p:extLst>
      <p:ext uri="{BB962C8B-B14F-4D97-AF65-F5344CB8AC3E}">
        <p14:creationId xmlns:p14="http://schemas.microsoft.com/office/powerpoint/2010/main" val="13262917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701805"/>
            <a:ext cx="8534400" cy="4165599"/>
          </a:xfrm>
        </p:spPr>
        <p:txBody>
          <a:bodyPr>
            <a:normAutofit lnSpcReduction="10000"/>
          </a:bodyPr>
          <a:lstStyle/>
          <a:p>
            <a:pPr lvl="2">
              <a:buClrTx/>
              <a:buFont typeface="Arial" panose="020B0604020202020204" pitchFamily="34" charset="0"/>
              <a:buChar char="•"/>
            </a:pPr>
            <a:r>
              <a:rPr lang="en-US" sz="2400" dirty="0">
                <a:solidFill>
                  <a:schemeClr val="tx1"/>
                </a:solidFill>
              </a:rPr>
              <a:t>An appendix is provided for supplemental </a:t>
            </a:r>
            <a:r>
              <a:rPr lang="en-US" sz="2400" dirty="0" smtClean="0">
                <a:solidFill>
                  <a:schemeClr val="tx1"/>
                </a:solidFill>
              </a:rPr>
              <a:t>information.</a:t>
            </a:r>
            <a:endParaRPr lang="en-US" sz="2400" dirty="0" smtClean="0">
              <a:solidFill>
                <a:schemeClr val="tx1"/>
              </a:solidFill>
            </a:endParaRPr>
          </a:p>
          <a:p>
            <a:pPr lvl="2">
              <a:buClrTx/>
              <a:buFont typeface="Arial" panose="020B0604020202020204" pitchFamily="34" charset="0"/>
              <a:buChar char="•"/>
            </a:pPr>
            <a:r>
              <a:rPr lang="en-US" sz="2400" dirty="0" smtClean="0">
                <a:solidFill>
                  <a:schemeClr val="tx1"/>
                </a:solidFill>
              </a:rPr>
              <a:t>Required Appendix Documents:</a:t>
            </a:r>
          </a:p>
          <a:p>
            <a:pPr lvl="3">
              <a:buClrTx/>
              <a:buFont typeface="Arial" panose="020B0604020202020204" pitchFamily="34" charset="0"/>
              <a:buChar char="•"/>
            </a:pPr>
            <a:r>
              <a:rPr lang="en-US" sz="2200" dirty="0" smtClean="0">
                <a:solidFill>
                  <a:schemeClr val="tx1"/>
                </a:solidFill>
              </a:rPr>
              <a:t>Institutional Mission Profile (Not required for TCAT’s)</a:t>
            </a:r>
          </a:p>
          <a:p>
            <a:pPr lvl="3">
              <a:buClrTx/>
              <a:buFont typeface="Arial" panose="020B0604020202020204" pitchFamily="34" charset="0"/>
              <a:buChar char="•"/>
            </a:pPr>
            <a:r>
              <a:rPr lang="en-US" sz="2200" dirty="0" smtClean="0">
                <a:solidFill>
                  <a:schemeClr val="tx1"/>
                </a:solidFill>
              </a:rPr>
              <a:t>THEC Space Allocation Guideline workbook (completed)</a:t>
            </a:r>
          </a:p>
          <a:p>
            <a:pPr lvl="3">
              <a:buClrTx/>
              <a:buFont typeface="Arial" panose="020B0604020202020204" pitchFamily="34" charset="0"/>
              <a:buChar char="•"/>
            </a:pPr>
            <a:r>
              <a:rPr lang="en-US" sz="2200" dirty="0" smtClean="0">
                <a:solidFill>
                  <a:schemeClr val="tx1"/>
                </a:solidFill>
              </a:rPr>
              <a:t>Applicable Facilities Survey Summary Sheets (PFIS)</a:t>
            </a:r>
            <a:endParaRPr lang="en-US" sz="2200" dirty="0">
              <a:solidFill>
                <a:schemeClr val="tx1"/>
              </a:solidFill>
            </a:endParaRPr>
          </a:p>
          <a:p>
            <a:pPr lvl="2">
              <a:buClrTx/>
              <a:buFont typeface="Arial" panose="020B0604020202020204" pitchFamily="34" charset="0"/>
              <a:buChar char="•"/>
            </a:pPr>
            <a:r>
              <a:rPr lang="en-US" sz="2400" dirty="0" smtClean="0">
                <a:solidFill>
                  <a:schemeClr val="tx1"/>
                </a:solidFill>
              </a:rPr>
              <a:t>Supplemental Support Documents, such as master plan drawings, plans and concept drawings</a:t>
            </a:r>
          </a:p>
          <a:p>
            <a:pPr lvl="2">
              <a:buClrTx/>
              <a:buFont typeface="Arial" panose="020B0604020202020204" pitchFamily="34" charset="0"/>
              <a:buChar char="•"/>
            </a:pPr>
            <a:r>
              <a:rPr lang="en-US" sz="2400" dirty="0" smtClean="0">
                <a:solidFill>
                  <a:schemeClr val="tx1"/>
                </a:solidFill>
              </a:rPr>
              <a:t>An </a:t>
            </a:r>
            <a:r>
              <a:rPr lang="en-US" sz="2400" dirty="0">
                <a:solidFill>
                  <a:schemeClr val="tx1"/>
                </a:solidFill>
              </a:rPr>
              <a:t>architectural program is </a:t>
            </a:r>
            <a:r>
              <a:rPr lang="en-US" sz="2400" dirty="0" smtClean="0">
                <a:solidFill>
                  <a:schemeClr val="tx1"/>
                </a:solidFill>
              </a:rPr>
              <a:t>required.</a:t>
            </a:r>
            <a:endParaRPr lang="en-US" sz="2400" dirty="0">
              <a:solidFill>
                <a:schemeClr val="tx1"/>
              </a:solidFill>
            </a:endParaRPr>
          </a:p>
        </p:txBody>
      </p:sp>
      <p:sp>
        <p:nvSpPr>
          <p:cNvPr id="4" name="Title 1"/>
          <p:cNvSpPr>
            <a:spLocks noGrp="1"/>
          </p:cNvSpPr>
          <p:nvPr>
            <p:ph type="title"/>
          </p:nvPr>
        </p:nvSpPr>
        <p:spPr>
          <a:xfrm>
            <a:off x="457200" y="304800"/>
            <a:ext cx="5410200" cy="838200"/>
          </a:xfrm>
        </p:spPr>
        <p:txBody>
          <a:bodyPr/>
          <a:lstStyle/>
          <a:p>
            <a:r>
              <a:rPr lang="en-US" dirty="0" smtClean="0"/>
              <a:t>Changes for FY2020-21</a:t>
            </a:r>
            <a:endParaRPr lang="en-US" dirty="0"/>
          </a:p>
        </p:txBody>
      </p:sp>
    </p:spTree>
    <p:extLst>
      <p:ext uri="{BB962C8B-B14F-4D97-AF65-F5344CB8AC3E}">
        <p14:creationId xmlns:p14="http://schemas.microsoft.com/office/powerpoint/2010/main" val="232621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85800" y="1143000"/>
            <a:ext cx="7543800" cy="4724405"/>
          </a:xfrm>
        </p:spPr>
        <p:txBody>
          <a:bodyPr>
            <a:normAutofit fontScale="92500" lnSpcReduction="10000"/>
          </a:bodyPr>
          <a:lstStyle/>
          <a:p>
            <a:pPr marL="457200" lvl="1" indent="0">
              <a:buClrTx/>
              <a:buNone/>
            </a:pPr>
            <a:r>
              <a:rPr lang="en-US" sz="2600" b="1" dirty="0" smtClean="0">
                <a:solidFill>
                  <a:schemeClr val="tx1"/>
                </a:solidFill>
              </a:rPr>
              <a:t>THEC Review Process</a:t>
            </a:r>
          </a:p>
          <a:p>
            <a:pPr lvl="2">
              <a:buClrTx/>
              <a:buFont typeface="Arial" panose="020B0604020202020204" pitchFamily="34" charset="0"/>
              <a:buChar char="•"/>
            </a:pPr>
            <a:r>
              <a:rPr lang="en-US" sz="2400" dirty="0" smtClean="0">
                <a:solidFill>
                  <a:schemeClr val="tx1"/>
                </a:solidFill>
              </a:rPr>
              <a:t>Project are evaluated on basis of materials submitted, and response to written instructions.</a:t>
            </a:r>
          </a:p>
          <a:p>
            <a:pPr lvl="2">
              <a:buClrTx/>
              <a:buFont typeface="Arial" panose="020B0604020202020204" pitchFamily="34" charset="0"/>
              <a:buChar char="•"/>
            </a:pPr>
            <a:r>
              <a:rPr lang="en-US" sz="2400" dirty="0" smtClean="0">
                <a:solidFill>
                  <a:schemeClr val="tx1"/>
                </a:solidFill>
              </a:rPr>
              <a:t>THEC reserves right to visit campus to review the project with campus constituents prior to final scoring, but not required.</a:t>
            </a:r>
          </a:p>
          <a:p>
            <a:pPr lvl="2">
              <a:buClrTx/>
              <a:buFont typeface="Arial" panose="020B0604020202020204" pitchFamily="34" charset="0"/>
              <a:buChar char="•"/>
            </a:pPr>
            <a:r>
              <a:rPr lang="en-US" sz="2400" dirty="0" smtClean="0">
                <a:solidFill>
                  <a:schemeClr val="tx1"/>
                </a:solidFill>
              </a:rPr>
              <a:t>Review team consists of cross-discipline THEC staff and advisors.</a:t>
            </a:r>
          </a:p>
          <a:p>
            <a:pPr lvl="2">
              <a:buClrTx/>
              <a:buFont typeface="Arial" panose="020B0604020202020204" pitchFamily="34" charset="0"/>
              <a:buChar char="•"/>
            </a:pPr>
            <a:r>
              <a:rPr lang="en-US" sz="2400" dirty="0" smtClean="0">
                <a:solidFill>
                  <a:schemeClr val="tx1"/>
                </a:solidFill>
              </a:rPr>
              <a:t>Letters of support will not be reviewed.</a:t>
            </a:r>
          </a:p>
          <a:p>
            <a:pPr lvl="2">
              <a:buClrTx/>
              <a:buFont typeface="Arial" panose="020B0604020202020204" pitchFamily="34" charset="0"/>
              <a:buChar char="•"/>
            </a:pPr>
            <a:r>
              <a:rPr lang="en-US" sz="2400" dirty="0" smtClean="0">
                <a:solidFill>
                  <a:schemeClr val="tx1"/>
                </a:solidFill>
              </a:rPr>
              <a:t>Strive to have fair and consistent review process based on both qualitative and quantitative elements, addressing balance of academic and facility needs</a:t>
            </a:r>
          </a:p>
          <a:p>
            <a:pPr lvl="2"/>
            <a:endParaRPr lang="en-US" sz="2400" dirty="0">
              <a:solidFill>
                <a:schemeClr val="tx1"/>
              </a:solidFill>
            </a:endParaRPr>
          </a:p>
        </p:txBody>
      </p:sp>
      <p:sp>
        <p:nvSpPr>
          <p:cNvPr id="8" name="Text Placeholder 2"/>
          <p:cNvSpPr txBox="1">
            <a:spLocks/>
          </p:cNvSpPr>
          <p:nvPr/>
        </p:nvSpPr>
        <p:spPr>
          <a:xfrm>
            <a:off x="457200" y="1701805"/>
            <a:ext cx="8229600" cy="41655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E71B1B"/>
              </a:buClr>
              <a:buFont typeface="Courier New" panose="02070309020205020404" pitchFamily="49" charset="0"/>
              <a:buChar char="o"/>
              <a:defRPr sz="1600" kern="1200">
                <a:solidFill>
                  <a:srgbClr val="7E7E82"/>
                </a:solidFill>
                <a:latin typeface="Open Sans"/>
                <a:ea typeface="+mn-ea"/>
                <a:cs typeface="Open Sans"/>
              </a:defRPr>
            </a:lvl1pPr>
            <a:lvl2pPr marL="742950" indent="-285750" algn="l" defTabSz="914400" rtl="0" eaLnBrk="1" latinLnBrk="0" hangingPunct="1">
              <a:spcBef>
                <a:spcPct val="20000"/>
              </a:spcBef>
              <a:buClr>
                <a:srgbClr val="E71B1B"/>
              </a:buClr>
              <a:buFont typeface="Arial" pitchFamily="34" charset="0"/>
              <a:buChar char="•"/>
              <a:defRPr sz="1400" kern="1200">
                <a:solidFill>
                  <a:srgbClr val="7E7E82"/>
                </a:solidFill>
                <a:latin typeface="Open Sans"/>
                <a:ea typeface="+mn-ea"/>
                <a:cs typeface="Open Sans"/>
              </a:defRPr>
            </a:lvl2pPr>
            <a:lvl3pPr marL="1143000" indent="-228600" algn="l" defTabSz="914400" rtl="0" eaLnBrk="1" latinLnBrk="0" hangingPunct="1">
              <a:spcBef>
                <a:spcPct val="20000"/>
              </a:spcBef>
              <a:buClr>
                <a:srgbClr val="E71B1B"/>
              </a:buClr>
              <a:buFont typeface="Calibri" panose="020F0502020204030204" pitchFamily="34" charset="0"/>
              <a:buChar char="–"/>
              <a:defRPr sz="1200" kern="1200">
                <a:solidFill>
                  <a:srgbClr val="7E7E82"/>
                </a:solidFill>
                <a:latin typeface="Open Sans"/>
                <a:ea typeface="+mn-ea"/>
                <a:cs typeface="Open Sans"/>
              </a:defRPr>
            </a:lvl3pPr>
            <a:lvl4pPr marL="1600200" indent="-228600" algn="l" defTabSz="914400" rtl="0" eaLnBrk="1" latinLnBrk="0" hangingPunct="1">
              <a:spcBef>
                <a:spcPct val="20000"/>
              </a:spcBef>
              <a:buClr>
                <a:srgbClr val="E71B1B"/>
              </a:buClr>
              <a:buFont typeface="Wingdings" panose="05000000000000000000" pitchFamily="2" charset="2"/>
              <a:buChar char="§"/>
              <a:defRPr sz="1100" kern="1200">
                <a:solidFill>
                  <a:srgbClr val="7E7E82"/>
                </a:solidFill>
                <a:latin typeface="Open Sans"/>
                <a:ea typeface="+mn-ea"/>
                <a:cs typeface="Open Sans"/>
              </a:defRPr>
            </a:lvl4pPr>
            <a:lvl5pPr marL="2057400" indent="-228600" algn="l" defTabSz="914400" rtl="0" eaLnBrk="1" latinLnBrk="0" hangingPunct="1">
              <a:spcBef>
                <a:spcPct val="20000"/>
              </a:spcBef>
              <a:buClr>
                <a:srgbClr val="E71B1B"/>
              </a:buClr>
              <a:buFont typeface="Arial" pitchFamily="34" charset="0"/>
              <a:buChar char="»"/>
              <a:defRPr sz="1100" kern="1200">
                <a:solidFill>
                  <a:srgbClr val="7E7E82"/>
                </a:solidFill>
                <a:latin typeface="Open Sans"/>
                <a:ea typeface="+mn-ea"/>
                <a:cs typeface="Open San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JM" dirty="0" smtClean="0"/>
          </a:p>
          <a:p>
            <a:pPr marL="0" indent="0">
              <a:buNone/>
            </a:pPr>
            <a:endParaRPr lang="en-JM" dirty="0"/>
          </a:p>
        </p:txBody>
      </p:sp>
    </p:spTree>
    <p:extLst>
      <p:ext uri="{BB962C8B-B14F-4D97-AF65-F5344CB8AC3E}">
        <p14:creationId xmlns:p14="http://schemas.microsoft.com/office/powerpoint/2010/main" val="42248420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PowerPoint A">
  <a:themeElements>
    <a:clrScheme name="Tennessee State Colors">
      <a:dk1>
        <a:srgbClr val="002C73"/>
      </a:dk1>
      <a:lt1>
        <a:srgbClr val="FFFFFF"/>
      </a:lt1>
      <a:dk2>
        <a:srgbClr val="002C73"/>
      </a:dk2>
      <a:lt2>
        <a:srgbClr val="75787B"/>
      </a:lt2>
      <a:accent1>
        <a:srgbClr val="131E29"/>
      </a:accent1>
      <a:accent2>
        <a:srgbClr val="7C2529"/>
      </a:accent2>
      <a:accent3>
        <a:srgbClr val="F1E6B2"/>
      </a:accent3>
      <a:accent4>
        <a:srgbClr val="CBC4BC"/>
      </a:accent4>
      <a:accent5>
        <a:srgbClr val="75787B"/>
      </a:accent5>
      <a:accent6>
        <a:srgbClr val="E87722"/>
      </a:accent6>
      <a:hlink>
        <a:srgbClr val="5D7975"/>
      </a:hlink>
      <a:folHlink>
        <a:srgbClr val="2DCCD3"/>
      </a:folHlink>
    </a:clrScheme>
    <a:fontScheme name="State of TN">
      <a:majorFont>
        <a:latin typeface="PermianSlabSerifTypeface"/>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1383</TotalTime>
  <Words>1928</Words>
  <Application>Microsoft Office PowerPoint</Application>
  <PresentationFormat>On-screen Show (4:3)</PresentationFormat>
  <Paragraphs>208</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PowerPoint A</vt:lpstr>
      <vt:lpstr>Capital Budget Instructions</vt:lpstr>
      <vt:lpstr>Introduction</vt:lpstr>
      <vt:lpstr>Introduction</vt:lpstr>
      <vt:lpstr>Introduction</vt:lpstr>
      <vt:lpstr>Remains the Same from FY2019-20 to FY2020-21: </vt:lpstr>
      <vt:lpstr>Changes for FY2020-21</vt:lpstr>
      <vt:lpstr>Changes for FY2020-21</vt:lpstr>
      <vt:lpstr>Changes for FY2020-21</vt:lpstr>
      <vt:lpstr>Introduction</vt:lpstr>
      <vt:lpstr>Submittal Requirements</vt:lpstr>
      <vt:lpstr>Capital Outlay Out-Years</vt:lpstr>
      <vt:lpstr>5 Criteria</vt:lpstr>
      <vt:lpstr>1. State Goals and Drive to 55</vt:lpstr>
      <vt:lpstr>1. State Goals and Drive to 55</vt:lpstr>
      <vt:lpstr>2. Campus Master Plan and Project Development</vt:lpstr>
      <vt:lpstr>3. Project Description and Impact on Campus</vt:lpstr>
      <vt:lpstr>3. Project Description and Impact on Campus</vt:lpstr>
      <vt:lpstr>3. Project Description and Impact on Campus – DB70</vt:lpstr>
      <vt:lpstr>3. Project Description and Impact on Campus – Project Support Doc 1</vt:lpstr>
      <vt:lpstr>3. Project Description and Impact on Campus – Project Support Doc 2</vt:lpstr>
      <vt:lpstr>3. Project Description and Impact on Campus – Schedule of Movable Equipment</vt:lpstr>
      <vt:lpstr>3.5 Business Plan</vt:lpstr>
      <vt:lpstr>4. Space Needs</vt:lpstr>
      <vt:lpstr>4.1 Space Needs</vt:lpstr>
      <vt:lpstr>4.2 Space Needs – Tabulation of Affected Space</vt:lpstr>
      <vt:lpstr>4.3 Space Needs – Space Detail Information (Program Summary)</vt:lpstr>
      <vt:lpstr> 5.1 External Funding </vt:lpstr>
      <vt:lpstr> 5.1 External Funding </vt:lpstr>
      <vt:lpstr>5.1 External Funding</vt:lpstr>
      <vt:lpstr>Capital Maintenance</vt:lpstr>
      <vt:lpstr>Capital Disclosures</vt:lpstr>
      <vt:lpstr>Capital Planning and Master Plans</vt:lpstr>
      <vt:lpstr>THANK YOU</vt:lpstr>
    </vt:vector>
  </TitlesOfParts>
  <Company>State of Tennessee: Finance &amp;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TENNESSEE</dc:title>
  <dc:creator>Molly Wehlage</dc:creator>
  <cp:lastModifiedBy>Patti Miller</cp:lastModifiedBy>
  <cp:revision>84</cp:revision>
  <cp:lastPrinted>2019-02-05T18:32:49Z</cp:lastPrinted>
  <dcterms:created xsi:type="dcterms:W3CDTF">2015-04-17T18:57:14Z</dcterms:created>
  <dcterms:modified xsi:type="dcterms:W3CDTF">2019-02-05T20:51:59Z</dcterms:modified>
</cp:coreProperties>
</file>