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14" r:id="rId5"/>
  </p:sldMasterIdLst>
  <p:notesMasterIdLst>
    <p:notesMasterId r:id="rId75"/>
  </p:notesMasterIdLst>
  <p:handoutMasterIdLst>
    <p:handoutMasterId r:id="rId76"/>
  </p:handoutMasterIdLst>
  <p:sldIdLst>
    <p:sldId id="389" r:id="rId6"/>
    <p:sldId id="410" r:id="rId7"/>
    <p:sldId id="472" r:id="rId8"/>
    <p:sldId id="381" r:id="rId9"/>
    <p:sldId id="390" r:id="rId10"/>
    <p:sldId id="388" r:id="rId11"/>
    <p:sldId id="382" r:id="rId12"/>
    <p:sldId id="383" r:id="rId13"/>
    <p:sldId id="412" r:id="rId14"/>
    <p:sldId id="419" r:id="rId15"/>
    <p:sldId id="450" r:id="rId16"/>
    <p:sldId id="445" r:id="rId17"/>
    <p:sldId id="444" r:id="rId18"/>
    <p:sldId id="416" r:id="rId19"/>
    <p:sldId id="446" r:id="rId20"/>
    <p:sldId id="449" r:id="rId21"/>
    <p:sldId id="451" r:id="rId22"/>
    <p:sldId id="384" r:id="rId23"/>
    <p:sldId id="385" r:id="rId24"/>
    <p:sldId id="387" r:id="rId25"/>
    <p:sldId id="386" r:id="rId26"/>
    <p:sldId id="407" r:id="rId27"/>
    <p:sldId id="447" r:id="rId28"/>
    <p:sldId id="448" r:id="rId29"/>
    <p:sldId id="415" r:id="rId30"/>
    <p:sldId id="417" r:id="rId31"/>
    <p:sldId id="441" r:id="rId32"/>
    <p:sldId id="442" r:id="rId33"/>
    <p:sldId id="443" r:id="rId34"/>
    <p:sldId id="469" r:id="rId35"/>
    <p:sldId id="454" r:id="rId36"/>
    <p:sldId id="413" r:id="rId37"/>
    <p:sldId id="421" r:id="rId38"/>
    <p:sldId id="466" r:id="rId39"/>
    <p:sldId id="408" r:id="rId40"/>
    <p:sldId id="425" r:id="rId41"/>
    <p:sldId id="409" r:id="rId42"/>
    <p:sldId id="393" r:id="rId43"/>
    <p:sldId id="427" r:id="rId44"/>
    <p:sldId id="394" r:id="rId45"/>
    <p:sldId id="428" r:id="rId46"/>
    <p:sldId id="395" r:id="rId47"/>
    <p:sldId id="429" r:id="rId48"/>
    <p:sldId id="396" r:id="rId49"/>
    <p:sldId id="430" r:id="rId50"/>
    <p:sldId id="397" r:id="rId51"/>
    <p:sldId id="431" r:id="rId52"/>
    <p:sldId id="398" r:id="rId53"/>
    <p:sldId id="432" r:id="rId54"/>
    <p:sldId id="405" r:id="rId55"/>
    <p:sldId id="434" r:id="rId56"/>
    <p:sldId id="406" r:id="rId57"/>
    <p:sldId id="435" r:id="rId58"/>
    <p:sldId id="422" r:id="rId59"/>
    <p:sldId id="402" r:id="rId60"/>
    <p:sldId id="436" r:id="rId61"/>
    <p:sldId id="401" r:id="rId62"/>
    <p:sldId id="437" r:id="rId63"/>
    <p:sldId id="468" r:id="rId64"/>
    <p:sldId id="420" r:id="rId65"/>
    <p:sldId id="439" r:id="rId66"/>
    <p:sldId id="465" r:id="rId67"/>
    <p:sldId id="467" r:id="rId68"/>
    <p:sldId id="464" r:id="rId69"/>
    <p:sldId id="462" r:id="rId70"/>
    <p:sldId id="460" r:id="rId71"/>
    <p:sldId id="458" r:id="rId72"/>
    <p:sldId id="474" r:id="rId73"/>
    <p:sldId id="459" r:id="rId7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832"/>
    <a:srgbClr val="F49730"/>
    <a:srgbClr val="8E193F"/>
    <a:srgbClr val="8C113E"/>
    <a:srgbClr val="000000"/>
    <a:srgbClr val="F07F09"/>
    <a:srgbClr val="65D7FF"/>
    <a:srgbClr val="A3E7FF"/>
    <a:srgbClr val="FFFFFF"/>
    <a:srgbClr val="691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70" autoAdjust="0"/>
    <p:restoredTop sz="86457" autoAdjust="0"/>
  </p:normalViewPr>
  <p:slideViewPr>
    <p:cSldViewPr snapToGrid="0" snapToObjects="1">
      <p:cViewPr>
        <p:scale>
          <a:sx n="82" d="100"/>
          <a:sy n="82" d="100"/>
        </p:scale>
        <p:origin x="-384"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691600516899983"/>
          <c:y val="0.10346717516657455"/>
          <c:w val="0.73308399483100017"/>
          <c:h val="0.8661853209319138"/>
        </c:manualLayout>
      </c:layout>
      <c:barChart>
        <c:barDir val="bar"/>
        <c:grouping val="clustered"/>
        <c:varyColors val="0"/>
        <c:ser>
          <c:idx val="0"/>
          <c:order val="0"/>
          <c:tx>
            <c:strRef>
              <c:f>Sheet1!$B$1</c:f>
              <c:strCache>
                <c:ptCount val="1"/>
                <c:pt idx="0">
                  <c:v>Hiring managers</c:v>
                </c:pt>
              </c:strCache>
            </c:strRef>
          </c:tx>
          <c:spPr>
            <a:solidFill>
              <a:schemeClr val="accent2"/>
            </a:solidFill>
          </c:spPr>
          <c:invertIfNegative val="0"/>
          <c:dLbls>
            <c:spPr>
              <a:noFill/>
              <a:ln>
                <a:noFill/>
              </a:ln>
              <a:effectLst/>
            </c:spPr>
            <c:txPr>
              <a:bodyPr/>
              <a:lstStyle/>
              <a:p>
                <a:pPr>
                  <a:defRPr sz="1800" b="1">
                    <a:latin typeface="Arial" pitchFamily="34" charset="0"/>
                    <a:cs typeface="Arial"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Can apply knowledge/skills to real-world settings</c:v>
                </c:pt>
                <c:pt idx="1">
                  <c:v>Able to communicate effectively in writing</c:v>
                </c:pt>
                <c:pt idx="2">
                  <c:v>Self-motivated, initiative, proactive: ideas/solutions</c:v>
                </c:pt>
                <c:pt idx="3">
                  <c:v>Able to work independently (prioritize, manage time)</c:v>
                </c:pt>
                <c:pt idx="4">
                  <c:v>Able to work effectively in teams</c:v>
                </c:pt>
                <c:pt idx="5">
                  <c:v>Ethical judgment and decision-making</c:v>
                </c:pt>
                <c:pt idx="6">
                  <c:v>Critical thinking/analytical reasoning</c:v>
                </c:pt>
                <c:pt idx="7">
                  <c:v>Able to effectively communicate orally</c:v>
                </c:pt>
              </c:strCache>
            </c:strRef>
          </c:cat>
          <c:val>
            <c:numRef>
              <c:f>Sheet1!$B$2:$B$9</c:f>
              <c:numCache>
                <c:formatCode>0%</c:formatCode>
                <c:ptCount val="8"/>
                <c:pt idx="0">
                  <c:v>0.87</c:v>
                </c:pt>
                <c:pt idx="1">
                  <c:v>0.78</c:v>
                </c:pt>
                <c:pt idx="2">
                  <c:v>0.85</c:v>
                </c:pt>
                <c:pt idx="3">
                  <c:v>0.85</c:v>
                </c:pt>
                <c:pt idx="4">
                  <c:v>0.87</c:v>
                </c:pt>
                <c:pt idx="5">
                  <c:v>0.87</c:v>
                </c:pt>
                <c:pt idx="6">
                  <c:v>0.84</c:v>
                </c:pt>
                <c:pt idx="7">
                  <c:v>0.9</c:v>
                </c:pt>
              </c:numCache>
            </c:numRef>
          </c:val>
          <c:extLst xmlns:c16r2="http://schemas.microsoft.com/office/drawing/2015/06/chart">
            <c:ext xmlns:c16="http://schemas.microsoft.com/office/drawing/2014/chart" uri="{C3380CC4-5D6E-409C-BE32-E72D297353CC}">
              <c16:uniqueId val="{00000000-267D-A94C-B75F-FFEEB9E0874E}"/>
            </c:ext>
          </c:extLst>
        </c:ser>
        <c:ser>
          <c:idx val="1"/>
          <c:order val="1"/>
          <c:tx>
            <c:strRef>
              <c:f>Sheet1!$C$1</c:f>
              <c:strCache>
                <c:ptCount val="1"/>
                <c:pt idx="0">
                  <c:v>Business executives</c:v>
                </c:pt>
              </c:strCache>
            </c:strRef>
          </c:tx>
          <c:spPr>
            <a:solidFill>
              <a:schemeClr val="accent1"/>
            </a:solidFill>
          </c:spPr>
          <c:invertIfNegative val="0"/>
          <c:dLbls>
            <c:spPr>
              <a:noFill/>
              <a:ln>
                <a:noFill/>
              </a:ln>
              <a:effectLst/>
            </c:spPr>
            <c:txPr>
              <a:bodyPr/>
              <a:lstStyle/>
              <a:p>
                <a:pPr>
                  <a:defRPr sz="1800" b="1">
                    <a:latin typeface="Arial" pitchFamily="34" charset="0"/>
                    <a:cs typeface="Arial"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Can apply knowledge/skills to real-world settings</c:v>
                </c:pt>
                <c:pt idx="1">
                  <c:v>Able to communicate effectively in writing</c:v>
                </c:pt>
                <c:pt idx="2">
                  <c:v>Self-motivated, initiative, proactive: ideas/solutions</c:v>
                </c:pt>
                <c:pt idx="3">
                  <c:v>Able to work independently (prioritize, manage time)</c:v>
                </c:pt>
                <c:pt idx="4">
                  <c:v>Able to work effectively in teams</c:v>
                </c:pt>
                <c:pt idx="5">
                  <c:v>Ethical judgment and decision-making</c:v>
                </c:pt>
                <c:pt idx="6">
                  <c:v>Critical thinking/analytical reasoning</c:v>
                </c:pt>
                <c:pt idx="7">
                  <c:v>Able to effectively communicate orally</c:v>
                </c:pt>
              </c:strCache>
            </c:strRef>
          </c:cat>
          <c:val>
            <c:numRef>
              <c:f>Sheet1!$C$2:$C$9</c:f>
              <c:numCache>
                <c:formatCode>0%</c:formatCode>
                <c:ptCount val="8"/>
                <c:pt idx="0">
                  <c:v>0.76</c:v>
                </c:pt>
                <c:pt idx="1">
                  <c:v>0.76</c:v>
                </c:pt>
                <c:pt idx="2">
                  <c:v>0.76</c:v>
                </c:pt>
                <c:pt idx="3">
                  <c:v>0.77</c:v>
                </c:pt>
                <c:pt idx="4">
                  <c:v>0.77</c:v>
                </c:pt>
                <c:pt idx="5">
                  <c:v>0.77</c:v>
                </c:pt>
                <c:pt idx="6">
                  <c:v>0.78</c:v>
                </c:pt>
                <c:pt idx="7">
                  <c:v>0.8</c:v>
                </c:pt>
              </c:numCache>
            </c:numRef>
          </c:val>
          <c:extLst xmlns:c16r2="http://schemas.microsoft.com/office/drawing/2015/06/chart">
            <c:ext xmlns:c16="http://schemas.microsoft.com/office/drawing/2014/chart" uri="{C3380CC4-5D6E-409C-BE32-E72D297353CC}">
              <c16:uniqueId val="{00000001-267D-A94C-B75F-FFEEB9E0874E}"/>
            </c:ext>
          </c:extLst>
        </c:ser>
        <c:dLbls>
          <c:showLegendKey val="0"/>
          <c:showVal val="0"/>
          <c:showCatName val="0"/>
          <c:showSerName val="0"/>
          <c:showPercent val="0"/>
          <c:showBubbleSize val="0"/>
        </c:dLbls>
        <c:gapWidth val="68"/>
        <c:axId val="56531200"/>
        <c:axId val="56541184"/>
      </c:barChart>
      <c:catAx>
        <c:axId val="56531200"/>
        <c:scaling>
          <c:orientation val="minMax"/>
        </c:scaling>
        <c:delete val="0"/>
        <c:axPos val="l"/>
        <c:numFmt formatCode="General" sourceLinked="1"/>
        <c:majorTickMark val="none"/>
        <c:minorTickMark val="none"/>
        <c:tickLblPos val="nextTo"/>
        <c:spPr>
          <a:ln>
            <a:noFill/>
          </a:ln>
        </c:spPr>
        <c:txPr>
          <a:bodyPr/>
          <a:lstStyle/>
          <a:p>
            <a:pPr algn="r">
              <a:lnSpc>
                <a:spcPts val="1500"/>
              </a:lnSpc>
              <a:defRPr sz="2000"/>
            </a:pPr>
            <a:endParaRPr lang="en-US"/>
          </a:p>
        </c:txPr>
        <c:crossAx val="56541184"/>
        <c:crosses val="autoZero"/>
        <c:auto val="1"/>
        <c:lblAlgn val="ctr"/>
        <c:lblOffset val="0"/>
        <c:noMultiLvlLbl val="0"/>
      </c:catAx>
      <c:valAx>
        <c:axId val="56541184"/>
        <c:scaling>
          <c:orientation val="minMax"/>
          <c:max val="1"/>
          <c:min val="0"/>
        </c:scaling>
        <c:delete val="1"/>
        <c:axPos val="b"/>
        <c:numFmt formatCode="0%" sourceLinked="1"/>
        <c:majorTickMark val="out"/>
        <c:minorTickMark val="none"/>
        <c:tickLblPos val="nextTo"/>
        <c:crossAx val="56531200"/>
        <c:crosses val="autoZero"/>
        <c:crossBetween val="between"/>
      </c:valAx>
      <c:spPr>
        <a:noFill/>
        <a:ln w="25394">
          <a:noFill/>
        </a:ln>
      </c:spPr>
    </c:plotArea>
    <c:legend>
      <c:legendPos val="t"/>
      <c:overlay val="0"/>
      <c:spPr>
        <a:ln>
          <a:solidFill>
            <a:schemeClr val="tx1">
              <a:lumMod val="65000"/>
              <a:lumOff val="35000"/>
            </a:schemeClr>
          </a:solidFill>
        </a:ln>
      </c:spPr>
      <c:txPr>
        <a:bodyPr/>
        <a:lstStyle/>
        <a:p>
          <a:pPr>
            <a:defRPr sz="2000">
              <a:solidFill>
                <a:schemeClr val="tx1">
                  <a:lumMod val="65000"/>
                  <a:lumOff val="3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00CE6F06-6A1A-45C7-B571-511AA803CA7C}" type="datetimeFigureOut">
              <a:rPr lang="en-US" smtClean="0"/>
              <a:t>8/9/2019</a:t>
            </a:fld>
            <a:endParaRPr lang="en-US"/>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6F5E8EA7-8EBD-4F6B-86B8-A3EE2E7E0B25}" type="slidenum">
              <a:rPr lang="en-US" smtClean="0"/>
              <a:t>‹#›</a:t>
            </a:fld>
            <a:endParaRPr lang="en-US"/>
          </a:p>
        </p:txBody>
      </p:sp>
    </p:spTree>
    <p:extLst>
      <p:ext uri="{BB962C8B-B14F-4D97-AF65-F5344CB8AC3E}">
        <p14:creationId xmlns:p14="http://schemas.microsoft.com/office/powerpoint/2010/main" val="4037380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77" tIns="46589" rIns="93177" bIns="46589" rtlCol="0"/>
          <a:lstStyle>
            <a:lvl1pPr algn="r">
              <a:defRPr sz="1200"/>
            </a:lvl1pPr>
          </a:lstStyle>
          <a:p>
            <a:fld id="{1A86288F-A665-B648-BE27-1A854F1558B2}" type="datetimeFigureOut">
              <a:rPr lang="en-US" smtClean="0"/>
              <a:t>8/9/2019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127862-4A1D-BA4F-8A4A-D98D690E358E}" type="slidenum">
              <a:rPr lang="en-US" smtClean="0"/>
              <a:t>‹#›</a:t>
            </a:fld>
            <a:endParaRPr lang="en-US"/>
          </a:p>
        </p:txBody>
      </p:sp>
    </p:spTree>
    <p:extLst>
      <p:ext uri="{BB962C8B-B14F-4D97-AF65-F5344CB8AC3E}">
        <p14:creationId xmlns:p14="http://schemas.microsoft.com/office/powerpoint/2010/main" val="1374600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483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19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787400" y="447675"/>
            <a:ext cx="7721600" cy="4344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Q.10</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rgbClr val="000000"/>
                </a:solidFill>
                <a:latin typeface="GillSans" pitchFamily="-68" charset="0"/>
                <a:ea typeface="ヒラギノ角ゴ ProN W3" pitchFamily="-68" charset="-128"/>
                <a:sym typeface="GillSans" pitchFamily="-68" charset="0"/>
              </a:defRPr>
            </a:lvl1pPr>
            <a:lvl2pPr marL="742950" indent="-285750">
              <a:defRPr sz="3000">
                <a:solidFill>
                  <a:srgbClr val="000000"/>
                </a:solidFill>
                <a:latin typeface="GillSans" pitchFamily="-68" charset="0"/>
                <a:ea typeface="ヒラギノ角ゴ ProN W3" pitchFamily="-68" charset="-128"/>
                <a:sym typeface="GillSans" pitchFamily="-68" charset="0"/>
              </a:defRPr>
            </a:lvl2pPr>
            <a:lvl3pPr marL="1143000" indent="-228600">
              <a:defRPr sz="3000">
                <a:solidFill>
                  <a:srgbClr val="000000"/>
                </a:solidFill>
                <a:latin typeface="GillSans" pitchFamily="-68" charset="0"/>
                <a:ea typeface="ヒラギノ角ゴ ProN W3" pitchFamily="-68" charset="-128"/>
                <a:sym typeface="GillSans" pitchFamily="-68" charset="0"/>
              </a:defRPr>
            </a:lvl3pPr>
            <a:lvl4pPr marL="1600200" indent="-228600">
              <a:defRPr sz="3000">
                <a:solidFill>
                  <a:srgbClr val="000000"/>
                </a:solidFill>
                <a:latin typeface="GillSans" pitchFamily="-68" charset="0"/>
                <a:ea typeface="ヒラギノ角ゴ ProN W3" pitchFamily="-68" charset="-128"/>
                <a:sym typeface="GillSans" pitchFamily="-68" charset="0"/>
              </a:defRPr>
            </a:lvl4pPr>
            <a:lvl5pPr marL="2057400" indent="-228600">
              <a:defRPr sz="3000">
                <a:solidFill>
                  <a:srgbClr val="000000"/>
                </a:solidFill>
                <a:latin typeface="GillSans" pitchFamily="-68" charset="0"/>
                <a:ea typeface="ヒラギノ角ゴ ProN W3" pitchFamily="-68" charset="-128"/>
                <a:sym typeface="GillSans" pitchFamily="-68" charset="0"/>
              </a:defRPr>
            </a:lvl5pPr>
            <a:lvl6pPr marL="2514600" indent="-228600" eaLnBrk="0" fontAlgn="base" hangingPunct="0">
              <a:spcBef>
                <a:spcPct val="0"/>
              </a:spcBef>
              <a:spcAft>
                <a:spcPct val="0"/>
              </a:spcAft>
              <a:defRPr sz="3000">
                <a:solidFill>
                  <a:srgbClr val="000000"/>
                </a:solidFill>
                <a:latin typeface="GillSans" pitchFamily="-68" charset="0"/>
                <a:ea typeface="ヒラギノ角ゴ ProN W3" pitchFamily="-68" charset="-128"/>
                <a:sym typeface="GillSans" pitchFamily="-68" charset="0"/>
              </a:defRPr>
            </a:lvl6pPr>
            <a:lvl7pPr marL="2971800" indent="-228600" eaLnBrk="0" fontAlgn="base" hangingPunct="0">
              <a:spcBef>
                <a:spcPct val="0"/>
              </a:spcBef>
              <a:spcAft>
                <a:spcPct val="0"/>
              </a:spcAft>
              <a:defRPr sz="3000">
                <a:solidFill>
                  <a:srgbClr val="000000"/>
                </a:solidFill>
                <a:latin typeface="GillSans" pitchFamily="-68" charset="0"/>
                <a:ea typeface="ヒラギノ角ゴ ProN W3" pitchFamily="-68" charset="-128"/>
                <a:sym typeface="GillSans" pitchFamily="-68" charset="0"/>
              </a:defRPr>
            </a:lvl7pPr>
            <a:lvl8pPr marL="3429000" indent="-228600" eaLnBrk="0" fontAlgn="base" hangingPunct="0">
              <a:spcBef>
                <a:spcPct val="0"/>
              </a:spcBef>
              <a:spcAft>
                <a:spcPct val="0"/>
              </a:spcAft>
              <a:defRPr sz="3000">
                <a:solidFill>
                  <a:srgbClr val="000000"/>
                </a:solidFill>
                <a:latin typeface="GillSans" pitchFamily="-68" charset="0"/>
                <a:ea typeface="ヒラギノ角ゴ ProN W3" pitchFamily="-68" charset="-128"/>
                <a:sym typeface="GillSans" pitchFamily="-68" charset="0"/>
              </a:defRPr>
            </a:lvl8pPr>
            <a:lvl9pPr marL="3886200" indent="-228600" eaLnBrk="0" fontAlgn="base" hangingPunct="0">
              <a:spcBef>
                <a:spcPct val="0"/>
              </a:spcBef>
              <a:spcAft>
                <a:spcPct val="0"/>
              </a:spcAft>
              <a:defRPr sz="3000">
                <a:solidFill>
                  <a:srgbClr val="000000"/>
                </a:solidFill>
                <a:latin typeface="GillSans" pitchFamily="-68" charset="0"/>
                <a:ea typeface="ヒラギノ角ゴ ProN W3" pitchFamily="-68" charset="-128"/>
                <a:sym typeface="GillSans" pitchFamily="-68" charset="0"/>
              </a:defRPr>
            </a:lvl9pPr>
          </a:lstStyle>
          <a:p>
            <a:fld id="{F08C7C49-7910-4318-9A40-2DE15D3E4EA7}" type="slidenum">
              <a:rPr lang="en-US" altLang="en-US" sz="1200" smtClean="0"/>
              <a:pPr/>
              <a:t>15</a:t>
            </a:fld>
            <a:endParaRPr lang="en-US" altLang="en-US" sz="1200" dirty="0"/>
          </a:p>
        </p:txBody>
      </p:sp>
    </p:spTree>
    <p:extLst>
      <p:ext uri="{BB962C8B-B14F-4D97-AF65-F5344CB8AC3E}">
        <p14:creationId xmlns:p14="http://schemas.microsoft.com/office/powerpoint/2010/main" val="3063102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7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942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45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0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241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53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955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What is general education? Define general education using 3 words or phrases.
https://www.polleverywhere.com/free_text_polls/Qq3Z0c5oPWuqrtPrTvf9F</a:t>
            </a:r>
            <a:endParaRPr lang="en-US"/>
          </a:p>
        </p:txBody>
      </p:sp>
      <p:sp>
        <p:nvSpPr>
          <p:cNvPr id="4" name="Slide Number Placeholder 3"/>
          <p:cNvSpPr>
            <a:spLocks noGrp="1"/>
          </p:cNvSpPr>
          <p:nvPr>
            <p:ph type="sldNum" sz="quarter" idx="10"/>
          </p:nvPr>
        </p:nvSpPr>
        <p:spPr/>
        <p:txBody>
          <a:bodyPr/>
          <a:lstStyle/>
          <a:p>
            <a:fld id="{F4127862-4A1D-BA4F-8A4A-D98D690E358E}" type="slidenum">
              <a:rPr lang="en-US" smtClean="0"/>
              <a:t>5</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56954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Based on surveys</a:t>
            </a:r>
            <a:r>
              <a:rPr lang="en-US" baseline="0" dirty="0" smtClean="0"/>
              <a:t> used to measure student engagement in the course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62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student interviews</a:t>
            </a:r>
            <a:endParaRPr lang="en-US" dirty="0"/>
          </a:p>
        </p:txBody>
      </p:sp>
      <p:sp>
        <p:nvSpPr>
          <p:cNvPr id="4" name="Slide Number Placeholder 3"/>
          <p:cNvSpPr>
            <a:spLocks noGrp="1"/>
          </p:cNvSpPr>
          <p:nvPr>
            <p:ph type="sldNum" sz="quarter" idx="10"/>
          </p:nvPr>
        </p:nvSpPr>
        <p:spPr/>
        <p:txBody>
          <a:bodyPr/>
          <a:lstStyle/>
          <a:p>
            <a:pPr defTabSz="931774">
              <a:defRPr/>
            </a:pPr>
            <a:fld id="{432D05A8-145F-43AF-A82F-5BF4FC7C5067}"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415103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32D05A8-145F-43AF-A82F-5BF4FC7C5067}"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357131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32D05A8-145F-43AF-A82F-5BF4FC7C5067}"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230742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949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205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419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4342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020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geniuses</a:t>
            </a:r>
            <a:r>
              <a:rPr lang="en-US" baseline="0" dirty="0" smtClean="0"/>
              <a:t> are we!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375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480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8067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926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083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921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077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9632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733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90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427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35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688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576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531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5353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066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Inoculation: hold still, get your shot,</a:t>
            </a:r>
            <a:r>
              <a:rPr lang="en-US" baseline="0" dirty="0" smtClean="0"/>
              <a:t> it’s </a:t>
            </a:r>
            <a:r>
              <a:rPr lang="en-US" baseline="0" dirty="0" err="1" smtClean="0"/>
              <a:t>gonna</a:t>
            </a:r>
            <a:r>
              <a:rPr lang="en-US" baseline="0" dirty="0" smtClean="0"/>
              <a:t> hurt, you’ll be better off later</a:t>
            </a:r>
          </a:p>
          <a:p>
            <a:r>
              <a:rPr lang="en-US" baseline="0" dirty="0" smtClean="0"/>
              <a:t>Vegetables: I know they taste horrible, but they’re good for your kidney health and can delay heart disease 40 years from now… sigh…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691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Inoculation: hold still, get your shot,</a:t>
            </a:r>
            <a:r>
              <a:rPr lang="en-US" baseline="0" dirty="0" smtClean="0"/>
              <a:t> it’s </a:t>
            </a:r>
            <a:r>
              <a:rPr lang="en-US" baseline="0" dirty="0" err="1" smtClean="0"/>
              <a:t>gonna</a:t>
            </a:r>
            <a:r>
              <a:rPr lang="en-US" baseline="0" dirty="0" smtClean="0"/>
              <a:t> hurt, you’ll be better off later</a:t>
            </a:r>
          </a:p>
          <a:p>
            <a:r>
              <a:rPr lang="en-US" baseline="0" dirty="0" smtClean="0"/>
              <a:t>Vegetables: I know they taste horrible, but they’re good for your kidney health and can delay heart disease 40 years from now… sigh…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10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8716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618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926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89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936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26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8158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48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253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443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E719B-CAD1-4CDF-AC07-FD62E51C14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537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31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What is General Education Good For? List 3 words or phrases.
https://www.polleverywhere.com/free_text_polls/S3IGXmGLOgPRFNj9rq2Xm</a:t>
            </a:r>
            <a:endParaRPr lang="en-US"/>
          </a:p>
        </p:txBody>
      </p:sp>
      <p:sp>
        <p:nvSpPr>
          <p:cNvPr id="4" name="Slide Number Placeholder 3"/>
          <p:cNvSpPr>
            <a:spLocks noGrp="1"/>
          </p:cNvSpPr>
          <p:nvPr>
            <p:ph type="sldNum" sz="quarter" idx="10"/>
          </p:nvPr>
        </p:nvSpPr>
        <p:spPr/>
        <p:txBody>
          <a:bodyPr/>
          <a:lstStyle/>
          <a:p>
            <a:fld id="{F4127862-4A1D-BA4F-8A4A-D98D690E358E}" type="slidenum">
              <a:rPr lang="en-US" smtClean="0"/>
              <a:t>10</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1384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235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127862-4A1D-BA4F-8A4A-D98D690E358E}" type="slidenum">
              <a:rPr lang="en-US" smtClean="0"/>
              <a:t>12</a:t>
            </a:fld>
            <a:endParaRPr lang="en-US"/>
          </a:p>
        </p:txBody>
      </p:sp>
    </p:spTree>
    <p:extLst>
      <p:ext uri="{BB962C8B-B14F-4D97-AF65-F5344CB8AC3E}">
        <p14:creationId xmlns:p14="http://schemas.microsoft.com/office/powerpoint/2010/main" val="1730769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27862-4A1D-BA4F-8A4A-D98D690E3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78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26" indent="0" algn="ctr">
              <a:buNone/>
              <a:defRPr sz="1500"/>
            </a:lvl2pPr>
            <a:lvl3pPr marL="685852" indent="0" algn="ctr">
              <a:buNone/>
              <a:defRPr sz="1350"/>
            </a:lvl3pPr>
            <a:lvl4pPr marL="1028779" indent="0" algn="ctr">
              <a:buNone/>
              <a:defRPr sz="1200"/>
            </a:lvl4pPr>
            <a:lvl5pPr marL="1371705" indent="0" algn="ctr">
              <a:buNone/>
              <a:defRPr sz="1200"/>
            </a:lvl5pPr>
            <a:lvl6pPr marL="1714631" indent="0" algn="ctr">
              <a:buNone/>
              <a:defRPr sz="1200"/>
            </a:lvl6pPr>
            <a:lvl7pPr marL="2057557" indent="0" algn="ctr">
              <a:buNone/>
              <a:defRPr sz="1200"/>
            </a:lvl7pPr>
            <a:lvl8pPr marL="2400484" indent="0" algn="ctr">
              <a:buNone/>
              <a:defRPr sz="1200"/>
            </a:lvl8pPr>
            <a:lvl9pPr marL="274341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4F9B8E-6F09-40DF-BCE3-0E0CF237C66C}"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6D82C-145D-4117-A878-18FE3AD53AB9}" type="slidenum">
              <a:rPr lang="en-US" smtClean="0"/>
              <a:t>‹#›</a:t>
            </a:fld>
            <a:endParaRPr lang="en-US"/>
          </a:p>
        </p:txBody>
      </p:sp>
      <p:sp>
        <p:nvSpPr>
          <p:cNvPr id="7" name="Rectangle 6"/>
          <p:cNvSpPr/>
          <p:nvPr userDrawn="1"/>
        </p:nvSpPr>
        <p:spPr>
          <a:xfrm rot="10800000">
            <a:off x="0" y="13441"/>
            <a:ext cx="12192000" cy="6857999"/>
          </a:xfrm>
          <a:prstGeom prst="rect">
            <a:avLst/>
          </a:prstGeom>
          <a:gradFill flip="none" rotWithShape="1">
            <a:gsLst>
              <a:gs pos="0">
                <a:srgbClr val="8E193F">
                  <a:shade val="30000"/>
                  <a:satMod val="115000"/>
                </a:srgbClr>
              </a:gs>
              <a:gs pos="50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64906462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F9B8E-6F09-40DF-BCE3-0E0CF237C66C}"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6D82C-145D-4117-A878-18FE3AD53AB9}" type="slidenum">
              <a:rPr lang="en-US" smtClean="0"/>
              <a:t>‹#›</a:t>
            </a:fld>
            <a:endParaRPr lang="en-US"/>
          </a:p>
        </p:txBody>
      </p:sp>
      <p:sp>
        <p:nvSpPr>
          <p:cNvPr id="7" name="Rectangle 6"/>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696852764"/>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F9B8E-6F09-40DF-BCE3-0E0CF237C66C}"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6D82C-145D-4117-A878-18FE3AD53AB9}" type="slidenum">
              <a:rPr lang="en-US" smtClean="0"/>
              <a:t>‹#›</a:t>
            </a:fld>
            <a:endParaRPr lang="en-US"/>
          </a:p>
        </p:txBody>
      </p:sp>
    </p:spTree>
    <p:extLst>
      <p:ext uri="{BB962C8B-B14F-4D97-AF65-F5344CB8AC3E}">
        <p14:creationId xmlns:p14="http://schemas.microsoft.com/office/powerpoint/2010/main" val="2381281481"/>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9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178456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010450"/>
            <a:ext cx="10972800" cy="1143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4111810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4500206"/>
            <a:ext cx="10972800" cy="1143000"/>
          </a:xfrm>
        </p:spPr>
        <p:txBody>
          <a:bodyPr/>
          <a:lstStyle>
            <a:lvl1pPr>
              <a:defRPr>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098713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6393563" y="256267"/>
            <a:ext cx="4808104" cy="962427"/>
          </a:xfrm>
        </p:spPr>
        <p:txBody>
          <a:bodyPr>
            <a:normAutofit/>
          </a:bodyPr>
          <a:lstStyle>
            <a:lvl1pPr>
              <a:defRPr sz="280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669418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945901"/>
            <a:ext cx="10363200" cy="1470025"/>
          </a:xfrm>
        </p:spPr>
        <p:txBody>
          <a:bodyPr/>
          <a:lstStyle>
            <a:lvl1pPr>
              <a:defRPr>
                <a:solidFill>
                  <a:schemeClr val="tx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1973073" y="2485271"/>
            <a:ext cx="8534400" cy="2212964"/>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0078782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728938"/>
            <a:ext cx="10363200" cy="837140"/>
          </a:xfrm>
        </p:spPr>
        <p:txBody>
          <a:bodyPr/>
          <a:lstStyle>
            <a:lvl1pPr>
              <a:defRPr>
                <a:solidFill>
                  <a:schemeClr val="tx1"/>
                </a:solidFill>
              </a:defRPr>
            </a:lvl1pPr>
          </a:lstStyle>
          <a:p>
            <a:r>
              <a:rPr lang="en-US" smtClean="0"/>
              <a:t>Click to edit Master title style</a:t>
            </a:r>
            <a:endParaRPr lang="en-US" dirty="0"/>
          </a:p>
        </p:txBody>
      </p:sp>
      <p:sp>
        <p:nvSpPr>
          <p:cNvPr id="8" name="Title 1"/>
          <p:cNvSpPr txBox="1">
            <a:spLocks/>
          </p:cNvSpPr>
          <p:nvPr/>
        </p:nvSpPr>
        <p:spPr>
          <a:xfrm>
            <a:off x="914400" y="1725382"/>
            <a:ext cx="10363200"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j-lt"/>
                <a:ea typeface="+mj-ea"/>
                <a:cs typeface="+mj-cs"/>
              </a:defRPr>
            </a:lvl1pPr>
          </a:lstStyle>
          <a:p>
            <a:r>
              <a:rPr lang="en-US" sz="2000" dirty="0" smtClean="0">
                <a:solidFill>
                  <a:schemeClr val="tx1"/>
                </a:solidFill>
              </a:rPr>
              <a:t>Click to edit Master title style</a:t>
            </a:r>
            <a:endParaRPr lang="en-US" sz="2000" dirty="0">
              <a:solidFill>
                <a:schemeClr val="tx1"/>
              </a:solidFill>
            </a:endParaRPr>
          </a:p>
        </p:txBody>
      </p:sp>
      <p:sp>
        <p:nvSpPr>
          <p:cNvPr id="9" name="Text Placeholder 3"/>
          <p:cNvSpPr>
            <a:spLocks noGrp="1"/>
          </p:cNvSpPr>
          <p:nvPr>
            <p:ph type="body" sz="half" idx="2"/>
          </p:nvPr>
        </p:nvSpPr>
        <p:spPr>
          <a:xfrm>
            <a:off x="914400" y="2588261"/>
            <a:ext cx="10363200" cy="184801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26283056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728938"/>
            <a:ext cx="10363200" cy="837140"/>
          </a:xfrm>
        </p:spPr>
        <p:txBody>
          <a:bodyPr/>
          <a:lstStyle>
            <a:lvl1pPr>
              <a:defRPr>
                <a:solidFill>
                  <a:schemeClr val="tx1"/>
                </a:solidFill>
              </a:defRPr>
            </a:lvl1pPr>
          </a:lstStyle>
          <a:p>
            <a:r>
              <a:rPr lang="en-US" smtClean="0"/>
              <a:t>Click to edit Master title style</a:t>
            </a:r>
            <a:endParaRPr lang="en-US" dirty="0"/>
          </a:p>
        </p:txBody>
      </p:sp>
      <p:sp>
        <p:nvSpPr>
          <p:cNvPr id="4" name="Title 1"/>
          <p:cNvSpPr txBox="1">
            <a:spLocks/>
          </p:cNvSpPr>
          <p:nvPr/>
        </p:nvSpPr>
        <p:spPr>
          <a:xfrm>
            <a:off x="914400" y="1725382"/>
            <a:ext cx="10363200"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j-lt"/>
                <a:ea typeface="+mj-ea"/>
                <a:cs typeface="+mj-cs"/>
              </a:defRPr>
            </a:lvl1pPr>
          </a:lstStyle>
          <a:p>
            <a:r>
              <a:rPr lang="en-US" sz="2000" dirty="0" smtClean="0">
                <a:solidFill>
                  <a:schemeClr val="tx1"/>
                </a:solidFill>
              </a:rPr>
              <a:t>Click to edit Master title style</a:t>
            </a:r>
            <a:endParaRPr lang="en-US" sz="2000" dirty="0">
              <a:solidFill>
                <a:schemeClr val="tx1"/>
              </a:solidFill>
            </a:endParaRPr>
          </a:p>
        </p:txBody>
      </p:sp>
      <p:sp>
        <p:nvSpPr>
          <p:cNvPr id="5" name="Text Placeholder 3"/>
          <p:cNvSpPr>
            <a:spLocks noGrp="1"/>
          </p:cNvSpPr>
          <p:nvPr>
            <p:ph type="body" sz="half" idx="2"/>
          </p:nvPr>
        </p:nvSpPr>
        <p:spPr>
          <a:xfrm>
            <a:off x="914400" y="2588261"/>
            <a:ext cx="10363200" cy="184801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310320287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914400" y="876861"/>
            <a:ext cx="10363200"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j-lt"/>
                <a:ea typeface="+mj-ea"/>
                <a:cs typeface="+mj-cs"/>
              </a:defRPr>
            </a:lvl1pPr>
          </a:lstStyle>
          <a:p>
            <a:r>
              <a:rPr lang="en-US" sz="2000" dirty="0" smtClean="0">
                <a:solidFill>
                  <a:schemeClr val="tx1"/>
                </a:solidFill>
              </a:rPr>
              <a:t>Click to edit Master title style</a:t>
            </a:r>
            <a:endParaRPr lang="en-US" sz="2000" dirty="0">
              <a:solidFill>
                <a:schemeClr val="tx1"/>
              </a:solidFill>
            </a:endParaRPr>
          </a:p>
        </p:txBody>
      </p:sp>
      <p:sp>
        <p:nvSpPr>
          <p:cNvPr id="4" name="Text Placeholder 3"/>
          <p:cNvSpPr>
            <a:spLocks noGrp="1"/>
          </p:cNvSpPr>
          <p:nvPr>
            <p:ph type="body" sz="half" idx="2"/>
          </p:nvPr>
        </p:nvSpPr>
        <p:spPr>
          <a:xfrm>
            <a:off x="914400" y="1443599"/>
            <a:ext cx="10363200" cy="212136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38903785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F9B8E-6F09-40DF-BCE3-0E0CF237C66C}"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6D82C-145D-4117-A878-18FE3AD53AB9}" type="slidenum">
              <a:rPr lang="en-US" smtClean="0"/>
              <a:t>‹#›</a:t>
            </a:fld>
            <a:endParaRPr lang="en-US"/>
          </a:p>
        </p:txBody>
      </p:sp>
      <p:sp>
        <p:nvSpPr>
          <p:cNvPr id="7" name="Rectangle 6"/>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184336137"/>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914400" y="876861"/>
            <a:ext cx="10363200"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j-lt"/>
                <a:ea typeface="+mj-ea"/>
                <a:cs typeface="+mj-cs"/>
              </a:defRPr>
            </a:lvl1pPr>
          </a:lstStyle>
          <a:p>
            <a:r>
              <a:rPr lang="en-US" sz="2000" dirty="0" smtClean="0">
                <a:solidFill>
                  <a:schemeClr val="tx1"/>
                </a:solidFill>
              </a:rPr>
              <a:t>Click to edit Master title style</a:t>
            </a:r>
            <a:endParaRPr lang="en-US" sz="2000" dirty="0">
              <a:solidFill>
                <a:schemeClr val="tx1"/>
              </a:solidFill>
            </a:endParaRPr>
          </a:p>
        </p:txBody>
      </p:sp>
      <p:sp>
        <p:nvSpPr>
          <p:cNvPr id="4" name="Text Placeholder 3"/>
          <p:cNvSpPr>
            <a:spLocks noGrp="1"/>
          </p:cNvSpPr>
          <p:nvPr>
            <p:ph type="body" sz="half" idx="2"/>
          </p:nvPr>
        </p:nvSpPr>
        <p:spPr>
          <a:xfrm>
            <a:off x="914400" y="1443599"/>
            <a:ext cx="10363200" cy="212136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13162138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55854" y="449892"/>
            <a:ext cx="6644141" cy="511395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416128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18863" y="666296"/>
            <a:ext cx="7181132" cy="462272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1768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18863" y="666296"/>
            <a:ext cx="7181132" cy="462272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571798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68725" y="1754008"/>
            <a:ext cx="7631271" cy="353501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02798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Custom Layou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296690"/>
            <a:ext cx="10363200" cy="1470025"/>
          </a:xfrm>
        </p:spPr>
        <p:txBody>
          <a:bodyPr/>
          <a:lstStyle>
            <a:lvl1pPr>
              <a:defRPr>
                <a:solidFill>
                  <a:schemeClr val="tx1"/>
                </a:solidFill>
              </a:defRPr>
            </a:lvl1pPr>
          </a:lstStyle>
          <a:p>
            <a:r>
              <a:rPr lang="en-US" smtClean="0"/>
              <a:t>Click to edit Master title style</a:t>
            </a:r>
            <a:endParaRPr lang="en-US" dirty="0"/>
          </a:p>
        </p:txBody>
      </p:sp>
      <p:sp>
        <p:nvSpPr>
          <p:cNvPr id="6" name="Title 1"/>
          <p:cNvSpPr txBox="1">
            <a:spLocks/>
          </p:cNvSpPr>
          <p:nvPr/>
        </p:nvSpPr>
        <p:spPr>
          <a:xfrm>
            <a:off x="914400" y="2021522"/>
            <a:ext cx="10363200"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j-lt"/>
                <a:ea typeface="+mj-ea"/>
                <a:cs typeface="+mj-cs"/>
              </a:defRPr>
            </a:lvl1pPr>
          </a:lstStyle>
          <a:p>
            <a:r>
              <a:rPr lang="en-US" sz="2000" dirty="0" smtClean="0">
                <a:solidFill>
                  <a:schemeClr val="tx1"/>
                </a:solidFill>
              </a:rPr>
              <a:t>Click to edit Master title style</a:t>
            </a:r>
            <a:endParaRPr lang="en-US" sz="2000" dirty="0">
              <a:solidFill>
                <a:schemeClr val="tx1"/>
              </a:solidFill>
            </a:endParaRPr>
          </a:p>
        </p:txBody>
      </p:sp>
      <p:sp>
        <p:nvSpPr>
          <p:cNvPr id="7" name="Text Placeholder 3"/>
          <p:cNvSpPr>
            <a:spLocks noGrp="1"/>
          </p:cNvSpPr>
          <p:nvPr>
            <p:ph type="body" sz="half" idx="2"/>
          </p:nvPr>
        </p:nvSpPr>
        <p:spPr>
          <a:xfrm>
            <a:off x="914400" y="2588260"/>
            <a:ext cx="10363200" cy="293003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30089037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926" indent="0">
              <a:buNone/>
              <a:defRPr sz="1500">
                <a:solidFill>
                  <a:schemeClr val="tx1">
                    <a:tint val="75000"/>
                  </a:schemeClr>
                </a:solidFill>
              </a:defRPr>
            </a:lvl2pPr>
            <a:lvl3pPr marL="685852" indent="0">
              <a:buNone/>
              <a:defRPr sz="1350">
                <a:solidFill>
                  <a:schemeClr val="tx1">
                    <a:tint val="75000"/>
                  </a:schemeClr>
                </a:solidFill>
              </a:defRPr>
            </a:lvl3pPr>
            <a:lvl4pPr marL="1028779" indent="0">
              <a:buNone/>
              <a:defRPr sz="1200">
                <a:solidFill>
                  <a:schemeClr val="tx1">
                    <a:tint val="75000"/>
                  </a:schemeClr>
                </a:solidFill>
              </a:defRPr>
            </a:lvl4pPr>
            <a:lvl5pPr marL="1371705" indent="0">
              <a:buNone/>
              <a:defRPr sz="1200">
                <a:solidFill>
                  <a:schemeClr val="tx1">
                    <a:tint val="75000"/>
                  </a:schemeClr>
                </a:solidFill>
              </a:defRPr>
            </a:lvl5pPr>
            <a:lvl6pPr marL="1714631" indent="0">
              <a:buNone/>
              <a:defRPr sz="1200">
                <a:solidFill>
                  <a:schemeClr val="tx1">
                    <a:tint val="75000"/>
                  </a:schemeClr>
                </a:solidFill>
              </a:defRPr>
            </a:lvl6pPr>
            <a:lvl7pPr marL="2057557" indent="0">
              <a:buNone/>
              <a:defRPr sz="1200">
                <a:solidFill>
                  <a:schemeClr val="tx1">
                    <a:tint val="75000"/>
                  </a:schemeClr>
                </a:solidFill>
              </a:defRPr>
            </a:lvl7pPr>
            <a:lvl8pPr marL="2400484" indent="0">
              <a:buNone/>
              <a:defRPr sz="1200">
                <a:solidFill>
                  <a:schemeClr val="tx1">
                    <a:tint val="75000"/>
                  </a:schemeClr>
                </a:solidFill>
              </a:defRPr>
            </a:lvl8pPr>
            <a:lvl9pPr marL="274341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F9B8E-6F09-40DF-BCE3-0E0CF237C66C}"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16D82C-145D-4117-A878-18FE3AD53AB9}" type="slidenum">
              <a:rPr lang="en-US" smtClean="0"/>
              <a:t>‹#›</a:t>
            </a:fld>
            <a:endParaRPr lang="en-US"/>
          </a:p>
        </p:txBody>
      </p:sp>
      <p:sp>
        <p:nvSpPr>
          <p:cNvPr id="7" name="Rectangle 6"/>
          <p:cNvSpPr/>
          <p:nvPr userDrawn="1"/>
        </p:nvSpPr>
        <p:spPr>
          <a:xfrm rot="10800000">
            <a:off x="0" y="13441"/>
            <a:ext cx="12192000" cy="6857999"/>
          </a:xfrm>
          <a:prstGeom prst="rect">
            <a:avLst/>
          </a:prstGeom>
          <a:gradFill flip="none" rotWithShape="1">
            <a:gsLst>
              <a:gs pos="0">
                <a:srgbClr val="8E193F">
                  <a:shade val="30000"/>
                  <a:satMod val="115000"/>
                  <a:alpha val="50000"/>
                </a:srgbClr>
              </a:gs>
              <a:gs pos="50000">
                <a:srgbClr val="8E193F">
                  <a:shade val="67500"/>
                  <a:satMod val="115000"/>
                  <a:alpha val="50000"/>
                </a:srgbClr>
              </a:gs>
              <a:gs pos="100000">
                <a:srgbClr val="8E193F">
                  <a:shade val="100000"/>
                  <a:satMod val="115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grpSp>
        <p:nvGrpSpPr>
          <p:cNvPr id="8" name="Group 7"/>
          <p:cNvGrpSpPr/>
          <p:nvPr userDrawn="1"/>
        </p:nvGrpSpPr>
        <p:grpSpPr>
          <a:xfrm>
            <a:off x="-6350" y="1"/>
            <a:ext cx="12192000" cy="6871440"/>
            <a:chOff x="0" y="0"/>
            <a:chExt cx="12192000" cy="6871440"/>
          </a:xfrm>
        </p:grpSpPr>
        <p:pic>
          <p:nvPicPr>
            <p:cNvPr id="9" name="Picture 8"/>
            <p:cNvPicPr>
              <a:picLocks noChangeAspect="1"/>
            </p:cNvPicPr>
            <p:nvPr/>
          </p:nvPicPr>
          <p:blipFill rotWithShape="1">
            <a:blip r:embed="rId2">
              <a:extLst>
                <a:ext uri="{28A0092B-C50C-407E-A947-70E740481C1C}">
                  <a14:useLocalDpi xmlns:a14="http://schemas.microsoft.com/office/drawing/2010/main"/>
                </a:ext>
              </a:extLst>
            </a:blip>
            <a:srcRect t="8676" b="16483"/>
            <a:stretch/>
          </p:blipFill>
          <p:spPr>
            <a:xfrm>
              <a:off x="0" y="0"/>
              <a:ext cx="12192000" cy="6840415"/>
            </a:xfrm>
            <a:prstGeom prst="rect">
              <a:avLst/>
            </a:prstGeom>
          </p:spPr>
        </p:pic>
        <p:sp>
          <p:nvSpPr>
            <p:cNvPr id="10" name="Rectangle 9"/>
            <p:cNvSpPr/>
            <p:nvPr/>
          </p:nvSpPr>
          <p:spPr>
            <a:xfrm rot="10800000">
              <a:off x="0" y="13441"/>
              <a:ext cx="12192000" cy="6857999"/>
            </a:xfrm>
            <a:prstGeom prst="rect">
              <a:avLst/>
            </a:prstGeom>
            <a:gradFill flip="none" rotWithShape="1">
              <a:gsLst>
                <a:gs pos="0">
                  <a:srgbClr val="8E193F">
                    <a:shade val="30000"/>
                    <a:satMod val="115000"/>
                    <a:alpha val="50000"/>
                  </a:srgbClr>
                </a:gs>
                <a:gs pos="50000">
                  <a:srgbClr val="8E193F">
                    <a:shade val="67500"/>
                    <a:satMod val="115000"/>
                    <a:alpha val="50000"/>
                  </a:srgbClr>
                </a:gs>
                <a:gs pos="100000">
                  <a:srgbClr val="8E193F">
                    <a:shade val="100000"/>
                    <a:satMod val="115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grpSp>
    </p:spTree>
    <p:extLst>
      <p:ext uri="{BB962C8B-B14F-4D97-AF65-F5344CB8AC3E}">
        <p14:creationId xmlns:p14="http://schemas.microsoft.com/office/powerpoint/2010/main" val="3154728927"/>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4F9B8E-6F09-40DF-BCE3-0E0CF237C66C}"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6D82C-145D-4117-A878-18FE3AD53AB9}" type="slidenum">
              <a:rPr lang="en-US" smtClean="0"/>
              <a:t>‹#›</a:t>
            </a:fld>
            <a:endParaRPr lang="en-US"/>
          </a:p>
        </p:txBody>
      </p:sp>
      <p:sp>
        <p:nvSpPr>
          <p:cNvPr id="8" name="Rectangle 7"/>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4237592192"/>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800" b="1"/>
            </a:lvl1pPr>
            <a:lvl2pPr marL="342926" indent="0">
              <a:buNone/>
              <a:defRPr sz="1500" b="1"/>
            </a:lvl2pPr>
            <a:lvl3pPr marL="685852" indent="0">
              <a:buNone/>
              <a:defRPr sz="1350" b="1"/>
            </a:lvl3pPr>
            <a:lvl4pPr marL="1028779" indent="0">
              <a:buNone/>
              <a:defRPr sz="1200" b="1"/>
            </a:lvl4pPr>
            <a:lvl5pPr marL="1371705" indent="0">
              <a:buNone/>
              <a:defRPr sz="1200" b="1"/>
            </a:lvl5pPr>
            <a:lvl6pPr marL="1714631" indent="0">
              <a:buNone/>
              <a:defRPr sz="1200" b="1"/>
            </a:lvl6pPr>
            <a:lvl7pPr marL="2057557" indent="0">
              <a:buNone/>
              <a:defRPr sz="1200" b="1"/>
            </a:lvl7pPr>
            <a:lvl8pPr marL="2400484" indent="0">
              <a:buNone/>
              <a:defRPr sz="1200" b="1"/>
            </a:lvl8pPr>
            <a:lvl9pPr marL="274341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4"/>
            <a:ext cx="5183188" cy="823912"/>
          </a:xfrm>
        </p:spPr>
        <p:txBody>
          <a:bodyPr anchor="b"/>
          <a:lstStyle>
            <a:lvl1pPr marL="0" indent="0">
              <a:buNone/>
              <a:defRPr sz="1800" b="1"/>
            </a:lvl1pPr>
            <a:lvl2pPr marL="342926" indent="0">
              <a:buNone/>
              <a:defRPr sz="1500" b="1"/>
            </a:lvl2pPr>
            <a:lvl3pPr marL="685852" indent="0">
              <a:buNone/>
              <a:defRPr sz="1350" b="1"/>
            </a:lvl3pPr>
            <a:lvl4pPr marL="1028779" indent="0">
              <a:buNone/>
              <a:defRPr sz="1200" b="1"/>
            </a:lvl4pPr>
            <a:lvl5pPr marL="1371705" indent="0">
              <a:buNone/>
              <a:defRPr sz="1200" b="1"/>
            </a:lvl5pPr>
            <a:lvl6pPr marL="1714631" indent="0">
              <a:buNone/>
              <a:defRPr sz="1200" b="1"/>
            </a:lvl6pPr>
            <a:lvl7pPr marL="2057557" indent="0">
              <a:buNone/>
              <a:defRPr sz="1200" b="1"/>
            </a:lvl7pPr>
            <a:lvl8pPr marL="2400484" indent="0">
              <a:buNone/>
              <a:defRPr sz="1200" b="1"/>
            </a:lvl8pPr>
            <a:lvl9pPr marL="274341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4F9B8E-6F09-40DF-BCE3-0E0CF237C66C}"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16D82C-145D-4117-A878-18FE3AD53AB9}" type="slidenum">
              <a:rPr lang="en-US" smtClean="0"/>
              <a:t>‹#›</a:t>
            </a:fld>
            <a:endParaRPr lang="en-US"/>
          </a:p>
        </p:txBody>
      </p:sp>
      <p:sp>
        <p:nvSpPr>
          <p:cNvPr id="10" name="Rectangle 9"/>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4288511350"/>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4F9B8E-6F09-40DF-BCE3-0E0CF237C66C}"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16D82C-145D-4117-A878-18FE3AD53AB9}" type="slidenum">
              <a:rPr lang="en-US" smtClean="0"/>
              <a:t>‹#›</a:t>
            </a:fld>
            <a:endParaRPr lang="en-US"/>
          </a:p>
        </p:txBody>
      </p:sp>
      <p:sp>
        <p:nvSpPr>
          <p:cNvPr id="6" name="Rectangle 5"/>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102388254"/>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F9B8E-6F09-40DF-BCE3-0E0CF237C66C}"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16D82C-145D-4117-A878-18FE3AD53AB9}" type="slidenum">
              <a:rPr lang="en-US" smtClean="0"/>
              <a:t>‹#›</a:t>
            </a:fld>
            <a:endParaRPr lang="en-US"/>
          </a:p>
        </p:txBody>
      </p:sp>
      <p:sp>
        <p:nvSpPr>
          <p:cNvPr id="5" name="Rectangle 4"/>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15088341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200"/>
            </a:lvl1pPr>
            <a:lvl2pPr marL="342926" indent="0">
              <a:buNone/>
              <a:defRPr sz="1050"/>
            </a:lvl2pPr>
            <a:lvl3pPr marL="685852" indent="0">
              <a:buNone/>
              <a:defRPr sz="900"/>
            </a:lvl3pPr>
            <a:lvl4pPr marL="1028779" indent="0">
              <a:buNone/>
              <a:defRPr sz="750"/>
            </a:lvl4pPr>
            <a:lvl5pPr marL="1371705" indent="0">
              <a:buNone/>
              <a:defRPr sz="750"/>
            </a:lvl5pPr>
            <a:lvl6pPr marL="1714631" indent="0">
              <a:buNone/>
              <a:defRPr sz="750"/>
            </a:lvl6pPr>
            <a:lvl7pPr marL="2057557" indent="0">
              <a:buNone/>
              <a:defRPr sz="750"/>
            </a:lvl7pPr>
            <a:lvl8pPr marL="2400484" indent="0">
              <a:buNone/>
              <a:defRPr sz="750"/>
            </a:lvl8pPr>
            <a:lvl9pPr marL="274341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F9B8E-6F09-40DF-BCE3-0E0CF237C66C}"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6D82C-145D-4117-A878-18FE3AD53AB9}" type="slidenum">
              <a:rPr lang="en-US" smtClean="0"/>
              <a:t>‹#›</a:t>
            </a:fld>
            <a:endParaRPr lang="en-US"/>
          </a:p>
        </p:txBody>
      </p:sp>
      <p:sp>
        <p:nvSpPr>
          <p:cNvPr id="8" name="Rectangle 7"/>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666427221"/>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26" indent="0">
              <a:buNone/>
              <a:defRPr sz="2100"/>
            </a:lvl2pPr>
            <a:lvl3pPr marL="685852" indent="0">
              <a:buNone/>
              <a:defRPr sz="1800"/>
            </a:lvl3pPr>
            <a:lvl4pPr marL="1028779" indent="0">
              <a:buNone/>
              <a:defRPr sz="1500"/>
            </a:lvl4pPr>
            <a:lvl5pPr marL="1371705" indent="0">
              <a:buNone/>
              <a:defRPr sz="1500"/>
            </a:lvl5pPr>
            <a:lvl6pPr marL="1714631" indent="0">
              <a:buNone/>
              <a:defRPr sz="1500"/>
            </a:lvl6pPr>
            <a:lvl7pPr marL="2057557" indent="0">
              <a:buNone/>
              <a:defRPr sz="1500"/>
            </a:lvl7pPr>
            <a:lvl8pPr marL="2400484" indent="0">
              <a:buNone/>
              <a:defRPr sz="1500"/>
            </a:lvl8pPr>
            <a:lvl9pPr marL="2743410" indent="0">
              <a:buNone/>
              <a:defRPr sz="15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200"/>
            </a:lvl1pPr>
            <a:lvl2pPr marL="342926" indent="0">
              <a:buNone/>
              <a:defRPr sz="1050"/>
            </a:lvl2pPr>
            <a:lvl3pPr marL="685852" indent="0">
              <a:buNone/>
              <a:defRPr sz="900"/>
            </a:lvl3pPr>
            <a:lvl4pPr marL="1028779" indent="0">
              <a:buNone/>
              <a:defRPr sz="750"/>
            </a:lvl4pPr>
            <a:lvl5pPr marL="1371705" indent="0">
              <a:buNone/>
              <a:defRPr sz="750"/>
            </a:lvl5pPr>
            <a:lvl6pPr marL="1714631" indent="0">
              <a:buNone/>
              <a:defRPr sz="750"/>
            </a:lvl6pPr>
            <a:lvl7pPr marL="2057557" indent="0">
              <a:buNone/>
              <a:defRPr sz="750"/>
            </a:lvl7pPr>
            <a:lvl8pPr marL="2400484" indent="0">
              <a:buNone/>
              <a:defRPr sz="750"/>
            </a:lvl8pPr>
            <a:lvl9pPr marL="274341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F9B8E-6F09-40DF-BCE3-0E0CF237C66C}"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16D82C-145D-4117-A878-18FE3AD53AB9}" type="slidenum">
              <a:rPr lang="en-US" smtClean="0"/>
              <a:t>‹#›</a:t>
            </a:fld>
            <a:endParaRPr lang="en-US"/>
          </a:p>
        </p:txBody>
      </p:sp>
      <p:sp>
        <p:nvSpPr>
          <p:cNvPr id="8" name="Rectangle 7"/>
          <p:cNvSpPr/>
          <p:nvPr userDrawn="1"/>
        </p:nvSpPr>
        <p:spPr>
          <a:xfrm rot="10800000">
            <a:off x="0" y="6248210"/>
            <a:ext cx="12192000" cy="623229"/>
          </a:xfrm>
          <a:prstGeom prst="rect">
            <a:avLst/>
          </a:prstGeom>
          <a:gradFill flip="none" rotWithShape="1">
            <a:gsLst>
              <a:gs pos="0">
                <a:srgbClr val="8E193F">
                  <a:shade val="30000"/>
                  <a:satMod val="115000"/>
                </a:srgbClr>
              </a:gs>
              <a:gs pos="77000">
                <a:srgbClr val="8E193F">
                  <a:shade val="67500"/>
                  <a:satMod val="115000"/>
                </a:srgbClr>
              </a:gs>
              <a:gs pos="100000">
                <a:srgbClr val="8E19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362632666"/>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54F9B8E-6F09-40DF-BCE3-0E0CF237C66C}" type="datetimeFigureOut">
              <a:rPr lang="en-US" smtClean="0"/>
              <a:t>8/9/2019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16D82C-145D-4117-A878-18FE3AD53AB9}" type="slidenum">
              <a:rPr lang="en-US" smtClean="0"/>
              <a:t>‹#›</a:t>
            </a:fld>
            <a:endParaRPr lang="en-US"/>
          </a:p>
        </p:txBody>
      </p:sp>
    </p:spTree>
    <p:extLst>
      <p:ext uri="{BB962C8B-B14F-4D97-AF65-F5344CB8AC3E}">
        <p14:creationId xmlns:p14="http://schemas.microsoft.com/office/powerpoint/2010/main" val="343722665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iming>
    <p:tnLst>
      <p:par>
        <p:cTn id="1" dur="indefinite" restart="never" nodeType="tmRoot"/>
      </p:par>
    </p:tnLst>
  </p:timing>
  <p:txStyles>
    <p:titleStyle>
      <a:lvl1pPr algn="l" defTabSz="68585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63" indent="-171463" algn="l" defTabSz="68585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89" indent="-171463" algn="l" defTabSz="68585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15" indent="-171463" algn="l" defTabSz="68585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41" indent="-171463" algn="l" defTabSz="68585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68" indent="-171463" algn="l" defTabSz="68585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94" indent="-171463" algn="l" defTabSz="68585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20" indent="-171463" algn="l" defTabSz="68585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46" indent="-171463" algn="l" defTabSz="68585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73" indent="-171463" algn="l" defTabSz="68585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52" rtl="0" eaLnBrk="1" latinLnBrk="0" hangingPunct="1">
        <a:defRPr sz="1350" kern="1200">
          <a:solidFill>
            <a:schemeClr val="tx1"/>
          </a:solidFill>
          <a:latin typeface="+mn-lt"/>
          <a:ea typeface="+mn-ea"/>
          <a:cs typeface="+mn-cs"/>
        </a:defRPr>
      </a:lvl1pPr>
      <a:lvl2pPr marL="342926" algn="l" defTabSz="685852" rtl="0" eaLnBrk="1" latinLnBrk="0" hangingPunct="1">
        <a:defRPr sz="1350" kern="1200">
          <a:solidFill>
            <a:schemeClr val="tx1"/>
          </a:solidFill>
          <a:latin typeface="+mn-lt"/>
          <a:ea typeface="+mn-ea"/>
          <a:cs typeface="+mn-cs"/>
        </a:defRPr>
      </a:lvl2pPr>
      <a:lvl3pPr marL="685852" algn="l" defTabSz="685852" rtl="0" eaLnBrk="1" latinLnBrk="0" hangingPunct="1">
        <a:defRPr sz="1350" kern="1200">
          <a:solidFill>
            <a:schemeClr val="tx1"/>
          </a:solidFill>
          <a:latin typeface="+mn-lt"/>
          <a:ea typeface="+mn-ea"/>
          <a:cs typeface="+mn-cs"/>
        </a:defRPr>
      </a:lvl3pPr>
      <a:lvl4pPr marL="1028779" algn="l" defTabSz="685852" rtl="0" eaLnBrk="1" latinLnBrk="0" hangingPunct="1">
        <a:defRPr sz="1350" kern="1200">
          <a:solidFill>
            <a:schemeClr val="tx1"/>
          </a:solidFill>
          <a:latin typeface="+mn-lt"/>
          <a:ea typeface="+mn-ea"/>
          <a:cs typeface="+mn-cs"/>
        </a:defRPr>
      </a:lvl4pPr>
      <a:lvl5pPr marL="1371705" algn="l" defTabSz="685852" rtl="0" eaLnBrk="1" latinLnBrk="0" hangingPunct="1">
        <a:defRPr sz="1350" kern="1200">
          <a:solidFill>
            <a:schemeClr val="tx1"/>
          </a:solidFill>
          <a:latin typeface="+mn-lt"/>
          <a:ea typeface="+mn-ea"/>
          <a:cs typeface="+mn-cs"/>
        </a:defRPr>
      </a:lvl5pPr>
      <a:lvl6pPr marL="1714631" algn="l" defTabSz="685852" rtl="0" eaLnBrk="1" latinLnBrk="0" hangingPunct="1">
        <a:defRPr sz="1350" kern="1200">
          <a:solidFill>
            <a:schemeClr val="tx1"/>
          </a:solidFill>
          <a:latin typeface="+mn-lt"/>
          <a:ea typeface="+mn-ea"/>
          <a:cs typeface="+mn-cs"/>
        </a:defRPr>
      </a:lvl6pPr>
      <a:lvl7pPr marL="2057557" algn="l" defTabSz="685852" rtl="0" eaLnBrk="1" latinLnBrk="0" hangingPunct="1">
        <a:defRPr sz="1350" kern="1200">
          <a:solidFill>
            <a:schemeClr val="tx1"/>
          </a:solidFill>
          <a:latin typeface="+mn-lt"/>
          <a:ea typeface="+mn-ea"/>
          <a:cs typeface="+mn-cs"/>
        </a:defRPr>
      </a:lvl7pPr>
      <a:lvl8pPr marL="2400484" algn="l" defTabSz="685852" rtl="0" eaLnBrk="1" latinLnBrk="0" hangingPunct="1">
        <a:defRPr sz="1350" kern="1200">
          <a:solidFill>
            <a:schemeClr val="tx1"/>
          </a:solidFill>
          <a:latin typeface="+mn-lt"/>
          <a:ea typeface="+mn-ea"/>
          <a:cs typeface="+mn-cs"/>
        </a:defRPr>
      </a:lvl8pPr>
      <a:lvl9pPr marL="2743410" algn="l" defTabSz="68585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6"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23416"/>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471597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283" y="436251"/>
            <a:ext cx="11724830" cy="3965247"/>
          </a:xfrm>
        </p:spPr>
        <p:txBody>
          <a:bodyPr>
            <a:noAutofit/>
          </a:bodyPr>
          <a:lstStyle/>
          <a:p>
            <a:r>
              <a:rPr lang="en-US" sz="4800" dirty="0" smtClean="0">
                <a:solidFill>
                  <a:schemeClr val="bg1"/>
                </a:solidFill>
              </a:rPr>
              <a:t>Exploring the Value of General Education for the Student Experience</a:t>
            </a:r>
            <a:br>
              <a:rPr lang="en-US" sz="4800" dirty="0" smtClean="0">
                <a:solidFill>
                  <a:schemeClr val="bg1"/>
                </a:solidFill>
              </a:rPr>
            </a:br>
            <a:r>
              <a:rPr lang="en-US" sz="4800" dirty="0" smtClean="0">
                <a:solidFill>
                  <a:schemeClr val="bg1"/>
                </a:solidFill>
              </a:rPr>
              <a:t/>
            </a:r>
            <a:br>
              <a:rPr lang="en-US" sz="4800" dirty="0" smtClean="0">
                <a:solidFill>
                  <a:schemeClr val="bg1"/>
                </a:solidFill>
              </a:rPr>
            </a:br>
            <a:r>
              <a:rPr lang="en-US" sz="4800" dirty="0" smtClean="0">
                <a:solidFill>
                  <a:schemeClr val="bg1"/>
                </a:solidFill>
              </a:rPr>
              <a:t>or</a:t>
            </a:r>
            <a:br>
              <a:rPr lang="en-US" sz="4800" dirty="0" smtClean="0">
                <a:solidFill>
                  <a:schemeClr val="bg1"/>
                </a:solidFill>
              </a:rPr>
            </a:br>
            <a:r>
              <a:rPr lang="en-US" sz="4800" dirty="0" smtClean="0">
                <a:solidFill>
                  <a:schemeClr val="bg1"/>
                </a:solidFill>
              </a:rPr>
              <a:t> </a:t>
            </a:r>
            <a:br>
              <a:rPr lang="en-US" sz="4800" dirty="0" smtClean="0">
                <a:solidFill>
                  <a:schemeClr val="bg1"/>
                </a:solidFill>
              </a:rPr>
            </a:br>
            <a:r>
              <a:rPr lang="en-US" sz="4800" dirty="0" smtClean="0">
                <a:solidFill>
                  <a:schemeClr val="bg1"/>
                </a:solidFill>
              </a:rPr>
              <a:t>Why do I have to take this stuff???</a:t>
            </a:r>
            <a:endParaRPr lang="en-US" sz="4000" i="1" dirty="0">
              <a:solidFill>
                <a:schemeClr val="bg1"/>
              </a:solidFill>
            </a:endParaRPr>
          </a:p>
        </p:txBody>
      </p:sp>
      <p:sp>
        <p:nvSpPr>
          <p:cNvPr id="4" name="Subtitle 3"/>
          <p:cNvSpPr>
            <a:spLocks noGrp="1"/>
          </p:cNvSpPr>
          <p:nvPr>
            <p:ph type="subTitle" idx="1"/>
          </p:nvPr>
        </p:nvSpPr>
        <p:spPr>
          <a:xfrm>
            <a:off x="1081421" y="5360386"/>
            <a:ext cx="10052702" cy="1235342"/>
          </a:xfrm>
        </p:spPr>
        <p:txBody>
          <a:bodyPr>
            <a:normAutofit/>
          </a:bodyPr>
          <a:lstStyle/>
          <a:p>
            <a:r>
              <a:rPr lang="en-US" sz="3600" dirty="0" smtClean="0">
                <a:solidFill>
                  <a:schemeClr val="bg1"/>
                </a:solidFill>
              </a:rPr>
              <a:t>Dr. Stephen Biscotte</a:t>
            </a:r>
            <a:endParaRPr lang="en-US" sz="2800" dirty="0">
              <a:solidFill>
                <a:schemeClr val="bg1"/>
              </a:solidFill>
            </a:endParaRPr>
          </a:p>
          <a:p>
            <a:r>
              <a:rPr lang="en-US" sz="2800" dirty="0" smtClean="0">
                <a:solidFill>
                  <a:schemeClr val="bg1"/>
                </a:solidFill>
              </a:rPr>
              <a:t>Director of General Education, Virginia Tech</a:t>
            </a:r>
            <a:endParaRPr lang="en-US" sz="2800" dirty="0">
              <a:solidFill>
                <a:schemeClr val="bg1"/>
              </a:solidFill>
            </a:endParaRPr>
          </a:p>
        </p:txBody>
      </p:sp>
    </p:spTree>
    <p:extLst>
      <p:ext uri="{BB962C8B-B14F-4D97-AF65-F5344CB8AC3E}">
        <p14:creationId xmlns:p14="http://schemas.microsoft.com/office/powerpoint/2010/main" val="40347493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t>Poll the Audience:</a:t>
            </a:r>
            <a:r>
              <a:rPr lang="en-US" baseline="0" dirty="0" smtClean="0"/>
              <a:t> What is Gen Ed Good For?</a:t>
            </a:r>
            <a:endParaRPr lang="en-US" dirty="0"/>
          </a:p>
        </p:txBody>
      </p:sp>
      <p:pic>
        <p:nvPicPr>
          <p:cNvPr id="4" name="Picture 3" descr="Word cloud depiction of audience responses to question: what is general education good f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177" y="1590261"/>
            <a:ext cx="11449646" cy="4303183"/>
          </a:xfrm>
          <a:prstGeom prst="rect">
            <a:avLst/>
          </a:prstGeom>
        </p:spPr>
      </p:pic>
      <p:sp>
        <p:nvSpPr>
          <p:cNvPr id="5" name="Rectangle 4"/>
          <p:cNvSpPr/>
          <p:nvPr/>
        </p:nvSpPr>
        <p:spPr>
          <a:xfrm>
            <a:off x="11196000" y="1324800"/>
            <a:ext cx="856800" cy="13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986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Ed In the News</a:t>
            </a:r>
            <a:endParaRPr lang="en-US" dirty="0"/>
          </a:p>
        </p:txBody>
      </p:sp>
      <p:pic>
        <p:nvPicPr>
          <p:cNvPr id="3" name="Picture 2" descr="Headline: Gen Eds - Are they worth i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50337"/>
            <a:ext cx="11714105" cy="2789073"/>
          </a:xfrm>
          <a:prstGeom prst="rect">
            <a:avLst/>
          </a:prstGeom>
        </p:spPr>
      </p:pic>
      <p:pic>
        <p:nvPicPr>
          <p:cNvPr id="4" name="Picture 3" descr="Headline: The Terrible Erosion of the College Curriculum"/>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7097660" cy="2713980"/>
          </a:xfrm>
          <a:prstGeom prst="rect">
            <a:avLst/>
          </a:prstGeom>
        </p:spPr>
      </p:pic>
      <p:pic>
        <p:nvPicPr>
          <p:cNvPr id="6" name="Picture 5" descr="Headline: The Unmeasurable Value of General Educa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325" y="1725791"/>
            <a:ext cx="6445675" cy="1733346"/>
          </a:xfrm>
          <a:prstGeom prst="rect">
            <a:avLst/>
          </a:prstGeom>
        </p:spPr>
      </p:pic>
    </p:spTree>
    <p:extLst>
      <p:ext uri="{BB962C8B-B14F-4D97-AF65-F5344CB8AC3E}">
        <p14:creationId xmlns:p14="http://schemas.microsoft.com/office/powerpoint/2010/main" val="16341927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99127"/>
            <a:ext cx="10515600" cy="4060102"/>
          </a:xfrm>
        </p:spPr>
        <p:txBody>
          <a:bodyPr>
            <a:normAutofit/>
          </a:bodyPr>
          <a:lstStyle/>
          <a:p>
            <a:pPr algn="ctr"/>
            <a:r>
              <a:rPr lang="en-US" sz="6000" dirty="0" smtClean="0">
                <a:solidFill>
                  <a:schemeClr val="bg1"/>
                </a:solidFill>
              </a:rPr>
              <a:t>According to Employers: </a:t>
            </a:r>
            <a:br>
              <a:rPr lang="en-US" sz="6000" dirty="0" smtClean="0">
                <a:solidFill>
                  <a:schemeClr val="bg1"/>
                </a:solidFill>
              </a:rPr>
            </a:br>
            <a:r>
              <a:rPr lang="en-US" sz="6000" dirty="0">
                <a:solidFill>
                  <a:schemeClr val="bg1"/>
                </a:solidFill>
              </a:rPr>
              <a:t/>
            </a:r>
            <a:br>
              <a:rPr lang="en-US" sz="6000" dirty="0">
                <a:solidFill>
                  <a:schemeClr val="bg1"/>
                </a:solidFill>
              </a:rPr>
            </a:br>
            <a:r>
              <a:rPr lang="en-US" sz="6000" dirty="0" smtClean="0">
                <a:solidFill>
                  <a:schemeClr val="bg1"/>
                </a:solidFill>
              </a:rPr>
              <a:t>What is General Education Good For?</a:t>
            </a:r>
            <a:endParaRPr lang="en-US" sz="6000" dirty="0">
              <a:solidFill>
                <a:schemeClr val="bg1"/>
              </a:solidFill>
            </a:endParaRPr>
          </a:p>
        </p:txBody>
      </p:sp>
    </p:spTree>
    <p:extLst>
      <p:ext uri="{BB962C8B-B14F-4D97-AF65-F5344CB8AC3E}">
        <p14:creationId xmlns:p14="http://schemas.microsoft.com/office/powerpoint/2010/main" val="27676269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A62254"/>
                </a:solidFill>
              </a:rPr>
              <a:t>Employers: Cross-cutting Capacities vs Major</a:t>
            </a:r>
            <a:endParaRPr lang="en-US" dirty="0"/>
          </a:p>
        </p:txBody>
      </p:sp>
      <p:sp>
        <p:nvSpPr>
          <p:cNvPr id="3" name="TextBox 2"/>
          <p:cNvSpPr txBox="1"/>
          <p:nvPr/>
        </p:nvSpPr>
        <p:spPr>
          <a:xfrm>
            <a:off x="838200" y="2652584"/>
            <a:ext cx="1608438" cy="1015663"/>
          </a:xfrm>
          <a:prstGeom prst="rect">
            <a:avLst/>
          </a:prstGeom>
          <a:noFill/>
        </p:spPr>
        <p:txBody>
          <a:bodyPr wrap="square" rtlCol="0">
            <a:spAutoFit/>
          </a:bodyPr>
          <a:lstStyle/>
          <a:p>
            <a:r>
              <a:rPr lang="en-US" sz="6000" dirty="0" smtClean="0">
                <a:solidFill>
                  <a:schemeClr val="accent2"/>
                </a:solidFill>
              </a:rPr>
              <a:t>93%</a:t>
            </a:r>
            <a:endParaRPr lang="en-US" sz="6000" dirty="0">
              <a:solidFill>
                <a:schemeClr val="accent2"/>
              </a:solidFill>
            </a:endParaRPr>
          </a:p>
        </p:txBody>
      </p:sp>
      <p:sp>
        <p:nvSpPr>
          <p:cNvPr id="11" name="Content Placeholder 4"/>
          <p:cNvSpPr>
            <a:spLocks noGrp="1"/>
          </p:cNvSpPr>
          <p:nvPr>
            <p:ph idx="1"/>
          </p:nvPr>
        </p:nvSpPr>
        <p:spPr>
          <a:xfrm>
            <a:off x="3129394" y="2370427"/>
            <a:ext cx="8437605" cy="2243867"/>
          </a:xfrm>
        </p:spPr>
        <p:txBody>
          <a:bodyPr>
            <a:noAutofit/>
          </a:bodyPr>
          <a:lstStyle/>
          <a:p>
            <a:pPr marL="0" indent="0">
              <a:lnSpc>
                <a:spcPct val="75000"/>
              </a:lnSpc>
              <a:spcBef>
                <a:spcPct val="80000"/>
              </a:spcBef>
              <a:buClr>
                <a:schemeClr val="tx1"/>
              </a:buClr>
              <a:buSzPct val="80000"/>
              <a:buNone/>
            </a:pPr>
            <a:r>
              <a:rPr lang="en-US" altLang="en-US" sz="3600" dirty="0"/>
              <a:t>“</a:t>
            </a:r>
            <a:r>
              <a:rPr lang="en-US" altLang="en-US" sz="3600" dirty="0" smtClean="0"/>
              <a:t>a demonstrated </a:t>
            </a:r>
            <a:r>
              <a:rPr lang="en-US" altLang="en-US" sz="3600" dirty="0"/>
              <a:t>capacity to think critically, communicate clearly, and solve complex problems is </a:t>
            </a:r>
            <a:r>
              <a:rPr lang="en-US" altLang="en-US" sz="3600" b="1" dirty="0"/>
              <a:t>more important than [a candidate’s] undergraduate major</a:t>
            </a:r>
            <a:r>
              <a:rPr lang="en-US" altLang="en-US" sz="3600" dirty="0"/>
              <a:t>.”</a:t>
            </a:r>
          </a:p>
        </p:txBody>
      </p:sp>
      <p:sp>
        <p:nvSpPr>
          <p:cNvPr id="7" name="TextBox 6"/>
          <p:cNvSpPr txBox="1"/>
          <p:nvPr/>
        </p:nvSpPr>
        <p:spPr>
          <a:xfrm>
            <a:off x="5969971" y="6298215"/>
            <a:ext cx="6114457" cy="523220"/>
          </a:xfrm>
          <a:prstGeom prst="rect">
            <a:avLst/>
          </a:prstGeom>
          <a:noFill/>
        </p:spPr>
        <p:txBody>
          <a:bodyPr wrap="square" rtlCol="0">
            <a:spAutoFit/>
          </a:bodyPr>
          <a:lstStyle/>
          <a:p>
            <a:pPr lvl="0">
              <a:defRPr/>
            </a:pPr>
            <a:r>
              <a:rPr lang="en-US" sz="1400" dirty="0" smtClean="0">
                <a:solidFill>
                  <a:schemeClr val="bg1"/>
                </a:solidFill>
              </a:rPr>
              <a:t>Hart Research Associates (2013</a:t>
            </a:r>
            <a:r>
              <a:rPr lang="en-US" sz="1400" dirty="0">
                <a:solidFill>
                  <a:schemeClr val="bg1"/>
                </a:solidFill>
              </a:rPr>
              <a:t>). It Takes More Than a </a:t>
            </a:r>
            <a:r>
              <a:rPr lang="en-US" sz="1400" dirty="0" smtClean="0">
                <a:solidFill>
                  <a:schemeClr val="bg1"/>
                </a:solidFill>
              </a:rPr>
              <a:t>Major: </a:t>
            </a:r>
            <a:r>
              <a:rPr lang="en-US" sz="1400" dirty="0">
                <a:solidFill>
                  <a:schemeClr val="bg1"/>
                </a:solidFill>
              </a:rPr>
              <a:t>Employer Priorities for College Learning and Student Success. </a:t>
            </a:r>
            <a:r>
              <a:rPr lang="en-US" sz="1400" i="1" dirty="0">
                <a:solidFill>
                  <a:schemeClr val="bg1"/>
                </a:solidFill>
              </a:rPr>
              <a:t>Liberal Education, </a:t>
            </a:r>
            <a:r>
              <a:rPr lang="en-US" sz="1400" i="1" dirty="0" smtClean="0">
                <a:solidFill>
                  <a:schemeClr val="bg1"/>
                </a:solidFill>
              </a:rPr>
              <a:t>99 </a:t>
            </a:r>
            <a:r>
              <a:rPr lang="en-US" sz="1400" dirty="0" smtClean="0">
                <a:solidFill>
                  <a:schemeClr val="bg1"/>
                </a:solidFill>
              </a:rPr>
              <a:t>(</a:t>
            </a:r>
            <a:r>
              <a:rPr lang="en-US" sz="1400" dirty="0">
                <a:solidFill>
                  <a:schemeClr val="bg1"/>
                </a:solidFill>
              </a:rPr>
              <a:t>2), 22.</a:t>
            </a:r>
            <a:endParaRPr kumimoji="0" lang="en-US" sz="1400" b="0" i="0" u="none" strike="noStrike" kern="1200" cap="none" spc="0" normalizeH="0" baseline="0" noProof="0" dirty="0">
              <a:ln>
                <a:noFill/>
              </a:ln>
              <a:solidFill>
                <a:schemeClr val="bg1"/>
              </a:solidFill>
              <a:effectLst/>
              <a:uLnTx/>
              <a:uFillTx/>
              <a:latin typeface="Myriad Pro"/>
            </a:endParaRPr>
          </a:p>
        </p:txBody>
      </p:sp>
    </p:spTree>
    <p:extLst>
      <p:ext uri="{BB962C8B-B14F-4D97-AF65-F5344CB8AC3E}">
        <p14:creationId xmlns:p14="http://schemas.microsoft.com/office/powerpoint/2010/main" val="22190698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99346"/>
            <a:ext cx="10515600" cy="898065"/>
          </a:xfrm>
        </p:spPr>
        <p:txBody>
          <a:bodyPr/>
          <a:lstStyle/>
          <a:p>
            <a:r>
              <a:rPr lang="en-US" sz="3600" dirty="0" smtClean="0">
                <a:solidFill>
                  <a:srgbClr val="A62254"/>
                </a:solidFill>
              </a:rPr>
              <a:t>Employers: Broad Skills vs Specific Expertise</a:t>
            </a:r>
            <a:endParaRPr lang="en-US" dirty="0"/>
          </a:p>
        </p:txBody>
      </p:sp>
      <p:sp>
        <p:nvSpPr>
          <p:cNvPr id="31" name="Text Box 5"/>
          <p:cNvSpPr txBox="1">
            <a:spLocks noChangeArrowheads="1"/>
          </p:cNvSpPr>
          <p:nvPr/>
        </p:nvSpPr>
        <p:spPr bwMode="auto">
          <a:xfrm>
            <a:off x="1996581" y="1231222"/>
            <a:ext cx="8010259"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b="1" i="1" dirty="0" smtClean="0"/>
              <a:t>Which is more important for recent college graduates who want to pursue advancement and long-term career success at your company?</a:t>
            </a:r>
            <a:r>
              <a:rPr lang="en-US" altLang="en-US" dirty="0" smtClean="0"/>
              <a:t> </a:t>
            </a:r>
            <a:endParaRPr lang="en-US" altLang="en-US" dirty="0"/>
          </a:p>
        </p:txBody>
      </p:sp>
      <p:sp>
        <p:nvSpPr>
          <p:cNvPr id="65" name="TextBox 64"/>
          <p:cNvSpPr txBox="1"/>
          <p:nvPr/>
        </p:nvSpPr>
        <p:spPr>
          <a:xfrm>
            <a:off x="124271" y="2942960"/>
            <a:ext cx="1608438" cy="1015663"/>
          </a:xfrm>
          <a:prstGeom prst="rect">
            <a:avLst/>
          </a:prstGeom>
          <a:noFill/>
        </p:spPr>
        <p:txBody>
          <a:bodyPr wrap="square" rtlCol="0">
            <a:spAutoFit/>
          </a:bodyPr>
          <a:lstStyle/>
          <a:p>
            <a:r>
              <a:rPr lang="en-US" sz="6000" dirty="0" smtClean="0">
                <a:solidFill>
                  <a:schemeClr val="accent2"/>
                </a:solidFill>
              </a:rPr>
              <a:t>84%</a:t>
            </a:r>
            <a:endParaRPr lang="en-US" sz="6000" dirty="0">
              <a:solidFill>
                <a:schemeClr val="accent2"/>
              </a:solidFill>
            </a:endParaRPr>
          </a:p>
        </p:txBody>
      </p:sp>
      <p:cxnSp>
        <p:nvCxnSpPr>
          <p:cNvPr id="66" name="Straight Connector 65"/>
          <p:cNvCxnSpPr/>
          <p:nvPr/>
        </p:nvCxnSpPr>
        <p:spPr>
          <a:xfrm flipV="1">
            <a:off x="241660" y="2276139"/>
            <a:ext cx="1491049" cy="57664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8720" y="4138970"/>
            <a:ext cx="1513989" cy="5263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030642" y="6272678"/>
            <a:ext cx="6073239" cy="523220"/>
          </a:xfrm>
          <a:prstGeom prst="rect">
            <a:avLst/>
          </a:prstGeom>
          <a:noFill/>
        </p:spPr>
        <p:txBody>
          <a:bodyPr wrap="square" rtlCol="0">
            <a:spAutoFit/>
          </a:bodyPr>
          <a:lstStyle/>
          <a:p>
            <a:pPr lvl="0">
              <a:defRPr/>
            </a:pPr>
            <a:r>
              <a:rPr lang="en-US" sz="1400" dirty="0" smtClean="0">
                <a:solidFill>
                  <a:schemeClr val="bg1"/>
                </a:solidFill>
              </a:rPr>
              <a:t>Hart Research Associates (2013</a:t>
            </a:r>
            <a:r>
              <a:rPr lang="en-US" sz="1400" dirty="0">
                <a:solidFill>
                  <a:schemeClr val="bg1"/>
                </a:solidFill>
              </a:rPr>
              <a:t>). It Takes More Than a </a:t>
            </a:r>
            <a:r>
              <a:rPr lang="en-US" sz="1400" dirty="0" smtClean="0">
                <a:solidFill>
                  <a:schemeClr val="bg1"/>
                </a:solidFill>
              </a:rPr>
              <a:t>Major: </a:t>
            </a:r>
            <a:r>
              <a:rPr lang="en-US" sz="1400" dirty="0">
                <a:solidFill>
                  <a:schemeClr val="bg1"/>
                </a:solidFill>
              </a:rPr>
              <a:t>Employer Priorities for College Learning and Student Success. </a:t>
            </a:r>
            <a:r>
              <a:rPr lang="en-US" sz="1400" i="1" dirty="0">
                <a:solidFill>
                  <a:schemeClr val="bg1"/>
                </a:solidFill>
              </a:rPr>
              <a:t>Liberal Education, </a:t>
            </a:r>
            <a:r>
              <a:rPr lang="en-US" sz="1400" i="1" dirty="0" smtClean="0">
                <a:solidFill>
                  <a:schemeClr val="bg1"/>
                </a:solidFill>
              </a:rPr>
              <a:t>99 </a:t>
            </a:r>
            <a:r>
              <a:rPr lang="en-US" sz="1400" dirty="0" smtClean="0">
                <a:solidFill>
                  <a:schemeClr val="bg1"/>
                </a:solidFill>
              </a:rPr>
              <a:t>(</a:t>
            </a:r>
            <a:r>
              <a:rPr lang="en-US" sz="1400" dirty="0">
                <a:solidFill>
                  <a:schemeClr val="bg1"/>
                </a:solidFill>
              </a:rPr>
              <a:t>2), 22.</a:t>
            </a:r>
            <a:endParaRPr kumimoji="0" lang="en-US" sz="1400" b="0" i="0" u="none" strike="noStrike" kern="1200" cap="none" spc="0" normalizeH="0" baseline="0" noProof="0" dirty="0">
              <a:ln>
                <a:noFill/>
              </a:ln>
              <a:solidFill>
                <a:schemeClr val="bg1"/>
              </a:solidFill>
              <a:effectLst/>
              <a:uLnTx/>
              <a:uFillTx/>
              <a:latin typeface="Myriad Pro"/>
            </a:endParaRPr>
          </a:p>
        </p:txBody>
      </p:sp>
      <p:graphicFrame>
        <p:nvGraphicFramePr>
          <p:cNvPr id="11" name="Object 3"/>
          <p:cNvGraphicFramePr>
            <a:graphicFrameLocks noChangeAspect="1"/>
          </p:cNvGraphicFramePr>
          <p:nvPr>
            <p:extLst>
              <p:ext uri="{D42A27DB-BD31-4B8C-83A1-F6EECF244321}">
                <p14:modId xmlns:p14="http://schemas.microsoft.com/office/powerpoint/2010/main" val="890967918"/>
              </p:ext>
            </p:extLst>
          </p:nvPr>
        </p:nvGraphicFramePr>
        <p:xfrm>
          <a:off x="1844563" y="1962288"/>
          <a:ext cx="9396684" cy="4572000"/>
        </p:xfrm>
        <a:graphic>
          <a:graphicData uri="http://schemas.openxmlformats.org/presentationml/2006/ole">
            <mc:AlternateContent xmlns:mc="http://schemas.openxmlformats.org/markup-compatibility/2006">
              <mc:Choice xmlns:v="urn:schemas-microsoft-com:vml" Requires="v">
                <p:oleObj spid="_x0000_s1088" name="Chart" r:id="rId4" imgW="7705725" imgH="4572000" progId="MSGraph.Chart.8">
                  <p:embed followColorScheme="full"/>
                </p:oleObj>
              </mc:Choice>
              <mc:Fallback>
                <p:oleObj name="Chart" r:id="rId4" imgW="7705725" imgH="4572000" progId="MSGraph.Chart.8">
                  <p:embed followColorScheme="full"/>
                  <p:pic>
                    <p:nvPicPr>
                      <p:cNvPr id="717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4563" y="1962288"/>
                        <a:ext cx="9396684" cy="4572000"/>
                      </a:xfrm>
                      <a:prstGeom prst="rect">
                        <a:avLst/>
                      </a:prstGeom>
                      <a:noFill/>
                      <a:ln>
                        <a:noFill/>
                      </a:ln>
                    </p:spPr>
                  </p:pic>
                </p:oleObj>
              </mc:Fallback>
            </mc:AlternateContent>
          </a:graphicData>
        </a:graphic>
      </p:graphicFrame>
      <p:sp>
        <p:nvSpPr>
          <p:cNvPr id="12" name="Text Box 2"/>
          <p:cNvSpPr txBox="1">
            <a:spLocks noChangeArrowheads="1"/>
          </p:cNvSpPr>
          <p:nvPr/>
        </p:nvSpPr>
        <p:spPr bwMode="auto">
          <a:xfrm>
            <a:off x="1996581" y="1931426"/>
            <a:ext cx="10195420" cy="330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390000"/>
              </a:spcBef>
            </a:pPr>
            <a:r>
              <a:rPr lang="en-US" altLang="en-US" b="1" dirty="0"/>
              <a:t>Having both field-specific knowledge and skills AND a broad range of skills and knowledge	</a:t>
            </a:r>
          </a:p>
          <a:p>
            <a:pPr eaLnBrk="1" hangingPunct="1">
              <a:lnSpc>
                <a:spcPct val="95000"/>
              </a:lnSpc>
              <a:spcBef>
                <a:spcPct val="390000"/>
              </a:spcBef>
            </a:pPr>
            <a:r>
              <a:rPr lang="en-US" altLang="en-US" b="1" dirty="0"/>
              <a:t>Having a range of skills and knowledge that apply to a range of fields or positions	</a:t>
            </a:r>
          </a:p>
          <a:p>
            <a:pPr eaLnBrk="1" hangingPunct="1">
              <a:lnSpc>
                <a:spcPct val="95000"/>
              </a:lnSpc>
              <a:spcBef>
                <a:spcPct val="390000"/>
              </a:spcBef>
            </a:pPr>
            <a:r>
              <a:rPr lang="en-US" altLang="en-US" b="1" dirty="0"/>
              <a:t>Having knowledge and skills that apply to a specific field or position</a:t>
            </a:r>
          </a:p>
        </p:txBody>
      </p:sp>
    </p:spTree>
    <p:extLst>
      <p:ext uri="{BB962C8B-B14F-4D97-AF65-F5344CB8AC3E}">
        <p14:creationId xmlns:p14="http://schemas.microsoft.com/office/powerpoint/2010/main" val="211450741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838200" y="161472"/>
            <a:ext cx="10515600" cy="778096"/>
          </a:xfrm>
        </p:spPr>
        <p:txBody>
          <a:bodyPr>
            <a:normAutofit/>
          </a:bodyPr>
          <a:lstStyle/>
          <a:p>
            <a:r>
              <a:rPr lang="en-US" dirty="0" smtClean="0">
                <a:solidFill>
                  <a:schemeClr val="accent2"/>
                </a:solidFill>
              </a:rPr>
              <a:t>Employers: Learning Priorities</a:t>
            </a:r>
            <a:endParaRPr lang="en-US" dirty="0">
              <a:solidFill>
                <a:schemeClr val="accent2"/>
              </a:solidFill>
            </a:endParaRPr>
          </a:p>
        </p:txBody>
      </p:sp>
      <p:graphicFrame>
        <p:nvGraphicFramePr>
          <p:cNvPr id="2" name="Content Placeholder 5"/>
          <p:cNvGraphicFramePr>
            <a:graphicFrameLocks noGrp="1"/>
          </p:cNvGraphicFramePr>
          <p:nvPr>
            <p:ph idx="1"/>
            <p:extLst>
              <p:ext uri="{D42A27DB-BD31-4B8C-83A1-F6EECF244321}">
                <p14:modId xmlns:p14="http://schemas.microsoft.com/office/powerpoint/2010/main" val="2401877012"/>
              </p:ext>
            </p:extLst>
          </p:nvPr>
        </p:nvGraphicFramePr>
        <p:xfrm>
          <a:off x="0" y="939568"/>
          <a:ext cx="12192000" cy="5237395"/>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6030642" y="6272678"/>
            <a:ext cx="6073239" cy="523220"/>
          </a:xfrm>
          <a:prstGeom prst="rect">
            <a:avLst/>
          </a:prstGeom>
          <a:noFill/>
        </p:spPr>
        <p:txBody>
          <a:bodyPr wrap="square" rtlCol="0">
            <a:spAutoFit/>
          </a:bodyPr>
          <a:lstStyle/>
          <a:p>
            <a:pPr lvl="0">
              <a:defRPr/>
            </a:pPr>
            <a:r>
              <a:rPr lang="en-US" sz="1400" dirty="0" smtClean="0">
                <a:solidFill>
                  <a:schemeClr val="bg1"/>
                </a:solidFill>
              </a:rPr>
              <a:t>Hart Research Associates (2018). </a:t>
            </a:r>
            <a:r>
              <a:rPr lang="en-US" sz="1400" i="1" dirty="0" smtClean="0">
                <a:solidFill>
                  <a:schemeClr val="bg1"/>
                </a:solidFill>
              </a:rPr>
              <a:t>Fulfilling the American Dream: Liberal Education and the Future of Work</a:t>
            </a:r>
            <a:r>
              <a:rPr lang="en-US" sz="1400" dirty="0" smtClean="0">
                <a:solidFill>
                  <a:schemeClr val="bg1"/>
                </a:solidFill>
              </a:rPr>
              <a:t>. Washington, DC: AAC&amp;U.</a:t>
            </a:r>
            <a:endParaRPr kumimoji="0" lang="en-US" sz="1400" b="0" i="0" u="none" strike="noStrike" kern="1200" cap="none" spc="0" normalizeH="0" baseline="0" noProof="0" dirty="0">
              <a:ln>
                <a:noFill/>
              </a:ln>
              <a:solidFill>
                <a:schemeClr val="bg1"/>
              </a:solidFill>
              <a:effectLst/>
              <a:uLnTx/>
              <a:uFillTx/>
              <a:latin typeface="Myriad Pro"/>
            </a:endParaRPr>
          </a:p>
        </p:txBody>
      </p:sp>
    </p:spTree>
    <p:extLst>
      <p:ext uri="{BB962C8B-B14F-4D97-AF65-F5344CB8AC3E}">
        <p14:creationId xmlns:p14="http://schemas.microsoft.com/office/powerpoint/2010/main" val="53840678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The</a:t>
            </a:r>
            <a:r>
              <a:rPr lang="en-US" baseline="0" dirty="0" smtClean="0"/>
              <a:t> Economist Special Report on Lifelong Learning</a:t>
            </a:r>
            <a:endParaRPr lang="en-US" dirty="0"/>
          </a:p>
        </p:txBody>
      </p:sp>
      <p:pic>
        <p:nvPicPr>
          <p:cNvPr id="2052" name="Picture 4" descr="Image for economist lifelong learning special repo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8870" y="134670"/>
            <a:ext cx="4531477" cy="595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0638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864235"/>
            <a:ext cx="10515600" cy="4387273"/>
          </a:xfrm>
        </p:spPr>
        <p:txBody>
          <a:bodyPr>
            <a:normAutofit/>
          </a:bodyPr>
          <a:lstStyle/>
          <a:p>
            <a:pPr algn="ctr"/>
            <a:r>
              <a:rPr lang="en-US" sz="6000" dirty="0" smtClean="0">
                <a:solidFill>
                  <a:schemeClr val="bg1"/>
                </a:solidFill>
              </a:rPr>
              <a:t>According to Higher Ed: </a:t>
            </a:r>
            <a:br>
              <a:rPr lang="en-US" sz="6000" dirty="0" smtClean="0">
                <a:solidFill>
                  <a:schemeClr val="bg1"/>
                </a:solidFill>
              </a:rPr>
            </a:br>
            <a:r>
              <a:rPr lang="en-US" sz="6000" dirty="0">
                <a:solidFill>
                  <a:schemeClr val="bg1"/>
                </a:solidFill>
              </a:rPr>
              <a:t/>
            </a:r>
            <a:br>
              <a:rPr lang="en-US" sz="6000" dirty="0">
                <a:solidFill>
                  <a:schemeClr val="bg1"/>
                </a:solidFill>
              </a:rPr>
            </a:br>
            <a:r>
              <a:rPr lang="en-US" sz="6000" dirty="0" smtClean="0">
                <a:solidFill>
                  <a:schemeClr val="bg1"/>
                </a:solidFill>
              </a:rPr>
              <a:t>What is General Education Good For?</a:t>
            </a:r>
            <a:endParaRPr lang="en-US" sz="6000" dirty="0">
              <a:solidFill>
                <a:schemeClr val="bg1"/>
              </a:solidFill>
            </a:endParaRPr>
          </a:p>
        </p:txBody>
      </p:sp>
    </p:spTree>
    <p:extLst>
      <p:ext uri="{BB962C8B-B14F-4D97-AF65-F5344CB8AC3E}">
        <p14:creationId xmlns:p14="http://schemas.microsoft.com/office/powerpoint/2010/main" val="332365517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A62254"/>
                </a:solidFill>
              </a:rPr>
              <a:t>General Education </a:t>
            </a:r>
            <a:r>
              <a:rPr lang="en-US" sz="2800" dirty="0" smtClean="0">
                <a:solidFill>
                  <a:srgbClr val="A62254"/>
                </a:solidFill>
              </a:rPr>
              <a:t>Is Good For…</a:t>
            </a:r>
            <a:endParaRPr lang="en-US" sz="2800" dirty="0"/>
          </a:p>
        </p:txBody>
      </p:sp>
      <p:sp>
        <p:nvSpPr>
          <p:cNvPr id="4" name="Text Placeholder 3"/>
          <p:cNvSpPr>
            <a:spLocks noGrp="1"/>
          </p:cNvSpPr>
          <p:nvPr>
            <p:ph type="body" sz="half" idx="2"/>
          </p:nvPr>
        </p:nvSpPr>
        <p:spPr>
          <a:xfrm>
            <a:off x="839790" y="2673458"/>
            <a:ext cx="3797216" cy="3195530"/>
          </a:xfrm>
        </p:spPr>
        <p:txBody>
          <a:bodyPr>
            <a:normAutofit/>
          </a:bodyPr>
          <a:lstStyle/>
          <a:p>
            <a:r>
              <a:rPr lang="en-US" sz="2800" dirty="0" smtClean="0">
                <a:solidFill>
                  <a:prstClr val="black"/>
                </a:solidFill>
              </a:rPr>
              <a:t>Making sense </a:t>
            </a:r>
            <a:r>
              <a:rPr lang="en-US" sz="2800" dirty="0">
                <a:solidFill>
                  <a:prstClr val="black"/>
                </a:solidFill>
              </a:rPr>
              <a:t>of the world from multiple perspectives, fields, and with various tools</a:t>
            </a:r>
            <a:r>
              <a:rPr lang="en-US" sz="2800" dirty="0" smtClean="0">
                <a:solidFill>
                  <a:prstClr val="black"/>
                </a:solidFill>
              </a:rPr>
              <a:t>.</a:t>
            </a:r>
            <a:endParaRPr lang="en-US" sz="2800" dirty="0">
              <a:solidFill>
                <a:prstClr val="black"/>
              </a:solidFill>
            </a:endParaRPr>
          </a:p>
        </p:txBody>
      </p:sp>
      <p:pic>
        <p:nvPicPr>
          <p:cNvPr id="18438" name="Picture 6" descr="Instructor and students in intro environmental science working on group proje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8070" y="1532705"/>
            <a:ext cx="5871778" cy="391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8326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A62254"/>
                </a:solidFill>
              </a:rPr>
              <a:t>General Education </a:t>
            </a:r>
            <a:r>
              <a:rPr lang="en-US" sz="2800" dirty="0" smtClean="0">
                <a:solidFill>
                  <a:srgbClr val="A62254"/>
                </a:solidFill>
              </a:rPr>
              <a:t>Is Good For…</a:t>
            </a:r>
            <a:endParaRPr lang="en-US" sz="2800" dirty="0"/>
          </a:p>
        </p:txBody>
      </p:sp>
      <p:sp>
        <p:nvSpPr>
          <p:cNvPr id="4" name="Text Placeholder 3"/>
          <p:cNvSpPr>
            <a:spLocks noGrp="1"/>
          </p:cNvSpPr>
          <p:nvPr>
            <p:ph type="body" sz="half" idx="2"/>
          </p:nvPr>
        </p:nvSpPr>
        <p:spPr>
          <a:xfrm>
            <a:off x="839789" y="2789954"/>
            <a:ext cx="4247915" cy="3079033"/>
          </a:xfrm>
        </p:spPr>
        <p:txBody>
          <a:bodyPr>
            <a:normAutofit/>
          </a:bodyPr>
          <a:lstStyle/>
          <a:p>
            <a:r>
              <a:rPr lang="en-US" sz="2800" dirty="0" smtClean="0">
                <a:solidFill>
                  <a:prstClr val="black"/>
                </a:solidFill>
              </a:rPr>
              <a:t>Considering world </a:t>
            </a:r>
            <a:r>
              <a:rPr lang="en-US" sz="2800" dirty="0">
                <a:solidFill>
                  <a:prstClr val="black"/>
                </a:solidFill>
              </a:rPr>
              <a:t>issues alongside students from different backgrounds, majors, and perspectives</a:t>
            </a:r>
            <a:r>
              <a:rPr lang="en-US" sz="2800" dirty="0" smtClean="0">
                <a:solidFill>
                  <a:prstClr val="black"/>
                </a:solidFill>
              </a:rPr>
              <a:t>.</a:t>
            </a:r>
            <a:endParaRPr lang="en-US" sz="2800" dirty="0">
              <a:solidFill>
                <a:prstClr val="black"/>
              </a:solidFill>
            </a:endParaRPr>
          </a:p>
        </p:txBody>
      </p:sp>
      <p:pic>
        <p:nvPicPr>
          <p:cNvPr id="20482" name="Picture 2" descr="Students and instructors in Create class conducting roundtable discussion to decide on class product development top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6266" y="1478391"/>
            <a:ext cx="6058263" cy="403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59006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9980" y="2022777"/>
            <a:ext cx="3525966" cy="1725440"/>
          </a:xfrm>
        </p:spPr>
        <p:txBody>
          <a:bodyPr>
            <a:normAutofit/>
          </a:bodyPr>
          <a:lstStyle/>
          <a:p>
            <a:pPr algn="ctr"/>
            <a:r>
              <a:rPr lang="en-US" sz="6000" dirty="0" smtClean="0">
                <a:solidFill>
                  <a:schemeClr val="bg1"/>
                </a:solidFill>
              </a:rPr>
              <a:t>Agenda</a:t>
            </a:r>
            <a:endParaRPr lang="en-US" sz="6000" dirty="0">
              <a:solidFill>
                <a:schemeClr val="bg1"/>
              </a:solidFill>
            </a:endParaRPr>
          </a:p>
        </p:txBody>
      </p:sp>
      <p:sp>
        <p:nvSpPr>
          <p:cNvPr id="7" name="Text Placeholder 6"/>
          <p:cNvSpPr>
            <a:spLocks noGrp="1"/>
          </p:cNvSpPr>
          <p:nvPr>
            <p:ph type="body" idx="1"/>
          </p:nvPr>
        </p:nvSpPr>
        <p:spPr>
          <a:xfrm>
            <a:off x="5288691" y="355731"/>
            <a:ext cx="6641237" cy="6113435"/>
          </a:xfrm>
        </p:spPr>
        <p:txBody>
          <a:bodyPr>
            <a:normAutofit/>
          </a:bodyPr>
          <a:lstStyle/>
          <a:p>
            <a:pPr marL="342900" indent="-342900">
              <a:buAutoNum type="arabicPeriod"/>
            </a:pPr>
            <a:r>
              <a:rPr lang="en-US" sz="2800" dirty="0">
                <a:solidFill>
                  <a:schemeClr val="bg1"/>
                </a:solidFill>
              </a:rPr>
              <a:t>What is General Education?</a:t>
            </a:r>
          </a:p>
          <a:p>
            <a:pPr marL="914400" lvl="1" indent="-457200">
              <a:buFont typeface="Arial" panose="020B0604020202020204" pitchFamily="34" charset="0"/>
              <a:buChar char="•"/>
            </a:pPr>
            <a:r>
              <a:rPr lang="en-US" sz="2800" dirty="0">
                <a:solidFill>
                  <a:schemeClr val="bg1"/>
                </a:solidFill>
              </a:rPr>
              <a:t>To You?</a:t>
            </a:r>
          </a:p>
          <a:p>
            <a:pPr marL="914400" lvl="1" indent="-457200">
              <a:buFont typeface="Arial" panose="020B0604020202020204" pitchFamily="34" charset="0"/>
              <a:buChar char="•"/>
            </a:pPr>
            <a:r>
              <a:rPr lang="en-US" sz="2800" dirty="0" smtClean="0">
                <a:solidFill>
                  <a:schemeClr val="bg1"/>
                </a:solidFill>
              </a:rPr>
              <a:t>To </a:t>
            </a:r>
            <a:r>
              <a:rPr lang="en-US" sz="2800" dirty="0">
                <a:solidFill>
                  <a:schemeClr val="bg1"/>
                </a:solidFill>
              </a:rPr>
              <a:t>Us?</a:t>
            </a:r>
          </a:p>
          <a:p>
            <a:pPr lvl="1"/>
            <a:endParaRPr lang="en-US" sz="2800" dirty="0">
              <a:solidFill>
                <a:schemeClr val="bg1"/>
              </a:solidFill>
            </a:endParaRPr>
          </a:p>
          <a:p>
            <a:pPr marL="342900" indent="-342900">
              <a:buAutoNum type="arabicPeriod"/>
            </a:pPr>
            <a:r>
              <a:rPr lang="en-US" sz="2800" dirty="0">
                <a:solidFill>
                  <a:schemeClr val="bg1"/>
                </a:solidFill>
              </a:rPr>
              <a:t>What is General Education Good For?</a:t>
            </a:r>
          </a:p>
          <a:p>
            <a:pPr marL="914400" lvl="1" indent="-457200">
              <a:buFont typeface="Arial" panose="020B0604020202020204" pitchFamily="34" charset="0"/>
              <a:buChar char="•"/>
            </a:pPr>
            <a:r>
              <a:rPr lang="en-US" sz="2800" dirty="0">
                <a:solidFill>
                  <a:schemeClr val="bg1"/>
                </a:solidFill>
              </a:rPr>
              <a:t>To Employers?</a:t>
            </a:r>
          </a:p>
          <a:p>
            <a:pPr marL="914400" lvl="1" indent="-457200">
              <a:buFont typeface="Arial" panose="020B0604020202020204" pitchFamily="34" charset="0"/>
              <a:buChar char="•"/>
            </a:pPr>
            <a:r>
              <a:rPr lang="en-US" sz="2800" dirty="0">
                <a:solidFill>
                  <a:schemeClr val="bg1"/>
                </a:solidFill>
              </a:rPr>
              <a:t>To </a:t>
            </a:r>
            <a:r>
              <a:rPr lang="en-US" sz="2800" dirty="0" smtClean="0">
                <a:solidFill>
                  <a:schemeClr val="bg1"/>
                </a:solidFill>
              </a:rPr>
              <a:t>Higher Ed?</a:t>
            </a:r>
          </a:p>
          <a:p>
            <a:pPr marL="914400" lvl="1" indent="-457200">
              <a:buFont typeface="Arial" panose="020B0604020202020204" pitchFamily="34" charset="0"/>
              <a:buChar char="•"/>
            </a:pPr>
            <a:r>
              <a:rPr lang="en-US" sz="2800" dirty="0" smtClean="0">
                <a:solidFill>
                  <a:schemeClr val="bg1"/>
                </a:solidFill>
              </a:rPr>
              <a:t>To Students?</a:t>
            </a:r>
            <a:endParaRPr lang="en-US" sz="2800" dirty="0">
              <a:solidFill>
                <a:schemeClr val="bg1"/>
              </a:solidFill>
            </a:endParaRPr>
          </a:p>
          <a:p>
            <a:pPr marL="914400" lvl="1" indent="-457200">
              <a:buFont typeface="Arial" panose="020B0604020202020204" pitchFamily="34" charset="0"/>
              <a:buChar char="•"/>
            </a:pPr>
            <a:r>
              <a:rPr lang="en-US" sz="2800" dirty="0">
                <a:solidFill>
                  <a:schemeClr val="bg1"/>
                </a:solidFill>
              </a:rPr>
              <a:t>To You?</a:t>
            </a:r>
          </a:p>
          <a:p>
            <a:pPr lvl="1"/>
            <a:endParaRPr lang="en-US" sz="2800" dirty="0">
              <a:solidFill>
                <a:schemeClr val="bg1"/>
              </a:solidFill>
            </a:endParaRPr>
          </a:p>
          <a:p>
            <a:pPr marL="342900" indent="-342900">
              <a:buAutoNum type="arabicPeriod"/>
            </a:pPr>
            <a:r>
              <a:rPr lang="en-US" sz="2800" dirty="0">
                <a:solidFill>
                  <a:schemeClr val="bg1"/>
                </a:solidFill>
              </a:rPr>
              <a:t>A Recommitment to the Mission</a:t>
            </a:r>
          </a:p>
          <a:p>
            <a:pPr marL="914400" lvl="1" indent="-457200">
              <a:buFont typeface="Arial" panose="020B0604020202020204" pitchFamily="34" charset="0"/>
              <a:buChar char="•"/>
            </a:pPr>
            <a:r>
              <a:rPr lang="en-US" sz="2800" dirty="0" smtClean="0">
                <a:solidFill>
                  <a:schemeClr val="bg1"/>
                </a:solidFill>
              </a:rPr>
              <a:t>The Metaphors of Gen Ed</a:t>
            </a:r>
            <a:endParaRPr lang="en-US" sz="2800" dirty="0">
              <a:solidFill>
                <a:schemeClr val="bg1"/>
              </a:solidFill>
            </a:endParaRPr>
          </a:p>
          <a:p>
            <a:pPr marL="914400" lvl="1" indent="-457200">
              <a:buFont typeface="Arial" panose="020B0604020202020204" pitchFamily="34" charset="0"/>
              <a:buChar char="•"/>
            </a:pPr>
            <a:r>
              <a:rPr lang="en-US" sz="2800" dirty="0">
                <a:solidFill>
                  <a:schemeClr val="bg1"/>
                </a:solidFill>
              </a:rPr>
              <a:t>Next Steps</a:t>
            </a:r>
          </a:p>
          <a:p>
            <a:endParaRPr lang="en-US" dirty="0"/>
          </a:p>
        </p:txBody>
      </p:sp>
    </p:spTree>
    <p:extLst>
      <p:ext uri="{BB962C8B-B14F-4D97-AF65-F5344CB8AC3E}">
        <p14:creationId xmlns:p14="http://schemas.microsoft.com/office/powerpoint/2010/main" val="233016420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A62254"/>
                </a:solidFill>
              </a:rPr>
              <a:t>General Education </a:t>
            </a:r>
            <a:r>
              <a:rPr lang="en-US" sz="2800" dirty="0" smtClean="0">
                <a:solidFill>
                  <a:srgbClr val="A62254"/>
                </a:solidFill>
              </a:rPr>
              <a:t>Is Good For…</a:t>
            </a:r>
            <a:endParaRPr lang="en-US" sz="2800" dirty="0"/>
          </a:p>
        </p:txBody>
      </p:sp>
      <p:sp>
        <p:nvSpPr>
          <p:cNvPr id="4" name="Text Placeholder 3"/>
          <p:cNvSpPr>
            <a:spLocks noGrp="1"/>
          </p:cNvSpPr>
          <p:nvPr>
            <p:ph type="body" sz="half" idx="2"/>
          </p:nvPr>
        </p:nvSpPr>
        <p:spPr>
          <a:xfrm>
            <a:off x="839789" y="2851688"/>
            <a:ext cx="3932237" cy="3017300"/>
          </a:xfrm>
        </p:spPr>
        <p:txBody>
          <a:bodyPr>
            <a:normAutofit/>
          </a:bodyPr>
          <a:lstStyle/>
          <a:p>
            <a:r>
              <a:rPr lang="en-US" sz="2800" dirty="0" smtClean="0">
                <a:solidFill>
                  <a:prstClr val="black"/>
                </a:solidFill>
              </a:rPr>
              <a:t>Finding and following academic </a:t>
            </a:r>
            <a:r>
              <a:rPr lang="en-US" sz="2800" dirty="0">
                <a:solidFill>
                  <a:prstClr val="black"/>
                </a:solidFill>
              </a:rPr>
              <a:t>passions and interests. </a:t>
            </a:r>
          </a:p>
        </p:txBody>
      </p:sp>
      <p:pic>
        <p:nvPicPr>
          <p:cNvPr id="22532" name="Picture 4" descr="Engineering student painting in studio art for non-majors art cour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8257" y="1201759"/>
            <a:ext cx="6942590" cy="433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085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A62254"/>
                </a:solidFill>
              </a:rPr>
              <a:t>General Education </a:t>
            </a:r>
            <a:r>
              <a:rPr lang="en-US" sz="2800" dirty="0" smtClean="0">
                <a:solidFill>
                  <a:srgbClr val="A62254"/>
                </a:solidFill>
              </a:rPr>
              <a:t>Is Good For…</a:t>
            </a:r>
            <a:endParaRPr lang="en-US" sz="2800" dirty="0"/>
          </a:p>
        </p:txBody>
      </p:sp>
      <p:sp>
        <p:nvSpPr>
          <p:cNvPr id="4" name="Text Placeholder 3"/>
          <p:cNvSpPr>
            <a:spLocks noGrp="1"/>
          </p:cNvSpPr>
          <p:nvPr>
            <p:ph type="body" sz="half" idx="2"/>
          </p:nvPr>
        </p:nvSpPr>
        <p:spPr>
          <a:xfrm>
            <a:off x="839789" y="2973454"/>
            <a:ext cx="3932237" cy="2895534"/>
          </a:xfrm>
        </p:spPr>
        <p:txBody>
          <a:bodyPr>
            <a:normAutofit/>
          </a:bodyPr>
          <a:lstStyle/>
          <a:p>
            <a:r>
              <a:rPr lang="en-US" sz="2800" dirty="0" smtClean="0">
                <a:solidFill>
                  <a:prstClr val="black"/>
                </a:solidFill>
              </a:rPr>
              <a:t>Building an informed </a:t>
            </a:r>
            <a:r>
              <a:rPr lang="en-US" sz="2800" dirty="0">
                <a:solidFill>
                  <a:prstClr val="black"/>
                </a:solidFill>
              </a:rPr>
              <a:t>citizenry in a strong democracy</a:t>
            </a:r>
            <a:r>
              <a:rPr lang="en-US" sz="2800" dirty="0" smtClean="0">
                <a:solidFill>
                  <a:prstClr val="black"/>
                </a:solidFill>
              </a:rPr>
              <a:t>.</a:t>
            </a:r>
            <a:endParaRPr lang="en-US" sz="2800" dirty="0">
              <a:solidFill>
                <a:prstClr val="black"/>
              </a:solidFill>
            </a:endParaRPr>
          </a:p>
        </p:txBody>
      </p:sp>
      <p:pic>
        <p:nvPicPr>
          <p:cNvPr id="21508" name="Picture 4" descr="Students participating in role-playing the French Revolution in Reacting to the Past based History of Violence cour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2908" y="1438345"/>
            <a:ext cx="5797600" cy="43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6117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solidFill>
                  <a:srgbClr val="A62254"/>
                </a:solidFill>
              </a:rPr>
              <a:t>General Education </a:t>
            </a:r>
            <a:r>
              <a:rPr lang="en-US" sz="2800" dirty="0" smtClean="0">
                <a:solidFill>
                  <a:srgbClr val="A62254"/>
                </a:solidFill>
              </a:rPr>
              <a:t>Is Good For…</a:t>
            </a:r>
            <a:endParaRPr lang="en-US" sz="2800" dirty="0"/>
          </a:p>
        </p:txBody>
      </p:sp>
      <p:sp>
        <p:nvSpPr>
          <p:cNvPr id="5" name="Text Placeholder 4"/>
          <p:cNvSpPr>
            <a:spLocks noGrp="1"/>
          </p:cNvSpPr>
          <p:nvPr>
            <p:ph type="body" sz="half" idx="2"/>
          </p:nvPr>
        </p:nvSpPr>
        <p:spPr>
          <a:xfrm>
            <a:off x="839789" y="2890434"/>
            <a:ext cx="3932237" cy="2978554"/>
          </a:xfrm>
        </p:spPr>
        <p:txBody>
          <a:bodyPr>
            <a:normAutofit/>
          </a:bodyPr>
          <a:lstStyle/>
          <a:p>
            <a:r>
              <a:rPr lang="en-US" sz="2800" dirty="0" smtClean="0">
                <a:solidFill>
                  <a:prstClr val="black"/>
                </a:solidFill>
              </a:rPr>
              <a:t>Finding the road to a life worth living.</a:t>
            </a:r>
          </a:p>
          <a:p>
            <a:endParaRPr lang="en-US" sz="1600" dirty="0"/>
          </a:p>
        </p:txBody>
      </p:sp>
      <p:pic>
        <p:nvPicPr>
          <p:cNvPr id="2" name="Picture 1" descr="Sunset over a single road diverging into multiple path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8258" y="1358028"/>
            <a:ext cx="6626942" cy="4141838"/>
          </a:xfrm>
          <a:prstGeom prst="rect">
            <a:avLst/>
          </a:prstGeom>
        </p:spPr>
      </p:pic>
    </p:spTree>
    <p:extLst>
      <p:ext uri="{BB962C8B-B14F-4D97-AF65-F5344CB8AC3E}">
        <p14:creationId xmlns:p14="http://schemas.microsoft.com/office/powerpoint/2010/main" val="267517026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99127"/>
            <a:ext cx="10515600" cy="4227882"/>
          </a:xfrm>
        </p:spPr>
        <p:txBody>
          <a:bodyPr>
            <a:normAutofit/>
          </a:bodyPr>
          <a:lstStyle/>
          <a:p>
            <a:pPr algn="ctr"/>
            <a:r>
              <a:rPr lang="en-US" sz="6000" dirty="0" smtClean="0">
                <a:solidFill>
                  <a:schemeClr val="bg1"/>
                </a:solidFill>
              </a:rPr>
              <a:t>According to Students: </a:t>
            </a:r>
            <a:br>
              <a:rPr lang="en-US" sz="6000" dirty="0" smtClean="0">
                <a:solidFill>
                  <a:schemeClr val="bg1"/>
                </a:solidFill>
              </a:rPr>
            </a:br>
            <a:r>
              <a:rPr lang="en-US" sz="6000" dirty="0">
                <a:solidFill>
                  <a:schemeClr val="bg1"/>
                </a:solidFill>
              </a:rPr>
              <a:t/>
            </a:r>
            <a:br>
              <a:rPr lang="en-US" sz="6000" dirty="0">
                <a:solidFill>
                  <a:schemeClr val="bg1"/>
                </a:solidFill>
              </a:rPr>
            </a:br>
            <a:r>
              <a:rPr lang="en-US" sz="6000" dirty="0" smtClean="0">
                <a:solidFill>
                  <a:schemeClr val="bg1"/>
                </a:solidFill>
              </a:rPr>
              <a:t>What is General Education? </a:t>
            </a:r>
            <a:br>
              <a:rPr lang="en-US" sz="6000" dirty="0" smtClean="0">
                <a:solidFill>
                  <a:schemeClr val="bg1"/>
                </a:solidFill>
              </a:rPr>
            </a:br>
            <a:r>
              <a:rPr lang="en-US" sz="6000" dirty="0">
                <a:solidFill>
                  <a:schemeClr val="bg1"/>
                </a:solidFill>
              </a:rPr>
              <a:t/>
            </a:r>
            <a:br>
              <a:rPr lang="en-US" sz="6000" dirty="0">
                <a:solidFill>
                  <a:schemeClr val="bg1"/>
                </a:solidFill>
              </a:rPr>
            </a:br>
            <a:r>
              <a:rPr lang="en-US" sz="6000" dirty="0" smtClean="0">
                <a:solidFill>
                  <a:schemeClr val="bg1"/>
                </a:solidFill>
              </a:rPr>
              <a:t>What is It Good For?</a:t>
            </a:r>
            <a:endParaRPr lang="en-US" sz="6000" dirty="0">
              <a:solidFill>
                <a:schemeClr val="bg1"/>
              </a:solidFill>
            </a:endParaRPr>
          </a:p>
        </p:txBody>
      </p:sp>
    </p:spTree>
    <p:extLst>
      <p:ext uri="{BB962C8B-B14F-4D97-AF65-F5344CB8AC3E}">
        <p14:creationId xmlns:p14="http://schemas.microsoft.com/office/powerpoint/2010/main" val="10899987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8845"/>
            <a:ext cx="10515600" cy="1325563"/>
          </a:xfrm>
        </p:spPr>
        <p:txBody>
          <a:bodyPr/>
          <a:lstStyle/>
          <a:p>
            <a:r>
              <a:rPr lang="en-US" sz="3600" dirty="0">
                <a:solidFill>
                  <a:srgbClr val="A62254"/>
                </a:solidFill>
              </a:rPr>
              <a:t>For </a:t>
            </a:r>
            <a:r>
              <a:rPr lang="en-US" sz="3600" dirty="0" smtClean="0">
                <a:solidFill>
                  <a:srgbClr val="A62254"/>
                </a:solidFill>
              </a:rPr>
              <a:t>One Student at VT, </a:t>
            </a:r>
            <a:r>
              <a:rPr lang="en-US" sz="3600" dirty="0">
                <a:solidFill>
                  <a:srgbClr val="A62254"/>
                </a:solidFill>
              </a:rPr>
              <a:t>General Education Is</a:t>
            </a:r>
            <a:r>
              <a:rPr lang="en-US" sz="3600" dirty="0" smtClean="0">
                <a:solidFill>
                  <a:srgbClr val="A62254"/>
                </a:solidFill>
              </a:rPr>
              <a:t>…</a:t>
            </a:r>
            <a:endParaRPr lang="en-US" dirty="0"/>
          </a:p>
        </p:txBody>
      </p:sp>
      <p:sp>
        <p:nvSpPr>
          <p:cNvPr id="11" name="Content Placeholder 4"/>
          <p:cNvSpPr>
            <a:spLocks noGrp="1"/>
          </p:cNvSpPr>
          <p:nvPr>
            <p:ph sz="half" idx="1"/>
          </p:nvPr>
        </p:nvSpPr>
        <p:spPr>
          <a:xfrm>
            <a:off x="838200" y="2565520"/>
            <a:ext cx="10509000" cy="1993480"/>
          </a:xfrm>
        </p:spPr>
        <p:txBody>
          <a:bodyPr>
            <a:noAutofit/>
          </a:bodyPr>
          <a:lstStyle/>
          <a:p>
            <a:pPr marL="0" lvl="0" indent="0" defTabSz="914400">
              <a:lnSpc>
                <a:spcPct val="100000"/>
              </a:lnSpc>
              <a:spcBef>
                <a:spcPts val="0"/>
              </a:spcBef>
              <a:buNone/>
              <a:defRPr/>
            </a:pPr>
            <a:r>
              <a:rPr lang="en-US" sz="2800" dirty="0" smtClean="0">
                <a:solidFill>
                  <a:prstClr val="black"/>
                </a:solidFill>
              </a:rPr>
              <a:t>“Oh, that </a:t>
            </a:r>
            <a:r>
              <a:rPr lang="en-US" sz="2800" b="1" dirty="0">
                <a:solidFill>
                  <a:srgbClr val="F07F09"/>
                </a:solidFill>
              </a:rPr>
              <a:t>crap</a:t>
            </a:r>
            <a:r>
              <a:rPr lang="en-US" sz="2800" dirty="0">
                <a:solidFill>
                  <a:prstClr val="black"/>
                </a:solidFill>
              </a:rPr>
              <a:t> outside my </a:t>
            </a:r>
            <a:r>
              <a:rPr lang="en-US" sz="2800" dirty="0" smtClean="0">
                <a:solidFill>
                  <a:prstClr val="black"/>
                </a:solidFill>
              </a:rPr>
              <a:t>major?”</a:t>
            </a:r>
            <a:endParaRPr lang="en-US" sz="2800" dirty="0">
              <a:solidFill>
                <a:prstClr val="black"/>
              </a:solidFill>
            </a:endParaRPr>
          </a:p>
          <a:p>
            <a:pPr marL="0" lvl="0" indent="0" algn="r" defTabSz="914400">
              <a:lnSpc>
                <a:spcPct val="100000"/>
              </a:lnSpc>
              <a:spcBef>
                <a:spcPts val="0"/>
              </a:spcBef>
              <a:buNone/>
              <a:defRPr/>
            </a:pPr>
            <a:endParaRPr lang="en-US" sz="2800" dirty="0">
              <a:solidFill>
                <a:prstClr val="black"/>
              </a:solidFill>
            </a:endParaRPr>
          </a:p>
          <a:p>
            <a:pPr marL="457200" lvl="0" indent="-457200" algn="r" defTabSz="914400">
              <a:lnSpc>
                <a:spcPct val="100000"/>
              </a:lnSpc>
              <a:spcBef>
                <a:spcPts val="0"/>
              </a:spcBef>
              <a:buFontTx/>
              <a:buChar char="-"/>
              <a:defRPr/>
            </a:pPr>
            <a:r>
              <a:rPr lang="en-US" sz="2800" dirty="0">
                <a:solidFill>
                  <a:prstClr val="black"/>
                </a:solidFill>
              </a:rPr>
              <a:t>Engineering student in focus group (2014</a:t>
            </a:r>
            <a:r>
              <a:rPr lang="en-US" sz="2800" dirty="0" smtClean="0">
                <a:solidFill>
                  <a:prstClr val="black"/>
                </a:solidFill>
              </a:rPr>
              <a:t>)</a:t>
            </a:r>
            <a:endParaRPr lang="en-US" sz="2800" dirty="0">
              <a:solidFill>
                <a:prstClr val="black"/>
              </a:solidFill>
            </a:endParaRPr>
          </a:p>
        </p:txBody>
      </p:sp>
    </p:spTree>
    <p:extLst>
      <p:ext uri="{BB962C8B-B14F-4D97-AF65-F5344CB8AC3E}">
        <p14:creationId xmlns:p14="http://schemas.microsoft.com/office/powerpoint/2010/main" val="1467879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5695" y="262181"/>
            <a:ext cx="11579511" cy="1388939"/>
          </a:xfrm>
        </p:spPr>
        <p:txBody>
          <a:bodyPr/>
          <a:lstStyle/>
          <a:p>
            <a:r>
              <a:rPr lang="en-US" sz="3600" dirty="0">
                <a:solidFill>
                  <a:srgbClr val="A62254"/>
                </a:solidFill>
              </a:rPr>
              <a:t>For </a:t>
            </a:r>
            <a:r>
              <a:rPr lang="en-US" sz="3600" dirty="0" smtClean="0">
                <a:solidFill>
                  <a:srgbClr val="A62254"/>
                </a:solidFill>
              </a:rPr>
              <a:t>One Student at VT, </a:t>
            </a:r>
            <a:r>
              <a:rPr lang="en-US" sz="3600" dirty="0">
                <a:solidFill>
                  <a:srgbClr val="A62254"/>
                </a:solidFill>
              </a:rPr>
              <a:t>General Education </a:t>
            </a:r>
            <a:r>
              <a:rPr lang="en-US" sz="3600" dirty="0" smtClean="0">
                <a:solidFill>
                  <a:srgbClr val="A62254"/>
                </a:solidFill>
              </a:rPr>
              <a:t>Is Good For…</a:t>
            </a:r>
            <a:endParaRPr lang="en-US" dirty="0"/>
          </a:p>
        </p:txBody>
      </p:sp>
      <p:sp>
        <p:nvSpPr>
          <p:cNvPr id="2" name="Rectangle 1"/>
          <p:cNvSpPr/>
          <p:nvPr/>
        </p:nvSpPr>
        <p:spPr>
          <a:xfrm>
            <a:off x="898095" y="2511313"/>
            <a:ext cx="9920400" cy="1384995"/>
          </a:xfrm>
          <a:prstGeom prst="rect">
            <a:avLst/>
          </a:prstGeom>
        </p:spPr>
        <p:txBody>
          <a:bodyPr wrap="square">
            <a:spAutoFit/>
          </a:bodyPr>
          <a:lstStyle/>
          <a:p>
            <a:pPr lvl="0">
              <a:defRPr/>
            </a:pPr>
            <a:r>
              <a:rPr lang="en-US" sz="2800" dirty="0" smtClean="0">
                <a:solidFill>
                  <a:prstClr val="black"/>
                </a:solidFill>
              </a:rPr>
              <a:t>Being “an </a:t>
            </a:r>
            <a:r>
              <a:rPr lang="en-US" sz="2800" dirty="0">
                <a:solidFill>
                  <a:prstClr val="black"/>
                </a:solidFill>
              </a:rPr>
              <a:t>unnecessary </a:t>
            </a:r>
            <a:r>
              <a:rPr lang="en-US" sz="2800" b="1" dirty="0">
                <a:solidFill>
                  <a:srgbClr val="F07F09"/>
                </a:solidFill>
              </a:rPr>
              <a:t>burden</a:t>
            </a:r>
            <a:r>
              <a:rPr lang="en-US" sz="2800" dirty="0">
                <a:solidFill>
                  <a:prstClr val="black"/>
                </a:solidFill>
              </a:rPr>
              <a:t> on STEM students”</a:t>
            </a:r>
          </a:p>
          <a:p>
            <a:pPr lvl="0">
              <a:defRPr/>
            </a:pPr>
            <a:endParaRPr lang="en-US" sz="2800" dirty="0">
              <a:solidFill>
                <a:prstClr val="black"/>
              </a:solidFill>
            </a:endParaRPr>
          </a:p>
          <a:p>
            <a:pPr marL="457200" lvl="0" indent="-457200" algn="r">
              <a:buFontTx/>
              <a:buChar char="-"/>
              <a:defRPr/>
            </a:pPr>
            <a:r>
              <a:rPr lang="en-US" sz="2800" dirty="0" smtClean="0">
                <a:solidFill>
                  <a:prstClr val="black"/>
                </a:solidFill>
              </a:rPr>
              <a:t>Headline of an article </a:t>
            </a:r>
            <a:r>
              <a:rPr lang="en-US" sz="2800" dirty="0">
                <a:solidFill>
                  <a:prstClr val="black"/>
                </a:solidFill>
              </a:rPr>
              <a:t>in our campus newspaper (2017)</a:t>
            </a:r>
          </a:p>
        </p:txBody>
      </p:sp>
    </p:spTree>
    <p:extLst>
      <p:ext uri="{BB962C8B-B14F-4D97-AF65-F5344CB8AC3E}">
        <p14:creationId xmlns:p14="http://schemas.microsoft.com/office/powerpoint/2010/main" val="427510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A62254"/>
                </a:solidFill>
              </a:rPr>
              <a:t>For </a:t>
            </a:r>
            <a:r>
              <a:rPr lang="en-US" sz="3600" dirty="0" smtClean="0">
                <a:solidFill>
                  <a:srgbClr val="A62254"/>
                </a:solidFill>
              </a:rPr>
              <a:t>Students: Engagement Survey</a:t>
            </a:r>
            <a:endParaRPr lang="en-US" dirty="0"/>
          </a:p>
        </p:txBody>
      </p:sp>
      <p:sp>
        <p:nvSpPr>
          <p:cNvPr id="11" name="Content Placeholder 4"/>
          <p:cNvSpPr>
            <a:spLocks noGrp="1"/>
          </p:cNvSpPr>
          <p:nvPr>
            <p:ph idx="1"/>
          </p:nvPr>
        </p:nvSpPr>
        <p:spPr>
          <a:xfrm>
            <a:off x="838199" y="1825625"/>
            <a:ext cx="11215977" cy="4351338"/>
          </a:xfrm>
        </p:spPr>
        <p:txBody>
          <a:bodyPr>
            <a:noAutofit/>
          </a:bodyPr>
          <a:lstStyle/>
          <a:p>
            <a:pPr marL="0" indent="0">
              <a:lnSpc>
                <a:spcPct val="100000"/>
              </a:lnSpc>
              <a:buNone/>
            </a:pPr>
            <a:r>
              <a:rPr lang="en-US" sz="2400" b="1" dirty="0" smtClean="0"/>
              <a:t>How Animals Think (Intro Bio): </a:t>
            </a:r>
            <a:r>
              <a:rPr lang="en-US" sz="2400" dirty="0" smtClean="0"/>
              <a:t>“I </a:t>
            </a:r>
            <a:r>
              <a:rPr lang="en-US" sz="2400" dirty="0"/>
              <a:t>really enjoy this course and think that the material is </a:t>
            </a:r>
            <a:r>
              <a:rPr lang="en-US" sz="2400" dirty="0" smtClean="0"/>
              <a:t>very interesting </a:t>
            </a:r>
            <a:r>
              <a:rPr lang="en-US" sz="2400" dirty="0"/>
              <a:t>and can be applied to so many different careers</a:t>
            </a:r>
            <a:r>
              <a:rPr lang="en-US" sz="2400" dirty="0" smtClean="0"/>
              <a:t>.”</a:t>
            </a:r>
          </a:p>
          <a:p>
            <a:pPr marL="0" indent="0">
              <a:lnSpc>
                <a:spcPct val="100000"/>
              </a:lnSpc>
              <a:buNone/>
            </a:pPr>
            <a:endParaRPr lang="en-US" sz="2400" dirty="0" smtClean="0"/>
          </a:p>
          <a:p>
            <a:pPr marL="0" indent="0">
              <a:lnSpc>
                <a:spcPct val="100000"/>
              </a:lnSpc>
              <a:buNone/>
            </a:pPr>
            <a:r>
              <a:rPr lang="en-US" sz="2400" b="1" dirty="0" smtClean="0"/>
              <a:t>Ethics of Autonomous Vehicles (Intro Philosophy)</a:t>
            </a:r>
            <a:r>
              <a:rPr lang="en-US" sz="2400" dirty="0" smtClean="0"/>
              <a:t>: “I </a:t>
            </a:r>
            <a:r>
              <a:rPr lang="en-US" sz="2400" dirty="0"/>
              <a:t>really like the thought processes and ethical tools we're learning about, as </a:t>
            </a:r>
            <a:r>
              <a:rPr lang="en-US" sz="2400" dirty="0" smtClean="0"/>
              <a:t>they're applicable </a:t>
            </a:r>
            <a:r>
              <a:rPr lang="en-US" sz="2400" dirty="0"/>
              <a:t>to many cases. The class discussions are always interesting</a:t>
            </a:r>
            <a:r>
              <a:rPr lang="en-US" sz="2400" dirty="0" smtClean="0"/>
              <a:t>.”</a:t>
            </a:r>
          </a:p>
          <a:p>
            <a:pPr marL="0" indent="0">
              <a:lnSpc>
                <a:spcPct val="100000"/>
              </a:lnSpc>
              <a:buNone/>
            </a:pPr>
            <a:endParaRPr lang="en-US" sz="2400" dirty="0"/>
          </a:p>
          <a:p>
            <a:pPr marL="0" indent="0">
              <a:lnSpc>
                <a:spcPct val="100000"/>
              </a:lnSpc>
              <a:buNone/>
            </a:pPr>
            <a:r>
              <a:rPr lang="en-US" sz="2400" b="1" dirty="0"/>
              <a:t>Seeking Sustainability I and </a:t>
            </a:r>
            <a:r>
              <a:rPr lang="en-US" sz="2400" b="1" dirty="0" smtClean="0"/>
              <a:t>II (Intro Geography)</a:t>
            </a:r>
            <a:r>
              <a:rPr lang="en-US" sz="2400" dirty="0" smtClean="0"/>
              <a:t>: </a:t>
            </a:r>
            <a:r>
              <a:rPr lang="en-US" sz="2400" dirty="0"/>
              <a:t>“It has been such a great semester and year. This course has really brought a new perspective on life to me.” + “This course changed my education and what I'm doing with it, so thank you</a:t>
            </a:r>
            <a:r>
              <a:rPr lang="en-US" sz="2400" dirty="0" smtClean="0"/>
              <a:t>.”</a:t>
            </a:r>
          </a:p>
        </p:txBody>
      </p:sp>
    </p:spTree>
    <p:extLst>
      <p:ext uri="{BB962C8B-B14F-4D97-AF65-F5344CB8AC3E}">
        <p14:creationId xmlns:p14="http://schemas.microsoft.com/office/powerpoint/2010/main" val="3683924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solidFill>
                  <a:schemeClr val="accent2"/>
                </a:solidFill>
              </a:rPr>
              <a:t>For Students: Most Memorable Moment</a:t>
            </a:r>
            <a:endParaRPr lang="en-US" dirty="0">
              <a:solidFill>
                <a:schemeClr val="accent2"/>
              </a:solidFill>
            </a:endParaRPr>
          </a:p>
        </p:txBody>
      </p:sp>
      <p:sp>
        <p:nvSpPr>
          <p:cNvPr id="2" name="Content Placeholder 1"/>
          <p:cNvSpPr>
            <a:spLocks noGrp="1"/>
          </p:cNvSpPr>
          <p:nvPr>
            <p:ph idx="1"/>
          </p:nvPr>
        </p:nvSpPr>
        <p:spPr>
          <a:xfrm>
            <a:off x="1320600" y="2498399"/>
            <a:ext cx="9803400" cy="3604393"/>
          </a:xfrm>
        </p:spPr>
        <p:txBody>
          <a:bodyPr>
            <a:noAutofit/>
          </a:bodyPr>
          <a:lstStyle/>
          <a:p>
            <a:pPr marL="0" indent="0">
              <a:buNone/>
            </a:pPr>
            <a:r>
              <a:rPr lang="en-US" sz="2800" dirty="0">
                <a:ea typeface="Calibri" panose="020F0502020204030204" pitchFamily="34" charset="0"/>
              </a:rPr>
              <a:t>“[Dr. </a:t>
            </a:r>
            <a:r>
              <a:rPr lang="en-US" sz="2800" dirty="0" err="1">
                <a:ea typeface="Calibri" panose="020F0502020204030204" pitchFamily="34" charset="0"/>
              </a:rPr>
              <a:t>Kinsel</a:t>
            </a:r>
            <a:r>
              <a:rPr lang="en-US" sz="2800" dirty="0">
                <a:ea typeface="Calibri" panose="020F0502020204030204" pitchFamily="34" charset="0"/>
              </a:rPr>
              <a:t>] talked about how more rural people might be affected if they have wells. My family has a little farm and a well, so at home it made me think of that as in I want my family to have clean water and be safe.” </a:t>
            </a:r>
          </a:p>
          <a:p>
            <a:pPr marL="0" indent="0">
              <a:buNone/>
            </a:pPr>
            <a:endParaRPr lang="en-US" sz="2800" dirty="0"/>
          </a:p>
          <a:p>
            <a:pPr marL="0" indent="0" algn="r">
              <a:buNone/>
            </a:pPr>
            <a:r>
              <a:rPr lang="en-US" sz="2800" dirty="0"/>
              <a:t>- Cat</a:t>
            </a:r>
            <a:endParaRPr lang="en-US" sz="2800" dirty="0" smtClean="0"/>
          </a:p>
        </p:txBody>
      </p:sp>
    </p:spTree>
    <p:extLst>
      <p:ext uri="{BB962C8B-B14F-4D97-AF65-F5344CB8AC3E}">
        <p14:creationId xmlns:p14="http://schemas.microsoft.com/office/powerpoint/2010/main" val="3085090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2"/>
                </a:solidFill>
              </a:rPr>
              <a:t>For Students: Most Memorable Moment</a:t>
            </a:r>
            <a:endParaRPr lang="en-US" dirty="0">
              <a:solidFill>
                <a:schemeClr val="accent2"/>
              </a:solidFill>
            </a:endParaRPr>
          </a:p>
        </p:txBody>
      </p:sp>
      <p:sp>
        <p:nvSpPr>
          <p:cNvPr id="2" name="Content Placeholder 1"/>
          <p:cNvSpPr>
            <a:spLocks noGrp="1"/>
          </p:cNvSpPr>
          <p:nvPr>
            <p:ph idx="1"/>
          </p:nvPr>
        </p:nvSpPr>
        <p:spPr>
          <a:xfrm>
            <a:off x="838200" y="2635199"/>
            <a:ext cx="10515600" cy="3541763"/>
          </a:xfrm>
        </p:spPr>
        <p:txBody>
          <a:bodyPr>
            <a:noAutofit/>
          </a:bodyPr>
          <a:lstStyle/>
          <a:p>
            <a:pPr marL="0" indent="0">
              <a:buNone/>
            </a:pPr>
            <a:r>
              <a:rPr lang="en-US" sz="2800" dirty="0">
                <a:ea typeface="Calibri" panose="020F0502020204030204" pitchFamily="34" charset="0"/>
              </a:rPr>
              <a:t>“I’d be interested in doing something big like that [Flint Water Study]. That was an interesting discussion about finding those opportunities to be involved in something more meaningful than just classwork.” </a:t>
            </a:r>
          </a:p>
          <a:p>
            <a:pPr marL="0" indent="0">
              <a:buNone/>
            </a:pPr>
            <a:endParaRPr lang="en-US" sz="2800" dirty="0">
              <a:ea typeface="Calibri" panose="020F0502020204030204" pitchFamily="34" charset="0"/>
            </a:endParaRPr>
          </a:p>
          <a:p>
            <a:pPr marL="0" indent="0" algn="r">
              <a:buNone/>
            </a:pPr>
            <a:r>
              <a:rPr lang="en-US" sz="2800" dirty="0"/>
              <a:t>- Samantha</a:t>
            </a:r>
          </a:p>
          <a:p>
            <a:pPr marL="0" indent="0">
              <a:buNone/>
            </a:pPr>
            <a:endParaRPr lang="en-US" sz="2800" dirty="0" smtClean="0"/>
          </a:p>
        </p:txBody>
      </p:sp>
    </p:spTree>
    <p:extLst>
      <p:ext uri="{BB962C8B-B14F-4D97-AF65-F5344CB8AC3E}">
        <p14:creationId xmlns:p14="http://schemas.microsoft.com/office/powerpoint/2010/main" val="1214294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8936736" cy="1325563"/>
          </a:xfrm>
        </p:spPr>
        <p:txBody>
          <a:bodyPr>
            <a:normAutofit/>
          </a:bodyPr>
          <a:lstStyle/>
          <a:p>
            <a:r>
              <a:rPr lang="en-US" dirty="0" smtClean="0">
                <a:solidFill>
                  <a:schemeClr val="accent2"/>
                </a:solidFill>
              </a:rPr>
              <a:t>For Students: Most Memorable Moment</a:t>
            </a:r>
            <a:endParaRPr lang="en-US" dirty="0">
              <a:solidFill>
                <a:schemeClr val="accent2"/>
              </a:solidFill>
            </a:endParaRPr>
          </a:p>
        </p:txBody>
      </p:sp>
      <p:sp>
        <p:nvSpPr>
          <p:cNvPr id="2" name="Content Placeholder 1"/>
          <p:cNvSpPr>
            <a:spLocks noGrp="1"/>
          </p:cNvSpPr>
          <p:nvPr>
            <p:ph idx="1"/>
          </p:nvPr>
        </p:nvSpPr>
        <p:spPr>
          <a:xfrm>
            <a:off x="838200" y="2325599"/>
            <a:ext cx="10515600" cy="3851363"/>
          </a:xfrm>
        </p:spPr>
        <p:txBody>
          <a:bodyPr>
            <a:noAutofit/>
          </a:bodyPr>
          <a:lstStyle/>
          <a:p>
            <a:pPr marL="0" indent="0">
              <a:buNone/>
            </a:pPr>
            <a:r>
              <a:rPr lang="en-US" sz="2800" dirty="0"/>
              <a:t>“So we got on the subject of NASA and climate randomly. It turns out he, well, I don’t know if he denies climate change but he thinks if it is happening humans have nothing to do with it and it’s not a big deal. So before this class there is no way I could have had a productive conversation about it, a respectful one where we both make our points… my views wouldn’t have been as sophisticated as they are now.”</a:t>
            </a:r>
          </a:p>
          <a:p>
            <a:pPr marL="0" indent="0">
              <a:buNone/>
            </a:pPr>
            <a:endParaRPr lang="en-US" sz="2800" dirty="0"/>
          </a:p>
          <a:p>
            <a:pPr marL="0" indent="0" algn="r">
              <a:buNone/>
            </a:pPr>
            <a:r>
              <a:rPr lang="en-US" sz="2800" dirty="0"/>
              <a:t>- Nick</a:t>
            </a:r>
          </a:p>
        </p:txBody>
      </p:sp>
    </p:spTree>
    <p:extLst>
      <p:ext uri="{BB962C8B-B14F-4D97-AF65-F5344CB8AC3E}">
        <p14:creationId xmlns:p14="http://schemas.microsoft.com/office/powerpoint/2010/main" val="611578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05" y="421536"/>
            <a:ext cx="10515600" cy="1074585"/>
          </a:xfrm>
        </p:spPr>
        <p:txBody>
          <a:bodyPr/>
          <a:lstStyle/>
          <a:p>
            <a:r>
              <a:rPr lang="en-US" sz="3600" dirty="0" smtClean="0">
                <a:solidFill>
                  <a:srgbClr val="A62254"/>
                </a:solidFill>
              </a:rPr>
              <a:t>A Peek Out From the Weeds Before Diving Back In</a:t>
            </a:r>
            <a:endParaRPr lang="en-US" dirty="0"/>
          </a:p>
        </p:txBody>
      </p:sp>
      <p:pic>
        <p:nvPicPr>
          <p:cNvPr id="2050" name="Picture 2" descr="Picture of person with safari hat using binoculars to see out of tall weeds"/>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1657908" y="1496121"/>
            <a:ext cx="8690994" cy="454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17071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99127"/>
            <a:ext cx="10515600" cy="3808433"/>
          </a:xfrm>
        </p:spPr>
        <p:txBody>
          <a:bodyPr>
            <a:normAutofit/>
          </a:bodyPr>
          <a:lstStyle/>
          <a:p>
            <a:pPr algn="ctr"/>
            <a:r>
              <a:rPr lang="en-US" sz="6000" dirty="0" smtClean="0">
                <a:solidFill>
                  <a:schemeClr val="bg1"/>
                </a:solidFill>
              </a:rPr>
              <a:t>According to Us: </a:t>
            </a:r>
            <a:br>
              <a:rPr lang="en-US" sz="6000" dirty="0" smtClean="0">
                <a:solidFill>
                  <a:schemeClr val="bg1"/>
                </a:solidFill>
              </a:rPr>
            </a:br>
            <a:r>
              <a:rPr lang="en-US" sz="6000" dirty="0">
                <a:solidFill>
                  <a:schemeClr val="bg1"/>
                </a:solidFill>
              </a:rPr>
              <a:t/>
            </a:r>
            <a:br>
              <a:rPr lang="en-US" sz="6000" dirty="0">
                <a:solidFill>
                  <a:schemeClr val="bg1"/>
                </a:solidFill>
              </a:rPr>
            </a:br>
            <a:r>
              <a:rPr lang="en-US" sz="6000" dirty="0" smtClean="0">
                <a:solidFill>
                  <a:schemeClr val="bg1"/>
                </a:solidFill>
              </a:rPr>
              <a:t>What Should It Be and What Should It Be Good For?</a:t>
            </a:r>
            <a:endParaRPr lang="en-US" sz="6000" dirty="0">
              <a:solidFill>
                <a:schemeClr val="bg1"/>
              </a:solidFill>
            </a:endParaRPr>
          </a:p>
        </p:txBody>
      </p:sp>
    </p:spTree>
    <p:extLst>
      <p:ext uri="{BB962C8B-B14F-4D97-AF65-F5344CB8AC3E}">
        <p14:creationId xmlns:p14="http://schemas.microsoft.com/office/powerpoint/2010/main" val="179119889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A62254"/>
                </a:solidFill>
              </a:rPr>
              <a:t>Let’s Start with your Gen Ed Mission</a:t>
            </a:r>
            <a:endParaRPr lang="en-US" dirty="0"/>
          </a:p>
        </p:txBody>
      </p:sp>
      <p:sp>
        <p:nvSpPr>
          <p:cNvPr id="3" name="Content Placeholder 2"/>
          <p:cNvSpPr>
            <a:spLocks noGrp="1"/>
          </p:cNvSpPr>
          <p:nvPr>
            <p:ph idx="1"/>
          </p:nvPr>
        </p:nvSpPr>
        <p:spPr>
          <a:xfrm>
            <a:off x="838200" y="2978871"/>
            <a:ext cx="10515600" cy="3198092"/>
          </a:xfrm>
        </p:spPr>
        <p:txBody>
          <a:bodyPr>
            <a:normAutofit/>
          </a:bodyPr>
          <a:lstStyle/>
          <a:p>
            <a:pPr marL="0" indent="0" algn="ctr">
              <a:buNone/>
            </a:pPr>
            <a:r>
              <a:rPr lang="en-US" sz="2800" dirty="0" smtClean="0">
                <a:solidFill>
                  <a:prstClr val="black"/>
                </a:solidFill>
              </a:rPr>
              <a:t>See Handout</a:t>
            </a:r>
            <a:endParaRPr lang="en-US" sz="2800" dirty="0">
              <a:solidFill>
                <a:prstClr val="black"/>
              </a:solidFill>
            </a:endParaRPr>
          </a:p>
        </p:txBody>
      </p:sp>
    </p:spTree>
    <p:extLst>
      <p:ext uri="{BB962C8B-B14F-4D97-AF65-F5344CB8AC3E}">
        <p14:creationId xmlns:p14="http://schemas.microsoft.com/office/powerpoint/2010/main" val="71442459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11288"/>
            <a:ext cx="12192000" cy="883103"/>
          </a:xfrm>
        </p:spPr>
        <p:txBody>
          <a:bodyPr>
            <a:normAutofit fontScale="90000"/>
          </a:bodyPr>
          <a:lstStyle/>
          <a:p>
            <a:pPr algn="ctr"/>
            <a:r>
              <a:rPr lang="en-US" sz="3600" dirty="0">
                <a:solidFill>
                  <a:srgbClr val="A62254"/>
                </a:solidFill>
              </a:rPr>
              <a:t>Your General Education </a:t>
            </a:r>
            <a:r>
              <a:rPr lang="en-US" sz="3600" dirty="0" smtClean="0">
                <a:solidFill>
                  <a:srgbClr val="A62254"/>
                </a:solidFill>
              </a:rPr>
              <a:t>Mission Should You Choose To Accept It</a:t>
            </a:r>
            <a:endParaRPr lang="en-US" dirty="0"/>
          </a:p>
        </p:txBody>
      </p:sp>
      <p:sp>
        <p:nvSpPr>
          <p:cNvPr id="7" name="TextBox 6"/>
          <p:cNvSpPr txBox="1"/>
          <p:nvPr/>
        </p:nvSpPr>
        <p:spPr>
          <a:xfrm>
            <a:off x="3527872" y="1427176"/>
            <a:ext cx="8384042" cy="1569660"/>
          </a:xfrm>
          <a:prstGeom prst="rect">
            <a:avLst/>
          </a:prstGeom>
          <a:noFill/>
        </p:spPr>
        <p:txBody>
          <a:bodyPr wrap="square" rtlCol="0">
            <a:spAutoFit/>
          </a:bodyPr>
          <a:lstStyle/>
          <a:p>
            <a:pPr lvl="0">
              <a:defRPr/>
            </a:pPr>
            <a:r>
              <a:rPr lang="en-US" sz="2400" b="1" dirty="0" smtClean="0">
                <a:solidFill>
                  <a:prstClr val="black"/>
                </a:solidFill>
                <a:latin typeface="Myriad Pro"/>
              </a:rPr>
              <a:t>Courses </a:t>
            </a:r>
            <a:r>
              <a:rPr lang="en-US" sz="2400" b="1" dirty="0">
                <a:solidFill>
                  <a:prstClr val="black"/>
                </a:solidFill>
                <a:latin typeface="Myriad Pro"/>
              </a:rPr>
              <a:t>in General </a:t>
            </a:r>
            <a:r>
              <a:rPr lang="en-US" sz="2400" b="1" dirty="0" smtClean="0">
                <a:solidFill>
                  <a:prstClr val="black"/>
                </a:solidFill>
                <a:latin typeface="Myriad Pro"/>
              </a:rPr>
              <a:t>Education</a:t>
            </a:r>
            <a:r>
              <a:rPr lang="en-US" sz="2400" dirty="0" smtClean="0">
                <a:solidFill>
                  <a:prstClr val="black"/>
                </a:solidFill>
                <a:latin typeface="Myriad Pro"/>
              </a:rPr>
              <a:t>… help </a:t>
            </a:r>
            <a:r>
              <a:rPr lang="en-US" sz="2400" dirty="0">
                <a:solidFill>
                  <a:prstClr val="black"/>
                </a:solidFill>
                <a:latin typeface="Myriad Pro"/>
              </a:rPr>
              <a:t>to provide students with the common, hallmark qualities of an </a:t>
            </a:r>
            <a:r>
              <a:rPr lang="en-US" sz="2400" b="1" dirty="0">
                <a:solidFill>
                  <a:srgbClr val="0070C0"/>
                </a:solidFill>
                <a:latin typeface="Myriad Pro"/>
              </a:rPr>
              <a:t>educated person</a:t>
            </a:r>
            <a:r>
              <a:rPr lang="en-US" sz="2400" dirty="0">
                <a:solidFill>
                  <a:prstClr val="black"/>
                </a:solidFill>
                <a:latin typeface="Myriad Pro"/>
              </a:rPr>
              <a:t>, the </a:t>
            </a:r>
            <a:r>
              <a:rPr lang="en-US" sz="2400" b="1" dirty="0">
                <a:solidFill>
                  <a:srgbClr val="0070C0"/>
                </a:solidFill>
                <a:latin typeface="Myriad Pro"/>
              </a:rPr>
              <a:t>skills and interrelated knowledge </a:t>
            </a:r>
            <a:r>
              <a:rPr lang="en-US" sz="2400" dirty="0">
                <a:solidFill>
                  <a:prstClr val="black"/>
                </a:solidFill>
                <a:latin typeface="Myriad Pro"/>
              </a:rPr>
              <a:t>that are the </a:t>
            </a:r>
            <a:r>
              <a:rPr lang="en-US" sz="2400" b="1" dirty="0">
                <a:solidFill>
                  <a:srgbClr val="0070C0"/>
                </a:solidFill>
                <a:latin typeface="Myriad Pro"/>
              </a:rPr>
              <a:t>foundation</a:t>
            </a:r>
            <a:r>
              <a:rPr lang="en-US" sz="2400" dirty="0">
                <a:solidFill>
                  <a:prstClr val="black"/>
                </a:solidFill>
                <a:latin typeface="Myriad Pro"/>
              </a:rPr>
              <a:t> and </a:t>
            </a:r>
            <a:r>
              <a:rPr lang="en-US" sz="2400" b="1" dirty="0">
                <a:solidFill>
                  <a:srgbClr val="0070C0"/>
                </a:solidFill>
                <a:latin typeface="Myriad Pro"/>
              </a:rPr>
              <a:t>scaffolding</a:t>
            </a:r>
            <a:r>
              <a:rPr lang="en-US" sz="2400" dirty="0">
                <a:solidFill>
                  <a:prstClr val="black"/>
                </a:solidFill>
                <a:latin typeface="Myriad Pro"/>
              </a:rPr>
              <a:t> for an academic major and a future career.</a:t>
            </a:r>
            <a:endParaRPr kumimoji="0" lang="en-US" sz="2400" b="0" i="0" u="none" strike="noStrike" kern="1200" cap="none" spc="0" normalizeH="0" baseline="0" noProof="0" dirty="0" smtClean="0">
              <a:ln>
                <a:noFill/>
              </a:ln>
              <a:solidFill>
                <a:prstClr val="black"/>
              </a:solidFill>
              <a:effectLst/>
              <a:uLnTx/>
              <a:uFillTx/>
              <a:latin typeface="Myriad Pro"/>
              <a:ea typeface="+mn-ea"/>
              <a:cs typeface="+mn-cs"/>
            </a:endParaRPr>
          </a:p>
        </p:txBody>
      </p:sp>
      <p:pic>
        <p:nvPicPr>
          <p:cNvPr id="13" name="Picture 12"/>
          <p:cNvPicPr>
            <a:picLocks noChangeAspect="1"/>
          </p:cNvPicPr>
          <p:nvPr/>
        </p:nvPicPr>
        <p:blipFill>
          <a:blip r:embed="rId3"/>
          <a:stretch>
            <a:fillRect/>
          </a:stretch>
        </p:blipFill>
        <p:spPr>
          <a:xfrm>
            <a:off x="687344" y="1388885"/>
            <a:ext cx="2476500" cy="1847850"/>
          </a:xfrm>
          <a:prstGeom prst="rect">
            <a:avLst/>
          </a:prstGeom>
        </p:spPr>
      </p:pic>
      <p:sp>
        <p:nvSpPr>
          <p:cNvPr id="10" name="TextBox 9"/>
          <p:cNvSpPr txBox="1"/>
          <p:nvPr/>
        </p:nvSpPr>
        <p:spPr>
          <a:xfrm>
            <a:off x="3527872" y="3599804"/>
            <a:ext cx="8384042" cy="2308324"/>
          </a:xfrm>
          <a:prstGeom prst="rect">
            <a:avLst/>
          </a:prstGeom>
          <a:noFill/>
        </p:spPr>
        <p:txBody>
          <a:bodyPr wrap="square" rtlCol="0">
            <a:spAutoFit/>
          </a:bodyPr>
          <a:lstStyle/>
          <a:p>
            <a:pPr lvl="0">
              <a:defRPr/>
            </a:pPr>
            <a:r>
              <a:rPr lang="en-US" sz="2400" b="1" dirty="0" smtClean="0">
                <a:solidFill>
                  <a:prstClr val="black"/>
                </a:solidFill>
                <a:latin typeface="Myriad Pro"/>
              </a:rPr>
              <a:t>General </a:t>
            </a:r>
            <a:r>
              <a:rPr lang="en-US" sz="2400" b="1" dirty="0">
                <a:solidFill>
                  <a:prstClr val="black"/>
                </a:solidFill>
                <a:latin typeface="Myriad Pro"/>
              </a:rPr>
              <a:t>education </a:t>
            </a:r>
            <a:r>
              <a:rPr lang="en-US" sz="2400" dirty="0">
                <a:solidFill>
                  <a:prstClr val="black"/>
                </a:solidFill>
                <a:latin typeface="Myriad Pro"/>
              </a:rPr>
              <a:t>provides the </a:t>
            </a:r>
            <a:r>
              <a:rPr lang="en-US" sz="2400" b="1" dirty="0">
                <a:solidFill>
                  <a:srgbClr val="0070C0"/>
                </a:solidFill>
                <a:latin typeface="Myriad Pro"/>
              </a:rPr>
              <a:t>foundation</a:t>
            </a:r>
            <a:r>
              <a:rPr lang="en-US" sz="2400" dirty="0">
                <a:solidFill>
                  <a:prstClr val="black"/>
                </a:solidFill>
                <a:latin typeface="Myriad Pro"/>
              </a:rPr>
              <a:t> for successful academic study, for lifelong learning, and for carrying out the duties of </a:t>
            </a:r>
            <a:r>
              <a:rPr lang="en-US" sz="2400" b="1" dirty="0">
                <a:solidFill>
                  <a:srgbClr val="0070C0"/>
                </a:solidFill>
                <a:latin typeface="Myriad Pro"/>
              </a:rPr>
              <a:t>local, national, and global citizenship</a:t>
            </a:r>
            <a:r>
              <a:rPr lang="en-US" sz="2400" dirty="0">
                <a:solidFill>
                  <a:prstClr val="black"/>
                </a:solidFill>
                <a:latin typeface="Myriad Pro"/>
              </a:rPr>
              <a:t>. </a:t>
            </a:r>
            <a:r>
              <a:rPr lang="en-US" sz="2400" dirty="0" smtClean="0">
                <a:solidFill>
                  <a:prstClr val="black"/>
                </a:solidFill>
                <a:latin typeface="Myriad Pro"/>
              </a:rPr>
              <a:t>The curriculum </a:t>
            </a:r>
            <a:r>
              <a:rPr lang="en-US" sz="2400" dirty="0">
                <a:solidFill>
                  <a:prstClr val="black"/>
                </a:solidFill>
                <a:latin typeface="Myriad Pro"/>
              </a:rPr>
              <a:t>helps students acquire an </a:t>
            </a:r>
            <a:r>
              <a:rPr lang="en-US" sz="2400" b="1" dirty="0">
                <a:solidFill>
                  <a:srgbClr val="0070C0"/>
                </a:solidFill>
                <a:latin typeface="Myriad Pro"/>
              </a:rPr>
              <a:t>understanding of both self and society</a:t>
            </a:r>
            <a:r>
              <a:rPr lang="en-US" sz="2400" dirty="0">
                <a:solidFill>
                  <a:prstClr val="black"/>
                </a:solidFill>
                <a:latin typeface="Myriad Pro"/>
              </a:rPr>
              <a:t>, and thus contributes to their </a:t>
            </a:r>
            <a:r>
              <a:rPr lang="en-US" sz="2400" b="1" dirty="0">
                <a:solidFill>
                  <a:srgbClr val="0070C0"/>
                </a:solidFill>
                <a:latin typeface="Myriad Pro"/>
              </a:rPr>
              <a:t>personal enrichment </a:t>
            </a:r>
            <a:r>
              <a:rPr lang="en-US" sz="2400" dirty="0">
                <a:solidFill>
                  <a:prstClr val="black"/>
                </a:solidFill>
                <a:latin typeface="Myriad Pro"/>
              </a:rPr>
              <a:t>while enrolled and after graduation. </a:t>
            </a:r>
            <a:endParaRPr kumimoji="0" lang="en-US" sz="2400" i="0" u="none" strike="noStrike" kern="1200" cap="none" spc="0" normalizeH="0" baseline="0" noProof="0" dirty="0" smtClean="0">
              <a:ln>
                <a:noFill/>
              </a:ln>
              <a:solidFill>
                <a:prstClr val="black"/>
              </a:solidFill>
              <a:effectLst/>
              <a:uLnTx/>
              <a:uFillTx/>
              <a:latin typeface="Myriad Pro"/>
            </a:endParaRPr>
          </a:p>
        </p:txBody>
      </p:sp>
      <p:pic>
        <p:nvPicPr>
          <p:cNvPr id="11" name="Picture 10"/>
          <p:cNvPicPr>
            <a:picLocks noChangeAspect="1"/>
          </p:cNvPicPr>
          <p:nvPr/>
        </p:nvPicPr>
        <p:blipFill>
          <a:blip r:embed="rId4"/>
          <a:stretch>
            <a:fillRect/>
          </a:stretch>
        </p:blipFill>
        <p:spPr>
          <a:xfrm>
            <a:off x="839744" y="3835462"/>
            <a:ext cx="2324100" cy="1552575"/>
          </a:xfrm>
          <a:prstGeom prst="rect">
            <a:avLst/>
          </a:prstGeom>
        </p:spPr>
      </p:pic>
    </p:spTree>
    <p:extLst>
      <p:ext uri="{BB962C8B-B14F-4D97-AF65-F5344CB8AC3E}">
        <p14:creationId xmlns:p14="http://schemas.microsoft.com/office/powerpoint/2010/main" val="8656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1325563"/>
          </a:xfrm>
        </p:spPr>
        <p:txBody>
          <a:bodyPr>
            <a:normAutofit/>
          </a:bodyPr>
          <a:lstStyle/>
          <a:p>
            <a:pPr algn="ctr"/>
            <a:r>
              <a:rPr lang="en-US" sz="3200" dirty="0">
                <a:solidFill>
                  <a:srgbClr val="A62254"/>
                </a:solidFill>
              </a:rPr>
              <a:t>Your General Education Mission Should You Choose To Accept </a:t>
            </a:r>
            <a:r>
              <a:rPr lang="en-US" sz="3200" dirty="0" smtClean="0">
                <a:solidFill>
                  <a:srgbClr val="A62254"/>
                </a:solidFill>
              </a:rPr>
              <a:t>It</a:t>
            </a:r>
            <a:endParaRPr lang="en-US" dirty="0"/>
          </a:p>
        </p:txBody>
      </p:sp>
      <p:sp>
        <p:nvSpPr>
          <p:cNvPr id="10" name="TextBox 9"/>
          <p:cNvSpPr txBox="1"/>
          <p:nvPr/>
        </p:nvSpPr>
        <p:spPr>
          <a:xfrm>
            <a:off x="479458" y="1927249"/>
            <a:ext cx="115247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yriad Pro"/>
                <a:ea typeface="+mn-ea"/>
                <a:cs typeface="+mn-cs"/>
              </a:rPr>
              <a:t>General Education Core…</a:t>
            </a:r>
            <a:r>
              <a:rPr kumimoji="0" lang="en-US" sz="2400" b="0" i="0" u="none" strike="noStrike" kern="1200" cap="none" spc="0" normalizeH="0" baseline="0" noProof="0" dirty="0" smtClean="0">
                <a:ln>
                  <a:noFill/>
                </a:ln>
                <a:solidFill>
                  <a:prstClr val="black"/>
                </a:solidFill>
                <a:effectLst/>
                <a:uLnTx/>
                <a:uFillTx/>
                <a:latin typeface="Myriad Pro"/>
                <a:ea typeface="+mn-ea"/>
                <a:cs typeface="+mn-cs"/>
              </a:rPr>
              <a:t> to ensure that college students have the </a:t>
            </a:r>
            <a:r>
              <a:rPr kumimoji="0" lang="en-US" sz="2400" b="1" i="0" u="none" strike="noStrike" kern="1200" cap="none" spc="0" normalizeH="0" baseline="0" noProof="0" dirty="0" smtClean="0">
                <a:ln>
                  <a:noFill/>
                </a:ln>
                <a:solidFill>
                  <a:srgbClr val="0070C0"/>
                </a:solidFill>
                <a:effectLst/>
                <a:uLnTx/>
                <a:uFillTx/>
                <a:latin typeface="Myriad Pro"/>
                <a:ea typeface="+mn-ea"/>
                <a:cs typeface="+mn-cs"/>
              </a:rPr>
              <a:t>broad knowledge and skills </a:t>
            </a:r>
            <a:r>
              <a:rPr kumimoji="0" lang="en-US" sz="2400" b="0" i="0" u="none" strike="noStrike" kern="1200" cap="none" spc="0" normalizeH="0" baseline="0" noProof="0" dirty="0" smtClean="0">
                <a:ln>
                  <a:noFill/>
                </a:ln>
                <a:solidFill>
                  <a:prstClr val="black"/>
                </a:solidFill>
                <a:effectLst/>
                <a:uLnTx/>
                <a:uFillTx/>
                <a:latin typeface="Myriad Pro"/>
                <a:ea typeface="+mn-ea"/>
                <a:cs typeface="+mn-cs"/>
              </a:rPr>
              <a:t>to become lifelong learners in a global community that will continue to change. </a:t>
            </a:r>
            <a:r>
              <a:rPr lang="en-US" sz="2400" dirty="0" smtClean="0">
                <a:solidFill>
                  <a:prstClr val="black"/>
                </a:solidFill>
                <a:latin typeface="Myriad Pro"/>
              </a:rPr>
              <a:t>[</a:t>
            </a:r>
            <a:r>
              <a:rPr kumimoji="0" lang="en-US" sz="2400" b="0" i="0" u="none" strike="noStrike" kern="1200" cap="none" spc="0" normalizeH="0" baseline="0" noProof="0" dirty="0" smtClean="0">
                <a:ln>
                  <a:noFill/>
                </a:ln>
                <a:solidFill>
                  <a:prstClr val="black"/>
                </a:solidFill>
                <a:effectLst/>
                <a:uLnTx/>
                <a:uFillTx/>
                <a:latin typeface="Myriad Pro"/>
                <a:ea typeface="+mn-ea"/>
                <a:cs typeface="+mn-cs"/>
              </a:rPr>
              <a:t>It] provides for its citizens the </a:t>
            </a:r>
            <a:r>
              <a:rPr kumimoji="0" lang="en-US" sz="2400" b="1" i="0" u="none" strike="noStrike" kern="1200" cap="none" spc="0" normalizeH="0" baseline="0" noProof="0" dirty="0" smtClean="0">
                <a:ln>
                  <a:noFill/>
                </a:ln>
                <a:solidFill>
                  <a:srgbClr val="0070C0"/>
                </a:solidFill>
                <a:effectLst/>
                <a:uLnTx/>
                <a:uFillTx/>
                <a:latin typeface="Myriad Pro"/>
                <a:ea typeface="+mn-ea"/>
                <a:cs typeface="+mn-cs"/>
              </a:rPr>
              <a:t>means</a:t>
            </a:r>
            <a:r>
              <a:rPr kumimoji="0" lang="en-US" sz="2400" b="0" i="0" u="none" strike="noStrike" kern="1200" cap="none" spc="0" normalizeH="0" baseline="0" noProof="0" dirty="0" smtClean="0">
                <a:ln>
                  <a:noFill/>
                </a:ln>
                <a:solidFill>
                  <a:prstClr val="black"/>
                </a:solidFill>
                <a:effectLst/>
                <a:uLnTx/>
                <a:uFillTx/>
                <a:latin typeface="Myriad Pro"/>
                <a:ea typeface="+mn-ea"/>
                <a:cs typeface="+mn-cs"/>
              </a:rPr>
              <a:t> to make a better living. It also, perhaps above all, enables its citizens to </a:t>
            </a:r>
            <a:r>
              <a:rPr kumimoji="0" lang="en-US" sz="2400" b="1" i="0" u="none" strike="noStrike" kern="1200" cap="none" spc="0" normalizeH="0" baseline="0" noProof="0" dirty="0" smtClean="0">
                <a:ln>
                  <a:noFill/>
                </a:ln>
                <a:solidFill>
                  <a:srgbClr val="0070C0"/>
                </a:solidFill>
                <a:effectLst/>
                <a:uLnTx/>
                <a:uFillTx/>
                <a:latin typeface="Myriad Pro"/>
                <a:ea typeface="+mn-ea"/>
                <a:cs typeface="+mn-cs"/>
              </a:rPr>
              <a:t>make a better life</a:t>
            </a:r>
            <a:r>
              <a:rPr kumimoji="0" lang="en-US" sz="2400" b="0" i="0" u="none" strike="noStrike" kern="1200" cap="none" spc="0" normalizeH="0" baseline="0" noProof="0" dirty="0" smtClean="0">
                <a:ln>
                  <a:noFill/>
                </a:ln>
                <a:solidFill>
                  <a:prstClr val="black"/>
                </a:solidFill>
                <a:effectLst/>
                <a:uLnTx/>
                <a:uFillTx/>
                <a:latin typeface="Myriad Pro"/>
                <a:ea typeface="+mn-ea"/>
                <a:cs typeface="+mn-cs"/>
              </a:rPr>
              <a:t>. Gen Ed course work is designed to provide a </a:t>
            </a:r>
            <a:r>
              <a:rPr kumimoji="0" lang="en-US" sz="2400" b="1" i="0" u="none" strike="noStrike" kern="1200" cap="none" spc="0" normalizeH="0" baseline="0" noProof="0" dirty="0" smtClean="0">
                <a:ln>
                  <a:noFill/>
                </a:ln>
                <a:solidFill>
                  <a:srgbClr val="0070C0"/>
                </a:solidFill>
                <a:effectLst/>
                <a:uLnTx/>
                <a:uFillTx/>
                <a:latin typeface="Myriad Pro"/>
                <a:ea typeface="+mn-ea"/>
                <a:cs typeface="+mn-cs"/>
              </a:rPr>
              <a:t>foundation</a:t>
            </a:r>
            <a:r>
              <a:rPr kumimoji="0" lang="en-US" sz="2400" b="0" i="0" u="none" strike="noStrike" kern="1200" cap="none" spc="0" normalizeH="0" baseline="0" noProof="0" dirty="0" smtClean="0">
                <a:ln>
                  <a:noFill/>
                </a:ln>
                <a:solidFill>
                  <a:prstClr val="black"/>
                </a:solidFill>
                <a:effectLst/>
                <a:uLnTx/>
                <a:uFillTx/>
                <a:latin typeface="Myriad Pro"/>
                <a:ea typeface="+mn-ea"/>
                <a:cs typeface="+mn-cs"/>
              </a:rPr>
              <a:t> and context on which to build…</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513936"/>
            <a:ext cx="5235273" cy="746785"/>
          </a:xfrm>
          <a:prstGeom prst="rect">
            <a:avLst/>
          </a:prstGeom>
        </p:spPr>
      </p:pic>
    </p:spTree>
    <p:extLst>
      <p:ext uri="{BB962C8B-B14F-4D97-AF65-F5344CB8AC3E}">
        <p14:creationId xmlns:p14="http://schemas.microsoft.com/office/powerpoint/2010/main" val="5390045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11288"/>
            <a:ext cx="12192000" cy="883103"/>
          </a:xfrm>
        </p:spPr>
        <p:txBody>
          <a:bodyPr>
            <a:normAutofit fontScale="90000"/>
          </a:bodyPr>
          <a:lstStyle/>
          <a:p>
            <a:pPr algn="ctr"/>
            <a:r>
              <a:rPr lang="en-US" sz="3600" dirty="0">
                <a:solidFill>
                  <a:srgbClr val="A62254"/>
                </a:solidFill>
              </a:rPr>
              <a:t>Your General Education </a:t>
            </a:r>
            <a:r>
              <a:rPr lang="en-US" sz="3600" dirty="0" smtClean="0">
                <a:solidFill>
                  <a:srgbClr val="A62254"/>
                </a:solidFill>
              </a:rPr>
              <a:t>Mission Should You Choose To Accept It</a:t>
            </a:r>
            <a:endParaRPr lang="en-US" dirty="0"/>
          </a:p>
        </p:txBody>
      </p:sp>
      <p:sp>
        <p:nvSpPr>
          <p:cNvPr id="7" name="TextBox 6"/>
          <p:cNvSpPr txBox="1"/>
          <p:nvPr/>
        </p:nvSpPr>
        <p:spPr>
          <a:xfrm>
            <a:off x="4102442" y="1995587"/>
            <a:ext cx="7685903" cy="3416320"/>
          </a:xfrm>
          <a:prstGeom prst="rect">
            <a:avLst/>
          </a:prstGeom>
          <a:noFill/>
        </p:spPr>
        <p:txBody>
          <a:bodyPr wrap="square" rtlCol="0">
            <a:spAutoFit/>
          </a:bodyPr>
          <a:lstStyle/>
          <a:p>
            <a:pPr lvl="0">
              <a:defRPr/>
            </a:pPr>
            <a:r>
              <a:rPr lang="en-US" sz="2400" b="1" dirty="0"/>
              <a:t>The University General Education Program </a:t>
            </a:r>
            <a:r>
              <a:rPr lang="en-US" sz="2400" dirty="0"/>
              <a:t>promotes a shared </a:t>
            </a:r>
            <a:r>
              <a:rPr lang="en-US" sz="2400" b="1" dirty="0">
                <a:solidFill>
                  <a:srgbClr val="0070C0"/>
                </a:solidFill>
              </a:rPr>
              <a:t>core</a:t>
            </a:r>
            <a:r>
              <a:rPr lang="en-US" sz="2400" dirty="0"/>
              <a:t> learning experience for all undergraduate students at the University of Memphis and provides a </a:t>
            </a:r>
            <a:r>
              <a:rPr lang="en-US" sz="2400" b="1" dirty="0">
                <a:solidFill>
                  <a:srgbClr val="0070C0"/>
                </a:solidFill>
              </a:rPr>
              <a:t>framework</a:t>
            </a:r>
            <a:r>
              <a:rPr lang="en-US" sz="2400" dirty="0"/>
              <a:t> upon which the college major can build. The major purpose of the Program is to provide students the opportunity to acquire </a:t>
            </a:r>
            <a:r>
              <a:rPr lang="en-US" sz="2400" b="1" dirty="0">
                <a:solidFill>
                  <a:srgbClr val="0070C0"/>
                </a:solidFill>
              </a:rPr>
              <a:t>tools</a:t>
            </a:r>
            <a:r>
              <a:rPr lang="en-US" sz="2400" dirty="0"/>
              <a:t>, develop skills and awareness necessary for completing a college career and assuming the roles of a </a:t>
            </a:r>
            <a:r>
              <a:rPr lang="en-US" sz="2400" b="1" dirty="0">
                <a:solidFill>
                  <a:srgbClr val="0070C0"/>
                </a:solidFill>
              </a:rPr>
              <a:t>lifelong learner </a:t>
            </a:r>
            <a:r>
              <a:rPr lang="en-US" sz="2400" dirty="0"/>
              <a:t>and an </a:t>
            </a:r>
            <a:r>
              <a:rPr lang="en-US" sz="2400" b="1" dirty="0">
                <a:solidFill>
                  <a:srgbClr val="0070C0"/>
                </a:solidFill>
              </a:rPr>
              <a:t>active, informed participant in contemporary society</a:t>
            </a:r>
            <a:r>
              <a:rPr lang="en-US" sz="2400" dirty="0"/>
              <a:t>.</a:t>
            </a:r>
            <a:endParaRPr kumimoji="0" lang="en-US" sz="3200" b="0" i="0" u="none" strike="noStrike" kern="1200" cap="none" spc="0" normalizeH="0" baseline="0" noProof="0" dirty="0" smtClean="0">
              <a:ln>
                <a:noFill/>
              </a:ln>
              <a:solidFill>
                <a:prstClr val="black"/>
              </a:solidFill>
              <a:effectLst/>
              <a:uLnTx/>
              <a:uFillTx/>
              <a:latin typeface="Myriad Pro"/>
              <a:ea typeface="+mn-ea"/>
              <a:cs typeface="+mn-cs"/>
            </a:endParaRPr>
          </a:p>
        </p:txBody>
      </p:sp>
      <p:pic>
        <p:nvPicPr>
          <p:cNvPr id="2050" name="Picture 2" descr="The University of Memph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602" y="3014885"/>
            <a:ext cx="283845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13721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99127"/>
            <a:ext cx="10515600" cy="3214255"/>
          </a:xfrm>
        </p:spPr>
        <p:txBody>
          <a:bodyPr>
            <a:normAutofit/>
          </a:bodyPr>
          <a:lstStyle/>
          <a:p>
            <a:pPr algn="ctr"/>
            <a:r>
              <a:rPr lang="en-US" sz="6000" dirty="0" smtClean="0">
                <a:solidFill>
                  <a:schemeClr val="bg1"/>
                </a:solidFill>
              </a:rPr>
              <a:t>Time to Recommit to the Mission</a:t>
            </a:r>
            <a:br>
              <a:rPr lang="en-US" sz="6000" dirty="0" smtClean="0">
                <a:solidFill>
                  <a:schemeClr val="bg1"/>
                </a:solidFill>
              </a:rPr>
            </a:br>
            <a:r>
              <a:rPr lang="en-US" sz="6000" dirty="0">
                <a:solidFill>
                  <a:schemeClr val="bg1"/>
                </a:solidFill>
              </a:rPr>
              <a:t/>
            </a:r>
            <a:br>
              <a:rPr lang="en-US" sz="6000" dirty="0">
                <a:solidFill>
                  <a:schemeClr val="bg1"/>
                </a:solidFill>
              </a:rPr>
            </a:br>
            <a:r>
              <a:rPr lang="en-US" sz="4400" dirty="0" smtClean="0">
                <a:solidFill>
                  <a:schemeClr val="bg1"/>
                </a:solidFill>
              </a:rPr>
              <a:t>A Call through Metaphors</a:t>
            </a:r>
            <a:endParaRPr lang="en-US" sz="4400" dirty="0">
              <a:solidFill>
                <a:schemeClr val="bg1"/>
              </a:solidFill>
            </a:endParaRPr>
          </a:p>
        </p:txBody>
      </p:sp>
    </p:spTree>
    <p:extLst>
      <p:ext uri="{BB962C8B-B14F-4D97-AF65-F5344CB8AC3E}">
        <p14:creationId xmlns:p14="http://schemas.microsoft.com/office/powerpoint/2010/main" val="31402480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Aristotle on Power of Metaphors</a:t>
            </a:r>
            <a:endParaRPr lang="en-US" dirty="0"/>
          </a:p>
        </p:txBody>
      </p:sp>
      <p:sp>
        <p:nvSpPr>
          <p:cNvPr id="2" name="Content Placeholder 1"/>
          <p:cNvSpPr>
            <a:spLocks noGrp="1"/>
          </p:cNvSpPr>
          <p:nvPr>
            <p:ph idx="1"/>
          </p:nvPr>
        </p:nvSpPr>
        <p:spPr>
          <a:xfrm>
            <a:off x="369115" y="1630046"/>
            <a:ext cx="11453769" cy="4351338"/>
          </a:xfrm>
        </p:spPr>
        <p:txBody>
          <a:bodyPr>
            <a:normAutofit/>
          </a:bodyPr>
          <a:lstStyle/>
          <a:p>
            <a:pPr marL="0" indent="0">
              <a:buNone/>
            </a:pPr>
            <a:r>
              <a:rPr lang="en-US" sz="4400" dirty="0" smtClean="0"/>
              <a:t>“The greatest thing by far is to be a master of metaphor. It is the one thing that cannot be learnt from others; and it is also a sign of genius.”</a:t>
            </a:r>
          </a:p>
          <a:p>
            <a:pPr marL="0" indent="0">
              <a:buNone/>
            </a:pPr>
            <a:endParaRPr lang="en-US" sz="3200" dirty="0"/>
          </a:p>
          <a:p>
            <a:pPr marL="0" indent="0" algn="r">
              <a:buNone/>
            </a:pPr>
            <a:r>
              <a:rPr lang="en-US" sz="3200" dirty="0" smtClean="0"/>
              <a:t>- Aristotle in the </a:t>
            </a:r>
            <a:r>
              <a:rPr lang="en-US" sz="3200" i="1" dirty="0" smtClean="0"/>
              <a:t>Poetics</a:t>
            </a:r>
            <a:endParaRPr lang="en-US" sz="3200" i="1" dirty="0"/>
          </a:p>
        </p:txBody>
      </p:sp>
    </p:spTree>
    <p:extLst>
      <p:ext uri="{BB962C8B-B14F-4D97-AF65-F5344CB8AC3E}">
        <p14:creationId xmlns:p14="http://schemas.microsoft.com/office/powerpoint/2010/main" val="40230975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7"/>
            <a:ext cx="10515600" cy="651036"/>
          </a:xfrm>
        </p:spPr>
        <p:txBody>
          <a:bodyPr/>
          <a:lstStyle/>
          <a:p>
            <a:pPr algn="ctr"/>
            <a:r>
              <a:rPr lang="en-US" sz="3600" dirty="0">
                <a:solidFill>
                  <a:srgbClr val="A62254"/>
                </a:solidFill>
              </a:rPr>
              <a:t>Mission to </a:t>
            </a:r>
            <a:r>
              <a:rPr lang="en-US" sz="3600" dirty="0" smtClean="0">
                <a:solidFill>
                  <a:srgbClr val="A62254"/>
                </a:solidFill>
              </a:rPr>
              <a:t>Metaphors</a:t>
            </a:r>
            <a:endParaRPr lang="en-US" dirty="0"/>
          </a:p>
        </p:txBody>
      </p:sp>
      <p:sp>
        <p:nvSpPr>
          <p:cNvPr id="8" name="TextBox 7"/>
          <p:cNvSpPr txBox="1"/>
          <p:nvPr/>
        </p:nvSpPr>
        <p:spPr>
          <a:xfrm rot="20200243">
            <a:off x="1286932" y="2846659"/>
            <a:ext cx="1699152" cy="523220"/>
          </a:xfrm>
          <a:prstGeom prst="rect">
            <a:avLst/>
          </a:prstGeom>
          <a:solidFill>
            <a:schemeClr val="bg1"/>
          </a:solidFill>
          <a:ln w="25400">
            <a:solidFill>
              <a:schemeClr val="tx1"/>
            </a:solidFill>
          </a:ln>
        </p:spPr>
        <p:txBody>
          <a:bodyPr wrap="square" rtlCol="0">
            <a:spAutoFit/>
          </a:bodyPr>
          <a:lstStyle/>
          <a:p>
            <a:pPr algn="ctr"/>
            <a:r>
              <a:rPr lang="en-US" sz="2800" b="1" dirty="0">
                <a:solidFill>
                  <a:prstClr val="black"/>
                </a:solidFill>
                <a:latin typeface="Calibri"/>
              </a:rPr>
              <a:t>Exposure</a:t>
            </a: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302379">
            <a:off x="335219" y="980172"/>
            <a:ext cx="3523003" cy="1664637"/>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241175">
            <a:off x="8822107" y="1072021"/>
            <a:ext cx="3077281" cy="2273241"/>
          </a:xfrm>
          <a:prstGeom prst="rect">
            <a:avLst/>
          </a:prstGeom>
        </p:spPr>
      </p:pic>
      <p:sp>
        <p:nvSpPr>
          <p:cNvPr id="3" name="Oval 2"/>
          <p:cNvSpPr/>
          <p:nvPr/>
        </p:nvSpPr>
        <p:spPr>
          <a:xfrm rot="20544953">
            <a:off x="572296" y="1929563"/>
            <a:ext cx="1171117" cy="503339"/>
          </a:xfrm>
          <a:prstGeom prst="ellipse">
            <a:avLst/>
          </a:prstGeom>
          <a:noFill/>
          <a:ln w="38100">
            <a:solidFill>
              <a:srgbClr val="A622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p:nvPr/>
        </p:nvSpPr>
        <p:spPr>
          <a:xfrm rot="1037907">
            <a:off x="10929424" y="2013744"/>
            <a:ext cx="1051437" cy="534775"/>
          </a:xfrm>
          <a:prstGeom prst="ellipse">
            <a:avLst/>
          </a:prstGeom>
          <a:noFill/>
          <a:ln w="38100">
            <a:solidFill>
              <a:srgbClr val="A622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TextBox 29"/>
          <p:cNvSpPr txBox="1"/>
          <p:nvPr/>
        </p:nvSpPr>
        <p:spPr>
          <a:xfrm rot="1268522">
            <a:off x="9823616" y="3423326"/>
            <a:ext cx="1000447" cy="523220"/>
          </a:xfrm>
          <a:prstGeom prst="rect">
            <a:avLst/>
          </a:prstGeom>
          <a:solidFill>
            <a:schemeClr val="bg1"/>
          </a:solidFill>
          <a:ln w="25400">
            <a:solidFill>
              <a:schemeClr val="tx1"/>
            </a:solidFill>
          </a:ln>
        </p:spPr>
        <p:txBody>
          <a:bodyPr wrap="square" rtlCol="0">
            <a:spAutoFit/>
          </a:bodyPr>
          <a:lstStyle/>
          <a:p>
            <a:pPr algn="ctr"/>
            <a:r>
              <a:rPr lang="en-US" sz="2800" b="1" dirty="0">
                <a:solidFill>
                  <a:prstClr val="black"/>
                </a:solidFill>
                <a:latin typeface="Calibri"/>
              </a:rPr>
              <a:t>Core</a:t>
            </a:r>
          </a:p>
        </p:txBody>
      </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9074" y="3539620"/>
            <a:ext cx="6973813" cy="650101"/>
          </a:xfrm>
          <a:prstGeom prst="rect">
            <a:avLst/>
          </a:prstGeom>
        </p:spPr>
      </p:pic>
      <p:sp>
        <p:nvSpPr>
          <p:cNvPr id="27" name="Oval 26"/>
          <p:cNvSpPr/>
          <p:nvPr/>
        </p:nvSpPr>
        <p:spPr>
          <a:xfrm>
            <a:off x="2789115" y="3776612"/>
            <a:ext cx="798814" cy="407259"/>
          </a:xfrm>
          <a:prstGeom prst="ellipse">
            <a:avLst/>
          </a:prstGeom>
          <a:noFill/>
          <a:ln w="38100">
            <a:solidFill>
              <a:srgbClr val="A622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Oval 25"/>
          <p:cNvSpPr/>
          <p:nvPr/>
        </p:nvSpPr>
        <p:spPr>
          <a:xfrm>
            <a:off x="5819042" y="3427315"/>
            <a:ext cx="553919" cy="407259"/>
          </a:xfrm>
          <a:prstGeom prst="ellipse">
            <a:avLst/>
          </a:prstGeom>
          <a:noFill/>
          <a:ln w="38100">
            <a:solidFill>
              <a:srgbClr val="A622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TextBox 28"/>
          <p:cNvSpPr txBox="1"/>
          <p:nvPr/>
        </p:nvSpPr>
        <p:spPr>
          <a:xfrm>
            <a:off x="4878777" y="4360261"/>
            <a:ext cx="1872150" cy="523220"/>
          </a:xfrm>
          <a:prstGeom prst="rect">
            <a:avLst/>
          </a:prstGeom>
          <a:solidFill>
            <a:schemeClr val="bg1"/>
          </a:solidFill>
          <a:ln w="25400">
            <a:solidFill>
              <a:schemeClr val="tx1"/>
            </a:solidFill>
          </a:ln>
        </p:spPr>
        <p:txBody>
          <a:bodyPr wrap="square" rtlCol="0">
            <a:spAutoFit/>
          </a:bodyPr>
          <a:lstStyle/>
          <a:p>
            <a:pPr algn="ctr"/>
            <a:r>
              <a:rPr lang="en-US" sz="2800" b="1" dirty="0">
                <a:solidFill>
                  <a:prstClr val="black"/>
                </a:solidFill>
                <a:latin typeface="Calibri"/>
              </a:rPr>
              <a:t>Foundation</a:t>
            </a:r>
          </a:p>
        </p:txBody>
      </p:sp>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37354">
            <a:off x="345794" y="4706649"/>
            <a:ext cx="6421198" cy="876432"/>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156294">
            <a:off x="7705822" y="4397229"/>
            <a:ext cx="4056526" cy="1557349"/>
          </a:xfrm>
          <a:prstGeom prst="rect">
            <a:avLst/>
          </a:prstGeom>
        </p:spPr>
      </p:pic>
      <p:sp>
        <p:nvSpPr>
          <p:cNvPr id="24" name="Oval 23"/>
          <p:cNvSpPr/>
          <p:nvPr/>
        </p:nvSpPr>
        <p:spPr>
          <a:xfrm rot="21029425">
            <a:off x="10163894" y="5369067"/>
            <a:ext cx="1247492" cy="633438"/>
          </a:xfrm>
          <a:prstGeom prst="ellipse">
            <a:avLst/>
          </a:prstGeom>
          <a:noFill/>
          <a:ln w="38100">
            <a:solidFill>
              <a:srgbClr val="A622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Oval 24"/>
          <p:cNvSpPr/>
          <p:nvPr/>
        </p:nvSpPr>
        <p:spPr>
          <a:xfrm rot="799590">
            <a:off x="5099185" y="5434951"/>
            <a:ext cx="1048967" cy="494117"/>
          </a:xfrm>
          <a:prstGeom prst="ellipse">
            <a:avLst/>
          </a:prstGeom>
          <a:noFill/>
          <a:ln w="38100">
            <a:solidFill>
              <a:srgbClr val="A622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31705" y="2281131"/>
            <a:ext cx="4766295" cy="732802"/>
          </a:xfrm>
          <a:prstGeom prst="rect">
            <a:avLst/>
          </a:prstGeom>
        </p:spPr>
      </p:pic>
      <p:sp>
        <p:nvSpPr>
          <p:cNvPr id="28" name="Oval 27"/>
          <p:cNvSpPr/>
          <p:nvPr/>
        </p:nvSpPr>
        <p:spPr>
          <a:xfrm>
            <a:off x="5639020" y="2524055"/>
            <a:ext cx="553919" cy="407259"/>
          </a:xfrm>
          <a:prstGeom prst="ellipse">
            <a:avLst/>
          </a:prstGeom>
          <a:noFill/>
          <a:ln w="38100">
            <a:solidFill>
              <a:srgbClr val="A622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TextBox 30"/>
          <p:cNvSpPr txBox="1"/>
          <p:nvPr/>
        </p:nvSpPr>
        <p:spPr>
          <a:xfrm>
            <a:off x="6190976" y="1977088"/>
            <a:ext cx="1201169" cy="523220"/>
          </a:xfrm>
          <a:prstGeom prst="rect">
            <a:avLst/>
          </a:prstGeom>
          <a:solidFill>
            <a:schemeClr val="bg1"/>
          </a:solidFill>
          <a:ln w="25400">
            <a:solidFill>
              <a:schemeClr val="tx1"/>
            </a:solidFill>
          </a:ln>
        </p:spPr>
        <p:txBody>
          <a:bodyPr wrap="square" rtlCol="0">
            <a:spAutoFit/>
          </a:bodyPr>
          <a:lstStyle/>
          <a:p>
            <a:pPr algn="ctr"/>
            <a:r>
              <a:rPr lang="en-US" sz="2800" b="1" dirty="0">
                <a:solidFill>
                  <a:prstClr val="black"/>
                </a:solidFill>
                <a:latin typeface="Calibri"/>
              </a:rPr>
              <a:t>Heart</a:t>
            </a:r>
          </a:p>
        </p:txBody>
      </p:sp>
    </p:spTree>
    <p:extLst>
      <p:ext uri="{BB962C8B-B14F-4D97-AF65-F5344CB8AC3E}">
        <p14:creationId xmlns:p14="http://schemas.microsoft.com/office/powerpoint/2010/main" val="3668110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23" grpId="0" animBg="1"/>
      <p:bldP spid="30" grpId="0" animBg="1"/>
      <p:bldP spid="27" grpId="0" animBg="1"/>
      <p:bldP spid="26" grpId="0" animBg="1"/>
      <p:bldP spid="29" grpId="0" animBg="1"/>
      <p:bldP spid="24" grpId="0" animBg="1"/>
      <p:bldP spid="25" grpId="0" animBg="1"/>
      <p:bldP spid="28"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800" y="156326"/>
            <a:ext cx="10515600" cy="1325563"/>
          </a:xfrm>
        </p:spPr>
        <p:txBody>
          <a:bodyPr/>
          <a:lstStyle/>
          <a:p>
            <a:r>
              <a:rPr lang="en-US" sz="3200" dirty="0">
                <a:latin typeface="Calibri" panose="020F0502020204030204" pitchFamily="34" charset="0"/>
                <a:cs typeface="Calibri" panose="020F0502020204030204" pitchFamily="34" charset="0"/>
              </a:rPr>
              <a:t>Gen Ed </a:t>
            </a:r>
            <a:r>
              <a:rPr lang="en-US" sz="3200" dirty="0" smtClean="0">
                <a:latin typeface="Calibri" panose="020F0502020204030204" pitchFamily="34" charset="0"/>
                <a:cs typeface="Calibri" panose="020F0502020204030204" pitchFamily="34" charset="0"/>
              </a:rPr>
              <a:t>is a Foundation</a:t>
            </a: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18" name="Picture 17" descr="Diagram of house built on found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2800" y="9983"/>
            <a:ext cx="3730008" cy="6216679"/>
          </a:xfrm>
          <a:prstGeom prst="rect">
            <a:avLst/>
          </a:prstGeom>
        </p:spPr>
      </p:pic>
    </p:spTree>
    <p:extLst>
      <p:ext uri="{BB962C8B-B14F-4D97-AF65-F5344CB8AC3E}">
        <p14:creationId xmlns:p14="http://schemas.microsoft.com/office/powerpoint/2010/main" val="195151522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9000" y="127412"/>
            <a:ext cx="10515600" cy="781487"/>
          </a:xfrm>
        </p:spPr>
        <p:txBody>
          <a:bodyPr/>
          <a:lstStyle/>
          <a:p>
            <a:r>
              <a:rPr lang="en-US" sz="3200" dirty="0">
                <a:solidFill>
                  <a:prstClr val="black"/>
                </a:solidFill>
                <a:latin typeface="Calibri"/>
              </a:rPr>
              <a:t>But If We’re Not Committed</a:t>
            </a:r>
            <a:r>
              <a:rPr lang="en-US" sz="3200" dirty="0" smtClean="0">
                <a:solidFill>
                  <a:prstClr val="black"/>
                </a:solidFill>
                <a:latin typeface="Calibri"/>
              </a:rPr>
              <a:t>…</a:t>
            </a:r>
            <a:endParaRPr lang="en-US" dirty="0"/>
          </a:p>
        </p:txBody>
      </p:sp>
      <p:pic>
        <p:nvPicPr>
          <p:cNvPr id="16" name="Picture 15" descr="Foundation with nothing built on to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6724" y="908899"/>
            <a:ext cx="7829907" cy="5199058"/>
          </a:xfrm>
          <a:prstGeom prst="rect">
            <a:avLst/>
          </a:prstGeom>
        </p:spPr>
      </p:pic>
    </p:spTree>
    <p:extLst>
      <p:ext uri="{BB962C8B-B14F-4D97-AF65-F5344CB8AC3E}">
        <p14:creationId xmlns:p14="http://schemas.microsoft.com/office/powerpoint/2010/main" val="271485160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1709739"/>
            <a:ext cx="10515600" cy="1947862"/>
          </a:xfrm>
        </p:spPr>
        <p:txBody>
          <a:bodyPr>
            <a:normAutofit/>
          </a:bodyPr>
          <a:lstStyle/>
          <a:p>
            <a:pPr algn="ctr"/>
            <a:r>
              <a:rPr lang="en-US" sz="6000" dirty="0" smtClean="0">
                <a:solidFill>
                  <a:schemeClr val="bg1"/>
                </a:solidFill>
              </a:rPr>
              <a:t>What is General Education?</a:t>
            </a:r>
            <a:endParaRPr lang="en-US" sz="6000" dirty="0">
              <a:solidFill>
                <a:schemeClr val="bg1"/>
              </a:solidFill>
            </a:endParaRPr>
          </a:p>
        </p:txBody>
      </p:sp>
    </p:spTree>
    <p:extLst>
      <p:ext uri="{BB962C8B-B14F-4D97-AF65-F5344CB8AC3E}">
        <p14:creationId xmlns:p14="http://schemas.microsoft.com/office/powerpoint/2010/main" val="217432916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600" y="59293"/>
            <a:ext cx="10515600" cy="840707"/>
          </a:xfrm>
        </p:spPr>
        <p:txBody>
          <a:bodyPr/>
          <a:lstStyle/>
          <a:p>
            <a:r>
              <a:rPr lang="en-US" sz="3200" dirty="0">
                <a:latin typeface="Calibri" panose="020F0502020204030204" pitchFamily="34" charset="0"/>
                <a:cs typeface="Calibri" panose="020F0502020204030204" pitchFamily="34" charset="0"/>
              </a:rPr>
              <a:t>Gen Ed </a:t>
            </a:r>
            <a:r>
              <a:rPr lang="en-US" sz="3200" dirty="0" smtClean="0">
                <a:latin typeface="Calibri" panose="020F0502020204030204" pitchFamily="34" charset="0"/>
                <a:cs typeface="Calibri" panose="020F0502020204030204" pitchFamily="34" charset="0"/>
              </a:rPr>
              <a:t>is Exposure</a:t>
            </a:r>
            <a:endParaRPr lang="en-US" dirty="0">
              <a:latin typeface="Calibri" panose="020F0502020204030204" pitchFamily="34" charset="0"/>
              <a:cs typeface="Calibri" panose="020F0502020204030204" pitchFamily="34" charset="0"/>
            </a:endParaRPr>
          </a:p>
        </p:txBody>
      </p:sp>
      <p:pic>
        <p:nvPicPr>
          <p:cNvPr id="10" name="Picture 9" descr="Students checking birdhouses as part of citizen science project"/>
          <p:cNvPicPr>
            <a:picLocks noChangeAspect="1"/>
          </p:cNvPicPr>
          <p:nvPr/>
        </p:nvPicPr>
        <p:blipFill>
          <a:blip r:embed="rId3"/>
          <a:stretch>
            <a:fillRect/>
          </a:stretch>
        </p:blipFill>
        <p:spPr>
          <a:xfrm>
            <a:off x="4168800" y="1097132"/>
            <a:ext cx="7756367" cy="5030398"/>
          </a:xfrm>
          <a:prstGeom prst="rect">
            <a:avLst/>
          </a:prstGeom>
        </p:spPr>
      </p:pic>
    </p:spTree>
    <p:extLst>
      <p:ext uri="{BB962C8B-B14F-4D97-AF65-F5344CB8AC3E}">
        <p14:creationId xmlns:p14="http://schemas.microsoft.com/office/powerpoint/2010/main" val="246492298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3999" y="140154"/>
            <a:ext cx="6297831" cy="1325563"/>
          </a:xfrm>
        </p:spPr>
        <p:txBody>
          <a:bodyPr/>
          <a:lstStyle/>
          <a:p>
            <a:r>
              <a:rPr lang="en-US" sz="3200" dirty="0">
                <a:solidFill>
                  <a:prstClr val="black"/>
                </a:solidFill>
                <a:latin typeface="Calibri"/>
              </a:rPr>
              <a:t>But If We’re Not Committed…</a:t>
            </a:r>
            <a:br>
              <a:rPr lang="en-US" sz="3200" dirty="0">
                <a:solidFill>
                  <a:prstClr val="black"/>
                </a:solidFill>
                <a:latin typeface="Calibri"/>
              </a:rPr>
            </a:br>
            <a:endParaRPr lang="en-US" dirty="0"/>
          </a:p>
        </p:txBody>
      </p:sp>
      <p:pic>
        <p:nvPicPr>
          <p:cNvPr id="11" name="Picture 10" descr="Cartoon about parents hosting a chicken-pox party"/>
          <p:cNvPicPr>
            <a:picLocks noChangeAspect="1"/>
          </p:cNvPicPr>
          <p:nvPr/>
        </p:nvPicPr>
        <p:blipFill>
          <a:blip r:embed="rId3"/>
          <a:stretch>
            <a:fillRect/>
          </a:stretch>
        </p:blipFill>
        <p:spPr>
          <a:xfrm>
            <a:off x="5958493" y="0"/>
            <a:ext cx="5205313" cy="6858000"/>
          </a:xfrm>
          <a:prstGeom prst="rect">
            <a:avLst/>
          </a:prstGeom>
        </p:spPr>
      </p:pic>
    </p:spTree>
    <p:extLst>
      <p:ext uri="{BB962C8B-B14F-4D97-AF65-F5344CB8AC3E}">
        <p14:creationId xmlns:p14="http://schemas.microsoft.com/office/powerpoint/2010/main" val="407146687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800" y="137152"/>
            <a:ext cx="10515600" cy="882772"/>
          </a:xfrm>
        </p:spPr>
        <p:txBody>
          <a:bodyPr/>
          <a:lstStyle/>
          <a:p>
            <a:r>
              <a:rPr lang="en-US" sz="3200" dirty="0">
                <a:solidFill>
                  <a:prstClr val="black"/>
                </a:solidFill>
                <a:latin typeface="Calibri"/>
              </a:rPr>
              <a:t>Gen Ed </a:t>
            </a:r>
            <a:r>
              <a:rPr lang="en-US" sz="3200" dirty="0" smtClean="0">
                <a:solidFill>
                  <a:prstClr val="black"/>
                </a:solidFill>
                <a:latin typeface="Calibri"/>
              </a:rPr>
              <a:t>is the Heart</a:t>
            </a:r>
            <a:endParaRPr lang="en-US" dirty="0"/>
          </a:p>
        </p:txBody>
      </p:sp>
      <p:pic>
        <p:nvPicPr>
          <p:cNvPr id="1028" name="Picture 4" descr="Heartbeat 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431704" y="715908"/>
            <a:ext cx="5760640" cy="524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37706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2229" y="0"/>
            <a:ext cx="10515600" cy="909251"/>
          </a:xfrm>
        </p:spPr>
        <p:txBody>
          <a:bodyPr>
            <a:normAutofit/>
          </a:bodyPr>
          <a:lstStyle/>
          <a:p>
            <a:r>
              <a:rPr lang="en-US" sz="3200" dirty="0">
                <a:solidFill>
                  <a:prstClr val="black"/>
                </a:solidFill>
                <a:latin typeface="Calibri"/>
              </a:rPr>
              <a:t>But If We’re Not Committed</a:t>
            </a:r>
            <a:r>
              <a:rPr lang="en-US" sz="3200" dirty="0" smtClean="0">
                <a:solidFill>
                  <a:prstClr val="black"/>
                </a:solidFill>
                <a:latin typeface="Calibri"/>
              </a:rPr>
              <a:t>…</a:t>
            </a:r>
            <a:endParaRPr lang="en-US" dirty="0"/>
          </a:p>
        </p:txBody>
      </p:sp>
      <p:pic>
        <p:nvPicPr>
          <p:cNvPr id="1030" name="Picture 6" descr="Appendix pain pict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0800" y="1000285"/>
            <a:ext cx="9014951" cy="507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0083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7"/>
            <a:ext cx="10515600" cy="854074"/>
          </a:xfrm>
        </p:spPr>
        <p:txBody>
          <a:bodyPr/>
          <a:lstStyle/>
          <a:p>
            <a:r>
              <a:rPr lang="en-US" sz="3200" dirty="0">
                <a:latin typeface="Calibri" panose="020F0502020204030204" pitchFamily="34" charset="0"/>
                <a:cs typeface="Calibri" panose="020F0502020204030204" pitchFamily="34" charset="0"/>
              </a:rPr>
              <a:t>Gen Ed </a:t>
            </a:r>
            <a:r>
              <a:rPr lang="en-US" sz="3200" dirty="0" smtClean="0">
                <a:latin typeface="Calibri" panose="020F0502020204030204" pitchFamily="34" charset="0"/>
                <a:cs typeface="Calibri" panose="020F0502020204030204" pitchFamily="34" charset="0"/>
              </a:rPr>
              <a:t>is the Core</a:t>
            </a:r>
            <a:endParaRPr lang="en-US" dirty="0">
              <a:latin typeface="Calibri" panose="020F0502020204030204" pitchFamily="34" charset="0"/>
              <a:cs typeface="Calibri" panose="020F0502020204030204" pitchFamily="34" charset="0"/>
            </a:endParaRPr>
          </a:p>
        </p:txBody>
      </p:sp>
      <p:pic>
        <p:nvPicPr>
          <p:cNvPr id="2" name="Picture 1" descr="Image of earth and its cor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96146" y="468970"/>
            <a:ext cx="5532660" cy="5532660"/>
          </a:xfrm>
          <a:prstGeom prst="rect">
            <a:avLst/>
          </a:prstGeom>
        </p:spPr>
      </p:pic>
    </p:spTree>
    <p:extLst>
      <p:ext uri="{BB962C8B-B14F-4D97-AF65-F5344CB8AC3E}">
        <p14:creationId xmlns:p14="http://schemas.microsoft.com/office/powerpoint/2010/main" val="143036091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prstClr val="black"/>
                </a:solidFill>
                <a:latin typeface="Calibri"/>
              </a:rPr>
              <a:t>But If We’re Not Committed</a:t>
            </a:r>
            <a:r>
              <a:rPr lang="en-US" sz="3200" dirty="0" smtClean="0">
                <a:solidFill>
                  <a:prstClr val="black"/>
                </a:solidFill>
                <a:latin typeface="Calibri"/>
              </a:rPr>
              <a:t>…</a:t>
            </a:r>
            <a:endParaRPr lang="en-US" dirty="0"/>
          </a:p>
        </p:txBody>
      </p:sp>
      <p:pic>
        <p:nvPicPr>
          <p:cNvPr id="4" name="Picture 3" descr="Image of old apple core"/>
          <p:cNvPicPr>
            <a:picLocks noChangeAspect="1"/>
          </p:cNvPicPr>
          <p:nvPr/>
        </p:nvPicPr>
        <p:blipFill>
          <a:blip r:embed="rId2"/>
          <a:stretch>
            <a:fillRect/>
          </a:stretch>
        </p:blipFill>
        <p:spPr>
          <a:xfrm>
            <a:off x="7320137" y="268023"/>
            <a:ext cx="3851677" cy="5783299"/>
          </a:xfrm>
          <a:prstGeom prst="rect">
            <a:avLst/>
          </a:prstGeom>
        </p:spPr>
      </p:pic>
    </p:spTree>
    <p:extLst>
      <p:ext uri="{BB962C8B-B14F-4D97-AF65-F5344CB8AC3E}">
        <p14:creationId xmlns:p14="http://schemas.microsoft.com/office/powerpoint/2010/main" val="30837621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437743" cy="1768474"/>
          </a:xfrm>
        </p:spPr>
        <p:txBody>
          <a:bodyPr/>
          <a:lstStyle/>
          <a:p>
            <a:r>
              <a:rPr lang="en-US" sz="3200" dirty="0">
                <a:latin typeface="Calibri" panose="020F0502020204030204" pitchFamily="34" charset="0"/>
                <a:cs typeface="Calibri" panose="020F0502020204030204" pitchFamily="34" charset="0"/>
              </a:rPr>
              <a:t>Gen Ed Leads to Well-Rounded </a:t>
            </a:r>
            <a:r>
              <a:rPr lang="en-US" sz="3200" dirty="0" smtClean="0">
                <a:latin typeface="Calibri" panose="020F0502020204030204" pitchFamily="34" charset="0"/>
                <a:cs typeface="Calibri" panose="020F0502020204030204" pitchFamily="34" charset="0"/>
              </a:rPr>
              <a:t>Students</a:t>
            </a:r>
            <a:endParaRPr lang="en-US" dirty="0">
              <a:latin typeface="Calibri" panose="020F0502020204030204" pitchFamily="34" charset="0"/>
              <a:cs typeface="Calibri" panose="020F0502020204030204" pitchFamily="34" charset="0"/>
            </a:endParaRPr>
          </a:p>
        </p:txBody>
      </p:sp>
      <p:pic>
        <p:nvPicPr>
          <p:cNvPr id="2052" name="Picture 4" descr="Image of Einstein playing guit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2947" y="491261"/>
            <a:ext cx="5554385" cy="553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95305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solidFill>
                  <a:prstClr val="black"/>
                </a:solidFill>
                <a:latin typeface="Calibri"/>
              </a:rPr>
              <a:t>But If We’re Not Committed</a:t>
            </a:r>
            <a:r>
              <a:rPr lang="en-US" sz="3200" dirty="0" smtClean="0">
                <a:solidFill>
                  <a:prstClr val="black"/>
                </a:solidFill>
                <a:latin typeface="Calibri"/>
              </a:rPr>
              <a:t>…</a:t>
            </a:r>
            <a:endParaRPr lang="en-US" dirty="0"/>
          </a:p>
        </p:txBody>
      </p:sp>
      <p:pic>
        <p:nvPicPr>
          <p:cNvPr id="2054" name="Picture 6" descr="Image of charlie brow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7829" y="377577"/>
            <a:ext cx="4869798" cy="541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83431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86228" y="952955"/>
            <a:ext cx="3280229" cy="3764188"/>
          </a:xfrm>
        </p:spPr>
        <p:txBody>
          <a:bodyPr>
            <a:normAutofit/>
          </a:bodyPr>
          <a:lstStyle/>
          <a:p>
            <a:r>
              <a:rPr lang="en-US" sz="3200" dirty="0">
                <a:latin typeface="Calibri" panose="020F0502020204030204" pitchFamily="34" charset="0"/>
                <a:cs typeface="Calibri" panose="020F0502020204030204" pitchFamily="34" charset="0"/>
              </a:rPr>
              <a:t>Gen Ed is the Ingredients and Skills to Create </a:t>
            </a:r>
            <a:r>
              <a:rPr lang="en-US" sz="3200" dirty="0" smtClean="0">
                <a:latin typeface="Calibri" panose="020F0502020204030204" pitchFamily="34" charset="0"/>
                <a:cs typeface="Calibri" panose="020F0502020204030204" pitchFamily="34" charset="0"/>
              </a:rPr>
              <a:t>a Life Worth Living</a:t>
            </a:r>
            <a:endParaRPr lang="en-US" dirty="0">
              <a:latin typeface="Calibri" panose="020F0502020204030204" pitchFamily="34" charset="0"/>
              <a:cs typeface="Calibri" panose="020F0502020204030204" pitchFamily="34" charset="0"/>
            </a:endParaRPr>
          </a:p>
        </p:txBody>
      </p:sp>
      <p:pic>
        <p:nvPicPr>
          <p:cNvPr id="2" name="Picture 1" descr="Image of chef making stir-fry in wok"/>
          <p:cNvPicPr>
            <a:picLocks noChangeAspect="1"/>
          </p:cNvPicPr>
          <p:nvPr/>
        </p:nvPicPr>
        <p:blipFill>
          <a:blip r:embed="rId3"/>
          <a:stretch>
            <a:fillRect/>
          </a:stretch>
        </p:blipFill>
        <p:spPr>
          <a:xfrm>
            <a:off x="3888015" y="952955"/>
            <a:ext cx="8115300" cy="4572000"/>
          </a:xfrm>
          <a:prstGeom prst="rect">
            <a:avLst/>
          </a:prstGeom>
        </p:spPr>
      </p:pic>
    </p:spTree>
    <p:extLst>
      <p:ext uri="{BB962C8B-B14F-4D97-AF65-F5344CB8AC3E}">
        <p14:creationId xmlns:p14="http://schemas.microsoft.com/office/powerpoint/2010/main" val="24677777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14" y="459468"/>
            <a:ext cx="5257800" cy="1325563"/>
          </a:xfrm>
        </p:spPr>
        <p:txBody>
          <a:bodyPr/>
          <a:lstStyle/>
          <a:p>
            <a:r>
              <a:rPr lang="en-US" sz="3200" dirty="0">
                <a:latin typeface="Calibri" panose="020F0502020204030204" pitchFamily="34" charset="0"/>
                <a:cs typeface="Calibri" panose="020F0502020204030204" pitchFamily="34" charset="0"/>
              </a:rPr>
              <a:t>But If We’re Not Committed…</a:t>
            </a:r>
            <a:br>
              <a:rPr lang="en-US" sz="32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14" name="Picture 13" descr="Image of stir-fry menu"/>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9143" y="21994"/>
            <a:ext cx="5173143" cy="6204668"/>
          </a:xfrm>
          <a:prstGeom prst="rect">
            <a:avLst/>
          </a:prstGeom>
        </p:spPr>
      </p:pic>
    </p:spTree>
    <p:extLst>
      <p:ext uri="{BB962C8B-B14F-4D97-AF65-F5344CB8AC3E}">
        <p14:creationId xmlns:p14="http://schemas.microsoft.com/office/powerpoint/2010/main" val="818410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t>Poll the Audience: What is General Education?</a:t>
            </a:r>
            <a:endParaRPr lang="en-US" dirty="0"/>
          </a:p>
        </p:txBody>
      </p:sp>
      <p:pic>
        <p:nvPicPr>
          <p:cNvPr id="4" name="Picture 3" descr="Word cloud depicting audience respons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429" y="1785601"/>
            <a:ext cx="11695141" cy="3807418"/>
          </a:xfrm>
          <a:prstGeom prst="rect">
            <a:avLst/>
          </a:prstGeom>
        </p:spPr>
      </p:pic>
    </p:spTree>
    <p:extLst>
      <p:ext uri="{BB962C8B-B14F-4D97-AF65-F5344CB8AC3E}">
        <p14:creationId xmlns:p14="http://schemas.microsoft.com/office/powerpoint/2010/main" val="198266730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mage of glasses making fuzzy architecture picture clear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3446" y="1034569"/>
            <a:ext cx="7863837" cy="5735686"/>
          </a:xfrm>
          <a:prstGeom prst="rect">
            <a:avLst/>
          </a:prstGeom>
        </p:spPr>
      </p:pic>
      <p:sp>
        <p:nvSpPr>
          <p:cNvPr id="4" name="Title 3"/>
          <p:cNvSpPr>
            <a:spLocks noGrp="1"/>
          </p:cNvSpPr>
          <p:nvPr>
            <p:ph type="title"/>
          </p:nvPr>
        </p:nvSpPr>
        <p:spPr>
          <a:xfrm>
            <a:off x="210750" y="62334"/>
            <a:ext cx="10515600" cy="972236"/>
          </a:xfrm>
        </p:spPr>
        <p:txBody>
          <a:bodyPr/>
          <a:lstStyle/>
          <a:p>
            <a:r>
              <a:rPr lang="en-US" sz="3200" dirty="0">
                <a:solidFill>
                  <a:prstClr val="black"/>
                </a:solidFill>
                <a:latin typeface="Calibri"/>
              </a:rPr>
              <a:t>Gen Ed Provides </a:t>
            </a:r>
            <a:r>
              <a:rPr lang="en-US" sz="3200" dirty="0" smtClean="0">
                <a:solidFill>
                  <a:prstClr val="black"/>
                </a:solidFill>
                <a:latin typeface="Calibri"/>
              </a:rPr>
              <a:t>Lenses</a:t>
            </a:r>
            <a:endParaRPr lang="en-US" dirty="0"/>
          </a:p>
        </p:txBody>
      </p:sp>
    </p:spTree>
    <p:extLst>
      <p:ext uri="{BB962C8B-B14F-4D97-AF65-F5344CB8AC3E}">
        <p14:creationId xmlns:p14="http://schemas.microsoft.com/office/powerpoint/2010/main" val="211063798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114319"/>
            <a:ext cx="10515600" cy="832505"/>
          </a:xfrm>
        </p:spPr>
        <p:txBody>
          <a:bodyPr>
            <a:normAutofit/>
          </a:bodyPr>
          <a:lstStyle/>
          <a:p>
            <a:r>
              <a:rPr lang="en-US" sz="3200" dirty="0">
                <a:solidFill>
                  <a:prstClr val="black"/>
                </a:solidFill>
                <a:latin typeface="Calibri"/>
              </a:rPr>
              <a:t>But If We’re Not Committed</a:t>
            </a:r>
            <a:r>
              <a:rPr lang="en-US" sz="3200" dirty="0" smtClean="0">
                <a:solidFill>
                  <a:prstClr val="black"/>
                </a:solidFill>
                <a:latin typeface="Calibri"/>
              </a:rPr>
              <a:t>…</a:t>
            </a:r>
            <a:endParaRPr lang="en-US" dirty="0"/>
          </a:p>
        </p:txBody>
      </p:sp>
      <p:pic>
        <p:nvPicPr>
          <p:cNvPr id="2" name="Picture 1" descr="Image of glasses making architecture clearer but narrowed by black box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3446" y="1034569"/>
            <a:ext cx="7863837" cy="5735686"/>
          </a:xfrm>
          <a:prstGeom prst="rect">
            <a:avLst/>
          </a:prstGeom>
        </p:spPr>
      </p:pic>
      <p:sp>
        <p:nvSpPr>
          <p:cNvPr id="3" name="Rectangle 2"/>
          <p:cNvSpPr/>
          <p:nvPr/>
        </p:nvSpPr>
        <p:spPr>
          <a:xfrm>
            <a:off x="1504378" y="893112"/>
            <a:ext cx="9221972" cy="198476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5890437" y="1741224"/>
            <a:ext cx="4835913" cy="448543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504378" y="1885495"/>
            <a:ext cx="1323882" cy="434116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2063667" y="5422605"/>
            <a:ext cx="4591364" cy="80405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0084885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40145"/>
            <a:ext cx="10515600" cy="796017"/>
          </a:xfrm>
        </p:spPr>
        <p:txBody>
          <a:bodyPr/>
          <a:lstStyle/>
          <a:p>
            <a:r>
              <a:rPr lang="en-US" sz="3200" dirty="0">
                <a:solidFill>
                  <a:prstClr val="black"/>
                </a:solidFill>
                <a:latin typeface="Calibri"/>
              </a:rPr>
              <a:t>Gen Ed Provides </a:t>
            </a:r>
            <a:r>
              <a:rPr lang="en-US" sz="3200" dirty="0" smtClean="0">
                <a:solidFill>
                  <a:prstClr val="black"/>
                </a:solidFill>
                <a:latin typeface="Calibri"/>
              </a:rPr>
              <a:t>Tools</a:t>
            </a:r>
            <a:endParaRPr lang="en-US" dirty="0"/>
          </a:p>
        </p:txBody>
      </p:sp>
      <p:pic>
        <p:nvPicPr>
          <p:cNvPr id="3" name="Picture 2" descr="Image of various tools on a tab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9224" y="681494"/>
            <a:ext cx="8110923" cy="5407283"/>
          </a:xfrm>
          <a:prstGeom prst="rect">
            <a:avLst/>
          </a:prstGeom>
        </p:spPr>
      </p:pic>
    </p:spTree>
    <p:extLst>
      <p:ext uri="{BB962C8B-B14F-4D97-AF65-F5344CB8AC3E}">
        <p14:creationId xmlns:p14="http://schemas.microsoft.com/office/powerpoint/2010/main" val="97078987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prstClr val="black"/>
                </a:solidFill>
                <a:latin typeface="Calibri"/>
              </a:rPr>
              <a:t>Because </a:t>
            </a:r>
            <a:r>
              <a:rPr lang="en-US" sz="3200" dirty="0">
                <a:solidFill>
                  <a:prstClr val="black"/>
                </a:solidFill>
                <a:latin typeface="Calibri"/>
              </a:rPr>
              <a:t>If We’re Not Committed</a:t>
            </a:r>
            <a:r>
              <a:rPr lang="en-US" sz="3200" dirty="0" smtClean="0">
                <a:solidFill>
                  <a:prstClr val="black"/>
                </a:solidFill>
                <a:latin typeface="Calibri"/>
              </a:rPr>
              <a:t>…</a:t>
            </a:r>
            <a:endParaRPr lang="en-US" dirty="0"/>
          </a:p>
        </p:txBody>
      </p:sp>
      <p:sp>
        <p:nvSpPr>
          <p:cNvPr id="3" name="Content Placeholder 2"/>
          <p:cNvSpPr>
            <a:spLocks noGrp="1"/>
          </p:cNvSpPr>
          <p:nvPr>
            <p:ph idx="1"/>
          </p:nvPr>
        </p:nvSpPr>
        <p:spPr>
          <a:xfrm>
            <a:off x="910348" y="2456295"/>
            <a:ext cx="4914452" cy="2402607"/>
          </a:xfrm>
        </p:spPr>
        <p:txBody>
          <a:bodyPr/>
          <a:lstStyle/>
          <a:p>
            <a:pPr marL="0" indent="0">
              <a:buNone/>
            </a:pPr>
            <a:r>
              <a:rPr lang="en-US" dirty="0" smtClean="0"/>
              <a:t>‘If the only tool you have is a hammer you tend to see every problem as a nail.’</a:t>
            </a:r>
          </a:p>
          <a:p>
            <a:pPr marL="0" indent="0">
              <a:buNone/>
            </a:pPr>
            <a:endParaRPr lang="en-US" dirty="0" smtClean="0"/>
          </a:p>
          <a:p>
            <a:pPr marL="0" indent="0" algn="r">
              <a:buNone/>
            </a:pPr>
            <a:r>
              <a:rPr lang="en-US" dirty="0" smtClean="0"/>
              <a:t>- Abraham Maslow</a:t>
            </a:r>
            <a:endParaRPr lang="en-US" dirty="0"/>
          </a:p>
        </p:txBody>
      </p:sp>
      <p:pic>
        <p:nvPicPr>
          <p:cNvPr id="2050" name="Picture 2" descr="Image of hammer trying to hammer a screw into wo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6662" y="2141948"/>
            <a:ext cx="4046938" cy="303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0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324530"/>
            <a:ext cx="10515600" cy="1865870"/>
          </a:xfrm>
        </p:spPr>
        <p:txBody>
          <a:bodyPr>
            <a:normAutofit/>
          </a:bodyPr>
          <a:lstStyle/>
          <a:p>
            <a:pPr algn="ctr"/>
            <a:r>
              <a:rPr lang="en-US" sz="6000" dirty="0" smtClean="0">
                <a:solidFill>
                  <a:schemeClr val="bg1"/>
                </a:solidFill>
              </a:rPr>
              <a:t>And If We’ve Really Lost Our Way…</a:t>
            </a:r>
            <a:endParaRPr lang="en-US" sz="6000" dirty="0">
              <a:solidFill>
                <a:schemeClr val="bg1"/>
              </a:solidFill>
            </a:endParaRPr>
          </a:p>
        </p:txBody>
      </p:sp>
    </p:spTree>
    <p:extLst>
      <p:ext uri="{BB962C8B-B14F-4D97-AF65-F5344CB8AC3E}">
        <p14:creationId xmlns:p14="http://schemas.microsoft.com/office/powerpoint/2010/main" val="170803180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hidden="1"/>
          <p:cNvSpPr>
            <a:spLocks noGrp="1"/>
          </p:cNvSpPr>
          <p:nvPr>
            <p:ph type="title"/>
          </p:nvPr>
        </p:nvSpPr>
        <p:spPr>
          <a:xfrm>
            <a:off x="5072577" y="26271"/>
            <a:ext cx="8284193" cy="1325563"/>
          </a:xfrm>
        </p:spPr>
        <p:txBody>
          <a:bodyPr/>
          <a:lstStyle/>
          <a:p>
            <a:r>
              <a:rPr lang="en-US" dirty="0" smtClean="0"/>
              <a:t>Gen Ed As Vegetables or Inoculation</a:t>
            </a:r>
            <a:endParaRPr lang="en-US" dirty="0"/>
          </a:p>
        </p:txBody>
      </p:sp>
      <p:sp>
        <p:nvSpPr>
          <p:cNvPr id="5" name="Content Placeholder 4"/>
          <p:cNvSpPr>
            <a:spLocks noGrp="1"/>
          </p:cNvSpPr>
          <p:nvPr>
            <p:ph sz="half" idx="1"/>
          </p:nvPr>
        </p:nvSpPr>
        <p:spPr>
          <a:xfrm>
            <a:off x="602178" y="4492172"/>
            <a:ext cx="5181600" cy="660400"/>
          </a:xfrm>
        </p:spPr>
        <p:txBody>
          <a:bodyPr>
            <a:normAutofit/>
          </a:bodyPr>
          <a:lstStyle/>
          <a:p>
            <a:pPr marL="0" indent="0">
              <a:buNone/>
            </a:pPr>
            <a:r>
              <a:rPr lang="en-US" sz="2800" dirty="0">
                <a:solidFill>
                  <a:prstClr val="black"/>
                </a:solidFill>
                <a:latin typeface="Calibri"/>
              </a:rPr>
              <a:t>Gen Ed </a:t>
            </a:r>
            <a:r>
              <a:rPr lang="en-US" sz="2800" dirty="0" smtClean="0">
                <a:solidFill>
                  <a:prstClr val="black"/>
                </a:solidFill>
                <a:latin typeface="Calibri"/>
              </a:rPr>
              <a:t>is Inoculation</a:t>
            </a:r>
            <a:endParaRPr lang="en-US" sz="2800" dirty="0">
              <a:solidFill>
                <a:prstClr val="black"/>
              </a:solidFill>
              <a:latin typeface="Calibri"/>
            </a:endParaRPr>
          </a:p>
        </p:txBody>
      </p:sp>
      <p:pic>
        <p:nvPicPr>
          <p:cNvPr id="2" name="Picture 1" descr="Image of child getting a shot"/>
          <p:cNvPicPr>
            <a:picLocks noChangeAspect="1"/>
          </p:cNvPicPr>
          <p:nvPr/>
        </p:nvPicPr>
        <p:blipFill>
          <a:blip r:embed="rId3"/>
          <a:stretch>
            <a:fillRect/>
          </a:stretch>
        </p:blipFill>
        <p:spPr>
          <a:xfrm>
            <a:off x="816935" y="293013"/>
            <a:ext cx="4440534" cy="3662114"/>
          </a:xfrm>
          <a:prstGeom prst="rect">
            <a:avLst/>
          </a:prstGeom>
        </p:spPr>
      </p:pic>
    </p:spTree>
    <p:extLst>
      <p:ext uri="{BB962C8B-B14F-4D97-AF65-F5344CB8AC3E}">
        <p14:creationId xmlns:p14="http://schemas.microsoft.com/office/powerpoint/2010/main" val="75742294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hidden="1"/>
          <p:cNvSpPr>
            <a:spLocks noGrp="1"/>
          </p:cNvSpPr>
          <p:nvPr>
            <p:ph type="title"/>
          </p:nvPr>
        </p:nvSpPr>
        <p:spPr>
          <a:xfrm>
            <a:off x="5072577" y="26271"/>
            <a:ext cx="8284193" cy="1325563"/>
          </a:xfrm>
        </p:spPr>
        <p:txBody>
          <a:bodyPr/>
          <a:lstStyle/>
          <a:p>
            <a:r>
              <a:rPr lang="en-US" dirty="0" smtClean="0"/>
              <a:t>Gen Ed As Vegetables or Inoculation</a:t>
            </a:r>
            <a:endParaRPr lang="en-US" dirty="0"/>
          </a:p>
        </p:txBody>
      </p:sp>
      <p:sp>
        <p:nvSpPr>
          <p:cNvPr id="5" name="Content Placeholder 4"/>
          <p:cNvSpPr>
            <a:spLocks noGrp="1"/>
          </p:cNvSpPr>
          <p:nvPr>
            <p:ph sz="half" idx="1"/>
          </p:nvPr>
        </p:nvSpPr>
        <p:spPr>
          <a:xfrm>
            <a:off x="582317" y="4492172"/>
            <a:ext cx="5181600" cy="660400"/>
          </a:xfrm>
        </p:spPr>
        <p:txBody>
          <a:bodyPr>
            <a:normAutofit/>
          </a:bodyPr>
          <a:lstStyle/>
          <a:p>
            <a:pPr marL="0" indent="0">
              <a:buNone/>
            </a:pPr>
            <a:r>
              <a:rPr lang="en-US" sz="2800" dirty="0">
                <a:solidFill>
                  <a:prstClr val="black"/>
                </a:solidFill>
                <a:latin typeface="Calibri"/>
              </a:rPr>
              <a:t>Gen Ed </a:t>
            </a:r>
            <a:r>
              <a:rPr lang="en-US" sz="2800" dirty="0" smtClean="0">
                <a:solidFill>
                  <a:prstClr val="black"/>
                </a:solidFill>
                <a:latin typeface="Calibri"/>
              </a:rPr>
              <a:t>is Inoculation</a:t>
            </a:r>
            <a:endParaRPr lang="en-US" sz="2800"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787907" y="290630"/>
            <a:ext cx="4440534" cy="3662114"/>
          </a:xfrm>
          <a:prstGeom prst="rect">
            <a:avLst/>
          </a:prstGeom>
        </p:spPr>
      </p:pic>
      <p:sp>
        <p:nvSpPr>
          <p:cNvPr id="6" name="Content Placeholder 5"/>
          <p:cNvSpPr>
            <a:spLocks noGrp="1"/>
          </p:cNvSpPr>
          <p:nvPr>
            <p:ph sz="half" idx="2"/>
          </p:nvPr>
        </p:nvSpPr>
        <p:spPr>
          <a:xfrm>
            <a:off x="6172200" y="950086"/>
            <a:ext cx="5181600" cy="4351338"/>
          </a:xfrm>
        </p:spPr>
        <p:txBody>
          <a:bodyPr>
            <a:normAutofit/>
          </a:bodyPr>
          <a:lstStyle/>
          <a:p>
            <a:pPr marL="0" indent="0">
              <a:buNone/>
            </a:pPr>
            <a:r>
              <a:rPr lang="en-US" sz="2800" dirty="0">
                <a:solidFill>
                  <a:prstClr val="black"/>
                </a:solidFill>
                <a:latin typeface="Calibri"/>
              </a:rPr>
              <a:t>Gen Ed </a:t>
            </a:r>
            <a:r>
              <a:rPr lang="en-US" sz="2800" dirty="0" smtClean="0">
                <a:solidFill>
                  <a:prstClr val="black"/>
                </a:solidFill>
                <a:latin typeface="Calibri"/>
              </a:rPr>
              <a:t>is Eating Your Vegetables</a:t>
            </a:r>
            <a:endParaRPr lang="en-US" sz="2800" dirty="0">
              <a:solidFill>
                <a:prstClr val="black"/>
              </a:solidFill>
              <a:latin typeface="Calibri"/>
            </a:endParaRPr>
          </a:p>
        </p:txBody>
      </p:sp>
      <p:pic>
        <p:nvPicPr>
          <p:cNvPr id="3" name="Picture 2" descr="Image of child picking at plate of salad"/>
          <p:cNvPicPr>
            <a:picLocks noChangeAspect="1"/>
          </p:cNvPicPr>
          <p:nvPr/>
        </p:nvPicPr>
        <p:blipFill>
          <a:blip r:embed="rId4"/>
          <a:stretch>
            <a:fillRect/>
          </a:stretch>
        </p:blipFill>
        <p:spPr>
          <a:xfrm>
            <a:off x="5674894" y="2373745"/>
            <a:ext cx="5563732" cy="3699882"/>
          </a:xfrm>
          <a:prstGeom prst="rect">
            <a:avLst/>
          </a:prstGeom>
        </p:spPr>
      </p:pic>
    </p:spTree>
    <p:extLst>
      <p:ext uri="{BB962C8B-B14F-4D97-AF65-F5344CB8AC3E}">
        <p14:creationId xmlns:p14="http://schemas.microsoft.com/office/powerpoint/2010/main" val="263591193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14146" y="106173"/>
            <a:ext cx="5209159" cy="730703"/>
          </a:xfrm>
        </p:spPr>
        <p:txBody>
          <a:bodyPr>
            <a:normAutofit/>
          </a:bodyPr>
          <a:lstStyle/>
          <a:p>
            <a:r>
              <a:rPr lang="en-US" sz="3200" dirty="0">
                <a:latin typeface="Calibri" panose="020F0502020204030204" pitchFamily="34" charset="0"/>
                <a:cs typeface="Calibri" panose="020F0502020204030204" pitchFamily="34" charset="0"/>
              </a:rPr>
              <a:t>Gen Ed is the Spare </a:t>
            </a:r>
            <a:r>
              <a:rPr lang="en-US" sz="3200" dirty="0" smtClean="0">
                <a:latin typeface="Calibri" panose="020F0502020204030204" pitchFamily="34" charset="0"/>
                <a:cs typeface="Calibri" panose="020F0502020204030204" pitchFamily="34" charset="0"/>
              </a:rPr>
              <a:t>Room</a:t>
            </a:r>
            <a:endParaRPr lang="en-US" dirty="0">
              <a:latin typeface="Calibri" panose="020F0502020204030204" pitchFamily="34" charset="0"/>
              <a:cs typeface="Calibri" panose="020F0502020204030204" pitchFamily="34" charset="0"/>
            </a:endParaRPr>
          </a:p>
        </p:txBody>
      </p:sp>
      <p:sp>
        <p:nvSpPr>
          <p:cNvPr id="17" name="TextBox 16"/>
          <p:cNvSpPr txBox="1"/>
          <p:nvPr/>
        </p:nvSpPr>
        <p:spPr>
          <a:xfrm>
            <a:off x="2510840" y="4666153"/>
            <a:ext cx="2033369" cy="523220"/>
          </a:xfrm>
          <a:prstGeom prst="rect">
            <a:avLst/>
          </a:prstGeom>
          <a:noFill/>
        </p:spPr>
        <p:txBody>
          <a:bodyPr wrap="square" rtlCol="0">
            <a:spAutoFit/>
          </a:bodyPr>
          <a:lstStyle/>
          <a:p>
            <a:r>
              <a:rPr lang="en-US" sz="2800" i="1" dirty="0">
                <a:solidFill>
                  <a:prstClr val="black"/>
                </a:solidFill>
                <a:latin typeface="Calibri"/>
              </a:rPr>
              <a:t>Before…</a:t>
            </a:r>
          </a:p>
        </p:txBody>
      </p:sp>
      <p:pic>
        <p:nvPicPr>
          <p:cNvPr id="15" name="Picture 14" descr="Image of messy dark spare room"/>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136" y="203575"/>
            <a:ext cx="5884970" cy="4407722"/>
          </a:xfrm>
          <a:prstGeom prst="rect">
            <a:avLst/>
          </a:prstGeom>
        </p:spPr>
      </p:pic>
    </p:spTree>
    <p:extLst>
      <p:ext uri="{BB962C8B-B14F-4D97-AF65-F5344CB8AC3E}">
        <p14:creationId xmlns:p14="http://schemas.microsoft.com/office/powerpoint/2010/main" val="191081990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671910" y="-33479"/>
            <a:ext cx="5215290" cy="1005964"/>
          </a:xfrm>
        </p:spPr>
        <p:txBody>
          <a:bodyPr>
            <a:normAutofit/>
          </a:bodyPr>
          <a:lstStyle/>
          <a:p>
            <a:r>
              <a:rPr lang="en-US" sz="3200" dirty="0">
                <a:latin typeface="Calibri" panose="020F0502020204030204" pitchFamily="34" charset="0"/>
                <a:cs typeface="Calibri" panose="020F0502020204030204" pitchFamily="34" charset="0"/>
              </a:rPr>
              <a:t>Gen Ed is the Spare </a:t>
            </a:r>
            <a:r>
              <a:rPr lang="en-US" sz="3200" dirty="0" smtClean="0">
                <a:latin typeface="Calibri" panose="020F0502020204030204" pitchFamily="34" charset="0"/>
                <a:cs typeface="Calibri" panose="020F0502020204030204" pitchFamily="34" charset="0"/>
              </a:rPr>
              <a:t>Room</a:t>
            </a:r>
            <a:endParaRPr lang="en-US" sz="3200" dirty="0"/>
          </a:p>
        </p:txBody>
      </p:sp>
      <p:sp>
        <p:nvSpPr>
          <p:cNvPr id="17" name="TextBox 16"/>
          <p:cNvSpPr txBox="1"/>
          <p:nvPr/>
        </p:nvSpPr>
        <p:spPr>
          <a:xfrm>
            <a:off x="2510840" y="4666153"/>
            <a:ext cx="2033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Before…</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416" y="314635"/>
            <a:ext cx="5736689" cy="4296662"/>
          </a:xfrm>
          <a:prstGeom prst="rect">
            <a:avLst/>
          </a:prstGeom>
        </p:spPr>
      </p:pic>
      <p:sp>
        <p:nvSpPr>
          <p:cNvPr id="18" name="TextBox 17"/>
          <p:cNvSpPr txBox="1"/>
          <p:nvPr/>
        </p:nvSpPr>
        <p:spPr>
          <a:xfrm>
            <a:off x="8497069" y="1202767"/>
            <a:ext cx="22388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a:ea typeface="+mn-ea"/>
                <a:cs typeface="+mn-cs"/>
              </a:rPr>
              <a:t>AFTER!</a:t>
            </a:r>
          </a:p>
        </p:txBody>
      </p:sp>
      <p:pic>
        <p:nvPicPr>
          <p:cNvPr id="16" name="Picture 15" descr="Image of clean and redesigned spare room"/>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5869" y="2035476"/>
            <a:ext cx="5284598" cy="3960903"/>
          </a:xfrm>
          <a:prstGeom prst="rect">
            <a:avLst/>
          </a:prstGeom>
          <a:ln w="152400">
            <a:solidFill>
              <a:srgbClr val="FFFF00"/>
            </a:solidFill>
          </a:ln>
        </p:spPr>
      </p:pic>
      <p:pic>
        <p:nvPicPr>
          <p:cNvPr id="19" name="Picture 18" descr="بلالين صورة"/>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9721" y="2797105"/>
            <a:ext cx="1253539" cy="2053715"/>
          </a:xfrm>
          <a:prstGeom prst="rect">
            <a:avLst/>
          </a:prstGeom>
        </p:spPr>
      </p:pic>
    </p:spTree>
    <p:extLst>
      <p:ext uri="{BB962C8B-B14F-4D97-AF65-F5344CB8AC3E}">
        <p14:creationId xmlns:p14="http://schemas.microsoft.com/office/powerpoint/2010/main" val="114503023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prstClr val="black"/>
                </a:solidFill>
                <a:latin typeface="Calibri"/>
              </a:rPr>
              <a:t>And the One that Still Haunts Me:</a:t>
            </a:r>
            <a:endParaRPr lang="en-US" sz="3200" dirty="0"/>
          </a:p>
        </p:txBody>
      </p:sp>
      <p:sp>
        <p:nvSpPr>
          <p:cNvPr id="5" name="Content Placeholder 4"/>
          <p:cNvSpPr>
            <a:spLocks noGrp="1"/>
          </p:cNvSpPr>
          <p:nvPr>
            <p:ph sz="half" idx="1"/>
          </p:nvPr>
        </p:nvSpPr>
        <p:spPr>
          <a:xfrm>
            <a:off x="838200" y="3405929"/>
            <a:ext cx="5181600" cy="2771033"/>
          </a:xfrm>
        </p:spPr>
        <p:txBody>
          <a:bodyPr>
            <a:normAutofit/>
          </a:bodyPr>
          <a:lstStyle/>
          <a:p>
            <a:pPr marL="0" indent="0">
              <a:buNone/>
            </a:pPr>
            <a:r>
              <a:rPr lang="en-US" sz="3200" dirty="0"/>
              <a:t>“Gen Ed is </a:t>
            </a:r>
            <a:r>
              <a:rPr lang="en-US" sz="3200" dirty="0" smtClean="0"/>
              <a:t>straitjacket</a:t>
            </a:r>
            <a:r>
              <a:rPr lang="en-US" sz="3200" dirty="0"/>
              <a:t>”</a:t>
            </a:r>
            <a:endParaRPr lang="en-US" sz="2800" dirty="0"/>
          </a:p>
        </p:txBody>
      </p:sp>
      <p:pic>
        <p:nvPicPr>
          <p:cNvPr id="7" name="Picture 2" descr="Image of man in straight jacket"/>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7182950" y="1389397"/>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249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05" y="421536"/>
            <a:ext cx="10515600" cy="1325563"/>
          </a:xfrm>
        </p:spPr>
        <p:txBody>
          <a:bodyPr/>
          <a:lstStyle/>
          <a:p>
            <a:r>
              <a:rPr lang="en-US" sz="3600" dirty="0">
                <a:solidFill>
                  <a:srgbClr val="A62254"/>
                </a:solidFill>
              </a:rPr>
              <a:t>What is General Education Nationally</a:t>
            </a:r>
            <a:r>
              <a:rPr lang="en-US" sz="3600" dirty="0" smtClean="0">
                <a:solidFill>
                  <a:srgbClr val="A62254"/>
                </a:solidFill>
              </a:rPr>
              <a:t>?</a:t>
            </a:r>
            <a:endParaRPr lang="en-US" dirty="0"/>
          </a:p>
        </p:txBody>
      </p:sp>
      <p:sp>
        <p:nvSpPr>
          <p:cNvPr id="3" name="Content Placeholder 2"/>
          <p:cNvSpPr>
            <a:spLocks noGrp="1"/>
          </p:cNvSpPr>
          <p:nvPr>
            <p:ph sz="half" idx="1"/>
          </p:nvPr>
        </p:nvSpPr>
        <p:spPr>
          <a:xfrm>
            <a:off x="838200" y="2525085"/>
            <a:ext cx="10607298" cy="2608977"/>
          </a:xfrm>
        </p:spPr>
        <p:txBody>
          <a:bodyPr/>
          <a:lstStyle/>
          <a:p>
            <a:pPr marL="0" lvl="0" indent="0" defTabSz="914400">
              <a:lnSpc>
                <a:spcPct val="100000"/>
              </a:lnSpc>
              <a:spcBef>
                <a:spcPts val="0"/>
              </a:spcBef>
              <a:buNone/>
              <a:defRPr/>
            </a:pPr>
            <a:r>
              <a:rPr lang="en-US" sz="2800" dirty="0"/>
              <a:t>“The part of a liberal education curriculum shared by all students. It provides broad exposure to multiple disciplines and forms the basis for developing important intellectual and civic capacities. General education can take many different forms.” </a:t>
            </a:r>
          </a:p>
          <a:p>
            <a:pPr marL="0" lvl="0" indent="0" defTabSz="914400">
              <a:lnSpc>
                <a:spcPct val="100000"/>
              </a:lnSpc>
              <a:spcBef>
                <a:spcPts val="0"/>
              </a:spcBef>
              <a:buNone/>
              <a:defRPr/>
            </a:pPr>
            <a:r>
              <a:rPr lang="en-US" sz="2400" dirty="0">
                <a:solidFill>
                  <a:prstClr val="black"/>
                </a:solidFill>
              </a:rPr>
              <a:t>							– AAC&amp;U</a:t>
            </a:r>
          </a:p>
          <a:p>
            <a:pPr marL="0" indent="0">
              <a:buNone/>
            </a:pPr>
            <a:endParaRPr lang="en-US" dirty="0"/>
          </a:p>
        </p:txBody>
      </p:sp>
      <p:sp>
        <p:nvSpPr>
          <p:cNvPr id="11" name="TextBox 10"/>
          <p:cNvSpPr txBox="1"/>
          <p:nvPr/>
        </p:nvSpPr>
        <p:spPr>
          <a:xfrm>
            <a:off x="4144160" y="6255489"/>
            <a:ext cx="7958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yriad Pro"/>
                <a:ea typeface="+mn-ea"/>
                <a:cs typeface="+mn-cs"/>
              </a:rPr>
              <a:t>Association of American Colleges and Universities. (2002). </a:t>
            </a:r>
            <a:r>
              <a:rPr kumimoji="0" lang="en-US" sz="1400" b="0" i="1" u="none" strike="noStrike" kern="1200" cap="none" spc="0" normalizeH="0" baseline="0" noProof="0" dirty="0">
                <a:ln>
                  <a:noFill/>
                </a:ln>
                <a:solidFill>
                  <a:schemeClr val="bg1"/>
                </a:solidFill>
                <a:effectLst/>
                <a:uLnTx/>
                <a:uFillTx/>
                <a:latin typeface="Myriad Pro"/>
                <a:ea typeface="+mn-ea"/>
                <a:cs typeface="+mn-cs"/>
              </a:rPr>
              <a:t>Greater expectations: A new vision for learning as a nation goes to college</a:t>
            </a:r>
            <a:r>
              <a:rPr kumimoji="0" lang="en-US" sz="1400" b="0" i="0" u="none" strike="noStrike" kern="1200" cap="none" spc="0" normalizeH="0" baseline="0" noProof="0" dirty="0">
                <a:ln>
                  <a:noFill/>
                </a:ln>
                <a:solidFill>
                  <a:schemeClr val="bg1"/>
                </a:solidFill>
                <a:effectLst/>
                <a:uLnTx/>
                <a:uFillTx/>
                <a:latin typeface="Myriad Pro"/>
                <a:ea typeface="+mn-ea"/>
                <a:cs typeface="+mn-cs"/>
              </a:rPr>
              <a:t>. Washington, D.C.: Association of American Colleges and Universities</a:t>
            </a:r>
            <a:r>
              <a:rPr kumimoji="0" lang="en-US" sz="1400" b="0" i="0" u="none" strike="noStrike" kern="1200" cap="none" spc="0" normalizeH="0" baseline="0" noProof="0" dirty="0" smtClean="0">
                <a:ln>
                  <a:noFill/>
                </a:ln>
                <a:solidFill>
                  <a:schemeClr val="bg1"/>
                </a:solidFill>
                <a:effectLst/>
                <a:uLnTx/>
                <a:uFillTx/>
                <a:latin typeface="Myriad Pro"/>
                <a:ea typeface="+mn-ea"/>
                <a:cs typeface="+mn-cs"/>
              </a:rPr>
              <a:t>.</a:t>
            </a:r>
            <a:endParaRPr kumimoji="0" lang="en-US" sz="1400" b="0" i="0" u="none" strike="noStrike" kern="1200" cap="none" spc="0" normalizeH="0" baseline="0" noProof="0" dirty="0">
              <a:ln>
                <a:noFill/>
              </a:ln>
              <a:solidFill>
                <a:schemeClr val="bg1"/>
              </a:solidFill>
              <a:effectLst/>
              <a:uLnTx/>
              <a:uFillTx/>
              <a:latin typeface="Myriad Pro"/>
              <a:ea typeface="+mn-ea"/>
              <a:cs typeface="+mn-cs"/>
            </a:endParaRPr>
          </a:p>
        </p:txBody>
      </p:sp>
    </p:spTree>
    <p:extLst>
      <p:ext uri="{BB962C8B-B14F-4D97-AF65-F5344CB8AC3E}">
        <p14:creationId xmlns:p14="http://schemas.microsoft.com/office/powerpoint/2010/main" val="24882164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99127"/>
            <a:ext cx="10515600" cy="2588809"/>
          </a:xfrm>
        </p:spPr>
        <p:txBody>
          <a:bodyPr>
            <a:normAutofit/>
          </a:bodyPr>
          <a:lstStyle/>
          <a:p>
            <a:pPr algn="ctr"/>
            <a:r>
              <a:rPr lang="en-US" sz="6000" dirty="0" smtClean="0">
                <a:solidFill>
                  <a:schemeClr val="bg1"/>
                </a:solidFill>
              </a:rPr>
              <a:t>So What Do We Do?</a:t>
            </a:r>
            <a:endParaRPr lang="en-US" sz="6000" dirty="0">
              <a:solidFill>
                <a:schemeClr val="bg1"/>
              </a:solidFill>
            </a:endParaRPr>
          </a:p>
        </p:txBody>
      </p:sp>
    </p:spTree>
    <p:extLst>
      <p:ext uri="{BB962C8B-B14F-4D97-AF65-F5344CB8AC3E}">
        <p14:creationId xmlns:p14="http://schemas.microsoft.com/office/powerpoint/2010/main" val="175900612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21222"/>
          </a:xfrm>
        </p:spPr>
        <p:txBody>
          <a:bodyPr>
            <a:normAutofit fontScale="90000"/>
          </a:bodyPr>
          <a:lstStyle/>
          <a:p>
            <a:pPr>
              <a:lnSpc>
                <a:spcPct val="200000"/>
              </a:lnSpc>
            </a:pPr>
            <a:r>
              <a:rPr lang="en-US" sz="3600" dirty="0" smtClean="0">
                <a:solidFill>
                  <a:schemeClr val="accent2"/>
                </a:solidFill>
              </a:rPr>
              <a:t>Find Out What General Education Means To…</a:t>
            </a:r>
            <a:endParaRPr lang="en-US" sz="3600" dirty="0">
              <a:solidFill>
                <a:schemeClr val="accent2"/>
              </a:solidFill>
            </a:endParaRPr>
          </a:p>
        </p:txBody>
      </p:sp>
      <p:sp>
        <p:nvSpPr>
          <p:cNvPr id="4" name="Content Placeholder 3"/>
          <p:cNvSpPr>
            <a:spLocks noGrp="1"/>
          </p:cNvSpPr>
          <p:nvPr>
            <p:ph sz="half" idx="2"/>
          </p:nvPr>
        </p:nvSpPr>
        <p:spPr>
          <a:xfrm>
            <a:off x="653844" y="1582000"/>
            <a:ext cx="10884311" cy="4214792"/>
          </a:xfrm>
        </p:spPr>
        <p:txBody>
          <a:bodyPr numCol="2">
            <a:noAutofit/>
          </a:bodyPr>
          <a:lstStyle/>
          <a:p>
            <a:pPr lvl="1">
              <a:lnSpc>
                <a:spcPct val="200000"/>
              </a:lnSpc>
            </a:pPr>
            <a:r>
              <a:rPr lang="en-US" sz="2400" dirty="0"/>
              <a:t>Your advisors?</a:t>
            </a:r>
          </a:p>
          <a:p>
            <a:pPr lvl="1">
              <a:lnSpc>
                <a:spcPct val="200000"/>
              </a:lnSpc>
            </a:pPr>
            <a:r>
              <a:rPr lang="en-US" sz="2400" dirty="0"/>
              <a:t>Your admissions staff?</a:t>
            </a:r>
          </a:p>
          <a:p>
            <a:pPr lvl="1">
              <a:lnSpc>
                <a:spcPct val="200000"/>
              </a:lnSpc>
            </a:pPr>
            <a:r>
              <a:rPr lang="en-US" sz="2400" dirty="0"/>
              <a:t>Your institution website?</a:t>
            </a:r>
          </a:p>
          <a:p>
            <a:pPr lvl="1">
              <a:lnSpc>
                <a:spcPct val="200000"/>
              </a:lnSpc>
            </a:pPr>
            <a:r>
              <a:rPr lang="en-US" sz="2400" dirty="0"/>
              <a:t>Your hiring and advancement practices?</a:t>
            </a:r>
          </a:p>
          <a:p>
            <a:pPr lvl="1">
              <a:lnSpc>
                <a:spcPct val="200000"/>
              </a:lnSpc>
            </a:pPr>
            <a:r>
              <a:rPr lang="en-US" sz="2400" dirty="0"/>
              <a:t>Your general education mission and curriculum?</a:t>
            </a:r>
          </a:p>
          <a:p>
            <a:pPr lvl="1">
              <a:lnSpc>
                <a:spcPct val="200000"/>
              </a:lnSpc>
            </a:pPr>
            <a:r>
              <a:rPr lang="en-US" sz="2400" dirty="0"/>
              <a:t>Your faculty teaching in gen </a:t>
            </a:r>
            <a:r>
              <a:rPr lang="en-US" sz="2400" dirty="0" err="1"/>
              <a:t>ed</a:t>
            </a:r>
            <a:r>
              <a:rPr lang="en-US" sz="2400" dirty="0"/>
              <a:t>… and those NOT teaching in gen </a:t>
            </a:r>
            <a:r>
              <a:rPr lang="en-US" sz="2400" dirty="0" err="1"/>
              <a:t>ed</a:t>
            </a:r>
            <a:r>
              <a:rPr lang="en-US" sz="2400" dirty="0"/>
              <a:t>?</a:t>
            </a:r>
          </a:p>
          <a:p>
            <a:pPr lvl="1">
              <a:lnSpc>
                <a:spcPct val="200000"/>
              </a:lnSpc>
            </a:pPr>
            <a:r>
              <a:rPr lang="en-US" sz="3200" b="1" dirty="0"/>
              <a:t>Your students</a:t>
            </a:r>
            <a:r>
              <a:rPr lang="en-US" sz="3200" b="1" dirty="0" smtClean="0"/>
              <a:t>???</a:t>
            </a:r>
            <a:endParaRPr lang="en-US" sz="3200" b="1" dirty="0"/>
          </a:p>
        </p:txBody>
      </p:sp>
    </p:spTree>
    <p:extLst>
      <p:ext uri="{BB962C8B-B14F-4D97-AF65-F5344CB8AC3E}">
        <p14:creationId xmlns:p14="http://schemas.microsoft.com/office/powerpoint/2010/main" val="317637640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A62254"/>
                </a:solidFill>
              </a:rPr>
              <a:t>Talk About It at the Institutional Level</a:t>
            </a:r>
            <a:endParaRPr lang="en-US" dirty="0"/>
          </a:p>
        </p:txBody>
      </p:sp>
      <p:sp>
        <p:nvSpPr>
          <p:cNvPr id="3" name="Content Placeholder 2"/>
          <p:cNvSpPr>
            <a:spLocks noGrp="1"/>
          </p:cNvSpPr>
          <p:nvPr>
            <p:ph idx="1"/>
          </p:nvPr>
        </p:nvSpPr>
        <p:spPr>
          <a:xfrm>
            <a:off x="973395" y="1828800"/>
            <a:ext cx="10380406" cy="3733101"/>
          </a:xfrm>
        </p:spPr>
        <p:txBody>
          <a:bodyPr numCol="2">
            <a:normAutofit/>
          </a:bodyPr>
          <a:lstStyle/>
          <a:p>
            <a:pPr>
              <a:lnSpc>
                <a:spcPct val="150000"/>
              </a:lnSpc>
            </a:pPr>
            <a:r>
              <a:rPr lang="en-US" sz="2800" dirty="0" smtClean="0"/>
              <a:t>Brown Bag Lunches and Department Meetings</a:t>
            </a:r>
          </a:p>
          <a:p>
            <a:pPr>
              <a:lnSpc>
                <a:spcPct val="150000"/>
              </a:lnSpc>
            </a:pPr>
            <a:r>
              <a:rPr lang="en-US" sz="2800" dirty="0" smtClean="0"/>
              <a:t>Campus News</a:t>
            </a:r>
          </a:p>
          <a:p>
            <a:pPr>
              <a:lnSpc>
                <a:spcPct val="150000"/>
              </a:lnSpc>
            </a:pPr>
            <a:r>
              <a:rPr lang="en-US" sz="2800" dirty="0" smtClean="0"/>
              <a:t>Gen Ed Listserv and Newsletter</a:t>
            </a:r>
          </a:p>
          <a:p>
            <a:pPr>
              <a:lnSpc>
                <a:spcPct val="150000"/>
              </a:lnSpc>
            </a:pPr>
            <a:r>
              <a:rPr lang="en-US" sz="2800" dirty="0" smtClean="0"/>
              <a:t>Website and Handouts</a:t>
            </a:r>
          </a:p>
          <a:p>
            <a:pPr>
              <a:lnSpc>
                <a:spcPct val="150000"/>
              </a:lnSpc>
            </a:pPr>
            <a:r>
              <a:rPr lang="en-US" sz="2800" dirty="0" smtClean="0"/>
              <a:t>Information Tables (orientation, majors fair, family weekend)</a:t>
            </a:r>
          </a:p>
          <a:p>
            <a:pPr>
              <a:lnSpc>
                <a:spcPct val="150000"/>
              </a:lnSpc>
            </a:pPr>
            <a:r>
              <a:rPr lang="en-US" sz="2800" dirty="0" smtClean="0"/>
              <a:t>Awards Ceremonies</a:t>
            </a:r>
          </a:p>
          <a:p>
            <a:pPr>
              <a:lnSpc>
                <a:spcPct val="150000"/>
              </a:lnSpc>
            </a:pPr>
            <a:r>
              <a:rPr lang="en-US" sz="2800" dirty="0" smtClean="0"/>
              <a:t>Surveys and Focus Groups</a:t>
            </a:r>
            <a:endParaRPr lang="en-US" sz="2800" dirty="0"/>
          </a:p>
        </p:txBody>
      </p:sp>
    </p:spTree>
    <p:extLst>
      <p:ext uri="{BB962C8B-B14F-4D97-AF65-F5344CB8AC3E}">
        <p14:creationId xmlns:p14="http://schemas.microsoft.com/office/powerpoint/2010/main" val="332813293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878"/>
            <a:ext cx="10515600" cy="928215"/>
          </a:xfrm>
        </p:spPr>
        <p:txBody>
          <a:bodyPr/>
          <a:lstStyle/>
          <a:p>
            <a:r>
              <a:rPr lang="en-US" sz="3600" dirty="0" smtClean="0">
                <a:solidFill>
                  <a:srgbClr val="A62254"/>
                </a:solidFill>
              </a:rPr>
              <a:t>Tell The Institutional Level Story</a:t>
            </a:r>
            <a:endParaRPr lang="en-US" dirty="0"/>
          </a:p>
        </p:txBody>
      </p:sp>
      <p:pic>
        <p:nvPicPr>
          <p:cNvPr id="3" name="Picture 2" descr="Image of Pathways Gen Ed Newslett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611" y="1104297"/>
            <a:ext cx="4339372" cy="5580748"/>
          </a:xfrm>
          <a:prstGeom prst="rect">
            <a:avLst/>
          </a:prstGeom>
        </p:spPr>
      </p:pic>
      <p:pic>
        <p:nvPicPr>
          <p:cNvPr id="5" name="Picture 4" descr="Headline: Students use undergraduate research to explore disabilities in new Pathways Mino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2610" y="1104297"/>
            <a:ext cx="6209762" cy="2007237"/>
          </a:xfrm>
          <a:prstGeom prst="rect">
            <a:avLst/>
          </a:prstGeom>
        </p:spPr>
      </p:pic>
      <p:pic>
        <p:nvPicPr>
          <p:cNvPr id="6" name="Picture 5" descr="Screenshot of Pathways websit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2611" y="3325941"/>
            <a:ext cx="6209762" cy="3303128"/>
          </a:xfrm>
          <a:prstGeom prst="rect">
            <a:avLst/>
          </a:prstGeom>
        </p:spPr>
      </p:pic>
    </p:spTree>
    <p:extLst>
      <p:ext uri="{BB962C8B-B14F-4D97-AF65-F5344CB8AC3E}">
        <p14:creationId xmlns:p14="http://schemas.microsoft.com/office/powerpoint/2010/main" val="1694837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A62254"/>
                </a:solidFill>
              </a:rPr>
              <a:t>Talk About It at the State Level</a:t>
            </a:r>
            <a:endParaRPr lang="en-US" dirty="0"/>
          </a:p>
        </p:txBody>
      </p:sp>
      <p:sp>
        <p:nvSpPr>
          <p:cNvPr id="5" name="Content Placeholder 4"/>
          <p:cNvSpPr>
            <a:spLocks noGrp="1"/>
          </p:cNvSpPr>
          <p:nvPr>
            <p:ph idx="1"/>
          </p:nvPr>
        </p:nvSpPr>
        <p:spPr>
          <a:xfrm>
            <a:off x="838200" y="2114025"/>
            <a:ext cx="10515600" cy="4062937"/>
          </a:xfrm>
        </p:spPr>
        <p:txBody>
          <a:bodyPr>
            <a:normAutofit/>
          </a:bodyPr>
          <a:lstStyle/>
          <a:p>
            <a:pPr>
              <a:lnSpc>
                <a:spcPct val="150000"/>
              </a:lnSpc>
            </a:pPr>
            <a:r>
              <a:rPr lang="en-US" sz="2800" dirty="0"/>
              <a:t>Days of Dialogue and </a:t>
            </a:r>
            <a:r>
              <a:rPr lang="en-US" sz="2800" dirty="0" smtClean="0"/>
              <a:t>Gen Ed Summits</a:t>
            </a:r>
          </a:p>
          <a:p>
            <a:pPr>
              <a:lnSpc>
                <a:spcPct val="150000"/>
              </a:lnSpc>
            </a:pPr>
            <a:r>
              <a:rPr lang="en-US" sz="2800" dirty="0" smtClean="0"/>
              <a:t>Faculty Interest Groups and Inquiry Groups</a:t>
            </a:r>
          </a:p>
          <a:p>
            <a:pPr>
              <a:lnSpc>
                <a:spcPct val="150000"/>
              </a:lnSpc>
            </a:pPr>
            <a:r>
              <a:rPr lang="en-US" sz="2800" dirty="0" smtClean="0"/>
              <a:t>A Central Communication Hub: Reports, Data, Updates, Website</a:t>
            </a:r>
          </a:p>
          <a:p>
            <a:pPr>
              <a:lnSpc>
                <a:spcPct val="150000"/>
              </a:lnSpc>
            </a:pPr>
            <a:r>
              <a:rPr lang="en-US" sz="2800" dirty="0" smtClean="0"/>
              <a:t>Passport, Transfer VA</a:t>
            </a:r>
            <a:endParaRPr lang="en-US" sz="2800" dirty="0"/>
          </a:p>
        </p:txBody>
      </p:sp>
    </p:spTree>
    <p:extLst>
      <p:ext uri="{BB962C8B-B14F-4D97-AF65-F5344CB8AC3E}">
        <p14:creationId xmlns:p14="http://schemas.microsoft.com/office/powerpoint/2010/main" val="377351137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6825"/>
            <a:ext cx="10515600" cy="928215"/>
          </a:xfrm>
        </p:spPr>
        <p:txBody>
          <a:bodyPr/>
          <a:lstStyle/>
          <a:p>
            <a:r>
              <a:rPr lang="en-US" sz="3600" dirty="0" smtClean="0">
                <a:solidFill>
                  <a:srgbClr val="A62254"/>
                </a:solidFill>
              </a:rPr>
              <a:t>Most Importantly, Get Out of Your Comfort Zone</a:t>
            </a:r>
            <a:endParaRPr lang="en-US" dirty="0"/>
          </a:p>
        </p:txBody>
      </p:sp>
      <p:pic>
        <p:nvPicPr>
          <p:cNvPr id="5" name="Picture 4" descr="Cartoon of venn diagram where magic doesn't overlap with comfot z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22" y="1345040"/>
            <a:ext cx="11529156" cy="444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5316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800" y="156326"/>
            <a:ext cx="10515600" cy="1325563"/>
          </a:xfrm>
        </p:spPr>
        <p:txBody>
          <a:bodyPr>
            <a:normAutofit/>
          </a:bodyPr>
          <a:lstStyle/>
          <a:p>
            <a:r>
              <a:rPr lang="en-US" sz="3200" dirty="0" smtClean="0">
                <a:solidFill>
                  <a:schemeClr val="accent2"/>
                </a:solidFill>
                <a:latin typeface="Franklin Gothic Demi" panose="020B0703020102020204" pitchFamily="34" charset="0"/>
                <a:cs typeface="Calibri" panose="020F0502020204030204" pitchFamily="34" charset="0"/>
              </a:rPr>
              <a:t>What I did on my summer vacation</a:t>
            </a:r>
            <a:endParaRPr lang="en-US" dirty="0">
              <a:solidFill>
                <a:schemeClr val="accent2"/>
              </a:solidFill>
              <a:latin typeface="Franklin Gothic Demi" panose="020B0703020102020204" pitchFamily="34" charset="0"/>
              <a:cs typeface="Calibri" panose="020F0502020204030204" pitchFamily="34" charset="0"/>
            </a:endParaRPr>
          </a:p>
        </p:txBody>
      </p:sp>
      <p:pic>
        <p:nvPicPr>
          <p:cNvPr id="2050" name="Picture 2" descr="AGLS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045" y="2500741"/>
            <a:ext cx="4935409" cy="143832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6016346" y="2813900"/>
            <a:ext cx="1375719" cy="906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Mount Royal University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53368" y="2153163"/>
            <a:ext cx="2957675" cy="194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3997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2"/>
                </a:solidFill>
                <a:latin typeface="Franklin Gothic Demi" panose="020B0703020102020204" pitchFamily="34" charset="0"/>
                <a:cs typeface="Calibri" panose="020F0502020204030204" pitchFamily="34" charset="0"/>
              </a:rPr>
              <a:t>What I did on my summer vacation</a:t>
            </a:r>
            <a:endParaRPr lang="en-US" dirty="0">
              <a:solidFill>
                <a:schemeClr val="accent2"/>
              </a:solidFill>
              <a:latin typeface="Franklin Gothic Demi" panose="020B0703020102020204" pitchFamily="34" charset="0"/>
              <a:cs typeface="Calibri" panose="020F0502020204030204" pitchFamily="34" charset="0"/>
            </a:endParaRPr>
          </a:p>
        </p:txBody>
      </p:sp>
      <p:sp>
        <p:nvSpPr>
          <p:cNvPr id="4" name="Content Placeholder 3"/>
          <p:cNvSpPr>
            <a:spLocks noGrp="1"/>
          </p:cNvSpPr>
          <p:nvPr>
            <p:ph idx="1"/>
          </p:nvPr>
        </p:nvSpPr>
        <p:spPr/>
        <p:txBody>
          <a:bodyPr>
            <a:normAutofit/>
          </a:bodyPr>
          <a:lstStyle/>
          <a:p>
            <a:pPr marL="0" indent="0">
              <a:buNone/>
            </a:pPr>
            <a:r>
              <a:rPr lang="en-US" sz="2800" dirty="0"/>
              <a:t>“So perhaps general education is you growing accustomed to operating in the world with one set of tools, values, and perspectives then being offered some breadcrumbs (or bombshells) to lead you down a path to consider the world differently. You are uncomfortable. You are conflicted. You are desperate to read more, explore more, and learn more to make sense of it all. The familiar becomes foreign, the common becomes exotic and worthy of further analysis. No matter where you go, you can’t seem to turn it off. It gives you this sort of constant low-grade headache… the good kind of soreness that comes from exercising a muscle that has atrophied in the day-to-day</a:t>
            </a:r>
            <a:r>
              <a:rPr lang="en-US" sz="2800" dirty="0" smtClean="0"/>
              <a:t>.”</a:t>
            </a:r>
            <a:endParaRPr lang="en-US" sz="2800" dirty="0"/>
          </a:p>
        </p:txBody>
      </p:sp>
    </p:spTree>
    <p:extLst>
      <p:ext uri="{BB962C8B-B14F-4D97-AF65-F5344CB8AC3E}">
        <p14:creationId xmlns:p14="http://schemas.microsoft.com/office/powerpoint/2010/main" val="241364867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dirty="0" smtClean="0">
                <a:solidFill>
                  <a:srgbClr val="A62254"/>
                </a:solidFill>
              </a:rPr>
              <a:t>Final Question</a:t>
            </a:r>
            <a:endParaRPr lang="en-US" dirty="0"/>
          </a:p>
        </p:txBody>
      </p:sp>
      <p:sp>
        <p:nvSpPr>
          <p:cNvPr id="11" name="Content Placeholder 4"/>
          <p:cNvSpPr>
            <a:spLocks noGrp="1"/>
          </p:cNvSpPr>
          <p:nvPr>
            <p:ph idx="1"/>
          </p:nvPr>
        </p:nvSpPr>
        <p:spPr>
          <a:xfrm>
            <a:off x="1452716" y="629174"/>
            <a:ext cx="9085006" cy="4941116"/>
          </a:xfrm>
        </p:spPr>
        <p:txBody>
          <a:bodyPr>
            <a:noAutofit/>
          </a:bodyPr>
          <a:lstStyle/>
          <a:p>
            <a:pPr marL="0" indent="0" algn="ctr">
              <a:lnSpc>
                <a:spcPct val="200000"/>
              </a:lnSpc>
              <a:buNone/>
            </a:pPr>
            <a:r>
              <a:rPr lang="en-US" sz="3200" dirty="0" smtClean="0"/>
              <a:t>So next time a student, advisor, faculty member, parent, administrator asks:</a:t>
            </a:r>
          </a:p>
          <a:p>
            <a:pPr marL="0" indent="0" algn="ctr">
              <a:lnSpc>
                <a:spcPct val="200000"/>
              </a:lnSpc>
              <a:buNone/>
            </a:pPr>
            <a:r>
              <a:rPr lang="en-US" sz="4000" b="1" dirty="0" smtClean="0"/>
              <a:t>“Why Do I Have to Take This Stuff?”</a:t>
            </a:r>
            <a:r>
              <a:rPr lang="en-US" sz="3200" dirty="0" smtClean="0"/>
              <a:t>, </a:t>
            </a:r>
          </a:p>
          <a:p>
            <a:pPr marL="0" indent="0" algn="ctr">
              <a:lnSpc>
                <a:spcPct val="200000"/>
              </a:lnSpc>
              <a:buNone/>
            </a:pPr>
            <a:r>
              <a:rPr lang="en-US" sz="3200" dirty="0" smtClean="0"/>
              <a:t>how will you respond?</a:t>
            </a:r>
          </a:p>
        </p:txBody>
      </p:sp>
    </p:spTree>
    <p:extLst>
      <p:ext uri="{BB962C8B-B14F-4D97-AF65-F5344CB8AC3E}">
        <p14:creationId xmlns:p14="http://schemas.microsoft.com/office/powerpoint/2010/main" val="16385018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630191"/>
            <a:ext cx="10515600" cy="1118303"/>
          </a:xfrm>
        </p:spPr>
        <p:txBody>
          <a:bodyPr>
            <a:normAutofit/>
          </a:bodyPr>
          <a:lstStyle/>
          <a:p>
            <a:pPr algn="ctr"/>
            <a:r>
              <a:rPr lang="en-US" sz="6000" dirty="0" smtClean="0">
                <a:solidFill>
                  <a:schemeClr val="bg1"/>
                </a:solidFill>
              </a:rPr>
              <a:t>Thank You!</a:t>
            </a:r>
            <a:endParaRPr lang="en-US" sz="6000" dirty="0">
              <a:solidFill>
                <a:schemeClr val="bg1"/>
              </a:solidFill>
            </a:endParaRPr>
          </a:p>
        </p:txBody>
      </p:sp>
      <p:sp>
        <p:nvSpPr>
          <p:cNvPr id="6" name="Text Placeholder 5"/>
          <p:cNvSpPr>
            <a:spLocks noGrp="1"/>
          </p:cNvSpPr>
          <p:nvPr>
            <p:ph type="body" idx="1"/>
          </p:nvPr>
        </p:nvSpPr>
        <p:spPr>
          <a:xfrm>
            <a:off x="831850" y="2467777"/>
            <a:ext cx="10515600" cy="3440720"/>
          </a:xfrm>
        </p:spPr>
        <p:txBody>
          <a:bodyPr>
            <a:normAutofit/>
          </a:bodyPr>
          <a:lstStyle/>
          <a:p>
            <a:pPr algn="ctr">
              <a:spcBef>
                <a:spcPts val="4800"/>
              </a:spcBef>
            </a:pPr>
            <a:r>
              <a:rPr lang="en-US" sz="4000" dirty="0" smtClean="0">
                <a:solidFill>
                  <a:schemeClr val="bg1"/>
                </a:solidFill>
                <a:latin typeface="Franklin Gothic Demi"/>
              </a:rPr>
              <a:t>Website: pathways.prov.vt.edu</a:t>
            </a:r>
            <a:endParaRPr lang="en-US" sz="4000" dirty="0">
              <a:solidFill>
                <a:schemeClr val="bg1"/>
              </a:solidFill>
              <a:latin typeface="Franklin Gothic Demi"/>
            </a:endParaRPr>
          </a:p>
          <a:p>
            <a:pPr algn="ctr">
              <a:spcBef>
                <a:spcPts val="4800"/>
              </a:spcBef>
            </a:pPr>
            <a:r>
              <a:rPr lang="en-US" sz="4000" dirty="0" smtClean="0">
                <a:solidFill>
                  <a:schemeClr val="bg1"/>
                </a:solidFill>
                <a:latin typeface="Franklin Gothic Demi"/>
              </a:rPr>
              <a:t>Email: gened@vt.edu or biscotsm@vt.edu</a:t>
            </a:r>
          </a:p>
          <a:p>
            <a:pPr algn="ctr">
              <a:spcBef>
                <a:spcPts val="4800"/>
              </a:spcBef>
            </a:pPr>
            <a:r>
              <a:rPr lang="en-US" sz="4000" dirty="0" smtClean="0">
                <a:solidFill>
                  <a:schemeClr val="bg1"/>
                </a:solidFill>
                <a:latin typeface="Franklin Gothic Demi"/>
              </a:rPr>
              <a:t>Twitter: @</a:t>
            </a:r>
            <a:r>
              <a:rPr lang="en-US" sz="4000" dirty="0" err="1" smtClean="0">
                <a:solidFill>
                  <a:schemeClr val="bg1"/>
                </a:solidFill>
                <a:latin typeface="Franklin Gothic Demi"/>
              </a:rPr>
              <a:t>StephenBiscotte</a:t>
            </a:r>
            <a:endParaRPr lang="en-US" sz="4000" dirty="0">
              <a:solidFill>
                <a:schemeClr val="bg1"/>
              </a:solidFill>
              <a:latin typeface="Franklin Gothic Demi"/>
            </a:endParaRPr>
          </a:p>
          <a:p>
            <a:pPr algn="ctr"/>
            <a:endParaRPr lang="en-US" dirty="0"/>
          </a:p>
        </p:txBody>
      </p:sp>
      <p:grpSp>
        <p:nvGrpSpPr>
          <p:cNvPr id="7" name="Group 6"/>
          <p:cNvGrpSpPr>
            <a:grpSpLocks noChangeAspect="1"/>
          </p:cNvGrpSpPr>
          <p:nvPr/>
        </p:nvGrpSpPr>
        <p:grpSpPr>
          <a:xfrm>
            <a:off x="113414" y="5986144"/>
            <a:ext cx="3274494" cy="760302"/>
            <a:chOff x="0" y="6200775"/>
            <a:chExt cx="2808712" cy="652153"/>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11736" r="63002" b="25085"/>
            <a:stretch/>
          </p:blipFill>
          <p:spPr>
            <a:xfrm>
              <a:off x="0" y="6206607"/>
              <a:ext cx="775592" cy="646321"/>
            </a:xfrm>
            <a:prstGeom prst="rect">
              <a:avLst/>
            </a:prstGeom>
          </p:spPr>
        </p:pic>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l="39192" t="3361" r="-194" b="28932"/>
            <a:stretch/>
          </p:blipFill>
          <p:spPr>
            <a:xfrm>
              <a:off x="935913" y="6200775"/>
              <a:ext cx="1872799" cy="584135"/>
            </a:xfrm>
            <a:prstGeom prst="rect">
              <a:avLst/>
            </a:prstGeom>
          </p:spPr>
        </p:pic>
      </p:gr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4811" y="5996212"/>
            <a:ext cx="2482565" cy="780600"/>
          </a:xfrm>
          <a:prstGeom prst="rect">
            <a:avLst/>
          </a:prstGeom>
        </p:spPr>
      </p:pic>
    </p:spTree>
    <p:extLst>
      <p:ext uri="{BB962C8B-B14F-4D97-AF65-F5344CB8AC3E}">
        <p14:creationId xmlns:p14="http://schemas.microsoft.com/office/powerpoint/2010/main" val="90586191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solidFill>
                  <a:srgbClr val="A62254"/>
                </a:solidFill>
              </a:rPr>
              <a:t>General Education Is</a:t>
            </a:r>
            <a:r>
              <a:rPr lang="en-US" sz="2800" dirty="0" smtClean="0">
                <a:solidFill>
                  <a:srgbClr val="A62254"/>
                </a:solidFill>
              </a:rPr>
              <a:t>…</a:t>
            </a:r>
            <a:endParaRPr lang="en-US" sz="2800" dirty="0"/>
          </a:p>
        </p:txBody>
      </p:sp>
      <p:sp>
        <p:nvSpPr>
          <p:cNvPr id="7" name="Text Placeholder 6"/>
          <p:cNvSpPr>
            <a:spLocks noGrp="1"/>
          </p:cNvSpPr>
          <p:nvPr>
            <p:ph type="body" sz="half" idx="2"/>
          </p:nvPr>
        </p:nvSpPr>
        <p:spPr>
          <a:xfrm>
            <a:off x="839789" y="2479728"/>
            <a:ext cx="3932237" cy="3389259"/>
          </a:xfrm>
        </p:spPr>
        <p:txBody>
          <a:bodyPr>
            <a:normAutofit/>
          </a:bodyPr>
          <a:lstStyle/>
          <a:p>
            <a:r>
              <a:rPr lang="en-US" sz="2800" dirty="0">
                <a:solidFill>
                  <a:prstClr val="black"/>
                </a:solidFill>
              </a:rPr>
              <a:t>The shared academic experience and requirements of all students, regardless of major</a:t>
            </a:r>
            <a:r>
              <a:rPr lang="en-US" sz="2800" dirty="0" smtClean="0">
                <a:solidFill>
                  <a:prstClr val="black"/>
                </a:solidFill>
              </a:rPr>
              <a:t>.</a:t>
            </a:r>
            <a:endParaRPr lang="en-US" sz="2800" dirty="0">
              <a:solidFill>
                <a:prstClr val="black"/>
              </a:solidFill>
            </a:endParaRPr>
          </a:p>
        </p:txBody>
      </p:sp>
      <p:pic>
        <p:nvPicPr>
          <p:cNvPr id="17410" name="Picture 2" descr="Students of various majors presenting at Intro Geology end-of-course natural resources poster sess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1415" y="1155605"/>
            <a:ext cx="6269958" cy="415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1621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A62254"/>
                </a:solidFill>
              </a:rPr>
              <a:t>General Education Is</a:t>
            </a:r>
            <a:r>
              <a:rPr lang="en-US" sz="2800" dirty="0" smtClean="0">
                <a:solidFill>
                  <a:srgbClr val="A62254"/>
                </a:solidFill>
              </a:rPr>
              <a:t>…</a:t>
            </a:r>
            <a:endParaRPr lang="en-US" sz="2800" dirty="0"/>
          </a:p>
        </p:txBody>
      </p:sp>
      <p:sp>
        <p:nvSpPr>
          <p:cNvPr id="4" name="Text Placeholder 3"/>
          <p:cNvSpPr>
            <a:spLocks noGrp="1"/>
          </p:cNvSpPr>
          <p:nvPr>
            <p:ph type="body" sz="half" idx="2"/>
          </p:nvPr>
        </p:nvSpPr>
        <p:spPr>
          <a:xfrm>
            <a:off x="839789" y="2650210"/>
            <a:ext cx="3932237" cy="3218778"/>
          </a:xfrm>
        </p:spPr>
        <p:txBody>
          <a:bodyPr>
            <a:normAutofit/>
          </a:bodyPr>
          <a:lstStyle/>
          <a:p>
            <a:r>
              <a:rPr lang="en-US" sz="2800" dirty="0">
                <a:solidFill>
                  <a:prstClr val="black"/>
                </a:solidFill>
              </a:rPr>
              <a:t>A complement to the deep disciplinary dive of the major(s</a:t>
            </a:r>
            <a:r>
              <a:rPr lang="en-US" sz="2800" dirty="0" smtClean="0">
                <a:solidFill>
                  <a:prstClr val="black"/>
                </a:solidFill>
              </a:rPr>
              <a:t>).</a:t>
            </a:r>
            <a:endParaRPr lang="en-US" sz="2800" dirty="0">
              <a:solidFill>
                <a:prstClr val="black"/>
              </a:solidFill>
            </a:endParaRPr>
          </a:p>
        </p:txBody>
      </p:sp>
      <p:pic>
        <p:nvPicPr>
          <p:cNvPr id="19458" name="Picture 2" descr="Student presenting at Intro Art History end-of-course virtual poster sess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897" y="1400954"/>
            <a:ext cx="6193651" cy="412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1540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99127"/>
            <a:ext cx="10515600" cy="3214255"/>
          </a:xfrm>
        </p:spPr>
        <p:txBody>
          <a:bodyPr>
            <a:normAutofit/>
          </a:bodyPr>
          <a:lstStyle/>
          <a:p>
            <a:pPr algn="ctr"/>
            <a:r>
              <a:rPr lang="en-US" sz="6000" dirty="0" smtClean="0">
                <a:solidFill>
                  <a:schemeClr val="bg1"/>
                </a:solidFill>
              </a:rPr>
              <a:t>What is General Education Good For?</a:t>
            </a:r>
            <a:endParaRPr lang="en-US" sz="6000" dirty="0">
              <a:solidFill>
                <a:schemeClr val="bg1"/>
              </a:solidFill>
            </a:endParaRPr>
          </a:p>
        </p:txBody>
      </p:sp>
    </p:spTree>
    <p:extLst>
      <p:ext uri="{BB962C8B-B14F-4D97-AF65-F5344CB8AC3E}">
        <p14:creationId xmlns:p14="http://schemas.microsoft.com/office/powerpoint/2010/main" val="233919032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Pathways 1">
      <a:dk1>
        <a:sysClr val="windowText" lastClr="000000"/>
      </a:dk1>
      <a:lt1>
        <a:sysClr val="window" lastClr="FFFFFF"/>
      </a:lt1>
      <a:dk2>
        <a:srgbClr val="323232"/>
      </a:dk2>
      <a:lt2>
        <a:srgbClr val="E3DED1"/>
      </a:lt2>
      <a:accent1>
        <a:srgbClr val="F07F09"/>
      </a:accent1>
      <a:accent2>
        <a:srgbClr val="A62254"/>
      </a:accent2>
      <a:accent3>
        <a:srgbClr val="5388B9"/>
      </a:accent3>
      <a:accent4>
        <a:srgbClr val="9FB88C"/>
      </a:accent4>
      <a:accent5>
        <a:srgbClr val="464646"/>
      </a:accent5>
      <a:accent6>
        <a:srgbClr val="656565"/>
      </a:accent6>
      <a:hlink>
        <a:srgbClr val="9F2936"/>
      </a:hlink>
      <a:folHlink>
        <a:srgbClr val="F07F09"/>
      </a:folHlink>
    </a:clrScheme>
    <a:fontScheme name="Pathways 1">
      <a:majorFont>
        <a:latin typeface="Franklin Gothic Demi"/>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athway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athways Theme" id="{F3C231C8-92F2-40F1-8ADF-E246181595F1}" vid="{1C93F6AE-DD61-4872-B763-A2FE827288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459D08CBF8F544BDB94DAFD4B62621" ma:contentTypeVersion="9" ma:contentTypeDescription="Create a new document." ma:contentTypeScope="" ma:versionID="0fc75a759323024618da6125f9fd6244">
  <xsd:schema xmlns:xsd="http://www.w3.org/2001/XMLSchema" xmlns:xs="http://www.w3.org/2001/XMLSchema" xmlns:p="http://schemas.microsoft.com/office/2006/metadata/properties" xmlns:ns3="02a77f24-5dd1-40db-a322-2ed6556441c7" targetNamespace="http://schemas.microsoft.com/office/2006/metadata/properties" ma:root="true" ma:fieldsID="94e0e054bff610467ba067148872377a" ns3:_="">
    <xsd:import namespace="02a77f24-5dd1-40db-a322-2ed6556441c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a77f24-5dd1-40db-a322-2ed6556441c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6AA0C-6920-4FE4-92DF-B088607A485D}">
  <ds:schemaRefs>
    <ds:schemaRef ds:uri="http://schemas.microsoft.com/sharepoint/v3/contenttype/forms"/>
  </ds:schemaRefs>
</ds:datastoreItem>
</file>

<file path=customXml/itemProps2.xml><?xml version="1.0" encoding="utf-8"?>
<ds:datastoreItem xmlns:ds="http://schemas.openxmlformats.org/officeDocument/2006/customXml" ds:itemID="{CD9E8A7D-EA0F-45B9-BDBD-0443EDE03951}">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02a77f24-5dd1-40db-a322-2ed6556441c7"/>
    <ds:schemaRef ds:uri="http://www.w3.org/XML/1998/namespace"/>
  </ds:schemaRefs>
</ds:datastoreItem>
</file>

<file path=customXml/itemProps3.xml><?xml version="1.0" encoding="utf-8"?>
<ds:datastoreItem xmlns:ds="http://schemas.openxmlformats.org/officeDocument/2006/customXml" ds:itemID="{F03F704F-AAD7-443F-8E63-A20177C1B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a77f24-5dd1-40db-a322-2ed655644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pathways</Template>
  <TotalTime>15848</TotalTime>
  <Words>1921</Words>
  <Application>Microsoft Office PowerPoint</Application>
  <PresentationFormat>Custom</PresentationFormat>
  <Paragraphs>237</Paragraphs>
  <Slides>69</Slides>
  <Notes>56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2" baseType="lpstr">
      <vt:lpstr>Office Theme</vt:lpstr>
      <vt:lpstr>Pathways Theme</vt:lpstr>
      <vt:lpstr>Chart</vt:lpstr>
      <vt:lpstr>Exploring the Value of General Education for the Student Experience  or   Why do I have to take this stuff???</vt:lpstr>
      <vt:lpstr>Agenda</vt:lpstr>
      <vt:lpstr>A Peek Out From the Weeds Before Diving Back In</vt:lpstr>
      <vt:lpstr>What is General Education?</vt:lpstr>
      <vt:lpstr>Poll the Audience: What is General Education?</vt:lpstr>
      <vt:lpstr>What is General Education Nationally?</vt:lpstr>
      <vt:lpstr>General Education Is…</vt:lpstr>
      <vt:lpstr>General Education Is…</vt:lpstr>
      <vt:lpstr>What is General Education Good For?</vt:lpstr>
      <vt:lpstr>Poll the Audience: What is Gen Ed Good For?</vt:lpstr>
      <vt:lpstr>Gen Ed In the News</vt:lpstr>
      <vt:lpstr>According to Employers:   What is General Education Good For?</vt:lpstr>
      <vt:lpstr>Employers: Cross-cutting Capacities vs Major</vt:lpstr>
      <vt:lpstr>Employers: Broad Skills vs Specific Expertise</vt:lpstr>
      <vt:lpstr>Employers: Learning Priorities</vt:lpstr>
      <vt:lpstr>The Economist Special Report on Lifelong Learning</vt:lpstr>
      <vt:lpstr>According to Higher Ed:   What is General Education Good For?</vt:lpstr>
      <vt:lpstr>General Education Is Good For…</vt:lpstr>
      <vt:lpstr>General Education Is Good For…</vt:lpstr>
      <vt:lpstr>General Education Is Good For…</vt:lpstr>
      <vt:lpstr>General Education Is Good For…</vt:lpstr>
      <vt:lpstr>General Education Is Good For…</vt:lpstr>
      <vt:lpstr>According to Students:   What is General Education?   What is It Good For?</vt:lpstr>
      <vt:lpstr>For One Student at VT, General Education Is…</vt:lpstr>
      <vt:lpstr>For One Student at VT, General Education Is Good For…</vt:lpstr>
      <vt:lpstr>For Students: Engagement Survey</vt:lpstr>
      <vt:lpstr>For Students: Most Memorable Moment</vt:lpstr>
      <vt:lpstr>For Students: Most Memorable Moment</vt:lpstr>
      <vt:lpstr>For Students: Most Memorable Moment</vt:lpstr>
      <vt:lpstr>According to Us:   What Should It Be and What Should It Be Good For?</vt:lpstr>
      <vt:lpstr>Let’s Start with your Gen Ed Mission</vt:lpstr>
      <vt:lpstr>Your General Education Mission Should You Choose To Accept It</vt:lpstr>
      <vt:lpstr>Your General Education Mission Should You Choose To Accept It</vt:lpstr>
      <vt:lpstr>Your General Education Mission Should You Choose To Accept It</vt:lpstr>
      <vt:lpstr>Time to Recommit to the Mission  A Call through Metaphors</vt:lpstr>
      <vt:lpstr>Aristotle on Power of Metaphors</vt:lpstr>
      <vt:lpstr>Mission to Metaphors</vt:lpstr>
      <vt:lpstr>Gen Ed is a Foundation </vt:lpstr>
      <vt:lpstr>But If We’re Not Committed…</vt:lpstr>
      <vt:lpstr>Gen Ed is Exposure</vt:lpstr>
      <vt:lpstr>But If We’re Not Committed… </vt:lpstr>
      <vt:lpstr>Gen Ed is the Heart</vt:lpstr>
      <vt:lpstr>But If We’re Not Committed…</vt:lpstr>
      <vt:lpstr>Gen Ed is the Core</vt:lpstr>
      <vt:lpstr>But If We’re Not Committed…</vt:lpstr>
      <vt:lpstr>Gen Ed Leads to Well-Rounded Students</vt:lpstr>
      <vt:lpstr>But If We’re Not Committed…</vt:lpstr>
      <vt:lpstr>Gen Ed is the Ingredients and Skills to Create a Life Worth Living</vt:lpstr>
      <vt:lpstr>But If We’re Not Committed… </vt:lpstr>
      <vt:lpstr>Gen Ed Provides Lenses</vt:lpstr>
      <vt:lpstr>But If We’re Not Committed…</vt:lpstr>
      <vt:lpstr>Gen Ed Provides Tools</vt:lpstr>
      <vt:lpstr>Because If We’re Not Committed…</vt:lpstr>
      <vt:lpstr>And If We’ve Really Lost Our Way…</vt:lpstr>
      <vt:lpstr>Gen Ed As Vegetables or Inoculation</vt:lpstr>
      <vt:lpstr>Gen Ed As Vegetables or Inoculation</vt:lpstr>
      <vt:lpstr>Gen Ed is the Spare Room</vt:lpstr>
      <vt:lpstr>Gen Ed is the Spare Room</vt:lpstr>
      <vt:lpstr>And the One that Still Haunts Me:</vt:lpstr>
      <vt:lpstr>So What Do We Do?</vt:lpstr>
      <vt:lpstr>Find Out What General Education Means To…</vt:lpstr>
      <vt:lpstr>Talk About It at the Institutional Level</vt:lpstr>
      <vt:lpstr>Tell The Institutional Level Story</vt:lpstr>
      <vt:lpstr>Talk About It at the State Level</vt:lpstr>
      <vt:lpstr>Most Importantly, Get Out of Your Comfort Zone</vt:lpstr>
      <vt:lpstr>What I did on my summer vacation</vt:lpstr>
      <vt:lpstr>What I did on my summer vacation</vt:lpstr>
      <vt:lpstr>Final Question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101</dc:title>
  <dc:creator>Jenna Haynes;najlamk@vt.edu</dc:creator>
  <cp:lastModifiedBy>Julie A. Roberts</cp:lastModifiedBy>
  <cp:revision>508</cp:revision>
  <cp:lastPrinted>2017-08-17T14:48:41Z</cp:lastPrinted>
  <dcterms:created xsi:type="dcterms:W3CDTF">2016-03-07T20:01:49Z</dcterms:created>
  <dcterms:modified xsi:type="dcterms:W3CDTF">2019-08-09T19:40:24Z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0x0101006E459D08CBF8F544BDB94DAFD4B62621</vt:lpwstr>
  </property>
</Properties>
</file>