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4" r:id="rId5"/>
    <p:sldMasterId id="2147483660" r:id="rId6"/>
  </p:sldMasterIdLst>
  <p:notesMasterIdLst>
    <p:notesMasterId r:id="rId72"/>
  </p:notesMasterIdLst>
  <p:handoutMasterIdLst>
    <p:handoutMasterId r:id="rId73"/>
  </p:handoutMasterIdLst>
  <p:sldIdLst>
    <p:sldId id="614" r:id="rId7"/>
    <p:sldId id="611" r:id="rId8"/>
    <p:sldId id="612" r:id="rId9"/>
    <p:sldId id="613" r:id="rId10"/>
    <p:sldId id="621" r:id="rId11"/>
    <p:sldId id="622" r:id="rId12"/>
    <p:sldId id="261" r:id="rId13"/>
    <p:sldId id="310" r:id="rId14"/>
    <p:sldId id="314" r:id="rId15"/>
    <p:sldId id="266" r:id="rId16"/>
    <p:sldId id="270" r:id="rId17"/>
    <p:sldId id="280" r:id="rId18"/>
    <p:sldId id="290" r:id="rId19"/>
    <p:sldId id="316" r:id="rId20"/>
    <p:sldId id="616" r:id="rId21"/>
    <p:sldId id="617" r:id="rId22"/>
    <p:sldId id="618" r:id="rId23"/>
    <p:sldId id="619" r:id="rId24"/>
    <p:sldId id="620" r:id="rId25"/>
    <p:sldId id="262" r:id="rId26"/>
    <p:sldId id="610" r:id="rId27"/>
    <p:sldId id="543" r:id="rId28"/>
    <p:sldId id="544" r:id="rId29"/>
    <p:sldId id="592" r:id="rId30"/>
    <p:sldId id="593" r:id="rId31"/>
    <p:sldId id="594" r:id="rId32"/>
    <p:sldId id="639" r:id="rId33"/>
    <p:sldId id="597" r:id="rId34"/>
    <p:sldId id="595" r:id="rId35"/>
    <p:sldId id="640" r:id="rId36"/>
    <p:sldId id="256" r:id="rId37"/>
    <p:sldId id="598" r:id="rId38"/>
    <p:sldId id="257" r:id="rId39"/>
    <p:sldId id="284" r:id="rId40"/>
    <p:sldId id="285" r:id="rId41"/>
    <p:sldId id="286" r:id="rId42"/>
    <p:sldId id="287" r:id="rId43"/>
    <p:sldId id="288" r:id="rId44"/>
    <p:sldId id="259" r:id="rId45"/>
    <p:sldId id="278" r:id="rId46"/>
    <p:sldId id="279" r:id="rId47"/>
    <p:sldId id="599" r:id="rId48"/>
    <p:sldId id="281" r:id="rId49"/>
    <p:sldId id="282" r:id="rId50"/>
    <p:sldId id="600" r:id="rId51"/>
    <p:sldId id="601" r:id="rId52"/>
    <p:sldId id="289" r:id="rId53"/>
    <p:sldId id="263" r:id="rId54"/>
    <p:sldId id="291" r:id="rId55"/>
    <p:sldId id="277" r:id="rId56"/>
    <p:sldId id="264" r:id="rId57"/>
    <p:sldId id="602" r:id="rId58"/>
    <p:sldId id="603" r:id="rId59"/>
    <p:sldId id="604" r:id="rId60"/>
    <p:sldId id="292" r:id="rId61"/>
    <p:sldId id="605" r:id="rId62"/>
    <p:sldId id="294" r:id="rId63"/>
    <p:sldId id="293" r:id="rId64"/>
    <p:sldId id="606" r:id="rId65"/>
    <p:sldId id="607" r:id="rId66"/>
    <p:sldId id="295" r:id="rId67"/>
    <p:sldId id="608" r:id="rId68"/>
    <p:sldId id="296" r:id="rId69"/>
    <p:sldId id="297" r:id="rId70"/>
    <p:sldId id="609" r:id="rId71"/>
  </p:sldIdLst>
  <p:sldSz cx="12192000" cy="6858000"/>
  <p:notesSz cx="6950075" cy="9236075"/>
  <p:embeddedFontLst>
    <p:embeddedFont>
      <p:font typeface="Cambria" panose="02040503050406030204" pitchFamily="18" charset="0"/>
      <p:regular r:id="rId74"/>
      <p:bold r:id="rId75"/>
      <p:italic r:id="rId76"/>
      <p:boldItalic r:id="rId77"/>
    </p:embeddedFont>
    <p:embeddedFont>
      <p:font typeface="Open Sans" panose="020B0606030504020204" pitchFamily="34" charset="0"/>
      <p:regular r:id="rId78"/>
      <p:bold r:id="rId79"/>
      <p:italic r:id="rId80"/>
      <p:boldItalic r:id="rId81"/>
    </p:embeddedFont>
    <p:embeddedFont>
      <p:font typeface="Open Sans ExtraBold" panose="020B0906030804020204" pitchFamily="34" charset="0"/>
      <p:bold r:id="rId82"/>
      <p:boldItalic r:id="rId83"/>
    </p:embeddedFont>
    <p:embeddedFont>
      <p:font typeface="PermianSlabSerifTypeface" panose="02000000000000000000" pitchFamily="50" charset="0"/>
      <p:regular r:id="rId84"/>
      <p:bold r:id="rId85"/>
      <p:italic r:id="rId86"/>
    </p:embeddedFont>
    <p:embeddedFont>
      <p:font typeface="Segoe UI Semibold" panose="020B0702040204020203" pitchFamily="34" charset="0"/>
      <p:bold r:id="rId87"/>
      <p:boldItalic r:id="rId8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3124"/>
    <a:srgbClr val="354B77"/>
    <a:srgbClr val="1E376D"/>
    <a:srgbClr val="D4D4D6"/>
    <a:srgbClr val="9191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75" autoAdjust="0"/>
    <p:restoredTop sz="92252" autoAdjust="0"/>
  </p:normalViewPr>
  <p:slideViewPr>
    <p:cSldViewPr snapToGrid="0">
      <p:cViewPr varScale="1">
        <p:scale>
          <a:sx n="61" d="100"/>
          <a:sy n="61" d="100"/>
        </p:scale>
        <p:origin x="816" y="96"/>
      </p:cViewPr>
      <p:guideLst/>
    </p:cSldViewPr>
  </p:slideViewPr>
  <p:notesTextViewPr>
    <p:cViewPr>
      <p:scale>
        <a:sx n="1" d="1"/>
        <a:sy n="1" d="1"/>
      </p:scale>
      <p:origin x="0" y="0"/>
    </p:cViewPr>
  </p:notesTextViewPr>
  <p:notesViewPr>
    <p:cSldViewPr snapToGrid="0">
      <p:cViewPr varScale="1">
        <p:scale>
          <a:sx n="72" d="100"/>
          <a:sy n="72" d="100"/>
        </p:scale>
        <p:origin x="2938"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font" Target="fonts/font3.fntdata"/><Relationship Id="rId84" Type="http://schemas.openxmlformats.org/officeDocument/2006/relationships/font" Target="fonts/font11.fntdata"/><Relationship Id="rId89"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font" Target="fonts/font1.fntdata"/><Relationship Id="rId79" Type="http://schemas.openxmlformats.org/officeDocument/2006/relationships/font" Target="fonts/font6.fntdata"/><Relationship Id="rId87" Type="http://schemas.openxmlformats.org/officeDocument/2006/relationships/font" Target="fonts/font14.fntdata"/><Relationship Id="rId5" Type="http://schemas.openxmlformats.org/officeDocument/2006/relationships/slideMaster" Target="slideMasters/slideMaster1.xml"/><Relationship Id="rId61" Type="http://schemas.openxmlformats.org/officeDocument/2006/relationships/slide" Target="slides/slide55.xml"/><Relationship Id="rId82" Type="http://schemas.openxmlformats.org/officeDocument/2006/relationships/font" Target="fonts/font9.fntdata"/><Relationship Id="rId90"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font" Target="fonts/font4.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80" Type="http://schemas.openxmlformats.org/officeDocument/2006/relationships/font" Target="fonts/font7.fntdata"/><Relationship Id="rId85"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handoutMaster" Target="handoutMasters/handout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4" Type="http://schemas.openxmlformats.org/officeDocument/2006/relationships/customXml" Target="../customXml/item4.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7C1738-084D-4DE9-B1A7-054C63B3CCD0}"/>
              </a:ext>
            </a:extLst>
          </p:cNvPr>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a:extLst>
              <a:ext uri="{FF2B5EF4-FFF2-40B4-BE49-F238E27FC236}">
                <a16:creationId xmlns:a16="http://schemas.microsoft.com/office/drawing/2014/main" id="{362D5BDF-933D-4ACD-BE5F-AFE541E57B55}"/>
              </a:ext>
            </a:extLst>
          </p:cNvPr>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060CC5E9-28F9-4F3A-8A15-6A9D4F30C08F}" type="datetimeFigureOut">
              <a:rPr lang="en-US" smtClean="0"/>
              <a:t>11/19/2024</a:t>
            </a:fld>
            <a:endParaRPr lang="en-US"/>
          </a:p>
        </p:txBody>
      </p:sp>
      <p:sp>
        <p:nvSpPr>
          <p:cNvPr id="4" name="Footer Placeholder 3">
            <a:extLst>
              <a:ext uri="{FF2B5EF4-FFF2-40B4-BE49-F238E27FC236}">
                <a16:creationId xmlns:a16="http://schemas.microsoft.com/office/drawing/2014/main" id="{80F17B25-FEA4-415E-8826-EAE4C1784EB9}"/>
              </a:ext>
            </a:extLst>
          </p:cNvPr>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66D439B-29CD-41CA-B4F8-9B157A929A4E}"/>
              </a:ext>
            </a:extLst>
          </p:cNvPr>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C49B178D-F828-46AE-85A0-53DACD0FBE75}" type="slidenum">
              <a:rPr lang="en-US" smtClean="0"/>
              <a:t>‹#›</a:t>
            </a:fld>
            <a:endParaRPr lang="en-US"/>
          </a:p>
        </p:txBody>
      </p:sp>
    </p:spTree>
    <p:extLst>
      <p:ext uri="{BB962C8B-B14F-4D97-AF65-F5344CB8AC3E}">
        <p14:creationId xmlns:p14="http://schemas.microsoft.com/office/powerpoint/2010/main" val="1274992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A50E79B9-7167-421C-97AC-0C7294222184}" type="datetimeFigureOut">
              <a:rPr lang="en-US" smtClean="0"/>
              <a:t>11/19/2024</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A2E18EB5-B3A4-4DAB-B911-14AE31629BDE}" type="slidenum">
              <a:rPr lang="en-US" smtClean="0"/>
              <a:t>‹#›</a:t>
            </a:fld>
            <a:endParaRPr lang="en-US"/>
          </a:p>
        </p:txBody>
      </p:sp>
    </p:spTree>
    <p:extLst>
      <p:ext uri="{BB962C8B-B14F-4D97-AF65-F5344CB8AC3E}">
        <p14:creationId xmlns:p14="http://schemas.microsoft.com/office/powerpoint/2010/main" val="2626224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Chapter 86 policy spells out which projects are qualified.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18EB5-B3A4-4DAB-B911-14AE31629B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930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Chapter 86 policy spells out which projects are qualified. </a:t>
            </a:r>
          </a:p>
        </p:txBody>
      </p:sp>
      <p:sp>
        <p:nvSpPr>
          <p:cNvPr id="4" name="Slide Number Placeholder 3"/>
          <p:cNvSpPr>
            <a:spLocks noGrp="1"/>
          </p:cNvSpPr>
          <p:nvPr>
            <p:ph type="sldNum" sz="quarter" idx="5"/>
          </p:nvPr>
        </p:nvSpPr>
        <p:spPr/>
        <p:txBody>
          <a:bodyPr/>
          <a:lstStyle/>
          <a:p>
            <a:fld id="{A2E18EB5-B3A4-4DAB-B911-14AE31629BDE}" type="slidenum">
              <a:rPr lang="en-US" smtClean="0"/>
              <a:t>10</a:t>
            </a:fld>
            <a:endParaRPr lang="en-US"/>
          </a:p>
        </p:txBody>
      </p:sp>
    </p:spTree>
    <p:extLst>
      <p:ext uri="{BB962C8B-B14F-4D97-AF65-F5344CB8AC3E}">
        <p14:creationId xmlns:p14="http://schemas.microsoft.com/office/powerpoint/2010/main" val="3968153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requirements that a utility must meet in order to receive Chapter 86 money.</a:t>
            </a:r>
          </a:p>
        </p:txBody>
      </p:sp>
      <p:sp>
        <p:nvSpPr>
          <p:cNvPr id="4" name="Slide Number Placeholder 3"/>
          <p:cNvSpPr>
            <a:spLocks noGrp="1"/>
          </p:cNvSpPr>
          <p:nvPr>
            <p:ph type="sldNum" sz="quarter" idx="5"/>
          </p:nvPr>
        </p:nvSpPr>
        <p:spPr/>
        <p:txBody>
          <a:bodyPr/>
          <a:lstStyle/>
          <a:p>
            <a:fld id="{A2E18EB5-B3A4-4DAB-B911-14AE31629BDE}" type="slidenum">
              <a:rPr lang="en-US" smtClean="0"/>
              <a:t>11</a:t>
            </a:fld>
            <a:endParaRPr lang="en-US"/>
          </a:p>
        </p:txBody>
      </p:sp>
    </p:spTree>
    <p:extLst>
      <p:ext uri="{BB962C8B-B14F-4D97-AF65-F5344CB8AC3E}">
        <p14:creationId xmlns:p14="http://schemas.microsoft.com/office/powerpoint/2010/main" val="2522653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getting in the weeds here, I’d omit this slide. </a:t>
            </a:r>
          </a:p>
        </p:txBody>
      </p:sp>
      <p:sp>
        <p:nvSpPr>
          <p:cNvPr id="4" name="Slide Number Placeholder 3"/>
          <p:cNvSpPr>
            <a:spLocks noGrp="1"/>
          </p:cNvSpPr>
          <p:nvPr>
            <p:ph type="sldNum" sz="quarter" idx="5"/>
          </p:nvPr>
        </p:nvSpPr>
        <p:spPr/>
        <p:txBody>
          <a:bodyPr/>
          <a:lstStyle/>
          <a:p>
            <a:fld id="{A2E18EB5-B3A4-4DAB-B911-14AE31629BDE}" type="slidenum">
              <a:rPr lang="en-US" smtClean="0"/>
              <a:t>12</a:t>
            </a:fld>
            <a:endParaRPr lang="en-US"/>
          </a:p>
        </p:txBody>
      </p:sp>
    </p:spTree>
    <p:extLst>
      <p:ext uri="{BB962C8B-B14F-4D97-AF65-F5344CB8AC3E}">
        <p14:creationId xmlns:p14="http://schemas.microsoft.com/office/powerpoint/2010/main" val="454050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changes from the original 2005 Chapter 86 Policy. </a:t>
            </a:r>
          </a:p>
        </p:txBody>
      </p:sp>
      <p:sp>
        <p:nvSpPr>
          <p:cNvPr id="4" name="Slide Number Placeholder 3"/>
          <p:cNvSpPr>
            <a:spLocks noGrp="1"/>
          </p:cNvSpPr>
          <p:nvPr>
            <p:ph type="sldNum" sz="quarter" idx="5"/>
          </p:nvPr>
        </p:nvSpPr>
        <p:spPr/>
        <p:txBody>
          <a:bodyPr/>
          <a:lstStyle/>
          <a:p>
            <a:fld id="{A2E18EB5-B3A4-4DAB-B911-14AE31629BDE}" type="slidenum">
              <a:rPr lang="en-US" smtClean="0"/>
              <a:t>13</a:t>
            </a:fld>
            <a:endParaRPr lang="en-US"/>
          </a:p>
        </p:txBody>
      </p:sp>
    </p:spTree>
    <p:extLst>
      <p:ext uri="{BB962C8B-B14F-4D97-AF65-F5344CB8AC3E}">
        <p14:creationId xmlns:p14="http://schemas.microsoft.com/office/powerpoint/2010/main" val="697044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changes from the original 2005 Chapter 86 Policy. </a:t>
            </a:r>
          </a:p>
        </p:txBody>
      </p:sp>
      <p:sp>
        <p:nvSpPr>
          <p:cNvPr id="4" name="Slide Number Placeholder 3"/>
          <p:cNvSpPr>
            <a:spLocks noGrp="1"/>
          </p:cNvSpPr>
          <p:nvPr>
            <p:ph type="sldNum" sz="quarter" idx="5"/>
          </p:nvPr>
        </p:nvSpPr>
        <p:spPr/>
        <p:txBody>
          <a:bodyPr/>
          <a:lstStyle/>
          <a:p>
            <a:fld id="{A2E18EB5-B3A4-4DAB-B911-14AE31629BDE}" type="slidenum">
              <a:rPr lang="en-US" smtClean="0"/>
              <a:t>14</a:t>
            </a:fld>
            <a:endParaRPr lang="en-US"/>
          </a:p>
        </p:txBody>
      </p:sp>
    </p:spTree>
    <p:extLst>
      <p:ext uri="{BB962C8B-B14F-4D97-AF65-F5344CB8AC3E}">
        <p14:creationId xmlns:p14="http://schemas.microsoft.com/office/powerpoint/2010/main" val="230139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18EB5-B3A4-4DAB-B911-14AE31629B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027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18EB5-B3A4-4DAB-B911-14AE31629B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257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Chapter 86 policy spells out which projects are qualified.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18EB5-B3A4-4DAB-B911-14AE31629B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214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Chapter 86 policy spells out which projects are qualified.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18EB5-B3A4-4DAB-B911-14AE31629B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99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Chapter 86 policy spells out which projects are qualified.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18EB5-B3A4-4DAB-B911-14AE31629B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544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Chapter 86 policy spells out which projects are qualified.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18EB5-B3A4-4DAB-B911-14AE31629B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917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E18EB5-B3A4-4DAB-B911-14AE31629BDE}" type="slidenum">
              <a:rPr lang="en-US" smtClean="0"/>
              <a:t>7</a:t>
            </a:fld>
            <a:endParaRPr lang="en-US"/>
          </a:p>
        </p:txBody>
      </p:sp>
    </p:spTree>
    <p:extLst>
      <p:ext uri="{BB962C8B-B14F-4D97-AF65-F5344CB8AC3E}">
        <p14:creationId xmlns:p14="http://schemas.microsoft.com/office/powerpoint/2010/main" val="3739750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was trying to illustrate what ROW is. Any utility relocations required by a TDOT project on utilities off the ROW are paid for by TDOT. Relocations required for utilities on ROW are only reimbursable if it’s a Chapter 86 project. </a:t>
            </a:r>
          </a:p>
        </p:txBody>
      </p:sp>
      <p:sp>
        <p:nvSpPr>
          <p:cNvPr id="4" name="Slide Number Placeholder 3"/>
          <p:cNvSpPr>
            <a:spLocks noGrp="1"/>
          </p:cNvSpPr>
          <p:nvPr>
            <p:ph type="sldNum" sz="quarter" idx="5"/>
          </p:nvPr>
        </p:nvSpPr>
        <p:spPr/>
        <p:txBody>
          <a:bodyPr/>
          <a:lstStyle/>
          <a:p>
            <a:fld id="{A2E18EB5-B3A4-4DAB-B911-14AE31629BDE}" type="slidenum">
              <a:rPr lang="en-US" smtClean="0"/>
              <a:t>8</a:t>
            </a:fld>
            <a:endParaRPr lang="en-US"/>
          </a:p>
        </p:txBody>
      </p:sp>
    </p:spTree>
    <p:extLst>
      <p:ext uri="{BB962C8B-B14F-4D97-AF65-F5344CB8AC3E}">
        <p14:creationId xmlns:p14="http://schemas.microsoft.com/office/powerpoint/2010/main" val="2129335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actual TDOT policy, that was made possible by the 2003 legislation. </a:t>
            </a:r>
          </a:p>
        </p:txBody>
      </p:sp>
      <p:sp>
        <p:nvSpPr>
          <p:cNvPr id="4" name="Slide Number Placeholder 3"/>
          <p:cNvSpPr>
            <a:spLocks noGrp="1"/>
          </p:cNvSpPr>
          <p:nvPr>
            <p:ph type="sldNum" sz="quarter" idx="5"/>
          </p:nvPr>
        </p:nvSpPr>
        <p:spPr/>
        <p:txBody>
          <a:bodyPr/>
          <a:lstStyle/>
          <a:p>
            <a:fld id="{A2E18EB5-B3A4-4DAB-B911-14AE31629BDE}" type="slidenum">
              <a:rPr lang="en-US" smtClean="0"/>
              <a:t>9</a:t>
            </a:fld>
            <a:endParaRPr lang="en-US"/>
          </a:p>
        </p:txBody>
      </p:sp>
    </p:spTree>
    <p:extLst>
      <p:ext uri="{BB962C8B-B14F-4D97-AF65-F5344CB8AC3E}">
        <p14:creationId xmlns:p14="http://schemas.microsoft.com/office/powerpoint/2010/main" val="795906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9" name="Picture 18" descr="A picture containing grass, mountain, way, road&#10;&#10;Description automatically generated">
            <a:extLst>
              <a:ext uri="{FF2B5EF4-FFF2-40B4-BE49-F238E27FC236}">
                <a16:creationId xmlns:a16="http://schemas.microsoft.com/office/drawing/2014/main" id="{34761B19-3BFF-4017-B534-168A829E246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1646"/>
            <a:ext cx="6096000" cy="6939643"/>
          </a:xfrm>
          <a:prstGeom prst="rect">
            <a:avLst/>
          </a:prstGeom>
        </p:spPr>
      </p:pic>
      <p:sp>
        <p:nvSpPr>
          <p:cNvPr id="13" name="Rectangle 6">
            <a:extLst>
              <a:ext uri="{FF2B5EF4-FFF2-40B4-BE49-F238E27FC236}">
                <a16:creationId xmlns:a16="http://schemas.microsoft.com/office/drawing/2014/main" id="{788DADAF-262A-48EF-95C5-24530C606B40}"/>
              </a:ext>
            </a:extLst>
          </p:cNvPr>
          <p:cNvSpPr/>
          <p:nvPr userDrawn="1"/>
        </p:nvSpPr>
        <p:spPr>
          <a:xfrm>
            <a:off x="3178628" y="-81643"/>
            <a:ext cx="8297636" cy="6939643"/>
          </a:xfrm>
          <a:custGeom>
            <a:avLst/>
            <a:gdLst>
              <a:gd name="connsiteX0" fmla="*/ 0 w 6330043"/>
              <a:gd name="connsiteY0" fmla="*/ 0 h 6923314"/>
              <a:gd name="connsiteX1" fmla="*/ 6330043 w 6330043"/>
              <a:gd name="connsiteY1" fmla="*/ 0 h 6923314"/>
              <a:gd name="connsiteX2" fmla="*/ 6330043 w 6330043"/>
              <a:gd name="connsiteY2" fmla="*/ 6923314 h 6923314"/>
              <a:gd name="connsiteX3" fmla="*/ 0 w 6330043"/>
              <a:gd name="connsiteY3" fmla="*/ 6923314 h 6923314"/>
              <a:gd name="connsiteX4" fmla="*/ 0 w 6330043"/>
              <a:gd name="connsiteY4" fmla="*/ 0 h 6923314"/>
              <a:gd name="connsiteX0" fmla="*/ 0 w 8297636"/>
              <a:gd name="connsiteY0" fmla="*/ 0 h 6939643"/>
              <a:gd name="connsiteX1" fmla="*/ 8297636 w 8297636"/>
              <a:gd name="connsiteY1" fmla="*/ 16329 h 6939643"/>
              <a:gd name="connsiteX2" fmla="*/ 8297636 w 8297636"/>
              <a:gd name="connsiteY2" fmla="*/ 6939643 h 6939643"/>
              <a:gd name="connsiteX3" fmla="*/ 1967593 w 8297636"/>
              <a:gd name="connsiteY3" fmla="*/ 6939643 h 6939643"/>
              <a:gd name="connsiteX4" fmla="*/ 0 w 8297636"/>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7636" h="6939643">
                <a:moveTo>
                  <a:pt x="0" y="0"/>
                </a:moveTo>
                <a:lnTo>
                  <a:pt x="8297636" y="16329"/>
                </a:lnTo>
                <a:lnTo>
                  <a:pt x="8297636" y="6939643"/>
                </a:lnTo>
                <a:lnTo>
                  <a:pt x="1967593" y="6939643"/>
                </a:lnTo>
                <a:lnTo>
                  <a:pt x="0" y="0"/>
                </a:lnTo>
                <a:close/>
              </a:path>
            </a:pathLst>
          </a:cu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a:extLst>
              <a:ext uri="{FF2B5EF4-FFF2-40B4-BE49-F238E27FC236}">
                <a16:creationId xmlns:a16="http://schemas.microsoft.com/office/drawing/2014/main" id="{AB30EB84-AE7D-44D0-AB96-039DA465BCEC}"/>
              </a:ext>
            </a:extLst>
          </p:cNvPr>
          <p:cNvSpPr/>
          <p:nvPr userDrawn="1"/>
        </p:nvSpPr>
        <p:spPr>
          <a:xfrm>
            <a:off x="4196442" y="4563837"/>
            <a:ext cx="2792186" cy="22941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8AF6FD-1A00-440B-80BD-A9D56B777DD2}"/>
              </a:ext>
            </a:extLst>
          </p:cNvPr>
          <p:cNvSpPr/>
          <p:nvPr userDrawn="1"/>
        </p:nvSpPr>
        <p:spPr>
          <a:xfrm>
            <a:off x="3894364" y="-81644"/>
            <a:ext cx="8297636" cy="6939643"/>
          </a:xfrm>
          <a:custGeom>
            <a:avLst/>
            <a:gdLst>
              <a:gd name="connsiteX0" fmla="*/ 0 w 6330043"/>
              <a:gd name="connsiteY0" fmla="*/ 0 h 6923314"/>
              <a:gd name="connsiteX1" fmla="*/ 6330043 w 6330043"/>
              <a:gd name="connsiteY1" fmla="*/ 0 h 6923314"/>
              <a:gd name="connsiteX2" fmla="*/ 6330043 w 6330043"/>
              <a:gd name="connsiteY2" fmla="*/ 6923314 h 6923314"/>
              <a:gd name="connsiteX3" fmla="*/ 0 w 6330043"/>
              <a:gd name="connsiteY3" fmla="*/ 6923314 h 6923314"/>
              <a:gd name="connsiteX4" fmla="*/ 0 w 6330043"/>
              <a:gd name="connsiteY4" fmla="*/ 0 h 6923314"/>
              <a:gd name="connsiteX0" fmla="*/ 0 w 8297636"/>
              <a:gd name="connsiteY0" fmla="*/ 0 h 6939643"/>
              <a:gd name="connsiteX1" fmla="*/ 8297636 w 8297636"/>
              <a:gd name="connsiteY1" fmla="*/ 16329 h 6939643"/>
              <a:gd name="connsiteX2" fmla="*/ 8297636 w 8297636"/>
              <a:gd name="connsiteY2" fmla="*/ 6939643 h 6939643"/>
              <a:gd name="connsiteX3" fmla="*/ 1967593 w 8297636"/>
              <a:gd name="connsiteY3" fmla="*/ 6939643 h 6939643"/>
              <a:gd name="connsiteX4" fmla="*/ 0 w 8297636"/>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7636" h="6939643">
                <a:moveTo>
                  <a:pt x="0" y="0"/>
                </a:moveTo>
                <a:lnTo>
                  <a:pt x="8297636" y="16329"/>
                </a:lnTo>
                <a:lnTo>
                  <a:pt x="8297636" y="6939643"/>
                </a:lnTo>
                <a:lnTo>
                  <a:pt x="1967593" y="6939643"/>
                </a:lnTo>
                <a:lnTo>
                  <a:pt x="0" y="0"/>
                </a:lnTo>
                <a:close/>
              </a:path>
            </a:pathLst>
          </a:cu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1FF2BB-CD91-4525-8A06-EEC2263D656E}"/>
              </a:ext>
            </a:extLst>
          </p:cNvPr>
          <p:cNvSpPr>
            <a:spLocks noGrp="1"/>
          </p:cNvSpPr>
          <p:nvPr>
            <p:ph type="ctrTitle" hasCustomPrompt="1"/>
          </p:nvPr>
        </p:nvSpPr>
        <p:spPr>
          <a:xfrm>
            <a:off x="6017078" y="1122363"/>
            <a:ext cx="5459186" cy="2387600"/>
          </a:xfrm>
        </p:spPr>
        <p:txBody>
          <a:bodyPr anchor="b"/>
          <a:lstStyle>
            <a:lvl1pPr algn="l">
              <a:defRPr sz="6000">
                <a:solidFill>
                  <a:schemeClr val="tx2"/>
                </a:solidFill>
              </a:defRPr>
            </a:lvl1pPr>
          </a:lstStyle>
          <a:p>
            <a:r>
              <a:rPr lang="en-US" dirty="0"/>
              <a:t>TITLE SLIDE</a:t>
            </a:r>
          </a:p>
        </p:txBody>
      </p:sp>
      <p:sp>
        <p:nvSpPr>
          <p:cNvPr id="3" name="Subtitle 2">
            <a:extLst>
              <a:ext uri="{FF2B5EF4-FFF2-40B4-BE49-F238E27FC236}">
                <a16:creationId xmlns:a16="http://schemas.microsoft.com/office/drawing/2014/main" id="{241DAAC0-E30D-4264-8AC5-33AA017BD72F}"/>
              </a:ext>
            </a:extLst>
          </p:cNvPr>
          <p:cNvSpPr>
            <a:spLocks noGrp="1"/>
          </p:cNvSpPr>
          <p:nvPr>
            <p:ph type="subTitle" idx="1"/>
          </p:nvPr>
        </p:nvSpPr>
        <p:spPr>
          <a:xfrm>
            <a:off x="6017078" y="3602038"/>
            <a:ext cx="5459186"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C98DA8F8-EA52-4D82-A547-12089149815E}"/>
              </a:ext>
            </a:extLst>
          </p:cNvPr>
          <p:cNvCxnSpPr>
            <a:cxnSpLocks/>
          </p:cNvCxnSpPr>
          <p:nvPr userDrawn="1"/>
        </p:nvCxnSpPr>
        <p:spPr>
          <a:xfrm>
            <a:off x="6017078" y="3514726"/>
            <a:ext cx="5565322" cy="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pic>
        <p:nvPicPr>
          <p:cNvPr id="14" name="Picture 13" descr="Graphical user interface, application&#10;&#10;Description automatically generated">
            <a:extLst>
              <a:ext uri="{FF2B5EF4-FFF2-40B4-BE49-F238E27FC236}">
                <a16:creationId xmlns:a16="http://schemas.microsoft.com/office/drawing/2014/main" id="{C4B30D21-B27C-4AAD-83D4-8A9F52D0807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82615" y="5570794"/>
            <a:ext cx="1807699" cy="978240"/>
          </a:xfrm>
          <a:prstGeom prst="rect">
            <a:avLst/>
          </a:prstGeom>
        </p:spPr>
      </p:pic>
      <p:pic>
        <p:nvPicPr>
          <p:cNvPr id="15" name="Picture 14" descr="Logo, company name&#10;&#10;Description automatically generated">
            <a:extLst>
              <a:ext uri="{FF2B5EF4-FFF2-40B4-BE49-F238E27FC236}">
                <a16:creationId xmlns:a16="http://schemas.microsoft.com/office/drawing/2014/main" id="{6C23E8B0-30C8-40CD-9A97-F6572486D17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887858" y="5459346"/>
            <a:ext cx="2402347" cy="1248101"/>
          </a:xfrm>
          <a:prstGeom prst="rect">
            <a:avLst/>
          </a:prstGeom>
        </p:spPr>
      </p:pic>
      <p:pic>
        <p:nvPicPr>
          <p:cNvPr id="16" name="Picture 15" descr="Logo, company name&#10;&#10;Description automatically generated">
            <a:extLst>
              <a:ext uri="{FF2B5EF4-FFF2-40B4-BE49-F238E27FC236}">
                <a16:creationId xmlns:a16="http://schemas.microsoft.com/office/drawing/2014/main" id="{6A171EB1-D8B6-4D3A-B07D-C6227B3F396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776153" y="5345111"/>
            <a:ext cx="2301663" cy="1512883"/>
          </a:xfrm>
          <a:prstGeom prst="rect">
            <a:avLst/>
          </a:prstGeom>
        </p:spPr>
      </p:pic>
      <p:cxnSp>
        <p:nvCxnSpPr>
          <p:cNvPr id="17" name="Straight Connector 16">
            <a:extLst>
              <a:ext uri="{FF2B5EF4-FFF2-40B4-BE49-F238E27FC236}">
                <a16:creationId xmlns:a16="http://schemas.microsoft.com/office/drawing/2014/main" id="{BCCAE5E9-9BB3-463F-BD7D-000011C6EAD0}"/>
              </a:ext>
            </a:extLst>
          </p:cNvPr>
          <p:cNvCxnSpPr>
            <a:cxnSpLocks/>
          </p:cNvCxnSpPr>
          <p:nvPr userDrawn="1"/>
        </p:nvCxnSpPr>
        <p:spPr>
          <a:xfrm>
            <a:off x="8182616" y="5781347"/>
            <a:ext cx="0" cy="630112"/>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A15ADBE-5E03-4FAF-84CD-FD5DAB660B88}"/>
              </a:ext>
            </a:extLst>
          </p:cNvPr>
          <p:cNvCxnSpPr>
            <a:cxnSpLocks/>
          </p:cNvCxnSpPr>
          <p:nvPr userDrawn="1"/>
        </p:nvCxnSpPr>
        <p:spPr>
          <a:xfrm>
            <a:off x="9990314" y="5781347"/>
            <a:ext cx="0" cy="630112"/>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2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160EE-265C-49AD-8C76-E324D92286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915181-3CE7-4F54-874F-085A19ED20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B2C5DA-6C19-4F45-A043-F25336919D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B95065-75CE-4466-9199-3AD9ED51EE05}"/>
              </a:ext>
            </a:extLst>
          </p:cNvPr>
          <p:cNvSpPr>
            <a:spLocks noGrp="1"/>
          </p:cNvSpPr>
          <p:nvPr>
            <p:ph type="dt" sz="half" idx="10"/>
          </p:nvPr>
        </p:nvSpPr>
        <p:spPr>
          <a:xfrm>
            <a:off x="838200" y="6356350"/>
            <a:ext cx="2743200" cy="365125"/>
          </a:xfrm>
          <a:prstGeom prst="rect">
            <a:avLst/>
          </a:prstGeom>
        </p:spPr>
        <p:txBody>
          <a:bodyPr/>
          <a:lstStyle/>
          <a:p>
            <a:fld id="{7BB35CB3-1334-4C59-9C16-2FEFC7F4B89B}" type="datetimeFigureOut">
              <a:rPr lang="en-US" smtClean="0"/>
              <a:t>11/19/2024</a:t>
            </a:fld>
            <a:endParaRPr lang="en-US"/>
          </a:p>
        </p:txBody>
      </p:sp>
      <p:sp>
        <p:nvSpPr>
          <p:cNvPr id="6" name="Footer Placeholder 5">
            <a:extLst>
              <a:ext uri="{FF2B5EF4-FFF2-40B4-BE49-F238E27FC236}">
                <a16:creationId xmlns:a16="http://schemas.microsoft.com/office/drawing/2014/main" id="{4402C33F-024F-4873-A6E1-FD40945C42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29D7F1F-A047-42EB-9B45-F294330333A5}"/>
              </a:ext>
            </a:extLst>
          </p:cNvPr>
          <p:cNvSpPr>
            <a:spLocks noGrp="1"/>
          </p:cNvSpPr>
          <p:nvPr>
            <p:ph type="sldNum" sz="quarter" idx="12"/>
          </p:nvPr>
        </p:nvSpPr>
        <p:spPr>
          <a:xfrm>
            <a:off x="8610600" y="6356350"/>
            <a:ext cx="2743200" cy="365125"/>
          </a:xfrm>
          <a:prstGeom prst="rect">
            <a:avLst/>
          </a:prstGeom>
        </p:spPr>
        <p:txBody>
          <a:bodyPr/>
          <a:lstStyle/>
          <a:p>
            <a:fld id="{C080D92D-B667-41B7-A0A1-CA30002BE242}" type="slidenum">
              <a:rPr lang="en-US" smtClean="0"/>
              <a:t>‹#›</a:t>
            </a:fld>
            <a:endParaRPr lang="en-US"/>
          </a:p>
        </p:txBody>
      </p:sp>
    </p:spTree>
    <p:extLst>
      <p:ext uri="{BB962C8B-B14F-4D97-AF65-F5344CB8AC3E}">
        <p14:creationId xmlns:p14="http://schemas.microsoft.com/office/powerpoint/2010/main" val="1869898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D3B65-A9D4-4E63-8803-9BC0DC2087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96EEBE-5299-44E1-A531-BD3A4B9175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1B3724-B4F4-4D06-8B61-5DF10E4CFCD8}"/>
              </a:ext>
            </a:extLst>
          </p:cNvPr>
          <p:cNvSpPr>
            <a:spLocks noGrp="1"/>
          </p:cNvSpPr>
          <p:nvPr>
            <p:ph type="dt" sz="half" idx="10"/>
          </p:nvPr>
        </p:nvSpPr>
        <p:spPr>
          <a:xfrm>
            <a:off x="838200" y="6356350"/>
            <a:ext cx="2743200" cy="365125"/>
          </a:xfrm>
          <a:prstGeom prst="rect">
            <a:avLst/>
          </a:prstGeom>
        </p:spPr>
        <p:txBody>
          <a:bodyPr/>
          <a:lstStyle/>
          <a:p>
            <a:fld id="{7BB35CB3-1334-4C59-9C16-2FEFC7F4B89B}" type="datetimeFigureOut">
              <a:rPr lang="en-US" smtClean="0"/>
              <a:t>11/19/2024</a:t>
            </a:fld>
            <a:endParaRPr lang="en-US"/>
          </a:p>
        </p:txBody>
      </p:sp>
      <p:sp>
        <p:nvSpPr>
          <p:cNvPr id="5" name="Footer Placeholder 4">
            <a:extLst>
              <a:ext uri="{FF2B5EF4-FFF2-40B4-BE49-F238E27FC236}">
                <a16:creationId xmlns:a16="http://schemas.microsoft.com/office/drawing/2014/main" id="{BB520BF2-479C-4E1C-9335-148F949C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DCBD7D-9473-49C6-9475-09A00727CC93}"/>
              </a:ext>
            </a:extLst>
          </p:cNvPr>
          <p:cNvSpPr>
            <a:spLocks noGrp="1"/>
          </p:cNvSpPr>
          <p:nvPr>
            <p:ph type="sldNum" sz="quarter" idx="12"/>
          </p:nvPr>
        </p:nvSpPr>
        <p:spPr>
          <a:xfrm>
            <a:off x="8610600" y="6356350"/>
            <a:ext cx="2743200" cy="365125"/>
          </a:xfrm>
          <a:prstGeom prst="rect">
            <a:avLst/>
          </a:prstGeom>
        </p:spPr>
        <p:txBody>
          <a:bodyPr/>
          <a:lstStyle/>
          <a:p>
            <a:fld id="{C080D92D-B667-41B7-A0A1-CA30002BE242}" type="slidenum">
              <a:rPr lang="en-US" smtClean="0"/>
              <a:t>‹#›</a:t>
            </a:fld>
            <a:endParaRPr lang="en-US"/>
          </a:p>
        </p:txBody>
      </p:sp>
    </p:spTree>
    <p:extLst>
      <p:ext uri="{BB962C8B-B14F-4D97-AF65-F5344CB8AC3E}">
        <p14:creationId xmlns:p14="http://schemas.microsoft.com/office/powerpoint/2010/main" val="1907527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07D8EF-B4CA-418E-B94C-D7B1CF958A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8835B5-237D-4E16-9501-20489ADC71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49D711-A9EC-4743-A170-87146F0A1A34}"/>
              </a:ext>
            </a:extLst>
          </p:cNvPr>
          <p:cNvSpPr>
            <a:spLocks noGrp="1"/>
          </p:cNvSpPr>
          <p:nvPr>
            <p:ph type="dt" sz="half" idx="10"/>
          </p:nvPr>
        </p:nvSpPr>
        <p:spPr>
          <a:xfrm>
            <a:off x="838200" y="6356350"/>
            <a:ext cx="2743200" cy="365125"/>
          </a:xfrm>
          <a:prstGeom prst="rect">
            <a:avLst/>
          </a:prstGeom>
        </p:spPr>
        <p:txBody>
          <a:bodyPr/>
          <a:lstStyle/>
          <a:p>
            <a:fld id="{7BB35CB3-1334-4C59-9C16-2FEFC7F4B89B}" type="datetimeFigureOut">
              <a:rPr lang="en-US" smtClean="0"/>
              <a:t>11/19/2024</a:t>
            </a:fld>
            <a:endParaRPr lang="en-US"/>
          </a:p>
        </p:txBody>
      </p:sp>
      <p:sp>
        <p:nvSpPr>
          <p:cNvPr id="5" name="Footer Placeholder 4">
            <a:extLst>
              <a:ext uri="{FF2B5EF4-FFF2-40B4-BE49-F238E27FC236}">
                <a16:creationId xmlns:a16="http://schemas.microsoft.com/office/drawing/2014/main" id="{7ACF856E-9CFC-4A84-9EAA-4826DA31BF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9131BD-AC55-4106-9D5A-4FD91342C890}"/>
              </a:ext>
            </a:extLst>
          </p:cNvPr>
          <p:cNvSpPr>
            <a:spLocks noGrp="1"/>
          </p:cNvSpPr>
          <p:nvPr>
            <p:ph type="sldNum" sz="quarter" idx="12"/>
          </p:nvPr>
        </p:nvSpPr>
        <p:spPr>
          <a:xfrm>
            <a:off x="8610600" y="6356350"/>
            <a:ext cx="2743200" cy="365125"/>
          </a:xfrm>
          <a:prstGeom prst="rect">
            <a:avLst/>
          </a:prstGeom>
        </p:spPr>
        <p:txBody>
          <a:bodyPr/>
          <a:lstStyle/>
          <a:p>
            <a:fld id="{C080D92D-B667-41B7-A0A1-CA30002BE242}" type="slidenum">
              <a:rPr lang="en-US" smtClean="0"/>
              <a:t>‹#›</a:t>
            </a:fld>
            <a:endParaRPr lang="en-US"/>
          </a:p>
        </p:txBody>
      </p:sp>
    </p:spTree>
    <p:extLst>
      <p:ext uri="{BB962C8B-B14F-4D97-AF65-F5344CB8AC3E}">
        <p14:creationId xmlns:p14="http://schemas.microsoft.com/office/powerpoint/2010/main" val="361999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D815-6076-A5DD-5581-6E521EBF2F3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2742374-348A-458F-D34B-F7AAAD58962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D90C-9C54-C4CD-1A07-DF41B7F64801}"/>
              </a:ext>
            </a:extLst>
          </p:cNvPr>
          <p:cNvSpPr>
            <a:spLocks noGrp="1"/>
          </p:cNvSpPr>
          <p:nvPr>
            <p:ph type="dt" sz="half" idx="10"/>
          </p:nvPr>
        </p:nvSpPr>
        <p:spPr/>
        <p:txBody>
          <a:bodyPr/>
          <a:lstStyle/>
          <a:p>
            <a:fld id="{EEF7F7DC-1F2E-4BEB-A839-A3A52B041FAD}" type="datetimeFigureOut">
              <a:rPr lang="en-US" smtClean="0"/>
              <a:t>11/19/2024</a:t>
            </a:fld>
            <a:endParaRPr lang="en-US"/>
          </a:p>
        </p:txBody>
      </p:sp>
      <p:sp>
        <p:nvSpPr>
          <p:cNvPr id="5" name="Footer Placeholder 4">
            <a:extLst>
              <a:ext uri="{FF2B5EF4-FFF2-40B4-BE49-F238E27FC236}">
                <a16:creationId xmlns:a16="http://schemas.microsoft.com/office/drawing/2014/main" id="{E5D42237-EEBE-C767-04B8-0B23401846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A2D6D2-C73B-3142-E900-BDE114E9BB42}"/>
              </a:ext>
            </a:extLst>
          </p:cNvPr>
          <p:cNvSpPr>
            <a:spLocks noGrp="1"/>
          </p:cNvSpPr>
          <p:nvPr>
            <p:ph type="sldNum" sz="quarter" idx="12"/>
          </p:nvPr>
        </p:nvSpPr>
        <p:spPr/>
        <p:txBody>
          <a:bodyPr/>
          <a:lstStyle/>
          <a:p>
            <a:fld id="{71AEE08E-956B-48AE-AEB2-F810B685357D}" type="slidenum">
              <a:rPr lang="en-US" smtClean="0"/>
              <a:t>‹#›</a:t>
            </a:fld>
            <a:endParaRPr lang="en-US"/>
          </a:p>
        </p:txBody>
      </p:sp>
    </p:spTree>
    <p:extLst>
      <p:ext uri="{BB962C8B-B14F-4D97-AF65-F5344CB8AC3E}">
        <p14:creationId xmlns:p14="http://schemas.microsoft.com/office/powerpoint/2010/main" val="168552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453EF-37D3-4891-A2CE-EC7B1803E0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F04E4C-D7FC-410D-81F9-EFA519AE93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05256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4C8A2-25FF-4A69-91EF-B40479BDE0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3E530-1A53-48A9-B8C9-DC6DC5AF8BDC}"/>
              </a:ext>
            </a:extLst>
          </p:cNvPr>
          <p:cNvSpPr>
            <a:spLocks noGrp="1"/>
          </p:cNvSpPr>
          <p:nvPr>
            <p:ph idx="1"/>
          </p:nvPr>
        </p:nvSpPr>
        <p:spPr>
          <a:xfrm>
            <a:off x="838200" y="1825625"/>
            <a:ext cx="10515600" cy="3910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Logo, company name&#10;&#10;Description automatically generated">
            <a:extLst>
              <a:ext uri="{FF2B5EF4-FFF2-40B4-BE49-F238E27FC236}">
                <a16:creationId xmlns:a16="http://schemas.microsoft.com/office/drawing/2014/main" id="{DBFD6B04-981D-42C7-9346-8B6AE216A42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79210" y="5817522"/>
            <a:ext cx="1822897" cy="947057"/>
          </a:xfrm>
          <a:prstGeom prst="rect">
            <a:avLst/>
          </a:prstGeom>
        </p:spPr>
      </p:pic>
      <p:pic>
        <p:nvPicPr>
          <p:cNvPr id="10" name="Picture 9" descr="Logo, company name&#10;&#10;Description automatically generated">
            <a:extLst>
              <a:ext uri="{FF2B5EF4-FFF2-40B4-BE49-F238E27FC236}">
                <a16:creationId xmlns:a16="http://schemas.microsoft.com/office/drawing/2014/main" id="{D79F923C-D98D-4003-BEA2-32DE9276A9B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02107" y="5735667"/>
            <a:ext cx="1689893" cy="1110766"/>
          </a:xfrm>
          <a:prstGeom prst="rect">
            <a:avLst/>
          </a:prstGeom>
        </p:spPr>
      </p:pic>
    </p:spTree>
    <p:extLst>
      <p:ext uri="{BB962C8B-B14F-4D97-AF65-F5344CB8AC3E}">
        <p14:creationId xmlns:p14="http://schemas.microsoft.com/office/powerpoint/2010/main" val="29043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63842-7AFB-47A5-A319-857F2B0C11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E27649-D12A-4960-8DEF-E3149D4225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33EB24-5458-4CB7-94BA-A545AE8491C6}"/>
              </a:ext>
            </a:extLst>
          </p:cNvPr>
          <p:cNvSpPr>
            <a:spLocks noGrp="1"/>
          </p:cNvSpPr>
          <p:nvPr>
            <p:ph type="dt" sz="half" idx="10"/>
          </p:nvPr>
        </p:nvSpPr>
        <p:spPr>
          <a:xfrm>
            <a:off x="838200" y="6356350"/>
            <a:ext cx="2743200" cy="365125"/>
          </a:xfrm>
          <a:prstGeom prst="rect">
            <a:avLst/>
          </a:prstGeom>
        </p:spPr>
        <p:txBody>
          <a:bodyPr/>
          <a:lstStyle/>
          <a:p>
            <a:fld id="{DA571CC5-AE97-4B7F-9A31-9258A606D727}" type="datetimeFigureOut">
              <a:rPr lang="en-US" smtClean="0"/>
              <a:t>11/19/2024</a:t>
            </a:fld>
            <a:endParaRPr lang="en-US"/>
          </a:p>
        </p:txBody>
      </p:sp>
      <p:sp>
        <p:nvSpPr>
          <p:cNvPr id="5" name="Footer Placeholder 4">
            <a:extLst>
              <a:ext uri="{FF2B5EF4-FFF2-40B4-BE49-F238E27FC236}">
                <a16:creationId xmlns:a16="http://schemas.microsoft.com/office/drawing/2014/main" id="{EA919B8D-2D83-46D2-BD68-8D7F4163DB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4F9D8E-2494-47ED-AE4D-94A89283D206}"/>
              </a:ext>
            </a:extLst>
          </p:cNvPr>
          <p:cNvSpPr>
            <a:spLocks noGrp="1"/>
          </p:cNvSpPr>
          <p:nvPr>
            <p:ph type="sldNum" sz="quarter" idx="12"/>
          </p:nvPr>
        </p:nvSpPr>
        <p:spPr>
          <a:xfrm>
            <a:off x="8610600" y="6356350"/>
            <a:ext cx="2743200" cy="365125"/>
          </a:xfrm>
          <a:prstGeom prst="rect">
            <a:avLst/>
          </a:prstGeom>
        </p:spPr>
        <p:txBody>
          <a:bodyPr/>
          <a:lstStyle/>
          <a:p>
            <a:fld id="{20D10DCE-8022-437F-9136-E5D41312A624}" type="slidenum">
              <a:rPr lang="en-US" smtClean="0"/>
              <a:t>‹#›</a:t>
            </a:fld>
            <a:endParaRPr lang="en-US"/>
          </a:p>
        </p:txBody>
      </p:sp>
    </p:spTree>
    <p:extLst>
      <p:ext uri="{BB962C8B-B14F-4D97-AF65-F5344CB8AC3E}">
        <p14:creationId xmlns:p14="http://schemas.microsoft.com/office/powerpoint/2010/main" val="2164227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00C35-EE23-4B27-AC72-AA16EE8FE8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B0F265-D7A9-4A8C-B3F8-8CA65E4C23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A402D5-A300-4AA2-AD1A-AE9A485619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F72888-A64A-4822-9B50-F1E95ADC5286}"/>
              </a:ext>
            </a:extLst>
          </p:cNvPr>
          <p:cNvSpPr>
            <a:spLocks noGrp="1"/>
          </p:cNvSpPr>
          <p:nvPr>
            <p:ph type="dt" sz="half" idx="10"/>
          </p:nvPr>
        </p:nvSpPr>
        <p:spPr>
          <a:xfrm>
            <a:off x="838200" y="6356350"/>
            <a:ext cx="2743200" cy="365125"/>
          </a:xfrm>
          <a:prstGeom prst="rect">
            <a:avLst/>
          </a:prstGeom>
        </p:spPr>
        <p:txBody>
          <a:bodyPr/>
          <a:lstStyle/>
          <a:p>
            <a:fld id="{DA571CC5-AE97-4B7F-9A31-9258A606D727}" type="datetimeFigureOut">
              <a:rPr lang="en-US" smtClean="0"/>
              <a:t>11/19/2024</a:t>
            </a:fld>
            <a:endParaRPr lang="en-US"/>
          </a:p>
        </p:txBody>
      </p:sp>
      <p:sp>
        <p:nvSpPr>
          <p:cNvPr id="6" name="Footer Placeholder 5">
            <a:extLst>
              <a:ext uri="{FF2B5EF4-FFF2-40B4-BE49-F238E27FC236}">
                <a16:creationId xmlns:a16="http://schemas.microsoft.com/office/drawing/2014/main" id="{986591F1-3578-401D-9128-03E0C94715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8929B6-5166-4B1B-B58D-E7E88FC2C359}"/>
              </a:ext>
            </a:extLst>
          </p:cNvPr>
          <p:cNvSpPr>
            <a:spLocks noGrp="1"/>
          </p:cNvSpPr>
          <p:nvPr>
            <p:ph type="sldNum" sz="quarter" idx="12"/>
          </p:nvPr>
        </p:nvSpPr>
        <p:spPr>
          <a:xfrm>
            <a:off x="8610600" y="6356350"/>
            <a:ext cx="2743200" cy="365125"/>
          </a:xfrm>
          <a:prstGeom prst="rect">
            <a:avLst/>
          </a:prstGeom>
        </p:spPr>
        <p:txBody>
          <a:bodyPr/>
          <a:lstStyle/>
          <a:p>
            <a:fld id="{20D10DCE-8022-437F-9136-E5D41312A624}" type="slidenum">
              <a:rPr lang="en-US" smtClean="0"/>
              <a:t>‹#›</a:t>
            </a:fld>
            <a:endParaRPr lang="en-US"/>
          </a:p>
        </p:txBody>
      </p:sp>
    </p:spTree>
    <p:extLst>
      <p:ext uri="{BB962C8B-B14F-4D97-AF65-F5344CB8AC3E}">
        <p14:creationId xmlns:p14="http://schemas.microsoft.com/office/powerpoint/2010/main" val="1825288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35D84-DFD0-4E49-A0F0-4E10DAE73B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DF18C6-412E-41F3-BBC6-E81E313C0B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BC466-DDF4-4A53-BC80-EEA5835098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396467-F3CD-4A7C-97B7-FCA6A2F8B7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5F2986-90B5-4041-98CA-92E6C0E31A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145C47-27D2-4F16-B90A-6D8E37A94721}"/>
              </a:ext>
            </a:extLst>
          </p:cNvPr>
          <p:cNvSpPr>
            <a:spLocks noGrp="1"/>
          </p:cNvSpPr>
          <p:nvPr>
            <p:ph type="dt" sz="half" idx="10"/>
          </p:nvPr>
        </p:nvSpPr>
        <p:spPr>
          <a:xfrm>
            <a:off x="838200" y="6356350"/>
            <a:ext cx="2743200" cy="365125"/>
          </a:xfrm>
          <a:prstGeom prst="rect">
            <a:avLst/>
          </a:prstGeom>
        </p:spPr>
        <p:txBody>
          <a:bodyPr/>
          <a:lstStyle/>
          <a:p>
            <a:fld id="{DA571CC5-AE97-4B7F-9A31-9258A606D727}" type="datetimeFigureOut">
              <a:rPr lang="en-US" smtClean="0"/>
              <a:t>11/19/2024</a:t>
            </a:fld>
            <a:endParaRPr lang="en-US"/>
          </a:p>
        </p:txBody>
      </p:sp>
      <p:sp>
        <p:nvSpPr>
          <p:cNvPr id="8" name="Footer Placeholder 7">
            <a:extLst>
              <a:ext uri="{FF2B5EF4-FFF2-40B4-BE49-F238E27FC236}">
                <a16:creationId xmlns:a16="http://schemas.microsoft.com/office/drawing/2014/main" id="{1C026434-F781-41C0-86A0-05FA7B94BE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A04E83E-3985-4B54-B332-6F8E688EECA8}"/>
              </a:ext>
            </a:extLst>
          </p:cNvPr>
          <p:cNvSpPr>
            <a:spLocks noGrp="1"/>
          </p:cNvSpPr>
          <p:nvPr>
            <p:ph type="sldNum" sz="quarter" idx="12"/>
          </p:nvPr>
        </p:nvSpPr>
        <p:spPr>
          <a:xfrm>
            <a:off x="8610600" y="6356350"/>
            <a:ext cx="2743200" cy="365125"/>
          </a:xfrm>
          <a:prstGeom prst="rect">
            <a:avLst/>
          </a:prstGeom>
        </p:spPr>
        <p:txBody>
          <a:bodyPr/>
          <a:lstStyle/>
          <a:p>
            <a:fld id="{20D10DCE-8022-437F-9136-E5D41312A624}" type="slidenum">
              <a:rPr lang="en-US" smtClean="0"/>
              <a:t>‹#›</a:t>
            </a:fld>
            <a:endParaRPr lang="en-US"/>
          </a:p>
        </p:txBody>
      </p:sp>
    </p:spTree>
    <p:extLst>
      <p:ext uri="{BB962C8B-B14F-4D97-AF65-F5344CB8AC3E}">
        <p14:creationId xmlns:p14="http://schemas.microsoft.com/office/powerpoint/2010/main" val="1747166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D0DA3-9509-4560-9DEC-E700AA6338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06D6C9-1D2F-4A70-BC24-01D7091C66AB}"/>
              </a:ext>
            </a:extLst>
          </p:cNvPr>
          <p:cNvSpPr>
            <a:spLocks noGrp="1"/>
          </p:cNvSpPr>
          <p:nvPr>
            <p:ph type="dt" sz="half" idx="10"/>
          </p:nvPr>
        </p:nvSpPr>
        <p:spPr>
          <a:xfrm>
            <a:off x="838200" y="6356350"/>
            <a:ext cx="2743200" cy="365125"/>
          </a:xfrm>
          <a:prstGeom prst="rect">
            <a:avLst/>
          </a:prstGeom>
        </p:spPr>
        <p:txBody>
          <a:bodyPr/>
          <a:lstStyle/>
          <a:p>
            <a:fld id="{DA571CC5-AE97-4B7F-9A31-9258A606D727}" type="datetimeFigureOut">
              <a:rPr lang="en-US" smtClean="0"/>
              <a:t>11/19/2024</a:t>
            </a:fld>
            <a:endParaRPr lang="en-US"/>
          </a:p>
        </p:txBody>
      </p:sp>
      <p:sp>
        <p:nvSpPr>
          <p:cNvPr id="4" name="Footer Placeholder 3">
            <a:extLst>
              <a:ext uri="{FF2B5EF4-FFF2-40B4-BE49-F238E27FC236}">
                <a16:creationId xmlns:a16="http://schemas.microsoft.com/office/drawing/2014/main" id="{F6720725-1DA5-4496-BD18-F26A62F302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3927BD-8016-4403-9812-AB1103626DF6}"/>
              </a:ext>
            </a:extLst>
          </p:cNvPr>
          <p:cNvSpPr>
            <a:spLocks noGrp="1"/>
          </p:cNvSpPr>
          <p:nvPr>
            <p:ph type="sldNum" sz="quarter" idx="12"/>
          </p:nvPr>
        </p:nvSpPr>
        <p:spPr>
          <a:xfrm>
            <a:off x="8610600" y="6356350"/>
            <a:ext cx="2743200" cy="365125"/>
          </a:xfrm>
          <a:prstGeom prst="rect">
            <a:avLst/>
          </a:prstGeom>
        </p:spPr>
        <p:txBody>
          <a:bodyPr/>
          <a:lstStyle/>
          <a:p>
            <a:fld id="{20D10DCE-8022-437F-9136-E5D41312A624}" type="slidenum">
              <a:rPr lang="en-US" smtClean="0"/>
              <a:t>‹#›</a:t>
            </a:fld>
            <a:endParaRPr lang="en-US"/>
          </a:p>
        </p:txBody>
      </p:sp>
    </p:spTree>
    <p:extLst>
      <p:ext uri="{BB962C8B-B14F-4D97-AF65-F5344CB8AC3E}">
        <p14:creationId xmlns:p14="http://schemas.microsoft.com/office/powerpoint/2010/main" val="3180151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3" name="Picture 12" descr="A picture containing grass, mountain, way, road&#10;&#10;Description automatically generated">
            <a:extLst>
              <a:ext uri="{FF2B5EF4-FFF2-40B4-BE49-F238E27FC236}">
                <a16:creationId xmlns:a16="http://schemas.microsoft.com/office/drawing/2014/main" id="{19AACB00-523C-4E8E-84CD-5D32E3516D7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1646"/>
            <a:ext cx="6096000" cy="6939643"/>
          </a:xfrm>
          <a:prstGeom prst="rect">
            <a:avLst/>
          </a:prstGeom>
        </p:spPr>
      </p:pic>
      <p:sp>
        <p:nvSpPr>
          <p:cNvPr id="8" name="Isosceles Triangle 7">
            <a:extLst>
              <a:ext uri="{FF2B5EF4-FFF2-40B4-BE49-F238E27FC236}">
                <a16:creationId xmlns:a16="http://schemas.microsoft.com/office/drawing/2014/main" id="{AB30EB84-AE7D-44D0-AB96-039DA465BCEC}"/>
              </a:ext>
            </a:extLst>
          </p:cNvPr>
          <p:cNvSpPr/>
          <p:nvPr userDrawn="1"/>
        </p:nvSpPr>
        <p:spPr>
          <a:xfrm>
            <a:off x="4196442" y="4563837"/>
            <a:ext cx="2792186" cy="22941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8AF6FD-1A00-440B-80BD-A9D56B777DD2}"/>
              </a:ext>
            </a:extLst>
          </p:cNvPr>
          <p:cNvSpPr/>
          <p:nvPr userDrawn="1"/>
        </p:nvSpPr>
        <p:spPr>
          <a:xfrm>
            <a:off x="3894364" y="-81644"/>
            <a:ext cx="8297636" cy="6939643"/>
          </a:xfrm>
          <a:custGeom>
            <a:avLst/>
            <a:gdLst>
              <a:gd name="connsiteX0" fmla="*/ 0 w 6330043"/>
              <a:gd name="connsiteY0" fmla="*/ 0 h 6923314"/>
              <a:gd name="connsiteX1" fmla="*/ 6330043 w 6330043"/>
              <a:gd name="connsiteY1" fmla="*/ 0 h 6923314"/>
              <a:gd name="connsiteX2" fmla="*/ 6330043 w 6330043"/>
              <a:gd name="connsiteY2" fmla="*/ 6923314 h 6923314"/>
              <a:gd name="connsiteX3" fmla="*/ 0 w 6330043"/>
              <a:gd name="connsiteY3" fmla="*/ 6923314 h 6923314"/>
              <a:gd name="connsiteX4" fmla="*/ 0 w 6330043"/>
              <a:gd name="connsiteY4" fmla="*/ 0 h 6923314"/>
              <a:gd name="connsiteX0" fmla="*/ 0 w 8297636"/>
              <a:gd name="connsiteY0" fmla="*/ 0 h 6939643"/>
              <a:gd name="connsiteX1" fmla="*/ 8297636 w 8297636"/>
              <a:gd name="connsiteY1" fmla="*/ 16329 h 6939643"/>
              <a:gd name="connsiteX2" fmla="*/ 8297636 w 8297636"/>
              <a:gd name="connsiteY2" fmla="*/ 6939643 h 6939643"/>
              <a:gd name="connsiteX3" fmla="*/ 1967593 w 8297636"/>
              <a:gd name="connsiteY3" fmla="*/ 6939643 h 6939643"/>
              <a:gd name="connsiteX4" fmla="*/ 0 w 8297636"/>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7636" h="6939643">
                <a:moveTo>
                  <a:pt x="0" y="0"/>
                </a:moveTo>
                <a:lnTo>
                  <a:pt x="8297636" y="16329"/>
                </a:lnTo>
                <a:lnTo>
                  <a:pt x="8297636" y="6939643"/>
                </a:lnTo>
                <a:lnTo>
                  <a:pt x="1967593" y="6939643"/>
                </a:lnTo>
                <a:lnTo>
                  <a:pt x="0" y="0"/>
                </a:lnTo>
                <a:close/>
              </a:path>
            </a:pathLst>
          </a:custGeom>
          <a:solidFill>
            <a:schemeClr val="tx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Logo&#10;&#10;Description automatically generated">
            <a:extLst>
              <a:ext uri="{FF2B5EF4-FFF2-40B4-BE49-F238E27FC236}">
                <a16:creationId xmlns:a16="http://schemas.microsoft.com/office/drawing/2014/main" id="{3F582C1D-CA2B-4A44-8529-1BE54DE3EF2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41788" y="5476705"/>
            <a:ext cx="2388743" cy="1239396"/>
          </a:xfrm>
          <a:prstGeom prst="rect">
            <a:avLst/>
          </a:prstGeom>
        </p:spPr>
      </p:pic>
      <p:sp>
        <p:nvSpPr>
          <p:cNvPr id="2" name="Title 1">
            <a:extLst>
              <a:ext uri="{FF2B5EF4-FFF2-40B4-BE49-F238E27FC236}">
                <a16:creationId xmlns:a16="http://schemas.microsoft.com/office/drawing/2014/main" id="{D21FF2BB-CD91-4525-8A06-EEC2263D656E}"/>
              </a:ext>
            </a:extLst>
          </p:cNvPr>
          <p:cNvSpPr>
            <a:spLocks noGrp="1"/>
          </p:cNvSpPr>
          <p:nvPr>
            <p:ph type="ctrTitle" hasCustomPrompt="1"/>
          </p:nvPr>
        </p:nvSpPr>
        <p:spPr>
          <a:xfrm>
            <a:off x="6017078" y="1122363"/>
            <a:ext cx="5459186" cy="2387600"/>
          </a:xfrm>
        </p:spPr>
        <p:txBody>
          <a:bodyPr anchor="b"/>
          <a:lstStyle>
            <a:lvl1pPr algn="l">
              <a:defRPr sz="6000">
                <a:solidFill>
                  <a:schemeClr val="bg1"/>
                </a:solidFill>
              </a:defRPr>
            </a:lvl1pPr>
          </a:lstStyle>
          <a:p>
            <a:r>
              <a:rPr lang="en-US" dirty="0"/>
              <a:t>TITLE SLIDE</a:t>
            </a:r>
          </a:p>
        </p:txBody>
      </p:sp>
      <p:sp>
        <p:nvSpPr>
          <p:cNvPr id="3" name="Subtitle 2">
            <a:extLst>
              <a:ext uri="{FF2B5EF4-FFF2-40B4-BE49-F238E27FC236}">
                <a16:creationId xmlns:a16="http://schemas.microsoft.com/office/drawing/2014/main" id="{241DAAC0-E30D-4264-8AC5-33AA017BD72F}"/>
              </a:ext>
            </a:extLst>
          </p:cNvPr>
          <p:cNvSpPr>
            <a:spLocks noGrp="1"/>
          </p:cNvSpPr>
          <p:nvPr>
            <p:ph type="subTitle" idx="1"/>
          </p:nvPr>
        </p:nvSpPr>
        <p:spPr>
          <a:xfrm>
            <a:off x="6017078" y="3602038"/>
            <a:ext cx="5459186"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C98DA8F8-EA52-4D82-A547-12089149815E}"/>
              </a:ext>
            </a:extLst>
          </p:cNvPr>
          <p:cNvCxnSpPr>
            <a:cxnSpLocks/>
          </p:cNvCxnSpPr>
          <p:nvPr userDrawn="1"/>
        </p:nvCxnSpPr>
        <p:spPr>
          <a:xfrm>
            <a:off x="6017078" y="3514726"/>
            <a:ext cx="5565322" cy="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CCAE5E9-9BB3-463F-BD7D-000011C6EAD0}"/>
              </a:ext>
            </a:extLst>
          </p:cNvPr>
          <p:cNvCxnSpPr>
            <a:cxnSpLocks/>
          </p:cNvCxnSpPr>
          <p:nvPr userDrawn="1"/>
        </p:nvCxnSpPr>
        <p:spPr>
          <a:xfrm>
            <a:off x="8182616" y="5781347"/>
            <a:ext cx="0" cy="63011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A15ADBE-5E03-4FAF-84CD-FD5DAB660B88}"/>
              </a:ext>
            </a:extLst>
          </p:cNvPr>
          <p:cNvCxnSpPr>
            <a:cxnSpLocks/>
          </p:cNvCxnSpPr>
          <p:nvPr userDrawn="1"/>
        </p:nvCxnSpPr>
        <p:spPr>
          <a:xfrm>
            <a:off x="9990314" y="5781347"/>
            <a:ext cx="0" cy="63011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Graphical user interface, text&#10;&#10;Description automatically generated">
            <a:extLst>
              <a:ext uri="{FF2B5EF4-FFF2-40B4-BE49-F238E27FC236}">
                <a16:creationId xmlns:a16="http://schemas.microsoft.com/office/drawing/2014/main" id="{A4E5E975-C21E-4AC3-B36F-B19C409E635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192810" y="5588176"/>
            <a:ext cx="1788808" cy="969196"/>
          </a:xfrm>
          <a:prstGeom prst="rect">
            <a:avLst/>
          </a:prstGeom>
        </p:spPr>
      </p:pic>
      <p:pic>
        <p:nvPicPr>
          <p:cNvPr id="19" name="Picture 18" descr="Logo, company name&#10;&#10;Description automatically generated">
            <a:extLst>
              <a:ext uri="{FF2B5EF4-FFF2-40B4-BE49-F238E27FC236}">
                <a16:creationId xmlns:a16="http://schemas.microsoft.com/office/drawing/2014/main" id="{486BF3B3-42DB-4612-8019-D0F027BDB09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90314" y="5563427"/>
            <a:ext cx="1807698" cy="1040758"/>
          </a:xfrm>
          <a:prstGeom prst="rect">
            <a:avLst/>
          </a:prstGeom>
        </p:spPr>
      </p:pic>
    </p:spTree>
    <p:extLst>
      <p:ext uri="{BB962C8B-B14F-4D97-AF65-F5344CB8AC3E}">
        <p14:creationId xmlns:p14="http://schemas.microsoft.com/office/powerpoint/2010/main" val="2096639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B07BF5-52AF-4DB3-A125-DB79EB299F0D}"/>
              </a:ext>
            </a:extLst>
          </p:cNvPr>
          <p:cNvSpPr>
            <a:spLocks noGrp="1"/>
          </p:cNvSpPr>
          <p:nvPr>
            <p:ph type="dt" sz="half" idx="10"/>
          </p:nvPr>
        </p:nvSpPr>
        <p:spPr>
          <a:xfrm>
            <a:off x="838200" y="6356350"/>
            <a:ext cx="2743200" cy="365125"/>
          </a:xfrm>
          <a:prstGeom prst="rect">
            <a:avLst/>
          </a:prstGeom>
        </p:spPr>
        <p:txBody>
          <a:bodyPr/>
          <a:lstStyle/>
          <a:p>
            <a:fld id="{DA571CC5-AE97-4B7F-9A31-9258A606D727}" type="datetimeFigureOut">
              <a:rPr lang="en-US" smtClean="0"/>
              <a:t>11/19/2024</a:t>
            </a:fld>
            <a:endParaRPr lang="en-US"/>
          </a:p>
        </p:txBody>
      </p:sp>
      <p:sp>
        <p:nvSpPr>
          <p:cNvPr id="3" name="Footer Placeholder 2">
            <a:extLst>
              <a:ext uri="{FF2B5EF4-FFF2-40B4-BE49-F238E27FC236}">
                <a16:creationId xmlns:a16="http://schemas.microsoft.com/office/drawing/2014/main" id="{C8A2BA48-AB8C-4F84-8EAE-2EA4D177B8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DCAB8E5-3A5C-49D1-B103-FCC0FBB665DB}"/>
              </a:ext>
            </a:extLst>
          </p:cNvPr>
          <p:cNvSpPr>
            <a:spLocks noGrp="1"/>
          </p:cNvSpPr>
          <p:nvPr>
            <p:ph type="sldNum" sz="quarter" idx="12"/>
          </p:nvPr>
        </p:nvSpPr>
        <p:spPr>
          <a:xfrm>
            <a:off x="8610600" y="6356350"/>
            <a:ext cx="2743200" cy="365125"/>
          </a:xfrm>
          <a:prstGeom prst="rect">
            <a:avLst/>
          </a:prstGeom>
        </p:spPr>
        <p:txBody>
          <a:bodyPr/>
          <a:lstStyle/>
          <a:p>
            <a:fld id="{20D10DCE-8022-437F-9136-E5D41312A624}" type="slidenum">
              <a:rPr lang="en-US" smtClean="0"/>
              <a:t>‹#›</a:t>
            </a:fld>
            <a:endParaRPr lang="en-US"/>
          </a:p>
        </p:txBody>
      </p:sp>
    </p:spTree>
    <p:extLst>
      <p:ext uri="{BB962C8B-B14F-4D97-AF65-F5344CB8AC3E}">
        <p14:creationId xmlns:p14="http://schemas.microsoft.com/office/powerpoint/2010/main" val="997254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93D75-8A37-4E2C-8919-3016462F8F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D0482E-4495-4E9C-8395-88BE01613B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1A6C24-EEFB-4C5D-97DC-4660E8B13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9BD64C-1FC1-4B30-A3F2-0A9621402155}"/>
              </a:ext>
            </a:extLst>
          </p:cNvPr>
          <p:cNvSpPr>
            <a:spLocks noGrp="1"/>
          </p:cNvSpPr>
          <p:nvPr>
            <p:ph type="dt" sz="half" idx="10"/>
          </p:nvPr>
        </p:nvSpPr>
        <p:spPr>
          <a:xfrm>
            <a:off x="838200" y="6356350"/>
            <a:ext cx="2743200" cy="365125"/>
          </a:xfrm>
          <a:prstGeom prst="rect">
            <a:avLst/>
          </a:prstGeom>
        </p:spPr>
        <p:txBody>
          <a:bodyPr/>
          <a:lstStyle/>
          <a:p>
            <a:fld id="{DA571CC5-AE97-4B7F-9A31-9258A606D727}" type="datetimeFigureOut">
              <a:rPr lang="en-US" smtClean="0"/>
              <a:t>11/19/2024</a:t>
            </a:fld>
            <a:endParaRPr lang="en-US"/>
          </a:p>
        </p:txBody>
      </p:sp>
      <p:sp>
        <p:nvSpPr>
          <p:cNvPr id="6" name="Footer Placeholder 5">
            <a:extLst>
              <a:ext uri="{FF2B5EF4-FFF2-40B4-BE49-F238E27FC236}">
                <a16:creationId xmlns:a16="http://schemas.microsoft.com/office/drawing/2014/main" id="{91E07C3D-F5AD-4FC1-8C0C-6341B13FE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98AD6B-44C1-46FA-AC09-6D8ED525F1C4}"/>
              </a:ext>
            </a:extLst>
          </p:cNvPr>
          <p:cNvSpPr>
            <a:spLocks noGrp="1"/>
          </p:cNvSpPr>
          <p:nvPr>
            <p:ph type="sldNum" sz="quarter" idx="12"/>
          </p:nvPr>
        </p:nvSpPr>
        <p:spPr>
          <a:xfrm>
            <a:off x="8610600" y="6356350"/>
            <a:ext cx="2743200" cy="365125"/>
          </a:xfrm>
          <a:prstGeom prst="rect">
            <a:avLst/>
          </a:prstGeom>
        </p:spPr>
        <p:txBody>
          <a:bodyPr/>
          <a:lstStyle/>
          <a:p>
            <a:fld id="{20D10DCE-8022-437F-9136-E5D41312A624}" type="slidenum">
              <a:rPr lang="en-US" smtClean="0"/>
              <a:t>‹#›</a:t>
            </a:fld>
            <a:endParaRPr lang="en-US"/>
          </a:p>
        </p:txBody>
      </p:sp>
    </p:spTree>
    <p:extLst>
      <p:ext uri="{BB962C8B-B14F-4D97-AF65-F5344CB8AC3E}">
        <p14:creationId xmlns:p14="http://schemas.microsoft.com/office/powerpoint/2010/main" val="196810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10A36-5174-4A35-B003-7796137539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8F68E-4311-4E0B-834A-3DA8115B7B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283F3D-64FF-4826-9D9F-320792F0C4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620052-9C36-409D-9BB2-A9CDDCC7133F}"/>
              </a:ext>
            </a:extLst>
          </p:cNvPr>
          <p:cNvSpPr>
            <a:spLocks noGrp="1"/>
          </p:cNvSpPr>
          <p:nvPr>
            <p:ph type="dt" sz="half" idx="10"/>
          </p:nvPr>
        </p:nvSpPr>
        <p:spPr>
          <a:xfrm>
            <a:off x="838200" y="6356350"/>
            <a:ext cx="2743200" cy="365125"/>
          </a:xfrm>
          <a:prstGeom prst="rect">
            <a:avLst/>
          </a:prstGeom>
        </p:spPr>
        <p:txBody>
          <a:bodyPr/>
          <a:lstStyle/>
          <a:p>
            <a:fld id="{DA571CC5-AE97-4B7F-9A31-9258A606D727}" type="datetimeFigureOut">
              <a:rPr lang="en-US" smtClean="0"/>
              <a:t>11/19/2024</a:t>
            </a:fld>
            <a:endParaRPr lang="en-US"/>
          </a:p>
        </p:txBody>
      </p:sp>
      <p:sp>
        <p:nvSpPr>
          <p:cNvPr id="6" name="Footer Placeholder 5">
            <a:extLst>
              <a:ext uri="{FF2B5EF4-FFF2-40B4-BE49-F238E27FC236}">
                <a16:creationId xmlns:a16="http://schemas.microsoft.com/office/drawing/2014/main" id="{6657DD7B-B5A1-467F-AF2E-29CD1B395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D90505-E8E4-4EAE-BDC5-FC8ADD934B83}"/>
              </a:ext>
            </a:extLst>
          </p:cNvPr>
          <p:cNvSpPr>
            <a:spLocks noGrp="1"/>
          </p:cNvSpPr>
          <p:nvPr>
            <p:ph type="sldNum" sz="quarter" idx="12"/>
          </p:nvPr>
        </p:nvSpPr>
        <p:spPr>
          <a:xfrm>
            <a:off x="8610600" y="6356350"/>
            <a:ext cx="2743200" cy="365125"/>
          </a:xfrm>
          <a:prstGeom prst="rect">
            <a:avLst/>
          </a:prstGeom>
        </p:spPr>
        <p:txBody>
          <a:bodyPr/>
          <a:lstStyle/>
          <a:p>
            <a:fld id="{20D10DCE-8022-437F-9136-E5D41312A624}" type="slidenum">
              <a:rPr lang="en-US" smtClean="0"/>
              <a:t>‹#›</a:t>
            </a:fld>
            <a:endParaRPr lang="en-US"/>
          </a:p>
        </p:txBody>
      </p:sp>
    </p:spTree>
    <p:extLst>
      <p:ext uri="{BB962C8B-B14F-4D97-AF65-F5344CB8AC3E}">
        <p14:creationId xmlns:p14="http://schemas.microsoft.com/office/powerpoint/2010/main" val="2461980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50878-AE06-44C0-91A6-D2FCE1BF81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4B3188-E311-4736-A268-A251B895E1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1A27F9-866D-4F28-8B6D-76B649D9C278}"/>
              </a:ext>
            </a:extLst>
          </p:cNvPr>
          <p:cNvSpPr>
            <a:spLocks noGrp="1"/>
          </p:cNvSpPr>
          <p:nvPr>
            <p:ph type="dt" sz="half" idx="10"/>
          </p:nvPr>
        </p:nvSpPr>
        <p:spPr>
          <a:xfrm>
            <a:off x="838200" y="6356350"/>
            <a:ext cx="2743200" cy="365125"/>
          </a:xfrm>
          <a:prstGeom prst="rect">
            <a:avLst/>
          </a:prstGeom>
        </p:spPr>
        <p:txBody>
          <a:bodyPr/>
          <a:lstStyle/>
          <a:p>
            <a:fld id="{DA571CC5-AE97-4B7F-9A31-9258A606D727}" type="datetimeFigureOut">
              <a:rPr lang="en-US" smtClean="0"/>
              <a:t>11/19/2024</a:t>
            </a:fld>
            <a:endParaRPr lang="en-US"/>
          </a:p>
        </p:txBody>
      </p:sp>
      <p:sp>
        <p:nvSpPr>
          <p:cNvPr id="5" name="Footer Placeholder 4">
            <a:extLst>
              <a:ext uri="{FF2B5EF4-FFF2-40B4-BE49-F238E27FC236}">
                <a16:creationId xmlns:a16="http://schemas.microsoft.com/office/drawing/2014/main" id="{CBA88346-E8C6-428D-B908-24A085C5B8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1A8563-0660-44F9-8D7A-913024EF0288}"/>
              </a:ext>
            </a:extLst>
          </p:cNvPr>
          <p:cNvSpPr>
            <a:spLocks noGrp="1"/>
          </p:cNvSpPr>
          <p:nvPr>
            <p:ph type="sldNum" sz="quarter" idx="12"/>
          </p:nvPr>
        </p:nvSpPr>
        <p:spPr>
          <a:xfrm>
            <a:off x="8610600" y="6356350"/>
            <a:ext cx="2743200" cy="365125"/>
          </a:xfrm>
          <a:prstGeom prst="rect">
            <a:avLst/>
          </a:prstGeom>
        </p:spPr>
        <p:txBody>
          <a:bodyPr/>
          <a:lstStyle/>
          <a:p>
            <a:fld id="{20D10DCE-8022-437F-9136-E5D41312A624}" type="slidenum">
              <a:rPr lang="en-US" smtClean="0"/>
              <a:t>‹#›</a:t>
            </a:fld>
            <a:endParaRPr lang="en-US"/>
          </a:p>
        </p:txBody>
      </p:sp>
    </p:spTree>
    <p:extLst>
      <p:ext uri="{BB962C8B-B14F-4D97-AF65-F5344CB8AC3E}">
        <p14:creationId xmlns:p14="http://schemas.microsoft.com/office/powerpoint/2010/main" val="1865878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22B8C1-4CDA-4B68-B9B3-E294FF7DFE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711942-1BF2-4856-90B8-1E17891BA1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C54AF-09E2-46CF-B09A-B752D6C9F9C6}"/>
              </a:ext>
            </a:extLst>
          </p:cNvPr>
          <p:cNvSpPr>
            <a:spLocks noGrp="1"/>
          </p:cNvSpPr>
          <p:nvPr>
            <p:ph type="dt" sz="half" idx="10"/>
          </p:nvPr>
        </p:nvSpPr>
        <p:spPr>
          <a:xfrm>
            <a:off x="838200" y="6356350"/>
            <a:ext cx="2743200" cy="365125"/>
          </a:xfrm>
          <a:prstGeom prst="rect">
            <a:avLst/>
          </a:prstGeom>
        </p:spPr>
        <p:txBody>
          <a:bodyPr/>
          <a:lstStyle/>
          <a:p>
            <a:fld id="{DA571CC5-AE97-4B7F-9A31-9258A606D727}" type="datetimeFigureOut">
              <a:rPr lang="en-US" smtClean="0"/>
              <a:t>11/19/2024</a:t>
            </a:fld>
            <a:endParaRPr lang="en-US"/>
          </a:p>
        </p:txBody>
      </p:sp>
      <p:sp>
        <p:nvSpPr>
          <p:cNvPr id="5" name="Footer Placeholder 4">
            <a:extLst>
              <a:ext uri="{FF2B5EF4-FFF2-40B4-BE49-F238E27FC236}">
                <a16:creationId xmlns:a16="http://schemas.microsoft.com/office/drawing/2014/main" id="{09255844-AC5E-4B25-BB2F-E5C69CFBB7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51CB27-516F-48AB-A222-CF470A233052}"/>
              </a:ext>
            </a:extLst>
          </p:cNvPr>
          <p:cNvSpPr>
            <a:spLocks noGrp="1"/>
          </p:cNvSpPr>
          <p:nvPr>
            <p:ph type="sldNum" sz="quarter" idx="12"/>
          </p:nvPr>
        </p:nvSpPr>
        <p:spPr>
          <a:xfrm>
            <a:off x="8610600" y="6356350"/>
            <a:ext cx="2743200" cy="365125"/>
          </a:xfrm>
          <a:prstGeom prst="rect">
            <a:avLst/>
          </a:prstGeom>
        </p:spPr>
        <p:txBody>
          <a:bodyPr/>
          <a:lstStyle/>
          <a:p>
            <a:fld id="{20D10DCE-8022-437F-9136-E5D41312A624}" type="slidenum">
              <a:rPr lang="en-US" smtClean="0"/>
              <a:t>‹#›</a:t>
            </a:fld>
            <a:endParaRPr lang="en-US"/>
          </a:p>
        </p:txBody>
      </p:sp>
    </p:spTree>
    <p:extLst>
      <p:ext uri="{BB962C8B-B14F-4D97-AF65-F5344CB8AC3E}">
        <p14:creationId xmlns:p14="http://schemas.microsoft.com/office/powerpoint/2010/main" val="2487769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D815-6076-A5DD-5581-6E521EBF2F3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2742374-348A-458F-D34B-F7AAAD58962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D90C-9C54-C4CD-1A07-DF41B7F64801}"/>
              </a:ext>
            </a:extLst>
          </p:cNvPr>
          <p:cNvSpPr>
            <a:spLocks noGrp="1"/>
          </p:cNvSpPr>
          <p:nvPr>
            <p:ph type="dt" sz="half" idx="10"/>
          </p:nvPr>
        </p:nvSpPr>
        <p:spPr/>
        <p:txBody>
          <a:bodyPr/>
          <a:lstStyle/>
          <a:p>
            <a:fld id="{EEF7F7DC-1F2E-4BEB-A839-A3A52B041FAD}" type="datetimeFigureOut">
              <a:rPr lang="en-US" smtClean="0"/>
              <a:t>11/19/2024</a:t>
            </a:fld>
            <a:endParaRPr lang="en-US"/>
          </a:p>
        </p:txBody>
      </p:sp>
      <p:sp>
        <p:nvSpPr>
          <p:cNvPr id="5" name="Footer Placeholder 4">
            <a:extLst>
              <a:ext uri="{FF2B5EF4-FFF2-40B4-BE49-F238E27FC236}">
                <a16:creationId xmlns:a16="http://schemas.microsoft.com/office/drawing/2014/main" id="{E5D42237-EEBE-C767-04B8-0B23401846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A2D6D2-C73B-3142-E900-BDE114E9BB42}"/>
              </a:ext>
            </a:extLst>
          </p:cNvPr>
          <p:cNvSpPr>
            <a:spLocks noGrp="1"/>
          </p:cNvSpPr>
          <p:nvPr>
            <p:ph type="sldNum" sz="quarter" idx="12"/>
          </p:nvPr>
        </p:nvSpPr>
        <p:spPr/>
        <p:txBody>
          <a:bodyPr/>
          <a:lstStyle/>
          <a:p>
            <a:fld id="{71AEE08E-956B-48AE-AEB2-F810B685357D}" type="slidenum">
              <a:rPr lang="en-US" smtClean="0"/>
              <a:t>‹#›</a:t>
            </a:fld>
            <a:endParaRPr lang="en-US"/>
          </a:p>
        </p:txBody>
      </p:sp>
    </p:spTree>
    <p:extLst>
      <p:ext uri="{BB962C8B-B14F-4D97-AF65-F5344CB8AC3E}">
        <p14:creationId xmlns:p14="http://schemas.microsoft.com/office/powerpoint/2010/main" val="3592536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27690-C739-426D-9806-7A7E4EA9A0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201567-E5F9-4002-A8C0-19ABF0251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41E9C-4A86-41FB-A575-E02C1F89E418}"/>
              </a:ext>
            </a:extLst>
          </p:cNvPr>
          <p:cNvSpPr>
            <a:spLocks noGrp="1"/>
          </p:cNvSpPr>
          <p:nvPr>
            <p:ph type="dt" sz="half" idx="10"/>
          </p:nvPr>
        </p:nvSpPr>
        <p:spPr>
          <a:xfrm>
            <a:off x="838200" y="6356350"/>
            <a:ext cx="2743200" cy="365125"/>
          </a:xfrm>
          <a:prstGeom prst="rect">
            <a:avLst/>
          </a:prstGeom>
        </p:spPr>
        <p:txBody>
          <a:bodyPr/>
          <a:lstStyle/>
          <a:p>
            <a:fld id="{7BB35CB3-1334-4C59-9C16-2FEFC7F4B89B}" type="datetimeFigureOut">
              <a:rPr lang="en-US" smtClean="0"/>
              <a:t>11/19/2024</a:t>
            </a:fld>
            <a:endParaRPr lang="en-US"/>
          </a:p>
        </p:txBody>
      </p:sp>
      <p:sp>
        <p:nvSpPr>
          <p:cNvPr id="5" name="Footer Placeholder 4">
            <a:extLst>
              <a:ext uri="{FF2B5EF4-FFF2-40B4-BE49-F238E27FC236}">
                <a16:creationId xmlns:a16="http://schemas.microsoft.com/office/drawing/2014/main" id="{ADB95DDA-8B0E-49A8-8F68-B05A80977C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1EC16F-F1C9-467A-94F9-C050CD120817}"/>
              </a:ext>
            </a:extLst>
          </p:cNvPr>
          <p:cNvSpPr>
            <a:spLocks noGrp="1"/>
          </p:cNvSpPr>
          <p:nvPr>
            <p:ph type="sldNum" sz="quarter" idx="12"/>
          </p:nvPr>
        </p:nvSpPr>
        <p:spPr>
          <a:xfrm>
            <a:off x="8610600" y="6356350"/>
            <a:ext cx="2743200" cy="365125"/>
          </a:xfrm>
          <a:prstGeom prst="rect">
            <a:avLst/>
          </a:prstGeom>
        </p:spPr>
        <p:txBody>
          <a:bodyPr/>
          <a:lstStyle/>
          <a:p>
            <a:fld id="{C080D92D-B667-41B7-A0A1-CA30002BE242}" type="slidenum">
              <a:rPr lang="en-US" smtClean="0"/>
              <a:t>‹#›</a:t>
            </a:fld>
            <a:endParaRPr lang="en-US"/>
          </a:p>
        </p:txBody>
      </p:sp>
    </p:spTree>
    <p:extLst>
      <p:ext uri="{BB962C8B-B14F-4D97-AF65-F5344CB8AC3E}">
        <p14:creationId xmlns:p14="http://schemas.microsoft.com/office/powerpoint/2010/main" val="1476212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7CAA-6D0E-4F8F-B5A0-2DAC2E7A9840}"/>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53CB5335-FC13-4827-B043-4C710486E315}"/>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E0364F2-B7AE-48B8-99FE-C8A0D96898AB}"/>
              </a:ext>
            </a:extLst>
          </p:cNvPr>
          <p:cNvSpPr>
            <a:spLocks noGrp="1"/>
          </p:cNvSpPr>
          <p:nvPr>
            <p:ph type="dt" sz="half" idx="10"/>
          </p:nvPr>
        </p:nvSpPr>
        <p:spPr>
          <a:xfrm>
            <a:off x="838200" y="6356350"/>
            <a:ext cx="2743200" cy="365125"/>
          </a:xfrm>
          <a:prstGeom prst="rect">
            <a:avLst/>
          </a:prstGeom>
        </p:spPr>
        <p:txBody>
          <a:bodyPr/>
          <a:lstStyle/>
          <a:p>
            <a:fld id="{7BB35CB3-1334-4C59-9C16-2FEFC7F4B89B}" type="datetimeFigureOut">
              <a:rPr lang="en-US" smtClean="0"/>
              <a:t>11/19/2024</a:t>
            </a:fld>
            <a:endParaRPr lang="en-US"/>
          </a:p>
        </p:txBody>
      </p:sp>
      <p:sp>
        <p:nvSpPr>
          <p:cNvPr id="5" name="Footer Placeholder 4">
            <a:extLst>
              <a:ext uri="{FF2B5EF4-FFF2-40B4-BE49-F238E27FC236}">
                <a16:creationId xmlns:a16="http://schemas.microsoft.com/office/drawing/2014/main" id="{5F9DF0F9-ECC2-46C9-8E61-0293D15F3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FEA9ED-63F4-4B95-8BAA-CCADF3646C70}"/>
              </a:ext>
            </a:extLst>
          </p:cNvPr>
          <p:cNvSpPr>
            <a:spLocks noGrp="1"/>
          </p:cNvSpPr>
          <p:nvPr>
            <p:ph type="sldNum" sz="quarter" idx="12"/>
          </p:nvPr>
        </p:nvSpPr>
        <p:spPr>
          <a:xfrm>
            <a:off x="8610600" y="6356350"/>
            <a:ext cx="2743200" cy="365125"/>
          </a:xfrm>
          <a:prstGeom prst="rect">
            <a:avLst/>
          </a:prstGeom>
        </p:spPr>
        <p:txBody>
          <a:bodyPr/>
          <a:lstStyle/>
          <a:p>
            <a:fld id="{C080D92D-B667-41B7-A0A1-CA30002BE242}" type="slidenum">
              <a:rPr lang="en-US" smtClean="0"/>
              <a:t>‹#›</a:t>
            </a:fld>
            <a:endParaRPr lang="en-US"/>
          </a:p>
        </p:txBody>
      </p:sp>
    </p:spTree>
    <p:extLst>
      <p:ext uri="{BB962C8B-B14F-4D97-AF65-F5344CB8AC3E}">
        <p14:creationId xmlns:p14="http://schemas.microsoft.com/office/powerpoint/2010/main" val="1456282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5572F-BEAA-463C-9B46-B8BDB21516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1304C1-461C-4CD0-9E69-89E5676CFE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FD75DD-DF3C-4D88-9C63-E04029253F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EC33C4-5EE5-45FB-82C2-11FFEA571A97}"/>
              </a:ext>
            </a:extLst>
          </p:cNvPr>
          <p:cNvSpPr>
            <a:spLocks noGrp="1"/>
          </p:cNvSpPr>
          <p:nvPr>
            <p:ph type="dt" sz="half" idx="10"/>
          </p:nvPr>
        </p:nvSpPr>
        <p:spPr>
          <a:xfrm>
            <a:off x="838200" y="6356350"/>
            <a:ext cx="2743200" cy="365125"/>
          </a:xfrm>
          <a:prstGeom prst="rect">
            <a:avLst/>
          </a:prstGeom>
        </p:spPr>
        <p:txBody>
          <a:bodyPr/>
          <a:lstStyle/>
          <a:p>
            <a:fld id="{7BB35CB3-1334-4C59-9C16-2FEFC7F4B89B}" type="datetimeFigureOut">
              <a:rPr lang="en-US" smtClean="0"/>
              <a:t>11/19/2024</a:t>
            </a:fld>
            <a:endParaRPr lang="en-US"/>
          </a:p>
        </p:txBody>
      </p:sp>
      <p:sp>
        <p:nvSpPr>
          <p:cNvPr id="6" name="Footer Placeholder 5">
            <a:extLst>
              <a:ext uri="{FF2B5EF4-FFF2-40B4-BE49-F238E27FC236}">
                <a16:creationId xmlns:a16="http://schemas.microsoft.com/office/drawing/2014/main" id="{3F89F831-F6AD-4FFA-B591-3E43381D4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C6C884-E472-42EE-82D7-E2A170F4A765}"/>
              </a:ext>
            </a:extLst>
          </p:cNvPr>
          <p:cNvSpPr>
            <a:spLocks noGrp="1"/>
          </p:cNvSpPr>
          <p:nvPr>
            <p:ph type="sldNum" sz="quarter" idx="12"/>
          </p:nvPr>
        </p:nvSpPr>
        <p:spPr>
          <a:xfrm>
            <a:off x="8610600" y="6356350"/>
            <a:ext cx="2743200" cy="365125"/>
          </a:xfrm>
          <a:prstGeom prst="rect">
            <a:avLst/>
          </a:prstGeom>
        </p:spPr>
        <p:txBody>
          <a:bodyPr/>
          <a:lstStyle/>
          <a:p>
            <a:fld id="{C080D92D-B667-41B7-A0A1-CA30002BE242}" type="slidenum">
              <a:rPr lang="en-US" smtClean="0"/>
              <a:t>‹#›</a:t>
            </a:fld>
            <a:endParaRPr lang="en-US"/>
          </a:p>
        </p:txBody>
      </p:sp>
    </p:spTree>
    <p:extLst>
      <p:ext uri="{BB962C8B-B14F-4D97-AF65-F5344CB8AC3E}">
        <p14:creationId xmlns:p14="http://schemas.microsoft.com/office/powerpoint/2010/main" val="2147957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1019-403B-483E-BBDE-812E75763D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723709-9715-4A5D-B0CD-33E257E729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C8BBB8-DBA4-49B1-8BD6-684E0C3F3C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6C0FA9-6601-44C8-8B21-7C2F2B8325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AA83C7-5862-4CA0-A793-AD7E2BFD81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6E031F-F08D-4197-B753-D0C4C6533176}"/>
              </a:ext>
            </a:extLst>
          </p:cNvPr>
          <p:cNvSpPr>
            <a:spLocks noGrp="1"/>
          </p:cNvSpPr>
          <p:nvPr>
            <p:ph type="dt" sz="half" idx="10"/>
          </p:nvPr>
        </p:nvSpPr>
        <p:spPr>
          <a:xfrm>
            <a:off x="838200" y="6356350"/>
            <a:ext cx="2743200" cy="365125"/>
          </a:xfrm>
          <a:prstGeom prst="rect">
            <a:avLst/>
          </a:prstGeom>
        </p:spPr>
        <p:txBody>
          <a:bodyPr/>
          <a:lstStyle/>
          <a:p>
            <a:fld id="{7BB35CB3-1334-4C59-9C16-2FEFC7F4B89B}" type="datetimeFigureOut">
              <a:rPr lang="en-US" smtClean="0"/>
              <a:t>11/19/2024</a:t>
            </a:fld>
            <a:endParaRPr lang="en-US"/>
          </a:p>
        </p:txBody>
      </p:sp>
      <p:sp>
        <p:nvSpPr>
          <p:cNvPr id="8" name="Footer Placeholder 7">
            <a:extLst>
              <a:ext uri="{FF2B5EF4-FFF2-40B4-BE49-F238E27FC236}">
                <a16:creationId xmlns:a16="http://schemas.microsoft.com/office/drawing/2014/main" id="{2EF63072-5A48-41C7-9366-67C610DB37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D46457E-250B-42AF-8DEC-8455D6D34629}"/>
              </a:ext>
            </a:extLst>
          </p:cNvPr>
          <p:cNvSpPr>
            <a:spLocks noGrp="1"/>
          </p:cNvSpPr>
          <p:nvPr>
            <p:ph type="sldNum" sz="quarter" idx="12"/>
          </p:nvPr>
        </p:nvSpPr>
        <p:spPr>
          <a:xfrm>
            <a:off x="8610600" y="6356350"/>
            <a:ext cx="2743200" cy="365125"/>
          </a:xfrm>
          <a:prstGeom prst="rect">
            <a:avLst/>
          </a:prstGeom>
        </p:spPr>
        <p:txBody>
          <a:bodyPr/>
          <a:lstStyle/>
          <a:p>
            <a:fld id="{C080D92D-B667-41B7-A0A1-CA30002BE242}" type="slidenum">
              <a:rPr lang="en-US" smtClean="0"/>
              <a:t>‹#›</a:t>
            </a:fld>
            <a:endParaRPr lang="en-US"/>
          </a:p>
        </p:txBody>
      </p:sp>
    </p:spTree>
    <p:extLst>
      <p:ext uri="{BB962C8B-B14F-4D97-AF65-F5344CB8AC3E}">
        <p14:creationId xmlns:p14="http://schemas.microsoft.com/office/powerpoint/2010/main" val="2660122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32EB6-DF06-4A5F-9405-D2E1DDD655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31163A-3373-4BBF-8B40-F53103EE8BFA}"/>
              </a:ext>
            </a:extLst>
          </p:cNvPr>
          <p:cNvSpPr>
            <a:spLocks noGrp="1"/>
          </p:cNvSpPr>
          <p:nvPr>
            <p:ph type="dt" sz="half" idx="10"/>
          </p:nvPr>
        </p:nvSpPr>
        <p:spPr>
          <a:xfrm>
            <a:off x="838200" y="6356350"/>
            <a:ext cx="2743200" cy="365125"/>
          </a:xfrm>
          <a:prstGeom prst="rect">
            <a:avLst/>
          </a:prstGeom>
        </p:spPr>
        <p:txBody>
          <a:bodyPr/>
          <a:lstStyle/>
          <a:p>
            <a:fld id="{7BB35CB3-1334-4C59-9C16-2FEFC7F4B89B}" type="datetimeFigureOut">
              <a:rPr lang="en-US" smtClean="0"/>
              <a:t>11/19/2024</a:t>
            </a:fld>
            <a:endParaRPr lang="en-US"/>
          </a:p>
        </p:txBody>
      </p:sp>
      <p:sp>
        <p:nvSpPr>
          <p:cNvPr id="4" name="Footer Placeholder 3">
            <a:extLst>
              <a:ext uri="{FF2B5EF4-FFF2-40B4-BE49-F238E27FC236}">
                <a16:creationId xmlns:a16="http://schemas.microsoft.com/office/drawing/2014/main" id="{F159C4EA-BAF7-492F-A478-8B689E380D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C590-9290-4F27-A39E-8E00477096CE}"/>
              </a:ext>
            </a:extLst>
          </p:cNvPr>
          <p:cNvSpPr>
            <a:spLocks noGrp="1"/>
          </p:cNvSpPr>
          <p:nvPr>
            <p:ph type="sldNum" sz="quarter" idx="12"/>
          </p:nvPr>
        </p:nvSpPr>
        <p:spPr>
          <a:xfrm>
            <a:off x="8610600" y="6356350"/>
            <a:ext cx="2743200" cy="365125"/>
          </a:xfrm>
          <a:prstGeom prst="rect">
            <a:avLst/>
          </a:prstGeom>
        </p:spPr>
        <p:txBody>
          <a:bodyPr/>
          <a:lstStyle/>
          <a:p>
            <a:fld id="{C080D92D-B667-41B7-A0A1-CA30002BE242}" type="slidenum">
              <a:rPr lang="en-US" smtClean="0"/>
              <a:t>‹#›</a:t>
            </a:fld>
            <a:endParaRPr lang="en-US"/>
          </a:p>
        </p:txBody>
      </p:sp>
    </p:spTree>
    <p:extLst>
      <p:ext uri="{BB962C8B-B14F-4D97-AF65-F5344CB8AC3E}">
        <p14:creationId xmlns:p14="http://schemas.microsoft.com/office/powerpoint/2010/main" val="93096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E5D749-0FE5-4176-A5CF-1A349EFEBE96}"/>
              </a:ext>
            </a:extLst>
          </p:cNvPr>
          <p:cNvSpPr>
            <a:spLocks noGrp="1"/>
          </p:cNvSpPr>
          <p:nvPr>
            <p:ph type="dt" sz="half" idx="10"/>
          </p:nvPr>
        </p:nvSpPr>
        <p:spPr>
          <a:xfrm>
            <a:off x="838200" y="6356350"/>
            <a:ext cx="2743200" cy="365125"/>
          </a:xfrm>
          <a:prstGeom prst="rect">
            <a:avLst/>
          </a:prstGeom>
        </p:spPr>
        <p:txBody>
          <a:bodyPr/>
          <a:lstStyle/>
          <a:p>
            <a:fld id="{7BB35CB3-1334-4C59-9C16-2FEFC7F4B89B}" type="datetimeFigureOut">
              <a:rPr lang="en-US" smtClean="0"/>
              <a:t>11/19/2024</a:t>
            </a:fld>
            <a:endParaRPr lang="en-US"/>
          </a:p>
        </p:txBody>
      </p:sp>
      <p:sp>
        <p:nvSpPr>
          <p:cNvPr id="3" name="Footer Placeholder 2">
            <a:extLst>
              <a:ext uri="{FF2B5EF4-FFF2-40B4-BE49-F238E27FC236}">
                <a16:creationId xmlns:a16="http://schemas.microsoft.com/office/drawing/2014/main" id="{AAA7D2B2-D893-48EE-A885-1346A40457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0148421-8EA5-4176-BAD6-C1C5E1027C58}"/>
              </a:ext>
            </a:extLst>
          </p:cNvPr>
          <p:cNvSpPr>
            <a:spLocks noGrp="1"/>
          </p:cNvSpPr>
          <p:nvPr>
            <p:ph type="sldNum" sz="quarter" idx="12"/>
          </p:nvPr>
        </p:nvSpPr>
        <p:spPr>
          <a:xfrm>
            <a:off x="8610600" y="6356350"/>
            <a:ext cx="2743200" cy="365125"/>
          </a:xfrm>
          <a:prstGeom prst="rect">
            <a:avLst/>
          </a:prstGeom>
        </p:spPr>
        <p:txBody>
          <a:bodyPr/>
          <a:lstStyle/>
          <a:p>
            <a:fld id="{C080D92D-B667-41B7-A0A1-CA30002BE242}" type="slidenum">
              <a:rPr lang="en-US" smtClean="0"/>
              <a:t>‹#›</a:t>
            </a:fld>
            <a:endParaRPr lang="en-US"/>
          </a:p>
        </p:txBody>
      </p:sp>
    </p:spTree>
    <p:extLst>
      <p:ext uri="{BB962C8B-B14F-4D97-AF65-F5344CB8AC3E}">
        <p14:creationId xmlns:p14="http://schemas.microsoft.com/office/powerpoint/2010/main" val="2840481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1B2DF-7768-4C1D-8013-7225AEC040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571F2E-6526-4EA0-B551-A7A52B0863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C25D1C-A3CF-42E2-ACA2-891CF97743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68F5F1-7D8E-4761-A298-51FB9BA917F6}"/>
              </a:ext>
            </a:extLst>
          </p:cNvPr>
          <p:cNvSpPr>
            <a:spLocks noGrp="1"/>
          </p:cNvSpPr>
          <p:nvPr>
            <p:ph type="dt" sz="half" idx="10"/>
          </p:nvPr>
        </p:nvSpPr>
        <p:spPr>
          <a:xfrm>
            <a:off x="838200" y="6356350"/>
            <a:ext cx="2743200" cy="365125"/>
          </a:xfrm>
          <a:prstGeom prst="rect">
            <a:avLst/>
          </a:prstGeom>
        </p:spPr>
        <p:txBody>
          <a:bodyPr/>
          <a:lstStyle/>
          <a:p>
            <a:fld id="{7BB35CB3-1334-4C59-9C16-2FEFC7F4B89B}" type="datetimeFigureOut">
              <a:rPr lang="en-US" smtClean="0"/>
              <a:t>11/19/2024</a:t>
            </a:fld>
            <a:endParaRPr lang="en-US"/>
          </a:p>
        </p:txBody>
      </p:sp>
      <p:sp>
        <p:nvSpPr>
          <p:cNvPr id="6" name="Footer Placeholder 5">
            <a:extLst>
              <a:ext uri="{FF2B5EF4-FFF2-40B4-BE49-F238E27FC236}">
                <a16:creationId xmlns:a16="http://schemas.microsoft.com/office/drawing/2014/main" id="{AA817922-5F93-4728-A7D3-75F626CF46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D3EC106-E1CF-45A8-9B3D-6DCFED764A14}"/>
              </a:ext>
            </a:extLst>
          </p:cNvPr>
          <p:cNvSpPr>
            <a:spLocks noGrp="1"/>
          </p:cNvSpPr>
          <p:nvPr>
            <p:ph type="sldNum" sz="quarter" idx="12"/>
          </p:nvPr>
        </p:nvSpPr>
        <p:spPr>
          <a:xfrm>
            <a:off x="8610600" y="6356350"/>
            <a:ext cx="2743200" cy="365125"/>
          </a:xfrm>
          <a:prstGeom prst="rect">
            <a:avLst/>
          </a:prstGeom>
        </p:spPr>
        <p:txBody>
          <a:bodyPr/>
          <a:lstStyle/>
          <a:p>
            <a:fld id="{C080D92D-B667-41B7-A0A1-CA30002BE242}" type="slidenum">
              <a:rPr lang="en-US" smtClean="0"/>
              <a:t>‹#›</a:t>
            </a:fld>
            <a:endParaRPr lang="en-US"/>
          </a:p>
        </p:txBody>
      </p:sp>
    </p:spTree>
    <p:extLst>
      <p:ext uri="{BB962C8B-B14F-4D97-AF65-F5344CB8AC3E}">
        <p14:creationId xmlns:p14="http://schemas.microsoft.com/office/powerpoint/2010/main" val="2561380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2FB712-E23C-45A4-AB3B-F426DCA0DB86}"/>
              </a:ext>
            </a:extLst>
          </p:cNvPr>
          <p:cNvSpPr/>
          <p:nvPr userDrawn="1"/>
        </p:nvSpPr>
        <p:spPr>
          <a:xfrm>
            <a:off x="0" y="1690688"/>
            <a:ext cx="12192000" cy="51673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D85AFD5-85C5-4BA8-A8FE-22D7C343522E}"/>
              </a:ext>
            </a:extLst>
          </p:cNvPr>
          <p:cNvSpPr>
            <a:spLocks noGrp="1"/>
          </p:cNvSpPr>
          <p:nvPr>
            <p:ph type="title"/>
          </p:nvPr>
        </p:nvSpPr>
        <p:spPr>
          <a:xfrm>
            <a:off x="2106384" y="346869"/>
            <a:ext cx="954132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3B6A195-64DF-435C-827D-45B4EA14C3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Logo&#10;&#10;Description automatically generated">
            <a:extLst>
              <a:ext uri="{FF2B5EF4-FFF2-40B4-BE49-F238E27FC236}">
                <a16:creationId xmlns:a16="http://schemas.microsoft.com/office/drawing/2014/main" id="{0A7CA4F3-DF55-447D-B6EF-8A4FB5A428E7}"/>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8454527" y="5777927"/>
            <a:ext cx="2058300" cy="1067946"/>
          </a:xfrm>
          <a:prstGeom prst="rect">
            <a:avLst/>
          </a:prstGeom>
        </p:spPr>
      </p:pic>
      <p:cxnSp>
        <p:nvCxnSpPr>
          <p:cNvPr id="10" name="Straight Connector 9">
            <a:extLst>
              <a:ext uri="{FF2B5EF4-FFF2-40B4-BE49-F238E27FC236}">
                <a16:creationId xmlns:a16="http://schemas.microsoft.com/office/drawing/2014/main" id="{774E6C79-E6E5-4A55-8569-2416E5CBB247}"/>
              </a:ext>
            </a:extLst>
          </p:cNvPr>
          <p:cNvCxnSpPr>
            <a:cxnSpLocks/>
          </p:cNvCxnSpPr>
          <p:nvPr userDrawn="1"/>
        </p:nvCxnSpPr>
        <p:spPr>
          <a:xfrm>
            <a:off x="10512827" y="6038640"/>
            <a:ext cx="1" cy="54294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descr="Logo, company name&#10;&#10;Description automatically generated">
            <a:extLst>
              <a:ext uri="{FF2B5EF4-FFF2-40B4-BE49-F238E27FC236}">
                <a16:creationId xmlns:a16="http://schemas.microsoft.com/office/drawing/2014/main" id="{A13BDA9B-8CC7-4567-BF46-A3C710C3F8E0}"/>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0574984" y="5863507"/>
            <a:ext cx="1557632" cy="896786"/>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C75CBC50-E127-42C7-A946-162A53154C73}"/>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0" y="365125"/>
            <a:ext cx="1881845" cy="1018364"/>
          </a:xfrm>
          <a:prstGeom prst="rect">
            <a:avLst/>
          </a:prstGeom>
        </p:spPr>
      </p:pic>
      <p:cxnSp>
        <p:nvCxnSpPr>
          <p:cNvPr id="15" name="Straight Connector 14">
            <a:extLst>
              <a:ext uri="{FF2B5EF4-FFF2-40B4-BE49-F238E27FC236}">
                <a16:creationId xmlns:a16="http://schemas.microsoft.com/office/drawing/2014/main" id="{54F4B74C-44F7-4D90-9B2E-592FC8C60A06}"/>
              </a:ext>
            </a:extLst>
          </p:cNvPr>
          <p:cNvCxnSpPr>
            <a:cxnSpLocks/>
          </p:cNvCxnSpPr>
          <p:nvPr userDrawn="1"/>
        </p:nvCxnSpPr>
        <p:spPr>
          <a:xfrm>
            <a:off x="1881845" y="563336"/>
            <a:ext cx="0" cy="74544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550955"/>
      </p:ext>
    </p:extLst>
  </p:cSld>
  <p:clrMap bg1="lt1" tx1="dk1" bg2="lt2" tx2="dk2" accent1="accent1" accent2="accent2" accent3="accent3" accent4="accent4" accent5="accent5" accent6="accent6" hlink="hlink" folHlink="folHlink"/>
  <p:sldLayoutIdLst>
    <p:sldLayoutId id="2147483675" r:id="rId1"/>
    <p:sldLayoutId id="2147483686"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7" r:id="rId13"/>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4826D-AE4A-4FF0-979F-71DEA431E865}"/>
              </a:ext>
            </a:extLst>
          </p:cNvPr>
          <p:cNvSpPr/>
          <p:nvPr userDrawn="1"/>
        </p:nvSpPr>
        <p:spPr>
          <a:xfrm>
            <a:off x="-57150" y="315570"/>
            <a:ext cx="12249150" cy="1110766"/>
          </a:xfrm>
          <a:prstGeom prst="rect">
            <a:avLst/>
          </a:prstGeom>
          <a:solidFill>
            <a:srgbClr val="D4D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88634E17-3F18-4130-A9AF-A4C3D9B3678A}"/>
              </a:ext>
            </a:extLst>
          </p:cNvPr>
          <p:cNvSpPr>
            <a:spLocks noGrp="1"/>
          </p:cNvSpPr>
          <p:nvPr>
            <p:ph type="title"/>
          </p:nvPr>
        </p:nvSpPr>
        <p:spPr>
          <a:xfrm>
            <a:off x="838200" y="365125"/>
            <a:ext cx="10515600" cy="94137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911BB8C-E87F-49FC-BD21-4735A219C4CA}"/>
              </a:ext>
            </a:extLst>
          </p:cNvPr>
          <p:cNvSpPr>
            <a:spLocks noGrp="1"/>
          </p:cNvSpPr>
          <p:nvPr>
            <p:ph type="body" idx="1"/>
          </p:nvPr>
        </p:nvSpPr>
        <p:spPr>
          <a:xfrm>
            <a:off x="838200" y="1825626"/>
            <a:ext cx="10515600" cy="37258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Logo, company name&#10;&#10;Description automatically generated">
            <a:extLst>
              <a:ext uri="{FF2B5EF4-FFF2-40B4-BE49-F238E27FC236}">
                <a16:creationId xmlns:a16="http://schemas.microsoft.com/office/drawing/2014/main" id="{29FFD64A-6BE8-4559-B857-425D12889742}"/>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8679210" y="5817522"/>
            <a:ext cx="1822897" cy="947057"/>
          </a:xfrm>
          <a:prstGeom prst="rect">
            <a:avLst/>
          </a:prstGeom>
        </p:spPr>
      </p:pic>
      <p:pic>
        <p:nvPicPr>
          <p:cNvPr id="9" name="Picture 8" descr="Logo, company name&#10;&#10;Description automatically generated">
            <a:extLst>
              <a:ext uri="{FF2B5EF4-FFF2-40B4-BE49-F238E27FC236}">
                <a16:creationId xmlns:a16="http://schemas.microsoft.com/office/drawing/2014/main" id="{85D8B697-E800-4FB3-8BFB-EBCA306E8130}"/>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0502107" y="5735667"/>
            <a:ext cx="1689893" cy="1110766"/>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1D173D5C-1254-4154-A7CF-2FA19BB50712}"/>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0269291" y="315570"/>
            <a:ext cx="1922709" cy="1040478"/>
          </a:xfrm>
          <a:prstGeom prst="rect">
            <a:avLst/>
          </a:prstGeom>
        </p:spPr>
      </p:pic>
      <p:cxnSp>
        <p:nvCxnSpPr>
          <p:cNvPr id="12" name="Straight Connector 11">
            <a:extLst>
              <a:ext uri="{FF2B5EF4-FFF2-40B4-BE49-F238E27FC236}">
                <a16:creationId xmlns:a16="http://schemas.microsoft.com/office/drawing/2014/main" id="{91986562-0CB6-4590-B405-66EF55706057}"/>
              </a:ext>
            </a:extLst>
          </p:cNvPr>
          <p:cNvCxnSpPr>
            <a:cxnSpLocks/>
          </p:cNvCxnSpPr>
          <p:nvPr userDrawn="1"/>
        </p:nvCxnSpPr>
        <p:spPr>
          <a:xfrm>
            <a:off x="10502107" y="5992586"/>
            <a:ext cx="0" cy="517188"/>
          </a:xfrm>
          <a:prstGeom prst="line">
            <a:avLst/>
          </a:prstGeom>
          <a:ln w="15875">
            <a:solidFill>
              <a:srgbClr val="1E376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98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www.tn.gov/tdot/program-development-and-administration-home/program-development-and-administration-state-programs.html"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hyperlink" Target="https://www.fhwa.dot.gov/utilities/buyam.cf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hyperlink" Target="https://www.tn.gov/tdot/utilities-division.html"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hyperlink" Target="https://www.tn.gov/tdot/tdot-construction-division/transportation-construction-division-resources/2021-standard-specifications.html" TargetMode="External"/><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hyperlink" Target="https://www.arcgis.com/apps/dashboards/e14888bce2954050a10df5e949a1bc1d" TargetMode="External"/><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tn.gov/tdot/tdot-construction-division/transportation-construction-division-resources/transportation-construction-price-information.html"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lowchart: Document 14">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90D131-6416-8D1B-F91A-1719516DA20C}"/>
              </a:ext>
            </a:extLst>
          </p:cNvPr>
          <p:cNvSpPr>
            <a:spLocks noGrp="1"/>
          </p:cNvSpPr>
          <p:nvPr>
            <p:ph type="title"/>
          </p:nvPr>
        </p:nvSpPr>
        <p:spPr>
          <a:xfrm>
            <a:off x="838200" y="171162"/>
            <a:ext cx="2840182" cy="2371148"/>
          </a:xfrm>
        </p:spPr>
        <p:txBody>
          <a:bodyPr vert="horz" lIns="91440" tIns="45720" rIns="91440" bIns="45720" rtlCol="0" anchor="ctr">
            <a:normAutofit/>
          </a:bodyPr>
          <a:lstStyle/>
          <a:p>
            <a:pPr marR="0"/>
            <a:r>
              <a:rPr lang="en-US" sz="3200" b="1" kern="1200">
                <a:solidFill>
                  <a:srgbClr val="FFFFFF"/>
                </a:solidFill>
                <a:latin typeface="+mj-lt"/>
                <a:ea typeface="+mj-ea"/>
                <a:cs typeface="+mj-cs"/>
              </a:rPr>
              <a:t>TDOT Utilities Website</a:t>
            </a:r>
          </a:p>
        </p:txBody>
      </p:sp>
      <p:pic>
        <p:nvPicPr>
          <p:cNvPr id="5" name="Picture 4" descr="Qr code&#10;&#10;Description automatically generated">
            <a:extLst>
              <a:ext uri="{FF2B5EF4-FFF2-40B4-BE49-F238E27FC236}">
                <a16:creationId xmlns:a16="http://schemas.microsoft.com/office/drawing/2014/main" id="{F24E51A4-C897-4068-C56D-5775C98D7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2293" y="640080"/>
            <a:ext cx="5296307" cy="5296307"/>
          </a:xfrm>
          <a:prstGeom prst="rect">
            <a:avLst/>
          </a:prstGeom>
        </p:spPr>
      </p:pic>
    </p:spTree>
    <p:extLst>
      <p:ext uri="{BB962C8B-B14F-4D97-AF65-F5344CB8AC3E}">
        <p14:creationId xmlns:p14="http://schemas.microsoft.com/office/powerpoint/2010/main" val="1020021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0D131-6416-8D1B-F91A-1719516DA20C}"/>
              </a:ext>
            </a:extLst>
          </p:cNvPr>
          <p:cNvSpPr>
            <a:spLocks noGrp="1"/>
          </p:cNvSpPr>
          <p:nvPr>
            <p:ph type="title"/>
          </p:nvPr>
        </p:nvSpPr>
        <p:spPr>
          <a:xfrm>
            <a:off x="2011680" y="265176"/>
            <a:ext cx="9541329" cy="1325563"/>
          </a:xfrm>
        </p:spPr>
        <p:txBody>
          <a:bodyPr>
            <a:normAutofit/>
          </a:bodyPr>
          <a:lstStyle/>
          <a:p>
            <a:pPr marR="0"/>
            <a:r>
              <a:rPr lang="en-US" b="1" dirty="0">
                <a:solidFill>
                  <a:srgbClr val="EE3524"/>
                </a:solidFill>
                <a:latin typeface="Calibri" panose="020F0502020204030204" pitchFamily="34" charset="0"/>
                <a:cs typeface="Calibri" panose="020F0502020204030204" pitchFamily="34" charset="0"/>
              </a:rPr>
              <a:t>Chapter 86 Qualified Projects</a:t>
            </a:r>
          </a:p>
        </p:txBody>
      </p:sp>
      <p:sp>
        <p:nvSpPr>
          <p:cNvPr id="3" name="Text Placeholder 2">
            <a:extLst>
              <a:ext uri="{FF2B5EF4-FFF2-40B4-BE49-F238E27FC236}">
                <a16:creationId xmlns:a16="http://schemas.microsoft.com/office/drawing/2014/main" id="{21BDDE6A-53B3-6AC8-B974-4F2A09D90F71}"/>
              </a:ext>
            </a:extLst>
          </p:cNvPr>
          <p:cNvSpPr>
            <a:spLocks noGrp="1"/>
          </p:cNvSpPr>
          <p:nvPr>
            <p:ph type="body" idx="1"/>
          </p:nvPr>
        </p:nvSpPr>
        <p:spPr/>
        <p:txBody>
          <a:bodyPr>
            <a:normAutofit/>
          </a:bodyPr>
          <a:lstStyle/>
          <a:p>
            <a:r>
              <a:rPr lang="en-US" dirty="0"/>
              <a:t>Bridge Replacements on State Highway System</a:t>
            </a:r>
          </a:p>
          <a:p>
            <a:r>
              <a:rPr lang="en-US" dirty="0"/>
              <a:t>Grade and Drainage projects w/ROW acquisition</a:t>
            </a:r>
          </a:p>
          <a:p>
            <a:r>
              <a:rPr lang="en-US" dirty="0"/>
              <a:t>Projects identified by the Commissioner</a:t>
            </a:r>
          </a:p>
          <a:p>
            <a:pPr marL="0" indent="0">
              <a:buNone/>
            </a:pPr>
            <a:endParaRPr lang="en-US" dirty="0"/>
          </a:p>
          <a:p>
            <a:endParaRPr lang="en-US" dirty="0"/>
          </a:p>
          <a:p>
            <a:r>
              <a:rPr lang="en-US" dirty="0"/>
              <a:t>Examples of “minor” non-qualified projects</a:t>
            </a:r>
          </a:p>
          <a:p>
            <a:pPr lvl="1"/>
            <a:r>
              <a:rPr lang="en-US" dirty="0"/>
              <a:t>Resurfacing Projects</a:t>
            </a:r>
          </a:p>
          <a:p>
            <a:pPr lvl="1"/>
            <a:r>
              <a:rPr lang="en-US" dirty="0"/>
              <a:t>Safety Projects</a:t>
            </a:r>
          </a:p>
          <a:p>
            <a:pPr lvl="1"/>
            <a:r>
              <a:rPr lang="en-US" dirty="0"/>
              <a:t>State Industrial Access (SIA) Projects</a:t>
            </a:r>
          </a:p>
        </p:txBody>
      </p:sp>
    </p:spTree>
    <p:extLst>
      <p:ext uri="{BB962C8B-B14F-4D97-AF65-F5344CB8AC3E}">
        <p14:creationId xmlns:p14="http://schemas.microsoft.com/office/powerpoint/2010/main" val="3402777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F131FDE-F841-6782-0C91-BDC4002E4270}"/>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Possess a valid permit</a:t>
            </a:r>
          </a:p>
          <a:p>
            <a:r>
              <a:rPr lang="en-US" dirty="0"/>
              <a:t>Respond within 120 days (45 more days for revisions)</a:t>
            </a:r>
          </a:p>
          <a:p>
            <a:r>
              <a:rPr lang="en-US" dirty="0"/>
              <a:t>Enter into written relocation agreement</a:t>
            </a:r>
          </a:p>
          <a:p>
            <a:pPr lvl="1"/>
            <a:r>
              <a:rPr lang="en-US" dirty="0"/>
              <a:t>Move Prior to Letting (Move Prior)</a:t>
            </a:r>
          </a:p>
          <a:p>
            <a:pPr lvl="1"/>
            <a:r>
              <a:rPr lang="en-US" dirty="0"/>
              <a:t>Move In State Construction Contract (Move In State)</a:t>
            </a:r>
          </a:p>
          <a:p>
            <a:pPr marL="0" indent="0">
              <a:buFont typeface="Arial" panose="020B0604020202020204" pitchFamily="34" charset="0"/>
              <a:buNone/>
            </a:pPr>
            <a:endParaRPr lang="en-US" dirty="0"/>
          </a:p>
          <a:p>
            <a:endParaRPr lang="en-US" dirty="0"/>
          </a:p>
        </p:txBody>
      </p:sp>
      <p:sp>
        <p:nvSpPr>
          <p:cNvPr id="2" name="Title 1">
            <a:extLst>
              <a:ext uri="{FF2B5EF4-FFF2-40B4-BE49-F238E27FC236}">
                <a16:creationId xmlns:a16="http://schemas.microsoft.com/office/drawing/2014/main" id="{585E92D8-70D1-6376-6B94-91545B90A04C}"/>
              </a:ext>
            </a:extLst>
          </p:cNvPr>
          <p:cNvSpPr>
            <a:spLocks noGrp="1"/>
          </p:cNvSpPr>
          <p:nvPr>
            <p:ph type="title"/>
          </p:nvPr>
        </p:nvSpPr>
        <p:spPr>
          <a:xfrm>
            <a:off x="2011680" y="265176"/>
            <a:ext cx="9541329" cy="1325563"/>
          </a:xfrm>
        </p:spPr>
        <p:txBody>
          <a:bodyPr/>
          <a:lstStyle/>
          <a:p>
            <a:pPr marR="0"/>
            <a:r>
              <a:rPr lang="en-US" b="1" dirty="0">
                <a:solidFill>
                  <a:srgbClr val="EE3524"/>
                </a:solidFill>
                <a:latin typeface="Calibri" panose="020F0502020204030204" pitchFamily="34" charset="0"/>
                <a:cs typeface="Calibri" panose="020F0502020204030204" pitchFamily="34" charset="0"/>
              </a:rPr>
              <a:t>Utility Eligibility Requirements</a:t>
            </a:r>
          </a:p>
        </p:txBody>
      </p:sp>
    </p:spTree>
    <p:extLst>
      <p:ext uri="{BB962C8B-B14F-4D97-AF65-F5344CB8AC3E}">
        <p14:creationId xmlns:p14="http://schemas.microsoft.com/office/powerpoint/2010/main" val="2405564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7E6BE-3005-1CC0-24A9-F9F3ACE26922}"/>
              </a:ext>
            </a:extLst>
          </p:cNvPr>
          <p:cNvSpPr>
            <a:spLocks noGrp="1"/>
          </p:cNvSpPr>
          <p:nvPr>
            <p:ph type="title"/>
          </p:nvPr>
        </p:nvSpPr>
        <p:spPr>
          <a:xfrm>
            <a:off x="2011680" y="265176"/>
            <a:ext cx="9541329" cy="1325563"/>
          </a:xfrm>
        </p:spPr>
        <p:txBody>
          <a:bodyPr>
            <a:normAutofit/>
          </a:bodyPr>
          <a:lstStyle/>
          <a:p>
            <a:pPr marR="0"/>
            <a:r>
              <a:rPr lang="en-US" b="1" dirty="0">
                <a:solidFill>
                  <a:srgbClr val="EE3524"/>
                </a:solidFill>
                <a:latin typeface="Calibri" panose="020F0502020204030204" pitchFamily="34" charset="0"/>
                <a:cs typeface="Calibri" panose="020F0502020204030204" pitchFamily="34" charset="0"/>
              </a:rPr>
              <a:t>Submittals</a:t>
            </a:r>
          </a:p>
        </p:txBody>
      </p:sp>
      <p:sp>
        <p:nvSpPr>
          <p:cNvPr id="3" name="Text Placeholder 2">
            <a:extLst>
              <a:ext uri="{FF2B5EF4-FFF2-40B4-BE49-F238E27FC236}">
                <a16:creationId xmlns:a16="http://schemas.microsoft.com/office/drawing/2014/main" id="{3879934A-FECC-EA6F-6674-7B21226C68E0}"/>
              </a:ext>
            </a:extLst>
          </p:cNvPr>
          <p:cNvSpPr>
            <a:spLocks noGrp="1"/>
          </p:cNvSpPr>
          <p:nvPr>
            <p:ph type="body" idx="1"/>
          </p:nvPr>
        </p:nvSpPr>
        <p:spPr/>
        <p:txBody>
          <a:bodyPr>
            <a:normAutofit lnSpcReduction="10000"/>
          </a:bodyPr>
          <a:lstStyle/>
          <a:p>
            <a:r>
              <a:rPr lang="en-US" dirty="0"/>
              <a:t>A-Date Package</a:t>
            </a:r>
          </a:p>
          <a:p>
            <a:pPr lvl="1"/>
            <a:r>
              <a:rPr lang="en-US" dirty="0"/>
              <a:t>Color Coded Relocation Plans (Rainbows)</a:t>
            </a:r>
          </a:p>
          <a:p>
            <a:pPr lvl="1"/>
            <a:r>
              <a:rPr lang="en-US" dirty="0"/>
              <a:t>Estimate of Cost</a:t>
            </a:r>
          </a:p>
          <a:p>
            <a:pPr lvl="1"/>
            <a:r>
              <a:rPr lang="en-US" dirty="0"/>
              <a:t>Schedule of Calendar Days</a:t>
            </a:r>
          </a:p>
          <a:p>
            <a:pPr lvl="1"/>
            <a:r>
              <a:rPr lang="en-US" dirty="0"/>
              <a:t>Due 120 days after ROW Plans sent out (165 for revisions)</a:t>
            </a:r>
          </a:p>
          <a:p>
            <a:r>
              <a:rPr lang="en-US" dirty="0"/>
              <a:t>B-Date Package (only for MIS relocations)</a:t>
            </a:r>
          </a:p>
          <a:p>
            <a:pPr lvl="1"/>
            <a:r>
              <a:rPr lang="en-US" dirty="0"/>
              <a:t>Stamped Construction Plans</a:t>
            </a:r>
          </a:p>
          <a:p>
            <a:pPr lvl="1"/>
            <a:r>
              <a:rPr lang="en-US" dirty="0"/>
              <a:t>Specifications</a:t>
            </a:r>
          </a:p>
          <a:p>
            <a:pPr lvl="1"/>
            <a:r>
              <a:rPr lang="en-US" dirty="0"/>
              <a:t>Quantities</a:t>
            </a:r>
          </a:p>
          <a:p>
            <a:pPr lvl="1"/>
            <a:r>
              <a:rPr lang="en-US" dirty="0"/>
              <a:t>Deposit (if </a:t>
            </a:r>
            <a:r>
              <a:rPr lang="en-US" dirty="0" err="1"/>
              <a:t>req’d</a:t>
            </a:r>
            <a:r>
              <a:rPr lang="en-US" dirty="0"/>
              <a:t>)</a:t>
            </a:r>
          </a:p>
          <a:p>
            <a:pPr lvl="1"/>
            <a:r>
              <a:rPr lang="en-US" dirty="0"/>
              <a:t>Due no later than 26 weeks prior to letting</a:t>
            </a:r>
          </a:p>
        </p:txBody>
      </p:sp>
    </p:spTree>
    <p:extLst>
      <p:ext uri="{BB962C8B-B14F-4D97-AF65-F5344CB8AC3E}">
        <p14:creationId xmlns:p14="http://schemas.microsoft.com/office/powerpoint/2010/main" val="350841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92F63-A164-BBCF-A65C-285030B9B2D0}"/>
              </a:ext>
            </a:extLst>
          </p:cNvPr>
          <p:cNvSpPr>
            <a:spLocks noGrp="1"/>
          </p:cNvSpPr>
          <p:nvPr>
            <p:ph type="title"/>
          </p:nvPr>
        </p:nvSpPr>
        <p:spPr>
          <a:xfrm>
            <a:off x="2011680" y="265176"/>
            <a:ext cx="9541329" cy="1325563"/>
          </a:xfrm>
        </p:spPr>
        <p:txBody>
          <a:bodyPr>
            <a:normAutofit/>
          </a:bodyPr>
          <a:lstStyle/>
          <a:p>
            <a:pPr marR="0"/>
            <a:r>
              <a:rPr lang="en-US" b="1" dirty="0">
                <a:solidFill>
                  <a:srgbClr val="EE3524"/>
                </a:solidFill>
                <a:latin typeface="Calibri" panose="020F0502020204030204" pitchFamily="34" charset="0"/>
                <a:cs typeface="Calibri" panose="020F0502020204030204" pitchFamily="34" charset="0"/>
              </a:rPr>
              <a:t>Other Key Historical Dates</a:t>
            </a:r>
          </a:p>
        </p:txBody>
      </p:sp>
      <p:sp>
        <p:nvSpPr>
          <p:cNvPr id="3" name="Text Placeholder 2">
            <a:extLst>
              <a:ext uri="{FF2B5EF4-FFF2-40B4-BE49-F238E27FC236}">
                <a16:creationId xmlns:a16="http://schemas.microsoft.com/office/drawing/2014/main" id="{F04CD1B9-11BD-7395-9504-B4FF9A3F53CA}"/>
              </a:ext>
            </a:extLst>
          </p:cNvPr>
          <p:cNvSpPr>
            <a:spLocks noGrp="1"/>
          </p:cNvSpPr>
          <p:nvPr>
            <p:ph type="body" idx="1"/>
          </p:nvPr>
        </p:nvSpPr>
        <p:spPr>
          <a:xfrm>
            <a:off x="838200" y="1825625"/>
            <a:ext cx="10985500" cy="4351338"/>
          </a:xfrm>
        </p:spPr>
        <p:txBody>
          <a:bodyPr/>
          <a:lstStyle/>
          <a:p>
            <a:r>
              <a:rPr lang="en-US" dirty="0"/>
              <a:t>2007 – $1.75M reimbursed cap implemented by policy</a:t>
            </a:r>
          </a:p>
          <a:p>
            <a:r>
              <a:rPr lang="en-US" dirty="0"/>
              <a:t>2014 – Move Prior reimbursement reduced by 50%</a:t>
            </a:r>
          </a:p>
          <a:p>
            <a:pPr lvl="1"/>
            <a:r>
              <a:rPr lang="en-US" dirty="0"/>
              <a:t>For Profits receive 75% on MIS and 25% on MP</a:t>
            </a:r>
          </a:p>
          <a:p>
            <a:pPr lvl="1"/>
            <a:r>
              <a:rPr lang="en-US" dirty="0"/>
              <a:t>Non-Profits receive 100% on MIS and 50% on MP</a:t>
            </a:r>
          </a:p>
          <a:p>
            <a:r>
              <a:rPr lang="en-US" dirty="0"/>
              <a:t>2021 – One-call compliance added (TN 811 “call before you dig”)</a:t>
            </a:r>
          </a:p>
          <a:p>
            <a:r>
              <a:rPr lang="en-US" dirty="0"/>
              <a:t>2023 – B-date deadline extended from 16 to 28 weeks prior to letting</a:t>
            </a:r>
          </a:p>
          <a:p>
            <a:pPr marL="0" indent="0">
              <a:buNone/>
            </a:pPr>
            <a:endParaRPr lang="en-US" dirty="0"/>
          </a:p>
        </p:txBody>
      </p:sp>
    </p:spTree>
    <p:extLst>
      <p:ext uri="{BB962C8B-B14F-4D97-AF65-F5344CB8AC3E}">
        <p14:creationId xmlns:p14="http://schemas.microsoft.com/office/powerpoint/2010/main" val="1032602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92F63-A164-BBCF-A65C-285030B9B2D0}"/>
              </a:ext>
            </a:extLst>
          </p:cNvPr>
          <p:cNvSpPr>
            <a:spLocks noGrp="1"/>
          </p:cNvSpPr>
          <p:nvPr>
            <p:ph type="title"/>
          </p:nvPr>
        </p:nvSpPr>
        <p:spPr>
          <a:xfrm>
            <a:off x="2011680" y="265176"/>
            <a:ext cx="9541329" cy="1325563"/>
          </a:xfrm>
        </p:spPr>
        <p:txBody>
          <a:bodyPr>
            <a:normAutofit/>
          </a:bodyPr>
          <a:lstStyle/>
          <a:p>
            <a:pPr marR="0"/>
            <a:r>
              <a:rPr lang="en-US" b="1" dirty="0">
                <a:solidFill>
                  <a:srgbClr val="EE3524"/>
                </a:solidFill>
                <a:latin typeface="Calibri" panose="020F0502020204030204" pitchFamily="34" charset="0"/>
                <a:cs typeface="Calibri" panose="020F0502020204030204" pitchFamily="34" charset="0"/>
              </a:rPr>
              <a:t>February 14, 2024 Policy Changes!! </a:t>
            </a:r>
          </a:p>
        </p:txBody>
      </p:sp>
      <p:sp>
        <p:nvSpPr>
          <p:cNvPr id="3" name="Text Placeholder 2">
            <a:extLst>
              <a:ext uri="{FF2B5EF4-FFF2-40B4-BE49-F238E27FC236}">
                <a16:creationId xmlns:a16="http://schemas.microsoft.com/office/drawing/2014/main" id="{F04CD1B9-11BD-7395-9504-B4FF9A3F53CA}"/>
              </a:ext>
            </a:extLst>
          </p:cNvPr>
          <p:cNvSpPr>
            <a:spLocks noGrp="1"/>
          </p:cNvSpPr>
          <p:nvPr>
            <p:ph type="body" idx="1"/>
          </p:nvPr>
        </p:nvSpPr>
        <p:spPr>
          <a:xfrm>
            <a:off x="838200" y="1825625"/>
            <a:ext cx="10985500" cy="4351338"/>
          </a:xfrm>
        </p:spPr>
        <p:txBody>
          <a:bodyPr/>
          <a:lstStyle/>
          <a:p>
            <a:pPr marL="342900" indent="-342900">
              <a:buFont typeface="Arial" panose="020B0604020202020204" pitchFamily="34" charset="0"/>
              <a:buChar char="•"/>
            </a:pPr>
            <a:r>
              <a:rPr lang="en-US" dirty="0"/>
              <a:t>Applies to projects distributed after February 14, 2024</a:t>
            </a:r>
          </a:p>
          <a:p>
            <a:pPr marL="342900" indent="-342900">
              <a:buFont typeface="Arial" panose="020B0604020202020204" pitchFamily="34" charset="0"/>
              <a:buChar char="•"/>
            </a:pPr>
            <a:r>
              <a:rPr lang="en-US" dirty="0"/>
              <a:t>Raised cap from $1.75m to $2.5m</a:t>
            </a:r>
          </a:p>
          <a:p>
            <a:pPr marL="342900" indent="-342900">
              <a:buFont typeface="Arial" panose="020B0604020202020204" pitchFamily="34" charset="0"/>
              <a:buChar char="•"/>
            </a:pPr>
            <a:r>
              <a:rPr lang="en-US" dirty="0"/>
              <a:t>Incentivizes Utilities to move prior </a:t>
            </a:r>
          </a:p>
          <a:p>
            <a:pPr marL="800100" lvl="1" indent="-342900">
              <a:buFont typeface="Courier New" panose="02070309020205020404" pitchFamily="49" charset="0"/>
              <a:buChar char="o"/>
            </a:pPr>
            <a:r>
              <a:rPr lang="en-US" sz="2800" dirty="0"/>
              <a:t>100 % not for profit companies </a:t>
            </a:r>
          </a:p>
          <a:p>
            <a:pPr marL="800100" lvl="1" indent="-342900">
              <a:buFont typeface="Courier New" panose="02070309020205020404" pitchFamily="49" charset="0"/>
              <a:buChar char="o"/>
            </a:pPr>
            <a:r>
              <a:rPr lang="en-US" sz="2800" dirty="0"/>
              <a:t>75% for Profit</a:t>
            </a:r>
          </a:p>
          <a:p>
            <a:pPr marL="342900" indent="-342900">
              <a:buFont typeface="Courier New" panose="02070309020205020404" pitchFamily="49" charset="0"/>
              <a:buChar char="o"/>
            </a:pPr>
            <a:r>
              <a:rPr lang="en-US" dirty="0"/>
              <a:t>B-date deadline changed again from 28 weeks to 26 weeks prior to letting</a:t>
            </a:r>
          </a:p>
          <a:p>
            <a:pPr marL="0" indent="0">
              <a:buNone/>
            </a:pPr>
            <a:endParaRPr lang="en-US" dirty="0"/>
          </a:p>
        </p:txBody>
      </p:sp>
    </p:spTree>
    <p:extLst>
      <p:ext uri="{BB962C8B-B14F-4D97-AF65-F5344CB8AC3E}">
        <p14:creationId xmlns:p14="http://schemas.microsoft.com/office/powerpoint/2010/main" val="4086288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79197-7064-E6A1-B610-9641290A5245}"/>
              </a:ext>
            </a:extLst>
          </p:cNvPr>
          <p:cNvSpPr>
            <a:spLocks noGrp="1"/>
          </p:cNvSpPr>
          <p:nvPr>
            <p:ph type="title"/>
          </p:nvPr>
        </p:nvSpPr>
        <p:spPr/>
        <p:txBody>
          <a:bodyPr/>
          <a:lstStyle/>
          <a:p>
            <a:r>
              <a:rPr lang="en-US" dirty="0"/>
              <a:t>Chapter 86 Contract Types</a:t>
            </a:r>
          </a:p>
        </p:txBody>
      </p:sp>
      <p:sp>
        <p:nvSpPr>
          <p:cNvPr id="3" name="Text Placeholder 2">
            <a:extLst>
              <a:ext uri="{FF2B5EF4-FFF2-40B4-BE49-F238E27FC236}">
                <a16:creationId xmlns:a16="http://schemas.microsoft.com/office/drawing/2014/main" id="{860E8E28-1839-767C-54F0-8A829C3AF204}"/>
              </a:ext>
            </a:extLst>
          </p:cNvPr>
          <p:cNvSpPr>
            <a:spLocks noGrp="1"/>
          </p:cNvSpPr>
          <p:nvPr>
            <p:ph type="body" idx="1"/>
          </p:nvPr>
        </p:nvSpPr>
        <p:spPr/>
        <p:txBody>
          <a:bodyPr/>
          <a:lstStyle/>
          <a:p>
            <a:r>
              <a:rPr lang="en-US" dirty="0"/>
              <a:t>Move Prior</a:t>
            </a:r>
          </a:p>
          <a:p>
            <a:pPr lvl="1"/>
            <a:r>
              <a:rPr lang="en-US" dirty="0"/>
              <a:t>Conflicts must be removed by letting!</a:t>
            </a:r>
          </a:p>
          <a:p>
            <a:pPr lvl="1"/>
            <a:r>
              <a:rPr lang="en-US" dirty="0"/>
              <a:t>Work done by:</a:t>
            </a:r>
          </a:p>
          <a:p>
            <a:pPr lvl="2"/>
            <a:r>
              <a:rPr lang="en-US" dirty="0"/>
              <a:t>Force Account</a:t>
            </a:r>
          </a:p>
          <a:p>
            <a:pPr lvl="2"/>
            <a:r>
              <a:rPr lang="en-US" dirty="0"/>
              <a:t>Low Bid (don’t forget to get concurrence!)</a:t>
            </a:r>
          </a:p>
          <a:p>
            <a:pPr lvl="2"/>
            <a:r>
              <a:rPr lang="en-US" dirty="0"/>
              <a:t>Continuing Contract</a:t>
            </a:r>
          </a:p>
          <a:p>
            <a:pPr lvl="2"/>
            <a:r>
              <a:rPr lang="en-US" dirty="0"/>
              <a:t>Combination</a:t>
            </a:r>
          </a:p>
          <a:p>
            <a:r>
              <a:rPr lang="en-US" dirty="0"/>
              <a:t>Move In State</a:t>
            </a:r>
          </a:p>
          <a:p>
            <a:pPr lvl="1"/>
            <a:r>
              <a:rPr lang="en-US" dirty="0"/>
              <a:t>Stamped plans required.</a:t>
            </a:r>
          </a:p>
          <a:p>
            <a:pPr lvl="1"/>
            <a:r>
              <a:rPr lang="en-US" dirty="0"/>
              <a:t>Work done by TDOT’s contractor.</a:t>
            </a:r>
          </a:p>
        </p:txBody>
      </p:sp>
    </p:spTree>
    <p:extLst>
      <p:ext uri="{BB962C8B-B14F-4D97-AF65-F5344CB8AC3E}">
        <p14:creationId xmlns:p14="http://schemas.microsoft.com/office/powerpoint/2010/main" val="2905300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9D3BE-7B05-31E1-8206-3CAC15EEC67C}"/>
              </a:ext>
            </a:extLst>
          </p:cNvPr>
          <p:cNvSpPr>
            <a:spLocks noGrp="1"/>
          </p:cNvSpPr>
          <p:nvPr>
            <p:ph type="title"/>
          </p:nvPr>
        </p:nvSpPr>
        <p:spPr/>
        <p:txBody>
          <a:bodyPr/>
          <a:lstStyle/>
          <a:p>
            <a:r>
              <a:rPr lang="en-US" dirty="0"/>
              <a:t>Non-Chapter 86 Contract Types</a:t>
            </a:r>
          </a:p>
        </p:txBody>
      </p:sp>
      <p:sp>
        <p:nvSpPr>
          <p:cNvPr id="3" name="Text Placeholder 2">
            <a:extLst>
              <a:ext uri="{FF2B5EF4-FFF2-40B4-BE49-F238E27FC236}">
                <a16:creationId xmlns:a16="http://schemas.microsoft.com/office/drawing/2014/main" id="{E36C6C4A-76E6-C24A-7B95-D966FF5F9A58}"/>
              </a:ext>
            </a:extLst>
          </p:cNvPr>
          <p:cNvSpPr>
            <a:spLocks noGrp="1"/>
          </p:cNvSpPr>
          <p:nvPr>
            <p:ph type="body" idx="1"/>
          </p:nvPr>
        </p:nvSpPr>
        <p:spPr/>
        <p:txBody>
          <a:bodyPr>
            <a:normAutofit fontScale="92500" lnSpcReduction="10000"/>
          </a:bodyPr>
          <a:lstStyle/>
          <a:p>
            <a:r>
              <a:rPr lang="en-US" dirty="0"/>
              <a:t>Public/Private (Percent)</a:t>
            </a:r>
          </a:p>
          <a:p>
            <a:pPr lvl="1"/>
            <a:r>
              <a:rPr lang="en-US" dirty="0"/>
              <a:t>Traditional</a:t>
            </a:r>
          </a:p>
          <a:p>
            <a:pPr lvl="1"/>
            <a:r>
              <a:rPr lang="en-US" dirty="0"/>
              <a:t>Move In State</a:t>
            </a:r>
          </a:p>
          <a:p>
            <a:r>
              <a:rPr lang="en-US" dirty="0"/>
              <a:t>Pipeline</a:t>
            </a:r>
          </a:p>
          <a:p>
            <a:r>
              <a:rPr lang="en-US" dirty="0"/>
              <a:t>Move Again</a:t>
            </a:r>
          </a:p>
          <a:p>
            <a:r>
              <a:rPr lang="en-US" dirty="0"/>
              <a:t>Replacement Easement</a:t>
            </a:r>
          </a:p>
          <a:p>
            <a:pPr lvl="1"/>
            <a:r>
              <a:rPr lang="en-US" dirty="0"/>
              <a:t>Recorded</a:t>
            </a:r>
          </a:p>
          <a:p>
            <a:pPr lvl="1"/>
            <a:r>
              <a:rPr lang="en-US" dirty="0"/>
              <a:t>Prescriptive</a:t>
            </a:r>
          </a:p>
          <a:p>
            <a:r>
              <a:rPr lang="en-US" dirty="0"/>
              <a:t>Move In State w/Exceptions</a:t>
            </a:r>
          </a:p>
          <a:p>
            <a:pPr lvl="1"/>
            <a:r>
              <a:rPr lang="en-US" dirty="0"/>
              <a:t>Material</a:t>
            </a:r>
          </a:p>
          <a:p>
            <a:pPr lvl="1"/>
            <a:r>
              <a:rPr lang="en-US" dirty="0"/>
              <a:t>Negotiated Labor (AT&amp;T)</a:t>
            </a:r>
          </a:p>
        </p:txBody>
      </p:sp>
    </p:spTree>
    <p:extLst>
      <p:ext uri="{BB962C8B-B14F-4D97-AF65-F5344CB8AC3E}">
        <p14:creationId xmlns:p14="http://schemas.microsoft.com/office/powerpoint/2010/main" val="157700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D8D07-1F51-6280-97B5-734D18B9697D}"/>
              </a:ext>
            </a:extLst>
          </p:cNvPr>
          <p:cNvSpPr>
            <a:spLocks noGrp="1"/>
          </p:cNvSpPr>
          <p:nvPr>
            <p:ph type="title"/>
          </p:nvPr>
        </p:nvSpPr>
        <p:spPr>
          <a:xfrm>
            <a:off x="1947334" y="346869"/>
            <a:ext cx="9700380" cy="1325563"/>
          </a:xfrm>
        </p:spPr>
        <p:txBody>
          <a:bodyPr/>
          <a:lstStyle/>
          <a:p>
            <a:r>
              <a:rPr lang="en-US" dirty="0"/>
              <a:t>Utility Coordination key updates</a:t>
            </a:r>
          </a:p>
        </p:txBody>
      </p:sp>
      <p:sp>
        <p:nvSpPr>
          <p:cNvPr id="3" name="Content Placeholder 2">
            <a:extLst>
              <a:ext uri="{FF2B5EF4-FFF2-40B4-BE49-F238E27FC236}">
                <a16:creationId xmlns:a16="http://schemas.microsoft.com/office/drawing/2014/main" id="{A3A3037B-DF7D-F6E8-4A32-8FDF4DB3609D}"/>
              </a:ext>
            </a:extLst>
          </p:cNvPr>
          <p:cNvSpPr>
            <a:spLocks noGrp="1"/>
          </p:cNvSpPr>
          <p:nvPr>
            <p:ph idx="1"/>
          </p:nvPr>
        </p:nvSpPr>
        <p:spPr/>
        <p:txBody>
          <a:bodyPr>
            <a:normAutofit/>
          </a:bodyPr>
          <a:lstStyle/>
          <a:p>
            <a:r>
              <a:rPr lang="en-US" dirty="0"/>
              <a:t>Early Coordination is essential</a:t>
            </a:r>
          </a:p>
          <a:p>
            <a:r>
              <a:rPr lang="en-US" dirty="0"/>
              <a:t>We must identify and incorporate appropriate SUE services</a:t>
            </a:r>
          </a:p>
          <a:p>
            <a:r>
              <a:rPr lang="en-US" dirty="0"/>
              <a:t>The whole team must engage in ongoing Utility Deconfliction</a:t>
            </a:r>
          </a:p>
          <a:p>
            <a:r>
              <a:rPr lang="en-US" dirty="0"/>
              <a:t>Increase constructability reviews through out</a:t>
            </a:r>
          </a:p>
          <a:p>
            <a:r>
              <a:rPr lang="en-US" dirty="0"/>
              <a:t>Utility Construction Documents in greater detail</a:t>
            </a:r>
          </a:p>
          <a:p>
            <a:r>
              <a:rPr lang="en-US" dirty="0"/>
              <a:t>Eliminate the handoff at letting, Utility CEI</a:t>
            </a:r>
          </a:p>
          <a:p>
            <a:r>
              <a:rPr lang="en-US" dirty="0"/>
              <a:t>Utility Data Management, as-builts</a:t>
            </a:r>
          </a:p>
          <a:p>
            <a:endParaRPr lang="en-US" dirty="0"/>
          </a:p>
        </p:txBody>
      </p:sp>
    </p:spTree>
    <p:extLst>
      <p:ext uri="{BB962C8B-B14F-4D97-AF65-F5344CB8AC3E}">
        <p14:creationId xmlns:p14="http://schemas.microsoft.com/office/powerpoint/2010/main" val="1891373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D8D07-1F51-6280-97B5-734D18B9697D}"/>
              </a:ext>
            </a:extLst>
          </p:cNvPr>
          <p:cNvSpPr>
            <a:spLocks noGrp="1"/>
          </p:cNvSpPr>
          <p:nvPr>
            <p:ph type="title"/>
          </p:nvPr>
        </p:nvSpPr>
        <p:spPr/>
        <p:txBody>
          <a:bodyPr/>
          <a:lstStyle/>
          <a:p>
            <a:r>
              <a:rPr lang="en-US" dirty="0"/>
              <a:t>Utility Investigation (SUE) updates</a:t>
            </a:r>
          </a:p>
        </p:txBody>
      </p:sp>
      <p:sp>
        <p:nvSpPr>
          <p:cNvPr id="3" name="Content Placeholder 2">
            <a:extLst>
              <a:ext uri="{FF2B5EF4-FFF2-40B4-BE49-F238E27FC236}">
                <a16:creationId xmlns:a16="http://schemas.microsoft.com/office/drawing/2014/main" id="{A3A3037B-DF7D-F6E8-4A32-8FDF4DB3609D}"/>
              </a:ext>
            </a:extLst>
          </p:cNvPr>
          <p:cNvSpPr>
            <a:spLocks noGrp="1"/>
          </p:cNvSpPr>
          <p:nvPr>
            <p:ph idx="1"/>
          </p:nvPr>
        </p:nvSpPr>
        <p:spPr/>
        <p:txBody>
          <a:bodyPr>
            <a:normAutofit fontScale="92500"/>
          </a:bodyPr>
          <a:lstStyle/>
          <a:p>
            <a:r>
              <a:rPr lang="en-US" dirty="0"/>
              <a:t>Good utility information leads to good project decisions</a:t>
            </a:r>
          </a:p>
          <a:p>
            <a:r>
              <a:rPr lang="en-US" dirty="0"/>
              <a:t>The earlier the good utility information the better</a:t>
            </a:r>
          </a:p>
          <a:p>
            <a:r>
              <a:rPr lang="en-US" dirty="0"/>
              <a:t>Sometimes good-enough utility information is all you need</a:t>
            </a:r>
          </a:p>
          <a:p>
            <a:r>
              <a:rPr lang="en-US" dirty="0"/>
              <a:t>Utility information is iterated throughout project development</a:t>
            </a:r>
          </a:p>
          <a:p>
            <a:pPr marL="0" indent="0" algn="ctr">
              <a:buNone/>
            </a:pPr>
            <a:endParaRPr lang="en-US" b="1" u="sng" dirty="0"/>
          </a:p>
          <a:p>
            <a:pPr marL="0" indent="0">
              <a:buNone/>
            </a:pPr>
            <a:r>
              <a:rPr lang="en-US" b="1" dirty="0"/>
              <a:t>                                         </a:t>
            </a:r>
            <a:r>
              <a:rPr lang="en-US" b="1" u="sng" dirty="0"/>
              <a:t>FUN FACTS</a:t>
            </a:r>
          </a:p>
          <a:p>
            <a:pPr marL="0" indent="0">
              <a:buNone/>
            </a:pPr>
            <a:r>
              <a:rPr lang="en-US" dirty="0"/>
              <a:t>The “E” in SUE stands for Engineering, not Excavation or Exploration</a:t>
            </a:r>
          </a:p>
          <a:p>
            <a:pPr marL="0" indent="0">
              <a:buNone/>
            </a:pPr>
            <a:r>
              <a:rPr lang="en-US" dirty="0"/>
              <a:t>SUE as in “A Boy Named SUE,” not as in “Here Piggy”</a:t>
            </a:r>
          </a:p>
        </p:txBody>
      </p:sp>
    </p:spTree>
    <p:extLst>
      <p:ext uri="{BB962C8B-B14F-4D97-AF65-F5344CB8AC3E}">
        <p14:creationId xmlns:p14="http://schemas.microsoft.com/office/powerpoint/2010/main" val="3697573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D3A02-468B-3494-5A8C-001B533F79D2}"/>
              </a:ext>
            </a:extLst>
          </p:cNvPr>
          <p:cNvSpPr>
            <a:spLocks noGrp="1"/>
          </p:cNvSpPr>
          <p:nvPr>
            <p:ph type="title"/>
          </p:nvPr>
        </p:nvSpPr>
        <p:spPr>
          <a:xfrm>
            <a:off x="1955800" y="346869"/>
            <a:ext cx="9897533" cy="1325563"/>
          </a:xfrm>
        </p:spPr>
        <p:txBody>
          <a:bodyPr/>
          <a:lstStyle/>
          <a:p>
            <a:r>
              <a:rPr lang="en-US" dirty="0"/>
              <a:t>This is the ultimate key message:</a:t>
            </a:r>
          </a:p>
        </p:txBody>
      </p:sp>
      <p:pic>
        <p:nvPicPr>
          <p:cNvPr id="4" name="Picture 2" descr="An image shows the inverted avoid-minimize-mitigate triangle presented in an earlier module.">
            <a:extLst>
              <a:ext uri="{FF2B5EF4-FFF2-40B4-BE49-F238E27FC236}">
                <a16:creationId xmlns:a16="http://schemas.microsoft.com/office/drawing/2014/main" id="{6A8B7667-7BAF-6735-B34B-E9C2B2A4AB89}"/>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89923" y="1866901"/>
            <a:ext cx="5663477" cy="4644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382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B7EAE-14AF-4F78-8510-FEF106DB2EA3}"/>
              </a:ext>
            </a:extLst>
          </p:cNvPr>
          <p:cNvSpPr>
            <a:spLocks noGrp="1"/>
          </p:cNvSpPr>
          <p:nvPr>
            <p:ph type="ctrTitle"/>
          </p:nvPr>
        </p:nvSpPr>
        <p:spPr/>
        <p:txBody>
          <a:bodyPr>
            <a:normAutofit/>
          </a:bodyPr>
          <a:lstStyle/>
          <a:p>
            <a:r>
              <a:rPr lang="en-US" dirty="0"/>
              <a:t>Introduction</a:t>
            </a:r>
          </a:p>
        </p:txBody>
      </p:sp>
      <p:sp>
        <p:nvSpPr>
          <p:cNvPr id="3" name="Subtitle 2">
            <a:extLst>
              <a:ext uri="{FF2B5EF4-FFF2-40B4-BE49-F238E27FC236}">
                <a16:creationId xmlns:a16="http://schemas.microsoft.com/office/drawing/2014/main" id="{1DC14B1A-4B75-4E88-8DA5-AFA6755170B8}"/>
              </a:ext>
            </a:extLst>
          </p:cNvPr>
          <p:cNvSpPr>
            <a:spLocks noGrp="1"/>
          </p:cNvSpPr>
          <p:nvPr>
            <p:ph type="subTitle" idx="1"/>
          </p:nvPr>
        </p:nvSpPr>
        <p:spPr/>
        <p:txBody>
          <a:bodyPr>
            <a:normAutofit/>
          </a:bodyPr>
          <a:lstStyle/>
          <a:p>
            <a:r>
              <a:rPr lang="en-US" dirty="0"/>
              <a:t>By:	Regional Personnel</a:t>
            </a:r>
          </a:p>
        </p:txBody>
      </p:sp>
    </p:spTree>
    <p:extLst>
      <p:ext uri="{BB962C8B-B14F-4D97-AF65-F5344CB8AC3E}">
        <p14:creationId xmlns:p14="http://schemas.microsoft.com/office/powerpoint/2010/main" val="1612275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529FFD-1082-4D53-95A3-0914837CB55F}"/>
              </a:ext>
            </a:extLst>
          </p:cNvPr>
          <p:cNvSpPr>
            <a:spLocks noGrp="1"/>
          </p:cNvSpPr>
          <p:nvPr>
            <p:ph type="title"/>
          </p:nvPr>
        </p:nvSpPr>
        <p:spPr>
          <a:xfrm>
            <a:off x="2011680" y="265176"/>
            <a:ext cx="9541329" cy="1325563"/>
          </a:xfrm>
        </p:spPr>
        <p:txBody>
          <a:bodyPr>
            <a:normAutofit/>
          </a:bodyPr>
          <a:lstStyle/>
          <a:p>
            <a:r>
              <a:rPr lang="en-US" b="1" dirty="0">
                <a:solidFill>
                  <a:srgbClr val="EE3524"/>
                </a:solidFill>
                <a:latin typeface="Calibri" panose="020F0502020204030204" pitchFamily="34" charset="0"/>
                <a:cs typeface="Calibri" panose="020F0502020204030204" pitchFamily="34" charset="0"/>
              </a:rPr>
              <a:t>Questions?</a:t>
            </a:r>
          </a:p>
        </p:txBody>
      </p:sp>
      <p:sp>
        <p:nvSpPr>
          <p:cNvPr id="5" name="Content Placeholder 4">
            <a:extLst>
              <a:ext uri="{FF2B5EF4-FFF2-40B4-BE49-F238E27FC236}">
                <a16:creationId xmlns:a16="http://schemas.microsoft.com/office/drawing/2014/main" id="{8DD7ED9E-245B-4C34-9054-3ED510E5B087}"/>
              </a:ext>
            </a:extLst>
          </p:cNvPr>
          <p:cNvSpPr>
            <a:spLocks noGrp="1"/>
          </p:cNvSpPr>
          <p:nvPr>
            <p:ph idx="1"/>
          </p:nvPr>
        </p:nvSpPr>
        <p:spPr/>
        <p:txBody>
          <a:bodyPr/>
          <a:lstStyle/>
          <a:p>
            <a:r>
              <a:rPr lang="en-US" dirty="0"/>
              <a:t>Info for Broadband Providers…</a:t>
            </a:r>
          </a:p>
          <a:p>
            <a:r>
              <a:rPr lang="en-US" dirty="0"/>
              <a:t>3-year plan (</a:t>
            </a:r>
            <a:r>
              <a:rPr lang="en-US" dirty="0">
                <a:hlinkClick r:id="rId2"/>
              </a:rPr>
              <a:t>https://www.tn.gov/tdot/program-development-and-administration-home/program-development-and-administration-state-programs.html</a:t>
            </a:r>
            <a:r>
              <a:rPr lang="en-US" dirty="0"/>
              <a:t>) </a:t>
            </a:r>
          </a:p>
          <a:p>
            <a:r>
              <a:rPr lang="en-US" dirty="0"/>
              <a:t>What to add to the 2025 Utility Training?</a:t>
            </a:r>
          </a:p>
        </p:txBody>
      </p:sp>
    </p:spTree>
    <p:extLst>
      <p:ext uri="{BB962C8B-B14F-4D97-AF65-F5344CB8AC3E}">
        <p14:creationId xmlns:p14="http://schemas.microsoft.com/office/powerpoint/2010/main" val="3825570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B7EAE-14AF-4F78-8510-FEF106DB2EA3}"/>
              </a:ext>
            </a:extLst>
          </p:cNvPr>
          <p:cNvSpPr>
            <a:spLocks noGrp="1"/>
          </p:cNvSpPr>
          <p:nvPr>
            <p:ph type="ctrTitle"/>
          </p:nvPr>
        </p:nvSpPr>
        <p:spPr>
          <a:xfrm>
            <a:off x="5109328" y="1046376"/>
            <a:ext cx="6828672" cy="2463588"/>
          </a:xfrm>
        </p:spPr>
        <p:txBody>
          <a:bodyPr>
            <a:normAutofit fontScale="90000"/>
          </a:bodyPr>
          <a:lstStyle/>
          <a:p>
            <a:r>
              <a:rPr lang="en-US" dirty="0"/>
              <a:t>Buy America/Build </a:t>
            </a:r>
            <a:br>
              <a:rPr lang="en-US" dirty="0"/>
            </a:br>
            <a:r>
              <a:rPr lang="en-US" dirty="0"/>
              <a:t>America </a:t>
            </a:r>
          </a:p>
        </p:txBody>
      </p:sp>
      <p:sp>
        <p:nvSpPr>
          <p:cNvPr id="3" name="Subtitle 2">
            <a:extLst>
              <a:ext uri="{FF2B5EF4-FFF2-40B4-BE49-F238E27FC236}">
                <a16:creationId xmlns:a16="http://schemas.microsoft.com/office/drawing/2014/main" id="{1DC14B1A-4B75-4E88-8DA5-AFA6755170B8}"/>
              </a:ext>
            </a:extLst>
          </p:cNvPr>
          <p:cNvSpPr>
            <a:spLocks noGrp="1"/>
          </p:cNvSpPr>
          <p:nvPr>
            <p:ph type="subTitle" idx="1"/>
          </p:nvPr>
        </p:nvSpPr>
        <p:spPr/>
        <p:txBody>
          <a:bodyPr>
            <a:normAutofit fontScale="92500" lnSpcReduction="10000"/>
          </a:bodyPr>
          <a:lstStyle/>
          <a:p>
            <a:r>
              <a:rPr lang="en-US" dirty="0"/>
              <a:t>By: 	Macario Reyes, </a:t>
            </a:r>
          </a:p>
          <a:p>
            <a:r>
              <a:rPr lang="en-US" dirty="0"/>
              <a:t>	</a:t>
            </a:r>
            <a:r>
              <a:rPr lang="en-US" i="1" dirty="0"/>
              <a:t>Region 1 Utility Manager</a:t>
            </a:r>
          </a:p>
          <a:p>
            <a:pPr>
              <a:lnSpc>
                <a:spcPct val="100000"/>
              </a:lnSpc>
            </a:pPr>
            <a:r>
              <a:rPr lang="en-US" dirty="0"/>
              <a:t>	Brian Egan,</a:t>
            </a:r>
          </a:p>
          <a:p>
            <a:pPr>
              <a:lnSpc>
                <a:spcPct val="100000"/>
              </a:lnSpc>
            </a:pPr>
            <a:r>
              <a:rPr lang="en-US" dirty="0"/>
              <a:t>	</a:t>
            </a:r>
            <a:r>
              <a:rPr lang="en-US" i="1" dirty="0"/>
              <a:t>Construction Division Director</a:t>
            </a:r>
          </a:p>
        </p:txBody>
      </p:sp>
    </p:spTree>
    <p:extLst>
      <p:ext uri="{BB962C8B-B14F-4D97-AF65-F5344CB8AC3E}">
        <p14:creationId xmlns:p14="http://schemas.microsoft.com/office/powerpoint/2010/main" val="2453106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7061-1043-4499-BDBC-82E6B7AEB5DA}"/>
              </a:ext>
            </a:extLst>
          </p:cNvPr>
          <p:cNvSpPr>
            <a:spLocks noGrp="1"/>
          </p:cNvSpPr>
          <p:nvPr>
            <p:ph type="title"/>
          </p:nvPr>
        </p:nvSpPr>
        <p:spPr/>
        <p:txBody>
          <a:bodyPr/>
          <a:lstStyle/>
          <a:p>
            <a:r>
              <a:rPr lang="en-US" dirty="0">
                <a:latin typeface="PermianSlabSerifTypeface"/>
              </a:rPr>
              <a:t>Buy America- SP106A and 106BA</a:t>
            </a:r>
          </a:p>
        </p:txBody>
      </p:sp>
      <p:sp>
        <p:nvSpPr>
          <p:cNvPr id="3" name="Content Placeholder 2">
            <a:extLst>
              <a:ext uri="{FF2B5EF4-FFF2-40B4-BE49-F238E27FC236}">
                <a16:creationId xmlns:a16="http://schemas.microsoft.com/office/drawing/2014/main" id="{28DCB5EF-CDF7-8062-ADFF-C5303726AD06}"/>
              </a:ext>
            </a:extLst>
          </p:cNvPr>
          <p:cNvSpPr>
            <a:spLocks noGrp="1"/>
          </p:cNvSpPr>
          <p:nvPr>
            <p:ph idx="1"/>
          </p:nvPr>
        </p:nvSpPr>
        <p:spPr>
          <a:xfrm>
            <a:off x="350994" y="1249946"/>
            <a:ext cx="11762503" cy="5488949"/>
          </a:xfrm>
        </p:spPr>
        <p:txBody>
          <a:bodyPr vert="horz" lIns="91440" tIns="45720" rIns="91440" bIns="45720" rtlCol="0" anchor="t">
            <a:normAutofit/>
          </a:bodyPr>
          <a:lstStyle/>
          <a:p>
            <a:pPr marL="0" indent="0">
              <a:buNone/>
            </a:pPr>
            <a:r>
              <a:rPr lang="en-US" sz="2000" dirty="0">
                <a:latin typeface="Open Sans"/>
                <a:ea typeface="Open Sans"/>
                <a:cs typeface="Open Sans"/>
              </a:rPr>
              <a:t>SP</a:t>
            </a:r>
          </a:p>
          <a:p>
            <a:pPr marL="0" indent="0">
              <a:buNone/>
            </a:pPr>
            <a:r>
              <a:rPr lang="en-US" sz="2000" dirty="0">
                <a:latin typeface="Open Sans"/>
                <a:ea typeface="Open Sans"/>
                <a:cs typeface="Open Sans"/>
              </a:rPr>
              <a:t>106A- Buy America Requirements </a:t>
            </a:r>
            <a:endParaRPr lang="en-US" sz="2000" dirty="0"/>
          </a:p>
          <a:p>
            <a:r>
              <a:rPr lang="en-US" sz="2000" dirty="0">
                <a:latin typeface="Open Sans"/>
                <a:ea typeface="Open Sans"/>
                <a:cs typeface="Open Sans"/>
              </a:rPr>
              <a:t>All iron and steel used in the project are produced in the United States--this means all manufacturing processes, from the initial melting stage through the application of coatings, occurred in the United States;</a:t>
            </a:r>
          </a:p>
          <a:p>
            <a:r>
              <a:rPr lang="en-US" sz="2000" dirty="0">
                <a:latin typeface="Open Sans"/>
                <a:ea typeface="Open Sans"/>
                <a:cs typeface="Open Sans"/>
              </a:rPr>
              <a:t>Iron or Steel product-  means articles, materials, or supplies that consist wholly or predominantly of iron or steel or a combination of both, predominantly of iron or steel or a combination of both means that the cost of the iron and steel content exceeds 50 percent of the total cost of all its components.</a:t>
            </a:r>
          </a:p>
          <a:p>
            <a:pPr marL="0" indent="0">
              <a:buNone/>
            </a:pPr>
            <a:r>
              <a:rPr lang="en-US" sz="2000" b="1" dirty="0">
                <a:solidFill>
                  <a:srgbClr val="FF0000"/>
                </a:solidFill>
                <a:latin typeface="Open Sans"/>
                <a:ea typeface="Open Sans"/>
                <a:cs typeface="Open Sans"/>
              </a:rPr>
              <a:t>TDOT/Industry will continue to comply with SP106A. Compliance/certifications will not change and will remain the same.</a:t>
            </a:r>
            <a:endParaRPr lang="en-US" sz="2000" dirty="0">
              <a:latin typeface="Open Sans"/>
              <a:ea typeface="Open Sans"/>
              <a:cs typeface="Open Sans"/>
            </a:endParaRPr>
          </a:p>
          <a:p>
            <a:endParaRPr lang="en-US" dirty="0"/>
          </a:p>
        </p:txBody>
      </p:sp>
      <p:sp>
        <p:nvSpPr>
          <p:cNvPr id="4" name="Slide Number Placeholder 3">
            <a:extLst>
              <a:ext uri="{FF2B5EF4-FFF2-40B4-BE49-F238E27FC236}">
                <a16:creationId xmlns:a16="http://schemas.microsoft.com/office/drawing/2014/main" id="{2C57989C-450D-1110-CAA5-26644016AA9C}"/>
              </a:ext>
            </a:extLst>
          </p:cNvPr>
          <p:cNvSpPr>
            <a:spLocks noGrp="1"/>
          </p:cNvSpPr>
          <p:nvPr>
            <p:ph type="sldNum" sz="quarter" idx="12"/>
          </p:nvPr>
        </p:nvSpPr>
        <p:spPr>
          <a:xfrm>
            <a:off x="94488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76A076-0EB6-4ACF-BC93-AE169B35ECF5}" type="slidenum">
              <a:rPr kumimoji="0" lang="en-US" sz="1000" b="0" i="1" u="none" strike="noStrike" kern="1200" cap="none" spc="0" normalizeH="0" baseline="0" noProof="0" smtClean="0">
                <a:ln>
                  <a:noFill/>
                </a:ln>
                <a:solidFill>
                  <a:srgbClr val="1B365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1" u="none" strike="noStrike" kern="1200" cap="none" spc="0" normalizeH="0" baseline="0" noProof="0" dirty="0">
              <a:ln>
                <a:noFill/>
              </a:ln>
              <a:solidFill>
                <a:srgbClr val="1B365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649C207-DC63-E5E4-F42F-5529D28E8D0B}"/>
              </a:ext>
            </a:extLst>
          </p:cNvPr>
          <p:cNvPicPr>
            <a:picLocks noChangeAspect="1"/>
          </p:cNvPicPr>
          <p:nvPr/>
        </p:nvPicPr>
        <p:blipFill>
          <a:blip r:embed="rId2"/>
          <a:stretch>
            <a:fillRect/>
          </a:stretch>
        </p:blipFill>
        <p:spPr>
          <a:xfrm>
            <a:off x="10719290" y="1243576"/>
            <a:ext cx="1385740" cy="845897"/>
          </a:xfrm>
          <a:prstGeom prst="rect">
            <a:avLst/>
          </a:prstGeom>
        </p:spPr>
      </p:pic>
      <p:pic>
        <p:nvPicPr>
          <p:cNvPr id="7" name="Picture 6">
            <a:extLst>
              <a:ext uri="{FF2B5EF4-FFF2-40B4-BE49-F238E27FC236}">
                <a16:creationId xmlns:a16="http://schemas.microsoft.com/office/drawing/2014/main" id="{7E60AB3C-D446-2EF7-66A1-8CA82BC00F2C}"/>
              </a:ext>
            </a:extLst>
          </p:cNvPr>
          <p:cNvPicPr>
            <a:picLocks noChangeAspect="1"/>
          </p:cNvPicPr>
          <p:nvPr/>
        </p:nvPicPr>
        <p:blipFill>
          <a:blip r:embed="rId3"/>
          <a:stretch>
            <a:fillRect/>
          </a:stretch>
        </p:blipFill>
        <p:spPr>
          <a:xfrm>
            <a:off x="9134017" y="4590616"/>
            <a:ext cx="2264503" cy="1325563"/>
          </a:xfrm>
          <a:prstGeom prst="rect">
            <a:avLst/>
          </a:prstGeom>
        </p:spPr>
      </p:pic>
      <p:pic>
        <p:nvPicPr>
          <p:cNvPr id="8" name="Picture 7">
            <a:extLst>
              <a:ext uri="{FF2B5EF4-FFF2-40B4-BE49-F238E27FC236}">
                <a16:creationId xmlns:a16="http://schemas.microsoft.com/office/drawing/2014/main" id="{375C37D7-9940-D306-38A8-4144B4D730F9}"/>
              </a:ext>
            </a:extLst>
          </p:cNvPr>
          <p:cNvPicPr>
            <a:picLocks noChangeAspect="1"/>
          </p:cNvPicPr>
          <p:nvPr/>
        </p:nvPicPr>
        <p:blipFill>
          <a:blip r:embed="rId4"/>
          <a:stretch>
            <a:fillRect/>
          </a:stretch>
        </p:blipFill>
        <p:spPr>
          <a:xfrm>
            <a:off x="2106384" y="4939296"/>
            <a:ext cx="2617860" cy="1744381"/>
          </a:xfrm>
          <a:prstGeom prst="rect">
            <a:avLst/>
          </a:prstGeom>
        </p:spPr>
      </p:pic>
      <p:pic>
        <p:nvPicPr>
          <p:cNvPr id="9" name="Picture 8">
            <a:extLst>
              <a:ext uri="{FF2B5EF4-FFF2-40B4-BE49-F238E27FC236}">
                <a16:creationId xmlns:a16="http://schemas.microsoft.com/office/drawing/2014/main" id="{4E5BA1C3-5561-BF95-F87C-0B69720085FE}"/>
              </a:ext>
            </a:extLst>
          </p:cNvPr>
          <p:cNvPicPr>
            <a:picLocks noChangeAspect="1"/>
          </p:cNvPicPr>
          <p:nvPr/>
        </p:nvPicPr>
        <p:blipFill>
          <a:blip r:embed="rId5"/>
          <a:stretch>
            <a:fillRect/>
          </a:stretch>
        </p:blipFill>
        <p:spPr>
          <a:xfrm>
            <a:off x="350994" y="4925837"/>
            <a:ext cx="1562647" cy="1910650"/>
          </a:xfrm>
          <a:prstGeom prst="rect">
            <a:avLst/>
          </a:prstGeom>
        </p:spPr>
      </p:pic>
      <p:pic>
        <p:nvPicPr>
          <p:cNvPr id="6" name="Picture 5">
            <a:extLst>
              <a:ext uri="{FF2B5EF4-FFF2-40B4-BE49-F238E27FC236}">
                <a16:creationId xmlns:a16="http://schemas.microsoft.com/office/drawing/2014/main" id="{234197F3-F0E4-FFF7-9E6A-B0B5745E9F4E}"/>
              </a:ext>
            </a:extLst>
          </p:cNvPr>
          <p:cNvPicPr>
            <a:picLocks noChangeAspect="1"/>
          </p:cNvPicPr>
          <p:nvPr/>
        </p:nvPicPr>
        <p:blipFill>
          <a:blip r:embed="rId6"/>
          <a:stretch>
            <a:fillRect/>
          </a:stretch>
        </p:blipFill>
        <p:spPr>
          <a:xfrm>
            <a:off x="5114949" y="4921886"/>
            <a:ext cx="2097329" cy="1744381"/>
          </a:xfrm>
          <a:prstGeom prst="rect">
            <a:avLst/>
          </a:prstGeom>
        </p:spPr>
      </p:pic>
    </p:spTree>
    <p:extLst>
      <p:ext uri="{BB962C8B-B14F-4D97-AF65-F5344CB8AC3E}">
        <p14:creationId xmlns:p14="http://schemas.microsoft.com/office/powerpoint/2010/main" val="25449459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4222-D0D6-1708-ACF5-165B1A9E911A}"/>
              </a:ext>
            </a:extLst>
          </p:cNvPr>
          <p:cNvSpPr>
            <a:spLocks noGrp="1"/>
          </p:cNvSpPr>
          <p:nvPr>
            <p:ph type="title"/>
          </p:nvPr>
        </p:nvSpPr>
        <p:spPr/>
        <p:txBody>
          <a:bodyPr/>
          <a:lstStyle/>
          <a:p>
            <a:r>
              <a:rPr lang="en-US" dirty="0">
                <a:latin typeface="PermianSlabSerifTypeface"/>
              </a:rPr>
              <a:t>Buy America- SP106A and SP106BA</a:t>
            </a:r>
          </a:p>
        </p:txBody>
      </p:sp>
      <p:sp>
        <p:nvSpPr>
          <p:cNvPr id="3" name="Content Placeholder 2">
            <a:extLst>
              <a:ext uri="{FF2B5EF4-FFF2-40B4-BE49-F238E27FC236}">
                <a16:creationId xmlns:a16="http://schemas.microsoft.com/office/drawing/2014/main" id="{38965513-702C-699E-3E1E-57F5FA8B5CD7}"/>
              </a:ext>
            </a:extLst>
          </p:cNvPr>
          <p:cNvSpPr>
            <a:spLocks noGrp="1"/>
          </p:cNvSpPr>
          <p:nvPr>
            <p:ph idx="1"/>
          </p:nvPr>
        </p:nvSpPr>
        <p:spPr/>
        <p:txBody>
          <a:bodyPr vert="horz" lIns="91440" tIns="45720" rIns="91440" bIns="45720" rtlCol="0" anchor="t">
            <a:noAutofit/>
          </a:bodyPr>
          <a:lstStyle/>
          <a:p>
            <a:pPr marL="0" indent="0">
              <a:buNone/>
            </a:pPr>
            <a:r>
              <a:rPr lang="en-US" sz="1800" dirty="0">
                <a:latin typeface="Open Sans"/>
                <a:ea typeface="Open Sans"/>
                <a:cs typeface="Open Sans"/>
              </a:rPr>
              <a:t>SP106BA- Build America, Buy America </a:t>
            </a:r>
          </a:p>
          <a:p>
            <a:r>
              <a:rPr lang="en-US" sz="1800" dirty="0">
                <a:latin typeface="Open Sans"/>
                <a:ea typeface="Open Sans"/>
                <a:cs typeface="Open Sans"/>
              </a:rPr>
              <a:t>Construction materials include an article, material or supply that must be “produced in the United States”; meaning all melting and manufacturing processes occurred in the USA</a:t>
            </a:r>
          </a:p>
          <a:p>
            <a:pPr lvl="1"/>
            <a:r>
              <a:rPr lang="en-US" sz="1800" dirty="0">
                <a:latin typeface="Open Sans"/>
                <a:ea typeface="Open Sans"/>
                <a:cs typeface="Open Sans"/>
              </a:rPr>
              <a:t>Non-ferrous metals, </a:t>
            </a:r>
            <a:endParaRPr lang="en-US" sz="1800" dirty="0"/>
          </a:p>
          <a:p>
            <a:pPr lvl="1"/>
            <a:r>
              <a:rPr lang="en-US" sz="1800" dirty="0">
                <a:latin typeface="Open Sans"/>
                <a:ea typeface="Open Sans"/>
                <a:cs typeface="Open Sans"/>
              </a:rPr>
              <a:t>Plastic and polymer-based products (including polyvinylchloride, composite building materials, and polymers used in fiber optic cables)</a:t>
            </a:r>
          </a:p>
          <a:p>
            <a:pPr lvl="1"/>
            <a:r>
              <a:rPr lang="en-US" sz="1800" dirty="0">
                <a:latin typeface="Open Sans"/>
                <a:ea typeface="Open Sans"/>
                <a:cs typeface="Open Sans"/>
              </a:rPr>
              <a:t>Glass (including optic glass)</a:t>
            </a:r>
            <a:endParaRPr lang="en-US" sz="1800" dirty="0">
              <a:solidFill>
                <a:srgbClr val="FF0000"/>
              </a:solidFill>
              <a:latin typeface="Open Sans"/>
              <a:ea typeface="Open Sans"/>
              <a:cs typeface="Open Sans"/>
            </a:endParaRPr>
          </a:p>
          <a:p>
            <a:pPr lvl="1"/>
            <a:r>
              <a:rPr lang="en-US" sz="1800" dirty="0">
                <a:latin typeface="Open Sans"/>
                <a:ea typeface="Open Sans"/>
                <a:cs typeface="Open Sans"/>
              </a:rPr>
              <a:t>Fiber optic cable (including drop cable)</a:t>
            </a:r>
          </a:p>
          <a:p>
            <a:pPr lvl="1"/>
            <a:r>
              <a:rPr lang="en-US" sz="1800" dirty="0">
                <a:latin typeface="Open Sans"/>
                <a:ea typeface="Open Sans"/>
                <a:cs typeface="Open Sans"/>
              </a:rPr>
              <a:t>Optical fiber</a:t>
            </a:r>
          </a:p>
          <a:p>
            <a:pPr lvl="1"/>
            <a:r>
              <a:rPr lang="en-US" sz="1800" dirty="0">
                <a:latin typeface="Open Sans"/>
                <a:ea typeface="Open Sans"/>
                <a:cs typeface="Open Sans"/>
              </a:rPr>
              <a:t>Lumber</a:t>
            </a:r>
          </a:p>
          <a:p>
            <a:pPr lvl="1"/>
            <a:r>
              <a:rPr lang="en-US" sz="1800" dirty="0">
                <a:latin typeface="Open Sans"/>
                <a:ea typeface="Open Sans"/>
                <a:cs typeface="Open Sans"/>
              </a:rPr>
              <a:t>Engineered wood</a:t>
            </a:r>
          </a:p>
          <a:p>
            <a:pPr lvl="1"/>
            <a:r>
              <a:rPr lang="en-US" sz="1800" dirty="0">
                <a:latin typeface="Open Sans"/>
                <a:ea typeface="Open Sans"/>
                <a:cs typeface="Open Sans"/>
              </a:rPr>
              <a:t>Drywall</a:t>
            </a:r>
            <a:endParaRPr lang="en-US" sz="1800" dirty="0"/>
          </a:p>
        </p:txBody>
      </p:sp>
      <p:sp>
        <p:nvSpPr>
          <p:cNvPr id="4" name="Slide Number Placeholder 3">
            <a:extLst>
              <a:ext uri="{FF2B5EF4-FFF2-40B4-BE49-F238E27FC236}">
                <a16:creationId xmlns:a16="http://schemas.microsoft.com/office/drawing/2014/main" id="{CB871DCD-D87E-8E3E-7D6C-F8D38F3AB600}"/>
              </a:ext>
            </a:extLst>
          </p:cNvPr>
          <p:cNvSpPr>
            <a:spLocks noGrp="1"/>
          </p:cNvSpPr>
          <p:nvPr>
            <p:ph type="sldNum" sz="quarter" idx="12"/>
          </p:nvPr>
        </p:nvSpPr>
        <p:spPr>
          <a:xfrm>
            <a:off x="94488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76A076-0EB6-4ACF-BC93-AE169B35ECF5}" type="slidenum">
              <a:rPr kumimoji="0" lang="en-US" sz="1000" b="0" i="1" u="none" strike="noStrike" kern="1200" cap="none" spc="0" normalizeH="0" baseline="0" noProof="0" smtClean="0">
                <a:ln>
                  <a:noFill/>
                </a:ln>
                <a:solidFill>
                  <a:srgbClr val="1B365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1" u="none" strike="noStrike" kern="1200" cap="none" spc="0" normalizeH="0" baseline="0" noProof="0" dirty="0">
              <a:ln>
                <a:noFill/>
              </a:ln>
              <a:solidFill>
                <a:srgbClr val="1B365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423171A6-0346-9EBA-1A03-9A55C99BA57A}"/>
              </a:ext>
            </a:extLst>
          </p:cNvPr>
          <p:cNvPicPr>
            <a:picLocks noChangeAspect="1"/>
          </p:cNvPicPr>
          <p:nvPr/>
        </p:nvPicPr>
        <p:blipFill>
          <a:blip r:embed="rId2"/>
          <a:stretch>
            <a:fillRect/>
          </a:stretch>
        </p:blipFill>
        <p:spPr>
          <a:xfrm>
            <a:off x="10606114" y="1245663"/>
            <a:ext cx="1487500" cy="908014"/>
          </a:xfrm>
          <a:prstGeom prst="rect">
            <a:avLst/>
          </a:prstGeom>
        </p:spPr>
      </p:pic>
      <p:pic>
        <p:nvPicPr>
          <p:cNvPr id="11" name="Picture 10">
            <a:extLst>
              <a:ext uri="{FF2B5EF4-FFF2-40B4-BE49-F238E27FC236}">
                <a16:creationId xmlns:a16="http://schemas.microsoft.com/office/drawing/2014/main" id="{714AA3C1-888A-5953-5301-66EAD5DE6AB4}"/>
              </a:ext>
            </a:extLst>
          </p:cNvPr>
          <p:cNvPicPr>
            <a:picLocks noChangeAspect="1"/>
          </p:cNvPicPr>
          <p:nvPr/>
        </p:nvPicPr>
        <p:blipFill>
          <a:blip r:embed="rId3"/>
          <a:stretch>
            <a:fillRect/>
          </a:stretch>
        </p:blipFill>
        <p:spPr>
          <a:xfrm>
            <a:off x="2617268" y="5171519"/>
            <a:ext cx="3335753" cy="1484756"/>
          </a:xfrm>
          <a:prstGeom prst="rect">
            <a:avLst/>
          </a:prstGeom>
        </p:spPr>
      </p:pic>
      <p:pic>
        <p:nvPicPr>
          <p:cNvPr id="12" name="Picture 11">
            <a:extLst>
              <a:ext uri="{FF2B5EF4-FFF2-40B4-BE49-F238E27FC236}">
                <a16:creationId xmlns:a16="http://schemas.microsoft.com/office/drawing/2014/main" id="{B80E110F-A1D4-076B-C964-E53057A5B1E6}"/>
              </a:ext>
            </a:extLst>
          </p:cNvPr>
          <p:cNvPicPr>
            <a:picLocks noChangeAspect="1"/>
          </p:cNvPicPr>
          <p:nvPr/>
        </p:nvPicPr>
        <p:blipFill>
          <a:blip r:embed="rId4"/>
          <a:stretch>
            <a:fillRect/>
          </a:stretch>
        </p:blipFill>
        <p:spPr>
          <a:xfrm>
            <a:off x="6096000" y="5153151"/>
            <a:ext cx="2091099" cy="1568324"/>
          </a:xfrm>
          <a:prstGeom prst="rect">
            <a:avLst/>
          </a:prstGeom>
        </p:spPr>
      </p:pic>
      <p:pic>
        <p:nvPicPr>
          <p:cNvPr id="6" name="Picture 5">
            <a:extLst>
              <a:ext uri="{FF2B5EF4-FFF2-40B4-BE49-F238E27FC236}">
                <a16:creationId xmlns:a16="http://schemas.microsoft.com/office/drawing/2014/main" id="{BA7695A6-398A-5767-9B7E-AE32121620BB}"/>
              </a:ext>
            </a:extLst>
          </p:cNvPr>
          <p:cNvPicPr>
            <a:picLocks noChangeAspect="1"/>
          </p:cNvPicPr>
          <p:nvPr/>
        </p:nvPicPr>
        <p:blipFill>
          <a:blip r:embed="rId5"/>
          <a:stretch>
            <a:fillRect/>
          </a:stretch>
        </p:blipFill>
        <p:spPr>
          <a:xfrm>
            <a:off x="8657699" y="4331737"/>
            <a:ext cx="3435915" cy="1190396"/>
          </a:xfrm>
          <a:prstGeom prst="rect">
            <a:avLst/>
          </a:prstGeom>
        </p:spPr>
      </p:pic>
      <p:pic>
        <p:nvPicPr>
          <p:cNvPr id="13" name="Picture 12">
            <a:extLst>
              <a:ext uri="{FF2B5EF4-FFF2-40B4-BE49-F238E27FC236}">
                <a16:creationId xmlns:a16="http://schemas.microsoft.com/office/drawing/2014/main" id="{13734932-8CC4-AFE4-2A12-F744F8CCAF21}"/>
              </a:ext>
            </a:extLst>
          </p:cNvPr>
          <p:cNvPicPr>
            <a:picLocks noChangeAspect="1"/>
          </p:cNvPicPr>
          <p:nvPr/>
        </p:nvPicPr>
        <p:blipFill>
          <a:blip r:embed="rId6"/>
          <a:stretch>
            <a:fillRect/>
          </a:stretch>
        </p:blipFill>
        <p:spPr>
          <a:xfrm>
            <a:off x="8272712" y="3584476"/>
            <a:ext cx="1937657" cy="1937657"/>
          </a:xfrm>
          <a:prstGeom prst="rect">
            <a:avLst/>
          </a:prstGeom>
        </p:spPr>
      </p:pic>
    </p:spTree>
    <p:extLst>
      <p:ext uri="{BB962C8B-B14F-4D97-AF65-F5344CB8AC3E}">
        <p14:creationId xmlns:p14="http://schemas.microsoft.com/office/powerpoint/2010/main" val="883939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2CB69-D843-6506-9B8C-7301CA776988}"/>
              </a:ext>
            </a:extLst>
          </p:cNvPr>
          <p:cNvSpPr>
            <a:spLocks noGrp="1"/>
          </p:cNvSpPr>
          <p:nvPr>
            <p:ph type="title"/>
          </p:nvPr>
        </p:nvSpPr>
        <p:spPr/>
        <p:txBody>
          <a:bodyPr/>
          <a:lstStyle/>
          <a:p>
            <a:r>
              <a:rPr lang="en-US" sz="2400" dirty="0">
                <a:latin typeface="PermianSlabSerifTypeface"/>
              </a:rPr>
              <a:t>Buy America- SP106A and 106BA- Manufactured Products- What is proposed...</a:t>
            </a:r>
          </a:p>
          <a:p>
            <a:endParaRPr lang="en-US" dirty="0">
              <a:latin typeface="PermianSlabSerifTypeface"/>
            </a:endParaRPr>
          </a:p>
        </p:txBody>
      </p:sp>
      <p:sp>
        <p:nvSpPr>
          <p:cNvPr id="3" name="Content Placeholder 2">
            <a:extLst>
              <a:ext uri="{FF2B5EF4-FFF2-40B4-BE49-F238E27FC236}">
                <a16:creationId xmlns:a16="http://schemas.microsoft.com/office/drawing/2014/main" id="{CBC2CB9F-6E1A-D4B1-76E6-C13B5874132B}"/>
              </a:ext>
            </a:extLst>
          </p:cNvPr>
          <p:cNvSpPr>
            <a:spLocks noGrp="1"/>
          </p:cNvSpPr>
          <p:nvPr>
            <p:ph idx="1"/>
          </p:nvPr>
        </p:nvSpPr>
        <p:spPr>
          <a:xfrm>
            <a:off x="304800" y="1931881"/>
            <a:ext cx="10515600" cy="4351338"/>
          </a:xfrm>
        </p:spPr>
        <p:txBody>
          <a:bodyPr vert="horz" lIns="91440" tIns="45720" rIns="91440" bIns="45720" rtlCol="0" anchor="t">
            <a:normAutofit fontScale="92500" lnSpcReduction="20000"/>
          </a:bodyPr>
          <a:lstStyle/>
          <a:p>
            <a:r>
              <a:rPr lang="en-US" dirty="0">
                <a:latin typeface="Open Sans"/>
                <a:ea typeface="Open Sans"/>
                <a:cs typeface="Open Sans"/>
              </a:rPr>
              <a:t>FHWA has </a:t>
            </a:r>
            <a:r>
              <a:rPr lang="en-US" b="1" dirty="0">
                <a:solidFill>
                  <a:schemeClr val="accent4">
                    <a:lumMod val="60000"/>
                    <a:lumOff val="40000"/>
                  </a:schemeClr>
                </a:solidFill>
                <a:latin typeface="Open Sans"/>
                <a:ea typeface="Open Sans"/>
                <a:cs typeface="Open Sans"/>
              </a:rPr>
              <a:t>proposed to discontinue the current WAIVER</a:t>
            </a:r>
            <a:r>
              <a:rPr lang="en-US" dirty="0">
                <a:solidFill>
                  <a:schemeClr val="accent4">
                    <a:lumMod val="60000"/>
                    <a:lumOff val="40000"/>
                  </a:schemeClr>
                </a:solidFill>
                <a:latin typeface="Open Sans"/>
                <a:ea typeface="Open Sans"/>
                <a:cs typeface="Open Sans"/>
              </a:rPr>
              <a:t> </a:t>
            </a:r>
            <a:r>
              <a:rPr lang="en-US" dirty="0">
                <a:latin typeface="Open Sans"/>
                <a:ea typeface="Open Sans"/>
                <a:cs typeface="Open Sans"/>
              </a:rPr>
              <a:t>for manufactured products that has been effective since 1983</a:t>
            </a:r>
          </a:p>
          <a:p>
            <a:r>
              <a:rPr lang="en-US" dirty="0">
                <a:latin typeface="Open Sans"/>
                <a:ea typeface="Open Sans"/>
                <a:cs typeface="Open Sans"/>
              </a:rPr>
              <a:t>RFI posted (comments were due in May)  for industry seeking "domestic availability for certain manufactured products commonly used on FHWA funded projects"</a:t>
            </a:r>
          </a:p>
          <a:p>
            <a:r>
              <a:rPr lang="en-US" dirty="0">
                <a:latin typeface="Open Sans"/>
                <a:ea typeface="Open Sans"/>
                <a:cs typeface="Open Sans"/>
              </a:rPr>
              <a:t>NPR/RFC posted (comments are due by May 13), for changes to 23 CFR 635.410 "Buy America Requirements",  </a:t>
            </a:r>
            <a:r>
              <a:rPr lang="en-US" dirty="0">
                <a:highlight>
                  <a:srgbClr val="FF0000"/>
                </a:highlight>
                <a:latin typeface="Open Sans"/>
                <a:ea typeface="Open Sans"/>
                <a:cs typeface="Open Sans"/>
              </a:rPr>
              <a:t>effective date TBD</a:t>
            </a:r>
            <a:r>
              <a:rPr lang="en-US" dirty="0">
                <a:latin typeface="Open Sans"/>
                <a:ea typeface="Open Sans"/>
                <a:cs typeface="Open Sans"/>
              </a:rPr>
              <a:t>  </a:t>
            </a:r>
          </a:p>
          <a:p>
            <a:pPr lvl="1"/>
            <a:r>
              <a:rPr lang="en-US" dirty="0">
                <a:latin typeface="Open Sans"/>
                <a:ea typeface="Open Sans"/>
                <a:cs typeface="Open Sans"/>
              </a:rPr>
              <a:t>No Federal-aid highway construction project is to be authorized for advertisement or otherwise authorized to proceed </a:t>
            </a:r>
            <a:r>
              <a:rPr lang="en-US" b="1" dirty="0">
                <a:solidFill>
                  <a:schemeClr val="accent4">
                    <a:lumMod val="60000"/>
                    <a:lumOff val="40000"/>
                  </a:schemeClr>
                </a:solidFill>
                <a:latin typeface="Open Sans"/>
                <a:ea typeface="Open Sans"/>
                <a:cs typeface="Open Sans"/>
              </a:rPr>
              <a:t>unless the manufactured products used and permanently incorporated in such project are produced in the United States</a:t>
            </a:r>
            <a:r>
              <a:rPr lang="en-US" dirty="0">
                <a:solidFill>
                  <a:schemeClr val="accent4">
                    <a:lumMod val="60000"/>
                    <a:lumOff val="40000"/>
                  </a:schemeClr>
                </a:solidFill>
                <a:latin typeface="Open Sans"/>
                <a:ea typeface="Open Sans"/>
                <a:cs typeface="Open Sans"/>
              </a:rPr>
              <a:t>.</a:t>
            </a:r>
          </a:p>
          <a:p>
            <a:pPr marL="0" indent="0">
              <a:buNone/>
            </a:pPr>
            <a:r>
              <a:rPr lang="en-US" dirty="0">
                <a:latin typeface="Open Sans"/>
                <a:ea typeface="Open Sans"/>
                <a:cs typeface="Open Sans"/>
              </a:rPr>
              <a:t>  </a:t>
            </a:r>
            <a:endParaRPr lang="en-US" dirty="0"/>
          </a:p>
        </p:txBody>
      </p:sp>
      <p:sp>
        <p:nvSpPr>
          <p:cNvPr id="4" name="Slide Number Placeholder 3">
            <a:extLst>
              <a:ext uri="{FF2B5EF4-FFF2-40B4-BE49-F238E27FC236}">
                <a16:creationId xmlns:a16="http://schemas.microsoft.com/office/drawing/2014/main" id="{DBC35E46-0AB8-D1BE-CFA6-5821A27CF734}"/>
              </a:ext>
            </a:extLst>
          </p:cNvPr>
          <p:cNvSpPr>
            <a:spLocks noGrp="1"/>
          </p:cNvSpPr>
          <p:nvPr>
            <p:ph type="sldNum" sz="quarter" idx="12"/>
          </p:nvPr>
        </p:nvSpPr>
        <p:spPr>
          <a:xfrm>
            <a:off x="94488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76A076-0EB6-4ACF-BC93-AE169B35ECF5}" type="slidenum">
              <a:rPr kumimoji="0" lang="en-US" sz="1000" b="0" i="1" u="none" strike="noStrike" kern="1200" cap="none" spc="0" normalizeH="0" baseline="0" noProof="0" smtClean="0">
                <a:ln>
                  <a:noFill/>
                </a:ln>
                <a:solidFill>
                  <a:srgbClr val="1B365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1" u="none" strike="noStrike" kern="1200" cap="none" spc="0" normalizeH="0" baseline="0" noProof="0" dirty="0">
              <a:ln>
                <a:noFill/>
              </a:ln>
              <a:solidFill>
                <a:srgbClr val="1B365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1BAA1D29-968D-80DF-2263-9B13E32DFE80}"/>
              </a:ext>
            </a:extLst>
          </p:cNvPr>
          <p:cNvPicPr>
            <a:picLocks noChangeAspect="1"/>
          </p:cNvPicPr>
          <p:nvPr/>
        </p:nvPicPr>
        <p:blipFill>
          <a:blip r:embed="rId2"/>
          <a:stretch>
            <a:fillRect/>
          </a:stretch>
        </p:blipFill>
        <p:spPr>
          <a:xfrm>
            <a:off x="10508450" y="776541"/>
            <a:ext cx="1487500" cy="908014"/>
          </a:xfrm>
          <a:prstGeom prst="rect">
            <a:avLst/>
          </a:prstGeom>
        </p:spPr>
      </p:pic>
      <p:pic>
        <p:nvPicPr>
          <p:cNvPr id="8" name="Picture 7">
            <a:extLst>
              <a:ext uri="{FF2B5EF4-FFF2-40B4-BE49-F238E27FC236}">
                <a16:creationId xmlns:a16="http://schemas.microsoft.com/office/drawing/2014/main" id="{E3470031-3867-B203-B16E-08DE7AD823FA}"/>
              </a:ext>
            </a:extLst>
          </p:cNvPr>
          <p:cNvPicPr>
            <a:picLocks noChangeAspect="1"/>
          </p:cNvPicPr>
          <p:nvPr/>
        </p:nvPicPr>
        <p:blipFill rotWithShape="1">
          <a:blip r:embed="rId3"/>
          <a:srcRect b="17463"/>
          <a:stretch/>
        </p:blipFill>
        <p:spPr>
          <a:xfrm>
            <a:off x="1371600" y="5627769"/>
            <a:ext cx="2392526" cy="1093706"/>
          </a:xfrm>
          <a:prstGeom prst="rect">
            <a:avLst/>
          </a:prstGeom>
        </p:spPr>
      </p:pic>
    </p:spTree>
    <p:extLst>
      <p:ext uri="{BB962C8B-B14F-4D97-AF65-F5344CB8AC3E}">
        <p14:creationId xmlns:p14="http://schemas.microsoft.com/office/powerpoint/2010/main" val="720487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3A3AA-BA8A-B331-84FF-358971A8793C}"/>
              </a:ext>
            </a:extLst>
          </p:cNvPr>
          <p:cNvSpPr>
            <a:spLocks noGrp="1"/>
          </p:cNvSpPr>
          <p:nvPr>
            <p:ph type="title"/>
          </p:nvPr>
        </p:nvSpPr>
        <p:spPr>
          <a:xfrm>
            <a:off x="2004784" y="681037"/>
            <a:ext cx="9541329" cy="1325563"/>
          </a:xfrm>
        </p:spPr>
        <p:txBody>
          <a:bodyPr/>
          <a:lstStyle/>
          <a:p>
            <a:r>
              <a:rPr lang="en-US" sz="2400" dirty="0">
                <a:latin typeface="PermianSlabSerifTypeface"/>
              </a:rPr>
              <a:t>Buy America- SP106A and SP106BA— Manufactured Products -What is proposed </a:t>
            </a:r>
            <a:endParaRPr lang="en-US" sz="2400" dirty="0"/>
          </a:p>
          <a:p>
            <a:endParaRPr lang="en-US" dirty="0"/>
          </a:p>
        </p:txBody>
      </p:sp>
      <p:sp>
        <p:nvSpPr>
          <p:cNvPr id="3" name="Content Placeholder 2">
            <a:extLst>
              <a:ext uri="{FF2B5EF4-FFF2-40B4-BE49-F238E27FC236}">
                <a16:creationId xmlns:a16="http://schemas.microsoft.com/office/drawing/2014/main" id="{55C3272B-FED5-F8B5-6549-7F6BE682389A}"/>
              </a:ext>
            </a:extLst>
          </p:cNvPr>
          <p:cNvSpPr>
            <a:spLocks noGrp="1"/>
          </p:cNvSpPr>
          <p:nvPr>
            <p:ph idx="1"/>
          </p:nvPr>
        </p:nvSpPr>
        <p:spPr/>
        <p:txBody>
          <a:bodyPr vert="horz" lIns="91440" tIns="45720" rIns="91440" bIns="45720" rtlCol="0" anchor="t">
            <a:normAutofit/>
          </a:bodyPr>
          <a:lstStyle/>
          <a:p>
            <a:r>
              <a:rPr lang="en-US" sz="1800" b="1" dirty="0">
                <a:solidFill>
                  <a:srgbClr val="FF0000"/>
                </a:solidFill>
                <a:latin typeface="Open Sans"/>
                <a:ea typeface="Open Sans"/>
                <a:cs typeface="Open Sans"/>
              </a:rPr>
              <a:t>Manufactured products</a:t>
            </a:r>
            <a:r>
              <a:rPr lang="en-US" sz="1800" dirty="0">
                <a:solidFill>
                  <a:srgbClr val="FF0000"/>
                </a:solidFill>
                <a:latin typeface="Open Sans"/>
                <a:ea typeface="Open Sans"/>
                <a:cs typeface="Open Sans"/>
              </a:rPr>
              <a:t> </a:t>
            </a:r>
            <a:r>
              <a:rPr lang="en-US" sz="1800" dirty="0">
                <a:latin typeface="Open Sans"/>
                <a:ea typeface="Open Sans"/>
                <a:cs typeface="Open Sans"/>
              </a:rPr>
              <a:t>means articles, materials, or supplies that have been processed into a specific form and shape, or combined with other articles, materials, or supplies to create a product with different properties</a:t>
            </a:r>
          </a:p>
          <a:p>
            <a:endParaRPr lang="en-US" sz="1800" dirty="0">
              <a:solidFill>
                <a:srgbClr val="000000"/>
              </a:solidFill>
              <a:latin typeface="Open Sans"/>
              <a:ea typeface="Open Sans"/>
              <a:cs typeface="Open Sans"/>
            </a:endParaRPr>
          </a:p>
          <a:p>
            <a:r>
              <a:rPr lang="en-US" sz="1800" dirty="0">
                <a:solidFill>
                  <a:schemeClr val="accent4"/>
                </a:solidFill>
                <a:latin typeface="Open Sans"/>
                <a:ea typeface="Open Sans"/>
                <a:cs typeface="Open Sans"/>
              </a:rPr>
              <a:t>Mixtures of concrete or asphalt delivered to a job site without final form for incorporation into a project are not a manufactured product.</a:t>
            </a:r>
          </a:p>
          <a:p>
            <a:endParaRPr lang="en-US" sz="1800" dirty="0">
              <a:solidFill>
                <a:schemeClr val="bg2"/>
              </a:solidFill>
              <a:latin typeface="Open Sans"/>
              <a:ea typeface="Open Sans"/>
              <a:cs typeface="Open Sans"/>
            </a:endParaRPr>
          </a:p>
          <a:p>
            <a:r>
              <a:rPr lang="en-US" sz="1800" b="1" dirty="0">
                <a:latin typeface="Open Sans"/>
                <a:ea typeface="Open Sans"/>
                <a:cs typeface="Open Sans"/>
              </a:rPr>
              <a:t>Produced in the United States</a:t>
            </a:r>
            <a:r>
              <a:rPr lang="en-US" sz="1800" dirty="0">
                <a:latin typeface="Open Sans"/>
                <a:ea typeface="Open Sans"/>
                <a:cs typeface="Open Sans"/>
              </a:rPr>
              <a:t>, </a:t>
            </a:r>
            <a:r>
              <a:rPr lang="en-US" sz="1800" b="1" dirty="0">
                <a:solidFill>
                  <a:srgbClr val="FF0000"/>
                </a:solidFill>
                <a:latin typeface="Open Sans"/>
                <a:ea typeface="Open Sans"/>
                <a:cs typeface="Open Sans"/>
              </a:rPr>
              <a:t>in the case of manufactured products, means</a:t>
            </a:r>
            <a:r>
              <a:rPr lang="en-US" sz="1800" dirty="0">
                <a:latin typeface="Open Sans"/>
                <a:ea typeface="Open Sans"/>
                <a:cs typeface="Open Sans"/>
              </a:rPr>
              <a:t>: (A) The product was manufactured in the United States; and (B) The cost of the components of the manufactured product that are mined, produced, or manufactured in the United States is </a:t>
            </a:r>
            <a:r>
              <a:rPr lang="en-US" sz="1800" b="1" dirty="0">
                <a:latin typeface="Open Sans"/>
                <a:ea typeface="Open Sans"/>
                <a:cs typeface="Open Sans"/>
              </a:rPr>
              <a:t>greater than 55 percent of the total cost of all components of the manufactured product</a:t>
            </a:r>
            <a:r>
              <a:rPr lang="en-US" sz="1800" dirty="0">
                <a:latin typeface="Open Sans"/>
                <a:ea typeface="Open Sans"/>
                <a:cs typeface="Open Sans"/>
              </a:rPr>
              <a:t>.</a:t>
            </a:r>
          </a:p>
          <a:p>
            <a:endParaRPr lang="en-US" sz="1800" dirty="0">
              <a:solidFill>
                <a:schemeClr val="bg2"/>
              </a:solidFill>
              <a:latin typeface="Open Sans"/>
              <a:ea typeface="Open Sans"/>
              <a:cs typeface="Open Sans"/>
            </a:endParaRPr>
          </a:p>
        </p:txBody>
      </p:sp>
      <p:sp>
        <p:nvSpPr>
          <p:cNvPr id="4" name="Slide Number Placeholder 3">
            <a:extLst>
              <a:ext uri="{FF2B5EF4-FFF2-40B4-BE49-F238E27FC236}">
                <a16:creationId xmlns:a16="http://schemas.microsoft.com/office/drawing/2014/main" id="{29C1BB9F-A0B5-E5F3-BD36-0CAA2CFCF7BC}"/>
              </a:ext>
            </a:extLst>
          </p:cNvPr>
          <p:cNvSpPr>
            <a:spLocks noGrp="1"/>
          </p:cNvSpPr>
          <p:nvPr>
            <p:ph type="sldNum" sz="quarter" idx="12"/>
          </p:nvPr>
        </p:nvSpPr>
        <p:spPr>
          <a:xfrm>
            <a:off x="94488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76A076-0EB6-4ACF-BC93-AE169B35ECF5}" type="slidenum">
              <a:rPr kumimoji="0" lang="en-US" sz="1000" b="0" i="1" u="none" strike="noStrike" kern="1200" cap="none" spc="0" normalizeH="0" baseline="0" noProof="0" smtClean="0">
                <a:ln>
                  <a:noFill/>
                </a:ln>
                <a:solidFill>
                  <a:srgbClr val="1B365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1" u="none" strike="noStrike" kern="1200" cap="none" spc="0" normalizeH="0" baseline="0" noProof="0" dirty="0">
              <a:ln>
                <a:noFill/>
              </a:ln>
              <a:solidFill>
                <a:srgbClr val="1B365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23680681-837C-B0B5-5ECD-13D55E96829D}"/>
              </a:ext>
            </a:extLst>
          </p:cNvPr>
          <p:cNvPicPr>
            <a:picLocks noChangeAspect="1"/>
          </p:cNvPicPr>
          <p:nvPr/>
        </p:nvPicPr>
        <p:blipFill>
          <a:blip r:embed="rId2"/>
          <a:stretch>
            <a:fillRect/>
          </a:stretch>
        </p:blipFill>
        <p:spPr>
          <a:xfrm>
            <a:off x="10706207" y="991429"/>
            <a:ext cx="1487500" cy="908014"/>
          </a:xfrm>
          <a:prstGeom prst="rect">
            <a:avLst/>
          </a:prstGeom>
        </p:spPr>
      </p:pic>
    </p:spTree>
    <p:extLst>
      <p:ext uri="{BB962C8B-B14F-4D97-AF65-F5344CB8AC3E}">
        <p14:creationId xmlns:p14="http://schemas.microsoft.com/office/powerpoint/2010/main" val="2185570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942F0-E081-B921-4E9C-5A0907F1DEF7}"/>
              </a:ext>
            </a:extLst>
          </p:cNvPr>
          <p:cNvSpPr>
            <a:spLocks noGrp="1"/>
          </p:cNvSpPr>
          <p:nvPr>
            <p:ph type="title"/>
          </p:nvPr>
        </p:nvSpPr>
        <p:spPr>
          <a:xfrm>
            <a:off x="2106384" y="705273"/>
            <a:ext cx="9541329" cy="1325563"/>
          </a:xfrm>
        </p:spPr>
        <p:txBody>
          <a:bodyPr>
            <a:normAutofit/>
          </a:bodyPr>
          <a:lstStyle/>
          <a:p>
            <a:r>
              <a:rPr lang="en-US" dirty="0">
                <a:latin typeface="PermianSlabSerifTypeface"/>
              </a:rPr>
              <a:t>Buy America- SP106A and SP106BA- De Minimis Waiver </a:t>
            </a:r>
            <a:endParaRPr lang="en-US" b="0" dirty="0">
              <a:solidFill>
                <a:srgbClr val="000000"/>
              </a:solidFill>
            </a:endParaRPr>
          </a:p>
          <a:p>
            <a:endParaRPr lang="en-US" dirty="0"/>
          </a:p>
        </p:txBody>
      </p:sp>
      <p:sp>
        <p:nvSpPr>
          <p:cNvPr id="3" name="Content Placeholder 2">
            <a:extLst>
              <a:ext uri="{FF2B5EF4-FFF2-40B4-BE49-F238E27FC236}">
                <a16:creationId xmlns:a16="http://schemas.microsoft.com/office/drawing/2014/main" id="{5F6AE97A-BA07-DFD5-1186-6BDFC822ECF9}"/>
              </a:ext>
            </a:extLst>
          </p:cNvPr>
          <p:cNvSpPr>
            <a:spLocks noGrp="1"/>
          </p:cNvSpPr>
          <p:nvPr>
            <p:ph idx="1"/>
          </p:nvPr>
        </p:nvSpPr>
        <p:spPr>
          <a:xfrm>
            <a:off x="461913" y="1825625"/>
            <a:ext cx="10891887" cy="4697723"/>
          </a:xfrm>
        </p:spPr>
        <p:txBody>
          <a:bodyPr vert="horz" lIns="91440" tIns="45720" rIns="91440" bIns="45720" rtlCol="0" anchor="t">
            <a:normAutofit fontScale="70000" lnSpcReduction="20000"/>
          </a:bodyPr>
          <a:lstStyle/>
          <a:p>
            <a:r>
              <a:rPr lang="en-US" dirty="0">
                <a:latin typeface="Open Sans"/>
                <a:ea typeface="Open Sans"/>
                <a:cs typeface="Open Sans"/>
              </a:rPr>
              <a:t>De Minimis Waiver (August 16, 2023) - </a:t>
            </a:r>
            <a:r>
              <a:rPr lang="en-US" dirty="0">
                <a:solidFill>
                  <a:srgbClr val="FF0000"/>
                </a:solidFill>
                <a:latin typeface="Open Sans"/>
                <a:ea typeface="Open Sans"/>
                <a:cs typeface="Open Sans"/>
              </a:rPr>
              <a:t>*Steel &amp; Iron remains 0.1% of the total contract cost or $2,500, whichever is greater</a:t>
            </a:r>
          </a:p>
          <a:p>
            <a:endParaRPr lang="en-US" dirty="0"/>
          </a:p>
          <a:p>
            <a:r>
              <a:rPr lang="en-US" dirty="0">
                <a:latin typeface="Open Sans"/>
                <a:ea typeface="Open Sans"/>
                <a:cs typeface="Open Sans"/>
              </a:rPr>
              <a:t>1) </a:t>
            </a:r>
            <a:r>
              <a:rPr lang="en-US" sz="3100" dirty="0">
                <a:latin typeface="Open Sans"/>
                <a:ea typeface="Open Sans"/>
                <a:cs typeface="Open Sans"/>
              </a:rPr>
              <a:t>The total value of the noncompliant products is no more than the lesser of $1,000,000 or 5% of </a:t>
            </a:r>
            <a:r>
              <a:rPr lang="en-US" sz="3100" dirty="0">
                <a:solidFill>
                  <a:srgbClr val="FF0000"/>
                </a:solidFill>
                <a:latin typeface="Open Sans"/>
                <a:ea typeface="Open Sans"/>
                <a:cs typeface="Open Sans"/>
              </a:rPr>
              <a:t>total applicable costs </a:t>
            </a:r>
            <a:r>
              <a:rPr lang="en-US" sz="3100" dirty="0">
                <a:latin typeface="Open Sans"/>
                <a:ea typeface="Open Sans"/>
                <a:cs typeface="Open Sans"/>
              </a:rPr>
              <a:t>for the project; where the "total value of the non-compliant products" does not include the value of those products subject to a separate Buy America waiver. </a:t>
            </a:r>
            <a:r>
              <a:rPr lang="en-US" sz="3100" dirty="0">
                <a:solidFill>
                  <a:srgbClr val="FF0000"/>
                </a:solidFill>
                <a:latin typeface="Open Sans"/>
                <a:ea typeface="Open Sans"/>
                <a:cs typeface="Open Sans"/>
              </a:rPr>
              <a:t>"Total applicable project costs</a:t>
            </a:r>
            <a:r>
              <a:rPr lang="en-US" sz="3100" dirty="0">
                <a:latin typeface="Open Sans"/>
                <a:ea typeface="Open Sans"/>
                <a:cs typeface="Open Sans"/>
              </a:rPr>
              <a:t>" are defined as the cost of materials (including the cost of any manufactured products) used in the project that are subject to a domestic preference requirement, including materials that are within the scope of an existing waiver and the de minimis cost portion of the waiver does not apply to iron and steel subject to the requirements of 23 U.S.C. 313/ 23 CFR 635.410 (b)(4), or </a:t>
            </a:r>
          </a:p>
          <a:p>
            <a:r>
              <a:rPr lang="en-US" sz="3100" dirty="0">
                <a:latin typeface="Open Sans"/>
                <a:ea typeface="Open Sans"/>
                <a:cs typeface="Open Sans"/>
              </a:rPr>
              <a:t>2) The </a:t>
            </a:r>
            <a:r>
              <a:rPr lang="en-US" sz="3100" b="1" dirty="0">
                <a:latin typeface="Open Sans"/>
                <a:ea typeface="Open Sans"/>
                <a:cs typeface="Open Sans"/>
              </a:rPr>
              <a:t>total amount of Federal financial assistance</a:t>
            </a:r>
            <a:r>
              <a:rPr lang="en-US" sz="3100" dirty="0">
                <a:latin typeface="Open Sans"/>
                <a:ea typeface="Open Sans"/>
                <a:cs typeface="Open Sans"/>
              </a:rPr>
              <a:t> applied to the project, through awards or subawards, </a:t>
            </a:r>
            <a:r>
              <a:rPr lang="en-US" sz="3100" b="1" dirty="0">
                <a:solidFill>
                  <a:srgbClr val="FF0000"/>
                </a:solidFill>
                <a:latin typeface="Open Sans"/>
                <a:ea typeface="Open Sans"/>
                <a:cs typeface="Open Sans"/>
              </a:rPr>
              <a:t>is below $500,000</a:t>
            </a:r>
            <a:r>
              <a:rPr lang="en-US" sz="3100" dirty="0">
                <a:solidFill>
                  <a:srgbClr val="FF0000"/>
                </a:solidFill>
                <a:latin typeface="Open Sans"/>
                <a:ea typeface="Open Sans"/>
                <a:cs typeface="Open Sans"/>
              </a:rPr>
              <a:t> </a:t>
            </a:r>
            <a:r>
              <a:rPr lang="en-US" sz="3100" dirty="0">
                <a:latin typeface="Open Sans"/>
                <a:ea typeface="Open Sans"/>
                <a:cs typeface="Open Sans"/>
              </a:rPr>
              <a:t>but this does not apply to iron, steel, and manufactured goods subject to the requirements of 49 U.S.C. 22905(a).</a:t>
            </a:r>
          </a:p>
        </p:txBody>
      </p:sp>
      <p:sp>
        <p:nvSpPr>
          <p:cNvPr id="4" name="Slide Number Placeholder 3">
            <a:extLst>
              <a:ext uri="{FF2B5EF4-FFF2-40B4-BE49-F238E27FC236}">
                <a16:creationId xmlns:a16="http://schemas.microsoft.com/office/drawing/2014/main" id="{523A7CF5-FD70-3E26-A401-3EB01199D751}"/>
              </a:ext>
            </a:extLst>
          </p:cNvPr>
          <p:cNvSpPr>
            <a:spLocks noGrp="1"/>
          </p:cNvSpPr>
          <p:nvPr>
            <p:ph type="sldNum" sz="quarter" idx="12"/>
          </p:nvPr>
        </p:nvSpPr>
        <p:spPr>
          <a:xfrm>
            <a:off x="94488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76A076-0EB6-4ACF-BC93-AE169B35ECF5}" type="slidenum">
              <a:rPr kumimoji="0" lang="en-US" sz="1000" b="0" i="1" u="none" strike="noStrike" kern="1200" cap="none" spc="0" normalizeH="0" baseline="0" noProof="0" smtClean="0">
                <a:ln>
                  <a:noFill/>
                </a:ln>
                <a:solidFill>
                  <a:srgbClr val="1B365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1" u="none" strike="noStrike" kern="1200" cap="none" spc="0" normalizeH="0" baseline="0" noProof="0" dirty="0">
              <a:ln>
                <a:noFill/>
              </a:ln>
              <a:solidFill>
                <a:srgbClr val="1B365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996EA63A-19DA-BEC3-9BE2-1089EA5215B4}"/>
              </a:ext>
            </a:extLst>
          </p:cNvPr>
          <p:cNvPicPr>
            <a:picLocks noChangeAspect="1"/>
          </p:cNvPicPr>
          <p:nvPr/>
        </p:nvPicPr>
        <p:blipFill>
          <a:blip r:embed="rId2"/>
          <a:stretch>
            <a:fillRect/>
          </a:stretch>
        </p:blipFill>
        <p:spPr>
          <a:xfrm>
            <a:off x="10610050" y="705273"/>
            <a:ext cx="1487500" cy="908014"/>
          </a:xfrm>
          <a:prstGeom prst="rect">
            <a:avLst/>
          </a:prstGeom>
        </p:spPr>
      </p:pic>
    </p:spTree>
    <p:extLst>
      <p:ext uri="{BB962C8B-B14F-4D97-AF65-F5344CB8AC3E}">
        <p14:creationId xmlns:p14="http://schemas.microsoft.com/office/powerpoint/2010/main" val="2648420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31723-4D75-8374-016E-03B46BFEC318}"/>
              </a:ext>
            </a:extLst>
          </p:cNvPr>
          <p:cNvSpPr>
            <a:spLocks noGrp="1"/>
          </p:cNvSpPr>
          <p:nvPr>
            <p:ph type="title"/>
          </p:nvPr>
        </p:nvSpPr>
        <p:spPr/>
        <p:txBody>
          <a:bodyPr/>
          <a:lstStyle/>
          <a:p>
            <a:r>
              <a:rPr lang="en-US" b="1" dirty="0">
                <a:latin typeface="PermianSlabSerifTypeface" panose="02000000000000000000" pitchFamily="50" charset="0"/>
                <a:cs typeface="Calibri" panose="020F0502020204030204" pitchFamily="34" charset="0"/>
              </a:rPr>
              <a:t>Project Development</a:t>
            </a:r>
          </a:p>
        </p:txBody>
      </p:sp>
      <p:sp>
        <p:nvSpPr>
          <p:cNvPr id="3" name="Content Placeholder 2">
            <a:extLst>
              <a:ext uri="{FF2B5EF4-FFF2-40B4-BE49-F238E27FC236}">
                <a16:creationId xmlns:a16="http://schemas.microsoft.com/office/drawing/2014/main" id="{2545ABFC-F186-936A-8685-691535A34600}"/>
              </a:ext>
            </a:extLst>
          </p:cNvPr>
          <p:cNvSpPr>
            <a:spLocks noGrp="1"/>
          </p:cNvSpPr>
          <p:nvPr>
            <p:ph idx="1"/>
          </p:nvPr>
        </p:nvSpPr>
        <p:spPr/>
        <p:txBody>
          <a:bodyPr/>
          <a:lstStyle/>
          <a:p>
            <a:r>
              <a:rPr lang="en-US" dirty="0"/>
              <a:t>It is critical that Utility designers/specifiers are aware of the BA/BABA requirements</a:t>
            </a:r>
          </a:p>
          <a:p>
            <a:r>
              <a:rPr lang="en-US" dirty="0"/>
              <a:t>During design is the time when we need to make sure we are compliant with the BA/BABA.   Need to assure contractors can comply. </a:t>
            </a:r>
          </a:p>
          <a:p>
            <a:r>
              <a:rPr lang="en-US" dirty="0"/>
              <a:t>Example- I-65 Weigh Station</a:t>
            </a:r>
          </a:p>
          <a:p>
            <a:pPr lvl="1"/>
            <a:r>
              <a:rPr lang="en-US" dirty="0"/>
              <a:t>Will need to use the Steel and Iron De- Minimis to meet Federal requirements</a:t>
            </a:r>
          </a:p>
          <a:p>
            <a:pPr marL="0" indent="0">
              <a:buNone/>
            </a:pPr>
            <a:endParaRPr lang="en-US" dirty="0"/>
          </a:p>
        </p:txBody>
      </p:sp>
      <p:pic>
        <p:nvPicPr>
          <p:cNvPr id="4" name="Picture 3">
            <a:extLst>
              <a:ext uri="{FF2B5EF4-FFF2-40B4-BE49-F238E27FC236}">
                <a16:creationId xmlns:a16="http://schemas.microsoft.com/office/drawing/2014/main" id="{2A021583-317B-05CB-5E47-DF5D52B1CEF2}"/>
              </a:ext>
            </a:extLst>
          </p:cNvPr>
          <p:cNvPicPr>
            <a:picLocks noChangeAspect="1"/>
          </p:cNvPicPr>
          <p:nvPr/>
        </p:nvPicPr>
        <p:blipFill>
          <a:blip r:embed="rId2"/>
          <a:stretch>
            <a:fillRect/>
          </a:stretch>
        </p:blipFill>
        <p:spPr>
          <a:xfrm>
            <a:off x="6007510" y="5244247"/>
            <a:ext cx="2489284" cy="1400222"/>
          </a:xfrm>
          <a:prstGeom prst="rect">
            <a:avLst/>
          </a:prstGeom>
        </p:spPr>
      </p:pic>
      <p:pic>
        <p:nvPicPr>
          <p:cNvPr id="6" name="Picture 5">
            <a:extLst>
              <a:ext uri="{FF2B5EF4-FFF2-40B4-BE49-F238E27FC236}">
                <a16:creationId xmlns:a16="http://schemas.microsoft.com/office/drawing/2014/main" id="{F20C25A2-7DB2-6505-54D1-0F9DF4C7C1F4}"/>
              </a:ext>
            </a:extLst>
          </p:cNvPr>
          <p:cNvPicPr>
            <a:picLocks noChangeAspect="1"/>
          </p:cNvPicPr>
          <p:nvPr/>
        </p:nvPicPr>
        <p:blipFill>
          <a:blip r:embed="rId3"/>
          <a:stretch>
            <a:fillRect/>
          </a:stretch>
        </p:blipFill>
        <p:spPr>
          <a:xfrm rot="10800000" flipV="1">
            <a:off x="2477729" y="5244246"/>
            <a:ext cx="3097161" cy="1313212"/>
          </a:xfrm>
          <a:prstGeom prst="rect">
            <a:avLst/>
          </a:prstGeom>
        </p:spPr>
      </p:pic>
    </p:spTree>
    <p:extLst>
      <p:ext uri="{BB962C8B-B14F-4D97-AF65-F5344CB8AC3E}">
        <p14:creationId xmlns:p14="http://schemas.microsoft.com/office/powerpoint/2010/main" val="2871001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descr="Pyramid with levels with solid fill">
            <a:extLst>
              <a:ext uri="{FF2B5EF4-FFF2-40B4-BE49-F238E27FC236}">
                <a16:creationId xmlns:a16="http://schemas.microsoft.com/office/drawing/2014/main" id="{EB9CFD25-7E08-2B4A-9640-47431F84EF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56180" y="1501583"/>
            <a:ext cx="4279640" cy="4279640"/>
          </a:xfrm>
          <a:prstGeom prst="rect">
            <a:avLst/>
          </a:prstGeom>
        </p:spPr>
      </p:pic>
      <p:sp>
        <p:nvSpPr>
          <p:cNvPr id="2" name="Title 1">
            <a:extLst>
              <a:ext uri="{FF2B5EF4-FFF2-40B4-BE49-F238E27FC236}">
                <a16:creationId xmlns:a16="http://schemas.microsoft.com/office/drawing/2014/main" id="{E0C84616-792D-9EAE-6CF5-E13B0CE437AC}"/>
              </a:ext>
            </a:extLst>
          </p:cNvPr>
          <p:cNvSpPr>
            <a:spLocks noGrp="1"/>
          </p:cNvSpPr>
          <p:nvPr>
            <p:ph type="title"/>
          </p:nvPr>
        </p:nvSpPr>
        <p:spPr/>
        <p:txBody>
          <a:bodyPr/>
          <a:lstStyle/>
          <a:p>
            <a:pPr algn="ctr"/>
            <a:r>
              <a:rPr lang="en-US" sz="2800" dirty="0"/>
              <a:t>Buy America Issues to Consider for Utility Work on Projects</a:t>
            </a:r>
            <a:br>
              <a:rPr lang="en-US" sz="2800" dirty="0"/>
            </a:br>
            <a:r>
              <a:rPr lang="en-US" sz="2800" dirty="0"/>
              <a:t>with Federal-aid highway program (FAHP) Funding</a:t>
            </a:r>
          </a:p>
        </p:txBody>
      </p:sp>
      <p:sp>
        <p:nvSpPr>
          <p:cNvPr id="13" name="TextBox 12">
            <a:extLst>
              <a:ext uri="{FF2B5EF4-FFF2-40B4-BE49-F238E27FC236}">
                <a16:creationId xmlns:a16="http://schemas.microsoft.com/office/drawing/2014/main" id="{36E78445-56CF-C916-3023-CC8F274E3EB3}"/>
              </a:ext>
            </a:extLst>
          </p:cNvPr>
          <p:cNvSpPr txBox="1"/>
          <p:nvPr/>
        </p:nvSpPr>
        <p:spPr>
          <a:xfrm>
            <a:off x="1122156" y="4822295"/>
            <a:ext cx="3344985" cy="461665"/>
          </a:xfrm>
          <a:prstGeom prst="rect">
            <a:avLst/>
          </a:prstGeom>
          <a:noFill/>
        </p:spPr>
        <p:txBody>
          <a:bodyPr wrap="square" rtlCol="0">
            <a:spAutoFit/>
          </a:bodyPr>
          <a:lstStyle/>
          <a:p>
            <a:r>
              <a:rPr lang="en-US" sz="2400" dirty="0">
                <a:solidFill>
                  <a:schemeClr val="bg1"/>
                </a:solidFill>
              </a:rPr>
              <a:t>Material Leadtime’s </a:t>
            </a:r>
          </a:p>
        </p:txBody>
      </p:sp>
      <p:sp>
        <p:nvSpPr>
          <p:cNvPr id="14" name="TextBox 13">
            <a:extLst>
              <a:ext uri="{FF2B5EF4-FFF2-40B4-BE49-F238E27FC236}">
                <a16:creationId xmlns:a16="http://schemas.microsoft.com/office/drawing/2014/main" id="{22457AB3-B8EE-399C-DC2B-486790284BDD}"/>
              </a:ext>
            </a:extLst>
          </p:cNvPr>
          <p:cNvSpPr txBox="1"/>
          <p:nvPr/>
        </p:nvSpPr>
        <p:spPr>
          <a:xfrm>
            <a:off x="4795802" y="1672432"/>
            <a:ext cx="3344985" cy="461665"/>
          </a:xfrm>
          <a:prstGeom prst="rect">
            <a:avLst/>
          </a:prstGeom>
          <a:noFill/>
        </p:spPr>
        <p:txBody>
          <a:bodyPr wrap="square" rtlCol="0">
            <a:spAutoFit/>
          </a:bodyPr>
          <a:lstStyle/>
          <a:p>
            <a:r>
              <a:rPr lang="en-US" sz="2400" dirty="0">
                <a:solidFill>
                  <a:schemeClr val="bg1"/>
                </a:solidFill>
              </a:rPr>
              <a:t>Project Schedules </a:t>
            </a:r>
          </a:p>
        </p:txBody>
      </p:sp>
      <p:sp>
        <p:nvSpPr>
          <p:cNvPr id="15" name="TextBox 14">
            <a:extLst>
              <a:ext uri="{FF2B5EF4-FFF2-40B4-BE49-F238E27FC236}">
                <a16:creationId xmlns:a16="http://schemas.microsoft.com/office/drawing/2014/main" id="{CC2999AA-7DE6-FF12-E61F-3D5232CF7E8B}"/>
              </a:ext>
            </a:extLst>
          </p:cNvPr>
          <p:cNvSpPr txBox="1"/>
          <p:nvPr/>
        </p:nvSpPr>
        <p:spPr>
          <a:xfrm>
            <a:off x="7873351" y="4778672"/>
            <a:ext cx="3774362" cy="461665"/>
          </a:xfrm>
          <a:prstGeom prst="rect">
            <a:avLst/>
          </a:prstGeom>
          <a:noFill/>
        </p:spPr>
        <p:txBody>
          <a:bodyPr wrap="square" rtlCol="0">
            <a:spAutoFit/>
          </a:bodyPr>
          <a:lstStyle/>
          <a:p>
            <a:r>
              <a:rPr lang="en-US" sz="2400" dirty="0">
                <a:solidFill>
                  <a:schemeClr val="bg1"/>
                </a:solidFill>
              </a:rPr>
              <a:t>Utility Relocation Costs</a:t>
            </a:r>
          </a:p>
        </p:txBody>
      </p:sp>
      <p:sp>
        <p:nvSpPr>
          <p:cNvPr id="16" name="TextBox 15">
            <a:extLst>
              <a:ext uri="{FF2B5EF4-FFF2-40B4-BE49-F238E27FC236}">
                <a16:creationId xmlns:a16="http://schemas.microsoft.com/office/drawing/2014/main" id="{6FB11C8B-5834-FC34-E054-A2393BBD77C5}"/>
              </a:ext>
            </a:extLst>
          </p:cNvPr>
          <p:cNvSpPr txBox="1"/>
          <p:nvPr/>
        </p:nvSpPr>
        <p:spPr>
          <a:xfrm>
            <a:off x="3556651" y="5628906"/>
            <a:ext cx="5078697" cy="646331"/>
          </a:xfrm>
          <a:prstGeom prst="rect">
            <a:avLst/>
          </a:prstGeom>
          <a:noFill/>
        </p:spPr>
        <p:txBody>
          <a:bodyPr wrap="square" rtlCol="0">
            <a:spAutoFit/>
          </a:bodyPr>
          <a:lstStyle/>
          <a:p>
            <a:r>
              <a:rPr lang="en-US" dirty="0">
                <a:solidFill>
                  <a:schemeClr val="bg1"/>
                </a:solidFill>
                <a:hlinkClick r:id="rId4">
                  <a:extLst>
                    <a:ext uri="{A12FA001-AC4F-418D-AE19-62706E023703}">
                      <ahyp:hlinkClr xmlns:ahyp="http://schemas.microsoft.com/office/drawing/2018/hyperlinkcolor" val="tx"/>
                    </a:ext>
                  </a:extLst>
                </a:hlinkClick>
              </a:rPr>
              <a:t>https://www.fhwa.dot.gov/utilities/buyam.cfm</a:t>
            </a:r>
            <a:endParaRPr lang="en-US" dirty="0">
              <a:solidFill>
                <a:schemeClr val="bg1"/>
              </a:solidFill>
            </a:endParaRPr>
          </a:p>
          <a:p>
            <a:endParaRPr lang="en-US" dirty="0"/>
          </a:p>
        </p:txBody>
      </p:sp>
    </p:spTree>
    <p:extLst>
      <p:ext uri="{BB962C8B-B14F-4D97-AF65-F5344CB8AC3E}">
        <p14:creationId xmlns:p14="http://schemas.microsoft.com/office/powerpoint/2010/main" val="3221475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E0F9B-6139-4789-55B4-3A0D90F880D1}"/>
              </a:ext>
            </a:extLst>
          </p:cNvPr>
          <p:cNvSpPr>
            <a:spLocks noGrp="1"/>
          </p:cNvSpPr>
          <p:nvPr>
            <p:ph type="title"/>
          </p:nvPr>
        </p:nvSpPr>
        <p:spPr>
          <a:xfrm>
            <a:off x="2055585" y="268859"/>
            <a:ext cx="9541329" cy="1325563"/>
          </a:xfrm>
        </p:spPr>
        <p:txBody>
          <a:bodyPr>
            <a:normAutofit fontScale="90000"/>
          </a:bodyPr>
          <a:lstStyle/>
          <a:p>
            <a:r>
              <a:rPr lang="en-US" dirty="0"/>
              <a:t>SP106A and SP106BA-Administration and Enforcement </a:t>
            </a:r>
          </a:p>
        </p:txBody>
      </p:sp>
      <p:sp>
        <p:nvSpPr>
          <p:cNvPr id="3" name="Content Placeholder 2">
            <a:extLst>
              <a:ext uri="{FF2B5EF4-FFF2-40B4-BE49-F238E27FC236}">
                <a16:creationId xmlns:a16="http://schemas.microsoft.com/office/drawing/2014/main" id="{E0E11190-0BDF-6CF2-17D4-63810B60DA86}"/>
              </a:ext>
            </a:extLst>
          </p:cNvPr>
          <p:cNvSpPr>
            <a:spLocks noGrp="1"/>
          </p:cNvSpPr>
          <p:nvPr>
            <p:ph idx="1"/>
          </p:nvPr>
        </p:nvSpPr>
        <p:spPr>
          <a:xfrm>
            <a:off x="262467" y="1961092"/>
            <a:ext cx="10515600" cy="4351338"/>
          </a:xfrm>
        </p:spPr>
        <p:txBody>
          <a:bodyPr>
            <a:normAutofit/>
          </a:bodyPr>
          <a:lstStyle/>
          <a:p>
            <a:r>
              <a:rPr lang="en-US" dirty="0"/>
              <a:t>Utility Owner’s and Contractor’s </a:t>
            </a:r>
          </a:p>
          <a:p>
            <a:pPr lvl="1"/>
            <a:r>
              <a:rPr lang="en-US" dirty="0"/>
              <a:t>Utility Contracts- “Utility Reimbursements”</a:t>
            </a:r>
          </a:p>
          <a:p>
            <a:pPr lvl="1"/>
            <a:r>
              <a:rPr lang="en-US" dirty="0"/>
              <a:t>TDOT awarded Contractor and Utility Owner  is</a:t>
            </a:r>
          </a:p>
          <a:p>
            <a:pPr marL="457200" lvl="1" indent="0">
              <a:buNone/>
            </a:pPr>
            <a:r>
              <a:rPr lang="en-US" dirty="0"/>
              <a:t> responsible for meeting all SP106A- Buy America </a:t>
            </a:r>
          </a:p>
          <a:p>
            <a:pPr marL="457200" lvl="1" indent="0">
              <a:buNone/>
            </a:pPr>
            <a:r>
              <a:rPr lang="en-US" dirty="0"/>
              <a:t>and SP106BA- Build America, Buy America requirements </a:t>
            </a:r>
          </a:p>
          <a:p>
            <a:pPr lvl="1"/>
            <a:endParaRPr lang="en-US" dirty="0">
              <a:latin typeface="PermianSlabSerifTypeface"/>
            </a:endParaRPr>
          </a:p>
          <a:p>
            <a:pPr lvl="2"/>
            <a:endParaRPr lang="en-US" dirty="0"/>
          </a:p>
        </p:txBody>
      </p:sp>
      <p:pic>
        <p:nvPicPr>
          <p:cNvPr id="5" name="Picture 4">
            <a:extLst>
              <a:ext uri="{FF2B5EF4-FFF2-40B4-BE49-F238E27FC236}">
                <a16:creationId xmlns:a16="http://schemas.microsoft.com/office/drawing/2014/main" id="{2933C587-06D6-84BE-3D8D-94BB17DF37F6}"/>
              </a:ext>
            </a:extLst>
          </p:cNvPr>
          <p:cNvPicPr>
            <a:picLocks noChangeAspect="1"/>
          </p:cNvPicPr>
          <p:nvPr/>
        </p:nvPicPr>
        <p:blipFill rotWithShape="1">
          <a:blip r:embed="rId2"/>
          <a:srcRect r="4580"/>
          <a:stretch/>
        </p:blipFill>
        <p:spPr>
          <a:xfrm>
            <a:off x="8962636" y="1384057"/>
            <a:ext cx="3099428" cy="4517122"/>
          </a:xfrm>
          <a:prstGeom prst="rect">
            <a:avLst/>
          </a:prstGeom>
        </p:spPr>
      </p:pic>
    </p:spTree>
    <p:extLst>
      <p:ext uri="{BB962C8B-B14F-4D97-AF65-F5344CB8AC3E}">
        <p14:creationId xmlns:p14="http://schemas.microsoft.com/office/powerpoint/2010/main" val="1311755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0D131-6416-8D1B-F91A-1719516DA20C}"/>
              </a:ext>
            </a:extLst>
          </p:cNvPr>
          <p:cNvSpPr>
            <a:spLocks noGrp="1"/>
          </p:cNvSpPr>
          <p:nvPr>
            <p:ph type="title"/>
          </p:nvPr>
        </p:nvSpPr>
        <p:spPr>
          <a:xfrm>
            <a:off x="2011680" y="265176"/>
            <a:ext cx="9541329" cy="1325563"/>
          </a:xfrm>
        </p:spPr>
        <p:txBody>
          <a:bodyPr>
            <a:normAutofit/>
          </a:bodyPr>
          <a:lstStyle/>
          <a:p>
            <a:pPr marR="0"/>
            <a:r>
              <a:rPr lang="en-US" b="1" dirty="0">
                <a:solidFill>
                  <a:srgbClr val="EE3524"/>
                </a:solidFill>
                <a:latin typeface="Calibri" panose="020F0502020204030204" pitchFamily="34" charset="0"/>
                <a:cs typeface="Calibri" panose="020F0502020204030204" pitchFamily="34" charset="0"/>
              </a:rPr>
              <a:t>Regional &amp; Headquarters Utility Staff</a:t>
            </a:r>
          </a:p>
        </p:txBody>
      </p:sp>
      <p:sp>
        <p:nvSpPr>
          <p:cNvPr id="3" name="Text Placeholder 2">
            <a:extLst>
              <a:ext uri="{FF2B5EF4-FFF2-40B4-BE49-F238E27FC236}">
                <a16:creationId xmlns:a16="http://schemas.microsoft.com/office/drawing/2014/main" id="{21BDDE6A-53B3-6AC8-B974-4F2A09D90F71}"/>
              </a:ext>
            </a:extLst>
          </p:cNvPr>
          <p:cNvSpPr>
            <a:spLocks noGrp="1"/>
          </p:cNvSpPr>
          <p:nvPr>
            <p:ph type="body" idx="1"/>
          </p:nvPr>
        </p:nvSpPr>
        <p:spPr/>
        <p:txBody>
          <a:bodyPr>
            <a:normAutofit/>
          </a:bodyPr>
          <a:lstStyle/>
          <a:p>
            <a:r>
              <a:rPr lang="en-US" dirty="0"/>
              <a:t>Regional Utility Managers</a:t>
            </a:r>
          </a:p>
          <a:p>
            <a:pPr lvl="1"/>
            <a:r>
              <a:rPr lang="en-US" dirty="0"/>
              <a:t>Region 1 : Macario Reyes</a:t>
            </a:r>
          </a:p>
          <a:p>
            <a:pPr lvl="1"/>
            <a:r>
              <a:rPr lang="en-US" dirty="0"/>
              <a:t>Region 2 : Andrew Miller</a:t>
            </a:r>
          </a:p>
          <a:p>
            <a:pPr lvl="1"/>
            <a:r>
              <a:rPr lang="en-US" dirty="0"/>
              <a:t>Region 3 : Jon Zirkle</a:t>
            </a:r>
          </a:p>
          <a:p>
            <a:pPr lvl="1"/>
            <a:r>
              <a:rPr lang="en-US" dirty="0"/>
              <a:t>Region 4 : Branden Garcia</a:t>
            </a:r>
          </a:p>
          <a:p>
            <a:pPr marL="457200" lvl="1" indent="0">
              <a:buNone/>
            </a:pPr>
            <a:endParaRPr lang="en-US" dirty="0"/>
          </a:p>
          <a:p>
            <a:pPr marL="228600" lvl="1">
              <a:spcBef>
                <a:spcPts val="1000"/>
              </a:spcBef>
            </a:pPr>
            <a:r>
              <a:rPr lang="en-US" sz="2800" dirty="0"/>
              <a:t>Headquarters</a:t>
            </a:r>
          </a:p>
          <a:p>
            <a:pPr lvl="1"/>
            <a:r>
              <a:rPr lang="en-US" dirty="0"/>
              <a:t>Utility Agreements &amp; Encroachment Manager : Michael Horlacher</a:t>
            </a:r>
          </a:p>
          <a:p>
            <a:pPr lvl="1"/>
            <a:r>
              <a:rPr lang="en-US" dirty="0"/>
              <a:t>Statewide Technical Specialist Regions 1 &amp; 2 : Christopher Johnston</a:t>
            </a:r>
          </a:p>
          <a:p>
            <a:pPr lvl="1"/>
            <a:r>
              <a:rPr lang="en-US" dirty="0"/>
              <a:t>Statewide Technical Specialist Regions 3 &amp; 4 : Monica Cromer</a:t>
            </a:r>
          </a:p>
        </p:txBody>
      </p:sp>
    </p:spTree>
    <p:extLst>
      <p:ext uri="{BB962C8B-B14F-4D97-AF65-F5344CB8AC3E}">
        <p14:creationId xmlns:p14="http://schemas.microsoft.com/office/powerpoint/2010/main" val="599828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66050-BE4C-FC6F-BE3C-D26276BC95AD}"/>
              </a:ext>
            </a:extLst>
          </p:cNvPr>
          <p:cNvSpPr>
            <a:spLocks noGrp="1"/>
          </p:cNvSpPr>
          <p:nvPr>
            <p:ph type="title"/>
          </p:nvPr>
        </p:nvSpPr>
        <p:spPr/>
        <p:txBody>
          <a:bodyPr/>
          <a:lstStyle/>
          <a:p>
            <a:r>
              <a:rPr lang="en-US" dirty="0"/>
              <a:t>FHWA Buy America for Utilities Q&amp;A </a:t>
            </a:r>
          </a:p>
        </p:txBody>
      </p:sp>
      <p:sp>
        <p:nvSpPr>
          <p:cNvPr id="3" name="Content Placeholder 2">
            <a:extLst>
              <a:ext uri="{FF2B5EF4-FFF2-40B4-BE49-F238E27FC236}">
                <a16:creationId xmlns:a16="http://schemas.microsoft.com/office/drawing/2014/main" id="{6211246C-CEF6-6878-9849-C3D260A85A98}"/>
              </a:ext>
            </a:extLst>
          </p:cNvPr>
          <p:cNvSpPr>
            <a:spLocks noGrp="1"/>
          </p:cNvSpPr>
          <p:nvPr>
            <p:ph idx="1"/>
          </p:nvPr>
        </p:nvSpPr>
        <p:spPr>
          <a:xfrm>
            <a:off x="358219" y="1825624"/>
            <a:ext cx="11576115" cy="4876833"/>
          </a:xfrm>
        </p:spPr>
        <p:txBody>
          <a:bodyPr>
            <a:normAutofit fontScale="92500" lnSpcReduction="10000"/>
          </a:bodyPr>
          <a:lstStyle/>
          <a:p>
            <a:r>
              <a:rPr lang="en-US" dirty="0"/>
              <a:t>1) Do the Buy America requirements apply to utility work using FAHP funding?  </a:t>
            </a:r>
            <a:r>
              <a:rPr lang="en-US" dirty="0">
                <a:solidFill>
                  <a:srgbClr val="FF0000"/>
                </a:solidFill>
              </a:rPr>
              <a:t>YES</a:t>
            </a:r>
          </a:p>
          <a:p>
            <a:r>
              <a:rPr lang="en-US" dirty="0"/>
              <a:t>2) For FAHP funded projects, do Buy America requirements apply to utility work accomplished using no FAHP funds? </a:t>
            </a:r>
            <a:r>
              <a:rPr lang="en-US" dirty="0">
                <a:solidFill>
                  <a:srgbClr val="FF0000"/>
                </a:solidFill>
              </a:rPr>
              <a:t>YES</a:t>
            </a:r>
            <a:r>
              <a:rPr lang="en-US" dirty="0"/>
              <a:t>, Per MAP-21, all federally eligible utility work must meet Buy America requirements regardless of funding source.  However, if state law or a legal contract between the utility and the state does not allow for reimbursement, Federally ineligible work is not subject to Buy America requirements</a:t>
            </a:r>
          </a:p>
          <a:p>
            <a:r>
              <a:rPr lang="en-US" dirty="0"/>
              <a:t>4) Can foreign steel be allowed in an FAHP funded project if the foreign items are made non-participating? </a:t>
            </a:r>
            <a:r>
              <a:rPr lang="en-US" dirty="0">
                <a:solidFill>
                  <a:srgbClr val="FF0000"/>
                </a:solidFill>
              </a:rPr>
              <a:t>NO</a:t>
            </a:r>
          </a:p>
          <a:p>
            <a:r>
              <a:rPr lang="en-US" dirty="0"/>
              <a:t>5) Do the Buy America requirements take precedence over the 23 CFR 645 requirements pertaining to the relocation or accommodation of utility facilities?  </a:t>
            </a:r>
            <a:r>
              <a:rPr lang="en-US" dirty="0">
                <a:solidFill>
                  <a:srgbClr val="FF0000"/>
                </a:solidFill>
              </a:rPr>
              <a:t>YES</a:t>
            </a:r>
          </a:p>
        </p:txBody>
      </p:sp>
    </p:spTree>
    <p:extLst>
      <p:ext uri="{BB962C8B-B14F-4D97-AF65-F5344CB8AC3E}">
        <p14:creationId xmlns:p14="http://schemas.microsoft.com/office/powerpoint/2010/main" val="1643780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301C2-93D1-40AF-8D75-07E738DF5A86}"/>
              </a:ext>
            </a:extLst>
          </p:cNvPr>
          <p:cNvSpPr>
            <a:spLocks noGrp="1"/>
          </p:cNvSpPr>
          <p:nvPr>
            <p:ph type="ctrTitle"/>
          </p:nvPr>
        </p:nvSpPr>
        <p:spPr/>
        <p:txBody>
          <a:bodyPr/>
          <a:lstStyle/>
          <a:p>
            <a:r>
              <a:rPr lang="en-US" dirty="0"/>
              <a:t>Permits</a:t>
            </a:r>
            <a:br>
              <a:rPr lang="en-US" dirty="0"/>
            </a:br>
            <a:endParaRPr lang="en-US" dirty="0"/>
          </a:p>
        </p:txBody>
      </p:sp>
      <p:sp>
        <p:nvSpPr>
          <p:cNvPr id="3" name="Subtitle 2"/>
          <p:cNvSpPr>
            <a:spLocks noGrp="1"/>
          </p:cNvSpPr>
          <p:nvPr>
            <p:ph type="subTitle" idx="1"/>
          </p:nvPr>
        </p:nvSpPr>
        <p:spPr/>
        <p:txBody>
          <a:bodyPr/>
          <a:lstStyle/>
          <a:p>
            <a:r>
              <a:rPr lang="en-US" sz="2800" dirty="0"/>
              <a:t>By: 	Jon Zirkle</a:t>
            </a:r>
          </a:p>
          <a:p>
            <a:r>
              <a:rPr lang="en-US" sz="2800" dirty="0"/>
              <a:t>	</a:t>
            </a:r>
            <a:r>
              <a:rPr lang="en-US" sz="2800" i="1" dirty="0"/>
              <a:t>Region 3 Utility Manager</a:t>
            </a:r>
          </a:p>
        </p:txBody>
      </p:sp>
    </p:spTree>
    <p:extLst>
      <p:ext uri="{BB962C8B-B14F-4D97-AF65-F5344CB8AC3E}">
        <p14:creationId xmlns:p14="http://schemas.microsoft.com/office/powerpoint/2010/main" val="3912806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237C1-331A-477A-9F96-669DD38F3432}"/>
              </a:ext>
            </a:extLst>
          </p:cNvPr>
          <p:cNvSpPr>
            <a:spLocks noGrp="1"/>
          </p:cNvSpPr>
          <p:nvPr>
            <p:ph type="title"/>
          </p:nvPr>
        </p:nvSpPr>
        <p:spPr>
          <a:xfrm>
            <a:off x="2099732" y="651933"/>
            <a:ext cx="8754533" cy="758952"/>
          </a:xfrm>
        </p:spPr>
        <p:txBody>
          <a:bodyPr>
            <a:normAutofit/>
          </a:bodyPr>
          <a:lstStyle/>
          <a:p>
            <a:pPr algn="l"/>
            <a:r>
              <a:rPr lang="en-US" dirty="0"/>
              <a:t>TDOT Utility Permit Process</a:t>
            </a:r>
          </a:p>
        </p:txBody>
      </p:sp>
      <p:sp>
        <p:nvSpPr>
          <p:cNvPr id="3" name="Content Placeholder 2">
            <a:extLst>
              <a:ext uri="{FF2B5EF4-FFF2-40B4-BE49-F238E27FC236}">
                <a16:creationId xmlns:a16="http://schemas.microsoft.com/office/drawing/2014/main" id="{1B661007-959F-4A1C-9623-31C3357618F0}"/>
              </a:ext>
            </a:extLst>
          </p:cNvPr>
          <p:cNvSpPr>
            <a:spLocks noGrp="1"/>
          </p:cNvSpPr>
          <p:nvPr>
            <p:ph idx="1"/>
          </p:nvPr>
        </p:nvSpPr>
        <p:spPr>
          <a:xfrm>
            <a:off x="1825752" y="1755648"/>
            <a:ext cx="8503920" cy="4873752"/>
          </a:xfrm>
        </p:spPr>
        <p:txBody>
          <a:bodyPr>
            <a:normAutofit/>
          </a:bodyPr>
          <a:lstStyle/>
          <a:p>
            <a:pPr algn="l">
              <a:buClrTx/>
              <a:buSzPct val="120000"/>
              <a:buFont typeface="Arial" panose="020B0604020202020204" pitchFamily="34" charset="0"/>
              <a:buChar char="•"/>
            </a:pPr>
            <a:r>
              <a:rPr lang="en-US" sz="2400" b="1" u="sng" dirty="0">
                <a:latin typeface="Calibri-Bold"/>
              </a:rPr>
              <a:t>Initial Yearly Utility Coordination</a:t>
            </a:r>
          </a:p>
          <a:p>
            <a:pPr lvl="1">
              <a:buClrTx/>
              <a:buSzPct val="120000"/>
              <a:buFont typeface="Arial" panose="020B0604020202020204" pitchFamily="34" charset="0"/>
              <a:buChar char="•"/>
            </a:pPr>
            <a:r>
              <a:rPr lang="en-US" dirty="0">
                <a:latin typeface="Calibri-Bold"/>
              </a:rPr>
              <a:t>All Utility Owners receive a comprehensive listing of upcoming roadway and resurfacing projects.</a:t>
            </a:r>
          </a:p>
          <a:p>
            <a:pPr lvl="1">
              <a:buClrTx/>
              <a:buSzPct val="120000"/>
              <a:buFont typeface="Arial" panose="020B0604020202020204" pitchFamily="34" charset="0"/>
              <a:buChar char="•"/>
            </a:pPr>
            <a:r>
              <a:rPr lang="en-US" dirty="0">
                <a:latin typeface="Calibri-Bold"/>
              </a:rPr>
              <a:t>The listing is updated and distributed annually to reflect the approved 3‐year Comprehensive Multimodal Program and proposed regional resurfacing project schedules.</a:t>
            </a:r>
          </a:p>
          <a:p>
            <a:pPr>
              <a:buClrTx/>
              <a:buSzPct val="120000"/>
              <a:buFont typeface="Arial" panose="020B0604020202020204" pitchFamily="34" charset="0"/>
              <a:buChar char="•"/>
            </a:pPr>
            <a:r>
              <a:rPr lang="en-US" sz="2900" u="sng" dirty="0">
                <a:latin typeface="Calibri-Bold"/>
              </a:rPr>
              <a:t>Utility Permit Submission</a:t>
            </a:r>
          </a:p>
          <a:p>
            <a:pPr lvl="1">
              <a:buClrTx/>
              <a:buSzPct val="120000"/>
              <a:buFont typeface="Arial" panose="020B0604020202020204" pitchFamily="34" charset="0"/>
              <a:buChar char="•"/>
            </a:pPr>
            <a:r>
              <a:rPr lang="en-US" dirty="0">
                <a:latin typeface="Calibri-Bold"/>
              </a:rPr>
              <a:t>Permit applications are sent to region utility or permits email box</a:t>
            </a:r>
          </a:p>
          <a:p>
            <a:pPr lvl="1">
              <a:buClrTx/>
              <a:buSzPct val="120000"/>
              <a:buFont typeface="Arial" panose="020B0604020202020204" pitchFamily="34" charset="0"/>
              <a:buChar char="•"/>
            </a:pPr>
            <a:r>
              <a:rPr lang="en-US" dirty="0">
                <a:latin typeface="Calibri-Bold"/>
              </a:rPr>
              <a:t>TDOT Utilities Office website has updated staff contact information.</a:t>
            </a:r>
            <a:r>
              <a:rPr lang="en-US" dirty="0"/>
              <a:t>                               </a:t>
            </a:r>
          </a:p>
        </p:txBody>
      </p:sp>
    </p:spTree>
    <p:extLst>
      <p:ext uri="{BB962C8B-B14F-4D97-AF65-F5344CB8AC3E}">
        <p14:creationId xmlns:p14="http://schemas.microsoft.com/office/powerpoint/2010/main" val="1347782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681037"/>
            <a:ext cx="7958667" cy="758952"/>
          </a:xfrm>
        </p:spPr>
        <p:txBody>
          <a:bodyPr>
            <a:normAutofit fontScale="90000"/>
          </a:bodyPr>
          <a:lstStyle/>
          <a:p>
            <a:pPr algn="l"/>
            <a:r>
              <a:rPr lang="en-US" dirty="0"/>
              <a:t>TDOT Utility Permit Process</a:t>
            </a:r>
          </a:p>
        </p:txBody>
      </p:sp>
      <p:sp>
        <p:nvSpPr>
          <p:cNvPr id="3" name="Content Placeholder 2"/>
          <p:cNvSpPr>
            <a:spLocks noGrp="1"/>
          </p:cNvSpPr>
          <p:nvPr>
            <p:ph idx="1"/>
          </p:nvPr>
        </p:nvSpPr>
        <p:spPr/>
        <p:txBody>
          <a:bodyPr>
            <a:normAutofit lnSpcReduction="10000"/>
          </a:bodyPr>
          <a:lstStyle/>
          <a:p>
            <a:pPr>
              <a:buClrTx/>
              <a:buSzPct val="120000"/>
              <a:buFont typeface="Arial" panose="020B0604020202020204" pitchFamily="34" charset="0"/>
              <a:buChar char="•"/>
            </a:pPr>
            <a:r>
              <a:rPr lang="en-US" u="sng" dirty="0"/>
              <a:t>Permit Reviewed</a:t>
            </a:r>
          </a:p>
          <a:p>
            <a:pPr lvl="1">
              <a:buClrTx/>
              <a:buSzPct val="120000"/>
              <a:buFont typeface="Arial" panose="020B0604020202020204" pitchFamily="34" charset="0"/>
              <a:buChar char="•"/>
            </a:pPr>
            <a:r>
              <a:rPr lang="en-US" dirty="0"/>
              <a:t>Permit supervisor assigns permit reviews from permits email box</a:t>
            </a:r>
          </a:p>
          <a:p>
            <a:pPr lvl="1">
              <a:buClrTx/>
              <a:buSzPct val="120000"/>
              <a:buFont typeface="Arial" panose="020B0604020202020204" pitchFamily="34" charset="0"/>
              <a:buChar char="•"/>
            </a:pPr>
            <a:r>
              <a:rPr lang="en-US" dirty="0"/>
              <a:t>All permit applications are reviewed to ensure that a cover letter from a utility, plans, a traffic control letter,  and all applicable forms are included.</a:t>
            </a:r>
          </a:p>
          <a:p>
            <a:pPr lvl="1">
              <a:buClrTx/>
              <a:buSzPct val="120000"/>
              <a:buFont typeface="Arial" panose="020B0604020202020204" pitchFamily="34" charset="0"/>
              <a:buChar char="•"/>
            </a:pPr>
            <a:r>
              <a:rPr lang="en-US" dirty="0"/>
              <a:t>If utility is not a General Agreement holder, then a U&amp;O form </a:t>
            </a:r>
            <a:r>
              <a:rPr lang="en-US" dirty="0" err="1"/>
              <a:t>req’d</a:t>
            </a:r>
            <a:r>
              <a:rPr lang="en-US" dirty="0"/>
              <a:t>.</a:t>
            </a:r>
          </a:p>
          <a:p>
            <a:pPr lvl="1">
              <a:buClrTx/>
              <a:buSzPct val="120000"/>
              <a:buFont typeface="Arial" panose="020B0604020202020204" pitchFamily="34" charset="0"/>
              <a:buChar char="•"/>
            </a:pPr>
            <a:r>
              <a:rPr lang="en-US" dirty="0"/>
              <a:t>Plans are complete and reflecting the work proposed in the permit request</a:t>
            </a:r>
          </a:p>
          <a:p>
            <a:pPr lvl="1">
              <a:buClrTx/>
              <a:buSzPct val="120000"/>
              <a:buFont typeface="Arial" panose="020B0604020202020204" pitchFamily="34" charset="0"/>
              <a:buChar char="•"/>
            </a:pPr>
            <a:r>
              <a:rPr lang="en-US" dirty="0"/>
              <a:t>Permit request meets the 1680 Rules for Accommodating Utilities on the ROW.</a:t>
            </a:r>
          </a:p>
          <a:p>
            <a:pPr lvl="1">
              <a:buClrTx/>
              <a:buSzPct val="120000"/>
              <a:buFont typeface="Arial" panose="020B0604020202020204" pitchFamily="34" charset="0"/>
              <a:buChar char="•"/>
            </a:pPr>
            <a:r>
              <a:rPr lang="en-US" dirty="0"/>
              <a:t>Location of request is cross referenced with ROW phase projects, Active Construction, and future TDOT projects using PPRM, 3 Year Plan, Construction Job Box, </a:t>
            </a:r>
            <a:r>
              <a:rPr lang="en-US" dirty="0" err="1"/>
              <a:t>ETrims</a:t>
            </a:r>
            <a:r>
              <a:rPr lang="en-US" dirty="0"/>
              <a:t>, </a:t>
            </a:r>
            <a:r>
              <a:rPr lang="en-US" dirty="0" err="1"/>
              <a:t>iTrip</a:t>
            </a:r>
            <a:r>
              <a:rPr lang="en-US" dirty="0"/>
              <a:t>, etc.</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514350" indent="-514350">
              <a:buFont typeface="+mj-lt"/>
              <a:buAutoNum type="arabicPeriod"/>
            </a:pPr>
            <a:endParaRPr lang="en-US" dirty="0"/>
          </a:p>
          <a:p>
            <a:pPr lvl="1"/>
            <a:endParaRPr lang="en-US" dirty="0"/>
          </a:p>
          <a:p>
            <a:pPr lvl="1"/>
            <a:endParaRPr lang="en-US" dirty="0"/>
          </a:p>
        </p:txBody>
      </p:sp>
    </p:spTree>
    <p:extLst>
      <p:ext uri="{BB962C8B-B14F-4D97-AF65-F5344CB8AC3E}">
        <p14:creationId xmlns:p14="http://schemas.microsoft.com/office/powerpoint/2010/main" val="10127043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8133" y="681037"/>
            <a:ext cx="7772400" cy="758952"/>
          </a:xfrm>
        </p:spPr>
        <p:txBody>
          <a:bodyPr>
            <a:normAutofit fontScale="90000"/>
          </a:bodyPr>
          <a:lstStyle/>
          <a:p>
            <a:pPr algn="l"/>
            <a:r>
              <a:rPr lang="en-US" dirty="0"/>
              <a:t>TDOT Utility Permit Process</a:t>
            </a:r>
          </a:p>
        </p:txBody>
      </p:sp>
      <p:sp>
        <p:nvSpPr>
          <p:cNvPr id="3" name="Content Placeholder 2"/>
          <p:cNvSpPr>
            <a:spLocks noGrp="1"/>
          </p:cNvSpPr>
          <p:nvPr>
            <p:ph idx="1"/>
          </p:nvPr>
        </p:nvSpPr>
        <p:spPr/>
        <p:txBody>
          <a:bodyPr>
            <a:normAutofit/>
          </a:bodyPr>
          <a:lstStyle/>
          <a:p>
            <a:pPr>
              <a:buClrTx/>
              <a:buSzPct val="120000"/>
              <a:buFont typeface="Arial" panose="020B0604020202020204" pitchFamily="34" charset="0"/>
              <a:buChar char="•"/>
            </a:pPr>
            <a:r>
              <a:rPr lang="en-US" u="sng" dirty="0"/>
              <a:t>Utility Permit Database Entry</a:t>
            </a:r>
          </a:p>
          <a:p>
            <a:pPr lvl="1">
              <a:buClrTx/>
              <a:buSzPct val="120000"/>
              <a:buFont typeface="Arial" panose="020B0604020202020204" pitchFamily="34" charset="0"/>
              <a:buChar char="•"/>
            </a:pPr>
            <a:r>
              <a:rPr lang="en-US" dirty="0"/>
              <a:t>Permit reviewer generates permit in IRIS</a:t>
            </a:r>
          </a:p>
          <a:p>
            <a:pPr lvl="1">
              <a:buClrTx/>
              <a:buSzPct val="120000"/>
              <a:buFont typeface="Arial" panose="020B0604020202020204" pitchFamily="34" charset="0"/>
              <a:buChar char="•"/>
            </a:pPr>
            <a:r>
              <a:rPr lang="en-US" dirty="0"/>
              <a:t>Permit is stored electronically in IRIS and in Utility Office folder on server</a:t>
            </a:r>
          </a:p>
          <a:p>
            <a:pPr lvl="1">
              <a:buClrTx/>
              <a:buSzPct val="120000"/>
              <a:buFont typeface="Arial" panose="020B0604020202020204" pitchFamily="34" charset="0"/>
              <a:buChar char="•"/>
            </a:pPr>
            <a:r>
              <a:rPr lang="en-US" dirty="0"/>
              <a:t>Permit location is entered in Google Earth KMZ or GIS file for quick reference and permit log for tracking purposes</a:t>
            </a:r>
          </a:p>
          <a:p>
            <a:pPr>
              <a:buClrTx/>
              <a:buSzPct val="120000"/>
              <a:buFont typeface="Arial" panose="020B0604020202020204" pitchFamily="34" charset="0"/>
              <a:buChar char="•"/>
            </a:pPr>
            <a:r>
              <a:rPr lang="en-US" u="sng" dirty="0"/>
              <a:t>Permit Distribution</a:t>
            </a:r>
          </a:p>
          <a:p>
            <a:pPr lvl="1">
              <a:buClrTx/>
              <a:buSzPct val="120000"/>
              <a:buFont typeface="Arial" panose="020B0604020202020204" pitchFamily="34" charset="0"/>
              <a:buChar char="•"/>
            </a:pPr>
            <a:r>
              <a:rPr lang="en-US" dirty="0"/>
              <a:t>Permit is signed by permit reviewer and distributed for signatures. If higher level approvals are required, then Adobe Sign is used.</a:t>
            </a:r>
          </a:p>
          <a:p>
            <a:pPr lvl="1">
              <a:buClrTx/>
              <a:buSzPct val="120000"/>
              <a:buFont typeface="Arial" panose="020B0604020202020204" pitchFamily="34" charset="0"/>
              <a:buChar char="•"/>
            </a:pPr>
            <a:r>
              <a:rPr lang="en-US" dirty="0"/>
              <a:t>Non-open cut permits are signed by reviewer and permit sup.</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514350" indent="-514350">
              <a:buFont typeface="+mj-lt"/>
              <a:buAutoNum type="arabicPeriod"/>
            </a:pPr>
            <a:endParaRPr lang="en-US" dirty="0"/>
          </a:p>
          <a:p>
            <a:pPr lvl="1"/>
            <a:endParaRPr lang="en-US" dirty="0"/>
          </a:p>
          <a:p>
            <a:pPr lvl="1"/>
            <a:endParaRPr lang="en-US" dirty="0"/>
          </a:p>
        </p:txBody>
      </p:sp>
    </p:spTree>
    <p:extLst>
      <p:ext uri="{BB962C8B-B14F-4D97-AF65-F5344CB8AC3E}">
        <p14:creationId xmlns:p14="http://schemas.microsoft.com/office/powerpoint/2010/main" val="830721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399" y="681037"/>
            <a:ext cx="7738533" cy="758952"/>
          </a:xfrm>
        </p:spPr>
        <p:txBody>
          <a:bodyPr>
            <a:normAutofit fontScale="90000"/>
          </a:bodyPr>
          <a:lstStyle/>
          <a:p>
            <a:pPr algn="l"/>
            <a:r>
              <a:rPr lang="en-US" dirty="0"/>
              <a:t>TDOT Utility Permit Process</a:t>
            </a:r>
          </a:p>
        </p:txBody>
      </p:sp>
      <p:sp>
        <p:nvSpPr>
          <p:cNvPr id="3" name="Content Placeholder 2"/>
          <p:cNvSpPr>
            <a:spLocks noGrp="1"/>
          </p:cNvSpPr>
          <p:nvPr>
            <p:ph idx="1"/>
          </p:nvPr>
        </p:nvSpPr>
        <p:spPr/>
        <p:txBody>
          <a:bodyPr>
            <a:normAutofit/>
          </a:bodyPr>
          <a:lstStyle/>
          <a:p>
            <a:pPr>
              <a:buClrTx/>
              <a:buSzPct val="120000"/>
              <a:buFont typeface="Arial" panose="020B0604020202020204" pitchFamily="34" charset="0"/>
              <a:buChar char="•"/>
            </a:pPr>
            <a:r>
              <a:rPr lang="en-US" u="sng" dirty="0"/>
              <a:t>Open Cut Approval</a:t>
            </a:r>
          </a:p>
          <a:p>
            <a:pPr lvl="1">
              <a:buClrTx/>
              <a:buSzPct val="120000"/>
              <a:buFont typeface="Arial" panose="020B0604020202020204" pitchFamily="34" charset="0"/>
              <a:buChar char="•"/>
            </a:pPr>
            <a:r>
              <a:rPr lang="en-US" dirty="0"/>
              <a:t>Permit reviewer elevates open cut request with hardship justification to permit supervisor and utility office manager.</a:t>
            </a:r>
          </a:p>
          <a:p>
            <a:pPr lvl="1">
              <a:buClrTx/>
              <a:buSzPct val="120000"/>
              <a:buFont typeface="Arial" panose="020B0604020202020204" pitchFamily="34" charset="0"/>
              <a:buChar char="•"/>
            </a:pPr>
            <a:r>
              <a:rPr lang="en-US" dirty="0"/>
              <a:t>Email including open cut request, hardship justification, and supporting plans and documents is forwarded to each.</a:t>
            </a:r>
          </a:p>
          <a:p>
            <a:pPr lvl="1">
              <a:buClrTx/>
              <a:buSzPct val="120000"/>
              <a:buFont typeface="Arial" panose="020B0604020202020204" pitchFamily="34" charset="0"/>
              <a:buChar char="•"/>
            </a:pPr>
            <a:r>
              <a:rPr lang="en-US" dirty="0"/>
              <a:t>Information is reviewed to ensure additional options are not available. If justification does not consider other options then the application is put on hold for the utility to provide more information on alternatives considered or available.</a:t>
            </a:r>
          </a:p>
          <a:p>
            <a:pPr lvl="1">
              <a:buClrTx/>
              <a:buSzPct val="120000"/>
              <a:buFont typeface="Arial" panose="020B0604020202020204" pitchFamily="34" charset="0"/>
              <a:buChar char="•"/>
            </a:pPr>
            <a:r>
              <a:rPr lang="en-US" dirty="0"/>
              <a:t>If open cut is justified and documented, then permit is sent for Region Director review and approval.</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514350" indent="-514350">
              <a:buFont typeface="+mj-lt"/>
              <a:buAutoNum type="arabicPeriod"/>
            </a:pPr>
            <a:endParaRPr lang="en-US" dirty="0"/>
          </a:p>
          <a:p>
            <a:pPr lvl="1"/>
            <a:endParaRPr lang="en-US" dirty="0"/>
          </a:p>
          <a:p>
            <a:pPr lvl="1"/>
            <a:endParaRPr lang="en-US" dirty="0"/>
          </a:p>
        </p:txBody>
      </p:sp>
    </p:spTree>
    <p:extLst>
      <p:ext uri="{BB962C8B-B14F-4D97-AF65-F5344CB8AC3E}">
        <p14:creationId xmlns:p14="http://schemas.microsoft.com/office/powerpoint/2010/main" val="41942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681037"/>
            <a:ext cx="7704667" cy="758952"/>
          </a:xfrm>
        </p:spPr>
        <p:txBody>
          <a:bodyPr>
            <a:normAutofit fontScale="90000"/>
          </a:bodyPr>
          <a:lstStyle/>
          <a:p>
            <a:pPr algn="l"/>
            <a:r>
              <a:rPr lang="en-US" dirty="0"/>
              <a:t>TDOT Utility Permit Process</a:t>
            </a:r>
          </a:p>
        </p:txBody>
      </p:sp>
      <p:sp>
        <p:nvSpPr>
          <p:cNvPr id="3" name="Content Placeholder 2"/>
          <p:cNvSpPr>
            <a:spLocks noGrp="1"/>
          </p:cNvSpPr>
          <p:nvPr>
            <p:ph idx="1"/>
          </p:nvPr>
        </p:nvSpPr>
        <p:spPr/>
        <p:txBody>
          <a:bodyPr>
            <a:normAutofit lnSpcReduction="10000"/>
          </a:bodyPr>
          <a:lstStyle/>
          <a:p>
            <a:pPr>
              <a:buClrTx/>
              <a:buSzPct val="120000"/>
              <a:buFont typeface="Arial" panose="020B0604020202020204" pitchFamily="34" charset="0"/>
              <a:buChar char="•"/>
            </a:pPr>
            <a:r>
              <a:rPr lang="en-US" u="sng" dirty="0"/>
              <a:t>Utility Owner Notification</a:t>
            </a:r>
          </a:p>
          <a:p>
            <a:pPr lvl="1">
              <a:buClrTx/>
              <a:buSzPct val="120000"/>
              <a:buFont typeface="Arial" panose="020B0604020202020204" pitchFamily="34" charset="0"/>
              <a:buChar char="•"/>
            </a:pPr>
            <a:r>
              <a:rPr lang="en-US" dirty="0"/>
              <a:t>Approved utility permit is emailed back to the utility.</a:t>
            </a:r>
          </a:p>
          <a:p>
            <a:pPr lvl="1">
              <a:buClrTx/>
              <a:buSzPct val="120000"/>
              <a:buFont typeface="Arial" panose="020B0604020202020204" pitchFamily="34" charset="0"/>
              <a:buChar char="•"/>
            </a:pPr>
            <a:r>
              <a:rPr lang="en-US" dirty="0"/>
              <a:t>If a contractor, consultant or developer compiled the application, they are copied on the distribution as appropriate.</a:t>
            </a:r>
          </a:p>
          <a:p>
            <a:pPr lvl="1">
              <a:buClrTx/>
              <a:buSzPct val="120000"/>
              <a:buFont typeface="Arial" panose="020B0604020202020204" pitchFamily="34" charset="0"/>
              <a:buChar char="•"/>
            </a:pPr>
            <a:r>
              <a:rPr lang="en-US" dirty="0"/>
              <a:t>District Maintenance personnel are copied on the permit distribution for coordination and inspection purposes.</a:t>
            </a:r>
          </a:p>
          <a:p>
            <a:pPr lvl="1">
              <a:buClrTx/>
              <a:buSzPct val="120000"/>
              <a:buFont typeface="Arial" panose="020B0604020202020204" pitchFamily="34" charset="0"/>
              <a:buChar char="•"/>
            </a:pPr>
            <a:r>
              <a:rPr lang="en-US" dirty="0"/>
              <a:t>Work hours, any special conditions, and repair details are provided in the permit.</a:t>
            </a:r>
          </a:p>
          <a:p>
            <a:pPr lvl="1">
              <a:buClrTx/>
              <a:buSzPct val="120000"/>
              <a:buFont typeface="Arial" panose="020B0604020202020204" pitchFamily="34" charset="0"/>
              <a:buChar char="•"/>
            </a:pPr>
            <a:r>
              <a:rPr lang="en-US" b="1" dirty="0"/>
              <a:t>A copy of the permit has to be on the job site at all times for inspection purposes</a:t>
            </a:r>
            <a:r>
              <a:rPr lang="en-US" dirty="0"/>
              <a:t>.</a:t>
            </a:r>
          </a:p>
          <a:p>
            <a:pPr lvl="1">
              <a:buClrTx/>
              <a:buSzPct val="120000"/>
              <a:buFont typeface="Arial" panose="020B0604020202020204" pitchFamily="34" charset="0"/>
              <a:buChar char="•"/>
            </a:pPr>
            <a:r>
              <a:rPr lang="en-US" dirty="0"/>
              <a:t>If the site overlaps a TDOT project, then the contact info for project engineer is provided.</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514350" indent="-514350">
              <a:buFont typeface="+mj-lt"/>
              <a:buAutoNum type="arabicPeriod"/>
            </a:pPr>
            <a:endParaRPr lang="en-US" dirty="0"/>
          </a:p>
          <a:p>
            <a:pPr lvl="1"/>
            <a:endParaRPr lang="en-US" dirty="0"/>
          </a:p>
          <a:p>
            <a:pPr lvl="1"/>
            <a:endParaRPr lang="en-US" dirty="0"/>
          </a:p>
        </p:txBody>
      </p:sp>
    </p:spTree>
    <p:extLst>
      <p:ext uri="{BB962C8B-B14F-4D97-AF65-F5344CB8AC3E}">
        <p14:creationId xmlns:p14="http://schemas.microsoft.com/office/powerpoint/2010/main" val="1200040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7334" y="550334"/>
            <a:ext cx="7721600" cy="758952"/>
          </a:xfrm>
        </p:spPr>
        <p:txBody>
          <a:bodyPr>
            <a:normAutofit fontScale="90000"/>
          </a:bodyPr>
          <a:lstStyle/>
          <a:p>
            <a:pPr algn="l"/>
            <a:r>
              <a:rPr lang="en-US" dirty="0"/>
              <a:t>TDOT Utility Permit Process</a:t>
            </a:r>
          </a:p>
        </p:txBody>
      </p:sp>
      <p:sp>
        <p:nvSpPr>
          <p:cNvPr id="3" name="Content Placeholder 2"/>
          <p:cNvSpPr>
            <a:spLocks noGrp="1"/>
          </p:cNvSpPr>
          <p:nvPr>
            <p:ph idx="1"/>
          </p:nvPr>
        </p:nvSpPr>
        <p:spPr/>
        <p:txBody>
          <a:bodyPr>
            <a:normAutofit lnSpcReduction="10000"/>
          </a:bodyPr>
          <a:lstStyle/>
          <a:p>
            <a:pPr>
              <a:buClrTx/>
              <a:buSzPct val="120000"/>
              <a:buFont typeface="Arial" panose="020B0604020202020204" pitchFamily="34" charset="0"/>
              <a:buChar char="•"/>
            </a:pPr>
            <a:r>
              <a:rPr lang="en-US" u="sng" dirty="0"/>
              <a:t>Utility Permit Inspection</a:t>
            </a:r>
          </a:p>
          <a:p>
            <a:pPr lvl="1">
              <a:buClrTx/>
              <a:buSzPct val="120000"/>
              <a:buFont typeface="Arial" panose="020B0604020202020204" pitchFamily="34" charset="0"/>
              <a:buChar char="•"/>
            </a:pPr>
            <a:r>
              <a:rPr lang="en-US" dirty="0"/>
              <a:t>Utility contacts TDOT Maintenance to begin work or project engineer if work overlaps a TDOT project.</a:t>
            </a:r>
          </a:p>
          <a:p>
            <a:pPr lvl="1">
              <a:buClrTx/>
              <a:buSzPct val="120000"/>
              <a:buFont typeface="Arial" panose="020B0604020202020204" pitchFamily="34" charset="0"/>
              <a:buChar char="•"/>
            </a:pPr>
            <a:r>
              <a:rPr lang="en-US" dirty="0"/>
              <a:t>Utility must have traffic control installed properly according to MUTCD.</a:t>
            </a:r>
          </a:p>
          <a:p>
            <a:pPr lvl="1">
              <a:buClrTx/>
              <a:buSzPct val="120000"/>
              <a:buFont typeface="Arial" panose="020B0604020202020204" pitchFamily="34" charset="0"/>
              <a:buChar char="•"/>
            </a:pPr>
            <a:r>
              <a:rPr lang="en-US" dirty="0"/>
              <a:t>Utility is responsible for maintaining traffic and safe work zone during allowed working hours and intermittently if project spans multiple days.</a:t>
            </a:r>
          </a:p>
          <a:p>
            <a:pPr lvl="1">
              <a:buClrTx/>
              <a:buSzPct val="120000"/>
              <a:buFont typeface="Arial" panose="020B0604020202020204" pitchFamily="34" charset="0"/>
              <a:buChar char="•"/>
            </a:pPr>
            <a:r>
              <a:rPr lang="en-US" dirty="0"/>
              <a:t>No equipment or materials can be stored on the shoulder or travel lanes when no work is occurring or overnight.</a:t>
            </a:r>
          </a:p>
          <a:p>
            <a:pPr lvl="1">
              <a:buClrTx/>
              <a:buSzPct val="120000"/>
              <a:buFont typeface="Arial" panose="020B0604020202020204" pitchFamily="34" charset="0"/>
              <a:buChar char="•"/>
            </a:pPr>
            <a:r>
              <a:rPr lang="en-US" dirty="0"/>
              <a:t>Backfill, repair work, and final paving is completed according to permit repair detail and TDOT Standard Specifications for Road and Bridge Construction.</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514350" indent="-514350">
              <a:buFont typeface="+mj-lt"/>
              <a:buAutoNum type="arabicPeriod"/>
            </a:pPr>
            <a:endParaRPr lang="en-US" dirty="0"/>
          </a:p>
          <a:p>
            <a:pPr lvl="1"/>
            <a:endParaRPr lang="en-US" dirty="0"/>
          </a:p>
          <a:p>
            <a:pPr lvl="1"/>
            <a:endParaRPr lang="en-US" dirty="0"/>
          </a:p>
        </p:txBody>
      </p:sp>
    </p:spTree>
    <p:extLst>
      <p:ext uri="{BB962C8B-B14F-4D97-AF65-F5344CB8AC3E}">
        <p14:creationId xmlns:p14="http://schemas.microsoft.com/office/powerpoint/2010/main" val="366646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4267" y="681037"/>
            <a:ext cx="7518400" cy="758952"/>
          </a:xfrm>
        </p:spPr>
        <p:txBody>
          <a:bodyPr>
            <a:normAutofit fontScale="90000"/>
          </a:bodyPr>
          <a:lstStyle/>
          <a:p>
            <a:pPr algn="l"/>
            <a:r>
              <a:rPr lang="en-US" dirty="0"/>
              <a:t>TDOT Utility Permit Process</a:t>
            </a:r>
          </a:p>
        </p:txBody>
      </p:sp>
      <p:sp>
        <p:nvSpPr>
          <p:cNvPr id="3" name="Content Placeholder 2"/>
          <p:cNvSpPr>
            <a:spLocks noGrp="1"/>
          </p:cNvSpPr>
          <p:nvPr>
            <p:ph idx="1"/>
          </p:nvPr>
        </p:nvSpPr>
        <p:spPr/>
        <p:txBody>
          <a:bodyPr>
            <a:normAutofit/>
          </a:bodyPr>
          <a:lstStyle/>
          <a:p>
            <a:pPr>
              <a:buClrTx/>
              <a:buSzPct val="120000"/>
              <a:buFont typeface="Arial" panose="020B0604020202020204" pitchFamily="34" charset="0"/>
              <a:buChar char="•"/>
            </a:pPr>
            <a:r>
              <a:rPr lang="en-US" u="sng" dirty="0"/>
              <a:t>Utility Permit Closing</a:t>
            </a:r>
          </a:p>
          <a:p>
            <a:pPr lvl="1">
              <a:buClrTx/>
              <a:buSzPct val="120000"/>
              <a:buFont typeface="Arial" panose="020B0604020202020204" pitchFamily="34" charset="0"/>
              <a:buChar char="•"/>
            </a:pPr>
            <a:r>
              <a:rPr lang="en-US" dirty="0"/>
              <a:t>Utility contacts TDOT Maintenance and/or Utility Office notifying that work is complete and requests bond to be released if applicable.</a:t>
            </a:r>
          </a:p>
          <a:p>
            <a:pPr lvl="1">
              <a:buClrTx/>
              <a:buSzPct val="120000"/>
              <a:buFont typeface="Arial" panose="020B0604020202020204" pitchFamily="34" charset="0"/>
              <a:buChar char="•"/>
            </a:pPr>
            <a:r>
              <a:rPr lang="en-US" dirty="0"/>
              <a:t>Final inspection of permitted site is performed.</a:t>
            </a:r>
          </a:p>
          <a:p>
            <a:pPr lvl="1">
              <a:buClrTx/>
              <a:buSzPct val="120000"/>
              <a:buFont typeface="Arial" panose="020B0604020202020204" pitchFamily="34" charset="0"/>
              <a:buChar char="•"/>
            </a:pPr>
            <a:r>
              <a:rPr lang="en-US" dirty="0"/>
              <a:t>Utility bond is released if no further repairs are needed.</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514350" indent="-514350">
              <a:buFont typeface="+mj-lt"/>
              <a:buAutoNum type="arabicPeriod"/>
            </a:pPr>
            <a:endParaRPr lang="en-US" dirty="0"/>
          </a:p>
          <a:p>
            <a:pPr lvl="1"/>
            <a:endParaRPr lang="en-US" dirty="0"/>
          </a:p>
          <a:p>
            <a:pPr lvl="1"/>
            <a:endParaRPr lang="en-US" dirty="0"/>
          </a:p>
        </p:txBody>
      </p:sp>
    </p:spTree>
    <p:extLst>
      <p:ext uri="{BB962C8B-B14F-4D97-AF65-F5344CB8AC3E}">
        <p14:creationId xmlns:p14="http://schemas.microsoft.com/office/powerpoint/2010/main" val="2935249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067" y="681037"/>
            <a:ext cx="6626352" cy="758952"/>
          </a:xfrm>
        </p:spPr>
        <p:txBody>
          <a:bodyPr>
            <a:normAutofit fontScale="90000"/>
          </a:bodyPr>
          <a:lstStyle/>
          <a:p>
            <a:r>
              <a:rPr lang="en-US" dirty="0"/>
              <a:t>TDOT UTILITIES PERMIT</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                                             </a:t>
            </a:r>
          </a:p>
          <a:p>
            <a:pPr marL="0" indent="0">
              <a:buNone/>
            </a:pPr>
            <a:r>
              <a:rPr lang="en-US" dirty="0"/>
              <a:t>The appropriate forms will need to accompany the request… Under Ground Encroachment Form (Communications, Fiber, Electric, etc.), Pipeline Encroachment form (Water, Sewer, Gas), Aerial Encroachment form (Communication, Fiber, Electric, etc.)</a:t>
            </a:r>
          </a:p>
          <a:p>
            <a:r>
              <a:rPr lang="en-US" dirty="0"/>
              <a:t>11x17 Drawings (Sketched Drawings in PDF,  CADD Drawings, etc.) We have to know where the utility will be on TDOT ROW. We will always push to be as close to edge of right of way as possible since our number one concern is the motoring public. We need distances from edge of asphalt to ROW and edge of asphalt to where the utility is located. </a:t>
            </a:r>
          </a:p>
          <a:p>
            <a:r>
              <a:rPr lang="en-US" dirty="0"/>
              <a:t>Utilities Forms are on the TDOT Utilities website - </a:t>
            </a:r>
            <a:r>
              <a:rPr lang="en-US" dirty="0">
                <a:solidFill>
                  <a:srgbClr val="00B0F0"/>
                </a:solidFill>
                <a:hlinkClick r:id="rId2">
                  <a:extLst>
                    <a:ext uri="{A12FA001-AC4F-418D-AE19-62706E023703}">
                      <ahyp:hlinkClr xmlns:ahyp="http://schemas.microsoft.com/office/drawing/2018/hyperlinkcolor" val="tx"/>
                    </a:ext>
                  </a:extLst>
                </a:hlinkClick>
              </a:rPr>
              <a:t>Utilities Division (tn.gov)</a:t>
            </a:r>
            <a:r>
              <a:rPr lang="en-US" dirty="0">
                <a:solidFill>
                  <a:srgbClr val="00B0F0"/>
                </a:solidFill>
              </a:rPr>
              <a:t>  </a:t>
            </a:r>
          </a:p>
        </p:txBody>
      </p:sp>
    </p:spTree>
    <p:extLst>
      <p:ext uri="{BB962C8B-B14F-4D97-AF65-F5344CB8AC3E}">
        <p14:creationId xmlns:p14="http://schemas.microsoft.com/office/powerpoint/2010/main" val="3528386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0D131-6416-8D1B-F91A-1719516DA20C}"/>
              </a:ext>
            </a:extLst>
          </p:cNvPr>
          <p:cNvSpPr>
            <a:spLocks noGrp="1"/>
          </p:cNvSpPr>
          <p:nvPr>
            <p:ph type="title"/>
          </p:nvPr>
        </p:nvSpPr>
        <p:spPr>
          <a:xfrm>
            <a:off x="2011680" y="265176"/>
            <a:ext cx="9541329" cy="1325563"/>
          </a:xfrm>
        </p:spPr>
        <p:txBody>
          <a:bodyPr>
            <a:normAutofit/>
          </a:bodyPr>
          <a:lstStyle/>
          <a:p>
            <a:pPr marR="0"/>
            <a:r>
              <a:rPr lang="en-US" b="1" dirty="0">
                <a:solidFill>
                  <a:srgbClr val="EE3524"/>
                </a:solidFill>
                <a:latin typeface="Calibri" panose="020F0502020204030204" pitchFamily="34" charset="0"/>
                <a:cs typeface="Calibri" panose="020F0502020204030204" pitchFamily="34" charset="0"/>
              </a:rPr>
              <a:t>Restructured Divisions</a:t>
            </a:r>
          </a:p>
        </p:txBody>
      </p:sp>
      <p:sp>
        <p:nvSpPr>
          <p:cNvPr id="3" name="Text Placeholder 2">
            <a:extLst>
              <a:ext uri="{FF2B5EF4-FFF2-40B4-BE49-F238E27FC236}">
                <a16:creationId xmlns:a16="http://schemas.microsoft.com/office/drawing/2014/main" id="{21BDDE6A-53B3-6AC8-B974-4F2A09D90F71}"/>
              </a:ext>
            </a:extLst>
          </p:cNvPr>
          <p:cNvSpPr>
            <a:spLocks noGrp="1"/>
          </p:cNvSpPr>
          <p:nvPr>
            <p:ph type="body" idx="1"/>
          </p:nvPr>
        </p:nvSpPr>
        <p:spPr/>
        <p:txBody>
          <a:bodyPr>
            <a:normAutofit/>
          </a:bodyPr>
          <a:lstStyle/>
          <a:p>
            <a:pPr marL="0" indent="0" algn="ctr">
              <a:buNone/>
            </a:pPr>
            <a:endParaRPr lang="en-US" sz="4400" dirty="0"/>
          </a:p>
          <a:p>
            <a:pPr marL="0" indent="0" algn="ctr">
              <a:buNone/>
            </a:pPr>
            <a:r>
              <a:rPr lang="en-US" sz="4400" dirty="0"/>
              <a:t>Utility Estimates : Ben Greeson</a:t>
            </a:r>
          </a:p>
          <a:p>
            <a:pPr marL="0" indent="0" algn="ctr">
              <a:buNone/>
            </a:pPr>
            <a:endParaRPr lang="en-US" sz="4400" dirty="0"/>
          </a:p>
          <a:p>
            <a:pPr marL="0" indent="0" algn="ctr">
              <a:buNone/>
            </a:pPr>
            <a:r>
              <a:rPr lang="en-US" sz="4400" dirty="0"/>
              <a:t>Railroads: Jay Lanius</a:t>
            </a:r>
          </a:p>
          <a:p>
            <a:pPr marL="457200" lvl="1" indent="0">
              <a:buNone/>
            </a:pPr>
            <a:endParaRPr lang="en-US" dirty="0"/>
          </a:p>
        </p:txBody>
      </p:sp>
    </p:spTree>
    <p:extLst>
      <p:ext uri="{BB962C8B-B14F-4D97-AF65-F5344CB8AC3E}">
        <p14:creationId xmlns:p14="http://schemas.microsoft.com/office/powerpoint/2010/main" val="2157685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gradFill>
          <a:gsLst>
            <a:gs pos="43000">
              <a:schemeClr val="bg1"/>
            </a:gs>
            <a:gs pos="0">
              <a:schemeClr val="accent1">
                <a:lumMod val="20000"/>
                <a:lumOff val="80000"/>
              </a:schemeClr>
            </a:gs>
            <a:gs pos="81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D85755-DD65-47E0-AA4F-AEC296920B1E}"/>
              </a:ext>
            </a:extLst>
          </p:cNvPr>
          <p:cNvPicPr>
            <a:picLocks noChangeAspect="1"/>
          </p:cNvPicPr>
          <p:nvPr/>
        </p:nvPicPr>
        <p:blipFill>
          <a:blip r:embed="rId2"/>
          <a:stretch>
            <a:fillRect/>
          </a:stretch>
        </p:blipFill>
        <p:spPr>
          <a:xfrm>
            <a:off x="4183339" y="643466"/>
            <a:ext cx="3825322" cy="5571067"/>
          </a:xfrm>
          <a:prstGeom prst="rect">
            <a:avLst/>
          </a:prstGeom>
        </p:spPr>
      </p:pic>
    </p:spTree>
    <p:extLst>
      <p:ext uri="{BB962C8B-B14F-4D97-AF65-F5344CB8AC3E}">
        <p14:creationId xmlns:p14="http://schemas.microsoft.com/office/powerpoint/2010/main" val="1309875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gradFill>
          <a:gsLst>
            <a:gs pos="43000">
              <a:schemeClr val="bg1"/>
            </a:gs>
            <a:gs pos="0">
              <a:schemeClr val="accent1">
                <a:lumMod val="20000"/>
                <a:lumOff val="80000"/>
              </a:schemeClr>
            </a:gs>
            <a:gs pos="81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3D3FCE-D037-4023-9D2B-993EF535BAD4}"/>
              </a:ext>
            </a:extLst>
          </p:cNvPr>
          <p:cNvPicPr>
            <a:picLocks noChangeAspect="1"/>
          </p:cNvPicPr>
          <p:nvPr/>
        </p:nvPicPr>
        <p:blipFill>
          <a:blip r:embed="rId2"/>
          <a:stretch>
            <a:fillRect/>
          </a:stretch>
        </p:blipFill>
        <p:spPr>
          <a:xfrm>
            <a:off x="4195116" y="643466"/>
            <a:ext cx="3801768" cy="5571067"/>
          </a:xfrm>
          <a:prstGeom prst="rect">
            <a:avLst/>
          </a:prstGeom>
        </p:spPr>
      </p:pic>
    </p:spTree>
    <p:extLst>
      <p:ext uri="{BB962C8B-B14F-4D97-AF65-F5344CB8AC3E}">
        <p14:creationId xmlns:p14="http://schemas.microsoft.com/office/powerpoint/2010/main" val="5858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gradFill>
          <a:gsLst>
            <a:gs pos="43000">
              <a:schemeClr val="bg1"/>
            </a:gs>
            <a:gs pos="0">
              <a:schemeClr val="accent1">
                <a:lumMod val="20000"/>
                <a:lumOff val="80000"/>
              </a:schemeClr>
            </a:gs>
            <a:gs pos="81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8A965C-1562-446C-A3BD-5052350FDD6E}"/>
              </a:ext>
            </a:extLst>
          </p:cNvPr>
          <p:cNvPicPr>
            <a:picLocks noChangeAspect="1"/>
          </p:cNvPicPr>
          <p:nvPr/>
        </p:nvPicPr>
        <p:blipFill>
          <a:blip r:embed="rId2"/>
          <a:stretch>
            <a:fillRect/>
          </a:stretch>
        </p:blipFill>
        <p:spPr>
          <a:xfrm>
            <a:off x="2819401" y="609601"/>
            <a:ext cx="6340659" cy="5638799"/>
          </a:xfrm>
          <a:prstGeom prst="rect">
            <a:avLst/>
          </a:prstGeom>
        </p:spPr>
      </p:pic>
    </p:spTree>
    <p:extLst>
      <p:ext uri="{BB962C8B-B14F-4D97-AF65-F5344CB8AC3E}">
        <p14:creationId xmlns:p14="http://schemas.microsoft.com/office/powerpoint/2010/main" val="2607234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gradFill>
          <a:gsLst>
            <a:gs pos="43000">
              <a:schemeClr val="bg1"/>
            </a:gs>
            <a:gs pos="0">
              <a:schemeClr val="accent1">
                <a:lumMod val="20000"/>
                <a:lumOff val="80000"/>
              </a:schemeClr>
            </a:gs>
            <a:gs pos="81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A15294-08DB-44E0-ABDB-9B78232B9241}"/>
              </a:ext>
            </a:extLst>
          </p:cNvPr>
          <p:cNvPicPr>
            <a:picLocks noChangeAspect="1"/>
          </p:cNvPicPr>
          <p:nvPr/>
        </p:nvPicPr>
        <p:blipFill>
          <a:blip r:embed="rId2"/>
          <a:stretch>
            <a:fillRect/>
          </a:stretch>
        </p:blipFill>
        <p:spPr>
          <a:xfrm>
            <a:off x="2743200" y="376865"/>
            <a:ext cx="6858000" cy="6104270"/>
          </a:xfrm>
          <a:prstGeom prst="rect">
            <a:avLst/>
          </a:prstGeom>
        </p:spPr>
      </p:pic>
    </p:spTree>
    <p:extLst>
      <p:ext uri="{BB962C8B-B14F-4D97-AF65-F5344CB8AC3E}">
        <p14:creationId xmlns:p14="http://schemas.microsoft.com/office/powerpoint/2010/main" val="1500890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gradFill>
          <a:gsLst>
            <a:gs pos="43000">
              <a:schemeClr val="bg1"/>
            </a:gs>
            <a:gs pos="0">
              <a:schemeClr val="accent1">
                <a:lumMod val="20000"/>
                <a:lumOff val="80000"/>
              </a:schemeClr>
            </a:gs>
            <a:gs pos="81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F03076-5C79-440E-BFB9-6922E40C9512}"/>
              </a:ext>
            </a:extLst>
          </p:cNvPr>
          <p:cNvPicPr>
            <a:picLocks noChangeAspect="1"/>
          </p:cNvPicPr>
          <p:nvPr/>
        </p:nvPicPr>
        <p:blipFill>
          <a:blip r:embed="rId2"/>
          <a:stretch>
            <a:fillRect/>
          </a:stretch>
        </p:blipFill>
        <p:spPr>
          <a:xfrm>
            <a:off x="2743200" y="533400"/>
            <a:ext cx="6705600" cy="5446786"/>
          </a:xfrm>
          <a:prstGeom prst="rect">
            <a:avLst/>
          </a:prstGeom>
        </p:spPr>
      </p:pic>
    </p:spTree>
    <p:extLst>
      <p:ext uri="{BB962C8B-B14F-4D97-AF65-F5344CB8AC3E}">
        <p14:creationId xmlns:p14="http://schemas.microsoft.com/office/powerpoint/2010/main" val="2566349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TDOT UTILITIES</a:t>
            </a:r>
          </a:p>
        </p:txBody>
      </p:sp>
      <p:sp>
        <p:nvSpPr>
          <p:cNvPr id="3" name="Content Placeholder 2"/>
          <p:cNvSpPr>
            <a:spLocks noGrp="1"/>
          </p:cNvSpPr>
          <p:nvPr>
            <p:ph idx="1"/>
          </p:nvPr>
        </p:nvSpPr>
        <p:spPr/>
        <p:txBody>
          <a:bodyPr>
            <a:normAutofit fontScale="92500" lnSpcReduction="10000"/>
          </a:bodyPr>
          <a:lstStyle/>
          <a:p>
            <a:pPr marL="0" indent="0" algn="ctr">
              <a:buNone/>
            </a:pPr>
            <a:r>
              <a:rPr lang="en-US" dirty="0"/>
              <a:t>LANE CLOSURES</a:t>
            </a:r>
          </a:p>
          <a:p>
            <a:r>
              <a:rPr lang="en-US" dirty="0"/>
              <a:t>All shoulder and lane closures are required to be on an approved lane closure report that is compiled on Monday morning before 10 AM.</a:t>
            </a:r>
          </a:p>
          <a:p>
            <a:r>
              <a:rPr lang="en-US" dirty="0"/>
              <a:t> It is read to our Region Director and construction personnel on Wednesday mornings.</a:t>
            </a:r>
          </a:p>
          <a:p>
            <a:r>
              <a:rPr lang="en-US" dirty="0"/>
              <a:t>Then it goes to TDOT Commissioner’s office for their review. </a:t>
            </a:r>
          </a:p>
          <a:p>
            <a:r>
              <a:rPr lang="en-US" dirty="0"/>
              <a:t>After all reviews, the most critical are put out through TDOT communications office to make motoring public aware of when, where, and why lanes will be shutdown and an expected timeframe.</a:t>
            </a:r>
          </a:p>
        </p:txBody>
      </p:sp>
    </p:spTree>
    <p:extLst>
      <p:ext uri="{BB962C8B-B14F-4D97-AF65-F5344CB8AC3E}">
        <p14:creationId xmlns:p14="http://schemas.microsoft.com/office/powerpoint/2010/main" val="27347444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F5394B-5DB7-0715-507B-86E1BFDD0936}"/>
              </a:ext>
            </a:extLst>
          </p:cNvPr>
          <p:cNvSpPr txBox="1"/>
          <p:nvPr/>
        </p:nvSpPr>
        <p:spPr>
          <a:xfrm>
            <a:off x="1964266" y="530983"/>
            <a:ext cx="7027334" cy="830997"/>
          </a:xfrm>
          <a:prstGeom prst="rect">
            <a:avLst/>
          </a:prstGeom>
          <a:noFill/>
        </p:spPr>
        <p:txBody>
          <a:bodyPr wrap="square" rtlCol="0">
            <a:spAutoFit/>
          </a:bodyPr>
          <a:lstStyle/>
          <a:p>
            <a:r>
              <a:rPr lang="en-US" sz="2400" b="1" dirty="0">
                <a:solidFill>
                  <a:srgbClr val="FF0000"/>
                </a:solidFill>
              </a:rPr>
              <a:t>TDOT Standard Repair Details and Notes</a:t>
            </a:r>
          </a:p>
          <a:p>
            <a:r>
              <a:rPr lang="en-US" sz="2400" b="1" dirty="0">
                <a:solidFill>
                  <a:srgbClr val="FF0000"/>
                </a:solidFill>
              </a:rPr>
              <a:t>TDOT Website </a:t>
            </a:r>
          </a:p>
        </p:txBody>
      </p:sp>
      <p:pic>
        <p:nvPicPr>
          <p:cNvPr id="5" name="Picture 4">
            <a:extLst>
              <a:ext uri="{FF2B5EF4-FFF2-40B4-BE49-F238E27FC236}">
                <a16:creationId xmlns:a16="http://schemas.microsoft.com/office/drawing/2014/main" id="{CE6FD9C0-4EF1-44C0-B524-A144E44D1945}"/>
              </a:ext>
            </a:extLst>
          </p:cNvPr>
          <p:cNvPicPr>
            <a:picLocks noChangeAspect="1"/>
          </p:cNvPicPr>
          <p:nvPr/>
        </p:nvPicPr>
        <p:blipFill>
          <a:blip r:embed="rId2"/>
          <a:stretch>
            <a:fillRect/>
          </a:stretch>
        </p:blipFill>
        <p:spPr>
          <a:xfrm>
            <a:off x="1045405" y="3940025"/>
            <a:ext cx="4432528" cy="2917975"/>
          </a:xfrm>
          <a:prstGeom prst="rect">
            <a:avLst/>
          </a:prstGeom>
        </p:spPr>
      </p:pic>
      <p:pic>
        <p:nvPicPr>
          <p:cNvPr id="7" name="Picture 6">
            <a:extLst>
              <a:ext uri="{FF2B5EF4-FFF2-40B4-BE49-F238E27FC236}">
                <a16:creationId xmlns:a16="http://schemas.microsoft.com/office/drawing/2014/main" id="{9408F35C-6FE1-E948-340A-CF10E5D24EAB}"/>
              </a:ext>
            </a:extLst>
          </p:cNvPr>
          <p:cNvPicPr>
            <a:picLocks noChangeAspect="1"/>
          </p:cNvPicPr>
          <p:nvPr/>
        </p:nvPicPr>
        <p:blipFill>
          <a:blip r:embed="rId3"/>
          <a:stretch>
            <a:fillRect/>
          </a:stretch>
        </p:blipFill>
        <p:spPr>
          <a:xfrm>
            <a:off x="5575300" y="1198366"/>
            <a:ext cx="4423001" cy="2905274"/>
          </a:xfrm>
          <a:prstGeom prst="rect">
            <a:avLst/>
          </a:prstGeom>
        </p:spPr>
      </p:pic>
      <p:pic>
        <p:nvPicPr>
          <p:cNvPr id="9" name="Picture 8">
            <a:extLst>
              <a:ext uri="{FF2B5EF4-FFF2-40B4-BE49-F238E27FC236}">
                <a16:creationId xmlns:a16="http://schemas.microsoft.com/office/drawing/2014/main" id="{730913D0-EBEF-9730-A31E-8D482003DC8E}"/>
              </a:ext>
            </a:extLst>
          </p:cNvPr>
          <p:cNvPicPr>
            <a:picLocks noChangeAspect="1"/>
          </p:cNvPicPr>
          <p:nvPr/>
        </p:nvPicPr>
        <p:blipFill>
          <a:blip r:embed="rId4"/>
          <a:stretch>
            <a:fillRect/>
          </a:stretch>
        </p:blipFill>
        <p:spPr>
          <a:xfrm>
            <a:off x="1921932" y="1613364"/>
            <a:ext cx="2080012" cy="2180216"/>
          </a:xfrm>
          <a:prstGeom prst="rect">
            <a:avLst/>
          </a:prstGeom>
        </p:spPr>
      </p:pic>
      <p:pic>
        <p:nvPicPr>
          <p:cNvPr id="11" name="Picture 10">
            <a:extLst>
              <a:ext uri="{FF2B5EF4-FFF2-40B4-BE49-F238E27FC236}">
                <a16:creationId xmlns:a16="http://schemas.microsoft.com/office/drawing/2014/main" id="{5733A4C2-4E29-73AA-4BFC-B95977DFD896}"/>
              </a:ext>
            </a:extLst>
          </p:cNvPr>
          <p:cNvPicPr>
            <a:picLocks noChangeAspect="1"/>
          </p:cNvPicPr>
          <p:nvPr/>
        </p:nvPicPr>
        <p:blipFill>
          <a:blip r:embed="rId5"/>
          <a:stretch>
            <a:fillRect/>
          </a:stretch>
        </p:blipFill>
        <p:spPr>
          <a:xfrm>
            <a:off x="6503885" y="4514976"/>
            <a:ext cx="1955895" cy="2225674"/>
          </a:xfrm>
          <a:prstGeom prst="rect">
            <a:avLst/>
          </a:prstGeom>
        </p:spPr>
      </p:pic>
    </p:spTree>
    <p:extLst>
      <p:ext uri="{BB962C8B-B14F-4D97-AF65-F5344CB8AC3E}">
        <p14:creationId xmlns:p14="http://schemas.microsoft.com/office/powerpoint/2010/main" val="36844303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7AE00C-EA13-FC52-CCAE-FD9801481349}"/>
              </a:ext>
            </a:extLst>
          </p:cNvPr>
          <p:cNvPicPr>
            <a:picLocks noChangeAspect="1"/>
          </p:cNvPicPr>
          <p:nvPr/>
        </p:nvPicPr>
        <p:blipFill>
          <a:blip r:embed="rId2"/>
          <a:stretch>
            <a:fillRect/>
          </a:stretch>
        </p:blipFill>
        <p:spPr>
          <a:xfrm>
            <a:off x="929687" y="1549400"/>
            <a:ext cx="3813293" cy="5077332"/>
          </a:xfrm>
          <a:prstGeom prst="rect">
            <a:avLst/>
          </a:prstGeom>
        </p:spPr>
      </p:pic>
      <p:sp>
        <p:nvSpPr>
          <p:cNvPr id="2" name="TextBox 1">
            <a:extLst>
              <a:ext uri="{FF2B5EF4-FFF2-40B4-BE49-F238E27FC236}">
                <a16:creationId xmlns:a16="http://schemas.microsoft.com/office/drawing/2014/main" id="{7FBADB25-EBED-6551-2572-F41D996778E1}"/>
              </a:ext>
            </a:extLst>
          </p:cNvPr>
          <p:cNvSpPr txBox="1"/>
          <p:nvPr/>
        </p:nvSpPr>
        <p:spPr>
          <a:xfrm>
            <a:off x="2033646" y="459826"/>
            <a:ext cx="9550401" cy="954107"/>
          </a:xfrm>
          <a:prstGeom prst="rect">
            <a:avLst/>
          </a:prstGeom>
          <a:noFill/>
        </p:spPr>
        <p:txBody>
          <a:bodyPr wrap="square" rtlCol="0">
            <a:spAutoFit/>
          </a:bodyPr>
          <a:lstStyle/>
          <a:p>
            <a:r>
              <a:rPr lang="en-US" sz="2800" b="1" dirty="0">
                <a:solidFill>
                  <a:srgbClr val="FF0000"/>
                </a:solidFill>
              </a:rPr>
              <a:t>TDOT Construction Website </a:t>
            </a:r>
            <a:r>
              <a:rPr lang="en-US" sz="2800" b="1" dirty="0">
                <a:solidFill>
                  <a:srgbClr val="FF0000"/>
                </a:solidFill>
                <a:hlinkClick r:id="rId3">
                  <a:extLst>
                    <a:ext uri="{A12FA001-AC4F-418D-AE19-62706E023703}">
                      <ahyp:hlinkClr xmlns:ahyp="http://schemas.microsoft.com/office/drawing/2018/hyperlinkcolor" val="tx"/>
                    </a:ext>
                  </a:extLst>
                </a:hlinkClick>
              </a:rPr>
              <a:t>–</a:t>
            </a:r>
            <a:r>
              <a:rPr lang="en-US" sz="2800" b="1" dirty="0">
                <a:solidFill>
                  <a:srgbClr val="FF0000"/>
                </a:solidFill>
              </a:rPr>
              <a:t> </a:t>
            </a:r>
          </a:p>
          <a:p>
            <a:r>
              <a:rPr lang="en-US" sz="2800" b="1" dirty="0">
                <a:solidFill>
                  <a:srgbClr val="FF0000"/>
                </a:solidFill>
                <a:hlinkClick r:id="rId3">
                  <a:extLst>
                    <a:ext uri="{A12FA001-AC4F-418D-AE19-62706E023703}">
                      <ahyp:hlinkClr xmlns:ahyp="http://schemas.microsoft.com/office/drawing/2018/hyperlinkcolor" val="tx"/>
                    </a:ext>
                  </a:extLst>
                </a:hlinkClick>
              </a:rPr>
              <a:t>2021 Standard Specifications (tn.gov)</a:t>
            </a:r>
            <a:endParaRPr lang="en-US" sz="2800" b="1" dirty="0">
              <a:solidFill>
                <a:srgbClr val="FF0000"/>
              </a:solidFill>
            </a:endParaRPr>
          </a:p>
        </p:txBody>
      </p:sp>
      <p:pic>
        <p:nvPicPr>
          <p:cNvPr id="5" name="Picture 4" descr="Scatter chart, qr code&#10;&#10;Description automatically generated">
            <a:extLst>
              <a:ext uri="{FF2B5EF4-FFF2-40B4-BE49-F238E27FC236}">
                <a16:creationId xmlns:a16="http://schemas.microsoft.com/office/drawing/2014/main" id="{B43B1ABF-ED1D-D6A2-0743-1C78FC63FD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3718" y="1787693"/>
            <a:ext cx="4006397" cy="4006397"/>
          </a:xfrm>
          <a:prstGeom prst="rect">
            <a:avLst/>
          </a:prstGeom>
        </p:spPr>
      </p:pic>
    </p:spTree>
    <p:extLst>
      <p:ext uri="{BB962C8B-B14F-4D97-AF65-F5344CB8AC3E}">
        <p14:creationId xmlns:p14="http://schemas.microsoft.com/office/powerpoint/2010/main" val="37379515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1800" y="702733"/>
            <a:ext cx="8077200" cy="523220"/>
          </a:xfrm>
          <a:prstGeom prst="rect">
            <a:avLst/>
          </a:prstGeom>
          <a:noFill/>
        </p:spPr>
        <p:txBody>
          <a:bodyPr wrap="square" rtlCol="0">
            <a:spAutoFit/>
          </a:bodyPr>
          <a:lstStyle/>
          <a:p>
            <a:pPr algn="ctr"/>
            <a:r>
              <a:rPr lang="en-US" sz="2800" b="1" dirty="0"/>
              <a:t>TDOT Spec Book - Page 735 Traffic Control</a:t>
            </a:r>
          </a:p>
        </p:txBody>
      </p:sp>
      <p:pic>
        <p:nvPicPr>
          <p:cNvPr id="4" name="Picture 3">
            <a:extLst>
              <a:ext uri="{FF2B5EF4-FFF2-40B4-BE49-F238E27FC236}">
                <a16:creationId xmlns:a16="http://schemas.microsoft.com/office/drawing/2014/main" id="{510D51B9-46BC-8FC0-1A3D-D2BFE71BA799}"/>
              </a:ext>
            </a:extLst>
          </p:cNvPr>
          <p:cNvPicPr>
            <a:picLocks noChangeAspect="1"/>
          </p:cNvPicPr>
          <p:nvPr/>
        </p:nvPicPr>
        <p:blipFill>
          <a:blip r:embed="rId2"/>
          <a:stretch>
            <a:fillRect/>
          </a:stretch>
        </p:blipFill>
        <p:spPr>
          <a:xfrm>
            <a:off x="3060420" y="1879600"/>
            <a:ext cx="4686580" cy="4768186"/>
          </a:xfrm>
          <a:prstGeom prst="rect">
            <a:avLst/>
          </a:prstGeom>
        </p:spPr>
      </p:pic>
    </p:spTree>
    <p:extLst>
      <p:ext uri="{BB962C8B-B14F-4D97-AF65-F5344CB8AC3E}">
        <p14:creationId xmlns:p14="http://schemas.microsoft.com/office/powerpoint/2010/main" val="15835419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2467" y="740657"/>
            <a:ext cx="8077200" cy="523220"/>
          </a:xfrm>
          <a:prstGeom prst="rect">
            <a:avLst/>
          </a:prstGeom>
          <a:noFill/>
        </p:spPr>
        <p:txBody>
          <a:bodyPr wrap="square" rtlCol="0">
            <a:spAutoFit/>
          </a:bodyPr>
          <a:lstStyle/>
          <a:p>
            <a:pPr algn="ctr"/>
            <a:r>
              <a:rPr lang="en-US" sz="2800" b="1" dirty="0"/>
              <a:t>TDOT Spec Book - Page 156 Flowable Fill</a:t>
            </a:r>
          </a:p>
        </p:txBody>
      </p:sp>
      <p:pic>
        <p:nvPicPr>
          <p:cNvPr id="5" name="Picture 4">
            <a:extLst>
              <a:ext uri="{FF2B5EF4-FFF2-40B4-BE49-F238E27FC236}">
                <a16:creationId xmlns:a16="http://schemas.microsoft.com/office/drawing/2014/main" id="{60234A52-DDD4-6EE5-D732-24F0AD631B0E}"/>
              </a:ext>
            </a:extLst>
          </p:cNvPr>
          <p:cNvPicPr>
            <a:picLocks noChangeAspect="1"/>
          </p:cNvPicPr>
          <p:nvPr/>
        </p:nvPicPr>
        <p:blipFill>
          <a:blip r:embed="rId2"/>
          <a:stretch>
            <a:fillRect/>
          </a:stretch>
        </p:blipFill>
        <p:spPr>
          <a:xfrm>
            <a:off x="3560234" y="1761067"/>
            <a:ext cx="4355160" cy="3581400"/>
          </a:xfrm>
          <a:prstGeom prst="rect">
            <a:avLst/>
          </a:prstGeom>
        </p:spPr>
      </p:pic>
      <p:sp>
        <p:nvSpPr>
          <p:cNvPr id="6" name="TextBox 5">
            <a:extLst>
              <a:ext uri="{FF2B5EF4-FFF2-40B4-BE49-F238E27FC236}">
                <a16:creationId xmlns:a16="http://schemas.microsoft.com/office/drawing/2014/main" id="{ED432753-E4B6-8BA7-F186-D6CB251A2E80}"/>
              </a:ext>
            </a:extLst>
          </p:cNvPr>
          <p:cNvSpPr txBox="1"/>
          <p:nvPr/>
        </p:nvSpPr>
        <p:spPr>
          <a:xfrm>
            <a:off x="237067" y="5486401"/>
            <a:ext cx="11277600" cy="369332"/>
          </a:xfrm>
          <a:prstGeom prst="rect">
            <a:avLst/>
          </a:prstGeom>
          <a:noFill/>
        </p:spPr>
        <p:txBody>
          <a:bodyPr wrap="square" rtlCol="0">
            <a:spAutoFit/>
          </a:bodyPr>
          <a:lstStyle/>
          <a:p>
            <a:r>
              <a:rPr lang="en-US" dirty="0">
                <a:solidFill>
                  <a:schemeClr val="bg1"/>
                </a:solidFill>
              </a:rPr>
              <a:t>Reminder: UG utilities cannot be abandoned on ROW. They must be Retired In Place with flowable fill.</a:t>
            </a:r>
          </a:p>
        </p:txBody>
      </p:sp>
    </p:spTree>
    <p:extLst>
      <p:ext uri="{BB962C8B-B14F-4D97-AF65-F5344CB8AC3E}">
        <p14:creationId xmlns:p14="http://schemas.microsoft.com/office/powerpoint/2010/main" val="1683054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0D131-6416-8D1B-F91A-1719516DA20C}"/>
              </a:ext>
            </a:extLst>
          </p:cNvPr>
          <p:cNvSpPr>
            <a:spLocks noGrp="1"/>
          </p:cNvSpPr>
          <p:nvPr>
            <p:ph type="title"/>
          </p:nvPr>
        </p:nvSpPr>
        <p:spPr>
          <a:xfrm>
            <a:off x="2011680" y="265176"/>
            <a:ext cx="9541329" cy="1325563"/>
          </a:xfrm>
        </p:spPr>
        <p:txBody>
          <a:bodyPr>
            <a:normAutofit/>
          </a:bodyPr>
          <a:lstStyle/>
          <a:p>
            <a:pPr marR="0"/>
            <a:r>
              <a:rPr lang="en-US" b="1" dirty="0">
                <a:solidFill>
                  <a:srgbClr val="EE3524"/>
                </a:solidFill>
                <a:latin typeface="Calibri" panose="020F0502020204030204" pitchFamily="34" charset="0"/>
                <a:cs typeface="Calibri" panose="020F0502020204030204" pitchFamily="34" charset="0"/>
              </a:rPr>
              <a:t>Restructured Divisions</a:t>
            </a:r>
          </a:p>
        </p:txBody>
      </p:sp>
      <p:sp>
        <p:nvSpPr>
          <p:cNvPr id="3" name="Text Placeholder 2">
            <a:extLst>
              <a:ext uri="{FF2B5EF4-FFF2-40B4-BE49-F238E27FC236}">
                <a16:creationId xmlns:a16="http://schemas.microsoft.com/office/drawing/2014/main" id="{21BDDE6A-53B3-6AC8-B974-4F2A09D90F71}"/>
              </a:ext>
            </a:extLst>
          </p:cNvPr>
          <p:cNvSpPr>
            <a:spLocks noGrp="1"/>
          </p:cNvSpPr>
          <p:nvPr>
            <p:ph type="body" idx="1"/>
          </p:nvPr>
        </p:nvSpPr>
        <p:spPr/>
        <p:txBody>
          <a:bodyPr>
            <a:normAutofit/>
          </a:bodyPr>
          <a:lstStyle/>
          <a:p>
            <a:pPr marL="0" indent="0" algn="ctr">
              <a:buNone/>
            </a:pPr>
            <a:r>
              <a:rPr lang="en-US" sz="4400" dirty="0"/>
              <a:t>HQ Utility Estimate Office:</a:t>
            </a:r>
          </a:p>
          <a:p>
            <a:pPr marL="0" indent="0" algn="ctr">
              <a:buNone/>
            </a:pPr>
            <a:endParaRPr lang="en-US" dirty="0"/>
          </a:p>
          <a:p>
            <a:pPr marL="0" indent="0" algn="ctr">
              <a:buNone/>
            </a:pPr>
            <a:r>
              <a:rPr lang="en-US" dirty="0"/>
              <a:t>Kim Bean Regions 1 &amp; 2</a:t>
            </a:r>
          </a:p>
          <a:p>
            <a:pPr marL="0" indent="0" algn="ctr">
              <a:buNone/>
            </a:pPr>
            <a:r>
              <a:rPr lang="en-US" dirty="0"/>
              <a:t>615.770.5322    kim.bean@tn.gov</a:t>
            </a:r>
          </a:p>
          <a:p>
            <a:pPr marL="0" indent="0" algn="ctr">
              <a:buNone/>
            </a:pPr>
            <a:endParaRPr lang="en-US" dirty="0"/>
          </a:p>
          <a:p>
            <a:pPr marL="0" indent="0" algn="ctr">
              <a:buNone/>
            </a:pPr>
            <a:r>
              <a:rPr lang="en-US" dirty="0"/>
              <a:t>Eric Flora Regions 3 &amp; 4</a:t>
            </a:r>
          </a:p>
          <a:p>
            <a:pPr marL="0" indent="0" algn="ctr">
              <a:buNone/>
            </a:pPr>
            <a:r>
              <a:rPr lang="en-US" dirty="0"/>
              <a:t>615.253.1683    eric.flora@tn.gov</a:t>
            </a:r>
          </a:p>
          <a:p>
            <a:pPr marL="0" indent="0" algn="ctr">
              <a:buNone/>
            </a:pPr>
            <a:endParaRPr lang="en-US" dirty="0"/>
          </a:p>
          <a:p>
            <a:pPr marL="0" indent="0" algn="ctr">
              <a:buNone/>
            </a:pPr>
            <a:endParaRPr lang="en-US" dirty="0"/>
          </a:p>
          <a:p>
            <a:pPr marL="457200" lvl="1" indent="0">
              <a:buNone/>
            </a:pPr>
            <a:endParaRPr lang="en-US" dirty="0"/>
          </a:p>
        </p:txBody>
      </p:sp>
    </p:spTree>
    <p:extLst>
      <p:ext uri="{BB962C8B-B14F-4D97-AF65-F5344CB8AC3E}">
        <p14:creationId xmlns:p14="http://schemas.microsoft.com/office/powerpoint/2010/main" val="12545461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7E218D-2073-561B-5A53-40761BAE68CC}"/>
              </a:ext>
            </a:extLst>
          </p:cNvPr>
          <p:cNvPicPr>
            <a:picLocks noChangeAspect="1"/>
          </p:cNvPicPr>
          <p:nvPr/>
        </p:nvPicPr>
        <p:blipFill>
          <a:blip r:embed="rId2"/>
          <a:stretch>
            <a:fillRect/>
          </a:stretch>
        </p:blipFill>
        <p:spPr>
          <a:xfrm>
            <a:off x="287570" y="1943508"/>
            <a:ext cx="8331496" cy="4455345"/>
          </a:xfrm>
          <a:prstGeom prst="rect">
            <a:avLst/>
          </a:prstGeom>
        </p:spPr>
      </p:pic>
      <p:sp>
        <p:nvSpPr>
          <p:cNvPr id="5" name="TextBox 4">
            <a:extLst>
              <a:ext uri="{FF2B5EF4-FFF2-40B4-BE49-F238E27FC236}">
                <a16:creationId xmlns:a16="http://schemas.microsoft.com/office/drawing/2014/main" id="{B1B27B6D-DE75-77E5-71AA-1C699F23BD12}"/>
              </a:ext>
            </a:extLst>
          </p:cNvPr>
          <p:cNvSpPr txBox="1"/>
          <p:nvPr/>
        </p:nvSpPr>
        <p:spPr>
          <a:xfrm>
            <a:off x="1972732" y="459147"/>
            <a:ext cx="7543801" cy="1077218"/>
          </a:xfrm>
          <a:prstGeom prst="rect">
            <a:avLst/>
          </a:prstGeom>
          <a:noFill/>
        </p:spPr>
        <p:txBody>
          <a:bodyPr wrap="square" rtlCol="0">
            <a:spAutoFit/>
          </a:bodyPr>
          <a:lstStyle/>
          <a:p>
            <a:r>
              <a:rPr lang="en-US" sz="3200" dirty="0">
                <a:solidFill>
                  <a:schemeClr val="accent1"/>
                </a:solidFill>
                <a:hlinkClick r:id="rId3">
                  <a:extLst>
                    <a:ext uri="{A12FA001-AC4F-418D-AE19-62706E023703}">
                      <ahyp:hlinkClr xmlns:ahyp="http://schemas.microsoft.com/office/drawing/2018/hyperlinkcolor" val="tx"/>
                    </a:ext>
                  </a:extLst>
                </a:hlinkClick>
              </a:rPr>
              <a:t>TDOT </a:t>
            </a:r>
            <a:r>
              <a:rPr lang="en-US" sz="3200" dirty="0" err="1">
                <a:solidFill>
                  <a:schemeClr val="accent1"/>
                </a:solidFill>
                <a:hlinkClick r:id="rId3">
                  <a:extLst>
                    <a:ext uri="{A12FA001-AC4F-418D-AE19-62706E023703}">
                      <ahyp:hlinkClr xmlns:ahyp="http://schemas.microsoft.com/office/drawing/2018/hyperlinkcolor" val="tx"/>
                    </a:ext>
                  </a:extLst>
                </a:hlinkClick>
              </a:rPr>
              <a:t>iTRIP</a:t>
            </a:r>
            <a:r>
              <a:rPr lang="en-US" sz="3200" dirty="0">
                <a:solidFill>
                  <a:schemeClr val="accent1"/>
                </a:solidFill>
                <a:hlinkClick r:id="rId3">
                  <a:extLst>
                    <a:ext uri="{A12FA001-AC4F-418D-AE19-62706E023703}">
                      <ahyp:hlinkClr xmlns:ahyp="http://schemas.microsoft.com/office/drawing/2018/hyperlinkcolor" val="tx"/>
                    </a:ext>
                  </a:extLst>
                </a:hlinkClick>
              </a:rPr>
              <a:t> Dashboard (arcgis.com)</a:t>
            </a:r>
            <a:endParaRPr lang="en-US" sz="3200" b="1" dirty="0">
              <a:solidFill>
                <a:schemeClr val="accent1"/>
              </a:solidFill>
              <a:latin typeface="Calibri-Bold"/>
            </a:endParaRPr>
          </a:p>
          <a:p>
            <a:r>
              <a:rPr lang="en-US" sz="3200" b="1" dirty="0">
                <a:solidFill>
                  <a:schemeClr val="accent1"/>
                </a:solidFill>
                <a:latin typeface="Calibri-Bold"/>
              </a:rPr>
              <a:t>         TDOT </a:t>
            </a:r>
            <a:r>
              <a:rPr lang="en-US" sz="3200" b="1" dirty="0" err="1">
                <a:solidFill>
                  <a:schemeClr val="accent1"/>
                </a:solidFill>
                <a:latin typeface="Calibri-Bold"/>
              </a:rPr>
              <a:t>iTrip</a:t>
            </a:r>
            <a:r>
              <a:rPr lang="en-US" sz="3200" b="1" dirty="0">
                <a:solidFill>
                  <a:schemeClr val="accent1"/>
                </a:solidFill>
                <a:latin typeface="Calibri-Bold"/>
              </a:rPr>
              <a:t> Website</a:t>
            </a:r>
            <a:endParaRPr lang="en-US" sz="3200" dirty="0">
              <a:solidFill>
                <a:schemeClr val="accent1"/>
              </a:solidFill>
            </a:endParaRPr>
          </a:p>
        </p:txBody>
      </p:sp>
    </p:spTree>
    <p:extLst>
      <p:ext uri="{BB962C8B-B14F-4D97-AF65-F5344CB8AC3E}">
        <p14:creationId xmlns:p14="http://schemas.microsoft.com/office/powerpoint/2010/main" val="2332915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036099AF-528C-7D7A-FD3C-FA557B706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6904" y="2079602"/>
            <a:ext cx="7978191" cy="2698795"/>
          </a:xfrm>
          <a:prstGeom prst="rect">
            <a:avLst/>
          </a:prstGeom>
        </p:spPr>
      </p:pic>
      <p:sp>
        <p:nvSpPr>
          <p:cNvPr id="5" name="TextBox 4">
            <a:extLst>
              <a:ext uri="{FF2B5EF4-FFF2-40B4-BE49-F238E27FC236}">
                <a16:creationId xmlns:a16="http://schemas.microsoft.com/office/drawing/2014/main" id="{CF7A87F8-2B0B-C0C8-552C-675BCA3667E7}"/>
              </a:ext>
            </a:extLst>
          </p:cNvPr>
          <p:cNvSpPr txBox="1"/>
          <p:nvPr/>
        </p:nvSpPr>
        <p:spPr>
          <a:xfrm>
            <a:off x="1819038" y="558800"/>
            <a:ext cx="7570496" cy="830997"/>
          </a:xfrm>
          <a:prstGeom prst="rect">
            <a:avLst/>
          </a:prstGeom>
          <a:noFill/>
        </p:spPr>
        <p:txBody>
          <a:bodyPr wrap="square" rtlCol="0">
            <a:spAutoFit/>
          </a:bodyPr>
          <a:lstStyle/>
          <a:p>
            <a:r>
              <a:rPr lang="en-US" sz="4800" b="1" dirty="0">
                <a:solidFill>
                  <a:schemeClr val="accent1"/>
                </a:solidFill>
              </a:rPr>
              <a:t>Permits </a:t>
            </a:r>
            <a:r>
              <a:rPr lang="en-US" dirty="0"/>
              <a:t> </a:t>
            </a:r>
            <a:r>
              <a:rPr lang="en-US" sz="4800" b="1" dirty="0">
                <a:solidFill>
                  <a:schemeClr val="accent1"/>
                </a:solidFill>
              </a:rPr>
              <a:t>Staff</a:t>
            </a:r>
          </a:p>
        </p:txBody>
      </p:sp>
    </p:spTree>
    <p:extLst>
      <p:ext uri="{BB962C8B-B14F-4D97-AF65-F5344CB8AC3E}">
        <p14:creationId xmlns:p14="http://schemas.microsoft.com/office/powerpoint/2010/main" val="2590408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1CCCE9-22A8-7AA5-A426-3BE510D5482D}"/>
              </a:ext>
            </a:extLst>
          </p:cNvPr>
          <p:cNvSpPr>
            <a:spLocks noGrp="1"/>
          </p:cNvSpPr>
          <p:nvPr>
            <p:ph type="ctrTitle"/>
          </p:nvPr>
        </p:nvSpPr>
        <p:spPr/>
        <p:txBody>
          <a:bodyPr>
            <a:normAutofit/>
          </a:bodyPr>
          <a:lstStyle/>
          <a:p>
            <a:br>
              <a:rPr lang="en-US" dirty="0"/>
            </a:br>
            <a:r>
              <a:rPr lang="en-US" dirty="0"/>
              <a:t>INVOICING</a:t>
            </a:r>
          </a:p>
        </p:txBody>
      </p:sp>
      <p:sp>
        <p:nvSpPr>
          <p:cNvPr id="3" name="Subtitle 2"/>
          <p:cNvSpPr>
            <a:spLocks noGrp="1"/>
          </p:cNvSpPr>
          <p:nvPr>
            <p:ph type="subTitle" idx="1"/>
          </p:nvPr>
        </p:nvSpPr>
        <p:spPr/>
        <p:txBody>
          <a:bodyPr/>
          <a:lstStyle/>
          <a:p>
            <a:r>
              <a:rPr lang="en-US" sz="2800" dirty="0"/>
              <a:t>By: 	Jon Zirkle</a:t>
            </a:r>
          </a:p>
          <a:p>
            <a:r>
              <a:rPr lang="en-US" sz="2800" dirty="0"/>
              <a:t>	</a:t>
            </a:r>
            <a:r>
              <a:rPr lang="en-US" sz="2800" i="1" dirty="0"/>
              <a:t>Region 3 Utility Manager</a:t>
            </a:r>
          </a:p>
        </p:txBody>
      </p:sp>
    </p:spTree>
    <p:extLst>
      <p:ext uri="{BB962C8B-B14F-4D97-AF65-F5344CB8AC3E}">
        <p14:creationId xmlns:p14="http://schemas.microsoft.com/office/powerpoint/2010/main" val="42740065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237C1-331A-477A-9F96-669DD38F3432}"/>
              </a:ext>
            </a:extLst>
          </p:cNvPr>
          <p:cNvSpPr>
            <a:spLocks noGrp="1"/>
          </p:cNvSpPr>
          <p:nvPr>
            <p:ph type="title"/>
          </p:nvPr>
        </p:nvSpPr>
        <p:spPr>
          <a:xfrm>
            <a:off x="1998132" y="601134"/>
            <a:ext cx="7687733" cy="758952"/>
          </a:xfrm>
        </p:spPr>
        <p:txBody>
          <a:bodyPr>
            <a:normAutofit fontScale="90000"/>
          </a:bodyPr>
          <a:lstStyle/>
          <a:p>
            <a:pPr algn="l"/>
            <a:r>
              <a:rPr lang="en-US" dirty="0"/>
              <a:t>TDOT Utility Invoice Process</a:t>
            </a:r>
          </a:p>
        </p:txBody>
      </p:sp>
      <p:pic>
        <p:nvPicPr>
          <p:cNvPr id="6" name="Content Placeholder 5">
            <a:extLst>
              <a:ext uri="{FF2B5EF4-FFF2-40B4-BE49-F238E27FC236}">
                <a16:creationId xmlns:a16="http://schemas.microsoft.com/office/drawing/2014/main" id="{1635B416-8400-E072-DFAF-6C9B75AF9E63}"/>
              </a:ext>
            </a:extLst>
          </p:cNvPr>
          <p:cNvPicPr>
            <a:picLocks noGrp="1" noChangeAspect="1"/>
          </p:cNvPicPr>
          <p:nvPr>
            <p:ph idx="1"/>
          </p:nvPr>
        </p:nvPicPr>
        <p:blipFill>
          <a:blip r:embed="rId2"/>
          <a:stretch>
            <a:fillRect/>
          </a:stretch>
        </p:blipFill>
        <p:spPr>
          <a:xfrm>
            <a:off x="660321" y="1713442"/>
            <a:ext cx="7854580" cy="4873625"/>
          </a:xfrm>
        </p:spPr>
      </p:pic>
    </p:spTree>
    <p:extLst>
      <p:ext uri="{BB962C8B-B14F-4D97-AF65-F5344CB8AC3E}">
        <p14:creationId xmlns:p14="http://schemas.microsoft.com/office/powerpoint/2010/main" val="16453223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6" y="681037"/>
            <a:ext cx="7840134" cy="758952"/>
          </a:xfrm>
        </p:spPr>
        <p:txBody>
          <a:bodyPr>
            <a:normAutofit fontScale="90000"/>
          </a:bodyPr>
          <a:lstStyle/>
          <a:p>
            <a:pPr algn="l"/>
            <a:r>
              <a:rPr lang="en-US" dirty="0"/>
              <a:t>TDOT Utility Invoice Process</a:t>
            </a:r>
          </a:p>
        </p:txBody>
      </p:sp>
      <p:sp>
        <p:nvSpPr>
          <p:cNvPr id="3" name="Content Placeholder 2"/>
          <p:cNvSpPr>
            <a:spLocks noGrp="1"/>
          </p:cNvSpPr>
          <p:nvPr>
            <p:ph idx="1"/>
          </p:nvPr>
        </p:nvSpPr>
        <p:spPr/>
        <p:txBody>
          <a:bodyPr>
            <a:normAutofit/>
          </a:bodyPr>
          <a:lstStyle/>
          <a:p>
            <a:pPr marL="0" indent="0">
              <a:buSzPct val="120000"/>
              <a:buNone/>
            </a:pPr>
            <a:r>
              <a:rPr lang="en-US" u="sng" dirty="0"/>
              <a:t>Regional Utility Manager / Team Lead</a:t>
            </a:r>
          </a:p>
          <a:p>
            <a:pPr algn="l"/>
            <a:endParaRPr lang="en-US" sz="2400" dirty="0">
              <a:latin typeface="TimesNewRomanPSMT"/>
            </a:endParaRPr>
          </a:p>
          <a:p>
            <a:pPr algn="l"/>
            <a:r>
              <a:rPr lang="en-US" sz="2400" dirty="0">
                <a:latin typeface="TimesNewRomanPSMT"/>
              </a:rPr>
              <a:t>After execution of the Utility Contract, schedule a Reimbursement meeting (remote or in person) with the Utility Representatives and their Accounting Representatives.</a:t>
            </a:r>
          </a:p>
          <a:p>
            <a:pPr algn="l"/>
            <a:r>
              <a:rPr lang="en-US" sz="2400" dirty="0">
                <a:latin typeface="TimesNewRomanPSMT"/>
              </a:rPr>
              <a:t>Enter complete Utility Coordination information into IRIS.</a:t>
            </a:r>
          </a:p>
          <a:p>
            <a:pPr algn="l"/>
            <a:r>
              <a:rPr lang="en-US" sz="2400" dirty="0">
                <a:latin typeface="TimesNewRomanPSMT"/>
              </a:rPr>
              <a:t>Approve invoice for processing in Edison.</a:t>
            </a:r>
          </a:p>
          <a:p>
            <a:pPr algn="l"/>
            <a:r>
              <a:rPr lang="en-US" sz="2400" dirty="0">
                <a:latin typeface="TimesNewRomanPSMT"/>
              </a:rPr>
              <a:t>Oversee all Utility Invoice Processing and conduct monthly status meetings with the current Utility Processor(s).</a:t>
            </a:r>
            <a:endParaRPr lang="en-US" sz="24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514350" indent="-514350">
              <a:buFont typeface="+mj-lt"/>
              <a:buAutoNum type="arabicPeriod"/>
            </a:pPr>
            <a:endParaRPr lang="en-US" dirty="0"/>
          </a:p>
          <a:p>
            <a:pPr lvl="1"/>
            <a:endParaRPr lang="en-US" dirty="0"/>
          </a:p>
          <a:p>
            <a:pPr lvl="1"/>
            <a:endParaRPr lang="en-US" dirty="0"/>
          </a:p>
        </p:txBody>
      </p:sp>
    </p:spTree>
    <p:extLst>
      <p:ext uri="{BB962C8B-B14F-4D97-AF65-F5344CB8AC3E}">
        <p14:creationId xmlns:p14="http://schemas.microsoft.com/office/powerpoint/2010/main" val="23111499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237C1-331A-477A-9F96-669DD38F3432}"/>
              </a:ext>
            </a:extLst>
          </p:cNvPr>
          <p:cNvSpPr>
            <a:spLocks noGrp="1"/>
          </p:cNvSpPr>
          <p:nvPr>
            <p:ph type="title"/>
          </p:nvPr>
        </p:nvSpPr>
        <p:spPr>
          <a:xfrm>
            <a:off x="1825752" y="584200"/>
            <a:ext cx="7772400" cy="758952"/>
          </a:xfrm>
        </p:spPr>
        <p:txBody>
          <a:bodyPr>
            <a:normAutofit fontScale="90000"/>
          </a:bodyPr>
          <a:lstStyle/>
          <a:p>
            <a:pPr algn="l"/>
            <a:r>
              <a:rPr lang="en-US" dirty="0"/>
              <a:t>TDOT Utility Invoice Process</a:t>
            </a:r>
          </a:p>
        </p:txBody>
      </p:sp>
      <p:sp>
        <p:nvSpPr>
          <p:cNvPr id="3" name="Content Placeholder 2">
            <a:extLst>
              <a:ext uri="{FF2B5EF4-FFF2-40B4-BE49-F238E27FC236}">
                <a16:creationId xmlns:a16="http://schemas.microsoft.com/office/drawing/2014/main" id="{1B661007-959F-4A1C-9623-31C3357618F0}"/>
              </a:ext>
            </a:extLst>
          </p:cNvPr>
          <p:cNvSpPr>
            <a:spLocks noGrp="1"/>
          </p:cNvSpPr>
          <p:nvPr>
            <p:ph idx="1"/>
          </p:nvPr>
        </p:nvSpPr>
        <p:spPr>
          <a:xfrm>
            <a:off x="1094232" y="1679448"/>
            <a:ext cx="8503920" cy="4873752"/>
          </a:xfrm>
        </p:spPr>
        <p:txBody>
          <a:bodyPr>
            <a:normAutofit/>
          </a:bodyPr>
          <a:lstStyle/>
          <a:p>
            <a:pPr marL="0" indent="0">
              <a:buSzPct val="120000"/>
              <a:buNone/>
            </a:pPr>
            <a:r>
              <a:rPr lang="en-US" u="sng" dirty="0">
                <a:latin typeface="Calibri-Bold"/>
              </a:rPr>
              <a:t>Reimbursement packet to discuss at KO meeting</a:t>
            </a:r>
          </a:p>
          <a:p>
            <a:pPr algn="l"/>
            <a:r>
              <a:rPr lang="en-US" sz="1800" dirty="0">
                <a:latin typeface="TimesNewRomanPSMT"/>
              </a:rPr>
              <a:t>Copy of Utility Relocation Contract section regarding Reimbursement.</a:t>
            </a:r>
          </a:p>
          <a:p>
            <a:pPr algn="l"/>
            <a:r>
              <a:rPr lang="en-US" sz="1800" dirty="0">
                <a:latin typeface="TimesNewRomanPSMT"/>
              </a:rPr>
              <a:t>Outline of TDOT Utility Reimbursement process.</a:t>
            </a:r>
          </a:p>
          <a:p>
            <a:pPr algn="l"/>
            <a:r>
              <a:rPr lang="en-US" sz="1800" dirty="0">
                <a:latin typeface="TimesNewRomanPSMT"/>
              </a:rPr>
              <a:t>Copy of current Finance Utility Invoice Requirements checklist.</a:t>
            </a:r>
          </a:p>
          <a:p>
            <a:pPr algn="l"/>
            <a:r>
              <a:rPr lang="en-US" sz="1800" dirty="0">
                <a:latin typeface="TimesNewRomanPSMT"/>
              </a:rPr>
              <a:t>Copy of the current Overhead Rate Spreadsheet for Consultants.</a:t>
            </a:r>
          </a:p>
          <a:p>
            <a:pPr algn="l"/>
            <a:r>
              <a:rPr lang="en-US" sz="1800" dirty="0">
                <a:latin typeface="TimesNewRomanPSMT"/>
              </a:rPr>
              <a:t>Copy of the Standard and Expanded Utilities Invoice Spreadsheets.</a:t>
            </a:r>
          </a:p>
          <a:p>
            <a:pPr algn="l"/>
            <a:r>
              <a:rPr lang="en-US" sz="1800" dirty="0">
                <a:latin typeface="TimesNewRomanPSMT"/>
              </a:rPr>
              <a:t>Examples of Acceptable and Unacceptable forms of invoice submissions.</a:t>
            </a:r>
          </a:p>
          <a:p>
            <a:pPr algn="l"/>
            <a:r>
              <a:rPr lang="en-US" sz="1800" dirty="0">
                <a:latin typeface="TimesNewRomanPSMT"/>
              </a:rPr>
              <a:t>Copy of Notice for Periodic Submission of Reimbursement Invoice Letter.</a:t>
            </a:r>
          </a:p>
          <a:p>
            <a:pPr algn="l"/>
            <a:r>
              <a:rPr lang="en-US" sz="1800" dirty="0">
                <a:latin typeface="TimesNewRomanPSMT"/>
              </a:rPr>
              <a:t>Copy of Final Invoice Notice Letter.</a:t>
            </a:r>
          </a:p>
          <a:p>
            <a:pPr algn="l"/>
            <a:endParaRPr lang="en-US" sz="1800" dirty="0">
              <a:latin typeface="TimesNewRomanPSMT"/>
            </a:endParaRPr>
          </a:p>
          <a:p>
            <a:pPr algn="l"/>
            <a:r>
              <a:rPr lang="en-US" sz="1800" dirty="0">
                <a:latin typeface="TimesNewRomanPSMT"/>
              </a:rPr>
              <a:t>Obtain from utility all necessary contact information for the Utility’s Accounts Receivable department.</a:t>
            </a:r>
          </a:p>
          <a:p>
            <a:pPr algn="l"/>
            <a:r>
              <a:rPr lang="en-US" sz="1800" dirty="0">
                <a:latin typeface="TimesNewRomanPSMT"/>
              </a:rPr>
              <a:t>Give a presentation outlining all items included in the reimbursement packet. </a:t>
            </a:r>
            <a:endParaRPr lang="en-US" sz="1800" dirty="0">
              <a:solidFill>
                <a:schemeClr val="tx1"/>
              </a:solidFill>
              <a:latin typeface="Calibri-Bold"/>
            </a:endParaRPr>
          </a:p>
        </p:txBody>
      </p:sp>
    </p:spTree>
    <p:extLst>
      <p:ext uri="{BB962C8B-B14F-4D97-AF65-F5344CB8AC3E}">
        <p14:creationId xmlns:p14="http://schemas.microsoft.com/office/powerpoint/2010/main" val="25123780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4266" y="681037"/>
            <a:ext cx="7857067" cy="758952"/>
          </a:xfrm>
        </p:spPr>
        <p:txBody>
          <a:bodyPr>
            <a:normAutofit fontScale="90000"/>
          </a:bodyPr>
          <a:lstStyle/>
          <a:p>
            <a:pPr algn="l"/>
            <a:r>
              <a:rPr lang="en-US" dirty="0"/>
              <a:t>TDOT Utility Invoice Process</a:t>
            </a:r>
          </a:p>
        </p:txBody>
      </p:sp>
      <p:sp>
        <p:nvSpPr>
          <p:cNvPr id="3" name="Content Placeholder 2"/>
          <p:cNvSpPr>
            <a:spLocks noGrp="1"/>
          </p:cNvSpPr>
          <p:nvPr>
            <p:ph idx="1"/>
          </p:nvPr>
        </p:nvSpPr>
        <p:spPr/>
        <p:txBody>
          <a:bodyPr>
            <a:normAutofit/>
          </a:bodyPr>
          <a:lstStyle/>
          <a:p>
            <a:pPr marL="0" indent="0">
              <a:buSzPct val="120000"/>
              <a:buNone/>
            </a:pPr>
            <a:r>
              <a:rPr lang="en-US" u="sng" dirty="0"/>
              <a:t>Utility Submits Invoice</a:t>
            </a:r>
          </a:p>
          <a:p>
            <a:pPr marL="273050" lvl="1" indent="-273050">
              <a:buSzPct val="120000"/>
            </a:pPr>
            <a:r>
              <a:rPr lang="en-US" dirty="0"/>
              <a:t>Utility submits invoice to utility or permits email box</a:t>
            </a:r>
          </a:p>
          <a:p>
            <a:pPr algn="l"/>
            <a:endParaRPr lang="en-US" sz="1800" dirty="0">
              <a:latin typeface="TimesNewRomanPSMT"/>
            </a:endParaRPr>
          </a:p>
          <a:p>
            <a:pPr algn="l"/>
            <a:r>
              <a:rPr lang="en-US" sz="1800" dirty="0">
                <a:latin typeface="TimesNewRomanPSMT"/>
              </a:rPr>
              <a:t>Enter the initial submitted invoice information to IRIS.</a:t>
            </a:r>
          </a:p>
          <a:p>
            <a:pPr algn="l"/>
            <a:r>
              <a:rPr lang="en-US" sz="1800" dirty="0">
                <a:latin typeface="TimesNewRomanPSMT"/>
              </a:rPr>
              <a:t>Review all submitted invoices for completeness and adherence to the current</a:t>
            </a:r>
          </a:p>
          <a:p>
            <a:pPr marL="285750" indent="0">
              <a:buNone/>
            </a:pPr>
            <a:r>
              <a:rPr lang="en-US" sz="1800" dirty="0">
                <a:latin typeface="TimesNewRomanPSMT"/>
              </a:rPr>
              <a:t>finance Utilities Relocation Invoice Requirements checklist.</a:t>
            </a:r>
          </a:p>
          <a:p>
            <a:pPr algn="l"/>
            <a:r>
              <a:rPr lang="en-US" sz="1800" dirty="0">
                <a:latin typeface="TimesNewRomanPSMT"/>
              </a:rPr>
              <a:t>Notify TDOT Finance to fund the purchase order.</a:t>
            </a:r>
          </a:p>
          <a:p>
            <a:pPr algn="l"/>
            <a:r>
              <a:rPr lang="en-US" sz="1800" dirty="0">
                <a:latin typeface="TimesNewRomanPSMT"/>
              </a:rPr>
              <a:t>Fully maintain all sections of invoice information in IRIS and upload paid invoice</a:t>
            </a:r>
          </a:p>
          <a:p>
            <a:pPr marL="285750" indent="0">
              <a:buNone/>
            </a:pPr>
            <a:r>
              <a:rPr lang="en-US" sz="1800" dirty="0">
                <a:latin typeface="TimesNewRomanPSMT"/>
              </a:rPr>
              <a:t>attachments.</a:t>
            </a:r>
          </a:p>
          <a:p>
            <a:pPr algn="l"/>
            <a:r>
              <a:rPr lang="en-US" sz="1800" dirty="0">
                <a:latin typeface="TimesNewRomanPSMT"/>
              </a:rPr>
              <a:t>Send active Utilities a Notice to Submit Interim Billing letter by </a:t>
            </a:r>
            <a:r>
              <a:rPr lang="en-US" sz="1800" b="1" dirty="0">
                <a:latin typeface="TimesNewRomanPS-BoldMT"/>
              </a:rPr>
              <a:t>May 1st </a:t>
            </a:r>
            <a:r>
              <a:rPr lang="en-US" sz="1800" dirty="0">
                <a:latin typeface="TimesNewRomanPSMT"/>
              </a:rPr>
              <a:t>of the</a:t>
            </a:r>
          </a:p>
          <a:p>
            <a:pPr marL="285750" indent="0">
              <a:buNone/>
            </a:pPr>
            <a:r>
              <a:rPr lang="en-US" sz="1800" dirty="0">
                <a:latin typeface="TimesNewRomanPSMT"/>
              </a:rPr>
              <a:t>current TDOT Fiscal year.</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514350" indent="-514350">
              <a:buFont typeface="+mj-lt"/>
              <a:buAutoNum type="arabicPeriod"/>
            </a:pPr>
            <a:endParaRPr lang="en-US" dirty="0"/>
          </a:p>
          <a:p>
            <a:pPr lvl="1"/>
            <a:endParaRPr lang="en-US" dirty="0"/>
          </a:p>
          <a:p>
            <a:pPr lvl="1"/>
            <a:endParaRPr lang="en-US" dirty="0"/>
          </a:p>
        </p:txBody>
      </p:sp>
    </p:spTree>
    <p:extLst>
      <p:ext uri="{BB962C8B-B14F-4D97-AF65-F5344CB8AC3E}">
        <p14:creationId xmlns:p14="http://schemas.microsoft.com/office/powerpoint/2010/main" val="35369167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8133" y="550334"/>
            <a:ext cx="7569200" cy="758952"/>
          </a:xfrm>
        </p:spPr>
        <p:txBody>
          <a:bodyPr>
            <a:normAutofit fontScale="90000"/>
          </a:bodyPr>
          <a:lstStyle/>
          <a:p>
            <a:pPr algn="l"/>
            <a:r>
              <a:rPr lang="en-US" dirty="0"/>
              <a:t>TDOT Utility Invoice Process</a:t>
            </a:r>
          </a:p>
        </p:txBody>
      </p:sp>
      <p:sp>
        <p:nvSpPr>
          <p:cNvPr id="3" name="Content Placeholder 2"/>
          <p:cNvSpPr>
            <a:spLocks noGrp="1"/>
          </p:cNvSpPr>
          <p:nvPr>
            <p:ph idx="1"/>
          </p:nvPr>
        </p:nvSpPr>
        <p:spPr/>
        <p:txBody>
          <a:bodyPr>
            <a:normAutofit/>
          </a:bodyPr>
          <a:lstStyle/>
          <a:p>
            <a:pPr marL="0" indent="0">
              <a:buSzPct val="120000"/>
              <a:buNone/>
            </a:pPr>
            <a:r>
              <a:rPr lang="en-US" u="sng" dirty="0"/>
              <a:t>Regional Utility Invoice Processor</a:t>
            </a:r>
          </a:p>
          <a:p>
            <a:pPr algn="l"/>
            <a:r>
              <a:rPr lang="en-US" sz="2400" dirty="0">
                <a:latin typeface="TimesNewRomanPSMT"/>
              </a:rPr>
              <a:t>After execution of the Utility Contract, attend the Reimbursement meeting (remote or in person) with the Utility Representatives and their Accounting Representatives.</a:t>
            </a:r>
          </a:p>
          <a:p>
            <a:pPr algn="l"/>
            <a:r>
              <a:rPr lang="en-US" sz="2400" dirty="0">
                <a:latin typeface="TimesNewRomanPSMT"/>
              </a:rPr>
              <a:t>Perform invoice review against Finance invoice checklist.</a:t>
            </a:r>
          </a:p>
          <a:p>
            <a:pPr algn="l"/>
            <a:r>
              <a:rPr lang="en-US" sz="2400" dirty="0">
                <a:latin typeface="TimesNewRomanPSMT"/>
              </a:rPr>
              <a:t>Create receipt and voucher in Edison.</a:t>
            </a:r>
          </a:p>
          <a:p>
            <a:pPr algn="l"/>
            <a:r>
              <a:rPr lang="en-US" sz="2400" dirty="0">
                <a:latin typeface="TimesNewRomanPSMT"/>
              </a:rPr>
              <a:t>Coordinate corrections with utility if denied and resubmit.</a:t>
            </a:r>
          </a:p>
          <a:p>
            <a:pPr algn="l"/>
            <a:r>
              <a:rPr lang="en-US" sz="2400" dirty="0">
                <a:latin typeface="TimesNewRomanPSMT"/>
              </a:rPr>
              <a:t>Update invoice tracking spreadsheet.</a:t>
            </a:r>
          </a:p>
          <a:p>
            <a:pPr algn="l"/>
            <a:r>
              <a:rPr lang="en-US" sz="2400" dirty="0">
                <a:latin typeface="TimesNewRomanPSMT"/>
              </a:rPr>
              <a:t>Enter and update invoice information in IRIS</a:t>
            </a:r>
            <a:endParaRPr lang="en-US" sz="24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514350" indent="-514350">
              <a:buFont typeface="+mj-lt"/>
              <a:buAutoNum type="arabicPeriod"/>
            </a:pPr>
            <a:endParaRPr lang="en-US" dirty="0"/>
          </a:p>
          <a:p>
            <a:pPr lvl="1"/>
            <a:endParaRPr lang="en-US" dirty="0"/>
          </a:p>
          <a:p>
            <a:pPr lvl="1"/>
            <a:endParaRPr lang="en-US" dirty="0"/>
          </a:p>
        </p:txBody>
      </p:sp>
    </p:spTree>
    <p:extLst>
      <p:ext uri="{BB962C8B-B14F-4D97-AF65-F5344CB8AC3E}">
        <p14:creationId xmlns:p14="http://schemas.microsoft.com/office/powerpoint/2010/main" val="11622623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399" y="681037"/>
            <a:ext cx="7941733" cy="758952"/>
          </a:xfrm>
        </p:spPr>
        <p:txBody>
          <a:bodyPr>
            <a:normAutofit fontScale="90000"/>
          </a:bodyPr>
          <a:lstStyle/>
          <a:p>
            <a:pPr algn="l"/>
            <a:r>
              <a:rPr lang="en-US" dirty="0"/>
              <a:t>TDOT Utility Invoice Process</a:t>
            </a:r>
          </a:p>
        </p:txBody>
      </p:sp>
      <p:sp>
        <p:nvSpPr>
          <p:cNvPr id="3" name="Content Placeholder 2"/>
          <p:cNvSpPr>
            <a:spLocks noGrp="1"/>
          </p:cNvSpPr>
          <p:nvPr>
            <p:ph idx="1"/>
          </p:nvPr>
        </p:nvSpPr>
        <p:spPr>
          <a:xfrm>
            <a:off x="838200" y="1673225"/>
            <a:ext cx="10515600" cy="4351338"/>
          </a:xfrm>
        </p:spPr>
        <p:txBody>
          <a:bodyPr>
            <a:normAutofit/>
          </a:bodyPr>
          <a:lstStyle/>
          <a:p>
            <a:pPr marL="0" indent="0">
              <a:buSzPct val="120000"/>
              <a:buNone/>
            </a:pPr>
            <a:r>
              <a:rPr lang="en-US" sz="3200" u="sng" dirty="0"/>
              <a:t>Common issues with invoice processing</a:t>
            </a:r>
          </a:p>
          <a:p>
            <a:pPr algn="l"/>
            <a:r>
              <a:rPr lang="en-US" sz="1800" dirty="0">
                <a:latin typeface="TimesNewRomanPSMT"/>
              </a:rPr>
              <a:t>Not making timely corrections to denied invoices.</a:t>
            </a:r>
          </a:p>
          <a:p>
            <a:pPr algn="l"/>
            <a:r>
              <a:rPr lang="en-US" sz="1800" dirty="0">
                <a:latin typeface="TimesNewRomanPSMT"/>
              </a:rPr>
              <a:t>Non-response to Utility inquiries.</a:t>
            </a:r>
          </a:p>
          <a:p>
            <a:pPr algn="l"/>
            <a:r>
              <a:rPr lang="en-US" sz="1800" dirty="0">
                <a:latin typeface="TimesNewRomanPSMT"/>
              </a:rPr>
              <a:t>Incorrect Utility addresses in Edison.</a:t>
            </a:r>
          </a:p>
          <a:p>
            <a:pPr algn="l"/>
            <a:r>
              <a:rPr lang="en-US" sz="1800" dirty="0">
                <a:latin typeface="TimesNewRomanPSMT"/>
              </a:rPr>
              <a:t>Incorrect service dates (fiscal years) in Edison.</a:t>
            </a:r>
          </a:p>
          <a:p>
            <a:pPr algn="l"/>
            <a:r>
              <a:rPr lang="en-US" sz="1800" dirty="0">
                <a:latin typeface="TimesNewRomanPSMT"/>
              </a:rPr>
              <a:t>Not removing PII (Personal Identifying Information) from the invoice and supporting</a:t>
            </a:r>
          </a:p>
          <a:p>
            <a:pPr marL="285750" indent="0">
              <a:buNone/>
            </a:pPr>
            <a:r>
              <a:rPr lang="en-US" sz="1800" dirty="0">
                <a:latin typeface="TimesNewRomanPSMT"/>
              </a:rPr>
              <a:t>documents.</a:t>
            </a:r>
          </a:p>
          <a:p>
            <a:pPr marL="285750" indent="-285750">
              <a:buSzPct val="130000"/>
            </a:pPr>
            <a:r>
              <a:rPr lang="en-US" sz="1800" dirty="0">
                <a:latin typeface="TimesNewRomanPSMT"/>
              </a:rPr>
              <a:t>Incorrect mileage and travel rates.</a:t>
            </a:r>
          </a:p>
          <a:p>
            <a:pPr marL="285750" indent="-285750">
              <a:buSzPct val="130000"/>
            </a:pPr>
            <a:r>
              <a:rPr lang="en-US" sz="1800" dirty="0">
                <a:latin typeface="TimesNewRomanPSMT"/>
              </a:rPr>
              <a:t>Missing or illegible back up data and proofs of payment</a:t>
            </a:r>
          </a:p>
          <a:p>
            <a:pPr marL="285750" indent="0">
              <a:buNone/>
            </a:pPr>
            <a:endParaRPr lang="en-US" sz="1800" dirty="0">
              <a:latin typeface="TimesNewRomanPSMT"/>
            </a:endParaRPr>
          </a:p>
          <a:p>
            <a:pPr algn="l"/>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514350" indent="-514350">
              <a:buFont typeface="+mj-lt"/>
              <a:buAutoNum type="arabicPeriod"/>
            </a:pPr>
            <a:endParaRPr lang="en-US" dirty="0"/>
          </a:p>
          <a:p>
            <a:pPr lvl="1"/>
            <a:endParaRPr lang="en-US" dirty="0"/>
          </a:p>
          <a:p>
            <a:pPr lvl="1"/>
            <a:endParaRPr lang="en-US" dirty="0"/>
          </a:p>
        </p:txBody>
      </p:sp>
      <p:pic>
        <p:nvPicPr>
          <p:cNvPr id="5" name="Picture 4" descr="Geometric shapes on a wooden background">
            <a:extLst>
              <a:ext uri="{FF2B5EF4-FFF2-40B4-BE49-F238E27FC236}">
                <a16:creationId xmlns:a16="http://schemas.microsoft.com/office/drawing/2014/main" id="{0345FEC2-1E37-D1B2-94A0-A628A97E42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5184775"/>
            <a:ext cx="7315200" cy="1377695"/>
          </a:xfrm>
          <a:prstGeom prst="rect">
            <a:avLst/>
          </a:prstGeom>
        </p:spPr>
      </p:pic>
    </p:spTree>
    <p:extLst>
      <p:ext uri="{BB962C8B-B14F-4D97-AF65-F5344CB8AC3E}">
        <p14:creationId xmlns:p14="http://schemas.microsoft.com/office/powerpoint/2010/main" val="22467726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7333" y="603186"/>
            <a:ext cx="7653867" cy="758952"/>
          </a:xfrm>
        </p:spPr>
        <p:txBody>
          <a:bodyPr>
            <a:normAutofit fontScale="90000"/>
          </a:bodyPr>
          <a:lstStyle/>
          <a:p>
            <a:pPr algn="l"/>
            <a:r>
              <a:rPr lang="en-US" dirty="0"/>
              <a:t>TDOT Utility Invoice Process</a:t>
            </a:r>
          </a:p>
        </p:txBody>
      </p:sp>
      <p:sp>
        <p:nvSpPr>
          <p:cNvPr id="3" name="Content Placeholder 2"/>
          <p:cNvSpPr>
            <a:spLocks noGrp="1"/>
          </p:cNvSpPr>
          <p:nvPr>
            <p:ph idx="1"/>
          </p:nvPr>
        </p:nvSpPr>
        <p:spPr/>
        <p:txBody>
          <a:bodyPr>
            <a:normAutofit/>
          </a:bodyPr>
          <a:lstStyle/>
          <a:p>
            <a:pPr marL="0" indent="0">
              <a:buSzPct val="120000"/>
              <a:buNone/>
            </a:pPr>
            <a:r>
              <a:rPr lang="en-US" sz="3200" u="sng" dirty="0"/>
              <a:t>References</a:t>
            </a:r>
          </a:p>
          <a:p>
            <a:pPr algn="l"/>
            <a:r>
              <a:rPr lang="en-US" sz="2400" i="1" dirty="0">
                <a:latin typeface="TimesNewRomanPS-ItalicMT"/>
              </a:rPr>
              <a:t>23 CFR 645.117, 23 CFR Subpart 645A, 23 CFR 635.410</a:t>
            </a:r>
          </a:p>
          <a:p>
            <a:pPr algn="l"/>
            <a:r>
              <a:rPr lang="en-US" sz="2400" i="1" dirty="0">
                <a:latin typeface="TimesNewRomanPS-ItalicMT"/>
              </a:rPr>
              <a:t>TCA 54-5-804</a:t>
            </a:r>
          </a:p>
          <a:p>
            <a:pPr algn="l"/>
            <a:r>
              <a:rPr lang="en-US" sz="2400" i="1" dirty="0">
                <a:latin typeface="TimesNewRomanPS-ItalicMT"/>
              </a:rPr>
              <a:t>TDOT Policy 340-07</a:t>
            </a:r>
          </a:p>
          <a:p>
            <a:pPr algn="l"/>
            <a:r>
              <a:rPr lang="en-US" sz="2400" i="1" dirty="0">
                <a:latin typeface="TimesNewRomanPS-ItalicMT"/>
              </a:rPr>
              <a:t>TDOT Invoice Processing SOP</a:t>
            </a:r>
          </a:p>
          <a:p>
            <a:pPr algn="l"/>
            <a:r>
              <a:rPr lang="en-US" sz="2400" i="1" dirty="0">
                <a:latin typeface="TimesNewRomanPS-ItalicMT"/>
              </a:rPr>
              <a:t>TDOT / Utility contract</a:t>
            </a:r>
          </a:p>
          <a:p>
            <a:r>
              <a:rPr lang="en-US" sz="2400" i="1" dirty="0">
                <a:latin typeface="TimesNewRomanPS-ItalicMT"/>
              </a:rPr>
              <a:t>TDOT Invoice Templates</a:t>
            </a:r>
          </a:p>
          <a:p>
            <a:r>
              <a:rPr lang="en-US" sz="2400" i="1" dirty="0">
                <a:latin typeface="TimesNewRomanPS-ItalicMT"/>
              </a:rPr>
              <a:t>TDOT Invoice Checklist</a:t>
            </a:r>
          </a:p>
          <a:p>
            <a:pPr algn="l"/>
            <a:r>
              <a:rPr lang="en-US" sz="2400" i="1" dirty="0">
                <a:latin typeface="TimesNewRomanPS-ItalicMT"/>
              </a:rPr>
              <a:t>TDOT Supplier Registration Vendor Maintenance instructions</a:t>
            </a:r>
          </a:p>
          <a:p>
            <a:pPr algn="l"/>
            <a:endParaRPr lang="en-US" sz="1800" i="1" dirty="0">
              <a:latin typeface="TimesNewRomanPS-ItalicMT"/>
            </a:endParaRPr>
          </a:p>
          <a:p>
            <a:pPr algn="l"/>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514350" indent="-514350">
              <a:buFont typeface="+mj-lt"/>
              <a:buAutoNum type="arabicPeriod"/>
            </a:pPr>
            <a:endParaRPr lang="en-US" dirty="0"/>
          </a:p>
          <a:p>
            <a:pPr lvl="1"/>
            <a:endParaRPr lang="en-US" dirty="0"/>
          </a:p>
          <a:p>
            <a:pPr lvl="1"/>
            <a:endParaRPr lang="en-US" dirty="0"/>
          </a:p>
        </p:txBody>
      </p:sp>
      <p:pic>
        <p:nvPicPr>
          <p:cNvPr id="5" name="Picture 4" descr="Stack of files">
            <a:extLst>
              <a:ext uri="{FF2B5EF4-FFF2-40B4-BE49-F238E27FC236}">
                <a16:creationId xmlns:a16="http://schemas.microsoft.com/office/drawing/2014/main" id="{95BC7D1B-83EC-3FAE-0E49-22B8E4237D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33143" y="3429000"/>
            <a:ext cx="2854017" cy="1905000"/>
          </a:xfrm>
          <a:prstGeom prst="rect">
            <a:avLst/>
          </a:prstGeom>
        </p:spPr>
      </p:pic>
    </p:spTree>
    <p:extLst>
      <p:ext uri="{BB962C8B-B14F-4D97-AF65-F5344CB8AC3E}">
        <p14:creationId xmlns:p14="http://schemas.microsoft.com/office/powerpoint/2010/main" val="3031375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0D131-6416-8D1B-F91A-1719516DA20C}"/>
              </a:ext>
            </a:extLst>
          </p:cNvPr>
          <p:cNvSpPr>
            <a:spLocks noGrp="1"/>
          </p:cNvSpPr>
          <p:nvPr>
            <p:ph type="title"/>
          </p:nvPr>
        </p:nvSpPr>
        <p:spPr>
          <a:xfrm>
            <a:off x="2011680" y="265176"/>
            <a:ext cx="9541329" cy="1325563"/>
          </a:xfrm>
        </p:spPr>
        <p:txBody>
          <a:bodyPr>
            <a:normAutofit/>
          </a:bodyPr>
          <a:lstStyle/>
          <a:p>
            <a:pPr marR="0"/>
            <a:r>
              <a:rPr lang="en-US" b="1" dirty="0">
                <a:solidFill>
                  <a:srgbClr val="EE3524"/>
                </a:solidFill>
                <a:latin typeface="Calibri" panose="020F0502020204030204" pitchFamily="34" charset="0"/>
                <a:cs typeface="Calibri" panose="020F0502020204030204" pitchFamily="34" charset="0"/>
              </a:rPr>
              <a:t>Restructured Divisions</a:t>
            </a:r>
          </a:p>
        </p:txBody>
      </p:sp>
      <p:sp>
        <p:nvSpPr>
          <p:cNvPr id="3" name="Text Placeholder 2">
            <a:extLst>
              <a:ext uri="{FF2B5EF4-FFF2-40B4-BE49-F238E27FC236}">
                <a16:creationId xmlns:a16="http://schemas.microsoft.com/office/drawing/2014/main" id="{21BDDE6A-53B3-6AC8-B974-4F2A09D90F71}"/>
              </a:ext>
            </a:extLst>
          </p:cNvPr>
          <p:cNvSpPr>
            <a:spLocks noGrp="1"/>
          </p:cNvSpPr>
          <p:nvPr>
            <p:ph type="body" idx="1"/>
          </p:nvPr>
        </p:nvSpPr>
        <p:spPr/>
        <p:txBody>
          <a:bodyPr>
            <a:normAutofit/>
          </a:bodyPr>
          <a:lstStyle/>
          <a:p>
            <a:pPr marL="0" indent="0" algn="ctr">
              <a:buNone/>
            </a:pPr>
            <a:r>
              <a:rPr lang="en-US" sz="4400" dirty="0"/>
              <a:t>Publicly Available AUP Data:</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solidFill>
                  <a:schemeClr val="accent1"/>
                </a:solidFill>
                <a:hlinkClick r:id="rId3">
                  <a:extLst>
                    <a:ext uri="{A12FA001-AC4F-418D-AE19-62706E023703}">
                      <ahyp:hlinkClr xmlns:ahyp="http://schemas.microsoft.com/office/drawing/2018/hyperlinkcolor" val="tx"/>
                    </a:ext>
                  </a:extLst>
                </a:hlinkClick>
              </a:rPr>
              <a:t>Price Information (tn.gov)</a:t>
            </a:r>
            <a:endParaRPr lang="en-US" dirty="0">
              <a:solidFill>
                <a:schemeClr val="accent1"/>
              </a:solidFill>
            </a:endParaRPr>
          </a:p>
          <a:p>
            <a:pPr marL="0" indent="0" algn="ctr">
              <a:buNone/>
            </a:pPr>
            <a:endParaRPr lang="en-US" dirty="0"/>
          </a:p>
          <a:p>
            <a:pPr marL="457200" lvl="1" indent="0">
              <a:buNone/>
            </a:pPr>
            <a:endParaRPr lang="en-US" dirty="0"/>
          </a:p>
        </p:txBody>
      </p:sp>
      <p:pic>
        <p:nvPicPr>
          <p:cNvPr id="5" name="Picture 4">
            <a:extLst>
              <a:ext uri="{FF2B5EF4-FFF2-40B4-BE49-F238E27FC236}">
                <a16:creationId xmlns:a16="http://schemas.microsoft.com/office/drawing/2014/main" id="{9DEF334C-A890-7F69-7338-88339961DC99}"/>
              </a:ext>
            </a:extLst>
          </p:cNvPr>
          <p:cNvPicPr>
            <a:picLocks noChangeAspect="1"/>
          </p:cNvPicPr>
          <p:nvPr/>
        </p:nvPicPr>
        <p:blipFill>
          <a:blip r:embed="rId4"/>
          <a:stretch>
            <a:fillRect/>
          </a:stretch>
        </p:blipFill>
        <p:spPr>
          <a:xfrm>
            <a:off x="3499788" y="2526732"/>
            <a:ext cx="5192424" cy="3075172"/>
          </a:xfrm>
          <a:prstGeom prst="rect">
            <a:avLst/>
          </a:prstGeom>
        </p:spPr>
      </p:pic>
    </p:spTree>
    <p:extLst>
      <p:ext uri="{BB962C8B-B14F-4D97-AF65-F5344CB8AC3E}">
        <p14:creationId xmlns:p14="http://schemas.microsoft.com/office/powerpoint/2010/main" val="14891389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7267" y="618067"/>
            <a:ext cx="8390466" cy="523220"/>
          </a:xfrm>
          <a:prstGeom prst="rect">
            <a:avLst/>
          </a:prstGeom>
          <a:noFill/>
        </p:spPr>
        <p:txBody>
          <a:bodyPr wrap="square" rtlCol="0">
            <a:spAutoFit/>
          </a:bodyPr>
          <a:lstStyle/>
          <a:p>
            <a:pPr algn="ctr"/>
            <a:r>
              <a:rPr lang="en-US" sz="2800" b="1" dirty="0"/>
              <a:t>TDOT Invoice Processing SOP</a:t>
            </a:r>
          </a:p>
        </p:txBody>
      </p:sp>
      <p:pic>
        <p:nvPicPr>
          <p:cNvPr id="5" name="Picture 4">
            <a:extLst>
              <a:ext uri="{FF2B5EF4-FFF2-40B4-BE49-F238E27FC236}">
                <a16:creationId xmlns:a16="http://schemas.microsoft.com/office/drawing/2014/main" id="{A842D341-B3F0-4976-6BA2-C5A64E985E00}"/>
              </a:ext>
            </a:extLst>
          </p:cNvPr>
          <p:cNvPicPr>
            <a:picLocks noChangeAspect="1"/>
          </p:cNvPicPr>
          <p:nvPr/>
        </p:nvPicPr>
        <p:blipFill>
          <a:blip r:embed="rId2"/>
          <a:stretch>
            <a:fillRect/>
          </a:stretch>
        </p:blipFill>
        <p:spPr>
          <a:xfrm>
            <a:off x="3564466" y="1310823"/>
            <a:ext cx="3733801" cy="5378451"/>
          </a:xfrm>
          <a:prstGeom prst="rect">
            <a:avLst/>
          </a:prstGeom>
        </p:spPr>
      </p:pic>
    </p:spTree>
    <p:extLst>
      <p:ext uri="{BB962C8B-B14F-4D97-AF65-F5344CB8AC3E}">
        <p14:creationId xmlns:p14="http://schemas.microsoft.com/office/powerpoint/2010/main" val="4071388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84200"/>
            <a:ext cx="8077200" cy="523220"/>
          </a:xfrm>
          <a:prstGeom prst="rect">
            <a:avLst/>
          </a:prstGeom>
          <a:noFill/>
        </p:spPr>
        <p:txBody>
          <a:bodyPr wrap="square" rtlCol="0">
            <a:spAutoFit/>
          </a:bodyPr>
          <a:lstStyle/>
          <a:p>
            <a:pPr algn="ctr"/>
            <a:r>
              <a:rPr lang="en-US" sz="2800" b="1" dirty="0"/>
              <a:t>TDOT Utility Contract</a:t>
            </a:r>
          </a:p>
        </p:txBody>
      </p:sp>
      <p:pic>
        <p:nvPicPr>
          <p:cNvPr id="7" name="Picture 6">
            <a:extLst>
              <a:ext uri="{FF2B5EF4-FFF2-40B4-BE49-F238E27FC236}">
                <a16:creationId xmlns:a16="http://schemas.microsoft.com/office/drawing/2014/main" id="{FDC76969-5A23-3433-3E31-E7EA98F73447}"/>
              </a:ext>
            </a:extLst>
          </p:cNvPr>
          <p:cNvPicPr>
            <a:picLocks noChangeAspect="1"/>
          </p:cNvPicPr>
          <p:nvPr/>
        </p:nvPicPr>
        <p:blipFill>
          <a:blip r:embed="rId2"/>
          <a:stretch>
            <a:fillRect/>
          </a:stretch>
        </p:blipFill>
        <p:spPr>
          <a:xfrm>
            <a:off x="5031908" y="1344538"/>
            <a:ext cx="3819010" cy="5257800"/>
          </a:xfrm>
          <a:prstGeom prst="rect">
            <a:avLst/>
          </a:prstGeom>
        </p:spPr>
      </p:pic>
      <p:pic>
        <p:nvPicPr>
          <p:cNvPr id="9" name="Picture 8">
            <a:extLst>
              <a:ext uri="{FF2B5EF4-FFF2-40B4-BE49-F238E27FC236}">
                <a16:creationId xmlns:a16="http://schemas.microsoft.com/office/drawing/2014/main" id="{DD81C4BB-48AE-9C80-A0A7-5DC732036F9E}"/>
              </a:ext>
            </a:extLst>
          </p:cNvPr>
          <p:cNvPicPr>
            <a:picLocks noChangeAspect="1"/>
          </p:cNvPicPr>
          <p:nvPr/>
        </p:nvPicPr>
        <p:blipFill>
          <a:blip r:embed="rId3"/>
          <a:stretch>
            <a:fillRect/>
          </a:stretch>
        </p:blipFill>
        <p:spPr>
          <a:xfrm>
            <a:off x="1024466" y="1291378"/>
            <a:ext cx="3956642" cy="5364120"/>
          </a:xfrm>
          <a:prstGeom prst="rect">
            <a:avLst/>
          </a:prstGeom>
        </p:spPr>
      </p:pic>
    </p:spTree>
    <p:extLst>
      <p:ext uri="{BB962C8B-B14F-4D97-AF65-F5344CB8AC3E}">
        <p14:creationId xmlns:p14="http://schemas.microsoft.com/office/powerpoint/2010/main" val="30498716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 y="601133"/>
            <a:ext cx="8077200" cy="523220"/>
          </a:xfrm>
          <a:prstGeom prst="rect">
            <a:avLst/>
          </a:prstGeom>
          <a:noFill/>
        </p:spPr>
        <p:txBody>
          <a:bodyPr wrap="square" rtlCol="0">
            <a:spAutoFit/>
          </a:bodyPr>
          <a:lstStyle/>
          <a:p>
            <a:pPr algn="ctr"/>
            <a:r>
              <a:rPr lang="en-US" sz="2800" b="1" dirty="0"/>
              <a:t>TDOT Invoice Templates</a:t>
            </a:r>
          </a:p>
        </p:txBody>
      </p:sp>
      <p:pic>
        <p:nvPicPr>
          <p:cNvPr id="4" name="Picture 3">
            <a:extLst>
              <a:ext uri="{FF2B5EF4-FFF2-40B4-BE49-F238E27FC236}">
                <a16:creationId xmlns:a16="http://schemas.microsoft.com/office/drawing/2014/main" id="{5B148E2C-16B2-8FCE-F5EF-72CEEAB59F18}"/>
              </a:ext>
            </a:extLst>
          </p:cNvPr>
          <p:cNvPicPr>
            <a:picLocks noChangeAspect="1"/>
          </p:cNvPicPr>
          <p:nvPr/>
        </p:nvPicPr>
        <p:blipFill>
          <a:blip r:embed="rId2"/>
          <a:stretch>
            <a:fillRect/>
          </a:stretch>
        </p:blipFill>
        <p:spPr>
          <a:xfrm>
            <a:off x="2412999" y="1300140"/>
            <a:ext cx="4114801" cy="5329860"/>
          </a:xfrm>
          <a:prstGeom prst="rect">
            <a:avLst/>
          </a:prstGeom>
        </p:spPr>
      </p:pic>
    </p:spTree>
    <p:extLst>
      <p:ext uri="{BB962C8B-B14F-4D97-AF65-F5344CB8AC3E}">
        <p14:creationId xmlns:p14="http://schemas.microsoft.com/office/powerpoint/2010/main" val="25518465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19667"/>
            <a:ext cx="8077200" cy="523220"/>
          </a:xfrm>
          <a:prstGeom prst="rect">
            <a:avLst/>
          </a:prstGeom>
          <a:noFill/>
        </p:spPr>
        <p:txBody>
          <a:bodyPr wrap="square" rtlCol="0">
            <a:spAutoFit/>
          </a:bodyPr>
          <a:lstStyle/>
          <a:p>
            <a:pPr algn="ctr"/>
            <a:r>
              <a:rPr lang="en-US" sz="2800" b="1" dirty="0"/>
              <a:t>TDOT Invoice Checklist</a:t>
            </a:r>
          </a:p>
        </p:txBody>
      </p:sp>
      <p:sp>
        <p:nvSpPr>
          <p:cNvPr id="3" name="Content Placeholder 2">
            <a:extLst>
              <a:ext uri="{FF2B5EF4-FFF2-40B4-BE49-F238E27FC236}">
                <a16:creationId xmlns:a16="http://schemas.microsoft.com/office/drawing/2014/main" id="{1F24F4E0-8E05-B2D1-F286-E24582C37092}"/>
              </a:ext>
            </a:extLst>
          </p:cNvPr>
          <p:cNvSpPr txBox="1">
            <a:spLocks/>
          </p:cNvSpPr>
          <p:nvPr/>
        </p:nvSpPr>
        <p:spPr>
          <a:xfrm>
            <a:off x="396241" y="1676400"/>
            <a:ext cx="8503920" cy="5181600"/>
          </a:xfrm>
          <a:prstGeom prst="rect">
            <a:avLst/>
          </a:prstGeom>
        </p:spPr>
        <p:txBody>
          <a:bodyPr>
            <a:normAutofit fontScale="85000" lnSpcReduction="1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a:lnSpc>
                <a:spcPct val="115000"/>
              </a:lnSpc>
              <a:spcBef>
                <a:spcPts val="0"/>
              </a:spcBef>
              <a:spcAft>
                <a:spcPts val="1000"/>
              </a:spcAft>
            </a:pPr>
            <a:r>
              <a:rPr lang="en-US" sz="18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en-US" sz="1800" b="1" u="sng"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Invoice should include:</a:t>
            </a:r>
            <a:endParaRPr lang="en-US" sz="1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15000"/>
              </a:lnSpc>
              <a:spcBef>
                <a:spcPts val="0"/>
              </a:spcBef>
              <a:buFont typeface="Wingdings" panose="05000000000000000000" pitchFamily="2" charset="2"/>
              <a:buChar char=""/>
            </a:pPr>
            <a:r>
              <a:rPr lang="en-US" sz="1800"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Vendor Name</a:t>
            </a:r>
            <a:endParaRPr lang="en-US" sz="1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15000"/>
              </a:lnSpc>
              <a:spcBef>
                <a:spcPts val="0"/>
              </a:spcBef>
              <a:buFont typeface="Wingdings" panose="05000000000000000000" pitchFamily="2" charset="2"/>
              <a:buChar char=""/>
            </a:pPr>
            <a:r>
              <a:rPr lang="en-US" sz="1800"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Vendor Contact Information</a:t>
            </a:r>
            <a:endParaRPr lang="en-US" sz="1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15000"/>
              </a:lnSpc>
              <a:spcBef>
                <a:spcPts val="0"/>
              </a:spcBef>
              <a:buFont typeface="Wingdings" panose="05000000000000000000" pitchFamily="2" charset="2"/>
              <a:buChar char=""/>
            </a:pPr>
            <a:r>
              <a:rPr lang="en-US" sz="1800"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Remittance Address</a:t>
            </a:r>
            <a:endParaRPr lang="en-US" sz="1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15000"/>
              </a:lnSpc>
              <a:spcBef>
                <a:spcPts val="0"/>
              </a:spcBef>
              <a:buFont typeface="Wingdings" panose="05000000000000000000" pitchFamily="2" charset="2"/>
              <a:buChar char=""/>
            </a:pPr>
            <a:r>
              <a:rPr lang="en-US" sz="1800"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TDOT State Project Number	</a:t>
            </a:r>
            <a:endParaRPr lang="en-US" sz="1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15000"/>
              </a:lnSpc>
              <a:spcBef>
                <a:spcPts val="0"/>
              </a:spcBef>
              <a:buFont typeface="Wingdings" panose="05000000000000000000" pitchFamily="2" charset="2"/>
              <a:buChar char=""/>
            </a:pPr>
            <a:r>
              <a:rPr lang="en-US" sz="1800"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Federal Project Number, if applicable</a:t>
            </a:r>
            <a:endParaRPr lang="en-US" sz="1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15000"/>
              </a:lnSpc>
              <a:spcBef>
                <a:spcPts val="0"/>
              </a:spcBef>
              <a:buFont typeface="Wingdings" panose="05000000000000000000" pitchFamily="2" charset="2"/>
              <a:buChar char=""/>
            </a:pPr>
            <a:r>
              <a:rPr lang="en-US" sz="1800"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TDOT Contract Number/Work Order Number</a:t>
            </a:r>
            <a:endParaRPr lang="en-US" sz="1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15000"/>
              </a:lnSpc>
              <a:spcBef>
                <a:spcPts val="0"/>
              </a:spcBef>
              <a:buFont typeface="Wingdings" panose="05000000000000000000" pitchFamily="2" charset="2"/>
              <a:buChar char=""/>
            </a:pPr>
            <a:r>
              <a:rPr lang="en-US" sz="1800"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Invoice Date</a:t>
            </a:r>
            <a:endParaRPr lang="en-US" sz="1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15000"/>
              </a:lnSpc>
              <a:spcBef>
                <a:spcPts val="0"/>
              </a:spcBef>
              <a:buFont typeface="Wingdings" panose="05000000000000000000" pitchFamily="2" charset="2"/>
              <a:buChar char=""/>
            </a:pPr>
            <a:r>
              <a:rPr lang="en-US" sz="1800"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Invoice Number – should be unique and assigned by the vendor</a:t>
            </a:r>
            <a:endParaRPr lang="en-US" sz="1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15000"/>
              </a:lnSpc>
              <a:spcBef>
                <a:spcPts val="0"/>
              </a:spcBef>
              <a:buFont typeface="Wingdings" panose="05000000000000000000" pitchFamily="2" charset="2"/>
              <a:buChar char=""/>
            </a:pPr>
            <a:r>
              <a:rPr lang="en-US" sz="1800"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Invoice must indicate whether it is a partial or final billing	</a:t>
            </a:r>
            <a:endParaRPr lang="en-US" sz="1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15000"/>
              </a:lnSpc>
              <a:spcBef>
                <a:spcPts val="0"/>
              </a:spcBef>
              <a:buFont typeface="Wingdings" panose="05000000000000000000" pitchFamily="2" charset="2"/>
              <a:buChar char=""/>
            </a:pPr>
            <a:r>
              <a:rPr lang="en-US" sz="1800"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Pay Terms</a:t>
            </a:r>
            <a:endParaRPr lang="en-US" sz="1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15000"/>
              </a:lnSpc>
              <a:spcBef>
                <a:spcPts val="0"/>
              </a:spcBef>
              <a:buFont typeface="Wingdings" panose="05000000000000000000" pitchFamily="2" charset="2"/>
              <a:buChar char=""/>
            </a:pPr>
            <a:r>
              <a:rPr lang="en-US" sz="1800"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Total Amount Due  </a:t>
            </a:r>
            <a:endParaRPr lang="en-US" sz="1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15000"/>
              </a:lnSpc>
              <a:spcBef>
                <a:spcPts val="0"/>
              </a:spcBef>
              <a:buFont typeface="Wingdings" panose="05000000000000000000" pitchFamily="2" charset="2"/>
              <a:buChar char=""/>
            </a:pPr>
            <a:r>
              <a:rPr lang="en-US" sz="1800"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Billing Period/Service Period</a:t>
            </a:r>
            <a:endParaRPr lang="en-US" sz="1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15000"/>
              </a:lnSpc>
              <a:spcBef>
                <a:spcPts val="0"/>
              </a:spcBef>
              <a:buFont typeface="Wingdings" panose="05000000000000000000" pitchFamily="2" charset="2"/>
              <a:buChar char=""/>
            </a:pPr>
            <a:r>
              <a:rPr lang="en-US" sz="1800"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Previously Invoiced Amount – if the vendor includes this amount on the invoice, this               </a:t>
            </a:r>
            <a:endParaRPr lang="en-US" sz="1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15000"/>
              </a:lnSpc>
              <a:spcBef>
                <a:spcPts val="0"/>
              </a:spcBef>
              <a:buFont typeface="Wingdings" panose="05000000000000000000" pitchFamily="2" charset="2"/>
              <a:buChar char=""/>
            </a:pPr>
            <a:r>
              <a:rPr lang="en-US" sz="1800"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amount must reflect the correct amount billed to date</a:t>
            </a:r>
            <a:endParaRPr lang="en-US" sz="1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15000"/>
              </a:lnSpc>
              <a:spcBef>
                <a:spcPts val="0"/>
              </a:spcBef>
              <a:buFont typeface="Wingdings" panose="05000000000000000000" pitchFamily="2" charset="2"/>
              <a:buChar char=""/>
            </a:pPr>
            <a:r>
              <a:rPr lang="en-US" sz="1800"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Invoice must be signed by a company representative</a:t>
            </a:r>
            <a:endParaRPr lang="en-US" sz="1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15000"/>
              </a:lnSpc>
              <a:spcBef>
                <a:spcPts val="0"/>
              </a:spcBef>
              <a:spcAft>
                <a:spcPts val="1000"/>
              </a:spcAft>
              <a:buFont typeface="Wingdings" panose="05000000000000000000" pitchFamily="2" charset="2"/>
              <a:buChar char=""/>
            </a:pPr>
            <a:r>
              <a:rPr lang="en-US" sz="1800"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The invoice must </a:t>
            </a:r>
            <a:r>
              <a:rPr lang="en-US" sz="1800" u="sng"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summarize by cost/expense category</a:t>
            </a:r>
            <a:r>
              <a:rPr lang="en-US" sz="1800"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 the total amount being billed and the documents that support a given cost category must accompany the invoice.  The support should be collated to correspond to the cost category being billed and schedules can be used to summarize the expenses for each category.</a:t>
            </a:r>
            <a:endParaRPr lang="en-US" sz="1800" dirty="0">
              <a:solidFill>
                <a:schemeClr val="bg1"/>
              </a:solidFill>
              <a:latin typeface="TimesNewRomanPSMT"/>
            </a:endParaRPr>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514350" indent="-514350">
              <a:buFont typeface="+mj-lt"/>
              <a:buAutoNum type="arabicPeriod"/>
            </a:pPr>
            <a:endParaRPr lang="en-US" dirty="0"/>
          </a:p>
          <a:p>
            <a:pPr lvl="1"/>
            <a:endParaRPr lang="en-US" dirty="0"/>
          </a:p>
          <a:p>
            <a:pPr lvl="1"/>
            <a:endParaRPr lang="en-US" dirty="0"/>
          </a:p>
        </p:txBody>
      </p:sp>
      <p:pic>
        <p:nvPicPr>
          <p:cNvPr id="6" name="Graphic 5" descr="Clipboard Mixed with solid fill">
            <a:extLst>
              <a:ext uri="{FF2B5EF4-FFF2-40B4-BE49-F238E27FC236}">
                <a16:creationId xmlns:a16="http://schemas.microsoft.com/office/drawing/2014/main" id="{B0ED2DEC-8731-8C1F-8EC8-C7D12B9937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91399" y="1676399"/>
            <a:ext cx="2895601" cy="2895601"/>
          </a:xfrm>
          <a:prstGeom prst="rect">
            <a:avLst/>
          </a:prstGeom>
        </p:spPr>
      </p:pic>
    </p:spTree>
    <p:extLst>
      <p:ext uri="{BB962C8B-B14F-4D97-AF65-F5344CB8AC3E}">
        <p14:creationId xmlns:p14="http://schemas.microsoft.com/office/powerpoint/2010/main" val="21925923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2799" y="527304"/>
            <a:ext cx="7704667" cy="758952"/>
          </a:xfrm>
        </p:spPr>
        <p:txBody>
          <a:bodyPr>
            <a:normAutofit fontScale="90000"/>
          </a:bodyPr>
          <a:lstStyle/>
          <a:p>
            <a:pPr algn="l"/>
            <a:r>
              <a:rPr lang="en-US" dirty="0"/>
              <a:t>TDOT Utility Invoice Process</a:t>
            </a:r>
          </a:p>
        </p:txBody>
      </p:sp>
      <p:sp>
        <p:nvSpPr>
          <p:cNvPr id="3" name="Content Placeholder 2"/>
          <p:cNvSpPr>
            <a:spLocks noGrp="1"/>
          </p:cNvSpPr>
          <p:nvPr>
            <p:ph idx="1"/>
          </p:nvPr>
        </p:nvSpPr>
        <p:spPr/>
        <p:txBody>
          <a:bodyPr>
            <a:normAutofit/>
          </a:bodyPr>
          <a:lstStyle/>
          <a:p>
            <a:pPr marL="0" indent="0">
              <a:buSzPct val="120000"/>
              <a:buNone/>
            </a:pPr>
            <a:endParaRPr lang="en-US" sz="3200" u="sng" dirty="0"/>
          </a:p>
          <a:p>
            <a:pPr marL="0" indent="0">
              <a:buSzPct val="120000"/>
              <a:buNone/>
            </a:pPr>
            <a:r>
              <a:rPr lang="en-US" sz="3200" u="sng" dirty="0"/>
              <a:t>End Results</a:t>
            </a:r>
          </a:p>
          <a:p>
            <a:pPr algn="l"/>
            <a:r>
              <a:rPr lang="en-US" sz="2400" i="1" dirty="0">
                <a:latin typeface="TimesNewRomanPS-ItalicMT"/>
              </a:rPr>
              <a:t>Invoices are Paid!</a:t>
            </a:r>
          </a:p>
          <a:p>
            <a:pPr algn="l"/>
            <a:r>
              <a:rPr lang="en-US" sz="2400" i="1" dirty="0">
                <a:latin typeface="TimesNewRomanPS-ItalicMT"/>
              </a:rPr>
              <a:t>Utility and/or consultants are </a:t>
            </a:r>
          </a:p>
          <a:p>
            <a:pPr marL="285750" indent="0">
              <a:buNone/>
            </a:pPr>
            <a:r>
              <a:rPr lang="en-US" sz="2400" i="1" dirty="0">
                <a:latin typeface="TimesNewRomanPS-ItalicMT"/>
              </a:rPr>
              <a:t>duly reimbursed!!</a:t>
            </a:r>
          </a:p>
          <a:p>
            <a:pPr algn="l"/>
            <a:r>
              <a:rPr lang="en-US" sz="2400" i="1" dirty="0">
                <a:latin typeface="TimesNewRomanPS-ItalicMT"/>
              </a:rPr>
              <a:t>Project is completed.</a:t>
            </a:r>
          </a:p>
          <a:p>
            <a:pPr algn="l"/>
            <a:endParaRPr lang="en-US" sz="1800" i="1" dirty="0">
              <a:latin typeface="TimesNewRomanPS-ItalicMT"/>
            </a:endParaRPr>
          </a:p>
          <a:p>
            <a:pPr algn="l"/>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514350" indent="-514350">
              <a:buFont typeface="+mj-lt"/>
              <a:buAutoNum type="arabicPeriod"/>
            </a:pPr>
            <a:endParaRPr lang="en-US" dirty="0"/>
          </a:p>
          <a:p>
            <a:pPr lvl="1"/>
            <a:endParaRPr lang="en-US" dirty="0"/>
          </a:p>
          <a:p>
            <a:pPr lvl="1"/>
            <a:endParaRPr lang="en-US" dirty="0"/>
          </a:p>
        </p:txBody>
      </p:sp>
      <p:pic>
        <p:nvPicPr>
          <p:cNvPr id="5" name="Picture 4" descr="Fireworks lighting up sky at night">
            <a:extLst>
              <a:ext uri="{FF2B5EF4-FFF2-40B4-BE49-F238E27FC236}">
                <a16:creationId xmlns:a16="http://schemas.microsoft.com/office/drawing/2014/main" id="{C8ADF1F5-CFCC-4298-380A-985DD31083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8341" y="4569778"/>
            <a:ext cx="3206205" cy="2146554"/>
          </a:xfrm>
          <a:prstGeom prst="rect">
            <a:avLst/>
          </a:prstGeom>
        </p:spPr>
      </p:pic>
      <p:pic>
        <p:nvPicPr>
          <p:cNvPr id="7" name="Picture 6" descr="Jars of coins">
            <a:extLst>
              <a:ext uri="{FF2B5EF4-FFF2-40B4-BE49-F238E27FC236}">
                <a16:creationId xmlns:a16="http://schemas.microsoft.com/office/drawing/2014/main" id="{D2C39E8A-5D52-2680-17E2-53815CA1D3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8385" y="1825625"/>
            <a:ext cx="5111205" cy="2594670"/>
          </a:xfrm>
          <a:prstGeom prst="rect">
            <a:avLst/>
          </a:prstGeom>
        </p:spPr>
      </p:pic>
    </p:spTree>
    <p:extLst>
      <p:ext uri="{BB962C8B-B14F-4D97-AF65-F5344CB8AC3E}">
        <p14:creationId xmlns:p14="http://schemas.microsoft.com/office/powerpoint/2010/main" val="36378269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Diagram&#10;&#10;Description automatically generated with medium confidence">
            <a:extLst>
              <a:ext uri="{FF2B5EF4-FFF2-40B4-BE49-F238E27FC236}">
                <a16:creationId xmlns:a16="http://schemas.microsoft.com/office/drawing/2014/main" id="{480276AF-8CF2-6B42-E98A-5D11A66E8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714" y="809778"/>
            <a:ext cx="5264655" cy="5571066"/>
          </a:xfrm>
          <a:prstGeom prst="rect">
            <a:avLst/>
          </a:prstGeom>
        </p:spPr>
      </p:pic>
    </p:spTree>
    <p:extLst>
      <p:ext uri="{BB962C8B-B14F-4D97-AF65-F5344CB8AC3E}">
        <p14:creationId xmlns:p14="http://schemas.microsoft.com/office/powerpoint/2010/main" val="870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B7EAE-14AF-4F78-8510-FEF106DB2EA3}"/>
              </a:ext>
            </a:extLst>
          </p:cNvPr>
          <p:cNvSpPr>
            <a:spLocks noGrp="1"/>
          </p:cNvSpPr>
          <p:nvPr>
            <p:ph type="ctrTitle"/>
          </p:nvPr>
        </p:nvSpPr>
        <p:spPr>
          <a:xfrm>
            <a:off x="4593469" y="1041400"/>
            <a:ext cx="7598531" cy="2387600"/>
          </a:xfrm>
        </p:spPr>
        <p:txBody>
          <a:bodyPr>
            <a:normAutofit fontScale="90000"/>
          </a:bodyPr>
          <a:lstStyle/>
          <a:p>
            <a:pPr algn="ctr"/>
            <a:r>
              <a:rPr lang="en-US" dirty="0"/>
              <a:t>Chapter 86 Policy</a:t>
            </a:r>
            <a:br>
              <a:rPr lang="en-US" dirty="0"/>
            </a:br>
            <a:r>
              <a:rPr lang="en-US" dirty="0"/>
              <a:t> Overview &amp; Changes</a:t>
            </a:r>
          </a:p>
        </p:txBody>
      </p:sp>
      <p:sp>
        <p:nvSpPr>
          <p:cNvPr id="3" name="Subtitle 2">
            <a:extLst>
              <a:ext uri="{FF2B5EF4-FFF2-40B4-BE49-F238E27FC236}">
                <a16:creationId xmlns:a16="http://schemas.microsoft.com/office/drawing/2014/main" id="{1DC14B1A-4B75-4E88-8DA5-AFA6755170B8}"/>
              </a:ext>
            </a:extLst>
          </p:cNvPr>
          <p:cNvSpPr>
            <a:spLocks noGrp="1"/>
          </p:cNvSpPr>
          <p:nvPr>
            <p:ph type="subTitle" idx="1"/>
          </p:nvPr>
        </p:nvSpPr>
        <p:spPr/>
        <p:txBody>
          <a:bodyPr>
            <a:normAutofit/>
          </a:bodyPr>
          <a:lstStyle/>
          <a:p>
            <a:r>
              <a:rPr lang="en-US" dirty="0"/>
              <a:t>By: 	Michael Horlacher</a:t>
            </a:r>
          </a:p>
          <a:p>
            <a:r>
              <a:rPr lang="en-US" dirty="0"/>
              <a:t>	</a:t>
            </a:r>
            <a:r>
              <a:rPr lang="en-US" i="1" dirty="0"/>
              <a:t>Utilities TDOT Manager</a:t>
            </a:r>
          </a:p>
        </p:txBody>
      </p:sp>
    </p:spTree>
    <p:extLst>
      <p:ext uri="{BB962C8B-B14F-4D97-AF65-F5344CB8AC3E}">
        <p14:creationId xmlns:p14="http://schemas.microsoft.com/office/powerpoint/2010/main" val="3493153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68B5AFE-163D-756A-DE84-737CDA8C2280}"/>
              </a:ext>
            </a:extLst>
          </p:cNvPr>
          <p:cNvSpPr>
            <a:spLocks noGrp="1"/>
          </p:cNvSpPr>
          <p:nvPr>
            <p:ph type="body" sz="half" idx="2"/>
          </p:nvPr>
        </p:nvSpPr>
        <p:spPr>
          <a:xfrm>
            <a:off x="839788" y="2057399"/>
            <a:ext cx="3932237" cy="4318233"/>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Open Sans"/>
                <a:ea typeface="+mn-ea"/>
                <a:cs typeface="+mn-cs"/>
              </a:rPr>
              <a:t>Property Rights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white"/>
                </a:solidFill>
                <a:effectLst/>
                <a:uLnTx/>
                <a:uFillTx/>
                <a:latin typeface="Open Sans"/>
                <a:ea typeface="+mn-ea"/>
                <a:cs typeface="+mn-cs"/>
              </a:rPr>
              <a:t>Mandatory</a:t>
            </a:r>
            <a:r>
              <a:rPr kumimoji="0" lang="en-US" sz="2400" b="0" i="0" u="none" strike="noStrike" kern="1200" cap="none" spc="0" normalizeH="0" baseline="0" noProof="0" dirty="0">
                <a:ln>
                  <a:noFill/>
                </a:ln>
                <a:solidFill>
                  <a:prstClr val="white"/>
                </a:solidFill>
                <a:effectLst/>
                <a:uLnTx/>
                <a:uFillTx/>
                <a:latin typeface="Open Sans"/>
                <a:ea typeface="+mn-ea"/>
                <a:cs typeface="+mn-cs"/>
              </a:rPr>
              <a:t> (5</a:t>
            </a:r>
            <a:r>
              <a:rPr kumimoji="0" lang="en-US" sz="2400" b="0" i="0" u="none" strike="noStrike" kern="1200" cap="none" spc="0" normalizeH="0" baseline="30000" noProof="0" dirty="0">
                <a:ln>
                  <a:noFill/>
                </a:ln>
                <a:solidFill>
                  <a:prstClr val="white"/>
                </a:solidFill>
                <a:effectLst/>
                <a:uLnTx/>
                <a:uFillTx/>
                <a:latin typeface="Open Sans"/>
                <a:ea typeface="+mn-ea"/>
                <a:cs typeface="+mn-cs"/>
              </a:rPr>
              <a:t>th</a:t>
            </a:r>
            <a:r>
              <a:rPr kumimoji="0" lang="en-US" sz="2400" b="0" i="0" u="none" strike="noStrike" kern="1200" cap="none" spc="0" normalizeH="0" baseline="0" noProof="0" dirty="0">
                <a:ln>
                  <a:noFill/>
                </a:ln>
                <a:solidFill>
                  <a:prstClr val="white"/>
                </a:solidFill>
                <a:effectLst/>
                <a:uLnTx/>
                <a:uFillTx/>
                <a:latin typeface="Open Sans"/>
                <a:ea typeface="+mn-ea"/>
                <a:cs typeface="+mn-cs"/>
              </a:rPr>
              <a:t> &amp; 14</a:t>
            </a:r>
            <a:r>
              <a:rPr kumimoji="0" lang="en-US" sz="2400" b="0" i="0" u="none" strike="noStrike" kern="1200" cap="none" spc="0" normalizeH="0" baseline="30000" noProof="0" dirty="0">
                <a:ln>
                  <a:noFill/>
                </a:ln>
                <a:solidFill>
                  <a:prstClr val="white"/>
                </a:solidFill>
                <a:effectLst/>
                <a:uLnTx/>
                <a:uFillTx/>
                <a:latin typeface="Open Sans"/>
                <a:ea typeface="+mn-ea"/>
                <a:cs typeface="+mn-cs"/>
              </a:rPr>
              <a:t>th</a:t>
            </a:r>
            <a:r>
              <a:rPr kumimoji="0" lang="en-US" sz="2400" b="0" i="0" u="none" strike="noStrike" kern="1200" cap="none" spc="0" normalizeH="0" baseline="0" noProof="0" dirty="0">
                <a:ln>
                  <a:noFill/>
                </a:ln>
                <a:solidFill>
                  <a:prstClr val="white"/>
                </a:solidFill>
                <a:effectLst/>
                <a:uLnTx/>
                <a:uFillTx/>
                <a:latin typeface="Open Sans"/>
                <a:ea typeface="+mn-ea"/>
                <a:cs typeface="+mn-cs"/>
              </a:rPr>
              <a:t> Amendment)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Open Sans"/>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Open Sans"/>
                <a:ea typeface="+mn-ea"/>
                <a:cs typeface="+mn-cs"/>
              </a:rPr>
              <a:t>Chapter 86</a:t>
            </a:r>
            <a:endParaRPr kumimoji="0" lang="en-US" sz="2400" b="0" i="0" u="none" strike="noStrike" kern="1200" cap="none" spc="0" normalizeH="0" baseline="0" noProof="0" dirty="0">
              <a:ln>
                <a:noFill/>
              </a:ln>
              <a:solidFill>
                <a:prstClr val="white"/>
              </a:solidFill>
              <a:effectLst/>
              <a:uLnTx/>
              <a:uFillTx/>
              <a:latin typeface="Open Sans"/>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white"/>
                </a:solidFill>
                <a:effectLst/>
                <a:uLnTx/>
                <a:uFillTx/>
                <a:latin typeface="Open Sans"/>
                <a:ea typeface="+mn-ea"/>
                <a:cs typeface="+mn-cs"/>
              </a:rPr>
              <a:t>Permissive</a:t>
            </a:r>
            <a:r>
              <a:rPr kumimoji="0" lang="en-US" sz="2400" b="0" i="0" u="none" strike="noStrike" kern="1200" cap="none" spc="0" normalizeH="0" baseline="0" noProof="0" dirty="0">
                <a:ln>
                  <a:noFill/>
                </a:ln>
                <a:solidFill>
                  <a:prstClr val="white"/>
                </a:solidFill>
                <a:effectLst/>
                <a:uLnTx/>
                <a:uFillTx/>
                <a:latin typeface="Open Sans"/>
                <a:ea typeface="+mn-ea"/>
                <a:cs typeface="+mn-cs"/>
              </a:rPr>
              <a:t> (by policy)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dirty="0">
                <a:solidFill>
                  <a:prstClr val="white"/>
                </a:solidFill>
                <a:latin typeface="Open Sans"/>
              </a:rPr>
              <a:t>Only applies to public ROW</a:t>
            </a:r>
            <a:endParaRPr kumimoji="0" lang="en-US" sz="2400" b="0" i="0" u="none" strike="noStrike" kern="1200" cap="none" spc="0" normalizeH="0" baseline="0" noProof="0" dirty="0">
              <a:ln>
                <a:noFill/>
              </a:ln>
              <a:solidFill>
                <a:prstClr val="white"/>
              </a:solidFill>
              <a:effectLst/>
              <a:uLnTx/>
              <a:uFillTx/>
              <a:latin typeface="Open Sans"/>
              <a:ea typeface="+mn-ea"/>
              <a:cs typeface="+mn-cs"/>
            </a:endParaRPr>
          </a:p>
          <a:p>
            <a:endParaRPr lang="en-US" dirty="0"/>
          </a:p>
        </p:txBody>
      </p:sp>
      <p:sp>
        <p:nvSpPr>
          <p:cNvPr id="15" name="TextBox 14">
            <a:extLst>
              <a:ext uri="{FF2B5EF4-FFF2-40B4-BE49-F238E27FC236}">
                <a16:creationId xmlns:a16="http://schemas.microsoft.com/office/drawing/2014/main" id="{36F0AD31-72E3-7C80-2954-17BB1D39F433}"/>
              </a:ext>
            </a:extLst>
          </p:cNvPr>
          <p:cNvSpPr txBox="1"/>
          <p:nvPr/>
        </p:nvSpPr>
        <p:spPr>
          <a:xfrm>
            <a:off x="2007066" y="265736"/>
            <a:ext cx="9546336" cy="1325880"/>
          </a:xfrm>
          <a:prstGeom prst="rect">
            <a:avLst/>
          </a:prstGeom>
        </p:spPr>
        <p:txBody>
          <a:bodyPr vert="horz" lIns="91440" tIns="45720" rIns="91440" bIns="45720" rtlCol="0" anchor="ctr">
            <a:normAutofit/>
          </a:bodyPr>
          <a:lstStyle>
            <a:lvl1pPr>
              <a:lnSpc>
                <a:spcPct val="90000"/>
              </a:lnSpc>
              <a:spcBef>
                <a:spcPct val="0"/>
              </a:spcBef>
              <a:buNone/>
              <a:defRPr sz="4400" b="1">
                <a:solidFill>
                  <a:srgbClr val="EE3524"/>
                </a:solidFill>
                <a:latin typeface="Calibri" panose="020F0502020204030204" pitchFamily="34" charset="0"/>
                <a:ea typeface="+mj-ea"/>
                <a:cs typeface="Calibri" panose="020F0502020204030204" pitchFamily="34" charset="0"/>
              </a:defRPr>
            </a:lvl1pPr>
          </a:lstStyle>
          <a:p>
            <a:r>
              <a:rPr lang="en-US" dirty="0"/>
              <a:t>Utility Relocation Reimbursement Types</a:t>
            </a:r>
          </a:p>
        </p:txBody>
      </p:sp>
      <p:pic>
        <p:nvPicPr>
          <p:cNvPr id="7" name="Picture 6">
            <a:extLst>
              <a:ext uri="{FF2B5EF4-FFF2-40B4-BE49-F238E27FC236}">
                <a16:creationId xmlns:a16="http://schemas.microsoft.com/office/drawing/2014/main" id="{B2DD5112-9147-06F2-CA2D-91974366452F}"/>
              </a:ext>
            </a:extLst>
          </p:cNvPr>
          <p:cNvPicPr>
            <a:picLocks noChangeAspect="1"/>
          </p:cNvPicPr>
          <p:nvPr/>
        </p:nvPicPr>
        <p:blipFill>
          <a:blip r:embed="rId3"/>
          <a:stretch>
            <a:fillRect/>
          </a:stretch>
        </p:blipFill>
        <p:spPr>
          <a:xfrm>
            <a:off x="4772025" y="1881352"/>
            <a:ext cx="7194252" cy="3983420"/>
          </a:xfrm>
          <a:prstGeom prst="rect">
            <a:avLst/>
          </a:prstGeom>
        </p:spPr>
      </p:pic>
    </p:spTree>
    <p:extLst>
      <p:ext uri="{BB962C8B-B14F-4D97-AF65-F5344CB8AC3E}">
        <p14:creationId xmlns:p14="http://schemas.microsoft.com/office/powerpoint/2010/main" val="2582681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A0ED-F59B-6D1A-D501-3FD7905CCACE}"/>
              </a:ext>
            </a:extLst>
          </p:cNvPr>
          <p:cNvSpPr>
            <a:spLocks noGrp="1"/>
          </p:cNvSpPr>
          <p:nvPr>
            <p:ph type="title"/>
          </p:nvPr>
        </p:nvSpPr>
        <p:spPr>
          <a:xfrm>
            <a:off x="2011680" y="265176"/>
            <a:ext cx="9541329" cy="1325563"/>
          </a:xfrm>
        </p:spPr>
        <p:txBody>
          <a:bodyPr>
            <a:normAutofit/>
          </a:bodyPr>
          <a:lstStyle/>
          <a:p>
            <a:r>
              <a:rPr lang="en-US" b="1" dirty="0">
                <a:solidFill>
                  <a:srgbClr val="EE3524"/>
                </a:solidFill>
                <a:latin typeface="Calibri" panose="020F0502020204030204" pitchFamily="34" charset="0"/>
                <a:cs typeface="Calibri" panose="020F0502020204030204" pitchFamily="34" charset="0"/>
              </a:rPr>
              <a:t>Creation of “Chapter 86”</a:t>
            </a:r>
          </a:p>
        </p:txBody>
      </p:sp>
      <p:sp>
        <p:nvSpPr>
          <p:cNvPr id="3" name="Content Placeholder 2">
            <a:extLst>
              <a:ext uri="{FF2B5EF4-FFF2-40B4-BE49-F238E27FC236}">
                <a16:creationId xmlns:a16="http://schemas.microsoft.com/office/drawing/2014/main" id="{C7A275CE-11DF-4FB7-954A-5BC08D78CD3F}"/>
              </a:ext>
            </a:extLst>
          </p:cNvPr>
          <p:cNvSpPr>
            <a:spLocks noGrp="1"/>
          </p:cNvSpPr>
          <p:nvPr>
            <p:ph sz="half" idx="1"/>
          </p:nvPr>
        </p:nvSpPr>
        <p:spPr/>
        <p:txBody>
          <a:bodyPr>
            <a:normAutofit/>
          </a:bodyPr>
          <a:lstStyle/>
          <a:p>
            <a:pPr algn="l"/>
            <a:r>
              <a:rPr lang="en-US" sz="2800" b="0" i="0" u="none" strike="noStrike" baseline="0" dirty="0"/>
              <a:t>Chapter 86 refers to        T.C.A. § 54-5-804 </a:t>
            </a:r>
          </a:p>
          <a:p>
            <a:pPr algn="l"/>
            <a:endParaRPr lang="en-US" dirty="0"/>
          </a:p>
          <a:p>
            <a:pPr marL="457200" lvl="1" indent="0">
              <a:buNone/>
            </a:pPr>
            <a:r>
              <a:rPr lang="en-US" dirty="0"/>
              <a:t>(</a:t>
            </a:r>
            <a:r>
              <a:rPr lang="en-US" b="0" i="0" u="none" strike="noStrike" baseline="0" dirty="0"/>
              <a:t>as amended by Public Chapter 86 of the 2003 Acts of the Tennessee General Assembly.)</a:t>
            </a:r>
          </a:p>
          <a:p>
            <a:pPr algn="l"/>
            <a:endParaRPr lang="en-US" sz="2800" b="0" i="0" u="none" strike="noStrike" baseline="0" dirty="0"/>
          </a:p>
          <a:p>
            <a:pPr algn="l"/>
            <a:r>
              <a:rPr lang="en-US" dirty="0"/>
              <a:t>Policy was first created in 2005</a:t>
            </a:r>
          </a:p>
        </p:txBody>
      </p:sp>
      <p:pic>
        <p:nvPicPr>
          <p:cNvPr id="6" name="Picture 5">
            <a:extLst>
              <a:ext uri="{FF2B5EF4-FFF2-40B4-BE49-F238E27FC236}">
                <a16:creationId xmlns:a16="http://schemas.microsoft.com/office/drawing/2014/main" id="{02607C4E-9421-E21D-E178-8FCEB708CC80}"/>
              </a:ext>
            </a:extLst>
          </p:cNvPr>
          <p:cNvPicPr>
            <a:picLocks noChangeAspect="1"/>
          </p:cNvPicPr>
          <p:nvPr/>
        </p:nvPicPr>
        <p:blipFill>
          <a:blip r:embed="rId3"/>
          <a:stretch>
            <a:fillRect/>
          </a:stretch>
        </p:blipFill>
        <p:spPr>
          <a:xfrm>
            <a:off x="6583680" y="1825625"/>
            <a:ext cx="3139440" cy="4104887"/>
          </a:xfrm>
          <a:prstGeom prst="rect">
            <a:avLst/>
          </a:prstGeom>
        </p:spPr>
      </p:pic>
    </p:spTree>
    <p:extLst>
      <p:ext uri="{BB962C8B-B14F-4D97-AF65-F5344CB8AC3E}">
        <p14:creationId xmlns:p14="http://schemas.microsoft.com/office/powerpoint/2010/main" val="2494777169"/>
      </p:ext>
    </p:extLst>
  </p:cSld>
  <p:clrMapOvr>
    <a:masterClrMapping/>
  </p:clrMapOvr>
</p:sld>
</file>

<file path=ppt/theme/theme1.xml><?xml version="1.0" encoding="utf-8"?>
<a:theme xmlns:a="http://schemas.openxmlformats.org/drawingml/2006/main" name="Custom Design">
  <a:themeElements>
    <a:clrScheme name="TDOT Color Palette">
      <a:dk1>
        <a:srgbClr val="000000"/>
      </a:dk1>
      <a:lt1>
        <a:sysClr val="window" lastClr="FFFFFF"/>
      </a:lt1>
      <a:dk2>
        <a:srgbClr val="1F376D"/>
      </a:dk2>
      <a:lt2>
        <a:srgbClr val="919195"/>
      </a:lt2>
      <a:accent1>
        <a:srgbClr val="EE352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Segoe UI Semibold"/>
        <a:ea typeface=""/>
        <a:cs typeface=""/>
      </a:majorFont>
      <a:minorFont>
        <a:latin typeface="Bagatela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B63DD7B0E33B41A9F2BDAB9C323FF1" ma:contentTypeVersion="9" ma:contentTypeDescription="Create a new document." ma:contentTypeScope="" ma:versionID="fb0a0c34e6adbdc8af06ae892765d560">
  <xsd:schema xmlns:xsd="http://www.w3.org/2001/XMLSchema" xmlns:xs="http://www.w3.org/2001/XMLSchema" xmlns:p="http://schemas.microsoft.com/office/2006/metadata/properties" xmlns:ns2="b5d03e5b-67f9-4998-b70e-b0a6a808d952" xmlns:ns3="85885c51-694b-4274-b458-d2f93dab35e2" targetNamespace="http://schemas.microsoft.com/office/2006/metadata/properties" ma:root="true" ma:fieldsID="6869fa59d2b9d4f43de537746e6d46c9" ns2:_="" ns3:_="">
    <xsd:import namespace="b5d03e5b-67f9-4998-b70e-b0a6a808d952"/>
    <xsd:import namespace="85885c51-694b-4274-b458-d2f93dab35e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lcf76f155ced4ddcb4097134ff3c332f" minOccurs="0"/>
                <xsd:element ref="ns2:TaxCatchAll" minOccurs="0"/>
                <xsd:element ref="ns3:MediaServiceObjectDetectorVersion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d03e5b-67f9-4998-b70e-b0a6a808d95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5" nillable="true" ma:displayName="Taxonomy Catch All Column" ma:hidden="true" ma:list="{35fe75be-c691-4976-a605-3e429007ba68}" ma:internalName="TaxCatchAll" ma:showField="CatchAllData" ma:web="b5d03e5b-67f9-4998-b70e-b0a6a808d95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5885c51-694b-4274-b458-d2f93dab35e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ec6819c-d561-498f-ad6b-029f1b52bec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b5d03e5b-67f9-4998-b70e-b0a6a808d952">NNHDAM57MDXW-1374513330-205</_dlc_DocId>
    <_dlc_DocIdUrl xmlns="b5d03e5b-67f9-4998-b70e-b0a6a808d952">
      <Url>https://tennessee.sharepoint.com/sites/TDOT/BOA/HR/trans/_layouts/15/DocIdRedir.aspx?ID=NNHDAM57MDXW-1374513330-205</Url>
      <Description>NNHDAM57MDXW-1374513330-205</Description>
    </_dlc_DocIdUrl>
    <TaxCatchAll xmlns="b5d03e5b-67f9-4998-b70e-b0a6a808d952" xsi:nil="true"/>
    <lcf76f155ced4ddcb4097134ff3c332f xmlns="85885c51-694b-4274-b458-d2f93dab35e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9188E8A-F843-42CA-BC1E-964283BBC9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d03e5b-67f9-4998-b70e-b0a6a808d952"/>
    <ds:schemaRef ds:uri="85885c51-694b-4274-b458-d2f93dab35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91ED34-B9D1-46CF-840E-F06B3453EB00}">
  <ds:schemaRefs>
    <ds:schemaRef ds:uri="http://schemas.microsoft.com/sharepoint/v3/contenttype/forms"/>
  </ds:schemaRefs>
</ds:datastoreItem>
</file>

<file path=customXml/itemProps3.xml><?xml version="1.0" encoding="utf-8"?>
<ds:datastoreItem xmlns:ds="http://schemas.openxmlformats.org/officeDocument/2006/customXml" ds:itemID="{83232491-60C5-4331-8413-6C277283EF15}">
  <ds:schemaRefs>
    <ds:schemaRef ds:uri="http://schemas.microsoft.com/sharepoint/events"/>
  </ds:schemaRefs>
</ds:datastoreItem>
</file>

<file path=customXml/itemProps4.xml><?xml version="1.0" encoding="utf-8"?>
<ds:datastoreItem xmlns:ds="http://schemas.openxmlformats.org/officeDocument/2006/customXml" ds:itemID="{3A68FD60-8F7C-4B18-8DE3-0816B2AB9E73}">
  <ds:schemaRefs>
    <ds:schemaRef ds:uri="http://purl.org/dc/dcmitype/"/>
    <ds:schemaRef ds:uri="http://schemas.microsoft.com/office/2006/documentManagement/types"/>
    <ds:schemaRef ds:uri="http://purl.org/dc/elements/1.1/"/>
    <ds:schemaRef ds:uri="http://schemas.microsoft.com/office/infopath/2007/PartnerControls"/>
    <ds:schemaRef ds:uri="http://purl.org/dc/terms/"/>
    <ds:schemaRef ds:uri="http://schemas.microsoft.com/office/2006/metadata/properties"/>
    <ds:schemaRef ds:uri="http://schemas.openxmlformats.org/package/2006/metadata/core-properties"/>
    <ds:schemaRef ds:uri="85885c51-694b-4274-b458-d2f93dab35e2"/>
    <ds:schemaRef ds:uri="b5d03e5b-67f9-4998-b70e-b0a6a808d95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3230</TotalTime>
  <Words>3511</Words>
  <Application>Microsoft Office PowerPoint</Application>
  <PresentationFormat>Widescreen</PresentationFormat>
  <Paragraphs>503</Paragraphs>
  <Slides>65</Slides>
  <Notes>15</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65</vt:i4>
      </vt:variant>
    </vt:vector>
  </HeadingPairs>
  <TitlesOfParts>
    <vt:vector size="81" baseType="lpstr">
      <vt:lpstr>Wingdings</vt:lpstr>
      <vt:lpstr>TimesNewRomanPSMT</vt:lpstr>
      <vt:lpstr>Courier New</vt:lpstr>
      <vt:lpstr>TimesNewRomanPS-ItalicMT</vt:lpstr>
      <vt:lpstr>Open Sans ExtraBold</vt:lpstr>
      <vt:lpstr>Open Sans</vt:lpstr>
      <vt:lpstr>TimesNewRomanPS-BoldMT</vt:lpstr>
      <vt:lpstr>Calibri</vt:lpstr>
      <vt:lpstr>Cambria</vt:lpstr>
      <vt:lpstr>Bagatela Medium</vt:lpstr>
      <vt:lpstr>PermianSlabSerifTypeface</vt:lpstr>
      <vt:lpstr>Arial</vt:lpstr>
      <vt:lpstr>Segoe UI Semibold</vt:lpstr>
      <vt:lpstr>Calibri-Bold</vt:lpstr>
      <vt:lpstr>Custom Design</vt:lpstr>
      <vt:lpstr>1_Office Theme</vt:lpstr>
      <vt:lpstr>TDOT Utilities Website</vt:lpstr>
      <vt:lpstr>Introduction</vt:lpstr>
      <vt:lpstr>Regional &amp; Headquarters Utility Staff</vt:lpstr>
      <vt:lpstr>Restructured Divisions</vt:lpstr>
      <vt:lpstr>Restructured Divisions</vt:lpstr>
      <vt:lpstr>Restructured Divisions</vt:lpstr>
      <vt:lpstr>Chapter 86 Policy  Overview &amp; Changes</vt:lpstr>
      <vt:lpstr>PowerPoint Presentation</vt:lpstr>
      <vt:lpstr>Creation of “Chapter 86”</vt:lpstr>
      <vt:lpstr>Chapter 86 Qualified Projects</vt:lpstr>
      <vt:lpstr>Utility Eligibility Requirements</vt:lpstr>
      <vt:lpstr>Submittals</vt:lpstr>
      <vt:lpstr>Other Key Historical Dates</vt:lpstr>
      <vt:lpstr>February 14, 2024 Policy Changes!! </vt:lpstr>
      <vt:lpstr>Chapter 86 Contract Types</vt:lpstr>
      <vt:lpstr>Non-Chapter 86 Contract Types</vt:lpstr>
      <vt:lpstr>Utility Coordination key updates</vt:lpstr>
      <vt:lpstr>Utility Investigation (SUE) updates</vt:lpstr>
      <vt:lpstr>This is the ultimate key message:</vt:lpstr>
      <vt:lpstr>Questions?</vt:lpstr>
      <vt:lpstr>Buy America/Build  America </vt:lpstr>
      <vt:lpstr>Buy America- SP106A and 106BA</vt:lpstr>
      <vt:lpstr>Buy America- SP106A and SP106BA</vt:lpstr>
      <vt:lpstr>Buy America- SP106A and 106BA- Manufactured Products- What is proposed... </vt:lpstr>
      <vt:lpstr>Buy America- SP106A and SP106BA— Manufactured Products -What is proposed  </vt:lpstr>
      <vt:lpstr>Buy America- SP106A and SP106BA- De Minimis Waiver  </vt:lpstr>
      <vt:lpstr>Project Development</vt:lpstr>
      <vt:lpstr>Buy America Issues to Consider for Utility Work on Projects with Federal-aid highway program (FAHP) Funding</vt:lpstr>
      <vt:lpstr>SP106A and SP106BA-Administration and Enforcement </vt:lpstr>
      <vt:lpstr>FHWA Buy America for Utilities Q&amp;A </vt:lpstr>
      <vt:lpstr>Permits </vt:lpstr>
      <vt:lpstr>TDOT Utility Permit Process</vt:lpstr>
      <vt:lpstr>TDOT Utility Permit Process</vt:lpstr>
      <vt:lpstr>TDOT Utility Permit Process</vt:lpstr>
      <vt:lpstr>TDOT Utility Permit Process</vt:lpstr>
      <vt:lpstr>TDOT Utility Permit Process</vt:lpstr>
      <vt:lpstr>TDOT Utility Permit Process</vt:lpstr>
      <vt:lpstr>TDOT Utility Permit Process</vt:lpstr>
      <vt:lpstr>TDOT UTILITIES PERMIT</vt:lpstr>
      <vt:lpstr>PowerPoint Presentation</vt:lpstr>
      <vt:lpstr>PowerPoint Presentation</vt:lpstr>
      <vt:lpstr>PowerPoint Presentation</vt:lpstr>
      <vt:lpstr>PowerPoint Presentation</vt:lpstr>
      <vt:lpstr>PowerPoint Presentation</vt:lpstr>
      <vt:lpstr>TDOT UTILITIES</vt:lpstr>
      <vt:lpstr>PowerPoint Presentation</vt:lpstr>
      <vt:lpstr>PowerPoint Presentation</vt:lpstr>
      <vt:lpstr>PowerPoint Presentation</vt:lpstr>
      <vt:lpstr>PowerPoint Presentation</vt:lpstr>
      <vt:lpstr>PowerPoint Presentation</vt:lpstr>
      <vt:lpstr>PowerPoint Presentation</vt:lpstr>
      <vt:lpstr> INVOICING</vt:lpstr>
      <vt:lpstr>TDOT Utility Invoice Process</vt:lpstr>
      <vt:lpstr>TDOT Utility Invoice Process</vt:lpstr>
      <vt:lpstr>TDOT Utility Invoice Process</vt:lpstr>
      <vt:lpstr>TDOT Utility Invoice Process</vt:lpstr>
      <vt:lpstr>TDOT Utility Invoice Process</vt:lpstr>
      <vt:lpstr>TDOT Utility Invoice Process</vt:lpstr>
      <vt:lpstr>TDOT Utility Invoice Process</vt:lpstr>
      <vt:lpstr>PowerPoint Presentation</vt:lpstr>
      <vt:lpstr>PowerPoint Presentation</vt:lpstr>
      <vt:lpstr>PowerPoint Presentation</vt:lpstr>
      <vt:lpstr>PowerPoint Presentation</vt:lpstr>
      <vt:lpstr>TDOT Utility Invoice Process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McWilliams</dc:creator>
  <cp:lastModifiedBy>Michael Horlacher</cp:lastModifiedBy>
  <cp:revision>116</cp:revision>
  <cp:lastPrinted>2023-08-11T14:51:55Z</cp:lastPrinted>
  <dcterms:created xsi:type="dcterms:W3CDTF">2022-03-16T18:55:43Z</dcterms:created>
  <dcterms:modified xsi:type="dcterms:W3CDTF">2024-11-19T14:25:14Z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0x0101008FB63DD7B0E33B41A9F2BDAB9C323FF1</vt:lpwstr>
  </property>
  <property fmtid="{D5CDD505-2E9C-101B-9397-08002B2CF9AE}" pid="3" name="Order">
    <vt:lpwstr>2700.00000000000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dlc_DocIdItemGuid">
    <vt:lpwstr>3cc48c83-3812-436b-adbe-9c376d670716</vt:lpwstr>
  </property>
  <property fmtid="{D5CDD505-2E9C-101B-9397-08002B2CF9AE}" pid="8" name="_ExtendedDescription">
    <vt:lpwstr/>
  </property>
  <property fmtid="{D5CDD505-2E9C-101B-9397-08002B2CF9AE}" pid="9" name="TriggerFlowInfo">
    <vt:lpwstr/>
  </property>
  <property fmtid="{D5CDD505-2E9C-101B-9397-08002B2CF9AE}" pid="10" name="MSIP_Label_ea60d57e-af5b-4752-ac57-3e4f28ca11dc_Enabled">
    <vt:lpwstr>true</vt:lpwstr>
  </property>
  <property fmtid="{D5CDD505-2E9C-101B-9397-08002B2CF9AE}" pid="11" name="MSIP_Label_ea60d57e-af5b-4752-ac57-3e4f28ca11dc_SetDate">
    <vt:lpwstr>2023-07-06T00:55:12Z</vt:lpwstr>
  </property>
  <property fmtid="{D5CDD505-2E9C-101B-9397-08002B2CF9AE}" pid="12" name="MSIP_Label_ea60d57e-af5b-4752-ac57-3e4f28ca11dc_Method">
    <vt:lpwstr>Standard</vt:lpwstr>
  </property>
  <property fmtid="{D5CDD505-2E9C-101B-9397-08002B2CF9AE}" pid="13" name="MSIP_Label_ea60d57e-af5b-4752-ac57-3e4f28ca11dc_Name">
    <vt:lpwstr>ea60d57e-af5b-4752-ac57-3e4f28ca11dc</vt:lpwstr>
  </property>
  <property fmtid="{D5CDD505-2E9C-101B-9397-08002B2CF9AE}" pid="14" name="MSIP_Label_ea60d57e-af5b-4752-ac57-3e4f28ca11dc_SiteId">
    <vt:lpwstr>36da45f1-dd2c-4d1f-af13-5abe46b99921</vt:lpwstr>
  </property>
  <property fmtid="{D5CDD505-2E9C-101B-9397-08002B2CF9AE}" pid="15" name="MSIP_Label_ea60d57e-af5b-4752-ac57-3e4f28ca11dc_ActionId">
    <vt:lpwstr>4e8c7a25-62e4-4362-947a-c90454864f7f</vt:lpwstr>
  </property>
  <property fmtid="{D5CDD505-2E9C-101B-9397-08002B2CF9AE}" pid="16" name="MSIP_Label_ea60d57e-af5b-4752-ac57-3e4f28ca11dc_ContentBits">
    <vt:lpwstr>0</vt:lpwstr>
  </property>
</Properties>
</file>