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67" r:id="rId4"/>
    <p:sldId id="268" r:id="rId5"/>
    <p:sldId id="269" r:id="rId6"/>
    <p:sldId id="270" r:id="rId7"/>
    <p:sldId id="271" r:id="rId8"/>
    <p:sldId id="275" r:id="rId9"/>
    <p:sldId id="281" r:id="rId10"/>
    <p:sldId id="280" r:id="rId11"/>
    <p:sldId id="272" r:id="rId12"/>
    <p:sldId id="277" r:id="rId13"/>
    <p:sldId id="278" r:id="rId14"/>
    <p:sldId id="274" r:id="rId15"/>
    <p:sldId id="273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F00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5" autoAdjust="0"/>
  </p:normalViewPr>
  <p:slideViewPr>
    <p:cSldViewPr>
      <p:cViewPr>
        <p:scale>
          <a:sx n="118" d="100"/>
          <a:sy n="118" d="100"/>
        </p:scale>
        <p:origin x="-143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638CA-7666-41F6-A17D-8D1400D6F619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AA8695-4E86-4C61-B83A-F2AB58ABD285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2005</a:t>
          </a:r>
        </a:p>
      </dgm:t>
    </dgm:pt>
    <dgm:pt modelId="{868D689B-5D51-4256-B84E-DF8EF31A7842}" type="parTrans" cxnId="{CEFCFA60-C5B0-4C7E-9D2D-DF638C60A313}">
      <dgm:prSet/>
      <dgm:spPr/>
      <dgm:t>
        <a:bodyPr/>
        <a:lstStyle/>
        <a:p>
          <a:endParaRPr lang="en-US"/>
        </a:p>
      </dgm:t>
    </dgm:pt>
    <dgm:pt modelId="{DA78DB53-3EAA-4CD3-B99B-FA2B9D7E0746}" type="sibTrans" cxnId="{CEFCFA60-C5B0-4C7E-9D2D-DF638C60A313}">
      <dgm:prSet/>
      <dgm:spPr/>
      <dgm:t>
        <a:bodyPr/>
        <a:lstStyle/>
        <a:p>
          <a:endParaRPr lang="en-US"/>
        </a:p>
      </dgm:t>
    </dgm:pt>
    <dgm:pt modelId="{4CCC6666-B0BE-4356-84A1-93EE2DAA2B4C}">
      <dgm:prSet phldrT="[Text]" custT="1"/>
      <dgm:spPr/>
      <dgm:t>
        <a:bodyPr/>
        <a:lstStyle/>
        <a:p>
          <a:r>
            <a:rPr lang="en-US" sz="2400" dirty="0">
              <a:latin typeface="Microsoft Sans Serif" pitchFamily="34" charset="0"/>
              <a:cs typeface="Microsoft Sans Serif" pitchFamily="34" charset="0"/>
            </a:rPr>
            <a:t>$4 million of Federal funds become available for a southern bypass extension</a:t>
          </a:r>
        </a:p>
      </dgm:t>
    </dgm:pt>
    <dgm:pt modelId="{1469A481-710B-458B-A50D-13AE6EA01E17}" type="parTrans" cxnId="{7DB0DF39-FDF5-4B4E-A3C3-74F2EEBC28F2}">
      <dgm:prSet/>
      <dgm:spPr/>
      <dgm:t>
        <a:bodyPr/>
        <a:lstStyle/>
        <a:p>
          <a:endParaRPr lang="en-US"/>
        </a:p>
      </dgm:t>
    </dgm:pt>
    <dgm:pt modelId="{E98F988B-6CE1-4E0B-857D-901687452915}" type="sibTrans" cxnId="{7DB0DF39-FDF5-4B4E-A3C3-74F2EEBC28F2}">
      <dgm:prSet/>
      <dgm:spPr/>
      <dgm:t>
        <a:bodyPr/>
        <a:lstStyle/>
        <a:p>
          <a:endParaRPr lang="en-US"/>
        </a:p>
      </dgm:t>
    </dgm:pt>
    <dgm:pt modelId="{0A72E452-B2AB-476A-A3B6-5348F8170D9F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2009</a:t>
          </a:r>
        </a:p>
      </dgm:t>
    </dgm:pt>
    <dgm:pt modelId="{D8190A0C-EC16-4487-A8E3-A91705DEBC7C}" type="parTrans" cxnId="{C688A418-68C5-4BA9-9DB0-ECD624BB2F69}">
      <dgm:prSet/>
      <dgm:spPr/>
      <dgm:t>
        <a:bodyPr/>
        <a:lstStyle/>
        <a:p>
          <a:endParaRPr lang="en-US"/>
        </a:p>
      </dgm:t>
    </dgm:pt>
    <dgm:pt modelId="{2ACCE370-74BB-4DFE-92CC-A086DE8C7C95}" type="sibTrans" cxnId="{C688A418-68C5-4BA9-9DB0-ECD624BB2F69}">
      <dgm:prSet/>
      <dgm:spPr/>
      <dgm:t>
        <a:bodyPr/>
        <a:lstStyle/>
        <a:p>
          <a:endParaRPr lang="en-US"/>
        </a:p>
      </dgm:t>
    </dgm:pt>
    <dgm:pt modelId="{92313330-C697-47ED-915D-F9136E07EAEF}">
      <dgm:prSet phldrT="[Text]" custT="1"/>
      <dgm:spPr/>
      <dgm:t>
        <a:bodyPr/>
        <a:lstStyle/>
        <a:p>
          <a:r>
            <a:rPr lang="en-US" sz="2400" dirty="0">
              <a:latin typeface="Microsoft Sans Serif" pitchFamily="34" charset="0"/>
              <a:cs typeface="Microsoft Sans Serif" pitchFamily="34" charset="0"/>
            </a:rPr>
            <a:t>Transportation Planning Report (TPR) is approved by TDOT</a:t>
          </a:r>
        </a:p>
      </dgm:t>
    </dgm:pt>
    <dgm:pt modelId="{7F683410-25F8-45CC-AC3F-5CFE0BB12FFD}" type="parTrans" cxnId="{52A9F128-C382-4138-A0F4-C9418EC9C2A1}">
      <dgm:prSet/>
      <dgm:spPr/>
      <dgm:t>
        <a:bodyPr/>
        <a:lstStyle/>
        <a:p>
          <a:endParaRPr lang="en-US"/>
        </a:p>
      </dgm:t>
    </dgm:pt>
    <dgm:pt modelId="{BCA2114A-332B-46DB-ABDC-79B68BE0115E}" type="sibTrans" cxnId="{52A9F128-C382-4138-A0F4-C9418EC9C2A1}">
      <dgm:prSet/>
      <dgm:spPr/>
      <dgm:t>
        <a:bodyPr/>
        <a:lstStyle/>
        <a:p>
          <a:endParaRPr lang="en-US"/>
        </a:p>
      </dgm:t>
    </dgm:pt>
    <dgm:pt modelId="{3D53A56C-F34A-46E4-853E-15A380F3D3B5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2013</a:t>
          </a:r>
        </a:p>
      </dgm:t>
    </dgm:pt>
    <dgm:pt modelId="{018A2A32-07BD-40B2-814B-23F845E980B8}" type="parTrans" cxnId="{1DE93121-1763-4B6A-890A-328EE00ED254}">
      <dgm:prSet/>
      <dgm:spPr/>
      <dgm:t>
        <a:bodyPr/>
        <a:lstStyle/>
        <a:p>
          <a:endParaRPr lang="en-US"/>
        </a:p>
      </dgm:t>
    </dgm:pt>
    <dgm:pt modelId="{E03591C5-28DD-4558-A98E-C6C5AE3A3037}" type="sibTrans" cxnId="{1DE93121-1763-4B6A-890A-328EE00ED254}">
      <dgm:prSet/>
      <dgm:spPr/>
      <dgm:t>
        <a:bodyPr/>
        <a:lstStyle/>
        <a:p>
          <a:endParaRPr lang="en-US"/>
        </a:p>
      </dgm:t>
    </dgm:pt>
    <dgm:pt modelId="{0736B9F1-F936-48C8-AB9A-3917DBBD919B}">
      <dgm:prSet phldrT="[Text]" custT="1"/>
      <dgm:spPr/>
      <dgm:t>
        <a:bodyPr/>
        <a:lstStyle/>
        <a:p>
          <a:r>
            <a:rPr lang="en-US" sz="2300" dirty="0">
              <a:latin typeface="Microsoft Sans Serif" pitchFamily="34" charset="0"/>
              <a:cs typeface="Microsoft Sans Serif" pitchFamily="34" charset="0"/>
            </a:rPr>
            <a:t>Environmental Assessment (EA) is approved by FHWA</a:t>
          </a:r>
        </a:p>
      </dgm:t>
    </dgm:pt>
    <dgm:pt modelId="{10CC55A9-49A4-49BE-BC1E-E4FC7ACABC54}" type="parTrans" cxnId="{00B108F3-94E6-4F82-AB08-266CCF41DC62}">
      <dgm:prSet/>
      <dgm:spPr/>
      <dgm:t>
        <a:bodyPr/>
        <a:lstStyle/>
        <a:p>
          <a:endParaRPr lang="en-US"/>
        </a:p>
      </dgm:t>
    </dgm:pt>
    <dgm:pt modelId="{0B1BBE1C-6E47-4A38-A2FC-B4139136F233}" type="sibTrans" cxnId="{00B108F3-94E6-4F82-AB08-266CCF41DC62}">
      <dgm:prSet/>
      <dgm:spPr/>
      <dgm:t>
        <a:bodyPr/>
        <a:lstStyle/>
        <a:p>
          <a:endParaRPr lang="en-US"/>
        </a:p>
      </dgm:t>
    </dgm:pt>
    <dgm:pt modelId="{5429BB23-E769-4E24-8788-AD11930E4D32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2018</a:t>
          </a:r>
        </a:p>
      </dgm:t>
    </dgm:pt>
    <dgm:pt modelId="{6E6EF785-AE46-4D88-AD31-55784D49DCC7}" type="parTrans" cxnId="{E4CCB3CB-037C-42CB-AFC7-25424592F8B3}">
      <dgm:prSet/>
      <dgm:spPr/>
      <dgm:t>
        <a:bodyPr/>
        <a:lstStyle/>
        <a:p>
          <a:endParaRPr lang="en-US"/>
        </a:p>
      </dgm:t>
    </dgm:pt>
    <dgm:pt modelId="{04F6CBD4-5243-4ECE-81D7-85211F8096BF}" type="sibTrans" cxnId="{E4CCB3CB-037C-42CB-AFC7-25424592F8B3}">
      <dgm:prSet/>
      <dgm:spPr/>
      <dgm:t>
        <a:bodyPr/>
        <a:lstStyle/>
        <a:p>
          <a:endParaRPr lang="en-US"/>
        </a:p>
      </dgm:t>
    </dgm:pt>
    <dgm:pt modelId="{63F0FCA6-E0C3-4B27-9FC0-2C54A4EA45A0}">
      <dgm:prSet phldrT="[Text]" custT="1"/>
      <dgm:spPr/>
      <dgm:t>
        <a:bodyPr/>
        <a:lstStyle/>
        <a:p>
          <a:r>
            <a:rPr lang="en-US" sz="2400" dirty="0">
              <a:latin typeface="Microsoft Sans Serif" pitchFamily="34" charset="0"/>
              <a:cs typeface="Microsoft Sans Serif" pitchFamily="34" charset="0"/>
            </a:rPr>
            <a:t>A Reevaluation of the EA is approved by FHWA in July 2018</a:t>
          </a:r>
        </a:p>
      </dgm:t>
    </dgm:pt>
    <dgm:pt modelId="{BCF4739C-EED9-44EA-B569-12B7B4C6584B}" type="parTrans" cxnId="{DB4C0BF2-639E-445A-9174-28FE7B857F9F}">
      <dgm:prSet/>
      <dgm:spPr/>
      <dgm:t>
        <a:bodyPr/>
        <a:lstStyle/>
        <a:p>
          <a:endParaRPr lang="en-US"/>
        </a:p>
      </dgm:t>
    </dgm:pt>
    <dgm:pt modelId="{DD07A871-3CE9-4241-9C06-C9FE90DD50FC}" type="sibTrans" cxnId="{DB4C0BF2-639E-445A-9174-28FE7B857F9F}">
      <dgm:prSet/>
      <dgm:spPr/>
      <dgm:t>
        <a:bodyPr/>
        <a:lstStyle/>
        <a:p>
          <a:endParaRPr lang="en-US"/>
        </a:p>
      </dgm:t>
    </dgm:pt>
    <dgm:pt modelId="{CC93F1DE-05DE-41D9-B379-DB6E043848EF}" type="pres">
      <dgm:prSet presAssocID="{F40638CA-7666-41F6-A17D-8D1400D6F6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4A0BE7-B8EF-4B19-A9F8-A70BE46AFCB5}" type="pres">
      <dgm:prSet presAssocID="{C4AA8695-4E86-4C61-B83A-F2AB58ABD285}" presName="composite" presStyleCnt="0"/>
      <dgm:spPr/>
    </dgm:pt>
    <dgm:pt modelId="{D92E979E-7B51-4DA1-A9C6-A2FF60125014}" type="pres">
      <dgm:prSet presAssocID="{C4AA8695-4E86-4C61-B83A-F2AB58ABD28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AAD8E-122A-4B96-97BA-A941E5475C42}" type="pres">
      <dgm:prSet presAssocID="{C4AA8695-4E86-4C61-B83A-F2AB58ABD285}" presName="descendantText" presStyleLbl="alignAcc1" presStyleIdx="0" presStyleCnt="4" custLinFactNeighborX="549" custLinFactNeighborY="-2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D77AD-3130-4C8E-87ED-F232701A64CF}" type="pres">
      <dgm:prSet presAssocID="{DA78DB53-3EAA-4CD3-B99B-FA2B9D7E0746}" presName="sp" presStyleCnt="0"/>
      <dgm:spPr/>
    </dgm:pt>
    <dgm:pt modelId="{65BE7587-8B32-4B80-97D5-280424995B63}" type="pres">
      <dgm:prSet presAssocID="{0A72E452-B2AB-476A-A3B6-5348F8170D9F}" presName="composite" presStyleCnt="0"/>
      <dgm:spPr/>
    </dgm:pt>
    <dgm:pt modelId="{768FCB06-4703-4C30-B53F-C2F511E3E2C8}" type="pres">
      <dgm:prSet presAssocID="{0A72E452-B2AB-476A-A3B6-5348F8170D9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0F89A4-2ADD-45A2-9B85-B042DEFF35A8}" type="pres">
      <dgm:prSet presAssocID="{0A72E452-B2AB-476A-A3B6-5348F8170D9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75035-803D-419F-B772-63E0A5F5269F}" type="pres">
      <dgm:prSet presAssocID="{2ACCE370-74BB-4DFE-92CC-A086DE8C7C95}" presName="sp" presStyleCnt="0"/>
      <dgm:spPr/>
    </dgm:pt>
    <dgm:pt modelId="{96712DD1-8725-4FD6-87E4-C2AF6126E0FB}" type="pres">
      <dgm:prSet presAssocID="{3D53A56C-F34A-46E4-853E-15A380F3D3B5}" presName="composite" presStyleCnt="0"/>
      <dgm:spPr/>
    </dgm:pt>
    <dgm:pt modelId="{B1F88594-E37F-4385-8A13-6A2586D4ED2F}" type="pres">
      <dgm:prSet presAssocID="{3D53A56C-F34A-46E4-853E-15A380F3D3B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DBE68E-30D1-4B8C-A4D1-44B98F0D2E23}" type="pres">
      <dgm:prSet presAssocID="{3D53A56C-F34A-46E4-853E-15A380F3D3B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4540C-557A-4BAB-8135-F72D908F6F3A}" type="pres">
      <dgm:prSet presAssocID="{E03591C5-28DD-4558-A98E-C6C5AE3A3037}" presName="sp" presStyleCnt="0"/>
      <dgm:spPr/>
    </dgm:pt>
    <dgm:pt modelId="{02296726-8A21-4832-84C0-C6C197DF44E6}" type="pres">
      <dgm:prSet presAssocID="{5429BB23-E769-4E24-8788-AD11930E4D32}" presName="composite" presStyleCnt="0"/>
      <dgm:spPr/>
    </dgm:pt>
    <dgm:pt modelId="{62B4E7A0-9B71-4007-A96E-0A5F8C8DD88E}" type="pres">
      <dgm:prSet presAssocID="{5429BB23-E769-4E24-8788-AD11930E4D3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08454-3DC5-4287-B434-90DD139CC1D1}" type="pres">
      <dgm:prSet presAssocID="{5429BB23-E769-4E24-8788-AD11930E4D3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F548DD-FC13-4DE9-B6FF-6D077AFD5C1C}" type="presOf" srcId="{F40638CA-7666-41F6-A17D-8D1400D6F619}" destId="{CC93F1DE-05DE-41D9-B379-DB6E043848EF}" srcOrd="0" destOrd="0" presId="urn:microsoft.com/office/officeart/2005/8/layout/chevron2"/>
    <dgm:cxn modelId="{7DB0DF39-FDF5-4B4E-A3C3-74F2EEBC28F2}" srcId="{C4AA8695-4E86-4C61-B83A-F2AB58ABD285}" destId="{4CCC6666-B0BE-4356-84A1-93EE2DAA2B4C}" srcOrd="0" destOrd="0" parTransId="{1469A481-710B-458B-A50D-13AE6EA01E17}" sibTransId="{E98F988B-6CE1-4E0B-857D-901687452915}"/>
    <dgm:cxn modelId="{52A9F128-C382-4138-A0F4-C9418EC9C2A1}" srcId="{0A72E452-B2AB-476A-A3B6-5348F8170D9F}" destId="{92313330-C697-47ED-915D-F9136E07EAEF}" srcOrd="0" destOrd="0" parTransId="{7F683410-25F8-45CC-AC3F-5CFE0BB12FFD}" sibTransId="{BCA2114A-332B-46DB-ABDC-79B68BE0115E}"/>
    <dgm:cxn modelId="{7E250FA9-CCCE-4D37-8730-565D6FF9FF82}" type="presOf" srcId="{63F0FCA6-E0C3-4B27-9FC0-2C54A4EA45A0}" destId="{17308454-3DC5-4287-B434-90DD139CC1D1}" srcOrd="0" destOrd="0" presId="urn:microsoft.com/office/officeart/2005/8/layout/chevron2"/>
    <dgm:cxn modelId="{F156598C-3451-46C6-8359-AD0B0A488C1E}" type="presOf" srcId="{92313330-C697-47ED-915D-F9136E07EAEF}" destId="{B00F89A4-2ADD-45A2-9B85-B042DEFF35A8}" srcOrd="0" destOrd="0" presId="urn:microsoft.com/office/officeart/2005/8/layout/chevron2"/>
    <dgm:cxn modelId="{6089F09A-E851-410C-8C6B-62D05F7FBA23}" type="presOf" srcId="{0736B9F1-F936-48C8-AB9A-3917DBBD919B}" destId="{11DBE68E-30D1-4B8C-A4D1-44B98F0D2E23}" srcOrd="0" destOrd="0" presId="urn:microsoft.com/office/officeart/2005/8/layout/chevron2"/>
    <dgm:cxn modelId="{8FEDC459-EE8A-4C6E-8E60-CAA7D1A3468A}" type="presOf" srcId="{5429BB23-E769-4E24-8788-AD11930E4D32}" destId="{62B4E7A0-9B71-4007-A96E-0A5F8C8DD88E}" srcOrd="0" destOrd="0" presId="urn:microsoft.com/office/officeart/2005/8/layout/chevron2"/>
    <dgm:cxn modelId="{DB4C0BF2-639E-445A-9174-28FE7B857F9F}" srcId="{5429BB23-E769-4E24-8788-AD11930E4D32}" destId="{63F0FCA6-E0C3-4B27-9FC0-2C54A4EA45A0}" srcOrd="0" destOrd="0" parTransId="{BCF4739C-EED9-44EA-B569-12B7B4C6584B}" sibTransId="{DD07A871-3CE9-4241-9C06-C9FE90DD50FC}"/>
    <dgm:cxn modelId="{977E70AD-605F-43F3-8CEF-B7CE8479560C}" type="presOf" srcId="{4CCC6666-B0BE-4356-84A1-93EE2DAA2B4C}" destId="{532AAD8E-122A-4B96-97BA-A941E5475C42}" srcOrd="0" destOrd="0" presId="urn:microsoft.com/office/officeart/2005/8/layout/chevron2"/>
    <dgm:cxn modelId="{3ABD3CEB-B6FA-41A9-8CC4-9871F289B858}" type="presOf" srcId="{3D53A56C-F34A-46E4-853E-15A380F3D3B5}" destId="{B1F88594-E37F-4385-8A13-6A2586D4ED2F}" srcOrd="0" destOrd="0" presId="urn:microsoft.com/office/officeart/2005/8/layout/chevron2"/>
    <dgm:cxn modelId="{0E442672-D2D9-46CB-ADB7-0F84BE86848F}" type="presOf" srcId="{0A72E452-B2AB-476A-A3B6-5348F8170D9F}" destId="{768FCB06-4703-4C30-B53F-C2F511E3E2C8}" srcOrd="0" destOrd="0" presId="urn:microsoft.com/office/officeart/2005/8/layout/chevron2"/>
    <dgm:cxn modelId="{6B2FAFE8-722B-4FA5-9FCE-22484BAD2BE6}" type="presOf" srcId="{C4AA8695-4E86-4C61-B83A-F2AB58ABD285}" destId="{D92E979E-7B51-4DA1-A9C6-A2FF60125014}" srcOrd="0" destOrd="0" presId="urn:microsoft.com/office/officeart/2005/8/layout/chevron2"/>
    <dgm:cxn modelId="{CEFCFA60-C5B0-4C7E-9D2D-DF638C60A313}" srcId="{F40638CA-7666-41F6-A17D-8D1400D6F619}" destId="{C4AA8695-4E86-4C61-B83A-F2AB58ABD285}" srcOrd="0" destOrd="0" parTransId="{868D689B-5D51-4256-B84E-DF8EF31A7842}" sibTransId="{DA78DB53-3EAA-4CD3-B99B-FA2B9D7E0746}"/>
    <dgm:cxn modelId="{C688A418-68C5-4BA9-9DB0-ECD624BB2F69}" srcId="{F40638CA-7666-41F6-A17D-8D1400D6F619}" destId="{0A72E452-B2AB-476A-A3B6-5348F8170D9F}" srcOrd="1" destOrd="0" parTransId="{D8190A0C-EC16-4487-A8E3-A91705DEBC7C}" sibTransId="{2ACCE370-74BB-4DFE-92CC-A086DE8C7C95}"/>
    <dgm:cxn modelId="{00B108F3-94E6-4F82-AB08-266CCF41DC62}" srcId="{3D53A56C-F34A-46E4-853E-15A380F3D3B5}" destId="{0736B9F1-F936-48C8-AB9A-3917DBBD919B}" srcOrd="0" destOrd="0" parTransId="{10CC55A9-49A4-49BE-BC1E-E4FC7ACABC54}" sibTransId="{0B1BBE1C-6E47-4A38-A2FC-B4139136F233}"/>
    <dgm:cxn modelId="{1DE93121-1763-4B6A-890A-328EE00ED254}" srcId="{F40638CA-7666-41F6-A17D-8D1400D6F619}" destId="{3D53A56C-F34A-46E4-853E-15A380F3D3B5}" srcOrd="2" destOrd="0" parTransId="{018A2A32-07BD-40B2-814B-23F845E980B8}" sibTransId="{E03591C5-28DD-4558-A98E-C6C5AE3A3037}"/>
    <dgm:cxn modelId="{E4CCB3CB-037C-42CB-AFC7-25424592F8B3}" srcId="{F40638CA-7666-41F6-A17D-8D1400D6F619}" destId="{5429BB23-E769-4E24-8788-AD11930E4D32}" srcOrd="3" destOrd="0" parTransId="{6E6EF785-AE46-4D88-AD31-55784D49DCC7}" sibTransId="{04F6CBD4-5243-4ECE-81D7-85211F8096BF}"/>
    <dgm:cxn modelId="{AA09723D-2722-4184-93A1-5A1624FCB5E3}" type="presParOf" srcId="{CC93F1DE-05DE-41D9-B379-DB6E043848EF}" destId="{734A0BE7-B8EF-4B19-A9F8-A70BE46AFCB5}" srcOrd="0" destOrd="0" presId="urn:microsoft.com/office/officeart/2005/8/layout/chevron2"/>
    <dgm:cxn modelId="{6F927DB2-E51F-4DAC-B152-187502E61708}" type="presParOf" srcId="{734A0BE7-B8EF-4B19-A9F8-A70BE46AFCB5}" destId="{D92E979E-7B51-4DA1-A9C6-A2FF60125014}" srcOrd="0" destOrd="0" presId="urn:microsoft.com/office/officeart/2005/8/layout/chevron2"/>
    <dgm:cxn modelId="{E9E44A13-B80A-4B81-8543-920D7BFD734D}" type="presParOf" srcId="{734A0BE7-B8EF-4B19-A9F8-A70BE46AFCB5}" destId="{532AAD8E-122A-4B96-97BA-A941E5475C42}" srcOrd="1" destOrd="0" presId="urn:microsoft.com/office/officeart/2005/8/layout/chevron2"/>
    <dgm:cxn modelId="{BFEEB8D3-7B95-4441-AA93-9A85A0D195F5}" type="presParOf" srcId="{CC93F1DE-05DE-41D9-B379-DB6E043848EF}" destId="{338D77AD-3130-4C8E-87ED-F232701A64CF}" srcOrd="1" destOrd="0" presId="urn:microsoft.com/office/officeart/2005/8/layout/chevron2"/>
    <dgm:cxn modelId="{31187408-D3E7-45F7-BDB6-2A41240698CC}" type="presParOf" srcId="{CC93F1DE-05DE-41D9-B379-DB6E043848EF}" destId="{65BE7587-8B32-4B80-97D5-280424995B63}" srcOrd="2" destOrd="0" presId="urn:microsoft.com/office/officeart/2005/8/layout/chevron2"/>
    <dgm:cxn modelId="{3907907A-0EB1-4BC7-A80D-398B748B38F2}" type="presParOf" srcId="{65BE7587-8B32-4B80-97D5-280424995B63}" destId="{768FCB06-4703-4C30-B53F-C2F511E3E2C8}" srcOrd="0" destOrd="0" presId="urn:microsoft.com/office/officeart/2005/8/layout/chevron2"/>
    <dgm:cxn modelId="{7C56143B-526D-4F54-A169-B540635284CE}" type="presParOf" srcId="{65BE7587-8B32-4B80-97D5-280424995B63}" destId="{B00F89A4-2ADD-45A2-9B85-B042DEFF35A8}" srcOrd="1" destOrd="0" presId="urn:microsoft.com/office/officeart/2005/8/layout/chevron2"/>
    <dgm:cxn modelId="{C3CB612C-5C1B-4BE5-9C97-BD249E13EE50}" type="presParOf" srcId="{CC93F1DE-05DE-41D9-B379-DB6E043848EF}" destId="{C2975035-803D-419F-B772-63E0A5F5269F}" srcOrd="3" destOrd="0" presId="urn:microsoft.com/office/officeart/2005/8/layout/chevron2"/>
    <dgm:cxn modelId="{3106654D-0812-4ACB-890D-FD5AE3B3C806}" type="presParOf" srcId="{CC93F1DE-05DE-41D9-B379-DB6E043848EF}" destId="{96712DD1-8725-4FD6-87E4-C2AF6126E0FB}" srcOrd="4" destOrd="0" presId="urn:microsoft.com/office/officeart/2005/8/layout/chevron2"/>
    <dgm:cxn modelId="{EB78EA01-8AE9-41BE-84A4-5E04F6740B58}" type="presParOf" srcId="{96712DD1-8725-4FD6-87E4-C2AF6126E0FB}" destId="{B1F88594-E37F-4385-8A13-6A2586D4ED2F}" srcOrd="0" destOrd="0" presId="urn:microsoft.com/office/officeart/2005/8/layout/chevron2"/>
    <dgm:cxn modelId="{5BEB4C60-55D5-43CA-BDDF-1128F06A6B46}" type="presParOf" srcId="{96712DD1-8725-4FD6-87E4-C2AF6126E0FB}" destId="{11DBE68E-30D1-4B8C-A4D1-44B98F0D2E23}" srcOrd="1" destOrd="0" presId="urn:microsoft.com/office/officeart/2005/8/layout/chevron2"/>
    <dgm:cxn modelId="{C5718CE8-CB24-4C51-8D26-9A63B59DEF07}" type="presParOf" srcId="{CC93F1DE-05DE-41D9-B379-DB6E043848EF}" destId="{CE04540C-557A-4BAB-8135-F72D908F6F3A}" srcOrd="5" destOrd="0" presId="urn:microsoft.com/office/officeart/2005/8/layout/chevron2"/>
    <dgm:cxn modelId="{80DAEF8A-3C34-4DF7-A1B3-0C86588F5927}" type="presParOf" srcId="{CC93F1DE-05DE-41D9-B379-DB6E043848EF}" destId="{02296726-8A21-4832-84C0-C6C197DF44E6}" srcOrd="6" destOrd="0" presId="urn:microsoft.com/office/officeart/2005/8/layout/chevron2"/>
    <dgm:cxn modelId="{059D3442-DC45-47E9-8931-3DC8A6265643}" type="presParOf" srcId="{02296726-8A21-4832-84C0-C6C197DF44E6}" destId="{62B4E7A0-9B71-4007-A96E-0A5F8C8DD88E}" srcOrd="0" destOrd="0" presId="urn:microsoft.com/office/officeart/2005/8/layout/chevron2"/>
    <dgm:cxn modelId="{B48823E8-4050-4AD9-A89E-2A80E23E2508}" type="presParOf" srcId="{02296726-8A21-4832-84C0-C6C197DF44E6}" destId="{17308454-3DC5-4287-B434-90DD139CC1D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E979E-7B51-4DA1-A9C6-A2FF60125014}">
      <dsp:nvSpPr>
        <dsp:cNvPr id="0" name=""/>
        <dsp:cNvSpPr/>
      </dsp:nvSpPr>
      <dsp:spPr>
        <a:xfrm rot="5400000">
          <a:off x="-202256" y="202921"/>
          <a:ext cx="1348375" cy="943863"/>
        </a:xfrm>
        <a:prstGeom prst="chevron">
          <a:avLst/>
        </a:prstGeom>
        <a:solidFill>
          <a:schemeClr val="tx2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2005</a:t>
          </a:r>
        </a:p>
      </dsp:txBody>
      <dsp:txXfrm rot="-5400000">
        <a:off x="1" y="472597"/>
        <a:ext cx="943863" cy="404512"/>
      </dsp:txXfrm>
    </dsp:sp>
    <dsp:sp modelId="{532AAD8E-122A-4B96-97BA-A941E5475C42}">
      <dsp:nvSpPr>
        <dsp:cNvPr id="0" name=""/>
        <dsp:cNvSpPr/>
      </dsp:nvSpPr>
      <dsp:spPr>
        <a:xfrm rot="5400000">
          <a:off x="4415209" y="-3471346"/>
          <a:ext cx="876444" cy="7819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>
              <a:latin typeface="Microsoft Sans Serif" pitchFamily="34" charset="0"/>
              <a:cs typeface="Microsoft Sans Serif" pitchFamily="34" charset="0"/>
            </a:rPr>
            <a:t>$4 million of Federal funds become available for a southern bypass extension</a:t>
          </a:r>
        </a:p>
      </dsp:txBody>
      <dsp:txXfrm rot="-5400000">
        <a:off x="943863" y="42784"/>
        <a:ext cx="7776352" cy="790876"/>
      </dsp:txXfrm>
    </dsp:sp>
    <dsp:sp modelId="{768FCB06-4703-4C30-B53F-C2F511E3E2C8}">
      <dsp:nvSpPr>
        <dsp:cNvPr id="0" name=""/>
        <dsp:cNvSpPr/>
      </dsp:nvSpPr>
      <dsp:spPr>
        <a:xfrm rot="5400000">
          <a:off x="-202256" y="1405607"/>
          <a:ext cx="1348375" cy="943863"/>
        </a:xfrm>
        <a:prstGeom prst="chevron">
          <a:avLst/>
        </a:prstGeom>
        <a:solidFill>
          <a:schemeClr val="tx2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2009</a:t>
          </a:r>
        </a:p>
      </dsp:txBody>
      <dsp:txXfrm rot="-5400000">
        <a:off x="1" y="1675283"/>
        <a:ext cx="943863" cy="404512"/>
      </dsp:txXfrm>
    </dsp:sp>
    <dsp:sp modelId="{B00F89A4-2ADD-45A2-9B85-B042DEFF35A8}">
      <dsp:nvSpPr>
        <dsp:cNvPr id="0" name=""/>
        <dsp:cNvSpPr/>
      </dsp:nvSpPr>
      <dsp:spPr>
        <a:xfrm rot="5400000">
          <a:off x="4415209" y="-2267995"/>
          <a:ext cx="876444" cy="7819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>
              <a:latin typeface="Microsoft Sans Serif" pitchFamily="34" charset="0"/>
              <a:cs typeface="Microsoft Sans Serif" pitchFamily="34" charset="0"/>
            </a:rPr>
            <a:t>Transportation Planning Report (TPR) is approved by TDOT</a:t>
          </a:r>
        </a:p>
      </dsp:txBody>
      <dsp:txXfrm rot="-5400000">
        <a:off x="943863" y="1246135"/>
        <a:ext cx="7776352" cy="790876"/>
      </dsp:txXfrm>
    </dsp:sp>
    <dsp:sp modelId="{B1F88594-E37F-4385-8A13-6A2586D4ED2F}">
      <dsp:nvSpPr>
        <dsp:cNvPr id="0" name=""/>
        <dsp:cNvSpPr/>
      </dsp:nvSpPr>
      <dsp:spPr>
        <a:xfrm rot="5400000">
          <a:off x="-202256" y="2608292"/>
          <a:ext cx="1348375" cy="943863"/>
        </a:xfrm>
        <a:prstGeom prst="chevron">
          <a:avLst/>
        </a:prstGeom>
        <a:solidFill>
          <a:schemeClr val="tx2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2013</a:t>
          </a:r>
        </a:p>
      </dsp:txBody>
      <dsp:txXfrm rot="-5400000">
        <a:off x="1" y="2877968"/>
        <a:ext cx="943863" cy="404512"/>
      </dsp:txXfrm>
    </dsp:sp>
    <dsp:sp modelId="{11DBE68E-30D1-4B8C-A4D1-44B98F0D2E23}">
      <dsp:nvSpPr>
        <dsp:cNvPr id="0" name=""/>
        <dsp:cNvSpPr/>
      </dsp:nvSpPr>
      <dsp:spPr>
        <a:xfrm rot="5400000">
          <a:off x="4415209" y="-1065309"/>
          <a:ext cx="876444" cy="7819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>
              <a:latin typeface="Microsoft Sans Serif" pitchFamily="34" charset="0"/>
              <a:cs typeface="Microsoft Sans Serif" pitchFamily="34" charset="0"/>
            </a:rPr>
            <a:t>Environmental Assessment (EA) is approved by FHWA</a:t>
          </a:r>
        </a:p>
      </dsp:txBody>
      <dsp:txXfrm rot="-5400000">
        <a:off x="943863" y="2448821"/>
        <a:ext cx="7776352" cy="790876"/>
      </dsp:txXfrm>
    </dsp:sp>
    <dsp:sp modelId="{62B4E7A0-9B71-4007-A96E-0A5F8C8DD88E}">
      <dsp:nvSpPr>
        <dsp:cNvPr id="0" name=""/>
        <dsp:cNvSpPr/>
      </dsp:nvSpPr>
      <dsp:spPr>
        <a:xfrm rot="5400000">
          <a:off x="-202256" y="3810978"/>
          <a:ext cx="1348375" cy="943863"/>
        </a:xfrm>
        <a:prstGeom prst="chevron">
          <a:avLst/>
        </a:prstGeom>
        <a:solidFill>
          <a:schemeClr val="tx2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2018</a:t>
          </a:r>
        </a:p>
      </dsp:txBody>
      <dsp:txXfrm rot="-5400000">
        <a:off x="1" y="4080654"/>
        <a:ext cx="943863" cy="404512"/>
      </dsp:txXfrm>
    </dsp:sp>
    <dsp:sp modelId="{17308454-3DC5-4287-B434-90DD139CC1D1}">
      <dsp:nvSpPr>
        <dsp:cNvPr id="0" name=""/>
        <dsp:cNvSpPr/>
      </dsp:nvSpPr>
      <dsp:spPr>
        <a:xfrm rot="5400000">
          <a:off x="4415209" y="137375"/>
          <a:ext cx="876444" cy="7819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>
              <a:latin typeface="Microsoft Sans Serif" pitchFamily="34" charset="0"/>
              <a:cs typeface="Microsoft Sans Serif" pitchFamily="34" charset="0"/>
            </a:rPr>
            <a:t>A Reevaluation of the EA is approved by FHWA in July 2018</a:t>
          </a:r>
        </a:p>
      </dsp:txBody>
      <dsp:txXfrm rot="-5400000">
        <a:off x="943863" y="3651505"/>
        <a:ext cx="7776352" cy="790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BAAA8-E994-42B4-9F5E-5126ECA9B6E1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12E59-8F4B-4659-8BE9-72FAFCB7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9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Description starts from south going north.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12E59-8F4B-4659-8BE9-72FAFCB7E5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7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12E59-8F4B-4659-8BE9-72FAFCB7E5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3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12E59-8F4B-4659-8BE9-72FAFCB7E5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1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185987" y="1219200"/>
            <a:ext cx="47720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381000" y="381000"/>
            <a:ext cx="222694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90800" y="3874770"/>
            <a:ext cx="65532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3397" r="9549" b="13397"/>
          <a:stretch/>
        </p:blipFill>
        <p:spPr>
          <a:xfrm>
            <a:off x="152400" y="3766736"/>
            <a:ext cx="2514600" cy="245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676400"/>
            <a:ext cx="4191000" cy="3048000"/>
          </a:xfrm>
        </p:spPr>
        <p:txBody>
          <a:bodyPr/>
          <a:lstStyle/>
          <a:p>
            <a:r>
              <a:rPr lang="en-US" altLang="en-US" sz="32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NEPA Public Hearing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Southern Extension of State Route (SR) 186 and the US 45 Bypass</a:t>
            </a:r>
            <a:b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From SR 1 (US 70/Airways Boulevard) to SR 5 (US 45/South Highland Avenue)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1000" y="5008530"/>
            <a:ext cx="2514600" cy="782670"/>
          </a:xfrm>
        </p:spPr>
        <p:txBody>
          <a:bodyPr anchor="ctr">
            <a:normAutofit fontScale="62500" lnSpcReduction="20000"/>
          </a:bodyPr>
          <a:lstStyle/>
          <a:p>
            <a:r>
              <a:rPr lang="en-US" dirty="0"/>
              <a:t>In cooperation with the City of Jackson and Madison County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Nichole Lawrence, Community Relations Officer</a:t>
            </a:r>
          </a:p>
          <a:p>
            <a:pPr lvl="0"/>
            <a:r>
              <a:rPr lang="en-US" dirty="0"/>
              <a:t>September 20, 2018</a:t>
            </a:r>
          </a:p>
        </p:txBody>
      </p:sp>
      <p:pic>
        <p:nvPicPr>
          <p:cNvPr id="7" name="Picture 6" descr="City of Jackson Seal_trans-ground.png">
            <a:extLst>
              <a:ext uri="{FF2B5EF4-FFF2-40B4-BE49-F238E27FC236}">
                <a16:creationId xmlns:a16="http://schemas.microsoft.com/office/drawing/2014/main" xmlns="" id="{1AC6F5BB-76D5-4218-9C71-B46F7844A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90456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xmlns="" id="{F1778A4B-5BE5-488B-B81F-034395DB79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" b="4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327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Access to the Bypass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3800"/>
            <a:ext cx="4648200" cy="4902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Access to the Bypass will be limited to the following locations:</a:t>
            </a:r>
          </a:p>
          <a:p>
            <a:pPr>
              <a:spcBef>
                <a:spcPts val="2400"/>
              </a:spcBef>
            </a:pPr>
            <a:r>
              <a:rPr lang="en-US" dirty="0"/>
              <a:t>US 45 / South Highland Avenue</a:t>
            </a:r>
          </a:p>
          <a:p>
            <a:pPr>
              <a:spcBef>
                <a:spcPts val="2400"/>
              </a:spcBef>
            </a:pPr>
            <a:r>
              <a:rPr lang="en-US" dirty="0"/>
              <a:t>Riverside Drive (north of River)</a:t>
            </a:r>
          </a:p>
          <a:p>
            <a:pPr>
              <a:spcBef>
                <a:spcPts val="2400"/>
              </a:spcBef>
            </a:pPr>
            <a:r>
              <a:rPr lang="en-US" dirty="0"/>
              <a:t>Boone Lane</a:t>
            </a:r>
          </a:p>
          <a:p>
            <a:pPr>
              <a:spcBef>
                <a:spcPts val="2400"/>
              </a:spcBef>
            </a:pPr>
            <a:r>
              <a:rPr lang="en-US" dirty="0"/>
              <a:t>D Street / Steam Mill Ferry Road</a:t>
            </a:r>
          </a:p>
          <a:p>
            <a:pPr>
              <a:spcBef>
                <a:spcPts val="2400"/>
              </a:spcBef>
            </a:pPr>
            <a:r>
              <a:rPr lang="en-US" dirty="0"/>
              <a:t>Raines Springs Road</a:t>
            </a:r>
          </a:p>
          <a:p>
            <a:pPr>
              <a:spcBef>
                <a:spcPts val="2400"/>
              </a:spcBef>
            </a:pPr>
            <a:r>
              <a:rPr lang="en-US" dirty="0"/>
              <a:t>Existing US 45 Bypass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9C6A9E-47C0-4110-8E86-41C6B03EAC73}"/>
              </a:ext>
            </a:extLst>
          </p:cNvPr>
          <p:cNvSpPr txBox="1"/>
          <p:nvPr/>
        </p:nvSpPr>
        <p:spPr>
          <a:xfrm>
            <a:off x="1066800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90ADDC5F-134C-40E9-9528-D6B1933247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04569"/>
              </p:ext>
            </p:extLst>
          </p:nvPr>
        </p:nvGraphicFramePr>
        <p:xfrm>
          <a:off x="5481836" y="1137535"/>
          <a:ext cx="3306288" cy="4958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3" imgW="16459200" imgH="24688800" progId="Acrobat.Document.11">
                  <p:embed/>
                </p:oleObj>
              </mc:Choice>
              <mc:Fallback>
                <p:oleObj name="Acrobat Document" r:id="rId3" imgW="16459200" imgH="24688800" progId="Acrobat.Document.1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4D297813-D87D-4C01-B582-EF1F7AC644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1836" y="1137535"/>
                        <a:ext cx="3306288" cy="4958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C11FA6E-C65E-4237-9B27-15C73CCF0360}"/>
              </a:ext>
            </a:extLst>
          </p:cNvPr>
          <p:cNvSpPr/>
          <p:nvPr/>
        </p:nvSpPr>
        <p:spPr>
          <a:xfrm>
            <a:off x="7409822" y="4695930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A96B5F5-A8CB-4460-BD98-72B53CED31AF}"/>
              </a:ext>
            </a:extLst>
          </p:cNvPr>
          <p:cNvSpPr/>
          <p:nvPr/>
        </p:nvSpPr>
        <p:spPr>
          <a:xfrm>
            <a:off x="6982580" y="4695930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7453480-600B-4EE0-86CF-65109FA45AB2}"/>
              </a:ext>
            </a:extLst>
          </p:cNvPr>
          <p:cNvSpPr/>
          <p:nvPr/>
        </p:nvSpPr>
        <p:spPr>
          <a:xfrm>
            <a:off x="6477000" y="3594252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21A5C3D-6B23-47AF-BA16-44754D40B98E}"/>
              </a:ext>
            </a:extLst>
          </p:cNvPr>
          <p:cNvSpPr/>
          <p:nvPr/>
        </p:nvSpPr>
        <p:spPr>
          <a:xfrm>
            <a:off x="6477000" y="3044414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7CCB70D-275C-4673-A6B9-FB075DD0F381}"/>
              </a:ext>
            </a:extLst>
          </p:cNvPr>
          <p:cNvSpPr/>
          <p:nvPr/>
        </p:nvSpPr>
        <p:spPr>
          <a:xfrm>
            <a:off x="6172200" y="1598249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1F568B8-17FA-438A-B744-840A1A70D182}"/>
              </a:ext>
            </a:extLst>
          </p:cNvPr>
          <p:cNvSpPr/>
          <p:nvPr/>
        </p:nvSpPr>
        <p:spPr>
          <a:xfrm>
            <a:off x="6705600" y="2176221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98C0CA9-33F2-45D0-BA30-E44A79329913}"/>
              </a:ext>
            </a:extLst>
          </p:cNvPr>
          <p:cNvCxnSpPr/>
          <p:nvPr/>
        </p:nvCxnSpPr>
        <p:spPr>
          <a:xfrm>
            <a:off x="2438400" y="396882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xmlns="" id="{C0BA9466-8DE1-4852-B134-00722FA13B23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4648200" y="3670452"/>
            <a:ext cx="1828800" cy="644478"/>
          </a:xfrm>
          <a:prstGeom prst="bentConnector3">
            <a:avLst>
              <a:gd name="adj1" fmla="val 76119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xmlns="" id="{B801DEB8-968C-4748-9F4E-D87B02503CF8}"/>
              </a:ext>
            </a:extLst>
          </p:cNvPr>
          <p:cNvCxnSpPr>
            <a:cxnSpLocks/>
          </p:cNvCxnSpPr>
          <p:nvPr/>
        </p:nvCxnSpPr>
        <p:spPr>
          <a:xfrm flipV="1">
            <a:off x="2209800" y="3115114"/>
            <a:ext cx="4293204" cy="555338"/>
          </a:xfrm>
          <a:prstGeom prst="bentConnector3">
            <a:avLst>
              <a:gd name="adj1" fmla="val 81471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xmlns="" id="{25F16AE3-C88F-4CD5-9F83-C34071AB012C}"/>
              </a:ext>
            </a:extLst>
          </p:cNvPr>
          <p:cNvCxnSpPr>
            <a:cxnSpLocks/>
            <a:endCxn id="14" idx="4"/>
          </p:cNvCxnSpPr>
          <p:nvPr/>
        </p:nvCxnSpPr>
        <p:spPr>
          <a:xfrm flipV="1">
            <a:off x="3352800" y="4848330"/>
            <a:ext cx="4133222" cy="743436"/>
          </a:xfrm>
          <a:prstGeom prst="bentConnector2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xmlns="" id="{8A08073C-7C19-49B4-B8DF-BD438D67ABAF}"/>
              </a:ext>
            </a:extLst>
          </p:cNvPr>
          <p:cNvCxnSpPr>
            <a:cxnSpLocks/>
            <a:endCxn id="17" idx="4"/>
          </p:cNvCxnSpPr>
          <p:nvPr/>
        </p:nvCxnSpPr>
        <p:spPr>
          <a:xfrm flipV="1">
            <a:off x="3200400" y="4848330"/>
            <a:ext cx="3858380" cy="125713"/>
          </a:xfrm>
          <a:prstGeom prst="bentConnector2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xmlns="" id="{B7E009D0-DF73-41EF-91A7-51A699FEBFD4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4582280" y="1674449"/>
            <a:ext cx="1589920" cy="707134"/>
          </a:xfrm>
          <a:prstGeom prst="bentConnector3">
            <a:avLst>
              <a:gd name="adj1" fmla="val 25965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xmlns="" id="{7FD9696C-C40D-41D2-8702-B64651B0AB2D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4470702" y="2252421"/>
            <a:ext cx="2234898" cy="766729"/>
          </a:xfrm>
          <a:prstGeom prst="bentConnector3">
            <a:avLst>
              <a:gd name="adj1" fmla="val 42672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47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/>
              <a:t>Studies Completed in Support of EA and Reevaluation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Ecology</a:t>
            </a:r>
          </a:p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Hazardous Materials</a:t>
            </a:r>
          </a:p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Archaeology</a:t>
            </a:r>
          </a:p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Historical Resources</a:t>
            </a:r>
          </a:p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Air Quality</a:t>
            </a:r>
          </a:p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Noise Impacts</a:t>
            </a:r>
          </a:p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Traffic</a:t>
            </a:r>
          </a:p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Community Impacts</a:t>
            </a:r>
          </a:p>
          <a:p>
            <a:pPr marL="349250" lvl="1" indent="-1825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Open Sans" panose="020B0606030504020204"/>
                <a:cs typeface="Microsoft Sans Serif" pitchFamily="34" charset="0"/>
              </a:rPr>
              <a:t>Relocation Impacts</a:t>
            </a:r>
          </a:p>
          <a:p>
            <a:endParaRPr lang="en-US" dirty="0"/>
          </a:p>
        </p:txBody>
      </p:sp>
      <p:pic>
        <p:nvPicPr>
          <p:cNvPr id="7" name="Picture 6" descr="082508 002.jpg">
            <a:extLst>
              <a:ext uri="{FF2B5EF4-FFF2-40B4-BE49-F238E27FC236}">
                <a16:creationId xmlns:a16="http://schemas.microsoft.com/office/drawing/2014/main" xmlns="" id="{5D0F3180-5B28-4008-AA40-8EE9319BC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3738755"/>
            <a:ext cx="2616200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08350014.JPG">
            <a:extLst>
              <a:ext uri="{FF2B5EF4-FFF2-40B4-BE49-F238E27FC236}">
                <a16:creationId xmlns:a16="http://schemas.microsoft.com/office/drawing/2014/main" xmlns="" id="{A693DD75-B511-4BC8-A5D8-404E5162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82135"/>
            <a:ext cx="238760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4" descr="082508 028.jpg">
            <a:extLst>
              <a:ext uri="{FF2B5EF4-FFF2-40B4-BE49-F238E27FC236}">
                <a16:creationId xmlns:a16="http://schemas.microsoft.com/office/drawing/2014/main" xmlns="" id="{2AC6427A-C548-44F7-A166-7B2CD68EF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/>
          <a:stretch>
            <a:fillRect/>
          </a:stretch>
        </p:blipFill>
        <p:spPr bwMode="auto">
          <a:xfrm>
            <a:off x="4800600" y="1193800"/>
            <a:ext cx="1600200" cy="1965325"/>
          </a:xfrm>
          <a:prstGeom prst="rect">
            <a:avLst/>
          </a:prstGeom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544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Public Involvement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3800"/>
            <a:ext cx="4572000" cy="4958465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Previous Public Meetings were held at the South Jackson Community Center on:</a:t>
            </a:r>
          </a:p>
          <a:p>
            <a:r>
              <a:rPr lang="en-US" sz="2200" b="1" dirty="0"/>
              <a:t>02/25/2010</a:t>
            </a:r>
            <a:r>
              <a:rPr lang="en-US" sz="2200" dirty="0"/>
              <a:t> –                         213 attendees were present</a:t>
            </a:r>
          </a:p>
          <a:p>
            <a:r>
              <a:rPr lang="en-US" sz="2200" b="1" dirty="0"/>
              <a:t>12/14/2010</a:t>
            </a:r>
            <a:r>
              <a:rPr lang="en-US" sz="2200" dirty="0"/>
              <a:t> –                          162 attendees were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75A10A-500B-41D1-98CD-14BCA9F86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03155"/>
            <a:ext cx="3474720" cy="4495995"/>
          </a:xfrm>
          <a:prstGeom prst="rect">
            <a:avLst/>
          </a:prstGeom>
          <a:effectLst>
            <a:outerShdw blurRad="1524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616E8822-6552-4223-8175-31917A8B5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3" y="3886200"/>
            <a:ext cx="2683933" cy="2012950"/>
          </a:xfrm>
          <a:prstGeom prst="rect">
            <a:avLst/>
          </a:prstGeom>
          <a:effectLst>
            <a:outerShdw blurRad="1524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54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Next 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219201"/>
            <a:ext cx="3489960" cy="4572000"/>
          </a:xfrm>
        </p:spPr>
        <p:txBody>
          <a:bodyPr/>
          <a:lstStyle/>
          <a:p>
            <a:r>
              <a:rPr lang="en-US" dirty="0"/>
              <a:t>Selection of Preferred                   Alternative</a:t>
            </a:r>
          </a:p>
          <a:p>
            <a:r>
              <a:rPr lang="en-US" dirty="0"/>
              <a:t>Completion of the Final Environmental Document</a:t>
            </a:r>
          </a:p>
          <a:p>
            <a:r>
              <a:rPr lang="en-US" dirty="0"/>
              <a:t>Design Phase</a:t>
            </a:r>
          </a:p>
          <a:p>
            <a:r>
              <a:rPr lang="en-US" dirty="0"/>
              <a:t>Right-of-Way Phase</a:t>
            </a:r>
          </a:p>
          <a:p>
            <a:r>
              <a:rPr lang="en-US" dirty="0"/>
              <a:t>Construction Phase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C2D2C2-E2E2-4825-9615-E90330AC0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4800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42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to Submit Comments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3800"/>
            <a:ext cx="8153400" cy="495846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Open Sans" panose="020B0606030504020204"/>
              </a:rPr>
              <a:t>REMEMBER . . .</a:t>
            </a:r>
            <a:br>
              <a:rPr lang="en-US" sz="2800" dirty="0">
                <a:solidFill>
                  <a:srgbClr val="C00000"/>
                </a:solidFill>
                <a:latin typeface="Open Sans" panose="020B0606030504020204"/>
              </a:rPr>
            </a:br>
            <a:r>
              <a:rPr lang="en-US" sz="2800" dirty="0">
                <a:solidFill>
                  <a:srgbClr val="C00000"/>
                </a:solidFill>
                <a:latin typeface="Open Sans" panose="020B0606030504020204"/>
              </a:rPr>
              <a:t>Your comments are very important to us!</a:t>
            </a:r>
          </a:p>
          <a:p>
            <a:pPr>
              <a:buFont typeface="Arial" charset="0"/>
              <a:buNone/>
              <a:defRPr/>
            </a:pPr>
            <a:endParaRPr lang="en-US" dirty="0">
              <a:solidFill>
                <a:srgbClr val="C00000"/>
              </a:solidFill>
              <a:latin typeface="Open Sans" panose="020B0606030504020204"/>
            </a:endParaRPr>
          </a:p>
          <a:p>
            <a:pPr>
              <a:spcBef>
                <a:spcPts val="600"/>
              </a:spcBef>
              <a:buNone/>
              <a:defRPr/>
            </a:pPr>
            <a:r>
              <a:rPr lang="en-US" b="1" dirty="0">
                <a:latin typeface="Open Sans" panose="020B0606030504020204"/>
                <a:cs typeface="Microsoft Sans Serif" pitchFamily="34" charset="0"/>
              </a:rPr>
              <a:t>How to Comment:</a:t>
            </a:r>
            <a:endParaRPr lang="en-US" dirty="0">
              <a:latin typeface="Open Sans" panose="020B0606030504020204"/>
              <a:cs typeface="Microsoft Sans Serif" pitchFamily="34" charset="0"/>
            </a:endParaRPr>
          </a:p>
          <a:p>
            <a:pPr marL="690563" indent="-350838">
              <a:buClrTx/>
              <a:buFont typeface="Wingdings" pitchFamily="2" charset="2"/>
              <a:buChar char="Ø"/>
              <a:defRPr/>
            </a:pPr>
            <a:r>
              <a:rPr lang="en-US" sz="2000" dirty="0">
                <a:latin typeface="Open Sans" panose="020B0606030504020204"/>
                <a:cs typeface="Microsoft Sans Serif" pitchFamily="34" charset="0"/>
              </a:rPr>
              <a:t>You can fill out a comment card and submit it tonight or mail it to the address provided.</a:t>
            </a:r>
          </a:p>
          <a:p>
            <a:pPr marL="690563" indent="-350838">
              <a:buClrTx/>
              <a:buFont typeface="Wingdings" pitchFamily="2" charset="2"/>
              <a:buChar char="Ø"/>
              <a:defRPr/>
            </a:pPr>
            <a:r>
              <a:rPr lang="en-US" sz="2000" dirty="0">
                <a:latin typeface="Open Sans" panose="020B0606030504020204"/>
                <a:cs typeface="Microsoft Sans Serif" pitchFamily="34" charset="0"/>
              </a:rPr>
              <a:t>A Court Reporter will also be available to take your verbal comments.</a:t>
            </a:r>
          </a:p>
          <a:p>
            <a:pPr marL="350838" indent="-11113">
              <a:buNone/>
              <a:defRPr/>
            </a:pPr>
            <a:endParaRPr lang="en-US" sz="2000" dirty="0">
              <a:latin typeface="Open Sans" panose="020B0606030504020204"/>
              <a:cs typeface="Microsoft Sans Serif" pitchFamily="34" charset="0"/>
            </a:endParaRPr>
          </a:p>
          <a:p>
            <a:pPr marL="11113" indent="-11113">
              <a:buNone/>
              <a:defRPr/>
            </a:pPr>
            <a:r>
              <a:rPr lang="en-US" sz="2000" dirty="0">
                <a:latin typeface="Open Sans" panose="020B0606030504020204"/>
                <a:cs typeface="Microsoft Sans Serif" pitchFamily="34" charset="0"/>
              </a:rPr>
              <a:t>All comments provided through the means listed above, which are received within 21 days of the meeting date </a:t>
            </a:r>
            <a:r>
              <a:rPr lang="en-US" sz="2000" dirty="0">
                <a:solidFill>
                  <a:srgbClr val="C00000"/>
                </a:solidFill>
                <a:latin typeface="Open Sans" panose="020B0606030504020204"/>
                <a:cs typeface="Microsoft Sans Serif" pitchFamily="34" charset="0"/>
              </a:rPr>
              <a:t>(October 11, 2018)</a:t>
            </a:r>
            <a:r>
              <a:rPr lang="en-US" sz="2000" dirty="0">
                <a:latin typeface="Open Sans" panose="020B0606030504020204"/>
                <a:cs typeface="Microsoft Sans Serif" pitchFamily="34" charset="0"/>
              </a:rPr>
              <a:t>, will be included in the official record.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34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Contact Information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more information please contact: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/>
              <a:t>Nichole Lawrence</a:t>
            </a:r>
          </a:p>
          <a:p>
            <a:pPr marL="0" indent="0">
              <a:buNone/>
            </a:pPr>
            <a:r>
              <a:rPr lang="en-US" sz="2200" dirty="0"/>
              <a:t>Tennessee Department of Transportation</a:t>
            </a:r>
          </a:p>
          <a:p>
            <a:pPr marL="0" indent="0">
              <a:buNone/>
            </a:pPr>
            <a:r>
              <a:rPr lang="en-US" sz="2200" dirty="0"/>
              <a:t>Community Relations Officer, Region 4</a:t>
            </a:r>
          </a:p>
          <a:p>
            <a:pPr marL="0" indent="0">
              <a:buNone/>
            </a:pPr>
            <a:r>
              <a:rPr lang="en-US" sz="2200" dirty="0">
                <a:highlight>
                  <a:srgbClr val="FFFF00"/>
                </a:highlight>
              </a:rPr>
              <a:t>Phone:  ?? Nichole-Is there a general email and phone #??</a:t>
            </a:r>
          </a:p>
          <a:p>
            <a:pPr marL="0" indent="0">
              <a:buNone/>
            </a:pPr>
            <a:r>
              <a:rPr lang="en-US" sz="2200" dirty="0">
                <a:highlight>
                  <a:srgbClr val="FFFF00"/>
                </a:highlight>
              </a:rPr>
              <a:t>Email: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Project information is on the Web at: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www.tn.gov/tdot/projects/region-4/state-route-186-us-45-bypass-southern-extension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C461A9-6562-4F61-960A-AF85C26E81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41" y="1193800"/>
            <a:ext cx="2283459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7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644BF-4053-4684-B258-C9147F44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Thanks for attending tonight's meeting!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7A6DDE-C52B-4F22-B951-975B2DA5E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3800"/>
            <a:ext cx="4038600" cy="4958465"/>
          </a:xfrm>
        </p:spPr>
        <p:txBody>
          <a:bodyPr>
            <a:normAutofit/>
          </a:bodyPr>
          <a:lstStyle/>
          <a:p>
            <a:r>
              <a:rPr lang="en-US" dirty="0"/>
              <a:t>Please visit the displays around the room.</a:t>
            </a:r>
          </a:p>
          <a:p>
            <a:pPr marL="0" indent="0">
              <a:buNone/>
            </a:pPr>
            <a:r>
              <a:rPr lang="en-US" dirty="0"/>
              <a:t>                                    </a:t>
            </a:r>
          </a:p>
          <a:p>
            <a:r>
              <a:rPr lang="en-US" dirty="0"/>
              <a:t>People with nametags can answer your questions.</a:t>
            </a:r>
          </a:p>
          <a:p>
            <a:endParaRPr lang="en-US" dirty="0"/>
          </a:p>
          <a:p>
            <a:r>
              <a:rPr lang="en-US" dirty="0"/>
              <a:t>Remember to provide comments.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55B53D-BE77-48AB-AA5D-9B790E67C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1371600"/>
            <a:ext cx="4572000" cy="3429000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844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Purpose of this Meeting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76B5EE-3487-4C94-85A6-7A67A8FF7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altLang="en-US" dirty="0">
                <a:latin typeface="Open Sans" panose="020B0606030504020204"/>
                <a:cs typeface="Microsoft Sans Serif" panose="020B0604020202020204" pitchFamily="34" charset="0"/>
              </a:rPr>
              <a:t>Provide an update to the public of the project status</a:t>
            </a:r>
          </a:p>
          <a:p>
            <a:pPr>
              <a:spcBef>
                <a:spcPts val="1800"/>
              </a:spcBef>
            </a:pPr>
            <a:r>
              <a:rPr lang="en-US" altLang="en-US" dirty="0">
                <a:latin typeface="Open Sans" panose="020B0606030504020204"/>
                <a:cs typeface="Microsoft Sans Serif" panose="020B0604020202020204" pitchFamily="34" charset="0"/>
              </a:rPr>
              <a:t>Show the public the proposed                                              alignment and get input on the                                       preferred connection option in the                                             northern portion of the project</a:t>
            </a:r>
          </a:p>
          <a:p>
            <a:pPr>
              <a:spcBef>
                <a:spcPts val="1800"/>
              </a:spcBef>
            </a:pPr>
            <a:r>
              <a:rPr lang="en-US" altLang="en-US" dirty="0">
                <a:latin typeface="Open Sans" panose="020B0606030504020204"/>
                <a:cs typeface="Microsoft Sans Serif" panose="020B0604020202020204" pitchFamily="34" charset="0"/>
              </a:rPr>
              <a:t>Provide the public with an                                          opportunity to ask questions and                                          provide written comments or verbal                                           comments to the court reporter</a:t>
            </a:r>
          </a:p>
          <a:p>
            <a:endParaRPr lang="en-US" dirty="0"/>
          </a:p>
        </p:txBody>
      </p:sp>
      <p:pic>
        <p:nvPicPr>
          <p:cNvPr id="7" name="Picture 6" descr="022510 019.jpg">
            <a:extLst>
              <a:ext uri="{FF2B5EF4-FFF2-40B4-BE49-F238E27FC236}">
                <a16:creationId xmlns:a16="http://schemas.microsoft.com/office/drawing/2014/main" xmlns="" id="{42814AC3-C618-4BE1-B96E-569CE9EAB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/>
          <a:stretch>
            <a:fillRect/>
          </a:stretch>
        </p:blipFill>
        <p:spPr bwMode="auto">
          <a:xfrm>
            <a:off x="5935980" y="1876124"/>
            <a:ext cx="2788920" cy="322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94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Location</a:t>
            </a:r>
            <a:endParaRPr lang="en-US" dirty="0"/>
          </a:p>
        </p:txBody>
      </p:sp>
      <p:pic>
        <p:nvPicPr>
          <p:cNvPr id="6" name="Picture 3" descr="GenLoc map_landscape_121109.jpg">
            <a:extLst>
              <a:ext uri="{FF2B5EF4-FFF2-40B4-BE49-F238E27FC236}">
                <a16:creationId xmlns:a16="http://schemas.microsoft.com/office/drawing/2014/main" xmlns="" id="{3E1FF23C-3D05-45E3-86BE-DAF0EDFF6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143000"/>
            <a:ext cx="6986016" cy="493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05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History</a:t>
            </a:r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xmlns="" id="{B0735B93-405D-4ACD-8A3F-6F206C6998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654390"/>
              </p:ext>
            </p:extLst>
          </p:nvPr>
        </p:nvGraphicFramePr>
        <p:xfrm>
          <a:off x="228600" y="1193800"/>
          <a:ext cx="8763000" cy="495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417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Transportation Needs Addressed by the Project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13E833-9EC5-40F9-8394-BEDEAA36F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1784348"/>
            <a:ext cx="4800600" cy="3664803"/>
          </a:xfrm>
        </p:spPr>
        <p:txBody>
          <a:bodyPr/>
          <a:lstStyle/>
          <a:p>
            <a:pPr marL="690563" indent="-233363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dirty="0">
                <a:latin typeface="Open Sans" panose="020B0606030504020204"/>
                <a:cs typeface="Microsoft Sans Serif" pitchFamily="34" charset="0"/>
              </a:rPr>
              <a:t>Inadequate crossings of the South Fork of the Forked Deer River; </a:t>
            </a:r>
          </a:p>
          <a:p>
            <a:pPr marL="690563" indent="-233363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dirty="0">
                <a:latin typeface="Open Sans" panose="020B0606030504020204"/>
                <a:cs typeface="Microsoft Sans Serif" pitchFamily="34" charset="0"/>
              </a:rPr>
              <a:t>Safety issues on the                                                                    US 45 Bypass and US 45;</a:t>
            </a:r>
          </a:p>
          <a:p>
            <a:pPr marL="690563" indent="-233363">
              <a:spcBef>
                <a:spcPts val="1200"/>
              </a:spcBef>
            </a:pPr>
            <a:r>
              <a:rPr lang="en-US" altLang="en-US" dirty="0">
                <a:latin typeface="Open Sans" panose="020B0606030504020204"/>
                <a:cs typeface="Microsoft Sans Serif" panose="020B0604020202020204" pitchFamily="34" charset="0"/>
              </a:rPr>
              <a:t>Improved system linkage                                                           to accommodate existing                                                            and  projected traffic; </a:t>
            </a:r>
          </a:p>
          <a:p>
            <a:endParaRPr lang="en-US" dirty="0"/>
          </a:p>
        </p:txBody>
      </p:sp>
      <p:pic>
        <p:nvPicPr>
          <p:cNvPr id="8" name="Content Placeholder 5" descr="08350003.JPG">
            <a:extLst>
              <a:ext uri="{FF2B5EF4-FFF2-40B4-BE49-F238E27FC236}">
                <a16:creationId xmlns:a16="http://schemas.microsoft.com/office/drawing/2014/main" xmlns="" id="{CDB38235-FA9F-4D37-BA3A-8526F390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66"/>
          <a:stretch>
            <a:fillRect/>
          </a:stretch>
        </p:blipFill>
        <p:spPr>
          <a:xfrm>
            <a:off x="4772064" y="2057400"/>
            <a:ext cx="3762336" cy="311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54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Transportation Needs Addressed by the Project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A03363-3E38-4490-9E15-4655572EC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44600"/>
            <a:ext cx="4648200" cy="4749800"/>
          </a:xfrm>
        </p:spPr>
        <p:txBody>
          <a:bodyPr/>
          <a:lstStyle/>
          <a:p>
            <a:pPr marL="690563" indent="-233363">
              <a:spcBef>
                <a:spcPts val="1200"/>
              </a:spcBef>
            </a:pPr>
            <a:r>
              <a:rPr lang="en-US" altLang="en-US" dirty="0">
                <a:latin typeface="Open Sans" panose="020B0606030504020204"/>
                <a:cs typeface="Microsoft Sans Serif" panose="020B0604020202020204" pitchFamily="34" charset="0"/>
              </a:rPr>
              <a:t>Inadequate infrastructure to                                         accommodate growth and                                                          economic development; and</a:t>
            </a:r>
          </a:p>
          <a:p>
            <a:pPr marL="690563" indent="-233363">
              <a:spcBef>
                <a:spcPts val="1200"/>
              </a:spcBef>
            </a:pPr>
            <a:r>
              <a:rPr lang="en-US" altLang="en-US" dirty="0">
                <a:latin typeface="Open Sans" panose="020B0606030504020204"/>
                <a:cs typeface="Microsoft Sans Serif" panose="020B0604020202020204" pitchFamily="34" charset="0"/>
              </a:rPr>
              <a:t>Fulfillment of a legislative                                                     mandate to develop an                                                    extension of the US 45 Bypass.</a:t>
            </a:r>
            <a:endParaRPr lang="en-US" dirty="0">
              <a:latin typeface="Open Sans" panose="020B0606030504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BBC02A-5979-457B-A7C7-9680A9429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4600"/>
            <a:ext cx="3467100" cy="4622800"/>
          </a:xfrm>
          <a:prstGeom prst="rect">
            <a:avLst/>
          </a:prstGeom>
          <a:effectLst>
            <a:outerShdw blurRad="177800" dist="1397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39558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r>
              <a:rPr lang="en-US" altLang="en-US" dirty="0"/>
              <a:t>Project 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3800"/>
            <a:ext cx="4800600" cy="4958465"/>
          </a:xfrm>
        </p:spPr>
        <p:txBody>
          <a:bodyPr/>
          <a:lstStyle/>
          <a:p>
            <a:r>
              <a:rPr lang="en-US" dirty="0"/>
              <a:t>Begins at a new interchange with US 45 north of Edwards Drive</a:t>
            </a:r>
          </a:p>
          <a:p>
            <a:r>
              <a:rPr lang="en-US" dirty="0"/>
              <a:t>Ends at Airways Boulevard     (US 70 / SR 1)</a:t>
            </a:r>
          </a:p>
          <a:p>
            <a:r>
              <a:rPr lang="en-US" dirty="0"/>
              <a:t>Two optional alignments on the north end of the project</a:t>
            </a:r>
          </a:p>
          <a:p>
            <a:r>
              <a:rPr lang="en-US" dirty="0"/>
              <a:t>Includes a connector road to SR 18 in the vicinity of Raines Springs Road</a:t>
            </a:r>
          </a:p>
          <a:p>
            <a:r>
              <a:rPr lang="en-US" dirty="0"/>
              <a:t>Approximately 6.78 miles in length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D297813-D87D-4C01-B582-EF1F7AC644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408627"/>
              </p:ext>
            </p:extLst>
          </p:nvPr>
        </p:nvGraphicFramePr>
        <p:xfrm>
          <a:off x="5481836" y="1137535"/>
          <a:ext cx="3306288" cy="4958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4" imgW="16459200" imgH="24688800" progId="Acrobat.Document.11">
                  <p:embed/>
                </p:oleObj>
              </mc:Choice>
              <mc:Fallback>
                <p:oleObj name="Acrobat Document" r:id="rId4" imgW="16459200" imgH="24688800" progId="Acrobat.Document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3468BB93-175D-4F5A-BA20-A6CB77F7B8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1836" y="1137535"/>
                        <a:ext cx="3306288" cy="4958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398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Typical Roadway Section (South)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353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Typical roadway section from US 45 / South Highland Avenue to south of Boone Lane will be divided with two-lanes in each direction, grassy median and paved shoulders.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9C6A9E-47C0-4110-8E86-41C6B03EAC73}"/>
              </a:ext>
            </a:extLst>
          </p:cNvPr>
          <p:cNvSpPr txBox="1"/>
          <p:nvPr/>
        </p:nvSpPr>
        <p:spPr>
          <a:xfrm>
            <a:off x="1066800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4-lane_divided.jpg">
            <a:extLst>
              <a:ext uri="{FF2B5EF4-FFF2-40B4-BE49-F238E27FC236}">
                <a16:creationId xmlns:a16="http://schemas.microsoft.com/office/drawing/2014/main" xmlns="" id="{C99F0D95-8D85-4196-ACF2-D22B1DE84B7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2590800"/>
            <a:ext cx="8305800" cy="35306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806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Typical Roadway Section (North)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1430C-4187-4293-A4E2-52F6DBB3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353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Typical roadway section from south of Boone Lane to Airways Boulevard will be divided with two-lanes in each direction, center concrete barrier wall and paved shoulders.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9C6A9E-47C0-4110-8E86-41C6B03EAC73}"/>
              </a:ext>
            </a:extLst>
          </p:cNvPr>
          <p:cNvSpPr txBox="1"/>
          <p:nvPr/>
        </p:nvSpPr>
        <p:spPr>
          <a:xfrm>
            <a:off x="1066800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WetlandAreaTypicalSection.jpg">
            <a:extLst>
              <a:ext uri="{FF2B5EF4-FFF2-40B4-BE49-F238E27FC236}">
                <a16:creationId xmlns:a16="http://schemas.microsoft.com/office/drawing/2014/main" xmlns="" id="{BC2C0A63-6E6C-4E0C-826D-6FA1B08DF50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2590800"/>
            <a:ext cx="7391400" cy="318833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1482429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</TotalTime>
  <Words>527</Words>
  <Application>Microsoft Office PowerPoint</Application>
  <PresentationFormat>On-screen Show (4:3)</PresentationFormat>
  <Paragraphs>94</Paragraphs>
  <Slides>16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PowerPoint B</vt:lpstr>
      <vt:lpstr>Acrobat Document</vt:lpstr>
      <vt:lpstr>NEPA Public Hearing  Southern Extension of State Route (SR) 186 and the US 45 Bypass From SR 1 (US 70/Airways Boulevard) to SR 5 (US 45/South Highland Avenue)</vt:lpstr>
      <vt:lpstr>Purpose of this Meeting</vt:lpstr>
      <vt:lpstr>Project Location</vt:lpstr>
      <vt:lpstr>Project History</vt:lpstr>
      <vt:lpstr>Transportation Needs Addressed by the Project</vt:lpstr>
      <vt:lpstr>Transportation Needs Addressed by the Project</vt:lpstr>
      <vt:lpstr>Project Description</vt:lpstr>
      <vt:lpstr>Typical Roadway Section (South)</vt:lpstr>
      <vt:lpstr>Typical Roadway Section (North)</vt:lpstr>
      <vt:lpstr>Access to the Bypass</vt:lpstr>
      <vt:lpstr>Studies Completed in Support of EA and Reevaluation</vt:lpstr>
      <vt:lpstr>Public Involvement</vt:lpstr>
      <vt:lpstr>Next Steps</vt:lpstr>
      <vt:lpstr>How to Submit Comments</vt:lpstr>
      <vt:lpstr>Contact Information</vt:lpstr>
      <vt:lpstr>Thanks for attending tonight's meeting!</vt:lpstr>
    </vt:vector>
  </TitlesOfParts>
  <Company>State of Tennessee: Finance &amp;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lastModifiedBy>TDOT</cp:lastModifiedBy>
  <cp:revision>60</cp:revision>
  <cp:lastPrinted>2018-08-08T12:53:45Z</cp:lastPrinted>
  <dcterms:created xsi:type="dcterms:W3CDTF">2015-04-20T20:04:50Z</dcterms:created>
  <dcterms:modified xsi:type="dcterms:W3CDTF">2018-09-20T15:54:42Z</dcterms:modified>
</cp:coreProperties>
</file>