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sldIdLst>
    <p:sldId id="257" r:id="rId6"/>
    <p:sldId id="259" r:id="rId7"/>
    <p:sldId id="299" r:id="rId8"/>
    <p:sldId id="265" r:id="rId9"/>
    <p:sldId id="260" r:id="rId10"/>
    <p:sldId id="301" r:id="rId11"/>
    <p:sldId id="266" r:id="rId12"/>
    <p:sldId id="268" r:id="rId13"/>
    <p:sldId id="269" r:id="rId14"/>
    <p:sldId id="261" r:id="rId15"/>
    <p:sldId id="270" r:id="rId16"/>
    <p:sldId id="271" r:id="rId17"/>
    <p:sldId id="296" r:id="rId18"/>
    <p:sldId id="291" r:id="rId19"/>
    <p:sldId id="272" r:id="rId20"/>
    <p:sldId id="298" r:id="rId21"/>
    <p:sldId id="274" r:id="rId22"/>
    <p:sldId id="264" r:id="rId23"/>
    <p:sldId id="275" r:id="rId24"/>
    <p:sldId id="277" r:id="rId25"/>
    <p:sldId id="300"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2C3B57-CF7F-49FC-B294-4AC59183170E}">
          <p14:sldIdLst>
            <p14:sldId id="257"/>
            <p14:sldId id="259"/>
            <p14:sldId id="299"/>
            <p14:sldId id="265"/>
            <p14:sldId id="260"/>
            <p14:sldId id="301"/>
            <p14:sldId id="266"/>
            <p14:sldId id="268"/>
            <p14:sldId id="269"/>
            <p14:sldId id="261"/>
            <p14:sldId id="270"/>
            <p14:sldId id="271"/>
            <p14:sldId id="296"/>
          </p14:sldIdLst>
        </p14:section>
        <p14:section name="Untitled Section" id="{3590D623-5957-4050-8952-63F5D6E56D21}">
          <p14:sldIdLst>
            <p14:sldId id="291"/>
            <p14:sldId id="272"/>
            <p14:sldId id="298"/>
            <p14:sldId id="274"/>
            <p14:sldId id="264"/>
            <p14:sldId id="275"/>
            <p14:sldId id="277"/>
            <p14:sldId id="300"/>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257712-458A-EEF4-CBA2-3484BE048B2C}" name="Banaszak, Jennifer" initials="JB" userId="S::JBANASZAK@hdrinc.com::87bdb82a-2933-4b54-a302-f0aec9083a67" providerId="AD"/>
  <p188:author id="{4AF4E72B-9E6C-7DAD-38F6-B8FC47198005}" name="Banaszak, Jennifer" initials="BJ" userId="S::jbanaszak@hdrinc.com::87bdb82a-2933-4b54-a302-f0aec9083a67" providerId="AD"/>
  <p188:author id="{3B77D13C-8793-C9FF-4C55-C0F6E48E91E0}" name="Richards, Ruthann" initials="RR" userId="S::RRICHARDS@hdrinc.com::364535dc-188f-42ed-8239-2e7a70474b84" providerId="AD"/>
  <p188:author id="{7A73D665-333E-FAEB-FCD8-FC093940D86C}" name="Jessica Schlagenhaft" initials="JS" userId="S::JJCT1155@tn.gov::9dc502c4-0188-4dc0-ac2b-ec270a0e36e1" providerId="AD"/>
  <p188:author id="{B8F0FC66-1689-602D-C942-DC2DBA5660EB}" name="Jessica Schlagenhaft" initials="JS" userId="S::jjct1155@tn.gov::9dc502c4-0188-4dc0-ac2b-ec270a0e36e1" providerId="AD"/>
  <p188:author id="{D934B278-6B8B-DAED-F2E5-F57E5A6105E1}" name="Erick Hunt-Hawkins" initials="EH" userId="S::JJ07166@tn.gov::8c10e5c9-b73b-4836-9e54-2deb838ed25c" providerId="AD"/>
  <p188:author id="{88A17CAA-21D5-F78D-A38D-0B5C8DFC03E0}" name="Birch, Valerie" initials="VB" userId="S::VBIRCH@hdrinc.com::ff7c7e4d-8487-4f0c-9165-20332cd9866d" providerId="AD"/>
  <p188:author id="{5EA8F1BD-4254-2B1B-5C4C-6C7BC4F81255}" name="Eden, Braxton" initials="KE" userId="S::KEDEN@hdrinc.com::098b8517-6aea-435e-a559-507d3ad651d9" providerId="AD"/>
  <p188:author id="{3A2407E5-F9F5-4B47-B13C-6218A8990DF2}" name="Nichole Lawrence" initials="NL" userId="S::jj02278@tn.gov::cf27b1c3-2ce9-4ed3-bb4a-5f35480e9b1b" providerId="AD"/>
  <p188:author id="{3B3892E8-9B0E-2DC3-6766-019C5287C57A}" name="Santalla, Sean" initials="SS" userId="S::SSANTALLA@hdrinc.com::8ca29c6b-155d-474e-be0d-b606a8a7ab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1B365D"/>
    <a:srgbClr val="274D85"/>
    <a:srgbClr val="0000FF"/>
    <a:srgbClr val="E0E0E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B56C4-0F35-D7A6-A319-8513F2AF68EA}" v="105" dt="2026-04-17T17:05:51.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46" autoAdjust="0"/>
  </p:normalViewPr>
  <p:slideViewPr>
    <p:cSldViewPr>
      <p:cViewPr varScale="1">
        <p:scale>
          <a:sx n="192" d="100"/>
          <a:sy n="192" d="100"/>
        </p:scale>
        <p:origin x="894"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5DE50-4E63-4C7A-A377-3B358CCF37EE}" type="datetimeFigureOut">
              <a:rPr lang="en-US" smtClean="0"/>
              <a:t>4/21/2026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9A34-C94D-45C9-8555-BBDE1E5C76B4}" type="slidenum">
              <a:rPr lang="en-US" smtClean="0"/>
              <a:t>‹#›</a:t>
            </a:fld>
            <a:endParaRPr lang="en-US"/>
          </a:p>
        </p:txBody>
      </p:sp>
    </p:spTree>
    <p:extLst>
      <p:ext uri="{BB962C8B-B14F-4D97-AF65-F5344CB8AC3E}">
        <p14:creationId xmlns:p14="http://schemas.microsoft.com/office/powerpoint/2010/main" val="264209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and welcome to the public information meeting for the proposed State Route 19 project from east of Eastland Avenue in Lauderdale County to east of State Route 87 in Haywood County.</a:t>
            </a:r>
          </a:p>
        </p:txBody>
      </p:sp>
      <p:sp>
        <p:nvSpPr>
          <p:cNvPr id="4" name="Slide Number Placeholder 3"/>
          <p:cNvSpPr>
            <a:spLocks noGrp="1"/>
          </p:cNvSpPr>
          <p:nvPr>
            <p:ph type="sldNum" sz="quarter" idx="5"/>
          </p:nvPr>
        </p:nvSpPr>
        <p:spPr/>
        <p:txBody>
          <a:bodyPr/>
          <a:lstStyle/>
          <a:p>
            <a:fld id="{32EF9A34-C94D-45C9-8555-BBDE1E5C76B4}" type="slidenum">
              <a:rPr lang="en-US" smtClean="0"/>
              <a:t>1</a:t>
            </a:fld>
            <a:endParaRPr lang="en-US"/>
          </a:p>
        </p:txBody>
      </p:sp>
    </p:spTree>
    <p:extLst>
      <p:ext uri="{BB962C8B-B14F-4D97-AF65-F5344CB8AC3E}">
        <p14:creationId xmlns:p14="http://schemas.microsoft.com/office/powerpoint/2010/main" val="2232518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The Build Alternative proposes to widen the existing two 11-foot travel lanes of SR-19 from east of Eastland Avenue in Lauderdale County to west of Gill Brackin Road in Haywood County to two 12-foot travel lanes and widen the shoulders from 2-foot shoulders to 10-foot shoulders (8-foot paved). In order to widen the travel lanes in this section of the project, right-of-way would need to be acquired, and the travel lanes reconstructed primarily to the north side of the existing roadway in the Lauderdale County section and mostly to the south side of the roadway in Haywood County to west of Gill Brackin Rd. In this section of the project, the following intersections are proposed to be realigned: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Willie Paris Road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Ross Road/Gause Lane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Tall Oaks Cove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Sanford Road/Carney Road and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Springhill Road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EF9A34-C94D-45C9-8555-BBDE1E5C76B4}" type="slidenum">
              <a:rPr lang="en-US" smtClean="0"/>
              <a:t>11</a:t>
            </a:fld>
            <a:endParaRPr lang="en-US"/>
          </a:p>
        </p:txBody>
      </p:sp>
    </p:spTree>
    <p:extLst>
      <p:ext uri="{BB962C8B-B14F-4D97-AF65-F5344CB8AC3E}">
        <p14:creationId xmlns:p14="http://schemas.microsoft.com/office/powerpoint/2010/main" val="2733159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From just west of Gill Brackin Road to the project end just east of State Route 87, the project would mill and resurface the existing 11-foot travel lanes and shoulders and would correct erosion/slope issues between Woodlawn Road and Old State Route 19 and between Patton Road and Westpointe Road. The following State Route 19 intersections are proposed to be realigned in this section of the project: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Forked Deer Road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Nunn Road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Jim Binford Lane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Small Road and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Old State Route 19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EF9A34-C94D-45C9-8555-BBDE1E5C76B4}" type="slidenum">
              <a:rPr lang="en-US" smtClean="0"/>
              <a:t>12</a:t>
            </a:fld>
            <a:endParaRPr lang="en-US"/>
          </a:p>
        </p:txBody>
      </p:sp>
    </p:spTree>
    <p:extLst>
      <p:ext uri="{BB962C8B-B14F-4D97-AF65-F5344CB8AC3E}">
        <p14:creationId xmlns:p14="http://schemas.microsoft.com/office/powerpoint/2010/main" val="4225003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08100-DA67-83B2-551B-1B337916C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DDBB4-1CDB-6779-C57B-6C81D08E5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13938-8A77-B6C7-AAED-F33BEC2D717A}"/>
              </a:ext>
            </a:extLst>
          </p:cNvPr>
          <p:cNvSpPr>
            <a:spLocks noGrp="1"/>
          </p:cNvSpPr>
          <p:nvPr>
            <p:ph type="body" idx="1"/>
          </p:nvPr>
        </p:nvSpPr>
        <p:spPr/>
        <p:txBody>
          <a:bodyPr/>
          <a:lstStyle/>
          <a:p>
            <a:pPr marL="0" marR="0">
              <a:lnSpc>
                <a:spcPct val="107000"/>
              </a:lnSpc>
              <a:spcAft>
                <a:spcPts val="800"/>
              </a:spcAft>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From just west of Gill Brackin Road to the project end just east of State Route 87, the project would mill and resurface the existing 11-foot travel lanes and shoulders and would correct erosion/slope issues between Woodlawn Road and Old State Route 19 and between Patton Road and Westpointe Road. The following State Route 19 intersections are proposed to be realigned in this section of the project: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Forked Deer Road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Nunn Road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Jim Binford Lane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Small Road and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Old State Route 19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5DBB5B0-0E2B-5ECF-92F9-DF08BEF521F6}"/>
              </a:ext>
            </a:extLst>
          </p:cNvPr>
          <p:cNvSpPr>
            <a:spLocks noGrp="1"/>
          </p:cNvSpPr>
          <p:nvPr>
            <p:ph type="sldNum" sz="quarter" idx="5"/>
          </p:nvPr>
        </p:nvSpPr>
        <p:spPr/>
        <p:txBody>
          <a:bodyPr/>
          <a:lstStyle/>
          <a:p>
            <a:fld id="{32EF9A34-C94D-45C9-8555-BBDE1E5C76B4}" type="slidenum">
              <a:rPr lang="en-US" smtClean="0"/>
              <a:t>13</a:t>
            </a:fld>
            <a:endParaRPr lang="en-US"/>
          </a:p>
        </p:txBody>
      </p:sp>
    </p:spTree>
    <p:extLst>
      <p:ext uri="{BB962C8B-B14F-4D97-AF65-F5344CB8AC3E}">
        <p14:creationId xmlns:p14="http://schemas.microsoft.com/office/powerpoint/2010/main" val="927907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As part of the EA, potential impacts of the proposed project on a number of environmental and human resources will be analyzed. The results of these studies will be presented in the 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EF9A34-C94D-45C9-8555-BBDE1E5C76B4}" type="slidenum">
              <a:rPr lang="en-US" smtClean="0"/>
              <a:t>15</a:t>
            </a:fld>
            <a:endParaRPr lang="en-US"/>
          </a:p>
        </p:txBody>
      </p:sp>
    </p:spTree>
    <p:extLst>
      <p:ext uri="{BB962C8B-B14F-4D97-AF65-F5344CB8AC3E}">
        <p14:creationId xmlns:p14="http://schemas.microsoft.com/office/powerpoint/2010/main" val="4152609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Based on the current schedule, approval of the EA and the public hearing for it are anticipated to occur late in quarter 3 of 2025. Approval of the final environmental document and identification of the selected alternative is anticipated to start late in quarter 4 of 2025.  Please note that these dates are subject to change. The ROW phase is scheduled to start in FY 2026. Construction is scheduled to start in FY 2028.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EF9A34-C94D-45C9-8555-BBDE1E5C76B4}" type="slidenum">
              <a:rPr lang="en-US" smtClean="0"/>
              <a:t>17</a:t>
            </a:fld>
            <a:endParaRPr lang="en-US"/>
          </a:p>
        </p:txBody>
      </p:sp>
    </p:spTree>
    <p:extLst>
      <p:ext uri="{BB962C8B-B14F-4D97-AF65-F5344CB8AC3E}">
        <p14:creationId xmlns:p14="http://schemas.microsoft.com/office/powerpoint/2010/main" val="1185345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TDOT follows a federally mandated process for acquiring property. Full details on TDOT’s right-of-way acquisition process can be found at the internet address on the screen. If you have questions about the right-of-way process speak to one of the TDOT right-of-way representatives here tonight or contact Sally Norville.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EF9A34-C94D-45C9-8555-BBDE1E5C76B4}" type="slidenum">
              <a:rPr lang="en-US" smtClean="0"/>
              <a:t>18</a:t>
            </a:fld>
            <a:endParaRPr lang="en-US"/>
          </a:p>
        </p:txBody>
      </p:sp>
    </p:spTree>
    <p:extLst>
      <p:ext uri="{BB962C8B-B14F-4D97-AF65-F5344CB8AC3E}">
        <p14:creationId xmlns:p14="http://schemas.microsoft.com/office/powerpoint/2010/main" val="378774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TDOT would like to hear from you about the proposed project. There are several ways to submit your comments.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You can complete the comment card that you received at this meeting and drop it in the box at the sign-in table.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You mail your comment card or letter to the address on the screen-please make sure that it is post marked by March 20, 2025 to be included in the official summary of the public meeting.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EF9A34-C94D-45C9-8555-BBDE1E5C76B4}" type="slidenum">
              <a:rPr lang="en-US" smtClean="0"/>
              <a:t>19</a:t>
            </a:fld>
            <a:endParaRPr lang="en-US"/>
          </a:p>
        </p:txBody>
      </p:sp>
    </p:spTree>
    <p:extLst>
      <p:ext uri="{BB962C8B-B14F-4D97-AF65-F5344CB8AC3E}">
        <p14:creationId xmlns:p14="http://schemas.microsoft.com/office/powerpoint/2010/main" val="2406699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For more information on the project contact Mr. Ben Webb, the TDOT project manager. For questions about the environmental process contact Mr. Erick Hunt-Hawkins.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EF9A34-C94D-45C9-8555-BBDE1E5C76B4}" type="slidenum">
              <a:rPr lang="en-US" smtClean="0"/>
              <a:t>20</a:t>
            </a:fld>
            <a:endParaRPr lang="en-US"/>
          </a:p>
        </p:txBody>
      </p:sp>
    </p:spTree>
    <p:extLst>
      <p:ext uri="{BB962C8B-B14F-4D97-AF65-F5344CB8AC3E}">
        <p14:creationId xmlns:p14="http://schemas.microsoft.com/office/powerpoint/2010/main" val="1833501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31399-8FEF-909F-E90C-FC7105979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D7631-8005-9BBE-17EF-E6CB8C73F0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310AA5-AB17-AFFF-CBFD-10D71953644A}"/>
              </a:ext>
            </a:extLst>
          </p:cNvPr>
          <p:cNvSpPr>
            <a:spLocks noGrp="1"/>
          </p:cNvSpPr>
          <p:nvPr>
            <p:ph type="body" idx="1"/>
          </p:nvPr>
        </p:nvSpPr>
        <p:spPr/>
        <p:txBody>
          <a:bodyPr/>
          <a:lstStyle/>
          <a:p>
            <a:r>
              <a:rPr lang="en-US" dirty="0"/>
              <a:t>Good evening and welcome to the public information meeting for the proposed State Route 19 project from east of Eastland Avenue in Lauderdale County to east of State Route 87 in Haywood County.</a:t>
            </a:r>
          </a:p>
        </p:txBody>
      </p:sp>
      <p:sp>
        <p:nvSpPr>
          <p:cNvPr id="4" name="Slide Number Placeholder 3">
            <a:extLst>
              <a:ext uri="{FF2B5EF4-FFF2-40B4-BE49-F238E27FC236}">
                <a16:creationId xmlns:a16="http://schemas.microsoft.com/office/drawing/2014/main" id="{9F5D1917-DFC9-0E5B-99B7-C82F5D4ADE99}"/>
              </a:ext>
            </a:extLst>
          </p:cNvPr>
          <p:cNvSpPr>
            <a:spLocks noGrp="1"/>
          </p:cNvSpPr>
          <p:nvPr>
            <p:ph type="sldNum" sz="quarter" idx="5"/>
          </p:nvPr>
        </p:nvSpPr>
        <p:spPr/>
        <p:txBody>
          <a:bodyPr/>
          <a:lstStyle/>
          <a:p>
            <a:fld id="{32EF9A34-C94D-45C9-8555-BBDE1E5C76B4}" type="slidenum">
              <a:rPr lang="en-US" smtClean="0"/>
              <a:t>21</a:t>
            </a:fld>
            <a:endParaRPr lang="en-US"/>
          </a:p>
        </p:txBody>
      </p:sp>
    </p:spTree>
    <p:extLst>
      <p:ext uri="{BB962C8B-B14F-4D97-AF65-F5344CB8AC3E}">
        <p14:creationId xmlns:p14="http://schemas.microsoft.com/office/powerpoint/2010/main" val="61893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The purpose of this meeting is to provide information on the proposed project, the anticipated project schedule, the purpose and need for the proposed project, and the alternatives being considered. The purpose of this meeting is also to gather feedback from you about the proposed project.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EF9A34-C94D-45C9-8555-BBDE1E5C76B4}" type="slidenum">
              <a:rPr lang="en-US" smtClean="0"/>
              <a:t>2</a:t>
            </a:fld>
            <a:endParaRPr lang="en-US"/>
          </a:p>
        </p:txBody>
      </p:sp>
    </p:spTree>
    <p:extLst>
      <p:ext uri="{BB962C8B-B14F-4D97-AF65-F5344CB8AC3E}">
        <p14:creationId xmlns:p14="http://schemas.microsoft.com/office/powerpoint/2010/main" val="982985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944AE-2D9A-E37A-56F9-18C63B905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9FB48-E4CE-973C-3F72-A5BACA6D3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3C67D-2CA7-6622-3226-B4487C4B0C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The purpose of this meeting is to provide information on the proposed project, the anticipated project schedule, the purpose and need for the proposed project, and the alternatives being considered. The purpose of this meeting is also to gather feedback from you about the proposed project.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F759995-6E80-9213-439B-862BEE547FC9}"/>
              </a:ext>
            </a:extLst>
          </p:cNvPr>
          <p:cNvSpPr>
            <a:spLocks noGrp="1"/>
          </p:cNvSpPr>
          <p:nvPr>
            <p:ph type="sldNum" sz="quarter" idx="5"/>
          </p:nvPr>
        </p:nvSpPr>
        <p:spPr/>
        <p:txBody>
          <a:bodyPr/>
          <a:lstStyle/>
          <a:p>
            <a:fld id="{32EF9A34-C94D-45C9-8555-BBDE1E5C76B4}" type="slidenum">
              <a:rPr lang="en-US" smtClean="0"/>
              <a:t>3</a:t>
            </a:fld>
            <a:endParaRPr lang="en-US"/>
          </a:p>
        </p:txBody>
      </p:sp>
    </p:spTree>
    <p:extLst>
      <p:ext uri="{BB962C8B-B14F-4D97-AF65-F5344CB8AC3E}">
        <p14:creationId xmlns:p14="http://schemas.microsoft.com/office/powerpoint/2010/main" val="27983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TDOT projects go through 5 phases during development: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Planning</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-this is first step in the development of a project. It is during this phase that the purpose and need for the project and potential solutions (alternatives) are identified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Environmental</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-after the purpose and need for the project and potential alternatives have been identified the alternatives are reviewed for their potential impacts on the natural and human environments. The proposed State Route 19 project is currently in this phase.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Design</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-upon completion of the environmental review process, the conceptual design of selected alternative is further refined and engineered.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Right-of-Way</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-during this phase, land necessary for construction of the project is acquired.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Construction</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-during this phase, the project is actually built.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EF9A34-C94D-45C9-8555-BBDE1E5C76B4}" type="slidenum">
              <a:rPr lang="en-US" smtClean="0"/>
              <a:t>4</a:t>
            </a:fld>
            <a:endParaRPr lang="en-US"/>
          </a:p>
        </p:txBody>
      </p:sp>
    </p:spTree>
    <p:extLst>
      <p:ext uri="{BB962C8B-B14F-4D97-AF65-F5344CB8AC3E}">
        <p14:creationId xmlns:p14="http://schemas.microsoft.com/office/powerpoint/2010/main" val="83486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The proposed State Route 19 project is approximately 15.2 miles long. It begins just east of Eastland Avenue in Ripley and ends just east of State Route 87 in Brownsville.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EF9A34-C94D-45C9-8555-BBDE1E5C76B4}" type="slidenum">
              <a:rPr lang="en-US" smtClean="0"/>
              <a:t>5</a:t>
            </a:fld>
            <a:endParaRPr lang="en-US"/>
          </a:p>
        </p:txBody>
      </p:sp>
    </p:spTree>
    <p:extLst>
      <p:ext uri="{BB962C8B-B14F-4D97-AF65-F5344CB8AC3E}">
        <p14:creationId xmlns:p14="http://schemas.microsoft.com/office/powerpoint/2010/main" val="3792565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The proposed project is located in eastern Lauderdale County and western Haywood County.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EF9A34-C94D-45C9-8555-BBDE1E5C76B4}" type="slidenum">
              <a:rPr lang="en-US" smtClean="0"/>
              <a:t>7</a:t>
            </a:fld>
            <a:endParaRPr lang="en-US"/>
          </a:p>
        </p:txBody>
      </p:sp>
    </p:spTree>
    <p:extLst>
      <p:ext uri="{BB962C8B-B14F-4D97-AF65-F5344CB8AC3E}">
        <p14:creationId xmlns:p14="http://schemas.microsoft.com/office/powerpoint/2010/main" val="1009022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Initial studies indicate that the percentage of fatal and suspected serious injury crashes along State Route 19 in the project area is greater than the state-wide percentage. State Route 19 also has vertical deficiencies which affect sight distance.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The purpose of the proposed project is to reduce the severity of crashes and improve the roadway to meet current design standards.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EF9A34-C94D-45C9-8555-BBDE1E5C76B4}" type="slidenum">
              <a:rPr lang="en-US" smtClean="0"/>
              <a:t>8</a:t>
            </a:fld>
            <a:endParaRPr lang="en-US"/>
          </a:p>
        </p:txBody>
      </p:sp>
    </p:spTree>
    <p:extLst>
      <p:ext uri="{BB962C8B-B14F-4D97-AF65-F5344CB8AC3E}">
        <p14:creationId xmlns:p14="http://schemas.microsoft.com/office/powerpoint/2010/main" val="2869094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The proposed State Route 19 project was initiated by TDOT in the late 1990’s. In February 2018, the Federal Highway Administration or FHWA approved a D-List Categorical Exclusion (CE) for the proposed project. As design of the project progressed, it became evident that the number of relocations that would be required had increased. After further coordination with FHWA in 2024 regarding the number of potential relocations, an Environmental Assessment, or EA, was initiated.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EF9A34-C94D-45C9-8555-BBDE1E5C76B4}" type="slidenum">
              <a:rPr lang="en-US" smtClean="0"/>
              <a:t>9</a:t>
            </a:fld>
            <a:endParaRPr lang="en-US"/>
          </a:p>
        </p:txBody>
      </p:sp>
    </p:spTree>
    <p:extLst>
      <p:ext uri="{BB962C8B-B14F-4D97-AF65-F5344CB8AC3E}">
        <p14:creationId xmlns:p14="http://schemas.microsoft.com/office/powerpoint/2010/main" val="3984788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There are two alternatives are currently being evaluated in the 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The No-Build Alternative would keep State Route 19 as it currently is except for any modifications identified in TDOT’s 25-Year Long Range Transportation Policy Plan, the State Transportation Improvement Program (STIP), and TDOT’s 10-Year Project Plan. It would allow for routine maintenance and safety upgrades.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The No-Build Alternative is required by federal regulation and serves as a benchmark for comparison with the Build Alternative.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EF9A34-C94D-45C9-8555-BBDE1E5C76B4}" type="slidenum">
              <a:rPr lang="en-US" smtClean="0"/>
              <a:t>10</a:t>
            </a:fld>
            <a:endParaRPr lang="en-US"/>
          </a:p>
        </p:txBody>
      </p:sp>
    </p:spTree>
    <p:extLst>
      <p:ext uri="{BB962C8B-B14F-4D97-AF65-F5344CB8AC3E}">
        <p14:creationId xmlns:p14="http://schemas.microsoft.com/office/powerpoint/2010/main" val="2917325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2914650"/>
            <a:ext cx="9144000" cy="188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p:cNvSpPr>
            <a:spLocks noGrp="1"/>
          </p:cNvSpPr>
          <p:nvPr>
            <p:ph type="ctrTitle"/>
          </p:nvPr>
        </p:nvSpPr>
        <p:spPr>
          <a:xfrm>
            <a:off x="152400" y="3028955"/>
            <a:ext cx="8839200" cy="10667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4095751"/>
            <a:ext cx="8839200" cy="6096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4800600"/>
            <a:ext cx="9144000" cy="3429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361950"/>
            <a:ext cx="6578600" cy="28448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5"/>
            <a:ext cx="8763000" cy="3718847"/>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 name="Rectangle 9"/>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361718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2"/>
            <a:ext cx="8763000" cy="3718849"/>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5"/>
            <a:ext cx="4191000" cy="3718847"/>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895355"/>
            <a:ext cx="4191000" cy="3718847"/>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3"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51435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1657351"/>
            <a:ext cx="3962400" cy="16764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4171950"/>
            <a:ext cx="4038600" cy="8382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3333751"/>
            <a:ext cx="3962400" cy="6096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285750"/>
            <a:ext cx="2763012" cy="1194816"/>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3200400" y="2906078"/>
            <a:ext cx="5943600" cy="16802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p:cNvSpPr>
            <a:spLocks noGrp="1"/>
          </p:cNvSpPr>
          <p:nvPr>
            <p:ph type="ctrTitle"/>
          </p:nvPr>
        </p:nvSpPr>
        <p:spPr>
          <a:xfrm>
            <a:off x="3276600" y="2971800"/>
            <a:ext cx="5715000" cy="154305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2495550"/>
            <a:ext cx="2510028" cy="251002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857250"/>
            <a:ext cx="8839200" cy="417195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9892" y="4304964"/>
            <a:ext cx="864108" cy="864108"/>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5"/>
            <a:ext cx="8763000" cy="3718847"/>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2"/>
            <a:ext cx="8763000" cy="3718849"/>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3"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895352"/>
            <a:ext cx="8763000" cy="3718849"/>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742951"/>
            <a:ext cx="9144000" cy="66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2"/>
            <a:ext cx="8763000" cy="3718849"/>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895352"/>
            <a:ext cx="8763000" cy="3718849"/>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742951"/>
            <a:ext cx="91440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 name="Rectangle 10"/>
          <p:cNvSpPr/>
          <p:nvPr userDrawn="1"/>
        </p:nvSpPr>
        <p:spPr>
          <a:xfrm>
            <a:off x="0" y="4614200"/>
            <a:ext cx="9144000" cy="529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5" name="Footer Placeholder 4"/>
          <p:cNvSpPr>
            <a:spLocks noGrp="1"/>
          </p:cNvSpPr>
          <p:nvPr>
            <p:ph type="ftr" sz="quarter" idx="11"/>
          </p:nvPr>
        </p:nvSpPr>
        <p:spPr>
          <a:xfrm>
            <a:off x="3124200" y="4781550"/>
            <a:ext cx="2895600" cy="273844"/>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228600" y="4612880"/>
            <a:ext cx="954402" cy="54864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4812507"/>
            <a:ext cx="2895600" cy="273844"/>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4807745"/>
            <a:ext cx="2133600" cy="273844"/>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mailto:Erick.Hunt-Hawkins@tn.gov"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mailto:TDOT.comments@TN.gov" TargetMode="External"/><Relationship Id="rId7" Type="http://schemas.openxmlformats.org/officeDocument/2006/relationships/image" Target="../media/image14.sv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hyperlink" Target="https://www.tn.gov/tdot/projects/region-4/state-route-19.html" TargetMode="External"/><Relationship Id="rId4" Type="http://schemas.openxmlformats.org/officeDocument/2006/relationships/hyperlink" Target="mailto:TDOT.Comments@tn.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tn.gov/tdot/projects/region-4/state-route-19.html"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733550"/>
            <a:ext cx="3962400" cy="1676400"/>
          </a:xfrm>
        </p:spPr>
        <p:txBody>
          <a:bodyPr/>
          <a:lstStyle/>
          <a:p>
            <a:r>
              <a:rPr lang="en-US" dirty="0"/>
              <a:t>State Route 19</a:t>
            </a:r>
            <a:br>
              <a:rPr lang="en-US" dirty="0"/>
            </a:br>
            <a:r>
              <a:rPr lang="en-US" dirty="0"/>
              <a:t>Improvements</a:t>
            </a:r>
            <a:br>
              <a:rPr lang="en-US" dirty="0"/>
            </a:br>
            <a:r>
              <a:rPr lang="en-US" sz="1600" dirty="0"/>
              <a:t>From East of Eastland Avenue in Lauderdale County to East of State Route 87 in Haywood County</a:t>
            </a:r>
            <a:br>
              <a:rPr lang="en-US" sz="1600" dirty="0"/>
            </a:br>
            <a:r>
              <a:rPr lang="en-US" sz="1600" dirty="0"/>
              <a:t>PIN 102251.00</a:t>
            </a:r>
            <a:endParaRPr lang="en-US" dirty="0"/>
          </a:p>
        </p:txBody>
      </p:sp>
      <p:sp>
        <p:nvSpPr>
          <p:cNvPr id="5" name="Text Placeholder 4"/>
          <p:cNvSpPr>
            <a:spLocks noGrp="1"/>
          </p:cNvSpPr>
          <p:nvPr>
            <p:ph type="body" sz="quarter" idx="12"/>
          </p:nvPr>
        </p:nvSpPr>
        <p:spPr>
          <a:xfrm>
            <a:off x="381000" y="3790950"/>
            <a:ext cx="3962400" cy="609600"/>
          </a:xfrm>
        </p:spPr>
        <p:txBody>
          <a:bodyPr anchor="ctr"/>
          <a:lstStyle/>
          <a:p>
            <a:r>
              <a:rPr lang="en-US" b="1" dirty="0"/>
              <a:t>NEPA Public Hearing</a:t>
            </a:r>
          </a:p>
        </p:txBody>
      </p:sp>
      <p:sp>
        <p:nvSpPr>
          <p:cNvPr id="6" name="Text Placeholder 11"/>
          <p:cNvSpPr>
            <a:spLocks noGrp="1"/>
          </p:cNvSpPr>
          <p:nvPr>
            <p:ph type="body" sz="quarter" idx="11"/>
          </p:nvPr>
        </p:nvSpPr>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b="1" dirty="0">
                <a:solidFill>
                  <a:schemeClr val="tx2"/>
                </a:solidFill>
              </a:rPr>
              <a:t>April 23, 2026</a:t>
            </a:r>
          </a:p>
        </p:txBody>
      </p:sp>
      <p:pic>
        <p:nvPicPr>
          <p:cNvPr id="4" name="Picture Placeholder 3">
            <a:extLst>
              <a:ext uri="{FF2B5EF4-FFF2-40B4-BE49-F238E27FC236}">
                <a16:creationId xmlns:a16="http://schemas.microsoft.com/office/drawing/2014/main" id="{97402893-8E70-F211-5C81-C203BD358D25}"/>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72" r="16672"/>
          <a:stretch/>
        </p:blipFill>
        <p:spPr>
          <a:xfrm>
            <a:off x="4572000" y="0"/>
            <a:ext cx="4572000" cy="5143500"/>
          </a:xfrm>
          <a:prstGeom prst="rect">
            <a:avLst/>
          </a:prstGeom>
        </p:spPr>
      </p:pic>
    </p:spTree>
    <p:extLst>
      <p:ext uri="{BB962C8B-B14F-4D97-AF65-F5344CB8AC3E}">
        <p14:creationId xmlns:p14="http://schemas.microsoft.com/office/powerpoint/2010/main" val="453275223"/>
      </p:ext>
    </p:extLst>
  </p:cSld>
  <p:clrMapOvr>
    <a:masterClrMapping/>
  </p:clrMapOvr>
  <mc:AlternateContent xmlns:mc="http://schemas.openxmlformats.org/markup-compatibility/2006" xmlns:p14="http://schemas.microsoft.com/office/powerpoint/2010/main">
    <mc:Choice Requires="p14">
      <p:transition spd="slow" p14:dur="2000" advTm="345"/>
    </mc:Choice>
    <mc:Fallback xmlns="">
      <p:transition spd="slow" advTm="3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200" dirty="0">
                <a:latin typeface="PermianSlabSerifTypeface"/>
              </a:rPr>
              <a:t>Alternatives Evaluated in the Environmental Assessment</a:t>
            </a:r>
          </a:p>
        </p:txBody>
      </p:sp>
      <p:sp>
        <p:nvSpPr>
          <p:cNvPr id="5" name="Content Placeholder 4"/>
          <p:cNvSpPr>
            <a:spLocks noGrp="1"/>
          </p:cNvSpPr>
          <p:nvPr>
            <p:ph idx="1"/>
          </p:nvPr>
        </p:nvSpPr>
        <p:spPr>
          <a:xfrm>
            <a:off x="228600" y="1950637"/>
            <a:ext cx="8763000" cy="1764113"/>
          </a:xfrm>
        </p:spPr>
        <p:txBody>
          <a:bodyPr>
            <a:normAutofit/>
          </a:bodyPr>
          <a:lstStyle/>
          <a:p>
            <a:pPr marL="0" indent="0">
              <a:buClr>
                <a:schemeClr val="bg2"/>
              </a:buClr>
              <a:buNone/>
            </a:pPr>
            <a:r>
              <a:rPr lang="en-US" b="1" dirty="0"/>
              <a:t>No-Build Alternative:</a:t>
            </a:r>
          </a:p>
          <a:p>
            <a:pPr lvl="1">
              <a:spcAft>
                <a:spcPts val="600"/>
              </a:spcAft>
              <a:buClr>
                <a:schemeClr val="bg2"/>
              </a:buClr>
              <a:buFont typeface="Arial" panose="020B0604020202020204" pitchFamily="34" charset="0"/>
              <a:buChar char="•"/>
            </a:pPr>
            <a:r>
              <a:rPr lang="en-US" sz="1800" dirty="0"/>
              <a:t>Retain the existing roadway configuration except for other programmed improvements and routine maintenance and safety upgrades.</a:t>
            </a:r>
          </a:p>
        </p:txBody>
      </p:sp>
      <p:sp>
        <p:nvSpPr>
          <p:cNvPr id="2" name="TextBox 1">
            <a:extLst>
              <a:ext uri="{FF2B5EF4-FFF2-40B4-BE49-F238E27FC236}">
                <a16:creationId xmlns:a16="http://schemas.microsoft.com/office/drawing/2014/main" id="{63301A80-04C2-FDE8-4832-643050046093}"/>
              </a:ext>
            </a:extLst>
          </p:cNvPr>
          <p:cNvSpPr txBox="1"/>
          <p:nvPr/>
        </p:nvSpPr>
        <p:spPr>
          <a:xfrm>
            <a:off x="228600" y="914400"/>
            <a:ext cx="8686800" cy="895350"/>
          </a:xfrm>
          <a:prstGeom prst="rect">
            <a:avLst/>
          </a:prstGeom>
          <a:solidFill>
            <a:srgbClr val="E0E0E0"/>
          </a:solidFill>
        </p:spPr>
        <p:txBody>
          <a:bodyPr wrap="square" lIns="91440" tIns="45720" rIns="91440" bIns="45720" anchor="ctr" anchorCtr="0">
            <a:noAutofit/>
          </a:bodyPr>
          <a:lstStyle/>
          <a:p>
            <a:r>
              <a:rPr lang="en-US" sz="2400" b="1" dirty="0">
                <a:latin typeface="Open Sans"/>
                <a:ea typeface="Open Sans"/>
                <a:cs typeface="Open Sans"/>
              </a:rPr>
              <a:t>Two alternatives were evaluated in the EA:</a:t>
            </a:r>
          </a:p>
          <a:p>
            <a:pPr marL="742950" lvl="1" indent="-285750">
              <a:buClr>
                <a:schemeClr val="bg2"/>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No-Build Alternative</a:t>
            </a:r>
          </a:p>
          <a:p>
            <a:pPr marL="742950" lvl="1" indent="-285750">
              <a:buClr>
                <a:schemeClr val="bg2"/>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Build Alternative</a:t>
            </a:r>
          </a:p>
        </p:txBody>
      </p:sp>
    </p:spTree>
    <p:extLst>
      <p:ext uri="{BB962C8B-B14F-4D97-AF65-F5344CB8AC3E}">
        <p14:creationId xmlns:p14="http://schemas.microsoft.com/office/powerpoint/2010/main" val="2272475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F249-B83C-1EF4-0CEC-A8D31580FC96}"/>
              </a:ext>
            </a:extLst>
          </p:cNvPr>
          <p:cNvSpPr>
            <a:spLocks noGrp="1"/>
          </p:cNvSpPr>
          <p:nvPr>
            <p:ph type="title"/>
          </p:nvPr>
        </p:nvSpPr>
        <p:spPr/>
        <p:txBody>
          <a:bodyPr/>
          <a:lstStyle/>
          <a:p>
            <a:r>
              <a:rPr lang="en-US" sz="2200" dirty="0">
                <a:latin typeface="PermianSlabSerifTypeface"/>
              </a:rPr>
              <a:t>Alternatives Evaluated in the Environmental Assessment</a:t>
            </a:r>
          </a:p>
        </p:txBody>
      </p:sp>
      <p:sp>
        <p:nvSpPr>
          <p:cNvPr id="3" name="Content Placeholder 2">
            <a:extLst>
              <a:ext uri="{FF2B5EF4-FFF2-40B4-BE49-F238E27FC236}">
                <a16:creationId xmlns:a16="http://schemas.microsoft.com/office/drawing/2014/main" id="{F378DA71-79F0-B3EE-0C6D-32A68E734432}"/>
              </a:ext>
            </a:extLst>
          </p:cNvPr>
          <p:cNvSpPr>
            <a:spLocks noGrp="1"/>
          </p:cNvSpPr>
          <p:nvPr>
            <p:ph idx="1"/>
          </p:nvPr>
        </p:nvSpPr>
        <p:spPr>
          <a:xfrm>
            <a:off x="228600" y="895352"/>
            <a:ext cx="8458200" cy="3718849"/>
          </a:xfrm>
        </p:spPr>
        <p:txBody>
          <a:bodyPr vert="horz" lIns="91440" tIns="45720" rIns="91440" bIns="45720" rtlCol="0" anchor="t">
            <a:normAutofit/>
          </a:bodyPr>
          <a:lstStyle/>
          <a:p>
            <a:pPr>
              <a:buClr>
                <a:srgbClr val="FF0F00"/>
              </a:buClr>
            </a:pPr>
            <a:r>
              <a:rPr lang="en-US" sz="2200" b="1" u="sng">
                <a:latin typeface="Open Sans"/>
                <a:ea typeface="Open Sans"/>
                <a:cs typeface="Open Sans"/>
              </a:rPr>
              <a:t>East of Eastland Avenue to west of Gill Brackin Road</a:t>
            </a:r>
            <a:r>
              <a:rPr lang="en-US" sz="2200" dirty="0">
                <a:latin typeface="Open Sans"/>
                <a:ea typeface="Open Sans"/>
                <a:cs typeface="Open Sans"/>
              </a:rPr>
              <a:t> </a:t>
            </a:r>
            <a:br>
              <a:rPr lang="en-US" sz="2200" dirty="0">
                <a:latin typeface="Open Sans"/>
                <a:ea typeface="Open Sans"/>
                <a:cs typeface="Open Sans"/>
              </a:rPr>
            </a:br>
            <a:r>
              <a:rPr lang="en-US" sz="2000">
                <a:latin typeface="Open Sans"/>
                <a:ea typeface="Open Sans"/>
                <a:cs typeface="Open Sans"/>
              </a:rPr>
              <a:t>Widen </a:t>
            </a:r>
            <a:r>
              <a:rPr lang="en-US" sz="2000" dirty="0">
                <a:latin typeface="Open Sans"/>
                <a:ea typeface="Open Sans"/>
                <a:cs typeface="Open Sans"/>
              </a:rPr>
              <a:t>to two 12-foot travel lanes with 10-foot shoulders (8-</a:t>
            </a:r>
            <a:r>
              <a:rPr lang="en-US" sz="2000">
                <a:latin typeface="Open Sans"/>
                <a:ea typeface="Open Sans"/>
                <a:cs typeface="Open Sans"/>
              </a:rPr>
              <a:t>foot paved).</a:t>
            </a:r>
            <a:r>
              <a:rPr lang="en-US" sz="2200" dirty="0">
                <a:latin typeface="Open Sans"/>
                <a:ea typeface="Open Sans"/>
                <a:cs typeface="Open Sans"/>
              </a:rPr>
              <a:t> </a:t>
            </a:r>
            <a:endParaRPr lang="en-US" dirty="0"/>
          </a:p>
          <a:p>
            <a:pPr>
              <a:buClr>
                <a:srgbClr val="FF0F00"/>
              </a:buClr>
            </a:pPr>
            <a:r>
              <a:rPr lang="en-US" sz="2200" b="1" u="sng">
                <a:latin typeface="Open Sans"/>
                <a:ea typeface="Open Sans"/>
                <a:cs typeface="Open Sans"/>
              </a:rPr>
              <a:t>West of Gill Brackin Road to Nunn Road</a:t>
            </a:r>
            <a:r>
              <a:rPr lang="en-US" sz="2200" dirty="0">
                <a:latin typeface="Open Sans"/>
                <a:ea typeface="Open Sans"/>
                <a:cs typeface="Open Sans"/>
              </a:rPr>
              <a:t> </a:t>
            </a:r>
            <a:br>
              <a:rPr lang="en-US" sz="2200" dirty="0">
                <a:latin typeface="Open Sans"/>
                <a:ea typeface="Open Sans"/>
                <a:cs typeface="Open Sans"/>
              </a:rPr>
            </a:br>
            <a:r>
              <a:rPr lang="en-US" sz="2000">
                <a:latin typeface="Open Sans"/>
                <a:ea typeface="Open Sans"/>
                <a:cs typeface="Open Sans"/>
              </a:rPr>
              <a:t>Mill and resurface </a:t>
            </a:r>
            <a:r>
              <a:rPr lang="en-US" sz="2000" dirty="0">
                <a:latin typeface="Open Sans"/>
                <a:ea typeface="Open Sans"/>
                <a:cs typeface="Open Sans"/>
              </a:rPr>
              <a:t>the existing roadway. </a:t>
            </a:r>
          </a:p>
          <a:p>
            <a:pPr>
              <a:buClr>
                <a:srgbClr val="FF0F00"/>
              </a:buClr>
            </a:pPr>
            <a:r>
              <a:rPr lang="en-US" sz="2200" b="1" u="sng">
                <a:latin typeface="Open Sans"/>
                <a:ea typeface="Open Sans"/>
                <a:cs typeface="Open Sans"/>
              </a:rPr>
              <a:t>Nunn Road to east of Jim Binford Lane</a:t>
            </a:r>
            <a:r>
              <a:rPr lang="en-US" sz="2200" b="1" dirty="0">
                <a:latin typeface="Open Sans"/>
                <a:ea typeface="Open Sans"/>
                <a:cs typeface="Open Sans"/>
              </a:rPr>
              <a:t> </a:t>
            </a:r>
            <a:br>
              <a:rPr lang="en-US" sz="2200" dirty="0">
                <a:latin typeface="Open Sans"/>
                <a:ea typeface="Open Sans"/>
                <a:cs typeface="Open Sans"/>
              </a:rPr>
            </a:br>
            <a:r>
              <a:rPr lang="en-US" sz="2000">
                <a:latin typeface="Open Sans"/>
                <a:ea typeface="Open Sans"/>
                <a:cs typeface="Open Sans"/>
              </a:rPr>
              <a:t>Widen to two 12-foot </a:t>
            </a:r>
            <a:r>
              <a:rPr lang="en-US" sz="2000" dirty="0">
                <a:latin typeface="Open Sans"/>
                <a:ea typeface="Open Sans"/>
                <a:cs typeface="Open Sans"/>
              </a:rPr>
              <a:t>travel lanes with 10-foot shoulders (8-foot paved).</a:t>
            </a:r>
            <a:r>
              <a:rPr lang="en-US" sz="2200" dirty="0">
                <a:latin typeface="Open Sans"/>
                <a:ea typeface="Open Sans"/>
                <a:cs typeface="Open Sans"/>
              </a:rPr>
              <a:t> </a:t>
            </a:r>
          </a:p>
          <a:p>
            <a:pPr>
              <a:buClr>
                <a:srgbClr val="FF0F00"/>
              </a:buClr>
            </a:pPr>
            <a:r>
              <a:rPr lang="en-US" sz="2200" b="1" u="sng">
                <a:latin typeface="Open Sans"/>
                <a:ea typeface="Open Sans"/>
                <a:cs typeface="Open Sans"/>
              </a:rPr>
              <a:t>East of Jim Binford Lane to east of SR-87</a:t>
            </a:r>
            <a:r>
              <a:rPr lang="en-US" sz="2200" dirty="0">
                <a:latin typeface="Open Sans"/>
                <a:ea typeface="Open Sans"/>
                <a:cs typeface="Open Sans"/>
              </a:rPr>
              <a:t> </a:t>
            </a:r>
            <a:br>
              <a:rPr lang="en-US" sz="2200" dirty="0">
                <a:latin typeface="Open Sans"/>
                <a:ea typeface="Open Sans"/>
                <a:cs typeface="Open Sans"/>
              </a:rPr>
            </a:br>
            <a:r>
              <a:rPr lang="en-US" sz="2000">
                <a:latin typeface="Open Sans"/>
                <a:ea typeface="Open Sans"/>
                <a:cs typeface="Open Sans"/>
              </a:rPr>
              <a:t>Mill and resurface </a:t>
            </a:r>
            <a:r>
              <a:rPr lang="en-US" sz="2000" dirty="0">
                <a:latin typeface="Open Sans"/>
                <a:ea typeface="Open Sans"/>
                <a:cs typeface="Open Sans"/>
              </a:rPr>
              <a:t>the existing roadway. </a:t>
            </a:r>
          </a:p>
          <a:p>
            <a:endParaRPr lang="en-US" sz="1300" dirty="0">
              <a:latin typeface="+mj-lt"/>
            </a:endParaRPr>
          </a:p>
          <a:p>
            <a:endParaRPr lang="en-US" dirty="0">
              <a:latin typeface="+mj-lt"/>
            </a:endParaRPr>
          </a:p>
        </p:txBody>
      </p:sp>
    </p:spTree>
    <p:extLst>
      <p:ext uri="{BB962C8B-B14F-4D97-AF65-F5344CB8AC3E}">
        <p14:creationId xmlns:p14="http://schemas.microsoft.com/office/powerpoint/2010/main" val="4287235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E335A-8D1C-D01B-CA93-D1304481D1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1040E-D6FA-1AA7-4905-8972536A7F80}"/>
              </a:ext>
            </a:extLst>
          </p:cNvPr>
          <p:cNvSpPr>
            <a:spLocks noGrp="1"/>
          </p:cNvSpPr>
          <p:nvPr>
            <p:ph type="title"/>
          </p:nvPr>
        </p:nvSpPr>
        <p:spPr/>
        <p:txBody>
          <a:bodyPr/>
          <a:lstStyle/>
          <a:p>
            <a:r>
              <a:rPr lang="en-US" sz="2200" dirty="0"/>
              <a:t>Alternatives Evaluated in the Environmental Assessment</a:t>
            </a:r>
          </a:p>
        </p:txBody>
      </p:sp>
      <p:sp>
        <p:nvSpPr>
          <p:cNvPr id="3" name="Content Placeholder 2">
            <a:extLst>
              <a:ext uri="{FF2B5EF4-FFF2-40B4-BE49-F238E27FC236}">
                <a16:creationId xmlns:a16="http://schemas.microsoft.com/office/drawing/2014/main" id="{E191BBE2-5B45-C5B4-31C9-D2BA5F133EE8}"/>
              </a:ext>
            </a:extLst>
          </p:cNvPr>
          <p:cNvSpPr>
            <a:spLocks noGrp="1"/>
          </p:cNvSpPr>
          <p:nvPr>
            <p:ph idx="1"/>
          </p:nvPr>
        </p:nvSpPr>
        <p:spPr>
          <a:xfrm>
            <a:off x="381000" y="870841"/>
            <a:ext cx="8458200" cy="3718849"/>
          </a:xfrm>
        </p:spPr>
        <p:txBody>
          <a:bodyPr>
            <a:normAutofit/>
          </a:bodyPr>
          <a:lstStyle/>
          <a:p>
            <a:pPr marL="0" indent="0">
              <a:buNone/>
            </a:pPr>
            <a:r>
              <a:rPr lang="en-US" b="1" dirty="0">
                <a:latin typeface="+mj-lt"/>
              </a:rPr>
              <a:t>Build Alternative </a:t>
            </a:r>
            <a:r>
              <a:rPr lang="en-US" sz="1800" b="1" dirty="0">
                <a:latin typeface="+mj-lt"/>
              </a:rPr>
              <a:t>(cont’d)</a:t>
            </a:r>
            <a:r>
              <a:rPr lang="en-US" b="1" dirty="0">
                <a:latin typeface="+mj-lt"/>
              </a:rPr>
              <a:t>:</a:t>
            </a:r>
            <a:endParaRPr lang="en-US" sz="1300" dirty="0">
              <a:latin typeface="+mj-lt"/>
            </a:endParaRPr>
          </a:p>
          <a:p>
            <a:pPr lvl="0">
              <a:buClr>
                <a:srgbClr val="FF0F00"/>
              </a:buClr>
            </a:pPr>
            <a:r>
              <a:rPr lang="en-US" sz="1800" u="sng" dirty="0"/>
              <a:t>Additional Improvements</a:t>
            </a:r>
            <a:r>
              <a:rPr lang="en-US" sz="1800" dirty="0"/>
              <a:t>: Realign several intersections (</a:t>
            </a:r>
            <a:r>
              <a:rPr lang="en-US" sz="1800" i="1" dirty="0"/>
              <a:t>listed below</a:t>
            </a:r>
            <a:r>
              <a:rPr lang="en-US" sz="1800" dirty="0"/>
              <a:t>), correct geometric deficiencies, and address erosional/slope issues throughout the project area.</a:t>
            </a:r>
            <a:endParaRPr lang="en-US" dirty="0"/>
          </a:p>
          <a:p>
            <a:endParaRPr lang="en-US" dirty="0"/>
          </a:p>
          <a:p>
            <a:pPr marL="0" indent="0">
              <a:buNone/>
            </a:pPr>
            <a:endParaRPr lang="en-US" dirty="0"/>
          </a:p>
          <a:p>
            <a:endParaRPr lang="en-US" dirty="0"/>
          </a:p>
          <a:p>
            <a:endParaRPr lang="en-US" dirty="0"/>
          </a:p>
        </p:txBody>
      </p:sp>
      <p:graphicFrame>
        <p:nvGraphicFramePr>
          <p:cNvPr id="4" name="Table 3">
            <a:extLst>
              <a:ext uri="{FF2B5EF4-FFF2-40B4-BE49-F238E27FC236}">
                <a16:creationId xmlns:a16="http://schemas.microsoft.com/office/drawing/2014/main" id="{83B313A5-BF5C-15D2-623A-0440FC6831E3}"/>
              </a:ext>
            </a:extLst>
          </p:cNvPr>
          <p:cNvGraphicFramePr>
            <a:graphicFrameLocks noGrp="1"/>
          </p:cNvGraphicFramePr>
          <p:nvPr>
            <p:extLst>
              <p:ext uri="{D42A27DB-BD31-4B8C-83A1-F6EECF244321}">
                <p14:modId xmlns:p14="http://schemas.microsoft.com/office/powerpoint/2010/main" val="1857557451"/>
              </p:ext>
            </p:extLst>
          </p:nvPr>
        </p:nvGraphicFramePr>
        <p:xfrm>
          <a:off x="685800" y="2343150"/>
          <a:ext cx="7848600" cy="1653540"/>
        </p:xfrm>
        <a:graphic>
          <a:graphicData uri="http://schemas.openxmlformats.org/drawingml/2006/table">
            <a:tbl>
              <a:tblPr>
                <a:tableStyleId>{5C22544A-7EE6-4342-B048-85BDC9FD1C3A}</a:tableStyleId>
              </a:tblPr>
              <a:tblGrid>
                <a:gridCol w="4073324">
                  <a:extLst>
                    <a:ext uri="{9D8B030D-6E8A-4147-A177-3AD203B41FA5}">
                      <a16:colId xmlns:a16="http://schemas.microsoft.com/office/drawing/2014/main" val="2140394523"/>
                    </a:ext>
                  </a:extLst>
                </a:gridCol>
                <a:gridCol w="3775276">
                  <a:extLst>
                    <a:ext uri="{9D8B030D-6E8A-4147-A177-3AD203B41FA5}">
                      <a16:colId xmlns:a16="http://schemas.microsoft.com/office/drawing/2014/main" val="2922340814"/>
                    </a:ext>
                  </a:extLst>
                </a:gridCol>
              </a:tblGrid>
              <a:tr h="1545717">
                <a:tc>
                  <a:txBody>
                    <a:bodyPr/>
                    <a:lstStyle/>
                    <a:p>
                      <a:pPr marL="171450" marR="0" indent="-171450">
                        <a:lnSpc>
                          <a:spcPct val="100000"/>
                        </a:lnSpc>
                        <a:spcAft>
                          <a:spcPts val="300"/>
                        </a:spcAft>
                        <a:buClr>
                          <a:schemeClr val="bg2"/>
                        </a:buClr>
                        <a:buFont typeface="Arial" panose="020B0604020202020204" pitchFamily="34" charset="0"/>
                        <a:buChar char="•"/>
                      </a:pPr>
                      <a:r>
                        <a:rPr lang="en-US" sz="1600" kern="100" dirty="0">
                          <a:effectLst/>
                          <a:latin typeface="Open Sans" panose="020B0606030504020204" pitchFamily="34" charset="0"/>
                          <a:ea typeface="Open Sans" panose="020B0606030504020204" pitchFamily="34" charset="0"/>
                          <a:cs typeface="Open Sans" panose="020B0606030504020204" pitchFamily="34" charset="0"/>
                        </a:rPr>
                        <a:t>Willie Paris Road </a:t>
                      </a:r>
                    </a:p>
                    <a:p>
                      <a:pPr marL="171450" marR="0" indent="-171450">
                        <a:lnSpc>
                          <a:spcPct val="100000"/>
                        </a:lnSpc>
                        <a:spcAft>
                          <a:spcPts val="300"/>
                        </a:spcAft>
                        <a:buClr>
                          <a:schemeClr val="bg2"/>
                        </a:buClr>
                        <a:buFont typeface="Arial" panose="020B0604020202020204" pitchFamily="34" charset="0"/>
                        <a:buChar char="•"/>
                      </a:pPr>
                      <a:r>
                        <a:rPr lang="en-US" sz="1600" kern="100" dirty="0">
                          <a:effectLst/>
                          <a:latin typeface="Open Sans" panose="020B0606030504020204" pitchFamily="34" charset="0"/>
                          <a:ea typeface="Open Sans" panose="020B0606030504020204" pitchFamily="34" charset="0"/>
                          <a:cs typeface="Open Sans" panose="020B0606030504020204" pitchFamily="34" charset="0"/>
                        </a:rPr>
                        <a:t>Ross Road/Gause Lane </a:t>
                      </a:r>
                    </a:p>
                    <a:p>
                      <a:pPr marL="171450" marR="0" indent="-171450">
                        <a:lnSpc>
                          <a:spcPct val="100000"/>
                        </a:lnSpc>
                        <a:spcAft>
                          <a:spcPts val="300"/>
                        </a:spcAft>
                        <a:buClr>
                          <a:schemeClr val="bg2"/>
                        </a:buClr>
                        <a:buFont typeface="Arial" panose="020B0604020202020204" pitchFamily="34" charset="0"/>
                        <a:buChar char="•"/>
                      </a:pPr>
                      <a:r>
                        <a:rPr lang="en-US" sz="1600" kern="100" dirty="0">
                          <a:effectLst/>
                          <a:latin typeface="Open Sans" panose="020B0606030504020204" pitchFamily="34" charset="0"/>
                          <a:ea typeface="Open Sans" panose="020B0606030504020204" pitchFamily="34" charset="0"/>
                          <a:cs typeface="Open Sans" panose="020B0606030504020204" pitchFamily="34" charset="0"/>
                        </a:rPr>
                        <a:t>Tall Oaks Cove </a:t>
                      </a:r>
                    </a:p>
                    <a:p>
                      <a:pPr marL="171450" marR="0" indent="-171450">
                        <a:lnSpc>
                          <a:spcPct val="100000"/>
                        </a:lnSpc>
                        <a:spcAft>
                          <a:spcPts val="300"/>
                        </a:spcAft>
                        <a:buClr>
                          <a:schemeClr val="bg2"/>
                        </a:buClr>
                        <a:buFont typeface="Arial" panose="020B0604020202020204" pitchFamily="34" charset="0"/>
                        <a:buChar char="•"/>
                      </a:pPr>
                      <a:r>
                        <a:rPr lang="en-US" sz="1600" kern="100" dirty="0">
                          <a:effectLst/>
                          <a:latin typeface="Open Sans" panose="020B0606030504020204" pitchFamily="34" charset="0"/>
                          <a:ea typeface="Open Sans" panose="020B0606030504020204" pitchFamily="34" charset="0"/>
                          <a:cs typeface="Open Sans" panose="020B0606030504020204" pitchFamily="34" charset="0"/>
                        </a:rPr>
                        <a:t>Sanford Road/Conner Whitefield Road </a:t>
                      </a:r>
                    </a:p>
                    <a:p>
                      <a:pPr marL="171450" marR="0" indent="-171450">
                        <a:lnSpc>
                          <a:spcPct val="100000"/>
                        </a:lnSpc>
                        <a:spcAft>
                          <a:spcPts val="300"/>
                        </a:spcAft>
                        <a:buClr>
                          <a:schemeClr val="bg2"/>
                        </a:buClr>
                        <a:buFont typeface="Arial" panose="020B0604020202020204" pitchFamily="34" charset="0"/>
                        <a:buChar char="•"/>
                      </a:pPr>
                      <a:r>
                        <a:rPr lang="en-US" sz="1600" kern="100" dirty="0">
                          <a:effectLst/>
                          <a:latin typeface="Open Sans" panose="020B0606030504020204" pitchFamily="34" charset="0"/>
                          <a:ea typeface="Open Sans" panose="020B0606030504020204" pitchFamily="34" charset="0"/>
                          <a:cs typeface="Open Sans" panose="020B0606030504020204" pitchFamily="34" charset="0"/>
                        </a:rPr>
                        <a:t>Watson Road/Carney Road </a:t>
                      </a:r>
                    </a:p>
                    <a:p>
                      <a:pPr marL="171450" marR="0" indent="-171450">
                        <a:lnSpc>
                          <a:spcPct val="100000"/>
                        </a:lnSpc>
                        <a:spcAft>
                          <a:spcPts val="300"/>
                        </a:spcAft>
                        <a:buClr>
                          <a:schemeClr val="bg2"/>
                        </a:buClr>
                        <a:buFont typeface="Arial" panose="020B0604020202020204" pitchFamily="34" charset="0"/>
                        <a:buChar char="•"/>
                      </a:pPr>
                      <a:r>
                        <a:rPr lang="en-US" sz="1600" kern="100" dirty="0">
                          <a:effectLst/>
                          <a:latin typeface="Open Sans" panose="020B0606030504020204" pitchFamily="34" charset="0"/>
                          <a:ea typeface="Open Sans" panose="020B0606030504020204" pitchFamily="34" charset="0"/>
                          <a:cs typeface="Open Sans" panose="020B0606030504020204" pitchFamily="34" charset="0"/>
                        </a:rPr>
                        <a:t>Springhill Road</a:t>
                      </a:r>
                    </a:p>
                  </a:txBody>
                  <a:tcPr marL="68580" marR="68580" marT="0" marB="0">
                    <a:solidFill>
                      <a:srgbClr val="E0E0E0"/>
                    </a:solidFill>
                  </a:tcPr>
                </a:tc>
                <a:tc>
                  <a:txBody>
                    <a:bodyPr/>
                    <a:lstStyle/>
                    <a:p>
                      <a:pPr marL="171450" marR="0" indent="-171450">
                        <a:lnSpc>
                          <a:spcPct val="100000"/>
                        </a:lnSpc>
                        <a:spcAft>
                          <a:spcPts val="300"/>
                        </a:spcAft>
                        <a:buClr>
                          <a:schemeClr val="bg2"/>
                        </a:buClr>
                        <a:buFont typeface="Arial" panose="020B0604020202020204" pitchFamily="34" charset="0"/>
                        <a:buChar char="•"/>
                      </a:pPr>
                      <a:r>
                        <a:rPr lang="en-US" sz="1600" kern="100" dirty="0">
                          <a:effectLst/>
                          <a:latin typeface="Open Sans" panose="020B0606030504020204" pitchFamily="34" charset="0"/>
                          <a:ea typeface="Open Sans" panose="020B0606030504020204" pitchFamily="34" charset="0"/>
                          <a:cs typeface="Open Sans" panose="020B0606030504020204" pitchFamily="34" charset="0"/>
                        </a:rPr>
                        <a:t>Forked Deer Road (SR-180) </a:t>
                      </a:r>
                    </a:p>
                    <a:p>
                      <a:pPr marL="171450" marR="0" indent="-171450">
                        <a:lnSpc>
                          <a:spcPct val="100000"/>
                        </a:lnSpc>
                        <a:spcAft>
                          <a:spcPts val="300"/>
                        </a:spcAft>
                        <a:buClr>
                          <a:schemeClr val="bg2"/>
                        </a:buClr>
                        <a:buFont typeface="Arial" panose="020B0604020202020204" pitchFamily="34" charset="0"/>
                        <a:buChar char="•"/>
                      </a:pPr>
                      <a:r>
                        <a:rPr lang="en-US" sz="1600" kern="100" dirty="0">
                          <a:effectLst/>
                          <a:latin typeface="Open Sans" panose="020B0606030504020204" pitchFamily="34" charset="0"/>
                          <a:ea typeface="Open Sans" panose="020B0606030504020204" pitchFamily="34" charset="0"/>
                          <a:cs typeface="Open Sans" panose="020B0606030504020204" pitchFamily="34" charset="0"/>
                        </a:rPr>
                        <a:t>Nunn Road </a:t>
                      </a:r>
                    </a:p>
                    <a:p>
                      <a:pPr marL="171450" marR="0" indent="-171450">
                        <a:lnSpc>
                          <a:spcPct val="100000"/>
                        </a:lnSpc>
                        <a:spcAft>
                          <a:spcPts val="300"/>
                        </a:spcAft>
                        <a:buClr>
                          <a:schemeClr val="bg2"/>
                        </a:buClr>
                        <a:buFont typeface="Arial" panose="020B0604020202020204" pitchFamily="34" charset="0"/>
                        <a:buChar char="•"/>
                      </a:pPr>
                      <a:r>
                        <a:rPr lang="en-US" sz="1600" kern="100" dirty="0">
                          <a:effectLst/>
                          <a:latin typeface="Open Sans" panose="020B0606030504020204" pitchFamily="34" charset="0"/>
                          <a:ea typeface="Open Sans" panose="020B0606030504020204" pitchFamily="34" charset="0"/>
                          <a:cs typeface="Open Sans" panose="020B0606030504020204" pitchFamily="34" charset="0"/>
                        </a:rPr>
                        <a:t>Jim Binford Lane </a:t>
                      </a:r>
                    </a:p>
                    <a:p>
                      <a:pPr marL="171450" marR="0" indent="-171450">
                        <a:lnSpc>
                          <a:spcPct val="100000"/>
                        </a:lnSpc>
                        <a:spcAft>
                          <a:spcPts val="300"/>
                        </a:spcAft>
                        <a:buClr>
                          <a:schemeClr val="bg2"/>
                        </a:buClr>
                        <a:buFont typeface="Arial" panose="020B0604020202020204" pitchFamily="34" charset="0"/>
                        <a:buChar char="•"/>
                      </a:pPr>
                      <a:r>
                        <a:rPr lang="en-US" sz="1600" kern="100" dirty="0">
                          <a:effectLst/>
                          <a:latin typeface="Open Sans" panose="020B0606030504020204" pitchFamily="34" charset="0"/>
                          <a:ea typeface="Open Sans" panose="020B0606030504020204" pitchFamily="34" charset="0"/>
                          <a:cs typeface="Open Sans" panose="020B0606030504020204" pitchFamily="34" charset="0"/>
                        </a:rPr>
                        <a:t>Small Road</a:t>
                      </a:r>
                    </a:p>
                    <a:p>
                      <a:pPr marL="171450" marR="0" indent="-171450">
                        <a:lnSpc>
                          <a:spcPct val="100000"/>
                        </a:lnSpc>
                        <a:spcAft>
                          <a:spcPts val="300"/>
                        </a:spcAft>
                        <a:buClr>
                          <a:schemeClr val="bg2"/>
                        </a:buClr>
                        <a:buFont typeface="Arial" panose="020B0604020202020204" pitchFamily="34" charset="0"/>
                        <a:buChar char="•"/>
                      </a:pPr>
                      <a:r>
                        <a:rPr lang="en-US" sz="1600" kern="100" dirty="0">
                          <a:effectLst/>
                          <a:latin typeface="Open Sans" panose="020B0606030504020204" pitchFamily="34" charset="0"/>
                          <a:ea typeface="Open Sans" panose="020B0606030504020204" pitchFamily="34" charset="0"/>
                          <a:cs typeface="Open Sans" panose="020B0606030504020204" pitchFamily="34" charset="0"/>
                        </a:rPr>
                        <a:t>Woodlawn Road/Briar Creek Road</a:t>
                      </a:r>
                    </a:p>
                    <a:p>
                      <a:pPr marL="171450" marR="0" indent="-171450">
                        <a:lnSpc>
                          <a:spcPct val="100000"/>
                        </a:lnSpc>
                        <a:spcAft>
                          <a:spcPts val="300"/>
                        </a:spcAft>
                        <a:buClr>
                          <a:schemeClr val="bg2"/>
                        </a:buClr>
                        <a:buFont typeface="Arial" panose="020B0604020202020204" pitchFamily="34" charset="0"/>
                        <a:buChar char="•"/>
                      </a:pPr>
                      <a:r>
                        <a:rPr lang="en-US" sz="1600" kern="100" dirty="0">
                          <a:effectLst/>
                          <a:latin typeface="Open Sans" panose="020B0606030504020204" pitchFamily="34" charset="0"/>
                          <a:ea typeface="Open Sans" panose="020B0606030504020204" pitchFamily="34" charset="0"/>
                          <a:cs typeface="Open Sans" panose="020B0606030504020204" pitchFamily="34" charset="0"/>
                        </a:rPr>
                        <a:t>Old SR-19</a:t>
                      </a:r>
                    </a:p>
                  </a:txBody>
                  <a:tcPr marL="68580" marR="68580" marT="0" marB="0">
                    <a:solidFill>
                      <a:srgbClr val="E0E0E0"/>
                    </a:solidFill>
                  </a:tcPr>
                </a:tc>
                <a:extLst>
                  <a:ext uri="{0D108BD9-81ED-4DB2-BD59-A6C34878D82A}">
                    <a16:rowId xmlns:a16="http://schemas.microsoft.com/office/drawing/2014/main" val="3405259171"/>
                  </a:ext>
                </a:extLst>
              </a:tr>
            </a:tbl>
          </a:graphicData>
        </a:graphic>
      </p:graphicFrame>
    </p:spTree>
    <p:extLst>
      <p:ext uri="{BB962C8B-B14F-4D97-AF65-F5344CB8AC3E}">
        <p14:creationId xmlns:p14="http://schemas.microsoft.com/office/powerpoint/2010/main" val="183484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5680D-BBF8-6A33-C76C-481541E6CD11}"/>
            </a:ext>
          </a:extLst>
        </p:cNvPr>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A13EE10-E1A2-DDE2-EB19-AEF25476153F}"/>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00513" y="0"/>
            <a:ext cx="7948865" cy="5143500"/>
          </a:xfrm>
          <a:prstGeom prst="rect">
            <a:avLst/>
          </a:prstGeom>
        </p:spPr>
      </p:pic>
    </p:spTree>
    <p:extLst>
      <p:ext uri="{BB962C8B-B14F-4D97-AF65-F5344CB8AC3E}">
        <p14:creationId xmlns:p14="http://schemas.microsoft.com/office/powerpoint/2010/main" val="315123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96C7-23BA-CD8D-C3E0-4654CB029334}"/>
              </a:ext>
            </a:extLst>
          </p:cNvPr>
          <p:cNvSpPr>
            <a:spLocks noGrp="1"/>
          </p:cNvSpPr>
          <p:nvPr>
            <p:ph type="title"/>
          </p:nvPr>
        </p:nvSpPr>
        <p:spPr/>
        <p:txBody>
          <a:bodyPr/>
          <a:lstStyle/>
          <a:p>
            <a:r>
              <a:rPr lang="en-US" sz="2200" dirty="0">
                <a:latin typeface="PermianSlabSerifTypeface"/>
              </a:rPr>
              <a:t>The Preferred Alternative</a:t>
            </a:r>
          </a:p>
        </p:txBody>
      </p:sp>
      <p:sp>
        <p:nvSpPr>
          <p:cNvPr id="3" name="Content Placeholder 2">
            <a:extLst>
              <a:ext uri="{FF2B5EF4-FFF2-40B4-BE49-F238E27FC236}">
                <a16:creationId xmlns:a16="http://schemas.microsoft.com/office/drawing/2014/main" id="{F29F16C1-C5C8-2EDF-3B57-7B8FF1A4A89C}"/>
              </a:ext>
            </a:extLst>
          </p:cNvPr>
          <p:cNvSpPr>
            <a:spLocks noGrp="1"/>
          </p:cNvSpPr>
          <p:nvPr>
            <p:ph idx="1"/>
          </p:nvPr>
        </p:nvSpPr>
        <p:spPr/>
        <p:txBody>
          <a:bodyPr/>
          <a:lstStyle/>
          <a:p>
            <a:pPr marL="0" indent="0" algn="ctr">
              <a:buNone/>
            </a:pPr>
            <a:r>
              <a:rPr lang="en-US" b="1" dirty="0"/>
              <a:t>TDOT has identified the Build Alternative as the Recommended Preferred Alternative</a:t>
            </a:r>
            <a:endParaRPr lang="en-US" dirty="0"/>
          </a:p>
          <a:p>
            <a:pPr lvl="1"/>
            <a:endParaRPr lang="en-US" dirty="0"/>
          </a:p>
          <a:p>
            <a:pPr marL="230187" lvl="1" indent="0">
              <a:buClr>
                <a:schemeClr val="bg2"/>
              </a:buClr>
              <a:buNone/>
            </a:pPr>
            <a:r>
              <a:rPr lang="en-US" dirty="0"/>
              <a:t>As described in the sections above, the No-Build Alternative does not meet the purpose and need for the proposed project.</a:t>
            </a:r>
          </a:p>
          <a:p>
            <a:pPr marL="396875" lvl="1" indent="-166688">
              <a:buClr>
                <a:schemeClr val="bg2"/>
              </a:buClr>
              <a:buFont typeface="Arial" panose="020B0604020202020204" pitchFamily="34" charset="0"/>
              <a:buChar char="•"/>
            </a:pPr>
            <a:endParaRPr lang="en-US" dirty="0"/>
          </a:p>
          <a:p>
            <a:pPr marL="230187" lvl="1" indent="0">
              <a:buClr>
                <a:schemeClr val="bg2"/>
              </a:buClr>
              <a:buNone/>
            </a:pPr>
            <a:r>
              <a:rPr lang="en-US" dirty="0"/>
              <a:t>Based on the ability of the Build Alternative to meet the purpose and need for the proposed project, it has been designated as the Recommended Preferred Alternative </a:t>
            </a:r>
          </a:p>
        </p:txBody>
      </p:sp>
    </p:spTree>
    <p:extLst>
      <p:ext uri="{BB962C8B-B14F-4D97-AF65-F5344CB8AC3E}">
        <p14:creationId xmlns:p14="http://schemas.microsoft.com/office/powerpoint/2010/main" val="2947252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841F-A680-9B45-787D-EC6D85EBEFFD}"/>
              </a:ext>
            </a:extLst>
          </p:cNvPr>
          <p:cNvSpPr>
            <a:spLocks noGrp="1"/>
          </p:cNvSpPr>
          <p:nvPr>
            <p:ph type="title"/>
          </p:nvPr>
        </p:nvSpPr>
        <p:spPr/>
        <p:txBody>
          <a:bodyPr/>
          <a:lstStyle/>
          <a:p>
            <a:r>
              <a:rPr lang="en-US" sz="2200" dirty="0"/>
              <a:t>Resources Analyzed in an Environmental Assessment</a:t>
            </a:r>
          </a:p>
        </p:txBody>
      </p:sp>
      <p:sp>
        <p:nvSpPr>
          <p:cNvPr id="3" name="Content Placeholder 2">
            <a:extLst>
              <a:ext uri="{FF2B5EF4-FFF2-40B4-BE49-F238E27FC236}">
                <a16:creationId xmlns:a16="http://schemas.microsoft.com/office/drawing/2014/main" id="{9710FB51-8D7A-97D4-994E-EA96659363DD}"/>
              </a:ext>
            </a:extLst>
          </p:cNvPr>
          <p:cNvSpPr>
            <a:spLocks noGrp="1"/>
          </p:cNvSpPr>
          <p:nvPr>
            <p:ph idx="1"/>
          </p:nvPr>
        </p:nvSpPr>
        <p:spPr/>
        <p:txBody>
          <a:bodyPr numCol="2">
            <a:normAutofit/>
          </a:bodyPr>
          <a:lstStyle/>
          <a:p>
            <a:pPr>
              <a:spcBef>
                <a:spcPts val="1800"/>
              </a:spcBef>
              <a:buClr>
                <a:schemeClr val="bg2"/>
              </a:buClr>
            </a:pPr>
            <a:r>
              <a:rPr lang="en-US" sz="2000" dirty="0"/>
              <a:t>Traffic and Safety</a:t>
            </a:r>
          </a:p>
          <a:p>
            <a:pPr>
              <a:spcBef>
                <a:spcPts val="1800"/>
              </a:spcBef>
              <a:buClr>
                <a:schemeClr val="bg2"/>
              </a:buClr>
            </a:pPr>
            <a:r>
              <a:rPr lang="en-US" sz="2000" dirty="0"/>
              <a:t>Land Use, Farmland, and Transportation Infrastructure</a:t>
            </a:r>
          </a:p>
          <a:p>
            <a:pPr>
              <a:spcBef>
                <a:spcPts val="1800"/>
              </a:spcBef>
              <a:buClr>
                <a:schemeClr val="bg2"/>
              </a:buClr>
            </a:pPr>
            <a:r>
              <a:rPr lang="en-US" sz="2000" dirty="0"/>
              <a:t>Community Impact, Relocations, and Economic Resources</a:t>
            </a:r>
          </a:p>
          <a:p>
            <a:pPr>
              <a:spcBef>
                <a:spcPts val="1800"/>
              </a:spcBef>
              <a:buClr>
                <a:schemeClr val="bg2"/>
              </a:buClr>
            </a:pPr>
            <a:r>
              <a:rPr lang="en-US" sz="2000" dirty="0"/>
              <a:t>Air Quality</a:t>
            </a:r>
          </a:p>
          <a:p>
            <a:pPr>
              <a:spcBef>
                <a:spcPts val="1800"/>
              </a:spcBef>
              <a:buClr>
                <a:schemeClr val="bg2"/>
              </a:buClr>
            </a:pPr>
            <a:r>
              <a:rPr lang="en-US" sz="2000" dirty="0"/>
              <a:t>Noise Impacts</a:t>
            </a:r>
          </a:p>
          <a:p>
            <a:pPr>
              <a:spcBef>
                <a:spcPts val="1800"/>
              </a:spcBef>
              <a:buClr>
                <a:schemeClr val="bg2"/>
              </a:buClr>
            </a:pPr>
            <a:endParaRPr lang="en-US" sz="2000" dirty="0"/>
          </a:p>
          <a:p>
            <a:pPr>
              <a:spcBef>
                <a:spcPts val="1800"/>
              </a:spcBef>
              <a:buClr>
                <a:schemeClr val="bg2"/>
              </a:buClr>
            </a:pPr>
            <a:r>
              <a:rPr lang="en-US" sz="2000" dirty="0"/>
              <a:t>Recreational Resources         </a:t>
            </a:r>
            <a:r>
              <a:rPr lang="en-US" sz="1400" i="1" dirty="0"/>
              <a:t>(Section 4(f) and Section 6(f))</a:t>
            </a:r>
          </a:p>
          <a:p>
            <a:pPr>
              <a:spcBef>
                <a:spcPts val="1800"/>
              </a:spcBef>
              <a:buClr>
                <a:schemeClr val="bg2"/>
              </a:buClr>
            </a:pPr>
            <a:r>
              <a:rPr lang="en-US" sz="2000" dirty="0"/>
              <a:t>Cultural Resources                  </a:t>
            </a:r>
            <a:r>
              <a:rPr lang="en-US" sz="1400" i="1" dirty="0"/>
              <a:t>(Historic Architecture, Archaeology, and Native American Consultation)</a:t>
            </a:r>
          </a:p>
          <a:p>
            <a:pPr>
              <a:spcBef>
                <a:spcPts val="1800"/>
              </a:spcBef>
              <a:buClr>
                <a:schemeClr val="bg2"/>
              </a:buClr>
            </a:pPr>
            <a:r>
              <a:rPr lang="en-US" sz="2000" dirty="0"/>
              <a:t>Natural Resources</a:t>
            </a:r>
          </a:p>
          <a:p>
            <a:pPr>
              <a:spcBef>
                <a:spcPts val="1800"/>
              </a:spcBef>
              <a:buClr>
                <a:schemeClr val="bg2"/>
              </a:buClr>
            </a:pPr>
            <a:r>
              <a:rPr lang="en-US" sz="2000" dirty="0"/>
              <a:t>Hazardous Materials</a:t>
            </a:r>
          </a:p>
          <a:p>
            <a:pPr>
              <a:spcBef>
                <a:spcPts val="1800"/>
              </a:spcBef>
              <a:buClr>
                <a:schemeClr val="bg2"/>
              </a:buClr>
            </a:pPr>
            <a:r>
              <a:rPr lang="en-US" sz="2000" dirty="0"/>
              <a:t>Visual Impacts</a:t>
            </a:r>
          </a:p>
        </p:txBody>
      </p:sp>
    </p:spTree>
    <p:extLst>
      <p:ext uri="{BB962C8B-B14F-4D97-AF65-F5344CB8AC3E}">
        <p14:creationId xmlns:p14="http://schemas.microsoft.com/office/powerpoint/2010/main" val="3951827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1D8CD-3FEA-8264-52C7-349E9907BA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E7B1F6-690E-EE76-64AE-41804A6966BF}"/>
              </a:ext>
            </a:extLst>
          </p:cNvPr>
          <p:cNvSpPr>
            <a:spLocks noGrp="1"/>
          </p:cNvSpPr>
          <p:nvPr>
            <p:ph type="title"/>
          </p:nvPr>
        </p:nvSpPr>
        <p:spPr>
          <a:xfrm>
            <a:off x="152400" y="133354"/>
            <a:ext cx="8839200" cy="619125"/>
          </a:xfrm>
        </p:spPr>
        <p:txBody>
          <a:bodyPr anchor="ctr">
            <a:normAutofit/>
          </a:bodyPr>
          <a:lstStyle/>
          <a:p>
            <a:r>
              <a:rPr lang="en-US" sz="2200" dirty="0">
                <a:latin typeface="PermianSlabSerifTypeface"/>
              </a:rPr>
              <a:t>Environmental Impacts</a:t>
            </a:r>
          </a:p>
        </p:txBody>
      </p:sp>
      <p:graphicFrame>
        <p:nvGraphicFramePr>
          <p:cNvPr id="4" name="Table 3">
            <a:extLst>
              <a:ext uri="{FF2B5EF4-FFF2-40B4-BE49-F238E27FC236}">
                <a16:creationId xmlns:a16="http://schemas.microsoft.com/office/drawing/2014/main" id="{FF6F8A9A-C4A8-24A8-1986-A033B0C989F8}"/>
              </a:ext>
            </a:extLst>
          </p:cNvPr>
          <p:cNvGraphicFramePr>
            <a:graphicFrameLocks noGrp="1"/>
          </p:cNvGraphicFramePr>
          <p:nvPr>
            <p:extLst>
              <p:ext uri="{D42A27DB-BD31-4B8C-83A1-F6EECF244321}">
                <p14:modId xmlns:p14="http://schemas.microsoft.com/office/powerpoint/2010/main" val="382359114"/>
              </p:ext>
            </p:extLst>
          </p:nvPr>
        </p:nvGraphicFramePr>
        <p:xfrm>
          <a:off x="152400" y="819150"/>
          <a:ext cx="8839200" cy="3783457"/>
        </p:xfrm>
        <a:graphic>
          <a:graphicData uri="http://schemas.openxmlformats.org/drawingml/2006/table">
            <a:tbl>
              <a:tblPr firstRow="1" firstCol="1" bandRow="1"/>
              <a:tblGrid>
                <a:gridCol w="1371600">
                  <a:extLst>
                    <a:ext uri="{9D8B030D-6E8A-4147-A177-3AD203B41FA5}">
                      <a16:colId xmlns:a16="http://schemas.microsoft.com/office/drawing/2014/main" val="2806845139"/>
                    </a:ext>
                  </a:extLst>
                </a:gridCol>
                <a:gridCol w="762000">
                  <a:extLst>
                    <a:ext uri="{9D8B030D-6E8A-4147-A177-3AD203B41FA5}">
                      <a16:colId xmlns:a16="http://schemas.microsoft.com/office/drawing/2014/main" val="556081150"/>
                    </a:ext>
                  </a:extLst>
                </a:gridCol>
                <a:gridCol w="6705600">
                  <a:extLst>
                    <a:ext uri="{9D8B030D-6E8A-4147-A177-3AD203B41FA5}">
                      <a16:colId xmlns:a16="http://schemas.microsoft.com/office/drawing/2014/main" val="1866027498"/>
                    </a:ext>
                  </a:extLst>
                </a:gridCol>
              </a:tblGrid>
              <a:tr h="381000">
                <a:tc>
                  <a:txBody>
                    <a:bodyPr/>
                    <a:lstStyle/>
                    <a:p>
                      <a:pPr marL="0" marR="0" algn="ctr">
                        <a:lnSpc>
                          <a:spcPct val="107000"/>
                        </a:lnSpc>
                        <a:spcAft>
                          <a:spcPts val="800"/>
                        </a:spcAft>
                        <a:buNone/>
                      </a:pPr>
                      <a:r>
                        <a:rPr lang="en-US" sz="900" b="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Impact Category</a:t>
                      </a:r>
                      <a:endParaRPr lang="en-US" sz="9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1B365D"/>
                    </a:solidFill>
                  </a:tcPr>
                </a:tc>
                <a:tc>
                  <a:txBody>
                    <a:bodyPr/>
                    <a:lstStyle/>
                    <a:p>
                      <a:pPr marL="0" marR="0" algn="ctr">
                        <a:lnSpc>
                          <a:spcPct val="107000"/>
                        </a:lnSpc>
                        <a:spcAft>
                          <a:spcPts val="800"/>
                        </a:spcAft>
                        <a:buNone/>
                      </a:pPr>
                      <a:r>
                        <a:rPr lang="en-US" sz="900" b="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No-Build Alternative</a:t>
                      </a:r>
                      <a:endParaRPr lang="en-US" sz="9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1B365D"/>
                    </a:solidFill>
                  </a:tcPr>
                </a:tc>
                <a:tc>
                  <a:txBody>
                    <a:bodyPr/>
                    <a:lstStyle/>
                    <a:p>
                      <a:pPr marL="0" marR="0" algn="ctr">
                        <a:lnSpc>
                          <a:spcPct val="107000"/>
                        </a:lnSpc>
                        <a:spcAft>
                          <a:spcPts val="800"/>
                        </a:spcAft>
                        <a:buNone/>
                      </a:pPr>
                      <a:r>
                        <a:rPr lang="en-US" sz="900" b="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Build Alternative</a:t>
                      </a:r>
                      <a:endParaRPr lang="en-US" sz="9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1B365D"/>
                    </a:solidFill>
                  </a:tcPr>
                </a:tc>
                <a:extLst>
                  <a:ext uri="{0D108BD9-81ED-4DB2-BD59-A6C34878D82A}">
                    <a16:rowId xmlns:a16="http://schemas.microsoft.com/office/drawing/2014/main" val="2717701428"/>
                  </a:ext>
                </a:extLst>
              </a:tr>
              <a:tr h="274320">
                <a:tc>
                  <a:txBody>
                    <a:bodyPr/>
                    <a:lstStyle/>
                    <a:p>
                      <a:pPr marL="0" marR="0" algn="ctr">
                        <a:lnSpc>
                          <a:spcPct val="107000"/>
                        </a:lnSpc>
                        <a:spcAft>
                          <a:spcPts val="800"/>
                        </a:spcAft>
                        <a:buNone/>
                      </a:pPr>
                      <a:r>
                        <a:rPr lang="en-US" sz="8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Land Use</a:t>
                      </a:r>
                      <a:endParaRPr lang="en-US" sz="800"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F00"/>
                    </a:solidFill>
                  </a:tcPr>
                </a:tc>
                <a:tc>
                  <a:txBody>
                    <a:bodyPr/>
                    <a:lstStyle/>
                    <a:p>
                      <a:pPr marL="0" marR="0" algn="ctr">
                        <a:lnSpc>
                          <a:spcPct val="107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No Effect</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Aft>
                          <a:spcPts val="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Approx. 98.8 acres of Right-of-Way and easements to be acquired; </a:t>
                      </a:r>
                    </a:p>
                    <a:p>
                      <a:pPr marL="0" marR="0" algn="l">
                        <a:lnSpc>
                          <a:spcPct val="100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No impacts on existing/future land uses; consistent with zoning, legislation, and local/regional planning goals and recommendations</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3925944"/>
                  </a:ext>
                </a:extLst>
              </a:tr>
              <a:tr h="274320">
                <a:tc>
                  <a:txBody>
                    <a:bodyPr/>
                    <a:lstStyle/>
                    <a:p>
                      <a:pPr marL="0" marR="0" algn="ctr">
                        <a:lnSpc>
                          <a:spcPct val="107000"/>
                        </a:lnSpc>
                        <a:spcAft>
                          <a:spcPts val="800"/>
                        </a:spcAft>
                        <a:buNone/>
                      </a:pPr>
                      <a:r>
                        <a:rPr lang="en-US" sz="8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Farmland</a:t>
                      </a:r>
                      <a:endParaRPr lang="en-US" sz="800"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F00"/>
                    </a:solidFill>
                  </a:tcPr>
                </a:tc>
                <a:tc>
                  <a:txBody>
                    <a:bodyPr/>
                    <a:lstStyle/>
                    <a:p>
                      <a:pPr marL="0" marR="0" algn="ctr">
                        <a:lnSpc>
                          <a:spcPct val="107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No Effect</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Small portion of farmland would be converted to transportation use; no impacts to farming operations or employment</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1198749"/>
                  </a:ext>
                </a:extLst>
              </a:tr>
              <a:tr h="274320">
                <a:tc>
                  <a:txBody>
                    <a:bodyPr/>
                    <a:lstStyle/>
                    <a:p>
                      <a:pPr marL="0" marR="0" algn="ctr">
                        <a:lnSpc>
                          <a:spcPct val="107000"/>
                        </a:lnSpc>
                        <a:spcAft>
                          <a:spcPts val="800"/>
                        </a:spcAft>
                        <a:buNone/>
                      </a:pPr>
                      <a:r>
                        <a:rPr lang="en-US" sz="8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Transportation Infrastructure</a:t>
                      </a:r>
                      <a:endParaRPr lang="en-US" sz="800"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F00"/>
                    </a:solidFill>
                  </a:tcPr>
                </a:tc>
                <a:tc>
                  <a:txBody>
                    <a:bodyPr/>
                    <a:lstStyle/>
                    <a:p>
                      <a:pPr marL="0" marR="0" algn="ctr">
                        <a:lnSpc>
                          <a:spcPct val="107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No Effect</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Aft>
                          <a:spcPts val="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Improve safety and roadway geometry throughout the corridor; improve operations at strategic intersections; provide 10-foot shoulders (8-foot paved) along portions of the project that would accommodate bicyclists and pedestrians</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586208"/>
                  </a:ext>
                </a:extLst>
              </a:tr>
              <a:tr h="274320">
                <a:tc>
                  <a:txBody>
                    <a:bodyPr/>
                    <a:lstStyle/>
                    <a:p>
                      <a:pPr marL="0" marR="0" algn="ctr">
                        <a:lnSpc>
                          <a:spcPct val="107000"/>
                        </a:lnSpc>
                        <a:spcAft>
                          <a:spcPts val="800"/>
                        </a:spcAft>
                        <a:buNone/>
                      </a:pPr>
                      <a:r>
                        <a:rPr lang="en-US" sz="8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Community and Socioeconomic Resources</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F00"/>
                    </a:solidFill>
                  </a:tcPr>
                </a:tc>
                <a:tc>
                  <a:txBody>
                    <a:bodyPr/>
                    <a:lstStyle/>
                    <a:p>
                      <a:pPr marL="0" marR="0" algn="ctr">
                        <a:lnSpc>
                          <a:spcPct val="107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No Effect</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Approximately 26 residential and 2 business relocations; no impacts to community cohesion and economic conditions</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9868386"/>
                  </a:ext>
                </a:extLst>
              </a:tr>
              <a:tr h="274320">
                <a:tc>
                  <a:txBody>
                    <a:bodyPr/>
                    <a:lstStyle/>
                    <a:p>
                      <a:pPr marL="0" marR="0" algn="ctr">
                        <a:lnSpc>
                          <a:spcPct val="107000"/>
                        </a:lnSpc>
                        <a:spcAft>
                          <a:spcPts val="800"/>
                        </a:spcAft>
                        <a:buNone/>
                      </a:pPr>
                      <a:r>
                        <a:rPr lang="en-US" sz="8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Aquatic Resources</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F00"/>
                    </a:solidFill>
                  </a:tcPr>
                </a:tc>
                <a:tc>
                  <a:txBody>
                    <a:bodyPr/>
                    <a:lstStyle/>
                    <a:p>
                      <a:pPr marL="0" marR="0" algn="ctr">
                        <a:lnSpc>
                          <a:spcPct val="107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No Effect</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Aft>
                          <a:spcPts val="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Impacts to 82 wet-weather conveyances, 6 perennial streams, 28 intermittent streams, 16 wetlands, and 8 ponds;</a:t>
                      </a:r>
                    </a:p>
                    <a:p>
                      <a:pPr marL="0" marR="0" algn="l">
                        <a:lnSpc>
                          <a:spcPct val="100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Impacts to five 303(d) listed streams</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2724923"/>
                  </a:ext>
                </a:extLst>
              </a:tr>
              <a:tr h="274320">
                <a:tc>
                  <a:txBody>
                    <a:bodyPr/>
                    <a:lstStyle/>
                    <a:p>
                      <a:pPr marL="0" marR="0" algn="ctr">
                        <a:lnSpc>
                          <a:spcPct val="107000"/>
                        </a:lnSpc>
                        <a:spcAft>
                          <a:spcPts val="800"/>
                        </a:spcAft>
                        <a:buNone/>
                      </a:pPr>
                      <a:r>
                        <a:rPr lang="en-US" sz="8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Protected Species</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F00"/>
                    </a:solidFill>
                  </a:tcPr>
                </a:tc>
                <a:tc>
                  <a:txBody>
                    <a:bodyPr/>
                    <a:lstStyle/>
                    <a:p>
                      <a:pPr marL="0" marR="0" algn="ctr">
                        <a:lnSpc>
                          <a:spcPct val="107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No Effect</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Not Likely to Adversely Affect any state or federally listed species</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0134304"/>
                  </a:ext>
                </a:extLst>
              </a:tr>
              <a:tr h="274320">
                <a:tc>
                  <a:txBody>
                    <a:bodyPr/>
                    <a:lstStyle/>
                    <a:p>
                      <a:pPr marL="0" marR="0" algn="ctr">
                        <a:lnSpc>
                          <a:spcPct val="107000"/>
                        </a:lnSpc>
                        <a:spcAft>
                          <a:spcPts val="800"/>
                        </a:spcAft>
                        <a:buNone/>
                      </a:pPr>
                      <a:r>
                        <a:rPr lang="en-US" sz="8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Floodplains, Soils, and Geology</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F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No Effect</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Aft>
                          <a:spcPts val="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Impacts to approximately 3.6 acres of 100-yr FEMA designated floodplains;</a:t>
                      </a:r>
                    </a:p>
                    <a:p>
                      <a:pPr marL="0" marR="0" algn="l">
                        <a:lnSpc>
                          <a:spcPct val="100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Impacts to geology and drainage due to rock cuts and other construction related activities</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061552"/>
                  </a:ext>
                </a:extLst>
              </a:tr>
              <a:tr h="274320">
                <a:tc>
                  <a:txBody>
                    <a:bodyPr/>
                    <a:lstStyle/>
                    <a:p>
                      <a:pPr marL="0" marR="0" algn="ctr">
                        <a:lnSpc>
                          <a:spcPct val="107000"/>
                        </a:lnSpc>
                        <a:spcAft>
                          <a:spcPts val="800"/>
                        </a:spcAft>
                        <a:buNone/>
                      </a:pPr>
                      <a:r>
                        <a:rPr lang="en-US" sz="8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Visual Impacts</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F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No Effect</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Neutral effect on the visual quality and character of the area; minimal impacts anticipated</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0110090"/>
                  </a:ext>
                </a:extLst>
              </a:tr>
              <a:tr h="274320">
                <a:tc>
                  <a:txBody>
                    <a:bodyPr/>
                    <a:lstStyle/>
                    <a:p>
                      <a:pPr marL="0" marR="0" algn="ctr">
                        <a:lnSpc>
                          <a:spcPct val="107000"/>
                        </a:lnSpc>
                        <a:spcAft>
                          <a:spcPts val="800"/>
                        </a:spcAft>
                        <a:buNone/>
                      </a:pPr>
                      <a:r>
                        <a:rPr lang="en-US" sz="8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Hazardous Materials</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F00"/>
                    </a:solidFill>
                  </a:tcPr>
                </a:tc>
                <a:tc>
                  <a:txBody>
                    <a:bodyPr/>
                    <a:lstStyle/>
                    <a:p>
                      <a:pPr marL="0" marR="0" algn="ctr">
                        <a:lnSpc>
                          <a:spcPct val="107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No Effect</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No impacts to hazardous material sites</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088370"/>
                  </a:ext>
                </a:extLst>
              </a:tr>
              <a:tr h="274320">
                <a:tc>
                  <a:txBody>
                    <a:bodyPr/>
                    <a:lstStyle/>
                    <a:p>
                      <a:pPr marL="0" marR="0" algn="ctr">
                        <a:lnSpc>
                          <a:spcPct val="107000"/>
                        </a:lnSpc>
                        <a:spcAft>
                          <a:spcPts val="800"/>
                        </a:spcAft>
                        <a:buNone/>
                      </a:pPr>
                      <a:r>
                        <a:rPr lang="en-US" sz="8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Air Quality</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F00"/>
                    </a:solidFill>
                  </a:tcPr>
                </a:tc>
                <a:tc>
                  <a:txBody>
                    <a:bodyPr/>
                    <a:lstStyle/>
                    <a:p>
                      <a:pPr marL="0" marR="0" algn="ctr">
                        <a:lnSpc>
                          <a:spcPct val="107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No Effect</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Lauderdale and Haywood counties are in attainment for all regulated criteria pollutants; would not create adverse MSAT effects; temporary construction related air quality impacts are anticipated</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5530056"/>
                  </a:ext>
                </a:extLst>
              </a:tr>
              <a:tr h="274320">
                <a:tc>
                  <a:txBody>
                    <a:bodyPr/>
                    <a:lstStyle/>
                    <a:p>
                      <a:pPr marL="0" marR="0" algn="ctr">
                        <a:lnSpc>
                          <a:spcPct val="107000"/>
                        </a:lnSpc>
                        <a:spcAft>
                          <a:spcPts val="800"/>
                        </a:spcAft>
                        <a:buNone/>
                      </a:pPr>
                      <a:r>
                        <a:rPr lang="en-US" sz="8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Noise</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F00"/>
                    </a:solidFill>
                  </a:tcPr>
                </a:tc>
                <a:tc>
                  <a:txBody>
                    <a:bodyPr/>
                    <a:lstStyle/>
                    <a:p>
                      <a:pPr marL="0" marR="0" algn="ctr">
                        <a:lnSpc>
                          <a:spcPct val="107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No Effect</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Type III project (per 23 CFR 772); therefore, no noise analysis or abatement considerations are required</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656241"/>
                  </a:ext>
                </a:extLst>
              </a:tr>
              <a:tr h="274320">
                <a:tc>
                  <a:txBody>
                    <a:bodyPr/>
                    <a:lstStyle/>
                    <a:p>
                      <a:pPr marL="0" marR="0" algn="ctr">
                        <a:lnSpc>
                          <a:spcPct val="107000"/>
                        </a:lnSpc>
                        <a:spcAft>
                          <a:spcPts val="800"/>
                        </a:spcAft>
                        <a:buNone/>
                      </a:pPr>
                      <a:r>
                        <a:rPr lang="en-US" sz="8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Cultural Resources</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F00"/>
                    </a:solidFill>
                  </a:tcPr>
                </a:tc>
                <a:tc>
                  <a:txBody>
                    <a:bodyPr/>
                    <a:lstStyle/>
                    <a:p>
                      <a:pPr marL="0" marR="0" algn="ctr">
                        <a:lnSpc>
                          <a:spcPct val="107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No Effect</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Aft>
                          <a:spcPts val="800"/>
                        </a:spcAft>
                        <a:buNone/>
                      </a:pPr>
                      <a:r>
                        <a:rPr lang="en-US" sz="800" kern="100" dirty="0">
                          <a:effectLst/>
                          <a:latin typeface="Open Sans" panose="020B0606030504020204" pitchFamily="34" charset="0"/>
                          <a:ea typeface="Open Sans" panose="020B0606030504020204" pitchFamily="34" charset="0"/>
                          <a:cs typeface="Open Sans" panose="020B0606030504020204" pitchFamily="34" charset="0"/>
                        </a:rPr>
                        <a:t>No impacts to National Register of Historic Places (NRHP) listed or eligible historic or archaeological sites</a:t>
                      </a:r>
                    </a:p>
                  </a:txBody>
                  <a:tcPr marL="38582" marR="3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015665"/>
                  </a:ext>
                </a:extLst>
              </a:tr>
            </a:tbl>
          </a:graphicData>
        </a:graphic>
      </p:graphicFrame>
    </p:spTree>
    <p:extLst>
      <p:ext uri="{BB962C8B-B14F-4D97-AF65-F5344CB8AC3E}">
        <p14:creationId xmlns:p14="http://schemas.microsoft.com/office/powerpoint/2010/main" val="285210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022DF-ADCD-95EC-6981-8E791978460D}"/>
              </a:ext>
            </a:extLst>
          </p:cNvPr>
          <p:cNvSpPr>
            <a:spLocks noGrp="1"/>
          </p:cNvSpPr>
          <p:nvPr>
            <p:ph type="title"/>
          </p:nvPr>
        </p:nvSpPr>
        <p:spPr>
          <a:xfrm>
            <a:off x="152400" y="133354"/>
            <a:ext cx="8839200" cy="619125"/>
          </a:xfrm>
        </p:spPr>
        <p:txBody>
          <a:bodyPr anchor="ctr">
            <a:normAutofit/>
          </a:bodyPr>
          <a:lstStyle/>
          <a:p>
            <a:r>
              <a:rPr lang="en-US" sz="2200" dirty="0">
                <a:latin typeface="PermianSlabSerifTypeface"/>
              </a:rPr>
              <a:t>Anticipated Schedule</a:t>
            </a:r>
          </a:p>
        </p:txBody>
      </p:sp>
      <p:pic>
        <p:nvPicPr>
          <p:cNvPr id="3" name="Picture 2">
            <a:extLst>
              <a:ext uri="{FF2B5EF4-FFF2-40B4-BE49-F238E27FC236}">
                <a16:creationId xmlns:a16="http://schemas.microsoft.com/office/drawing/2014/main" id="{AD8841D6-3D31-17C5-127F-D072DC4B9B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4601" y="923825"/>
            <a:ext cx="4114798" cy="2892115"/>
          </a:xfrm>
          <a:prstGeom prst="rect">
            <a:avLst/>
          </a:prstGeom>
        </p:spPr>
      </p:pic>
      <p:sp>
        <p:nvSpPr>
          <p:cNvPr id="5" name="TextBox 4">
            <a:extLst>
              <a:ext uri="{FF2B5EF4-FFF2-40B4-BE49-F238E27FC236}">
                <a16:creationId xmlns:a16="http://schemas.microsoft.com/office/drawing/2014/main" id="{039BDBB1-761F-7466-7428-454A564C097B}"/>
              </a:ext>
            </a:extLst>
          </p:cNvPr>
          <p:cNvSpPr txBox="1"/>
          <p:nvPr/>
        </p:nvSpPr>
        <p:spPr>
          <a:xfrm>
            <a:off x="464820" y="3892036"/>
            <a:ext cx="8214360" cy="369332"/>
          </a:xfrm>
          <a:prstGeom prst="rect">
            <a:avLst/>
          </a:prstGeom>
          <a:noFill/>
        </p:spPr>
        <p:txBody>
          <a:bodyPr wrap="square" rtlCol="0">
            <a:spAutoFit/>
          </a:bodyPr>
          <a:lstStyle/>
          <a:p>
            <a:r>
              <a:rPr lang="en-US" sz="900" b="1" dirty="0">
                <a:solidFill>
                  <a:schemeClr val="tx2"/>
                </a:solidFill>
                <a:latin typeface="Open Sans" panose="020B0606030504020204" pitchFamily="34" charset="0"/>
                <a:ea typeface="Open Sans" panose="020B0606030504020204" pitchFamily="34" charset="0"/>
                <a:cs typeface="Open Sans" panose="020B0606030504020204" pitchFamily="34" charset="0"/>
              </a:rPr>
              <a:t>Quarter 1: </a:t>
            </a: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January through March     </a:t>
            </a:r>
            <a:r>
              <a:rPr lang="en-US" sz="900" b="1" dirty="0">
                <a:solidFill>
                  <a:schemeClr val="tx2"/>
                </a:solidFill>
                <a:latin typeface="Open Sans" panose="020B0606030504020204" pitchFamily="34" charset="0"/>
                <a:ea typeface="Open Sans" panose="020B0606030504020204" pitchFamily="34" charset="0"/>
                <a:cs typeface="Open Sans" panose="020B0606030504020204" pitchFamily="34" charset="0"/>
              </a:rPr>
              <a:t>Quarter 2: </a:t>
            </a: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April through June     </a:t>
            </a:r>
            <a:r>
              <a:rPr lang="en-US" sz="900" b="1" dirty="0">
                <a:solidFill>
                  <a:schemeClr val="tx2"/>
                </a:solidFill>
                <a:latin typeface="Open Sans" panose="020B0606030504020204" pitchFamily="34" charset="0"/>
                <a:ea typeface="Open Sans" panose="020B0606030504020204" pitchFamily="34" charset="0"/>
                <a:cs typeface="Open Sans" panose="020B0606030504020204" pitchFamily="34" charset="0"/>
              </a:rPr>
              <a:t>Quarter 3: </a:t>
            </a: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July through September     </a:t>
            </a:r>
            <a:r>
              <a:rPr lang="en-US" sz="900" b="1" dirty="0">
                <a:solidFill>
                  <a:schemeClr val="tx2"/>
                </a:solidFill>
                <a:latin typeface="Open Sans" panose="020B0606030504020204" pitchFamily="34" charset="0"/>
                <a:ea typeface="Open Sans" panose="020B0606030504020204" pitchFamily="34" charset="0"/>
                <a:cs typeface="Open Sans" panose="020B0606030504020204" pitchFamily="34" charset="0"/>
              </a:rPr>
              <a:t>Quarter 4: </a:t>
            </a: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October through December</a:t>
            </a:r>
            <a:b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*All proposed dates are subject to change</a:t>
            </a:r>
          </a:p>
        </p:txBody>
      </p:sp>
    </p:spTree>
    <p:extLst>
      <p:ext uri="{BB962C8B-B14F-4D97-AF65-F5344CB8AC3E}">
        <p14:creationId xmlns:p14="http://schemas.microsoft.com/office/powerpoint/2010/main" val="85356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200" dirty="0"/>
              <a:t>Right-of-Way Acquisition</a:t>
            </a:r>
          </a:p>
        </p:txBody>
      </p:sp>
      <p:sp>
        <p:nvSpPr>
          <p:cNvPr id="5" name="Content Placeholder 4"/>
          <p:cNvSpPr>
            <a:spLocks noGrp="1"/>
          </p:cNvSpPr>
          <p:nvPr>
            <p:ph idx="1"/>
          </p:nvPr>
        </p:nvSpPr>
        <p:spPr/>
        <p:txBody>
          <a:bodyPr>
            <a:normAutofit fontScale="55000" lnSpcReduction="20000"/>
          </a:bodyPr>
          <a:lstStyle/>
          <a:p>
            <a:pPr marL="0" indent="0">
              <a:lnSpc>
                <a:spcPct val="120000"/>
              </a:lnSpc>
              <a:buNone/>
            </a:pPr>
            <a:r>
              <a:rPr lang="en-US" dirty="0"/>
              <a:t>The Tennessee Department of Transportation (TDOT) follows a federally mandated process to acquire property, which includes:</a:t>
            </a:r>
          </a:p>
          <a:p>
            <a:pPr lvl="1">
              <a:lnSpc>
                <a:spcPct val="120000"/>
              </a:lnSpc>
              <a:buClr>
                <a:schemeClr val="bg2"/>
              </a:buClr>
              <a:buFont typeface="Arial" panose="020B0604020202020204" pitchFamily="34" charset="0"/>
              <a:buChar char="•"/>
            </a:pPr>
            <a:r>
              <a:rPr lang="en-US" dirty="0"/>
              <a:t>Notice to property owners</a:t>
            </a:r>
          </a:p>
          <a:p>
            <a:pPr lvl="1">
              <a:lnSpc>
                <a:spcPct val="120000"/>
              </a:lnSpc>
              <a:buClr>
                <a:schemeClr val="bg2"/>
              </a:buClr>
              <a:buFont typeface="Arial" panose="020B0604020202020204" pitchFamily="34" charset="0"/>
              <a:buChar char="•"/>
            </a:pPr>
            <a:r>
              <a:rPr lang="en-US" dirty="0"/>
              <a:t>Independent Third-Party Conducted Appraisals</a:t>
            </a:r>
          </a:p>
          <a:p>
            <a:pPr lvl="1">
              <a:lnSpc>
                <a:spcPct val="120000"/>
              </a:lnSpc>
              <a:buClr>
                <a:schemeClr val="bg2"/>
              </a:buClr>
              <a:buFont typeface="Arial" panose="020B0604020202020204" pitchFamily="34" charset="0"/>
              <a:buChar char="•"/>
            </a:pPr>
            <a:r>
              <a:rPr lang="en-US" dirty="0"/>
              <a:t>Fair Market Value offered for proposed acquisitions</a:t>
            </a:r>
          </a:p>
          <a:p>
            <a:pPr lvl="1">
              <a:lnSpc>
                <a:spcPct val="120000"/>
              </a:lnSpc>
              <a:buClr>
                <a:schemeClr val="bg2"/>
              </a:buClr>
              <a:buFont typeface="Arial" panose="020B0604020202020204" pitchFamily="34" charset="0"/>
              <a:buChar char="•"/>
            </a:pPr>
            <a:r>
              <a:rPr lang="en-US" dirty="0"/>
              <a:t>Relocation Assistance Program for eligible affected property owners including residences, businesses, farm operations, non-profit organizations, and those requiring special services or assistance.</a:t>
            </a:r>
          </a:p>
          <a:p>
            <a:pPr marL="342900" lvl="1" indent="0">
              <a:lnSpc>
                <a:spcPct val="120000"/>
              </a:lnSpc>
              <a:buNone/>
            </a:pPr>
            <a:r>
              <a:rPr lang="en-US" dirty="0"/>
              <a:t>Full details of TDOT’s Right-of-Way Acquisition process can be found in the </a:t>
            </a:r>
            <a:br>
              <a:rPr lang="en-US" dirty="0"/>
            </a:br>
            <a:r>
              <a:rPr lang="en-US" dirty="0"/>
              <a:t>TDOT ROW Manual at:</a:t>
            </a:r>
            <a:br>
              <a:rPr lang="en-US" dirty="0"/>
            </a:br>
            <a:r>
              <a:rPr lang="en-US" b="1" dirty="0"/>
              <a:t>www.tn.gov/content/dam/tn/tdot/right-of-way-division/ROW_Procedures_Manual.pdf</a:t>
            </a:r>
          </a:p>
          <a:p>
            <a:pPr marL="0" indent="0">
              <a:lnSpc>
                <a:spcPct val="120000"/>
              </a:lnSpc>
              <a:spcBef>
                <a:spcPts val="1200"/>
              </a:spcBef>
              <a:buNone/>
            </a:pPr>
            <a:r>
              <a:rPr lang="en-US" dirty="0"/>
              <a:t>If you have a question regarding the TDOT Right-of-Way Acquisition and Relocation process, speak to a TDOT ROW Representative tonight or contact:</a:t>
            </a:r>
          </a:p>
          <a:p>
            <a:pPr marL="0" indent="0">
              <a:buNone/>
            </a:pPr>
            <a:endParaRPr lang="en-US" b="1" dirty="0"/>
          </a:p>
          <a:p>
            <a:pPr marL="0" indent="0">
              <a:buNone/>
            </a:pPr>
            <a:r>
              <a:rPr lang="en-US" b="1" dirty="0"/>
              <a:t>Mr. Erick Hunt-Hawkins</a:t>
            </a:r>
            <a:endParaRPr lang="en-US" sz="3200" dirty="0"/>
          </a:p>
          <a:p>
            <a:pPr marL="0" indent="0">
              <a:buNone/>
            </a:pPr>
            <a:r>
              <a:rPr lang="en-US" b="1" dirty="0"/>
              <a:t>TDOT Environmental Division, NEPA Team Lead</a:t>
            </a:r>
            <a:endParaRPr lang="en-US" sz="3200" dirty="0"/>
          </a:p>
          <a:p>
            <a:pPr marL="0" indent="0">
              <a:buNone/>
            </a:pPr>
            <a:r>
              <a:rPr lang="en-US" dirty="0"/>
              <a:t>Email: </a:t>
            </a:r>
            <a:r>
              <a:rPr lang="en-US" u="sng" dirty="0">
                <a:hlinkClick r:id="rId3"/>
              </a:rPr>
              <a:t>Erick.Hunt-Hawkins@tn.gov</a:t>
            </a:r>
            <a:r>
              <a:rPr lang="en-US" dirty="0"/>
              <a:t> | Phone: (615) 253-5163</a:t>
            </a:r>
            <a:br>
              <a:rPr lang="en-US" dirty="0"/>
            </a:br>
            <a:endParaRPr lang="en-US" dirty="0"/>
          </a:p>
          <a:p>
            <a:pPr>
              <a:lnSpc>
                <a:spcPct val="120000"/>
              </a:lnSpc>
            </a:pPr>
            <a:endParaRPr lang="en-US" dirty="0"/>
          </a:p>
          <a:p>
            <a:pPr>
              <a:lnSpc>
                <a:spcPct val="120000"/>
              </a:lnSpc>
            </a:pPr>
            <a:endParaRPr lang="en-US" dirty="0"/>
          </a:p>
          <a:p>
            <a:pPr>
              <a:lnSpc>
                <a:spcPct val="120000"/>
              </a:lnSpc>
            </a:pPr>
            <a:endParaRPr lang="en-US" dirty="0"/>
          </a:p>
          <a:p>
            <a:pPr marL="0" indent="0">
              <a:buNone/>
            </a:pPr>
            <a:endParaRPr lang="en-US" dirty="0"/>
          </a:p>
        </p:txBody>
      </p:sp>
    </p:spTree>
    <p:extLst>
      <p:ext uri="{BB962C8B-B14F-4D97-AF65-F5344CB8AC3E}">
        <p14:creationId xmlns:p14="http://schemas.microsoft.com/office/powerpoint/2010/main" val="798571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F22D-91BA-2476-9987-42C2A53918EC}"/>
              </a:ext>
            </a:extLst>
          </p:cNvPr>
          <p:cNvSpPr>
            <a:spLocks noGrp="1"/>
          </p:cNvSpPr>
          <p:nvPr>
            <p:ph type="title"/>
          </p:nvPr>
        </p:nvSpPr>
        <p:spPr/>
        <p:txBody>
          <a:bodyPr/>
          <a:lstStyle/>
          <a:p>
            <a:r>
              <a:rPr lang="en-US" sz="2200" dirty="0"/>
              <a:t>How to Submit Comments</a:t>
            </a:r>
          </a:p>
        </p:txBody>
      </p:sp>
      <p:sp>
        <p:nvSpPr>
          <p:cNvPr id="3" name="Content Placeholder 2">
            <a:extLst>
              <a:ext uri="{FF2B5EF4-FFF2-40B4-BE49-F238E27FC236}">
                <a16:creationId xmlns:a16="http://schemas.microsoft.com/office/drawing/2014/main" id="{622AB401-D26B-B898-67E2-228C6ECE8F58}"/>
              </a:ext>
            </a:extLst>
          </p:cNvPr>
          <p:cNvSpPr>
            <a:spLocks noGrp="1"/>
          </p:cNvSpPr>
          <p:nvPr>
            <p:ph idx="1"/>
          </p:nvPr>
        </p:nvSpPr>
        <p:spPr>
          <a:xfrm>
            <a:off x="470257" y="1607820"/>
            <a:ext cx="1828800" cy="1524000"/>
          </a:xfrm>
        </p:spPr>
        <p:txBody>
          <a:bodyPr>
            <a:normAutofit/>
          </a:bodyPr>
          <a:lstStyle/>
          <a:p>
            <a:pPr marL="0" indent="0" algn="ctr">
              <a:spcBef>
                <a:spcPts val="1200"/>
              </a:spcBef>
              <a:buNone/>
            </a:pPr>
            <a:r>
              <a:rPr lang="en-US" sz="1100" dirty="0"/>
              <a:t>Fill out a Comment Card and leave it in the </a:t>
            </a:r>
            <a:r>
              <a:rPr lang="en-US" sz="1100" b="1" dirty="0"/>
              <a:t>comment box </a:t>
            </a:r>
            <a:r>
              <a:rPr lang="en-US" sz="1100" dirty="0"/>
              <a:t>at the sign-in station tonight.</a:t>
            </a:r>
          </a:p>
        </p:txBody>
      </p:sp>
      <p:sp>
        <p:nvSpPr>
          <p:cNvPr id="4" name="TextBox 3">
            <a:extLst>
              <a:ext uri="{FF2B5EF4-FFF2-40B4-BE49-F238E27FC236}">
                <a16:creationId xmlns:a16="http://schemas.microsoft.com/office/drawing/2014/main" id="{3B5F44B7-BD8E-73FA-E1A7-FFE06A5E207E}"/>
              </a:ext>
            </a:extLst>
          </p:cNvPr>
          <p:cNvSpPr txBox="1"/>
          <p:nvPr/>
        </p:nvSpPr>
        <p:spPr>
          <a:xfrm>
            <a:off x="1292290" y="4255353"/>
            <a:ext cx="6553200" cy="830997"/>
          </a:xfrm>
          <a:prstGeom prst="rect">
            <a:avLst/>
          </a:prstGeom>
          <a:noFill/>
        </p:spPr>
        <p:txBody>
          <a:bodyPr wrap="square">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Ask a TDOT representative during the public hearing to help you submit your comment. </a:t>
            </a:r>
          </a:p>
          <a:p>
            <a:pPr algn="ctr"/>
            <a:endParaRPr lang="en-US" sz="1050" dirty="0">
              <a:latin typeface="Open Sans" panose="020B0606030504020204" pitchFamily="34" charset="0"/>
              <a:ea typeface="Open Sans" panose="020B0606030504020204" pitchFamily="34" charset="0"/>
              <a:cs typeface="Open Sans" panose="020B0606030504020204" pitchFamily="34" charset="0"/>
            </a:endParaRPr>
          </a:p>
          <a:p>
            <a:pPr algn="ctr"/>
            <a:r>
              <a:rPr lang="en-US" sz="1200" dirty="0">
                <a:latin typeface="Open Sans" panose="020B0606030504020204" pitchFamily="34" charset="0"/>
                <a:ea typeface="Open Sans" panose="020B0606030504020204" pitchFamily="34" charset="0"/>
                <a:cs typeface="Open Sans" panose="020B0606030504020204" pitchFamily="34" charset="0"/>
              </a:rPr>
              <a:t>Comments received or postmarked by </a:t>
            </a:r>
            <a:r>
              <a:rPr lang="en-US" sz="1200" b="1" dirty="0">
                <a:solidFill>
                  <a:srgbClr val="FF0F00"/>
                </a:solidFill>
                <a:latin typeface="Open Sans" panose="020B0606030504020204" pitchFamily="34" charset="0"/>
                <a:ea typeface="Open Sans" panose="020B0606030504020204" pitchFamily="34" charset="0"/>
                <a:cs typeface="Open Sans" panose="020B0606030504020204" pitchFamily="34" charset="0"/>
              </a:rPr>
              <a:t>May 14th, 2026, </a:t>
            </a:r>
            <a:r>
              <a:rPr lang="en-US" sz="1200" dirty="0">
                <a:latin typeface="Open Sans" panose="020B0606030504020204" pitchFamily="34" charset="0"/>
                <a:ea typeface="Open Sans" panose="020B0606030504020204" pitchFamily="34" charset="0"/>
                <a:cs typeface="Open Sans" panose="020B0606030504020204" pitchFamily="34" charset="0"/>
              </a:rPr>
              <a:t>will be included in the official summary of the public hearing.</a:t>
            </a:r>
          </a:p>
        </p:txBody>
      </p:sp>
      <p:sp>
        <p:nvSpPr>
          <p:cNvPr id="5" name="Content Placeholder 2">
            <a:extLst>
              <a:ext uri="{FF2B5EF4-FFF2-40B4-BE49-F238E27FC236}">
                <a16:creationId xmlns:a16="http://schemas.microsoft.com/office/drawing/2014/main" id="{75F38805-4FE8-C230-E1C2-1C29F95AA3E7}"/>
              </a:ext>
            </a:extLst>
          </p:cNvPr>
          <p:cNvSpPr txBox="1">
            <a:spLocks/>
          </p:cNvSpPr>
          <p:nvPr/>
        </p:nvSpPr>
        <p:spPr>
          <a:xfrm>
            <a:off x="4681947" y="1607819"/>
            <a:ext cx="1905000" cy="15240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1100" dirty="0"/>
              <a:t>Leave a verbal comment with the </a:t>
            </a:r>
            <a:r>
              <a:rPr lang="en-US" sz="1100" b="1" dirty="0"/>
              <a:t>Court Reporter </a:t>
            </a:r>
            <a:r>
              <a:rPr lang="en-US" sz="1100" dirty="0"/>
              <a:t>tonight or by </a:t>
            </a:r>
            <a:r>
              <a:rPr lang="en-US" sz="1100" b="1" dirty="0"/>
              <a:t>calling</a:t>
            </a:r>
            <a:r>
              <a:rPr lang="en-US" sz="1100" dirty="0"/>
              <a:t> </a:t>
            </a:r>
          </a:p>
          <a:p>
            <a:pPr marL="0" indent="0" algn="ctr">
              <a:spcBef>
                <a:spcPts val="0"/>
              </a:spcBef>
              <a:buNone/>
            </a:pPr>
            <a:r>
              <a:rPr lang="en-US" sz="1100" dirty="0">
                <a:solidFill>
                  <a:srgbClr val="274D85"/>
                </a:solidFill>
              </a:rPr>
              <a:t>(615) 253-5163 </a:t>
            </a:r>
          </a:p>
          <a:p>
            <a:pPr marL="0" indent="0" algn="ctr">
              <a:spcBef>
                <a:spcPts val="0"/>
              </a:spcBef>
              <a:buNone/>
            </a:pPr>
            <a:r>
              <a:rPr lang="en-US" sz="1100" dirty="0"/>
              <a:t>and leaving a voicemail.</a:t>
            </a:r>
          </a:p>
          <a:p>
            <a:pPr marL="0" indent="0">
              <a:spcBef>
                <a:spcPts val="1200"/>
              </a:spcBef>
              <a:buNone/>
            </a:pPr>
            <a:br>
              <a:rPr lang="en-US" sz="1200" dirty="0">
                <a:solidFill>
                  <a:srgbClr val="FF0000"/>
                </a:solidFill>
                <a:hlinkClick r:id="rId3"/>
              </a:rPr>
            </a:br>
            <a:endParaRPr lang="en-US" sz="1200" dirty="0"/>
          </a:p>
        </p:txBody>
      </p:sp>
      <p:sp>
        <p:nvSpPr>
          <p:cNvPr id="6" name="Content Placeholder 2">
            <a:extLst>
              <a:ext uri="{FF2B5EF4-FFF2-40B4-BE49-F238E27FC236}">
                <a16:creationId xmlns:a16="http://schemas.microsoft.com/office/drawing/2014/main" id="{00EA751B-06F8-6ED8-5B63-9B2535F0C935}"/>
              </a:ext>
            </a:extLst>
          </p:cNvPr>
          <p:cNvSpPr txBox="1">
            <a:spLocks/>
          </p:cNvSpPr>
          <p:nvPr/>
        </p:nvSpPr>
        <p:spPr>
          <a:xfrm>
            <a:off x="2133600" y="1607816"/>
            <a:ext cx="2637604" cy="22332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1100" dirty="0"/>
              <a:t>Submit Comment Card or </a:t>
            </a:r>
          </a:p>
          <a:p>
            <a:pPr marL="0" indent="0" algn="ctr">
              <a:spcBef>
                <a:spcPts val="0"/>
              </a:spcBef>
              <a:buNone/>
            </a:pPr>
            <a:r>
              <a:rPr lang="en-US" sz="1100" dirty="0"/>
              <a:t>letter by </a:t>
            </a:r>
            <a:r>
              <a:rPr lang="en-US" sz="1100" b="1" dirty="0"/>
              <a:t>email</a:t>
            </a:r>
            <a:r>
              <a:rPr lang="en-US" sz="1100" dirty="0"/>
              <a:t> to:</a:t>
            </a:r>
            <a:r>
              <a:rPr lang="en-US" sz="1100" b="1" dirty="0"/>
              <a:t> </a:t>
            </a:r>
            <a:r>
              <a:rPr lang="en-US" sz="1100" dirty="0">
                <a:solidFill>
                  <a:srgbClr val="274D85"/>
                </a:solidFill>
                <a:hlinkClick r:id="rId4">
                  <a:extLst>
                    <a:ext uri="{A12FA001-AC4F-418D-AE19-62706E023703}">
                      <ahyp:hlinkClr xmlns:ahyp="http://schemas.microsoft.com/office/drawing/2018/hyperlinkcolor" val="tx"/>
                    </a:ext>
                  </a:extLst>
                </a:hlinkClick>
              </a:rPr>
              <a:t>TDOT.Comments@tn.gov</a:t>
            </a:r>
            <a:endParaRPr lang="en-US" sz="1100" dirty="0">
              <a:solidFill>
                <a:srgbClr val="274D85"/>
              </a:solidFill>
            </a:endParaRPr>
          </a:p>
          <a:p>
            <a:pPr marL="0" indent="0" algn="ctr">
              <a:spcBef>
                <a:spcPts val="0"/>
              </a:spcBef>
              <a:buNone/>
            </a:pPr>
            <a:r>
              <a:rPr lang="en-US" sz="1100" dirty="0"/>
              <a:t>(use subject line “SR-19 Project”)</a:t>
            </a:r>
          </a:p>
          <a:p>
            <a:pPr marL="0" indent="0" algn="ctr">
              <a:spcBef>
                <a:spcPts val="0"/>
              </a:spcBef>
              <a:buNone/>
            </a:pPr>
            <a:endParaRPr lang="en-US" sz="1100" dirty="0"/>
          </a:p>
          <a:p>
            <a:pPr marL="0" indent="0" algn="ctr">
              <a:spcBef>
                <a:spcPts val="0"/>
              </a:spcBef>
              <a:buNone/>
            </a:pPr>
            <a:r>
              <a:rPr lang="en-US" sz="1100" dirty="0"/>
              <a:t>Or by </a:t>
            </a:r>
            <a:r>
              <a:rPr lang="en-US" sz="1100" b="1" dirty="0"/>
              <a:t>mail </a:t>
            </a:r>
            <a:r>
              <a:rPr lang="en-US" sz="1100" dirty="0"/>
              <a:t>to:</a:t>
            </a:r>
            <a:endParaRPr lang="en-US" sz="1100" b="1" dirty="0"/>
          </a:p>
          <a:p>
            <a:pPr marL="0" indent="0" algn="ctr">
              <a:spcBef>
                <a:spcPts val="0"/>
              </a:spcBef>
              <a:buNone/>
            </a:pPr>
            <a:r>
              <a:rPr lang="en-US" sz="1050" i="1" dirty="0">
                <a:solidFill>
                  <a:srgbClr val="274D85"/>
                </a:solidFill>
              </a:rPr>
              <a:t>NEPA Public Hearing</a:t>
            </a:r>
          </a:p>
          <a:p>
            <a:pPr marL="0" indent="0" algn="ctr">
              <a:spcBef>
                <a:spcPts val="0"/>
              </a:spcBef>
              <a:buNone/>
            </a:pPr>
            <a:r>
              <a:rPr lang="en-US" sz="1050" i="1" dirty="0">
                <a:solidFill>
                  <a:srgbClr val="274D85"/>
                </a:solidFill>
              </a:rPr>
              <a:t>Attn: State Route 19</a:t>
            </a:r>
          </a:p>
          <a:p>
            <a:pPr marL="0" indent="0" algn="ctr">
              <a:spcBef>
                <a:spcPts val="0"/>
              </a:spcBef>
              <a:buNone/>
            </a:pPr>
            <a:r>
              <a:rPr lang="en-US" sz="1050" i="1" dirty="0">
                <a:solidFill>
                  <a:srgbClr val="274D85"/>
                </a:solidFill>
              </a:rPr>
              <a:t>Tennessee Department of Transportation</a:t>
            </a:r>
          </a:p>
          <a:p>
            <a:pPr marL="0" indent="0" algn="ctr">
              <a:spcBef>
                <a:spcPts val="0"/>
              </a:spcBef>
              <a:buNone/>
            </a:pPr>
            <a:r>
              <a:rPr lang="en-US" sz="1050" i="1" dirty="0">
                <a:solidFill>
                  <a:srgbClr val="274D85"/>
                </a:solidFill>
              </a:rPr>
              <a:t>Tennessee Tower, 14</a:t>
            </a:r>
            <a:r>
              <a:rPr lang="en-US" sz="1050" i="1" baseline="30000" dirty="0">
                <a:solidFill>
                  <a:srgbClr val="274D85"/>
                </a:solidFill>
              </a:rPr>
              <a:t>th</a:t>
            </a:r>
            <a:r>
              <a:rPr lang="en-US" sz="1050" i="1" dirty="0">
                <a:solidFill>
                  <a:srgbClr val="274D85"/>
                </a:solidFill>
              </a:rPr>
              <a:t> Floor</a:t>
            </a:r>
          </a:p>
          <a:p>
            <a:pPr marL="0" indent="0" algn="ctr">
              <a:spcBef>
                <a:spcPts val="0"/>
              </a:spcBef>
              <a:buNone/>
            </a:pPr>
            <a:r>
              <a:rPr lang="en-US" sz="1050" i="1" dirty="0">
                <a:solidFill>
                  <a:srgbClr val="274D85"/>
                </a:solidFill>
              </a:rPr>
              <a:t>312 Rosa L. Parks Ave.</a:t>
            </a:r>
          </a:p>
          <a:p>
            <a:pPr marL="0" indent="0" algn="ctr">
              <a:spcBef>
                <a:spcPts val="0"/>
              </a:spcBef>
              <a:buNone/>
            </a:pPr>
            <a:r>
              <a:rPr lang="en-US" sz="1050" i="1" dirty="0">
                <a:solidFill>
                  <a:srgbClr val="274D85"/>
                </a:solidFill>
              </a:rPr>
              <a:t>Nashville, TN 37243</a:t>
            </a:r>
          </a:p>
          <a:p>
            <a:pPr marL="0" indent="0" algn="ctr">
              <a:spcBef>
                <a:spcPts val="0"/>
              </a:spcBef>
              <a:buNone/>
            </a:pPr>
            <a:endParaRPr lang="en-US" sz="1200" dirty="0"/>
          </a:p>
        </p:txBody>
      </p:sp>
      <p:sp>
        <p:nvSpPr>
          <p:cNvPr id="7" name="Content Placeholder 2">
            <a:extLst>
              <a:ext uri="{FF2B5EF4-FFF2-40B4-BE49-F238E27FC236}">
                <a16:creationId xmlns:a16="http://schemas.microsoft.com/office/drawing/2014/main" id="{42CD5BFC-2669-B25D-C995-592D3B3F7EBD}"/>
              </a:ext>
            </a:extLst>
          </p:cNvPr>
          <p:cNvSpPr txBox="1">
            <a:spLocks/>
          </p:cNvSpPr>
          <p:nvPr/>
        </p:nvSpPr>
        <p:spPr>
          <a:xfrm>
            <a:off x="6692540" y="1607816"/>
            <a:ext cx="2133600" cy="19545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1100" dirty="0"/>
              <a:t>Complete an </a:t>
            </a:r>
            <a:r>
              <a:rPr lang="en-US" sz="1100" b="1" dirty="0"/>
              <a:t>online</a:t>
            </a:r>
            <a:r>
              <a:rPr lang="en-US" sz="1100" dirty="0"/>
              <a:t> comment form by visiting the project website at:</a:t>
            </a:r>
          </a:p>
          <a:p>
            <a:pPr marL="0" indent="0" algn="ctr">
              <a:spcBef>
                <a:spcPts val="0"/>
              </a:spcBef>
              <a:buNone/>
            </a:pPr>
            <a:r>
              <a:rPr lang="en-US" sz="1050" i="1" dirty="0">
                <a:solidFill>
                  <a:schemeClr val="tx2"/>
                </a:solidFill>
                <a:hlinkClick r:id="rId5">
                  <a:extLst>
                    <a:ext uri="{A12FA001-AC4F-418D-AE19-62706E023703}">
                      <ahyp:hlinkClr xmlns:ahyp="http://schemas.microsoft.com/office/drawing/2018/hyperlinkcolor" val="tx"/>
                    </a:ext>
                  </a:extLst>
                </a:hlinkClick>
              </a:rPr>
              <a:t>https://www.tn.gov/tdot/projects/region-4/state-route-19.html</a:t>
            </a:r>
            <a:endParaRPr lang="en-US" sz="1050" dirty="0">
              <a:solidFill>
                <a:schemeClr val="tx2"/>
              </a:solidFill>
            </a:endParaRPr>
          </a:p>
          <a:p>
            <a:pPr marL="0" indent="0" algn="ctr">
              <a:spcBef>
                <a:spcPts val="0"/>
              </a:spcBef>
              <a:buNone/>
            </a:pPr>
            <a:endParaRPr lang="en-US" sz="1100" dirty="0"/>
          </a:p>
          <a:p>
            <a:pPr marL="0" indent="0" algn="ctr">
              <a:spcBef>
                <a:spcPts val="0"/>
              </a:spcBef>
              <a:buNone/>
            </a:pPr>
            <a:r>
              <a:rPr lang="en-US" sz="1100" dirty="0"/>
              <a:t>Or by scanning the </a:t>
            </a:r>
            <a:r>
              <a:rPr lang="en-US" sz="1100" dirty="0">
                <a:solidFill>
                  <a:srgbClr val="274D85"/>
                </a:solidFill>
              </a:rPr>
              <a:t>QR Code </a:t>
            </a:r>
            <a:r>
              <a:rPr lang="en-US" sz="1100" dirty="0"/>
              <a:t>below</a:t>
            </a:r>
          </a:p>
          <a:p>
            <a:pPr marL="0" indent="0">
              <a:buNone/>
            </a:pPr>
            <a:endParaRPr lang="en-US" sz="1200" dirty="0"/>
          </a:p>
        </p:txBody>
      </p:sp>
      <p:pic>
        <p:nvPicPr>
          <p:cNvPr id="8" name="Graphic 7">
            <a:extLst>
              <a:ext uri="{FF2B5EF4-FFF2-40B4-BE49-F238E27FC236}">
                <a16:creationId xmlns:a16="http://schemas.microsoft.com/office/drawing/2014/main" id="{358950CF-ED0E-E181-9DA0-053D2BDE7E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93326" y="3028950"/>
            <a:ext cx="932029" cy="932029"/>
          </a:xfrm>
          <a:prstGeom prst="rect">
            <a:avLst/>
          </a:prstGeom>
        </p:spPr>
      </p:pic>
      <p:sp>
        <p:nvSpPr>
          <p:cNvPr id="9" name="Arrow: Right 8">
            <a:extLst>
              <a:ext uri="{FF2B5EF4-FFF2-40B4-BE49-F238E27FC236}">
                <a16:creationId xmlns:a16="http://schemas.microsoft.com/office/drawing/2014/main" id="{ECB4D49B-3370-AB38-6F80-3993924F190A}"/>
              </a:ext>
            </a:extLst>
          </p:cNvPr>
          <p:cNvSpPr/>
          <p:nvPr/>
        </p:nvSpPr>
        <p:spPr>
          <a:xfrm rot="5400000">
            <a:off x="1022286" y="924424"/>
            <a:ext cx="724743" cy="35661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 name="Arrow: Right 9">
            <a:extLst>
              <a:ext uri="{FF2B5EF4-FFF2-40B4-BE49-F238E27FC236}">
                <a16:creationId xmlns:a16="http://schemas.microsoft.com/office/drawing/2014/main" id="{09E762FC-B102-4E2A-F955-DA1DA4F6C7B0}"/>
              </a:ext>
            </a:extLst>
          </p:cNvPr>
          <p:cNvSpPr/>
          <p:nvPr/>
        </p:nvSpPr>
        <p:spPr>
          <a:xfrm rot="5400000">
            <a:off x="3147182" y="911142"/>
            <a:ext cx="724743" cy="35661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 name="Arrow: Right 10">
            <a:extLst>
              <a:ext uri="{FF2B5EF4-FFF2-40B4-BE49-F238E27FC236}">
                <a16:creationId xmlns:a16="http://schemas.microsoft.com/office/drawing/2014/main" id="{795392B7-6A2E-EB31-72B5-C0ACCF6B5D6F}"/>
              </a:ext>
            </a:extLst>
          </p:cNvPr>
          <p:cNvSpPr/>
          <p:nvPr/>
        </p:nvSpPr>
        <p:spPr>
          <a:xfrm rot="5400000">
            <a:off x="5272075" y="904792"/>
            <a:ext cx="724743" cy="35661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2" name="Arrow: Right 11">
            <a:extLst>
              <a:ext uri="{FF2B5EF4-FFF2-40B4-BE49-F238E27FC236}">
                <a16:creationId xmlns:a16="http://schemas.microsoft.com/office/drawing/2014/main" id="{89ADE016-0A98-0751-60C9-F083484FF4FF}"/>
              </a:ext>
            </a:extLst>
          </p:cNvPr>
          <p:cNvSpPr/>
          <p:nvPr/>
        </p:nvSpPr>
        <p:spPr>
          <a:xfrm rot="5400000">
            <a:off x="7396971" y="911142"/>
            <a:ext cx="724743" cy="35661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1260381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200">
                <a:latin typeface="PermianSlabSerifTypeface"/>
              </a:rPr>
              <a:t>NEPA Public Hearing Agenda</a:t>
            </a:r>
          </a:p>
        </p:txBody>
      </p:sp>
      <p:sp>
        <p:nvSpPr>
          <p:cNvPr id="2" name="Content Placeholder 3">
            <a:extLst>
              <a:ext uri="{FF2B5EF4-FFF2-40B4-BE49-F238E27FC236}">
                <a16:creationId xmlns:a16="http://schemas.microsoft.com/office/drawing/2014/main" id="{8EE3C9F0-B4DD-D22B-404A-1A3BFE8F4461}"/>
              </a:ext>
            </a:extLst>
          </p:cNvPr>
          <p:cNvSpPr txBox="1">
            <a:spLocks/>
          </p:cNvSpPr>
          <p:nvPr/>
        </p:nvSpPr>
        <p:spPr>
          <a:xfrm>
            <a:off x="152400" y="944630"/>
            <a:ext cx="8915400" cy="325423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a:latin typeface="Open Sans"/>
                <a:ea typeface="Open Sans"/>
                <a:cs typeface="Open Sans"/>
              </a:rPr>
              <a:t>5:00 – 5:15: </a:t>
            </a:r>
            <a:r>
              <a:rPr lang="en-US" dirty="0">
                <a:latin typeface="Open Sans"/>
                <a:ea typeface="Open Sans"/>
                <a:cs typeface="Open Sans"/>
              </a:rPr>
              <a:t>Sign-In, Review Materials and Design       Displays</a:t>
            </a:r>
          </a:p>
          <a:p>
            <a:pPr>
              <a:lnSpc>
                <a:spcPct val="150000"/>
              </a:lnSpc>
            </a:pPr>
            <a:r>
              <a:rPr lang="en-US" b="1" dirty="0">
                <a:latin typeface="Open Sans"/>
                <a:ea typeface="Open Sans"/>
                <a:cs typeface="Open Sans"/>
              </a:rPr>
              <a:t>5:15 – 5:30: </a:t>
            </a:r>
            <a:r>
              <a:rPr lang="en-US" dirty="0">
                <a:latin typeface="Open Sans"/>
                <a:ea typeface="Open Sans"/>
                <a:cs typeface="Open Sans"/>
              </a:rPr>
              <a:t>TDOT Project Team Presentation</a:t>
            </a:r>
          </a:p>
          <a:p>
            <a:pPr>
              <a:lnSpc>
                <a:spcPct val="150000"/>
              </a:lnSpc>
            </a:pPr>
            <a:r>
              <a:rPr lang="en-US" b="1" dirty="0">
                <a:latin typeface="Open Sans"/>
                <a:ea typeface="Open Sans"/>
                <a:cs typeface="Open Sans"/>
              </a:rPr>
              <a:t>5:30 – 6:00: </a:t>
            </a:r>
            <a:r>
              <a:rPr lang="en-US" dirty="0">
                <a:latin typeface="Open Sans"/>
                <a:ea typeface="Open Sans"/>
                <a:cs typeface="Open Sans"/>
              </a:rPr>
              <a:t>Formal Q&amp;A Session</a:t>
            </a:r>
          </a:p>
          <a:p>
            <a:pPr>
              <a:lnSpc>
                <a:spcPct val="150000"/>
              </a:lnSpc>
            </a:pPr>
            <a:r>
              <a:rPr lang="en-US" b="1">
                <a:latin typeface="Open Sans"/>
                <a:ea typeface="Open Sans"/>
                <a:cs typeface="Open Sans"/>
              </a:rPr>
              <a:t>6:00 – 7:00: </a:t>
            </a:r>
            <a:r>
              <a:rPr lang="en-US">
                <a:latin typeface="Open Sans"/>
                <a:ea typeface="Open Sans"/>
                <a:cs typeface="Open Sans"/>
              </a:rPr>
              <a:t>Open House</a:t>
            </a:r>
          </a:p>
        </p:txBody>
      </p:sp>
    </p:spTree>
    <p:extLst>
      <p:ext uri="{BB962C8B-B14F-4D97-AF65-F5344CB8AC3E}">
        <p14:creationId xmlns:p14="http://schemas.microsoft.com/office/powerpoint/2010/main" val="2082183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30ED-5D49-1639-7E93-6A3590246A4C}"/>
              </a:ext>
            </a:extLst>
          </p:cNvPr>
          <p:cNvSpPr>
            <a:spLocks noGrp="1"/>
          </p:cNvSpPr>
          <p:nvPr>
            <p:ph type="title"/>
          </p:nvPr>
        </p:nvSpPr>
        <p:spPr/>
        <p:txBody>
          <a:bodyPr/>
          <a:lstStyle/>
          <a:p>
            <a:r>
              <a:rPr lang="en-US" sz="2200" dirty="0"/>
              <a:t>For More Information</a:t>
            </a:r>
          </a:p>
        </p:txBody>
      </p:sp>
      <p:sp>
        <p:nvSpPr>
          <p:cNvPr id="3" name="Content Placeholder 2">
            <a:extLst>
              <a:ext uri="{FF2B5EF4-FFF2-40B4-BE49-F238E27FC236}">
                <a16:creationId xmlns:a16="http://schemas.microsoft.com/office/drawing/2014/main" id="{BB4C1E54-7AF7-6B39-8E1B-C723A7EF6233}"/>
              </a:ext>
            </a:extLst>
          </p:cNvPr>
          <p:cNvSpPr>
            <a:spLocks noGrp="1"/>
          </p:cNvSpPr>
          <p:nvPr>
            <p:ph idx="1"/>
          </p:nvPr>
        </p:nvSpPr>
        <p:spPr>
          <a:xfrm>
            <a:off x="228600" y="1352552"/>
            <a:ext cx="4191000" cy="3718847"/>
          </a:xfrm>
        </p:spPr>
        <p:txBody>
          <a:bodyPr/>
          <a:lstStyle/>
          <a:p>
            <a:pPr marL="0" indent="0">
              <a:buNone/>
            </a:pPr>
            <a:r>
              <a:rPr lang="en-US" b="1" dirty="0"/>
              <a:t>Mr. Ben Webb, PE, PMP</a:t>
            </a:r>
          </a:p>
          <a:p>
            <a:pPr marL="0" indent="0">
              <a:buNone/>
            </a:pPr>
            <a:r>
              <a:rPr lang="en-US" sz="2000" i="1" dirty="0"/>
              <a:t>TDOT Region 4 Project Manager</a:t>
            </a:r>
          </a:p>
          <a:p>
            <a:pPr marL="685800" lvl="2" indent="0">
              <a:lnSpc>
                <a:spcPct val="250000"/>
              </a:lnSpc>
              <a:buNone/>
            </a:pPr>
            <a:r>
              <a:rPr lang="en-US" sz="2000" dirty="0"/>
              <a:t>Benjamin.Webb@tn.gov</a:t>
            </a:r>
          </a:p>
          <a:p>
            <a:pPr marL="685800" lvl="2" indent="0">
              <a:lnSpc>
                <a:spcPct val="250000"/>
              </a:lnSpc>
              <a:buNone/>
            </a:pPr>
            <a:r>
              <a:rPr lang="en-US" sz="2000" dirty="0"/>
              <a:t>731-747-5006</a:t>
            </a:r>
          </a:p>
          <a:p>
            <a:endParaRPr lang="en-US" dirty="0"/>
          </a:p>
        </p:txBody>
      </p:sp>
      <p:sp>
        <p:nvSpPr>
          <p:cNvPr id="4" name="Content Placeholder 3">
            <a:extLst>
              <a:ext uri="{FF2B5EF4-FFF2-40B4-BE49-F238E27FC236}">
                <a16:creationId xmlns:a16="http://schemas.microsoft.com/office/drawing/2014/main" id="{9A0FA9E3-2415-497E-646E-9DCEBBAF596A}"/>
              </a:ext>
            </a:extLst>
          </p:cNvPr>
          <p:cNvSpPr>
            <a:spLocks noGrp="1"/>
          </p:cNvSpPr>
          <p:nvPr>
            <p:ph idx="13"/>
          </p:nvPr>
        </p:nvSpPr>
        <p:spPr>
          <a:xfrm>
            <a:off x="4724400" y="1352552"/>
            <a:ext cx="4191000" cy="3718847"/>
          </a:xfrm>
        </p:spPr>
        <p:txBody>
          <a:bodyPr/>
          <a:lstStyle/>
          <a:p>
            <a:pPr marL="0" indent="0">
              <a:buNone/>
            </a:pPr>
            <a:r>
              <a:rPr lang="en-US" b="1" dirty="0"/>
              <a:t>Mr. Erick Hunt-Hawkins</a:t>
            </a:r>
          </a:p>
          <a:p>
            <a:pPr marL="0" indent="0">
              <a:buNone/>
            </a:pPr>
            <a:r>
              <a:rPr lang="en-US" sz="2000" i="1" dirty="0"/>
              <a:t>TDOT NEPA Team Lead</a:t>
            </a:r>
          </a:p>
          <a:p>
            <a:pPr marL="685800" lvl="2" indent="0">
              <a:lnSpc>
                <a:spcPct val="250000"/>
              </a:lnSpc>
              <a:buNone/>
            </a:pPr>
            <a:r>
              <a:rPr lang="en-US" sz="2000" dirty="0"/>
              <a:t>Erick.Hunt-Hawkins@tn.gov</a:t>
            </a:r>
          </a:p>
          <a:p>
            <a:pPr marL="685800" lvl="2" indent="0">
              <a:lnSpc>
                <a:spcPct val="250000"/>
              </a:lnSpc>
              <a:buNone/>
            </a:pPr>
            <a:r>
              <a:rPr lang="en-US" sz="2000" dirty="0"/>
              <a:t>615-253-5163</a:t>
            </a:r>
          </a:p>
          <a:p>
            <a:endParaRPr lang="en-US" dirty="0"/>
          </a:p>
        </p:txBody>
      </p:sp>
      <p:sp>
        <p:nvSpPr>
          <p:cNvPr id="5" name="Graphic 11">
            <a:extLst>
              <a:ext uri="{FF2B5EF4-FFF2-40B4-BE49-F238E27FC236}">
                <a16:creationId xmlns:a16="http://schemas.microsoft.com/office/drawing/2014/main" id="{1B0A34AC-BB84-E4B1-97AC-7F511C5C7892}"/>
              </a:ext>
            </a:extLst>
          </p:cNvPr>
          <p:cNvSpPr/>
          <p:nvPr/>
        </p:nvSpPr>
        <p:spPr>
          <a:xfrm>
            <a:off x="228600" y="2500664"/>
            <a:ext cx="508966" cy="347338"/>
          </a:xfrm>
          <a:custGeom>
            <a:avLst/>
            <a:gdLst>
              <a:gd name="connsiteX0" fmla="*/ 36626 w 508966"/>
              <a:gd name="connsiteY0" fmla="*/ 59870 h 347338"/>
              <a:gd name="connsiteX1" fmla="*/ 36626 w 508966"/>
              <a:gd name="connsiteY1" fmla="*/ 278854 h 347338"/>
              <a:gd name="connsiteX2" fmla="*/ 167192 w 508966"/>
              <a:gd name="connsiteY2" fmla="*/ 169362 h 347338"/>
              <a:gd name="connsiteX3" fmla="*/ 36626 w 508966"/>
              <a:gd name="connsiteY3" fmla="*/ 59870 h 347338"/>
              <a:gd name="connsiteX4" fmla="*/ 439538 w 508966"/>
              <a:gd name="connsiteY4" fmla="*/ 36626 h 347338"/>
              <a:gd name="connsiteX5" fmla="*/ 71448 w 508966"/>
              <a:gd name="connsiteY5" fmla="*/ 36626 h 347338"/>
              <a:gd name="connsiteX6" fmla="*/ 255504 w 508966"/>
              <a:gd name="connsiteY6" fmla="*/ 190973 h 347338"/>
              <a:gd name="connsiteX7" fmla="*/ 439538 w 508966"/>
              <a:gd name="connsiteY7" fmla="*/ 36626 h 347338"/>
              <a:gd name="connsiteX8" fmla="*/ 472340 w 508966"/>
              <a:gd name="connsiteY8" fmla="*/ 278876 h 347338"/>
              <a:gd name="connsiteX9" fmla="*/ 472340 w 508966"/>
              <a:gd name="connsiteY9" fmla="*/ 59870 h 347338"/>
              <a:gd name="connsiteX10" fmla="*/ 341774 w 508966"/>
              <a:gd name="connsiteY10" fmla="*/ 169362 h 347338"/>
              <a:gd name="connsiteX11" fmla="*/ 472340 w 508966"/>
              <a:gd name="connsiteY11" fmla="*/ 278854 h 347338"/>
              <a:gd name="connsiteX12" fmla="*/ 311614 w 508966"/>
              <a:gd name="connsiteY12" fmla="*/ 194689 h 347338"/>
              <a:gd name="connsiteX13" fmla="*/ 265493 w 508966"/>
              <a:gd name="connsiteY13" fmla="*/ 233356 h 347338"/>
              <a:gd name="connsiteX14" fmla="*/ 243367 w 508966"/>
              <a:gd name="connsiteY14" fmla="*/ 233270 h 347338"/>
              <a:gd name="connsiteX15" fmla="*/ 197353 w 508966"/>
              <a:gd name="connsiteY15" fmla="*/ 194689 h 347338"/>
              <a:gd name="connsiteX16" fmla="*/ 59010 w 508966"/>
              <a:gd name="connsiteY16" fmla="*/ 310712 h 347338"/>
              <a:gd name="connsiteX17" fmla="*/ 449935 w 508966"/>
              <a:gd name="connsiteY17" fmla="*/ 310712 h 347338"/>
              <a:gd name="connsiteX18" fmla="*/ 311593 w 508966"/>
              <a:gd name="connsiteY18" fmla="*/ 194689 h 347338"/>
              <a:gd name="connsiteX19" fmla="*/ 25134 w 508966"/>
              <a:gd name="connsiteY19" fmla="*/ 0 h 347338"/>
              <a:gd name="connsiteX20" fmla="*/ 483833 w 508966"/>
              <a:gd name="connsiteY20" fmla="*/ 0 h 347338"/>
              <a:gd name="connsiteX21" fmla="*/ 508967 w 508966"/>
              <a:gd name="connsiteY21" fmla="*/ 25134 h 347338"/>
              <a:gd name="connsiteX22" fmla="*/ 508967 w 508966"/>
              <a:gd name="connsiteY22" fmla="*/ 322204 h 347338"/>
              <a:gd name="connsiteX23" fmla="*/ 483833 w 508966"/>
              <a:gd name="connsiteY23" fmla="*/ 347338 h 347338"/>
              <a:gd name="connsiteX24" fmla="*/ 25134 w 508966"/>
              <a:gd name="connsiteY24" fmla="*/ 347338 h 347338"/>
              <a:gd name="connsiteX25" fmla="*/ 0 w 508966"/>
              <a:gd name="connsiteY25" fmla="*/ 322204 h 347338"/>
              <a:gd name="connsiteX26" fmla="*/ 0 w 508966"/>
              <a:gd name="connsiteY26" fmla="*/ 25134 h 347338"/>
              <a:gd name="connsiteX27" fmla="*/ 25134 w 508966"/>
              <a:gd name="connsiteY27" fmla="*/ 0 h 3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8966" h="347338">
                <a:moveTo>
                  <a:pt x="36626" y="59870"/>
                </a:moveTo>
                <a:lnTo>
                  <a:pt x="36626" y="278854"/>
                </a:lnTo>
                <a:lnTo>
                  <a:pt x="167192" y="169362"/>
                </a:lnTo>
                <a:lnTo>
                  <a:pt x="36626" y="59870"/>
                </a:lnTo>
                <a:close/>
                <a:moveTo>
                  <a:pt x="439538" y="36626"/>
                </a:moveTo>
                <a:lnTo>
                  <a:pt x="71448" y="36626"/>
                </a:lnTo>
                <a:lnTo>
                  <a:pt x="255504" y="190973"/>
                </a:lnTo>
                <a:lnTo>
                  <a:pt x="439538" y="36626"/>
                </a:lnTo>
                <a:close/>
                <a:moveTo>
                  <a:pt x="472340" y="278876"/>
                </a:moveTo>
                <a:lnTo>
                  <a:pt x="472340" y="59870"/>
                </a:lnTo>
                <a:lnTo>
                  <a:pt x="341774" y="169362"/>
                </a:lnTo>
                <a:lnTo>
                  <a:pt x="472340" y="278854"/>
                </a:lnTo>
                <a:close/>
                <a:moveTo>
                  <a:pt x="311614" y="194689"/>
                </a:moveTo>
                <a:lnTo>
                  <a:pt x="265493" y="233356"/>
                </a:lnTo>
                <a:cubicBezTo>
                  <a:pt x="259306" y="238555"/>
                  <a:pt x="249553" y="238447"/>
                  <a:pt x="243367" y="233270"/>
                </a:cubicBezTo>
                <a:lnTo>
                  <a:pt x="197353" y="194689"/>
                </a:lnTo>
                <a:lnTo>
                  <a:pt x="59010" y="310712"/>
                </a:lnTo>
                <a:lnTo>
                  <a:pt x="449935" y="310712"/>
                </a:lnTo>
                <a:lnTo>
                  <a:pt x="311593" y="194689"/>
                </a:lnTo>
                <a:close/>
                <a:moveTo>
                  <a:pt x="25134" y="0"/>
                </a:moveTo>
                <a:lnTo>
                  <a:pt x="483833" y="0"/>
                </a:lnTo>
                <a:cubicBezTo>
                  <a:pt x="497667" y="0"/>
                  <a:pt x="508967" y="11299"/>
                  <a:pt x="508967" y="25134"/>
                </a:cubicBezTo>
                <a:lnTo>
                  <a:pt x="508967" y="322204"/>
                </a:lnTo>
                <a:cubicBezTo>
                  <a:pt x="508967" y="336039"/>
                  <a:pt x="497667" y="347338"/>
                  <a:pt x="483833" y="347338"/>
                </a:cubicBezTo>
                <a:lnTo>
                  <a:pt x="25134" y="347338"/>
                </a:lnTo>
                <a:cubicBezTo>
                  <a:pt x="11299" y="347338"/>
                  <a:pt x="0" y="336039"/>
                  <a:pt x="0" y="322204"/>
                </a:cubicBezTo>
                <a:lnTo>
                  <a:pt x="0" y="25134"/>
                </a:lnTo>
                <a:cubicBezTo>
                  <a:pt x="0" y="11299"/>
                  <a:pt x="11299" y="0"/>
                  <a:pt x="25134" y="0"/>
                </a:cubicBezTo>
                <a:close/>
              </a:path>
            </a:pathLst>
          </a:custGeom>
          <a:solidFill>
            <a:schemeClr val="tx2"/>
          </a:solidFill>
          <a:ln w="2130" cap="flat">
            <a:noFill/>
            <a:prstDash val="solid"/>
            <a:miter/>
          </a:ln>
        </p:spPr>
        <p:txBody>
          <a:bodyPr rtlCol="0" anchor="ctr"/>
          <a:lstStyle/>
          <a:p>
            <a:endParaRPr lang="en-US" sz="3600"/>
          </a:p>
        </p:txBody>
      </p:sp>
      <p:sp>
        <p:nvSpPr>
          <p:cNvPr id="6" name="Graphic 13">
            <a:extLst>
              <a:ext uri="{FF2B5EF4-FFF2-40B4-BE49-F238E27FC236}">
                <a16:creationId xmlns:a16="http://schemas.microsoft.com/office/drawing/2014/main" id="{08471B1F-5EF6-037B-49D4-76495AA4D3D9}"/>
              </a:ext>
            </a:extLst>
          </p:cNvPr>
          <p:cNvSpPr/>
          <p:nvPr/>
        </p:nvSpPr>
        <p:spPr>
          <a:xfrm>
            <a:off x="328505" y="3257549"/>
            <a:ext cx="381676" cy="409215"/>
          </a:xfrm>
          <a:custGeom>
            <a:avLst/>
            <a:gdLst>
              <a:gd name="connsiteX0" fmla="*/ 142592 w 381676"/>
              <a:gd name="connsiteY0" fmla="*/ 103492 h 409215"/>
              <a:gd name="connsiteX1" fmla="*/ 122789 w 381676"/>
              <a:gd name="connsiteY1" fmla="*/ 16134 h 409215"/>
              <a:gd name="connsiteX2" fmla="*/ 46113 w 381676"/>
              <a:gd name="connsiteY2" fmla="*/ 11527 h 409215"/>
              <a:gd name="connsiteX3" fmla="*/ 43461 w 381676"/>
              <a:gd name="connsiteY3" fmla="*/ 234031 h 409215"/>
              <a:gd name="connsiteX4" fmla="*/ 258613 w 381676"/>
              <a:gd name="connsiteY4" fmla="*/ 405720 h 409215"/>
              <a:gd name="connsiteX5" fmla="*/ 381535 w 381676"/>
              <a:gd name="connsiteY5" fmla="*/ 327972 h 409215"/>
              <a:gd name="connsiteX6" fmla="*/ 375987 w 381676"/>
              <a:gd name="connsiteY6" fmla="*/ 305705 h 409215"/>
              <a:gd name="connsiteX7" fmla="*/ 277890 w 381676"/>
              <a:gd name="connsiteY7" fmla="*/ 268053 h 409215"/>
              <a:gd name="connsiteX8" fmla="*/ 240689 w 381676"/>
              <a:gd name="connsiteY8" fmla="*/ 286296 h 409215"/>
              <a:gd name="connsiteX9" fmla="*/ 234652 w 381676"/>
              <a:gd name="connsiteY9" fmla="*/ 292239 h 409215"/>
              <a:gd name="connsiteX10" fmla="*/ 207664 w 381676"/>
              <a:gd name="connsiteY10" fmla="*/ 295436 h 409215"/>
              <a:gd name="connsiteX11" fmla="*/ 105242 w 381676"/>
              <a:gd name="connsiteY11" fmla="*/ 174601 h 409215"/>
              <a:gd name="connsiteX12" fmla="*/ 115435 w 381676"/>
              <a:gd name="connsiteY12" fmla="*/ 149908 h 409215"/>
              <a:gd name="connsiteX13" fmla="*/ 142592 w 381676"/>
              <a:gd name="connsiteY13" fmla="*/ 103474 h 40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676" h="409215">
                <a:moveTo>
                  <a:pt x="142592" y="103492"/>
                </a:moveTo>
                <a:cubicBezTo>
                  <a:pt x="130895" y="51886"/>
                  <a:pt x="124293" y="22754"/>
                  <a:pt x="122789" y="16134"/>
                </a:cubicBezTo>
                <a:cubicBezTo>
                  <a:pt x="117109" y="-8917"/>
                  <a:pt x="64694" y="-190"/>
                  <a:pt x="46113" y="11527"/>
                </a:cubicBezTo>
                <a:cubicBezTo>
                  <a:pt x="-32350" y="61045"/>
                  <a:pt x="4944" y="170107"/>
                  <a:pt x="43461" y="234031"/>
                </a:cubicBezTo>
                <a:cubicBezTo>
                  <a:pt x="114514" y="338297"/>
                  <a:pt x="186243" y="395526"/>
                  <a:pt x="258613" y="405720"/>
                </a:cubicBezTo>
                <a:cubicBezTo>
                  <a:pt x="315842" y="418603"/>
                  <a:pt x="385240" y="396580"/>
                  <a:pt x="381535" y="327972"/>
                </a:cubicBezTo>
                <a:cubicBezTo>
                  <a:pt x="381027" y="318587"/>
                  <a:pt x="379184" y="311177"/>
                  <a:pt x="375987" y="305705"/>
                </a:cubicBezTo>
                <a:cubicBezTo>
                  <a:pt x="370683" y="297542"/>
                  <a:pt x="337978" y="284998"/>
                  <a:pt x="277890" y="268053"/>
                </a:cubicBezTo>
                <a:cubicBezTo>
                  <a:pt x="266323" y="265439"/>
                  <a:pt x="253930" y="271514"/>
                  <a:pt x="240689" y="286296"/>
                </a:cubicBezTo>
                <a:cubicBezTo>
                  <a:pt x="238715" y="288553"/>
                  <a:pt x="236702" y="290527"/>
                  <a:pt x="234652" y="292239"/>
                </a:cubicBezTo>
                <a:cubicBezTo>
                  <a:pt x="224647" y="300608"/>
                  <a:pt x="218591" y="301924"/>
                  <a:pt x="207664" y="295436"/>
                </a:cubicBezTo>
                <a:cubicBezTo>
                  <a:pt x="174301" y="275632"/>
                  <a:pt x="117974" y="198317"/>
                  <a:pt x="105242" y="174601"/>
                </a:cubicBezTo>
                <a:cubicBezTo>
                  <a:pt x="101612" y="164953"/>
                  <a:pt x="105016" y="156716"/>
                  <a:pt x="115435" y="149908"/>
                </a:cubicBezTo>
                <a:cubicBezTo>
                  <a:pt x="135709" y="137777"/>
                  <a:pt x="144755" y="122299"/>
                  <a:pt x="142592" y="103474"/>
                </a:cubicBezTo>
              </a:path>
            </a:pathLst>
          </a:custGeom>
          <a:solidFill>
            <a:schemeClr val="tx2"/>
          </a:solidFill>
          <a:ln w="1877" cap="flat">
            <a:noFill/>
            <a:prstDash val="solid"/>
            <a:miter/>
          </a:ln>
        </p:spPr>
        <p:txBody>
          <a:bodyPr rtlCol="0" anchor="ctr"/>
          <a:lstStyle/>
          <a:p>
            <a:endParaRPr lang="en-US" sz="3600"/>
          </a:p>
        </p:txBody>
      </p:sp>
      <p:sp>
        <p:nvSpPr>
          <p:cNvPr id="7" name="Graphic 11">
            <a:extLst>
              <a:ext uri="{FF2B5EF4-FFF2-40B4-BE49-F238E27FC236}">
                <a16:creationId xmlns:a16="http://schemas.microsoft.com/office/drawing/2014/main" id="{27C5E3C9-53BD-527E-2688-F00B09C02B16}"/>
              </a:ext>
            </a:extLst>
          </p:cNvPr>
          <p:cNvSpPr/>
          <p:nvPr/>
        </p:nvSpPr>
        <p:spPr>
          <a:xfrm>
            <a:off x="4800600" y="2500664"/>
            <a:ext cx="508966" cy="347338"/>
          </a:xfrm>
          <a:custGeom>
            <a:avLst/>
            <a:gdLst>
              <a:gd name="connsiteX0" fmla="*/ 36626 w 508966"/>
              <a:gd name="connsiteY0" fmla="*/ 59870 h 347338"/>
              <a:gd name="connsiteX1" fmla="*/ 36626 w 508966"/>
              <a:gd name="connsiteY1" fmla="*/ 278854 h 347338"/>
              <a:gd name="connsiteX2" fmla="*/ 167192 w 508966"/>
              <a:gd name="connsiteY2" fmla="*/ 169362 h 347338"/>
              <a:gd name="connsiteX3" fmla="*/ 36626 w 508966"/>
              <a:gd name="connsiteY3" fmla="*/ 59870 h 347338"/>
              <a:gd name="connsiteX4" fmla="*/ 439538 w 508966"/>
              <a:gd name="connsiteY4" fmla="*/ 36626 h 347338"/>
              <a:gd name="connsiteX5" fmla="*/ 71448 w 508966"/>
              <a:gd name="connsiteY5" fmla="*/ 36626 h 347338"/>
              <a:gd name="connsiteX6" fmla="*/ 255504 w 508966"/>
              <a:gd name="connsiteY6" fmla="*/ 190973 h 347338"/>
              <a:gd name="connsiteX7" fmla="*/ 439538 w 508966"/>
              <a:gd name="connsiteY7" fmla="*/ 36626 h 347338"/>
              <a:gd name="connsiteX8" fmla="*/ 472340 w 508966"/>
              <a:gd name="connsiteY8" fmla="*/ 278876 h 347338"/>
              <a:gd name="connsiteX9" fmla="*/ 472340 w 508966"/>
              <a:gd name="connsiteY9" fmla="*/ 59870 h 347338"/>
              <a:gd name="connsiteX10" fmla="*/ 341774 w 508966"/>
              <a:gd name="connsiteY10" fmla="*/ 169362 h 347338"/>
              <a:gd name="connsiteX11" fmla="*/ 472340 w 508966"/>
              <a:gd name="connsiteY11" fmla="*/ 278854 h 347338"/>
              <a:gd name="connsiteX12" fmla="*/ 311614 w 508966"/>
              <a:gd name="connsiteY12" fmla="*/ 194689 h 347338"/>
              <a:gd name="connsiteX13" fmla="*/ 265493 w 508966"/>
              <a:gd name="connsiteY13" fmla="*/ 233356 h 347338"/>
              <a:gd name="connsiteX14" fmla="*/ 243367 w 508966"/>
              <a:gd name="connsiteY14" fmla="*/ 233270 h 347338"/>
              <a:gd name="connsiteX15" fmla="*/ 197353 w 508966"/>
              <a:gd name="connsiteY15" fmla="*/ 194689 h 347338"/>
              <a:gd name="connsiteX16" fmla="*/ 59010 w 508966"/>
              <a:gd name="connsiteY16" fmla="*/ 310712 h 347338"/>
              <a:gd name="connsiteX17" fmla="*/ 449935 w 508966"/>
              <a:gd name="connsiteY17" fmla="*/ 310712 h 347338"/>
              <a:gd name="connsiteX18" fmla="*/ 311593 w 508966"/>
              <a:gd name="connsiteY18" fmla="*/ 194689 h 347338"/>
              <a:gd name="connsiteX19" fmla="*/ 25134 w 508966"/>
              <a:gd name="connsiteY19" fmla="*/ 0 h 347338"/>
              <a:gd name="connsiteX20" fmla="*/ 483833 w 508966"/>
              <a:gd name="connsiteY20" fmla="*/ 0 h 347338"/>
              <a:gd name="connsiteX21" fmla="*/ 508967 w 508966"/>
              <a:gd name="connsiteY21" fmla="*/ 25134 h 347338"/>
              <a:gd name="connsiteX22" fmla="*/ 508967 w 508966"/>
              <a:gd name="connsiteY22" fmla="*/ 322204 h 347338"/>
              <a:gd name="connsiteX23" fmla="*/ 483833 w 508966"/>
              <a:gd name="connsiteY23" fmla="*/ 347338 h 347338"/>
              <a:gd name="connsiteX24" fmla="*/ 25134 w 508966"/>
              <a:gd name="connsiteY24" fmla="*/ 347338 h 347338"/>
              <a:gd name="connsiteX25" fmla="*/ 0 w 508966"/>
              <a:gd name="connsiteY25" fmla="*/ 322204 h 347338"/>
              <a:gd name="connsiteX26" fmla="*/ 0 w 508966"/>
              <a:gd name="connsiteY26" fmla="*/ 25134 h 347338"/>
              <a:gd name="connsiteX27" fmla="*/ 25134 w 508966"/>
              <a:gd name="connsiteY27" fmla="*/ 0 h 3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8966" h="347338">
                <a:moveTo>
                  <a:pt x="36626" y="59870"/>
                </a:moveTo>
                <a:lnTo>
                  <a:pt x="36626" y="278854"/>
                </a:lnTo>
                <a:lnTo>
                  <a:pt x="167192" y="169362"/>
                </a:lnTo>
                <a:lnTo>
                  <a:pt x="36626" y="59870"/>
                </a:lnTo>
                <a:close/>
                <a:moveTo>
                  <a:pt x="439538" y="36626"/>
                </a:moveTo>
                <a:lnTo>
                  <a:pt x="71448" y="36626"/>
                </a:lnTo>
                <a:lnTo>
                  <a:pt x="255504" y="190973"/>
                </a:lnTo>
                <a:lnTo>
                  <a:pt x="439538" y="36626"/>
                </a:lnTo>
                <a:close/>
                <a:moveTo>
                  <a:pt x="472340" y="278876"/>
                </a:moveTo>
                <a:lnTo>
                  <a:pt x="472340" y="59870"/>
                </a:lnTo>
                <a:lnTo>
                  <a:pt x="341774" y="169362"/>
                </a:lnTo>
                <a:lnTo>
                  <a:pt x="472340" y="278854"/>
                </a:lnTo>
                <a:close/>
                <a:moveTo>
                  <a:pt x="311614" y="194689"/>
                </a:moveTo>
                <a:lnTo>
                  <a:pt x="265493" y="233356"/>
                </a:lnTo>
                <a:cubicBezTo>
                  <a:pt x="259306" y="238555"/>
                  <a:pt x="249553" y="238447"/>
                  <a:pt x="243367" y="233270"/>
                </a:cubicBezTo>
                <a:lnTo>
                  <a:pt x="197353" y="194689"/>
                </a:lnTo>
                <a:lnTo>
                  <a:pt x="59010" y="310712"/>
                </a:lnTo>
                <a:lnTo>
                  <a:pt x="449935" y="310712"/>
                </a:lnTo>
                <a:lnTo>
                  <a:pt x="311593" y="194689"/>
                </a:lnTo>
                <a:close/>
                <a:moveTo>
                  <a:pt x="25134" y="0"/>
                </a:moveTo>
                <a:lnTo>
                  <a:pt x="483833" y="0"/>
                </a:lnTo>
                <a:cubicBezTo>
                  <a:pt x="497667" y="0"/>
                  <a:pt x="508967" y="11299"/>
                  <a:pt x="508967" y="25134"/>
                </a:cubicBezTo>
                <a:lnTo>
                  <a:pt x="508967" y="322204"/>
                </a:lnTo>
                <a:cubicBezTo>
                  <a:pt x="508967" y="336039"/>
                  <a:pt x="497667" y="347338"/>
                  <a:pt x="483833" y="347338"/>
                </a:cubicBezTo>
                <a:lnTo>
                  <a:pt x="25134" y="347338"/>
                </a:lnTo>
                <a:cubicBezTo>
                  <a:pt x="11299" y="347338"/>
                  <a:pt x="0" y="336039"/>
                  <a:pt x="0" y="322204"/>
                </a:cubicBezTo>
                <a:lnTo>
                  <a:pt x="0" y="25134"/>
                </a:lnTo>
                <a:cubicBezTo>
                  <a:pt x="0" y="11299"/>
                  <a:pt x="11299" y="0"/>
                  <a:pt x="25134" y="0"/>
                </a:cubicBezTo>
                <a:close/>
              </a:path>
            </a:pathLst>
          </a:custGeom>
          <a:solidFill>
            <a:schemeClr val="tx2"/>
          </a:solidFill>
          <a:ln w="2130" cap="flat">
            <a:noFill/>
            <a:prstDash val="solid"/>
            <a:miter/>
          </a:ln>
        </p:spPr>
        <p:txBody>
          <a:bodyPr rtlCol="0" anchor="ctr"/>
          <a:lstStyle/>
          <a:p>
            <a:endParaRPr lang="en-US" sz="3600"/>
          </a:p>
        </p:txBody>
      </p:sp>
      <p:sp>
        <p:nvSpPr>
          <p:cNvPr id="8" name="Graphic 13">
            <a:extLst>
              <a:ext uri="{FF2B5EF4-FFF2-40B4-BE49-F238E27FC236}">
                <a16:creationId xmlns:a16="http://schemas.microsoft.com/office/drawing/2014/main" id="{D3DD498F-1FFF-8071-0EC9-05B5B7980D7E}"/>
              </a:ext>
            </a:extLst>
          </p:cNvPr>
          <p:cNvSpPr/>
          <p:nvPr/>
        </p:nvSpPr>
        <p:spPr>
          <a:xfrm>
            <a:off x="4900505" y="3257549"/>
            <a:ext cx="381676" cy="409215"/>
          </a:xfrm>
          <a:custGeom>
            <a:avLst/>
            <a:gdLst>
              <a:gd name="connsiteX0" fmla="*/ 142592 w 381676"/>
              <a:gd name="connsiteY0" fmla="*/ 103492 h 409215"/>
              <a:gd name="connsiteX1" fmla="*/ 122789 w 381676"/>
              <a:gd name="connsiteY1" fmla="*/ 16134 h 409215"/>
              <a:gd name="connsiteX2" fmla="*/ 46113 w 381676"/>
              <a:gd name="connsiteY2" fmla="*/ 11527 h 409215"/>
              <a:gd name="connsiteX3" fmla="*/ 43461 w 381676"/>
              <a:gd name="connsiteY3" fmla="*/ 234031 h 409215"/>
              <a:gd name="connsiteX4" fmla="*/ 258613 w 381676"/>
              <a:gd name="connsiteY4" fmla="*/ 405720 h 409215"/>
              <a:gd name="connsiteX5" fmla="*/ 381535 w 381676"/>
              <a:gd name="connsiteY5" fmla="*/ 327972 h 409215"/>
              <a:gd name="connsiteX6" fmla="*/ 375987 w 381676"/>
              <a:gd name="connsiteY6" fmla="*/ 305705 h 409215"/>
              <a:gd name="connsiteX7" fmla="*/ 277890 w 381676"/>
              <a:gd name="connsiteY7" fmla="*/ 268053 h 409215"/>
              <a:gd name="connsiteX8" fmla="*/ 240689 w 381676"/>
              <a:gd name="connsiteY8" fmla="*/ 286296 h 409215"/>
              <a:gd name="connsiteX9" fmla="*/ 234652 w 381676"/>
              <a:gd name="connsiteY9" fmla="*/ 292239 h 409215"/>
              <a:gd name="connsiteX10" fmla="*/ 207664 w 381676"/>
              <a:gd name="connsiteY10" fmla="*/ 295436 h 409215"/>
              <a:gd name="connsiteX11" fmla="*/ 105242 w 381676"/>
              <a:gd name="connsiteY11" fmla="*/ 174601 h 409215"/>
              <a:gd name="connsiteX12" fmla="*/ 115435 w 381676"/>
              <a:gd name="connsiteY12" fmla="*/ 149908 h 409215"/>
              <a:gd name="connsiteX13" fmla="*/ 142592 w 381676"/>
              <a:gd name="connsiteY13" fmla="*/ 103474 h 40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676" h="409215">
                <a:moveTo>
                  <a:pt x="142592" y="103492"/>
                </a:moveTo>
                <a:cubicBezTo>
                  <a:pt x="130895" y="51886"/>
                  <a:pt x="124293" y="22754"/>
                  <a:pt x="122789" y="16134"/>
                </a:cubicBezTo>
                <a:cubicBezTo>
                  <a:pt x="117109" y="-8917"/>
                  <a:pt x="64694" y="-190"/>
                  <a:pt x="46113" y="11527"/>
                </a:cubicBezTo>
                <a:cubicBezTo>
                  <a:pt x="-32350" y="61045"/>
                  <a:pt x="4944" y="170107"/>
                  <a:pt x="43461" y="234031"/>
                </a:cubicBezTo>
                <a:cubicBezTo>
                  <a:pt x="114514" y="338297"/>
                  <a:pt x="186243" y="395526"/>
                  <a:pt x="258613" y="405720"/>
                </a:cubicBezTo>
                <a:cubicBezTo>
                  <a:pt x="315842" y="418603"/>
                  <a:pt x="385240" y="396580"/>
                  <a:pt x="381535" y="327972"/>
                </a:cubicBezTo>
                <a:cubicBezTo>
                  <a:pt x="381027" y="318587"/>
                  <a:pt x="379184" y="311177"/>
                  <a:pt x="375987" y="305705"/>
                </a:cubicBezTo>
                <a:cubicBezTo>
                  <a:pt x="370683" y="297542"/>
                  <a:pt x="337978" y="284998"/>
                  <a:pt x="277890" y="268053"/>
                </a:cubicBezTo>
                <a:cubicBezTo>
                  <a:pt x="266323" y="265439"/>
                  <a:pt x="253930" y="271514"/>
                  <a:pt x="240689" y="286296"/>
                </a:cubicBezTo>
                <a:cubicBezTo>
                  <a:pt x="238715" y="288553"/>
                  <a:pt x="236702" y="290527"/>
                  <a:pt x="234652" y="292239"/>
                </a:cubicBezTo>
                <a:cubicBezTo>
                  <a:pt x="224647" y="300608"/>
                  <a:pt x="218591" y="301924"/>
                  <a:pt x="207664" y="295436"/>
                </a:cubicBezTo>
                <a:cubicBezTo>
                  <a:pt x="174301" y="275632"/>
                  <a:pt x="117974" y="198317"/>
                  <a:pt x="105242" y="174601"/>
                </a:cubicBezTo>
                <a:cubicBezTo>
                  <a:pt x="101612" y="164953"/>
                  <a:pt x="105016" y="156716"/>
                  <a:pt x="115435" y="149908"/>
                </a:cubicBezTo>
                <a:cubicBezTo>
                  <a:pt x="135709" y="137777"/>
                  <a:pt x="144755" y="122299"/>
                  <a:pt x="142592" y="103474"/>
                </a:cubicBezTo>
              </a:path>
            </a:pathLst>
          </a:custGeom>
          <a:solidFill>
            <a:schemeClr val="tx2"/>
          </a:solidFill>
          <a:ln w="1877" cap="flat">
            <a:noFill/>
            <a:prstDash val="solid"/>
            <a:miter/>
          </a:ln>
        </p:spPr>
        <p:txBody>
          <a:bodyPr rtlCol="0" anchor="ctr"/>
          <a:lstStyle/>
          <a:p>
            <a:endParaRPr lang="en-US" sz="3600"/>
          </a:p>
        </p:txBody>
      </p:sp>
      <p:sp>
        <p:nvSpPr>
          <p:cNvPr id="9" name="Rectangle 8">
            <a:extLst>
              <a:ext uri="{FF2B5EF4-FFF2-40B4-BE49-F238E27FC236}">
                <a16:creationId xmlns:a16="http://schemas.microsoft.com/office/drawing/2014/main" id="{CAEA6BAA-5843-23D6-79BA-9F6EA0461B43}"/>
              </a:ext>
            </a:extLst>
          </p:cNvPr>
          <p:cNvSpPr/>
          <p:nvPr/>
        </p:nvSpPr>
        <p:spPr>
          <a:xfrm>
            <a:off x="152400" y="1200150"/>
            <a:ext cx="4038600" cy="27432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D8F2E3C-5901-ED3B-E491-1F9FA5AAA7B4}"/>
              </a:ext>
            </a:extLst>
          </p:cNvPr>
          <p:cNvSpPr/>
          <p:nvPr/>
        </p:nvSpPr>
        <p:spPr>
          <a:xfrm>
            <a:off x="4724399" y="1200150"/>
            <a:ext cx="4091095" cy="27432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415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BE2F6-73DA-3CED-43F5-0D727A67B2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9CA786-10A0-BC43-96BB-D2DFD119F028}"/>
              </a:ext>
            </a:extLst>
          </p:cNvPr>
          <p:cNvSpPr>
            <a:spLocks noGrp="1"/>
          </p:cNvSpPr>
          <p:nvPr>
            <p:ph type="title"/>
          </p:nvPr>
        </p:nvSpPr>
        <p:spPr>
          <a:xfrm>
            <a:off x="152400" y="2266950"/>
            <a:ext cx="4114800" cy="137160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Formal Question and Answer Session</a:t>
            </a:r>
            <a:br>
              <a:rPr lang="en-US" sz="1600" dirty="0"/>
            </a:br>
            <a:endParaRPr lang="en-US" dirty="0"/>
          </a:p>
        </p:txBody>
      </p:sp>
      <p:pic>
        <p:nvPicPr>
          <p:cNvPr id="4" name="Picture Placeholder 3">
            <a:extLst>
              <a:ext uri="{FF2B5EF4-FFF2-40B4-BE49-F238E27FC236}">
                <a16:creationId xmlns:a16="http://schemas.microsoft.com/office/drawing/2014/main" id="{D56B7D12-FB79-2B44-190C-E85AA1704CE4}"/>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72" r="16672"/>
          <a:stretch/>
        </p:blipFill>
        <p:spPr>
          <a:xfrm>
            <a:off x="4572000" y="0"/>
            <a:ext cx="4572000" cy="5143500"/>
          </a:xfrm>
          <a:prstGeom prst="rect">
            <a:avLst/>
          </a:prstGeom>
        </p:spPr>
      </p:pic>
    </p:spTree>
    <p:extLst>
      <p:ext uri="{BB962C8B-B14F-4D97-AF65-F5344CB8AC3E}">
        <p14:creationId xmlns:p14="http://schemas.microsoft.com/office/powerpoint/2010/main" val="2819100567"/>
      </p:ext>
    </p:extLst>
  </p:cSld>
  <p:clrMapOvr>
    <a:masterClrMapping/>
  </p:clrMapOvr>
  <mc:AlternateContent xmlns:mc="http://schemas.openxmlformats.org/markup-compatibility/2006" xmlns:p14="http://schemas.microsoft.com/office/powerpoint/2010/main">
    <mc:Choice Requires="p14">
      <p:transition spd="slow" p14:dur="2000" advTm="345"/>
    </mc:Choice>
    <mc:Fallback xmlns="">
      <p:transition spd="slow" advTm="3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DFFA1-4C0B-3536-2B61-E476423303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750A433-395B-0D22-2A41-D467B3759E3C}"/>
              </a:ext>
            </a:extLst>
          </p:cNvPr>
          <p:cNvSpPr>
            <a:spLocks noGrp="1"/>
          </p:cNvSpPr>
          <p:nvPr>
            <p:ph type="title"/>
          </p:nvPr>
        </p:nvSpPr>
        <p:spPr/>
        <p:txBody>
          <a:bodyPr/>
          <a:lstStyle/>
          <a:p>
            <a:r>
              <a:rPr lang="en-US" sz="2200" dirty="0">
                <a:latin typeface="PermianSlabSerifTypeface"/>
              </a:rPr>
              <a:t>Presentation Agenda</a:t>
            </a:r>
          </a:p>
        </p:txBody>
      </p:sp>
      <p:sp>
        <p:nvSpPr>
          <p:cNvPr id="2" name="Content Placeholder 3">
            <a:extLst>
              <a:ext uri="{FF2B5EF4-FFF2-40B4-BE49-F238E27FC236}">
                <a16:creationId xmlns:a16="http://schemas.microsoft.com/office/drawing/2014/main" id="{21B6E901-AE51-C487-823D-C337A5ABC6E4}"/>
              </a:ext>
            </a:extLst>
          </p:cNvPr>
          <p:cNvSpPr txBox="1">
            <a:spLocks/>
          </p:cNvSpPr>
          <p:nvPr/>
        </p:nvSpPr>
        <p:spPr>
          <a:xfrm>
            <a:off x="198120" y="905509"/>
            <a:ext cx="7917180" cy="3254239"/>
          </a:xfrm>
          <a:prstGeom prst="rect">
            <a:avLst/>
          </a:prstGeom>
        </p:spPr>
        <p:txBody>
          <a:bodyPr vert="horz" lIns="91440" tIns="45720" rIns="91440" bIns="45720" rtlCol="0" anchor="t">
            <a:normAutofit fontScale="85000" lnSpcReduction="20000"/>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dirty="0">
                <a:latin typeface="Open Sans"/>
                <a:ea typeface="Open Sans"/>
                <a:cs typeface="Open Sans"/>
              </a:rPr>
              <a:t>Purpose of the Hearing</a:t>
            </a:r>
          </a:p>
          <a:p>
            <a:pPr>
              <a:lnSpc>
                <a:spcPct val="150000"/>
              </a:lnSpc>
            </a:pPr>
            <a:r>
              <a:rPr lang="en-US" dirty="0">
                <a:latin typeface="Open Sans"/>
                <a:ea typeface="Open Sans"/>
                <a:cs typeface="Open Sans"/>
              </a:rPr>
              <a:t>Project Overview</a:t>
            </a:r>
          </a:p>
          <a:p>
            <a:pPr>
              <a:lnSpc>
                <a:spcPct val="150000"/>
              </a:lnSpc>
            </a:pPr>
            <a:r>
              <a:rPr lang="en-US" dirty="0">
                <a:latin typeface="Open Sans"/>
                <a:ea typeface="Open Sans"/>
                <a:cs typeface="Open Sans"/>
              </a:rPr>
              <a:t>Environmental Assessment</a:t>
            </a:r>
          </a:p>
          <a:p>
            <a:pPr>
              <a:lnSpc>
                <a:spcPct val="150000"/>
              </a:lnSpc>
            </a:pPr>
            <a:r>
              <a:rPr lang="en-US" dirty="0">
                <a:latin typeface="Open Sans"/>
                <a:ea typeface="Open Sans"/>
                <a:cs typeface="Open Sans"/>
              </a:rPr>
              <a:t>Project Schedule</a:t>
            </a:r>
          </a:p>
          <a:p>
            <a:pPr>
              <a:lnSpc>
                <a:spcPct val="150000"/>
              </a:lnSpc>
            </a:pPr>
            <a:r>
              <a:rPr lang="en-US" dirty="0">
                <a:latin typeface="Open Sans"/>
                <a:ea typeface="Open Sans"/>
                <a:cs typeface="Open Sans"/>
              </a:rPr>
              <a:t>Right-of-Way Acquisition</a:t>
            </a:r>
          </a:p>
          <a:p>
            <a:pPr>
              <a:lnSpc>
                <a:spcPct val="150000"/>
              </a:lnSpc>
            </a:pPr>
            <a:r>
              <a:rPr lang="en-US" dirty="0">
                <a:latin typeface="Open Sans"/>
                <a:ea typeface="Open Sans"/>
                <a:cs typeface="Open Sans"/>
              </a:rPr>
              <a:t>Submitting Comments</a:t>
            </a:r>
          </a:p>
          <a:p>
            <a:pPr>
              <a:lnSpc>
                <a:spcPct val="150000"/>
              </a:lnSpc>
            </a:pPr>
            <a:r>
              <a:rPr lang="en-US" dirty="0">
                <a:latin typeface="Open Sans"/>
                <a:ea typeface="Open Sans"/>
                <a:cs typeface="Open Sans"/>
              </a:rPr>
              <a:t>Formal Q&amp;A Session</a:t>
            </a:r>
          </a:p>
          <a:p>
            <a:pPr marL="0" indent="0">
              <a:lnSpc>
                <a:spcPct val="150000"/>
              </a:lnSpc>
              <a:buNone/>
            </a:pPr>
            <a:endParaRPr lang="en-US" b="1" dirty="0"/>
          </a:p>
        </p:txBody>
      </p:sp>
    </p:spTree>
    <p:extLst>
      <p:ext uri="{BB962C8B-B14F-4D97-AF65-F5344CB8AC3E}">
        <p14:creationId xmlns:p14="http://schemas.microsoft.com/office/powerpoint/2010/main" val="92639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6C8B-F643-2A66-F489-77E67E3F0ABB}"/>
              </a:ext>
            </a:extLst>
          </p:cNvPr>
          <p:cNvSpPr>
            <a:spLocks noGrp="1"/>
          </p:cNvSpPr>
          <p:nvPr>
            <p:ph type="title"/>
          </p:nvPr>
        </p:nvSpPr>
        <p:spPr/>
        <p:txBody>
          <a:bodyPr/>
          <a:lstStyle/>
          <a:p>
            <a:r>
              <a:rPr lang="en-US" sz="2200" dirty="0"/>
              <a:t>Overview of the TDOT Project Development Process</a:t>
            </a:r>
          </a:p>
        </p:txBody>
      </p:sp>
      <p:cxnSp>
        <p:nvCxnSpPr>
          <p:cNvPr id="4" name="Straight Connector 3">
            <a:extLst>
              <a:ext uri="{FF2B5EF4-FFF2-40B4-BE49-F238E27FC236}">
                <a16:creationId xmlns:a16="http://schemas.microsoft.com/office/drawing/2014/main" id="{4A62B001-20C6-4778-FB68-EF0F6C45F3EC}"/>
              </a:ext>
            </a:extLst>
          </p:cNvPr>
          <p:cNvCxnSpPr>
            <a:cxnSpLocks/>
            <a:stCxn id="12" idx="1"/>
            <a:endCxn id="24" idx="5"/>
          </p:cNvCxnSpPr>
          <p:nvPr/>
        </p:nvCxnSpPr>
        <p:spPr>
          <a:xfrm>
            <a:off x="846727" y="1224303"/>
            <a:ext cx="3325754" cy="3055625"/>
          </a:xfrm>
          <a:prstGeom prst="line">
            <a:avLst/>
          </a:prstGeom>
          <a:ln w="63500">
            <a:solidFill>
              <a:schemeClr val="tx2"/>
            </a:solidFill>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6C1C3321-B107-95BA-877F-D2781DF49EB8}"/>
              </a:ext>
            </a:extLst>
          </p:cNvPr>
          <p:cNvSpPr/>
          <p:nvPr/>
        </p:nvSpPr>
        <p:spPr>
          <a:xfrm>
            <a:off x="1109789" y="1216142"/>
            <a:ext cx="4148013" cy="337309"/>
          </a:xfrm>
          <a:prstGeom prst="rect">
            <a:avLst/>
          </a:pr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0" tIns="0" rtlCol="0" anchor="ctr" anchorCtr="0"/>
          <a:lstStyle/>
          <a:p>
            <a:pPr marL="0" lvl="1" fontAlgn="ct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Planning</a:t>
            </a:r>
          </a:p>
        </p:txBody>
      </p:sp>
      <p:sp>
        <p:nvSpPr>
          <p:cNvPr id="6" name="Rectangle 5">
            <a:extLst>
              <a:ext uri="{FF2B5EF4-FFF2-40B4-BE49-F238E27FC236}">
                <a16:creationId xmlns:a16="http://schemas.microsoft.com/office/drawing/2014/main" id="{AFC9DDDB-9F04-AE18-DD03-DB964AE84AEC}"/>
              </a:ext>
            </a:extLst>
          </p:cNvPr>
          <p:cNvSpPr/>
          <p:nvPr/>
        </p:nvSpPr>
        <p:spPr>
          <a:xfrm>
            <a:off x="1861042" y="1900229"/>
            <a:ext cx="4148013" cy="33730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0" tIns="0" rtlCol="0" anchor="ctr" anchorCtr="0"/>
          <a:lstStyle/>
          <a:p>
            <a:pPr marL="0" lvl="1" fontAlgn="ct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Environmental</a:t>
            </a:r>
          </a:p>
        </p:txBody>
      </p:sp>
      <p:sp>
        <p:nvSpPr>
          <p:cNvPr id="7" name="Rectangle 6">
            <a:extLst>
              <a:ext uri="{FF2B5EF4-FFF2-40B4-BE49-F238E27FC236}">
                <a16:creationId xmlns:a16="http://schemas.microsoft.com/office/drawing/2014/main" id="{29AFAE4D-F5C2-C023-8065-8CB1C8F41E2D}"/>
              </a:ext>
            </a:extLst>
          </p:cNvPr>
          <p:cNvSpPr/>
          <p:nvPr/>
        </p:nvSpPr>
        <p:spPr>
          <a:xfrm>
            <a:off x="2612295" y="2584316"/>
            <a:ext cx="4148013" cy="337309"/>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0" tIns="0" rtlCol="0" anchor="ctr" anchorCtr="0"/>
          <a:lstStyle/>
          <a:p>
            <a:pPr marL="0" lvl="1" fontAlgn="ct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Design</a:t>
            </a:r>
          </a:p>
        </p:txBody>
      </p:sp>
      <p:sp>
        <p:nvSpPr>
          <p:cNvPr id="8" name="Rectangle 7">
            <a:extLst>
              <a:ext uri="{FF2B5EF4-FFF2-40B4-BE49-F238E27FC236}">
                <a16:creationId xmlns:a16="http://schemas.microsoft.com/office/drawing/2014/main" id="{7A984F7F-6036-D9C3-7BF1-9FFFA7F3B74E}"/>
              </a:ext>
            </a:extLst>
          </p:cNvPr>
          <p:cNvSpPr/>
          <p:nvPr/>
        </p:nvSpPr>
        <p:spPr>
          <a:xfrm>
            <a:off x="3363548" y="3268403"/>
            <a:ext cx="4148013" cy="337309"/>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0" tIns="0" rtlCol="0" anchor="ctr" anchorCtr="0"/>
          <a:lstStyle/>
          <a:p>
            <a:pPr marL="0" lvl="1" fontAlgn="ct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Right-of-Way</a:t>
            </a:r>
          </a:p>
        </p:txBody>
      </p:sp>
      <p:sp>
        <p:nvSpPr>
          <p:cNvPr id="9" name="Rectangle 8">
            <a:extLst>
              <a:ext uri="{FF2B5EF4-FFF2-40B4-BE49-F238E27FC236}">
                <a16:creationId xmlns:a16="http://schemas.microsoft.com/office/drawing/2014/main" id="{8536BCFF-D6CE-73FE-222B-77A09996DA17}"/>
              </a:ext>
            </a:extLst>
          </p:cNvPr>
          <p:cNvSpPr/>
          <p:nvPr/>
        </p:nvSpPr>
        <p:spPr>
          <a:xfrm>
            <a:off x="4114802" y="3952489"/>
            <a:ext cx="4148013" cy="337309"/>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0" tIns="0" rtlCol="0" anchor="ctr" anchorCtr="0"/>
          <a:lstStyle/>
          <a:p>
            <a:pPr marL="0" lvl="1" fontAlgn="ct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Construction</a:t>
            </a:r>
          </a:p>
        </p:txBody>
      </p:sp>
      <p:grpSp>
        <p:nvGrpSpPr>
          <p:cNvPr id="10" name="Group 9">
            <a:extLst>
              <a:ext uri="{FF2B5EF4-FFF2-40B4-BE49-F238E27FC236}">
                <a16:creationId xmlns:a16="http://schemas.microsoft.com/office/drawing/2014/main" id="{28247B9C-5821-9FB2-7044-74B4EF6E23AA}"/>
              </a:ext>
            </a:extLst>
          </p:cNvPr>
          <p:cNvGrpSpPr/>
          <p:nvPr/>
        </p:nvGrpSpPr>
        <p:grpSpPr>
          <a:xfrm>
            <a:off x="762000" y="1139574"/>
            <a:ext cx="488156" cy="488156"/>
            <a:chOff x="1327555" y="1649149"/>
            <a:chExt cx="993850" cy="993850"/>
          </a:xfrm>
        </p:grpSpPr>
        <p:sp>
          <p:nvSpPr>
            <p:cNvPr id="11" name="Teardrop 10">
              <a:extLst>
                <a:ext uri="{FF2B5EF4-FFF2-40B4-BE49-F238E27FC236}">
                  <a16:creationId xmlns:a16="http://schemas.microsoft.com/office/drawing/2014/main" id="{3ABE154E-11A7-1008-C34C-B81D665BEFC7}"/>
                </a:ext>
              </a:extLst>
            </p:cNvPr>
            <p:cNvSpPr/>
            <p:nvPr/>
          </p:nvSpPr>
          <p:spPr>
            <a:xfrm rot="2700000">
              <a:off x="1327555" y="1649149"/>
              <a:ext cx="993850" cy="993850"/>
            </a:xfrm>
            <a:prstGeom prst="teardrop">
              <a:avLst>
                <a:gd name="adj" fmla="val 100000"/>
              </a:avLst>
            </a:prstGeom>
            <a:solidFill>
              <a:schemeClr val="accent1">
                <a:lumMod val="20000"/>
                <a:lumOff val="80000"/>
              </a:schemeClr>
            </a:solidFill>
            <a:ln>
              <a:no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sz="3600" dirty="0"/>
            </a:p>
          </p:txBody>
        </p:sp>
        <p:sp>
          <p:nvSpPr>
            <p:cNvPr id="12" name="Oval 11">
              <a:extLst>
                <a:ext uri="{FF2B5EF4-FFF2-40B4-BE49-F238E27FC236}">
                  <a16:creationId xmlns:a16="http://schemas.microsoft.com/office/drawing/2014/main" id="{C7402A52-27A3-911F-2A86-5DB90E43D067}"/>
                </a:ext>
              </a:extLst>
            </p:cNvPr>
            <p:cNvSpPr/>
            <p:nvPr/>
          </p:nvSpPr>
          <p:spPr>
            <a:xfrm>
              <a:off x="1365672" y="1687266"/>
              <a:ext cx="917616" cy="917616"/>
            </a:xfrm>
            <a:prstGeom prst="ellipse">
              <a:avLst/>
            </a:prstGeom>
            <a:solidFill>
              <a:schemeClr val="accent1">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0" b="1" dirty="0">
                <a:solidFill>
                  <a:schemeClr val="tx1"/>
                </a:solidFill>
                <a:ea typeface="Open Sans" panose="020B0606030504020204" pitchFamily="34" charset="0"/>
                <a:cs typeface="Open Sans" panose="020B0606030504020204" pitchFamily="34" charset="0"/>
              </a:endParaRPr>
            </a:p>
          </p:txBody>
        </p:sp>
      </p:grpSp>
      <p:grpSp>
        <p:nvGrpSpPr>
          <p:cNvPr id="13" name="Group 12">
            <a:extLst>
              <a:ext uri="{FF2B5EF4-FFF2-40B4-BE49-F238E27FC236}">
                <a16:creationId xmlns:a16="http://schemas.microsoft.com/office/drawing/2014/main" id="{781D98D4-A3C2-7D90-1425-9F31327AB9FC}"/>
              </a:ext>
            </a:extLst>
          </p:cNvPr>
          <p:cNvGrpSpPr/>
          <p:nvPr/>
        </p:nvGrpSpPr>
        <p:grpSpPr>
          <a:xfrm>
            <a:off x="1502345" y="1812387"/>
            <a:ext cx="536821" cy="536821"/>
            <a:chOff x="1327554" y="2671924"/>
            <a:chExt cx="993850" cy="993850"/>
          </a:xfrm>
        </p:grpSpPr>
        <p:sp>
          <p:nvSpPr>
            <p:cNvPr id="14" name="Teardrop 13">
              <a:extLst>
                <a:ext uri="{FF2B5EF4-FFF2-40B4-BE49-F238E27FC236}">
                  <a16:creationId xmlns:a16="http://schemas.microsoft.com/office/drawing/2014/main" id="{3518ECFD-E7D2-808D-3F3C-6D71E6714482}"/>
                </a:ext>
              </a:extLst>
            </p:cNvPr>
            <p:cNvSpPr/>
            <p:nvPr/>
          </p:nvSpPr>
          <p:spPr>
            <a:xfrm rot="2700000">
              <a:off x="1327554" y="2671924"/>
              <a:ext cx="993850" cy="993850"/>
            </a:xfrm>
            <a:prstGeom prst="teardrop">
              <a:avLst>
                <a:gd name="adj" fmla="val 100000"/>
              </a:avLst>
            </a:prstGeom>
            <a:solidFill>
              <a:schemeClr val="accent1"/>
            </a:solidFill>
            <a:ln>
              <a:no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sz="4000" dirty="0"/>
            </a:p>
          </p:txBody>
        </p:sp>
        <p:sp>
          <p:nvSpPr>
            <p:cNvPr id="15" name="Oval 14">
              <a:extLst>
                <a:ext uri="{FF2B5EF4-FFF2-40B4-BE49-F238E27FC236}">
                  <a16:creationId xmlns:a16="http://schemas.microsoft.com/office/drawing/2014/main" id="{637E7CE3-9649-36AB-CFA9-BBA62D766757}"/>
                </a:ext>
              </a:extLst>
            </p:cNvPr>
            <p:cNvSpPr/>
            <p:nvPr/>
          </p:nvSpPr>
          <p:spPr>
            <a:xfrm>
              <a:off x="1365671" y="2710041"/>
              <a:ext cx="917616" cy="917616"/>
            </a:xfrm>
            <a:prstGeom prst="ellipse">
              <a:avLst/>
            </a:prstGeom>
            <a:solidFill>
              <a:schemeClr val="accent1">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2</a:t>
              </a:r>
              <a:endParaRPr lang="en-US" sz="4000" b="1" dirty="0">
                <a:solidFill>
                  <a:schemeClr val="tx2"/>
                </a:solidFill>
                <a:ea typeface="Open Sans" panose="020B0606030504020204" pitchFamily="34" charset="0"/>
                <a:cs typeface="Open Sans" panose="020B0606030504020204" pitchFamily="34" charset="0"/>
              </a:endParaRPr>
            </a:p>
          </p:txBody>
        </p:sp>
      </p:grpSp>
      <p:grpSp>
        <p:nvGrpSpPr>
          <p:cNvPr id="16" name="Group 15">
            <a:extLst>
              <a:ext uri="{FF2B5EF4-FFF2-40B4-BE49-F238E27FC236}">
                <a16:creationId xmlns:a16="http://schemas.microsoft.com/office/drawing/2014/main" id="{9B03645A-131D-EF36-B7FE-999CBC301CFE}"/>
              </a:ext>
            </a:extLst>
          </p:cNvPr>
          <p:cNvGrpSpPr/>
          <p:nvPr/>
        </p:nvGrpSpPr>
        <p:grpSpPr>
          <a:xfrm>
            <a:off x="2291353" y="2533863"/>
            <a:ext cx="487381" cy="487381"/>
            <a:chOff x="1323838" y="3681889"/>
            <a:chExt cx="993850" cy="993850"/>
          </a:xfrm>
        </p:grpSpPr>
        <p:sp>
          <p:nvSpPr>
            <p:cNvPr id="17" name="Teardrop 16">
              <a:extLst>
                <a:ext uri="{FF2B5EF4-FFF2-40B4-BE49-F238E27FC236}">
                  <a16:creationId xmlns:a16="http://schemas.microsoft.com/office/drawing/2014/main" id="{7D5A33B7-FDD6-A88A-C629-FDD9D6D56E6F}"/>
                </a:ext>
              </a:extLst>
            </p:cNvPr>
            <p:cNvSpPr/>
            <p:nvPr/>
          </p:nvSpPr>
          <p:spPr>
            <a:xfrm rot="2700000">
              <a:off x="1323838" y="3681889"/>
              <a:ext cx="993850" cy="993850"/>
            </a:xfrm>
            <a:prstGeom prst="teardrop">
              <a:avLst>
                <a:gd name="adj" fmla="val 100000"/>
              </a:avLst>
            </a:prstGeom>
            <a:solidFill>
              <a:schemeClr val="tx2"/>
            </a:solidFill>
            <a:ln>
              <a:no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sz="4000" dirty="0"/>
            </a:p>
          </p:txBody>
        </p:sp>
        <p:sp>
          <p:nvSpPr>
            <p:cNvPr id="18" name="Oval 17">
              <a:extLst>
                <a:ext uri="{FF2B5EF4-FFF2-40B4-BE49-F238E27FC236}">
                  <a16:creationId xmlns:a16="http://schemas.microsoft.com/office/drawing/2014/main" id="{3C21D7E8-A7AB-86F7-A2D1-B5F238EA2656}"/>
                </a:ext>
              </a:extLst>
            </p:cNvPr>
            <p:cNvSpPr/>
            <p:nvPr/>
          </p:nvSpPr>
          <p:spPr>
            <a:xfrm>
              <a:off x="1361955" y="3720006"/>
              <a:ext cx="917616" cy="917616"/>
            </a:xfrm>
            <a:prstGeom prst="ellipse">
              <a:avLst/>
            </a:prstGeom>
            <a:solidFill>
              <a:schemeClr val="tx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grpSp>
      <p:grpSp>
        <p:nvGrpSpPr>
          <p:cNvPr id="19" name="Group 18">
            <a:extLst>
              <a:ext uri="{FF2B5EF4-FFF2-40B4-BE49-F238E27FC236}">
                <a16:creationId xmlns:a16="http://schemas.microsoft.com/office/drawing/2014/main" id="{A0195C59-C3B8-7FF5-4D44-B63A737E581E}"/>
              </a:ext>
            </a:extLst>
          </p:cNvPr>
          <p:cNvGrpSpPr/>
          <p:nvPr/>
        </p:nvGrpSpPr>
        <p:grpSpPr>
          <a:xfrm>
            <a:off x="3030921" y="3205897"/>
            <a:ext cx="487381" cy="487382"/>
            <a:chOff x="1323838" y="3681889"/>
            <a:chExt cx="993850" cy="993850"/>
          </a:xfrm>
        </p:grpSpPr>
        <p:sp>
          <p:nvSpPr>
            <p:cNvPr id="20" name="Teardrop 19">
              <a:extLst>
                <a:ext uri="{FF2B5EF4-FFF2-40B4-BE49-F238E27FC236}">
                  <a16:creationId xmlns:a16="http://schemas.microsoft.com/office/drawing/2014/main" id="{96734EDD-DCE5-2D80-0232-31899CE370DA}"/>
                </a:ext>
              </a:extLst>
            </p:cNvPr>
            <p:cNvSpPr/>
            <p:nvPr/>
          </p:nvSpPr>
          <p:spPr>
            <a:xfrm rot="2700000">
              <a:off x="1323838" y="3681889"/>
              <a:ext cx="993850" cy="993850"/>
            </a:xfrm>
            <a:prstGeom prst="teardrop">
              <a:avLst>
                <a:gd name="adj" fmla="val 100000"/>
              </a:avLst>
            </a:prstGeom>
            <a:solidFill>
              <a:schemeClr val="tx2"/>
            </a:solidFill>
            <a:ln>
              <a:no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sz="4000" dirty="0"/>
            </a:p>
          </p:txBody>
        </p:sp>
        <p:sp>
          <p:nvSpPr>
            <p:cNvPr id="21" name="Oval 20">
              <a:extLst>
                <a:ext uri="{FF2B5EF4-FFF2-40B4-BE49-F238E27FC236}">
                  <a16:creationId xmlns:a16="http://schemas.microsoft.com/office/drawing/2014/main" id="{9BA98E99-2998-7B1F-9737-535A6A1EDA51}"/>
                </a:ext>
              </a:extLst>
            </p:cNvPr>
            <p:cNvSpPr/>
            <p:nvPr/>
          </p:nvSpPr>
          <p:spPr>
            <a:xfrm>
              <a:off x="1361955" y="3720006"/>
              <a:ext cx="917616" cy="917616"/>
            </a:xfrm>
            <a:prstGeom prst="ellipse">
              <a:avLst/>
            </a:prstGeom>
            <a:solidFill>
              <a:schemeClr val="tx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grpSp>
      <p:grpSp>
        <p:nvGrpSpPr>
          <p:cNvPr id="22" name="Group 21">
            <a:extLst>
              <a:ext uri="{FF2B5EF4-FFF2-40B4-BE49-F238E27FC236}">
                <a16:creationId xmlns:a16="http://schemas.microsoft.com/office/drawing/2014/main" id="{17125917-185C-F9D4-0C68-B8201168FDA9}"/>
              </a:ext>
            </a:extLst>
          </p:cNvPr>
          <p:cNvGrpSpPr/>
          <p:nvPr/>
        </p:nvGrpSpPr>
        <p:grpSpPr>
          <a:xfrm>
            <a:off x="3770488" y="3877933"/>
            <a:ext cx="486418" cy="486418"/>
            <a:chOff x="1323838" y="3681889"/>
            <a:chExt cx="993850" cy="993850"/>
          </a:xfrm>
        </p:grpSpPr>
        <p:sp>
          <p:nvSpPr>
            <p:cNvPr id="23" name="Teardrop 22">
              <a:extLst>
                <a:ext uri="{FF2B5EF4-FFF2-40B4-BE49-F238E27FC236}">
                  <a16:creationId xmlns:a16="http://schemas.microsoft.com/office/drawing/2014/main" id="{2239374D-5AA7-A463-BB8B-E918E5968AAB}"/>
                </a:ext>
              </a:extLst>
            </p:cNvPr>
            <p:cNvSpPr/>
            <p:nvPr/>
          </p:nvSpPr>
          <p:spPr>
            <a:xfrm rot="2700000">
              <a:off x="1323838" y="3681889"/>
              <a:ext cx="993850" cy="993850"/>
            </a:xfrm>
            <a:prstGeom prst="teardrop">
              <a:avLst>
                <a:gd name="adj" fmla="val 100000"/>
              </a:avLst>
            </a:prstGeom>
            <a:solidFill>
              <a:schemeClr val="tx2"/>
            </a:solidFill>
            <a:ln>
              <a:no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sz="4000" dirty="0"/>
            </a:p>
          </p:txBody>
        </p:sp>
        <p:sp>
          <p:nvSpPr>
            <p:cNvPr id="24" name="Oval 23">
              <a:extLst>
                <a:ext uri="{FF2B5EF4-FFF2-40B4-BE49-F238E27FC236}">
                  <a16:creationId xmlns:a16="http://schemas.microsoft.com/office/drawing/2014/main" id="{ADA58560-E46E-E31D-84DE-14604D2447FE}"/>
                </a:ext>
              </a:extLst>
            </p:cNvPr>
            <p:cNvSpPr/>
            <p:nvPr/>
          </p:nvSpPr>
          <p:spPr>
            <a:xfrm>
              <a:off x="1361955" y="3720006"/>
              <a:ext cx="917616" cy="917616"/>
            </a:xfrm>
            <a:prstGeom prst="ellipse">
              <a:avLst/>
            </a:prstGeom>
            <a:solidFill>
              <a:schemeClr val="tx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p:txBody>
        </p:sp>
      </p:grpSp>
      <p:pic>
        <p:nvPicPr>
          <p:cNvPr id="25" name="Graphic 24">
            <a:extLst>
              <a:ext uri="{FF2B5EF4-FFF2-40B4-BE49-F238E27FC236}">
                <a16:creationId xmlns:a16="http://schemas.microsoft.com/office/drawing/2014/main" id="{26F13FAE-F88E-D8DB-DB08-B742ADAD6C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655" y="1251430"/>
            <a:ext cx="270896" cy="270896"/>
          </a:xfrm>
          <a:prstGeom prst="rect">
            <a:avLst/>
          </a:prstGeom>
        </p:spPr>
      </p:pic>
    </p:spTree>
    <p:extLst>
      <p:ext uri="{BB962C8B-B14F-4D97-AF65-F5344CB8AC3E}">
        <p14:creationId xmlns:p14="http://schemas.microsoft.com/office/powerpoint/2010/main" val="293284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200" dirty="0"/>
              <a:t>Project Overview</a:t>
            </a:r>
          </a:p>
        </p:txBody>
      </p:sp>
      <p:sp>
        <p:nvSpPr>
          <p:cNvPr id="5" name="Content Placeholder 4"/>
          <p:cNvSpPr>
            <a:spLocks noGrp="1"/>
          </p:cNvSpPr>
          <p:nvPr>
            <p:ph idx="1"/>
          </p:nvPr>
        </p:nvSpPr>
        <p:spPr>
          <a:xfrm>
            <a:off x="152402" y="895352"/>
            <a:ext cx="8868747" cy="3718849"/>
          </a:xfrm>
        </p:spPr>
        <p:txBody>
          <a:bodyPr vert="horz" lIns="91440" tIns="45720" rIns="91440" bIns="45720" rtlCol="0" anchor="t">
            <a:normAutofit/>
          </a:bodyPr>
          <a:lstStyle/>
          <a:p>
            <a:pPr marL="0" indent="0">
              <a:spcAft>
                <a:spcPts val="600"/>
              </a:spcAft>
              <a:buNone/>
            </a:pPr>
            <a:r>
              <a:rPr lang="en-US" sz="1400" dirty="0">
                <a:latin typeface="Open Sans"/>
                <a:ea typeface="Open Sans"/>
                <a:cs typeface="Open Sans"/>
              </a:rPr>
              <a:t>The Tennessee Department of Transportation (TDOT), in cooperation with the Federal Highway </a:t>
            </a:r>
            <a:r>
              <a:rPr lang="en-US" sz="1400">
                <a:latin typeface="Open Sans"/>
                <a:ea typeface="Open Sans"/>
                <a:cs typeface="Open Sans"/>
              </a:rPr>
              <a:t>Administration (FHWA), proposes to improve State Route (SR) 19.</a:t>
            </a:r>
            <a:endParaRPr lang="en-US" sz="1400" b="1">
              <a:latin typeface="Open Sans"/>
              <a:ea typeface="Open Sans"/>
              <a:cs typeface="Open Sans"/>
            </a:endParaRPr>
          </a:p>
          <a:p>
            <a:pPr marL="0" indent="0">
              <a:buNone/>
            </a:pPr>
            <a:r>
              <a:rPr lang="en-US" sz="1400" b="1" dirty="0"/>
              <a:t>Project Termini</a:t>
            </a:r>
          </a:p>
          <a:p>
            <a:r>
              <a:rPr lang="en-US" sz="1400" dirty="0">
                <a:latin typeface="Open Sans"/>
                <a:ea typeface="Open Sans"/>
                <a:cs typeface="Open Sans"/>
              </a:rPr>
              <a:t>Begin Project: east of Eastland Ave. in </a:t>
            </a:r>
            <a:r>
              <a:rPr lang="en-US" sz="1400" b="1" dirty="0">
                <a:latin typeface="Open Sans"/>
                <a:ea typeface="Open Sans"/>
                <a:cs typeface="Open Sans"/>
              </a:rPr>
              <a:t>Lauderdale County</a:t>
            </a:r>
          </a:p>
          <a:p>
            <a:pPr>
              <a:spcAft>
                <a:spcPts val="600"/>
              </a:spcAft>
            </a:pPr>
            <a:r>
              <a:rPr lang="en-US" sz="1400" dirty="0">
                <a:latin typeface="Open Sans"/>
                <a:ea typeface="Open Sans"/>
                <a:cs typeface="Open Sans"/>
              </a:rPr>
              <a:t>End Project: east of SR-87 in </a:t>
            </a:r>
            <a:r>
              <a:rPr lang="en-US" sz="1400" b="1" dirty="0">
                <a:latin typeface="Open Sans"/>
                <a:ea typeface="Open Sans"/>
                <a:cs typeface="Open Sans"/>
              </a:rPr>
              <a:t>Haywood County</a:t>
            </a:r>
          </a:p>
          <a:p>
            <a:pPr marL="0" indent="0">
              <a:buNone/>
            </a:pPr>
            <a:r>
              <a:rPr lang="en-US" sz="1400" b="1" dirty="0"/>
              <a:t>Project Length</a:t>
            </a:r>
          </a:p>
          <a:p>
            <a:r>
              <a:rPr lang="en-US" sz="1400" dirty="0"/>
              <a:t>Total project length: 15.4 miles</a:t>
            </a:r>
          </a:p>
          <a:p>
            <a:pPr marL="0" indent="0">
              <a:buNone/>
            </a:pPr>
            <a:endParaRPr lang="en-US" sz="1100" dirty="0"/>
          </a:p>
        </p:txBody>
      </p:sp>
      <p:pic>
        <p:nvPicPr>
          <p:cNvPr id="4098" name="Picture 2" descr="undefined">
            <a:extLst>
              <a:ext uri="{FF2B5EF4-FFF2-40B4-BE49-F238E27FC236}">
                <a16:creationId xmlns:a16="http://schemas.microsoft.com/office/drawing/2014/main" id="{425592EA-8854-D969-F44C-3BE2399E1A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59" t="10330" r="7353" b="13382"/>
          <a:stretch>
            <a:fillRect/>
          </a:stretch>
        </p:blipFill>
        <p:spPr bwMode="auto">
          <a:xfrm>
            <a:off x="5410200" y="2114552"/>
            <a:ext cx="3610949" cy="23097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FB7B3A-A3D8-4FB3-A4D5-174CC2160D48}"/>
              </a:ext>
            </a:extLst>
          </p:cNvPr>
          <p:cNvSpPr txBox="1"/>
          <p:nvPr/>
        </p:nvSpPr>
        <p:spPr>
          <a:xfrm>
            <a:off x="152400" y="3021330"/>
            <a:ext cx="4601551" cy="1169551"/>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Because the project uses federal-aid funds, it must comply with the National Environmental Policy Act (NEPA). TDOT and FHWA prepared an Environmental Assessment to evaluate the project’s environmental impacts and identify measures to minimize harm.</a:t>
            </a:r>
            <a:endParaRPr lang="en-US" sz="1400" dirty="0"/>
          </a:p>
        </p:txBody>
      </p:sp>
    </p:spTree>
    <p:extLst>
      <p:ext uri="{BB962C8B-B14F-4D97-AF65-F5344CB8AC3E}">
        <p14:creationId xmlns:p14="http://schemas.microsoft.com/office/powerpoint/2010/main" val="119194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F18F-E8DC-7AF5-AE42-BFD878E842F9}"/>
              </a:ext>
            </a:extLst>
          </p:cNvPr>
          <p:cNvSpPr>
            <a:spLocks noGrp="1"/>
          </p:cNvSpPr>
          <p:nvPr>
            <p:ph type="title"/>
          </p:nvPr>
        </p:nvSpPr>
        <p:spPr/>
        <p:txBody>
          <a:bodyPr/>
          <a:lstStyle/>
          <a:p>
            <a:r>
              <a:rPr lang="en-US" sz="2200">
                <a:latin typeface="PermianSlabSerifTypeface"/>
              </a:rPr>
              <a:t>How to Review the Environmental Assessment (EA)</a:t>
            </a:r>
            <a:endParaRPr lang="en-US" sz="2200" dirty="0">
              <a:latin typeface="PermianSlabSerifTypeface"/>
            </a:endParaRPr>
          </a:p>
        </p:txBody>
      </p:sp>
      <p:sp>
        <p:nvSpPr>
          <p:cNvPr id="3" name="Content Placeholder 2">
            <a:extLst>
              <a:ext uri="{FF2B5EF4-FFF2-40B4-BE49-F238E27FC236}">
                <a16:creationId xmlns:a16="http://schemas.microsoft.com/office/drawing/2014/main" id="{9E2DD59E-B669-F6C4-2831-512E15E427B1}"/>
              </a:ext>
            </a:extLst>
          </p:cNvPr>
          <p:cNvSpPr>
            <a:spLocks noGrp="1"/>
          </p:cNvSpPr>
          <p:nvPr>
            <p:ph idx="1"/>
          </p:nvPr>
        </p:nvSpPr>
        <p:spPr>
          <a:xfrm>
            <a:off x="228600" y="826772"/>
            <a:ext cx="8763000" cy="3718849"/>
          </a:xfrm>
        </p:spPr>
        <p:txBody>
          <a:bodyPr vert="horz" lIns="91440" tIns="45720" rIns="91440" bIns="45720" rtlCol="0" anchor="t">
            <a:normAutofit/>
          </a:bodyPr>
          <a:lstStyle/>
          <a:p>
            <a:r>
              <a:rPr lang="en-US" sz="1800" dirty="0">
                <a:latin typeface="Open Sans"/>
                <a:ea typeface="Open Sans"/>
                <a:cs typeface="Open Sans"/>
              </a:rPr>
              <a:t>Physical and digital copies of the EA and associated technical appendices </a:t>
            </a:r>
            <a:r>
              <a:rPr lang="en-US" sz="1800">
                <a:latin typeface="Open Sans"/>
                <a:ea typeface="Open Sans"/>
                <a:cs typeface="Open Sans"/>
              </a:rPr>
              <a:t>have been made available for public review at the following locations:</a:t>
            </a:r>
            <a:br>
              <a:rPr lang="en-US" sz="1800" dirty="0">
                <a:latin typeface="Open Sans"/>
                <a:ea typeface="Open Sans"/>
                <a:cs typeface="Open Sans"/>
              </a:rPr>
            </a:br>
            <a:endParaRPr lang="en-US" sz="1800" dirty="0"/>
          </a:p>
          <a:p>
            <a:pPr lvl="1"/>
            <a:r>
              <a:rPr lang="en-US" sz="1800" b="1">
                <a:latin typeface="Open Sans"/>
                <a:ea typeface="Open Sans"/>
                <a:cs typeface="Open Sans"/>
              </a:rPr>
              <a:t>Public Hearing:</a:t>
            </a:r>
            <a:r>
              <a:rPr lang="en-US" sz="1800">
                <a:latin typeface="Open Sans"/>
                <a:ea typeface="Open Sans"/>
                <a:cs typeface="Open Sans"/>
              </a:rPr>
              <a:t> On-site for review  tonight.</a:t>
            </a:r>
          </a:p>
          <a:p>
            <a:pPr lvl="1"/>
            <a:r>
              <a:rPr lang="en-US" sz="1800" b="1">
                <a:latin typeface="Open Sans"/>
                <a:ea typeface="Open Sans"/>
                <a:cs typeface="Open Sans"/>
              </a:rPr>
              <a:t>Online:</a:t>
            </a:r>
            <a:r>
              <a:rPr lang="en-US" sz="1800">
                <a:latin typeface="Open Sans"/>
                <a:ea typeface="Open Sans"/>
                <a:cs typeface="Open Sans"/>
              </a:rPr>
              <a:t>  via the TDOT Project </a:t>
            </a:r>
            <a:r>
              <a:rPr lang="en-US" sz="1800" dirty="0">
                <a:latin typeface="Open Sans"/>
                <a:ea typeface="Open Sans"/>
                <a:cs typeface="Open Sans"/>
              </a:rPr>
              <a:t>Website:</a:t>
            </a:r>
          </a:p>
          <a:p>
            <a:pPr lvl="2"/>
            <a:r>
              <a:rPr lang="en-US" sz="1600" b="1" dirty="0">
                <a:latin typeface="Open Sans"/>
                <a:ea typeface="Open Sans"/>
                <a:cs typeface="Open Sans"/>
                <a:hlinkClick r:id="rId2"/>
              </a:rPr>
              <a:t>https://www.tn.gov/tdot/projects/region-4/state-route-19.html</a:t>
            </a:r>
            <a:br>
              <a:rPr lang="en-US" sz="1600" b="1" dirty="0">
                <a:latin typeface="Open Sans"/>
                <a:ea typeface="Open Sans"/>
                <a:cs typeface="Open Sans"/>
              </a:rPr>
            </a:br>
            <a:endParaRPr lang="en-US" sz="1600" b="1" dirty="0">
              <a:latin typeface="Open Sans"/>
              <a:ea typeface="Open Sans"/>
              <a:cs typeface="Open Sans"/>
            </a:endParaRPr>
          </a:p>
          <a:p>
            <a:pPr lvl="1"/>
            <a:r>
              <a:rPr lang="en-US" sz="1800" b="1">
                <a:latin typeface="Open Sans"/>
                <a:ea typeface="Open Sans"/>
                <a:cs typeface="Open Sans"/>
              </a:rPr>
              <a:t>Locally:</a:t>
            </a:r>
          </a:p>
          <a:p>
            <a:pPr lvl="2"/>
            <a:r>
              <a:rPr lang="en-US" sz="1600" b="1" dirty="0"/>
              <a:t>Haywood County Courthouse</a:t>
            </a:r>
            <a:r>
              <a:rPr lang="en-US" sz="1600" dirty="0"/>
              <a:t> - </a:t>
            </a:r>
            <a:r>
              <a:rPr lang="en-US" sz="1600" b="1" dirty="0"/>
              <a:t> </a:t>
            </a:r>
            <a:r>
              <a:rPr lang="en-US" sz="1600" dirty="0"/>
              <a:t>1 North Washington Avenue, Brownsville, TN 38012</a:t>
            </a:r>
            <a:endParaRPr lang="en-US" sz="1600"/>
          </a:p>
          <a:p>
            <a:pPr lvl="2"/>
            <a:r>
              <a:rPr lang="en-US" sz="1600" b="1">
                <a:latin typeface="Open Sans"/>
                <a:ea typeface="Open Sans"/>
                <a:cs typeface="Open Sans"/>
              </a:rPr>
              <a:t>Ripley City Hall</a:t>
            </a:r>
            <a:r>
              <a:rPr lang="en-US" sz="1600">
                <a:latin typeface="Open Sans"/>
                <a:ea typeface="Open Sans"/>
                <a:cs typeface="Open Sans"/>
              </a:rPr>
              <a:t> – 110 South Washington Street, Ripley, TN 38063</a:t>
            </a:r>
          </a:p>
          <a:p>
            <a:pPr lvl="2"/>
            <a:endParaRPr lang="en-US" sz="1600" dirty="0"/>
          </a:p>
          <a:p>
            <a:pPr lvl="2"/>
            <a:endParaRPr lang="en-US" b="1" dirty="0"/>
          </a:p>
        </p:txBody>
      </p:sp>
    </p:spTree>
    <p:extLst>
      <p:ext uri="{BB962C8B-B14F-4D97-AF65-F5344CB8AC3E}">
        <p14:creationId xmlns:p14="http://schemas.microsoft.com/office/powerpoint/2010/main" val="1371645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0CE68-0F32-E723-3E54-4D48784EFD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BB892D1-81D7-17E6-7942-A79814E11314}"/>
              </a:ext>
            </a:extLst>
          </p:cNvPr>
          <p:cNvSpPr>
            <a:spLocks noGrp="1"/>
          </p:cNvSpPr>
          <p:nvPr>
            <p:ph type="title"/>
          </p:nvPr>
        </p:nvSpPr>
        <p:spPr/>
        <p:txBody>
          <a:bodyPr/>
          <a:lstStyle/>
          <a:p>
            <a:r>
              <a:rPr lang="en-US" dirty="0"/>
              <a:t>Project Location</a:t>
            </a:r>
          </a:p>
        </p:txBody>
      </p:sp>
      <p:pic>
        <p:nvPicPr>
          <p:cNvPr id="3" name="Content Placeholder 2" descr="A map with a red circle&#10;&#10;Description automatically generated">
            <a:extLst>
              <a:ext uri="{FF2B5EF4-FFF2-40B4-BE49-F238E27FC236}">
                <a16:creationId xmlns:a16="http://schemas.microsoft.com/office/drawing/2014/main" id="{EEBCB5BE-3384-4BA2-DB95-DCA4DF7EF28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b="13054"/>
          <a:stretch/>
        </p:blipFill>
        <p:spPr>
          <a:xfrm>
            <a:off x="-1" y="-6350"/>
            <a:ext cx="9142445" cy="5149850"/>
          </a:xfrm>
        </p:spPr>
      </p:pic>
      <p:pic>
        <p:nvPicPr>
          <p:cNvPr id="6" name="Content Placeholder 2" descr="A map with a red circle&#10;&#10;Description automatically generated">
            <a:extLst>
              <a:ext uri="{FF2B5EF4-FFF2-40B4-BE49-F238E27FC236}">
                <a16:creationId xmlns:a16="http://schemas.microsoft.com/office/drawing/2014/main" id="{7DCC6E47-EFDD-62AE-AE7D-BE554234772E}"/>
              </a:ext>
            </a:extLst>
          </p:cNvPr>
          <p:cNvPicPr>
            <a:picLocks noChangeAspect="1"/>
          </p:cNvPicPr>
          <p:nvPr/>
        </p:nvPicPr>
        <p:blipFill>
          <a:blip r:embed="rId3" cstate="print">
            <a:extLst>
              <a:ext uri="{28A0092B-C50C-407E-A947-70E740481C1C}">
                <a14:useLocalDpi xmlns:a14="http://schemas.microsoft.com/office/drawing/2010/main" val="0"/>
              </a:ext>
            </a:extLst>
          </a:blip>
          <a:srcRect t="86624" b="1139"/>
          <a:stretch/>
        </p:blipFill>
        <p:spPr>
          <a:xfrm>
            <a:off x="-2" y="4419602"/>
            <a:ext cx="9142445" cy="723898"/>
          </a:xfrm>
          <a:prstGeom prst="rect">
            <a:avLst/>
          </a:prstGeom>
        </p:spPr>
      </p:pic>
      <p:pic>
        <p:nvPicPr>
          <p:cNvPr id="5" name="Picture 4">
            <a:extLst>
              <a:ext uri="{FF2B5EF4-FFF2-40B4-BE49-F238E27FC236}">
                <a16:creationId xmlns:a16="http://schemas.microsoft.com/office/drawing/2014/main" id="{C845590F-FA97-761C-53EE-566FF0DAB73B}"/>
              </a:ext>
            </a:extLst>
          </p:cNvPr>
          <p:cNvPicPr>
            <a:picLocks noChangeAspect="1"/>
          </p:cNvPicPr>
          <p:nvPr/>
        </p:nvPicPr>
        <p:blipFill>
          <a:blip r:embed="rId4"/>
          <a:stretch>
            <a:fillRect/>
          </a:stretch>
        </p:blipFill>
        <p:spPr>
          <a:xfrm>
            <a:off x="1" y="2924434"/>
            <a:ext cx="1676400" cy="1495168"/>
          </a:xfrm>
          <a:prstGeom prst="rect">
            <a:avLst/>
          </a:prstGeom>
        </p:spPr>
      </p:pic>
    </p:spTree>
    <p:extLst>
      <p:ext uri="{BB962C8B-B14F-4D97-AF65-F5344CB8AC3E}">
        <p14:creationId xmlns:p14="http://schemas.microsoft.com/office/powerpoint/2010/main" val="102294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9A8BA-1286-817B-BD1B-F288F1B633EB}"/>
              </a:ext>
            </a:extLst>
          </p:cNvPr>
          <p:cNvSpPr>
            <a:spLocks noGrp="1"/>
          </p:cNvSpPr>
          <p:nvPr>
            <p:ph type="title"/>
          </p:nvPr>
        </p:nvSpPr>
        <p:spPr/>
        <p:txBody>
          <a:bodyPr/>
          <a:lstStyle/>
          <a:p>
            <a:r>
              <a:rPr lang="en-US" sz="2200">
                <a:latin typeface="PermianSlabSerifTypeface"/>
              </a:rPr>
              <a:t>Project Purpose and Need</a:t>
            </a:r>
            <a:endParaRPr lang="en-US" sz="2200" dirty="0"/>
          </a:p>
        </p:txBody>
      </p:sp>
      <p:sp>
        <p:nvSpPr>
          <p:cNvPr id="3" name="Content Placeholder 2">
            <a:extLst>
              <a:ext uri="{FF2B5EF4-FFF2-40B4-BE49-F238E27FC236}">
                <a16:creationId xmlns:a16="http://schemas.microsoft.com/office/drawing/2014/main" id="{5E3A3CF8-4B9C-4C47-CB81-984D2CDA3274}"/>
              </a:ext>
            </a:extLst>
          </p:cNvPr>
          <p:cNvSpPr>
            <a:spLocks noGrp="1"/>
          </p:cNvSpPr>
          <p:nvPr>
            <p:ph idx="1"/>
          </p:nvPr>
        </p:nvSpPr>
        <p:spPr>
          <a:xfrm>
            <a:off x="152400" y="750575"/>
            <a:ext cx="4419600" cy="3787137"/>
          </a:xfrm>
        </p:spPr>
        <p:txBody>
          <a:bodyPr vert="horz" lIns="91440" tIns="45720" rIns="91440" bIns="45720" rtlCol="0" anchor="t">
            <a:normAutofit lnSpcReduction="10000"/>
          </a:bodyPr>
          <a:lstStyle/>
          <a:p>
            <a:pPr marL="0" indent="0">
              <a:buNone/>
            </a:pPr>
            <a:r>
              <a:rPr lang="en-US" sz="1600" b="1">
                <a:latin typeface="Open Sans"/>
                <a:ea typeface="Open Sans"/>
                <a:cs typeface="Open Sans"/>
              </a:rPr>
              <a:t>Need for proposed project:</a:t>
            </a:r>
            <a:br>
              <a:rPr lang="en-US" sz="1400" b="1" dirty="0">
                <a:latin typeface="Open Sans"/>
                <a:ea typeface="Open Sans"/>
                <a:cs typeface="Open Sans"/>
              </a:rPr>
            </a:br>
            <a:endParaRPr lang="en-US" sz="1400" b="1" dirty="0"/>
          </a:p>
          <a:p>
            <a:pPr>
              <a:spcBef>
                <a:spcPts val="0"/>
              </a:spcBef>
              <a:spcAft>
                <a:spcPts val="600"/>
              </a:spcAft>
            </a:pPr>
            <a:r>
              <a:rPr lang="en-US" sz="1400" dirty="0"/>
              <a:t>Increased Percentage of Severe Crashes</a:t>
            </a:r>
          </a:p>
          <a:p>
            <a:pPr>
              <a:spcBef>
                <a:spcPts val="0"/>
              </a:spcBef>
              <a:spcAft>
                <a:spcPts val="600"/>
              </a:spcAft>
            </a:pPr>
            <a:r>
              <a:rPr lang="en-US" sz="1400" dirty="0"/>
              <a:t>Existing Roadway Geometric Deficiencies</a:t>
            </a:r>
          </a:p>
          <a:p>
            <a:pPr>
              <a:spcBef>
                <a:spcPts val="0"/>
              </a:spcBef>
              <a:spcAft>
                <a:spcPts val="600"/>
              </a:spcAft>
            </a:pPr>
            <a:r>
              <a:rPr lang="en-US" sz="1400" dirty="0">
                <a:latin typeface="Open Sans"/>
                <a:ea typeface="Open Sans"/>
                <a:cs typeface="Open Sans"/>
              </a:rPr>
              <a:t>Improve SR-19 to Meet the Legislative Intent of the “Improving Manufacturing, Public Roads, and Opportunities for a Vibrant Economy” (IMPROVE) Act and the Transportation </a:t>
            </a:r>
            <a:r>
              <a:rPr lang="en-US" sz="1400">
                <a:latin typeface="Open Sans"/>
                <a:ea typeface="Open Sans"/>
                <a:cs typeface="Open Sans"/>
              </a:rPr>
              <a:t>Modernization Act (TMA) </a:t>
            </a:r>
          </a:p>
          <a:p>
            <a:pPr marL="0" indent="0">
              <a:buNone/>
            </a:pPr>
            <a:r>
              <a:rPr lang="en-US" sz="1600" b="1">
                <a:latin typeface="Open Sans"/>
                <a:ea typeface="Open Sans"/>
                <a:cs typeface="Open Sans"/>
              </a:rPr>
              <a:t>Purpose of Proposed Project:</a:t>
            </a:r>
            <a:br>
              <a:rPr lang="en-US" sz="1400" b="1" dirty="0">
                <a:latin typeface="Open Sans"/>
                <a:ea typeface="Open Sans"/>
                <a:cs typeface="Open Sans"/>
              </a:rPr>
            </a:br>
            <a:endParaRPr lang="en-US" sz="1400" b="1" dirty="0"/>
          </a:p>
          <a:p>
            <a:pPr>
              <a:spcBef>
                <a:spcPts val="0"/>
              </a:spcBef>
              <a:spcAft>
                <a:spcPts val="600"/>
              </a:spcAft>
            </a:pPr>
            <a:r>
              <a:rPr lang="en-US" sz="1400" dirty="0"/>
              <a:t>Reduce the Rate of Severe crashes</a:t>
            </a:r>
          </a:p>
          <a:p>
            <a:pPr>
              <a:spcBef>
                <a:spcPts val="0"/>
              </a:spcBef>
              <a:spcAft>
                <a:spcPts val="600"/>
              </a:spcAft>
            </a:pPr>
            <a:r>
              <a:rPr lang="en-US" sz="1400" dirty="0"/>
              <a:t>Improve Roadway Geometric Deficiencies to Meet Current TDOT Design Standards</a:t>
            </a:r>
          </a:p>
          <a:p>
            <a:pPr>
              <a:spcBef>
                <a:spcPts val="0"/>
              </a:spcBef>
              <a:spcAft>
                <a:spcPts val="600"/>
              </a:spcAft>
            </a:pPr>
            <a:r>
              <a:rPr lang="en-US" sz="1400" dirty="0"/>
              <a:t>Meet </a:t>
            </a:r>
            <a:r>
              <a:rPr lang="en-US" sz="1400"/>
              <a:t>the Legislative </a:t>
            </a:r>
            <a:r>
              <a:rPr lang="en-US" sz="1400" dirty="0"/>
              <a:t>I</a:t>
            </a:r>
            <a:r>
              <a:rPr lang="en-US" sz="1400"/>
              <a:t>ntent </a:t>
            </a:r>
            <a:r>
              <a:rPr lang="en-US" sz="1400" dirty="0"/>
              <a:t>of the IMPROVE Act and the TMA.</a:t>
            </a:r>
          </a:p>
          <a:p>
            <a:pPr marL="0" indent="0">
              <a:buNone/>
            </a:pPr>
            <a:endParaRPr lang="en-US" dirty="0"/>
          </a:p>
          <a:p>
            <a:endParaRPr lang="en-US" dirty="0"/>
          </a:p>
          <a:p>
            <a:endParaRPr lang="en-US" dirty="0"/>
          </a:p>
        </p:txBody>
      </p:sp>
      <p:pic>
        <p:nvPicPr>
          <p:cNvPr id="6" name="Content Placeholder 5" descr="A road with power lines and trees in the background&#10;&#10;Description automatically generated">
            <a:extLst>
              <a:ext uri="{FF2B5EF4-FFF2-40B4-BE49-F238E27FC236}">
                <a16:creationId xmlns:a16="http://schemas.microsoft.com/office/drawing/2014/main" id="{53A3BEA6-1057-4984-7866-4F6440122867}"/>
              </a:ext>
            </a:extLst>
          </p:cNvPr>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4724400" y="1183481"/>
            <a:ext cx="4191000" cy="3143250"/>
          </a:xfrm>
        </p:spPr>
      </p:pic>
    </p:spTree>
    <p:extLst>
      <p:ext uri="{BB962C8B-B14F-4D97-AF65-F5344CB8AC3E}">
        <p14:creationId xmlns:p14="http://schemas.microsoft.com/office/powerpoint/2010/main" val="27835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2889-7E8A-52CF-E54F-45310AEB6979}"/>
              </a:ext>
            </a:extLst>
          </p:cNvPr>
          <p:cNvSpPr>
            <a:spLocks noGrp="1"/>
          </p:cNvSpPr>
          <p:nvPr>
            <p:ph type="title"/>
          </p:nvPr>
        </p:nvSpPr>
        <p:spPr/>
        <p:txBody>
          <a:bodyPr/>
          <a:lstStyle/>
          <a:p>
            <a:r>
              <a:rPr lang="en-US" sz="2200" dirty="0"/>
              <a:t>Project History</a:t>
            </a:r>
          </a:p>
        </p:txBody>
      </p:sp>
      <p:graphicFrame>
        <p:nvGraphicFramePr>
          <p:cNvPr id="4" name="Table 3">
            <a:extLst>
              <a:ext uri="{FF2B5EF4-FFF2-40B4-BE49-F238E27FC236}">
                <a16:creationId xmlns:a16="http://schemas.microsoft.com/office/drawing/2014/main" id="{B3FEE309-676D-A83A-38BF-249C542B3194}"/>
              </a:ext>
            </a:extLst>
          </p:cNvPr>
          <p:cNvGraphicFramePr>
            <a:graphicFrameLocks noGrp="1"/>
          </p:cNvGraphicFramePr>
          <p:nvPr>
            <p:extLst>
              <p:ext uri="{D42A27DB-BD31-4B8C-83A1-F6EECF244321}">
                <p14:modId xmlns:p14="http://schemas.microsoft.com/office/powerpoint/2010/main" val="1142319099"/>
              </p:ext>
            </p:extLst>
          </p:nvPr>
        </p:nvGraphicFramePr>
        <p:xfrm>
          <a:off x="38100" y="895350"/>
          <a:ext cx="9105900" cy="4248149"/>
        </p:xfrm>
        <a:graphic>
          <a:graphicData uri="http://schemas.openxmlformats.org/drawingml/2006/table">
            <a:tbl>
              <a:tblPr firstRow="1" bandRow="1">
                <a:tableStyleId>{5C22544A-7EE6-4342-B048-85BDC9FD1C3A}</a:tableStyleId>
              </a:tblPr>
              <a:tblGrid>
                <a:gridCol w="1011153">
                  <a:extLst>
                    <a:ext uri="{9D8B030D-6E8A-4147-A177-3AD203B41FA5}">
                      <a16:colId xmlns:a16="http://schemas.microsoft.com/office/drawing/2014/main" val="1690690314"/>
                    </a:ext>
                  </a:extLst>
                </a:gridCol>
                <a:gridCol w="6600622">
                  <a:extLst>
                    <a:ext uri="{9D8B030D-6E8A-4147-A177-3AD203B41FA5}">
                      <a16:colId xmlns:a16="http://schemas.microsoft.com/office/drawing/2014/main" val="21849072"/>
                    </a:ext>
                  </a:extLst>
                </a:gridCol>
                <a:gridCol w="1494125">
                  <a:extLst>
                    <a:ext uri="{9D8B030D-6E8A-4147-A177-3AD203B41FA5}">
                      <a16:colId xmlns:a16="http://schemas.microsoft.com/office/drawing/2014/main" val="2998745121"/>
                    </a:ext>
                  </a:extLst>
                </a:gridCol>
              </a:tblGrid>
              <a:tr h="484484">
                <a:tc>
                  <a:txBody>
                    <a:bodyPr/>
                    <a:lstStyle/>
                    <a:p>
                      <a:pPr marL="0" indent="0" algn="ctr">
                        <a:lnSpc>
                          <a:spcPct val="120000"/>
                        </a:lnSpc>
                        <a:spcBef>
                          <a:spcPts val="0"/>
                        </a:spcBef>
                        <a:buNone/>
                      </a:pPr>
                      <a:r>
                        <a:rPr lang="en-US" sz="2000" b="1" i="0" u="none" strike="noStrike" baseline="0" dirty="0">
                          <a:solidFill>
                            <a:srgbClr val="FF0F00"/>
                          </a:solidFill>
                          <a:latin typeface="Open Sans" panose="020B0606030504020204" pitchFamily="34" charset="0"/>
                          <a:ea typeface="Open Sans" panose="020B0606030504020204" pitchFamily="34" charset="0"/>
                          <a:cs typeface="Open Sans" panose="020B0606030504020204" pitchFamily="34" charset="0"/>
                        </a:rPr>
                        <a:t>1996</a:t>
                      </a:r>
                      <a:endParaRPr lang="en-US" sz="2000" b="0" i="0" u="none" strike="noStrike" baseline="0" dirty="0">
                        <a:solidFill>
                          <a:srgbClr val="FF0F00"/>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TDOT Feasibility Study for improvements to SR-19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0" i="0" u="none" strike="noStrike" baseline="0" dirty="0">
                        <a:solidFill>
                          <a:srgbClr val="000000"/>
                        </a:solidFill>
                      </a:endParaRP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7793938"/>
                  </a:ext>
                </a:extLst>
              </a:tr>
              <a:tr h="542880">
                <a:tc>
                  <a:txBody>
                    <a:bodyPr/>
                    <a:lstStyle/>
                    <a:p>
                      <a:pPr marL="0" indent="0" algn="ctr">
                        <a:lnSpc>
                          <a:spcPct val="120000"/>
                        </a:lnSpc>
                        <a:spcBef>
                          <a:spcPts val="1200"/>
                        </a:spcBef>
                        <a:buNone/>
                      </a:pPr>
                      <a:r>
                        <a:rPr lang="en-US" sz="2000" b="1" i="0" u="none" strike="noStrike"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2003</a:t>
                      </a:r>
                      <a:endPar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TDOT Advanced Planning Report (APR) recommends widening SR-19 to four lanes along entire project from Ripley to Brownsville.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5099272"/>
                  </a:ext>
                </a:extLst>
              </a:tr>
              <a:tr h="766419">
                <a:tc>
                  <a:txBody>
                    <a:bodyPr/>
                    <a:lstStyle/>
                    <a:p>
                      <a:pPr marL="0" indent="0" algn="ctr">
                        <a:lnSpc>
                          <a:spcPct val="120000"/>
                        </a:lnSpc>
                        <a:spcBef>
                          <a:spcPts val="1200"/>
                        </a:spcBef>
                        <a:buNone/>
                      </a:pPr>
                      <a:r>
                        <a:rPr lang="en-US" sz="2000" b="1" i="0" u="none" strike="noStrike"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2009</a:t>
                      </a:r>
                      <a:endPar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TDOT Transportation Planning Report (TPR) prepared in response to public opposition to a four-lane roadway. TPR determined that localized improvements and increasing the lane widths of the existing travel lanes and shoulders in many areas along the project were warranted.</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7226281"/>
                  </a:ext>
                </a:extLst>
              </a:tr>
              <a:tr h="484484">
                <a:tc>
                  <a:txBody>
                    <a:bodyPr/>
                    <a:lstStyle/>
                    <a:p>
                      <a:pPr marL="0" indent="0" algn="ctr">
                        <a:lnSpc>
                          <a:spcPct val="120000"/>
                        </a:lnSpc>
                        <a:spcBef>
                          <a:spcPts val="1200"/>
                        </a:spcBef>
                        <a:buNone/>
                      </a:pPr>
                      <a:r>
                        <a:rPr lang="en-US" sz="2000" b="1" i="0" u="none" strike="noStrike"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2018</a:t>
                      </a:r>
                      <a:endPar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A D-List Categorical Exclusion (CE) was approved for the SR-19 project.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241772"/>
                  </a:ext>
                </a:extLst>
              </a:tr>
              <a:tr h="984941">
                <a:tc>
                  <a:txBody>
                    <a:bodyPr/>
                    <a:lstStyle/>
                    <a:p>
                      <a:pPr marL="0" indent="0" algn="ctr">
                        <a:lnSpc>
                          <a:spcPct val="120000"/>
                        </a:lnSpc>
                        <a:spcBef>
                          <a:spcPts val="1200"/>
                        </a:spcBef>
                        <a:buNone/>
                      </a:pPr>
                      <a:r>
                        <a:rPr lang="en-US" sz="2000" b="1"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2024</a:t>
                      </a:r>
                      <a:endPar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20000"/>
                        </a:lnSpc>
                        <a:spcAft>
                          <a:spcPts val="400"/>
                        </a:spcAft>
                        <a:buFont typeface="Arial" panose="020B0604020202020204" pitchFamily="34" charset="0"/>
                        <a:buNone/>
                      </a:pP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Design plans were developed for the proposed project.</a:t>
                      </a:r>
                    </a:p>
                    <a:p>
                      <a:pPr marL="0" lvl="0" indent="0">
                        <a:lnSpc>
                          <a:spcPct val="120000"/>
                        </a:lnSpc>
                        <a:spcAft>
                          <a:spcPts val="400"/>
                        </a:spcAft>
                        <a:buFont typeface="Arial" panose="020B0604020202020204" pitchFamily="34" charset="0"/>
                        <a:buNone/>
                      </a:pP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The Federal Highway Administration (FHWA) and TDOT initiated an Environmental Assessment (EA) based on anticipated number of relocations.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lnSpc>
                          <a:spcPct val="120000"/>
                        </a:lnSpc>
                        <a:spcAft>
                          <a:spcPts val="400"/>
                        </a:spcAft>
                        <a:buFont typeface="Arial" panose="020B0604020202020204" pitchFamily="34" charset="0"/>
                        <a:buChar char="•"/>
                      </a:pPr>
                      <a:endParaRPr lang="en-US" sz="14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8325955"/>
                  </a:ext>
                </a:extLst>
              </a:tr>
              <a:tr h="984941">
                <a:tc>
                  <a:txBody>
                    <a:bodyPr/>
                    <a:lstStyle/>
                    <a:p>
                      <a:pPr marL="0" indent="0" algn="ctr">
                        <a:lnSpc>
                          <a:spcPct val="120000"/>
                        </a:lnSpc>
                        <a:spcBef>
                          <a:spcPts val="1200"/>
                        </a:spcBef>
                        <a:buNone/>
                      </a:pP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2026</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lvl="0" indent="0">
                        <a:lnSpc>
                          <a:spcPct val="120000"/>
                        </a:lnSpc>
                        <a:spcAft>
                          <a:spcPts val="400"/>
                        </a:spcAft>
                        <a:buFont typeface="Arial" panose="020B0604020202020204" pitchFamily="34" charset="0"/>
                        <a:buNone/>
                      </a:pP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FHWA approved the Environmental Assessment on March 30, 2026.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285750" lvl="0" indent="-285750">
                        <a:lnSpc>
                          <a:spcPct val="120000"/>
                        </a:lnSpc>
                        <a:spcAft>
                          <a:spcPts val="400"/>
                        </a:spcAft>
                        <a:buFont typeface="Arial" panose="020B0604020202020204" pitchFamily="34" charset="0"/>
                        <a:buChar char="•"/>
                      </a:pPr>
                      <a:endParaRPr lang="en-US" sz="1400" dirty="0">
                        <a:solidFill>
                          <a:srgbClr val="000000"/>
                        </a:solidFill>
                      </a:endParaRPr>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84263399"/>
                  </a:ext>
                </a:extLst>
              </a:tr>
            </a:tbl>
          </a:graphicData>
        </a:graphic>
      </p:graphicFrame>
    </p:spTree>
    <p:extLst>
      <p:ext uri="{BB962C8B-B14F-4D97-AF65-F5344CB8AC3E}">
        <p14:creationId xmlns:p14="http://schemas.microsoft.com/office/powerpoint/2010/main" val="807278539"/>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61FE984A299AA5458188B6DBABAD0FF5" ma:contentTypeVersion="18" ma:contentTypeDescription="Create a new document." ma:contentTypeScope="" ma:versionID="963eced894324a956c4a68e90edab305">
  <xsd:schema xmlns:xsd="http://www.w3.org/2001/XMLSchema" xmlns:xs="http://www.w3.org/2001/XMLSchema" xmlns:p="http://schemas.microsoft.com/office/2006/metadata/properties" xmlns:ns2="0139593b-0b01-429e-aff5-32c3230c4a97" xmlns:ns3="b12945e6-2681-473f-a93c-3f16035dd8e7" targetNamespace="http://schemas.microsoft.com/office/2006/metadata/properties" ma:root="true" ma:fieldsID="3f8ffeba6a9858ca8f295e9d064f96c5" ns2:_="" ns3:_="">
    <xsd:import namespace="0139593b-0b01-429e-aff5-32c3230c4a97"/>
    <xsd:import namespace="b12945e6-2681-473f-a93c-3f16035dd8e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LengthInSeconds" minOccurs="0"/>
                <xsd:element ref="ns3:MediaServiceSearchProperties" minOccurs="0"/>
                <xsd:element ref="ns3:MediaServiceGenerationTime" minOccurs="0"/>
                <xsd:element ref="ns3:MediaServiceEventHashCode" minOccurs="0"/>
                <xsd:element ref="ns3:lcf76f155ced4ddcb4097134ff3c332f" minOccurs="0"/>
                <xsd:element ref="ns2:TaxCatchAll" minOccurs="0"/>
                <xsd:element ref="ns3:MediaServiceDateTaken" minOccurs="0"/>
                <xsd:element ref="ns3:MediaServiceOCR" minOccurs="0"/>
                <xsd:element ref="ns3:MediaServiceBillingMetadata"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39593b-0b01-429e-aff5-32c3230c4a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TaxCatchAll" ma:index="20" nillable="true" ma:displayName="Taxonomy Catch All Column" ma:hidden="true" ma:list="{cb66f306-472a-4eb5-8962-9357da2a6e4d}" ma:internalName="TaxCatchAll" ma:showField="CatchAllData" ma:web="0139593b-0b01-429e-aff5-32c3230c4a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2945e6-2681-473f-a93c-3f16035dd8e7"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description="" ma:hidden="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ec6819c-d561-498f-ad6b-029f1b52bec6"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b12945e6-2681-473f-a93c-3f16035dd8e7">
      <Terms xmlns="http://schemas.microsoft.com/office/infopath/2007/PartnerControls"/>
    </lcf76f155ced4ddcb4097134ff3c332f>
    <TaxCatchAll xmlns="0139593b-0b01-429e-aff5-32c3230c4a97" xsi:nil="true"/>
    <_dlc_DocId xmlns="0139593b-0b01-429e-aff5-32c3230c4a97">MZC7NCMWQQUS-431250721-10175</_dlc_DocId>
    <_dlc_DocIdUrl xmlns="0139593b-0b01-429e-aff5-32c3230c4a97">
      <Url>https://tennessee.sharepoint.com/sites/TDOT_EPB_ENVNEPA/_layouts/15/DocIdRedir.aspx?ID=MZC7NCMWQQUS-431250721-10175</Url>
      <Description>MZC7NCMWQQUS-431250721-10175</Description>
    </_dlc_DocIdUrl>
  </documentManagement>
</p:properties>
</file>

<file path=customXml/itemProps1.xml><?xml version="1.0" encoding="utf-8"?>
<ds:datastoreItem xmlns:ds="http://schemas.openxmlformats.org/officeDocument/2006/customXml" ds:itemID="{4A7D4C3D-04A2-42FD-AEC6-C134B86B0975}">
  <ds:schemaRefs>
    <ds:schemaRef ds:uri="http://schemas.microsoft.com/sharepoint/v3/contenttype/forms"/>
  </ds:schemaRefs>
</ds:datastoreItem>
</file>

<file path=customXml/itemProps2.xml><?xml version="1.0" encoding="utf-8"?>
<ds:datastoreItem xmlns:ds="http://schemas.openxmlformats.org/officeDocument/2006/customXml" ds:itemID="{5383A148-5D88-495E-A729-8C8289A2418D}">
  <ds:schemaRefs>
    <ds:schemaRef ds:uri="http://schemas.microsoft.com/sharepoint/events"/>
  </ds:schemaRefs>
</ds:datastoreItem>
</file>

<file path=customXml/itemProps3.xml><?xml version="1.0" encoding="utf-8"?>
<ds:datastoreItem xmlns:ds="http://schemas.openxmlformats.org/officeDocument/2006/customXml" ds:itemID="{6077417C-F69D-4083-9CE2-4CC3B9711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39593b-0b01-429e-aff5-32c3230c4a97"/>
    <ds:schemaRef ds:uri="b12945e6-2681-473f-a93c-3f16035dd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7C0B7FD-D156-41A9-98F7-7F5138135A93}">
  <ds:schemaRefs>
    <ds:schemaRef ds:uri="http://schemas.microsoft.com/office/2006/metadata/properties"/>
    <ds:schemaRef ds:uri="b12945e6-2681-473f-a93c-3f16035dd8e7"/>
    <ds:schemaRef ds:uri="http://purl.org/dc/elements/1.1/"/>
    <ds:schemaRef ds:uri="http://schemas.microsoft.com/office/2006/documentManagement/types"/>
    <ds:schemaRef ds:uri="http://purl.org/dc/dcmitype/"/>
    <ds:schemaRef ds:uri="http://schemas.microsoft.com/office/infopath/2007/PartnerControls"/>
    <ds:schemaRef ds:uri="0139593b-0b01-429e-aff5-32c3230c4a97"/>
    <ds:schemaRef ds:uri="http://schemas.openxmlformats.org/package/2006/metadata/core-properties"/>
    <ds:schemaRef ds:uri="http://www.w3.org/XML/1998/namespace"/>
    <ds:schemaRef ds:uri="http://purl.org/dc/terms/"/>
  </ds:schemaRefs>
</ds:datastoreItem>
</file>

<file path=docMetadata/LabelInfo.xml><?xml version="1.0" encoding="utf-8"?>
<clbl:labelList xmlns:clbl="http://schemas.microsoft.com/office/2020/mipLabelMetadata">
  <clbl:label id="{5563d9c4-1af6-4d5e-894d-8f5a4315f709}" enabled="1" method="Privileged" siteId="{3667e201-cbdc-48b3-9b42-5d2d3f16e2a9}" removed="0"/>
  <clbl:label id="{f345bebf-0d71-4337-9281-24b941616c36}" enabled="0" method="" siteId="{f345bebf-0d71-4337-9281-24b941616c36}" removed="1"/>
</clbl:labelList>
</file>

<file path=docProps/app.xml><?xml version="1.0" encoding="utf-8"?>
<Properties xmlns="http://schemas.openxmlformats.org/officeDocument/2006/extended-properties" xmlns:vt="http://schemas.openxmlformats.org/officeDocument/2006/docPropsVTypes">
  <Template/>
  <TotalTime>1482</TotalTime>
  <Words>2770</Words>
  <Application>Microsoft Office PowerPoint</Application>
  <PresentationFormat>On-screen Show (16:9)</PresentationFormat>
  <Paragraphs>267</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Arial Narrow</vt:lpstr>
      <vt:lpstr>Calibri</vt:lpstr>
      <vt:lpstr>Open Sans</vt:lpstr>
      <vt:lpstr>PermianSlabSerifTypeface</vt:lpstr>
      <vt:lpstr>Symbol</vt:lpstr>
      <vt:lpstr>PowerPoint B</vt:lpstr>
      <vt:lpstr>State Route 19 Improvements From East of Eastland Avenue in Lauderdale County to East of State Route 87 in Haywood County PIN 102251.00</vt:lpstr>
      <vt:lpstr>NEPA Public Hearing Agenda</vt:lpstr>
      <vt:lpstr>Presentation Agenda</vt:lpstr>
      <vt:lpstr>Overview of the TDOT Project Development Process</vt:lpstr>
      <vt:lpstr>Project Overview</vt:lpstr>
      <vt:lpstr>How to Review the Environmental Assessment (EA)</vt:lpstr>
      <vt:lpstr>Project Location</vt:lpstr>
      <vt:lpstr>Project Purpose and Need</vt:lpstr>
      <vt:lpstr>Project History</vt:lpstr>
      <vt:lpstr>Alternatives Evaluated in the Environmental Assessment</vt:lpstr>
      <vt:lpstr>Alternatives Evaluated in the Environmental Assessment</vt:lpstr>
      <vt:lpstr>Alternatives Evaluated in the Environmental Assessment</vt:lpstr>
      <vt:lpstr>PowerPoint Presentation</vt:lpstr>
      <vt:lpstr>The Preferred Alternative</vt:lpstr>
      <vt:lpstr>Resources Analyzed in an Environmental Assessment</vt:lpstr>
      <vt:lpstr>Environmental Impacts</vt:lpstr>
      <vt:lpstr>Anticipated Schedule</vt:lpstr>
      <vt:lpstr>Right-of-Way Acquisition</vt:lpstr>
      <vt:lpstr>How to Submit Comments</vt:lpstr>
      <vt:lpstr>For More Information</vt:lpstr>
      <vt:lpstr>Formal Question and Answer Session </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Braxton Eden</cp:lastModifiedBy>
  <cp:revision>129</cp:revision>
  <dcterms:created xsi:type="dcterms:W3CDTF">2015-04-20T20:04:50Z</dcterms:created>
  <dcterms:modified xsi:type="dcterms:W3CDTF">2026-04-21T13:21:56Z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0x01010061FE984A299AA5458188B6DBABAD0FF5</vt:lpwstr>
  </property>
  <property fmtid="{D5CDD505-2E9C-101B-9397-08002B2CF9AE}" pid="3" name="_dlc_DocIdItemGuid">
    <vt:lpwstr>2406f1ab-5636-4489-87d7-a7a6af13b590</vt:lpwstr>
  </property>
  <property fmtid="{D5CDD505-2E9C-101B-9397-08002B2CF9AE}" pid="4" name="MediaServiceImageTags">
    <vt:lpwstr/>
  </property>
</Properties>
</file>