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75" r:id="rId4"/>
    <p:sldId id="273" r:id="rId5"/>
    <p:sldId id="260" r:id="rId6"/>
    <p:sldId id="261" r:id="rId7"/>
    <p:sldId id="263" r:id="rId8"/>
    <p:sldId id="264" r:id="rId9"/>
    <p:sldId id="265" r:id="rId10"/>
    <p:sldId id="271" r:id="rId11"/>
    <p:sldId id="269" r:id="rId12"/>
    <p:sldId id="268" r:id="rId13"/>
    <p:sldId id="274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4290BD-31F4-6E84-6850-BAB22FF62DB7}" name="Seth Hendren" initials="SH" userId="S::JJ04026@tn.gov::f29a6d19-9d1d-4b92-bf1c-e50ceac665b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ECE0F0-8C6D-9459-60FC-BC9428E06B24}" v="71" dt="2026-03-25T17:23:49.920"/>
    <p1510:client id="{D824D83F-9D6B-46FD-BCD2-FF0E590CB61F}" v="1" dt="2026-03-24T15:47:28.2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5" autoAdjust="0"/>
  </p:normalViewPr>
  <p:slideViewPr>
    <p:cSldViewPr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Stephens" userId="d2fe1bfd-ae65-48bb-a113-b4ddcfeb2486" providerId="ADAL" clId="{12B6CBA4-D5D9-481D-BD30-847432A1B769}"/>
    <pc:docChg chg="undo custSel modSld">
      <pc:chgData name="Nicholas Stephens" userId="d2fe1bfd-ae65-48bb-a113-b4ddcfeb2486" providerId="ADAL" clId="{12B6CBA4-D5D9-481D-BD30-847432A1B769}" dt="2026-03-24T15:51:13.522" v="100" actId="1076"/>
      <pc:docMkLst>
        <pc:docMk/>
      </pc:docMkLst>
      <pc:sldChg chg="modSp mod">
        <pc:chgData name="Nicholas Stephens" userId="d2fe1bfd-ae65-48bb-a113-b4ddcfeb2486" providerId="ADAL" clId="{12B6CBA4-D5D9-481D-BD30-847432A1B769}" dt="2026-03-24T15:51:13.522" v="100" actId="1076"/>
        <pc:sldMkLst>
          <pc:docMk/>
          <pc:sldMk cId="3190658794" sldId="273"/>
        </pc:sldMkLst>
        <pc:spChg chg="mod">
          <ac:chgData name="Nicholas Stephens" userId="d2fe1bfd-ae65-48bb-a113-b4ddcfeb2486" providerId="ADAL" clId="{12B6CBA4-D5D9-481D-BD30-847432A1B769}" dt="2026-03-24T15:51:13.522" v="100" actId="1076"/>
          <ac:spMkLst>
            <pc:docMk/>
            <pc:sldMk cId="3190658794" sldId="273"/>
            <ac:spMk id="4" creationId="{7CC0034C-5CE8-9AA0-CD2F-890BEFB9FF1E}"/>
          </ac:spMkLst>
        </pc:spChg>
      </pc:sldChg>
    </pc:docChg>
  </pc:docChgLst>
  <pc:docChgLst>
    <pc:chgData name="Nichole Lawrence" userId="S::jj02278@tn.gov::cf27b1c3-2ce9-4ed3-bb4a-5f35480e9b1b" providerId="AD" clId="Web-{CEECE0F0-8C6D-9459-60FC-BC9428E06B24}"/>
    <pc:docChg chg="modSld">
      <pc:chgData name="Nichole Lawrence" userId="S::jj02278@tn.gov::cf27b1c3-2ce9-4ed3-bb4a-5f35480e9b1b" providerId="AD" clId="Web-{CEECE0F0-8C6D-9459-60FC-BC9428E06B24}" dt="2026-03-25T17:23:49.920" v="70" actId="1076"/>
      <pc:docMkLst>
        <pc:docMk/>
      </pc:docMkLst>
      <pc:sldChg chg="modSp">
        <pc:chgData name="Nichole Lawrence" userId="S::jj02278@tn.gov::cf27b1c3-2ce9-4ed3-bb4a-5f35480e9b1b" providerId="AD" clId="Web-{CEECE0F0-8C6D-9459-60FC-BC9428E06B24}" dt="2026-03-25T17:20:11.405" v="51" actId="1076"/>
        <pc:sldMkLst>
          <pc:docMk/>
          <pc:sldMk cId="479260111" sldId="256"/>
        </pc:sldMkLst>
        <pc:spChg chg="mod">
          <ac:chgData name="Nichole Lawrence" userId="S::jj02278@tn.gov::cf27b1c3-2ce9-4ed3-bb4a-5f35480e9b1b" providerId="AD" clId="Web-{CEECE0F0-8C6D-9459-60FC-BC9428E06B24}" dt="2026-03-25T17:20:11.405" v="51" actId="1076"/>
          <ac:spMkLst>
            <pc:docMk/>
            <pc:sldMk cId="479260111" sldId="256"/>
            <ac:spMk id="3" creationId="{00000000-0000-0000-0000-000000000000}"/>
          </ac:spMkLst>
        </pc:spChg>
        <pc:picChg chg="mod">
          <ac:chgData name="Nichole Lawrence" userId="S::jj02278@tn.gov::cf27b1c3-2ce9-4ed3-bb4a-5f35480e9b1b" providerId="AD" clId="Web-{CEECE0F0-8C6D-9459-60FC-BC9428E06B24}" dt="2026-03-25T17:13:19.968" v="43" actId="1076"/>
          <ac:picMkLst>
            <pc:docMk/>
            <pc:sldMk cId="479260111" sldId="256"/>
            <ac:picMk id="8" creationId="{8A501D2C-CC99-01A9-3F27-AD8757EFC0F0}"/>
          </ac:picMkLst>
        </pc:picChg>
        <pc:picChg chg="mod modCrop">
          <ac:chgData name="Nichole Lawrence" userId="S::jj02278@tn.gov::cf27b1c3-2ce9-4ed3-bb4a-5f35480e9b1b" providerId="AD" clId="Web-{CEECE0F0-8C6D-9459-60FC-BC9428E06B24}" dt="2026-03-25T17:12:57.375" v="40" actId="1076"/>
          <ac:picMkLst>
            <pc:docMk/>
            <pc:sldMk cId="479260111" sldId="256"/>
            <ac:picMk id="9" creationId="{314911D6-F52C-3211-F0CE-A921DCE9FD72}"/>
          </ac:picMkLst>
        </pc:picChg>
        <pc:picChg chg="mod modCrop">
          <ac:chgData name="Nichole Lawrence" userId="S::jj02278@tn.gov::cf27b1c3-2ce9-4ed3-bb4a-5f35480e9b1b" providerId="AD" clId="Web-{CEECE0F0-8C6D-9459-60FC-BC9428E06B24}" dt="2026-03-25T17:13:10.421" v="41" actId="14100"/>
          <ac:picMkLst>
            <pc:docMk/>
            <pc:sldMk cId="479260111" sldId="256"/>
            <ac:picMk id="11" creationId="{38A10EEB-C285-8179-376A-0BCFEBE0947A}"/>
          </ac:picMkLst>
        </pc:picChg>
      </pc:sldChg>
      <pc:sldChg chg="modSp">
        <pc:chgData name="Nichole Lawrence" userId="S::jj02278@tn.gov::cf27b1c3-2ce9-4ed3-bb4a-5f35480e9b1b" providerId="AD" clId="Web-{CEECE0F0-8C6D-9459-60FC-BC9428E06B24}" dt="2026-03-25T17:21:27.546" v="57" actId="14100"/>
        <pc:sldMkLst>
          <pc:docMk/>
          <pc:sldMk cId="1191946917" sldId="260"/>
        </pc:sldMkLst>
        <pc:spChg chg="mod">
          <ac:chgData name="Nichole Lawrence" userId="S::jj02278@tn.gov::cf27b1c3-2ce9-4ed3-bb4a-5f35480e9b1b" providerId="AD" clId="Web-{CEECE0F0-8C6D-9459-60FC-BC9428E06B24}" dt="2026-03-25T17:21:27.546" v="57" actId="14100"/>
          <ac:spMkLst>
            <pc:docMk/>
            <pc:sldMk cId="1191946917" sldId="260"/>
            <ac:spMk id="5" creationId="{00000000-0000-0000-0000-000000000000}"/>
          </ac:spMkLst>
        </pc:spChg>
      </pc:sldChg>
      <pc:sldChg chg="modSp">
        <pc:chgData name="Nichole Lawrence" userId="S::jj02278@tn.gov::cf27b1c3-2ce9-4ed3-bb4a-5f35480e9b1b" providerId="AD" clId="Web-{CEECE0F0-8C6D-9459-60FC-BC9428E06B24}" dt="2026-03-25T17:19:53.858" v="49" actId="14100"/>
        <pc:sldMkLst>
          <pc:docMk/>
          <pc:sldMk cId="2272475923" sldId="261"/>
        </pc:sldMkLst>
        <pc:spChg chg="mod">
          <ac:chgData name="Nichole Lawrence" userId="S::jj02278@tn.gov::cf27b1c3-2ce9-4ed3-bb4a-5f35480e9b1b" providerId="AD" clId="Web-{CEECE0F0-8C6D-9459-60FC-BC9428E06B24}" dt="2026-03-25T17:19:53.858" v="49" actId="14100"/>
          <ac:spMkLst>
            <pc:docMk/>
            <pc:sldMk cId="2272475923" sldId="261"/>
            <ac:spMk id="5" creationId="{00000000-0000-0000-0000-000000000000}"/>
          </ac:spMkLst>
        </pc:spChg>
      </pc:sldChg>
      <pc:sldChg chg="delSp modSp">
        <pc:chgData name="Nichole Lawrence" userId="S::jj02278@tn.gov::cf27b1c3-2ce9-4ed3-bb4a-5f35480e9b1b" providerId="AD" clId="Web-{CEECE0F0-8C6D-9459-60FC-BC9428E06B24}" dt="2026-03-25T17:23:49.920" v="70" actId="1076"/>
        <pc:sldMkLst>
          <pc:docMk/>
          <pc:sldMk cId="2687820749" sldId="268"/>
        </pc:sldMkLst>
        <pc:spChg chg="mod">
          <ac:chgData name="Nichole Lawrence" userId="S::jj02278@tn.gov::cf27b1c3-2ce9-4ed3-bb4a-5f35480e9b1b" providerId="AD" clId="Web-{CEECE0F0-8C6D-9459-60FC-BC9428E06B24}" dt="2026-03-25T17:23:21.045" v="62" actId="1076"/>
          <ac:spMkLst>
            <pc:docMk/>
            <pc:sldMk cId="2687820749" sldId="268"/>
            <ac:spMk id="4" creationId="{7776732A-C2DC-7406-EE2B-D64C9DF41270}"/>
          </ac:spMkLst>
        </pc:spChg>
        <pc:picChg chg="mod">
          <ac:chgData name="Nichole Lawrence" userId="S::jj02278@tn.gov::cf27b1c3-2ce9-4ed3-bb4a-5f35480e9b1b" providerId="AD" clId="Web-{CEECE0F0-8C6D-9459-60FC-BC9428E06B24}" dt="2026-03-25T17:23:36.670" v="66" actId="14100"/>
          <ac:picMkLst>
            <pc:docMk/>
            <pc:sldMk cId="2687820749" sldId="268"/>
            <ac:picMk id="10" creationId="{CCE59833-A0F3-E3C5-47CE-EC67EBBE8FED}"/>
          </ac:picMkLst>
        </pc:picChg>
        <pc:picChg chg="mod">
          <ac:chgData name="Nichole Lawrence" userId="S::jj02278@tn.gov::cf27b1c3-2ce9-4ed3-bb4a-5f35480e9b1b" providerId="AD" clId="Web-{CEECE0F0-8C6D-9459-60FC-BC9428E06B24}" dt="2026-03-25T17:23:33.139" v="65" actId="14100"/>
          <ac:picMkLst>
            <pc:docMk/>
            <pc:sldMk cId="2687820749" sldId="268"/>
            <ac:picMk id="11" creationId="{9EE1DFC1-E8FC-7978-905E-67CF380492AA}"/>
          </ac:picMkLst>
        </pc:picChg>
        <pc:picChg chg="del">
          <ac:chgData name="Nichole Lawrence" userId="S::jj02278@tn.gov::cf27b1c3-2ce9-4ed3-bb4a-5f35480e9b1b" providerId="AD" clId="Web-{CEECE0F0-8C6D-9459-60FC-BC9428E06B24}" dt="2026-03-25T17:22:53.905" v="59"/>
          <ac:picMkLst>
            <pc:docMk/>
            <pc:sldMk cId="2687820749" sldId="268"/>
            <ac:picMk id="19" creationId="{5FCF222F-7FA1-3F01-AB7D-32FDB041258B}"/>
          </ac:picMkLst>
        </pc:picChg>
        <pc:picChg chg="mod modCrop">
          <ac:chgData name="Nichole Lawrence" userId="S::jj02278@tn.gov::cf27b1c3-2ce9-4ed3-bb4a-5f35480e9b1b" providerId="AD" clId="Web-{CEECE0F0-8C6D-9459-60FC-BC9428E06B24}" dt="2026-03-25T17:23:49.920" v="70" actId="1076"/>
          <ac:picMkLst>
            <pc:docMk/>
            <pc:sldMk cId="2687820749" sldId="268"/>
            <ac:picMk id="20" creationId="{7D638301-C170-EE99-7D93-112C946B6700}"/>
          </ac:picMkLst>
        </pc:picChg>
      </pc:sldChg>
      <pc:sldChg chg="modSp">
        <pc:chgData name="Nichole Lawrence" userId="S::jj02278@tn.gov::cf27b1c3-2ce9-4ed3-bb4a-5f35480e9b1b" providerId="AD" clId="Web-{CEECE0F0-8C6D-9459-60FC-BC9428E06B24}" dt="2026-03-25T17:21:59.421" v="58" actId="20577"/>
        <pc:sldMkLst>
          <pc:docMk/>
          <pc:sldMk cId="3325260807" sldId="269"/>
        </pc:sldMkLst>
        <pc:spChg chg="mod">
          <ac:chgData name="Nichole Lawrence" userId="S::jj02278@tn.gov::cf27b1c3-2ce9-4ed3-bb4a-5f35480e9b1b" providerId="AD" clId="Web-{CEECE0F0-8C6D-9459-60FC-BC9428E06B24}" dt="2026-03-25T17:21:59.421" v="58" actId="20577"/>
          <ac:spMkLst>
            <pc:docMk/>
            <pc:sldMk cId="3325260807" sldId="269"/>
            <ac:spMk id="5" creationId="{13860CE0-CAA9-42D8-8C83-B6F6C91C762E}"/>
          </ac:spMkLst>
        </pc:spChg>
      </pc:sldChg>
      <pc:sldChg chg="modSp">
        <pc:chgData name="Nichole Lawrence" userId="S::jj02278@tn.gov::cf27b1c3-2ce9-4ed3-bb4a-5f35480e9b1b" providerId="AD" clId="Web-{CEECE0F0-8C6D-9459-60FC-BC9428E06B24}" dt="2026-03-25T17:19:59.577" v="50" actId="14100"/>
        <pc:sldMkLst>
          <pc:docMk/>
          <pc:sldMk cId="2225993560" sldId="270"/>
        </pc:sldMkLst>
        <pc:spChg chg="mod">
          <ac:chgData name="Nichole Lawrence" userId="S::jj02278@tn.gov::cf27b1c3-2ce9-4ed3-bb4a-5f35480e9b1b" providerId="AD" clId="Web-{CEECE0F0-8C6D-9459-60FC-BC9428E06B24}" dt="2026-03-25T17:19:59.577" v="50" actId="14100"/>
          <ac:spMkLst>
            <pc:docMk/>
            <pc:sldMk cId="2225993560" sldId="270"/>
            <ac:spMk id="7" creationId="{B59A1926-C460-A2F3-B9D0-72BE86022D28}"/>
          </ac:spMkLst>
        </pc:spChg>
      </pc:sldChg>
      <pc:sldChg chg="modSp">
        <pc:chgData name="Nichole Lawrence" userId="S::jj02278@tn.gov::cf27b1c3-2ce9-4ed3-bb4a-5f35480e9b1b" providerId="AD" clId="Web-{CEECE0F0-8C6D-9459-60FC-BC9428E06B24}" dt="2026-03-25T17:18:28.483" v="48" actId="20577"/>
        <pc:sldMkLst>
          <pc:docMk/>
          <pc:sldMk cId="3190658794" sldId="273"/>
        </pc:sldMkLst>
        <pc:spChg chg="mod">
          <ac:chgData name="Nichole Lawrence" userId="S::jj02278@tn.gov::cf27b1c3-2ce9-4ed3-bb4a-5f35480e9b1b" providerId="AD" clId="Web-{CEECE0F0-8C6D-9459-60FC-BC9428E06B24}" dt="2026-03-25T17:18:28.483" v="48" actId="20577"/>
          <ac:spMkLst>
            <pc:docMk/>
            <pc:sldMk cId="3190658794" sldId="273"/>
            <ac:spMk id="4" creationId="{7CC0034C-5CE8-9AA0-CD2F-890BEFB9FF1E}"/>
          </ac:spMkLst>
        </pc:spChg>
      </pc:sldChg>
      <pc:sldChg chg="modSp">
        <pc:chgData name="Nichole Lawrence" userId="S::jj02278@tn.gov::cf27b1c3-2ce9-4ed3-bb4a-5f35480e9b1b" providerId="AD" clId="Web-{CEECE0F0-8C6D-9459-60FC-BC9428E06B24}" dt="2026-03-25T17:20:51.061" v="54" actId="20577"/>
        <pc:sldMkLst>
          <pc:docMk/>
          <pc:sldMk cId="244090035" sldId="275"/>
        </pc:sldMkLst>
        <pc:spChg chg="mod">
          <ac:chgData name="Nichole Lawrence" userId="S::jj02278@tn.gov::cf27b1c3-2ce9-4ed3-bb4a-5f35480e9b1b" providerId="AD" clId="Web-{CEECE0F0-8C6D-9459-60FC-BC9428E06B24}" dt="2026-03-25T17:20:51.061" v="54" actId="20577"/>
          <ac:spMkLst>
            <pc:docMk/>
            <pc:sldMk cId="244090035" sldId="275"/>
            <ac:spMk id="11" creationId="{9D0AFA8F-F631-F858-2EFE-C20015785AB2}"/>
          </ac:spMkLst>
        </pc:spChg>
      </pc:sldChg>
    </pc:docChg>
  </pc:docChgLst>
  <pc:docChgLst>
    <pc:chgData name="Seth Hendren" userId="f29a6d19-9d1d-4b92-bf1c-e50ceac665b3" providerId="ADAL" clId="{96CC1B78-A7A4-4D2B-8BE8-7960CF126215}"/>
    <pc:docChg chg="delSld">
      <pc:chgData name="Seth Hendren" userId="f29a6d19-9d1d-4b92-bf1c-e50ceac665b3" providerId="ADAL" clId="{96CC1B78-A7A4-4D2B-8BE8-7960CF126215}" dt="2026-03-24T14:35:04.935" v="0" actId="47"/>
      <pc:docMkLst>
        <pc:docMk/>
      </pc:docMkLst>
      <pc:sldChg chg="del">
        <pc:chgData name="Seth Hendren" userId="f29a6d19-9d1d-4b92-bf1c-e50ceac665b3" providerId="ADAL" clId="{96CC1B78-A7A4-4D2B-8BE8-7960CF126215}" dt="2026-03-24T14:35:04.935" v="0" actId="47"/>
        <pc:sldMkLst>
          <pc:docMk/>
          <pc:sldMk cId="1395414154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3AD26-D170-4C0D-8C9A-3FA45BC9E89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4ECEB-491B-41A4-9CAA-50DDA02F57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4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F4ECEB-491B-41A4-9CAA-50DDA02F570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914650"/>
            <a:ext cx="9144000" cy="18859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028953"/>
            <a:ext cx="8839200" cy="10667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4095751"/>
            <a:ext cx="8839200" cy="6096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800600"/>
            <a:ext cx="9144000" cy="3429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361950"/>
            <a:ext cx="65786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3"/>
            <a:ext cx="8763000" cy="3718847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88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3"/>
            <a:ext cx="4191000" cy="3718847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895353"/>
            <a:ext cx="4191000" cy="3718847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1657351"/>
            <a:ext cx="3962400" cy="16764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4171950"/>
            <a:ext cx="4038600" cy="8382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3333751"/>
            <a:ext cx="3962400" cy="6096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85750"/>
            <a:ext cx="2763012" cy="119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200400" y="2906078"/>
            <a:ext cx="5943600" cy="16802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6600" y="2971800"/>
            <a:ext cx="5715000" cy="154305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95550"/>
            <a:ext cx="2510028" cy="2510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57250"/>
            <a:ext cx="8839200" cy="417195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892" y="4304964"/>
            <a:ext cx="864108" cy="86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3"/>
            <a:ext cx="8763000" cy="3718847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3351"/>
            <a:ext cx="9144000" cy="60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39200" cy="619125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8763000" cy="3718849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742951"/>
            <a:ext cx="9144000" cy="666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614200"/>
            <a:ext cx="9144000" cy="529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81550"/>
            <a:ext cx="2895600" cy="273844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4781550"/>
            <a:ext cx="2133600" cy="273844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75"/>
          <a:stretch/>
        </p:blipFill>
        <p:spPr>
          <a:xfrm>
            <a:off x="228600" y="4612880"/>
            <a:ext cx="95440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1250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4807745"/>
            <a:ext cx="2133600" cy="273844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9" r:id="rId10"/>
    <p:sldLayoutId id="2147483674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6.pn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5.jpeg"/><Relationship Id="rId4" Type="http://schemas.openxmlformats.org/officeDocument/2006/relationships/image" Target="../media/image17.png"/><Relationship Id="rId9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77496"/>
            <a:ext cx="9144000" cy="114810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Henry County</a:t>
            </a:r>
            <a:br>
              <a:rPr lang="en-US" dirty="0"/>
            </a:br>
            <a:r>
              <a:rPr lang="en-US" dirty="0"/>
              <a:t>SR-54 (US-641) Design Public Meeting</a:t>
            </a:r>
            <a:br>
              <a:rPr lang="en-US" dirty="0"/>
            </a:br>
            <a:r>
              <a:rPr lang="en-US" dirty="0"/>
              <a:t> 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136566" y="4232910"/>
            <a:ext cx="8839200" cy="41341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March 26, 2026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4DD16D-D129-32CB-BE2B-90EF504171E1}"/>
              </a:ext>
            </a:extLst>
          </p:cNvPr>
          <p:cNvSpPr/>
          <p:nvPr/>
        </p:nvSpPr>
        <p:spPr>
          <a:xfrm>
            <a:off x="2057400" y="361950"/>
            <a:ext cx="5029200" cy="243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logo for a company&#10;&#10;AI-generated content may be incorrect.">
            <a:extLst>
              <a:ext uri="{FF2B5EF4-FFF2-40B4-BE49-F238E27FC236}">
                <a16:creationId xmlns:a16="http://schemas.microsoft.com/office/drawing/2014/main" id="{314911D6-F52C-3211-F0CE-A921DCE9FD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" t="10526" r="26648" b="8857"/>
          <a:stretch>
            <a:fillRect/>
          </a:stretch>
        </p:blipFill>
        <p:spPr>
          <a:xfrm>
            <a:off x="411480" y="1117027"/>
            <a:ext cx="1994225" cy="93067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A501D2C-CC99-01A9-3F27-AD8757EFC0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857" y="1178868"/>
            <a:ext cx="1276600" cy="78177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A10EEB-C285-8179-376A-0BCFEBE094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0" t="14360" r="5121" b="15427"/>
          <a:stretch>
            <a:fillRect/>
          </a:stretch>
        </p:blipFill>
        <p:spPr>
          <a:xfrm>
            <a:off x="3307080" y="1117908"/>
            <a:ext cx="2678934" cy="83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74F1F-3497-465A-4F17-81F9351BF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27000A-B4CF-72AC-EA2E-BA94A96B4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" y="133352"/>
            <a:ext cx="8948058" cy="619125"/>
          </a:xfrm>
        </p:spPr>
        <p:txBody>
          <a:bodyPr/>
          <a:lstStyle/>
          <a:p>
            <a:r>
              <a:rPr lang="en-US" dirty="0"/>
              <a:t>Typical Roadway Section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81A10E-68BD-0ED2-8C79-AA558A989A7A}"/>
              </a:ext>
            </a:extLst>
          </p:cNvPr>
          <p:cNvSpPr txBox="1"/>
          <p:nvPr/>
        </p:nvSpPr>
        <p:spPr>
          <a:xfrm>
            <a:off x="5867400" y="4614199"/>
            <a:ext cx="32330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Note: Subject to change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E726821-79C5-6A7B-F931-A3D6CC4B27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5" r="2005"/>
          <a:stretch/>
        </p:blipFill>
        <p:spPr>
          <a:xfrm>
            <a:off x="76198" y="1504950"/>
            <a:ext cx="8948058" cy="2832538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C2A45E1-8ACE-278D-2BE4-B6A40B43C3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FD11C13-279C-8512-FE18-9CFA7E08ED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84905"/>
            <a:ext cx="457200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343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A06D1B-052F-5E1E-4D01-59F92158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Want to Hear from You!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860CE0-CAA9-42D8-8C83-B6F6C91C7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to submit your comments?</a:t>
            </a:r>
          </a:p>
          <a:p>
            <a:pPr lvl="1"/>
            <a:r>
              <a:rPr lang="en-US" dirty="0"/>
              <a:t>A court reporter is available to take your verbal comments</a:t>
            </a:r>
          </a:p>
          <a:p>
            <a:pPr lvl="1"/>
            <a:r>
              <a:rPr lang="en-US" dirty="0"/>
              <a:t>Fill out the comment card</a:t>
            </a:r>
          </a:p>
          <a:p>
            <a:pPr lvl="2"/>
            <a:r>
              <a:rPr lang="en-US" sz="2000" dirty="0">
                <a:latin typeface="Open Sans"/>
                <a:ea typeface="Open Sans"/>
                <a:cs typeface="Open Sans"/>
              </a:rPr>
              <a:t>Submit tonight </a:t>
            </a:r>
          </a:p>
          <a:p>
            <a:pPr lvl="2"/>
            <a:r>
              <a:rPr lang="en-US" sz="2000" dirty="0">
                <a:latin typeface="Open Sans"/>
                <a:ea typeface="Open Sans"/>
                <a:cs typeface="Open Sans"/>
              </a:rPr>
              <a:t>Submit by mail to the address provided  </a:t>
            </a:r>
          </a:p>
          <a:p>
            <a:pPr lvl="3"/>
            <a:r>
              <a:rPr lang="en-US" sz="2000" dirty="0">
                <a:latin typeface="Open Sans"/>
                <a:ea typeface="Open Sans"/>
                <a:cs typeface="Open Sans"/>
              </a:rPr>
              <a:t>You have 21 days to submit comments (by 04/16/2026)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DAE4B0-BB7E-EDE9-D6BD-E85FD07EBD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7B8C83A-323B-C466-4D3C-2AD2CCAC0D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52666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60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270CDC3-9C15-42C6-D6CB-8AC4666120B3}"/>
              </a:ext>
            </a:extLst>
          </p:cNvPr>
          <p:cNvSpPr/>
          <p:nvPr/>
        </p:nvSpPr>
        <p:spPr>
          <a:xfrm>
            <a:off x="246028" y="897611"/>
            <a:ext cx="8745572" cy="15506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76732A-C2DC-7406-EE2B-D64C9DF41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133352"/>
            <a:ext cx="8839200" cy="619125"/>
          </a:xfrm>
        </p:spPr>
        <p:txBody>
          <a:bodyPr/>
          <a:lstStyle/>
          <a:p>
            <a:r>
              <a:rPr lang="en-US" dirty="0"/>
              <a:t>How to Stay Engaged</a:t>
            </a:r>
          </a:p>
        </p:txBody>
      </p:sp>
      <p:pic>
        <p:nvPicPr>
          <p:cNvPr id="7" name="Picture 6" descr="A blue square with white letters on it&#10;&#10;Description automatically generated">
            <a:extLst>
              <a:ext uri="{FF2B5EF4-FFF2-40B4-BE49-F238E27FC236}">
                <a16:creationId xmlns:a16="http://schemas.microsoft.com/office/drawing/2014/main" id="{457FBE22-7BB5-6247-173A-FB68014032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620" y="3726777"/>
            <a:ext cx="566089" cy="566089"/>
          </a:xfrm>
          <a:prstGeom prst="rect">
            <a:avLst/>
          </a:prstGeom>
        </p:spPr>
      </p:pic>
      <p:pic>
        <p:nvPicPr>
          <p:cNvPr id="8" name="Picture 7" descr="A white x on a black background&#10;&#10;Description automatically generated">
            <a:extLst>
              <a:ext uri="{FF2B5EF4-FFF2-40B4-BE49-F238E27FC236}">
                <a16:creationId xmlns:a16="http://schemas.microsoft.com/office/drawing/2014/main" id="{E8988D63-1FD0-6452-B173-2FF46F5FAC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043" y="3726777"/>
            <a:ext cx="566089" cy="566089"/>
          </a:xfrm>
          <a:prstGeom prst="rect">
            <a:avLst/>
          </a:prstGeom>
        </p:spPr>
      </p:pic>
      <p:pic>
        <p:nvPicPr>
          <p:cNvPr id="12" name="Picture 11" descr="A blue square with a white letter f&#10;&#10;Description automatically generated">
            <a:extLst>
              <a:ext uri="{FF2B5EF4-FFF2-40B4-BE49-F238E27FC236}">
                <a16:creationId xmlns:a16="http://schemas.microsoft.com/office/drawing/2014/main" id="{A5451313-E894-B5A4-83C0-A456F2B5F3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605" y="3726777"/>
            <a:ext cx="566089" cy="566089"/>
          </a:xfrm>
          <a:prstGeom prst="rect">
            <a:avLst/>
          </a:prstGeom>
        </p:spPr>
      </p:pic>
      <p:pic>
        <p:nvPicPr>
          <p:cNvPr id="13" name="Picture 12" descr="A logo of a camera&#10;&#10;Description automatically generated">
            <a:extLst>
              <a:ext uri="{FF2B5EF4-FFF2-40B4-BE49-F238E27FC236}">
                <a16:creationId xmlns:a16="http://schemas.microsoft.com/office/drawing/2014/main" id="{3BCAC7A7-930F-1045-36C0-8CD64A8CEBB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4657" y="3726777"/>
            <a:ext cx="566089" cy="5660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2D2A9D2-6830-2A2E-223E-64630A5CB361}"/>
              </a:ext>
            </a:extLst>
          </p:cNvPr>
          <p:cNvSpPr txBox="1"/>
          <p:nvPr/>
        </p:nvSpPr>
        <p:spPr>
          <a:xfrm>
            <a:off x="1204065" y="2448280"/>
            <a:ext cx="4379334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600" b="1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Nichole Lawrence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,</a:t>
            </a:r>
          </a:p>
          <a:p>
            <a:r>
              <a:rPr lang="en-US" sz="10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TDOT Regional Communications Officer</a:t>
            </a:r>
          </a:p>
          <a:p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Nicholas Stephens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,</a:t>
            </a:r>
          </a:p>
          <a:p>
            <a:r>
              <a:rPr lang="en-US" sz="10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TDOT Project Manager – Highway Program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C45D9E-13A5-AD2D-9D00-51A86474AAB5}"/>
              </a:ext>
            </a:extLst>
          </p:cNvPr>
          <p:cNvGrpSpPr/>
          <p:nvPr/>
        </p:nvGrpSpPr>
        <p:grpSpPr>
          <a:xfrm>
            <a:off x="246027" y="2695219"/>
            <a:ext cx="924127" cy="674779"/>
            <a:chOff x="398833" y="5032768"/>
            <a:chExt cx="924127" cy="674779"/>
          </a:xfrm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E494E04A-8417-4550-D35F-32869FA8ABA7}"/>
                </a:ext>
              </a:extLst>
            </p:cNvPr>
            <p:cNvSpPr/>
            <p:nvPr/>
          </p:nvSpPr>
          <p:spPr>
            <a:xfrm>
              <a:off x="398833" y="5032768"/>
              <a:ext cx="924127" cy="674779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3AA5377B-5E90-4F9B-0AD3-9CB3A9415C3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43908" y="5092344"/>
              <a:ext cx="220701" cy="555625"/>
            </a:xfrm>
            <a:prstGeom prst="rect">
              <a:avLst/>
            </a:prstGeom>
          </p:spPr>
        </p:pic>
      </p:grpSp>
      <p:pic>
        <p:nvPicPr>
          <p:cNvPr id="20" name="Picture 19" descr="A logo for a company&#10;&#10;AI-generated content may be incorrect.">
            <a:extLst>
              <a:ext uri="{FF2B5EF4-FFF2-40B4-BE49-F238E27FC236}">
                <a16:creationId xmlns:a16="http://schemas.microsoft.com/office/drawing/2014/main" id="{7D638301-C170-EE99-7D93-112C946B670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2" r="26383" b="245"/>
          <a:stretch>
            <a:fillRect/>
          </a:stretch>
        </p:blipFill>
        <p:spPr>
          <a:xfrm>
            <a:off x="320040" y="958571"/>
            <a:ext cx="2543026" cy="148591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A40B413-082F-B7D5-AC96-D9EB7CA47F68}"/>
              </a:ext>
            </a:extLst>
          </p:cNvPr>
          <p:cNvSpPr/>
          <p:nvPr/>
        </p:nvSpPr>
        <p:spPr>
          <a:xfrm>
            <a:off x="246028" y="4633912"/>
            <a:ext cx="924127" cy="4524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4A876EDA-F01F-2692-33F5-B2E9488A3BE5}"/>
              </a:ext>
            </a:extLst>
          </p:cNvPr>
          <p:cNvSpPr/>
          <p:nvPr/>
        </p:nvSpPr>
        <p:spPr>
          <a:xfrm>
            <a:off x="246026" y="3804885"/>
            <a:ext cx="924127" cy="674779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@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E2DE14-3290-4E3D-28AB-FF910DC6BDD7}"/>
              </a:ext>
            </a:extLst>
          </p:cNvPr>
          <p:cNvSpPr txBox="1"/>
          <p:nvPr/>
        </p:nvSpPr>
        <p:spPr>
          <a:xfrm>
            <a:off x="1204065" y="3772942"/>
            <a:ext cx="4379334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Nichole.Lawrence@tn.gov</a:t>
            </a:r>
          </a:p>
          <a:p>
            <a:r>
              <a:rPr lang="en-US" sz="14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Nicholas.Stephens@tn.gov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CE59833-A0F3-E3C5-47CE-EC67EBBE8F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59" y="1078398"/>
            <a:ext cx="3137330" cy="12035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E1DFC1-E8FC-7978-905E-67CF380492A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708" y="1284893"/>
            <a:ext cx="1345180" cy="80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820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7F9C8-59A3-7B95-BC33-CA0A64D7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attending tonight’s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2633D-3B32-5C39-0200-E2DC68170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visit the displays around the gym</a:t>
            </a:r>
          </a:p>
          <a:p>
            <a:r>
              <a:rPr lang="en-US" dirty="0"/>
              <a:t>Project representatives with nametags are available throughout the gym to answer your questions about the project.</a:t>
            </a:r>
          </a:p>
        </p:txBody>
      </p:sp>
    </p:spTree>
    <p:extLst>
      <p:ext uri="{BB962C8B-B14F-4D97-AF65-F5344CB8AC3E}">
        <p14:creationId xmlns:p14="http://schemas.microsoft.com/office/powerpoint/2010/main" val="101103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ED29236-41E7-71AE-F86B-54EA8932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Meeting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59A1926-C460-A2F3-B9D0-72BE86022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002033"/>
            <a:ext cx="8763000" cy="3657887"/>
          </a:xfrm>
        </p:spPr>
        <p:txBody>
          <a:bodyPr/>
          <a:lstStyle/>
          <a:p>
            <a:r>
              <a:rPr lang="en-US" dirty="0"/>
              <a:t>Provide an update on the project status</a:t>
            </a:r>
          </a:p>
          <a:p>
            <a:r>
              <a:rPr lang="en-US" dirty="0"/>
              <a:t>Allow the public to view the current proposed project</a:t>
            </a:r>
          </a:p>
          <a:p>
            <a:r>
              <a:rPr lang="en-US" dirty="0"/>
              <a:t>Allow the public to speak one on one with project representatives to ask questions and address concerns</a:t>
            </a:r>
          </a:p>
          <a:p>
            <a:r>
              <a:rPr lang="en-US" dirty="0"/>
              <a:t>Allow the public to provide written or verbal comments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8275BF-69D5-3C82-B47C-911FAC083C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82C5295-55B6-F14D-0440-3622933EB6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52666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993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6E22-F14E-E8BE-42C1-919FD0BE3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D0AFA8F-F631-F858-2EFE-C2001578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1" y="826219"/>
            <a:ext cx="4876800" cy="371884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Project is on SR-54 also called US-641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Project begins near Smith Road (north of Paris, TN)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Project ends near Howard Road (north of Puryear, TN)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Project Length – 8.4 miles (approx.)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Widening existing 2-lane roadway to 5-lanes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New bridges over the north fork of the Obion River and Rowe Creek</a:t>
            </a:r>
          </a:p>
          <a:p>
            <a:r>
              <a:rPr lang="en-US" sz="1800" dirty="0">
                <a:latin typeface="Open Sans"/>
                <a:ea typeface="Open Sans"/>
                <a:cs typeface="Open Sans"/>
              </a:rPr>
              <a:t>New traffic signals at SR-218 and Main Street</a:t>
            </a:r>
          </a:p>
          <a:p>
            <a:endParaRPr lang="en-US" sz="20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9D7119F-B2F1-22F4-0FC0-D8CC62038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788859"/>
            <a:ext cx="3868779" cy="3793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4351E685-52F5-EA0A-FF97-6EDCA16F70E4}"/>
              </a:ext>
            </a:extLst>
          </p:cNvPr>
          <p:cNvSpPr/>
          <p:nvPr/>
        </p:nvSpPr>
        <p:spPr>
          <a:xfrm>
            <a:off x="1752600" y="2954482"/>
            <a:ext cx="838200" cy="457200"/>
          </a:xfrm>
          <a:prstGeom prst="wedgeRoundRectCallout">
            <a:avLst>
              <a:gd name="adj1" fmla="val -62095"/>
              <a:gd name="adj2" fmla="val 113222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Project Begin</a:t>
            </a:r>
          </a:p>
        </p:txBody>
      </p:sp>
      <p:sp>
        <p:nvSpPr>
          <p:cNvPr id="17" name="Speech Bubble: Rectangle with Corners Rounded 16">
            <a:extLst>
              <a:ext uri="{FF2B5EF4-FFF2-40B4-BE49-F238E27FC236}">
                <a16:creationId xmlns:a16="http://schemas.microsoft.com/office/drawing/2014/main" id="{700E3CB4-0038-869F-EA38-8775348A4D5C}"/>
              </a:ext>
            </a:extLst>
          </p:cNvPr>
          <p:cNvSpPr/>
          <p:nvPr/>
        </p:nvSpPr>
        <p:spPr>
          <a:xfrm>
            <a:off x="304800" y="2486891"/>
            <a:ext cx="838200" cy="457200"/>
          </a:xfrm>
          <a:prstGeom prst="wedgeRoundRectCallout">
            <a:avLst>
              <a:gd name="adj1" fmla="val 105673"/>
              <a:gd name="adj2" fmla="val -26172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Project End</a:t>
            </a: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3E3E1733-DB9B-12CE-141E-E685828008F7}"/>
              </a:ext>
            </a:extLst>
          </p:cNvPr>
          <p:cNvSpPr/>
          <p:nvPr/>
        </p:nvSpPr>
        <p:spPr>
          <a:xfrm>
            <a:off x="2171700" y="1934407"/>
            <a:ext cx="1066800" cy="254611"/>
          </a:xfrm>
          <a:prstGeom prst="wedgeRoundRectCallout">
            <a:avLst>
              <a:gd name="adj1" fmla="val -43678"/>
              <a:gd name="adj2" fmla="val 90819"/>
              <a:gd name="adj3" fmla="val 16667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State Line</a:t>
            </a:r>
          </a:p>
        </p:txBody>
      </p:sp>
    </p:spTree>
    <p:extLst>
      <p:ext uri="{BB962C8B-B14F-4D97-AF65-F5344CB8AC3E}">
        <p14:creationId xmlns:p14="http://schemas.microsoft.com/office/powerpoint/2010/main" val="24409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57D55-F5E1-5E3D-97AB-D3683361E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19C57BA-D002-CE83-3D9F-7B7935131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History/Background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C0034C-5CE8-9AA0-CD2F-890BEFB9F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7" y="861078"/>
            <a:ext cx="8763000" cy="3835207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Previous public meetings/hearings held in 2002, 2003, 2009, and 2011 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Original corridor environmental document approved by Federal Highway Administration in 2011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2 alternatives were considered: 	</a:t>
            </a:r>
          </a:p>
          <a:p>
            <a:pPr lvl="1"/>
            <a:r>
              <a:rPr lang="en-US" sz="1500" dirty="0">
                <a:latin typeface="Open Sans"/>
                <a:ea typeface="Open Sans"/>
                <a:cs typeface="Open Sans"/>
              </a:rPr>
              <a:t>following the existing alignment and bypassing Puryear to the east</a:t>
            </a:r>
          </a:p>
          <a:p>
            <a:pPr lvl="1"/>
            <a:r>
              <a:rPr lang="en-US" sz="1500" dirty="0">
                <a:latin typeface="Open Sans"/>
                <a:ea typeface="Open Sans"/>
                <a:cs typeface="Open Sans"/>
              </a:rPr>
              <a:t>following the existing alignment throughout project limits 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Following existing alignment throughout was selected due to support from the public and local officials, lessened impacts, and lower cost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A reevaluation of the environmental document completed in 2022, new reevaluation scheduled for 2026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Project listed in TDOT’s 10-year plan and authorized by the Transportation Modernization Act (TMA) in 2023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Survey was completed in Winter 2024</a:t>
            </a:r>
          </a:p>
          <a:p>
            <a:pPr lvl="0"/>
            <a:r>
              <a:rPr lang="en-US" sz="1500" dirty="0">
                <a:latin typeface="Open Sans"/>
                <a:ea typeface="Open Sans"/>
                <a:cs typeface="Open Sans"/>
              </a:rPr>
              <a:t>Preliminary design work began in Spring 2025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39B95D9-C6C6-4546-189A-215A8BBA32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BEDD72-220F-FEAE-9ED9-53099C6F29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30557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5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Goals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009650"/>
            <a:ext cx="8763000" cy="33530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z="2000" dirty="0">
                <a:latin typeface="Open Sans"/>
                <a:ea typeface="Open Sans"/>
                <a:cs typeface="Open Sans"/>
              </a:rPr>
              <a:t>Correct geometric and operational deficiencies</a:t>
            </a:r>
          </a:p>
          <a:p>
            <a:pPr lvl="0"/>
            <a:r>
              <a:rPr lang="en-US" sz="2000" dirty="0">
                <a:latin typeface="Open Sans"/>
                <a:ea typeface="Open Sans"/>
                <a:cs typeface="Open Sans"/>
              </a:rPr>
              <a:t>Increase capacity along SR-54 (US 641)</a:t>
            </a:r>
          </a:p>
          <a:p>
            <a:pPr lvl="0"/>
            <a:r>
              <a:rPr lang="en-US" sz="2000" dirty="0">
                <a:latin typeface="Open Sans"/>
                <a:ea typeface="Open Sans"/>
                <a:cs typeface="Open Sans"/>
              </a:rPr>
              <a:t>Complete a multilane corridor between Paris, TN and Murray, KY.</a:t>
            </a:r>
          </a:p>
          <a:p>
            <a:r>
              <a:rPr lang="en-US" sz="2000" dirty="0">
                <a:latin typeface="Open Sans"/>
                <a:ea typeface="Open Sans"/>
                <a:cs typeface="Open Sans"/>
              </a:rPr>
              <a:t>Improve side road alignment with SR-54 (US 641)</a:t>
            </a:r>
          </a:p>
          <a:p>
            <a:pPr lvl="0"/>
            <a:r>
              <a:rPr lang="en-US" sz="2000" dirty="0">
                <a:latin typeface="Open Sans"/>
                <a:ea typeface="Open Sans"/>
                <a:cs typeface="Open Sans"/>
              </a:rPr>
              <a:t>Improve pedestrian access in Puryear with the addition of sidewalks, curb ramps, and cross walks</a:t>
            </a:r>
          </a:p>
          <a:p>
            <a:pPr lvl="0"/>
            <a:r>
              <a:rPr lang="en-US" sz="2000" dirty="0">
                <a:latin typeface="Open Sans"/>
                <a:ea typeface="Open Sans"/>
                <a:cs typeface="Open Sans"/>
              </a:rPr>
              <a:t>Promote economic growth in Henry County</a:t>
            </a:r>
          </a:p>
          <a:p>
            <a:pPr marL="457200" lvl="1" indent="0"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37B6E0-C1D4-68EA-C95F-B282C2AB70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6A301BF-019F-80F1-1E9F-8040A90B3E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30557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46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Schedule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085850"/>
            <a:ext cx="8763000" cy="3574069"/>
          </a:xfrm>
        </p:spPr>
        <p:txBody>
          <a:bodyPr/>
          <a:lstStyle/>
          <a:p>
            <a:r>
              <a:rPr lang="en-US" sz="2200" b="1" dirty="0"/>
              <a:t>Current Status:</a:t>
            </a:r>
          </a:p>
          <a:p>
            <a:pPr lvl="1"/>
            <a:r>
              <a:rPr lang="en-US" dirty="0"/>
              <a:t>Preliminary/Right-of-Way Plans Development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sz="2200" b="1" dirty="0"/>
              <a:t>Upcoming Activities:</a:t>
            </a:r>
          </a:p>
          <a:p>
            <a:pPr lvl="1"/>
            <a:r>
              <a:rPr lang="en-US" b="1" dirty="0"/>
              <a:t>Fall 2026 </a:t>
            </a:r>
            <a:r>
              <a:rPr lang="en-US" dirty="0"/>
              <a:t>– Finalize Right-of-Way Plans</a:t>
            </a:r>
          </a:p>
          <a:p>
            <a:pPr lvl="1"/>
            <a:r>
              <a:rPr lang="en-US" b="1" dirty="0"/>
              <a:t>Winter 2026</a:t>
            </a:r>
            <a:r>
              <a:rPr lang="en-US" dirty="0"/>
              <a:t> – Right-of-Way acquisition phase begins</a:t>
            </a:r>
          </a:p>
          <a:p>
            <a:pPr lvl="1"/>
            <a:r>
              <a:rPr lang="en-US" b="1" dirty="0"/>
              <a:t>Fall 2029 </a:t>
            </a:r>
            <a:r>
              <a:rPr lang="en-US" dirty="0"/>
              <a:t>– Finalize Construction Plans</a:t>
            </a:r>
          </a:p>
          <a:p>
            <a:pPr lvl="1"/>
            <a:r>
              <a:rPr lang="en-US" b="1" dirty="0"/>
              <a:t>Fiscal Year 2030</a:t>
            </a:r>
            <a:r>
              <a:rPr lang="en-US" dirty="0"/>
              <a:t> – Construction begins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D59E11-A6D2-10C2-A7F4-B4E2E72078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87CD9B6-BCE7-F073-A6B8-7269D3919E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734064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475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33352"/>
            <a:ext cx="8868562" cy="609598"/>
          </a:xfrm>
        </p:spPr>
        <p:txBody>
          <a:bodyPr/>
          <a:lstStyle/>
          <a:p>
            <a:r>
              <a:rPr lang="en-US" dirty="0"/>
              <a:t>Typical Roadway Section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8F679E-7C08-7253-41A2-2F4772A43B50}"/>
              </a:ext>
            </a:extLst>
          </p:cNvPr>
          <p:cNvSpPr txBox="1"/>
          <p:nvPr/>
        </p:nvSpPr>
        <p:spPr>
          <a:xfrm>
            <a:off x="5867400" y="4614199"/>
            <a:ext cx="32330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Note: Subject to change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D68DD0C-F037-BAF6-0FA2-7A05C37011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3037" y="1504950"/>
            <a:ext cx="8897925" cy="2833986"/>
          </a:xfr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F3584B5-F9D8-A40D-F8D5-3ACABDC825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903577-2DCE-4143-F30E-EDCB33D5C47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52666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475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7469" y="133353"/>
            <a:ext cx="8300732" cy="609598"/>
          </a:xfrm>
        </p:spPr>
        <p:txBody>
          <a:bodyPr/>
          <a:lstStyle/>
          <a:p>
            <a:r>
              <a:rPr lang="en-US" dirty="0"/>
              <a:t>Typical Roadway Section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7DBDCA-2122-141D-4BB6-CD6054A60BE4}"/>
              </a:ext>
            </a:extLst>
          </p:cNvPr>
          <p:cNvSpPr txBox="1"/>
          <p:nvPr/>
        </p:nvSpPr>
        <p:spPr>
          <a:xfrm>
            <a:off x="5867400" y="4614199"/>
            <a:ext cx="32330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Note: Subject to change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52574EEC-C53B-7A60-92E5-EDBFB02894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7469" y="1504950"/>
            <a:ext cx="8785515" cy="2792959"/>
          </a:xfr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4C811DE-7577-2CF3-6CE4-93D2405724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0ED69EB-9608-ED20-5478-DE5CBD6229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30557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571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6ADE7A-6140-EE88-E535-68E917AEB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33353"/>
            <a:ext cx="8948056" cy="609598"/>
          </a:xfrm>
        </p:spPr>
        <p:txBody>
          <a:bodyPr/>
          <a:lstStyle/>
          <a:p>
            <a:r>
              <a:rPr lang="en-US" dirty="0"/>
              <a:t>Typical Roadway Section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BEEA95-478C-79F5-348C-DEBB60696990}"/>
              </a:ext>
            </a:extLst>
          </p:cNvPr>
          <p:cNvSpPr txBox="1"/>
          <p:nvPr/>
        </p:nvSpPr>
        <p:spPr>
          <a:xfrm>
            <a:off x="5867400" y="4614199"/>
            <a:ext cx="32330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Note: Subject to change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B3544C20-E77C-1806-540D-A017DD3A49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" b="284"/>
          <a:stretch/>
        </p:blipFill>
        <p:spPr>
          <a:xfrm>
            <a:off x="228600" y="1581150"/>
            <a:ext cx="8763001" cy="25908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F05225-A3D1-2A12-891E-66E1EDB669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656229"/>
            <a:ext cx="1158624" cy="4415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BC3781-16CC-D90B-8752-3C9635FA2D4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4717287"/>
            <a:ext cx="488102" cy="292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62091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345bebf-0d71-4337-9281-24b941616c36}" enabled="0" method="" siteId="{f345bebf-0d71-4337-9281-24b941616c3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2461</TotalTime>
  <Words>502</Words>
  <Application>Microsoft Office PowerPoint</Application>
  <PresentationFormat>On-screen Show (16:9)</PresentationFormat>
  <Paragraphs>73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Open Sans</vt:lpstr>
      <vt:lpstr>PermianSlabSerifTypeface</vt:lpstr>
      <vt:lpstr>PowerPoint B</vt:lpstr>
      <vt:lpstr> Henry County SR-54 (US-641) Design Public Meeting  </vt:lpstr>
      <vt:lpstr>Purpose of Meeting</vt:lpstr>
      <vt:lpstr>Project Overview</vt:lpstr>
      <vt:lpstr>Project History/Background</vt:lpstr>
      <vt:lpstr>Project Goals</vt:lpstr>
      <vt:lpstr>Project Schedule</vt:lpstr>
      <vt:lpstr>Typical Roadway Section  </vt:lpstr>
      <vt:lpstr>Typical Roadway Section</vt:lpstr>
      <vt:lpstr>Typical Roadway Section</vt:lpstr>
      <vt:lpstr>Typical Roadway Section</vt:lpstr>
      <vt:lpstr>We Want to Hear from You!</vt:lpstr>
      <vt:lpstr>How to Stay Engaged</vt:lpstr>
      <vt:lpstr>Thank you for attending tonight’s meeting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Wehlage</dc:creator>
  <cp:lastModifiedBy>Nicholas Stephens</cp:lastModifiedBy>
  <cp:revision>90</cp:revision>
  <dcterms:created xsi:type="dcterms:W3CDTF">2015-04-20T20:04:50Z</dcterms:created>
  <dcterms:modified xsi:type="dcterms:W3CDTF">2026-03-25T21:45:00Z</dcterms:modified>
</cp:coreProperties>
</file>