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368" r:id="rId6"/>
    <p:sldId id="377" r:id="rId7"/>
    <p:sldId id="378" r:id="rId8"/>
    <p:sldId id="364" r:id="rId9"/>
    <p:sldId id="379" r:id="rId10"/>
    <p:sldId id="369" r:id="rId11"/>
    <p:sldId id="380" r:id="rId12"/>
    <p:sldId id="370" r:id="rId13"/>
    <p:sldId id="373" r:id="rId14"/>
    <p:sldId id="375" r:id="rId15"/>
    <p:sldId id="376" r:id="rId16"/>
    <p:sldId id="372" r:id="rId17"/>
    <p:sldId id="275" r:id="rId18"/>
  </p:sldIdLst>
  <p:sldSz cx="9144000" cy="5143500" type="screen16x9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ED4D20C-F1C1-BE98-86B1-F77A2B2E577E}" name="Miller Bernhardt" initials="MB" userId="S::jj05697@tn.gov::beb017b4-445b-454f-aed1-7ed2b198fe09" providerId="AD"/>
  <p188:author id="{DA3A1B11-E885-3238-EE69-388286BA8DD4}" name="Clayton Markham" initials="CM" userId="S::jj04922@tn.gov::939ab18f-de7b-4673-b5ca-dc6de87abef7" providerId="AD"/>
  <p188:author id="{DE316FBC-AB1A-131B-9D6E-7CB6DF037EB5}" name="Kimberly Welch" initials="KW" userId="S::JJ04232@tn.gov::47db3ae6-1a4b-4de7-8b7d-de76e64512c0" providerId="AD"/>
  <p188:author id="{CAB5BED4-6AB2-7B7F-9920-F39A424EFBC7}" name="Kimberly Welch" initials="KW" userId="S::jj04232@tn.gov::47db3ae6-1a4b-4de7-8b7d-de76e64512c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1B365D"/>
    <a:srgbClr val="FF0F00"/>
    <a:srgbClr val="FF9933"/>
    <a:srgbClr val="2B4E95"/>
    <a:srgbClr val="487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56" autoAdjust="0"/>
  </p:normalViewPr>
  <p:slideViewPr>
    <p:cSldViewPr snapToGrid="0">
      <p:cViewPr varScale="1">
        <p:scale>
          <a:sx n="103" d="100"/>
          <a:sy n="103" d="100"/>
        </p:scale>
        <p:origin x="874" y="7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C95AC80-65FD-4FC3-A8EF-5DBBADD216D0}" type="datetimeFigureOut">
              <a:rPr lang="en-US" smtClean="0"/>
              <a:t>8/2/2023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544D71C-F1EC-42BE-8B07-E3AE48A6D7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129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4D71C-F1EC-42BE-8B07-E3AE48A6D7F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918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4D71C-F1EC-42BE-8B07-E3AE48A6D7F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68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4D71C-F1EC-42BE-8B07-E3AE48A6D7F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646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4D71C-F1EC-42BE-8B07-E3AE48A6D7F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773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4D71C-F1EC-42BE-8B07-E3AE48A6D7F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864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4D71C-F1EC-42BE-8B07-E3AE48A6D7F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411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4D71C-F1EC-42BE-8B07-E3AE48A6D7F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11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4D71C-F1EC-42BE-8B07-E3AE48A6D7F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025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4D71C-F1EC-42BE-8B07-E3AE48A6D7F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229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4D71C-F1EC-42BE-8B07-E3AE48A6D7F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175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4D71C-F1EC-42BE-8B07-E3AE48A6D7F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810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914650"/>
            <a:ext cx="9144000" cy="18859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028953"/>
            <a:ext cx="8839200" cy="10667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4095751"/>
            <a:ext cx="8839200" cy="609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800600"/>
            <a:ext cx="9144000" cy="342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Name, Position | Date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61950"/>
            <a:ext cx="65786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3"/>
            <a:ext cx="8763000" cy="3718847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742951"/>
            <a:ext cx="9144000" cy="666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228600" y="4612880"/>
            <a:ext cx="954402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8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763000" cy="3718849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742951"/>
            <a:ext cx="9144000" cy="666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228600" y="4612880"/>
            <a:ext cx="954402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85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3"/>
            <a:ext cx="4191000" cy="3718847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895353"/>
            <a:ext cx="4191000" cy="3718847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228600" y="4612880"/>
            <a:ext cx="954402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455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7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1657351"/>
            <a:ext cx="3962400" cy="16764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4171950"/>
            <a:ext cx="4038600" cy="8382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Name, Position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3333751"/>
            <a:ext cx="3962400" cy="6096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/>
              <a:t>Sub-Title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5750"/>
            <a:ext cx="2763012" cy="119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7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200400" y="2906078"/>
            <a:ext cx="5943600" cy="16802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2971800"/>
            <a:ext cx="5715000" cy="154305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95550"/>
            <a:ext cx="2510028" cy="2510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89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57250"/>
            <a:ext cx="8839200" cy="417195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892" y="4304964"/>
            <a:ext cx="864108" cy="8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7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3"/>
            <a:ext cx="8763000" cy="3718847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228600" y="4612880"/>
            <a:ext cx="954402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8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763000" cy="3718849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742951"/>
            <a:ext cx="9144000" cy="66675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228600" y="4612880"/>
            <a:ext cx="954402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5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763000" cy="3718849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742951"/>
            <a:ext cx="9144000" cy="666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228600" y="4612880"/>
            <a:ext cx="954402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9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763000" cy="371884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742951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228600" y="4612880"/>
            <a:ext cx="954402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0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763000" cy="3718849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742951"/>
            <a:ext cx="9144000" cy="66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228600" y="4612880"/>
            <a:ext cx="954402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07745"/>
            <a:ext cx="2133600" cy="273844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0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49" r:id="rId3"/>
    <p:sldLayoutId id="2147483680" r:id="rId4"/>
    <p:sldLayoutId id="2147483671" r:id="rId5"/>
    <p:sldLayoutId id="2147483668" r:id="rId6"/>
    <p:sldLayoutId id="2147483665" r:id="rId7"/>
    <p:sldLayoutId id="2147483672" r:id="rId8"/>
    <p:sldLayoutId id="2147483673" r:id="rId9"/>
    <p:sldLayoutId id="2147483679" r:id="rId10"/>
    <p:sldLayoutId id="2147483674" r:id="rId11"/>
    <p:sldLayoutId id="2147483662" r:id="rId12"/>
    <p:sldLayoutId id="2147483663" r:id="rId13"/>
    <p:sldLayoutId id="2147483676" r:id="rId14"/>
    <p:sldLayoutId id="2147483677" r:id="rId15"/>
    <p:sldLayoutId id="2147483675" r:id="rId16"/>
    <p:sldLayoutId id="2147483678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CMGC04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Broadway Bridge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576E49-9A5F-41F9-AAE2-4AF9415B62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260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F6CF3-A599-9FFA-9C89-35823D67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picture containing building, outdoor, city, government building&#10;&#10;Description automatically generated">
            <a:extLst>
              <a:ext uri="{FF2B5EF4-FFF2-40B4-BE49-F238E27FC236}">
                <a16:creationId xmlns:a16="http://schemas.microsoft.com/office/drawing/2014/main" id="{8B343E04-7238-9AA5-C54D-0FFC30A611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2273383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road, way, scene, outdoor&#10;&#10;Description automatically generated">
            <a:extLst>
              <a:ext uri="{FF2B5EF4-FFF2-40B4-BE49-F238E27FC236}">
                <a16:creationId xmlns:a16="http://schemas.microsoft.com/office/drawing/2014/main" id="{9987223C-941B-6FED-6CED-87FF89CB2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70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reet with cars and buildings along it&#10;&#10;Description automatically generated with low confidence">
            <a:extLst>
              <a:ext uri="{FF2B5EF4-FFF2-40B4-BE49-F238E27FC236}">
                <a16:creationId xmlns:a16="http://schemas.microsoft.com/office/drawing/2014/main" id="{7BEB7470-95A1-C941-C350-4E0189EDE6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21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A9825-945B-47A0-98E9-1F9515186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Connected</a:t>
            </a:r>
          </a:p>
        </p:txBody>
      </p:sp>
      <p:pic>
        <p:nvPicPr>
          <p:cNvPr id="9" name="Content Placeholder 8" descr="Qr code&#10;&#10;Description automatically generated">
            <a:extLst>
              <a:ext uri="{FF2B5EF4-FFF2-40B4-BE49-F238E27FC236}">
                <a16:creationId xmlns:a16="http://schemas.microsoft.com/office/drawing/2014/main" id="{33F52152-2849-4F91-9D0A-7DB351DAC1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527" y="843590"/>
            <a:ext cx="4166558" cy="416655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775992-3F50-4B10-93D2-04144A0134E0}"/>
              </a:ext>
            </a:extLst>
          </p:cNvPr>
          <p:cNvSpPr txBox="1"/>
          <p:nvPr/>
        </p:nvSpPr>
        <p:spPr>
          <a:xfrm>
            <a:off x="258790" y="975061"/>
            <a:ext cx="329529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Project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Email Newsletter Signup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D7FE01-4AE0-4F20-98CA-6078EC2A3B1F}"/>
              </a:ext>
            </a:extLst>
          </p:cNvPr>
          <p:cNvSpPr txBox="1"/>
          <p:nvPr/>
        </p:nvSpPr>
        <p:spPr>
          <a:xfrm>
            <a:off x="258790" y="2674972"/>
            <a:ext cx="3579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Rebekah Hammonds Contact</a:t>
            </a:r>
          </a:p>
        </p:txBody>
      </p:sp>
      <p:pic>
        <p:nvPicPr>
          <p:cNvPr id="13" name="Picture 12" descr="Qr code&#10;&#10;Description automatically generated">
            <a:extLst>
              <a:ext uri="{FF2B5EF4-FFF2-40B4-BE49-F238E27FC236}">
                <a16:creationId xmlns:a16="http://schemas.microsoft.com/office/drawing/2014/main" id="{6281F5EA-9CB9-4EB9-8ADA-D58A098483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6" y="3044304"/>
            <a:ext cx="2028287" cy="202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75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B365D"/>
          </a:solid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5646" y="759356"/>
            <a:ext cx="3005467" cy="25468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9525" marR="3810"/>
            <a:r>
              <a:rPr sz="4050" spc="-4" dirty="0"/>
              <a:t>C</a:t>
            </a:r>
            <a:r>
              <a:rPr sz="4050" dirty="0"/>
              <a:t>omme</a:t>
            </a:r>
            <a:r>
              <a:rPr sz="4050" spc="-38" dirty="0"/>
              <a:t>n</a:t>
            </a:r>
            <a:r>
              <a:rPr sz="4050" spc="-4" dirty="0"/>
              <a:t>t</a:t>
            </a:r>
            <a:r>
              <a:rPr sz="4050" dirty="0"/>
              <a:t>s</a:t>
            </a:r>
            <a:br>
              <a:rPr lang="en-US" sz="4050" dirty="0"/>
            </a:br>
            <a:r>
              <a:rPr lang="en-US" sz="4050" dirty="0"/>
              <a:t>and </a:t>
            </a:r>
            <a:r>
              <a:rPr lang="en-US" sz="4400" b="1" spc="-4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lang="en-US" sz="4400" b="1" spc="-34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lang="en-US" sz="4400" b="1" spc="-4" dirty="0">
                <a:solidFill>
                  <a:srgbClr val="FFFFFF"/>
                </a:solidFill>
                <a:latin typeface="Calibri"/>
                <a:cs typeface="Calibri"/>
              </a:rPr>
              <a:t>tions?</a:t>
            </a:r>
            <a:br>
              <a:rPr lang="en-US" sz="4400" dirty="0">
                <a:latin typeface="Calibri"/>
                <a:cs typeface="Calibri"/>
              </a:rPr>
            </a:br>
            <a:endParaRPr sz="4050" dirty="0"/>
          </a:p>
        </p:txBody>
      </p:sp>
      <p:sp>
        <p:nvSpPr>
          <p:cNvPr id="4" name="object 4"/>
          <p:cNvSpPr txBox="1"/>
          <p:nvPr/>
        </p:nvSpPr>
        <p:spPr>
          <a:xfrm>
            <a:off x="5431155" y="2884335"/>
            <a:ext cx="1434465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spcBef>
                <a:spcPts val="1688"/>
              </a:spcBef>
            </a:pPr>
            <a:endParaRPr sz="135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14951" y="914401"/>
            <a:ext cx="1885949" cy="18425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9D7BD5-C28B-4048-99A5-E5382FE4C825}"/>
              </a:ext>
            </a:extLst>
          </p:cNvPr>
          <p:cNvSpPr txBox="1"/>
          <p:nvPr/>
        </p:nvSpPr>
        <p:spPr>
          <a:xfrm>
            <a:off x="1456006" y="4065563"/>
            <a:ext cx="6443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https://www.tn.gov/tdot/projects/region-3/nashville-broadway-viaduct.html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20B33-7CEF-4BED-B8CF-48FF46435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E35E0-6699-40CE-BEC6-AA9D2BC19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14478"/>
            <a:ext cx="4032682" cy="2564313"/>
          </a:xfrm>
        </p:spPr>
        <p:txBody>
          <a:bodyPr>
            <a:normAutofit/>
          </a:bodyPr>
          <a:lstStyle/>
          <a:p>
            <a:pPr marL="12700" marR="8255">
              <a:lnSpc>
                <a:spcPct val="91600"/>
              </a:lnSpc>
            </a:pPr>
            <a:r>
              <a:rPr lang="en-US" sz="1800" spc="-5" dirty="0"/>
              <a:t>Project Status Update</a:t>
            </a:r>
          </a:p>
          <a:p>
            <a:pPr marL="12700" marR="8255">
              <a:lnSpc>
                <a:spcPct val="91600"/>
              </a:lnSpc>
            </a:pPr>
            <a:endParaRPr lang="en-US" sz="1800" spc="-5" dirty="0"/>
          </a:p>
          <a:p>
            <a:pPr marL="12700" marR="8255">
              <a:lnSpc>
                <a:spcPct val="91600"/>
              </a:lnSpc>
            </a:pPr>
            <a:r>
              <a:rPr lang="en-US" sz="1800" spc="-15" dirty="0"/>
              <a:t>Broadway Full Closure</a:t>
            </a:r>
          </a:p>
          <a:p>
            <a:pPr marL="12700" marR="8255">
              <a:lnSpc>
                <a:spcPct val="91600"/>
              </a:lnSpc>
            </a:pPr>
            <a:endParaRPr lang="en-US" sz="1800" spc="-15" dirty="0"/>
          </a:p>
          <a:p>
            <a:pPr marL="12700" marR="8255">
              <a:lnSpc>
                <a:spcPct val="91600"/>
              </a:lnSpc>
            </a:pPr>
            <a:r>
              <a:rPr lang="en-US" sz="1800" spc="-15" dirty="0"/>
              <a:t>Detour Routes</a:t>
            </a:r>
          </a:p>
          <a:p>
            <a:pPr marL="12700" marR="8255">
              <a:lnSpc>
                <a:spcPct val="91600"/>
              </a:lnSpc>
            </a:pPr>
            <a:endParaRPr lang="en-US" sz="1800" spc="-15" dirty="0"/>
          </a:p>
          <a:p>
            <a:pPr marL="12700" marR="8255">
              <a:lnSpc>
                <a:spcPct val="91600"/>
              </a:lnSpc>
            </a:pPr>
            <a:r>
              <a:rPr lang="en-US" sz="1800" spc="-5" dirty="0"/>
              <a:t>Renderings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5A506F3-A4F5-4EF3-A0B5-D24815BA15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" r="6404"/>
          <a:stretch/>
        </p:blipFill>
        <p:spPr>
          <a:xfrm>
            <a:off x="4295422" y="1071611"/>
            <a:ext cx="4651022" cy="300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4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145FB-0442-8D24-D603-9A30A05F2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Status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A3F59-6EE1-405B-1A25-68B1D6DE3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95353"/>
            <a:ext cx="4343400" cy="367664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Schedule</a:t>
            </a:r>
          </a:p>
          <a:p>
            <a:pPr lvl="1"/>
            <a:r>
              <a:rPr lang="en-US" dirty="0"/>
              <a:t>Currently trending on schedule</a:t>
            </a:r>
          </a:p>
          <a:p>
            <a:pPr lvl="1"/>
            <a:r>
              <a:rPr lang="en-US" dirty="0"/>
              <a:t>Adjusted closure date to September 8</a:t>
            </a:r>
            <a:r>
              <a:rPr lang="en-US" baseline="30000" dirty="0"/>
              <a:t>th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Construction</a:t>
            </a:r>
          </a:p>
          <a:p>
            <a:pPr lvl="1"/>
            <a:r>
              <a:rPr lang="en-US" dirty="0"/>
              <a:t>Setting bridge deck panels</a:t>
            </a:r>
          </a:p>
          <a:p>
            <a:pPr lvl="1"/>
            <a:r>
              <a:rPr lang="en-US" dirty="0"/>
              <a:t>Beam/diaphragm bolt up</a:t>
            </a:r>
          </a:p>
          <a:p>
            <a:pPr lvl="1"/>
            <a:r>
              <a:rPr lang="en-US" dirty="0"/>
              <a:t>Drainage on Broadway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Picture 8" descr="A picture containing night, city&#10;&#10;Description automatically generated">
            <a:extLst>
              <a:ext uri="{FF2B5EF4-FFF2-40B4-BE49-F238E27FC236}">
                <a16:creationId xmlns:a16="http://schemas.microsoft.com/office/drawing/2014/main" id="{1093AC65-BF60-573C-3763-57B9A70A90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230" y="820888"/>
            <a:ext cx="2755023" cy="367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59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C6A2D-96AA-6C7F-841E-172CD72D3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Pictures</a:t>
            </a:r>
          </a:p>
        </p:txBody>
      </p:sp>
      <p:pic>
        <p:nvPicPr>
          <p:cNvPr id="10" name="Content Placeholder 9" descr="A picture containing sky, outdoor, yellow, power shovel&#10;&#10;Description automatically generated">
            <a:extLst>
              <a:ext uri="{FF2B5EF4-FFF2-40B4-BE49-F238E27FC236}">
                <a16:creationId xmlns:a16="http://schemas.microsoft.com/office/drawing/2014/main" id="{E983B501-9140-6E20-2ABC-EAAC264C7E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74" y="1082830"/>
            <a:ext cx="3974863" cy="2977840"/>
          </a:xfrm>
          <a:prstGeom prst="rect">
            <a:avLst/>
          </a:prstGeom>
        </p:spPr>
      </p:pic>
      <p:pic>
        <p:nvPicPr>
          <p:cNvPr id="11" name="Picture 10" descr="A picture containing outdoor, building, city&#10;&#10;Description automatically generated">
            <a:extLst>
              <a:ext uri="{FF2B5EF4-FFF2-40B4-BE49-F238E27FC236}">
                <a16:creationId xmlns:a16="http://schemas.microsoft.com/office/drawing/2014/main" id="{6F5EBEAB-FEC1-1666-4813-A309B915C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850" y="1082830"/>
            <a:ext cx="3974863" cy="297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20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92ECA52-B119-4192-B447-37FE63D9D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Progress Picture</a:t>
            </a:r>
          </a:p>
        </p:txBody>
      </p:sp>
      <p:pic>
        <p:nvPicPr>
          <p:cNvPr id="11" name="Content Placeholder 3" descr="A picture containing building, outdoor, way, sidewalk">
            <a:extLst>
              <a:ext uri="{FF2B5EF4-FFF2-40B4-BE49-F238E27FC236}">
                <a16:creationId xmlns:a16="http://schemas.microsoft.com/office/drawing/2014/main" id="{B88C43FF-FE20-77B5-A4E4-9A7C712996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640" y="1081204"/>
            <a:ext cx="4488720" cy="336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7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E9638-A1FF-CED7-CF06-CE547776D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Remaining 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4C0784-4E86-5814-6792-6D505C75FD8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2399" y="1003636"/>
            <a:ext cx="456828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Concrete closure pours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Drainage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Paving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Parapets/Fencing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Sidewalk</a:t>
            </a:r>
            <a:endParaRPr lang="en-US" sz="1800" dirty="0"/>
          </a:p>
          <a:p>
            <a:pPr lvl="1">
              <a:lnSpc>
                <a:spcPct val="150000"/>
              </a:lnSpc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Lighting</a:t>
            </a:r>
          </a:p>
          <a:p>
            <a:pPr marL="800100" lvl="1" indent="-3429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276F79BF-FBA7-4389-8EE7-52F2D15408B4" descr="IMG_2188.jpg">
            <a:extLst>
              <a:ext uri="{FF2B5EF4-FFF2-40B4-BE49-F238E27FC236}">
                <a16:creationId xmlns:a16="http://schemas.microsoft.com/office/drawing/2014/main" id="{3E40E660-E5CE-AFDB-8D56-B1B336E3AA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7" b="23323"/>
          <a:stretch/>
        </p:blipFill>
        <p:spPr bwMode="auto">
          <a:xfrm>
            <a:off x="4661210" y="847519"/>
            <a:ext cx="3836019" cy="365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534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B61FB-F5EC-44A2-B935-0380D8B0C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Closure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CB834-312E-4826-A225-F4D29E5ED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95353"/>
            <a:ext cx="3839660" cy="3718847"/>
          </a:xfrm>
        </p:spPr>
        <p:txBody>
          <a:bodyPr>
            <a:normAutofit/>
          </a:bodyPr>
          <a:lstStyle/>
          <a:p>
            <a:r>
              <a:rPr lang="en-US" sz="2400" dirty="0"/>
              <a:t>An </a:t>
            </a:r>
            <a:r>
              <a:rPr lang="en-US" sz="2400" spc="-10" dirty="0"/>
              <a:t>8-week </a:t>
            </a:r>
            <a:r>
              <a:rPr lang="en-US" sz="2400" spc="-5" dirty="0"/>
              <a:t>full closure</a:t>
            </a:r>
            <a:endParaRPr lang="en-US" sz="2400" dirty="0"/>
          </a:p>
          <a:p>
            <a:r>
              <a:rPr lang="en-US" sz="2400" spc="-10" dirty="0"/>
              <a:t>Detour  </a:t>
            </a:r>
            <a:r>
              <a:rPr lang="en-US" sz="2400" spc="-15" dirty="0"/>
              <a:t>Routes </a:t>
            </a:r>
          </a:p>
          <a:p>
            <a:r>
              <a:rPr lang="en-US" sz="2400" spc="-10" dirty="0"/>
              <a:t>Maintain</a:t>
            </a:r>
            <a:r>
              <a:rPr lang="en-US" sz="2400" spc="-50" dirty="0"/>
              <a:t> </a:t>
            </a:r>
            <a:r>
              <a:rPr lang="en-US" sz="2400" spc="-5" dirty="0"/>
              <a:t>access  </a:t>
            </a:r>
            <a:r>
              <a:rPr lang="en-US" sz="2400" spc="-15" dirty="0"/>
              <a:t>to </a:t>
            </a:r>
            <a:r>
              <a:rPr lang="en-US" sz="2400" spc="-5" dirty="0"/>
              <a:t>adjacent  businesses</a:t>
            </a:r>
          </a:p>
          <a:p>
            <a:r>
              <a:rPr lang="en-US" sz="2400" spc="-25" dirty="0"/>
              <a:t>At </a:t>
            </a:r>
            <a:r>
              <a:rPr lang="en-US" sz="2400" spc="-5" dirty="0"/>
              <a:t>the end of the  closure, </a:t>
            </a:r>
            <a:r>
              <a:rPr lang="en-US" sz="2400" spc="-10" dirty="0"/>
              <a:t>at </a:t>
            </a:r>
            <a:r>
              <a:rPr lang="en-US" sz="2400" spc="-5" dirty="0"/>
              <a:t>least</a:t>
            </a:r>
            <a:r>
              <a:rPr lang="en-US" sz="2400" spc="-80" dirty="0"/>
              <a:t> </a:t>
            </a:r>
            <a:r>
              <a:rPr lang="en-US" sz="2400" spc="-10" dirty="0"/>
              <a:t>two  </a:t>
            </a:r>
            <a:r>
              <a:rPr lang="en-US" sz="2400" spc="-5" dirty="0"/>
              <a:t>lanes </a:t>
            </a:r>
            <a:r>
              <a:rPr lang="en-US" sz="2400" dirty="0"/>
              <a:t>in </a:t>
            </a:r>
            <a:r>
              <a:rPr lang="en-US" sz="2400" spc="-5" dirty="0"/>
              <a:t>each  direction </a:t>
            </a:r>
            <a:r>
              <a:rPr lang="en-US" sz="2400" dirty="0"/>
              <a:t>(4 </a:t>
            </a:r>
            <a:r>
              <a:rPr lang="en-US" sz="2400" spc="-5" dirty="0"/>
              <a:t>lanes  </a:t>
            </a:r>
            <a:r>
              <a:rPr lang="en-US" sz="2400" spc="-10" dirty="0"/>
              <a:t>total) </a:t>
            </a:r>
            <a:r>
              <a:rPr lang="en-US" sz="2400" spc="-5" dirty="0"/>
              <a:t>must </a:t>
            </a:r>
            <a:r>
              <a:rPr lang="en-US" sz="2400" dirty="0"/>
              <a:t>be  </a:t>
            </a:r>
            <a:r>
              <a:rPr lang="en-US" sz="2400" spc="-5" dirty="0"/>
              <a:t>opened </a:t>
            </a:r>
            <a:r>
              <a:rPr lang="en-US" sz="2400" spc="-15" dirty="0"/>
              <a:t>to traffic</a:t>
            </a:r>
            <a:endParaRPr lang="en-US" sz="2400" dirty="0"/>
          </a:p>
          <a:p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  <a:p>
            <a:endParaRPr lang="en-US" dirty="0"/>
          </a:p>
        </p:txBody>
      </p:sp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EDF1B38E-C271-6CD8-8D21-50BBCD0B6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724" y="895353"/>
            <a:ext cx="4923876" cy="347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7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E2E2A-B318-7288-DFB0-02B2BB90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Management Adjustments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EF15B-DBF9-7713-8FB4-11D8F1D34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BlueTOAD (camera and CCTV)</a:t>
            </a:r>
          </a:p>
          <a:p>
            <a:pPr>
              <a:lnSpc>
                <a:spcPct val="150000"/>
              </a:lnSpc>
            </a:pPr>
            <a:r>
              <a:rPr lang="en-US" dirty="0"/>
              <a:t>Signal timing</a:t>
            </a:r>
          </a:p>
          <a:p>
            <a:pPr>
              <a:lnSpc>
                <a:spcPct val="150000"/>
              </a:lnSpc>
            </a:pPr>
            <a:r>
              <a:rPr lang="en-US" dirty="0"/>
              <a:t>Increased signage</a:t>
            </a:r>
          </a:p>
          <a:p>
            <a:pPr>
              <a:lnSpc>
                <a:spcPct val="150000"/>
              </a:lnSpc>
            </a:pPr>
            <a:r>
              <a:rPr lang="en-US" dirty="0"/>
              <a:t>Modified detour on Porter and 11</a:t>
            </a:r>
            <a:r>
              <a:rPr lang="en-US" baseline="30000" dirty="0"/>
              <a:t>th</a:t>
            </a:r>
            <a:r>
              <a:rPr lang="en-US" dirty="0"/>
              <a:t> Ave.</a:t>
            </a:r>
          </a:p>
          <a:p>
            <a:pPr>
              <a:lnSpc>
                <a:spcPct val="150000"/>
              </a:lnSpc>
            </a:pPr>
            <a:r>
              <a:rPr lang="en-US" dirty="0"/>
              <a:t>Additional security presence</a:t>
            </a:r>
          </a:p>
          <a:p>
            <a:pPr>
              <a:lnSpc>
                <a:spcPct val="150000"/>
              </a:lnSpc>
            </a:pPr>
            <a:r>
              <a:rPr lang="en-US" dirty="0"/>
              <a:t>DMS utilization and local message boards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854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66158-A36A-4EB9-BDEE-DDCEC24F6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– Post Closure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C4EC2-869F-4DB9-93C0-5F544515D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 Closure Work (September 2023 – October 2023)</a:t>
            </a:r>
          </a:p>
          <a:p>
            <a:pPr lvl="1"/>
            <a:r>
              <a:rPr lang="en-US" dirty="0"/>
              <a:t>Maintain four (4) lanes traffic</a:t>
            </a:r>
          </a:p>
          <a:p>
            <a:pPr lvl="1"/>
            <a:r>
              <a:rPr lang="en-US" dirty="0"/>
              <a:t>Erect sidewalks, fencing, lighting and parapets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Project Complete: October 31, 2023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76409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609a5d5-49bf-4a33-a4cb-bfb4fdbe2c8a" xsi:nil="true"/>
    <lcf76f155ced4ddcb4097134ff3c332f xmlns="efdb4305-be5d-42dc-ae32-a31d5579776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2E948D589D004F848FC1E03CC1E375" ma:contentTypeVersion="11" ma:contentTypeDescription="Create a new document." ma:contentTypeScope="" ma:versionID="f3b7724f0afb6a414e9a88dc31a93aa0">
  <xsd:schema xmlns:xsd="http://www.w3.org/2001/XMLSchema" xmlns:xs="http://www.w3.org/2001/XMLSchema" xmlns:p="http://schemas.microsoft.com/office/2006/metadata/properties" xmlns:ns2="2609a5d5-49bf-4a33-a4cb-bfb4fdbe2c8a" xmlns:ns3="efdb4305-be5d-42dc-ae32-a31d55797762" targetNamespace="http://schemas.microsoft.com/office/2006/metadata/properties" ma:root="true" ma:fieldsID="492a8ba36016cc26fdc3873c7c94e6be" ns2:_="" ns3:_="">
    <xsd:import namespace="2609a5d5-49bf-4a33-a4cb-bfb4fdbe2c8a"/>
    <xsd:import namespace="efdb4305-be5d-42dc-ae32-a31d5579776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09a5d5-49bf-4a33-a4cb-bfb4fdbe2c8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3da708a-bc8f-408e-812d-6ff5d7e7636b}" ma:internalName="TaxCatchAll" ma:showField="CatchAllData" ma:web="2609a5d5-49bf-4a33-a4cb-bfb4fdbe2c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db4305-be5d-42dc-ae32-a31d557977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ec6819c-d561-498f-ad6b-029f1b52be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1AE54C-BF34-4B9C-A5A2-B2BDFCA9E0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0961F5-27AB-4FF6-BC5D-68389239F3C8}">
  <ds:schemaRefs>
    <ds:schemaRef ds:uri="2609a5d5-49bf-4a33-a4cb-bfb4fdbe2c8a"/>
    <ds:schemaRef ds:uri="efdb4305-be5d-42dc-ae32-a31d5579776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4FCE19D-D522-4226-9480-28B7A7F4FFF6}">
  <ds:schemaRefs>
    <ds:schemaRef ds:uri="2609a5d5-49bf-4a33-a4cb-bfb4fdbe2c8a"/>
    <ds:schemaRef ds:uri="efdb4305-be5d-42dc-ae32-a31d5579776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1239</TotalTime>
  <Words>205</Words>
  <Application>Microsoft Office PowerPoint</Application>
  <PresentationFormat>On-screen Show (16:9)</PresentationFormat>
  <Paragraphs>65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Open Sans</vt:lpstr>
      <vt:lpstr>PermianSlabSerifTypeface</vt:lpstr>
      <vt:lpstr>PowerPoint B</vt:lpstr>
      <vt:lpstr>CMGC04</vt:lpstr>
      <vt:lpstr>Project Overview</vt:lpstr>
      <vt:lpstr>Project Status</vt:lpstr>
      <vt:lpstr>Project Pictures</vt:lpstr>
      <vt:lpstr>Current Progress Picture</vt:lpstr>
      <vt:lpstr>Remaining Work</vt:lpstr>
      <vt:lpstr>Closure Details</vt:lpstr>
      <vt:lpstr>Traffic Management Adjustments</vt:lpstr>
      <vt:lpstr>Schedule – Post Closure Construction</vt:lpstr>
      <vt:lpstr>PowerPoint Presentation</vt:lpstr>
      <vt:lpstr>PowerPoint Presentation</vt:lpstr>
      <vt:lpstr>PowerPoint Presentation</vt:lpstr>
      <vt:lpstr>Stay Connected</vt:lpstr>
      <vt:lpstr>Comments and Questions? </vt:lpstr>
    </vt:vector>
  </TitlesOfParts>
  <Company>State of Tennessee: Finance &amp;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Wehlage</dc:creator>
  <cp:lastModifiedBy>Miller Bernhardt</cp:lastModifiedBy>
  <cp:revision>24</cp:revision>
  <cp:lastPrinted>2022-05-31T16:19:23Z</cp:lastPrinted>
  <dcterms:created xsi:type="dcterms:W3CDTF">2015-04-20T20:04:50Z</dcterms:created>
  <dcterms:modified xsi:type="dcterms:W3CDTF">2023-08-02T18:00:42Z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0x010100702E948D589D004F848FC1E03CC1E375</vt:lpwstr>
  </property>
  <property fmtid="{D5CDD505-2E9C-101B-9397-08002B2CF9AE}" pid="3" name="MediaServiceImageTags">
    <vt:lpwstr/>
  </property>
</Properties>
</file>