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2"/>
  </p:notesMasterIdLst>
  <p:sldIdLst>
    <p:sldId id="291" r:id="rId6"/>
    <p:sldId id="259" r:id="rId7"/>
    <p:sldId id="289" r:id="rId8"/>
    <p:sldId id="308" r:id="rId9"/>
    <p:sldId id="309" r:id="rId10"/>
    <p:sldId id="270" r:id="rId11"/>
    <p:sldId id="266" r:id="rId12"/>
    <p:sldId id="286" r:id="rId13"/>
    <p:sldId id="260" r:id="rId14"/>
    <p:sldId id="261" r:id="rId15"/>
    <p:sldId id="310" r:id="rId16"/>
    <p:sldId id="311" r:id="rId17"/>
    <p:sldId id="272" r:id="rId18"/>
    <p:sldId id="287" r:id="rId19"/>
    <p:sldId id="288" r:id="rId20"/>
    <p:sldId id="290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F00"/>
    <a:srgbClr val="4870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0504" autoAdjust="0"/>
  </p:normalViewPr>
  <p:slideViewPr>
    <p:cSldViewPr>
      <p:cViewPr varScale="1">
        <p:scale>
          <a:sx n="79" d="100"/>
          <a:sy n="79" d="100"/>
        </p:scale>
        <p:origin x="254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A0444B-DE7E-49A3-BEBE-E370B6BE1EDA}" type="doc">
      <dgm:prSet loTypeId="urn:microsoft.com/office/officeart/2005/8/layout/list1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63BA337C-447C-4B81-94CA-2DB16A1DADEF}">
      <dgm:prSet/>
      <dgm:spPr/>
      <dgm:t>
        <a:bodyPr/>
        <a:lstStyle/>
        <a:p>
          <a:r>
            <a:rPr lang="en-US" b="1"/>
            <a:t>Current Conditions:</a:t>
          </a:r>
          <a:endParaRPr lang="en-US"/>
        </a:p>
      </dgm:t>
    </dgm:pt>
    <dgm:pt modelId="{2385D78F-41C9-4BBB-A9AC-9CE366A787DC}" type="parTrans" cxnId="{A59D0647-5FC4-40A0-BDF5-E2AE6CBDE697}">
      <dgm:prSet/>
      <dgm:spPr/>
      <dgm:t>
        <a:bodyPr/>
        <a:lstStyle/>
        <a:p>
          <a:endParaRPr lang="en-US"/>
        </a:p>
      </dgm:t>
    </dgm:pt>
    <dgm:pt modelId="{A7906518-D859-4DC6-8440-0B715B293751}" type="sibTrans" cxnId="{A59D0647-5FC4-40A0-BDF5-E2AE6CBDE697}">
      <dgm:prSet/>
      <dgm:spPr/>
      <dgm:t>
        <a:bodyPr/>
        <a:lstStyle/>
        <a:p>
          <a:endParaRPr lang="en-US"/>
        </a:p>
      </dgm:t>
    </dgm:pt>
    <dgm:pt modelId="{415731C5-BE97-4D01-ACDA-E53D081C5DF0}">
      <dgm:prSet/>
      <dgm:spPr/>
      <dgm:t>
        <a:bodyPr/>
        <a:lstStyle/>
        <a:p>
          <a:r>
            <a:rPr lang="en-US" dirty="0"/>
            <a:t>2 lane highway </a:t>
          </a:r>
        </a:p>
      </dgm:t>
    </dgm:pt>
    <dgm:pt modelId="{B2BDA20D-0A5C-4297-82AE-BC7AD7EE2630}" type="parTrans" cxnId="{62D355FA-A8A1-4EDC-BCD8-F6A411EC0C12}">
      <dgm:prSet/>
      <dgm:spPr/>
      <dgm:t>
        <a:bodyPr/>
        <a:lstStyle/>
        <a:p>
          <a:endParaRPr lang="en-US"/>
        </a:p>
      </dgm:t>
    </dgm:pt>
    <dgm:pt modelId="{ED07F261-0B08-4C23-A99D-2316A1E97C04}" type="sibTrans" cxnId="{62D355FA-A8A1-4EDC-BCD8-F6A411EC0C12}">
      <dgm:prSet/>
      <dgm:spPr/>
      <dgm:t>
        <a:bodyPr/>
        <a:lstStyle/>
        <a:p>
          <a:endParaRPr lang="en-US"/>
        </a:p>
      </dgm:t>
    </dgm:pt>
    <dgm:pt modelId="{EB6C55C0-6D8B-420D-8F13-30EF48309B19}">
      <dgm:prSet/>
      <dgm:spPr/>
      <dgm:t>
        <a:bodyPr/>
        <a:lstStyle/>
        <a:p>
          <a:r>
            <a:rPr lang="en-US" dirty="0"/>
            <a:t>2024 Average Daily Traffic: 12,900</a:t>
          </a:r>
        </a:p>
      </dgm:t>
    </dgm:pt>
    <dgm:pt modelId="{CB23E73F-9A05-4B20-9322-25CB6646E2C5}" type="parTrans" cxnId="{DFF04C33-19FD-4646-AA65-A5C8EBD0EADA}">
      <dgm:prSet/>
      <dgm:spPr/>
      <dgm:t>
        <a:bodyPr/>
        <a:lstStyle/>
        <a:p>
          <a:endParaRPr lang="en-US"/>
        </a:p>
      </dgm:t>
    </dgm:pt>
    <dgm:pt modelId="{D91427E7-9E75-4194-91A8-A76C77BC2564}" type="sibTrans" cxnId="{DFF04C33-19FD-4646-AA65-A5C8EBD0EADA}">
      <dgm:prSet/>
      <dgm:spPr/>
      <dgm:t>
        <a:bodyPr/>
        <a:lstStyle/>
        <a:p>
          <a:endParaRPr lang="en-US"/>
        </a:p>
      </dgm:t>
    </dgm:pt>
    <dgm:pt modelId="{7BED6D5B-4706-4F8B-A441-86C9F7A7C1A5}">
      <dgm:prSet/>
      <dgm:spPr/>
      <dgm:t>
        <a:bodyPr/>
        <a:lstStyle/>
        <a:p>
          <a:r>
            <a:rPr lang="en-US" b="1"/>
            <a:t>Future Conditions:</a:t>
          </a:r>
          <a:endParaRPr lang="en-US"/>
        </a:p>
      </dgm:t>
    </dgm:pt>
    <dgm:pt modelId="{DC2ED166-3AF7-47C5-8643-141B3E0B33B6}" type="parTrans" cxnId="{15F31B09-48CF-431F-B6A5-7F6654DFD11C}">
      <dgm:prSet/>
      <dgm:spPr/>
      <dgm:t>
        <a:bodyPr/>
        <a:lstStyle/>
        <a:p>
          <a:endParaRPr lang="en-US"/>
        </a:p>
      </dgm:t>
    </dgm:pt>
    <dgm:pt modelId="{F3529A01-3EDF-4C27-8BA2-A41734EB93DA}" type="sibTrans" cxnId="{15F31B09-48CF-431F-B6A5-7F6654DFD11C}">
      <dgm:prSet/>
      <dgm:spPr/>
      <dgm:t>
        <a:bodyPr/>
        <a:lstStyle/>
        <a:p>
          <a:endParaRPr lang="en-US"/>
        </a:p>
      </dgm:t>
    </dgm:pt>
    <dgm:pt modelId="{33DA8DAF-0FEF-4424-B67F-162C4BD0EF7F}">
      <dgm:prSet/>
      <dgm:spPr/>
      <dgm:t>
        <a:bodyPr/>
        <a:lstStyle/>
        <a:p>
          <a:r>
            <a:rPr lang="en-US" dirty="0"/>
            <a:t>2 travel lanes in each direction, center turn lane, bike lanes, and sidewalks  </a:t>
          </a:r>
        </a:p>
      </dgm:t>
    </dgm:pt>
    <dgm:pt modelId="{A967483C-7A6D-4B1E-BB92-3161FB978B81}" type="parTrans" cxnId="{B77680D5-5705-4141-A94D-094F9F2546E9}">
      <dgm:prSet/>
      <dgm:spPr/>
      <dgm:t>
        <a:bodyPr/>
        <a:lstStyle/>
        <a:p>
          <a:endParaRPr lang="en-US"/>
        </a:p>
      </dgm:t>
    </dgm:pt>
    <dgm:pt modelId="{16095E11-E303-4C75-8FD2-4DCCDF60C69E}" type="sibTrans" cxnId="{B77680D5-5705-4141-A94D-094F9F2546E9}">
      <dgm:prSet/>
      <dgm:spPr/>
      <dgm:t>
        <a:bodyPr/>
        <a:lstStyle/>
        <a:p>
          <a:endParaRPr lang="en-US"/>
        </a:p>
      </dgm:t>
    </dgm:pt>
    <dgm:pt modelId="{567CD628-C813-4555-B8A8-2B1B4A575E3E}">
      <dgm:prSet/>
      <dgm:spPr/>
      <dgm:t>
        <a:bodyPr/>
        <a:lstStyle/>
        <a:p>
          <a:r>
            <a:rPr lang="en-US" dirty="0"/>
            <a:t>2044 Average Daily Traffic: 16,510 </a:t>
          </a:r>
        </a:p>
      </dgm:t>
    </dgm:pt>
    <dgm:pt modelId="{5EE8009D-41E7-45F5-AF9F-C9C3C14985BD}" type="parTrans" cxnId="{E59E1100-C3A5-41FC-83CC-B92EE08551A7}">
      <dgm:prSet/>
      <dgm:spPr/>
      <dgm:t>
        <a:bodyPr/>
        <a:lstStyle/>
        <a:p>
          <a:endParaRPr lang="en-US"/>
        </a:p>
      </dgm:t>
    </dgm:pt>
    <dgm:pt modelId="{0C22328D-BCFC-48B0-884A-8AD0171401BB}" type="sibTrans" cxnId="{E59E1100-C3A5-41FC-83CC-B92EE08551A7}">
      <dgm:prSet/>
      <dgm:spPr/>
      <dgm:t>
        <a:bodyPr/>
        <a:lstStyle/>
        <a:p>
          <a:endParaRPr lang="en-US"/>
        </a:p>
      </dgm:t>
    </dgm:pt>
    <dgm:pt modelId="{3F1E5B57-1BBD-49D6-833F-122665B4337B}">
      <dgm:prSet/>
      <dgm:spPr/>
      <dgm:t>
        <a:bodyPr/>
        <a:lstStyle/>
        <a:p>
          <a:r>
            <a:rPr lang="en-US" b="1"/>
            <a:t>Project Elements:      </a:t>
          </a:r>
          <a:endParaRPr lang="en-US"/>
        </a:p>
      </dgm:t>
    </dgm:pt>
    <dgm:pt modelId="{8DF3DA27-44A6-43AA-A016-79E96C8D6070}" type="parTrans" cxnId="{88A1A652-5351-4EC8-ADD6-2A2C320DAE50}">
      <dgm:prSet/>
      <dgm:spPr/>
      <dgm:t>
        <a:bodyPr/>
        <a:lstStyle/>
        <a:p>
          <a:endParaRPr lang="en-US"/>
        </a:p>
      </dgm:t>
    </dgm:pt>
    <dgm:pt modelId="{C88F1D08-ACFA-4693-9445-3FC28ADCE99D}" type="sibTrans" cxnId="{88A1A652-5351-4EC8-ADD6-2A2C320DAE50}">
      <dgm:prSet/>
      <dgm:spPr/>
      <dgm:t>
        <a:bodyPr/>
        <a:lstStyle/>
        <a:p>
          <a:endParaRPr lang="en-US"/>
        </a:p>
      </dgm:t>
    </dgm:pt>
    <dgm:pt modelId="{6F82B441-BFAD-48FB-8850-1CC64D6568B1}">
      <dgm:prSet/>
      <dgm:spPr/>
      <dgm:t>
        <a:bodyPr/>
        <a:lstStyle/>
        <a:p>
          <a:r>
            <a:rPr lang="en-US"/>
            <a:t>Realign the </a:t>
          </a:r>
          <a:r>
            <a:rPr lang="en-US" dirty="0"/>
            <a:t>intersection at SR6 (W Main St) to improve traffic movements</a:t>
          </a:r>
        </a:p>
      </dgm:t>
    </dgm:pt>
    <dgm:pt modelId="{70AB9B57-D3E8-4CCC-B9F7-30A141C7B399}" type="parTrans" cxnId="{2A87508F-377A-4205-8288-3C86B2BF710F}">
      <dgm:prSet/>
      <dgm:spPr/>
      <dgm:t>
        <a:bodyPr/>
        <a:lstStyle/>
        <a:p>
          <a:endParaRPr lang="en-US"/>
        </a:p>
      </dgm:t>
    </dgm:pt>
    <dgm:pt modelId="{ADA7186C-8A86-48AA-AF0F-78D72C6F2E55}" type="sibTrans" cxnId="{2A87508F-377A-4205-8288-3C86B2BF710F}">
      <dgm:prSet/>
      <dgm:spPr/>
      <dgm:t>
        <a:bodyPr/>
        <a:lstStyle/>
        <a:p>
          <a:endParaRPr lang="en-US"/>
        </a:p>
      </dgm:t>
    </dgm:pt>
    <dgm:pt modelId="{A71B36A7-1428-48D1-A625-471F343BC5F6}">
      <dgm:prSet/>
      <dgm:spPr/>
      <dgm:t>
        <a:bodyPr/>
        <a:lstStyle/>
        <a:p>
          <a:r>
            <a:rPr lang="en-US" dirty="0"/>
            <a:t>Addition of bike lanes and sidewalk to improve pedestrian movements</a:t>
          </a:r>
        </a:p>
      </dgm:t>
    </dgm:pt>
    <dgm:pt modelId="{ECE0DB2F-7513-4D54-9874-6355AB675A86}" type="parTrans" cxnId="{38F18B54-F3CE-492F-B78A-8B0A6E62D458}">
      <dgm:prSet/>
      <dgm:spPr/>
      <dgm:t>
        <a:bodyPr/>
        <a:lstStyle/>
        <a:p>
          <a:endParaRPr lang="en-US"/>
        </a:p>
      </dgm:t>
    </dgm:pt>
    <dgm:pt modelId="{67C22E46-A2F1-4F24-8697-8C69B6338BB6}" type="sibTrans" cxnId="{38F18B54-F3CE-492F-B78A-8B0A6E62D458}">
      <dgm:prSet/>
      <dgm:spPr/>
      <dgm:t>
        <a:bodyPr/>
        <a:lstStyle/>
        <a:p>
          <a:endParaRPr lang="en-US"/>
        </a:p>
      </dgm:t>
    </dgm:pt>
    <dgm:pt modelId="{85BA102E-0645-4578-84E2-7D9E20BF0A5F}">
      <dgm:prSet/>
      <dgm:spPr/>
      <dgm:t>
        <a:bodyPr/>
        <a:lstStyle/>
        <a:p>
          <a:r>
            <a:rPr lang="en-US" dirty="0"/>
            <a:t>1 Box culvert replacement</a:t>
          </a:r>
        </a:p>
      </dgm:t>
    </dgm:pt>
    <dgm:pt modelId="{864CD6D6-8BD0-44A0-9E50-6BBA9860F183}" type="parTrans" cxnId="{3C5992E1-BE4F-4BF2-ABF6-DCCAFC00E994}">
      <dgm:prSet/>
      <dgm:spPr/>
      <dgm:t>
        <a:bodyPr/>
        <a:lstStyle/>
        <a:p>
          <a:endParaRPr lang="en-US"/>
        </a:p>
      </dgm:t>
    </dgm:pt>
    <dgm:pt modelId="{4E0BCE95-9070-43DA-9AFD-972FCD4D193F}" type="sibTrans" cxnId="{3C5992E1-BE4F-4BF2-ABF6-DCCAFC00E994}">
      <dgm:prSet/>
      <dgm:spPr/>
      <dgm:t>
        <a:bodyPr/>
        <a:lstStyle/>
        <a:p>
          <a:endParaRPr lang="en-US"/>
        </a:p>
      </dgm:t>
    </dgm:pt>
    <dgm:pt modelId="{5BFF8301-3B2D-4E19-BB98-CA7112ED2BCA}">
      <dgm:prSet/>
      <dgm:spPr/>
      <dgm:t>
        <a:bodyPr/>
        <a:lstStyle/>
        <a:p>
          <a:r>
            <a:rPr lang="en-US" dirty="0"/>
            <a:t>Roadway Lighting / Signalization</a:t>
          </a:r>
        </a:p>
      </dgm:t>
    </dgm:pt>
    <dgm:pt modelId="{4F7A250B-49C5-4A23-82A2-95DA157486F0}" type="parTrans" cxnId="{9599E33C-B37E-4F6D-8BEC-423C39BEEB4C}">
      <dgm:prSet/>
      <dgm:spPr/>
      <dgm:t>
        <a:bodyPr/>
        <a:lstStyle/>
        <a:p>
          <a:endParaRPr lang="en-US"/>
        </a:p>
      </dgm:t>
    </dgm:pt>
    <dgm:pt modelId="{9BF10F22-071F-47AF-AAA9-696C6B1206BA}" type="sibTrans" cxnId="{9599E33C-B37E-4F6D-8BEC-423C39BEEB4C}">
      <dgm:prSet/>
      <dgm:spPr/>
      <dgm:t>
        <a:bodyPr/>
        <a:lstStyle/>
        <a:p>
          <a:endParaRPr lang="en-US"/>
        </a:p>
      </dgm:t>
    </dgm:pt>
    <dgm:pt modelId="{2407CA2D-2FC5-4328-9BF0-DDB4015A4176}" type="pres">
      <dgm:prSet presAssocID="{B3A0444B-DE7E-49A3-BEBE-E370B6BE1EDA}" presName="linear" presStyleCnt="0">
        <dgm:presLayoutVars>
          <dgm:dir/>
          <dgm:animLvl val="lvl"/>
          <dgm:resizeHandles val="exact"/>
        </dgm:presLayoutVars>
      </dgm:prSet>
      <dgm:spPr/>
    </dgm:pt>
    <dgm:pt modelId="{FF16D02C-340C-4069-AC7D-2434395464A2}" type="pres">
      <dgm:prSet presAssocID="{63BA337C-447C-4B81-94CA-2DB16A1DADEF}" presName="parentLin" presStyleCnt="0"/>
      <dgm:spPr/>
    </dgm:pt>
    <dgm:pt modelId="{118317CE-5B8D-4E8B-BEDB-16350297357F}" type="pres">
      <dgm:prSet presAssocID="{63BA337C-447C-4B81-94CA-2DB16A1DADEF}" presName="parentLeftMargin" presStyleLbl="node1" presStyleIdx="0" presStyleCnt="3"/>
      <dgm:spPr/>
    </dgm:pt>
    <dgm:pt modelId="{A9C590F8-302F-4143-A372-335D844F0F19}" type="pres">
      <dgm:prSet presAssocID="{63BA337C-447C-4B81-94CA-2DB16A1DADE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FA4B58B4-609C-45B0-9199-4BCF24330FCA}" type="pres">
      <dgm:prSet presAssocID="{63BA337C-447C-4B81-94CA-2DB16A1DADEF}" presName="negativeSpace" presStyleCnt="0"/>
      <dgm:spPr/>
    </dgm:pt>
    <dgm:pt modelId="{C178F7F8-0F88-4A05-89E2-1792403E2E48}" type="pres">
      <dgm:prSet presAssocID="{63BA337C-447C-4B81-94CA-2DB16A1DADEF}" presName="childText" presStyleLbl="conFgAcc1" presStyleIdx="0" presStyleCnt="3">
        <dgm:presLayoutVars>
          <dgm:bulletEnabled val="1"/>
        </dgm:presLayoutVars>
      </dgm:prSet>
      <dgm:spPr/>
    </dgm:pt>
    <dgm:pt modelId="{1BC25701-4F27-4AD4-A1F5-E08D8CCBF48A}" type="pres">
      <dgm:prSet presAssocID="{A7906518-D859-4DC6-8440-0B715B293751}" presName="spaceBetweenRectangles" presStyleCnt="0"/>
      <dgm:spPr/>
    </dgm:pt>
    <dgm:pt modelId="{D09308A6-0C28-407F-B147-6508CEE93866}" type="pres">
      <dgm:prSet presAssocID="{7BED6D5B-4706-4F8B-A441-86C9F7A7C1A5}" presName="parentLin" presStyleCnt="0"/>
      <dgm:spPr/>
    </dgm:pt>
    <dgm:pt modelId="{25AF2DBE-A0CE-42BA-97DB-B19B28A35DAB}" type="pres">
      <dgm:prSet presAssocID="{7BED6D5B-4706-4F8B-A441-86C9F7A7C1A5}" presName="parentLeftMargin" presStyleLbl="node1" presStyleIdx="0" presStyleCnt="3"/>
      <dgm:spPr/>
    </dgm:pt>
    <dgm:pt modelId="{272CF1C4-AC54-470D-BD5D-FA5DB171003C}" type="pres">
      <dgm:prSet presAssocID="{7BED6D5B-4706-4F8B-A441-86C9F7A7C1A5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6B56A497-F556-4CA2-8B2B-1529A25003C4}" type="pres">
      <dgm:prSet presAssocID="{7BED6D5B-4706-4F8B-A441-86C9F7A7C1A5}" presName="negativeSpace" presStyleCnt="0"/>
      <dgm:spPr/>
    </dgm:pt>
    <dgm:pt modelId="{C32A1F36-197D-422E-999A-17BACC5702D3}" type="pres">
      <dgm:prSet presAssocID="{7BED6D5B-4706-4F8B-A441-86C9F7A7C1A5}" presName="childText" presStyleLbl="conFgAcc1" presStyleIdx="1" presStyleCnt="3">
        <dgm:presLayoutVars>
          <dgm:bulletEnabled val="1"/>
        </dgm:presLayoutVars>
      </dgm:prSet>
      <dgm:spPr/>
    </dgm:pt>
    <dgm:pt modelId="{4C90D59B-89AC-45B1-9F64-8C876A5A0BA3}" type="pres">
      <dgm:prSet presAssocID="{F3529A01-3EDF-4C27-8BA2-A41734EB93DA}" presName="spaceBetweenRectangles" presStyleCnt="0"/>
      <dgm:spPr/>
    </dgm:pt>
    <dgm:pt modelId="{695BF083-4735-4747-8FEF-2AE58DBE1E2A}" type="pres">
      <dgm:prSet presAssocID="{3F1E5B57-1BBD-49D6-833F-122665B4337B}" presName="parentLin" presStyleCnt="0"/>
      <dgm:spPr/>
    </dgm:pt>
    <dgm:pt modelId="{F377AB82-7183-4558-A82F-CAED52A7A67C}" type="pres">
      <dgm:prSet presAssocID="{3F1E5B57-1BBD-49D6-833F-122665B4337B}" presName="parentLeftMargin" presStyleLbl="node1" presStyleIdx="1" presStyleCnt="3"/>
      <dgm:spPr/>
    </dgm:pt>
    <dgm:pt modelId="{BF62EAE3-08AE-4777-8573-0CD7D6AE8A19}" type="pres">
      <dgm:prSet presAssocID="{3F1E5B57-1BBD-49D6-833F-122665B4337B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A1E48F5-A843-4A83-857A-7FE2617FF68C}" type="pres">
      <dgm:prSet presAssocID="{3F1E5B57-1BBD-49D6-833F-122665B4337B}" presName="negativeSpace" presStyleCnt="0"/>
      <dgm:spPr/>
    </dgm:pt>
    <dgm:pt modelId="{B0CA7AA2-C129-4C04-980C-D2AB487044D2}" type="pres">
      <dgm:prSet presAssocID="{3F1E5B57-1BBD-49D6-833F-122665B4337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59E1100-C3A5-41FC-83CC-B92EE08551A7}" srcId="{7BED6D5B-4706-4F8B-A441-86C9F7A7C1A5}" destId="{567CD628-C813-4555-B8A8-2B1B4A575E3E}" srcOrd="1" destOrd="0" parTransId="{5EE8009D-41E7-45F5-AF9F-C9C3C14985BD}" sibTransId="{0C22328D-BCFC-48B0-884A-8AD0171401BB}"/>
    <dgm:cxn modelId="{15F31B09-48CF-431F-B6A5-7F6654DFD11C}" srcId="{B3A0444B-DE7E-49A3-BEBE-E370B6BE1EDA}" destId="{7BED6D5B-4706-4F8B-A441-86C9F7A7C1A5}" srcOrd="1" destOrd="0" parTransId="{DC2ED166-3AF7-47C5-8643-141B3E0B33B6}" sibTransId="{F3529A01-3EDF-4C27-8BA2-A41734EB93DA}"/>
    <dgm:cxn modelId="{CC0E851B-60DE-430A-B387-59A6A40CC88D}" type="presOf" srcId="{85BA102E-0645-4578-84E2-7D9E20BF0A5F}" destId="{B0CA7AA2-C129-4C04-980C-D2AB487044D2}" srcOrd="0" destOrd="2" presId="urn:microsoft.com/office/officeart/2005/8/layout/list1"/>
    <dgm:cxn modelId="{DFF04C33-19FD-4646-AA65-A5C8EBD0EADA}" srcId="{63BA337C-447C-4B81-94CA-2DB16A1DADEF}" destId="{EB6C55C0-6D8B-420D-8F13-30EF48309B19}" srcOrd="1" destOrd="0" parTransId="{CB23E73F-9A05-4B20-9322-25CB6646E2C5}" sibTransId="{D91427E7-9E75-4194-91A8-A76C77BC2564}"/>
    <dgm:cxn modelId="{F194753B-44A9-4B31-8709-52702316E6B8}" type="presOf" srcId="{EB6C55C0-6D8B-420D-8F13-30EF48309B19}" destId="{C178F7F8-0F88-4A05-89E2-1792403E2E48}" srcOrd="0" destOrd="1" presId="urn:microsoft.com/office/officeart/2005/8/layout/list1"/>
    <dgm:cxn modelId="{9599E33C-B37E-4F6D-8BEC-423C39BEEB4C}" srcId="{3F1E5B57-1BBD-49D6-833F-122665B4337B}" destId="{5BFF8301-3B2D-4E19-BB98-CA7112ED2BCA}" srcOrd="3" destOrd="0" parTransId="{4F7A250B-49C5-4A23-82A2-95DA157486F0}" sibTransId="{9BF10F22-071F-47AF-AAA9-696C6B1206BA}"/>
    <dgm:cxn modelId="{91B15B41-FD41-4915-94A2-A7ECD52C5E50}" type="presOf" srcId="{5BFF8301-3B2D-4E19-BB98-CA7112ED2BCA}" destId="{B0CA7AA2-C129-4C04-980C-D2AB487044D2}" srcOrd="0" destOrd="3" presId="urn:microsoft.com/office/officeart/2005/8/layout/list1"/>
    <dgm:cxn modelId="{A59D0647-5FC4-40A0-BDF5-E2AE6CBDE697}" srcId="{B3A0444B-DE7E-49A3-BEBE-E370B6BE1EDA}" destId="{63BA337C-447C-4B81-94CA-2DB16A1DADEF}" srcOrd="0" destOrd="0" parTransId="{2385D78F-41C9-4BBB-A9AC-9CE366A787DC}" sibTransId="{A7906518-D859-4DC6-8440-0B715B293751}"/>
    <dgm:cxn modelId="{88A1A652-5351-4EC8-ADD6-2A2C320DAE50}" srcId="{B3A0444B-DE7E-49A3-BEBE-E370B6BE1EDA}" destId="{3F1E5B57-1BBD-49D6-833F-122665B4337B}" srcOrd="2" destOrd="0" parTransId="{8DF3DA27-44A6-43AA-A016-79E96C8D6070}" sibTransId="{C88F1D08-ACFA-4693-9445-3FC28ADCE99D}"/>
    <dgm:cxn modelId="{38F18B54-F3CE-492F-B78A-8B0A6E62D458}" srcId="{3F1E5B57-1BBD-49D6-833F-122665B4337B}" destId="{A71B36A7-1428-48D1-A625-471F343BC5F6}" srcOrd="1" destOrd="0" parTransId="{ECE0DB2F-7513-4D54-9874-6355AB675A86}" sibTransId="{67C22E46-A2F1-4F24-8697-8C69B6338BB6}"/>
    <dgm:cxn modelId="{B1BA9957-CE6C-4B6D-85A2-0AC6B511C04B}" type="presOf" srcId="{7BED6D5B-4706-4F8B-A441-86C9F7A7C1A5}" destId="{25AF2DBE-A0CE-42BA-97DB-B19B28A35DAB}" srcOrd="0" destOrd="0" presId="urn:microsoft.com/office/officeart/2005/8/layout/list1"/>
    <dgm:cxn modelId="{C7B20A58-C60D-4EED-A7EC-0738723E02CC}" type="presOf" srcId="{7BED6D5B-4706-4F8B-A441-86C9F7A7C1A5}" destId="{272CF1C4-AC54-470D-BD5D-FA5DB171003C}" srcOrd="1" destOrd="0" presId="urn:microsoft.com/office/officeart/2005/8/layout/list1"/>
    <dgm:cxn modelId="{62AC6D58-377B-4828-BDC2-9764B66758EF}" type="presOf" srcId="{415731C5-BE97-4D01-ACDA-E53D081C5DF0}" destId="{C178F7F8-0F88-4A05-89E2-1792403E2E48}" srcOrd="0" destOrd="0" presId="urn:microsoft.com/office/officeart/2005/8/layout/list1"/>
    <dgm:cxn modelId="{61AF197A-575C-49EE-A300-44468D5EC43B}" type="presOf" srcId="{3F1E5B57-1BBD-49D6-833F-122665B4337B}" destId="{F377AB82-7183-4558-A82F-CAED52A7A67C}" srcOrd="0" destOrd="0" presId="urn:microsoft.com/office/officeart/2005/8/layout/list1"/>
    <dgm:cxn modelId="{FEE7DF7A-B8A0-4972-958F-7C94CB8CB4AB}" type="presOf" srcId="{A71B36A7-1428-48D1-A625-471F343BC5F6}" destId="{B0CA7AA2-C129-4C04-980C-D2AB487044D2}" srcOrd="0" destOrd="1" presId="urn:microsoft.com/office/officeart/2005/8/layout/list1"/>
    <dgm:cxn modelId="{2A87508F-377A-4205-8288-3C86B2BF710F}" srcId="{3F1E5B57-1BBD-49D6-833F-122665B4337B}" destId="{6F82B441-BFAD-48FB-8850-1CC64D6568B1}" srcOrd="0" destOrd="0" parTransId="{70AB9B57-D3E8-4CCC-B9F7-30A141C7B399}" sibTransId="{ADA7186C-8A86-48AA-AF0F-78D72C6F2E55}"/>
    <dgm:cxn modelId="{B6F7F898-B1A6-4951-A302-A2A1C6D7B2FD}" type="presOf" srcId="{567CD628-C813-4555-B8A8-2B1B4A575E3E}" destId="{C32A1F36-197D-422E-999A-17BACC5702D3}" srcOrd="0" destOrd="1" presId="urn:microsoft.com/office/officeart/2005/8/layout/list1"/>
    <dgm:cxn modelId="{B117E59F-0020-424A-BAB6-9087DA32F31A}" type="presOf" srcId="{63BA337C-447C-4B81-94CA-2DB16A1DADEF}" destId="{A9C590F8-302F-4143-A372-335D844F0F19}" srcOrd="1" destOrd="0" presId="urn:microsoft.com/office/officeart/2005/8/layout/list1"/>
    <dgm:cxn modelId="{F54EFEA2-23C6-460F-951F-9E0B4C9B4C42}" type="presOf" srcId="{B3A0444B-DE7E-49A3-BEBE-E370B6BE1EDA}" destId="{2407CA2D-2FC5-4328-9BF0-DDB4015A4176}" srcOrd="0" destOrd="0" presId="urn:microsoft.com/office/officeart/2005/8/layout/list1"/>
    <dgm:cxn modelId="{0B08A5AA-3FEE-4271-A290-E225B477061E}" type="presOf" srcId="{3F1E5B57-1BBD-49D6-833F-122665B4337B}" destId="{BF62EAE3-08AE-4777-8573-0CD7D6AE8A19}" srcOrd="1" destOrd="0" presId="urn:microsoft.com/office/officeart/2005/8/layout/list1"/>
    <dgm:cxn modelId="{04E58BBF-2FA8-41EB-8991-B648CF3E95F2}" type="presOf" srcId="{63BA337C-447C-4B81-94CA-2DB16A1DADEF}" destId="{118317CE-5B8D-4E8B-BEDB-16350297357F}" srcOrd="0" destOrd="0" presId="urn:microsoft.com/office/officeart/2005/8/layout/list1"/>
    <dgm:cxn modelId="{3F8933C5-4286-4C56-B9F2-71076B2E482B}" type="presOf" srcId="{6F82B441-BFAD-48FB-8850-1CC64D6568B1}" destId="{B0CA7AA2-C129-4C04-980C-D2AB487044D2}" srcOrd="0" destOrd="0" presId="urn:microsoft.com/office/officeart/2005/8/layout/list1"/>
    <dgm:cxn modelId="{B77680D5-5705-4141-A94D-094F9F2546E9}" srcId="{7BED6D5B-4706-4F8B-A441-86C9F7A7C1A5}" destId="{33DA8DAF-0FEF-4424-B67F-162C4BD0EF7F}" srcOrd="0" destOrd="0" parTransId="{A967483C-7A6D-4B1E-BB92-3161FB978B81}" sibTransId="{16095E11-E303-4C75-8FD2-4DCCDF60C69E}"/>
    <dgm:cxn modelId="{3C5992E1-BE4F-4BF2-ABF6-DCCAFC00E994}" srcId="{3F1E5B57-1BBD-49D6-833F-122665B4337B}" destId="{85BA102E-0645-4578-84E2-7D9E20BF0A5F}" srcOrd="2" destOrd="0" parTransId="{864CD6D6-8BD0-44A0-9E50-6BBA9860F183}" sibTransId="{4E0BCE95-9070-43DA-9AFD-972FCD4D193F}"/>
    <dgm:cxn modelId="{E794FDEB-8FF9-4321-AC97-D9895828F516}" type="presOf" srcId="{33DA8DAF-0FEF-4424-B67F-162C4BD0EF7F}" destId="{C32A1F36-197D-422E-999A-17BACC5702D3}" srcOrd="0" destOrd="0" presId="urn:microsoft.com/office/officeart/2005/8/layout/list1"/>
    <dgm:cxn modelId="{62D355FA-A8A1-4EDC-BCD8-F6A411EC0C12}" srcId="{63BA337C-447C-4B81-94CA-2DB16A1DADEF}" destId="{415731C5-BE97-4D01-ACDA-E53D081C5DF0}" srcOrd="0" destOrd="0" parTransId="{B2BDA20D-0A5C-4297-82AE-BC7AD7EE2630}" sibTransId="{ED07F261-0B08-4C23-A99D-2316A1E97C04}"/>
    <dgm:cxn modelId="{1CE1161D-65D0-408B-B439-D1AA6A629D06}" type="presParOf" srcId="{2407CA2D-2FC5-4328-9BF0-DDB4015A4176}" destId="{FF16D02C-340C-4069-AC7D-2434395464A2}" srcOrd="0" destOrd="0" presId="urn:microsoft.com/office/officeart/2005/8/layout/list1"/>
    <dgm:cxn modelId="{4D90294A-1AB6-4B2E-AB1C-C7CCBC02B03E}" type="presParOf" srcId="{FF16D02C-340C-4069-AC7D-2434395464A2}" destId="{118317CE-5B8D-4E8B-BEDB-16350297357F}" srcOrd="0" destOrd="0" presId="urn:microsoft.com/office/officeart/2005/8/layout/list1"/>
    <dgm:cxn modelId="{B5815224-4E82-4C89-9138-4F820828F363}" type="presParOf" srcId="{FF16D02C-340C-4069-AC7D-2434395464A2}" destId="{A9C590F8-302F-4143-A372-335D844F0F19}" srcOrd="1" destOrd="0" presId="urn:microsoft.com/office/officeart/2005/8/layout/list1"/>
    <dgm:cxn modelId="{A99FBB2F-8855-4E7F-AF74-E7140C8E1B94}" type="presParOf" srcId="{2407CA2D-2FC5-4328-9BF0-DDB4015A4176}" destId="{FA4B58B4-609C-45B0-9199-4BCF24330FCA}" srcOrd="1" destOrd="0" presId="urn:microsoft.com/office/officeart/2005/8/layout/list1"/>
    <dgm:cxn modelId="{52B4BDE7-18DB-444B-8582-F46CB5017FBD}" type="presParOf" srcId="{2407CA2D-2FC5-4328-9BF0-DDB4015A4176}" destId="{C178F7F8-0F88-4A05-89E2-1792403E2E48}" srcOrd="2" destOrd="0" presId="urn:microsoft.com/office/officeart/2005/8/layout/list1"/>
    <dgm:cxn modelId="{24A00518-99B2-436E-B5E0-AF8B1A77C1AC}" type="presParOf" srcId="{2407CA2D-2FC5-4328-9BF0-DDB4015A4176}" destId="{1BC25701-4F27-4AD4-A1F5-E08D8CCBF48A}" srcOrd="3" destOrd="0" presId="urn:microsoft.com/office/officeart/2005/8/layout/list1"/>
    <dgm:cxn modelId="{85971829-EE21-49A2-B58C-C92B2DBB9BBD}" type="presParOf" srcId="{2407CA2D-2FC5-4328-9BF0-DDB4015A4176}" destId="{D09308A6-0C28-407F-B147-6508CEE93866}" srcOrd="4" destOrd="0" presId="urn:microsoft.com/office/officeart/2005/8/layout/list1"/>
    <dgm:cxn modelId="{1D6B15E4-9C4D-4A52-91C5-E22761A2488E}" type="presParOf" srcId="{D09308A6-0C28-407F-B147-6508CEE93866}" destId="{25AF2DBE-A0CE-42BA-97DB-B19B28A35DAB}" srcOrd="0" destOrd="0" presId="urn:microsoft.com/office/officeart/2005/8/layout/list1"/>
    <dgm:cxn modelId="{C516E1F7-F86F-4F53-8FC7-1F12D3B563AA}" type="presParOf" srcId="{D09308A6-0C28-407F-B147-6508CEE93866}" destId="{272CF1C4-AC54-470D-BD5D-FA5DB171003C}" srcOrd="1" destOrd="0" presId="urn:microsoft.com/office/officeart/2005/8/layout/list1"/>
    <dgm:cxn modelId="{3CFA1E99-B23B-4DF8-93F9-910A249E2EE2}" type="presParOf" srcId="{2407CA2D-2FC5-4328-9BF0-DDB4015A4176}" destId="{6B56A497-F556-4CA2-8B2B-1529A25003C4}" srcOrd="5" destOrd="0" presId="urn:microsoft.com/office/officeart/2005/8/layout/list1"/>
    <dgm:cxn modelId="{23E57D4D-F390-4761-A2EC-C411ABADF807}" type="presParOf" srcId="{2407CA2D-2FC5-4328-9BF0-DDB4015A4176}" destId="{C32A1F36-197D-422E-999A-17BACC5702D3}" srcOrd="6" destOrd="0" presId="urn:microsoft.com/office/officeart/2005/8/layout/list1"/>
    <dgm:cxn modelId="{84EA1AF7-8324-4DF0-8ACD-B7A7223C7F88}" type="presParOf" srcId="{2407CA2D-2FC5-4328-9BF0-DDB4015A4176}" destId="{4C90D59B-89AC-45B1-9F64-8C876A5A0BA3}" srcOrd="7" destOrd="0" presId="urn:microsoft.com/office/officeart/2005/8/layout/list1"/>
    <dgm:cxn modelId="{DA6B009F-12C9-4E81-BF3E-E66A9A956EF4}" type="presParOf" srcId="{2407CA2D-2FC5-4328-9BF0-DDB4015A4176}" destId="{695BF083-4735-4747-8FEF-2AE58DBE1E2A}" srcOrd="8" destOrd="0" presId="urn:microsoft.com/office/officeart/2005/8/layout/list1"/>
    <dgm:cxn modelId="{1586A892-EEAF-4BFB-9738-71CC495A5FD5}" type="presParOf" srcId="{695BF083-4735-4747-8FEF-2AE58DBE1E2A}" destId="{F377AB82-7183-4558-A82F-CAED52A7A67C}" srcOrd="0" destOrd="0" presId="urn:microsoft.com/office/officeart/2005/8/layout/list1"/>
    <dgm:cxn modelId="{A387710B-9C68-4B2F-AFDA-77E90FD6A31E}" type="presParOf" srcId="{695BF083-4735-4747-8FEF-2AE58DBE1E2A}" destId="{BF62EAE3-08AE-4777-8573-0CD7D6AE8A19}" srcOrd="1" destOrd="0" presId="urn:microsoft.com/office/officeart/2005/8/layout/list1"/>
    <dgm:cxn modelId="{53DC1D2A-6D76-47F1-BD4F-D3B41A557C38}" type="presParOf" srcId="{2407CA2D-2FC5-4328-9BF0-DDB4015A4176}" destId="{3A1E48F5-A843-4A83-857A-7FE2617FF68C}" srcOrd="9" destOrd="0" presId="urn:microsoft.com/office/officeart/2005/8/layout/list1"/>
    <dgm:cxn modelId="{B31385C9-AD93-4053-8274-EA8D0ADE9927}" type="presParOf" srcId="{2407CA2D-2FC5-4328-9BF0-DDB4015A4176}" destId="{B0CA7AA2-C129-4C04-980C-D2AB487044D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78F7F8-0F88-4A05-89E2-1792403E2E48}">
      <dsp:nvSpPr>
        <dsp:cNvPr id="0" name=""/>
        <dsp:cNvSpPr/>
      </dsp:nvSpPr>
      <dsp:spPr>
        <a:xfrm>
          <a:off x="0" y="378092"/>
          <a:ext cx="8763000" cy="10489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0106" tIns="374904" rIns="68010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2 lane highway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2024 Average Daily Traffic: 12,900</a:t>
          </a:r>
        </a:p>
      </dsp:txBody>
      <dsp:txXfrm>
        <a:off x="0" y="378092"/>
        <a:ext cx="8763000" cy="1048950"/>
      </dsp:txXfrm>
    </dsp:sp>
    <dsp:sp modelId="{A9C590F8-302F-4143-A372-335D844F0F19}">
      <dsp:nvSpPr>
        <dsp:cNvPr id="0" name=""/>
        <dsp:cNvSpPr/>
      </dsp:nvSpPr>
      <dsp:spPr>
        <a:xfrm>
          <a:off x="438150" y="112412"/>
          <a:ext cx="6134100" cy="5313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31854" tIns="0" rIns="231854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Current Conditions:</a:t>
          </a:r>
          <a:endParaRPr lang="en-US" sz="1800" kern="1200"/>
        </a:p>
      </dsp:txBody>
      <dsp:txXfrm>
        <a:off x="464089" y="138351"/>
        <a:ext cx="6082222" cy="479482"/>
      </dsp:txXfrm>
    </dsp:sp>
    <dsp:sp modelId="{C32A1F36-197D-422E-999A-17BACC5702D3}">
      <dsp:nvSpPr>
        <dsp:cNvPr id="0" name=""/>
        <dsp:cNvSpPr/>
      </dsp:nvSpPr>
      <dsp:spPr>
        <a:xfrm>
          <a:off x="0" y="1789922"/>
          <a:ext cx="8763000" cy="10489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0106" tIns="374904" rIns="68010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2 travel lanes in each direction, center turn lane, bike lanes, and sidewalks 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2044 Average Daily Traffic: 16,510 </a:t>
          </a:r>
        </a:p>
      </dsp:txBody>
      <dsp:txXfrm>
        <a:off x="0" y="1789922"/>
        <a:ext cx="8763000" cy="1048950"/>
      </dsp:txXfrm>
    </dsp:sp>
    <dsp:sp modelId="{272CF1C4-AC54-470D-BD5D-FA5DB171003C}">
      <dsp:nvSpPr>
        <dsp:cNvPr id="0" name=""/>
        <dsp:cNvSpPr/>
      </dsp:nvSpPr>
      <dsp:spPr>
        <a:xfrm>
          <a:off x="438150" y="1524242"/>
          <a:ext cx="6134100" cy="5313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31854" tIns="0" rIns="231854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Future Conditions:</a:t>
          </a:r>
          <a:endParaRPr lang="en-US" sz="1800" kern="1200"/>
        </a:p>
      </dsp:txBody>
      <dsp:txXfrm>
        <a:off x="464089" y="1550181"/>
        <a:ext cx="6082222" cy="479482"/>
      </dsp:txXfrm>
    </dsp:sp>
    <dsp:sp modelId="{B0CA7AA2-C129-4C04-980C-D2AB487044D2}">
      <dsp:nvSpPr>
        <dsp:cNvPr id="0" name=""/>
        <dsp:cNvSpPr/>
      </dsp:nvSpPr>
      <dsp:spPr>
        <a:xfrm>
          <a:off x="0" y="3201752"/>
          <a:ext cx="8763000" cy="1644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0106" tIns="374904" rIns="68010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/>
            <a:t>Realign the </a:t>
          </a:r>
          <a:r>
            <a:rPr lang="en-US" sz="1800" kern="1200" dirty="0"/>
            <a:t>intersection at SR6 (W Main St) to improve traffic movements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Addition of bike lanes and sidewalk to improve pedestrian movements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1 Box culvert replacement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Roadway Lighting / Signalization</a:t>
          </a:r>
        </a:p>
      </dsp:txBody>
      <dsp:txXfrm>
        <a:off x="0" y="3201752"/>
        <a:ext cx="8763000" cy="1644300"/>
      </dsp:txXfrm>
    </dsp:sp>
    <dsp:sp modelId="{BF62EAE3-08AE-4777-8573-0CD7D6AE8A19}">
      <dsp:nvSpPr>
        <dsp:cNvPr id="0" name=""/>
        <dsp:cNvSpPr/>
      </dsp:nvSpPr>
      <dsp:spPr>
        <a:xfrm>
          <a:off x="438150" y="2936072"/>
          <a:ext cx="6134100" cy="5313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31854" tIns="0" rIns="231854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Project Elements:      </a:t>
          </a:r>
          <a:endParaRPr lang="en-US" sz="1800" kern="1200"/>
        </a:p>
      </dsp:txBody>
      <dsp:txXfrm>
        <a:off x="464089" y="2962011"/>
        <a:ext cx="6082222" cy="479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6AE7E-2387-4F41-B3AF-C44F06BF60E0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EEA6AC-8AFE-4758-A0A0-557B4A304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003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EEA6AC-8AFE-4758-A0A0-557B4A3041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3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3886200"/>
            <a:ext cx="9144000" cy="2514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4038603"/>
            <a:ext cx="8839200" cy="1422399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152400" y="5461001"/>
            <a:ext cx="8839200" cy="812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pPr lvl="0"/>
            <a:r>
              <a:rPr lang="en-US" dirty="0"/>
              <a:t>Sub-Title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400800"/>
            <a:ext cx="9144000" cy="457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100" baseline="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Name, Position | Date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2185987" y="1219200"/>
            <a:ext cx="47720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42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8763000" cy="4958462"/>
          </a:xfrm>
        </p:spPr>
        <p:txBody>
          <a:bodyPr>
            <a:normAutofit/>
          </a:bodyPr>
          <a:lstStyle>
            <a:lvl1pPr>
              <a:buClr>
                <a:schemeClr val="accent5">
                  <a:lumMod val="60000"/>
                  <a:lumOff val="40000"/>
                </a:schemeClr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5">
                  <a:lumMod val="60000"/>
                  <a:lumOff val="40000"/>
                </a:schemeClr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5">
                  <a:lumMod val="60000"/>
                  <a:lumOff val="40000"/>
                </a:schemeClr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5">
                  <a:lumMod val="60000"/>
                  <a:lumOff val="40000"/>
                </a:schemeClr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5">
                  <a:lumMod val="60000"/>
                  <a:lumOff val="40000"/>
                </a:schemeClr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188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T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6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6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6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6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185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-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4191000" cy="4958462"/>
          </a:xfrm>
        </p:spPr>
        <p:txBody>
          <a:bodyPr>
            <a:normAutofit/>
          </a:bodyPr>
          <a:lstStyle>
            <a:lvl1pPr>
              <a:buClr>
                <a:srgbClr val="FF0F00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F00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F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724400" y="1193804"/>
            <a:ext cx="4191000" cy="4958462"/>
          </a:xfrm>
        </p:spPr>
        <p:txBody>
          <a:bodyPr>
            <a:normAutofit/>
          </a:bodyPr>
          <a:lstStyle>
            <a:lvl1pPr>
              <a:buClr>
                <a:srgbClr val="FF0000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000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0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0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0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569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4557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993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Oran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993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YellowGre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6782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Gray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993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72000" y="0"/>
            <a:ext cx="457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1000" y="2209801"/>
            <a:ext cx="3962400" cy="2235200"/>
          </a:xfrm>
        </p:spPr>
        <p:txBody>
          <a:bodyPr>
            <a:noAutofit/>
          </a:bodyPr>
          <a:lstStyle>
            <a:lvl1pPr marL="0" indent="0" algn="l">
              <a:defRPr sz="3600">
                <a:effectLst/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381000" y="5562600"/>
            <a:ext cx="4038600" cy="1117600"/>
          </a:xfrm>
        </p:spPr>
        <p:txBody>
          <a:bodyPr anchor="b">
            <a:normAutofit/>
          </a:bodyPr>
          <a:lstStyle>
            <a:lvl1pPr marL="0" indent="0">
              <a:buNone/>
              <a:defRPr sz="1100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Name, Position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4445001"/>
            <a:ext cx="3962400" cy="81280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5"/>
                </a:solidFill>
                <a:latin typeface="PermianSlabSerifTypeface" pitchFamily="50" charset="0"/>
              </a:defRPr>
            </a:lvl1pPr>
          </a:lstStyle>
          <a:p>
            <a:pPr lvl="0"/>
            <a:r>
              <a:rPr lang="en-US" dirty="0"/>
              <a:t>Sub-Title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381000" y="381000"/>
            <a:ext cx="2226945" cy="128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976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590800" y="3874770"/>
            <a:ext cx="6553200" cy="22402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0" y="3962400"/>
            <a:ext cx="6324600" cy="2057400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9" t="13397" r="9549" b="13397"/>
          <a:stretch/>
        </p:blipFill>
        <p:spPr>
          <a:xfrm>
            <a:off x="152400" y="3766736"/>
            <a:ext cx="2514600" cy="24563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4890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TN 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5562600"/>
          </a:xfrm>
        </p:spPr>
        <p:txBody>
          <a:bodyPr>
            <a:normAutofit/>
          </a:bodyPr>
          <a:lstStyle>
            <a:lvl1pPr>
              <a:buClr>
                <a:schemeClr val="bg2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bg2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bg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6019800"/>
            <a:ext cx="866774" cy="8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978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4"/>
            <a:ext cx="8763000" cy="4958462"/>
          </a:xfrm>
        </p:spPr>
        <p:txBody>
          <a:bodyPr>
            <a:normAutofit/>
          </a:bodyPr>
          <a:lstStyle>
            <a:lvl1pPr>
              <a:buClr>
                <a:schemeClr val="bg2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bg2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bg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bg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884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rgbClr val="FF0F00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rgbClr val="FF0F00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rgbClr val="FF0F00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rgbClr val="FF0F00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rgbClr val="FF0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656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3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3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3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3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3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95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1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1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1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1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00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Yellow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7801"/>
            <a:ext cx="9144000" cy="812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>
            <a:noAutofit/>
          </a:bodyPr>
          <a:lstStyle>
            <a:lvl1pPr algn="l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ermianSlabSerifTypeface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3800"/>
            <a:ext cx="8763000" cy="4958465"/>
          </a:xfrm>
        </p:spPr>
        <p:txBody>
          <a:bodyPr>
            <a:normAutofit/>
          </a:bodyPr>
          <a:lstStyle>
            <a:lvl1pPr>
              <a:buClr>
                <a:schemeClr val="accent2"/>
              </a:buClr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buClr>
                <a:schemeClr val="accent2"/>
              </a:buClr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buClr>
                <a:schemeClr val="accent2"/>
              </a:buCl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buClr>
                <a:schemeClr val="accent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buClr>
                <a:schemeClr val="accent2"/>
              </a:buClr>
              <a:defRPr sz="1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990602"/>
            <a:ext cx="9144000" cy="88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152266"/>
            <a:ext cx="9144000" cy="7057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75400"/>
            <a:ext cx="2895600" cy="365125"/>
          </a:xfr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375400"/>
            <a:ext cx="2133600" cy="365125"/>
          </a:xfrm>
          <a:prstGeom prst="rect">
            <a:avLst/>
          </a:prstGeom>
        </p:spPr>
        <p:txBody>
          <a:bodyPr anchor="b"/>
          <a:lstStyle>
            <a:lvl1pPr>
              <a:defRPr sz="1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5"/>
          <a:stretch/>
        </p:blipFill>
        <p:spPr>
          <a:xfrm>
            <a:off x="41910" y="6152266"/>
            <a:ext cx="127254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67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 i="1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410326"/>
            <a:ext cx="2133600" cy="365125"/>
          </a:xfrm>
          <a:prstGeom prst="rect">
            <a:avLst/>
          </a:prstGeom>
        </p:spPr>
        <p:txBody>
          <a:bodyPr anchor="b"/>
          <a:lstStyle>
            <a:lvl1pPr algn="r">
              <a:defRPr sz="1000" i="1">
                <a:solidFill>
                  <a:schemeClr val="accent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5C76A076-0EB6-4ACF-BC93-AE169B35EC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005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0" r:id="rId2"/>
    <p:sldLayoutId id="2147483649" r:id="rId3"/>
    <p:sldLayoutId id="2147483680" r:id="rId4"/>
    <p:sldLayoutId id="2147483671" r:id="rId5"/>
    <p:sldLayoutId id="2147483668" r:id="rId6"/>
    <p:sldLayoutId id="2147483665" r:id="rId7"/>
    <p:sldLayoutId id="2147483672" r:id="rId8"/>
    <p:sldLayoutId id="2147483673" r:id="rId9"/>
    <p:sldLayoutId id="2147483679" r:id="rId10"/>
    <p:sldLayoutId id="2147483674" r:id="rId11"/>
    <p:sldLayoutId id="2147483662" r:id="rId12"/>
    <p:sldLayoutId id="2147483663" r:id="rId13"/>
    <p:sldLayoutId id="2147483676" r:id="rId14"/>
    <p:sldLayoutId id="2147483677" r:id="rId15"/>
    <p:sldLayoutId id="2147483675" r:id="rId16"/>
    <p:sldLayoutId id="2147483678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n.gov/tdot/projects/region-3/walton-" TargetMode="External"/><Relationship Id="rId2" Type="http://schemas.openxmlformats.org/officeDocument/2006/relationships/hyperlink" Target="mailto:Erin.Zeigler@tn.gov" TargetMode="Externa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Walton Ferry/Old Shackle Island @ SR 6</a:t>
            </a:r>
            <a:br>
              <a:rPr lang="en-US" dirty="0"/>
            </a:br>
            <a:r>
              <a:rPr lang="en-US" dirty="0"/>
              <a:t>Sumner County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19743" y="5461002"/>
            <a:ext cx="8839200" cy="8128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Public Meeting</a:t>
            </a:r>
          </a:p>
          <a:p>
            <a:r>
              <a:rPr lang="en-US" dirty="0"/>
              <a:t>January 22, 2025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94974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Intersection @ Imperial Drive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E20DDB-255B-62F1-8888-698EED7E87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374904" y="-191931"/>
            <a:ext cx="4470392" cy="724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4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D04EB-39B4-7BE9-95A4-42804C2F4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93FE7-A992-E612-C2E8-51ECA03A7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Intersection @ SR 6 (W Main St)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787D1F-3179-05FC-CE41-6535C4578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7368CE-1F75-438D-C088-9F1315BBFA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839550" y="829017"/>
            <a:ext cx="5158675" cy="548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84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325C68-1355-AB81-88AC-56037F374B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5E0C2B-9059-E0DD-F75C-344644542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Intersection @ Volunteer Drive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52E5F9-8882-8387-6905-E215A66E7E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3E9F70-96B8-E922-B3E9-93C26A4A29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942" y="916943"/>
            <a:ext cx="6034657" cy="523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5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Utilities Involved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Hendersonville Water and Sewer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NES – Nashville Electric Service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Piedmont Natural Gas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Qwest Commun.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AT&amp;T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XO Verizon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Comcast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Lumen</a:t>
            </a:r>
          </a:p>
          <a:p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F5B7AB-4132-2D2F-AEDE-21FD511490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600956"/>
            <a:ext cx="6073338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15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Prime Contractor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/>
              <a:t>Rogers Group Inc.</a:t>
            </a:r>
          </a:p>
          <a:p>
            <a:pPr marL="0" indent="0" algn="ctr">
              <a:buNone/>
            </a:pPr>
            <a:r>
              <a:rPr lang="en-US" dirty="0"/>
              <a:t>Project Manager: </a:t>
            </a:r>
            <a:r>
              <a:rPr lang="en-US" dirty="0">
                <a:highlight>
                  <a:srgbClr val="FFFF00"/>
                </a:highlight>
              </a:rPr>
              <a:t>TBD</a:t>
            </a:r>
          </a:p>
          <a:p>
            <a:pPr marL="0" indent="0" algn="ctr">
              <a:buNone/>
            </a:pPr>
            <a:r>
              <a:rPr lang="en-US" dirty="0"/>
              <a:t>Superintendent: Patrick Hester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5A3F8D-2488-9674-5036-35F771378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240" y="3124200"/>
            <a:ext cx="288152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09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TDOT Contacts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 Supervisor</a:t>
            </a:r>
          </a:p>
          <a:p>
            <a:pPr marL="0" indent="0">
              <a:buNone/>
            </a:pPr>
            <a:r>
              <a:rPr lang="en-US" dirty="0"/>
              <a:t>	- Jacob Cole</a:t>
            </a:r>
          </a:p>
          <a:p>
            <a:pPr marL="0" indent="0">
              <a:buNone/>
            </a:pPr>
            <a:r>
              <a:rPr lang="en-US" dirty="0"/>
              <a:t>	     - Phone: 615.451.5825</a:t>
            </a:r>
          </a:p>
          <a:p>
            <a:pPr marL="0" indent="0">
              <a:buNone/>
            </a:pPr>
            <a:r>
              <a:rPr lang="en-US" dirty="0"/>
              <a:t>	     - Email: Jacob.Cole@tn.gov</a:t>
            </a:r>
          </a:p>
          <a:p>
            <a:r>
              <a:rPr lang="en-US" dirty="0"/>
              <a:t>Community Relations Officer</a:t>
            </a:r>
          </a:p>
          <a:p>
            <a:pPr marL="0" indent="0">
              <a:buNone/>
            </a:pPr>
            <a:r>
              <a:rPr lang="en-US" dirty="0"/>
              <a:t>	- Erin Zeigler</a:t>
            </a:r>
          </a:p>
          <a:p>
            <a:pPr marL="0" indent="0">
              <a:buNone/>
            </a:pPr>
            <a:r>
              <a:rPr lang="en-US" dirty="0"/>
              <a:t>	     - Phone: 629.277.2458</a:t>
            </a:r>
          </a:p>
          <a:p>
            <a:pPr marL="0" indent="0">
              <a:buNone/>
            </a:pPr>
            <a:r>
              <a:rPr lang="en-US" dirty="0"/>
              <a:t>	     - Email: </a:t>
            </a:r>
            <a:r>
              <a:rPr lang="en-US" dirty="0">
                <a:hlinkClick r:id="rId2"/>
              </a:rPr>
              <a:t>Erin.Zeigler@tn.gov</a:t>
            </a:r>
            <a:r>
              <a:rPr lang="en-US" dirty="0"/>
              <a:t> </a:t>
            </a:r>
          </a:p>
          <a:p>
            <a:r>
              <a:rPr lang="en-US" dirty="0"/>
              <a:t>Project Website</a:t>
            </a:r>
          </a:p>
          <a:p>
            <a:pPr marL="0" indent="0">
              <a:buNone/>
            </a:pPr>
            <a:r>
              <a:rPr lang="en-US" dirty="0"/>
              <a:t>	- </a:t>
            </a:r>
            <a:r>
              <a:rPr lang="en-US" dirty="0">
                <a:hlinkClick r:id="rId3"/>
              </a:rPr>
              <a:t>https://www.tn.gov/tdot/projects/region-3/walton-</a:t>
            </a:r>
            <a:r>
              <a:rPr lang="en-US" dirty="0"/>
              <a:t>             	  ferry-road-old-shackle-island-road.html</a:t>
            </a:r>
          </a:p>
        </p:txBody>
      </p:sp>
    </p:spTree>
    <p:extLst>
      <p:ext uri="{BB962C8B-B14F-4D97-AF65-F5344CB8AC3E}">
        <p14:creationId xmlns:p14="http://schemas.microsoft.com/office/powerpoint/2010/main" val="215807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Project Website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 Website</a:t>
            </a:r>
          </a:p>
          <a:p>
            <a:pPr marL="0" indent="0">
              <a:buNone/>
            </a:pPr>
            <a:r>
              <a:rPr lang="en-US" dirty="0"/>
              <a:t>	- https://www.tn.gov/tdot/projects/region-3/walton-ferry-road-old-shackle-island-road.html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41D254-FC77-B9E2-F6D8-DAC9A0FAC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387596"/>
            <a:ext cx="2971800" cy="2971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517C3B1-8642-8DC6-E130-7C303CBF1BEB}"/>
              </a:ext>
            </a:extLst>
          </p:cNvPr>
          <p:cNvSpPr txBox="1"/>
          <p:nvPr/>
        </p:nvSpPr>
        <p:spPr>
          <a:xfrm>
            <a:off x="2514600" y="5359396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SCAN ME</a:t>
            </a:r>
          </a:p>
        </p:txBody>
      </p:sp>
    </p:spTree>
    <p:extLst>
      <p:ext uri="{BB962C8B-B14F-4D97-AF65-F5344CB8AC3E}">
        <p14:creationId xmlns:p14="http://schemas.microsoft.com/office/powerpoint/2010/main" val="353713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Project Overview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93804"/>
            <a:ext cx="5105400" cy="4958462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Beginning of Project: </a:t>
            </a:r>
          </a:p>
          <a:p>
            <a:pPr marL="0" indent="0">
              <a:buNone/>
            </a:pPr>
            <a:r>
              <a:rPr lang="en-US" dirty="0"/>
              <a:t>     </a:t>
            </a:r>
            <a:r>
              <a:rPr lang="en-US" dirty="0" err="1"/>
              <a:t>Nokes</a:t>
            </a:r>
            <a:r>
              <a:rPr lang="en-US" dirty="0"/>
              <a:t> Drive</a:t>
            </a:r>
            <a:endParaRPr lang="en-US" b="1" dirty="0"/>
          </a:p>
          <a:p>
            <a:r>
              <a:rPr lang="en-US" b="1" dirty="0"/>
              <a:t>End of Project:</a:t>
            </a:r>
          </a:p>
          <a:p>
            <a:pPr marL="0" indent="0">
              <a:buNone/>
            </a:pPr>
            <a:r>
              <a:rPr lang="en-US" dirty="0"/>
              <a:t>     Volunteer Drive</a:t>
            </a:r>
          </a:p>
          <a:p>
            <a:r>
              <a:rPr lang="en-US" b="1" dirty="0"/>
              <a:t>Project length:      </a:t>
            </a:r>
          </a:p>
          <a:p>
            <a:pPr marL="0" indent="0">
              <a:buNone/>
            </a:pPr>
            <a:r>
              <a:rPr lang="en-US" b="1" dirty="0"/>
              <a:t>     </a:t>
            </a:r>
            <a:r>
              <a:rPr lang="en-US" dirty="0"/>
              <a:t>1.056 Miles</a:t>
            </a:r>
          </a:p>
          <a:p>
            <a:r>
              <a:rPr lang="en-US" b="1" dirty="0"/>
              <a:t>Construction Start Date: </a:t>
            </a:r>
            <a:r>
              <a:rPr lang="en-US" dirty="0"/>
              <a:t>February 3, 2025</a:t>
            </a:r>
          </a:p>
          <a:p>
            <a:r>
              <a:rPr lang="en-US" b="1" dirty="0"/>
              <a:t>Construction Completion Date: </a:t>
            </a:r>
            <a:r>
              <a:rPr lang="en-US" dirty="0"/>
              <a:t>May 31, 2027</a:t>
            </a:r>
          </a:p>
          <a:p>
            <a:r>
              <a:rPr lang="en-US" b="1" dirty="0"/>
              <a:t>Contract Amount: </a:t>
            </a:r>
            <a:r>
              <a:rPr lang="en-US" dirty="0"/>
              <a:t>$20,746,853.25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046694-FE3A-EC01-01FA-44BE6BFC63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1" y="1003303"/>
            <a:ext cx="3124200" cy="514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18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177803"/>
            <a:ext cx="8839200" cy="825500"/>
          </a:xfrm>
        </p:spPr>
        <p:txBody>
          <a:bodyPr anchor="ctr">
            <a:normAutofit/>
          </a:bodyPr>
          <a:lstStyle/>
          <a:p>
            <a:r>
              <a:rPr lang="en-US" dirty="0"/>
              <a:t>Purpose of Project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D40261F6-6EA3-A3B3-39A4-850B472407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8073748"/>
              </p:ext>
            </p:extLst>
          </p:nvPr>
        </p:nvGraphicFramePr>
        <p:xfrm>
          <a:off x="228600" y="1193800"/>
          <a:ext cx="8763000" cy="4958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5596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3633E7-5F57-14F7-85C5-5FF1628BB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FE28B81-B946-92E8-A9A4-C6D201875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Roadway Cross Section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E59DDCB-B528-6196-6C52-07C7F3AEF4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063" y="2005878"/>
            <a:ext cx="8763000" cy="3025632"/>
          </a:xfrm>
        </p:spPr>
      </p:pic>
    </p:spTree>
    <p:extLst>
      <p:ext uri="{BB962C8B-B14F-4D97-AF65-F5344CB8AC3E}">
        <p14:creationId xmlns:p14="http://schemas.microsoft.com/office/powerpoint/2010/main" val="3587800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Intersection improvements at w. main street.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1189037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/>
              <a:t>REALIGN THE INTERSECTION OF WALTON FERRY ROAD AND OLD SHACKLE ISLAND ROAD WITH WEST MAIN STREET (SR-6).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/>
              <a:t>IMPROVE INTERSECTION OPERATION, EFFICIENCY AND CAPACITY.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514599"/>
            <a:ext cx="3332078" cy="35574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514600"/>
            <a:ext cx="3332078" cy="35574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56195" y="6078951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PRESENT LAYOUT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04539" y="6078951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PROPOSED LAYOUT</a:t>
            </a:r>
          </a:p>
        </p:txBody>
      </p:sp>
    </p:spTree>
    <p:extLst>
      <p:ext uri="{BB962C8B-B14F-4D97-AF65-F5344CB8AC3E}">
        <p14:creationId xmlns:p14="http://schemas.microsoft.com/office/powerpoint/2010/main" val="2967736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Project Safety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2200" dirty="0"/>
              <a:t>Please drive safely and non-distracted to promote a safe project.</a:t>
            </a:r>
          </a:p>
          <a:p>
            <a:r>
              <a:rPr lang="en-US" sz="2200" dirty="0"/>
              <a:t>A safe project for the construction personnel and traveling public is the</a:t>
            </a:r>
          </a:p>
          <a:p>
            <a:pPr marL="0" indent="0" algn="ctr">
              <a:buNone/>
            </a:pPr>
            <a:r>
              <a:rPr lang="en-US" sz="4700" b="1" u="sng" dirty="0"/>
              <a:t>#1</a:t>
            </a:r>
            <a:r>
              <a:rPr lang="en-US" sz="4700" u="sng" dirty="0"/>
              <a:t> </a:t>
            </a:r>
            <a:r>
              <a:rPr lang="en-US" sz="4700" b="1" u="sng" dirty="0"/>
              <a:t>Priority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EB4BB1-F28C-AC9E-559E-AA41912AC6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180487"/>
            <a:ext cx="8641246" cy="2297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77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/>
    </mc:Choice>
    <mc:Fallback xmlns="">
      <p:transition spd="slow" advClick="0" advTm="3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Traffic Control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Some side road closures will occur throughout the life of the project.</a:t>
            </a:r>
          </a:p>
          <a:p>
            <a:r>
              <a:rPr lang="en-US" dirty="0"/>
              <a:t>Expect temporary lane closures and flagging operations for some construction activities.</a:t>
            </a:r>
          </a:p>
          <a:p>
            <a:r>
              <a:rPr lang="en-US" dirty="0"/>
              <a:t>Detours will be implemented as needed.</a:t>
            </a:r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9875B9C-00A4-3AAE-6897-16F4184C9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5951" y="3484321"/>
            <a:ext cx="1581150" cy="15906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C75D267-A31E-7D3B-9291-972F086C28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476183"/>
            <a:ext cx="2774947" cy="203358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F3DBAFE-1336-71B3-7817-A93A670E5B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419" y="3576114"/>
            <a:ext cx="2403354" cy="1752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18C5F28-BEE4-5F05-51CD-7FB2FA2CB3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0191" y="3468045"/>
            <a:ext cx="1779055" cy="1752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CE43267-F6C0-01F3-AA19-E20FBBAB72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6600" y="2457450"/>
            <a:ext cx="17145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19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Lane Closures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Temporary lane closures on SR-6 will be allowed from 8:00 PM to 5:00 AM.</a:t>
            </a:r>
          </a:p>
          <a:p>
            <a:r>
              <a:rPr lang="en-US" dirty="0"/>
              <a:t>Temporary lane closures on Walton Ferry Rd and Old Shackle Island Rd. will be allowed from 9:00 AM to 3:00 PM.</a:t>
            </a:r>
          </a:p>
          <a:p>
            <a:r>
              <a:rPr lang="en-US" dirty="0"/>
              <a:t>Temporary closures and flagging operations may be needed on side streets to complete construction during some traffic phases.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78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Intersection @ </a:t>
            </a:r>
            <a:r>
              <a:rPr lang="en-US" dirty="0" err="1"/>
              <a:t>Nokes</a:t>
            </a:r>
            <a:r>
              <a:rPr lang="en-US" dirty="0"/>
              <a:t> Drive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545F9638-DD08-3201-DB03-E04B0351A2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9800" y="1003304"/>
            <a:ext cx="4566654" cy="5148260"/>
          </a:xfrm>
        </p:spPr>
      </p:pic>
    </p:spTree>
    <p:extLst>
      <p:ext uri="{BB962C8B-B14F-4D97-AF65-F5344CB8AC3E}">
        <p14:creationId xmlns:p14="http://schemas.microsoft.com/office/powerpoint/2010/main" val="172085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theme/theme1.xml><?xml version="1.0" encoding="utf-8"?>
<a:theme xmlns:a="http://schemas.openxmlformats.org/drawingml/2006/main" name="PowerPoint B">
  <a:themeElements>
    <a:clrScheme name="Brand Colors">
      <a:dk1>
        <a:sysClr val="windowText" lastClr="000000"/>
      </a:dk1>
      <a:lt1>
        <a:sysClr val="window" lastClr="FFFFFF"/>
      </a:lt1>
      <a:dk2>
        <a:srgbClr val="1B365D"/>
      </a:dk2>
      <a:lt2>
        <a:srgbClr val="FF0F00"/>
      </a:lt2>
      <a:accent1>
        <a:srgbClr val="2DCCD3"/>
      </a:accent1>
      <a:accent2>
        <a:srgbClr val="D2D755"/>
      </a:accent2>
      <a:accent3>
        <a:srgbClr val="E87722"/>
      </a:accent3>
      <a:accent4>
        <a:srgbClr val="7C2529"/>
      </a:accent4>
      <a:accent5>
        <a:srgbClr val="666666"/>
      </a:accent5>
      <a:accent6>
        <a:srgbClr val="E6D395"/>
      </a:accent6>
      <a:hlink>
        <a:srgbClr val="131E29"/>
      </a:hlink>
      <a:folHlink>
        <a:srgbClr val="CBC4B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older_x0020_Notification_x0020_Presentation xmlns="e36dbf0f-1832-4d88-9f7d-891b36eae4c2">
      <Url>https://tennessee.sharepoint.com/sites/TDOT/EPB/ENV/LPO/_layouts/15/wrkstat.aspx?List=e36dbf0f-1832-4d88-9f7d-891b36eae4c2&amp;WorkflowInstanceName=eded0c86-da05-4b52-b33d-5ad8ffb6b7a3</Url>
      <Description>Notification</Description>
    </Folder_x0020_Notification_x0020_Presentation>
    <Category xmlns="e36dbf0f-1832-4d88-9f7d-891b36eae4c2">Administrative</Category>
    <Status xmlns="e36dbf0f-1832-4d88-9f7d-891b36eae4c2">Working (Active)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4AD53F5B27C9449945B1A79301F0E3" ma:contentTypeVersion="810" ma:contentTypeDescription="Create a new document." ma:contentTypeScope="" ma:versionID="48920d86de4b6a01bdcc2e9eb36de48e">
  <xsd:schema xmlns:xsd="http://www.w3.org/2001/XMLSchema" xmlns:xs="http://www.w3.org/2001/XMLSchema" xmlns:p="http://schemas.microsoft.com/office/2006/metadata/properties" xmlns:ns2="b5d03e5b-67f9-4998-b70e-b0a6a808d952" xmlns:ns3="e36dbf0f-1832-4d88-9f7d-891b36eae4c2" targetNamespace="http://schemas.microsoft.com/office/2006/metadata/properties" ma:root="true" ma:fieldsID="d53799fd1ce2b6fb9fedf532a7a75cbd" ns2:_="" ns3:_="">
    <xsd:import namespace="b5d03e5b-67f9-4998-b70e-b0a6a808d952"/>
    <xsd:import namespace="e36dbf0f-1832-4d88-9f7d-891b36eae4c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Folder_x0020_Notification_x0020_Presentation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Category" minOccurs="0"/>
                <xsd:element ref="ns3:Statu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d03e5b-67f9-4998-b70e-b0a6a808d952" elementFormDefault="qualified">
    <xsd:import namespace="http://schemas.microsoft.com/office/2006/documentManagement/types"/>
    <xsd:import namespace="http://schemas.microsoft.com/office/infopath/2007/PartnerControls"/>
    <xsd:element name="_dlc_DocId" ma:index="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6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dbf0f-1832-4d88-9f7d-891b36eae4c2" elementFormDefault="qualified">
    <xsd:import namespace="http://schemas.microsoft.com/office/2006/documentManagement/types"/>
    <xsd:import namespace="http://schemas.microsoft.com/office/infopath/2007/PartnerControls"/>
    <xsd:element name="Folder_x0020_Notification_x0020_Presentation" ma:index="11" nillable="true" ma:displayName="Folder Notification Presentation" ma:internalName="Folder_x0020_Notification_x0020_Presentation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Category" ma:index="18" nillable="true" ma:displayName="Category" ma:format="Dropdown" ma:internalName="Category">
      <xsd:simpleType>
        <xsd:restriction base="dms:Choice">
          <xsd:enumeration value="Grants"/>
          <xsd:enumeration value="Procurements"/>
          <xsd:enumeration value="Pollinators"/>
          <xsd:enumeration value="Scenic"/>
          <xsd:enumeration value="Administrative"/>
          <xsd:enumeration value="Adopt-A-Highway"/>
          <xsd:enumeration value="Landscaping"/>
        </xsd:restriction>
      </xsd:simpleType>
    </xsd:element>
    <xsd:element name="Status" ma:index="19" nillable="true" ma:displayName="Status" ma:format="Dropdown" ma:internalName="Status">
      <xsd:simpleType>
        <xsd:restriction base="dms:Choice">
          <xsd:enumeration value="Working (Active)"/>
          <xsd:enumeration value="Reference (Historic)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079B4EB7-D578-424E-808B-6801AF91873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0CC095A-FA32-4CC9-B851-81973A4E9054}">
  <ds:schemaRefs>
    <ds:schemaRef ds:uri="http://purl.org/dc/elements/1.1/"/>
    <ds:schemaRef ds:uri="http://schemas.microsoft.com/office/2006/documentManagement/types"/>
    <ds:schemaRef ds:uri="53afefd6-da9d-4279-b531-de440b1cc7db"/>
    <ds:schemaRef ds:uri="b5d03e5b-67f9-4998-b70e-b0a6a808d952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e36dbf0f-1832-4d88-9f7d-891b36eae4c2"/>
  </ds:schemaRefs>
</ds:datastoreItem>
</file>

<file path=customXml/itemProps3.xml><?xml version="1.0" encoding="utf-8"?>
<ds:datastoreItem xmlns:ds="http://schemas.openxmlformats.org/officeDocument/2006/customXml" ds:itemID="{8D4290E8-5A8C-4380-AB1C-C8F1C33FB1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5d03e5b-67f9-4998-b70e-b0a6a808d952"/>
    <ds:schemaRef ds:uri="e36dbf0f-1832-4d88-9f7d-891b36eae4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646C4A8C-566F-430B-B032-BFAA04093BE1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1011</TotalTime>
  <Words>461</Words>
  <Application>Microsoft Office PowerPoint</Application>
  <PresentationFormat>On-screen Show (4:3)</PresentationFormat>
  <Paragraphs>89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Aptos</vt:lpstr>
      <vt:lpstr>Arial</vt:lpstr>
      <vt:lpstr>Calibri</vt:lpstr>
      <vt:lpstr>Open Sans</vt:lpstr>
      <vt:lpstr>PermianSlabSerifTypeface</vt:lpstr>
      <vt:lpstr>Wingdings</vt:lpstr>
      <vt:lpstr>PowerPoint B</vt:lpstr>
      <vt:lpstr>Walton Ferry/Old Shackle Island @ SR 6 Sumner County</vt:lpstr>
      <vt:lpstr>Project Overview</vt:lpstr>
      <vt:lpstr>Purpose of Project</vt:lpstr>
      <vt:lpstr>Proposed Roadway Cross Section</vt:lpstr>
      <vt:lpstr>Intersection improvements at w. main street.</vt:lpstr>
      <vt:lpstr>Project Safety</vt:lpstr>
      <vt:lpstr>Traffic Control</vt:lpstr>
      <vt:lpstr>Lane Closures</vt:lpstr>
      <vt:lpstr>Intersection @ Nokes Drive</vt:lpstr>
      <vt:lpstr>Intersection @ Imperial Drive</vt:lpstr>
      <vt:lpstr>Intersection @ SR 6 (W Main St)</vt:lpstr>
      <vt:lpstr>Intersection @ Volunteer Drive</vt:lpstr>
      <vt:lpstr>Utilities Involved</vt:lpstr>
      <vt:lpstr>Prime Contractor</vt:lpstr>
      <vt:lpstr>TDOT Contacts</vt:lpstr>
      <vt:lpstr>Project Website</vt:lpstr>
    </vt:vector>
  </TitlesOfParts>
  <Company>State of Tennessee: Finance &amp; Administration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Molly Wehlage</dc:creator>
  <cp:lastModifiedBy>Matt Smith</cp:lastModifiedBy>
  <cp:revision>45</cp:revision>
  <dcterms:created xsi:type="dcterms:W3CDTF">2015-04-20T20:04:50Z</dcterms:created>
  <dcterms:modified xsi:type="dcterms:W3CDTF">2025-01-13T18:03:09Z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0x0101004A4AD53F5B27C9449945B1A79301F0E3</vt:lpwstr>
  </property>
</Properties>
</file>