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4_470BAAA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Lst>
  <p:notesMasterIdLst>
    <p:notesMasterId r:id="rId19"/>
  </p:notesMasterIdLst>
  <p:sldIdLst>
    <p:sldId id="257" r:id="rId3"/>
    <p:sldId id="259" r:id="rId4"/>
    <p:sldId id="265" r:id="rId5"/>
    <p:sldId id="260" r:id="rId6"/>
    <p:sldId id="266" r:id="rId7"/>
    <p:sldId id="269" r:id="rId8"/>
    <p:sldId id="268" r:id="rId9"/>
    <p:sldId id="279" r:id="rId10"/>
    <p:sldId id="270" r:id="rId11"/>
    <p:sldId id="278" r:id="rId12"/>
    <p:sldId id="272" r:id="rId13"/>
    <p:sldId id="273" r:id="rId14"/>
    <p:sldId id="274" r:id="rId15"/>
    <p:sldId id="275" r:id="rId16"/>
    <p:sldId id="264" r:id="rId17"/>
    <p:sldId id="277"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C3B57-CF7F-49FC-B294-4AC59183170E}">
          <p14:sldIdLst>
            <p14:sldId id="257"/>
            <p14:sldId id="259"/>
            <p14:sldId id="265"/>
            <p14:sldId id="260"/>
            <p14:sldId id="266"/>
            <p14:sldId id="269"/>
            <p14:sldId id="268"/>
            <p14:sldId id="279"/>
            <p14:sldId id="270"/>
            <p14:sldId id="278"/>
          </p14:sldIdLst>
        </p14:section>
        <p14:section name="Untitled Section" id="{3590D623-5957-4050-8952-63F5D6E56D21}">
          <p14:sldIdLst>
            <p14:sldId id="272"/>
            <p14:sldId id="273"/>
            <p14:sldId id="274"/>
            <p14:sldId id="275"/>
            <p14:sldId id="264"/>
            <p14:sldId id="27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257712-458A-EEF4-CBA2-3484BE048B2C}" name="Banaszak, Jennifer" initials="JB" userId="S::JBANASZAK@hdrinc.com::87bdb82a-2933-4b54-a302-f0aec9083a67" providerId="AD"/>
  <p188:author id="{D934B278-6B8B-DAED-F2E5-F57E5A6105E1}" name="Erick Hunt-Hawkins" initials="EH" userId="S::JJ07166@tn.gov::8c10e5c9-b73b-4836-9e54-2deb838ed25c" providerId="AD"/>
  <p188:author id="{88A17CAA-21D5-F78D-A38D-0B5C8DFC03E0}" name="Birch, Valerie" initials="VB" userId="S::VBIRCH@hdrinc.com::ff7c7e4d-8487-4f0c-9165-20332cd9866d" providerId="AD"/>
  <p188:author id="{5EA8F1BD-4254-2B1B-5C4C-6C7BC4F81255}" name="Eden, Braxton" initials="KE" userId="S::KEDEN@hdrinc.com::098b8517-6aea-435e-a559-507d3ad651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0A6"/>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98BA6-CFD0-46C9-9896-DA21D7DBAC6B}" v="18" dt="2025-11-14T17:52:53.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98" autoAdjust="0"/>
  </p:normalViewPr>
  <p:slideViewPr>
    <p:cSldViewPr>
      <p:cViewPr varScale="1">
        <p:scale>
          <a:sx n="122" d="100"/>
          <a:sy n="122" d="100"/>
        </p:scale>
        <p:origin x="128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omments/modernComment_104_470BAAA5.xml><?xml version="1.0" encoding="utf-8"?>
<p188:cmLst xmlns:a="http://schemas.openxmlformats.org/drawingml/2006/main" xmlns:r="http://schemas.openxmlformats.org/officeDocument/2006/relationships" xmlns:p188="http://schemas.microsoft.com/office/powerpoint/2018/8/main">
  <p188:cm id="{58FAFDAE-CB91-4758-BBC9-479BEB4CCB10}" authorId="{D934B278-6B8B-DAED-F2E5-F57E5A6105E1}" created="2025-11-04T19:54:18.747">
    <ac:txMkLst xmlns:ac="http://schemas.microsoft.com/office/drawing/2013/main/command">
      <pc:docMk xmlns:pc="http://schemas.microsoft.com/office/powerpoint/2013/main/command"/>
      <pc:sldMk xmlns:pc="http://schemas.microsoft.com/office/powerpoint/2013/main/command" cId="1191946917" sldId="260"/>
      <ac:spMk id="4" creationId="{00000000-0000-0000-0000-000000000000}"/>
      <ac:txMk cp="8" len="1">
        <ac:context len="17" hash="540655355"/>
      </ac:txMk>
    </ac:txMkLst>
    <p188:pos x="2470727" y="337703"/>
    <p188:replyLst>
      <p188:reply id="{BBC75FD8-045F-429D-ABB6-C98DB162FC35}" authorId="{EF257712-458A-EEF4-CBA2-3484BE048B2C}" created="2025-11-05T19:35:48.149">
        <p188:txBody>
          <a:bodyPr/>
          <a:lstStyle/>
          <a:p>
            <a:r>
              <a:rPr lang="en-US"/>
              <a:t>changed</a:t>
            </a:r>
          </a:p>
        </p188:txBody>
      </p188:reply>
    </p188:replyLst>
    <p188:txBody>
      <a:bodyPr/>
      <a:lstStyle/>
      <a:p>
        <a:r>
          <a:rPr lang="en-US"/>
          <a:t>Change to “Overview”</a:t>
        </a:r>
      </a:p>
    </p188:txBody>
  </p188:cm>
  <p188:cm id="{EA1E809F-1D69-41F1-B345-D6A57CC8727B}" authorId="{D934B278-6B8B-DAED-F2E5-F57E5A6105E1}" created="2025-11-04T20:52:56.977">
    <ac:deMkLst xmlns:ac="http://schemas.microsoft.com/office/drawing/2013/main/command">
      <pc:docMk xmlns:pc="http://schemas.microsoft.com/office/powerpoint/2013/main/command"/>
      <pc:sldMk xmlns:pc="http://schemas.microsoft.com/office/powerpoint/2013/main/command" cId="1191946917" sldId="260"/>
      <ac:spMk id="4" creationId="{00000000-0000-0000-0000-000000000000}"/>
    </ac:deMkLst>
    <p188:txBody>
      <a:bodyPr/>
      <a:lstStyle/>
      <a:p>
        <a:r>
          <a:rPr lang="en-US"/>
          <a:t>I made some formatting changes on this slide, but in general (for this and all slides) I would recommend that the slide heading/title be larger or at least the same size font than that of the slide contents.</a:t>
        </a:r>
      </a:p>
    </p188:txBody>
  </p188:cm>
  <p188:cm id="{A4D2111F-24F4-4154-A1D9-718E29704F4F}" authorId="{D934B278-6B8B-DAED-F2E5-F57E5A6105E1}" created="2025-11-04T20:54:06.624">
    <ac:deMkLst xmlns:ac="http://schemas.microsoft.com/office/drawing/2013/main/command">
      <pc:docMk xmlns:pc="http://schemas.microsoft.com/office/powerpoint/2013/main/command"/>
      <pc:sldMk xmlns:pc="http://schemas.microsoft.com/office/powerpoint/2013/main/command" cId="1191946917" sldId="260"/>
      <ac:picMk id="9" creationId="{B063A65D-2DD6-DFF9-5114-1D473A2E88BE}"/>
    </ac:deMkLst>
    <p188:replyLst>
      <p188:reply id="{C3818E73-6F8C-4C82-9F70-BA114A935734}" authorId="{EF257712-458A-EEF4-CBA2-3484BE048B2C}" created="2025-11-12T18:14:53.877">
        <p188:txBody>
          <a:bodyPr/>
          <a:lstStyle/>
          <a:p>
            <a:r>
              <a:rPr lang="en-US"/>
              <a:t>Deleted map</a:t>
            </a:r>
          </a:p>
        </p188:txBody>
      </p188:reply>
    </p188:replyLst>
    <p188:txBody>
      <a:bodyPr/>
      <a:lstStyle/>
      <a:p>
        <a:r>
          <a:rPr lang="en-US"/>
          <a:t>Not sure this map is needed or helpful here since the next slide is devoted to the same map. If you have a different image that might work here, you could use that instead or you can just not include an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5DE50-4E63-4C7A-A377-3B358CCF37EE}"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9A34-C94D-45C9-8555-BBDE1E5C76B4}" type="slidenum">
              <a:rPr lang="en-US" smtClean="0"/>
              <a:t>‹#›</a:t>
            </a:fld>
            <a:endParaRPr lang="en-US"/>
          </a:p>
        </p:txBody>
      </p:sp>
    </p:spTree>
    <p:extLst>
      <p:ext uri="{BB962C8B-B14F-4D97-AF65-F5344CB8AC3E}">
        <p14:creationId xmlns:p14="http://schemas.microsoft.com/office/powerpoint/2010/main" val="264209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Public Meeting for the State Route 30 Roadway Improvements</a:t>
            </a:r>
          </a:p>
        </p:txBody>
      </p:sp>
      <p:sp>
        <p:nvSpPr>
          <p:cNvPr id="4" name="Slide Number Placeholder 3"/>
          <p:cNvSpPr>
            <a:spLocks noGrp="1"/>
          </p:cNvSpPr>
          <p:nvPr>
            <p:ph type="sldNum" sz="quarter" idx="5"/>
          </p:nvPr>
        </p:nvSpPr>
        <p:spPr/>
        <p:txBody>
          <a:bodyPr/>
          <a:lstStyle/>
          <a:p>
            <a:fld id="{32EF9A34-C94D-45C9-8555-BBDE1E5C76B4}" type="slidenum">
              <a:rPr lang="en-US" smtClean="0"/>
              <a:t>1</a:t>
            </a:fld>
            <a:endParaRPr lang="en-US"/>
          </a:p>
        </p:txBody>
      </p:sp>
    </p:spTree>
    <p:extLst>
      <p:ext uri="{BB962C8B-B14F-4D97-AF65-F5344CB8AC3E}">
        <p14:creationId xmlns:p14="http://schemas.microsoft.com/office/powerpoint/2010/main" val="2232518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8EC34-1760-6FF1-099B-366949828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2B693-2D0D-CA05-4806-B9B01F179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58198-F466-3580-8342-F23189A92B1C}"/>
              </a:ext>
            </a:extLst>
          </p:cNvPr>
          <p:cNvSpPr>
            <a:spLocks noGrp="1"/>
          </p:cNvSpPr>
          <p:nvPr>
            <p:ph type="body" idx="1"/>
          </p:nvPr>
        </p:nvSpPr>
        <p:spPr/>
        <p:txBody>
          <a:bodyPr/>
          <a:lstStyle/>
          <a:p>
            <a:pPr lvl="1">
              <a:lnSpc>
                <a:spcPct val="90000"/>
              </a:lnSpc>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Build Alternative </a:t>
            </a:r>
            <a:r>
              <a:rPr lang="en-US" dirty="0"/>
              <a:t>W</a:t>
            </a:r>
            <a:r>
              <a:rPr lang="en-US" dirty="0">
                <a:effectLst/>
              </a:rPr>
              <a:t>ould include two 11-foot travel lanes , and 6-foot shoulders, </a:t>
            </a:r>
            <a:r>
              <a:rPr lang="en-US" dirty="0"/>
              <a:t>with </a:t>
            </a:r>
            <a:r>
              <a:rPr lang="en-US" dirty="0">
                <a:effectLst/>
              </a:rPr>
              <a:t>guardrails where needed, while the intersection at Blueberry Hill Rd will include 12-foot turn lanes </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from </a:t>
            </a:r>
            <a:r>
              <a:rPr lang="en-US" sz="1200" b="1" dirty="0"/>
              <a:t>From Mulberry Avenue to west of Union Road/White Oak Road</a:t>
            </a:r>
            <a:endParaRPr lang="en-US" dirty="0"/>
          </a:p>
        </p:txBody>
      </p:sp>
      <p:sp>
        <p:nvSpPr>
          <p:cNvPr id="4" name="Slide Number Placeholder 3">
            <a:extLst>
              <a:ext uri="{FF2B5EF4-FFF2-40B4-BE49-F238E27FC236}">
                <a16:creationId xmlns:a16="http://schemas.microsoft.com/office/drawing/2014/main" id="{03FB3B8F-7438-705E-A142-DB53B9044235}"/>
              </a:ext>
            </a:extLst>
          </p:cNvPr>
          <p:cNvSpPr>
            <a:spLocks noGrp="1"/>
          </p:cNvSpPr>
          <p:nvPr>
            <p:ph type="sldNum" sz="quarter" idx="5"/>
          </p:nvPr>
        </p:nvSpPr>
        <p:spPr/>
        <p:txBody>
          <a:bodyPr/>
          <a:lstStyle/>
          <a:p>
            <a:fld id="{32EF9A34-C94D-45C9-8555-BBDE1E5C76B4}" type="slidenum">
              <a:rPr lang="en-US" smtClean="0"/>
              <a:t>10</a:t>
            </a:fld>
            <a:endParaRPr lang="en-US"/>
          </a:p>
        </p:txBody>
      </p:sp>
    </p:spTree>
    <p:extLst>
      <p:ext uri="{BB962C8B-B14F-4D97-AF65-F5344CB8AC3E}">
        <p14:creationId xmlns:p14="http://schemas.microsoft.com/office/powerpoint/2010/main" val="419537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As part of the EA, potential impacts of the proposed project on a number of environmental and human resources will be analyzed. The results of these studies will be presented in the 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11</a:t>
            </a:fld>
            <a:endParaRPr lang="en-US"/>
          </a:p>
        </p:txBody>
      </p:sp>
    </p:spTree>
    <p:extLst>
      <p:ext uri="{BB962C8B-B14F-4D97-AF65-F5344CB8AC3E}">
        <p14:creationId xmlns:p14="http://schemas.microsoft.com/office/powerpoint/2010/main" val="415260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next step in the project development process is to complete the technical studies and prepare the EA. Once the EA is completed, it will be made available for public review. TDOT will hold a public hearing to present the findings and will invite feedback and comments from the public.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12</a:t>
            </a:fld>
            <a:endParaRPr lang="en-US"/>
          </a:p>
        </p:txBody>
      </p:sp>
    </p:spTree>
    <p:extLst>
      <p:ext uri="{BB962C8B-B14F-4D97-AF65-F5344CB8AC3E}">
        <p14:creationId xmlns:p14="http://schemas.microsoft.com/office/powerpoint/2010/main" val="407216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Based on the current schedule, approval of the EA and the public hearing for it are anticipated to occur in quarter 1 and quarter 2 of 2026. Approval of the final environmental document and identification of the selected alternative is anticipated to start in quarter 4 of 2026.  Please note that these dates are subject to change. The ROW phase is scheduled to start in FY 2027 and Construction is scheduled to begin in FY 2030.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13</a:t>
            </a:fld>
            <a:endParaRPr lang="en-US"/>
          </a:p>
        </p:txBody>
      </p:sp>
    </p:spTree>
    <p:extLst>
      <p:ext uri="{BB962C8B-B14F-4D97-AF65-F5344CB8AC3E}">
        <p14:creationId xmlns:p14="http://schemas.microsoft.com/office/powerpoint/2010/main" val="118534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TDOT would like to hear from you about the proposed project. There are several ways to submit your comments.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You can complete the comment card that you received at this meeting and drop it in the box at the sign-in 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You can mail your comment card or letter to the address on the screen-please make sure that it is post marked by December 9, 2025 to be included in the official summary of the public meeting.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14</a:t>
            </a:fld>
            <a:endParaRPr lang="en-US"/>
          </a:p>
        </p:txBody>
      </p:sp>
    </p:spTree>
    <p:extLst>
      <p:ext uri="{BB962C8B-B14F-4D97-AF65-F5344CB8AC3E}">
        <p14:creationId xmlns:p14="http://schemas.microsoft.com/office/powerpoint/2010/main" val="402442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TDOT follows a federally mandated process for acquiring property. Full details on TDOT’s right-of-way acquisition process can be found at the internet address on the screen. If you have questions about the right-of-way process speak to one of the TDOT right-of-way representatives here tonight or contact </a:t>
            </a:r>
            <a:r>
              <a:rPr lang="en-US" sz="1800" kern="100" dirty="0">
                <a:solidFill>
                  <a:srgbClr val="FF0000"/>
                </a:solidFill>
                <a:effectLst/>
                <a:latin typeface="Arial Narrow" panose="020B0606020202030204" pitchFamily="34" charset="0"/>
                <a:ea typeface="Aptos" panose="020B0004020202020204" pitchFamily="34" charset="0"/>
                <a:cs typeface="Times New Roman" panose="02020603050405020304" pitchFamily="18" charset="0"/>
              </a:rPr>
              <a:t>Brad Scott</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15</a:t>
            </a:fld>
            <a:endParaRPr lang="en-US"/>
          </a:p>
        </p:txBody>
      </p:sp>
    </p:spTree>
    <p:extLst>
      <p:ext uri="{BB962C8B-B14F-4D97-AF65-F5344CB8AC3E}">
        <p14:creationId xmlns:p14="http://schemas.microsoft.com/office/powerpoint/2010/main" val="37877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For more information on the project contact Ms. Erin Woodson, the TDOT project manager. For questions about the environmental process contact Mr. Erick Hunt-Hawkins.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16</a:t>
            </a:fld>
            <a:endParaRPr lang="en-US"/>
          </a:p>
        </p:txBody>
      </p:sp>
    </p:spTree>
    <p:extLst>
      <p:ext uri="{BB962C8B-B14F-4D97-AF65-F5344CB8AC3E}">
        <p14:creationId xmlns:p14="http://schemas.microsoft.com/office/powerpoint/2010/main" val="183350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purpose of this meeting is to provide information on the proposed project, the anticipated project schedule, the purpose and need for the proposed project, and the alternatives being considered. The purpose of this meeting is also to gather feedback from you about the proposed project.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2</a:t>
            </a:fld>
            <a:endParaRPr lang="en-US"/>
          </a:p>
        </p:txBody>
      </p:sp>
    </p:spTree>
    <p:extLst>
      <p:ext uri="{BB962C8B-B14F-4D97-AF65-F5344CB8AC3E}">
        <p14:creationId xmlns:p14="http://schemas.microsoft.com/office/powerpoint/2010/main" val="98298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TDOT projects go through 5 phases during development: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rial Narrow" panose="020B0606020202030204" pitchFamily="34" charset="0"/>
                <a:ea typeface="Aptos" panose="020B0004020202020204" pitchFamily="34" charset="0"/>
                <a:cs typeface="Times New Roman" panose="02020603050405020304" pitchFamily="18" charset="0"/>
              </a:rPr>
              <a:t>Planning</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-this is first step in the development of a project. It is during this phase that the purpose and need for the project and potential solutions (alternatives) are identified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rial Narrow" panose="020B0606020202030204" pitchFamily="34" charset="0"/>
                <a:ea typeface="Aptos" panose="020B0004020202020204" pitchFamily="34" charset="0"/>
                <a:cs typeface="Times New Roman" panose="02020603050405020304" pitchFamily="18" charset="0"/>
              </a:rPr>
              <a:t>Environmental</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-after the purpose and need for the project and potential alternatives have been identified the alternatives are reviewed for their potential impacts on the natural and human environments. The proposed State Route 30 project is currently in this phase.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rial Narrow" panose="020B0606020202030204" pitchFamily="34" charset="0"/>
                <a:ea typeface="Aptos" panose="020B0004020202020204" pitchFamily="34" charset="0"/>
                <a:cs typeface="Times New Roman" panose="02020603050405020304" pitchFamily="18" charset="0"/>
              </a:rPr>
              <a:t>Design</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-upon completion of the environmental review process, the conceptual design of selected alternative is further refined and engineered.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rial Narrow" panose="020B0606020202030204" pitchFamily="34" charset="0"/>
                <a:ea typeface="Aptos" panose="020B0004020202020204" pitchFamily="34" charset="0"/>
                <a:cs typeface="Times New Roman" panose="02020603050405020304" pitchFamily="18" charset="0"/>
              </a:rPr>
              <a:t>Right-of-Way</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-during this phase, land necessary for construction of the project is acquired.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b="1" kern="100" dirty="0">
                <a:effectLst/>
                <a:latin typeface="Arial Narrow" panose="020B0606020202030204" pitchFamily="34" charset="0"/>
                <a:ea typeface="Aptos" panose="020B0004020202020204" pitchFamily="34" charset="0"/>
                <a:cs typeface="Times New Roman" panose="02020603050405020304" pitchFamily="18" charset="0"/>
              </a:rPr>
              <a:t>Construction</a:t>
            </a: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-during this phase, the project is actually built.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3</a:t>
            </a:fld>
            <a:endParaRPr lang="en-US"/>
          </a:p>
        </p:txBody>
      </p:sp>
    </p:spTree>
    <p:extLst>
      <p:ext uri="{BB962C8B-B14F-4D97-AF65-F5344CB8AC3E}">
        <p14:creationId xmlns:p14="http://schemas.microsoft.com/office/powerpoint/2010/main" val="83486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project would begin near State Route 29, also known as US-27 and end West of New Union Road and White Oak Road.  The total project length is 3.26 miles.</a:t>
            </a:r>
          </a:p>
        </p:txBody>
      </p:sp>
      <p:sp>
        <p:nvSpPr>
          <p:cNvPr id="4" name="Slide Number Placeholder 3"/>
          <p:cNvSpPr>
            <a:spLocks noGrp="1"/>
          </p:cNvSpPr>
          <p:nvPr>
            <p:ph type="sldNum" sz="quarter" idx="5"/>
          </p:nvPr>
        </p:nvSpPr>
        <p:spPr/>
        <p:txBody>
          <a:bodyPr/>
          <a:lstStyle/>
          <a:p>
            <a:fld id="{32EF9A34-C94D-45C9-8555-BBDE1E5C76B4}" type="slidenum">
              <a:rPr lang="en-US" smtClean="0"/>
              <a:t>4</a:t>
            </a:fld>
            <a:endParaRPr lang="en-US"/>
          </a:p>
        </p:txBody>
      </p:sp>
    </p:spTree>
    <p:extLst>
      <p:ext uri="{BB962C8B-B14F-4D97-AF65-F5344CB8AC3E}">
        <p14:creationId xmlns:p14="http://schemas.microsoft.com/office/powerpoint/2010/main" val="3792565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5</a:t>
            </a:fld>
            <a:endParaRPr lang="en-US"/>
          </a:p>
        </p:txBody>
      </p:sp>
    </p:spTree>
    <p:extLst>
      <p:ext uri="{BB962C8B-B14F-4D97-AF65-F5344CB8AC3E}">
        <p14:creationId xmlns:p14="http://schemas.microsoft.com/office/powerpoint/2010/main" val="100902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proposed State Route 30 project was initiated by TDOT in 2008. In 2011, the TN Environmental Streamlining Agreement (or TESA) conducted field reviews and TDOT continued to evaluate the project in order to revise the proposed project scope. As design of the project progressed the project was divided into four separate segments in 2016.  In 2024, as design work on Segment 3 began, it became evident that a number of relocations would be needed. Because of those potential relocations identified within the preliminary engineering phase, TDOT initiated NEPA in April of 2025 with the intent to develop an EA.   </a:t>
            </a:r>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6</a:t>
            </a:fld>
            <a:endParaRPr lang="en-US"/>
          </a:p>
        </p:txBody>
      </p:sp>
    </p:spTree>
    <p:extLst>
      <p:ext uri="{BB962C8B-B14F-4D97-AF65-F5344CB8AC3E}">
        <p14:creationId xmlns:p14="http://schemas.microsoft.com/office/powerpoint/2010/main" val="398478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Initial studies indicate that the percentage of suspected serious injury crashes along State Route 30 in the project area is greater than the state-wide percentage. State Route 30 also has geometric deficiencies that need correction.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purpose of the proposed project is to reduce the severity of crashes and improve the roadway to meet current design standards.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7</a:t>
            </a:fld>
            <a:endParaRPr lang="en-US"/>
          </a:p>
        </p:txBody>
      </p:sp>
    </p:spTree>
    <p:extLst>
      <p:ext uri="{BB962C8B-B14F-4D97-AF65-F5344CB8AC3E}">
        <p14:creationId xmlns:p14="http://schemas.microsoft.com/office/powerpoint/2010/main" val="2869094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0B841-61CB-CFAE-4630-128DB63A3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EAB60-B388-86B7-08E6-FE651B284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3646C-6C17-D801-2BB3-0E2D16A36095}"/>
              </a:ext>
            </a:extLst>
          </p:cNvPr>
          <p:cNvSpPr>
            <a:spLocks noGrp="1"/>
          </p:cNvSpPr>
          <p:nvPr>
            <p:ph type="body" idx="1"/>
          </p:nvPr>
        </p:nvSpPr>
        <p:spPr/>
        <p:txBody>
          <a:bodyPr/>
          <a:lstStyle/>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There are two alternatives are currently being evaluated in the EA.</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In accordance with regulations, the No-Build Alternative has been retained for detailed study and serves as a benchmark for comparison with the Build Alternative.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No-Build Alternative would keep State Route 30 as it currently is except for any modifications identified in TDOT’s 25-Year Long Range Transportation Policy Plan, the State Transportation Improvement Program (STIP), and TDOT’s 10-Year Project Plan. It would allow for routine maintenance and safety upgrades.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Build Alternative from near SR29 to Mulberry Ave. would include two 11-foot travel lanes, a 12-foot center turn lane, curb and gutter and a 10-foot multi-use path with a 2-and-a-half-foot grass strip on both sides of the roadway. From Mulberry Ave to west of Union/White Oak Rd would include two 11-foot travel lanes, a zero to 12 foot left turn land and six foot shoulders with guardrails where needed.  The intersection at Blueberry Hill Rd. will include 12-ft turn lanes.</a:t>
            </a:r>
            <a:endParaRPr lang="en-US" dirty="0"/>
          </a:p>
        </p:txBody>
      </p:sp>
      <p:sp>
        <p:nvSpPr>
          <p:cNvPr id="4" name="Slide Number Placeholder 3">
            <a:extLst>
              <a:ext uri="{FF2B5EF4-FFF2-40B4-BE49-F238E27FC236}">
                <a16:creationId xmlns:a16="http://schemas.microsoft.com/office/drawing/2014/main" id="{68BD12AF-08F1-592E-1789-F67AB3064E84}"/>
              </a:ext>
            </a:extLst>
          </p:cNvPr>
          <p:cNvSpPr>
            <a:spLocks noGrp="1"/>
          </p:cNvSpPr>
          <p:nvPr>
            <p:ph type="sldNum" sz="quarter" idx="5"/>
          </p:nvPr>
        </p:nvSpPr>
        <p:spPr/>
        <p:txBody>
          <a:bodyPr/>
          <a:lstStyle/>
          <a:p>
            <a:fld id="{32EF9A34-C94D-45C9-8555-BBDE1E5C76B4}" type="slidenum">
              <a:rPr lang="en-US" smtClean="0"/>
              <a:t>8</a:t>
            </a:fld>
            <a:endParaRPr lang="en-US"/>
          </a:p>
        </p:txBody>
      </p:sp>
    </p:spTree>
    <p:extLst>
      <p:ext uri="{BB962C8B-B14F-4D97-AF65-F5344CB8AC3E}">
        <p14:creationId xmlns:p14="http://schemas.microsoft.com/office/powerpoint/2010/main" val="149075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Arial Narrow" panose="020B0606020202030204" pitchFamily="34" charset="0"/>
                <a:ea typeface="Aptos" panose="020B0004020202020204" pitchFamily="34" charset="0"/>
                <a:cs typeface="Times New Roman" panose="02020603050405020304" pitchFamily="18" charset="0"/>
              </a:rPr>
              <a:t>The Build Alternative </a:t>
            </a:r>
            <a:r>
              <a:rPr lang="en-US" dirty="0"/>
              <a:t>W</a:t>
            </a:r>
            <a:r>
              <a:rPr lang="en-US" dirty="0">
                <a:effectLst/>
              </a:rPr>
              <a:t>ould include two 11-foot travel lanes and a12-foot center turn lane, curb and gutter, and a 10-foot multi-use path with a 2.5 foot grass strip on both sides of the roadway from near SR-29 to Mulberry Ave.</a:t>
            </a:r>
          </a:p>
          <a:p>
            <a:pPr marL="0" marR="0">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32EF9A34-C94D-45C9-8555-BBDE1E5C76B4}" type="slidenum">
              <a:rPr lang="en-US" smtClean="0"/>
              <a:t>9</a:t>
            </a:fld>
            <a:endParaRPr lang="en-US"/>
          </a:p>
        </p:txBody>
      </p:sp>
    </p:spTree>
    <p:extLst>
      <p:ext uri="{BB962C8B-B14F-4D97-AF65-F5344CB8AC3E}">
        <p14:creationId xmlns:p14="http://schemas.microsoft.com/office/powerpoint/2010/main" val="273315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028953"/>
            <a:ext cx="8839200" cy="10667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4095751"/>
            <a:ext cx="88392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361950"/>
            <a:ext cx="6578600" cy="28448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36171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e_Grey">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5F2E159-74FD-B63C-051E-387D5C0C8D56}"/>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4">
            <a:extLst>
              <a:ext uri="{FF2B5EF4-FFF2-40B4-BE49-F238E27FC236}">
                <a16:creationId xmlns:a16="http://schemas.microsoft.com/office/drawing/2014/main" id="{D9842156-5C24-8BCD-1B3A-4F8F8B44EED8}"/>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7886700" cy="3263504"/>
          </a:xfrm>
          <a:prstGeom prst="rect">
            <a:avLst/>
          </a:prstGeom>
        </p:spPr>
        <p:txBody>
          <a:bodyPr vert="horz" lIns="91440" tIns="45720" rIns="91440" bIns="45720" rtlCol="0">
            <a:noAutofit/>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85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e_Grey_Image">
    <p:bg>
      <p:bgPr>
        <a:blipFill dpi="0" rotWithShape="1">
          <a:blip r:embed="rId2">
            <a:lum/>
            <a:extLst>
              <a:ext uri="{28A0092B-C50C-407E-A947-70E740481C1C}">
                <a14:useLocalDpi xmlns:a14="http://schemas.microsoft.com/office/drawing/2010/main" val="0"/>
              </a:ext>
            </a:extLst>
          </a:blip>
          <a:srcRect/>
          <a:stretch>
            <a:fillRect l="35000" r="-35000"/>
          </a:stretch>
        </a:blip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5A793DE4-6AB2-A3CC-1CC1-003E6FC1CC8C}"/>
              </a:ext>
            </a:extLst>
          </p:cNvPr>
          <p:cNvSpPr/>
          <p:nvPr userDrawn="1"/>
        </p:nvSpPr>
        <p:spPr>
          <a:xfrm>
            <a:off x="-81418" y="601629"/>
            <a:ext cx="6237960" cy="4591346"/>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870783 h 1475062"/>
              <a:gd name="connsiteX1" fmla="*/ 2113426 w 3901071"/>
              <a:gd name="connsiteY1" fmla="*/ 0 h 1475062"/>
              <a:gd name="connsiteX2" fmla="*/ 3901071 w 3901071"/>
              <a:gd name="connsiteY2" fmla="*/ 1211309 h 1475062"/>
              <a:gd name="connsiteX3" fmla="*/ 10473 w 3901071"/>
              <a:gd name="connsiteY3" fmla="*/ 1475062 h 1475062"/>
              <a:gd name="connsiteX4" fmla="*/ 0 w 3901071"/>
              <a:gd name="connsiteY4" fmla="*/ 870783 h 1475062"/>
              <a:gd name="connsiteX0" fmla="*/ 0 w 2408715"/>
              <a:gd name="connsiteY0" fmla="*/ 870783 h 2725713"/>
              <a:gd name="connsiteX1" fmla="*/ 2113426 w 2408715"/>
              <a:gd name="connsiteY1" fmla="*/ 0 h 2725713"/>
              <a:gd name="connsiteX2" fmla="*/ 2408715 w 2408715"/>
              <a:gd name="connsiteY2" fmla="*/ 2725713 h 2725713"/>
              <a:gd name="connsiteX3" fmla="*/ 10473 w 2408715"/>
              <a:gd name="connsiteY3" fmla="*/ 1475062 h 2725713"/>
              <a:gd name="connsiteX4" fmla="*/ 0 w 2408715"/>
              <a:gd name="connsiteY4" fmla="*/ 870783 h 2725713"/>
              <a:gd name="connsiteX0" fmla="*/ 225162 w 2633877"/>
              <a:gd name="connsiteY0" fmla="*/ 870783 h 2725713"/>
              <a:gd name="connsiteX1" fmla="*/ 2338588 w 2633877"/>
              <a:gd name="connsiteY1" fmla="*/ 0 h 2725713"/>
              <a:gd name="connsiteX2" fmla="*/ 2633877 w 2633877"/>
              <a:gd name="connsiteY2" fmla="*/ 2725713 h 2725713"/>
              <a:gd name="connsiteX3" fmla="*/ 0 w 2633877"/>
              <a:gd name="connsiteY3" fmla="*/ 2643316 h 2725713"/>
              <a:gd name="connsiteX4" fmla="*/ 225162 w 2633877"/>
              <a:gd name="connsiteY4" fmla="*/ 870783 h 2725713"/>
              <a:gd name="connsiteX0" fmla="*/ 15709 w 2633877"/>
              <a:gd name="connsiteY0" fmla="*/ 292064 h 2725713"/>
              <a:gd name="connsiteX1" fmla="*/ 2338588 w 2633877"/>
              <a:gd name="connsiteY1" fmla="*/ 0 h 2725713"/>
              <a:gd name="connsiteX2" fmla="*/ 2633877 w 2633877"/>
              <a:gd name="connsiteY2" fmla="*/ 2725713 h 2725713"/>
              <a:gd name="connsiteX3" fmla="*/ 0 w 2633877"/>
              <a:gd name="connsiteY3" fmla="*/ 2643316 h 2725713"/>
              <a:gd name="connsiteX4" fmla="*/ 15709 w 2633877"/>
              <a:gd name="connsiteY4" fmla="*/ 292064 h 2725713"/>
              <a:gd name="connsiteX0" fmla="*/ 15709 w 2607695"/>
              <a:gd name="connsiteY0" fmla="*/ 292064 h 2643316"/>
              <a:gd name="connsiteX1" fmla="*/ 2338588 w 2607695"/>
              <a:gd name="connsiteY1" fmla="*/ 0 h 2643316"/>
              <a:gd name="connsiteX2" fmla="*/ 2607695 w 2607695"/>
              <a:gd name="connsiteY2" fmla="*/ 2639175 h 2643316"/>
              <a:gd name="connsiteX3" fmla="*/ 0 w 2607695"/>
              <a:gd name="connsiteY3" fmla="*/ 2643316 h 2643316"/>
              <a:gd name="connsiteX4" fmla="*/ 15709 w 2607695"/>
              <a:gd name="connsiteY4" fmla="*/ 292064 h 264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695" h="2643316">
                <a:moveTo>
                  <a:pt x="15709" y="292064"/>
                </a:moveTo>
                <a:lnTo>
                  <a:pt x="2338588" y="0"/>
                </a:lnTo>
                <a:cubicBezTo>
                  <a:pt x="2332290" y="108100"/>
                  <a:pt x="2587810" y="2455354"/>
                  <a:pt x="2607695" y="2639175"/>
                </a:cubicBezTo>
                <a:lnTo>
                  <a:pt x="0" y="2643316"/>
                </a:lnTo>
                <a:lnTo>
                  <a:pt x="15709" y="2920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4">
            <a:extLst>
              <a:ext uri="{FF2B5EF4-FFF2-40B4-BE49-F238E27FC236}">
                <a16:creationId xmlns:a16="http://schemas.microsoft.com/office/drawing/2014/main" id="{65BD83C8-1EBC-4831-0A57-6F94BE22E043}"/>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4">
            <a:extLst>
              <a:ext uri="{FF2B5EF4-FFF2-40B4-BE49-F238E27FC236}">
                <a16:creationId xmlns:a16="http://schemas.microsoft.com/office/drawing/2014/main" id="{2CBD6026-8AEC-9981-B45F-2094072E060C}"/>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5257800" cy="3263504"/>
          </a:xfrm>
          <a:prstGeom prst="rect">
            <a:avLst/>
          </a:prstGeom>
        </p:spPr>
        <p:txBody>
          <a:bodyPr vert="horz" lIns="91440" tIns="45720" rIns="91440" bIns="45720" rtlCol="0">
            <a:noAutofit/>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849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85750"/>
            <a:ext cx="2763012" cy="1194816"/>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e_Re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5F2E159-74FD-B63C-051E-387D5C0C8D56}"/>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4">
            <a:extLst>
              <a:ext uri="{FF2B5EF4-FFF2-40B4-BE49-F238E27FC236}">
                <a16:creationId xmlns:a16="http://schemas.microsoft.com/office/drawing/2014/main" id="{D9842156-5C24-8BCD-1B3A-4F8F8B44EED8}"/>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7886700" cy="3263504"/>
          </a:xfrm>
          <a:prstGeom prst="rect">
            <a:avLst/>
          </a:prstGeom>
        </p:spPr>
        <p:txBody>
          <a:bodyPr vert="horz" lIns="91440" tIns="45720" rIns="91440" bIns="45720" rtlCol="0">
            <a:noAutofit/>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008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e_Red_Image">
    <p:bg>
      <p:bgPr>
        <a:blipFill dpi="0" rotWithShape="1">
          <a:blip r:embed="rId2">
            <a:lum/>
            <a:extLst>
              <a:ext uri="{28A0092B-C50C-407E-A947-70E740481C1C}">
                <a14:useLocalDpi xmlns:a14="http://schemas.microsoft.com/office/drawing/2010/main" val="0"/>
              </a:ext>
            </a:extLst>
          </a:blip>
          <a:srcRect/>
          <a:stretch>
            <a:fillRect l="35000" r="-35000"/>
          </a:stretch>
        </a:blip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5A793DE4-6AB2-A3CC-1CC1-003E6FC1CC8C}"/>
              </a:ext>
            </a:extLst>
          </p:cNvPr>
          <p:cNvSpPr/>
          <p:nvPr userDrawn="1"/>
        </p:nvSpPr>
        <p:spPr>
          <a:xfrm>
            <a:off x="-81418" y="601629"/>
            <a:ext cx="6237960" cy="4591346"/>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870783 h 1475062"/>
              <a:gd name="connsiteX1" fmla="*/ 2113426 w 3901071"/>
              <a:gd name="connsiteY1" fmla="*/ 0 h 1475062"/>
              <a:gd name="connsiteX2" fmla="*/ 3901071 w 3901071"/>
              <a:gd name="connsiteY2" fmla="*/ 1211309 h 1475062"/>
              <a:gd name="connsiteX3" fmla="*/ 10473 w 3901071"/>
              <a:gd name="connsiteY3" fmla="*/ 1475062 h 1475062"/>
              <a:gd name="connsiteX4" fmla="*/ 0 w 3901071"/>
              <a:gd name="connsiteY4" fmla="*/ 870783 h 1475062"/>
              <a:gd name="connsiteX0" fmla="*/ 0 w 2408715"/>
              <a:gd name="connsiteY0" fmla="*/ 870783 h 2725713"/>
              <a:gd name="connsiteX1" fmla="*/ 2113426 w 2408715"/>
              <a:gd name="connsiteY1" fmla="*/ 0 h 2725713"/>
              <a:gd name="connsiteX2" fmla="*/ 2408715 w 2408715"/>
              <a:gd name="connsiteY2" fmla="*/ 2725713 h 2725713"/>
              <a:gd name="connsiteX3" fmla="*/ 10473 w 2408715"/>
              <a:gd name="connsiteY3" fmla="*/ 1475062 h 2725713"/>
              <a:gd name="connsiteX4" fmla="*/ 0 w 2408715"/>
              <a:gd name="connsiteY4" fmla="*/ 870783 h 2725713"/>
              <a:gd name="connsiteX0" fmla="*/ 225162 w 2633877"/>
              <a:gd name="connsiteY0" fmla="*/ 870783 h 2725713"/>
              <a:gd name="connsiteX1" fmla="*/ 2338588 w 2633877"/>
              <a:gd name="connsiteY1" fmla="*/ 0 h 2725713"/>
              <a:gd name="connsiteX2" fmla="*/ 2633877 w 2633877"/>
              <a:gd name="connsiteY2" fmla="*/ 2725713 h 2725713"/>
              <a:gd name="connsiteX3" fmla="*/ 0 w 2633877"/>
              <a:gd name="connsiteY3" fmla="*/ 2643316 h 2725713"/>
              <a:gd name="connsiteX4" fmla="*/ 225162 w 2633877"/>
              <a:gd name="connsiteY4" fmla="*/ 870783 h 2725713"/>
              <a:gd name="connsiteX0" fmla="*/ 15709 w 2633877"/>
              <a:gd name="connsiteY0" fmla="*/ 292064 h 2725713"/>
              <a:gd name="connsiteX1" fmla="*/ 2338588 w 2633877"/>
              <a:gd name="connsiteY1" fmla="*/ 0 h 2725713"/>
              <a:gd name="connsiteX2" fmla="*/ 2633877 w 2633877"/>
              <a:gd name="connsiteY2" fmla="*/ 2725713 h 2725713"/>
              <a:gd name="connsiteX3" fmla="*/ 0 w 2633877"/>
              <a:gd name="connsiteY3" fmla="*/ 2643316 h 2725713"/>
              <a:gd name="connsiteX4" fmla="*/ 15709 w 2633877"/>
              <a:gd name="connsiteY4" fmla="*/ 292064 h 2725713"/>
              <a:gd name="connsiteX0" fmla="*/ 15709 w 2607695"/>
              <a:gd name="connsiteY0" fmla="*/ 292064 h 2643316"/>
              <a:gd name="connsiteX1" fmla="*/ 2338588 w 2607695"/>
              <a:gd name="connsiteY1" fmla="*/ 0 h 2643316"/>
              <a:gd name="connsiteX2" fmla="*/ 2607695 w 2607695"/>
              <a:gd name="connsiteY2" fmla="*/ 2639175 h 2643316"/>
              <a:gd name="connsiteX3" fmla="*/ 0 w 2607695"/>
              <a:gd name="connsiteY3" fmla="*/ 2643316 h 2643316"/>
              <a:gd name="connsiteX4" fmla="*/ 15709 w 2607695"/>
              <a:gd name="connsiteY4" fmla="*/ 292064 h 264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695" h="2643316">
                <a:moveTo>
                  <a:pt x="15709" y="292064"/>
                </a:moveTo>
                <a:lnTo>
                  <a:pt x="2338588" y="0"/>
                </a:lnTo>
                <a:cubicBezTo>
                  <a:pt x="2332290" y="108100"/>
                  <a:pt x="2587810" y="2455354"/>
                  <a:pt x="2607695" y="2639175"/>
                </a:cubicBezTo>
                <a:lnTo>
                  <a:pt x="0" y="2643316"/>
                </a:lnTo>
                <a:lnTo>
                  <a:pt x="15709" y="2920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4">
            <a:extLst>
              <a:ext uri="{FF2B5EF4-FFF2-40B4-BE49-F238E27FC236}">
                <a16:creationId xmlns:a16="http://schemas.microsoft.com/office/drawing/2014/main" id="{65BD83C8-1EBC-4831-0A57-6F94BE22E043}"/>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4">
            <a:extLst>
              <a:ext uri="{FF2B5EF4-FFF2-40B4-BE49-F238E27FC236}">
                <a16:creationId xmlns:a16="http://schemas.microsoft.com/office/drawing/2014/main" id="{2CBD6026-8AEC-9981-B45F-2094072E060C}"/>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5257800" cy="3263504"/>
          </a:xfrm>
          <a:prstGeom prst="rect">
            <a:avLst/>
          </a:prstGeom>
        </p:spPr>
        <p:txBody>
          <a:bodyPr vert="horz" lIns="91440" tIns="45720" rIns="91440" bIns="45720" rtlCol="0">
            <a:noAutofit/>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83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e_Red_FullIm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5BD83C8-1EBC-4831-0A57-6F94BE22E043}"/>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4">
            <a:extLst>
              <a:ext uri="{FF2B5EF4-FFF2-40B4-BE49-F238E27FC236}">
                <a16:creationId xmlns:a16="http://schemas.microsoft.com/office/drawing/2014/main" id="{2CBD6026-8AEC-9981-B45F-2094072E060C}"/>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spTree>
    <p:extLst>
      <p:ext uri="{BB962C8B-B14F-4D97-AF65-F5344CB8AC3E}">
        <p14:creationId xmlns:p14="http://schemas.microsoft.com/office/powerpoint/2010/main" val="2212409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e_Orange">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5F2E159-74FD-B63C-051E-387D5C0C8D56}"/>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4">
            <a:extLst>
              <a:ext uri="{FF2B5EF4-FFF2-40B4-BE49-F238E27FC236}">
                <a16:creationId xmlns:a16="http://schemas.microsoft.com/office/drawing/2014/main" id="{D9842156-5C24-8BCD-1B3A-4F8F8B44EED8}"/>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7886700" cy="3263504"/>
          </a:xfrm>
          <a:prstGeom prst="rect">
            <a:avLst/>
          </a:prstGeom>
        </p:spPr>
        <p:txBody>
          <a:bodyPr vert="horz" lIns="91440" tIns="45720" rIns="91440" bIns="45720" rtlCol="0">
            <a:no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314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e_Yellow">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5F2E159-74FD-B63C-051E-387D5C0C8D56}"/>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4">
            <a:extLst>
              <a:ext uri="{FF2B5EF4-FFF2-40B4-BE49-F238E27FC236}">
                <a16:creationId xmlns:a16="http://schemas.microsoft.com/office/drawing/2014/main" id="{D9842156-5C24-8BCD-1B3A-4F8F8B44EED8}"/>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7886700" cy="3263504"/>
          </a:xfrm>
          <a:prstGeom prst="rect">
            <a:avLst/>
          </a:prstGeom>
        </p:spPr>
        <p:txBody>
          <a:bodyPr vert="horz" lIns="91440" tIns="45720" rIns="91440" bIns="45720" rtlCol="0">
            <a:noAutofit/>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802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e_Green">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5F2E159-74FD-B63C-051E-387D5C0C8D56}"/>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4">
            <a:extLst>
              <a:ext uri="{FF2B5EF4-FFF2-40B4-BE49-F238E27FC236}">
                <a16:creationId xmlns:a16="http://schemas.microsoft.com/office/drawing/2014/main" id="{D9842156-5C24-8BCD-1B3A-4F8F8B44EED8}"/>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7886700" cy="3263504"/>
          </a:xfrm>
          <a:prstGeom prst="rect">
            <a:avLst/>
          </a:prstGeom>
        </p:spPr>
        <p:txBody>
          <a:bodyPr vert="horz" lIns="91440" tIns="45720" rIns="91440" bIns="45720" rtlCol="0">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12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e_Blue">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5F2E159-74FD-B63C-051E-387D5C0C8D56}"/>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4">
            <a:extLst>
              <a:ext uri="{FF2B5EF4-FFF2-40B4-BE49-F238E27FC236}">
                <a16:creationId xmlns:a16="http://schemas.microsoft.com/office/drawing/2014/main" id="{D9842156-5C24-8BCD-1B3A-4F8F8B44EED8}"/>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7886700" cy="3263504"/>
          </a:xfrm>
          <a:prstGeom prst="rect">
            <a:avLst/>
          </a:prstGeom>
        </p:spPr>
        <p:txBody>
          <a:bodyPr vert="horz" lIns="91440" tIns="45720" rIns="91440" bIns="45720"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304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e_Blue_Image">
    <p:bg>
      <p:bgPr>
        <a:blipFill dpi="0" rotWithShape="1">
          <a:blip r:embed="rId2">
            <a:lum/>
            <a:extLst>
              <a:ext uri="{28A0092B-C50C-407E-A947-70E740481C1C}">
                <a14:useLocalDpi xmlns:a14="http://schemas.microsoft.com/office/drawing/2010/main" val="0"/>
              </a:ext>
            </a:extLst>
          </a:blip>
          <a:srcRect/>
          <a:stretch>
            <a:fillRect l="35000" r="-35000"/>
          </a:stretch>
        </a:blip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5A793DE4-6AB2-A3CC-1CC1-003E6FC1CC8C}"/>
              </a:ext>
            </a:extLst>
          </p:cNvPr>
          <p:cNvSpPr/>
          <p:nvPr userDrawn="1"/>
        </p:nvSpPr>
        <p:spPr>
          <a:xfrm>
            <a:off x="-81418" y="601629"/>
            <a:ext cx="6237960" cy="4591346"/>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870783 h 1475062"/>
              <a:gd name="connsiteX1" fmla="*/ 2113426 w 3901071"/>
              <a:gd name="connsiteY1" fmla="*/ 0 h 1475062"/>
              <a:gd name="connsiteX2" fmla="*/ 3901071 w 3901071"/>
              <a:gd name="connsiteY2" fmla="*/ 1211309 h 1475062"/>
              <a:gd name="connsiteX3" fmla="*/ 10473 w 3901071"/>
              <a:gd name="connsiteY3" fmla="*/ 1475062 h 1475062"/>
              <a:gd name="connsiteX4" fmla="*/ 0 w 3901071"/>
              <a:gd name="connsiteY4" fmla="*/ 870783 h 1475062"/>
              <a:gd name="connsiteX0" fmla="*/ 0 w 2408715"/>
              <a:gd name="connsiteY0" fmla="*/ 870783 h 2725713"/>
              <a:gd name="connsiteX1" fmla="*/ 2113426 w 2408715"/>
              <a:gd name="connsiteY1" fmla="*/ 0 h 2725713"/>
              <a:gd name="connsiteX2" fmla="*/ 2408715 w 2408715"/>
              <a:gd name="connsiteY2" fmla="*/ 2725713 h 2725713"/>
              <a:gd name="connsiteX3" fmla="*/ 10473 w 2408715"/>
              <a:gd name="connsiteY3" fmla="*/ 1475062 h 2725713"/>
              <a:gd name="connsiteX4" fmla="*/ 0 w 2408715"/>
              <a:gd name="connsiteY4" fmla="*/ 870783 h 2725713"/>
              <a:gd name="connsiteX0" fmla="*/ 225162 w 2633877"/>
              <a:gd name="connsiteY0" fmla="*/ 870783 h 2725713"/>
              <a:gd name="connsiteX1" fmla="*/ 2338588 w 2633877"/>
              <a:gd name="connsiteY1" fmla="*/ 0 h 2725713"/>
              <a:gd name="connsiteX2" fmla="*/ 2633877 w 2633877"/>
              <a:gd name="connsiteY2" fmla="*/ 2725713 h 2725713"/>
              <a:gd name="connsiteX3" fmla="*/ 0 w 2633877"/>
              <a:gd name="connsiteY3" fmla="*/ 2643316 h 2725713"/>
              <a:gd name="connsiteX4" fmla="*/ 225162 w 2633877"/>
              <a:gd name="connsiteY4" fmla="*/ 870783 h 2725713"/>
              <a:gd name="connsiteX0" fmla="*/ 15709 w 2633877"/>
              <a:gd name="connsiteY0" fmla="*/ 292064 h 2725713"/>
              <a:gd name="connsiteX1" fmla="*/ 2338588 w 2633877"/>
              <a:gd name="connsiteY1" fmla="*/ 0 h 2725713"/>
              <a:gd name="connsiteX2" fmla="*/ 2633877 w 2633877"/>
              <a:gd name="connsiteY2" fmla="*/ 2725713 h 2725713"/>
              <a:gd name="connsiteX3" fmla="*/ 0 w 2633877"/>
              <a:gd name="connsiteY3" fmla="*/ 2643316 h 2725713"/>
              <a:gd name="connsiteX4" fmla="*/ 15709 w 2633877"/>
              <a:gd name="connsiteY4" fmla="*/ 292064 h 2725713"/>
              <a:gd name="connsiteX0" fmla="*/ 15709 w 2607695"/>
              <a:gd name="connsiteY0" fmla="*/ 292064 h 2643316"/>
              <a:gd name="connsiteX1" fmla="*/ 2338588 w 2607695"/>
              <a:gd name="connsiteY1" fmla="*/ 0 h 2643316"/>
              <a:gd name="connsiteX2" fmla="*/ 2607695 w 2607695"/>
              <a:gd name="connsiteY2" fmla="*/ 2639175 h 2643316"/>
              <a:gd name="connsiteX3" fmla="*/ 0 w 2607695"/>
              <a:gd name="connsiteY3" fmla="*/ 2643316 h 2643316"/>
              <a:gd name="connsiteX4" fmla="*/ 15709 w 2607695"/>
              <a:gd name="connsiteY4" fmla="*/ 292064 h 264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695" h="2643316">
                <a:moveTo>
                  <a:pt x="15709" y="292064"/>
                </a:moveTo>
                <a:lnTo>
                  <a:pt x="2338588" y="0"/>
                </a:lnTo>
                <a:cubicBezTo>
                  <a:pt x="2332290" y="108100"/>
                  <a:pt x="2587810" y="2455354"/>
                  <a:pt x="2607695" y="2639175"/>
                </a:cubicBezTo>
                <a:lnTo>
                  <a:pt x="0" y="2643316"/>
                </a:lnTo>
                <a:lnTo>
                  <a:pt x="15709" y="2920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4">
            <a:extLst>
              <a:ext uri="{FF2B5EF4-FFF2-40B4-BE49-F238E27FC236}">
                <a16:creationId xmlns:a16="http://schemas.microsoft.com/office/drawing/2014/main" id="{65BD83C8-1EBC-4831-0A57-6F94BE22E043}"/>
              </a:ext>
            </a:extLst>
          </p:cNvPr>
          <p:cNvSpPr/>
          <p:nvPr userDrawn="1"/>
        </p:nvSpPr>
        <p:spPr>
          <a:xfrm>
            <a:off x="-152400" y="207687"/>
            <a:ext cx="9331891" cy="1049613"/>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071" h="604280">
                <a:moveTo>
                  <a:pt x="0" y="1"/>
                </a:moveTo>
                <a:lnTo>
                  <a:pt x="3888544" y="0"/>
                </a:lnTo>
                <a:cubicBezTo>
                  <a:pt x="3882246" y="108100"/>
                  <a:pt x="3881186" y="156706"/>
                  <a:pt x="3901071" y="340527"/>
                </a:cubicBezTo>
                <a:lnTo>
                  <a:pt x="10473" y="604280"/>
                </a:lnTo>
                <a:lnTo>
                  <a:pt x="0" y="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4">
            <a:extLst>
              <a:ext uri="{FF2B5EF4-FFF2-40B4-BE49-F238E27FC236}">
                <a16:creationId xmlns:a16="http://schemas.microsoft.com/office/drawing/2014/main" id="{2CBD6026-8AEC-9981-B45F-2094072E060C}"/>
              </a:ext>
            </a:extLst>
          </p:cNvPr>
          <p:cNvSpPr/>
          <p:nvPr userDrawn="1"/>
        </p:nvSpPr>
        <p:spPr>
          <a:xfrm>
            <a:off x="-152400" y="-43436"/>
            <a:ext cx="9344416" cy="1171741"/>
          </a:xfrm>
          <a:custGeom>
            <a:avLst/>
            <a:gdLst>
              <a:gd name="connsiteX0" fmla="*/ 0 w 3810000"/>
              <a:gd name="connsiteY0" fmla="*/ 0 h 3200400"/>
              <a:gd name="connsiteX1" fmla="*/ 3810000 w 3810000"/>
              <a:gd name="connsiteY1" fmla="*/ 0 h 3200400"/>
              <a:gd name="connsiteX2" fmla="*/ 3810000 w 3810000"/>
              <a:gd name="connsiteY2" fmla="*/ 3200400 h 3200400"/>
              <a:gd name="connsiteX3" fmla="*/ 0 w 3810000"/>
              <a:gd name="connsiteY3" fmla="*/ 3200400 h 3200400"/>
              <a:gd name="connsiteX4" fmla="*/ 0 w 3810000"/>
              <a:gd name="connsiteY4" fmla="*/ 0 h 3200400"/>
              <a:gd name="connsiteX0" fmla="*/ 0 w 3822526"/>
              <a:gd name="connsiteY0" fmla="*/ 0 h 3200400"/>
              <a:gd name="connsiteX1" fmla="*/ 3810000 w 3822526"/>
              <a:gd name="connsiteY1" fmla="*/ 0 h 3200400"/>
              <a:gd name="connsiteX2" fmla="*/ 3822526 w 3822526"/>
              <a:gd name="connsiteY2" fmla="*/ 1559490 h 3200400"/>
              <a:gd name="connsiteX3" fmla="*/ 0 w 3822526"/>
              <a:gd name="connsiteY3" fmla="*/ 3200400 h 3200400"/>
              <a:gd name="connsiteX4" fmla="*/ 0 w 3822526"/>
              <a:gd name="connsiteY4" fmla="*/ 0 h 3200400"/>
              <a:gd name="connsiteX0" fmla="*/ 0 w 3838235"/>
              <a:gd name="connsiteY0" fmla="*/ 0 h 3200400"/>
              <a:gd name="connsiteX1" fmla="*/ 3810000 w 3838235"/>
              <a:gd name="connsiteY1" fmla="*/ 0 h 3200400"/>
              <a:gd name="connsiteX2" fmla="*/ 3838235 w 3838235"/>
              <a:gd name="connsiteY2" fmla="*/ 1868434 h 3200400"/>
              <a:gd name="connsiteX3" fmla="*/ 0 w 3838235"/>
              <a:gd name="connsiteY3" fmla="*/ 3200400 h 3200400"/>
              <a:gd name="connsiteX4" fmla="*/ 0 w 3838235"/>
              <a:gd name="connsiteY4" fmla="*/ 0 h 3200400"/>
              <a:gd name="connsiteX0" fmla="*/ 0 w 3822526"/>
              <a:gd name="connsiteY0" fmla="*/ 0 h 3200400"/>
              <a:gd name="connsiteX1" fmla="*/ 3810000 w 3822526"/>
              <a:gd name="connsiteY1" fmla="*/ 0 h 3200400"/>
              <a:gd name="connsiteX2" fmla="*/ 3822526 w 3822526"/>
              <a:gd name="connsiteY2" fmla="*/ 2936647 h 3200400"/>
              <a:gd name="connsiteX3" fmla="*/ 0 w 3822526"/>
              <a:gd name="connsiteY3" fmla="*/ 3200400 h 3200400"/>
              <a:gd name="connsiteX4" fmla="*/ 0 w 3822526"/>
              <a:gd name="connsiteY4" fmla="*/ 0 h 3200400"/>
              <a:gd name="connsiteX0" fmla="*/ 0 w 3831618"/>
              <a:gd name="connsiteY0" fmla="*/ 0 h 3200400"/>
              <a:gd name="connsiteX1" fmla="*/ 3830945 w 3831618"/>
              <a:gd name="connsiteY1" fmla="*/ 2352734 h 3200400"/>
              <a:gd name="connsiteX2" fmla="*/ 3822526 w 3831618"/>
              <a:gd name="connsiteY2" fmla="*/ 2936647 h 3200400"/>
              <a:gd name="connsiteX3" fmla="*/ 0 w 3831618"/>
              <a:gd name="connsiteY3" fmla="*/ 3200400 h 3200400"/>
              <a:gd name="connsiteX4" fmla="*/ 0 w 3831618"/>
              <a:gd name="connsiteY4" fmla="*/ 0 h 3200400"/>
              <a:gd name="connsiteX0" fmla="*/ 0 w 3868272"/>
              <a:gd name="connsiteY0" fmla="*/ 102764 h 847666"/>
              <a:gd name="connsiteX1" fmla="*/ 3867599 w 3868272"/>
              <a:gd name="connsiteY1" fmla="*/ 0 h 847666"/>
              <a:gd name="connsiteX2" fmla="*/ 3859180 w 3868272"/>
              <a:gd name="connsiteY2" fmla="*/ 583913 h 847666"/>
              <a:gd name="connsiteX3" fmla="*/ 36654 w 3868272"/>
              <a:gd name="connsiteY3" fmla="*/ 847666 h 847666"/>
              <a:gd name="connsiteX4" fmla="*/ 0 w 3868272"/>
              <a:gd name="connsiteY4" fmla="*/ 102764 h 847666"/>
              <a:gd name="connsiteX0" fmla="*/ 78545 w 3831618"/>
              <a:gd name="connsiteY0" fmla="*/ 313699 h 847666"/>
              <a:gd name="connsiteX1" fmla="*/ 3830945 w 3831618"/>
              <a:gd name="connsiteY1" fmla="*/ 0 h 847666"/>
              <a:gd name="connsiteX2" fmla="*/ 3822526 w 3831618"/>
              <a:gd name="connsiteY2" fmla="*/ 583913 h 847666"/>
              <a:gd name="connsiteX3" fmla="*/ 0 w 3831618"/>
              <a:gd name="connsiteY3" fmla="*/ 847666 h 847666"/>
              <a:gd name="connsiteX4" fmla="*/ 78545 w 3831618"/>
              <a:gd name="connsiteY4" fmla="*/ 313699 h 847666"/>
              <a:gd name="connsiteX0" fmla="*/ 0 w 3842091"/>
              <a:gd name="connsiteY0" fmla="*/ 243387 h 847666"/>
              <a:gd name="connsiteX1" fmla="*/ 3841418 w 3842091"/>
              <a:gd name="connsiteY1" fmla="*/ 0 h 847666"/>
              <a:gd name="connsiteX2" fmla="*/ 3832999 w 3842091"/>
              <a:gd name="connsiteY2" fmla="*/ 583913 h 847666"/>
              <a:gd name="connsiteX3" fmla="*/ 10473 w 3842091"/>
              <a:gd name="connsiteY3" fmla="*/ 847666 h 847666"/>
              <a:gd name="connsiteX4" fmla="*/ 0 w 3842091"/>
              <a:gd name="connsiteY4" fmla="*/ 243387 h 847666"/>
              <a:gd name="connsiteX0" fmla="*/ 0 w 3832999"/>
              <a:gd name="connsiteY0" fmla="*/ 97356 h 701635"/>
              <a:gd name="connsiteX1" fmla="*/ 3396329 w 3832999"/>
              <a:gd name="connsiteY1" fmla="*/ 0 h 701635"/>
              <a:gd name="connsiteX2" fmla="*/ 3832999 w 3832999"/>
              <a:gd name="connsiteY2" fmla="*/ 437882 h 701635"/>
              <a:gd name="connsiteX3" fmla="*/ 10473 w 3832999"/>
              <a:gd name="connsiteY3" fmla="*/ 701635 h 701635"/>
              <a:gd name="connsiteX4" fmla="*/ 0 w 3832999"/>
              <a:gd name="connsiteY4" fmla="*/ 97356 h 701635"/>
              <a:gd name="connsiteX0" fmla="*/ 0 w 3852326"/>
              <a:gd name="connsiteY0" fmla="*/ 1 h 604280"/>
              <a:gd name="connsiteX1" fmla="*/ 3851890 w 3852326"/>
              <a:gd name="connsiteY1" fmla="*/ 0 h 604280"/>
              <a:gd name="connsiteX2" fmla="*/ 3832999 w 3852326"/>
              <a:gd name="connsiteY2" fmla="*/ 340527 h 604280"/>
              <a:gd name="connsiteX3" fmla="*/ 10473 w 3852326"/>
              <a:gd name="connsiteY3" fmla="*/ 604280 h 604280"/>
              <a:gd name="connsiteX4" fmla="*/ 0 w 3852326"/>
              <a:gd name="connsiteY4" fmla="*/ 1 h 604280"/>
              <a:gd name="connsiteX0" fmla="*/ 0 w 3851890"/>
              <a:gd name="connsiteY0" fmla="*/ 171225 h 775504"/>
              <a:gd name="connsiteX1" fmla="*/ 3851890 w 3851890"/>
              <a:gd name="connsiteY1" fmla="*/ 171224 h 775504"/>
              <a:gd name="connsiteX2" fmla="*/ 3832999 w 3851890"/>
              <a:gd name="connsiteY2" fmla="*/ 511751 h 775504"/>
              <a:gd name="connsiteX3" fmla="*/ 10473 w 3851890"/>
              <a:gd name="connsiteY3" fmla="*/ 775504 h 775504"/>
              <a:gd name="connsiteX4" fmla="*/ 0 w 3851890"/>
              <a:gd name="connsiteY4" fmla="*/ 171225 h 775504"/>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886134"/>
              <a:gd name="connsiteY0" fmla="*/ 1 h 604280"/>
              <a:gd name="connsiteX1" fmla="*/ 3851890 w 3886134"/>
              <a:gd name="connsiteY1" fmla="*/ 0 h 604280"/>
              <a:gd name="connsiteX2" fmla="*/ 3832999 w 3886134"/>
              <a:gd name="connsiteY2" fmla="*/ 340527 h 604280"/>
              <a:gd name="connsiteX3" fmla="*/ 10473 w 3886134"/>
              <a:gd name="connsiteY3" fmla="*/ 604280 h 604280"/>
              <a:gd name="connsiteX4" fmla="*/ 0 w 3886134"/>
              <a:gd name="connsiteY4" fmla="*/ 1 h 604280"/>
              <a:gd name="connsiteX0" fmla="*/ 0 w 3939339"/>
              <a:gd name="connsiteY0" fmla="*/ 1 h 604280"/>
              <a:gd name="connsiteX1" fmla="*/ 3851890 w 3939339"/>
              <a:gd name="connsiteY1" fmla="*/ 0 h 604280"/>
              <a:gd name="connsiteX2" fmla="*/ 3901071 w 3939339"/>
              <a:gd name="connsiteY2" fmla="*/ 340527 h 604280"/>
              <a:gd name="connsiteX3" fmla="*/ 10473 w 3939339"/>
              <a:gd name="connsiteY3" fmla="*/ 604280 h 604280"/>
              <a:gd name="connsiteX4" fmla="*/ 0 w 3939339"/>
              <a:gd name="connsiteY4" fmla="*/ 1 h 604280"/>
              <a:gd name="connsiteX0" fmla="*/ 0 w 3901071"/>
              <a:gd name="connsiteY0" fmla="*/ 1 h 604280"/>
              <a:gd name="connsiteX1" fmla="*/ 3851890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1 h 604280"/>
              <a:gd name="connsiteX1" fmla="*/ 3888544 w 3901071"/>
              <a:gd name="connsiteY1" fmla="*/ 0 h 604280"/>
              <a:gd name="connsiteX2" fmla="*/ 3901071 w 3901071"/>
              <a:gd name="connsiteY2" fmla="*/ 340527 h 604280"/>
              <a:gd name="connsiteX3" fmla="*/ 10473 w 3901071"/>
              <a:gd name="connsiteY3" fmla="*/ 604280 h 604280"/>
              <a:gd name="connsiteX4" fmla="*/ 0 w 3901071"/>
              <a:gd name="connsiteY4" fmla="*/ 1 h 604280"/>
              <a:gd name="connsiteX0" fmla="*/ 0 w 3901071"/>
              <a:gd name="connsiteY0" fmla="*/ 70312 h 674591"/>
              <a:gd name="connsiteX1" fmla="*/ 3888544 w 3901071"/>
              <a:gd name="connsiteY1" fmla="*/ 0 h 674591"/>
              <a:gd name="connsiteX2" fmla="*/ 3901071 w 3901071"/>
              <a:gd name="connsiteY2" fmla="*/ 410838 h 674591"/>
              <a:gd name="connsiteX3" fmla="*/ 10473 w 3901071"/>
              <a:gd name="connsiteY3" fmla="*/ 674591 h 674591"/>
              <a:gd name="connsiteX4" fmla="*/ 0 w 3901071"/>
              <a:gd name="connsiteY4" fmla="*/ 70312 h 674591"/>
              <a:gd name="connsiteX0" fmla="*/ 0 w 3906307"/>
              <a:gd name="connsiteY0" fmla="*/ 5409 h 674591"/>
              <a:gd name="connsiteX1" fmla="*/ 3893780 w 3906307"/>
              <a:gd name="connsiteY1" fmla="*/ 0 h 674591"/>
              <a:gd name="connsiteX2" fmla="*/ 3906307 w 3906307"/>
              <a:gd name="connsiteY2" fmla="*/ 410838 h 674591"/>
              <a:gd name="connsiteX3" fmla="*/ 15709 w 3906307"/>
              <a:gd name="connsiteY3" fmla="*/ 674591 h 674591"/>
              <a:gd name="connsiteX4" fmla="*/ 0 w 3906307"/>
              <a:gd name="connsiteY4" fmla="*/ 5409 h 67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307" h="674591">
                <a:moveTo>
                  <a:pt x="0" y="5409"/>
                </a:moveTo>
                <a:lnTo>
                  <a:pt x="3893780" y="0"/>
                </a:lnTo>
                <a:cubicBezTo>
                  <a:pt x="3887482" y="108100"/>
                  <a:pt x="3886422" y="227017"/>
                  <a:pt x="3906307" y="410838"/>
                </a:cubicBezTo>
                <a:lnTo>
                  <a:pt x="15709" y="674591"/>
                </a:lnTo>
                <a:lnTo>
                  <a:pt x="0" y="5409"/>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114C90-BE53-C4E8-7424-2E32DBFC0E12}"/>
              </a:ext>
            </a:extLst>
          </p:cNvPr>
          <p:cNvSpPr>
            <a:spLocks noGrp="1"/>
          </p:cNvSpPr>
          <p:nvPr>
            <p:ph type="title"/>
          </p:nvPr>
        </p:nvSpPr>
        <p:spPr>
          <a:xfrm>
            <a:off x="228600" y="273845"/>
            <a:ext cx="5257800" cy="640555"/>
          </a:xfrm>
        </p:spPr>
        <p:txBody>
          <a:bodyPr anchor="t">
            <a:normAutofit/>
          </a:bodyPr>
          <a:lstStyle>
            <a:lvl1pPr>
              <a:defRPr sz="2100">
                <a:solidFill>
                  <a:schemeClr val="bg1"/>
                </a:solidFill>
                <a:latin typeface="PermianSlabSerifTypeface" panose="02000000000000000000" pitchFamily="50"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0C182-2623-F98B-26F9-E713A6E53BDF}"/>
              </a:ext>
            </a:extLst>
          </p:cNvPr>
          <p:cNvSpPr>
            <a:spLocks noGrp="1"/>
          </p:cNvSpPr>
          <p:nvPr>
            <p:ph type="sldNum" sz="quarter" idx="12"/>
          </p:nvPr>
        </p:nvSpPr>
        <p:spPr/>
        <p:txBody>
          <a:bodyPr/>
          <a:lstStyle/>
          <a:p>
            <a:fld id="{99DDE06B-DE79-4813-A6E5-219E4280744A}" type="slidenum">
              <a:rPr lang="en-US" smtClean="0"/>
              <a:t>‹#›</a:t>
            </a:fld>
            <a:endParaRPr lang="en-US"/>
          </a:p>
        </p:txBody>
      </p:sp>
      <p:pic>
        <p:nvPicPr>
          <p:cNvPr id="8" name="Picture 7">
            <a:extLst>
              <a:ext uri="{FF2B5EF4-FFF2-40B4-BE49-F238E27FC236}">
                <a16:creationId xmlns:a16="http://schemas.microsoft.com/office/drawing/2014/main" id="{96C9EB23-D922-0E90-D2F1-AD757664DD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4775"/>
          <a:stretch/>
        </p:blipFill>
        <p:spPr>
          <a:xfrm>
            <a:off x="152400" y="4666434"/>
            <a:ext cx="1148218" cy="495040"/>
          </a:xfrm>
          <a:prstGeom prst="rect">
            <a:avLst/>
          </a:prstGeom>
        </p:spPr>
      </p:pic>
      <p:sp>
        <p:nvSpPr>
          <p:cNvPr id="9" name="Text Placeholder 2">
            <a:extLst>
              <a:ext uri="{FF2B5EF4-FFF2-40B4-BE49-F238E27FC236}">
                <a16:creationId xmlns:a16="http://schemas.microsoft.com/office/drawing/2014/main" id="{613EE937-FD15-8418-9F3D-6D8CDC9E34A2}"/>
              </a:ext>
            </a:extLst>
          </p:cNvPr>
          <p:cNvSpPr>
            <a:spLocks noGrp="1"/>
          </p:cNvSpPr>
          <p:nvPr>
            <p:ph idx="1"/>
          </p:nvPr>
        </p:nvSpPr>
        <p:spPr>
          <a:xfrm>
            <a:off x="228600" y="1369219"/>
            <a:ext cx="5257800" cy="3263504"/>
          </a:xfrm>
          <a:prstGeom prst="rect">
            <a:avLst/>
          </a:prstGeom>
        </p:spPr>
        <p:txBody>
          <a:bodyPr vert="horz" lIns="91440" tIns="45720" rIns="91440" bIns="45720"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39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200400" y="2906078"/>
            <a:ext cx="5943600" cy="1680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2495550"/>
            <a:ext cx="2510028" cy="251002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9892" y="4304964"/>
            <a:ext cx="864108" cy="86410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75977-FC23-7854-A553-7D5ACE15F3D5}"/>
              </a:ext>
            </a:extLst>
          </p:cNvPr>
          <p:cNvSpPr>
            <a:spLocks noGrp="1"/>
          </p:cNvSpPr>
          <p:nvPr>
            <p:ph type="title"/>
          </p:nvPr>
        </p:nvSpPr>
        <p:spPr>
          <a:xfrm>
            <a:off x="228600" y="273846"/>
            <a:ext cx="5257800" cy="69770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5829546A-55D0-0828-4F39-1571B9ED23AE}"/>
              </a:ext>
            </a:extLst>
          </p:cNvPr>
          <p:cNvSpPr>
            <a:spLocks noGrp="1"/>
          </p:cNvSpPr>
          <p:nvPr>
            <p:ph type="body" idx="1"/>
          </p:nvPr>
        </p:nvSpPr>
        <p:spPr>
          <a:xfrm>
            <a:off x="228600" y="1369219"/>
            <a:ext cx="828675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651F3F-EBC9-B898-1B85-406F2BCBEEB7}"/>
              </a:ext>
            </a:extLst>
          </p:cNvPr>
          <p:cNvSpPr>
            <a:spLocks noGrp="1"/>
          </p:cNvSpPr>
          <p:nvPr>
            <p:ph type="dt" sz="half" idx="2"/>
          </p:nvPr>
        </p:nvSpPr>
        <p:spPr>
          <a:xfrm>
            <a:off x="3543300" y="4767264"/>
            <a:ext cx="2057400" cy="273844"/>
          </a:xfrm>
          <a:prstGeom prst="rect">
            <a:avLst/>
          </a:prstGeom>
        </p:spPr>
        <p:txBody>
          <a:bodyPr vert="horz" lIns="91440" tIns="45720" rIns="91440" bIns="45720" rtlCol="0" anchor="ctr"/>
          <a:lstStyle>
            <a:lvl1pPr algn="ctr">
              <a:defRPr sz="675">
                <a:solidFill>
                  <a:schemeClr val="tx1">
                    <a:tint val="82000"/>
                  </a:schemeClr>
                </a:solidFill>
              </a:defRPr>
            </a:lvl1pPr>
          </a:lstStyle>
          <a:p>
            <a:fld id="{CFAE3A2A-B3A9-4FB7-8EB0-1A9B9104D31E}" type="datetimeFigureOut">
              <a:rPr lang="en-US" smtClean="0"/>
              <a:pPr/>
              <a:t>11/14/2025</a:t>
            </a:fld>
            <a:endParaRPr lang="en-US" dirty="0"/>
          </a:p>
        </p:txBody>
      </p:sp>
      <p:sp>
        <p:nvSpPr>
          <p:cNvPr id="6" name="Slide Number Placeholder 5">
            <a:extLst>
              <a:ext uri="{FF2B5EF4-FFF2-40B4-BE49-F238E27FC236}">
                <a16:creationId xmlns:a16="http://schemas.microsoft.com/office/drawing/2014/main" id="{3FFB7DA2-95C2-4588-E6D0-A695DCA69569}"/>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82000"/>
                  </a:schemeClr>
                </a:solidFill>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8790268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514350" rtl="0" eaLnBrk="1" latinLnBrk="0" hangingPunct="1">
        <a:lnSpc>
          <a:spcPct val="90000"/>
        </a:lnSpc>
        <a:spcBef>
          <a:spcPct val="0"/>
        </a:spcBef>
        <a:buNone/>
        <a:defRPr sz="2100" kern="1200">
          <a:solidFill>
            <a:schemeClr val="bg1"/>
          </a:solidFill>
          <a:latin typeface="PermianSlabSerifTypeface" panose="02000000000000000000" pitchFamily="50" charset="0"/>
          <a:ea typeface="+mj-ea"/>
          <a:cs typeface="+mj-cs"/>
        </a:defRPr>
      </a:lvl1pPr>
    </p:titleStyle>
    <p:bodyStyle>
      <a:lvl1pPr marL="128588" indent="-128588" algn="l" defTabSz="514350" rtl="0" eaLnBrk="1" latinLnBrk="0" hangingPunct="1">
        <a:lnSpc>
          <a:spcPct val="90000"/>
        </a:lnSpc>
        <a:spcBef>
          <a:spcPts val="563"/>
        </a:spcBef>
        <a:buClr>
          <a:schemeClr val="tx2"/>
        </a:buClr>
        <a:buSzPct val="50000"/>
        <a:buFont typeface="Wingdings" panose="05000000000000000000" pitchFamily="2" charset="2"/>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5763" indent="-128588" algn="l" defTabSz="514350" rtl="0" eaLnBrk="1" latinLnBrk="0" hangingPunct="1">
        <a:lnSpc>
          <a:spcPct val="90000"/>
        </a:lnSpc>
        <a:spcBef>
          <a:spcPts val="281"/>
        </a:spcBef>
        <a:buClr>
          <a:schemeClr val="tx2"/>
        </a:buClr>
        <a:buSzPct val="100000"/>
        <a:buFont typeface="Wingdings" panose="05000000000000000000" pitchFamily="2" charset="2"/>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938" indent="-128588" algn="l" defTabSz="514350" rtl="0" eaLnBrk="1" latinLnBrk="0" hangingPunct="1">
        <a:lnSpc>
          <a:spcPct val="90000"/>
        </a:lnSpc>
        <a:spcBef>
          <a:spcPts val="281"/>
        </a:spcBef>
        <a:buClr>
          <a:schemeClr val="tx2"/>
        </a:buClr>
        <a:buSzPct val="50000"/>
        <a:buFont typeface="Arial" panose="020B0604020202020204" pitchFamily="34" charset="0"/>
        <a:buChar char="►"/>
        <a:defRPr sz="112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00113" indent="-128588" algn="l" defTabSz="514350" rtl="0" eaLnBrk="1" latinLnBrk="0" hangingPunct="1">
        <a:lnSpc>
          <a:spcPct val="90000"/>
        </a:lnSpc>
        <a:spcBef>
          <a:spcPts val="281"/>
        </a:spcBef>
        <a:buClr>
          <a:schemeClr val="tx2"/>
        </a:buClr>
        <a:buSzPct val="100000"/>
        <a:buFont typeface="Arial" panose="020B0604020202020204" pitchFamily="34" charset="0"/>
        <a:buChar char="•"/>
        <a:defRPr sz="101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7288" indent="-128588" algn="l" defTabSz="514350" rtl="0" eaLnBrk="1" latinLnBrk="0" hangingPunct="1">
        <a:lnSpc>
          <a:spcPct val="90000"/>
        </a:lnSpc>
        <a:spcBef>
          <a:spcPts val="281"/>
        </a:spcBef>
        <a:buClr>
          <a:schemeClr val="tx2"/>
        </a:buClr>
        <a:buSzPct val="100000"/>
        <a:buFont typeface="Arial" panose="020B0604020202020204" pitchFamily="34" charset="0"/>
        <a:buChar char="–"/>
        <a:defRPr sz="101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tn.gov/tdot/projects/region-2/state-route-30.html"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microsoft.com/office/2018/10/relationships/comments" Target="../comments/modernComment_104_470BAAA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0323" y="1390650"/>
            <a:ext cx="4343400" cy="2362200"/>
          </a:xfrm>
        </p:spPr>
        <p:txBody>
          <a:bodyPr/>
          <a:lstStyle/>
          <a:p>
            <a:r>
              <a:rPr lang="en-US" b="1" dirty="0"/>
              <a:t>State Route 30</a:t>
            </a:r>
            <a:br>
              <a:rPr lang="en-US" b="1" dirty="0"/>
            </a:br>
            <a:r>
              <a:rPr lang="en-US" b="1" dirty="0"/>
              <a:t>Improvements</a:t>
            </a:r>
            <a:br>
              <a:rPr lang="en-US" b="1" dirty="0"/>
            </a:br>
            <a:br>
              <a:rPr lang="en-US" sz="1600" dirty="0"/>
            </a:br>
            <a:r>
              <a:rPr lang="en-US" sz="1600" b="1" dirty="0">
                <a:solidFill>
                  <a:schemeClr val="tx2"/>
                </a:solidFill>
              </a:rPr>
              <a:t>State Route (SR) 30 Roadway Improvements Project in Rhea County from near SR 29 (US-27) to west of New Union Road/White Oak Road </a:t>
            </a:r>
            <a:br>
              <a:rPr lang="en-US" sz="1600" b="1" dirty="0"/>
            </a:br>
            <a:r>
              <a:rPr lang="en-US" sz="1600" i="1" dirty="0"/>
              <a:t>PIN 109410.03</a:t>
            </a:r>
            <a:endParaRPr lang="en-US" sz="1600" dirty="0"/>
          </a:p>
        </p:txBody>
      </p:sp>
      <p:sp>
        <p:nvSpPr>
          <p:cNvPr id="5" name="Text Placeholder 4"/>
          <p:cNvSpPr>
            <a:spLocks noGrp="1"/>
          </p:cNvSpPr>
          <p:nvPr>
            <p:ph type="body" sz="quarter" idx="12"/>
          </p:nvPr>
        </p:nvSpPr>
        <p:spPr>
          <a:xfrm>
            <a:off x="419100" y="4095750"/>
            <a:ext cx="3962400" cy="609600"/>
          </a:xfrm>
        </p:spPr>
        <p:txBody>
          <a:bodyPr anchor="ctr"/>
          <a:lstStyle/>
          <a:p>
            <a:r>
              <a:rPr lang="en-US" dirty="0"/>
              <a:t>Public Meeting</a:t>
            </a:r>
          </a:p>
        </p:txBody>
      </p:sp>
      <p:sp>
        <p:nvSpPr>
          <p:cNvPr id="6" name="Text Placeholder 11"/>
          <p:cNvSpPr>
            <a:spLocks noGrp="1"/>
          </p:cNvSpPr>
          <p:nvPr>
            <p:ph type="body" sz="quarter" idx="11"/>
          </p:nvPr>
        </p:nvSpPr>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November 18, 2025</a:t>
            </a:r>
          </a:p>
        </p:txBody>
      </p:sp>
      <p:pic>
        <p:nvPicPr>
          <p:cNvPr id="4" name="Picture Placeholder 3">
            <a:extLst>
              <a:ext uri="{FF2B5EF4-FFF2-40B4-BE49-F238E27FC236}">
                <a16:creationId xmlns:a16="http://schemas.microsoft.com/office/drawing/2014/main" id="{97402893-8E70-F211-5C81-C203BD358D2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4376" b="4376"/>
          <a:stretch/>
        </p:blipFill>
        <p:spPr>
          <a:xfrm>
            <a:off x="4572000" y="0"/>
            <a:ext cx="4572000" cy="5143500"/>
          </a:xfrm>
          <a:prstGeom prst="rect">
            <a:avLst/>
          </a:prstGeom>
        </p:spPr>
      </p:pic>
      <p:pic>
        <p:nvPicPr>
          <p:cNvPr id="34" name="Audio 33">
            <a:hlinkClick r:id="" action="ppaction://media"/>
            <a:extLst>
              <a:ext uri="{FF2B5EF4-FFF2-40B4-BE49-F238E27FC236}">
                <a16:creationId xmlns:a16="http://schemas.microsoft.com/office/drawing/2014/main" id="{F4ED720D-ACA5-4A52-11A1-042D2E2F50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53275223"/>
      </p:ext>
    </p:extLst>
  </p:cSld>
  <p:clrMapOvr>
    <a:masterClrMapping/>
  </p:clrMapOvr>
  <mc:AlternateContent xmlns:mc="http://schemas.openxmlformats.org/markup-compatibility/2006">
    <mc:Choice xmlns:p14="http://schemas.microsoft.com/office/powerpoint/2010/main" Requires="p14">
      <p:transition spd="slow" p14:dur="2000" advTm="9309"/>
    </mc:Choice>
    <mc:Fallback>
      <p:transition spd="slow" advTm="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AFB1-7130-DC22-A650-6F9E22434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00614-EA73-05D1-2B7C-EB25C31EA7AB}"/>
              </a:ext>
            </a:extLst>
          </p:cNvPr>
          <p:cNvSpPr>
            <a:spLocks noGrp="1"/>
          </p:cNvSpPr>
          <p:nvPr>
            <p:ph type="title"/>
          </p:nvPr>
        </p:nvSpPr>
        <p:spPr>
          <a:xfrm>
            <a:off x="152400" y="133352"/>
            <a:ext cx="8839200" cy="619125"/>
          </a:xfrm>
        </p:spPr>
        <p:txBody>
          <a:bodyPr anchor="ctr">
            <a:normAutofit/>
          </a:bodyPr>
          <a:lstStyle/>
          <a:p>
            <a:pPr>
              <a:lnSpc>
                <a:spcPct val="90000"/>
              </a:lnSpc>
            </a:pPr>
            <a:r>
              <a:rPr lang="en-US" sz="2500"/>
              <a:t>Alternatives Being Evaluated in the Environmental Assessment</a:t>
            </a:r>
          </a:p>
        </p:txBody>
      </p:sp>
      <p:pic>
        <p:nvPicPr>
          <p:cNvPr id="5" name="Picture 4">
            <a:extLst>
              <a:ext uri="{FF2B5EF4-FFF2-40B4-BE49-F238E27FC236}">
                <a16:creationId xmlns:a16="http://schemas.microsoft.com/office/drawing/2014/main" id="{1A16067E-A8E2-0EDE-2643-B0BCD7731D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4400" y="752477"/>
            <a:ext cx="2971800" cy="3906684"/>
          </a:xfrm>
          <a:prstGeom prst="rect">
            <a:avLst/>
          </a:prstGeom>
          <a:noFill/>
        </p:spPr>
      </p:pic>
      <p:sp>
        <p:nvSpPr>
          <p:cNvPr id="3" name="Content Placeholder 2">
            <a:extLst>
              <a:ext uri="{FF2B5EF4-FFF2-40B4-BE49-F238E27FC236}">
                <a16:creationId xmlns:a16="http://schemas.microsoft.com/office/drawing/2014/main" id="{75985900-5F27-6F5E-F190-615D0CD61292}"/>
              </a:ext>
            </a:extLst>
          </p:cNvPr>
          <p:cNvSpPr>
            <a:spLocks noGrp="1"/>
          </p:cNvSpPr>
          <p:nvPr>
            <p:ph idx="13"/>
          </p:nvPr>
        </p:nvSpPr>
        <p:spPr>
          <a:xfrm>
            <a:off x="4566138" y="971550"/>
            <a:ext cx="4191000" cy="3718847"/>
          </a:xfrm>
        </p:spPr>
        <p:txBody>
          <a:bodyPr>
            <a:normAutofit lnSpcReduction="10000"/>
          </a:bodyPr>
          <a:lstStyle/>
          <a:p>
            <a:pPr marL="0" indent="0">
              <a:lnSpc>
                <a:spcPct val="90000"/>
              </a:lnSpc>
              <a:buNone/>
            </a:pPr>
            <a:r>
              <a:rPr lang="en-US" sz="2000" b="1" dirty="0"/>
              <a:t>Build Alternative:</a:t>
            </a:r>
          </a:p>
          <a:p>
            <a:pPr>
              <a:lnSpc>
                <a:spcPct val="90000"/>
              </a:lnSpc>
            </a:pPr>
            <a:r>
              <a:rPr lang="en-US" sz="2000" b="1" dirty="0"/>
              <a:t>From Mulberry Avenue to west of Union Road/White Oak Road:</a:t>
            </a:r>
          </a:p>
          <a:p>
            <a:pPr lvl="1">
              <a:lnSpc>
                <a:spcPct val="90000"/>
              </a:lnSpc>
            </a:pPr>
            <a:r>
              <a:rPr lang="en-US" dirty="0"/>
              <a:t>W</a:t>
            </a:r>
            <a:r>
              <a:rPr lang="en-US" dirty="0">
                <a:effectLst/>
              </a:rPr>
              <a:t>ould include two 11-foot travel lanes (one in each direction),and 6-foot shoulders (four foot paved), </a:t>
            </a:r>
            <a:r>
              <a:rPr lang="en-US" dirty="0"/>
              <a:t>with </a:t>
            </a:r>
            <a:r>
              <a:rPr lang="en-US" dirty="0">
                <a:effectLst/>
              </a:rPr>
              <a:t>guardrails where needed. </a:t>
            </a:r>
          </a:p>
          <a:p>
            <a:pPr lvl="1">
              <a:lnSpc>
                <a:spcPct val="90000"/>
              </a:lnSpc>
            </a:pPr>
            <a:r>
              <a:rPr lang="en-US" dirty="0">
                <a:effectLst/>
              </a:rPr>
              <a:t>The intersection at Blueberry Hill Rd will include 12-foot turn lanes. </a:t>
            </a:r>
          </a:p>
          <a:p>
            <a:pPr lvl="1">
              <a:lnSpc>
                <a:spcPct val="90000"/>
              </a:lnSpc>
            </a:pPr>
            <a:endParaRPr lang="en-US" dirty="0">
              <a:effectLst/>
            </a:endParaRPr>
          </a:p>
          <a:p>
            <a:pPr>
              <a:lnSpc>
                <a:spcPct val="90000"/>
              </a:lnSpc>
            </a:pPr>
            <a:endParaRPr lang="en-US" sz="2000" dirty="0"/>
          </a:p>
          <a:p>
            <a:pPr>
              <a:lnSpc>
                <a:spcPct val="90000"/>
              </a:lnSpc>
            </a:pPr>
            <a:endParaRPr lang="en-US" sz="2000" dirty="0"/>
          </a:p>
        </p:txBody>
      </p:sp>
    </p:spTree>
    <p:extLst>
      <p:ext uri="{BB962C8B-B14F-4D97-AF65-F5344CB8AC3E}">
        <p14:creationId xmlns:p14="http://schemas.microsoft.com/office/powerpoint/2010/main" val="2091926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841F-A680-9B45-787D-EC6D85EBEFFD}"/>
              </a:ext>
            </a:extLst>
          </p:cNvPr>
          <p:cNvSpPr>
            <a:spLocks noGrp="1"/>
          </p:cNvSpPr>
          <p:nvPr>
            <p:ph type="title"/>
          </p:nvPr>
        </p:nvSpPr>
        <p:spPr/>
        <p:txBody>
          <a:bodyPr/>
          <a:lstStyle/>
          <a:p>
            <a:r>
              <a:rPr lang="en-US" sz="2400" dirty="0"/>
              <a:t>Resources Analyzed in an Environmental Assessment</a:t>
            </a:r>
          </a:p>
        </p:txBody>
      </p:sp>
      <p:sp>
        <p:nvSpPr>
          <p:cNvPr id="3" name="Content Placeholder 2">
            <a:extLst>
              <a:ext uri="{FF2B5EF4-FFF2-40B4-BE49-F238E27FC236}">
                <a16:creationId xmlns:a16="http://schemas.microsoft.com/office/drawing/2014/main" id="{9710FB51-8D7A-97D4-994E-EA96659363DD}"/>
              </a:ext>
            </a:extLst>
          </p:cNvPr>
          <p:cNvSpPr>
            <a:spLocks noGrp="1"/>
          </p:cNvSpPr>
          <p:nvPr>
            <p:ph idx="1"/>
          </p:nvPr>
        </p:nvSpPr>
        <p:spPr/>
        <p:txBody>
          <a:bodyPr numCol="2">
            <a:normAutofit lnSpcReduction="10000"/>
          </a:bodyPr>
          <a:lstStyle/>
          <a:p>
            <a:r>
              <a:rPr lang="en-US" sz="2000" dirty="0"/>
              <a:t>Land Use, Farmland, and Transportation</a:t>
            </a:r>
          </a:p>
          <a:p>
            <a:r>
              <a:rPr lang="en-US" sz="2000" dirty="0"/>
              <a:t>Socioeconomic Impacts </a:t>
            </a:r>
          </a:p>
          <a:p>
            <a:pPr lvl="1"/>
            <a:r>
              <a:rPr lang="en-US" sz="1600" dirty="0"/>
              <a:t>Community</a:t>
            </a:r>
          </a:p>
          <a:p>
            <a:pPr lvl="1"/>
            <a:r>
              <a:rPr lang="en-US" sz="1600" dirty="0"/>
              <a:t>Economic</a:t>
            </a:r>
          </a:p>
          <a:p>
            <a:pPr lvl="1"/>
            <a:r>
              <a:rPr lang="en-US" sz="1600" dirty="0"/>
              <a:t>Relocations</a:t>
            </a:r>
          </a:p>
          <a:p>
            <a:r>
              <a:rPr lang="en-US" sz="2000" dirty="0"/>
              <a:t>Cultural resources/Section 106 Resources</a:t>
            </a:r>
          </a:p>
          <a:p>
            <a:pPr lvl="1"/>
            <a:r>
              <a:rPr lang="en-US" sz="1600" dirty="0"/>
              <a:t>Historic and Archaeological Resources</a:t>
            </a:r>
          </a:p>
          <a:p>
            <a:pPr lvl="1"/>
            <a:r>
              <a:rPr lang="en-US" sz="1600" dirty="0"/>
              <a:t>Native American Consultation</a:t>
            </a:r>
          </a:p>
          <a:p>
            <a:r>
              <a:rPr lang="en-US" sz="2000" dirty="0"/>
              <a:t>Floodplains</a:t>
            </a:r>
          </a:p>
          <a:p>
            <a:r>
              <a:rPr lang="en-US" sz="2000" dirty="0"/>
              <a:t>Natural Resources</a:t>
            </a:r>
          </a:p>
          <a:p>
            <a:pPr lvl="1"/>
            <a:r>
              <a:rPr lang="en-US" sz="1600" dirty="0"/>
              <a:t>Streams and wetlands</a:t>
            </a:r>
          </a:p>
          <a:p>
            <a:pPr lvl="1"/>
            <a:r>
              <a:rPr lang="en-US" sz="1600" dirty="0"/>
              <a:t>Threatened and endangered species</a:t>
            </a:r>
          </a:p>
          <a:p>
            <a:r>
              <a:rPr lang="en-US" sz="2000" dirty="0"/>
              <a:t>Public Recreational Resources </a:t>
            </a:r>
          </a:p>
          <a:p>
            <a:pPr lvl="1"/>
            <a:r>
              <a:rPr lang="en-US" sz="1600" dirty="0"/>
              <a:t>Section 4(f)</a:t>
            </a:r>
          </a:p>
          <a:p>
            <a:pPr lvl="1"/>
            <a:r>
              <a:rPr lang="en-US" sz="1600" dirty="0"/>
              <a:t>Section 6(f)</a:t>
            </a:r>
          </a:p>
          <a:p>
            <a:r>
              <a:rPr lang="en-US" sz="2000" dirty="0"/>
              <a:t>Air quality and Noise</a:t>
            </a:r>
          </a:p>
          <a:p>
            <a:r>
              <a:rPr lang="en-US" sz="2000" dirty="0"/>
              <a:t>Hazardous materials</a:t>
            </a:r>
          </a:p>
          <a:p>
            <a:r>
              <a:rPr lang="en-US" sz="2000" dirty="0"/>
              <a:t>Visual resources</a:t>
            </a:r>
          </a:p>
          <a:p>
            <a:endParaRPr lang="en-US" dirty="0"/>
          </a:p>
        </p:txBody>
      </p:sp>
    </p:spTree>
    <p:extLst>
      <p:ext uri="{BB962C8B-B14F-4D97-AF65-F5344CB8AC3E}">
        <p14:creationId xmlns:p14="http://schemas.microsoft.com/office/powerpoint/2010/main" val="3951827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6EC8-081D-A288-7D1C-7938A9D94CB4}"/>
              </a:ext>
            </a:extLst>
          </p:cNvPr>
          <p:cNvSpPr>
            <a:spLocks noGrp="1"/>
          </p:cNvSpPr>
          <p:nvPr>
            <p:ph type="title"/>
          </p:nvPr>
        </p:nvSpPr>
        <p:spPr/>
        <p:txBody>
          <a:bodyPr/>
          <a:lstStyle/>
          <a:p>
            <a:r>
              <a:rPr lang="en-US" sz="2400" dirty="0"/>
              <a:t>Next Steps</a:t>
            </a:r>
          </a:p>
        </p:txBody>
      </p:sp>
      <p:sp>
        <p:nvSpPr>
          <p:cNvPr id="3" name="Content Placeholder 2">
            <a:extLst>
              <a:ext uri="{FF2B5EF4-FFF2-40B4-BE49-F238E27FC236}">
                <a16:creationId xmlns:a16="http://schemas.microsoft.com/office/drawing/2014/main" id="{0C1A22DE-F3AF-1363-773C-06796D7A87F8}"/>
              </a:ext>
            </a:extLst>
          </p:cNvPr>
          <p:cNvSpPr>
            <a:spLocks noGrp="1"/>
          </p:cNvSpPr>
          <p:nvPr>
            <p:ph idx="1"/>
          </p:nvPr>
        </p:nvSpPr>
        <p:spPr>
          <a:xfrm>
            <a:off x="228600" y="895350"/>
            <a:ext cx="5638800" cy="3718849"/>
          </a:xfrm>
        </p:spPr>
        <p:txBody>
          <a:bodyPr>
            <a:normAutofit fontScale="85000" lnSpcReduction="10000"/>
          </a:bodyPr>
          <a:lstStyle/>
          <a:p>
            <a:r>
              <a:rPr lang="en-US" b="1" dirty="0"/>
              <a:t>NEPA </a:t>
            </a:r>
          </a:p>
          <a:p>
            <a:pPr lvl="1"/>
            <a:r>
              <a:rPr lang="en-US" dirty="0"/>
              <a:t>Complete environmental technical studies and draft the EA.</a:t>
            </a:r>
            <a:br>
              <a:rPr lang="en-US" dirty="0"/>
            </a:br>
            <a:endParaRPr lang="en-US" dirty="0"/>
          </a:p>
          <a:p>
            <a:r>
              <a:rPr lang="en-US" b="1" dirty="0"/>
              <a:t>Future Public Engagement  </a:t>
            </a:r>
          </a:p>
          <a:p>
            <a:pPr lvl="1"/>
            <a:r>
              <a:rPr lang="en-US" dirty="0"/>
              <a:t>To further engage the public, following FHWA approval of the EA, TDOT will:</a:t>
            </a:r>
          </a:p>
          <a:p>
            <a:pPr lvl="2"/>
            <a:r>
              <a:rPr lang="en-US" dirty="0"/>
              <a:t>Make the approved EA available for public review (including the results of all technical studies).</a:t>
            </a:r>
          </a:p>
          <a:p>
            <a:pPr lvl="2"/>
            <a:r>
              <a:rPr lang="en-US" dirty="0"/>
              <a:t>Hold a public hearing to present the findings of the environmental technical studies.  </a:t>
            </a:r>
          </a:p>
          <a:p>
            <a:pPr lvl="2"/>
            <a:r>
              <a:rPr lang="en-US" dirty="0"/>
              <a:t>Invite feedback and comments from the public on the EA.</a:t>
            </a:r>
          </a:p>
        </p:txBody>
      </p:sp>
      <p:pic>
        <p:nvPicPr>
          <p:cNvPr id="9" name="Picture 8">
            <a:extLst>
              <a:ext uri="{FF2B5EF4-FFF2-40B4-BE49-F238E27FC236}">
                <a16:creationId xmlns:a16="http://schemas.microsoft.com/office/drawing/2014/main" id="{331DA415-71EE-5B40-73BE-4F87C9A614E7}"/>
              </a:ext>
            </a:extLst>
          </p:cNvPr>
          <p:cNvPicPr>
            <a:picLocks noChangeAspect="1"/>
          </p:cNvPicPr>
          <p:nvPr/>
        </p:nvPicPr>
        <p:blipFill>
          <a:blip r:embed="rId3">
            <a:extLst>
              <a:ext uri="{28A0092B-C50C-407E-A947-70E740481C1C}">
                <a14:useLocalDpi xmlns:a14="http://schemas.microsoft.com/office/drawing/2010/main" val="0"/>
              </a:ext>
            </a:extLst>
          </a:blip>
          <a:srcRect l="3525" r="3525"/>
          <a:stretch/>
        </p:blipFill>
        <p:spPr>
          <a:xfrm>
            <a:off x="6441026" y="818284"/>
            <a:ext cx="2474374" cy="3795915"/>
          </a:xfrm>
          <a:prstGeom prst="rect">
            <a:avLst/>
          </a:prstGeom>
        </p:spPr>
      </p:pic>
    </p:spTree>
    <p:extLst>
      <p:ext uri="{BB962C8B-B14F-4D97-AF65-F5344CB8AC3E}">
        <p14:creationId xmlns:p14="http://schemas.microsoft.com/office/powerpoint/2010/main" val="2399760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22DF-ADCD-95EC-6981-8E791978460D}"/>
              </a:ext>
            </a:extLst>
          </p:cNvPr>
          <p:cNvSpPr>
            <a:spLocks noGrp="1"/>
          </p:cNvSpPr>
          <p:nvPr>
            <p:ph type="title"/>
          </p:nvPr>
        </p:nvSpPr>
        <p:spPr>
          <a:xfrm>
            <a:off x="152400" y="133352"/>
            <a:ext cx="8839200" cy="619125"/>
          </a:xfrm>
        </p:spPr>
        <p:txBody>
          <a:bodyPr anchor="ctr">
            <a:normAutofit/>
          </a:bodyPr>
          <a:lstStyle/>
          <a:p>
            <a:r>
              <a:rPr lang="en-US" sz="2400" dirty="0"/>
              <a:t>Anticipated Schedule</a:t>
            </a:r>
          </a:p>
        </p:txBody>
      </p:sp>
      <p:graphicFrame>
        <p:nvGraphicFramePr>
          <p:cNvPr id="36" name="Table 35">
            <a:extLst>
              <a:ext uri="{FF2B5EF4-FFF2-40B4-BE49-F238E27FC236}">
                <a16:creationId xmlns:a16="http://schemas.microsoft.com/office/drawing/2014/main" id="{4924D3F8-53AE-55B9-71B6-E8BAE4B01ABE}"/>
              </a:ext>
            </a:extLst>
          </p:cNvPr>
          <p:cNvGraphicFramePr>
            <a:graphicFrameLocks noGrp="1"/>
          </p:cNvGraphicFramePr>
          <p:nvPr>
            <p:extLst>
              <p:ext uri="{D42A27DB-BD31-4B8C-83A1-F6EECF244321}">
                <p14:modId xmlns:p14="http://schemas.microsoft.com/office/powerpoint/2010/main" val="2392477132"/>
              </p:ext>
            </p:extLst>
          </p:nvPr>
        </p:nvGraphicFramePr>
        <p:xfrm>
          <a:off x="2133600" y="4562030"/>
          <a:ext cx="6172200" cy="581470"/>
        </p:xfrm>
        <a:graphic>
          <a:graphicData uri="http://schemas.openxmlformats.org/drawingml/2006/table">
            <a:tbl>
              <a:tblPr>
                <a:tableStyleId>{5C22544A-7EE6-4342-B048-85BDC9FD1C3A}</a:tableStyleId>
              </a:tblPr>
              <a:tblGrid>
                <a:gridCol w="6172200">
                  <a:extLst>
                    <a:ext uri="{9D8B030D-6E8A-4147-A177-3AD203B41FA5}">
                      <a16:colId xmlns:a16="http://schemas.microsoft.com/office/drawing/2014/main" val="870493297"/>
                    </a:ext>
                  </a:extLst>
                </a:gridCol>
              </a:tblGrid>
              <a:tr h="568928">
                <a:tc>
                  <a:txBody>
                    <a:bodyPr/>
                    <a:lstStyle/>
                    <a:p>
                      <a:pPr marL="0" marR="0" algn="l">
                        <a:lnSpc>
                          <a:spcPct val="107000"/>
                        </a:lnSpc>
                        <a:spcAft>
                          <a:spcPts val="0"/>
                        </a:spcAft>
                      </a:pPr>
                      <a:r>
                        <a:rPr lang="en-US" sz="700" kern="100" dirty="0">
                          <a:effectLst/>
                        </a:rPr>
                        <a:t>Quarter 1: January through March</a:t>
                      </a:r>
                      <a:endParaRPr lang="en-US" sz="800" kern="100" dirty="0">
                        <a:effectLst/>
                      </a:endParaRPr>
                    </a:p>
                    <a:p>
                      <a:pPr marL="0" marR="0" algn="l">
                        <a:lnSpc>
                          <a:spcPct val="107000"/>
                        </a:lnSpc>
                        <a:spcAft>
                          <a:spcPts val="0"/>
                        </a:spcAft>
                      </a:pPr>
                      <a:r>
                        <a:rPr lang="en-US" sz="700" kern="100" dirty="0">
                          <a:effectLst/>
                        </a:rPr>
                        <a:t>Quarter 2: April through June</a:t>
                      </a:r>
                      <a:endParaRPr lang="en-US" sz="800" kern="100" dirty="0">
                        <a:effectLst/>
                      </a:endParaRPr>
                    </a:p>
                    <a:p>
                      <a:pPr marL="0" marR="0" algn="l">
                        <a:lnSpc>
                          <a:spcPct val="107000"/>
                        </a:lnSpc>
                        <a:spcAft>
                          <a:spcPts val="0"/>
                        </a:spcAft>
                      </a:pPr>
                      <a:r>
                        <a:rPr lang="en-US" sz="700" kern="100" dirty="0">
                          <a:effectLst/>
                        </a:rPr>
                        <a:t>Quarter 3: July through September</a:t>
                      </a:r>
                      <a:endParaRPr lang="en-US" sz="800" kern="100" dirty="0">
                        <a:effectLst/>
                      </a:endParaRPr>
                    </a:p>
                    <a:p>
                      <a:pPr marL="0" marR="0" algn="l">
                        <a:lnSpc>
                          <a:spcPct val="107000"/>
                        </a:lnSpc>
                        <a:spcAft>
                          <a:spcPts val="0"/>
                        </a:spcAft>
                      </a:pPr>
                      <a:r>
                        <a:rPr lang="en-US" sz="700" kern="100" dirty="0">
                          <a:effectLst/>
                        </a:rPr>
                        <a:t>Quarter 4: October through December</a:t>
                      </a:r>
                    </a:p>
                    <a:p>
                      <a:pPr marL="0" marR="0" algn="l">
                        <a:lnSpc>
                          <a:spcPct val="107000"/>
                        </a:lnSpc>
                        <a:spcAft>
                          <a:spcPts val="0"/>
                        </a:spcAft>
                      </a:pPr>
                      <a:r>
                        <a:rPr lang="en-US" sz="700" kern="100" dirty="0">
                          <a:effectLst/>
                          <a:latin typeface="Aptos" panose="020B0004020202020204" pitchFamily="34" charset="0"/>
                          <a:ea typeface="Aptos" panose="020B0004020202020204" pitchFamily="34" charset="0"/>
                          <a:cs typeface="Times New Roman" panose="02020603050405020304" pitchFamily="18" charset="0"/>
                        </a:rPr>
                        <a:t>*</a:t>
                      </a:r>
                      <a:r>
                        <a:rPr kumimoji="0" lang="en-US" altLang="en-US" sz="800" b="0" i="0" u="none" strike="noStrike" cap="none" normalizeH="0" baseline="0" dirty="0">
                          <a:ln>
                            <a:noFill/>
                          </a:ln>
                          <a:solidFill>
                            <a:srgbClr val="1B365D"/>
                          </a:solidFill>
                          <a:effectLst/>
                          <a:latin typeface="Arial Narrow" panose="020B0606020202030204" pitchFamily="34" charset="0"/>
                          <a:ea typeface="Aptos" panose="020B0004020202020204" pitchFamily="34" charset="0"/>
                          <a:cs typeface="Times New Roman" panose="02020603050405020304" pitchFamily="18" charset="0"/>
                        </a:rPr>
                        <a:t>Once the final environmental document is approved by FHWA, the Planning and Environmental Phase is complete</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5725" marR="85725" marT="0" marB="0">
                    <a:noFill/>
                  </a:tcPr>
                </a:tc>
                <a:extLst>
                  <a:ext uri="{0D108BD9-81ED-4DB2-BD59-A6C34878D82A}">
                    <a16:rowId xmlns:a16="http://schemas.microsoft.com/office/drawing/2014/main" val="3515063702"/>
                  </a:ext>
                </a:extLst>
              </a:tr>
            </a:tbl>
          </a:graphicData>
        </a:graphic>
      </p:graphicFrame>
      <p:grpSp>
        <p:nvGrpSpPr>
          <p:cNvPr id="37" name="Group 36">
            <a:extLst>
              <a:ext uri="{FF2B5EF4-FFF2-40B4-BE49-F238E27FC236}">
                <a16:creationId xmlns:a16="http://schemas.microsoft.com/office/drawing/2014/main" id="{5202DDB0-5BEA-9587-8BF6-147CD4B96D0B}"/>
              </a:ext>
            </a:extLst>
          </p:cNvPr>
          <p:cNvGrpSpPr/>
          <p:nvPr/>
        </p:nvGrpSpPr>
        <p:grpSpPr>
          <a:xfrm>
            <a:off x="2045111" y="835570"/>
            <a:ext cx="3422710" cy="581470"/>
            <a:chOff x="4147795" y="721808"/>
            <a:chExt cx="3195683" cy="594438"/>
          </a:xfrm>
        </p:grpSpPr>
        <p:sp>
          <p:nvSpPr>
            <p:cNvPr id="38" name="Freeform: Shape 37">
              <a:extLst>
                <a:ext uri="{FF2B5EF4-FFF2-40B4-BE49-F238E27FC236}">
                  <a16:creationId xmlns:a16="http://schemas.microsoft.com/office/drawing/2014/main" id="{8A5726A5-5A10-BE2A-8705-7C9E720DD09E}"/>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39" name="Freeform: Shape 38">
              <a:extLst>
                <a:ext uri="{FF2B5EF4-FFF2-40B4-BE49-F238E27FC236}">
                  <a16:creationId xmlns:a16="http://schemas.microsoft.com/office/drawing/2014/main" id="{60B36934-9CA1-5185-AB99-D99D80D14363}"/>
                </a:ext>
              </a:extLst>
            </p:cNvPr>
            <p:cNvSpPr/>
            <p:nvPr/>
          </p:nvSpPr>
          <p:spPr>
            <a:xfrm>
              <a:off x="4773604" y="721808"/>
              <a:ext cx="2569874"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a:ln>
              <a:solidFill>
                <a:srgbClr val="1B365D"/>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algn="l" defTabSz="711200">
                <a:lnSpc>
                  <a:spcPct val="90000"/>
                </a:lnSpc>
                <a:spcBef>
                  <a:spcPct val="0"/>
                </a:spcBef>
                <a:spcAft>
                  <a:spcPct val="15000"/>
                </a:spcAft>
                <a:buClr>
                  <a:srgbClr val="EE3124"/>
                </a:buClr>
              </a:pPr>
              <a:r>
                <a:rPr lang="en-US" sz="1100" kern="1200" dirty="0">
                  <a:solidFill>
                    <a:srgbClr val="1B365D"/>
                  </a:solidFill>
                  <a:latin typeface="Arial Narrow" panose="020B0606020202030204" pitchFamily="34" charset="0"/>
                </a:rPr>
                <a:t>Initial Early Coordination</a:t>
              </a:r>
              <a:endParaRPr lang="en-US" sz="1100" kern="1200" dirty="0">
                <a:solidFill>
                  <a:srgbClr val="1B365D"/>
                </a:solidFill>
              </a:endParaRPr>
            </a:p>
          </p:txBody>
        </p:sp>
      </p:grpSp>
      <p:grpSp>
        <p:nvGrpSpPr>
          <p:cNvPr id="40" name="Group 39">
            <a:extLst>
              <a:ext uri="{FF2B5EF4-FFF2-40B4-BE49-F238E27FC236}">
                <a16:creationId xmlns:a16="http://schemas.microsoft.com/office/drawing/2014/main" id="{CFA4622F-31A7-87BE-820D-21F415AAB90F}"/>
              </a:ext>
            </a:extLst>
          </p:cNvPr>
          <p:cNvGrpSpPr/>
          <p:nvPr/>
        </p:nvGrpSpPr>
        <p:grpSpPr>
          <a:xfrm>
            <a:off x="2052606" y="1280433"/>
            <a:ext cx="3422710" cy="581470"/>
            <a:chOff x="4147795" y="693527"/>
            <a:chExt cx="3195684" cy="594438"/>
          </a:xfrm>
        </p:grpSpPr>
        <p:sp>
          <p:nvSpPr>
            <p:cNvPr id="41" name="Freeform: Shape 40">
              <a:extLst>
                <a:ext uri="{FF2B5EF4-FFF2-40B4-BE49-F238E27FC236}">
                  <a16:creationId xmlns:a16="http://schemas.microsoft.com/office/drawing/2014/main" id="{B6834670-6CF1-7447-7D2F-41F37BA3EEA1}"/>
                </a:ext>
              </a:extLst>
            </p:cNvPr>
            <p:cNvSpPr/>
            <p:nvPr/>
          </p:nvSpPr>
          <p:spPr>
            <a:xfrm>
              <a:off x="4147795" y="693527"/>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42" name="Freeform: Shape 41">
              <a:extLst>
                <a:ext uri="{FF2B5EF4-FFF2-40B4-BE49-F238E27FC236}">
                  <a16:creationId xmlns:a16="http://schemas.microsoft.com/office/drawing/2014/main" id="{A98329DF-C53E-4133-FE48-639831DDD324}"/>
                </a:ext>
              </a:extLst>
            </p:cNvPr>
            <p:cNvSpPr/>
            <p:nvPr/>
          </p:nvSpPr>
          <p:spPr>
            <a:xfrm>
              <a:off x="4773605" y="693529"/>
              <a:ext cx="2569874"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defTabSz="711200">
                <a:lnSpc>
                  <a:spcPct val="90000"/>
                </a:lnSpc>
                <a:spcBef>
                  <a:spcPct val="0"/>
                </a:spcBef>
                <a:spcAft>
                  <a:spcPct val="15000"/>
                </a:spcAft>
                <a:buClr>
                  <a:srgbClr val="EE3124"/>
                </a:buClr>
              </a:pPr>
              <a:r>
                <a:rPr lang="en-US" sz="1100" dirty="0">
                  <a:solidFill>
                    <a:srgbClr val="1B365D"/>
                  </a:solidFill>
                  <a:latin typeface="Arial Narrow" panose="020B0606020202030204" pitchFamily="34" charset="0"/>
                </a:rPr>
                <a:t>Conduct Technical Studies</a:t>
              </a:r>
              <a:endParaRPr lang="en-US" sz="1600" dirty="0">
                <a:solidFill>
                  <a:srgbClr val="1B365D"/>
                </a:solidFill>
              </a:endParaRPr>
            </a:p>
          </p:txBody>
        </p:sp>
      </p:grpSp>
      <p:grpSp>
        <p:nvGrpSpPr>
          <p:cNvPr id="43" name="Group 42">
            <a:extLst>
              <a:ext uri="{FF2B5EF4-FFF2-40B4-BE49-F238E27FC236}">
                <a16:creationId xmlns:a16="http://schemas.microsoft.com/office/drawing/2014/main" id="{FE33851A-E7A3-F11E-C4C4-BA5BDE49A20F}"/>
              </a:ext>
            </a:extLst>
          </p:cNvPr>
          <p:cNvGrpSpPr/>
          <p:nvPr/>
        </p:nvGrpSpPr>
        <p:grpSpPr>
          <a:xfrm>
            <a:off x="2057402" y="1728346"/>
            <a:ext cx="3422712" cy="581470"/>
            <a:chOff x="4147795" y="721808"/>
            <a:chExt cx="3195684" cy="594438"/>
          </a:xfrm>
        </p:grpSpPr>
        <p:sp>
          <p:nvSpPr>
            <p:cNvPr id="44" name="Freeform: Shape 43">
              <a:extLst>
                <a:ext uri="{FF2B5EF4-FFF2-40B4-BE49-F238E27FC236}">
                  <a16:creationId xmlns:a16="http://schemas.microsoft.com/office/drawing/2014/main" id="{A1E9AD19-8918-1926-76F6-078E2205A9A7}"/>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chemeClr val="accent1">
                <a:lumMod val="20000"/>
                <a:lumOff val="80000"/>
              </a:schemeClr>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45" name="Freeform: Shape 44">
              <a:extLst>
                <a:ext uri="{FF2B5EF4-FFF2-40B4-BE49-F238E27FC236}">
                  <a16:creationId xmlns:a16="http://schemas.microsoft.com/office/drawing/2014/main" id="{903E9EB5-1FA4-C1AC-9931-F0317F753498}"/>
                </a:ext>
              </a:extLst>
            </p:cNvPr>
            <p:cNvSpPr/>
            <p:nvPr/>
          </p:nvSpPr>
          <p:spPr>
            <a:xfrm>
              <a:off x="4773605" y="721810"/>
              <a:ext cx="2569874"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no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algn="l" defTabSz="711200">
                <a:lnSpc>
                  <a:spcPct val="90000"/>
                </a:lnSpc>
                <a:spcBef>
                  <a:spcPct val="0"/>
                </a:spcBef>
                <a:spcAft>
                  <a:spcPct val="15000"/>
                </a:spcAft>
                <a:buClr>
                  <a:srgbClr val="EE3124"/>
                </a:buClr>
              </a:pPr>
              <a:r>
                <a:rPr lang="en-US" sz="1100" b="1" dirty="0">
                  <a:solidFill>
                    <a:srgbClr val="1B365D"/>
                  </a:solidFill>
                  <a:latin typeface="Arial Narrow" panose="020B0606020202030204" pitchFamily="34" charset="0"/>
                </a:rPr>
                <a:t>Public Meeting</a:t>
              </a:r>
              <a:endParaRPr lang="en-US" sz="1100" b="1" kern="1200" dirty="0">
                <a:solidFill>
                  <a:srgbClr val="1B365D"/>
                </a:solidFill>
              </a:endParaRPr>
            </a:p>
          </p:txBody>
        </p:sp>
      </p:grpSp>
      <p:sp>
        <p:nvSpPr>
          <p:cNvPr id="46" name="Rectangle: Rounded Corners 45">
            <a:extLst>
              <a:ext uri="{FF2B5EF4-FFF2-40B4-BE49-F238E27FC236}">
                <a16:creationId xmlns:a16="http://schemas.microsoft.com/office/drawing/2014/main" id="{425741C8-4CA6-FE1D-099E-839BE25E8F03}"/>
              </a:ext>
            </a:extLst>
          </p:cNvPr>
          <p:cNvSpPr/>
          <p:nvPr/>
        </p:nvSpPr>
        <p:spPr>
          <a:xfrm>
            <a:off x="5540387" y="828900"/>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Quarter 3 of 2025</a:t>
            </a:r>
            <a:endParaRPr lang="en-US" sz="1100" kern="1200" dirty="0">
              <a:solidFill>
                <a:srgbClr val="1B365D"/>
              </a:solidFill>
              <a:latin typeface="Arial Narrow" panose="020B0606020202030204" pitchFamily="34" charset="0"/>
            </a:endParaRPr>
          </a:p>
        </p:txBody>
      </p:sp>
      <p:sp>
        <p:nvSpPr>
          <p:cNvPr id="47" name="Rectangle: Rounded Corners 46">
            <a:extLst>
              <a:ext uri="{FF2B5EF4-FFF2-40B4-BE49-F238E27FC236}">
                <a16:creationId xmlns:a16="http://schemas.microsoft.com/office/drawing/2014/main" id="{C39C3345-75C4-3834-9B84-176E2CCCC0C1}"/>
              </a:ext>
            </a:extLst>
          </p:cNvPr>
          <p:cNvSpPr/>
          <p:nvPr/>
        </p:nvSpPr>
        <p:spPr>
          <a:xfrm>
            <a:off x="5540387" y="1280434"/>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Through Quarter 4 of 2025</a:t>
            </a:r>
            <a:endParaRPr lang="en-US" sz="1100" kern="1200" dirty="0">
              <a:solidFill>
                <a:srgbClr val="1B365D"/>
              </a:solidFill>
              <a:latin typeface="Arial Narrow" panose="020B0606020202030204" pitchFamily="34" charset="0"/>
            </a:endParaRPr>
          </a:p>
        </p:txBody>
      </p:sp>
      <p:grpSp>
        <p:nvGrpSpPr>
          <p:cNvPr id="48" name="Group 47">
            <a:extLst>
              <a:ext uri="{FF2B5EF4-FFF2-40B4-BE49-F238E27FC236}">
                <a16:creationId xmlns:a16="http://schemas.microsoft.com/office/drawing/2014/main" id="{1D3A1C32-8F97-1F18-A2BD-D3473E1BE2A3}"/>
              </a:ext>
            </a:extLst>
          </p:cNvPr>
          <p:cNvGrpSpPr/>
          <p:nvPr/>
        </p:nvGrpSpPr>
        <p:grpSpPr>
          <a:xfrm>
            <a:off x="2052606" y="2172305"/>
            <a:ext cx="3422711" cy="581470"/>
            <a:chOff x="4147795" y="721808"/>
            <a:chExt cx="3195682" cy="594438"/>
          </a:xfrm>
        </p:grpSpPr>
        <p:sp>
          <p:nvSpPr>
            <p:cNvPr id="49" name="Freeform: Shape 48">
              <a:extLst>
                <a:ext uri="{FF2B5EF4-FFF2-40B4-BE49-F238E27FC236}">
                  <a16:creationId xmlns:a16="http://schemas.microsoft.com/office/drawing/2014/main" id="{19858F0A-350C-4693-3D0A-1255239C0C89}"/>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50" name="Freeform: Shape 49">
              <a:extLst>
                <a:ext uri="{FF2B5EF4-FFF2-40B4-BE49-F238E27FC236}">
                  <a16:creationId xmlns:a16="http://schemas.microsoft.com/office/drawing/2014/main" id="{508AFDED-DE42-966C-F3DA-D1ABB069F097}"/>
                </a:ext>
              </a:extLst>
            </p:cNvPr>
            <p:cNvSpPr/>
            <p:nvPr/>
          </p:nvSpPr>
          <p:spPr>
            <a:xfrm>
              <a:off x="4773604" y="721810"/>
              <a:ext cx="2569873"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defTabSz="711200">
                <a:lnSpc>
                  <a:spcPct val="90000"/>
                </a:lnSpc>
                <a:spcBef>
                  <a:spcPct val="0"/>
                </a:spcBef>
                <a:spcAft>
                  <a:spcPct val="15000"/>
                </a:spcAft>
                <a:buClr>
                  <a:srgbClr val="EE3124"/>
                </a:buClr>
              </a:pPr>
              <a:r>
                <a:rPr lang="en-US" sz="1100" dirty="0">
                  <a:solidFill>
                    <a:srgbClr val="1B365D"/>
                  </a:solidFill>
                  <a:latin typeface="Arial Narrow" panose="020B0606020202030204" pitchFamily="34" charset="0"/>
                </a:rPr>
                <a:t>Environmental Assessment Approval/ Notice of Availability</a:t>
              </a:r>
              <a:endParaRPr lang="en-US" sz="1100" kern="1200" dirty="0">
                <a:solidFill>
                  <a:srgbClr val="1B365D"/>
                </a:solidFill>
              </a:endParaRPr>
            </a:p>
          </p:txBody>
        </p:sp>
      </p:grpSp>
      <p:sp>
        <p:nvSpPr>
          <p:cNvPr id="51" name="Rectangle: Rounded Corners 50">
            <a:extLst>
              <a:ext uri="{FF2B5EF4-FFF2-40B4-BE49-F238E27FC236}">
                <a16:creationId xmlns:a16="http://schemas.microsoft.com/office/drawing/2014/main" id="{3AF9CA08-83BC-7D09-E6CD-3C187F3FECE7}"/>
              </a:ext>
            </a:extLst>
          </p:cNvPr>
          <p:cNvSpPr/>
          <p:nvPr/>
        </p:nvSpPr>
        <p:spPr>
          <a:xfrm>
            <a:off x="5540387" y="1731968"/>
            <a:ext cx="1225535" cy="382033"/>
          </a:xfrm>
          <a:prstGeom prst="roundRect">
            <a:avLst/>
          </a:prstGeom>
          <a:no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1B365D"/>
                </a:solidFill>
                <a:latin typeface="Arial Narrow" panose="020B0606020202030204" pitchFamily="34" charset="0"/>
              </a:rPr>
              <a:t>November 18, 2025</a:t>
            </a:r>
            <a:endParaRPr lang="en-US" sz="1100" b="1" kern="1200" dirty="0">
              <a:solidFill>
                <a:srgbClr val="1B365D"/>
              </a:solidFill>
              <a:latin typeface="Arial Narrow" panose="020B0606020202030204" pitchFamily="34" charset="0"/>
            </a:endParaRPr>
          </a:p>
        </p:txBody>
      </p:sp>
      <p:sp>
        <p:nvSpPr>
          <p:cNvPr id="52" name="Rectangle: Rounded Corners 51">
            <a:extLst>
              <a:ext uri="{FF2B5EF4-FFF2-40B4-BE49-F238E27FC236}">
                <a16:creationId xmlns:a16="http://schemas.microsoft.com/office/drawing/2014/main" id="{5A3CB99B-A3D8-2AA5-1A73-AC5F8050C65D}"/>
              </a:ext>
            </a:extLst>
          </p:cNvPr>
          <p:cNvSpPr/>
          <p:nvPr/>
        </p:nvSpPr>
        <p:spPr>
          <a:xfrm>
            <a:off x="5552877" y="2166408"/>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Quarter 1 of 2026</a:t>
            </a:r>
            <a:endParaRPr lang="en-US" sz="1100" kern="1200" dirty="0">
              <a:solidFill>
                <a:srgbClr val="1B365D"/>
              </a:solidFill>
              <a:latin typeface="Arial Narrow" panose="020B0606020202030204" pitchFamily="34" charset="0"/>
            </a:endParaRPr>
          </a:p>
        </p:txBody>
      </p:sp>
      <p:grpSp>
        <p:nvGrpSpPr>
          <p:cNvPr id="53" name="Group 52">
            <a:extLst>
              <a:ext uri="{FF2B5EF4-FFF2-40B4-BE49-F238E27FC236}">
                <a16:creationId xmlns:a16="http://schemas.microsoft.com/office/drawing/2014/main" id="{B7CFD248-7EDB-8C1D-C979-A1AA3FCDD8DE}"/>
              </a:ext>
            </a:extLst>
          </p:cNvPr>
          <p:cNvGrpSpPr/>
          <p:nvPr/>
        </p:nvGrpSpPr>
        <p:grpSpPr>
          <a:xfrm>
            <a:off x="2055883" y="2617168"/>
            <a:ext cx="3422710" cy="581470"/>
            <a:chOff x="4147795" y="721808"/>
            <a:chExt cx="3195682" cy="594438"/>
          </a:xfrm>
        </p:grpSpPr>
        <p:sp>
          <p:nvSpPr>
            <p:cNvPr id="54" name="Freeform: Shape 53">
              <a:extLst>
                <a:ext uri="{FF2B5EF4-FFF2-40B4-BE49-F238E27FC236}">
                  <a16:creationId xmlns:a16="http://schemas.microsoft.com/office/drawing/2014/main" id="{192ABA24-7C73-FE48-5B6D-696D04F5F8E7}"/>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55" name="Freeform: Shape 54">
              <a:extLst>
                <a:ext uri="{FF2B5EF4-FFF2-40B4-BE49-F238E27FC236}">
                  <a16:creationId xmlns:a16="http://schemas.microsoft.com/office/drawing/2014/main" id="{BC2382D3-04A6-EE50-ACBC-287E3EE2F661}"/>
                </a:ext>
              </a:extLst>
            </p:cNvPr>
            <p:cNvSpPr/>
            <p:nvPr/>
          </p:nvSpPr>
          <p:spPr>
            <a:xfrm>
              <a:off x="4773604" y="721810"/>
              <a:ext cx="2569873"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algn="l" defTabSz="711200">
                <a:lnSpc>
                  <a:spcPct val="90000"/>
                </a:lnSpc>
                <a:spcBef>
                  <a:spcPct val="0"/>
                </a:spcBef>
                <a:spcAft>
                  <a:spcPct val="15000"/>
                </a:spcAft>
                <a:buClr>
                  <a:srgbClr val="EE3124"/>
                </a:buClr>
              </a:pPr>
              <a:r>
                <a:rPr lang="en-US" sz="1100" dirty="0">
                  <a:solidFill>
                    <a:srgbClr val="1B365D"/>
                  </a:solidFill>
                  <a:latin typeface="Arial Narrow" panose="020B0606020202030204" pitchFamily="34" charset="0"/>
                </a:rPr>
                <a:t>Hold Public NEPA Hearing</a:t>
              </a:r>
              <a:endParaRPr lang="en-US" sz="1100" kern="1200" dirty="0">
                <a:solidFill>
                  <a:srgbClr val="1B365D"/>
                </a:solidFill>
              </a:endParaRPr>
            </a:p>
          </p:txBody>
        </p:sp>
      </p:grpSp>
      <p:sp>
        <p:nvSpPr>
          <p:cNvPr id="56" name="Rectangle: Rounded Corners 55">
            <a:extLst>
              <a:ext uri="{FF2B5EF4-FFF2-40B4-BE49-F238E27FC236}">
                <a16:creationId xmlns:a16="http://schemas.microsoft.com/office/drawing/2014/main" id="{F2735025-750A-8451-1C08-F7EBCEC37AF0}"/>
              </a:ext>
            </a:extLst>
          </p:cNvPr>
          <p:cNvSpPr/>
          <p:nvPr/>
        </p:nvSpPr>
        <p:spPr>
          <a:xfrm>
            <a:off x="5552879" y="2615912"/>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Quarter 2 of 2026</a:t>
            </a:r>
            <a:endParaRPr lang="en-US" sz="1100" kern="1200" dirty="0">
              <a:solidFill>
                <a:srgbClr val="1B365D"/>
              </a:solidFill>
              <a:latin typeface="Arial Narrow" panose="020B0606020202030204" pitchFamily="34" charset="0"/>
            </a:endParaRPr>
          </a:p>
        </p:txBody>
      </p:sp>
      <p:grpSp>
        <p:nvGrpSpPr>
          <p:cNvPr id="57" name="Group 56">
            <a:extLst>
              <a:ext uri="{FF2B5EF4-FFF2-40B4-BE49-F238E27FC236}">
                <a16:creationId xmlns:a16="http://schemas.microsoft.com/office/drawing/2014/main" id="{2A180245-8999-E526-82F7-E2516CF64A71}"/>
              </a:ext>
            </a:extLst>
          </p:cNvPr>
          <p:cNvGrpSpPr/>
          <p:nvPr/>
        </p:nvGrpSpPr>
        <p:grpSpPr>
          <a:xfrm>
            <a:off x="2055882" y="3061065"/>
            <a:ext cx="3422711" cy="581470"/>
            <a:chOff x="4147795" y="721808"/>
            <a:chExt cx="3195682" cy="594438"/>
          </a:xfrm>
        </p:grpSpPr>
        <p:sp>
          <p:nvSpPr>
            <p:cNvPr id="58" name="Freeform: Shape 57">
              <a:extLst>
                <a:ext uri="{FF2B5EF4-FFF2-40B4-BE49-F238E27FC236}">
                  <a16:creationId xmlns:a16="http://schemas.microsoft.com/office/drawing/2014/main" id="{E136B294-5F72-F60D-BA71-EEEBE79FD9BB}"/>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59" name="Freeform: Shape 58">
              <a:extLst>
                <a:ext uri="{FF2B5EF4-FFF2-40B4-BE49-F238E27FC236}">
                  <a16:creationId xmlns:a16="http://schemas.microsoft.com/office/drawing/2014/main" id="{D900142C-28FC-1C69-EA52-C5D79B68E37E}"/>
                </a:ext>
              </a:extLst>
            </p:cNvPr>
            <p:cNvSpPr/>
            <p:nvPr/>
          </p:nvSpPr>
          <p:spPr>
            <a:xfrm>
              <a:off x="4773604" y="721810"/>
              <a:ext cx="2569873"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algn="l" defTabSz="711200">
                <a:lnSpc>
                  <a:spcPct val="90000"/>
                </a:lnSpc>
                <a:spcBef>
                  <a:spcPct val="0"/>
                </a:spcBef>
                <a:spcAft>
                  <a:spcPct val="15000"/>
                </a:spcAft>
                <a:buClr>
                  <a:srgbClr val="EE3124"/>
                </a:buClr>
              </a:pPr>
              <a:r>
                <a:rPr lang="en-US" sz="1100" dirty="0">
                  <a:solidFill>
                    <a:srgbClr val="1B365D"/>
                  </a:solidFill>
                  <a:latin typeface="Arial Narrow" panose="020B0606020202030204" pitchFamily="34" charset="0"/>
                </a:rPr>
                <a:t>Approval of Final Environmental Document/Selection of Preferred Alternative*</a:t>
              </a:r>
              <a:endParaRPr lang="en-US" sz="1100" kern="1200" dirty="0">
                <a:solidFill>
                  <a:srgbClr val="1B365D"/>
                </a:solidFill>
              </a:endParaRPr>
            </a:p>
          </p:txBody>
        </p:sp>
      </p:grpSp>
      <p:sp>
        <p:nvSpPr>
          <p:cNvPr id="60" name="Rectangle: Rounded Corners 59">
            <a:extLst>
              <a:ext uri="{FF2B5EF4-FFF2-40B4-BE49-F238E27FC236}">
                <a16:creationId xmlns:a16="http://schemas.microsoft.com/office/drawing/2014/main" id="{04D3D472-34AA-7797-4902-5A9146EAD5F3}"/>
              </a:ext>
            </a:extLst>
          </p:cNvPr>
          <p:cNvSpPr/>
          <p:nvPr/>
        </p:nvSpPr>
        <p:spPr>
          <a:xfrm>
            <a:off x="5552879" y="3052338"/>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Quarter 4 of 2026</a:t>
            </a:r>
            <a:endParaRPr lang="en-US" sz="1100" kern="1200" dirty="0">
              <a:solidFill>
                <a:srgbClr val="1B365D"/>
              </a:solidFill>
              <a:latin typeface="Arial Narrow" panose="020B0606020202030204" pitchFamily="34" charset="0"/>
            </a:endParaRPr>
          </a:p>
        </p:txBody>
      </p:sp>
      <p:grpSp>
        <p:nvGrpSpPr>
          <p:cNvPr id="61" name="Group 60">
            <a:extLst>
              <a:ext uri="{FF2B5EF4-FFF2-40B4-BE49-F238E27FC236}">
                <a16:creationId xmlns:a16="http://schemas.microsoft.com/office/drawing/2014/main" id="{D647526B-97A9-650F-1D83-4FC69E0E5597}"/>
              </a:ext>
            </a:extLst>
          </p:cNvPr>
          <p:cNvGrpSpPr/>
          <p:nvPr/>
        </p:nvGrpSpPr>
        <p:grpSpPr>
          <a:xfrm>
            <a:off x="2052606" y="3502155"/>
            <a:ext cx="3422711" cy="581470"/>
            <a:chOff x="4147795" y="721808"/>
            <a:chExt cx="3195682" cy="594438"/>
          </a:xfrm>
        </p:grpSpPr>
        <p:sp>
          <p:nvSpPr>
            <p:cNvPr id="62" name="Freeform: Shape 61">
              <a:extLst>
                <a:ext uri="{FF2B5EF4-FFF2-40B4-BE49-F238E27FC236}">
                  <a16:creationId xmlns:a16="http://schemas.microsoft.com/office/drawing/2014/main" id="{082C6530-EE9F-4368-393B-8DBFC6B2ACD8}"/>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63" name="Freeform: Shape 62">
              <a:extLst>
                <a:ext uri="{FF2B5EF4-FFF2-40B4-BE49-F238E27FC236}">
                  <a16:creationId xmlns:a16="http://schemas.microsoft.com/office/drawing/2014/main" id="{AC94ADC9-1C86-1AB8-E2EF-BDB4581C788C}"/>
                </a:ext>
              </a:extLst>
            </p:cNvPr>
            <p:cNvSpPr/>
            <p:nvPr/>
          </p:nvSpPr>
          <p:spPr>
            <a:xfrm>
              <a:off x="4773604" y="721810"/>
              <a:ext cx="2569873"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algn="l" defTabSz="711200">
                <a:lnSpc>
                  <a:spcPct val="90000"/>
                </a:lnSpc>
                <a:spcBef>
                  <a:spcPct val="0"/>
                </a:spcBef>
                <a:spcAft>
                  <a:spcPct val="15000"/>
                </a:spcAft>
                <a:buClr>
                  <a:srgbClr val="EE3124"/>
                </a:buClr>
              </a:pPr>
              <a:r>
                <a:rPr lang="en-US" sz="1100" dirty="0">
                  <a:solidFill>
                    <a:srgbClr val="1B365D"/>
                  </a:solidFill>
                  <a:latin typeface="Arial Narrow" panose="020B0606020202030204" pitchFamily="34" charset="0"/>
                </a:rPr>
                <a:t>Right-of-Way Acquisition Phase</a:t>
              </a:r>
              <a:endParaRPr lang="en-US" sz="1100" kern="1200" dirty="0">
                <a:solidFill>
                  <a:srgbClr val="1B365D"/>
                </a:solidFill>
              </a:endParaRPr>
            </a:p>
          </p:txBody>
        </p:sp>
      </p:grpSp>
      <p:sp>
        <p:nvSpPr>
          <p:cNvPr id="64" name="Rectangle: Rounded Corners 63">
            <a:extLst>
              <a:ext uri="{FF2B5EF4-FFF2-40B4-BE49-F238E27FC236}">
                <a16:creationId xmlns:a16="http://schemas.microsoft.com/office/drawing/2014/main" id="{9661E916-4515-CFD8-10C6-A5901F1FEC94}"/>
              </a:ext>
            </a:extLst>
          </p:cNvPr>
          <p:cNvSpPr/>
          <p:nvPr/>
        </p:nvSpPr>
        <p:spPr>
          <a:xfrm>
            <a:off x="5552877" y="3494455"/>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FY 2027</a:t>
            </a:r>
            <a:endParaRPr lang="en-US" sz="1100" kern="1200" dirty="0">
              <a:solidFill>
                <a:srgbClr val="1B365D"/>
              </a:solidFill>
              <a:latin typeface="Arial Narrow" panose="020B0606020202030204" pitchFamily="34" charset="0"/>
            </a:endParaRPr>
          </a:p>
        </p:txBody>
      </p:sp>
      <p:grpSp>
        <p:nvGrpSpPr>
          <p:cNvPr id="65" name="Group 64">
            <a:extLst>
              <a:ext uri="{FF2B5EF4-FFF2-40B4-BE49-F238E27FC236}">
                <a16:creationId xmlns:a16="http://schemas.microsoft.com/office/drawing/2014/main" id="{D41D0E5B-1E96-C86F-1A81-D61A5503F8E5}"/>
              </a:ext>
            </a:extLst>
          </p:cNvPr>
          <p:cNvGrpSpPr/>
          <p:nvPr/>
        </p:nvGrpSpPr>
        <p:grpSpPr>
          <a:xfrm>
            <a:off x="2052606" y="3943245"/>
            <a:ext cx="3422711" cy="581470"/>
            <a:chOff x="4147795" y="721808"/>
            <a:chExt cx="3195682" cy="594438"/>
          </a:xfrm>
        </p:grpSpPr>
        <p:sp>
          <p:nvSpPr>
            <p:cNvPr id="66" name="Freeform: Shape 65">
              <a:extLst>
                <a:ext uri="{FF2B5EF4-FFF2-40B4-BE49-F238E27FC236}">
                  <a16:creationId xmlns:a16="http://schemas.microsoft.com/office/drawing/2014/main" id="{E0608708-539C-5323-BF37-DC4FDBA27AC5}"/>
                </a:ext>
              </a:extLst>
            </p:cNvPr>
            <p:cNvSpPr/>
            <p:nvPr/>
          </p:nvSpPr>
          <p:spPr>
            <a:xfrm>
              <a:off x="4147795" y="721808"/>
              <a:ext cx="625812" cy="594438"/>
            </a:xfrm>
            <a:custGeom>
              <a:avLst/>
              <a:gdLst>
                <a:gd name="connsiteX0" fmla="*/ 0 w 894017"/>
                <a:gd name="connsiteY0" fmla="*/ 0 h 625812"/>
                <a:gd name="connsiteX1" fmla="*/ 581111 w 894017"/>
                <a:gd name="connsiteY1" fmla="*/ 0 h 625812"/>
                <a:gd name="connsiteX2" fmla="*/ 894017 w 894017"/>
                <a:gd name="connsiteY2" fmla="*/ 312906 h 625812"/>
                <a:gd name="connsiteX3" fmla="*/ 581111 w 894017"/>
                <a:gd name="connsiteY3" fmla="*/ 625812 h 625812"/>
                <a:gd name="connsiteX4" fmla="*/ 0 w 894017"/>
                <a:gd name="connsiteY4" fmla="*/ 625812 h 625812"/>
                <a:gd name="connsiteX5" fmla="*/ 312906 w 894017"/>
                <a:gd name="connsiteY5" fmla="*/ 312906 h 625812"/>
                <a:gd name="connsiteX6" fmla="*/ 0 w 894017"/>
                <a:gd name="connsiteY6" fmla="*/ 0 h 6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017" h="625812">
                  <a:moveTo>
                    <a:pt x="894016" y="0"/>
                  </a:moveTo>
                  <a:lnTo>
                    <a:pt x="894016" y="406778"/>
                  </a:lnTo>
                  <a:lnTo>
                    <a:pt x="447009" y="625812"/>
                  </a:lnTo>
                  <a:lnTo>
                    <a:pt x="1" y="406778"/>
                  </a:lnTo>
                  <a:lnTo>
                    <a:pt x="1" y="0"/>
                  </a:lnTo>
                  <a:lnTo>
                    <a:pt x="447009" y="219034"/>
                  </a:lnTo>
                  <a:lnTo>
                    <a:pt x="894016" y="0"/>
                  </a:lnTo>
                  <a:close/>
                </a:path>
              </a:pathLst>
            </a:custGeom>
            <a:solidFill>
              <a:srgbClr val="1B365D"/>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0796" tIns="323701" rIns="10795" bIns="32370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67" name="Freeform: Shape 66">
              <a:extLst>
                <a:ext uri="{FF2B5EF4-FFF2-40B4-BE49-F238E27FC236}">
                  <a16:creationId xmlns:a16="http://schemas.microsoft.com/office/drawing/2014/main" id="{DC9B3590-CC18-974F-3B85-3B2BDFBC728D}"/>
                </a:ext>
              </a:extLst>
            </p:cNvPr>
            <p:cNvSpPr/>
            <p:nvPr/>
          </p:nvSpPr>
          <p:spPr>
            <a:xfrm>
              <a:off x="4773604" y="721810"/>
              <a:ext cx="2569873" cy="390553"/>
            </a:xfrm>
            <a:custGeom>
              <a:avLst/>
              <a:gdLst>
                <a:gd name="connsiteX0" fmla="*/ 96854 w 581111"/>
                <a:gd name="connsiteY0" fmla="*/ 0 h 3538739"/>
                <a:gd name="connsiteX1" fmla="*/ 484257 w 581111"/>
                <a:gd name="connsiteY1" fmla="*/ 0 h 3538739"/>
                <a:gd name="connsiteX2" fmla="*/ 581111 w 581111"/>
                <a:gd name="connsiteY2" fmla="*/ 96854 h 3538739"/>
                <a:gd name="connsiteX3" fmla="*/ 581111 w 581111"/>
                <a:gd name="connsiteY3" fmla="*/ 3538739 h 3538739"/>
                <a:gd name="connsiteX4" fmla="*/ 581111 w 581111"/>
                <a:gd name="connsiteY4" fmla="*/ 3538739 h 3538739"/>
                <a:gd name="connsiteX5" fmla="*/ 0 w 581111"/>
                <a:gd name="connsiteY5" fmla="*/ 3538739 h 3538739"/>
                <a:gd name="connsiteX6" fmla="*/ 0 w 581111"/>
                <a:gd name="connsiteY6" fmla="*/ 3538739 h 3538739"/>
                <a:gd name="connsiteX7" fmla="*/ 0 w 581111"/>
                <a:gd name="connsiteY7" fmla="*/ 96854 h 3538739"/>
                <a:gd name="connsiteX8" fmla="*/ 96854 w 581111"/>
                <a:gd name="connsiteY8" fmla="*/ 0 h 35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11" h="3538739">
                  <a:moveTo>
                    <a:pt x="581111" y="589805"/>
                  </a:moveTo>
                  <a:lnTo>
                    <a:pt x="581111" y="2948934"/>
                  </a:lnTo>
                  <a:cubicBezTo>
                    <a:pt x="581111" y="3274673"/>
                    <a:pt x="573990" y="3538736"/>
                    <a:pt x="565206" y="3538736"/>
                  </a:cubicBezTo>
                  <a:lnTo>
                    <a:pt x="0" y="3538736"/>
                  </a:lnTo>
                  <a:lnTo>
                    <a:pt x="0" y="3538736"/>
                  </a:lnTo>
                  <a:lnTo>
                    <a:pt x="0" y="3"/>
                  </a:lnTo>
                  <a:lnTo>
                    <a:pt x="0" y="3"/>
                  </a:lnTo>
                  <a:lnTo>
                    <a:pt x="565206" y="3"/>
                  </a:lnTo>
                  <a:cubicBezTo>
                    <a:pt x="573990" y="3"/>
                    <a:pt x="581111" y="264066"/>
                    <a:pt x="581111" y="589805"/>
                  </a:cubicBezTo>
                  <a:close/>
                </a:path>
              </a:pathLst>
            </a:custGeom>
            <a:solidFill>
              <a:schemeClr val="accent1">
                <a:lumMod val="20000"/>
                <a:lumOff val="80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8528" rIns="38528" bIns="38528" numCol="1" spcCol="1270" anchor="ctr" anchorCtr="0">
              <a:noAutofit/>
            </a:bodyPr>
            <a:lstStyle/>
            <a:p>
              <a:pPr marL="0" lvl="1" algn="l" defTabSz="711200">
                <a:lnSpc>
                  <a:spcPct val="90000"/>
                </a:lnSpc>
                <a:spcBef>
                  <a:spcPct val="0"/>
                </a:spcBef>
                <a:spcAft>
                  <a:spcPct val="15000"/>
                </a:spcAft>
                <a:buClr>
                  <a:srgbClr val="EE3124"/>
                </a:buClr>
              </a:pPr>
              <a:r>
                <a:rPr lang="en-US" sz="1100" dirty="0">
                  <a:solidFill>
                    <a:srgbClr val="1B365D"/>
                  </a:solidFill>
                  <a:latin typeface="Arial Narrow" panose="020B0606020202030204" pitchFamily="34" charset="0"/>
                </a:rPr>
                <a:t>Construction Phase</a:t>
              </a:r>
              <a:endParaRPr lang="en-US" sz="1100" kern="1200" dirty="0">
                <a:solidFill>
                  <a:srgbClr val="1B365D"/>
                </a:solidFill>
              </a:endParaRPr>
            </a:p>
          </p:txBody>
        </p:sp>
      </p:grpSp>
      <p:sp>
        <p:nvSpPr>
          <p:cNvPr id="68" name="Rectangle: Rounded Corners 67">
            <a:extLst>
              <a:ext uri="{FF2B5EF4-FFF2-40B4-BE49-F238E27FC236}">
                <a16:creationId xmlns:a16="http://schemas.microsoft.com/office/drawing/2014/main" id="{CE3B4303-0E00-5C43-4B73-C8BF75448877}"/>
              </a:ext>
            </a:extLst>
          </p:cNvPr>
          <p:cNvSpPr/>
          <p:nvPr/>
        </p:nvSpPr>
        <p:spPr>
          <a:xfrm>
            <a:off x="5552877" y="3936573"/>
            <a:ext cx="1225535" cy="382033"/>
          </a:xfrm>
          <a:prstGeom prst="roundRect">
            <a:avLst/>
          </a:prstGeom>
          <a:solidFill>
            <a:schemeClr val="bg1">
              <a:lumMod val="85000"/>
            </a:schemeClr>
          </a:solidFill>
          <a:ln>
            <a:solidFill>
              <a:srgbClr val="1B3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B365D"/>
                </a:solidFill>
                <a:latin typeface="Arial Narrow" panose="020B0606020202030204" pitchFamily="34" charset="0"/>
              </a:rPr>
              <a:t>FY 2030</a:t>
            </a:r>
            <a:endParaRPr lang="en-US" sz="1100" kern="1200" dirty="0">
              <a:solidFill>
                <a:srgbClr val="1B365D"/>
              </a:solidFill>
              <a:latin typeface="Arial Narrow" panose="020B0606020202030204" pitchFamily="34" charset="0"/>
            </a:endParaRPr>
          </a:p>
        </p:txBody>
      </p:sp>
    </p:spTree>
    <p:extLst>
      <p:ext uri="{BB962C8B-B14F-4D97-AF65-F5344CB8AC3E}">
        <p14:creationId xmlns:p14="http://schemas.microsoft.com/office/powerpoint/2010/main" val="85356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F22D-91BA-2476-9987-42C2A53918EC}"/>
              </a:ext>
            </a:extLst>
          </p:cNvPr>
          <p:cNvSpPr>
            <a:spLocks noGrp="1"/>
          </p:cNvSpPr>
          <p:nvPr>
            <p:ph type="title"/>
          </p:nvPr>
        </p:nvSpPr>
        <p:spPr/>
        <p:txBody>
          <a:bodyPr/>
          <a:lstStyle/>
          <a:p>
            <a:r>
              <a:rPr lang="en-US" sz="2400" dirty="0"/>
              <a:t>How to Submit Comments</a:t>
            </a:r>
          </a:p>
        </p:txBody>
      </p:sp>
      <p:sp>
        <p:nvSpPr>
          <p:cNvPr id="3" name="Content Placeholder 2">
            <a:extLst>
              <a:ext uri="{FF2B5EF4-FFF2-40B4-BE49-F238E27FC236}">
                <a16:creationId xmlns:a16="http://schemas.microsoft.com/office/drawing/2014/main" id="{622AB401-D26B-B898-67E2-228C6ECE8F58}"/>
              </a:ext>
            </a:extLst>
          </p:cNvPr>
          <p:cNvSpPr>
            <a:spLocks noGrp="1"/>
          </p:cNvSpPr>
          <p:nvPr>
            <p:ph idx="1"/>
          </p:nvPr>
        </p:nvSpPr>
        <p:spPr>
          <a:xfrm>
            <a:off x="304800" y="752477"/>
            <a:ext cx="4267200" cy="3718849"/>
          </a:xfrm>
        </p:spPr>
        <p:txBody>
          <a:bodyPr>
            <a:normAutofit fontScale="85000" lnSpcReduction="10000"/>
          </a:bodyPr>
          <a:lstStyle/>
          <a:p>
            <a:pPr>
              <a:spcBef>
                <a:spcPts val="1200"/>
              </a:spcBef>
            </a:pPr>
            <a:r>
              <a:rPr lang="en-US" b="1" dirty="0"/>
              <a:t>By Comment Card: </a:t>
            </a:r>
          </a:p>
          <a:p>
            <a:pPr marL="0" indent="0">
              <a:spcBef>
                <a:spcPts val="1200"/>
              </a:spcBef>
              <a:buNone/>
            </a:pPr>
            <a:r>
              <a:rPr lang="en-US" i="1" dirty="0"/>
              <a:t>Drop in the box or send by mail to</a:t>
            </a:r>
            <a:r>
              <a:rPr lang="en-US" dirty="0"/>
              <a:t>:</a:t>
            </a:r>
          </a:p>
          <a:p>
            <a:pPr marL="0" indent="339725">
              <a:lnSpc>
                <a:spcPct val="120000"/>
              </a:lnSpc>
              <a:spcBef>
                <a:spcPts val="0"/>
              </a:spcBef>
              <a:buNone/>
            </a:pPr>
            <a:r>
              <a:rPr lang="en-US" sz="1800" dirty="0"/>
              <a:t>NEPA Public Meeting</a:t>
            </a:r>
          </a:p>
          <a:p>
            <a:pPr marL="0" indent="339725">
              <a:lnSpc>
                <a:spcPct val="120000"/>
              </a:lnSpc>
              <a:spcBef>
                <a:spcPts val="0"/>
              </a:spcBef>
              <a:buNone/>
            </a:pPr>
            <a:r>
              <a:rPr lang="en-US" sz="1800" dirty="0"/>
              <a:t>Attn: SR-30 Project</a:t>
            </a:r>
          </a:p>
          <a:p>
            <a:pPr marL="0" indent="339725">
              <a:lnSpc>
                <a:spcPct val="120000"/>
              </a:lnSpc>
              <a:spcBef>
                <a:spcPts val="0"/>
              </a:spcBef>
              <a:buNone/>
            </a:pPr>
            <a:r>
              <a:rPr lang="en-US" sz="1800" dirty="0"/>
              <a:t>Tennessee Department of Transportation</a:t>
            </a:r>
          </a:p>
          <a:p>
            <a:pPr marL="0" indent="339725">
              <a:lnSpc>
                <a:spcPct val="120000"/>
              </a:lnSpc>
              <a:spcBef>
                <a:spcPts val="0"/>
              </a:spcBef>
              <a:buNone/>
            </a:pPr>
            <a:r>
              <a:rPr lang="en-US" sz="1800" dirty="0"/>
              <a:t>Suite 700, James K. Polk Building</a:t>
            </a:r>
          </a:p>
          <a:p>
            <a:pPr marL="0" indent="339725">
              <a:lnSpc>
                <a:spcPct val="120000"/>
              </a:lnSpc>
              <a:spcBef>
                <a:spcPts val="0"/>
              </a:spcBef>
              <a:buNone/>
            </a:pPr>
            <a:r>
              <a:rPr lang="en-US" sz="1800" dirty="0"/>
              <a:t>505 Deaderick Street</a:t>
            </a:r>
          </a:p>
          <a:p>
            <a:pPr marL="0" indent="339725">
              <a:lnSpc>
                <a:spcPct val="120000"/>
              </a:lnSpc>
              <a:spcBef>
                <a:spcPts val="0"/>
              </a:spcBef>
              <a:buNone/>
            </a:pPr>
            <a:r>
              <a:rPr lang="en-US" sz="1800" dirty="0"/>
              <a:t>Nashville, TN  37243-0332</a:t>
            </a:r>
          </a:p>
          <a:p>
            <a:pPr marL="0" indent="0">
              <a:spcBef>
                <a:spcPts val="0"/>
              </a:spcBef>
              <a:buNone/>
            </a:pPr>
            <a:endParaRPr lang="en-US" dirty="0"/>
          </a:p>
          <a:p>
            <a:pPr>
              <a:spcBef>
                <a:spcPts val="0"/>
              </a:spcBef>
            </a:pPr>
            <a:r>
              <a:rPr lang="en-US" b="1" dirty="0"/>
              <a:t>By Phone:</a:t>
            </a:r>
          </a:p>
          <a:p>
            <a:pPr marL="0" indent="0">
              <a:spcBef>
                <a:spcPts val="0"/>
              </a:spcBef>
              <a:buNone/>
            </a:pPr>
            <a:endParaRPr lang="en-US" b="1" dirty="0"/>
          </a:p>
          <a:p>
            <a:pPr marL="0" indent="0">
              <a:spcBef>
                <a:spcPts val="0"/>
              </a:spcBef>
              <a:buNone/>
            </a:pPr>
            <a:r>
              <a:rPr lang="en-US" sz="2000" b="1" dirty="0"/>
              <a:t>      615-253-5163</a:t>
            </a:r>
          </a:p>
          <a:p>
            <a:pPr marL="0" indent="0">
              <a:buNone/>
            </a:pPr>
            <a:r>
              <a:rPr lang="en-US" dirty="0"/>
              <a:t>	</a:t>
            </a:r>
          </a:p>
        </p:txBody>
      </p:sp>
      <p:sp>
        <p:nvSpPr>
          <p:cNvPr id="4" name="TextBox 3">
            <a:extLst>
              <a:ext uri="{FF2B5EF4-FFF2-40B4-BE49-F238E27FC236}">
                <a16:creationId xmlns:a16="http://schemas.microsoft.com/office/drawing/2014/main" id="{3B5F44B7-BD8E-73FA-E1A7-FFE06A5E207E}"/>
              </a:ext>
            </a:extLst>
          </p:cNvPr>
          <p:cNvSpPr txBox="1"/>
          <p:nvPr/>
        </p:nvSpPr>
        <p:spPr>
          <a:xfrm>
            <a:off x="1219200" y="4640392"/>
            <a:ext cx="7386137" cy="430887"/>
          </a:xfrm>
          <a:prstGeom prst="rect">
            <a:avLst/>
          </a:prstGeom>
          <a:noFill/>
        </p:spPr>
        <p:txBody>
          <a:bodyPr wrap="square">
            <a:spAutoFit/>
          </a:bodyPr>
          <a:lstStyle/>
          <a:p>
            <a:pPr marL="171450" indent="-171450">
              <a:buFont typeface="Open Sans" panose="020B0606030504020204" pitchFamily="34" charset="0"/>
              <a:buChar char="*"/>
            </a:pPr>
            <a:r>
              <a:rPr lang="en-US" sz="1100" b="1" dirty="0">
                <a:latin typeface="Open Sans" panose="020B0606030504020204" pitchFamily="34" charset="0"/>
                <a:ea typeface="Open Sans" panose="020B0606030504020204" pitchFamily="34" charset="0"/>
                <a:cs typeface="Open Sans" panose="020B0606030504020204" pitchFamily="34" charset="0"/>
              </a:rPr>
              <a:t>Public comments received or postmarked by </a:t>
            </a:r>
            <a:r>
              <a:rPr lang="en-US" sz="1100" b="1" dirty="0">
                <a:solidFill>
                  <a:schemeClr val="bg2"/>
                </a:solidFill>
                <a:latin typeface="Open Sans" panose="020B0606030504020204" pitchFamily="34" charset="0"/>
                <a:ea typeface="Open Sans" panose="020B0606030504020204" pitchFamily="34" charset="0"/>
                <a:cs typeface="Open Sans" panose="020B0606030504020204" pitchFamily="34" charset="0"/>
              </a:rPr>
              <a:t>December 9, 2025, </a:t>
            </a:r>
            <a:r>
              <a:rPr lang="en-US" sz="1100" b="1" dirty="0">
                <a:latin typeface="Open Sans" panose="020B0606030504020204" pitchFamily="34" charset="0"/>
                <a:ea typeface="Open Sans" panose="020B0606030504020204" pitchFamily="34" charset="0"/>
                <a:cs typeface="Open Sans" panose="020B0606030504020204" pitchFamily="34" charset="0"/>
              </a:rPr>
              <a:t>will be included in the official summary of the public meeting.</a:t>
            </a:r>
          </a:p>
        </p:txBody>
      </p:sp>
      <p:sp>
        <p:nvSpPr>
          <p:cNvPr id="6" name="Content Placeholder 2">
            <a:extLst>
              <a:ext uri="{FF2B5EF4-FFF2-40B4-BE49-F238E27FC236}">
                <a16:creationId xmlns:a16="http://schemas.microsoft.com/office/drawing/2014/main" id="{2796647B-ABA4-9AAC-F318-687D24C9BD99}"/>
              </a:ext>
            </a:extLst>
          </p:cNvPr>
          <p:cNvSpPr txBox="1">
            <a:spLocks/>
          </p:cNvSpPr>
          <p:nvPr/>
        </p:nvSpPr>
        <p:spPr>
          <a:xfrm>
            <a:off x="4572000" y="752477"/>
            <a:ext cx="3810000" cy="37188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900" b="1" dirty="0"/>
              <a:t>By Email:</a:t>
            </a:r>
            <a:r>
              <a:rPr lang="en-US" sz="1900" dirty="0"/>
              <a:t> </a:t>
            </a:r>
            <a:r>
              <a:rPr lang="en-US" sz="1900" dirty="0">
                <a:solidFill>
                  <a:schemeClr val="bg2"/>
                </a:solidFill>
              </a:rPr>
              <a:t>TDOT.comments@tn.gov </a:t>
            </a:r>
            <a:br>
              <a:rPr lang="en-US" sz="1900" dirty="0">
                <a:solidFill>
                  <a:schemeClr val="bg2"/>
                </a:solidFill>
              </a:rPr>
            </a:br>
            <a:r>
              <a:rPr lang="en-US" sz="1900" dirty="0"/>
              <a:t>use the subject line </a:t>
            </a:r>
            <a:r>
              <a:rPr lang="en-US" sz="1900" b="1" i="1" dirty="0"/>
              <a:t>State Route 30 Project</a:t>
            </a:r>
          </a:p>
          <a:p>
            <a:pPr>
              <a:spcBef>
                <a:spcPts val="1200"/>
              </a:spcBef>
            </a:pPr>
            <a:r>
              <a:rPr lang="en-US" sz="1900" b="1" dirty="0"/>
              <a:t>Online:</a:t>
            </a:r>
          </a:p>
          <a:p>
            <a:pPr marL="400050" lvl="1" indent="0">
              <a:spcBef>
                <a:spcPts val="1200"/>
              </a:spcBef>
              <a:buNone/>
            </a:pPr>
            <a:r>
              <a:rPr lang="en-US" sz="1900" dirty="0">
                <a:solidFill>
                  <a:srgbClr val="0070C0"/>
                </a:solidFill>
                <a:hlinkClick r:id="rId3">
                  <a:extLst>
                    <a:ext uri="{A12FA001-AC4F-418D-AE19-62706E023703}">
                      <ahyp:hlinkClr xmlns:ahyp="http://schemas.microsoft.com/office/drawing/2018/hyperlinkcolor" val="tx"/>
                    </a:ext>
                  </a:extLst>
                </a:hlinkClick>
              </a:rPr>
              <a:t>https://www.tn.gov/tdot/projects/region-2/state-route-30.html</a:t>
            </a:r>
            <a:r>
              <a:rPr lang="en-US" sz="1900" dirty="0">
                <a:solidFill>
                  <a:schemeClr val="bg2"/>
                </a:solidFill>
              </a:rPr>
              <a:t> </a:t>
            </a:r>
            <a:r>
              <a:rPr lang="en-US" sz="1900" dirty="0"/>
              <a:t>or by scanning the QR code:</a:t>
            </a:r>
          </a:p>
        </p:txBody>
      </p:sp>
      <p:pic>
        <p:nvPicPr>
          <p:cNvPr id="7" name="Picture 6" descr="A qr code on a white background&#10;&#10;AI-generated content may be incorrect.">
            <a:extLst>
              <a:ext uri="{FF2B5EF4-FFF2-40B4-BE49-F238E27FC236}">
                <a16:creationId xmlns:a16="http://schemas.microsoft.com/office/drawing/2014/main" id="{B19E1078-EB83-BC3A-A19F-CFDAB4CDE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050" y="3431909"/>
            <a:ext cx="1123950" cy="1123950"/>
          </a:xfrm>
          <a:prstGeom prst="rect">
            <a:avLst/>
          </a:prstGeom>
        </p:spPr>
      </p:pic>
    </p:spTree>
    <p:extLst>
      <p:ext uri="{BB962C8B-B14F-4D97-AF65-F5344CB8AC3E}">
        <p14:creationId xmlns:p14="http://schemas.microsoft.com/office/powerpoint/2010/main" val="123591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Right-of-Way Acquisition</a:t>
            </a:r>
          </a:p>
        </p:txBody>
      </p:sp>
      <p:sp>
        <p:nvSpPr>
          <p:cNvPr id="5" name="Content Placeholder 4"/>
          <p:cNvSpPr>
            <a:spLocks noGrp="1"/>
          </p:cNvSpPr>
          <p:nvPr>
            <p:ph idx="1"/>
          </p:nvPr>
        </p:nvSpPr>
        <p:spPr/>
        <p:txBody>
          <a:bodyPr>
            <a:normAutofit fontScale="62500" lnSpcReduction="20000"/>
          </a:bodyPr>
          <a:lstStyle/>
          <a:p>
            <a:pPr marL="0" indent="0">
              <a:lnSpc>
                <a:spcPct val="120000"/>
              </a:lnSpc>
              <a:buNone/>
            </a:pPr>
            <a:r>
              <a:rPr lang="en-US" dirty="0"/>
              <a:t>The Tennessee Department of Transportation (TDOT) follows a federally mandated process to acquire property, which includes:</a:t>
            </a:r>
          </a:p>
          <a:p>
            <a:pPr lvl="1">
              <a:lnSpc>
                <a:spcPct val="120000"/>
              </a:lnSpc>
            </a:pPr>
            <a:r>
              <a:rPr lang="en-US" dirty="0"/>
              <a:t>Notice to property owners</a:t>
            </a:r>
          </a:p>
          <a:p>
            <a:pPr lvl="1">
              <a:lnSpc>
                <a:spcPct val="120000"/>
              </a:lnSpc>
            </a:pPr>
            <a:r>
              <a:rPr lang="en-US" dirty="0"/>
              <a:t>Independent Third-Party Conducted Appraisals</a:t>
            </a:r>
          </a:p>
          <a:p>
            <a:pPr lvl="1">
              <a:lnSpc>
                <a:spcPct val="120000"/>
              </a:lnSpc>
            </a:pPr>
            <a:r>
              <a:rPr lang="en-US" dirty="0"/>
              <a:t>Fair Market Value offered for proposed acquisitions</a:t>
            </a:r>
          </a:p>
          <a:p>
            <a:pPr lvl="1">
              <a:lnSpc>
                <a:spcPct val="120000"/>
              </a:lnSpc>
            </a:pPr>
            <a:r>
              <a:rPr lang="en-US" dirty="0"/>
              <a:t>Relocation Assistance Program for eligible affected property owners</a:t>
            </a:r>
          </a:p>
          <a:p>
            <a:pPr marL="342900" lvl="1" indent="0">
              <a:lnSpc>
                <a:spcPct val="120000"/>
              </a:lnSpc>
              <a:buNone/>
            </a:pPr>
            <a:r>
              <a:rPr lang="en-US" dirty="0"/>
              <a:t>Full details of TDOT’s Right-of-Way Acquisition process can be found in the </a:t>
            </a:r>
            <a:br>
              <a:rPr lang="en-US" dirty="0"/>
            </a:br>
            <a:r>
              <a:rPr lang="en-US" dirty="0"/>
              <a:t>TDOT ROW Manual at:</a:t>
            </a:r>
            <a:br>
              <a:rPr lang="en-US" dirty="0"/>
            </a:br>
            <a:r>
              <a:rPr lang="en-US" b="1" dirty="0"/>
              <a:t>www.tn.gov/content/dam/tn/tdot/right-of-way-division/ROW_Procedures_Manual.pdf</a:t>
            </a:r>
          </a:p>
          <a:p>
            <a:pPr marL="0" indent="0">
              <a:lnSpc>
                <a:spcPct val="120000"/>
              </a:lnSpc>
              <a:spcBef>
                <a:spcPts val="1200"/>
              </a:spcBef>
              <a:buNone/>
            </a:pPr>
            <a:r>
              <a:rPr lang="en-US" dirty="0"/>
              <a:t>If you have a question regarding the TDOT Right-of-Way Acquisition and Relocation process, speak to a TDOT ROW Representative tonight or contact:</a:t>
            </a:r>
          </a:p>
          <a:p>
            <a:pPr marL="342900" lvl="1" indent="0">
              <a:lnSpc>
                <a:spcPct val="120000"/>
              </a:lnSpc>
              <a:buNone/>
            </a:pPr>
            <a:r>
              <a:rPr lang="en-US" b="1" dirty="0"/>
              <a:t>Brad Scott</a:t>
            </a:r>
          </a:p>
          <a:p>
            <a:pPr marL="342900" lvl="1" indent="0">
              <a:lnSpc>
                <a:spcPct val="120000"/>
              </a:lnSpc>
              <a:buNone/>
            </a:pPr>
            <a:r>
              <a:rPr lang="en-US" i="1" dirty="0"/>
              <a:t>TDOT Region 2</a:t>
            </a:r>
          </a:p>
          <a:p>
            <a:pPr marL="342900" lvl="1" indent="0">
              <a:lnSpc>
                <a:spcPct val="120000"/>
              </a:lnSpc>
              <a:buNone/>
            </a:pPr>
            <a:r>
              <a:rPr lang="en-US" dirty="0"/>
              <a:t>Email: Brad.Scott@tn.gov</a:t>
            </a:r>
          </a:p>
          <a:p>
            <a:pPr marL="342900" lvl="1" indent="0">
              <a:lnSpc>
                <a:spcPct val="120000"/>
              </a:lnSpc>
              <a:buNone/>
            </a:pPr>
            <a:r>
              <a:rPr lang="en-US" dirty="0"/>
              <a:t>Phone: 423-510-1227</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marL="0" indent="0">
              <a:buNone/>
            </a:pPr>
            <a:endParaRPr lang="en-US" dirty="0"/>
          </a:p>
        </p:txBody>
      </p:sp>
    </p:spTree>
    <p:extLst>
      <p:ext uri="{BB962C8B-B14F-4D97-AF65-F5344CB8AC3E}">
        <p14:creationId xmlns:p14="http://schemas.microsoft.com/office/powerpoint/2010/main" val="79857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30ED-5D49-1639-7E93-6A3590246A4C}"/>
              </a:ext>
            </a:extLst>
          </p:cNvPr>
          <p:cNvSpPr>
            <a:spLocks noGrp="1"/>
          </p:cNvSpPr>
          <p:nvPr>
            <p:ph type="title"/>
          </p:nvPr>
        </p:nvSpPr>
        <p:spPr/>
        <p:txBody>
          <a:bodyPr/>
          <a:lstStyle/>
          <a:p>
            <a:r>
              <a:rPr lang="en-US" sz="2400" dirty="0"/>
              <a:t>For More Information</a:t>
            </a:r>
          </a:p>
        </p:txBody>
      </p:sp>
      <p:sp>
        <p:nvSpPr>
          <p:cNvPr id="3" name="Content Placeholder 2">
            <a:extLst>
              <a:ext uri="{FF2B5EF4-FFF2-40B4-BE49-F238E27FC236}">
                <a16:creationId xmlns:a16="http://schemas.microsoft.com/office/drawing/2014/main" id="{BB4C1E54-7AF7-6B39-8E1B-C723A7EF6233}"/>
              </a:ext>
            </a:extLst>
          </p:cNvPr>
          <p:cNvSpPr>
            <a:spLocks noGrp="1"/>
          </p:cNvSpPr>
          <p:nvPr>
            <p:ph idx="1"/>
          </p:nvPr>
        </p:nvSpPr>
        <p:spPr>
          <a:xfrm>
            <a:off x="228600" y="1352551"/>
            <a:ext cx="4038600" cy="2667000"/>
          </a:xfrm>
        </p:spPr>
        <p:txBody>
          <a:bodyPr/>
          <a:lstStyle/>
          <a:p>
            <a:pPr marL="0" indent="0">
              <a:buNone/>
            </a:pPr>
            <a:r>
              <a:rPr lang="en-US" b="1" dirty="0"/>
              <a:t>Ms. Erin Woodson</a:t>
            </a:r>
          </a:p>
          <a:p>
            <a:pPr marL="0" indent="0">
              <a:lnSpc>
                <a:spcPct val="100000"/>
              </a:lnSpc>
              <a:buNone/>
            </a:pPr>
            <a:r>
              <a:rPr lang="en-US" sz="2000" i="1" dirty="0"/>
              <a:t>TDOT Region 2 Project Manager</a:t>
            </a:r>
          </a:p>
          <a:p>
            <a:pPr marL="685800" lvl="2" indent="0">
              <a:lnSpc>
                <a:spcPct val="250000"/>
              </a:lnSpc>
              <a:buNone/>
            </a:pPr>
            <a:r>
              <a:rPr lang="en-US" sz="2000" dirty="0"/>
              <a:t>Erin.Woodson@tn.gov  </a:t>
            </a:r>
          </a:p>
          <a:p>
            <a:pPr marL="685800" lvl="2" indent="0">
              <a:lnSpc>
                <a:spcPct val="250000"/>
              </a:lnSpc>
              <a:buNone/>
            </a:pPr>
            <a:r>
              <a:rPr lang="en-US" sz="2000" dirty="0"/>
              <a:t>423-510-1227 </a:t>
            </a:r>
          </a:p>
          <a:p>
            <a:endParaRPr lang="en-US" dirty="0"/>
          </a:p>
        </p:txBody>
      </p:sp>
      <p:sp>
        <p:nvSpPr>
          <p:cNvPr id="4" name="Content Placeholder 3">
            <a:extLst>
              <a:ext uri="{FF2B5EF4-FFF2-40B4-BE49-F238E27FC236}">
                <a16:creationId xmlns:a16="http://schemas.microsoft.com/office/drawing/2014/main" id="{9A0FA9E3-2415-497E-646E-9DCEBBAF596A}"/>
              </a:ext>
            </a:extLst>
          </p:cNvPr>
          <p:cNvSpPr>
            <a:spLocks noGrp="1"/>
          </p:cNvSpPr>
          <p:nvPr>
            <p:ph idx="13"/>
          </p:nvPr>
        </p:nvSpPr>
        <p:spPr>
          <a:xfrm>
            <a:off x="4724400" y="1352551"/>
            <a:ext cx="4191000" cy="2590800"/>
          </a:xfrm>
        </p:spPr>
        <p:txBody>
          <a:bodyPr/>
          <a:lstStyle/>
          <a:p>
            <a:pPr marL="0" indent="0">
              <a:buFont typeface="Wingdings" panose="05000000000000000000" pitchFamily="2" charset="2"/>
              <a:buNone/>
            </a:pPr>
            <a:r>
              <a:rPr lang="en-US" b="1" dirty="0"/>
              <a:t>Mr. Erick Hunt-Hawkins</a:t>
            </a:r>
          </a:p>
          <a:p>
            <a:pPr marL="0" indent="0">
              <a:lnSpc>
                <a:spcPct val="100000"/>
              </a:lnSpc>
              <a:buFont typeface="Wingdings" panose="05000000000000000000" pitchFamily="2" charset="2"/>
              <a:buNone/>
            </a:pPr>
            <a:r>
              <a:rPr lang="en-US" sz="2000" i="1" dirty="0"/>
              <a:t>TDOT NEPA Team Lead</a:t>
            </a:r>
          </a:p>
          <a:p>
            <a:pPr marL="685800" lvl="2" indent="0">
              <a:lnSpc>
                <a:spcPct val="250000"/>
              </a:lnSpc>
              <a:buFont typeface="Arial" panose="020B0604020202020204" pitchFamily="34" charset="0"/>
              <a:buNone/>
            </a:pPr>
            <a:r>
              <a:rPr lang="en-US" sz="2000" dirty="0"/>
              <a:t>Erick.Hunt-Hawkins@tn.gov</a:t>
            </a:r>
          </a:p>
          <a:p>
            <a:pPr marL="685800" lvl="2" indent="0">
              <a:lnSpc>
                <a:spcPct val="250000"/>
              </a:lnSpc>
              <a:buFont typeface="Arial" panose="020B0604020202020204" pitchFamily="34" charset="0"/>
              <a:buNone/>
            </a:pPr>
            <a:r>
              <a:rPr lang="en-US" sz="2000" dirty="0"/>
              <a:t>615-253-5163</a:t>
            </a:r>
          </a:p>
          <a:p>
            <a:endParaRPr lang="en-US" dirty="0"/>
          </a:p>
        </p:txBody>
      </p:sp>
      <p:sp>
        <p:nvSpPr>
          <p:cNvPr id="5" name="Graphic 11">
            <a:extLst>
              <a:ext uri="{FF2B5EF4-FFF2-40B4-BE49-F238E27FC236}">
                <a16:creationId xmlns:a16="http://schemas.microsoft.com/office/drawing/2014/main" id="{1B0A34AC-BB84-E4B1-97AC-7F511C5C7892}"/>
              </a:ext>
            </a:extLst>
          </p:cNvPr>
          <p:cNvSpPr/>
          <p:nvPr/>
        </p:nvSpPr>
        <p:spPr>
          <a:xfrm>
            <a:off x="228600" y="2500664"/>
            <a:ext cx="508966" cy="347338"/>
          </a:xfrm>
          <a:custGeom>
            <a:avLst/>
            <a:gdLst>
              <a:gd name="connsiteX0" fmla="*/ 36626 w 508966"/>
              <a:gd name="connsiteY0" fmla="*/ 59870 h 347338"/>
              <a:gd name="connsiteX1" fmla="*/ 36626 w 508966"/>
              <a:gd name="connsiteY1" fmla="*/ 278854 h 347338"/>
              <a:gd name="connsiteX2" fmla="*/ 167192 w 508966"/>
              <a:gd name="connsiteY2" fmla="*/ 169362 h 347338"/>
              <a:gd name="connsiteX3" fmla="*/ 36626 w 508966"/>
              <a:gd name="connsiteY3" fmla="*/ 59870 h 347338"/>
              <a:gd name="connsiteX4" fmla="*/ 439538 w 508966"/>
              <a:gd name="connsiteY4" fmla="*/ 36626 h 347338"/>
              <a:gd name="connsiteX5" fmla="*/ 71448 w 508966"/>
              <a:gd name="connsiteY5" fmla="*/ 36626 h 347338"/>
              <a:gd name="connsiteX6" fmla="*/ 255504 w 508966"/>
              <a:gd name="connsiteY6" fmla="*/ 190973 h 347338"/>
              <a:gd name="connsiteX7" fmla="*/ 439538 w 508966"/>
              <a:gd name="connsiteY7" fmla="*/ 36626 h 347338"/>
              <a:gd name="connsiteX8" fmla="*/ 472340 w 508966"/>
              <a:gd name="connsiteY8" fmla="*/ 278876 h 347338"/>
              <a:gd name="connsiteX9" fmla="*/ 472340 w 508966"/>
              <a:gd name="connsiteY9" fmla="*/ 59870 h 347338"/>
              <a:gd name="connsiteX10" fmla="*/ 341774 w 508966"/>
              <a:gd name="connsiteY10" fmla="*/ 169362 h 347338"/>
              <a:gd name="connsiteX11" fmla="*/ 472340 w 508966"/>
              <a:gd name="connsiteY11" fmla="*/ 278854 h 347338"/>
              <a:gd name="connsiteX12" fmla="*/ 311614 w 508966"/>
              <a:gd name="connsiteY12" fmla="*/ 194689 h 347338"/>
              <a:gd name="connsiteX13" fmla="*/ 265493 w 508966"/>
              <a:gd name="connsiteY13" fmla="*/ 233356 h 347338"/>
              <a:gd name="connsiteX14" fmla="*/ 243367 w 508966"/>
              <a:gd name="connsiteY14" fmla="*/ 233270 h 347338"/>
              <a:gd name="connsiteX15" fmla="*/ 197353 w 508966"/>
              <a:gd name="connsiteY15" fmla="*/ 194689 h 347338"/>
              <a:gd name="connsiteX16" fmla="*/ 59010 w 508966"/>
              <a:gd name="connsiteY16" fmla="*/ 310712 h 347338"/>
              <a:gd name="connsiteX17" fmla="*/ 449935 w 508966"/>
              <a:gd name="connsiteY17" fmla="*/ 310712 h 347338"/>
              <a:gd name="connsiteX18" fmla="*/ 311593 w 508966"/>
              <a:gd name="connsiteY18" fmla="*/ 194689 h 347338"/>
              <a:gd name="connsiteX19" fmla="*/ 25134 w 508966"/>
              <a:gd name="connsiteY19" fmla="*/ 0 h 347338"/>
              <a:gd name="connsiteX20" fmla="*/ 483833 w 508966"/>
              <a:gd name="connsiteY20" fmla="*/ 0 h 347338"/>
              <a:gd name="connsiteX21" fmla="*/ 508967 w 508966"/>
              <a:gd name="connsiteY21" fmla="*/ 25134 h 347338"/>
              <a:gd name="connsiteX22" fmla="*/ 508967 w 508966"/>
              <a:gd name="connsiteY22" fmla="*/ 322204 h 347338"/>
              <a:gd name="connsiteX23" fmla="*/ 483833 w 508966"/>
              <a:gd name="connsiteY23" fmla="*/ 347338 h 347338"/>
              <a:gd name="connsiteX24" fmla="*/ 25134 w 508966"/>
              <a:gd name="connsiteY24" fmla="*/ 347338 h 347338"/>
              <a:gd name="connsiteX25" fmla="*/ 0 w 508966"/>
              <a:gd name="connsiteY25" fmla="*/ 322204 h 347338"/>
              <a:gd name="connsiteX26" fmla="*/ 0 w 508966"/>
              <a:gd name="connsiteY26" fmla="*/ 25134 h 347338"/>
              <a:gd name="connsiteX27" fmla="*/ 25134 w 508966"/>
              <a:gd name="connsiteY27" fmla="*/ 0 h 3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8966" h="347338">
                <a:moveTo>
                  <a:pt x="36626" y="59870"/>
                </a:moveTo>
                <a:lnTo>
                  <a:pt x="36626" y="278854"/>
                </a:lnTo>
                <a:lnTo>
                  <a:pt x="167192" y="169362"/>
                </a:lnTo>
                <a:lnTo>
                  <a:pt x="36626" y="59870"/>
                </a:lnTo>
                <a:close/>
                <a:moveTo>
                  <a:pt x="439538" y="36626"/>
                </a:moveTo>
                <a:lnTo>
                  <a:pt x="71448" y="36626"/>
                </a:lnTo>
                <a:lnTo>
                  <a:pt x="255504" y="190973"/>
                </a:lnTo>
                <a:lnTo>
                  <a:pt x="439538" y="36626"/>
                </a:lnTo>
                <a:close/>
                <a:moveTo>
                  <a:pt x="472340" y="278876"/>
                </a:moveTo>
                <a:lnTo>
                  <a:pt x="472340" y="59870"/>
                </a:lnTo>
                <a:lnTo>
                  <a:pt x="341774" y="169362"/>
                </a:lnTo>
                <a:lnTo>
                  <a:pt x="472340" y="278854"/>
                </a:lnTo>
                <a:close/>
                <a:moveTo>
                  <a:pt x="311614" y="194689"/>
                </a:moveTo>
                <a:lnTo>
                  <a:pt x="265493" y="233356"/>
                </a:lnTo>
                <a:cubicBezTo>
                  <a:pt x="259306" y="238555"/>
                  <a:pt x="249553" y="238447"/>
                  <a:pt x="243367" y="233270"/>
                </a:cubicBezTo>
                <a:lnTo>
                  <a:pt x="197353" y="194689"/>
                </a:lnTo>
                <a:lnTo>
                  <a:pt x="59010" y="310712"/>
                </a:lnTo>
                <a:lnTo>
                  <a:pt x="449935" y="310712"/>
                </a:lnTo>
                <a:lnTo>
                  <a:pt x="311593" y="194689"/>
                </a:lnTo>
                <a:close/>
                <a:moveTo>
                  <a:pt x="25134" y="0"/>
                </a:moveTo>
                <a:lnTo>
                  <a:pt x="483833" y="0"/>
                </a:lnTo>
                <a:cubicBezTo>
                  <a:pt x="497667" y="0"/>
                  <a:pt x="508967" y="11299"/>
                  <a:pt x="508967" y="25134"/>
                </a:cubicBezTo>
                <a:lnTo>
                  <a:pt x="508967" y="322204"/>
                </a:lnTo>
                <a:cubicBezTo>
                  <a:pt x="508967" y="336039"/>
                  <a:pt x="497667" y="347338"/>
                  <a:pt x="483833" y="347338"/>
                </a:cubicBezTo>
                <a:lnTo>
                  <a:pt x="25134" y="347338"/>
                </a:lnTo>
                <a:cubicBezTo>
                  <a:pt x="11299" y="347338"/>
                  <a:pt x="0" y="336039"/>
                  <a:pt x="0" y="322204"/>
                </a:cubicBezTo>
                <a:lnTo>
                  <a:pt x="0" y="25134"/>
                </a:lnTo>
                <a:cubicBezTo>
                  <a:pt x="0" y="11299"/>
                  <a:pt x="11299" y="0"/>
                  <a:pt x="25134" y="0"/>
                </a:cubicBezTo>
                <a:close/>
              </a:path>
            </a:pathLst>
          </a:custGeom>
          <a:solidFill>
            <a:schemeClr val="tx2"/>
          </a:solidFill>
          <a:ln w="2130" cap="flat">
            <a:noFill/>
            <a:prstDash val="solid"/>
            <a:miter/>
          </a:ln>
        </p:spPr>
        <p:txBody>
          <a:bodyPr rtlCol="0" anchor="ctr"/>
          <a:lstStyle/>
          <a:p>
            <a:endParaRPr lang="en-US"/>
          </a:p>
        </p:txBody>
      </p:sp>
      <p:sp>
        <p:nvSpPr>
          <p:cNvPr id="6" name="Graphic 13">
            <a:extLst>
              <a:ext uri="{FF2B5EF4-FFF2-40B4-BE49-F238E27FC236}">
                <a16:creationId xmlns:a16="http://schemas.microsoft.com/office/drawing/2014/main" id="{08471B1F-5EF6-037B-49D4-76495AA4D3D9}"/>
              </a:ext>
            </a:extLst>
          </p:cNvPr>
          <p:cNvSpPr/>
          <p:nvPr/>
        </p:nvSpPr>
        <p:spPr>
          <a:xfrm>
            <a:off x="328505" y="3257547"/>
            <a:ext cx="381676" cy="409215"/>
          </a:xfrm>
          <a:custGeom>
            <a:avLst/>
            <a:gdLst>
              <a:gd name="connsiteX0" fmla="*/ 142592 w 381676"/>
              <a:gd name="connsiteY0" fmla="*/ 103492 h 409215"/>
              <a:gd name="connsiteX1" fmla="*/ 122789 w 381676"/>
              <a:gd name="connsiteY1" fmla="*/ 16134 h 409215"/>
              <a:gd name="connsiteX2" fmla="*/ 46113 w 381676"/>
              <a:gd name="connsiteY2" fmla="*/ 11527 h 409215"/>
              <a:gd name="connsiteX3" fmla="*/ 43461 w 381676"/>
              <a:gd name="connsiteY3" fmla="*/ 234031 h 409215"/>
              <a:gd name="connsiteX4" fmla="*/ 258613 w 381676"/>
              <a:gd name="connsiteY4" fmla="*/ 405720 h 409215"/>
              <a:gd name="connsiteX5" fmla="*/ 381535 w 381676"/>
              <a:gd name="connsiteY5" fmla="*/ 327972 h 409215"/>
              <a:gd name="connsiteX6" fmla="*/ 375987 w 381676"/>
              <a:gd name="connsiteY6" fmla="*/ 305705 h 409215"/>
              <a:gd name="connsiteX7" fmla="*/ 277890 w 381676"/>
              <a:gd name="connsiteY7" fmla="*/ 268053 h 409215"/>
              <a:gd name="connsiteX8" fmla="*/ 240689 w 381676"/>
              <a:gd name="connsiteY8" fmla="*/ 286296 h 409215"/>
              <a:gd name="connsiteX9" fmla="*/ 234652 w 381676"/>
              <a:gd name="connsiteY9" fmla="*/ 292239 h 409215"/>
              <a:gd name="connsiteX10" fmla="*/ 207664 w 381676"/>
              <a:gd name="connsiteY10" fmla="*/ 295436 h 409215"/>
              <a:gd name="connsiteX11" fmla="*/ 105242 w 381676"/>
              <a:gd name="connsiteY11" fmla="*/ 174601 h 409215"/>
              <a:gd name="connsiteX12" fmla="*/ 115435 w 381676"/>
              <a:gd name="connsiteY12" fmla="*/ 149908 h 409215"/>
              <a:gd name="connsiteX13" fmla="*/ 142592 w 381676"/>
              <a:gd name="connsiteY13" fmla="*/ 103474 h 40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676" h="409215">
                <a:moveTo>
                  <a:pt x="142592" y="103492"/>
                </a:moveTo>
                <a:cubicBezTo>
                  <a:pt x="130895" y="51886"/>
                  <a:pt x="124293" y="22754"/>
                  <a:pt x="122789" y="16134"/>
                </a:cubicBezTo>
                <a:cubicBezTo>
                  <a:pt x="117109" y="-8917"/>
                  <a:pt x="64694" y="-190"/>
                  <a:pt x="46113" y="11527"/>
                </a:cubicBezTo>
                <a:cubicBezTo>
                  <a:pt x="-32350" y="61045"/>
                  <a:pt x="4944" y="170107"/>
                  <a:pt x="43461" y="234031"/>
                </a:cubicBezTo>
                <a:cubicBezTo>
                  <a:pt x="114514" y="338297"/>
                  <a:pt x="186243" y="395526"/>
                  <a:pt x="258613" y="405720"/>
                </a:cubicBezTo>
                <a:cubicBezTo>
                  <a:pt x="315842" y="418603"/>
                  <a:pt x="385240" y="396580"/>
                  <a:pt x="381535" y="327972"/>
                </a:cubicBezTo>
                <a:cubicBezTo>
                  <a:pt x="381027" y="318587"/>
                  <a:pt x="379184" y="311177"/>
                  <a:pt x="375987" y="305705"/>
                </a:cubicBezTo>
                <a:cubicBezTo>
                  <a:pt x="370683" y="297542"/>
                  <a:pt x="337978" y="284998"/>
                  <a:pt x="277890" y="268053"/>
                </a:cubicBezTo>
                <a:cubicBezTo>
                  <a:pt x="266323" y="265439"/>
                  <a:pt x="253930" y="271514"/>
                  <a:pt x="240689" y="286296"/>
                </a:cubicBezTo>
                <a:cubicBezTo>
                  <a:pt x="238715" y="288553"/>
                  <a:pt x="236702" y="290527"/>
                  <a:pt x="234652" y="292239"/>
                </a:cubicBezTo>
                <a:cubicBezTo>
                  <a:pt x="224647" y="300608"/>
                  <a:pt x="218591" y="301924"/>
                  <a:pt x="207664" y="295436"/>
                </a:cubicBezTo>
                <a:cubicBezTo>
                  <a:pt x="174301" y="275632"/>
                  <a:pt x="117974" y="198317"/>
                  <a:pt x="105242" y="174601"/>
                </a:cubicBezTo>
                <a:cubicBezTo>
                  <a:pt x="101612" y="164953"/>
                  <a:pt x="105016" y="156716"/>
                  <a:pt x="115435" y="149908"/>
                </a:cubicBezTo>
                <a:cubicBezTo>
                  <a:pt x="135709" y="137777"/>
                  <a:pt x="144755" y="122299"/>
                  <a:pt x="142592" y="103474"/>
                </a:cubicBezTo>
              </a:path>
            </a:pathLst>
          </a:custGeom>
          <a:solidFill>
            <a:schemeClr val="tx2"/>
          </a:solidFill>
          <a:ln w="1877" cap="flat">
            <a:noFill/>
            <a:prstDash val="solid"/>
            <a:miter/>
          </a:ln>
        </p:spPr>
        <p:txBody>
          <a:bodyPr rtlCol="0" anchor="ctr"/>
          <a:lstStyle/>
          <a:p>
            <a:endParaRPr lang="en-US"/>
          </a:p>
        </p:txBody>
      </p:sp>
      <p:sp>
        <p:nvSpPr>
          <p:cNvPr id="7" name="Graphic 11">
            <a:extLst>
              <a:ext uri="{FF2B5EF4-FFF2-40B4-BE49-F238E27FC236}">
                <a16:creationId xmlns:a16="http://schemas.microsoft.com/office/drawing/2014/main" id="{27C5E3C9-53BD-527E-2688-F00B09C02B16}"/>
              </a:ext>
            </a:extLst>
          </p:cNvPr>
          <p:cNvSpPr/>
          <p:nvPr/>
        </p:nvSpPr>
        <p:spPr>
          <a:xfrm>
            <a:off x="4800600" y="2500664"/>
            <a:ext cx="508966" cy="347338"/>
          </a:xfrm>
          <a:custGeom>
            <a:avLst/>
            <a:gdLst>
              <a:gd name="connsiteX0" fmla="*/ 36626 w 508966"/>
              <a:gd name="connsiteY0" fmla="*/ 59870 h 347338"/>
              <a:gd name="connsiteX1" fmla="*/ 36626 w 508966"/>
              <a:gd name="connsiteY1" fmla="*/ 278854 h 347338"/>
              <a:gd name="connsiteX2" fmla="*/ 167192 w 508966"/>
              <a:gd name="connsiteY2" fmla="*/ 169362 h 347338"/>
              <a:gd name="connsiteX3" fmla="*/ 36626 w 508966"/>
              <a:gd name="connsiteY3" fmla="*/ 59870 h 347338"/>
              <a:gd name="connsiteX4" fmla="*/ 439538 w 508966"/>
              <a:gd name="connsiteY4" fmla="*/ 36626 h 347338"/>
              <a:gd name="connsiteX5" fmla="*/ 71448 w 508966"/>
              <a:gd name="connsiteY5" fmla="*/ 36626 h 347338"/>
              <a:gd name="connsiteX6" fmla="*/ 255504 w 508966"/>
              <a:gd name="connsiteY6" fmla="*/ 190973 h 347338"/>
              <a:gd name="connsiteX7" fmla="*/ 439538 w 508966"/>
              <a:gd name="connsiteY7" fmla="*/ 36626 h 347338"/>
              <a:gd name="connsiteX8" fmla="*/ 472340 w 508966"/>
              <a:gd name="connsiteY8" fmla="*/ 278876 h 347338"/>
              <a:gd name="connsiteX9" fmla="*/ 472340 w 508966"/>
              <a:gd name="connsiteY9" fmla="*/ 59870 h 347338"/>
              <a:gd name="connsiteX10" fmla="*/ 341774 w 508966"/>
              <a:gd name="connsiteY10" fmla="*/ 169362 h 347338"/>
              <a:gd name="connsiteX11" fmla="*/ 472340 w 508966"/>
              <a:gd name="connsiteY11" fmla="*/ 278854 h 347338"/>
              <a:gd name="connsiteX12" fmla="*/ 311614 w 508966"/>
              <a:gd name="connsiteY12" fmla="*/ 194689 h 347338"/>
              <a:gd name="connsiteX13" fmla="*/ 265493 w 508966"/>
              <a:gd name="connsiteY13" fmla="*/ 233356 h 347338"/>
              <a:gd name="connsiteX14" fmla="*/ 243367 w 508966"/>
              <a:gd name="connsiteY14" fmla="*/ 233270 h 347338"/>
              <a:gd name="connsiteX15" fmla="*/ 197353 w 508966"/>
              <a:gd name="connsiteY15" fmla="*/ 194689 h 347338"/>
              <a:gd name="connsiteX16" fmla="*/ 59010 w 508966"/>
              <a:gd name="connsiteY16" fmla="*/ 310712 h 347338"/>
              <a:gd name="connsiteX17" fmla="*/ 449935 w 508966"/>
              <a:gd name="connsiteY17" fmla="*/ 310712 h 347338"/>
              <a:gd name="connsiteX18" fmla="*/ 311593 w 508966"/>
              <a:gd name="connsiteY18" fmla="*/ 194689 h 347338"/>
              <a:gd name="connsiteX19" fmla="*/ 25134 w 508966"/>
              <a:gd name="connsiteY19" fmla="*/ 0 h 347338"/>
              <a:gd name="connsiteX20" fmla="*/ 483833 w 508966"/>
              <a:gd name="connsiteY20" fmla="*/ 0 h 347338"/>
              <a:gd name="connsiteX21" fmla="*/ 508967 w 508966"/>
              <a:gd name="connsiteY21" fmla="*/ 25134 h 347338"/>
              <a:gd name="connsiteX22" fmla="*/ 508967 w 508966"/>
              <a:gd name="connsiteY22" fmla="*/ 322204 h 347338"/>
              <a:gd name="connsiteX23" fmla="*/ 483833 w 508966"/>
              <a:gd name="connsiteY23" fmla="*/ 347338 h 347338"/>
              <a:gd name="connsiteX24" fmla="*/ 25134 w 508966"/>
              <a:gd name="connsiteY24" fmla="*/ 347338 h 347338"/>
              <a:gd name="connsiteX25" fmla="*/ 0 w 508966"/>
              <a:gd name="connsiteY25" fmla="*/ 322204 h 347338"/>
              <a:gd name="connsiteX26" fmla="*/ 0 w 508966"/>
              <a:gd name="connsiteY26" fmla="*/ 25134 h 347338"/>
              <a:gd name="connsiteX27" fmla="*/ 25134 w 508966"/>
              <a:gd name="connsiteY27" fmla="*/ 0 h 3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8966" h="347338">
                <a:moveTo>
                  <a:pt x="36626" y="59870"/>
                </a:moveTo>
                <a:lnTo>
                  <a:pt x="36626" y="278854"/>
                </a:lnTo>
                <a:lnTo>
                  <a:pt x="167192" y="169362"/>
                </a:lnTo>
                <a:lnTo>
                  <a:pt x="36626" y="59870"/>
                </a:lnTo>
                <a:close/>
                <a:moveTo>
                  <a:pt x="439538" y="36626"/>
                </a:moveTo>
                <a:lnTo>
                  <a:pt x="71448" y="36626"/>
                </a:lnTo>
                <a:lnTo>
                  <a:pt x="255504" y="190973"/>
                </a:lnTo>
                <a:lnTo>
                  <a:pt x="439538" y="36626"/>
                </a:lnTo>
                <a:close/>
                <a:moveTo>
                  <a:pt x="472340" y="278876"/>
                </a:moveTo>
                <a:lnTo>
                  <a:pt x="472340" y="59870"/>
                </a:lnTo>
                <a:lnTo>
                  <a:pt x="341774" y="169362"/>
                </a:lnTo>
                <a:lnTo>
                  <a:pt x="472340" y="278854"/>
                </a:lnTo>
                <a:close/>
                <a:moveTo>
                  <a:pt x="311614" y="194689"/>
                </a:moveTo>
                <a:lnTo>
                  <a:pt x="265493" y="233356"/>
                </a:lnTo>
                <a:cubicBezTo>
                  <a:pt x="259306" y="238555"/>
                  <a:pt x="249553" y="238447"/>
                  <a:pt x="243367" y="233270"/>
                </a:cubicBezTo>
                <a:lnTo>
                  <a:pt x="197353" y="194689"/>
                </a:lnTo>
                <a:lnTo>
                  <a:pt x="59010" y="310712"/>
                </a:lnTo>
                <a:lnTo>
                  <a:pt x="449935" y="310712"/>
                </a:lnTo>
                <a:lnTo>
                  <a:pt x="311593" y="194689"/>
                </a:lnTo>
                <a:close/>
                <a:moveTo>
                  <a:pt x="25134" y="0"/>
                </a:moveTo>
                <a:lnTo>
                  <a:pt x="483833" y="0"/>
                </a:lnTo>
                <a:cubicBezTo>
                  <a:pt x="497667" y="0"/>
                  <a:pt x="508967" y="11299"/>
                  <a:pt x="508967" y="25134"/>
                </a:cubicBezTo>
                <a:lnTo>
                  <a:pt x="508967" y="322204"/>
                </a:lnTo>
                <a:cubicBezTo>
                  <a:pt x="508967" y="336039"/>
                  <a:pt x="497667" y="347338"/>
                  <a:pt x="483833" y="347338"/>
                </a:cubicBezTo>
                <a:lnTo>
                  <a:pt x="25134" y="347338"/>
                </a:lnTo>
                <a:cubicBezTo>
                  <a:pt x="11299" y="347338"/>
                  <a:pt x="0" y="336039"/>
                  <a:pt x="0" y="322204"/>
                </a:cubicBezTo>
                <a:lnTo>
                  <a:pt x="0" y="25134"/>
                </a:lnTo>
                <a:cubicBezTo>
                  <a:pt x="0" y="11299"/>
                  <a:pt x="11299" y="0"/>
                  <a:pt x="25134" y="0"/>
                </a:cubicBezTo>
                <a:close/>
              </a:path>
            </a:pathLst>
          </a:custGeom>
          <a:solidFill>
            <a:schemeClr val="tx2"/>
          </a:solidFill>
          <a:ln w="2130" cap="flat">
            <a:noFill/>
            <a:prstDash val="solid"/>
            <a:miter/>
          </a:ln>
        </p:spPr>
        <p:txBody>
          <a:bodyPr rtlCol="0" anchor="ctr"/>
          <a:lstStyle/>
          <a:p>
            <a:endParaRPr lang="en-US"/>
          </a:p>
        </p:txBody>
      </p:sp>
      <p:sp>
        <p:nvSpPr>
          <p:cNvPr id="8" name="Graphic 13">
            <a:extLst>
              <a:ext uri="{FF2B5EF4-FFF2-40B4-BE49-F238E27FC236}">
                <a16:creationId xmlns:a16="http://schemas.microsoft.com/office/drawing/2014/main" id="{D3DD498F-1FFF-8071-0EC9-05B5B7980D7E}"/>
              </a:ext>
            </a:extLst>
          </p:cNvPr>
          <p:cNvSpPr/>
          <p:nvPr/>
        </p:nvSpPr>
        <p:spPr>
          <a:xfrm>
            <a:off x="4900505" y="3257547"/>
            <a:ext cx="381676" cy="409215"/>
          </a:xfrm>
          <a:custGeom>
            <a:avLst/>
            <a:gdLst>
              <a:gd name="connsiteX0" fmla="*/ 142592 w 381676"/>
              <a:gd name="connsiteY0" fmla="*/ 103492 h 409215"/>
              <a:gd name="connsiteX1" fmla="*/ 122789 w 381676"/>
              <a:gd name="connsiteY1" fmla="*/ 16134 h 409215"/>
              <a:gd name="connsiteX2" fmla="*/ 46113 w 381676"/>
              <a:gd name="connsiteY2" fmla="*/ 11527 h 409215"/>
              <a:gd name="connsiteX3" fmla="*/ 43461 w 381676"/>
              <a:gd name="connsiteY3" fmla="*/ 234031 h 409215"/>
              <a:gd name="connsiteX4" fmla="*/ 258613 w 381676"/>
              <a:gd name="connsiteY4" fmla="*/ 405720 h 409215"/>
              <a:gd name="connsiteX5" fmla="*/ 381535 w 381676"/>
              <a:gd name="connsiteY5" fmla="*/ 327972 h 409215"/>
              <a:gd name="connsiteX6" fmla="*/ 375987 w 381676"/>
              <a:gd name="connsiteY6" fmla="*/ 305705 h 409215"/>
              <a:gd name="connsiteX7" fmla="*/ 277890 w 381676"/>
              <a:gd name="connsiteY7" fmla="*/ 268053 h 409215"/>
              <a:gd name="connsiteX8" fmla="*/ 240689 w 381676"/>
              <a:gd name="connsiteY8" fmla="*/ 286296 h 409215"/>
              <a:gd name="connsiteX9" fmla="*/ 234652 w 381676"/>
              <a:gd name="connsiteY9" fmla="*/ 292239 h 409215"/>
              <a:gd name="connsiteX10" fmla="*/ 207664 w 381676"/>
              <a:gd name="connsiteY10" fmla="*/ 295436 h 409215"/>
              <a:gd name="connsiteX11" fmla="*/ 105242 w 381676"/>
              <a:gd name="connsiteY11" fmla="*/ 174601 h 409215"/>
              <a:gd name="connsiteX12" fmla="*/ 115435 w 381676"/>
              <a:gd name="connsiteY12" fmla="*/ 149908 h 409215"/>
              <a:gd name="connsiteX13" fmla="*/ 142592 w 381676"/>
              <a:gd name="connsiteY13" fmla="*/ 103474 h 40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676" h="409215">
                <a:moveTo>
                  <a:pt x="142592" y="103492"/>
                </a:moveTo>
                <a:cubicBezTo>
                  <a:pt x="130895" y="51886"/>
                  <a:pt x="124293" y="22754"/>
                  <a:pt x="122789" y="16134"/>
                </a:cubicBezTo>
                <a:cubicBezTo>
                  <a:pt x="117109" y="-8917"/>
                  <a:pt x="64694" y="-190"/>
                  <a:pt x="46113" y="11527"/>
                </a:cubicBezTo>
                <a:cubicBezTo>
                  <a:pt x="-32350" y="61045"/>
                  <a:pt x="4944" y="170107"/>
                  <a:pt x="43461" y="234031"/>
                </a:cubicBezTo>
                <a:cubicBezTo>
                  <a:pt x="114514" y="338297"/>
                  <a:pt x="186243" y="395526"/>
                  <a:pt x="258613" y="405720"/>
                </a:cubicBezTo>
                <a:cubicBezTo>
                  <a:pt x="315842" y="418603"/>
                  <a:pt x="385240" y="396580"/>
                  <a:pt x="381535" y="327972"/>
                </a:cubicBezTo>
                <a:cubicBezTo>
                  <a:pt x="381027" y="318587"/>
                  <a:pt x="379184" y="311177"/>
                  <a:pt x="375987" y="305705"/>
                </a:cubicBezTo>
                <a:cubicBezTo>
                  <a:pt x="370683" y="297542"/>
                  <a:pt x="337978" y="284998"/>
                  <a:pt x="277890" y="268053"/>
                </a:cubicBezTo>
                <a:cubicBezTo>
                  <a:pt x="266323" y="265439"/>
                  <a:pt x="253930" y="271514"/>
                  <a:pt x="240689" y="286296"/>
                </a:cubicBezTo>
                <a:cubicBezTo>
                  <a:pt x="238715" y="288553"/>
                  <a:pt x="236702" y="290527"/>
                  <a:pt x="234652" y="292239"/>
                </a:cubicBezTo>
                <a:cubicBezTo>
                  <a:pt x="224647" y="300608"/>
                  <a:pt x="218591" y="301924"/>
                  <a:pt x="207664" y="295436"/>
                </a:cubicBezTo>
                <a:cubicBezTo>
                  <a:pt x="174301" y="275632"/>
                  <a:pt x="117974" y="198317"/>
                  <a:pt x="105242" y="174601"/>
                </a:cubicBezTo>
                <a:cubicBezTo>
                  <a:pt x="101612" y="164953"/>
                  <a:pt x="105016" y="156716"/>
                  <a:pt x="115435" y="149908"/>
                </a:cubicBezTo>
                <a:cubicBezTo>
                  <a:pt x="135709" y="137777"/>
                  <a:pt x="144755" y="122299"/>
                  <a:pt x="142592" y="103474"/>
                </a:cubicBezTo>
              </a:path>
            </a:pathLst>
          </a:custGeom>
          <a:solidFill>
            <a:schemeClr val="tx2"/>
          </a:solidFill>
          <a:ln w="1877"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2427D3FD-2C3B-48EE-9B3A-3B381CBDEA59}"/>
              </a:ext>
            </a:extLst>
          </p:cNvPr>
          <p:cNvSpPr/>
          <p:nvPr/>
        </p:nvSpPr>
        <p:spPr>
          <a:xfrm>
            <a:off x="152400" y="1276350"/>
            <a:ext cx="3886200" cy="2743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A06102-5F61-D97F-B86C-7EEE1B16B763}"/>
              </a:ext>
            </a:extLst>
          </p:cNvPr>
          <p:cNvSpPr/>
          <p:nvPr/>
        </p:nvSpPr>
        <p:spPr>
          <a:xfrm>
            <a:off x="4664364" y="1276349"/>
            <a:ext cx="4251036" cy="2743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41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Purpose of Tonight’s Public Meeting</a:t>
            </a:r>
          </a:p>
        </p:txBody>
      </p:sp>
      <p:sp>
        <p:nvSpPr>
          <p:cNvPr id="2" name="Content Placeholder 3">
            <a:extLst>
              <a:ext uri="{FF2B5EF4-FFF2-40B4-BE49-F238E27FC236}">
                <a16:creationId xmlns:a16="http://schemas.microsoft.com/office/drawing/2014/main" id="{8EE3C9F0-B4DD-D22B-404A-1A3BFE8F4461}"/>
              </a:ext>
            </a:extLst>
          </p:cNvPr>
          <p:cNvSpPr txBox="1">
            <a:spLocks/>
          </p:cNvSpPr>
          <p:nvPr/>
        </p:nvSpPr>
        <p:spPr>
          <a:xfrm>
            <a:off x="232469" y="560271"/>
            <a:ext cx="7886700" cy="7320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bg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200" b="1" dirty="0">
                <a:latin typeface="+mj-lt"/>
              </a:rPr>
              <a:t>To provide information on</a:t>
            </a:r>
            <a:r>
              <a:rPr lang="en-US" b="1" dirty="0"/>
              <a:t>:</a:t>
            </a:r>
          </a:p>
        </p:txBody>
      </p:sp>
      <p:sp>
        <p:nvSpPr>
          <p:cNvPr id="9" name="TextBox 8">
            <a:extLst>
              <a:ext uri="{FF2B5EF4-FFF2-40B4-BE49-F238E27FC236}">
                <a16:creationId xmlns:a16="http://schemas.microsoft.com/office/drawing/2014/main" id="{B90C9D68-C334-92B3-E5EC-D20DC16E0330}"/>
              </a:ext>
            </a:extLst>
          </p:cNvPr>
          <p:cNvSpPr txBox="1"/>
          <p:nvPr/>
        </p:nvSpPr>
        <p:spPr>
          <a:xfrm>
            <a:off x="252984" y="3989934"/>
            <a:ext cx="8738616" cy="547714"/>
          </a:xfrm>
          <a:prstGeom prst="rect">
            <a:avLst/>
          </a:prstGeom>
          <a:noFill/>
        </p:spPr>
        <p:txBody>
          <a:bodyPr wrap="square">
            <a:spAutoFit/>
          </a:bodyPr>
          <a:lstStyle/>
          <a:p>
            <a:pPr marL="0" indent="0">
              <a:lnSpc>
                <a:spcPct val="150000"/>
              </a:lnSpc>
              <a:buClr>
                <a:schemeClr val="bg2"/>
              </a:buClr>
              <a:buNone/>
            </a:pPr>
            <a:r>
              <a:rPr lang="en-US" sz="2200" b="1" dirty="0"/>
              <a:t>To answer your questions and gather your feedback</a:t>
            </a:r>
          </a:p>
        </p:txBody>
      </p:sp>
      <p:sp>
        <p:nvSpPr>
          <p:cNvPr id="23" name="TextBox 22">
            <a:extLst>
              <a:ext uri="{FF2B5EF4-FFF2-40B4-BE49-F238E27FC236}">
                <a16:creationId xmlns:a16="http://schemas.microsoft.com/office/drawing/2014/main" id="{EF3BFF75-EB83-50C1-8F5C-B2CA28250AE7}"/>
              </a:ext>
            </a:extLst>
          </p:cNvPr>
          <p:cNvSpPr txBox="1"/>
          <p:nvPr/>
        </p:nvSpPr>
        <p:spPr>
          <a:xfrm>
            <a:off x="851917" y="1253109"/>
            <a:ext cx="22479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Project Overview</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Purpose and Need</a:t>
            </a:r>
          </a:p>
          <a:p>
            <a:endParaRPr lang="en-US" dirty="0"/>
          </a:p>
          <a:p>
            <a:endParaRPr lang="en-US" dirty="0"/>
          </a:p>
          <a:p>
            <a:pPr marL="285750" indent="-285750">
              <a:buFont typeface="Arial" panose="020B0604020202020204" pitchFamily="34" charset="0"/>
              <a:buChar char="•"/>
            </a:pPr>
            <a:r>
              <a:rPr lang="en-US" dirty="0"/>
              <a:t>Range of Alternatives Under Consideration</a:t>
            </a:r>
          </a:p>
        </p:txBody>
      </p:sp>
      <p:sp>
        <p:nvSpPr>
          <p:cNvPr id="5" name="TextBox 4">
            <a:extLst>
              <a:ext uri="{FF2B5EF4-FFF2-40B4-BE49-F238E27FC236}">
                <a16:creationId xmlns:a16="http://schemas.microsoft.com/office/drawing/2014/main" id="{918FEB03-110D-7AA2-45B0-4F2DD76D6C1F}"/>
              </a:ext>
            </a:extLst>
          </p:cNvPr>
          <p:cNvSpPr txBox="1"/>
          <p:nvPr/>
        </p:nvSpPr>
        <p:spPr>
          <a:xfrm>
            <a:off x="4800600" y="1291824"/>
            <a:ext cx="3226308" cy="1477328"/>
          </a:xfrm>
          <a:prstGeom prst="rect">
            <a:avLst/>
          </a:prstGeom>
          <a:noFill/>
        </p:spPr>
        <p:txBody>
          <a:bodyPr wrap="square">
            <a:spAutoFit/>
          </a:bodyPr>
          <a:lstStyle/>
          <a:p>
            <a:pPr marL="285750" indent="-285750">
              <a:buFont typeface="Arial" panose="020B0604020202020204" pitchFamily="34" charset="0"/>
              <a:buChar char="•"/>
            </a:pPr>
            <a:r>
              <a:rPr lang="en-US" dirty="0"/>
              <a:t>Environmental Review</a:t>
            </a:r>
          </a:p>
          <a:p>
            <a:endParaRPr lang="en-US" dirty="0"/>
          </a:p>
          <a:p>
            <a:endParaRPr lang="en-US" dirty="0"/>
          </a:p>
          <a:p>
            <a:pPr marL="285750" indent="-285750">
              <a:buFont typeface="Arial" panose="020B0604020202020204" pitchFamily="34" charset="0"/>
              <a:buChar char="•"/>
            </a:pPr>
            <a:r>
              <a:rPr lang="en-US" dirty="0"/>
              <a:t>Project Schedule and Next Steps</a:t>
            </a:r>
          </a:p>
        </p:txBody>
      </p:sp>
      <p:sp>
        <p:nvSpPr>
          <p:cNvPr id="6" name="Arrow: Right 5">
            <a:extLst>
              <a:ext uri="{FF2B5EF4-FFF2-40B4-BE49-F238E27FC236}">
                <a16:creationId xmlns:a16="http://schemas.microsoft.com/office/drawing/2014/main" id="{EC585B34-7D29-2EB6-7B9F-C25D27CEC0A4}"/>
              </a:ext>
            </a:extLst>
          </p:cNvPr>
          <p:cNvSpPr/>
          <p:nvPr/>
        </p:nvSpPr>
        <p:spPr>
          <a:xfrm>
            <a:off x="169223" y="1199234"/>
            <a:ext cx="745939"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5AC9F22-CA42-02F0-43F4-F256EA806A7D}"/>
              </a:ext>
            </a:extLst>
          </p:cNvPr>
          <p:cNvSpPr/>
          <p:nvPr/>
        </p:nvSpPr>
        <p:spPr>
          <a:xfrm>
            <a:off x="161192" y="2030488"/>
            <a:ext cx="745940"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1E57BE8B-B971-71DE-7B65-2ED83173F51A}"/>
              </a:ext>
            </a:extLst>
          </p:cNvPr>
          <p:cNvSpPr/>
          <p:nvPr/>
        </p:nvSpPr>
        <p:spPr>
          <a:xfrm>
            <a:off x="169223" y="2854408"/>
            <a:ext cx="745940"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623767B-13ED-BDE0-4847-96249DE690AB}"/>
              </a:ext>
            </a:extLst>
          </p:cNvPr>
          <p:cNvSpPr/>
          <p:nvPr/>
        </p:nvSpPr>
        <p:spPr>
          <a:xfrm>
            <a:off x="4111707" y="1217551"/>
            <a:ext cx="745939"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8E4E2C4-E482-5AE3-89F6-EA9240BC23C4}"/>
              </a:ext>
            </a:extLst>
          </p:cNvPr>
          <p:cNvSpPr/>
          <p:nvPr/>
        </p:nvSpPr>
        <p:spPr>
          <a:xfrm>
            <a:off x="4111707" y="2050421"/>
            <a:ext cx="745940"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Audio 32">
            <a:hlinkClick r:id="" action="ppaction://media"/>
            <a:extLst>
              <a:ext uri="{FF2B5EF4-FFF2-40B4-BE49-F238E27FC236}">
                <a16:creationId xmlns:a16="http://schemas.microsoft.com/office/drawing/2014/main" id="{5CCEE49B-446B-245A-7107-86766412DC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82183723"/>
      </p:ext>
    </p:extLst>
  </p:cSld>
  <p:clrMapOvr>
    <a:masterClrMapping/>
  </p:clrMapOvr>
  <mc:AlternateContent xmlns:mc="http://schemas.openxmlformats.org/markup-compatibility/2006">
    <mc:Choice xmlns:p14="http://schemas.microsoft.com/office/powerpoint/2010/main" Requires="p14">
      <p:transition spd="slow" p14:dur="2000" advTm="21872"/>
    </mc:Choice>
    <mc:Fallback>
      <p:transition spd="slow" advTm="2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6C8B-F643-2A66-F489-77E67E3F0ABB}"/>
              </a:ext>
            </a:extLst>
          </p:cNvPr>
          <p:cNvSpPr>
            <a:spLocks noGrp="1"/>
          </p:cNvSpPr>
          <p:nvPr>
            <p:ph type="title"/>
          </p:nvPr>
        </p:nvSpPr>
        <p:spPr/>
        <p:txBody>
          <a:bodyPr/>
          <a:lstStyle/>
          <a:p>
            <a:r>
              <a:rPr lang="en-US" sz="2400" dirty="0"/>
              <a:t>Overview of the TDOT Project Development Process</a:t>
            </a:r>
          </a:p>
        </p:txBody>
      </p:sp>
      <p:cxnSp>
        <p:nvCxnSpPr>
          <p:cNvPr id="4" name="Straight Connector 3">
            <a:extLst>
              <a:ext uri="{FF2B5EF4-FFF2-40B4-BE49-F238E27FC236}">
                <a16:creationId xmlns:a16="http://schemas.microsoft.com/office/drawing/2014/main" id="{4A62B001-20C6-4778-FB68-EF0F6C45F3EC}"/>
              </a:ext>
            </a:extLst>
          </p:cNvPr>
          <p:cNvCxnSpPr>
            <a:cxnSpLocks/>
            <a:stCxn id="12" idx="1"/>
            <a:endCxn id="24" idx="5"/>
          </p:cNvCxnSpPr>
          <p:nvPr/>
        </p:nvCxnSpPr>
        <p:spPr>
          <a:xfrm>
            <a:off x="846727" y="1224301"/>
            <a:ext cx="3325754" cy="3055625"/>
          </a:xfrm>
          <a:prstGeom prst="line">
            <a:avLst/>
          </a:prstGeom>
          <a:ln w="63500">
            <a:solidFill>
              <a:schemeClr val="tx2"/>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C1C3321-B107-95BA-877F-D2781DF49EB8}"/>
              </a:ext>
            </a:extLst>
          </p:cNvPr>
          <p:cNvSpPr/>
          <p:nvPr/>
        </p:nvSpPr>
        <p:spPr>
          <a:xfrm>
            <a:off x="1109787" y="1216140"/>
            <a:ext cx="4148013" cy="337309"/>
          </a:xfrm>
          <a:prstGeom prst="rect">
            <a:avLst/>
          </a:pr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Planning</a:t>
            </a:r>
          </a:p>
        </p:txBody>
      </p:sp>
      <p:sp>
        <p:nvSpPr>
          <p:cNvPr id="6" name="Rectangle 5">
            <a:extLst>
              <a:ext uri="{FF2B5EF4-FFF2-40B4-BE49-F238E27FC236}">
                <a16:creationId xmlns:a16="http://schemas.microsoft.com/office/drawing/2014/main" id="{AFC9DDDB-9F04-AE18-DD03-DB964AE84AEC}"/>
              </a:ext>
            </a:extLst>
          </p:cNvPr>
          <p:cNvSpPr/>
          <p:nvPr/>
        </p:nvSpPr>
        <p:spPr>
          <a:xfrm>
            <a:off x="1861040" y="1900227"/>
            <a:ext cx="4148013" cy="33730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Environmental</a:t>
            </a:r>
          </a:p>
        </p:txBody>
      </p:sp>
      <p:sp>
        <p:nvSpPr>
          <p:cNvPr id="7" name="Rectangle 6">
            <a:extLst>
              <a:ext uri="{FF2B5EF4-FFF2-40B4-BE49-F238E27FC236}">
                <a16:creationId xmlns:a16="http://schemas.microsoft.com/office/drawing/2014/main" id="{29AFAE4D-F5C2-C023-8065-8CB1C8F41E2D}"/>
              </a:ext>
            </a:extLst>
          </p:cNvPr>
          <p:cNvSpPr/>
          <p:nvPr/>
        </p:nvSpPr>
        <p:spPr>
          <a:xfrm>
            <a:off x="2612293" y="2584314"/>
            <a:ext cx="4148013" cy="337309"/>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Design</a:t>
            </a:r>
          </a:p>
        </p:txBody>
      </p:sp>
      <p:sp>
        <p:nvSpPr>
          <p:cNvPr id="8" name="Rectangle 7">
            <a:extLst>
              <a:ext uri="{FF2B5EF4-FFF2-40B4-BE49-F238E27FC236}">
                <a16:creationId xmlns:a16="http://schemas.microsoft.com/office/drawing/2014/main" id="{7A984F7F-6036-D9C3-7BF1-9FFFA7F3B74E}"/>
              </a:ext>
            </a:extLst>
          </p:cNvPr>
          <p:cNvSpPr/>
          <p:nvPr/>
        </p:nvSpPr>
        <p:spPr>
          <a:xfrm>
            <a:off x="3363546" y="3268401"/>
            <a:ext cx="4148013" cy="337309"/>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Right-of-Way</a:t>
            </a:r>
          </a:p>
        </p:txBody>
      </p:sp>
      <p:sp>
        <p:nvSpPr>
          <p:cNvPr id="9" name="Rectangle 8">
            <a:extLst>
              <a:ext uri="{FF2B5EF4-FFF2-40B4-BE49-F238E27FC236}">
                <a16:creationId xmlns:a16="http://schemas.microsoft.com/office/drawing/2014/main" id="{8536BCFF-D6CE-73FE-222B-77A09996DA17}"/>
              </a:ext>
            </a:extLst>
          </p:cNvPr>
          <p:cNvSpPr/>
          <p:nvPr/>
        </p:nvSpPr>
        <p:spPr>
          <a:xfrm>
            <a:off x="4114800" y="3952487"/>
            <a:ext cx="4148013" cy="337309"/>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Construction</a:t>
            </a:r>
          </a:p>
        </p:txBody>
      </p:sp>
      <p:grpSp>
        <p:nvGrpSpPr>
          <p:cNvPr id="10" name="Group 9">
            <a:extLst>
              <a:ext uri="{FF2B5EF4-FFF2-40B4-BE49-F238E27FC236}">
                <a16:creationId xmlns:a16="http://schemas.microsoft.com/office/drawing/2014/main" id="{28247B9C-5821-9FB2-7044-74B4EF6E23AA}"/>
              </a:ext>
            </a:extLst>
          </p:cNvPr>
          <p:cNvGrpSpPr/>
          <p:nvPr/>
        </p:nvGrpSpPr>
        <p:grpSpPr>
          <a:xfrm>
            <a:off x="762000" y="1139574"/>
            <a:ext cx="488156" cy="488156"/>
            <a:chOff x="1327555" y="1649149"/>
            <a:chExt cx="993850" cy="993850"/>
          </a:xfrm>
        </p:grpSpPr>
        <p:sp>
          <p:nvSpPr>
            <p:cNvPr id="11" name="Teardrop 10">
              <a:extLst>
                <a:ext uri="{FF2B5EF4-FFF2-40B4-BE49-F238E27FC236}">
                  <a16:creationId xmlns:a16="http://schemas.microsoft.com/office/drawing/2014/main" id="{3ABE154E-11A7-1008-C34C-B81D665BEFC7}"/>
                </a:ext>
              </a:extLst>
            </p:cNvPr>
            <p:cNvSpPr/>
            <p:nvPr/>
          </p:nvSpPr>
          <p:spPr>
            <a:xfrm rot="2700000">
              <a:off x="1327555" y="1649149"/>
              <a:ext cx="993850" cy="993850"/>
            </a:xfrm>
            <a:prstGeom prst="teardrop">
              <a:avLst>
                <a:gd name="adj" fmla="val 100000"/>
              </a:avLst>
            </a:prstGeom>
            <a:solidFill>
              <a:schemeClr val="accent1">
                <a:lumMod val="20000"/>
                <a:lumOff val="80000"/>
              </a:schemeClr>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dirty="0"/>
            </a:p>
          </p:txBody>
        </p:sp>
        <p:sp>
          <p:nvSpPr>
            <p:cNvPr id="12" name="Oval 11">
              <a:extLst>
                <a:ext uri="{FF2B5EF4-FFF2-40B4-BE49-F238E27FC236}">
                  <a16:creationId xmlns:a16="http://schemas.microsoft.com/office/drawing/2014/main" id="{C7402A52-27A3-911F-2A86-5DB90E43D067}"/>
                </a:ext>
              </a:extLst>
            </p:cNvPr>
            <p:cNvSpPr/>
            <p:nvPr/>
          </p:nvSpPr>
          <p:spPr>
            <a:xfrm>
              <a:off x="1365672" y="1687266"/>
              <a:ext cx="917616" cy="917616"/>
            </a:xfrm>
            <a:prstGeom prst="ellipse">
              <a:avLst/>
            </a:prstGeom>
            <a:solidFill>
              <a:schemeClr val="accent1">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tx1"/>
                </a:solidFill>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781D98D4-A3C2-7D90-1425-9F31327AB9FC}"/>
              </a:ext>
            </a:extLst>
          </p:cNvPr>
          <p:cNvGrpSpPr/>
          <p:nvPr/>
        </p:nvGrpSpPr>
        <p:grpSpPr>
          <a:xfrm>
            <a:off x="1502343" y="1812385"/>
            <a:ext cx="536821" cy="536821"/>
            <a:chOff x="1327554" y="2671924"/>
            <a:chExt cx="993850" cy="993850"/>
          </a:xfrm>
        </p:grpSpPr>
        <p:sp>
          <p:nvSpPr>
            <p:cNvPr id="14" name="Teardrop 13">
              <a:extLst>
                <a:ext uri="{FF2B5EF4-FFF2-40B4-BE49-F238E27FC236}">
                  <a16:creationId xmlns:a16="http://schemas.microsoft.com/office/drawing/2014/main" id="{3518ECFD-E7D2-808D-3F3C-6D71E6714482}"/>
                </a:ext>
              </a:extLst>
            </p:cNvPr>
            <p:cNvSpPr/>
            <p:nvPr/>
          </p:nvSpPr>
          <p:spPr>
            <a:xfrm rot="2700000">
              <a:off x="1327554" y="2671924"/>
              <a:ext cx="993850" cy="993850"/>
            </a:xfrm>
            <a:prstGeom prst="teardrop">
              <a:avLst>
                <a:gd name="adj" fmla="val 100000"/>
              </a:avLst>
            </a:prstGeom>
            <a:solidFill>
              <a:schemeClr val="accent1"/>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dirty="0"/>
            </a:p>
          </p:txBody>
        </p:sp>
        <p:sp>
          <p:nvSpPr>
            <p:cNvPr id="15" name="Oval 14">
              <a:extLst>
                <a:ext uri="{FF2B5EF4-FFF2-40B4-BE49-F238E27FC236}">
                  <a16:creationId xmlns:a16="http://schemas.microsoft.com/office/drawing/2014/main" id="{637E7CE3-9649-36AB-CFA9-BBA62D766757}"/>
                </a:ext>
              </a:extLst>
            </p:cNvPr>
            <p:cNvSpPr/>
            <p:nvPr/>
          </p:nvSpPr>
          <p:spPr>
            <a:xfrm>
              <a:off x="1365671" y="2710041"/>
              <a:ext cx="917616" cy="917616"/>
            </a:xfrm>
            <a:prstGeom prst="ellipse">
              <a:avLst/>
            </a:prstGeom>
            <a:solidFill>
              <a:schemeClr val="accent1">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endParaRPr lang="en-US" sz="4000" b="1" dirty="0">
                <a:solidFill>
                  <a:schemeClr val="tx2"/>
                </a:solidFill>
                <a:ea typeface="Open Sans" panose="020B0606030504020204" pitchFamily="34" charset="0"/>
                <a:cs typeface="Open Sans" panose="020B0606030504020204" pitchFamily="34" charset="0"/>
              </a:endParaRPr>
            </a:p>
          </p:txBody>
        </p:sp>
      </p:grpSp>
      <p:grpSp>
        <p:nvGrpSpPr>
          <p:cNvPr id="16" name="Group 15">
            <a:extLst>
              <a:ext uri="{FF2B5EF4-FFF2-40B4-BE49-F238E27FC236}">
                <a16:creationId xmlns:a16="http://schemas.microsoft.com/office/drawing/2014/main" id="{9B03645A-131D-EF36-B7FE-999CBC301CFE}"/>
              </a:ext>
            </a:extLst>
          </p:cNvPr>
          <p:cNvGrpSpPr/>
          <p:nvPr/>
        </p:nvGrpSpPr>
        <p:grpSpPr>
          <a:xfrm>
            <a:off x="2291351" y="2533861"/>
            <a:ext cx="487381" cy="487381"/>
            <a:chOff x="1323838" y="3681889"/>
            <a:chExt cx="993850" cy="993850"/>
          </a:xfrm>
        </p:grpSpPr>
        <p:sp>
          <p:nvSpPr>
            <p:cNvPr id="17" name="Teardrop 16">
              <a:extLst>
                <a:ext uri="{FF2B5EF4-FFF2-40B4-BE49-F238E27FC236}">
                  <a16:creationId xmlns:a16="http://schemas.microsoft.com/office/drawing/2014/main" id="{7D5A33B7-FDD6-A88A-C629-FDD9D6D56E6F}"/>
                </a:ext>
              </a:extLst>
            </p:cNvPr>
            <p:cNvSpPr/>
            <p:nvPr/>
          </p:nvSpPr>
          <p:spPr>
            <a:xfrm rot="2700000">
              <a:off x="1323838" y="3681889"/>
              <a:ext cx="993850" cy="993850"/>
            </a:xfrm>
            <a:prstGeom prst="teardrop">
              <a:avLst>
                <a:gd name="adj" fmla="val 100000"/>
              </a:avLst>
            </a:prstGeom>
            <a:solidFill>
              <a:schemeClr val="tx2"/>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dirty="0"/>
            </a:p>
          </p:txBody>
        </p:sp>
        <p:sp>
          <p:nvSpPr>
            <p:cNvPr id="18" name="Oval 17">
              <a:extLst>
                <a:ext uri="{FF2B5EF4-FFF2-40B4-BE49-F238E27FC236}">
                  <a16:creationId xmlns:a16="http://schemas.microsoft.com/office/drawing/2014/main" id="{3C21D7E8-A7AB-86F7-A2D1-B5F238EA2656}"/>
                </a:ext>
              </a:extLst>
            </p:cNvPr>
            <p:cNvSpPr/>
            <p:nvPr/>
          </p:nvSpPr>
          <p:spPr>
            <a:xfrm>
              <a:off x="1361955" y="3720006"/>
              <a:ext cx="917616" cy="917616"/>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9" name="Group 18">
            <a:extLst>
              <a:ext uri="{FF2B5EF4-FFF2-40B4-BE49-F238E27FC236}">
                <a16:creationId xmlns:a16="http://schemas.microsoft.com/office/drawing/2014/main" id="{A0195C59-C3B8-7FF5-4D44-B63A737E581E}"/>
              </a:ext>
            </a:extLst>
          </p:cNvPr>
          <p:cNvGrpSpPr/>
          <p:nvPr/>
        </p:nvGrpSpPr>
        <p:grpSpPr>
          <a:xfrm>
            <a:off x="3030919" y="3205897"/>
            <a:ext cx="487381" cy="487382"/>
            <a:chOff x="1323838" y="3681889"/>
            <a:chExt cx="993850" cy="993850"/>
          </a:xfrm>
        </p:grpSpPr>
        <p:sp>
          <p:nvSpPr>
            <p:cNvPr id="20" name="Teardrop 19">
              <a:extLst>
                <a:ext uri="{FF2B5EF4-FFF2-40B4-BE49-F238E27FC236}">
                  <a16:creationId xmlns:a16="http://schemas.microsoft.com/office/drawing/2014/main" id="{96734EDD-DCE5-2D80-0232-31899CE370DA}"/>
                </a:ext>
              </a:extLst>
            </p:cNvPr>
            <p:cNvSpPr/>
            <p:nvPr/>
          </p:nvSpPr>
          <p:spPr>
            <a:xfrm rot="2700000">
              <a:off x="1323838" y="3681889"/>
              <a:ext cx="993850" cy="993850"/>
            </a:xfrm>
            <a:prstGeom prst="teardrop">
              <a:avLst>
                <a:gd name="adj" fmla="val 100000"/>
              </a:avLst>
            </a:prstGeom>
            <a:solidFill>
              <a:schemeClr val="tx2"/>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dirty="0"/>
            </a:p>
          </p:txBody>
        </p:sp>
        <p:sp>
          <p:nvSpPr>
            <p:cNvPr id="21" name="Oval 20">
              <a:extLst>
                <a:ext uri="{FF2B5EF4-FFF2-40B4-BE49-F238E27FC236}">
                  <a16:creationId xmlns:a16="http://schemas.microsoft.com/office/drawing/2014/main" id="{9BA98E99-2998-7B1F-9737-535A6A1EDA51}"/>
                </a:ext>
              </a:extLst>
            </p:cNvPr>
            <p:cNvSpPr/>
            <p:nvPr/>
          </p:nvSpPr>
          <p:spPr>
            <a:xfrm>
              <a:off x="1361955" y="3720006"/>
              <a:ext cx="917616" cy="917616"/>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22" name="Group 21">
            <a:extLst>
              <a:ext uri="{FF2B5EF4-FFF2-40B4-BE49-F238E27FC236}">
                <a16:creationId xmlns:a16="http://schemas.microsoft.com/office/drawing/2014/main" id="{17125917-185C-F9D4-0C68-B8201168FDA9}"/>
              </a:ext>
            </a:extLst>
          </p:cNvPr>
          <p:cNvGrpSpPr/>
          <p:nvPr/>
        </p:nvGrpSpPr>
        <p:grpSpPr>
          <a:xfrm>
            <a:off x="3770488" y="3877933"/>
            <a:ext cx="486418" cy="486418"/>
            <a:chOff x="1323838" y="3681889"/>
            <a:chExt cx="993850" cy="993850"/>
          </a:xfrm>
        </p:grpSpPr>
        <p:sp>
          <p:nvSpPr>
            <p:cNvPr id="23" name="Teardrop 22">
              <a:extLst>
                <a:ext uri="{FF2B5EF4-FFF2-40B4-BE49-F238E27FC236}">
                  <a16:creationId xmlns:a16="http://schemas.microsoft.com/office/drawing/2014/main" id="{2239374D-5AA7-A463-BB8B-E918E5968AAB}"/>
                </a:ext>
              </a:extLst>
            </p:cNvPr>
            <p:cNvSpPr/>
            <p:nvPr/>
          </p:nvSpPr>
          <p:spPr>
            <a:xfrm rot="2700000">
              <a:off x="1323838" y="3681889"/>
              <a:ext cx="993850" cy="993850"/>
            </a:xfrm>
            <a:prstGeom prst="teardrop">
              <a:avLst>
                <a:gd name="adj" fmla="val 100000"/>
              </a:avLst>
            </a:prstGeom>
            <a:solidFill>
              <a:schemeClr val="tx2"/>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dirty="0"/>
            </a:p>
          </p:txBody>
        </p:sp>
        <p:sp>
          <p:nvSpPr>
            <p:cNvPr id="24" name="Oval 23">
              <a:extLst>
                <a:ext uri="{FF2B5EF4-FFF2-40B4-BE49-F238E27FC236}">
                  <a16:creationId xmlns:a16="http://schemas.microsoft.com/office/drawing/2014/main" id="{ADA58560-E46E-E31D-84DE-14604D2447FE}"/>
                </a:ext>
              </a:extLst>
            </p:cNvPr>
            <p:cNvSpPr/>
            <p:nvPr/>
          </p:nvSpPr>
          <p:spPr>
            <a:xfrm>
              <a:off x="1361955" y="3720006"/>
              <a:ext cx="917616" cy="917616"/>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pic>
        <p:nvPicPr>
          <p:cNvPr id="25" name="Graphic 24">
            <a:extLst>
              <a:ext uri="{FF2B5EF4-FFF2-40B4-BE49-F238E27FC236}">
                <a16:creationId xmlns:a16="http://schemas.microsoft.com/office/drawing/2014/main" id="{26F13FAE-F88E-D8DB-DB08-B742ADAD6C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655" y="1251430"/>
            <a:ext cx="270896" cy="270896"/>
          </a:xfrm>
          <a:prstGeom prst="rect">
            <a:avLst/>
          </a:prstGeom>
        </p:spPr>
      </p:pic>
      <p:pic>
        <p:nvPicPr>
          <p:cNvPr id="40" name="Audio 39">
            <a:hlinkClick r:id="" action="ppaction://media"/>
            <a:extLst>
              <a:ext uri="{FF2B5EF4-FFF2-40B4-BE49-F238E27FC236}">
                <a16:creationId xmlns:a16="http://schemas.microsoft.com/office/drawing/2014/main" id="{97AF2B0E-AB8E-387E-0175-348FD682474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32840319"/>
      </p:ext>
    </p:extLst>
  </p:cSld>
  <p:clrMapOvr>
    <a:masterClrMapping/>
  </p:clrMapOvr>
  <mc:AlternateContent xmlns:mc="http://schemas.openxmlformats.org/markup-compatibility/2006">
    <mc:Choice xmlns:p14="http://schemas.microsoft.com/office/powerpoint/2010/main" Requires="p14">
      <p:transition spd="slow" p14:dur="2000" advTm="68520"/>
    </mc:Choice>
    <mc:Fallback>
      <p:transition spd="slow" advTm="6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11371"/>
            <a:ext cx="8839200" cy="619125"/>
          </a:xfrm>
        </p:spPr>
        <p:txBody>
          <a:bodyPr/>
          <a:lstStyle/>
          <a:p>
            <a:r>
              <a:rPr lang="en-US" sz="2400" dirty="0"/>
              <a:t>Project Overview</a:t>
            </a:r>
          </a:p>
        </p:txBody>
      </p:sp>
      <p:sp>
        <p:nvSpPr>
          <p:cNvPr id="5" name="Content Placeholder 4"/>
          <p:cNvSpPr>
            <a:spLocks noGrp="1"/>
          </p:cNvSpPr>
          <p:nvPr>
            <p:ph idx="1"/>
          </p:nvPr>
        </p:nvSpPr>
        <p:spPr>
          <a:xfrm>
            <a:off x="360484" y="1073253"/>
            <a:ext cx="7183315" cy="2733673"/>
          </a:xfrm>
        </p:spPr>
        <p:txBody>
          <a:bodyPr/>
          <a:lstStyle/>
          <a:p>
            <a:pPr marL="0" indent="0">
              <a:buNone/>
            </a:pPr>
            <a:r>
              <a:rPr lang="en-US" sz="2000" b="1" dirty="0"/>
              <a:t>Project Termini</a:t>
            </a:r>
          </a:p>
          <a:p>
            <a:r>
              <a:rPr lang="en-US" sz="1800" dirty="0"/>
              <a:t>Begin Project: Near State Route 29 (US-27) </a:t>
            </a:r>
          </a:p>
          <a:p>
            <a:r>
              <a:rPr lang="en-US" sz="1800" dirty="0"/>
              <a:t>End Project: West of New Union Road/White Oak Road</a:t>
            </a:r>
          </a:p>
          <a:p>
            <a:pPr marL="0" indent="0">
              <a:buNone/>
            </a:pPr>
            <a:endParaRPr lang="en-US" sz="2000" b="1" dirty="0"/>
          </a:p>
          <a:p>
            <a:pPr marL="0" indent="0">
              <a:buNone/>
            </a:pPr>
            <a:r>
              <a:rPr lang="en-US" sz="2000" b="1" dirty="0"/>
              <a:t>Project Length</a:t>
            </a:r>
          </a:p>
          <a:p>
            <a:r>
              <a:rPr lang="en-US" sz="2000" dirty="0"/>
              <a:t>Total project length: 3.26 miles</a:t>
            </a:r>
          </a:p>
          <a:p>
            <a:endParaRPr lang="en-US" dirty="0"/>
          </a:p>
        </p:txBody>
      </p:sp>
      <p:pic>
        <p:nvPicPr>
          <p:cNvPr id="14" name="Audio 13">
            <a:hlinkClick r:id="" action="ppaction://media"/>
            <a:extLst>
              <a:ext uri="{FF2B5EF4-FFF2-40B4-BE49-F238E27FC236}">
                <a16:creationId xmlns:a16="http://schemas.microsoft.com/office/drawing/2014/main" id="{2B82CF04-C130-F833-5BD6-5458FF465E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91946917"/>
      </p:ext>
    </p:extLst>
  </p:cSld>
  <p:clrMapOvr>
    <a:masterClrMapping/>
  </p:clrMapOvr>
  <mc:AlternateContent xmlns:mc="http://schemas.openxmlformats.org/markup-compatibility/2006">
    <mc:Choice xmlns:p14="http://schemas.microsoft.com/office/powerpoint/2010/main" Requires="p14">
      <p:transition spd="slow" p14:dur="2000" advTm="21394"/>
    </mc:Choice>
    <mc:Fallback>
      <p:transition spd="slow" advTm="2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0CE68-0F32-E723-3E54-4D48784EFDB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593B63A-A763-B252-7CBE-3C9BC2FDC056}"/>
              </a:ext>
            </a:extLst>
          </p:cNvPr>
          <p:cNvPicPr>
            <a:picLocks noChangeAspect="1"/>
          </p:cNvPicPr>
          <p:nvPr/>
        </p:nvPicPr>
        <p:blipFill>
          <a:blip r:embed="rId5"/>
          <a:stretch>
            <a:fillRect/>
          </a:stretch>
        </p:blipFill>
        <p:spPr>
          <a:xfrm>
            <a:off x="228600" y="819150"/>
            <a:ext cx="8686800" cy="4324350"/>
          </a:xfrm>
          <a:prstGeom prst="rect">
            <a:avLst/>
          </a:prstGeom>
        </p:spPr>
      </p:pic>
      <p:sp>
        <p:nvSpPr>
          <p:cNvPr id="4" name="Title 3">
            <a:extLst>
              <a:ext uri="{FF2B5EF4-FFF2-40B4-BE49-F238E27FC236}">
                <a16:creationId xmlns:a16="http://schemas.microsoft.com/office/drawing/2014/main" id="{BBB892D1-81D7-17E6-7942-A79814E11314}"/>
              </a:ext>
            </a:extLst>
          </p:cNvPr>
          <p:cNvSpPr>
            <a:spLocks noGrp="1"/>
          </p:cNvSpPr>
          <p:nvPr>
            <p:ph type="title"/>
          </p:nvPr>
        </p:nvSpPr>
        <p:spPr>
          <a:xfrm>
            <a:off x="152400" y="133352"/>
            <a:ext cx="8839200" cy="619125"/>
          </a:xfrm>
        </p:spPr>
        <p:txBody>
          <a:bodyPr anchor="ctr">
            <a:normAutofit/>
          </a:bodyPr>
          <a:lstStyle/>
          <a:p>
            <a:r>
              <a:rPr lang="en-US"/>
              <a:t>Project Location</a:t>
            </a:r>
          </a:p>
        </p:txBody>
      </p:sp>
      <p:pic>
        <p:nvPicPr>
          <p:cNvPr id="14" name="Audio 13">
            <a:hlinkClick r:id="" action="ppaction://media"/>
            <a:extLst>
              <a:ext uri="{FF2B5EF4-FFF2-40B4-BE49-F238E27FC236}">
                <a16:creationId xmlns:a16="http://schemas.microsoft.com/office/drawing/2014/main" id="{7A5D3DB9-9D82-39BA-54F3-17ABC3E7FC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22947814"/>
      </p:ext>
    </p:extLst>
  </p:cSld>
  <p:clrMapOvr>
    <a:masterClrMapping/>
  </p:clrMapOvr>
  <mc:AlternateContent xmlns:mc="http://schemas.openxmlformats.org/markup-compatibility/2006">
    <mc:Choice xmlns:p14="http://schemas.microsoft.com/office/powerpoint/2010/main" Requires="p14">
      <p:transition spd="slow" p14:dur="2000" advTm="4772"/>
    </mc:Choice>
    <mc:Fallback>
      <p:transition spd="slow" advTm="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2889-7E8A-52CF-E54F-45310AEB6979}"/>
              </a:ext>
            </a:extLst>
          </p:cNvPr>
          <p:cNvSpPr>
            <a:spLocks noGrp="1"/>
          </p:cNvSpPr>
          <p:nvPr>
            <p:ph type="title"/>
          </p:nvPr>
        </p:nvSpPr>
        <p:spPr>
          <a:xfrm>
            <a:off x="152400" y="133350"/>
            <a:ext cx="8839200" cy="619125"/>
          </a:xfrm>
        </p:spPr>
        <p:txBody>
          <a:bodyPr/>
          <a:lstStyle/>
          <a:p>
            <a:r>
              <a:rPr lang="en-US" sz="2400" dirty="0"/>
              <a:t>Project History</a:t>
            </a:r>
          </a:p>
        </p:txBody>
      </p:sp>
      <p:graphicFrame>
        <p:nvGraphicFramePr>
          <p:cNvPr id="4" name="Table 3">
            <a:extLst>
              <a:ext uri="{FF2B5EF4-FFF2-40B4-BE49-F238E27FC236}">
                <a16:creationId xmlns:a16="http://schemas.microsoft.com/office/drawing/2014/main" id="{B3FEE309-676D-A83A-38BF-249C542B3194}"/>
              </a:ext>
            </a:extLst>
          </p:cNvPr>
          <p:cNvGraphicFramePr>
            <a:graphicFrameLocks noGrp="1"/>
          </p:cNvGraphicFramePr>
          <p:nvPr>
            <p:extLst>
              <p:ext uri="{D42A27DB-BD31-4B8C-83A1-F6EECF244321}">
                <p14:modId xmlns:p14="http://schemas.microsoft.com/office/powerpoint/2010/main" val="3993718090"/>
              </p:ext>
            </p:extLst>
          </p:nvPr>
        </p:nvGraphicFramePr>
        <p:xfrm>
          <a:off x="152400" y="819150"/>
          <a:ext cx="8839200" cy="3845559"/>
        </p:xfrm>
        <a:graphic>
          <a:graphicData uri="http://schemas.openxmlformats.org/drawingml/2006/table">
            <a:tbl>
              <a:tblPr firstRow="1" bandRow="1">
                <a:tableStyleId>{5C22544A-7EE6-4342-B048-85BDC9FD1C3A}</a:tableStyleId>
              </a:tblPr>
              <a:tblGrid>
                <a:gridCol w="981539">
                  <a:extLst>
                    <a:ext uri="{9D8B030D-6E8A-4147-A177-3AD203B41FA5}">
                      <a16:colId xmlns:a16="http://schemas.microsoft.com/office/drawing/2014/main" val="1690690314"/>
                    </a:ext>
                  </a:extLst>
                </a:gridCol>
                <a:gridCol w="6407297">
                  <a:extLst>
                    <a:ext uri="{9D8B030D-6E8A-4147-A177-3AD203B41FA5}">
                      <a16:colId xmlns:a16="http://schemas.microsoft.com/office/drawing/2014/main" val="21849072"/>
                    </a:ext>
                  </a:extLst>
                </a:gridCol>
                <a:gridCol w="1450364">
                  <a:extLst>
                    <a:ext uri="{9D8B030D-6E8A-4147-A177-3AD203B41FA5}">
                      <a16:colId xmlns:a16="http://schemas.microsoft.com/office/drawing/2014/main" val="2998745121"/>
                    </a:ext>
                  </a:extLst>
                </a:gridCol>
              </a:tblGrid>
              <a:tr h="590313">
                <a:tc>
                  <a:txBody>
                    <a:bodyPr/>
                    <a:lstStyle/>
                    <a:p>
                      <a:pPr marL="0" indent="0" algn="l">
                        <a:lnSpc>
                          <a:spcPct val="120000"/>
                        </a:lnSpc>
                        <a:spcBef>
                          <a:spcPts val="0"/>
                        </a:spcBef>
                        <a:buNone/>
                      </a:pPr>
                      <a:r>
                        <a:rPr lang="en-US" sz="2000" b="1" i="0" u="none" strike="noStrike" baseline="0" dirty="0">
                          <a:solidFill>
                            <a:schemeClr val="bg2"/>
                          </a:solidFill>
                        </a:rPr>
                        <a:t>2008</a:t>
                      </a:r>
                      <a:endParaRPr lang="en-US" sz="2000" b="0" i="0" u="none" strike="noStrike" baseline="0" dirty="0">
                        <a:solidFill>
                          <a:srgbClr val="000000"/>
                        </a:solidFill>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rPr>
                        <a:t>TDOT Transportation Planning Report prepared for the SR-30 corridor from SR-29 to west of the Tennessee River.</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i="0" u="none" strike="noStrike" baseline="0" dirty="0">
                        <a:solidFill>
                          <a:srgbClr val="000000"/>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7793938"/>
                  </a:ext>
                </a:extLst>
              </a:tr>
              <a:tr h="590313">
                <a:tc>
                  <a:txBody>
                    <a:bodyPr/>
                    <a:lstStyle/>
                    <a:p>
                      <a:pPr marL="0" indent="0" algn="l">
                        <a:lnSpc>
                          <a:spcPct val="120000"/>
                        </a:lnSpc>
                        <a:spcBef>
                          <a:spcPts val="1200"/>
                        </a:spcBef>
                        <a:buNone/>
                      </a:pPr>
                      <a:r>
                        <a:rPr lang="en-US" sz="2000" b="1" i="0" u="none" strike="noStrike" baseline="0" dirty="0">
                          <a:solidFill>
                            <a:schemeClr val="bg2"/>
                          </a:solidFill>
                        </a:rPr>
                        <a:t>2011</a:t>
                      </a:r>
                      <a:endParaRPr lang="en-US" sz="2000" dirty="0">
                        <a:solidFill>
                          <a:srgbClr val="000000"/>
                        </a:solidFill>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Tennessee Environmental Streamlining Agreement (TESA) field reviews held and TDOT continues to evaluate the project for feasibility, constructability and  to further revise the proposed project scope.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5099272"/>
                  </a:ext>
                </a:extLst>
              </a:tr>
              <a:tr h="724373">
                <a:tc>
                  <a:txBody>
                    <a:bodyPr/>
                    <a:lstStyle/>
                    <a:p>
                      <a:pPr marL="0" indent="0" algn="l">
                        <a:lnSpc>
                          <a:spcPct val="120000"/>
                        </a:lnSpc>
                        <a:spcBef>
                          <a:spcPts val="1200"/>
                        </a:spcBef>
                        <a:buNone/>
                      </a:pPr>
                      <a:r>
                        <a:rPr lang="en-US" sz="2000" b="1" i="0" u="none" strike="noStrike" baseline="0" dirty="0">
                          <a:solidFill>
                            <a:schemeClr val="bg2"/>
                          </a:solidFill>
                        </a:rPr>
                        <a:t>2016</a:t>
                      </a:r>
                      <a:endParaRPr lang="en-US" sz="2000" dirty="0">
                        <a:solidFill>
                          <a:srgbClr val="000000"/>
                        </a:solidFill>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The original project is divided into four separate design segments.  The proposed project is to evaluate Segment 3 (SR-30 from SR-29 to West of New Union/White Oak Road).</a:t>
                      </a:r>
                      <a:endParaRPr lang="en-US" sz="1400" dirty="0">
                        <a:solidFill>
                          <a:srgbClr val="000000"/>
                        </a:solidFill>
                        <a:highlight>
                          <a:srgbClr val="FFFF00"/>
                        </a:highligh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7226281"/>
                  </a:ext>
                </a:extLst>
              </a:tr>
              <a:tr h="590313">
                <a:tc>
                  <a:txBody>
                    <a:bodyPr/>
                    <a:lstStyle/>
                    <a:p>
                      <a:pPr marL="0" indent="0" algn="l">
                        <a:lnSpc>
                          <a:spcPct val="120000"/>
                        </a:lnSpc>
                        <a:spcBef>
                          <a:spcPts val="1200"/>
                        </a:spcBef>
                        <a:buNone/>
                      </a:pPr>
                      <a:r>
                        <a:rPr lang="en-US" sz="2000" b="1" i="0" u="none" strike="noStrike" baseline="0" dirty="0">
                          <a:solidFill>
                            <a:schemeClr val="bg2"/>
                          </a:solidFill>
                        </a:rPr>
                        <a:t>2024</a:t>
                      </a:r>
                      <a:endParaRPr lang="en-US" sz="2000" dirty="0">
                        <a:solidFill>
                          <a:srgbClr val="000000"/>
                        </a:solidFill>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Project is included in the Transportation Modernization Act (TMA) as programmed project TDOT’s             10-Year Plan.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TDOT begins to develop updated concept design for Segment 3.</a:t>
                      </a:r>
                      <a:endParaRPr lang="en-US" sz="1400" dirty="0">
                        <a:solidFill>
                          <a:srgbClr val="00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241772"/>
                  </a:ext>
                </a:extLst>
              </a:tr>
              <a:tr h="1178676">
                <a:tc>
                  <a:txBody>
                    <a:bodyPr/>
                    <a:lstStyle/>
                    <a:p>
                      <a:pPr marL="0" indent="0" algn="l">
                        <a:lnSpc>
                          <a:spcPct val="120000"/>
                        </a:lnSpc>
                        <a:spcBef>
                          <a:spcPts val="1200"/>
                        </a:spcBef>
                        <a:buNone/>
                      </a:pPr>
                      <a:r>
                        <a:rPr lang="en-US" sz="2000" b="1" i="0" u="none" strike="noStrike" baseline="0" dirty="0">
                          <a:solidFill>
                            <a:schemeClr val="bg2"/>
                          </a:solidFill>
                        </a:rPr>
                        <a:t>2025 </a:t>
                      </a:r>
                      <a:endParaRPr lang="en-US" sz="2000" dirty="0">
                        <a:solidFill>
                          <a:srgbClr val="000000"/>
                        </a:solidFill>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dirty="0">
                          <a:solidFill>
                            <a:srgbClr val="000000"/>
                          </a:solidFill>
                        </a:rPr>
                        <a:t>Design Plans are in the preliminary engineering phase for Segment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TDOT initiates NEPA April 2025 with the intent to develop an </a:t>
                      </a:r>
                      <a:r>
                        <a:rPr lang="en-US" sz="1400" dirty="0">
                          <a:solidFill>
                            <a:srgbClr val="000000"/>
                          </a:solidFill>
                        </a:rPr>
                        <a:t>Environmental Assessment (</a:t>
                      </a:r>
                      <a:r>
                        <a:rPr lang="en-US" sz="1400" kern="1200" dirty="0">
                          <a:solidFill>
                            <a:schemeClr val="dk1"/>
                          </a:solidFill>
                          <a:effectLst/>
                          <a:latin typeface="+mn-lt"/>
                          <a:ea typeface="+mn-ea"/>
                          <a:cs typeface="+mn-cs"/>
                        </a:rPr>
                        <a:t>EA).</a:t>
                      </a:r>
                      <a:endParaRPr lang="en-US" sz="1400" dirty="0">
                        <a:solidFill>
                          <a:srgbClr val="000000"/>
                        </a:solidFill>
                      </a:endParaRPr>
                    </a:p>
                    <a:p>
                      <a:pPr marL="285750" lvl="0" indent="-285750">
                        <a:lnSpc>
                          <a:spcPct val="100000"/>
                        </a:lnSpc>
                        <a:spcBef>
                          <a:spcPts val="0"/>
                        </a:spcBef>
                        <a:spcAft>
                          <a:spcPts val="0"/>
                        </a:spcAft>
                        <a:buFont typeface="Arial" panose="020B0604020202020204" pitchFamily="34" charset="0"/>
                        <a:buChar char="•"/>
                      </a:pPr>
                      <a:r>
                        <a:rPr lang="en-US" sz="1400" dirty="0">
                          <a:solidFill>
                            <a:srgbClr val="000000"/>
                          </a:solidFill>
                        </a:rPr>
                        <a:t>The Federal Highway Administration (FHWA) and TDOT move the project forward as an EA based on anticipated number of relocations.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285750" lvl="0" indent="-285750">
                        <a:lnSpc>
                          <a:spcPct val="120000"/>
                        </a:lnSpc>
                        <a:spcAft>
                          <a:spcPts val="400"/>
                        </a:spcAft>
                        <a:buFont typeface="Arial" panose="020B0604020202020204" pitchFamily="34" charset="0"/>
                        <a:buChar char="•"/>
                      </a:pPr>
                      <a:endParaRPr lang="en-US" sz="1400" dirty="0">
                        <a:solidFill>
                          <a:srgbClr val="000000"/>
                        </a:solidFill>
                        <a:highlight>
                          <a:srgbClr val="FFFF00"/>
                        </a:highlight>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718325955"/>
                  </a:ext>
                </a:extLst>
              </a:tr>
            </a:tbl>
          </a:graphicData>
        </a:graphic>
      </p:graphicFrame>
      <p:pic>
        <p:nvPicPr>
          <p:cNvPr id="13" name="Audio 12">
            <a:hlinkClick r:id="" action="ppaction://media"/>
            <a:extLst>
              <a:ext uri="{FF2B5EF4-FFF2-40B4-BE49-F238E27FC236}">
                <a16:creationId xmlns:a16="http://schemas.microsoft.com/office/drawing/2014/main" id="{7A78839E-90EE-02BA-D6D6-4F07A246E5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07278539"/>
      </p:ext>
    </p:extLst>
  </p:cSld>
  <p:clrMapOvr>
    <a:masterClrMapping/>
  </p:clrMapOvr>
  <mc:AlternateContent xmlns:mc="http://schemas.openxmlformats.org/markup-compatibility/2006">
    <mc:Choice xmlns:p14="http://schemas.microsoft.com/office/powerpoint/2010/main" Requires="p14">
      <p:transition spd="slow" p14:dur="2000" advTm="61406"/>
    </mc:Choice>
    <mc:Fallback>
      <p:transition spd="slow" advTm="6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A8BA-1286-817B-BD1B-F288F1B633EB}"/>
              </a:ext>
            </a:extLst>
          </p:cNvPr>
          <p:cNvSpPr>
            <a:spLocks noGrp="1"/>
          </p:cNvSpPr>
          <p:nvPr>
            <p:ph type="title"/>
          </p:nvPr>
        </p:nvSpPr>
        <p:spPr>
          <a:xfrm>
            <a:off x="152400" y="133352"/>
            <a:ext cx="8839200" cy="619125"/>
          </a:xfrm>
        </p:spPr>
        <p:txBody>
          <a:bodyPr anchor="ctr">
            <a:normAutofit/>
          </a:bodyPr>
          <a:lstStyle/>
          <a:p>
            <a:r>
              <a:rPr lang="en-US" sz="2400" dirty="0"/>
              <a:t>Preliminary Purpose and Need</a:t>
            </a:r>
          </a:p>
        </p:txBody>
      </p:sp>
      <p:sp>
        <p:nvSpPr>
          <p:cNvPr id="3" name="Content Placeholder 2">
            <a:extLst>
              <a:ext uri="{FF2B5EF4-FFF2-40B4-BE49-F238E27FC236}">
                <a16:creationId xmlns:a16="http://schemas.microsoft.com/office/drawing/2014/main" id="{5E3A3CF8-4B9C-4C47-CB81-984D2CDA3274}"/>
              </a:ext>
            </a:extLst>
          </p:cNvPr>
          <p:cNvSpPr>
            <a:spLocks noGrp="1"/>
          </p:cNvSpPr>
          <p:nvPr>
            <p:ph idx="1"/>
          </p:nvPr>
        </p:nvSpPr>
        <p:spPr>
          <a:xfrm>
            <a:off x="228600" y="895353"/>
            <a:ext cx="4191000" cy="3718847"/>
          </a:xfrm>
        </p:spPr>
        <p:txBody>
          <a:bodyPr>
            <a:normAutofit/>
          </a:bodyPr>
          <a:lstStyle/>
          <a:p>
            <a:pPr marL="0" indent="0">
              <a:lnSpc>
                <a:spcPct val="90000"/>
              </a:lnSpc>
              <a:buNone/>
            </a:pPr>
            <a:r>
              <a:rPr lang="en-US" sz="1500" b="1" dirty="0"/>
              <a:t>Preliminary Need:</a:t>
            </a:r>
          </a:p>
          <a:p>
            <a:pPr marL="342900" marR="0" lvl="0" indent="-342900">
              <a:lnSpc>
                <a:spcPct val="90000"/>
              </a:lnSpc>
              <a:buClr>
                <a:srgbClr val="EE3124"/>
              </a:buClr>
              <a:buFont typeface="Symbol" panose="05050102010706020507" pitchFamily="18" charset="2"/>
              <a:buChar char=""/>
            </a:pPr>
            <a:r>
              <a:rPr lang="en-US" sz="1500" kern="100" dirty="0">
                <a:effectLst/>
              </a:rPr>
              <a:t>High severe crash rates;</a:t>
            </a:r>
          </a:p>
          <a:p>
            <a:pPr lvl="0">
              <a:lnSpc>
                <a:spcPct val="90000"/>
              </a:lnSpc>
            </a:pPr>
            <a:r>
              <a:rPr lang="en-US" sz="1500" dirty="0"/>
              <a:t>Existing geometric deficiencies; and</a:t>
            </a:r>
          </a:p>
          <a:p>
            <a:pPr marL="342900" marR="0" lvl="0" indent="-342900">
              <a:lnSpc>
                <a:spcPct val="90000"/>
              </a:lnSpc>
              <a:spcAft>
                <a:spcPts val="800"/>
              </a:spcAft>
              <a:buClr>
                <a:srgbClr val="EE3124"/>
              </a:buClr>
              <a:buFont typeface="Symbol" panose="05050102010706020507" pitchFamily="18" charset="2"/>
              <a:buChar char=""/>
            </a:pPr>
            <a:r>
              <a:rPr lang="en-US" sz="1500" kern="100" dirty="0">
                <a:effectLst/>
              </a:rPr>
              <a:t>Meet the legislative intent of the Improving Manufacturing, Public Roads, and Opportunities for a Vibrant Economy (IMPROVE) Act and the Transportation Modernization Act (TMA).</a:t>
            </a:r>
            <a:endParaRPr lang="en-US" sz="1500" dirty="0"/>
          </a:p>
          <a:p>
            <a:pPr marL="0" indent="0">
              <a:lnSpc>
                <a:spcPct val="90000"/>
              </a:lnSpc>
              <a:buNone/>
            </a:pPr>
            <a:r>
              <a:rPr lang="en-US" sz="1500" b="1" dirty="0"/>
              <a:t>Preliminary Purpose:</a:t>
            </a:r>
          </a:p>
          <a:p>
            <a:pPr marL="342900" marR="0" lvl="0" indent="-342900">
              <a:lnSpc>
                <a:spcPct val="90000"/>
              </a:lnSpc>
              <a:buClr>
                <a:srgbClr val="EE3124"/>
              </a:buClr>
              <a:buFont typeface="Symbol" panose="05050102010706020507" pitchFamily="18" charset="2"/>
              <a:buChar char=""/>
            </a:pPr>
            <a:r>
              <a:rPr lang="en-US" sz="1500" kern="100" dirty="0">
                <a:effectLst/>
              </a:rPr>
              <a:t>Reduce the high severe crash rate;</a:t>
            </a:r>
          </a:p>
          <a:p>
            <a:pPr marL="342900" marR="0" lvl="0" indent="-342900">
              <a:lnSpc>
                <a:spcPct val="90000"/>
              </a:lnSpc>
              <a:buClr>
                <a:srgbClr val="EE3124"/>
              </a:buClr>
              <a:buFont typeface="Symbol" panose="05050102010706020507" pitchFamily="18" charset="2"/>
              <a:buChar char=""/>
            </a:pPr>
            <a:r>
              <a:rPr lang="en-US" sz="1500" kern="100" dirty="0">
                <a:effectLst/>
              </a:rPr>
              <a:t>Correct geometric deficiencies to satisfy current TDOT design standards; and</a:t>
            </a:r>
          </a:p>
          <a:p>
            <a:pPr marL="342900" marR="0" lvl="0" indent="-342900">
              <a:lnSpc>
                <a:spcPct val="90000"/>
              </a:lnSpc>
              <a:buClr>
                <a:srgbClr val="EE3124"/>
              </a:buClr>
              <a:buFont typeface="Symbol" panose="05050102010706020507" pitchFamily="18" charset="2"/>
              <a:buChar char=""/>
            </a:pPr>
            <a:r>
              <a:rPr lang="en-US" sz="1500" kern="100" dirty="0">
                <a:effectLst/>
              </a:rPr>
              <a:t>Meet the legislative intent of the IMPROVE Act and the TMA.</a:t>
            </a:r>
          </a:p>
          <a:p>
            <a:pPr>
              <a:lnSpc>
                <a:spcPct val="90000"/>
              </a:lnSpc>
            </a:pPr>
            <a:endParaRPr lang="en-US" sz="1500" dirty="0"/>
          </a:p>
          <a:p>
            <a:pPr>
              <a:lnSpc>
                <a:spcPct val="90000"/>
              </a:lnSpc>
            </a:pPr>
            <a:endParaRPr lang="en-US" sz="1500" dirty="0"/>
          </a:p>
        </p:txBody>
      </p:sp>
      <p:pic>
        <p:nvPicPr>
          <p:cNvPr id="6" name="Content Placeholder 5">
            <a:extLst>
              <a:ext uri="{FF2B5EF4-FFF2-40B4-BE49-F238E27FC236}">
                <a16:creationId xmlns:a16="http://schemas.microsoft.com/office/drawing/2014/main" id="{53A3BEA6-1057-4984-7866-4F6440122867}"/>
              </a:ext>
            </a:extLst>
          </p:cNvPr>
          <p:cNvPicPr>
            <a:picLocks noGrp="1" noChangeAspect="1"/>
          </p:cNvPicPr>
          <p:nvPr>
            <p:ph idx="13"/>
          </p:nvPr>
        </p:nvPicPr>
        <p:blipFill>
          <a:blip r:embed="rId5">
            <a:extLst>
              <a:ext uri="{28A0092B-C50C-407E-A947-70E740481C1C}">
                <a14:useLocalDpi xmlns:a14="http://schemas.microsoft.com/office/drawing/2010/main" val="0"/>
              </a:ext>
            </a:extLst>
          </a:blip>
          <a:srcRect l="24422" r="6268" b="-2"/>
          <a:stretch>
            <a:fillRect/>
          </a:stretch>
        </p:blipFill>
        <p:spPr>
          <a:xfrm>
            <a:off x="4724400" y="895353"/>
            <a:ext cx="4191000" cy="3718847"/>
          </a:xfrm>
          <a:noFill/>
        </p:spPr>
      </p:pic>
      <p:pic>
        <p:nvPicPr>
          <p:cNvPr id="8" name="Audio 7">
            <a:hlinkClick r:id="" action="ppaction://media"/>
            <a:extLst>
              <a:ext uri="{FF2B5EF4-FFF2-40B4-BE49-F238E27FC236}">
                <a16:creationId xmlns:a16="http://schemas.microsoft.com/office/drawing/2014/main" id="{F2ABFC8E-E2F7-0821-E8D9-D5705F6911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8355847"/>
      </p:ext>
    </p:extLst>
  </p:cSld>
  <p:clrMapOvr>
    <a:masterClrMapping/>
  </p:clrMapOvr>
  <mc:AlternateContent xmlns:mc="http://schemas.openxmlformats.org/markup-compatibility/2006">
    <mc:Choice xmlns:p14="http://schemas.microsoft.com/office/powerpoint/2010/main" Requires="p14">
      <p:transition spd="slow" p14:dur="2000" advTm="35413"/>
    </mc:Choice>
    <mc:Fallback>
      <p:transition spd="slow" advTm="3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85CC0-7662-464E-D37C-798CF2387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6CCF6-06B2-1213-4EF1-701EBD0C1271}"/>
              </a:ext>
            </a:extLst>
          </p:cNvPr>
          <p:cNvSpPr>
            <a:spLocks noGrp="1"/>
          </p:cNvSpPr>
          <p:nvPr>
            <p:ph type="title"/>
          </p:nvPr>
        </p:nvSpPr>
        <p:spPr/>
        <p:txBody>
          <a:bodyPr/>
          <a:lstStyle/>
          <a:p>
            <a:r>
              <a:rPr lang="en-US" sz="2400" dirty="0"/>
              <a:t>Alternatives Being Evaluated in the Environmental Assessment</a:t>
            </a:r>
          </a:p>
        </p:txBody>
      </p:sp>
      <p:sp>
        <p:nvSpPr>
          <p:cNvPr id="3" name="Content Placeholder 2">
            <a:extLst>
              <a:ext uri="{FF2B5EF4-FFF2-40B4-BE49-F238E27FC236}">
                <a16:creationId xmlns:a16="http://schemas.microsoft.com/office/drawing/2014/main" id="{F9EECBFA-2035-125A-3745-02D6E63FA3AC}"/>
              </a:ext>
            </a:extLst>
          </p:cNvPr>
          <p:cNvSpPr>
            <a:spLocks noGrp="1"/>
          </p:cNvSpPr>
          <p:nvPr>
            <p:ph idx="1"/>
          </p:nvPr>
        </p:nvSpPr>
        <p:spPr>
          <a:xfrm>
            <a:off x="533400" y="895350"/>
            <a:ext cx="8229600" cy="3718849"/>
          </a:xfrm>
        </p:spPr>
        <p:txBody>
          <a:bodyPr>
            <a:normAutofit/>
          </a:bodyPr>
          <a:lstStyle/>
          <a:p>
            <a:pPr marL="0" indent="0">
              <a:buNone/>
            </a:pPr>
            <a:r>
              <a:rPr lang="en-US" sz="2000" b="1" dirty="0"/>
              <a:t>No-Build Alternative</a:t>
            </a:r>
          </a:p>
          <a:p>
            <a:r>
              <a:rPr lang="en-US" sz="1600" dirty="0"/>
              <a:t>Preserve the existing roadway configuration except for routine safety and maintenance upgrades and other programmed improvements.</a:t>
            </a:r>
          </a:p>
          <a:p>
            <a:pPr marL="0" indent="0">
              <a:buNone/>
            </a:pPr>
            <a:endParaRPr lang="en-US" sz="1600" dirty="0"/>
          </a:p>
          <a:p>
            <a:pPr marL="0" indent="0">
              <a:buNone/>
            </a:pPr>
            <a:r>
              <a:rPr lang="en-US" sz="2000" b="1" dirty="0"/>
              <a:t>Build Alternative</a:t>
            </a:r>
          </a:p>
          <a:p>
            <a:pPr>
              <a:spcBef>
                <a:spcPts val="0"/>
              </a:spcBef>
              <a:spcAft>
                <a:spcPts val="1000"/>
              </a:spcAft>
            </a:pPr>
            <a:r>
              <a:rPr lang="en-US" sz="1600" b="1" dirty="0"/>
              <a:t>From near SR-29 (US-27) to Mulberry Ave.: </a:t>
            </a:r>
            <a:r>
              <a:rPr lang="en-US" sz="1600" dirty="0"/>
              <a:t>I</a:t>
            </a:r>
            <a:r>
              <a:rPr lang="en-US" sz="1700" dirty="0"/>
              <a:t>nclude two 11-foot travel lanes (one in each direction), a 12-foot center turn lane, curb and gutter, and a 10-foot multi-use path with a 2.5-foot grass strip on both sides of the roadway.</a:t>
            </a:r>
          </a:p>
          <a:p>
            <a:pPr>
              <a:spcBef>
                <a:spcPts val="0"/>
              </a:spcBef>
              <a:spcAft>
                <a:spcPts val="1000"/>
              </a:spcAft>
            </a:pPr>
            <a:r>
              <a:rPr lang="en-US" sz="1600" b="1" dirty="0"/>
              <a:t>From Mulberry Ave. to west of Union Road/White Oak Road:</a:t>
            </a:r>
            <a:r>
              <a:rPr lang="en-US" sz="1600" dirty="0"/>
              <a:t> Include two 11-foot travel lanes (one in each direction), a zero to 12-foot left turn lane, and six-foot shoulders (four foot paved), with guardrails where needed.  The intersection at Blueberry Hill Rd. will include 12-foot turn lanes.</a:t>
            </a:r>
          </a:p>
          <a:p>
            <a:pPr>
              <a:spcBef>
                <a:spcPts val="0"/>
              </a:spcBef>
              <a:spcAft>
                <a:spcPts val="1000"/>
              </a:spcAft>
            </a:pPr>
            <a:endParaRPr lang="en-US" sz="1700" dirty="0"/>
          </a:p>
          <a:p>
            <a:endParaRPr lang="en-US" sz="1700" dirty="0"/>
          </a:p>
          <a:p>
            <a:pPr marL="457200" lvl="1" indent="0">
              <a:buNone/>
            </a:pPr>
            <a:endParaRPr lang="en-US" sz="1600" dirty="0">
              <a:effectLst/>
            </a:endParaRPr>
          </a:p>
          <a:p>
            <a:endParaRPr lang="en-US" dirty="0"/>
          </a:p>
          <a:p>
            <a:endParaRPr lang="en-US" dirty="0"/>
          </a:p>
        </p:txBody>
      </p:sp>
      <p:sp>
        <p:nvSpPr>
          <p:cNvPr id="4" name="Rectangle 3">
            <a:extLst>
              <a:ext uri="{FF2B5EF4-FFF2-40B4-BE49-F238E27FC236}">
                <a16:creationId xmlns:a16="http://schemas.microsoft.com/office/drawing/2014/main" id="{2DD01F90-3396-BA6E-276C-F288EE5FC7D0}"/>
              </a:ext>
            </a:extLst>
          </p:cNvPr>
          <p:cNvSpPr/>
          <p:nvPr/>
        </p:nvSpPr>
        <p:spPr>
          <a:xfrm>
            <a:off x="381000" y="895350"/>
            <a:ext cx="8382000" cy="990600"/>
          </a:xfrm>
          <a:prstGeom prst="rect">
            <a:avLst/>
          </a:prstGeom>
          <a:solidFill>
            <a:srgbClr val="3060A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4BB405-5A98-9A8E-ED82-74C485EEE16E}"/>
              </a:ext>
            </a:extLst>
          </p:cNvPr>
          <p:cNvSpPr/>
          <p:nvPr/>
        </p:nvSpPr>
        <p:spPr>
          <a:xfrm>
            <a:off x="381000" y="2114551"/>
            <a:ext cx="8382000" cy="2286000"/>
          </a:xfrm>
          <a:prstGeom prst="rect">
            <a:avLst/>
          </a:prstGeom>
          <a:solidFill>
            <a:srgbClr val="3060A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C9CA5D5A-E740-61AB-FD8E-D123E3FA91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71669620"/>
      </p:ext>
    </p:extLst>
  </p:cSld>
  <p:clrMapOvr>
    <a:masterClrMapping/>
  </p:clrMapOvr>
  <mc:AlternateContent xmlns:mc="http://schemas.openxmlformats.org/markup-compatibility/2006">
    <mc:Choice xmlns:p14="http://schemas.microsoft.com/office/powerpoint/2010/main" Requires="p14">
      <p:transition spd="slow" p14:dur="2000" advTm="92084"/>
    </mc:Choice>
    <mc:Fallback>
      <p:transition spd="slow" advTm="9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F249-B83C-1EF4-0CEC-A8D31580FC96}"/>
              </a:ext>
            </a:extLst>
          </p:cNvPr>
          <p:cNvSpPr>
            <a:spLocks noGrp="1"/>
          </p:cNvSpPr>
          <p:nvPr>
            <p:ph type="title"/>
          </p:nvPr>
        </p:nvSpPr>
        <p:spPr/>
        <p:txBody>
          <a:bodyPr/>
          <a:lstStyle/>
          <a:p>
            <a:r>
              <a:rPr lang="en-US" sz="2400" dirty="0"/>
              <a:t>Alternatives Being Evaluated in the Environmental Assessment</a:t>
            </a:r>
          </a:p>
        </p:txBody>
      </p:sp>
      <p:sp>
        <p:nvSpPr>
          <p:cNvPr id="3" name="Content Placeholder 2">
            <a:extLst>
              <a:ext uri="{FF2B5EF4-FFF2-40B4-BE49-F238E27FC236}">
                <a16:creationId xmlns:a16="http://schemas.microsoft.com/office/drawing/2014/main" id="{F378DA71-79F0-B3EE-0C6D-32A68E734432}"/>
              </a:ext>
            </a:extLst>
          </p:cNvPr>
          <p:cNvSpPr>
            <a:spLocks noGrp="1"/>
          </p:cNvSpPr>
          <p:nvPr>
            <p:ph idx="1"/>
          </p:nvPr>
        </p:nvSpPr>
        <p:spPr>
          <a:xfrm>
            <a:off x="76200" y="971550"/>
            <a:ext cx="4352192" cy="3790286"/>
          </a:xfrm>
        </p:spPr>
        <p:txBody>
          <a:bodyPr>
            <a:normAutofit/>
          </a:bodyPr>
          <a:lstStyle/>
          <a:p>
            <a:pPr marL="0" indent="0">
              <a:buNone/>
            </a:pPr>
            <a:r>
              <a:rPr lang="en-US" sz="2000" b="1" dirty="0"/>
              <a:t>Build Alternative:</a:t>
            </a:r>
          </a:p>
          <a:p>
            <a:r>
              <a:rPr lang="en-US" sz="2000" b="1" dirty="0"/>
              <a:t>From near SR-29 (US-27) to Mulberry Avenue:</a:t>
            </a:r>
          </a:p>
          <a:p>
            <a:pPr lvl="1"/>
            <a:r>
              <a:rPr lang="en-US" dirty="0"/>
              <a:t>W</a:t>
            </a:r>
            <a:r>
              <a:rPr lang="en-US" dirty="0">
                <a:effectLst/>
              </a:rPr>
              <a:t>ould include two 11-foot travel lanes (one in each direction), and a12-foot center turn lane, curb and gutter, and a 10-foot multi-use path with a 2.5 foot grass strip on both sides of the roadway.</a:t>
            </a:r>
          </a:p>
          <a:p>
            <a:pPr marL="0" indent="0">
              <a:buNone/>
            </a:pPr>
            <a:endParaRPr lang="en-US" dirty="0"/>
          </a:p>
          <a:p>
            <a:endParaRPr lang="en-US" dirty="0"/>
          </a:p>
        </p:txBody>
      </p:sp>
      <p:sp>
        <p:nvSpPr>
          <p:cNvPr id="5" name="TextBox 4">
            <a:extLst>
              <a:ext uri="{FF2B5EF4-FFF2-40B4-BE49-F238E27FC236}">
                <a16:creationId xmlns:a16="http://schemas.microsoft.com/office/drawing/2014/main" id="{74E53B43-2701-B6B4-D4F4-8E48F97BA548}"/>
              </a:ext>
            </a:extLst>
          </p:cNvPr>
          <p:cNvSpPr txBox="1"/>
          <p:nvPr/>
        </p:nvSpPr>
        <p:spPr>
          <a:xfrm>
            <a:off x="6934200" y="1276350"/>
            <a:ext cx="1752600" cy="369332"/>
          </a:xfrm>
          <a:prstGeom prst="rect">
            <a:avLst/>
          </a:prstGeom>
          <a:noFill/>
        </p:spPr>
        <p:txBody>
          <a:bodyPr wrap="square" rtlCol="0">
            <a:spAutoFit/>
          </a:bodyPr>
          <a:lstStyle/>
          <a:p>
            <a:r>
              <a:rPr lang="en-US" dirty="0"/>
              <a:t>Graphic Here</a:t>
            </a:r>
          </a:p>
        </p:txBody>
      </p:sp>
      <p:pic>
        <p:nvPicPr>
          <p:cNvPr id="6" name="Picture 5">
            <a:extLst>
              <a:ext uri="{FF2B5EF4-FFF2-40B4-BE49-F238E27FC236}">
                <a16:creationId xmlns:a16="http://schemas.microsoft.com/office/drawing/2014/main" id="{F5E4BA74-908A-CF0E-8BA8-EF3A7E57EB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68940" y="819150"/>
            <a:ext cx="2930519" cy="3792437"/>
          </a:xfrm>
          <a:prstGeom prst="rect">
            <a:avLst/>
          </a:prstGeom>
        </p:spPr>
      </p:pic>
    </p:spTree>
    <p:extLst>
      <p:ext uri="{BB962C8B-B14F-4D97-AF65-F5344CB8AC3E}">
        <p14:creationId xmlns:p14="http://schemas.microsoft.com/office/powerpoint/2010/main" val="4287235682"/>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Theme_TDOT">
  <a:themeElements>
    <a:clrScheme name="TDOT">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TDOT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_TDOT" id="{C39ACD11-120C-4B77-8B6A-2A4B8E674E0C}" vid="{28482FE2-FACC-4DB8-8EF7-951DC75872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667e201-cbdc-48b3-9b42-5d2d3f16e2a9}" enabled="0" method="" siteId="{3667e201-cbdc-48b3-9b42-5d2d3f16e2a9}" removed="1"/>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emplate/>
  <TotalTime>2615</TotalTime>
  <Words>2175</Words>
  <Application>Microsoft Office PowerPoint</Application>
  <PresentationFormat>On-screen Show (16:9)</PresentationFormat>
  <Paragraphs>213</Paragraphs>
  <Slides>16</Slides>
  <Notes>16</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Arial</vt:lpstr>
      <vt:lpstr>Arial Narrow</vt:lpstr>
      <vt:lpstr>Calibri</vt:lpstr>
      <vt:lpstr>Open Sans</vt:lpstr>
      <vt:lpstr>PermianSlabSerifTypeface</vt:lpstr>
      <vt:lpstr>Symbol</vt:lpstr>
      <vt:lpstr>Wingdings</vt:lpstr>
      <vt:lpstr>PowerPoint B</vt:lpstr>
      <vt:lpstr>1_Theme_TDOT</vt:lpstr>
      <vt:lpstr>State Route 30 Improvements  State Route (SR) 30 Roadway Improvements Project in Rhea County from near SR 29 (US-27) to west of New Union Road/White Oak Road  PIN 109410.03</vt:lpstr>
      <vt:lpstr>Purpose of Tonight’s Public Meeting</vt:lpstr>
      <vt:lpstr>Overview of the TDOT Project Development Process</vt:lpstr>
      <vt:lpstr>Project Overview</vt:lpstr>
      <vt:lpstr>Project Location</vt:lpstr>
      <vt:lpstr>Project History</vt:lpstr>
      <vt:lpstr>Preliminary Purpose and Need</vt:lpstr>
      <vt:lpstr>Alternatives Being Evaluated in the Environmental Assessment</vt:lpstr>
      <vt:lpstr>Alternatives Being Evaluated in the Environmental Assessment</vt:lpstr>
      <vt:lpstr>Alternatives Being Evaluated in the Environmental Assessment</vt:lpstr>
      <vt:lpstr>Resources Analyzed in an Environmental Assessment</vt:lpstr>
      <vt:lpstr>Next Steps</vt:lpstr>
      <vt:lpstr>Anticipated Schedule</vt:lpstr>
      <vt:lpstr>How to Submit Comments</vt:lpstr>
      <vt:lpstr>Right-of-Way Acquisition</vt:lpstr>
      <vt:lpstr>For More Information</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Banaszak, Jennifer</cp:lastModifiedBy>
  <cp:revision>38</cp:revision>
  <dcterms:created xsi:type="dcterms:W3CDTF">2015-04-20T20:04:50Z</dcterms:created>
  <dcterms:modified xsi:type="dcterms:W3CDTF">2025-11-14T20:06:51Z</dcterms:modified>
</cp:coreProperties>
</file>