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D7_C1AFAE2C.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3"/>
  </p:notesMasterIdLst>
  <p:sldIdLst>
    <p:sldId id="256" r:id="rId5"/>
    <p:sldId id="477" r:id="rId6"/>
    <p:sldId id="478" r:id="rId7"/>
    <p:sldId id="479" r:id="rId8"/>
    <p:sldId id="487" r:id="rId9"/>
    <p:sldId id="469" r:id="rId10"/>
    <p:sldId id="492" r:id="rId11"/>
    <p:sldId id="493" r:id="rId12"/>
    <p:sldId id="488" r:id="rId13"/>
    <p:sldId id="480" r:id="rId14"/>
    <p:sldId id="464" r:id="rId15"/>
    <p:sldId id="490" r:id="rId16"/>
    <p:sldId id="471" r:id="rId17"/>
    <p:sldId id="440" r:id="rId18"/>
    <p:sldId id="494" r:id="rId19"/>
    <p:sldId id="275" r:id="rId20"/>
    <p:sldId id="467" r:id="rId21"/>
    <p:sldId id="447" r:id="rId22"/>
  </p:sldIdLst>
  <p:sldSz cx="9144000" cy="5143500" type="screen16x9"/>
  <p:notesSz cx="6950075" cy="9236075"/>
  <p:embeddedFontLst>
    <p:embeddedFont>
      <p:font typeface="Open Sans" panose="020B0606030504020204" pitchFamily="34" charset="0"/>
      <p:regular r:id="rId24"/>
      <p:bold r:id="rId25"/>
      <p:italic r:id="rId26"/>
      <p:boldItalic r:id="rId27"/>
    </p:embeddedFont>
    <p:embeddedFont>
      <p:font typeface="Open Sans ExtraBold" panose="020B0906030804020204" pitchFamily="34" charset="0"/>
      <p:bold r:id="rId28"/>
      <p:boldItalic r:id="rId29"/>
    </p:embeddedFont>
    <p:embeddedFont>
      <p:font typeface="Open Sans SemiBold" panose="020B0706030804020204" pitchFamily="34" charset="0"/>
      <p:bold r:id="rId30"/>
      <p:boldItalic r:id="rId31"/>
    </p:embeddedFont>
    <p:embeddedFont>
      <p:font typeface="Segoe UI" panose="020B0502040204020203" pitchFamily="34"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694550E-D545-D809-C779-A67ACA5C5BD7}" name="Connor, Deborah L." initials="DC" userId="S::Deborah.Connor@stvinc.com::bc2d8252-22c7-4bb9-8a23-e7b4f4b2c17c" providerId="AD"/>
  <p188:author id="{4E1B1E2E-BF1D-1D0B-A977-2F1A08D634B5}" name="Lambert, Deanna" initials="DL" userId="S::Deanna.Lambert@stvinc.com::756a7d26-0926-4973-b92e-7c1cd2bae823" providerId="AD"/>
  <p188:author id="{D934B278-6B8B-DAED-F2E5-F57E5A6105E1}" name="Erick Hunt-Hawkins" initials="EH" userId="S::JJ07166@tn.gov::8c10e5c9-b73b-4836-9e54-2deb838ed25c" providerId="AD"/>
  <p188:author id="{909B1EA4-83BF-A3C5-7462-0249349720AE}" name="Ritzel, Nolen" initials="NR" userId="S::Nolen.Ritzel@stvinc.com::4a0f312d-0747-47e2-a526-874c14688300" providerId="AD"/>
  <p188:author id="{4A9BEACF-2A2E-3198-4297-8F4DA6517827}" name="Lambert, Deanna" initials="LD" userId="S::deanna.lambert@stvinc.com::756a7d26-0926-4973-b92e-7c1cd2bae82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365D"/>
    <a:srgbClr val="FFFFFF"/>
    <a:srgbClr val="A0A1A3"/>
    <a:srgbClr val="E0E0E0"/>
    <a:srgbClr val="2C2A28"/>
    <a:srgbClr val="A03CD8"/>
    <a:srgbClr val="DCB100"/>
    <a:srgbClr val="00BE20"/>
    <a:srgbClr val="FF0F00"/>
    <a:srgbClr val="4870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6300D7-C06D-4F91-8BE4-80D9EA7CA673}" v="6" dt="2025-07-08T15:04:45.2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714"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font" Target="fonts/font11.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6.fntdata"/><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heme" Target="theme/theme1.xml"/></Relationships>
</file>

<file path=ppt/comments/modernComment_1D7_C1AFAE2C.xml><?xml version="1.0" encoding="utf-8"?>
<p188:cmLst xmlns:a="http://schemas.openxmlformats.org/drawingml/2006/main" xmlns:r="http://schemas.openxmlformats.org/officeDocument/2006/relationships" xmlns:p188="http://schemas.microsoft.com/office/powerpoint/2018/8/main">
  <p188:cm id="{2547304D-8702-4D44-A5D3-06753DCD07A3}" authorId="{D934B278-6B8B-DAED-F2E5-F57E5A6105E1}" created="2025-06-24T16:56:16.825">
    <ac:txMkLst xmlns:ac="http://schemas.microsoft.com/office/drawing/2013/main/command">
      <pc:docMk xmlns:pc="http://schemas.microsoft.com/office/powerpoint/2013/main/command"/>
      <pc:sldMk xmlns:pc="http://schemas.microsoft.com/office/powerpoint/2013/main/command" cId="3249516076" sldId="471"/>
      <ac:spMk id="20" creationId="{5137B77B-0DF6-1444-6F81-D42CDF89E725}"/>
      <ac:txMk cp="0" len="14">
        <ac:context len="15" hash="2345496669"/>
      </ac:txMk>
    </ac:txMkLst>
    <p188:pos x="2491921" y="248312"/>
    <p188:txBody>
      <a:bodyPr/>
      <a:lstStyle/>
      <a:p>
        <a:r>
          <a:rPr lang="en-US"/>
          <a:t>This needs to change. The FONSI cannot happen until the hearing so there is no way that the FONSI could be approved as early as Late 2025, if the same schedule is not showing the hearing until early 2026.
Please change to either "Early 2026" or "Early/Mid 2026"</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D1205BB0-4340-471B-920A-FA71CC774827}" type="datetimeFigureOut">
              <a:rPr lang="en-US" smtClean="0"/>
              <a:t>7/24/2025</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B5D7D42A-8D56-4B4E-B084-A075A97BE9D3}" type="slidenum">
              <a:rPr lang="en-US" smtClean="0"/>
              <a:t>‹#›</a:t>
            </a:fld>
            <a:endParaRPr lang="en-US"/>
          </a:p>
        </p:txBody>
      </p:sp>
    </p:spTree>
    <p:extLst>
      <p:ext uri="{BB962C8B-B14F-4D97-AF65-F5344CB8AC3E}">
        <p14:creationId xmlns:p14="http://schemas.microsoft.com/office/powerpoint/2010/main" val="851946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D7D42A-8D56-4B4E-B084-A075A97BE9D3}" type="slidenum">
              <a:rPr lang="en-US" smtClean="0"/>
              <a:t>1</a:t>
            </a:fld>
            <a:endParaRPr lang="en-US"/>
          </a:p>
        </p:txBody>
      </p:sp>
    </p:spTree>
    <p:extLst>
      <p:ext uri="{BB962C8B-B14F-4D97-AF65-F5344CB8AC3E}">
        <p14:creationId xmlns:p14="http://schemas.microsoft.com/office/powerpoint/2010/main" val="2486363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Cultural Resources includes:</a:t>
            </a:r>
          </a:p>
          <a:p>
            <a:r>
              <a:rPr lang="en-US"/>
              <a:t>	Historic Architecture (including Section 4(f) Resources)</a:t>
            </a:r>
          </a:p>
          <a:p>
            <a:r>
              <a:rPr lang="en-US"/>
              <a:t>	Archaeology</a:t>
            </a:r>
          </a:p>
          <a:p>
            <a:r>
              <a:rPr lang="en-US"/>
              <a:t>	Native American Consultation</a:t>
            </a:r>
          </a:p>
          <a:p>
            <a:endParaRPr lang="en-US"/>
          </a:p>
          <a:p>
            <a:r>
              <a:rPr lang="en-US"/>
              <a:t>Recreation Resources includes Section 4(f) Resources</a:t>
            </a:r>
          </a:p>
          <a:p>
            <a:endParaRPr lang="en-US"/>
          </a:p>
        </p:txBody>
      </p:sp>
      <p:sp>
        <p:nvSpPr>
          <p:cNvPr id="4" name="Slide Number Placeholder 3"/>
          <p:cNvSpPr>
            <a:spLocks noGrp="1"/>
          </p:cNvSpPr>
          <p:nvPr>
            <p:ph type="sldNum" sz="quarter" idx="5"/>
          </p:nvPr>
        </p:nvSpPr>
        <p:spPr/>
        <p:txBody>
          <a:bodyPr/>
          <a:lstStyle/>
          <a:p>
            <a:fld id="{B5D7D42A-8D56-4B4E-B084-A075A97BE9D3}" type="slidenum">
              <a:rPr lang="en-US" smtClean="0"/>
              <a:t>12</a:t>
            </a:fld>
            <a:endParaRPr lang="en-US"/>
          </a:p>
        </p:txBody>
      </p:sp>
    </p:spTree>
    <p:extLst>
      <p:ext uri="{BB962C8B-B14F-4D97-AF65-F5344CB8AC3E}">
        <p14:creationId xmlns:p14="http://schemas.microsoft.com/office/powerpoint/2010/main" val="2090422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BAA035-7A26-42D9-87DE-66675CF28380}" type="slidenum">
              <a:rPr lang="en-US" smtClean="0"/>
              <a:t>13</a:t>
            </a:fld>
            <a:endParaRPr lang="en-US"/>
          </a:p>
        </p:txBody>
      </p:sp>
    </p:spTree>
    <p:extLst>
      <p:ext uri="{BB962C8B-B14F-4D97-AF65-F5344CB8AC3E}">
        <p14:creationId xmlns:p14="http://schemas.microsoft.com/office/powerpoint/2010/main" val="3310620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National Environmental Policy Act (NEPA) was signed into law on January 1, 1970. NEPA requires federal agencies to assess the environmental effects of their proposed actions prior to making decisions. The range of actions covered by NEPA is broad and includes:</a:t>
            </a:r>
          </a:p>
          <a:p>
            <a:pPr marL="171450" indent="-171450">
              <a:buFont typeface="Arial"/>
              <a:buChar char="•"/>
            </a:pPr>
            <a:r>
              <a:rPr lang="en-US"/>
              <a:t>making decisions on permit applications,</a:t>
            </a:r>
          </a:p>
          <a:p>
            <a:pPr marL="171450" indent="-171450">
              <a:buFont typeface="Arial"/>
              <a:buChar char="•"/>
            </a:pPr>
            <a:r>
              <a:rPr lang="en-US"/>
              <a:t>adopting federal land management actions, and</a:t>
            </a:r>
          </a:p>
          <a:p>
            <a:pPr marL="171450" indent="-171450">
              <a:buFont typeface="Arial"/>
              <a:buChar char="•"/>
            </a:pPr>
            <a:r>
              <a:rPr lang="en-US"/>
              <a:t>constructing highways and other publicly-owned facilities.</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A1BAA035-7A26-42D9-87DE-66675CF28380}" type="slidenum">
              <a:rPr lang="en-US" smtClean="0"/>
              <a:t>14</a:t>
            </a:fld>
            <a:endParaRPr lang="en-US"/>
          </a:p>
        </p:txBody>
      </p:sp>
    </p:spTree>
    <p:extLst>
      <p:ext uri="{BB962C8B-B14F-4D97-AF65-F5344CB8AC3E}">
        <p14:creationId xmlns:p14="http://schemas.microsoft.com/office/powerpoint/2010/main" val="2293979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Bef>
                <a:spcPct val="20000"/>
              </a:spcBef>
              <a:buClr>
                <a:srgbClr val="FF0F00"/>
              </a:buClr>
              <a:buFont typeface="Arial" panose="020B0604020202020204" pitchFamily="34" charset="0"/>
              <a:buChar char="•"/>
            </a:pPr>
            <a:r>
              <a:rPr lang="en-US" sz="1200">
                <a:latin typeface="Open Sans"/>
                <a:ea typeface="Open Sans"/>
                <a:cs typeface="Open Sans"/>
              </a:rPr>
              <a:t>Received or postmarked deadline: </a:t>
            </a:r>
          </a:p>
          <a:p>
            <a:pPr>
              <a:spcBef>
                <a:spcPct val="20000"/>
              </a:spcBef>
              <a:buClr>
                <a:srgbClr val="FF0F00"/>
              </a:buClr>
            </a:pPr>
            <a:r>
              <a:rPr lang="en-US" sz="1200">
                <a:latin typeface="Open Sans"/>
                <a:ea typeface="Open Sans"/>
                <a:cs typeface="Open Sans"/>
              </a:rPr>
              <a:t>  </a:t>
            </a:r>
            <a:r>
              <a:rPr lang="en-US" sz="1200" b="1">
                <a:latin typeface="Open Sans"/>
                <a:ea typeface="Open Sans"/>
                <a:cs typeface="Open Sans"/>
              </a:rPr>
              <a:t> July 31, 2025 </a:t>
            </a:r>
            <a:endParaRPr lang="en-US" sz="1200">
              <a:latin typeface="Open Sans"/>
              <a:ea typeface="Open Sans"/>
              <a:cs typeface="Open Sans"/>
            </a:endParaRPr>
          </a:p>
          <a:p>
            <a:endParaRPr lang="en-US"/>
          </a:p>
        </p:txBody>
      </p:sp>
      <p:sp>
        <p:nvSpPr>
          <p:cNvPr id="4" name="Slide Number Placeholder 3"/>
          <p:cNvSpPr>
            <a:spLocks noGrp="1"/>
          </p:cNvSpPr>
          <p:nvPr>
            <p:ph type="sldNum" sz="quarter" idx="5"/>
          </p:nvPr>
        </p:nvSpPr>
        <p:spPr/>
        <p:txBody>
          <a:bodyPr/>
          <a:lstStyle/>
          <a:p>
            <a:fld id="{B5D7D42A-8D56-4B4E-B084-A075A97BE9D3}" type="slidenum">
              <a:rPr lang="en-US" smtClean="0"/>
              <a:t>16</a:t>
            </a:fld>
            <a:endParaRPr lang="en-US"/>
          </a:p>
        </p:txBody>
      </p:sp>
    </p:spTree>
    <p:extLst>
      <p:ext uri="{BB962C8B-B14F-4D97-AF65-F5344CB8AC3E}">
        <p14:creationId xmlns:p14="http://schemas.microsoft.com/office/powerpoint/2010/main" val="3893410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Fillable comment card on website??</a:t>
            </a:r>
          </a:p>
        </p:txBody>
      </p:sp>
      <p:sp>
        <p:nvSpPr>
          <p:cNvPr id="4" name="Slide Number Placeholder 3"/>
          <p:cNvSpPr>
            <a:spLocks noGrp="1"/>
          </p:cNvSpPr>
          <p:nvPr>
            <p:ph type="sldNum" sz="quarter" idx="5"/>
          </p:nvPr>
        </p:nvSpPr>
        <p:spPr/>
        <p:txBody>
          <a:bodyPr/>
          <a:lstStyle/>
          <a:p>
            <a:fld id="{A1BAA035-7A26-42D9-87DE-66675CF28380}" type="slidenum">
              <a:rPr lang="en-US" smtClean="0"/>
              <a:t>17</a:t>
            </a:fld>
            <a:endParaRPr lang="en-US"/>
          </a:p>
        </p:txBody>
      </p:sp>
    </p:spTree>
    <p:extLst>
      <p:ext uri="{BB962C8B-B14F-4D97-AF65-F5344CB8AC3E}">
        <p14:creationId xmlns:p14="http://schemas.microsoft.com/office/powerpoint/2010/main" val="2259994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BAA035-7A26-42D9-87DE-66675CF28380}" type="slidenum">
              <a:rPr lang="en-US" smtClean="0"/>
              <a:t>18</a:t>
            </a:fld>
            <a:endParaRPr lang="en-US"/>
          </a:p>
        </p:txBody>
      </p:sp>
    </p:spTree>
    <p:extLst>
      <p:ext uri="{BB962C8B-B14F-4D97-AF65-F5344CB8AC3E}">
        <p14:creationId xmlns:p14="http://schemas.microsoft.com/office/powerpoint/2010/main" val="294273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BAA035-7A26-42D9-87DE-66675CF28380}" type="slidenum">
              <a:rPr lang="en-US" smtClean="0"/>
              <a:t>2</a:t>
            </a:fld>
            <a:endParaRPr lang="en-US"/>
          </a:p>
        </p:txBody>
      </p:sp>
    </p:spTree>
    <p:extLst>
      <p:ext uri="{BB962C8B-B14F-4D97-AF65-F5344CB8AC3E}">
        <p14:creationId xmlns:p14="http://schemas.microsoft.com/office/powerpoint/2010/main" val="2372652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BAA035-7A26-42D9-87DE-66675CF28380}" type="slidenum">
              <a:rPr lang="en-US" smtClean="0"/>
              <a:t>3</a:t>
            </a:fld>
            <a:endParaRPr lang="en-US"/>
          </a:p>
        </p:txBody>
      </p:sp>
    </p:spTree>
    <p:extLst>
      <p:ext uri="{BB962C8B-B14F-4D97-AF65-F5344CB8AC3E}">
        <p14:creationId xmlns:p14="http://schemas.microsoft.com/office/powerpoint/2010/main" val="830019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BAA035-7A26-42D9-87DE-66675CF28380}" type="slidenum">
              <a:rPr lang="en-US" smtClean="0"/>
              <a:t>4</a:t>
            </a:fld>
            <a:endParaRPr lang="en-US"/>
          </a:p>
        </p:txBody>
      </p:sp>
    </p:spTree>
    <p:extLst>
      <p:ext uri="{BB962C8B-B14F-4D97-AF65-F5344CB8AC3E}">
        <p14:creationId xmlns:p14="http://schemas.microsoft.com/office/powerpoint/2010/main" val="234568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Segoe UI" panose="020B0502040204020203" pitchFamily="34" charset="0"/>
              </a:rPr>
              <a:t>Secondary benefits include:</a:t>
            </a:r>
            <a:br>
              <a:rPr lang="en-US" sz="1800">
                <a:effectLst/>
                <a:latin typeface="Segoe UI" panose="020B0502040204020203" pitchFamily="34" charset="0"/>
              </a:rPr>
            </a:br>
            <a:r>
              <a:rPr lang="en-US" sz="1800">
                <a:effectLst/>
                <a:latin typeface="Segoe UI" panose="020B0502040204020203" pitchFamily="34" charset="0"/>
              </a:rPr>
              <a:t>Replacement and improvement of bridges</a:t>
            </a:r>
            <a:br>
              <a:rPr lang="en-US" sz="1800">
                <a:effectLst/>
                <a:latin typeface="Segoe UI" panose="020B0502040204020203" pitchFamily="34" charset="0"/>
              </a:rPr>
            </a:br>
            <a:r>
              <a:rPr lang="en-US" sz="1800">
                <a:effectLst/>
                <a:latin typeface="Segoe UI" panose="020B0502040204020203" pitchFamily="34" charset="0"/>
              </a:rPr>
              <a:t>Improvement of Freight Movement</a:t>
            </a:r>
            <a:endParaRPr lang="en-US" sz="1800">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A1BAA035-7A26-42D9-87DE-66675CF28380}" type="slidenum">
              <a:rPr lang="en-US" smtClean="0"/>
              <a:t>6</a:t>
            </a:fld>
            <a:endParaRPr lang="en-US"/>
          </a:p>
        </p:txBody>
      </p:sp>
    </p:spTree>
    <p:extLst>
      <p:ext uri="{BB962C8B-B14F-4D97-AF65-F5344CB8AC3E}">
        <p14:creationId xmlns:p14="http://schemas.microsoft.com/office/powerpoint/2010/main" val="356031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3570" lvl="1" indent="-166370">
              <a:spcBef>
                <a:spcPct val="20000"/>
              </a:spcBef>
              <a:buFont typeface="Arial,Sans-Serif"/>
              <a:buChar char="•"/>
            </a:pPr>
            <a:r>
              <a:rPr lang="en-US"/>
              <a:t>12-foot shoulders</a:t>
            </a:r>
          </a:p>
          <a:p>
            <a:pPr marL="1023620" lvl="2" indent="-166370">
              <a:spcBef>
                <a:spcPct val="20000"/>
              </a:spcBef>
              <a:buFont typeface="Arial,Sans-Serif"/>
              <a:buChar char="•"/>
            </a:pPr>
            <a:r>
              <a:rPr lang="en-US"/>
              <a:t>Segments 1 and 2 widen toward the existing median</a:t>
            </a:r>
          </a:p>
          <a:p>
            <a:pPr marL="1023620" lvl="2" indent="-166370">
              <a:spcBef>
                <a:spcPct val="20000"/>
              </a:spcBef>
              <a:buFont typeface="Arial,Sans-Serif"/>
              <a:buChar char="•"/>
            </a:pPr>
            <a:r>
              <a:rPr lang="en-US"/>
              <a:t>Segment 3 widen towards the south</a:t>
            </a:r>
          </a:p>
          <a:p>
            <a:pPr marL="1023620" lvl="2" indent="-166370">
              <a:spcBef>
                <a:spcPct val="20000"/>
              </a:spcBef>
              <a:buFont typeface="Arial,Sans-Serif"/>
              <a:buChar char="•"/>
            </a:pPr>
            <a:endParaRPr lang="en-US">
              <a:ea typeface="Calibri" panose="020F0502020204030204"/>
              <a:cs typeface="Calibri" panose="020F0502020204030204"/>
            </a:endParaRPr>
          </a:p>
          <a:p>
            <a:pPr marL="1023620" lvl="2" indent="-166370">
              <a:spcBef>
                <a:spcPct val="20000"/>
              </a:spcBef>
              <a:buFont typeface="Arial,Sans-Serif"/>
              <a:buChar char="•"/>
            </a:pPr>
            <a:endParaRPr lang="en-US">
              <a:ea typeface="Calibri" panose="020F0502020204030204"/>
              <a:cs typeface="Calibri" panose="020F0502020204030204"/>
            </a:endParaRPr>
          </a:p>
          <a:p>
            <a:pPr marL="623570" lvl="1" indent="-166370">
              <a:spcBef>
                <a:spcPct val="20000"/>
              </a:spcBef>
              <a:buFont typeface="Arial,Sans-Serif"/>
              <a:buChar char="•"/>
            </a:pPr>
            <a:r>
              <a:rPr lang="en-US"/>
              <a:t>Guardrails and barrier walls </a:t>
            </a:r>
          </a:p>
          <a:p>
            <a:pPr marL="1023620" lvl="2" indent="-166370">
              <a:spcBef>
                <a:spcPct val="20000"/>
              </a:spcBef>
              <a:buFont typeface="Arial,Sans-Serif"/>
              <a:buChar char="•"/>
            </a:pPr>
            <a:r>
              <a:rPr lang="en-US"/>
              <a:t>Segment 3 includes a retaining wall along the eastbound edge of the outside shoulder</a:t>
            </a:r>
          </a:p>
        </p:txBody>
      </p:sp>
      <p:sp>
        <p:nvSpPr>
          <p:cNvPr id="4" name="Slide Number Placeholder 3"/>
          <p:cNvSpPr>
            <a:spLocks noGrp="1"/>
          </p:cNvSpPr>
          <p:nvPr>
            <p:ph type="sldNum" sz="quarter" idx="5"/>
          </p:nvPr>
        </p:nvSpPr>
        <p:spPr/>
        <p:txBody>
          <a:bodyPr/>
          <a:lstStyle/>
          <a:p>
            <a:fld id="{A1BAA035-7A26-42D9-87DE-66675CF28380}" type="slidenum">
              <a:rPr lang="en-US" smtClean="0"/>
              <a:t>7</a:t>
            </a:fld>
            <a:endParaRPr lang="en-US"/>
          </a:p>
        </p:txBody>
      </p:sp>
    </p:spTree>
    <p:extLst>
      <p:ext uri="{BB962C8B-B14F-4D97-AF65-F5344CB8AC3E}">
        <p14:creationId xmlns:p14="http://schemas.microsoft.com/office/powerpoint/2010/main" val="1057689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CEA38-726C-A48D-F616-BE675ADFC4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883891-EF02-2118-1275-277CE08B65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327CC9-9203-FF0E-2230-2E9A8FF33DAC}"/>
              </a:ext>
            </a:extLst>
          </p:cNvPr>
          <p:cNvSpPr>
            <a:spLocks noGrp="1"/>
          </p:cNvSpPr>
          <p:nvPr>
            <p:ph type="body" idx="1"/>
          </p:nvPr>
        </p:nvSpPr>
        <p:spPr/>
        <p:txBody>
          <a:bodyPr/>
          <a:lstStyle/>
          <a:p>
            <a:pPr marL="623570" lvl="1" indent="-166370">
              <a:spcBef>
                <a:spcPct val="20000"/>
              </a:spcBef>
              <a:buFont typeface="Arial,Sans-Serif"/>
              <a:buChar char="•"/>
            </a:pPr>
            <a:r>
              <a:rPr lang="en-US"/>
              <a:t>12-foot shoulders</a:t>
            </a:r>
          </a:p>
          <a:p>
            <a:pPr marL="1023620" lvl="2" indent="-166370">
              <a:spcBef>
                <a:spcPct val="20000"/>
              </a:spcBef>
              <a:buFont typeface="Arial,Sans-Serif"/>
              <a:buChar char="•"/>
            </a:pPr>
            <a:r>
              <a:rPr lang="en-US"/>
              <a:t>Segments 1 and 2 widen toward the existing median</a:t>
            </a:r>
          </a:p>
          <a:p>
            <a:pPr marL="1023620" lvl="2" indent="-166370">
              <a:spcBef>
                <a:spcPct val="20000"/>
              </a:spcBef>
              <a:buFont typeface="Arial,Sans-Serif"/>
              <a:buChar char="•"/>
            </a:pPr>
            <a:r>
              <a:rPr lang="en-US"/>
              <a:t>Segment 3 widen towards the south</a:t>
            </a:r>
          </a:p>
          <a:p>
            <a:pPr marL="1023620" lvl="2" indent="-166370">
              <a:spcBef>
                <a:spcPct val="20000"/>
              </a:spcBef>
              <a:buFont typeface="Arial,Sans-Serif"/>
              <a:buChar char="•"/>
            </a:pPr>
            <a:endParaRPr lang="en-US">
              <a:ea typeface="Calibri" panose="020F0502020204030204"/>
              <a:cs typeface="Calibri" panose="020F0502020204030204"/>
            </a:endParaRPr>
          </a:p>
          <a:p>
            <a:pPr marL="1023620" lvl="2" indent="-166370">
              <a:spcBef>
                <a:spcPct val="20000"/>
              </a:spcBef>
              <a:buFont typeface="Arial,Sans-Serif"/>
              <a:buChar char="•"/>
            </a:pPr>
            <a:endParaRPr lang="en-US">
              <a:ea typeface="Calibri" panose="020F0502020204030204"/>
              <a:cs typeface="Calibri" panose="020F0502020204030204"/>
            </a:endParaRPr>
          </a:p>
          <a:p>
            <a:pPr marL="623570" lvl="1" indent="-166370">
              <a:spcBef>
                <a:spcPct val="20000"/>
              </a:spcBef>
              <a:buFont typeface="Arial,Sans-Serif"/>
              <a:buChar char="•"/>
            </a:pPr>
            <a:r>
              <a:rPr lang="en-US"/>
              <a:t>Guardrails and barrier walls </a:t>
            </a:r>
          </a:p>
          <a:p>
            <a:pPr marL="1023620" lvl="2" indent="-166370">
              <a:spcBef>
                <a:spcPct val="20000"/>
              </a:spcBef>
              <a:buFont typeface="Arial,Sans-Serif"/>
              <a:buChar char="•"/>
            </a:pPr>
            <a:r>
              <a:rPr lang="en-US"/>
              <a:t>Segment 3 includes a retaining wall along the eastbound edge of the outside shoulder</a:t>
            </a:r>
          </a:p>
        </p:txBody>
      </p:sp>
      <p:sp>
        <p:nvSpPr>
          <p:cNvPr id="4" name="Slide Number Placeholder 3">
            <a:extLst>
              <a:ext uri="{FF2B5EF4-FFF2-40B4-BE49-F238E27FC236}">
                <a16:creationId xmlns:a16="http://schemas.microsoft.com/office/drawing/2014/main" id="{8281EF1E-2BF3-5C4C-95F6-A2ABB9C6BA2F}"/>
              </a:ext>
            </a:extLst>
          </p:cNvPr>
          <p:cNvSpPr>
            <a:spLocks noGrp="1"/>
          </p:cNvSpPr>
          <p:nvPr>
            <p:ph type="sldNum" sz="quarter" idx="5"/>
          </p:nvPr>
        </p:nvSpPr>
        <p:spPr/>
        <p:txBody>
          <a:bodyPr/>
          <a:lstStyle/>
          <a:p>
            <a:fld id="{A1BAA035-7A26-42D9-87DE-66675CF28380}" type="slidenum">
              <a:rPr lang="en-US" smtClean="0"/>
              <a:t>9</a:t>
            </a:fld>
            <a:endParaRPr lang="en-US"/>
          </a:p>
        </p:txBody>
      </p:sp>
    </p:spTree>
    <p:extLst>
      <p:ext uri="{BB962C8B-B14F-4D97-AF65-F5344CB8AC3E}">
        <p14:creationId xmlns:p14="http://schemas.microsoft.com/office/powerpoint/2010/main" val="21542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8513" y="1212850"/>
            <a:ext cx="5816600" cy="3271838"/>
          </a:xfrm>
        </p:spPr>
      </p:sp>
      <p:sp>
        <p:nvSpPr>
          <p:cNvPr id="3" name="Notes Placeholder 2"/>
          <p:cNvSpPr>
            <a:spLocks noGrp="1"/>
          </p:cNvSpPr>
          <p:nvPr>
            <p:ph type="body" idx="1"/>
          </p:nvPr>
        </p:nvSpPr>
        <p:spPr/>
        <p:txBody>
          <a:bodyPr/>
          <a:lstStyle/>
          <a:p>
            <a:pPr marL="171450" indent="-171450">
              <a:spcBef>
                <a:spcPct val="20000"/>
              </a:spcBef>
              <a:buFont typeface="Arial"/>
              <a:buChar char="•"/>
            </a:pPr>
            <a:r>
              <a:rPr lang="en-US"/>
              <a:t>Three segments</a:t>
            </a:r>
          </a:p>
          <a:p>
            <a:pPr marL="628650" lvl="1" indent="-171450">
              <a:spcBef>
                <a:spcPct val="20000"/>
              </a:spcBef>
              <a:buFont typeface="Arial"/>
              <a:buChar char="•"/>
            </a:pPr>
            <a:r>
              <a:rPr lang="en-US"/>
              <a:t>1 awaiting funding</a:t>
            </a:r>
          </a:p>
          <a:p>
            <a:pPr marL="628650" lvl="1" indent="-171450">
              <a:spcBef>
                <a:spcPct val="20000"/>
              </a:spcBef>
              <a:buFont typeface="Arial"/>
              <a:buChar char="•"/>
            </a:pPr>
            <a:r>
              <a:rPr lang="en-US"/>
              <a:t>2 &amp; 3 future funding</a:t>
            </a:r>
          </a:p>
          <a:p>
            <a:pPr marL="628650" lvl="1" indent="-171450">
              <a:spcBef>
                <a:spcPct val="20000"/>
              </a:spcBef>
              <a:buFont typeface="Arial"/>
              <a:buChar char="•"/>
            </a:pPr>
            <a:r>
              <a:rPr lang="en-US"/>
              <a:t>Constructed in reverse order</a:t>
            </a:r>
            <a:endParaRPr lang="en-US">
              <a:ea typeface="Calibri"/>
              <a:cs typeface="Calibri"/>
            </a:endParaRPr>
          </a:p>
        </p:txBody>
      </p:sp>
      <p:sp>
        <p:nvSpPr>
          <p:cNvPr id="4" name="Slide Number Placeholder 3"/>
          <p:cNvSpPr>
            <a:spLocks noGrp="1"/>
          </p:cNvSpPr>
          <p:nvPr>
            <p:ph type="sldNum" sz="quarter" idx="10"/>
          </p:nvPr>
        </p:nvSpPr>
        <p:spPr/>
        <p:txBody>
          <a:bodyPr/>
          <a:lstStyle/>
          <a:p>
            <a:fld id="{82512E59-8F4B-4659-8BE9-72FAFCB7E558}" type="slidenum">
              <a:rPr lang="en-US" smtClean="0"/>
              <a:t>10</a:t>
            </a:fld>
            <a:endParaRPr lang="en-US"/>
          </a:p>
        </p:txBody>
      </p:sp>
    </p:spTree>
    <p:extLst>
      <p:ext uri="{BB962C8B-B14F-4D97-AF65-F5344CB8AC3E}">
        <p14:creationId xmlns:p14="http://schemas.microsoft.com/office/powerpoint/2010/main" val="1515459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8513" y="1212850"/>
            <a:ext cx="5816600" cy="3271838"/>
          </a:xfrm>
        </p:spPr>
      </p:sp>
      <p:sp>
        <p:nvSpPr>
          <p:cNvPr id="3" name="Notes Placeholder 2"/>
          <p:cNvSpPr>
            <a:spLocks noGrp="1"/>
          </p:cNvSpPr>
          <p:nvPr>
            <p:ph type="body" idx="1"/>
          </p:nvPr>
        </p:nvSpPr>
        <p:spPr/>
        <p:txBody>
          <a:bodyPr/>
          <a:lstStyle/>
          <a:p>
            <a:pPr marL="623570" lvl="1" indent="-166370">
              <a:spcBef>
                <a:spcPct val="20000"/>
              </a:spcBef>
              <a:buFont typeface="Arial,Sans-Serif"/>
              <a:buChar char="•"/>
            </a:pPr>
            <a:r>
              <a:rPr lang="en-US"/>
              <a:t>Widen from 4-lanes to 6-lanes </a:t>
            </a:r>
          </a:p>
          <a:p>
            <a:pPr marL="623570" lvl="1" indent="-166370">
              <a:spcBef>
                <a:spcPct val="20000"/>
              </a:spcBef>
              <a:buFont typeface="Arial,Sans-Serif"/>
              <a:buChar char="•"/>
            </a:pPr>
            <a:r>
              <a:rPr lang="en-US"/>
              <a:t>Include 12-foot shoulders</a:t>
            </a:r>
          </a:p>
          <a:p>
            <a:pPr marL="1023620" lvl="2" indent="-166370">
              <a:spcBef>
                <a:spcPct val="20000"/>
              </a:spcBef>
              <a:buFont typeface="Arial,Sans-Serif"/>
              <a:buChar char="•"/>
            </a:pPr>
            <a:r>
              <a:rPr lang="en-US"/>
              <a:t>Segments 1 and 2 widen toward the existing median</a:t>
            </a:r>
          </a:p>
          <a:p>
            <a:pPr marL="1023620" lvl="2" indent="-166370">
              <a:spcBef>
                <a:spcPct val="20000"/>
              </a:spcBef>
              <a:buFont typeface="Arial,Sans-Serif"/>
              <a:buChar char="•"/>
            </a:pPr>
            <a:r>
              <a:rPr lang="en-US"/>
              <a:t>Segment 3 widen towards the south</a:t>
            </a:r>
          </a:p>
          <a:p>
            <a:pPr marL="623570" lvl="1" indent="-166370">
              <a:spcBef>
                <a:spcPct val="20000"/>
              </a:spcBef>
              <a:buFont typeface="Arial,Sans-Serif"/>
              <a:buChar char="•"/>
            </a:pPr>
            <a:r>
              <a:rPr lang="en-US"/>
              <a:t>Add guardrails and barrier walls </a:t>
            </a:r>
          </a:p>
          <a:p>
            <a:pPr marL="1023620" lvl="2" indent="-166370">
              <a:spcBef>
                <a:spcPct val="20000"/>
              </a:spcBef>
              <a:buFont typeface="Arial,Sans-Serif"/>
              <a:buChar char="•"/>
            </a:pPr>
            <a:r>
              <a:rPr lang="en-US"/>
              <a:t>Segment 3 includes a retaining wall along the eastbound edge of the outside shoulder</a:t>
            </a:r>
          </a:p>
          <a:p>
            <a:pPr marL="623570" lvl="1" indent="-166370">
              <a:spcBef>
                <a:spcPct val="20000"/>
              </a:spcBef>
              <a:buFont typeface="Arial,Sans-Serif"/>
              <a:buChar char="•"/>
            </a:pPr>
            <a:r>
              <a:rPr lang="en-US"/>
              <a:t>Replace twelve bridges (TN)</a:t>
            </a:r>
          </a:p>
          <a:p>
            <a:pPr marL="623570" lvl="1" indent="-166370">
              <a:spcBef>
                <a:spcPct val="20000"/>
              </a:spcBef>
              <a:buFont typeface="Arial,Sans-Serif"/>
              <a:buChar char="•"/>
            </a:pPr>
            <a:r>
              <a:rPr lang="en-US"/>
              <a:t>Widen two bridges (GA)</a:t>
            </a:r>
          </a:p>
          <a:p>
            <a:endParaRPr lang="en-US">
              <a:ea typeface="Calibri"/>
              <a:cs typeface="Calibri"/>
            </a:endParaRPr>
          </a:p>
        </p:txBody>
      </p:sp>
      <p:sp>
        <p:nvSpPr>
          <p:cNvPr id="4" name="Slide Number Placeholder 3"/>
          <p:cNvSpPr>
            <a:spLocks noGrp="1"/>
          </p:cNvSpPr>
          <p:nvPr>
            <p:ph type="sldNum" sz="quarter" idx="10"/>
          </p:nvPr>
        </p:nvSpPr>
        <p:spPr/>
        <p:txBody>
          <a:bodyPr/>
          <a:lstStyle/>
          <a:p>
            <a:fld id="{82512E59-8F4B-4659-8BE9-72FAFCB7E558}" type="slidenum">
              <a:rPr lang="en-US" smtClean="0"/>
              <a:t>11</a:t>
            </a:fld>
            <a:endParaRPr lang="en-US"/>
          </a:p>
        </p:txBody>
      </p:sp>
    </p:spTree>
    <p:extLst>
      <p:ext uri="{BB962C8B-B14F-4D97-AF65-F5344CB8AC3E}">
        <p14:creationId xmlns:p14="http://schemas.microsoft.com/office/powerpoint/2010/main" val="13713321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sp>
        <p:nvSpPr>
          <p:cNvPr id="3" name="Rectangle 2"/>
          <p:cNvSpPr/>
          <p:nvPr userDrawn="1"/>
        </p:nvSpPr>
        <p:spPr>
          <a:xfrm>
            <a:off x="0" y="2914650"/>
            <a:ext cx="9144000" cy="18859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 y="3028953"/>
            <a:ext cx="8839200" cy="1066799"/>
          </a:xfrm>
        </p:spPr>
        <p:txBody>
          <a:bodyPr>
            <a:normAutofit/>
          </a:bodyPr>
          <a:lstStyle>
            <a:lvl1pPr algn="ctr">
              <a:defRPr sz="40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7" name="Text Placeholder 13"/>
          <p:cNvSpPr>
            <a:spLocks noGrp="1"/>
          </p:cNvSpPr>
          <p:nvPr>
            <p:ph type="body" sz="quarter" idx="12" hasCustomPrompt="1"/>
          </p:nvPr>
        </p:nvSpPr>
        <p:spPr>
          <a:xfrm>
            <a:off x="152400" y="4095751"/>
            <a:ext cx="8839200" cy="609600"/>
          </a:xfrm>
        </p:spPr>
        <p:txBody>
          <a:bodyPr anchor="ctr">
            <a:normAutofit/>
          </a:bodyPr>
          <a:lstStyle>
            <a:lvl1pPr marL="0" indent="0" algn="ctr">
              <a:buNone/>
              <a:defRPr sz="2800">
                <a:solidFill>
                  <a:schemeClr val="bg1"/>
                </a:solidFill>
                <a:effectLst>
                  <a:outerShdw blurRad="38100" dist="38100" dir="2700000" algn="tl">
                    <a:srgbClr val="000000">
                      <a:alpha val="43137"/>
                    </a:srgbClr>
                  </a:outerShdw>
                </a:effectLst>
                <a:latin typeface="PermianSlabSerifTypeface" pitchFamily="50" charset="0"/>
              </a:defRPr>
            </a:lvl1pPr>
          </a:lstStyle>
          <a:p>
            <a:pPr lvl="0"/>
            <a:r>
              <a:rPr lang="en-US"/>
              <a:t>Sub-Title</a:t>
            </a:r>
          </a:p>
        </p:txBody>
      </p:sp>
      <p:sp>
        <p:nvSpPr>
          <p:cNvPr id="8" name="Text Placeholder 11"/>
          <p:cNvSpPr>
            <a:spLocks noGrp="1"/>
          </p:cNvSpPr>
          <p:nvPr>
            <p:ph type="body" sz="quarter" idx="11" hasCustomPrompt="1"/>
          </p:nvPr>
        </p:nvSpPr>
        <p:spPr>
          <a:xfrm>
            <a:off x="0" y="4800600"/>
            <a:ext cx="9144000" cy="342900"/>
          </a:xfrm>
        </p:spPr>
        <p:txBody>
          <a:bodyPr anchor="ctr">
            <a:normAutofit/>
          </a:bodyPr>
          <a:lstStyle>
            <a:lvl1pPr marL="0" indent="0" algn="ctr">
              <a:buNone/>
              <a:defRPr sz="110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Name, Position | Date</a:t>
            </a: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33600" y="361950"/>
            <a:ext cx="6578600" cy="2844800"/>
          </a:xfrm>
          <a:prstGeom prst="rect">
            <a:avLst/>
          </a:prstGeom>
        </p:spPr>
      </p:pic>
    </p:spTree>
    <p:extLst>
      <p:ext uri="{BB962C8B-B14F-4D97-AF65-F5344CB8AC3E}">
        <p14:creationId xmlns:p14="http://schemas.microsoft.com/office/powerpoint/2010/main" val="3357423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ody - Gray">
    <p:spTree>
      <p:nvGrpSpPr>
        <p:cNvPr id="1" name=""/>
        <p:cNvGrpSpPr/>
        <p:nvPr/>
      </p:nvGrpSpPr>
      <p:grpSpPr>
        <a:xfrm>
          <a:off x="0" y="0"/>
          <a:ext cx="0" cy="0"/>
          <a:chOff x="0" y="0"/>
          <a:chExt cx="0" cy="0"/>
        </a:xfrm>
      </p:grpSpPr>
      <p:sp>
        <p:nvSpPr>
          <p:cNvPr id="7" name="Rectangle 6"/>
          <p:cNvSpPr/>
          <p:nvPr userDrawn="1"/>
        </p:nvSpPr>
        <p:spPr>
          <a:xfrm>
            <a:off x="0" y="133351"/>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3" name="Content Placeholder 2"/>
          <p:cNvSpPr>
            <a:spLocks noGrp="1"/>
          </p:cNvSpPr>
          <p:nvPr>
            <p:ph idx="1"/>
          </p:nvPr>
        </p:nvSpPr>
        <p:spPr>
          <a:xfrm>
            <a:off x="228600" y="895353"/>
            <a:ext cx="8763000" cy="3718847"/>
          </a:xfrm>
        </p:spPr>
        <p:txBody>
          <a:bodyPr>
            <a:normAutofit/>
          </a:bodyPr>
          <a:lstStyle>
            <a:lvl1pPr>
              <a:buClr>
                <a:schemeClr val="accent5">
                  <a:lumMod val="60000"/>
                  <a:lumOff val="40000"/>
                </a:schemeClr>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5">
                  <a:lumMod val="60000"/>
                  <a:lumOff val="40000"/>
                </a:schemeClr>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5">
                  <a:lumMod val="60000"/>
                  <a:lumOff val="40000"/>
                </a:schemeClr>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0" y="742951"/>
            <a:ext cx="9144000" cy="6667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4614200"/>
            <a:ext cx="9144000" cy="5293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4"/>
          <p:cNvSpPr>
            <a:spLocks noGrp="1"/>
          </p:cNvSpPr>
          <p:nvPr>
            <p:ph type="ftr" sz="quarter" idx="11"/>
          </p:nvPr>
        </p:nvSpPr>
        <p:spPr>
          <a:xfrm>
            <a:off x="3124200" y="4781550"/>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13" name="Slide Number Placeholder 5"/>
          <p:cNvSpPr>
            <a:spLocks noGrp="1"/>
          </p:cNvSpPr>
          <p:nvPr>
            <p:ph type="sldNum" sz="quarter" idx="12"/>
          </p:nvPr>
        </p:nvSpPr>
        <p:spPr>
          <a:xfrm>
            <a:off x="6858000" y="4781550"/>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28600" y="4612880"/>
            <a:ext cx="954402" cy="548640"/>
          </a:xfrm>
          <a:prstGeom prst="rect">
            <a:avLst/>
          </a:prstGeom>
        </p:spPr>
      </p:pic>
    </p:spTree>
    <p:extLst>
      <p:ext uri="{BB962C8B-B14F-4D97-AF65-F5344CB8AC3E}">
        <p14:creationId xmlns:p14="http://schemas.microsoft.com/office/powerpoint/2010/main" val="3617188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Body - Tan">
    <p:spTree>
      <p:nvGrpSpPr>
        <p:cNvPr id="1" name=""/>
        <p:cNvGrpSpPr/>
        <p:nvPr/>
      </p:nvGrpSpPr>
      <p:grpSpPr>
        <a:xfrm>
          <a:off x="0" y="0"/>
          <a:ext cx="0" cy="0"/>
          <a:chOff x="0" y="0"/>
          <a:chExt cx="0" cy="0"/>
        </a:xfrm>
      </p:grpSpPr>
      <p:sp>
        <p:nvSpPr>
          <p:cNvPr id="7" name="Rectangle 6"/>
          <p:cNvSpPr/>
          <p:nvPr userDrawn="1"/>
        </p:nvSpPr>
        <p:spPr>
          <a:xfrm>
            <a:off x="0" y="133351"/>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3" name="Content Placeholder 2"/>
          <p:cNvSpPr>
            <a:spLocks noGrp="1"/>
          </p:cNvSpPr>
          <p:nvPr>
            <p:ph idx="1"/>
          </p:nvPr>
        </p:nvSpPr>
        <p:spPr>
          <a:xfrm>
            <a:off x="228600" y="895350"/>
            <a:ext cx="8763000" cy="3718849"/>
          </a:xfrm>
        </p:spPr>
        <p:txBody>
          <a:bodyPr>
            <a:normAutofit/>
          </a:bodyPr>
          <a:lstStyle>
            <a:lvl1pPr>
              <a:buClr>
                <a:schemeClr val="accent6"/>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6"/>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6"/>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0" y="742951"/>
            <a:ext cx="9144000" cy="66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4614200"/>
            <a:ext cx="9144000" cy="5293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4781550"/>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16" name="Slide Number Placeholder 5"/>
          <p:cNvSpPr>
            <a:spLocks noGrp="1"/>
          </p:cNvSpPr>
          <p:nvPr>
            <p:ph type="sldNum" sz="quarter" idx="12"/>
          </p:nvPr>
        </p:nvSpPr>
        <p:spPr>
          <a:xfrm>
            <a:off x="6858000" y="4781550"/>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28600" y="4612880"/>
            <a:ext cx="954402" cy="548640"/>
          </a:xfrm>
          <a:prstGeom prst="rect">
            <a:avLst/>
          </a:prstGeom>
        </p:spPr>
      </p:pic>
    </p:spTree>
    <p:extLst>
      <p:ext uri="{BB962C8B-B14F-4D97-AF65-F5344CB8AC3E}">
        <p14:creationId xmlns:p14="http://schemas.microsoft.com/office/powerpoint/2010/main" val="2448185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ouble-Column Body">
    <p:spTree>
      <p:nvGrpSpPr>
        <p:cNvPr id="1" name=""/>
        <p:cNvGrpSpPr/>
        <p:nvPr/>
      </p:nvGrpSpPr>
      <p:grpSpPr>
        <a:xfrm>
          <a:off x="0" y="0"/>
          <a:ext cx="0" cy="0"/>
          <a:chOff x="0" y="0"/>
          <a:chExt cx="0" cy="0"/>
        </a:xfrm>
      </p:grpSpPr>
      <p:sp>
        <p:nvSpPr>
          <p:cNvPr id="7" name="Rectangle 6"/>
          <p:cNvSpPr/>
          <p:nvPr userDrawn="1"/>
        </p:nvSpPr>
        <p:spPr>
          <a:xfrm>
            <a:off x="0" y="133351"/>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3" name="Content Placeholder 2"/>
          <p:cNvSpPr>
            <a:spLocks noGrp="1"/>
          </p:cNvSpPr>
          <p:nvPr>
            <p:ph idx="1"/>
          </p:nvPr>
        </p:nvSpPr>
        <p:spPr>
          <a:xfrm>
            <a:off x="228600" y="895353"/>
            <a:ext cx="4191000" cy="3718847"/>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3"/>
          </p:nvPr>
        </p:nvSpPr>
        <p:spPr>
          <a:xfrm>
            <a:off x="4724400" y="895353"/>
            <a:ext cx="4191000" cy="3718847"/>
          </a:xfrm>
        </p:spPr>
        <p:txBody>
          <a:bodyPr>
            <a:normAutofit/>
          </a:bodyPr>
          <a:lstStyle>
            <a:lvl1pPr>
              <a:buClr>
                <a:srgbClr val="FF00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0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0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p:cNvSpPr/>
          <p:nvPr userDrawn="1"/>
        </p:nvSpPr>
        <p:spPr>
          <a:xfrm>
            <a:off x="0" y="4614200"/>
            <a:ext cx="9144000" cy="5293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4"/>
          <p:cNvSpPr>
            <a:spLocks noGrp="1"/>
          </p:cNvSpPr>
          <p:nvPr>
            <p:ph type="ftr" sz="quarter" idx="11"/>
          </p:nvPr>
        </p:nvSpPr>
        <p:spPr>
          <a:xfrm>
            <a:off x="3124200" y="4781550"/>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14" name="Slide Number Placeholder 5"/>
          <p:cNvSpPr>
            <a:spLocks noGrp="1"/>
          </p:cNvSpPr>
          <p:nvPr>
            <p:ph type="sldNum" sz="quarter" idx="12"/>
          </p:nvPr>
        </p:nvSpPr>
        <p:spPr>
          <a:xfrm>
            <a:off x="6858000" y="4781550"/>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28600" y="4612880"/>
            <a:ext cx="954402" cy="548640"/>
          </a:xfrm>
          <a:prstGeom prst="rect">
            <a:avLst/>
          </a:prstGeom>
        </p:spPr>
      </p:pic>
    </p:spTree>
    <p:extLst>
      <p:ext uri="{BB962C8B-B14F-4D97-AF65-F5344CB8AC3E}">
        <p14:creationId xmlns:p14="http://schemas.microsoft.com/office/powerpoint/2010/main" val="27645693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455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 Blu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9934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 Orange">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9934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 YellowGreen">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6782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 Gray">
    <p:bg>
      <p:bgPr>
        <a:solidFill>
          <a:schemeClr val="accent5">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993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572000" y="0"/>
            <a:ext cx="4572000" cy="5143500"/>
          </a:xfrm>
        </p:spPr>
        <p:txBody>
          <a:bodyPr/>
          <a:lstStyle>
            <a:lvl1pPr marL="0" indent="0">
              <a:buNone/>
              <a:defRPr/>
            </a:lvl1pPr>
          </a:lstStyle>
          <a:p>
            <a:r>
              <a:rPr lang="en-US"/>
              <a:t>Click icon to add picture</a:t>
            </a:r>
          </a:p>
        </p:txBody>
      </p:sp>
      <p:sp>
        <p:nvSpPr>
          <p:cNvPr id="10" name="Title 9"/>
          <p:cNvSpPr>
            <a:spLocks noGrp="1"/>
          </p:cNvSpPr>
          <p:nvPr>
            <p:ph type="title"/>
          </p:nvPr>
        </p:nvSpPr>
        <p:spPr>
          <a:xfrm>
            <a:off x="381000" y="1657351"/>
            <a:ext cx="3962400" cy="1676400"/>
          </a:xfrm>
        </p:spPr>
        <p:txBody>
          <a:bodyPr>
            <a:noAutofit/>
          </a:bodyPr>
          <a:lstStyle>
            <a:lvl1pPr marL="0" indent="0" algn="l">
              <a:defRPr sz="3600">
                <a:effectLst/>
                <a:latin typeface="PermianSlabSerifTypeface" pitchFamily="50" charset="0"/>
              </a:defRPr>
            </a:lvl1pPr>
          </a:lstStyle>
          <a:p>
            <a:r>
              <a:rPr lang="en-US"/>
              <a:t>Click to edit Master title style</a:t>
            </a:r>
          </a:p>
        </p:txBody>
      </p:sp>
      <p:sp>
        <p:nvSpPr>
          <p:cNvPr id="12" name="Text Placeholder 11"/>
          <p:cNvSpPr>
            <a:spLocks noGrp="1"/>
          </p:cNvSpPr>
          <p:nvPr>
            <p:ph type="body" sz="quarter" idx="11" hasCustomPrompt="1"/>
          </p:nvPr>
        </p:nvSpPr>
        <p:spPr>
          <a:xfrm>
            <a:off x="381000" y="4171950"/>
            <a:ext cx="4038600" cy="838200"/>
          </a:xfrm>
        </p:spPr>
        <p:txBody>
          <a:bodyPr anchor="b">
            <a:normAutofit/>
          </a:bodyPr>
          <a:lstStyle>
            <a:lvl1pPr marL="0" indent="0">
              <a:buNone/>
              <a:defRPr sz="11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Name, Position</a:t>
            </a:r>
          </a:p>
          <a:p>
            <a:pPr lvl="0"/>
            <a:r>
              <a:rPr lang="en-US"/>
              <a:t>Date</a:t>
            </a:r>
          </a:p>
        </p:txBody>
      </p:sp>
      <p:sp>
        <p:nvSpPr>
          <p:cNvPr id="14" name="Text Placeholder 13"/>
          <p:cNvSpPr>
            <a:spLocks noGrp="1"/>
          </p:cNvSpPr>
          <p:nvPr>
            <p:ph type="body" sz="quarter" idx="12" hasCustomPrompt="1"/>
          </p:nvPr>
        </p:nvSpPr>
        <p:spPr>
          <a:xfrm>
            <a:off x="381000" y="3333751"/>
            <a:ext cx="3962400" cy="609600"/>
          </a:xfrm>
        </p:spPr>
        <p:txBody>
          <a:bodyPr>
            <a:normAutofit/>
          </a:bodyPr>
          <a:lstStyle>
            <a:lvl1pPr marL="0" indent="0">
              <a:buNone/>
              <a:defRPr sz="2800">
                <a:solidFill>
                  <a:schemeClr val="accent5"/>
                </a:solidFill>
                <a:latin typeface="PermianSlabSerifTypeface" pitchFamily="50" charset="0"/>
              </a:defRPr>
            </a:lvl1pPr>
          </a:lstStyle>
          <a:p>
            <a:pPr lvl="0"/>
            <a:r>
              <a:rPr lang="en-US"/>
              <a:t>Sub-Title</a:t>
            </a: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04800" y="285750"/>
            <a:ext cx="2763012" cy="1194816"/>
          </a:xfrm>
          <a:prstGeom prst="rect">
            <a:avLst/>
          </a:prstGeom>
        </p:spPr>
      </p:pic>
    </p:spTree>
    <p:extLst>
      <p:ext uri="{BB962C8B-B14F-4D97-AF65-F5344CB8AC3E}">
        <p14:creationId xmlns:p14="http://schemas.microsoft.com/office/powerpoint/2010/main" val="2255976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sp>
        <p:nvSpPr>
          <p:cNvPr id="4" name="Rectangle 3"/>
          <p:cNvSpPr/>
          <p:nvPr userDrawn="1"/>
        </p:nvSpPr>
        <p:spPr>
          <a:xfrm>
            <a:off x="3200400" y="2906078"/>
            <a:ext cx="5943600" cy="168021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276600" y="2971800"/>
            <a:ext cx="5715000" cy="1543050"/>
          </a:xfrm>
        </p:spPr>
        <p:txBody>
          <a:bodyPr/>
          <a:lstStyle>
            <a:lvl1pPr algn="r">
              <a:defRPr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2000" y="2495550"/>
            <a:ext cx="2510028" cy="2510028"/>
          </a:xfrm>
          <a:prstGeom prst="rect">
            <a:avLst/>
          </a:prstGeom>
          <a:noFill/>
          <a:ln>
            <a:noFill/>
          </a:ln>
        </p:spPr>
      </p:pic>
    </p:spTree>
    <p:extLst>
      <p:ext uri="{BB962C8B-B14F-4D97-AF65-F5344CB8AC3E}">
        <p14:creationId xmlns:p14="http://schemas.microsoft.com/office/powerpoint/2010/main" val="2854890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Body - TN Mark">
    <p:spTree>
      <p:nvGrpSpPr>
        <p:cNvPr id="1" name=""/>
        <p:cNvGrpSpPr/>
        <p:nvPr/>
      </p:nvGrpSpPr>
      <p:grpSpPr>
        <a:xfrm>
          <a:off x="0" y="0"/>
          <a:ext cx="0" cy="0"/>
          <a:chOff x="0" y="0"/>
          <a:chExt cx="0" cy="0"/>
        </a:xfrm>
      </p:grpSpPr>
      <p:sp>
        <p:nvSpPr>
          <p:cNvPr id="7" name="Rectangle 6"/>
          <p:cNvSpPr/>
          <p:nvPr userDrawn="1"/>
        </p:nvSpPr>
        <p:spPr>
          <a:xfrm>
            <a:off x="0" y="133351"/>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3" name="Content Placeholder 2"/>
          <p:cNvSpPr>
            <a:spLocks noGrp="1"/>
          </p:cNvSpPr>
          <p:nvPr>
            <p:ph idx="1"/>
          </p:nvPr>
        </p:nvSpPr>
        <p:spPr>
          <a:xfrm>
            <a:off x="152400" y="857250"/>
            <a:ext cx="8839200" cy="4171950"/>
          </a:xfrm>
        </p:spPr>
        <p:txBody>
          <a:bodyPr>
            <a:normAutofit/>
          </a:bodyPr>
          <a:lstStyle>
            <a:lvl1pPr>
              <a:buClr>
                <a:schemeClr val="bg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bg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bg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279892" y="4304964"/>
            <a:ext cx="864108" cy="864108"/>
          </a:xfrm>
          <a:prstGeom prst="rect">
            <a:avLst/>
          </a:prstGeom>
        </p:spPr>
      </p:pic>
    </p:spTree>
    <p:extLst>
      <p:ext uri="{BB962C8B-B14F-4D97-AF65-F5344CB8AC3E}">
        <p14:creationId xmlns:p14="http://schemas.microsoft.com/office/powerpoint/2010/main" val="1899978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ody">
    <p:spTree>
      <p:nvGrpSpPr>
        <p:cNvPr id="1" name=""/>
        <p:cNvGrpSpPr/>
        <p:nvPr/>
      </p:nvGrpSpPr>
      <p:grpSpPr>
        <a:xfrm>
          <a:off x="0" y="0"/>
          <a:ext cx="0" cy="0"/>
          <a:chOff x="0" y="0"/>
          <a:chExt cx="0" cy="0"/>
        </a:xfrm>
      </p:grpSpPr>
      <p:sp>
        <p:nvSpPr>
          <p:cNvPr id="7" name="Rectangle 6"/>
          <p:cNvSpPr/>
          <p:nvPr userDrawn="1"/>
        </p:nvSpPr>
        <p:spPr>
          <a:xfrm>
            <a:off x="0" y="133351"/>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3" name="Content Placeholder 2"/>
          <p:cNvSpPr>
            <a:spLocks noGrp="1"/>
          </p:cNvSpPr>
          <p:nvPr>
            <p:ph idx="1"/>
          </p:nvPr>
        </p:nvSpPr>
        <p:spPr>
          <a:xfrm>
            <a:off x="228600" y="895353"/>
            <a:ext cx="8763000" cy="3718847"/>
          </a:xfrm>
        </p:spPr>
        <p:txBody>
          <a:bodyPr>
            <a:normAutofit/>
          </a:bodyPr>
          <a:lstStyle>
            <a:lvl1pPr>
              <a:buClr>
                <a:schemeClr val="bg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bg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bg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p:cNvSpPr/>
          <p:nvPr userDrawn="1"/>
        </p:nvSpPr>
        <p:spPr>
          <a:xfrm>
            <a:off x="0" y="4614200"/>
            <a:ext cx="9144000" cy="5293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4"/>
          <p:cNvSpPr>
            <a:spLocks noGrp="1"/>
          </p:cNvSpPr>
          <p:nvPr>
            <p:ph type="ftr" sz="quarter" idx="11"/>
          </p:nvPr>
        </p:nvSpPr>
        <p:spPr>
          <a:xfrm>
            <a:off x="3124200" y="4781550"/>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13" name="Slide Number Placeholder 5"/>
          <p:cNvSpPr>
            <a:spLocks noGrp="1"/>
          </p:cNvSpPr>
          <p:nvPr>
            <p:ph type="sldNum" sz="quarter" idx="12"/>
          </p:nvPr>
        </p:nvSpPr>
        <p:spPr>
          <a:xfrm>
            <a:off x="6858000" y="4781550"/>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28600" y="4612880"/>
            <a:ext cx="954402" cy="548640"/>
          </a:xfrm>
          <a:prstGeom prst="rect">
            <a:avLst/>
          </a:prstGeom>
        </p:spPr>
      </p:pic>
    </p:spTree>
    <p:extLst>
      <p:ext uri="{BB962C8B-B14F-4D97-AF65-F5344CB8AC3E}">
        <p14:creationId xmlns:p14="http://schemas.microsoft.com/office/powerpoint/2010/main" val="783884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Body - Red">
    <p:spTree>
      <p:nvGrpSpPr>
        <p:cNvPr id="1" name=""/>
        <p:cNvGrpSpPr/>
        <p:nvPr/>
      </p:nvGrpSpPr>
      <p:grpSpPr>
        <a:xfrm>
          <a:off x="0" y="0"/>
          <a:ext cx="0" cy="0"/>
          <a:chOff x="0" y="0"/>
          <a:chExt cx="0" cy="0"/>
        </a:xfrm>
      </p:grpSpPr>
      <p:sp>
        <p:nvSpPr>
          <p:cNvPr id="7" name="Rectangle 6"/>
          <p:cNvSpPr/>
          <p:nvPr userDrawn="1"/>
        </p:nvSpPr>
        <p:spPr>
          <a:xfrm>
            <a:off x="0" y="133351"/>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3" name="Content Placeholder 2"/>
          <p:cNvSpPr>
            <a:spLocks noGrp="1"/>
          </p:cNvSpPr>
          <p:nvPr>
            <p:ph idx="1"/>
          </p:nvPr>
        </p:nvSpPr>
        <p:spPr>
          <a:xfrm>
            <a:off x="228600" y="895350"/>
            <a:ext cx="8763000" cy="3718849"/>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0" y="742951"/>
            <a:ext cx="9144000" cy="66675"/>
          </a:xfrm>
          <a:prstGeom prst="rect">
            <a:avLst/>
          </a:prstGeom>
          <a:solidFill>
            <a:srgbClr val="FF0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4614200"/>
            <a:ext cx="9144000" cy="5293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4781550"/>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16" name="Slide Number Placeholder 5"/>
          <p:cNvSpPr>
            <a:spLocks noGrp="1"/>
          </p:cNvSpPr>
          <p:nvPr>
            <p:ph type="sldNum" sz="quarter" idx="12"/>
          </p:nvPr>
        </p:nvSpPr>
        <p:spPr>
          <a:xfrm>
            <a:off x="6858000" y="4781550"/>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28600" y="4612880"/>
            <a:ext cx="954402" cy="548640"/>
          </a:xfrm>
          <a:prstGeom prst="rect">
            <a:avLst/>
          </a:prstGeom>
        </p:spPr>
      </p:pic>
      <p:pic>
        <p:nvPicPr>
          <p:cNvPr id="5" name="Picture 4" descr="A blue and grey logo&#10;&#10;Description automatically generated">
            <a:extLst>
              <a:ext uri="{FF2B5EF4-FFF2-40B4-BE49-F238E27FC236}">
                <a16:creationId xmlns:a16="http://schemas.microsoft.com/office/drawing/2014/main" id="{30CEC502-2778-F6A2-7739-6DC158BD6C9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20055" y="4699923"/>
            <a:ext cx="1162030" cy="392112"/>
          </a:xfrm>
          <a:prstGeom prst="rect">
            <a:avLst/>
          </a:prstGeom>
        </p:spPr>
      </p:pic>
    </p:spTree>
    <p:extLst>
      <p:ext uri="{BB962C8B-B14F-4D97-AF65-F5344CB8AC3E}">
        <p14:creationId xmlns:p14="http://schemas.microsoft.com/office/powerpoint/2010/main" val="2770656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dy - Orange">
    <p:spTree>
      <p:nvGrpSpPr>
        <p:cNvPr id="1" name=""/>
        <p:cNvGrpSpPr/>
        <p:nvPr/>
      </p:nvGrpSpPr>
      <p:grpSpPr>
        <a:xfrm>
          <a:off x="0" y="0"/>
          <a:ext cx="0" cy="0"/>
          <a:chOff x="0" y="0"/>
          <a:chExt cx="0" cy="0"/>
        </a:xfrm>
      </p:grpSpPr>
      <p:sp>
        <p:nvSpPr>
          <p:cNvPr id="12" name="Rectangle 11"/>
          <p:cNvSpPr/>
          <p:nvPr userDrawn="1"/>
        </p:nvSpPr>
        <p:spPr>
          <a:xfrm>
            <a:off x="0" y="133351"/>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14" name="Content Placeholder 2"/>
          <p:cNvSpPr>
            <a:spLocks noGrp="1"/>
          </p:cNvSpPr>
          <p:nvPr>
            <p:ph idx="1"/>
          </p:nvPr>
        </p:nvSpPr>
        <p:spPr>
          <a:xfrm>
            <a:off x="228600" y="895350"/>
            <a:ext cx="8763000" cy="3718849"/>
          </a:xfrm>
        </p:spPr>
        <p:txBody>
          <a:bodyPr>
            <a:normAutofit/>
          </a:bodyPr>
          <a:lstStyle>
            <a:lvl1pPr>
              <a:buClr>
                <a:schemeClr val="accent3"/>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3"/>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3"/>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p:cNvSpPr/>
          <p:nvPr userDrawn="1"/>
        </p:nvSpPr>
        <p:spPr>
          <a:xfrm>
            <a:off x="0" y="742951"/>
            <a:ext cx="9144000" cy="66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4614200"/>
            <a:ext cx="9144000" cy="5293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4781550"/>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16" name="Slide Number Placeholder 5"/>
          <p:cNvSpPr>
            <a:spLocks noGrp="1"/>
          </p:cNvSpPr>
          <p:nvPr>
            <p:ph type="sldNum" sz="quarter" idx="12"/>
          </p:nvPr>
        </p:nvSpPr>
        <p:spPr>
          <a:xfrm>
            <a:off x="6858000" y="4781550"/>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28600" y="4612880"/>
            <a:ext cx="954402" cy="548640"/>
          </a:xfrm>
          <a:prstGeom prst="rect">
            <a:avLst/>
          </a:prstGeom>
        </p:spPr>
      </p:pic>
    </p:spTree>
    <p:extLst>
      <p:ext uri="{BB962C8B-B14F-4D97-AF65-F5344CB8AC3E}">
        <p14:creationId xmlns:p14="http://schemas.microsoft.com/office/powerpoint/2010/main" val="2563395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Body - Blue">
    <p:spTree>
      <p:nvGrpSpPr>
        <p:cNvPr id="1" name=""/>
        <p:cNvGrpSpPr/>
        <p:nvPr/>
      </p:nvGrpSpPr>
      <p:grpSpPr>
        <a:xfrm>
          <a:off x="0" y="0"/>
          <a:ext cx="0" cy="0"/>
          <a:chOff x="0" y="0"/>
          <a:chExt cx="0" cy="0"/>
        </a:xfrm>
      </p:grpSpPr>
      <p:sp>
        <p:nvSpPr>
          <p:cNvPr id="7" name="Rectangle 6"/>
          <p:cNvSpPr/>
          <p:nvPr userDrawn="1"/>
        </p:nvSpPr>
        <p:spPr>
          <a:xfrm>
            <a:off x="0" y="133351"/>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3" name="Content Placeholder 2"/>
          <p:cNvSpPr>
            <a:spLocks noGrp="1"/>
          </p:cNvSpPr>
          <p:nvPr>
            <p:ph idx="1"/>
          </p:nvPr>
        </p:nvSpPr>
        <p:spPr>
          <a:xfrm>
            <a:off x="228600" y="895350"/>
            <a:ext cx="8763000" cy="3718849"/>
          </a:xfrm>
        </p:spPr>
        <p:txBody>
          <a:bodyPr>
            <a:normAutofit/>
          </a:bodyPr>
          <a:lstStyle>
            <a:lvl1pPr>
              <a:buClr>
                <a:schemeClr val="accent1"/>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0" y="742951"/>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4614200"/>
            <a:ext cx="9144000" cy="5293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4781550"/>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16" name="Slide Number Placeholder 5"/>
          <p:cNvSpPr>
            <a:spLocks noGrp="1"/>
          </p:cNvSpPr>
          <p:nvPr>
            <p:ph type="sldNum" sz="quarter" idx="12"/>
          </p:nvPr>
        </p:nvSpPr>
        <p:spPr>
          <a:xfrm>
            <a:off x="6858000" y="4781550"/>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28600" y="4612880"/>
            <a:ext cx="954402" cy="548640"/>
          </a:xfrm>
          <a:prstGeom prst="rect">
            <a:avLst/>
          </a:prstGeom>
        </p:spPr>
      </p:pic>
    </p:spTree>
    <p:extLst>
      <p:ext uri="{BB962C8B-B14F-4D97-AF65-F5344CB8AC3E}">
        <p14:creationId xmlns:p14="http://schemas.microsoft.com/office/powerpoint/2010/main" val="2335100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Body - YellowGreen">
    <p:spTree>
      <p:nvGrpSpPr>
        <p:cNvPr id="1" name=""/>
        <p:cNvGrpSpPr/>
        <p:nvPr/>
      </p:nvGrpSpPr>
      <p:grpSpPr>
        <a:xfrm>
          <a:off x="0" y="0"/>
          <a:ext cx="0" cy="0"/>
          <a:chOff x="0" y="0"/>
          <a:chExt cx="0" cy="0"/>
        </a:xfrm>
      </p:grpSpPr>
      <p:sp>
        <p:nvSpPr>
          <p:cNvPr id="7" name="Rectangle 6"/>
          <p:cNvSpPr/>
          <p:nvPr userDrawn="1"/>
        </p:nvSpPr>
        <p:spPr>
          <a:xfrm>
            <a:off x="0" y="133351"/>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3" name="Content Placeholder 2"/>
          <p:cNvSpPr>
            <a:spLocks noGrp="1"/>
          </p:cNvSpPr>
          <p:nvPr>
            <p:ph idx="1"/>
          </p:nvPr>
        </p:nvSpPr>
        <p:spPr>
          <a:xfrm>
            <a:off x="228600" y="895350"/>
            <a:ext cx="8763000" cy="3718849"/>
          </a:xfrm>
        </p:spPr>
        <p:txBody>
          <a:bodyPr>
            <a:normAutofit/>
          </a:bodyPr>
          <a:lstStyle>
            <a:lvl1pPr>
              <a:buClr>
                <a:schemeClr val="accent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0" y="742951"/>
            <a:ext cx="9144000" cy="66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4614200"/>
            <a:ext cx="9144000" cy="5293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4781550"/>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16" name="Slide Number Placeholder 5"/>
          <p:cNvSpPr>
            <a:spLocks noGrp="1"/>
          </p:cNvSpPr>
          <p:nvPr>
            <p:ph type="sldNum" sz="quarter" idx="12"/>
          </p:nvPr>
        </p:nvSpPr>
        <p:spPr>
          <a:xfrm>
            <a:off x="6858000" y="4781550"/>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28600" y="4612880"/>
            <a:ext cx="954402" cy="548640"/>
          </a:xfrm>
          <a:prstGeom prst="rect">
            <a:avLst/>
          </a:prstGeom>
        </p:spPr>
      </p:pic>
    </p:spTree>
    <p:extLst>
      <p:ext uri="{BB962C8B-B14F-4D97-AF65-F5344CB8AC3E}">
        <p14:creationId xmlns:p14="http://schemas.microsoft.com/office/powerpoint/2010/main" val="2883267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124200" y="4812507"/>
            <a:ext cx="2895600" cy="273844"/>
          </a:xfrm>
          <a:prstGeom prst="rect">
            <a:avLst/>
          </a:prstGeom>
        </p:spPr>
        <p:txBody>
          <a:bodyPr vert="horz" lIns="91440" tIns="45720" rIns="91440" bIns="45720" rtlCol="0" anchor="b"/>
          <a:lstStyle>
            <a:lvl1pPr algn="ct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7" name="Slide Number Placeholder 5"/>
          <p:cNvSpPr>
            <a:spLocks noGrp="1"/>
          </p:cNvSpPr>
          <p:nvPr>
            <p:ph type="sldNum" sz="quarter" idx="4"/>
          </p:nvPr>
        </p:nvSpPr>
        <p:spPr>
          <a:xfrm>
            <a:off x="6858000" y="4807745"/>
            <a:ext cx="2133600" cy="273844"/>
          </a:xfrm>
          <a:prstGeom prst="rect">
            <a:avLst/>
          </a:prstGeom>
        </p:spPr>
        <p:txBody>
          <a:bodyPr anchor="b"/>
          <a:lstStyle>
            <a:lvl1pPr algn="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spTree>
    <p:extLst>
      <p:ext uri="{BB962C8B-B14F-4D97-AF65-F5344CB8AC3E}">
        <p14:creationId xmlns:p14="http://schemas.microsoft.com/office/powerpoint/2010/main" val="1143005989"/>
      </p:ext>
    </p:extLst>
  </p:cSld>
  <p:clrMap bg1="lt1" tx1="dk1" bg2="lt2" tx2="dk2" accent1="accent1" accent2="accent2" accent3="accent3" accent4="accent4" accent5="accent5" accent6="accent6" hlink="hlink" folHlink="folHlink"/>
  <p:sldLayoutIdLst>
    <p:sldLayoutId id="2147483660" r:id="rId1"/>
    <p:sldLayoutId id="2147483670" r:id="rId2"/>
    <p:sldLayoutId id="2147483649" r:id="rId3"/>
    <p:sldLayoutId id="2147483680" r:id="rId4"/>
    <p:sldLayoutId id="2147483671" r:id="rId5"/>
    <p:sldLayoutId id="2147483668" r:id="rId6"/>
    <p:sldLayoutId id="2147483665" r:id="rId7"/>
    <p:sldLayoutId id="2147483672" r:id="rId8"/>
    <p:sldLayoutId id="2147483673" r:id="rId9"/>
    <p:sldLayoutId id="2147483679" r:id="rId10"/>
    <p:sldLayoutId id="2147483674" r:id="rId11"/>
    <p:sldLayoutId id="2147483662" r:id="rId12"/>
    <p:sldLayoutId id="2147483663" r:id="rId13"/>
    <p:sldLayoutId id="2147483676" r:id="rId14"/>
    <p:sldLayoutId id="2147483677" r:id="rId15"/>
    <p:sldLayoutId id="2147483675" r:id="rId16"/>
    <p:sldLayoutId id="2147483678"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27.sv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microsoft.com/office/2018/10/relationships/comments" Target="../comments/modernComment_1D7_C1AFAE2C.xm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sv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hyperlink" Target="mailto:TDOTComments@tn.gov" TargetMode="External"/><Relationship Id="rId10" Type="http://schemas.openxmlformats.org/officeDocument/2006/relationships/image" Target="../media/image35.png"/><Relationship Id="rId4" Type="http://schemas.openxmlformats.org/officeDocument/2006/relationships/image" Target="../media/image30.svg"/><Relationship Id="rId9" Type="http://schemas.openxmlformats.org/officeDocument/2006/relationships/image" Target="../media/image34.sv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9.jpeg"/><Relationship Id="rId7"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hyperlink" Target="mailto:Michael.Odonnell@tn.gov" TargetMode="External"/><Relationship Id="rId9" Type="http://schemas.openxmlformats.org/officeDocument/2006/relationships/image" Target="../media/image4.jpe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6.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sv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latin typeface="PermianSlabSerifTypeface"/>
              </a:rPr>
              <a:t> Interstate 24 </a:t>
            </a:r>
            <a:br>
              <a:rPr lang="en-US">
                <a:latin typeface="PermianSlabSerifTypeface"/>
              </a:rPr>
            </a:br>
            <a:r>
              <a:rPr lang="en-US">
                <a:latin typeface="PermianSlabSerifTypeface"/>
              </a:rPr>
              <a:t> From Near I-59 to Near US-27</a:t>
            </a:r>
            <a:endParaRPr lang="en-US" b="0">
              <a:latin typeface="PermianSlabSerifTypeface"/>
            </a:endParaRPr>
          </a:p>
        </p:txBody>
      </p:sp>
      <p:sp>
        <p:nvSpPr>
          <p:cNvPr id="3" name="Text Placeholder 2"/>
          <p:cNvSpPr>
            <a:spLocks noGrp="1"/>
          </p:cNvSpPr>
          <p:nvPr>
            <p:ph type="body" sz="quarter" idx="12"/>
          </p:nvPr>
        </p:nvSpPr>
        <p:spPr/>
        <p:txBody>
          <a:bodyPr>
            <a:normAutofit fontScale="70000" lnSpcReduction="20000"/>
          </a:bodyPr>
          <a:lstStyle/>
          <a:p>
            <a:r>
              <a:rPr lang="en-US" sz="2400">
                <a:latin typeface="PermianSlabSerifTypeface"/>
              </a:rPr>
              <a:t>Dade County, GA &amp; Hamilton County, TN</a:t>
            </a:r>
          </a:p>
          <a:p>
            <a:r>
              <a:rPr lang="en-US" sz="2400">
                <a:latin typeface="PermianSlabSerifTypeface"/>
              </a:rPr>
              <a:t>PIN 124072.00</a:t>
            </a:r>
            <a:endParaRPr lang="en-US" sz="2400"/>
          </a:p>
        </p:txBody>
      </p:sp>
      <p:sp>
        <p:nvSpPr>
          <p:cNvPr id="4" name="Text Placeholder 3"/>
          <p:cNvSpPr>
            <a:spLocks noGrp="1"/>
          </p:cNvSpPr>
          <p:nvPr>
            <p:ph type="body" sz="quarter" idx="11"/>
          </p:nvPr>
        </p:nvSpPr>
        <p:spPr/>
        <p:txBody>
          <a:bodyPr/>
          <a:lstStyle/>
          <a:p>
            <a:r>
              <a:rPr lang="en-US">
                <a:latin typeface="Open Sans"/>
                <a:ea typeface="Open Sans"/>
                <a:cs typeface="Open Sans"/>
              </a:rPr>
              <a:t>July 2025</a:t>
            </a:r>
            <a:endParaRPr lang="en-US"/>
          </a:p>
        </p:txBody>
      </p:sp>
      <p:pic>
        <p:nvPicPr>
          <p:cNvPr id="10" name="Picture 9" descr="A blue and grey logo&#10;&#10;Description automatically generated">
            <a:extLst>
              <a:ext uri="{FF2B5EF4-FFF2-40B4-BE49-F238E27FC236}">
                <a16:creationId xmlns:a16="http://schemas.microsoft.com/office/drawing/2014/main" id="{7F6611ED-BD5E-A14B-AFC4-62445D0438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846" y="582650"/>
            <a:ext cx="6730252" cy="2271040"/>
          </a:xfrm>
          <a:prstGeom prst="rect">
            <a:avLst/>
          </a:prstGeom>
        </p:spPr>
      </p:pic>
    </p:spTree>
    <p:extLst>
      <p:ext uri="{BB962C8B-B14F-4D97-AF65-F5344CB8AC3E}">
        <p14:creationId xmlns:p14="http://schemas.microsoft.com/office/powerpoint/2010/main" val="479260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E36AFF34-276D-F59C-E403-CC2C9218754D}"/>
              </a:ext>
            </a:extLst>
          </p:cNvPr>
          <p:cNvGrpSpPr/>
          <p:nvPr/>
        </p:nvGrpSpPr>
        <p:grpSpPr>
          <a:xfrm>
            <a:off x="2497531" y="809853"/>
            <a:ext cx="6641867" cy="3799892"/>
            <a:chOff x="2497531" y="809853"/>
            <a:chExt cx="6641867" cy="3799892"/>
          </a:xfrm>
        </p:grpSpPr>
        <p:grpSp>
          <p:nvGrpSpPr>
            <p:cNvPr id="24" name="Group 23">
              <a:extLst>
                <a:ext uri="{FF2B5EF4-FFF2-40B4-BE49-F238E27FC236}">
                  <a16:creationId xmlns:a16="http://schemas.microsoft.com/office/drawing/2014/main" id="{F78C85D1-F520-C64B-1536-334046A983D0}"/>
                </a:ext>
              </a:extLst>
            </p:cNvPr>
            <p:cNvGrpSpPr/>
            <p:nvPr/>
          </p:nvGrpSpPr>
          <p:grpSpPr>
            <a:xfrm>
              <a:off x="2497531" y="809853"/>
              <a:ext cx="6641867" cy="3799892"/>
              <a:chOff x="2497531" y="809853"/>
              <a:chExt cx="6641867" cy="3799892"/>
            </a:xfrm>
          </p:grpSpPr>
          <p:pic>
            <p:nvPicPr>
              <p:cNvPr id="2" name="Picture 1">
                <a:extLst>
                  <a:ext uri="{FF2B5EF4-FFF2-40B4-BE49-F238E27FC236}">
                    <a16:creationId xmlns:a16="http://schemas.microsoft.com/office/drawing/2014/main" id="{BA7B41FB-2132-B9DC-8CAC-69549E8A0D4D}"/>
                  </a:ext>
                </a:extLst>
              </p:cNvPr>
              <p:cNvPicPr>
                <a:picLocks noChangeAspect="1"/>
              </p:cNvPicPr>
              <p:nvPr/>
            </p:nvPicPr>
            <p:blipFill>
              <a:blip r:embed="rId3"/>
              <a:stretch>
                <a:fillRect/>
              </a:stretch>
            </p:blipFill>
            <p:spPr>
              <a:xfrm>
                <a:off x="2497531" y="809853"/>
                <a:ext cx="6641867" cy="3799892"/>
              </a:xfrm>
              <a:prstGeom prst="rect">
                <a:avLst/>
              </a:prstGeom>
              <a:ln w="6350">
                <a:solidFill>
                  <a:schemeClr val="tx1"/>
                </a:solidFill>
              </a:ln>
            </p:spPr>
          </p:pic>
          <p:sp>
            <p:nvSpPr>
              <p:cNvPr id="7" name="Star: 5 Points 6">
                <a:extLst>
                  <a:ext uri="{FF2B5EF4-FFF2-40B4-BE49-F238E27FC236}">
                    <a16:creationId xmlns:a16="http://schemas.microsoft.com/office/drawing/2014/main" id="{4EBF33BE-E09F-4A8B-534D-F084A0EA7FFC}"/>
                  </a:ext>
                </a:extLst>
              </p:cNvPr>
              <p:cNvSpPr/>
              <p:nvPr/>
            </p:nvSpPr>
            <p:spPr>
              <a:xfrm>
                <a:off x="3274946" y="4029598"/>
                <a:ext cx="367414" cy="309657"/>
              </a:xfrm>
              <a:prstGeom prst="star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5 Points 8">
                <a:extLst>
                  <a:ext uri="{FF2B5EF4-FFF2-40B4-BE49-F238E27FC236}">
                    <a16:creationId xmlns:a16="http://schemas.microsoft.com/office/drawing/2014/main" id="{9479C4E8-7CBC-5126-DF8B-ADF6D99FB1AB}"/>
                  </a:ext>
                </a:extLst>
              </p:cNvPr>
              <p:cNvSpPr/>
              <p:nvPr/>
            </p:nvSpPr>
            <p:spPr>
              <a:xfrm>
                <a:off x="8197466" y="984171"/>
                <a:ext cx="367414" cy="309657"/>
              </a:xfrm>
              <a:prstGeom prst="star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3BEE0E5-7374-3109-274C-037782DF77D0}"/>
                  </a:ext>
                </a:extLst>
              </p:cNvPr>
              <p:cNvSpPr txBox="1"/>
              <p:nvPr/>
            </p:nvSpPr>
            <p:spPr>
              <a:xfrm>
                <a:off x="3331706" y="4283325"/>
                <a:ext cx="1240294" cy="307777"/>
              </a:xfrm>
              <a:prstGeom prst="rect">
                <a:avLst/>
              </a:prstGeom>
              <a:noFill/>
              <a:ln>
                <a:noFill/>
              </a:ln>
            </p:spPr>
            <p:txBody>
              <a:bodyPr wrap="square" rtlCol="0">
                <a:spAutoFit/>
              </a:bodyPr>
              <a:lstStyle/>
              <a:p>
                <a:r>
                  <a:rPr lang="en-US" sz="1400" b="1" i="1">
                    <a:solidFill>
                      <a:schemeClr val="bg1"/>
                    </a:solidFill>
                    <a:effectLst>
                      <a:glow rad="63500">
                        <a:schemeClr val="accent5">
                          <a:satMod val="175000"/>
                          <a:alpha val="40000"/>
                        </a:schemeClr>
                      </a:glow>
                    </a:effectLst>
                  </a:rPr>
                  <a:t>Project Begin</a:t>
                </a:r>
              </a:p>
            </p:txBody>
          </p:sp>
          <p:sp>
            <p:nvSpPr>
              <p:cNvPr id="12" name="TextBox 11">
                <a:extLst>
                  <a:ext uri="{FF2B5EF4-FFF2-40B4-BE49-F238E27FC236}">
                    <a16:creationId xmlns:a16="http://schemas.microsoft.com/office/drawing/2014/main" id="{DCACEFC7-8A34-4597-A1DB-FA5995AB871F}"/>
                  </a:ext>
                </a:extLst>
              </p:cNvPr>
              <p:cNvSpPr txBox="1"/>
              <p:nvPr/>
            </p:nvSpPr>
            <p:spPr>
              <a:xfrm>
                <a:off x="7367839" y="831222"/>
                <a:ext cx="1105601" cy="307777"/>
              </a:xfrm>
              <a:prstGeom prst="rect">
                <a:avLst/>
              </a:prstGeom>
              <a:noFill/>
              <a:ln>
                <a:noFill/>
              </a:ln>
            </p:spPr>
            <p:txBody>
              <a:bodyPr wrap="square" rtlCol="0">
                <a:spAutoFit/>
              </a:bodyPr>
              <a:lstStyle/>
              <a:p>
                <a:r>
                  <a:rPr lang="en-US" sz="1400" b="1" i="1">
                    <a:solidFill>
                      <a:schemeClr val="bg1"/>
                    </a:solidFill>
                    <a:effectLst>
                      <a:glow rad="63500">
                        <a:schemeClr val="accent5">
                          <a:satMod val="175000"/>
                          <a:alpha val="40000"/>
                        </a:schemeClr>
                      </a:glow>
                    </a:effectLst>
                  </a:rPr>
                  <a:t>Project End</a:t>
                </a:r>
              </a:p>
            </p:txBody>
          </p:sp>
        </p:grpSp>
        <p:sp>
          <p:nvSpPr>
            <p:cNvPr id="28" name="Flowchart: Connector 27">
              <a:extLst>
                <a:ext uri="{FF2B5EF4-FFF2-40B4-BE49-F238E27FC236}">
                  <a16:creationId xmlns:a16="http://schemas.microsoft.com/office/drawing/2014/main" id="{AC8E5D4C-F1EC-2F5D-F226-C65BF65FD5B7}"/>
                </a:ext>
              </a:extLst>
            </p:cNvPr>
            <p:cNvSpPr/>
            <p:nvPr/>
          </p:nvSpPr>
          <p:spPr>
            <a:xfrm>
              <a:off x="4692623" y="3539398"/>
              <a:ext cx="91440" cy="91440"/>
            </a:xfrm>
            <a:prstGeom prst="flowChartConnector">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a:extLst>
                <a:ext uri="{FF2B5EF4-FFF2-40B4-BE49-F238E27FC236}">
                  <a16:creationId xmlns:a16="http://schemas.microsoft.com/office/drawing/2014/main" id="{B8F7E97D-B45B-9C67-2985-FCBD9E43E427}"/>
                </a:ext>
              </a:extLst>
            </p:cNvPr>
            <p:cNvSpPr/>
            <p:nvPr/>
          </p:nvSpPr>
          <p:spPr>
            <a:xfrm>
              <a:off x="6835748" y="1250711"/>
              <a:ext cx="91440" cy="91440"/>
            </a:xfrm>
            <a:prstGeom prst="flowChartConnector">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3"/>
          <p:cNvSpPr>
            <a:spLocks noGrp="1"/>
          </p:cNvSpPr>
          <p:nvPr>
            <p:ph type="title"/>
          </p:nvPr>
        </p:nvSpPr>
        <p:spPr>
          <a:xfrm>
            <a:off x="152400" y="133352"/>
            <a:ext cx="8839200" cy="619125"/>
          </a:xfrm>
        </p:spPr>
        <p:txBody>
          <a:bodyPr/>
          <a:lstStyle/>
          <a:p>
            <a:r>
              <a:rPr lang="en-US">
                <a:latin typeface="PermianSlabSerifTypeface"/>
                <a:ea typeface="Open Sans"/>
                <a:cs typeface="Open Sans"/>
              </a:rPr>
              <a:t>Design Elements</a:t>
            </a:r>
            <a:endParaRPr lang="en-US">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nvGrpSpPr>
          <p:cNvPr id="27" name="Group 26">
            <a:extLst>
              <a:ext uri="{FF2B5EF4-FFF2-40B4-BE49-F238E27FC236}">
                <a16:creationId xmlns:a16="http://schemas.microsoft.com/office/drawing/2014/main" id="{18EA1D65-EDB7-DBF0-9554-1E4FF04122AB}"/>
              </a:ext>
            </a:extLst>
          </p:cNvPr>
          <p:cNvGrpSpPr/>
          <p:nvPr/>
        </p:nvGrpSpPr>
        <p:grpSpPr>
          <a:xfrm>
            <a:off x="3377895" y="3390431"/>
            <a:ext cx="1240294" cy="543627"/>
            <a:chOff x="3377895" y="3390431"/>
            <a:chExt cx="1240294" cy="543627"/>
          </a:xfrm>
        </p:grpSpPr>
        <p:sp>
          <p:nvSpPr>
            <p:cNvPr id="18" name="Rectangle: Rounded Corners 17">
              <a:extLst>
                <a:ext uri="{FF2B5EF4-FFF2-40B4-BE49-F238E27FC236}">
                  <a16:creationId xmlns:a16="http://schemas.microsoft.com/office/drawing/2014/main" id="{A7BAA073-7534-BA5A-26A3-7259C4D690BE}"/>
                </a:ext>
              </a:extLst>
            </p:cNvPr>
            <p:cNvSpPr/>
            <p:nvPr/>
          </p:nvSpPr>
          <p:spPr>
            <a:xfrm>
              <a:off x="3452329" y="3390431"/>
              <a:ext cx="999047" cy="24675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a:effectLst>
                    <a:glow rad="101600">
                      <a:schemeClr val="accent5">
                        <a:satMod val="175000"/>
                        <a:alpha val="40000"/>
                      </a:schemeClr>
                    </a:glow>
                  </a:effectLst>
                </a:rPr>
                <a:t>Segment 1</a:t>
              </a:r>
            </a:p>
          </p:txBody>
        </p:sp>
        <p:sp>
          <p:nvSpPr>
            <p:cNvPr id="19" name="TextBox 18">
              <a:extLst>
                <a:ext uri="{FF2B5EF4-FFF2-40B4-BE49-F238E27FC236}">
                  <a16:creationId xmlns:a16="http://schemas.microsoft.com/office/drawing/2014/main" id="{1BF7278E-485F-8FE3-B12A-326E065757A2}"/>
                </a:ext>
              </a:extLst>
            </p:cNvPr>
            <p:cNvSpPr txBox="1"/>
            <p:nvPr/>
          </p:nvSpPr>
          <p:spPr>
            <a:xfrm>
              <a:off x="3377895" y="3595504"/>
              <a:ext cx="1240294" cy="338554"/>
            </a:xfrm>
            <a:prstGeom prst="rect">
              <a:avLst/>
            </a:prstGeom>
            <a:noFill/>
          </p:spPr>
          <p:txBody>
            <a:bodyPr wrap="square" rtlCol="0">
              <a:spAutoFit/>
            </a:bodyPr>
            <a:lstStyle/>
            <a:p>
              <a:r>
                <a:rPr lang="en-US" sz="800" b="1">
                  <a:ln w="3175">
                    <a:noFill/>
                  </a:ln>
                  <a:solidFill>
                    <a:schemeClr val="bg1"/>
                  </a:solidFill>
                  <a:effectLst>
                    <a:glow rad="63500">
                      <a:schemeClr val="accent5">
                        <a:satMod val="175000"/>
                        <a:alpha val="40000"/>
                      </a:schemeClr>
                    </a:glow>
                  </a:effectLst>
                </a:rPr>
                <a:t>From Near I-59</a:t>
              </a:r>
            </a:p>
            <a:p>
              <a:r>
                <a:rPr lang="en-US" sz="800" b="1">
                  <a:ln w="3175">
                    <a:noFill/>
                  </a:ln>
                  <a:solidFill>
                    <a:schemeClr val="bg1"/>
                  </a:solidFill>
                  <a:effectLst>
                    <a:glow rad="63500">
                      <a:schemeClr val="accent5">
                        <a:satMod val="175000"/>
                        <a:alpha val="40000"/>
                      </a:schemeClr>
                    </a:glow>
                  </a:effectLst>
                </a:rPr>
                <a:t>To TN/GA State Line</a:t>
              </a:r>
            </a:p>
          </p:txBody>
        </p:sp>
      </p:grpSp>
      <p:grpSp>
        <p:nvGrpSpPr>
          <p:cNvPr id="26" name="Group 25">
            <a:extLst>
              <a:ext uri="{FF2B5EF4-FFF2-40B4-BE49-F238E27FC236}">
                <a16:creationId xmlns:a16="http://schemas.microsoft.com/office/drawing/2014/main" id="{940386D9-D18D-FDAA-8D01-C40E44101636}"/>
              </a:ext>
            </a:extLst>
          </p:cNvPr>
          <p:cNvGrpSpPr/>
          <p:nvPr/>
        </p:nvGrpSpPr>
        <p:grpSpPr>
          <a:xfrm>
            <a:off x="5218430" y="2676337"/>
            <a:ext cx="1577340" cy="551247"/>
            <a:chOff x="3764280" y="2097162"/>
            <a:chExt cx="1577340" cy="551247"/>
          </a:xfrm>
        </p:grpSpPr>
        <p:sp>
          <p:nvSpPr>
            <p:cNvPr id="20" name="Rectangle: Rounded Corners 19">
              <a:extLst>
                <a:ext uri="{FF2B5EF4-FFF2-40B4-BE49-F238E27FC236}">
                  <a16:creationId xmlns:a16="http://schemas.microsoft.com/office/drawing/2014/main" id="{5920D017-C3F9-CB77-90CB-D000B7A8A931}"/>
                </a:ext>
              </a:extLst>
            </p:cNvPr>
            <p:cNvSpPr/>
            <p:nvPr/>
          </p:nvSpPr>
          <p:spPr>
            <a:xfrm>
              <a:off x="3838714" y="2097162"/>
              <a:ext cx="999047" cy="246757"/>
            </a:xfrm>
            <a:prstGeom prst="roundRect">
              <a:avLst/>
            </a:prstGeom>
            <a:noFill/>
            <a:ln>
              <a:solidFill>
                <a:srgbClr val="00B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a:effectLst>
                    <a:glow rad="101600">
                      <a:schemeClr val="accent5">
                        <a:satMod val="175000"/>
                        <a:alpha val="40000"/>
                      </a:schemeClr>
                    </a:glow>
                  </a:effectLst>
                </a:rPr>
                <a:t>Segment 2</a:t>
              </a:r>
            </a:p>
          </p:txBody>
        </p:sp>
        <p:sp>
          <p:nvSpPr>
            <p:cNvPr id="21" name="TextBox 20">
              <a:extLst>
                <a:ext uri="{FF2B5EF4-FFF2-40B4-BE49-F238E27FC236}">
                  <a16:creationId xmlns:a16="http://schemas.microsoft.com/office/drawing/2014/main" id="{81DAFB94-B4F7-E84B-F1A7-09A8FADC15D2}"/>
                </a:ext>
              </a:extLst>
            </p:cNvPr>
            <p:cNvSpPr txBox="1"/>
            <p:nvPr/>
          </p:nvSpPr>
          <p:spPr>
            <a:xfrm>
              <a:off x="3764280" y="2309855"/>
              <a:ext cx="1577340" cy="338554"/>
            </a:xfrm>
            <a:prstGeom prst="rect">
              <a:avLst/>
            </a:prstGeom>
            <a:noFill/>
          </p:spPr>
          <p:txBody>
            <a:bodyPr wrap="square" rtlCol="0">
              <a:spAutoFit/>
            </a:bodyPr>
            <a:lstStyle/>
            <a:p>
              <a:r>
                <a:rPr lang="en-US" sz="800" b="1">
                  <a:ln w="3175">
                    <a:noFill/>
                  </a:ln>
                  <a:solidFill>
                    <a:schemeClr val="bg1"/>
                  </a:solidFill>
                  <a:effectLst>
                    <a:glow rad="254000">
                      <a:schemeClr val="accent5">
                        <a:satMod val="175000"/>
                        <a:alpha val="40000"/>
                      </a:schemeClr>
                    </a:glow>
                  </a:effectLst>
                </a:rPr>
                <a:t>From TN/GA State Line</a:t>
              </a:r>
            </a:p>
            <a:p>
              <a:r>
                <a:rPr lang="en-US" sz="800" b="1">
                  <a:ln w="3175">
                    <a:noFill/>
                  </a:ln>
                  <a:solidFill>
                    <a:schemeClr val="bg1"/>
                  </a:solidFill>
                  <a:effectLst>
                    <a:glow rad="254000">
                      <a:schemeClr val="accent5">
                        <a:satMod val="175000"/>
                        <a:alpha val="40000"/>
                      </a:schemeClr>
                    </a:glow>
                  </a:effectLst>
                </a:rPr>
                <a:t>To East of Browns Ferry Road</a:t>
              </a:r>
            </a:p>
          </p:txBody>
        </p:sp>
      </p:grpSp>
      <p:grpSp>
        <p:nvGrpSpPr>
          <p:cNvPr id="25" name="Group 24">
            <a:extLst>
              <a:ext uri="{FF2B5EF4-FFF2-40B4-BE49-F238E27FC236}">
                <a16:creationId xmlns:a16="http://schemas.microsoft.com/office/drawing/2014/main" id="{01095159-FCCA-8353-B36C-DC22A8BCCB1F}"/>
              </a:ext>
            </a:extLst>
          </p:cNvPr>
          <p:cNvGrpSpPr/>
          <p:nvPr/>
        </p:nvGrpSpPr>
        <p:grpSpPr>
          <a:xfrm>
            <a:off x="6526186" y="1805206"/>
            <a:ext cx="1683306" cy="543627"/>
            <a:chOff x="6460820" y="1800292"/>
            <a:chExt cx="1683306" cy="543627"/>
          </a:xfrm>
        </p:grpSpPr>
        <p:sp>
          <p:nvSpPr>
            <p:cNvPr id="22" name="Rectangle: Rounded Corners 21">
              <a:extLst>
                <a:ext uri="{FF2B5EF4-FFF2-40B4-BE49-F238E27FC236}">
                  <a16:creationId xmlns:a16="http://schemas.microsoft.com/office/drawing/2014/main" id="{D381F4EF-E98B-9704-94F1-B414DEF83568}"/>
                </a:ext>
              </a:extLst>
            </p:cNvPr>
            <p:cNvSpPr/>
            <p:nvPr/>
          </p:nvSpPr>
          <p:spPr>
            <a:xfrm>
              <a:off x="6535254" y="1800292"/>
              <a:ext cx="999047" cy="246757"/>
            </a:xfrm>
            <a:prstGeom prst="roundRect">
              <a:avLst/>
            </a:prstGeom>
            <a:noFill/>
            <a:ln>
              <a:solidFill>
                <a:srgbClr val="DC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a:effectLst>
                    <a:glow rad="101600">
                      <a:schemeClr val="accent5">
                        <a:satMod val="175000"/>
                        <a:alpha val="40000"/>
                      </a:schemeClr>
                    </a:glow>
                  </a:effectLst>
                </a:rPr>
                <a:t>Segment 3</a:t>
              </a:r>
            </a:p>
          </p:txBody>
        </p:sp>
        <p:sp>
          <p:nvSpPr>
            <p:cNvPr id="23" name="TextBox 22">
              <a:extLst>
                <a:ext uri="{FF2B5EF4-FFF2-40B4-BE49-F238E27FC236}">
                  <a16:creationId xmlns:a16="http://schemas.microsoft.com/office/drawing/2014/main" id="{AD90E23E-9F35-F389-CE67-F6FCD8A23407}"/>
                </a:ext>
              </a:extLst>
            </p:cNvPr>
            <p:cNvSpPr txBox="1"/>
            <p:nvPr/>
          </p:nvSpPr>
          <p:spPr>
            <a:xfrm>
              <a:off x="6460820" y="2005365"/>
              <a:ext cx="1683306" cy="338554"/>
            </a:xfrm>
            <a:prstGeom prst="rect">
              <a:avLst/>
            </a:prstGeom>
            <a:noFill/>
          </p:spPr>
          <p:txBody>
            <a:bodyPr wrap="square" lIns="91440" tIns="45720" rIns="91440" bIns="45720" rtlCol="0" anchor="t">
              <a:spAutoFit/>
            </a:bodyPr>
            <a:lstStyle/>
            <a:p>
              <a:r>
                <a:rPr lang="en-US" sz="800" b="1">
                  <a:ln w="3175">
                    <a:noFill/>
                  </a:ln>
                  <a:solidFill>
                    <a:schemeClr val="bg1"/>
                  </a:solidFill>
                  <a:effectLst>
                    <a:glow rad="63500">
                      <a:schemeClr val="accent5">
                        <a:satMod val="175000"/>
                        <a:alpha val="40000"/>
                      </a:schemeClr>
                    </a:glow>
                  </a:effectLst>
                </a:rPr>
                <a:t>From East of Browns Ferry Road</a:t>
              </a:r>
            </a:p>
            <a:p>
              <a:r>
                <a:rPr lang="en-US" sz="800" b="1">
                  <a:ln w="3175">
                    <a:noFill/>
                  </a:ln>
                  <a:solidFill>
                    <a:schemeClr val="bg1"/>
                  </a:solidFill>
                  <a:effectLst>
                    <a:glow rad="63500">
                      <a:schemeClr val="accent5">
                        <a:satMod val="175000"/>
                        <a:alpha val="40000"/>
                      </a:schemeClr>
                    </a:glow>
                  </a:effectLst>
                </a:rPr>
                <a:t>To Near I-124 (US-27)</a:t>
              </a:r>
              <a:endParaRPr lang="en-US" sz="3200" b="1">
                <a:ln w="3175">
                  <a:noFill/>
                </a:ln>
                <a:solidFill>
                  <a:schemeClr val="bg1"/>
                </a:solidFill>
                <a:effectLst>
                  <a:glow rad="63500">
                    <a:srgbClr val="666666">
                      <a:satMod val="175000"/>
                      <a:alpha val="40000"/>
                    </a:srgbClr>
                  </a:glow>
                </a:effectLst>
                <a:ea typeface="+mn-lt"/>
                <a:cs typeface="+mn-lt"/>
              </a:endParaRPr>
            </a:p>
          </p:txBody>
        </p:sp>
      </p:grpSp>
      <p:sp>
        <p:nvSpPr>
          <p:cNvPr id="3" name="Content Placeholder 4">
            <a:extLst>
              <a:ext uri="{FF2B5EF4-FFF2-40B4-BE49-F238E27FC236}">
                <a16:creationId xmlns:a16="http://schemas.microsoft.com/office/drawing/2014/main" id="{6E6D6BE3-9EE0-629E-4A0D-7CCD42F2BECA}"/>
              </a:ext>
            </a:extLst>
          </p:cNvPr>
          <p:cNvSpPr>
            <a:spLocks noGrp="1"/>
          </p:cNvSpPr>
          <p:nvPr>
            <p:ph idx="1"/>
          </p:nvPr>
        </p:nvSpPr>
        <p:spPr>
          <a:xfrm>
            <a:off x="62215" y="996950"/>
            <a:ext cx="2441344" cy="3547063"/>
          </a:xfrm>
        </p:spPr>
        <p:txBody>
          <a:bodyPr vert="horz" lIns="91440" tIns="45720" rIns="91440" bIns="45720" rtlCol="0" anchor="t">
            <a:noAutofit/>
          </a:bodyPr>
          <a:lstStyle/>
          <a:p>
            <a:r>
              <a:rPr lang="en-US" sz="2000">
                <a:latin typeface="Open Sans"/>
                <a:ea typeface="Open Sans"/>
                <a:cs typeface="Open Sans"/>
              </a:rPr>
              <a:t>Three segments</a:t>
            </a:r>
          </a:p>
          <a:p>
            <a:endParaRPr lang="en-US" sz="2000">
              <a:latin typeface="Open Sans"/>
              <a:ea typeface="Open Sans"/>
              <a:cs typeface="Open Sans"/>
            </a:endParaRPr>
          </a:p>
          <a:p>
            <a:r>
              <a:rPr lang="en-US" sz="2000">
                <a:latin typeface="Open Sans"/>
                <a:ea typeface="Open Sans"/>
                <a:cs typeface="Open Sans"/>
              </a:rPr>
              <a:t>Minimal right-of-way &amp; no relocations anticipated</a:t>
            </a:r>
          </a:p>
          <a:p>
            <a:endParaRPr lang="en-US" sz="2000">
              <a:latin typeface="Open Sans"/>
              <a:ea typeface="Open Sans"/>
              <a:cs typeface="Open Sans"/>
            </a:endParaRPr>
          </a:p>
          <a:p>
            <a:r>
              <a:rPr lang="en-US" sz="2000">
                <a:latin typeface="Open Sans"/>
                <a:ea typeface="Open Sans"/>
                <a:cs typeface="Open Sans"/>
              </a:rPr>
              <a:t>Alignment alterations - none</a:t>
            </a:r>
          </a:p>
          <a:p>
            <a:endParaRPr lang="en-US" sz="2000"/>
          </a:p>
        </p:txBody>
      </p:sp>
    </p:spTree>
    <p:extLst>
      <p:ext uri="{BB962C8B-B14F-4D97-AF65-F5344CB8AC3E}">
        <p14:creationId xmlns:p14="http://schemas.microsoft.com/office/powerpoint/2010/main" val="1453716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4A73D2A6-D054-EFF8-726B-27F783C27C07}"/>
              </a:ext>
            </a:extLst>
          </p:cNvPr>
          <p:cNvGrpSpPr/>
          <p:nvPr/>
        </p:nvGrpSpPr>
        <p:grpSpPr>
          <a:xfrm>
            <a:off x="2497531" y="809853"/>
            <a:ext cx="6641867" cy="3799892"/>
            <a:chOff x="2497531" y="809853"/>
            <a:chExt cx="6641867" cy="3799892"/>
          </a:xfrm>
        </p:grpSpPr>
        <p:pic>
          <p:nvPicPr>
            <p:cNvPr id="31" name="Picture 30">
              <a:extLst>
                <a:ext uri="{FF2B5EF4-FFF2-40B4-BE49-F238E27FC236}">
                  <a16:creationId xmlns:a16="http://schemas.microsoft.com/office/drawing/2014/main" id="{927A6091-09F0-C58D-F6C0-4707BECAF2EF}"/>
                </a:ext>
              </a:extLst>
            </p:cNvPr>
            <p:cNvPicPr>
              <a:picLocks noChangeAspect="1"/>
            </p:cNvPicPr>
            <p:nvPr/>
          </p:nvPicPr>
          <p:blipFill>
            <a:blip r:embed="rId3"/>
            <a:stretch>
              <a:fillRect/>
            </a:stretch>
          </p:blipFill>
          <p:spPr>
            <a:xfrm>
              <a:off x="2497531" y="809853"/>
              <a:ext cx="6641867" cy="3799892"/>
            </a:xfrm>
            <a:prstGeom prst="rect">
              <a:avLst/>
            </a:prstGeom>
            <a:ln w="6350">
              <a:solidFill>
                <a:schemeClr val="tx1"/>
              </a:solidFill>
            </a:ln>
          </p:spPr>
        </p:pic>
        <p:sp>
          <p:nvSpPr>
            <p:cNvPr id="34" name="TextBox 33">
              <a:extLst>
                <a:ext uri="{FF2B5EF4-FFF2-40B4-BE49-F238E27FC236}">
                  <a16:creationId xmlns:a16="http://schemas.microsoft.com/office/drawing/2014/main" id="{D7BCB960-B0DB-C5A3-C31F-6FD0FCDA6928}"/>
                </a:ext>
              </a:extLst>
            </p:cNvPr>
            <p:cNvSpPr txBox="1"/>
            <p:nvPr/>
          </p:nvSpPr>
          <p:spPr>
            <a:xfrm>
              <a:off x="3268206" y="4283325"/>
              <a:ext cx="1240294" cy="307777"/>
            </a:xfrm>
            <a:prstGeom prst="rect">
              <a:avLst/>
            </a:prstGeom>
            <a:noFill/>
            <a:ln>
              <a:noFill/>
            </a:ln>
          </p:spPr>
          <p:txBody>
            <a:bodyPr wrap="square" rtlCol="0">
              <a:spAutoFit/>
            </a:bodyPr>
            <a:lstStyle/>
            <a:p>
              <a:r>
                <a:rPr lang="en-US" sz="1400" b="1" i="1">
                  <a:solidFill>
                    <a:schemeClr val="bg1"/>
                  </a:solidFill>
                  <a:effectLst>
                    <a:glow rad="63500">
                      <a:schemeClr val="accent5">
                        <a:satMod val="175000"/>
                        <a:alpha val="40000"/>
                      </a:schemeClr>
                    </a:glow>
                  </a:effectLst>
                </a:rPr>
                <a:t>Project Begin</a:t>
              </a:r>
            </a:p>
          </p:txBody>
        </p:sp>
      </p:grpSp>
      <p:sp>
        <p:nvSpPr>
          <p:cNvPr id="29" name="Flowchart: Connector 28">
            <a:extLst>
              <a:ext uri="{FF2B5EF4-FFF2-40B4-BE49-F238E27FC236}">
                <a16:creationId xmlns:a16="http://schemas.microsoft.com/office/drawing/2014/main" id="{0531C06E-5D66-F738-769B-C1BCF1799FD7}"/>
              </a:ext>
            </a:extLst>
          </p:cNvPr>
          <p:cNvSpPr/>
          <p:nvPr/>
        </p:nvSpPr>
        <p:spPr>
          <a:xfrm>
            <a:off x="4692623" y="3539398"/>
            <a:ext cx="91440" cy="91440"/>
          </a:xfrm>
          <a:prstGeom prst="flowChartConnector">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a:extLst>
              <a:ext uri="{FF2B5EF4-FFF2-40B4-BE49-F238E27FC236}">
                <a16:creationId xmlns:a16="http://schemas.microsoft.com/office/drawing/2014/main" id="{A3B4BAF3-5F2F-52E5-2A08-B015093B07EE}"/>
              </a:ext>
            </a:extLst>
          </p:cNvPr>
          <p:cNvSpPr/>
          <p:nvPr/>
        </p:nvSpPr>
        <p:spPr>
          <a:xfrm>
            <a:off x="6835748" y="1250711"/>
            <a:ext cx="91440" cy="91440"/>
          </a:xfrm>
          <a:prstGeom prst="flowChartConnector">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4">
            <a:extLst>
              <a:ext uri="{FF2B5EF4-FFF2-40B4-BE49-F238E27FC236}">
                <a16:creationId xmlns:a16="http://schemas.microsoft.com/office/drawing/2014/main" id="{A0D91AC7-73D9-52D0-2109-7D7B3E019E94}"/>
              </a:ext>
            </a:extLst>
          </p:cNvPr>
          <p:cNvSpPr>
            <a:spLocks noGrp="1"/>
          </p:cNvSpPr>
          <p:nvPr>
            <p:ph idx="1"/>
          </p:nvPr>
        </p:nvSpPr>
        <p:spPr>
          <a:xfrm>
            <a:off x="228601" y="996950"/>
            <a:ext cx="2260490" cy="3547063"/>
          </a:xfrm>
        </p:spPr>
        <p:txBody>
          <a:bodyPr vert="horz" lIns="91440" tIns="45720" rIns="91440" bIns="45720" rtlCol="0" anchor="t">
            <a:normAutofit/>
          </a:bodyPr>
          <a:lstStyle/>
          <a:p>
            <a:r>
              <a:rPr lang="en-US" sz="2000">
                <a:latin typeface="Open Sans"/>
                <a:ea typeface="Open Sans"/>
                <a:cs typeface="Open Sans"/>
              </a:rPr>
              <a:t>2 bridges to be replaced (GA )</a:t>
            </a:r>
          </a:p>
          <a:p>
            <a:pPr marL="0" indent="0">
              <a:buNone/>
            </a:pPr>
            <a:endParaRPr lang="en-US" sz="2000"/>
          </a:p>
          <a:p>
            <a:r>
              <a:rPr lang="en-US" sz="2000">
                <a:latin typeface="Open Sans"/>
                <a:ea typeface="Open Sans"/>
                <a:cs typeface="Open Sans"/>
              </a:rPr>
              <a:t>12 bridges to be replaced (TN)</a:t>
            </a:r>
          </a:p>
          <a:p>
            <a:endParaRPr lang="en-US" sz="2000"/>
          </a:p>
          <a:p>
            <a:endParaRPr lang="en-US" sz="1600"/>
          </a:p>
          <a:p>
            <a:pPr marL="457200" lvl="1" indent="0">
              <a:buNone/>
            </a:pPr>
            <a:r>
              <a:rPr lang="en-US" sz="1200"/>
              <a:t>INDICATES 2 BRIDGES</a:t>
            </a:r>
          </a:p>
          <a:p>
            <a:pPr marL="457200" lvl="1" indent="0">
              <a:buNone/>
            </a:pPr>
            <a:r>
              <a:rPr lang="en-US" sz="1200"/>
              <a:t>PER LOCATION</a:t>
            </a:r>
          </a:p>
        </p:txBody>
      </p:sp>
      <p:sp>
        <p:nvSpPr>
          <p:cNvPr id="4" name="Title 3"/>
          <p:cNvSpPr>
            <a:spLocks noGrp="1"/>
          </p:cNvSpPr>
          <p:nvPr>
            <p:ph type="title"/>
          </p:nvPr>
        </p:nvSpPr>
        <p:spPr>
          <a:xfrm>
            <a:off x="152400" y="133352"/>
            <a:ext cx="8839200" cy="619125"/>
          </a:xfrm>
        </p:spPr>
        <p:txBody>
          <a:bodyPr/>
          <a:lstStyle/>
          <a:p>
            <a:r>
              <a:rPr lang="en-US">
                <a:latin typeface="PermianSlabSerifTypeface"/>
                <a:ea typeface="Open Sans"/>
                <a:cs typeface="Open Sans"/>
              </a:rPr>
              <a:t>Design Elements</a:t>
            </a:r>
            <a:endParaRPr lang="en-US">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63" name="Oval 62">
            <a:extLst>
              <a:ext uri="{FF2B5EF4-FFF2-40B4-BE49-F238E27FC236}">
                <a16:creationId xmlns:a16="http://schemas.microsoft.com/office/drawing/2014/main" id="{FFF20D4C-192B-0377-261A-67F09BF20166}"/>
              </a:ext>
            </a:extLst>
          </p:cNvPr>
          <p:cNvSpPr>
            <a:spLocks noChangeAspect="1"/>
          </p:cNvSpPr>
          <p:nvPr/>
        </p:nvSpPr>
        <p:spPr>
          <a:xfrm>
            <a:off x="5679065" y="1670545"/>
            <a:ext cx="274320" cy="276999"/>
          </a:xfrm>
          <a:prstGeom prst="ellipse">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B2F0E4E5-C202-C1B7-DB65-5E8E776DF0C3}"/>
              </a:ext>
            </a:extLst>
          </p:cNvPr>
          <p:cNvSpPr>
            <a:spLocks noChangeAspect="1"/>
          </p:cNvSpPr>
          <p:nvPr/>
        </p:nvSpPr>
        <p:spPr>
          <a:xfrm>
            <a:off x="4532648" y="3519916"/>
            <a:ext cx="306661" cy="309656"/>
          </a:xfrm>
          <a:prstGeom prst="ellipse">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Star: 5 Points 1032">
            <a:extLst>
              <a:ext uri="{FF2B5EF4-FFF2-40B4-BE49-F238E27FC236}">
                <a16:creationId xmlns:a16="http://schemas.microsoft.com/office/drawing/2014/main" id="{122B02FD-2087-7DD7-4A96-3AF9EAC75DBE}"/>
              </a:ext>
            </a:extLst>
          </p:cNvPr>
          <p:cNvSpPr/>
          <p:nvPr/>
        </p:nvSpPr>
        <p:spPr>
          <a:xfrm>
            <a:off x="8197466" y="984171"/>
            <a:ext cx="367414" cy="309657"/>
          </a:xfrm>
          <a:prstGeom prst="star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Star: 5 Points 1033">
            <a:extLst>
              <a:ext uri="{FF2B5EF4-FFF2-40B4-BE49-F238E27FC236}">
                <a16:creationId xmlns:a16="http://schemas.microsoft.com/office/drawing/2014/main" id="{D8EB6C15-9851-B7F4-8178-DBF3CF1613B0}"/>
              </a:ext>
            </a:extLst>
          </p:cNvPr>
          <p:cNvSpPr/>
          <p:nvPr/>
        </p:nvSpPr>
        <p:spPr>
          <a:xfrm>
            <a:off x="3278366" y="4029598"/>
            <a:ext cx="367414" cy="309657"/>
          </a:xfrm>
          <a:prstGeom prst="star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TextBox 1039">
            <a:extLst>
              <a:ext uri="{FF2B5EF4-FFF2-40B4-BE49-F238E27FC236}">
                <a16:creationId xmlns:a16="http://schemas.microsoft.com/office/drawing/2014/main" id="{A79A9DC3-D2FE-B724-BF7C-41267B29CB02}"/>
              </a:ext>
            </a:extLst>
          </p:cNvPr>
          <p:cNvSpPr txBox="1"/>
          <p:nvPr/>
        </p:nvSpPr>
        <p:spPr>
          <a:xfrm>
            <a:off x="7617269" y="2490490"/>
            <a:ext cx="1437239" cy="306467"/>
          </a:xfrm>
          <a:prstGeom prst="roundRect">
            <a:avLst/>
          </a:prstGeom>
          <a:solidFill>
            <a:srgbClr val="1B365D"/>
          </a:solidFill>
          <a:ln>
            <a:solidFill>
              <a:srgbClr val="FFFF00"/>
            </a:solidFill>
          </a:ln>
          <a:effectLst>
            <a:glow rad="101600">
              <a:schemeClr val="accent5">
                <a:satMod val="175000"/>
                <a:alpha val="40000"/>
              </a:schemeClr>
            </a:glow>
          </a:effectLst>
        </p:spPr>
        <p:txBody>
          <a:bodyPr wrap="square" rtlCol="0">
            <a:spAutoFit/>
          </a:bodyPr>
          <a:lstStyle/>
          <a:p>
            <a:r>
              <a:rPr lang="en-US" sz="1200" b="1" i="1">
                <a:solidFill>
                  <a:schemeClr val="bg1"/>
                </a:solidFill>
              </a:rPr>
              <a:t>Chattanooga Creek</a:t>
            </a:r>
          </a:p>
        </p:txBody>
      </p:sp>
      <p:cxnSp>
        <p:nvCxnSpPr>
          <p:cNvPr id="1041" name="Straight Connector 1040">
            <a:extLst>
              <a:ext uri="{FF2B5EF4-FFF2-40B4-BE49-F238E27FC236}">
                <a16:creationId xmlns:a16="http://schemas.microsoft.com/office/drawing/2014/main" id="{3E2C873E-7E8B-C1C0-4EB8-9A0F75A5441F}"/>
              </a:ext>
            </a:extLst>
          </p:cNvPr>
          <p:cNvCxnSpPr>
            <a:cxnSpLocks/>
            <a:stCxn id="1040" idx="0"/>
            <a:endCxn id="43" idx="5"/>
          </p:cNvCxnSpPr>
          <p:nvPr/>
        </p:nvCxnSpPr>
        <p:spPr>
          <a:xfrm flipH="1" flipV="1">
            <a:off x="7954919" y="1920616"/>
            <a:ext cx="380970" cy="569874"/>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1047" name="TextBox 1046">
            <a:extLst>
              <a:ext uri="{FF2B5EF4-FFF2-40B4-BE49-F238E27FC236}">
                <a16:creationId xmlns:a16="http://schemas.microsoft.com/office/drawing/2014/main" id="{655CFB6A-375A-2926-5A9C-9570DD8C645E}"/>
              </a:ext>
            </a:extLst>
          </p:cNvPr>
          <p:cNvSpPr txBox="1"/>
          <p:nvPr/>
        </p:nvSpPr>
        <p:spPr>
          <a:xfrm>
            <a:off x="3465715" y="1922178"/>
            <a:ext cx="1393317" cy="306467"/>
          </a:xfrm>
          <a:prstGeom prst="roundRect">
            <a:avLst/>
          </a:prstGeom>
          <a:solidFill>
            <a:srgbClr val="1B365D"/>
          </a:solidFill>
          <a:ln>
            <a:solidFill>
              <a:srgbClr val="FFFF00"/>
            </a:solidFill>
          </a:ln>
          <a:effectLst>
            <a:glow rad="101600">
              <a:schemeClr val="accent5">
                <a:satMod val="175000"/>
                <a:alpha val="40000"/>
              </a:schemeClr>
            </a:glow>
          </a:effectLst>
        </p:spPr>
        <p:txBody>
          <a:bodyPr wrap="square" rtlCol="0">
            <a:spAutoFit/>
          </a:bodyPr>
          <a:lstStyle/>
          <a:p>
            <a:r>
              <a:rPr lang="en-US" sz="1200" b="1" i="1">
                <a:solidFill>
                  <a:schemeClr val="bg1"/>
                </a:solidFill>
              </a:rPr>
              <a:t>US-41 Interchange</a:t>
            </a:r>
          </a:p>
        </p:txBody>
      </p:sp>
      <p:cxnSp>
        <p:nvCxnSpPr>
          <p:cNvPr id="1048" name="Straight Connector 1047">
            <a:extLst>
              <a:ext uri="{FF2B5EF4-FFF2-40B4-BE49-F238E27FC236}">
                <a16:creationId xmlns:a16="http://schemas.microsoft.com/office/drawing/2014/main" id="{65B30172-646A-E65D-4671-33944DB85BB7}"/>
              </a:ext>
            </a:extLst>
          </p:cNvPr>
          <p:cNvCxnSpPr>
            <a:cxnSpLocks/>
            <a:stCxn id="1047" idx="3"/>
            <a:endCxn id="63" idx="1"/>
          </p:cNvCxnSpPr>
          <p:nvPr/>
        </p:nvCxnSpPr>
        <p:spPr>
          <a:xfrm flipV="1">
            <a:off x="4859032" y="1711111"/>
            <a:ext cx="860206" cy="364301"/>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1054" name="TextBox 1053">
            <a:extLst>
              <a:ext uri="{FF2B5EF4-FFF2-40B4-BE49-F238E27FC236}">
                <a16:creationId xmlns:a16="http://schemas.microsoft.com/office/drawing/2014/main" id="{758F6FBD-1422-0B9C-5A1D-1C97290ADCD4}"/>
              </a:ext>
            </a:extLst>
          </p:cNvPr>
          <p:cNvSpPr txBox="1"/>
          <p:nvPr/>
        </p:nvSpPr>
        <p:spPr>
          <a:xfrm>
            <a:off x="4943524" y="4112174"/>
            <a:ext cx="1109396" cy="306467"/>
          </a:xfrm>
          <a:prstGeom prst="roundRect">
            <a:avLst/>
          </a:prstGeom>
          <a:solidFill>
            <a:srgbClr val="1B365D"/>
          </a:solidFill>
          <a:ln>
            <a:solidFill>
              <a:srgbClr val="FFFF00"/>
            </a:solidFill>
          </a:ln>
          <a:effectLst>
            <a:glow rad="101600">
              <a:schemeClr val="accent5">
                <a:satMod val="175000"/>
                <a:alpha val="40000"/>
              </a:schemeClr>
            </a:glow>
          </a:effectLst>
        </p:spPr>
        <p:txBody>
          <a:bodyPr wrap="square" rtlCol="0">
            <a:spAutoFit/>
          </a:bodyPr>
          <a:lstStyle/>
          <a:p>
            <a:r>
              <a:rPr lang="en-US" sz="1200" b="1" i="1">
                <a:solidFill>
                  <a:schemeClr val="bg1"/>
                </a:solidFill>
              </a:rPr>
              <a:t>CSX Railroad</a:t>
            </a:r>
          </a:p>
        </p:txBody>
      </p:sp>
      <p:cxnSp>
        <p:nvCxnSpPr>
          <p:cNvPr id="1055" name="Straight Connector 1054">
            <a:extLst>
              <a:ext uri="{FF2B5EF4-FFF2-40B4-BE49-F238E27FC236}">
                <a16:creationId xmlns:a16="http://schemas.microsoft.com/office/drawing/2014/main" id="{9961DCB6-979C-4EE0-4E08-A8E6A50B8E18}"/>
              </a:ext>
            </a:extLst>
          </p:cNvPr>
          <p:cNvCxnSpPr>
            <a:cxnSpLocks/>
            <a:stCxn id="1054" idx="1"/>
            <a:endCxn id="62" idx="5"/>
          </p:cNvCxnSpPr>
          <p:nvPr/>
        </p:nvCxnSpPr>
        <p:spPr>
          <a:xfrm flipH="1" flipV="1">
            <a:off x="4794400" y="3784224"/>
            <a:ext cx="149124" cy="481184"/>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1076" name="Oval 1075">
            <a:extLst>
              <a:ext uri="{FF2B5EF4-FFF2-40B4-BE49-F238E27FC236}">
                <a16:creationId xmlns:a16="http://schemas.microsoft.com/office/drawing/2014/main" id="{D49BEC49-BE52-0727-323B-275B73198E24}"/>
              </a:ext>
            </a:extLst>
          </p:cNvPr>
          <p:cNvSpPr>
            <a:spLocks noChangeAspect="1"/>
          </p:cNvSpPr>
          <p:nvPr/>
        </p:nvSpPr>
        <p:spPr>
          <a:xfrm>
            <a:off x="6486934" y="1217310"/>
            <a:ext cx="274320" cy="276999"/>
          </a:xfrm>
          <a:prstGeom prst="ellipse">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7" name="TextBox 1076">
            <a:extLst>
              <a:ext uri="{FF2B5EF4-FFF2-40B4-BE49-F238E27FC236}">
                <a16:creationId xmlns:a16="http://schemas.microsoft.com/office/drawing/2014/main" id="{3928EA44-B808-94C1-9BEB-CDCB53AC266B}"/>
              </a:ext>
            </a:extLst>
          </p:cNvPr>
          <p:cNvSpPr txBox="1"/>
          <p:nvPr/>
        </p:nvSpPr>
        <p:spPr>
          <a:xfrm>
            <a:off x="5145458" y="844879"/>
            <a:ext cx="1248461" cy="306467"/>
          </a:xfrm>
          <a:prstGeom prst="roundRect">
            <a:avLst/>
          </a:prstGeom>
          <a:solidFill>
            <a:srgbClr val="1B365D"/>
          </a:solidFill>
          <a:ln>
            <a:solidFill>
              <a:srgbClr val="FFFF00"/>
            </a:solidFill>
          </a:ln>
          <a:effectLst>
            <a:glow rad="101600">
              <a:schemeClr val="accent5">
                <a:satMod val="175000"/>
                <a:alpha val="40000"/>
              </a:schemeClr>
            </a:glow>
          </a:effectLst>
        </p:spPr>
        <p:txBody>
          <a:bodyPr wrap="square" rtlCol="0">
            <a:spAutoFit/>
          </a:bodyPr>
          <a:lstStyle/>
          <a:p>
            <a:r>
              <a:rPr lang="en-US" sz="1200" b="1" i="1">
                <a:solidFill>
                  <a:schemeClr val="bg1"/>
                </a:solidFill>
              </a:rPr>
              <a:t>Browns Ferry Rd</a:t>
            </a:r>
          </a:p>
        </p:txBody>
      </p:sp>
      <p:cxnSp>
        <p:nvCxnSpPr>
          <p:cNvPr id="1078" name="Straight Connector 1077">
            <a:extLst>
              <a:ext uri="{FF2B5EF4-FFF2-40B4-BE49-F238E27FC236}">
                <a16:creationId xmlns:a16="http://schemas.microsoft.com/office/drawing/2014/main" id="{8B8044EA-FFFD-9A62-8353-4961D0316E6D}"/>
              </a:ext>
            </a:extLst>
          </p:cNvPr>
          <p:cNvCxnSpPr>
            <a:cxnSpLocks/>
            <a:stCxn id="1077" idx="3"/>
            <a:endCxn id="1076" idx="1"/>
          </p:cNvCxnSpPr>
          <p:nvPr/>
        </p:nvCxnSpPr>
        <p:spPr>
          <a:xfrm>
            <a:off x="6393919" y="998113"/>
            <a:ext cx="133188" cy="259763"/>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1081" name="TextBox 1080">
            <a:extLst>
              <a:ext uri="{FF2B5EF4-FFF2-40B4-BE49-F238E27FC236}">
                <a16:creationId xmlns:a16="http://schemas.microsoft.com/office/drawing/2014/main" id="{EBD6389E-AA42-6F9C-B3FE-998DAA83A67A}"/>
              </a:ext>
            </a:extLst>
          </p:cNvPr>
          <p:cNvSpPr txBox="1"/>
          <p:nvPr/>
        </p:nvSpPr>
        <p:spPr>
          <a:xfrm>
            <a:off x="6605801" y="1254168"/>
            <a:ext cx="457200" cy="246221"/>
          </a:xfrm>
          <a:prstGeom prst="rect">
            <a:avLst/>
          </a:prstGeom>
          <a:noFill/>
        </p:spPr>
        <p:txBody>
          <a:bodyPr wrap="square" lIns="91440" tIns="45720" rIns="91440" bIns="45720" rtlCol="0" anchor="t">
            <a:spAutoFit/>
          </a:bodyPr>
          <a:lstStyle/>
          <a:p>
            <a:endParaRPr lang="en-US" sz="1000" b="1" i="1">
              <a:ln w="3175">
                <a:noFill/>
              </a:ln>
              <a:solidFill>
                <a:schemeClr val="bg1"/>
              </a:solidFill>
              <a:effectLst>
                <a:glow rad="63500">
                  <a:srgbClr val="666666">
                    <a:satMod val="175000"/>
                    <a:alpha val="40000"/>
                  </a:srgbClr>
                </a:glow>
              </a:effectLst>
              <a:ea typeface="Calibri"/>
              <a:cs typeface="Calibri"/>
            </a:endParaRPr>
          </a:p>
        </p:txBody>
      </p:sp>
      <p:sp>
        <p:nvSpPr>
          <p:cNvPr id="1102" name="Oval 1101">
            <a:extLst>
              <a:ext uri="{FF2B5EF4-FFF2-40B4-BE49-F238E27FC236}">
                <a16:creationId xmlns:a16="http://schemas.microsoft.com/office/drawing/2014/main" id="{FC197C22-1CDF-C188-70A5-F60B8C188D76}"/>
              </a:ext>
            </a:extLst>
          </p:cNvPr>
          <p:cNvSpPr>
            <a:spLocks noChangeAspect="1"/>
          </p:cNvSpPr>
          <p:nvPr/>
        </p:nvSpPr>
        <p:spPr>
          <a:xfrm>
            <a:off x="5456483" y="1966085"/>
            <a:ext cx="274320" cy="276999"/>
          </a:xfrm>
          <a:prstGeom prst="ellipse">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3" name="TextBox 1102">
            <a:extLst>
              <a:ext uri="{FF2B5EF4-FFF2-40B4-BE49-F238E27FC236}">
                <a16:creationId xmlns:a16="http://schemas.microsoft.com/office/drawing/2014/main" id="{5C79C2C5-209E-3FB9-F0D1-B475A32A6A50}"/>
              </a:ext>
            </a:extLst>
          </p:cNvPr>
          <p:cNvSpPr txBox="1"/>
          <p:nvPr/>
        </p:nvSpPr>
        <p:spPr>
          <a:xfrm>
            <a:off x="3548011" y="2542047"/>
            <a:ext cx="1150996" cy="306467"/>
          </a:xfrm>
          <a:prstGeom prst="roundRect">
            <a:avLst/>
          </a:prstGeom>
          <a:solidFill>
            <a:srgbClr val="1B365D"/>
          </a:solidFill>
          <a:ln>
            <a:solidFill>
              <a:srgbClr val="FFFF00"/>
            </a:solidFill>
          </a:ln>
          <a:effectLst>
            <a:glow rad="101600">
              <a:schemeClr val="accent5">
                <a:satMod val="175000"/>
                <a:alpha val="40000"/>
              </a:schemeClr>
            </a:glow>
          </a:effectLst>
        </p:spPr>
        <p:txBody>
          <a:bodyPr wrap="square" rtlCol="0">
            <a:spAutoFit/>
          </a:bodyPr>
          <a:lstStyle/>
          <a:p>
            <a:r>
              <a:rPr lang="en-US" sz="1200" b="1" i="1">
                <a:solidFill>
                  <a:schemeClr val="bg1"/>
                </a:solidFill>
              </a:rPr>
              <a:t>Cummings Rd</a:t>
            </a:r>
          </a:p>
        </p:txBody>
      </p:sp>
      <p:cxnSp>
        <p:nvCxnSpPr>
          <p:cNvPr id="1104" name="Straight Connector 1103">
            <a:extLst>
              <a:ext uri="{FF2B5EF4-FFF2-40B4-BE49-F238E27FC236}">
                <a16:creationId xmlns:a16="http://schemas.microsoft.com/office/drawing/2014/main" id="{30F250A3-3074-3C82-BB7D-C00AA206E2BE}"/>
              </a:ext>
            </a:extLst>
          </p:cNvPr>
          <p:cNvCxnSpPr>
            <a:cxnSpLocks/>
            <a:stCxn id="1103" idx="3"/>
            <a:endCxn id="1102" idx="2"/>
          </p:cNvCxnSpPr>
          <p:nvPr/>
        </p:nvCxnSpPr>
        <p:spPr>
          <a:xfrm flipV="1">
            <a:off x="4699007" y="2104585"/>
            <a:ext cx="757476" cy="590696"/>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1111" name="TextBox 1110">
            <a:extLst>
              <a:ext uri="{FF2B5EF4-FFF2-40B4-BE49-F238E27FC236}">
                <a16:creationId xmlns:a16="http://schemas.microsoft.com/office/drawing/2014/main" id="{5AEE1D46-D4D4-9C90-B95B-64E8C8B39A80}"/>
              </a:ext>
            </a:extLst>
          </p:cNvPr>
          <p:cNvSpPr txBox="1"/>
          <p:nvPr/>
        </p:nvSpPr>
        <p:spPr>
          <a:xfrm>
            <a:off x="7367839" y="831222"/>
            <a:ext cx="1105601" cy="307777"/>
          </a:xfrm>
          <a:prstGeom prst="rect">
            <a:avLst/>
          </a:prstGeom>
          <a:noFill/>
          <a:ln>
            <a:noFill/>
          </a:ln>
        </p:spPr>
        <p:txBody>
          <a:bodyPr wrap="square" rtlCol="0">
            <a:spAutoFit/>
          </a:bodyPr>
          <a:lstStyle/>
          <a:p>
            <a:r>
              <a:rPr lang="en-US" sz="1400" b="1" i="1">
                <a:solidFill>
                  <a:schemeClr val="bg1"/>
                </a:solidFill>
                <a:effectLst>
                  <a:glow rad="63500">
                    <a:schemeClr val="accent5">
                      <a:satMod val="175000"/>
                      <a:alpha val="40000"/>
                    </a:schemeClr>
                  </a:glow>
                </a:effectLst>
              </a:rPr>
              <a:t>Project End</a:t>
            </a:r>
          </a:p>
        </p:txBody>
      </p:sp>
      <p:sp>
        <p:nvSpPr>
          <p:cNvPr id="1115" name="Oval 1114">
            <a:extLst>
              <a:ext uri="{FF2B5EF4-FFF2-40B4-BE49-F238E27FC236}">
                <a16:creationId xmlns:a16="http://schemas.microsoft.com/office/drawing/2014/main" id="{70EA4549-1473-C78B-A726-99F803263634}"/>
              </a:ext>
            </a:extLst>
          </p:cNvPr>
          <p:cNvSpPr>
            <a:spLocks noChangeAspect="1"/>
          </p:cNvSpPr>
          <p:nvPr/>
        </p:nvSpPr>
        <p:spPr>
          <a:xfrm>
            <a:off x="6003821" y="1364955"/>
            <a:ext cx="274320" cy="276999"/>
          </a:xfrm>
          <a:prstGeom prst="ellipse">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51F153DE-89F6-0AD0-BA30-7F3B57AE7A22}"/>
              </a:ext>
            </a:extLst>
          </p:cNvPr>
          <p:cNvGrpSpPr/>
          <p:nvPr/>
        </p:nvGrpSpPr>
        <p:grpSpPr>
          <a:xfrm>
            <a:off x="340674" y="3992402"/>
            <a:ext cx="402504" cy="384048"/>
            <a:chOff x="901895" y="3518703"/>
            <a:chExt cx="575006" cy="548640"/>
          </a:xfrm>
        </p:grpSpPr>
        <p:sp>
          <p:nvSpPr>
            <p:cNvPr id="1075" name="Flowchart: Connector 1074">
              <a:extLst>
                <a:ext uri="{FF2B5EF4-FFF2-40B4-BE49-F238E27FC236}">
                  <a16:creationId xmlns:a16="http://schemas.microsoft.com/office/drawing/2014/main" id="{B28EB853-AC31-2171-C290-BBC2984BBE1C}"/>
                </a:ext>
              </a:extLst>
            </p:cNvPr>
            <p:cNvSpPr/>
            <p:nvPr/>
          </p:nvSpPr>
          <p:spPr>
            <a:xfrm>
              <a:off x="915078" y="3518703"/>
              <a:ext cx="548640" cy="548640"/>
            </a:xfrm>
            <a:prstGeom prst="flowChartConnector">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a:ea typeface="Calibri"/>
                <a:cs typeface="Calibri"/>
              </a:endParaRPr>
            </a:p>
          </p:txBody>
        </p:sp>
        <p:pic>
          <p:nvPicPr>
            <p:cNvPr id="6" name="Graphic 5" descr="Bridge scene with solid fill">
              <a:extLst>
                <a:ext uri="{FF2B5EF4-FFF2-40B4-BE49-F238E27FC236}">
                  <a16:creationId xmlns:a16="http://schemas.microsoft.com/office/drawing/2014/main" id="{1A8B0385-B24A-D309-2990-4B8C6A018BE9}"/>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32292"/>
            <a:stretch/>
          </p:blipFill>
          <p:spPr>
            <a:xfrm>
              <a:off x="901895" y="3549159"/>
              <a:ext cx="575006" cy="389327"/>
            </a:xfrm>
            <a:prstGeom prst="rect">
              <a:avLst/>
            </a:prstGeom>
          </p:spPr>
        </p:pic>
      </p:grpSp>
      <p:grpSp>
        <p:nvGrpSpPr>
          <p:cNvPr id="14" name="Group 13">
            <a:extLst>
              <a:ext uri="{FF2B5EF4-FFF2-40B4-BE49-F238E27FC236}">
                <a16:creationId xmlns:a16="http://schemas.microsoft.com/office/drawing/2014/main" id="{9E778925-1ACA-622C-10A8-4C3865107BC2}"/>
              </a:ext>
            </a:extLst>
          </p:cNvPr>
          <p:cNvGrpSpPr/>
          <p:nvPr/>
        </p:nvGrpSpPr>
        <p:grpSpPr>
          <a:xfrm>
            <a:off x="4685656" y="816963"/>
            <a:ext cx="402504" cy="384048"/>
            <a:chOff x="901895" y="3518703"/>
            <a:chExt cx="575006" cy="548640"/>
          </a:xfrm>
        </p:grpSpPr>
        <p:sp>
          <p:nvSpPr>
            <p:cNvPr id="15" name="Flowchart: Connector 14">
              <a:extLst>
                <a:ext uri="{FF2B5EF4-FFF2-40B4-BE49-F238E27FC236}">
                  <a16:creationId xmlns:a16="http://schemas.microsoft.com/office/drawing/2014/main" id="{C6890B90-4E9F-3DAA-CCC4-A59B5BC7AD21}"/>
                </a:ext>
              </a:extLst>
            </p:cNvPr>
            <p:cNvSpPr/>
            <p:nvPr/>
          </p:nvSpPr>
          <p:spPr>
            <a:xfrm>
              <a:off x="915078" y="3518703"/>
              <a:ext cx="548640" cy="548640"/>
            </a:xfrm>
            <a:prstGeom prst="flowChartConnector">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a:ea typeface="Calibri"/>
                <a:cs typeface="Calibri"/>
              </a:endParaRPr>
            </a:p>
          </p:txBody>
        </p:sp>
        <p:pic>
          <p:nvPicPr>
            <p:cNvPr id="17" name="Graphic 16" descr="Bridge scene with solid fill">
              <a:extLst>
                <a:ext uri="{FF2B5EF4-FFF2-40B4-BE49-F238E27FC236}">
                  <a16:creationId xmlns:a16="http://schemas.microsoft.com/office/drawing/2014/main" id="{F3444AE7-1253-B433-41EE-AED1DEBCCE0B}"/>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32292"/>
            <a:stretch/>
          </p:blipFill>
          <p:spPr>
            <a:xfrm>
              <a:off x="901895" y="3549159"/>
              <a:ext cx="575006" cy="389327"/>
            </a:xfrm>
            <a:prstGeom prst="rect">
              <a:avLst/>
            </a:prstGeom>
          </p:spPr>
        </p:pic>
      </p:grpSp>
      <p:grpSp>
        <p:nvGrpSpPr>
          <p:cNvPr id="24" name="Group 23">
            <a:extLst>
              <a:ext uri="{FF2B5EF4-FFF2-40B4-BE49-F238E27FC236}">
                <a16:creationId xmlns:a16="http://schemas.microsoft.com/office/drawing/2014/main" id="{319407D1-FAFF-3AC8-8014-3DE3F8F7A488}"/>
              </a:ext>
            </a:extLst>
          </p:cNvPr>
          <p:cNvGrpSpPr/>
          <p:nvPr/>
        </p:nvGrpSpPr>
        <p:grpSpPr>
          <a:xfrm>
            <a:off x="3007878" y="1883387"/>
            <a:ext cx="402504" cy="384048"/>
            <a:chOff x="901895" y="3518703"/>
            <a:chExt cx="575006" cy="548640"/>
          </a:xfrm>
        </p:grpSpPr>
        <p:sp>
          <p:nvSpPr>
            <p:cNvPr id="25" name="Flowchart: Connector 24">
              <a:extLst>
                <a:ext uri="{FF2B5EF4-FFF2-40B4-BE49-F238E27FC236}">
                  <a16:creationId xmlns:a16="http://schemas.microsoft.com/office/drawing/2014/main" id="{65A3DD1A-89FB-F0E6-E898-4E93F34B487B}"/>
                </a:ext>
              </a:extLst>
            </p:cNvPr>
            <p:cNvSpPr/>
            <p:nvPr/>
          </p:nvSpPr>
          <p:spPr>
            <a:xfrm>
              <a:off x="915078" y="3518703"/>
              <a:ext cx="548640" cy="548640"/>
            </a:xfrm>
            <a:prstGeom prst="flowChartConnector">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a:ea typeface="Calibri"/>
                <a:cs typeface="Calibri"/>
              </a:endParaRPr>
            </a:p>
          </p:txBody>
        </p:sp>
        <p:pic>
          <p:nvPicPr>
            <p:cNvPr id="26" name="Graphic 25" descr="Bridge scene with solid fill">
              <a:extLst>
                <a:ext uri="{FF2B5EF4-FFF2-40B4-BE49-F238E27FC236}">
                  <a16:creationId xmlns:a16="http://schemas.microsoft.com/office/drawing/2014/main" id="{8A7E2CCE-03CD-D0BD-7F29-4CA54DB267CD}"/>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32292"/>
            <a:stretch/>
          </p:blipFill>
          <p:spPr>
            <a:xfrm>
              <a:off x="901895" y="3549159"/>
              <a:ext cx="575006" cy="389327"/>
            </a:xfrm>
            <a:prstGeom prst="rect">
              <a:avLst/>
            </a:prstGeom>
          </p:spPr>
        </p:pic>
      </p:grpSp>
      <p:grpSp>
        <p:nvGrpSpPr>
          <p:cNvPr id="27" name="Group 26">
            <a:extLst>
              <a:ext uri="{FF2B5EF4-FFF2-40B4-BE49-F238E27FC236}">
                <a16:creationId xmlns:a16="http://schemas.microsoft.com/office/drawing/2014/main" id="{57C7C99A-7D6B-ECB4-0BBC-D6690BEA5E51}"/>
              </a:ext>
            </a:extLst>
          </p:cNvPr>
          <p:cNvGrpSpPr/>
          <p:nvPr/>
        </p:nvGrpSpPr>
        <p:grpSpPr>
          <a:xfrm>
            <a:off x="3072439" y="2517775"/>
            <a:ext cx="402504" cy="384048"/>
            <a:chOff x="901895" y="3518703"/>
            <a:chExt cx="575006" cy="548640"/>
          </a:xfrm>
        </p:grpSpPr>
        <p:sp>
          <p:nvSpPr>
            <p:cNvPr id="32" name="Flowchart: Connector 31">
              <a:extLst>
                <a:ext uri="{FF2B5EF4-FFF2-40B4-BE49-F238E27FC236}">
                  <a16:creationId xmlns:a16="http://schemas.microsoft.com/office/drawing/2014/main" id="{63370080-B1EC-A1C0-D783-32B41E90B8A2}"/>
                </a:ext>
              </a:extLst>
            </p:cNvPr>
            <p:cNvSpPr/>
            <p:nvPr/>
          </p:nvSpPr>
          <p:spPr>
            <a:xfrm>
              <a:off x="915078" y="3518703"/>
              <a:ext cx="548640" cy="548640"/>
            </a:xfrm>
            <a:prstGeom prst="flowChartConnector">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a:ea typeface="Calibri"/>
                <a:cs typeface="Calibri"/>
              </a:endParaRPr>
            </a:p>
          </p:txBody>
        </p:sp>
        <p:pic>
          <p:nvPicPr>
            <p:cNvPr id="33" name="Graphic 32" descr="Bridge scene with solid fill">
              <a:extLst>
                <a:ext uri="{FF2B5EF4-FFF2-40B4-BE49-F238E27FC236}">
                  <a16:creationId xmlns:a16="http://schemas.microsoft.com/office/drawing/2014/main" id="{0666A0F5-242C-0926-E0AE-BCC71F6E39AD}"/>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32292"/>
            <a:stretch/>
          </p:blipFill>
          <p:spPr>
            <a:xfrm>
              <a:off x="901895" y="3549159"/>
              <a:ext cx="575006" cy="389327"/>
            </a:xfrm>
            <a:prstGeom prst="rect">
              <a:avLst/>
            </a:prstGeom>
          </p:spPr>
        </p:pic>
      </p:grpSp>
      <p:grpSp>
        <p:nvGrpSpPr>
          <p:cNvPr id="35" name="Group 34">
            <a:extLst>
              <a:ext uri="{FF2B5EF4-FFF2-40B4-BE49-F238E27FC236}">
                <a16:creationId xmlns:a16="http://schemas.microsoft.com/office/drawing/2014/main" id="{89CDA955-AEE4-D245-6589-6E2FB6D54F37}"/>
              </a:ext>
            </a:extLst>
          </p:cNvPr>
          <p:cNvGrpSpPr/>
          <p:nvPr/>
        </p:nvGrpSpPr>
        <p:grpSpPr>
          <a:xfrm>
            <a:off x="7166587" y="2454951"/>
            <a:ext cx="402504" cy="384048"/>
            <a:chOff x="901895" y="3518703"/>
            <a:chExt cx="575006" cy="548640"/>
          </a:xfrm>
        </p:grpSpPr>
        <p:sp>
          <p:nvSpPr>
            <p:cNvPr id="36" name="Flowchart: Connector 35">
              <a:extLst>
                <a:ext uri="{FF2B5EF4-FFF2-40B4-BE49-F238E27FC236}">
                  <a16:creationId xmlns:a16="http://schemas.microsoft.com/office/drawing/2014/main" id="{880FB6BF-2EC4-66DE-F106-55BD07EE1F22}"/>
                </a:ext>
              </a:extLst>
            </p:cNvPr>
            <p:cNvSpPr/>
            <p:nvPr/>
          </p:nvSpPr>
          <p:spPr>
            <a:xfrm>
              <a:off x="915078" y="3518703"/>
              <a:ext cx="548640" cy="548640"/>
            </a:xfrm>
            <a:prstGeom prst="flowChartConnector">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a:ea typeface="Calibri"/>
                <a:cs typeface="Calibri"/>
              </a:endParaRPr>
            </a:p>
          </p:txBody>
        </p:sp>
        <p:pic>
          <p:nvPicPr>
            <p:cNvPr id="37" name="Graphic 36" descr="Bridge scene with solid fill">
              <a:extLst>
                <a:ext uri="{FF2B5EF4-FFF2-40B4-BE49-F238E27FC236}">
                  <a16:creationId xmlns:a16="http://schemas.microsoft.com/office/drawing/2014/main" id="{BBF023D7-93E6-765F-68F1-E91935FC9444}"/>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32292"/>
            <a:stretch/>
          </p:blipFill>
          <p:spPr>
            <a:xfrm>
              <a:off x="901895" y="3549159"/>
              <a:ext cx="575006" cy="389327"/>
            </a:xfrm>
            <a:prstGeom prst="rect">
              <a:avLst/>
            </a:prstGeom>
          </p:spPr>
        </p:pic>
      </p:grpSp>
      <p:grpSp>
        <p:nvGrpSpPr>
          <p:cNvPr id="38" name="Group 37">
            <a:extLst>
              <a:ext uri="{FF2B5EF4-FFF2-40B4-BE49-F238E27FC236}">
                <a16:creationId xmlns:a16="http://schemas.microsoft.com/office/drawing/2014/main" id="{4E2F7C29-E1CE-E334-9ECE-D266AB0E6B64}"/>
              </a:ext>
            </a:extLst>
          </p:cNvPr>
          <p:cNvGrpSpPr/>
          <p:nvPr/>
        </p:nvGrpSpPr>
        <p:grpSpPr>
          <a:xfrm>
            <a:off x="6114126" y="4073151"/>
            <a:ext cx="402504" cy="384048"/>
            <a:chOff x="901895" y="3518703"/>
            <a:chExt cx="575006" cy="548640"/>
          </a:xfrm>
        </p:grpSpPr>
        <p:sp>
          <p:nvSpPr>
            <p:cNvPr id="39" name="Flowchart: Connector 38">
              <a:extLst>
                <a:ext uri="{FF2B5EF4-FFF2-40B4-BE49-F238E27FC236}">
                  <a16:creationId xmlns:a16="http://schemas.microsoft.com/office/drawing/2014/main" id="{72B2AEE2-9394-E328-B345-95929D83F6FD}"/>
                </a:ext>
              </a:extLst>
            </p:cNvPr>
            <p:cNvSpPr/>
            <p:nvPr/>
          </p:nvSpPr>
          <p:spPr>
            <a:xfrm>
              <a:off x="915078" y="3518703"/>
              <a:ext cx="548640" cy="548640"/>
            </a:xfrm>
            <a:prstGeom prst="flowChartConnector">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a:ea typeface="Calibri"/>
                <a:cs typeface="Calibri"/>
              </a:endParaRPr>
            </a:p>
          </p:txBody>
        </p:sp>
        <p:pic>
          <p:nvPicPr>
            <p:cNvPr id="41" name="Graphic 40" descr="Bridge scene with solid fill">
              <a:extLst>
                <a:ext uri="{FF2B5EF4-FFF2-40B4-BE49-F238E27FC236}">
                  <a16:creationId xmlns:a16="http://schemas.microsoft.com/office/drawing/2014/main" id="{A2C3FC78-CC89-41DA-B8FF-52EC3B948921}"/>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32292"/>
            <a:stretch/>
          </p:blipFill>
          <p:spPr>
            <a:xfrm>
              <a:off x="901895" y="3549159"/>
              <a:ext cx="575006" cy="389327"/>
            </a:xfrm>
            <a:prstGeom prst="rect">
              <a:avLst/>
            </a:prstGeom>
          </p:spPr>
        </p:pic>
      </p:grpSp>
      <p:sp>
        <p:nvSpPr>
          <p:cNvPr id="18" name="TextBox 17">
            <a:extLst>
              <a:ext uri="{FF2B5EF4-FFF2-40B4-BE49-F238E27FC236}">
                <a16:creationId xmlns:a16="http://schemas.microsoft.com/office/drawing/2014/main" id="{819721AF-41D7-34D4-951A-F444A7ED1793}"/>
              </a:ext>
            </a:extLst>
          </p:cNvPr>
          <p:cNvSpPr txBox="1"/>
          <p:nvPr/>
        </p:nvSpPr>
        <p:spPr>
          <a:xfrm>
            <a:off x="5944394" y="2328580"/>
            <a:ext cx="1144471" cy="306467"/>
          </a:xfrm>
          <a:prstGeom prst="roundRect">
            <a:avLst/>
          </a:prstGeom>
          <a:solidFill>
            <a:srgbClr val="1B365D"/>
          </a:solidFill>
          <a:ln>
            <a:solidFill>
              <a:srgbClr val="FFFF00"/>
            </a:solidFill>
          </a:ln>
          <a:effectLst>
            <a:glow rad="101600">
              <a:schemeClr val="accent5">
                <a:satMod val="175000"/>
                <a:alpha val="40000"/>
              </a:schemeClr>
            </a:glow>
          </a:effectLst>
        </p:spPr>
        <p:txBody>
          <a:bodyPr wrap="square" rtlCol="0">
            <a:spAutoFit/>
          </a:bodyPr>
          <a:lstStyle/>
          <a:p>
            <a:r>
              <a:rPr lang="en-US" sz="1200" b="1" i="1">
                <a:solidFill>
                  <a:schemeClr val="bg1"/>
                </a:solidFill>
              </a:rPr>
              <a:t>Lookout Creek</a:t>
            </a:r>
          </a:p>
        </p:txBody>
      </p:sp>
      <p:sp>
        <p:nvSpPr>
          <p:cNvPr id="22" name="Oval 21">
            <a:extLst>
              <a:ext uri="{FF2B5EF4-FFF2-40B4-BE49-F238E27FC236}">
                <a16:creationId xmlns:a16="http://schemas.microsoft.com/office/drawing/2014/main" id="{A35ECA18-D33A-E309-2178-5A20C9CE01DB}"/>
              </a:ext>
            </a:extLst>
          </p:cNvPr>
          <p:cNvSpPr>
            <a:spLocks noChangeAspect="1"/>
          </p:cNvSpPr>
          <p:nvPr/>
        </p:nvSpPr>
        <p:spPr>
          <a:xfrm>
            <a:off x="7248211" y="1317743"/>
            <a:ext cx="274320" cy="276999"/>
          </a:xfrm>
          <a:prstGeom prst="ellipse">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D3B708F9-8763-E89B-3525-7A55C596D7F2}"/>
              </a:ext>
            </a:extLst>
          </p:cNvPr>
          <p:cNvCxnSpPr>
            <a:cxnSpLocks/>
            <a:stCxn id="18" idx="3"/>
            <a:endCxn id="22" idx="4"/>
          </p:cNvCxnSpPr>
          <p:nvPr/>
        </p:nvCxnSpPr>
        <p:spPr>
          <a:xfrm flipV="1">
            <a:off x="7088865" y="1594742"/>
            <a:ext cx="296506" cy="887072"/>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C3DF65F2-815E-DC54-DC02-6EBB457547FE}"/>
              </a:ext>
            </a:extLst>
          </p:cNvPr>
          <p:cNvSpPr>
            <a:spLocks noChangeAspect="1"/>
          </p:cNvSpPr>
          <p:nvPr/>
        </p:nvSpPr>
        <p:spPr>
          <a:xfrm>
            <a:off x="7720772" y="1684183"/>
            <a:ext cx="274320" cy="276999"/>
          </a:xfrm>
          <a:prstGeom prst="ellipse">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 descr="Interstate 24 Photo Guides | Cross Country Roads">
            <a:extLst>
              <a:ext uri="{FF2B5EF4-FFF2-40B4-BE49-F238E27FC236}">
                <a16:creationId xmlns:a16="http://schemas.microsoft.com/office/drawing/2014/main" id="{39D0AD27-7B15-FDC0-7BCE-E6C5A10D3AF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64639" y="1291726"/>
            <a:ext cx="347652" cy="28711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Interstate 24 Photo Guides | Cross Country Roads">
            <a:extLst>
              <a:ext uri="{FF2B5EF4-FFF2-40B4-BE49-F238E27FC236}">
                <a16:creationId xmlns:a16="http://schemas.microsoft.com/office/drawing/2014/main" id="{F6AE37E7-32C2-078A-DD36-8DFEE9B7348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10408" y="1388486"/>
            <a:ext cx="347652" cy="28711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Interstate 24 Photo Guides | Cross Country Roads">
            <a:extLst>
              <a:ext uri="{FF2B5EF4-FFF2-40B4-BE49-F238E27FC236}">
                <a16:creationId xmlns:a16="http://schemas.microsoft.com/office/drawing/2014/main" id="{1EA7B7F0-149C-AB2A-0392-1E1B8E5F9B0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77017" y="3656054"/>
            <a:ext cx="347652" cy="28711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Interstate 24 Photo Guides | Cross Country Roads">
            <a:extLst>
              <a:ext uri="{FF2B5EF4-FFF2-40B4-BE49-F238E27FC236}">
                <a16:creationId xmlns:a16="http://schemas.microsoft.com/office/drawing/2014/main" id="{715A5E90-1717-7419-B8A8-8101D4EB1D8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72958" y="3172558"/>
            <a:ext cx="347652" cy="28711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Interstate 59 Photo Guides | Cross Country Roads">
            <a:extLst>
              <a:ext uri="{FF2B5EF4-FFF2-40B4-BE49-F238E27FC236}">
                <a16:creationId xmlns:a16="http://schemas.microsoft.com/office/drawing/2014/main" id="{3DDB6B21-BAC5-D653-AD83-DA8EA6686DF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36432" y="4323072"/>
            <a:ext cx="347652" cy="287110"/>
          </a:xfrm>
          <a:prstGeom prst="rect">
            <a:avLst/>
          </a:prstGeom>
          <a:noFill/>
          <a:extLst>
            <a:ext uri="{909E8E84-426E-40DD-AFC4-6F175D3DCCD1}">
              <a14:hiddenFill xmlns:a14="http://schemas.microsoft.com/office/drawing/2010/main">
                <a:solidFill>
                  <a:srgbClr val="FFFFFF"/>
                </a:solidFill>
              </a14:hiddenFill>
            </a:ext>
          </a:extLst>
        </p:spPr>
      </p:pic>
      <p:grpSp>
        <p:nvGrpSpPr>
          <p:cNvPr id="51" name="Group 50">
            <a:extLst>
              <a:ext uri="{FF2B5EF4-FFF2-40B4-BE49-F238E27FC236}">
                <a16:creationId xmlns:a16="http://schemas.microsoft.com/office/drawing/2014/main" id="{1CAA084D-9E87-FB99-9ADD-0413AC600480}"/>
              </a:ext>
            </a:extLst>
          </p:cNvPr>
          <p:cNvGrpSpPr/>
          <p:nvPr/>
        </p:nvGrpSpPr>
        <p:grpSpPr>
          <a:xfrm>
            <a:off x="5509731" y="2306034"/>
            <a:ext cx="402504" cy="384048"/>
            <a:chOff x="901895" y="3518703"/>
            <a:chExt cx="575006" cy="548640"/>
          </a:xfrm>
        </p:grpSpPr>
        <p:sp>
          <p:nvSpPr>
            <p:cNvPr id="52" name="Flowchart: Connector 51">
              <a:extLst>
                <a:ext uri="{FF2B5EF4-FFF2-40B4-BE49-F238E27FC236}">
                  <a16:creationId xmlns:a16="http://schemas.microsoft.com/office/drawing/2014/main" id="{35329DCA-CF12-D5C3-A78D-DCF0272395D7}"/>
                </a:ext>
              </a:extLst>
            </p:cNvPr>
            <p:cNvSpPr/>
            <p:nvPr/>
          </p:nvSpPr>
          <p:spPr>
            <a:xfrm>
              <a:off x="915078" y="3518703"/>
              <a:ext cx="548640" cy="548640"/>
            </a:xfrm>
            <a:prstGeom prst="flowChartConnector">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a:ea typeface="Calibri"/>
                <a:cs typeface="Calibri"/>
              </a:endParaRPr>
            </a:p>
          </p:txBody>
        </p:sp>
        <p:pic>
          <p:nvPicPr>
            <p:cNvPr id="53" name="Graphic 52" descr="Bridge scene with solid fill">
              <a:extLst>
                <a:ext uri="{FF2B5EF4-FFF2-40B4-BE49-F238E27FC236}">
                  <a16:creationId xmlns:a16="http://schemas.microsoft.com/office/drawing/2014/main" id="{B811E68D-AF8F-3838-45A7-127985BD76AC}"/>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32292"/>
            <a:stretch/>
          </p:blipFill>
          <p:spPr>
            <a:xfrm>
              <a:off x="901895" y="3549159"/>
              <a:ext cx="575006" cy="389327"/>
            </a:xfrm>
            <a:prstGeom prst="rect">
              <a:avLst/>
            </a:prstGeom>
          </p:spPr>
        </p:pic>
      </p:grpSp>
      <p:grpSp>
        <p:nvGrpSpPr>
          <p:cNvPr id="54" name="Group 53">
            <a:extLst>
              <a:ext uri="{FF2B5EF4-FFF2-40B4-BE49-F238E27FC236}">
                <a16:creationId xmlns:a16="http://schemas.microsoft.com/office/drawing/2014/main" id="{4341A45D-657C-3C4D-7676-2611C1DF4B5F}"/>
              </a:ext>
            </a:extLst>
          </p:cNvPr>
          <p:cNvGrpSpPr/>
          <p:nvPr/>
        </p:nvGrpSpPr>
        <p:grpSpPr>
          <a:xfrm>
            <a:off x="3170387" y="1298754"/>
            <a:ext cx="402504" cy="384048"/>
            <a:chOff x="901895" y="3518703"/>
            <a:chExt cx="575006" cy="548640"/>
          </a:xfrm>
        </p:grpSpPr>
        <p:sp>
          <p:nvSpPr>
            <p:cNvPr id="55" name="Flowchart: Connector 54">
              <a:extLst>
                <a:ext uri="{FF2B5EF4-FFF2-40B4-BE49-F238E27FC236}">
                  <a16:creationId xmlns:a16="http://schemas.microsoft.com/office/drawing/2014/main" id="{1CA90A0A-0307-F3EA-186B-F1955BA64459}"/>
                </a:ext>
              </a:extLst>
            </p:cNvPr>
            <p:cNvSpPr/>
            <p:nvPr/>
          </p:nvSpPr>
          <p:spPr>
            <a:xfrm>
              <a:off x="915078" y="3518703"/>
              <a:ext cx="548640" cy="548640"/>
            </a:xfrm>
            <a:prstGeom prst="flowChartConnector">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a:ea typeface="Calibri"/>
                <a:cs typeface="Calibri"/>
              </a:endParaRPr>
            </a:p>
          </p:txBody>
        </p:sp>
        <p:pic>
          <p:nvPicPr>
            <p:cNvPr id="56" name="Graphic 55" descr="Bridge scene with solid fill">
              <a:extLst>
                <a:ext uri="{FF2B5EF4-FFF2-40B4-BE49-F238E27FC236}">
                  <a16:creationId xmlns:a16="http://schemas.microsoft.com/office/drawing/2014/main" id="{9DA1B999-2F2B-F256-8A1C-0940EB6EAD8B}"/>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32292"/>
            <a:stretch/>
          </p:blipFill>
          <p:spPr>
            <a:xfrm>
              <a:off x="901895" y="3549159"/>
              <a:ext cx="575006" cy="389327"/>
            </a:xfrm>
            <a:prstGeom prst="rect">
              <a:avLst/>
            </a:prstGeom>
          </p:spPr>
        </p:pic>
      </p:grpSp>
      <p:sp>
        <p:nvSpPr>
          <p:cNvPr id="61" name="TextBox 60">
            <a:extLst>
              <a:ext uri="{FF2B5EF4-FFF2-40B4-BE49-F238E27FC236}">
                <a16:creationId xmlns:a16="http://schemas.microsoft.com/office/drawing/2014/main" id="{D5802C3D-99C4-9E05-A0D5-53DC1D22DA8A}"/>
              </a:ext>
            </a:extLst>
          </p:cNvPr>
          <p:cNvSpPr txBox="1"/>
          <p:nvPr/>
        </p:nvSpPr>
        <p:spPr>
          <a:xfrm>
            <a:off x="3628224" y="1355569"/>
            <a:ext cx="1393317" cy="306467"/>
          </a:xfrm>
          <a:prstGeom prst="roundRect">
            <a:avLst/>
          </a:prstGeom>
          <a:solidFill>
            <a:srgbClr val="1B365D"/>
          </a:solidFill>
          <a:ln>
            <a:solidFill>
              <a:srgbClr val="FFFF00"/>
            </a:solidFill>
          </a:ln>
          <a:effectLst>
            <a:glow rad="101600">
              <a:schemeClr val="accent5">
                <a:satMod val="175000"/>
                <a:alpha val="40000"/>
              </a:schemeClr>
            </a:glow>
          </a:effectLst>
        </p:spPr>
        <p:txBody>
          <a:bodyPr wrap="square" rtlCol="0">
            <a:spAutoFit/>
          </a:bodyPr>
          <a:lstStyle/>
          <a:p>
            <a:r>
              <a:rPr lang="en-US" sz="1200" b="1" i="1">
                <a:solidFill>
                  <a:schemeClr val="bg1"/>
                </a:solidFill>
              </a:rPr>
              <a:t>Kellys Ferry Rd</a:t>
            </a:r>
          </a:p>
        </p:txBody>
      </p:sp>
      <p:cxnSp>
        <p:nvCxnSpPr>
          <p:cNvPr id="1024" name="Straight Connector 1023">
            <a:extLst>
              <a:ext uri="{FF2B5EF4-FFF2-40B4-BE49-F238E27FC236}">
                <a16:creationId xmlns:a16="http://schemas.microsoft.com/office/drawing/2014/main" id="{863D2BE1-7FBD-6CA5-B982-ABF02B24CD90}"/>
              </a:ext>
            </a:extLst>
          </p:cNvPr>
          <p:cNvCxnSpPr>
            <a:cxnSpLocks/>
            <a:stCxn id="61" idx="3"/>
            <a:endCxn id="1115" idx="2"/>
          </p:cNvCxnSpPr>
          <p:nvPr/>
        </p:nvCxnSpPr>
        <p:spPr>
          <a:xfrm flipV="1">
            <a:off x="5021541" y="1503455"/>
            <a:ext cx="982280" cy="5348"/>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9747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ADCF0-8972-F3E1-A2D4-6CA4FEEC0D40}"/>
              </a:ext>
            </a:extLst>
          </p:cNvPr>
          <p:cNvSpPr>
            <a:spLocks noGrp="1"/>
          </p:cNvSpPr>
          <p:nvPr>
            <p:ph type="title"/>
          </p:nvPr>
        </p:nvSpPr>
        <p:spPr/>
        <p:txBody>
          <a:bodyPr/>
          <a:lstStyle/>
          <a:p>
            <a:r>
              <a:rPr lang="en-US" sz="3000" dirty="0">
                <a:latin typeface="PermianSlabSerifTypeface"/>
              </a:rPr>
              <a:t>Resources Analyzed in an Environmental Assessment</a:t>
            </a:r>
            <a:endParaRPr lang="en-US" sz="3000" dirty="0"/>
          </a:p>
        </p:txBody>
      </p:sp>
      <p:sp>
        <p:nvSpPr>
          <p:cNvPr id="3" name="Content Placeholder 2">
            <a:extLst>
              <a:ext uri="{FF2B5EF4-FFF2-40B4-BE49-F238E27FC236}">
                <a16:creationId xmlns:a16="http://schemas.microsoft.com/office/drawing/2014/main" id="{45ECB85F-D170-0CC0-2691-EBE2CF0D17C5}"/>
              </a:ext>
            </a:extLst>
          </p:cNvPr>
          <p:cNvSpPr>
            <a:spLocks noGrp="1"/>
          </p:cNvSpPr>
          <p:nvPr>
            <p:ph idx="1"/>
          </p:nvPr>
        </p:nvSpPr>
        <p:spPr>
          <a:xfrm>
            <a:off x="228600" y="954619"/>
            <a:ext cx="8763000" cy="601981"/>
          </a:xfrm>
        </p:spPr>
        <p:txBody>
          <a:bodyPr vert="horz" lIns="91440" tIns="45720" rIns="91440" bIns="45720" rtlCol="0" anchor="t">
            <a:normAutofit/>
          </a:bodyPr>
          <a:lstStyle/>
          <a:p>
            <a:r>
              <a:rPr lang="en-US" sz="1800" dirty="0">
                <a:solidFill>
                  <a:srgbClr val="1B365D"/>
                </a:solidFill>
                <a:latin typeface="Open Sans"/>
                <a:ea typeface="Open Sans"/>
                <a:cs typeface="Open Sans"/>
              </a:rPr>
              <a:t>Examples of technical studies underway as part of the environmental review:</a:t>
            </a:r>
            <a:endParaRPr lang="en-US" sz="1800" dirty="0">
              <a:solidFill>
                <a:srgbClr val="1B365D"/>
              </a:solidFill>
            </a:endParaRPr>
          </a:p>
        </p:txBody>
      </p:sp>
      <p:grpSp>
        <p:nvGrpSpPr>
          <p:cNvPr id="10" name="Group 9">
            <a:extLst>
              <a:ext uri="{FF2B5EF4-FFF2-40B4-BE49-F238E27FC236}">
                <a16:creationId xmlns:a16="http://schemas.microsoft.com/office/drawing/2014/main" id="{522036DB-C190-500A-3C35-062DCF0EB96E}"/>
              </a:ext>
            </a:extLst>
          </p:cNvPr>
          <p:cNvGrpSpPr/>
          <p:nvPr/>
        </p:nvGrpSpPr>
        <p:grpSpPr>
          <a:xfrm>
            <a:off x="4087597" y="1490316"/>
            <a:ext cx="1056640" cy="2742750"/>
            <a:chOff x="2555746" y="2978150"/>
            <a:chExt cx="660400" cy="1714219"/>
          </a:xfrm>
        </p:grpSpPr>
        <p:pic>
          <p:nvPicPr>
            <p:cNvPr id="4" name="Picture 3" descr="A blue and white diagram with text&#10;&#10;AI-generated content may be incorrect.">
              <a:extLst>
                <a:ext uri="{FF2B5EF4-FFF2-40B4-BE49-F238E27FC236}">
                  <a16:creationId xmlns:a16="http://schemas.microsoft.com/office/drawing/2014/main" id="{FD7A79EB-B2C4-AF21-B73D-681A23768D0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5000"/>
                      </a14:imgEffect>
                    </a14:imgLayer>
                  </a14:imgProps>
                </a:ext>
              </a:extLst>
            </a:blip>
            <a:srcRect l="52913" r="35444" b="78398"/>
            <a:stretch/>
          </p:blipFill>
          <p:spPr>
            <a:xfrm>
              <a:off x="2555746" y="4078167"/>
              <a:ext cx="660400" cy="614202"/>
            </a:xfrm>
            <a:prstGeom prst="rect">
              <a:avLst/>
            </a:prstGeom>
          </p:spPr>
        </p:pic>
        <p:pic>
          <p:nvPicPr>
            <p:cNvPr id="5" name="Picture 4" descr="A blue and white diagram with text&#10;&#10;AI-generated content may be incorrect.">
              <a:extLst>
                <a:ext uri="{FF2B5EF4-FFF2-40B4-BE49-F238E27FC236}">
                  <a16:creationId xmlns:a16="http://schemas.microsoft.com/office/drawing/2014/main" id="{7102FF4F-D43C-E311-B4C3-027E5A6DE95E}"/>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5000"/>
                      </a14:imgEffect>
                    </a14:imgLayer>
                  </a14:imgProps>
                </a:ext>
              </a:extLst>
            </a:blip>
            <a:srcRect t="59347" r="89145"/>
            <a:stretch/>
          </p:blipFill>
          <p:spPr>
            <a:xfrm>
              <a:off x="2574341" y="2978150"/>
              <a:ext cx="615711" cy="1155861"/>
            </a:xfrm>
            <a:prstGeom prst="rect">
              <a:avLst/>
            </a:prstGeom>
          </p:spPr>
        </p:pic>
      </p:grpSp>
      <p:pic>
        <p:nvPicPr>
          <p:cNvPr id="8" name="Picture 7" descr="A blue and white diagram with text&#10;&#10;AI-generated content may be incorrect.">
            <a:extLst>
              <a:ext uri="{FF2B5EF4-FFF2-40B4-BE49-F238E27FC236}">
                <a16:creationId xmlns:a16="http://schemas.microsoft.com/office/drawing/2014/main" id="{DF9F33BE-C841-0295-6B82-388D84F421B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5000"/>
                    </a14:imgEffect>
                  </a14:imgLayer>
                </a14:imgProps>
              </a:ext>
            </a:extLst>
          </a:blip>
          <a:srcRect r="89145" b="40263"/>
          <a:stretch/>
        </p:blipFill>
        <p:spPr>
          <a:xfrm>
            <a:off x="152400" y="1456115"/>
            <a:ext cx="982596" cy="2710525"/>
          </a:xfrm>
          <a:prstGeom prst="rect">
            <a:avLst/>
          </a:prstGeom>
        </p:spPr>
      </p:pic>
      <p:pic>
        <p:nvPicPr>
          <p:cNvPr id="9" name="Picture 8" descr="A blue and white diagram with text&#10;&#10;AI-generated content may be incorrect.">
            <a:extLst>
              <a:ext uri="{FF2B5EF4-FFF2-40B4-BE49-F238E27FC236}">
                <a16:creationId xmlns:a16="http://schemas.microsoft.com/office/drawing/2014/main" id="{48CE5533-7B41-14F6-AE59-20F1AB4F093F}"/>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5000"/>
                    </a14:imgEffect>
                  </a14:imgLayer>
                </a14:imgProps>
              </a:ext>
            </a:extLst>
          </a:blip>
          <a:srcRect l="52913" t="20429" r="35444" b="19833"/>
          <a:stretch/>
        </p:blipFill>
        <p:spPr>
          <a:xfrm>
            <a:off x="6765986" y="1506671"/>
            <a:ext cx="1056651" cy="2717566"/>
          </a:xfrm>
          <a:prstGeom prst="rect">
            <a:avLst/>
          </a:prstGeom>
        </p:spPr>
      </p:pic>
      <p:sp>
        <p:nvSpPr>
          <p:cNvPr id="11" name="Content Placeholder 2">
            <a:extLst>
              <a:ext uri="{FF2B5EF4-FFF2-40B4-BE49-F238E27FC236}">
                <a16:creationId xmlns:a16="http://schemas.microsoft.com/office/drawing/2014/main" id="{511DF4BF-8094-959A-7D9C-4DA6928DABF8}"/>
              </a:ext>
            </a:extLst>
          </p:cNvPr>
          <p:cNvSpPr txBox="1">
            <a:spLocks/>
          </p:cNvSpPr>
          <p:nvPr/>
        </p:nvSpPr>
        <p:spPr>
          <a:xfrm>
            <a:off x="537750" y="1601779"/>
            <a:ext cx="2545462" cy="547143"/>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Clr>
                <a:srgbClr val="FF0F00"/>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Clr>
                <a:srgbClr val="FF0F00"/>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rgbClr val="FF0F00"/>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buNone/>
            </a:pPr>
            <a:r>
              <a:rPr lang="en-US" sz="1800">
                <a:solidFill>
                  <a:srgbClr val="1B365D"/>
                </a:solidFill>
                <a:latin typeface="Open Sans"/>
                <a:ea typeface="Open Sans"/>
                <a:cs typeface="Open Sans"/>
              </a:rPr>
              <a:t>Traffic and Safety Analysis</a:t>
            </a:r>
          </a:p>
        </p:txBody>
      </p:sp>
      <p:sp>
        <p:nvSpPr>
          <p:cNvPr id="13" name="TextBox 12">
            <a:extLst>
              <a:ext uri="{FF2B5EF4-FFF2-40B4-BE49-F238E27FC236}">
                <a16:creationId xmlns:a16="http://schemas.microsoft.com/office/drawing/2014/main" id="{BD1AD044-16E0-0373-0358-39F456153C55}"/>
              </a:ext>
            </a:extLst>
          </p:cNvPr>
          <p:cNvSpPr txBox="1"/>
          <p:nvPr/>
        </p:nvSpPr>
        <p:spPr>
          <a:xfrm>
            <a:off x="537750" y="2387562"/>
            <a:ext cx="3431000" cy="923330"/>
          </a:xfrm>
          <a:prstGeom prst="rect">
            <a:avLst/>
          </a:prstGeom>
          <a:noFill/>
        </p:spPr>
        <p:txBody>
          <a:bodyPr wrap="square">
            <a:spAutoFit/>
          </a:bodyPr>
          <a:lstStyle/>
          <a:p>
            <a:pPr marL="457200" lvl="1" indent="0">
              <a:buNone/>
            </a:pPr>
            <a:r>
              <a:rPr lang="en-US" sz="1800">
                <a:solidFill>
                  <a:srgbClr val="1B365D"/>
                </a:solidFill>
                <a:latin typeface="Open Sans"/>
                <a:ea typeface="Open Sans"/>
                <a:cs typeface="Open Sans"/>
              </a:rPr>
              <a:t>Land Use, Farmland, and Transportation Infrastructure</a:t>
            </a:r>
          </a:p>
        </p:txBody>
      </p:sp>
      <p:sp>
        <p:nvSpPr>
          <p:cNvPr id="15" name="TextBox 14">
            <a:extLst>
              <a:ext uri="{FF2B5EF4-FFF2-40B4-BE49-F238E27FC236}">
                <a16:creationId xmlns:a16="http://schemas.microsoft.com/office/drawing/2014/main" id="{6349AE82-9E23-00E3-22C8-3E11D1F03D4A}"/>
              </a:ext>
            </a:extLst>
          </p:cNvPr>
          <p:cNvSpPr txBox="1"/>
          <p:nvPr/>
        </p:nvSpPr>
        <p:spPr>
          <a:xfrm>
            <a:off x="526923" y="3500926"/>
            <a:ext cx="3962460" cy="646331"/>
          </a:xfrm>
          <a:prstGeom prst="rect">
            <a:avLst/>
          </a:prstGeom>
          <a:noFill/>
        </p:spPr>
        <p:txBody>
          <a:bodyPr wrap="square">
            <a:spAutoFit/>
          </a:bodyPr>
          <a:lstStyle/>
          <a:p>
            <a:pPr marL="457200" lvl="1" indent="0">
              <a:buNone/>
            </a:pPr>
            <a:r>
              <a:rPr lang="en-US" sz="1800">
                <a:solidFill>
                  <a:srgbClr val="1B365D"/>
                </a:solidFill>
                <a:latin typeface="Open Sans"/>
                <a:ea typeface="Open Sans"/>
                <a:cs typeface="Open Sans"/>
              </a:rPr>
              <a:t>Social and Economic Resources</a:t>
            </a:r>
          </a:p>
        </p:txBody>
      </p:sp>
      <p:sp>
        <p:nvSpPr>
          <p:cNvPr id="16" name="Content Placeholder 2">
            <a:extLst>
              <a:ext uri="{FF2B5EF4-FFF2-40B4-BE49-F238E27FC236}">
                <a16:creationId xmlns:a16="http://schemas.microsoft.com/office/drawing/2014/main" id="{C5D090DE-BA61-5953-3E85-256B3F06AF04}"/>
              </a:ext>
            </a:extLst>
          </p:cNvPr>
          <p:cNvSpPr txBox="1">
            <a:spLocks/>
          </p:cNvSpPr>
          <p:nvPr/>
        </p:nvSpPr>
        <p:spPr>
          <a:xfrm>
            <a:off x="4548600" y="1655216"/>
            <a:ext cx="1964319" cy="619125"/>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Clr>
                <a:srgbClr val="FF0F00"/>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Clr>
                <a:srgbClr val="FF0F00"/>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rgbClr val="FF0F00"/>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buNone/>
            </a:pPr>
            <a:r>
              <a:rPr lang="en-US" sz="1800">
                <a:solidFill>
                  <a:srgbClr val="1B365D"/>
                </a:solidFill>
                <a:latin typeface="Open Sans"/>
                <a:ea typeface="Open Sans"/>
                <a:cs typeface="Open Sans"/>
              </a:rPr>
              <a:t>Air Quality and Noise</a:t>
            </a:r>
          </a:p>
        </p:txBody>
      </p:sp>
      <p:sp>
        <p:nvSpPr>
          <p:cNvPr id="18" name="TextBox 17">
            <a:extLst>
              <a:ext uri="{FF2B5EF4-FFF2-40B4-BE49-F238E27FC236}">
                <a16:creationId xmlns:a16="http://schemas.microsoft.com/office/drawing/2014/main" id="{B2EE4D6D-57AB-748F-CFF3-43B4B69A6F1D}"/>
              </a:ext>
            </a:extLst>
          </p:cNvPr>
          <p:cNvSpPr txBox="1"/>
          <p:nvPr/>
        </p:nvSpPr>
        <p:spPr>
          <a:xfrm>
            <a:off x="4548600" y="2542288"/>
            <a:ext cx="2170173" cy="646331"/>
          </a:xfrm>
          <a:prstGeom prst="rect">
            <a:avLst/>
          </a:prstGeom>
          <a:noFill/>
        </p:spPr>
        <p:txBody>
          <a:bodyPr wrap="square">
            <a:spAutoFit/>
          </a:bodyPr>
          <a:lstStyle/>
          <a:p>
            <a:pPr marL="457200" lvl="1" indent="0">
              <a:buNone/>
            </a:pPr>
            <a:r>
              <a:rPr lang="en-US" sz="1800">
                <a:solidFill>
                  <a:srgbClr val="1B365D"/>
                </a:solidFill>
                <a:latin typeface="Open Sans"/>
                <a:ea typeface="Open Sans"/>
                <a:cs typeface="Open Sans"/>
              </a:rPr>
              <a:t>Cultural Resources</a:t>
            </a:r>
          </a:p>
        </p:txBody>
      </p:sp>
      <p:sp>
        <p:nvSpPr>
          <p:cNvPr id="20" name="TextBox 19">
            <a:extLst>
              <a:ext uri="{FF2B5EF4-FFF2-40B4-BE49-F238E27FC236}">
                <a16:creationId xmlns:a16="http://schemas.microsoft.com/office/drawing/2014/main" id="{122E1BBF-D43C-AB4B-EA22-A79A2BB6A345}"/>
              </a:ext>
            </a:extLst>
          </p:cNvPr>
          <p:cNvSpPr txBox="1"/>
          <p:nvPr/>
        </p:nvSpPr>
        <p:spPr>
          <a:xfrm>
            <a:off x="4527619" y="3437024"/>
            <a:ext cx="2317681" cy="646331"/>
          </a:xfrm>
          <a:prstGeom prst="rect">
            <a:avLst/>
          </a:prstGeom>
          <a:noFill/>
        </p:spPr>
        <p:txBody>
          <a:bodyPr wrap="square">
            <a:spAutoFit/>
          </a:bodyPr>
          <a:lstStyle/>
          <a:p>
            <a:pPr marL="457200" lvl="1" indent="0">
              <a:buNone/>
            </a:pPr>
            <a:r>
              <a:rPr lang="en-US" sz="1800">
                <a:solidFill>
                  <a:srgbClr val="1B365D"/>
                </a:solidFill>
                <a:latin typeface="Open Sans"/>
                <a:ea typeface="Open Sans"/>
                <a:cs typeface="Open Sans"/>
              </a:rPr>
              <a:t>Recreational  Resources</a:t>
            </a:r>
          </a:p>
        </p:txBody>
      </p:sp>
      <p:sp>
        <p:nvSpPr>
          <p:cNvPr id="21" name="Content Placeholder 2">
            <a:extLst>
              <a:ext uri="{FF2B5EF4-FFF2-40B4-BE49-F238E27FC236}">
                <a16:creationId xmlns:a16="http://schemas.microsoft.com/office/drawing/2014/main" id="{A6CA7B4F-DAEA-FB76-5B48-787190EA6078}"/>
              </a:ext>
            </a:extLst>
          </p:cNvPr>
          <p:cNvSpPr txBox="1">
            <a:spLocks/>
          </p:cNvSpPr>
          <p:nvPr/>
        </p:nvSpPr>
        <p:spPr>
          <a:xfrm>
            <a:off x="7173846" y="1642625"/>
            <a:ext cx="1942212" cy="564685"/>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Clr>
                <a:srgbClr val="FF0F00"/>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Clr>
                <a:srgbClr val="FF0F00"/>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rgbClr val="FF0F00"/>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buNone/>
            </a:pPr>
            <a:r>
              <a:rPr lang="en-US" sz="1800">
                <a:solidFill>
                  <a:srgbClr val="1B365D"/>
                </a:solidFill>
                <a:latin typeface="Open Sans"/>
                <a:ea typeface="Open Sans"/>
                <a:cs typeface="Open Sans"/>
              </a:rPr>
              <a:t>Natural Resources</a:t>
            </a:r>
          </a:p>
        </p:txBody>
      </p:sp>
      <p:sp>
        <p:nvSpPr>
          <p:cNvPr id="23" name="TextBox 22">
            <a:extLst>
              <a:ext uri="{FF2B5EF4-FFF2-40B4-BE49-F238E27FC236}">
                <a16:creationId xmlns:a16="http://schemas.microsoft.com/office/drawing/2014/main" id="{03C70B44-EFC7-4F6E-1D9D-0246156C028C}"/>
              </a:ext>
            </a:extLst>
          </p:cNvPr>
          <p:cNvSpPr txBox="1"/>
          <p:nvPr/>
        </p:nvSpPr>
        <p:spPr>
          <a:xfrm>
            <a:off x="7186546" y="2526061"/>
            <a:ext cx="1739681" cy="646331"/>
          </a:xfrm>
          <a:prstGeom prst="rect">
            <a:avLst/>
          </a:prstGeom>
          <a:noFill/>
        </p:spPr>
        <p:txBody>
          <a:bodyPr wrap="square">
            <a:spAutoFit/>
          </a:bodyPr>
          <a:lstStyle/>
          <a:p>
            <a:pPr marL="457200" lvl="1" indent="0">
              <a:buNone/>
            </a:pPr>
            <a:r>
              <a:rPr lang="en-US" sz="1800">
                <a:solidFill>
                  <a:srgbClr val="1B365D"/>
                </a:solidFill>
                <a:latin typeface="Open Sans"/>
                <a:ea typeface="Open Sans"/>
                <a:cs typeface="Open Sans"/>
              </a:rPr>
              <a:t>Visual Impacts</a:t>
            </a:r>
          </a:p>
        </p:txBody>
      </p:sp>
      <p:sp>
        <p:nvSpPr>
          <p:cNvPr id="25" name="TextBox 24">
            <a:extLst>
              <a:ext uri="{FF2B5EF4-FFF2-40B4-BE49-F238E27FC236}">
                <a16:creationId xmlns:a16="http://schemas.microsoft.com/office/drawing/2014/main" id="{7A8DC7FA-B650-F5A1-8EAB-A431B65E1004}"/>
              </a:ext>
            </a:extLst>
          </p:cNvPr>
          <p:cNvSpPr txBox="1"/>
          <p:nvPr/>
        </p:nvSpPr>
        <p:spPr>
          <a:xfrm>
            <a:off x="7185310" y="3437024"/>
            <a:ext cx="2150842" cy="646331"/>
          </a:xfrm>
          <a:prstGeom prst="rect">
            <a:avLst/>
          </a:prstGeom>
          <a:noFill/>
        </p:spPr>
        <p:txBody>
          <a:bodyPr wrap="square">
            <a:spAutoFit/>
          </a:bodyPr>
          <a:lstStyle/>
          <a:p>
            <a:pPr marL="457200" lvl="1" indent="0">
              <a:buNone/>
            </a:pPr>
            <a:r>
              <a:rPr lang="en-US" sz="1800">
                <a:solidFill>
                  <a:srgbClr val="1B365D"/>
                </a:solidFill>
                <a:latin typeface="Open Sans"/>
                <a:ea typeface="Open Sans"/>
                <a:cs typeface="Open Sans"/>
              </a:rPr>
              <a:t>Hazardous Materials</a:t>
            </a:r>
          </a:p>
        </p:txBody>
      </p:sp>
    </p:spTree>
    <p:extLst>
      <p:ext uri="{BB962C8B-B14F-4D97-AF65-F5344CB8AC3E}">
        <p14:creationId xmlns:p14="http://schemas.microsoft.com/office/powerpoint/2010/main" val="817084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a16="http://schemas.microsoft.com/office/drawing/2014/main" id="{D2A23B8B-164A-7E6D-F6E2-2800550332F9}"/>
              </a:ext>
            </a:extLst>
          </p:cNvPr>
          <p:cNvSpPr/>
          <p:nvPr/>
        </p:nvSpPr>
        <p:spPr>
          <a:xfrm>
            <a:off x="4434796" y="843988"/>
            <a:ext cx="647673" cy="471751"/>
          </a:xfrm>
          <a:prstGeom prst="round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B365D"/>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8" name="Rectangle: Rounded Corners 27">
            <a:extLst>
              <a:ext uri="{FF2B5EF4-FFF2-40B4-BE49-F238E27FC236}">
                <a16:creationId xmlns:a16="http://schemas.microsoft.com/office/drawing/2014/main" id="{0C320468-1D0C-07C5-973D-DCE6AA6AF03B}"/>
              </a:ext>
            </a:extLst>
          </p:cNvPr>
          <p:cNvSpPr/>
          <p:nvPr/>
        </p:nvSpPr>
        <p:spPr>
          <a:xfrm>
            <a:off x="4190894" y="1355565"/>
            <a:ext cx="1064266" cy="357436"/>
          </a:xfrm>
          <a:prstGeom prst="round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1B365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Rectangle: Rounded Corners 28">
            <a:extLst>
              <a:ext uri="{FF2B5EF4-FFF2-40B4-BE49-F238E27FC236}">
                <a16:creationId xmlns:a16="http://schemas.microsoft.com/office/drawing/2014/main" id="{BED6FA12-D8B5-3AF3-BE29-16F71E826D81}"/>
              </a:ext>
            </a:extLst>
          </p:cNvPr>
          <p:cNvSpPr/>
          <p:nvPr/>
        </p:nvSpPr>
        <p:spPr>
          <a:xfrm>
            <a:off x="4119803" y="1764720"/>
            <a:ext cx="1064266" cy="357436"/>
          </a:xfrm>
          <a:prstGeom prst="round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1B365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Rectangle: Rounded Corners 29">
            <a:extLst>
              <a:ext uri="{FF2B5EF4-FFF2-40B4-BE49-F238E27FC236}">
                <a16:creationId xmlns:a16="http://schemas.microsoft.com/office/drawing/2014/main" id="{4EC1B571-9491-5115-0942-FB37B1F00F8D}"/>
              </a:ext>
            </a:extLst>
          </p:cNvPr>
          <p:cNvSpPr/>
          <p:nvPr/>
        </p:nvSpPr>
        <p:spPr>
          <a:xfrm>
            <a:off x="4119803" y="2164408"/>
            <a:ext cx="1064266" cy="357436"/>
          </a:xfrm>
          <a:prstGeom prst="round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1B365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Rectangle: Rounded Corners 30">
            <a:extLst>
              <a:ext uri="{FF2B5EF4-FFF2-40B4-BE49-F238E27FC236}">
                <a16:creationId xmlns:a16="http://schemas.microsoft.com/office/drawing/2014/main" id="{8CF16244-92BB-FFA5-1DBA-D5C4E2B35FD3}"/>
              </a:ext>
            </a:extLst>
          </p:cNvPr>
          <p:cNvSpPr/>
          <p:nvPr/>
        </p:nvSpPr>
        <p:spPr>
          <a:xfrm>
            <a:off x="4119803" y="2562672"/>
            <a:ext cx="1064266" cy="357436"/>
          </a:xfrm>
          <a:prstGeom prst="round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1B365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2" name="Rectangle: Rounded Corners 31">
            <a:extLst>
              <a:ext uri="{FF2B5EF4-FFF2-40B4-BE49-F238E27FC236}">
                <a16:creationId xmlns:a16="http://schemas.microsoft.com/office/drawing/2014/main" id="{A5999300-A416-1C41-D9D3-F10C8CE79E14}"/>
              </a:ext>
            </a:extLst>
          </p:cNvPr>
          <p:cNvSpPr/>
          <p:nvPr/>
        </p:nvSpPr>
        <p:spPr>
          <a:xfrm>
            <a:off x="4081810" y="2962500"/>
            <a:ext cx="1064266" cy="357436"/>
          </a:xfrm>
          <a:prstGeom prst="round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1B365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3" name="Rectangle: Rounded Corners 32">
            <a:extLst>
              <a:ext uri="{FF2B5EF4-FFF2-40B4-BE49-F238E27FC236}">
                <a16:creationId xmlns:a16="http://schemas.microsoft.com/office/drawing/2014/main" id="{8422ED61-98C6-87C2-5AC4-9AA8F1F392F8}"/>
              </a:ext>
            </a:extLst>
          </p:cNvPr>
          <p:cNvSpPr/>
          <p:nvPr/>
        </p:nvSpPr>
        <p:spPr>
          <a:xfrm>
            <a:off x="4010624" y="3365721"/>
            <a:ext cx="1064266" cy="357436"/>
          </a:xfrm>
          <a:prstGeom prst="round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1B365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Rectangle: Rounded Corners 33">
            <a:extLst>
              <a:ext uri="{FF2B5EF4-FFF2-40B4-BE49-F238E27FC236}">
                <a16:creationId xmlns:a16="http://schemas.microsoft.com/office/drawing/2014/main" id="{1B2BF90F-5731-55E8-A3A3-F55621C02808}"/>
              </a:ext>
            </a:extLst>
          </p:cNvPr>
          <p:cNvSpPr/>
          <p:nvPr/>
        </p:nvSpPr>
        <p:spPr>
          <a:xfrm>
            <a:off x="4018203" y="3768945"/>
            <a:ext cx="1064266" cy="357436"/>
          </a:xfrm>
          <a:prstGeom prst="round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1B365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5" name="Rectangle: Rounded Corners 34">
            <a:extLst>
              <a:ext uri="{FF2B5EF4-FFF2-40B4-BE49-F238E27FC236}">
                <a16:creationId xmlns:a16="http://schemas.microsoft.com/office/drawing/2014/main" id="{160B638C-7F99-89C6-F881-891AEFC0933F}"/>
              </a:ext>
            </a:extLst>
          </p:cNvPr>
          <p:cNvSpPr/>
          <p:nvPr/>
        </p:nvSpPr>
        <p:spPr>
          <a:xfrm>
            <a:off x="4008117" y="4172141"/>
            <a:ext cx="1064266" cy="357436"/>
          </a:xfrm>
          <a:prstGeom prst="round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1B365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78EACBC1-5D47-4228-9E2D-0B4781757460}"/>
              </a:ext>
            </a:extLst>
          </p:cNvPr>
          <p:cNvSpPr>
            <a:spLocks noGrp="1"/>
          </p:cNvSpPr>
          <p:nvPr>
            <p:ph type="title"/>
          </p:nvPr>
        </p:nvSpPr>
        <p:spPr/>
        <p:txBody>
          <a:bodyPr/>
          <a:lstStyle/>
          <a:p>
            <a:r>
              <a:rPr lang="en-US">
                <a:latin typeface="PermianSlabSerifTypeface"/>
                <a:ea typeface="Open Sans"/>
                <a:cs typeface="Open Sans"/>
              </a:rPr>
              <a:t>Anticipated Project Schedule</a:t>
            </a:r>
          </a:p>
        </p:txBody>
      </p:sp>
      <p:sp>
        <p:nvSpPr>
          <p:cNvPr id="3" name="Rectangle: Rounded Corners 2">
            <a:extLst>
              <a:ext uri="{FF2B5EF4-FFF2-40B4-BE49-F238E27FC236}">
                <a16:creationId xmlns:a16="http://schemas.microsoft.com/office/drawing/2014/main" id="{3A921128-7F57-DEC7-6488-7475A076BAC2}"/>
              </a:ext>
            </a:extLst>
          </p:cNvPr>
          <p:cNvSpPr/>
          <p:nvPr/>
        </p:nvSpPr>
        <p:spPr>
          <a:xfrm>
            <a:off x="4651936" y="843988"/>
            <a:ext cx="3267714" cy="471751"/>
          </a:xfrm>
          <a:prstGeom prst="round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1B365D"/>
                </a:solidFill>
                <a:latin typeface="Open Sans ExtraBold" panose="020B0906030804020204" pitchFamily="34" charset="0"/>
                <a:ea typeface="Open Sans ExtraBold" panose="020B0906030804020204" pitchFamily="34" charset="0"/>
                <a:cs typeface="Open Sans ExtraBold" panose="020B0906030804020204" pitchFamily="34" charset="0"/>
              </a:rPr>
              <a:t>PROPOSED TIMELINE</a:t>
            </a:r>
          </a:p>
        </p:txBody>
      </p:sp>
      <p:sp>
        <p:nvSpPr>
          <p:cNvPr id="8" name="Rectangle: Rounded Corners 7">
            <a:extLst>
              <a:ext uri="{FF2B5EF4-FFF2-40B4-BE49-F238E27FC236}">
                <a16:creationId xmlns:a16="http://schemas.microsoft.com/office/drawing/2014/main" id="{0639B94D-0EB8-7849-D3FC-56961B26D69C}"/>
              </a:ext>
            </a:extLst>
          </p:cNvPr>
          <p:cNvSpPr/>
          <p:nvPr/>
        </p:nvSpPr>
        <p:spPr>
          <a:xfrm>
            <a:off x="1244522" y="843991"/>
            <a:ext cx="3407414" cy="471751"/>
          </a:xfrm>
          <a:prstGeom prst="round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Open Sans ExtraBold" panose="020B0906030804020204" pitchFamily="34" charset="0"/>
                <a:ea typeface="Open Sans ExtraBold" panose="020B0906030804020204" pitchFamily="34" charset="0"/>
                <a:cs typeface="Open Sans ExtraBold" panose="020B0906030804020204" pitchFamily="34" charset="0"/>
              </a:rPr>
              <a:t>ACTIVITY</a:t>
            </a:r>
          </a:p>
        </p:txBody>
      </p:sp>
      <p:sp>
        <p:nvSpPr>
          <p:cNvPr id="4" name="Rectangle: Rounded Corners 3">
            <a:extLst>
              <a:ext uri="{FF2B5EF4-FFF2-40B4-BE49-F238E27FC236}">
                <a16:creationId xmlns:a16="http://schemas.microsoft.com/office/drawing/2014/main" id="{B3A10844-4FFA-27FF-4FBA-DF6432EA911F}"/>
              </a:ext>
            </a:extLst>
          </p:cNvPr>
          <p:cNvSpPr/>
          <p:nvPr/>
        </p:nvSpPr>
        <p:spPr>
          <a:xfrm>
            <a:off x="4651936" y="1355569"/>
            <a:ext cx="3093650" cy="357436"/>
          </a:xfrm>
          <a:prstGeom prst="round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350" b="1">
                <a:solidFill>
                  <a:srgbClr val="1B365D"/>
                </a:solidFill>
                <a:latin typeface="Open Sans"/>
                <a:ea typeface="Open Sans"/>
                <a:cs typeface="Open Sans"/>
              </a:rPr>
              <a:t>2024</a:t>
            </a:r>
          </a:p>
        </p:txBody>
      </p:sp>
      <p:sp>
        <p:nvSpPr>
          <p:cNvPr id="5" name="Rectangle: Rounded Corners 4">
            <a:extLst>
              <a:ext uri="{FF2B5EF4-FFF2-40B4-BE49-F238E27FC236}">
                <a16:creationId xmlns:a16="http://schemas.microsoft.com/office/drawing/2014/main" id="{0D01B830-DBED-2456-0FCF-289E120A9259}"/>
              </a:ext>
            </a:extLst>
          </p:cNvPr>
          <p:cNvSpPr/>
          <p:nvPr/>
        </p:nvSpPr>
        <p:spPr>
          <a:xfrm>
            <a:off x="1568372" y="1355569"/>
            <a:ext cx="3088607" cy="357435"/>
          </a:xfrm>
          <a:prstGeom prst="round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a:latin typeface="Open Sans" panose="020B0606030504020204" pitchFamily="34" charset="0"/>
                <a:ea typeface="Open Sans" panose="020B0606030504020204" pitchFamily="34" charset="0"/>
                <a:cs typeface="Open Sans" panose="020B0606030504020204" pitchFamily="34" charset="0"/>
              </a:rPr>
              <a:t>Initiate Early Coordination</a:t>
            </a:r>
          </a:p>
        </p:txBody>
      </p:sp>
      <p:sp>
        <p:nvSpPr>
          <p:cNvPr id="7" name="Rectangle: Rounded Corners 6">
            <a:extLst>
              <a:ext uri="{FF2B5EF4-FFF2-40B4-BE49-F238E27FC236}">
                <a16:creationId xmlns:a16="http://schemas.microsoft.com/office/drawing/2014/main" id="{1B11E663-C62B-6FA2-05BC-6648FFF56A3E}"/>
              </a:ext>
            </a:extLst>
          </p:cNvPr>
          <p:cNvSpPr/>
          <p:nvPr/>
        </p:nvSpPr>
        <p:spPr>
          <a:xfrm>
            <a:off x="4651936" y="1764721"/>
            <a:ext cx="3093650" cy="357436"/>
          </a:xfrm>
          <a:prstGeom prst="round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a:solidFill>
                  <a:srgbClr val="1B365D"/>
                </a:solidFill>
                <a:latin typeface="Open Sans" panose="020B0606030504020204" pitchFamily="34" charset="0"/>
                <a:ea typeface="Open Sans" panose="020B0606030504020204" pitchFamily="34" charset="0"/>
                <a:cs typeface="Open Sans" panose="020B0606030504020204" pitchFamily="34" charset="0"/>
              </a:rPr>
              <a:t>July 2025</a:t>
            </a:r>
          </a:p>
        </p:txBody>
      </p:sp>
      <p:sp>
        <p:nvSpPr>
          <p:cNvPr id="9" name="Rectangle: Rounded Corners 8">
            <a:extLst>
              <a:ext uri="{FF2B5EF4-FFF2-40B4-BE49-F238E27FC236}">
                <a16:creationId xmlns:a16="http://schemas.microsoft.com/office/drawing/2014/main" id="{3B1B3532-C326-3DBC-C8E6-DECCDEB2AAE0}"/>
              </a:ext>
            </a:extLst>
          </p:cNvPr>
          <p:cNvSpPr/>
          <p:nvPr/>
        </p:nvSpPr>
        <p:spPr>
          <a:xfrm>
            <a:off x="1568372" y="1764721"/>
            <a:ext cx="3088607" cy="357435"/>
          </a:xfrm>
          <a:prstGeom prst="round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latin typeface="Open Sans" panose="020B0606030504020204" pitchFamily="34" charset="0"/>
                <a:ea typeface="Open Sans" panose="020B0606030504020204" pitchFamily="34" charset="0"/>
                <a:cs typeface="Open Sans" panose="020B0606030504020204" pitchFamily="34" charset="0"/>
              </a:rPr>
              <a:t>Design &amp; NEPA Public Meeting</a:t>
            </a:r>
          </a:p>
        </p:txBody>
      </p:sp>
      <p:sp>
        <p:nvSpPr>
          <p:cNvPr id="12" name="Rectangle: Rounded Corners 11">
            <a:extLst>
              <a:ext uri="{FF2B5EF4-FFF2-40B4-BE49-F238E27FC236}">
                <a16:creationId xmlns:a16="http://schemas.microsoft.com/office/drawing/2014/main" id="{9945B9A1-A342-E287-AF10-89524C54C949}"/>
              </a:ext>
            </a:extLst>
          </p:cNvPr>
          <p:cNvSpPr/>
          <p:nvPr/>
        </p:nvSpPr>
        <p:spPr>
          <a:xfrm>
            <a:off x="4651936" y="2164423"/>
            <a:ext cx="3093650" cy="357436"/>
          </a:xfrm>
          <a:prstGeom prst="round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350" b="1">
                <a:solidFill>
                  <a:srgbClr val="1B365D"/>
                </a:solidFill>
                <a:latin typeface="Open Sans"/>
                <a:ea typeface="Open Sans"/>
                <a:cs typeface="Open Sans"/>
              </a:rPr>
              <a:t>Next few months</a:t>
            </a:r>
            <a:endParaRPr lang="en-US" sz="1350" b="1">
              <a:solidFill>
                <a:srgbClr val="1B365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Rounded Corners 12">
            <a:extLst>
              <a:ext uri="{FF2B5EF4-FFF2-40B4-BE49-F238E27FC236}">
                <a16:creationId xmlns:a16="http://schemas.microsoft.com/office/drawing/2014/main" id="{DAD6A7EE-C92C-90FF-7D80-0E75D5D9B081}"/>
              </a:ext>
            </a:extLst>
          </p:cNvPr>
          <p:cNvSpPr/>
          <p:nvPr/>
        </p:nvSpPr>
        <p:spPr>
          <a:xfrm>
            <a:off x="1568372" y="2164420"/>
            <a:ext cx="3088607" cy="357435"/>
          </a:xfrm>
          <a:prstGeom prst="round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latin typeface="Open Sans" panose="020B0606030504020204" pitchFamily="34" charset="0"/>
                <a:ea typeface="Open Sans" panose="020B0606030504020204" pitchFamily="34" charset="0"/>
                <a:cs typeface="Open Sans" panose="020B0606030504020204" pitchFamily="34" charset="0"/>
              </a:rPr>
              <a:t>Preliminary Design</a:t>
            </a:r>
          </a:p>
        </p:txBody>
      </p:sp>
      <p:sp>
        <p:nvSpPr>
          <p:cNvPr id="16" name="Rectangle: Rounded Corners 15">
            <a:extLst>
              <a:ext uri="{FF2B5EF4-FFF2-40B4-BE49-F238E27FC236}">
                <a16:creationId xmlns:a16="http://schemas.microsoft.com/office/drawing/2014/main" id="{24DA90F0-027D-AFE8-B80D-C383A2CBC2CA}"/>
              </a:ext>
            </a:extLst>
          </p:cNvPr>
          <p:cNvSpPr/>
          <p:nvPr/>
        </p:nvSpPr>
        <p:spPr>
          <a:xfrm>
            <a:off x="4651936" y="2562676"/>
            <a:ext cx="3093650" cy="357436"/>
          </a:xfrm>
          <a:prstGeom prst="round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350" b="1">
                <a:solidFill>
                  <a:srgbClr val="1B365D"/>
                </a:solidFill>
                <a:latin typeface="Open Sans"/>
                <a:ea typeface="Open Sans"/>
                <a:cs typeface="Open Sans"/>
              </a:rPr>
              <a:t>Late 2025/Early 2026</a:t>
            </a:r>
            <a:endParaRPr lang="en-US" sz="1350" b="1">
              <a:solidFill>
                <a:srgbClr val="1B365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Rectangle: Rounded Corners 16">
            <a:extLst>
              <a:ext uri="{FF2B5EF4-FFF2-40B4-BE49-F238E27FC236}">
                <a16:creationId xmlns:a16="http://schemas.microsoft.com/office/drawing/2014/main" id="{50F4BD4F-14A1-4A0A-869E-B0F680F6A75E}"/>
              </a:ext>
            </a:extLst>
          </p:cNvPr>
          <p:cNvSpPr/>
          <p:nvPr/>
        </p:nvSpPr>
        <p:spPr>
          <a:xfrm>
            <a:off x="1568372" y="2562673"/>
            <a:ext cx="3088607" cy="357435"/>
          </a:xfrm>
          <a:prstGeom prst="round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latin typeface="Open Sans" panose="020B0606030504020204" pitchFamily="34" charset="0"/>
                <a:ea typeface="Open Sans" panose="020B0606030504020204" pitchFamily="34" charset="0"/>
                <a:cs typeface="Open Sans" panose="020B0606030504020204" pitchFamily="34" charset="0"/>
              </a:rPr>
              <a:t>Environmental Assessment (EA)</a:t>
            </a:r>
          </a:p>
        </p:txBody>
      </p:sp>
      <p:sp>
        <p:nvSpPr>
          <p:cNvPr id="18" name="Rectangle: Rounded Corners 17">
            <a:extLst>
              <a:ext uri="{FF2B5EF4-FFF2-40B4-BE49-F238E27FC236}">
                <a16:creationId xmlns:a16="http://schemas.microsoft.com/office/drawing/2014/main" id="{0D3E14BF-3D06-463B-C285-F696182C7E66}"/>
              </a:ext>
            </a:extLst>
          </p:cNvPr>
          <p:cNvSpPr/>
          <p:nvPr/>
        </p:nvSpPr>
        <p:spPr>
          <a:xfrm>
            <a:off x="4641850" y="2962513"/>
            <a:ext cx="3093650" cy="357436"/>
          </a:xfrm>
          <a:prstGeom prst="round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350" b="1" dirty="0">
                <a:solidFill>
                  <a:srgbClr val="1B365D"/>
                </a:solidFill>
                <a:latin typeface="Open Sans"/>
                <a:ea typeface="Open Sans"/>
                <a:cs typeface="Open Sans"/>
              </a:rPr>
              <a:t>Early 2026</a:t>
            </a:r>
          </a:p>
        </p:txBody>
      </p:sp>
      <p:sp>
        <p:nvSpPr>
          <p:cNvPr id="19" name="Rectangle: Rounded Corners 18">
            <a:extLst>
              <a:ext uri="{FF2B5EF4-FFF2-40B4-BE49-F238E27FC236}">
                <a16:creationId xmlns:a16="http://schemas.microsoft.com/office/drawing/2014/main" id="{84F6C047-1E7B-B92A-5E26-2DD6C0CF127C}"/>
              </a:ext>
            </a:extLst>
          </p:cNvPr>
          <p:cNvSpPr/>
          <p:nvPr/>
        </p:nvSpPr>
        <p:spPr>
          <a:xfrm>
            <a:off x="1558286" y="2962510"/>
            <a:ext cx="3088607" cy="357435"/>
          </a:xfrm>
          <a:prstGeom prst="round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350" b="1" dirty="0">
                <a:latin typeface="Open Sans"/>
                <a:ea typeface="Open Sans"/>
                <a:cs typeface="Open Sans"/>
              </a:rPr>
              <a:t>Public Hearings</a:t>
            </a:r>
            <a:endParaRPr lang="en-US" sz="1350" b="1">
              <a:latin typeface="Open Sans" panose="020B0606030504020204" pitchFamily="34" charset="0"/>
              <a:ea typeface="Open Sans" panose="020B0606030504020204" pitchFamily="34" charset="0"/>
              <a:cs typeface="Open Sans" panose="020B0606030504020204" pitchFamily="34" charset="0"/>
            </a:endParaRPr>
          </a:p>
        </p:txBody>
      </p:sp>
      <p:sp>
        <p:nvSpPr>
          <p:cNvPr id="20" name="Rectangle: Rounded Corners 19">
            <a:extLst>
              <a:ext uri="{FF2B5EF4-FFF2-40B4-BE49-F238E27FC236}">
                <a16:creationId xmlns:a16="http://schemas.microsoft.com/office/drawing/2014/main" id="{5137B77B-0DF6-1444-6F81-D42CDF89E725}"/>
              </a:ext>
            </a:extLst>
          </p:cNvPr>
          <p:cNvSpPr/>
          <p:nvPr/>
        </p:nvSpPr>
        <p:spPr>
          <a:xfrm>
            <a:off x="4641850" y="3365745"/>
            <a:ext cx="3093650" cy="357436"/>
          </a:xfrm>
          <a:prstGeom prst="round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rgbClr val="1B365D"/>
                </a:solidFill>
                <a:latin typeface="Open Sans" panose="020B0606030504020204" pitchFamily="34" charset="0"/>
                <a:ea typeface="Open Sans" panose="020B0606030504020204" pitchFamily="34" charset="0"/>
                <a:cs typeface="Open Sans" panose="020B0606030504020204" pitchFamily="34" charset="0"/>
              </a:rPr>
              <a:t>Early/Mid 2026</a:t>
            </a:r>
          </a:p>
        </p:txBody>
      </p:sp>
      <p:sp>
        <p:nvSpPr>
          <p:cNvPr id="21" name="Rectangle: Rounded Corners 20">
            <a:extLst>
              <a:ext uri="{FF2B5EF4-FFF2-40B4-BE49-F238E27FC236}">
                <a16:creationId xmlns:a16="http://schemas.microsoft.com/office/drawing/2014/main" id="{3173A3B8-FA76-62CD-2138-9BDEC8610D3F}"/>
              </a:ext>
            </a:extLst>
          </p:cNvPr>
          <p:cNvSpPr/>
          <p:nvPr/>
        </p:nvSpPr>
        <p:spPr>
          <a:xfrm>
            <a:off x="1558286" y="3365742"/>
            <a:ext cx="3088607" cy="357435"/>
          </a:xfrm>
          <a:prstGeom prst="round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350" b="1" dirty="0">
                <a:latin typeface="Open Sans"/>
                <a:ea typeface="Open Sans"/>
                <a:cs typeface="Open Sans"/>
              </a:rPr>
              <a:t>Approved EA/Anticipated Finding of No Significant Impact</a:t>
            </a:r>
          </a:p>
        </p:txBody>
      </p:sp>
      <p:sp>
        <p:nvSpPr>
          <p:cNvPr id="22" name="Rectangle: Rounded Corners 21">
            <a:extLst>
              <a:ext uri="{FF2B5EF4-FFF2-40B4-BE49-F238E27FC236}">
                <a16:creationId xmlns:a16="http://schemas.microsoft.com/office/drawing/2014/main" id="{C933D83D-FF93-3B33-0AE8-E44CBD2DB844}"/>
              </a:ext>
            </a:extLst>
          </p:cNvPr>
          <p:cNvSpPr/>
          <p:nvPr/>
        </p:nvSpPr>
        <p:spPr>
          <a:xfrm>
            <a:off x="4651936" y="3768949"/>
            <a:ext cx="3093650" cy="357436"/>
          </a:xfrm>
          <a:prstGeom prst="round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350" b="1">
                <a:solidFill>
                  <a:srgbClr val="1B365D"/>
                </a:solidFill>
                <a:latin typeface="Open Sans"/>
                <a:ea typeface="Open Sans"/>
                <a:cs typeface="Open Sans"/>
              </a:rPr>
              <a:t>Late 2026</a:t>
            </a:r>
            <a:endParaRPr lang="en-US">
              <a:latin typeface="Open Sans"/>
              <a:ea typeface="Open Sans"/>
              <a:cs typeface="Open Sans"/>
            </a:endParaRPr>
          </a:p>
        </p:txBody>
      </p:sp>
      <p:sp>
        <p:nvSpPr>
          <p:cNvPr id="23" name="Rectangle: Rounded Corners 22">
            <a:extLst>
              <a:ext uri="{FF2B5EF4-FFF2-40B4-BE49-F238E27FC236}">
                <a16:creationId xmlns:a16="http://schemas.microsoft.com/office/drawing/2014/main" id="{471568F4-F891-05C5-9FDA-9EE6540E7AF0}"/>
              </a:ext>
            </a:extLst>
          </p:cNvPr>
          <p:cNvSpPr/>
          <p:nvPr/>
        </p:nvSpPr>
        <p:spPr>
          <a:xfrm>
            <a:off x="1568372" y="3768946"/>
            <a:ext cx="3088607" cy="357435"/>
          </a:xfrm>
          <a:prstGeom prst="round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350" b="1">
                <a:latin typeface="Open Sans"/>
                <a:ea typeface="Open Sans"/>
                <a:cs typeface="Open Sans"/>
              </a:rPr>
              <a:t>Right-of-Way</a:t>
            </a:r>
            <a:endParaRPr lang="en-US" sz="1350" b="1">
              <a:latin typeface="Open Sans" panose="020B0606030504020204" pitchFamily="34" charset="0"/>
              <a:ea typeface="Open Sans" panose="020B0606030504020204" pitchFamily="34" charset="0"/>
              <a:cs typeface="Open Sans" panose="020B0606030504020204" pitchFamily="34" charset="0"/>
            </a:endParaRPr>
          </a:p>
        </p:txBody>
      </p:sp>
      <p:sp>
        <p:nvSpPr>
          <p:cNvPr id="24" name="Rectangle: Rounded Corners 23">
            <a:extLst>
              <a:ext uri="{FF2B5EF4-FFF2-40B4-BE49-F238E27FC236}">
                <a16:creationId xmlns:a16="http://schemas.microsoft.com/office/drawing/2014/main" id="{8F4355AE-733A-C6C4-6D67-D166BFB5BBB2}"/>
              </a:ext>
            </a:extLst>
          </p:cNvPr>
          <p:cNvSpPr/>
          <p:nvPr/>
        </p:nvSpPr>
        <p:spPr>
          <a:xfrm>
            <a:off x="4641850" y="4172141"/>
            <a:ext cx="3093650" cy="357436"/>
          </a:xfrm>
          <a:prstGeom prst="round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a:solidFill>
                  <a:srgbClr val="1B365D"/>
                </a:solidFill>
                <a:latin typeface="Open Sans" panose="020B0606030504020204" pitchFamily="34" charset="0"/>
                <a:ea typeface="Open Sans" panose="020B0606030504020204" pitchFamily="34" charset="0"/>
                <a:cs typeface="Open Sans" panose="020B0606030504020204" pitchFamily="34" charset="0"/>
              </a:rPr>
              <a:t>2027</a:t>
            </a:r>
          </a:p>
        </p:txBody>
      </p:sp>
      <p:sp>
        <p:nvSpPr>
          <p:cNvPr id="25" name="Rectangle: Rounded Corners 24">
            <a:extLst>
              <a:ext uri="{FF2B5EF4-FFF2-40B4-BE49-F238E27FC236}">
                <a16:creationId xmlns:a16="http://schemas.microsoft.com/office/drawing/2014/main" id="{022CFD36-94AC-40D8-B4EF-FD8A36EE7F2E}"/>
              </a:ext>
            </a:extLst>
          </p:cNvPr>
          <p:cNvSpPr/>
          <p:nvPr/>
        </p:nvSpPr>
        <p:spPr>
          <a:xfrm>
            <a:off x="1568372" y="4172145"/>
            <a:ext cx="3078521" cy="357435"/>
          </a:xfrm>
          <a:prstGeom prst="round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a:latin typeface="Open Sans" panose="020B0606030504020204" pitchFamily="34" charset="0"/>
                <a:ea typeface="Open Sans" panose="020B0606030504020204" pitchFamily="34" charset="0"/>
                <a:cs typeface="Open Sans" panose="020B0606030504020204" pitchFamily="34" charset="0"/>
              </a:rPr>
              <a:t>Construction</a:t>
            </a:r>
          </a:p>
        </p:txBody>
      </p:sp>
      <p:sp>
        <p:nvSpPr>
          <p:cNvPr id="6" name="Arrow: Right 5">
            <a:extLst>
              <a:ext uri="{FF2B5EF4-FFF2-40B4-BE49-F238E27FC236}">
                <a16:creationId xmlns:a16="http://schemas.microsoft.com/office/drawing/2014/main" id="{DFC52C19-0A87-FE8E-82FB-281A237D4375}"/>
              </a:ext>
            </a:extLst>
          </p:cNvPr>
          <p:cNvSpPr/>
          <p:nvPr/>
        </p:nvSpPr>
        <p:spPr>
          <a:xfrm rot="10800000">
            <a:off x="7436316" y="1660886"/>
            <a:ext cx="1334247" cy="62481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66B2C4D-AE01-4B8A-FBAD-D10B6536EB85}"/>
              </a:ext>
            </a:extLst>
          </p:cNvPr>
          <p:cNvSpPr txBox="1"/>
          <p:nvPr/>
        </p:nvSpPr>
        <p:spPr>
          <a:xfrm>
            <a:off x="8069771" y="3947700"/>
            <a:ext cx="107620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a:solidFill>
                  <a:srgbClr val="1B365D"/>
                </a:solidFill>
                <a:ea typeface="Calibri"/>
                <a:cs typeface="Calibri"/>
              </a:rPr>
              <a:t>Note: Dates are subject to change.</a:t>
            </a:r>
            <a:endParaRPr lang="en-US" sz="1200" i="1">
              <a:solidFill>
                <a:srgbClr val="1B365D"/>
              </a:solidFill>
            </a:endParaRPr>
          </a:p>
        </p:txBody>
      </p:sp>
    </p:spTree>
    <p:extLst>
      <p:ext uri="{BB962C8B-B14F-4D97-AF65-F5344CB8AC3E}">
        <p14:creationId xmlns:p14="http://schemas.microsoft.com/office/powerpoint/2010/main" val="3249516076"/>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ACBC1-5D47-4228-9E2D-0B4781757460}"/>
              </a:ext>
            </a:extLst>
          </p:cNvPr>
          <p:cNvSpPr>
            <a:spLocks noGrp="1"/>
          </p:cNvSpPr>
          <p:nvPr>
            <p:ph type="title"/>
          </p:nvPr>
        </p:nvSpPr>
        <p:spPr/>
        <p:txBody>
          <a:bodyPr/>
          <a:lstStyle/>
          <a:p>
            <a:r>
              <a:rPr lang="en-US">
                <a:latin typeface="PermianSlabSerifTypeface"/>
                <a:ea typeface="Open Sans"/>
                <a:cs typeface="Open Sans"/>
              </a:rPr>
              <a:t>Next Steps</a:t>
            </a:r>
          </a:p>
        </p:txBody>
      </p:sp>
      <p:sp>
        <p:nvSpPr>
          <p:cNvPr id="5" name="Content Placeholder 4">
            <a:extLst>
              <a:ext uri="{FF2B5EF4-FFF2-40B4-BE49-F238E27FC236}">
                <a16:creationId xmlns:a16="http://schemas.microsoft.com/office/drawing/2014/main" id="{5A256ED9-0E30-4231-BF0F-DB28F2419D9B}"/>
              </a:ext>
            </a:extLst>
          </p:cNvPr>
          <p:cNvSpPr>
            <a:spLocks noGrp="1"/>
          </p:cNvSpPr>
          <p:nvPr>
            <p:ph idx="1"/>
          </p:nvPr>
        </p:nvSpPr>
        <p:spPr>
          <a:xfrm>
            <a:off x="152400" y="1070611"/>
            <a:ext cx="8587740" cy="3234690"/>
          </a:xfrm>
        </p:spPr>
        <p:txBody>
          <a:bodyPr vert="horz" lIns="91440" tIns="45720" rIns="91440" bIns="45720" rtlCol="0" anchor="t">
            <a:normAutofit/>
          </a:bodyPr>
          <a:lstStyle/>
          <a:p>
            <a:r>
              <a:rPr lang="en-US" sz="2000" b="1" dirty="0">
                <a:latin typeface="Open Sans"/>
                <a:ea typeface="Open Sans"/>
                <a:cs typeface="Open Sans"/>
              </a:rPr>
              <a:t>National Environmental Policy Act (NEPA)</a:t>
            </a:r>
          </a:p>
          <a:p>
            <a:pPr lvl="1"/>
            <a:r>
              <a:rPr lang="en-US" sz="1600" dirty="0"/>
              <a:t>Complete environmental technical studies &amp; EA</a:t>
            </a:r>
          </a:p>
          <a:p>
            <a:pPr marL="457200" lvl="1" indent="0">
              <a:buNone/>
            </a:pPr>
            <a:endParaRPr lang="en-US" sz="1600" dirty="0">
              <a:latin typeface="Open Sans"/>
              <a:ea typeface="Open Sans"/>
              <a:cs typeface="Open Sans"/>
            </a:endParaRPr>
          </a:p>
          <a:p>
            <a:r>
              <a:rPr lang="en-US" sz="2000" b="1" dirty="0">
                <a:latin typeface="Open Sans"/>
                <a:ea typeface="Open Sans"/>
                <a:cs typeface="Open Sans"/>
              </a:rPr>
              <a:t>Future Public Engagement:</a:t>
            </a:r>
          </a:p>
          <a:p>
            <a:pPr lvl="1"/>
            <a:r>
              <a:rPr lang="en-US" sz="1800" dirty="0">
                <a:effectLst/>
                <a:latin typeface="Segoe UI" panose="020B0502040204020203" pitchFamily="34" charset="0"/>
              </a:rPr>
              <a:t>To further engage the public, following FHWA approval of the EA, TDOT will:</a:t>
            </a:r>
          </a:p>
          <a:p>
            <a:pPr lvl="2"/>
            <a:r>
              <a:rPr lang="en-US" sz="1600" dirty="0">
                <a:effectLst/>
                <a:latin typeface="Segoe UI" panose="020B0502040204020203" pitchFamily="34" charset="0"/>
              </a:rPr>
              <a:t>Make the approved EA available for public review (including the results of all technical studies).</a:t>
            </a:r>
          </a:p>
          <a:p>
            <a:pPr lvl="2"/>
            <a:r>
              <a:rPr lang="en-US" sz="1600" dirty="0">
                <a:effectLst/>
                <a:latin typeface="Segoe UI" panose="020B0502040204020203" pitchFamily="34" charset="0"/>
              </a:rPr>
              <a:t>Hold a public hearing to present the findings of the environmental technical studies and the recommended Preferred Alternative. </a:t>
            </a:r>
          </a:p>
          <a:p>
            <a:pPr lvl="2"/>
            <a:r>
              <a:rPr lang="en-US" sz="1600" dirty="0">
                <a:effectLst/>
                <a:latin typeface="Segoe UI" panose="020B0502040204020203" pitchFamily="34" charset="0"/>
              </a:rPr>
              <a:t>Invite feedback and comment from the public on the results of the EA.</a:t>
            </a:r>
            <a:endParaRPr lang="en-US" sz="1600" dirty="0">
              <a:effectLst/>
              <a:latin typeface="Arial" panose="020B0604020202020204" pitchFamily="34" charset="0"/>
            </a:endParaRPr>
          </a:p>
        </p:txBody>
      </p:sp>
    </p:spTree>
    <p:extLst>
      <p:ext uri="{BB962C8B-B14F-4D97-AF65-F5344CB8AC3E}">
        <p14:creationId xmlns:p14="http://schemas.microsoft.com/office/powerpoint/2010/main" val="1008820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82ACF-EF50-4448-929C-58820F46CE01}"/>
              </a:ext>
            </a:extLst>
          </p:cNvPr>
          <p:cNvSpPr>
            <a:spLocks noGrp="1"/>
          </p:cNvSpPr>
          <p:nvPr>
            <p:ph type="title"/>
          </p:nvPr>
        </p:nvSpPr>
        <p:spPr/>
        <p:txBody>
          <a:bodyPr/>
          <a:lstStyle/>
          <a:p>
            <a:r>
              <a:rPr lang="en-US"/>
              <a:t>Right-Of-Way Acquisition</a:t>
            </a:r>
          </a:p>
        </p:txBody>
      </p:sp>
      <p:sp>
        <p:nvSpPr>
          <p:cNvPr id="3" name="Content Placeholder 2">
            <a:extLst>
              <a:ext uri="{FF2B5EF4-FFF2-40B4-BE49-F238E27FC236}">
                <a16:creationId xmlns:a16="http://schemas.microsoft.com/office/drawing/2014/main" id="{FACFE24C-A6DB-C25E-E67C-09A7AA2DB9F7}"/>
              </a:ext>
            </a:extLst>
          </p:cNvPr>
          <p:cNvSpPr>
            <a:spLocks noGrp="1"/>
          </p:cNvSpPr>
          <p:nvPr>
            <p:ph idx="1"/>
          </p:nvPr>
        </p:nvSpPr>
        <p:spPr/>
        <p:txBody>
          <a:bodyPr>
            <a:noAutofit/>
          </a:bodyPr>
          <a:lstStyle/>
          <a:p>
            <a:pPr marL="0" indent="0">
              <a:buNone/>
            </a:pPr>
            <a:r>
              <a:rPr lang="en-US" sz="1400"/>
              <a:t>TDOT will provide advance notification of proposed right-of-way acquisition. </a:t>
            </a:r>
          </a:p>
          <a:p>
            <a:pPr marL="0" indent="0">
              <a:buNone/>
            </a:pPr>
            <a:endParaRPr lang="en-US" sz="800"/>
          </a:p>
          <a:p>
            <a:pPr marL="0" indent="0">
              <a:buNone/>
            </a:pPr>
            <a:r>
              <a:rPr lang="en-US" sz="1400"/>
              <a:t>TDOT follows a federally mandated process to acquire property, which includes:​</a:t>
            </a:r>
          </a:p>
          <a:p>
            <a:r>
              <a:rPr lang="en-US" sz="1400"/>
              <a:t>Notice to property owners​</a:t>
            </a:r>
          </a:p>
          <a:p>
            <a:r>
              <a:rPr lang="en-US" sz="1400"/>
              <a:t>Independent Third-Party Conducted Appraisals​</a:t>
            </a:r>
          </a:p>
          <a:p>
            <a:r>
              <a:rPr lang="en-US" sz="1400"/>
              <a:t>Fair Market Value offered for proposed acquisitions​</a:t>
            </a:r>
          </a:p>
          <a:p>
            <a:r>
              <a:rPr lang="en-US" sz="1400"/>
              <a:t>Relocation Assistance Program for eligible affected property owners​</a:t>
            </a:r>
          </a:p>
          <a:p>
            <a:pPr marL="0" indent="0">
              <a:buNone/>
            </a:pPr>
            <a:r>
              <a:rPr lang="en-US" sz="1400"/>
              <a:t>Full details of TDOT’s Right-of-Way Acquisition process can be found in the ​ TDOT ROW Manual at:​ </a:t>
            </a:r>
            <a:r>
              <a:rPr lang="en-US" sz="1400" b="1"/>
              <a:t>www.tn.gov/content/dam/tn/tdot/right-of-way-division/ROW_Procedures_Manual.pdf​</a:t>
            </a:r>
          </a:p>
          <a:p>
            <a:endParaRPr lang="en-US" sz="800" b="1"/>
          </a:p>
          <a:p>
            <a:pPr marL="0" indent="0">
              <a:buNone/>
            </a:pPr>
            <a:r>
              <a:rPr lang="en-US" sz="1400"/>
              <a:t>If you have a question regarding the TDOT Right-of-Way Acquisition process, contact:</a:t>
            </a:r>
          </a:p>
          <a:p>
            <a:pPr marL="347663" indent="0">
              <a:buNone/>
            </a:pPr>
            <a:r>
              <a:rPr lang="en-US" sz="1400" b="1"/>
              <a:t>Brad Scott </a:t>
            </a:r>
          </a:p>
          <a:p>
            <a:pPr marL="347663" indent="0">
              <a:buNone/>
            </a:pPr>
            <a:r>
              <a:rPr lang="en-US" sz="1400"/>
              <a:t>Regional ROW Manager </a:t>
            </a:r>
          </a:p>
          <a:p>
            <a:pPr marL="347663" indent="0">
              <a:buNone/>
            </a:pPr>
            <a:r>
              <a:rPr lang="en-US" sz="1400"/>
              <a:t>Email: brad.scott@tn.gov​</a:t>
            </a:r>
          </a:p>
          <a:p>
            <a:pPr marL="347663" indent="0">
              <a:buNone/>
            </a:pPr>
            <a:r>
              <a:rPr lang="en-US" sz="1400"/>
              <a:t>Phone: 423.510.1238 </a:t>
            </a:r>
          </a:p>
        </p:txBody>
      </p:sp>
    </p:spTree>
    <p:extLst>
      <p:ext uri="{BB962C8B-B14F-4D97-AF65-F5344CB8AC3E}">
        <p14:creationId xmlns:p14="http://schemas.microsoft.com/office/powerpoint/2010/main" val="1105715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F22D-91BA-2476-9987-42C2A53918EC}"/>
              </a:ext>
            </a:extLst>
          </p:cNvPr>
          <p:cNvSpPr>
            <a:spLocks noGrp="1"/>
          </p:cNvSpPr>
          <p:nvPr>
            <p:ph type="title"/>
          </p:nvPr>
        </p:nvSpPr>
        <p:spPr>
          <a:xfrm>
            <a:off x="152400" y="133352"/>
            <a:ext cx="8839200" cy="619125"/>
          </a:xfrm>
        </p:spPr>
        <p:txBody>
          <a:bodyPr vert="horz" lIns="91440" tIns="45720" rIns="91440" bIns="45720" rtlCol="0" anchor="ctr">
            <a:normAutofit/>
          </a:bodyPr>
          <a:lstStyle/>
          <a:p>
            <a:r>
              <a:rPr lang="en-US" b="1" kern="1200">
                <a:effectLst>
                  <a:outerShdw blurRad="38100" dist="38100" dir="2700000" algn="tl">
                    <a:srgbClr val="000000">
                      <a:alpha val="43137"/>
                    </a:srgbClr>
                  </a:outerShdw>
                </a:effectLst>
                <a:latin typeface="PermianSlabSerifTypeface" pitchFamily="50" charset="0"/>
                <a:ea typeface="+mj-ea"/>
                <a:cs typeface="+mj-cs"/>
              </a:rPr>
              <a:t>Your Comments are Important</a:t>
            </a:r>
          </a:p>
        </p:txBody>
      </p:sp>
      <p:sp>
        <p:nvSpPr>
          <p:cNvPr id="7" name="Rectangle 6">
            <a:extLst>
              <a:ext uri="{FF2B5EF4-FFF2-40B4-BE49-F238E27FC236}">
                <a16:creationId xmlns:a16="http://schemas.microsoft.com/office/drawing/2014/main" id="{E1C54E28-13C3-BCB2-2016-154D6D4B2855}"/>
              </a:ext>
            </a:extLst>
          </p:cNvPr>
          <p:cNvSpPr/>
          <p:nvPr/>
        </p:nvSpPr>
        <p:spPr>
          <a:xfrm>
            <a:off x="523790" y="935015"/>
            <a:ext cx="8159034" cy="31115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7EFF90C-86C0-3992-30DC-9A25DF8FF761}"/>
              </a:ext>
            </a:extLst>
          </p:cNvPr>
          <p:cNvSpPr/>
          <p:nvPr/>
        </p:nvSpPr>
        <p:spPr>
          <a:xfrm>
            <a:off x="803080" y="1846645"/>
            <a:ext cx="1494847" cy="2024105"/>
          </a:xfrm>
          <a:prstGeom prst="rect">
            <a:avLst/>
          </a:prstGeom>
          <a:solidFill>
            <a:srgbClr val="A0A1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251BEA-1655-05CD-104D-780E5D123898}"/>
              </a:ext>
            </a:extLst>
          </p:cNvPr>
          <p:cNvSpPr/>
          <p:nvPr/>
        </p:nvSpPr>
        <p:spPr>
          <a:xfrm>
            <a:off x="620200" y="1574310"/>
            <a:ext cx="1494847" cy="2122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1B365D"/>
              </a:solidFill>
              <a:effectLst>
                <a:outerShdw blurRad="38100" dist="38100" dir="2700000" algn="tl">
                  <a:srgbClr val="000000">
                    <a:alpha val="43137"/>
                  </a:srgbClr>
                </a:outerShdw>
              </a:effectLst>
            </a:endParaRPr>
          </a:p>
          <a:p>
            <a:pPr algn="ctr"/>
            <a:r>
              <a:rPr lang="en-US" sz="1600">
                <a:solidFill>
                  <a:srgbClr val="1B365D"/>
                </a:solidFill>
                <a:effectLst>
                  <a:outerShdw blurRad="38100" dist="38100" dir="2700000" algn="tl">
                    <a:srgbClr val="000000">
                      <a:alpha val="43137"/>
                    </a:srgbClr>
                  </a:outerShdw>
                </a:effectLst>
              </a:rPr>
              <a:t>Speak with a TDOT representative during this meeting or fill out a comment card</a:t>
            </a:r>
          </a:p>
        </p:txBody>
      </p:sp>
      <p:sp>
        <p:nvSpPr>
          <p:cNvPr id="11" name="Flowchart: Connector 10">
            <a:extLst>
              <a:ext uri="{FF2B5EF4-FFF2-40B4-BE49-F238E27FC236}">
                <a16:creationId xmlns:a16="http://schemas.microsoft.com/office/drawing/2014/main" id="{CD8CCF6B-A79E-4E5D-90A3-5C9FB8A856E4}"/>
              </a:ext>
            </a:extLst>
          </p:cNvPr>
          <p:cNvSpPr/>
          <p:nvPr/>
        </p:nvSpPr>
        <p:spPr>
          <a:xfrm>
            <a:off x="856751" y="935015"/>
            <a:ext cx="1021744" cy="1006255"/>
          </a:xfrm>
          <a:prstGeom prst="flowChartConnector">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Boardroom outline">
            <a:extLst>
              <a:ext uri="{FF2B5EF4-FFF2-40B4-BE49-F238E27FC236}">
                <a16:creationId xmlns:a16="http://schemas.microsoft.com/office/drawing/2014/main" id="{6E3C19DD-D718-A5E4-A4AA-0DDFD5A1AE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0424" y="1017720"/>
            <a:ext cx="914400" cy="914400"/>
          </a:xfrm>
          <a:prstGeom prst="rect">
            <a:avLst/>
          </a:prstGeom>
        </p:spPr>
      </p:pic>
      <p:sp>
        <p:nvSpPr>
          <p:cNvPr id="14" name="Rectangle 13">
            <a:extLst>
              <a:ext uri="{FF2B5EF4-FFF2-40B4-BE49-F238E27FC236}">
                <a16:creationId xmlns:a16="http://schemas.microsoft.com/office/drawing/2014/main" id="{01CCAE35-7EE7-3B33-2B74-30DBB38F0D7C}"/>
              </a:ext>
            </a:extLst>
          </p:cNvPr>
          <p:cNvSpPr/>
          <p:nvPr/>
        </p:nvSpPr>
        <p:spPr>
          <a:xfrm>
            <a:off x="2854516" y="1853847"/>
            <a:ext cx="1494847" cy="2024105"/>
          </a:xfrm>
          <a:prstGeom prst="rect">
            <a:avLst/>
          </a:prstGeom>
          <a:solidFill>
            <a:srgbClr val="A0A1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CC89DB5-4137-3C93-BA31-10C5858ED873}"/>
              </a:ext>
            </a:extLst>
          </p:cNvPr>
          <p:cNvSpPr/>
          <p:nvPr/>
        </p:nvSpPr>
        <p:spPr>
          <a:xfrm>
            <a:off x="2605694" y="1618148"/>
            <a:ext cx="1590097" cy="2108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dirty="0">
              <a:solidFill>
                <a:srgbClr val="1B365D"/>
              </a:solidFill>
              <a:effectLst>
                <a:outerShdw blurRad="38100" dist="38100" dir="2700000" algn="tl">
                  <a:srgbClr val="000000">
                    <a:alpha val="43137"/>
                  </a:srgbClr>
                </a:outerShdw>
              </a:effectLst>
            </a:endParaRPr>
          </a:p>
          <a:p>
            <a:pPr algn="ctr"/>
            <a:r>
              <a:rPr lang="en-US" sz="1400" dirty="0">
                <a:solidFill>
                  <a:srgbClr val="1B365D"/>
                </a:solidFill>
                <a:effectLst>
                  <a:outerShdw blurRad="38100" dist="38100" dir="2700000" algn="tl">
                    <a:srgbClr val="000000">
                      <a:alpha val="43137"/>
                    </a:srgbClr>
                  </a:outerShdw>
                </a:effectLst>
              </a:rPr>
              <a:t>Email:</a:t>
            </a:r>
            <a:endParaRPr lang="en-US" sz="1400" dirty="0">
              <a:solidFill>
                <a:srgbClr val="1B365D"/>
              </a:solidFill>
              <a:effectLst>
                <a:outerShdw blurRad="38100" dist="38100" dir="2700000" algn="tl">
                  <a:srgbClr val="000000">
                    <a:alpha val="43137"/>
                  </a:srgbClr>
                </a:outerShdw>
              </a:effectLst>
              <a:ea typeface="Calibri"/>
              <a:cs typeface="Calibri"/>
            </a:endParaRPr>
          </a:p>
          <a:p>
            <a:pPr algn="ctr"/>
            <a:r>
              <a:rPr lang="en-US" sz="1400" dirty="0">
                <a:solidFill>
                  <a:srgbClr val="1B365D"/>
                </a:solidFill>
                <a:effectLst>
                  <a:outerShdw blurRad="38100" dist="38100" dir="2700000" algn="tl">
                    <a:srgbClr val="000000">
                      <a:alpha val="43137"/>
                    </a:srgbClr>
                  </a:outerShdw>
                </a:effectLst>
                <a:hlinkClick r:id="rId5">
                  <a:extLst>
                    <a:ext uri="{A12FA001-AC4F-418D-AE19-62706E023703}">
                      <ahyp:hlinkClr xmlns:ahyp="http://schemas.microsoft.com/office/drawing/2018/hyperlinkcolor" val="tx"/>
                    </a:ext>
                  </a:extLst>
                </a:hlinkClick>
              </a:rPr>
              <a:t>TDOT.Comments@tn.gov</a:t>
            </a:r>
            <a:endParaRPr lang="en-US" sz="1400" dirty="0">
              <a:solidFill>
                <a:srgbClr val="1B365D"/>
              </a:solidFill>
              <a:effectLst>
                <a:outerShdw blurRad="38100" dist="38100" dir="2700000" algn="tl">
                  <a:srgbClr val="000000">
                    <a:alpha val="43137"/>
                  </a:srgbClr>
                </a:outerShdw>
              </a:effectLst>
              <a:ea typeface="Calibri"/>
              <a:cs typeface="Calibri"/>
            </a:endParaRPr>
          </a:p>
          <a:p>
            <a:pPr algn="ctr"/>
            <a:r>
              <a:rPr lang="en-US" sz="1400" dirty="0">
                <a:solidFill>
                  <a:srgbClr val="1B365D"/>
                </a:solidFill>
                <a:effectLst>
                  <a:outerShdw blurRad="38100" dist="38100" dir="2700000" algn="tl">
                    <a:srgbClr val="000000">
                      <a:alpha val="43137"/>
                    </a:srgbClr>
                  </a:outerShdw>
                </a:effectLst>
              </a:rPr>
              <a:t>with “TDOT I-24 Chattanooga Improvements Feedback” in the subject line</a:t>
            </a:r>
            <a:endParaRPr lang="en-US" sz="1400" dirty="0">
              <a:solidFill>
                <a:srgbClr val="1B365D"/>
              </a:solidFill>
              <a:effectLst>
                <a:outerShdw blurRad="38100" dist="38100" dir="2700000" algn="tl">
                  <a:srgbClr val="000000">
                    <a:alpha val="43137"/>
                  </a:srgbClr>
                </a:outerShdw>
              </a:effectLst>
              <a:ea typeface="Calibri"/>
              <a:cs typeface="Calibri"/>
            </a:endParaRPr>
          </a:p>
        </p:txBody>
      </p:sp>
      <p:sp>
        <p:nvSpPr>
          <p:cNvPr id="17" name="Flowchart: Connector 16">
            <a:extLst>
              <a:ext uri="{FF2B5EF4-FFF2-40B4-BE49-F238E27FC236}">
                <a16:creationId xmlns:a16="http://schemas.microsoft.com/office/drawing/2014/main" id="{993E9203-5E2A-3530-3D04-B8DEA6C0BF31}"/>
              </a:ext>
            </a:extLst>
          </p:cNvPr>
          <p:cNvSpPr/>
          <p:nvPr/>
        </p:nvSpPr>
        <p:spPr>
          <a:xfrm>
            <a:off x="2908187" y="942217"/>
            <a:ext cx="1021744" cy="1006255"/>
          </a:xfrm>
          <a:prstGeom prst="flowChartConnector">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52A71DB-6E5E-A846-1279-388E8FE091FD}"/>
              </a:ext>
            </a:extLst>
          </p:cNvPr>
          <p:cNvSpPr/>
          <p:nvPr/>
        </p:nvSpPr>
        <p:spPr>
          <a:xfrm>
            <a:off x="4905951" y="1875211"/>
            <a:ext cx="1494847" cy="2024105"/>
          </a:xfrm>
          <a:prstGeom prst="rect">
            <a:avLst/>
          </a:prstGeom>
          <a:solidFill>
            <a:srgbClr val="A0A1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BC7B768-BA2E-A653-7F75-88294A16BD71}"/>
              </a:ext>
            </a:extLst>
          </p:cNvPr>
          <p:cNvSpPr/>
          <p:nvPr/>
        </p:nvSpPr>
        <p:spPr>
          <a:xfrm>
            <a:off x="4723071" y="1602876"/>
            <a:ext cx="1494847" cy="2122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1B365D"/>
              </a:solidFill>
              <a:effectLst>
                <a:outerShdw blurRad="38100" dist="38100" dir="2700000" algn="tl">
                  <a:srgbClr val="000000">
                    <a:alpha val="43137"/>
                  </a:srgbClr>
                </a:outerShdw>
              </a:effectLst>
            </a:endParaRPr>
          </a:p>
          <a:p>
            <a:pPr algn="ctr"/>
            <a:r>
              <a:rPr lang="en-US" dirty="0">
                <a:solidFill>
                  <a:srgbClr val="1B365D"/>
                </a:solidFill>
                <a:effectLst>
                  <a:outerShdw blurRad="38100" dist="38100" dir="2700000" algn="tl">
                    <a:srgbClr val="000000">
                      <a:alpha val="43137"/>
                    </a:srgbClr>
                  </a:outerShdw>
                </a:effectLst>
              </a:rPr>
              <a:t>Make a verbal comment by calling:</a:t>
            </a:r>
            <a:endParaRPr lang="en-US">
              <a:ea typeface="Calibri"/>
              <a:cs typeface="Calibri"/>
            </a:endParaRPr>
          </a:p>
          <a:p>
            <a:pPr algn="ctr"/>
            <a:r>
              <a:rPr lang="en-US" dirty="0">
                <a:solidFill>
                  <a:srgbClr val="1B365D"/>
                </a:solidFill>
                <a:effectLst>
                  <a:outerShdw blurRad="38100" dist="38100" dir="2700000" algn="tl">
                    <a:srgbClr val="000000">
                      <a:alpha val="43137"/>
                    </a:srgbClr>
                  </a:outerShdw>
                </a:effectLst>
              </a:rPr>
              <a:t>1-855-925-2801 </a:t>
            </a:r>
            <a:endParaRPr lang="en-US" dirty="0">
              <a:solidFill>
                <a:srgbClr val="1B365D"/>
              </a:solidFill>
              <a:effectLst>
                <a:outerShdw blurRad="38100" dist="38100" dir="2700000" algn="tl">
                  <a:srgbClr val="000000">
                    <a:alpha val="43137"/>
                  </a:srgbClr>
                </a:outerShdw>
              </a:effectLst>
              <a:ea typeface="+mn-lt"/>
              <a:cs typeface="+mn-lt"/>
            </a:endParaRPr>
          </a:p>
          <a:p>
            <a:pPr algn="ctr"/>
            <a:r>
              <a:rPr lang="en-US" dirty="0">
                <a:solidFill>
                  <a:srgbClr val="1B365D"/>
                </a:solidFill>
                <a:effectLst>
                  <a:outerShdw blurRad="38100" dist="38100" dir="2700000" algn="tl">
                    <a:srgbClr val="000000">
                      <a:alpha val="43137"/>
                    </a:srgbClr>
                  </a:outerShdw>
                </a:effectLst>
                <a:ea typeface="+mn-lt"/>
                <a:cs typeface="+mn-lt"/>
              </a:rPr>
              <a:t>+ code 11638</a:t>
            </a:r>
            <a:r>
              <a:rPr lang="en-US" dirty="0">
                <a:solidFill>
                  <a:srgbClr val="000000"/>
                </a:solidFill>
                <a:effectLst>
                  <a:outerShdw blurRad="38100" dist="38100" dir="2700000" algn="tl">
                    <a:srgbClr val="000000">
                      <a:alpha val="43137"/>
                    </a:srgbClr>
                  </a:outerShdw>
                </a:effectLst>
                <a:ea typeface="+mn-lt"/>
                <a:cs typeface="+mn-lt"/>
              </a:rPr>
              <a:t> </a:t>
            </a:r>
            <a:endParaRPr lang="en-US">
              <a:ea typeface="Calibri"/>
              <a:cs typeface="Calibri"/>
            </a:endParaRPr>
          </a:p>
        </p:txBody>
      </p:sp>
      <p:sp>
        <p:nvSpPr>
          <p:cNvPr id="21" name="Flowchart: Connector 20">
            <a:extLst>
              <a:ext uri="{FF2B5EF4-FFF2-40B4-BE49-F238E27FC236}">
                <a16:creationId xmlns:a16="http://schemas.microsoft.com/office/drawing/2014/main" id="{FCF55D5A-7DC7-B231-50DC-6712DA99AB83}"/>
              </a:ext>
            </a:extLst>
          </p:cNvPr>
          <p:cNvSpPr/>
          <p:nvPr/>
        </p:nvSpPr>
        <p:spPr>
          <a:xfrm>
            <a:off x="4959622" y="963581"/>
            <a:ext cx="1021744" cy="1006255"/>
          </a:xfrm>
          <a:prstGeom prst="flowChartConnector">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874E176-1D3B-9107-235B-0B73FAFFBB65}"/>
              </a:ext>
            </a:extLst>
          </p:cNvPr>
          <p:cNvSpPr/>
          <p:nvPr/>
        </p:nvSpPr>
        <p:spPr>
          <a:xfrm>
            <a:off x="6943476" y="1873488"/>
            <a:ext cx="1494847" cy="2024105"/>
          </a:xfrm>
          <a:prstGeom prst="rect">
            <a:avLst/>
          </a:prstGeom>
          <a:solidFill>
            <a:srgbClr val="A0A1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D770D08-1CA2-8D5B-AA66-CD3DD7A0F3AA}"/>
              </a:ext>
            </a:extLst>
          </p:cNvPr>
          <p:cNvSpPr/>
          <p:nvPr/>
        </p:nvSpPr>
        <p:spPr>
          <a:xfrm>
            <a:off x="6760596" y="1601153"/>
            <a:ext cx="1494847" cy="2122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200">
              <a:solidFill>
                <a:srgbClr val="1B365D"/>
              </a:solidFill>
              <a:effectLst>
                <a:outerShdw blurRad="38100" dist="38100" dir="2700000" algn="tl">
                  <a:srgbClr val="000000">
                    <a:alpha val="43137"/>
                  </a:srgbClr>
                </a:outerShdw>
              </a:effectLst>
            </a:endParaRPr>
          </a:p>
          <a:p>
            <a:pPr algn="ctr"/>
            <a:r>
              <a:rPr lang="en-US" sz="1200">
                <a:solidFill>
                  <a:srgbClr val="1B365D"/>
                </a:solidFill>
                <a:effectLst>
                  <a:outerShdw blurRad="38100" dist="38100" dir="2700000" algn="tl">
                    <a:srgbClr val="000000">
                      <a:alpha val="43137"/>
                    </a:srgbClr>
                  </a:outerShdw>
                </a:effectLst>
              </a:rPr>
              <a:t>Mail: </a:t>
            </a:r>
            <a:endParaRPr lang="en-US" sz="1200">
              <a:solidFill>
                <a:srgbClr val="1B365D"/>
              </a:solidFill>
              <a:effectLst>
                <a:outerShdw blurRad="38100" dist="38100" dir="2700000" algn="tl">
                  <a:srgbClr val="000000">
                    <a:alpha val="43137"/>
                  </a:srgbClr>
                </a:outerShdw>
              </a:effectLst>
              <a:ea typeface="Calibri"/>
              <a:cs typeface="Calibri"/>
            </a:endParaRPr>
          </a:p>
          <a:p>
            <a:pPr algn="ctr"/>
            <a:r>
              <a:rPr lang="en-US" sz="1200">
                <a:solidFill>
                  <a:srgbClr val="1B365D"/>
                </a:solidFill>
                <a:effectLst>
                  <a:outerShdw blurRad="38100" dist="38100" dir="2700000" algn="tl">
                    <a:srgbClr val="000000">
                      <a:alpha val="43137"/>
                    </a:srgbClr>
                  </a:outerShdw>
                </a:effectLst>
              </a:rPr>
              <a:t>TDOT Project Comments </a:t>
            </a:r>
            <a:endParaRPr lang="en-US" sz="1200">
              <a:solidFill>
                <a:srgbClr val="1B365D"/>
              </a:solidFill>
              <a:effectLst>
                <a:outerShdw blurRad="38100" dist="38100" dir="2700000" algn="tl">
                  <a:srgbClr val="000000">
                    <a:alpha val="43137"/>
                  </a:srgbClr>
                </a:outerShdw>
              </a:effectLst>
              <a:ea typeface="Calibri"/>
              <a:cs typeface="Calibri"/>
            </a:endParaRPr>
          </a:p>
          <a:p>
            <a:pPr algn="ctr"/>
            <a:r>
              <a:rPr lang="en-US" sz="1200">
                <a:solidFill>
                  <a:srgbClr val="1B365D"/>
                </a:solidFill>
                <a:effectLst>
                  <a:outerShdw blurRad="38100" dist="38100" dir="2700000" algn="tl">
                    <a:srgbClr val="000000">
                      <a:alpha val="43137"/>
                    </a:srgbClr>
                  </a:outerShdw>
                </a:effectLst>
              </a:rPr>
              <a:t>505 </a:t>
            </a:r>
            <a:r>
              <a:rPr lang="en-US" sz="1200" dirty="0" err="1">
                <a:solidFill>
                  <a:srgbClr val="1B365D"/>
                </a:solidFill>
                <a:effectLst>
                  <a:outerShdw blurRad="38100" dist="38100" dir="2700000" algn="tl">
                    <a:srgbClr val="000000">
                      <a:alpha val="43137"/>
                    </a:srgbClr>
                  </a:outerShdw>
                </a:effectLst>
              </a:rPr>
              <a:t>Deaderick</a:t>
            </a:r>
            <a:r>
              <a:rPr lang="en-US" sz="1200">
                <a:solidFill>
                  <a:srgbClr val="1B365D"/>
                </a:solidFill>
                <a:effectLst>
                  <a:outerShdw blurRad="38100" dist="38100" dir="2700000" algn="tl">
                    <a:srgbClr val="000000">
                      <a:alpha val="43137"/>
                    </a:srgbClr>
                  </a:outerShdw>
                </a:effectLst>
              </a:rPr>
              <a:t> Street </a:t>
            </a:r>
            <a:endParaRPr lang="en-US" sz="1200">
              <a:solidFill>
                <a:srgbClr val="1B365D"/>
              </a:solidFill>
              <a:effectLst>
                <a:outerShdw blurRad="38100" dist="38100" dir="2700000" algn="tl">
                  <a:srgbClr val="000000">
                    <a:alpha val="43137"/>
                  </a:srgbClr>
                </a:outerShdw>
              </a:effectLst>
              <a:ea typeface="Calibri"/>
              <a:cs typeface="Calibri"/>
            </a:endParaRPr>
          </a:p>
          <a:p>
            <a:pPr algn="ctr"/>
            <a:r>
              <a:rPr lang="en-US" sz="1200">
                <a:solidFill>
                  <a:srgbClr val="1B365D"/>
                </a:solidFill>
                <a:effectLst>
                  <a:outerShdw blurRad="38100" dist="38100" dir="2700000" algn="tl">
                    <a:srgbClr val="000000">
                      <a:alpha val="43137"/>
                    </a:srgbClr>
                  </a:outerShdw>
                </a:effectLst>
              </a:rPr>
              <a:t>Suite 700, James K. Polk Building </a:t>
            </a:r>
            <a:endParaRPr lang="en-US" sz="1200">
              <a:solidFill>
                <a:srgbClr val="1B365D"/>
              </a:solidFill>
              <a:effectLst>
                <a:outerShdw blurRad="38100" dist="38100" dir="2700000" algn="tl">
                  <a:srgbClr val="000000">
                    <a:alpha val="43137"/>
                  </a:srgbClr>
                </a:outerShdw>
              </a:effectLst>
              <a:ea typeface="Calibri"/>
              <a:cs typeface="Calibri"/>
            </a:endParaRPr>
          </a:p>
          <a:p>
            <a:pPr algn="ctr"/>
            <a:r>
              <a:rPr lang="en-US" sz="1200">
                <a:solidFill>
                  <a:srgbClr val="1B365D"/>
                </a:solidFill>
                <a:effectLst>
                  <a:outerShdw blurRad="38100" dist="38100" dir="2700000" algn="tl">
                    <a:srgbClr val="000000">
                      <a:alpha val="43137"/>
                    </a:srgbClr>
                  </a:outerShdw>
                </a:effectLst>
              </a:rPr>
              <a:t>Nashville, Tennessee 37243-033</a:t>
            </a:r>
            <a:endParaRPr lang="en-US" sz="1200">
              <a:solidFill>
                <a:srgbClr val="1B365D"/>
              </a:solidFill>
              <a:effectLst>
                <a:outerShdw blurRad="38100" dist="38100" dir="2700000" algn="tl">
                  <a:srgbClr val="000000">
                    <a:alpha val="43137"/>
                  </a:srgbClr>
                </a:outerShdw>
              </a:effectLst>
              <a:ea typeface="Calibri"/>
              <a:cs typeface="Calibri"/>
            </a:endParaRPr>
          </a:p>
        </p:txBody>
      </p:sp>
      <p:sp>
        <p:nvSpPr>
          <p:cNvPr id="25" name="Flowchart: Connector 24">
            <a:extLst>
              <a:ext uri="{FF2B5EF4-FFF2-40B4-BE49-F238E27FC236}">
                <a16:creationId xmlns:a16="http://schemas.microsoft.com/office/drawing/2014/main" id="{FAB487BB-36FC-680E-62F9-2D987FAE0A74}"/>
              </a:ext>
            </a:extLst>
          </p:cNvPr>
          <p:cNvSpPr/>
          <p:nvPr/>
        </p:nvSpPr>
        <p:spPr>
          <a:xfrm>
            <a:off x="6997147" y="961858"/>
            <a:ext cx="1021744" cy="1006255"/>
          </a:xfrm>
          <a:prstGeom prst="flowChartConnector">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descr="Scribble with solid fill">
            <a:extLst>
              <a:ext uri="{FF2B5EF4-FFF2-40B4-BE49-F238E27FC236}">
                <a16:creationId xmlns:a16="http://schemas.microsoft.com/office/drawing/2014/main" id="{41123E07-9FEC-21C3-AE46-6FC89B48CB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91439" y="1044563"/>
            <a:ext cx="809284" cy="809284"/>
          </a:xfrm>
          <a:prstGeom prst="rect">
            <a:avLst/>
          </a:prstGeom>
        </p:spPr>
      </p:pic>
      <p:pic>
        <p:nvPicPr>
          <p:cNvPr id="30" name="Graphic 29" descr="Call center with solid fill">
            <a:extLst>
              <a:ext uri="{FF2B5EF4-FFF2-40B4-BE49-F238E27FC236}">
                <a16:creationId xmlns:a16="http://schemas.microsoft.com/office/drawing/2014/main" id="{37693B54-2FC4-1384-8249-ED5091089ED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33172" y="985619"/>
            <a:ext cx="914400" cy="914400"/>
          </a:xfrm>
          <a:prstGeom prst="rect">
            <a:avLst/>
          </a:prstGeom>
        </p:spPr>
      </p:pic>
      <p:sp>
        <p:nvSpPr>
          <p:cNvPr id="31" name="TextBox 30">
            <a:extLst>
              <a:ext uri="{FF2B5EF4-FFF2-40B4-BE49-F238E27FC236}">
                <a16:creationId xmlns:a16="http://schemas.microsoft.com/office/drawing/2014/main" id="{DBB85AC6-C96B-A978-538A-4A1A024BAADB}"/>
              </a:ext>
            </a:extLst>
          </p:cNvPr>
          <p:cNvSpPr txBox="1"/>
          <p:nvPr/>
        </p:nvSpPr>
        <p:spPr>
          <a:xfrm>
            <a:off x="1856629" y="4046539"/>
            <a:ext cx="5430740" cy="584775"/>
          </a:xfrm>
          <a:prstGeom prst="rect">
            <a:avLst/>
          </a:prstGeom>
          <a:noFill/>
        </p:spPr>
        <p:txBody>
          <a:bodyPr wrap="square" lIns="91440" tIns="45720" rIns="91440" bIns="45720" rtlCol="0" anchor="t">
            <a:spAutoFit/>
          </a:bodyPr>
          <a:lstStyle/>
          <a:p>
            <a:r>
              <a:rPr lang="en-US" sz="1600" dirty="0">
                <a:solidFill>
                  <a:srgbClr val="1B365D"/>
                </a:solidFill>
              </a:rPr>
              <a:t>Comments received by </a:t>
            </a:r>
            <a:r>
              <a:rPr lang="en-US" sz="1600" b="1" dirty="0">
                <a:solidFill>
                  <a:srgbClr val="C00000"/>
                </a:solidFill>
              </a:rPr>
              <a:t>August 1, 2025, </a:t>
            </a:r>
            <a:r>
              <a:rPr lang="en-US" sz="1600" dirty="0">
                <a:solidFill>
                  <a:srgbClr val="1B365D"/>
                </a:solidFill>
              </a:rPr>
              <a:t>will be included in the official summary for this project.</a:t>
            </a:r>
          </a:p>
        </p:txBody>
      </p:sp>
      <p:pic>
        <p:nvPicPr>
          <p:cNvPr id="34" name="Graphic 33" descr="Open envelope with solid fill">
            <a:extLst>
              <a:ext uri="{FF2B5EF4-FFF2-40B4-BE49-F238E27FC236}">
                <a16:creationId xmlns:a16="http://schemas.microsoft.com/office/drawing/2014/main" id="{A02E5CC9-6A99-BCDD-7126-A5EDFD89192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52644" y="970512"/>
            <a:ext cx="914400" cy="914400"/>
          </a:xfrm>
          <a:prstGeom prst="rect">
            <a:avLst/>
          </a:prstGeom>
        </p:spPr>
      </p:pic>
    </p:spTree>
    <p:extLst>
      <p:ext uri="{BB962C8B-B14F-4D97-AF65-F5344CB8AC3E}">
        <p14:creationId xmlns:p14="http://schemas.microsoft.com/office/powerpoint/2010/main" val="12359122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ACBC1-5D47-4228-9E2D-0B4781757460}"/>
              </a:ext>
            </a:extLst>
          </p:cNvPr>
          <p:cNvSpPr>
            <a:spLocks noGrp="1"/>
          </p:cNvSpPr>
          <p:nvPr>
            <p:ph type="title"/>
          </p:nvPr>
        </p:nvSpPr>
        <p:spPr/>
        <p:txBody>
          <a:bodyPr/>
          <a:lstStyle/>
          <a:p>
            <a:r>
              <a:rPr lang="en-US">
                <a:latin typeface="PermianSlabSerifTypeface"/>
                <a:ea typeface="Open Sans"/>
                <a:cs typeface="Open Sans"/>
              </a:rPr>
              <a:t>Visit the Project Website </a:t>
            </a:r>
          </a:p>
        </p:txBody>
      </p:sp>
      <p:sp>
        <p:nvSpPr>
          <p:cNvPr id="5" name="Content Placeholder 4">
            <a:extLst>
              <a:ext uri="{FF2B5EF4-FFF2-40B4-BE49-F238E27FC236}">
                <a16:creationId xmlns:a16="http://schemas.microsoft.com/office/drawing/2014/main" id="{5A256ED9-0E30-4231-BF0F-DB28F2419D9B}"/>
              </a:ext>
            </a:extLst>
          </p:cNvPr>
          <p:cNvSpPr>
            <a:spLocks noGrp="1"/>
          </p:cNvSpPr>
          <p:nvPr>
            <p:ph idx="1"/>
          </p:nvPr>
        </p:nvSpPr>
        <p:spPr>
          <a:xfrm>
            <a:off x="228600" y="895350"/>
            <a:ext cx="4343400" cy="3718849"/>
          </a:xfrm>
        </p:spPr>
        <p:txBody>
          <a:bodyPr>
            <a:normAutofit/>
          </a:bodyPr>
          <a:lstStyle/>
          <a:p>
            <a:pPr marL="457200" lvl="1" indent="0">
              <a:buNone/>
            </a:pPr>
            <a:br>
              <a:rPr lang="en-US" sz="1600"/>
            </a:br>
            <a:endParaRPr lang="en-US" sz="1600"/>
          </a:p>
          <a:p>
            <a:pPr lvl="1"/>
            <a:endParaRPr lang="en-US" sz="1600"/>
          </a:p>
          <a:p>
            <a:endParaRPr lang="en-US" sz="2000"/>
          </a:p>
        </p:txBody>
      </p:sp>
      <p:pic>
        <p:nvPicPr>
          <p:cNvPr id="7" name="Picture 6">
            <a:extLst>
              <a:ext uri="{FF2B5EF4-FFF2-40B4-BE49-F238E27FC236}">
                <a16:creationId xmlns:a16="http://schemas.microsoft.com/office/drawing/2014/main" id="{8B03ABDA-C86E-938E-315E-06D34C3D23A0}"/>
              </a:ext>
            </a:extLst>
          </p:cNvPr>
          <p:cNvPicPr>
            <a:picLocks noChangeAspect="1"/>
          </p:cNvPicPr>
          <p:nvPr/>
        </p:nvPicPr>
        <p:blipFill>
          <a:blip r:embed="rId3"/>
          <a:stretch>
            <a:fillRect/>
          </a:stretch>
        </p:blipFill>
        <p:spPr>
          <a:xfrm>
            <a:off x="4977517" y="1035047"/>
            <a:ext cx="3660465" cy="3019491"/>
          </a:xfrm>
          <a:prstGeom prst="rect">
            <a:avLst/>
          </a:prstGeom>
        </p:spPr>
      </p:pic>
      <p:pic>
        <p:nvPicPr>
          <p:cNvPr id="3" name="Picture 2" descr="A qr code on a white background&#10;&#10;AI-generated content may be incorrect.">
            <a:extLst>
              <a:ext uri="{FF2B5EF4-FFF2-40B4-BE49-F238E27FC236}">
                <a16:creationId xmlns:a16="http://schemas.microsoft.com/office/drawing/2014/main" id="{0762FDA7-6A46-5CFD-D47A-4C90907069FE}"/>
              </a:ext>
            </a:extLst>
          </p:cNvPr>
          <p:cNvPicPr>
            <a:picLocks noChangeAspect="1"/>
          </p:cNvPicPr>
          <p:nvPr/>
        </p:nvPicPr>
        <p:blipFill>
          <a:blip r:embed="rId4"/>
          <a:stretch>
            <a:fillRect/>
          </a:stretch>
        </p:blipFill>
        <p:spPr>
          <a:xfrm>
            <a:off x="753603" y="875099"/>
            <a:ext cx="3730933" cy="3673239"/>
          </a:xfrm>
          <a:prstGeom prst="rect">
            <a:avLst/>
          </a:prstGeom>
        </p:spPr>
      </p:pic>
    </p:spTree>
    <p:extLst>
      <p:ext uri="{BB962C8B-B14F-4D97-AF65-F5344CB8AC3E}">
        <p14:creationId xmlns:p14="http://schemas.microsoft.com/office/powerpoint/2010/main" val="1534096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5" descr="A highway with cars and trees by a river&#10;&#10;Description automatically generated">
            <a:extLst>
              <a:ext uri="{FF2B5EF4-FFF2-40B4-BE49-F238E27FC236}">
                <a16:creationId xmlns:a16="http://schemas.microsoft.com/office/drawing/2014/main" id="{E3B790DC-685D-FD3D-4D68-3DA5DDE090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815"/>
          <a:stretch/>
        </p:blipFill>
        <p:spPr>
          <a:xfrm>
            <a:off x="183933" y="1011088"/>
            <a:ext cx="5099185" cy="3404066"/>
          </a:xfrm>
          <a:prstGeom prst="rect">
            <a:avLst/>
          </a:prstGeom>
        </p:spPr>
      </p:pic>
      <p:sp>
        <p:nvSpPr>
          <p:cNvPr id="2" name="Title 1">
            <a:extLst>
              <a:ext uri="{FF2B5EF4-FFF2-40B4-BE49-F238E27FC236}">
                <a16:creationId xmlns:a16="http://schemas.microsoft.com/office/drawing/2014/main" id="{78EACBC1-5D47-4228-9E2D-0B4781757460}"/>
              </a:ext>
            </a:extLst>
          </p:cNvPr>
          <p:cNvSpPr>
            <a:spLocks noGrp="1"/>
          </p:cNvSpPr>
          <p:nvPr>
            <p:ph type="title"/>
          </p:nvPr>
        </p:nvSpPr>
        <p:spPr/>
        <p:txBody>
          <a:bodyPr/>
          <a:lstStyle/>
          <a:p>
            <a:r>
              <a:rPr lang="en-US">
                <a:latin typeface="PermianSlabSerifTypeface"/>
                <a:ea typeface="Open Sans"/>
                <a:cs typeface="Open Sans"/>
              </a:rPr>
              <a:t>Thank You</a:t>
            </a:r>
          </a:p>
        </p:txBody>
      </p:sp>
      <p:sp>
        <p:nvSpPr>
          <p:cNvPr id="4" name="Content Placeholder 4">
            <a:extLst>
              <a:ext uri="{FF2B5EF4-FFF2-40B4-BE49-F238E27FC236}">
                <a16:creationId xmlns:a16="http://schemas.microsoft.com/office/drawing/2014/main" id="{D7AED33B-C121-3BE6-6588-F6F9010A5AC1}"/>
              </a:ext>
            </a:extLst>
          </p:cNvPr>
          <p:cNvSpPr>
            <a:spLocks noGrp="1"/>
          </p:cNvSpPr>
          <p:nvPr>
            <p:ph idx="1"/>
          </p:nvPr>
        </p:nvSpPr>
        <p:spPr>
          <a:xfrm>
            <a:off x="5404861" y="2694705"/>
            <a:ext cx="3586739" cy="1462233"/>
          </a:xfrm>
          <a:ln w="12700">
            <a:solidFill>
              <a:schemeClr val="bg2"/>
            </a:solidFill>
          </a:ln>
        </p:spPr>
        <p:txBody>
          <a:bodyPr>
            <a:normAutofit/>
          </a:bodyPr>
          <a:lstStyle/>
          <a:p>
            <a:pPr marL="0" indent="0" algn="ctr">
              <a:buNone/>
            </a:pPr>
            <a:r>
              <a:rPr lang="en-US" sz="1400" b="1" u="sng"/>
              <a:t>PROJECT CONTACT:</a:t>
            </a:r>
          </a:p>
          <a:p>
            <a:pPr marL="0" indent="0" algn="ctr">
              <a:buNone/>
            </a:pPr>
            <a:endParaRPr lang="en-US" sz="500"/>
          </a:p>
          <a:p>
            <a:pPr marL="0" indent="0" algn="ctr">
              <a:buNone/>
            </a:pPr>
            <a:r>
              <a:rPr lang="en-US" sz="1600" b="1"/>
              <a:t>Mr. Michael O’Donnell</a:t>
            </a:r>
          </a:p>
          <a:p>
            <a:pPr marL="0" indent="0" algn="ctr">
              <a:buNone/>
            </a:pPr>
            <a:r>
              <a:rPr lang="en-US" sz="1000"/>
              <a:t>TDOT Region 2 Project Management</a:t>
            </a:r>
          </a:p>
          <a:p>
            <a:pPr marL="0" indent="0" algn="ctr">
              <a:buNone/>
            </a:pPr>
            <a:endParaRPr lang="en-US" sz="1000"/>
          </a:p>
          <a:p>
            <a:pPr marL="0" indent="0" algn="ctr">
              <a:buNone/>
            </a:pPr>
            <a:r>
              <a:rPr lang="en-US" sz="1000" b="1"/>
              <a:t>       Email: </a:t>
            </a:r>
            <a:r>
              <a:rPr lang="en-US" sz="1000">
                <a:hlinkClick r:id="rId4"/>
              </a:rPr>
              <a:t>Michael.Odonnell@tn.gov</a:t>
            </a:r>
            <a:endParaRPr lang="en-US" sz="1000"/>
          </a:p>
          <a:p>
            <a:pPr marL="0" indent="0" algn="ctr">
              <a:buNone/>
            </a:pPr>
            <a:r>
              <a:rPr lang="en-US" sz="1000" b="1"/>
              <a:t>       Phone: </a:t>
            </a:r>
            <a:r>
              <a:rPr lang="en-US" sz="1000"/>
              <a:t>(423) 634-8622</a:t>
            </a:r>
          </a:p>
        </p:txBody>
      </p:sp>
      <p:grpSp>
        <p:nvGrpSpPr>
          <p:cNvPr id="20" name="Group 19">
            <a:extLst>
              <a:ext uri="{FF2B5EF4-FFF2-40B4-BE49-F238E27FC236}">
                <a16:creationId xmlns:a16="http://schemas.microsoft.com/office/drawing/2014/main" id="{38DB0393-30A5-7033-66B4-F2FD983597F4}"/>
              </a:ext>
            </a:extLst>
          </p:cNvPr>
          <p:cNvGrpSpPr/>
          <p:nvPr/>
        </p:nvGrpSpPr>
        <p:grpSpPr>
          <a:xfrm>
            <a:off x="6156126" y="3726134"/>
            <a:ext cx="169924" cy="169924"/>
            <a:chOff x="6411130" y="2059606"/>
            <a:chExt cx="169924" cy="169924"/>
          </a:xfrm>
        </p:grpSpPr>
        <p:sp>
          <p:nvSpPr>
            <p:cNvPr id="15" name="Flowchart: Connector 14">
              <a:extLst>
                <a:ext uri="{FF2B5EF4-FFF2-40B4-BE49-F238E27FC236}">
                  <a16:creationId xmlns:a16="http://schemas.microsoft.com/office/drawing/2014/main" id="{518C495F-2806-3D98-B830-C825D6F58A3E}"/>
                </a:ext>
              </a:extLst>
            </p:cNvPr>
            <p:cNvSpPr/>
            <p:nvPr/>
          </p:nvSpPr>
          <p:spPr>
            <a:xfrm>
              <a:off x="6411130" y="2059606"/>
              <a:ext cx="169924" cy="169924"/>
            </a:xfrm>
            <a:prstGeom prst="flowChartConnector">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Envelope with solid fill">
              <a:extLst>
                <a:ext uri="{FF2B5EF4-FFF2-40B4-BE49-F238E27FC236}">
                  <a16:creationId xmlns:a16="http://schemas.microsoft.com/office/drawing/2014/main" id="{77E26081-6E11-8656-0CAD-9371C3CE4F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24218" y="2071514"/>
              <a:ext cx="146753" cy="146753"/>
            </a:xfrm>
            <a:prstGeom prst="rect">
              <a:avLst/>
            </a:prstGeom>
          </p:spPr>
        </p:pic>
      </p:grpSp>
      <p:grpSp>
        <p:nvGrpSpPr>
          <p:cNvPr id="19" name="Group 18">
            <a:extLst>
              <a:ext uri="{FF2B5EF4-FFF2-40B4-BE49-F238E27FC236}">
                <a16:creationId xmlns:a16="http://schemas.microsoft.com/office/drawing/2014/main" id="{21B2E0A4-BD3B-87DD-26DC-69CBBEF5E38A}"/>
              </a:ext>
            </a:extLst>
          </p:cNvPr>
          <p:cNvGrpSpPr/>
          <p:nvPr/>
        </p:nvGrpSpPr>
        <p:grpSpPr>
          <a:xfrm>
            <a:off x="6447793" y="3896058"/>
            <a:ext cx="169924" cy="169924"/>
            <a:chOff x="6702797" y="2229530"/>
            <a:chExt cx="169924" cy="169924"/>
          </a:xfrm>
        </p:grpSpPr>
        <p:pic>
          <p:nvPicPr>
            <p:cNvPr id="14" name="Graphic 13" descr="Receiver outline">
              <a:extLst>
                <a:ext uri="{FF2B5EF4-FFF2-40B4-BE49-F238E27FC236}">
                  <a16:creationId xmlns:a16="http://schemas.microsoft.com/office/drawing/2014/main" id="{7E17BC47-958B-AA9E-96EF-5ED8605EF83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13203" y="2241438"/>
              <a:ext cx="146753" cy="146753"/>
            </a:xfrm>
            <a:prstGeom prst="rect">
              <a:avLst/>
            </a:prstGeom>
          </p:spPr>
        </p:pic>
        <p:sp>
          <p:nvSpPr>
            <p:cNvPr id="16" name="Flowchart: Connector 15">
              <a:extLst>
                <a:ext uri="{FF2B5EF4-FFF2-40B4-BE49-F238E27FC236}">
                  <a16:creationId xmlns:a16="http://schemas.microsoft.com/office/drawing/2014/main" id="{D57E7AD0-AAA9-B630-3C25-61BBF2DE609E}"/>
                </a:ext>
              </a:extLst>
            </p:cNvPr>
            <p:cNvSpPr/>
            <p:nvPr/>
          </p:nvSpPr>
          <p:spPr>
            <a:xfrm>
              <a:off x="6702797" y="2229530"/>
              <a:ext cx="169924" cy="169924"/>
            </a:xfrm>
            <a:prstGeom prst="flowChartConnector">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descr="A blue and grey logo&#10;&#10;Description automatically generated">
            <a:extLst>
              <a:ext uri="{FF2B5EF4-FFF2-40B4-BE49-F238E27FC236}">
                <a16:creationId xmlns:a16="http://schemas.microsoft.com/office/drawing/2014/main" id="{E966052C-E99F-50DA-599C-F51E9D015A9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39122" y="1028986"/>
            <a:ext cx="3665399" cy="1236843"/>
          </a:xfrm>
          <a:prstGeom prst="rect">
            <a:avLst/>
          </a:prstGeom>
        </p:spPr>
      </p:pic>
    </p:spTree>
    <p:extLst>
      <p:ext uri="{BB962C8B-B14F-4D97-AF65-F5344CB8AC3E}">
        <p14:creationId xmlns:p14="http://schemas.microsoft.com/office/powerpoint/2010/main" val="1242777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23DE1-3EE5-4FFA-8D0B-867526DCF1A4}"/>
              </a:ext>
            </a:extLst>
          </p:cNvPr>
          <p:cNvSpPr>
            <a:spLocks noGrp="1"/>
          </p:cNvSpPr>
          <p:nvPr>
            <p:ph type="title"/>
          </p:nvPr>
        </p:nvSpPr>
        <p:spPr/>
        <p:txBody>
          <a:bodyPr/>
          <a:lstStyle/>
          <a:p>
            <a:r>
              <a:rPr lang="en-US" dirty="0">
                <a:latin typeface="PermianSlabSerifTypeface"/>
                <a:ea typeface="Open Sans"/>
                <a:cs typeface="Open Sans"/>
              </a:rPr>
              <a:t>Design and NEPA Public Meeting</a:t>
            </a:r>
          </a:p>
        </p:txBody>
      </p:sp>
      <p:sp>
        <p:nvSpPr>
          <p:cNvPr id="25" name="TextBox 24">
            <a:extLst>
              <a:ext uri="{FF2B5EF4-FFF2-40B4-BE49-F238E27FC236}">
                <a16:creationId xmlns:a16="http://schemas.microsoft.com/office/drawing/2014/main" id="{765EBADF-609F-845A-BE59-BECE76575AAC}"/>
              </a:ext>
            </a:extLst>
          </p:cNvPr>
          <p:cNvSpPr txBox="1"/>
          <p:nvPr/>
        </p:nvSpPr>
        <p:spPr>
          <a:xfrm>
            <a:off x="186986" y="3238803"/>
            <a:ext cx="1624023" cy="1077218"/>
          </a:xfrm>
          <a:prstGeom prst="rect">
            <a:avLst/>
          </a:prstGeom>
          <a:noFill/>
        </p:spPr>
        <p:txBody>
          <a:bodyPr wrap="square" lIns="91440" tIns="45720" rIns="91440" bIns="45720" anchor="t">
            <a:spAutoFit/>
          </a:bodyPr>
          <a:lstStyle/>
          <a:p>
            <a:pPr algn="ctr">
              <a:buClr>
                <a:schemeClr val="bg2"/>
              </a:buClr>
            </a:pPr>
            <a:r>
              <a:rPr lang="en-US" sz="3200"/>
              <a:t>Project </a:t>
            </a:r>
            <a:br>
              <a:rPr lang="en-US" sz="3200"/>
            </a:br>
            <a:r>
              <a:rPr lang="en-US" sz="3200"/>
              <a:t>Status</a:t>
            </a:r>
            <a:endParaRPr lang="en-US" sz="3200">
              <a:ea typeface="Calibri"/>
              <a:cs typeface="Calibri"/>
            </a:endParaRPr>
          </a:p>
        </p:txBody>
      </p:sp>
      <p:sp>
        <p:nvSpPr>
          <p:cNvPr id="26" name="TextBox 25">
            <a:extLst>
              <a:ext uri="{FF2B5EF4-FFF2-40B4-BE49-F238E27FC236}">
                <a16:creationId xmlns:a16="http://schemas.microsoft.com/office/drawing/2014/main" id="{1CB42A0E-AD61-1F07-D2D3-4307E7143FBF}"/>
              </a:ext>
            </a:extLst>
          </p:cNvPr>
          <p:cNvSpPr txBox="1"/>
          <p:nvPr/>
        </p:nvSpPr>
        <p:spPr>
          <a:xfrm>
            <a:off x="1682151" y="3232541"/>
            <a:ext cx="1938338" cy="1077218"/>
          </a:xfrm>
          <a:prstGeom prst="rect">
            <a:avLst/>
          </a:prstGeom>
          <a:noFill/>
        </p:spPr>
        <p:txBody>
          <a:bodyPr wrap="square" lIns="91440" tIns="45720" rIns="91440" bIns="45720" anchor="t">
            <a:spAutoFit/>
          </a:bodyPr>
          <a:lstStyle/>
          <a:p>
            <a:pPr algn="ctr">
              <a:buClr>
                <a:schemeClr val="bg2"/>
              </a:buClr>
            </a:pPr>
            <a:r>
              <a:rPr lang="en-US" sz="3200"/>
              <a:t>Project </a:t>
            </a:r>
            <a:br>
              <a:rPr lang="en-US" sz="3200"/>
            </a:br>
            <a:r>
              <a:rPr lang="en-US" sz="3200"/>
              <a:t>Schedule</a:t>
            </a:r>
            <a:endParaRPr lang="en-US" sz="3200">
              <a:ea typeface="Calibri"/>
              <a:cs typeface="Calibri"/>
            </a:endParaRPr>
          </a:p>
        </p:txBody>
      </p:sp>
      <p:sp>
        <p:nvSpPr>
          <p:cNvPr id="27" name="TextBox 26">
            <a:extLst>
              <a:ext uri="{FF2B5EF4-FFF2-40B4-BE49-F238E27FC236}">
                <a16:creationId xmlns:a16="http://schemas.microsoft.com/office/drawing/2014/main" id="{05A02518-2E7C-CE44-D5D7-4E30EE9E5B80}"/>
              </a:ext>
            </a:extLst>
          </p:cNvPr>
          <p:cNvSpPr txBox="1"/>
          <p:nvPr/>
        </p:nvSpPr>
        <p:spPr>
          <a:xfrm>
            <a:off x="3505045" y="3204297"/>
            <a:ext cx="1864391" cy="1077218"/>
          </a:xfrm>
          <a:prstGeom prst="rect">
            <a:avLst/>
          </a:prstGeom>
          <a:noFill/>
        </p:spPr>
        <p:txBody>
          <a:bodyPr wrap="square" lIns="91440" tIns="45720" rIns="91440" bIns="45720" anchor="t">
            <a:spAutoFit/>
          </a:bodyPr>
          <a:lstStyle/>
          <a:p>
            <a:pPr algn="ctr">
              <a:buClr>
                <a:schemeClr val="bg2"/>
              </a:buClr>
            </a:pPr>
            <a:r>
              <a:rPr lang="en-US" sz="3200"/>
              <a:t>Purpose </a:t>
            </a:r>
            <a:br>
              <a:rPr lang="en-US" sz="3200"/>
            </a:br>
            <a:r>
              <a:rPr lang="en-US" sz="3200"/>
              <a:t>and Need</a:t>
            </a:r>
            <a:endParaRPr lang="en-US" sz="3200">
              <a:ea typeface="Calibri"/>
              <a:cs typeface="Calibri"/>
            </a:endParaRPr>
          </a:p>
        </p:txBody>
      </p:sp>
      <p:sp>
        <p:nvSpPr>
          <p:cNvPr id="28" name="TextBox 27">
            <a:extLst>
              <a:ext uri="{FF2B5EF4-FFF2-40B4-BE49-F238E27FC236}">
                <a16:creationId xmlns:a16="http://schemas.microsoft.com/office/drawing/2014/main" id="{936D071B-321C-683D-10DC-6D6947F36D79}"/>
              </a:ext>
            </a:extLst>
          </p:cNvPr>
          <p:cNvSpPr txBox="1"/>
          <p:nvPr/>
        </p:nvSpPr>
        <p:spPr>
          <a:xfrm>
            <a:off x="4962021" y="3232541"/>
            <a:ext cx="2801763" cy="1077218"/>
          </a:xfrm>
          <a:prstGeom prst="rect">
            <a:avLst/>
          </a:prstGeom>
          <a:noFill/>
        </p:spPr>
        <p:txBody>
          <a:bodyPr wrap="square" lIns="91440" tIns="45720" rIns="91440" bIns="45720" anchor="t">
            <a:spAutoFit/>
          </a:bodyPr>
          <a:lstStyle/>
          <a:p>
            <a:pPr algn="ctr">
              <a:buClr>
                <a:schemeClr val="bg2"/>
              </a:buClr>
            </a:pPr>
            <a:r>
              <a:rPr lang="en-US" sz="3200"/>
              <a:t>Alternatives </a:t>
            </a:r>
            <a:br>
              <a:rPr lang="en-US" sz="3200"/>
            </a:br>
            <a:r>
              <a:rPr lang="en-US" sz="3200"/>
              <a:t>Considered</a:t>
            </a:r>
            <a:endParaRPr lang="en-US" sz="3200">
              <a:ea typeface="Calibri"/>
              <a:cs typeface="Calibri"/>
            </a:endParaRPr>
          </a:p>
        </p:txBody>
      </p:sp>
      <p:pic>
        <p:nvPicPr>
          <p:cNvPr id="30" name="Graphic 29">
            <a:extLst>
              <a:ext uri="{FF2B5EF4-FFF2-40B4-BE49-F238E27FC236}">
                <a16:creationId xmlns:a16="http://schemas.microsoft.com/office/drawing/2014/main" id="{044AA844-D98E-7546-534D-FC1EE7E06C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8497" y="1825552"/>
            <a:ext cx="601475" cy="847725"/>
          </a:xfrm>
          <a:prstGeom prst="rect">
            <a:avLst/>
          </a:prstGeom>
        </p:spPr>
      </p:pic>
      <p:pic>
        <p:nvPicPr>
          <p:cNvPr id="31" name="Graphic 30">
            <a:extLst>
              <a:ext uri="{FF2B5EF4-FFF2-40B4-BE49-F238E27FC236}">
                <a16:creationId xmlns:a16="http://schemas.microsoft.com/office/drawing/2014/main" id="{31BA8E3E-DF9D-73F2-A486-CC40BAE589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91551" y="1891284"/>
            <a:ext cx="1190625" cy="828675"/>
          </a:xfrm>
          <a:prstGeom prst="rect">
            <a:avLst/>
          </a:prstGeom>
        </p:spPr>
      </p:pic>
      <p:pic>
        <p:nvPicPr>
          <p:cNvPr id="32" name="Graphic 31">
            <a:extLst>
              <a:ext uri="{FF2B5EF4-FFF2-40B4-BE49-F238E27FC236}">
                <a16:creationId xmlns:a16="http://schemas.microsoft.com/office/drawing/2014/main" id="{EBBDC8A0-2E82-BD25-D636-6CBB06563F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93755" y="1680653"/>
            <a:ext cx="942975" cy="1257300"/>
          </a:xfrm>
          <a:prstGeom prst="rect">
            <a:avLst/>
          </a:prstGeom>
        </p:spPr>
      </p:pic>
      <p:pic>
        <p:nvPicPr>
          <p:cNvPr id="34" name="Graphic 33">
            <a:extLst>
              <a:ext uri="{FF2B5EF4-FFF2-40B4-BE49-F238E27FC236}">
                <a16:creationId xmlns:a16="http://schemas.microsoft.com/office/drawing/2014/main" id="{79E40422-D85E-9687-C4D3-8C7DE7DC62F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15477" y="1943490"/>
            <a:ext cx="895350" cy="714375"/>
          </a:xfrm>
          <a:prstGeom prst="rect">
            <a:avLst/>
          </a:prstGeom>
        </p:spPr>
      </p:pic>
      <p:sp>
        <p:nvSpPr>
          <p:cNvPr id="35" name="Content Placeholder 3">
            <a:extLst>
              <a:ext uri="{FF2B5EF4-FFF2-40B4-BE49-F238E27FC236}">
                <a16:creationId xmlns:a16="http://schemas.microsoft.com/office/drawing/2014/main" id="{1BA87A47-0C38-085E-E799-225441C63148}"/>
              </a:ext>
            </a:extLst>
          </p:cNvPr>
          <p:cNvSpPr txBox="1">
            <a:spLocks/>
          </p:cNvSpPr>
          <p:nvPr/>
        </p:nvSpPr>
        <p:spPr>
          <a:xfrm>
            <a:off x="228600" y="654047"/>
            <a:ext cx="7886700" cy="732019"/>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Clr>
                <a:schemeClr val="bg2"/>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Clr>
                <a:schemeClr val="bg2"/>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chemeClr val="bg2"/>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chemeClr val="bg2"/>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chemeClr val="bg2"/>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lang="en-US" b="1">
                <a:latin typeface="Open Sans"/>
                <a:ea typeface="Open Sans"/>
                <a:cs typeface="Open Sans"/>
              </a:rPr>
              <a:t>To provide information and gather feedback on:</a:t>
            </a:r>
          </a:p>
        </p:txBody>
      </p:sp>
      <p:sp>
        <p:nvSpPr>
          <p:cNvPr id="3" name="TextBox 2">
            <a:extLst>
              <a:ext uri="{FF2B5EF4-FFF2-40B4-BE49-F238E27FC236}">
                <a16:creationId xmlns:a16="http://schemas.microsoft.com/office/drawing/2014/main" id="{20D18B69-10AE-7C33-23D5-B45044D620A4}"/>
              </a:ext>
            </a:extLst>
          </p:cNvPr>
          <p:cNvSpPr txBox="1"/>
          <p:nvPr/>
        </p:nvSpPr>
        <p:spPr>
          <a:xfrm>
            <a:off x="7388888" y="3247429"/>
            <a:ext cx="1452823" cy="1077218"/>
          </a:xfrm>
          <a:prstGeom prst="rect">
            <a:avLst/>
          </a:prstGeom>
          <a:noFill/>
        </p:spPr>
        <p:txBody>
          <a:bodyPr wrap="square" lIns="91440" tIns="45720" rIns="91440" bIns="45720" anchor="t">
            <a:spAutoFit/>
          </a:bodyPr>
          <a:lstStyle/>
          <a:p>
            <a:pPr algn="ctr">
              <a:buClr>
                <a:schemeClr val="bg2"/>
              </a:buClr>
            </a:pPr>
            <a:r>
              <a:rPr lang="en-US" sz="3200"/>
              <a:t>NEPA Review</a:t>
            </a:r>
            <a:endParaRPr lang="en-US" sz="3200">
              <a:ea typeface="Calibri"/>
              <a:cs typeface="Calibri"/>
            </a:endParaRPr>
          </a:p>
        </p:txBody>
      </p:sp>
      <p:pic>
        <p:nvPicPr>
          <p:cNvPr id="7" name="Graphic 6" descr="Customer review outline">
            <a:extLst>
              <a:ext uri="{FF2B5EF4-FFF2-40B4-BE49-F238E27FC236}">
                <a16:creationId xmlns:a16="http://schemas.microsoft.com/office/drawing/2014/main" id="{370EA172-DB32-BD20-A16A-ADE598F1533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56153" y="1655054"/>
            <a:ext cx="1188720" cy="1188720"/>
          </a:xfrm>
          <a:prstGeom prst="rect">
            <a:avLst/>
          </a:prstGeom>
        </p:spPr>
      </p:pic>
    </p:spTree>
    <p:extLst>
      <p:ext uri="{BB962C8B-B14F-4D97-AF65-F5344CB8AC3E}">
        <p14:creationId xmlns:p14="http://schemas.microsoft.com/office/powerpoint/2010/main" val="4199260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23DE1-3EE5-4FFA-8D0B-867526DCF1A4}"/>
              </a:ext>
            </a:extLst>
          </p:cNvPr>
          <p:cNvSpPr>
            <a:spLocks noGrp="1"/>
          </p:cNvSpPr>
          <p:nvPr>
            <p:ph type="title"/>
          </p:nvPr>
        </p:nvSpPr>
        <p:spPr/>
        <p:txBody>
          <a:bodyPr/>
          <a:lstStyle/>
          <a:p>
            <a:r>
              <a:rPr lang="en-US">
                <a:latin typeface="PermianSlabSerifTypeface"/>
                <a:ea typeface="Open Sans"/>
                <a:cs typeface="Open Sans"/>
              </a:rPr>
              <a:t>TDOT Project Development Process</a:t>
            </a:r>
          </a:p>
        </p:txBody>
      </p:sp>
      <p:cxnSp>
        <p:nvCxnSpPr>
          <p:cNvPr id="3" name="Straight Connector 2">
            <a:extLst>
              <a:ext uri="{FF2B5EF4-FFF2-40B4-BE49-F238E27FC236}">
                <a16:creationId xmlns:a16="http://schemas.microsoft.com/office/drawing/2014/main" id="{46A179FD-445A-B606-F753-A783B562016E}"/>
              </a:ext>
            </a:extLst>
          </p:cNvPr>
          <p:cNvCxnSpPr>
            <a:cxnSpLocks/>
            <a:stCxn id="11" idx="1"/>
            <a:endCxn id="23" idx="5"/>
          </p:cNvCxnSpPr>
          <p:nvPr/>
        </p:nvCxnSpPr>
        <p:spPr>
          <a:xfrm>
            <a:off x="846727" y="1224301"/>
            <a:ext cx="3325754" cy="3055625"/>
          </a:xfrm>
          <a:prstGeom prst="line">
            <a:avLst/>
          </a:prstGeom>
          <a:ln w="63500">
            <a:solidFill>
              <a:schemeClr val="tx2"/>
            </a:solidFill>
          </a:ln>
        </p:spPr>
        <p:style>
          <a:lnRef idx="2">
            <a:schemeClr val="accent1"/>
          </a:lnRef>
          <a:fillRef idx="0">
            <a:schemeClr val="accent1"/>
          </a:fillRef>
          <a:effectRef idx="1">
            <a:schemeClr val="accent1"/>
          </a:effectRef>
          <a:fontRef idx="minor">
            <a:schemeClr val="tx1"/>
          </a:fontRef>
        </p:style>
      </p:cxnSp>
      <p:sp>
        <p:nvSpPr>
          <p:cNvPr id="4" name="Rectangle 3">
            <a:extLst>
              <a:ext uri="{FF2B5EF4-FFF2-40B4-BE49-F238E27FC236}">
                <a16:creationId xmlns:a16="http://schemas.microsoft.com/office/drawing/2014/main" id="{AA690388-2013-DDA6-7B07-8A27FADCC1A6}"/>
              </a:ext>
            </a:extLst>
          </p:cNvPr>
          <p:cNvSpPr/>
          <p:nvPr/>
        </p:nvSpPr>
        <p:spPr>
          <a:xfrm>
            <a:off x="1109787" y="1216140"/>
            <a:ext cx="4148013" cy="337309"/>
          </a:xfrm>
          <a:prstGeom prst="rect">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0" tIns="0" rIns="91440" bIns="45720" rtlCol="0" anchor="ctr" anchorCtr="0"/>
          <a:lstStyle/>
          <a:p>
            <a:pPr marL="0" lvl="1" fontAlgn="ctr"/>
            <a:r>
              <a:rPr lang="en-US" sz="2400" b="1">
                <a:solidFill>
                  <a:schemeClr val="tx2"/>
                </a:solidFill>
                <a:latin typeface="Open Sans"/>
                <a:ea typeface="Open Sans"/>
                <a:cs typeface="Open Sans"/>
              </a:rPr>
              <a:t>Planning</a:t>
            </a:r>
          </a:p>
        </p:txBody>
      </p:sp>
      <p:sp>
        <p:nvSpPr>
          <p:cNvPr id="5" name="Rectangle 4">
            <a:extLst>
              <a:ext uri="{FF2B5EF4-FFF2-40B4-BE49-F238E27FC236}">
                <a16:creationId xmlns:a16="http://schemas.microsoft.com/office/drawing/2014/main" id="{FB76F621-A89C-3789-EF00-1108E34CDE71}"/>
              </a:ext>
            </a:extLst>
          </p:cNvPr>
          <p:cNvSpPr/>
          <p:nvPr/>
        </p:nvSpPr>
        <p:spPr>
          <a:xfrm>
            <a:off x="1861040" y="1900227"/>
            <a:ext cx="4148013" cy="337309"/>
          </a:xfrm>
          <a:prstGeom prst="rect">
            <a:avLst/>
          </a:prstGeom>
          <a:solidFill>
            <a:schemeClr val="bg1">
              <a:lumMod val="95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0" tIns="0" rtlCol="0" anchor="ctr" anchorCtr="0"/>
          <a:lstStyle/>
          <a:p>
            <a:pPr marL="0" lvl="1" fontAlgn="ctr"/>
            <a:r>
              <a:rPr lang="en-US" sz="2400" b="1">
                <a:solidFill>
                  <a:schemeClr val="tx2"/>
                </a:solidFill>
                <a:latin typeface="Open Sans" panose="020B0606030504020204" pitchFamily="34" charset="0"/>
                <a:ea typeface="Open Sans" panose="020B0606030504020204" pitchFamily="34" charset="0"/>
                <a:cs typeface="Open Sans" panose="020B0606030504020204" pitchFamily="34" charset="0"/>
              </a:rPr>
              <a:t>Environmental</a:t>
            </a:r>
          </a:p>
        </p:txBody>
      </p:sp>
      <p:sp>
        <p:nvSpPr>
          <p:cNvPr id="6" name="Rectangle 5">
            <a:extLst>
              <a:ext uri="{FF2B5EF4-FFF2-40B4-BE49-F238E27FC236}">
                <a16:creationId xmlns:a16="http://schemas.microsoft.com/office/drawing/2014/main" id="{7F8CD6CA-23F8-656C-FC12-238133C05D7B}"/>
              </a:ext>
            </a:extLst>
          </p:cNvPr>
          <p:cNvSpPr/>
          <p:nvPr/>
        </p:nvSpPr>
        <p:spPr>
          <a:xfrm>
            <a:off x="2612293" y="2584314"/>
            <a:ext cx="4148013" cy="337309"/>
          </a:xfrm>
          <a:prstGeom prst="rect">
            <a:avLst/>
          </a:prstGeom>
          <a:solidFill>
            <a:schemeClr val="bg1">
              <a:lumMod val="9500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400" tIns="0" rtlCol="0" anchor="ctr" anchorCtr="0"/>
          <a:lstStyle/>
          <a:p>
            <a:pPr marL="0" lvl="1" fontAlgn="ctr"/>
            <a:r>
              <a:rPr lang="en-US" sz="2400" b="1">
                <a:solidFill>
                  <a:schemeClr val="tx2"/>
                </a:solidFill>
                <a:latin typeface="Open Sans" panose="020B0606030504020204" pitchFamily="34" charset="0"/>
                <a:ea typeface="Open Sans" panose="020B0606030504020204" pitchFamily="34" charset="0"/>
                <a:cs typeface="Open Sans" panose="020B0606030504020204" pitchFamily="34" charset="0"/>
              </a:rPr>
              <a:t>Design</a:t>
            </a:r>
          </a:p>
        </p:txBody>
      </p:sp>
      <p:sp>
        <p:nvSpPr>
          <p:cNvPr id="7" name="Rectangle 6">
            <a:extLst>
              <a:ext uri="{FF2B5EF4-FFF2-40B4-BE49-F238E27FC236}">
                <a16:creationId xmlns:a16="http://schemas.microsoft.com/office/drawing/2014/main" id="{EF96E959-BE56-B9E7-0C6F-F0F812C3C3E3}"/>
              </a:ext>
            </a:extLst>
          </p:cNvPr>
          <p:cNvSpPr/>
          <p:nvPr/>
        </p:nvSpPr>
        <p:spPr>
          <a:xfrm>
            <a:off x="3363546" y="3268401"/>
            <a:ext cx="4148013" cy="337309"/>
          </a:xfrm>
          <a:prstGeom prst="rect">
            <a:avLst/>
          </a:prstGeom>
          <a:solidFill>
            <a:schemeClr val="bg1">
              <a:lumMod val="9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0" tIns="0" rtlCol="0" anchor="ctr" anchorCtr="0"/>
          <a:lstStyle/>
          <a:p>
            <a:pPr marL="0" lvl="1" fontAlgn="ctr"/>
            <a:r>
              <a:rPr lang="en-US" sz="2400" b="1">
                <a:solidFill>
                  <a:schemeClr val="tx2"/>
                </a:solidFill>
                <a:latin typeface="Open Sans" panose="020B0606030504020204" pitchFamily="34" charset="0"/>
                <a:ea typeface="Open Sans" panose="020B0606030504020204" pitchFamily="34" charset="0"/>
                <a:cs typeface="Open Sans" panose="020B0606030504020204" pitchFamily="34" charset="0"/>
              </a:rPr>
              <a:t>Right-of-Way</a:t>
            </a:r>
          </a:p>
        </p:txBody>
      </p:sp>
      <p:sp>
        <p:nvSpPr>
          <p:cNvPr id="8" name="Rectangle 7">
            <a:extLst>
              <a:ext uri="{FF2B5EF4-FFF2-40B4-BE49-F238E27FC236}">
                <a16:creationId xmlns:a16="http://schemas.microsoft.com/office/drawing/2014/main" id="{D96D41FA-F149-3776-7D8B-13B59EDA2342}"/>
              </a:ext>
            </a:extLst>
          </p:cNvPr>
          <p:cNvSpPr/>
          <p:nvPr/>
        </p:nvSpPr>
        <p:spPr>
          <a:xfrm>
            <a:off x="4114800" y="3952487"/>
            <a:ext cx="4148013" cy="337309"/>
          </a:xfrm>
          <a:prstGeom prst="rect">
            <a:avLst/>
          </a:prstGeom>
          <a:solidFill>
            <a:schemeClr val="bg1">
              <a:lumMod val="9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0" tIns="0" rtlCol="0" anchor="ctr" anchorCtr="0"/>
          <a:lstStyle/>
          <a:p>
            <a:pPr marL="0" lvl="1" fontAlgn="ctr"/>
            <a:r>
              <a:rPr lang="en-US" sz="2400" b="1">
                <a:solidFill>
                  <a:schemeClr val="tx2"/>
                </a:solidFill>
                <a:latin typeface="Open Sans" panose="020B0606030504020204" pitchFamily="34" charset="0"/>
                <a:ea typeface="Open Sans" panose="020B0606030504020204" pitchFamily="34" charset="0"/>
                <a:cs typeface="Open Sans" panose="020B0606030504020204" pitchFamily="34" charset="0"/>
              </a:rPr>
              <a:t>Construction</a:t>
            </a:r>
          </a:p>
        </p:txBody>
      </p:sp>
      <p:grpSp>
        <p:nvGrpSpPr>
          <p:cNvPr id="9" name="Group 8">
            <a:extLst>
              <a:ext uri="{FF2B5EF4-FFF2-40B4-BE49-F238E27FC236}">
                <a16:creationId xmlns:a16="http://schemas.microsoft.com/office/drawing/2014/main" id="{AF4A4C7C-845D-020B-3F61-619995046F33}"/>
              </a:ext>
            </a:extLst>
          </p:cNvPr>
          <p:cNvGrpSpPr/>
          <p:nvPr/>
        </p:nvGrpSpPr>
        <p:grpSpPr>
          <a:xfrm>
            <a:off x="762000" y="1139574"/>
            <a:ext cx="488156" cy="488156"/>
            <a:chOff x="1327555" y="1649149"/>
            <a:chExt cx="993850" cy="993850"/>
          </a:xfrm>
          <a:solidFill>
            <a:schemeClr val="bg1">
              <a:lumMod val="85000"/>
            </a:schemeClr>
          </a:solidFill>
        </p:grpSpPr>
        <p:sp>
          <p:nvSpPr>
            <p:cNvPr id="10" name="Teardrop 9">
              <a:extLst>
                <a:ext uri="{FF2B5EF4-FFF2-40B4-BE49-F238E27FC236}">
                  <a16:creationId xmlns:a16="http://schemas.microsoft.com/office/drawing/2014/main" id="{FFD11F6A-4981-03BC-E6B8-B7E4D117696B}"/>
                </a:ext>
              </a:extLst>
            </p:cNvPr>
            <p:cNvSpPr/>
            <p:nvPr/>
          </p:nvSpPr>
          <p:spPr>
            <a:xfrm rot="2700000">
              <a:off x="1327555" y="1649149"/>
              <a:ext cx="993850" cy="993850"/>
            </a:xfrm>
            <a:prstGeom prst="teardrop">
              <a:avLst>
                <a:gd name="adj" fmla="val 100000"/>
              </a:avLst>
            </a:prstGeom>
            <a:grpFill/>
            <a:ln>
              <a:noFill/>
            </a:ln>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a:lstStyle/>
            <a:p>
              <a:endParaRPr lang="en-US"/>
            </a:p>
          </p:txBody>
        </p:sp>
        <p:sp>
          <p:nvSpPr>
            <p:cNvPr id="11" name="Oval 10">
              <a:extLst>
                <a:ext uri="{FF2B5EF4-FFF2-40B4-BE49-F238E27FC236}">
                  <a16:creationId xmlns:a16="http://schemas.microsoft.com/office/drawing/2014/main" id="{E267363D-87F1-9499-A9F9-E82E38999FF0}"/>
                </a:ext>
              </a:extLst>
            </p:cNvPr>
            <p:cNvSpPr/>
            <p:nvPr/>
          </p:nvSpPr>
          <p:spPr>
            <a:xfrm>
              <a:off x="1365672" y="1687266"/>
              <a:ext cx="917616" cy="917616"/>
            </a:xfrm>
            <a:prstGeom prst="ellipse">
              <a:avLst/>
            </a:prstGeom>
            <a:grp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0" b="1">
                <a:solidFill>
                  <a:schemeClr val="tx1"/>
                </a:solidFill>
                <a:ea typeface="Open Sans" panose="020B0606030504020204" pitchFamily="34" charset="0"/>
                <a:cs typeface="Open Sans" panose="020B0606030504020204" pitchFamily="34" charset="0"/>
              </a:endParaRPr>
            </a:p>
          </p:txBody>
        </p:sp>
      </p:grpSp>
      <p:grpSp>
        <p:nvGrpSpPr>
          <p:cNvPr id="12" name="Group 11">
            <a:extLst>
              <a:ext uri="{FF2B5EF4-FFF2-40B4-BE49-F238E27FC236}">
                <a16:creationId xmlns:a16="http://schemas.microsoft.com/office/drawing/2014/main" id="{A0FF56C8-51FE-DF0F-A120-88F13D9F0EAF}"/>
              </a:ext>
            </a:extLst>
          </p:cNvPr>
          <p:cNvGrpSpPr/>
          <p:nvPr/>
        </p:nvGrpSpPr>
        <p:grpSpPr>
          <a:xfrm>
            <a:off x="1502343" y="1812385"/>
            <a:ext cx="536821" cy="536821"/>
            <a:chOff x="1327554" y="2671924"/>
            <a:chExt cx="993850" cy="993850"/>
          </a:xfrm>
          <a:solidFill>
            <a:schemeClr val="bg1">
              <a:lumMod val="95000"/>
            </a:schemeClr>
          </a:solidFill>
        </p:grpSpPr>
        <p:sp>
          <p:nvSpPr>
            <p:cNvPr id="13" name="Teardrop 12">
              <a:extLst>
                <a:ext uri="{FF2B5EF4-FFF2-40B4-BE49-F238E27FC236}">
                  <a16:creationId xmlns:a16="http://schemas.microsoft.com/office/drawing/2014/main" id="{F5E6D2A4-719C-2493-C423-0E3C3DE8CF6C}"/>
                </a:ext>
              </a:extLst>
            </p:cNvPr>
            <p:cNvSpPr/>
            <p:nvPr/>
          </p:nvSpPr>
          <p:spPr>
            <a:xfrm rot="2700000">
              <a:off x="1327554" y="2671924"/>
              <a:ext cx="993850" cy="993850"/>
            </a:xfrm>
            <a:prstGeom prst="teardrop">
              <a:avLst>
                <a:gd name="adj" fmla="val 100000"/>
              </a:avLst>
            </a:prstGeom>
            <a:solidFill>
              <a:schemeClr val="bg2"/>
            </a:solidFill>
            <a:ln>
              <a:noFill/>
            </a:ln>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a:lstStyle/>
            <a:p>
              <a:endParaRPr lang="en-US" sz="4000"/>
            </a:p>
          </p:txBody>
        </p:sp>
        <p:sp>
          <p:nvSpPr>
            <p:cNvPr id="14" name="Oval 13">
              <a:extLst>
                <a:ext uri="{FF2B5EF4-FFF2-40B4-BE49-F238E27FC236}">
                  <a16:creationId xmlns:a16="http://schemas.microsoft.com/office/drawing/2014/main" id="{EB583C41-3DEB-7315-9E68-1046E14C14F8}"/>
                </a:ext>
              </a:extLst>
            </p:cNvPr>
            <p:cNvSpPr/>
            <p:nvPr/>
          </p:nvSpPr>
          <p:spPr>
            <a:xfrm>
              <a:off x="1365671" y="2710041"/>
              <a:ext cx="917616" cy="917616"/>
            </a:xfrm>
            <a:prstGeom prst="ellipse">
              <a:avLst/>
            </a:prstGeom>
            <a:grp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2"/>
                  </a:solidFill>
                  <a:latin typeface="Open Sans" panose="020B0606030504020204" pitchFamily="34" charset="0"/>
                  <a:ea typeface="Open Sans" panose="020B0606030504020204" pitchFamily="34" charset="0"/>
                  <a:cs typeface="Open Sans" panose="020B0606030504020204" pitchFamily="34" charset="0"/>
                </a:rPr>
                <a:t>2</a:t>
              </a:r>
              <a:endParaRPr lang="en-US" sz="4000" b="1">
                <a:solidFill>
                  <a:schemeClr val="tx2"/>
                </a:solidFill>
                <a:ea typeface="Open Sans" panose="020B0606030504020204" pitchFamily="34" charset="0"/>
                <a:cs typeface="Open Sans" panose="020B0606030504020204" pitchFamily="34" charset="0"/>
              </a:endParaRPr>
            </a:p>
          </p:txBody>
        </p:sp>
      </p:grpSp>
      <p:grpSp>
        <p:nvGrpSpPr>
          <p:cNvPr id="18" name="Group 17">
            <a:extLst>
              <a:ext uri="{FF2B5EF4-FFF2-40B4-BE49-F238E27FC236}">
                <a16:creationId xmlns:a16="http://schemas.microsoft.com/office/drawing/2014/main" id="{347DEF23-391A-6886-CDD6-F7E0E8A8DA5A}"/>
              </a:ext>
            </a:extLst>
          </p:cNvPr>
          <p:cNvGrpSpPr/>
          <p:nvPr/>
        </p:nvGrpSpPr>
        <p:grpSpPr>
          <a:xfrm>
            <a:off x="3030919" y="3205897"/>
            <a:ext cx="487381" cy="487382"/>
            <a:chOff x="1323838" y="3681889"/>
            <a:chExt cx="993850" cy="993850"/>
          </a:xfrm>
          <a:solidFill>
            <a:srgbClr val="FF0000"/>
          </a:solidFill>
        </p:grpSpPr>
        <p:sp>
          <p:nvSpPr>
            <p:cNvPr id="19" name="Teardrop 18">
              <a:extLst>
                <a:ext uri="{FF2B5EF4-FFF2-40B4-BE49-F238E27FC236}">
                  <a16:creationId xmlns:a16="http://schemas.microsoft.com/office/drawing/2014/main" id="{37579921-3888-7306-B597-7ED90159B653}"/>
                </a:ext>
              </a:extLst>
            </p:cNvPr>
            <p:cNvSpPr/>
            <p:nvPr/>
          </p:nvSpPr>
          <p:spPr>
            <a:xfrm rot="2700000">
              <a:off x="1323838" y="3681889"/>
              <a:ext cx="993850" cy="993850"/>
            </a:xfrm>
            <a:prstGeom prst="teardrop">
              <a:avLst>
                <a:gd name="adj" fmla="val 100000"/>
              </a:avLst>
            </a:prstGeom>
            <a:grpFill/>
            <a:ln>
              <a:noFill/>
            </a:ln>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a:lstStyle/>
            <a:p>
              <a:endParaRPr lang="en-US" sz="4000"/>
            </a:p>
          </p:txBody>
        </p:sp>
        <p:sp>
          <p:nvSpPr>
            <p:cNvPr id="20" name="Oval 19">
              <a:extLst>
                <a:ext uri="{FF2B5EF4-FFF2-40B4-BE49-F238E27FC236}">
                  <a16:creationId xmlns:a16="http://schemas.microsoft.com/office/drawing/2014/main" id="{4AE9BAB4-0421-DF0E-FA00-2E4637C1C474}"/>
                </a:ext>
              </a:extLst>
            </p:cNvPr>
            <p:cNvSpPr/>
            <p:nvPr/>
          </p:nvSpPr>
          <p:spPr>
            <a:xfrm>
              <a:off x="1361955" y="3720006"/>
              <a:ext cx="917616" cy="917616"/>
            </a:xfrm>
            <a:prstGeom prst="ellipse">
              <a:avLst/>
            </a:prstGeom>
            <a:grp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grpSp>
      <p:grpSp>
        <p:nvGrpSpPr>
          <p:cNvPr id="21" name="Group 20">
            <a:extLst>
              <a:ext uri="{FF2B5EF4-FFF2-40B4-BE49-F238E27FC236}">
                <a16:creationId xmlns:a16="http://schemas.microsoft.com/office/drawing/2014/main" id="{E162FD7D-0532-CDE6-AB5E-EE08BFD702E4}"/>
              </a:ext>
            </a:extLst>
          </p:cNvPr>
          <p:cNvGrpSpPr/>
          <p:nvPr/>
        </p:nvGrpSpPr>
        <p:grpSpPr>
          <a:xfrm>
            <a:off x="3770488" y="3877933"/>
            <a:ext cx="486418" cy="486418"/>
            <a:chOff x="1323838" y="3681889"/>
            <a:chExt cx="993850" cy="993850"/>
          </a:xfrm>
          <a:solidFill>
            <a:schemeClr val="bg2"/>
          </a:solidFill>
        </p:grpSpPr>
        <p:sp>
          <p:nvSpPr>
            <p:cNvPr id="22" name="Teardrop 21">
              <a:extLst>
                <a:ext uri="{FF2B5EF4-FFF2-40B4-BE49-F238E27FC236}">
                  <a16:creationId xmlns:a16="http://schemas.microsoft.com/office/drawing/2014/main" id="{6115D3F1-5466-21FA-AD2A-B980AB3510C9}"/>
                </a:ext>
              </a:extLst>
            </p:cNvPr>
            <p:cNvSpPr/>
            <p:nvPr/>
          </p:nvSpPr>
          <p:spPr>
            <a:xfrm rot="2700000">
              <a:off x="1323838" y="3681889"/>
              <a:ext cx="993850" cy="993850"/>
            </a:xfrm>
            <a:prstGeom prst="teardrop">
              <a:avLst>
                <a:gd name="adj" fmla="val 100000"/>
              </a:avLst>
            </a:prstGeom>
            <a:grpFill/>
            <a:ln>
              <a:noFill/>
            </a:ln>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a:lstStyle/>
            <a:p>
              <a:endParaRPr lang="en-US" sz="4000"/>
            </a:p>
          </p:txBody>
        </p:sp>
        <p:sp>
          <p:nvSpPr>
            <p:cNvPr id="23" name="Oval 22">
              <a:extLst>
                <a:ext uri="{FF2B5EF4-FFF2-40B4-BE49-F238E27FC236}">
                  <a16:creationId xmlns:a16="http://schemas.microsoft.com/office/drawing/2014/main" id="{D5F6610B-A0CB-D2BB-ED80-AA547A41DA64}"/>
                </a:ext>
              </a:extLst>
            </p:cNvPr>
            <p:cNvSpPr/>
            <p:nvPr/>
          </p:nvSpPr>
          <p:spPr>
            <a:xfrm>
              <a:off x="1361955" y="3720006"/>
              <a:ext cx="917616" cy="917616"/>
            </a:xfrm>
            <a:prstGeom prst="ellipse">
              <a:avLst/>
            </a:prstGeom>
            <a:grp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grpSp>
      <p:pic>
        <p:nvPicPr>
          <p:cNvPr id="24" name="Graphic 23">
            <a:extLst>
              <a:ext uri="{FF2B5EF4-FFF2-40B4-BE49-F238E27FC236}">
                <a16:creationId xmlns:a16="http://schemas.microsoft.com/office/drawing/2014/main" id="{AB9C1270-4B90-0DE1-BD53-0B0B568691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1655" y="1251430"/>
            <a:ext cx="270896" cy="270896"/>
          </a:xfrm>
          <a:prstGeom prst="rect">
            <a:avLst/>
          </a:prstGeom>
        </p:spPr>
      </p:pic>
      <p:sp>
        <p:nvSpPr>
          <p:cNvPr id="29" name="Teardrop 28">
            <a:extLst>
              <a:ext uri="{FF2B5EF4-FFF2-40B4-BE49-F238E27FC236}">
                <a16:creationId xmlns:a16="http://schemas.microsoft.com/office/drawing/2014/main" id="{17D80273-5B40-24BB-8B41-309B3344931B}"/>
              </a:ext>
            </a:extLst>
          </p:cNvPr>
          <p:cNvSpPr/>
          <p:nvPr/>
        </p:nvSpPr>
        <p:spPr>
          <a:xfrm rot="2700000">
            <a:off x="2241193" y="2509140"/>
            <a:ext cx="536821" cy="536821"/>
          </a:xfrm>
          <a:prstGeom prst="teardrop">
            <a:avLst>
              <a:gd name="adj" fmla="val 100000"/>
            </a:avLst>
          </a:prstGeom>
          <a:solidFill>
            <a:schemeClr val="bg2"/>
          </a:solidFill>
          <a:ln>
            <a:noFill/>
          </a:ln>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a:lstStyle/>
          <a:p>
            <a:endParaRPr lang="en-US" sz="4000"/>
          </a:p>
        </p:txBody>
      </p:sp>
      <p:sp>
        <p:nvSpPr>
          <p:cNvPr id="30" name="Oval 29">
            <a:extLst>
              <a:ext uri="{FF2B5EF4-FFF2-40B4-BE49-F238E27FC236}">
                <a16:creationId xmlns:a16="http://schemas.microsoft.com/office/drawing/2014/main" id="{416BC20F-5CB6-AECE-D553-D03A3CB16B97}"/>
              </a:ext>
            </a:extLst>
          </p:cNvPr>
          <p:cNvSpPr/>
          <p:nvPr/>
        </p:nvSpPr>
        <p:spPr>
          <a:xfrm>
            <a:off x="2261782" y="2529729"/>
            <a:ext cx="495644" cy="495644"/>
          </a:xfrm>
          <a:prstGeom prst="ellipse">
            <a:avLst/>
          </a:prstGeom>
          <a:solidFill>
            <a:schemeClr val="bg1">
              <a:lumMod val="95000"/>
            </a:schemeClr>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2"/>
                </a:solidFill>
                <a:latin typeface="Open Sans" panose="020B0606030504020204" pitchFamily="34" charset="0"/>
                <a:ea typeface="Open Sans" panose="020B0606030504020204" pitchFamily="34" charset="0"/>
                <a:cs typeface="Open Sans" panose="020B0606030504020204" pitchFamily="34" charset="0"/>
              </a:rPr>
              <a:t>3</a:t>
            </a:r>
            <a:endParaRPr lang="en-US" sz="4000" b="1">
              <a:solidFill>
                <a:schemeClr val="tx2"/>
              </a:solidFill>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24059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23DE1-3EE5-4FFA-8D0B-867526DCF1A4}"/>
              </a:ext>
            </a:extLst>
          </p:cNvPr>
          <p:cNvSpPr>
            <a:spLocks noGrp="1"/>
          </p:cNvSpPr>
          <p:nvPr>
            <p:ph type="title"/>
          </p:nvPr>
        </p:nvSpPr>
        <p:spPr/>
        <p:txBody>
          <a:bodyPr/>
          <a:lstStyle/>
          <a:p>
            <a:r>
              <a:rPr lang="en-US">
                <a:latin typeface="PermianSlabSerifTypeface"/>
                <a:ea typeface="Open Sans"/>
                <a:cs typeface="Open Sans"/>
              </a:rPr>
              <a:t>I-24 Project Background</a:t>
            </a:r>
          </a:p>
        </p:txBody>
      </p:sp>
      <p:sp>
        <p:nvSpPr>
          <p:cNvPr id="13" name="Content Placeholder 4">
            <a:extLst>
              <a:ext uri="{FF2B5EF4-FFF2-40B4-BE49-F238E27FC236}">
                <a16:creationId xmlns:a16="http://schemas.microsoft.com/office/drawing/2014/main" id="{5767255C-5B50-40D1-A5BD-B152AB5830E5}"/>
              </a:ext>
            </a:extLst>
          </p:cNvPr>
          <p:cNvSpPr txBox="1">
            <a:spLocks/>
          </p:cNvSpPr>
          <p:nvPr/>
        </p:nvSpPr>
        <p:spPr>
          <a:xfrm>
            <a:off x="305609" y="1502033"/>
            <a:ext cx="886713" cy="322130"/>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Clr>
                <a:srgbClr val="FF0F00"/>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Clr>
                <a:srgbClr val="FF0F00"/>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rgbClr val="FF0F00"/>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7630" indent="-87630" algn="r">
              <a:buNone/>
            </a:pPr>
            <a:r>
              <a:rPr lang="en-US" sz="1200">
                <a:latin typeface="Open Sans ExtraBold"/>
                <a:ea typeface="Open Sans ExtraBold"/>
                <a:cs typeface="Open Sans ExtraBold"/>
              </a:rPr>
              <a:t>2012-14</a:t>
            </a:r>
            <a:endParaRPr lang="en-US" sz="1200">
              <a:latin typeface="Open Sans"/>
              <a:ea typeface="Open Sans"/>
              <a:cs typeface="Open Sans"/>
            </a:endParaRPr>
          </a:p>
        </p:txBody>
      </p:sp>
      <p:sp>
        <p:nvSpPr>
          <p:cNvPr id="14" name="Content Placeholder 4">
            <a:extLst>
              <a:ext uri="{FF2B5EF4-FFF2-40B4-BE49-F238E27FC236}">
                <a16:creationId xmlns:a16="http://schemas.microsoft.com/office/drawing/2014/main" id="{D5C97509-66BA-4C44-A542-4B349A801242}"/>
              </a:ext>
            </a:extLst>
          </p:cNvPr>
          <p:cNvSpPr txBox="1">
            <a:spLocks/>
          </p:cNvSpPr>
          <p:nvPr/>
        </p:nvSpPr>
        <p:spPr>
          <a:xfrm>
            <a:off x="497590" y="2034599"/>
            <a:ext cx="684598" cy="252436"/>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Clr>
                <a:srgbClr val="FF0F00"/>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Clr>
                <a:srgbClr val="FF0F00"/>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rgbClr val="FF0F00"/>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8106" indent="-88106" algn="r">
              <a:buNone/>
            </a:pPr>
            <a:r>
              <a:rPr lang="en-US" sz="1200">
                <a:latin typeface="Open Sans ExtraBold" panose="020B0906030804020204" pitchFamily="34" charset="0"/>
                <a:ea typeface="Open Sans ExtraBold" panose="020B0906030804020204" pitchFamily="34" charset="0"/>
                <a:cs typeface="Open Sans ExtraBold" panose="020B0906030804020204" pitchFamily="34" charset="0"/>
              </a:rPr>
              <a:t>2017</a:t>
            </a:r>
            <a:endParaRPr lang="en-US" sz="1200">
              <a:latin typeface="Open Sans"/>
              <a:ea typeface="Open Sans"/>
              <a:cs typeface="Open Sans"/>
            </a:endParaRPr>
          </a:p>
        </p:txBody>
      </p:sp>
      <p:sp>
        <p:nvSpPr>
          <p:cNvPr id="4" name="Rectangle 3">
            <a:extLst>
              <a:ext uri="{FF2B5EF4-FFF2-40B4-BE49-F238E27FC236}">
                <a16:creationId xmlns:a16="http://schemas.microsoft.com/office/drawing/2014/main" id="{7324C12B-5165-43A5-BA05-38F6B6809641}"/>
              </a:ext>
            </a:extLst>
          </p:cNvPr>
          <p:cNvSpPr/>
          <p:nvPr/>
        </p:nvSpPr>
        <p:spPr>
          <a:xfrm>
            <a:off x="1168792" y="1215349"/>
            <a:ext cx="64404" cy="31196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Content Placeholder 4">
            <a:extLst>
              <a:ext uri="{FF2B5EF4-FFF2-40B4-BE49-F238E27FC236}">
                <a16:creationId xmlns:a16="http://schemas.microsoft.com/office/drawing/2014/main" id="{DB9C296F-4B47-4ACE-9A55-462C656F06DC}"/>
              </a:ext>
            </a:extLst>
          </p:cNvPr>
          <p:cNvSpPr txBox="1">
            <a:spLocks/>
          </p:cNvSpPr>
          <p:nvPr/>
        </p:nvSpPr>
        <p:spPr>
          <a:xfrm>
            <a:off x="1322437" y="1477741"/>
            <a:ext cx="7521585" cy="619125"/>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Clr>
                <a:srgbClr val="FF0F00"/>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Clr>
                <a:srgbClr val="FF0F00"/>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rgbClr val="FF0F00"/>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a:latin typeface="Open Sans"/>
                <a:ea typeface="Open Sans"/>
                <a:cs typeface="Open Sans"/>
              </a:rPr>
              <a:t>I-24 Multimodal Corridor Study - identifies capacity project location</a:t>
            </a:r>
          </a:p>
          <a:p>
            <a:pPr marL="456565" lvl="1" indent="0">
              <a:buNone/>
              <a:tabLst>
                <a:tab pos="798493" algn="l"/>
              </a:tabLst>
            </a:pPr>
            <a:endParaRPr lang="en-US" sz="1050">
              <a:latin typeface="Open Sans"/>
              <a:ea typeface="Open Sans"/>
              <a:cs typeface="Open Sans"/>
            </a:endParaRPr>
          </a:p>
          <a:p>
            <a:endParaRPr lang="en-US" sz="1800"/>
          </a:p>
        </p:txBody>
      </p:sp>
      <p:sp>
        <p:nvSpPr>
          <p:cNvPr id="20" name="Content Placeholder 4">
            <a:extLst>
              <a:ext uri="{FF2B5EF4-FFF2-40B4-BE49-F238E27FC236}">
                <a16:creationId xmlns:a16="http://schemas.microsoft.com/office/drawing/2014/main" id="{0136B6CC-B9B2-4E51-84CC-007CAECECFE8}"/>
              </a:ext>
            </a:extLst>
          </p:cNvPr>
          <p:cNvSpPr txBox="1">
            <a:spLocks/>
          </p:cNvSpPr>
          <p:nvPr/>
        </p:nvSpPr>
        <p:spPr>
          <a:xfrm>
            <a:off x="1322437" y="1998477"/>
            <a:ext cx="7673985" cy="396224"/>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Clr>
                <a:srgbClr val="FF0F00"/>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Clr>
                <a:srgbClr val="FF0F00"/>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rgbClr val="FF0F00"/>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1" indent="0">
              <a:buNone/>
              <a:tabLst>
                <a:tab pos="798493" algn="l"/>
              </a:tabLst>
            </a:pPr>
            <a:r>
              <a:rPr lang="en-US" sz="1800">
                <a:latin typeface="Open Sans"/>
                <a:ea typeface="Open Sans"/>
                <a:cs typeface="Open Sans"/>
              </a:rPr>
              <a:t>IMPROVE Act - state highway fund revenue increased</a:t>
            </a:r>
          </a:p>
        </p:txBody>
      </p:sp>
      <p:sp>
        <p:nvSpPr>
          <p:cNvPr id="24" name="Content Placeholder 4">
            <a:extLst>
              <a:ext uri="{FF2B5EF4-FFF2-40B4-BE49-F238E27FC236}">
                <a16:creationId xmlns:a16="http://schemas.microsoft.com/office/drawing/2014/main" id="{328D8891-B2F6-4012-AA46-C3010D1F1153}"/>
              </a:ext>
            </a:extLst>
          </p:cNvPr>
          <p:cNvSpPr txBox="1">
            <a:spLocks/>
          </p:cNvSpPr>
          <p:nvPr/>
        </p:nvSpPr>
        <p:spPr>
          <a:xfrm>
            <a:off x="274876" y="3171365"/>
            <a:ext cx="893916" cy="252436"/>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Clr>
                <a:srgbClr val="FF0F00"/>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Clr>
                <a:srgbClr val="FF0F00"/>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rgbClr val="FF0F00"/>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8106" indent="-88106" algn="r">
              <a:buNone/>
            </a:pPr>
            <a:r>
              <a:rPr lang="en-US" sz="1200">
                <a:latin typeface="Open Sans ExtraBold" panose="020B0906030804020204" pitchFamily="34" charset="0"/>
                <a:ea typeface="Open Sans ExtraBold" panose="020B0906030804020204" pitchFamily="34" charset="0"/>
                <a:cs typeface="Open Sans ExtraBold" panose="020B0906030804020204" pitchFamily="34" charset="0"/>
              </a:rPr>
              <a:t>2023</a:t>
            </a:r>
          </a:p>
        </p:txBody>
      </p:sp>
      <p:sp>
        <p:nvSpPr>
          <p:cNvPr id="26" name="Content Placeholder 4">
            <a:extLst>
              <a:ext uri="{FF2B5EF4-FFF2-40B4-BE49-F238E27FC236}">
                <a16:creationId xmlns:a16="http://schemas.microsoft.com/office/drawing/2014/main" id="{6E95DB7C-44A7-4695-BB09-4405504DBE15}"/>
              </a:ext>
            </a:extLst>
          </p:cNvPr>
          <p:cNvSpPr txBox="1">
            <a:spLocks/>
          </p:cNvSpPr>
          <p:nvPr/>
        </p:nvSpPr>
        <p:spPr>
          <a:xfrm>
            <a:off x="484194" y="3760455"/>
            <a:ext cx="684598" cy="252436"/>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Clr>
                <a:srgbClr val="FF0F00"/>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Clr>
                <a:srgbClr val="FF0F00"/>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rgbClr val="FF0F00"/>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8106" indent="-88106" algn="r">
              <a:buNone/>
            </a:pPr>
            <a:r>
              <a:rPr lang="en-US" sz="1200">
                <a:latin typeface="Open Sans ExtraBold" panose="020B0906030804020204" pitchFamily="34" charset="0"/>
                <a:ea typeface="Open Sans ExtraBold" panose="020B0906030804020204" pitchFamily="34" charset="0"/>
                <a:cs typeface="Open Sans ExtraBold" panose="020B0906030804020204" pitchFamily="34" charset="0"/>
              </a:rPr>
              <a:t>2024</a:t>
            </a:r>
            <a:endParaRPr lang="en-US" sz="1200">
              <a:latin typeface="Open Sans"/>
              <a:ea typeface="Open Sans"/>
              <a:cs typeface="Open Sans"/>
            </a:endParaRPr>
          </a:p>
        </p:txBody>
      </p:sp>
      <p:sp>
        <p:nvSpPr>
          <p:cNvPr id="35" name="Content Placeholder 4">
            <a:extLst>
              <a:ext uri="{FF2B5EF4-FFF2-40B4-BE49-F238E27FC236}">
                <a16:creationId xmlns:a16="http://schemas.microsoft.com/office/drawing/2014/main" id="{E96CF1CA-C84D-47C2-AC53-825945868EFF}"/>
              </a:ext>
            </a:extLst>
          </p:cNvPr>
          <p:cNvSpPr txBox="1">
            <a:spLocks/>
          </p:cNvSpPr>
          <p:nvPr/>
        </p:nvSpPr>
        <p:spPr>
          <a:xfrm>
            <a:off x="1352376" y="3744851"/>
            <a:ext cx="7461706" cy="447786"/>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Clr>
                <a:srgbClr val="FF0F00"/>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Clr>
                <a:srgbClr val="FF0F00"/>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rgbClr val="FF0F00"/>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a:latin typeface="Open Sans"/>
                <a:ea typeface="Open Sans"/>
                <a:cs typeface="Open Sans"/>
              </a:rPr>
              <a:t>TDOT 10-Year Project Plan - priority investment project</a:t>
            </a:r>
          </a:p>
          <a:p>
            <a:pPr marL="456565" lvl="1" indent="0">
              <a:buNone/>
              <a:tabLst>
                <a:tab pos="798493" algn="l"/>
              </a:tabLst>
            </a:pPr>
            <a:endParaRPr lang="en-US" sz="1800">
              <a:latin typeface="Open Sans"/>
              <a:ea typeface="Open Sans"/>
              <a:cs typeface="Open Sans"/>
            </a:endParaRPr>
          </a:p>
          <a:p>
            <a:pPr marL="456565" lvl="1" indent="0">
              <a:buNone/>
              <a:tabLst>
                <a:tab pos="798493" algn="l"/>
              </a:tabLst>
            </a:pPr>
            <a:endParaRPr lang="en-US" sz="1050">
              <a:latin typeface="Open Sans"/>
              <a:ea typeface="Open Sans"/>
              <a:cs typeface="Open Sans"/>
            </a:endParaRPr>
          </a:p>
          <a:p>
            <a:endParaRPr lang="en-US" sz="1800"/>
          </a:p>
        </p:txBody>
      </p:sp>
      <p:sp>
        <p:nvSpPr>
          <p:cNvPr id="3" name="Content Placeholder 4">
            <a:extLst>
              <a:ext uri="{FF2B5EF4-FFF2-40B4-BE49-F238E27FC236}">
                <a16:creationId xmlns:a16="http://schemas.microsoft.com/office/drawing/2014/main" id="{D8E78355-30CC-186F-4759-CD27E3382FD3}"/>
              </a:ext>
            </a:extLst>
          </p:cNvPr>
          <p:cNvSpPr txBox="1">
            <a:spLocks/>
          </p:cNvSpPr>
          <p:nvPr/>
        </p:nvSpPr>
        <p:spPr>
          <a:xfrm>
            <a:off x="1322437" y="3163826"/>
            <a:ext cx="7673985" cy="581025"/>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Clr>
                <a:srgbClr val="FF0F00"/>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Clr>
                <a:srgbClr val="FF0F00"/>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rgbClr val="FF0F00"/>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a:latin typeface="Open Sans"/>
                <a:ea typeface="Open Sans"/>
                <a:cs typeface="Open Sans"/>
              </a:rPr>
              <a:t>Transportation Modernization Act (TMA) passes; increased funding</a:t>
            </a:r>
          </a:p>
        </p:txBody>
      </p:sp>
      <p:sp>
        <p:nvSpPr>
          <p:cNvPr id="6" name="Content Placeholder 4">
            <a:extLst>
              <a:ext uri="{FF2B5EF4-FFF2-40B4-BE49-F238E27FC236}">
                <a16:creationId xmlns:a16="http://schemas.microsoft.com/office/drawing/2014/main" id="{66906797-671E-48A5-ABE4-92535E81AE3F}"/>
              </a:ext>
            </a:extLst>
          </p:cNvPr>
          <p:cNvSpPr txBox="1">
            <a:spLocks/>
          </p:cNvSpPr>
          <p:nvPr/>
        </p:nvSpPr>
        <p:spPr>
          <a:xfrm>
            <a:off x="1322437" y="2571750"/>
            <a:ext cx="7826385" cy="649605"/>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Clr>
                <a:srgbClr val="FF0F00"/>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Clr>
                <a:srgbClr val="FF0F00"/>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rgbClr val="FF0F00"/>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a:latin typeface="Open Sans"/>
                <a:ea typeface="Open Sans"/>
                <a:cs typeface="Open Sans"/>
              </a:rPr>
              <a:t>Technical report - critical corridor; add lane</a:t>
            </a:r>
          </a:p>
        </p:txBody>
      </p:sp>
      <p:sp>
        <p:nvSpPr>
          <p:cNvPr id="7" name="Content Placeholder 4">
            <a:extLst>
              <a:ext uri="{FF2B5EF4-FFF2-40B4-BE49-F238E27FC236}">
                <a16:creationId xmlns:a16="http://schemas.microsoft.com/office/drawing/2014/main" id="{C0E7F72C-6B81-4B8A-BEF0-B75A3843E500}"/>
              </a:ext>
            </a:extLst>
          </p:cNvPr>
          <p:cNvSpPr txBox="1">
            <a:spLocks/>
          </p:cNvSpPr>
          <p:nvPr/>
        </p:nvSpPr>
        <p:spPr>
          <a:xfrm>
            <a:off x="572944" y="2604030"/>
            <a:ext cx="595848" cy="252436"/>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Clr>
                <a:srgbClr val="FF0F00"/>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Clr>
                <a:srgbClr val="FF0F00"/>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rgbClr val="FF0F00"/>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8106" indent="-88106" algn="r">
              <a:buNone/>
            </a:pPr>
            <a:r>
              <a:rPr lang="en-US" sz="1200">
                <a:latin typeface="Open Sans ExtraBold" panose="020B0906030804020204" pitchFamily="34" charset="0"/>
                <a:ea typeface="Open Sans ExtraBold" panose="020B0906030804020204" pitchFamily="34" charset="0"/>
                <a:cs typeface="Open Sans ExtraBold" panose="020B0906030804020204" pitchFamily="34" charset="0"/>
              </a:rPr>
              <a:t>2018</a:t>
            </a:r>
            <a:endParaRPr lang="en-US" sz="1200">
              <a:latin typeface="Open Sans"/>
              <a:ea typeface="Open Sans"/>
              <a:cs typeface="Open Sans"/>
            </a:endParaRPr>
          </a:p>
        </p:txBody>
      </p:sp>
    </p:spTree>
    <p:extLst>
      <p:ext uri="{BB962C8B-B14F-4D97-AF65-F5344CB8AC3E}">
        <p14:creationId xmlns:p14="http://schemas.microsoft.com/office/powerpoint/2010/main" val="2193749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C9615-F2D0-742A-12F0-070F34BA5F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1E6B0E-0D41-DDE4-527B-1B67DF5312A3}"/>
              </a:ext>
            </a:extLst>
          </p:cNvPr>
          <p:cNvSpPr>
            <a:spLocks noGrp="1"/>
          </p:cNvSpPr>
          <p:nvPr>
            <p:ph type="title"/>
          </p:nvPr>
        </p:nvSpPr>
        <p:spPr/>
        <p:txBody>
          <a:bodyPr/>
          <a:lstStyle/>
          <a:p>
            <a:r>
              <a:rPr lang="en-US">
                <a:latin typeface="PermianSlabSerifTypeface"/>
              </a:rPr>
              <a:t>Project Location</a:t>
            </a:r>
            <a:endParaRPr lang="en-US"/>
          </a:p>
        </p:txBody>
      </p:sp>
      <p:grpSp>
        <p:nvGrpSpPr>
          <p:cNvPr id="17" name="Group 16">
            <a:extLst>
              <a:ext uri="{FF2B5EF4-FFF2-40B4-BE49-F238E27FC236}">
                <a16:creationId xmlns:a16="http://schemas.microsoft.com/office/drawing/2014/main" id="{C3FAE050-7F10-9A06-3E28-DB97AAF86024}"/>
              </a:ext>
            </a:extLst>
          </p:cNvPr>
          <p:cNvGrpSpPr/>
          <p:nvPr/>
        </p:nvGrpSpPr>
        <p:grpSpPr>
          <a:xfrm>
            <a:off x="945152" y="868944"/>
            <a:ext cx="7354863" cy="3666648"/>
            <a:chOff x="4727894" y="1487991"/>
            <a:chExt cx="4432255" cy="2675567"/>
          </a:xfrm>
        </p:grpSpPr>
        <p:pic>
          <p:nvPicPr>
            <p:cNvPr id="5" name="Picture 4">
              <a:extLst>
                <a:ext uri="{FF2B5EF4-FFF2-40B4-BE49-F238E27FC236}">
                  <a16:creationId xmlns:a16="http://schemas.microsoft.com/office/drawing/2014/main" id="{466BB66C-BB7F-C562-F86D-9A16443FB287}"/>
                </a:ext>
              </a:extLst>
            </p:cNvPr>
            <p:cNvPicPr>
              <a:picLocks noChangeAspect="1"/>
            </p:cNvPicPr>
            <p:nvPr/>
          </p:nvPicPr>
          <p:blipFill>
            <a:blip r:embed="rId2"/>
            <a:stretch>
              <a:fillRect/>
            </a:stretch>
          </p:blipFill>
          <p:spPr>
            <a:xfrm>
              <a:off x="4727894" y="1487991"/>
              <a:ext cx="4432255" cy="2675567"/>
            </a:xfrm>
            <a:prstGeom prst="rect">
              <a:avLst/>
            </a:prstGeom>
            <a:ln w="12700">
              <a:solidFill>
                <a:schemeClr val="tx1"/>
              </a:solidFill>
            </a:ln>
          </p:spPr>
        </p:pic>
        <p:sp>
          <p:nvSpPr>
            <p:cNvPr id="6" name="Star: 5 Points 5">
              <a:extLst>
                <a:ext uri="{FF2B5EF4-FFF2-40B4-BE49-F238E27FC236}">
                  <a16:creationId xmlns:a16="http://schemas.microsoft.com/office/drawing/2014/main" id="{4633FFB8-9119-36B3-7BF7-97B7CBD55BFB}"/>
                </a:ext>
              </a:extLst>
            </p:cNvPr>
            <p:cNvSpPr/>
            <p:nvPr/>
          </p:nvSpPr>
          <p:spPr>
            <a:xfrm>
              <a:off x="5262431" y="3633946"/>
              <a:ext cx="209504" cy="185607"/>
            </a:xfrm>
            <a:prstGeom prst="star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50AD2D5A-9A20-9F3C-0568-2E4C514FD2F4}"/>
                </a:ext>
              </a:extLst>
            </p:cNvPr>
            <p:cNvSpPr/>
            <p:nvPr/>
          </p:nvSpPr>
          <p:spPr>
            <a:xfrm>
              <a:off x="8257723" y="1793967"/>
              <a:ext cx="209504" cy="185607"/>
            </a:xfrm>
            <a:prstGeom prst="star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AF34BF2-8E47-695C-842F-FD1AAD582C1E}"/>
                </a:ext>
              </a:extLst>
            </p:cNvPr>
            <p:cNvSpPr txBox="1"/>
            <p:nvPr/>
          </p:nvSpPr>
          <p:spPr>
            <a:xfrm>
              <a:off x="5147453" y="3787865"/>
              <a:ext cx="1240294" cy="276999"/>
            </a:xfrm>
            <a:prstGeom prst="rect">
              <a:avLst/>
            </a:prstGeom>
            <a:noFill/>
            <a:ln>
              <a:noFill/>
            </a:ln>
          </p:spPr>
          <p:txBody>
            <a:bodyPr wrap="square" rtlCol="0">
              <a:spAutoFit/>
            </a:bodyPr>
            <a:lstStyle/>
            <a:p>
              <a:r>
                <a:rPr lang="en-US" sz="1200" b="1" i="1">
                  <a:solidFill>
                    <a:schemeClr val="bg1"/>
                  </a:solidFill>
                  <a:effectLst>
                    <a:glow rad="63500">
                      <a:schemeClr val="accent5">
                        <a:satMod val="175000"/>
                        <a:alpha val="40000"/>
                      </a:schemeClr>
                    </a:glow>
                  </a:effectLst>
                </a:rPr>
                <a:t>Project Begin</a:t>
              </a:r>
            </a:p>
          </p:txBody>
        </p:sp>
        <p:sp>
          <p:nvSpPr>
            <p:cNvPr id="9" name="TextBox 8">
              <a:extLst>
                <a:ext uri="{FF2B5EF4-FFF2-40B4-BE49-F238E27FC236}">
                  <a16:creationId xmlns:a16="http://schemas.microsoft.com/office/drawing/2014/main" id="{F24D3F4F-8BC2-03FE-894E-4F0F9E3A9EF8}"/>
                </a:ext>
              </a:extLst>
            </p:cNvPr>
            <p:cNvSpPr txBox="1"/>
            <p:nvPr/>
          </p:nvSpPr>
          <p:spPr>
            <a:xfrm>
              <a:off x="7807145" y="1656153"/>
              <a:ext cx="1105601" cy="276999"/>
            </a:xfrm>
            <a:prstGeom prst="rect">
              <a:avLst/>
            </a:prstGeom>
            <a:noFill/>
            <a:ln>
              <a:noFill/>
            </a:ln>
          </p:spPr>
          <p:txBody>
            <a:bodyPr wrap="square" rtlCol="0">
              <a:spAutoFit/>
            </a:bodyPr>
            <a:lstStyle/>
            <a:p>
              <a:r>
                <a:rPr lang="en-US" sz="1200" b="1" i="1">
                  <a:solidFill>
                    <a:schemeClr val="bg1"/>
                  </a:solidFill>
                  <a:effectLst>
                    <a:glow rad="63500">
                      <a:schemeClr val="accent5">
                        <a:satMod val="175000"/>
                        <a:alpha val="40000"/>
                      </a:schemeClr>
                    </a:glow>
                  </a:effectLst>
                </a:rPr>
                <a:t>Project End</a:t>
              </a:r>
            </a:p>
          </p:txBody>
        </p:sp>
        <p:pic>
          <p:nvPicPr>
            <p:cNvPr id="10" name="Graphic 9" descr="Arrow Up with solid fill">
              <a:extLst>
                <a:ext uri="{FF2B5EF4-FFF2-40B4-BE49-F238E27FC236}">
                  <a16:creationId xmlns:a16="http://schemas.microsoft.com/office/drawing/2014/main" id="{815646A6-E543-DAB6-6360-D4AF51DAE5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24154" y="3678189"/>
              <a:ext cx="426736" cy="369332"/>
            </a:xfrm>
            <a:prstGeom prst="rect">
              <a:avLst/>
            </a:prstGeom>
          </p:spPr>
        </p:pic>
        <p:sp>
          <p:nvSpPr>
            <p:cNvPr id="11" name="TextBox 10">
              <a:extLst>
                <a:ext uri="{FF2B5EF4-FFF2-40B4-BE49-F238E27FC236}">
                  <a16:creationId xmlns:a16="http://schemas.microsoft.com/office/drawing/2014/main" id="{D1BD15B2-B8FD-A609-5E41-A129592500AB}"/>
                </a:ext>
              </a:extLst>
            </p:cNvPr>
            <p:cNvSpPr txBox="1"/>
            <p:nvPr/>
          </p:nvSpPr>
          <p:spPr>
            <a:xfrm>
              <a:off x="8583818" y="3678189"/>
              <a:ext cx="307409" cy="369332"/>
            </a:xfrm>
            <a:prstGeom prst="rect">
              <a:avLst/>
            </a:prstGeom>
            <a:noFill/>
          </p:spPr>
          <p:txBody>
            <a:bodyPr wrap="square" rtlCol="0">
              <a:spAutoFit/>
            </a:bodyPr>
            <a:lstStyle/>
            <a:p>
              <a:pPr algn="ctr"/>
              <a:r>
                <a:rPr lang="en-US">
                  <a:ln w="3175">
                    <a:solidFill>
                      <a:schemeClr val="tx1"/>
                    </a:solidFill>
                  </a:ln>
                  <a:solidFill>
                    <a:schemeClr val="bg1"/>
                  </a:solidFill>
                </a:rPr>
                <a:t>N</a:t>
              </a:r>
            </a:p>
          </p:txBody>
        </p:sp>
        <p:pic>
          <p:nvPicPr>
            <p:cNvPr id="12" name="Picture 4" descr="Interstate 24 Photo Guides | Cross Country Roads">
              <a:extLst>
                <a:ext uri="{FF2B5EF4-FFF2-40B4-BE49-F238E27FC236}">
                  <a16:creationId xmlns:a16="http://schemas.microsoft.com/office/drawing/2014/main" id="{6DA3366B-6FD5-EC3A-146B-C8D41FE583D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53923" y="1963737"/>
              <a:ext cx="209505" cy="2095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nterstate 24 Photo Guides | Cross Country Roads">
              <a:extLst>
                <a:ext uri="{FF2B5EF4-FFF2-40B4-BE49-F238E27FC236}">
                  <a16:creationId xmlns:a16="http://schemas.microsoft.com/office/drawing/2014/main" id="{4E5442EC-53CE-4C47-0156-9A6BCBD67DF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56485" y="1959774"/>
              <a:ext cx="209505" cy="2095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nterstate 24 Photo Guides | Cross Country Roads">
              <a:extLst>
                <a:ext uri="{FF2B5EF4-FFF2-40B4-BE49-F238E27FC236}">
                  <a16:creationId xmlns:a16="http://schemas.microsoft.com/office/drawing/2014/main" id="{0EF5C758-59CA-7CA2-7799-831359A804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2764" y="3657565"/>
              <a:ext cx="209505" cy="2095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nterstate 24 Photo Guides | Cross Country Roads">
              <a:extLst>
                <a:ext uri="{FF2B5EF4-FFF2-40B4-BE49-F238E27FC236}">
                  <a16:creationId xmlns:a16="http://schemas.microsoft.com/office/drawing/2014/main" id="{899F0551-DD68-5D10-5BFA-05BAA7B4C5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62575" y="3291158"/>
              <a:ext cx="209505" cy="20950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Interstate 59 Photo Guides | Cross Country Roads">
              <a:extLst>
                <a:ext uri="{FF2B5EF4-FFF2-40B4-BE49-F238E27FC236}">
                  <a16:creationId xmlns:a16="http://schemas.microsoft.com/office/drawing/2014/main" id="{96797208-8513-C526-D8D7-474CCD9F66E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03496" y="3926365"/>
              <a:ext cx="209505" cy="20950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31851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11CBEB7A-9ACB-DCEB-BFA8-A67A54D2DCAA}"/>
              </a:ext>
            </a:extLst>
          </p:cNvPr>
          <p:cNvSpPr/>
          <p:nvPr/>
        </p:nvSpPr>
        <p:spPr>
          <a:xfrm>
            <a:off x="218936" y="2795064"/>
            <a:ext cx="3756661" cy="157604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B23DE1-3EE5-4FFA-8D0B-867526DCF1A4}"/>
              </a:ext>
            </a:extLst>
          </p:cNvPr>
          <p:cNvSpPr>
            <a:spLocks noGrp="1"/>
          </p:cNvSpPr>
          <p:nvPr>
            <p:ph type="title"/>
          </p:nvPr>
        </p:nvSpPr>
        <p:spPr/>
        <p:txBody>
          <a:bodyPr/>
          <a:lstStyle/>
          <a:p>
            <a:r>
              <a:rPr lang="en-US">
                <a:latin typeface="PermianSlabSerifTypeface"/>
                <a:ea typeface="Open Sans"/>
                <a:cs typeface="Open Sans"/>
              </a:rPr>
              <a:t>Preliminary Project Purpose and Need</a:t>
            </a:r>
          </a:p>
        </p:txBody>
      </p:sp>
      <p:sp>
        <p:nvSpPr>
          <p:cNvPr id="33" name="Rectangle 32">
            <a:extLst>
              <a:ext uri="{FF2B5EF4-FFF2-40B4-BE49-F238E27FC236}">
                <a16:creationId xmlns:a16="http://schemas.microsoft.com/office/drawing/2014/main" id="{BDDF1A11-CD24-615F-D98B-9E4C2D67866F}"/>
              </a:ext>
            </a:extLst>
          </p:cNvPr>
          <p:cNvSpPr/>
          <p:nvPr/>
        </p:nvSpPr>
        <p:spPr>
          <a:xfrm>
            <a:off x="218928" y="1082038"/>
            <a:ext cx="3756661" cy="13813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5BF06A17-943C-B4B4-5624-602C5CEDEFE8}"/>
              </a:ext>
            </a:extLst>
          </p:cNvPr>
          <p:cNvSpPr/>
          <p:nvPr/>
        </p:nvSpPr>
        <p:spPr>
          <a:xfrm>
            <a:off x="218930" y="988327"/>
            <a:ext cx="3665226" cy="420017"/>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Open Sans ExtraBold" panose="020B0906030804020204" pitchFamily="34" charset="0"/>
                <a:ea typeface="Open Sans ExtraBold" panose="020B0906030804020204" pitchFamily="34" charset="0"/>
                <a:cs typeface="Open Sans ExtraBold" panose="020B0906030804020204" pitchFamily="34" charset="0"/>
              </a:rPr>
              <a:t>PRELIMINARY NEED</a:t>
            </a:r>
          </a:p>
        </p:txBody>
      </p:sp>
      <p:sp>
        <p:nvSpPr>
          <p:cNvPr id="39" name="Content Placeholder 2">
            <a:extLst>
              <a:ext uri="{FF2B5EF4-FFF2-40B4-BE49-F238E27FC236}">
                <a16:creationId xmlns:a16="http://schemas.microsoft.com/office/drawing/2014/main" id="{45B7799F-6BC7-94B3-9F04-77AAA44DB13D}"/>
              </a:ext>
            </a:extLst>
          </p:cNvPr>
          <p:cNvSpPr txBox="1">
            <a:spLocks/>
          </p:cNvSpPr>
          <p:nvPr/>
        </p:nvSpPr>
        <p:spPr>
          <a:xfrm>
            <a:off x="-119064" y="1420382"/>
            <a:ext cx="4003214" cy="845471"/>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Clr>
                <a:srgbClr val="FF0F00"/>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Clr>
                <a:srgbClr val="FF0F00"/>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rgbClr val="FF0F00"/>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623570" lvl="1" indent="-166370">
              <a:spcAft>
                <a:spcPts val="1000"/>
              </a:spcAft>
              <a:buFont typeface="Arial" panose="020B0604020202020204" pitchFamily="34" charset="0"/>
              <a:buChar char="•"/>
            </a:pPr>
            <a:r>
              <a:rPr lang="en-US" sz="1800">
                <a:latin typeface="Open Sans"/>
                <a:ea typeface="Open Sans"/>
                <a:cs typeface="Open Sans"/>
              </a:rPr>
              <a:t>Operating at/near capacity</a:t>
            </a:r>
          </a:p>
          <a:p>
            <a:pPr marL="623570" lvl="1" indent="-166370">
              <a:buFont typeface="Arial" panose="020B0604020202020204" pitchFamily="34" charset="0"/>
              <a:buChar char="•"/>
            </a:pPr>
            <a:r>
              <a:rPr lang="en-US" sz="1800">
                <a:latin typeface="Open Sans"/>
                <a:ea typeface="Open Sans"/>
                <a:cs typeface="Open Sans"/>
              </a:rPr>
              <a:t>Fair/poor bridge conditions</a:t>
            </a:r>
          </a:p>
        </p:txBody>
      </p:sp>
      <p:sp>
        <p:nvSpPr>
          <p:cNvPr id="41" name="Rectangle 40">
            <a:extLst>
              <a:ext uri="{FF2B5EF4-FFF2-40B4-BE49-F238E27FC236}">
                <a16:creationId xmlns:a16="http://schemas.microsoft.com/office/drawing/2014/main" id="{949358F4-8222-C828-DB9B-E4322484E356}"/>
              </a:ext>
            </a:extLst>
          </p:cNvPr>
          <p:cNvSpPr/>
          <p:nvPr/>
        </p:nvSpPr>
        <p:spPr>
          <a:xfrm>
            <a:off x="218937" y="2689315"/>
            <a:ext cx="3665222" cy="420017"/>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Open Sans ExtraBold" panose="020B0906030804020204" pitchFamily="34" charset="0"/>
                <a:ea typeface="Open Sans ExtraBold" panose="020B0906030804020204" pitchFamily="34" charset="0"/>
                <a:cs typeface="Open Sans ExtraBold" panose="020B0906030804020204" pitchFamily="34" charset="0"/>
              </a:rPr>
              <a:t>PRELIMINARY PURPOSE</a:t>
            </a:r>
          </a:p>
        </p:txBody>
      </p:sp>
      <p:sp>
        <p:nvSpPr>
          <p:cNvPr id="45" name="Content Placeholder 2">
            <a:extLst>
              <a:ext uri="{FF2B5EF4-FFF2-40B4-BE49-F238E27FC236}">
                <a16:creationId xmlns:a16="http://schemas.microsoft.com/office/drawing/2014/main" id="{AFDC8ECB-7D05-97BE-AE20-845791DAB498}"/>
              </a:ext>
            </a:extLst>
          </p:cNvPr>
          <p:cNvSpPr txBox="1">
            <a:spLocks/>
          </p:cNvSpPr>
          <p:nvPr/>
        </p:nvSpPr>
        <p:spPr>
          <a:xfrm>
            <a:off x="-119057" y="3121369"/>
            <a:ext cx="4003213" cy="1062680"/>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Clr>
                <a:srgbClr val="FF0F00"/>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Clr>
                <a:srgbClr val="FF0F00"/>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rgbClr val="FF0F00"/>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623570" lvl="1" indent="-166370">
              <a:buFont typeface="Arial" panose="020B0604020202020204" pitchFamily="34" charset="0"/>
              <a:buChar char="•"/>
            </a:pPr>
            <a:r>
              <a:rPr lang="en-US" sz="1800" dirty="0">
                <a:latin typeface="Open Sans"/>
                <a:ea typeface="Open Sans"/>
                <a:cs typeface="Open Sans"/>
              </a:rPr>
              <a:t>Reduce congestion</a:t>
            </a:r>
          </a:p>
          <a:p>
            <a:pPr marL="623570" lvl="1" indent="-166370">
              <a:buFont typeface="Arial" panose="020B0604020202020204" pitchFamily="34" charset="0"/>
              <a:buChar char="•"/>
            </a:pPr>
            <a:r>
              <a:rPr lang="en-US" sz="1800" dirty="0">
                <a:latin typeface="Open Sans"/>
                <a:ea typeface="Open Sans"/>
                <a:cs typeface="Open Sans"/>
              </a:rPr>
              <a:t>Improve traffic operations</a:t>
            </a:r>
            <a:endParaRPr lang="en-US" sz="1800" dirty="0"/>
          </a:p>
          <a:p>
            <a:pPr marL="623570" lvl="1" indent="-166370">
              <a:buFont typeface="Arial" panose="020B0604020202020204" pitchFamily="34" charset="0"/>
              <a:buChar char="•"/>
            </a:pPr>
            <a:r>
              <a:rPr lang="en-US" sz="1800" dirty="0">
                <a:latin typeface="Open Sans"/>
                <a:ea typeface="Open Sans"/>
                <a:cs typeface="Open Sans"/>
              </a:rPr>
              <a:t>Meet TDOT structural design standards</a:t>
            </a:r>
          </a:p>
        </p:txBody>
      </p:sp>
      <p:pic>
        <p:nvPicPr>
          <p:cNvPr id="49" name="Picture 48">
            <a:extLst>
              <a:ext uri="{FF2B5EF4-FFF2-40B4-BE49-F238E27FC236}">
                <a16:creationId xmlns:a16="http://schemas.microsoft.com/office/drawing/2014/main" id="{A2954129-E46C-908E-B6C2-815245D30E6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16630" r="14134"/>
          <a:stretch/>
        </p:blipFill>
        <p:spPr>
          <a:xfrm>
            <a:off x="4505254" y="1105349"/>
            <a:ext cx="4189909" cy="3177063"/>
          </a:xfrm>
          <a:prstGeom prst="rect">
            <a:avLst/>
          </a:prstGeom>
          <a:ln w="6350">
            <a:solidFill>
              <a:schemeClr val="tx1"/>
            </a:solidFill>
          </a:ln>
        </p:spPr>
      </p:pic>
    </p:spTree>
    <p:extLst>
      <p:ext uri="{BB962C8B-B14F-4D97-AF65-F5344CB8AC3E}">
        <p14:creationId xmlns:p14="http://schemas.microsoft.com/office/powerpoint/2010/main" val="2801470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ACBC1-5D47-4228-9E2D-0B4781757460}"/>
              </a:ext>
            </a:extLst>
          </p:cNvPr>
          <p:cNvSpPr>
            <a:spLocks noGrp="1"/>
          </p:cNvSpPr>
          <p:nvPr>
            <p:ph type="title"/>
          </p:nvPr>
        </p:nvSpPr>
        <p:spPr/>
        <p:txBody>
          <a:bodyPr/>
          <a:lstStyle/>
          <a:p>
            <a:r>
              <a:rPr lang="en-US">
                <a:latin typeface="PermianSlabSerifTypeface"/>
                <a:ea typeface="Open Sans"/>
                <a:cs typeface="Open Sans"/>
              </a:rPr>
              <a:t>Alternatives Considered</a:t>
            </a:r>
          </a:p>
        </p:txBody>
      </p:sp>
      <p:sp>
        <p:nvSpPr>
          <p:cNvPr id="8" name="Rectangle 7">
            <a:extLst>
              <a:ext uri="{FF2B5EF4-FFF2-40B4-BE49-F238E27FC236}">
                <a16:creationId xmlns:a16="http://schemas.microsoft.com/office/drawing/2014/main" id="{0639B94D-0EB8-7849-D3FC-56961B26D69C}"/>
              </a:ext>
            </a:extLst>
          </p:cNvPr>
          <p:cNvSpPr/>
          <p:nvPr/>
        </p:nvSpPr>
        <p:spPr>
          <a:xfrm>
            <a:off x="762029" y="1764816"/>
            <a:ext cx="3407414" cy="420017"/>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Open Sans ExtraBold"/>
                <a:ea typeface="Open Sans ExtraBold"/>
                <a:cs typeface="Open Sans ExtraBold"/>
              </a:rPr>
              <a:t>NO-BUILD </a:t>
            </a:r>
          </a:p>
        </p:txBody>
      </p:sp>
      <p:sp>
        <p:nvSpPr>
          <p:cNvPr id="14" name="Rectangle 13">
            <a:extLst>
              <a:ext uri="{FF2B5EF4-FFF2-40B4-BE49-F238E27FC236}">
                <a16:creationId xmlns:a16="http://schemas.microsoft.com/office/drawing/2014/main" id="{A280361D-5CA7-7C94-039A-340B93C349B0}"/>
              </a:ext>
            </a:extLst>
          </p:cNvPr>
          <p:cNvSpPr/>
          <p:nvPr/>
        </p:nvSpPr>
        <p:spPr>
          <a:xfrm>
            <a:off x="760372" y="2177143"/>
            <a:ext cx="7623254" cy="23876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43BA4A65-2F8A-CA66-0AC0-BFA272F82485}"/>
              </a:ext>
            </a:extLst>
          </p:cNvPr>
          <p:cNvSpPr txBox="1">
            <a:spLocks/>
          </p:cNvSpPr>
          <p:nvPr/>
        </p:nvSpPr>
        <p:spPr>
          <a:xfrm>
            <a:off x="422381" y="2162629"/>
            <a:ext cx="7959590" cy="2387602"/>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Clr>
                <a:srgbClr val="FF0F00"/>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Clr>
                <a:srgbClr val="FF0F00"/>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rgbClr val="FF0F00"/>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623570" lvl="1" indent="-166370">
              <a:buFont typeface="Arial" panose="020B0604020202020204" pitchFamily="34" charset="0"/>
              <a:buChar char="•"/>
            </a:pPr>
            <a:r>
              <a:rPr lang="en-US" sz="1600" b="0" i="0" u="none" strike="noStrike">
                <a:solidFill>
                  <a:srgbClr val="000000"/>
                </a:solidFill>
                <a:effectLst/>
              </a:rPr>
              <a:t>In accordance with regulations, the No-Build Alternative has been retained for detailed study and serves as a benchmark for comparison with the Build Alternative. </a:t>
            </a:r>
          </a:p>
          <a:p>
            <a:pPr marL="623570" lvl="1" indent="-166370">
              <a:buFont typeface="Arial" panose="020B0604020202020204" pitchFamily="34" charset="0"/>
              <a:buChar char="•"/>
            </a:pPr>
            <a:r>
              <a:rPr lang="en-US" sz="1600" b="0" i="0" u="none" strike="noStrike">
                <a:solidFill>
                  <a:srgbClr val="000000"/>
                </a:solidFill>
                <a:effectLst/>
                <a:highlight>
                  <a:srgbClr val="F5F5F5"/>
                </a:highlight>
              </a:rPr>
              <a:t>Would retain the existing roadway configuration except for any modifications identified in TDOT’s 25-Year Long Range Transportation Policy Plan, State Transportation Improvement Program (STIP), and the TDOT 10-Year Project Plan.</a:t>
            </a:r>
            <a:r>
              <a:rPr lang="en-US" sz="1600" b="0" i="0">
                <a:solidFill>
                  <a:srgbClr val="000000"/>
                </a:solidFill>
                <a:effectLst/>
                <a:highlight>
                  <a:srgbClr val="F5F5F5"/>
                </a:highlight>
              </a:rPr>
              <a:t>​</a:t>
            </a:r>
          </a:p>
          <a:p>
            <a:pPr marL="623570" lvl="1" indent="-166370">
              <a:buFont typeface="Arial" panose="020B0604020202020204" pitchFamily="34" charset="0"/>
              <a:buChar char="•"/>
            </a:pPr>
            <a:r>
              <a:rPr lang="en-US" sz="1600"/>
              <a:t>Would allow for routine maintenance </a:t>
            </a:r>
          </a:p>
          <a:p>
            <a:pPr marL="623570" lvl="1" indent="-166370">
              <a:buFont typeface="Arial" panose="020B0604020202020204" pitchFamily="34" charset="0"/>
              <a:buChar char="•"/>
            </a:pPr>
            <a:r>
              <a:rPr lang="en-US" sz="1600"/>
              <a:t>Possible upgrades with other nearby projects</a:t>
            </a:r>
          </a:p>
        </p:txBody>
      </p:sp>
      <p:sp>
        <p:nvSpPr>
          <p:cNvPr id="5" name="TextBox 4">
            <a:extLst>
              <a:ext uri="{FF2B5EF4-FFF2-40B4-BE49-F238E27FC236}">
                <a16:creationId xmlns:a16="http://schemas.microsoft.com/office/drawing/2014/main" id="{DD05DBD8-7372-8541-9C38-844C97367060}"/>
              </a:ext>
            </a:extLst>
          </p:cNvPr>
          <p:cNvSpPr txBox="1"/>
          <p:nvPr/>
        </p:nvSpPr>
        <p:spPr>
          <a:xfrm>
            <a:off x="760372" y="789668"/>
            <a:ext cx="7623254" cy="929485"/>
          </a:xfrm>
          <a:prstGeom prst="rect">
            <a:avLst/>
          </a:prstGeom>
          <a:noFill/>
        </p:spPr>
        <p:txBody>
          <a:bodyPr wrap="square">
            <a:spAutoFit/>
          </a:bodyPr>
          <a:lstStyle/>
          <a:p>
            <a:pPr marL="0" lvl="1">
              <a:spcBef>
                <a:spcPct val="20000"/>
              </a:spcBef>
              <a:buClr>
                <a:srgbClr val="FF0F00"/>
              </a:buClr>
            </a:pPr>
            <a:r>
              <a:rPr lang="en-US" sz="1600" b="1">
                <a:solidFill>
                  <a:srgbClr val="000000"/>
                </a:solidFill>
                <a:latin typeface="Open Sans" panose="020B0606030504020204" pitchFamily="34" charset="0"/>
                <a:ea typeface="Open Sans" panose="020B0606030504020204" pitchFamily="34" charset="0"/>
                <a:cs typeface="Open Sans" panose="020B0606030504020204" pitchFamily="34" charset="0"/>
              </a:rPr>
              <a:t>Two alternatives are currently being evaluated in the EA</a:t>
            </a:r>
            <a:r>
              <a:rPr lang="en-US" sz="1600">
                <a:solidFill>
                  <a:srgbClr val="000000"/>
                </a:solidFill>
                <a:latin typeface="Open Sans" panose="020B0606030504020204" pitchFamily="34" charset="0"/>
                <a:ea typeface="Open Sans" panose="020B0606030504020204" pitchFamily="34" charset="0"/>
                <a:cs typeface="Open Sans" panose="020B0606030504020204" pitchFamily="34" charset="0"/>
              </a:rPr>
              <a:t>:</a:t>
            </a:r>
          </a:p>
          <a:p>
            <a:pPr marL="282575" lvl="1" indent="-165100">
              <a:spcBef>
                <a:spcPct val="20000"/>
              </a:spcBef>
              <a:buClr>
                <a:srgbClr val="FF0F00"/>
              </a:buClr>
              <a:buFont typeface="Arial" panose="020B0604020202020204" pitchFamily="34" charset="0"/>
              <a:buChar char="•"/>
            </a:pPr>
            <a:r>
              <a:rPr lang="en-US" sz="1600">
                <a:solidFill>
                  <a:srgbClr val="000000"/>
                </a:solidFill>
                <a:latin typeface="Open Sans" panose="020B0606030504020204" pitchFamily="34" charset="0"/>
                <a:ea typeface="Open Sans" panose="020B0606030504020204" pitchFamily="34" charset="0"/>
                <a:cs typeface="Open Sans" panose="020B0606030504020204" pitchFamily="34" charset="0"/>
              </a:rPr>
              <a:t>No-Build Alternative</a:t>
            </a:r>
          </a:p>
          <a:p>
            <a:pPr marL="282575" lvl="1" indent="-165100">
              <a:spcBef>
                <a:spcPct val="20000"/>
              </a:spcBef>
              <a:buClr>
                <a:srgbClr val="FF0F00"/>
              </a:buClr>
              <a:buFont typeface="Arial" panose="020B0604020202020204" pitchFamily="34" charset="0"/>
              <a:buChar char="•"/>
            </a:pPr>
            <a:r>
              <a:rPr lang="en-US" sz="1600">
                <a:solidFill>
                  <a:srgbClr val="000000"/>
                </a:solidFill>
                <a:latin typeface="Open Sans" panose="020B0606030504020204" pitchFamily="34" charset="0"/>
                <a:ea typeface="Open Sans" panose="020B0606030504020204" pitchFamily="34" charset="0"/>
                <a:cs typeface="Open Sans" panose="020B0606030504020204" pitchFamily="34" charset="0"/>
              </a:rPr>
              <a:t>Build Alternative</a:t>
            </a:r>
          </a:p>
        </p:txBody>
      </p:sp>
    </p:spTree>
    <p:extLst>
      <p:ext uri="{BB962C8B-B14F-4D97-AF65-F5344CB8AC3E}">
        <p14:creationId xmlns:p14="http://schemas.microsoft.com/office/powerpoint/2010/main" val="3613624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6FD3C-0D0C-C4EF-1F85-9C0C4CADBF41}"/>
              </a:ext>
            </a:extLst>
          </p:cNvPr>
          <p:cNvSpPr>
            <a:spLocks noGrp="1"/>
          </p:cNvSpPr>
          <p:nvPr>
            <p:ph type="title"/>
          </p:nvPr>
        </p:nvSpPr>
        <p:spPr/>
        <p:txBody>
          <a:bodyPr/>
          <a:lstStyle/>
          <a:p>
            <a:r>
              <a:rPr lang="en-US">
                <a:latin typeface="PermianSlabSerifTypeface"/>
                <a:ea typeface="Open Sans"/>
                <a:cs typeface="Open Sans"/>
              </a:rPr>
              <a:t>Alternatives Considered</a:t>
            </a:r>
            <a:endParaRPr lang="en-US"/>
          </a:p>
        </p:txBody>
      </p:sp>
      <p:sp>
        <p:nvSpPr>
          <p:cNvPr id="4" name="Rectangle 3">
            <a:extLst>
              <a:ext uri="{FF2B5EF4-FFF2-40B4-BE49-F238E27FC236}">
                <a16:creationId xmlns:a16="http://schemas.microsoft.com/office/drawing/2014/main" id="{02A65154-E275-1365-EE0B-821D03558317}"/>
              </a:ext>
            </a:extLst>
          </p:cNvPr>
          <p:cNvSpPr/>
          <p:nvPr/>
        </p:nvSpPr>
        <p:spPr>
          <a:xfrm>
            <a:off x="760372" y="1326399"/>
            <a:ext cx="7623255" cy="315125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BE010C8-CBCA-C427-F463-44099ADE5DDC}"/>
              </a:ext>
            </a:extLst>
          </p:cNvPr>
          <p:cNvSpPr/>
          <p:nvPr/>
        </p:nvSpPr>
        <p:spPr>
          <a:xfrm>
            <a:off x="762026" y="908272"/>
            <a:ext cx="3407417" cy="420017"/>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Open Sans ExtraBold" panose="020B0906030804020204" pitchFamily="34" charset="0"/>
                <a:ea typeface="Open Sans ExtraBold" panose="020B0906030804020204" pitchFamily="34" charset="0"/>
                <a:cs typeface="Open Sans ExtraBold" panose="020B0906030804020204" pitchFamily="34" charset="0"/>
              </a:rPr>
              <a:t>BUILD ALTERNATIVE</a:t>
            </a:r>
          </a:p>
        </p:txBody>
      </p:sp>
      <p:sp>
        <p:nvSpPr>
          <p:cNvPr id="6" name="Content Placeholder 2">
            <a:extLst>
              <a:ext uri="{FF2B5EF4-FFF2-40B4-BE49-F238E27FC236}">
                <a16:creationId xmlns:a16="http://schemas.microsoft.com/office/drawing/2014/main" id="{AF622B2C-D116-67E5-AAC4-9EA6556E8D34}"/>
              </a:ext>
            </a:extLst>
          </p:cNvPr>
          <p:cNvSpPr txBox="1">
            <a:spLocks/>
          </p:cNvSpPr>
          <p:nvPr/>
        </p:nvSpPr>
        <p:spPr>
          <a:xfrm>
            <a:off x="422381" y="1338435"/>
            <a:ext cx="7961246" cy="3151258"/>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Clr>
                <a:srgbClr val="FF0F00"/>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Clr>
                <a:srgbClr val="FF0F00"/>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rgbClr val="FF0F00"/>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623570" lvl="1" indent="-166370">
              <a:lnSpc>
                <a:spcPct val="150000"/>
              </a:lnSpc>
              <a:spcAft>
                <a:spcPts val="2400"/>
              </a:spcAft>
              <a:buFont typeface="Arial" panose="020B0604020202020204" pitchFamily="34" charset="0"/>
              <a:buChar char="•"/>
            </a:pPr>
            <a:r>
              <a:rPr lang="en-US" sz="1800">
                <a:latin typeface="Open Sans"/>
                <a:ea typeface="Open Sans"/>
                <a:cs typeface="Open Sans"/>
              </a:rPr>
              <a:t>Widen from 4-lanes to 6-lanes (three 12-foot travel lanes in each direction with a variable median and 12-foot outside shoulders)</a:t>
            </a:r>
            <a:endParaRPr lang="en-US" sz="1800"/>
          </a:p>
          <a:p>
            <a:pPr marL="623570" lvl="1" indent="-166370">
              <a:spcAft>
                <a:spcPts val="2400"/>
              </a:spcAft>
              <a:buFont typeface="Arial" panose="020B0604020202020204" pitchFamily="34" charset="0"/>
              <a:buChar char="•"/>
            </a:pPr>
            <a:r>
              <a:rPr lang="en-US" sz="1800">
                <a:latin typeface="Open Sans"/>
                <a:ea typeface="Open Sans"/>
                <a:cs typeface="Open Sans"/>
              </a:rPr>
              <a:t>Guardrails, barrier walls, and retaining walls added as needed</a:t>
            </a:r>
            <a:endParaRPr lang="en-US"/>
          </a:p>
          <a:p>
            <a:pPr marL="623570" lvl="1" indent="-166370">
              <a:spcAft>
                <a:spcPts val="2400"/>
              </a:spcAft>
              <a:buFont typeface="Arial" panose="020B0604020202020204" pitchFamily="34" charset="0"/>
              <a:buChar char="•"/>
            </a:pPr>
            <a:r>
              <a:rPr lang="en-US" sz="1800">
                <a:latin typeface="Open Sans"/>
                <a:ea typeface="Open Sans"/>
                <a:cs typeface="Open Sans"/>
              </a:rPr>
              <a:t>Replace twelve bridges (TN)</a:t>
            </a:r>
          </a:p>
          <a:p>
            <a:pPr marL="623570" lvl="1" indent="-166370">
              <a:spcAft>
                <a:spcPts val="2400"/>
              </a:spcAft>
              <a:buFont typeface="Arial" panose="020B0604020202020204" pitchFamily="34" charset="0"/>
              <a:buChar char="•"/>
            </a:pPr>
            <a:r>
              <a:rPr lang="en-US" sz="1800">
                <a:latin typeface="Open Sans"/>
                <a:ea typeface="Open Sans"/>
                <a:cs typeface="Open Sans"/>
              </a:rPr>
              <a:t>Replace two bridges (GA)</a:t>
            </a:r>
          </a:p>
        </p:txBody>
      </p:sp>
    </p:spTree>
    <p:extLst>
      <p:ext uri="{BB962C8B-B14F-4D97-AF65-F5344CB8AC3E}">
        <p14:creationId xmlns:p14="http://schemas.microsoft.com/office/powerpoint/2010/main" val="1704645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F1AE3-24A2-6F2F-1567-8BA20B17D1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BDF3E4-DC38-4A92-3515-A6A626AE76AE}"/>
              </a:ext>
            </a:extLst>
          </p:cNvPr>
          <p:cNvSpPr>
            <a:spLocks noGrp="1"/>
          </p:cNvSpPr>
          <p:nvPr>
            <p:ph type="title"/>
          </p:nvPr>
        </p:nvSpPr>
        <p:spPr/>
        <p:txBody>
          <a:bodyPr/>
          <a:lstStyle/>
          <a:p>
            <a:r>
              <a:rPr lang="en-US">
                <a:latin typeface="PermianSlabSerifTypeface"/>
                <a:ea typeface="Open Sans"/>
                <a:cs typeface="Open Sans"/>
              </a:rPr>
              <a:t>Build Alternative Typical Sections</a:t>
            </a:r>
            <a:endParaRPr lang="en-US"/>
          </a:p>
        </p:txBody>
      </p:sp>
      <p:pic>
        <p:nvPicPr>
          <p:cNvPr id="5" name="Picture 4" descr="A road with cars on it&#10;&#10;Description automatically generated">
            <a:extLst>
              <a:ext uri="{FF2B5EF4-FFF2-40B4-BE49-F238E27FC236}">
                <a16:creationId xmlns:a16="http://schemas.microsoft.com/office/drawing/2014/main" id="{7ACD5718-AAAB-1001-324D-B6BFE4538F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02" y="1261152"/>
            <a:ext cx="4500693" cy="2531640"/>
          </a:xfrm>
          <a:prstGeom prst="rect">
            <a:avLst/>
          </a:prstGeom>
        </p:spPr>
      </p:pic>
      <p:pic>
        <p:nvPicPr>
          <p:cNvPr id="7" name="Picture 6" descr="A road with cars on it&#10;&#10;Description automatically generated">
            <a:extLst>
              <a:ext uri="{FF2B5EF4-FFF2-40B4-BE49-F238E27FC236}">
                <a16:creationId xmlns:a16="http://schemas.microsoft.com/office/drawing/2014/main" id="{31A2F383-6D66-C5E4-6205-045E14018F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1166" y="1261154"/>
            <a:ext cx="4500692" cy="2531639"/>
          </a:xfrm>
          <a:prstGeom prst="rect">
            <a:avLst/>
          </a:prstGeom>
        </p:spPr>
      </p:pic>
    </p:spTree>
    <p:extLst>
      <p:ext uri="{BB962C8B-B14F-4D97-AF65-F5344CB8AC3E}">
        <p14:creationId xmlns:p14="http://schemas.microsoft.com/office/powerpoint/2010/main" val="2582226057"/>
      </p:ext>
    </p:extLst>
  </p:cSld>
  <p:clrMapOvr>
    <a:masterClrMapping/>
  </p:clrMapOvr>
</p:sld>
</file>

<file path=ppt/theme/theme1.xml><?xml version="1.0" encoding="utf-8"?>
<a:theme xmlns:a="http://schemas.openxmlformats.org/drawingml/2006/main" name="PowerPoint B">
  <a:themeElements>
    <a:clrScheme name="Brand Colors">
      <a:dk1>
        <a:sysClr val="windowText" lastClr="000000"/>
      </a:dk1>
      <a:lt1>
        <a:sysClr val="window" lastClr="FFFFFF"/>
      </a:lt1>
      <a:dk2>
        <a:srgbClr val="1B365D"/>
      </a:dk2>
      <a:lt2>
        <a:srgbClr val="FF0F00"/>
      </a:lt2>
      <a:accent1>
        <a:srgbClr val="2DCCD3"/>
      </a:accent1>
      <a:accent2>
        <a:srgbClr val="D2D755"/>
      </a:accent2>
      <a:accent3>
        <a:srgbClr val="E87722"/>
      </a:accent3>
      <a:accent4>
        <a:srgbClr val="7C2529"/>
      </a:accent4>
      <a:accent5>
        <a:srgbClr val="666666"/>
      </a:accent5>
      <a:accent6>
        <a:srgbClr val="E6D395"/>
      </a:accent6>
      <a:hlink>
        <a:srgbClr val="131E29"/>
      </a:hlink>
      <a:folHlink>
        <a:srgbClr val="CBC4B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7E1C13B92FF894B986745C5462EDE70" ma:contentTypeVersion="15" ma:contentTypeDescription="Create a new document." ma:contentTypeScope="" ma:versionID="c884bad04c709b6cb73e777c324c8796">
  <xsd:schema xmlns:xsd="http://www.w3.org/2001/XMLSchema" xmlns:xs="http://www.w3.org/2001/XMLSchema" xmlns:p="http://schemas.microsoft.com/office/2006/metadata/properties" xmlns:ns2="80932692-796b-4764-8565-789fad53cc18" xmlns:ns3="729c981e-4090-4002-b589-3c463092a94f" targetNamespace="http://schemas.microsoft.com/office/2006/metadata/properties" ma:root="true" ma:fieldsID="bf7f5cf974eb8c9eb5a5469c1101b755" ns2:_="" ns3:_="">
    <xsd:import namespace="80932692-796b-4764-8565-789fad53cc18"/>
    <xsd:import namespace="729c981e-4090-4002-b589-3c463092a94f"/>
    <xsd:element name="properties">
      <xsd:complexType>
        <xsd:sequence>
          <xsd:element name="documentManagement">
            <xsd:complexType>
              <xsd:all>
                <xsd:element ref="ns2:PDNActivity" minOccurs="0"/>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element ref="ns2:MediaServiceLocatio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932692-796b-4764-8565-789fad53cc18" elementFormDefault="qualified">
    <xsd:import namespace="http://schemas.microsoft.com/office/2006/documentManagement/types"/>
    <xsd:import namespace="http://schemas.microsoft.com/office/infopath/2007/PartnerControls"/>
    <xsd:element name="PDNActivity" ma:index="8" nillable="true" ma:displayName="PDN Activity" ma:format="Dropdown" ma:internalName="PDNActivity">
      <xsd:simpleType>
        <xsd:restriction base="dms:Text">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BillingMetadata" ma:index="17" nillable="true" ma:displayName="MediaServiceBillingMetadata" ma:hidden="true" ma:internalName="MediaServiceBillingMetadata" ma:readOnly="true">
      <xsd:simpleType>
        <xsd:restriction base="dms:Note"/>
      </xsd:simpleType>
    </xsd:element>
    <xsd:element name="MediaServiceLocation" ma:index="18" nillable="true" ma:displayName="Location" ma:indexed="true"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6801b85-b784-4ee3-8666-f5ca57a040c5"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29c981e-4090-4002-b589-3c463092a94f"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43dc59cf-97cb-440a-8a39-2680aa864c8a}" ma:internalName="TaxCatchAll" ma:showField="CatchAllData" ma:web="729c981e-4090-4002-b589-3c463092a94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0932692-796b-4764-8565-789fad53cc18">
      <Terms xmlns="http://schemas.microsoft.com/office/infopath/2007/PartnerControls"/>
    </lcf76f155ced4ddcb4097134ff3c332f>
    <TaxCatchAll xmlns="729c981e-4090-4002-b589-3c463092a94f" xsi:nil="true"/>
    <PDNActivity xmlns="80932692-796b-4764-8565-789fad53cc18" xsi:nil="true"/>
  </documentManagement>
</p:properties>
</file>

<file path=customXml/itemProps1.xml><?xml version="1.0" encoding="utf-8"?>
<ds:datastoreItem xmlns:ds="http://schemas.openxmlformats.org/officeDocument/2006/customXml" ds:itemID="{BAFD86E5-114E-4392-A6D9-41E46B2D14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0932692-796b-4764-8565-789fad53cc18"/>
    <ds:schemaRef ds:uri="729c981e-4090-4002-b589-3c463092a9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DD9240C-326E-464D-B10B-789383AD12A0}">
  <ds:schemaRefs>
    <ds:schemaRef ds:uri="http://schemas.microsoft.com/sharepoint/v3/contenttype/forms"/>
  </ds:schemaRefs>
</ds:datastoreItem>
</file>

<file path=customXml/itemProps3.xml><?xml version="1.0" encoding="utf-8"?>
<ds:datastoreItem xmlns:ds="http://schemas.openxmlformats.org/officeDocument/2006/customXml" ds:itemID="{5F1DD966-CD6C-4B63-B754-31B239C9E492}">
  <ds:schemaRefs>
    <ds:schemaRef ds:uri="http://schemas.microsoft.com/office/2006/metadata/properties"/>
    <ds:schemaRef ds:uri="http://purl.org/dc/terms/"/>
    <ds:schemaRef ds:uri="729c981e-4090-4002-b589-3c463092a94f"/>
    <ds:schemaRef ds:uri="http://schemas.openxmlformats.org/package/2006/metadata/core-properties"/>
    <ds:schemaRef ds:uri="http://schemas.microsoft.com/office/2006/documentManagement/types"/>
    <ds:schemaRef ds:uri="http://purl.org/dc/elements/1.1/"/>
    <ds:schemaRef ds:uri="http://www.w3.org/XML/1998/namespace"/>
    <ds:schemaRef ds:uri="http://schemas.microsoft.com/office/infopath/2007/PartnerControls"/>
    <ds:schemaRef ds:uri="80932692-796b-4764-8565-789fad53cc18"/>
    <ds:schemaRef ds:uri="http://purl.org/dc/dcmitype/"/>
  </ds:schemaRefs>
</ds:datastoreItem>
</file>

<file path=docMetadata/LabelInfo.xml><?xml version="1.0" encoding="utf-8"?>
<clbl:labelList xmlns:clbl="http://schemas.microsoft.com/office/2020/mipLabelMetadata">
  <clbl:label id="{7e24c8b1-662f-487d-82ac-bbeb898cc172}" enabled="0" method="" siteId="{7e24c8b1-662f-487d-82ac-bbeb898cc172}" removed="1"/>
  <clbl:label id="{f345bebf-0d71-4337-9281-24b941616c36}" enabled="0" method="" siteId="{f345bebf-0d71-4337-9281-24b941616c36}" removed="1"/>
</clbl:labelList>
</file>

<file path=docProps/app.xml><?xml version="1.0" encoding="utf-8"?>
<Properties xmlns="http://schemas.openxmlformats.org/officeDocument/2006/extended-properties" xmlns:vt="http://schemas.openxmlformats.org/officeDocument/2006/docPropsVTypes">
  <Template/>
  <TotalTime>38</TotalTime>
  <Words>1125</Words>
  <Application>Microsoft Office PowerPoint</Application>
  <PresentationFormat>On-screen Show (16:9)</PresentationFormat>
  <Paragraphs>233</Paragraphs>
  <Slides>18</Slides>
  <Notes>15</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PowerPoint B</vt:lpstr>
      <vt:lpstr> Interstate 24   From Near I-59 to Near US-27</vt:lpstr>
      <vt:lpstr>Design and NEPA Public Meeting</vt:lpstr>
      <vt:lpstr>TDOT Project Development Process</vt:lpstr>
      <vt:lpstr>I-24 Project Background</vt:lpstr>
      <vt:lpstr>Project Location</vt:lpstr>
      <vt:lpstr>Preliminary Project Purpose and Need</vt:lpstr>
      <vt:lpstr>Alternatives Considered</vt:lpstr>
      <vt:lpstr>Alternatives Considered</vt:lpstr>
      <vt:lpstr>Build Alternative Typical Sections</vt:lpstr>
      <vt:lpstr>Design Elements</vt:lpstr>
      <vt:lpstr>Design Elements</vt:lpstr>
      <vt:lpstr>Resources Analyzed in an Environmental Assessment</vt:lpstr>
      <vt:lpstr>Anticipated Project Schedule</vt:lpstr>
      <vt:lpstr>Next Steps</vt:lpstr>
      <vt:lpstr>Right-Of-Way Acquisition</vt:lpstr>
      <vt:lpstr>Your Comments are Important</vt:lpstr>
      <vt:lpstr>Visit the Project Website </vt:lpstr>
      <vt:lpstr>Thank You</vt:lpstr>
    </vt:vector>
  </TitlesOfParts>
  <Company>State of Tennessee: Finance &amp; Administration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Winkler;Brad Thompson;Rachel Gentry</dc:creator>
  <cp:lastModifiedBy>Eckel, Justin</cp:lastModifiedBy>
  <cp:revision>20</cp:revision>
  <cp:lastPrinted>2023-02-10T22:20:28Z</cp:lastPrinted>
  <dcterms:created xsi:type="dcterms:W3CDTF">2015-04-20T20:04:50Z</dcterms:created>
  <dcterms:modified xsi:type="dcterms:W3CDTF">2025-07-24T19:56:56Z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0x010100F7E1C13B92FF894B986745C5462EDE70</vt:lpwstr>
  </property>
  <property fmtid="{D5CDD505-2E9C-101B-9397-08002B2CF9AE}" pid="3" name="MediaServiceImageTags">
    <vt:lpwstr/>
  </property>
  <property fmtid="{D5CDD505-2E9C-101B-9397-08002B2CF9AE}" pid="4" name="_dlc_DocIdItemGuid">
    <vt:lpwstr>590f3b03-2d33-42e1-92a2-a3fc9e0241e4</vt:lpwstr>
  </property>
</Properties>
</file>