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6" r:id="rId1"/>
    <p:sldMasterId id="2147483672" r:id="rId2"/>
    <p:sldMasterId id="2147483703" r:id="rId3"/>
    <p:sldMasterId id="2147483718" r:id="rId4"/>
  </p:sldMasterIdLst>
  <p:notesMasterIdLst>
    <p:notesMasterId r:id="rId213"/>
  </p:notesMasterIdLst>
  <p:handoutMasterIdLst>
    <p:handoutMasterId r:id="rId214"/>
  </p:handoutMasterIdLst>
  <p:sldIdLst>
    <p:sldId id="576" r:id="rId5"/>
    <p:sldId id="256" r:id="rId6"/>
    <p:sldId id="275" r:id="rId7"/>
    <p:sldId id="273" r:id="rId8"/>
    <p:sldId id="274" r:id="rId9"/>
    <p:sldId id="388" r:id="rId10"/>
    <p:sldId id="526" r:id="rId11"/>
    <p:sldId id="544" r:id="rId12"/>
    <p:sldId id="527" r:id="rId13"/>
    <p:sldId id="528" r:id="rId14"/>
    <p:sldId id="529" r:id="rId15"/>
    <p:sldId id="530" r:id="rId16"/>
    <p:sldId id="531" r:id="rId17"/>
    <p:sldId id="532" r:id="rId18"/>
    <p:sldId id="549" r:id="rId19"/>
    <p:sldId id="533" r:id="rId20"/>
    <p:sldId id="534" r:id="rId21"/>
    <p:sldId id="535" r:id="rId22"/>
    <p:sldId id="536" r:id="rId23"/>
    <p:sldId id="537" r:id="rId24"/>
    <p:sldId id="538" r:id="rId25"/>
    <p:sldId id="540" r:id="rId26"/>
    <p:sldId id="541" r:id="rId27"/>
    <p:sldId id="551" r:id="rId28"/>
    <p:sldId id="490" r:id="rId29"/>
    <p:sldId id="446" r:id="rId30"/>
    <p:sldId id="421" r:id="rId31"/>
    <p:sldId id="462" r:id="rId32"/>
    <p:sldId id="488" r:id="rId33"/>
    <p:sldId id="489" r:id="rId34"/>
    <p:sldId id="514" r:id="rId35"/>
    <p:sldId id="512" r:id="rId36"/>
    <p:sldId id="513" r:id="rId37"/>
    <p:sldId id="516" r:id="rId38"/>
    <p:sldId id="517" r:id="rId39"/>
    <p:sldId id="518" r:id="rId40"/>
    <p:sldId id="418" r:id="rId41"/>
    <p:sldId id="466" r:id="rId42"/>
    <p:sldId id="420" r:id="rId43"/>
    <p:sldId id="426" r:id="rId44"/>
    <p:sldId id="543" r:id="rId45"/>
    <p:sldId id="521" r:id="rId46"/>
    <p:sldId id="425" r:id="rId47"/>
    <p:sldId id="439" r:id="rId48"/>
    <p:sldId id="424" r:id="rId49"/>
    <p:sldId id="485" r:id="rId50"/>
    <p:sldId id="484" r:id="rId51"/>
    <p:sldId id="428" r:id="rId52"/>
    <p:sldId id="429" r:id="rId53"/>
    <p:sldId id="467" r:id="rId54"/>
    <p:sldId id="565" r:id="rId55"/>
    <p:sldId id="430" r:id="rId56"/>
    <p:sldId id="468" r:id="rId57"/>
    <p:sldId id="432" r:id="rId58"/>
    <p:sldId id="431" r:id="rId59"/>
    <p:sldId id="469" r:id="rId60"/>
    <p:sldId id="545" r:id="rId61"/>
    <p:sldId id="546" r:id="rId62"/>
    <p:sldId id="547" r:id="rId63"/>
    <p:sldId id="433" r:id="rId64"/>
    <p:sldId id="437" r:id="rId65"/>
    <p:sldId id="461" r:id="rId66"/>
    <p:sldId id="436" r:id="rId67"/>
    <p:sldId id="470" r:id="rId68"/>
    <p:sldId id="258" r:id="rId69"/>
    <p:sldId id="260" r:id="rId70"/>
    <p:sldId id="264" r:id="rId71"/>
    <p:sldId id="277" r:id="rId72"/>
    <p:sldId id="266" r:id="rId73"/>
    <p:sldId id="316" r:id="rId74"/>
    <p:sldId id="267" r:id="rId75"/>
    <p:sldId id="268" r:id="rId76"/>
    <p:sldId id="475" r:id="rId77"/>
    <p:sldId id="474" r:id="rId78"/>
    <p:sldId id="471" r:id="rId79"/>
    <p:sldId id="472" r:id="rId80"/>
    <p:sldId id="297" r:id="rId81"/>
    <p:sldId id="458" r:id="rId82"/>
    <p:sldId id="298" r:id="rId83"/>
    <p:sldId id="384" r:id="rId84"/>
    <p:sldId id="386" r:id="rId85"/>
    <p:sldId id="476" r:id="rId86"/>
    <p:sldId id="477" r:id="rId87"/>
    <p:sldId id="387" r:id="rId88"/>
    <p:sldId id="574" r:id="rId89"/>
    <p:sldId id="285" r:id="rId90"/>
    <p:sldId id="288" r:id="rId91"/>
    <p:sldId id="373" r:id="rId92"/>
    <p:sldId id="438" r:id="rId93"/>
    <p:sldId id="287" r:id="rId94"/>
    <p:sldId id="289" r:id="rId95"/>
    <p:sldId id="290" r:id="rId96"/>
    <p:sldId id="291" r:id="rId97"/>
    <p:sldId id="480" r:id="rId98"/>
    <p:sldId id="292" r:id="rId99"/>
    <p:sldId id="441" r:id="rId100"/>
    <p:sldId id="443" r:id="rId101"/>
    <p:sldId id="442" r:id="rId102"/>
    <p:sldId id="444" r:id="rId103"/>
    <p:sldId id="445" r:id="rId104"/>
    <p:sldId id="440" r:id="rId105"/>
    <p:sldId id="375" r:id="rId106"/>
    <p:sldId id="293" r:id="rId107"/>
    <p:sldId id="294" r:id="rId108"/>
    <p:sldId id="296" r:id="rId109"/>
    <p:sldId id="447" r:id="rId110"/>
    <p:sldId id="448" r:id="rId111"/>
    <p:sldId id="303" r:id="rId112"/>
    <p:sldId id="304" r:id="rId113"/>
    <p:sldId id="305" r:id="rId114"/>
    <p:sldId id="482" r:id="rId115"/>
    <p:sldId id="542" r:id="rId116"/>
    <p:sldId id="563" r:id="rId117"/>
    <p:sldId id="562" r:id="rId118"/>
    <p:sldId id="306" r:id="rId119"/>
    <p:sldId id="307" r:id="rId120"/>
    <p:sldId id="457" r:id="rId121"/>
    <p:sldId id="308" r:id="rId122"/>
    <p:sldId id="317" r:id="rId123"/>
    <p:sldId id="309" r:id="rId124"/>
    <p:sldId id="310" r:id="rId125"/>
    <p:sldId id="311" r:id="rId126"/>
    <p:sldId id="520" r:id="rId127"/>
    <p:sldId id="312" r:id="rId128"/>
    <p:sldId id="321" r:id="rId129"/>
    <p:sldId id="322" r:id="rId130"/>
    <p:sldId id="323" r:id="rId131"/>
    <p:sldId id="313" r:id="rId132"/>
    <p:sldId id="324" r:id="rId133"/>
    <p:sldId id="325" r:id="rId134"/>
    <p:sldId id="320" r:id="rId135"/>
    <p:sldId id="326" r:id="rId136"/>
    <p:sldId id="483" r:id="rId137"/>
    <p:sldId id="327" r:id="rId138"/>
    <p:sldId id="329" r:id="rId139"/>
    <p:sldId id="568" r:id="rId140"/>
    <p:sldId id="330" r:id="rId141"/>
    <p:sldId id="319" r:id="rId142"/>
    <p:sldId id="331" r:id="rId143"/>
    <p:sldId id="332" r:id="rId144"/>
    <p:sldId id="550" r:id="rId145"/>
    <p:sldId id="333" r:id="rId146"/>
    <p:sldId id="452" r:id="rId147"/>
    <p:sldId id="328" r:id="rId148"/>
    <p:sldId id="379" r:id="rId149"/>
    <p:sldId id="380" r:id="rId150"/>
    <p:sldId id="381" r:id="rId151"/>
    <p:sldId id="382" r:id="rId152"/>
    <p:sldId id="334" r:id="rId153"/>
    <p:sldId id="335" r:id="rId154"/>
    <p:sldId id="486" r:id="rId155"/>
    <p:sldId id="450" r:id="rId156"/>
    <p:sldId id="569" r:id="rId157"/>
    <p:sldId id="571" r:id="rId158"/>
    <p:sldId id="487" r:id="rId159"/>
    <p:sldId id="336" r:id="rId160"/>
    <p:sldId id="337" r:id="rId161"/>
    <p:sldId id="338" r:id="rId162"/>
    <p:sldId id="339" r:id="rId163"/>
    <p:sldId id="554" r:id="rId164"/>
    <p:sldId id="555" r:id="rId165"/>
    <p:sldId id="556" r:id="rId166"/>
    <p:sldId id="341" r:id="rId167"/>
    <p:sldId id="342" r:id="rId168"/>
    <p:sldId id="343" r:id="rId169"/>
    <p:sldId id="344" r:id="rId170"/>
    <p:sldId id="345" r:id="rId171"/>
    <p:sldId id="346" r:id="rId172"/>
    <p:sldId id="347" r:id="rId173"/>
    <p:sldId id="348" r:id="rId174"/>
    <p:sldId id="459" r:id="rId175"/>
    <p:sldId id="552" r:id="rId176"/>
    <p:sldId id="564" r:id="rId177"/>
    <p:sldId id="349" r:id="rId178"/>
    <p:sldId id="350" r:id="rId179"/>
    <p:sldId id="351" r:id="rId180"/>
    <p:sldId id="352" r:id="rId181"/>
    <p:sldId id="353" r:id="rId182"/>
    <p:sldId id="354" r:id="rId183"/>
    <p:sldId id="355" r:id="rId184"/>
    <p:sldId id="356" r:id="rId185"/>
    <p:sldId id="357" r:id="rId186"/>
    <p:sldId id="557" r:id="rId187"/>
    <p:sldId id="358" r:id="rId188"/>
    <p:sldId id="359" r:id="rId189"/>
    <p:sldId id="360" r:id="rId190"/>
    <p:sldId id="361" r:id="rId191"/>
    <p:sldId id="362" r:id="rId192"/>
    <p:sldId id="451" r:id="rId193"/>
    <p:sldId id="363" r:id="rId194"/>
    <p:sldId id="364" r:id="rId195"/>
    <p:sldId id="559" r:id="rId196"/>
    <p:sldId id="560" r:id="rId197"/>
    <p:sldId id="561" r:id="rId198"/>
    <p:sldId id="365" r:id="rId199"/>
    <p:sldId id="558" r:id="rId200"/>
    <p:sldId id="453" r:id="rId201"/>
    <p:sldId id="455" r:id="rId202"/>
    <p:sldId id="575" r:id="rId203"/>
    <p:sldId id="572" r:id="rId204"/>
    <p:sldId id="573" r:id="rId205"/>
    <p:sldId id="367" r:id="rId206"/>
    <p:sldId id="366" r:id="rId207"/>
    <p:sldId id="368" r:id="rId208"/>
    <p:sldId id="548" r:id="rId209"/>
    <p:sldId id="370" r:id="rId210"/>
    <p:sldId id="371" r:id="rId211"/>
    <p:sldId id="456" r:id="rId212"/>
  </p:sldIdLst>
  <p:sldSz cx="9144000" cy="6858000" type="screen4x3"/>
  <p:notesSz cx="9601200" cy="7315200"/>
  <p:embeddedFontLst>
    <p:embeddedFont>
      <p:font typeface="Arial Black" panose="020B0A04020102020204" pitchFamily="34" charset="0"/>
      <p:bold r:id="rId215"/>
    </p:embeddedFont>
    <p:embeddedFont>
      <p:font typeface="Arial Narrow" panose="020B0606020202030204" pitchFamily="34" charset="0"/>
      <p:regular r:id="rId216"/>
      <p:bold r:id="rId217"/>
      <p:italic r:id="rId218"/>
      <p:boldItalic r:id="rId2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5"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Donoho" initials="DD" lastIdx="2" clrIdx="0">
    <p:extLst>
      <p:ext uri="{19B8F6BF-5375-455C-9EA6-DF929625EA0E}">
        <p15:presenceInfo xmlns:p15="http://schemas.microsoft.com/office/powerpoint/2012/main" userId="S::ddonoho@ssr-inc.com::48b19d41-2418-4464-868c-06d5e1d715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7AB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54914-66ED-F907-AA29-EF3E034F3233}" v="2" dt="2022-05-10T23:51:34.757"/>
    <p1510:client id="{BC412F62-1580-97DE-3AFD-471A92692ECB}" v="47" dt="2022-05-12T19:01:44.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4" autoAdjust="0"/>
    <p:restoredTop sz="86270" autoAdjust="0"/>
  </p:normalViewPr>
  <p:slideViewPr>
    <p:cSldViewPr>
      <p:cViewPr varScale="1">
        <p:scale>
          <a:sx n="78" d="100"/>
          <a:sy n="78" d="100"/>
        </p:scale>
        <p:origin x="216" y="48"/>
      </p:cViewPr>
      <p:guideLst>
        <p:guide orient="horz" pos="2160"/>
        <p:guide pos="2880"/>
      </p:guideLst>
    </p:cSldViewPr>
  </p:slideViewPr>
  <p:outlineViewPr>
    <p:cViewPr>
      <p:scale>
        <a:sx n="33" d="100"/>
        <a:sy n="33" d="100"/>
      </p:scale>
      <p:origin x="48" y="2845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7" d="100"/>
          <a:sy n="97" d="100"/>
        </p:scale>
        <p:origin x="96" y="336"/>
      </p:cViewPr>
      <p:guideLst>
        <p:guide orient="horz" pos="2305"/>
        <p:guide pos="302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font" Target="fonts/font2.fntdata"/><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222"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notesMaster" Target="notesMasters/notesMaster1.xml"/><Relationship Id="rId218"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224" Type="http://schemas.openxmlformats.org/officeDocument/2006/relationships/tableStyles" Target="tableStyles.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font" Target="fonts/font5.fntdata"/><Relationship Id="rId3" Type="http://schemas.openxmlformats.org/officeDocument/2006/relationships/slideMaster" Target="slideMasters/slideMaster3.xml"/><Relationship Id="rId214" Type="http://schemas.openxmlformats.org/officeDocument/2006/relationships/handoutMaster" Target="handoutMasters/handout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commentAuthors" Target="commentAuthors.xml"/><Relationship Id="rId225"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font" Target="fonts/font1.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presProps" Target="pres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1389" cy="366011"/>
          </a:xfrm>
          <a:prstGeom prst="rect">
            <a:avLst/>
          </a:prstGeom>
        </p:spPr>
        <p:txBody>
          <a:bodyPr vert="horz" lIns="94811" tIns="47404" rIns="94811" bIns="47404" rtlCol="0"/>
          <a:lstStyle>
            <a:lvl1pPr algn="l">
              <a:defRPr sz="1200"/>
            </a:lvl1pPr>
          </a:lstStyle>
          <a:p>
            <a:endParaRPr lang="en-US"/>
          </a:p>
        </p:txBody>
      </p:sp>
      <p:sp>
        <p:nvSpPr>
          <p:cNvPr id="3" name="Date Placeholder 2"/>
          <p:cNvSpPr>
            <a:spLocks noGrp="1"/>
          </p:cNvSpPr>
          <p:nvPr>
            <p:ph type="dt" sz="quarter" idx="1"/>
          </p:nvPr>
        </p:nvSpPr>
        <p:spPr>
          <a:xfrm>
            <a:off x="5437638" y="0"/>
            <a:ext cx="4161389" cy="366011"/>
          </a:xfrm>
          <a:prstGeom prst="rect">
            <a:avLst/>
          </a:prstGeom>
        </p:spPr>
        <p:txBody>
          <a:bodyPr vert="horz" lIns="94811" tIns="47404" rIns="94811" bIns="47404" rtlCol="0"/>
          <a:lstStyle>
            <a:lvl1pPr algn="r">
              <a:defRPr sz="1200"/>
            </a:lvl1pPr>
          </a:lstStyle>
          <a:p>
            <a:fld id="{D71ACD8E-CB4E-4037-B74B-E33B7EC127D3}" type="datetimeFigureOut">
              <a:rPr lang="en-US" smtClean="0"/>
              <a:pPr/>
              <a:t>6/26/2024</a:t>
            </a:fld>
            <a:endParaRPr lang="en-US"/>
          </a:p>
        </p:txBody>
      </p:sp>
      <p:sp>
        <p:nvSpPr>
          <p:cNvPr id="4" name="Footer Placeholder 3"/>
          <p:cNvSpPr>
            <a:spLocks noGrp="1"/>
          </p:cNvSpPr>
          <p:nvPr>
            <p:ph type="ftr" sz="quarter" idx="2"/>
          </p:nvPr>
        </p:nvSpPr>
        <p:spPr>
          <a:xfrm>
            <a:off x="1" y="6947941"/>
            <a:ext cx="4161389" cy="366011"/>
          </a:xfrm>
          <a:prstGeom prst="rect">
            <a:avLst/>
          </a:prstGeom>
        </p:spPr>
        <p:txBody>
          <a:bodyPr vert="horz" lIns="94811" tIns="47404" rIns="94811" bIns="47404" rtlCol="0" anchor="b"/>
          <a:lstStyle>
            <a:lvl1pPr algn="l">
              <a:defRPr sz="1200"/>
            </a:lvl1pPr>
          </a:lstStyle>
          <a:p>
            <a:endParaRPr lang="en-US"/>
          </a:p>
        </p:txBody>
      </p:sp>
      <p:sp>
        <p:nvSpPr>
          <p:cNvPr id="6" name="Slide Number Placeholder 5"/>
          <p:cNvSpPr>
            <a:spLocks noGrp="1"/>
          </p:cNvSpPr>
          <p:nvPr>
            <p:ph type="sldNum" sz="quarter" idx="3"/>
          </p:nvPr>
        </p:nvSpPr>
        <p:spPr>
          <a:xfrm>
            <a:off x="5438389" y="6947452"/>
            <a:ext cx="4161176" cy="366092"/>
          </a:xfrm>
          <a:prstGeom prst="rect">
            <a:avLst/>
          </a:prstGeom>
        </p:spPr>
        <p:txBody>
          <a:bodyPr vert="horz" lIns="94811" tIns="47404" rIns="94811" bIns="47404" rtlCol="0" anchor="b"/>
          <a:lstStyle>
            <a:lvl1pPr algn="r">
              <a:defRPr sz="1200"/>
            </a:lvl1pPr>
          </a:lstStyle>
          <a:p>
            <a:fld id="{CF7DAF83-9225-49B3-9B62-96D581762E7E}" type="slidenum">
              <a:rPr lang="en-US" smtClean="0"/>
              <a:pPr/>
              <a:t>‹#›</a:t>
            </a:fld>
            <a:endParaRPr lang="en-US" dirty="0"/>
          </a:p>
        </p:txBody>
      </p:sp>
    </p:spTree>
    <p:extLst>
      <p:ext uri="{BB962C8B-B14F-4D97-AF65-F5344CB8AC3E}">
        <p14:creationId xmlns:p14="http://schemas.microsoft.com/office/powerpoint/2010/main" val="3599470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12" tIns="48306" rIns="96612" bIns="48306" rtlCol="0"/>
          <a:lstStyle>
            <a:lvl1pPr algn="l">
              <a:defRPr sz="1200"/>
            </a:lvl1pPr>
          </a:lstStyle>
          <a:p>
            <a:endParaRPr lang="en-US" dirty="0"/>
          </a:p>
        </p:txBody>
      </p:sp>
      <p:sp>
        <p:nvSpPr>
          <p:cNvPr id="3" name="Date Placeholder 2"/>
          <p:cNvSpPr>
            <a:spLocks noGrp="1"/>
          </p:cNvSpPr>
          <p:nvPr>
            <p:ph type="dt" idx="1"/>
          </p:nvPr>
        </p:nvSpPr>
        <p:spPr>
          <a:xfrm>
            <a:off x="5438459" y="0"/>
            <a:ext cx="4160520" cy="365760"/>
          </a:xfrm>
          <a:prstGeom prst="rect">
            <a:avLst/>
          </a:prstGeom>
        </p:spPr>
        <p:txBody>
          <a:bodyPr vert="horz" lIns="96612" tIns="48306" rIns="96612" bIns="48306" rtlCol="0"/>
          <a:lstStyle>
            <a:lvl1pPr algn="r">
              <a:defRPr sz="1200"/>
            </a:lvl1pPr>
          </a:lstStyle>
          <a:p>
            <a:fld id="{C71E1950-DDE3-4F47-B724-BA746C81167B}" type="datetimeFigureOut">
              <a:rPr lang="en-US" smtClean="0"/>
              <a:pPr/>
              <a:t>6/26/2024</a:t>
            </a:fld>
            <a:endParaRPr lang="en-US" dirty="0"/>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612" tIns="48306" rIns="96612" bIns="48306" rtlCol="0" anchor="ctr"/>
          <a:lstStyle/>
          <a:p>
            <a:endParaRPr lang="en-US" dirty="0"/>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12" tIns="48306" rIns="96612" bIns="483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12" tIns="48306" rIns="96612" bIns="483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438459" y="6948171"/>
            <a:ext cx="4160520" cy="365760"/>
          </a:xfrm>
          <a:prstGeom prst="rect">
            <a:avLst/>
          </a:prstGeom>
        </p:spPr>
        <p:txBody>
          <a:bodyPr vert="horz" lIns="96612" tIns="48306" rIns="96612" bIns="48306" rtlCol="0" anchor="b"/>
          <a:lstStyle>
            <a:lvl1pPr algn="r">
              <a:defRPr sz="1200"/>
            </a:lvl1pPr>
          </a:lstStyle>
          <a:p>
            <a:fld id="{C7ED67DF-B367-4490-85ED-2E670FE7F014}" type="slidenum">
              <a:rPr lang="en-US" smtClean="0"/>
              <a:pPr/>
              <a:t>‹#›</a:t>
            </a:fld>
            <a:endParaRPr lang="en-US" dirty="0"/>
          </a:p>
        </p:txBody>
      </p:sp>
    </p:spTree>
    <p:extLst>
      <p:ext uri="{BB962C8B-B14F-4D97-AF65-F5344CB8AC3E}">
        <p14:creationId xmlns:p14="http://schemas.microsoft.com/office/powerpoint/2010/main" val="42001746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2</a:t>
            </a:fld>
            <a:endParaRPr lang="en-US" dirty="0"/>
          </a:p>
        </p:txBody>
      </p:sp>
    </p:spTree>
    <p:extLst>
      <p:ext uri="{BB962C8B-B14F-4D97-AF65-F5344CB8AC3E}">
        <p14:creationId xmlns:p14="http://schemas.microsoft.com/office/powerpoint/2010/main" val="261823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70874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23410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13</a:t>
            </a:fld>
            <a:endParaRPr lang="en-US" dirty="0"/>
          </a:p>
        </p:txBody>
      </p:sp>
    </p:spTree>
    <p:extLst>
      <p:ext uri="{BB962C8B-B14F-4D97-AF65-F5344CB8AC3E}">
        <p14:creationId xmlns:p14="http://schemas.microsoft.com/office/powerpoint/2010/main" val="345505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14</a:t>
            </a:fld>
            <a:endParaRPr lang="en-US" dirty="0"/>
          </a:p>
        </p:txBody>
      </p:sp>
    </p:spTree>
    <p:extLst>
      <p:ext uri="{BB962C8B-B14F-4D97-AF65-F5344CB8AC3E}">
        <p14:creationId xmlns:p14="http://schemas.microsoft.com/office/powerpoint/2010/main" val="279415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15</a:t>
            </a:fld>
            <a:endParaRPr lang="en-US" dirty="0"/>
          </a:p>
        </p:txBody>
      </p:sp>
    </p:spTree>
    <p:extLst>
      <p:ext uri="{BB962C8B-B14F-4D97-AF65-F5344CB8AC3E}">
        <p14:creationId xmlns:p14="http://schemas.microsoft.com/office/powerpoint/2010/main" val="118052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48343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17</a:t>
            </a:fld>
            <a:endParaRPr lang="en-US" dirty="0"/>
          </a:p>
        </p:txBody>
      </p:sp>
    </p:spTree>
    <p:extLst>
      <p:ext uri="{BB962C8B-B14F-4D97-AF65-F5344CB8AC3E}">
        <p14:creationId xmlns:p14="http://schemas.microsoft.com/office/powerpoint/2010/main" val="1544226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18</a:t>
            </a:fld>
            <a:endParaRPr lang="en-US" dirty="0"/>
          </a:p>
        </p:txBody>
      </p:sp>
    </p:spTree>
    <p:extLst>
      <p:ext uri="{BB962C8B-B14F-4D97-AF65-F5344CB8AC3E}">
        <p14:creationId xmlns:p14="http://schemas.microsoft.com/office/powerpoint/2010/main" val="112136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19</a:t>
            </a:fld>
            <a:endParaRPr lang="en-US" dirty="0"/>
          </a:p>
        </p:txBody>
      </p:sp>
    </p:spTree>
    <p:extLst>
      <p:ext uri="{BB962C8B-B14F-4D97-AF65-F5344CB8AC3E}">
        <p14:creationId xmlns:p14="http://schemas.microsoft.com/office/powerpoint/2010/main" val="68537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20</a:t>
            </a:fld>
            <a:endParaRPr lang="en-US" dirty="0"/>
          </a:p>
        </p:txBody>
      </p:sp>
    </p:spTree>
    <p:extLst>
      <p:ext uri="{BB962C8B-B14F-4D97-AF65-F5344CB8AC3E}">
        <p14:creationId xmlns:p14="http://schemas.microsoft.com/office/powerpoint/2010/main" val="353072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3</a:t>
            </a:fld>
            <a:endParaRPr lang="en-US" dirty="0"/>
          </a:p>
        </p:txBody>
      </p:sp>
    </p:spTree>
    <p:extLst>
      <p:ext uri="{BB962C8B-B14F-4D97-AF65-F5344CB8AC3E}">
        <p14:creationId xmlns:p14="http://schemas.microsoft.com/office/powerpoint/2010/main" val="701521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21</a:t>
            </a:fld>
            <a:endParaRPr lang="en-US" dirty="0"/>
          </a:p>
        </p:txBody>
      </p:sp>
    </p:spTree>
    <p:extLst>
      <p:ext uri="{BB962C8B-B14F-4D97-AF65-F5344CB8AC3E}">
        <p14:creationId xmlns:p14="http://schemas.microsoft.com/office/powerpoint/2010/main" val="2969819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22</a:t>
            </a:fld>
            <a:endParaRPr lang="en-US" dirty="0"/>
          </a:p>
        </p:txBody>
      </p:sp>
    </p:spTree>
    <p:extLst>
      <p:ext uri="{BB962C8B-B14F-4D97-AF65-F5344CB8AC3E}">
        <p14:creationId xmlns:p14="http://schemas.microsoft.com/office/powerpoint/2010/main" val="3025498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23</a:t>
            </a:fld>
            <a:endParaRPr lang="en-US" dirty="0"/>
          </a:p>
        </p:txBody>
      </p:sp>
    </p:spTree>
    <p:extLst>
      <p:ext uri="{BB962C8B-B14F-4D97-AF65-F5344CB8AC3E}">
        <p14:creationId xmlns:p14="http://schemas.microsoft.com/office/powerpoint/2010/main" val="1090074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24</a:t>
            </a:fld>
            <a:endParaRPr lang="en-US" dirty="0"/>
          </a:p>
        </p:txBody>
      </p:sp>
    </p:spTree>
    <p:extLst>
      <p:ext uri="{BB962C8B-B14F-4D97-AF65-F5344CB8AC3E}">
        <p14:creationId xmlns:p14="http://schemas.microsoft.com/office/powerpoint/2010/main" val="3163807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25</a:t>
            </a:fld>
            <a:endParaRPr lang="en-US" dirty="0"/>
          </a:p>
        </p:txBody>
      </p:sp>
    </p:spTree>
    <p:extLst>
      <p:ext uri="{BB962C8B-B14F-4D97-AF65-F5344CB8AC3E}">
        <p14:creationId xmlns:p14="http://schemas.microsoft.com/office/powerpoint/2010/main" val="191865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26</a:t>
            </a:fld>
            <a:endParaRPr lang="en-US" dirty="0"/>
          </a:p>
        </p:txBody>
      </p:sp>
    </p:spTree>
    <p:extLst>
      <p:ext uri="{BB962C8B-B14F-4D97-AF65-F5344CB8AC3E}">
        <p14:creationId xmlns:p14="http://schemas.microsoft.com/office/powerpoint/2010/main" val="87353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27</a:t>
            </a:fld>
            <a:endParaRPr lang="en-US" dirty="0"/>
          </a:p>
        </p:txBody>
      </p:sp>
    </p:spTree>
    <p:extLst>
      <p:ext uri="{BB962C8B-B14F-4D97-AF65-F5344CB8AC3E}">
        <p14:creationId xmlns:p14="http://schemas.microsoft.com/office/powerpoint/2010/main" val="1551059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28</a:t>
            </a:fld>
            <a:endParaRPr lang="en-US" dirty="0"/>
          </a:p>
        </p:txBody>
      </p:sp>
    </p:spTree>
    <p:extLst>
      <p:ext uri="{BB962C8B-B14F-4D97-AF65-F5344CB8AC3E}">
        <p14:creationId xmlns:p14="http://schemas.microsoft.com/office/powerpoint/2010/main" val="611984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29</a:t>
            </a:fld>
            <a:endParaRPr lang="en-US" dirty="0"/>
          </a:p>
        </p:txBody>
      </p:sp>
    </p:spTree>
    <p:extLst>
      <p:ext uri="{BB962C8B-B14F-4D97-AF65-F5344CB8AC3E}">
        <p14:creationId xmlns:p14="http://schemas.microsoft.com/office/powerpoint/2010/main" val="4017770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30</a:t>
            </a:fld>
            <a:endParaRPr lang="en-US" dirty="0"/>
          </a:p>
        </p:txBody>
      </p:sp>
    </p:spTree>
    <p:extLst>
      <p:ext uri="{BB962C8B-B14F-4D97-AF65-F5344CB8AC3E}">
        <p14:creationId xmlns:p14="http://schemas.microsoft.com/office/powerpoint/2010/main" val="290103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4</a:t>
            </a:fld>
            <a:endParaRPr lang="en-US" dirty="0"/>
          </a:p>
        </p:txBody>
      </p:sp>
    </p:spTree>
    <p:extLst>
      <p:ext uri="{BB962C8B-B14F-4D97-AF65-F5344CB8AC3E}">
        <p14:creationId xmlns:p14="http://schemas.microsoft.com/office/powerpoint/2010/main" val="3101084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a:t>
            </a:r>
            <a:r>
              <a:rPr lang="en-US" baseline="0" dirty="0"/>
              <a:t> detail what the bill may include and attached is an example </a:t>
            </a:r>
            <a:r>
              <a:rPr lang="en-US" baseline="0"/>
              <a:t>of what </a:t>
            </a:r>
            <a:r>
              <a:rPr lang="en-US" baseline="0" dirty="0"/>
              <a:t>it will look like</a:t>
            </a:r>
            <a:endParaRPr lang="en-US" dirty="0"/>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42929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r>
              <a:rPr lang="en-US" dirty="0"/>
              <a:t>Matt’s first slide</a:t>
            </a:r>
            <a:r>
              <a:rPr lang="en-US" baseline="0" dirty="0"/>
              <a:t> – 20 </a:t>
            </a:r>
            <a:r>
              <a:rPr lang="en-US" baseline="0" dirty="0" err="1"/>
              <a:t>mins</a:t>
            </a:r>
            <a:r>
              <a:rPr lang="en-US" baseline="0" dirty="0"/>
              <a:t> </a:t>
            </a:r>
            <a:endParaRPr lang="en-US" dirty="0"/>
          </a:p>
        </p:txBody>
      </p:sp>
    </p:spTree>
    <p:extLst>
      <p:ext uri="{BB962C8B-B14F-4D97-AF65-F5344CB8AC3E}">
        <p14:creationId xmlns:p14="http://schemas.microsoft.com/office/powerpoint/2010/main" val="632812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1527929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here must match invoice. Do not date. </a:t>
            </a:r>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543794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5654AF-F7FF-45C0-A7FA-5ECDAAB53275}"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819632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r>
              <a:rPr lang="en-US" dirty="0"/>
              <a:t>Matt’s last slide. Questions? Call</a:t>
            </a:r>
            <a:r>
              <a:rPr lang="en-US" baseline="0" dirty="0"/>
              <a:t> Whitney up. </a:t>
            </a:r>
            <a:endParaRPr lang="en-US" dirty="0"/>
          </a:p>
        </p:txBody>
      </p:sp>
    </p:spTree>
    <p:extLst>
      <p:ext uri="{BB962C8B-B14F-4D97-AF65-F5344CB8AC3E}">
        <p14:creationId xmlns:p14="http://schemas.microsoft.com/office/powerpoint/2010/main" val="540570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39</a:t>
            </a:fld>
            <a:endParaRPr lang="en-US" dirty="0"/>
          </a:p>
        </p:txBody>
      </p:sp>
    </p:spTree>
    <p:extLst>
      <p:ext uri="{BB962C8B-B14F-4D97-AF65-F5344CB8AC3E}">
        <p14:creationId xmlns:p14="http://schemas.microsoft.com/office/powerpoint/2010/main" val="731455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44</a:t>
            </a:fld>
            <a:endParaRPr lang="en-US" dirty="0"/>
          </a:p>
        </p:txBody>
      </p:sp>
    </p:spTree>
    <p:extLst>
      <p:ext uri="{BB962C8B-B14F-4D97-AF65-F5344CB8AC3E}">
        <p14:creationId xmlns:p14="http://schemas.microsoft.com/office/powerpoint/2010/main" val="938690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48</a:t>
            </a:fld>
            <a:endParaRPr lang="en-US" dirty="0"/>
          </a:p>
        </p:txBody>
      </p:sp>
    </p:spTree>
    <p:extLst>
      <p:ext uri="{BB962C8B-B14F-4D97-AF65-F5344CB8AC3E}">
        <p14:creationId xmlns:p14="http://schemas.microsoft.com/office/powerpoint/2010/main" val="784745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49</a:t>
            </a:fld>
            <a:endParaRPr lang="en-US" dirty="0"/>
          </a:p>
        </p:txBody>
      </p:sp>
    </p:spTree>
    <p:extLst>
      <p:ext uri="{BB962C8B-B14F-4D97-AF65-F5344CB8AC3E}">
        <p14:creationId xmlns:p14="http://schemas.microsoft.com/office/powerpoint/2010/main" val="159846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5</a:t>
            </a:fld>
            <a:endParaRPr lang="en-US" dirty="0"/>
          </a:p>
        </p:txBody>
      </p:sp>
    </p:spTree>
    <p:extLst>
      <p:ext uri="{BB962C8B-B14F-4D97-AF65-F5344CB8AC3E}">
        <p14:creationId xmlns:p14="http://schemas.microsoft.com/office/powerpoint/2010/main" val="1666206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50</a:t>
            </a:fld>
            <a:endParaRPr lang="en-US" dirty="0"/>
          </a:p>
        </p:txBody>
      </p:sp>
    </p:spTree>
    <p:extLst>
      <p:ext uri="{BB962C8B-B14F-4D97-AF65-F5344CB8AC3E}">
        <p14:creationId xmlns:p14="http://schemas.microsoft.com/office/powerpoint/2010/main" val="1405021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51</a:t>
            </a:fld>
            <a:endParaRPr lang="en-US" dirty="0"/>
          </a:p>
        </p:txBody>
      </p:sp>
    </p:spTree>
    <p:extLst>
      <p:ext uri="{BB962C8B-B14F-4D97-AF65-F5344CB8AC3E}">
        <p14:creationId xmlns:p14="http://schemas.microsoft.com/office/powerpoint/2010/main" val="2135191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63</a:t>
            </a:fld>
            <a:endParaRPr lang="en-US" dirty="0"/>
          </a:p>
        </p:txBody>
      </p:sp>
    </p:spTree>
    <p:extLst>
      <p:ext uri="{BB962C8B-B14F-4D97-AF65-F5344CB8AC3E}">
        <p14:creationId xmlns:p14="http://schemas.microsoft.com/office/powerpoint/2010/main" val="4110617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64</a:t>
            </a:fld>
            <a:endParaRPr lang="en-US" dirty="0"/>
          </a:p>
        </p:txBody>
      </p:sp>
    </p:spTree>
    <p:extLst>
      <p:ext uri="{BB962C8B-B14F-4D97-AF65-F5344CB8AC3E}">
        <p14:creationId xmlns:p14="http://schemas.microsoft.com/office/powerpoint/2010/main" val="3616395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66</a:t>
            </a:fld>
            <a:endParaRPr lang="en-US" dirty="0"/>
          </a:p>
        </p:txBody>
      </p:sp>
    </p:spTree>
    <p:extLst>
      <p:ext uri="{BB962C8B-B14F-4D97-AF65-F5344CB8AC3E}">
        <p14:creationId xmlns:p14="http://schemas.microsoft.com/office/powerpoint/2010/main" val="104002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69</a:t>
            </a:fld>
            <a:endParaRPr lang="en-US" dirty="0"/>
          </a:p>
        </p:txBody>
      </p:sp>
    </p:spTree>
    <p:extLst>
      <p:ext uri="{BB962C8B-B14F-4D97-AF65-F5344CB8AC3E}">
        <p14:creationId xmlns:p14="http://schemas.microsoft.com/office/powerpoint/2010/main" val="998202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D67DF-B367-4490-85ED-2E670FE7F014}" type="slidenum">
              <a:rPr lang="en-US" smtClean="0"/>
              <a:pPr/>
              <a:t>70</a:t>
            </a:fld>
            <a:endParaRPr lang="en-US" dirty="0"/>
          </a:p>
        </p:txBody>
      </p:sp>
    </p:spTree>
    <p:extLst>
      <p:ext uri="{BB962C8B-B14F-4D97-AF65-F5344CB8AC3E}">
        <p14:creationId xmlns:p14="http://schemas.microsoft.com/office/powerpoint/2010/main" val="2224970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71</a:t>
            </a:fld>
            <a:endParaRPr lang="en-US" dirty="0"/>
          </a:p>
        </p:txBody>
      </p:sp>
    </p:spTree>
    <p:extLst>
      <p:ext uri="{BB962C8B-B14F-4D97-AF65-F5344CB8AC3E}">
        <p14:creationId xmlns:p14="http://schemas.microsoft.com/office/powerpoint/2010/main" val="834516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95</a:t>
            </a:fld>
            <a:endParaRPr lang="en-US" dirty="0"/>
          </a:p>
        </p:txBody>
      </p:sp>
    </p:spTree>
    <p:extLst>
      <p:ext uri="{BB962C8B-B14F-4D97-AF65-F5344CB8AC3E}">
        <p14:creationId xmlns:p14="http://schemas.microsoft.com/office/powerpoint/2010/main" val="2582635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137</a:t>
            </a:fld>
            <a:endParaRPr lang="en-US" dirty="0"/>
          </a:p>
        </p:txBody>
      </p:sp>
    </p:spTree>
    <p:extLst>
      <p:ext uri="{BB962C8B-B14F-4D97-AF65-F5344CB8AC3E}">
        <p14:creationId xmlns:p14="http://schemas.microsoft.com/office/powerpoint/2010/main" val="168075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6</a:t>
            </a:fld>
            <a:endParaRPr lang="en-US" dirty="0"/>
          </a:p>
        </p:txBody>
      </p:sp>
    </p:spTree>
    <p:extLst>
      <p:ext uri="{BB962C8B-B14F-4D97-AF65-F5344CB8AC3E}">
        <p14:creationId xmlns:p14="http://schemas.microsoft.com/office/powerpoint/2010/main" val="2947181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138</a:t>
            </a:fld>
            <a:endParaRPr lang="en-US" dirty="0"/>
          </a:p>
        </p:txBody>
      </p:sp>
    </p:spTree>
    <p:extLst>
      <p:ext uri="{BB962C8B-B14F-4D97-AF65-F5344CB8AC3E}">
        <p14:creationId xmlns:p14="http://schemas.microsoft.com/office/powerpoint/2010/main" val="3295440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139</a:t>
            </a:fld>
            <a:endParaRPr lang="en-US" dirty="0"/>
          </a:p>
        </p:txBody>
      </p:sp>
    </p:spTree>
    <p:extLst>
      <p:ext uri="{BB962C8B-B14F-4D97-AF65-F5344CB8AC3E}">
        <p14:creationId xmlns:p14="http://schemas.microsoft.com/office/powerpoint/2010/main" val="3584657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143</a:t>
            </a:fld>
            <a:endParaRPr lang="en-US" dirty="0"/>
          </a:p>
        </p:txBody>
      </p:sp>
    </p:spTree>
    <p:extLst>
      <p:ext uri="{BB962C8B-B14F-4D97-AF65-F5344CB8AC3E}">
        <p14:creationId xmlns:p14="http://schemas.microsoft.com/office/powerpoint/2010/main" val="2651643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ED67DF-B367-4490-85ED-2E670FE7F014}" type="slidenum">
              <a:rPr lang="en-US" smtClean="0"/>
              <a:pPr/>
              <a:t>165</a:t>
            </a:fld>
            <a:endParaRPr lang="en-US" dirty="0"/>
          </a:p>
        </p:txBody>
      </p:sp>
    </p:spTree>
    <p:extLst>
      <p:ext uri="{BB962C8B-B14F-4D97-AF65-F5344CB8AC3E}">
        <p14:creationId xmlns:p14="http://schemas.microsoft.com/office/powerpoint/2010/main" val="214262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7</a:t>
            </a:fld>
            <a:endParaRPr lang="en-US" dirty="0"/>
          </a:p>
        </p:txBody>
      </p:sp>
    </p:spTree>
    <p:extLst>
      <p:ext uri="{BB962C8B-B14F-4D97-AF65-F5344CB8AC3E}">
        <p14:creationId xmlns:p14="http://schemas.microsoft.com/office/powerpoint/2010/main" val="273252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8</a:t>
            </a:fld>
            <a:endParaRPr lang="en-US" dirty="0"/>
          </a:p>
        </p:txBody>
      </p:sp>
    </p:spTree>
    <p:extLst>
      <p:ext uri="{BB962C8B-B14F-4D97-AF65-F5344CB8AC3E}">
        <p14:creationId xmlns:p14="http://schemas.microsoft.com/office/powerpoint/2010/main" val="382044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67DF-B367-4490-85ED-2E670FE7F014}" type="slidenum">
              <a:rPr lang="en-US" smtClean="0"/>
              <a:pPr/>
              <a:t>9</a:t>
            </a:fld>
            <a:endParaRPr lang="en-US" dirty="0"/>
          </a:p>
        </p:txBody>
      </p:sp>
    </p:spTree>
    <p:extLst>
      <p:ext uri="{BB962C8B-B14F-4D97-AF65-F5344CB8AC3E}">
        <p14:creationId xmlns:p14="http://schemas.microsoft.com/office/powerpoint/2010/main" val="12956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45879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986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87338"/>
            <a:ext cx="2124075" cy="5737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87338"/>
            <a:ext cx="6224588" cy="5737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84288" y="287338"/>
            <a:ext cx="7673975" cy="1143000"/>
          </a:xfrm>
        </p:spPr>
        <p:txBody>
          <a:bodyPr/>
          <a:lstStyle/>
          <a:p>
            <a:r>
              <a:rPr lang="en-US"/>
              <a:t>Click to edit Master title style</a:t>
            </a:r>
          </a:p>
        </p:txBody>
      </p:sp>
      <p:sp>
        <p:nvSpPr>
          <p:cNvPr id="3" name="SmartArt Placeholder 2"/>
          <p:cNvSpPr>
            <a:spLocks noGrp="1"/>
          </p:cNvSpPr>
          <p:nvPr>
            <p:ph type="dgm" idx="1"/>
          </p:nvPr>
        </p:nvSpPr>
        <p:spPr>
          <a:xfrm>
            <a:off x="457200" y="1498600"/>
            <a:ext cx="8229600" cy="4525963"/>
          </a:xfrm>
          <a:prstGeom prst="rect">
            <a:avLst/>
          </a:prstGeom>
        </p:spPr>
        <p:txBody>
          <a:bodyPr/>
          <a:lstStyle/>
          <a:p>
            <a:pPr lvl="0"/>
            <a:endParaRPr lang="en-US" noProof="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4288" y="287338"/>
            <a:ext cx="7673975" cy="1143000"/>
          </a:xfrm>
        </p:spPr>
        <p:txBody>
          <a:bodyPr/>
          <a:lstStyle/>
          <a:p>
            <a:r>
              <a:rPr lang="en-US"/>
              <a:t>Click to edit Master title style</a:t>
            </a:r>
          </a:p>
        </p:txBody>
      </p:sp>
      <p:sp>
        <p:nvSpPr>
          <p:cNvPr id="3" name="Text Placeholder 2"/>
          <p:cNvSpPr>
            <a:spLocks noGrp="1"/>
          </p:cNvSpPr>
          <p:nvPr>
            <p:ph type="body" sz="half" idx="1"/>
          </p:nvPr>
        </p:nvSpPr>
        <p:spPr>
          <a:xfrm>
            <a:off x="457200" y="14986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86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84288" y="287338"/>
            <a:ext cx="7673975" cy="1143000"/>
          </a:xfrm>
        </p:spPr>
        <p:txBody>
          <a:bodyPr/>
          <a:lstStyle/>
          <a:p>
            <a:r>
              <a:rPr lang="en-US"/>
              <a:t>Click to edit Master title style</a:t>
            </a:r>
          </a:p>
        </p:txBody>
      </p:sp>
      <p:sp>
        <p:nvSpPr>
          <p:cNvPr id="3" name="Content Placeholder 2"/>
          <p:cNvSpPr>
            <a:spLocks noGrp="1"/>
          </p:cNvSpPr>
          <p:nvPr>
            <p:ph sz="quarter" idx="1"/>
          </p:nvPr>
        </p:nvSpPr>
        <p:spPr>
          <a:xfrm>
            <a:off x="457200" y="14986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986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8369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369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91"/>
                </a:solidFill>
              </a:defRPr>
            </a:lvl1pPr>
          </a:lstStyle>
          <a:p>
            <a:r>
              <a:rPr lang="en-US" dirty="0"/>
              <a:t>Click to edit Master title style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5" name="Rectangle 2">
            <a:extLst>
              <a:ext uri="{FF2B5EF4-FFF2-40B4-BE49-F238E27FC236}">
                <a16:creationId xmlns:a16="http://schemas.microsoft.com/office/drawing/2014/main" id="{0DE483CB-16DD-4731-849D-F0AB8C8FCA46}"/>
              </a:ext>
            </a:extLst>
          </p:cNvPr>
          <p:cNvSpPr txBox="1">
            <a:spLocks noChangeArrowheads="1"/>
          </p:cNvSpPr>
          <p:nvPr userDrawn="1"/>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cap="all" baseline="0">
                <a:solidFill>
                  <a:schemeClr val="bg1"/>
                </a:solidFill>
                <a:latin typeface="Arial Narrow" panose="020B0606020202030204" pitchFamily="34" charset="0"/>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a:lstStyle>
          <a:p>
            <a:r>
              <a:rPr lang="en-US" kern="0"/>
              <a:t>Click to edit Master title style</a:t>
            </a:r>
            <a:endParaRPr lang="en-US" kern="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5" name="Rectangle 2">
            <a:extLst>
              <a:ext uri="{FF2B5EF4-FFF2-40B4-BE49-F238E27FC236}">
                <a16:creationId xmlns:a16="http://schemas.microsoft.com/office/drawing/2014/main" id="{2E6F738A-E9C0-448A-BFB6-25CE470254E0}"/>
              </a:ext>
            </a:extLst>
          </p:cNvPr>
          <p:cNvSpPr>
            <a:spLocks noGrp="1" noChangeArrowheads="1"/>
          </p:cNvSpPr>
          <p:nvPr>
            <p:ph type="title"/>
          </p:nvPr>
        </p:nvSpPr>
        <p:spPr bwMode="auto">
          <a:xfrm>
            <a:off x="228600" y="136525"/>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5" name="Rectangle 2">
            <a:extLst>
              <a:ext uri="{FF2B5EF4-FFF2-40B4-BE49-F238E27FC236}">
                <a16:creationId xmlns:a16="http://schemas.microsoft.com/office/drawing/2014/main" id="{2E6F738A-E9C0-448A-BFB6-25CE470254E0}"/>
              </a:ext>
            </a:extLst>
          </p:cNvPr>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3000"/>
            </a:lvl1pPr>
          </a:lstStyle>
          <a:p>
            <a:pPr lvl="0"/>
            <a:r>
              <a:rPr lang="en-US" dirty="0"/>
              <a:t>Click to edit Master title style</a:t>
            </a:r>
          </a:p>
        </p:txBody>
      </p:sp>
    </p:spTree>
    <p:extLst>
      <p:ext uri="{BB962C8B-B14F-4D97-AF65-F5344CB8AC3E}">
        <p14:creationId xmlns:p14="http://schemas.microsoft.com/office/powerpoint/2010/main" val="1318570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8" name="Rectangle 2">
            <a:extLst>
              <a:ext uri="{FF2B5EF4-FFF2-40B4-BE49-F238E27FC236}">
                <a16:creationId xmlns:a16="http://schemas.microsoft.com/office/drawing/2014/main" id="{3EB25A75-4B9B-4F2B-AFF4-628B20980193}"/>
              </a:ext>
            </a:extLst>
          </p:cNvPr>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extLst>
      <p:ext uri="{BB962C8B-B14F-4D97-AF65-F5344CB8AC3E}">
        <p14:creationId xmlns:p14="http://schemas.microsoft.com/office/powerpoint/2010/main" val="408231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3" name="Title 2">
            <a:extLst>
              <a:ext uri="{FF2B5EF4-FFF2-40B4-BE49-F238E27FC236}">
                <a16:creationId xmlns:a16="http://schemas.microsoft.com/office/drawing/2014/main" id="{ED37CD33-E2D9-42BE-9EDC-4370B632138B}"/>
              </a:ext>
            </a:extLst>
          </p:cNvPr>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6" name="Rectangle 2">
            <a:extLst>
              <a:ext uri="{FF2B5EF4-FFF2-40B4-BE49-F238E27FC236}">
                <a16:creationId xmlns:a16="http://schemas.microsoft.com/office/drawing/2014/main" id="{2D7C963D-FE98-4B00-B040-DC0B65CD81D9}"/>
              </a:ext>
            </a:extLst>
          </p:cNvPr>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986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800600"/>
          </a:xfrm>
        </p:spPr>
        <p:txBody>
          <a:bodyPr/>
          <a:lstStyle/>
          <a:p>
            <a:pPr lvl="0"/>
            <a:r>
              <a:rPr lang="en-US" noProof="0"/>
              <a:t>Click icon to add clip art</a:t>
            </a:r>
          </a:p>
        </p:txBody>
      </p:sp>
      <p:sp>
        <p:nvSpPr>
          <p:cNvPr id="5"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6" name="Rectangle 2">
            <a:extLst>
              <a:ext uri="{FF2B5EF4-FFF2-40B4-BE49-F238E27FC236}">
                <a16:creationId xmlns:a16="http://schemas.microsoft.com/office/drawing/2014/main" id="{4D69676B-B6F9-4424-97C9-A8D581D26428}"/>
              </a:ext>
            </a:extLst>
          </p:cNvPr>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Tree>
    <p:extLst>
      <p:ext uri="{BB962C8B-B14F-4D97-AF65-F5344CB8AC3E}">
        <p14:creationId xmlns:p14="http://schemas.microsoft.com/office/powerpoint/2010/main" val="209043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1917981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2390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960610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4022566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3005562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769860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3213630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2702868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239831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1711060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3623622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1309672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3825294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800600"/>
          </a:xfrm>
        </p:spPr>
        <p:txBody>
          <a:bodyPr/>
          <a:lstStyle/>
          <a:p>
            <a:pPr lvl="0"/>
            <a:r>
              <a:rPr lang="en-US" noProof="0"/>
              <a:t>Click icon to add clip art</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2530033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spTree>
    <p:extLst>
      <p:ext uri="{BB962C8B-B14F-4D97-AF65-F5344CB8AC3E}">
        <p14:creationId xmlns:p14="http://schemas.microsoft.com/office/powerpoint/2010/main" val="3009806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0905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2390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9292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1976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757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986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86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6746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4653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82DD-E9C1-4143-B4E4-D90C287C63EF}"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54204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994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9465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69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133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2484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7481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8404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800600"/>
          </a:xfrm>
        </p:spPr>
        <p:txBody>
          <a:bodyPr/>
          <a:lstStyle/>
          <a:p>
            <a:pPr lvl="0"/>
            <a:r>
              <a:rPr lang="en-US" noProof="0"/>
              <a:t>Click icon to add clip art</a:t>
            </a:r>
          </a:p>
        </p:txBody>
      </p:sp>
      <p:sp>
        <p:nvSpPr>
          <p:cNvPr id="5"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2210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523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8.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9.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1.jpg"/><Relationship Id="rId2" Type="http://schemas.openxmlformats.org/officeDocument/2006/relationships/slideLayout" Target="../slideLayouts/slideLayout33.xml"/><Relationship Id="rId16" Type="http://schemas.openxmlformats.org/officeDocument/2006/relationships/image" Target="../media/image10.jp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0.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pic>
        <p:nvPicPr>
          <p:cNvPr id="12" name="Picture 11" descr="An aerial view of a road surrounded by trees&#10;&#10;Description automatically generated">
            <a:extLst>
              <a:ext uri="{FF2B5EF4-FFF2-40B4-BE49-F238E27FC236}">
                <a16:creationId xmlns:a16="http://schemas.microsoft.com/office/drawing/2014/main" id="{9EBE5295-BCDD-10F2-B0F3-A7AEED1FDD1E}"/>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31806" t="9929" r="37361"/>
          <a:stretch/>
        </p:blipFill>
        <p:spPr>
          <a:xfrm>
            <a:off x="6324599" y="-4354"/>
            <a:ext cx="2819400" cy="5490754"/>
          </a:xfrm>
          <a:prstGeom prst="rect">
            <a:avLst/>
          </a:prstGeom>
        </p:spPr>
      </p:pic>
      <p:pic>
        <p:nvPicPr>
          <p:cNvPr id="6" name="Picture 5" descr="An aerial view of a roundabout&#10;&#10;Description automatically generated">
            <a:extLst>
              <a:ext uri="{FF2B5EF4-FFF2-40B4-BE49-F238E27FC236}">
                <a16:creationId xmlns:a16="http://schemas.microsoft.com/office/drawing/2014/main" id="{83DCDFAE-FF92-2D97-B025-21543A67DC55}"/>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32856" r="20433"/>
          <a:stretch/>
        </p:blipFill>
        <p:spPr>
          <a:xfrm>
            <a:off x="0" y="-4354"/>
            <a:ext cx="4271227" cy="6096000"/>
          </a:xfrm>
          <a:prstGeom prst="rect">
            <a:avLst/>
          </a:prstGeom>
        </p:spPr>
      </p:pic>
      <p:pic>
        <p:nvPicPr>
          <p:cNvPr id="5" name="Picture 4">
            <a:extLst>
              <a:ext uri="{FF2B5EF4-FFF2-40B4-BE49-F238E27FC236}">
                <a16:creationId xmlns:a16="http://schemas.microsoft.com/office/drawing/2014/main" id="{CD91DF92-0C87-C49C-69EB-1453E920B97C}"/>
              </a:ext>
            </a:extLst>
          </p:cNvPr>
          <p:cNvPicPr>
            <a:picLocks noChangeAspect="1"/>
          </p:cNvPicPr>
          <p:nvPr userDrawn="1"/>
        </p:nvPicPr>
        <p:blipFill>
          <a:blip r:embed="rId20">
            <a:extLst>
              <a:ext uri="{28A0092B-C50C-407E-A947-70E740481C1C}">
                <a14:useLocalDpi xmlns:a14="http://schemas.microsoft.com/office/drawing/2010/main" val="0"/>
              </a:ext>
            </a:extLst>
          </a:blip>
          <a:srcRect l="24917" r="24917"/>
          <a:stretch/>
        </p:blipFill>
        <p:spPr>
          <a:xfrm>
            <a:off x="2819399" y="0"/>
            <a:ext cx="3505200" cy="5240384"/>
          </a:xfrm>
          <a:prstGeom prst="rect">
            <a:avLst/>
          </a:prstGeom>
        </p:spPr>
      </p:pic>
      <p:sp>
        <p:nvSpPr>
          <p:cNvPr id="8" name="Rectangle 7">
            <a:extLst>
              <a:ext uri="{FF2B5EF4-FFF2-40B4-BE49-F238E27FC236}">
                <a16:creationId xmlns:a16="http://schemas.microsoft.com/office/drawing/2014/main" id="{AE1F36EE-10AE-D1A8-21A8-6412A5D5FC60}"/>
              </a:ext>
            </a:extLst>
          </p:cNvPr>
          <p:cNvSpPr/>
          <p:nvPr userDrawn="1"/>
        </p:nvSpPr>
        <p:spPr bwMode="auto">
          <a:xfrm>
            <a:off x="0" y="5133372"/>
            <a:ext cx="9144000" cy="1800828"/>
          </a:xfrm>
          <a:prstGeom prst="rect">
            <a:avLst/>
          </a:prstGeom>
          <a:solidFill>
            <a:srgbClr val="477AB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pitchFamily="18" charset="0"/>
            </a:endParaRPr>
          </a:p>
        </p:txBody>
      </p:sp>
      <p:pic>
        <p:nvPicPr>
          <p:cNvPr id="13" name="Picture 12" descr="A black and red sign with white text&#10;&#10;Description automatically generated">
            <a:extLst>
              <a:ext uri="{FF2B5EF4-FFF2-40B4-BE49-F238E27FC236}">
                <a16:creationId xmlns:a16="http://schemas.microsoft.com/office/drawing/2014/main" id="{18297E94-2D5D-2896-4032-F2173CA7F1E4}"/>
              </a:ext>
            </a:extLst>
          </p:cNvPr>
          <p:cNvPicPr>
            <a:picLocks/>
          </p:cNvPicPr>
          <p:nvPr userDrawn="1"/>
        </p:nvPicPr>
        <p:blipFill>
          <a:blip r:embed="rId21"/>
          <a:stretch>
            <a:fillRect/>
          </a:stretch>
        </p:blipFill>
        <p:spPr>
          <a:xfrm>
            <a:off x="533400" y="5546075"/>
            <a:ext cx="2057400" cy="899223"/>
          </a:xfrm>
          <a:prstGeom prst="rect">
            <a:avLst/>
          </a:prstGeom>
        </p:spPr>
      </p:pic>
      <p:pic>
        <p:nvPicPr>
          <p:cNvPr id="14" name="Picture 13" descr="A logo with blue lines on a black background&#10;&#10;Description automatically generated">
            <a:extLst>
              <a:ext uri="{FF2B5EF4-FFF2-40B4-BE49-F238E27FC236}">
                <a16:creationId xmlns:a16="http://schemas.microsoft.com/office/drawing/2014/main" id="{21B4989D-E3B6-E47A-4CB5-5A5680E13918}"/>
              </a:ext>
            </a:extLst>
          </p:cNvPr>
          <p:cNvPicPr>
            <a:picLocks noChangeAspect="1"/>
          </p:cNvPicPr>
          <p:nvPr userDrawn="1"/>
        </p:nvPicPr>
        <p:blipFill>
          <a:blip r:embed="rId22"/>
          <a:stretch>
            <a:fillRect/>
          </a:stretch>
        </p:blipFill>
        <p:spPr>
          <a:xfrm>
            <a:off x="3734560" y="5105400"/>
            <a:ext cx="1674879" cy="1674879"/>
          </a:xfrm>
          <a:prstGeom prst="rect">
            <a:avLst/>
          </a:prstGeom>
        </p:spPr>
      </p:pic>
      <p:pic>
        <p:nvPicPr>
          <p:cNvPr id="15" name="Picture 14" descr="A white letter on a black background&#10;&#10;Description automatically generated">
            <a:extLst>
              <a:ext uri="{FF2B5EF4-FFF2-40B4-BE49-F238E27FC236}">
                <a16:creationId xmlns:a16="http://schemas.microsoft.com/office/drawing/2014/main" id="{5EAFB7F5-575F-0BD4-E52B-076968CFA8B4}"/>
              </a:ext>
            </a:extLst>
          </p:cNvPr>
          <p:cNvPicPr>
            <a:picLocks noChangeAspect="1"/>
          </p:cNvPicPr>
          <p:nvPr userDrawn="1"/>
        </p:nvPicPr>
        <p:blipFill>
          <a:blip r:embed="rId23"/>
          <a:stretch>
            <a:fillRect/>
          </a:stretch>
        </p:blipFill>
        <p:spPr>
          <a:xfrm>
            <a:off x="7010400" y="5671457"/>
            <a:ext cx="1376733" cy="648461"/>
          </a:xfrm>
          <a:prstGeom prst="rect">
            <a:avLst/>
          </a:prstGeom>
        </p:spPr>
      </p:pic>
      <p:sp>
        <p:nvSpPr>
          <p:cNvPr id="4" name="Rectangle 3">
            <a:extLst>
              <a:ext uri="{FF2B5EF4-FFF2-40B4-BE49-F238E27FC236}">
                <a16:creationId xmlns:a16="http://schemas.microsoft.com/office/drawing/2014/main" id="{CF5DA3D7-25A2-382F-B769-F4ED05A8BC82}"/>
              </a:ext>
            </a:extLst>
          </p:cNvPr>
          <p:cNvSpPr/>
          <p:nvPr userDrawn="1"/>
        </p:nvSpPr>
        <p:spPr bwMode="auto">
          <a:xfrm>
            <a:off x="-37012" y="-37075"/>
            <a:ext cx="9257212" cy="5240384"/>
          </a:xfrm>
          <a:prstGeom prst="rect">
            <a:avLst/>
          </a:prstGeom>
          <a:solidFill>
            <a:srgbClr val="477ABC">
              <a:alpha val="65098"/>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pitchFamily="18" charset="0"/>
            </a:endParaRPr>
          </a:p>
        </p:txBody>
      </p:sp>
      <p:sp>
        <p:nvSpPr>
          <p:cNvPr id="3075" name="Rectangle 2"/>
          <p:cNvSpPr>
            <a:spLocks noGrp="1" noChangeArrowheads="1"/>
          </p:cNvSpPr>
          <p:nvPr>
            <p:ph type="title"/>
          </p:nvPr>
        </p:nvSpPr>
        <p:spPr bwMode="auto">
          <a:xfrm>
            <a:off x="1371600" y="1898469"/>
            <a:ext cx="7086600" cy="155883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a:t>
            </a:r>
            <a:br>
              <a:rPr lang="en-US" dirty="0"/>
            </a:br>
            <a:r>
              <a:rPr lang="en-US" dirty="0"/>
              <a:t>title style</a:t>
            </a:r>
          </a:p>
        </p:txBody>
      </p:sp>
      <p:cxnSp>
        <p:nvCxnSpPr>
          <p:cNvPr id="9" name="Straight Connector 8">
            <a:extLst>
              <a:ext uri="{FF2B5EF4-FFF2-40B4-BE49-F238E27FC236}">
                <a16:creationId xmlns:a16="http://schemas.microsoft.com/office/drawing/2014/main" id="{C2B2175D-9F56-7594-F128-8587BA5CD3D3}"/>
              </a:ext>
            </a:extLst>
          </p:cNvPr>
          <p:cNvCxnSpPr>
            <a:cxnSpLocks/>
          </p:cNvCxnSpPr>
          <p:nvPr userDrawn="1"/>
        </p:nvCxnSpPr>
        <p:spPr bwMode="auto">
          <a:xfrm>
            <a:off x="-56608" y="5133372"/>
            <a:ext cx="9235440" cy="0"/>
          </a:xfrm>
          <a:prstGeom prst="line">
            <a:avLst/>
          </a:prstGeom>
          <a:solidFill>
            <a:srgbClr val="FFFF99"/>
          </a:solidFill>
          <a:ln w="38100" cap="flat" cmpd="sng" algn="ctr">
            <a:solidFill>
              <a:schemeClr val="bg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ransition spd="med"/>
  <p:hf hdr="0" ftr="0" dt="0"/>
  <p:txStyles>
    <p:titleStyle>
      <a:lvl1pPr algn="l" rtl="0" eaLnBrk="0" fontAlgn="base" hangingPunct="0">
        <a:spcBef>
          <a:spcPct val="0"/>
        </a:spcBef>
        <a:spcAft>
          <a:spcPct val="0"/>
        </a:spcAft>
        <a:defRPr sz="3600" b="1" cap="all" baseline="0">
          <a:solidFill>
            <a:schemeClr val="bg1"/>
          </a:solidFill>
          <a:latin typeface="Arial Narrow" panose="020B0606020202030204" pitchFamily="34" charset="0"/>
          <a:ea typeface="+mj-ea"/>
          <a:cs typeface="+mj-cs"/>
        </a:defRPr>
      </a:lvl1pPr>
      <a:lvl2pPr algn="r" rtl="0" eaLnBrk="0" fontAlgn="base" hangingPunct="0">
        <a:spcBef>
          <a:spcPct val="0"/>
        </a:spcBef>
        <a:spcAft>
          <a:spcPct val="0"/>
        </a:spcAft>
        <a:defRPr sz="3600" b="1">
          <a:solidFill>
            <a:srgbClr val="2D0F34"/>
          </a:solidFill>
          <a:latin typeface="Arial" pitchFamily="34" charset="0"/>
        </a:defRPr>
      </a:lvl2pPr>
      <a:lvl3pPr algn="r" rtl="0" eaLnBrk="0" fontAlgn="base" hangingPunct="0">
        <a:spcBef>
          <a:spcPct val="0"/>
        </a:spcBef>
        <a:spcAft>
          <a:spcPct val="0"/>
        </a:spcAft>
        <a:defRPr sz="3600" b="1">
          <a:solidFill>
            <a:srgbClr val="2D0F34"/>
          </a:solidFill>
          <a:latin typeface="Arial" pitchFamily="34" charset="0"/>
        </a:defRPr>
      </a:lvl3pPr>
      <a:lvl4pPr algn="r" rtl="0" eaLnBrk="0" fontAlgn="base" hangingPunct="0">
        <a:spcBef>
          <a:spcPct val="0"/>
        </a:spcBef>
        <a:spcAft>
          <a:spcPct val="0"/>
        </a:spcAft>
        <a:defRPr sz="3600" b="1">
          <a:solidFill>
            <a:srgbClr val="2D0F34"/>
          </a:solidFill>
          <a:latin typeface="Arial" pitchFamily="34" charset="0"/>
        </a:defRPr>
      </a:lvl4pPr>
      <a:lvl5pPr algn="r" rtl="0" eaLnBrk="0" fontAlgn="base" hangingPunct="0">
        <a:spcBef>
          <a:spcPct val="0"/>
        </a:spcBef>
        <a:spcAft>
          <a:spcPct val="0"/>
        </a:spcAft>
        <a:defRPr sz="3600" b="1">
          <a:solidFill>
            <a:srgbClr val="2D0F34"/>
          </a:solidFill>
          <a:latin typeface="Arial" pitchFamily="34" charset="0"/>
        </a:defRPr>
      </a:lvl5pPr>
      <a:lvl6pPr marL="457200" algn="r" rtl="0" fontAlgn="base">
        <a:spcBef>
          <a:spcPct val="0"/>
        </a:spcBef>
        <a:spcAft>
          <a:spcPct val="0"/>
        </a:spcAft>
        <a:defRPr sz="3600" b="1">
          <a:solidFill>
            <a:srgbClr val="2D0F34"/>
          </a:solidFill>
          <a:latin typeface="Arial" pitchFamily="34" charset="0"/>
        </a:defRPr>
      </a:lvl6pPr>
      <a:lvl7pPr marL="914400" algn="r" rtl="0" fontAlgn="base">
        <a:spcBef>
          <a:spcPct val="0"/>
        </a:spcBef>
        <a:spcAft>
          <a:spcPct val="0"/>
        </a:spcAft>
        <a:defRPr sz="3600" b="1">
          <a:solidFill>
            <a:srgbClr val="2D0F34"/>
          </a:solidFill>
          <a:latin typeface="Arial" pitchFamily="34" charset="0"/>
        </a:defRPr>
      </a:lvl7pPr>
      <a:lvl8pPr marL="1371600" algn="r" rtl="0" fontAlgn="base">
        <a:spcBef>
          <a:spcPct val="0"/>
        </a:spcBef>
        <a:spcAft>
          <a:spcPct val="0"/>
        </a:spcAft>
        <a:defRPr sz="3600" b="1">
          <a:solidFill>
            <a:srgbClr val="2D0F34"/>
          </a:solidFill>
          <a:latin typeface="Arial" pitchFamily="34" charset="0"/>
        </a:defRPr>
      </a:lvl8pPr>
      <a:lvl9pPr marL="1828800" algn="r" rtl="0" fontAlgn="base">
        <a:spcBef>
          <a:spcPct val="0"/>
        </a:spcBef>
        <a:spcAft>
          <a:spcPct val="0"/>
        </a:spcAft>
        <a:defRPr sz="3600" b="1">
          <a:solidFill>
            <a:srgbClr val="2D0F34"/>
          </a:solidFill>
          <a:latin typeface="Arial" pitchFamily="34" charset="0"/>
        </a:defRPr>
      </a:lvl9pPr>
    </p:titleStyle>
    <p:bodyStyle>
      <a:lvl1pPr marL="342900" indent="-342900" algn="l" rtl="0" eaLnBrk="0" fontAlgn="base" hangingPunct="0">
        <a:spcBef>
          <a:spcPct val="20000"/>
        </a:spcBef>
        <a:spcAft>
          <a:spcPct val="0"/>
        </a:spcAft>
        <a:buClr>
          <a:srgbClr val="2D0F34"/>
        </a:buClr>
        <a:buChar char="•"/>
        <a:defRPr sz="2400" b="1">
          <a:solidFill>
            <a:srgbClr val="2D0F34"/>
          </a:solidFill>
          <a:latin typeface="+mn-lt"/>
          <a:ea typeface="+mn-ea"/>
          <a:cs typeface="+mn-cs"/>
        </a:defRPr>
      </a:lvl1pPr>
      <a:lvl2pPr marL="742950" indent="-285750" algn="l" rtl="0" eaLnBrk="0" fontAlgn="base" hangingPunct="0">
        <a:spcBef>
          <a:spcPct val="20000"/>
        </a:spcBef>
        <a:spcAft>
          <a:spcPct val="0"/>
        </a:spcAft>
        <a:buClr>
          <a:srgbClr val="2D0F34"/>
        </a:buClr>
        <a:buFont typeface="Arial" pitchFamily="34" charset="0"/>
        <a:buChar char="–"/>
        <a:defRPr sz="2000">
          <a:solidFill>
            <a:srgbClr val="2D0F34"/>
          </a:solidFill>
          <a:latin typeface="+mn-lt"/>
        </a:defRPr>
      </a:lvl2pPr>
      <a:lvl3pPr marL="1143000" indent="-228600" algn="l" rtl="0" eaLnBrk="0" fontAlgn="base" hangingPunct="0">
        <a:spcBef>
          <a:spcPct val="20000"/>
        </a:spcBef>
        <a:spcAft>
          <a:spcPct val="0"/>
        </a:spcAft>
        <a:buClr>
          <a:srgbClr val="2D0F34"/>
        </a:buClr>
        <a:buChar char="•"/>
        <a:defRPr>
          <a:solidFill>
            <a:srgbClr val="2D0F34"/>
          </a:solidFill>
          <a:latin typeface="+mn-lt"/>
        </a:defRPr>
      </a:lvl3pPr>
      <a:lvl4pPr marL="1600200" indent="-228600" algn="l" rtl="0" eaLnBrk="0" fontAlgn="base" hangingPunct="0">
        <a:spcBef>
          <a:spcPct val="20000"/>
        </a:spcBef>
        <a:spcAft>
          <a:spcPct val="0"/>
        </a:spcAft>
        <a:buClr>
          <a:srgbClr val="2D0F34"/>
        </a:buClr>
        <a:buFont typeface="Arial" pitchFamily="34" charset="0"/>
        <a:buChar char="–"/>
        <a:defRPr sz="1600">
          <a:solidFill>
            <a:srgbClr val="2D0F34"/>
          </a:solidFill>
          <a:latin typeface="+mn-lt"/>
        </a:defRPr>
      </a:lvl4pPr>
      <a:lvl5pPr marL="2057400" indent="-228600" algn="l" rtl="0" eaLnBrk="0" fontAlgn="base" hangingPunct="0">
        <a:spcBef>
          <a:spcPct val="20000"/>
        </a:spcBef>
        <a:spcAft>
          <a:spcPct val="0"/>
        </a:spcAft>
        <a:buClr>
          <a:srgbClr val="2D0F34"/>
        </a:buClr>
        <a:buChar char="•"/>
        <a:defRPr sz="1600">
          <a:solidFill>
            <a:srgbClr val="2D0F34"/>
          </a:solidFill>
          <a:latin typeface="+mn-lt"/>
        </a:defRPr>
      </a:lvl5pPr>
      <a:lvl6pPr marL="2514600" indent="-228600" algn="l" rtl="0" fontAlgn="base">
        <a:spcBef>
          <a:spcPct val="20000"/>
        </a:spcBef>
        <a:spcAft>
          <a:spcPct val="0"/>
        </a:spcAft>
        <a:buClr>
          <a:srgbClr val="2D0F34"/>
        </a:buClr>
        <a:buChar char="•"/>
        <a:defRPr sz="1600">
          <a:solidFill>
            <a:srgbClr val="2D0F34"/>
          </a:solidFill>
          <a:latin typeface="+mn-lt"/>
        </a:defRPr>
      </a:lvl6pPr>
      <a:lvl7pPr marL="2971800" indent="-228600" algn="l" rtl="0" fontAlgn="base">
        <a:spcBef>
          <a:spcPct val="20000"/>
        </a:spcBef>
        <a:spcAft>
          <a:spcPct val="0"/>
        </a:spcAft>
        <a:buClr>
          <a:srgbClr val="2D0F34"/>
        </a:buClr>
        <a:buChar char="•"/>
        <a:defRPr sz="1600">
          <a:solidFill>
            <a:srgbClr val="2D0F34"/>
          </a:solidFill>
          <a:latin typeface="+mn-lt"/>
        </a:defRPr>
      </a:lvl7pPr>
      <a:lvl8pPr marL="3429000" indent="-228600" algn="l" rtl="0" fontAlgn="base">
        <a:spcBef>
          <a:spcPct val="20000"/>
        </a:spcBef>
        <a:spcAft>
          <a:spcPct val="0"/>
        </a:spcAft>
        <a:buClr>
          <a:srgbClr val="2D0F34"/>
        </a:buClr>
        <a:buChar char="•"/>
        <a:defRPr sz="1600">
          <a:solidFill>
            <a:srgbClr val="2D0F34"/>
          </a:solidFill>
          <a:latin typeface="+mn-lt"/>
        </a:defRPr>
      </a:lvl8pPr>
      <a:lvl9pPr marL="3886200" indent="-228600" algn="l" rtl="0" fontAlgn="base">
        <a:spcBef>
          <a:spcPct val="20000"/>
        </a:spcBef>
        <a:spcAft>
          <a:spcPct val="0"/>
        </a:spcAft>
        <a:buClr>
          <a:srgbClr val="2D0F34"/>
        </a:buClr>
        <a:buChar char="•"/>
        <a:defRPr sz="1600">
          <a:solidFill>
            <a:srgbClr val="2D0F3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1ADE67-1C96-37A0-AD32-720C4259BA43}"/>
              </a:ext>
            </a:extLst>
          </p:cNvPr>
          <p:cNvSpPr/>
          <p:nvPr userDrawn="1"/>
        </p:nvSpPr>
        <p:spPr bwMode="auto">
          <a:xfrm>
            <a:off x="228600" y="228600"/>
            <a:ext cx="7391400" cy="914400"/>
          </a:xfrm>
          <a:prstGeom prst="rect">
            <a:avLst/>
          </a:prstGeom>
          <a:solidFill>
            <a:srgbClr val="477AB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hlink"/>
              </a:buClr>
              <a:buSzTx/>
              <a:buFontTx/>
              <a:buChar char="•"/>
              <a:tabLst/>
            </a:pPr>
            <a:endParaRPr kumimoji="1" lang="en-US" sz="2800" b="0" i="0" u="none" strike="noStrike" cap="none" normalizeH="0" baseline="0">
              <a:ln>
                <a:noFill/>
              </a:ln>
              <a:solidFill>
                <a:schemeClr val="tx1"/>
              </a:solidFill>
              <a:effectLst/>
              <a:latin typeface="Arial Black" pitchFamily="34" charset="0"/>
            </a:endParaRPr>
          </a:p>
        </p:txBody>
      </p:sp>
      <p:sp>
        <p:nvSpPr>
          <p:cNvPr id="4099" name="Rectangle 2"/>
          <p:cNvSpPr>
            <a:spLocks noGrp="1" noChangeArrowheads="1"/>
          </p:cNvSpPr>
          <p:nvPr>
            <p:ph type="title"/>
          </p:nvPr>
        </p:nvSpPr>
        <p:spPr bwMode="auto">
          <a:xfrm>
            <a:off x="228600" y="136525"/>
            <a:ext cx="728575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00"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4B44052D-1638-4015-866F-98EC4A8F9EA8}" type="slidenum">
              <a:rPr lang="en-US" smtClean="0"/>
              <a:pPr/>
              <a:t>‹#›</a:t>
            </a:fld>
            <a:endParaRPr lang="en-US" dirty="0"/>
          </a:p>
        </p:txBody>
      </p:sp>
      <p:sp>
        <p:nvSpPr>
          <p:cNvPr id="4" name="Rectangle 3">
            <a:extLst>
              <a:ext uri="{FF2B5EF4-FFF2-40B4-BE49-F238E27FC236}">
                <a16:creationId xmlns:a16="http://schemas.microsoft.com/office/drawing/2014/main" id="{5E0CEC87-9932-39D1-FCE0-3A2206EBF60A}"/>
              </a:ext>
            </a:extLst>
          </p:cNvPr>
          <p:cNvSpPr/>
          <p:nvPr userDrawn="1"/>
        </p:nvSpPr>
        <p:spPr bwMode="auto">
          <a:xfrm>
            <a:off x="228600" y="228600"/>
            <a:ext cx="7391400" cy="838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hlink"/>
              </a:buClr>
              <a:buSzTx/>
              <a:buFontTx/>
              <a:buChar char="•"/>
              <a:tabLst/>
            </a:pPr>
            <a:endParaRPr kumimoji="1" lang="en-US" sz="2800" b="0" i="0" u="none" strike="noStrike" cap="none" normalizeH="0" baseline="0">
              <a:ln>
                <a:noFill/>
              </a:ln>
              <a:solidFill>
                <a:schemeClr val="tx1"/>
              </a:solidFill>
              <a:effectLst/>
              <a:latin typeface="Arial Black" pitchFamily="34" charset="0"/>
            </a:endParaRPr>
          </a:p>
        </p:txBody>
      </p:sp>
      <p:pic>
        <p:nvPicPr>
          <p:cNvPr id="7" name="Picture 6">
            <a:extLst>
              <a:ext uri="{FF2B5EF4-FFF2-40B4-BE49-F238E27FC236}">
                <a16:creationId xmlns:a16="http://schemas.microsoft.com/office/drawing/2014/main" id="{2DA34AD0-50C0-3C2F-36EE-D63929B7E9A7}"/>
              </a:ext>
            </a:extLst>
          </p:cNvPr>
          <p:cNvPicPr>
            <a:picLocks noChangeAspect="1"/>
          </p:cNvPicPr>
          <p:nvPr userDrawn="1"/>
        </p:nvPicPr>
        <p:blipFill>
          <a:blip r:embed="rId19" cstate="hqprint">
            <a:extLst>
              <a:ext uri="{28A0092B-C50C-407E-A947-70E740481C1C}">
                <a14:useLocalDpi xmlns:a14="http://schemas.microsoft.com/office/drawing/2010/main" val="0"/>
              </a:ext>
            </a:extLst>
          </a:blip>
          <a:srcRect l="5865" r="5865"/>
          <a:stretch/>
        </p:blipFill>
        <p:spPr>
          <a:xfrm>
            <a:off x="7696200" y="222191"/>
            <a:ext cx="1219200" cy="92080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734" r:id="rId3"/>
    <p:sldLayoutId id="2147483675" r:id="rId4"/>
    <p:sldLayoutId id="2147483676" r:id="rId5"/>
    <p:sldLayoutId id="2147483677" r:id="rId6"/>
    <p:sldLayoutId id="2147483678" r:id="rId7"/>
    <p:sldLayoutId id="2147483733" r:id="rId8"/>
    <p:sldLayoutId id="2147483679" r:id="rId9"/>
    <p:sldLayoutId id="2147483680" r:id="rId10"/>
    <p:sldLayoutId id="2147483681" r:id="rId11"/>
    <p:sldLayoutId id="2147483682" r:id="rId12"/>
    <p:sldLayoutId id="2147483683" r:id="rId13"/>
    <p:sldLayoutId id="2147483684" r:id="rId14"/>
    <p:sldLayoutId id="2147483685" r:id="rId15"/>
    <p:sldLayoutId id="2147483702" r:id="rId16"/>
  </p:sldLayoutIdLst>
  <p:hf hdr="0" ftr="0" dt="0"/>
  <p:txStyles>
    <p:titleStyle>
      <a:lvl1pPr algn="l" rtl="0" eaLnBrk="1" fontAlgn="base" hangingPunct="1">
        <a:spcBef>
          <a:spcPct val="0"/>
        </a:spcBef>
        <a:spcAft>
          <a:spcPct val="0"/>
        </a:spcAft>
        <a:defRPr sz="3600" cap="all" baseline="0">
          <a:solidFill>
            <a:schemeClr val="bg1"/>
          </a:solidFill>
          <a:latin typeface="Arial Narrow" panose="020B0606020202030204" pitchFamily="34" charset="0"/>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43B014-4509-EC73-621C-55B2064F560A}"/>
              </a:ext>
            </a:extLst>
          </p:cNvPr>
          <p:cNvSpPr/>
          <p:nvPr userDrawn="1"/>
        </p:nvSpPr>
        <p:spPr bwMode="auto">
          <a:xfrm>
            <a:off x="1600200" y="0"/>
            <a:ext cx="7620000" cy="1123406"/>
          </a:xfrm>
          <a:prstGeom prst="rect">
            <a:avLst/>
          </a:prstGeom>
          <a:solidFill>
            <a:srgbClr val="477AB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hlink"/>
              </a:buClr>
              <a:buSzTx/>
              <a:buFontTx/>
              <a:buChar char="•"/>
              <a:tabLst/>
            </a:pPr>
            <a:endParaRPr kumimoji="1" lang="en-US" sz="2800" b="0" i="0" u="none" strike="noStrike" cap="none" normalizeH="0" baseline="0">
              <a:ln>
                <a:noFill/>
              </a:ln>
              <a:solidFill>
                <a:schemeClr val="tx1"/>
              </a:solidFill>
              <a:effectLst/>
              <a:latin typeface="Arial Black" pitchFamily="34" charset="0"/>
            </a:endParaRPr>
          </a:p>
        </p:txBody>
      </p:sp>
      <p:sp>
        <p:nvSpPr>
          <p:cNvPr id="4099" name="Rectangle 2"/>
          <p:cNvSpPr>
            <a:spLocks noGrp="1" noChangeArrowheads="1"/>
          </p:cNvSpPr>
          <p:nvPr>
            <p:ph type="title"/>
          </p:nvPr>
        </p:nvSpPr>
        <p:spPr bwMode="auto">
          <a:xfrm>
            <a:off x="17526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tx1"/>
                </a:solidFill>
              </a:defRPr>
            </a:lvl1pPr>
          </a:lstStyle>
          <a:p>
            <a:fld id="{1C0D38EC-5202-43FF-8CF9-40F215805724}" type="slidenum">
              <a:rPr lang="en-US" smtClean="0"/>
              <a:pPr/>
              <a:t>‹#›</a:t>
            </a:fld>
            <a:endParaRPr lang="en-US" dirty="0"/>
          </a:p>
        </p:txBody>
      </p:sp>
      <p:pic>
        <p:nvPicPr>
          <p:cNvPr id="5" name="Picture 4" descr="An aerial view of a roundabout&#10;&#10;Description automatically generated">
            <a:extLst>
              <a:ext uri="{FF2B5EF4-FFF2-40B4-BE49-F238E27FC236}">
                <a16:creationId xmlns:a16="http://schemas.microsoft.com/office/drawing/2014/main" id="{1938C293-34CA-93BE-1D0A-6691028AAB9C}"/>
              </a:ext>
            </a:extLst>
          </p:cNvPr>
          <p:cNvPicPr>
            <a:picLocks noChangeAspect="1"/>
          </p:cNvPicPr>
          <p:nvPr userDrawn="1"/>
        </p:nvPicPr>
        <p:blipFill rotWithShape="1">
          <a:blip r:embed="rId17"/>
          <a:srcRect r="11730"/>
          <a:stretch/>
        </p:blipFill>
        <p:spPr>
          <a:xfrm>
            <a:off x="-1" y="-19410"/>
            <a:ext cx="1513149" cy="1142816"/>
          </a:xfrm>
          <a:prstGeom prst="rect">
            <a:avLst/>
          </a:prstGeom>
        </p:spPr>
      </p:pic>
    </p:spTree>
    <p:extLst>
      <p:ext uri="{BB962C8B-B14F-4D97-AF65-F5344CB8AC3E}">
        <p14:creationId xmlns:p14="http://schemas.microsoft.com/office/powerpoint/2010/main" val="259047505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hf hdr="0" ftr="0" dt="0"/>
  <p:txStyles>
    <p:titleStyle>
      <a:lvl1pPr algn="r" rtl="0" eaLnBrk="1" fontAlgn="base" hangingPunct="1">
        <a:spcBef>
          <a:spcPct val="0"/>
        </a:spcBef>
        <a:spcAft>
          <a:spcPct val="0"/>
        </a:spcAft>
        <a:defRPr sz="3600">
          <a:solidFill>
            <a:schemeClr val="tx2"/>
          </a:solidFill>
          <a:latin typeface="+mj-lt"/>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bwMode="auto">
          <a:xfrm>
            <a:off x="17526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16AB82DD-E9C1-4143-B4E4-D90C287C63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170955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hf hdr="0" ftr="0" dt="0"/>
  <p:txStyles>
    <p:titleStyle>
      <a:lvl1pPr algn="r" rtl="0" eaLnBrk="1" fontAlgn="base" hangingPunct="1">
        <a:spcBef>
          <a:spcPct val="0"/>
        </a:spcBef>
        <a:spcAft>
          <a:spcPct val="0"/>
        </a:spcAft>
        <a:defRPr sz="3600">
          <a:solidFill>
            <a:schemeClr val="tx2"/>
          </a:solidFill>
          <a:latin typeface="+mj-lt"/>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n.gov/commerce/regboards/contractors.html"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sos.tn.gov/business-services"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110.jpg"/></Relationships>
</file>

<file path=ppt/slides/_rels/slide14.xml.rels><?xml version="1.0" encoding="UTF-8" standalone="yes"?>
<Relationships xmlns="http://schemas.openxmlformats.org/package/2006/relationships"><Relationship Id="rId3" Type="http://schemas.openxmlformats.org/officeDocument/2006/relationships/hyperlink" Target="http://www.fhwa.dot.gov/programadmin/contracts/index.cfm"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hyperlink" Target="https://www.tn.gov/tdot/civil-rights/small-business-development-program.html" TargetMode="External"/><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2.xml"/></Relationships>
</file>

<file path=ppt/slides/_rels/slide174.xml.rels><?xml version="1.0" encoding="UTF-8" standalone="yes"?>
<Relationships xmlns="http://schemas.openxmlformats.org/package/2006/relationships"><Relationship Id="rId2" Type="http://schemas.openxmlformats.org/officeDocument/2006/relationships/hyperlink" Target="https://www.tn.gov/tdot/materials-and-tests/field-operations/forms.html" TargetMode="External"/><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oleObject" Target="../embeddings/oleObject3.bin"/><Relationship Id="rId1" Type="http://schemas.openxmlformats.org/officeDocument/2006/relationships/slideLayout" Target="../slideLayouts/slideLayout2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2.xml"/></Relationships>
</file>

<file path=ppt/slides/_rels/slide186.xml.rels><?xml version="1.0" encoding="UTF-8" standalone="yes"?>
<Relationships xmlns="http://schemas.openxmlformats.org/package/2006/relationships"><Relationship Id="rId2" Type="http://schemas.openxmlformats.org/officeDocument/2006/relationships/hyperlink" Target="mailto:Local.Programs@tn.gov" TargetMode="External"/><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hyperlink" Target="mailto:tdot.dbe.program@tn.gov" TargetMode="Externa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hyperlink" Target="mailto:tdot.dbe.program@tn.gov" TargetMode="External"/><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1.wmf"/></Relationships>
</file>

<file path=ppt/slides/_rels/slide32.xml.rels><?xml version="1.0" encoding="UTF-8" standalone="yes"?>
<Relationships xmlns="http://schemas.openxmlformats.org/package/2006/relationships"><Relationship Id="rId3" Type="http://schemas.openxmlformats.org/officeDocument/2006/relationships/hyperlink" Target="mailto:lpd.invoices@tn.gov"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hyperlink" Target="https://www.tn.gov/tdot/program-development-and-administration-home/local-programs/reimbursemen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hyperlink" Target="mailto:LPD.Invoices@tn.gov"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Local.Programs@tn.gov"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hyperlink" Target="https://www.tn.gov/content/dam/tn/tdot/programdevelopment/localprograms/documents-and-forms/7-2_Construction_Award_Information_Form.docx" TargetMode="Externa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hyperlink" Target="https://www.tn.gov/content/dam/tn/tdot/programdevelopment/localprograms/documents-and-forms/LP_Circular_Letters_Combined.pdf" TargetMode="External"/><Relationship Id="rId2" Type="http://schemas.openxmlformats.org/officeDocument/2006/relationships/hyperlink" Target="https://www.tn.gov/tdot/program-development-and-administration-home/local-programs/documents-and-forms-.html" TargetMode="External"/><Relationship Id="rId1" Type="http://schemas.openxmlformats.org/officeDocument/2006/relationships/slideLayout" Target="../slideLayouts/slideLayout17.xml"/><Relationship Id="rId4" Type="http://schemas.openxmlformats.org/officeDocument/2006/relationships/hyperlink" Target="http://www.tdot.state.tn.us/construction/Circular_Letters/circltr.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https://www.tn.gov/tdot/tdot-construction-division/construction-contractor-prequalification.html"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4.jpg"/></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2" Type="http://schemas.openxmlformats.org/officeDocument/2006/relationships/hyperlink" Target="https://www.tn.gov/tdot/civil-rights/small-business-development-program.html"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hyperlink" Target="mailto:tdot.dbe.program@tn.gov" TargetMode="Externa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www.tn.gov/content/dam/tn/tdot/programdevelopment/localprograms/documents-and-forms/LP_Circular_Letters_Combined.pdf"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hyperlink" Target="mailto:Local.Programs@tn.gov" TargetMode="Externa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hyperlink" Target="https://www.tn.gov/workforce/general-resources/major-publications0/major-publications-redirect/posters-redirect/required-posters.html" TargetMode="Externa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mailto:Local.Programs@tn.gov"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hyperlink" Target="mailto:Local.Programs@tn.gov"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973F-783A-39C0-DFD7-B24C2C1C879D}"/>
              </a:ext>
            </a:extLst>
          </p:cNvPr>
          <p:cNvSpPr>
            <a:spLocks noGrp="1"/>
          </p:cNvSpPr>
          <p:nvPr>
            <p:ph type="ctrTitle"/>
          </p:nvPr>
        </p:nvSpPr>
        <p:spPr/>
        <p:txBody>
          <a:bodyPr/>
          <a:lstStyle/>
          <a:p>
            <a:r>
              <a:rPr lang="en-US" dirty="0"/>
              <a:t>2024 TDOT Local Programs </a:t>
            </a:r>
            <a:br>
              <a:rPr lang="en-US" dirty="0"/>
            </a:br>
            <a:r>
              <a:rPr lang="en-US" dirty="0"/>
              <a:t>Construction Phase Overview</a:t>
            </a:r>
          </a:p>
        </p:txBody>
      </p:sp>
    </p:spTree>
    <p:extLst>
      <p:ext uri="{BB962C8B-B14F-4D97-AF65-F5344CB8AC3E}">
        <p14:creationId xmlns:p14="http://schemas.microsoft.com/office/powerpoint/2010/main" val="42741326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p:txBody>
          <a:bodyPr>
            <a:normAutofit fontScale="85000" lnSpcReduction="10000"/>
          </a:bodyPr>
          <a:lstStyle/>
          <a:p>
            <a:pPr marL="64008" indent="0" fontAlgn="auto">
              <a:spcBef>
                <a:spcPts val="3000"/>
              </a:spcBef>
              <a:spcAft>
                <a:spcPts val="0"/>
              </a:spcAft>
              <a:buNone/>
              <a:defRPr/>
            </a:pPr>
            <a:r>
              <a:rPr lang="en-US" sz="3000" b="1" dirty="0">
                <a:solidFill>
                  <a:srgbClr val="000000">
                    <a:lumMod val="75000"/>
                    <a:lumOff val="25000"/>
                  </a:srgbClr>
                </a:solidFill>
                <a:cs typeface="Calibri" pitchFamily="34" charset="0"/>
              </a:rPr>
              <a:t>Who Can Bid?</a:t>
            </a:r>
          </a:p>
          <a:p>
            <a:pPr marL="448056" indent="-384048" fontAlgn="auto">
              <a:spcBef>
                <a:spcPts val="1200"/>
              </a:spcBef>
              <a:spcAft>
                <a:spcPts val="0"/>
              </a:spcAft>
              <a:defRPr/>
            </a:pPr>
            <a:r>
              <a:rPr lang="en-US" sz="1900" b="1" dirty="0">
                <a:solidFill>
                  <a:srgbClr val="FF0000"/>
                </a:solidFill>
                <a:cs typeface="Arial" charset="0"/>
              </a:rPr>
              <a:t>Only prime contractors that have been prequalified in the appropriate TDOT work classification, relevant to the project, can be authorized to bid (23 CFR 635.110).</a:t>
            </a:r>
          </a:p>
          <a:p>
            <a:pPr marL="448056" indent="-384048" fontAlgn="auto">
              <a:spcBef>
                <a:spcPts val="1200"/>
              </a:spcBef>
              <a:spcAft>
                <a:spcPts val="0"/>
              </a:spcAft>
              <a:defRPr/>
            </a:pPr>
            <a:r>
              <a:rPr lang="en-US" sz="1900" b="1" dirty="0">
                <a:solidFill>
                  <a:srgbClr val="FF0000"/>
                </a:solidFill>
                <a:cs typeface="Arial" charset="0"/>
              </a:rPr>
              <a:t>Prospective bidders must request authorization to bid by the LG. Prior to the issuance of a proposal contract, the LG shall evaluate the contractor submitting the bid authorization request and determine if the prospective bidder is prequalified by TDOT or within the prequalification renewal grace period.</a:t>
            </a:r>
          </a:p>
          <a:p>
            <a:pPr marL="448056" indent="-384048" fontAlgn="auto">
              <a:spcBef>
                <a:spcPts val="1200"/>
              </a:spcBef>
              <a:spcAft>
                <a:spcPts val="0"/>
              </a:spcAft>
              <a:defRPr/>
            </a:pPr>
            <a:r>
              <a:rPr lang="en-US" sz="1800" b="1" dirty="0">
                <a:cs typeface="Arial" charset="0"/>
              </a:rPr>
              <a:t>Contractors must use and only use the name as shown on pre-qualification records</a:t>
            </a:r>
          </a:p>
          <a:p>
            <a:pPr marL="448056" indent="-384048" fontAlgn="auto">
              <a:spcBef>
                <a:spcPts val="1200"/>
              </a:spcBef>
              <a:spcAft>
                <a:spcPts val="0"/>
              </a:spcAft>
              <a:defRPr/>
            </a:pPr>
            <a:r>
              <a:rPr lang="en-US" sz="1800" b="1" dirty="0">
                <a:cs typeface="Arial" charset="0"/>
              </a:rPr>
              <a:t>Bid book and bid form must be marked VOID if sold to </a:t>
            </a:r>
            <a:r>
              <a:rPr lang="en-US" sz="1800" b="1" u="sng" dirty="0">
                <a:cs typeface="Arial" charset="0"/>
              </a:rPr>
              <a:t>non-prequalified contractors or those pending qualification</a:t>
            </a:r>
          </a:p>
          <a:p>
            <a:pPr marL="448056" indent="-384048" fontAlgn="auto">
              <a:spcBef>
                <a:spcPts val="1200"/>
              </a:spcBef>
              <a:spcAft>
                <a:spcPts val="0"/>
              </a:spcAft>
              <a:defRPr/>
            </a:pPr>
            <a:r>
              <a:rPr lang="en-US" sz="1800" b="1" dirty="0">
                <a:cs typeface="Arial" charset="0"/>
              </a:rPr>
              <a:t>Contractors who are not prequalified with TDOT in the appropriate work classification(s) should not be authorized to bid </a:t>
            </a:r>
            <a:r>
              <a:rPr lang="en-US" sz="1800" b="1" dirty="0">
                <a:solidFill>
                  <a:srgbClr val="FF0000"/>
                </a:solidFill>
                <a:cs typeface="Arial" charset="0"/>
              </a:rPr>
              <a:t>(i.e., guardrail contractor would not be authorized to bid resurfacing project)</a:t>
            </a:r>
          </a:p>
          <a:p>
            <a:pPr marL="448056" indent="-384048" fontAlgn="auto">
              <a:spcBef>
                <a:spcPts val="1200"/>
              </a:spcBef>
              <a:spcAft>
                <a:spcPts val="0"/>
              </a:spcAft>
              <a:defRPr/>
            </a:pPr>
            <a:r>
              <a:rPr lang="en-US" sz="1800" b="1" dirty="0">
                <a:cs typeface="Arial" charset="0"/>
              </a:rPr>
              <a:t>All subcontractors must be on TDOT’s pre-qualified list before beginning any work </a:t>
            </a:r>
          </a:p>
          <a:p>
            <a:pPr marL="448056" indent="-384048" fontAlgn="auto">
              <a:spcBef>
                <a:spcPts val="3000"/>
              </a:spcBef>
              <a:spcAft>
                <a:spcPts val="0"/>
              </a:spcAft>
              <a:defRPr/>
            </a:pPr>
            <a:endParaRPr lang="en-US" sz="1800" b="1" dirty="0">
              <a:cs typeface="Arial" charset="0"/>
            </a:endParaRPr>
          </a:p>
        </p:txBody>
      </p:sp>
      <p:sp>
        <p:nvSpPr>
          <p:cNvPr id="2" name="Slide Number Placeholder 1"/>
          <p:cNvSpPr>
            <a:spLocks noGrp="1"/>
          </p:cNvSpPr>
          <p:nvPr>
            <p:ph type="sldNum" sz="quarter" idx="4"/>
          </p:nvPr>
        </p:nvSpPr>
        <p:spPr/>
        <p:txBody>
          <a:bodyPr/>
          <a:lstStyle/>
          <a:p>
            <a:fld id="{0724E6DA-09E9-4411-AD2D-E9B5F8F810D9}" type="slidenum">
              <a:rPr lang="en-US" smtClean="0">
                <a:solidFill>
                  <a:srgbClr val="000000"/>
                </a:solidFill>
              </a:rPr>
              <a:pPr/>
              <a:t>10</a:t>
            </a:fld>
            <a:endParaRPr lang="en-US">
              <a:solidFill>
                <a:srgbClr val="000000"/>
              </a:solidFill>
            </a:endParaRPr>
          </a:p>
        </p:txBody>
      </p:sp>
      <p:sp>
        <p:nvSpPr>
          <p:cNvPr id="6" name="Rectangle 2"/>
          <p:cNvSpPr>
            <a:spLocks noGrp="1" noChangeArrowheads="1"/>
          </p:cNvSpPr>
          <p:nvPr>
            <p:ph type="title"/>
          </p:nvPr>
        </p:nvSpPr>
        <p:spPr/>
        <p:txBody>
          <a:bodyPr>
            <a:noAutofit/>
          </a:bodyPr>
          <a:lstStyle/>
          <a:p>
            <a:pPr marL="484632" indent="0" eaLnBrk="1" fontAlgn="auto" hangingPunct="1">
              <a:spcAft>
                <a:spcPts val="0"/>
              </a:spcAft>
              <a:defRPr/>
            </a:pPr>
            <a:r>
              <a:rPr lang="en-US" b="0" dirty="0">
                <a:effectLst/>
              </a:rPr>
              <a:t>Pre-Construction and </a:t>
            </a:r>
            <a:br>
              <a:rPr lang="en-US" b="0" dirty="0">
                <a:effectLst/>
              </a:rPr>
            </a:br>
            <a:r>
              <a:rPr lang="en-US" b="0" dirty="0">
                <a:effectLst/>
              </a:rPr>
              <a:t>Construction Procedures</a:t>
            </a:r>
          </a:p>
        </p:txBody>
      </p:sp>
    </p:spTree>
    <p:extLst>
      <p:ext uri="{BB962C8B-B14F-4D97-AF65-F5344CB8AC3E}">
        <p14:creationId xmlns:p14="http://schemas.microsoft.com/office/powerpoint/2010/main" val="391715815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p>
          <a:p>
            <a:endParaRPr lang="en-US" sz="1600" b="1" dirty="0"/>
          </a:p>
          <a:p>
            <a:pPr>
              <a:buNone/>
            </a:pPr>
            <a:r>
              <a:rPr lang="en-US" sz="1600" b="1" dirty="0"/>
              <a:t>CEI SCOPE OF SERVICES SUMMARY</a:t>
            </a:r>
          </a:p>
          <a:p>
            <a:r>
              <a:rPr lang="en-US" sz="1800" dirty="0"/>
              <a:t>Inspection will be needed full time while the contractor is working. Project inspection crews will vary.  You will always need a certified concrete inspector when placing concrete.  You will need a certified roadway asphalt inspector and a certified asphalt plant technician when placing asphalt paving. Below is typical inspection crews needed for construction projects:</a:t>
            </a:r>
          </a:p>
          <a:p>
            <a:pPr lvl="1"/>
            <a:endParaRPr lang="en-US" sz="1400" dirty="0"/>
          </a:p>
          <a:p>
            <a:pPr lvl="1"/>
            <a:r>
              <a:rPr lang="en-US" sz="1400" dirty="0"/>
              <a:t>Paving project: 1 field  inspector, 1 plant inspector, 1 project engineer and records assistant</a:t>
            </a:r>
          </a:p>
          <a:p>
            <a:pPr lvl="1"/>
            <a:r>
              <a:rPr lang="en-US" sz="1400" dirty="0"/>
              <a:t>Road Widening project:  1 field inspector, 1 project engineer and records assistant (concrete inspector, asphalt inspectors and </a:t>
            </a:r>
            <a:r>
              <a:rPr lang="en-US" sz="1400" dirty="0" err="1"/>
              <a:t>EPSC</a:t>
            </a:r>
            <a:r>
              <a:rPr lang="en-US" sz="1400" dirty="0"/>
              <a:t> inspector as needed)</a:t>
            </a:r>
          </a:p>
          <a:p>
            <a:pPr lvl="1"/>
            <a:r>
              <a:rPr lang="en-US" sz="1400" dirty="0"/>
              <a:t>Bridge project:  1 field inspector, 1 project engineer and records assistant</a:t>
            </a:r>
          </a:p>
          <a:p>
            <a:pPr lvl="1"/>
            <a:r>
              <a:rPr lang="en-US" sz="1400" dirty="0"/>
              <a:t>Signal replacement project:  1 manager/inspector and records assistant</a:t>
            </a:r>
          </a:p>
          <a:p>
            <a:endParaRPr lang="en-US" sz="16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100</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endParaRPr lang="en-US" sz="1600" b="1" dirty="0"/>
          </a:p>
          <a:p>
            <a:r>
              <a:rPr lang="en-US" sz="1600" dirty="0"/>
              <a:t>The LG/CEI shall conduct all acceptance testing (TDOT SOP 1-1). A representative from TDOT Regional Materials and Tests shall conduct all verification and independent assurance testing for the local project in accordance with (TDOT SOP 1-2). </a:t>
            </a:r>
          </a:p>
          <a:p>
            <a:r>
              <a:rPr lang="en-US" sz="1600" dirty="0"/>
              <a:t>Various methods shall be used to document project activity. Daily activities are documented in the project diary, work item quantities are documented in the field book, adjustments/additions/deductions are calculated using worksheets, and specific reports and checklists are used to establish the quality of work. A Project Diary template and loose-leaf field book templates are available on the LPDO website.   </a:t>
            </a:r>
          </a:p>
          <a:p>
            <a:r>
              <a:rPr lang="en-US" sz="1600" dirty="0"/>
              <a:t>The Local Government’s Project Supervisor, project office personnel, and inspectors are required to maintain accurate and complete records of all construction work. All records shall be made available for review at TDOT’s request. </a:t>
            </a:r>
          </a:p>
          <a:p>
            <a:r>
              <a:rPr lang="en-US" sz="1600" dirty="0"/>
              <a:t>It is of prime importance in the administration of a contract that measurements and calculations of contract item quantities are accurate, that records of such quantities are complete and detailed enough to sustain audit, and that records of all other activities pertaining to the contract contain sufficient details and are clear enough to be read and understood by anyone unfamiliar with the project.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101</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and Test Standard </a:t>
            </a:r>
            <a:br>
              <a:rPr lang="en-US" dirty="0"/>
            </a:br>
            <a:r>
              <a:rPr lang="en-US" dirty="0"/>
              <a:t>Operating Procedures (SOP)</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102</a:t>
            </a:fld>
            <a:endParaRPr lang="en-US" dirty="0"/>
          </a:p>
        </p:txBody>
      </p:sp>
      <p:pic>
        <p:nvPicPr>
          <p:cNvPr id="6" name="Picture 5" descr="A document with text on it">
            <a:extLst>
              <a:ext uri="{FF2B5EF4-FFF2-40B4-BE49-F238E27FC236}">
                <a16:creationId xmlns:a16="http://schemas.microsoft.com/office/drawing/2014/main" id="{8210CA94-37EC-5DEB-2741-6022C073D4AF}"/>
              </a:ext>
            </a:extLst>
          </p:cNvPr>
          <p:cNvPicPr>
            <a:picLocks noChangeAspect="1"/>
          </p:cNvPicPr>
          <p:nvPr/>
        </p:nvPicPr>
        <p:blipFill>
          <a:blip r:embed="rId2"/>
          <a:stretch>
            <a:fillRect/>
          </a:stretch>
        </p:blipFill>
        <p:spPr>
          <a:xfrm>
            <a:off x="677103" y="1722438"/>
            <a:ext cx="3573839" cy="4624968"/>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40AA12A0-D4BF-3B35-04C1-01E41CA90FD7}"/>
              </a:ext>
            </a:extLst>
          </p:cNvPr>
          <p:cNvPicPr>
            <a:picLocks noChangeAspect="1"/>
          </p:cNvPicPr>
          <p:nvPr/>
        </p:nvPicPr>
        <p:blipFill>
          <a:blip r:embed="rId3"/>
          <a:stretch>
            <a:fillRect/>
          </a:stretch>
        </p:blipFill>
        <p:spPr>
          <a:xfrm>
            <a:off x="4893060" y="1722438"/>
            <a:ext cx="3580751" cy="463391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endParaRPr lang="en-US" sz="1800" dirty="0"/>
          </a:p>
          <a:p>
            <a:r>
              <a:rPr lang="en-US" sz="1800" dirty="0"/>
              <a:t>Project files shall be neatly organized to adequately document and record all project correspondence, and provide full support for all payments and decisions made including material certifications and test reports, calculations, invoices, etc. in accordance with 23 CFR 635.123. </a:t>
            </a:r>
          </a:p>
          <a:p>
            <a:r>
              <a:rPr lang="en-US" sz="1800" dirty="0"/>
              <a:t>Common types of documentation: </a:t>
            </a:r>
          </a:p>
          <a:p>
            <a:pPr lvl="1"/>
            <a:r>
              <a:rPr lang="en-US" sz="1800" dirty="0"/>
              <a:t>Project Diary </a:t>
            </a:r>
          </a:p>
          <a:p>
            <a:pPr lvl="1"/>
            <a:r>
              <a:rPr lang="en-US" sz="1800" dirty="0"/>
              <a:t>Item Documentation </a:t>
            </a:r>
          </a:p>
          <a:p>
            <a:pPr lvl="2"/>
            <a:r>
              <a:rPr lang="en-US" sz="1800" dirty="0"/>
              <a:t>Field book documentation </a:t>
            </a:r>
          </a:p>
          <a:p>
            <a:pPr lvl="2"/>
            <a:r>
              <a:rPr lang="en-US" sz="1800" dirty="0"/>
              <a:t>Item quantity tickets </a:t>
            </a:r>
          </a:p>
          <a:p>
            <a:pPr lvl="2"/>
            <a:r>
              <a:rPr lang="en-US" sz="1800" dirty="0"/>
              <a:t>Work item quantities </a:t>
            </a:r>
          </a:p>
          <a:p>
            <a:pPr lvl="2"/>
            <a:r>
              <a:rPr lang="en-US" sz="1800" dirty="0"/>
              <a:t>Cross-section quantities </a:t>
            </a:r>
          </a:p>
          <a:p>
            <a:pPr lvl="1"/>
            <a:r>
              <a:rPr lang="en-US" sz="1800" dirty="0"/>
              <a:t>Bridge Foundation Information </a:t>
            </a:r>
          </a:p>
          <a:p>
            <a:pPr lvl="1"/>
            <a:r>
              <a:rPr lang="en-US" sz="1800" dirty="0"/>
              <a:t>Item Adjustment Worksheets </a:t>
            </a:r>
          </a:p>
          <a:p>
            <a:endParaRPr lang="en-US" sz="14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103</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Project Diary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104</a:t>
            </a:fld>
            <a:endParaRPr lang="en-US" dirty="0"/>
          </a:p>
        </p:txBody>
      </p:sp>
      <p:pic>
        <p:nvPicPr>
          <p:cNvPr id="5" name="Picture 4" descr="A close-up of a paper&#10;&#10;Description automatically generated">
            <a:extLst>
              <a:ext uri="{FF2B5EF4-FFF2-40B4-BE49-F238E27FC236}">
                <a16:creationId xmlns:a16="http://schemas.microsoft.com/office/drawing/2014/main" id="{5D96F269-DB34-F236-2553-F961FBF59C72}"/>
              </a:ext>
            </a:extLst>
          </p:cNvPr>
          <p:cNvPicPr>
            <a:picLocks noChangeAspect="1"/>
          </p:cNvPicPr>
          <p:nvPr/>
        </p:nvPicPr>
        <p:blipFill>
          <a:blip r:embed="rId2"/>
          <a:stretch>
            <a:fillRect/>
          </a:stretch>
        </p:blipFill>
        <p:spPr>
          <a:xfrm>
            <a:off x="1066800" y="1447800"/>
            <a:ext cx="7010400" cy="495382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Work Item Quantity Spreadsheet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105</a:t>
            </a:fld>
            <a:endParaRPr lang="en-US" dirty="0"/>
          </a:p>
        </p:txBody>
      </p:sp>
      <p:pic>
        <p:nvPicPr>
          <p:cNvPr id="62470" name="Picture 6" descr="T:\Team6A\2011\116A0250 TranSystem LPA CEI Training\powerpoint presentation\701-02 01 Work Item Quantity Sheet.jpg"/>
          <p:cNvPicPr>
            <a:picLocks noGrp="1" noChangeAspect="1" noChangeArrowheads="1"/>
          </p:cNvPicPr>
          <p:nvPr>
            <p:ph idx="4294967295"/>
          </p:nvPr>
        </p:nvPicPr>
        <p:blipFill>
          <a:blip r:embed="rId2" cstate="print"/>
          <a:srcRect/>
          <a:stretch>
            <a:fillRect/>
          </a:stretch>
        </p:blipFill>
        <p:spPr bwMode="auto">
          <a:xfrm>
            <a:off x="1524000" y="1600200"/>
            <a:ext cx="6154737" cy="4756150"/>
          </a:xfrm>
          <a:prstGeom prst="rect">
            <a:avLst/>
          </a:prstGeom>
          <a:noFill/>
          <a:ln>
            <a:solidFill>
              <a:schemeClr val="tx1"/>
            </a:solidFill>
          </a:ln>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Electronic Project Diary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106</a:t>
            </a:fld>
            <a:endParaRPr lang="en-US" dirty="0"/>
          </a:p>
        </p:txBody>
      </p:sp>
      <p:pic>
        <p:nvPicPr>
          <p:cNvPr id="5" name="Picture 4" descr="A close-up of a document&#10;&#10;Description automatically generated">
            <a:extLst>
              <a:ext uri="{FF2B5EF4-FFF2-40B4-BE49-F238E27FC236}">
                <a16:creationId xmlns:a16="http://schemas.microsoft.com/office/drawing/2014/main" id="{22922C98-3AAF-7DAA-A918-236450F2B5F5}"/>
              </a:ext>
            </a:extLst>
          </p:cNvPr>
          <p:cNvPicPr>
            <a:picLocks noChangeAspect="1"/>
          </p:cNvPicPr>
          <p:nvPr/>
        </p:nvPicPr>
        <p:blipFill>
          <a:blip r:embed="rId2"/>
          <a:stretch>
            <a:fillRect/>
          </a:stretch>
        </p:blipFill>
        <p:spPr>
          <a:xfrm>
            <a:off x="674472" y="1509712"/>
            <a:ext cx="3745129" cy="4846638"/>
          </a:xfrm>
          <a:prstGeom prst="rect">
            <a:avLst/>
          </a:prstGeom>
          <a:effectLst>
            <a:outerShdw blurRad="63500" sx="102000" sy="102000" algn="ctr" rotWithShape="0">
              <a:prstClr val="black">
                <a:alpha val="40000"/>
              </a:prstClr>
            </a:outerShdw>
          </a:effectLst>
        </p:spPr>
      </p:pic>
      <p:pic>
        <p:nvPicPr>
          <p:cNvPr id="9" name="Picture 8" descr="A screenshot of a form&#10;&#10;Description automatically generated">
            <a:extLst>
              <a:ext uri="{FF2B5EF4-FFF2-40B4-BE49-F238E27FC236}">
                <a16:creationId xmlns:a16="http://schemas.microsoft.com/office/drawing/2014/main" id="{F99FAD76-FDA2-C647-D6A7-8D79760D34C4}"/>
              </a:ext>
            </a:extLst>
          </p:cNvPr>
          <p:cNvPicPr>
            <a:picLocks noChangeAspect="1"/>
          </p:cNvPicPr>
          <p:nvPr/>
        </p:nvPicPr>
        <p:blipFill>
          <a:blip r:embed="rId3"/>
          <a:stretch>
            <a:fillRect/>
          </a:stretch>
        </p:blipFill>
        <p:spPr>
          <a:xfrm>
            <a:off x="4724401" y="1507823"/>
            <a:ext cx="3745129" cy="4846637"/>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Electronic Project Diary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107</a:t>
            </a:fld>
            <a:endParaRPr lang="en-US" dirty="0"/>
          </a:p>
        </p:txBody>
      </p:sp>
      <p:pic>
        <p:nvPicPr>
          <p:cNvPr id="5" name="Picture 4" descr="A screenshot of a computer&#10;&#10;Description automatically generated">
            <a:extLst>
              <a:ext uri="{FF2B5EF4-FFF2-40B4-BE49-F238E27FC236}">
                <a16:creationId xmlns:a16="http://schemas.microsoft.com/office/drawing/2014/main" id="{183555DF-B492-D7F0-9E16-BBED300569F7}"/>
              </a:ext>
            </a:extLst>
          </p:cNvPr>
          <p:cNvPicPr>
            <a:picLocks noChangeAspect="1"/>
          </p:cNvPicPr>
          <p:nvPr/>
        </p:nvPicPr>
        <p:blipFill>
          <a:blip r:embed="rId2"/>
          <a:stretch>
            <a:fillRect/>
          </a:stretch>
        </p:blipFill>
        <p:spPr>
          <a:xfrm>
            <a:off x="2709635" y="1566340"/>
            <a:ext cx="3724729" cy="4820238"/>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2900" lvl="1" indent="-342900">
              <a:buNone/>
            </a:pPr>
            <a:r>
              <a:rPr lang="en-US" sz="1800" b="1" dirty="0"/>
              <a:t>PROJECT INSPECTION AND DOCUMENTATION (CONT’D)</a:t>
            </a:r>
            <a:endParaRPr lang="en-US" sz="1800" dirty="0"/>
          </a:p>
          <a:p>
            <a:pPr marL="342900" lvl="1" indent="-342900">
              <a:buChar char="•"/>
            </a:pPr>
            <a:r>
              <a:rPr lang="en-US" sz="1400" dirty="0">
                <a:ea typeface="+mn-ea"/>
                <a:cs typeface="+mn-cs"/>
              </a:rPr>
              <a:t>Asphalt </a:t>
            </a:r>
          </a:p>
          <a:p>
            <a:pPr lvl="1"/>
            <a:r>
              <a:rPr lang="en-US" sz="1400" dirty="0">
                <a:ea typeface="+mn-ea"/>
                <a:cs typeface="+mn-cs"/>
              </a:rPr>
              <a:t>1. Hot Mix Asphalt Plant Inspector Checklist (Circular Letter 407.04-01) (Form 8-19) </a:t>
            </a:r>
          </a:p>
          <a:p>
            <a:pPr lvl="1"/>
            <a:r>
              <a:rPr lang="en-US" sz="1400" dirty="0">
                <a:ea typeface="+mn-ea"/>
                <a:cs typeface="+mn-cs"/>
              </a:rPr>
              <a:t>2. Hot Mix Asphalt Roadway Inspector Checklist (Circular Letter 407-14.01) (Form 8-20)</a:t>
            </a:r>
          </a:p>
          <a:p>
            <a:r>
              <a:rPr lang="en-US" sz="1400" dirty="0"/>
              <a:t>Bridge Deck </a:t>
            </a:r>
            <a:endParaRPr lang="en-US" dirty="0"/>
          </a:p>
          <a:p>
            <a:pPr lvl="1"/>
            <a:r>
              <a:rPr lang="en-US" sz="1400" dirty="0">
                <a:ea typeface="+mn-ea"/>
                <a:cs typeface="+mn-cs"/>
              </a:rPr>
              <a:t>1. Pre-Pour Checklist (Form 8-23) </a:t>
            </a:r>
          </a:p>
          <a:p>
            <a:pPr lvl="1"/>
            <a:r>
              <a:rPr lang="en-US" sz="1400" dirty="0">
                <a:ea typeface="+mn-ea"/>
                <a:cs typeface="+mn-cs"/>
              </a:rPr>
              <a:t>2. During Checklist (Form 8-24)</a:t>
            </a:r>
          </a:p>
          <a:p>
            <a:pPr lvl="1"/>
            <a:r>
              <a:rPr lang="en-US" sz="1400" dirty="0">
                <a:ea typeface="+mn-ea"/>
                <a:cs typeface="+mn-cs"/>
              </a:rPr>
              <a:t>3. Post Pour Checklist (Form 8-25)</a:t>
            </a:r>
          </a:p>
          <a:p>
            <a:r>
              <a:rPr lang="en-US" sz="1400" dirty="0"/>
              <a:t>Safety</a:t>
            </a:r>
            <a:r>
              <a:rPr lang="en-US" sz="1800" dirty="0"/>
              <a:t> </a:t>
            </a:r>
            <a:endParaRPr lang="en-US" sz="1400" dirty="0"/>
          </a:p>
          <a:p>
            <a:pPr lvl="1"/>
            <a:r>
              <a:rPr lang="en-US" sz="1400" dirty="0"/>
              <a:t>1. Work Zone Traffic Control Inspection Form (Circular Letter 712.07-01)(Form 8-21) (weekly)</a:t>
            </a:r>
          </a:p>
          <a:p>
            <a:r>
              <a:rPr lang="en-US" sz="1400" dirty="0"/>
              <a:t>Guardrail </a:t>
            </a:r>
          </a:p>
          <a:p>
            <a:pPr lvl="1"/>
            <a:r>
              <a:rPr lang="en-US" sz="1400" dirty="0"/>
              <a:t>1. Guardrail and Guardrail Terminal Anchor Daily Field Report (Circular Letter 705.05.01) All guardrail shall be inspected at the time of installation. Guardrail end terminals shall be tagged using the appropriate Guardrail Decal. </a:t>
            </a:r>
          </a:p>
          <a:p>
            <a:pPr lvl="1"/>
            <a:r>
              <a:rPr lang="en-US" sz="1400" dirty="0"/>
              <a:t>2. Guardrail Inspection Form for Deficient or Deviated Terminal Units – Deficient Guardrail found upon inspection shall be documented on the Guardrail Inspection Form for Deficient or Deviated Terminal Units </a:t>
            </a:r>
          </a:p>
          <a:p>
            <a:r>
              <a:rPr lang="en-US" sz="1400" dirty="0"/>
              <a:t>The Guardrail Decal and Guardrail Inspection Form for Deficient or Deviated Terminal Units are available from the Regional Materials and Tests Office.</a:t>
            </a:r>
          </a:p>
        </p:txBody>
      </p:sp>
      <p:sp>
        <p:nvSpPr>
          <p:cNvPr id="4" name="Slide Number Placeholder 3"/>
          <p:cNvSpPr>
            <a:spLocks noGrp="1"/>
          </p:cNvSpPr>
          <p:nvPr>
            <p:ph type="sldNum" sz="quarter" idx="4"/>
          </p:nvPr>
        </p:nvSpPr>
        <p:spPr/>
        <p:txBody>
          <a:bodyPr/>
          <a:lstStyle/>
          <a:p>
            <a:fld id="{4B44052D-1638-4015-866F-98EC4A8F9EA8}" type="slidenum">
              <a:rPr lang="en-US" smtClean="0"/>
              <a:pPr/>
              <a:t>108</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Asphalt Plant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109</a:t>
            </a:fld>
            <a:endParaRPr lang="en-US" dirty="0"/>
          </a:p>
        </p:txBody>
      </p:sp>
      <p:pic>
        <p:nvPicPr>
          <p:cNvPr id="7" name="Picture 6" descr="A close-up of a questionnaire">
            <a:extLst>
              <a:ext uri="{FF2B5EF4-FFF2-40B4-BE49-F238E27FC236}">
                <a16:creationId xmlns:a16="http://schemas.microsoft.com/office/drawing/2014/main" id="{4CE45146-904D-7DE9-ABC9-FFFEB4478D62}"/>
              </a:ext>
            </a:extLst>
          </p:cNvPr>
          <p:cNvPicPr>
            <a:picLocks noChangeAspect="1"/>
          </p:cNvPicPr>
          <p:nvPr/>
        </p:nvPicPr>
        <p:blipFill>
          <a:blip r:embed="rId2"/>
          <a:stretch>
            <a:fillRect/>
          </a:stretch>
        </p:blipFill>
        <p:spPr>
          <a:xfrm>
            <a:off x="599457" y="1571368"/>
            <a:ext cx="3757550" cy="4862712"/>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916ED6AE-320E-C5BA-E0DE-B056C2D13163}"/>
              </a:ext>
            </a:extLst>
          </p:cNvPr>
          <p:cNvPicPr>
            <a:picLocks noChangeAspect="1"/>
          </p:cNvPicPr>
          <p:nvPr/>
        </p:nvPicPr>
        <p:blipFill>
          <a:blip r:embed="rId3"/>
          <a:stretch>
            <a:fillRect/>
          </a:stretch>
        </p:blipFill>
        <p:spPr>
          <a:xfrm>
            <a:off x="4786995" y="1571368"/>
            <a:ext cx="3757550" cy="486271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919" y="1221699"/>
            <a:ext cx="8822452" cy="5262979"/>
          </a:xfrm>
          <a:prstGeom prst="rect">
            <a:avLst/>
          </a:prstGeom>
        </p:spPr>
        <p:txBody>
          <a:bodyPr wrap="square">
            <a:spAutoFit/>
          </a:bodyPr>
          <a:lstStyle/>
          <a:p>
            <a:endParaRPr lang="en-US" sz="1600" dirty="0">
              <a:solidFill>
                <a:srgbClr val="000000"/>
              </a:solidFill>
            </a:endParaRPr>
          </a:p>
          <a:p>
            <a:pPr marL="342900" lvl="1" indent="-342900" fontAlgn="base">
              <a:lnSpc>
                <a:spcPct val="80000"/>
              </a:lnSpc>
              <a:spcBef>
                <a:spcPct val="20000"/>
              </a:spcBef>
              <a:spcAft>
                <a:spcPct val="0"/>
              </a:spcAft>
              <a:buFontTx/>
              <a:buChar char="•"/>
            </a:pPr>
            <a:r>
              <a:rPr lang="en-US" sz="2000" dirty="0">
                <a:solidFill>
                  <a:srgbClr val="000000"/>
                </a:solidFill>
              </a:rPr>
              <a:t>Please be aware that TDOT requires all PRIME contractors (except mowing and litter removal contractors) to be licensed with the Tennessee Department of Commerce and Insurance, Board for Licensing Contractors.   </a:t>
            </a:r>
          </a:p>
          <a:p>
            <a:pPr marL="342900" lvl="1" indent="-342900" fontAlgn="base">
              <a:lnSpc>
                <a:spcPct val="80000"/>
              </a:lnSpc>
              <a:spcBef>
                <a:spcPct val="20000"/>
              </a:spcBef>
              <a:spcAft>
                <a:spcPct val="0"/>
              </a:spcAft>
              <a:buFontTx/>
              <a:buChar char="•"/>
            </a:pPr>
            <a:r>
              <a:rPr lang="en-US" sz="2000" dirty="0">
                <a:solidFill>
                  <a:srgbClr val="000000"/>
                </a:solidFill>
              </a:rPr>
              <a:t>For Federally Funded Contracts, the Contractors will not be required to have a license to bid. However, prior to recommending award of the Contract, the Local Government will confirm that the lowest responsible bidder is licensed.  The Contractor will be considered for award for twenty-one (21) days after the letting date (bid submittal).  If the contractor does not have a license, on or before the 21 days, the contractor will be considered non-responsive, and the next lowest responsible bidder will be considered for award. </a:t>
            </a:r>
            <a:r>
              <a:rPr lang="en-US" sz="2000" dirty="0">
                <a:solidFill>
                  <a:srgbClr val="FF0000"/>
                </a:solidFill>
              </a:rPr>
              <a:t>For State Funded Contracts, the Local Government shall follow the requirements of </a:t>
            </a:r>
            <a:br>
              <a:rPr lang="en-US" sz="2000" dirty="0">
                <a:solidFill>
                  <a:srgbClr val="FF0000"/>
                </a:solidFill>
              </a:rPr>
            </a:br>
            <a:r>
              <a:rPr lang="en-US" sz="2000" dirty="0">
                <a:solidFill>
                  <a:srgbClr val="FF0000"/>
                </a:solidFill>
              </a:rPr>
              <a:t>TCA 62-6-119</a:t>
            </a:r>
            <a:r>
              <a:rPr lang="en-US" sz="2000" dirty="0">
                <a:solidFill>
                  <a:srgbClr val="000000"/>
                </a:solidFill>
              </a:rPr>
              <a:t>. </a:t>
            </a:r>
          </a:p>
          <a:p>
            <a:pPr marL="342900" lvl="1" indent="-342900" fontAlgn="base">
              <a:lnSpc>
                <a:spcPct val="80000"/>
              </a:lnSpc>
              <a:spcBef>
                <a:spcPct val="20000"/>
              </a:spcBef>
              <a:spcAft>
                <a:spcPct val="0"/>
              </a:spcAft>
              <a:buFontTx/>
              <a:buChar char="•"/>
            </a:pPr>
            <a:r>
              <a:rPr lang="en-US" sz="2000" dirty="0">
                <a:solidFill>
                  <a:srgbClr val="000000"/>
                </a:solidFill>
              </a:rPr>
              <a:t>For more information on obtaining a Contractor’s License please visit the Board for Licensing Contractors website at the following:</a:t>
            </a:r>
            <a:br>
              <a:rPr lang="en-US" sz="2000" dirty="0">
                <a:solidFill>
                  <a:srgbClr val="000000"/>
                </a:solidFill>
              </a:rPr>
            </a:br>
            <a:br>
              <a:rPr lang="en-US" sz="2000" dirty="0">
                <a:solidFill>
                  <a:srgbClr val="000000"/>
                </a:solidFill>
              </a:rPr>
            </a:br>
            <a:r>
              <a:rPr lang="en-US" sz="2000" dirty="0">
                <a:solidFill>
                  <a:srgbClr val="000000"/>
                </a:solidFill>
                <a:hlinkClick r:id="rId3"/>
              </a:rPr>
              <a:t>https://www.tn.gov/commerce/regboards/contractors.html</a:t>
            </a:r>
            <a:endParaRPr lang="en-US" sz="2000" dirty="0">
              <a:solidFill>
                <a:srgbClr val="000000"/>
              </a:solidFill>
            </a:endParaRPr>
          </a:p>
          <a:p>
            <a:endParaRPr lang="en-US" sz="2000" dirty="0">
              <a:solidFill>
                <a:srgbClr val="000000"/>
              </a:solidFill>
            </a:endParaRPr>
          </a:p>
        </p:txBody>
      </p:sp>
      <p:sp>
        <p:nvSpPr>
          <p:cNvPr id="3" name="Slide Number Placeholder 2"/>
          <p:cNvSpPr>
            <a:spLocks noGrp="1"/>
          </p:cNvSpPr>
          <p:nvPr>
            <p:ph type="sldNum" sz="quarter" idx="4"/>
          </p:nvPr>
        </p:nvSpPr>
        <p:spPr/>
        <p:txBody>
          <a:bodyPr/>
          <a:lstStyle/>
          <a:p>
            <a:fld id="{0724E6DA-09E9-4411-AD2D-E9B5F8F810D9}" type="slidenum">
              <a:rPr lang="en-US" smtClean="0">
                <a:solidFill>
                  <a:srgbClr val="000000"/>
                </a:solidFill>
              </a:rPr>
              <a:pPr/>
              <a:t>11</a:t>
            </a:fld>
            <a:endParaRPr lang="en-US">
              <a:solidFill>
                <a:srgbClr val="000000"/>
              </a:solidFill>
            </a:endParaRPr>
          </a:p>
        </p:txBody>
      </p:sp>
      <p:sp>
        <p:nvSpPr>
          <p:cNvPr id="4" name="Title 3"/>
          <p:cNvSpPr>
            <a:spLocks noGrp="1"/>
          </p:cNvSpPr>
          <p:nvPr>
            <p:ph type="title"/>
          </p:nvPr>
        </p:nvSpPr>
        <p:spPr/>
        <p:txBody>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18837269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Asphalt </a:t>
            </a:r>
            <a:r>
              <a:rPr lang="en-US" sz="3200" dirty="0" err="1"/>
              <a:t>Laydown</a:t>
            </a:r>
            <a:r>
              <a:rPr lang="en-US" sz="3200" dirty="0"/>
              <a:t>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110</a:t>
            </a:fld>
            <a:endParaRPr lang="en-US" dirty="0"/>
          </a:p>
        </p:txBody>
      </p:sp>
      <p:pic>
        <p:nvPicPr>
          <p:cNvPr id="7" name="Picture 6" descr="A close-up of a checklist&#10;&#10;Description automatically generated">
            <a:extLst>
              <a:ext uri="{FF2B5EF4-FFF2-40B4-BE49-F238E27FC236}">
                <a16:creationId xmlns:a16="http://schemas.microsoft.com/office/drawing/2014/main" id="{22215359-F4FA-2FA8-6AC1-90E97467E292}"/>
              </a:ext>
            </a:extLst>
          </p:cNvPr>
          <p:cNvPicPr>
            <a:picLocks noChangeAspect="1"/>
          </p:cNvPicPr>
          <p:nvPr/>
        </p:nvPicPr>
        <p:blipFill>
          <a:blip r:embed="rId2"/>
          <a:stretch>
            <a:fillRect/>
          </a:stretch>
        </p:blipFill>
        <p:spPr>
          <a:xfrm>
            <a:off x="685801" y="1619879"/>
            <a:ext cx="3676365" cy="4757649"/>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069B9441-1A9E-C987-FC92-39943AC5F2DB}"/>
              </a:ext>
            </a:extLst>
          </p:cNvPr>
          <p:cNvPicPr>
            <a:picLocks noChangeAspect="1"/>
          </p:cNvPicPr>
          <p:nvPr/>
        </p:nvPicPr>
        <p:blipFill>
          <a:blip r:embed="rId3"/>
          <a:stretch>
            <a:fillRect/>
          </a:stretch>
        </p:blipFill>
        <p:spPr>
          <a:xfrm>
            <a:off x="4781835" y="1619880"/>
            <a:ext cx="3676365" cy="4757649"/>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Asphalt </a:t>
            </a:r>
            <a:r>
              <a:rPr lang="en-US" sz="3200" dirty="0" err="1"/>
              <a:t>Laydown</a:t>
            </a:r>
            <a:r>
              <a:rPr lang="en-US" sz="3200" dirty="0"/>
              <a:t>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111</a:t>
            </a:fld>
            <a:endParaRPr lang="en-US" dirty="0"/>
          </a:p>
        </p:txBody>
      </p:sp>
      <p:pic>
        <p:nvPicPr>
          <p:cNvPr id="7" name="Picture 6" descr="A close-up of a survey">
            <a:extLst>
              <a:ext uri="{FF2B5EF4-FFF2-40B4-BE49-F238E27FC236}">
                <a16:creationId xmlns:a16="http://schemas.microsoft.com/office/drawing/2014/main" id="{4215DF44-9603-669D-18F4-04C149947A44}"/>
              </a:ext>
            </a:extLst>
          </p:cNvPr>
          <p:cNvPicPr>
            <a:picLocks noChangeAspect="1"/>
          </p:cNvPicPr>
          <p:nvPr/>
        </p:nvPicPr>
        <p:blipFill>
          <a:blip r:embed="rId2"/>
          <a:stretch>
            <a:fillRect/>
          </a:stretch>
        </p:blipFill>
        <p:spPr>
          <a:xfrm>
            <a:off x="684084" y="1602089"/>
            <a:ext cx="3673748" cy="4754262"/>
          </a:xfrm>
          <a:prstGeom prst="rect">
            <a:avLst/>
          </a:prstGeom>
          <a:effectLst>
            <a:outerShdw blurRad="63500" sx="102000" sy="102000" algn="ctr" rotWithShape="0">
              <a:prstClr val="black">
                <a:alpha val="40000"/>
              </a:prstClr>
            </a:outerShdw>
          </a:effectLst>
        </p:spPr>
      </p:pic>
      <p:pic>
        <p:nvPicPr>
          <p:cNvPr id="9" name="Picture 8" descr="A close-up of a survey">
            <a:extLst>
              <a:ext uri="{FF2B5EF4-FFF2-40B4-BE49-F238E27FC236}">
                <a16:creationId xmlns:a16="http://schemas.microsoft.com/office/drawing/2014/main" id="{9D2AFD58-9E26-9B3B-B0C6-2DE3464E4AD0}"/>
              </a:ext>
            </a:extLst>
          </p:cNvPr>
          <p:cNvPicPr>
            <a:picLocks noChangeAspect="1"/>
          </p:cNvPicPr>
          <p:nvPr/>
        </p:nvPicPr>
        <p:blipFill>
          <a:blip r:embed="rId3"/>
          <a:stretch>
            <a:fillRect/>
          </a:stretch>
        </p:blipFill>
        <p:spPr>
          <a:xfrm>
            <a:off x="4786169" y="1602089"/>
            <a:ext cx="3673747" cy="475426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Asphalt </a:t>
            </a:r>
            <a:r>
              <a:rPr lang="en-US" sz="3200" dirty="0" err="1"/>
              <a:t>Laydown</a:t>
            </a:r>
            <a:r>
              <a:rPr lang="en-US" sz="3200" dirty="0"/>
              <a:t>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112</a:t>
            </a:fld>
            <a:endParaRPr lang="en-US" dirty="0"/>
          </a:p>
        </p:txBody>
      </p:sp>
      <p:pic>
        <p:nvPicPr>
          <p:cNvPr id="5" name="Picture 4" descr="A close-up of a form&#10;&#10;Description automatically generated">
            <a:extLst>
              <a:ext uri="{FF2B5EF4-FFF2-40B4-BE49-F238E27FC236}">
                <a16:creationId xmlns:a16="http://schemas.microsoft.com/office/drawing/2014/main" id="{5D81A5F6-0EE9-6B31-E1AC-5015B47A24D1}"/>
              </a:ext>
            </a:extLst>
          </p:cNvPr>
          <p:cNvPicPr>
            <a:picLocks noChangeAspect="1"/>
          </p:cNvPicPr>
          <p:nvPr/>
        </p:nvPicPr>
        <p:blipFill>
          <a:blip r:embed="rId2"/>
          <a:stretch>
            <a:fillRect/>
          </a:stretch>
        </p:blipFill>
        <p:spPr>
          <a:xfrm>
            <a:off x="2729234" y="1586838"/>
            <a:ext cx="3685532" cy="47695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144442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Traffic Control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113</a:t>
            </a:fld>
            <a:endParaRPr lang="en-US" dirty="0"/>
          </a:p>
        </p:txBody>
      </p:sp>
      <p:pic>
        <p:nvPicPr>
          <p:cNvPr id="7" name="Picture 6" descr="A close-up of a form">
            <a:extLst>
              <a:ext uri="{FF2B5EF4-FFF2-40B4-BE49-F238E27FC236}">
                <a16:creationId xmlns:a16="http://schemas.microsoft.com/office/drawing/2014/main" id="{69FD8DFE-E804-774A-9CD0-614C8FE64CF1}"/>
              </a:ext>
            </a:extLst>
          </p:cNvPr>
          <p:cNvPicPr>
            <a:picLocks noChangeAspect="1"/>
          </p:cNvPicPr>
          <p:nvPr/>
        </p:nvPicPr>
        <p:blipFill>
          <a:blip r:embed="rId2"/>
          <a:stretch>
            <a:fillRect/>
          </a:stretch>
        </p:blipFill>
        <p:spPr>
          <a:xfrm>
            <a:off x="633286" y="1601836"/>
            <a:ext cx="3714250" cy="4806676"/>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5981244D-B4A5-4F55-2EA2-5B3A47D82CEB}"/>
              </a:ext>
            </a:extLst>
          </p:cNvPr>
          <p:cNvPicPr>
            <a:picLocks noChangeAspect="1"/>
          </p:cNvPicPr>
          <p:nvPr/>
        </p:nvPicPr>
        <p:blipFill>
          <a:blip r:embed="rId3"/>
          <a:stretch>
            <a:fillRect/>
          </a:stretch>
        </p:blipFill>
        <p:spPr>
          <a:xfrm>
            <a:off x="4796466" y="1603096"/>
            <a:ext cx="3714250" cy="4806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0985751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Traffic Control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114</a:t>
            </a:fld>
            <a:endParaRPr lang="en-US" dirty="0"/>
          </a:p>
        </p:txBody>
      </p:sp>
      <p:pic>
        <p:nvPicPr>
          <p:cNvPr id="7" name="Picture 6" descr="A close-up of a document">
            <a:extLst>
              <a:ext uri="{FF2B5EF4-FFF2-40B4-BE49-F238E27FC236}">
                <a16:creationId xmlns:a16="http://schemas.microsoft.com/office/drawing/2014/main" id="{412BF7BF-D1B9-E4BB-2AB1-B7931D8A6CFA}"/>
              </a:ext>
            </a:extLst>
          </p:cNvPr>
          <p:cNvPicPr>
            <a:picLocks noChangeAspect="1"/>
          </p:cNvPicPr>
          <p:nvPr/>
        </p:nvPicPr>
        <p:blipFill>
          <a:blip r:embed="rId2"/>
          <a:stretch>
            <a:fillRect/>
          </a:stretch>
        </p:blipFill>
        <p:spPr>
          <a:xfrm>
            <a:off x="628650" y="1604607"/>
            <a:ext cx="3722035" cy="4816751"/>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4ABC12AD-0744-D0E1-2D39-86A022F98C76}"/>
              </a:ext>
            </a:extLst>
          </p:cNvPr>
          <p:cNvPicPr>
            <a:picLocks noChangeAspect="1"/>
          </p:cNvPicPr>
          <p:nvPr/>
        </p:nvPicPr>
        <p:blipFill>
          <a:blip r:embed="rId3"/>
          <a:stretch>
            <a:fillRect/>
          </a:stretch>
        </p:blipFill>
        <p:spPr>
          <a:xfrm>
            <a:off x="4793317" y="1604607"/>
            <a:ext cx="3722035" cy="48167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7642522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Traffic Control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115</a:t>
            </a:fld>
            <a:endParaRPr lang="en-US" dirty="0"/>
          </a:p>
        </p:txBody>
      </p:sp>
      <p:pic>
        <p:nvPicPr>
          <p:cNvPr id="7" name="Picture 6" descr="A close-up of a document">
            <a:extLst>
              <a:ext uri="{FF2B5EF4-FFF2-40B4-BE49-F238E27FC236}">
                <a16:creationId xmlns:a16="http://schemas.microsoft.com/office/drawing/2014/main" id="{617DF37E-6917-E4EF-BA5D-C43015529970}"/>
              </a:ext>
            </a:extLst>
          </p:cNvPr>
          <p:cNvPicPr>
            <a:picLocks noChangeAspect="1"/>
          </p:cNvPicPr>
          <p:nvPr/>
        </p:nvPicPr>
        <p:blipFill>
          <a:blip r:embed="rId2"/>
          <a:stretch>
            <a:fillRect/>
          </a:stretch>
        </p:blipFill>
        <p:spPr>
          <a:xfrm>
            <a:off x="628650" y="1604356"/>
            <a:ext cx="3722035" cy="4816751"/>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FEAFF6BE-B95B-FA05-C6D1-033A6863A5A1}"/>
              </a:ext>
            </a:extLst>
          </p:cNvPr>
          <p:cNvPicPr>
            <a:picLocks noChangeAspect="1"/>
          </p:cNvPicPr>
          <p:nvPr/>
        </p:nvPicPr>
        <p:blipFill>
          <a:blip r:embed="rId3"/>
          <a:stretch>
            <a:fillRect/>
          </a:stretch>
        </p:blipFill>
        <p:spPr>
          <a:xfrm>
            <a:off x="4793314" y="1610024"/>
            <a:ext cx="3722036" cy="481675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Guardrail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116</a:t>
            </a:fld>
            <a:endParaRPr lang="en-US" dirty="0"/>
          </a:p>
        </p:txBody>
      </p:sp>
      <p:pic>
        <p:nvPicPr>
          <p:cNvPr id="5" name="Picture 4" descr="A close-up of a piece of wood&#10;&#10;Description automatically generated">
            <a:extLst>
              <a:ext uri="{FF2B5EF4-FFF2-40B4-BE49-F238E27FC236}">
                <a16:creationId xmlns:a16="http://schemas.microsoft.com/office/drawing/2014/main" id="{5E132DAD-B92D-5CBE-886C-16B0C12F0285}"/>
              </a:ext>
            </a:extLst>
          </p:cNvPr>
          <p:cNvPicPr>
            <a:picLocks noChangeAspect="1"/>
          </p:cNvPicPr>
          <p:nvPr/>
        </p:nvPicPr>
        <p:blipFill>
          <a:blip r:embed="rId2"/>
          <a:stretch>
            <a:fillRect/>
          </a:stretch>
        </p:blipFill>
        <p:spPr>
          <a:xfrm>
            <a:off x="4782076" y="1581962"/>
            <a:ext cx="3392929" cy="4800600"/>
          </a:xfrm>
          <a:prstGeom prst="rect">
            <a:avLst/>
          </a:prstGeom>
          <a:effectLst>
            <a:outerShdw blurRad="63500" sx="102000" sy="102000" algn="ctr" rotWithShape="0">
              <a:prstClr val="black">
                <a:alpha val="40000"/>
              </a:prstClr>
            </a:outerShdw>
          </a:effectLst>
        </p:spPr>
      </p:pic>
      <p:pic>
        <p:nvPicPr>
          <p:cNvPr id="11" name="Picture 10" descr="A close-up of a form&#10;&#10;Description automatically generated">
            <a:extLst>
              <a:ext uri="{FF2B5EF4-FFF2-40B4-BE49-F238E27FC236}">
                <a16:creationId xmlns:a16="http://schemas.microsoft.com/office/drawing/2014/main" id="{9E1D0246-D824-0ABC-6080-BD82F0F79E15}"/>
              </a:ext>
            </a:extLst>
          </p:cNvPr>
          <p:cNvPicPr>
            <a:picLocks noChangeAspect="1"/>
          </p:cNvPicPr>
          <p:nvPr/>
        </p:nvPicPr>
        <p:blipFill>
          <a:blip r:embed="rId3"/>
          <a:stretch>
            <a:fillRect/>
          </a:stretch>
        </p:blipFill>
        <p:spPr>
          <a:xfrm>
            <a:off x="967735" y="1582354"/>
            <a:ext cx="3392929" cy="4800208"/>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Guardrail Inspection Form</a:t>
            </a:r>
          </a:p>
        </p:txBody>
      </p:sp>
      <p:sp>
        <p:nvSpPr>
          <p:cNvPr id="3" name="Slide Number Placeholder 2"/>
          <p:cNvSpPr>
            <a:spLocks noGrp="1"/>
          </p:cNvSpPr>
          <p:nvPr>
            <p:ph type="sldNum" sz="quarter" idx="4"/>
          </p:nvPr>
        </p:nvSpPr>
        <p:spPr/>
        <p:txBody>
          <a:bodyPr/>
          <a:lstStyle/>
          <a:p>
            <a:fld id="{1C0D38EC-5202-43FF-8CF9-40F215805724}" type="slidenum">
              <a:rPr lang="en-US" smtClean="0"/>
              <a:pPr/>
              <a:t>117</a:t>
            </a:fld>
            <a:endParaRPr lang="en-US" dirty="0"/>
          </a:p>
        </p:txBody>
      </p:sp>
      <p:pic>
        <p:nvPicPr>
          <p:cNvPr id="6" name="Picture 5" descr="A close-up of a document&#10;&#10;Description automatically generated">
            <a:extLst>
              <a:ext uri="{FF2B5EF4-FFF2-40B4-BE49-F238E27FC236}">
                <a16:creationId xmlns:a16="http://schemas.microsoft.com/office/drawing/2014/main" id="{2B93CB93-DADD-E16C-D221-A8FF796BBE99}"/>
              </a:ext>
            </a:extLst>
          </p:cNvPr>
          <p:cNvPicPr>
            <a:picLocks noChangeAspect="1"/>
          </p:cNvPicPr>
          <p:nvPr/>
        </p:nvPicPr>
        <p:blipFill>
          <a:blip r:embed="rId2"/>
          <a:stretch>
            <a:fillRect/>
          </a:stretch>
        </p:blipFill>
        <p:spPr>
          <a:xfrm>
            <a:off x="1504950" y="1616364"/>
            <a:ext cx="6134100" cy="4739986"/>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INSPECTION OF STRUCTURES </a:t>
            </a:r>
          </a:p>
          <a:p>
            <a:r>
              <a:rPr lang="en-US" sz="1800" dirty="0"/>
              <a:t>The requirements in Section 8.2.18 shall apply to construction inspection of structures in addition to the following requirements </a:t>
            </a:r>
          </a:p>
          <a:p>
            <a:r>
              <a:rPr lang="en-US" sz="1800" dirty="0"/>
              <a:t>The Bridge Construction Inspector’s Checklist (Form 8-22) </a:t>
            </a:r>
            <a:r>
              <a:rPr lang="en-US" sz="1800" b="1" dirty="0"/>
              <a:t>shall be completed for each bridge on the project and forwarded to the Division of Structures at completion of the work along with an electronic copy of the contract drawings. </a:t>
            </a:r>
          </a:p>
          <a:p>
            <a:r>
              <a:rPr lang="en-US" sz="1800" dirty="0"/>
              <a:t>A qualified construction inspector shall be on site to view foundation conditions and substructure construction including but not limited to: driving of piles, concrete pours, girder erection, steel spacing and elevations, deck pouring operations (TDOT SOP 4-1), and other structural appurtenances as necessary. </a:t>
            </a:r>
            <a:r>
              <a:rPr lang="en-US" sz="1800" b="1" dirty="0"/>
              <a:t>This inspector will be responsible for maintaining a daily diary.</a:t>
            </a:r>
            <a:r>
              <a:rPr lang="en-US" sz="1400" b="1" dirty="0"/>
              <a:t> </a:t>
            </a:r>
            <a:r>
              <a:rPr lang="en-US" sz="1800" dirty="0"/>
              <a:t>A certification from the Engineer of Record confirming compliance with TDOT standard construction procedures shall be required.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118</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INSPECTION OF STRUCTURES (CONT’D)</a:t>
            </a:r>
          </a:p>
          <a:p>
            <a:r>
              <a:rPr lang="en-US" sz="1800" dirty="0"/>
              <a:t>The Structures (Construction) Checklist (Form 8-22) shall also be submitted with the as-built plans. </a:t>
            </a:r>
          </a:p>
          <a:p>
            <a:r>
              <a:rPr lang="en-US" sz="1800" dirty="0"/>
              <a:t>A Pre-Pour Meeting shall be scheduled and conducted prior to any bridge deck pours (Circular Letter 604.17-01). The following forms are required when pouring a bridge deck.  </a:t>
            </a:r>
          </a:p>
          <a:p>
            <a:pPr lvl="1"/>
            <a:r>
              <a:rPr lang="en-US" sz="1800" dirty="0"/>
              <a:t>1. Bridge Deck Pre-Pour Checklist (Form 8-23) </a:t>
            </a:r>
          </a:p>
          <a:p>
            <a:pPr lvl="1"/>
            <a:r>
              <a:rPr lang="en-US" sz="1800" dirty="0"/>
              <a:t>2. Bridge Deck During Pour Checklist (Form 8-24) </a:t>
            </a:r>
          </a:p>
          <a:p>
            <a:pPr lvl="1"/>
            <a:r>
              <a:rPr lang="en-US" sz="1800" dirty="0"/>
              <a:t>3. Bridge Deck Post-Pour Checklist (Form 8-25) </a:t>
            </a:r>
          </a:p>
          <a:p>
            <a:endParaRPr lang="en-US" sz="14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119</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159" y="1626335"/>
            <a:ext cx="8752115" cy="3939540"/>
          </a:xfrm>
          <a:prstGeom prst="rect">
            <a:avLst/>
          </a:prstGeom>
        </p:spPr>
        <p:txBody>
          <a:bodyPr wrap="square">
            <a:spAutoFit/>
          </a:bodyPr>
          <a:lstStyle/>
          <a:p>
            <a:pPr marL="342900" lvl="1" indent="-342900" fontAlgn="base">
              <a:lnSpc>
                <a:spcPct val="80000"/>
              </a:lnSpc>
              <a:spcBef>
                <a:spcPct val="20000"/>
              </a:spcBef>
              <a:spcAft>
                <a:spcPct val="0"/>
              </a:spcAft>
              <a:buFontTx/>
              <a:buChar char="•"/>
            </a:pPr>
            <a:r>
              <a:rPr lang="en-US" sz="2000" dirty="0">
                <a:solidFill>
                  <a:srgbClr val="000000"/>
                </a:solidFill>
              </a:rPr>
              <a:t>Title 48 of Tenn. Code Ann. requires all contractors and subcontractors that are domestic or foreign Corporations, Limited Liability Companies, Limited Partnerships, or Limited Liability Partnerships to be in good standing with the Secretary of State. This includes being duly incorporated, authorized to transact business, and/or in compliance with other requirements as detailed by the Secretary of State. Please contact the Secretary of State should you have any questions at (615) 741-2286  or visit </a:t>
            </a:r>
            <a:r>
              <a:rPr lang="en-US" sz="2000" dirty="0">
                <a:solidFill>
                  <a:srgbClr val="000000"/>
                </a:solidFill>
                <a:hlinkClick r:id="rId3"/>
              </a:rPr>
              <a:t>https://sos.tn.gov/business-services</a:t>
            </a:r>
            <a:r>
              <a:rPr lang="en-US" sz="2000" dirty="0">
                <a:solidFill>
                  <a:srgbClr val="000000"/>
                </a:solidFill>
              </a:rPr>
              <a:t>. </a:t>
            </a:r>
          </a:p>
          <a:p>
            <a:pPr marL="342900" lvl="1" indent="-342900" fontAlgn="base">
              <a:lnSpc>
                <a:spcPct val="80000"/>
              </a:lnSpc>
              <a:spcBef>
                <a:spcPct val="20000"/>
              </a:spcBef>
              <a:spcAft>
                <a:spcPct val="0"/>
              </a:spcAft>
              <a:buFontTx/>
              <a:buChar char="•"/>
            </a:pPr>
            <a:endParaRPr lang="en-US" sz="2000" dirty="0">
              <a:solidFill>
                <a:srgbClr val="000000"/>
              </a:solidFill>
            </a:endParaRPr>
          </a:p>
          <a:p>
            <a:pPr marL="342900" lvl="1" indent="-342900" fontAlgn="base">
              <a:lnSpc>
                <a:spcPct val="80000"/>
              </a:lnSpc>
              <a:spcBef>
                <a:spcPct val="20000"/>
              </a:spcBef>
              <a:spcAft>
                <a:spcPct val="0"/>
              </a:spcAft>
              <a:buFontTx/>
              <a:buChar char="•"/>
            </a:pPr>
            <a:r>
              <a:rPr lang="en-US" sz="2000" dirty="0">
                <a:solidFill>
                  <a:srgbClr val="000000"/>
                </a:solidFill>
              </a:rPr>
              <a:t>TDOT will not execute any contracts or approve subcontracts with contractors that are domestic or foreign Corporations, Limited Liability Companies, Limited Partnerships, or Limited Liability Partnerships, who are not in good standing with the Secretary of State (i.e. have a valid Certificate of Existence/Authorization).</a:t>
            </a:r>
          </a:p>
          <a:p>
            <a:endParaRPr lang="en-US" dirty="0">
              <a:solidFill>
                <a:srgbClr val="000000"/>
              </a:solidFill>
            </a:endParaRPr>
          </a:p>
        </p:txBody>
      </p:sp>
      <p:sp>
        <p:nvSpPr>
          <p:cNvPr id="3" name="Slide Number Placeholder 2"/>
          <p:cNvSpPr>
            <a:spLocks noGrp="1"/>
          </p:cNvSpPr>
          <p:nvPr>
            <p:ph type="sldNum" sz="quarter" idx="4"/>
          </p:nvPr>
        </p:nvSpPr>
        <p:spPr/>
        <p:txBody>
          <a:bodyPr/>
          <a:lstStyle/>
          <a:p>
            <a:fld id="{0724E6DA-09E9-4411-AD2D-E9B5F8F810D9}" type="slidenum">
              <a:rPr lang="en-US" smtClean="0">
                <a:solidFill>
                  <a:srgbClr val="000000"/>
                </a:solidFill>
              </a:rPr>
              <a:pPr/>
              <a:t>12</a:t>
            </a:fld>
            <a:endParaRPr lang="en-US">
              <a:solidFill>
                <a:srgbClr val="000000"/>
              </a:solidFill>
            </a:endParaRPr>
          </a:p>
        </p:txBody>
      </p:sp>
      <p:sp>
        <p:nvSpPr>
          <p:cNvPr id="4" name="Title 3"/>
          <p:cNvSpPr>
            <a:spLocks noGrp="1"/>
          </p:cNvSpPr>
          <p:nvPr>
            <p:ph type="title"/>
          </p:nvPr>
        </p:nvSpPr>
        <p:spPr/>
        <p:txBody>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3986644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Bridge Inspection Checklists</a:t>
            </a:r>
          </a:p>
        </p:txBody>
      </p:sp>
      <p:sp>
        <p:nvSpPr>
          <p:cNvPr id="3" name="Slide Number Placeholder 2"/>
          <p:cNvSpPr>
            <a:spLocks noGrp="1"/>
          </p:cNvSpPr>
          <p:nvPr>
            <p:ph type="sldNum" sz="quarter" idx="4"/>
          </p:nvPr>
        </p:nvSpPr>
        <p:spPr/>
        <p:txBody>
          <a:bodyPr/>
          <a:lstStyle/>
          <a:p>
            <a:fld id="{1C0D38EC-5202-43FF-8CF9-40F215805724}" type="slidenum">
              <a:rPr lang="en-US" smtClean="0"/>
              <a:pPr/>
              <a:t>120</a:t>
            </a:fld>
            <a:endParaRPr lang="en-US" dirty="0"/>
          </a:p>
        </p:txBody>
      </p:sp>
      <p:pic>
        <p:nvPicPr>
          <p:cNvPr id="6" name="Picture 5" descr="A close-up of a form">
            <a:extLst>
              <a:ext uri="{FF2B5EF4-FFF2-40B4-BE49-F238E27FC236}">
                <a16:creationId xmlns:a16="http://schemas.microsoft.com/office/drawing/2014/main" id="{4EA48FB8-39FD-E415-1177-D60E522EF39D}"/>
              </a:ext>
            </a:extLst>
          </p:cNvPr>
          <p:cNvPicPr>
            <a:picLocks noChangeAspect="1"/>
          </p:cNvPicPr>
          <p:nvPr/>
        </p:nvPicPr>
        <p:blipFill>
          <a:blip r:embed="rId2"/>
          <a:stretch>
            <a:fillRect/>
          </a:stretch>
        </p:blipFill>
        <p:spPr>
          <a:xfrm>
            <a:off x="2718018" y="1557808"/>
            <a:ext cx="3707964" cy="479854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Bridge Deck Pre-Pour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121</a:t>
            </a:fld>
            <a:endParaRPr lang="en-US" dirty="0"/>
          </a:p>
        </p:txBody>
      </p:sp>
      <p:pic>
        <p:nvPicPr>
          <p:cNvPr id="7" name="Picture 6" descr="A close-up of a document">
            <a:extLst>
              <a:ext uri="{FF2B5EF4-FFF2-40B4-BE49-F238E27FC236}">
                <a16:creationId xmlns:a16="http://schemas.microsoft.com/office/drawing/2014/main" id="{181409F8-4E44-0ABA-1C74-718602BD721B}"/>
              </a:ext>
            </a:extLst>
          </p:cNvPr>
          <p:cNvPicPr>
            <a:picLocks noChangeAspect="1"/>
          </p:cNvPicPr>
          <p:nvPr/>
        </p:nvPicPr>
        <p:blipFill>
          <a:blip r:embed="rId2"/>
          <a:stretch>
            <a:fillRect/>
          </a:stretch>
        </p:blipFill>
        <p:spPr>
          <a:xfrm>
            <a:off x="4805492" y="1620351"/>
            <a:ext cx="3662355" cy="4739518"/>
          </a:xfrm>
          <a:prstGeom prst="rect">
            <a:avLst/>
          </a:prstGeom>
          <a:effectLst>
            <a:outerShdw blurRad="63500" sx="102000" sy="102000" algn="ctr" rotWithShape="0">
              <a:prstClr val="black">
                <a:alpha val="40000"/>
              </a:prstClr>
            </a:outerShdw>
          </a:effectLst>
        </p:spPr>
      </p:pic>
      <p:pic>
        <p:nvPicPr>
          <p:cNvPr id="9" name="Picture 8" descr="A close-up of a checklist&#10;&#10;Description automatically generated">
            <a:extLst>
              <a:ext uri="{FF2B5EF4-FFF2-40B4-BE49-F238E27FC236}">
                <a16:creationId xmlns:a16="http://schemas.microsoft.com/office/drawing/2014/main" id="{9FDE67B2-BB11-CDD9-EF62-8BC5E4EF6CD2}"/>
              </a:ext>
            </a:extLst>
          </p:cNvPr>
          <p:cNvPicPr>
            <a:picLocks noChangeAspect="1"/>
          </p:cNvPicPr>
          <p:nvPr/>
        </p:nvPicPr>
        <p:blipFill>
          <a:blip r:embed="rId3"/>
          <a:stretch>
            <a:fillRect/>
          </a:stretch>
        </p:blipFill>
        <p:spPr>
          <a:xfrm>
            <a:off x="685801" y="1620351"/>
            <a:ext cx="3659636" cy="4735999"/>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Deck During Pour and </a:t>
            </a:r>
            <a:br>
              <a:rPr lang="en-US" dirty="0"/>
            </a:br>
            <a:r>
              <a:rPr lang="en-US" dirty="0"/>
              <a:t>Post-Pour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122</a:t>
            </a:fld>
            <a:endParaRPr lang="en-US" dirty="0"/>
          </a:p>
        </p:txBody>
      </p:sp>
      <p:pic>
        <p:nvPicPr>
          <p:cNvPr id="7" name="Picture 6" descr="A close-up of a post-pour checklist">
            <a:extLst>
              <a:ext uri="{FF2B5EF4-FFF2-40B4-BE49-F238E27FC236}">
                <a16:creationId xmlns:a16="http://schemas.microsoft.com/office/drawing/2014/main" id="{77A0E296-1B8D-1580-1DA6-D85970F470F2}"/>
              </a:ext>
            </a:extLst>
          </p:cNvPr>
          <p:cNvPicPr>
            <a:picLocks noChangeAspect="1"/>
          </p:cNvPicPr>
          <p:nvPr/>
        </p:nvPicPr>
        <p:blipFill>
          <a:blip r:embed="rId2"/>
          <a:stretch>
            <a:fillRect/>
          </a:stretch>
        </p:blipFill>
        <p:spPr>
          <a:xfrm>
            <a:off x="4784687" y="1595790"/>
            <a:ext cx="3678128" cy="4759930"/>
          </a:xfrm>
          <a:prstGeom prst="rect">
            <a:avLst/>
          </a:prstGeom>
          <a:effectLst>
            <a:outerShdw blurRad="63500" sx="102000" sy="102000" algn="ctr" rotWithShape="0">
              <a:prstClr val="black">
                <a:alpha val="40000"/>
              </a:prstClr>
            </a:outerShdw>
          </a:effectLst>
        </p:spPr>
      </p:pic>
      <p:pic>
        <p:nvPicPr>
          <p:cNvPr id="9" name="Picture 8" descr="A close-up of a questionnaire&#10;&#10;Description automatically generated">
            <a:extLst>
              <a:ext uri="{FF2B5EF4-FFF2-40B4-BE49-F238E27FC236}">
                <a16:creationId xmlns:a16="http://schemas.microsoft.com/office/drawing/2014/main" id="{ADB2BFB6-B4F7-C05A-41C9-0A2971C73CBF}"/>
              </a:ext>
            </a:extLst>
          </p:cNvPr>
          <p:cNvPicPr>
            <a:picLocks noChangeAspect="1"/>
          </p:cNvPicPr>
          <p:nvPr/>
        </p:nvPicPr>
        <p:blipFill>
          <a:blip r:embed="rId3"/>
          <a:stretch>
            <a:fillRect/>
          </a:stretch>
        </p:blipFill>
        <p:spPr>
          <a:xfrm>
            <a:off x="681186" y="1596420"/>
            <a:ext cx="3678129" cy="475993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Deck During Pour and </a:t>
            </a:r>
            <a:br>
              <a:rPr lang="en-US" dirty="0"/>
            </a:br>
            <a:r>
              <a:rPr lang="en-US" dirty="0"/>
              <a:t>Post-Pour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123</a:t>
            </a:fld>
            <a:endParaRPr lang="en-US" dirty="0"/>
          </a:p>
        </p:txBody>
      </p:sp>
      <p:pic>
        <p:nvPicPr>
          <p:cNvPr id="6" name="Picture 5" descr="A close-up of a document&#10;&#10;Description automatically generated">
            <a:extLst>
              <a:ext uri="{FF2B5EF4-FFF2-40B4-BE49-F238E27FC236}">
                <a16:creationId xmlns:a16="http://schemas.microsoft.com/office/drawing/2014/main" id="{F933504B-DE52-4441-EBB4-F5E1C5C6841C}"/>
              </a:ext>
            </a:extLst>
          </p:cNvPr>
          <p:cNvPicPr>
            <a:picLocks noChangeAspect="1"/>
          </p:cNvPicPr>
          <p:nvPr/>
        </p:nvPicPr>
        <p:blipFill>
          <a:blip r:embed="rId2"/>
          <a:stretch>
            <a:fillRect/>
          </a:stretch>
        </p:blipFill>
        <p:spPr>
          <a:xfrm>
            <a:off x="2711939" y="1600200"/>
            <a:ext cx="3720121" cy="48142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94274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INSPECTION OF STRUCTURES </a:t>
            </a:r>
            <a:r>
              <a:rPr lang="en-US" sz="1800" b="1" dirty="0">
                <a:solidFill>
                  <a:srgbClr val="000000"/>
                </a:solidFill>
              </a:rPr>
              <a:t>(CONT’D)</a:t>
            </a:r>
            <a:endParaRPr lang="en-US" sz="1600" b="1" dirty="0"/>
          </a:p>
          <a:p>
            <a:r>
              <a:rPr lang="en-US" sz="1800" dirty="0"/>
              <a:t>Bridge Foundation Information</a:t>
            </a:r>
          </a:p>
          <a:p>
            <a:pPr lvl="1"/>
            <a:r>
              <a:rPr lang="en-US" sz="1800" dirty="0"/>
              <a:t>For the bridge foundation, the following information must be documented for abutments, piers, etc.  </a:t>
            </a:r>
          </a:p>
          <a:p>
            <a:pPr lvl="2"/>
            <a:r>
              <a:rPr lang="en-US" sz="1800" dirty="0"/>
              <a:t>FOOTING ELEVATIONS </a:t>
            </a:r>
          </a:p>
          <a:p>
            <a:pPr lvl="2"/>
            <a:r>
              <a:rPr lang="en-US" sz="1800" dirty="0"/>
              <a:t>PILE CUT-OFF ELEVATION </a:t>
            </a:r>
          </a:p>
          <a:p>
            <a:pPr lvl="2"/>
            <a:r>
              <a:rPr lang="en-US" sz="1800" dirty="0"/>
              <a:t>PILE TIP ELEVATION </a:t>
            </a:r>
          </a:p>
          <a:p>
            <a:pPr lvl="2"/>
            <a:r>
              <a:rPr lang="en-US" sz="1800" dirty="0"/>
              <a:t>IN PLACE PILE LENGTH </a:t>
            </a:r>
          </a:p>
          <a:p>
            <a:pPr lvl="1"/>
            <a:r>
              <a:rPr lang="en-US" sz="1800" dirty="0"/>
              <a:t>This information shall be documented on the Field Book- Footing Table and the Field Book- Pile Data Table in the Field Book Sheets.  </a:t>
            </a:r>
          </a:p>
          <a:p>
            <a:pPr lvl="1"/>
            <a:r>
              <a:rPr lang="en-US" sz="1800" dirty="0"/>
              <a:t>After the bridge is completed to the satisfaction of the Local Government’s inspector, the Local Agency must contact the TDOT Regional Bridge Engineer to arrange an inspection prior to the contractor de-mobilizing. </a:t>
            </a:r>
            <a:r>
              <a:rPr lang="en-US" sz="1800" b="1" dirty="0"/>
              <a:t>A minimum four-week notice should be provided for the TDOT Regional Bridge Engineer. </a:t>
            </a:r>
          </a:p>
          <a:p>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124</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INSPECTION OF STRUCTURES (CONT’D)</a:t>
            </a:r>
          </a:p>
          <a:p>
            <a:r>
              <a:rPr lang="en-US" sz="1600" dirty="0"/>
              <a:t>On new bridge construction as well as bridge repair projects, the Local Government Project Supervisor shall contact the TDOT Regional Bridge Engineer to request an initial acceptance inspection, that the bridge construction, not necessarily the whole project is complete. Even if the approach work is not already in place, the bridge inspectors can do their initial inspection of the structure and document any deficiencies they discover. Their inspection report, listing those deficiencies, can be copied to the Project Supervisor for the contractor to address before leaving the project. </a:t>
            </a:r>
          </a:p>
          <a:p>
            <a:r>
              <a:rPr lang="en-US" sz="1600" dirty="0"/>
              <a:t>The final closeout of contracts between the Local Government and TDOT cannot occur without a copy of the TDOT Bridge Inspector’s findings and resolution of any listed defects.  </a:t>
            </a:r>
          </a:p>
          <a:p>
            <a:r>
              <a:rPr lang="en-US" sz="1600" dirty="0"/>
              <a:t>As-built drawings and final foundation type, including footing elevations and lengths of individual piles, along with all approved shop drawings, shall be electronically furnished to the Structures Division and copy LPDO. The Structures (Construction) Checklist (Form 8-26) shall also be submitted with the as-built plans. </a:t>
            </a:r>
            <a:endParaRPr lang="en-US" sz="16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125</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PLANS AND WORKING DRAWINGS (SHOP DRAWINGS) </a:t>
            </a:r>
          </a:p>
          <a:p>
            <a:r>
              <a:rPr lang="en-US" sz="1800" dirty="0"/>
              <a:t>The construction plans, generally, will show sufficient details and dimensions to define the work. When additional details and dimensions are needed, the contractor shall prepare working drawings and submit them to the Engineer of Record for approval. In any case, the fabricator shall be construed to be an agent of the contractor and any changes from the construction plans submitted by the fabricator shall be considered as made by the contractor. All costs for changes will be at the expense of the contractor. Shop drawings for all types of structures shall be submitted by, or on behalf of the contractor, directly to the Engineer of Record unless noted otherwise in plans or specifications, for handling with the checking agency and for distribution. Proof of appropriate fabricator certification (as required by these specifications) for type of structure to be fabricated shall be submitted along with the shop drawings.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126</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PLANS AND WORKING DRAWINGS (SHOP DRAWINGS) (CONT’D)</a:t>
            </a:r>
          </a:p>
          <a:p>
            <a:r>
              <a:rPr lang="en-US" sz="1800" dirty="0"/>
              <a:t>The following items require submittal of shop drawings by the contractor: </a:t>
            </a:r>
          </a:p>
          <a:p>
            <a:endParaRPr lang="en-US" sz="1800" dirty="0"/>
          </a:p>
          <a:p>
            <a:r>
              <a:rPr lang="en-US" sz="1800" dirty="0"/>
              <a:t>Structural Steel, Metal Bridge Rails, Bearing Devices (shop drawings not required for plain elastomeric bearing pads), Bridge Deck Drains (shop drawings not required if fabricated according to applicable Standard Drawing), Navigation Lighting Support Brackets, Precast </a:t>
            </a:r>
            <a:r>
              <a:rPr lang="en-US" sz="1800" dirty="0" err="1"/>
              <a:t>Prestressed</a:t>
            </a:r>
            <a:r>
              <a:rPr lang="en-US" sz="1800" dirty="0"/>
              <a:t> Concrete Beams, Precast </a:t>
            </a:r>
            <a:r>
              <a:rPr lang="en-US" sz="1800" dirty="0" err="1"/>
              <a:t>Prestressed</a:t>
            </a:r>
            <a:r>
              <a:rPr lang="en-US" sz="1800" dirty="0"/>
              <a:t> Concrete Deck Panels, Precast Reinforced Concrete Beams, Precast Reinforced Concrete Box Culverts, Post-tensioned Concrete, Roadway Expansion Devices, Steel Stay-In-Place forms, Energy Attenuation Devices, Overhead and Cantilever Sign Structures, Strain Poles, Street Lighting Poles, High Mast Poles with Accompanying Lowering Devices, </a:t>
            </a:r>
            <a:r>
              <a:rPr lang="en-US" sz="1800" dirty="0" err="1"/>
              <a:t>Photometrics</a:t>
            </a:r>
            <a:r>
              <a:rPr lang="en-US" sz="1800" dirty="0"/>
              <a:t>, Cofferdams and any other items when indicated on plans. Also required are erection drawings for steel structures, drawings of falsework, bracing, cofferdams, sheeting, bending of reinforcing steel and other supplementary plans called for by the Engineer of Record. </a:t>
            </a:r>
          </a:p>
          <a:p>
            <a:pPr marL="0" indent="0">
              <a:buNone/>
            </a:pPr>
            <a:r>
              <a:rPr lang="en-US" sz="18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127</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PLANS AND WORKING DRAWINGS (SHOP DRAWINGS) (CONT’D) </a:t>
            </a:r>
          </a:p>
          <a:p>
            <a:r>
              <a:rPr lang="en-US" sz="1800" dirty="0"/>
              <a:t>Each shop drawing sheet shall contain in the title block the following: </a:t>
            </a:r>
          </a:p>
          <a:p>
            <a:pPr lvl="1"/>
            <a:r>
              <a:rPr lang="en-US" sz="1800" dirty="0"/>
              <a:t>Project number </a:t>
            </a:r>
          </a:p>
          <a:p>
            <a:pPr lvl="1"/>
            <a:r>
              <a:rPr lang="en-US" sz="1800" dirty="0"/>
              <a:t>County </a:t>
            </a:r>
          </a:p>
          <a:p>
            <a:pPr lvl="1"/>
            <a:r>
              <a:rPr lang="en-US" sz="1800" dirty="0"/>
              <a:t>Bridge name </a:t>
            </a:r>
          </a:p>
          <a:p>
            <a:pPr lvl="1"/>
            <a:r>
              <a:rPr lang="en-US" sz="1800" dirty="0"/>
              <a:t>Bridge number (or structure type and number) </a:t>
            </a:r>
          </a:p>
          <a:p>
            <a:pPr lvl="1"/>
            <a:r>
              <a:rPr lang="en-US" sz="1800" dirty="0"/>
              <a:t>Station </a:t>
            </a:r>
          </a:p>
          <a:p>
            <a:pPr lvl="1"/>
            <a:r>
              <a:rPr lang="en-US" sz="1800" dirty="0"/>
              <a:t>Contract number </a:t>
            </a:r>
          </a:p>
          <a:p>
            <a:pPr lvl="1"/>
            <a:r>
              <a:rPr lang="en-US" sz="1800" dirty="0"/>
              <a:t>The words “Locally Managed Project” </a:t>
            </a:r>
          </a:p>
          <a:p>
            <a:endParaRPr lang="en-US" sz="1800" dirty="0"/>
          </a:p>
          <a:p>
            <a:r>
              <a:rPr lang="en-US" sz="1800" dirty="0"/>
              <a:t>Shop drawings shall be submitted in sets with the drawing numbers running consecutively in each set, and, if more than 5 sheets in a set, shall be appropriately bound. Shop drawings marked “APPROVED” or “APPROVED AS NOTED” need not be resubmitted unless specifically instructed. </a:t>
            </a:r>
          </a:p>
          <a:p>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128</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PLANS AND WORKING DRAWINGS (SHOP DRAWINGS) (CONT’D)</a:t>
            </a:r>
          </a:p>
          <a:p>
            <a:r>
              <a:rPr lang="en-US" sz="1600" dirty="0"/>
              <a:t>Shop drawings shall be a minimum of 8-1/2 x 11 inches in size. Legible half-size copies (11 x 17 inches) of full size drawings are acceptable for submittal. The minimum number of sets of shop drawings shown below shall be submitted for approval. Only one (1) set will be returned to the fabricator unless specifically requested and the additional set(s) requested to be returned is submitted along with those shown below. For consultant designs, an additional set is required. For railroad structures, three (3) additional sets are required. Copies should be kept in LG’s files.</a:t>
            </a:r>
          </a:p>
          <a:p>
            <a:pPr lvl="1"/>
            <a:r>
              <a:rPr lang="en-US" sz="1200" dirty="0"/>
              <a:t>Two Sets: Structural Steel (Half-size sets shall be submitted for approval. Four (4) additional sets, two (2) full-size and two (2) half-size, will be required after final approval.)</a:t>
            </a:r>
          </a:p>
          <a:p>
            <a:pPr lvl="1"/>
            <a:r>
              <a:rPr lang="en-US" sz="1200" dirty="0"/>
              <a:t>Four Sets: Energy Attenuation Devices, Overhead and Cantilever Sign Structures, Strain Poles, Street Lighting Poles, High Mast Poles with Accompanying Lowering Devices, </a:t>
            </a:r>
            <a:r>
              <a:rPr lang="en-US" sz="1200" dirty="0" err="1"/>
              <a:t>Photometrics</a:t>
            </a:r>
            <a:r>
              <a:rPr lang="en-US" sz="1200" dirty="0"/>
              <a:t> (Submit directly to Special Design Office, Structures Division), Cofferdams </a:t>
            </a:r>
          </a:p>
          <a:p>
            <a:pPr lvl="1"/>
            <a:r>
              <a:rPr lang="en-US" sz="1200" dirty="0"/>
              <a:t>Six Sets: Metal Bridge Rails, Bearing Devices (shop drawings not required for plain elastomeric bearing pads), Bridge Deck Drains (shop drawings not required if fabricated according to applicable Standard Drawing), Navigation Lighting Support Brackets, Precast </a:t>
            </a:r>
            <a:r>
              <a:rPr lang="en-US" sz="1200" dirty="0" err="1"/>
              <a:t>Prestressed</a:t>
            </a:r>
            <a:r>
              <a:rPr lang="en-US" sz="1200" dirty="0"/>
              <a:t> Concrete Beams, Precast </a:t>
            </a:r>
            <a:r>
              <a:rPr lang="en-US" sz="1200" dirty="0" err="1"/>
              <a:t>Prestressed</a:t>
            </a:r>
            <a:r>
              <a:rPr lang="en-US" sz="1200" dirty="0"/>
              <a:t> Concrete Deck Panels, Precast Reinforced Concrete Beams, Precast Reinforced Concrete Box Culverts, Post-tensioned Concrete, Roadway Expansion Devices, Steel Stay-In- Place forms, and any other type of structural shop drawing not specifically listed. </a:t>
            </a:r>
            <a:endParaRPr lang="en-US" sz="16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129</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a:t>Prior to opening bids, the Local Government shall review the Contractors to determine their prequalification and licensure status (non-federally funded only). </a:t>
            </a:r>
          </a:p>
          <a:p>
            <a:pPr lvl="1"/>
            <a:r>
              <a:rPr lang="en-US" sz="2000" dirty="0">
                <a:solidFill>
                  <a:srgbClr val="FF0000"/>
                </a:solidFill>
              </a:rPr>
              <a:t>Please note that the contractors have a 90 day grace period for renewal (for bidding purposes). </a:t>
            </a:r>
          </a:p>
          <a:p>
            <a:r>
              <a:rPr lang="en-US" sz="2400" dirty="0"/>
              <a:t>If a bidder is not currently prequalified or properly licensed (non-federally funded), the bid should remain sealed. </a:t>
            </a:r>
          </a:p>
          <a:p>
            <a:r>
              <a:rPr lang="en-US" sz="2400" dirty="0"/>
              <a:t>All bids are to be opened publicly and read aloud either item-by-item, or by total amount. </a:t>
            </a:r>
          </a:p>
          <a:p>
            <a:r>
              <a:rPr lang="en-US" sz="2400" dirty="0"/>
              <a:t>If a bid is not read, the bidder is to be identified and the reason for not reading the bid announced (23 CFR 635.113). </a:t>
            </a:r>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13</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2338893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PLANS AND WORKING DRAWINGS (SHOP DRAWINGS) (CONT’D)</a:t>
            </a:r>
          </a:p>
          <a:p>
            <a:pPr>
              <a:buNone/>
            </a:pPr>
            <a:r>
              <a:rPr lang="en-US" sz="1800" b="1" dirty="0"/>
              <a:t>	</a:t>
            </a:r>
            <a:r>
              <a:rPr lang="en-US" sz="1800" dirty="0"/>
              <a:t>All working drawings shall be approved by the Engineer of Record; such approval shall be general in nature and shall not operate to relieve the contractor of any of his responsibility under the contract for the successful completion of the work. In addition to such approval, working drawings involved in construction over or under railroad tracks will require approval of the railroad company before approval is granted by the Engineer of Record. The contractor shall submit four sets of plans for any cofferdams, sheeting and bracing details for bents or piers adjacent to a track, and falsework for erecting the spans over tracks, and the method of installation for the protection of the tracks, to the Engineer of Record. No work shall be started until these plans are approved by the LG and the Chief Engineer of the railroad. Approval of these plans will not relieve the contractor from liability. The above also applies in connection with the installation of pipes, culverts, etc. adjacent to or under railroad tracks. The cost of preparation of working drawings will not be paid for separately but shall be included in the prices of the respective contract items involved.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130</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EROSION PREVENTION / SEDIMENT CONTROL (</a:t>
            </a:r>
            <a:r>
              <a:rPr lang="en-US" sz="1800" b="1" dirty="0" err="1"/>
              <a:t>EPSC</a:t>
            </a:r>
            <a:r>
              <a:rPr lang="en-US" sz="1800" b="1" dirty="0"/>
              <a:t>) INSPECTION </a:t>
            </a:r>
          </a:p>
          <a:p>
            <a:r>
              <a:rPr lang="en-US" sz="1800" dirty="0"/>
              <a:t>It is essential that the SWPPP and erosion control plans be followed and revised as needed to fully comply with the environmental permits on each project. The LG and the CEI shall conduct routine project inspections and document the findings to ensure that the SWPPP is being followed and that non-compliance is unlikely. </a:t>
            </a:r>
          </a:p>
          <a:p>
            <a:r>
              <a:rPr lang="en-US" sz="1800" dirty="0"/>
              <a:t>The Local Government is encouraged to acquire the services of an independent, certified professional in Erosion and Sediment Control (CPESC) certified erosion control consultant on projects with an NPDES or ARAP permit to conduct project inspections. The purpose of the inspections is to provide a “third party” independent review to ensure that the EPSC devices are installed and maintained as required, ensure the requirements of the permits are being documented and followed, and, if asked, provide recommendations. The inspections should be conducted monthly, or more frequent if violations or repeat non-conformances occur.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131</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EROSION PREVENTION / SEDIMENT CONTROL (</a:t>
            </a:r>
            <a:r>
              <a:rPr lang="en-US" sz="1800" b="1" dirty="0" err="1"/>
              <a:t>EPSC</a:t>
            </a:r>
            <a:r>
              <a:rPr lang="en-US" sz="1800" b="1" dirty="0"/>
              <a:t>) INSPECTION </a:t>
            </a:r>
          </a:p>
          <a:p>
            <a:pPr>
              <a:buNone/>
            </a:pPr>
            <a:r>
              <a:rPr lang="en-US" sz="1800" b="1" dirty="0"/>
              <a:t> (CONT’D)</a:t>
            </a:r>
          </a:p>
          <a:p>
            <a:r>
              <a:rPr lang="en-US" sz="1800" dirty="0"/>
              <a:t>Erosion and Sediment Control Construction Inspection Report - This report shall be completed for the evaluation of erosion and sediment control measures on all projects that are subject to the requirements of the NPDES General Permit for Storm Water Discharges from Construction Activities. This report shall also be used to document Contractor compliance with erosion and sediment control requirements in conformance with ARAP, Corps of Engineers, and/or TVA permits. An Inspection Report template and sample, along with instructions, are noted in EPSC Inspection Manual. The fillable version of the report is available as Form 8-27 on the LPDO website.</a:t>
            </a:r>
            <a:r>
              <a:rPr lang="en-US" sz="1800" dirty="0">
                <a:solidFill>
                  <a:srgbClr val="00B0F0"/>
                </a:solidFill>
              </a:rPr>
              <a:t> </a:t>
            </a:r>
            <a:r>
              <a:rPr lang="en-US" sz="1800" dirty="0">
                <a:solidFill>
                  <a:srgbClr val="FF0000"/>
                </a:solidFill>
              </a:rPr>
              <a:t>Check to see if stream credits are available.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132</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lstStyle/>
          <a:p>
            <a:pPr>
              <a:buNone/>
            </a:pPr>
            <a:r>
              <a:rPr lang="en-US" sz="1800" b="1" dirty="0"/>
              <a:t>EROSION PREVENTION / SEDIMENT CONTROL (</a:t>
            </a:r>
            <a:r>
              <a:rPr lang="en-US" sz="1800" b="1" dirty="0" err="1"/>
              <a:t>EPSC</a:t>
            </a:r>
            <a:r>
              <a:rPr lang="en-US" sz="1800" b="1" dirty="0"/>
              <a:t>) INSPECTION </a:t>
            </a:r>
          </a:p>
          <a:p>
            <a:pPr>
              <a:buNone/>
            </a:pPr>
            <a:r>
              <a:rPr lang="en-US" sz="1800" b="1" dirty="0"/>
              <a:t> (CONT’D)</a:t>
            </a:r>
          </a:p>
          <a:p>
            <a:r>
              <a:rPr lang="en-US" sz="1600" dirty="0"/>
              <a:t>Class V Underground Injection Control (UIC) Permit – Circular Letter 209.06-01 establishes the procedures for applying for a UIC Permit on an active construction project in the event that depressions (sinkholes with open throats) are encountered on or bordering the project site during construction activities. </a:t>
            </a:r>
          </a:p>
          <a:p>
            <a:r>
              <a:rPr lang="en-US" sz="1600" dirty="0"/>
              <a:t>Construction Related Sediment Removal – Circular Letter 209.01-03 establishes the procedures for removal and/or stabilization of sediment discharges caused by active construction projects to non-jurisdictional areas, as well as jurisdictional areas, within or beyond the project’s construction limits. </a:t>
            </a:r>
          </a:p>
          <a:p>
            <a:r>
              <a:rPr lang="en-US" sz="1600" dirty="0"/>
              <a:t>Waste/Borrow Site Weekly EPSC Inspection Review Report – This report shall be completed for the evaluation of approved project exclusive waste/borrow sites. The contractor is responsible for performing twice weekly EPSC inspections of the site and must have a certified EPSC inspector as required by the TDEC Construction General Permit. </a:t>
            </a:r>
            <a:r>
              <a:rPr lang="en-US" sz="1600" dirty="0">
                <a:solidFill>
                  <a:srgbClr val="FF0000"/>
                </a:solidFill>
              </a:rPr>
              <a:t>See the TDOT Waste and Borrow Procedures for further information and the Waste and Borrow Procedure Contractor’s Support Activities Certification form.</a:t>
            </a:r>
            <a:r>
              <a:rPr lang="en-US" sz="16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133</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EROSION PREVENTION / SEDIMENT CONTROL (</a:t>
            </a:r>
            <a:r>
              <a:rPr lang="en-US" sz="1800" b="1" dirty="0" err="1"/>
              <a:t>EPSC</a:t>
            </a:r>
            <a:r>
              <a:rPr lang="en-US" sz="1800" b="1" dirty="0"/>
              <a:t>) INSPECTION </a:t>
            </a:r>
          </a:p>
          <a:p>
            <a:pPr>
              <a:buNone/>
            </a:pPr>
            <a:r>
              <a:rPr lang="en-US" sz="1800" b="1" dirty="0"/>
              <a:t> (CONT’D)</a:t>
            </a:r>
          </a:p>
          <a:p>
            <a:r>
              <a:rPr lang="en-US" sz="1800" dirty="0"/>
              <a:t>Notice of Termination (NOT) (TDEC CN-1175) – Storm Water Discharges Construction Activity (Circular Letter 107.08-01) (Form 8-28) - This form notifies the Tennessee Department of Environment and Conservation of the request to termination of coverage from the General NPDES Permit for Discharges of Storm Water Associated with Construction Activities. Instructions for completing the NOT form are noted in Circular Letter 107.08-01. </a:t>
            </a:r>
          </a:p>
          <a:p>
            <a:r>
              <a:rPr lang="en-US" sz="1800" dirty="0"/>
              <a:t>Upon concurrence of final stabilization by all involved parties, the NOT form shall be completed by the Local Government and submitted to the local Water Pollution Control (WPC) Environmental Field Office address indicated on the form. The NOT shall be signed by an authorized official of the Local Government.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134</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and Sediment Control Construction Inspection Report </a:t>
            </a:r>
          </a:p>
        </p:txBody>
      </p:sp>
      <p:sp>
        <p:nvSpPr>
          <p:cNvPr id="3" name="Slide Number Placeholder 2"/>
          <p:cNvSpPr>
            <a:spLocks noGrp="1"/>
          </p:cNvSpPr>
          <p:nvPr>
            <p:ph type="sldNum" sz="quarter" idx="4"/>
          </p:nvPr>
        </p:nvSpPr>
        <p:spPr/>
        <p:txBody>
          <a:bodyPr/>
          <a:lstStyle/>
          <a:p>
            <a:fld id="{1C0D38EC-5202-43FF-8CF9-40F215805724}" type="slidenum">
              <a:rPr lang="en-US" smtClean="0"/>
              <a:pPr/>
              <a:t>135</a:t>
            </a:fld>
            <a:endParaRPr lang="en-US" dirty="0"/>
          </a:p>
        </p:txBody>
      </p:sp>
      <p:pic>
        <p:nvPicPr>
          <p:cNvPr id="7" name="Picture 6" descr="A close-up of a form&#10;&#10;Description automatically generated">
            <a:extLst>
              <a:ext uri="{FF2B5EF4-FFF2-40B4-BE49-F238E27FC236}">
                <a16:creationId xmlns:a16="http://schemas.microsoft.com/office/drawing/2014/main" id="{BE2361EC-761F-C1AB-20BD-C57C18EF162C}"/>
              </a:ext>
            </a:extLst>
          </p:cNvPr>
          <p:cNvPicPr>
            <a:picLocks noChangeAspect="1"/>
          </p:cNvPicPr>
          <p:nvPr/>
        </p:nvPicPr>
        <p:blipFill>
          <a:blip r:embed="rId2"/>
          <a:stretch>
            <a:fillRect/>
          </a:stretch>
        </p:blipFill>
        <p:spPr>
          <a:xfrm>
            <a:off x="635874" y="1462205"/>
            <a:ext cx="3795085" cy="4910622"/>
          </a:xfrm>
          <a:prstGeom prst="rect">
            <a:avLst/>
          </a:prstGeom>
          <a:effectLst>
            <a:outerShdw blurRad="63500" sx="102000" sy="102000" algn="ctr" rotWithShape="0">
              <a:prstClr val="black">
                <a:alpha val="40000"/>
              </a:prstClr>
            </a:outerShdw>
          </a:effectLst>
        </p:spPr>
      </p:pic>
      <p:pic>
        <p:nvPicPr>
          <p:cNvPr id="9" name="Picture 8" descr="A close-up of a form&#10;&#10;Description automatically generated">
            <a:extLst>
              <a:ext uri="{FF2B5EF4-FFF2-40B4-BE49-F238E27FC236}">
                <a16:creationId xmlns:a16="http://schemas.microsoft.com/office/drawing/2014/main" id="{6A933EA9-EFD0-0442-0713-DF19B929848B}"/>
              </a:ext>
            </a:extLst>
          </p:cNvPr>
          <p:cNvPicPr>
            <a:picLocks noChangeAspect="1"/>
          </p:cNvPicPr>
          <p:nvPr/>
        </p:nvPicPr>
        <p:blipFill>
          <a:blip r:embed="rId3"/>
          <a:stretch>
            <a:fillRect/>
          </a:stretch>
        </p:blipFill>
        <p:spPr>
          <a:xfrm>
            <a:off x="4713042" y="1462205"/>
            <a:ext cx="3795084" cy="491128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and Sediment Control Construction Inspection Report </a:t>
            </a:r>
          </a:p>
        </p:txBody>
      </p:sp>
      <p:sp>
        <p:nvSpPr>
          <p:cNvPr id="3" name="Slide Number Placeholder 2"/>
          <p:cNvSpPr>
            <a:spLocks noGrp="1"/>
          </p:cNvSpPr>
          <p:nvPr>
            <p:ph type="sldNum" sz="quarter" idx="4"/>
          </p:nvPr>
        </p:nvSpPr>
        <p:spPr/>
        <p:txBody>
          <a:bodyPr/>
          <a:lstStyle/>
          <a:p>
            <a:fld id="{1C0D38EC-5202-43FF-8CF9-40F215805724}" type="slidenum">
              <a:rPr lang="en-US" smtClean="0"/>
              <a:pPr/>
              <a:t>136</a:t>
            </a:fld>
            <a:endParaRPr lang="en-US" dirty="0"/>
          </a:p>
        </p:txBody>
      </p:sp>
      <p:pic>
        <p:nvPicPr>
          <p:cNvPr id="5" name="Picture 4" descr="A close-up of a document&#10;&#10;Description automatically generated">
            <a:extLst>
              <a:ext uri="{FF2B5EF4-FFF2-40B4-BE49-F238E27FC236}">
                <a16:creationId xmlns:a16="http://schemas.microsoft.com/office/drawing/2014/main" id="{B269D4D4-E7F8-449F-0D8B-A75DD921CDB0}"/>
              </a:ext>
            </a:extLst>
          </p:cNvPr>
          <p:cNvPicPr>
            <a:picLocks noChangeAspect="1"/>
          </p:cNvPicPr>
          <p:nvPr/>
        </p:nvPicPr>
        <p:blipFill>
          <a:blip r:embed="rId2"/>
          <a:stretch>
            <a:fillRect/>
          </a:stretch>
        </p:blipFill>
        <p:spPr>
          <a:xfrm>
            <a:off x="2674458" y="1524000"/>
            <a:ext cx="3795084" cy="49112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944266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and Sediment Control Construction Inspection Report </a:t>
            </a:r>
          </a:p>
        </p:txBody>
      </p:sp>
      <p:sp>
        <p:nvSpPr>
          <p:cNvPr id="3" name="Slide Number Placeholder 2"/>
          <p:cNvSpPr>
            <a:spLocks noGrp="1"/>
          </p:cNvSpPr>
          <p:nvPr>
            <p:ph type="sldNum" sz="quarter" idx="4"/>
          </p:nvPr>
        </p:nvSpPr>
        <p:spPr/>
        <p:txBody>
          <a:bodyPr/>
          <a:lstStyle/>
          <a:p>
            <a:fld id="{1C0D38EC-5202-43FF-8CF9-40F215805724}" type="slidenum">
              <a:rPr lang="en-US" smtClean="0"/>
              <a:pPr/>
              <a:t>137</a:t>
            </a:fld>
            <a:endParaRPr lang="en-US" dirty="0"/>
          </a:p>
        </p:txBody>
      </p:sp>
      <p:pic>
        <p:nvPicPr>
          <p:cNvPr id="6" name="Picture 5" descr="A blank form with lines">
            <a:extLst>
              <a:ext uri="{FF2B5EF4-FFF2-40B4-BE49-F238E27FC236}">
                <a16:creationId xmlns:a16="http://schemas.microsoft.com/office/drawing/2014/main" id="{81E8C206-2B8E-53E9-AFF6-6081E53D04EE}"/>
              </a:ext>
            </a:extLst>
          </p:cNvPr>
          <p:cNvPicPr>
            <a:picLocks noChangeAspect="1"/>
          </p:cNvPicPr>
          <p:nvPr/>
        </p:nvPicPr>
        <p:blipFill>
          <a:blip r:embed="rId3"/>
          <a:stretch>
            <a:fillRect/>
          </a:stretch>
        </p:blipFill>
        <p:spPr>
          <a:xfrm>
            <a:off x="1493791" y="1533765"/>
            <a:ext cx="6197490" cy="479083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Storm Water </a:t>
            </a:r>
            <a:br>
              <a:rPr lang="en-US" dirty="0"/>
            </a:br>
            <a:r>
              <a:rPr lang="en-US" dirty="0"/>
              <a:t>Inspection Certification </a:t>
            </a:r>
          </a:p>
        </p:txBody>
      </p:sp>
      <p:sp>
        <p:nvSpPr>
          <p:cNvPr id="3" name="Slide Number Placeholder 2"/>
          <p:cNvSpPr>
            <a:spLocks noGrp="1"/>
          </p:cNvSpPr>
          <p:nvPr>
            <p:ph type="sldNum" sz="quarter" idx="4"/>
          </p:nvPr>
        </p:nvSpPr>
        <p:spPr/>
        <p:txBody>
          <a:bodyPr/>
          <a:lstStyle/>
          <a:p>
            <a:fld id="{1C0D38EC-5202-43FF-8CF9-40F215805724}" type="slidenum">
              <a:rPr lang="en-US" smtClean="0"/>
              <a:pPr/>
              <a:t>138</a:t>
            </a:fld>
            <a:endParaRPr lang="en-US" dirty="0"/>
          </a:p>
        </p:txBody>
      </p:sp>
      <p:pic>
        <p:nvPicPr>
          <p:cNvPr id="5" name="Picture 4" descr="A blank list of information&#10;&#10;Description automatically generated with medium confidence">
            <a:extLst>
              <a:ext uri="{FF2B5EF4-FFF2-40B4-BE49-F238E27FC236}">
                <a16:creationId xmlns:a16="http://schemas.microsoft.com/office/drawing/2014/main" id="{82EEBFC8-58F1-FF68-864F-E2D65D406A20}"/>
              </a:ext>
            </a:extLst>
          </p:cNvPr>
          <p:cNvPicPr>
            <a:picLocks noChangeAspect="1"/>
          </p:cNvPicPr>
          <p:nvPr/>
        </p:nvPicPr>
        <p:blipFill>
          <a:blip r:embed="rId3"/>
          <a:stretch>
            <a:fillRect/>
          </a:stretch>
        </p:blipFill>
        <p:spPr>
          <a:xfrm>
            <a:off x="1476108" y="1524000"/>
            <a:ext cx="6213862"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of Termination</a:t>
            </a:r>
          </a:p>
        </p:txBody>
      </p:sp>
      <p:sp>
        <p:nvSpPr>
          <p:cNvPr id="3" name="Slide Number Placeholder 2"/>
          <p:cNvSpPr>
            <a:spLocks noGrp="1"/>
          </p:cNvSpPr>
          <p:nvPr>
            <p:ph type="sldNum" sz="quarter" idx="4"/>
          </p:nvPr>
        </p:nvSpPr>
        <p:spPr/>
        <p:txBody>
          <a:bodyPr/>
          <a:lstStyle/>
          <a:p>
            <a:fld id="{1C0D38EC-5202-43FF-8CF9-40F215805724}" type="slidenum">
              <a:rPr lang="en-US" smtClean="0"/>
              <a:pPr/>
              <a:t>139</a:t>
            </a:fld>
            <a:endParaRPr lang="en-US" dirty="0"/>
          </a:p>
        </p:txBody>
      </p:sp>
      <p:pic>
        <p:nvPicPr>
          <p:cNvPr id="5" name="Picture 4" descr="A close-up of a document&#10;&#10;Description automatically generated">
            <a:extLst>
              <a:ext uri="{FF2B5EF4-FFF2-40B4-BE49-F238E27FC236}">
                <a16:creationId xmlns:a16="http://schemas.microsoft.com/office/drawing/2014/main" id="{40A0C41C-BA05-33D0-845A-AC91981A7FCD}"/>
              </a:ext>
            </a:extLst>
          </p:cNvPr>
          <p:cNvPicPr>
            <a:picLocks noChangeAspect="1"/>
          </p:cNvPicPr>
          <p:nvPr/>
        </p:nvPicPr>
        <p:blipFill>
          <a:blip r:embed="rId3"/>
          <a:stretch>
            <a:fillRect/>
          </a:stretch>
        </p:blipFill>
        <p:spPr>
          <a:xfrm>
            <a:off x="647544" y="1600199"/>
            <a:ext cx="3712920" cy="4804955"/>
          </a:xfrm>
          <a:prstGeom prst="rect">
            <a:avLst/>
          </a:prstGeom>
          <a:effectLst>
            <a:outerShdw blurRad="63500" sx="102000" sy="102000" algn="ctr" rotWithShape="0">
              <a:prstClr val="black">
                <a:alpha val="40000"/>
              </a:prstClr>
            </a:outerShdw>
          </a:effectLst>
        </p:spPr>
      </p:pic>
      <p:pic>
        <p:nvPicPr>
          <p:cNvPr id="7" name="Picture 6" descr="A close-up of a document">
            <a:extLst>
              <a:ext uri="{FF2B5EF4-FFF2-40B4-BE49-F238E27FC236}">
                <a16:creationId xmlns:a16="http://schemas.microsoft.com/office/drawing/2014/main" id="{DA3576DE-07C8-7D70-F616-FF1BB1531456}"/>
              </a:ext>
            </a:extLst>
          </p:cNvPr>
          <p:cNvPicPr>
            <a:picLocks noChangeAspect="1"/>
          </p:cNvPicPr>
          <p:nvPr/>
        </p:nvPicPr>
        <p:blipFill>
          <a:blip r:embed="rId4"/>
          <a:stretch>
            <a:fillRect/>
          </a:stretch>
        </p:blipFill>
        <p:spPr>
          <a:xfrm>
            <a:off x="4783537" y="1600199"/>
            <a:ext cx="3712920" cy="480495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000" dirty="0"/>
              <a:t>A bid may only be awarded to the lowest responsive bidder (23 CFR 635.114). The “Construction Advertising and Award Checklist” (Form 8-4) shall be completed, signed, and submitted with the Local Government’s letter indicating its intent to award to the low bidder.</a:t>
            </a:r>
          </a:p>
          <a:p>
            <a:r>
              <a:rPr lang="en-US" sz="2000" dirty="0"/>
              <a:t>The Local Government shall review the apparent lowest responsive bidder’s proposal to ensure the bid is responsive and all applicable signatures and bonds are included. Bids shall be reviewed in accordance with the TDOT Policy No. 355-02 Awards of Construction Contracts. Additional FHWA guidance for reviewing bids can be found at: 	</a:t>
            </a:r>
            <a:r>
              <a:rPr lang="en-US" sz="2000" dirty="0">
                <a:hlinkClick r:id="rId3"/>
              </a:rPr>
              <a:t> </a:t>
            </a:r>
            <a:r>
              <a:rPr lang="en-US" sz="2000" dirty="0"/>
              <a:t>	</a:t>
            </a:r>
            <a:r>
              <a:rPr lang="en-US" sz="2000" dirty="0">
                <a:hlinkClick r:id="rId3"/>
              </a:rPr>
              <a:t>http://www.fhwa.dot.gov/programadmin/contracts/index.cfm</a:t>
            </a:r>
            <a:endParaRPr lang="en-US" sz="2000" dirty="0"/>
          </a:p>
          <a:p>
            <a:endParaRPr lang="en-US" sz="2000"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14</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13800255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CERTIFIED PAYROLL AND LABOR COMPLIANCE INTERVIEWS </a:t>
            </a:r>
          </a:p>
          <a:p>
            <a:endParaRPr lang="en-US" sz="1800" dirty="0"/>
          </a:p>
          <a:p>
            <a:r>
              <a:rPr lang="en-US" sz="1800" dirty="0"/>
              <a:t>As required in TDOT Special Provision </a:t>
            </a:r>
            <a:r>
              <a:rPr lang="en-US" sz="1800" dirty="0">
                <a:solidFill>
                  <a:srgbClr val="FF0000"/>
                </a:solidFill>
              </a:rPr>
              <a:t>1273, Section V, (23 CFR 635.118) </a:t>
            </a:r>
            <a:r>
              <a:rPr lang="en-US" sz="1800" dirty="0"/>
              <a:t>the contractor, and subcontractors, shall submit a weekly payroll of wages paid to each employee with a certification statement (refer to Sample Payroll). Circular Letter 1273-02 provides additional information. </a:t>
            </a:r>
            <a:r>
              <a:rPr lang="en-US" sz="1800" dirty="0">
                <a:solidFill>
                  <a:srgbClr val="FF0000"/>
                </a:solidFill>
              </a:rPr>
              <a:t>The Contractor is required to submit payrolls through the </a:t>
            </a:r>
            <a:r>
              <a:rPr lang="en-US" sz="1800" dirty="0" err="1">
                <a:solidFill>
                  <a:srgbClr val="FF0000"/>
                </a:solidFill>
              </a:rPr>
              <a:t>AASHTOWare</a:t>
            </a:r>
            <a:r>
              <a:rPr lang="en-US" sz="1800" dirty="0">
                <a:solidFill>
                  <a:srgbClr val="FF0000"/>
                </a:solidFill>
              </a:rPr>
              <a:t> Civil Right &amp; Labor software on TDOT contracts. However, for Local Government contracts, the Contractor shall submit payrolls electronically to the Local Government/CEI administrator. </a:t>
            </a:r>
          </a:p>
          <a:p>
            <a:r>
              <a:rPr lang="en-US" sz="1800" dirty="0"/>
              <a:t>The CEI or LG shall conduct at least one (1) contractor employee interview monthly to verify that the payroll submitted is accurate and employees are being paid properly (hours and wages). Circular Letter 1273-03 provides additional guidance on the required employee interviews.</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140</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B44052D-1638-4015-866F-98EC4A8F9EA8}" type="slidenum">
              <a:rPr lang="en-US" smtClean="0"/>
              <a:pPr/>
              <a:t>141</a:t>
            </a:fld>
            <a:endParaRPr lang="en-US" dirty="0"/>
          </a:p>
        </p:txBody>
      </p:sp>
      <p:sp>
        <p:nvSpPr>
          <p:cNvPr id="2" name="Title 1"/>
          <p:cNvSpPr>
            <a:spLocks noGrp="1"/>
          </p:cNvSpPr>
          <p:nvPr>
            <p:ph type="title"/>
          </p:nvPr>
        </p:nvSpPr>
        <p:spPr/>
        <p:txBody>
          <a:bodyPr/>
          <a:lstStyle/>
          <a:p>
            <a:r>
              <a:rPr lang="en-US" dirty="0"/>
              <a:t>Construction Contract Administration</a:t>
            </a:r>
          </a:p>
        </p:txBody>
      </p:sp>
      <p:pic>
        <p:nvPicPr>
          <p:cNvPr id="5" name="Picture 4" descr="A document with text on it&#10;&#10;Description automatically generated">
            <a:extLst>
              <a:ext uri="{FF2B5EF4-FFF2-40B4-BE49-F238E27FC236}">
                <a16:creationId xmlns:a16="http://schemas.microsoft.com/office/drawing/2014/main" id="{BEDE4ED6-5B85-5166-1C00-48581532A503}"/>
              </a:ext>
            </a:extLst>
          </p:cNvPr>
          <p:cNvPicPr>
            <a:picLocks noChangeAspect="1"/>
          </p:cNvPicPr>
          <p:nvPr/>
        </p:nvPicPr>
        <p:blipFill>
          <a:blip r:embed="rId2"/>
          <a:stretch>
            <a:fillRect/>
          </a:stretch>
        </p:blipFill>
        <p:spPr>
          <a:xfrm>
            <a:off x="2717223" y="1676400"/>
            <a:ext cx="3709554" cy="4800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84472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Payroll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142</a:t>
            </a:fld>
            <a:endParaRPr lang="en-US" dirty="0"/>
          </a:p>
        </p:txBody>
      </p:sp>
      <p:pic>
        <p:nvPicPr>
          <p:cNvPr id="6" name="Picture 5" descr="A blank checklist with a number of lines&#10;&#10;Description automatically generated with medium confidence">
            <a:extLst>
              <a:ext uri="{FF2B5EF4-FFF2-40B4-BE49-F238E27FC236}">
                <a16:creationId xmlns:a16="http://schemas.microsoft.com/office/drawing/2014/main" id="{2597E986-3091-2F5F-F825-43CD8DFA9126}"/>
              </a:ext>
            </a:extLst>
          </p:cNvPr>
          <p:cNvPicPr>
            <a:picLocks noChangeAspect="1"/>
          </p:cNvPicPr>
          <p:nvPr/>
        </p:nvPicPr>
        <p:blipFill>
          <a:blip r:embed="rId2"/>
          <a:stretch>
            <a:fillRect/>
          </a:stretch>
        </p:blipFill>
        <p:spPr>
          <a:xfrm>
            <a:off x="1472657" y="1603611"/>
            <a:ext cx="6198686" cy="4789894"/>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Payroll Page 2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143</a:t>
            </a:fld>
            <a:endParaRPr lang="en-US" dirty="0"/>
          </a:p>
        </p:txBody>
      </p:sp>
      <p:pic>
        <p:nvPicPr>
          <p:cNvPr id="6" name="Picture 5" descr="A close-up of a form&#10;&#10;Description automatically generated">
            <a:extLst>
              <a:ext uri="{FF2B5EF4-FFF2-40B4-BE49-F238E27FC236}">
                <a16:creationId xmlns:a16="http://schemas.microsoft.com/office/drawing/2014/main" id="{266403D7-6A4E-312F-29E0-AFD850D64CF8}"/>
              </a:ext>
            </a:extLst>
          </p:cNvPr>
          <p:cNvPicPr>
            <a:picLocks noChangeAspect="1"/>
          </p:cNvPicPr>
          <p:nvPr/>
        </p:nvPicPr>
        <p:blipFill>
          <a:blip r:embed="rId3"/>
          <a:stretch>
            <a:fillRect/>
          </a:stretch>
        </p:blipFill>
        <p:spPr>
          <a:xfrm>
            <a:off x="1465729" y="1555750"/>
            <a:ext cx="6212541"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Interview</a:t>
            </a:r>
          </a:p>
        </p:txBody>
      </p:sp>
      <p:sp>
        <p:nvSpPr>
          <p:cNvPr id="3" name="Slide Number Placeholder 2"/>
          <p:cNvSpPr>
            <a:spLocks noGrp="1"/>
          </p:cNvSpPr>
          <p:nvPr>
            <p:ph type="sldNum" sz="quarter" idx="4"/>
          </p:nvPr>
        </p:nvSpPr>
        <p:spPr/>
        <p:txBody>
          <a:bodyPr/>
          <a:lstStyle/>
          <a:p>
            <a:fld id="{1C0D38EC-5202-43FF-8CF9-40F215805724}" type="slidenum">
              <a:rPr lang="en-US" smtClean="0"/>
              <a:pPr/>
              <a:t>144</a:t>
            </a:fld>
            <a:endParaRPr lang="en-US" dirty="0"/>
          </a:p>
        </p:txBody>
      </p:sp>
      <p:pic>
        <p:nvPicPr>
          <p:cNvPr id="5" name="Picture 4" descr="A blank form with text&#10;&#10;Description automatically generated">
            <a:extLst>
              <a:ext uri="{FF2B5EF4-FFF2-40B4-BE49-F238E27FC236}">
                <a16:creationId xmlns:a16="http://schemas.microsoft.com/office/drawing/2014/main" id="{F8D609C8-EE0F-2ED0-D916-67B9787A418B}"/>
              </a:ext>
            </a:extLst>
          </p:cNvPr>
          <p:cNvPicPr>
            <a:picLocks noChangeAspect="1"/>
          </p:cNvPicPr>
          <p:nvPr/>
        </p:nvPicPr>
        <p:blipFill>
          <a:blip r:embed="rId2"/>
          <a:stretch>
            <a:fillRect/>
          </a:stretch>
        </p:blipFill>
        <p:spPr>
          <a:xfrm>
            <a:off x="2697155" y="1600200"/>
            <a:ext cx="3749689" cy="4852538"/>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UTILITY RELOCATION NOT INCLUDED IN THE CONTRACT (NON-</a:t>
            </a:r>
          </a:p>
          <a:p>
            <a:pPr>
              <a:buNone/>
            </a:pPr>
            <a:r>
              <a:rPr lang="en-US" sz="1800" b="1" dirty="0"/>
              <a:t>REIMBURSABLE OR REIMBURSABLE) </a:t>
            </a:r>
          </a:p>
          <a:p>
            <a:endParaRPr lang="en-US" sz="1600" b="1" dirty="0"/>
          </a:p>
          <a:p>
            <a:r>
              <a:rPr lang="en-US" sz="1600" dirty="0"/>
              <a:t>There are contracts in which the utility relocation work is not included in the Local Government contract as bid items. The relocation work is performed before the construction work begins. The appropriate utility shall be directed to notify the Local Government’s Project Supervisor when a work begin date is determined. The Local Government shall provide authorization for the utility to go to work. The Utility shall then submit billings to the Local Government. Local Government inspects and certifies that relocation work bill is done in accordance with the approved plans and estimates. Local Government makes payment of invoices for contracted utility relocation. </a:t>
            </a:r>
          </a:p>
          <a:p>
            <a:r>
              <a:rPr lang="en-US" sz="1600" dirty="0"/>
              <a:t>The Project Utility Diary (DT-0667) (Circular Letter 105.07-04) (Form 8-13) is used to document the relocation work performed. The Project Utility Diary shall be used on all projects requiring utility relocations, to document the relocation work whether the work is reimbursable or not. The Project Utility Diary section “Description of Work Performed”: will be the only documentation required. However, the documentation shall note if the work is reimbursable or not. The work start date and work complete date shall be noted.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145</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UTILITY RELOCATION INCLUDED IN THE CONTRACT </a:t>
            </a:r>
          </a:p>
          <a:p>
            <a:r>
              <a:rPr lang="en-US" sz="1600" dirty="0"/>
              <a:t>Utility relocation work included in the contract requires documentation of utility item installed quantities. The quantities are paid on the progress estimate. </a:t>
            </a:r>
          </a:p>
          <a:p>
            <a:r>
              <a:rPr lang="en-US" sz="1600" dirty="0"/>
              <a:t>The appropriate utility company shall provide an inspector to document and certify the items used in the utility relocation. </a:t>
            </a:r>
          </a:p>
          <a:p>
            <a:r>
              <a:rPr lang="en-US" sz="1600" dirty="0"/>
              <a:t>The following documentation is required for utility relocation work included in the contract: </a:t>
            </a:r>
          </a:p>
          <a:p>
            <a:pPr lvl="1"/>
            <a:r>
              <a:rPr lang="en-US" sz="1600" dirty="0"/>
              <a:t>• Project Utility Diary (DT-0667)(Form 8-13) </a:t>
            </a:r>
          </a:p>
          <a:p>
            <a:pPr lvl="1"/>
            <a:r>
              <a:rPr lang="en-US" sz="1600" dirty="0"/>
              <a:t>• Utility Item Certification / Final Acceptance (DT-1716)(Form 8-14) </a:t>
            </a:r>
          </a:p>
          <a:p>
            <a:pPr lvl="1"/>
            <a:r>
              <a:rPr lang="en-US" sz="1600" dirty="0"/>
              <a:t>• Summary of Installed Utility Items </a:t>
            </a:r>
          </a:p>
          <a:p>
            <a:endParaRPr lang="en-US" sz="16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146</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Utility Diary</a:t>
            </a:r>
          </a:p>
        </p:txBody>
      </p:sp>
      <p:sp>
        <p:nvSpPr>
          <p:cNvPr id="3" name="Slide Number Placeholder 2"/>
          <p:cNvSpPr>
            <a:spLocks noGrp="1"/>
          </p:cNvSpPr>
          <p:nvPr>
            <p:ph type="sldNum" sz="quarter" idx="4"/>
          </p:nvPr>
        </p:nvSpPr>
        <p:spPr/>
        <p:txBody>
          <a:bodyPr/>
          <a:lstStyle/>
          <a:p>
            <a:fld id="{1C0D38EC-5202-43FF-8CF9-40F215805724}" type="slidenum">
              <a:rPr lang="en-US" smtClean="0"/>
              <a:pPr/>
              <a:t>147</a:t>
            </a:fld>
            <a:endParaRPr lang="en-US" dirty="0"/>
          </a:p>
        </p:txBody>
      </p:sp>
      <p:pic>
        <p:nvPicPr>
          <p:cNvPr id="6" name="Picture 5" descr="A close-up of a document">
            <a:extLst>
              <a:ext uri="{FF2B5EF4-FFF2-40B4-BE49-F238E27FC236}">
                <a16:creationId xmlns:a16="http://schemas.microsoft.com/office/drawing/2014/main" id="{F6B3406D-B73D-E400-B334-7F816CB3AABA}"/>
              </a:ext>
            </a:extLst>
          </p:cNvPr>
          <p:cNvPicPr>
            <a:picLocks noChangeAspect="1"/>
          </p:cNvPicPr>
          <p:nvPr/>
        </p:nvPicPr>
        <p:blipFill>
          <a:blip r:embed="rId2"/>
          <a:stretch>
            <a:fillRect/>
          </a:stretch>
        </p:blipFill>
        <p:spPr>
          <a:xfrm>
            <a:off x="1469727" y="1600200"/>
            <a:ext cx="6204546" cy="479442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Item Certification</a:t>
            </a:r>
          </a:p>
        </p:txBody>
      </p:sp>
      <p:sp>
        <p:nvSpPr>
          <p:cNvPr id="3" name="Slide Number Placeholder 2"/>
          <p:cNvSpPr>
            <a:spLocks noGrp="1"/>
          </p:cNvSpPr>
          <p:nvPr>
            <p:ph type="sldNum" sz="quarter" idx="4"/>
          </p:nvPr>
        </p:nvSpPr>
        <p:spPr/>
        <p:txBody>
          <a:bodyPr/>
          <a:lstStyle/>
          <a:p>
            <a:fld id="{1C0D38EC-5202-43FF-8CF9-40F215805724}" type="slidenum">
              <a:rPr lang="en-US" smtClean="0"/>
              <a:pPr/>
              <a:t>148</a:t>
            </a:fld>
            <a:endParaRPr lang="en-US" dirty="0"/>
          </a:p>
        </p:txBody>
      </p:sp>
      <p:pic>
        <p:nvPicPr>
          <p:cNvPr id="7" name="Picture 6" descr="A close-up of a form&#10;&#10;Description automatically generated">
            <a:extLst>
              <a:ext uri="{FF2B5EF4-FFF2-40B4-BE49-F238E27FC236}">
                <a16:creationId xmlns:a16="http://schemas.microsoft.com/office/drawing/2014/main" id="{BC51B250-A8DF-9C05-4BDE-F3BBB7FBC1B6}"/>
              </a:ext>
            </a:extLst>
          </p:cNvPr>
          <p:cNvPicPr>
            <a:picLocks noChangeAspect="1"/>
          </p:cNvPicPr>
          <p:nvPr/>
        </p:nvPicPr>
        <p:blipFill>
          <a:blip r:embed="rId2"/>
          <a:stretch>
            <a:fillRect/>
          </a:stretch>
        </p:blipFill>
        <p:spPr>
          <a:xfrm>
            <a:off x="571498" y="1583765"/>
            <a:ext cx="3657601" cy="4733365"/>
          </a:xfrm>
          <a:prstGeom prst="rect">
            <a:avLst/>
          </a:prstGeom>
          <a:effectLst>
            <a:outerShdw blurRad="63500" sx="102000" sy="102000" algn="ctr" rotWithShape="0">
              <a:prstClr val="black">
                <a:alpha val="40000"/>
              </a:prstClr>
            </a:outerShdw>
          </a:effectLst>
        </p:spPr>
      </p:pic>
      <p:pic>
        <p:nvPicPr>
          <p:cNvPr id="9" name="Picture 8" descr="A blank form with a number">
            <a:extLst>
              <a:ext uri="{FF2B5EF4-FFF2-40B4-BE49-F238E27FC236}">
                <a16:creationId xmlns:a16="http://schemas.microsoft.com/office/drawing/2014/main" id="{64369C86-857D-7868-4366-C80CB0C30754}"/>
              </a:ext>
            </a:extLst>
          </p:cNvPr>
          <p:cNvPicPr>
            <a:picLocks noChangeAspect="1"/>
          </p:cNvPicPr>
          <p:nvPr/>
        </p:nvPicPr>
        <p:blipFill>
          <a:blip r:embed="rId3"/>
          <a:stretch>
            <a:fillRect/>
          </a:stretch>
        </p:blipFill>
        <p:spPr>
          <a:xfrm>
            <a:off x="4914903" y="1583763"/>
            <a:ext cx="3657599" cy="4733363"/>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PROGRESS PAYMENTS </a:t>
            </a:r>
          </a:p>
          <a:p>
            <a:r>
              <a:rPr lang="en-US" sz="1800" dirty="0"/>
              <a:t>The Local Government shall make monthly partial progress payments to the contractor in general accordance with Section 109.06 of the TDOT specifications, 23 </a:t>
            </a:r>
            <a:r>
              <a:rPr lang="en-US" sz="1800" dirty="0" err="1"/>
              <a:t>CFR</a:t>
            </a:r>
            <a:r>
              <a:rPr lang="en-US" sz="1800" dirty="0"/>
              <a:t> 635.122, and Circular Letter 109.02-02. </a:t>
            </a:r>
          </a:p>
          <a:p>
            <a:r>
              <a:rPr lang="en-US" sz="1800" dirty="0"/>
              <a:t>Progress payment reimbursement requests submitted to TDOT shall contain all the necessary documentation and certifications as required in Chapter 9 of these guidelines. </a:t>
            </a:r>
          </a:p>
          <a:p>
            <a:r>
              <a:rPr lang="en-US" sz="1800" dirty="0"/>
              <a:t>Monthly Engineer’s Estimate - Item quantities paid on engineer’s estimates shall be supported by field documentation as directed in the Item Documentation instructions. Each item’s current estimate quantity documented in the Field Book shall be referenced to the respective engineer’s estimate number where payment was made. The reference shall be placed in the remarks field on the Field Book sheet.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149</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15</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pic>
        <p:nvPicPr>
          <p:cNvPr id="9" name="Picture 8" descr="A close-up of a form">
            <a:extLst>
              <a:ext uri="{FF2B5EF4-FFF2-40B4-BE49-F238E27FC236}">
                <a16:creationId xmlns:a16="http://schemas.microsoft.com/office/drawing/2014/main" id="{0023167C-9207-6D7F-2433-F62E9AA43296}"/>
              </a:ext>
            </a:extLst>
          </p:cNvPr>
          <p:cNvPicPr>
            <a:picLocks noChangeAspect="1"/>
          </p:cNvPicPr>
          <p:nvPr/>
        </p:nvPicPr>
        <p:blipFill>
          <a:blip r:embed="rId3"/>
          <a:stretch>
            <a:fillRect/>
          </a:stretch>
        </p:blipFill>
        <p:spPr>
          <a:xfrm>
            <a:off x="2825984" y="1664749"/>
            <a:ext cx="3492032" cy="45191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158165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PROGRESS PAYMENTS (CONT’D)</a:t>
            </a:r>
          </a:p>
          <a:p>
            <a:r>
              <a:rPr lang="en-US" sz="1800" dirty="0"/>
              <a:t>Material Certifications covering each item’s current estimate quantity shall be on file before payment may be processed. (Circular Letter 109-02.02) </a:t>
            </a:r>
          </a:p>
          <a:p>
            <a:r>
              <a:rPr lang="en-US" sz="1800" dirty="0"/>
              <a:t>Additional information documented on the progress estimate: </a:t>
            </a:r>
          </a:p>
          <a:p>
            <a:pPr lvl="1"/>
            <a:r>
              <a:rPr lang="en-US" sz="1700" dirty="0"/>
              <a:t>Documented reason as to why Liquidated Damages are not being assessed on the current progress estimate when the contract days charged has overrun the original contract days allowed. </a:t>
            </a:r>
          </a:p>
          <a:p>
            <a:pPr lvl="1"/>
            <a:r>
              <a:rPr lang="en-US" sz="1700" dirty="0"/>
              <a:t>Local Government Project Supervisor’s signature approving estimate payment also certifies that the required labor interview has been conducted. </a:t>
            </a:r>
          </a:p>
          <a:p>
            <a:pPr lvl="1"/>
            <a:r>
              <a:rPr lang="en-US" sz="1700" dirty="0"/>
              <a:t>Local Government Project Supervisor’s signature certifies that the required material certifications are on file for each item’s current estimate quantity</a:t>
            </a:r>
            <a:r>
              <a:rPr lang="en-US" sz="1600" dirty="0"/>
              <a:t>. </a:t>
            </a:r>
          </a:p>
          <a:p>
            <a:r>
              <a:rPr lang="en-US" sz="1800" dirty="0"/>
              <a:t>Monthly Construction Report - At the end of each estimate period a Monthly Construction Report is sent to the Contractor and a copy is sent to the Surety. The Monthly Construction Report documents the status of the project in regard to % of time used vs. % of contract amount paid. A 15% variance of time over amount shall be explained.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150</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Progress Payment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151</a:t>
            </a:fld>
            <a:endParaRPr lang="en-US" dirty="0"/>
          </a:p>
        </p:txBody>
      </p:sp>
      <p:pic>
        <p:nvPicPr>
          <p:cNvPr id="8" name="Picture 7" descr="A close-up of a document&#10;&#10;Description automatically generated">
            <a:extLst>
              <a:ext uri="{FF2B5EF4-FFF2-40B4-BE49-F238E27FC236}">
                <a16:creationId xmlns:a16="http://schemas.microsoft.com/office/drawing/2014/main" id="{E6B74F49-DB10-D63B-3CD2-B6E516648C5B}"/>
              </a:ext>
            </a:extLst>
          </p:cNvPr>
          <p:cNvPicPr>
            <a:picLocks noChangeAspect="1"/>
          </p:cNvPicPr>
          <p:nvPr/>
        </p:nvPicPr>
        <p:blipFill>
          <a:blip r:embed="rId2"/>
          <a:stretch>
            <a:fillRect/>
          </a:stretch>
        </p:blipFill>
        <p:spPr>
          <a:xfrm>
            <a:off x="1500620" y="1676400"/>
            <a:ext cx="6142759" cy="4748526"/>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Progress Payment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152</a:t>
            </a:fld>
            <a:endParaRPr lang="en-US" dirty="0"/>
          </a:p>
        </p:txBody>
      </p:sp>
      <p:pic>
        <p:nvPicPr>
          <p:cNvPr id="5" name="Picture 4" descr="A close-up of a document">
            <a:extLst>
              <a:ext uri="{FF2B5EF4-FFF2-40B4-BE49-F238E27FC236}">
                <a16:creationId xmlns:a16="http://schemas.microsoft.com/office/drawing/2014/main" id="{E80A9BD7-A92D-C1E2-A7F7-D08C046C9949}"/>
              </a:ext>
            </a:extLst>
          </p:cNvPr>
          <p:cNvPicPr>
            <a:picLocks noChangeAspect="1"/>
          </p:cNvPicPr>
          <p:nvPr/>
        </p:nvPicPr>
        <p:blipFill>
          <a:blip r:embed="rId2"/>
          <a:stretch>
            <a:fillRect/>
          </a:stretch>
        </p:blipFill>
        <p:spPr>
          <a:xfrm>
            <a:off x="1758141" y="1752600"/>
            <a:ext cx="5627717" cy="434869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Progress Payment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153</a:t>
            </a:fld>
            <a:endParaRPr lang="en-US" dirty="0"/>
          </a:p>
        </p:txBody>
      </p:sp>
      <p:pic>
        <p:nvPicPr>
          <p:cNvPr id="5" name="Picture 4" descr="A screenshot of a computer&#10;&#10;Description automatically generated">
            <a:extLst>
              <a:ext uri="{FF2B5EF4-FFF2-40B4-BE49-F238E27FC236}">
                <a16:creationId xmlns:a16="http://schemas.microsoft.com/office/drawing/2014/main" id="{153E06E3-51A7-6179-8763-23230513796F}"/>
              </a:ext>
            </a:extLst>
          </p:cNvPr>
          <p:cNvPicPr>
            <a:picLocks noChangeAspect="1"/>
          </p:cNvPicPr>
          <p:nvPr/>
        </p:nvPicPr>
        <p:blipFill>
          <a:blip r:embed="rId2"/>
          <a:stretch>
            <a:fillRect/>
          </a:stretch>
        </p:blipFill>
        <p:spPr>
          <a:xfrm>
            <a:off x="1743635" y="1752600"/>
            <a:ext cx="5656729" cy="43711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2446517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Progress Payment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154</a:t>
            </a:fld>
            <a:endParaRPr lang="en-US" dirty="0"/>
          </a:p>
        </p:txBody>
      </p:sp>
      <p:pic>
        <p:nvPicPr>
          <p:cNvPr id="6" name="Picture 5" descr="A screenshot of a computer&#10;&#10;Description automatically generated">
            <a:extLst>
              <a:ext uri="{FF2B5EF4-FFF2-40B4-BE49-F238E27FC236}">
                <a16:creationId xmlns:a16="http://schemas.microsoft.com/office/drawing/2014/main" id="{A943BE92-2492-4082-0A5A-7F067736FCD1}"/>
              </a:ext>
            </a:extLst>
          </p:cNvPr>
          <p:cNvPicPr>
            <a:picLocks noChangeAspect="1"/>
          </p:cNvPicPr>
          <p:nvPr/>
        </p:nvPicPr>
        <p:blipFill>
          <a:blip r:embed="rId2"/>
          <a:stretch>
            <a:fillRect/>
          </a:stretch>
        </p:blipFill>
        <p:spPr>
          <a:xfrm>
            <a:off x="1743635" y="1752600"/>
            <a:ext cx="5656729" cy="43711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0188693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Monthly Construction Report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155</a:t>
            </a:fld>
            <a:endParaRPr lang="en-US" dirty="0"/>
          </a:p>
        </p:txBody>
      </p:sp>
      <p:pic>
        <p:nvPicPr>
          <p:cNvPr id="5" name="Picture 4" descr="A close-up of a document&#10;&#10;Description automatically generated">
            <a:extLst>
              <a:ext uri="{FF2B5EF4-FFF2-40B4-BE49-F238E27FC236}">
                <a16:creationId xmlns:a16="http://schemas.microsoft.com/office/drawing/2014/main" id="{4DCC006E-C869-6003-1F8A-3AF5EE4521F4}"/>
              </a:ext>
            </a:extLst>
          </p:cNvPr>
          <p:cNvPicPr>
            <a:picLocks noChangeAspect="1"/>
          </p:cNvPicPr>
          <p:nvPr/>
        </p:nvPicPr>
        <p:blipFill>
          <a:blip r:embed="rId2"/>
          <a:stretch>
            <a:fillRect/>
          </a:stretch>
        </p:blipFill>
        <p:spPr>
          <a:xfrm>
            <a:off x="2717223" y="1538117"/>
            <a:ext cx="3709554"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7"/>
            <a:ext cx="8229600" cy="4800600"/>
          </a:xfrm>
        </p:spPr>
        <p:txBody>
          <a:bodyPr/>
          <a:lstStyle/>
          <a:p>
            <a:pPr>
              <a:buNone/>
            </a:pPr>
            <a:r>
              <a:rPr lang="en-US" sz="1800" b="1" dirty="0"/>
              <a:t>PROMPT PAYMENT AND </a:t>
            </a:r>
            <a:r>
              <a:rPr lang="en-US" sz="1800" b="1" dirty="0" err="1"/>
              <a:t>RETAINAGE</a:t>
            </a:r>
            <a:r>
              <a:rPr lang="en-US" sz="1800" b="1" dirty="0"/>
              <a:t> </a:t>
            </a:r>
          </a:p>
          <a:p>
            <a:r>
              <a:rPr lang="en-US" sz="1600" dirty="0"/>
              <a:t>The prime contractor shall pay each subcontractor no later than thirty (30) days after payment is received from the LG (T.C.A. 12-04-707). The Certification Regarding Prompt Payment to Subcontractors and Material Suppliers and DBE/SBE Payment Summary Form (Form 8-29) must be completed by the Prime Contractor to certify each month that payment has been made to the appropriate subcontractors and submitted monthly to the TDOT Civil Rights Office via their web address (DBE.runningtally@tn.gov). The prompt payment form will run two months in arrears (example: to pay the progress payment for March 2016 the prompt payment form for January 2016 must be on file). More information on certification of prompt payment can be found in Circular Letter 109.02-05 </a:t>
            </a:r>
            <a:r>
              <a:rPr lang="en-US" sz="1600" dirty="0">
                <a:solidFill>
                  <a:srgbClr val="FF0000"/>
                </a:solidFill>
              </a:rPr>
              <a:t>and Circular Letter 109.02-05.01 (for projects let prior to August 2018). </a:t>
            </a:r>
            <a:r>
              <a:rPr lang="en-US" sz="1600" dirty="0"/>
              <a:t> Please refer to TDOT Special Provision SP1247LP and </a:t>
            </a:r>
            <a:r>
              <a:rPr lang="en-US" sz="1600" u="sng" dirty="0">
                <a:hlinkClick r:id="rId2"/>
              </a:rPr>
              <a:t>https://www.tn.gov/tdot/civil-rights/small-business-development-program.html</a:t>
            </a:r>
            <a:r>
              <a:rPr lang="en-US" sz="1600" dirty="0"/>
              <a:t> for further guidance </a:t>
            </a:r>
            <a:r>
              <a:rPr lang="en-US" sz="1600" dirty="0">
                <a:solidFill>
                  <a:srgbClr val="FF0000"/>
                </a:solidFill>
              </a:rPr>
              <a:t>(NAICS Codes will be added to this form in upcoming revision). </a:t>
            </a:r>
            <a:r>
              <a:rPr lang="en-US" sz="1600" u="heavy" dirty="0">
                <a:solidFill>
                  <a:srgbClr val="FF0000"/>
                </a:solidFill>
              </a:rPr>
              <a:t>Form </a:t>
            </a:r>
            <a:r>
              <a:rPr lang="en-US" sz="1600" u="heavy" dirty="0">
                <a:solidFill>
                  <a:srgbClr val="FF0000"/>
                </a:solidFill>
                <a:ea typeface="Calibri" panose="020F0502020204030204" pitchFamily="34" charset="0"/>
                <a:cs typeface="Times New Roman" panose="02020603050405020304" pitchFamily="18" charset="0"/>
              </a:rPr>
              <a:t>8-29 also needs to be kept in project file and payment to the prime contractor from the LG should not be made if the form is not received from the contractor.</a:t>
            </a:r>
            <a:endParaRPr lang="en-US" sz="1600" u="heavy" dirty="0">
              <a:solidFill>
                <a:srgbClr val="FF0000"/>
              </a:solidFill>
            </a:endParaRPr>
          </a:p>
          <a:p>
            <a:r>
              <a:rPr lang="en-US" sz="1600" dirty="0"/>
              <a:t>In addition, </a:t>
            </a:r>
            <a:r>
              <a:rPr lang="en-US" sz="1600" b="1" dirty="0"/>
              <a:t>the LG may not withhold retainage on progress payments from the prime contractor and the prime contractor may not withhold retainage from their subcontractors.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156</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Prompt Payment</a:t>
            </a:r>
          </a:p>
        </p:txBody>
      </p:sp>
      <p:sp>
        <p:nvSpPr>
          <p:cNvPr id="3" name="Slide Number Placeholder 2"/>
          <p:cNvSpPr>
            <a:spLocks noGrp="1"/>
          </p:cNvSpPr>
          <p:nvPr>
            <p:ph type="sldNum" sz="quarter" idx="4"/>
          </p:nvPr>
        </p:nvSpPr>
        <p:spPr/>
        <p:txBody>
          <a:bodyPr/>
          <a:lstStyle/>
          <a:p>
            <a:fld id="{1C0D38EC-5202-43FF-8CF9-40F215805724}" type="slidenum">
              <a:rPr lang="en-US" smtClean="0"/>
              <a:pPr/>
              <a:t>157</a:t>
            </a:fld>
            <a:endParaRPr lang="en-US" dirty="0"/>
          </a:p>
        </p:txBody>
      </p:sp>
      <p:pic>
        <p:nvPicPr>
          <p:cNvPr id="5" name="Picture 4" descr="A document with text and numbers">
            <a:extLst>
              <a:ext uri="{FF2B5EF4-FFF2-40B4-BE49-F238E27FC236}">
                <a16:creationId xmlns:a16="http://schemas.microsoft.com/office/drawing/2014/main" id="{24C6C11F-A3E5-03E4-2CF0-BCE3524C81BE}"/>
              </a:ext>
            </a:extLst>
          </p:cNvPr>
          <p:cNvPicPr>
            <a:picLocks noChangeAspect="1"/>
          </p:cNvPicPr>
          <p:nvPr/>
        </p:nvPicPr>
        <p:blipFill>
          <a:blip r:embed="rId2"/>
          <a:stretch>
            <a:fillRect/>
          </a:stretch>
        </p:blipFill>
        <p:spPr>
          <a:xfrm>
            <a:off x="685799" y="1600200"/>
            <a:ext cx="3684167" cy="4767745"/>
          </a:xfrm>
          <a:prstGeom prst="rect">
            <a:avLst/>
          </a:prstGeom>
          <a:effectLst>
            <a:outerShdw blurRad="63500" sx="102000" sy="102000" algn="ctr" rotWithShape="0">
              <a:prstClr val="black">
                <a:alpha val="40000"/>
              </a:prstClr>
            </a:outerShdw>
          </a:effectLst>
        </p:spPr>
      </p:pic>
      <p:pic>
        <p:nvPicPr>
          <p:cNvPr id="7" name="Picture 6" descr="A close-up of a document&#10;&#10;Description automatically generated">
            <a:extLst>
              <a:ext uri="{FF2B5EF4-FFF2-40B4-BE49-F238E27FC236}">
                <a16:creationId xmlns:a16="http://schemas.microsoft.com/office/drawing/2014/main" id="{4FE886EF-30AF-0D2A-7750-6E7D6D59BE04}"/>
              </a:ext>
            </a:extLst>
          </p:cNvPr>
          <p:cNvPicPr>
            <a:picLocks noChangeAspect="1"/>
          </p:cNvPicPr>
          <p:nvPr/>
        </p:nvPicPr>
        <p:blipFill>
          <a:blip r:embed="rId3"/>
          <a:stretch>
            <a:fillRect/>
          </a:stretch>
        </p:blipFill>
        <p:spPr>
          <a:xfrm>
            <a:off x="4775296" y="1588605"/>
            <a:ext cx="3684167" cy="476774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a:t>
            </a:r>
          </a:p>
          <a:p>
            <a:r>
              <a:rPr lang="en-US" sz="1800" dirty="0"/>
              <a:t>The construction industry recognizes that it is unrealistic to expect that a construction project could be built without deviating from the project plans. Although project designers should be diligent and exercise due care in developing the plans, they are not omniscient. There are many peculiarities (e.g., unforeseen site conditions, utility conflicts, changes in the geology, etc.) that can arise during construction and virtually every project should expect changes. Only the construction engineer is in a position to judge the adequacy of project designs and respond to needed changes. The LG may initiate a Plans Revision. </a:t>
            </a:r>
          </a:p>
          <a:p>
            <a:r>
              <a:rPr lang="en-US" sz="1800" dirty="0"/>
              <a:t>Extra work shall be completed in accordance with subsections 104.02 and 104.03 of the TDOT Standard Specifications as outlined in 23 CFR 635.120. Any changes to the original proposal contract or plans must be documented by a Local Programs Change Order (Form 8-30) along with all supporting documentation for costs associated with the Change Order. </a:t>
            </a:r>
            <a:r>
              <a:rPr lang="en-US" sz="1800" dirty="0">
                <a:solidFill>
                  <a:srgbClr val="FF0000"/>
                </a:solidFill>
              </a:rPr>
              <a:t>The request must be submitted to the LPDO for funding eligibility approval prior to proceeding with the Change Order request.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158</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(CONT’D)</a:t>
            </a:r>
          </a:p>
          <a:p>
            <a:pPr marL="0" indent="0" algn="l">
              <a:buNone/>
            </a:pPr>
            <a:r>
              <a:rPr lang="en-US" sz="1800" b="0" i="0" u="none" strike="noStrike" baseline="0" dirty="0">
                <a:solidFill>
                  <a:srgbClr val="FF0000"/>
                </a:solidFill>
                <a:latin typeface="ArialMT"/>
              </a:rPr>
              <a:t>The following documentation is needed when submitting a Change Order for review and approval:</a:t>
            </a:r>
          </a:p>
          <a:p>
            <a:pPr algn="l"/>
            <a:r>
              <a:rPr lang="en-US" sz="1800" b="0" i="0" u="none" strike="noStrike" baseline="0" dirty="0">
                <a:solidFill>
                  <a:srgbClr val="FF0000"/>
                </a:solidFill>
                <a:latin typeface="ArialMT"/>
              </a:rPr>
              <a:t>Provide a Memo to the Local Government. The Memo is to contain the following and will be included as backup to the Change Order:</a:t>
            </a:r>
          </a:p>
          <a:p>
            <a:pPr lvl="1">
              <a:buFont typeface="Courier New" panose="02070309020205020404" pitchFamily="49" charset="0"/>
              <a:buChar char="o"/>
            </a:pPr>
            <a:r>
              <a:rPr lang="en-US" sz="1800" b="0" i="0" u="none" strike="noStrike" baseline="0" dirty="0">
                <a:solidFill>
                  <a:srgbClr val="FF0000"/>
                </a:solidFill>
                <a:latin typeface="ArialMT"/>
              </a:rPr>
              <a:t>Description of Change Order (answer Why, What, When, Where).</a:t>
            </a:r>
          </a:p>
          <a:p>
            <a:pPr lvl="1">
              <a:buFont typeface="Courier New" panose="02070309020205020404" pitchFamily="49" charset="0"/>
              <a:buChar char="o"/>
            </a:pPr>
            <a:r>
              <a:rPr lang="en-US" sz="1800" b="0" i="0" u="none" strike="noStrike" baseline="0" dirty="0">
                <a:solidFill>
                  <a:srgbClr val="FF0000"/>
                </a:solidFill>
                <a:latin typeface="ArialMT"/>
              </a:rPr>
              <a:t>Summary, Including Items, Quantities, &amp; Unit Pricing.</a:t>
            </a:r>
            <a:endParaRPr lang="en-US" sz="1800" dirty="0">
              <a:solidFill>
                <a:srgbClr val="FF0000"/>
              </a:solidFill>
            </a:endParaRPr>
          </a:p>
          <a:p>
            <a:pPr lvl="1">
              <a:buFont typeface="Courier New" panose="02070309020205020404" pitchFamily="49" charset="0"/>
              <a:buChar char="o"/>
            </a:pPr>
            <a:r>
              <a:rPr lang="en-US" sz="1800" b="0" i="0" u="none" strike="noStrike" baseline="0" dirty="0">
                <a:solidFill>
                  <a:srgbClr val="FF0000"/>
                </a:solidFill>
                <a:latin typeface="ArialMT"/>
              </a:rPr>
              <a:t>Explanation of Why Items are needed.</a:t>
            </a:r>
          </a:p>
          <a:p>
            <a:pPr lvl="1">
              <a:buFont typeface="Courier New" panose="02070309020205020404" pitchFamily="49" charset="0"/>
              <a:buChar char="o"/>
            </a:pPr>
            <a:r>
              <a:rPr lang="en-US" sz="1800" b="0" i="0" u="none" strike="noStrike" baseline="0" dirty="0">
                <a:solidFill>
                  <a:srgbClr val="FF0000"/>
                </a:solidFill>
                <a:latin typeface="ArialMT"/>
              </a:rPr>
              <a:t>Original Bid Pay Items may only be revised as an increase or decrease of quantity. The Original Bid Unit Price is not permitted to be changed.</a:t>
            </a:r>
          </a:p>
        </p:txBody>
      </p:sp>
      <p:sp>
        <p:nvSpPr>
          <p:cNvPr id="4" name="Slide Number Placeholder 3"/>
          <p:cNvSpPr>
            <a:spLocks noGrp="1"/>
          </p:cNvSpPr>
          <p:nvPr>
            <p:ph type="sldNum" sz="quarter" idx="4"/>
          </p:nvPr>
        </p:nvSpPr>
        <p:spPr/>
        <p:txBody>
          <a:bodyPr/>
          <a:lstStyle/>
          <a:p>
            <a:fld id="{4B44052D-1638-4015-866F-98EC4A8F9EA8}" type="slidenum">
              <a:rPr lang="en-US" smtClean="0"/>
              <a:pPr/>
              <a:t>159</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00600"/>
          </a:xfrm>
        </p:spPr>
        <p:txBody>
          <a:bodyPr>
            <a:noAutofit/>
          </a:bodyPr>
          <a:lstStyle/>
          <a:p>
            <a:r>
              <a:rPr lang="en-US" sz="1800" dirty="0"/>
              <a:t>Failure to sign the bid </a:t>
            </a:r>
            <a:r>
              <a:rPr lang="en-US" sz="1800"/>
              <a:t>by an </a:t>
            </a:r>
            <a:r>
              <a:rPr lang="en-US" sz="1800" dirty="0"/>
              <a:t>authorized representative (proposal form, proposal certificate, proposal bond, Power of Attorney) </a:t>
            </a:r>
          </a:p>
          <a:p>
            <a:r>
              <a:rPr lang="en-US" sz="1800" dirty="0"/>
              <a:t>Failure to furnish the required bid bond and Power of Attorney, with the same dates</a:t>
            </a:r>
          </a:p>
          <a:p>
            <a:pPr>
              <a:spcBef>
                <a:spcPts val="0"/>
              </a:spcBef>
              <a:spcAft>
                <a:spcPts val="0"/>
              </a:spcAft>
            </a:pPr>
            <a:r>
              <a:rPr lang="en-US" sz="1800" dirty="0"/>
              <a:t>Omissions, alterations of form, additions, or conditions not called for</a:t>
            </a:r>
          </a:p>
          <a:p>
            <a:pPr>
              <a:spcBef>
                <a:spcPts val="0"/>
              </a:spcBef>
              <a:spcAft>
                <a:spcPts val="0"/>
              </a:spcAft>
            </a:pPr>
            <a:r>
              <a:rPr lang="en-US" sz="1800" dirty="0"/>
              <a:t>Unauthorized bids or irregularities </a:t>
            </a:r>
          </a:p>
          <a:p>
            <a:pPr>
              <a:spcBef>
                <a:spcPts val="0"/>
              </a:spcBef>
              <a:spcAft>
                <a:spcPts val="0"/>
              </a:spcAft>
            </a:pPr>
            <a:r>
              <a:rPr lang="en-US" sz="1800" dirty="0"/>
              <a:t>Failure to include a unit bid price for each item (must be an amount of zero or greater)</a:t>
            </a:r>
          </a:p>
          <a:p>
            <a:pPr>
              <a:spcBef>
                <a:spcPts val="0"/>
              </a:spcBef>
              <a:spcAft>
                <a:spcPts val="0"/>
              </a:spcAft>
            </a:pPr>
            <a:r>
              <a:rPr lang="en-US" sz="1800" dirty="0"/>
              <a:t>Units prices are mathematically unbalanced </a:t>
            </a:r>
          </a:p>
          <a:p>
            <a:pPr>
              <a:spcBef>
                <a:spcPts val="0"/>
              </a:spcBef>
              <a:spcAft>
                <a:spcPts val="0"/>
              </a:spcAft>
            </a:pPr>
            <a:r>
              <a:rPr lang="en-US" sz="1800" dirty="0"/>
              <a:t>Failure to submit a non-collusion affidavit</a:t>
            </a:r>
          </a:p>
          <a:p>
            <a:pPr>
              <a:spcBef>
                <a:spcPts val="0"/>
              </a:spcBef>
              <a:spcAft>
                <a:spcPts val="0"/>
              </a:spcAft>
            </a:pPr>
            <a:r>
              <a:rPr lang="en-US" sz="1800" dirty="0"/>
              <a:t>Failure to utilize the required forms approved by TDOT (Form 8-1 Federal or Form 8-1 State) </a:t>
            </a:r>
          </a:p>
          <a:p>
            <a:pPr>
              <a:spcBef>
                <a:spcPts val="0"/>
              </a:spcBef>
              <a:spcAft>
                <a:spcPts val="0"/>
              </a:spcAft>
            </a:pPr>
            <a:r>
              <a:rPr lang="en-US" sz="1800" dirty="0"/>
              <a:t>Failure to submit a bid within the original bound bid book </a:t>
            </a:r>
            <a:r>
              <a:rPr lang="en-US" sz="1800" dirty="0">
                <a:solidFill>
                  <a:srgbClr val="FF0000"/>
                </a:solidFill>
              </a:rPr>
              <a:t>or electronic bid information</a:t>
            </a:r>
          </a:p>
          <a:p>
            <a:pPr>
              <a:spcBef>
                <a:spcPts val="0"/>
              </a:spcBef>
              <a:spcAft>
                <a:spcPts val="0"/>
              </a:spcAft>
            </a:pPr>
            <a:r>
              <a:rPr lang="en-US" sz="1800" dirty="0"/>
              <a:t>Failure of bidder to acknowledge all addenda </a:t>
            </a:r>
          </a:p>
          <a:p>
            <a:pPr>
              <a:spcBef>
                <a:spcPts val="0"/>
              </a:spcBef>
              <a:spcAft>
                <a:spcPts val="0"/>
              </a:spcAft>
            </a:pPr>
            <a:r>
              <a:rPr lang="en-US" sz="1800" dirty="0"/>
              <a:t>Bidder not prequalified or not in good standing the day of the letting</a:t>
            </a:r>
          </a:p>
          <a:p>
            <a:endParaRPr lang="en-US" sz="2400" dirty="0">
              <a:solidFill>
                <a:srgbClr val="FF0000"/>
              </a:solidFill>
            </a:endParaRPr>
          </a:p>
        </p:txBody>
      </p:sp>
      <p:sp>
        <p:nvSpPr>
          <p:cNvPr id="2" name="Slide Number Placeholder 1"/>
          <p:cNvSpPr>
            <a:spLocks noGrp="1"/>
          </p:cNvSpPr>
          <p:nvPr>
            <p:ph type="sldNum" sz="quarter" idx="4"/>
          </p:nvPr>
        </p:nvSpPr>
        <p:spPr/>
        <p:txBody>
          <a:bodyPr/>
          <a:lstStyle/>
          <a:p>
            <a:fld id="{0724E6DA-09E9-4411-AD2D-E9B5F8F810D9}" type="slidenum">
              <a:rPr lang="en-US" smtClean="0">
                <a:solidFill>
                  <a:srgbClr val="000000"/>
                </a:solidFill>
              </a:rPr>
              <a:pPr/>
              <a:t>16</a:t>
            </a:fld>
            <a:endParaRPr lang="en-US" dirty="0">
              <a:solidFill>
                <a:srgbClr val="000000"/>
              </a:solidFill>
            </a:endParaRPr>
          </a:p>
        </p:txBody>
      </p:sp>
      <p:sp>
        <p:nvSpPr>
          <p:cNvPr id="5" name="Rectangle 2"/>
          <p:cNvSpPr>
            <a:spLocks noGrp="1" noChangeArrowheads="1"/>
          </p:cNvSpPr>
          <p:nvPr>
            <p:ph type="title"/>
          </p:nvPr>
        </p:nvSpPr>
        <p:spPr/>
        <p:txBody>
          <a:bodyPr>
            <a:normAutofit/>
          </a:bodyPr>
          <a:lstStyle/>
          <a:p>
            <a:pPr marL="484632" indent="0" eaLnBrk="1" fontAlgn="auto" hangingPunct="1">
              <a:spcAft>
                <a:spcPts val="0"/>
              </a:spcAft>
              <a:defRPr/>
            </a:pPr>
            <a:r>
              <a:rPr lang="en-US" dirty="0"/>
              <a:t>Reasons for not Awarding a Bid</a:t>
            </a:r>
          </a:p>
        </p:txBody>
      </p:sp>
    </p:spTree>
    <p:extLst>
      <p:ext uri="{BB962C8B-B14F-4D97-AF65-F5344CB8AC3E}">
        <p14:creationId xmlns:p14="http://schemas.microsoft.com/office/powerpoint/2010/main" val="28849497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(CONT’D)</a:t>
            </a:r>
          </a:p>
          <a:p>
            <a:pPr lvl="1">
              <a:buFont typeface="Courier New" panose="02070309020205020404" pitchFamily="49" charset="0"/>
              <a:buChar char="o"/>
            </a:pPr>
            <a:r>
              <a:rPr lang="en-US" sz="1800" b="0" i="0" u="none" strike="noStrike" baseline="0" dirty="0">
                <a:solidFill>
                  <a:srgbClr val="FF0000"/>
                </a:solidFill>
                <a:latin typeface="ArialMT"/>
              </a:rPr>
              <a:t>Change in original Scope of Work or Character of Work that warrants the addition of a new Pay Item that was included in the Original Bid Items may be added with a letter (i.e. “a” Example: 303-01a). The memo will clearly identify why the Scope of Work or Character of Work changed significantly from the Original Bid Pay Item to warrant a new pay item and not just an increase or decrease to the Original Bid Pay Item quantity at the Original Bid Unit Price.</a:t>
            </a:r>
          </a:p>
          <a:p>
            <a:pPr lvl="1">
              <a:buFont typeface="Courier New" panose="02070309020205020404" pitchFamily="49" charset="0"/>
              <a:buChar char="o"/>
            </a:pPr>
            <a:r>
              <a:rPr lang="en-US" sz="1800" b="0" i="0" u="none" strike="noStrike" baseline="0" dirty="0">
                <a:solidFill>
                  <a:srgbClr val="FF0000"/>
                </a:solidFill>
                <a:latin typeface="ArialMT"/>
              </a:rPr>
              <a:t>Clear justification for Participation or Non-Participation.</a:t>
            </a:r>
          </a:p>
          <a:p>
            <a:pPr lvl="1">
              <a:buFont typeface="Courier New" panose="02070309020205020404" pitchFamily="49" charset="0"/>
              <a:buChar char="o"/>
            </a:pPr>
            <a:r>
              <a:rPr lang="en-US" sz="1800" b="0" i="0" u="none" strike="noStrike" baseline="0" dirty="0">
                <a:solidFill>
                  <a:srgbClr val="FF0000"/>
                </a:solidFill>
                <a:latin typeface="ArialMT"/>
              </a:rPr>
              <a:t>Additional Contract Days (Time Extension) with full justification as supported by Daily Work Reports (DWR), Correspondence, etc.</a:t>
            </a:r>
            <a:endParaRPr lang="en-US" sz="1800" dirty="0">
              <a:solidFill>
                <a:srgbClr val="FF0000"/>
              </a:solidFill>
            </a:endParaRPr>
          </a:p>
        </p:txBody>
      </p:sp>
      <p:sp>
        <p:nvSpPr>
          <p:cNvPr id="4" name="Slide Number Placeholder 3"/>
          <p:cNvSpPr>
            <a:spLocks noGrp="1"/>
          </p:cNvSpPr>
          <p:nvPr>
            <p:ph type="sldNum" sz="quarter" idx="4"/>
          </p:nvPr>
        </p:nvSpPr>
        <p:spPr/>
        <p:txBody>
          <a:bodyPr/>
          <a:lstStyle/>
          <a:p>
            <a:fld id="{4B44052D-1638-4015-866F-98EC4A8F9EA8}" type="slidenum">
              <a:rPr lang="en-US" smtClean="0"/>
              <a:pPr/>
              <a:t>160</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extLst>
      <p:ext uri="{BB962C8B-B14F-4D97-AF65-F5344CB8AC3E}">
        <p14:creationId xmlns:p14="http://schemas.microsoft.com/office/powerpoint/2010/main" val="29192765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(CONT’D)</a:t>
            </a:r>
          </a:p>
          <a:p>
            <a:pPr algn="l"/>
            <a:r>
              <a:rPr lang="en-US" sz="1800" b="0" i="0" u="none" strike="noStrike" baseline="0" dirty="0">
                <a:solidFill>
                  <a:srgbClr val="FF0000"/>
                </a:solidFill>
                <a:latin typeface="ArialMT"/>
              </a:rPr>
              <a:t>Change Order (Form 8-30). When processing, the Change Order Package will be submitted to the LPDO with the preparer signature ONLY on the “Recommended for Approval” line. No party of the “Contract” is to execute the Change Order until review and Approved by the LPDO.</a:t>
            </a:r>
          </a:p>
          <a:p>
            <a:pPr algn="l"/>
            <a:r>
              <a:rPr lang="en-US" sz="1800" b="0" i="0" u="none" strike="noStrike" baseline="0" dirty="0">
                <a:solidFill>
                  <a:srgbClr val="FF0000"/>
                </a:solidFill>
                <a:latin typeface="ArialMT"/>
              </a:rPr>
              <a:t>Contractor Concurrence (email or Letter).</a:t>
            </a:r>
          </a:p>
          <a:p>
            <a:pPr algn="l"/>
            <a:r>
              <a:rPr lang="en-US" sz="1800" b="0" i="0" u="none" strike="noStrike" baseline="0" dirty="0">
                <a:solidFill>
                  <a:srgbClr val="FF0000"/>
                </a:solidFill>
                <a:latin typeface="ArialMT"/>
              </a:rPr>
              <a:t>Owner Concurrence (email or Letter).</a:t>
            </a:r>
          </a:p>
          <a:p>
            <a:pPr algn="l"/>
            <a:r>
              <a:rPr lang="en-US" sz="1800" b="0" i="0" u="none" strike="noStrike" baseline="0" dirty="0">
                <a:solidFill>
                  <a:srgbClr val="FF0000"/>
                </a:solidFill>
                <a:latin typeface="ArialMT"/>
              </a:rPr>
              <a:t>Contractor request or correspondence for CO, along with Unit Pricing Submittal.</a:t>
            </a:r>
          </a:p>
          <a:p>
            <a:pPr algn="l"/>
            <a:r>
              <a:rPr lang="en-US" sz="1800" b="0" i="0" u="none" strike="noStrike" baseline="0" dirty="0">
                <a:solidFill>
                  <a:srgbClr val="FF0000"/>
                </a:solidFill>
                <a:latin typeface="ArialMT"/>
              </a:rPr>
              <a:t>Unit Pricing Backup / Justification.</a:t>
            </a:r>
          </a:p>
          <a:p>
            <a:pPr algn="l"/>
            <a:r>
              <a:rPr lang="en-US" sz="1800" b="0" i="0" u="none" strike="noStrike" baseline="0" dirty="0">
                <a:solidFill>
                  <a:srgbClr val="FF0000"/>
                </a:solidFill>
                <a:latin typeface="ArialMT"/>
              </a:rPr>
              <a:t>Any DWR(s) indicating when issue(s) encountered.</a:t>
            </a:r>
          </a:p>
          <a:p>
            <a:pPr algn="l"/>
            <a:r>
              <a:rPr lang="en-US" sz="1800" b="0" i="0" u="none" strike="noStrike" baseline="0" dirty="0">
                <a:solidFill>
                  <a:srgbClr val="FF0000"/>
                </a:solidFill>
                <a:latin typeface="ArialMT"/>
              </a:rPr>
              <a:t>Plan Revision(s) or Field Revision(s).</a:t>
            </a:r>
            <a:endParaRPr lang="en-US" sz="1800" dirty="0">
              <a:solidFill>
                <a:srgbClr val="FF0000"/>
              </a:solidFill>
            </a:endParaRPr>
          </a:p>
        </p:txBody>
      </p:sp>
      <p:sp>
        <p:nvSpPr>
          <p:cNvPr id="4" name="Slide Number Placeholder 3"/>
          <p:cNvSpPr>
            <a:spLocks noGrp="1"/>
          </p:cNvSpPr>
          <p:nvPr>
            <p:ph type="sldNum" sz="quarter" idx="4"/>
          </p:nvPr>
        </p:nvSpPr>
        <p:spPr/>
        <p:txBody>
          <a:bodyPr/>
          <a:lstStyle/>
          <a:p>
            <a:fld id="{4B44052D-1638-4015-866F-98EC4A8F9EA8}" type="slidenum">
              <a:rPr lang="en-US" smtClean="0"/>
              <a:pPr/>
              <a:t>161</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extLst>
      <p:ext uri="{BB962C8B-B14F-4D97-AF65-F5344CB8AC3E}">
        <p14:creationId xmlns:p14="http://schemas.microsoft.com/office/powerpoint/2010/main" val="23625341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(CONT’D)</a:t>
            </a:r>
          </a:p>
          <a:p>
            <a:r>
              <a:rPr lang="en-US" sz="1800" dirty="0">
                <a:solidFill>
                  <a:srgbClr val="FF0000"/>
                </a:solidFill>
              </a:rPr>
              <a:t>After approval is received from the Local Programs Development Office, it can then be signed by the contractor, his surety, and Local Government Project Supervisor. </a:t>
            </a:r>
            <a:r>
              <a:rPr lang="en-US" sz="1800" dirty="0"/>
              <a:t>An executed copy shall also be submitted to the Local Programs Development Office. The approved change order becomes part of the contract. In addition, a Summary Change Order shall be prepared and submitted to TDOT as outlined in Section 8.4.3.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162</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extLst>
      <p:ext uri="{BB962C8B-B14F-4D97-AF65-F5344CB8AC3E}">
        <p14:creationId xmlns:p14="http://schemas.microsoft.com/office/powerpoint/2010/main" val="12862404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ALTERATIONS AND EXTRA WORK (CHANGE ORDERS OR PLAN </a:t>
            </a:r>
          </a:p>
          <a:p>
            <a:pPr>
              <a:buNone/>
            </a:pPr>
            <a:r>
              <a:rPr lang="en-US" sz="1800" b="1" dirty="0"/>
              <a:t>REVISIONS) (CONT’D)</a:t>
            </a:r>
          </a:p>
          <a:p>
            <a:endParaRPr lang="en-US" sz="1800" dirty="0"/>
          </a:p>
          <a:p>
            <a:r>
              <a:rPr lang="en-US" sz="1800" dirty="0"/>
              <a:t>Upon receipt of a Plans Revision Request, a plans revision shall be made by the “Engineer of Record” to the plans when an error, omission, correction, or additional detail is needed. Plans revisions shall be documented by the following information:</a:t>
            </a:r>
          </a:p>
          <a:p>
            <a:pPr lvl="1">
              <a:buNone/>
            </a:pPr>
            <a:r>
              <a:rPr lang="en-US" sz="1800" dirty="0"/>
              <a:t>  1. Revision Number – Revisions shall be numbered consecutively</a:t>
            </a:r>
          </a:p>
          <a:p>
            <a:pPr lvl="1">
              <a:buNone/>
            </a:pPr>
            <a:r>
              <a:rPr lang="en-US" sz="1800" dirty="0"/>
              <a:t>      throughout the life of the project. </a:t>
            </a:r>
          </a:p>
          <a:p>
            <a:pPr lvl="1">
              <a:buNone/>
            </a:pPr>
            <a:r>
              <a:rPr lang="en-US" sz="1800" dirty="0"/>
              <a:t>  2. Revision Date – The effective date of the revision. </a:t>
            </a:r>
          </a:p>
          <a:p>
            <a:pPr lvl="1">
              <a:buNone/>
            </a:pPr>
            <a:r>
              <a:rPr lang="en-US" sz="1800" dirty="0"/>
              <a:t>  3. Brief Description – A brief description as to the basis of the revision. </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163</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Order</a:t>
            </a:r>
          </a:p>
        </p:txBody>
      </p:sp>
      <p:sp>
        <p:nvSpPr>
          <p:cNvPr id="3" name="Slide Number Placeholder 2"/>
          <p:cNvSpPr>
            <a:spLocks noGrp="1"/>
          </p:cNvSpPr>
          <p:nvPr>
            <p:ph type="sldNum" sz="quarter" idx="4"/>
          </p:nvPr>
        </p:nvSpPr>
        <p:spPr/>
        <p:txBody>
          <a:bodyPr/>
          <a:lstStyle/>
          <a:p>
            <a:fld id="{1C0D38EC-5202-43FF-8CF9-40F215805724}" type="slidenum">
              <a:rPr lang="en-US" smtClean="0"/>
              <a:pPr/>
              <a:t>164</a:t>
            </a:fld>
            <a:endParaRPr lang="en-US" dirty="0"/>
          </a:p>
        </p:txBody>
      </p:sp>
      <p:pic>
        <p:nvPicPr>
          <p:cNvPr id="5" name="Picture 4" descr="A close-up of a form&#10;&#10;Description automatically generated">
            <a:extLst>
              <a:ext uri="{FF2B5EF4-FFF2-40B4-BE49-F238E27FC236}">
                <a16:creationId xmlns:a16="http://schemas.microsoft.com/office/drawing/2014/main" id="{27A0968B-86BD-5DB3-B241-6063557A5834}"/>
              </a:ext>
            </a:extLst>
          </p:cNvPr>
          <p:cNvPicPr>
            <a:picLocks noChangeAspect="1"/>
          </p:cNvPicPr>
          <p:nvPr/>
        </p:nvPicPr>
        <p:blipFill>
          <a:blip r:embed="rId2"/>
          <a:stretch>
            <a:fillRect/>
          </a:stretch>
        </p:blipFill>
        <p:spPr>
          <a:xfrm>
            <a:off x="680258" y="1586582"/>
            <a:ext cx="3663142" cy="4740537"/>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F650DA82-42E4-FD2B-9458-D1CCE00EC78E}"/>
              </a:ext>
            </a:extLst>
          </p:cNvPr>
          <p:cNvPicPr>
            <a:picLocks noChangeAspect="1"/>
          </p:cNvPicPr>
          <p:nvPr/>
        </p:nvPicPr>
        <p:blipFill>
          <a:blip r:embed="rId3"/>
          <a:stretch>
            <a:fillRect/>
          </a:stretch>
        </p:blipFill>
        <p:spPr>
          <a:xfrm>
            <a:off x="4800599" y="1584063"/>
            <a:ext cx="3663143" cy="4740537"/>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MATERIALS AND TESTS </a:t>
            </a:r>
          </a:p>
          <a:p>
            <a:r>
              <a:rPr lang="en-US" sz="1800" dirty="0">
                <a:solidFill>
                  <a:srgbClr val="FF0000"/>
                </a:solidFill>
              </a:rPr>
              <a:t>The quality of materials on the project and tests performed must conform to all applicable TDOT Standard Specifications, Standard Operating Procedures and ASTM and/or AASHTO Standard Specifications for Transportation Materials and Methods of Sampling and Testing, most current edition. </a:t>
            </a:r>
          </a:p>
          <a:p>
            <a:r>
              <a:rPr lang="en-US" sz="1800" dirty="0"/>
              <a:t>The Local Government or CEI shall provide the TDOT Regional Materials Supervisor a set of plans and a copy of the bid book for each project prior to the Pre-Construction Conference as outlined in Section 8.2.7. </a:t>
            </a:r>
          </a:p>
          <a:p>
            <a:r>
              <a:rPr lang="en-US" sz="1800" b="1" dirty="0"/>
              <a:t>Asphalt and concrete mix designs shall meet TDOT specifications. All mix designs should be a TDOT preapproved plant specific design. In the event a non-standard design is called for, approval shall be the responsibility of the LG. These non-standard designs shall be submitted to the LG following the same submittal process as those submitted to TDOT and outlined within TDOT Standard Operating Procedures SOP 4-4 (Concrete) and SOP 3-4 (Asphalt).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165</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Concrete Mix Design</a:t>
            </a:r>
          </a:p>
        </p:txBody>
      </p:sp>
      <p:sp>
        <p:nvSpPr>
          <p:cNvPr id="3" name="Slide Number Placeholder 2"/>
          <p:cNvSpPr>
            <a:spLocks noGrp="1"/>
          </p:cNvSpPr>
          <p:nvPr>
            <p:ph type="sldNum" sz="quarter" idx="4"/>
          </p:nvPr>
        </p:nvSpPr>
        <p:spPr/>
        <p:txBody>
          <a:bodyPr/>
          <a:lstStyle/>
          <a:p>
            <a:fld id="{1C0D38EC-5202-43FF-8CF9-40F215805724}" type="slidenum">
              <a:rPr lang="en-US" smtClean="0"/>
              <a:pPr/>
              <a:t>166</a:t>
            </a:fld>
            <a:endParaRPr lang="en-US" dirty="0"/>
          </a:p>
        </p:txBody>
      </p:sp>
      <p:pic>
        <p:nvPicPr>
          <p:cNvPr id="5" name="Picture 4" descr="A close-up of a document">
            <a:extLst>
              <a:ext uri="{FF2B5EF4-FFF2-40B4-BE49-F238E27FC236}">
                <a16:creationId xmlns:a16="http://schemas.microsoft.com/office/drawing/2014/main" id="{818339D4-4018-A42D-2CD0-CE837B207CD6}"/>
              </a:ext>
            </a:extLst>
          </p:cNvPr>
          <p:cNvPicPr>
            <a:picLocks noChangeAspect="1"/>
          </p:cNvPicPr>
          <p:nvPr/>
        </p:nvPicPr>
        <p:blipFill>
          <a:blip r:embed="rId2"/>
          <a:stretch>
            <a:fillRect/>
          </a:stretch>
        </p:blipFill>
        <p:spPr>
          <a:xfrm>
            <a:off x="1248335" y="1402340"/>
            <a:ext cx="6647329" cy="5136572"/>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Asphalt Job Mix Design</a:t>
            </a:r>
          </a:p>
        </p:txBody>
      </p:sp>
      <p:sp>
        <p:nvSpPr>
          <p:cNvPr id="3" name="Slide Number Placeholder 2"/>
          <p:cNvSpPr>
            <a:spLocks noGrp="1"/>
          </p:cNvSpPr>
          <p:nvPr>
            <p:ph type="sldNum" sz="quarter" idx="4"/>
          </p:nvPr>
        </p:nvSpPr>
        <p:spPr/>
        <p:txBody>
          <a:bodyPr/>
          <a:lstStyle/>
          <a:p>
            <a:fld id="{1C0D38EC-5202-43FF-8CF9-40F215805724}" type="slidenum">
              <a:rPr lang="en-US" smtClean="0"/>
              <a:pPr/>
              <a:t>167</a:t>
            </a:fld>
            <a:endParaRPr lang="en-US" dirty="0"/>
          </a:p>
        </p:txBody>
      </p:sp>
      <p:pic>
        <p:nvPicPr>
          <p:cNvPr id="5" name="Picture 4" descr="A close-up of a form">
            <a:extLst>
              <a:ext uri="{FF2B5EF4-FFF2-40B4-BE49-F238E27FC236}">
                <a16:creationId xmlns:a16="http://schemas.microsoft.com/office/drawing/2014/main" id="{B7F0389D-7550-1692-3335-A2CD70DB5743}"/>
              </a:ext>
            </a:extLst>
          </p:cNvPr>
          <p:cNvPicPr>
            <a:picLocks noChangeAspect="1"/>
          </p:cNvPicPr>
          <p:nvPr/>
        </p:nvPicPr>
        <p:blipFill>
          <a:blip r:embed="rId2"/>
          <a:stretch>
            <a:fillRect/>
          </a:stretch>
        </p:blipFill>
        <p:spPr>
          <a:xfrm>
            <a:off x="2751618" y="1524000"/>
            <a:ext cx="3640764" cy="4710719"/>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MATERIALS AND TESTS (CONT’D)</a:t>
            </a:r>
          </a:p>
          <a:p>
            <a:r>
              <a:rPr lang="en-US" sz="1800" dirty="0"/>
              <a:t>Construction Inspection and Approval must conform to Federal-Aid Policy Guide 23 CFR 637 subpart B – Quality Assurance Procedures for Construction. </a:t>
            </a:r>
          </a:p>
          <a:p>
            <a:r>
              <a:rPr lang="en-US" sz="1800" dirty="0"/>
              <a:t>The Quality Assurance Procedures for Construction as set forth in the federal policy generally consists of the following points: </a:t>
            </a:r>
          </a:p>
          <a:p>
            <a:pPr lvl="1"/>
            <a:r>
              <a:rPr lang="en-US" sz="1800" dirty="0"/>
              <a:t>All materials used on the project must have test reports, material certifications and/or field testing by certified personnel to document that the material meets appropriate specifications. </a:t>
            </a:r>
          </a:p>
          <a:p>
            <a:pPr lvl="1"/>
            <a:r>
              <a:rPr lang="en-US" sz="1800" dirty="0"/>
              <a:t>Testing shall be in accordance with a FHWA approved testing program which includes procedures for the sampling, testing and acceptance of materials and products. The source for each type of material must be on TDOT’s Qualified Product List or Producer List. </a:t>
            </a:r>
          </a:p>
          <a:p>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168</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5976"/>
            <a:ext cx="8229600" cy="4800600"/>
          </a:xfrm>
        </p:spPr>
        <p:txBody>
          <a:bodyPr/>
          <a:lstStyle/>
          <a:p>
            <a:pPr>
              <a:buNone/>
            </a:pPr>
            <a:r>
              <a:rPr lang="en-US" sz="1800" b="1" dirty="0"/>
              <a:t>ACCEPTANCE TESTS </a:t>
            </a:r>
          </a:p>
          <a:p>
            <a:r>
              <a:rPr lang="en-US" sz="1700" dirty="0"/>
              <a:t>Acceptance samples and tests are used for determining the quality and acceptability of the material and workmanship which have been or are being incorporated in the project. The results of these tests are to be used by the Local Government to determine conformance to contract documents. </a:t>
            </a:r>
          </a:p>
          <a:p>
            <a:r>
              <a:rPr lang="en-US" sz="1700" dirty="0"/>
              <a:t>Local Government/CEI shall conduct Acceptance Sampling and Testing in accordance with TDOT SOP 1-1. Acceptance testing may be conducted by a 3rd party laboratory, accredited through the AASHTO Accreditation Program (AAP). The LG must have the 3rd party laboratory’s </a:t>
            </a:r>
            <a:r>
              <a:rPr lang="en-US" sz="1700" dirty="0">
                <a:solidFill>
                  <a:srgbClr val="FF0000"/>
                </a:solidFill>
              </a:rPr>
              <a:t>AASHTO </a:t>
            </a:r>
            <a:r>
              <a:rPr lang="en-US" sz="1700" dirty="0" err="1">
                <a:solidFill>
                  <a:srgbClr val="FF0000"/>
                </a:solidFill>
              </a:rPr>
              <a:t>Re:Source</a:t>
            </a:r>
            <a:r>
              <a:rPr lang="en-US" sz="1700" strike="sngStrike" dirty="0">
                <a:solidFill>
                  <a:srgbClr val="FF0000"/>
                </a:solidFill>
              </a:rPr>
              <a:t> </a:t>
            </a:r>
            <a:r>
              <a:rPr lang="en-US" sz="1700" dirty="0"/>
              <a:t>and/or Cement and Concrete Reference Laboratory (CCRL) accreditation on file prior to testing. A list of accredited laboratories can be found at the </a:t>
            </a:r>
            <a:r>
              <a:rPr lang="en-US" sz="1700" dirty="0">
                <a:solidFill>
                  <a:srgbClr val="FF0000"/>
                </a:solidFill>
              </a:rPr>
              <a:t>AASHTO </a:t>
            </a:r>
            <a:r>
              <a:rPr lang="en-US" sz="1700" dirty="0" err="1">
                <a:solidFill>
                  <a:srgbClr val="FF0000"/>
                </a:solidFill>
              </a:rPr>
              <a:t>Re:Source</a:t>
            </a:r>
            <a:r>
              <a:rPr lang="en-US" sz="1700" dirty="0">
                <a:solidFill>
                  <a:srgbClr val="FF0000"/>
                </a:solidFill>
              </a:rPr>
              <a:t> </a:t>
            </a:r>
            <a:r>
              <a:rPr lang="en-US" sz="1700" dirty="0"/>
              <a:t>website. </a:t>
            </a:r>
          </a:p>
          <a:p>
            <a:pPr algn="l"/>
            <a:r>
              <a:rPr lang="en-US" sz="1700" b="0" i="0" u="none" strike="noStrike" baseline="0" dirty="0">
                <a:latin typeface="ArialMT"/>
              </a:rPr>
              <a:t>TDOT Regional Materials &amp; Tests shall conduct all verification and independent assurance testing for the local project in accordance with TDOT Standard Operating Procedures.</a:t>
            </a:r>
            <a:endParaRPr lang="en-US" sz="1700" dirty="0"/>
          </a:p>
          <a:p>
            <a:r>
              <a:rPr lang="en-US" sz="1700" dirty="0"/>
              <a:t>All materials incorporated in the construction of the project shall be approved regarding material requirements. Materials used on the project must have test reports, material certifications, and/or field testing by certified personnel to document that the materials meet appropriate specifications. </a:t>
            </a:r>
            <a:endParaRPr lang="en-US" sz="17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169</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a:t>Reasons for not awarding a bid include the bid being unresponsive, often called an irregular bid, or if the bidder is determined to be “not responsible”. The difference between a responsive bid and responsible bidder is that: </a:t>
            </a:r>
          </a:p>
          <a:p>
            <a:pPr lvl="1"/>
            <a:r>
              <a:rPr lang="en-US" sz="2400" dirty="0">
                <a:ea typeface="+mn-ea"/>
                <a:cs typeface="+mn-cs"/>
              </a:rPr>
              <a:t>A responsive bid is one that meets all the requirements of the advertisement and proposal, while </a:t>
            </a:r>
          </a:p>
          <a:p>
            <a:pPr lvl="1"/>
            <a:r>
              <a:rPr lang="en-US" sz="2400" dirty="0">
                <a:ea typeface="+mn-ea"/>
                <a:cs typeface="+mn-cs"/>
              </a:rPr>
              <a:t>A responsible bidder is one who is physically organized and equipped with the financial wherewithal to undertake and complete the contract. </a:t>
            </a:r>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17</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15043871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ACCEPTANCE TESTS (CONT’D)</a:t>
            </a:r>
          </a:p>
          <a:p>
            <a:r>
              <a:rPr lang="en-US" sz="1800" dirty="0"/>
              <a:t>Estimated item quantities shall not be paid without the proper material certification on file in the appropriate project file. Item payment shall be withheld until the proper approved material certification is in hand. </a:t>
            </a:r>
          </a:p>
          <a:p>
            <a:r>
              <a:rPr lang="en-US" sz="1800" dirty="0"/>
              <a:t>Materials delivered to the project site used in work shall be in compliance with TDOT Specifications, Qualified Products List or other contract documents when TDOT specifications are utilized</a:t>
            </a:r>
          </a:p>
          <a:p>
            <a:r>
              <a:rPr lang="en-US" sz="1800" dirty="0"/>
              <a:t>Materials accepted by certification require a T-2 form attached to the certification. Form 8-31 (DT-0044LP) is the Contractor Material Certification and/or Sampling &amp; Testing Record. Material Certifications shall be date appropriate according to the date the material was used. </a:t>
            </a:r>
          </a:p>
          <a:p>
            <a:r>
              <a:rPr lang="en-US" sz="1800" b="1" dirty="0">
                <a:solidFill>
                  <a:srgbClr val="FF0000"/>
                </a:solidFill>
              </a:rPr>
              <a:t>The Buy America requirements in Special Provision 106A regarding iron and steel products are applicable. The Build America, Buy America requirements in Special Provision 106BA are also applicable.</a:t>
            </a:r>
          </a:p>
        </p:txBody>
      </p:sp>
      <p:sp>
        <p:nvSpPr>
          <p:cNvPr id="4" name="Slide Number Placeholder 3"/>
          <p:cNvSpPr>
            <a:spLocks noGrp="1"/>
          </p:cNvSpPr>
          <p:nvPr>
            <p:ph type="sldNum" sz="quarter" idx="4"/>
          </p:nvPr>
        </p:nvSpPr>
        <p:spPr/>
        <p:txBody>
          <a:bodyPr/>
          <a:lstStyle/>
          <a:p>
            <a:fld id="{4B44052D-1638-4015-866F-98EC4A8F9EA8}" type="slidenum">
              <a:rPr lang="en-US" smtClean="0"/>
              <a:pPr/>
              <a:t>170</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Provision 106A</a:t>
            </a:r>
          </a:p>
        </p:txBody>
      </p:sp>
      <p:sp>
        <p:nvSpPr>
          <p:cNvPr id="5" name="Slide Number Placeholder 4"/>
          <p:cNvSpPr>
            <a:spLocks noGrp="1"/>
          </p:cNvSpPr>
          <p:nvPr>
            <p:ph type="sldNum" sz="quarter" idx="4"/>
          </p:nvPr>
        </p:nvSpPr>
        <p:spPr/>
        <p:txBody>
          <a:bodyPr/>
          <a:lstStyle/>
          <a:p>
            <a:fld id="{1C0D38EC-5202-43FF-8CF9-40F215805724}" type="slidenum">
              <a:rPr lang="en-US" smtClean="0"/>
              <a:pPr/>
              <a:t>171</a:t>
            </a:fld>
            <a:endParaRPr lang="en-US" dirty="0"/>
          </a:p>
        </p:txBody>
      </p:sp>
      <p:pic>
        <p:nvPicPr>
          <p:cNvPr id="9" name="Picture 8" descr="Text, letter&#10;&#10;Description automatically generated">
            <a:extLst>
              <a:ext uri="{FF2B5EF4-FFF2-40B4-BE49-F238E27FC236}">
                <a16:creationId xmlns:a16="http://schemas.microsoft.com/office/drawing/2014/main" id="{12B6BB54-482E-4AD3-A809-4E2C8CF1B5FD}"/>
              </a:ext>
            </a:extLst>
          </p:cNvPr>
          <p:cNvPicPr>
            <a:picLocks noChangeAspect="1"/>
          </p:cNvPicPr>
          <p:nvPr/>
        </p:nvPicPr>
        <p:blipFill>
          <a:blip r:embed="rId2"/>
          <a:stretch>
            <a:fillRect/>
          </a:stretch>
        </p:blipFill>
        <p:spPr>
          <a:xfrm>
            <a:off x="557646" y="1607127"/>
            <a:ext cx="3709555" cy="4800600"/>
          </a:xfrm>
          <a:prstGeom prst="rect">
            <a:avLst/>
          </a:prstGeom>
          <a:effectLst>
            <a:outerShdw blurRad="63500" sx="102000" sy="102000" algn="ctr" rotWithShape="0">
              <a:prstClr val="black">
                <a:alpha val="40000"/>
              </a:prstClr>
            </a:outerShdw>
          </a:effectLst>
        </p:spPr>
      </p:pic>
      <p:pic>
        <p:nvPicPr>
          <p:cNvPr id="11" name="Picture 10" descr="Text, letter&#10;&#10;Description automatically generated">
            <a:extLst>
              <a:ext uri="{FF2B5EF4-FFF2-40B4-BE49-F238E27FC236}">
                <a16:creationId xmlns:a16="http://schemas.microsoft.com/office/drawing/2014/main" id="{ECEF535C-5091-4D11-A5B5-D91FA57EE859}"/>
              </a:ext>
            </a:extLst>
          </p:cNvPr>
          <p:cNvPicPr>
            <a:picLocks noChangeAspect="1"/>
          </p:cNvPicPr>
          <p:nvPr/>
        </p:nvPicPr>
        <p:blipFill>
          <a:blip r:embed="rId3"/>
          <a:stretch>
            <a:fillRect/>
          </a:stretch>
        </p:blipFill>
        <p:spPr>
          <a:xfrm>
            <a:off x="4876801" y="1607127"/>
            <a:ext cx="3709554"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Provision 106BA</a:t>
            </a:r>
          </a:p>
        </p:txBody>
      </p:sp>
      <p:sp>
        <p:nvSpPr>
          <p:cNvPr id="5" name="Slide Number Placeholder 4"/>
          <p:cNvSpPr>
            <a:spLocks noGrp="1"/>
          </p:cNvSpPr>
          <p:nvPr>
            <p:ph type="sldNum" sz="quarter" idx="4"/>
          </p:nvPr>
        </p:nvSpPr>
        <p:spPr/>
        <p:txBody>
          <a:bodyPr/>
          <a:lstStyle/>
          <a:p>
            <a:fld id="{1C0D38EC-5202-43FF-8CF9-40F215805724}" type="slidenum">
              <a:rPr lang="en-US" smtClean="0"/>
              <a:pPr/>
              <a:t>172</a:t>
            </a:fld>
            <a:endParaRPr lang="en-US" dirty="0"/>
          </a:p>
        </p:txBody>
      </p:sp>
      <p:pic>
        <p:nvPicPr>
          <p:cNvPr id="4" name="Picture 3" descr="A close-up of a paper">
            <a:extLst>
              <a:ext uri="{FF2B5EF4-FFF2-40B4-BE49-F238E27FC236}">
                <a16:creationId xmlns:a16="http://schemas.microsoft.com/office/drawing/2014/main" id="{AEFF34C8-221F-BECD-5F14-4D8E554CC67D}"/>
              </a:ext>
            </a:extLst>
          </p:cNvPr>
          <p:cNvPicPr>
            <a:picLocks noChangeAspect="1"/>
          </p:cNvPicPr>
          <p:nvPr/>
        </p:nvPicPr>
        <p:blipFill>
          <a:blip r:embed="rId2"/>
          <a:stretch>
            <a:fillRect/>
          </a:stretch>
        </p:blipFill>
        <p:spPr>
          <a:xfrm>
            <a:off x="791518" y="1743352"/>
            <a:ext cx="3581135" cy="4634410"/>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818F5A78-67C9-B06D-7ADD-E532D07B93ED}"/>
              </a:ext>
            </a:extLst>
          </p:cNvPr>
          <p:cNvPicPr>
            <a:picLocks noChangeAspect="1"/>
          </p:cNvPicPr>
          <p:nvPr/>
        </p:nvPicPr>
        <p:blipFill>
          <a:blip r:embed="rId3"/>
          <a:stretch>
            <a:fillRect/>
          </a:stretch>
        </p:blipFill>
        <p:spPr>
          <a:xfrm>
            <a:off x="4771349" y="1746502"/>
            <a:ext cx="3581135" cy="46344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066984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Provision 106BA</a:t>
            </a:r>
          </a:p>
        </p:txBody>
      </p:sp>
      <p:sp>
        <p:nvSpPr>
          <p:cNvPr id="5" name="Slide Number Placeholder 4"/>
          <p:cNvSpPr>
            <a:spLocks noGrp="1"/>
          </p:cNvSpPr>
          <p:nvPr>
            <p:ph type="sldNum" sz="quarter" idx="4"/>
          </p:nvPr>
        </p:nvSpPr>
        <p:spPr/>
        <p:txBody>
          <a:bodyPr/>
          <a:lstStyle/>
          <a:p>
            <a:fld id="{1C0D38EC-5202-43FF-8CF9-40F215805724}" type="slidenum">
              <a:rPr lang="en-US" smtClean="0"/>
              <a:pPr/>
              <a:t>173</a:t>
            </a:fld>
            <a:endParaRPr lang="en-US" dirty="0"/>
          </a:p>
        </p:txBody>
      </p:sp>
      <p:pic>
        <p:nvPicPr>
          <p:cNvPr id="4" name="Picture 3" descr="A close-up of a document">
            <a:extLst>
              <a:ext uri="{FF2B5EF4-FFF2-40B4-BE49-F238E27FC236}">
                <a16:creationId xmlns:a16="http://schemas.microsoft.com/office/drawing/2014/main" id="{47D5636A-8565-4C03-842A-877EDA80D551}"/>
              </a:ext>
            </a:extLst>
          </p:cNvPr>
          <p:cNvPicPr>
            <a:picLocks noChangeAspect="1"/>
          </p:cNvPicPr>
          <p:nvPr/>
        </p:nvPicPr>
        <p:blipFill>
          <a:blip r:embed="rId2"/>
          <a:stretch>
            <a:fillRect/>
          </a:stretch>
        </p:blipFill>
        <p:spPr>
          <a:xfrm>
            <a:off x="2779876" y="1676400"/>
            <a:ext cx="3584248" cy="4638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798642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ACCEPTANCE TESTS (CONT’D)</a:t>
            </a:r>
          </a:p>
          <a:p>
            <a:r>
              <a:rPr lang="en-US" sz="1800" dirty="0"/>
              <a:t>Materials not accepted on certification shall have daily reports documenting the actual test results. </a:t>
            </a:r>
          </a:p>
          <a:p>
            <a:r>
              <a:rPr lang="en-US" sz="1800" dirty="0"/>
              <a:t>The required forms for material certifications/test reports are located at </a:t>
            </a:r>
            <a:r>
              <a:rPr lang="en-US" sz="1800" dirty="0">
                <a:hlinkClick r:id="rId2"/>
              </a:rPr>
              <a:t>https://www.tn.gov/tdot/materials-and-tests/field-operations/forms.html</a:t>
            </a:r>
            <a:r>
              <a:rPr lang="en-US" sz="1800" dirty="0"/>
              <a:t>. Each form has an example completed form. </a:t>
            </a:r>
          </a:p>
          <a:p>
            <a:r>
              <a:rPr lang="en-US" sz="1800" dirty="0"/>
              <a:t>All Material Certifications/Test Reports shall be documented by the LG/CEI. There shall be a test report totals summary for every item that requires certification/test reports for materials used.</a:t>
            </a:r>
          </a:p>
        </p:txBody>
      </p:sp>
      <p:sp>
        <p:nvSpPr>
          <p:cNvPr id="4" name="Slide Number Placeholder 3"/>
          <p:cNvSpPr>
            <a:spLocks noGrp="1"/>
          </p:cNvSpPr>
          <p:nvPr>
            <p:ph type="sldNum" sz="quarter" idx="4"/>
          </p:nvPr>
        </p:nvSpPr>
        <p:spPr/>
        <p:txBody>
          <a:bodyPr/>
          <a:lstStyle/>
          <a:p>
            <a:fld id="{4B44052D-1638-4015-866F-98EC4A8F9EA8}" type="slidenum">
              <a:rPr lang="en-US" smtClean="0"/>
              <a:pPr/>
              <a:t>174</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Materials Certification Form (T-2)</a:t>
            </a:r>
          </a:p>
        </p:txBody>
      </p:sp>
      <p:sp>
        <p:nvSpPr>
          <p:cNvPr id="3" name="Slide Number Placeholder 2"/>
          <p:cNvSpPr>
            <a:spLocks noGrp="1"/>
          </p:cNvSpPr>
          <p:nvPr>
            <p:ph type="sldNum" sz="quarter" idx="4"/>
          </p:nvPr>
        </p:nvSpPr>
        <p:spPr/>
        <p:txBody>
          <a:bodyPr/>
          <a:lstStyle/>
          <a:p>
            <a:fld id="{1C0D38EC-5202-43FF-8CF9-40F215805724}" type="slidenum">
              <a:rPr lang="en-US" smtClean="0"/>
              <a:pPr/>
              <a:t>175</a:t>
            </a:fld>
            <a:endParaRPr lang="en-US" dirty="0"/>
          </a:p>
        </p:txBody>
      </p:sp>
      <p:graphicFrame>
        <p:nvGraphicFramePr>
          <p:cNvPr id="114691" name="Object 3"/>
          <p:cNvGraphicFramePr>
            <a:graphicFrameLocks noChangeAspect="1"/>
          </p:cNvGraphicFramePr>
          <p:nvPr>
            <p:extLst>
              <p:ext uri="{D42A27DB-BD31-4B8C-83A1-F6EECF244321}">
                <p14:modId xmlns:p14="http://schemas.microsoft.com/office/powerpoint/2010/main" val="3679634434"/>
              </p:ext>
            </p:extLst>
          </p:nvPr>
        </p:nvGraphicFramePr>
        <p:xfrm>
          <a:off x="2819400" y="1600200"/>
          <a:ext cx="3392298" cy="4800600"/>
        </p:xfrm>
        <a:graphic>
          <a:graphicData uri="http://schemas.openxmlformats.org/presentationml/2006/ole">
            <mc:AlternateContent xmlns:mc="http://schemas.openxmlformats.org/markup-compatibility/2006">
              <mc:Choice xmlns:v="urn:schemas-microsoft-com:vml" Requires="v">
                <p:oleObj name="Acrobat Document" r:id="rId2" imgW="5668166" imgH="8019048" progId="AcroExch.Document.11">
                  <p:embed/>
                </p:oleObj>
              </mc:Choice>
              <mc:Fallback>
                <p:oleObj name="Acrobat Document" r:id="rId2" imgW="5668166" imgH="8019048" progId="AcroExch.Document.11">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00200"/>
                        <a:ext cx="3392298" cy="4800600"/>
                      </a:xfrm>
                      <a:prstGeom prst="rect">
                        <a:avLst/>
                      </a:prstGeom>
                      <a:noFill/>
                      <a:ln>
                        <a:solidFill>
                          <a:schemeClr val="tx1"/>
                        </a:solidFill>
                      </a:ln>
                      <a:effectLst/>
                    </p:spPr>
                  </p:pic>
                </p:oleObj>
              </mc:Fallback>
            </mc:AlternateContent>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MATERIALS ACCEPTANCE </a:t>
            </a:r>
          </a:p>
          <a:p>
            <a:r>
              <a:rPr lang="en-US" sz="1800" dirty="0"/>
              <a:t>Products delivered to the project site for use in the work shall be in compliance with TDOT Specifications, Qualified Products List, or other contract documents. Products accepted by certification shall have a materials certification attached to a completed Form 8-31, or similar, stating the TDOT test requirements and certified test results. Other products shall have daily reports showing actual test results. Progress payments should not be made on an item if there are insufficient certifications or test data for that item (Circular Letter 109.02-01). </a:t>
            </a:r>
          </a:p>
          <a:p>
            <a:r>
              <a:rPr lang="en-US" sz="1800" dirty="0"/>
              <a:t>All materials shall be accepted in accordance with this manual and TDOT Standard Operating Procedures (SOP).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176</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VERIFICATION TESTS </a:t>
            </a:r>
          </a:p>
          <a:p>
            <a:pPr algn="l"/>
            <a:r>
              <a:rPr lang="en-US" sz="1800" b="0" i="0" u="none" strike="noStrike" baseline="0" dirty="0">
                <a:solidFill>
                  <a:srgbClr val="000000"/>
                </a:solidFill>
                <a:latin typeface="ArialMT"/>
              </a:rPr>
              <a:t>Verification samples and tests are those used for validating the quality of a product accepted by certification which is being incorporated into the project. TDOT Materials &amp; Tests shall conduct Verification Testing in accordance with </a:t>
            </a:r>
            <a:r>
              <a:rPr lang="en-US" sz="1800" dirty="0">
                <a:solidFill>
                  <a:srgbClr val="000000"/>
                </a:solidFill>
                <a:latin typeface="ArialMT"/>
              </a:rPr>
              <a:t>TDOT SOP 1-1.</a:t>
            </a:r>
          </a:p>
          <a:p>
            <a:pPr algn="l"/>
            <a:r>
              <a:rPr lang="en-US" sz="1800" b="0" i="0" u="none" strike="noStrike" baseline="0" dirty="0">
                <a:solidFill>
                  <a:srgbClr val="000000"/>
                </a:solidFill>
                <a:latin typeface="ArialMT"/>
              </a:rPr>
              <a:t>TDOT Regional Materials &amp; Tests will collect verification samples for verification tests that are sampled at the source of production. LG or CEI shall be responsible for obtaining verification samples in accordance with </a:t>
            </a:r>
            <a:r>
              <a:rPr lang="en-US" sz="1800" dirty="0">
                <a:solidFill>
                  <a:srgbClr val="000000"/>
                </a:solidFill>
                <a:latin typeface="ArialMT"/>
              </a:rPr>
              <a:t>TDOT SOP 1-1 and submitting to the TDOT Regional Materials &amp; Tests Lab. The CEI or the LG shall notify the TDOT Regional Materials Supervisor </a:t>
            </a:r>
            <a:r>
              <a:rPr lang="en-US" sz="1800" b="0" i="0" u="none" strike="noStrike" baseline="0" dirty="0">
                <a:solidFill>
                  <a:srgbClr val="000000"/>
                </a:solidFill>
                <a:latin typeface="ArialMT"/>
              </a:rPr>
              <a:t>at least 72 hours prior to the start of work requiring verification testing.</a:t>
            </a: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177</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INDEPENDENT ASSURANCE TESTS </a:t>
            </a:r>
          </a:p>
          <a:p>
            <a:r>
              <a:rPr lang="en-US" sz="1600" dirty="0"/>
              <a:t>Independent assurance samples and tests are used for the purpose of making checks on the reliability of the results obtained in acceptance sampling and testing. An independent assurance technician will be responsible for observing the acceptance technician conduct the tests to ensure that the proper techniques and procedures are followed. </a:t>
            </a:r>
          </a:p>
          <a:p>
            <a:r>
              <a:rPr lang="en-US" sz="1600" dirty="0"/>
              <a:t>TDOT Materials &amp; Tests shall conduct Independent Assurance Sampling and Testing in accordance with TDOT SOP 1-2. Independent Assurance testing is only required for projects on the National Highway System (NHS). </a:t>
            </a:r>
          </a:p>
          <a:p>
            <a:r>
              <a:rPr lang="en-US" sz="1600" dirty="0"/>
              <a:t>The CEI or the Local Government shall notify the TDOT Regional Materials Supervisor at least 72 hours prior to the start of work requiring Independent Assurance testing.</a:t>
            </a:r>
          </a:p>
          <a:p>
            <a:r>
              <a:rPr lang="en-US" sz="1600" dirty="0"/>
              <a:t>Independent assurance sampling shall be conducted at the minimum frequency established in TDOT SOP 1-2. A prompt comparison of acceptance test results with independent assurance test results will be made by the TDOT representative. This comparison must be documented in the project records. If the comparison indicates a problem either with the materials or with the testing methods, action must be taken immediately to resolve the problem.</a:t>
            </a:r>
          </a:p>
        </p:txBody>
      </p:sp>
      <p:sp>
        <p:nvSpPr>
          <p:cNvPr id="4" name="Slide Number Placeholder 3"/>
          <p:cNvSpPr>
            <a:spLocks noGrp="1"/>
          </p:cNvSpPr>
          <p:nvPr>
            <p:ph type="sldNum" sz="quarter" idx="4"/>
          </p:nvPr>
        </p:nvSpPr>
        <p:spPr/>
        <p:txBody>
          <a:bodyPr/>
          <a:lstStyle/>
          <a:p>
            <a:fld id="{4B44052D-1638-4015-866F-98EC4A8F9EA8}" type="slidenum">
              <a:rPr lang="en-US" smtClean="0"/>
              <a:pPr/>
              <a:t>178</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MATERIAL CERTIFICATION </a:t>
            </a:r>
          </a:p>
          <a:p>
            <a:r>
              <a:rPr lang="en-US" sz="1800" dirty="0"/>
              <a:t>At the completion of the project, the Local Programs Material and Tests Certification (DT-1696LP) with supplement form, including documentation for all failing material tests and the corrective action taken, shall be completed by the LG and submitted to the LPDO. This assures compliance with 23 CFR 637.207. The certification document shall be placed in the End of Job file. The intent of the material certification is to ensure that the quality of all materials incorporated into the project is in conformance with the plans and specifications. </a:t>
            </a:r>
            <a:endParaRPr lang="en-US" sz="1800" b="1" dirty="0"/>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179</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000" dirty="0">
                <a:latin typeface="Arial MT"/>
                <a:ea typeface="Calibri" panose="020F0502020204030204" pitchFamily="34" charset="0"/>
                <a:cs typeface="Times New Roman" panose="02020603050405020304" pitchFamily="18" charset="0"/>
              </a:rPr>
              <a:t>The LG shall provide a </a:t>
            </a:r>
            <a:r>
              <a:rPr lang="en-US" sz="2000" dirty="0">
                <a:solidFill>
                  <a:srgbClr val="FF0000"/>
                </a:solidFill>
                <a:latin typeface="Arial MT"/>
                <a:ea typeface="Calibri" panose="020F0502020204030204" pitchFamily="34" charset="0"/>
                <a:cs typeface="Times New Roman" panose="02020603050405020304" pitchFamily="18" charset="0"/>
              </a:rPr>
              <a:t>list of ALL bidding companies/entities and their bid price,</a:t>
            </a:r>
            <a:r>
              <a:rPr lang="en-US" sz="2000" dirty="0">
                <a:latin typeface="Arial MT"/>
                <a:ea typeface="Calibri" panose="020F0502020204030204" pitchFamily="34" charset="0"/>
                <a:cs typeface="Times New Roman" panose="02020603050405020304" pitchFamily="18" charset="0"/>
              </a:rPr>
              <a:t> a bid tabulation of at least the three (3) lowest bidders (or all bids if fewer than three (3) are submitted)</a:t>
            </a:r>
            <a:r>
              <a:rPr lang="en-US" sz="2000" dirty="0"/>
              <a:t>, line-item by line-item, including the engineers estimate that matches the schedule of values for reviewing bids. When more than three bids are received, the total amount of all but the three lowest bids must be submitted. All bids shall be reviewed to determine if they are unbalanced, which is defined as: </a:t>
            </a:r>
          </a:p>
          <a:p>
            <a:pPr lvl="1"/>
            <a:r>
              <a:rPr lang="en-US" sz="2000" dirty="0"/>
              <a:t>A mathematically unbalanced bid is a bid that contains lump sum or unit bid items that do not reasonably reflect the actual costs (plus reasonable profit, overhead costs, and other indirect costs) to construct the item; </a:t>
            </a:r>
          </a:p>
          <a:p>
            <a:pPr lvl="1"/>
            <a:r>
              <a:rPr lang="en-US" sz="2000" dirty="0"/>
              <a:t>A materially unbalanced bid is a bid that generates reasonable doubt that award to that bidder would result in the lowest ultimate cost to the government. </a:t>
            </a:r>
          </a:p>
          <a:p>
            <a:r>
              <a:rPr lang="en-US" sz="2100" dirty="0">
                <a:solidFill>
                  <a:srgbClr val="FF0000"/>
                </a:solidFill>
              </a:rPr>
              <a:t>FYI, the final engineer’s estimate can change, based on valid reasons, even after the project is advertised provided that it is revised prior to the receipt of bids and submitted to LPDO.</a:t>
            </a:r>
            <a:r>
              <a:rPr lang="en-US" sz="2100" dirty="0"/>
              <a:t> </a:t>
            </a:r>
          </a:p>
          <a:p>
            <a:endParaRPr lang="en-US" sz="1600"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18</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31160026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MATERIAL CERTIFICATION (CONT’D)</a:t>
            </a:r>
          </a:p>
          <a:p>
            <a:r>
              <a:rPr lang="en-US" sz="1800" dirty="0"/>
              <a:t>The certification from the Local Government or their CEI Representative must be based on an audit of the project records according to a certification check list stating that: </a:t>
            </a:r>
          </a:p>
          <a:p>
            <a:pPr>
              <a:buNone/>
            </a:pPr>
            <a:r>
              <a:rPr lang="en-US" sz="1800" b="1" dirty="0"/>
              <a:t>	“The results of the test on acceptance samples indicate that the materials incorporated in the construction work, and the construction operations controlled by sampling and testing, were in conformity with the plans and specifications; and such results compare favorably with the results of the independent assurance sampling and testing. Exceptions to the plans and specifications are explained in the attachment.”</a:t>
            </a:r>
            <a:endParaRPr lang="en-US" sz="1700" dirty="0"/>
          </a:p>
          <a:p>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180</a:t>
            </a:fld>
            <a:endParaRPr lang="en-US" dirty="0"/>
          </a:p>
        </p:txBody>
      </p:sp>
      <p:sp>
        <p:nvSpPr>
          <p:cNvPr id="2" name="Title 1"/>
          <p:cNvSpPr>
            <a:spLocks noGrp="1"/>
          </p:cNvSpPr>
          <p:nvPr>
            <p:ph type="title"/>
          </p:nvPr>
        </p:nvSpPr>
        <p:spPr/>
        <p:txBody>
          <a:bodyPr/>
          <a:lstStyle/>
          <a:p>
            <a:r>
              <a:rPr lang="en-US" sz="3200" dirty="0"/>
              <a:t>Materials and Tests Procedures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and Tests</a:t>
            </a:r>
            <a:br>
              <a:rPr lang="en-US" dirty="0"/>
            </a:br>
            <a:r>
              <a:rPr lang="en-US" dirty="0"/>
              <a:t>Certification Form</a:t>
            </a:r>
          </a:p>
        </p:txBody>
      </p:sp>
      <p:sp>
        <p:nvSpPr>
          <p:cNvPr id="3" name="Slide Number Placeholder 2"/>
          <p:cNvSpPr>
            <a:spLocks noGrp="1"/>
          </p:cNvSpPr>
          <p:nvPr>
            <p:ph type="sldNum" sz="quarter" idx="4"/>
          </p:nvPr>
        </p:nvSpPr>
        <p:spPr/>
        <p:txBody>
          <a:bodyPr/>
          <a:lstStyle/>
          <a:p>
            <a:fld id="{1C0D38EC-5202-43FF-8CF9-40F215805724}" type="slidenum">
              <a:rPr lang="en-US" smtClean="0"/>
              <a:pPr/>
              <a:t>181</a:t>
            </a:fld>
            <a:endParaRPr lang="en-US" dirty="0"/>
          </a:p>
        </p:txBody>
      </p:sp>
      <p:pic>
        <p:nvPicPr>
          <p:cNvPr id="7" name="Picture 6" descr="A close-up of a form&#10;&#10;Description automatically generated">
            <a:extLst>
              <a:ext uri="{FF2B5EF4-FFF2-40B4-BE49-F238E27FC236}">
                <a16:creationId xmlns:a16="http://schemas.microsoft.com/office/drawing/2014/main" id="{1D480AE8-E891-037F-E727-EBDAFC88A15C}"/>
              </a:ext>
            </a:extLst>
          </p:cNvPr>
          <p:cNvPicPr>
            <a:picLocks noChangeAspect="1"/>
          </p:cNvPicPr>
          <p:nvPr/>
        </p:nvPicPr>
        <p:blipFill>
          <a:blip r:embed="rId2"/>
          <a:stretch>
            <a:fillRect/>
          </a:stretch>
        </p:blipFill>
        <p:spPr>
          <a:xfrm>
            <a:off x="685800" y="1600196"/>
            <a:ext cx="3701349" cy="4789981"/>
          </a:xfrm>
          <a:prstGeom prst="rect">
            <a:avLst/>
          </a:prstGeom>
          <a:effectLst>
            <a:outerShdw blurRad="63500" sx="102000" sy="102000" algn="ctr" rotWithShape="0">
              <a:prstClr val="black">
                <a:alpha val="40000"/>
              </a:prstClr>
            </a:outerShdw>
          </a:effectLst>
        </p:spPr>
      </p:pic>
      <p:pic>
        <p:nvPicPr>
          <p:cNvPr id="9" name="Picture 8" descr="A blank form with lines">
            <a:extLst>
              <a:ext uri="{FF2B5EF4-FFF2-40B4-BE49-F238E27FC236}">
                <a16:creationId xmlns:a16="http://schemas.microsoft.com/office/drawing/2014/main" id="{AEF029E4-56AF-1DFA-73F0-37D1A4E1D456}"/>
              </a:ext>
            </a:extLst>
          </p:cNvPr>
          <p:cNvPicPr>
            <a:picLocks noChangeAspect="1"/>
          </p:cNvPicPr>
          <p:nvPr/>
        </p:nvPicPr>
        <p:blipFill>
          <a:blip r:embed="rId3"/>
          <a:stretch>
            <a:fillRect/>
          </a:stretch>
        </p:blipFill>
        <p:spPr>
          <a:xfrm>
            <a:off x="4756851" y="1600196"/>
            <a:ext cx="3701349" cy="478998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INSPECTION / ACCEPTANCE </a:t>
            </a:r>
          </a:p>
          <a:p>
            <a:r>
              <a:rPr lang="en-US" sz="1800" dirty="0"/>
              <a:t>When all work is complete, the Local Government’s Project Supervisor and the Local Government Official responsible for the administration of the project shall conduct a final inspection of the project along with the CEI and with TDOT’s participation, to determine the quality, completeness, acceptability, and ADA compliance of the work and to ensure that the authorized project was constructed in reasonable conformance with the contract requirements. Refer to Circular Letter 105.11-01 for additional information on resolving issues found during the inspection (Punch List items). Form 8-32 may be used as a template to document punch list items. </a:t>
            </a:r>
          </a:p>
          <a:p>
            <a:r>
              <a:rPr lang="en-US" sz="1800" dirty="0"/>
              <a:t>All local projects with bridges greater than or equal to 20 feet long shall receive an initial inspection by TDOT bridge inspectors to develop a punch list prior to acceptance. TDOT Standard Specifications 105.15 and 108.06 provide the general guidance to determine the acceptance date of the project. Final as-built information for structures shall be submitted as outlined in Section 8.2.19.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182</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INSPECTION / ACCEPTANCE (CONT’D)</a:t>
            </a:r>
          </a:p>
          <a:p>
            <a:pPr algn="l"/>
            <a:r>
              <a:rPr lang="en-US" sz="1800" b="0" i="0" u="none" strike="noStrike" baseline="0" dirty="0">
                <a:solidFill>
                  <a:srgbClr val="000000"/>
                </a:solidFill>
                <a:latin typeface="ArialMT"/>
              </a:rPr>
              <a:t>Following the completion of project construction, the LG must send a </a:t>
            </a:r>
            <a:r>
              <a:rPr lang="en-US" sz="1800" b="0" i="0" u="none" strike="noStrike" baseline="0" dirty="0">
                <a:solidFill>
                  <a:srgbClr val="0000FF"/>
                </a:solidFill>
                <a:latin typeface="ArialMT"/>
              </a:rPr>
              <a:t>Notice of Termination (NOT) </a:t>
            </a:r>
            <a:r>
              <a:rPr lang="en-US" sz="1800" b="0" i="0" u="none" strike="noStrike" baseline="0" dirty="0">
                <a:solidFill>
                  <a:srgbClr val="000000"/>
                </a:solidFill>
                <a:latin typeface="ArialMT"/>
              </a:rPr>
              <a:t>to TDEC for the NPDES Construction Stormwater General Permit if applicable, and a separate NOT for any General Aquatic Resource Alteration Permit (ARAP) received. These forms notify TDEC that the work has been satisfactorily completed, and of the LG’s request to terminate coverage under those permits. TDEC assesses annual maintenance fees for all open NPDES Permits and General ARAPs, which will continue to be assessed until the NOTs are received and accepted by TDEC.</a:t>
            </a:r>
          </a:p>
          <a:p>
            <a:pPr algn="l"/>
            <a:r>
              <a:rPr lang="en-US" sz="1800" b="0" i="0" u="none" strike="noStrike" baseline="0" dirty="0">
                <a:solidFill>
                  <a:srgbClr val="000000"/>
                </a:solidFill>
                <a:latin typeface="ArialMT"/>
              </a:rPr>
              <a:t>Notice of Termination (NOT) (</a:t>
            </a:r>
            <a:r>
              <a:rPr lang="en-US" sz="1800" b="0" i="0" u="none" strike="noStrike" baseline="0" dirty="0">
                <a:solidFill>
                  <a:srgbClr val="0000FF"/>
                </a:solidFill>
                <a:latin typeface="ArialMT"/>
              </a:rPr>
              <a:t>TDEC CN-1175</a:t>
            </a:r>
            <a:r>
              <a:rPr lang="en-US" sz="1800" b="0" i="0" u="none" strike="noStrike" baseline="0" dirty="0">
                <a:solidFill>
                  <a:srgbClr val="000000"/>
                </a:solidFill>
                <a:latin typeface="ArialMT"/>
              </a:rPr>
              <a:t>) – Storm Water Discharges Construction Activity (</a:t>
            </a:r>
            <a:r>
              <a:rPr lang="en-US" sz="1800" b="0" i="0" u="none" strike="noStrike" baseline="0" dirty="0">
                <a:solidFill>
                  <a:srgbClr val="0000FF"/>
                </a:solidFill>
                <a:latin typeface="ArialMT"/>
              </a:rPr>
              <a:t>Circular Letter 107.08-01</a:t>
            </a:r>
            <a:r>
              <a:rPr lang="en-US" sz="1800" b="0" i="0" u="none" strike="noStrike" baseline="0" dirty="0">
                <a:solidFill>
                  <a:srgbClr val="000000"/>
                </a:solidFill>
                <a:latin typeface="ArialMT"/>
              </a:rPr>
              <a:t>) (</a:t>
            </a:r>
            <a:r>
              <a:rPr lang="en-US" sz="1800" b="0" i="0" u="none" strike="noStrike" baseline="0" dirty="0">
                <a:solidFill>
                  <a:srgbClr val="0000FF"/>
                </a:solidFill>
                <a:latin typeface="ArialMT"/>
              </a:rPr>
              <a:t>Form 8-28</a:t>
            </a:r>
            <a:r>
              <a:rPr lang="en-US" sz="1800" b="0" i="0" u="none" strike="noStrike" baseline="0" dirty="0">
                <a:solidFill>
                  <a:srgbClr val="000000"/>
                </a:solidFill>
                <a:latin typeface="ArialMT"/>
              </a:rPr>
              <a:t>) - This form notifies the Tennessee Department of Environment and Conservation of the request to termination of coverage from the General NPDES Permit for Discharges of Storm Water Associated with Construction Activities. Instructions for completing the NOT form are noted in </a:t>
            </a:r>
            <a:r>
              <a:rPr lang="en-US" sz="1800" b="0" i="0" u="none" strike="noStrike" baseline="0" dirty="0">
                <a:solidFill>
                  <a:srgbClr val="0000FF"/>
                </a:solidFill>
                <a:latin typeface="ArialMT"/>
              </a:rPr>
              <a:t>Circular Letter 107.08-01</a:t>
            </a:r>
            <a:r>
              <a:rPr lang="en-US" sz="1800" b="0" i="0" u="none" strike="noStrike" baseline="0" dirty="0">
                <a:solidFill>
                  <a:srgbClr val="000000"/>
                </a:solidFill>
                <a:latin typeface="ArialMT"/>
              </a:rPr>
              <a:t>.</a:t>
            </a: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183</a:t>
            </a:fld>
            <a:endParaRPr lang="en-US" dirty="0"/>
          </a:p>
        </p:txBody>
      </p:sp>
      <p:sp>
        <p:nvSpPr>
          <p:cNvPr id="2" name="Title 1"/>
          <p:cNvSpPr>
            <a:spLocks noGrp="1"/>
          </p:cNvSpPr>
          <p:nvPr>
            <p:ph type="title"/>
          </p:nvPr>
        </p:nvSpPr>
        <p:spPr/>
        <p:txBody>
          <a:bodyPr/>
          <a:lstStyle/>
          <a:p>
            <a:r>
              <a:rPr lang="en-US" sz="3200" dirty="0"/>
              <a:t>Final Inspection/Acceptance</a:t>
            </a:r>
          </a:p>
        </p:txBody>
      </p:sp>
    </p:spTree>
    <p:extLst>
      <p:ext uri="{BB962C8B-B14F-4D97-AF65-F5344CB8AC3E}">
        <p14:creationId xmlns:p14="http://schemas.microsoft.com/office/powerpoint/2010/main" val="7723142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INSPECTION / ACCEPTANCE (CONT’D)</a:t>
            </a:r>
          </a:p>
          <a:p>
            <a:r>
              <a:rPr lang="en-US" sz="1800" dirty="0"/>
              <a:t>Any work that has not been completed in accordance with the contract after the established contract completion date (or working days) shall be assessed liquidated damages (23 CFR 635.127). </a:t>
            </a:r>
          </a:p>
          <a:p>
            <a:r>
              <a:rPr lang="en-US" sz="1800" dirty="0"/>
              <a:t>Documents relating to the Final Inspection shall be included in the End of Job folder. The Final Inspection Date shall be documented in the project diary. Also, the attendees at the inspection shall be listed and if applicable, the work that must be performed to complete the project (Punch List).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184</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Punch List Form</a:t>
            </a:r>
          </a:p>
        </p:txBody>
      </p:sp>
      <p:sp>
        <p:nvSpPr>
          <p:cNvPr id="3" name="Slide Number Placeholder 2"/>
          <p:cNvSpPr>
            <a:spLocks noGrp="1"/>
          </p:cNvSpPr>
          <p:nvPr>
            <p:ph type="sldNum" sz="quarter" idx="4"/>
          </p:nvPr>
        </p:nvSpPr>
        <p:spPr/>
        <p:txBody>
          <a:bodyPr/>
          <a:lstStyle/>
          <a:p>
            <a:fld id="{1C0D38EC-5202-43FF-8CF9-40F215805724}" type="slidenum">
              <a:rPr lang="en-US" smtClean="0"/>
              <a:pPr/>
              <a:t>185</a:t>
            </a:fld>
            <a:endParaRPr lang="en-US" dirty="0"/>
          </a:p>
        </p:txBody>
      </p:sp>
      <p:pic>
        <p:nvPicPr>
          <p:cNvPr id="6" name="Picture 5" descr="A blank form with lines&#10;&#10;Description automatically generated">
            <a:extLst>
              <a:ext uri="{FF2B5EF4-FFF2-40B4-BE49-F238E27FC236}">
                <a16:creationId xmlns:a16="http://schemas.microsoft.com/office/drawing/2014/main" id="{349E9432-DC2C-F7E0-4E43-CB553635F0BB}"/>
              </a:ext>
            </a:extLst>
          </p:cNvPr>
          <p:cNvPicPr>
            <a:picLocks noChangeAspect="1"/>
          </p:cNvPicPr>
          <p:nvPr/>
        </p:nvPicPr>
        <p:blipFill>
          <a:blip r:embed="rId2"/>
          <a:stretch>
            <a:fillRect/>
          </a:stretch>
        </p:blipFill>
        <p:spPr>
          <a:xfrm>
            <a:off x="2717222" y="1557009"/>
            <a:ext cx="3709556" cy="480060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COMPLETION NOTICE </a:t>
            </a:r>
          </a:p>
          <a:p>
            <a:r>
              <a:rPr lang="en-US" sz="1800" dirty="0"/>
              <a:t>The Local Government Project Supervisor shall send to the LPDO, TDOT Operations Representative, TDOT Regional Materials and Tests Supervisor, contractor, and surety a Completion Notice (Form 8-33) indicating that all items of work have been inspected and are complete. The notice shall be sent as soon as possible after all items are accepted as complete. The completion date is the date time charges are stopped. This notice shall be sent by email to </a:t>
            </a:r>
            <a:r>
              <a:rPr lang="en-US" sz="1800" dirty="0">
                <a:hlinkClick r:id="rId2"/>
              </a:rPr>
              <a:t>Local.Programs@tn.gov</a:t>
            </a:r>
            <a:r>
              <a:rPr lang="en-US" sz="1800" dirty="0"/>
              <a:t>.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186</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Completion Notice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187</a:t>
            </a:fld>
            <a:endParaRPr lang="en-US" dirty="0"/>
          </a:p>
        </p:txBody>
      </p:sp>
      <p:pic>
        <p:nvPicPr>
          <p:cNvPr id="6" name="Picture 5" descr="A close-up of a document">
            <a:extLst>
              <a:ext uri="{FF2B5EF4-FFF2-40B4-BE49-F238E27FC236}">
                <a16:creationId xmlns:a16="http://schemas.microsoft.com/office/drawing/2014/main" id="{BEAB9404-0C74-E422-8C21-71000DB80917}"/>
              </a:ext>
            </a:extLst>
          </p:cNvPr>
          <p:cNvPicPr>
            <a:picLocks noChangeAspect="1"/>
          </p:cNvPicPr>
          <p:nvPr/>
        </p:nvPicPr>
        <p:blipFill>
          <a:blip r:embed="rId2"/>
          <a:stretch>
            <a:fillRect/>
          </a:stretch>
        </p:blipFill>
        <p:spPr>
          <a:xfrm>
            <a:off x="2717222" y="1600200"/>
            <a:ext cx="3709555"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FULL SETTLEMENT / CLAIMS </a:t>
            </a:r>
          </a:p>
          <a:p>
            <a:r>
              <a:rPr lang="en-US" sz="1800" dirty="0"/>
              <a:t>Full settlement shall be made in accordance with T.C.A. 54-05-122. The LG shall be required to provide the necessary notice in a newspaper of general circulation as stated in T.C.A. 54-05-122. The contractor shall also provide an affidavit (Form 8-34) as evidence that materials, labor, and payment comply with this statute. </a:t>
            </a:r>
          </a:p>
          <a:p>
            <a:r>
              <a:rPr lang="en-US" sz="1800" dirty="0"/>
              <a:t>Any claims against the LG should be made in accordance with Sections 105.16 and 107.19 of TDOT Standard Specifications and 23 CFR 635.124. </a:t>
            </a:r>
          </a:p>
          <a:p>
            <a:r>
              <a:rPr lang="en-US" sz="1800" dirty="0"/>
              <a:t>The Local Government will issue a Completion Notice to advertise the construction contract for claims. The LG shall have a request for the filing of claims published in an area press service (with the greatest coverage) for two consecutive weeks (one advertisement per week). The notices shall include a due date for claims that meets current T.C.A. guidance, currently at least 30 days from the last published date. The LG will mail copies of the request to the Prime Contractor, Surety Agent, and the LPDO.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188</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Affidavit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189</a:t>
            </a:fld>
            <a:endParaRPr lang="en-US" dirty="0"/>
          </a:p>
        </p:txBody>
      </p:sp>
      <p:pic>
        <p:nvPicPr>
          <p:cNvPr id="6" name="Picture 5" descr="A close-up of a document&#10;&#10;Description automatically generated">
            <a:extLst>
              <a:ext uri="{FF2B5EF4-FFF2-40B4-BE49-F238E27FC236}">
                <a16:creationId xmlns:a16="http://schemas.microsoft.com/office/drawing/2014/main" id="{CCF71546-1CB5-C049-E6C8-E53527B04FF9}"/>
              </a:ext>
            </a:extLst>
          </p:cNvPr>
          <p:cNvPicPr>
            <a:picLocks noChangeAspect="1"/>
          </p:cNvPicPr>
          <p:nvPr/>
        </p:nvPicPr>
        <p:blipFill>
          <a:blip r:embed="rId2"/>
          <a:stretch>
            <a:fillRect/>
          </a:stretch>
        </p:blipFill>
        <p:spPr>
          <a:xfrm>
            <a:off x="2714874" y="1549672"/>
            <a:ext cx="3714251" cy="480667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581749432"/>
              </p:ext>
            </p:extLst>
          </p:nvPr>
        </p:nvGraphicFramePr>
        <p:xfrm>
          <a:off x="157374" y="1579178"/>
          <a:ext cx="8695807" cy="2026914"/>
        </p:xfrm>
        <a:graphic>
          <a:graphicData uri="http://schemas.openxmlformats.org/drawingml/2006/table">
            <a:tbl>
              <a:tblPr/>
              <a:tblGrid>
                <a:gridCol w="543488">
                  <a:extLst>
                    <a:ext uri="{9D8B030D-6E8A-4147-A177-3AD203B41FA5}">
                      <a16:colId xmlns:a16="http://schemas.microsoft.com/office/drawing/2014/main" val="20000"/>
                    </a:ext>
                  </a:extLst>
                </a:gridCol>
                <a:gridCol w="526504">
                  <a:extLst>
                    <a:ext uri="{9D8B030D-6E8A-4147-A177-3AD203B41FA5}">
                      <a16:colId xmlns:a16="http://schemas.microsoft.com/office/drawing/2014/main" val="20001"/>
                    </a:ext>
                  </a:extLst>
                </a:gridCol>
                <a:gridCol w="2615539">
                  <a:extLst>
                    <a:ext uri="{9D8B030D-6E8A-4147-A177-3AD203B41FA5}">
                      <a16:colId xmlns:a16="http://schemas.microsoft.com/office/drawing/2014/main" val="20002"/>
                    </a:ext>
                  </a:extLst>
                </a:gridCol>
                <a:gridCol w="543488">
                  <a:extLst>
                    <a:ext uri="{9D8B030D-6E8A-4147-A177-3AD203B41FA5}">
                      <a16:colId xmlns:a16="http://schemas.microsoft.com/office/drawing/2014/main" val="20003"/>
                    </a:ext>
                  </a:extLst>
                </a:gridCol>
                <a:gridCol w="424600">
                  <a:extLst>
                    <a:ext uri="{9D8B030D-6E8A-4147-A177-3AD203B41FA5}">
                      <a16:colId xmlns:a16="http://schemas.microsoft.com/office/drawing/2014/main" val="20004"/>
                    </a:ext>
                  </a:extLst>
                </a:gridCol>
                <a:gridCol w="543488">
                  <a:extLst>
                    <a:ext uri="{9D8B030D-6E8A-4147-A177-3AD203B41FA5}">
                      <a16:colId xmlns:a16="http://schemas.microsoft.com/office/drawing/2014/main" val="20005"/>
                    </a:ext>
                  </a:extLst>
                </a:gridCol>
                <a:gridCol w="602931">
                  <a:extLst>
                    <a:ext uri="{9D8B030D-6E8A-4147-A177-3AD203B41FA5}">
                      <a16:colId xmlns:a16="http://schemas.microsoft.com/office/drawing/2014/main" val="20006"/>
                    </a:ext>
                  </a:extLst>
                </a:gridCol>
                <a:gridCol w="602931">
                  <a:extLst>
                    <a:ext uri="{9D8B030D-6E8A-4147-A177-3AD203B41FA5}">
                      <a16:colId xmlns:a16="http://schemas.microsoft.com/office/drawing/2014/main" val="20007"/>
                    </a:ext>
                  </a:extLst>
                </a:gridCol>
                <a:gridCol w="602931">
                  <a:extLst>
                    <a:ext uri="{9D8B030D-6E8A-4147-A177-3AD203B41FA5}">
                      <a16:colId xmlns:a16="http://schemas.microsoft.com/office/drawing/2014/main" val="20008"/>
                    </a:ext>
                  </a:extLst>
                </a:gridCol>
                <a:gridCol w="543488">
                  <a:extLst>
                    <a:ext uri="{9D8B030D-6E8A-4147-A177-3AD203B41FA5}">
                      <a16:colId xmlns:a16="http://schemas.microsoft.com/office/drawing/2014/main" val="20009"/>
                    </a:ext>
                  </a:extLst>
                </a:gridCol>
                <a:gridCol w="602931">
                  <a:extLst>
                    <a:ext uri="{9D8B030D-6E8A-4147-A177-3AD203B41FA5}">
                      <a16:colId xmlns:a16="http://schemas.microsoft.com/office/drawing/2014/main" val="20010"/>
                    </a:ext>
                  </a:extLst>
                </a:gridCol>
                <a:gridCol w="543488">
                  <a:extLst>
                    <a:ext uri="{9D8B030D-6E8A-4147-A177-3AD203B41FA5}">
                      <a16:colId xmlns:a16="http://schemas.microsoft.com/office/drawing/2014/main" val="20011"/>
                    </a:ext>
                  </a:extLst>
                </a:gridCol>
              </a:tblGrid>
              <a:tr h="443382">
                <a:tc>
                  <a:txBody>
                    <a:bodyPr/>
                    <a:lstStyle/>
                    <a:p>
                      <a:pPr algn="l" fontAlgn="b"/>
                      <a:endParaRPr lang="en-US" sz="900" b="0" i="0" u="none" strike="noStrike" dirty="0">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gridSpan="10">
                  <a:txBody>
                    <a:bodyPr/>
                    <a:lstStyle/>
                    <a:p>
                      <a:pPr algn="ctr" fontAlgn="b"/>
                      <a:r>
                        <a:rPr lang="en-US" sz="2200" b="0" i="0" u="none" strike="noStrike" dirty="0">
                          <a:solidFill>
                            <a:srgbClr val="000000"/>
                          </a:solidFill>
                          <a:effectLst/>
                          <a:latin typeface="Calibri" panose="020F0502020204030204" pitchFamily="34" charset="0"/>
                        </a:rPr>
                        <a:t>Original Bid</a:t>
                      </a:r>
                    </a:p>
                  </a:txBody>
                  <a:tcPr marL="93377" marR="93377" marT="46688" marB="46688"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extLst>
                  <a:ext uri="{0D108BD9-81ED-4DB2-BD59-A6C34878D82A}">
                    <a16:rowId xmlns:a16="http://schemas.microsoft.com/office/drawing/2014/main" val="10000"/>
                  </a:ext>
                </a:extLst>
              </a:tr>
              <a:tr h="238480">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Estimate</a:t>
                      </a:r>
                    </a:p>
                  </a:txBody>
                  <a:tcPr marL="93377" marR="93377" marT="46688" marB="466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0" i="0" u="none" strike="noStrike">
                          <a:solidFill>
                            <a:srgbClr val="000000"/>
                          </a:solidFill>
                          <a:effectLst/>
                          <a:latin typeface="Calibri" panose="020F0502020204030204" pitchFamily="34" charset="0"/>
                        </a:rPr>
                        <a:t>Contractor A</a:t>
                      </a:r>
                    </a:p>
                  </a:txBody>
                  <a:tcPr marL="93377" marR="93377" marT="46688" marB="466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0" i="0" u="none" strike="noStrike">
                          <a:solidFill>
                            <a:srgbClr val="000000"/>
                          </a:solidFill>
                          <a:effectLst/>
                          <a:latin typeface="Calibri" panose="020F0502020204030204" pitchFamily="34" charset="0"/>
                        </a:rPr>
                        <a:t>Contractor B</a:t>
                      </a:r>
                    </a:p>
                  </a:txBody>
                  <a:tcPr marL="93377" marR="93377" marT="46688" marB="466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198916">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Item No.</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Item Description</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Quantity</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Unit</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104" marR="8104" marT="84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Extension</a:t>
                      </a:r>
                    </a:p>
                  </a:txBody>
                  <a:tcPr marL="8104" marR="8104" marT="84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104" marR="8104" marT="84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Extension</a:t>
                      </a:r>
                    </a:p>
                  </a:txBody>
                  <a:tcPr marL="8104" marR="8104" marT="84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104" marR="8104" marT="84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Extension</a:t>
                      </a:r>
                    </a:p>
                  </a:txBody>
                  <a:tcPr marL="8104" marR="8104" marT="84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189444">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104" marR="8104" marT="84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189444">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201-01</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CLEARING AND GRUBBING</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LS</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$2,000.00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$2,000.00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$28,000.00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$28,000.00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$3,000.00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$3,000.00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189444">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203-01</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ROAD &amp; DRAINAGE EXCAVATION (UNCLASSIFIED)</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100</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CY</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$15.00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$1,500.00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$14.50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$1,450.00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$16.00</a:t>
                      </a: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$1,600.00</a:t>
                      </a: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198916">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303-01</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MINERAL AGGREGATE, TYPE A BASE, GRADING D</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1500</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panose="020F0502020204030204" pitchFamily="34" charset="0"/>
                        </a:rPr>
                        <a:t>TON</a:t>
                      </a:r>
                    </a:p>
                  </a:txBody>
                  <a:tcPr marL="8104" marR="8104" marT="84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$20.00</a:t>
                      </a:r>
                    </a:p>
                  </a:txBody>
                  <a:tcPr marL="8104" marR="8104" marT="849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$30,000.00</a:t>
                      </a:r>
                    </a:p>
                  </a:txBody>
                  <a:tcPr marL="8104" marR="8104" marT="849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$2.00</a:t>
                      </a:r>
                    </a:p>
                  </a:txBody>
                  <a:tcPr marL="8104" marR="8104" marT="849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$3,000.00</a:t>
                      </a:r>
                    </a:p>
                  </a:txBody>
                  <a:tcPr marL="8104" marR="8104" marT="849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$19.00</a:t>
                      </a:r>
                    </a:p>
                  </a:txBody>
                  <a:tcPr marL="8104" marR="8104" marT="849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$28,500.00</a:t>
                      </a:r>
                    </a:p>
                  </a:txBody>
                  <a:tcPr marL="8104" marR="8104" marT="849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189444">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$33,500.00</a:t>
                      </a: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$32,450.00</a:t>
                      </a: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$33,100.00</a:t>
                      </a:r>
                    </a:p>
                  </a:txBody>
                  <a:tcPr marL="8104" marR="8104" marT="84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extLst>
                  <a:ext uri="{0D108BD9-81ED-4DB2-BD59-A6C34878D82A}">
                    <a16:rowId xmlns:a16="http://schemas.microsoft.com/office/drawing/2014/main" val="10007"/>
                  </a:ext>
                </a:extLst>
              </a:tr>
              <a:tr h="189444">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104" marR="8104" marT="8493"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104" marR="8104" marT="8493"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3" name="Slide Number Placeholder 2"/>
          <p:cNvSpPr>
            <a:spLocks noGrp="1"/>
          </p:cNvSpPr>
          <p:nvPr>
            <p:ph type="sldNum" sz="quarter" idx="4"/>
          </p:nvPr>
        </p:nvSpPr>
        <p:spPr/>
        <p:txBody>
          <a:bodyPr/>
          <a:lstStyle/>
          <a:p>
            <a:fld id="{0724E6DA-09E9-4411-AD2D-E9B5F8F810D9}" type="slidenum">
              <a:rPr lang="en-US" smtClean="0">
                <a:solidFill>
                  <a:srgbClr val="000000"/>
                </a:solidFill>
              </a:rPr>
              <a:pPr/>
              <a:t>19</a:t>
            </a:fld>
            <a:endParaRPr lang="en-US">
              <a:solidFill>
                <a:srgbClr val="000000"/>
              </a:solidFill>
            </a:endParaRPr>
          </a:p>
        </p:txBody>
      </p:sp>
      <p:sp>
        <p:nvSpPr>
          <p:cNvPr id="2" name="Title 1"/>
          <p:cNvSpPr>
            <a:spLocks noGrp="1"/>
          </p:cNvSpPr>
          <p:nvPr>
            <p:ph type="title"/>
          </p:nvPr>
        </p:nvSpPr>
        <p:spPr/>
        <p:txBody>
          <a:bodyPr/>
          <a:lstStyle/>
          <a:p>
            <a:r>
              <a:rPr lang="en-US" dirty="0"/>
              <a:t>Unbalanced Bid Example</a:t>
            </a:r>
          </a:p>
        </p:txBody>
      </p:sp>
      <p:graphicFrame>
        <p:nvGraphicFramePr>
          <p:cNvPr id="10" name="Table 9"/>
          <p:cNvGraphicFramePr>
            <a:graphicFrameLocks noGrp="1"/>
          </p:cNvGraphicFramePr>
          <p:nvPr>
            <p:extLst>
              <p:ext uri="{D42A27DB-BD31-4B8C-83A1-F6EECF244321}">
                <p14:modId xmlns:p14="http://schemas.microsoft.com/office/powerpoint/2010/main" val="2008736663"/>
              </p:ext>
            </p:extLst>
          </p:nvPr>
        </p:nvGraphicFramePr>
        <p:xfrm>
          <a:off x="228602" y="3810000"/>
          <a:ext cx="8624581" cy="1835540"/>
        </p:xfrm>
        <a:graphic>
          <a:graphicData uri="http://schemas.openxmlformats.org/drawingml/2006/table">
            <a:tbl>
              <a:tblPr/>
              <a:tblGrid>
                <a:gridCol w="539036">
                  <a:extLst>
                    <a:ext uri="{9D8B030D-6E8A-4147-A177-3AD203B41FA5}">
                      <a16:colId xmlns:a16="http://schemas.microsoft.com/office/drawing/2014/main" val="20000"/>
                    </a:ext>
                  </a:extLst>
                </a:gridCol>
                <a:gridCol w="522192">
                  <a:extLst>
                    <a:ext uri="{9D8B030D-6E8A-4147-A177-3AD203B41FA5}">
                      <a16:colId xmlns:a16="http://schemas.microsoft.com/office/drawing/2014/main" val="20001"/>
                    </a:ext>
                  </a:extLst>
                </a:gridCol>
                <a:gridCol w="2594114">
                  <a:extLst>
                    <a:ext uri="{9D8B030D-6E8A-4147-A177-3AD203B41FA5}">
                      <a16:colId xmlns:a16="http://schemas.microsoft.com/office/drawing/2014/main" val="20002"/>
                    </a:ext>
                  </a:extLst>
                </a:gridCol>
                <a:gridCol w="539036">
                  <a:extLst>
                    <a:ext uri="{9D8B030D-6E8A-4147-A177-3AD203B41FA5}">
                      <a16:colId xmlns:a16="http://schemas.microsoft.com/office/drawing/2014/main" val="20003"/>
                    </a:ext>
                  </a:extLst>
                </a:gridCol>
                <a:gridCol w="421123">
                  <a:extLst>
                    <a:ext uri="{9D8B030D-6E8A-4147-A177-3AD203B41FA5}">
                      <a16:colId xmlns:a16="http://schemas.microsoft.com/office/drawing/2014/main" val="20004"/>
                    </a:ext>
                  </a:extLst>
                </a:gridCol>
                <a:gridCol w="539036">
                  <a:extLst>
                    <a:ext uri="{9D8B030D-6E8A-4147-A177-3AD203B41FA5}">
                      <a16:colId xmlns:a16="http://schemas.microsoft.com/office/drawing/2014/main" val="20005"/>
                    </a:ext>
                  </a:extLst>
                </a:gridCol>
                <a:gridCol w="597993">
                  <a:extLst>
                    <a:ext uri="{9D8B030D-6E8A-4147-A177-3AD203B41FA5}">
                      <a16:colId xmlns:a16="http://schemas.microsoft.com/office/drawing/2014/main" val="20006"/>
                    </a:ext>
                  </a:extLst>
                </a:gridCol>
                <a:gridCol w="597993">
                  <a:extLst>
                    <a:ext uri="{9D8B030D-6E8A-4147-A177-3AD203B41FA5}">
                      <a16:colId xmlns:a16="http://schemas.microsoft.com/office/drawing/2014/main" val="20007"/>
                    </a:ext>
                  </a:extLst>
                </a:gridCol>
                <a:gridCol w="597993">
                  <a:extLst>
                    <a:ext uri="{9D8B030D-6E8A-4147-A177-3AD203B41FA5}">
                      <a16:colId xmlns:a16="http://schemas.microsoft.com/office/drawing/2014/main" val="20008"/>
                    </a:ext>
                  </a:extLst>
                </a:gridCol>
                <a:gridCol w="539036">
                  <a:extLst>
                    <a:ext uri="{9D8B030D-6E8A-4147-A177-3AD203B41FA5}">
                      <a16:colId xmlns:a16="http://schemas.microsoft.com/office/drawing/2014/main" val="20009"/>
                    </a:ext>
                  </a:extLst>
                </a:gridCol>
                <a:gridCol w="597993">
                  <a:extLst>
                    <a:ext uri="{9D8B030D-6E8A-4147-A177-3AD203B41FA5}">
                      <a16:colId xmlns:a16="http://schemas.microsoft.com/office/drawing/2014/main" val="20010"/>
                    </a:ext>
                  </a:extLst>
                </a:gridCol>
                <a:gridCol w="539036">
                  <a:extLst>
                    <a:ext uri="{9D8B030D-6E8A-4147-A177-3AD203B41FA5}">
                      <a16:colId xmlns:a16="http://schemas.microsoft.com/office/drawing/2014/main" val="20011"/>
                    </a:ext>
                  </a:extLst>
                </a:gridCol>
              </a:tblGrid>
              <a:tr h="397113">
                <a:tc>
                  <a:txBody>
                    <a:bodyPr/>
                    <a:lstStyle/>
                    <a:p>
                      <a:pPr algn="l" fontAlgn="b"/>
                      <a:endParaRPr lang="en-US" sz="900" b="0" i="0" u="none" strike="noStrike" dirty="0">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gridSpan="10">
                  <a:txBody>
                    <a:bodyPr/>
                    <a:lstStyle/>
                    <a:p>
                      <a:pPr algn="ctr" fontAlgn="b"/>
                      <a:r>
                        <a:rPr lang="en-US" sz="2200" b="0" i="0" u="none" strike="noStrike">
                          <a:solidFill>
                            <a:srgbClr val="000000"/>
                          </a:solidFill>
                          <a:effectLst/>
                          <a:latin typeface="Calibri" panose="020F0502020204030204" pitchFamily="34" charset="0"/>
                        </a:rPr>
                        <a:t>Corrected for Quantity Error</a:t>
                      </a:r>
                    </a:p>
                  </a:txBody>
                  <a:tcPr marL="8037" marR="8037" marT="803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extLst>
                  <a:ext uri="{0D108BD9-81ED-4DB2-BD59-A6C34878D82A}">
                    <a16:rowId xmlns:a16="http://schemas.microsoft.com/office/drawing/2014/main" val="10000"/>
                  </a:ext>
                </a:extLst>
              </a:tr>
              <a:tr h="185319">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Estimate</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0" i="0" u="none" strike="noStrike">
                          <a:solidFill>
                            <a:srgbClr val="000000"/>
                          </a:solidFill>
                          <a:effectLst/>
                          <a:latin typeface="Calibri" panose="020F0502020204030204" pitchFamily="34" charset="0"/>
                        </a:rPr>
                        <a:t>Contractor A</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900" b="0" i="0" u="none" strike="noStrike">
                          <a:solidFill>
                            <a:srgbClr val="000000"/>
                          </a:solidFill>
                          <a:effectLst/>
                          <a:latin typeface="Calibri" panose="020F0502020204030204" pitchFamily="34" charset="0"/>
                        </a:rPr>
                        <a:t>Contractor B</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185319">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Item No.</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Item Description</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Quantity</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Unit</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037" marR="8037" marT="80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Extension</a:t>
                      </a:r>
                    </a:p>
                  </a:txBody>
                  <a:tcPr marL="8037" marR="8037" marT="803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037" marR="8037" marT="80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Extension</a:t>
                      </a:r>
                    </a:p>
                  </a:txBody>
                  <a:tcPr marL="8037" marR="8037" marT="803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Unit Price</a:t>
                      </a:r>
                    </a:p>
                  </a:txBody>
                  <a:tcPr marL="8037" marR="8037" marT="803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Extension</a:t>
                      </a:r>
                    </a:p>
                  </a:txBody>
                  <a:tcPr marL="8037" marR="8037" marT="803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176494">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a:solidFill>
                            <a:srgbClr val="000000"/>
                          </a:solidFill>
                          <a:effectLst/>
                          <a:latin typeface="Calibri" panose="020F0502020204030204" pitchFamily="34" charset="0"/>
                        </a:rPr>
                        <a:t> </a:t>
                      </a:r>
                    </a:p>
                  </a:txBody>
                  <a:tcPr marL="8037" marR="8037" marT="803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176494">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201-01</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CLEARING AND GRUBBING</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LS</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$2,000.00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$2,000.00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$28,000.00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$28,000.00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$3,000.00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$3,000.00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176494">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203-01</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ROAD &amp; DRAINAGE EXCAVATION (UNCLASSIFIED)</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100</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a:solidFill>
                            <a:srgbClr val="000000"/>
                          </a:solidFill>
                          <a:effectLst/>
                          <a:latin typeface="Calibri" panose="020F0502020204030204" pitchFamily="34" charset="0"/>
                        </a:rPr>
                        <a:t>CY</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$15.00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$1,500.00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$14.50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$1,450.00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$16.00</a:t>
                      </a: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900" b="0" i="0" u="none" strike="noStrike">
                          <a:solidFill>
                            <a:srgbClr val="000000"/>
                          </a:solidFill>
                          <a:effectLst/>
                          <a:latin typeface="Calibri" panose="020F0502020204030204" pitchFamily="34" charset="0"/>
                        </a:rPr>
                        <a:t>$1,600.00</a:t>
                      </a: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185319">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0" i="0" u="none" strike="noStrike">
                          <a:solidFill>
                            <a:srgbClr val="000000"/>
                          </a:solidFill>
                          <a:effectLst/>
                          <a:latin typeface="Calibri" panose="020F0502020204030204" pitchFamily="34" charset="0"/>
                        </a:rPr>
                        <a:t>303-01</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MINERAL AGGREGATE, TYPE A BASE, GRADING D</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750</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TON</a:t>
                      </a:r>
                    </a:p>
                  </a:txBody>
                  <a:tcPr marL="8037" marR="8037" marT="803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$20.00</a:t>
                      </a:r>
                    </a:p>
                  </a:txBody>
                  <a:tcPr marL="8037" marR="8037" marT="80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$15,000.00</a:t>
                      </a:r>
                    </a:p>
                  </a:txBody>
                  <a:tcPr marL="8037" marR="8037" marT="80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$2.00</a:t>
                      </a:r>
                    </a:p>
                  </a:txBody>
                  <a:tcPr marL="8037" marR="8037" marT="80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$1,500.00</a:t>
                      </a:r>
                    </a:p>
                  </a:txBody>
                  <a:tcPr marL="8037" marR="8037" marT="80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$19.00</a:t>
                      </a:r>
                    </a:p>
                  </a:txBody>
                  <a:tcPr marL="8037" marR="8037" marT="803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900" b="0" i="0" u="none" strike="noStrike">
                          <a:solidFill>
                            <a:srgbClr val="000000"/>
                          </a:solidFill>
                          <a:effectLst/>
                          <a:latin typeface="Calibri" panose="020F0502020204030204" pitchFamily="34" charset="0"/>
                        </a:rPr>
                        <a:t>$14,250.00</a:t>
                      </a:r>
                    </a:p>
                  </a:txBody>
                  <a:tcPr marL="8037" marR="8037" marT="803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176494">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$18,500.00</a:t>
                      </a: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$30,950.00</a:t>
                      </a: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900" b="0" i="0" u="none" strike="noStrike">
                          <a:solidFill>
                            <a:srgbClr val="000000"/>
                          </a:solidFill>
                          <a:effectLst/>
                          <a:latin typeface="Calibri" panose="020F0502020204030204" pitchFamily="34" charset="0"/>
                        </a:rPr>
                        <a:t>$18,850.00</a:t>
                      </a:r>
                    </a:p>
                  </a:txBody>
                  <a:tcPr marL="8037" marR="8037" marT="80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extLst>
                  <a:ext uri="{0D108BD9-81ED-4DB2-BD59-A6C34878D82A}">
                    <a16:rowId xmlns:a16="http://schemas.microsoft.com/office/drawing/2014/main" val="10007"/>
                  </a:ext>
                </a:extLst>
              </a:tr>
              <a:tr h="176494">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ctr"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8037" marR="8037" marT="8037"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37" marR="8037" marT="8037" marB="0" anchor="b">
                    <a:lnL>
                      <a:noFill/>
                    </a:lnL>
                    <a:lnR>
                      <a:noFill/>
                    </a:lnR>
                    <a:lnT>
                      <a:noFill/>
                    </a:lnT>
                    <a:lnB>
                      <a:noFill/>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001266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Settlement/Claims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190</a:t>
            </a:fld>
            <a:endParaRPr lang="en-US" dirty="0"/>
          </a:p>
        </p:txBody>
      </p:sp>
      <p:pic>
        <p:nvPicPr>
          <p:cNvPr id="5" name="Picture 4" descr="A close-up of a letter">
            <a:extLst>
              <a:ext uri="{FF2B5EF4-FFF2-40B4-BE49-F238E27FC236}">
                <a16:creationId xmlns:a16="http://schemas.microsoft.com/office/drawing/2014/main" id="{9279E70E-7C0B-CCE3-93A3-27C0744493EC}"/>
              </a:ext>
            </a:extLst>
          </p:cNvPr>
          <p:cNvPicPr>
            <a:picLocks noChangeAspect="1"/>
          </p:cNvPicPr>
          <p:nvPr/>
        </p:nvPicPr>
        <p:blipFill>
          <a:blip r:embed="rId2"/>
          <a:stretch>
            <a:fillRect/>
          </a:stretch>
        </p:blipFill>
        <p:spPr>
          <a:xfrm>
            <a:off x="2656646" y="1578540"/>
            <a:ext cx="3830708" cy="496037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a:t>
            </a:r>
          </a:p>
          <a:p>
            <a:r>
              <a:rPr lang="en-US" sz="1800" dirty="0"/>
              <a:t>Contract Finalization - Upon completion of the project, the quantities paid to date shall be compared to the documented final quantities. All differences shall be corrected on the Final Estimate (the presumed last progress estimate). A Summary Change Order must be prepared to adjust the contract amount to an amount that coincides with the final quantities. Provide a copy of this change order to the LPDO along with the End of Job Certificate. </a:t>
            </a:r>
          </a:p>
          <a:p>
            <a:pPr marL="0" indent="0" algn="l">
              <a:buNone/>
            </a:pPr>
            <a:r>
              <a:rPr lang="en-US" sz="1800" b="0" i="0" u="none" strike="noStrike" baseline="0" dirty="0">
                <a:solidFill>
                  <a:srgbClr val="FF0000"/>
                </a:solidFill>
                <a:latin typeface="ArialMT"/>
              </a:rPr>
              <a:t>The following materials are needed when submitting a final estimate and summary change order:</a:t>
            </a:r>
          </a:p>
          <a:p>
            <a:pPr algn="l"/>
            <a:r>
              <a:rPr lang="en-US" sz="1800" b="0" i="0" u="none" strike="noStrike" baseline="0" dirty="0">
                <a:solidFill>
                  <a:srgbClr val="FF0000"/>
                </a:solidFill>
                <a:latin typeface="ArialMT"/>
              </a:rPr>
              <a:t>The final summary change order (FSCO) must not add any new pay items or add additional contract days (time extension). Any new Pay Items or added contract days (time extension) must be provided in a previous change order under Section 8.2.25.</a:t>
            </a:r>
          </a:p>
          <a:p>
            <a:pPr algn="l"/>
            <a:r>
              <a:rPr lang="en-US" sz="1800" b="0" i="0" u="none" strike="noStrike" baseline="0" dirty="0">
                <a:solidFill>
                  <a:srgbClr val="FF0000"/>
                </a:solidFill>
                <a:latin typeface="ArialMT"/>
              </a:rPr>
              <a:t>Provide a Memo to the Local Government (Owner). The Memo is to Summarize the Contract Value and Final Contract Time summarized.</a:t>
            </a:r>
          </a:p>
        </p:txBody>
      </p:sp>
      <p:sp>
        <p:nvSpPr>
          <p:cNvPr id="4" name="Slide Number Placeholder 3"/>
          <p:cNvSpPr>
            <a:spLocks noGrp="1"/>
          </p:cNvSpPr>
          <p:nvPr>
            <p:ph type="sldNum" sz="quarter" idx="4"/>
          </p:nvPr>
        </p:nvSpPr>
        <p:spPr/>
        <p:txBody>
          <a:bodyPr/>
          <a:lstStyle/>
          <a:p>
            <a:fld id="{4B44052D-1638-4015-866F-98EC4A8F9EA8}" type="slidenum">
              <a:rPr lang="en-US" smtClean="0"/>
              <a:pPr/>
              <a:t>191</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a:t>
            </a:r>
          </a:p>
          <a:p>
            <a:endParaRPr lang="en-US" sz="1800" b="0" i="0" u="none" strike="noStrike" baseline="0" dirty="0">
              <a:solidFill>
                <a:srgbClr val="498305"/>
              </a:solidFill>
              <a:latin typeface="ArialMT"/>
            </a:endParaRPr>
          </a:p>
          <a:p>
            <a:r>
              <a:rPr lang="en-US" sz="1800" b="0" i="0" u="none" strike="noStrike" baseline="0" dirty="0">
                <a:solidFill>
                  <a:srgbClr val="FF0000"/>
                </a:solidFill>
                <a:latin typeface="ArialMT"/>
              </a:rPr>
              <a:t>Summary of Final Quantities</a:t>
            </a:r>
          </a:p>
          <a:p>
            <a:pPr algn="l"/>
            <a:r>
              <a:rPr lang="en-US" sz="1800" b="0" i="0" u="none" strike="noStrike" baseline="0" dirty="0">
                <a:solidFill>
                  <a:srgbClr val="FF0000"/>
                </a:solidFill>
                <a:latin typeface="ArialMT"/>
              </a:rPr>
              <a:t>Final Progress Payment to be paid</a:t>
            </a:r>
          </a:p>
          <a:p>
            <a:pPr algn="l"/>
            <a:r>
              <a:rPr lang="en-US" sz="1800" b="0" i="0" u="none" strike="noStrike" baseline="0" dirty="0">
                <a:solidFill>
                  <a:srgbClr val="FF0000"/>
                </a:solidFill>
                <a:latin typeface="ArialMT"/>
              </a:rPr>
              <a:t>Owner Concurrence (email or Letter)</a:t>
            </a:r>
          </a:p>
          <a:p>
            <a:pPr algn="l"/>
            <a:r>
              <a:rPr lang="en-US" sz="1800" b="0" i="0" u="none" strike="noStrike" baseline="0" dirty="0">
                <a:solidFill>
                  <a:srgbClr val="FF0000"/>
                </a:solidFill>
                <a:latin typeface="ArialMT"/>
              </a:rPr>
              <a:t>Contractor Concurrence (email or Letter). If the Prime Contractor refuses to concur with the summary change order, backup is to be included in the summary change order showing what the Contractor does not agree with. Include review and justification why the Prime Contractor’s request is specifically incorrect per the Contract Documents (i.e. Addendum, Change Order, Technical Special Provision, Special Provision, Plans,  specification(s), Standard Drawing, TDOT Circular Letter, etc.)</a:t>
            </a:r>
          </a:p>
        </p:txBody>
      </p:sp>
      <p:sp>
        <p:nvSpPr>
          <p:cNvPr id="4" name="Slide Number Placeholder 3"/>
          <p:cNvSpPr>
            <a:spLocks noGrp="1"/>
          </p:cNvSpPr>
          <p:nvPr>
            <p:ph type="sldNum" sz="quarter" idx="4"/>
          </p:nvPr>
        </p:nvSpPr>
        <p:spPr/>
        <p:txBody>
          <a:bodyPr/>
          <a:lstStyle/>
          <a:p>
            <a:fld id="{4B44052D-1638-4015-866F-98EC4A8F9EA8}" type="slidenum">
              <a:rPr lang="en-US" smtClean="0"/>
              <a:pPr/>
              <a:t>192</a:t>
            </a:fld>
            <a:endParaRPr lang="en-US" dirty="0"/>
          </a:p>
        </p:txBody>
      </p:sp>
      <p:sp>
        <p:nvSpPr>
          <p:cNvPr id="2" name="Title 1"/>
          <p:cNvSpPr>
            <a:spLocks noGrp="1"/>
          </p:cNvSpPr>
          <p:nvPr>
            <p:ph type="title"/>
          </p:nvPr>
        </p:nvSpPr>
        <p:spPr/>
        <p:txBody>
          <a:bodyPr/>
          <a:lstStyle/>
          <a:p>
            <a:r>
              <a:rPr lang="en-US" sz="3200" dirty="0"/>
              <a:t>Final Inspection/Acceptance</a:t>
            </a:r>
          </a:p>
        </p:txBody>
      </p:sp>
    </p:spTree>
    <p:extLst>
      <p:ext uri="{BB962C8B-B14F-4D97-AF65-F5344CB8AC3E}">
        <p14:creationId xmlns:p14="http://schemas.microsoft.com/office/powerpoint/2010/main" val="39066139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a:t>
            </a:r>
          </a:p>
          <a:p>
            <a:pPr lvl="1">
              <a:buFont typeface="Courier New" panose="02070309020205020404" pitchFamily="49" charset="0"/>
              <a:buChar char="o"/>
            </a:pPr>
            <a:r>
              <a:rPr lang="en-US" sz="1800" b="0" i="0" u="none" strike="noStrike" baseline="0" dirty="0">
                <a:solidFill>
                  <a:srgbClr val="FF0000"/>
                </a:solidFill>
                <a:latin typeface="ArialMT"/>
              </a:rPr>
              <a:t>In the case of no concurrence provided by the Contractor, the summary change order will follow full processing. The summary change order will be provided to the Prime Contractor for Execution with a 30-calendar day Deadline. A list of the Final Documents outstanding from the Contractor are to be listed for submittal. It will be identified that Final Payment will be made to the Contractor without execution upon failure to submit the executed summary change order and Final Documents or submittal of Legal Action by the Deadline date. It will be identified that FHWA Funding will be released / limited to the identified value of the summary change order with NO possibility of future change</a:t>
            </a:r>
            <a:r>
              <a:rPr lang="en-US" sz="1400" b="0" i="0" u="none" strike="noStrike" baseline="0" dirty="0">
                <a:solidFill>
                  <a:srgbClr val="FF0000"/>
                </a:solidFill>
                <a:latin typeface="ArialMT"/>
              </a:rPr>
              <a:t>.</a:t>
            </a:r>
            <a:endParaRPr lang="en-US" sz="1400" dirty="0">
              <a:solidFill>
                <a:srgbClr val="FF0000"/>
              </a:solidFill>
            </a:endParaRP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193</a:t>
            </a:fld>
            <a:endParaRPr lang="en-US" dirty="0"/>
          </a:p>
        </p:txBody>
      </p:sp>
      <p:sp>
        <p:nvSpPr>
          <p:cNvPr id="2" name="Title 1"/>
          <p:cNvSpPr>
            <a:spLocks noGrp="1"/>
          </p:cNvSpPr>
          <p:nvPr>
            <p:ph type="title"/>
          </p:nvPr>
        </p:nvSpPr>
        <p:spPr/>
        <p:txBody>
          <a:bodyPr/>
          <a:lstStyle/>
          <a:p>
            <a:r>
              <a:rPr lang="en-US" sz="3200" dirty="0"/>
              <a:t>Final Inspection/Acceptance</a:t>
            </a:r>
          </a:p>
        </p:txBody>
      </p:sp>
    </p:spTree>
    <p:extLst>
      <p:ext uri="{BB962C8B-B14F-4D97-AF65-F5344CB8AC3E}">
        <p14:creationId xmlns:p14="http://schemas.microsoft.com/office/powerpoint/2010/main" val="23102216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a:t>
            </a:r>
          </a:p>
          <a:p>
            <a:r>
              <a:rPr lang="en-US" sz="1800" dirty="0"/>
              <a:t>Explanations of Overruns/Underruns – All overruns/underruns shall be explained in accordance with Circular Letter 109.03-01. Explanations shall be attached to the Final Estimate and filed in the End of Job file. </a:t>
            </a:r>
          </a:p>
          <a:p>
            <a:r>
              <a:rPr lang="en-US" sz="1800" dirty="0"/>
              <a:t>Determination of Time based on Quantity Increase – Circular Letter 108.07-01 provides additional detail on the applicability and process for increasing contract working time based on the increase in quantities of the project. </a:t>
            </a:r>
            <a:endParaRPr lang="en-US" sz="18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194</a:t>
            </a:fld>
            <a:endParaRPr lang="en-US" dirty="0"/>
          </a:p>
        </p:txBody>
      </p:sp>
      <p:sp>
        <p:nvSpPr>
          <p:cNvPr id="2" name="Title 1"/>
          <p:cNvSpPr>
            <a:spLocks noGrp="1"/>
          </p:cNvSpPr>
          <p:nvPr>
            <p:ph type="title"/>
          </p:nvPr>
        </p:nvSpPr>
        <p:spPr/>
        <p:txBody>
          <a:bodyPr/>
          <a:lstStyle/>
          <a:p>
            <a:r>
              <a:rPr lang="en-US" sz="3200" dirty="0"/>
              <a:t>Final Inspection/Acceptance</a:t>
            </a:r>
          </a:p>
        </p:txBody>
      </p:sp>
    </p:spTree>
    <p:extLst>
      <p:ext uri="{BB962C8B-B14F-4D97-AF65-F5344CB8AC3E}">
        <p14:creationId xmlns:p14="http://schemas.microsoft.com/office/powerpoint/2010/main" val="2464515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 </a:t>
            </a:r>
          </a:p>
          <a:p>
            <a:r>
              <a:rPr lang="en-US" sz="1800" dirty="0"/>
              <a:t>After the records have been checked by the LG, a document should be sent to the contractor displaying a comparison of the Original Quantities to the Final Quantities. Now is the appropriate time to attach a request to the Contractor for CC-3s (if applicable) and any deficient material certifications required to pay the Final Estimate. </a:t>
            </a:r>
          </a:p>
          <a:p>
            <a:r>
              <a:rPr lang="en-US" sz="1800" dirty="0"/>
              <a:t>Certification Regarding Money Paid to DBEs (CC-3) - As soon as possible after the project is completed; the contractor shall submit a CC-3 form (Form 8-35) for each DBE on the project to the Local Government. The CC-3 form certifies the amount of monies paid the DBE for this project. The Final Estimate shall not be processed until all the CC-3s have been received and are on file in the project records. Each original CC-3 shall be filed in the End of Job file. Once the contractor submits the CC-3’s, send a copy to the TDOT Civil Rights Office and the Local Programs Development Office via their web addresses (</a:t>
            </a:r>
            <a:r>
              <a:rPr lang="en-US" sz="1800" dirty="0">
                <a:hlinkClick r:id="rId2"/>
              </a:rPr>
              <a:t>tdot.dbe.program@tn.gov</a:t>
            </a:r>
            <a:r>
              <a:rPr lang="en-US" sz="1800" dirty="0"/>
              <a:t> and </a:t>
            </a:r>
            <a:r>
              <a:rPr lang="en-US" sz="1800" dirty="0">
                <a:hlinkClick r:id="rId3"/>
              </a:rPr>
              <a:t>Local.Programs@tn.gov</a:t>
            </a:r>
            <a:r>
              <a:rPr lang="en-US" sz="18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195</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FINAL ESTIMATE AND SUMMARY CHANGE ORDER (CONT’D) </a:t>
            </a:r>
          </a:p>
          <a:p>
            <a:r>
              <a:rPr lang="en-US" sz="1800" dirty="0"/>
              <a:t>After the records have been checked by the LG, a document should be sent to the contractor displaying a comparison of the Original Quantities to the Final Quantities. Now is the appropriate time to attach a request to the Contractor for CC-3s (if applicable) and any deficient material certifications required to pay the Final Estimate. </a:t>
            </a:r>
          </a:p>
          <a:p>
            <a:r>
              <a:rPr lang="en-US" sz="1800" dirty="0"/>
              <a:t>Certification Regarding Money Paid to DBEs (CC-3) - As soon as possible after the project is completed; the contractor shall submit a CC-3 form (Form 8-35) for each DBE on the project to the Local Government. The CC-3 form certifies the amount of monies paid the DBE for this project. The Final Estimate shall not be processed until all the CC-3s have been received and are on file in the project records. Each original CC-3 shall be filed in the End of Job file. Once the contractor submits the CC-3’s, send a copy to the TDOT Civil Rights Office and the Local Programs Development Office via their web addresses (</a:t>
            </a:r>
            <a:r>
              <a:rPr lang="en-US" sz="1800" dirty="0">
                <a:hlinkClick r:id="rId2"/>
              </a:rPr>
              <a:t>tdot.dbe.program@tn.gov</a:t>
            </a:r>
            <a:r>
              <a:rPr lang="en-US" sz="1800" dirty="0"/>
              <a:t> and </a:t>
            </a:r>
            <a:r>
              <a:rPr lang="en-US" sz="1800" dirty="0">
                <a:hlinkClick r:id="rId3"/>
              </a:rPr>
              <a:t>Local.Programs@tn.gov</a:t>
            </a:r>
            <a:r>
              <a:rPr lang="en-US" sz="18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196</a:t>
            </a:fld>
            <a:endParaRPr lang="en-US" dirty="0"/>
          </a:p>
        </p:txBody>
      </p:sp>
      <p:sp>
        <p:nvSpPr>
          <p:cNvPr id="2" name="Title 1"/>
          <p:cNvSpPr>
            <a:spLocks noGrp="1"/>
          </p:cNvSpPr>
          <p:nvPr>
            <p:ph type="title"/>
          </p:nvPr>
        </p:nvSpPr>
        <p:spPr/>
        <p:txBody>
          <a:bodyPr/>
          <a:lstStyle/>
          <a:p>
            <a:r>
              <a:rPr lang="en-US" sz="3200" dirty="0"/>
              <a:t>Final Inspection/Acceptance</a:t>
            </a:r>
          </a:p>
        </p:txBody>
      </p:sp>
    </p:spTree>
    <p:extLst>
      <p:ext uri="{BB962C8B-B14F-4D97-AF65-F5344CB8AC3E}">
        <p14:creationId xmlns:p14="http://schemas.microsoft.com/office/powerpoint/2010/main" val="28536625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Change Order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197</a:t>
            </a:fld>
            <a:endParaRPr lang="en-US" dirty="0"/>
          </a:p>
        </p:txBody>
      </p:sp>
      <p:pic>
        <p:nvPicPr>
          <p:cNvPr id="4" name="Picture 3" descr="A close-up of a document&#10;&#10;Description automatically generated">
            <a:extLst>
              <a:ext uri="{FF2B5EF4-FFF2-40B4-BE49-F238E27FC236}">
                <a16:creationId xmlns:a16="http://schemas.microsoft.com/office/drawing/2014/main" id="{36D11CA1-37AA-CF13-258D-69B903ED40CE}"/>
              </a:ext>
            </a:extLst>
          </p:cNvPr>
          <p:cNvPicPr>
            <a:picLocks noChangeAspect="1"/>
          </p:cNvPicPr>
          <p:nvPr/>
        </p:nvPicPr>
        <p:blipFill>
          <a:blip r:embed="rId2"/>
          <a:stretch>
            <a:fillRect/>
          </a:stretch>
        </p:blipFill>
        <p:spPr>
          <a:xfrm>
            <a:off x="1500620" y="1607824"/>
            <a:ext cx="6142759" cy="474852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Change Order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198</a:t>
            </a:fld>
            <a:endParaRPr lang="en-US" dirty="0"/>
          </a:p>
        </p:txBody>
      </p:sp>
      <p:pic>
        <p:nvPicPr>
          <p:cNvPr id="5" name="Picture 4" descr="A close-up of a document&#10;&#10;Description automatically generated">
            <a:extLst>
              <a:ext uri="{FF2B5EF4-FFF2-40B4-BE49-F238E27FC236}">
                <a16:creationId xmlns:a16="http://schemas.microsoft.com/office/drawing/2014/main" id="{899C54B7-2451-972F-762A-66416716630F}"/>
              </a:ext>
            </a:extLst>
          </p:cNvPr>
          <p:cNvPicPr>
            <a:picLocks noChangeAspect="1"/>
          </p:cNvPicPr>
          <p:nvPr/>
        </p:nvPicPr>
        <p:blipFill>
          <a:blip r:embed="rId2"/>
          <a:stretch>
            <a:fillRect/>
          </a:stretch>
        </p:blipFill>
        <p:spPr>
          <a:xfrm>
            <a:off x="1545361" y="1678817"/>
            <a:ext cx="6053278" cy="467753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Change Order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199</a:t>
            </a:fld>
            <a:endParaRPr lang="en-US" dirty="0"/>
          </a:p>
        </p:txBody>
      </p:sp>
      <p:pic>
        <p:nvPicPr>
          <p:cNvPr id="6" name="Picture 5" descr="A screenshot of a computer screen&#10;&#10;Description automatically generated">
            <a:extLst>
              <a:ext uri="{FF2B5EF4-FFF2-40B4-BE49-F238E27FC236}">
                <a16:creationId xmlns:a16="http://schemas.microsoft.com/office/drawing/2014/main" id="{718B57A6-D13A-AABE-653E-39C704D40384}"/>
              </a:ext>
            </a:extLst>
          </p:cNvPr>
          <p:cNvPicPr>
            <a:picLocks noChangeAspect="1"/>
          </p:cNvPicPr>
          <p:nvPr/>
        </p:nvPicPr>
        <p:blipFill>
          <a:blip r:embed="rId2"/>
          <a:stretch>
            <a:fillRect/>
          </a:stretch>
        </p:blipFill>
        <p:spPr>
          <a:xfrm>
            <a:off x="1545361" y="1678817"/>
            <a:ext cx="6053278" cy="46775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0782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t>Important TDOT Approval Documents</a:t>
            </a:r>
            <a:br>
              <a:rPr lang="en-US" sz="2000" dirty="0"/>
            </a:br>
            <a:r>
              <a:rPr lang="en-US" sz="2000" dirty="0"/>
              <a:t>Notice to Proceed with Construction Phase</a:t>
            </a:r>
          </a:p>
        </p:txBody>
      </p:sp>
      <p:sp>
        <p:nvSpPr>
          <p:cNvPr id="4" name="Slide Number Placeholder 3"/>
          <p:cNvSpPr>
            <a:spLocks noGrp="1"/>
          </p:cNvSpPr>
          <p:nvPr>
            <p:ph type="sldNum" sz="quarter" idx="4"/>
          </p:nvPr>
        </p:nvSpPr>
        <p:spPr/>
        <p:txBody>
          <a:bodyPr/>
          <a:lstStyle/>
          <a:p>
            <a:fld id="{1C0D38EC-5202-43FF-8CF9-40F215805724}" type="slidenum">
              <a:rPr lang="en-US" smtClean="0"/>
              <a:pPr/>
              <a:t>2</a:t>
            </a:fld>
            <a:endParaRPr lang="en-US" dirty="0"/>
          </a:p>
        </p:txBody>
      </p:sp>
      <p:pic>
        <p:nvPicPr>
          <p:cNvPr id="28" name="Picture 27" descr="A document with text and images">
            <a:extLst>
              <a:ext uri="{FF2B5EF4-FFF2-40B4-BE49-F238E27FC236}">
                <a16:creationId xmlns:a16="http://schemas.microsoft.com/office/drawing/2014/main" id="{C7FDF293-1EC2-0D21-5AE1-C19222F87ED6}"/>
              </a:ext>
            </a:extLst>
          </p:cNvPr>
          <p:cNvPicPr>
            <a:picLocks noChangeAspect="1"/>
          </p:cNvPicPr>
          <p:nvPr/>
        </p:nvPicPr>
        <p:blipFill>
          <a:blip r:embed="rId3"/>
          <a:stretch>
            <a:fillRect/>
          </a:stretch>
        </p:blipFill>
        <p:spPr>
          <a:xfrm>
            <a:off x="2790825" y="1716654"/>
            <a:ext cx="3562349" cy="461009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Other factors that a bid analysis may consider include: </a:t>
            </a:r>
          </a:p>
          <a:p>
            <a:pPr lvl="1"/>
            <a:r>
              <a:rPr lang="en-US" dirty="0"/>
              <a:t>Number of bids received </a:t>
            </a:r>
          </a:p>
          <a:p>
            <a:pPr lvl="1"/>
            <a:r>
              <a:rPr lang="en-US" dirty="0"/>
              <a:t>Distribution or range of the bids </a:t>
            </a:r>
          </a:p>
          <a:p>
            <a:pPr lvl="1"/>
            <a:r>
              <a:rPr lang="en-US" dirty="0"/>
              <a:t>Identity and geographic location of the bidders </a:t>
            </a:r>
          </a:p>
          <a:p>
            <a:pPr lvl="1"/>
            <a:r>
              <a:rPr lang="en-US" dirty="0"/>
              <a:t>Urgency of the project </a:t>
            </a:r>
          </a:p>
          <a:p>
            <a:pPr lvl="1"/>
            <a:r>
              <a:rPr lang="en-US" dirty="0"/>
              <a:t>Current market conditions and workload </a:t>
            </a:r>
          </a:p>
          <a:p>
            <a:pPr lvl="1"/>
            <a:r>
              <a:rPr lang="en-US" dirty="0"/>
              <a:t>Comparison of bid prices with similar projects recently let </a:t>
            </a:r>
          </a:p>
          <a:p>
            <a:pPr lvl="1"/>
            <a:r>
              <a:rPr lang="en-US" dirty="0"/>
              <a:t>Justification for significant bid price differences </a:t>
            </a:r>
          </a:p>
          <a:p>
            <a:pPr lvl="1"/>
            <a:r>
              <a:rPr lang="en-US" dirty="0"/>
              <a:t>Potential for savings if the project is re-advertised </a:t>
            </a:r>
          </a:p>
          <a:p>
            <a:pPr lvl="1"/>
            <a:r>
              <a:rPr lang="en-US" dirty="0"/>
              <a:t>Other factors as warranted </a:t>
            </a:r>
          </a:p>
          <a:p>
            <a:endParaRPr lang="en-US" dirty="0"/>
          </a:p>
          <a:p>
            <a:endParaRPr lang="en-US"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20</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38634558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Change Order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200</a:t>
            </a:fld>
            <a:endParaRPr lang="en-US" dirty="0"/>
          </a:p>
        </p:txBody>
      </p:sp>
      <p:pic>
        <p:nvPicPr>
          <p:cNvPr id="6" name="Picture 5" descr="A screenshot of a computer&#10;&#10;Description automatically generated">
            <a:extLst>
              <a:ext uri="{FF2B5EF4-FFF2-40B4-BE49-F238E27FC236}">
                <a16:creationId xmlns:a16="http://schemas.microsoft.com/office/drawing/2014/main" id="{A445FDD5-E74D-EBD5-7AC8-41A757F1EB86}"/>
              </a:ext>
            </a:extLst>
          </p:cNvPr>
          <p:cNvPicPr>
            <a:picLocks noChangeAspect="1"/>
          </p:cNvPicPr>
          <p:nvPr/>
        </p:nvPicPr>
        <p:blipFill>
          <a:blip r:embed="rId2"/>
          <a:stretch>
            <a:fillRect/>
          </a:stretch>
        </p:blipFill>
        <p:spPr>
          <a:xfrm>
            <a:off x="1545361" y="1678817"/>
            <a:ext cx="6053278" cy="46775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241807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Change Order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201</a:t>
            </a:fld>
            <a:endParaRPr lang="en-US" dirty="0"/>
          </a:p>
        </p:txBody>
      </p:sp>
      <p:pic>
        <p:nvPicPr>
          <p:cNvPr id="6" name="Picture 5" descr="A screenshot of a computer&#10;&#10;Description automatically generated">
            <a:extLst>
              <a:ext uri="{FF2B5EF4-FFF2-40B4-BE49-F238E27FC236}">
                <a16:creationId xmlns:a16="http://schemas.microsoft.com/office/drawing/2014/main" id="{862C52C8-888B-63EC-795A-5BC773D5D24F}"/>
              </a:ext>
            </a:extLst>
          </p:cNvPr>
          <p:cNvPicPr>
            <a:picLocks noChangeAspect="1"/>
          </p:cNvPicPr>
          <p:nvPr/>
        </p:nvPicPr>
        <p:blipFill>
          <a:blip r:embed="rId2"/>
          <a:stretch>
            <a:fillRect/>
          </a:stretch>
        </p:blipFill>
        <p:spPr>
          <a:xfrm>
            <a:off x="1545360" y="1678816"/>
            <a:ext cx="6053279" cy="46775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11035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CC-3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202</a:t>
            </a:fld>
            <a:endParaRPr lang="en-US" dirty="0"/>
          </a:p>
        </p:txBody>
      </p:sp>
      <p:pic>
        <p:nvPicPr>
          <p:cNvPr id="6" name="Picture 5" descr="A close-up of a form&#10;&#10;Description automatically generated">
            <a:extLst>
              <a:ext uri="{FF2B5EF4-FFF2-40B4-BE49-F238E27FC236}">
                <a16:creationId xmlns:a16="http://schemas.microsoft.com/office/drawing/2014/main" id="{1FD82BDE-7BE9-C2DB-1281-E5E81E2AD500}"/>
              </a:ext>
            </a:extLst>
          </p:cNvPr>
          <p:cNvPicPr>
            <a:picLocks noChangeAspect="1"/>
          </p:cNvPicPr>
          <p:nvPr/>
        </p:nvPicPr>
        <p:blipFill>
          <a:blip r:embed="rId2"/>
          <a:stretch>
            <a:fillRect/>
          </a:stretch>
        </p:blipFill>
        <p:spPr>
          <a:xfrm>
            <a:off x="2719676" y="1577844"/>
            <a:ext cx="3704648" cy="47942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END OF JOB CERTIFICATE </a:t>
            </a:r>
          </a:p>
          <a:p>
            <a:r>
              <a:rPr lang="en-US" sz="1800" dirty="0"/>
              <a:t>The End of Job Certificate (Form 8-36) is completed and signed by the Local Government Project Supervisor upon the approval that the records have been checked and are a true representation of the work that was performed, the item final quantities are correct, and the final quantities are covered by the required material certifications. The Certificate shall  be placed in the End of Job file of the Project Records. </a:t>
            </a:r>
            <a:r>
              <a:rPr lang="en-US" sz="1800" b="1" dirty="0"/>
              <a:t>The End of Job Certificate shall be submitted to the Local Programs Development Office. </a:t>
            </a:r>
            <a:r>
              <a:rPr lang="en-US" sz="1800" dirty="0"/>
              <a:t>This submission will close out the project at TDOT. No requests for reimbursement may be submitted after the End of Job Certificate is submitted. Ensure that all requests for reimbursement have been submitted and processed prior to submitting the certificate to TDOT. </a:t>
            </a:r>
          </a:p>
          <a:p>
            <a:endParaRPr lang="en-US" sz="1800" dirty="0"/>
          </a:p>
          <a:p>
            <a:endParaRPr lang="en-US" sz="1800" dirty="0"/>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203</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1800" b="1" dirty="0"/>
              <a:t>END OF JOB CERTIFICATE (CONT’D)</a:t>
            </a:r>
          </a:p>
          <a:p>
            <a:r>
              <a:rPr lang="en-US" sz="1800" dirty="0"/>
              <a:t>An “End of Job” folder shall be created to retain documents that pertain to events that occur at the completion of the project. The documents listed in this section shall be kept in the “End of Job” file of the project records. </a:t>
            </a:r>
          </a:p>
          <a:p>
            <a:pPr lvl="1"/>
            <a:r>
              <a:rPr lang="en-US" sz="1800" dirty="0"/>
              <a:t>Final Inspection Documents </a:t>
            </a:r>
          </a:p>
          <a:p>
            <a:pPr lvl="1"/>
            <a:r>
              <a:rPr lang="en-US" sz="1800" dirty="0"/>
              <a:t>Final Progress Estimate with Overrun/Underrun Explanations </a:t>
            </a:r>
          </a:p>
          <a:p>
            <a:pPr lvl="1"/>
            <a:r>
              <a:rPr lang="en-US" sz="1800" dirty="0"/>
              <a:t>Form 8-33 Completion Notice </a:t>
            </a:r>
          </a:p>
          <a:p>
            <a:pPr lvl="1"/>
            <a:r>
              <a:rPr lang="en-US" sz="1800" dirty="0"/>
              <a:t>Advertisement for Claims Letter </a:t>
            </a:r>
          </a:p>
          <a:p>
            <a:pPr lvl="1"/>
            <a:r>
              <a:rPr lang="en-US" sz="1800" dirty="0"/>
              <a:t>Material Certification Letter </a:t>
            </a:r>
          </a:p>
          <a:p>
            <a:pPr lvl="1"/>
            <a:r>
              <a:rPr lang="en-US" sz="1800" dirty="0"/>
              <a:t>FHWA 1391 Reports </a:t>
            </a:r>
          </a:p>
          <a:p>
            <a:pPr lvl="1"/>
            <a:r>
              <a:rPr lang="en-US" sz="1800" dirty="0"/>
              <a:t>CC-3 Documentation </a:t>
            </a:r>
          </a:p>
          <a:p>
            <a:pPr lvl="1"/>
            <a:r>
              <a:rPr lang="en-US" sz="1800" dirty="0"/>
              <a:t>Prompt Payment Forms </a:t>
            </a:r>
          </a:p>
          <a:p>
            <a:pPr lvl="1"/>
            <a:r>
              <a:rPr lang="en-US" sz="1800" dirty="0"/>
              <a:t>End of Job Certificate </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204</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Job Certificate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205</a:t>
            </a:fld>
            <a:endParaRPr lang="en-US" dirty="0"/>
          </a:p>
        </p:txBody>
      </p:sp>
      <p:pic>
        <p:nvPicPr>
          <p:cNvPr id="5" name="Picture 4" descr="A close-up of a certificate&#10;&#10;Description automatically generated">
            <a:extLst>
              <a:ext uri="{FF2B5EF4-FFF2-40B4-BE49-F238E27FC236}">
                <a16:creationId xmlns:a16="http://schemas.microsoft.com/office/drawing/2014/main" id="{1DD87E4B-D02E-5F2C-EE0B-0378FF75D659}"/>
              </a:ext>
            </a:extLst>
          </p:cNvPr>
          <p:cNvPicPr>
            <a:picLocks noChangeAspect="1"/>
          </p:cNvPicPr>
          <p:nvPr/>
        </p:nvPicPr>
        <p:blipFill>
          <a:blip r:embed="rId2"/>
          <a:stretch>
            <a:fillRect/>
          </a:stretch>
        </p:blipFill>
        <p:spPr>
          <a:xfrm>
            <a:off x="1674159" y="1909356"/>
            <a:ext cx="5795682" cy="44784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89456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1800" b="1" dirty="0"/>
              <a:t>RETENTION OF RECORDS </a:t>
            </a:r>
          </a:p>
          <a:p>
            <a:r>
              <a:rPr lang="en-US" sz="1700" dirty="0"/>
              <a:t>The Local Government shall maintain the project records as follows: </a:t>
            </a:r>
          </a:p>
          <a:p>
            <a:pPr lvl="1"/>
            <a:r>
              <a:rPr lang="en-US" sz="1600" dirty="0"/>
              <a:t>The Project Records shall be organized, indexed, and available for review on an as needed basis. An index shall be placed in the End of Job Folder. Boxes shall be numbered consecutively and labeled by Contract Number or Project Number, and County. </a:t>
            </a:r>
          </a:p>
          <a:p>
            <a:pPr lvl="1"/>
            <a:r>
              <a:rPr lang="en-US" sz="1600" dirty="0"/>
              <a:t>All documents shall be kept for a minimum of seven (7) years after everything is closed and </a:t>
            </a:r>
            <a:r>
              <a:rPr lang="en-US" sz="1600" dirty="0">
                <a:solidFill>
                  <a:srgbClr val="FF0000"/>
                </a:solidFill>
              </a:rPr>
              <a:t>finalized with FHWA</a:t>
            </a:r>
            <a:r>
              <a:rPr lang="en-US" sz="1600" dirty="0"/>
              <a:t>. These documents include, but are not limited to copies of the contract, starting notice/work order, correspondence, field books, diaries, material tickets, test reports, progress estimates, final record books, as-built drawings and specifications, contractor payrolls and certifications, field notes, and inspection reports, notice to contractors, estimates, correspondence for advertising and receiving bids, letting advertisements, bid tabulations, bid books (proposal contracts) completed by the contractor, project specifications and provisions, job estimate, contract and bond certificates.  </a:t>
            </a:r>
            <a:r>
              <a:rPr lang="en-US" sz="1600" dirty="0">
                <a:solidFill>
                  <a:srgbClr val="FF0000"/>
                </a:solidFill>
              </a:rPr>
              <a:t>The TDOT LP office will notify the Local Government by letter advising when the period would end</a:t>
            </a:r>
            <a:r>
              <a:rPr lang="en-US" sz="16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206</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MAINTENANCE OF FACILITY </a:t>
            </a:r>
          </a:p>
          <a:p>
            <a:r>
              <a:rPr lang="en-US" sz="1800" dirty="0"/>
              <a:t>The Local Government shall be responsible for the future maintenance of all facilities constructed under the local programs agreement with TDOT that utilize federal or state funds (23 CFR 1.27). </a:t>
            </a:r>
          </a:p>
        </p:txBody>
      </p:sp>
      <p:sp>
        <p:nvSpPr>
          <p:cNvPr id="4" name="Slide Number Placeholder 3"/>
          <p:cNvSpPr>
            <a:spLocks noGrp="1"/>
          </p:cNvSpPr>
          <p:nvPr>
            <p:ph type="sldNum" sz="quarter" idx="4"/>
          </p:nvPr>
        </p:nvSpPr>
        <p:spPr/>
        <p:txBody>
          <a:bodyPr/>
          <a:lstStyle/>
          <a:p>
            <a:fld id="{4B44052D-1638-4015-866F-98EC4A8F9EA8}" type="slidenum">
              <a:rPr lang="en-US" smtClean="0"/>
              <a:pPr/>
              <a:t>207</a:t>
            </a:fld>
            <a:endParaRPr lang="en-US" dirty="0"/>
          </a:p>
        </p:txBody>
      </p:sp>
      <p:sp>
        <p:nvSpPr>
          <p:cNvPr id="2" name="Title 1"/>
          <p:cNvSpPr>
            <a:spLocks noGrp="1"/>
          </p:cNvSpPr>
          <p:nvPr>
            <p:ph type="title"/>
          </p:nvPr>
        </p:nvSpPr>
        <p:spPr/>
        <p:txBody>
          <a:bodyPr/>
          <a:lstStyle/>
          <a:p>
            <a:r>
              <a:rPr lang="en-US" sz="3200" dirty="0"/>
              <a:t>Final Inspection/Acceptance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B44052D-1638-4015-866F-98EC4A8F9EA8}" type="slidenum">
              <a:rPr lang="en-US" smtClean="0"/>
              <a:pPr/>
              <a:t>208</a:t>
            </a:fld>
            <a:endParaRPr lang="en-US" dirty="0"/>
          </a:p>
        </p:txBody>
      </p:sp>
      <p:sp>
        <p:nvSpPr>
          <p:cNvPr id="3" name="Content Placeholder 2"/>
          <p:cNvSpPr>
            <a:spLocks noGrp="1"/>
          </p:cNvSpPr>
          <p:nvPr>
            <p:ph idx="4294967295"/>
          </p:nvPr>
        </p:nvSpPr>
        <p:spPr>
          <a:xfrm>
            <a:off x="0" y="1447800"/>
            <a:ext cx="9144000" cy="4800600"/>
          </a:xfrm>
        </p:spPr>
        <p:txBody>
          <a:bodyPr/>
          <a:lstStyle/>
          <a:p>
            <a:endParaRPr lang="en-US" sz="4000" b="1" dirty="0"/>
          </a:p>
          <a:p>
            <a:endParaRPr lang="en-US" sz="4000" b="1" dirty="0"/>
          </a:p>
          <a:p>
            <a:pPr algn="ctr">
              <a:buNone/>
            </a:pPr>
            <a:r>
              <a:rPr lang="en-US" sz="5400" b="1" dirty="0"/>
              <a:t>Questions?</a:t>
            </a:r>
            <a:endParaRPr lang="en-US" sz="5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endParaRPr lang="en-US" sz="2900" dirty="0"/>
          </a:p>
          <a:p>
            <a:r>
              <a:rPr lang="en-US" sz="3300" dirty="0"/>
              <a:t>Once the Local Government has reviewed the bids, the Local Government Official shall submit all of the following documents to TDOT for review (TDOT will not review unless all documents are submitted): </a:t>
            </a:r>
          </a:p>
          <a:p>
            <a:pPr lvl="1"/>
            <a:r>
              <a:rPr lang="en-US" sz="2900" dirty="0"/>
              <a:t>A completed Form 8-4</a:t>
            </a:r>
          </a:p>
          <a:p>
            <a:pPr lvl="1"/>
            <a:r>
              <a:rPr lang="en-US" sz="2900" dirty="0"/>
              <a:t>An electronic copy of the bid tabulations (Excel™ spreadsheet comparing bids received)</a:t>
            </a:r>
          </a:p>
          <a:p>
            <a:pPr lvl="1"/>
            <a:r>
              <a:rPr lang="en-US" sz="2900" dirty="0"/>
              <a:t>Documentation certifying that the bids have been reviewed and found responsive</a:t>
            </a:r>
          </a:p>
          <a:p>
            <a:pPr lvl="1"/>
            <a:r>
              <a:rPr lang="en-US" sz="2900" dirty="0"/>
              <a:t>A letter requesting concurrence in the decision to award signed by the Local</a:t>
            </a:r>
          </a:p>
          <a:p>
            <a:pPr marL="457200" lvl="1" indent="0">
              <a:buNone/>
            </a:pPr>
            <a:r>
              <a:rPr lang="en-US" sz="2900" dirty="0"/>
              <a:t>     Government Official or to reject the bids including the necessary explanations for</a:t>
            </a:r>
          </a:p>
          <a:p>
            <a:pPr marL="457200" lvl="1" indent="0">
              <a:buNone/>
            </a:pPr>
            <a:r>
              <a:rPr lang="en-US" sz="2900" dirty="0"/>
              <a:t>     the request made</a:t>
            </a:r>
          </a:p>
          <a:p>
            <a:pPr lvl="1"/>
            <a:r>
              <a:rPr lang="en-US" sz="2900" dirty="0"/>
              <a:t>A PDF of the proposal contract for the apparent low bidder</a:t>
            </a:r>
          </a:p>
          <a:p>
            <a:pPr lvl="1"/>
            <a:r>
              <a:rPr lang="en-US" sz="2900" dirty="0"/>
              <a:t>DBE Award Information, if applicable (Form 8-5, </a:t>
            </a:r>
            <a:r>
              <a:rPr lang="en-US" sz="2900" dirty="0">
                <a:solidFill>
                  <a:srgbClr val="FF0000"/>
                </a:solidFill>
              </a:rPr>
              <a:t>including respective work items</a:t>
            </a:r>
            <a:r>
              <a:rPr lang="en-US" sz="2900" dirty="0"/>
              <a:t>)</a:t>
            </a:r>
          </a:p>
          <a:p>
            <a:r>
              <a:rPr lang="en-US" dirty="0"/>
              <a:t>TDOT </a:t>
            </a:r>
            <a:r>
              <a:rPr lang="en-US" b="1" dirty="0"/>
              <a:t>will not review the bid tabulations without the required checklist. </a:t>
            </a:r>
          </a:p>
          <a:p>
            <a:r>
              <a:rPr lang="en-US" dirty="0"/>
              <a:t>This information shall be submitted to the Local Programs Development Office by electronic means (</a:t>
            </a:r>
            <a:r>
              <a:rPr lang="en-US" dirty="0">
                <a:hlinkClick r:id="rId3"/>
              </a:rPr>
              <a:t>Local.Programs@tn.gov</a:t>
            </a:r>
            <a:r>
              <a:rPr lang="en-US" dirty="0"/>
              <a:t>).</a:t>
            </a:r>
            <a:endParaRPr lang="en-US" sz="2900"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21</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258060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1800" dirty="0"/>
              <a:t>The TDOT Construction Office and TDOT Estimating and Bid Analysis Office will review the bid information and if acceptable, will concur in the intent to award the contract to the lowest responsive bidder. If the Local Government determines that it is not in the best interest of the public to award the job, it shall make such statement and request </a:t>
            </a:r>
            <a:r>
              <a:rPr lang="en-US" sz="1800" dirty="0" err="1"/>
              <a:t>TDOT’s</a:t>
            </a:r>
            <a:r>
              <a:rPr lang="en-US" sz="1800" dirty="0"/>
              <a:t> concurrence in its decision to reject all bids. Award or rejection of a contract must be within the time period specified in the proposal as complying with local requirements. The Local Government shall submit to TDOT the request to award or reject the bids at least </a:t>
            </a:r>
            <a:r>
              <a:rPr lang="en-US" sz="1800" dirty="0">
                <a:solidFill>
                  <a:srgbClr val="FF0000"/>
                </a:solidFill>
              </a:rPr>
              <a:t>twenty-one (21) </a:t>
            </a:r>
            <a:r>
              <a:rPr lang="en-US" sz="1800" dirty="0"/>
              <a:t>calendar days prior to the local deadline for awarding the project. </a:t>
            </a:r>
          </a:p>
          <a:p>
            <a:r>
              <a:rPr lang="en-US" sz="1800" dirty="0"/>
              <a:t>In addition, if the Local Government elects to award the project, it shall submit with the bid tabulations </a:t>
            </a:r>
            <a:r>
              <a:rPr lang="en-US" sz="1800" dirty="0">
                <a:solidFill>
                  <a:srgbClr val="FF0000"/>
                </a:solidFill>
              </a:rPr>
              <a:t>the names and qualifications of the CEI firm and the individuals directly responsible for oversight and inspection of the actual construction of the project, including the Local Government Project Supervisor and all inspectors</a:t>
            </a:r>
            <a:r>
              <a:rPr lang="en-US" sz="1800" dirty="0"/>
              <a:t>. </a:t>
            </a:r>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22</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487066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400" dirty="0"/>
              <a:t>If a contract proposal contains a DBE Goal (TDOT SP 1247LP), the contractor must submit with its bid, or within three (3) business days of the bid opening, the names, ethnicities, and genders of the TNUCP certified DBEs that will be used on the project, and the amount of subcontracts to be completed by the DBE (Form 8-5), or provide the necessary requirements for good faith efforts as specified in SP 1247LP. The LG must submit this form with their bid concurrence package to the LPDO and copy the TDOT Civil Rights Office. </a:t>
            </a:r>
            <a:r>
              <a:rPr lang="en-US" sz="2400" dirty="0">
                <a:solidFill>
                  <a:srgbClr val="FF0000"/>
                </a:solidFill>
              </a:rPr>
              <a:t>Failure to submit the required information within the specified time frame can result in the bid being rejected. </a:t>
            </a:r>
          </a:p>
          <a:p>
            <a:pPr lvl="1"/>
            <a:r>
              <a:rPr lang="en-US" sz="2000" dirty="0">
                <a:solidFill>
                  <a:srgbClr val="FF0000"/>
                </a:solidFill>
              </a:rPr>
              <a:t>If changes occur, form 8-5 must be resubmitted to the </a:t>
            </a:r>
            <a:r>
              <a:rPr lang="en-US" sz="2000" dirty="0" err="1">
                <a:solidFill>
                  <a:srgbClr val="FF0000"/>
                </a:solidFill>
              </a:rPr>
              <a:t>LPDO</a:t>
            </a:r>
            <a:r>
              <a:rPr lang="en-US" sz="2000" dirty="0">
                <a:solidFill>
                  <a:srgbClr val="FF0000"/>
                </a:solidFill>
              </a:rPr>
              <a:t>.</a:t>
            </a:r>
          </a:p>
          <a:p>
            <a:r>
              <a:rPr lang="en-US" sz="2400" dirty="0"/>
              <a:t>The award of the contract shall be in general accordance with Section 103 of the TDOT Standard Specifications. </a:t>
            </a:r>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23</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4102022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24</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pic>
        <p:nvPicPr>
          <p:cNvPr id="5" name="Picture 4" descr="A close-up of a document">
            <a:extLst>
              <a:ext uri="{FF2B5EF4-FFF2-40B4-BE49-F238E27FC236}">
                <a16:creationId xmlns:a16="http://schemas.microsoft.com/office/drawing/2014/main" id="{E0DBA3E8-CA95-3A3A-66F7-9657D6A3EB1B}"/>
              </a:ext>
            </a:extLst>
          </p:cNvPr>
          <p:cNvPicPr>
            <a:picLocks noChangeAspect="1"/>
          </p:cNvPicPr>
          <p:nvPr/>
        </p:nvPicPr>
        <p:blipFill>
          <a:blip r:embed="rId3"/>
          <a:stretch>
            <a:fillRect/>
          </a:stretch>
        </p:blipFill>
        <p:spPr>
          <a:xfrm>
            <a:off x="2806411" y="1600200"/>
            <a:ext cx="3531178" cy="45697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29115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t>Important TDOT Approval Documents</a:t>
            </a:r>
            <a:br>
              <a:rPr lang="en-US" sz="2000" dirty="0"/>
            </a:br>
            <a:r>
              <a:rPr lang="en-US" sz="2000" dirty="0"/>
              <a:t>Concurrence of Award of Construction Contract</a:t>
            </a:r>
          </a:p>
        </p:txBody>
      </p:sp>
      <p:sp>
        <p:nvSpPr>
          <p:cNvPr id="3" name="Slide Number Placeholder 2"/>
          <p:cNvSpPr>
            <a:spLocks noGrp="1"/>
          </p:cNvSpPr>
          <p:nvPr>
            <p:ph type="sldNum" sz="quarter" idx="4"/>
          </p:nvPr>
        </p:nvSpPr>
        <p:spPr/>
        <p:txBody>
          <a:bodyPr/>
          <a:lstStyle/>
          <a:p>
            <a:fld id="{1C0D38EC-5202-43FF-8CF9-40F215805724}" type="slidenum">
              <a:rPr lang="en-US" smtClean="0"/>
              <a:pPr/>
              <a:t>25</a:t>
            </a:fld>
            <a:endParaRPr lang="en-US" dirty="0"/>
          </a:p>
        </p:txBody>
      </p:sp>
      <p:pic>
        <p:nvPicPr>
          <p:cNvPr id="6" name="Picture 5" descr="A close-up of a document">
            <a:extLst>
              <a:ext uri="{FF2B5EF4-FFF2-40B4-BE49-F238E27FC236}">
                <a16:creationId xmlns:a16="http://schemas.microsoft.com/office/drawing/2014/main" id="{183861E0-CCD3-6F0F-AF82-E3A130CFDDFE}"/>
              </a:ext>
            </a:extLst>
          </p:cNvPr>
          <p:cNvPicPr>
            <a:picLocks noChangeAspect="1"/>
          </p:cNvPicPr>
          <p:nvPr/>
        </p:nvPicPr>
        <p:blipFill>
          <a:blip r:embed="rId3"/>
          <a:stretch>
            <a:fillRect/>
          </a:stretch>
        </p:blipFill>
        <p:spPr>
          <a:xfrm>
            <a:off x="2805112" y="1600200"/>
            <a:ext cx="3533775" cy="4573121"/>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lvl="1" indent="-342900">
              <a:buChar char="•"/>
            </a:pPr>
            <a:r>
              <a:rPr lang="en-US" sz="2200" dirty="0">
                <a:ea typeface="+mn-ea"/>
                <a:cs typeface="+mn-cs"/>
              </a:rPr>
              <a:t>The Local Government Guidelines describes a linear process, however many of these events could occur simultaneously or at a much later timeframe in the project process. Please be aware of the specific requirements for all processes in the construction phase relative to any approvals or submittals that are time sensitive.  An example is a mix design, which will be discussed late in the presentation but it will be an item that will require approval near the start of construction.</a:t>
            </a:r>
          </a:p>
          <a:p>
            <a:r>
              <a:rPr lang="en-US" sz="2200" dirty="0"/>
              <a:t>Also, the guidelines outline the high level documentation process for the project and does not outline the specific inspection or testing requirements for individual items.  Specific inspection requirements such as ADA requirements will be checked in the field.</a:t>
            </a:r>
          </a:p>
        </p:txBody>
      </p:sp>
      <p:sp>
        <p:nvSpPr>
          <p:cNvPr id="4" name="Slide Number Placeholder 3"/>
          <p:cNvSpPr>
            <a:spLocks noGrp="1"/>
          </p:cNvSpPr>
          <p:nvPr>
            <p:ph type="sldNum" sz="quarter" idx="4"/>
          </p:nvPr>
        </p:nvSpPr>
        <p:spPr/>
        <p:txBody>
          <a:bodyPr/>
          <a:lstStyle/>
          <a:p>
            <a:fld id="{4B44052D-1638-4015-866F-98EC4A8F9EA8}" type="slidenum">
              <a:rPr lang="en-US" smtClean="0"/>
              <a:pPr/>
              <a:t>26</a:t>
            </a:fld>
            <a:endParaRPr lang="en-US" dirty="0"/>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0000" lnSpcReduction="20000"/>
          </a:bodyPr>
          <a:lstStyle/>
          <a:p>
            <a:r>
              <a:rPr lang="en-US" sz="4500" dirty="0"/>
              <a:t>The LG shall hire an independent consulting firm for Construction Engineering Inspection (CEI) services to monitor the project and complete all the necessary inspection and documentation as outlined in the TDOT Proposed Scope of Work for CEI. The LG may use the same consultant for both the design phase and CEI phase of the project for small size projects only. For mid-range and large size projects, the selected CEI consultant shall not be associated with any other aspect of the project. Please refer to Section 3.1 and to the Local Version of TDOT Consultant Selection Policy (Form 1-2) for further information on this important requirement. The selected CEI consultant shall be a pre-qualified consulting firm on the TDOT pre-qualified list. All CEI staff shall be qualified in accordance with TDOT requirements.</a:t>
            </a:r>
          </a:p>
          <a:p>
            <a:r>
              <a:rPr lang="en-US" sz="4500" dirty="0"/>
              <a:t>Depending on the type, amount, and difficulty of work, the Local Government may request that its own qualified forces be used to document and inspect the work in accordance with these guidelines. The use of local forces must be pre-approved by TDOT. Contact the </a:t>
            </a:r>
            <a:r>
              <a:rPr lang="en-US" sz="4500" dirty="0" err="1"/>
              <a:t>LPDO</a:t>
            </a:r>
            <a:r>
              <a:rPr lang="en-US" sz="4500" dirty="0"/>
              <a:t> for additional information.</a:t>
            </a:r>
          </a:p>
        </p:txBody>
      </p:sp>
      <p:sp>
        <p:nvSpPr>
          <p:cNvPr id="4" name="Slide Number Placeholder 3"/>
          <p:cNvSpPr>
            <a:spLocks noGrp="1"/>
          </p:cNvSpPr>
          <p:nvPr>
            <p:ph type="sldNum" sz="quarter" idx="4"/>
          </p:nvPr>
        </p:nvSpPr>
        <p:spPr/>
        <p:txBody>
          <a:bodyPr/>
          <a:lstStyle/>
          <a:p>
            <a:fld id="{4B44052D-1638-4015-866F-98EC4A8F9EA8}" type="slidenum">
              <a:rPr lang="en-US" smtClean="0"/>
              <a:pPr/>
              <a:t>27</a:t>
            </a:fld>
            <a:endParaRPr lang="en-US" dirty="0"/>
          </a:p>
        </p:txBody>
      </p:sp>
      <p:sp>
        <p:nvSpPr>
          <p:cNvPr id="2" name="Title 1"/>
          <p:cNvSpPr>
            <a:spLocks noGrp="1"/>
          </p:cNvSpPr>
          <p:nvPr>
            <p:ph type="title"/>
          </p:nvPr>
        </p:nvSpPr>
        <p:spPr/>
        <p:txBody>
          <a:bodyPr>
            <a:normAutofit/>
          </a:bodyPr>
          <a:lstStyle/>
          <a:p>
            <a:r>
              <a:rPr lang="en-US" sz="2400" dirty="0"/>
              <a:t>When do you need Construction Inspection Services performed to TDOT standards?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Criteria For Allowing Local Governments To </a:t>
            </a:r>
            <a:br>
              <a:rPr lang="en-US" sz="2400" dirty="0"/>
            </a:br>
            <a:r>
              <a:rPr lang="en-US" sz="2400" dirty="0"/>
              <a:t>Manage Projects </a:t>
            </a:r>
          </a:p>
        </p:txBody>
      </p:sp>
      <p:sp>
        <p:nvSpPr>
          <p:cNvPr id="5" name="Slide Number Placeholder 4"/>
          <p:cNvSpPr>
            <a:spLocks noGrp="1"/>
          </p:cNvSpPr>
          <p:nvPr>
            <p:ph type="sldNum" sz="quarter" idx="4"/>
          </p:nvPr>
        </p:nvSpPr>
        <p:spPr/>
        <p:txBody>
          <a:bodyPr/>
          <a:lstStyle/>
          <a:p>
            <a:fld id="{1C0D38EC-5202-43FF-8CF9-40F215805724}" type="slidenum">
              <a:rPr lang="en-US" smtClean="0"/>
              <a:pPr/>
              <a:t>28</a:t>
            </a:fld>
            <a:endParaRPr lang="en-US" dirty="0"/>
          </a:p>
        </p:txBody>
      </p:sp>
      <p:sp>
        <p:nvSpPr>
          <p:cNvPr id="3" name="Content Placeholder 2"/>
          <p:cNvSpPr>
            <a:spLocks noGrp="1"/>
          </p:cNvSpPr>
          <p:nvPr>
            <p:ph idx="4294967295"/>
          </p:nvPr>
        </p:nvSpPr>
        <p:spPr>
          <a:xfrm>
            <a:off x="0" y="1600200"/>
            <a:ext cx="8229600" cy="4800600"/>
          </a:xfrm>
        </p:spPr>
        <p:txBody>
          <a:bodyPr>
            <a:normAutofit/>
          </a:bodyPr>
          <a:lstStyle/>
          <a:p>
            <a:pPr>
              <a:buNone/>
            </a:pPr>
            <a:endParaRPr lang="en-US" dirty="0"/>
          </a:p>
          <a:p>
            <a:pPr>
              <a:buNone/>
            </a:pPr>
            <a:endParaRPr lang="en-US" sz="4000" dirty="0"/>
          </a:p>
        </p:txBody>
      </p:sp>
      <p:pic>
        <p:nvPicPr>
          <p:cNvPr id="7" name="Picture 6" descr="A document with text on it">
            <a:extLst>
              <a:ext uri="{FF2B5EF4-FFF2-40B4-BE49-F238E27FC236}">
                <a16:creationId xmlns:a16="http://schemas.microsoft.com/office/drawing/2014/main" id="{66E29854-18DD-631B-9010-325EECFCC8F3}"/>
              </a:ext>
            </a:extLst>
          </p:cNvPr>
          <p:cNvPicPr>
            <a:picLocks noChangeAspect="1"/>
          </p:cNvPicPr>
          <p:nvPr/>
        </p:nvPicPr>
        <p:blipFill>
          <a:blip r:embed="rId3"/>
          <a:stretch>
            <a:fillRect/>
          </a:stretch>
        </p:blipFill>
        <p:spPr>
          <a:xfrm>
            <a:off x="2715985" y="1543103"/>
            <a:ext cx="3712029" cy="4803801"/>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25000" lnSpcReduction="20000"/>
          </a:bodyPr>
          <a:lstStyle/>
          <a:p>
            <a:pPr>
              <a:buNone/>
            </a:pPr>
            <a:r>
              <a:rPr lang="en-US" sz="4000" dirty="0"/>
              <a:t> </a:t>
            </a:r>
          </a:p>
          <a:p>
            <a:r>
              <a:rPr lang="en-US" sz="8000" dirty="0"/>
              <a:t>The Tennessee Department of Transportation’s Material and Tests Division requires payment for any materials testing done on construction projects. As stated in the Local Government’s contract with TDOT, materials charges/department oversight charges are the responsibility of the Local Governments.  Therefore, when a Local Government utilizes the TDOT laboratory or certified personnel as a third party for Acceptance Testing, Independent Assurance Testing, Verification Testing, or Mix Design Approval, an invoice will be sent to the Local Governments for payment for such testing/approval at the end of each month or upon completion of a project. The Local Government representative will be asked at the pre-construction meeting to complete an information sheet to ensure proper distribution for the respective testing invoices. </a:t>
            </a:r>
            <a:r>
              <a:rPr lang="en-US" sz="8000" dirty="0">
                <a:solidFill>
                  <a:srgbClr val="FF0000"/>
                </a:solidFill>
              </a:rPr>
              <a:t>This is a reimbursable cost.</a:t>
            </a:r>
          </a:p>
          <a:p>
            <a:endParaRPr lang="en-US" sz="4500" dirty="0"/>
          </a:p>
          <a:p>
            <a:endParaRPr lang="en-US" sz="40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29</a:t>
            </a:fld>
            <a:endParaRPr lang="en-US" dirty="0"/>
          </a:p>
        </p:txBody>
      </p:sp>
      <p:sp>
        <p:nvSpPr>
          <p:cNvPr id="2" name="Title 1"/>
          <p:cNvSpPr>
            <a:spLocks noGrp="1"/>
          </p:cNvSpPr>
          <p:nvPr>
            <p:ph type="title"/>
          </p:nvPr>
        </p:nvSpPr>
        <p:spPr/>
        <p:txBody>
          <a:bodyPr>
            <a:normAutofit/>
          </a:bodyPr>
          <a:lstStyle/>
          <a:p>
            <a:r>
              <a:rPr lang="en-US" sz="2400" dirty="0"/>
              <a:t>Materials and Tests Charges for </a:t>
            </a:r>
            <a:br>
              <a:rPr lang="en-US" sz="2400" dirty="0"/>
            </a:br>
            <a:r>
              <a:rPr lang="en-US" sz="2400" dirty="0"/>
              <a:t>Local Government Projects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Pre-Construction and </a:t>
            </a:r>
            <a:br>
              <a:rPr lang="en-US" sz="3000" dirty="0"/>
            </a:br>
            <a:r>
              <a:rPr lang="en-US" sz="3000" dirty="0"/>
              <a:t>Construction Procedures</a:t>
            </a:r>
          </a:p>
        </p:txBody>
      </p:sp>
      <p:sp>
        <p:nvSpPr>
          <p:cNvPr id="4" name="Slide Number Placeholder 3"/>
          <p:cNvSpPr>
            <a:spLocks noGrp="1"/>
          </p:cNvSpPr>
          <p:nvPr>
            <p:ph type="sldNum" sz="quarter" idx="4"/>
          </p:nvPr>
        </p:nvSpPr>
        <p:spPr/>
        <p:txBody>
          <a:bodyPr/>
          <a:lstStyle/>
          <a:p>
            <a:fld id="{1C0D38EC-5202-43FF-8CF9-40F215805724}" type="slidenum">
              <a:rPr lang="en-US" smtClean="0"/>
              <a:pPr/>
              <a:t>3</a:t>
            </a:fld>
            <a:endParaRPr lang="en-US" dirty="0"/>
          </a:p>
        </p:txBody>
      </p:sp>
      <p:pic>
        <p:nvPicPr>
          <p:cNvPr id="7" name="Picture 6" descr="A diagram of a construction process">
            <a:extLst>
              <a:ext uri="{FF2B5EF4-FFF2-40B4-BE49-F238E27FC236}">
                <a16:creationId xmlns:a16="http://schemas.microsoft.com/office/drawing/2014/main" id="{50CFFA0C-FFE2-6852-6FD2-23F03D4D5F08}"/>
              </a:ext>
            </a:extLst>
          </p:cNvPr>
          <p:cNvPicPr>
            <a:picLocks noChangeAspect="1"/>
          </p:cNvPicPr>
          <p:nvPr/>
        </p:nvPicPr>
        <p:blipFill>
          <a:blip r:embed="rId3"/>
          <a:stretch>
            <a:fillRect/>
          </a:stretch>
        </p:blipFill>
        <p:spPr>
          <a:xfrm>
            <a:off x="2799161" y="1767828"/>
            <a:ext cx="3545677" cy="458852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Materials and Tests Charges for </a:t>
            </a:r>
            <a:br>
              <a:rPr lang="en-US" sz="2400" dirty="0"/>
            </a:br>
            <a:r>
              <a:rPr lang="en-US" sz="2400" dirty="0"/>
              <a:t>Local Government Projects</a:t>
            </a:r>
          </a:p>
        </p:txBody>
      </p:sp>
      <p:sp>
        <p:nvSpPr>
          <p:cNvPr id="4" name="Slide Number Placeholder 3"/>
          <p:cNvSpPr>
            <a:spLocks noGrp="1"/>
          </p:cNvSpPr>
          <p:nvPr>
            <p:ph type="sldNum" sz="quarter" idx="4"/>
          </p:nvPr>
        </p:nvSpPr>
        <p:spPr/>
        <p:txBody>
          <a:bodyPr/>
          <a:lstStyle/>
          <a:p>
            <a:fld id="{1C0D38EC-5202-43FF-8CF9-40F215805724}" type="slidenum">
              <a:rPr lang="en-US" smtClean="0"/>
              <a:pPr/>
              <a:t>30</a:t>
            </a:fld>
            <a:endParaRPr lang="en-US" dirty="0"/>
          </a:p>
        </p:txBody>
      </p:sp>
      <p:sp>
        <p:nvSpPr>
          <p:cNvPr id="3" name="Content Placeholder 2"/>
          <p:cNvSpPr>
            <a:spLocks noGrp="1"/>
          </p:cNvSpPr>
          <p:nvPr>
            <p:ph idx="4294967295"/>
          </p:nvPr>
        </p:nvSpPr>
        <p:spPr>
          <a:xfrm>
            <a:off x="0" y="1600200"/>
            <a:ext cx="8229600" cy="4800600"/>
          </a:xfrm>
        </p:spPr>
        <p:txBody>
          <a:bodyPr>
            <a:normAutofit/>
          </a:bodyPr>
          <a:lstStyle/>
          <a:p>
            <a:pPr>
              <a:buNone/>
            </a:pPr>
            <a:r>
              <a:rPr lang="en-US" sz="4000" dirty="0"/>
              <a:t> </a:t>
            </a:r>
          </a:p>
          <a:p>
            <a:endParaRPr lang="en-US" sz="4500" dirty="0"/>
          </a:p>
          <a:p>
            <a:endParaRPr lang="en-US" sz="4000" dirty="0"/>
          </a:p>
        </p:txBody>
      </p:sp>
      <p:graphicFrame>
        <p:nvGraphicFramePr>
          <p:cNvPr id="1007619" name="Object 3"/>
          <p:cNvGraphicFramePr>
            <a:graphicFrameLocks noChangeAspect="1"/>
          </p:cNvGraphicFramePr>
          <p:nvPr>
            <p:extLst>
              <p:ext uri="{D42A27DB-BD31-4B8C-83A1-F6EECF244321}">
                <p14:modId xmlns:p14="http://schemas.microsoft.com/office/powerpoint/2010/main" val="2592684884"/>
              </p:ext>
            </p:extLst>
          </p:nvPr>
        </p:nvGraphicFramePr>
        <p:xfrm>
          <a:off x="2722563" y="1603375"/>
          <a:ext cx="3698875" cy="4794250"/>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0" name="Picture 2"/>
                      <p:cNvPicPr>
                        <a:picLocks noChangeAspect="1" noChangeArrowheads="1"/>
                      </p:cNvPicPr>
                      <p:nvPr/>
                    </p:nvPicPr>
                    <p:blipFill>
                      <a:blip r:embed="rId4"/>
                      <a:srcRect/>
                      <a:stretch>
                        <a:fillRect/>
                      </a:stretch>
                    </p:blipFill>
                    <p:spPr bwMode="auto">
                      <a:xfrm>
                        <a:off x="2722563" y="1603375"/>
                        <a:ext cx="3698875" cy="4794250"/>
                      </a:xfrm>
                      <a:prstGeom prst="rect">
                        <a:avLst/>
                      </a:prstGeom>
                      <a:noFill/>
                      <a:ln>
                        <a:solidFill>
                          <a:schemeClr val="tx1"/>
                        </a:solidFill>
                      </a:ln>
                      <a:effec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54802415"/>
              </p:ext>
            </p:extLst>
          </p:nvPr>
        </p:nvGraphicFramePr>
        <p:xfrm>
          <a:off x="2935288" y="1603375"/>
          <a:ext cx="3271837" cy="4738688"/>
        </p:xfrm>
        <a:graphic>
          <a:graphicData uri="http://schemas.openxmlformats.org/presentationml/2006/ole">
            <mc:AlternateContent xmlns:mc="http://schemas.openxmlformats.org/markup-compatibility/2006">
              <mc:Choice xmlns:v="urn:schemas-microsoft-com:vml" Requires="v">
                <p:oleObj name="Acrobat Document" r:id="rId3" imgW="3886200" imgH="5029200" progId="AcroExch.Document.DC">
                  <p:embed/>
                </p:oleObj>
              </mc:Choice>
              <mc:Fallback>
                <p:oleObj name="Acrobat Document" r:id="rId3" imgW="3886200" imgH="5029200" progId="AcroExch.Document.DC">
                  <p:embed/>
                  <p:pic>
                    <p:nvPicPr>
                      <p:cNvPr id="0" name=""/>
                      <p:cNvPicPr/>
                      <p:nvPr/>
                    </p:nvPicPr>
                    <p:blipFill>
                      <a:blip r:embed="rId4"/>
                      <a:stretch>
                        <a:fillRect/>
                      </a:stretch>
                    </p:blipFill>
                    <p:spPr>
                      <a:xfrm>
                        <a:off x="2935288" y="1603375"/>
                        <a:ext cx="3271837" cy="4738688"/>
                      </a:xfrm>
                      <a:prstGeom prst="rect">
                        <a:avLst/>
                      </a:prstGeom>
                      <a:ln>
                        <a:solidFill>
                          <a:schemeClr val="tx1"/>
                        </a:solidFill>
                      </a:ln>
                    </p:spPr>
                  </p:pic>
                </p:oleObj>
              </mc:Fallback>
            </mc:AlternateContent>
          </a:graphicData>
        </a:graphic>
      </p:graphicFrame>
      <p:sp>
        <p:nvSpPr>
          <p:cNvPr id="5" name="Title 4">
            <a:extLst>
              <a:ext uri="{FF2B5EF4-FFF2-40B4-BE49-F238E27FC236}">
                <a16:creationId xmlns:a16="http://schemas.microsoft.com/office/drawing/2014/main" id="{ED2F1906-CC71-4B60-985E-D04DC3D715AA}"/>
              </a:ext>
            </a:extLst>
          </p:cNvPr>
          <p:cNvSpPr>
            <a:spLocks noGrp="1"/>
          </p:cNvSpPr>
          <p:nvPr>
            <p:ph type="title"/>
          </p:nvPr>
        </p:nvSpPr>
        <p:spPr/>
        <p:txBody>
          <a:bodyPr/>
          <a:lstStyle/>
          <a:p>
            <a:r>
              <a:rPr lang="en-US" dirty="0"/>
              <a:t>Materials and Tests Billing</a:t>
            </a:r>
          </a:p>
        </p:txBody>
      </p:sp>
      <p:sp>
        <p:nvSpPr>
          <p:cNvPr id="4" name="Slide Number Placeholder 3"/>
          <p:cNvSpPr>
            <a:spLocks noGrp="1"/>
          </p:cNvSpPr>
          <p:nvPr>
            <p:ph type="sldNum" sz="quarter" idx="4"/>
          </p:nvPr>
        </p:nvSpPr>
        <p:spPr/>
        <p:txBody>
          <a:bodyPr/>
          <a:lstStyle/>
          <a:p>
            <a:fld id="{1C0D38EC-5202-43FF-8CF9-40F215805724}" type="slidenum">
              <a:rPr lang="en-US" smtClean="0"/>
              <a:pPr/>
              <a:t>31</a:t>
            </a:fld>
            <a:endParaRPr lang="en-US" dirty="0"/>
          </a:p>
        </p:txBody>
      </p:sp>
    </p:spTree>
    <p:extLst>
      <p:ext uri="{BB962C8B-B14F-4D97-AF65-F5344CB8AC3E}">
        <p14:creationId xmlns:p14="http://schemas.microsoft.com/office/powerpoint/2010/main" val="3137024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B44052D-1638-4015-866F-98EC4A8F9EA8}" type="slidenum">
              <a:rPr lang="en-US" smtClean="0"/>
              <a:pPr/>
              <a:t>32</a:t>
            </a:fld>
            <a:endParaRPr lang="en-US" dirty="0"/>
          </a:p>
        </p:txBody>
      </p:sp>
      <p:sp>
        <p:nvSpPr>
          <p:cNvPr id="49155" name="TextBox 2"/>
          <p:cNvSpPr txBox="1">
            <a:spLocks noChangeArrowheads="1"/>
          </p:cNvSpPr>
          <p:nvPr/>
        </p:nvSpPr>
        <p:spPr bwMode="auto">
          <a:xfrm>
            <a:off x="457200" y="1603950"/>
            <a:ext cx="8153400" cy="4401205"/>
          </a:xfrm>
          <a:prstGeom prst="rect">
            <a:avLst/>
          </a:prstGeom>
          <a:noFill/>
          <a:ln w="9525">
            <a:noFill/>
            <a:miter lim="800000"/>
            <a:headEnd/>
            <a:tailEnd/>
          </a:ln>
        </p:spPr>
        <p:txBody>
          <a:bodyPr>
            <a:spAutoFit/>
          </a:bodyPr>
          <a:lstStyle/>
          <a:p>
            <a:pPr marL="641350" indent="-342900" eaLnBrk="0" fontAlgn="base" hangingPunct="0">
              <a:spcBef>
                <a:spcPct val="50000"/>
              </a:spcBef>
              <a:spcAft>
                <a:spcPct val="0"/>
              </a:spcAft>
              <a:buSzPct val="80000"/>
              <a:buFont typeface="Arial" panose="020B0604020202020204" pitchFamily="34" charset="0"/>
              <a:buChar char="•"/>
              <a:defRPr/>
            </a:pPr>
            <a:r>
              <a:rPr lang="en-US" sz="2000" b="1" dirty="0">
                <a:solidFill>
                  <a:prstClr val="black">
                    <a:lumMod val="75000"/>
                    <a:lumOff val="25000"/>
                  </a:prstClr>
                </a:solidFill>
                <a:cs typeface="Calibri" pitchFamily="34" charset="0"/>
              </a:rPr>
              <a:t>Invoices must be sent by email as an attachment to </a:t>
            </a:r>
            <a:r>
              <a:rPr lang="en-US" sz="2000" b="1" dirty="0">
                <a:solidFill>
                  <a:prstClr val="black">
                    <a:lumMod val="75000"/>
                    <a:lumOff val="25000"/>
                  </a:prstClr>
                </a:solidFill>
                <a:cs typeface="Calibri" pitchFamily="34" charset="0"/>
                <a:hlinkClick r:id="rId3"/>
              </a:rPr>
              <a:t>lpd.invoices@tn.gov</a:t>
            </a:r>
            <a:r>
              <a:rPr lang="en-US" sz="2000" b="1" dirty="0">
                <a:solidFill>
                  <a:prstClr val="black">
                    <a:lumMod val="75000"/>
                    <a:lumOff val="25000"/>
                  </a:prstClr>
                </a:solidFill>
                <a:cs typeface="Calibri" pitchFamily="34" charset="0"/>
              </a:rPr>
              <a:t> in PDF form </a:t>
            </a:r>
          </a:p>
          <a:p>
            <a:pPr marL="641350" indent="-342900" eaLnBrk="0" fontAlgn="base" hangingPunct="0">
              <a:spcBef>
                <a:spcPct val="50000"/>
              </a:spcBef>
              <a:spcAft>
                <a:spcPct val="0"/>
              </a:spcAft>
              <a:buSzPct val="80000"/>
              <a:buFont typeface="Arial" panose="020B0604020202020204" pitchFamily="34" charset="0"/>
              <a:buChar char="•"/>
              <a:defRPr/>
            </a:pPr>
            <a:r>
              <a:rPr lang="en-US" sz="2000" b="1" dirty="0">
                <a:solidFill>
                  <a:prstClr val="black">
                    <a:lumMod val="75000"/>
                    <a:lumOff val="25000"/>
                  </a:prstClr>
                </a:solidFill>
                <a:cs typeface="Calibri" pitchFamily="34" charset="0"/>
              </a:rPr>
              <a:t>Includes all invoices for Local Programs, Transportation Alternative, and Safe Routes to School Projects</a:t>
            </a:r>
          </a:p>
          <a:p>
            <a:pPr marL="641350" indent="-342900" eaLnBrk="0" fontAlgn="base" hangingPunct="0">
              <a:spcBef>
                <a:spcPct val="50000"/>
              </a:spcBef>
              <a:spcAft>
                <a:spcPct val="0"/>
              </a:spcAft>
              <a:buSzPct val="80000"/>
              <a:buFont typeface="Arial" panose="020B0604020202020204" pitchFamily="34" charset="0"/>
              <a:buChar char="•"/>
              <a:defRPr/>
            </a:pPr>
            <a:r>
              <a:rPr lang="en-US" sz="2000" b="1" dirty="0">
                <a:solidFill>
                  <a:srgbClr val="FF0000"/>
                </a:solidFill>
                <a:cs typeface="Calibri" pitchFamily="34" charset="0"/>
              </a:rPr>
              <a:t>TDOT Local Government invoice cover sheet from </a:t>
            </a:r>
            <a:r>
              <a:rPr lang="en-US" sz="2000" b="1" dirty="0">
                <a:solidFill>
                  <a:prstClr val="black">
                    <a:lumMod val="75000"/>
                    <a:lumOff val="25000"/>
                  </a:prstClr>
                </a:solidFill>
                <a:cs typeface="Calibri" pitchFamily="34" charset="0"/>
                <a:hlinkClick r:id="rId4"/>
              </a:rPr>
              <a:t>https://www.tn.gov/tdot/program-development-and-administration-home/local-programs/reimbursement.html</a:t>
            </a:r>
            <a:r>
              <a:rPr lang="en-US" sz="2000" b="1" dirty="0">
                <a:solidFill>
                  <a:prstClr val="black">
                    <a:lumMod val="75000"/>
                    <a:lumOff val="25000"/>
                  </a:prstClr>
                </a:solidFill>
                <a:cs typeface="Calibri" pitchFamily="34" charset="0"/>
              </a:rPr>
              <a:t> </a:t>
            </a:r>
            <a:r>
              <a:rPr lang="en-US" sz="2000" b="1" u="sng" dirty="0">
                <a:solidFill>
                  <a:srgbClr val="FF0000"/>
                </a:solidFill>
                <a:cs typeface="Calibri" pitchFamily="34" charset="0"/>
              </a:rPr>
              <a:t>must</a:t>
            </a:r>
            <a:r>
              <a:rPr lang="en-US" sz="2000" b="1" dirty="0">
                <a:solidFill>
                  <a:srgbClr val="FF0000"/>
                </a:solidFill>
                <a:cs typeface="Calibri" pitchFamily="34" charset="0"/>
              </a:rPr>
              <a:t> accompany all reimbursement requests</a:t>
            </a:r>
          </a:p>
          <a:p>
            <a:pPr marL="641350" indent="-342900" eaLnBrk="0" fontAlgn="base" hangingPunct="0">
              <a:spcBef>
                <a:spcPct val="50000"/>
              </a:spcBef>
              <a:spcAft>
                <a:spcPct val="0"/>
              </a:spcAft>
              <a:buSzPct val="80000"/>
              <a:buFont typeface="Arial" panose="020B0604020202020204" pitchFamily="34" charset="0"/>
              <a:buChar char="•"/>
              <a:defRPr/>
            </a:pPr>
            <a:r>
              <a:rPr lang="en-US" sz="2000" b="1" dirty="0">
                <a:solidFill>
                  <a:prstClr val="black">
                    <a:lumMod val="75000"/>
                    <a:lumOff val="25000"/>
                  </a:prstClr>
                </a:solidFill>
                <a:cs typeface="Calibri" pitchFamily="34" charset="0"/>
              </a:rPr>
              <a:t>All invoices without the correct TDOT invoice cover sheet will be returned</a:t>
            </a:r>
          </a:p>
          <a:p>
            <a:pPr marL="641350" indent="-342900" eaLnBrk="0" fontAlgn="base" hangingPunct="0">
              <a:spcBef>
                <a:spcPct val="50000"/>
              </a:spcBef>
              <a:spcAft>
                <a:spcPct val="0"/>
              </a:spcAft>
              <a:buSzPct val="80000"/>
              <a:buFont typeface="Arial" panose="020B0604020202020204" pitchFamily="34" charset="0"/>
              <a:buChar char="•"/>
              <a:defRPr/>
            </a:pPr>
            <a:r>
              <a:rPr lang="en-US" sz="2000" b="1" dirty="0">
                <a:solidFill>
                  <a:srgbClr val="FF0000"/>
                </a:solidFill>
                <a:cs typeface="Calibri" pitchFamily="34" charset="0"/>
              </a:rPr>
              <a:t>Reimbursement requests should be submitted in </a:t>
            </a:r>
            <a:r>
              <a:rPr lang="en-US" sz="2000" b="1" dirty="0" err="1">
                <a:solidFill>
                  <a:srgbClr val="FF0000"/>
                </a:solidFill>
                <a:cs typeface="Calibri" pitchFamily="34" charset="0"/>
              </a:rPr>
              <a:t>eGrants</a:t>
            </a:r>
            <a:r>
              <a:rPr lang="en-US" sz="2000" b="1" dirty="0">
                <a:solidFill>
                  <a:srgbClr val="FF0000"/>
                </a:solidFill>
                <a:cs typeface="Calibri" pitchFamily="34" charset="0"/>
              </a:rPr>
              <a:t> when applicable. </a:t>
            </a:r>
          </a:p>
        </p:txBody>
      </p:sp>
      <p:sp>
        <p:nvSpPr>
          <p:cNvPr id="6" name="Title 5">
            <a:extLst>
              <a:ext uri="{FF2B5EF4-FFF2-40B4-BE49-F238E27FC236}">
                <a16:creationId xmlns:a16="http://schemas.microsoft.com/office/drawing/2014/main" id="{1000B96A-634E-4EE9-B967-939DD9DF08CE}"/>
              </a:ext>
            </a:extLst>
          </p:cNvPr>
          <p:cNvSpPr>
            <a:spLocks noGrp="1"/>
          </p:cNvSpPr>
          <p:nvPr>
            <p:ph type="title"/>
          </p:nvPr>
        </p:nvSpPr>
        <p:spPr/>
        <p:txBody>
          <a:bodyPr/>
          <a:lstStyle/>
          <a:p>
            <a:r>
              <a:rPr lang="en-US" dirty="0"/>
              <a:t>Billing Procedures</a:t>
            </a:r>
          </a:p>
        </p:txBody>
      </p:sp>
    </p:spTree>
    <p:extLst>
      <p:ext uri="{BB962C8B-B14F-4D97-AF65-F5344CB8AC3E}">
        <p14:creationId xmlns:p14="http://schemas.microsoft.com/office/powerpoint/2010/main" val="34965477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758329-2AC0-4CE1-887D-BCCEC9CD91AC}"/>
              </a:ext>
            </a:extLst>
          </p:cNvPr>
          <p:cNvSpPr>
            <a:spLocks noGrp="1"/>
          </p:cNvSpPr>
          <p:nvPr>
            <p:ph type="title"/>
          </p:nvPr>
        </p:nvSpPr>
        <p:spPr/>
        <p:txBody>
          <a:bodyPr/>
          <a:lstStyle/>
          <a:p>
            <a:r>
              <a:rPr lang="en-US" dirty="0"/>
              <a:t>Sample: TDOT Construction Invoice Cover Sheet</a:t>
            </a:r>
          </a:p>
        </p:txBody>
      </p:sp>
      <p:sp>
        <p:nvSpPr>
          <p:cNvPr id="2" name="Slide Number Placeholder 1"/>
          <p:cNvSpPr>
            <a:spLocks noGrp="1"/>
          </p:cNvSpPr>
          <p:nvPr>
            <p:ph type="sldNum" sz="quarter" idx="4"/>
          </p:nvPr>
        </p:nvSpPr>
        <p:spPr/>
        <p:txBody>
          <a:bodyPr/>
          <a:lstStyle/>
          <a:p>
            <a:fld id="{1C0D38EC-5202-43FF-8CF9-40F215805724}" type="slidenum">
              <a:rPr lang="en-US" smtClean="0"/>
              <a:pPr/>
              <a:t>33</a:t>
            </a:fld>
            <a:endParaRPr lang="en-US" dirty="0"/>
          </a:p>
        </p:txBody>
      </p:sp>
      <p:pic>
        <p:nvPicPr>
          <p:cNvPr id="6" name="Picture 5" descr="A close-up of a document">
            <a:extLst>
              <a:ext uri="{FF2B5EF4-FFF2-40B4-BE49-F238E27FC236}">
                <a16:creationId xmlns:a16="http://schemas.microsoft.com/office/drawing/2014/main" id="{D0BA8733-FBDF-FDDE-4AE0-2F66426F5D11}"/>
              </a:ext>
            </a:extLst>
          </p:cNvPr>
          <p:cNvPicPr>
            <a:picLocks noChangeAspect="1"/>
          </p:cNvPicPr>
          <p:nvPr/>
        </p:nvPicPr>
        <p:blipFill>
          <a:blip r:embed="rId3"/>
          <a:stretch>
            <a:fillRect/>
          </a:stretch>
        </p:blipFill>
        <p:spPr>
          <a:xfrm>
            <a:off x="2686051" y="1676400"/>
            <a:ext cx="3779670" cy="48905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975716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BF9BC6-BFBC-450C-B378-B38DE9FC6F48}"/>
              </a:ext>
            </a:extLst>
          </p:cNvPr>
          <p:cNvSpPr>
            <a:spLocks noGrp="1"/>
          </p:cNvSpPr>
          <p:nvPr>
            <p:ph type="title"/>
          </p:nvPr>
        </p:nvSpPr>
        <p:spPr/>
        <p:txBody>
          <a:bodyPr/>
          <a:lstStyle/>
          <a:p>
            <a:r>
              <a:rPr lang="en-US" dirty="0"/>
              <a:t>Sample: Authorized signature form</a:t>
            </a:r>
          </a:p>
        </p:txBody>
      </p:sp>
      <p:sp>
        <p:nvSpPr>
          <p:cNvPr id="2" name="Slide Number Placeholder 1"/>
          <p:cNvSpPr>
            <a:spLocks noGrp="1"/>
          </p:cNvSpPr>
          <p:nvPr>
            <p:ph type="sldNum" sz="quarter" idx="4"/>
          </p:nvPr>
        </p:nvSpPr>
        <p:spPr/>
        <p:txBody>
          <a:bodyPr/>
          <a:lstStyle/>
          <a:p>
            <a:fld id="{1C0D38EC-5202-43FF-8CF9-40F215805724}" type="slidenum">
              <a:rPr lang="en-US" smtClean="0"/>
              <a:pPr/>
              <a:t>34</a:t>
            </a:fld>
            <a:endParaRPr lang="en-US" dirty="0"/>
          </a:p>
        </p:txBody>
      </p:sp>
      <p:pic>
        <p:nvPicPr>
          <p:cNvPr id="6" name="Picture 5" descr="A close-up of a form">
            <a:extLst>
              <a:ext uri="{FF2B5EF4-FFF2-40B4-BE49-F238E27FC236}">
                <a16:creationId xmlns:a16="http://schemas.microsoft.com/office/drawing/2014/main" id="{E3B6ECAF-154D-2A7D-4082-95AD6C8BBE43}"/>
              </a:ext>
            </a:extLst>
          </p:cNvPr>
          <p:cNvPicPr>
            <a:picLocks noChangeAspect="1"/>
          </p:cNvPicPr>
          <p:nvPr/>
        </p:nvPicPr>
        <p:blipFill>
          <a:blip r:embed="rId3"/>
          <a:stretch>
            <a:fillRect/>
          </a:stretch>
        </p:blipFill>
        <p:spPr>
          <a:xfrm>
            <a:off x="2737043" y="1766941"/>
            <a:ext cx="3669914" cy="4749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0587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jj05170\Desktop\Document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16" b="65083"/>
          <a:stretch/>
        </p:blipFill>
        <p:spPr bwMode="auto">
          <a:xfrm>
            <a:off x="1036697" y="2932447"/>
            <a:ext cx="7058080" cy="2419059"/>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63463" y="1367322"/>
            <a:ext cx="8204548" cy="1477328"/>
          </a:xfrm>
          <a:prstGeom prst="rect">
            <a:avLst/>
          </a:prstGeom>
        </p:spPr>
        <p:txBody>
          <a:bodyPr wrap="square">
            <a:spAutoFit/>
          </a:bodyPr>
          <a:lstStyle/>
          <a:p>
            <a:pPr marL="298450" eaLnBrk="0" fontAlgn="base" hangingPunct="0">
              <a:spcBef>
                <a:spcPct val="50000"/>
              </a:spcBef>
              <a:spcAft>
                <a:spcPct val="0"/>
              </a:spcAft>
              <a:buSzPct val="80000"/>
              <a:defRPr/>
            </a:pPr>
            <a:r>
              <a:rPr lang="en-US" dirty="0"/>
              <a:t>Invoice shall be submitted no more often than monthly, but at least quarterly, per project per phase to </a:t>
            </a:r>
            <a:r>
              <a:rPr lang="en-US" u="sng" dirty="0">
                <a:hlinkClick r:id="rId4"/>
              </a:rPr>
              <a:t>LPD.Invoices@tn.gov</a:t>
            </a:r>
            <a:r>
              <a:rPr lang="en-US" dirty="0"/>
              <a:t> as a single PDF file, if possible.  Emails must contain the PIN in the subject of the email as well as the attachment. </a:t>
            </a:r>
            <a:r>
              <a:rPr lang="en-US" dirty="0">
                <a:solidFill>
                  <a:srgbClr val="FF0000"/>
                </a:solidFill>
              </a:rPr>
              <a:t>Invoices for projects initiated through TDOT </a:t>
            </a:r>
            <a:r>
              <a:rPr lang="en-US" dirty="0" err="1">
                <a:solidFill>
                  <a:srgbClr val="FF0000"/>
                </a:solidFill>
              </a:rPr>
              <a:t>eGrants</a:t>
            </a:r>
            <a:r>
              <a:rPr lang="en-US" dirty="0">
                <a:solidFill>
                  <a:srgbClr val="FF0000"/>
                </a:solidFill>
              </a:rPr>
              <a:t> must be submitted in the </a:t>
            </a:r>
            <a:r>
              <a:rPr lang="en-US" dirty="0" err="1">
                <a:solidFill>
                  <a:srgbClr val="FF0000"/>
                </a:solidFill>
              </a:rPr>
              <a:t>eGrants</a:t>
            </a:r>
            <a:r>
              <a:rPr lang="en-US" dirty="0">
                <a:solidFill>
                  <a:srgbClr val="FF0000"/>
                </a:solidFill>
              </a:rPr>
              <a:t> system. </a:t>
            </a:r>
            <a:endParaRPr lang="en-US" sz="2600" b="1" dirty="0">
              <a:solidFill>
                <a:srgbClr val="FF0000"/>
              </a:solidFill>
              <a:cs typeface="Calibri" pitchFamily="34" charset="0"/>
            </a:endParaRPr>
          </a:p>
        </p:txBody>
      </p:sp>
      <p:sp>
        <p:nvSpPr>
          <p:cNvPr id="10" name="Rectangle 9"/>
          <p:cNvSpPr/>
          <p:nvPr/>
        </p:nvSpPr>
        <p:spPr>
          <a:xfrm>
            <a:off x="463463" y="5542597"/>
            <a:ext cx="8204548" cy="646331"/>
          </a:xfrm>
          <a:prstGeom prst="rect">
            <a:avLst/>
          </a:prstGeom>
        </p:spPr>
        <p:txBody>
          <a:bodyPr wrap="square">
            <a:spAutoFit/>
          </a:bodyPr>
          <a:lstStyle/>
          <a:p>
            <a:pPr marL="298450" eaLnBrk="0" fontAlgn="base" hangingPunct="0">
              <a:spcBef>
                <a:spcPct val="50000"/>
              </a:spcBef>
              <a:spcAft>
                <a:spcPct val="0"/>
              </a:spcAft>
              <a:buSzPct val="80000"/>
              <a:defRPr/>
            </a:pPr>
            <a:r>
              <a:rPr lang="en-US" b="1" dirty="0">
                <a:solidFill>
                  <a:prstClr val="black">
                    <a:lumMod val="75000"/>
                    <a:lumOff val="25000"/>
                  </a:prstClr>
                </a:solidFill>
                <a:cs typeface="Calibri" pitchFamily="34" charset="0"/>
              </a:rPr>
              <a:t>Will not issue Notice to Proceed for Construction Phase if not in compliance</a:t>
            </a:r>
          </a:p>
        </p:txBody>
      </p:sp>
      <p:sp>
        <p:nvSpPr>
          <p:cNvPr id="2" name="Slide Number Placeholder 1"/>
          <p:cNvSpPr>
            <a:spLocks noGrp="1"/>
          </p:cNvSpPr>
          <p:nvPr>
            <p:ph type="sldNum" sz="quarter" idx="4"/>
          </p:nvPr>
        </p:nvSpPr>
        <p:spPr/>
        <p:txBody>
          <a:bodyPr/>
          <a:lstStyle/>
          <a:p>
            <a:fld id="{4B44052D-1638-4015-866F-98EC4A8F9EA8}" type="slidenum">
              <a:rPr lang="en-US" smtClean="0"/>
              <a:pPr/>
              <a:t>35</a:t>
            </a:fld>
            <a:endParaRPr lang="en-US" dirty="0"/>
          </a:p>
        </p:txBody>
      </p:sp>
      <p:sp>
        <p:nvSpPr>
          <p:cNvPr id="9" name="Title 5">
            <a:extLst>
              <a:ext uri="{FF2B5EF4-FFF2-40B4-BE49-F238E27FC236}">
                <a16:creationId xmlns:a16="http://schemas.microsoft.com/office/drawing/2014/main" id="{68CECAF1-C1AC-4191-81C2-FA92ABE41CDA}"/>
              </a:ext>
            </a:extLst>
          </p:cNvPr>
          <p:cNvSpPr>
            <a:spLocks noGrp="1"/>
          </p:cNvSpPr>
          <p:nvPr>
            <p:ph type="title"/>
          </p:nvPr>
        </p:nvSpPr>
        <p:spPr/>
        <p:txBody>
          <a:bodyPr/>
          <a:lstStyle/>
          <a:p>
            <a:r>
              <a:rPr lang="en-US" dirty="0"/>
              <a:t>Billing Procedures</a:t>
            </a:r>
          </a:p>
        </p:txBody>
      </p:sp>
    </p:spTree>
    <p:extLst>
      <p:ext uri="{BB962C8B-B14F-4D97-AF65-F5344CB8AC3E}">
        <p14:creationId xmlns:p14="http://schemas.microsoft.com/office/powerpoint/2010/main" val="3710942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275771" y="1648509"/>
            <a:ext cx="8592457" cy="4031873"/>
          </a:xfrm>
          <a:prstGeom prst="rect">
            <a:avLst/>
          </a:prstGeom>
          <a:noFill/>
          <a:ln w="9525">
            <a:noFill/>
            <a:miter lim="800000"/>
            <a:headEnd/>
            <a:tailEnd/>
          </a:ln>
        </p:spPr>
        <p:txBody>
          <a:bodyPr wrap="square">
            <a:spAutoFit/>
          </a:bodyPr>
          <a:lstStyle/>
          <a:p>
            <a:pPr marL="641350" indent="-342900" eaLnBrk="0" fontAlgn="base" hangingPunct="0">
              <a:spcBef>
                <a:spcPct val="50000"/>
              </a:spcBef>
              <a:spcAft>
                <a:spcPct val="0"/>
              </a:spcAft>
              <a:buSzPct val="80000"/>
              <a:buFont typeface="Arial" panose="020B0604020202020204" pitchFamily="34" charset="0"/>
              <a:buChar char="•"/>
              <a:defRPr/>
            </a:pPr>
            <a:r>
              <a:rPr lang="en-US" sz="2400" b="1" dirty="0">
                <a:solidFill>
                  <a:prstClr val="black">
                    <a:lumMod val="75000"/>
                    <a:lumOff val="25000"/>
                  </a:prstClr>
                </a:solidFill>
                <a:cs typeface="Calibri" pitchFamily="34" charset="0"/>
              </a:rPr>
              <a:t>Invoices will be returned for correction of errors</a:t>
            </a:r>
          </a:p>
          <a:p>
            <a:pPr marL="641350" indent="-342900" eaLnBrk="0" fontAlgn="base" hangingPunct="0">
              <a:spcBef>
                <a:spcPct val="50000"/>
              </a:spcBef>
              <a:spcAft>
                <a:spcPct val="0"/>
              </a:spcAft>
              <a:buSzPct val="80000"/>
              <a:buFont typeface="Arial" panose="020B0604020202020204" pitchFamily="34" charset="0"/>
              <a:buChar char="•"/>
              <a:defRPr/>
            </a:pPr>
            <a:r>
              <a:rPr lang="en-US" sz="2400" b="1" dirty="0">
                <a:solidFill>
                  <a:prstClr val="black">
                    <a:lumMod val="75000"/>
                    <a:lumOff val="25000"/>
                  </a:prstClr>
                </a:solidFill>
                <a:cs typeface="Calibri" pitchFamily="34" charset="0"/>
              </a:rPr>
              <a:t>Each request must include:</a:t>
            </a:r>
          </a:p>
          <a:p>
            <a:pPr marL="1555750" lvl="2" indent="-342900" eaLnBrk="0" fontAlgn="base" hangingPunct="0">
              <a:spcBef>
                <a:spcPts val="1200"/>
              </a:spcBef>
              <a:spcAft>
                <a:spcPct val="0"/>
              </a:spcAft>
              <a:buSzPct val="80000"/>
              <a:buFont typeface="Courier New" panose="02070309020205020404" pitchFamily="49" charset="0"/>
              <a:buChar char="o"/>
              <a:defRPr/>
            </a:pPr>
            <a:r>
              <a:rPr lang="en-US" sz="2400" b="1" dirty="0">
                <a:solidFill>
                  <a:prstClr val="black">
                    <a:lumMod val="75000"/>
                    <a:lumOff val="25000"/>
                  </a:prstClr>
                </a:solidFill>
                <a:cs typeface="Calibri" pitchFamily="34" charset="0"/>
              </a:rPr>
              <a:t>copies of paid invoices</a:t>
            </a:r>
          </a:p>
          <a:p>
            <a:pPr marL="1555750" lvl="2" indent="-342900" eaLnBrk="0" fontAlgn="base" hangingPunct="0">
              <a:spcBef>
                <a:spcPts val="1200"/>
              </a:spcBef>
              <a:spcAft>
                <a:spcPct val="0"/>
              </a:spcAft>
              <a:buSzPct val="80000"/>
              <a:buFont typeface="Courier New" panose="02070309020205020404" pitchFamily="49" charset="0"/>
              <a:buChar char="o"/>
              <a:defRPr/>
            </a:pPr>
            <a:r>
              <a:rPr lang="en-US" sz="2400" b="1" dirty="0">
                <a:solidFill>
                  <a:prstClr val="black">
                    <a:lumMod val="75000"/>
                    <a:lumOff val="25000"/>
                  </a:prstClr>
                </a:solidFill>
                <a:cs typeface="Calibri" pitchFamily="34" charset="0"/>
              </a:rPr>
              <a:t>copies of </a:t>
            </a:r>
            <a:r>
              <a:rPr lang="en-US" sz="2400" b="1" u="sng" dirty="0">
                <a:solidFill>
                  <a:prstClr val="black">
                    <a:lumMod val="75000"/>
                    <a:lumOff val="25000"/>
                  </a:prstClr>
                </a:solidFill>
                <a:cs typeface="Calibri" pitchFamily="34" charset="0"/>
              </a:rPr>
              <a:t>canceled checks</a:t>
            </a:r>
            <a:r>
              <a:rPr lang="en-US" sz="2400" b="1" dirty="0">
                <a:solidFill>
                  <a:prstClr val="black">
                    <a:lumMod val="75000"/>
                    <a:lumOff val="25000"/>
                  </a:prstClr>
                </a:solidFill>
                <a:cs typeface="Calibri" pitchFamily="34" charset="0"/>
              </a:rPr>
              <a:t>, or</a:t>
            </a:r>
          </a:p>
          <a:p>
            <a:pPr marL="1555750" lvl="2" indent="-342900" eaLnBrk="0" fontAlgn="base" hangingPunct="0">
              <a:spcBef>
                <a:spcPts val="1200"/>
              </a:spcBef>
              <a:spcAft>
                <a:spcPct val="0"/>
              </a:spcAft>
              <a:buSzPct val="80000"/>
              <a:buFont typeface="Courier New" panose="02070309020205020404" pitchFamily="49" charset="0"/>
              <a:buChar char="o"/>
              <a:defRPr/>
            </a:pPr>
            <a:r>
              <a:rPr lang="en-US" sz="2400" b="1" dirty="0">
                <a:solidFill>
                  <a:prstClr val="black">
                    <a:lumMod val="75000"/>
                    <a:lumOff val="25000"/>
                  </a:prstClr>
                </a:solidFill>
                <a:cs typeface="Calibri" pitchFamily="34" charset="0"/>
              </a:rPr>
              <a:t>other acceptable proof of payment </a:t>
            </a:r>
          </a:p>
          <a:p>
            <a:pPr marL="1555750" lvl="2" indent="-342900" eaLnBrk="0" fontAlgn="base" hangingPunct="0">
              <a:spcBef>
                <a:spcPts val="1200"/>
              </a:spcBef>
              <a:spcAft>
                <a:spcPct val="0"/>
              </a:spcAft>
              <a:buSzPct val="80000"/>
              <a:buFont typeface="Courier New" panose="02070309020205020404" pitchFamily="49" charset="0"/>
              <a:buChar char="o"/>
              <a:defRPr/>
            </a:pPr>
            <a:r>
              <a:rPr lang="en-US" sz="2400" b="1" dirty="0">
                <a:solidFill>
                  <a:prstClr val="black">
                    <a:lumMod val="75000"/>
                    <a:lumOff val="25000"/>
                  </a:prstClr>
                </a:solidFill>
                <a:cs typeface="Calibri" pitchFamily="34" charset="0"/>
              </a:rPr>
              <a:t>personal private information (PPI) removed from backup documentation</a:t>
            </a:r>
          </a:p>
          <a:p>
            <a:pPr marL="1555750" lvl="2" indent="-342900" eaLnBrk="0" fontAlgn="base" hangingPunct="0">
              <a:spcBef>
                <a:spcPct val="50000"/>
              </a:spcBef>
              <a:spcAft>
                <a:spcPct val="0"/>
              </a:spcAft>
              <a:buSzPct val="80000"/>
              <a:buFont typeface="Courier New" panose="02070309020205020404" pitchFamily="49" charset="0"/>
              <a:buChar char="o"/>
              <a:defRPr/>
            </a:pPr>
            <a:r>
              <a:rPr lang="en-US" sz="2400" b="1" dirty="0">
                <a:solidFill>
                  <a:prstClr val="black">
                    <a:lumMod val="75000"/>
                    <a:lumOff val="25000"/>
                  </a:prstClr>
                </a:solidFill>
                <a:cs typeface="Calibri" pitchFamily="34" charset="0"/>
              </a:rPr>
              <a:t>approved submittal signature</a:t>
            </a:r>
          </a:p>
        </p:txBody>
      </p:sp>
      <p:sp>
        <p:nvSpPr>
          <p:cNvPr id="2" name="Slide Number Placeholder 1"/>
          <p:cNvSpPr>
            <a:spLocks noGrp="1"/>
          </p:cNvSpPr>
          <p:nvPr>
            <p:ph type="sldNum" sz="quarter" idx="4"/>
          </p:nvPr>
        </p:nvSpPr>
        <p:spPr/>
        <p:txBody>
          <a:bodyPr/>
          <a:lstStyle/>
          <a:p>
            <a:fld id="{4B44052D-1638-4015-866F-98EC4A8F9EA8}" type="slidenum">
              <a:rPr lang="en-US" smtClean="0"/>
              <a:pPr/>
              <a:t>36</a:t>
            </a:fld>
            <a:endParaRPr lang="en-US" dirty="0"/>
          </a:p>
        </p:txBody>
      </p:sp>
      <p:sp>
        <p:nvSpPr>
          <p:cNvPr id="4" name="Title 3">
            <a:extLst>
              <a:ext uri="{FF2B5EF4-FFF2-40B4-BE49-F238E27FC236}">
                <a16:creationId xmlns:a16="http://schemas.microsoft.com/office/drawing/2014/main" id="{B8099F09-E96B-475E-91B6-A77E2B71DB87}"/>
              </a:ext>
            </a:extLst>
          </p:cNvPr>
          <p:cNvSpPr>
            <a:spLocks noGrp="1"/>
          </p:cNvSpPr>
          <p:nvPr>
            <p:ph type="title"/>
          </p:nvPr>
        </p:nvSpPr>
        <p:spPr/>
        <p:txBody>
          <a:bodyPr/>
          <a:lstStyle/>
          <a:p>
            <a:r>
              <a:rPr lang="en-US" dirty="0"/>
              <a:t>Billing Procedures</a:t>
            </a:r>
          </a:p>
        </p:txBody>
      </p:sp>
    </p:spTree>
    <p:extLst>
      <p:ext uri="{BB962C8B-B14F-4D97-AF65-F5344CB8AC3E}">
        <p14:creationId xmlns:p14="http://schemas.microsoft.com/office/powerpoint/2010/main" val="13815960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b="1" dirty="0"/>
              <a:t>AWARD OF THE CONTRACT </a:t>
            </a:r>
          </a:p>
          <a:p>
            <a:pPr>
              <a:buNone/>
            </a:pPr>
            <a:endParaRPr lang="en-US" sz="1800" b="1" dirty="0"/>
          </a:p>
          <a:p>
            <a:pPr>
              <a:buNone/>
            </a:pPr>
            <a:endParaRPr lang="en-US" sz="1800" b="1" dirty="0"/>
          </a:p>
          <a:p>
            <a:endParaRPr lang="en-US" sz="1800" b="1" dirty="0"/>
          </a:p>
          <a:p>
            <a:endParaRPr lang="en-US" sz="1800" b="1" dirty="0"/>
          </a:p>
          <a:p>
            <a:r>
              <a:rPr lang="en-US" sz="1800" b="1" dirty="0"/>
              <a:t>The Local Government shall request TDOT concurrence in its intent to award the contract to the lowest responsive bidder. This request shall be sent to the Manager of the Local Program Development Office by electronic means (email at </a:t>
            </a:r>
            <a:r>
              <a:rPr lang="en-US" sz="1800" b="1" dirty="0">
                <a:hlinkClick r:id="rId2"/>
              </a:rPr>
              <a:t>Local.Programs@tn.gov</a:t>
            </a:r>
            <a:r>
              <a:rPr lang="en-US" sz="1800" b="1" dirty="0"/>
              <a:t>) who will forward it to the TDOT Construction. Until this concurrence is received, the Local Government may not enter into contract with the contractor nor may it issue a work order. Failure to follow these procedures could result in a loss of funding for the Construction Phase of project development.</a:t>
            </a:r>
          </a:p>
        </p:txBody>
      </p:sp>
      <p:sp>
        <p:nvSpPr>
          <p:cNvPr id="4" name="Slide Number Placeholder 3"/>
          <p:cNvSpPr>
            <a:spLocks noGrp="1"/>
          </p:cNvSpPr>
          <p:nvPr>
            <p:ph type="sldNum" sz="quarter" idx="4"/>
          </p:nvPr>
        </p:nvSpPr>
        <p:spPr/>
        <p:txBody>
          <a:bodyPr/>
          <a:lstStyle/>
          <a:p>
            <a:fld id="{4B44052D-1638-4015-866F-98EC4A8F9EA8}" type="slidenum">
              <a:rPr lang="en-US" smtClean="0"/>
              <a:pPr/>
              <a:t>37</a:t>
            </a:fld>
            <a:endParaRPr lang="en-US" dirty="0"/>
          </a:p>
        </p:txBody>
      </p:sp>
      <p:sp>
        <p:nvSpPr>
          <p:cNvPr id="2" name="Title 1"/>
          <p:cNvSpPr>
            <a:spLocks noGrp="1"/>
          </p:cNvSpPr>
          <p:nvPr>
            <p:ph type="title"/>
          </p:nvPr>
        </p:nvSpPr>
        <p:spPr/>
        <p:txBody>
          <a:bodyPr/>
          <a:lstStyle/>
          <a:p>
            <a:r>
              <a:rPr lang="en-US" dirty="0"/>
              <a:t>Construction Procedures</a:t>
            </a:r>
          </a:p>
        </p:txBody>
      </p:sp>
      <p:pic>
        <p:nvPicPr>
          <p:cNvPr id="312324" name="Picture 4"/>
          <p:cNvPicPr>
            <a:picLocks noChangeAspect="1" noChangeArrowheads="1"/>
          </p:cNvPicPr>
          <p:nvPr/>
        </p:nvPicPr>
        <p:blipFill>
          <a:blip r:embed="rId3" cstate="print"/>
          <a:srcRect/>
          <a:stretch>
            <a:fillRect/>
          </a:stretch>
        </p:blipFill>
        <p:spPr bwMode="auto">
          <a:xfrm>
            <a:off x="4038600" y="1981200"/>
            <a:ext cx="866775" cy="85725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a:t>Once the TDOT Construction Office and TDOT Estimating and Bid Analysis Office concurs in the intent to award, the LG can proceed with the execution of the contract with the responsive low bidder. The LG will issue the contractor a copy of the Proposal Contract for signature. The contractor shall return the signed copy to the LG with a fully executed Payment and Performance Bond equal to one hundred (100) percent of the contract amount. The signed proposal contract and bond shall be returned within ten (10) days or the contract may be canceled and the Proposal Bond/Guarantee forfeited. Any necessary railroad insurance must also be submitted in accordance with the railroad agreements prior to the final execution of the contract (twenty (20) calendar days are allowed for this). </a:t>
            </a:r>
            <a:r>
              <a:rPr lang="en-US" sz="2000" dirty="0">
                <a:solidFill>
                  <a:srgbClr val="FF0000"/>
                </a:solidFill>
              </a:rPr>
              <a:t>The signed contracts shall be distributed such the Contractor, the Surety, and the LG all receive signed copies. The LPDO will only accept an electronic/PDF version. </a:t>
            </a:r>
            <a:endParaRPr lang="en-US" sz="2000" b="1" dirty="0">
              <a:solidFill>
                <a:srgbClr val="FF0000"/>
              </a:solidFill>
            </a:endParaRPr>
          </a:p>
        </p:txBody>
      </p:sp>
      <p:sp>
        <p:nvSpPr>
          <p:cNvPr id="4" name="Slide Number Placeholder 3"/>
          <p:cNvSpPr>
            <a:spLocks noGrp="1"/>
          </p:cNvSpPr>
          <p:nvPr>
            <p:ph type="sldNum" sz="quarter" idx="4"/>
          </p:nvPr>
        </p:nvSpPr>
        <p:spPr/>
        <p:txBody>
          <a:bodyPr/>
          <a:lstStyle/>
          <a:p>
            <a:fld id="{4B44052D-1638-4015-866F-98EC4A8F9EA8}" type="slidenum">
              <a:rPr lang="en-US" smtClean="0"/>
              <a:pPr/>
              <a:t>38</a:t>
            </a:fld>
            <a:endParaRPr lang="en-US" dirty="0"/>
          </a:p>
        </p:txBody>
      </p:sp>
      <p:sp>
        <p:nvSpPr>
          <p:cNvPr id="2" name="Title 1"/>
          <p:cNvSpPr>
            <a:spLocks noGrp="1"/>
          </p:cNvSpPr>
          <p:nvPr>
            <p:ph type="title"/>
          </p:nvPr>
        </p:nvSpPr>
        <p:spPr>
          <a:xfrm>
            <a:off x="228600" y="136525"/>
            <a:ext cx="7285759" cy="1143000"/>
          </a:xfrm>
        </p:spPr>
        <p:txBody>
          <a:bodyPr/>
          <a:lstStyle/>
          <a:p>
            <a:r>
              <a:rPr lang="en-US" dirty="0"/>
              <a:t>Construction Procedures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AWARD OF THE CONTRACT (CONT’D)</a:t>
            </a:r>
          </a:p>
          <a:p>
            <a:r>
              <a:rPr lang="en-US" sz="2000" dirty="0"/>
              <a:t>At least seven days prior to the pre-construction conference, the LG shall send, by electronic means, a set of plans, a copy of the bid book and final cost estimate to the TDOT District Operations Engineer/Manager and the TDOT Regional Materials and Tests Supervisor. A copy of this email shall be sent to </a:t>
            </a:r>
            <a:r>
              <a:rPr lang="en-US" sz="2000" dirty="0">
                <a:solidFill>
                  <a:srgbClr val="00B0F0"/>
                </a:solidFill>
                <a:hlinkClick r:id="rId3"/>
              </a:rPr>
              <a:t>Local.Programs@tn.gov</a:t>
            </a:r>
            <a:r>
              <a:rPr lang="en-US" sz="2000" dirty="0"/>
              <a:t>.</a:t>
            </a:r>
            <a:r>
              <a:rPr lang="en-US" sz="2000" dirty="0">
                <a:solidFill>
                  <a:srgbClr val="FF0000"/>
                </a:solidFill>
              </a:rPr>
              <a:t> The preconstruction meeting may be held virtually if all requirements are met. </a:t>
            </a:r>
          </a:p>
          <a:p>
            <a:r>
              <a:rPr lang="en-US" sz="2000" dirty="0"/>
              <a:t>Once all the required signatures, bonds, and insurance have been submitted, the Local Government will provide the contractor with a work order (Notice to Proceed) identifying the effective Date of Construction. The effective date is typically 21 calendar days after the issuance of the work order. </a:t>
            </a:r>
            <a:r>
              <a:rPr lang="en-US" sz="2000" b="1" dirty="0"/>
              <a:t>The LG shall also provide a copy of the work order via email to the TDOT </a:t>
            </a:r>
            <a:r>
              <a:rPr lang="en-US" sz="2000" b="1" dirty="0">
                <a:solidFill>
                  <a:srgbClr val="000000"/>
                </a:solidFill>
                <a:latin typeface="Arial" panose="020B0604020202020204" pitchFamily="34" charset="0"/>
              </a:rPr>
              <a:t>District Operations Engineer/Manager and the </a:t>
            </a:r>
            <a:r>
              <a:rPr lang="en-US" sz="2000" b="1" dirty="0" err="1">
                <a:solidFill>
                  <a:srgbClr val="000000"/>
                </a:solidFill>
                <a:latin typeface="Arial" panose="020B0604020202020204" pitchFamily="34" charset="0"/>
              </a:rPr>
              <a:t>LPDO</a:t>
            </a:r>
            <a:r>
              <a:rPr lang="en-US" sz="2000" b="1" dirty="0"/>
              <a:t>.</a:t>
            </a:r>
          </a:p>
          <a:p>
            <a:pPr marL="0" indent="0">
              <a:buNone/>
            </a:pP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39</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Pre-Construction and </a:t>
            </a:r>
            <a:br>
              <a:rPr lang="en-US" sz="3000" dirty="0"/>
            </a:br>
            <a:r>
              <a:rPr lang="en-US" sz="3000" dirty="0"/>
              <a:t>Construction Procedures</a:t>
            </a:r>
          </a:p>
        </p:txBody>
      </p:sp>
      <p:sp>
        <p:nvSpPr>
          <p:cNvPr id="4" name="Slide Number Placeholder 3"/>
          <p:cNvSpPr>
            <a:spLocks noGrp="1"/>
          </p:cNvSpPr>
          <p:nvPr>
            <p:ph type="sldNum" sz="quarter" idx="4"/>
          </p:nvPr>
        </p:nvSpPr>
        <p:spPr/>
        <p:txBody>
          <a:bodyPr/>
          <a:lstStyle/>
          <a:p>
            <a:fld id="{1C0D38EC-5202-43FF-8CF9-40F215805724}" type="slidenum">
              <a:rPr lang="en-US" smtClean="0"/>
              <a:pPr/>
              <a:t>4</a:t>
            </a:fld>
            <a:endParaRPr lang="en-US" dirty="0"/>
          </a:p>
        </p:txBody>
      </p:sp>
      <p:pic>
        <p:nvPicPr>
          <p:cNvPr id="6" name="Picture 5" descr="A diagram of a flowchart">
            <a:extLst>
              <a:ext uri="{FF2B5EF4-FFF2-40B4-BE49-F238E27FC236}">
                <a16:creationId xmlns:a16="http://schemas.microsoft.com/office/drawing/2014/main" id="{83C275FA-1FD7-D2AD-725A-739DCD4C777A}"/>
              </a:ext>
            </a:extLst>
          </p:cNvPr>
          <p:cNvPicPr>
            <a:picLocks noChangeAspect="1"/>
          </p:cNvPicPr>
          <p:nvPr/>
        </p:nvPicPr>
        <p:blipFill>
          <a:blip r:embed="rId3"/>
          <a:stretch>
            <a:fillRect/>
          </a:stretch>
        </p:blipFill>
        <p:spPr>
          <a:xfrm>
            <a:off x="2796046" y="1752601"/>
            <a:ext cx="3557444" cy="46037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 Order Example</a:t>
            </a:r>
            <a:endParaRPr lang="en-US" dirty="0"/>
          </a:p>
        </p:txBody>
      </p:sp>
      <p:sp>
        <p:nvSpPr>
          <p:cNvPr id="3" name="Slide Number Placeholder 2"/>
          <p:cNvSpPr>
            <a:spLocks noGrp="1"/>
          </p:cNvSpPr>
          <p:nvPr>
            <p:ph type="sldNum" sz="quarter" idx="4"/>
          </p:nvPr>
        </p:nvSpPr>
        <p:spPr/>
        <p:txBody>
          <a:bodyPr/>
          <a:lstStyle/>
          <a:p>
            <a:fld id="{1C0D38EC-5202-43FF-8CF9-40F215805724}" type="slidenum">
              <a:rPr lang="en-US" smtClean="0"/>
              <a:pPr/>
              <a:t>40</a:t>
            </a:fld>
            <a:endParaRPr lang="en-US" dirty="0"/>
          </a:p>
        </p:txBody>
      </p:sp>
      <p:pic>
        <p:nvPicPr>
          <p:cNvPr id="5" name="Picture 4" descr="A document with a signature&#10;&#10;Description automatically generated">
            <a:extLst>
              <a:ext uri="{FF2B5EF4-FFF2-40B4-BE49-F238E27FC236}">
                <a16:creationId xmlns:a16="http://schemas.microsoft.com/office/drawing/2014/main" id="{9EDDE41F-76D8-7705-0D6A-A236E14F15F7}"/>
              </a:ext>
            </a:extLst>
          </p:cNvPr>
          <p:cNvPicPr>
            <a:picLocks noChangeAspect="1"/>
          </p:cNvPicPr>
          <p:nvPr/>
        </p:nvPicPr>
        <p:blipFill>
          <a:blip r:embed="rId2"/>
          <a:stretch>
            <a:fillRect/>
          </a:stretch>
        </p:blipFill>
        <p:spPr>
          <a:xfrm>
            <a:off x="2717340" y="1600200"/>
            <a:ext cx="3709319" cy="480029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endParaRPr lang="en-US" sz="3300" dirty="0"/>
          </a:p>
          <a:p>
            <a:r>
              <a:rPr lang="en-US" sz="3300" dirty="0"/>
              <a:t>Upon award of the contract, the LG shall fill out </a:t>
            </a:r>
            <a:r>
              <a:rPr lang="en-US" sz="3300" dirty="0">
                <a:hlinkClick r:id="rId2"/>
              </a:rPr>
              <a:t>Form 7-2</a:t>
            </a:r>
            <a:r>
              <a:rPr lang="en-US" sz="3300" dirty="0"/>
              <a:t>, Contractor Award Information, and submit it to the LPDO at </a:t>
            </a:r>
            <a:r>
              <a:rPr lang="en-US" sz="3300" b="1" dirty="0">
                <a:solidFill>
                  <a:srgbClr val="FF0000"/>
                </a:solidFill>
                <a:hlinkClick r:id="rId3"/>
              </a:rPr>
              <a:t>Local.Programs@tn.gov</a:t>
            </a:r>
            <a:r>
              <a:rPr lang="en-US" sz="3300" b="1" dirty="0">
                <a:solidFill>
                  <a:srgbClr val="FF0000"/>
                </a:solidFill>
              </a:rPr>
              <a:t>. </a:t>
            </a:r>
          </a:p>
          <a:p>
            <a:r>
              <a:rPr lang="en-US" sz="3300" dirty="0"/>
              <a:t>This form contains important information necessary for reporting by TDOT, such as: </a:t>
            </a:r>
          </a:p>
          <a:p>
            <a:pPr lvl="1">
              <a:buFont typeface="Arial" panose="020B0604020202020204" pitchFamily="34" charset="0"/>
              <a:buChar char="•"/>
            </a:pPr>
            <a:r>
              <a:rPr lang="en-US" sz="3300" dirty="0"/>
              <a:t>Contractor Firm Name </a:t>
            </a:r>
          </a:p>
          <a:p>
            <a:pPr lvl="1">
              <a:buFont typeface="Arial" panose="020B0604020202020204" pitchFamily="34" charset="0"/>
              <a:buChar char="•"/>
            </a:pPr>
            <a:r>
              <a:rPr lang="en-US" sz="3300" dirty="0"/>
              <a:t>Street Address </a:t>
            </a:r>
          </a:p>
          <a:p>
            <a:pPr lvl="1">
              <a:buFont typeface="Arial" panose="020B0604020202020204" pitchFamily="34" charset="0"/>
              <a:buChar char="•"/>
            </a:pPr>
            <a:r>
              <a:rPr lang="en-US" sz="3300" dirty="0">
                <a:solidFill>
                  <a:srgbClr val="FF0000"/>
                </a:solidFill>
              </a:rPr>
              <a:t>UEI Number </a:t>
            </a:r>
          </a:p>
          <a:p>
            <a:pPr lvl="1">
              <a:buFont typeface="Arial" panose="020B0604020202020204" pitchFamily="34" charset="0"/>
              <a:buChar char="•"/>
            </a:pPr>
            <a:r>
              <a:rPr lang="en-US" sz="3300" dirty="0"/>
              <a:t>Contact Person’s Information </a:t>
            </a:r>
          </a:p>
          <a:p>
            <a:pPr lvl="1">
              <a:buFont typeface="Arial" panose="020B0604020202020204" pitchFamily="34" charset="0"/>
              <a:buChar char="•"/>
            </a:pPr>
            <a:r>
              <a:rPr lang="en-US" sz="3300" dirty="0"/>
              <a:t>Subcontractor Information </a:t>
            </a:r>
          </a:p>
          <a:p>
            <a:r>
              <a:rPr lang="en-US" sz="3300" dirty="0"/>
              <a:t>This information will go to TDOT Civil Rights Division, for compliance with FHWA 1391 reporting, which is required per 23 CFR 230, Subpart A. </a:t>
            </a:r>
          </a:p>
          <a:p>
            <a:r>
              <a:rPr lang="en-US" sz="3300" dirty="0">
                <a:solidFill>
                  <a:srgbClr val="FF0000"/>
                </a:solidFill>
              </a:rPr>
              <a:t>Form 7-2 shall be submitted on or before the preconstruction meeting. The form shall be signed with all information complete and contain all DBE subcontractors and the other known subcontractors. </a:t>
            </a:r>
          </a:p>
          <a:p>
            <a:r>
              <a:rPr lang="en-US" sz="3300" dirty="0">
                <a:solidFill>
                  <a:srgbClr val="FF0000"/>
                </a:solidFill>
              </a:rPr>
              <a:t>The contractor shall resubmit Form 7-2 if any of the previous submitted information changes. </a:t>
            </a:r>
          </a:p>
          <a:p>
            <a:pPr marL="18288" indent="0">
              <a:buNone/>
            </a:pPr>
            <a:endParaRPr lang="en-US"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41</a:t>
            </a:fld>
            <a:endParaRPr lang="en-US" dirty="0"/>
          </a:p>
        </p:txBody>
      </p:sp>
      <p:sp>
        <p:nvSpPr>
          <p:cNvPr id="3" name="Title 2"/>
          <p:cNvSpPr>
            <a:spLocks noGrp="1"/>
          </p:cNvSpPr>
          <p:nvPr>
            <p:ph type="title"/>
          </p:nvPr>
        </p:nvSpPr>
        <p:spPr/>
        <p:txBody>
          <a:bodyPr/>
          <a:lstStyle/>
          <a:p>
            <a:r>
              <a:rPr lang="en-US" dirty="0"/>
              <a:t>Construction Procedures</a:t>
            </a:r>
          </a:p>
        </p:txBody>
      </p:sp>
    </p:spTree>
    <p:extLst>
      <p:ext uri="{BB962C8B-B14F-4D97-AF65-F5344CB8AC3E}">
        <p14:creationId xmlns:p14="http://schemas.microsoft.com/office/powerpoint/2010/main" val="647768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Construction Procedures</a:t>
            </a:r>
          </a:p>
        </p:txBody>
      </p:sp>
      <p:sp>
        <p:nvSpPr>
          <p:cNvPr id="4" name="Slide Number Placeholder 3"/>
          <p:cNvSpPr>
            <a:spLocks noGrp="1"/>
          </p:cNvSpPr>
          <p:nvPr>
            <p:ph type="sldNum" sz="quarter" idx="4"/>
          </p:nvPr>
        </p:nvSpPr>
        <p:spPr/>
        <p:txBody>
          <a:bodyPr/>
          <a:lstStyle/>
          <a:p>
            <a:fld id="{4B44052D-1638-4015-866F-98EC4A8F9EA8}" type="slidenum">
              <a:rPr lang="en-US" smtClean="0"/>
              <a:pPr/>
              <a:t>42</a:t>
            </a:fld>
            <a:endParaRPr lang="en-US" dirty="0"/>
          </a:p>
        </p:txBody>
      </p:sp>
      <p:pic>
        <p:nvPicPr>
          <p:cNvPr id="7" name="Picture 6" descr="A close-up of a construction contract">
            <a:extLst>
              <a:ext uri="{FF2B5EF4-FFF2-40B4-BE49-F238E27FC236}">
                <a16:creationId xmlns:a16="http://schemas.microsoft.com/office/drawing/2014/main" id="{C19FD8C6-023C-80FD-9D60-2C56C1F0177E}"/>
              </a:ext>
            </a:extLst>
          </p:cNvPr>
          <p:cNvPicPr>
            <a:picLocks noChangeAspect="1"/>
          </p:cNvPicPr>
          <p:nvPr/>
        </p:nvPicPr>
        <p:blipFill>
          <a:blip r:embed="rId2"/>
          <a:stretch>
            <a:fillRect/>
          </a:stretch>
        </p:blipFill>
        <p:spPr>
          <a:xfrm>
            <a:off x="949844" y="1676400"/>
            <a:ext cx="3415146" cy="4419600"/>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A9BB909A-E9B4-A86C-57B3-465BE1894157}"/>
              </a:ext>
            </a:extLst>
          </p:cNvPr>
          <p:cNvPicPr>
            <a:picLocks noChangeAspect="1"/>
          </p:cNvPicPr>
          <p:nvPr/>
        </p:nvPicPr>
        <p:blipFill>
          <a:blip r:embed="rId3"/>
          <a:stretch>
            <a:fillRect/>
          </a:stretch>
        </p:blipFill>
        <p:spPr>
          <a:xfrm>
            <a:off x="4779010" y="1676400"/>
            <a:ext cx="3415146" cy="4419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04357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AWARD OF THE CONTRACT (CONT’D)</a:t>
            </a:r>
          </a:p>
          <a:p>
            <a:pPr>
              <a:buNone/>
            </a:pPr>
            <a:endParaRPr lang="en-US" sz="1800" dirty="0"/>
          </a:p>
          <a:p>
            <a:r>
              <a:rPr lang="en-US" sz="1800" dirty="0"/>
              <a:t>The Local Program Guidelines Manual and respective forms and example forms are located on the TDOT website at </a:t>
            </a:r>
            <a:r>
              <a:rPr lang="en-US" sz="1800" dirty="0">
                <a:hlinkClick r:id="rId2"/>
              </a:rPr>
              <a:t>https://www.tn.gov/tdot/program-development-and-administration-home/local-programs/documents-and-forms-.html</a:t>
            </a:r>
            <a:r>
              <a:rPr lang="en-US" sz="1800" dirty="0"/>
              <a:t>.  These forms are in Microsoft Word format and easily downloadable.  </a:t>
            </a:r>
            <a:r>
              <a:rPr lang="en-US" sz="1800" b="1" u="sng" dirty="0"/>
              <a:t>Please be advised that changes to TDOT circular letters may not be reflected in the referenced forms.  In addition, other required TDOT forms not referenced will need to be obtained from your respective Regional TDOT office.</a:t>
            </a:r>
            <a:r>
              <a:rPr lang="en-US" sz="1800" dirty="0"/>
              <a:t> </a:t>
            </a:r>
            <a:r>
              <a:rPr lang="en-US" sz="1800" b="1" u="sng" dirty="0"/>
              <a:t>Link to TDOT Circular Letters:</a:t>
            </a:r>
            <a:br>
              <a:rPr lang="en-US" sz="1800" b="1" u="sng" dirty="0"/>
            </a:br>
            <a:r>
              <a:rPr lang="en-US" sz="1800" b="1" u="sng" dirty="0">
                <a:hlinkClick r:id="rId3"/>
              </a:rPr>
              <a:t>https://www.tn.gov/content/dam/tn/tdot/programdevelopment/localprograms/documents-and-forms/LP_Circular_Letters_Combined.pdf</a:t>
            </a:r>
            <a:endParaRPr lang="en-US" sz="1800" b="1" u="sng" dirty="0">
              <a:hlinkClick r:id="rId4"/>
            </a:endParaRPr>
          </a:p>
          <a:p>
            <a:r>
              <a:rPr lang="en-US" sz="1800" dirty="0"/>
              <a:t>A filing system for the construction phase of the project should be in place at this time. Project files shall consist of the contract applicable files as required by Form 8-6. Additional project files may be added as deemed necessary. </a:t>
            </a:r>
          </a:p>
        </p:txBody>
      </p:sp>
      <p:sp>
        <p:nvSpPr>
          <p:cNvPr id="4" name="Slide Number Placeholder 3"/>
          <p:cNvSpPr>
            <a:spLocks noGrp="1"/>
          </p:cNvSpPr>
          <p:nvPr>
            <p:ph type="sldNum" sz="quarter" idx="4"/>
          </p:nvPr>
        </p:nvSpPr>
        <p:spPr/>
        <p:txBody>
          <a:bodyPr/>
          <a:lstStyle/>
          <a:p>
            <a:fld id="{4B44052D-1638-4015-866F-98EC4A8F9EA8}" type="slidenum">
              <a:rPr lang="en-US" smtClean="0"/>
              <a:pPr/>
              <a:t>43</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Project File 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44</a:t>
            </a:fld>
            <a:endParaRPr lang="en-US" dirty="0"/>
          </a:p>
        </p:txBody>
      </p:sp>
      <p:pic>
        <p:nvPicPr>
          <p:cNvPr id="6" name="Picture 5" descr="A close-up of a document">
            <a:extLst>
              <a:ext uri="{FF2B5EF4-FFF2-40B4-BE49-F238E27FC236}">
                <a16:creationId xmlns:a16="http://schemas.microsoft.com/office/drawing/2014/main" id="{3993472F-BAF7-E3EC-562C-A66B8FAA0F7D}"/>
              </a:ext>
            </a:extLst>
          </p:cNvPr>
          <p:cNvPicPr>
            <a:picLocks noChangeAspect="1"/>
          </p:cNvPicPr>
          <p:nvPr/>
        </p:nvPicPr>
        <p:blipFill>
          <a:blip r:embed="rId3"/>
          <a:stretch>
            <a:fillRect/>
          </a:stretch>
        </p:blipFill>
        <p:spPr>
          <a:xfrm>
            <a:off x="628650" y="1602821"/>
            <a:ext cx="3741350" cy="4841746"/>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73E2133B-B82E-5AB0-ACED-A5AABE35732B}"/>
              </a:ext>
            </a:extLst>
          </p:cNvPr>
          <p:cNvPicPr>
            <a:picLocks noChangeAspect="1"/>
          </p:cNvPicPr>
          <p:nvPr/>
        </p:nvPicPr>
        <p:blipFill>
          <a:blip r:embed="rId4"/>
          <a:stretch>
            <a:fillRect/>
          </a:stretch>
        </p:blipFill>
        <p:spPr>
          <a:xfrm>
            <a:off x="4774002" y="1602821"/>
            <a:ext cx="3741351" cy="484174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PUBLIC RELATIONS AND PUBLIC INFORMATION </a:t>
            </a:r>
          </a:p>
          <a:p>
            <a:r>
              <a:rPr lang="en-US" sz="1800" dirty="0"/>
              <a:t>The Local Government, with the CEI, should provide timely information to the local media regarding lane closures, construction updates, and general project information. It is suggested the Local Government establish an area on its website for such information. </a:t>
            </a:r>
          </a:p>
          <a:p>
            <a:pPr algn="l"/>
            <a:r>
              <a:rPr lang="en-US" sz="1800" dirty="0">
                <a:solidFill>
                  <a:srgbClr val="FF0000"/>
                </a:solidFill>
              </a:rPr>
              <a:t>Meetings or public hearings must be held in accessible locations. As needed, alternate form of communication needs shall be addressed. When communicating with the public, the LG shall coordinate with their LG ADA Coordinator to meet ADA accessibility needs.</a:t>
            </a:r>
          </a:p>
          <a:p>
            <a:r>
              <a:rPr lang="en-US" sz="1800" dirty="0"/>
              <a:t>Project specific information such as construction updates, lane closures or detours should be addressed at the appropriate time to make the motoring public aware of current conditions. Any closure or detour affecting a state route or major artery shall be coordinated with TDOT and the Local Agency.</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45</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SUBCONTRACTING OF WORK </a:t>
            </a:r>
          </a:p>
          <a:p>
            <a:r>
              <a:rPr lang="en-US" sz="1800" dirty="0"/>
              <a:t>The prime contractor may sub-let work in accordance with Section 108.01 of the TDOT Standard Specifications, as allowed in 23 </a:t>
            </a:r>
            <a:r>
              <a:rPr lang="en-US" sz="1800" dirty="0" err="1"/>
              <a:t>CFR</a:t>
            </a:r>
            <a:r>
              <a:rPr lang="en-US" sz="1800" dirty="0"/>
              <a:t> 635.116 (CL 108.01-01, CL 108.01-02). In no case shall the prime contractor sublet more than seventy (70) percent of the original contract amount excluding specialty items. All subcontractors must be pre-qualified in accordance with TDOT Standard Specifications (Section 102.01). </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46</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SUBCONTRACTING OF WORK </a:t>
            </a:r>
          </a:p>
          <a:p>
            <a:r>
              <a:rPr lang="en-US" sz="1800" dirty="0"/>
              <a:t>The LG shall approve all 1st, 2nd, or greater tier subcontracts. All approved subcontractors shall be on the TDOT Pre-Qualified Contractor List. An approved and executed subcontract form must be on file in the project records (Subcontract File) </a:t>
            </a:r>
            <a:r>
              <a:rPr lang="en-US" sz="1800" b="1" u="sng" dirty="0">
                <a:solidFill>
                  <a:srgbClr val="FF0000"/>
                </a:solidFill>
              </a:rPr>
              <a:t>before a subcontractor can begin work. </a:t>
            </a:r>
            <a:r>
              <a:rPr lang="en-US" sz="1800" dirty="0"/>
              <a:t>An approved and executed subcontract form bears all of the required signatures of the appropriate officials. The Prime Contractor shall submit to the LG completed subcontract forms after they have been collected from the subcontractors. Form 8-7a , Form 8-7b, and Form 8-7c are provided for 1st, 2nd, and 3rd tier subcontractors. Link to Prequalification : (</a:t>
            </a:r>
            <a:r>
              <a:rPr lang="en-US" sz="1800" dirty="0">
                <a:hlinkClick r:id="rId2"/>
              </a:rPr>
              <a:t>https://www.tn.gov/tdot/tdot-construction-division/construction-contractor-prequalification.html</a:t>
            </a:r>
            <a:r>
              <a:rPr lang="en-US" sz="1800" dirty="0"/>
              <a:t>)</a:t>
            </a:r>
            <a:endParaRPr lang="en-US" sz="14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47</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SUBCONTRACTING OF WORK  (CONT’D)</a:t>
            </a:r>
          </a:p>
          <a:p>
            <a:r>
              <a:rPr lang="en-US" sz="1800" dirty="0"/>
              <a:t>FHWA requires that all subcontracts at any tier be in writing, per 23 CFR, Section 635.116(b). This includes both contracts between the prime contractor and their subcontractors, and contracts between subcontractors and their agents. Each of these subcontracts shall physically contain the following documents. </a:t>
            </a:r>
            <a:r>
              <a:rPr lang="en-US" sz="1800" u="sng" dirty="0"/>
              <a:t>NONE OF THESE DOCUMENTS CAN BE INCLUDED BY REFERENCE ONLY:</a:t>
            </a:r>
            <a:r>
              <a:rPr lang="en-US" sz="1800" dirty="0"/>
              <a:t> </a:t>
            </a:r>
            <a:endParaRPr lang="en-US" sz="1800" dirty="0">
              <a:solidFill>
                <a:srgbClr val="C00000"/>
              </a:solidFill>
              <a:effectLst>
                <a:outerShdw blurRad="38100" dist="38100" dir="2700000" algn="tl">
                  <a:srgbClr val="000000">
                    <a:alpha val="43137"/>
                  </a:srgbClr>
                </a:outerShdw>
              </a:effectLst>
            </a:endParaRPr>
          </a:p>
          <a:p>
            <a:pPr lvl="1"/>
            <a:r>
              <a:rPr lang="en-US" sz="1800" dirty="0">
                <a:solidFill>
                  <a:srgbClr val="FF0000"/>
                </a:solidFill>
                <a:ea typeface="+mn-ea"/>
                <a:cs typeface="+mn-cs"/>
              </a:rPr>
              <a:t>Form FHWA 1273 “Required Contract Provisions, Federal-Aid Construction Contracts,” and</a:t>
            </a:r>
            <a:r>
              <a:rPr lang="en-US" sz="1800" dirty="0">
                <a:ea typeface="+mn-ea"/>
                <a:cs typeface="+mn-cs"/>
              </a:rPr>
              <a:t>, </a:t>
            </a:r>
          </a:p>
          <a:p>
            <a:pPr lvl="1"/>
            <a:r>
              <a:rPr lang="en-US" sz="1800" dirty="0">
                <a:ea typeface="+mn-ea"/>
                <a:cs typeface="+mn-cs"/>
              </a:rPr>
              <a:t>The minimum wage rates for the contract as required by Tennessee Prevailing Wage Rate Act and 29 CFR. </a:t>
            </a:r>
          </a:p>
          <a:p>
            <a:r>
              <a:rPr lang="en-US" sz="1800" dirty="0"/>
              <a:t>It is the responsibility of the Local Government to ensure full compliance with all required provisions.</a:t>
            </a:r>
          </a:p>
          <a:p>
            <a:r>
              <a:rPr lang="en-US" sz="1800" dirty="0">
                <a:solidFill>
                  <a:srgbClr val="FF0000"/>
                </a:solidFill>
              </a:rPr>
              <a:t>The subcontract forms shall contain all applicable information and be signed by the respective entities. </a:t>
            </a:r>
          </a:p>
        </p:txBody>
      </p:sp>
      <p:sp>
        <p:nvSpPr>
          <p:cNvPr id="4" name="Slide Number Placeholder 3"/>
          <p:cNvSpPr>
            <a:spLocks noGrp="1"/>
          </p:cNvSpPr>
          <p:nvPr>
            <p:ph type="sldNum" sz="quarter" idx="4"/>
          </p:nvPr>
        </p:nvSpPr>
        <p:spPr/>
        <p:txBody>
          <a:bodyPr/>
          <a:lstStyle/>
          <a:p>
            <a:fld id="{4B44052D-1638-4015-866F-98EC4A8F9EA8}" type="slidenum">
              <a:rPr lang="en-US" smtClean="0"/>
              <a:pPr/>
              <a:t>48</a:t>
            </a:fld>
            <a:endParaRPr lang="en-US" dirty="0"/>
          </a:p>
        </p:txBody>
      </p:sp>
      <p:sp>
        <p:nvSpPr>
          <p:cNvPr id="2" name="Title 1"/>
          <p:cNvSpPr>
            <a:spLocks noGrp="1"/>
          </p:cNvSpPr>
          <p:nvPr>
            <p:ph type="title"/>
          </p:nvPr>
        </p:nvSpPr>
        <p:spPr/>
        <p:txBody>
          <a:bodyPr/>
          <a:lstStyle/>
          <a:p>
            <a:r>
              <a:rPr lang="en-US" dirty="0"/>
              <a:t>Construction Procedures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Subcontract Forms</a:t>
            </a:r>
          </a:p>
        </p:txBody>
      </p:sp>
      <p:sp>
        <p:nvSpPr>
          <p:cNvPr id="3" name="Slide Number Placeholder 2"/>
          <p:cNvSpPr>
            <a:spLocks noGrp="1"/>
          </p:cNvSpPr>
          <p:nvPr>
            <p:ph type="sldNum" sz="quarter" idx="4"/>
          </p:nvPr>
        </p:nvSpPr>
        <p:spPr/>
        <p:txBody>
          <a:bodyPr/>
          <a:lstStyle/>
          <a:p>
            <a:fld id="{1C0D38EC-5202-43FF-8CF9-40F215805724}" type="slidenum">
              <a:rPr lang="en-US" smtClean="0"/>
              <a:pPr/>
              <a:t>49</a:t>
            </a:fld>
            <a:endParaRPr lang="en-US" dirty="0"/>
          </a:p>
        </p:txBody>
      </p:sp>
      <p:pic>
        <p:nvPicPr>
          <p:cNvPr id="7" name="Picture 6" descr="A close-up of a document">
            <a:extLst>
              <a:ext uri="{FF2B5EF4-FFF2-40B4-BE49-F238E27FC236}">
                <a16:creationId xmlns:a16="http://schemas.microsoft.com/office/drawing/2014/main" id="{D7712CB5-096C-F0B8-5ED2-E7DBD1247B6A}"/>
              </a:ext>
            </a:extLst>
          </p:cNvPr>
          <p:cNvPicPr>
            <a:picLocks noChangeAspect="1"/>
          </p:cNvPicPr>
          <p:nvPr/>
        </p:nvPicPr>
        <p:blipFill>
          <a:blip r:embed="rId3"/>
          <a:stretch>
            <a:fillRect/>
          </a:stretch>
        </p:blipFill>
        <p:spPr>
          <a:xfrm>
            <a:off x="631825" y="1603375"/>
            <a:ext cx="3670300" cy="4749800"/>
          </a:xfrm>
          <a:prstGeom prst="rect">
            <a:avLst/>
          </a:prstGeom>
          <a:effectLst>
            <a:outerShdw blurRad="63500" sx="102000" sy="102000" algn="ctr" rotWithShape="0">
              <a:prstClr val="black">
                <a:alpha val="40000"/>
              </a:prstClr>
            </a:outerShdw>
          </a:effectLst>
        </p:spPr>
      </p:pic>
      <p:pic>
        <p:nvPicPr>
          <p:cNvPr id="9" name="Picture 8" descr="A close-up of a form&#10;&#10;Description automatically generated">
            <a:extLst>
              <a:ext uri="{FF2B5EF4-FFF2-40B4-BE49-F238E27FC236}">
                <a16:creationId xmlns:a16="http://schemas.microsoft.com/office/drawing/2014/main" id="{1E98CB27-2D3E-5B40-C949-F5E0F477BA3E}"/>
              </a:ext>
            </a:extLst>
          </p:cNvPr>
          <p:cNvPicPr>
            <a:picLocks noChangeAspect="1"/>
          </p:cNvPicPr>
          <p:nvPr/>
        </p:nvPicPr>
        <p:blipFill>
          <a:blip r:embed="rId4"/>
          <a:stretch>
            <a:fillRect/>
          </a:stretch>
        </p:blipFill>
        <p:spPr>
          <a:xfrm>
            <a:off x="4841874" y="1603373"/>
            <a:ext cx="3670301" cy="474980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Pre-Construction and </a:t>
            </a:r>
            <a:br>
              <a:rPr lang="en-US" sz="3000" dirty="0"/>
            </a:br>
            <a:r>
              <a:rPr lang="en-US" sz="3000" dirty="0"/>
              <a:t>Construction Procedures</a:t>
            </a:r>
          </a:p>
        </p:txBody>
      </p:sp>
      <p:sp>
        <p:nvSpPr>
          <p:cNvPr id="4" name="Slide Number Placeholder 3"/>
          <p:cNvSpPr>
            <a:spLocks noGrp="1"/>
          </p:cNvSpPr>
          <p:nvPr>
            <p:ph type="sldNum" sz="quarter" idx="4"/>
          </p:nvPr>
        </p:nvSpPr>
        <p:spPr/>
        <p:txBody>
          <a:bodyPr/>
          <a:lstStyle/>
          <a:p>
            <a:fld id="{1C0D38EC-5202-43FF-8CF9-40F215805724}" type="slidenum">
              <a:rPr lang="en-US" smtClean="0"/>
              <a:pPr/>
              <a:t>5</a:t>
            </a:fld>
            <a:endParaRPr lang="en-US" dirty="0"/>
          </a:p>
        </p:txBody>
      </p:sp>
      <p:pic>
        <p:nvPicPr>
          <p:cNvPr id="6" name="Picture 5" descr="A diagram of a flowchart">
            <a:extLst>
              <a:ext uri="{FF2B5EF4-FFF2-40B4-BE49-F238E27FC236}">
                <a16:creationId xmlns:a16="http://schemas.microsoft.com/office/drawing/2014/main" id="{8A9208C0-8E26-ED32-DED5-A0CB6A6CC1E2}"/>
              </a:ext>
            </a:extLst>
          </p:cNvPr>
          <p:cNvPicPr>
            <a:picLocks noChangeAspect="1"/>
          </p:cNvPicPr>
          <p:nvPr/>
        </p:nvPicPr>
        <p:blipFill>
          <a:blip r:embed="rId3"/>
          <a:stretch>
            <a:fillRect/>
          </a:stretch>
        </p:blipFill>
        <p:spPr>
          <a:xfrm>
            <a:off x="2800350" y="1760197"/>
            <a:ext cx="3543300" cy="458544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2nd Tier Subcontract Forms</a:t>
            </a:r>
          </a:p>
        </p:txBody>
      </p:sp>
      <p:sp>
        <p:nvSpPr>
          <p:cNvPr id="3" name="Slide Number Placeholder 2"/>
          <p:cNvSpPr>
            <a:spLocks noGrp="1"/>
          </p:cNvSpPr>
          <p:nvPr>
            <p:ph type="sldNum" sz="quarter" idx="4"/>
          </p:nvPr>
        </p:nvSpPr>
        <p:spPr/>
        <p:txBody>
          <a:bodyPr/>
          <a:lstStyle/>
          <a:p>
            <a:fld id="{1C0D38EC-5202-43FF-8CF9-40F215805724}" type="slidenum">
              <a:rPr lang="en-US" smtClean="0"/>
              <a:pPr/>
              <a:t>50</a:t>
            </a:fld>
            <a:endParaRPr lang="en-US" dirty="0"/>
          </a:p>
        </p:txBody>
      </p:sp>
      <p:pic>
        <p:nvPicPr>
          <p:cNvPr id="7" name="Picture 6" descr="A close-up of a document">
            <a:extLst>
              <a:ext uri="{FF2B5EF4-FFF2-40B4-BE49-F238E27FC236}">
                <a16:creationId xmlns:a16="http://schemas.microsoft.com/office/drawing/2014/main" id="{E9351D11-F4A2-FF01-7863-D7C5CDD301E5}"/>
              </a:ext>
            </a:extLst>
          </p:cNvPr>
          <p:cNvPicPr>
            <a:picLocks noChangeAspect="1"/>
          </p:cNvPicPr>
          <p:nvPr/>
        </p:nvPicPr>
        <p:blipFill>
          <a:blip r:embed="rId3"/>
          <a:stretch>
            <a:fillRect/>
          </a:stretch>
        </p:blipFill>
        <p:spPr>
          <a:xfrm>
            <a:off x="619847" y="1603374"/>
            <a:ext cx="3672754" cy="4752976"/>
          </a:xfrm>
          <a:prstGeom prst="rect">
            <a:avLst/>
          </a:prstGeom>
          <a:effectLst>
            <a:outerShdw blurRad="63500" sx="102000" sy="102000" algn="ctr" rotWithShape="0">
              <a:prstClr val="black">
                <a:alpha val="40000"/>
              </a:prstClr>
            </a:outerShdw>
          </a:effectLst>
        </p:spPr>
      </p:pic>
      <p:pic>
        <p:nvPicPr>
          <p:cNvPr id="9" name="Picture 8" descr="A close-up of a form&#10;&#10;Description automatically generated">
            <a:extLst>
              <a:ext uri="{FF2B5EF4-FFF2-40B4-BE49-F238E27FC236}">
                <a16:creationId xmlns:a16="http://schemas.microsoft.com/office/drawing/2014/main" id="{E11719E5-99B1-4ECF-6666-AA3697B26BAE}"/>
              </a:ext>
            </a:extLst>
          </p:cNvPr>
          <p:cNvPicPr>
            <a:picLocks noChangeAspect="1"/>
          </p:cNvPicPr>
          <p:nvPr/>
        </p:nvPicPr>
        <p:blipFill>
          <a:blip r:embed="rId4"/>
          <a:stretch>
            <a:fillRect/>
          </a:stretch>
        </p:blipFill>
        <p:spPr>
          <a:xfrm>
            <a:off x="4850678" y="1602441"/>
            <a:ext cx="3673475" cy="4753909"/>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3RD Tier Subcontract Forms</a:t>
            </a:r>
          </a:p>
        </p:txBody>
      </p:sp>
      <p:sp>
        <p:nvSpPr>
          <p:cNvPr id="3" name="Slide Number Placeholder 2"/>
          <p:cNvSpPr>
            <a:spLocks noGrp="1"/>
          </p:cNvSpPr>
          <p:nvPr>
            <p:ph type="sldNum" sz="quarter" idx="4"/>
          </p:nvPr>
        </p:nvSpPr>
        <p:spPr/>
        <p:txBody>
          <a:bodyPr/>
          <a:lstStyle/>
          <a:p>
            <a:fld id="{1C0D38EC-5202-43FF-8CF9-40F215805724}" type="slidenum">
              <a:rPr lang="en-US" smtClean="0"/>
              <a:pPr/>
              <a:t>51</a:t>
            </a:fld>
            <a:endParaRPr lang="en-US" dirty="0"/>
          </a:p>
        </p:txBody>
      </p:sp>
      <p:pic>
        <p:nvPicPr>
          <p:cNvPr id="7" name="Picture 6" descr="A close-up of a receipt&#10;&#10;Description automatically generated">
            <a:extLst>
              <a:ext uri="{FF2B5EF4-FFF2-40B4-BE49-F238E27FC236}">
                <a16:creationId xmlns:a16="http://schemas.microsoft.com/office/drawing/2014/main" id="{9B66993A-583B-A9CA-5D9E-0FA9C293E7B8}"/>
              </a:ext>
            </a:extLst>
          </p:cNvPr>
          <p:cNvPicPr>
            <a:picLocks noChangeAspect="1"/>
          </p:cNvPicPr>
          <p:nvPr/>
        </p:nvPicPr>
        <p:blipFill>
          <a:blip r:embed="rId3"/>
          <a:stretch>
            <a:fillRect/>
          </a:stretch>
        </p:blipFill>
        <p:spPr>
          <a:xfrm>
            <a:off x="619125" y="1600387"/>
            <a:ext cx="3675062" cy="4755963"/>
          </a:xfrm>
          <a:prstGeom prst="rect">
            <a:avLst/>
          </a:prstGeom>
          <a:effectLst>
            <a:outerShdw blurRad="63500" sx="102000" sy="102000" algn="ctr" rotWithShape="0">
              <a:prstClr val="black">
                <a:alpha val="40000"/>
              </a:prstClr>
            </a:outerShdw>
          </a:effectLst>
        </p:spPr>
      </p:pic>
      <p:pic>
        <p:nvPicPr>
          <p:cNvPr id="5" name="Picture 4" descr="A close-up of a form&#10;&#10;Description automatically generated">
            <a:extLst>
              <a:ext uri="{FF2B5EF4-FFF2-40B4-BE49-F238E27FC236}">
                <a16:creationId xmlns:a16="http://schemas.microsoft.com/office/drawing/2014/main" id="{D8364CF7-FAFB-5DF8-46E6-A827F558E8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3000" y="1600387"/>
            <a:ext cx="3675063" cy="47559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62529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DBE SUBCONTRACTS AND CIVIL RIGHTS CONTRACT COMPLIANCE </a:t>
            </a:r>
          </a:p>
          <a:p>
            <a:r>
              <a:rPr lang="en-US" sz="1500" dirty="0"/>
              <a:t>As soon as possible after the award of the contract, the Contractor shall submit to the Local Government Project Supervisor a copy of the actual signed contract agreement between the contractor and the DBE subcontractor for each DBE. </a:t>
            </a:r>
            <a:r>
              <a:rPr lang="en-US" sz="1500" b="1" dirty="0"/>
              <a:t>The actual signed agreement(s) must be on file in the project records before the first progress estimate is paid. </a:t>
            </a:r>
          </a:p>
          <a:p>
            <a:r>
              <a:rPr lang="en-US" sz="1500" dirty="0"/>
              <a:t>If a DBE is unable to perform the work which they committed to at award, the prime contractor/consultant should notify the LG and the defaulting DBE is required to notify the TDOT Civil Rights Division immediately. Adequate effort should be made to replace the dollar amount of the lost DBE commitment. Please refer to TDOT Special Provision (SP) 1247LP and </a:t>
            </a:r>
            <a:r>
              <a:rPr lang="en-US" sz="1500" dirty="0">
                <a:hlinkClick r:id="rId2"/>
              </a:rPr>
              <a:t>https://www.tn.gov/tdot/civil-rights/small-business-development-program.html</a:t>
            </a:r>
            <a:r>
              <a:rPr lang="en-US" sz="1500" dirty="0"/>
              <a:t>. </a:t>
            </a:r>
            <a:r>
              <a:rPr lang="en-US" sz="1500" b="1" dirty="0">
                <a:solidFill>
                  <a:srgbClr val="FF0000"/>
                </a:solidFill>
              </a:rPr>
              <a:t>The DBE goal is a mandatory contractual obligation and shall be met or exceeded. The prime contractor shall replace the lost dollar amount of the DBE commitment with a DBE replacement approved by the TDOT Civil Rights Division. Refer to the Civil Rights Division Small Business Development Program’s website for more information on achieving DBE goals.</a:t>
            </a:r>
            <a:r>
              <a:rPr lang="en-US" sz="1500" dirty="0"/>
              <a:t> </a:t>
            </a:r>
          </a:p>
          <a:p>
            <a:r>
              <a:rPr lang="en-US" sz="1500" dirty="0"/>
              <a:t>The TDOT Civil Rights Division may be contacted to obtain additional guidance on Good Faith Effort determinations. If a DBE is unable to perform the work which they committed to perform, the prime contractor/consultant should notify the LG. Adequate effort should be made to replace the dollar amount of the lost DBE commitment.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52</a:t>
            </a:fld>
            <a:endParaRPr lang="en-US" dirty="0"/>
          </a:p>
        </p:txBody>
      </p:sp>
      <p:sp>
        <p:nvSpPr>
          <p:cNvPr id="2" name="Title 1"/>
          <p:cNvSpPr>
            <a:spLocks noGrp="1"/>
          </p:cNvSpPr>
          <p:nvPr>
            <p:ph type="title"/>
          </p:nvPr>
        </p:nvSpPr>
        <p:spPr/>
        <p:txBody>
          <a:bodyPr/>
          <a:lstStyle/>
          <a:p>
            <a:r>
              <a:rPr lang="en-US" sz="3200" dirty="0"/>
              <a:t>Construction Procedures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DBE SUBCONTRACTS AND CIVIL RIGHTS CONTRACT COMPLIANCE </a:t>
            </a:r>
          </a:p>
          <a:p>
            <a:pPr>
              <a:buNone/>
            </a:pPr>
            <a:r>
              <a:rPr lang="en-US" sz="1800" b="1" dirty="0"/>
              <a:t>(CONT’D)</a:t>
            </a:r>
          </a:p>
          <a:p>
            <a:endParaRPr lang="en-US" sz="1600" dirty="0"/>
          </a:p>
          <a:p>
            <a:r>
              <a:rPr lang="en-US" sz="2000" dirty="0"/>
              <a:t>If the contract has a DBE Goal, a copy of the signed subcontract agreement between the Prime Contractor and the DBE subcontractor must be in the project records (DBE file) before the first progress estimate can be paid. Additional information regarding Disadvantaged Business Enterprises is located in Chapter 7: Civil Rights Compliance. </a:t>
            </a:r>
          </a:p>
          <a:p>
            <a:r>
              <a:rPr lang="en-US" sz="2000" dirty="0"/>
              <a:t>At the Pre-Construction Conference, the Prime Contractor shall identify all DBE subcontractors indicating approximate dates for their appearance on the project. </a:t>
            </a:r>
          </a:p>
          <a:p>
            <a:pPr marL="0" indent="0">
              <a:buNone/>
            </a:pPr>
            <a:endParaRPr lang="en-US" sz="20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53</a:t>
            </a:fld>
            <a:endParaRPr lang="en-US" dirty="0"/>
          </a:p>
        </p:txBody>
      </p:sp>
      <p:sp>
        <p:nvSpPr>
          <p:cNvPr id="2" name="Title 1"/>
          <p:cNvSpPr>
            <a:spLocks noGrp="1"/>
          </p:cNvSpPr>
          <p:nvPr>
            <p:ph type="title"/>
          </p:nvPr>
        </p:nvSpPr>
        <p:spPr/>
        <p:txBody>
          <a:bodyPr/>
          <a:lstStyle/>
          <a:p>
            <a:r>
              <a:rPr lang="en-US" sz="3200" dirty="0"/>
              <a:t>Construction Procedures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DBE SUBCONTRACTS AND CIVIL RIGHTS CONTRACT COMPLIANCE </a:t>
            </a:r>
          </a:p>
          <a:p>
            <a:pPr>
              <a:buNone/>
            </a:pPr>
            <a:r>
              <a:rPr lang="en-US" sz="1800" b="1" dirty="0"/>
              <a:t>(CONT’D)</a:t>
            </a:r>
          </a:p>
          <a:p>
            <a:endParaRPr lang="en-US" sz="1600" dirty="0"/>
          </a:p>
          <a:p>
            <a:r>
              <a:rPr lang="en-US" sz="2000" dirty="0"/>
              <a:t>The DBE Company Profile (Form 8-8a) and DBE Material Supplier/Trucker Contract Certification (Form 8-8b) shall be completed in accordance with TDOT Circular Letter 1247-01 once the DBE contracts are in place as outlined in Section 7.2.9. Contact the Local Government DBE Liaison for a copy of the completed DBE Company Profile. A DBE Company Profile and the DBE Material Supplier/Trucker Contract Certification shall be completed for each DBE on the project and kept by the LG for records.  </a:t>
            </a:r>
          </a:p>
          <a:p>
            <a:endParaRPr lang="en-US" sz="16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54</a:t>
            </a:fld>
            <a:endParaRPr lang="en-US" dirty="0"/>
          </a:p>
        </p:txBody>
      </p:sp>
      <p:sp>
        <p:nvSpPr>
          <p:cNvPr id="2" name="Title 1"/>
          <p:cNvSpPr>
            <a:spLocks noGrp="1"/>
          </p:cNvSpPr>
          <p:nvPr>
            <p:ph type="title"/>
          </p:nvPr>
        </p:nvSpPr>
        <p:spPr/>
        <p:txBody>
          <a:bodyPr/>
          <a:lstStyle/>
          <a:p>
            <a:r>
              <a:rPr lang="en-US" sz="3200" dirty="0"/>
              <a:t>Construction Procedures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DBE Company Profile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55</a:t>
            </a:fld>
            <a:endParaRPr lang="en-US" dirty="0"/>
          </a:p>
        </p:txBody>
      </p:sp>
      <p:pic>
        <p:nvPicPr>
          <p:cNvPr id="6" name="Picture 5" descr="A close-up of a form">
            <a:extLst>
              <a:ext uri="{FF2B5EF4-FFF2-40B4-BE49-F238E27FC236}">
                <a16:creationId xmlns:a16="http://schemas.microsoft.com/office/drawing/2014/main" id="{31CD8BAE-E067-9F3F-9ACA-30FB10FDFF0F}"/>
              </a:ext>
            </a:extLst>
          </p:cNvPr>
          <p:cNvPicPr>
            <a:picLocks noChangeAspect="1"/>
          </p:cNvPicPr>
          <p:nvPr/>
        </p:nvPicPr>
        <p:blipFill>
          <a:blip r:embed="rId2"/>
          <a:stretch>
            <a:fillRect/>
          </a:stretch>
        </p:blipFill>
        <p:spPr>
          <a:xfrm>
            <a:off x="2717222" y="1676400"/>
            <a:ext cx="3709555" cy="480060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Material Supplier/Trucker Contract Certification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56</a:t>
            </a:fld>
            <a:endParaRPr lang="en-US" dirty="0"/>
          </a:p>
        </p:txBody>
      </p:sp>
      <p:pic>
        <p:nvPicPr>
          <p:cNvPr id="6" name="Picture 5" descr="A close-up of a form">
            <a:extLst>
              <a:ext uri="{FF2B5EF4-FFF2-40B4-BE49-F238E27FC236}">
                <a16:creationId xmlns:a16="http://schemas.microsoft.com/office/drawing/2014/main" id="{B8D42BA1-018C-58E2-34BF-9F99AC16F6B7}"/>
              </a:ext>
            </a:extLst>
          </p:cNvPr>
          <p:cNvPicPr>
            <a:picLocks noChangeAspect="1"/>
          </p:cNvPicPr>
          <p:nvPr/>
        </p:nvPicPr>
        <p:blipFill>
          <a:blip r:embed="rId2"/>
          <a:stretch>
            <a:fillRect/>
          </a:stretch>
        </p:blipFill>
        <p:spPr>
          <a:xfrm>
            <a:off x="679560" y="1619723"/>
            <a:ext cx="3709555" cy="4800600"/>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2D8D0EF1-6A19-6B81-E45B-804D0272C108}"/>
              </a:ext>
            </a:extLst>
          </p:cNvPr>
          <p:cNvPicPr>
            <a:picLocks noChangeAspect="1"/>
          </p:cNvPicPr>
          <p:nvPr/>
        </p:nvPicPr>
        <p:blipFill>
          <a:blip r:embed="rId3"/>
          <a:stretch>
            <a:fillRect/>
          </a:stretch>
        </p:blipFill>
        <p:spPr>
          <a:xfrm>
            <a:off x="4754887" y="1619723"/>
            <a:ext cx="3729024" cy="4825796"/>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Material Supplier/Trucker Contract Certification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57</a:t>
            </a:fld>
            <a:endParaRPr lang="en-US" dirty="0"/>
          </a:p>
        </p:txBody>
      </p:sp>
      <p:pic>
        <p:nvPicPr>
          <p:cNvPr id="5" name="Picture 4" descr="A blank form with lines">
            <a:extLst>
              <a:ext uri="{FF2B5EF4-FFF2-40B4-BE49-F238E27FC236}">
                <a16:creationId xmlns:a16="http://schemas.microsoft.com/office/drawing/2014/main" id="{7A0CD4BA-9C15-B106-2BD5-6CE3A5248EE5}"/>
              </a:ext>
            </a:extLst>
          </p:cNvPr>
          <p:cNvPicPr>
            <a:picLocks noChangeAspect="1"/>
          </p:cNvPicPr>
          <p:nvPr/>
        </p:nvPicPr>
        <p:blipFill>
          <a:blip r:embed="rId2"/>
          <a:stretch>
            <a:fillRect/>
          </a:stretch>
        </p:blipFill>
        <p:spPr>
          <a:xfrm>
            <a:off x="630150" y="1600200"/>
            <a:ext cx="3719391" cy="4809260"/>
          </a:xfrm>
          <a:prstGeom prst="rect">
            <a:avLst/>
          </a:prstGeom>
          <a:effectLst>
            <a:outerShdw blurRad="63500" sx="102000" sy="102000" algn="ctr" rotWithShape="0">
              <a:prstClr val="black">
                <a:alpha val="40000"/>
              </a:prstClr>
            </a:outerShdw>
          </a:effectLst>
        </p:spPr>
      </p:pic>
      <p:pic>
        <p:nvPicPr>
          <p:cNvPr id="9" name="Picture 8" descr="A blank form with lines">
            <a:extLst>
              <a:ext uri="{FF2B5EF4-FFF2-40B4-BE49-F238E27FC236}">
                <a16:creationId xmlns:a16="http://schemas.microsoft.com/office/drawing/2014/main" id="{9962A477-AE2E-DAD2-089E-68D4B59905E7}"/>
              </a:ext>
            </a:extLst>
          </p:cNvPr>
          <p:cNvPicPr>
            <a:picLocks noChangeAspect="1"/>
          </p:cNvPicPr>
          <p:nvPr/>
        </p:nvPicPr>
        <p:blipFill>
          <a:blip r:embed="rId3"/>
          <a:stretch>
            <a:fillRect/>
          </a:stretch>
        </p:blipFill>
        <p:spPr>
          <a:xfrm>
            <a:off x="4794302" y="1600201"/>
            <a:ext cx="3719548" cy="48092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2874009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Material Supplier/Trucker Contract Certification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58</a:t>
            </a:fld>
            <a:endParaRPr lang="en-US" dirty="0"/>
          </a:p>
        </p:txBody>
      </p:sp>
      <p:pic>
        <p:nvPicPr>
          <p:cNvPr id="5" name="Picture 4" descr="A blank credit workbook with lines">
            <a:extLst>
              <a:ext uri="{FF2B5EF4-FFF2-40B4-BE49-F238E27FC236}">
                <a16:creationId xmlns:a16="http://schemas.microsoft.com/office/drawing/2014/main" id="{0DC36B31-D332-C8D3-9144-9132003797EA}"/>
              </a:ext>
            </a:extLst>
          </p:cNvPr>
          <p:cNvPicPr>
            <a:picLocks noChangeAspect="1"/>
          </p:cNvPicPr>
          <p:nvPr/>
        </p:nvPicPr>
        <p:blipFill>
          <a:blip r:embed="rId2"/>
          <a:stretch>
            <a:fillRect/>
          </a:stretch>
        </p:blipFill>
        <p:spPr>
          <a:xfrm>
            <a:off x="1568125" y="1600200"/>
            <a:ext cx="6007750" cy="46462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409032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DBE Material Supplier/Trucker Contract Certification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59</a:t>
            </a:fld>
            <a:endParaRPr lang="en-US" dirty="0"/>
          </a:p>
        </p:txBody>
      </p:sp>
      <p:pic>
        <p:nvPicPr>
          <p:cNvPr id="6" name="Picture 5" descr="A blank form with text">
            <a:extLst>
              <a:ext uri="{FF2B5EF4-FFF2-40B4-BE49-F238E27FC236}">
                <a16:creationId xmlns:a16="http://schemas.microsoft.com/office/drawing/2014/main" id="{110DDA2F-BF81-C5A5-E997-AD62DF6BB72E}"/>
              </a:ext>
            </a:extLst>
          </p:cNvPr>
          <p:cNvPicPr>
            <a:picLocks noChangeAspect="1"/>
          </p:cNvPicPr>
          <p:nvPr/>
        </p:nvPicPr>
        <p:blipFill>
          <a:blip r:embed="rId2"/>
          <a:stretch>
            <a:fillRect/>
          </a:stretch>
        </p:blipFill>
        <p:spPr>
          <a:xfrm>
            <a:off x="1709124" y="1676400"/>
            <a:ext cx="5714405" cy="4419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84734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RESPONSIBLE CHARGE</a:t>
            </a:r>
          </a:p>
          <a:p>
            <a:endParaRPr lang="en-US" sz="1700" dirty="0"/>
          </a:p>
          <a:p>
            <a:r>
              <a:rPr lang="en-US" sz="1600" dirty="0"/>
              <a:t>The Local Government (LG) must designate </a:t>
            </a:r>
            <a:r>
              <a:rPr lang="en-US" sz="1600" dirty="0">
                <a:solidFill>
                  <a:srgbClr val="FF0000"/>
                </a:solidFill>
              </a:rPr>
              <a:t>a Responsible Charge </a:t>
            </a:r>
            <a:r>
              <a:rPr lang="en-US" sz="1600" dirty="0"/>
              <a:t>for the administration of the project, including, but not limited to: requesting authorization of funds, requesting award of contract, supervision of the CEI, authority to approve changes, and accountability for contract compliance (23 CFR 635.105) as outlined in Chapter 3: Getting Started.</a:t>
            </a:r>
          </a:p>
          <a:p>
            <a:r>
              <a:rPr lang="en-US" sz="1600" dirty="0"/>
              <a:t>The LG will act on the behalf of the Tennessee Department of Transportation (TDOT) for the administration of construction projects and that in accordance with federal regulations, funds may be withheld for non-compliance of federal rules and regulations (23 CFR 1.36):</a:t>
            </a:r>
          </a:p>
          <a:p>
            <a:pPr marL="400050" lvl="1" indent="0">
              <a:buNone/>
            </a:pPr>
            <a:r>
              <a:rPr lang="en-US" sz="1600" b="1" dirty="0"/>
              <a:t>“If the Administrator determines that a Local Agency has violated or failed to comply with the Federal laws or the regulations in this part with respect to a project, he may withhold payment to the Local Agency of Federal funds on account of such project, withhold approval of further projects by the Local Agency, and take such other action that he deems appropriate under the circumstances, until compliance or remedial action has been accomplished by the Local Agency to the satisfaction of the Administrator.” </a:t>
            </a:r>
            <a:endParaRPr lang="en-US" sz="16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6</a:t>
            </a:fld>
            <a:endParaRPr lang="en-US" dirty="0"/>
          </a:p>
        </p:txBody>
      </p:sp>
      <p:sp>
        <p:nvSpPr>
          <p:cNvPr id="2" name="Title 1"/>
          <p:cNvSpPr>
            <a:spLocks noGrp="1"/>
          </p:cNvSpPr>
          <p:nvPr>
            <p:ph type="title"/>
          </p:nvPr>
        </p:nvSpPr>
        <p:spPr/>
        <p:txBody>
          <a:bodyPr/>
          <a:lstStyle/>
          <a:p>
            <a:r>
              <a:rPr lang="en-US" dirty="0"/>
              <a:t>Pre-Construction Procedures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DBE SUBCONTRACTS AND CIVIL RIGHTS CONTRACT COMPLIANCE </a:t>
            </a:r>
          </a:p>
          <a:p>
            <a:pPr>
              <a:buNone/>
            </a:pPr>
            <a:r>
              <a:rPr lang="en-US" sz="1800" b="1" dirty="0"/>
              <a:t>(CONT’D)</a:t>
            </a:r>
            <a:endParaRPr lang="en-US" sz="1600" dirty="0"/>
          </a:p>
          <a:p>
            <a:r>
              <a:rPr lang="en-US" sz="1600" b="1" dirty="0">
                <a:solidFill>
                  <a:srgbClr val="000000"/>
                </a:solidFill>
                <a:latin typeface="Arial" panose="020B0604020202020204" pitchFamily="34" charset="0"/>
              </a:rPr>
              <a:t>The Commercially Useful Function (CUF) Checklist </a:t>
            </a:r>
            <a:r>
              <a:rPr lang="en-US" sz="1600" dirty="0">
                <a:solidFill>
                  <a:srgbClr val="000000"/>
                </a:solidFill>
                <a:latin typeface="Arial" panose="020B0604020202020204" pitchFamily="34" charset="0"/>
              </a:rPr>
              <a:t>(</a:t>
            </a:r>
            <a:r>
              <a:rPr lang="en-US" sz="1600" dirty="0">
                <a:solidFill>
                  <a:srgbClr val="0000FF"/>
                </a:solidFill>
                <a:latin typeface="Arial" panose="020B0604020202020204" pitchFamily="34" charset="0"/>
              </a:rPr>
              <a:t>Form 8-9</a:t>
            </a:r>
            <a:r>
              <a:rPr lang="en-US" sz="1600" dirty="0">
                <a:solidFill>
                  <a:srgbClr val="000000"/>
                </a:solidFill>
                <a:latin typeface="Arial" panose="020B0604020202020204" pitchFamily="34" charset="0"/>
              </a:rPr>
              <a:t>) </a:t>
            </a:r>
            <a:r>
              <a:rPr lang="en-US" sz="1600" b="1" dirty="0">
                <a:solidFill>
                  <a:srgbClr val="000000"/>
                </a:solidFill>
                <a:latin typeface="Arial" panose="020B0604020202020204" pitchFamily="34" charset="0"/>
              </a:rPr>
              <a:t>shall be completed for every DBE on </a:t>
            </a:r>
            <a:r>
              <a:rPr lang="en-US" sz="1600" b="1" u="sng" dirty="0">
                <a:solidFill>
                  <a:srgbClr val="FF0000"/>
                </a:solidFill>
                <a:latin typeface="Arial" panose="020B0604020202020204" pitchFamily="34" charset="0"/>
              </a:rPr>
              <a:t>ALL</a:t>
            </a:r>
            <a:r>
              <a:rPr lang="en-US" sz="1600" b="1" dirty="0">
                <a:solidFill>
                  <a:srgbClr val="000000"/>
                </a:solidFill>
                <a:latin typeface="Arial" panose="020B0604020202020204" pitchFamily="34" charset="0"/>
              </a:rPr>
              <a:t> projects and submitted to the TDOT Civil Rights Office via their web address </a:t>
            </a:r>
            <a:r>
              <a:rPr lang="en-US" sz="1600" dirty="0">
                <a:solidFill>
                  <a:srgbClr val="000000"/>
                </a:solidFill>
                <a:latin typeface="Arial" panose="020B0604020202020204" pitchFamily="34" charset="0"/>
              </a:rPr>
              <a:t>(</a:t>
            </a:r>
            <a:r>
              <a:rPr lang="en-US" sz="1600" dirty="0">
                <a:latin typeface="Arial" panose="020B0604020202020204" pitchFamily="34" charset="0"/>
                <a:hlinkClick r:id="rId2"/>
              </a:rPr>
              <a:t>tdot.dbe.program@tn.gov</a:t>
            </a:r>
            <a:r>
              <a:rPr lang="en-US" sz="1600" dirty="0">
                <a:latin typeface="Arial" panose="020B0604020202020204" pitchFamily="34" charset="0"/>
              </a:rPr>
              <a:t>). The Local Government Project Supervisor shall assume the responsibility of completing </a:t>
            </a:r>
            <a:r>
              <a:rPr lang="en-US" sz="1600" dirty="0">
                <a:solidFill>
                  <a:srgbClr val="000000"/>
                </a:solidFill>
                <a:latin typeface="Arial" panose="020B0604020202020204" pitchFamily="34" charset="0"/>
              </a:rPr>
              <a:t>the </a:t>
            </a:r>
            <a:r>
              <a:rPr lang="en-US" sz="1600" dirty="0" err="1">
                <a:solidFill>
                  <a:srgbClr val="000000"/>
                </a:solidFill>
                <a:latin typeface="Arial" panose="020B0604020202020204" pitchFamily="34" charset="0"/>
              </a:rPr>
              <a:t>CUF</a:t>
            </a:r>
            <a:r>
              <a:rPr lang="en-US" sz="1600" dirty="0">
                <a:solidFill>
                  <a:srgbClr val="000000"/>
                </a:solidFill>
                <a:latin typeface="Arial" panose="020B0604020202020204" pitchFamily="34" charset="0"/>
              </a:rPr>
              <a:t> Checklist. The Project Inspector shall initiate the </a:t>
            </a:r>
            <a:r>
              <a:rPr lang="en-US" sz="1600" dirty="0" err="1">
                <a:solidFill>
                  <a:srgbClr val="000000"/>
                </a:solidFill>
                <a:latin typeface="Arial" panose="020B0604020202020204" pitchFamily="34" charset="0"/>
              </a:rPr>
              <a:t>CUF</a:t>
            </a:r>
            <a:r>
              <a:rPr lang="en-US" sz="1600" dirty="0">
                <a:solidFill>
                  <a:srgbClr val="000000"/>
                </a:solidFill>
                <a:latin typeface="Arial" panose="020B0604020202020204" pitchFamily="34" charset="0"/>
              </a:rPr>
              <a:t> Checklist as soon as the DBE starts work. The date on the </a:t>
            </a:r>
            <a:r>
              <a:rPr lang="en-US" sz="1600" dirty="0" err="1">
                <a:solidFill>
                  <a:srgbClr val="000000"/>
                </a:solidFill>
                <a:latin typeface="Arial" panose="020B0604020202020204" pitchFamily="34" charset="0"/>
              </a:rPr>
              <a:t>CUF</a:t>
            </a:r>
            <a:r>
              <a:rPr lang="en-US" sz="1600" dirty="0">
                <a:solidFill>
                  <a:srgbClr val="000000"/>
                </a:solidFill>
                <a:latin typeface="Arial" panose="020B0604020202020204" pitchFamily="34" charset="0"/>
              </a:rPr>
              <a:t> Checklist (Date of Review) should be the date the actual observation was made. The Project Supervisor shall send the original to the DBE Liaison. A copy of the completed DBE Company Profile and a copy of the </a:t>
            </a:r>
            <a:r>
              <a:rPr lang="en-US" sz="1600" dirty="0" err="1">
                <a:solidFill>
                  <a:srgbClr val="000000"/>
                </a:solidFill>
                <a:latin typeface="Arial" panose="020B0604020202020204" pitchFamily="34" charset="0"/>
              </a:rPr>
              <a:t>CUF</a:t>
            </a:r>
            <a:r>
              <a:rPr lang="en-US" sz="1600" dirty="0">
                <a:solidFill>
                  <a:srgbClr val="000000"/>
                </a:solidFill>
                <a:latin typeface="Arial" panose="020B0604020202020204" pitchFamily="34" charset="0"/>
              </a:rPr>
              <a:t> Checklist shall be sent to the TDOT Civil Rights Office with a copy provided to the </a:t>
            </a:r>
            <a:r>
              <a:rPr lang="en-US" sz="1600" dirty="0" err="1">
                <a:solidFill>
                  <a:srgbClr val="000000"/>
                </a:solidFill>
                <a:latin typeface="Arial" panose="020B0604020202020204" pitchFamily="34" charset="0"/>
              </a:rPr>
              <a:t>LPDO</a:t>
            </a:r>
            <a:r>
              <a:rPr lang="en-US" sz="1600" dirty="0"/>
              <a:t>. </a:t>
            </a:r>
          </a:p>
          <a:p>
            <a:r>
              <a:rPr lang="en-US" sz="1600" dirty="0"/>
              <a:t>All work activities performed by a DBE shall be monitored and documented to ensure compliance. All work performed by a DBE shall be documented separately in the Project Diary. The DBE name, equipment, labor, and the type of work performed shall be documented. The acronym DBE shall be written beside the DBE name to distinguish DBE status. The project inspector shall ensure the DBE is performing the work reflected on the subcontract.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60</a:t>
            </a:fld>
            <a:endParaRPr lang="en-US" dirty="0"/>
          </a:p>
        </p:txBody>
      </p:sp>
      <p:sp>
        <p:nvSpPr>
          <p:cNvPr id="2" name="Title 1"/>
          <p:cNvSpPr>
            <a:spLocks noGrp="1"/>
          </p:cNvSpPr>
          <p:nvPr>
            <p:ph type="title"/>
          </p:nvPr>
        </p:nvSpPr>
        <p:spPr/>
        <p:txBody>
          <a:bodyPr/>
          <a:lstStyle/>
          <a:p>
            <a:r>
              <a:rPr lang="en-US" sz="3200" dirty="0"/>
              <a:t>Construction Procedures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Useful Function Checklist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61</a:t>
            </a:fld>
            <a:endParaRPr lang="en-US" dirty="0"/>
          </a:p>
        </p:txBody>
      </p:sp>
      <p:pic>
        <p:nvPicPr>
          <p:cNvPr id="6" name="Picture 5" descr="A close-up of a document&#10;&#10;Description automatically generated">
            <a:extLst>
              <a:ext uri="{FF2B5EF4-FFF2-40B4-BE49-F238E27FC236}">
                <a16:creationId xmlns:a16="http://schemas.microsoft.com/office/drawing/2014/main" id="{3F814DC6-C821-A056-461F-FD97D860596B}"/>
              </a:ext>
            </a:extLst>
          </p:cNvPr>
          <p:cNvPicPr>
            <a:picLocks noChangeAspect="1"/>
          </p:cNvPicPr>
          <p:nvPr/>
        </p:nvPicPr>
        <p:blipFill>
          <a:blip r:embed="rId2"/>
          <a:stretch>
            <a:fillRect/>
          </a:stretch>
        </p:blipFill>
        <p:spPr>
          <a:xfrm>
            <a:off x="549870" y="1604319"/>
            <a:ext cx="3717329" cy="4810660"/>
          </a:xfrm>
          <a:prstGeom prst="rect">
            <a:avLst/>
          </a:prstGeom>
          <a:effectLst>
            <a:outerShdw blurRad="63500" sx="102000" sy="102000" algn="ctr" rotWithShape="0">
              <a:prstClr val="black">
                <a:alpha val="40000"/>
              </a:prstClr>
            </a:outerShdw>
          </a:effectLst>
        </p:spPr>
      </p:pic>
      <p:pic>
        <p:nvPicPr>
          <p:cNvPr id="9" name="Picture 8" descr="A close-up of a questionnaire">
            <a:extLst>
              <a:ext uri="{FF2B5EF4-FFF2-40B4-BE49-F238E27FC236}">
                <a16:creationId xmlns:a16="http://schemas.microsoft.com/office/drawing/2014/main" id="{5C0732E8-7DD3-8413-F29A-C7931E0CD0D9}"/>
              </a:ext>
            </a:extLst>
          </p:cNvPr>
          <p:cNvPicPr>
            <a:picLocks noChangeAspect="1"/>
          </p:cNvPicPr>
          <p:nvPr/>
        </p:nvPicPr>
        <p:blipFill>
          <a:blip r:embed="rId3"/>
          <a:stretch>
            <a:fillRect/>
          </a:stretch>
        </p:blipFill>
        <p:spPr>
          <a:xfrm>
            <a:off x="4876803" y="1604319"/>
            <a:ext cx="3717329" cy="481066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Commercially Useful Function Checklist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62</a:t>
            </a:fld>
            <a:endParaRPr lang="en-US" dirty="0"/>
          </a:p>
        </p:txBody>
      </p:sp>
      <p:pic>
        <p:nvPicPr>
          <p:cNvPr id="7" name="Picture 6" descr="A close-up of a questionnaire">
            <a:extLst>
              <a:ext uri="{FF2B5EF4-FFF2-40B4-BE49-F238E27FC236}">
                <a16:creationId xmlns:a16="http://schemas.microsoft.com/office/drawing/2014/main" id="{32431C65-5A45-FEC5-4D8A-712BB12233E6}"/>
              </a:ext>
            </a:extLst>
          </p:cNvPr>
          <p:cNvPicPr>
            <a:picLocks noChangeAspect="1"/>
          </p:cNvPicPr>
          <p:nvPr/>
        </p:nvPicPr>
        <p:blipFill>
          <a:blip r:embed="rId2"/>
          <a:stretch>
            <a:fillRect/>
          </a:stretch>
        </p:blipFill>
        <p:spPr>
          <a:xfrm>
            <a:off x="628650" y="1600200"/>
            <a:ext cx="3709555" cy="4800600"/>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AEE30DA4-69C7-EE0D-F8AD-07AF913246D4}"/>
              </a:ext>
            </a:extLst>
          </p:cNvPr>
          <p:cNvPicPr>
            <a:picLocks noChangeAspect="1"/>
          </p:cNvPicPr>
          <p:nvPr/>
        </p:nvPicPr>
        <p:blipFill>
          <a:blip r:embed="rId3"/>
          <a:stretch>
            <a:fillRect/>
          </a:stretch>
        </p:blipFill>
        <p:spPr>
          <a:xfrm>
            <a:off x="4805797" y="1600200"/>
            <a:ext cx="3709555"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a:t>
            </a:r>
          </a:p>
          <a:p>
            <a:endParaRPr lang="en-US" sz="1800" dirty="0"/>
          </a:p>
          <a:p>
            <a:r>
              <a:rPr lang="en-US" sz="1800" dirty="0"/>
              <a:t>All construction shall be completed in full compliance with the contract documents, including the Bid Book, TDOT Standard Specifications for Road and Bridge Construction, and TDOT Standard Drawings. </a:t>
            </a:r>
          </a:p>
          <a:p>
            <a:r>
              <a:rPr lang="en-US" sz="1800" dirty="0"/>
              <a:t>The TDOT Regional Construction Manager and Materials &amp; Tests Manager will each assign a TDOT representative to participate in the project pre-construction conference. The TDOT Construction Representative will conduct routine project reviews (at designated intervals as described in Circular Letter 105.11-01), attend progress meetings, and participate in the final inspection.</a:t>
            </a:r>
          </a:p>
          <a:p>
            <a:r>
              <a:rPr lang="en-US" sz="1800" dirty="0"/>
              <a:t>For non-traditional projects, the </a:t>
            </a:r>
            <a:r>
              <a:rPr lang="en-US" sz="1800" dirty="0" err="1"/>
              <a:t>LPDO</a:t>
            </a:r>
            <a:r>
              <a:rPr lang="en-US" sz="1800" dirty="0"/>
              <a:t> may elect to utilize a consultant firm to conduct oversight reviews. The TDOT Regional office will need to verify with the </a:t>
            </a:r>
            <a:r>
              <a:rPr lang="en-US" sz="1800" dirty="0" err="1"/>
              <a:t>LPDO</a:t>
            </a:r>
            <a:r>
              <a:rPr lang="en-US" sz="1800" dirty="0"/>
              <a:t> if an oversight consultant firm will be used. </a:t>
            </a:r>
          </a:p>
          <a:p>
            <a:pPr>
              <a:buNone/>
            </a:pP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63</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CONSTRUCTION </a:t>
            </a:r>
          </a:p>
          <a:p>
            <a:endParaRPr lang="en-US" sz="1800" dirty="0"/>
          </a:p>
          <a:p>
            <a:r>
              <a:rPr lang="en-US" sz="2000" dirty="0"/>
              <a:t>The TDOT Operations’ Circular Letter File contains general guidance and requirements for the proper administration of projects. The Circular Letters can be found at: </a:t>
            </a:r>
            <a:r>
              <a:rPr lang="en-US" sz="2000" dirty="0">
                <a:hlinkClick r:id="rId3"/>
              </a:rPr>
              <a:t>https://www.tn.gov/content/dam/tn/tdot/programdevelopment/localprograms/documents-and-forms/LP_Circular_Letters_Combined.pdf</a:t>
            </a:r>
            <a:r>
              <a:rPr lang="en-US" sz="2000" dirty="0"/>
              <a:t>. </a:t>
            </a:r>
            <a:br>
              <a:rPr lang="en-US" sz="2000" dirty="0"/>
            </a:br>
            <a:endParaRPr lang="en-US" sz="2000" dirty="0"/>
          </a:p>
          <a:p>
            <a:r>
              <a:rPr lang="en-US" sz="2000" dirty="0"/>
              <a:t>Reduced requirements for non-traditional projects can be found in Chapter 10: Non-Traditional Projects.  </a:t>
            </a:r>
          </a:p>
          <a:p>
            <a:pPr>
              <a:buNone/>
            </a:pP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64</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TDOT Local Government Guidelines (</a:t>
            </a:r>
            <a:r>
              <a:rPr lang="en-US" sz="2800" dirty="0" err="1"/>
              <a:t>LGG</a:t>
            </a:r>
            <a:r>
              <a:rPr lang="en-US" sz="2800" dirty="0"/>
              <a:t>)</a:t>
            </a:r>
          </a:p>
          <a:p>
            <a:r>
              <a:rPr lang="en-US" sz="2800" dirty="0">
                <a:solidFill>
                  <a:srgbClr val="FF0000"/>
                </a:solidFill>
              </a:rPr>
              <a:t>TDOT Standard Specifications for Road and Bridge Construction (2021) </a:t>
            </a:r>
            <a:r>
              <a:rPr lang="en-US" sz="2800" dirty="0"/>
              <a:t>and Supplemental Specifications</a:t>
            </a:r>
          </a:p>
          <a:p>
            <a:r>
              <a:rPr lang="en-US" sz="2800" dirty="0"/>
              <a:t>TDOT Standard Drawings</a:t>
            </a:r>
          </a:p>
          <a:p>
            <a:r>
              <a:rPr lang="en-US" sz="2800" dirty="0"/>
              <a:t>Contract including Special Provisions</a:t>
            </a:r>
          </a:p>
          <a:p>
            <a:r>
              <a:rPr lang="en-US" sz="2800" dirty="0"/>
              <a:t>Plans</a:t>
            </a:r>
          </a:p>
          <a:p>
            <a:r>
              <a:rPr lang="en-US" sz="2800" dirty="0"/>
              <a:t>TDOT Circular Letters</a:t>
            </a:r>
          </a:p>
          <a:p>
            <a:r>
              <a:rPr lang="en-US" sz="2800" dirty="0"/>
              <a:t>Other referenced guidance (</a:t>
            </a:r>
            <a:r>
              <a:rPr lang="en-US" sz="2800" dirty="0" err="1"/>
              <a:t>AASHTO</a:t>
            </a:r>
            <a:r>
              <a:rPr lang="en-US" sz="2800" dirty="0"/>
              <a:t>, ASTM, </a:t>
            </a:r>
            <a:r>
              <a:rPr lang="en-US" sz="2800" dirty="0" err="1"/>
              <a:t>MUTCD</a:t>
            </a:r>
            <a:r>
              <a:rPr lang="en-US" sz="2800" dirty="0"/>
              <a:t>, ETC.)</a:t>
            </a:r>
          </a:p>
        </p:txBody>
      </p:sp>
      <p:sp>
        <p:nvSpPr>
          <p:cNvPr id="4" name="Slide Number Placeholder 3"/>
          <p:cNvSpPr>
            <a:spLocks noGrp="1"/>
          </p:cNvSpPr>
          <p:nvPr>
            <p:ph type="sldNum" sz="quarter" idx="4"/>
          </p:nvPr>
        </p:nvSpPr>
        <p:spPr/>
        <p:txBody>
          <a:bodyPr/>
          <a:lstStyle/>
          <a:p>
            <a:fld id="{4B44052D-1638-4015-866F-98EC4A8F9EA8}" type="slidenum">
              <a:rPr lang="en-US" smtClean="0"/>
              <a:pPr/>
              <a:t>65</a:t>
            </a:fld>
            <a:endParaRPr lang="en-US" dirty="0"/>
          </a:p>
        </p:txBody>
      </p:sp>
      <p:sp>
        <p:nvSpPr>
          <p:cNvPr id="2" name="Title 1"/>
          <p:cNvSpPr>
            <a:spLocks noGrp="1"/>
          </p:cNvSpPr>
          <p:nvPr>
            <p:ph type="title"/>
          </p:nvPr>
        </p:nvSpPr>
        <p:spPr/>
        <p:txBody>
          <a:bodyPr/>
          <a:lstStyle/>
          <a:p>
            <a:r>
              <a:rPr lang="en-US" dirty="0"/>
              <a:t>Contract Documents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endParaRPr lang="en-US" sz="3200" dirty="0"/>
          </a:p>
          <a:p>
            <a:pPr marL="342900" lvl="1" indent="-342900">
              <a:buChar char="•"/>
            </a:pPr>
            <a:r>
              <a:rPr lang="en-US" dirty="0">
                <a:ea typeface="+mn-ea"/>
                <a:cs typeface="+mn-cs"/>
              </a:rPr>
              <a:t>Special Provisions</a:t>
            </a:r>
          </a:p>
          <a:p>
            <a:pPr marL="342900" lvl="1" indent="-342900">
              <a:buChar char="•"/>
            </a:pPr>
            <a:r>
              <a:rPr lang="en-US" dirty="0">
                <a:ea typeface="+mn-ea"/>
                <a:cs typeface="+mn-cs"/>
              </a:rPr>
              <a:t>Plans </a:t>
            </a:r>
          </a:p>
          <a:p>
            <a:pPr marL="342900" lvl="1" indent="-342900">
              <a:buChar char="•"/>
            </a:pPr>
            <a:r>
              <a:rPr lang="en-US" dirty="0">
                <a:ea typeface="+mn-ea"/>
                <a:cs typeface="+mn-cs"/>
              </a:rPr>
              <a:t>Supplemental Specifications</a:t>
            </a:r>
          </a:p>
          <a:p>
            <a:pPr marL="342900" lvl="1" indent="-342900">
              <a:buChar char="•"/>
            </a:pPr>
            <a:r>
              <a:rPr lang="en-US" dirty="0">
                <a:ea typeface="+mn-ea"/>
                <a:cs typeface="+mn-cs"/>
              </a:rPr>
              <a:t>Standard Specifications </a:t>
            </a:r>
          </a:p>
          <a:p>
            <a:endParaRPr lang="en-US"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66</a:t>
            </a:fld>
            <a:endParaRPr lang="en-US" dirty="0"/>
          </a:p>
        </p:txBody>
      </p:sp>
      <p:sp>
        <p:nvSpPr>
          <p:cNvPr id="2" name="Title 1"/>
          <p:cNvSpPr>
            <a:spLocks noGrp="1"/>
          </p:cNvSpPr>
          <p:nvPr>
            <p:ph type="title"/>
          </p:nvPr>
        </p:nvSpPr>
        <p:spPr/>
        <p:txBody>
          <a:bodyPr>
            <a:normAutofit/>
          </a:bodyPr>
          <a:lstStyle/>
          <a:p>
            <a:r>
              <a:rPr lang="en-US" sz="3000" dirty="0"/>
              <a:t>Hierarchy of Contract Documents(§105.04)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PRE-CONSTRUCTION CONFERENCE</a:t>
            </a:r>
          </a:p>
          <a:p>
            <a:r>
              <a:rPr lang="en-US" sz="1600" dirty="0"/>
              <a:t>Before any work begins, a pre-construction conference shall be held (Standard Specifications, Section 105.06) by the Local Government’s Project Supervisor to discuss the contractor’s plan of operation, required contract provisions, environmental commitments if applicable, erosion control, traffic control/work zone safety, utility relocations, inspection, materials acceptance, independent assurance, quality control plans, certified payrolls, DBE/subcontractors (approximate mobilization dates), etc. Minutes (Pre-Construction Conference Minutes Form) shall be kept of this conference</a:t>
            </a:r>
            <a:r>
              <a:rPr lang="en-US" sz="1600" i="1" dirty="0"/>
              <a:t>, </a:t>
            </a:r>
            <a:r>
              <a:rPr lang="en-US" sz="1600" dirty="0"/>
              <a:t>including an attendance roster (Pre-Construction Conference Sign-in Sheet), and key decisions shall be fully documented. A copy of these minutes should be emailed to all attendees and to </a:t>
            </a:r>
            <a:r>
              <a:rPr lang="en-US" sz="1600" dirty="0">
                <a:hlinkClick r:id="rId2"/>
              </a:rPr>
              <a:t>Local.Programs@tn.gov</a:t>
            </a:r>
            <a:r>
              <a:rPr lang="en-US" sz="1600" dirty="0"/>
              <a:t> . </a:t>
            </a:r>
            <a:r>
              <a:rPr lang="en-US" sz="1600" dirty="0">
                <a:solidFill>
                  <a:srgbClr val="FF0000"/>
                </a:solidFill>
              </a:rPr>
              <a:t>The preconstruction meeting may be held virtually if all requirements are met. </a:t>
            </a:r>
          </a:p>
          <a:p>
            <a:r>
              <a:rPr lang="en-US" sz="1600" dirty="0"/>
              <a:t>A meeting announcement (Pre-Construction Conference Notice) (Circular Letter 105.06-01) (Form 8-10a) shall be sent 14 days in advance, to all parties with a vested interest in the project including, but not limited to: prime and subcontractors, material suppliers, permitting agencies, utility owners, the TDOT District Operations Engineer/Manager, TDOT Regional Materials and Tests Supervisor and other affected LGs. </a:t>
            </a:r>
            <a:r>
              <a:rPr lang="en-US" sz="1600" dirty="0">
                <a:solidFill>
                  <a:srgbClr val="FF0000"/>
                </a:solidFill>
              </a:rPr>
              <a:t>The preconstruction meeting shall not commence until the work order (notice to proceed) has been issued</a:t>
            </a:r>
            <a:r>
              <a:rPr lang="en-US" sz="1600" dirty="0"/>
              <a:t>. </a:t>
            </a:r>
          </a:p>
        </p:txBody>
      </p:sp>
      <p:sp>
        <p:nvSpPr>
          <p:cNvPr id="4" name="Slide Number Placeholder 3"/>
          <p:cNvSpPr>
            <a:spLocks noGrp="1"/>
          </p:cNvSpPr>
          <p:nvPr>
            <p:ph type="sldNum" sz="quarter" idx="4"/>
          </p:nvPr>
        </p:nvSpPr>
        <p:spPr/>
        <p:txBody>
          <a:bodyPr/>
          <a:lstStyle/>
          <a:p>
            <a:fld id="{4B44052D-1638-4015-866F-98EC4A8F9EA8}" type="slidenum">
              <a:rPr lang="en-US" smtClean="0"/>
              <a:pPr/>
              <a:t>67</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PRE-CONSTRUCTION CONFERENCE (CONT’D)</a:t>
            </a:r>
          </a:p>
          <a:p>
            <a:r>
              <a:rPr lang="en-US" sz="1800" b="1" dirty="0"/>
              <a:t>TDOT Materials &amp; Tests Office and TDOT District Operations Office representatives must be present at the Pre-Construction Conference. </a:t>
            </a:r>
            <a:r>
              <a:rPr lang="en-US" sz="1800" dirty="0"/>
              <a:t>If both of these offices are not represented at the Pre-Construction conference, the Pre-Construction conference must be postponed until TDOT representatives can be present. </a:t>
            </a:r>
          </a:p>
          <a:p>
            <a:endParaRPr lang="en-US" sz="1800" dirty="0"/>
          </a:p>
          <a:p>
            <a:r>
              <a:rPr lang="en-US" sz="1800" dirty="0"/>
              <a:t>In the Pre-Construction Conference, the following documents will be required. </a:t>
            </a:r>
          </a:p>
          <a:p>
            <a:pPr lvl="1"/>
            <a:r>
              <a:rPr lang="en-US" sz="1800" dirty="0"/>
              <a:t>• Pre-Construction Notice (Form 8-10a)</a:t>
            </a:r>
          </a:p>
          <a:p>
            <a:pPr lvl="1"/>
            <a:r>
              <a:rPr lang="en-US" sz="1800" dirty="0"/>
              <a:t>• Pre-Construction Conference Meeting Minutes (Form 8-11a) </a:t>
            </a:r>
          </a:p>
          <a:p>
            <a:pPr lvl="1"/>
            <a:r>
              <a:rPr lang="en-US" sz="1800" dirty="0"/>
              <a:t>• Pre-Construction Conference Sign-in Sheet (Form 8-12) </a:t>
            </a:r>
            <a:endParaRPr lang="en-US" sz="1800" dirty="0">
              <a:ea typeface="+mn-ea"/>
              <a:cs typeface="+mn-cs"/>
            </a:endParaRPr>
          </a:p>
          <a:p>
            <a:endParaRPr lang="en-US" sz="1800" dirty="0"/>
          </a:p>
          <a:p>
            <a:r>
              <a:rPr lang="en-US" sz="1800" dirty="0"/>
              <a:t>In the case that Erosion Control and/or Utility Conferences are necessary, refer to Section 8.2.14 and/or Section 8.2.15. </a:t>
            </a:r>
          </a:p>
        </p:txBody>
      </p:sp>
      <p:sp>
        <p:nvSpPr>
          <p:cNvPr id="4" name="Slide Number Placeholder 3"/>
          <p:cNvSpPr>
            <a:spLocks noGrp="1"/>
          </p:cNvSpPr>
          <p:nvPr>
            <p:ph type="sldNum" sz="quarter" idx="4"/>
          </p:nvPr>
        </p:nvSpPr>
        <p:spPr/>
        <p:txBody>
          <a:bodyPr/>
          <a:lstStyle/>
          <a:p>
            <a:fld id="{4B44052D-1638-4015-866F-98EC4A8F9EA8}" type="slidenum">
              <a:rPr lang="en-US" smtClean="0"/>
              <a:pPr/>
              <a:t>68</a:t>
            </a:fld>
            <a:endParaRPr lang="en-US" dirty="0"/>
          </a:p>
        </p:txBody>
      </p:sp>
      <p:sp>
        <p:nvSpPr>
          <p:cNvPr id="2" name="Title 1"/>
          <p:cNvSpPr>
            <a:spLocks noGrp="1"/>
          </p:cNvSpPr>
          <p:nvPr>
            <p:ph type="title"/>
          </p:nvPr>
        </p:nvSpPr>
        <p:spPr/>
        <p:txBody>
          <a:bodyPr/>
          <a:lstStyle/>
          <a:p>
            <a:r>
              <a:rPr lang="en-US" sz="3000" dirty="0"/>
              <a:t>CONSTRUCTION CONTRACT ADMINISTRATION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pre-construction Notice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69</a:t>
            </a:fld>
            <a:endParaRPr lang="en-US" dirty="0"/>
          </a:p>
        </p:txBody>
      </p:sp>
      <p:pic>
        <p:nvPicPr>
          <p:cNvPr id="8" name="Picture 7" descr="Close-up of a business document">
            <a:extLst>
              <a:ext uri="{FF2B5EF4-FFF2-40B4-BE49-F238E27FC236}">
                <a16:creationId xmlns:a16="http://schemas.microsoft.com/office/drawing/2014/main" id="{71A46824-6CAA-D887-AD70-4D56093A4D40}"/>
              </a:ext>
            </a:extLst>
          </p:cNvPr>
          <p:cNvPicPr>
            <a:picLocks noChangeAspect="1"/>
          </p:cNvPicPr>
          <p:nvPr/>
        </p:nvPicPr>
        <p:blipFill>
          <a:blip r:embed="rId3"/>
          <a:stretch>
            <a:fillRect/>
          </a:stretch>
        </p:blipFill>
        <p:spPr>
          <a:xfrm>
            <a:off x="2708551" y="1676400"/>
            <a:ext cx="3726898" cy="4823044"/>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a:t>FHWA “Big Five”</a:t>
            </a:r>
          </a:p>
          <a:p>
            <a:pPr lvl="1">
              <a:buFont typeface="Arial" panose="020B0604020202020204" pitchFamily="34" charset="0"/>
              <a:buChar char="•"/>
            </a:pPr>
            <a:r>
              <a:rPr lang="en-US" dirty="0"/>
              <a:t>DBE Requirements</a:t>
            </a:r>
          </a:p>
          <a:p>
            <a:pPr lvl="1">
              <a:buFont typeface="Arial" panose="020B0604020202020204" pitchFamily="34" charset="0"/>
              <a:buChar char="•"/>
            </a:pPr>
            <a:r>
              <a:rPr lang="en-US" dirty="0">
                <a:solidFill>
                  <a:srgbClr val="FF0000"/>
                </a:solidFill>
              </a:rPr>
              <a:t>Buy America Provisions</a:t>
            </a:r>
          </a:p>
          <a:p>
            <a:pPr lvl="1">
              <a:buFont typeface="Arial" panose="020B0604020202020204" pitchFamily="34" charset="0"/>
              <a:buChar char="•"/>
            </a:pPr>
            <a:r>
              <a:rPr lang="en-US" dirty="0"/>
              <a:t>ADA Requirements</a:t>
            </a:r>
          </a:p>
          <a:p>
            <a:pPr lvl="1">
              <a:buFont typeface="Arial" panose="020B0604020202020204" pitchFamily="34" charset="0"/>
              <a:buChar char="•"/>
            </a:pPr>
            <a:r>
              <a:rPr lang="en-US" dirty="0"/>
              <a:t>Environmental Commitments</a:t>
            </a:r>
          </a:p>
          <a:p>
            <a:pPr lvl="1">
              <a:buFont typeface="Arial" panose="020B0604020202020204" pitchFamily="34" charset="0"/>
              <a:buChar char="•"/>
            </a:pPr>
            <a:r>
              <a:rPr lang="en-US" dirty="0"/>
              <a:t>Pay Item Documentation (Original Contract items or Change Orders)</a:t>
            </a:r>
          </a:p>
          <a:p>
            <a:pPr>
              <a:buNone/>
            </a:pPr>
            <a:endParaRPr lang="en-US"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7</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20795923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AGENDA  ITEMS</a:t>
            </a:r>
          </a:p>
          <a:p>
            <a:pPr>
              <a:buAutoNum type="arabicPeriod"/>
            </a:pPr>
            <a:r>
              <a:rPr lang="en-US" sz="1800" dirty="0"/>
              <a:t>Plan of construction operation and work schedule as specified in Subsection</a:t>
            </a:r>
          </a:p>
          <a:p>
            <a:pPr>
              <a:buNone/>
            </a:pPr>
            <a:r>
              <a:rPr lang="en-US" sz="1800" dirty="0"/>
              <a:t>	105.06 of the TDOT Standard Specifications.</a:t>
            </a:r>
          </a:p>
          <a:p>
            <a:pPr>
              <a:buNone/>
            </a:pPr>
            <a:r>
              <a:rPr lang="en-US" sz="1800" dirty="0"/>
              <a:t>2. 	Erosion Control Plan as specified in Subsection 209.05 of the T.D.O.T. Standard Specifications.</a:t>
            </a:r>
          </a:p>
          <a:p>
            <a:pPr>
              <a:buNone/>
            </a:pPr>
            <a:r>
              <a:rPr lang="en-US" sz="1800" dirty="0"/>
              <a:t>3. 	Name of the person in charge of the project, traffic control, erosion control and their home telephone, mobile number.</a:t>
            </a:r>
          </a:p>
          <a:p>
            <a:pPr>
              <a:buNone/>
            </a:pPr>
            <a:r>
              <a:rPr lang="en-US" sz="1800" dirty="0"/>
              <a:t>4. 	Plan for detouring/controlling traffic.</a:t>
            </a:r>
          </a:p>
          <a:p>
            <a:pPr>
              <a:buNone/>
            </a:pPr>
            <a:r>
              <a:rPr lang="en-US" sz="1800" dirty="0"/>
              <a:t>5. 	Material Suppliers List - including name and location of suppliers as specified in Subsection 106.07 of the TDOT Standard Specifications.</a:t>
            </a:r>
          </a:p>
          <a:p>
            <a:pPr>
              <a:buNone/>
            </a:pPr>
            <a:r>
              <a:rPr lang="en-US" sz="1800" dirty="0"/>
              <a:t>6. 	Listing of ALL subcontractors and the items and/or material they are involved with.</a:t>
            </a:r>
          </a:p>
          <a:p>
            <a:pPr>
              <a:buNone/>
            </a:pPr>
            <a:r>
              <a:rPr lang="en-US" sz="1800" dirty="0"/>
              <a:t>7. 	Letter certifying that all temporary traffic control items to be used, fully comply with the Department of Transportation requirements as specified in Subsection 712.02 of the TDOT Standard Specifications. This letter must be signed and notarized.</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70</a:t>
            </a:fld>
            <a:endParaRPr lang="en-US" dirty="0"/>
          </a:p>
        </p:txBody>
      </p:sp>
      <p:sp>
        <p:nvSpPr>
          <p:cNvPr id="2" name="Title 1"/>
          <p:cNvSpPr>
            <a:spLocks noGrp="1"/>
          </p:cNvSpPr>
          <p:nvPr>
            <p:ph type="title"/>
          </p:nvPr>
        </p:nvSpPr>
        <p:spPr/>
        <p:txBody>
          <a:bodyPr/>
          <a:lstStyle/>
          <a:p>
            <a:r>
              <a:rPr lang="en-US" dirty="0"/>
              <a:t>Pre-construction Meeting Agenda</a:t>
            </a:r>
            <a:br>
              <a:rPr lang="en-US" dirty="0"/>
            </a:br>
            <a:r>
              <a:rPr lang="en-US" dirty="0"/>
              <a:t>Items to be Discussed</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AGENDA  ITEMS (CONT’D)</a:t>
            </a:r>
          </a:p>
          <a:p>
            <a:pPr>
              <a:buNone/>
            </a:pPr>
            <a:endParaRPr lang="en-US" sz="1800" dirty="0"/>
          </a:p>
          <a:p>
            <a:pPr>
              <a:buNone/>
            </a:pPr>
            <a:r>
              <a:rPr lang="en-US" sz="1800" dirty="0"/>
              <a:t>  8. Contractor Employee Safety and Health Program (</a:t>
            </a:r>
            <a:r>
              <a:rPr lang="en-US" sz="1800" dirty="0" err="1"/>
              <a:t>ESHP</a:t>
            </a:r>
            <a:r>
              <a:rPr lang="en-US" sz="1800" dirty="0"/>
              <a:t>) Certification    Letter (Special Provision 107SHP &amp; Circular Letter 107.01-01)</a:t>
            </a:r>
          </a:p>
          <a:p>
            <a:pPr>
              <a:buNone/>
            </a:pPr>
            <a:r>
              <a:rPr lang="en-US" sz="1800" dirty="0"/>
              <a:t>  9. Proposed trainees and classifications as specified in Special Provision 1240 if applicable.</a:t>
            </a:r>
          </a:p>
          <a:p>
            <a:pPr>
              <a:buNone/>
            </a:pPr>
            <a:r>
              <a:rPr lang="en-US" sz="1800" dirty="0"/>
              <a:t>10. A copy of the signed agreement between the prime contractor and each DBE subcontractor as specified in SP 1247LP to be presented.</a:t>
            </a:r>
          </a:p>
          <a:p>
            <a:pPr>
              <a:buNone/>
            </a:pPr>
            <a:r>
              <a:rPr lang="en-US" sz="1800" dirty="0"/>
              <a:t>11. 407 Process Control Plan for asphalt as specified in Subsection 407.03 of the TDOT Standard Specifications.</a:t>
            </a:r>
          </a:p>
          <a:p>
            <a:pPr>
              <a:buNone/>
            </a:pPr>
            <a:r>
              <a:rPr lang="en-US" sz="1800" dirty="0"/>
              <a:t>12. 604 Process Control Plan for concrete as specified in Subsection 604.03 of the TDOT Standard Specifications.</a:t>
            </a:r>
          </a:p>
          <a:p>
            <a:endParaRPr lang="en-US" sz="1800" dirty="0"/>
          </a:p>
          <a:p>
            <a:pPr>
              <a:buNone/>
            </a:pPr>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71</a:t>
            </a:fld>
            <a:endParaRPr lang="en-US" dirty="0"/>
          </a:p>
        </p:txBody>
      </p:sp>
      <p:sp>
        <p:nvSpPr>
          <p:cNvPr id="2" name="Title 1"/>
          <p:cNvSpPr>
            <a:spLocks noGrp="1"/>
          </p:cNvSpPr>
          <p:nvPr>
            <p:ph type="title"/>
          </p:nvPr>
        </p:nvSpPr>
        <p:spPr/>
        <p:txBody>
          <a:bodyPr/>
          <a:lstStyle/>
          <a:p>
            <a:r>
              <a:rPr lang="en-US" dirty="0"/>
              <a:t>Pre-construction Meeting Agenda</a:t>
            </a:r>
            <a:br>
              <a:rPr lang="en-US" dirty="0"/>
            </a:br>
            <a:r>
              <a:rPr lang="en-US" dirty="0"/>
              <a:t>Items to be Discussed</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Pre-construction Conference Minutes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72</a:t>
            </a:fld>
            <a:endParaRPr lang="en-US" dirty="0"/>
          </a:p>
        </p:txBody>
      </p:sp>
      <p:pic>
        <p:nvPicPr>
          <p:cNvPr id="6" name="Picture 5" descr="A close-up of a form">
            <a:extLst>
              <a:ext uri="{FF2B5EF4-FFF2-40B4-BE49-F238E27FC236}">
                <a16:creationId xmlns:a16="http://schemas.microsoft.com/office/drawing/2014/main" id="{69B64231-957F-294F-011E-1B7C9EDBAC8D}"/>
              </a:ext>
            </a:extLst>
          </p:cNvPr>
          <p:cNvPicPr>
            <a:picLocks noChangeAspect="1"/>
          </p:cNvPicPr>
          <p:nvPr/>
        </p:nvPicPr>
        <p:blipFill>
          <a:blip r:embed="rId2"/>
          <a:stretch>
            <a:fillRect/>
          </a:stretch>
        </p:blipFill>
        <p:spPr>
          <a:xfrm>
            <a:off x="2715539" y="1600200"/>
            <a:ext cx="3712921" cy="4802924"/>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700" b="1" dirty="0"/>
              <a:t>AGENDA  ITEMS (CONT’D)</a:t>
            </a:r>
          </a:p>
          <a:p>
            <a:pPr>
              <a:buNone/>
            </a:pPr>
            <a:r>
              <a:rPr lang="en-US" sz="1700" dirty="0"/>
              <a:t>1.	Listing of contact personnel of contractor for Traffic Control, Erosion Control, Customer Service and Employee Safety.</a:t>
            </a:r>
          </a:p>
          <a:p>
            <a:pPr>
              <a:buAutoNum type="arabicPeriod" startAt="2"/>
            </a:pPr>
            <a:r>
              <a:rPr lang="en-US" sz="1700" dirty="0"/>
              <a:t>A project site bulletin board is required on all federal aid projects. The bulletin board must display required posters as noted in Circular Letter 1273-01, Project Site Poster board. </a:t>
            </a:r>
          </a:p>
          <a:p>
            <a:pPr>
              <a:buAutoNum type="arabicPeriod" startAt="3"/>
            </a:pPr>
            <a:r>
              <a:rPr lang="en-US" sz="1700" dirty="0"/>
              <a:t>The Department of Labor and Workforce Development lists on their website all the posters required by the Tennessee State Government and those required by the Federal Government for all Tennessee Employers. The posters may be downloaded off of the Department of Labor website and printed. The posters are located under the Online Services menu option under Posters. The following website can be used to obtain the required posters: </a:t>
            </a:r>
            <a:r>
              <a:rPr lang="en-US" sz="1700" dirty="0">
                <a:hlinkClick r:id="rId2"/>
              </a:rPr>
              <a:t>https://www.tn.gov/workforce/general-resources/major-publications0/major-publications-redirect/posters-redirect/required-posters.html</a:t>
            </a:r>
            <a:r>
              <a:rPr lang="en-US" sz="1700" dirty="0"/>
              <a:t> </a:t>
            </a:r>
          </a:p>
          <a:p>
            <a:pPr>
              <a:buNone/>
            </a:pPr>
            <a:r>
              <a:rPr lang="en-US" sz="1700" dirty="0"/>
              <a:t>4.	The Civil Rights Division Regional Contract Compliance Officer can provide assistance in locating the posters / documents that are required in regard to </a:t>
            </a:r>
            <a:r>
              <a:rPr lang="en-US" sz="1700" dirty="0" err="1"/>
              <a:t>DBEs</a:t>
            </a:r>
            <a:r>
              <a:rPr lang="en-US" sz="1700" dirty="0"/>
              <a:t>, </a:t>
            </a:r>
            <a:r>
              <a:rPr lang="en-US" sz="1700" dirty="0" err="1"/>
              <a:t>EEO</a:t>
            </a:r>
            <a:r>
              <a:rPr lang="en-US" sz="1700" dirty="0"/>
              <a:t>, and Title VI.</a:t>
            </a:r>
          </a:p>
          <a:p>
            <a:endParaRPr lang="en-US" sz="17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73</a:t>
            </a:fld>
            <a:endParaRPr lang="en-US" dirty="0"/>
          </a:p>
        </p:txBody>
      </p:sp>
      <p:sp>
        <p:nvSpPr>
          <p:cNvPr id="2" name="Title 1"/>
          <p:cNvSpPr>
            <a:spLocks noGrp="1"/>
          </p:cNvSpPr>
          <p:nvPr>
            <p:ph type="title"/>
          </p:nvPr>
        </p:nvSpPr>
        <p:spPr/>
        <p:txBody>
          <a:bodyPr/>
          <a:lstStyle/>
          <a:p>
            <a:r>
              <a:rPr lang="en-US" sz="3200" dirty="0"/>
              <a:t>pre-construction Meeting Agenda</a:t>
            </a:r>
            <a:br>
              <a:rPr lang="en-US" sz="3200" dirty="0"/>
            </a:br>
            <a:r>
              <a:rPr lang="en-US" sz="3200" dirty="0"/>
              <a:t>Items to be Discussed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pre-construction Conference Minutes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74</a:t>
            </a:fld>
            <a:endParaRPr lang="en-US" dirty="0"/>
          </a:p>
        </p:txBody>
      </p:sp>
      <p:pic>
        <p:nvPicPr>
          <p:cNvPr id="7" name="Picture 6" descr="A close-up of a document">
            <a:extLst>
              <a:ext uri="{FF2B5EF4-FFF2-40B4-BE49-F238E27FC236}">
                <a16:creationId xmlns:a16="http://schemas.microsoft.com/office/drawing/2014/main" id="{F1390677-6CFB-7E2D-5DF8-63FB814573EC}"/>
              </a:ext>
            </a:extLst>
          </p:cNvPr>
          <p:cNvPicPr>
            <a:picLocks noChangeAspect="1"/>
          </p:cNvPicPr>
          <p:nvPr/>
        </p:nvPicPr>
        <p:blipFill>
          <a:blip r:embed="rId2"/>
          <a:stretch>
            <a:fillRect/>
          </a:stretch>
        </p:blipFill>
        <p:spPr>
          <a:xfrm>
            <a:off x="628650" y="1600200"/>
            <a:ext cx="3723861" cy="4817076"/>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F0908DA9-4710-2FCC-95B9-4B6B2CE4E377}"/>
              </a:ext>
            </a:extLst>
          </p:cNvPr>
          <p:cNvPicPr>
            <a:picLocks noChangeAspect="1"/>
          </p:cNvPicPr>
          <p:nvPr/>
        </p:nvPicPr>
        <p:blipFill>
          <a:blip r:embed="rId3"/>
          <a:stretch>
            <a:fillRect/>
          </a:stretch>
        </p:blipFill>
        <p:spPr>
          <a:xfrm>
            <a:off x="4791491" y="1600201"/>
            <a:ext cx="3723861" cy="481707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pre-construction Conference Minutes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75</a:t>
            </a:fld>
            <a:endParaRPr lang="en-US" dirty="0"/>
          </a:p>
        </p:txBody>
      </p:sp>
      <p:pic>
        <p:nvPicPr>
          <p:cNvPr id="7" name="Picture 6" descr="A close-up of a form">
            <a:extLst>
              <a:ext uri="{FF2B5EF4-FFF2-40B4-BE49-F238E27FC236}">
                <a16:creationId xmlns:a16="http://schemas.microsoft.com/office/drawing/2014/main" id="{32ED16AF-776A-12A1-D67F-CC977A44230B}"/>
              </a:ext>
            </a:extLst>
          </p:cNvPr>
          <p:cNvPicPr>
            <a:picLocks noChangeAspect="1"/>
          </p:cNvPicPr>
          <p:nvPr/>
        </p:nvPicPr>
        <p:blipFill>
          <a:blip r:embed="rId2"/>
          <a:stretch>
            <a:fillRect/>
          </a:stretch>
        </p:blipFill>
        <p:spPr>
          <a:xfrm>
            <a:off x="628651" y="1600200"/>
            <a:ext cx="3717330" cy="4808628"/>
          </a:xfrm>
          <a:prstGeom prst="rect">
            <a:avLst/>
          </a:prstGeom>
          <a:effectLst>
            <a:outerShdw blurRad="63500" sx="102000" sy="102000" algn="ctr" rotWithShape="0">
              <a:prstClr val="black">
                <a:alpha val="40000"/>
              </a:prstClr>
            </a:outerShdw>
          </a:effectLst>
        </p:spPr>
      </p:pic>
      <p:pic>
        <p:nvPicPr>
          <p:cNvPr id="9" name="Picture 8" descr="A close-up of a paper">
            <a:extLst>
              <a:ext uri="{FF2B5EF4-FFF2-40B4-BE49-F238E27FC236}">
                <a16:creationId xmlns:a16="http://schemas.microsoft.com/office/drawing/2014/main" id="{BA34285C-0FF1-F8B8-838A-7896AF3557EF}"/>
              </a:ext>
            </a:extLst>
          </p:cNvPr>
          <p:cNvPicPr>
            <a:picLocks noChangeAspect="1"/>
          </p:cNvPicPr>
          <p:nvPr/>
        </p:nvPicPr>
        <p:blipFill>
          <a:blip r:embed="rId3"/>
          <a:stretch>
            <a:fillRect/>
          </a:stretch>
        </p:blipFill>
        <p:spPr>
          <a:xfrm>
            <a:off x="4798021" y="1600200"/>
            <a:ext cx="3717330" cy="4808627"/>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pre-construction Conference Minutes Example</a:t>
            </a:r>
          </a:p>
        </p:txBody>
      </p:sp>
      <p:sp>
        <p:nvSpPr>
          <p:cNvPr id="3" name="Slide Number Placeholder 2"/>
          <p:cNvSpPr>
            <a:spLocks noGrp="1"/>
          </p:cNvSpPr>
          <p:nvPr>
            <p:ph type="sldNum" sz="quarter" idx="4"/>
          </p:nvPr>
        </p:nvSpPr>
        <p:spPr/>
        <p:txBody>
          <a:bodyPr/>
          <a:lstStyle/>
          <a:p>
            <a:fld id="{1C0D38EC-5202-43FF-8CF9-40F215805724}" type="slidenum">
              <a:rPr lang="en-US" smtClean="0"/>
              <a:pPr/>
              <a:t>76</a:t>
            </a:fld>
            <a:endParaRPr lang="en-US" dirty="0"/>
          </a:p>
        </p:txBody>
      </p:sp>
      <p:pic>
        <p:nvPicPr>
          <p:cNvPr id="7" name="Picture 6" descr="A close-up of a form">
            <a:extLst>
              <a:ext uri="{FF2B5EF4-FFF2-40B4-BE49-F238E27FC236}">
                <a16:creationId xmlns:a16="http://schemas.microsoft.com/office/drawing/2014/main" id="{741888E5-D8B3-F42B-07DD-AB3098AC7909}"/>
              </a:ext>
            </a:extLst>
          </p:cNvPr>
          <p:cNvPicPr>
            <a:picLocks noChangeAspect="1"/>
          </p:cNvPicPr>
          <p:nvPr/>
        </p:nvPicPr>
        <p:blipFill>
          <a:blip r:embed="rId2"/>
          <a:stretch>
            <a:fillRect/>
          </a:stretch>
        </p:blipFill>
        <p:spPr>
          <a:xfrm>
            <a:off x="621366" y="1596750"/>
            <a:ext cx="3722035" cy="4814714"/>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3CBCF89B-92EF-FFFA-9F9E-F7A07DC94432}"/>
              </a:ext>
            </a:extLst>
          </p:cNvPr>
          <p:cNvPicPr>
            <a:picLocks noChangeAspect="1"/>
          </p:cNvPicPr>
          <p:nvPr/>
        </p:nvPicPr>
        <p:blipFill>
          <a:blip r:embed="rId3"/>
          <a:stretch>
            <a:fillRect/>
          </a:stretch>
        </p:blipFill>
        <p:spPr>
          <a:xfrm>
            <a:off x="4800601" y="1596750"/>
            <a:ext cx="3722036" cy="4814714"/>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Process Control Plan Examples</a:t>
            </a:r>
          </a:p>
        </p:txBody>
      </p:sp>
      <p:sp>
        <p:nvSpPr>
          <p:cNvPr id="3" name="Slide Number Placeholder 2"/>
          <p:cNvSpPr>
            <a:spLocks noGrp="1"/>
          </p:cNvSpPr>
          <p:nvPr>
            <p:ph type="sldNum" sz="quarter" idx="4"/>
          </p:nvPr>
        </p:nvSpPr>
        <p:spPr/>
        <p:txBody>
          <a:bodyPr/>
          <a:lstStyle/>
          <a:p>
            <a:fld id="{1C0D38EC-5202-43FF-8CF9-40F215805724}" type="slidenum">
              <a:rPr lang="en-US" smtClean="0"/>
              <a:pPr/>
              <a:t>77</a:t>
            </a:fld>
            <a:endParaRPr lang="en-US" dirty="0"/>
          </a:p>
        </p:txBody>
      </p:sp>
      <p:pic>
        <p:nvPicPr>
          <p:cNvPr id="11" name="Picture 10" descr="A close-up of a form&#10;&#10;Description automatically generated">
            <a:extLst>
              <a:ext uri="{FF2B5EF4-FFF2-40B4-BE49-F238E27FC236}">
                <a16:creationId xmlns:a16="http://schemas.microsoft.com/office/drawing/2014/main" id="{632FB08D-7876-B9C1-9F39-C41A587A61B9}"/>
              </a:ext>
            </a:extLst>
          </p:cNvPr>
          <p:cNvPicPr>
            <a:picLocks noChangeAspect="1"/>
          </p:cNvPicPr>
          <p:nvPr/>
        </p:nvPicPr>
        <p:blipFill>
          <a:blip r:embed="rId2"/>
          <a:stretch>
            <a:fillRect/>
          </a:stretch>
        </p:blipFill>
        <p:spPr>
          <a:xfrm>
            <a:off x="4724401" y="1584083"/>
            <a:ext cx="3738422" cy="4837312"/>
          </a:xfrm>
          <a:prstGeom prst="rect">
            <a:avLst/>
          </a:prstGeom>
          <a:effectLst>
            <a:outerShdw blurRad="63500" sx="102000" sy="102000" algn="ctr" rotWithShape="0">
              <a:prstClr val="black">
                <a:alpha val="40000"/>
              </a:prstClr>
            </a:outerShdw>
          </a:effectLst>
        </p:spPr>
      </p:pic>
      <p:pic>
        <p:nvPicPr>
          <p:cNvPr id="13" name="Picture 12" descr="A close-up of a document&#10;&#10;Description automatically generated">
            <a:extLst>
              <a:ext uri="{FF2B5EF4-FFF2-40B4-BE49-F238E27FC236}">
                <a16:creationId xmlns:a16="http://schemas.microsoft.com/office/drawing/2014/main" id="{7CB2B5F1-3360-590E-54BF-D60DE644FA25}"/>
              </a:ext>
            </a:extLst>
          </p:cNvPr>
          <p:cNvPicPr>
            <a:picLocks noChangeAspect="1"/>
          </p:cNvPicPr>
          <p:nvPr/>
        </p:nvPicPr>
        <p:blipFill>
          <a:blip r:embed="rId3"/>
          <a:stretch>
            <a:fillRect/>
          </a:stretch>
        </p:blipFill>
        <p:spPr>
          <a:xfrm>
            <a:off x="681177" y="1582193"/>
            <a:ext cx="3738423" cy="4837313"/>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Process Control Plan Examples</a:t>
            </a:r>
          </a:p>
        </p:txBody>
      </p:sp>
      <p:sp>
        <p:nvSpPr>
          <p:cNvPr id="3" name="Slide Number Placeholder 2"/>
          <p:cNvSpPr>
            <a:spLocks noGrp="1"/>
          </p:cNvSpPr>
          <p:nvPr>
            <p:ph type="sldNum" sz="quarter" idx="4"/>
          </p:nvPr>
        </p:nvSpPr>
        <p:spPr/>
        <p:txBody>
          <a:bodyPr/>
          <a:lstStyle/>
          <a:p>
            <a:fld id="{1C0D38EC-5202-43FF-8CF9-40F215805724}" type="slidenum">
              <a:rPr lang="en-US" smtClean="0"/>
              <a:pPr/>
              <a:t>78</a:t>
            </a:fld>
            <a:endParaRPr lang="en-US" dirty="0"/>
          </a:p>
        </p:txBody>
      </p:sp>
      <p:pic>
        <p:nvPicPr>
          <p:cNvPr id="5" name="Picture 4" descr="A close-up of a form&#10;&#10;Description automatically generated">
            <a:extLst>
              <a:ext uri="{FF2B5EF4-FFF2-40B4-BE49-F238E27FC236}">
                <a16:creationId xmlns:a16="http://schemas.microsoft.com/office/drawing/2014/main" id="{868240A3-18BF-2DCC-F0E0-B22CF742BCF3}"/>
              </a:ext>
            </a:extLst>
          </p:cNvPr>
          <p:cNvPicPr>
            <a:picLocks noChangeAspect="1"/>
          </p:cNvPicPr>
          <p:nvPr/>
        </p:nvPicPr>
        <p:blipFill>
          <a:blip r:embed="rId2"/>
          <a:stretch>
            <a:fillRect/>
          </a:stretch>
        </p:blipFill>
        <p:spPr>
          <a:xfrm>
            <a:off x="2704706" y="1600200"/>
            <a:ext cx="3734588" cy="483235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Process Control Plan Examples</a:t>
            </a:r>
          </a:p>
        </p:txBody>
      </p:sp>
      <p:sp>
        <p:nvSpPr>
          <p:cNvPr id="3" name="Slide Number Placeholder 2"/>
          <p:cNvSpPr>
            <a:spLocks noGrp="1"/>
          </p:cNvSpPr>
          <p:nvPr>
            <p:ph type="sldNum" sz="quarter" idx="4"/>
          </p:nvPr>
        </p:nvSpPr>
        <p:spPr/>
        <p:txBody>
          <a:bodyPr/>
          <a:lstStyle/>
          <a:p>
            <a:fld id="{1C0D38EC-5202-43FF-8CF9-40F215805724}" type="slidenum">
              <a:rPr lang="en-US" smtClean="0"/>
              <a:pPr/>
              <a:t>79</a:t>
            </a:fld>
            <a:endParaRPr lang="en-US" dirty="0"/>
          </a:p>
        </p:txBody>
      </p:sp>
      <p:pic>
        <p:nvPicPr>
          <p:cNvPr id="7" name="Picture 6" descr="A close-up of a form&#10;&#10;Description automatically generated">
            <a:extLst>
              <a:ext uri="{FF2B5EF4-FFF2-40B4-BE49-F238E27FC236}">
                <a16:creationId xmlns:a16="http://schemas.microsoft.com/office/drawing/2014/main" id="{19B02EA9-52CC-DD29-72CB-9588793F2008}"/>
              </a:ext>
            </a:extLst>
          </p:cNvPr>
          <p:cNvPicPr>
            <a:picLocks noChangeAspect="1"/>
          </p:cNvPicPr>
          <p:nvPr/>
        </p:nvPicPr>
        <p:blipFill>
          <a:blip r:embed="rId2"/>
          <a:stretch>
            <a:fillRect/>
          </a:stretch>
        </p:blipFill>
        <p:spPr>
          <a:xfrm>
            <a:off x="533400" y="1496026"/>
            <a:ext cx="3774802" cy="4885038"/>
          </a:xfrm>
          <a:prstGeom prst="rect">
            <a:avLst/>
          </a:prstGeom>
          <a:effectLst>
            <a:outerShdw blurRad="63500" sx="102000" sy="102000" algn="ctr" rotWithShape="0">
              <a:prstClr val="black">
                <a:alpha val="40000"/>
              </a:prstClr>
            </a:outerShdw>
          </a:effectLst>
        </p:spPr>
      </p:pic>
      <p:pic>
        <p:nvPicPr>
          <p:cNvPr id="9" name="Picture 8" descr="A document with text and a fill in&#10;&#10;Description automatically generated with medium confidence">
            <a:extLst>
              <a:ext uri="{FF2B5EF4-FFF2-40B4-BE49-F238E27FC236}">
                <a16:creationId xmlns:a16="http://schemas.microsoft.com/office/drawing/2014/main" id="{1A5FC70B-5278-0321-1940-3F79659A48BC}"/>
              </a:ext>
            </a:extLst>
          </p:cNvPr>
          <p:cNvPicPr>
            <a:picLocks noChangeAspect="1"/>
          </p:cNvPicPr>
          <p:nvPr/>
        </p:nvPicPr>
        <p:blipFill>
          <a:blip r:embed="rId3"/>
          <a:stretch>
            <a:fillRect/>
          </a:stretch>
        </p:blipFill>
        <p:spPr>
          <a:xfrm>
            <a:off x="4835800" y="1492724"/>
            <a:ext cx="3774803" cy="4885038"/>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a:buNone/>
            </a:pPr>
            <a:endParaRPr lang="en-US" dirty="0"/>
          </a:p>
          <a:p>
            <a:r>
              <a:rPr lang="en-US" sz="3400" dirty="0"/>
              <a:t>Refer to Section 1.6 for information regarding selection of a consultant for the CEI portion of the project. </a:t>
            </a:r>
          </a:p>
          <a:p>
            <a:r>
              <a:rPr lang="en-US" sz="3400" dirty="0"/>
              <a:t>A project shall be advertised one time at least 21 calendar days prior to the public bid opening (23 CFR 635.112). The advertisement shall describe the type of work to be performed and where, when, and by what time the sealed bids shall be received. The TDOT provided Bid Advertisement Template (Form 8-3) is available for the LG to use. </a:t>
            </a:r>
          </a:p>
          <a:p>
            <a:pPr algn="l"/>
            <a:r>
              <a:rPr lang="en-US" sz="3400" b="0" i="0" u="none" strike="noStrike" baseline="0" dirty="0">
                <a:solidFill>
                  <a:srgbClr val="FF0000"/>
                </a:solidFill>
                <a:latin typeface="ArialMT"/>
              </a:rPr>
              <a:t>Any type of electronic bidding, including but not limited to, electronic distribution of plans and documents to full submittal of bid documents, must be approved by the LPDO prior to advertisement. The outlined process must be submitted in writing to the LPDO for review and approval. Please keep in mind that plans distributed electronically must be labeled as “information only not intended for bidding” or something similar unless otherwise approved.</a:t>
            </a:r>
            <a:endParaRPr lang="en-US" sz="3400" dirty="0">
              <a:solidFill>
                <a:srgbClr val="FF0000"/>
              </a:solidFill>
            </a:endParaRPr>
          </a:p>
          <a:p>
            <a:r>
              <a:rPr lang="en-US" sz="3400" dirty="0"/>
              <a:t>The advertisement must be submitted to the LPDO to be placed on TDOT’s website for publication. The advertisement must be submitted by clicking on the ‘Local Programs Ad Submittal Form’ link on the bottom of this webpage: http://www.tn.gov/tdot/topic/local-programs-current-projects. </a:t>
            </a:r>
          </a:p>
          <a:p>
            <a:r>
              <a:rPr lang="en-US" sz="3400" dirty="0"/>
              <a:t>The Local Programs Ad Submittal Form, along with the bid advertisement (Form 8-3), must be submitted on the same email as an attachment and sent to </a:t>
            </a:r>
            <a:r>
              <a:rPr lang="en-US" sz="3400" dirty="0">
                <a:hlinkClick r:id="rId3"/>
              </a:rPr>
              <a:t>Local.Programs@tn.gov</a:t>
            </a:r>
            <a:r>
              <a:rPr lang="en-US" sz="3400" dirty="0"/>
              <a:t> at a minimum of 24 days prior to the bid opening date. </a:t>
            </a:r>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8</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648603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ENVIRONMENTAL (EROSION CONFERENCE) </a:t>
            </a:r>
          </a:p>
          <a:p>
            <a:r>
              <a:rPr lang="en-US" sz="1600" dirty="0"/>
              <a:t>An emphasis shall be placed on maintaining the construction project in regard to Environmental requirements. Construction projects require various permits to allow construction work to be performed. Refer to the Statewide Storm Water Management Plan (SSWMP). </a:t>
            </a:r>
            <a:endParaRPr lang="en-US" sz="1500" dirty="0"/>
          </a:p>
          <a:p>
            <a:r>
              <a:rPr lang="en-US" sz="1500" dirty="0"/>
              <a:t>The </a:t>
            </a:r>
            <a:r>
              <a:rPr lang="en-US" sz="1500" dirty="0" err="1"/>
              <a:t>SWPPP</a:t>
            </a:r>
            <a:r>
              <a:rPr lang="en-US" sz="1500" dirty="0"/>
              <a:t>, the erosion control plans, and all applicable environmental permits shall be adhered to on the project. </a:t>
            </a:r>
          </a:p>
          <a:p>
            <a:r>
              <a:rPr lang="en-US" sz="1600" dirty="0"/>
              <a:t>Various permits require routine inspections of erosion control measures, documentation of environmental issues that arise, and completion of various reports. The LG shall be responsible for compliance with all applicable environmental regulations, including reporting and records keeping (Circular Letter 209.01-02, Circular Letter 209.01-03, Circular Letter 209.01-04, Circular Letter 209.01-05, Circular Letter 209.06-01). </a:t>
            </a:r>
            <a:endParaRPr lang="en-US" sz="1500" b="1" dirty="0"/>
          </a:p>
          <a:p>
            <a:r>
              <a:rPr lang="en-US" sz="1500" dirty="0"/>
              <a:t>In the case that a separate Erosion Control Conference is necessary due to the magnitude of environmental work related to the contract, the following documents will be required. </a:t>
            </a:r>
          </a:p>
          <a:p>
            <a:pPr lvl="1"/>
            <a:r>
              <a:rPr lang="en-US" sz="1500" dirty="0"/>
              <a:t>Erosion Control Conference Notice (Form 8-10b) </a:t>
            </a:r>
          </a:p>
          <a:p>
            <a:pPr lvl="1"/>
            <a:r>
              <a:rPr lang="en-US" sz="1500" dirty="0"/>
              <a:t>Erosion Control Conference Meeting Minutes (Form 8-11b) </a:t>
            </a:r>
          </a:p>
          <a:p>
            <a:pPr lvl="1"/>
            <a:r>
              <a:rPr lang="en-US" sz="1500" dirty="0"/>
              <a:t>Erosion Control Conference Sign-in Sheet (Form 8-12) </a:t>
            </a:r>
          </a:p>
          <a:p>
            <a:endParaRPr lang="en-US" sz="16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80</a:t>
            </a:fld>
            <a:endParaRPr lang="en-US" dirty="0"/>
          </a:p>
        </p:txBody>
      </p:sp>
      <p:sp>
        <p:nvSpPr>
          <p:cNvPr id="2" name="Title 1"/>
          <p:cNvSpPr>
            <a:spLocks noGrp="1"/>
          </p:cNvSpPr>
          <p:nvPr>
            <p:ph type="title"/>
          </p:nvPr>
        </p:nvSpPr>
        <p:spPr/>
        <p:txBody>
          <a:bodyPr/>
          <a:lstStyle/>
          <a:p>
            <a:r>
              <a:rPr lang="en-US" dirty="0"/>
              <a:t>pre-construction Conference</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Control Conference Documents</a:t>
            </a:r>
          </a:p>
        </p:txBody>
      </p:sp>
      <p:sp>
        <p:nvSpPr>
          <p:cNvPr id="3" name="Slide Number Placeholder 2"/>
          <p:cNvSpPr>
            <a:spLocks noGrp="1"/>
          </p:cNvSpPr>
          <p:nvPr>
            <p:ph type="sldNum" sz="quarter" idx="4"/>
          </p:nvPr>
        </p:nvSpPr>
        <p:spPr/>
        <p:txBody>
          <a:bodyPr/>
          <a:lstStyle/>
          <a:p>
            <a:fld id="{1C0D38EC-5202-43FF-8CF9-40F215805724}" type="slidenum">
              <a:rPr lang="en-US" smtClean="0"/>
              <a:pPr/>
              <a:t>81</a:t>
            </a:fld>
            <a:endParaRPr lang="en-US" dirty="0"/>
          </a:p>
        </p:txBody>
      </p:sp>
      <p:pic>
        <p:nvPicPr>
          <p:cNvPr id="7" name="Picture 6" descr="A close-up of a document&#10;&#10;Description automatically generated">
            <a:extLst>
              <a:ext uri="{FF2B5EF4-FFF2-40B4-BE49-F238E27FC236}">
                <a16:creationId xmlns:a16="http://schemas.microsoft.com/office/drawing/2014/main" id="{69EC7CF4-15B2-1A73-785D-EADD82640BED}"/>
              </a:ext>
            </a:extLst>
          </p:cNvPr>
          <p:cNvPicPr>
            <a:picLocks noChangeAspect="1"/>
          </p:cNvPicPr>
          <p:nvPr/>
        </p:nvPicPr>
        <p:blipFill>
          <a:blip r:embed="rId2"/>
          <a:stretch>
            <a:fillRect/>
          </a:stretch>
        </p:blipFill>
        <p:spPr>
          <a:xfrm>
            <a:off x="605688" y="1599751"/>
            <a:ext cx="3675555" cy="4756600"/>
          </a:xfrm>
          <a:prstGeom prst="rect">
            <a:avLst/>
          </a:prstGeom>
          <a:effectLst>
            <a:outerShdw blurRad="63500" sx="102000" sy="102000" algn="ctr" rotWithShape="0">
              <a:prstClr val="black">
                <a:alpha val="40000"/>
              </a:prstClr>
            </a:outerShdw>
          </a:effectLst>
        </p:spPr>
      </p:pic>
      <p:pic>
        <p:nvPicPr>
          <p:cNvPr id="9" name="Picture 8" descr="A close-up of a form">
            <a:extLst>
              <a:ext uri="{FF2B5EF4-FFF2-40B4-BE49-F238E27FC236}">
                <a16:creationId xmlns:a16="http://schemas.microsoft.com/office/drawing/2014/main" id="{D9555EFB-04FD-0407-77C1-17FC2AF71EF3}"/>
              </a:ext>
            </a:extLst>
          </p:cNvPr>
          <p:cNvPicPr>
            <a:picLocks noChangeAspect="1"/>
          </p:cNvPicPr>
          <p:nvPr/>
        </p:nvPicPr>
        <p:blipFill>
          <a:blip r:embed="rId3"/>
          <a:stretch>
            <a:fillRect/>
          </a:stretch>
        </p:blipFill>
        <p:spPr>
          <a:xfrm>
            <a:off x="4876800" y="1599750"/>
            <a:ext cx="3662144" cy="4739245"/>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Control Conference Documents</a:t>
            </a:r>
          </a:p>
        </p:txBody>
      </p:sp>
      <p:sp>
        <p:nvSpPr>
          <p:cNvPr id="3" name="Slide Number Placeholder 2"/>
          <p:cNvSpPr>
            <a:spLocks noGrp="1"/>
          </p:cNvSpPr>
          <p:nvPr>
            <p:ph type="sldNum" sz="quarter" idx="4"/>
          </p:nvPr>
        </p:nvSpPr>
        <p:spPr/>
        <p:txBody>
          <a:bodyPr/>
          <a:lstStyle/>
          <a:p>
            <a:fld id="{1C0D38EC-5202-43FF-8CF9-40F215805724}" type="slidenum">
              <a:rPr lang="en-US" smtClean="0"/>
              <a:pPr/>
              <a:t>82</a:t>
            </a:fld>
            <a:endParaRPr lang="en-US" dirty="0"/>
          </a:p>
        </p:txBody>
      </p:sp>
      <p:pic>
        <p:nvPicPr>
          <p:cNvPr id="7" name="Picture 6" descr="A close-up of a document&#10;&#10;Description automatically generated">
            <a:extLst>
              <a:ext uri="{FF2B5EF4-FFF2-40B4-BE49-F238E27FC236}">
                <a16:creationId xmlns:a16="http://schemas.microsoft.com/office/drawing/2014/main" id="{B2B8E45F-020F-5187-D8B9-FF28624E7EF8}"/>
              </a:ext>
            </a:extLst>
          </p:cNvPr>
          <p:cNvPicPr>
            <a:picLocks noChangeAspect="1"/>
          </p:cNvPicPr>
          <p:nvPr/>
        </p:nvPicPr>
        <p:blipFill>
          <a:blip r:embed="rId2"/>
          <a:stretch>
            <a:fillRect/>
          </a:stretch>
        </p:blipFill>
        <p:spPr>
          <a:xfrm>
            <a:off x="608496" y="1600201"/>
            <a:ext cx="3675207" cy="4756150"/>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5C726C88-CA80-89EA-4150-A45A226A913B}"/>
              </a:ext>
            </a:extLst>
          </p:cNvPr>
          <p:cNvPicPr>
            <a:picLocks noChangeAspect="1"/>
          </p:cNvPicPr>
          <p:nvPr/>
        </p:nvPicPr>
        <p:blipFill>
          <a:blip r:embed="rId3"/>
          <a:stretch>
            <a:fillRect/>
          </a:stretch>
        </p:blipFill>
        <p:spPr>
          <a:xfrm>
            <a:off x="4865337" y="1600200"/>
            <a:ext cx="3675207" cy="475615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UTILITIES AND RAILROAD </a:t>
            </a:r>
          </a:p>
          <a:p>
            <a:r>
              <a:rPr lang="en-US" sz="1600" dirty="0"/>
              <a:t>For utility steps, flow charts, and details, refer to Chapter 6: Right-of-Way, Utility and Railroad Procedures. </a:t>
            </a:r>
          </a:p>
          <a:p>
            <a:r>
              <a:rPr lang="en-US" sz="1600" dirty="0"/>
              <a:t>Various highway projects require the adjustment of utility facilities to accommodate the activities of the highway contractor as well as meet the physical requirements to improve the section of the highway. Utility relocation work can be performed as part of the contract or prior to start of construction on the project. In either case, adequate documentation shall be maintained. In various circumstances the appropriate utility may be reimbursed for expenses incurred for the relocation. Reimbursement will be determined before utility work begins. </a:t>
            </a:r>
          </a:p>
          <a:p>
            <a:r>
              <a:rPr lang="en-US" sz="1600" dirty="0"/>
              <a:t>In the case that a separate Utility Conference is necessary due to the magnitude of utility work related to the contract, the following documents will be required: </a:t>
            </a:r>
          </a:p>
          <a:p>
            <a:pPr lvl="1"/>
            <a:r>
              <a:rPr lang="en-US" sz="1600" dirty="0">
                <a:ea typeface="+mn-ea"/>
                <a:cs typeface="+mn-cs"/>
              </a:rPr>
              <a:t>Utility Conference Notice (Form 8-10c) </a:t>
            </a:r>
          </a:p>
          <a:p>
            <a:pPr lvl="1"/>
            <a:r>
              <a:rPr lang="en-US" sz="1600" dirty="0">
                <a:ea typeface="+mn-ea"/>
                <a:cs typeface="+mn-cs"/>
              </a:rPr>
              <a:t>Utility Conference Sign-in Sheet (Form 8-12) </a:t>
            </a:r>
          </a:p>
          <a:p>
            <a:endParaRPr lang="en-US" sz="16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83</a:t>
            </a:fld>
            <a:endParaRPr lang="en-US" dirty="0"/>
          </a:p>
        </p:txBody>
      </p:sp>
      <p:sp>
        <p:nvSpPr>
          <p:cNvPr id="2" name="Title 1"/>
          <p:cNvSpPr>
            <a:spLocks noGrp="1"/>
          </p:cNvSpPr>
          <p:nvPr>
            <p:ph type="title"/>
          </p:nvPr>
        </p:nvSpPr>
        <p:spPr/>
        <p:txBody>
          <a:bodyPr/>
          <a:lstStyle/>
          <a:p>
            <a:r>
              <a:rPr lang="en-US" dirty="0"/>
              <a:t>pre-construction Conference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Conference Documents</a:t>
            </a:r>
          </a:p>
        </p:txBody>
      </p:sp>
      <p:sp>
        <p:nvSpPr>
          <p:cNvPr id="3" name="Slide Number Placeholder 2"/>
          <p:cNvSpPr>
            <a:spLocks noGrp="1"/>
          </p:cNvSpPr>
          <p:nvPr>
            <p:ph type="sldNum" sz="quarter" idx="4"/>
          </p:nvPr>
        </p:nvSpPr>
        <p:spPr/>
        <p:txBody>
          <a:bodyPr/>
          <a:lstStyle/>
          <a:p>
            <a:fld id="{1C0D38EC-5202-43FF-8CF9-40F215805724}" type="slidenum">
              <a:rPr lang="en-US" smtClean="0"/>
              <a:pPr/>
              <a:t>84</a:t>
            </a:fld>
            <a:endParaRPr lang="en-US" dirty="0"/>
          </a:p>
        </p:txBody>
      </p:sp>
      <p:pic>
        <p:nvPicPr>
          <p:cNvPr id="6" name="Picture 5" descr="A close-up of a document">
            <a:extLst>
              <a:ext uri="{FF2B5EF4-FFF2-40B4-BE49-F238E27FC236}">
                <a16:creationId xmlns:a16="http://schemas.microsoft.com/office/drawing/2014/main" id="{B49A19D2-529A-1118-F384-8030A1B70EE0}"/>
              </a:ext>
            </a:extLst>
          </p:cNvPr>
          <p:cNvPicPr>
            <a:picLocks noChangeAspect="1"/>
          </p:cNvPicPr>
          <p:nvPr/>
        </p:nvPicPr>
        <p:blipFill>
          <a:blip r:embed="rId2"/>
          <a:stretch>
            <a:fillRect/>
          </a:stretch>
        </p:blipFill>
        <p:spPr>
          <a:xfrm>
            <a:off x="2707821" y="1600200"/>
            <a:ext cx="3728358" cy="4824933"/>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Conference Documents</a:t>
            </a:r>
          </a:p>
        </p:txBody>
      </p:sp>
      <p:sp>
        <p:nvSpPr>
          <p:cNvPr id="3" name="Slide Number Placeholder 2"/>
          <p:cNvSpPr>
            <a:spLocks noGrp="1"/>
          </p:cNvSpPr>
          <p:nvPr>
            <p:ph type="sldNum" sz="quarter" idx="4"/>
          </p:nvPr>
        </p:nvSpPr>
        <p:spPr/>
        <p:txBody>
          <a:bodyPr/>
          <a:lstStyle/>
          <a:p>
            <a:fld id="{1C0D38EC-5202-43FF-8CF9-40F215805724}" type="slidenum">
              <a:rPr lang="en-US" smtClean="0"/>
              <a:pPr/>
              <a:t>85</a:t>
            </a:fld>
            <a:endParaRPr lang="en-US" dirty="0"/>
          </a:p>
        </p:txBody>
      </p:sp>
      <p:pic>
        <p:nvPicPr>
          <p:cNvPr id="5" name="Picture 4" descr="A blank form with text&#10;&#10;Description automatically generated with medium confidence">
            <a:extLst>
              <a:ext uri="{FF2B5EF4-FFF2-40B4-BE49-F238E27FC236}">
                <a16:creationId xmlns:a16="http://schemas.microsoft.com/office/drawing/2014/main" id="{7FC9B65E-9D4F-AEBE-DE8E-94FA895E4318}"/>
              </a:ext>
            </a:extLst>
          </p:cNvPr>
          <p:cNvPicPr>
            <a:picLocks noChangeAspect="1"/>
          </p:cNvPicPr>
          <p:nvPr/>
        </p:nvPicPr>
        <p:blipFill>
          <a:blip r:embed="rId2"/>
          <a:stretch>
            <a:fillRect/>
          </a:stretch>
        </p:blipFill>
        <p:spPr>
          <a:xfrm>
            <a:off x="2707821" y="1600200"/>
            <a:ext cx="3728358" cy="482493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24972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Construction Contract Administration</a:t>
            </a:r>
          </a:p>
        </p:txBody>
      </p:sp>
      <p:sp>
        <p:nvSpPr>
          <p:cNvPr id="4" name="Slide Number Placeholder 3"/>
          <p:cNvSpPr>
            <a:spLocks noGrp="1"/>
          </p:cNvSpPr>
          <p:nvPr>
            <p:ph type="sldNum" sz="quarter" idx="4"/>
          </p:nvPr>
        </p:nvSpPr>
        <p:spPr/>
        <p:txBody>
          <a:bodyPr/>
          <a:lstStyle/>
          <a:p>
            <a:fld id="{4B44052D-1638-4015-866F-98EC4A8F9EA8}" type="slidenum">
              <a:rPr lang="en-US" smtClean="0"/>
              <a:pPr/>
              <a:t>86</a:t>
            </a:fld>
            <a:endParaRPr lang="en-US" dirty="0"/>
          </a:p>
        </p:txBody>
      </p:sp>
      <p:sp>
        <p:nvSpPr>
          <p:cNvPr id="3" name="Content Placeholder 2"/>
          <p:cNvSpPr>
            <a:spLocks noGrp="1"/>
          </p:cNvSpPr>
          <p:nvPr>
            <p:ph idx="4294967295"/>
          </p:nvPr>
        </p:nvSpPr>
        <p:spPr>
          <a:xfrm>
            <a:off x="0" y="1600200"/>
            <a:ext cx="8229600" cy="4800600"/>
          </a:xfrm>
        </p:spPr>
        <p:txBody>
          <a:bodyPr/>
          <a:lstStyle/>
          <a:p>
            <a:endParaRPr lang="en-US" dirty="0"/>
          </a:p>
          <a:p>
            <a:endParaRPr lang="en-US" dirty="0"/>
          </a:p>
        </p:txBody>
      </p:sp>
      <p:pic>
        <p:nvPicPr>
          <p:cNvPr id="5" name="Picture 5" descr="2-11"/>
          <p:cNvPicPr>
            <a:picLocks noChangeAspect="1" noChangeArrowheads="1"/>
          </p:cNvPicPr>
          <p:nvPr/>
        </p:nvPicPr>
        <p:blipFill>
          <a:blip r:embed="rId2" cstate="print"/>
          <a:srcRect/>
          <a:stretch>
            <a:fillRect/>
          </a:stretch>
        </p:blipFill>
        <p:spPr bwMode="auto">
          <a:xfrm>
            <a:off x="3962400" y="2971800"/>
            <a:ext cx="4229878" cy="2590800"/>
          </a:xfrm>
          <a:prstGeom prst="rect">
            <a:avLst/>
          </a:prstGeom>
          <a:noFill/>
          <a:ln w="9525">
            <a:noFill/>
            <a:miter lim="800000"/>
            <a:headEnd/>
            <a:tailEnd/>
          </a:ln>
        </p:spPr>
      </p:pic>
      <p:pic>
        <p:nvPicPr>
          <p:cNvPr id="6" name="Picture 5">
            <a:extLst>
              <a:ext uri="{FF2B5EF4-FFF2-40B4-BE49-F238E27FC236}">
                <a16:creationId xmlns:a16="http://schemas.microsoft.com/office/drawing/2014/main" id="{BE46BCE1-5BEF-47E2-916D-AE2385556A06}"/>
              </a:ext>
            </a:extLst>
          </p:cNvPr>
          <p:cNvPicPr>
            <a:picLocks noChangeAspect="1"/>
          </p:cNvPicPr>
          <p:nvPr/>
        </p:nvPicPr>
        <p:blipFill>
          <a:blip r:embed="rId3"/>
          <a:stretch>
            <a:fillRect/>
          </a:stretch>
        </p:blipFill>
        <p:spPr>
          <a:xfrm>
            <a:off x="990600" y="2821182"/>
            <a:ext cx="2244028" cy="289203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CONTRACT ADMINISTRATION (CONT’D)</a:t>
            </a:r>
            <a:endParaRPr lang="en-US" sz="1800" dirty="0"/>
          </a:p>
          <a:p>
            <a:r>
              <a:rPr lang="en-US" sz="1800" dirty="0"/>
              <a:t>Quality contract administration is a requirement to ensure that the construction project is built in accordance with the plans, specifications, and special provisions and is completed by the projected completion date. Refer to Form 8-16 for Local Government Construction Checklist. </a:t>
            </a:r>
          </a:p>
          <a:p>
            <a:r>
              <a:rPr lang="en-US" sz="1800" dirty="0"/>
              <a:t>File Management - Project files shall be neatly organized to adequately document and record all project correspondence, and provide full support for all payments and decisions made including material certifications and test reports, calculations, invoices, etc. in accordance with 23 CFR 635.123. </a:t>
            </a:r>
          </a:p>
          <a:p>
            <a:r>
              <a:rPr lang="en-US" sz="1800" dirty="0"/>
              <a:t>Project files shall consist of the contract applicable files as required by Form 8-6. Additional project files may be added as deemed necessary. </a:t>
            </a:r>
          </a:p>
        </p:txBody>
      </p:sp>
      <p:sp>
        <p:nvSpPr>
          <p:cNvPr id="4" name="Slide Number Placeholder 3"/>
          <p:cNvSpPr>
            <a:spLocks noGrp="1"/>
          </p:cNvSpPr>
          <p:nvPr>
            <p:ph type="sldNum" sz="quarter" idx="4"/>
          </p:nvPr>
        </p:nvSpPr>
        <p:spPr/>
        <p:txBody>
          <a:bodyPr/>
          <a:lstStyle/>
          <a:p>
            <a:fld id="{4B44052D-1638-4015-866F-98EC4A8F9EA8}" type="slidenum">
              <a:rPr lang="en-US" smtClean="0"/>
              <a:pPr/>
              <a:t>87</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LGG</a:t>
            </a:r>
            <a:r>
              <a:rPr lang="en-US" dirty="0"/>
              <a:t> Construction Checklist</a:t>
            </a:r>
          </a:p>
        </p:txBody>
      </p:sp>
      <p:sp>
        <p:nvSpPr>
          <p:cNvPr id="3" name="Slide Number Placeholder 2"/>
          <p:cNvSpPr>
            <a:spLocks noGrp="1"/>
          </p:cNvSpPr>
          <p:nvPr>
            <p:ph type="sldNum" sz="quarter" idx="4"/>
          </p:nvPr>
        </p:nvSpPr>
        <p:spPr/>
        <p:txBody>
          <a:bodyPr/>
          <a:lstStyle/>
          <a:p>
            <a:fld id="{1C0D38EC-5202-43FF-8CF9-40F215805724}" type="slidenum">
              <a:rPr lang="en-US" smtClean="0"/>
              <a:pPr/>
              <a:t>88</a:t>
            </a:fld>
            <a:endParaRPr lang="en-US" dirty="0"/>
          </a:p>
        </p:txBody>
      </p:sp>
      <p:pic>
        <p:nvPicPr>
          <p:cNvPr id="7" name="Picture 6" descr="A close-up of a document&#10;&#10;Description automatically generated">
            <a:extLst>
              <a:ext uri="{FF2B5EF4-FFF2-40B4-BE49-F238E27FC236}">
                <a16:creationId xmlns:a16="http://schemas.microsoft.com/office/drawing/2014/main" id="{D3EF6D38-6B6A-0FBF-D514-A8F5BA461D1E}"/>
              </a:ext>
            </a:extLst>
          </p:cNvPr>
          <p:cNvPicPr>
            <a:picLocks noChangeAspect="1"/>
          </p:cNvPicPr>
          <p:nvPr/>
        </p:nvPicPr>
        <p:blipFill>
          <a:blip r:embed="rId2"/>
          <a:stretch>
            <a:fillRect/>
          </a:stretch>
        </p:blipFill>
        <p:spPr>
          <a:xfrm>
            <a:off x="533400" y="1590028"/>
            <a:ext cx="3757896" cy="4863159"/>
          </a:xfrm>
          <a:prstGeom prst="rect">
            <a:avLst/>
          </a:prstGeom>
          <a:effectLst>
            <a:outerShdw blurRad="63500" sx="102000" sy="102000" algn="ctr" rotWithShape="0">
              <a:prstClr val="black">
                <a:alpha val="40000"/>
              </a:prstClr>
            </a:outerShdw>
          </a:effectLst>
        </p:spPr>
      </p:pic>
      <p:pic>
        <p:nvPicPr>
          <p:cNvPr id="9" name="Picture 8" descr="A close-up of a document">
            <a:extLst>
              <a:ext uri="{FF2B5EF4-FFF2-40B4-BE49-F238E27FC236}">
                <a16:creationId xmlns:a16="http://schemas.microsoft.com/office/drawing/2014/main" id="{35E629DD-1351-5DF3-2AE0-0E411DE12B79}"/>
              </a:ext>
            </a:extLst>
          </p:cNvPr>
          <p:cNvPicPr>
            <a:picLocks noChangeAspect="1"/>
          </p:cNvPicPr>
          <p:nvPr/>
        </p:nvPicPr>
        <p:blipFill>
          <a:blip r:embed="rId3"/>
          <a:stretch>
            <a:fillRect/>
          </a:stretch>
        </p:blipFill>
        <p:spPr>
          <a:xfrm>
            <a:off x="4852706" y="1590027"/>
            <a:ext cx="3757898" cy="4863161"/>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CONTRACT ADMINISTRATION (CONT’D)</a:t>
            </a:r>
          </a:p>
          <a:p>
            <a:endParaRPr lang="en-US" sz="1800" dirty="0"/>
          </a:p>
          <a:p>
            <a:r>
              <a:rPr lang="en-US" sz="1800" dirty="0"/>
              <a:t>Proposal Contract Book - The executed Proposal Contract contains project information including contract items, item descriptions, unit prices, the total contract bid amount, special provisions, in addition to the required signatures to execute the contract. </a:t>
            </a:r>
          </a:p>
          <a:p>
            <a:r>
              <a:rPr lang="en-US" sz="1800" dirty="0"/>
              <a:t>Starting Notice - As soon as possible after work starts, the Local Government’s Project Supervisor or Local Government Official shall send a notice (Form 8-17) by email that work has started to the </a:t>
            </a:r>
            <a:r>
              <a:rPr lang="en-US" sz="1800" dirty="0" err="1"/>
              <a:t>LPDO</a:t>
            </a:r>
            <a:r>
              <a:rPr lang="en-US" sz="1800" dirty="0"/>
              <a:t> (</a:t>
            </a:r>
            <a:r>
              <a:rPr lang="en-US" sz="1800" dirty="0">
                <a:hlinkClick r:id="rId2"/>
              </a:rPr>
              <a:t>Local.Programs@tn.gov</a:t>
            </a:r>
            <a:r>
              <a:rPr lang="en-US" sz="1800" dirty="0"/>
              <a:t>) and all others copied on Form 8-17. </a:t>
            </a:r>
          </a:p>
        </p:txBody>
      </p:sp>
      <p:sp>
        <p:nvSpPr>
          <p:cNvPr id="4" name="Slide Number Placeholder 3"/>
          <p:cNvSpPr>
            <a:spLocks noGrp="1"/>
          </p:cNvSpPr>
          <p:nvPr>
            <p:ph type="sldNum" sz="quarter" idx="4"/>
          </p:nvPr>
        </p:nvSpPr>
        <p:spPr/>
        <p:txBody>
          <a:bodyPr/>
          <a:lstStyle/>
          <a:p>
            <a:fld id="{4B44052D-1638-4015-866F-98EC4A8F9EA8}" type="slidenum">
              <a:rPr lang="en-US" smtClean="0"/>
              <a:pPr/>
              <a:t>89</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t>For all projects, bidding opportunities on a nondiscriminatory basis shall be afforded to all qualified bidders regardless of state boundaries, race, sex, color, or national origin. The LG shall comply with the standard </a:t>
            </a:r>
            <a:r>
              <a:rPr lang="en-US" dirty="0" err="1"/>
              <a:t>USDOT</a:t>
            </a:r>
            <a:r>
              <a:rPr lang="en-US" dirty="0"/>
              <a:t> Title VI Assurances by inclusion of the following language in the solicitations for bids:</a:t>
            </a:r>
          </a:p>
          <a:p>
            <a:pPr marL="857250" lvl="2" indent="0">
              <a:buNone/>
            </a:pPr>
            <a:br>
              <a:rPr lang="en-US" sz="2900" dirty="0">
                <a:sym typeface="Wingdings" panose="05000000000000000000" pitchFamily="2" charset="2"/>
              </a:rPr>
            </a:br>
            <a:r>
              <a:rPr lang="en-US" sz="3200" b="1" dirty="0"/>
              <a:t>The (Local Government) in accordance with Title VI of the Civil Rights Act of 1964, 78 Stat. 252, 42 </a:t>
            </a:r>
            <a:r>
              <a:rPr lang="en-US" sz="3200" b="1" dirty="0" err="1"/>
              <a:t>U.S.C</a:t>
            </a:r>
            <a:r>
              <a:rPr lang="en-US" sz="3200" b="1" dirty="0"/>
              <a:t>. 2000d to 2000d-4 and Title 49, Code of Federal Regulations, Department of Transportation, subtitle A, Office of the Secretary, Part 21, nondiscrimination in federally assisted programs of the Department of Transportation issued pursuant to such Act, hereby notifies all bidders that it will affirmatively insure that in any contract entered into pursuant to this advertisement, disadvantaged business enterprises will be afforded full opportunity to submit bids in response to this invitation and will not be discriminated against on the grounds of race, color or national origin in consideration for an award.” </a:t>
            </a:r>
            <a:endParaRPr lang="en-US" sz="3200" dirty="0"/>
          </a:p>
        </p:txBody>
      </p:sp>
      <p:sp>
        <p:nvSpPr>
          <p:cNvPr id="4" name="Slide Number Placeholder 3"/>
          <p:cNvSpPr>
            <a:spLocks noGrp="1"/>
          </p:cNvSpPr>
          <p:nvPr>
            <p:ph type="sldNum" sz="quarter" idx="4"/>
          </p:nvPr>
        </p:nvSpPr>
        <p:spPr/>
        <p:txBody>
          <a:bodyPr/>
          <a:lstStyle/>
          <a:p>
            <a:fld id="{0724E6DA-09E9-4411-AD2D-E9B5F8F810D9}" type="slidenum">
              <a:rPr lang="en-US" smtClean="0">
                <a:solidFill>
                  <a:srgbClr val="000000"/>
                </a:solidFill>
              </a:rPr>
              <a:pPr/>
              <a:t>9</a:t>
            </a:fld>
            <a:endParaRPr lang="en-US">
              <a:solidFill>
                <a:srgbClr val="000000"/>
              </a:solidFill>
            </a:endParaRPr>
          </a:p>
        </p:txBody>
      </p:sp>
      <p:sp>
        <p:nvSpPr>
          <p:cNvPr id="2" name="Title 1"/>
          <p:cNvSpPr>
            <a:spLocks noGrp="1"/>
          </p:cNvSpPr>
          <p:nvPr>
            <p:ph type="title"/>
          </p:nvPr>
        </p:nvSpPr>
        <p:spPr/>
        <p:txBody>
          <a:bodyPr>
            <a:noAutofit/>
          </a:bodyPr>
          <a:lstStyle/>
          <a:p>
            <a:r>
              <a:rPr lang="en-US" dirty="0"/>
              <a:t>Pre-Construction and </a:t>
            </a:r>
            <a:br>
              <a:rPr lang="en-US" dirty="0"/>
            </a:br>
            <a:r>
              <a:rPr lang="en-US" dirty="0"/>
              <a:t>Construction Procedures</a:t>
            </a:r>
          </a:p>
        </p:txBody>
      </p:sp>
    </p:spTree>
    <p:extLst>
      <p:ext uri="{BB962C8B-B14F-4D97-AF65-F5344CB8AC3E}">
        <p14:creationId xmlns:p14="http://schemas.microsoft.com/office/powerpoint/2010/main" val="2966491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Notice</a:t>
            </a:r>
          </a:p>
        </p:txBody>
      </p:sp>
      <p:sp>
        <p:nvSpPr>
          <p:cNvPr id="3" name="Slide Number Placeholder 2"/>
          <p:cNvSpPr>
            <a:spLocks noGrp="1"/>
          </p:cNvSpPr>
          <p:nvPr>
            <p:ph type="sldNum" sz="quarter" idx="4"/>
          </p:nvPr>
        </p:nvSpPr>
        <p:spPr/>
        <p:txBody>
          <a:bodyPr/>
          <a:lstStyle/>
          <a:p>
            <a:fld id="{1C0D38EC-5202-43FF-8CF9-40F215805724}" type="slidenum">
              <a:rPr lang="en-US" smtClean="0"/>
              <a:pPr/>
              <a:t>90</a:t>
            </a:fld>
            <a:endParaRPr lang="en-US" dirty="0"/>
          </a:p>
        </p:txBody>
      </p:sp>
      <p:pic>
        <p:nvPicPr>
          <p:cNvPr id="6" name="Picture 5" descr="A close-up of a document&#10;&#10;Description automatically generated">
            <a:extLst>
              <a:ext uri="{FF2B5EF4-FFF2-40B4-BE49-F238E27FC236}">
                <a16:creationId xmlns:a16="http://schemas.microsoft.com/office/drawing/2014/main" id="{0E010EFA-3000-C7E8-D53D-7214B75E0090}"/>
              </a:ext>
            </a:extLst>
          </p:cNvPr>
          <p:cNvPicPr>
            <a:picLocks noChangeAspect="1"/>
          </p:cNvPicPr>
          <p:nvPr/>
        </p:nvPicPr>
        <p:blipFill>
          <a:blip r:embed="rId2"/>
          <a:stretch>
            <a:fillRect/>
          </a:stretch>
        </p:blipFill>
        <p:spPr>
          <a:xfrm>
            <a:off x="2707463" y="1539598"/>
            <a:ext cx="3722036" cy="481675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CONTRACT ADMINISTRATION (CONT’D)</a:t>
            </a:r>
            <a:endParaRPr lang="en-US" sz="1800" dirty="0"/>
          </a:p>
          <a:p>
            <a:r>
              <a:rPr lang="en-US" sz="1800" dirty="0"/>
              <a:t>Project Meetings - Several project meetings are held throughout construction of the project. </a:t>
            </a:r>
          </a:p>
          <a:p>
            <a:r>
              <a:rPr lang="en-US" sz="1800" dirty="0"/>
              <a:t>Partnering, scheduling, and progress meetings are held during construction. Detailed meeting minutes shall be documented and kept in the project records “Correspondence File”. A meeting sign-in-sheet shall accompany the meeting minutes. </a:t>
            </a:r>
          </a:p>
          <a:p>
            <a:r>
              <a:rPr lang="en-US" sz="1800" dirty="0"/>
              <a:t>Progress meetings shall be held, at a minimum, quarterly to discuss the status of the project and other project issues. The Local Government’s Project Supervisor, Local Government Official and the TDOT representative shall be notified of the scheduled progress meetings. </a:t>
            </a:r>
          </a:p>
          <a:p>
            <a:r>
              <a:rPr lang="en-US" sz="1800" dirty="0"/>
              <a:t>Attestation of Illegal Immigrants (Circular Letter 102.01-02) (Form 8-18) -The Prime Contractor shall certify they are not knowingly utilizing the services of illegal immigrants in the performance of each contract. </a:t>
            </a:r>
          </a:p>
          <a:p>
            <a:endParaRPr lang="en-US" sz="1800"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91</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Illegal Immigrant Attestation Form</a:t>
            </a:r>
          </a:p>
        </p:txBody>
      </p:sp>
      <p:sp>
        <p:nvSpPr>
          <p:cNvPr id="3" name="Slide Number Placeholder 2"/>
          <p:cNvSpPr>
            <a:spLocks noGrp="1"/>
          </p:cNvSpPr>
          <p:nvPr>
            <p:ph type="sldNum" sz="quarter" idx="4"/>
          </p:nvPr>
        </p:nvSpPr>
        <p:spPr/>
        <p:txBody>
          <a:bodyPr/>
          <a:lstStyle/>
          <a:p>
            <a:fld id="{1C0D38EC-5202-43FF-8CF9-40F215805724}" type="slidenum">
              <a:rPr lang="en-US" smtClean="0"/>
              <a:pPr/>
              <a:t>92</a:t>
            </a:fld>
            <a:endParaRPr lang="en-US" dirty="0"/>
          </a:p>
        </p:txBody>
      </p:sp>
      <p:pic>
        <p:nvPicPr>
          <p:cNvPr id="6" name="Picture 5" descr="A close-up of a document">
            <a:extLst>
              <a:ext uri="{FF2B5EF4-FFF2-40B4-BE49-F238E27FC236}">
                <a16:creationId xmlns:a16="http://schemas.microsoft.com/office/drawing/2014/main" id="{47A191EC-C629-8973-25C9-32C52BB2BC3D}"/>
              </a:ext>
            </a:extLst>
          </p:cNvPr>
          <p:cNvPicPr>
            <a:picLocks noChangeAspect="1"/>
          </p:cNvPicPr>
          <p:nvPr/>
        </p:nvPicPr>
        <p:blipFill>
          <a:blip r:embed="rId2"/>
          <a:stretch>
            <a:fillRect/>
          </a:stretch>
        </p:blipFill>
        <p:spPr>
          <a:xfrm>
            <a:off x="2717222" y="1600200"/>
            <a:ext cx="3709555" cy="480060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a:t>
            </a:r>
            <a:endParaRPr lang="en-US" sz="1800" dirty="0"/>
          </a:p>
          <a:p>
            <a:r>
              <a:rPr lang="en-US" sz="1600" dirty="0"/>
              <a:t>The LG/CEI shall maintain an adequate, qualified staff to administer the inspection and material sampling and testing in accordance with all circular letters, specifications, standard drawings, and contract documents. As previously noted, the services of a qualified CEI firm, unless otherwise approved by TDOT, shall be used for the inspection of work, the sampling and testing for acceptance (TDOT SOP 1-1), and proper and sufficient documentation of acceptance. The inspection staff shall be qualified and knowledgeable about the type of work taking place, be familiar with the contract documents, and certified in accordance with TDOT Standard Operating Procedures (TDOT SOP 1-3) when conducting sampling and testing of materials for acceptance. </a:t>
            </a:r>
          </a:p>
          <a:p>
            <a:r>
              <a:rPr lang="en-US" sz="1600" dirty="0"/>
              <a:t>The TDOT representative will conduct routine project reviews, attend progress meetings, and participate in the final inspection of the project. The Local Government Project Supervisor and the Local Government Official responsible for the project shall be present at project reviews and the final inspection. Refer to Circular Letter 105.11-01 for detailed information on the frequency of the project reviews. Any findings during the project reviews shall be responded to in writing by the Local Government Project Supervisor and the Local Government Official. </a:t>
            </a:r>
          </a:p>
        </p:txBody>
      </p:sp>
      <p:sp>
        <p:nvSpPr>
          <p:cNvPr id="4" name="Slide Number Placeholder 3"/>
          <p:cNvSpPr>
            <a:spLocks noGrp="1"/>
          </p:cNvSpPr>
          <p:nvPr>
            <p:ph type="sldNum" sz="quarter" idx="4"/>
          </p:nvPr>
        </p:nvSpPr>
        <p:spPr/>
        <p:txBody>
          <a:bodyPr/>
          <a:lstStyle/>
          <a:p>
            <a:fld id="{4B44052D-1638-4015-866F-98EC4A8F9EA8}" type="slidenum">
              <a:rPr lang="en-US" smtClean="0"/>
              <a:pPr/>
              <a:t>93</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Contract Administration</a:t>
            </a:r>
          </a:p>
        </p:txBody>
      </p:sp>
      <p:sp>
        <p:nvSpPr>
          <p:cNvPr id="3" name="Slide Number Placeholder 2"/>
          <p:cNvSpPr>
            <a:spLocks noGrp="1"/>
          </p:cNvSpPr>
          <p:nvPr>
            <p:ph type="sldNum" sz="quarter" idx="4"/>
          </p:nvPr>
        </p:nvSpPr>
        <p:spPr/>
        <p:txBody>
          <a:bodyPr/>
          <a:lstStyle/>
          <a:p>
            <a:fld id="{1C0D38EC-5202-43FF-8CF9-40F215805724}" type="slidenum">
              <a:rPr lang="en-US" smtClean="0"/>
              <a:pPr/>
              <a:t>94</a:t>
            </a:fld>
            <a:endParaRPr lang="en-US" dirty="0"/>
          </a:p>
        </p:txBody>
      </p:sp>
      <p:pic>
        <p:nvPicPr>
          <p:cNvPr id="7" name="Picture 6" descr="A close-up of a document&#10;&#10;Description automatically generated">
            <a:extLst>
              <a:ext uri="{FF2B5EF4-FFF2-40B4-BE49-F238E27FC236}">
                <a16:creationId xmlns:a16="http://schemas.microsoft.com/office/drawing/2014/main" id="{D82FC356-E110-86E9-B712-19BBBB27FEF8}"/>
              </a:ext>
            </a:extLst>
          </p:cNvPr>
          <p:cNvPicPr>
            <a:picLocks noChangeAspect="1"/>
          </p:cNvPicPr>
          <p:nvPr/>
        </p:nvPicPr>
        <p:blipFill>
          <a:blip r:embed="rId2"/>
          <a:stretch>
            <a:fillRect/>
          </a:stretch>
        </p:blipFill>
        <p:spPr>
          <a:xfrm>
            <a:off x="4748645" y="1616677"/>
            <a:ext cx="3709555" cy="4800600"/>
          </a:xfrm>
          <a:prstGeom prst="rect">
            <a:avLst/>
          </a:prstGeom>
          <a:effectLst>
            <a:outerShdw blurRad="63500" sx="102000" sy="102000" algn="ctr" rotWithShape="0">
              <a:prstClr val="black">
                <a:alpha val="40000"/>
              </a:prstClr>
            </a:outerShdw>
          </a:effectLst>
        </p:spPr>
      </p:pic>
      <p:pic>
        <p:nvPicPr>
          <p:cNvPr id="9" name="Picture 8" descr="A close-up of a document&#10;&#10;Description automatically generated">
            <a:extLst>
              <a:ext uri="{FF2B5EF4-FFF2-40B4-BE49-F238E27FC236}">
                <a16:creationId xmlns:a16="http://schemas.microsoft.com/office/drawing/2014/main" id="{4D6BF538-8503-A440-756C-861BA3EF3F9B}"/>
              </a:ext>
            </a:extLst>
          </p:cNvPr>
          <p:cNvPicPr>
            <a:picLocks noChangeAspect="1"/>
          </p:cNvPicPr>
          <p:nvPr/>
        </p:nvPicPr>
        <p:blipFill>
          <a:blip r:embed="rId3"/>
          <a:stretch>
            <a:fillRect/>
          </a:stretch>
        </p:blipFill>
        <p:spPr>
          <a:xfrm>
            <a:off x="682193" y="1612007"/>
            <a:ext cx="3713163" cy="480527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endParaRPr lang="en-US" sz="1600" b="1" dirty="0"/>
          </a:p>
          <a:p>
            <a:r>
              <a:rPr lang="en-US" sz="1600" b="1" dirty="0"/>
              <a:t> CEI SCOPE OF SERVICES SUMMARY</a:t>
            </a:r>
          </a:p>
          <a:p>
            <a:pPr>
              <a:buNone/>
            </a:pPr>
            <a:r>
              <a:rPr lang="en-US" sz="1600" b="1" dirty="0"/>
              <a:t>	1. Erosion Control and pre-construction Conferences</a:t>
            </a:r>
          </a:p>
          <a:p>
            <a:pPr>
              <a:buNone/>
            </a:pPr>
            <a:r>
              <a:rPr lang="en-US" sz="1600" b="1" dirty="0"/>
              <a:t>	2. Attend Weekly meeting</a:t>
            </a:r>
            <a:r>
              <a:rPr lang="en-US" sz="1600" dirty="0"/>
              <a:t>s</a:t>
            </a:r>
          </a:p>
          <a:p>
            <a:pPr>
              <a:buNone/>
            </a:pPr>
            <a:r>
              <a:rPr lang="en-US" sz="1600" b="1" dirty="0"/>
              <a:t>	3. Project Administration</a:t>
            </a:r>
          </a:p>
          <a:p>
            <a:pPr>
              <a:buNone/>
            </a:pPr>
            <a:r>
              <a:rPr lang="en-US" sz="1600" b="1" dirty="0"/>
              <a:t>	4. Provide Construction Inspection (Required Certifications)</a:t>
            </a:r>
            <a:endParaRPr lang="en-US" sz="1600" dirty="0"/>
          </a:p>
          <a:p>
            <a:pPr lvl="1"/>
            <a:r>
              <a:rPr lang="en-US" sz="1600" dirty="0"/>
              <a:t>OSHA 10 Hour Safety Training Construction (All field personnel)</a:t>
            </a:r>
          </a:p>
          <a:p>
            <a:pPr lvl="1"/>
            <a:r>
              <a:rPr lang="en-US" sz="1600" dirty="0"/>
              <a:t>Asphalt Roadway Paving Inspector - TDOT</a:t>
            </a:r>
          </a:p>
          <a:p>
            <a:pPr lvl="1"/>
            <a:r>
              <a:rPr lang="en-US" sz="1600" dirty="0"/>
              <a:t>Asphalt Plant Technician - TDOT</a:t>
            </a:r>
          </a:p>
          <a:p>
            <a:pPr lvl="1"/>
            <a:r>
              <a:rPr lang="en-US" sz="1600" dirty="0"/>
              <a:t>Class 1 Concrete Technician – TDOT or </a:t>
            </a:r>
            <a:r>
              <a:rPr lang="en-US" sz="1600" dirty="0" err="1"/>
              <a:t>ACI</a:t>
            </a:r>
            <a:endParaRPr lang="en-US" sz="1600" dirty="0"/>
          </a:p>
          <a:p>
            <a:pPr lvl="1"/>
            <a:r>
              <a:rPr lang="en-US" sz="1600" dirty="0"/>
              <a:t>Soils and Aggregate Technician - TDOT</a:t>
            </a:r>
          </a:p>
          <a:p>
            <a:pPr lvl="1"/>
            <a:r>
              <a:rPr lang="en-US" sz="1600" dirty="0"/>
              <a:t>Nuclear Gauge Training</a:t>
            </a:r>
          </a:p>
          <a:p>
            <a:pPr lvl="1"/>
            <a:r>
              <a:rPr lang="en-US" sz="1600" dirty="0"/>
              <a:t>EPSC </a:t>
            </a:r>
            <a:r>
              <a:rPr lang="en-US" sz="1600" dirty="0" err="1"/>
              <a:t>TDEC</a:t>
            </a:r>
            <a:r>
              <a:rPr lang="en-US" sz="1600" dirty="0"/>
              <a:t> Level I – </a:t>
            </a:r>
            <a:r>
              <a:rPr lang="en-US" sz="1600" dirty="0" err="1"/>
              <a:t>TDEC</a:t>
            </a:r>
            <a:endParaRPr lang="en-US" sz="1600" dirty="0"/>
          </a:p>
          <a:p>
            <a:pPr>
              <a:buNone/>
            </a:pPr>
            <a:r>
              <a:rPr lang="en-US" sz="1600" dirty="0"/>
              <a:t>	Certification from another State Highway Department, nationally recognized institution, or other approved agency may be acceptable in lieu of the TDOT certification. Prior approval is required.</a:t>
            </a:r>
          </a:p>
        </p:txBody>
      </p:sp>
      <p:sp>
        <p:nvSpPr>
          <p:cNvPr id="4" name="Slide Number Placeholder 3"/>
          <p:cNvSpPr>
            <a:spLocks noGrp="1"/>
          </p:cNvSpPr>
          <p:nvPr>
            <p:ph type="sldNum" sz="quarter" idx="4"/>
          </p:nvPr>
        </p:nvSpPr>
        <p:spPr/>
        <p:txBody>
          <a:bodyPr/>
          <a:lstStyle/>
          <a:p>
            <a:fld id="{4B44052D-1638-4015-866F-98EC4A8F9EA8}" type="slidenum">
              <a:rPr lang="en-US" smtClean="0"/>
              <a:pPr/>
              <a:t>95</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p>
          <a:p>
            <a:endParaRPr lang="en-US" sz="1600" b="1" dirty="0"/>
          </a:p>
          <a:p>
            <a:r>
              <a:rPr lang="en-US" sz="1600" b="1" dirty="0"/>
              <a:t>CEI SCOPE OF SERVICES SUMMARY</a:t>
            </a:r>
          </a:p>
          <a:p>
            <a:endParaRPr lang="en-US" sz="1600" b="1" dirty="0"/>
          </a:p>
          <a:p>
            <a:pPr>
              <a:buNone/>
            </a:pPr>
            <a:r>
              <a:rPr lang="en-US" sz="1600" b="1" dirty="0"/>
              <a:t>	  5. Conduct Field Surveys</a:t>
            </a:r>
          </a:p>
          <a:p>
            <a:pPr>
              <a:buNone/>
            </a:pPr>
            <a:r>
              <a:rPr lang="en-US" sz="1600" b="1" dirty="0"/>
              <a:t>	  6. Supplemental Agreements/Construction Change, Force Account, </a:t>
            </a:r>
            <a:r>
              <a:rPr lang="en-US" sz="1600" b="1" dirty="0" err="1"/>
              <a:t>VECP</a:t>
            </a:r>
            <a:endParaRPr lang="en-US" sz="1600" b="1" dirty="0"/>
          </a:p>
          <a:p>
            <a:pPr>
              <a:buNone/>
            </a:pPr>
            <a:r>
              <a:rPr lang="en-US" sz="1600" b="1" dirty="0"/>
              <a:t>	  7. Shop Drawings</a:t>
            </a:r>
          </a:p>
          <a:p>
            <a:pPr>
              <a:buNone/>
            </a:pPr>
            <a:r>
              <a:rPr lang="en-US" sz="1600" b="1" dirty="0"/>
              <a:t>	  8. Quality Assurance, Testing for Acceptance, and Training</a:t>
            </a:r>
          </a:p>
          <a:p>
            <a:pPr>
              <a:buNone/>
            </a:pPr>
            <a:r>
              <a:rPr lang="en-US" sz="1600" b="1" dirty="0"/>
              <a:t>	  9. Progress Payments</a:t>
            </a:r>
          </a:p>
          <a:p>
            <a:pPr>
              <a:buNone/>
            </a:pPr>
            <a:r>
              <a:rPr lang="en-US" sz="1600" b="1" dirty="0"/>
              <a:t>	10. Revisions to the Contract Plans</a:t>
            </a:r>
            <a:endParaRPr lang="en-US" sz="1600" dirty="0"/>
          </a:p>
          <a:p>
            <a:pPr>
              <a:buNone/>
            </a:pPr>
            <a:r>
              <a:rPr lang="en-US" sz="1600" b="1" dirty="0"/>
              <a:t>	11. Distribution of Correspondence</a:t>
            </a:r>
          </a:p>
        </p:txBody>
      </p:sp>
      <p:sp>
        <p:nvSpPr>
          <p:cNvPr id="4" name="Slide Number Placeholder 3"/>
          <p:cNvSpPr>
            <a:spLocks noGrp="1"/>
          </p:cNvSpPr>
          <p:nvPr>
            <p:ph type="sldNum" sz="quarter" idx="4"/>
          </p:nvPr>
        </p:nvSpPr>
        <p:spPr/>
        <p:txBody>
          <a:bodyPr/>
          <a:lstStyle/>
          <a:p>
            <a:fld id="{4B44052D-1638-4015-866F-98EC4A8F9EA8}" type="slidenum">
              <a:rPr lang="en-US" smtClean="0"/>
              <a:pPr/>
              <a:t>96</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p>
          <a:p>
            <a:endParaRPr lang="en-US" sz="1600" b="1" dirty="0"/>
          </a:p>
          <a:p>
            <a:r>
              <a:rPr lang="en-US" sz="1600" b="1" dirty="0"/>
              <a:t>CEI SCOPE OF SERVICES SUMMARY</a:t>
            </a:r>
          </a:p>
          <a:p>
            <a:pPr>
              <a:buNone/>
            </a:pPr>
            <a:r>
              <a:rPr lang="en-US" sz="1600" b="1" dirty="0"/>
              <a:t>	12. Inspection of Work: </a:t>
            </a:r>
          </a:p>
          <a:p>
            <a:pPr lvl="1"/>
            <a:r>
              <a:rPr lang="en-US" sz="1400" dirty="0"/>
              <a:t>Provide inspection services for conformance to Plans and</a:t>
            </a:r>
          </a:p>
          <a:p>
            <a:pPr lvl="1"/>
            <a:r>
              <a:rPr lang="en-US" sz="1400" dirty="0"/>
              <a:t>Observe, measure, and record all quantities for payment. </a:t>
            </a:r>
          </a:p>
          <a:p>
            <a:pPr lvl="1"/>
            <a:r>
              <a:rPr lang="en-US" sz="1400" dirty="0"/>
              <a:t>Record field measurements for review by the Department or auditors. </a:t>
            </a:r>
          </a:p>
          <a:p>
            <a:pPr lvl="1"/>
            <a:r>
              <a:rPr lang="en-US" sz="1400" dirty="0"/>
              <a:t>The records will be recorded on a standard form (</a:t>
            </a:r>
            <a:r>
              <a:rPr lang="en-US" sz="1400" dirty="0" err="1"/>
              <a:t>fieldbook</a:t>
            </a:r>
            <a:r>
              <a:rPr lang="en-US" sz="1400" dirty="0"/>
              <a:t>) supplied or defined by the Department and/or on field inspection forms to be submitted to the Department. </a:t>
            </a:r>
          </a:p>
          <a:p>
            <a:pPr lvl="1"/>
            <a:r>
              <a:rPr lang="en-US" sz="1400" dirty="0"/>
              <a:t>Check traffic control daily, and additionally as required or requested. </a:t>
            </a:r>
          </a:p>
          <a:p>
            <a:pPr lvl="1"/>
            <a:r>
              <a:rPr lang="en-US" sz="1400" dirty="0"/>
              <a:t>Notify the contractor of deficiencies or problems immediately. </a:t>
            </a:r>
          </a:p>
          <a:p>
            <a:pPr lvl="1"/>
            <a:r>
              <a:rPr lang="en-US" sz="1400" dirty="0"/>
              <a:t>The consultant is not charged with the role of safety inspector, but expected to have unsafe issues corrected by the Prime Contractor. </a:t>
            </a:r>
          </a:p>
          <a:p>
            <a:pPr lvl="1"/>
            <a:r>
              <a:rPr lang="en-US" sz="1400" dirty="0"/>
              <a:t>Document weekly (or as often as necessary) project traffic control and distribute reports as required. </a:t>
            </a:r>
          </a:p>
        </p:txBody>
      </p:sp>
      <p:sp>
        <p:nvSpPr>
          <p:cNvPr id="4" name="Slide Number Placeholder 3"/>
          <p:cNvSpPr>
            <a:spLocks noGrp="1"/>
          </p:cNvSpPr>
          <p:nvPr>
            <p:ph type="sldNum" sz="quarter" idx="4"/>
          </p:nvPr>
        </p:nvSpPr>
        <p:spPr/>
        <p:txBody>
          <a:bodyPr/>
          <a:lstStyle/>
          <a:p>
            <a:fld id="{4B44052D-1638-4015-866F-98EC4A8F9EA8}" type="slidenum">
              <a:rPr lang="en-US" smtClean="0"/>
              <a:pPr/>
              <a:t>97</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p>
          <a:p>
            <a:endParaRPr lang="en-US" sz="1600" b="1" dirty="0"/>
          </a:p>
          <a:p>
            <a:r>
              <a:rPr lang="en-US" sz="1600" b="1" dirty="0"/>
              <a:t>CEI SCOPE OF SERVICES SUMMARY</a:t>
            </a:r>
          </a:p>
          <a:p>
            <a:pPr>
              <a:buNone/>
            </a:pPr>
            <a:r>
              <a:rPr lang="en-US" sz="1600" b="1" dirty="0"/>
              <a:t>	12. Inspection of Work (cont): </a:t>
            </a:r>
          </a:p>
          <a:p>
            <a:pPr lvl="1"/>
            <a:r>
              <a:rPr lang="en-US" sz="1400" dirty="0"/>
              <a:t>Inspect daily erosion control items for conformance to the plans as well as effectiveness in the field. Notify the contractor of deficiencies. </a:t>
            </a:r>
          </a:p>
          <a:p>
            <a:pPr lvl="1"/>
            <a:r>
              <a:rPr lang="en-US" sz="1400" dirty="0"/>
              <a:t>Prepare to justify any and all pay quantities. </a:t>
            </a:r>
          </a:p>
          <a:p>
            <a:pPr lvl="1"/>
            <a:r>
              <a:rPr lang="en-US" sz="1400" dirty="0"/>
              <a:t>Prepare an accurate daily diary signed by the inspector, consisting of:</a:t>
            </a:r>
          </a:p>
          <a:p>
            <a:pPr lvl="2"/>
            <a:r>
              <a:rPr lang="en-US" sz="1400" dirty="0"/>
              <a:t> A record of the contractors on the project</a:t>
            </a:r>
          </a:p>
          <a:p>
            <a:pPr lvl="2"/>
            <a:r>
              <a:rPr lang="en-US" sz="1400" dirty="0"/>
              <a:t> Their personnel (number and classification)</a:t>
            </a:r>
          </a:p>
          <a:p>
            <a:pPr lvl="2"/>
            <a:r>
              <a:rPr lang="en-US" sz="1400" dirty="0"/>
              <a:t> Equipment (number and type or size)</a:t>
            </a:r>
          </a:p>
          <a:p>
            <a:pPr lvl="2"/>
            <a:r>
              <a:rPr lang="en-US" sz="1400" dirty="0"/>
              <a:t> Location and work performed by each contractor or subcontractor</a:t>
            </a:r>
          </a:p>
          <a:p>
            <a:pPr lvl="2"/>
            <a:r>
              <a:rPr lang="en-US" sz="1400" dirty="0"/>
              <a:t> Orders given the contractor</a:t>
            </a:r>
          </a:p>
          <a:p>
            <a:pPr lvl="2"/>
            <a:r>
              <a:rPr lang="en-US" sz="1400" dirty="0"/>
              <a:t> Events of note on the project</a:t>
            </a:r>
          </a:p>
          <a:p>
            <a:pPr lvl="1"/>
            <a:endParaRPr lang="en-US" sz="12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98</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800" b="1" dirty="0"/>
              <a:t>PROJECT INSPECTION AND DOCUMENTATION (CONT’D)</a:t>
            </a:r>
          </a:p>
          <a:p>
            <a:endParaRPr lang="en-US" sz="1600" b="1" dirty="0"/>
          </a:p>
          <a:p>
            <a:r>
              <a:rPr lang="en-US" sz="1600" b="1" dirty="0"/>
              <a:t>CEI SCOPE OF SERVICES SUMMARY</a:t>
            </a:r>
          </a:p>
          <a:p>
            <a:pPr>
              <a:buNone/>
            </a:pPr>
            <a:r>
              <a:rPr lang="en-US" sz="1600" b="1" dirty="0"/>
              <a:t>	12. Inspection of Work (cont): </a:t>
            </a:r>
          </a:p>
          <a:p>
            <a:pPr lvl="1"/>
            <a:r>
              <a:rPr lang="en-US" sz="1400" dirty="0"/>
              <a:t>Prepare an accurate daily diary signed by the inspector, consisting of (cont):</a:t>
            </a:r>
          </a:p>
          <a:p>
            <a:pPr lvl="2"/>
            <a:r>
              <a:rPr lang="en-US" sz="1400" dirty="0"/>
              <a:t> Accidents on the project w/(police report, fatalities, causes, time, etc.)</a:t>
            </a:r>
          </a:p>
          <a:p>
            <a:pPr lvl="2"/>
            <a:r>
              <a:rPr lang="en-US" sz="1400" dirty="0"/>
              <a:t> Weather conditions, precipitation, temperature (AM, noon, PM) </a:t>
            </a:r>
          </a:p>
          <a:p>
            <a:pPr lvl="2"/>
            <a:r>
              <a:rPr lang="en-US" sz="1400" dirty="0"/>
              <a:t> Days charged (if working day contract), with explanation if not charged</a:t>
            </a:r>
          </a:p>
          <a:p>
            <a:pPr lvl="2"/>
            <a:r>
              <a:rPr lang="en-US" sz="1400" dirty="0"/>
              <a:t> Equipment arriving or leaving the project, idle equipment</a:t>
            </a:r>
          </a:p>
          <a:p>
            <a:pPr lvl="2"/>
            <a:r>
              <a:rPr lang="en-US" sz="1400" dirty="0"/>
              <a:t> Any other details that may be important later in the project life</a:t>
            </a:r>
            <a:endParaRPr lang="en-US" sz="1400" b="1" dirty="0"/>
          </a:p>
        </p:txBody>
      </p:sp>
      <p:sp>
        <p:nvSpPr>
          <p:cNvPr id="4" name="Slide Number Placeholder 3"/>
          <p:cNvSpPr>
            <a:spLocks noGrp="1"/>
          </p:cNvSpPr>
          <p:nvPr>
            <p:ph type="sldNum" sz="quarter" idx="4"/>
          </p:nvPr>
        </p:nvSpPr>
        <p:spPr/>
        <p:txBody>
          <a:bodyPr/>
          <a:lstStyle/>
          <a:p>
            <a:fld id="{4B44052D-1638-4015-866F-98EC4A8F9EA8}" type="slidenum">
              <a:rPr lang="en-US" smtClean="0"/>
              <a:pPr/>
              <a:t>99</a:t>
            </a:fld>
            <a:endParaRPr lang="en-US" dirty="0"/>
          </a:p>
        </p:txBody>
      </p:sp>
      <p:sp>
        <p:nvSpPr>
          <p:cNvPr id="2" name="Title 1"/>
          <p:cNvSpPr>
            <a:spLocks noGrp="1"/>
          </p:cNvSpPr>
          <p:nvPr>
            <p:ph type="title"/>
          </p:nvPr>
        </p:nvSpPr>
        <p:spPr/>
        <p:txBody>
          <a:bodyPr/>
          <a:lstStyle/>
          <a:p>
            <a:r>
              <a:rPr lang="en-US" dirty="0"/>
              <a:t>Construction Contract Administration</a:t>
            </a:r>
          </a:p>
        </p:txBody>
      </p:sp>
    </p:spTree>
  </p:cSld>
  <p:clrMapOvr>
    <a:masterClrMapping/>
  </p:clrMapOvr>
  <p:transition/>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38100" cap="flat" cmpd="sng" algn="ctr">
          <a:solidFill>
            <a:srgbClr val="FFCC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99"/>
        </a:solidFill>
        <a:ln w="38100" cap="flat" cmpd="sng" algn="ctr">
          <a:solidFill>
            <a:srgbClr val="FFCC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ide Page">
  <a:themeElements>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side 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nside Page">
  <a:themeElements>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side 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nside Page">
  <a:themeElements>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side 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
            <a:schemeClr val="hlink"/>
          </a:buClr>
          <a:buSzTx/>
          <a:buFontTx/>
          <a:buChar char="•"/>
          <a:tabLst/>
          <a:defRPr kumimoji="1"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Inside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18898</TotalTime>
  <Words>16846</Words>
  <Application>Microsoft Office PowerPoint</Application>
  <PresentationFormat>On-screen Show (4:3)</PresentationFormat>
  <Paragraphs>1164</Paragraphs>
  <Slides>208</Slides>
  <Notes>53</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208</vt:i4>
      </vt:variant>
    </vt:vector>
  </HeadingPairs>
  <TitlesOfParts>
    <vt:vector size="222" baseType="lpstr">
      <vt:lpstr>Wingdings</vt:lpstr>
      <vt:lpstr>Arial MT</vt:lpstr>
      <vt:lpstr>Calibri</vt:lpstr>
      <vt:lpstr>ArialMT</vt:lpstr>
      <vt:lpstr>Times New Roman</vt:lpstr>
      <vt:lpstr>Courier New</vt:lpstr>
      <vt:lpstr>Arial Black</vt:lpstr>
      <vt:lpstr>Arial Narrow</vt:lpstr>
      <vt:lpstr>Arial</vt:lpstr>
      <vt:lpstr>2_Custom Design</vt:lpstr>
      <vt:lpstr>Inside Page</vt:lpstr>
      <vt:lpstr>1_Inside Page</vt:lpstr>
      <vt:lpstr>2_Inside Page</vt:lpstr>
      <vt:lpstr>Acrobat Document</vt:lpstr>
      <vt:lpstr>2024 TDOT Local Programs  Construction Phase Overview</vt:lpstr>
      <vt:lpstr>Important TDOT Approval Documents Notice to Proceed with Construction Phase</vt:lpstr>
      <vt:lpstr>Pre-Construction and  Construction Procedures</vt:lpstr>
      <vt:lpstr>Pre-Construction and  Construction Procedures</vt:lpstr>
      <vt:lpstr>Pre-Construction and  Construction Procedures</vt:lpstr>
      <vt:lpstr>Pre-Construction Procedures</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Reasons for not Awarding a Bid</vt:lpstr>
      <vt:lpstr>Pre-Construction and  Construction Procedures</vt:lpstr>
      <vt:lpstr>Pre-Construction and  Construction Procedures</vt:lpstr>
      <vt:lpstr>Unbalanced Bid Example</vt:lpstr>
      <vt:lpstr>Pre-Construction and  Construction Procedures</vt:lpstr>
      <vt:lpstr>Pre-Construction and  Construction Procedures</vt:lpstr>
      <vt:lpstr>Pre-Construction and  Construction Procedures</vt:lpstr>
      <vt:lpstr>Pre-Construction and  Construction Procedures</vt:lpstr>
      <vt:lpstr>Pre-Construction and  Construction Procedures</vt:lpstr>
      <vt:lpstr>Important TDOT Approval Documents Concurrence of Award of Construction Contract</vt:lpstr>
      <vt:lpstr>Pre-Construction and  Construction Procedures</vt:lpstr>
      <vt:lpstr>When do you need Construction Inspection Services performed to TDOT standards?</vt:lpstr>
      <vt:lpstr>Criteria For Allowing Local Governments To  Manage Projects </vt:lpstr>
      <vt:lpstr>Materials and Tests Charges for  Local Government Projects</vt:lpstr>
      <vt:lpstr>Materials and Tests Charges for  Local Government Projects</vt:lpstr>
      <vt:lpstr>Materials and Tests Billing</vt:lpstr>
      <vt:lpstr>Billing Procedures</vt:lpstr>
      <vt:lpstr>Sample: TDOT Construction Invoice Cover Sheet</vt:lpstr>
      <vt:lpstr>Sample: Authorized signature form</vt:lpstr>
      <vt:lpstr>Billing Procedures</vt:lpstr>
      <vt:lpstr>Billing Procedures</vt:lpstr>
      <vt:lpstr>Construction Procedures</vt:lpstr>
      <vt:lpstr>Construction Procedures</vt:lpstr>
      <vt:lpstr>Construction Procedures</vt:lpstr>
      <vt:lpstr>Work Order Example</vt:lpstr>
      <vt:lpstr>Construction Procedures</vt:lpstr>
      <vt:lpstr>Construction Procedures</vt:lpstr>
      <vt:lpstr>Construction Procedures</vt:lpstr>
      <vt:lpstr>Construction Project File List</vt:lpstr>
      <vt:lpstr>Construction Procedures</vt:lpstr>
      <vt:lpstr>Construction Procedures</vt:lpstr>
      <vt:lpstr>Construction Procedures</vt:lpstr>
      <vt:lpstr>Construction Procedures</vt:lpstr>
      <vt:lpstr>Subcontract Forms</vt:lpstr>
      <vt:lpstr>2nd Tier Subcontract Forms</vt:lpstr>
      <vt:lpstr>3RD Tier Subcontract Forms</vt:lpstr>
      <vt:lpstr>Construction Procedures</vt:lpstr>
      <vt:lpstr>Construction Procedures</vt:lpstr>
      <vt:lpstr>Construction Procedures</vt:lpstr>
      <vt:lpstr>DBE Company Profile Example</vt:lpstr>
      <vt:lpstr>DBE Material Supplier/Trucker Contract Certification Example</vt:lpstr>
      <vt:lpstr>DBE Material Supplier/Trucker Contract Certification Example</vt:lpstr>
      <vt:lpstr>DBE Material Supplier/Trucker Contract Certification Example</vt:lpstr>
      <vt:lpstr>DBE Material Supplier/Trucker Contract Certification Example</vt:lpstr>
      <vt:lpstr>Construction Procedures</vt:lpstr>
      <vt:lpstr>Commercially Useful Function Checklist Example</vt:lpstr>
      <vt:lpstr>Commercially Useful Function Checklist Example</vt:lpstr>
      <vt:lpstr>CONSTRUCTION CONTRACT ADMINISTRATION</vt:lpstr>
      <vt:lpstr>CONSTRUCTION CONTRACT ADMINISTRATION</vt:lpstr>
      <vt:lpstr>Contract Documents</vt:lpstr>
      <vt:lpstr>Hierarchy of Contract Documents(§105.04)</vt:lpstr>
      <vt:lpstr>CONSTRUCTION CONTRACT ADMINISTRATION</vt:lpstr>
      <vt:lpstr>CONSTRUCTION CONTRACT ADMINISTRATION</vt:lpstr>
      <vt:lpstr>pre-construction Notice Example</vt:lpstr>
      <vt:lpstr>Pre-construction Meeting Agenda Items to be Discussed</vt:lpstr>
      <vt:lpstr>Pre-construction Meeting Agenda Items to be Discussed</vt:lpstr>
      <vt:lpstr>Pre-construction Conference Minutes Example</vt:lpstr>
      <vt:lpstr>pre-construction Meeting Agenda Items to be Discussed</vt:lpstr>
      <vt:lpstr>pre-construction Conference Minutes Example</vt:lpstr>
      <vt:lpstr>pre-construction Conference Minutes Example</vt:lpstr>
      <vt:lpstr>pre-construction Conference Minutes Example</vt:lpstr>
      <vt:lpstr>Process Control Plan Examples</vt:lpstr>
      <vt:lpstr>Process Control Plan Examples</vt:lpstr>
      <vt:lpstr>Process Control Plan Examples</vt:lpstr>
      <vt:lpstr>pre-construction Conference</vt:lpstr>
      <vt:lpstr>Erosion Control Conference Documents</vt:lpstr>
      <vt:lpstr>Erosion Control Conference Documents</vt:lpstr>
      <vt:lpstr>pre-construction Conference</vt:lpstr>
      <vt:lpstr>Utility Conference Documents</vt:lpstr>
      <vt:lpstr>Utility Conference Documents</vt:lpstr>
      <vt:lpstr>Construction Contract Administration</vt:lpstr>
      <vt:lpstr>Construction Contract Administration</vt:lpstr>
      <vt:lpstr>LGG Construction Checklist</vt:lpstr>
      <vt:lpstr>Construction Contract Administration</vt:lpstr>
      <vt:lpstr>Starting Notice</vt:lpstr>
      <vt:lpstr>Construction Contract Administration</vt:lpstr>
      <vt:lpstr>Illegal Immigrant Attestation Form</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Materials and Test Standard  Operating Procedures (SOP)</vt:lpstr>
      <vt:lpstr>Construction Contract Administration</vt:lpstr>
      <vt:lpstr>Project Diary Example</vt:lpstr>
      <vt:lpstr>Work Item Quantity Spreadsheet Example</vt:lpstr>
      <vt:lpstr>Electronic Project Diary Example</vt:lpstr>
      <vt:lpstr>Electronic Project Diary Example</vt:lpstr>
      <vt:lpstr>Construction Contract Administration</vt:lpstr>
      <vt:lpstr>Asphalt Plant Checklist</vt:lpstr>
      <vt:lpstr>Asphalt Laydown Checklist</vt:lpstr>
      <vt:lpstr>Asphalt Laydown Checklist</vt:lpstr>
      <vt:lpstr>Asphalt Laydown Checklist</vt:lpstr>
      <vt:lpstr>Traffic Control Checklist</vt:lpstr>
      <vt:lpstr>Traffic Control Checklist</vt:lpstr>
      <vt:lpstr>Traffic Control Checklist</vt:lpstr>
      <vt:lpstr>Guardrail Checklist</vt:lpstr>
      <vt:lpstr>Guardrail Inspection Form</vt:lpstr>
      <vt:lpstr>Construction Contract Administration</vt:lpstr>
      <vt:lpstr>Construction Contract Administration</vt:lpstr>
      <vt:lpstr>Bridge Inspection Checklists</vt:lpstr>
      <vt:lpstr>Bridge Deck Pre-Pour Checklist</vt:lpstr>
      <vt:lpstr>Bridge Deck During Pour and  Post-Pour Checklist</vt:lpstr>
      <vt:lpstr>Bridge Deck During Pour and  Post-Pour Checklist</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Erosion and Sediment Control Construction Inspection Report </vt:lpstr>
      <vt:lpstr>Erosion and Sediment Control Construction Inspection Report </vt:lpstr>
      <vt:lpstr>Erosion and Sediment Control Construction Inspection Report </vt:lpstr>
      <vt:lpstr>Construction Storm Water  Inspection Certification </vt:lpstr>
      <vt:lpstr>Notice of Termination</vt:lpstr>
      <vt:lpstr>Construction Contract Administration</vt:lpstr>
      <vt:lpstr>Construction Contract Administration</vt:lpstr>
      <vt:lpstr>Payroll Example</vt:lpstr>
      <vt:lpstr>Payroll Page 2 Example</vt:lpstr>
      <vt:lpstr>Employee Interview</vt:lpstr>
      <vt:lpstr>Construction Contract Administration</vt:lpstr>
      <vt:lpstr>Construction Contract Administration</vt:lpstr>
      <vt:lpstr>Project Utility Diary</vt:lpstr>
      <vt:lpstr>Utility Item Certification</vt:lpstr>
      <vt:lpstr>Construction Contract Administration</vt:lpstr>
      <vt:lpstr>Construction Contract Administration</vt:lpstr>
      <vt:lpstr>Progress Payment Example</vt:lpstr>
      <vt:lpstr>Progress Payment Example</vt:lpstr>
      <vt:lpstr>Progress Payment Example</vt:lpstr>
      <vt:lpstr>Progress Payment Example</vt:lpstr>
      <vt:lpstr>Monthly Construction Report</vt:lpstr>
      <vt:lpstr>Construction Contract Administration</vt:lpstr>
      <vt:lpstr>Prompt Payment</vt:lpstr>
      <vt:lpstr>Construction Contract Administration</vt:lpstr>
      <vt:lpstr>Construction Contract Administration</vt:lpstr>
      <vt:lpstr>Construction Contract Administration</vt:lpstr>
      <vt:lpstr>Construction Contract Administration</vt:lpstr>
      <vt:lpstr>Construction Contract Administration</vt:lpstr>
      <vt:lpstr>Construction Contract Administration</vt:lpstr>
      <vt:lpstr>Change Order</vt:lpstr>
      <vt:lpstr>Materials and Tests Procedures</vt:lpstr>
      <vt:lpstr>Concrete Mix Design</vt:lpstr>
      <vt:lpstr>Asphalt Job Mix Design</vt:lpstr>
      <vt:lpstr>Materials and Tests Procedures</vt:lpstr>
      <vt:lpstr>Materials and Tests Procedures</vt:lpstr>
      <vt:lpstr>Materials and Tests Procedures</vt:lpstr>
      <vt:lpstr>Special Provision 106A</vt:lpstr>
      <vt:lpstr>Special Provision 106BA</vt:lpstr>
      <vt:lpstr>Special Provision 106BA</vt:lpstr>
      <vt:lpstr>Materials and Tests Procedures</vt:lpstr>
      <vt:lpstr>Materials Certification Form (T-2)</vt:lpstr>
      <vt:lpstr>Materials and Tests Procedures</vt:lpstr>
      <vt:lpstr>Materials and Tests Procedures</vt:lpstr>
      <vt:lpstr>Materials and Tests Procedures</vt:lpstr>
      <vt:lpstr>Materials and Tests Procedures</vt:lpstr>
      <vt:lpstr>Materials and Tests Procedures</vt:lpstr>
      <vt:lpstr>Materials and Tests Certification Form</vt:lpstr>
      <vt:lpstr>Construction Contract Administration</vt:lpstr>
      <vt:lpstr>Final Inspection/Acceptance</vt:lpstr>
      <vt:lpstr>Final Inspection/Acceptance</vt:lpstr>
      <vt:lpstr>Punch List Form</vt:lpstr>
      <vt:lpstr>Final Inspection/Acceptance</vt:lpstr>
      <vt:lpstr>Completion Notice</vt:lpstr>
      <vt:lpstr>Final Inspection/Acceptance</vt:lpstr>
      <vt:lpstr>Affidavit Example</vt:lpstr>
      <vt:lpstr>Full Settlement/Claims  Example</vt:lpstr>
      <vt:lpstr>Final Inspection/Acceptance</vt:lpstr>
      <vt:lpstr>Final Inspection/Acceptance</vt:lpstr>
      <vt:lpstr>Final Inspection/Acceptance</vt:lpstr>
      <vt:lpstr>Final Inspection/Acceptance</vt:lpstr>
      <vt:lpstr>Final Inspection/Acceptance</vt:lpstr>
      <vt:lpstr>Final Inspection/Acceptance</vt:lpstr>
      <vt:lpstr>Summary Change Order Example</vt:lpstr>
      <vt:lpstr>Summary Change Order Example</vt:lpstr>
      <vt:lpstr>Summary Change Order Example</vt:lpstr>
      <vt:lpstr>Summary Change Order Example</vt:lpstr>
      <vt:lpstr>Summary Change Order Example</vt:lpstr>
      <vt:lpstr>CC-3 Example</vt:lpstr>
      <vt:lpstr>Final Inspection/Acceptance</vt:lpstr>
      <vt:lpstr>Final Inspection/Acceptance</vt:lpstr>
      <vt:lpstr>End of Job Certificate Example</vt:lpstr>
      <vt:lpstr>Final Inspection/Acceptance</vt:lpstr>
      <vt:lpstr>Final Inspection/Acceptance</vt:lpstr>
      <vt:lpstr>PowerPoint Presentation</vt:lpstr>
    </vt:vector>
  </TitlesOfParts>
  <Company>SSR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Donoho</dc:creator>
  <cp:lastModifiedBy>David Donoho</cp:lastModifiedBy>
  <cp:revision>974</cp:revision>
  <cp:lastPrinted>2018-06-15T13:51:38Z</cp:lastPrinted>
  <dcterms:created xsi:type="dcterms:W3CDTF">2011-04-20T15:11:43Z</dcterms:created>
  <dcterms:modified xsi:type="dcterms:W3CDTF">2024-06-26T19:07:27Z</dcterms:modified>
</cp:coreProperties>
</file>