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6" r:id="rId5"/>
    <p:sldId id="265" r:id="rId6"/>
    <p:sldId id="280" r:id="rId7"/>
    <p:sldId id="275" r:id="rId8"/>
    <p:sldId id="276" r:id="rId9"/>
    <p:sldId id="277" r:id="rId10"/>
    <p:sldId id="267" r:id="rId11"/>
    <p:sldId id="268" r:id="rId12"/>
    <p:sldId id="279" r:id="rId13"/>
    <p:sldId id="271" r:id="rId14"/>
    <p:sldId id="273" r:id="rId15"/>
    <p:sldId id="285" r:id="rId16"/>
    <p:sldId id="288" r:id="rId17"/>
    <p:sldId id="286" r:id="rId18"/>
    <p:sldId id="269" r:id="rId19"/>
    <p:sldId id="295" r:id="rId20"/>
    <p:sldId id="299" r:id="rId21"/>
    <p:sldId id="300" r:id="rId22"/>
    <p:sldId id="301" r:id="rId23"/>
    <p:sldId id="302" r:id="rId24"/>
    <p:sldId id="296" r:id="rId2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22730"/>
    <a:srgbClr val="FF0F00"/>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3" d="100"/>
          <a:sy n="133" d="100"/>
        </p:scale>
        <p:origin x="906"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d Kniazewycz" userId="865f162e-6d46-4657-a54c-ac0972a421d0" providerId="ADAL" clId="{91FA7159-4113-4E33-B1D0-FF53594ED4FA}"/>
    <pc:docChg chg="custSel addSld modSld sldOrd">
      <pc:chgData name="Ted Kniazewycz" userId="865f162e-6d46-4657-a54c-ac0972a421d0" providerId="ADAL" clId="{91FA7159-4113-4E33-B1D0-FF53594ED4FA}" dt="2026-09-09T16:09:01.615" v="232" actId="13926"/>
      <pc:docMkLst>
        <pc:docMk/>
      </pc:docMkLst>
      <pc:sldChg chg="modSp mod">
        <pc:chgData name="Ted Kniazewycz" userId="865f162e-6d46-4657-a54c-ac0972a421d0" providerId="ADAL" clId="{91FA7159-4113-4E33-B1D0-FF53594ED4FA}" dt="2026-09-08T14:57:36.761" v="70" actId="255"/>
        <pc:sldMkLst>
          <pc:docMk/>
          <pc:sldMk cId="3380441323" sldId="265"/>
        </pc:sldMkLst>
        <pc:spChg chg="mod">
          <ac:chgData name="Ted Kniazewycz" userId="865f162e-6d46-4657-a54c-ac0972a421d0" providerId="ADAL" clId="{91FA7159-4113-4E33-B1D0-FF53594ED4FA}" dt="2026-09-08T14:57:36.761" v="70" actId="255"/>
          <ac:spMkLst>
            <pc:docMk/>
            <pc:sldMk cId="3380441323" sldId="265"/>
            <ac:spMk id="4" creationId="{29FC862F-0C7E-3378-5C6C-5E5D144B47D3}"/>
          </ac:spMkLst>
        </pc:spChg>
      </pc:sldChg>
      <pc:sldChg chg="modSp mod">
        <pc:chgData name="Ted Kniazewycz" userId="865f162e-6d46-4657-a54c-ac0972a421d0" providerId="ADAL" clId="{91FA7159-4113-4E33-B1D0-FF53594ED4FA}" dt="2026-09-08T14:58:54.233" v="78" actId="255"/>
        <pc:sldMkLst>
          <pc:docMk/>
          <pc:sldMk cId="3702468224" sldId="267"/>
        </pc:sldMkLst>
        <pc:spChg chg="mod">
          <ac:chgData name="Ted Kniazewycz" userId="865f162e-6d46-4657-a54c-ac0972a421d0" providerId="ADAL" clId="{91FA7159-4113-4E33-B1D0-FF53594ED4FA}" dt="2026-09-08T14:58:54.233" v="78" actId="255"/>
          <ac:spMkLst>
            <pc:docMk/>
            <pc:sldMk cId="3702468224" sldId="267"/>
            <ac:spMk id="4" creationId="{8622C633-BAF5-49CB-FE71-1CBE078A9154}"/>
          </ac:spMkLst>
        </pc:spChg>
      </pc:sldChg>
      <pc:sldChg chg="modSp mod">
        <pc:chgData name="Ted Kniazewycz" userId="865f162e-6d46-4657-a54c-ac0972a421d0" providerId="ADAL" clId="{91FA7159-4113-4E33-B1D0-FF53594ED4FA}" dt="2026-09-08T15:00:07.702" v="91" actId="255"/>
        <pc:sldMkLst>
          <pc:docMk/>
          <pc:sldMk cId="3507628648" sldId="268"/>
        </pc:sldMkLst>
        <pc:spChg chg="mod">
          <ac:chgData name="Ted Kniazewycz" userId="865f162e-6d46-4657-a54c-ac0972a421d0" providerId="ADAL" clId="{91FA7159-4113-4E33-B1D0-FF53594ED4FA}" dt="2026-09-08T15:00:07.702" v="91" actId="255"/>
          <ac:spMkLst>
            <pc:docMk/>
            <pc:sldMk cId="3507628648" sldId="268"/>
            <ac:spMk id="4" creationId="{CDB789E1-80E3-8AEE-79FD-27F105FA4656}"/>
          </ac:spMkLst>
        </pc:spChg>
      </pc:sldChg>
      <pc:sldChg chg="modSp mod">
        <pc:chgData name="Ted Kniazewycz" userId="865f162e-6d46-4657-a54c-ac0972a421d0" providerId="ADAL" clId="{91FA7159-4113-4E33-B1D0-FF53594ED4FA}" dt="2026-09-09T16:09:01.615" v="232" actId="13926"/>
        <pc:sldMkLst>
          <pc:docMk/>
          <pc:sldMk cId="345863288" sldId="269"/>
        </pc:sldMkLst>
        <pc:spChg chg="mod">
          <ac:chgData name="Ted Kniazewycz" userId="865f162e-6d46-4657-a54c-ac0972a421d0" providerId="ADAL" clId="{91FA7159-4113-4E33-B1D0-FF53594ED4FA}" dt="2026-09-09T16:09:01.615" v="232" actId="13926"/>
          <ac:spMkLst>
            <pc:docMk/>
            <pc:sldMk cId="345863288" sldId="269"/>
            <ac:spMk id="4" creationId="{2816FC56-99AC-B2C3-1206-B5A6C61220C6}"/>
          </ac:spMkLst>
        </pc:spChg>
      </pc:sldChg>
      <pc:sldChg chg="modSp mod">
        <pc:chgData name="Ted Kniazewycz" userId="865f162e-6d46-4657-a54c-ac0972a421d0" providerId="ADAL" clId="{91FA7159-4113-4E33-B1D0-FF53594ED4FA}" dt="2026-09-08T14:42:01.102" v="42" actId="6549"/>
        <pc:sldMkLst>
          <pc:docMk/>
          <pc:sldMk cId="2634302063" sldId="273"/>
        </pc:sldMkLst>
        <pc:graphicFrameChg chg="modGraphic">
          <ac:chgData name="Ted Kniazewycz" userId="865f162e-6d46-4657-a54c-ac0972a421d0" providerId="ADAL" clId="{91FA7159-4113-4E33-B1D0-FF53594ED4FA}" dt="2026-09-08T14:42:01.102" v="42" actId="6549"/>
          <ac:graphicFrameMkLst>
            <pc:docMk/>
            <pc:sldMk cId="2634302063" sldId="273"/>
            <ac:graphicFrameMk id="14" creationId="{7E0148E7-36B4-6A36-F3DA-0FCFAACDC512}"/>
          </ac:graphicFrameMkLst>
        </pc:graphicFrameChg>
      </pc:sldChg>
      <pc:sldChg chg="modSp mod">
        <pc:chgData name="Ted Kniazewycz" userId="865f162e-6d46-4657-a54c-ac0972a421d0" providerId="ADAL" clId="{91FA7159-4113-4E33-B1D0-FF53594ED4FA}" dt="2026-09-08T14:58:28.369" v="75" actId="14100"/>
        <pc:sldMkLst>
          <pc:docMk/>
          <pc:sldMk cId="3086463726" sldId="277"/>
        </pc:sldMkLst>
        <pc:spChg chg="mod">
          <ac:chgData name="Ted Kniazewycz" userId="865f162e-6d46-4657-a54c-ac0972a421d0" providerId="ADAL" clId="{91FA7159-4113-4E33-B1D0-FF53594ED4FA}" dt="2026-09-08T14:58:28.369" v="75" actId="14100"/>
          <ac:spMkLst>
            <pc:docMk/>
            <pc:sldMk cId="3086463726" sldId="277"/>
            <ac:spMk id="3" creationId="{0EB77447-EFEC-5162-118E-94D924ED1E77}"/>
          </ac:spMkLst>
        </pc:spChg>
      </pc:sldChg>
      <pc:sldChg chg="modSp mod">
        <pc:chgData name="Ted Kniazewycz" userId="865f162e-6d46-4657-a54c-ac0972a421d0" providerId="ADAL" clId="{91FA7159-4113-4E33-B1D0-FF53594ED4FA}" dt="2026-09-08T14:57:58.061" v="72" actId="113"/>
        <pc:sldMkLst>
          <pc:docMk/>
          <pc:sldMk cId="2247725216" sldId="280"/>
        </pc:sldMkLst>
        <pc:spChg chg="mod">
          <ac:chgData name="Ted Kniazewycz" userId="865f162e-6d46-4657-a54c-ac0972a421d0" providerId="ADAL" clId="{91FA7159-4113-4E33-B1D0-FF53594ED4FA}" dt="2026-09-08T14:57:58.061" v="72" actId="113"/>
          <ac:spMkLst>
            <pc:docMk/>
            <pc:sldMk cId="2247725216" sldId="280"/>
            <ac:spMk id="3" creationId="{D5152A53-5A17-909F-1819-E82706C4A0FB}"/>
          </ac:spMkLst>
        </pc:spChg>
      </pc:sldChg>
      <pc:sldChg chg="modSp mod">
        <pc:chgData name="Ted Kniazewycz" userId="865f162e-6d46-4657-a54c-ac0972a421d0" providerId="ADAL" clId="{91FA7159-4113-4E33-B1D0-FF53594ED4FA}" dt="2026-09-08T14:43:27.992" v="60" actId="27636"/>
        <pc:sldMkLst>
          <pc:docMk/>
          <pc:sldMk cId="1678173647" sldId="285"/>
        </pc:sldMkLst>
        <pc:spChg chg="mod">
          <ac:chgData name="Ted Kniazewycz" userId="865f162e-6d46-4657-a54c-ac0972a421d0" providerId="ADAL" clId="{91FA7159-4113-4E33-B1D0-FF53594ED4FA}" dt="2026-09-08T14:43:27.992" v="60" actId="27636"/>
          <ac:spMkLst>
            <pc:docMk/>
            <pc:sldMk cId="1678173647" sldId="285"/>
            <ac:spMk id="3" creationId="{1C0A3EB6-E0D7-9981-18AC-B7FE67BEEE63}"/>
          </ac:spMkLst>
        </pc:spChg>
      </pc:sldChg>
      <pc:sldChg chg="modSp mod">
        <pc:chgData name="Ted Kniazewycz" userId="865f162e-6d46-4657-a54c-ac0972a421d0" providerId="ADAL" clId="{91FA7159-4113-4E33-B1D0-FF53594ED4FA}" dt="2026-09-08T15:00:32.131" v="93" actId="404"/>
        <pc:sldMkLst>
          <pc:docMk/>
          <pc:sldMk cId="507089377" sldId="286"/>
        </pc:sldMkLst>
        <pc:spChg chg="mod">
          <ac:chgData name="Ted Kniazewycz" userId="865f162e-6d46-4657-a54c-ac0972a421d0" providerId="ADAL" clId="{91FA7159-4113-4E33-B1D0-FF53594ED4FA}" dt="2026-09-08T15:00:32.131" v="93" actId="404"/>
          <ac:spMkLst>
            <pc:docMk/>
            <pc:sldMk cId="507089377" sldId="286"/>
            <ac:spMk id="3" creationId="{CE053F38-79FD-01AC-BA9A-DF3F0775AC84}"/>
          </ac:spMkLst>
        </pc:spChg>
      </pc:sldChg>
      <pc:sldChg chg="modSp mod">
        <pc:chgData name="Ted Kniazewycz" userId="865f162e-6d46-4657-a54c-ac0972a421d0" providerId="ADAL" clId="{91FA7159-4113-4E33-B1D0-FF53594ED4FA}" dt="2026-09-08T14:45:30.847" v="69" actId="255"/>
        <pc:sldMkLst>
          <pc:docMk/>
          <pc:sldMk cId="4147675596" sldId="288"/>
        </pc:sldMkLst>
        <pc:spChg chg="mod">
          <ac:chgData name="Ted Kniazewycz" userId="865f162e-6d46-4657-a54c-ac0972a421d0" providerId="ADAL" clId="{91FA7159-4113-4E33-B1D0-FF53594ED4FA}" dt="2026-09-08T14:45:30.847" v="69" actId="255"/>
          <ac:spMkLst>
            <pc:docMk/>
            <pc:sldMk cId="4147675596" sldId="288"/>
            <ac:spMk id="4" creationId="{137BB9B0-95BF-FD91-5C98-74F05827F1FB}"/>
          </ac:spMkLst>
        </pc:spChg>
      </pc:sldChg>
      <pc:sldChg chg="modSp mod">
        <pc:chgData name="Ted Kniazewycz" userId="865f162e-6d46-4657-a54c-ac0972a421d0" providerId="ADAL" clId="{91FA7159-4113-4E33-B1D0-FF53594ED4FA}" dt="2026-09-08T15:01:39.955" v="107" actId="404"/>
        <pc:sldMkLst>
          <pc:docMk/>
          <pc:sldMk cId="3387773451" sldId="295"/>
        </pc:sldMkLst>
        <pc:spChg chg="mod">
          <ac:chgData name="Ted Kniazewycz" userId="865f162e-6d46-4657-a54c-ac0972a421d0" providerId="ADAL" clId="{91FA7159-4113-4E33-B1D0-FF53594ED4FA}" dt="2026-09-08T15:01:39.955" v="107" actId="404"/>
          <ac:spMkLst>
            <pc:docMk/>
            <pc:sldMk cId="3387773451" sldId="295"/>
            <ac:spMk id="3" creationId="{792BF3D2-AAD3-1BF0-6986-C74F8BCC0213}"/>
          </ac:spMkLst>
        </pc:spChg>
      </pc:sldChg>
      <pc:sldChg chg="addSp modSp mod">
        <pc:chgData name="Ted Kniazewycz" userId="865f162e-6d46-4657-a54c-ac0972a421d0" providerId="ADAL" clId="{91FA7159-4113-4E33-B1D0-FF53594ED4FA}" dt="2026-09-08T15:12:43.617" v="227" actId="164"/>
        <pc:sldMkLst>
          <pc:docMk/>
          <pc:sldMk cId="1599399888" sldId="296"/>
        </pc:sldMkLst>
        <pc:spChg chg="add mod">
          <ac:chgData name="Ted Kniazewycz" userId="865f162e-6d46-4657-a54c-ac0972a421d0" providerId="ADAL" clId="{91FA7159-4113-4E33-B1D0-FF53594ED4FA}" dt="2026-09-08T15:12:43.617" v="227" actId="164"/>
          <ac:spMkLst>
            <pc:docMk/>
            <pc:sldMk cId="1599399888" sldId="296"/>
            <ac:spMk id="10" creationId="{E0429C74-CA74-55DD-EBBD-05051F60A6D8}"/>
          </ac:spMkLst>
        </pc:spChg>
        <pc:grpChg chg="add mod">
          <ac:chgData name="Ted Kniazewycz" userId="865f162e-6d46-4657-a54c-ac0972a421d0" providerId="ADAL" clId="{91FA7159-4113-4E33-B1D0-FF53594ED4FA}" dt="2026-09-08T15:12:43.617" v="227" actId="164"/>
          <ac:grpSpMkLst>
            <pc:docMk/>
            <pc:sldMk cId="1599399888" sldId="296"/>
            <ac:grpSpMk id="11" creationId="{14B316D4-55BF-F752-5DCB-086B29769D65}"/>
          </ac:grpSpMkLst>
        </pc:grpChg>
        <pc:picChg chg="mod">
          <ac:chgData name="Ted Kniazewycz" userId="865f162e-6d46-4657-a54c-ac0972a421d0" providerId="ADAL" clId="{91FA7159-4113-4E33-B1D0-FF53594ED4FA}" dt="2026-09-08T15:12:43.617" v="227" actId="164"/>
          <ac:picMkLst>
            <pc:docMk/>
            <pc:sldMk cId="1599399888" sldId="296"/>
            <ac:picMk id="5" creationId="{C78841AF-002F-9E49-9BF6-41F156E96492}"/>
          </ac:picMkLst>
        </pc:picChg>
        <pc:picChg chg="add mod">
          <ac:chgData name="Ted Kniazewycz" userId="865f162e-6d46-4657-a54c-ac0972a421d0" providerId="ADAL" clId="{91FA7159-4113-4E33-B1D0-FF53594ED4FA}" dt="2026-09-08T15:12:43.617" v="227" actId="164"/>
          <ac:picMkLst>
            <pc:docMk/>
            <pc:sldMk cId="1599399888" sldId="296"/>
            <ac:picMk id="6" creationId="{D3E162F9-83E4-7744-C1F4-0075F21EA1B3}"/>
          </ac:picMkLst>
        </pc:picChg>
        <pc:picChg chg="add mod">
          <ac:chgData name="Ted Kniazewycz" userId="865f162e-6d46-4657-a54c-ac0972a421d0" providerId="ADAL" clId="{91FA7159-4113-4E33-B1D0-FF53594ED4FA}" dt="2026-09-08T15:12:43.617" v="227" actId="164"/>
          <ac:picMkLst>
            <pc:docMk/>
            <pc:sldMk cId="1599399888" sldId="296"/>
            <ac:picMk id="9" creationId="{7D60CCCB-3018-6691-C856-E10AA000BF95}"/>
          </ac:picMkLst>
        </pc:picChg>
      </pc:sldChg>
      <pc:sldChg chg="modSp mod">
        <pc:chgData name="Ted Kniazewycz" userId="865f162e-6d46-4657-a54c-ac0972a421d0" providerId="ADAL" clId="{91FA7159-4113-4E33-B1D0-FF53594ED4FA}" dt="2026-09-08T15:02:02.621" v="111" actId="404"/>
        <pc:sldMkLst>
          <pc:docMk/>
          <pc:sldMk cId="2344008185" sldId="299"/>
        </pc:sldMkLst>
        <pc:spChg chg="mod">
          <ac:chgData name="Ted Kniazewycz" userId="865f162e-6d46-4657-a54c-ac0972a421d0" providerId="ADAL" clId="{91FA7159-4113-4E33-B1D0-FF53594ED4FA}" dt="2026-09-08T15:02:02.621" v="111" actId="404"/>
          <ac:spMkLst>
            <pc:docMk/>
            <pc:sldMk cId="2344008185" sldId="299"/>
            <ac:spMk id="3" creationId="{B19D23EE-A436-3DAE-DEA3-7D70CAEEFFFA}"/>
          </ac:spMkLst>
        </pc:spChg>
      </pc:sldChg>
      <pc:sldChg chg="modSp mod">
        <pc:chgData name="Ted Kniazewycz" userId="865f162e-6d46-4657-a54c-ac0972a421d0" providerId="ADAL" clId="{91FA7159-4113-4E33-B1D0-FF53594ED4FA}" dt="2026-09-08T15:02:27.514" v="113" actId="404"/>
        <pc:sldMkLst>
          <pc:docMk/>
          <pc:sldMk cId="2971780846" sldId="300"/>
        </pc:sldMkLst>
        <pc:spChg chg="mod">
          <ac:chgData name="Ted Kniazewycz" userId="865f162e-6d46-4657-a54c-ac0972a421d0" providerId="ADAL" clId="{91FA7159-4113-4E33-B1D0-FF53594ED4FA}" dt="2026-09-08T15:02:27.514" v="113" actId="404"/>
          <ac:spMkLst>
            <pc:docMk/>
            <pc:sldMk cId="2971780846" sldId="300"/>
            <ac:spMk id="3" creationId="{191BDC37-C514-52CD-F944-CA6473FE19B1}"/>
          </ac:spMkLst>
        </pc:spChg>
      </pc:sldChg>
      <pc:sldChg chg="modSp mod">
        <pc:chgData name="Ted Kniazewycz" userId="865f162e-6d46-4657-a54c-ac0972a421d0" providerId="ADAL" clId="{91FA7159-4113-4E33-B1D0-FF53594ED4FA}" dt="2026-09-08T15:03:05.662" v="121" actId="5793"/>
        <pc:sldMkLst>
          <pc:docMk/>
          <pc:sldMk cId="988374638" sldId="301"/>
        </pc:sldMkLst>
        <pc:spChg chg="mod">
          <ac:chgData name="Ted Kniazewycz" userId="865f162e-6d46-4657-a54c-ac0972a421d0" providerId="ADAL" clId="{91FA7159-4113-4E33-B1D0-FF53594ED4FA}" dt="2026-09-08T15:03:05.662" v="121" actId="5793"/>
          <ac:spMkLst>
            <pc:docMk/>
            <pc:sldMk cId="988374638" sldId="301"/>
            <ac:spMk id="3" creationId="{CF3F91EB-0A9D-32D8-A677-A9D40D82554A}"/>
          </ac:spMkLst>
        </pc:spChg>
      </pc:sldChg>
      <pc:sldChg chg="modSp add mod ord modAnim">
        <pc:chgData name="Ted Kniazewycz" userId="865f162e-6d46-4657-a54c-ac0972a421d0" providerId="ADAL" clId="{91FA7159-4113-4E33-B1D0-FF53594ED4FA}" dt="2026-09-08T15:07:35.741" v="131"/>
        <pc:sldMkLst>
          <pc:docMk/>
          <pc:sldMk cId="2125716610" sldId="302"/>
        </pc:sldMkLst>
        <pc:spChg chg="mod">
          <ac:chgData name="Ted Kniazewycz" userId="865f162e-6d46-4657-a54c-ac0972a421d0" providerId="ADAL" clId="{91FA7159-4113-4E33-B1D0-FF53594ED4FA}" dt="2026-09-08T15:05:20.655" v="126" actId="207"/>
          <ac:spMkLst>
            <pc:docMk/>
            <pc:sldMk cId="2125716610" sldId="302"/>
            <ac:spMk id="3" creationId="{3BAA0D19-5E9D-2667-EAD4-F20C650E37D7}"/>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5CFEDF-0454-4893-A6B9-2CCA087FCE0D}" type="doc">
      <dgm:prSet loTypeId="urn:microsoft.com/office/officeart/2018/2/layout/IconCircleList" loCatId="icon" qsTypeId="urn:microsoft.com/office/officeart/2005/8/quickstyle/simple2#1" qsCatId="simple" csTypeId="urn:microsoft.com/office/officeart/2005/8/colors/accent0_1#1" csCatId="mainScheme" phldr="1"/>
      <dgm:spPr/>
      <dgm:t>
        <a:bodyPr/>
        <a:lstStyle/>
        <a:p>
          <a:endParaRPr lang="en-US"/>
        </a:p>
      </dgm:t>
    </dgm:pt>
    <dgm:pt modelId="{B7745620-26FE-4B42-ACC0-3B690FFF0566}">
      <dgm:prSet/>
      <dgm:spPr/>
      <dgm:t>
        <a:bodyPr/>
        <a:lstStyle/>
        <a:p>
          <a:pPr>
            <a:lnSpc>
              <a:spcPct val="100000"/>
            </a:lnSpc>
          </a:pPr>
          <a:r>
            <a:rPr lang="en-US" b="1" dirty="0"/>
            <a:t>Predictable </a:t>
          </a:r>
          <a:r>
            <a:rPr lang="en-US" b="1" dirty="0">
              <a:latin typeface="Calibri"/>
            </a:rPr>
            <a:t>Work:</a:t>
          </a:r>
          <a:r>
            <a:rPr lang="en-US" dirty="0">
              <a:latin typeface="Calibri"/>
            </a:rPr>
            <a:t> A</a:t>
          </a:r>
          <a:r>
            <a:rPr lang="en-US" dirty="0"/>
            <a:t> cohesive program of structural projects provides greater workload consistency and improves staffing forecasts.</a:t>
          </a:r>
        </a:p>
      </dgm:t>
    </dgm:pt>
    <dgm:pt modelId="{FB0472B3-79D5-41D8-AFC5-C0DC43E1F830}" type="parTrans" cxnId="{D7235C99-90FA-448C-B941-526246680DB4}">
      <dgm:prSet/>
      <dgm:spPr/>
      <dgm:t>
        <a:bodyPr/>
        <a:lstStyle/>
        <a:p>
          <a:endParaRPr lang="en-US"/>
        </a:p>
      </dgm:t>
    </dgm:pt>
    <dgm:pt modelId="{659AD671-31E8-42A7-AAF2-A648B8622669}" type="sibTrans" cxnId="{D7235C99-90FA-448C-B941-526246680DB4}">
      <dgm:prSet/>
      <dgm:spPr/>
      <dgm:t>
        <a:bodyPr/>
        <a:lstStyle/>
        <a:p>
          <a:pPr>
            <a:lnSpc>
              <a:spcPct val="100000"/>
            </a:lnSpc>
          </a:pPr>
          <a:endParaRPr lang="en-US"/>
        </a:p>
      </dgm:t>
    </dgm:pt>
    <dgm:pt modelId="{7846C2BF-6D9B-446A-8891-B6DAEF64246B}">
      <dgm:prSet/>
      <dgm:spPr/>
      <dgm:t>
        <a:bodyPr/>
        <a:lstStyle/>
        <a:p>
          <a:pPr>
            <a:lnSpc>
              <a:spcPct val="100000"/>
            </a:lnSpc>
          </a:pPr>
          <a:r>
            <a:rPr lang="en-US" b="1"/>
            <a:t>Streamlined </a:t>
          </a:r>
          <a:r>
            <a:rPr lang="en-US" b="1">
              <a:latin typeface="Calibri"/>
            </a:rPr>
            <a:t>Coordination:</a:t>
          </a:r>
          <a:r>
            <a:rPr lang="en-US">
              <a:latin typeface="Calibri"/>
            </a:rPr>
            <a:t> A</a:t>
          </a:r>
          <a:r>
            <a:rPr lang="en-US"/>
            <a:t> single point of contact simplifies communication, decision-making, and contract administration.</a:t>
          </a:r>
        </a:p>
      </dgm:t>
    </dgm:pt>
    <dgm:pt modelId="{DEA8956A-4ED9-40DF-BD71-04D040256EEE}" type="parTrans" cxnId="{57F55939-7666-4108-A9A1-D2C249A094F9}">
      <dgm:prSet/>
      <dgm:spPr/>
      <dgm:t>
        <a:bodyPr/>
        <a:lstStyle/>
        <a:p>
          <a:endParaRPr lang="en-US"/>
        </a:p>
      </dgm:t>
    </dgm:pt>
    <dgm:pt modelId="{E9DEEEFB-EE7E-40E5-BE15-23BCC22A2E40}" type="sibTrans" cxnId="{57F55939-7666-4108-A9A1-D2C249A094F9}">
      <dgm:prSet/>
      <dgm:spPr/>
      <dgm:t>
        <a:bodyPr/>
        <a:lstStyle/>
        <a:p>
          <a:pPr>
            <a:lnSpc>
              <a:spcPct val="100000"/>
            </a:lnSpc>
          </a:pPr>
          <a:endParaRPr lang="en-US"/>
        </a:p>
      </dgm:t>
    </dgm:pt>
    <dgm:pt modelId="{9D6742BF-BB7A-443D-9806-B98986DB4E07}">
      <dgm:prSet/>
      <dgm:spPr/>
      <dgm:t>
        <a:bodyPr/>
        <a:lstStyle/>
        <a:p>
          <a:pPr>
            <a:lnSpc>
              <a:spcPct val="100000"/>
            </a:lnSpc>
          </a:pPr>
          <a:r>
            <a:rPr lang="en-US" b="1" dirty="0"/>
            <a:t>Better Workforce </a:t>
          </a:r>
          <a:r>
            <a:rPr lang="en-US" b="1" dirty="0">
              <a:latin typeface="Calibri"/>
            </a:rPr>
            <a:t>Utilization:</a:t>
          </a:r>
          <a:r>
            <a:rPr lang="en-US" dirty="0">
              <a:latin typeface="Calibri"/>
            </a:rPr>
            <a:t> Allows</a:t>
          </a:r>
          <a:r>
            <a:rPr lang="en-US" dirty="0"/>
            <a:t> firms to balance resources across multiple assignments.</a:t>
          </a:r>
          <a:endParaRPr lang="en-US" b="0" dirty="0">
            <a:latin typeface="Calibri"/>
          </a:endParaRPr>
        </a:p>
      </dgm:t>
    </dgm:pt>
    <dgm:pt modelId="{E64F1B6D-22DC-4B61-B576-A8E37A5236DC}" type="parTrans" cxnId="{E25D3542-FA97-4206-985D-EDEF40194C19}">
      <dgm:prSet/>
      <dgm:spPr/>
      <dgm:t>
        <a:bodyPr/>
        <a:lstStyle/>
        <a:p>
          <a:endParaRPr lang="en-US"/>
        </a:p>
      </dgm:t>
    </dgm:pt>
    <dgm:pt modelId="{82D07FA9-040E-4D97-AF67-4A606116D550}" type="sibTrans" cxnId="{E25D3542-FA97-4206-985D-EDEF40194C19}">
      <dgm:prSet/>
      <dgm:spPr/>
      <dgm:t>
        <a:bodyPr/>
        <a:lstStyle/>
        <a:p>
          <a:pPr>
            <a:lnSpc>
              <a:spcPct val="100000"/>
            </a:lnSpc>
          </a:pPr>
          <a:endParaRPr lang="en-US"/>
        </a:p>
      </dgm:t>
    </dgm:pt>
    <dgm:pt modelId="{21EC5709-F626-4AA5-AE11-B81F06C27379}">
      <dgm:prSet phldrT="[Text]" phldr="0"/>
      <dgm:spPr/>
      <dgm:t>
        <a:bodyPr/>
        <a:lstStyle/>
        <a:p>
          <a:pPr>
            <a:lnSpc>
              <a:spcPct val="100000"/>
            </a:lnSpc>
          </a:pPr>
          <a:r>
            <a:rPr lang="en-US" b="1"/>
            <a:t>Improved Program </a:t>
          </a:r>
          <a:r>
            <a:rPr lang="en-US" b="1">
              <a:latin typeface="Calibri"/>
            </a:rPr>
            <a:t>Delivery:</a:t>
          </a:r>
          <a:r>
            <a:rPr lang="en-US">
              <a:latin typeface="Calibri"/>
            </a:rPr>
            <a:t> Less</a:t>
          </a:r>
          <a:r>
            <a:rPr lang="en-US"/>
            <a:t> administrative burden, fewer meetings, faster response times, and more focus on delivering quality projects.</a:t>
          </a:r>
        </a:p>
      </dgm:t>
    </dgm:pt>
    <dgm:pt modelId="{21FCC8D2-14C9-4A68-A86C-2E5F5BE7CA37}" type="parTrans" cxnId="{81CC5C9B-104D-4C17-A485-B2BD27151530}">
      <dgm:prSet/>
      <dgm:spPr/>
      <dgm:t>
        <a:bodyPr/>
        <a:lstStyle/>
        <a:p>
          <a:endParaRPr lang="en-US"/>
        </a:p>
      </dgm:t>
    </dgm:pt>
    <dgm:pt modelId="{D2D58212-8819-4B43-8078-151F9F05E598}" type="sibTrans" cxnId="{81CC5C9B-104D-4C17-A485-B2BD27151530}">
      <dgm:prSet/>
      <dgm:spPr/>
      <dgm:t>
        <a:bodyPr/>
        <a:lstStyle/>
        <a:p>
          <a:endParaRPr lang="en-US"/>
        </a:p>
      </dgm:t>
    </dgm:pt>
    <dgm:pt modelId="{02E77D7D-65D8-460D-AA34-21503D06B369}" type="pres">
      <dgm:prSet presAssocID="{3A5CFEDF-0454-4893-A6B9-2CCA087FCE0D}" presName="root" presStyleCnt="0">
        <dgm:presLayoutVars>
          <dgm:dir/>
          <dgm:resizeHandles val="exact"/>
        </dgm:presLayoutVars>
      </dgm:prSet>
      <dgm:spPr/>
    </dgm:pt>
    <dgm:pt modelId="{5C3986E1-B1EE-4BF7-901E-92E6AE29A93B}" type="pres">
      <dgm:prSet presAssocID="{3A5CFEDF-0454-4893-A6B9-2CCA087FCE0D}" presName="container" presStyleCnt="0">
        <dgm:presLayoutVars>
          <dgm:dir/>
          <dgm:resizeHandles val="exact"/>
        </dgm:presLayoutVars>
      </dgm:prSet>
      <dgm:spPr/>
    </dgm:pt>
    <dgm:pt modelId="{4DABEB62-01AE-4019-B2E6-F923342F02D0}" type="pres">
      <dgm:prSet presAssocID="{B7745620-26FE-4B42-ACC0-3B690FFF0566}" presName="compNode" presStyleCnt="0"/>
      <dgm:spPr/>
    </dgm:pt>
    <dgm:pt modelId="{92CBDE41-1203-45CB-B648-313D04F810A6}" type="pres">
      <dgm:prSet presAssocID="{B7745620-26FE-4B42-ACC0-3B690FFF0566}" presName="iconBgRect" presStyleLbl="bgShp" presStyleIdx="0" presStyleCnt="4"/>
      <dgm:spPr/>
    </dgm:pt>
    <dgm:pt modelId="{0045333D-3A01-4259-BF5E-20230048E337}" type="pres">
      <dgm:prSet presAssocID="{B7745620-26FE-4B42-ACC0-3B690FFF0566}"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ierarchy"/>
        </a:ext>
      </dgm:extLst>
    </dgm:pt>
    <dgm:pt modelId="{3E2781B0-D036-40E6-927A-5D4900D4A5DD}" type="pres">
      <dgm:prSet presAssocID="{B7745620-26FE-4B42-ACC0-3B690FFF0566}" presName="spaceRect" presStyleCnt="0"/>
      <dgm:spPr/>
    </dgm:pt>
    <dgm:pt modelId="{F726BE11-3728-4418-9274-718E3010FCDF}" type="pres">
      <dgm:prSet presAssocID="{B7745620-26FE-4B42-ACC0-3B690FFF0566}" presName="textRect" presStyleLbl="revTx" presStyleIdx="0" presStyleCnt="4">
        <dgm:presLayoutVars>
          <dgm:chMax val="1"/>
          <dgm:chPref val="1"/>
        </dgm:presLayoutVars>
      </dgm:prSet>
      <dgm:spPr/>
    </dgm:pt>
    <dgm:pt modelId="{A975DC09-82E3-4DB8-AD49-F8E9BB100F76}" type="pres">
      <dgm:prSet presAssocID="{659AD671-31E8-42A7-AAF2-A648B8622669}" presName="sibTrans" presStyleLbl="sibTrans2D1" presStyleIdx="0" presStyleCnt="0"/>
      <dgm:spPr/>
    </dgm:pt>
    <dgm:pt modelId="{4637FF9C-DA06-46E5-8A18-97EEF9FF9694}" type="pres">
      <dgm:prSet presAssocID="{7846C2BF-6D9B-446A-8891-B6DAEF64246B}" presName="compNode" presStyleCnt="0"/>
      <dgm:spPr/>
    </dgm:pt>
    <dgm:pt modelId="{906E987D-701A-4EDA-A0D5-6BF79BC3C543}" type="pres">
      <dgm:prSet presAssocID="{7846C2BF-6D9B-446A-8891-B6DAEF64246B}" presName="iconBgRect" presStyleLbl="bgShp" presStyleIdx="1" presStyleCnt="4"/>
      <dgm:spPr/>
    </dgm:pt>
    <dgm:pt modelId="{80E55154-99C2-46D3-8D61-25FCA402217E}" type="pres">
      <dgm:prSet presAssocID="{7846C2BF-6D9B-446A-8891-B6DAEF64246B}"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E748A35D-8085-402F-BE4E-6A66EDABFD65}" type="pres">
      <dgm:prSet presAssocID="{7846C2BF-6D9B-446A-8891-B6DAEF64246B}" presName="spaceRect" presStyleCnt="0"/>
      <dgm:spPr/>
    </dgm:pt>
    <dgm:pt modelId="{40F02858-DB47-402A-822B-BCD0DB97F89A}" type="pres">
      <dgm:prSet presAssocID="{7846C2BF-6D9B-446A-8891-B6DAEF64246B}" presName="textRect" presStyleLbl="revTx" presStyleIdx="1" presStyleCnt="4">
        <dgm:presLayoutVars>
          <dgm:chMax val="1"/>
          <dgm:chPref val="1"/>
        </dgm:presLayoutVars>
      </dgm:prSet>
      <dgm:spPr/>
    </dgm:pt>
    <dgm:pt modelId="{EAE52F08-77D0-4C5D-A241-7B559444679E}" type="pres">
      <dgm:prSet presAssocID="{E9DEEEFB-EE7E-40E5-BE15-23BCC22A2E40}" presName="sibTrans" presStyleLbl="sibTrans2D1" presStyleIdx="0" presStyleCnt="0"/>
      <dgm:spPr/>
    </dgm:pt>
    <dgm:pt modelId="{C6A5C74F-73EE-4EDF-A38E-EE9B930C00EE}" type="pres">
      <dgm:prSet presAssocID="{9D6742BF-BB7A-443D-9806-B98986DB4E07}" presName="compNode" presStyleCnt="0"/>
      <dgm:spPr/>
    </dgm:pt>
    <dgm:pt modelId="{9003F72B-7E3C-44E1-96A4-BF768A69FAA4}" type="pres">
      <dgm:prSet presAssocID="{9D6742BF-BB7A-443D-9806-B98986DB4E07}" presName="iconBgRect" presStyleLbl="bgShp" presStyleIdx="2" presStyleCnt="4"/>
      <dgm:spPr/>
    </dgm:pt>
    <dgm:pt modelId="{B47D25FA-A422-40C5-A664-3713BFDDC712}" type="pres">
      <dgm:prSet presAssocID="{9D6742BF-BB7A-443D-9806-B98986DB4E07}"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usiness Growth"/>
        </a:ext>
      </dgm:extLst>
    </dgm:pt>
    <dgm:pt modelId="{DDB49950-6B78-4F26-BFA1-04F246D1CC38}" type="pres">
      <dgm:prSet presAssocID="{9D6742BF-BB7A-443D-9806-B98986DB4E07}" presName="spaceRect" presStyleCnt="0"/>
      <dgm:spPr/>
    </dgm:pt>
    <dgm:pt modelId="{CC355602-D0ED-418B-8573-DB290EA14AC5}" type="pres">
      <dgm:prSet presAssocID="{9D6742BF-BB7A-443D-9806-B98986DB4E07}" presName="textRect" presStyleLbl="revTx" presStyleIdx="2" presStyleCnt="4">
        <dgm:presLayoutVars>
          <dgm:chMax val="1"/>
          <dgm:chPref val="1"/>
        </dgm:presLayoutVars>
      </dgm:prSet>
      <dgm:spPr/>
    </dgm:pt>
    <dgm:pt modelId="{CD939ABB-FD4B-4EF3-8F72-932407FA8996}" type="pres">
      <dgm:prSet presAssocID="{82D07FA9-040E-4D97-AF67-4A606116D550}" presName="sibTrans" presStyleLbl="sibTrans2D1" presStyleIdx="0" presStyleCnt="0"/>
      <dgm:spPr/>
    </dgm:pt>
    <dgm:pt modelId="{EADFEBE7-2EED-42D9-BB51-5C88AE9ABA7C}" type="pres">
      <dgm:prSet presAssocID="{21EC5709-F626-4AA5-AE11-B81F06C27379}" presName="compNode" presStyleCnt="0"/>
      <dgm:spPr/>
    </dgm:pt>
    <dgm:pt modelId="{DD40FAA0-BC1D-465F-9169-2C041667BFE9}" type="pres">
      <dgm:prSet presAssocID="{21EC5709-F626-4AA5-AE11-B81F06C27379}" presName="iconBgRect" presStyleLbl="bgShp" presStyleIdx="3" presStyleCnt="4"/>
      <dgm:spPr/>
    </dgm:pt>
    <dgm:pt modelId="{A00FABA0-1C94-4A57-87CA-506D2EA6560C}" type="pres">
      <dgm:prSet presAssocID="{21EC5709-F626-4AA5-AE11-B81F06C27379}"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Delivery with solid fill"/>
        </a:ext>
      </dgm:extLst>
    </dgm:pt>
    <dgm:pt modelId="{32312510-0971-4500-B3A4-CE8D374F15DF}" type="pres">
      <dgm:prSet presAssocID="{21EC5709-F626-4AA5-AE11-B81F06C27379}" presName="spaceRect" presStyleCnt="0"/>
      <dgm:spPr/>
    </dgm:pt>
    <dgm:pt modelId="{60620812-E90E-4D8F-B617-13DE3EFC23D2}" type="pres">
      <dgm:prSet presAssocID="{21EC5709-F626-4AA5-AE11-B81F06C27379}" presName="textRect" presStyleLbl="revTx" presStyleIdx="3" presStyleCnt="4">
        <dgm:presLayoutVars>
          <dgm:chMax val="1"/>
          <dgm:chPref val="1"/>
        </dgm:presLayoutVars>
      </dgm:prSet>
      <dgm:spPr/>
    </dgm:pt>
  </dgm:ptLst>
  <dgm:cxnLst>
    <dgm:cxn modelId="{76639812-A0CE-4B0B-8D29-6387DA1E67F8}" type="presOf" srcId="{3A5CFEDF-0454-4893-A6B9-2CCA087FCE0D}" destId="{02E77D7D-65D8-460D-AA34-21503D06B369}" srcOrd="0" destOrd="0" presId="urn:microsoft.com/office/officeart/2018/2/layout/IconCircleList"/>
    <dgm:cxn modelId="{5FC7E412-6841-4933-84C2-79075EF67784}" type="presOf" srcId="{B7745620-26FE-4B42-ACC0-3B690FFF0566}" destId="{F726BE11-3728-4418-9274-718E3010FCDF}" srcOrd="0" destOrd="0" presId="urn:microsoft.com/office/officeart/2018/2/layout/IconCircleList"/>
    <dgm:cxn modelId="{57F55939-7666-4108-A9A1-D2C249A094F9}" srcId="{3A5CFEDF-0454-4893-A6B9-2CCA087FCE0D}" destId="{7846C2BF-6D9B-446A-8891-B6DAEF64246B}" srcOrd="1" destOrd="0" parTransId="{DEA8956A-4ED9-40DF-BD71-04D040256EEE}" sibTransId="{E9DEEEFB-EE7E-40E5-BE15-23BCC22A2E40}"/>
    <dgm:cxn modelId="{A1627660-6535-481F-9AB5-0727BAAFA211}" type="presOf" srcId="{7846C2BF-6D9B-446A-8891-B6DAEF64246B}" destId="{40F02858-DB47-402A-822B-BCD0DB97F89A}" srcOrd="0" destOrd="0" presId="urn:microsoft.com/office/officeart/2018/2/layout/IconCircleList"/>
    <dgm:cxn modelId="{E25D3542-FA97-4206-985D-EDEF40194C19}" srcId="{3A5CFEDF-0454-4893-A6B9-2CCA087FCE0D}" destId="{9D6742BF-BB7A-443D-9806-B98986DB4E07}" srcOrd="2" destOrd="0" parTransId="{E64F1B6D-22DC-4B61-B576-A8E37A5236DC}" sibTransId="{82D07FA9-040E-4D97-AF67-4A606116D550}"/>
    <dgm:cxn modelId="{96963053-46E5-4BCE-8B44-00F056E005EB}" type="presOf" srcId="{E9DEEEFB-EE7E-40E5-BE15-23BCC22A2E40}" destId="{EAE52F08-77D0-4C5D-A241-7B559444679E}" srcOrd="0" destOrd="0" presId="urn:microsoft.com/office/officeart/2018/2/layout/IconCircleList"/>
    <dgm:cxn modelId="{723B9C93-8B60-4846-9EBF-49FD30816D90}" type="presOf" srcId="{82D07FA9-040E-4D97-AF67-4A606116D550}" destId="{CD939ABB-FD4B-4EF3-8F72-932407FA8996}" srcOrd="0" destOrd="0" presId="urn:microsoft.com/office/officeart/2018/2/layout/IconCircleList"/>
    <dgm:cxn modelId="{D7235C99-90FA-448C-B941-526246680DB4}" srcId="{3A5CFEDF-0454-4893-A6B9-2CCA087FCE0D}" destId="{B7745620-26FE-4B42-ACC0-3B690FFF0566}" srcOrd="0" destOrd="0" parTransId="{FB0472B3-79D5-41D8-AFC5-C0DC43E1F830}" sibTransId="{659AD671-31E8-42A7-AAF2-A648B8622669}"/>
    <dgm:cxn modelId="{81CC5C9B-104D-4C17-A485-B2BD27151530}" srcId="{3A5CFEDF-0454-4893-A6B9-2CCA087FCE0D}" destId="{21EC5709-F626-4AA5-AE11-B81F06C27379}" srcOrd="3" destOrd="0" parTransId="{21FCC8D2-14C9-4A68-A86C-2E5F5BE7CA37}" sibTransId="{D2D58212-8819-4B43-8078-151F9F05E598}"/>
    <dgm:cxn modelId="{9B10A4A1-5D3E-4276-8CEF-81AFB6CEAAE2}" type="presOf" srcId="{659AD671-31E8-42A7-AAF2-A648B8622669}" destId="{A975DC09-82E3-4DB8-AD49-F8E9BB100F76}" srcOrd="0" destOrd="0" presId="urn:microsoft.com/office/officeart/2018/2/layout/IconCircleList"/>
    <dgm:cxn modelId="{C6386CD7-9BCC-495D-A9F7-576E20FEAE88}" type="presOf" srcId="{9D6742BF-BB7A-443D-9806-B98986DB4E07}" destId="{CC355602-D0ED-418B-8573-DB290EA14AC5}" srcOrd="0" destOrd="0" presId="urn:microsoft.com/office/officeart/2018/2/layout/IconCircleList"/>
    <dgm:cxn modelId="{D9C2E6F8-5A6C-48D1-A425-B013764E0F98}" type="presOf" srcId="{21EC5709-F626-4AA5-AE11-B81F06C27379}" destId="{60620812-E90E-4D8F-B617-13DE3EFC23D2}" srcOrd="0" destOrd="0" presId="urn:microsoft.com/office/officeart/2018/2/layout/IconCircleList"/>
    <dgm:cxn modelId="{B173C560-4E26-426B-9668-8A9E2F20C51C}" type="presParOf" srcId="{02E77D7D-65D8-460D-AA34-21503D06B369}" destId="{5C3986E1-B1EE-4BF7-901E-92E6AE29A93B}" srcOrd="0" destOrd="0" presId="urn:microsoft.com/office/officeart/2018/2/layout/IconCircleList"/>
    <dgm:cxn modelId="{8ED7DB23-B12B-459D-9E9F-D058D53FA147}" type="presParOf" srcId="{5C3986E1-B1EE-4BF7-901E-92E6AE29A93B}" destId="{4DABEB62-01AE-4019-B2E6-F923342F02D0}" srcOrd="0" destOrd="0" presId="urn:microsoft.com/office/officeart/2018/2/layout/IconCircleList"/>
    <dgm:cxn modelId="{3E71B191-0272-4A7E-BD57-CD89484783C8}" type="presParOf" srcId="{4DABEB62-01AE-4019-B2E6-F923342F02D0}" destId="{92CBDE41-1203-45CB-B648-313D04F810A6}" srcOrd="0" destOrd="0" presId="urn:microsoft.com/office/officeart/2018/2/layout/IconCircleList"/>
    <dgm:cxn modelId="{50250702-D0E2-4D28-A0FA-813E8C3F054F}" type="presParOf" srcId="{4DABEB62-01AE-4019-B2E6-F923342F02D0}" destId="{0045333D-3A01-4259-BF5E-20230048E337}" srcOrd="1" destOrd="0" presId="urn:microsoft.com/office/officeart/2018/2/layout/IconCircleList"/>
    <dgm:cxn modelId="{1C9EA232-C4A3-49C0-82E6-63E206120AA7}" type="presParOf" srcId="{4DABEB62-01AE-4019-B2E6-F923342F02D0}" destId="{3E2781B0-D036-40E6-927A-5D4900D4A5DD}" srcOrd="2" destOrd="0" presId="urn:microsoft.com/office/officeart/2018/2/layout/IconCircleList"/>
    <dgm:cxn modelId="{7166F98D-3A66-46A5-B275-D9A7EE5B5497}" type="presParOf" srcId="{4DABEB62-01AE-4019-B2E6-F923342F02D0}" destId="{F726BE11-3728-4418-9274-718E3010FCDF}" srcOrd="3" destOrd="0" presId="urn:microsoft.com/office/officeart/2018/2/layout/IconCircleList"/>
    <dgm:cxn modelId="{A80E53A9-425D-4F69-BB2D-6E63B745CF3D}" type="presParOf" srcId="{5C3986E1-B1EE-4BF7-901E-92E6AE29A93B}" destId="{A975DC09-82E3-4DB8-AD49-F8E9BB100F76}" srcOrd="1" destOrd="0" presId="urn:microsoft.com/office/officeart/2018/2/layout/IconCircleList"/>
    <dgm:cxn modelId="{622D046B-32AB-453E-89B0-F9A1708C1E8F}" type="presParOf" srcId="{5C3986E1-B1EE-4BF7-901E-92E6AE29A93B}" destId="{4637FF9C-DA06-46E5-8A18-97EEF9FF9694}" srcOrd="2" destOrd="0" presId="urn:microsoft.com/office/officeart/2018/2/layout/IconCircleList"/>
    <dgm:cxn modelId="{C47F4EAF-C195-4CA1-9FC7-4C7CF1E0DF87}" type="presParOf" srcId="{4637FF9C-DA06-46E5-8A18-97EEF9FF9694}" destId="{906E987D-701A-4EDA-A0D5-6BF79BC3C543}" srcOrd="0" destOrd="0" presId="urn:microsoft.com/office/officeart/2018/2/layout/IconCircleList"/>
    <dgm:cxn modelId="{DAF78484-D47D-435E-ACF6-FB5A70FF43CA}" type="presParOf" srcId="{4637FF9C-DA06-46E5-8A18-97EEF9FF9694}" destId="{80E55154-99C2-46D3-8D61-25FCA402217E}" srcOrd="1" destOrd="0" presId="urn:microsoft.com/office/officeart/2018/2/layout/IconCircleList"/>
    <dgm:cxn modelId="{F4321D54-F167-4796-868A-6FFB9F625ACF}" type="presParOf" srcId="{4637FF9C-DA06-46E5-8A18-97EEF9FF9694}" destId="{E748A35D-8085-402F-BE4E-6A66EDABFD65}" srcOrd="2" destOrd="0" presId="urn:microsoft.com/office/officeart/2018/2/layout/IconCircleList"/>
    <dgm:cxn modelId="{3F9512E3-D65B-48E2-9398-BC3DD56C8F89}" type="presParOf" srcId="{4637FF9C-DA06-46E5-8A18-97EEF9FF9694}" destId="{40F02858-DB47-402A-822B-BCD0DB97F89A}" srcOrd="3" destOrd="0" presId="urn:microsoft.com/office/officeart/2018/2/layout/IconCircleList"/>
    <dgm:cxn modelId="{14DC0FF6-2DD4-485D-BF43-FBFCC546344C}" type="presParOf" srcId="{5C3986E1-B1EE-4BF7-901E-92E6AE29A93B}" destId="{EAE52F08-77D0-4C5D-A241-7B559444679E}" srcOrd="3" destOrd="0" presId="urn:microsoft.com/office/officeart/2018/2/layout/IconCircleList"/>
    <dgm:cxn modelId="{5D786B58-372A-4D4F-B252-16BDFF3C8E60}" type="presParOf" srcId="{5C3986E1-B1EE-4BF7-901E-92E6AE29A93B}" destId="{C6A5C74F-73EE-4EDF-A38E-EE9B930C00EE}" srcOrd="4" destOrd="0" presId="urn:microsoft.com/office/officeart/2018/2/layout/IconCircleList"/>
    <dgm:cxn modelId="{BB9F817B-2BFB-495B-AF4B-AFAE4D5E9D9C}" type="presParOf" srcId="{C6A5C74F-73EE-4EDF-A38E-EE9B930C00EE}" destId="{9003F72B-7E3C-44E1-96A4-BF768A69FAA4}" srcOrd="0" destOrd="0" presId="urn:microsoft.com/office/officeart/2018/2/layout/IconCircleList"/>
    <dgm:cxn modelId="{CEE762F9-5F88-488F-8BAD-67B597724CF8}" type="presParOf" srcId="{C6A5C74F-73EE-4EDF-A38E-EE9B930C00EE}" destId="{B47D25FA-A422-40C5-A664-3713BFDDC712}" srcOrd="1" destOrd="0" presId="urn:microsoft.com/office/officeart/2018/2/layout/IconCircleList"/>
    <dgm:cxn modelId="{C9B8A24B-A82E-4835-9FDF-1956C147A2AC}" type="presParOf" srcId="{C6A5C74F-73EE-4EDF-A38E-EE9B930C00EE}" destId="{DDB49950-6B78-4F26-BFA1-04F246D1CC38}" srcOrd="2" destOrd="0" presId="urn:microsoft.com/office/officeart/2018/2/layout/IconCircleList"/>
    <dgm:cxn modelId="{3BC157BC-0D60-47C7-82C2-88954AFB34BF}" type="presParOf" srcId="{C6A5C74F-73EE-4EDF-A38E-EE9B930C00EE}" destId="{CC355602-D0ED-418B-8573-DB290EA14AC5}" srcOrd="3" destOrd="0" presId="urn:microsoft.com/office/officeart/2018/2/layout/IconCircleList"/>
    <dgm:cxn modelId="{63A5BF0A-2CBA-4CFD-971F-E57032B39105}" type="presParOf" srcId="{5C3986E1-B1EE-4BF7-901E-92E6AE29A93B}" destId="{CD939ABB-FD4B-4EF3-8F72-932407FA8996}" srcOrd="5" destOrd="0" presId="urn:microsoft.com/office/officeart/2018/2/layout/IconCircleList"/>
    <dgm:cxn modelId="{2CD7808F-9FBF-48A2-AC18-EFA270D6DBFE}" type="presParOf" srcId="{5C3986E1-B1EE-4BF7-901E-92E6AE29A93B}" destId="{EADFEBE7-2EED-42D9-BB51-5C88AE9ABA7C}" srcOrd="6" destOrd="0" presId="urn:microsoft.com/office/officeart/2018/2/layout/IconCircleList"/>
    <dgm:cxn modelId="{FA7DF8E0-35E2-493F-8CE8-565D43BFE2A4}" type="presParOf" srcId="{EADFEBE7-2EED-42D9-BB51-5C88AE9ABA7C}" destId="{DD40FAA0-BC1D-465F-9169-2C041667BFE9}" srcOrd="0" destOrd="0" presId="urn:microsoft.com/office/officeart/2018/2/layout/IconCircleList"/>
    <dgm:cxn modelId="{39B3EB7A-EB6D-482D-87C3-2EB4CAB2139C}" type="presParOf" srcId="{EADFEBE7-2EED-42D9-BB51-5C88AE9ABA7C}" destId="{A00FABA0-1C94-4A57-87CA-506D2EA6560C}" srcOrd="1" destOrd="0" presId="urn:microsoft.com/office/officeart/2018/2/layout/IconCircleList"/>
    <dgm:cxn modelId="{8F3FFCC9-E4F7-4C48-8A5A-54D6EF4412C4}" type="presParOf" srcId="{EADFEBE7-2EED-42D9-BB51-5C88AE9ABA7C}" destId="{32312510-0971-4500-B3A4-CE8D374F15DF}" srcOrd="2" destOrd="0" presId="urn:microsoft.com/office/officeart/2018/2/layout/IconCircleList"/>
    <dgm:cxn modelId="{9DBC60C3-41C5-494F-86EB-80EBD789276B}" type="presParOf" srcId="{EADFEBE7-2EED-42D9-BB51-5C88AE9ABA7C}" destId="{60620812-E90E-4D8F-B617-13DE3EFC23D2}"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CBDE41-1203-45CB-B648-313D04F810A6}">
      <dsp:nvSpPr>
        <dsp:cNvPr id="0" name=""/>
        <dsp:cNvSpPr/>
      </dsp:nvSpPr>
      <dsp:spPr>
        <a:xfrm>
          <a:off x="133423" y="418811"/>
          <a:ext cx="1124786" cy="1124786"/>
        </a:xfrm>
        <a:prstGeom prst="ellipse">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45333D-3A01-4259-BF5E-20230048E337}">
      <dsp:nvSpPr>
        <dsp:cNvPr id="0" name=""/>
        <dsp:cNvSpPr/>
      </dsp:nvSpPr>
      <dsp:spPr>
        <a:xfrm>
          <a:off x="369628" y="655016"/>
          <a:ext cx="652376" cy="6523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726BE11-3728-4418-9274-718E3010FCDF}">
      <dsp:nvSpPr>
        <dsp:cNvPr id="0" name=""/>
        <dsp:cNvSpPr/>
      </dsp:nvSpPr>
      <dsp:spPr>
        <a:xfrm>
          <a:off x="1499235" y="418811"/>
          <a:ext cx="2651281" cy="11247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1" kern="1200" dirty="0"/>
            <a:t>Predictable </a:t>
          </a:r>
          <a:r>
            <a:rPr lang="en-US" sz="1400" b="1" kern="1200" dirty="0">
              <a:latin typeface="Calibri"/>
            </a:rPr>
            <a:t>Work:</a:t>
          </a:r>
          <a:r>
            <a:rPr lang="en-US" sz="1400" kern="1200" dirty="0">
              <a:latin typeface="Calibri"/>
            </a:rPr>
            <a:t> A</a:t>
          </a:r>
          <a:r>
            <a:rPr lang="en-US" sz="1400" kern="1200" dirty="0"/>
            <a:t> cohesive program of structural projects provides greater workload consistency and improves staffing forecasts.</a:t>
          </a:r>
        </a:p>
      </dsp:txBody>
      <dsp:txXfrm>
        <a:off x="1499235" y="418811"/>
        <a:ext cx="2651281" cy="1124786"/>
      </dsp:txXfrm>
    </dsp:sp>
    <dsp:sp modelId="{906E987D-701A-4EDA-A0D5-6BF79BC3C543}">
      <dsp:nvSpPr>
        <dsp:cNvPr id="0" name=""/>
        <dsp:cNvSpPr/>
      </dsp:nvSpPr>
      <dsp:spPr>
        <a:xfrm>
          <a:off x="4612482" y="418811"/>
          <a:ext cx="1124786" cy="1124786"/>
        </a:xfrm>
        <a:prstGeom prst="ellipse">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E55154-99C2-46D3-8D61-25FCA402217E}">
      <dsp:nvSpPr>
        <dsp:cNvPr id="0" name=""/>
        <dsp:cNvSpPr/>
      </dsp:nvSpPr>
      <dsp:spPr>
        <a:xfrm>
          <a:off x="4848688" y="655016"/>
          <a:ext cx="652376" cy="6523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0F02858-DB47-402A-822B-BCD0DB97F89A}">
      <dsp:nvSpPr>
        <dsp:cNvPr id="0" name=""/>
        <dsp:cNvSpPr/>
      </dsp:nvSpPr>
      <dsp:spPr>
        <a:xfrm>
          <a:off x="5978294" y="418811"/>
          <a:ext cx="2651281" cy="11247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1" kern="1200"/>
            <a:t>Streamlined </a:t>
          </a:r>
          <a:r>
            <a:rPr lang="en-US" sz="1400" b="1" kern="1200">
              <a:latin typeface="Calibri"/>
            </a:rPr>
            <a:t>Coordination:</a:t>
          </a:r>
          <a:r>
            <a:rPr lang="en-US" sz="1400" kern="1200">
              <a:latin typeface="Calibri"/>
            </a:rPr>
            <a:t> A</a:t>
          </a:r>
          <a:r>
            <a:rPr lang="en-US" sz="1400" kern="1200"/>
            <a:t> single point of contact simplifies communication, decision-making, and contract administration.</a:t>
          </a:r>
        </a:p>
      </dsp:txBody>
      <dsp:txXfrm>
        <a:off x="5978294" y="418811"/>
        <a:ext cx="2651281" cy="1124786"/>
      </dsp:txXfrm>
    </dsp:sp>
    <dsp:sp modelId="{9003F72B-7E3C-44E1-96A4-BF768A69FAA4}">
      <dsp:nvSpPr>
        <dsp:cNvPr id="0" name=""/>
        <dsp:cNvSpPr/>
      </dsp:nvSpPr>
      <dsp:spPr>
        <a:xfrm>
          <a:off x="133423" y="2175915"/>
          <a:ext cx="1124786" cy="1124786"/>
        </a:xfrm>
        <a:prstGeom prst="ellipse">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7D25FA-A422-40C5-A664-3713BFDDC712}">
      <dsp:nvSpPr>
        <dsp:cNvPr id="0" name=""/>
        <dsp:cNvSpPr/>
      </dsp:nvSpPr>
      <dsp:spPr>
        <a:xfrm>
          <a:off x="369628" y="2412120"/>
          <a:ext cx="652376" cy="6523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C355602-D0ED-418B-8573-DB290EA14AC5}">
      <dsp:nvSpPr>
        <dsp:cNvPr id="0" name=""/>
        <dsp:cNvSpPr/>
      </dsp:nvSpPr>
      <dsp:spPr>
        <a:xfrm>
          <a:off x="1499235" y="2175915"/>
          <a:ext cx="2651281" cy="11247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1" kern="1200" dirty="0"/>
            <a:t>Better Workforce </a:t>
          </a:r>
          <a:r>
            <a:rPr lang="en-US" sz="1400" b="1" kern="1200" dirty="0">
              <a:latin typeface="Calibri"/>
            </a:rPr>
            <a:t>Utilization:</a:t>
          </a:r>
          <a:r>
            <a:rPr lang="en-US" sz="1400" kern="1200" dirty="0">
              <a:latin typeface="Calibri"/>
            </a:rPr>
            <a:t> Allows</a:t>
          </a:r>
          <a:r>
            <a:rPr lang="en-US" sz="1400" kern="1200" dirty="0"/>
            <a:t> firms to balance resources across multiple assignments.</a:t>
          </a:r>
          <a:endParaRPr lang="en-US" sz="1400" b="0" kern="1200" dirty="0">
            <a:latin typeface="Calibri"/>
          </a:endParaRPr>
        </a:p>
      </dsp:txBody>
      <dsp:txXfrm>
        <a:off x="1499235" y="2175915"/>
        <a:ext cx="2651281" cy="1124786"/>
      </dsp:txXfrm>
    </dsp:sp>
    <dsp:sp modelId="{DD40FAA0-BC1D-465F-9169-2C041667BFE9}">
      <dsp:nvSpPr>
        <dsp:cNvPr id="0" name=""/>
        <dsp:cNvSpPr/>
      </dsp:nvSpPr>
      <dsp:spPr>
        <a:xfrm>
          <a:off x="4612482" y="2175915"/>
          <a:ext cx="1124786" cy="1124786"/>
        </a:xfrm>
        <a:prstGeom prst="ellipse">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0FABA0-1C94-4A57-87CA-506D2EA6560C}">
      <dsp:nvSpPr>
        <dsp:cNvPr id="0" name=""/>
        <dsp:cNvSpPr/>
      </dsp:nvSpPr>
      <dsp:spPr>
        <a:xfrm>
          <a:off x="4848688" y="2412120"/>
          <a:ext cx="652376" cy="652376"/>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0620812-E90E-4D8F-B617-13DE3EFC23D2}">
      <dsp:nvSpPr>
        <dsp:cNvPr id="0" name=""/>
        <dsp:cNvSpPr/>
      </dsp:nvSpPr>
      <dsp:spPr>
        <a:xfrm>
          <a:off x="5978294" y="2175915"/>
          <a:ext cx="2651281" cy="11247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1" kern="1200"/>
            <a:t>Improved Program </a:t>
          </a:r>
          <a:r>
            <a:rPr lang="en-US" sz="1400" b="1" kern="1200">
              <a:latin typeface="Calibri"/>
            </a:rPr>
            <a:t>Delivery:</a:t>
          </a:r>
          <a:r>
            <a:rPr lang="en-US" sz="1400" kern="1200">
              <a:latin typeface="Calibri"/>
            </a:rPr>
            <a:t> Less</a:t>
          </a:r>
          <a:r>
            <a:rPr lang="en-US" sz="1400" kern="1200"/>
            <a:t> administrative burden, fewer meetings, faster response times, and more focus on delivering quality projects.</a:t>
          </a:r>
        </a:p>
      </dsp:txBody>
      <dsp:txXfrm>
        <a:off x="5978294" y="2175915"/>
        <a:ext cx="2651281" cy="112478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677025-CE43-4289-8B5D-92979761B50D}"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158B6F-3958-4BCC-812F-03C4F3573BEA}" type="slidenum">
              <a:rPr lang="en-US" smtClean="0"/>
              <a:t>‹#›</a:t>
            </a:fld>
            <a:endParaRPr lang="en-US"/>
          </a:p>
        </p:txBody>
      </p:sp>
    </p:spTree>
    <p:extLst>
      <p:ext uri="{BB962C8B-B14F-4D97-AF65-F5344CB8AC3E}">
        <p14:creationId xmlns:p14="http://schemas.microsoft.com/office/powerpoint/2010/main" val="3298881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All questions must go through professional services during the advertisement period. </a:t>
            </a:r>
          </a:p>
        </p:txBody>
      </p:sp>
      <p:sp>
        <p:nvSpPr>
          <p:cNvPr id="4" name="Slide Number Placeholder 3"/>
          <p:cNvSpPr>
            <a:spLocks noGrp="1"/>
          </p:cNvSpPr>
          <p:nvPr>
            <p:ph type="sldNum" sz="quarter" idx="5"/>
          </p:nvPr>
        </p:nvSpPr>
        <p:spPr/>
        <p:txBody>
          <a:bodyPr/>
          <a:lstStyle/>
          <a:p>
            <a:fld id="{AF158B6F-3958-4BCC-812F-03C4F3573BEA}" type="slidenum">
              <a:rPr lang="en-US" smtClean="0"/>
              <a:t>4</a:t>
            </a:fld>
            <a:endParaRPr lang="en-US"/>
          </a:p>
        </p:txBody>
      </p:sp>
    </p:spTree>
    <p:extLst>
      <p:ext uri="{BB962C8B-B14F-4D97-AF65-F5344CB8AC3E}">
        <p14:creationId xmlns:p14="http://schemas.microsoft.com/office/powerpoint/2010/main" val="3879128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GEC model is intended to create a more stable, predictable workload while providing opportunities for both prime consultants and subconsultants to participate in delivering CEI and MEI services statewide. We wish to expand capacity and improve delivery not simply consolidate work. </a:t>
            </a:r>
          </a:p>
        </p:txBody>
      </p:sp>
      <p:sp>
        <p:nvSpPr>
          <p:cNvPr id="4" name="Slide Number Placeholder 3"/>
          <p:cNvSpPr>
            <a:spLocks noGrp="1"/>
          </p:cNvSpPr>
          <p:nvPr>
            <p:ph type="sldNum" sz="quarter" idx="5"/>
          </p:nvPr>
        </p:nvSpPr>
        <p:spPr/>
        <p:txBody>
          <a:bodyPr/>
          <a:lstStyle/>
          <a:p>
            <a:fld id="{AF158B6F-3958-4BCC-812F-03C4F3573BEA}" type="slidenum">
              <a:rPr lang="en-US" smtClean="0"/>
              <a:t>5</a:t>
            </a:fld>
            <a:endParaRPr lang="en-US"/>
          </a:p>
        </p:txBody>
      </p:sp>
    </p:spTree>
    <p:extLst>
      <p:ext uri="{BB962C8B-B14F-4D97-AF65-F5344CB8AC3E}">
        <p14:creationId xmlns:p14="http://schemas.microsoft.com/office/powerpoint/2010/main" val="350389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158B6F-3958-4BCC-812F-03C4F3573BEA}" type="slidenum">
              <a:rPr lang="en-US" smtClean="0"/>
              <a:t>6</a:t>
            </a:fld>
            <a:endParaRPr lang="en-US"/>
          </a:p>
        </p:txBody>
      </p:sp>
    </p:spTree>
    <p:extLst>
      <p:ext uri="{BB962C8B-B14F-4D97-AF65-F5344CB8AC3E}">
        <p14:creationId xmlns:p14="http://schemas.microsoft.com/office/powerpoint/2010/main" val="2881021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158B6F-3958-4BCC-812F-03C4F3573BEA}" type="slidenum">
              <a:rPr lang="en-US" smtClean="0"/>
              <a:t>10</a:t>
            </a:fld>
            <a:endParaRPr lang="en-US"/>
          </a:p>
        </p:txBody>
      </p:sp>
    </p:spTree>
    <p:extLst>
      <p:ext uri="{BB962C8B-B14F-4D97-AF65-F5344CB8AC3E}">
        <p14:creationId xmlns:p14="http://schemas.microsoft.com/office/powerpoint/2010/main" val="1706596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Fix roman numerals</a:t>
            </a:r>
          </a:p>
        </p:txBody>
      </p:sp>
      <p:sp>
        <p:nvSpPr>
          <p:cNvPr id="4" name="Slide Number Placeholder 3"/>
          <p:cNvSpPr>
            <a:spLocks noGrp="1"/>
          </p:cNvSpPr>
          <p:nvPr>
            <p:ph type="sldNum" sz="quarter" idx="5"/>
          </p:nvPr>
        </p:nvSpPr>
        <p:spPr/>
        <p:txBody>
          <a:bodyPr/>
          <a:lstStyle/>
          <a:p>
            <a:fld id="{AF158B6F-3958-4BCC-812F-03C4F3573BEA}" type="slidenum">
              <a:rPr lang="en-US" smtClean="0"/>
              <a:t>11</a:t>
            </a:fld>
            <a:endParaRPr lang="en-US"/>
          </a:p>
        </p:txBody>
      </p:sp>
    </p:spTree>
    <p:extLst>
      <p:ext uri="{BB962C8B-B14F-4D97-AF65-F5344CB8AC3E}">
        <p14:creationId xmlns:p14="http://schemas.microsoft.com/office/powerpoint/2010/main" val="2077807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Consultant shall provide a staffing matrix demonstrating your firms' available resources</a:t>
            </a:r>
          </a:p>
          <a:p>
            <a:endParaRPr lang="en-US"/>
          </a:p>
        </p:txBody>
      </p:sp>
      <p:sp>
        <p:nvSpPr>
          <p:cNvPr id="4" name="Slide Number Placeholder 3"/>
          <p:cNvSpPr>
            <a:spLocks noGrp="1"/>
          </p:cNvSpPr>
          <p:nvPr>
            <p:ph type="sldNum" sz="quarter" idx="5"/>
          </p:nvPr>
        </p:nvSpPr>
        <p:spPr/>
        <p:txBody>
          <a:bodyPr/>
          <a:lstStyle/>
          <a:p>
            <a:fld id="{AF158B6F-3958-4BCC-812F-03C4F3573BEA}" type="slidenum">
              <a:rPr lang="en-US" smtClean="0"/>
              <a:t>13</a:t>
            </a:fld>
            <a:endParaRPr lang="en-US"/>
          </a:p>
        </p:txBody>
      </p:sp>
    </p:spTree>
    <p:extLst>
      <p:ext uri="{BB962C8B-B14F-4D97-AF65-F5344CB8AC3E}">
        <p14:creationId xmlns:p14="http://schemas.microsoft.com/office/powerpoint/2010/main" val="23976381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a:extLst>
              <a:ext uri="{C183D7F6-B498-43B3-948B-1728B52AA6E4}">
                <adec:decorative xmlns:adec="http://schemas.microsoft.com/office/drawing/2017/decorative" val="1"/>
              </a:ext>
            </a:extLst>
          </p:cNvPr>
          <p:cNvSpPr/>
          <p:nvPr userDrawn="1"/>
        </p:nvSpPr>
        <p:spPr>
          <a:xfrm>
            <a:off x="0" y="2923138"/>
            <a:ext cx="9144000" cy="1885950"/>
          </a:xfrm>
          <a:prstGeom prst="rect">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 y="3028953"/>
            <a:ext cx="8991600" cy="10667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7" name="Text Placeholder 13"/>
          <p:cNvSpPr>
            <a:spLocks noGrp="1"/>
          </p:cNvSpPr>
          <p:nvPr>
            <p:ph type="body" sz="quarter" idx="12" hasCustomPrompt="1"/>
          </p:nvPr>
        </p:nvSpPr>
        <p:spPr>
          <a:xfrm>
            <a:off x="76200" y="4095751"/>
            <a:ext cx="8991600" cy="6096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a:t>Sub-Title</a:t>
            </a:r>
          </a:p>
        </p:txBody>
      </p:sp>
      <p:sp>
        <p:nvSpPr>
          <p:cNvPr id="8" name="Text Placeholder 11"/>
          <p:cNvSpPr>
            <a:spLocks noGrp="1"/>
          </p:cNvSpPr>
          <p:nvPr>
            <p:ph type="body" sz="quarter" idx="11" hasCustomPrompt="1"/>
          </p:nvPr>
        </p:nvSpPr>
        <p:spPr>
          <a:xfrm>
            <a:off x="0" y="4800600"/>
            <a:ext cx="9144000" cy="3429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Name, Position | Date</a:t>
            </a:r>
          </a:p>
        </p:txBody>
      </p:sp>
      <p:pic>
        <p:nvPicPr>
          <p:cNvPr id="5" name="Picture 4" descr="Tennessee Department of Tourist Transportation">
            <a:extLst>
              <a:ext uri="{FF2B5EF4-FFF2-40B4-BE49-F238E27FC236}">
                <a16:creationId xmlns:a16="http://schemas.microsoft.com/office/drawing/2014/main" id="{61D42855-84D4-3F37-1892-EA46C109EFE7}"/>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172068" y="867180"/>
            <a:ext cx="2799861" cy="1229997"/>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5143500"/>
          </a:xfrm>
        </p:spPr>
        <p:txBody>
          <a:bodyPr/>
          <a:lstStyle>
            <a:lvl1pPr marL="0" indent="0">
              <a:buNone/>
              <a:defRPr/>
            </a:lvl1pPr>
          </a:lstStyle>
          <a:p>
            <a:r>
              <a:rPr lang="en-US"/>
              <a:t>Click icon to add picture</a:t>
            </a:r>
          </a:p>
        </p:txBody>
      </p:sp>
      <p:sp>
        <p:nvSpPr>
          <p:cNvPr id="10" name="Title 9"/>
          <p:cNvSpPr>
            <a:spLocks noGrp="1"/>
          </p:cNvSpPr>
          <p:nvPr>
            <p:ph type="title"/>
          </p:nvPr>
        </p:nvSpPr>
        <p:spPr>
          <a:xfrm>
            <a:off x="381000" y="1657351"/>
            <a:ext cx="3962400" cy="1676400"/>
          </a:xfrm>
        </p:spPr>
        <p:txBody>
          <a:bodyPr>
            <a:noAutofit/>
          </a:bodyPr>
          <a:lstStyle>
            <a:lvl1pPr marL="0" indent="0" algn="l">
              <a:defRPr sz="3600">
                <a:effectLst/>
                <a:latin typeface="PermianSlabSerifTypeface" pitchFamily="50" charset="0"/>
              </a:defRPr>
            </a:lvl1pPr>
          </a:lstStyle>
          <a:p>
            <a:r>
              <a:rPr lang="en-US"/>
              <a:t>Click to edit Master title style</a:t>
            </a:r>
          </a:p>
        </p:txBody>
      </p:sp>
      <p:sp>
        <p:nvSpPr>
          <p:cNvPr id="12" name="Text Placeholder 11"/>
          <p:cNvSpPr>
            <a:spLocks noGrp="1"/>
          </p:cNvSpPr>
          <p:nvPr>
            <p:ph type="body" sz="quarter" idx="11" hasCustomPrompt="1"/>
          </p:nvPr>
        </p:nvSpPr>
        <p:spPr>
          <a:xfrm>
            <a:off x="381000" y="4171950"/>
            <a:ext cx="4038600" cy="8382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Name, Position</a:t>
            </a:r>
          </a:p>
          <a:p>
            <a:pPr lvl="0"/>
            <a:r>
              <a:rPr lang="en-US"/>
              <a:t>Date</a:t>
            </a:r>
          </a:p>
        </p:txBody>
      </p:sp>
      <p:sp>
        <p:nvSpPr>
          <p:cNvPr id="14" name="Text Placeholder 13"/>
          <p:cNvSpPr>
            <a:spLocks noGrp="1"/>
          </p:cNvSpPr>
          <p:nvPr>
            <p:ph type="body" sz="quarter" idx="12" hasCustomPrompt="1"/>
          </p:nvPr>
        </p:nvSpPr>
        <p:spPr>
          <a:xfrm>
            <a:off x="381000" y="3333751"/>
            <a:ext cx="3962400" cy="609600"/>
          </a:xfrm>
        </p:spPr>
        <p:txBody>
          <a:bodyPr>
            <a:normAutofit/>
          </a:bodyPr>
          <a:lstStyle>
            <a:lvl1pPr marL="0" indent="0">
              <a:buNone/>
              <a:defRPr sz="2800">
                <a:solidFill>
                  <a:schemeClr val="accent5"/>
                </a:solidFill>
                <a:latin typeface="PermianSlabSerifTypeface" pitchFamily="50" charset="0"/>
              </a:defRPr>
            </a:lvl1pPr>
          </a:lstStyle>
          <a:p>
            <a:pPr lvl="0"/>
            <a:r>
              <a:rPr lang="en-US"/>
              <a:t>Sub-Title</a:t>
            </a:r>
          </a:p>
        </p:txBody>
      </p:sp>
      <p:pic>
        <p:nvPicPr>
          <p:cNvPr id="6" name="Picture 5" descr="Tennessee Department of Tourist Transportation">
            <a:extLs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456784"/>
            <a:ext cx="1649725" cy="724735"/>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userDrawn="1"/>
        </p:nvSpPr>
        <p:spPr>
          <a:xfrm>
            <a:off x="3200400" y="2906078"/>
            <a:ext cx="5943600" cy="1680210"/>
          </a:xfrm>
          <a:prstGeom prst="rect">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ctrTitle"/>
          </p:nvPr>
        </p:nvSpPr>
        <p:spPr>
          <a:xfrm>
            <a:off x="3276600" y="2971800"/>
            <a:ext cx="5715000" cy="154305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pic>
        <p:nvPicPr>
          <p:cNvPr id="8" name="Picture 7" descr="TN Symbol of the state of Tennessee">
            <a:extLst>
              <a:ext uri="{C183D7F6-B498-43B3-948B-1728B52AA6E4}">
                <adec:decorative xmlns:adec="http://schemas.microsoft.com/office/drawing/2017/decorative" val="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11404" y="2906078"/>
            <a:ext cx="1610201" cy="1680210"/>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userDrawn="1"/>
        </p:nvSpPr>
        <p:spPr>
          <a:xfrm>
            <a:off x="0" y="142877"/>
            <a:ext cx="9144000" cy="609600"/>
          </a:xfrm>
          <a:prstGeom prst="rect">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152400" y="857250"/>
            <a:ext cx="8839200" cy="417195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TN symbol of the state of Tennessee">
            <a:extLs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425687" y="4419598"/>
            <a:ext cx="584200" cy="609601"/>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userDrawn="1"/>
        </p:nvSpPr>
        <p:spPr>
          <a:xfrm>
            <a:off x="0" y="146052"/>
            <a:ext cx="9144000" cy="609600"/>
          </a:xfrm>
          <a:prstGeom prst="rect">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228600" y="895353"/>
            <a:ext cx="8763000" cy="3718847"/>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C183D7F6-B498-43B3-948B-1728B52AA6E4}">
                <adec:decorative xmlns:adec="http://schemas.microsoft.com/office/drawing/2017/decorative" val="1"/>
              </a:ext>
            </a:extLst>
          </p:cNvPr>
          <p:cNvSpPr/>
          <p:nvPr userDrawn="1"/>
        </p:nvSpPr>
        <p:spPr>
          <a:xfrm>
            <a:off x="0" y="4614200"/>
            <a:ext cx="9144000" cy="5293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9" name="Picture 8" descr="Tennessee Department of Tourist Transportation">
            <a:extLs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28600" y="4692890"/>
            <a:ext cx="803232" cy="352865"/>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5BADC8-BF79-C9E4-1B00-7817CB8A8855}"/>
              </a:ext>
              <a:ext uri="{C183D7F6-B498-43B3-948B-1728B52AA6E4}">
                <adec:decorative xmlns:adec="http://schemas.microsoft.com/office/drawing/2017/decorative" val="1"/>
              </a:ext>
            </a:extLst>
          </p:cNvPr>
          <p:cNvSpPr/>
          <p:nvPr userDrawn="1"/>
        </p:nvSpPr>
        <p:spPr>
          <a:xfrm>
            <a:off x="0" y="4614200"/>
            <a:ext cx="9144000" cy="5293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C183D7F6-B498-43B3-948B-1728B52AA6E4}">
                <adec:decorative xmlns:adec="http://schemas.microsoft.com/office/drawing/2017/decorative" val="1"/>
              </a:ext>
            </a:extLst>
          </p:cNvPr>
          <p:cNvSpPr/>
          <p:nvPr userDrawn="1"/>
        </p:nvSpPr>
        <p:spPr>
          <a:xfrm>
            <a:off x="0" y="133351"/>
            <a:ext cx="9144000" cy="609600"/>
          </a:xfrm>
          <a:prstGeom prst="rect">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190500" y="895351"/>
            <a:ext cx="8763000" cy="3718849"/>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C183D7F6-B498-43B3-948B-1728B52AA6E4}">
                <adec:decorative xmlns:adec="http://schemas.microsoft.com/office/drawing/2017/decorative" val="1"/>
              </a:ext>
            </a:extLst>
          </p:cNvPr>
          <p:cNvSpPr/>
          <p:nvPr userDrawn="1"/>
        </p:nvSpPr>
        <p:spPr>
          <a:xfrm>
            <a:off x="0" y="742952"/>
            <a:ext cx="9144000" cy="66675"/>
          </a:xfrm>
          <a:prstGeom prst="rect">
            <a:avLst/>
          </a:prstGeom>
          <a:solidFill>
            <a:srgbClr val="D227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6"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10" name="Picture 9" descr="Tennessee Department of Tourist Transportation">
            <a:extLst>
              <a:ext uri="{FF2B5EF4-FFF2-40B4-BE49-F238E27FC236}">
                <a16:creationId xmlns:a16="http://schemas.microsoft.com/office/drawing/2014/main" id="{F4E9AE00-61C0-DE19-603B-F4E0F65B97B5}"/>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28600" y="4692890"/>
            <a:ext cx="803232" cy="352865"/>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Gray">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0" y="133351"/>
            <a:ext cx="9144000" cy="609600"/>
          </a:xfrm>
          <a:prstGeom prst="rect">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14" name="Content Placeholder 2"/>
          <p:cNvSpPr>
            <a:spLocks noGrp="1"/>
          </p:cNvSpPr>
          <p:nvPr>
            <p:ph idx="1"/>
          </p:nvPr>
        </p:nvSpPr>
        <p:spPr>
          <a:xfrm>
            <a:off x="228600" y="895350"/>
            <a:ext cx="8763000" cy="3718849"/>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Rectangle 16">
            <a:extLst>
              <a:ext uri="{C183D7F6-B498-43B3-948B-1728B52AA6E4}">
                <adec:decorative xmlns:adec="http://schemas.microsoft.com/office/drawing/2017/decorative" val="1"/>
              </a:ext>
            </a:extLst>
          </p:cNvPr>
          <p:cNvSpPr/>
          <p:nvPr userDrawn="1"/>
        </p:nvSpPr>
        <p:spPr>
          <a:xfrm>
            <a:off x="0" y="742951"/>
            <a:ext cx="9144000" cy="66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C183D7F6-B498-43B3-948B-1728B52AA6E4}">
                <adec:decorative xmlns:adec="http://schemas.microsoft.com/office/drawing/2017/decorative" val="1"/>
              </a:ext>
            </a:extLst>
          </p:cNvPr>
          <p:cNvSpPr/>
          <p:nvPr userDrawn="1"/>
        </p:nvSpPr>
        <p:spPr>
          <a:xfrm>
            <a:off x="0" y="4614200"/>
            <a:ext cx="9144000" cy="5293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6"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5" name="Picture 4" descr="Tennessee Department of Tourist Transportation">
            <a:extLst>
              <a:ext uri="{FF2B5EF4-FFF2-40B4-BE49-F238E27FC236}">
                <a16:creationId xmlns:a16="http://schemas.microsoft.com/office/drawing/2014/main" id="{2EA45966-2927-4623-98F5-61222F73CFCE}"/>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28600" y="4692890"/>
            <a:ext cx="803232" cy="352865"/>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Red">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userDrawn="1"/>
        </p:nvSpPr>
        <p:spPr>
          <a:xfrm>
            <a:off x="0" y="133351"/>
            <a:ext cx="9144000" cy="609600"/>
          </a:xfrm>
          <a:prstGeom prst="rect">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228600" y="895350"/>
            <a:ext cx="8763000" cy="3718849"/>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C183D7F6-B498-43B3-948B-1728B52AA6E4}">
                <adec:decorative xmlns:adec="http://schemas.microsoft.com/office/drawing/2017/decorative" val="1"/>
              </a:ext>
            </a:extLst>
          </p:cNvPr>
          <p:cNvSpPr/>
          <p:nvPr userDrawn="1"/>
        </p:nvSpPr>
        <p:spPr>
          <a:xfrm>
            <a:off x="0" y="741664"/>
            <a:ext cx="9144000" cy="66675"/>
          </a:xfrm>
          <a:prstGeom prst="rect">
            <a:avLst/>
          </a:prstGeom>
          <a:solidFill>
            <a:srgbClr val="D227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C183D7F6-B498-43B3-948B-1728B52AA6E4}">
                <adec:decorative xmlns:adec="http://schemas.microsoft.com/office/drawing/2017/decorative" val="1"/>
              </a:ext>
            </a:extLst>
          </p:cNvPr>
          <p:cNvSpPr/>
          <p:nvPr userDrawn="1"/>
        </p:nvSpPr>
        <p:spPr>
          <a:xfrm>
            <a:off x="0" y="4614200"/>
            <a:ext cx="9144000" cy="5293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6"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9" name="Picture 8" descr="Tennessee Department of Tourist Transportation">
            <a:extLst>
              <a:ext uri="{FF2B5EF4-FFF2-40B4-BE49-F238E27FC236}">
                <a16:creationId xmlns:a16="http://schemas.microsoft.com/office/drawing/2014/main" id="{67322587-8898-905E-F650-66830EDCD5D7}"/>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28600" y="4692890"/>
            <a:ext cx="803232" cy="352865"/>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userDrawn="1"/>
        </p:nvSpPr>
        <p:spPr>
          <a:xfrm>
            <a:off x="0" y="133351"/>
            <a:ext cx="9144000" cy="609600"/>
          </a:xfrm>
          <a:prstGeom prst="rect">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228600" y="895350"/>
            <a:ext cx="8763000" cy="3718849"/>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C183D7F6-B498-43B3-948B-1728B52AA6E4}">
                <adec:decorative xmlns:adec="http://schemas.microsoft.com/office/drawing/2017/decorative" val="1"/>
              </a:ext>
            </a:extLst>
          </p:cNvPr>
          <p:cNvSpPr/>
          <p:nvPr userDrawn="1"/>
        </p:nvSpPr>
        <p:spPr>
          <a:xfrm>
            <a:off x="0" y="742952"/>
            <a:ext cx="9144000" cy="66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C183D7F6-B498-43B3-948B-1728B52AA6E4}">
                <adec:decorative xmlns:adec="http://schemas.microsoft.com/office/drawing/2017/decorative" val="1"/>
              </a:ext>
            </a:extLst>
          </p:cNvPr>
          <p:cNvSpPr/>
          <p:nvPr userDrawn="1"/>
        </p:nvSpPr>
        <p:spPr>
          <a:xfrm>
            <a:off x="0" y="4614200"/>
            <a:ext cx="9144000" cy="5293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6"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9" name="Picture 8" descr="Tennessee Department of Tourist Transportation">
            <a:extLst>
              <a:ext uri="{FF2B5EF4-FFF2-40B4-BE49-F238E27FC236}">
                <a16:creationId xmlns:a16="http://schemas.microsoft.com/office/drawing/2014/main" id="{09E8861D-C61B-EABD-0397-92A742914F8C}"/>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28600" y="4692890"/>
            <a:ext cx="803232" cy="352865"/>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lue">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userDrawn="1"/>
        </p:nvSpPr>
        <p:spPr>
          <a:xfrm>
            <a:off x="0" y="144464"/>
            <a:ext cx="9144000" cy="609600"/>
          </a:xfrm>
          <a:prstGeom prst="rect">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228600" y="895353"/>
            <a:ext cx="8763000" cy="3718847"/>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C183D7F6-B498-43B3-948B-1728B52AA6E4}">
                <adec:decorative xmlns:adec="http://schemas.microsoft.com/office/drawing/2017/decorative" val="1"/>
              </a:ext>
            </a:extLst>
          </p:cNvPr>
          <p:cNvSpPr/>
          <p:nvPr userDrawn="1"/>
        </p:nvSpPr>
        <p:spPr>
          <a:xfrm>
            <a:off x="0" y="761273"/>
            <a:ext cx="9144000" cy="6667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C183D7F6-B498-43B3-948B-1728B52AA6E4}">
                <adec:decorative xmlns:adec="http://schemas.microsoft.com/office/drawing/2017/decorative" val="1"/>
              </a:ext>
            </a:extLst>
          </p:cNvPr>
          <p:cNvSpPr/>
          <p:nvPr userDrawn="1"/>
        </p:nvSpPr>
        <p:spPr>
          <a:xfrm>
            <a:off x="0" y="4614200"/>
            <a:ext cx="9144000" cy="5293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11" name="Picture 10" descr="Tennessee Department of Tourist Transportation">
            <a:extLst>
              <a:ext uri="{FF2B5EF4-FFF2-40B4-BE49-F238E27FC236}">
                <a16:creationId xmlns:a16="http://schemas.microsoft.com/office/drawing/2014/main" id="{3ECB2587-8B26-D834-4C3E-4326B7F0CDCA}"/>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28600" y="4692890"/>
            <a:ext cx="803232" cy="352865"/>
          </a:xfrm>
          <a:prstGeom prst="rect">
            <a:avLst/>
          </a:prstGeom>
        </p:spPr>
      </p:pic>
    </p:spTree>
    <p:extLst>
      <p:ext uri="{BB962C8B-B14F-4D97-AF65-F5344CB8AC3E}">
        <p14:creationId xmlns:p14="http://schemas.microsoft.com/office/powerpoint/2010/main" val="1682480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2 - Blue">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userDrawn="1"/>
        </p:nvSpPr>
        <p:spPr>
          <a:xfrm>
            <a:off x="0" y="133351"/>
            <a:ext cx="9144000" cy="609600"/>
          </a:xfrm>
          <a:prstGeom prst="rect">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228600" y="895350"/>
            <a:ext cx="8763000" cy="3718849"/>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C183D7F6-B498-43B3-948B-1728B52AA6E4}">
                <adec:decorative xmlns:adec="http://schemas.microsoft.com/office/drawing/2017/decorative" val="1"/>
              </a:ext>
            </a:extLst>
          </p:cNvPr>
          <p:cNvSpPr/>
          <p:nvPr userDrawn="1"/>
        </p:nvSpPr>
        <p:spPr>
          <a:xfrm>
            <a:off x="0" y="752477"/>
            <a:ext cx="9144000" cy="66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C183D7F6-B498-43B3-948B-1728B52AA6E4}">
                <adec:decorative xmlns:adec="http://schemas.microsoft.com/office/drawing/2017/decorative" val="1"/>
              </a:ext>
            </a:extLst>
          </p:cNvPr>
          <p:cNvSpPr/>
          <p:nvPr userDrawn="1"/>
        </p:nvSpPr>
        <p:spPr>
          <a:xfrm>
            <a:off x="0" y="4614200"/>
            <a:ext cx="9144000" cy="5293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6"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9" name="Picture 8" descr="Tennessee Department of Tourist Transportation">
            <a:extLst>
              <a:ext uri="{FF2B5EF4-FFF2-40B4-BE49-F238E27FC236}">
                <a16:creationId xmlns:a16="http://schemas.microsoft.com/office/drawing/2014/main" id="{21C3DFE3-947A-3D2F-F0FF-805345CF4631}"/>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28600" y="4692890"/>
            <a:ext cx="803232" cy="352865"/>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userDrawn="1"/>
        </p:nvSpPr>
        <p:spPr>
          <a:xfrm>
            <a:off x="0" y="146052"/>
            <a:ext cx="9144000" cy="609600"/>
          </a:xfrm>
          <a:prstGeom prst="rect">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p>
        </p:txBody>
      </p:sp>
      <p:sp>
        <p:nvSpPr>
          <p:cNvPr id="3" name="Content Placeholder 2"/>
          <p:cNvSpPr>
            <a:spLocks noGrp="1"/>
          </p:cNvSpPr>
          <p:nvPr>
            <p:ph idx="1"/>
          </p:nvPr>
        </p:nvSpPr>
        <p:spPr>
          <a:xfrm>
            <a:off x="228600" y="895353"/>
            <a:ext cx="4191000" cy="3718847"/>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idx="13"/>
          </p:nvPr>
        </p:nvSpPr>
        <p:spPr>
          <a:xfrm>
            <a:off x="4724400" y="895353"/>
            <a:ext cx="4191000" cy="3718847"/>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C183D7F6-B498-43B3-948B-1728B52AA6E4}">
                <adec:decorative xmlns:adec="http://schemas.microsoft.com/office/drawing/2017/decorative" val="1"/>
              </a:ext>
            </a:extLst>
          </p:cNvPr>
          <p:cNvSpPr/>
          <p:nvPr userDrawn="1"/>
        </p:nvSpPr>
        <p:spPr>
          <a:xfrm>
            <a:off x="0" y="4614200"/>
            <a:ext cx="9144000" cy="5293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4"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pic>
        <p:nvPicPr>
          <p:cNvPr id="8" name="Picture 7" descr="Tennessee Department of Tourist Transportation">
            <a:extLst>
              <a:ext uri="{FF2B5EF4-FFF2-40B4-BE49-F238E27FC236}">
                <a16:creationId xmlns:a16="http://schemas.microsoft.com/office/drawing/2014/main" id="{4FA98F35-2CD6-FBD7-3393-446B88F95FC6}"/>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28600" y="4692890"/>
            <a:ext cx="803232" cy="352865"/>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Re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White">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4812507"/>
            <a:ext cx="2895600" cy="273844"/>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7" name="Slide Number Placeholder 5"/>
          <p:cNvSpPr>
            <a:spLocks noGrp="1"/>
          </p:cNvSpPr>
          <p:nvPr>
            <p:ph type="sldNum" sz="quarter" idx="4"/>
          </p:nvPr>
        </p:nvSpPr>
        <p:spPr>
          <a:xfrm>
            <a:off x="6858000" y="4807745"/>
            <a:ext cx="2133600" cy="273844"/>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1" r:id="rId5"/>
    <p:sldLayoutId id="2147483668" r:id="rId6"/>
    <p:sldLayoutId id="2147483665" r:id="rId7"/>
    <p:sldLayoutId id="2147483672" r:id="rId8"/>
    <p:sldLayoutId id="2147483673" r:id="rId9"/>
    <p:sldLayoutId id="2147483679" r:id="rId10"/>
    <p:sldLayoutId id="2147483674"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mailto:Laura.Doss@tn.gov"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hyperlink" Target="mailto:Charity.Cox@tn.gov" TargetMode="Externa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hyperlink" Target="mailto:TDOT.PSAdvertisements@tn.gov"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General Engineering Consultant (GEC)</a:t>
            </a:r>
            <a:br>
              <a:rPr lang="en-US" dirty="0"/>
            </a:br>
            <a:r>
              <a:rPr lang="en-US" dirty="0"/>
              <a:t>Structures Division Contracts</a:t>
            </a:r>
          </a:p>
        </p:txBody>
      </p:sp>
      <p:sp>
        <p:nvSpPr>
          <p:cNvPr id="3" name="Text Placeholder 2"/>
          <p:cNvSpPr>
            <a:spLocks noGrp="1"/>
          </p:cNvSpPr>
          <p:nvPr>
            <p:ph type="body" sz="quarter" idx="12"/>
          </p:nvPr>
        </p:nvSpPr>
        <p:spPr/>
        <p:txBody>
          <a:bodyPr/>
          <a:lstStyle/>
          <a:p>
            <a:r>
              <a:rPr lang="en-US"/>
              <a:t>Pre-submittal Meeting</a:t>
            </a:r>
          </a:p>
        </p:txBody>
      </p:sp>
      <p:sp>
        <p:nvSpPr>
          <p:cNvPr id="4" name="Text Placeholder 3"/>
          <p:cNvSpPr>
            <a:spLocks noGrp="1"/>
          </p:cNvSpPr>
          <p:nvPr>
            <p:ph type="body" sz="quarter" idx="11"/>
          </p:nvPr>
        </p:nvSpPr>
        <p:spPr/>
        <p:txBody>
          <a:bodyPr/>
          <a:lstStyle/>
          <a:p>
            <a:r>
              <a:rPr lang="en-US" dirty="0">
                <a:solidFill>
                  <a:schemeClr val="tx1"/>
                </a:solidFill>
                <a:latin typeface="Open Sans"/>
                <a:ea typeface="Open Sans"/>
                <a:cs typeface="Open Sans"/>
              </a:rPr>
              <a:t>9/9/2026</a:t>
            </a:r>
            <a:endParaRPr lang="en-US" dirty="0">
              <a:solidFill>
                <a:schemeClr val="tx1"/>
              </a:solidFill>
            </a:endParaRPr>
          </a:p>
        </p:txBody>
      </p:sp>
    </p:spTree>
    <p:extLst>
      <p:ext uri="{BB962C8B-B14F-4D97-AF65-F5344CB8AC3E}">
        <p14:creationId xmlns:p14="http://schemas.microsoft.com/office/powerpoint/2010/main" val="479260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F4BB2-AB8D-E916-5FFC-B2728160D85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A229B8F-DD16-79F4-09E2-42F7DC0FAE07}"/>
              </a:ext>
            </a:extLst>
          </p:cNvPr>
          <p:cNvSpPr>
            <a:spLocks noGrp="1"/>
          </p:cNvSpPr>
          <p:nvPr>
            <p:ph type="title"/>
          </p:nvPr>
        </p:nvSpPr>
        <p:spPr/>
        <p:txBody>
          <a:bodyPr/>
          <a:lstStyle/>
          <a:p>
            <a:r>
              <a:rPr lang="en-US"/>
              <a:t>Agenda</a:t>
            </a:r>
          </a:p>
        </p:txBody>
      </p:sp>
      <p:sp>
        <p:nvSpPr>
          <p:cNvPr id="4" name="Content Placeholder 3">
            <a:extLst>
              <a:ext uri="{FF2B5EF4-FFF2-40B4-BE49-F238E27FC236}">
                <a16:creationId xmlns:a16="http://schemas.microsoft.com/office/drawing/2014/main" id="{29FC862F-0C7E-3378-5C6C-5E5D144B47D3}"/>
              </a:ext>
            </a:extLst>
          </p:cNvPr>
          <p:cNvSpPr>
            <a:spLocks noGrp="1"/>
          </p:cNvSpPr>
          <p:nvPr>
            <p:ph idx="1"/>
          </p:nvPr>
        </p:nvSpPr>
        <p:spPr/>
        <p:txBody>
          <a:bodyPr/>
          <a:lstStyle/>
          <a:p>
            <a:r>
              <a:rPr lang="en-US" sz="2000" dirty="0"/>
              <a:t>Welcome and Introductions</a:t>
            </a:r>
          </a:p>
          <a:p>
            <a:r>
              <a:rPr lang="en-US" sz="2000" dirty="0"/>
              <a:t>Why GEC Contracts?</a:t>
            </a:r>
          </a:p>
          <a:p>
            <a:r>
              <a:rPr lang="en-US" sz="2000" dirty="0"/>
              <a:t>Advertisement Overview</a:t>
            </a:r>
          </a:p>
          <a:p>
            <a:r>
              <a:rPr lang="en-US" sz="2000" dirty="0"/>
              <a:t>Scoring Criteria</a:t>
            </a:r>
          </a:p>
          <a:p>
            <a:r>
              <a:rPr lang="en-US" sz="2000" dirty="0"/>
              <a:t>Advertisement Presentations</a:t>
            </a:r>
          </a:p>
          <a:p>
            <a:r>
              <a:rPr lang="en-US" sz="2000" dirty="0"/>
              <a:t>Questions/Discussion</a:t>
            </a:r>
          </a:p>
          <a:p>
            <a:endParaRPr lang="en-US" dirty="0"/>
          </a:p>
          <a:p>
            <a:endParaRPr lang="en-US" dirty="0"/>
          </a:p>
          <a:p>
            <a:endParaRPr lang="en-US" dirty="0"/>
          </a:p>
        </p:txBody>
      </p:sp>
      <p:pic>
        <p:nvPicPr>
          <p:cNvPr id="2" name="Picture 1" descr="TDOT officials give status update on Nashville, TN's Broadway Bridge ...">
            <a:extLst>
              <a:ext uri="{FF2B5EF4-FFF2-40B4-BE49-F238E27FC236}">
                <a16:creationId xmlns:a16="http://schemas.microsoft.com/office/drawing/2014/main" id="{7070F93F-3706-A5C3-222F-547250DE944A}"/>
              </a:ext>
            </a:extLst>
          </p:cNvPr>
          <p:cNvPicPr>
            <a:picLocks noChangeAspect="1"/>
          </p:cNvPicPr>
          <p:nvPr/>
        </p:nvPicPr>
        <p:blipFill>
          <a:blip r:embed="rId2"/>
          <a:stretch>
            <a:fillRect/>
          </a:stretch>
        </p:blipFill>
        <p:spPr>
          <a:xfrm>
            <a:off x="4931843" y="1174645"/>
            <a:ext cx="3927510" cy="2786688"/>
          </a:xfrm>
          <a:prstGeom prst="rect">
            <a:avLst/>
          </a:prstGeom>
        </p:spPr>
      </p:pic>
    </p:spTree>
    <p:extLst>
      <p:ext uri="{BB962C8B-B14F-4D97-AF65-F5344CB8AC3E}">
        <p14:creationId xmlns:p14="http://schemas.microsoft.com/office/powerpoint/2010/main" val="3380441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FC68B-EB7A-4E52-681D-C9A417B020F9}"/>
              </a:ext>
            </a:extLst>
          </p:cNvPr>
          <p:cNvSpPr>
            <a:spLocks noGrp="1"/>
          </p:cNvSpPr>
          <p:nvPr>
            <p:ph type="title"/>
          </p:nvPr>
        </p:nvSpPr>
        <p:spPr/>
        <p:txBody>
          <a:bodyPr/>
          <a:lstStyle/>
          <a:p>
            <a:r>
              <a:rPr lang="en-US"/>
              <a:t>Pre-Submittal Meeting</a:t>
            </a:r>
          </a:p>
        </p:txBody>
      </p:sp>
      <p:sp>
        <p:nvSpPr>
          <p:cNvPr id="3" name="Content Placeholder 2">
            <a:extLst>
              <a:ext uri="{FF2B5EF4-FFF2-40B4-BE49-F238E27FC236}">
                <a16:creationId xmlns:a16="http://schemas.microsoft.com/office/drawing/2014/main" id="{D5152A53-5A17-909F-1819-E82706C4A0FB}"/>
              </a:ext>
            </a:extLst>
          </p:cNvPr>
          <p:cNvSpPr>
            <a:spLocks noGrp="1"/>
          </p:cNvSpPr>
          <p:nvPr>
            <p:ph idx="1"/>
          </p:nvPr>
        </p:nvSpPr>
        <p:spPr/>
        <p:txBody>
          <a:bodyPr/>
          <a:lstStyle/>
          <a:p>
            <a:r>
              <a:rPr lang="en-US" sz="2000" dirty="0"/>
              <a:t>This meeting is mandatory for consultants submitting as the prime </a:t>
            </a:r>
          </a:p>
          <a:p>
            <a:pPr lvl="1"/>
            <a:r>
              <a:rPr lang="en-US" b="1" dirty="0"/>
              <a:t>PLEASE SIGN-IN TO ENSURE THAT YOU ARE NOT EXCLUDED FOR MISSING THIS MEETING!</a:t>
            </a:r>
          </a:p>
        </p:txBody>
      </p:sp>
      <p:pic>
        <p:nvPicPr>
          <p:cNvPr id="5" name="Picture 4">
            <a:extLst>
              <a:ext uri="{FF2B5EF4-FFF2-40B4-BE49-F238E27FC236}">
                <a16:creationId xmlns:a16="http://schemas.microsoft.com/office/drawing/2014/main" id="{0289D9D0-B513-7A2E-E7A0-B52808CB09AD}"/>
              </a:ext>
            </a:extLst>
          </p:cNvPr>
          <p:cNvPicPr>
            <a:picLocks noChangeAspect="1"/>
          </p:cNvPicPr>
          <p:nvPr/>
        </p:nvPicPr>
        <p:blipFill>
          <a:blip r:embed="rId2"/>
          <a:stretch>
            <a:fillRect/>
          </a:stretch>
        </p:blipFill>
        <p:spPr>
          <a:xfrm>
            <a:off x="3147069" y="2399281"/>
            <a:ext cx="3085389" cy="20646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47725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C76CC-9E08-E695-BE0D-67DE1D8B62DD}"/>
              </a:ext>
            </a:extLst>
          </p:cNvPr>
          <p:cNvSpPr>
            <a:spLocks noGrp="1"/>
          </p:cNvSpPr>
          <p:nvPr>
            <p:ph type="title"/>
          </p:nvPr>
        </p:nvSpPr>
        <p:spPr/>
        <p:txBody>
          <a:bodyPr/>
          <a:lstStyle/>
          <a:p>
            <a:r>
              <a:rPr lang="en-US" dirty="0">
                <a:latin typeface="PermianSlabSerifTypeface"/>
              </a:rPr>
              <a:t>Key Contacts</a:t>
            </a:r>
            <a:endParaRPr lang="en-US" dirty="0"/>
          </a:p>
        </p:txBody>
      </p:sp>
      <p:sp>
        <p:nvSpPr>
          <p:cNvPr id="3" name="Content Placeholder 2">
            <a:extLst>
              <a:ext uri="{FF2B5EF4-FFF2-40B4-BE49-F238E27FC236}">
                <a16:creationId xmlns:a16="http://schemas.microsoft.com/office/drawing/2014/main" id="{92F4DDD6-6301-DC9E-6B11-954C082D1185}"/>
              </a:ext>
            </a:extLst>
          </p:cNvPr>
          <p:cNvSpPr>
            <a:spLocks noGrp="1"/>
          </p:cNvSpPr>
          <p:nvPr>
            <p:ph idx="1"/>
          </p:nvPr>
        </p:nvSpPr>
        <p:spPr/>
        <p:txBody>
          <a:bodyPr vert="horz" lIns="91440" tIns="45720" rIns="91440" bIns="45720" rtlCol="0" anchor="t">
            <a:normAutofit/>
          </a:bodyPr>
          <a:lstStyle/>
          <a:p>
            <a:r>
              <a:rPr lang="en-US" dirty="0">
                <a:latin typeface="Open Sans"/>
                <a:ea typeface="Open Sans"/>
                <a:cs typeface="Open Sans"/>
              </a:rPr>
              <a:t>Structures Division </a:t>
            </a:r>
          </a:p>
          <a:p>
            <a:pPr lvl="1"/>
            <a:r>
              <a:rPr lang="en-US" sz="1600" dirty="0">
                <a:latin typeface="Open Sans"/>
                <a:ea typeface="Open Sans"/>
                <a:cs typeface="Open Sans"/>
              </a:rPr>
              <a:t>Wesley Peck, PE – Bridge Hydraulic Design</a:t>
            </a:r>
          </a:p>
          <a:p>
            <a:pPr lvl="1"/>
            <a:r>
              <a:rPr lang="en-US" sz="1600" dirty="0">
                <a:latin typeface="Open Sans"/>
                <a:ea typeface="Open Sans"/>
                <a:cs typeface="Open Sans"/>
              </a:rPr>
              <a:t>Adam Price, PE – Bridge Design Section</a:t>
            </a:r>
          </a:p>
          <a:p>
            <a:pPr lvl="1"/>
            <a:r>
              <a:rPr lang="en-US" sz="1600" dirty="0">
                <a:latin typeface="Open Sans"/>
                <a:ea typeface="Open Sans"/>
                <a:cs typeface="Open Sans"/>
              </a:rPr>
              <a:t>Brian Egli, PE – Bridge Preservation Section</a:t>
            </a:r>
          </a:p>
          <a:p>
            <a:pPr lvl="1"/>
            <a:r>
              <a:rPr lang="en-US" sz="1600" dirty="0">
                <a:latin typeface="Open Sans"/>
                <a:ea typeface="Open Sans"/>
                <a:cs typeface="Open Sans"/>
              </a:rPr>
              <a:t>Rebeca Hayworth, PE – Bridge Performance Section</a:t>
            </a:r>
          </a:p>
          <a:p>
            <a:pPr lvl="1"/>
            <a:endParaRPr lang="en-US" sz="1600" dirty="0">
              <a:solidFill>
                <a:srgbClr val="000000"/>
              </a:solidFill>
              <a:latin typeface="Open Sans"/>
              <a:ea typeface="Open Sans"/>
              <a:cs typeface="Open Sans"/>
            </a:endParaRPr>
          </a:p>
          <a:p>
            <a:r>
              <a:rPr lang="en-US" dirty="0">
                <a:latin typeface="Open Sans"/>
                <a:ea typeface="Open Sans"/>
                <a:cs typeface="Open Sans"/>
              </a:rPr>
              <a:t>Professional Services Division</a:t>
            </a:r>
          </a:p>
          <a:p>
            <a:pPr lvl="1"/>
            <a:r>
              <a:rPr lang="en-US" sz="1600" dirty="0">
                <a:latin typeface="Open Sans"/>
                <a:ea typeface="Open Sans"/>
                <a:cs typeface="Open Sans"/>
              </a:rPr>
              <a:t>Laura Doss (</a:t>
            </a:r>
            <a:r>
              <a:rPr lang="en-US" sz="1600" dirty="0">
                <a:latin typeface="Open Sans"/>
                <a:ea typeface="Open Sans"/>
                <a:cs typeface="Open Sans"/>
                <a:hlinkClick r:id="rId3">
                  <a:extLst>
                    <a:ext uri="{A12FA001-AC4F-418D-AE19-62706E023703}">
                      <ahyp:hlinkClr xmlns:ahyp="http://schemas.microsoft.com/office/drawing/2018/hyperlinkcolor" val="tx"/>
                    </a:ext>
                  </a:extLst>
                </a:hlinkClick>
              </a:rPr>
              <a:t>Laura.Doss@tn.gov</a:t>
            </a:r>
            <a:r>
              <a:rPr lang="en-US" sz="1600" dirty="0">
                <a:latin typeface="Open Sans"/>
                <a:ea typeface="Open Sans"/>
                <a:cs typeface="Open Sans"/>
              </a:rPr>
              <a:t>)</a:t>
            </a:r>
            <a:endParaRPr lang="en-US" sz="1600" dirty="0"/>
          </a:p>
          <a:p>
            <a:pPr lvl="1"/>
            <a:r>
              <a:rPr lang="en-US" sz="1600" dirty="0">
                <a:latin typeface="Open Sans"/>
                <a:ea typeface="Open Sans"/>
                <a:cs typeface="Open Sans"/>
              </a:rPr>
              <a:t>Charity Cox (</a:t>
            </a:r>
            <a:r>
              <a:rPr lang="en-US" sz="1600" dirty="0">
                <a:latin typeface="Open Sans"/>
                <a:ea typeface="Open Sans"/>
                <a:cs typeface="Open Sans"/>
                <a:hlinkClick r:id="rId4">
                  <a:extLst>
                    <a:ext uri="{A12FA001-AC4F-418D-AE19-62706E023703}">
                      <ahyp:hlinkClr xmlns:ahyp="http://schemas.microsoft.com/office/drawing/2018/hyperlinkcolor" val="tx"/>
                    </a:ext>
                  </a:extLst>
                </a:hlinkClick>
              </a:rPr>
              <a:t>Charity.Cox@tn.gov</a:t>
            </a:r>
            <a:r>
              <a:rPr lang="en-US" sz="1600" dirty="0">
                <a:latin typeface="Open Sans"/>
                <a:ea typeface="Open Sans"/>
                <a:cs typeface="Open Sans"/>
              </a:rPr>
              <a:t>)</a:t>
            </a:r>
          </a:p>
        </p:txBody>
      </p:sp>
      <p:pic>
        <p:nvPicPr>
          <p:cNvPr id="4" name="Picture 3" descr="Snodgrass Building Nashville Tennessee">
            <a:extLst>
              <a:ext uri="{FF2B5EF4-FFF2-40B4-BE49-F238E27FC236}">
                <a16:creationId xmlns:a16="http://schemas.microsoft.com/office/drawing/2014/main" id="{1C4189DB-74AF-7D8A-93F7-1B5A827C9A5A}"/>
              </a:ext>
            </a:extLst>
          </p:cNvPr>
          <p:cNvPicPr>
            <a:picLocks noChangeAspect="1"/>
          </p:cNvPicPr>
          <p:nvPr/>
        </p:nvPicPr>
        <p:blipFill>
          <a:blip r:embed="rId5"/>
          <a:stretch>
            <a:fillRect/>
          </a:stretch>
        </p:blipFill>
        <p:spPr>
          <a:xfrm>
            <a:off x="6130090" y="894599"/>
            <a:ext cx="2726656" cy="3609975"/>
          </a:xfrm>
          <a:prstGeom prst="rect">
            <a:avLst/>
          </a:prstGeom>
        </p:spPr>
      </p:pic>
    </p:spTree>
    <p:extLst>
      <p:ext uri="{BB962C8B-B14F-4D97-AF65-F5344CB8AC3E}">
        <p14:creationId xmlns:p14="http://schemas.microsoft.com/office/powerpoint/2010/main" val="2704370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1EDA1-6124-B918-10F7-0AAE0F044480}"/>
              </a:ext>
            </a:extLst>
          </p:cNvPr>
          <p:cNvSpPr>
            <a:spLocks noGrp="1"/>
          </p:cNvSpPr>
          <p:nvPr>
            <p:ph type="title"/>
          </p:nvPr>
        </p:nvSpPr>
        <p:spPr/>
        <p:txBody>
          <a:bodyPr anchor="ctr">
            <a:normAutofit/>
          </a:bodyPr>
          <a:lstStyle/>
          <a:p>
            <a:r>
              <a:rPr lang="en-US"/>
              <a:t>Why GEC?</a:t>
            </a:r>
          </a:p>
        </p:txBody>
      </p:sp>
      <p:graphicFrame>
        <p:nvGraphicFramePr>
          <p:cNvPr id="1398" name="Content Placeholder 1395">
            <a:extLst>
              <a:ext uri="{FF2B5EF4-FFF2-40B4-BE49-F238E27FC236}">
                <a16:creationId xmlns:a16="http://schemas.microsoft.com/office/drawing/2014/main" id="{65026A06-3FA2-3E10-5360-2E34CF5BD91E}"/>
              </a:ext>
            </a:extLst>
          </p:cNvPr>
          <p:cNvGraphicFramePr>
            <a:graphicFrameLocks noGrp="1"/>
          </p:cNvGraphicFramePr>
          <p:nvPr>
            <p:ph idx="1"/>
            <p:extLst>
              <p:ext uri="{D42A27DB-BD31-4B8C-83A1-F6EECF244321}">
                <p14:modId xmlns:p14="http://schemas.microsoft.com/office/powerpoint/2010/main" val="609575937"/>
              </p:ext>
            </p:extLst>
          </p:nvPr>
        </p:nvGraphicFramePr>
        <p:xfrm>
          <a:off x="228600" y="895350"/>
          <a:ext cx="8763000" cy="3719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28730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37C43-B4A6-280C-F9EC-6C5D22698296}"/>
              </a:ext>
            </a:extLst>
          </p:cNvPr>
          <p:cNvSpPr>
            <a:spLocks noGrp="1"/>
          </p:cNvSpPr>
          <p:nvPr>
            <p:ph type="title"/>
          </p:nvPr>
        </p:nvSpPr>
        <p:spPr/>
        <p:txBody>
          <a:bodyPr/>
          <a:lstStyle/>
          <a:p>
            <a:r>
              <a:rPr lang="en-US">
                <a:latin typeface="PermianSlabSerifTypeface"/>
              </a:rPr>
              <a:t>GEC Partnerships</a:t>
            </a:r>
            <a:endParaRPr lang="en-US"/>
          </a:p>
        </p:txBody>
      </p:sp>
      <p:sp>
        <p:nvSpPr>
          <p:cNvPr id="3" name="Content Placeholder 2">
            <a:extLst>
              <a:ext uri="{FF2B5EF4-FFF2-40B4-BE49-F238E27FC236}">
                <a16:creationId xmlns:a16="http://schemas.microsoft.com/office/drawing/2014/main" id="{0EB77447-EFEC-5162-118E-94D924ED1E77}"/>
              </a:ext>
            </a:extLst>
          </p:cNvPr>
          <p:cNvSpPr>
            <a:spLocks noGrp="1"/>
          </p:cNvSpPr>
          <p:nvPr>
            <p:ph idx="1"/>
          </p:nvPr>
        </p:nvSpPr>
        <p:spPr>
          <a:xfrm>
            <a:off x="79200" y="895351"/>
            <a:ext cx="9064800" cy="3718849"/>
          </a:xfrm>
        </p:spPr>
        <p:txBody>
          <a:bodyPr vert="horz" lIns="91440" tIns="45720" rIns="91440" bIns="45720" rtlCol="0" anchor="t">
            <a:normAutofit/>
          </a:bodyPr>
          <a:lstStyle/>
          <a:p>
            <a:r>
              <a:rPr lang="en-US" sz="2000" dirty="0">
                <a:latin typeface="Open Sans"/>
                <a:ea typeface="Open Sans"/>
                <a:cs typeface="Open Sans"/>
              </a:rPr>
              <a:t>Consultants are encouraged to form strong teams with complementary capabilities and experience for statewide coverage of project assignments.</a:t>
            </a:r>
          </a:p>
        </p:txBody>
      </p:sp>
      <p:pic>
        <p:nvPicPr>
          <p:cNvPr id="5" name="Picture 4">
            <a:extLst>
              <a:ext uri="{FF2B5EF4-FFF2-40B4-BE49-F238E27FC236}">
                <a16:creationId xmlns:a16="http://schemas.microsoft.com/office/drawing/2014/main" id="{92AC277F-55FA-7373-11AF-5AE7131F731F}"/>
              </a:ext>
            </a:extLst>
          </p:cNvPr>
          <p:cNvPicPr>
            <a:picLocks noChangeAspect="1"/>
          </p:cNvPicPr>
          <p:nvPr/>
        </p:nvPicPr>
        <p:blipFill>
          <a:blip r:embed="rId3"/>
          <a:stretch>
            <a:fillRect/>
          </a:stretch>
        </p:blipFill>
        <p:spPr>
          <a:xfrm>
            <a:off x="650214" y="2571226"/>
            <a:ext cx="2553426" cy="1447206"/>
          </a:xfrm>
          <a:prstGeom prst="rect">
            <a:avLst/>
          </a:prstGeom>
        </p:spPr>
      </p:pic>
      <p:pic>
        <p:nvPicPr>
          <p:cNvPr id="7" name="Picture 6">
            <a:extLst>
              <a:ext uri="{FF2B5EF4-FFF2-40B4-BE49-F238E27FC236}">
                <a16:creationId xmlns:a16="http://schemas.microsoft.com/office/drawing/2014/main" id="{1CD34089-C145-5C2A-FE0A-0D1A9D9CD7D0}"/>
              </a:ext>
            </a:extLst>
          </p:cNvPr>
          <p:cNvPicPr>
            <a:picLocks noChangeAspect="1"/>
          </p:cNvPicPr>
          <p:nvPr/>
        </p:nvPicPr>
        <p:blipFill>
          <a:blip r:embed="rId4"/>
          <a:stretch>
            <a:fillRect/>
          </a:stretch>
        </p:blipFill>
        <p:spPr>
          <a:xfrm>
            <a:off x="3884475" y="2488509"/>
            <a:ext cx="4933855" cy="1620159"/>
          </a:xfrm>
          <a:prstGeom prst="rect">
            <a:avLst/>
          </a:prstGeom>
        </p:spPr>
      </p:pic>
    </p:spTree>
    <p:extLst>
      <p:ext uri="{BB962C8B-B14F-4D97-AF65-F5344CB8AC3E}">
        <p14:creationId xmlns:p14="http://schemas.microsoft.com/office/powerpoint/2010/main" val="3086463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D4076-A361-C67F-C546-F9B9071509E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F1FF469-36ED-A562-F3D6-1EC2638FAD7D}"/>
              </a:ext>
            </a:extLst>
          </p:cNvPr>
          <p:cNvSpPr>
            <a:spLocks noGrp="1"/>
          </p:cNvSpPr>
          <p:nvPr>
            <p:ph type="title"/>
          </p:nvPr>
        </p:nvSpPr>
        <p:spPr/>
        <p:txBody>
          <a:bodyPr/>
          <a:lstStyle/>
          <a:p>
            <a:r>
              <a:rPr lang="en-US">
                <a:latin typeface="PermianSlabSerifTypeface"/>
              </a:rPr>
              <a:t>Professional Services and ACEC</a:t>
            </a:r>
            <a:endParaRPr lang="en-US"/>
          </a:p>
        </p:txBody>
      </p:sp>
      <p:sp>
        <p:nvSpPr>
          <p:cNvPr id="4" name="Content Placeholder 3">
            <a:extLst>
              <a:ext uri="{FF2B5EF4-FFF2-40B4-BE49-F238E27FC236}">
                <a16:creationId xmlns:a16="http://schemas.microsoft.com/office/drawing/2014/main" id="{8622C633-BAF5-49CB-FE71-1CBE078A9154}"/>
              </a:ext>
            </a:extLst>
          </p:cNvPr>
          <p:cNvSpPr>
            <a:spLocks noGrp="1"/>
          </p:cNvSpPr>
          <p:nvPr>
            <p:ph idx="1"/>
          </p:nvPr>
        </p:nvSpPr>
        <p:spPr/>
        <p:txBody>
          <a:bodyPr vert="horz" lIns="91440" tIns="45720" rIns="91440" bIns="45720" rtlCol="0" anchor="t">
            <a:normAutofit/>
          </a:bodyPr>
          <a:lstStyle/>
          <a:p>
            <a:r>
              <a:rPr lang="en-US" sz="2000" dirty="0">
                <a:latin typeface="Open Sans"/>
                <a:ea typeface="Open Sans"/>
                <a:cs typeface="Open Sans"/>
              </a:rPr>
              <a:t>ACEC previously hosted a Q &amp; A session with Professional Services to cover the vision for switching to a GEC model </a:t>
            </a:r>
          </a:p>
          <a:p>
            <a:endParaRPr lang="en-US" sz="1000" dirty="0">
              <a:latin typeface="Open Sans"/>
              <a:ea typeface="Open Sans"/>
              <a:cs typeface="Open Sans"/>
            </a:endParaRPr>
          </a:p>
          <a:p>
            <a:r>
              <a:rPr lang="en-US" sz="2000" dirty="0"/>
              <a:t>That presentation is available on YouTube and on the Professional Services webpage.</a:t>
            </a:r>
          </a:p>
        </p:txBody>
      </p:sp>
      <p:pic>
        <p:nvPicPr>
          <p:cNvPr id="8" name="Picture 7">
            <a:extLst>
              <a:ext uri="{FF2B5EF4-FFF2-40B4-BE49-F238E27FC236}">
                <a16:creationId xmlns:a16="http://schemas.microsoft.com/office/drawing/2014/main" id="{02127EA3-97B8-D13D-2316-C22C9C1FC0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327" y="2571751"/>
            <a:ext cx="3740727" cy="19815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FFD89C9F-EEE0-14F7-5120-60BC2AE6C7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7027" y="2571750"/>
            <a:ext cx="3953349" cy="19815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02468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E6D7E-8D29-15DE-B569-853475CA701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30310D-38BE-BFE9-AC56-5792BF5A1F76}"/>
              </a:ext>
            </a:extLst>
          </p:cNvPr>
          <p:cNvSpPr>
            <a:spLocks noGrp="1"/>
          </p:cNvSpPr>
          <p:nvPr>
            <p:ph type="title"/>
          </p:nvPr>
        </p:nvSpPr>
        <p:spPr/>
        <p:txBody>
          <a:bodyPr/>
          <a:lstStyle/>
          <a:p>
            <a:r>
              <a:rPr lang="en-US"/>
              <a:t>Advertisement Overview</a:t>
            </a:r>
          </a:p>
        </p:txBody>
      </p:sp>
      <p:sp>
        <p:nvSpPr>
          <p:cNvPr id="4" name="Content Placeholder 3">
            <a:extLst>
              <a:ext uri="{FF2B5EF4-FFF2-40B4-BE49-F238E27FC236}">
                <a16:creationId xmlns:a16="http://schemas.microsoft.com/office/drawing/2014/main" id="{CDB789E1-80E3-8AEE-79FD-27F105FA4656}"/>
              </a:ext>
            </a:extLst>
          </p:cNvPr>
          <p:cNvSpPr>
            <a:spLocks noGrp="1"/>
          </p:cNvSpPr>
          <p:nvPr>
            <p:ph idx="1"/>
          </p:nvPr>
        </p:nvSpPr>
        <p:spPr>
          <a:xfrm>
            <a:off x="190500" y="866551"/>
            <a:ext cx="8953500" cy="3718849"/>
          </a:xfrm>
        </p:spPr>
        <p:txBody>
          <a:bodyPr vert="horz" lIns="91440" tIns="45720" rIns="91440" bIns="45720" rtlCol="0" anchor="t">
            <a:normAutofit/>
          </a:bodyPr>
          <a:lstStyle/>
          <a:p>
            <a:r>
              <a:rPr lang="en-US" sz="2000" dirty="0"/>
              <a:t>Six (6) Statewide GEC Structures Focused Contracts</a:t>
            </a:r>
          </a:p>
          <a:p>
            <a:endParaRPr lang="en-US" sz="1000" dirty="0"/>
          </a:p>
          <a:p>
            <a:r>
              <a:rPr lang="en-US" sz="2000" dirty="0"/>
              <a:t>Services includes items to support structure project delivery</a:t>
            </a:r>
          </a:p>
          <a:p>
            <a:endParaRPr lang="en-US" sz="1000" dirty="0"/>
          </a:p>
          <a:p>
            <a:r>
              <a:rPr lang="en-US" sz="2000" dirty="0"/>
              <a:t>Contract Term: Five (5) years</a:t>
            </a:r>
          </a:p>
          <a:p>
            <a:pPr lvl="1"/>
            <a:r>
              <a:rPr lang="en-US" sz="1800" dirty="0"/>
              <a:t>New work orders issued during first four years</a:t>
            </a:r>
          </a:p>
          <a:p>
            <a:pPr lvl="1"/>
            <a:endParaRPr lang="en-US" sz="1000" dirty="0"/>
          </a:p>
          <a:p>
            <a:r>
              <a:rPr lang="en-US" sz="2000" dirty="0"/>
              <a:t>Total Ceiling = $100M with $10M base amount per contract</a:t>
            </a:r>
          </a:p>
          <a:p>
            <a:endParaRPr lang="en-US" sz="1000" dirty="0"/>
          </a:p>
          <a:p>
            <a:r>
              <a:rPr lang="en-US" sz="2000" dirty="0">
                <a:latin typeface="Open Sans"/>
                <a:ea typeface="Open Sans"/>
                <a:cs typeface="Open Sans"/>
              </a:rPr>
              <a:t>Phase I Submission due September 16, 2026, by 2:00 PM CDT</a:t>
            </a:r>
          </a:p>
          <a:p>
            <a:pPr lvl="1"/>
            <a:r>
              <a:rPr lang="en-US" sz="1800" dirty="0"/>
              <a:t>Limited to 3 pages</a:t>
            </a:r>
          </a:p>
          <a:p>
            <a:endParaRPr lang="en-US" dirty="0"/>
          </a:p>
        </p:txBody>
      </p:sp>
    </p:spTree>
    <p:extLst>
      <p:ext uri="{BB962C8B-B14F-4D97-AF65-F5344CB8AC3E}">
        <p14:creationId xmlns:p14="http://schemas.microsoft.com/office/powerpoint/2010/main" val="3507628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0FDF1-51D5-4557-8D99-9DFD060AEC00}"/>
              </a:ext>
            </a:extLst>
          </p:cNvPr>
          <p:cNvSpPr>
            <a:spLocks noGrp="1"/>
          </p:cNvSpPr>
          <p:nvPr>
            <p:ph type="title"/>
          </p:nvPr>
        </p:nvSpPr>
        <p:spPr>
          <a:xfrm>
            <a:off x="152400" y="133352"/>
            <a:ext cx="8839200" cy="619125"/>
          </a:xfrm>
        </p:spPr>
        <p:txBody>
          <a:bodyPr anchor="ctr">
            <a:normAutofit/>
          </a:bodyPr>
          <a:lstStyle/>
          <a:p>
            <a:r>
              <a:rPr lang="en-US"/>
              <a:t>Advertisement Schedule</a:t>
            </a:r>
          </a:p>
        </p:txBody>
      </p:sp>
      <p:pic>
        <p:nvPicPr>
          <p:cNvPr id="8" name="Picture 7">
            <a:extLst>
              <a:ext uri="{FF2B5EF4-FFF2-40B4-BE49-F238E27FC236}">
                <a16:creationId xmlns:a16="http://schemas.microsoft.com/office/drawing/2014/main" id="{FD735B9C-941C-E033-C23F-E712762793F3}"/>
              </a:ext>
            </a:extLst>
          </p:cNvPr>
          <p:cNvPicPr>
            <a:picLocks noChangeAspect="1"/>
          </p:cNvPicPr>
          <p:nvPr/>
        </p:nvPicPr>
        <p:blipFill>
          <a:blip r:embed="rId2"/>
          <a:stretch>
            <a:fillRect/>
          </a:stretch>
        </p:blipFill>
        <p:spPr>
          <a:xfrm>
            <a:off x="957599" y="877645"/>
            <a:ext cx="7034401" cy="3632818"/>
          </a:xfrm>
          <a:prstGeom prst="rect">
            <a:avLst/>
          </a:prstGeom>
        </p:spPr>
      </p:pic>
    </p:spTree>
    <p:extLst>
      <p:ext uri="{BB962C8B-B14F-4D97-AF65-F5344CB8AC3E}">
        <p14:creationId xmlns:p14="http://schemas.microsoft.com/office/powerpoint/2010/main" val="3028177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12B13-5A8D-1870-D721-CAC09140294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13CF552-45F2-5C61-8CBE-E76BA9247499}"/>
              </a:ext>
            </a:extLst>
          </p:cNvPr>
          <p:cNvSpPr>
            <a:spLocks noGrp="1"/>
          </p:cNvSpPr>
          <p:nvPr>
            <p:ph type="title"/>
          </p:nvPr>
        </p:nvSpPr>
        <p:spPr/>
        <p:txBody>
          <a:bodyPr/>
          <a:lstStyle/>
          <a:p>
            <a:r>
              <a:rPr lang="en-US" dirty="0">
                <a:latin typeface="PermianSlabSerifTypeface"/>
              </a:rPr>
              <a:t>Advertisement Scope of Services </a:t>
            </a:r>
            <a:endParaRPr lang="en-US" dirty="0"/>
          </a:p>
        </p:txBody>
      </p:sp>
      <p:sp>
        <p:nvSpPr>
          <p:cNvPr id="4" name="Content Placeholder 3">
            <a:extLst>
              <a:ext uri="{FF2B5EF4-FFF2-40B4-BE49-F238E27FC236}">
                <a16:creationId xmlns:a16="http://schemas.microsoft.com/office/drawing/2014/main" id="{2B78AB6C-98EA-64BF-178A-90760967D39B}"/>
              </a:ext>
            </a:extLst>
          </p:cNvPr>
          <p:cNvSpPr>
            <a:spLocks noGrp="1"/>
          </p:cNvSpPr>
          <p:nvPr>
            <p:ph idx="1"/>
          </p:nvPr>
        </p:nvSpPr>
        <p:spPr>
          <a:xfrm>
            <a:off x="228600" y="837750"/>
            <a:ext cx="4437000" cy="3718849"/>
          </a:xfrm>
        </p:spPr>
        <p:txBody>
          <a:bodyPr vert="horz" lIns="91440" tIns="45720" rIns="91440" bIns="45720" rtlCol="0" anchor="t">
            <a:normAutofit fontScale="25000" lnSpcReduction="20000"/>
          </a:bodyPr>
          <a:lstStyle/>
          <a:p>
            <a:r>
              <a:rPr lang="en-US" sz="4000" dirty="0"/>
              <a:t>Full-Service hydraulic and hydrologic analysis &amp; design with plan development and CAD support;</a:t>
            </a:r>
          </a:p>
          <a:p>
            <a:endParaRPr lang="en-US" sz="4000" dirty="0"/>
          </a:p>
          <a:p>
            <a:r>
              <a:rPr lang="en-US" sz="4000" dirty="0"/>
              <a:t>Surveying of road and streambed profiles, collecting typical floodplain info per the TDOT Survey Manual;</a:t>
            </a:r>
          </a:p>
          <a:p>
            <a:endParaRPr lang="en-US" sz="4000" dirty="0"/>
          </a:p>
          <a:p>
            <a:r>
              <a:rPr lang="en-US" sz="4000" dirty="0"/>
              <a:t>Hydrologic flow estimation and design (1-D and 2-D) modeling for design of bridges and culverts;</a:t>
            </a:r>
          </a:p>
          <a:p>
            <a:endParaRPr lang="en-US" sz="4000" dirty="0"/>
          </a:p>
          <a:p>
            <a:r>
              <a:rPr lang="en-US" sz="4000" dirty="0"/>
              <a:t>Ensuring compliance with National Floodplain Insurance Program (NFIP) requirements including preparation of CLOMR and LOMR applications;</a:t>
            </a:r>
          </a:p>
          <a:p>
            <a:pPr marL="0" indent="0">
              <a:buNone/>
            </a:pPr>
            <a:r>
              <a:rPr lang="en-US" sz="4000" dirty="0"/>
              <a:t> </a:t>
            </a:r>
          </a:p>
          <a:p>
            <a:r>
              <a:rPr lang="en-US" sz="4000" dirty="0"/>
              <a:t>Providing deck drain spread analysis;</a:t>
            </a:r>
          </a:p>
          <a:p>
            <a:pPr marL="0" indent="0">
              <a:buNone/>
            </a:pPr>
            <a:r>
              <a:rPr lang="en-US" sz="4000" dirty="0"/>
              <a:t> </a:t>
            </a:r>
          </a:p>
          <a:p>
            <a:r>
              <a:rPr lang="en-US" sz="4000" dirty="0"/>
              <a:t>Bridge scour and stream stability analyses including development of scour countermeasures;</a:t>
            </a:r>
          </a:p>
          <a:p>
            <a:endParaRPr lang="en-US" sz="4000" dirty="0"/>
          </a:p>
          <a:p>
            <a:r>
              <a:rPr lang="en-US" sz="4000" dirty="0"/>
              <a:t>scour assessments and evaluations including the development of scour Plans of Action (POA).</a:t>
            </a:r>
          </a:p>
          <a:p>
            <a:endParaRPr lang="en-US" sz="4000" dirty="0"/>
          </a:p>
          <a:p>
            <a:r>
              <a:rPr lang="en-US" sz="4000" dirty="0"/>
              <a:t>Underwater inspections including sounding around bridge foundations;</a:t>
            </a:r>
          </a:p>
          <a:p>
            <a:endParaRPr lang="en-US" sz="4000" dirty="0"/>
          </a:p>
          <a:p>
            <a:r>
              <a:rPr lang="en-US" sz="4000" dirty="0"/>
              <a:t>Quality assurance and quality control (QA/QC) reviews, general project management, and related administrative tasks.</a:t>
            </a:r>
          </a:p>
          <a:p>
            <a:pPr marL="0" indent="0">
              <a:buNone/>
            </a:pPr>
            <a:endParaRPr lang="en-US" dirty="0"/>
          </a:p>
        </p:txBody>
      </p:sp>
      <p:sp>
        <p:nvSpPr>
          <p:cNvPr id="2" name="Content Placeholder 1">
            <a:extLst>
              <a:ext uri="{FF2B5EF4-FFF2-40B4-BE49-F238E27FC236}">
                <a16:creationId xmlns:a16="http://schemas.microsoft.com/office/drawing/2014/main" id="{2B792C65-AC69-4230-CE92-755D64B1E2B7}"/>
              </a:ext>
            </a:extLst>
          </p:cNvPr>
          <p:cNvSpPr>
            <a:spLocks noGrp="1"/>
          </p:cNvSpPr>
          <p:nvPr>
            <p:ph idx="4294967295"/>
          </p:nvPr>
        </p:nvSpPr>
        <p:spPr>
          <a:xfrm>
            <a:off x="4808119" y="837750"/>
            <a:ext cx="4285481" cy="3719513"/>
          </a:xfrm>
        </p:spPr>
        <p:txBody>
          <a:bodyPr vert="horz" lIns="91440" tIns="45720" rIns="91440" bIns="45720" rtlCol="0" anchor="t">
            <a:no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Complete structural analysis, structural design, and structural plan preparations;</a:t>
            </a:r>
          </a:p>
          <a:p>
            <a:endParaRPr lang="en-US" sz="700" dirty="0">
              <a:latin typeface="Open Sans" panose="020B0606030504020204" pitchFamily="34" charset="0"/>
              <a:ea typeface="Open Sans" panose="020B0606030504020204" pitchFamily="34" charset="0"/>
              <a:cs typeface="Open Sans" panose="020B0606030504020204" pitchFamily="34" charset="0"/>
            </a:endParaRPr>
          </a:p>
          <a:p>
            <a:r>
              <a:rPr lang="en-US" sz="1000" dirty="0">
                <a:latin typeface="Open Sans" panose="020B0606030504020204" pitchFamily="34" charset="0"/>
                <a:ea typeface="Open Sans" panose="020B0606030504020204" pitchFamily="34" charset="0"/>
                <a:cs typeface="Open Sans" panose="020B0606030504020204" pitchFamily="34" charset="0"/>
              </a:rPr>
              <a:t>Detailing and preparation of structural designs for bridge preservation projects;</a:t>
            </a:r>
          </a:p>
          <a:p>
            <a:pPr marL="0" indent="0">
              <a:buNone/>
            </a:pPr>
            <a:r>
              <a:rPr lang="en-US" sz="1000" dirty="0">
                <a:latin typeface="Open Sans" panose="020B0606030504020204" pitchFamily="34" charset="0"/>
                <a:ea typeface="Open Sans" panose="020B0606030504020204" pitchFamily="34" charset="0"/>
                <a:cs typeface="Open Sans" panose="020B0606030504020204" pitchFamily="34" charset="0"/>
              </a:rPr>
              <a:t> </a:t>
            </a:r>
            <a:endParaRPr lang="en-US" sz="700" dirty="0">
              <a:latin typeface="Open Sans" panose="020B0606030504020204" pitchFamily="34" charset="0"/>
              <a:ea typeface="Open Sans" panose="020B0606030504020204" pitchFamily="34" charset="0"/>
              <a:cs typeface="Open Sans" panose="020B0606030504020204" pitchFamily="34" charset="0"/>
            </a:endParaRPr>
          </a:p>
          <a:p>
            <a:r>
              <a:rPr lang="en-US" sz="1000" dirty="0">
                <a:latin typeface="Open Sans" panose="020B0606030504020204" pitchFamily="34" charset="0"/>
                <a:ea typeface="Open Sans" panose="020B0606030504020204" pitchFamily="34" charset="0"/>
                <a:cs typeface="Open Sans" panose="020B0606030504020204" pitchFamily="34" charset="0"/>
              </a:rPr>
              <a:t>Bridge and Tunnel Inspections including NBIS and NTIS routine inspections, non-redundant steel tension member (NTSM) inspections, and special inspections;</a:t>
            </a:r>
          </a:p>
          <a:p>
            <a:endParaRPr lang="en-US" sz="700" dirty="0">
              <a:latin typeface="Open Sans" panose="020B0606030504020204" pitchFamily="34" charset="0"/>
              <a:ea typeface="Open Sans" panose="020B0606030504020204" pitchFamily="34" charset="0"/>
              <a:cs typeface="Open Sans" panose="020B0606030504020204" pitchFamily="34" charset="0"/>
            </a:endParaRPr>
          </a:p>
          <a:p>
            <a:r>
              <a:rPr lang="en-US" sz="1000" dirty="0">
                <a:latin typeface="Open Sans" panose="020B0606030504020204" pitchFamily="34" charset="0"/>
                <a:ea typeface="Open Sans" panose="020B0606030504020204" pitchFamily="34" charset="0"/>
                <a:cs typeface="Open Sans" panose="020B0606030504020204" pitchFamily="34" charset="0"/>
              </a:rPr>
              <a:t>Load rating of in-service bridges including preparing detailed draft load rating reports and delivering stamped final load rating reports;</a:t>
            </a:r>
          </a:p>
          <a:p>
            <a:endParaRPr lang="en-US" sz="700" dirty="0">
              <a:latin typeface="Open Sans" panose="020B0606030504020204" pitchFamily="34" charset="0"/>
              <a:ea typeface="Open Sans" panose="020B0606030504020204" pitchFamily="34" charset="0"/>
              <a:cs typeface="Open Sans" panose="020B0606030504020204" pitchFamily="34" charset="0"/>
            </a:endParaRPr>
          </a:p>
          <a:p>
            <a:r>
              <a:rPr lang="en-US" sz="1000" dirty="0">
                <a:latin typeface="Open Sans" panose="020B0606030504020204" pitchFamily="34" charset="0"/>
                <a:ea typeface="Open Sans" panose="020B0606030504020204" pitchFamily="34" charset="0"/>
                <a:cs typeface="Open Sans" panose="020B0606030504020204" pitchFamily="34" charset="0"/>
              </a:rPr>
              <a:t>Management and technical services related to the processing of structural bridge assessments related to the Over-Weight / Over-Dimension permit program;</a:t>
            </a:r>
          </a:p>
          <a:p>
            <a:endParaRPr lang="en-US" sz="700" dirty="0">
              <a:latin typeface="Open Sans" panose="020B0606030504020204" pitchFamily="34" charset="0"/>
              <a:ea typeface="Open Sans" panose="020B0606030504020204" pitchFamily="34" charset="0"/>
              <a:cs typeface="Open Sans" panose="020B0606030504020204" pitchFamily="34" charset="0"/>
            </a:endParaRPr>
          </a:p>
          <a:p>
            <a:r>
              <a:rPr lang="en-US" sz="1000" dirty="0">
                <a:latin typeface="Open Sans" panose="020B0606030504020204" pitchFamily="34" charset="0"/>
                <a:ea typeface="Open Sans" panose="020B0606030504020204" pitchFamily="34" charset="0"/>
                <a:cs typeface="Open Sans" panose="020B0606030504020204" pitchFamily="34" charset="0"/>
              </a:rPr>
              <a:t>Project support services including site investigations, site assessments, preparation of planning documents, bridge and approach surveying, utility coordination, right-of-way (ROW) services, roadway design, traffic design, and development of traffic control plans;</a:t>
            </a:r>
          </a:p>
          <a:p>
            <a:endParaRPr lang="en-US" sz="1100" dirty="0"/>
          </a:p>
        </p:txBody>
      </p:sp>
    </p:spTree>
    <p:extLst>
      <p:ext uri="{BB962C8B-B14F-4D97-AF65-F5344CB8AC3E}">
        <p14:creationId xmlns:p14="http://schemas.microsoft.com/office/powerpoint/2010/main" val="1398050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C614F-22AB-B50B-1DF8-F92090AB93A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FA89D23-D100-AB36-25E3-3CC5363671A5}"/>
              </a:ext>
            </a:extLst>
          </p:cNvPr>
          <p:cNvSpPr>
            <a:spLocks noGrp="1"/>
          </p:cNvSpPr>
          <p:nvPr>
            <p:ph type="title"/>
          </p:nvPr>
        </p:nvSpPr>
        <p:spPr/>
        <p:txBody>
          <a:bodyPr/>
          <a:lstStyle/>
          <a:p>
            <a:r>
              <a:rPr lang="en-US"/>
              <a:t>Scoring Criteria</a:t>
            </a:r>
          </a:p>
        </p:txBody>
      </p:sp>
      <p:graphicFrame>
        <p:nvGraphicFramePr>
          <p:cNvPr id="14" name="Content Placeholder 13">
            <a:extLst>
              <a:ext uri="{FF2B5EF4-FFF2-40B4-BE49-F238E27FC236}">
                <a16:creationId xmlns:a16="http://schemas.microsoft.com/office/drawing/2014/main" id="{7E0148E7-36B4-6A36-F3DA-0FCFAACDC512}"/>
              </a:ext>
            </a:extLst>
          </p:cNvPr>
          <p:cNvGraphicFramePr>
            <a:graphicFrameLocks noGrp="1"/>
          </p:cNvGraphicFramePr>
          <p:nvPr>
            <p:ph idx="1"/>
            <p:extLst>
              <p:ext uri="{D42A27DB-BD31-4B8C-83A1-F6EECF244321}">
                <p14:modId xmlns:p14="http://schemas.microsoft.com/office/powerpoint/2010/main" val="590134837"/>
              </p:ext>
            </p:extLst>
          </p:nvPr>
        </p:nvGraphicFramePr>
        <p:xfrm>
          <a:off x="190500" y="895350"/>
          <a:ext cx="8763000" cy="2878243"/>
        </p:xfrm>
        <a:graphic>
          <a:graphicData uri="http://schemas.openxmlformats.org/drawingml/2006/table">
            <a:tbl>
              <a:tblPr firstRow="1" bandRow="1">
                <a:tableStyleId>{073A0DAA-6AF3-43AB-8588-CEC1D06C72B9}</a:tableStyleId>
              </a:tblPr>
              <a:tblGrid>
                <a:gridCol w="7876309">
                  <a:extLst>
                    <a:ext uri="{9D8B030D-6E8A-4147-A177-3AD203B41FA5}">
                      <a16:colId xmlns:a16="http://schemas.microsoft.com/office/drawing/2014/main" val="2203332022"/>
                    </a:ext>
                  </a:extLst>
                </a:gridCol>
                <a:gridCol w="886691">
                  <a:extLst>
                    <a:ext uri="{9D8B030D-6E8A-4147-A177-3AD203B41FA5}">
                      <a16:colId xmlns:a16="http://schemas.microsoft.com/office/drawing/2014/main" val="1575416280"/>
                    </a:ext>
                  </a:extLst>
                </a:gridCol>
              </a:tblGrid>
              <a:tr h="348029">
                <a:tc>
                  <a:txBody>
                    <a:bodyPr/>
                    <a:lstStyle/>
                    <a:p>
                      <a:r>
                        <a:rPr lang="en-US" dirty="0"/>
                        <a:t>Criteria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Weight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1285296"/>
                  </a:ext>
                </a:extLst>
              </a:tr>
              <a:tr h="772338">
                <a:tc>
                  <a:txBody>
                    <a:bodyPr/>
                    <a:lstStyle/>
                    <a:p>
                      <a:pPr marL="0" indent="0" algn="l">
                        <a:buNone/>
                      </a:pPr>
                      <a:r>
                        <a:rPr lang="en-US" sz="1200" b="0" u="none" strike="noStrike" kern="1200" baseline="0" dirty="0">
                          <a:solidFill>
                            <a:schemeClr val="dk1"/>
                          </a:solidFill>
                        </a:rPr>
                        <a:t>i. Team capability (Section C, D, &amp; E of Part II of the DT-0330 form). </a:t>
                      </a:r>
                      <a:br>
                        <a:rPr lang="en-US" sz="1200" b="0" u="none" strike="noStrike" kern="1200" baseline="0" dirty="0">
                          <a:solidFill>
                            <a:schemeClr val="dk1"/>
                          </a:solidFill>
                        </a:rPr>
                      </a:br>
                      <a:r>
                        <a:rPr lang="en-US" sz="1200" b="0" u="none" strike="noStrike" kern="1200" baseline="0" dirty="0">
                          <a:solidFill>
                            <a:schemeClr val="dk1"/>
                          </a:solidFill>
                        </a:rPr>
                        <a:t>(Include certifications for bridge inspection leads and other key staff)</a:t>
                      </a: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25 %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9580586"/>
                  </a:ext>
                </a:extLst>
              </a:tr>
              <a:tr h="348029">
                <a:tc>
                  <a:txBody>
                    <a:bodyPr/>
                    <a:lstStyle/>
                    <a:p>
                      <a:pPr algn="l"/>
                      <a:r>
                        <a:rPr lang="en-US" sz="1200" dirty="0"/>
                        <a:t>ii.  Past work experience in the required disciplines (Section F &amp; G of Part II of the DT-0330 form).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7724996"/>
                  </a:ext>
                </a:extLst>
              </a:tr>
              <a:tr h="348029">
                <a:tc>
                  <a:txBody>
                    <a:bodyPr/>
                    <a:lstStyle/>
                    <a:p>
                      <a:pPr algn="l"/>
                      <a:r>
                        <a:rPr lang="en-US" sz="1200" b="0" u="none" strike="noStrike" kern="1200" baseline="0" dirty="0">
                          <a:solidFill>
                            <a:schemeClr val="dk1"/>
                          </a:solidFill>
                        </a:rPr>
                        <a:t>iii. Team Staffing Qualifications &amp; Availability</a:t>
                      </a: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1310149"/>
                  </a:ext>
                </a:extLst>
              </a:tr>
              <a:tr h="348029">
                <a:tc>
                  <a:txBody>
                    <a:bodyPr/>
                    <a:lstStyle/>
                    <a:p>
                      <a:pPr algn="l"/>
                      <a:r>
                        <a:rPr lang="en-US" sz="1200" b="0" u="none" strike="noStrike" kern="1200" baseline="0" dirty="0">
                          <a:solidFill>
                            <a:schemeClr val="dk1"/>
                          </a:solidFill>
                        </a:rPr>
                        <a:t>iv. Technical approach for program support (as explained in Section I of Part II of the DT-0330 form).</a:t>
                      </a: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04786876"/>
                  </a:ext>
                </a:extLst>
              </a:tr>
              <a:tr h="348029">
                <a:tc>
                  <a:txBody>
                    <a:bodyPr/>
                    <a:lstStyle/>
                    <a:p>
                      <a:pPr algn="l"/>
                      <a:r>
                        <a:rPr lang="en-US" sz="1200" b="0" u="none" strike="noStrike" kern="1200" baseline="0" dirty="0">
                          <a:solidFill>
                            <a:schemeClr val="dk1"/>
                          </a:solidFill>
                        </a:rPr>
                        <a:t>v.  Past performance evaluations on Structures Projects, if available.</a:t>
                      </a: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252705"/>
                  </a:ext>
                </a:extLst>
              </a:tr>
              <a:tr h="348029">
                <a:tc>
                  <a:txBody>
                    <a:bodyPr/>
                    <a:lstStyle/>
                    <a:p>
                      <a:pPr algn="l"/>
                      <a:r>
                        <a:rPr lang="en-US" sz="1200" b="0" u="none" strike="noStrike" kern="1200" baseline="0" dirty="0">
                          <a:solidFill>
                            <a:schemeClr val="dk1"/>
                          </a:solidFill>
                        </a:rPr>
                        <a:t>vi. Presentation </a:t>
                      </a: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0681629"/>
                  </a:ext>
                </a:extLst>
              </a:tr>
            </a:tbl>
          </a:graphicData>
        </a:graphic>
      </p:graphicFrame>
    </p:spTree>
    <p:extLst>
      <p:ext uri="{BB962C8B-B14F-4D97-AF65-F5344CB8AC3E}">
        <p14:creationId xmlns:p14="http://schemas.microsoft.com/office/powerpoint/2010/main" val="2634302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347DA-8C30-A0E2-A3E6-E026907798BC}"/>
              </a:ext>
            </a:extLst>
          </p:cNvPr>
          <p:cNvSpPr>
            <a:spLocks noGrp="1"/>
          </p:cNvSpPr>
          <p:nvPr>
            <p:ph type="title"/>
          </p:nvPr>
        </p:nvSpPr>
        <p:spPr/>
        <p:txBody>
          <a:bodyPr/>
          <a:lstStyle/>
          <a:p>
            <a:r>
              <a:rPr lang="en-US"/>
              <a:t>Team Capability</a:t>
            </a:r>
          </a:p>
        </p:txBody>
      </p:sp>
      <p:sp>
        <p:nvSpPr>
          <p:cNvPr id="3" name="Content Placeholder 2">
            <a:extLst>
              <a:ext uri="{FF2B5EF4-FFF2-40B4-BE49-F238E27FC236}">
                <a16:creationId xmlns:a16="http://schemas.microsoft.com/office/drawing/2014/main" id="{1C0A3EB6-E0D7-9981-18AC-B7FE67BEEE63}"/>
              </a:ext>
            </a:extLst>
          </p:cNvPr>
          <p:cNvSpPr>
            <a:spLocks noGrp="1"/>
          </p:cNvSpPr>
          <p:nvPr>
            <p:ph idx="1"/>
          </p:nvPr>
        </p:nvSpPr>
        <p:spPr/>
        <p:txBody>
          <a:bodyPr vert="horz" lIns="91440" tIns="45720" rIns="91440" bIns="45720" rtlCol="0" anchor="t">
            <a:normAutofit/>
          </a:bodyPr>
          <a:lstStyle/>
          <a:p>
            <a:r>
              <a:rPr lang="en-US" sz="2000" dirty="0"/>
              <a:t>Previously, we evaluated the individuals proposed for anticipated positions. </a:t>
            </a:r>
          </a:p>
          <a:p>
            <a:endParaRPr lang="en-US" sz="1000" dirty="0"/>
          </a:p>
          <a:p>
            <a:r>
              <a:rPr lang="en-US" sz="2000" dirty="0"/>
              <a:t>Under the GEC model, we're interested in understanding the firm's overall capability—how many qualified resources you have available, where they're located, and how you'll deploy them to support TDOT statewide. </a:t>
            </a:r>
          </a:p>
          <a:p>
            <a:endParaRPr lang="en-US" sz="1000" dirty="0"/>
          </a:p>
          <a:p>
            <a:r>
              <a:rPr lang="en-US" sz="2000" dirty="0">
                <a:latin typeface="Open Sans"/>
                <a:ea typeface="Open Sans"/>
                <a:cs typeface="Open Sans"/>
              </a:rPr>
              <a:t>Firm overall capability of how you will </a:t>
            </a:r>
            <a:r>
              <a:rPr lang="en-US" sz="2000" b="1" dirty="0">
                <a:latin typeface="Open Sans"/>
                <a:ea typeface="Open Sans"/>
                <a:cs typeface="Open Sans"/>
              </a:rPr>
              <a:t>manage</a:t>
            </a:r>
            <a:r>
              <a:rPr lang="en-US" sz="2000" dirty="0">
                <a:latin typeface="Open Sans"/>
                <a:ea typeface="Open Sans"/>
                <a:cs typeface="Open Sans"/>
              </a:rPr>
              <a:t> the team and resources the department requests.</a:t>
            </a:r>
          </a:p>
          <a:p>
            <a:pPr lvl="1"/>
            <a:r>
              <a:rPr lang="en-US" sz="1800" dirty="0">
                <a:latin typeface="Open Sans"/>
                <a:ea typeface="Open Sans"/>
                <a:cs typeface="Open Sans"/>
              </a:rPr>
              <a:t>Highlight the experience of managing complex </a:t>
            </a:r>
          </a:p>
          <a:p>
            <a:pPr marL="457200" lvl="1" indent="0">
              <a:buNone/>
            </a:pPr>
            <a:r>
              <a:rPr lang="en-US" sz="1800" dirty="0">
                <a:latin typeface="Open Sans"/>
                <a:ea typeface="Open Sans"/>
                <a:cs typeface="Open Sans"/>
              </a:rPr>
              <a:t>    projects with multiple teams members.</a:t>
            </a:r>
            <a:endParaRPr lang="en-US" sz="1800" dirty="0"/>
          </a:p>
        </p:txBody>
      </p:sp>
      <p:sp>
        <p:nvSpPr>
          <p:cNvPr id="5" name="Rectangle 4">
            <a:extLst>
              <a:ext uri="{FF2B5EF4-FFF2-40B4-BE49-F238E27FC236}">
                <a16:creationId xmlns:a16="http://schemas.microsoft.com/office/drawing/2014/main" id="{04472BA8-2DCA-2878-00EC-1E55DC3EBB75}"/>
              </a:ext>
            </a:extLst>
          </p:cNvPr>
          <p:cNvSpPr/>
          <p:nvPr/>
        </p:nvSpPr>
        <p:spPr>
          <a:xfrm>
            <a:off x="6976891" y="3698935"/>
            <a:ext cx="209729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dirty="0">
                <a:ln w="9525">
                  <a:solidFill>
                    <a:srgbClr val="002060"/>
                  </a:solidFill>
                  <a:prstDash val="solid"/>
                </a:ln>
                <a:solidFill>
                  <a:schemeClr val="accent1"/>
                </a:solidFill>
                <a:effectLst>
                  <a:outerShdw blurRad="12700" dist="38100" dir="2700000" algn="tl" rotWithShape="0">
                    <a:schemeClr val="bg1">
                      <a:lumMod val="50000"/>
                    </a:schemeClr>
                  </a:outerShdw>
                </a:effectLst>
              </a:rPr>
              <a:t>25%</a:t>
            </a:r>
          </a:p>
        </p:txBody>
      </p:sp>
    </p:spTree>
    <p:extLst>
      <p:ext uri="{BB962C8B-B14F-4D97-AF65-F5344CB8AC3E}">
        <p14:creationId xmlns:p14="http://schemas.microsoft.com/office/powerpoint/2010/main" val="1678173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FBC8D-DD48-0665-BBDF-62DB3C904D7D}"/>
              </a:ext>
            </a:extLst>
          </p:cNvPr>
          <p:cNvSpPr>
            <a:spLocks noGrp="1"/>
          </p:cNvSpPr>
          <p:nvPr>
            <p:ph type="title"/>
          </p:nvPr>
        </p:nvSpPr>
        <p:spPr>
          <a:xfrm>
            <a:off x="-1814" y="133352"/>
            <a:ext cx="8839200" cy="619125"/>
          </a:xfrm>
        </p:spPr>
        <p:txBody>
          <a:bodyPr/>
          <a:lstStyle/>
          <a:p>
            <a:r>
              <a:rPr lang="en-US">
                <a:latin typeface="PermianSlabSerifTypeface"/>
              </a:rPr>
              <a:t>Staffing Matrix Or Visual Representation</a:t>
            </a:r>
          </a:p>
        </p:txBody>
      </p:sp>
      <p:pic>
        <p:nvPicPr>
          <p:cNvPr id="6" name="Content Placeholder 5" descr="A picture containing diagram&#10;&#10;AI-generated content may be incorrect.">
            <a:extLst>
              <a:ext uri="{FF2B5EF4-FFF2-40B4-BE49-F238E27FC236}">
                <a16:creationId xmlns:a16="http://schemas.microsoft.com/office/drawing/2014/main" id="{9EBA702D-2AAD-513B-8BF8-A8745C12CAF2}"/>
              </a:ext>
            </a:extLst>
          </p:cNvPr>
          <p:cNvPicPr>
            <a:picLocks noGrp="1" noChangeAspect="1"/>
          </p:cNvPicPr>
          <p:nvPr>
            <p:ph idx="1"/>
          </p:nvPr>
        </p:nvPicPr>
        <p:blipFill>
          <a:blip r:embed="rId3"/>
          <a:stretch>
            <a:fillRect/>
          </a:stretch>
        </p:blipFill>
        <p:spPr>
          <a:xfrm>
            <a:off x="160922" y="1314201"/>
            <a:ext cx="4409073" cy="2881146"/>
          </a:xfrm>
          <a:prstGeom prst="rect">
            <a:avLst/>
          </a:prstGeom>
        </p:spPr>
      </p:pic>
      <p:sp>
        <p:nvSpPr>
          <p:cNvPr id="4" name="Content Placeholder 3">
            <a:extLst>
              <a:ext uri="{FF2B5EF4-FFF2-40B4-BE49-F238E27FC236}">
                <a16:creationId xmlns:a16="http://schemas.microsoft.com/office/drawing/2014/main" id="{137BB9B0-95BF-FD91-5C98-74F05827F1FB}"/>
              </a:ext>
            </a:extLst>
          </p:cNvPr>
          <p:cNvSpPr>
            <a:spLocks noGrp="1"/>
          </p:cNvSpPr>
          <p:nvPr>
            <p:ph idx="4294967295"/>
          </p:nvPr>
        </p:nvSpPr>
        <p:spPr>
          <a:xfrm>
            <a:off x="4569494" y="895350"/>
            <a:ext cx="4574506" cy="3719513"/>
          </a:xfrm>
        </p:spPr>
        <p:txBody>
          <a:bodyPr vert="horz" lIns="91440" tIns="45720" rIns="91440" bIns="45720" rtlCol="0" anchor="t">
            <a:normAutofit/>
          </a:bodyPr>
          <a:lstStyle/>
          <a:p>
            <a:r>
              <a:rPr lang="en-US" sz="2000" dirty="0">
                <a:ea typeface="Calibri"/>
                <a:cs typeface="Calibri"/>
              </a:rPr>
              <a:t>In addition to the org chart, provide a</a:t>
            </a:r>
            <a:r>
              <a:rPr lang="en-US" sz="2000" dirty="0"/>
              <a:t> visual representation of team capabilities</a:t>
            </a:r>
          </a:p>
          <a:p>
            <a:pPr lvl="1"/>
            <a:r>
              <a:rPr lang="en-US" sz="1800" dirty="0"/>
              <a:t>Number of available personnel by discipline</a:t>
            </a:r>
            <a:endParaRPr lang="en-US" sz="1800" dirty="0">
              <a:ea typeface="Calibri"/>
              <a:cs typeface="Calibri"/>
            </a:endParaRPr>
          </a:p>
          <a:p>
            <a:pPr lvl="1"/>
            <a:r>
              <a:rPr lang="en-US" sz="1800" dirty="0"/>
              <a:t>Relevant Certifications and Licenses</a:t>
            </a:r>
            <a:endParaRPr lang="en-US" sz="1800" dirty="0">
              <a:ea typeface="Calibri"/>
              <a:cs typeface="Calibri"/>
            </a:endParaRPr>
          </a:p>
          <a:p>
            <a:pPr lvl="1"/>
            <a:r>
              <a:rPr lang="en-US" sz="1800" dirty="0">
                <a:ea typeface="Calibri"/>
                <a:cs typeface="Calibri"/>
              </a:rPr>
              <a:t>Areas of technical expertise</a:t>
            </a:r>
            <a:endParaRPr lang="en-US" sz="1000" dirty="0">
              <a:ea typeface="Calibri"/>
              <a:cs typeface="Calibri"/>
            </a:endParaRPr>
          </a:p>
          <a:p>
            <a:pPr marL="457200" lvl="1" indent="0">
              <a:buNone/>
            </a:pPr>
            <a:endParaRPr lang="en-US" sz="1000" dirty="0">
              <a:ea typeface="Calibri"/>
              <a:cs typeface="Calibri"/>
            </a:endParaRPr>
          </a:p>
          <a:p>
            <a:r>
              <a:rPr lang="en-US" sz="2000" dirty="0"/>
              <a:t>Prime vs Sub Responsibilities</a:t>
            </a:r>
          </a:p>
          <a:p>
            <a:endParaRPr lang="en-US" sz="1000" dirty="0">
              <a:ea typeface="Calibri"/>
              <a:cs typeface="Calibri"/>
            </a:endParaRPr>
          </a:p>
          <a:p>
            <a:r>
              <a:rPr lang="en-US" sz="2000" dirty="0">
                <a:ea typeface="Calibri"/>
                <a:cs typeface="Calibri"/>
              </a:rPr>
              <a:t>Regional Offices/Locations</a:t>
            </a:r>
          </a:p>
          <a:p>
            <a:endParaRPr lang="en-US" sz="2400" dirty="0">
              <a:ea typeface="Calibri"/>
              <a:cs typeface="Calibri"/>
            </a:endParaRPr>
          </a:p>
          <a:p>
            <a:endParaRPr lang="en-US" sz="2400" dirty="0">
              <a:ea typeface="Calibri"/>
              <a:cs typeface="Calibri"/>
            </a:endParaRPr>
          </a:p>
        </p:txBody>
      </p:sp>
    </p:spTree>
    <p:extLst>
      <p:ext uri="{BB962C8B-B14F-4D97-AF65-F5344CB8AC3E}">
        <p14:creationId xmlns:p14="http://schemas.microsoft.com/office/powerpoint/2010/main" val="4147675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DDEBF-4B9A-6264-BD6A-467642D15109}"/>
              </a:ext>
            </a:extLst>
          </p:cNvPr>
          <p:cNvSpPr>
            <a:spLocks noGrp="1"/>
          </p:cNvSpPr>
          <p:nvPr>
            <p:ph type="title"/>
          </p:nvPr>
        </p:nvSpPr>
        <p:spPr/>
        <p:txBody>
          <a:bodyPr/>
          <a:lstStyle/>
          <a:p>
            <a:r>
              <a:rPr lang="en-US"/>
              <a:t>Technical Approach</a:t>
            </a:r>
          </a:p>
        </p:txBody>
      </p:sp>
      <p:sp>
        <p:nvSpPr>
          <p:cNvPr id="3" name="Content Placeholder 2">
            <a:extLst>
              <a:ext uri="{FF2B5EF4-FFF2-40B4-BE49-F238E27FC236}">
                <a16:creationId xmlns:a16="http://schemas.microsoft.com/office/drawing/2014/main" id="{CE053F38-79FD-01AC-BA9A-DF3F0775AC84}"/>
              </a:ext>
            </a:extLst>
          </p:cNvPr>
          <p:cNvSpPr>
            <a:spLocks noGrp="1"/>
          </p:cNvSpPr>
          <p:nvPr>
            <p:ph idx="1"/>
          </p:nvPr>
        </p:nvSpPr>
        <p:spPr/>
        <p:txBody>
          <a:bodyPr vert="horz" lIns="91440" tIns="45720" rIns="91440" bIns="45720" rtlCol="0" anchor="t">
            <a:normAutofit/>
          </a:bodyPr>
          <a:lstStyle/>
          <a:p>
            <a:r>
              <a:rPr lang="en-US" sz="2000" dirty="0">
                <a:latin typeface="Open Sans"/>
                <a:ea typeface="Open Sans"/>
                <a:cs typeface="Open Sans"/>
              </a:rPr>
              <a:t>Greater emphasis being placed on the technical approach brought to the table by each prime and team of subs</a:t>
            </a:r>
            <a:endParaRPr lang="en-US" sz="2000" dirty="0"/>
          </a:p>
          <a:p>
            <a:pPr lvl="1"/>
            <a:r>
              <a:rPr lang="en-US" sz="1800" dirty="0">
                <a:latin typeface="Open Sans"/>
                <a:ea typeface="Open Sans"/>
                <a:cs typeface="Open Sans"/>
              </a:rPr>
              <a:t>Supported by a well thought out plan for subs meeting technical and staffing needs listed within scope of service</a:t>
            </a:r>
          </a:p>
        </p:txBody>
      </p:sp>
      <p:sp>
        <p:nvSpPr>
          <p:cNvPr id="5" name="Rectangle 4">
            <a:extLst>
              <a:ext uri="{FF2B5EF4-FFF2-40B4-BE49-F238E27FC236}">
                <a16:creationId xmlns:a16="http://schemas.microsoft.com/office/drawing/2014/main" id="{886C8D5E-0968-10DF-B567-F88D0D6550C5}"/>
              </a:ext>
            </a:extLst>
          </p:cNvPr>
          <p:cNvSpPr/>
          <p:nvPr/>
        </p:nvSpPr>
        <p:spPr>
          <a:xfrm>
            <a:off x="6984364" y="3641335"/>
            <a:ext cx="209729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dirty="0">
                <a:ln w="9525">
                  <a:solidFill>
                    <a:srgbClr val="002060"/>
                  </a:solidFill>
                  <a:prstDash val="solid"/>
                </a:ln>
                <a:solidFill>
                  <a:schemeClr val="accent1"/>
                </a:solidFill>
                <a:effectLst>
                  <a:outerShdw blurRad="12700" dist="38100" dir="2700000" algn="tl" rotWithShape="0">
                    <a:schemeClr val="bg1">
                      <a:lumMod val="50000"/>
                    </a:schemeClr>
                  </a:outerShdw>
                </a:effectLst>
              </a:rPr>
              <a:t>20%</a:t>
            </a:r>
          </a:p>
        </p:txBody>
      </p:sp>
      <p:pic>
        <p:nvPicPr>
          <p:cNvPr id="7" name="Picture 6">
            <a:extLst>
              <a:ext uri="{FF2B5EF4-FFF2-40B4-BE49-F238E27FC236}">
                <a16:creationId xmlns:a16="http://schemas.microsoft.com/office/drawing/2014/main" id="{A64A3F75-5322-96BA-E85A-3858F3ADBEA1}"/>
              </a:ext>
            </a:extLst>
          </p:cNvPr>
          <p:cNvPicPr>
            <a:picLocks noChangeAspect="1"/>
          </p:cNvPicPr>
          <p:nvPr/>
        </p:nvPicPr>
        <p:blipFill>
          <a:blip r:embed="rId2"/>
          <a:stretch>
            <a:fillRect/>
          </a:stretch>
        </p:blipFill>
        <p:spPr>
          <a:xfrm>
            <a:off x="1785504" y="2133286"/>
            <a:ext cx="4821382" cy="2611582"/>
          </a:xfrm>
          <a:prstGeom prst="rect">
            <a:avLst/>
          </a:prstGeom>
        </p:spPr>
      </p:pic>
    </p:spTree>
    <p:extLst>
      <p:ext uri="{BB962C8B-B14F-4D97-AF65-F5344CB8AC3E}">
        <p14:creationId xmlns:p14="http://schemas.microsoft.com/office/powerpoint/2010/main" val="507089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68C3C-2596-E403-9AF6-7F0F5420806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578F64B-6646-CACB-814B-BC95558F4C1C}"/>
              </a:ext>
            </a:extLst>
          </p:cNvPr>
          <p:cNvSpPr>
            <a:spLocks noGrp="1"/>
          </p:cNvSpPr>
          <p:nvPr>
            <p:ph type="title"/>
          </p:nvPr>
        </p:nvSpPr>
        <p:spPr/>
        <p:txBody>
          <a:bodyPr/>
          <a:lstStyle/>
          <a:p>
            <a:r>
              <a:rPr lang="en-US"/>
              <a:t>Advertisement Presentations </a:t>
            </a:r>
          </a:p>
        </p:txBody>
      </p:sp>
      <p:sp>
        <p:nvSpPr>
          <p:cNvPr id="4" name="Content Placeholder 3">
            <a:extLst>
              <a:ext uri="{FF2B5EF4-FFF2-40B4-BE49-F238E27FC236}">
                <a16:creationId xmlns:a16="http://schemas.microsoft.com/office/drawing/2014/main" id="{2816FC56-99AC-B2C3-1206-B5A6C61220C6}"/>
              </a:ext>
            </a:extLst>
          </p:cNvPr>
          <p:cNvSpPr>
            <a:spLocks noGrp="1"/>
          </p:cNvSpPr>
          <p:nvPr>
            <p:ph idx="1"/>
          </p:nvPr>
        </p:nvSpPr>
        <p:spPr/>
        <p:txBody>
          <a:bodyPr vert="horz" lIns="91440" tIns="45720" rIns="91440" bIns="45720" rtlCol="0" anchor="t">
            <a:normAutofit/>
          </a:bodyPr>
          <a:lstStyle/>
          <a:p>
            <a:r>
              <a:rPr lang="en-US" sz="2000" dirty="0"/>
              <a:t>Presentations tentatively scheduled for the week of November 16</a:t>
            </a:r>
            <a:r>
              <a:rPr lang="en-US" sz="2000" baseline="30000" dirty="0"/>
              <a:t>th</a:t>
            </a:r>
            <a:r>
              <a:rPr lang="en-US" sz="2000" dirty="0"/>
              <a:t>,2026</a:t>
            </a:r>
          </a:p>
          <a:p>
            <a:r>
              <a:rPr lang="en-US" sz="2000" dirty="0"/>
              <a:t>Top ten (10) firms will be invited for presentation</a:t>
            </a:r>
          </a:p>
          <a:p>
            <a:pPr lvl="1"/>
            <a:r>
              <a:rPr lang="en-US" sz="1800" dirty="0"/>
              <a:t>Held in Nashville, TN (Location TBD)</a:t>
            </a:r>
          </a:p>
          <a:p>
            <a:pPr lvl="1"/>
            <a:r>
              <a:rPr lang="en-US" sz="1800" dirty="0">
                <a:latin typeface="Open Sans"/>
                <a:ea typeface="Open Sans"/>
                <a:cs typeface="Open Sans"/>
              </a:rPr>
              <a:t>30-minute formal presentation with 30-minute Q&amp;A</a:t>
            </a:r>
          </a:p>
          <a:p>
            <a:pPr lvl="1"/>
            <a:r>
              <a:rPr lang="en-US" sz="1800" dirty="0"/>
              <a:t>Limited to seven (7) team members </a:t>
            </a:r>
          </a:p>
          <a:p>
            <a:r>
              <a:rPr lang="en-US" sz="2000" dirty="0"/>
              <a:t>Presentation Panel</a:t>
            </a:r>
          </a:p>
          <a:p>
            <a:pPr lvl="1"/>
            <a:r>
              <a:rPr lang="en-US" sz="1800" dirty="0"/>
              <a:t>Structures Division Staff</a:t>
            </a:r>
          </a:p>
          <a:p>
            <a:pPr lvl="1"/>
            <a:r>
              <a:rPr lang="en-US" sz="1800" dirty="0"/>
              <a:t>One HQ PS representative (Advisory only)</a:t>
            </a:r>
          </a:p>
          <a:p>
            <a:pPr marL="457200" lvl="1" indent="0">
              <a:buNone/>
            </a:pPr>
            <a:endParaRPr lang="en-US" sz="1600" dirty="0"/>
          </a:p>
          <a:p>
            <a:pPr marL="0" indent="0">
              <a:buNone/>
            </a:pPr>
            <a:endParaRPr lang="en-US" dirty="0"/>
          </a:p>
        </p:txBody>
      </p:sp>
      <p:sp>
        <p:nvSpPr>
          <p:cNvPr id="2" name="Rectangle 1">
            <a:extLst>
              <a:ext uri="{FF2B5EF4-FFF2-40B4-BE49-F238E27FC236}">
                <a16:creationId xmlns:a16="http://schemas.microsoft.com/office/drawing/2014/main" id="{AD37A1F0-345E-5571-016F-C01E20E955B0}"/>
              </a:ext>
            </a:extLst>
          </p:cNvPr>
          <p:cNvSpPr/>
          <p:nvPr/>
        </p:nvSpPr>
        <p:spPr>
          <a:xfrm>
            <a:off x="6984364" y="3691735"/>
            <a:ext cx="209729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a:ln w="9525">
                  <a:solidFill>
                    <a:srgbClr val="002060"/>
                  </a:solidFill>
                  <a:prstDash val="solid"/>
                </a:ln>
                <a:solidFill>
                  <a:schemeClr val="accent1"/>
                </a:solidFill>
                <a:effectLst>
                  <a:outerShdw blurRad="12700" dist="38100" dir="2700000" algn="tl" rotWithShape="0">
                    <a:schemeClr val="bg1">
                      <a:lumMod val="50000"/>
                    </a:schemeClr>
                  </a:outerShdw>
                </a:effectLst>
              </a:rPr>
              <a:t>25%</a:t>
            </a:r>
          </a:p>
        </p:txBody>
      </p:sp>
    </p:spTree>
    <p:extLst>
      <p:ext uri="{BB962C8B-B14F-4D97-AF65-F5344CB8AC3E}">
        <p14:creationId xmlns:p14="http://schemas.microsoft.com/office/powerpoint/2010/main" val="345863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D440A-FD95-DFAB-6459-850B5AC39655}"/>
              </a:ext>
            </a:extLst>
          </p:cNvPr>
          <p:cNvSpPr>
            <a:spLocks noGrp="1"/>
          </p:cNvSpPr>
          <p:nvPr>
            <p:ph type="title"/>
          </p:nvPr>
        </p:nvSpPr>
        <p:spPr/>
        <p:txBody>
          <a:bodyPr/>
          <a:lstStyle/>
          <a:p>
            <a:r>
              <a:rPr lang="en-US">
                <a:latin typeface="PermianSlabSerifTypeface"/>
              </a:rPr>
              <a:t>Questions?</a:t>
            </a:r>
            <a:endParaRPr lang="en-US"/>
          </a:p>
        </p:txBody>
      </p:sp>
      <p:sp>
        <p:nvSpPr>
          <p:cNvPr id="3" name="Content Placeholder 2">
            <a:extLst>
              <a:ext uri="{FF2B5EF4-FFF2-40B4-BE49-F238E27FC236}">
                <a16:creationId xmlns:a16="http://schemas.microsoft.com/office/drawing/2014/main" id="{792BF3D2-AAD3-1BF0-6986-C74F8BCC0213}"/>
              </a:ext>
            </a:extLst>
          </p:cNvPr>
          <p:cNvSpPr>
            <a:spLocks noGrp="1"/>
          </p:cNvSpPr>
          <p:nvPr>
            <p:ph idx="1"/>
          </p:nvPr>
        </p:nvSpPr>
        <p:spPr/>
        <p:txBody>
          <a:bodyPr vert="horz" lIns="91440" tIns="45720" rIns="91440" bIns="45720" rtlCol="0" anchor="t">
            <a:normAutofit/>
          </a:bodyPr>
          <a:lstStyle/>
          <a:p>
            <a:r>
              <a:rPr lang="en-US" sz="2000" dirty="0">
                <a:latin typeface="Open Sans"/>
                <a:ea typeface="Open Sans"/>
                <a:cs typeface="Open Sans"/>
              </a:rPr>
              <a:t>Questions shall be submitted to professional services during the advertisement.</a:t>
            </a:r>
          </a:p>
          <a:p>
            <a:pPr lvl="1"/>
            <a:r>
              <a:rPr lang="en-US" sz="1800" dirty="0">
                <a:latin typeface="Open Sans"/>
                <a:ea typeface="Open Sans"/>
                <a:cs typeface="Open Sans"/>
                <a:hlinkClick r:id="rId2"/>
              </a:rPr>
              <a:t>TDOT.PSAdvertisements@tn.gov</a:t>
            </a:r>
            <a:endParaRPr lang="en-US" dirty="0">
              <a:latin typeface="Open Sans"/>
              <a:ea typeface="Open Sans"/>
              <a:cs typeface="Open Sans"/>
              <a:hlinkClick r:id="rId2"/>
            </a:endParaRPr>
          </a:p>
          <a:p>
            <a:pPr marL="457200" lvl="1" indent="0">
              <a:buNone/>
            </a:pPr>
            <a:endParaRPr lang="en-US" dirty="0">
              <a:latin typeface="Open Sans"/>
              <a:ea typeface="Open Sans"/>
              <a:cs typeface="Open Sans"/>
              <a:hlinkClick r:id="rId2"/>
            </a:endParaRPr>
          </a:p>
          <a:p>
            <a:r>
              <a:rPr lang="en-US" sz="2000" dirty="0">
                <a:latin typeface="Open Sans"/>
                <a:ea typeface="Open Sans"/>
                <a:cs typeface="Open Sans"/>
              </a:rPr>
              <a:t>Responses to questions/comments will be posted for all to view.</a:t>
            </a:r>
          </a:p>
        </p:txBody>
      </p:sp>
    </p:spTree>
    <p:extLst>
      <p:ext uri="{BB962C8B-B14F-4D97-AF65-F5344CB8AC3E}">
        <p14:creationId xmlns:p14="http://schemas.microsoft.com/office/powerpoint/2010/main" val="3387773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E0DEA-BA04-A128-40B3-E8F2BB0A294F}"/>
              </a:ext>
            </a:extLst>
          </p:cNvPr>
          <p:cNvSpPr>
            <a:spLocks noGrp="1"/>
          </p:cNvSpPr>
          <p:nvPr>
            <p:ph type="title"/>
          </p:nvPr>
        </p:nvSpPr>
        <p:spPr/>
        <p:txBody>
          <a:bodyPr/>
          <a:lstStyle/>
          <a:p>
            <a:r>
              <a:rPr lang="en-US" dirty="0">
                <a:latin typeface="PermianSlabSerifTypeface"/>
              </a:rPr>
              <a:t>RFP – Considerations</a:t>
            </a:r>
            <a:endParaRPr lang="en-US" dirty="0"/>
          </a:p>
        </p:txBody>
      </p:sp>
      <p:sp>
        <p:nvSpPr>
          <p:cNvPr id="3" name="Content Placeholder 2">
            <a:extLst>
              <a:ext uri="{FF2B5EF4-FFF2-40B4-BE49-F238E27FC236}">
                <a16:creationId xmlns:a16="http://schemas.microsoft.com/office/drawing/2014/main" id="{B19D23EE-A436-3DAE-DEA3-7D70CAEEFFFA}"/>
              </a:ext>
            </a:extLst>
          </p:cNvPr>
          <p:cNvSpPr>
            <a:spLocks noGrp="1"/>
          </p:cNvSpPr>
          <p:nvPr>
            <p:ph idx="1"/>
          </p:nvPr>
        </p:nvSpPr>
        <p:spPr/>
        <p:txBody>
          <a:bodyPr vert="horz" lIns="91440" tIns="45720" rIns="91440" bIns="45720" rtlCol="0" anchor="t">
            <a:noAutofit/>
          </a:bodyPr>
          <a:lstStyle/>
          <a:p>
            <a:pPr>
              <a:spcBef>
                <a:spcPts val="0"/>
              </a:spcBef>
              <a:buFont typeface="Arial"/>
              <a:buChar char="•"/>
            </a:pPr>
            <a:r>
              <a:rPr lang="en-US" sz="2000" dirty="0">
                <a:solidFill>
                  <a:srgbClr val="444444"/>
                </a:solidFill>
                <a:latin typeface="Calibri"/>
                <a:ea typeface="Calibri"/>
                <a:cs typeface="Calibri"/>
              </a:rPr>
              <a:t>Can TDOT allow for organizational charts to be presented on an 11x17 page? If so, will they still count as one page?</a:t>
            </a:r>
          </a:p>
          <a:p>
            <a:pPr marL="0" indent="0">
              <a:spcBef>
                <a:spcPts val="0"/>
              </a:spcBef>
              <a:buNone/>
            </a:pPr>
            <a:endParaRPr lang="en-US" dirty="0">
              <a:solidFill>
                <a:srgbClr val="444444"/>
              </a:solidFill>
              <a:latin typeface="Calibri"/>
              <a:ea typeface="Calibri"/>
              <a:cs typeface="Calibri"/>
            </a:endParaRPr>
          </a:p>
          <a:p>
            <a:pPr marL="1028700" lvl="1">
              <a:spcBef>
                <a:spcPts val="0"/>
              </a:spcBef>
              <a:buFont typeface="Arial"/>
              <a:buChar char="•"/>
            </a:pPr>
            <a:r>
              <a:rPr lang="en-US" sz="1800" dirty="0">
                <a:latin typeface="Calibri"/>
                <a:ea typeface="Calibri"/>
                <a:cs typeface="Calibri"/>
              </a:rPr>
              <a:t>Yes. An organizational chart may be presented on an 11" × 17" page, and it will count as one page toward the proposal page limit</a:t>
            </a:r>
          </a:p>
          <a:p>
            <a:pPr lvl="1" indent="0">
              <a:spcBef>
                <a:spcPts val="0"/>
              </a:spcBef>
              <a:buNone/>
            </a:pPr>
            <a:endParaRPr lang="en-US" dirty="0">
              <a:latin typeface="Calibri"/>
              <a:ea typeface="Calibri"/>
              <a:cs typeface="Calibri"/>
            </a:endParaRPr>
          </a:p>
          <a:p>
            <a:pPr>
              <a:spcBef>
                <a:spcPts val="0"/>
              </a:spcBef>
              <a:buFont typeface="Arial"/>
              <a:buChar char="•"/>
            </a:pPr>
            <a:r>
              <a:rPr lang="en-US" sz="2000" dirty="0">
                <a:solidFill>
                  <a:srgbClr val="444444"/>
                </a:solidFill>
                <a:latin typeface="Calibri"/>
                <a:ea typeface="Calibri"/>
                <a:cs typeface="Calibri"/>
              </a:rPr>
              <a:t>Given the potential large size of teams, can TDOT allow for organizational charts to be presented on two pages?</a:t>
            </a:r>
          </a:p>
          <a:p>
            <a:pPr marL="1028700" lvl="1">
              <a:spcBef>
                <a:spcPts val="0"/>
              </a:spcBef>
              <a:buFont typeface="Arial"/>
              <a:buChar char="•"/>
            </a:pPr>
            <a:r>
              <a:rPr lang="en-US" sz="1800" dirty="0">
                <a:latin typeface="Calibri"/>
                <a:ea typeface="Calibri"/>
                <a:cs typeface="Calibri"/>
              </a:rPr>
              <a:t>Yes. Organizational charts may be presented on two pages, provided the overall proposal does not exceed the maximum page limit of 60 pages</a:t>
            </a:r>
          </a:p>
          <a:p>
            <a:pPr marL="0" indent="0">
              <a:spcBef>
                <a:spcPts val="0"/>
              </a:spcBef>
              <a:buNone/>
            </a:pPr>
            <a:endParaRPr lang="en-US" sz="1100" dirty="0">
              <a:solidFill>
                <a:srgbClr val="444444"/>
              </a:solidFill>
              <a:latin typeface="Calibri"/>
              <a:ea typeface="Calibri"/>
              <a:cs typeface="Calibri"/>
            </a:endParaRPr>
          </a:p>
        </p:txBody>
      </p:sp>
    </p:spTree>
    <p:extLst>
      <p:ext uri="{BB962C8B-B14F-4D97-AF65-F5344CB8AC3E}">
        <p14:creationId xmlns:p14="http://schemas.microsoft.com/office/powerpoint/2010/main" val="2344008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CF6DE-3556-9863-C128-56910EAD1712}"/>
              </a:ext>
            </a:extLst>
          </p:cNvPr>
          <p:cNvSpPr>
            <a:spLocks noGrp="1"/>
          </p:cNvSpPr>
          <p:nvPr>
            <p:ph type="title"/>
          </p:nvPr>
        </p:nvSpPr>
        <p:spPr/>
        <p:txBody>
          <a:bodyPr/>
          <a:lstStyle/>
          <a:p>
            <a:r>
              <a:rPr lang="en-US" dirty="0">
                <a:latin typeface="PermianSlabSerifTypeface"/>
              </a:rPr>
              <a:t>RFP – Considerations</a:t>
            </a:r>
            <a:endParaRPr lang="en-US" b="0" dirty="0">
              <a:solidFill>
                <a:srgbClr val="000000"/>
              </a:solidFill>
              <a:latin typeface="PermianSlabSerifTypeface"/>
            </a:endParaRPr>
          </a:p>
        </p:txBody>
      </p:sp>
      <p:sp>
        <p:nvSpPr>
          <p:cNvPr id="3" name="Content Placeholder 2">
            <a:extLst>
              <a:ext uri="{FF2B5EF4-FFF2-40B4-BE49-F238E27FC236}">
                <a16:creationId xmlns:a16="http://schemas.microsoft.com/office/drawing/2014/main" id="{191BDC37-C514-52CD-F944-CA6473FE19B1}"/>
              </a:ext>
            </a:extLst>
          </p:cNvPr>
          <p:cNvSpPr>
            <a:spLocks noGrp="1"/>
          </p:cNvSpPr>
          <p:nvPr>
            <p:ph idx="1"/>
          </p:nvPr>
        </p:nvSpPr>
        <p:spPr/>
        <p:txBody>
          <a:bodyPr vert="horz" lIns="91440" tIns="45720" rIns="91440" bIns="45720" rtlCol="0" anchor="t">
            <a:normAutofit/>
          </a:bodyPr>
          <a:lstStyle/>
          <a:p>
            <a:pPr>
              <a:spcBef>
                <a:spcPts val="0"/>
              </a:spcBef>
              <a:buFont typeface="Arial"/>
              <a:buChar char="•"/>
            </a:pPr>
            <a:r>
              <a:rPr lang="en-US" sz="2000" dirty="0">
                <a:solidFill>
                  <a:srgbClr val="444444"/>
                </a:solidFill>
                <a:latin typeface="Calibri"/>
                <a:ea typeface="Calibri"/>
                <a:cs typeface="Calibri"/>
              </a:rPr>
              <a:t>Can Section F projects be more than one page as long as we submit no more than 10 projects?</a:t>
            </a:r>
          </a:p>
          <a:p>
            <a:pPr marL="742950" lvl="2" indent="-342900">
              <a:spcBef>
                <a:spcPts val="0"/>
              </a:spcBef>
              <a:buFont typeface="Arial"/>
              <a:buChar char="•"/>
            </a:pPr>
            <a:r>
              <a:rPr lang="en-US" dirty="0">
                <a:latin typeface="Calibri"/>
                <a:ea typeface="Calibri"/>
                <a:cs typeface="Calibri"/>
              </a:rPr>
              <a:t>Yes. Individual Section F project descriptions may exceed one page, provided the total number of project is no more than 10 and the overall proposal does not exceed the maximum page limit of 60 pages.</a:t>
            </a:r>
          </a:p>
        </p:txBody>
      </p:sp>
    </p:spTree>
    <p:extLst>
      <p:ext uri="{BB962C8B-B14F-4D97-AF65-F5344CB8AC3E}">
        <p14:creationId xmlns:p14="http://schemas.microsoft.com/office/powerpoint/2010/main" val="2971780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63D7B-5A75-D82B-487E-8AB9D3264FE5}"/>
              </a:ext>
            </a:extLst>
          </p:cNvPr>
          <p:cNvSpPr>
            <a:spLocks noGrp="1"/>
          </p:cNvSpPr>
          <p:nvPr>
            <p:ph type="title"/>
          </p:nvPr>
        </p:nvSpPr>
        <p:spPr/>
        <p:txBody>
          <a:bodyPr/>
          <a:lstStyle/>
          <a:p>
            <a:r>
              <a:rPr lang="en-US" dirty="0">
                <a:latin typeface="PermianSlabSerifTypeface"/>
              </a:rPr>
              <a:t>RFP – Considerations</a:t>
            </a:r>
            <a:endParaRPr lang="en-US" b="0" dirty="0">
              <a:solidFill>
                <a:srgbClr val="000000"/>
              </a:solidFill>
              <a:latin typeface="PermianSlabSerifTypeface"/>
            </a:endParaRPr>
          </a:p>
        </p:txBody>
      </p:sp>
      <p:sp>
        <p:nvSpPr>
          <p:cNvPr id="3" name="Content Placeholder 2">
            <a:extLst>
              <a:ext uri="{FF2B5EF4-FFF2-40B4-BE49-F238E27FC236}">
                <a16:creationId xmlns:a16="http://schemas.microsoft.com/office/drawing/2014/main" id="{CF3F91EB-0A9D-32D8-A677-A9D40D82554A}"/>
              </a:ext>
            </a:extLst>
          </p:cNvPr>
          <p:cNvSpPr>
            <a:spLocks noGrp="1"/>
          </p:cNvSpPr>
          <p:nvPr>
            <p:ph idx="1"/>
          </p:nvPr>
        </p:nvSpPr>
        <p:spPr/>
        <p:txBody>
          <a:bodyPr vert="horz" lIns="91440" tIns="45720" rIns="91440" bIns="45720" rtlCol="0" anchor="t">
            <a:normAutofit/>
          </a:bodyPr>
          <a:lstStyle/>
          <a:p>
            <a:pPr>
              <a:spcBef>
                <a:spcPts val="0"/>
              </a:spcBef>
            </a:pPr>
            <a:r>
              <a:rPr lang="en-US" sz="2000" dirty="0">
                <a:solidFill>
                  <a:srgbClr val="444444"/>
                </a:solidFill>
                <a:latin typeface="Calibri"/>
                <a:ea typeface="Calibri"/>
                <a:cs typeface="Calibri"/>
              </a:rPr>
              <a:t>Are there any firms that are conflicted to responding to this RFP as a prime or a sub?</a:t>
            </a:r>
          </a:p>
          <a:p>
            <a:pPr lvl="1">
              <a:spcBef>
                <a:spcPts val="0"/>
              </a:spcBef>
            </a:pPr>
            <a:r>
              <a:rPr lang="en-US" sz="1800" dirty="0">
                <a:latin typeface="Calibri"/>
                <a:ea typeface="Calibri"/>
                <a:cs typeface="Calibri"/>
              </a:rPr>
              <a:t>No firms are currently identified as being conflicted from responding to this RFP. </a:t>
            </a:r>
          </a:p>
          <a:p>
            <a:pPr lvl="1">
              <a:spcBef>
                <a:spcPts val="0"/>
              </a:spcBef>
            </a:pPr>
            <a:endParaRPr lang="en-US" sz="1000" dirty="0">
              <a:latin typeface="Calibri"/>
              <a:ea typeface="Calibri"/>
              <a:cs typeface="Calibri"/>
            </a:endParaRPr>
          </a:p>
          <a:p>
            <a:pPr lvl="1">
              <a:spcBef>
                <a:spcPts val="0"/>
              </a:spcBef>
            </a:pPr>
            <a:r>
              <a:rPr lang="en-US" sz="1800" dirty="0">
                <a:latin typeface="Calibri"/>
                <a:ea typeface="Calibri"/>
                <a:cs typeface="Calibri"/>
              </a:rPr>
              <a:t>Any firm on TDOT's pre-qualified consultant list may submit as a prime consultant or a subconsultant.</a:t>
            </a:r>
          </a:p>
          <a:p>
            <a:pPr marL="457200" lvl="1" indent="0">
              <a:spcBef>
                <a:spcPts val="0"/>
              </a:spcBef>
              <a:buNone/>
            </a:pPr>
            <a:endParaRPr lang="en-US" sz="1000" dirty="0">
              <a:latin typeface="Calibri"/>
              <a:ea typeface="Calibri"/>
              <a:cs typeface="Calibri"/>
            </a:endParaRPr>
          </a:p>
          <a:p>
            <a:pPr lvl="1">
              <a:spcBef>
                <a:spcPts val="0"/>
              </a:spcBef>
            </a:pPr>
            <a:r>
              <a:rPr lang="en-US" sz="1800" dirty="0">
                <a:latin typeface="Calibri"/>
                <a:ea typeface="Calibri"/>
                <a:cs typeface="Calibri"/>
              </a:rPr>
              <a:t>A firm may also submit a proposal as a prime consultant while simultaneously participating as a subconsultant on one or more other teams' proposals.</a:t>
            </a:r>
          </a:p>
        </p:txBody>
      </p:sp>
    </p:spTree>
    <p:extLst>
      <p:ext uri="{BB962C8B-B14F-4D97-AF65-F5344CB8AC3E}">
        <p14:creationId xmlns:p14="http://schemas.microsoft.com/office/powerpoint/2010/main" val="988374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BC1B3-8424-5C0D-DBF9-1FD0D213E1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4E8753-7515-9522-DAC6-B9D71E330C33}"/>
              </a:ext>
            </a:extLst>
          </p:cNvPr>
          <p:cNvSpPr>
            <a:spLocks noGrp="1"/>
          </p:cNvSpPr>
          <p:nvPr>
            <p:ph type="title"/>
          </p:nvPr>
        </p:nvSpPr>
        <p:spPr/>
        <p:txBody>
          <a:bodyPr/>
          <a:lstStyle/>
          <a:p>
            <a:r>
              <a:rPr lang="en-US"/>
              <a:t>Pre-Submittal Meeting</a:t>
            </a:r>
          </a:p>
        </p:txBody>
      </p:sp>
      <p:sp>
        <p:nvSpPr>
          <p:cNvPr id="3" name="Content Placeholder 2">
            <a:extLst>
              <a:ext uri="{FF2B5EF4-FFF2-40B4-BE49-F238E27FC236}">
                <a16:creationId xmlns:a16="http://schemas.microsoft.com/office/drawing/2014/main" id="{3BAA0D19-5E9D-2667-EAD4-F20C650E37D7}"/>
              </a:ext>
            </a:extLst>
          </p:cNvPr>
          <p:cNvSpPr>
            <a:spLocks noGrp="1"/>
          </p:cNvSpPr>
          <p:nvPr>
            <p:ph idx="1"/>
          </p:nvPr>
        </p:nvSpPr>
        <p:spPr/>
        <p:txBody>
          <a:bodyPr/>
          <a:lstStyle/>
          <a:p>
            <a:r>
              <a:rPr lang="en-US" sz="2000" dirty="0"/>
              <a:t>This meeting is mandatory for consultants submitting as the prime </a:t>
            </a:r>
          </a:p>
          <a:p>
            <a:pPr lvl="1"/>
            <a:r>
              <a:rPr lang="en-US" b="1" dirty="0">
                <a:solidFill>
                  <a:srgbClr val="FF0000"/>
                </a:solidFill>
              </a:rPr>
              <a:t>PLEASE SIGN-IN TO ENSURE THAT YOU ARE NOT EXCLUDED FOR MISSING THIS MEETING!</a:t>
            </a:r>
          </a:p>
        </p:txBody>
      </p:sp>
      <p:pic>
        <p:nvPicPr>
          <p:cNvPr id="5" name="Picture 4">
            <a:extLst>
              <a:ext uri="{FF2B5EF4-FFF2-40B4-BE49-F238E27FC236}">
                <a16:creationId xmlns:a16="http://schemas.microsoft.com/office/drawing/2014/main" id="{42DC60DE-CBC2-F717-A86B-1AEFAA7636D4}"/>
              </a:ext>
            </a:extLst>
          </p:cNvPr>
          <p:cNvPicPr>
            <a:picLocks noChangeAspect="1"/>
          </p:cNvPicPr>
          <p:nvPr/>
        </p:nvPicPr>
        <p:blipFill>
          <a:blip r:embed="rId2"/>
          <a:stretch>
            <a:fillRect/>
          </a:stretch>
        </p:blipFill>
        <p:spPr>
          <a:xfrm>
            <a:off x="3147069" y="2399281"/>
            <a:ext cx="3085389" cy="20646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25716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8A7D0-A87B-5CEF-B08D-49BC6D98120A}"/>
              </a:ext>
            </a:extLst>
          </p:cNvPr>
          <p:cNvSpPr>
            <a:spLocks noGrp="1"/>
          </p:cNvSpPr>
          <p:nvPr>
            <p:ph type="title"/>
          </p:nvPr>
        </p:nvSpPr>
        <p:spPr/>
        <p:txBody>
          <a:bodyPr/>
          <a:lstStyle/>
          <a:p>
            <a:r>
              <a:rPr lang="en-US">
                <a:latin typeface="PermianSlabSerifTypeface"/>
              </a:rPr>
              <a:t>Questions &amp; Discussion</a:t>
            </a:r>
            <a:endParaRPr lang="en-US"/>
          </a:p>
        </p:txBody>
      </p:sp>
      <p:pic>
        <p:nvPicPr>
          <p:cNvPr id="4" name="Content Placeholder 3" descr="A picture containing seat&#10;&#10;AI-generated content may be incorrect.">
            <a:extLst>
              <a:ext uri="{FF2B5EF4-FFF2-40B4-BE49-F238E27FC236}">
                <a16:creationId xmlns:a16="http://schemas.microsoft.com/office/drawing/2014/main" id="{CA3E8FC0-37B0-4650-5486-AEF3A72472C7}"/>
              </a:ext>
            </a:extLst>
          </p:cNvPr>
          <p:cNvPicPr>
            <a:picLocks noGrp="1" noChangeAspect="1"/>
          </p:cNvPicPr>
          <p:nvPr>
            <p:ph idx="1"/>
          </p:nvPr>
        </p:nvPicPr>
        <p:blipFill>
          <a:blip r:embed="rId2"/>
          <a:stretch>
            <a:fillRect/>
          </a:stretch>
        </p:blipFill>
        <p:spPr>
          <a:xfrm>
            <a:off x="-3509" y="844761"/>
            <a:ext cx="4751971" cy="3632031"/>
          </a:xfrm>
          <a:prstGeom prst="rect">
            <a:avLst/>
          </a:prstGeom>
        </p:spPr>
      </p:pic>
      <p:pic>
        <p:nvPicPr>
          <p:cNvPr id="8" name="Picture 7">
            <a:extLst>
              <a:ext uri="{FF2B5EF4-FFF2-40B4-BE49-F238E27FC236}">
                <a16:creationId xmlns:a16="http://schemas.microsoft.com/office/drawing/2014/main" id="{42D54894-98DB-754D-384E-66ABC21CE2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6109" y="1082749"/>
            <a:ext cx="2464345" cy="2820023"/>
          </a:xfrm>
          <a:prstGeom prst="rect">
            <a:avLst/>
          </a:prstGeom>
        </p:spPr>
      </p:pic>
      <p:grpSp>
        <p:nvGrpSpPr>
          <p:cNvPr id="11" name="Group 10">
            <a:extLst>
              <a:ext uri="{FF2B5EF4-FFF2-40B4-BE49-F238E27FC236}">
                <a16:creationId xmlns:a16="http://schemas.microsoft.com/office/drawing/2014/main" id="{14B316D4-55BF-F752-5DCB-086B29769D65}"/>
              </a:ext>
            </a:extLst>
          </p:cNvPr>
          <p:cNvGrpSpPr/>
          <p:nvPr/>
        </p:nvGrpSpPr>
        <p:grpSpPr>
          <a:xfrm>
            <a:off x="6629254" y="844761"/>
            <a:ext cx="2464345" cy="3694265"/>
            <a:chOff x="6629254" y="844761"/>
            <a:chExt cx="2464345" cy="3694265"/>
          </a:xfrm>
        </p:grpSpPr>
        <p:pic>
          <p:nvPicPr>
            <p:cNvPr id="5" name="Picture 4">
              <a:extLst>
                <a:ext uri="{FF2B5EF4-FFF2-40B4-BE49-F238E27FC236}">
                  <a16:creationId xmlns:a16="http://schemas.microsoft.com/office/drawing/2014/main" id="{C78841AF-002F-9E49-9BF6-41F156E964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9254" y="844761"/>
              <a:ext cx="2464345" cy="3694265"/>
            </a:xfrm>
            <a:prstGeom prst="rect">
              <a:avLst/>
            </a:prstGeom>
          </p:spPr>
        </p:pic>
        <p:pic>
          <p:nvPicPr>
            <p:cNvPr id="6" name="Picture 5">
              <a:extLst>
                <a:ext uri="{FF2B5EF4-FFF2-40B4-BE49-F238E27FC236}">
                  <a16:creationId xmlns:a16="http://schemas.microsoft.com/office/drawing/2014/main" id="{D3E162F9-83E4-7744-C1F4-0075F21EA1B3}"/>
                </a:ext>
              </a:extLst>
            </p:cNvPr>
            <p:cNvPicPr>
              <a:picLocks noChangeAspect="1"/>
            </p:cNvPicPr>
            <p:nvPr/>
          </p:nvPicPr>
          <p:blipFill>
            <a:blip r:embed="rId5"/>
            <a:stretch>
              <a:fillRect/>
            </a:stretch>
          </p:blipFill>
          <p:spPr>
            <a:xfrm>
              <a:off x="6750844" y="3776632"/>
              <a:ext cx="558261" cy="433417"/>
            </a:xfrm>
            <a:prstGeom prst="rect">
              <a:avLst/>
            </a:prstGeom>
          </p:spPr>
        </p:pic>
        <p:pic>
          <p:nvPicPr>
            <p:cNvPr id="9" name="Picture 8">
              <a:extLst>
                <a:ext uri="{FF2B5EF4-FFF2-40B4-BE49-F238E27FC236}">
                  <a16:creationId xmlns:a16="http://schemas.microsoft.com/office/drawing/2014/main" id="{7D60CCCB-3018-6691-C856-E10AA000BF95}"/>
                </a:ext>
              </a:extLst>
            </p:cNvPr>
            <p:cNvPicPr>
              <a:picLocks noChangeAspect="1"/>
            </p:cNvPicPr>
            <p:nvPr/>
          </p:nvPicPr>
          <p:blipFill>
            <a:blip r:embed="rId6"/>
            <a:stretch>
              <a:fillRect/>
            </a:stretch>
          </p:blipFill>
          <p:spPr>
            <a:xfrm>
              <a:off x="7334487" y="4057651"/>
              <a:ext cx="182892" cy="147636"/>
            </a:xfrm>
            <a:prstGeom prst="rect">
              <a:avLst/>
            </a:prstGeom>
          </p:spPr>
        </p:pic>
        <p:sp>
          <p:nvSpPr>
            <p:cNvPr id="10" name="Rectangle 9">
              <a:extLst>
                <a:ext uri="{FF2B5EF4-FFF2-40B4-BE49-F238E27FC236}">
                  <a16:creationId xmlns:a16="http://schemas.microsoft.com/office/drawing/2014/main" id="{E0429C74-CA74-55DD-EBBD-05051F60A6D8}"/>
                </a:ext>
              </a:extLst>
            </p:cNvPr>
            <p:cNvSpPr/>
            <p:nvPr/>
          </p:nvSpPr>
          <p:spPr>
            <a:xfrm>
              <a:off x="7288768" y="4131470"/>
              <a:ext cx="45719" cy="90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99399888"/>
      </p:ext>
    </p:extLst>
  </p:cSld>
  <p:clrMapOvr>
    <a:masterClrMapping/>
  </p:clrMapOvr>
</p:sld>
</file>

<file path=ppt/theme/theme1.xml><?xml version="1.0" encoding="utf-8"?>
<a:theme xmlns:a="http://schemas.openxmlformats.org/drawingml/2006/main" name="PowerPoint B">
  <a:themeElements>
    <a:clrScheme name="TN State Primary Color Set">
      <a:dk1>
        <a:srgbClr val="002C71"/>
      </a:dk1>
      <a:lt1>
        <a:srgbClr val="FFFFFF"/>
      </a:lt1>
      <a:dk2>
        <a:srgbClr val="002C71"/>
      </a:dk2>
      <a:lt2>
        <a:srgbClr val="767779"/>
      </a:lt2>
      <a:accent1>
        <a:srgbClr val="D22730"/>
      </a:accent1>
      <a:accent2>
        <a:srgbClr val="002C71"/>
      </a:accent2>
      <a:accent3>
        <a:srgbClr val="767779"/>
      </a:accent3>
      <a:accent4>
        <a:srgbClr val="FFFFFF"/>
      </a:accent4>
      <a:accent5>
        <a:srgbClr val="FFFFFF"/>
      </a:accent5>
      <a:accent6>
        <a:srgbClr val="FFFFFF"/>
      </a:accent6>
      <a:hlink>
        <a:srgbClr val="51728F"/>
      </a:hlink>
      <a:folHlink>
        <a:srgbClr val="E36B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b698d83-2f56-48b6-8342-c151306c54f5" xsi:nil="true"/>
    <lcf76f155ced4ddcb4097134ff3c332f xmlns="87223a22-1c02-45e0-977d-75c4f973858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35136EF30098A42A2860E2D9A8E8D0F" ma:contentTypeVersion="15" ma:contentTypeDescription="Create a new document." ma:contentTypeScope="" ma:versionID="3d0fe6daeb7c674c54c40db86ebe9450">
  <xsd:schema xmlns:xsd="http://www.w3.org/2001/XMLSchema" xmlns:xs="http://www.w3.org/2001/XMLSchema" xmlns:p="http://schemas.microsoft.com/office/2006/metadata/properties" xmlns:ns2="87223a22-1c02-45e0-977d-75c4f9738583" xmlns:ns3="9b698d83-2f56-48b6-8342-c151306c54f5" targetNamespace="http://schemas.microsoft.com/office/2006/metadata/properties" ma:root="true" ma:fieldsID="51faccfbf4d0080881bc1b00c419a398" ns2:_="" ns3:_="">
    <xsd:import namespace="87223a22-1c02-45e0-977d-75c4f9738583"/>
    <xsd:import namespace="9b698d83-2f56-48b6-8342-c151306c54f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223a22-1c02-45e0-977d-75c4f97385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ec6819c-d561-498f-ad6b-029f1b52bec6"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698d83-2f56-48b6-8342-c151306c54f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41adcb3e-a90c-4b60-ad34-b3d0f2442fe1}" ma:internalName="TaxCatchAll" ma:showField="CatchAllData" ma:web="9b698d83-2f56-48b6-8342-c151306c54f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A76CA4-60A8-4B5D-B787-1C4EA606A1DF}">
  <ds:schemaRefs>
    <ds:schemaRef ds:uri="http://schemas.microsoft.com/sharepoint/v3/contenttype/forms"/>
  </ds:schemaRefs>
</ds:datastoreItem>
</file>

<file path=customXml/itemProps2.xml><?xml version="1.0" encoding="utf-8"?>
<ds:datastoreItem xmlns:ds="http://schemas.openxmlformats.org/officeDocument/2006/customXml" ds:itemID="{A9BC0A90-0298-4736-AEC5-98A55FEE6700}">
  <ds:schemaRefs>
    <ds:schemaRef ds:uri="87223a22-1c02-45e0-977d-75c4f9738583"/>
    <ds:schemaRef ds:uri="9b698d83-2f56-48b6-8342-c151306c54f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2A257C6-5418-49AC-BC34-B27E4EAC4A8C}">
  <ds:schemaRefs>
    <ds:schemaRef ds:uri="87223a22-1c02-45e0-977d-75c4f9738583"/>
    <ds:schemaRef ds:uri="9b698d83-2f56-48b6-8342-c151306c54f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f345bebf-0d71-4337-9281-24b941616c36}" enabled="0" method="" siteId="{f345bebf-0d71-4337-9281-24b941616c36}" removed="1"/>
</clbl:labelList>
</file>

<file path=docProps/app.xml><?xml version="1.0" encoding="utf-8"?>
<Properties xmlns="http://schemas.openxmlformats.org/officeDocument/2006/extended-properties" xmlns:vt="http://schemas.openxmlformats.org/officeDocument/2006/docPropsVTypes">
  <Template/>
  <TotalTime>4748</TotalTime>
  <Words>1307</Words>
  <Application>Microsoft Office PowerPoint</Application>
  <PresentationFormat>On-screen Show (16:9)</PresentationFormat>
  <Paragraphs>160</Paragraphs>
  <Slides>21</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Aptos</vt:lpstr>
      <vt:lpstr>Arial</vt:lpstr>
      <vt:lpstr>Calibri</vt:lpstr>
      <vt:lpstr>Open Sans</vt:lpstr>
      <vt:lpstr>PermianSlabSerifTypeface</vt:lpstr>
      <vt:lpstr>PowerPoint B</vt:lpstr>
      <vt:lpstr>General Engineering Consultant (GEC) Structures Division Contracts</vt:lpstr>
      <vt:lpstr>Agenda</vt:lpstr>
      <vt:lpstr>Pre-Submittal Meeting</vt:lpstr>
      <vt:lpstr>Key Contacts</vt:lpstr>
      <vt:lpstr>Why GEC?</vt:lpstr>
      <vt:lpstr>GEC Partnerships</vt:lpstr>
      <vt:lpstr>Professional Services and ACEC</vt:lpstr>
      <vt:lpstr>Advertisement Overview</vt:lpstr>
      <vt:lpstr>Advertisement Schedule</vt:lpstr>
      <vt:lpstr>Advertisement Scope of Services </vt:lpstr>
      <vt:lpstr>Scoring Criteria</vt:lpstr>
      <vt:lpstr>Team Capability</vt:lpstr>
      <vt:lpstr>Staffing Matrix Or Visual Representation</vt:lpstr>
      <vt:lpstr>Technical Approach</vt:lpstr>
      <vt:lpstr>Advertisement Presentations </vt:lpstr>
      <vt:lpstr>Questions?</vt:lpstr>
      <vt:lpstr>RFP – Considerations</vt:lpstr>
      <vt:lpstr>RFP – Considerations</vt:lpstr>
      <vt:lpstr>RFP – Considerations</vt:lpstr>
      <vt:lpstr>Pre-Submittal Meeting</vt:lpstr>
      <vt:lpstr>Questions &amp; Discussion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TDOT PowerPoint B Presentation</dc:title>
  <dc:subject/>
  <dc:creator>Crosby Gray</dc:creator>
  <cp:keywords/>
  <dc:description/>
  <cp:lastModifiedBy>Ted Kniazewycz</cp:lastModifiedBy>
  <cp:revision>4</cp:revision>
  <dcterms:created xsi:type="dcterms:W3CDTF">2015-04-23T14:34:26Z</dcterms:created>
  <dcterms:modified xsi:type="dcterms:W3CDTF">2026-09-09T16:09:07Z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0x010100335136EF30098A42A2860E2D9A8E8D0F</vt:lpwstr>
  </property>
  <property fmtid="{D5CDD505-2E9C-101B-9397-08002B2CF9AE}" pid="3" name="MediaServiceImageTags">
    <vt:lpwstr/>
  </property>
</Properties>
</file>