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267" r:id="rId7"/>
    <p:sldId id="341" r:id="rId8"/>
    <p:sldId id="343" r:id="rId9"/>
    <p:sldId id="292" r:id="rId10"/>
    <p:sldId id="338" r:id="rId11"/>
    <p:sldId id="339" r:id="rId12"/>
    <p:sldId id="290" r:id="rId13"/>
    <p:sldId id="309" r:id="rId14"/>
    <p:sldId id="340" r:id="rId15"/>
    <p:sldId id="305" r:id="rId16"/>
    <p:sldId id="329" r:id="rId17"/>
    <p:sldId id="34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R. Johnson" initials="RRJ" lastIdx="1" clrIdx="0">
    <p:extLst>
      <p:ext uri="{19B8F6BF-5375-455C-9EA6-DF929625EA0E}">
        <p15:presenceInfo xmlns:p15="http://schemas.microsoft.com/office/powerpoint/2012/main" userId="S::JJ10892@tn.gov::b67c668c-aab0-4d5d-b8cb-981fe1b17f26" providerId="AD"/>
      </p:ext>
    </p:extLst>
  </p:cmAuthor>
  <p:cmAuthor id="2" name="Daniel McDonell" initials="DM" lastIdx="2" clrIdx="1">
    <p:extLst>
      <p:ext uri="{19B8F6BF-5375-455C-9EA6-DF929625EA0E}">
        <p15:presenceInfo xmlns:p15="http://schemas.microsoft.com/office/powerpoint/2012/main" userId="S::JJ10315@tn.gov::938aa08f-f77f-4ec7-847f-32fd51e7c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BED3E6"/>
    <a:srgbClr val="9EBBD9"/>
    <a:srgbClr val="FFC8C5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712" autoAdjust="0"/>
  </p:normalViewPr>
  <p:slideViewPr>
    <p:cSldViewPr>
      <p:cViewPr varScale="1">
        <p:scale>
          <a:sx n="114" d="100"/>
          <a:sy n="11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983927-137A-435C-BADC-246B4144F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FF1A5-38D8-42BC-9011-A1702A89A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55E2B-0BC4-496A-A152-DB5765436889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3A40B-5B4D-419E-B04D-F4ECDBCD9F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6D28B-451C-446F-A957-7ADD31B4C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FC74C-D573-4897-A5D2-0314B0E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17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8E93-B77D-441A-B8EA-FFDBACFF2A0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DA44B-4B4E-41A8-9AC8-6C79059B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51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5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2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9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8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7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2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A44B-4B4E-41A8-9AC8-6C79059B4E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9" y="1168400"/>
            <a:ext cx="657860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8" y="422909"/>
            <a:ext cx="2766540" cy="11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25" y="3321685"/>
            <a:ext cx="3346450" cy="334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tdot/multimodal-transportation-resources/bicycle-and-pedestrian-program/multimodal-access-gran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Owen.knight@t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DOT.MultimodalPlanning@tn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tdot/multimodal-transportation-resources/bicycle-and-pedestrian-program/multimodal-access-gran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tdot/multimodal-transportation-resources/bicycle-and-pedestrian-program/multimodal-access-gran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0BDC06-BC64-41C6-B225-EF29BAB57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657600"/>
            <a:ext cx="4724400" cy="2655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11EF70-7152-4B8B-BFA4-7164EDA83721}"/>
              </a:ext>
            </a:extLst>
          </p:cNvPr>
          <p:cNvSpPr/>
          <p:nvPr/>
        </p:nvSpPr>
        <p:spPr>
          <a:xfrm>
            <a:off x="0" y="847725"/>
            <a:ext cx="91440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314325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Multimodal Access Grant</a:t>
            </a:r>
            <a:br>
              <a:rPr lang="en-US" sz="3200" dirty="0"/>
            </a:br>
            <a:r>
              <a:rPr lang="en-US" sz="4000" dirty="0"/>
              <a:t>2024 Applicants Webinar</a:t>
            </a:r>
          </a:p>
        </p:txBody>
      </p:sp>
    </p:spTree>
    <p:extLst>
      <p:ext uri="{BB962C8B-B14F-4D97-AF65-F5344CB8AC3E}">
        <p14:creationId xmlns:p14="http://schemas.microsoft.com/office/powerpoint/2010/main" val="421412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Scoring Committee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6B7A74D-47E9-479C-9F45-581987E25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03565"/>
              </p:ext>
            </p:extLst>
          </p:nvPr>
        </p:nvGraphicFramePr>
        <p:xfrm>
          <a:off x="5408160" y="1104739"/>
          <a:ext cx="3583440" cy="3809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8185">
                  <a:extLst>
                    <a:ext uri="{9D8B030D-6E8A-4147-A177-3AD203B41FA5}">
                      <a16:colId xmlns:a16="http://schemas.microsoft.com/office/drawing/2014/main" val="3483820729"/>
                    </a:ext>
                  </a:extLst>
                </a:gridCol>
                <a:gridCol w="871017">
                  <a:extLst>
                    <a:ext uri="{9D8B030D-6E8A-4147-A177-3AD203B41FA5}">
                      <a16:colId xmlns:a16="http://schemas.microsoft.com/office/drawing/2014/main" val="1244401589"/>
                    </a:ext>
                  </a:extLst>
                </a:gridCol>
                <a:gridCol w="774238">
                  <a:extLst>
                    <a:ext uri="{9D8B030D-6E8A-4147-A177-3AD203B41FA5}">
                      <a16:colId xmlns:a16="http://schemas.microsoft.com/office/drawing/2014/main" val="726439638"/>
                    </a:ext>
                  </a:extLst>
                </a:gridCol>
              </a:tblGrid>
              <a:tr h="540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Merit Scoring Criteria</a:t>
                      </a:r>
                    </a:p>
                  </a:txBody>
                  <a:tcPr>
                    <a:solidFill>
                      <a:srgbClr val="1B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solidFill>
                      <a:srgbClr val="1B365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87788"/>
                  </a:ext>
                </a:extLst>
              </a:tr>
              <a:tr h="5548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Scoring Criteria</a:t>
                      </a:r>
                    </a:p>
                  </a:txBody>
                  <a:tcPr>
                    <a:solidFill>
                      <a:srgbClr val="1B36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RPO</a:t>
                      </a:r>
                    </a:p>
                  </a:txBody>
                  <a:tcPr>
                    <a:solidFill>
                      <a:srgbClr val="1B36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MPO</a:t>
                      </a:r>
                    </a:p>
                  </a:txBody>
                  <a:tcPr>
                    <a:solidFill>
                      <a:srgbClr val="1B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66496"/>
                  </a:ext>
                </a:extLst>
              </a:tr>
              <a:tr h="5548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59052"/>
                  </a:ext>
                </a:extLst>
              </a:tr>
              <a:tr h="5400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795273"/>
                  </a:ext>
                </a:extLst>
              </a:tr>
              <a:tr h="5400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Local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18493"/>
                  </a:ext>
                </a:extLst>
              </a:tr>
              <a:tr h="5400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Economic Impact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0884"/>
                  </a:ext>
                </a:extLst>
              </a:tr>
              <a:tr h="5400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109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2EFFAF-3747-496E-97C5-FBFBC3C922A1}"/>
              </a:ext>
            </a:extLst>
          </p:cNvPr>
          <p:cNvSpPr txBox="1"/>
          <p:nvPr/>
        </p:nvSpPr>
        <p:spPr>
          <a:xfrm>
            <a:off x="361950" y="5134135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Scoring Criteria available in 2024 MMAG Guidelines at website:</a:t>
            </a: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https://www.tn.gov/tdot/multimodal-transportation-resources/bicycle-and-pedestrian-program/multimodal-access-grant.html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281C207-467E-4633-B793-2B68B2847E81}"/>
              </a:ext>
            </a:extLst>
          </p:cNvPr>
          <p:cNvSpPr txBox="1">
            <a:spLocks/>
          </p:cNvSpPr>
          <p:nvPr/>
        </p:nvSpPr>
        <p:spPr>
          <a:xfrm>
            <a:off x="76200" y="1369880"/>
            <a:ext cx="5257800" cy="3202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Full Scoring Committee</a:t>
            </a:r>
          </a:p>
          <a:p>
            <a:r>
              <a:rPr lang="en-US" sz="1800" dirty="0"/>
              <a:t>HQ staff from </a:t>
            </a:r>
            <a:r>
              <a:rPr lang="en-US" sz="1800" b="1" dirty="0"/>
              <a:t>Traffic Operations, Mobility and Accessible Transportation</a:t>
            </a:r>
            <a:r>
              <a:rPr lang="en-US" sz="1800" dirty="0"/>
              <a:t>, and </a:t>
            </a:r>
            <a:r>
              <a:rPr lang="en-US" sz="1800" b="1" dirty="0"/>
              <a:t>Roadway Design </a:t>
            </a:r>
            <a:r>
              <a:rPr lang="en-US" sz="1800" dirty="0"/>
              <a:t>all took part last year</a:t>
            </a:r>
            <a:endParaRPr lang="en-US" sz="2000" dirty="0"/>
          </a:p>
          <a:p>
            <a:r>
              <a:rPr lang="en-US" sz="1800" dirty="0"/>
              <a:t>Scorers divide MPO and RPO applications between them; those areas are competing independently</a:t>
            </a:r>
          </a:p>
          <a:p>
            <a:r>
              <a:rPr lang="en-US" sz="1800" dirty="0"/>
              <a:t>Scorers notes and comments are recorded</a:t>
            </a:r>
          </a:p>
          <a:p>
            <a:r>
              <a:rPr lang="en-US" sz="1800" dirty="0"/>
              <a:t>MPO and RPO areas have different scoring metrics</a:t>
            </a:r>
          </a:p>
          <a:p>
            <a:r>
              <a:rPr lang="en-US" sz="1800" dirty="0"/>
              <a:t>Distressed and At-Risk counties automatically received full </a:t>
            </a:r>
            <a:r>
              <a:rPr lang="en-US" sz="1800" b="1" dirty="0"/>
              <a:t>Economic Impact </a:t>
            </a:r>
            <a:r>
              <a:rPr lang="en-US" sz="1800" dirty="0"/>
              <a:t>scoring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9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Recommended Project Selection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42756-9C98-41D8-85CC-36813CB4364B}"/>
              </a:ext>
            </a:extLst>
          </p:cNvPr>
          <p:cNvSpPr txBox="1">
            <a:spLocks/>
          </p:cNvSpPr>
          <p:nvPr/>
        </p:nvSpPr>
        <p:spPr>
          <a:xfrm>
            <a:off x="304800" y="1095215"/>
            <a:ext cx="8686800" cy="2867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10E5D45-46D0-4450-9D62-653C85F946AB}"/>
              </a:ext>
            </a:extLst>
          </p:cNvPr>
          <p:cNvSpPr txBox="1">
            <a:spLocks/>
          </p:cNvSpPr>
          <p:nvPr/>
        </p:nvSpPr>
        <p:spPr>
          <a:xfrm>
            <a:off x="762000" y="4282913"/>
            <a:ext cx="2514600" cy="1114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D6907-D4DF-453B-BB89-34DC514DFCD7}"/>
              </a:ext>
            </a:extLst>
          </p:cNvPr>
          <p:cNvSpPr txBox="1"/>
          <p:nvPr/>
        </p:nvSpPr>
        <p:spPr>
          <a:xfrm>
            <a:off x="304800" y="1003303"/>
            <a:ext cx="8534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How are projects identified for recommendation?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Top scores - MPO and RPO areas ranked separately</a:t>
            </a:r>
            <a:endParaRPr lang="en-US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quality previous project applications may be scored more favorably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Geographic balance across the State of Tennessee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B4D440-F26C-4F05-934F-903AE8CB3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8067"/>
              </p:ext>
            </p:extLst>
          </p:nvPr>
        </p:nvGraphicFramePr>
        <p:xfrm>
          <a:off x="1752600" y="2362200"/>
          <a:ext cx="5461000" cy="3822192"/>
        </p:xfrm>
        <a:graphic>
          <a:graphicData uri="http://schemas.openxmlformats.org/drawingml/2006/table">
            <a:tbl>
              <a:tblPr/>
              <a:tblGrid>
                <a:gridCol w="1365250">
                  <a:extLst>
                    <a:ext uri="{9D8B030D-6E8A-4147-A177-3AD203B41FA5}">
                      <a16:colId xmlns:a16="http://schemas.microsoft.com/office/drawing/2014/main" val="140815489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106431545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876308656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3574604563"/>
                    </a:ext>
                  </a:extLst>
                </a:gridCol>
              </a:tblGrid>
              <a:tr h="3474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Applications by 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Success 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7579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8901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20179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9845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6938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120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65069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6461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51165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3005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6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90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42756-9C98-41D8-85CC-36813CB4364B}"/>
              </a:ext>
            </a:extLst>
          </p:cNvPr>
          <p:cNvSpPr txBox="1">
            <a:spLocks/>
          </p:cNvSpPr>
          <p:nvPr/>
        </p:nvSpPr>
        <p:spPr>
          <a:xfrm>
            <a:off x="304800" y="1095215"/>
            <a:ext cx="8686800" cy="2867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10E5D45-46D0-4450-9D62-653C85F946AB}"/>
              </a:ext>
            </a:extLst>
          </p:cNvPr>
          <p:cNvSpPr txBox="1">
            <a:spLocks/>
          </p:cNvSpPr>
          <p:nvPr/>
        </p:nvSpPr>
        <p:spPr>
          <a:xfrm>
            <a:off x="762000" y="4282913"/>
            <a:ext cx="2514600" cy="1114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pic>
        <p:nvPicPr>
          <p:cNvPr id="8" name="Picture 3" descr="K:\PROGOPS\Program Development\Files Project Electronic\Tipton\PIN 122007.00, Munford, (MMAF), Pedestrian Connections of Community Places\Munford Photos\IMG_4085.JPG">
            <a:extLst>
              <a:ext uri="{FF2B5EF4-FFF2-40B4-BE49-F238E27FC236}">
                <a16:creationId xmlns:a16="http://schemas.microsoft.com/office/drawing/2014/main" id="{E9B6CC72-931D-4018-8FA6-BDABF4D7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26720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B4D61-334D-48B0-B8D1-200D03C5AC6C}"/>
              </a:ext>
            </a:extLst>
          </p:cNvPr>
          <p:cNvSpPr txBox="1"/>
          <p:nvPr/>
        </p:nvSpPr>
        <p:spPr>
          <a:xfrm>
            <a:off x="4562475" y="489157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Crosswalk and Sidewalks in Munford, Tennessee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0CBD7-E447-4D2C-941E-58AAA9D9C52B}"/>
              </a:ext>
            </a:extLst>
          </p:cNvPr>
          <p:cNvSpPr txBox="1"/>
          <p:nvPr/>
        </p:nvSpPr>
        <p:spPr>
          <a:xfrm>
            <a:off x="152400" y="1463677"/>
            <a:ext cx="4343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Owen Knight</a:t>
            </a:r>
            <a:endParaRPr lang="en-US" b="1" dirty="0"/>
          </a:p>
          <a:p>
            <a:r>
              <a:rPr lang="en-US" sz="2400" dirty="0"/>
              <a:t>Transportation Program Monitor</a:t>
            </a:r>
          </a:p>
          <a:p>
            <a:r>
              <a:rPr lang="en-US" sz="2400" dirty="0"/>
              <a:t>Multimodal Planning Office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(615) 253-7691</a:t>
            </a:r>
          </a:p>
          <a:p>
            <a:r>
              <a:rPr lang="en-US" sz="2400" i="0" u="sng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hlinkClick r:id="rId4"/>
              </a:rPr>
              <a:t>Owen.knight@tn.gov</a:t>
            </a:r>
            <a:endParaRPr lang="en-US" sz="2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6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96B7A-E72B-41D7-AD4B-D5A4903A3D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1247777"/>
            <a:ext cx="4572000" cy="454342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Purpose</a:t>
            </a:r>
            <a:br>
              <a:rPr lang="en-US" sz="2100" dirty="0"/>
            </a:br>
            <a:r>
              <a:rPr lang="en-US" sz="1725" dirty="0"/>
              <a:t>Support needs of pedestrians, bicyclists, and transit users through infrastructure projects on state routes.</a:t>
            </a:r>
            <a:br>
              <a:rPr lang="en-US" sz="1800" dirty="0"/>
            </a:br>
            <a:endParaRPr lang="en-US" sz="1050" dirty="0"/>
          </a:p>
          <a:p>
            <a:pPr marL="0" indent="0">
              <a:buNone/>
            </a:pPr>
            <a:r>
              <a:rPr lang="en-US" sz="2000" b="1" u="sng" dirty="0"/>
              <a:t>Eligible Applicants</a:t>
            </a:r>
            <a:r>
              <a:rPr lang="en-US" sz="2000" b="1" dirty="0"/>
              <a:t> </a:t>
            </a:r>
            <a:br>
              <a:rPr lang="en-US" sz="1800" dirty="0"/>
            </a:br>
            <a:r>
              <a:rPr lang="en-US" sz="1725" dirty="0"/>
              <a:t>TN Cities, Towns, and Counties</a:t>
            </a:r>
            <a:br>
              <a:rPr lang="en-US" sz="1725" dirty="0"/>
            </a:br>
            <a:endParaRPr lang="en-US" sz="900" dirty="0"/>
          </a:p>
          <a:p>
            <a:pPr marL="0" indent="0">
              <a:buNone/>
            </a:pPr>
            <a:r>
              <a:rPr lang="en-US" sz="2000" b="1" u="sng" dirty="0"/>
              <a:t>Award Amounts</a:t>
            </a:r>
            <a:endParaRPr lang="en-US" sz="2100" b="1" dirty="0"/>
          </a:p>
          <a:p>
            <a:r>
              <a:rPr lang="en-US" sz="1725" dirty="0"/>
              <a:t>Maximum eligible portion of project budget = $1.25 million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Distressed/At-Risk Counties: 95% State / 5% Local Match = Maximum $1,187,500 Award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All Other Counties: 90% State / 10% Local Match = Maximum $1,125,000 Award</a:t>
            </a:r>
          </a:p>
          <a:p>
            <a:endParaRPr lang="en-US" sz="1725" dirty="0"/>
          </a:p>
          <a:p>
            <a:pPr marL="0" indent="0">
              <a:buNone/>
            </a:pPr>
            <a:endParaRPr lang="en-US" sz="1725" dirty="0"/>
          </a:p>
          <a:p>
            <a:pPr marL="0" indent="0">
              <a:buNone/>
            </a:pPr>
            <a:endParaRPr lang="en-US" sz="1725" dirty="0"/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C2AC3-B088-D348-9978-B72E4773A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507" y="2362200"/>
            <a:ext cx="3729355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7AF30E-0E21-9988-79B6-A80813E14B35}"/>
              </a:ext>
            </a:extLst>
          </p:cNvPr>
          <p:cNvSpPr txBox="1"/>
          <p:nvPr/>
        </p:nvSpPr>
        <p:spPr>
          <a:xfrm>
            <a:off x="5138507" y="4496499"/>
            <a:ext cx="3700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Athens Multimodal Pedestrian Improvements – </a:t>
            </a:r>
          </a:p>
          <a:p>
            <a:r>
              <a:rPr lang="en-US" sz="900" i="1" dirty="0"/>
              <a:t>https://www.tn.gov/rural/success-stories/athens-multimodal-pedestrian-improvements.html</a:t>
            </a:r>
          </a:p>
        </p:txBody>
      </p:sp>
    </p:spTree>
    <p:extLst>
      <p:ext uri="{BB962C8B-B14F-4D97-AF65-F5344CB8AC3E}">
        <p14:creationId xmlns:p14="http://schemas.microsoft.com/office/powerpoint/2010/main" val="15130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7C2F80-DD13-4C74-B4D6-A23F4D895BD9}"/>
              </a:ext>
            </a:extLst>
          </p:cNvPr>
          <p:cNvSpPr txBox="1">
            <a:spLocks/>
          </p:cNvSpPr>
          <p:nvPr/>
        </p:nvSpPr>
        <p:spPr>
          <a:xfrm>
            <a:off x="457200" y="1281641"/>
            <a:ext cx="3695699" cy="25527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Project Examples</a:t>
            </a:r>
            <a:endParaRPr lang="en-US" sz="1725" dirty="0"/>
          </a:p>
          <a:p>
            <a:pPr>
              <a:spcBef>
                <a:spcPts val="0"/>
              </a:spcBef>
            </a:pPr>
            <a:r>
              <a:rPr lang="en-US" sz="1725" dirty="0"/>
              <a:t>Sidewalks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Pedestrian Crossing Improvements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Shared Use Paths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Bike lanes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Transit Stop Improvements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Pedestrian Lighting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ADA and Complete Street elements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DD827-724D-47A6-918B-507D02E8C4C2}"/>
              </a:ext>
            </a:extLst>
          </p:cNvPr>
          <p:cNvSpPr txBox="1"/>
          <p:nvPr/>
        </p:nvSpPr>
        <p:spPr>
          <a:xfrm>
            <a:off x="374984" y="3821058"/>
            <a:ext cx="3549315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Project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30" dirty="0"/>
              <a:t>Located along a State Route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30" dirty="0"/>
              <a:t>Primary purpose is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30" dirty="0"/>
              <a:t>Improvements for pedestrian, bicyclists, or transit users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30" dirty="0"/>
              <a:t>Meet ADA/PROWAG standards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5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Timeline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CBFC617-05F4-49EB-B545-C0DE5B289A47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7620000" cy="41910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b="1" dirty="0"/>
          </a:p>
          <a:p>
            <a:r>
              <a:rPr lang="en-US" sz="2000" dirty="0"/>
              <a:t>April 10 – May 13	</a:t>
            </a:r>
            <a:r>
              <a:rPr lang="en-US" sz="2000" b="1" dirty="0"/>
              <a:t>Notice of Intent (NOI) Open, via email</a:t>
            </a:r>
            <a:r>
              <a:rPr lang="en-US" sz="2000" dirty="0"/>
              <a:t>				</a:t>
            </a:r>
            <a:r>
              <a:rPr lang="en-US" sz="1650" dirty="0"/>
              <a:t>Please submit applications to: 						</a:t>
            </a:r>
            <a:r>
              <a:rPr lang="en-US" sz="1650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TDOT.MultimodalPlanning@tn.gov</a:t>
            </a:r>
            <a:endParaRPr lang="en-US" sz="165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May 14 – May 27	</a:t>
            </a:r>
            <a:r>
              <a:rPr lang="en-US" sz="2000" b="1" dirty="0"/>
              <a:t>TDOT NOI Review, then Invitation to Apply</a:t>
            </a:r>
          </a:p>
          <a:p>
            <a:pPr marL="685800" lvl="1" indent="-342900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May 28 – July 15	</a:t>
            </a:r>
            <a:r>
              <a:rPr lang="en-US" sz="2000" b="1" dirty="0"/>
              <a:t>Full Applications Open, via </a:t>
            </a:r>
            <a:r>
              <a:rPr lang="en-US" sz="2000" b="1" dirty="0" err="1"/>
              <a:t>eGrants</a:t>
            </a:r>
            <a:endParaRPr lang="en-US" sz="2000" b="1" dirty="0"/>
          </a:p>
          <a:p>
            <a:pPr marL="2743200" lvl="6" indent="0">
              <a:spcBef>
                <a:spcPts val="0"/>
              </a:spcBef>
              <a:buNone/>
            </a:pPr>
            <a:endParaRPr lang="en-US" sz="800" b="1" dirty="0"/>
          </a:p>
          <a:p>
            <a:pPr>
              <a:spcBef>
                <a:spcPts val="0"/>
              </a:spcBef>
            </a:pPr>
            <a:endParaRPr lang="en-US" sz="2400" b="1" dirty="0"/>
          </a:p>
          <a:p>
            <a:r>
              <a:rPr lang="en-US" sz="2000" dirty="0"/>
              <a:t>July 16 – Winter 	</a:t>
            </a:r>
            <a:r>
              <a:rPr lang="en-US" sz="2000" b="1" dirty="0"/>
              <a:t>TDOT Feasibility Review, Scoring, and Award 			Recommendations</a:t>
            </a:r>
          </a:p>
          <a:p>
            <a:endParaRPr lang="en-US" sz="2000" b="1" dirty="0"/>
          </a:p>
          <a:p>
            <a:r>
              <a:rPr lang="en-US" sz="2000" dirty="0"/>
              <a:t>Winter 2024-25	</a:t>
            </a:r>
            <a:r>
              <a:rPr lang="en-US" sz="2000" b="1" dirty="0"/>
              <a:t>Award Recipients Announced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5319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Eligibility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B374029-FFB3-4395-A0EC-0DE822427388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305800" cy="4543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Applicant Requirements</a:t>
            </a:r>
          </a:p>
          <a:p>
            <a:r>
              <a:rPr lang="en-US" sz="2100" dirty="0"/>
              <a:t>Lead Agency: Cities, Counties and Towns in Tennessee</a:t>
            </a:r>
          </a:p>
          <a:p>
            <a:r>
              <a:rPr lang="en-US" sz="2100" dirty="0"/>
              <a:t>Must sign agreement committing to match and maintenance</a:t>
            </a:r>
          </a:p>
          <a:p>
            <a:r>
              <a:rPr lang="en-US" sz="2100" dirty="0"/>
              <a:t>Must be current on payments owed to TDOT</a:t>
            </a:r>
          </a:p>
          <a:p>
            <a:endParaRPr lang="en-US" sz="1725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725" dirty="0"/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30D7C-8557-4DB9-8A8D-1444008D6C9B}"/>
              </a:ext>
            </a:extLst>
          </p:cNvPr>
          <p:cNvSpPr txBox="1"/>
          <p:nvPr/>
        </p:nvSpPr>
        <p:spPr>
          <a:xfrm>
            <a:off x="457200" y="3124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Project Requirements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Contiguous and located along a State Route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Primary purpose is transportation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Improvements for pedestrian, bicycle or transit users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Meet ADA/PROWAG standards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Include construction as part of project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Eligibility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7C2F80-DD13-4C74-B4D6-A23F4D895BD9}"/>
              </a:ext>
            </a:extLst>
          </p:cNvPr>
          <p:cNvSpPr txBox="1">
            <a:spLocks/>
          </p:cNvSpPr>
          <p:nvPr/>
        </p:nvSpPr>
        <p:spPr>
          <a:xfrm>
            <a:off x="228600" y="2133600"/>
            <a:ext cx="3695699" cy="38552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Eligible Project Examples</a:t>
            </a:r>
          </a:p>
          <a:p>
            <a:pPr>
              <a:spcBef>
                <a:spcPts val="0"/>
              </a:spcBef>
            </a:pPr>
            <a:endParaRPr lang="en-US" sz="1725" dirty="0"/>
          </a:p>
          <a:p>
            <a:pPr>
              <a:spcBef>
                <a:spcPts val="0"/>
              </a:spcBef>
            </a:pPr>
            <a:r>
              <a:rPr lang="en-US" sz="1725" dirty="0"/>
              <a:t>Sidewalks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Pedestrian crossing improvements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Shared use paths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Bike lanes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Transit stop improvements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Pedestrian lighting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ADA and Complete Street elements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8082559-CB6C-4E1E-959A-33210F7BBFA0}"/>
              </a:ext>
            </a:extLst>
          </p:cNvPr>
          <p:cNvSpPr txBox="1">
            <a:spLocks/>
          </p:cNvSpPr>
          <p:nvPr/>
        </p:nvSpPr>
        <p:spPr>
          <a:xfrm>
            <a:off x="4812835" y="2133600"/>
            <a:ext cx="3695699" cy="288055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Ineligible Project Examples</a:t>
            </a:r>
          </a:p>
          <a:p>
            <a:pPr>
              <a:spcBef>
                <a:spcPts val="0"/>
              </a:spcBef>
            </a:pPr>
            <a:endParaRPr lang="en-US" sz="1725" dirty="0"/>
          </a:p>
          <a:p>
            <a:pPr>
              <a:spcBef>
                <a:spcPts val="0"/>
              </a:spcBef>
            </a:pPr>
            <a:r>
              <a:rPr lang="en-US" sz="1725" dirty="0"/>
              <a:t>Road widenings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Turn lane additions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Operating costs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Rolling stock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Maintenance activities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Recreational trails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Trailheads</a:t>
            </a:r>
          </a:p>
          <a:p>
            <a:pPr>
              <a:spcBef>
                <a:spcPts val="0"/>
              </a:spcBef>
            </a:pPr>
            <a:r>
              <a:rPr lang="en-US" sz="1725" dirty="0"/>
              <a:t>Park Improvements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19FFA-457E-4A41-A5A4-81CD120F6BC7}"/>
              </a:ext>
            </a:extLst>
          </p:cNvPr>
          <p:cNvSpPr txBox="1"/>
          <p:nvPr/>
        </p:nvSpPr>
        <p:spPr>
          <a:xfrm>
            <a:off x="228600" y="108271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Eligible projects are infrastructure items that improve transportation access for pedestrians, bicyclists, and transit users along State Routes.</a:t>
            </a:r>
          </a:p>
        </p:txBody>
      </p:sp>
    </p:spTree>
    <p:extLst>
      <p:ext uri="{BB962C8B-B14F-4D97-AF65-F5344CB8AC3E}">
        <p14:creationId xmlns:p14="http://schemas.microsoft.com/office/powerpoint/2010/main" val="129998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6BA19-F626-4C72-B6A7-F2F8B78C0282}"/>
              </a:ext>
            </a:extLst>
          </p:cNvPr>
          <p:cNvGrpSpPr/>
          <p:nvPr/>
        </p:nvGrpSpPr>
        <p:grpSpPr>
          <a:xfrm>
            <a:off x="76200" y="1150063"/>
            <a:ext cx="4876800" cy="5168896"/>
            <a:chOff x="101600" y="390417"/>
            <a:chExt cx="10972800" cy="6891861"/>
          </a:xfrm>
        </p:grpSpPr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24BA439C-DC4A-4199-B339-CB8EEAF653F0}"/>
                </a:ext>
              </a:extLst>
            </p:cNvPr>
            <p:cNvSpPr txBox="1">
              <a:spLocks/>
            </p:cNvSpPr>
            <p:nvPr/>
          </p:nvSpPr>
          <p:spPr>
            <a:xfrm>
              <a:off x="101600" y="390417"/>
              <a:ext cx="10972800" cy="6891861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/>
                <a:t>Project Evaluation</a:t>
              </a:r>
            </a:p>
            <a:p>
              <a:pPr marL="0" indent="0">
                <a:buNone/>
              </a:pPr>
              <a:endParaRPr lang="en-US" sz="1000" b="1" dirty="0"/>
            </a:p>
            <a:p>
              <a:pPr marL="0" indent="0">
                <a:buNone/>
              </a:pPr>
              <a:r>
                <a:rPr lang="en-US" sz="2000" dirty="0"/>
                <a:t>1)  </a:t>
              </a:r>
              <a:r>
                <a:rPr lang="en-US" sz="2000" u="sng" dirty="0"/>
                <a:t>Notice of Intent (NOI) Phase</a:t>
              </a:r>
            </a:p>
            <a:p>
              <a:pPr lvl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/>
                <a:t>Letters of Intent reviewed for </a:t>
              </a:r>
              <a:r>
                <a:rPr lang="en-US" sz="1800" i="1" dirty="0"/>
                <a:t>eligibility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US" sz="2400" dirty="0"/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2000" dirty="0"/>
                <a:t>2)  </a:t>
              </a:r>
              <a:r>
                <a:rPr lang="en-US" sz="2000" u="sng" dirty="0"/>
                <a:t>Feasibility Review</a:t>
              </a:r>
            </a:p>
            <a:p>
              <a:pPr lvl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/>
                <a:t>Full Applications reviewed for </a:t>
              </a:r>
              <a:r>
                <a:rPr lang="en-US" sz="1800" i="1" dirty="0"/>
                <a:t>feasibility</a:t>
              </a:r>
              <a:endParaRPr lang="en-US" sz="1800" dirty="0"/>
            </a:p>
            <a:p>
              <a:pPr marL="342900" lvl="1" indent="0">
                <a:spcBef>
                  <a:spcPts val="0"/>
                </a:spcBef>
                <a:buNone/>
              </a:pPr>
              <a:endParaRPr lang="en-US" sz="2400" dirty="0"/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2000" dirty="0"/>
                <a:t>3) </a:t>
              </a:r>
              <a:r>
                <a:rPr lang="en-US" sz="2000" u="sng" dirty="0"/>
                <a:t>Scoring Committee</a:t>
              </a:r>
            </a:p>
            <a:p>
              <a:pPr lvl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/>
                <a:t>Applications ranked by </a:t>
              </a:r>
              <a:r>
                <a:rPr lang="en-US" sz="1800" i="1" dirty="0"/>
                <a:t>merit criteria</a:t>
              </a:r>
              <a:endParaRPr lang="en-US" sz="1800" b="1" i="1" dirty="0"/>
            </a:p>
            <a:p>
              <a:pPr marL="0" indent="0">
                <a:buNone/>
              </a:pPr>
              <a:endParaRPr lang="en-US" sz="2400" b="1" dirty="0"/>
            </a:p>
            <a:p>
              <a:pPr marL="0" indent="0">
                <a:buNone/>
              </a:pPr>
              <a:r>
                <a:rPr lang="en-US" sz="2000" dirty="0"/>
                <a:t>4)  </a:t>
              </a:r>
              <a:r>
                <a:rPr lang="en-US" sz="2000" u="sng" dirty="0"/>
                <a:t>Award Recommendations</a:t>
              </a:r>
            </a:p>
            <a:p>
              <a:pPr lvl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800" dirty="0"/>
                <a:t>Applications recommended for Award</a:t>
              </a:r>
              <a:endParaRPr lang="en-US" sz="1600" b="1" dirty="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4C3AE7AB-C7E4-4630-BA8B-1C0BF43BA143}"/>
                </a:ext>
              </a:extLst>
            </p:cNvPr>
            <p:cNvSpPr/>
            <p:nvPr/>
          </p:nvSpPr>
          <p:spPr>
            <a:xfrm>
              <a:off x="5588000" y="2209800"/>
              <a:ext cx="655319" cy="457200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81103B8B-F6F6-469D-9AF4-A8E37D4A32DC}"/>
                </a:ext>
              </a:extLst>
            </p:cNvPr>
            <p:cNvSpPr/>
            <p:nvPr/>
          </p:nvSpPr>
          <p:spPr>
            <a:xfrm>
              <a:off x="5581081" y="3427356"/>
              <a:ext cx="655319" cy="457200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3A171669-1D50-4087-9CCF-AD11DD78F794}"/>
                </a:ext>
              </a:extLst>
            </p:cNvPr>
            <p:cNvSpPr/>
            <p:nvPr/>
          </p:nvSpPr>
          <p:spPr>
            <a:xfrm>
              <a:off x="5581081" y="4644911"/>
              <a:ext cx="655319" cy="457200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pic>
        <p:nvPicPr>
          <p:cNvPr id="8" name="Picture 7" descr="A picture containing text, sky, outdoor, tree&#10;&#10;Description automatically generated">
            <a:extLst>
              <a:ext uri="{FF2B5EF4-FFF2-40B4-BE49-F238E27FC236}">
                <a16:creationId xmlns:a16="http://schemas.microsoft.com/office/drawing/2014/main" id="{BE38B8A5-5A11-42B4-A144-40B40830B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49" y="2026963"/>
            <a:ext cx="3925251" cy="2774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3FA387-C079-4273-8787-281927EBAE2B}"/>
              </a:ext>
            </a:extLst>
          </p:cNvPr>
          <p:cNvSpPr txBox="1"/>
          <p:nvPr/>
        </p:nvSpPr>
        <p:spPr>
          <a:xfrm>
            <a:off x="5066349" y="4936575"/>
            <a:ext cx="308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Shelby Farms Greenline Crossing in Memphis, TN</a:t>
            </a:r>
          </a:p>
        </p:txBody>
      </p:sp>
    </p:spTree>
    <p:extLst>
      <p:ext uri="{BB962C8B-B14F-4D97-AF65-F5344CB8AC3E}">
        <p14:creationId xmlns:p14="http://schemas.microsoft.com/office/powerpoint/2010/main" val="74017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Notice of Intent (NOI)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42756-9C98-41D8-85CC-36813CB4364B}"/>
              </a:ext>
            </a:extLst>
          </p:cNvPr>
          <p:cNvSpPr txBox="1">
            <a:spLocks/>
          </p:cNvSpPr>
          <p:nvPr/>
        </p:nvSpPr>
        <p:spPr>
          <a:xfrm>
            <a:off x="152400" y="1143000"/>
            <a:ext cx="8839200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Eligibility Review</a:t>
            </a:r>
          </a:p>
          <a:p>
            <a:r>
              <a:rPr lang="en-US" sz="2400" dirty="0"/>
              <a:t>NOI does not need to be hi-res or polished for presentation</a:t>
            </a:r>
          </a:p>
          <a:p>
            <a:r>
              <a:rPr lang="en-US" sz="2400" dirty="0"/>
              <a:t>Questions for eligibility: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Is the applicant an eligible agency?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Is the project contiguous and along a state route?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Is the primary purpose transportation rather than recreation?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Does the project only benefit walking, cycling, and/or transit users?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Does the project only include eligible items?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Is the local agency in good financial standing with TDOT?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If all answers are </a:t>
            </a:r>
            <a:r>
              <a:rPr lang="en-US" sz="2400" b="1" dirty="0">
                <a:solidFill>
                  <a:srgbClr val="00B050"/>
                </a:solidFill>
              </a:rPr>
              <a:t>yes</a:t>
            </a:r>
            <a:r>
              <a:rPr lang="en-US" sz="2400" dirty="0">
                <a:solidFill>
                  <a:srgbClr val="00B050"/>
                </a:solidFill>
              </a:rPr>
              <a:t>, the agency will receive an invitation to submit a full application.</a:t>
            </a:r>
          </a:p>
          <a:p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indent="0">
              <a:buNone/>
            </a:pPr>
            <a:endParaRPr lang="en-US" sz="11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4D14F-5120-4A66-82C8-5C0CCC97A1C8}"/>
              </a:ext>
            </a:extLst>
          </p:cNvPr>
          <p:cNvSpPr txBox="1"/>
          <p:nvPr/>
        </p:nvSpPr>
        <p:spPr>
          <a:xfrm>
            <a:off x="152400" y="5118683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 NOI Instructions available on website:</a:t>
            </a: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https://www.tn.gov/tdot/multimodal-transportation-resources/bicycle-and-pedestrian-program/multimodal-access-grant.html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3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Feasibility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42756-9C98-41D8-85CC-36813CB4364B}"/>
              </a:ext>
            </a:extLst>
          </p:cNvPr>
          <p:cNvSpPr txBox="1">
            <a:spLocks/>
          </p:cNvSpPr>
          <p:nvPr/>
        </p:nvSpPr>
        <p:spPr>
          <a:xfrm>
            <a:off x="76200" y="1143000"/>
            <a:ext cx="8991600" cy="3975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Feasibility Review Committee</a:t>
            </a:r>
          </a:p>
          <a:p>
            <a:pPr marL="0" indent="0">
              <a:buNone/>
            </a:pPr>
            <a:r>
              <a:rPr lang="en-US" sz="1800" dirty="0"/>
              <a:t>The Feasibility Review Committee is comprised of staff from the following TDOT offices: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Strategic Transportation Investments Division (STID) </a:t>
            </a:r>
            <a:r>
              <a:rPr lang="en-US" sz="1600" dirty="0"/>
              <a:t>– budget constraints and accuracy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Regional Engineering Offices </a:t>
            </a:r>
            <a:r>
              <a:rPr lang="en-US" sz="1600" dirty="0"/>
              <a:t>– technical barriers and project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Local Programs Office </a:t>
            </a:r>
            <a:r>
              <a:rPr lang="en-US" sz="1600" dirty="0"/>
              <a:t>– local project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Office of Community Transportation </a:t>
            </a:r>
            <a:r>
              <a:rPr lang="en-US" sz="1600" dirty="0"/>
              <a:t>– local priority and political environment</a:t>
            </a:r>
          </a:p>
          <a:p>
            <a:pPr marL="342900" lvl="2" indent="-342900"/>
            <a:r>
              <a:rPr lang="en-US" sz="1800" dirty="0"/>
              <a:t>Division/Office assigned questions specific to their expertise and region </a:t>
            </a:r>
          </a:p>
          <a:p>
            <a:pPr marL="342900" lvl="2" indent="-342900"/>
            <a:r>
              <a:rPr lang="en-US" sz="1800" dirty="0"/>
              <a:t>Qualitative responses assigned numeric metrics</a:t>
            </a:r>
          </a:p>
          <a:p>
            <a:pPr marL="342900" lvl="2" indent="-342900"/>
            <a:r>
              <a:rPr lang="en-US" sz="1800" dirty="0"/>
              <a:t>Notes and comments are recorded for each question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Projects with a high likelihood of successful and timely implementation will move to Full Scoring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0" indent="0">
              <a:buNone/>
            </a:pP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89449-110E-4990-B2C6-D0E8AA3655E1}"/>
              </a:ext>
            </a:extLst>
          </p:cNvPr>
          <p:cNvSpPr txBox="1"/>
          <p:nvPr/>
        </p:nvSpPr>
        <p:spPr>
          <a:xfrm>
            <a:off x="152400" y="5118683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Feasibility Scoring Criteria available in 2024 MMAG Guidelines on website:</a:t>
            </a: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https://www.tn.gov/tdot/multimodal-transportation-resources/bicycle-and-pedestrian-program/multimodal-access-grant.html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466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FVTTUw2NzU5NDQ8L1VzZXJOYW1lPjxEYXRlVGltZT4xMS8xNC8yMDIxIDY6MzY6NTUgUE08L0RhdGVUaW1lPjxMYWJlbFN0cmluZz5ObyBNYXJraW5nPC9MYWJlbFN0cmluZz48L2l0ZW0+PC9sYWJlbEhpc3Rvcnk+</Value>
</WrappedLabelHistor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F5B5262527C4894675269C995AB00" ma:contentTypeVersion="15" ma:contentTypeDescription="Create a new document." ma:contentTypeScope="" ma:versionID="8fcca0f14e88c6960778a778407dba3a">
  <xsd:schema xmlns:xsd="http://www.w3.org/2001/XMLSchema" xmlns:xs="http://www.w3.org/2001/XMLSchema" xmlns:p="http://schemas.microsoft.com/office/2006/metadata/properties" xmlns:ns2="402f03bc-84f1-463a-aab4-c8550d5206bc" xmlns:ns3="b0441407-7672-4f8c-9edb-727cbeb28e9c" targetNamespace="http://schemas.microsoft.com/office/2006/metadata/properties" ma:root="true" ma:fieldsID="38913168d76b1359ecf2086166d8976f" ns2:_="" ns3:_="">
    <xsd:import namespace="402f03bc-84f1-463a-aab4-c8550d5206bc"/>
    <xsd:import namespace="b0441407-7672-4f8c-9edb-727cbeb28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f03bc-84f1-463a-aab4-c8550d520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5d298e1-810f-4711-8be9-ef4702f2a3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41407-7672-4f8c-9edb-727cbeb28e9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f32166-81f3-48ae-ae3f-0e86ac057bf7}" ma:internalName="TaxCatchAll" ma:showField="CatchAllData" ma:web="b0441407-7672-4f8c-9edb-727cbeb28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2f03bc-84f1-463a-aab4-c8550d5206bc">
      <Terms xmlns="http://schemas.microsoft.com/office/infopath/2007/PartnerControls"/>
    </lcf76f155ced4ddcb4097134ff3c332f>
    <TaxCatchAll xmlns="b0441407-7672-4f8c-9edb-727cbeb28e9c" xsi:nil="true"/>
  </documentManagement>
</p:properties>
</file>

<file path=customXml/itemProps1.xml><?xml version="1.0" encoding="utf-8"?>
<ds:datastoreItem xmlns:ds="http://schemas.openxmlformats.org/officeDocument/2006/customXml" ds:itemID="{6264C603-D6B8-465F-B548-8EEC4D66FEBA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20EC6E03-5E2A-490D-A884-BA0D40A80D7B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4A92676F-1059-4FDD-AB9D-47032F9EF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f03bc-84f1-463a-aab4-c8550d5206bc"/>
    <ds:schemaRef ds:uri="b0441407-7672-4f8c-9edb-727cbeb28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03BB84-FD37-4C1E-8D12-DE53377B933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F8AB933-98EA-40DE-9006-5472BE10538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1ed6d83-5a77-491b-8093-3f749467cb88"/>
    <ds:schemaRef ds:uri="5c1b9487-6fd9-4ade-9644-5c52bb5cce27"/>
    <ds:schemaRef ds:uri="http://www.w3.org/XML/1998/namespace"/>
    <ds:schemaRef ds:uri="http://purl.org/dc/terms/"/>
    <ds:schemaRef ds:uri="402f03bc-84f1-463a-aab4-c8550d5206bc"/>
    <ds:schemaRef ds:uri="b0441407-7672-4f8c-9edb-727cbeb28e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9218</TotalTime>
  <Words>926</Words>
  <Application>Microsoft Office PowerPoint</Application>
  <PresentationFormat>On-screen Show (4:3)</PresentationFormat>
  <Paragraphs>213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Open Sans</vt:lpstr>
      <vt:lpstr>PermianSlabSerifTypeface</vt:lpstr>
      <vt:lpstr>PowerPoint B</vt:lpstr>
      <vt:lpstr>Multimodal Access Grant 2024 Applicants Webinar</vt:lpstr>
      <vt:lpstr>Program Overview</vt:lpstr>
      <vt:lpstr>Program Overview</vt:lpstr>
      <vt:lpstr>Program Timeline</vt:lpstr>
      <vt:lpstr>Project Eligibility</vt:lpstr>
      <vt:lpstr>Project Eligibility</vt:lpstr>
      <vt:lpstr>Selection process</vt:lpstr>
      <vt:lpstr>1) Notice of Intent (NOI) Phase</vt:lpstr>
      <vt:lpstr>2) Feasibility Review</vt:lpstr>
      <vt:lpstr>3) Scoring Committee</vt:lpstr>
      <vt:lpstr>4) Recommended Project Selection</vt:lpstr>
      <vt:lpstr>Questions?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Wehlage;RRJ</dc:creator>
  <cp:lastModifiedBy>Owen Knight</cp:lastModifiedBy>
  <cp:revision>174</cp:revision>
  <cp:lastPrinted>2020-02-28T23:37:26Z</cp:lastPrinted>
  <dcterms:created xsi:type="dcterms:W3CDTF">2015-04-20T20:04:50Z</dcterms:created>
  <dcterms:modified xsi:type="dcterms:W3CDTF">2024-04-26T18:34:49Z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0x01010023AF5B5262527C4894675269C995AB00</vt:lpwstr>
  </property>
  <property fmtid="{D5CDD505-2E9C-101B-9397-08002B2CF9AE}" pid="3" name="docIndexRef">
    <vt:lpwstr>d62ea085-beb6-4725-95fc-667a99f5a9ce</vt:lpwstr>
  </property>
  <property fmtid="{D5CDD505-2E9C-101B-9397-08002B2CF9AE}" pid="4" name="bjDocumentSecurityLabel">
    <vt:lpwstr>No Marking</vt:lpwstr>
  </property>
  <property fmtid="{D5CDD505-2E9C-101B-9397-08002B2CF9AE}" pid="5" name="bjClsUserRVM">
    <vt:lpwstr>[]</vt:lpwstr>
  </property>
  <property fmtid="{D5CDD505-2E9C-101B-9397-08002B2CF9AE}" pid="6" name="bjSaver">
    <vt:lpwstr>imO68FMKkjlG1lmeRgYzhFylYD4v4uEp</vt:lpwstr>
  </property>
  <property fmtid="{D5CDD505-2E9C-101B-9397-08002B2CF9AE}" pid="7" name="bjLabelHistoryID">
    <vt:lpwstr>{20EC6E03-5E2A-490D-A884-BA0D40A80D7B}</vt:lpwstr>
  </property>
  <property fmtid="{D5CDD505-2E9C-101B-9397-08002B2CF9AE}" pid="8" name="MediaServiceImageTags">
    <vt:lpwstr/>
  </property>
</Properties>
</file>