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93" r:id="rId5"/>
    <p:sldMasterId id="2147483711" r:id="rId6"/>
  </p:sldMasterIdLst>
  <p:notesMasterIdLst>
    <p:notesMasterId r:id="rId37"/>
  </p:notesMasterIdLst>
  <p:handoutMasterIdLst>
    <p:handoutMasterId r:id="rId38"/>
  </p:handoutMasterIdLst>
  <p:sldIdLst>
    <p:sldId id="285" r:id="rId7"/>
    <p:sldId id="260" r:id="rId8"/>
    <p:sldId id="287" r:id="rId9"/>
    <p:sldId id="288" r:id="rId10"/>
    <p:sldId id="289" r:id="rId11"/>
    <p:sldId id="290" r:id="rId12"/>
    <p:sldId id="326" r:id="rId13"/>
    <p:sldId id="323" r:id="rId14"/>
    <p:sldId id="293" r:id="rId15"/>
    <p:sldId id="321" r:id="rId16"/>
    <p:sldId id="320" r:id="rId17"/>
    <p:sldId id="322" r:id="rId18"/>
    <p:sldId id="297" r:id="rId19"/>
    <p:sldId id="296" r:id="rId20"/>
    <p:sldId id="295" r:id="rId21"/>
    <p:sldId id="301" r:id="rId22"/>
    <p:sldId id="307" r:id="rId23"/>
    <p:sldId id="303" r:id="rId24"/>
    <p:sldId id="294" r:id="rId25"/>
    <p:sldId id="292" r:id="rId26"/>
    <p:sldId id="298" r:id="rId27"/>
    <p:sldId id="318" r:id="rId28"/>
    <p:sldId id="319" r:id="rId29"/>
    <p:sldId id="325" r:id="rId30"/>
    <p:sldId id="314" r:id="rId31"/>
    <p:sldId id="316" r:id="rId32"/>
    <p:sldId id="317" r:id="rId33"/>
    <p:sldId id="315" r:id="rId34"/>
    <p:sldId id="300" r:id="rId35"/>
    <p:sldId id="286"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AB2B29-8CFB-4CD3-F458-995F455DF47C}" name="Grant Heintzman" initials="GH" userId="S::jj12082_tn.gov#ext#@mottmac.onmicrosoft.com::0af6f56c-33e5-4f36-810c-1bcbaf804cc7" providerId="AD"/>
  <p188:author id="{FDD97255-61AD-D7AA-F7FC-4AB9139D7EF9}" name="Daniel C. Leeson" initials="DL" userId="S::jj10603_tn.gov#ext#@mottmac.onmicrosoft.com::55a4ca5d-6ec6-44c4-ba6d-c0b8f7ce576b" providerId="AD"/>
  <p188:author id="{BB3E3C56-DAA4-F6CB-6F2C-EC7E74D5A1A0}" name="Michael Bentheimer" initials="MB" userId="S::jj12311@tn.gov::4fd99cad-f3e4-474e-81c3-f5bbfec71a1e" providerId="AD"/>
  <p188:author id="{99632E6E-B775-56CB-77CD-CD8F293D0305}" name="Grant Heintzman" initials="GH" userId="S::jj12082@tn.gov::46b004b8-3de9-4a2f-933e-2fc880ba482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ul Krivacka" initials="PK" lastIdx="5" clrIdx="0">
    <p:extLst>
      <p:ext uri="{19B8F6BF-5375-455C-9EA6-DF929625EA0E}">
        <p15:presenceInfo xmlns:p15="http://schemas.microsoft.com/office/powerpoint/2012/main" userId="S::BA10356@tn.gov::47e50652-00dd-4b91-9650-004d01c1cd6e" providerId="AD"/>
      </p:ext>
    </p:extLst>
  </p:cmAuthor>
  <p:cmAuthor id="2" name="Shane Gibson" initials="SG" lastIdx="3" clrIdx="1">
    <p:extLst>
      <p:ext uri="{19B8F6BF-5375-455C-9EA6-DF929625EA0E}">
        <p15:presenceInfo xmlns:p15="http://schemas.microsoft.com/office/powerpoint/2012/main" userId="S::BA10516@tn.gov::9297d866-9b98-4bb0-ab3c-56fad41a00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246"/>
    <a:srgbClr val="1A2343"/>
    <a:srgbClr val="011D5F"/>
    <a:srgbClr val="E71B1B"/>
    <a:srgbClr val="7E7E82"/>
    <a:srgbClr val="C8141E"/>
    <a:srgbClr val="514F50"/>
    <a:srgbClr val="FF1925"/>
    <a:srgbClr val="7F7F7F"/>
    <a:srgbClr val="D42A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148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529B845-3DE4-C44E-82C8-700AB11ED3A6}" type="datetime1">
              <a:rPr lang="en-US" smtClean="0"/>
              <a:pPr/>
              <a:t>8/27/2025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796EF79-0BF4-924E-943E-33FECC0BC4E2}" type="slidenum">
              <a:rPr lang="en-US" smtClean="0"/>
              <a:pPr/>
              <a:t>‹#›</a:t>
            </a:fld>
            <a:endParaRPr lang="en-US"/>
          </a:p>
        </p:txBody>
      </p:sp>
    </p:spTree>
    <p:extLst>
      <p:ext uri="{BB962C8B-B14F-4D97-AF65-F5344CB8AC3E}">
        <p14:creationId xmlns:p14="http://schemas.microsoft.com/office/powerpoint/2010/main" val="3025753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88126" tIns="44064" rIns="88126" bIns="44064" rtlCol="0"/>
          <a:lstStyle>
            <a:lvl1pPr algn="l">
              <a:defRPr sz="1200"/>
            </a:lvl1pPr>
          </a:lstStyle>
          <a:p>
            <a:endParaRPr lang="en-US"/>
          </a:p>
        </p:txBody>
      </p:sp>
      <p:sp>
        <p:nvSpPr>
          <p:cNvPr id="3" name="Date Placeholder 2"/>
          <p:cNvSpPr>
            <a:spLocks noGrp="1"/>
          </p:cNvSpPr>
          <p:nvPr>
            <p:ph type="dt" idx="1"/>
          </p:nvPr>
        </p:nvSpPr>
        <p:spPr>
          <a:xfrm>
            <a:off x="3970734" y="2"/>
            <a:ext cx="3038145" cy="464205"/>
          </a:xfrm>
          <a:prstGeom prst="rect">
            <a:avLst/>
          </a:prstGeom>
        </p:spPr>
        <p:txBody>
          <a:bodyPr vert="horz" lIns="88126" tIns="44064" rIns="88126" bIns="44064" rtlCol="0"/>
          <a:lstStyle>
            <a:lvl1pPr algn="r">
              <a:defRPr sz="1200"/>
            </a:lvl1pPr>
          </a:lstStyle>
          <a:p>
            <a:fld id="{D55E2DDC-EEF2-C84C-B230-6800F23774E3}" type="datetime1">
              <a:rPr lang="en-US" smtClean="0"/>
              <a:pPr/>
              <a:t>8/27/2025</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26" tIns="44064" rIns="88126" bIns="44064" rtlCol="0" anchor="ctr"/>
          <a:lstStyle/>
          <a:p>
            <a:endParaRPr lang="en-US"/>
          </a:p>
        </p:txBody>
      </p:sp>
      <p:sp>
        <p:nvSpPr>
          <p:cNvPr id="5" name="Notes Placeholder 4"/>
          <p:cNvSpPr>
            <a:spLocks noGrp="1"/>
          </p:cNvSpPr>
          <p:nvPr>
            <p:ph type="body" sz="quarter" idx="3"/>
          </p:nvPr>
        </p:nvSpPr>
        <p:spPr>
          <a:xfrm>
            <a:off x="701346" y="4416100"/>
            <a:ext cx="5607711" cy="4182457"/>
          </a:xfrm>
          <a:prstGeom prst="rect">
            <a:avLst/>
          </a:prstGeom>
        </p:spPr>
        <p:txBody>
          <a:bodyPr vert="horz" lIns="88126" tIns="44064" rIns="88126" bIns="440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660"/>
            <a:ext cx="3038145" cy="464205"/>
          </a:xfrm>
          <a:prstGeom prst="rect">
            <a:avLst/>
          </a:prstGeom>
        </p:spPr>
        <p:txBody>
          <a:bodyPr vert="horz" lIns="88126" tIns="44064" rIns="88126" bIns="44064"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60"/>
            <a:ext cx="3038145" cy="464205"/>
          </a:xfrm>
          <a:prstGeom prst="rect">
            <a:avLst/>
          </a:prstGeom>
        </p:spPr>
        <p:txBody>
          <a:bodyPr vert="horz" lIns="88126" tIns="44064" rIns="88126" bIns="44064" rtlCol="0" anchor="b"/>
          <a:lstStyle>
            <a:lvl1pPr algn="r">
              <a:defRPr sz="1200"/>
            </a:lvl1pPr>
          </a:lstStyle>
          <a:p>
            <a:fld id="{DE8B79F1-B7B6-4FD2-9263-BB9B47A67CD8}" type="slidenum">
              <a:rPr lang="en-US" smtClean="0"/>
              <a:pPr/>
              <a:t>‹#›</a:t>
            </a:fld>
            <a:endParaRPr lang="en-US"/>
          </a:p>
        </p:txBody>
      </p:sp>
    </p:spTree>
    <p:extLst>
      <p:ext uri="{BB962C8B-B14F-4D97-AF65-F5344CB8AC3E}">
        <p14:creationId xmlns:p14="http://schemas.microsoft.com/office/powerpoint/2010/main" val="1738363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2"/>
              </a:solidFill>
            </a:endParaRPr>
          </a:p>
        </p:txBody>
      </p:sp>
      <p:sp>
        <p:nvSpPr>
          <p:cNvPr id="4" name="Slide Number Placeholder 3"/>
          <p:cNvSpPr>
            <a:spLocks noGrp="1"/>
          </p:cNvSpPr>
          <p:nvPr>
            <p:ph type="sldNum" sz="quarter" idx="10"/>
          </p:nvPr>
        </p:nvSpPr>
        <p:spPr/>
        <p:txBody>
          <a:bodyPr/>
          <a:lstStyle/>
          <a:p>
            <a:fld id="{DE8B79F1-B7B6-4FD2-9263-BB9B47A67CD8}" type="slidenum">
              <a:rPr lang="en-US" smtClean="0"/>
              <a:pPr/>
              <a:t>2</a:t>
            </a:fld>
            <a:endParaRPr lang="en-US"/>
          </a:p>
        </p:txBody>
      </p:sp>
    </p:spTree>
    <p:extLst>
      <p:ext uri="{BB962C8B-B14F-4D97-AF65-F5344CB8AC3E}">
        <p14:creationId xmlns:p14="http://schemas.microsoft.com/office/powerpoint/2010/main" val="409523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pPr/>
              <a:t>16</a:t>
            </a:fld>
            <a:endParaRPr lang="en-US"/>
          </a:p>
        </p:txBody>
      </p:sp>
    </p:spTree>
    <p:extLst>
      <p:ext uri="{BB962C8B-B14F-4D97-AF65-F5344CB8AC3E}">
        <p14:creationId xmlns:p14="http://schemas.microsoft.com/office/powerpoint/2010/main" val="333029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pPr/>
              <a:t>26</a:t>
            </a:fld>
            <a:endParaRPr lang="en-US"/>
          </a:p>
        </p:txBody>
      </p:sp>
    </p:spTree>
    <p:extLst>
      <p:ext uri="{BB962C8B-B14F-4D97-AF65-F5344CB8AC3E}">
        <p14:creationId xmlns:p14="http://schemas.microsoft.com/office/powerpoint/2010/main" val="68844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pPr/>
              <a:t>27</a:t>
            </a:fld>
            <a:endParaRPr lang="en-US"/>
          </a:p>
        </p:txBody>
      </p:sp>
    </p:spTree>
    <p:extLst>
      <p:ext uri="{BB962C8B-B14F-4D97-AF65-F5344CB8AC3E}">
        <p14:creationId xmlns:p14="http://schemas.microsoft.com/office/powerpoint/2010/main" val="1662789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pPr/>
              <a:t>28</a:t>
            </a:fld>
            <a:endParaRPr lang="en-US"/>
          </a:p>
        </p:txBody>
      </p:sp>
    </p:spTree>
    <p:extLst>
      <p:ext uri="{BB962C8B-B14F-4D97-AF65-F5344CB8AC3E}">
        <p14:creationId xmlns:p14="http://schemas.microsoft.com/office/powerpoint/2010/main" val="2518394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cxnSp>
        <p:nvCxnSpPr>
          <p:cNvPr id="8" name="Straight Connector 7"/>
          <p:cNvCxnSpPr/>
          <p:nvPr userDrawn="1"/>
        </p:nvCxnSpPr>
        <p:spPr>
          <a:xfrm>
            <a:off x="36576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3810000" y="3581399"/>
            <a:ext cx="2133600" cy="419099"/>
          </a:xfrm>
        </p:spPr>
        <p:txBody>
          <a:bodyPr anchor="ctr">
            <a:normAutofit/>
          </a:bodyPr>
          <a:lstStyle>
            <a:lvl1pPr marL="0" indent="0">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3" name="Title 1"/>
          <p:cNvSpPr>
            <a:spLocks noGrp="1"/>
          </p:cNvSpPr>
          <p:nvPr>
            <p:ph type="title"/>
          </p:nvPr>
        </p:nvSpPr>
        <p:spPr>
          <a:xfrm>
            <a:off x="3810000" y="3048000"/>
            <a:ext cx="5181600" cy="533399"/>
          </a:xfrm>
        </p:spPr>
        <p:txBody>
          <a:bodyPr anchor="ctr">
            <a:noAutofit/>
          </a:bodyPr>
          <a:lstStyle>
            <a:lvl1pPr marL="0" indent="0" algn="l">
              <a:defRPr sz="2000" b="1" cap="all">
                <a:solidFill>
                  <a:schemeClr val="tx2"/>
                </a:solidFill>
              </a:defRPr>
            </a:lvl1pPr>
          </a:lstStyle>
          <a:p>
            <a:r>
              <a:rPr lang="en-US"/>
              <a:t>Click to edit Master title style</a:t>
            </a:r>
            <a:endParaRPr lang="en-JM"/>
          </a:p>
        </p:txBody>
      </p:sp>
      <p:sp>
        <p:nvSpPr>
          <p:cNvPr id="9" name="Text Placeholder 2"/>
          <p:cNvSpPr>
            <a:spLocks noGrp="1"/>
          </p:cNvSpPr>
          <p:nvPr>
            <p:ph type="body" idx="10" hasCustomPrompt="1"/>
          </p:nvPr>
        </p:nvSpPr>
        <p:spPr>
          <a:xfrm>
            <a:off x="6477000" y="6096000"/>
            <a:ext cx="21336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7888" y="2979991"/>
            <a:ext cx="2877312" cy="1078992"/>
          </a:xfrm>
          <a:prstGeom prst="rect">
            <a:avLst/>
          </a:prstGeom>
        </p:spPr>
      </p:pic>
    </p:spTree>
    <p:extLst>
      <p:ext uri="{BB962C8B-B14F-4D97-AF65-F5344CB8AC3E}">
        <p14:creationId xmlns:p14="http://schemas.microsoft.com/office/powerpoint/2010/main" val="281125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62935"/>
            <a:ext cx="8839200" cy="50092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666666"/>
              </a:solidFill>
            </a:endParaRPr>
          </a:p>
        </p:txBody>
      </p:sp>
      <p:sp>
        <p:nvSpPr>
          <p:cNvPr id="13"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a:solidFill>
                <a:srgbClr val="666666"/>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4" y="6071745"/>
            <a:ext cx="866774" cy="866774"/>
          </a:xfrm>
          <a:prstGeom prst="rect">
            <a:avLst/>
          </a:prstGeom>
        </p:spPr>
      </p:pic>
    </p:spTree>
    <p:extLst>
      <p:ext uri="{BB962C8B-B14F-4D97-AF65-F5344CB8AC3E}">
        <p14:creationId xmlns:p14="http://schemas.microsoft.com/office/powerpoint/2010/main" val="1571177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14" name="Content Placeholder 2"/>
          <p:cNvSpPr>
            <a:spLocks noGrp="1"/>
          </p:cNvSpPr>
          <p:nvPr>
            <p:ph idx="1"/>
          </p:nvPr>
        </p:nvSpPr>
        <p:spPr>
          <a:xfrm>
            <a:off x="152400" y="1193800"/>
            <a:ext cx="88392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5"/>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666666"/>
              </a:solidFill>
            </a:endParaRPr>
          </a:p>
        </p:txBody>
      </p:sp>
      <p:sp>
        <p:nvSpPr>
          <p:cNvPr id="16"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a:solidFill>
                <a:srgbClr val="666666"/>
              </a:solidFill>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4" y="6071745"/>
            <a:ext cx="866774" cy="866774"/>
          </a:xfrm>
          <a:prstGeom prst="rect">
            <a:avLst/>
          </a:prstGeom>
        </p:spPr>
      </p:pic>
    </p:spTree>
    <p:extLst>
      <p:ext uri="{BB962C8B-B14F-4D97-AF65-F5344CB8AC3E}">
        <p14:creationId xmlns:p14="http://schemas.microsoft.com/office/powerpoint/2010/main" val="1172195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666666"/>
              </a:solidFill>
            </a:endParaRPr>
          </a:p>
        </p:txBody>
      </p:sp>
      <p:sp>
        <p:nvSpPr>
          <p:cNvPr id="13"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a:solidFill>
                <a:srgbClr val="666666"/>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4" y="6071745"/>
            <a:ext cx="866774" cy="866774"/>
          </a:xfrm>
          <a:prstGeom prst="rect">
            <a:avLst/>
          </a:prstGeom>
        </p:spPr>
      </p:pic>
    </p:spTree>
    <p:extLst>
      <p:ext uri="{BB962C8B-B14F-4D97-AF65-F5344CB8AC3E}">
        <p14:creationId xmlns:p14="http://schemas.microsoft.com/office/powerpoint/2010/main" val="2693487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666666"/>
              </a:solidFill>
            </a:endParaRPr>
          </a:p>
        </p:txBody>
      </p:sp>
      <p:sp>
        <p:nvSpPr>
          <p:cNvPr id="13"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a:solidFill>
                <a:srgbClr val="666666"/>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4" y="6071745"/>
            <a:ext cx="866774" cy="866774"/>
          </a:xfrm>
          <a:prstGeom prst="rect">
            <a:avLst/>
          </a:prstGeom>
        </p:spPr>
      </p:pic>
    </p:spTree>
    <p:extLst>
      <p:ext uri="{BB962C8B-B14F-4D97-AF65-F5344CB8AC3E}">
        <p14:creationId xmlns:p14="http://schemas.microsoft.com/office/powerpoint/2010/main" val="2992501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5">
                  <a:lumMod val="75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75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75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75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75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666666"/>
              </a:solidFill>
            </a:endParaRPr>
          </a:p>
        </p:txBody>
      </p:sp>
      <p:sp>
        <p:nvSpPr>
          <p:cNvPr id="13"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a:solidFill>
                <a:srgbClr val="666666"/>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4" y="6071745"/>
            <a:ext cx="866774" cy="866774"/>
          </a:xfrm>
          <a:prstGeom prst="rect">
            <a:avLst/>
          </a:prstGeom>
        </p:spPr>
      </p:pic>
    </p:spTree>
    <p:extLst>
      <p:ext uri="{BB962C8B-B14F-4D97-AF65-F5344CB8AC3E}">
        <p14:creationId xmlns:p14="http://schemas.microsoft.com/office/powerpoint/2010/main" val="614069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666666"/>
              </a:solidFill>
            </a:endParaRPr>
          </a:p>
        </p:txBody>
      </p:sp>
      <p:sp>
        <p:nvSpPr>
          <p:cNvPr id="13"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a:solidFill>
                <a:srgbClr val="666666"/>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4" y="6071745"/>
            <a:ext cx="866774" cy="866774"/>
          </a:xfrm>
          <a:prstGeom prst="rect">
            <a:avLst/>
          </a:prstGeom>
        </p:spPr>
      </p:pic>
    </p:spTree>
    <p:extLst>
      <p:ext uri="{BB962C8B-B14F-4D97-AF65-F5344CB8AC3E}">
        <p14:creationId xmlns:p14="http://schemas.microsoft.com/office/powerpoint/2010/main" val="841422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65229"/>
            <a:ext cx="43434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Content Placeholder 2"/>
          <p:cNvSpPr>
            <a:spLocks noGrp="1"/>
          </p:cNvSpPr>
          <p:nvPr>
            <p:ph idx="13"/>
          </p:nvPr>
        </p:nvSpPr>
        <p:spPr>
          <a:xfrm>
            <a:off x="4572000" y="1174754"/>
            <a:ext cx="43434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666666"/>
              </a:solidFill>
            </a:endParaRPr>
          </a:p>
        </p:txBody>
      </p:sp>
      <p:sp>
        <p:nvSpPr>
          <p:cNvPr id="18"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a:solidFill>
                <a:srgbClr val="666666"/>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4" y="6071745"/>
            <a:ext cx="866774" cy="866774"/>
          </a:xfrm>
          <a:prstGeom prst="rect">
            <a:avLst/>
          </a:prstGeom>
        </p:spPr>
      </p:pic>
    </p:spTree>
    <p:extLst>
      <p:ext uri="{BB962C8B-B14F-4D97-AF65-F5344CB8AC3E}">
        <p14:creationId xmlns:p14="http://schemas.microsoft.com/office/powerpoint/2010/main" val="2265662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979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246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19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4" name="Text Placeholder 2"/>
          <p:cNvSpPr>
            <a:spLocks noGrp="1"/>
          </p:cNvSpPr>
          <p:nvPr>
            <p:ph idx="1"/>
          </p:nvPr>
        </p:nvSpPr>
        <p:spPr>
          <a:xfrm>
            <a:off x="457200" y="1701805"/>
            <a:ext cx="82296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Tree>
    <p:extLst>
      <p:ext uri="{BB962C8B-B14F-4D97-AF65-F5344CB8AC3E}">
        <p14:creationId xmlns:p14="http://schemas.microsoft.com/office/powerpoint/2010/main" val="63109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894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755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4" name="Text Placeholder 2"/>
          <p:cNvSpPr>
            <a:spLocks noGrp="1"/>
          </p:cNvSpPr>
          <p:nvPr>
            <p:ph idx="1"/>
          </p:nvPr>
        </p:nvSpPr>
        <p:spPr>
          <a:xfrm>
            <a:off x="457200" y="1701805"/>
            <a:ext cx="82296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Tree>
    <p:extLst>
      <p:ext uri="{BB962C8B-B14F-4D97-AF65-F5344CB8AC3E}">
        <p14:creationId xmlns:p14="http://schemas.microsoft.com/office/powerpoint/2010/main" val="1962746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7" name="Text Placeholder 13"/>
          <p:cNvSpPr>
            <a:spLocks noGrp="1"/>
          </p:cNvSpPr>
          <p:nvPr>
            <p:ph type="body" sz="quarter" idx="12"/>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a:t>Click to edit Master text styles</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7000" y="76200"/>
            <a:ext cx="3810000" cy="3810000"/>
          </a:xfrm>
          <a:prstGeom prst="rect">
            <a:avLst/>
          </a:prstGeom>
        </p:spPr>
      </p:pic>
    </p:spTree>
    <p:extLst>
      <p:ext uri="{BB962C8B-B14F-4D97-AF65-F5344CB8AC3E}">
        <p14:creationId xmlns:p14="http://schemas.microsoft.com/office/powerpoint/2010/main" val="518228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a:t>
            </a:r>
          </a:p>
          <a:p>
            <a:pPr lvl="0"/>
            <a:r>
              <a:rPr lang="en-US"/>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a:t>Sub-Title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2286000" cy="2286000"/>
          </a:xfrm>
          <a:prstGeom prst="rect">
            <a:avLst/>
          </a:prstGeom>
        </p:spPr>
      </p:pic>
    </p:spTree>
    <p:extLst>
      <p:ext uri="{BB962C8B-B14F-4D97-AF65-F5344CB8AC3E}">
        <p14:creationId xmlns:p14="http://schemas.microsoft.com/office/powerpoint/2010/main" val="2910265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667000" y="3874770"/>
            <a:ext cx="6324600" cy="224028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779564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760793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43000"/>
            <a:ext cx="8839200" cy="5009266"/>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666666"/>
              </a:solidFill>
            </a:endParaRPr>
          </a:p>
        </p:txBody>
      </p:sp>
      <p:sp>
        <p:nvSpPr>
          <p:cNvPr id="16"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a:solidFill>
                <a:srgbClr val="666666"/>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4" y="6071745"/>
            <a:ext cx="866774" cy="866774"/>
          </a:xfrm>
          <a:prstGeom prst="rect">
            <a:avLst/>
          </a:prstGeom>
        </p:spPr>
      </p:pic>
    </p:spTree>
    <p:extLst>
      <p:ext uri="{BB962C8B-B14F-4D97-AF65-F5344CB8AC3E}">
        <p14:creationId xmlns:p14="http://schemas.microsoft.com/office/powerpoint/2010/main" val="2995176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62935"/>
            <a:ext cx="8839200" cy="50092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666666"/>
              </a:solidFill>
            </a:endParaRPr>
          </a:p>
        </p:txBody>
      </p:sp>
      <p:sp>
        <p:nvSpPr>
          <p:cNvPr id="13"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a:solidFill>
                <a:srgbClr val="666666"/>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4" y="6071745"/>
            <a:ext cx="866774" cy="866774"/>
          </a:xfrm>
          <a:prstGeom prst="rect">
            <a:avLst/>
          </a:prstGeom>
        </p:spPr>
      </p:pic>
    </p:spTree>
    <p:extLst>
      <p:ext uri="{BB962C8B-B14F-4D97-AF65-F5344CB8AC3E}">
        <p14:creationId xmlns:p14="http://schemas.microsoft.com/office/powerpoint/2010/main" val="1250100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14" name="Content Placeholder 2"/>
          <p:cNvSpPr>
            <a:spLocks noGrp="1"/>
          </p:cNvSpPr>
          <p:nvPr>
            <p:ph idx="1"/>
          </p:nvPr>
        </p:nvSpPr>
        <p:spPr>
          <a:xfrm>
            <a:off x="152400" y="1193800"/>
            <a:ext cx="88392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5"/>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666666"/>
              </a:solidFill>
            </a:endParaRPr>
          </a:p>
        </p:txBody>
      </p:sp>
      <p:sp>
        <p:nvSpPr>
          <p:cNvPr id="16"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a:solidFill>
                <a:srgbClr val="666666"/>
              </a:solidFill>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4" y="6071745"/>
            <a:ext cx="866774" cy="866774"/>
          </a:xfrm>
          <a:prstGeom prst="rect">
            <a:avLst/>
          </a:prstGeom>
        </p:spPr>
      </p:pic>
    </p:spTree>
    <p:extLst>
      <p:ext uri="{BB962C8B-B14F-4D97-AF65-F5344CB8AC3E}">
        <p14:creationId xmlns:p14="http://schemas.microsoft.com/office/powerpoint/2010/main" val="89676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quarter" idx="11"/>
          </p:nvPr>
        </p:nvSpPr>
        <p:spPr>
          <a:xfrm>
            <a:off x="4648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171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666666"/>
              </a:solidFill>
            </a:endParaRPr>
          </a:p>
        </p:txBody>
      </p:sp>
      <p:sp>
        <p:nvSpPr>
          <p:cNvPr id="13"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a:solidFill>
                <a:srgbClr val="666666"/>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4" y="6071745"/>
            <a:ext cx="866774" cy="866774"/>
          </a:xfrm>
          <a:prstGeom prst="rect">
            <a:avLst/>
          </a:prstGeom>
        </p:spPr>
      </p:pic>
    </p:spTree>
    <p:extLst>
      <p:ext uri="{BB962C8B-B14F-4D97-AF65-F5344CB8AC3E}">
        <p14:creationId xmlns:p14="http://schemas.microsoft.com/office/powerpoint/2010/main" val="3770571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666666"/>
              </a:solidFill>
            </a:endParaRPr>
          </a:p>
        </p:txBody>
      </p:sp>
      <p:sp>
        <p:nvSpPr>
          <p:cNvPr id="13"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a:solidFill>
                <a:srgbClr val="666666"/>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4" y="6071745"/>
            <a:ext cx="866774" cy="866774"/>
          </a:xfrm>
          <a:prstGeom prst="rect">
            <a:avLst/>
          </a:prstGeom>
        </p:spPr>
      </p:pic>
    </p:spTree>
    <p:extLst>
      <p:ext uri="{BB962C8B-B14F-4D97-AF65-F5344CB8AC3E}">
        <p14:creationId xmlns:p14="http://schemas.microsoft.com/office/powerpoint/2010/main" val="2880622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5">
                  <a:lumMod val="75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75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75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75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75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666666"/>
              </a:solidFill>
            </a:endParaRPr>
          </a:p>
        </p:txBody>
      </p:sp>
      <p:sp>
        <p:nvSpPr>
          <p:cNvPr id="13"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a:solidFill>
                <a:srgbClr val="666666"/>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4" y="6071745"/>
            <a:ext cx="866774" cy="866774"/>
          </a:xfrm>
          <a:prstGeom prst="rect">
            <a:avLst/>
          </a:prstGeom>
        </p:spPr>
      </p:pic>
    </p:spTree>
    <p:extLst>
      <p:ext uri="{BB962C8B-B14F-4D97-AF65-F5344CB8AC3E}">
        <p14:creationId xmlns:p14="http://schemas.microsoft.com/office/powerpoint/2010/main" val="3846069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666666"/>
              </a:solidFill>
            </a:endParaRPr>
          </a:p>
        </p:txBody>
      </p:sp>
      <p:sp>
        <p:nvSpPr>
          <p:cNvPr id="13"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a:solidFill>
                <a:srgbClr val="666666"/>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4" y="6071745"/>
            <a:ext cx="866774" cy="866774"/>
          </a:xfrm>
          <a:prstGeom prst="rect">
            <a:avLst/>
          </a:prstGeom>
        </p:spPr>
      </p:pic>
    </p:spTree>
    <p:extLst>
      <p:ext uri="{BB962C8B-B14F-4D97-AF65-F5344CB8AC3E}">
        <p14:creationId xmlns:p14="http://schemas.microsoft.com/office/powerpoint/2010/main" val="3648296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65229"/>
            <a:ext cx="43434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Content Placeholder 2"/>
          <p:cNvSpPr>
            <a:spLocks noGrp="1"/>
          </p:cNvSpPr>
          <p:nvPr>
            <p:ph idx="13"/>
          </p:nvPr>
        </p:nvSpPr>
        <p:spPr>
          <a:xfrm>
            <a:off x="4572000" y="1174754"/>
            <a:ext cx="43434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666666"/>
              </a:solidFill>
            </a:endParaRPr>
          </a:p>
        </p:txBody>
      </p:sp>
      <p:sp>
        <p:nvSpPr>
          <p:cNvPr id="18"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a:solidFill>
                <a:srgbClr val="666666"/>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4" y="6071745"/>
            <a:ext cx="866774" cy="866774"/>
          </a:xfrm>
          <a:prstGeom prst="rect">
            <a:avLst/>
          </a:prstGeom>
        </p:spPr>
      </p:pic>
    </p:spTree>
    <p:extLst>
      <p:ext uri="{BB962C8B-B14F-4D97-AF65-F5344CB8AC3E}">
        <p14:creationId xmlns:p14="http://schemas.microsoft.com/office/powerpoint/2010/main" val="882190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33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3148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637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4320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48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cxnSp>
        <p:nvCxnSpPr>
          <p:cNvPr id="8" name="Straight Connector 7"/>
          <p:cNvCxnSpPr/>
          <p:nvPr userDrawn="1"/>
        </p:nvCxnSpPr>
        <p:spPr>
          <a:xfrm>
            <a:off x="4572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4800600" y="3276600"/>
            <a:ext cx="3581400" cy="457200"/>
          </a:xfrm>
        </p:spPr>
        <p:txBody>
          <a:bodyPr anchor="t">
            <a:noAutofit/>
          </a:bodyPr>
          <a:lstStyle>
            <a:lvl1pPr algn="l">
              <a:defRPr sz="2400" b="1" cap="all" baseline="0">
                <a:solidFill>
                  <a:schemeClr val="tx2"/>
                </a:solidFill>
              </a:defRPr>
            </a:lvl1pPr>
          </a:lstStyle>
          <a:p>
            <a:r>
              <a:rPr lang="en-US"/>
              <a:t>THANK YOU</a:t>
            </a:r>
            <a:endParaRPr lang="en-JM"/>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2288" y="2979991"/>
            <a:ext cx="2877312" cy="1078992"/>
          </a:xfrm>
          <a:prstGeom prst="rect">
            <a:avLst/>
          </a:prstGeom>
        </p:spPr>
      </p:pic>
    </p:spTree>
    <p:extLst>
      <p:ext uri="{BB962C8B-B14F-4D97-AF65-F5344CB8AC3E}">
        <p14:creationId xmlns:p14="http://schemas.microsoft.com/office/powerpoint/2010/main" val="214025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7" name="Text Placeholder 13"/>
          <p:cNvSpPr>
            <a:spLocks noGrp="1"/>
          </p:cNvSpPr>
          <p:nvPr>
            <p:ph type="body" sz="quarter" idx="12"/>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a:t>Click to edit Master text styles</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7000" y="76200"/>
            <a:ext cx="3810000" cy="3810000"/>
          </a:xfrm>
          <a:prstGeom prst="rect">
            <a:avLst/>
          </a:prstGeom>
        </p:spPr>
      </p:pic>
    </p:spTree>
    <p:extLst>
      <p:ext uri="{BB962C8B-B14F-4D97-AF65-F5344CB8AC3E}">
        <p14:creationId xmlns:p14="http://schemas.microsoft.com/office/powerpoint/2010/main" val="351349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a:t>
            </a:r>
          </a:p>
          <a:p>
            <a:pPr lvl="0"/>
            <a:r>
              <a:rPr lang="en-US"/>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a:t>Sub-Title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2286000" cy="2286000"/>
          </a:xfrm>
          <a:prstGeom prst="rect">
            <a:avLst/>
          </a:prstGeom>
        </p:spPr>
      </p:pic>
    </p:spTree>
    <p:extLst>
      <p:ext uri="{BB962C8B-B14F-4D97-AF65-F5344CB8AC3E}">
        <p14:creationId xmlns:p14="http://schemas.microsoft.com/office/powerpoint/2010/main" val="365339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667000" y="3874770"/>
            <a:ext cx="6324600" cy="224028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333763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2652627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43000"/>
            <a:ext cx="8839200" cy="5009266"/>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666666"/>
              </a:solidFill>
            </a:endParaRPr>
          </a:p>
        </p:txBody>
      </p:sp>
      <p:sp>
        <p:nvSpPr>
          <p:cNvPr id="16"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a:solidFill>
                <a:srgbClr val="666666"/>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4" y="6071745"/>
            <a:ext cx="866774" cy="866774"/>
          </a:xfrm>
          <a:prstGeom prst="rect">
            <a:avLst/>
          </a:prstGeom>
        </p:spPr>
      </p:pic>
    </p:spTree>
    <p:extLst>
      <p:ext uri="{BB962C8B-B14F-4D97-AF65-F5344CB8AC3E}">
        <p14:creationId xmlns:p14="http://schemas.microsoft.com/office/powerpoint/2010/main" val="12359206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kkk.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457200" y="1701805"/>
            <a:ext cx="82296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7" name="Slide Number Placeholder 3"/>
          <p:cNvSpPr txBox="1">
            <a:spLocks/>
          </p:cNvSpPr>
          <p:nvPr/>
        </p:nvSpPr>
        <p:spPr>
          <a:xfrm rot="16200000">
            <a:off x="8267700" y="6210300"/>
            <a:ext cx="381000" cy="4572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B4D3B3-1937-AB48-AF5F-DF2988F16F28}" type="slidenum">
              <a:rPr lang="en-US" sz="1200" smtClean="0">
                <a:solidFill>
                  <a:schemeClr val="accent5"/>
                </a:solidFill>
              </a:rPr>
              <a:pPr/>
              <a:t>‹#›</a:t>
            </a:fld>
            <a:endParaRPr lang="en-US" sz="1200">
              <a:solidFill>
                <a:schemeClr val="accent5"/>
              </a:solidFill>
              <a:latin typeface="Open Sans"/>
              <a:cs typeface="Open Sans"/>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324" y="5943600"/>
            <a:ext cx="752475" cy="752475"/>
          </a:xfrm>
          <a:prstGeom prst="rect">
            <a:avLst/>
          </a:prstGeom>
        </p:spPr>
      </p:pic>
    </p:spTree>
    <p:extLst>
      <p:ext uri="{BB962C8B-B14F-4D97-AF65-F5344CB8AC3E}">
        <p14:creationId xmlns:p14="http://schemas.microsoft.com/office/powerpoint/2010/main" val="12398014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0" r:id="rId4"/>
  </p:sldLayoutIdLst>
  <p:hf hdr="0" ftr="0" dt="0"/>
  <p:txStyles>
    <p:titleStyle>
      <a:lvl1pPr algn="l" defTabSz="914400" rtl="0" eaLnBrk="1" latinLnBrk="0" hangingPunct="1">
        <a:spcBef>
          <a:spcPct val="0"/>
        </a:spcBef>
        <a:buNone/>
        <a:defRPr sz="3200" b="1" i="0" kern="1200">
          <a:solidFill>
            <a:schemeClr val="tx2"/>
          </a:solidFill>
          <a:latin typeface="PermianSlabSerifTypeface"/>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7" name="Slide Number Placeholder 5"/>
          <p:cNvSpPr>
            <a:spLocks noGrp="1"/>
          </p:cNvSpPr>
          <p:nvPr>
            <p:ph type="sldNum" sz="quarter" idx="4"/>
          </p:nvPr>
        </p:nvSpPr>
        <p:spPr>
          <a:xfrm>
            <a:off x="6858000" y="6350003"/>
            <a:ext cx="2133600" cy="365125"/>
          </a:xfrm>
          <a:prstGeom prst="rect">
            <a:avLst/>
          </a:prstGeom>
        </p:spPr>
        <p:txBody>
          <a:bodyPr anchor="ctr"/>
          <a:lstStyle>
            <a:lvl1pPr algn="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a:solidFill>
                <a:srgbClr val="1B365D"/>
              </a:solidFill>
            </a:endParaRPr>
          </a:p>
        </p:txBody>
      </p:sp>
    </p:spTree>
    <p:extLst>
      <p:ext uri="{BB962C8B-B14F-4D97-AF65-F5344CB8AC3E}">
        <p14:creationId xmlns:p14="http://schemas.microsoft.com/office/powerpoint/2010/main" val="239040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29"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hello this is a test</a:t>
            </a:r>
          </a:p>
        </p:txBody>
      </p:sp>
      <p:sp>
        <p:nvSpPr>
          <p:cNvPr id="7" name="Slide Number Placeholder 5"/>
          <p:cNvSpPr>
            <a:spLocks noGrp="1"/>
          </p:cNvSpPr>
          <p:nvPr>
            <p:ph type="sldNum" sz="quarter" idx="4"/>
          </p:nvPr>
        </p:nvSpPr>
        <p:spPr>
          <a:xfrm>
            <a:off x="6858000" y="6350003"/>
            <a:ext cx="2133600" cy="365125"/>
          </a:xfrm>
          <a:prstGeom prst="rect">
            <a:avLst/>
          </a:prstGeom>
        </p:spPr>
        <p:txBody>
          <a:bodyPr anchor="ctr"/>
          <a:lstStyle>
            <a:lvl1pPr algn="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a:solidFill>
                <a:srgbClr val="1B365D"/>
              </a:solidFill>
            </a:endParaRPr>
          </a:p>
        </p:txBody>
      </p:sp>
    </p:spTree>
    <p:extLst>
      <p:ext uri="{BB962C8B-B14F-4D97-AF65-F5344CB8AC3E}">
        <p14:creationId xmlns:p14="http://schemas.microsoft.com/office/powerpoint/2010/main" val="193119037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tn.gov/tdot/engineering-operations-division/pbmc.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2278" y="4038600"/>
            <a:ext cx="8839200" cy="812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bg1"/>
                </a:solidFill>
                <a:effectLst>
                  <a:outerShdw blurRad="38100" dist="38100" dir="2700000" algn="tl">
                    <a:srgbClr val="000000">
                      <a:alpha val="43137"/>
                    </a:srgbClr>
                  </a:outerShdw>
                </a:effectLst>
                <a:latin typeface="PermianSlabSerifTypeface" pitchFamily="50" charset="0"/>
                <a:ea typeface="+mj-ea"/>
                <a:cs typeface="+mj-cs"/>
              </a:defRPr>
            </a:lvl1pPr>
          </a:lstStyle>
          <a:p>
            <a:r>
              <a:rPr lang="en-US" sz="4000" dirty="0"/>
              <a:t>PRE-BID CONFERENCE</a:t>
            </a:r>
            <a:endParaRPr lang="en-US" dirty="0"/>
          </a:p>
        </p:txBody>
      </p:sp>
      <p:sp>
        <p:nvSpPr>
          <p:cNvPr id="6" name="Text Placeholder 2"/>
          <p:cNvSpPr txBox="1">
            <a:spLocks/>
          </p:cNvSpPr>
          <p:nvPr/>
        </p:nvSpPr>
        <p:spPr>
          <a:xfrm>
            <a:off x="152400" y="4851400"/>
            <a:ext cx="8839200" cy="1168402"/>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bg1"/>
                </a:solidFill>
                <a:effectLst>
                  <a:outerShdw blurRad="38100" dist="38100" dir="2700000" algn="tl">
                    <a:srgbClr val="000000">
                      <a:alpha val="43137"/>
                    </a:srgbClr>
                  </a:outerShdw>
                </a:effectLst>
                <a:latin typeface="PermianSlabSerifTypeface" pitchFamily="50"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PermianSlabSerifTypeface"/>
              </a:rPr>
              <a:t>Performance Based Maintenance Services</a:t>
            </a:r>
          </a:p>
          <a:p>
            <a:r>
              <a:rPr lang="en-US" sz="2300">
                <a:latin typeface="PermianSlabSerifTypeface"/>
              </a:rPr>
              <a:t>RFP 40100-51617 Region 4</a:t>
            </a:r>
            <a:endParaRPr lang="en-US" sz="2300"/>
          </a:p>
        </p:txBody>
      </p:sp>
    </p:spTree>
    <p:extLst>
      <p:ext uri="{BB962C8B-B14F-4D97-AF65-F5344CB8AC3E}">
        <p14:creationId xmlns:p14="http://schemas.microsoft.com/office/powerpoint/2010/main" val="3110475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48EF6-D94C-BFD0-F23E-7FC79E60FE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CBD2EC-722C-CC58-C65A-359D32FB82B0}"/>
              </a:ext>
            </a:extLst>
          </p:cNvPr>
          <p:cNvSpPr>
            <a:spLocks noGrp="1"/>
          </p:cNvSpPr>
          <p:nvPr>
            <p:ph type="title"/>
          </p:nvPr>
        </p:nvSpPr>
        <p:spPr/>
        <p:txBody>
          <a:bodyPr/>
          <a:lstStyle/>
          <a:p>
            <a:r>
              <a:rPr lang="en-US"/>
              <a:t>Solicitation Process</a:t>
            </a:r>
          </a:p>
        </p:txBody>
      </p:sp>
      <p:sp>
        <p:nvSpPr>
          <p:cNvPr id="3" name="Content Placeholder 2">
            <a:extLst>
              <a:ext uri="{FF2B5EF4-FFF2-40B4-BE49-F238E27FC236}">
                <a16:creationId xmlns:a16="http://schemas.microsoft.com/office/drawing/2014/main" id="{2A43FB63-525E-70B2-2D41-F33A2A058218}"/>
              </a:ext>
            </a:extLst>
          </p:cNvPr>
          <p:cNvSpPr>
            <a:spLocks noGrp="1"/>
          </p:cNvSpPr>
          <p:nvPr>
            <p:ph idx="1"/>
          </p:nvPr>
        </p:nvSpPr>
        <p:spPr/>
        <p:txBody>
          <a:bodyPr vert="horz" lIns="91440" tIns="45720" rIns="91440" bIns="45720" rtlCol="0" anchor="t">
            <a:normAutofit fontScale="62500" lnSpcReduction="20000"/>
          </a:bodyPr>
          <a:lstStyle/>
          <a:p>
            <a:r>
              <a:rPr lang="en-US">
                <a:ea typeface="Open Sans"/>
                <a:cs typeface="Arial"/>
              </a:rPr>
              <a:t>3.2.5.                Digital Submission</a:t>
            </a:r>
            <a:endParaRPr lang="en-US">
              <a:ea typeface="Open Sans"/>
            </a:endParaRPr>
          </a:p>
          <a:p>
            <a:endParaRPr lang="en-US">
              <a:ea typeface="Open Sans"/>
            </a:endParaRPr>
          </a:p>
          <a:p>
            <a:r>
              <a:rPr lang="en-US">
                <a:ea typeface="Open Sans"/>
                <a:cs typeface="Arial"/>
              </a:rPr>
              <a:t>3.2.5.1. A Respondent may choose to request the opportunity to submit their response digitally via </a:t>
            </a:r>
            <a:r>
              <a:rPr lang="en-US" err="1">
                <a:ea typeface="Open Sans"/>
                <a:cs typeface="Arial"/>
              </a:rPr>
              <a:t>DropBox</a:t>
            </a:r>
            <a:r>
              <a:rPr lang="en-US">
                <a:ea typeface="Open Sans"/>
                <a:cs typeface="Arial"/>
              </a:rPr>
              <a:t>.  If a Respondent elects to submit via Dropbox, the Respondent must make the request, to the solicitation coordinator via email, no later than one (1) week prior to the Response Deadline found in section 2.1 of this RFP.  The Solicitation Coordinator will provide a unique link to each Respondent’s request for digital submission.  Following submission, the Respondent must notify the solicitation coordinator via email identifying each of the following items:</a:t>
            </a:r>
            <a:endParaRPr lang="en-US"/>
          </a:p>
          <a:p>
            <a:pPr lvl="1"/>
            <a:r>
              <a:rPr lang="en-US">
                <a:ea typeface="Open Sans"/>
                <a:cs typeface="Arial"/>
              </a:rPr>
              <a:t>Verification of completed submission of all documents</a:t>
            </a:r>
            <a:endParaRPr lang="en-US">
              <a:ea typeface="Open Sans"/>
            </a:endParaRPr>
          </a:p>
          <a:p>
            <a:pPr lvl="1"/>
            <a:r>
              <a:rPr lang="en-US">
                <a:ea typeface="Open Sans"/>
                <a:cs typeface="Arial"/>
              </a:rPr>
              <a:t>A listing of each item submitted, including exact titles and formats in which the items were submitted </a:t>
            </a:r>
            <a:endParaRPr lang="en-US">
              <a:ea typeface="Open Sans"/>
            </a:endParaRPr>
          </a:p>
          <a:p>
            <a:endParaRPr lang="en-US">
              <a:ea typeface="Open Sans"/>
            </a:endParaRPr>
          </a:p>
          <a:p>
            <a:r>
              <a:rPr lang="en-US">
                <a:ea typeface="Open Sans"/>
                <a:cs typeface="Arial"/>
              </a:rPr>
              <a:t>3.2.5.2.  Once the Respondent has completed their submission and provided written notification as required above, the Solicitation Coordinator will provide confirmation of receipt via email.</a:t>
            </a:r>
            <a:endParaRPr lang="en-US"/>
          </a:p>
          <a:p>
            <a:endParaRPr lang="en-US">
              <a:ea typeface="Open Sans"/>
            </a:endParaRPr>
          </a:p>
          <a:p>
            <a:r>
              <a:rPr lang="en-US">
                <a:ea typeface="Open Sans"/>
                <a:cs typeface="Arial"/>
              </a:rPr>
              <a:t>3.2.5.3.  Should the Respondent require deletion or correction of items in their submission prior to the Response Deadline found in RFP Section 2.1. the Respondent shall submit to the solicitation coordinator a written request via email no later than twenty-four (24) hours prior to the Response Deadline found in RFP Section 2.1.  The Solicitation Coordinator will confirm the deletion of any items in writing via email and the Respondent shall then use the same link previously provided to upload the correct items and notify the Solicitation Coordinator using the same steps found in RFP Section 3.2.5.1.a. and 3.2.5.1.b.</a:t>
            </a:r>
            <a:endParaRPr lang="en-US"/>
          </a:p>
          <a:p>
            <a:endParaRPr lang="en-US">
              <a:ea typeface="Open Sans"/>
            </a:endParaRPr>
          </a:p>
          <a:p>
            <a:r>
              <a:rPr lang="en-US">
                <a:ea typeface="Open Sans"/>
                <a:cs typeface="Arial"/>
              </a:rPr>
              <a:t>3.2.5.4.  Should a Respondent not follow the steps outlined in Sections 3.2.5.1,, 3.2.5.2 and 3.2.5.3. Their response may be found non-responsive and/or may not be eligible for digital submission.    A Respondent shall not be allowed to alter their proposal submission after the Response Deadline found in RFP Section 2.1. unless requested to do so by the Solicitation Coordinator through a clarification request, which is done at the State’s sole discretion.</a:t>
            </a:r>
            <a:endParaRPr lang="en-US"/>
          </a:p>
          <a:p>
            <a:pPr marL="0" indent="0">
              <a:buNone/>
            </a:pPr>
            <a:br>
              <a:rPr lang="en-US"/>
            </a:br>
            <a:endParaRPr lang="en-US">
              <a:ea typeface="Open Sans"/>
            </a:endParaRPr>
          </a:p>
          <a:p>
            <a:endParaRPr lang="en-US" sz="2600">
              <a:ea typeface="Open Sans"/>
            </a:endParaRPr>
          </a:p>
        </p:txBody>
      </p:sp>
    </p:spTree>
    <p:extLst>
      <p:ext uri="{BB962C8B-B14F-4D97-AF65-F5344CB8AC3E}">
        <p14:creationId xmlns:p14="http://schemas.microsoft.com/office/powerpoint/2010/main" val="1481605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0946-6061-9116-D843-0FAE7194E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94D50-3A1A-B385-6560-E27016E7C58B}"/>
              </a:ext>
            </a:extLst>
          </p:cNvPr>
          <p:cNvSpPr>
            <a:spLocks noGrp="1"/>
          </p:cNvSpPr>
          <p:nvPr>
            <p:ph type="title"/>
          </p:nvPr>
        </p:nvSpPr>
        <p:spPr/>
        <p:txBody>
          <a:bodyPr/>
          <a:lstStyle/>
          <a:p>
            <a:r>
              <a:rPr lang="en-US"/>
              <a:t>Solicitation Process</a:t>
            </a:r>
          </a:p>
        </p:txBody>
      </p:sp>
      <p:sp>
        <p:nvSpPr>
          <p:cNvPr id="3" name="Content Placeholder 2">
            <a:extLst>
              <a:ext uri="{FF2B5EF4-FFF2-40B4-BE49-F238E27FC236}">
                <a16:creationId xmlns:a16="http://schemas.microsoft.com/office/drawing/2014/main" id="{FCD2EE68-559C-8113-4AFE-BB89381366ED}"/>
              </a:ext>
            </a:extLst>
          </p:cNvPr>
          <p:cNvSpPr>
            <a:spLocks noGrp="1"/>
          </p:cNvSpPr>
          <p:nvPr>
            <p:ph idx="1"/>
          </p:nvPr>
        </p:nvSpPr>
        <p:spPr>
          <a:xfrm>
            <a:off x="374904" y="1447800"/>
            <a:ext cx="8494776" cy="4541520"/>
          </a:xfrm>
        </p:spPr>
        <p:txBody>
          <a:bodyPr vert="horz" lIns="91440" tIns="45720" rIns="91440" bIns="45720" rtlCol="0" anchor="t">
            <a:normAutofit fontScale="92500" lnSpcReduction="10000"/>
          </a:bodyPr>
          <a:lstStyle/>
          <a:p>
            <a:r>
              <a:rPr lang="en-US" sz="1400" dirty="0"/>
              <a:t>RFP Section 3 - Response Requirements</a:t>
            </a:r>
          </a:p>
          <a:p>
            <a:r>
              <a:rPr lang="en-US" sz="1400" dirty="0"/>
              <a:t>3.1 Technical Response</a:t>
            </a:r>
            <a:endParaRPr lang="en-US" sz="1400" dirty="0">
              <a:ea typeface="Open Sans"/>
            </a:endParaRPr>
          </a:p>
          <a:p>
            <a:pPr lvl="1"/>
            <a:r>
              <a:rPr lang="en-US" sz="1400" dirty="0"/>
              <a:t>A Technical Response should NOT exceed 50 pages in length</a:t>
            </a:r>
            <a:endParaRPr lang="en-US" sz="1400" dirty="0">
              <a:ea typeface="Open Sans"/>
            </a:endParaRPr>
          </a:p>
          <a:p>
            <a:r>
              <a:rPr lang="en-US" sz="1400" dirty="0"/>
              <a:t>3.3 Response Prohibitions</a:t>
            </a:r>
            <a:endParaRPr lang="en-US" sz="1400" dirty="0">
              <a:ea typeface="Open Sans"/>
            </a:endParaRPr>
          </a:p>
          <a:p>
            <a:pPr lvl="1">
              <a:lnSpc>
                <a:spcPct val="120000"/>
              </a:lnSpc>
            </a:pPr>
            <a:r>
              <a:rPr lang="en-US" sz="1400" dirty="0"/>
              <a:t>Must not include alternate contract terms and conditions. If a response contains such terms and conditions, the State, at its sole discretion, may determine the response to be a non-responsive counteroffer and reject it.</a:t>
            </a:r>
            <a:endParaRPr lang="en-US" sz="1400" dirty="0">
              <a:ea typeface="Open Sans"/>
            </a:endParaRPr>
          </a:p>
          <a:p>
            <a:pPr lvl="1">
              <a:lnSpc>
                <a:spcPct val="120000"/>
              </a:lnSpc>
            </a:pPr>
            <a:r>
              <a:rPr lang="en-US" sz="1400" dirty="0"/>
              <a:t>Must not restrict the rights of the State or otherwise qualify the response</a:t>
            </a:r>
            <a:endParaRPr lang="en-US" sz="1400" dirty="0">
              <a:ea typeface="Open Sans"/>
            </a:endParaRPr>
          </a:p>
          <a:p>
            <a:pPr lvl="1">
              <a:lnSpc>
                <a:spcPct val="120000"/>
              </a:lnSpc>
            </a:pPr>
            <a:r>
              <a:rPr lang="en-US" sz="1400" dirty="0"/>
              <a:t>Must not provide alternative goods or services (i.e. services different from those requested and required in the RFP) unless expressly requested by the RFP.</a:t>
            </a:r>
            <a:endParaRPr lang="en-US" sz="1400" dirty="0">
              <a:ea typeface="Open Sans"/>
            </a:endParaRPr>
          </a:p>
          <a:p>
            <a:pPr lvl="1">
              <a:lnSpc>
                <a:spcPct val="120000"/>
              </a:lnSpc>
            </a:pPr>
            <a:r>
              <a:rPr lang="en-US" sz="1400" dirty="0"/>
              <a:t>Must not include cost proposals that involve any collusion among respondents</a:t>
            </a:r>
            <a:endParaRPr lang="en-US" sz="1400" dirty="0">
              <a:ea typeface="Open Sans"/>
            </a:endParaRPr>
          </a:p>
          <a:p>
            <a:pPr lvl="1">
              <a:lnSpc>
                <a:spcPct val="120000"/>
              </a:lnSpc>
            </a:pPr>
            <a:r>
              <a:rPr lang="en-US" sz="1400" dirty="0"/>
              <a:t>Must not include, for consideration in this procurement process or subsequent contract negotiations, incorrect information that the Respondent knew or should have known was materially incorrect;</a:t>
            </a:r>
            <a:endParaRPr lang="en-US" sz="1400" dirty="0">
              <a:ea typeface="Open Sans"/>
            </a:endParaRPr>
          </a:p>
          <a:p>
            <a:pPr lvl="1">
              <a:lnSpc>
                <a:spcPct val="120000"/>
              </a:lnSpc>
            </a:pPr>
            <a:r>
              <a:rPr lang="en-US" sz="1400" dirty="0"/>
              <a:t>Must not include more than one response, per Respondent;</a:t>
            </a:r>
            <a:endParaRPr lang="en-US" sz="1400" dirty="0">
              <a:ea typeface="Open Sans"/>
            </a:endParaRPr>
          </a:p>
          <a:p>
            <a:pPr lvl="1">
              <a:lnSpc>
                <a:spcPct val="120000"/>
              </a:lnSpc>
            </a:pPr>
            <a:r>
              <a:rPr lang="en-US" sz="1400" dirty="0"/>
              <a:t>Must not include any information concerning costs (in specific dollars or numbers) associated with the Technical Response;	</a:t>
            </a:r>
            <a:endParaRPr lang="en-US" sz="1400" dirty="0">
              <a:ea typeface="Open Sans"/>
            </a:endParaRPr>
          </a:p>
          <a:p>
            <a:pPr lvl="1">
              <a:lnSpc>
                <a:spcPct val="120000"/>
              </a:lnSpc>
            </a:pPr>
            <a:r>
              <a:rPr lang="en-US" sz="1400" dirty="0"/>
              <a:t>The State shall not consider a response from an individual who is, or within the past six (6) months has been, a State Employee. </a:t>
            </a:r>
            <a:endParaRPr lang="en-US" sz="1400" dirty="0">
              <a:ea typeface="Open Sans"/>
            </a:endParaRPr>
          </a:p>
          <a:p>
            <a:endParaRPr lang="en-US" sz="700" dirty="0"/>
          </a:p>
        </p:txBody>
      </p:sp>
    </p:spTree>
    <p:extLst>
      <p:ext uri="{BB962C8B-B14F-4D97-AF65-F5344CB8AC3E}">
        <p14:creationId xmlns:p14="http://schemas.microsoft.com/office/powerpoint/2010/main" val="4030596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DCC8-07BE-9DD6-F78E-9E0F25A86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F44B6E-7E3D-9DFF-E097-C164D7D10C34}"/>
              </a:ext>
            </a:extLst>
          </p:cNvPr>
          <p:cNvSpPr>
            <a:spLocks noGrp="1"/>
          </p:cNvSpPr>
          <p:nvPr>
            <p:ph type="title"/>
          </p:nvPr>
        </p:nvSpPr>
        <p:spPr/>
        <p:txBody>
          <a:bodyPr/>
          <a:lstStyle/>
          <a:p>
            <a:r>
              <a:rPr lang="en-US"/>
              <a:t>Solicitation Process</a:t>
            </a:r>
          </a:p>
        </p:txBody>
      </p:sp>
      <p:sp>
        <p:nvSpPr>
          <p:cNvPr id="3" name="Content Placeholder 2">
            <a:extLst>
              <a:ext uri="{FF2B5EF4-FFF2-40B4-BE49-F238E27FC236}">
                <a16:creationId xmlns:a16="http://schemas.microsoft.com/office/drawing/2014/main" id="{547FC9BE-30F0-C0EA-BDA3-EBF26E0F51BC}"/>
              </a:ext>
            </a:extLst>
          </p:cNvPr>
          <p:cNvSpPr>
            <a:spLocks noGrp="1"/>
          </p:cNvSpPr>
          <p:nvPr>
            <p:ph idx="1"/>
          </p:nvPr>
        </p:nvSpPr>
        <p:spPr/>
        <p:txBody>
          <a:bodyPr vert="horz" lIns="91440" tIns="45720" rIns="91440" bIns="45720" rtlCol="0" anchor="t">
            <a:normAutofit fontScale="92500" lnSpcReduction="20000"/>
          </a:bodyPr>
          <a:lstStyle/>
          <a:p>
            <a:r>
              <a:rPr lang="en-US" sz="2600"/>
              <a:t>RFP Section 3 - </a:t>
            </a:r>
            <a:r>
              <a:rPr lang="en-US" sz="2800"/>
              <a:t>Response Requirements</a:t>
            </a:r>
            <a:endParaRPr lang="en-US"/>
          </a:p>
          <a:p>
            <a:r>
              <a:rPr lang="en-US" sz="2200"/>
              <a:t>3.3 Response Prohibitions-Section 3.3.9</a:t>
            </a:r>
            <a:endParaRPr lang="en-US" sz="2200">
              <a:ea typeface="Open Sans"/>
            </a:endParaRPr>
          </a:p>
          <a:p>
            <a:pPr lvl="1">
              <a:buFont typeface="Calibri" panose="020B0604020202020204" pitchFamily="34" charset="0"/>
            </a:pPr>
            <a:r>
              <a:rPr lang="en-US" sz="2000">
                <a:ea typeface="Open Sans"/>
              </a:rPr>
              <a:t>A respondent is required to Identify and disclose any Organizational Conflicts of Interest in accordance with this section.  This includes and but is not limited to: </a:t>
            </a:r>
          </a:p>
          <a:p>
            <a:pPr lvl="2">
              <a:buFont typeface="Calibri" panose="020B0604020202020204" pitchFamily="34" charset="0"/>
              <a:buChar char="–"/>
            </a:pPr>
            <a:r>
              <a:rPr lang="en-US" sz="1600">
                <a:ea typeface="Open Sans"/>
                <a:cs typeface="Arial"/>
              </a:rPr>
              <a:t>Any current contractual relationships with TDOT (by identifying the TDOT contract number and project manager);</a:t>
            </a:r>
            <a:endParaRPr lang="en-US" sz="1600">
              <a:ea typeface="Open Sans"/>
            </a:endParaRPr>
          </a:p>
          <a:p>
            <a:pPr lvl="2">
              <a:buFont typeface="Calibri" panose="020B0604020202020204" pitchFamily="34" charset="0"/>
              <a:buChar char="–"/>
            </a:pPr>
            <a:r>
              <a:rPr lang="en-US" sz="1600">
                <a:ea typeface="Open Sans"/>
                <a:cs typeface="Arial"/>
              </a:rPr>
              <a:t>present or planned contractual or employment relationships with any current TDOT employee;</a:t>
            </a:r>
            <a:endParaRPr lang="en-US" sz="1600">
              <a:ea typeface="Open Sans"/>
            </a:endParaRPr>
          </a:p>
          <a:p>
            <a:pPr lvl="2">
              <a:buFont typeface="Calibri" panose="020B0604020202020204" pitchFamily="34" charset="0"/>
              <a:buChar char="–"/>
            </a:pPr>
            <a:r>
              <a:rPr lang="en-US" sz="1600">
                <a:ea typeface="Open Sans"/>
                <a:cs typeface="Arial"/>
              </a:rPr>
              <a:t>Any current relationships between Key Personnel on other TDOT projects; and</a:t>
            </a:r>
            <a:endParaRPr lang="en-US" sz="1600">
              <a:ea typeface="Open Sans"/>
            </a:endParaRPr>
          </a:p>
          <a:p>
            <a:pPr lvl="2">
              <a:buFont typeface="Calibri" panose="020B0604020202020204" pitchFamily="34" charset="0"/>
              <a:buChar char="–"/>
            </a:pPr>
            <a:r>
              <a:rPr lang="en-US" sz="1600">
                <a:ea typeface="Open Sans"/>
                <a:cs typeface="Arial"/>
              </a:rPr>
              <a:t>Any other circumstances that might be considered to create a financial interest in the Contract by any current TDOT employee if the Respondent is awarded the Contract.</a:t>
            </a:r>
            <a:endParaRPr lang="en-US" sz="1600"/>
          </a:p>
          <a:p>
            <a:pPr lvl="1">
              <a:buFont typeface="Calibri" panose="020B0604020202020204" pitchFamily="34" charset="0"/>
            </a:pPr>
            <a:r>
              <a:rPr lang="en-US" sz="2000">
                <a:ea typeface="Open Sans"/>
              </a:rPr>
              <a:t>A Respondent must disclose this as part of their Technical Response on separate pages and detailing steps that have been or will be taken to avoid, neutralize, or mitigate any organizational conflicts of interest</a:t>
            </a:r>
          </a:p>
          <a:p>
            <a:pPr lvl="1">
              <a:lnSpc>
                <a:spcPct val="120000"/>
              </a:lnSpc>
            </a:pPr>
            <a:endParaRPr lang="en-US" sz="2200">
              <a:ea typeface="Open Sans"/>
            </a:endParaRPr>
          </a:p>
          <a:p>
            <a:endParaRPr lang="en-US">
              <a:ea typeface="Open Sans"/>
            </a:endParaRPr>
          </a:p>
        </p:txBody>
      </p:sp>
    </p:spTree>
    <p:extLst>
      <p:ext uri="{BB962C8B-B14F-4D97-AF65-F5344CB8AC3E}">
        <p14:creationId xmlns:p14="http://schemas.microsoft.com/office/powerpoint/2010/main" val="2329022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3B343-11A5-7D88-EF3A-ACFB3614CEA9}"/>
              </a:ext>
            </a:extLst>
          </p:cNvPr>
          <p:cNvSpPr>
            <a:spLocks noGrp="1"/>
          </p:cNvSpPr>
          <p:nvPr>
            <p:ph type="title"/>
          </p:nvPr>
        </p:nvSpPr>
        <p:spPr/>
        <p:txBody>
          <a:bodyPr/>
          <a:lstStyle/>
          <a:p>
            <a:r>
              <a:rPr lang="en-US"/>
              <a:t>Solicitation Process</a:t>
            </a:r>
          </a:p>
        </p:txBody>
      </p:sp>
      <p:sp>
        <p:nvSpPr>
          <p:cNvPr id="3" name="Content Placeholder 2">
            <a:extLst>
              <a:ext uri="{FF2B5EF4-FFF2-40B4-BE49-F238E27FC236}">
                <a16:creationId xmlns:a16="http://schemas.microsoft.com/office/drawing/2014/main" id="{B1C4385A-BFCD-1B7C-EEB7-0213E6B8E3F1}"/>
              </a:ext>
            </a:extLst>
          </p:cNvPr>
          <p:cNvSpPr>
            <a:spLocks noGrp="1"/>
          </p:cNvSpPr>
          <p:nvPr>
            <p:ph idx="1"/>
          </p:nvPr>
        </p:nvSpPr>
        <p:spPr/>
        <p:txBody>
          <a:bodyPr/>
          <a:lstStyle/>
          <a:p>
            <a:r>
              <a:rPr lang="en-US"/>
              <a:t>RFP Section 5 – Evaluation &amp; Contract Award</a:t>
            </a:r>
          </a:p>
          <a:p>
            <a:endParaRPr lang="en-US" sz="1400"/>
          </a:p>
          <a:p>
            <a:r>
              <a:rPr lang="en-US" sz="1800"/>
              <a:t>Proposals will be evaluated with the following point totals</a:t>
            </a:r>
          </a:p>
          <a:p>
            <a:endParaRPr lang="en-US"/>
          </a:p>
          <a:p>
            <a:endParaRPr lang="en-US"/>
          </a:p>
        </p:txBody>
      </p:sp>
      <p:pic>
        <p:nvPicPr>
          <p:cNvPr id="7" name="Picture 6" descr="Table&#10;&#10;Description automatically generated">
            <a:extLst>
              <a:ext uri="{FF2B5EF4-FFF2-40B4-BE49-F238E27FC236}">
                <a16:creationId xmlns:a16="http://schemas.microsoft.com/office/drawing/2014/main" id="{E4200E4A-DA3F-605A-D673-4F4A2AEA3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819400"/>
            <a:ext cx="6400800" cy="2229509"/>
          </a:xfrm>
          <a:prstGeom prst="rect">
            <a:avLst/>
          </a:prstGeom>
        </p:spPr>
      </p:pic>
    </p:spTree>
    <p:extLst>
      <p:ext uri="{BB962C8B-B14F-4D97-AF65-F5344CB8AC3E}">
        <p14:creationId xmlns:p14="http://schemas.microsoft.com/office/powerpoint/2010/main" val="3589718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8B81E-C2E1-E686-870B-4AC4293DA718}"/>
              </a:ext>
            </a:extLst>
          </p:cNvPr>
          <p:cNvSpPr>
            <a:spLocks noGrp="1"/>
          </p:cNvSpPr>
          <p:nvPr>
            <p:ph type="title"/>
          </p:nvPr>
        </p:nvSpPr>
        <p:spPr/>
        <p:txBody>
          <a:bodyPr/>
          <a:lstStyle/>
          <a:p>
            <a:r>
              <a:rPr lang="en-US"/>
              <a:t>RFP Attachments &amp; Evaluation Models</a:t>
            </a:r>
          </a:p>
        </p:txBody>
      </p:sp>
      <p:sp>
        <p:nvSpPr>
          <p:cNvPr id="3" name="Content Placeholder 2">
            <a:extLst>
              <a:ext uri="{FF2B5EF4-FFF2-40B4-BE49-F238E27FC236}">
                <a16:creationId xmlns:a16="http://schemas.microsoft.com/office/drawing/2014/main" id="{07720F5C-7C92-838C-4790-01E9C914D4E5}"/>
              </a:ext>
            </a:extLst>
          </p:cNvPr>
          <p:cNvSpPr>
            <a:spLocks noGrp="1"/>
          </p:cNvSpPr>
          <p:nvPr>
            <p:ph idx="1"/>
          </p:nvPr>
        </p:nvSpPr>
        <p:spPr/>
        <p:txBody>
          <a:bodyPr vert="horz" lIns="91440" tIns="45720" rIns="91440" bIns="45720" rtlCol="0" anchor="t">
            <a:normAutofit lnSpcReduction="10000"/>
          </a:bodyPr>
          <a:lstStyle/>
          <a:p>
            <a:r>
              <a:rPr lang="en-US" sz="2000"/>
              <a:t>Attachment 6.1. Statement of Certification and Assurances must be signed without exception or qualification and </a:t>
            </a:r>
            <a:r>
              <a:rPr lang="en-US" sz="2000" b="1"/>
              <a:t>MUST</a:t>
            </a:r>
            <a:r>
              <a:rPr lang="en-US" sz="2000"/>
              <a:t> be signed by someone who has the legal authority to bind the Respondent.  </a:t>
            </a:r>
          </a:p>
          <a:p>
            <a:pPr lvl="1"/>
            <a:r>
              <a:rPr lang="en-US" sz="1700"/>
              <a:t>If signed by someone other than the President or the Chief Executive Officer, you must attach evidence of the individual’s authority to bind the Respondent</a:t>
            </a:r>
            <a:endParaRPr lang="en-US" sz="1700">
              <a:ea typeface="Open Sans"/>
            </a:endParaRPr>
          </a:p>
          <a:p>
            <a:r>
              <a:rPr lang="en-US" sz="2000"/>
              <a:t>Attachment 6.2. and Section 3.1.1.4 Response items</a:t>
            </a:r>
            <a:endParaRPr lang="en-US" sz="2000">
              <a:ea typeface="Open Sans"/>
            </a:endParaRPr>
          </a:p>
          <a:p>
            <a:pPr lvl="1"/>
            <a:r>
              <a:rPr lang="en-US" sz="1800"/>
              <a:t>Column 1 – Response page numbers</a:t>
            </a:r>
            <a:endParaRPr lang="en-US" sz="1800">
              <a:ea typeface="Open Sans"/>
            </a:endParaRPr>
          </a:p>
          <a:p>
            <a:pPr lvl="2"/>
            <a:r>
              <a:rPr lang="en-US" sz="1600"/>
              <a:t>Respondents complete</a:t>
            </a:r>
            <a:endParaRPr lang="en-US" sz="1600">
              <a:ea typeface="Open Sans"/>
            </a:endParaRPr>
          </a:p>
          <a:p>
            <a:pPr lvl="2"/>
            <a:r>
              <a:rPr lang="en-US" sz="1600"/>
              <a:t>Immensely helpful to evaluators</a:t>
            </a:r>
            <a:endParaRPr lang="en-US" sz="1600">
              <a:ea typeface="Open Sans"/>
            </a:endParaRPr>
          </a:p>
          <a:p>
            <a:pPr lvl="1"/>
            <a:r>
              <a:rPr lang="en-US" sz="1900">
                <a:ea typeface="Open Sans"/>
              </a:rPr>
              <a:t>General Qualifications &amp; Experience Items (Section 3.1.1.4.)</a:t>
            </a:r>
          </a:p>
          <a:p>
            <a:pPr lvl="2"/>
            <a:r>
              <a:rPr lang="en-US" sz="1700">
                <a:ea typeface="Open Sans"/>
              </a:rPr>
              <a:t>Not scored. Per 5.2.1., Respondent may be deemed non-responsive or non-responsible, if State deems necessary</a:t>
            </a:r>
            <a:endParaRPr lang="en-US"/>
          </a:p>
          <a:p>
            <a:pPr lvl="1"/>
            <a:endParaRPr lang="en-US" sz="1800">
              <a:ea typeface="Open Sans"/>
            </a:endParaRPr>
          </a:p>
          <a:p>
            <a:endParaRPr lang="en-US"/>
          </a:p>
        </p:txBody>
      </p:sp>
    </p:spTree>
    <p:extLst>
      <p:ext uri="{BB962C8B-B14F-4D97-AF65-F5344CB8AC3E}">
        <p14:creationId xmlns:p14="http://schemas.microsoft.com/office/powerpoint/2010/main" val="1396884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7233-ACDC-FCFE-AB4E-319D0C5EECE5}"/>
              </a:ext>
            </a:extLst>
          </p:cNvPr>
          <p:cNvSpPr>
            <a:spLocks noGrp="1"/>
          </p:cNvSpPr>
          <p:nvPr>
            <p:ph type="title"/>
          </p:nvPr>
        </p:nvSpPr>
        <p:spPr/>
        <p:txBody>
          <a:bodyPr/>
          <a:lstStyle/>
          <a:p>
            <a:r>
              <a:rPr lang="en-US"/>
              <a:t>RFP Attachments &amp; Evaluation Models</a:t>
            </a:r>
          </a:p>
        </p:txBody>
      </p:sp>
      <p:sp>
        <p:nvSpPr>
          <p:cNvPr id="3" name="Content Placeholder 2">
            <a:extLst>
              <a:ext uri="{FF2B5EF4-FFF2-40B4-BE49-F238E27FC236}">
                <a16:creationId xmlns:a16="http://schemas.microsoft.com/office/drawing/2014/main" id="{CCF0EFD2-57F1-FE8C-67B2-AD638CDE03E6}"/>
              </a:ext>
            </a:extLst>
          </p:cNvPr>
          <p:cNvSpPr>
            <a:spLocks noGrp="1"/>
          </p:cNvSpPr>
          <p:nvPr>
            <p:ph idx="1"/>
          </p:nvPr>
        </p:nvSpPr>
        <p:spPr/>
        <p:txBody>
          <a:bodyPr vert="horz" lIns="91440" tIns="45720" rIns="91440" bIns="45720" rtlCol="0" anchor="t">
            <a:normAutofit lnSpcReduction="10000"/>
          </a:bodyPr>
          <a:lstStyle/>
          <a:p>
            <a:pPr lvl="1"/>
            <a:r>
              <a:rPr lang="en-US" sz="1900"/>
              <a:t>Mandatory Requirement Items (Section A) </a:t>
            </a:r>
            <a:endParaRPr lang="en-US" sz="1900">
              <a:ea typeface="Open Sans"/>
            </a:endParaRPr>
          </a:p>
          <a:p>
            <a:pPr lvl="2"/>
            <a:r>
              <a:rPr lang="en-US" sz="1600"/>
              <a:t>Eleven (11) items that will need to be addressed</a:t>
            </a:r>
          </a:p>
          <a:p>
            <a:pPr lvl="2"/>
            <a:r>
              <a:rPr lang="en-US" sz="1600"/>
              <a:t>Pass/Fail – All lines must pass to move onto technical evaluations</a:t>
            </a:r>
            <a:endParaRPr lang="en-US"/>
          </a:p>
          <a:p>
            <a:pPr lvl="1"/>
            <a:r>
              <a:rPr lang="en-US" sz="2000"/>
              <a:t>Technical Qualifications, Experience and Approach Items (Section B and C– worth 70%) </a:t>
            </a:r>
          </a:p>
          <a:p>
            <a:pPr lvl="2"/>
            <a:r>
              <a:rPr lang="en-US" sz="1600"/>
              <a:t>Twelve (12) items, scored by each item against evaluation factors that reflect relative importance</a:t>
            </a:r>
            <a:endParaRPr lang="en-US" sz="1600">
              <a:ea typeface="Open Sans"/>
            </a:endParaRPr>
          </a:p>
          <a:p>
            <a:pPr lvl="2"/>
            <a:r>
              <a:rPr lang="en-US" sz="1500"/>
              <a:t>Some items may require more detailed attention; please ensure that all aspects of these items are addressed</a:t>
            </a:r>
            <a:endParaRPr lang="en-US" sz="1500">
              <a:ea typeface="Open Sans"/>
            </a:endParaRPr>
          </a:p>
          <a:p>
            <a:pPr lvl="1"/>
            <a:r>
              <a:rPr lang="en-US" sz="2000"/>
              <a:t>Oral Presentations (At State's Discretion)</a:t>
            </a:r>
            <a:endParaRPr lang="en-US" sz="2000">
              <a:ea typeface="Open Sans"/>
            </a:endParaRPr>
          </a:p>
          <a:p>
            <a:pPr lvl="2"/>
            <a:r>
              <a:rPr lang="en-US" sz="1800"/>
              <a:t>Allows Respondents to explain their technical proposal. </a:t>
            </a:r>
            <a:endParaRPr lang="en-US" sz="1800">
              <a:ea typeface="Open Sans"/>
            </a:endParaRPr>
          </a:p>
          <a:p>
            <a:pPr lvl="2"/>
            <a:endParaRPr lang="en-US" sz="1600"/>
          </a:p>
          <a:p>
            <a:r>
              <a:rPr lang="en-US" sz="2000"/>
              <a:t>Cost Proposal (Attachment 6.3.) </a:t>
            </a:r>
            <a:endParaRPr lang="en-US" sz="2000">
              <a:ea typeface="Open Sans"/>
            </a:endParaRPr>
          </a:p>
          <a:p>
            <a:pPr lvl="1"/>
            <a:r>
              <a:rPr lang="en-US" sz="1800"/>
              <a:t>This Cost Proposal must be completed </a:t>
            </a:r>
            <a:r>
              <a:rPr lang="en-US" sz="1800" u="sng"/>
              <a:t>exactly</a:t>
            </a:r>
            <a:r>
              <a:rPr lang="en-US" sz="1800"/>
              <a:t> as required</a:t>
            </a:r>
            <a:endParaRPr lang="en-US" sz="1800">
              <a:ea typeface="Open Sans"/>
            </a:endParaRPr>
          </a:p>
          <a:p>
            <a:endParaRPr lang="en-US"/>
          </a:p>
        </p:txBody>
      </p:sp>
    </p:spTree>
    <p:extLst>
      <p:ext uri="{BB962C8B-B14F-4D97-AF65-F5344CB8AC3E}">
        <p14:creationId xmlns:p14="http://schemas.microsoft.com/office/powerpoint/2010/main" val="1523883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03CA-E8B7-60AE-D355-0EF3C656A7E5}"/>
              </a:ext>
            </a:extLst>
          </p:cNvPr>
          <p:cNvSpPr>
            <a:spLocks noGrp="1"/>
          </p:cNvSpPr>
          <p:nvPr>
            <p:ph type="title"/>
          </p:nvPr>
        </p:nvSpPr>
        <p:spPr>
          <a:xfrm>
            <a:off x="457200" y="152400"/>
            <a:ext cx="8229600" cy="381000"/>
          </a:xfrm>
        </p:spPr>
        <p:txBody>
          <a:bodyPr>
            <a:normAutofit fontScale="90000"/>
          </a:bodyPr>
          <a:lstStyle/>
          <a:p>
            <a:pPr algn="ctr"/>
            <a:r>
              <a:rPr lang="en-US" dirty="0">
                <a:solidFill>
                  <a:schemeClr val="tx1"/>
                </a:solidFill>
                <a:ea typeface="Open Sans Light"/>
              </a:rPr>
              <a:t>Cost Proposal</a:t>
            </a:r>
          </a:p>
        </p:txBody>
      </p:sp>
      <p:graphicFrame>
        <p:nvGraphicFramePr>
          <p:cNvPr id="6" name="Table 5">
            <a:extLst>
              <a:ext uri="{FF2B5EF4-FFF2-40B4-BE49-F238E27FC236}">
                <a16:creationId xmlns:a16="http://schemas.microsoft.com/office/drawing/2014/main" id="{70CBB1F7-4026-D715-0A57-B094F5FD3255}"/>
              </a:ext>
            </a:extLst>
          </p:cNvPr>
          <p:cNvGraphicFramePr>
            <a:graphicFrameLocks noGrp="1"/>
          </p:cNvGraphicFramePr>
          <p:nvPr>
            <p:extLst>
              <p:ext uri="{D42A27DB-BD31-4B8C-83A1-F6EECF244321}">
                <p14:modId xmlns:p14="http://schemas.microsoft.com/office/powerpoint/2010/main" val="1917430981"/>
              </p:ext>
            </p:extLst>
          </p:nvPr>
        </p:nvGraphicFramePr>
        <p:xfrm>
          <a:off x="1246590" y="616488"/>
          <a:ext cx="6378384" cy="2089150"/>
        </p:xfrm>
        <a:graphic>
          <a:graphicData uri="http://schemas.openxmlformats.org/drawingml/2006/table">
            <a:tbl>
              <a:tblPr bandRow="1">
                <a:tableStyleId>{5C22544A-7EE6-4342-B048-85BDC9FD1C3A}</a:tableStyleId>
              </a:tblPr>
              <a:tblGrid>
                <a:gridCol w="3506462">
                  <a:extLst>
                    <a:ext uri="{9D8B030D-6E8A-4147-A177-3AD203B41FA5}">
                      <a16:colId xmlns:a16="http://schemas.microsoft.com/office/drawing/2014/main" val="1412189900"/>
                    </a:ext>
                  </a:extLst>
                </a:gridCol>
                <a:gridCol w="2871922">
                  <a:extLst>
                    <a:ext uri="{9D8B030D-6E8A-4147-A177-3AD203B41FA5}">
                      <a16:colId xmlns:a16="http://schemas.microsoft.com/office/drawing/2014/main" val="1894818565"/>
                    </a:ext>
                  </a:extLst>
                </a:gridCol>
              </a:tblGrid>
              <a:tr h="207645">
                <a:tc>
                  <a:txBody>
                    <a:bodyPr/>
                    <a:lstStyle/>
                    <a:p>
                      <a:pPr marL="0" marR="0" algn="ctr">
                        <a:spcBef>
                          <a:spcPts val="300"/>
                        </a:spcBef>
                        <a:spcAft>
                          <a:spcPts val="300"/>
                        </a:spcAft>
                        <a:buNone/>
                      </a:pPr>
                      <a:r>
                        <a:rPr lang="en-US" sz="900" b="1" dirty="0">
                          <a:solidFill>
                            <a:srgbClr val="000000"/>
                          </a:solidFill>
                          <a:effectLst/>
                          <a:latin typeface="Arial"/>
                        </a:rPr>
                        <a:t>Cost Item Description</a:t>
                      </a:r>
                      <a:endParaRPr lang="en-US" dirty="0">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300"/>
                        </a:spcBef>
                        <a:spcAft>
                          <a:spcPts val="300"/>
                        </a:spcAft>
                        <a:buNone/>
                      </a:pPr>
                      <a:r>
                        <a:rPr lang="en-US" sz="900" b="1" dirty="0">
                          <a:solidFill>
                            <a:srgbClr val="000000"/>
                          </a:solidFill>
                          <a:effectLst/>
                          <a:latin typeface="Arial"/>
                        </a:rPr>
                        <a:t>Proposed Cost</a:t>
                      </a:r>
                      <a:endParaRPr lang="en-US" dirty="0">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23720261"/>
                  </a:ext>
                </a:extLst>
              </a:tr>
              <a:tr h="0">
                <a:tc>
                  <a:txBody>
                    <a:bodyPr/>
                    <a:lstStyle/>
                    <a:p>
                      <a:pPr marL="0" marR="0">
                        <a:lnSpc>
                          <a:spcPct val="107000"/>
                        </a:lnSpc>
                        <a:spcBef>
                          <a:spcPts val="600"/>
                        </a:spcBef>
                        <a:spcAft>
                          <a:spcPts val="600"/>
                        </a:spcAft>
                        <a:buNone/>
                      </a:pPr>
                      <a:r>
                        <a:rPr lang="en-US" sz="1000" dirty="0">
                          <a:solidFill>
                            <a:srgbClr val="000000"/>
                          </a:solidFill>
                          <a:effectLst/>
                          <a:latin typeface="Arial"/>
                        </a:rPr>
                        <a:t>ROUTINE MAINTENANCE SERVICES</a:t>
                      </a:r>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spcBef>
                          <a:spcPts val="600"/>
                        </a:spcBef>
                        <a:buNone/>
                      </a:pPr>
                      <a:r>
                        <a:rPr lang="en-US" sz="1000" b="1" dirty="0">
                          <a:solidFill>
                            <a:srgbClr val="000000"/>
                          </a:solidFill>
                          <a:effectLst/>
                          <a:latin typeface="Arial"/>
                        </a:rPr>
                        <a:t>$</a:t>
                      </a:r>
                      <a:endParaRPr lang="en-US" dirty="0">
                        <a:effectLst/>
                        <a:latin typeface="Arial"/>
                      </a:endParaRPr>
                    </a:p>
                    <a:p>
                      <a:pPr algn="r">
                        <a:spcAft>
                          <a:spcPts val="600"/>
                        </a:spcAft>
                        <a:buNone/>
                      </a:pPr>
                      <a:r>
                        <a:rPr lang="en-US" sz="1000" b="1" dirty="0">
                          <a:solidFill>
                            <a:srgbClr val="000000"/>
                          </a:solidFill>
                          <a:effectLst/>
                          <a:latin typeface="Arial"/>
                        </a:rPr>
                        <a:t>/ MO.</a:t>
                      </a:r>
                      <a:endParaRPr lang="en-US" dirty="0">
                        <a:effectLst/>
                        <a:latin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3224217178"/>
                  </a:ext>
                </a:extLst>
              </a:tr>
              <a:tr h="0">
                <a:tc>
                  <a:txBody>
                    <a:bodyPr/>
                    <a:lstStyle/>
                    <a:p>
                      <a:pPr marL="0" marR="0">
                        <a:lnSpc>
                          <a:spcPct val="107000"/>
                        </a:lnSpc>
                        <a:spcBef>
                          <a:spcPts val="600"/>
                        </a:spcBef>
                        <a:spcAft>
                          <a:spcPts val="600"/>
                        </a:spcAft>
                        <a:buNone/>
                      </a:pPr>
                      <a:r>
                        <a:rPr lang="en-US" sz="1000" dirty="0">
                          <a:solidFill>
                            <a:srgbClr val="000000"/>
                          </a:solidFill>
                          <a:effectLst/>
                          <a:latin typeface="Arial"/>
                        </a:rPr>
                        <a:t>MOBILIZATION (10% of first 12-month sum to be paid in 3 equal installments over the first 3 months)</a:t>
                      </a:r>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spcBef>
                          <a:spcPts val="600"/>
                        </a:spcBef>
                        <a:buNone/>
                      </a:pPr>
                      <a:r>
                        <a:rPr lang="en-US" sz="1000" b="1" dirty="0">
                          <a:solidFill>
                            <a:srgbClr val="000000"/>
                          </a:solidFill>
                          <a:effectLst/>
                          <a:latin typeface="Arial"/>
                        </a:rPr>
                        <a:t>$</a:t>
                      </a:r>
                      <a:endParaRPr lang="en-US" dirty="0">
                        <a:effectLst/>
                        <a:latin typeface="Arial"/>
                      </a:endParaRPr>
                    </a:p>
                    <a:p>
                      <a:pPr>
                        <a:spcBef>
                          <a:spcPts val="600"/>
                        </a:spcBef>
                        <a:buNone/>
                      </a:pPr>
                      <a:endParaRPr lang="en-US" dirty="0">
                        <a:effectLst/>
                        <a:latin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322713854"/>
                  </a:ext>
                </a:extLst>
              </a:tr>
              <a:tr h="159385">
                <a:tc>
                  <a:txBody>
                    <a:bodyPr/>
                    <a:lstStyle/>
                    <a:p>
                      <a:pPr marL="0" marR="0" algn="ctr">
                        <a:lnSpc>
                          <a:spcPct val="107000"/>
                        </a:lnSpc>
                        <a:spcBef>
                          <a:spcPts val="600"/>
                        </a:spcBef>
                        <a:spcAft>
                          <a:spcPts val="600"/>
                        </a:spcAft>
                        <a:buNone/>
                      </a:pPr>
                      <a:r>
                        <a:rPr lang="en-US" sz="1000" b="1" dirty="0">
                          <a:solidFill>
                            <a:srgbClr val="000000"/>
                          </a:solidFill>
                          <a:effectLst/>
                          <a:latin typeface="Arial"/>
                        </a:rPr>
                        <a:t>****UNIT PRICE BIDS****</a:t>
                      </a:r>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Bef>
                          <a:spcPts val="600"/>
                        </a:spcBef>
                        <a:buNone/>
                      </a:pPr>
                      <a:r>
                        <a:rPr lang="en-US" sz="1000" b="1" dirty="0">
                          <a:solidFill>
                            <a:srgbClr val="000000"/>
                          </a:solidFill>
                          <a:effectLst/>
                          <a:latin typeface="Arial"/>
                        </a:rPr>
                        <a:t>****</a:t>
                      </a:r>
                      <a:endParaRPr lang="en-US" dirty="0">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2233092550"/>
                  </a:ext>
                </a:extLst>
              </a:tr>
              <a:tr h="0">
                <a:tc>
                  <a:txBody>
                    <a:bodyPr/>
                    <a:lstStyle/>
                    <a:p>
                      <a:pPr marL="0" marR="0">
                        <a:spcBef>
                          <a:spcPts val="600"/>
                        </a:spcBef>
                        <a:spcAft>
                          <a:spcPts val="600"/>
                        </a:spcAft>
                        <a:buNone/>
                      </a:pPr>
                      <a:r>
                        <a:rPr lang="en-US" sz="1000" dirty="0">
                          <a:solidFill>
                            <a:srgbClr val="000000"/>
                          </a:solidFill>
                          <a:effectLst/>
                          <a:latin typeface="Arial"/>
                        </a:rPr>
                        <a:t>PERMANENT PAVEMENT REPAIR (TIER 2)</a:t>
                      </a:r>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spcBef>
                          <a:spcPts val="600"/>
                        </a:spcBef>
                        <a:buNone/>
                      </a:pPr>
                      <a:r>
                        <a:rPr lang="en-US" sz="1000" b="1" dirty="0">
                          <a:solidFill>
                            <a:srgbClr val="000000"/>
                          </a:solidFill>
                          <a:effectLst/>
                          <a:latin typeface="Arial"/>
                        </a:rPr>
                        <a:t>$</a:t>
                      </a:r>
                      <a:endParaRPr lang="en-US" dirty="0">
                        <a:effectLst/>
                        <a:latin typeface="Arial"/>
                      </a:endParaRPr>
                    </a:p>
                    <a:p>
                      <a:pPr algn="r">
                        <a:spcAft>
                          <a:spcPts val="600"/>
                        </a:spcAft>
                        <a:buNone/>
                      </a:pPr>
                      <a:r>
                        <a:rPr lang="en-US" sz="1000" b="1" dirty="0">
                          <a:solidFill>
                            <a:srgbClr val="000000"/>
                          </a:solidFill>
                          <a:effectLst/>
                          <a:latin typeface="Arial"/>
                        </a:rPr>
                        <a:t>/ TON</a:t>
                      </a:r>
                      <a:endParaRPr lang="en-US" dirty="0">
                        <a:effectLst/>
                        <a:latin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3733783217"/>
                  </a:ext>
                </a:extLst>
              </a:tr>
              <a:tr h="0">
                <a:tc>
                  <a:txBody>
                    <a:bodyPr/>
                    <a:lstStyle/>
                    <a:p>
                      <a:pPr marL="0" marR="0">
                        <a:spcBef>
                          <a:spcPts val="600"/>
                        </a:spcBef>
                        <a:spcAft>
                          <a:spcPts val="600"/>
                        </a:spcAft>
                        <a:buNone/>
                      </a:pPr>
                      <a:r>
                        <a:rPr lang="en-US" sz="1000" dirty="0">
                          <a:solidFill>
                            <a:srgbClr val="000000"/>
                          </a:solidFill>
                          <a:effectLst/>
                          <a:latin typeface="Arial"/>
                        </a:rPr>
                        <a:t> PERMANENT PAVEMENT REPAIR TIER 2 MOBILIZATION</a:t>
                      </a:r>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r">
                        <a:spcAft>
                          <a:spcPts val="600"/>
                        </a:spcAft>
                        <a:buNone/>
                      </a:pPr>
                      <a:r>
                        <a:rPr lang="en-US" sz="1000" b="1" dirty="0">
                          <a:solidFill>
                            <a:srgbClr val="000000"/>
                          </a:solidFill>
                          <a:effectLst/>
                          <a:latin typeface="Arial"/>
                        </a:rPr>
                        <a:t>/EA</a:t>
                      </a:r>
                      <a:endParaRPr lang="en-US" dirty="0">
                        <a:effectLst/>
                        <a:latin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961880942"/>
                  </a:ext>
                </a:extLst>
              </a:tr>
              <a:tr h="0">
                <a:tc>
                  <a:txBody>
                    <a:bodyPr/>
                    <a:lstStyle/>
                    <a:p>
                      <a:pPr marL="0" marR="0">
                        <a:spcBef>
                          <a:spcPts val="600"/>
                        </a:spcBef>
                        <a:spcAft>
                          <a:spcPts val="600"/>
                        </a:spcAft>
                        <a:buNone/>
                      </a:pPr>
                      <a:r>
                        <a:rPr lang="en-US" sz="1000" dirty="0">
                          <a:solidFill>
                            <a:srgbClr val="000000"/>
                          </a:solidFill>
                          <a:effectLst/>
                          <a:latin typeface="Arial"/>
                        </a:rPr>
                        <a:t>TIER 2 PATCHING CONCRETE PAVEMENT</a:t>
                      </a:r>
                      <a:endParaRPr lang="en-US" dirty="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spcBef>
                          <a:spcPts val="600"/>
                        </a:spcBef>
                        <a:buNone/>
                      </a:pPr>
                      <a:r>
                        <a:rPr lang="en-US" sz="1000" b="1" dirty="0">
                          <a:solidFill>
                            <a:srgbClr val="000000"/>
                          </a:solidFill>
                          <a:effectLst/>
                          <a:latin typeface="Arial"/>
                        </a:rPr>
                        <a:t>$</a:t>
                      </a:r>
                      <a:endParaRPr lang="en-US" dirty="0">
                        <a:effectLst/>
                        <a:latin typeface="Arial"/>
                      </a:endParaRPr>
                    </a:p>
                    <a:p>
                      <a:pPr algn="r">
                        <a:spcAft>
                          <a:spcPts val="600"/>
                        </a:spcAft>
                        <a:buNone/>
                      </a:pPr>
                      <a:r>
                        <a:rPr lang="en-US" sz="1000" b="1" dirty="0">
                          <a:solidFill>
                            <a:srgbClr val="000000"/>
                          </a:solidFill>
                          <a:effectLst/>
                          <a:latin typeface="Arial"/>
                        </a:rPr>
                        <a:t>/ SF</a:t>
                      </a:r>
                      <a:endParaRPr lang="en-US" dirty="0">
                        <a:effectLst/>
                        <a:latin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721118223"/>
                  </a:ext>
                </a:extLst>
              </a:tr>
            </a:tbl>
          </a:graphicData>
        </a:graphic>
      </p:graphicFrame>
      <p:graphicFrame>
        <p:nvGraphicFramePr>
          <p:cNvPr id="8" name="Table 7">
            <a:extLst>
              <a:ext uri="{FF2B5EF4-FFF2-40B4-BE49-F238E27FC236}">
                <a16:creationId xmlns:a16="http://schemas.microsoft.com/office/drawing/2014/main" id="{C739CE42-1122-1576-9FFB-39E03B2C2A70}"/>
              </a:ext>
            </a:extLst>
          </p:cNvPr>
          <p:cNvGraphicFramePr>
            <a:graphicFrameLocks noGrp="1"/>
          </p:cNvGraphicFramePr>
          <p:nvPr>
            <p:extLst>
              <p:ext uri="{D42A27DB-BD31-4B8C-83A1-F6EECF244321}">
                <p14:modId xmlns:p14="http://schemas.microsoft.com/office/powerpoint/2010/main" val="361418991"/>
              </p:ext>
            </p:extLst>
          </p:nvPr>
        </p:nvGraphicFramePr>
        <p:xfrm>
          <a:off x="1236606" y="2527743"/>
          <a:ext cx="6391275" cy="4038600"/>
        </p:xfrm>
        <a:graphic>
          <a:graphicData uri="http://schemas.openxmlformats.org/drawingml/2006/table">
            <a:tbl>
              <a:tblPr bandRow="1">
                <a:tableStyleId>{5C22544A-7EE6-4342-B048-85BDC9FD1C3A}</a:tableStyleId>
              </a:tblPr>
              <a:tblGrid>
                <a:gridCol w="3513549">
                  <a:extLst>
                    <a:ext uri="{9D8B030D-6E8A-4147-A177-3AD203B41FA5}">
                      <a16:colId xmlns:a16="http://schemas.microsoft.com/office/drawing/2014/main" val="4242783559"/>
                    </a:ext>
                  </a:extLst>
                </a:gridCol>
                <a:gridCol w="2877726">
                  <a:extLst>
                    <a:ext uri="{9D8B030D-6E8A-4147-A177-3AD203B41FA5}">
                      <a16:colId xmlns:a16="http://schemas.microsoft.com/office/drawing/2014/main" val="1769633641"/>
                    </a:ext>
                  </a:extLst>
                </a:gridCol>
              </a:tblGrid>
              <a:tr h="44450">
                <a:tc>
                  <a:txBody>
                    <a:bodyPr/>
                    <a:lstStyle/>
                    <a:p>
                      <a:pPr marL="0" marR="0">
                        <a:spcBef>
                          <a:spcPts val="600"/>
                        </a:spcBef>
                        <a:spcAft>
                          <a:spcPts val="600"/>
                        </a:spcAft>
                        <a:buNone/>
                      </a:pPr>
                      <a:r>
                        <a:rPr lang="en-US" sz="1000">
                          <a:solidFill>
                            <a:srgbClr val="000000"/>
                          </a:solidFill>
                          <a:effectLst/>
                          <a:latin typeface="Arial" panose="020B0604020202020204" pitchFamily="34" charset="0"/>
                        </a:rPr>
                        <a:t>ADDITIONAL SWEEPING</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spcBef>
                          <a:spcPts val="600"/>
                        </a:spcBef>
                        <a:buNone/>
                      </a:pPr>
                      <a:r>
                        <a:rPr lang="en-US" sz="1000" b="1">
                          <a:solidFill>
                            <a:srgbClr val="000000"/>
                          </a:solidFill>
                          <a:effectLst/>
                          <a:latin typeface="Arial" panose="020B0604020202020204" pitchFamily="34" charset="0"/>
                        </a:rPr>
                        <a:t>$</a:t>
                      </a:r>
                      <a:endParaRPr lang="en-US">
                        <a:effectLst/>
                      </a:endParaRPr>
                    </a:p>
                    <a:p>
                      <a:pPr algn="r">
                        <a:spcAft>
                          <a:spcPts val="600"/>
                        </a:spcAft>
                        <a:buNone/>
                      </a:pPr>
                      <a:r>
                        <a:rPr lang="en-US" sz="1000" b="1">
                          <a:solidFill>
                            <a:srgbClr val="000000"/>
                          </a:solidFill>
                          <a:effectLst/>
                          <a:latin typeface="Arial" panose="020B0604020202020204" pitchFamily="34" charset="0"/>
                        </a:rPr>
                        <a:t>/ SHOULDER MILE</a:t>
                      </a:r>
                      <a:endParaRPr lang="en-US">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3219028465"/>
                  </a:ext>
                </a:extLst>
              </a:tr>
              <a:tr h="44450">
                <a:tc>
                  <a:txBody>
                    <a:bodyPr/>
                    <a:lstStyle/>
                    <a:p>
                      <a:pPr marL="0" marR="0">
                        <a:spcBef>
                          <a:spcPts val="600"/>
                        </a:spcBef>
                        <a:spcAft>
                          <a:spcPts val="600"/>
                        </a:spcAft>
                        <a:buNone/>
                      </a:pPr>
                      <a:r>
                        <a:rPr lang="en-US" sz="1000">
                          <a:solidFill>
                            <a:srgbClr val="000000"/>
                          </a:solidFill>
                          <a:effectLst/>
                          <a:latin typeface="Arial" panose="020B0604020202020204" pitchFamily="34" charset="0"/>
                        </a:rPr>
                        <a:t>ADDITIONAL MOWING</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spcBef>
                          <a:spcPts val="600"/>
                        </a:spcBef>
                        <a:buNone/>
                      </a:pPr>
                      <a:r>
                        <a:rPr lang="en-US" sz="1000" b="1">
                          <a:solidFill>
                            <a:srgbClr val="000000"/>
                          </a:solidFill>
                          <a:effectLst/>
                          <a:latin typeface="Arial" panose="020B0604020202020204" pitchFamily="34" charset="0"/>
                        </a:rPr>
                        <a:t>$</a:t>
                      </a:r>
                      <a:endParaRPr lang="en-US">
                        <a:effectLst/>
                      </a:endParaRPr>
                    </a:p>
                    <a:p>
                      <a:pPr algn="r">
                        <a:spcAft>
                          <a:spcPts val="600"/>
                        </a:spcAft>
                        <a:buNone/>
                      </a:pPr>
                      <a:r>
                        <a:rPr lang="en-US" sz="1000" b="1">
                          <a:solidFill>
                            <a:srgbClr val="000000"/>
                          </a:solidFill>
                          <a:effectLst/>
                          <a:latin typeface="Arial" panose="020B0604020202020204" pitchFamily="34" charset="0"/>
                        </a:rPr>
                        <a:t>/ CYCLE</a:t>
                      </a:r>
                      <a:endParaRPr lang="en-US">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3267512527"/>
                  </a:ext>
                </a:extLst>
              </a:tr>
              <a:tr h="44450">
                <a:tc>
                  <a:txBody>
                    <a:bodyPr/>
                    <a:lstStyle/>
                    <a:p>
                      <a:pPr marL="0" marR="0">
                        <a:spcBef>
                          <a:spcPts val="600"/>
                        </a:spcBef>
                        <a:spcAft>
                          <a:spcPts val="600"/>
                        </a:spcAft>
                        <a:buNone/>
                      </a:pPr>
                      <a:r>
                        <a:rPr lang="en-US" sz="1000">
                          <a:solidFill>
                            <a:srgbClr val="000000"/>
                          </a:solidFill>
                          <a:effectLst/>
                          <a:latin typeface="Arial" panose="020B060402020202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r">
                        <a:spcBef>
                          <a:spcPts val="600"/>
                        </a:spcBef>
                        <a:buNone/>
                      </a:pPr>
                      <a:r>
                        <a:rPr lang="en-US" sz="1000" b="1">
                          <a:solidFill>
                            <a:srgbClr val="000000"/>
                          </a:solidFill>
                          <a:effectLst/>
                          <a:latin typeface="Arial" panose="020B0604020202020204" pitchFamily="34" charset="0"/>
                        </a:rPr>
                        <a:t> </a:t>
                      </a:r>
                      <a:endParaRPr lang="en-US">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965227346"/>
                  </a:ext>
                </a:extLst>
              </a:tr>
              <a:tr h="44450">
                <a:tc>
                  <a:txBody>
                    <a:bodyPr/>
                    <a:lstStyle/>
                    <a:p>
                      <a:pPr marL="0" marR="0">
                        <a:spcBef>
                          <a:spcPts val="600"/>
                        </a:spcBef>
                        <a:spcAft>
                          <a:spcPts val="600"/>
                        </a:spcAft>
                        <a:buNone/>
                      </a:pPr>
                      <a:r>
                        <a:rPr lang="en-US" sz="1000">
                          <a:solidFill>
                            <a:srgbClr val="000000"/>
                          </a:solidFill>
                          <a:effectLst/>
                          <a:latin typeface="Arial" panose="020B0604020202020204" pitchFamily="34" charset="0"/>
                        </a:rPr>
                        <a:t>SPOT MOWING</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spcBef>
                          <a:spcPts val="600"/>
                        </a:spcBef>
                        <a:buNone/>
                      </a:pPr>
                      <a:r>
                        <a:rPr lang="en-US" sz="1000" b="1">
                          <a:solidFill>
                            <a:srgbClr val="000000"/>
                          </a:solidFill>
                          <a:effectLst/>
                          <a:latin typeface="Arial" panose="020B0604020202020204" pitchFamily="34" charset="0"/>
                        </a:rPr>
                        <a:t>$</a:t>
                      </a:r>
                      <a:endParaRPr lang="en-US">
                        <a:effectLst/>
                      </a:endParaRPr>
                    </a:p>
                    <a:p>
                      <a:pPr algn="r">
                        <a:spcAft>
                          <a:spcPts val="600"/>
                        </a:spcAft>
                        <a:buNone/>
                      </a:pPr>
                      <a:r>
                        <a:rPr lang="en-US" sz="1000" b="1">
                          <a:solidFill>
                            <a:srgbClr val="000000"/>
                          </a:solidFill>
                          <a:effectLst/>
                          <a:latin typeface="Arial" panose="020B0604020202020204" pitchFamily="34" charset="0"/>
                        </a:rPr>
                        <a:t>/ ACRE</a:t>
                      </a:r>
                      <a:endParaRPr lang="en-US">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2430940545"/>
                  </a:ext>
                </a:extLst>
              </a:tr>
              <a:tr h="44450">
                <a:tc>
                  <a:txBody>
                    <a:bodyPr/>
                    <a:lstStyle/>
                    <a:p>
                      <a:pPr marL="0" marR="0">
                        <a:spcBef>
                          <a:spcPts val="600"/>
                        </a:spcBef>
                        <a:spcAft>
                          <a:spcPts val="600"/>
                        </a:spcAft>
                        <a:buNone/>
                      </a:pPr>
                      <a:r>
                        <a:rPr lang="en-US" sz="1000">
                          <a:solidFill>
                            <a:srgbClr val="000000"/>
                          </a:solidFill>
                          <a:effectLst/>
                          <a:latin typeface="Arial" panose="020B0604020202020204" pitchFamily="34" charset="0"/>
                        </a:rPr>
                        <a:t>ADDITIONAL LITTER</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spcBef>
                          <a:spcPts val="600"/>
                        </a:spcBef>
                        <a:buNone/>
                      </a:pPr>
                      <a:r>
                        <a:rPr lang="en-US" sz="1000" b="1">
                          <a:solidFill>
                            <a:srgbClr val="000000"/>
                          </a:solidFill>
                          <a:effectLst/>
                          <a:latin typeface="Arial" panose="020B0604020202020204" pitchFamily="34" charset="0"/>
                        </a:rPr>
                        <a:t>$</a:t>
                      </a:r>
                      <a:endParaRPr lang="en-US">
                        <a:effectLst/>
                      </a:endParaRPr>
                    </a:p>
                    <a:p>
                      <a:pPr algn="r">
                        <a:spcAft>
                          <a:spcPts val="600"/>
                        </a:spcAft>
                        <a:buNone/>
                      </a:pPr>
                      <a:r>
                        <a:rPr lang="en-US" sz="1000" b="1">
                          <a:solidFill>
                            <a:srgbClr val="000000"/>
                          </a:solidFill>
                          <a:effectLst/>
                          <a:latin typeface="Arial" panose="020B0604020202020204" pitchFamily="34" charset="0"/>
                        </a:rPr>
                        <a:t>/ CYCLE</a:t>
                      </a:r>
                      <a:endParaRPr lang="en-US">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4126839069"/>
                  </a:ext>
                </a:extLst>
              </a:tr>
              <a:tr h="44450">
                <a:tc>
                  <a:txBody>
                    <a:bodyPr/>
                    <a:lstStyle/>
                    <a:p>
                      <a:pPr marL="0" marR="0">
                        <a:spcBef>
                          <a:spcPts val="600"/>
                        </a:spcBef>
                        <a:spcAft>
                          <a:spcPts val="600"/>
                        </a:spcAft>
                        <a:buNone/>
                      </a:pPr>
                      <a:r>
                        <a:rPr lang="en-US" sz="1000">
                          <a:solidFill>
                            <a:srgbClr val="000000"/>
                          </a:solidFill>
                          <a:effectLst/>
                          <a:latin typeface="Arial" panose="020B0604020202020204" pitchFamily="34" charset="0"/>
                        </a:rPr>
                        <a:t>SPOT LITTER</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spcBef>
                          <a:spcPts val="600"/>
                        </a:spcBef>
                        <a:buNone/>
                      </a:pPr>
                      <a:r>
                        <a:rPr lang="en-US" sz="1000" b="1">
                          <a:solidFill>
                            <a:srgbClr val="000000"/>
                          </a:solidFill>
                          <a:effectLst/>
                          <a:latin typeface="Arial" panose="020B0604020202020204" pitchFamily="34" charset="0"/>
                        </a:rPr>
                        <a:t>$</a:t>
                      </a:r>
                      <a:endParaRPr lang="en-US">
                        <a:effectLst/>
                      </a:endParaRPr>
                    </a:p>
                    <a:p>
                      <a:pPr algn="r">
                        <a:spcAft>
                          <a:spcPts val="600"/>
                        </a:spcAft>
                        <a:buNone/>
                      </a:pPr>
                      <a:r>
                        <a:rPr lang="en-US" sz="1000" b="1">
                          <a:solidFill>
                            <a:srgbClr val="000000"/>
                          </a:solidFill>
                          <a:effectLst/>
                          <a:latin typeface="Arial" panose="020B0604020202020204" pitchFamily="34" charset="0"/>
                        </a:rPr>
                        <a:t>/ C.L. MILE</a:t>
                      </a:r>
                      <a:endParaRPr lang="en-US">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122851619"/>
                  </a:ext>
                </a:extLst>
              </a:tr>
              <a:tr h="44450">
                <a:tc>
                  <a:txBody>
                    <a:bodyPr/>
                    <a:lstStyle/>
                    <a:p>
                      <a:pPr>
                        <a:buNone/>
                      </a:pPr>
                      <a:r>
                        <a:rPr lang="en-US" sz="1000">
                          <a:solidFill>
                            <a:srgbClr val="000000"/>
                          </a:solidFill>
                          <a:effectLst/>
                          <a:latin typeface="Arial" panose="020B0604020202020204" pitchFamily="34" charset="0"/>
                        </a:rPr>
                        <a:t>SNOW &amp; ICE REMOVAL (OPERATOR)</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spcBef>
                          <a:spcPts val="600"/>
                        </a:spcBef>
                        <a:buNone/>
                      </a:pPr>
                      <a:r>
                        <a:rPr lang="en-US" sz="1000" b="1">
                          <a:solidFill>
                            <a:srgbClr val="000000"/>
                          </a:solidFill>
                          <a:effectLst/>
                          <a:latin typeface="Arial" panose="020B0604020202020204" pitchFamily="34" charset="0"/>
                        </a:rPr>
                        <a:t>$</a:t>
                      </a:r>
                      <a:endParaRPr lang="en-US">
                        <a:effectLst/>
                      </a:endParaRPr>
                    </a:p>
                    <a:p>
                      <a:pPr algn="r">
                        <a:buNone/>
                      </a:pPr>
                      <a:r>
                        <a:rPr lang="en-US" sz="1000" b="1">
                          <a:solidFill>
                            <a:srgbClr val="000000"/>
                          </a:solidFill>
                          <a:effectLst/>
                          <a:latin typeface="Arial" panose="020B0604020202020204" pitchFamily="34" charset="0"/>
                        </a:rPr>
                        <a:t>/ HR</a:t>
                      </a:r>
                      <a:endParaRPr lang="en-US">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3635200415"/>
                  </a:ext>
                </a:extLst>
              </a:tr>
              <a:tr h="44450">
                <a:tc>
                  <a:txBody>
                    <a:bodyPr/>
                    <a:lstStyle/>
                    <a:p>
                      <a:pPr marL="0" marR="0" algn="ctr">
                        <a:spcBef>
                          <a:spcPts val="600"/>
                        </a:spcBef>
                        <a:spcAft>
                          <a:spcPts val="600"/>
                        </a:spcAft>
                        <a:buNone/>
                      </a:pPr>
                      <a:r>
                        <a:rPr lang="en-US" sz="1000" b="1">
                          <a:solidFill>
                            <a:srgbClr val="000000"/>
                          </a:solidFill>
                          <a:effectLst/>
                          <a:latin typeface="Arial" panose="020B0604020202020204" pitchFamily="34" charset="0"/>
                        </a:rPr>
                        <a:t>****PHASED MAINTENANCE SERVICES****</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Bef>
                          <a:spcPts val="600"/>
                        </a:spcBef>
                        <a:buNone/>
                      </a:pPr>
                      <a:r>
                        <a:rPr lang="en-US" sz="1000" b="1">
                          <a:solidFill>
                            <a:srgbClr val="000000"/>
                          </a:solidFill>
                          <a:effectLst/>
                          <a:latin typeface="Arial" panose="020B0604020202020204" pitchFamily="34" charset="0"/>
                        </a:rPr>
                        <a:t>*******</a:t>
                      </a:r>
                      <a:endParaRPr lang="en-US">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722106341"/>
                  </a:ext>
                </a:extLst>
              </a:tr>
              <a:tr h="44450">
                <a:tc>
                  <a:txBody>
                    <a:bodyPr/>
                    <a:lstStyle/>
                    <a:p>
                      <a:pPr marL="0" marR="0">
                        <a:spcBef>
                          <a:spcPts val="600"/>
                        </a:spcBef>
                        <a:spcAft>
                          <a:spcPts val="600"/>
                        </a:spcAft>
                        <a:buNone/>
                      </a:pPr>
                      <a:r>
                        <a:rPr lang="en-US" sz="1000">
                          <a:solidFill>
                            <a:srgbClr val="000000"/>
                          </a:solidFill>
                          <a:effectLst/>
                          <a:latin typeface="Arial" panose="020B0604020202020204" pitchFamily="34" charset="0"/>
                        </a:rPr>
                        <a:t>OBJECT MARKERS AND DELINEATORS</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spcBef>
                          <a:spcPts val="600"/>
                        </a:spcBef>
                        <a:buNone/>
                      </a:pPr>
                      <a:r>
                        <a:rPr lang="en-US" sz="1000" b="1">
                          <a:solidFill>
                            <a:srgbClr val="000000"/>
                          </a:solidFill>
                          <a:effectLst/>
                          <a:latin typeface="Arial" panose="020B0604020202020204" pitchFamily="34" charset="0"/>
                        </a:rPr>
                        <a:t>$</a:t>
                      </a:r>
                      <a:endParaRPr lang="en-US">
                        <a:effectLst/>
                      </a:endParaRPr>
                    </a:p>
                    <a:p>
                      <a:pPr algn="r">
                        <a:spcAft>
                          <a:spcPts val="600"/>
                        </a:spcAft>
                        <a:buNone/>
                      </a:pPr>
                      <a:r>
                        <a:rPr lang="en-US" sz="1000" b="1">
                          <a:solidFill>
                            <a:srgbClr val="000000"/>
                          </a:solidFill>
                          <a:effectLst/>
                          <a:latin typeface="Arial" panose="020B0604020202020204" pitchFamily="34" charset="0"/>
                        </a:rPr>
                        <a:t>/ Lump Sum.</a:t>
                      </a:r>
                      <a:endParaRPr lang="en-US">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3582701268"/>
                  </a:ext>
                </a:extLst>
              </a:tr>
              <a:tr h="44450">
                <a:tc>
                  <a:txBody>
                    <a:bodyPr/>
                    <a:lstStyle/>
                    <a:p>
                      <a:pPr marL="0" marR="0">
                        <a:spcBef>
                          <a:spcPts val="600"/>
                        </a:spcBef>
                        <a:spcAft>
                          <a:spcPts val="600"/>
                        </a:spcAft>
                        <a:buNone/>
                      </a:pPr>
                      <a:r>
                        <a:rPr lang="en-US" sz="1000">
                          <a:solidFill>
                            <a:srgbClr val="000000"/>
                          </a:solidFill>
                          <a:effectLst/>
                          <a:latin typeface="Arial" panose="020B0604020202020204" pitchFamily="34" charset="0"/>
                        </a:rPr>
                        <a:t>MISC. DRAINAGE STRUCTURES</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spcBef>
                          <a:spcPts val="600"/>
                        </a:spcBef>
                        <a:buNone/>
                      </a:pPr>
                      <a:r>
                        <a:rPr lang="en-US" sz="1000" b="1">
                          <a:solidFill>
                            <a:srgbClr val="000000"/>
                          </a:solidFill>
                          <a:effectLst/>
                          <a:latin typeface="Arial" panose="020B0604020202020204" pitchFamily="34" charset="0"/>
                        </a:rPr>
                        <a:t>$</a:t>
                      </a:r>
                      <a:endParaRPr lang="en-US">
                        <a:effectLst/>
                      </a:endParaRPr>
                    </a:p>
                    <a:p>
                      <a:pPr algn="r">
                        <a:spcAft>
                          <a:spcPts val="600"/>
                        </a:spcAft>
                        <a:buNone/>
                      </a:pPr>
                      <a:r>
                        <a:rPr lang="en-US" sz="1000" b="1">
                          <a:solidFill>
                            <a:srgbClr val="000000"/>
                          </a:solidFill>
                          <a:effectLst/>
                          <a:latin typeface="Arial" panose="020B0604020202020204" pitchFamily="34" charset="0"/>
                        </a:rPr>
                        <a:t>/ Lump Sum</a:t>
                      </a:r>
                      <a:endParaRPr lang="en-US">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60159149"/>
                  </a:ext>
                </a:extLst>
              </a:tr>
              <a:tr h="44450">
                <a:tc>
                  <a:txBody>
                    <a:bodyPr/>
                    <a:lstStyle/>
                    <a:p>
                      <a:pPr marL="0" marR="0">
                        <a:spcBef>
                          <a:spcPts val="600"/>
                        </a:spcBef>
                        <a:spcAft>
                          <a:spcPts val="600"/>
                        </a:spcAft>
                        <a:buNone/>
                      </a:pPr>
                      <a:r>
                        <a:rPr lang="en-US" sz="1000">
                          <a:solidFill>
                            <a:srgbClr val="000000"/>
                          </a:solidFill>
                          <a:effectLst/>
                          <a:latin typeface="Arial" panose="020B0604020202020204" pitchFamily="34" charset="0"/>
                        </a:rPr>
                        <a:t>PAVED DITCH</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spcBef>
                          <a:spcPts val="600"/>
                        </a:spcBef>
                        <a:buNone/>
                      </a:pPr>
                      <a:r>
                        <a:rPr lang="en-US" sz="1000" b="1">
                          <a:solidFill>
                            <a:srgbClr val="000000"/>
                          </a:solidFill>
                          <a:effectLst/>
                          <a:latin typeface="Arial" panose="020B0604020202020204" pitchFamily="34" charset="0"/>
                        </a:rPr>
                        <a:t>$</a:t>
                      </a:r>
                      <a:endParaRPr lang="en-US">
                        <a:effectLst/>
                      </a:endParaRPr>
                    </a:p>
                    <a:p>
                      <a:pPr algn="r">
                        <a:spcAft>
                          <a:spcPts val="600"/>
                        </a:spcAft>
                        <a:buNone/>
                      </a:pPr>
                      <a:r>
                        <a:rPr lang="en-US" sz="1000" b="1">
                          <a:solidFill>
                            <a:srgbClr val="000000"/>
                          </a:solidFill>
                          <a:effectLst/>
                          <a:latin typeface="Arial" panose="020B0604020202020204" pitchFamily="34" charset="0"/>
                        </a:rPr>
                        <a:t>/ Lump Sum </a:t>
                      </a:r>
                      <a:endParaRPr lang="en-US">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898907511"/>
                  </a:ext>
                </a:extLst>
              </a:tr>
              <a:tr h="44450">
                <a:tc>
                  <a:txBody>
                    <a:bodyPr/>
                    <a:lstStyle/>
                    <a:p>
                      <a:pPr marL="0" marR="0">
                        <a:spcBef>
                          <a:spcPts val="600"/>
                        </a:spcBef>
                        <a:spcAft>
                          <a:spcPts val="600"/>
                        </a:spcAft>
                        <a:buNone/>
                      </a:pPr>
                      <a:r>
                        <a:rPr lang="en-US" sz="1000">
                          <a:solidFill>
                            <a:srgbClr val="000000"/>
                          </a:solidFill>
                          <a:effectLst/>
                          <a:latin typeface="Arial" panose="020B0604020202020204" pitchFamily="34" charset="0"/>
                        </a:rPr>
                        <a:t>PIPES</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spcBef>
                          <a:spcPts val="600"/>
                        </a:spcBef>
                        <a:buNone/>
                      </a:pPr>
                      <a:r>
                        <a:rPr lang="en-US" sz="1000" b="1">
                          <a:solidFill>
                            <a:srgbClr val="000000"/>
                          </a:solidFill>
                          <a:effectLst/>
                          <a:latin typeface="Arial" panose="020B0604020202020204" pitchFamily="34" charset="0"/>
                        </a:rPr>
                        <a:t>$</a:t>
                      </a:r>
                      <a:endParaRPr lang="en-US">
                        <a:effectLst/>
                      </a:endParaRPr>
                    </a:p>
                    <a:p>
                      <a:pPr algn="r">
                        <a:spcAft>
                          <a:spcPts val="600"/>
                        </a:spcAft>
                        <a:buNone/>
                      </a:pPr>
                      <a:r>
                        <a:rPr lang="en-US" sz="1000" b="1">
                          <a:solidFill>
                            <a:srgbClr val="000000"/>
                          </a:solidFill>
                          <a:effectLst/>
                          <a:latin typeface="Arial" panose="020B0604020202020204" pitchFamily="34" charset="0"/>
                        </a:rPr>
                        <a:t>/ Lump Sum</a:t>
                      </a:r>
                      <a:endParaRPr lang="en-US">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2272579080"/>
                  </a:ext>
                </a:extLst>
              </a:tr>
              <a:tr h="44450">
                <a:tc>
                  <a:txBody>
                    <a:bodyPr/>
                    <a:lstStyle/>
                    <a:p>
                      <a:pPr marL="0" marR="0">
                        <a:spcBef>
                          <a:spcPts val="600"/>
                        </a:spcBef>
                        <a:spcAft>
                          <a:spcPts val="600"/>
                        </a:spcAft>
                        <a:buNone/>
                      </a:pPr>
                      <a:r>
                        <a:rPr lang="en-US" sz="1000">
                          <a:solidFill>
                            <a:srgbClr val="000000"/>
                          </a:solidFill>
                          <a:effectLst/>
                          <a:latin typeface="Arial" panose="020B0604020202020204" pitchFamily="34" charset="0"/>
                        </a:rPr>
                        <a:t>INLETS</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spcBef>
                          <a:spcPts val="600"/>
                        </a:spcBef>
                        <a:buNone/>
                      </a:pPr>
                      <a:r>
                        <a:rPr lang="en-US" sz="1000" b="1">
                          <a:solidFill>
                            <a:srgbClr val="000000"/>
                          </a:solidFill>
                          <a:effectLst/>
                          <a:latin typeface="Arial" panose="020B0604020202020204" pitchFamily="34" charset="0"/>
                        </a:rPr>
                        <a:t>$</a:t>
                      </a:r>
                      <a:endParaRPr lang="en-US">
                        <a:effectLst/>
                      </a:endParaRPr>
                    </a:p>
                    <a:p>
                      <a:pPr algn="r">
                        <a:spcAft>
                          <a:spcPts val="600"/>
                        </a:spcAft>
                        <a:buNone/>
                      </a:pPr>
                      <a:r>
                        <a:rPr lang="en-US" sz="1000" b="1">
                          <a:solidFill>
                            <a:srgbClr val="000000"/>
                          </a:solidFill>
                          <a:effectLst/>
                          <a:latin typeface="Arial" panose="020B0604020202020204" pitchFamily="34" charset="0"/>
                        </a:rPr>
                        <a:t>/ Lump Sum</a:t>
                      </a:r>
                      <a:endParaRPr lang="en-US">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207360064"/>
                  </a:ext>
                </a:extLst>
              </a:tr>
              <a:tr h="44450">
                <a:tc>
                  <a:txBody>
                    <a:bodyPr/>
                    <a:lstStyle/>
                    <a:p>
                      <a:pPr marL="0" marR="0">
                        <a:spcBef>
                          <a:spcPts val="600"/>
                        </a:spcBef>
                        <a:spcAft>
                          <a:spcPts val="600"/>
                        </a:spcAft>
                        <a:buNone/>
                      </a:pPr>
                      <a:r>
                        <a:rPr lang="en-US" sz="1000">
                          <a:solidFill>
                            <a:srgbClr val="000000"/>
                          </a:solidFill>
                          <a:effectLst/>
                          <a:latin typeface="Arial" panose="020B0604020202020204" pitchFamily="34" charset="0"/>
                        </a:rPr>
                        <a:t>PAVED LANES - ASPHALT</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spcBef>
                          <a:spcPts val="600"/>
                        </a:spcBef>
                        <a:buNone/>
                      </a:pPr>
                      <a:r>
                        <a:rPr lang="en-US" sz="1000" b="1">
                          <a:solidFill>
                            <a:srgbClr val="000000"/>
                          </a:solidFill>
                          <a:effectLst/>
                          <a:latin typeface="Arial" panose="020B0604020202020204" pitchFamily="34" charset="0"/>
                        </a:rPr>
                        <a:t>$</a:t>
                      </a:r>
                      <a:endParaRPr lang="en-US">
                        <a:effectLst/>
                      </a:endParaRPr>
                    </a:p>
                    <a:p>
                      <a:pPr algn="r">
                        <a:spcBef>
                          <a:spcPts val="600"/>
                        </a:spcBef>
                        <a:buNone/>
                      </a:pPr>
                      <a:r>
                        <a:rPr lang="en-US" sz="1000" b="1">
                          <a:solidFill>
                            <a:srgbClr val="000000"/>
                          </a:solidFill>
                          <a:effectLst/>
                          <a:latin typeface="Arial" panose="020B0604020202020204" pitchFamily="34" charset="0"/>
                        </a:rPr>
                        <a:t>/ Lump Sum</a:t>
                      </a:r>
                      <a:endParaRPr lang="en-US">
                        <a:effectLs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403508346"/>
                  </a:ext>
                </a:extLst>
              </a:tr>
            </a:tbl>
          </a:graphicData>
        </a:graphic>
      </p:graphicFrame>
    </p:spTree>
    <p:extLst>
      <p:ext uri="{BB962C8B-B14F-4D97-AF65-F5344CB8AC3E}">
        <p14:creationId xmlns:p14="http://schemas.microsoft.com/office/powerpoint/2010/main" val="1300909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C1DB-98B8-C3AD-DFCA-C56D54A85FF5}"/>
              </a:ext>
            </a:extLst>
          </p:cNvPr>
          <p:cNvSpPr>
            <a:spLocks noGrp="1"/>
          </p:cNvSpPr>
          <p:nvPr>
            <p:ph type="title"/>
          </p:nvPr>
        </p:nvSpPr>
        <p:spPr>
          <a:xfrm>
            <a:off x="457200" y="227408"/>
            <a:ext cx="8229600" cy="1143000"/>
          </a:xfrm>
        </p:spPr>
        <p:txBody>
          <a:bodyPr/>
          <a:lstStyle/>
          <a:p>
            <a:r>
              <a:rPr lang="en-US" sz="3200" b="1">
                <a:latin typeface="PermianSlabSerifTypeface"/>
                <a:ea typeface="Open Sans Light" panose="020B0306030504020204" pitchFamily="34" charset="0"/>
              </a:rPr>
              <a:t>Limited Phased in Performance for  Select Characteristics</a:t>
            </a:r>
          </a:p>
        </p:txBody>
      </p:sp>
      <p:sp>
        <p:nvSpPr>
          <p:cNvPr id="3" name="Content Placeholder 2">
            <a:extLst>
              <a:ext uri="{FF2B5EF4-FFF2-40B4-BE49-F238E27FC236}">
                <a16:creationId xmlns:a16="http://schemas.microsoft.com/office/drawing/2014/main" id="{F9A8A6B9-9B51-DB06-F0EE-D023D60B3564}"/>
              </a:ext>
            </a:extLst>
          </p:cNvPr>
          <p:cNvSpPr>
            <a:spLocks noGrp="1"/>
          </p:cNvSpPr>
          <p:nvPr>
            <p:ph idx="1"/>
          </p:nvPr>
        </p:nvSpPr>
        <p:spPr>
          <a:xfrm>
            <a:off x="457200" y="1701805"/>
            <a:ext cx="8439912" cy="4378955"/>
          </a:xfrm>
        </p:spPr>
        <p:txBody>
          <a:bodyPr vert="horz" lIns="91440" tIns="45720" rIns="91440" bIns="45720" rtlCol="0" anchor="t">
            <a:normAutofit fontScale="62500" lnSpcReduction="20000"/>
          </a:bodyPr>
          <a:lstStyle/>
          <a:p>
            <a:pPr>
              <a:lnSpc>
                <a:spcPct val="112000"/>
              </a:lnSpc>
              <a:spcAft>
                <a:spcPts val="1000"/>
              </a:spcAft>
              <a:buClr>
                <a:srgbClr val="E71B1B"/>
              </a:buClr>
              <a:tabLst>
                <a:tab pos="533400" algn="l"/>
              </a:tabLst>
            </a:pPr>
            <a:r>
              <a:rPr lang="en-US" sz="2600">
                <a:latin typeface="Open Sans"/>
                <a:cs typeface="Open Sans"/>
              </a:rPr>
              <a:t>Baseline PBMI assessment identified 5 characteristics not presently meeting minimum PBMI score.</a:t>
            </a:r>
          </a:p>
          <a:p>
            <a:pPr lvl="1">
              <a:lnSpc>
                <a:spcPct val="112000"/>
              </a:lnSpc>
              <a:spcAft>
                <a:spcPts val="1000"/>
              </a:spcAft>
              <a:buClr>
                <a:srgbClr val="E71B1B"/>
              </a:buClr>
              <a:buFont typeface="Arial" panose="020B0604020202020204" pitchFamily="34" charset="0"/>
              <a:tabLst>
                <a:tab pos="533400" algn="l"/>
              </a:tabLst>
            </a:pPr>
            <a:r>
              <a:rPr lang="en-US" sz="2600">
                <a:latin typeface="Open Sans"/>
                <a:cs typeface="Open Sans"/>
              </a:rPr>
              <a:t>Object Markers and Delineators </a:t>
            </a:r>
          </a:p>
          <a:p>
            <a:pPr lvl="1">
              <a:lnSpc>
                <a:spcPct val="112000"/>
              </a:lnSpc>
              <a:spcAft>
                <a:spcPts val="1000"/>
              </a:spcAft>
              <a:buClr>
                <a:srgbClr val="E71B1B"/>
              </a:buClr>
              <a:buFont typeface="Arial" panose="020B0604020202020204" pitchFamily="34" charset="0"/>
              <a:tabLst>
                <a:tab pos="533400" algn="l"/>
              </a:tabLst>
            </a:pPr>
            <a:r>
              <a:rPr lang="en-US" sz="2600">
                <a:latin typeface="Open Sans"/>
                <a:cs typeface="Open Sans"/>
              </a:rPr>
              <a:t>Misc. drainage structures </a:t>
            </a:r>
          </a:p>
          <a:p>
            <a:pPr lvl="1">
              <a:lnSpc>
                <a:spcPct val="112000"/>
              </a:lnSpc>
              <a:spcAft>
                <a:spcPts val="1000"/>
              </a:spcAft>
              <a:buClr>
                <a:srgbClr val="E71B1B"/>
              </a:buClr>
              <a:buFont typeface="Arial" panose="020B0604020202020204" pitchFamily="34" charset="0"/>
              <a:tabLst>
                <a:tab pos="533400" algn="l"/>
              </a:tabLst>
            </a:pPr>
            <a:r>
              <a:rPr lang="en-US" sz="2600">
                <a:latin typeface="Open Sans"/>
                <a:cs typeface="Open Sans"/>
              </a:rPr>
              <a:t>Paved ditch </a:t>
            </a:r>
          </a:p>
          <a:p>
            <a:pPr lvl="1">
              <a:lnSpc>
                <a:spcPct val="112000"/>
              </a:lnSpc>
              <a:spcAft>
                <a:spcPts val="1000"/>
              </a:spcAft>
              <a:buClr>
                <a:srgbClr val="E71B1B"/>
              </a:buClr>
              <a:buFont typeface="Arial" panose="020B0604020202020204" pitchFamily="34" charset="0"/>
              <a:tabLst>
                <a:tab pos="533400" algn="l"/>
              </a:tabLst>
            </a:pPr>
            <a:r>
              <a:rPr lang="en-US" sz="2600">
                <a:latin typeface="Open Sans"/>
                <a:cs typeface="Open Sans"/>
              </a:rPr>
              <a:t>Pipes </a:t>
            </a:r>
          </a:p>
          <a:p>
            <a:pPr lvl="1">
              <a:lnSpc>
                <a:spcPct val="112000"/>
              </a:lnSpc>
              <a:spcAft>
                <a:spcPts val="1000"/>
              </a:spcAft>
              <a:buClr>
                <a:srgbClr val="E71B1B"/>
              </a:buClr>
              <a:buFont typeface="Arial" panose="020B0604020202020204" pitchFamily="34" charset="0"/>
              <a:tabLst>
                <a:tab pos="533400" algn="l"/>
              </a:tabLst>
            </a:pPr>
            <a:r>
              <a:rPr lang="en-US" sz="2600">
                <a:latin typeface="Open Sans"/>
                <a:cs typeface="Open Sans"/>
              </a:rPr>
              <a:t>Inlets </a:t>
            </a:r>
          </a:p>
          <a:p>
            <a:pPr lvl="1">
              <a:lnSpc>
                <a:spcPct val="112000"/>
              </a:lnSpc>
              <a:spcAft>
                <a:spcPts val="1000"/>
              </a:spcAft>
              <a:buClr>
                <a:srgbClr val="E71B1B"/>
              </a:buClr>
              <a:buFont typeface="Arial" panose="020B0604020202020204" pitchFamily="34" charset="0"/>
              <a:tabLst>
                <a:tab pos="533400" algn="l"/>
              </a:tabLst>
            </a:pPr>
            <a:r>
              <a:rPr lang="en-US" sz="2600">
                <a:latin typeface="Open Sans"/>
                <a:cs typeface="Open Sans"/>
              </a:rPr>
              <a:t>Paved Lanes - Asphalt</a:t>
            </a:r>
          </a:p>
          <a:p>
            <a:pPr>
              <a:lnSpc>
                <a:spcPct val="112000"/>
              </a:lnSpc>
              <a:spcAft>
                <a:spcPts val="1000"/>
              </a:spcAft>
              <a:buClr>
                <a:srgbClr val="E71B1B"/>
              </a:buClr>
              <a:tabLst>
                <a:tab pos="533400" algn="l"/>
              </a:tabLst>
            </a:pPr>
            <a:r>
              <a:rPr lang="en-US" sz="2600">
                <a:latin typeface="Open Sans"/>
                <a:cs typeface="Open Sans"/>
              </a:rPr>
              <a:t>A separate lump sum price for each characteristic to meet minimum standard. A percentage of which will be paid after the each quarterly PBMI.  </a:t>
            </a:r>
          </a:p>
          <a:p>
            <a:pPr>
              <a:lnSpc>
                <a:spcPct val="112000"/>
              </a:lnSpc>
              <a:spcAft>
                <a:spcPts val="1000"/>
              </a:spcAft>
              <a:buClr>
                <a:srgbClr val="E71B1B"/>
              </a:buClr>
              <a:tabLst>
                <a:tab pos="533400" algn="l"/>
              </a:tabLst>
            </a:pPr>
            <a:r>
              <a:rPr lang="en-US" sz="2600">
                <a:latin typeface="Open Sans"/>
                <a:cs typeface="Open Sans"/>
              </a:rPr>
              <a:t>PBMI scoring will be adjusted on those characteristics in the first 12 months.</a:t>
            </a:r>
          </a:p>
          <a:p>
            <a:endParaRPr lang="en-US"/>
          </a:p>
        </p:txBody>
      </p:sp>
    </p:spTree>
    <p:extLst>
      <p:ext uri="{BB962C8B-B14F-4D97-AF65-F5344CB8AC3E}">
        <p14:creationId xmlns:p14="http://schemas.microsoft.com/office/powerpoint/2010/main" val="796973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C845-3339-004D-9973-93FE26BD5C3C}"/>
              </a:ext>
            </a:extLst>
          </p:cNvPr>
          <p:cNvSpPr>
            <a:spLocks noGrp="1"/>
          </p:cNvSpPr>
          <p:nvPr>
            <p:ph type="title"/>
          </p:nvPr>
        </p:nvSpPr>
        <p:spPr/>
        <p:txBody>
          <a:bodyPr/>
          <a:lstStyle/>
          <a:p>
            <a:r>
              <a:rPr lang="en-US"/>
              <a:t>Contract Award Process</a:t>
            </a:r>
          </a:p>
        </p:txBody>
      </p:sp>
      <p:sp>
        <p:nvSpPr>
          <p:cNvPr id="3" name="Content Placeholder 2">
            <a:extLst>
              <a:ext uri="{FF2B5EF4-FFF2-40B4-BE49-F238E27FC236}">
                <a16:creationId xmlns:a16="http://schemas.microsoft.com/office/drawing/2014/main" id="{4CFEDA3C-9660-5E93-EC2A-D384CCB3A967}"/>
              </a:ext>
            </a:extLst>
          </p:cNvPr>
          <p:cNvSpPr>
            <a:spLocks noGrp="1"/>
          </p:cNvSpPr>
          <p:nvPr>
            <p:ph idx="1"/>
          </p:nvPr>
        </p:nvSpPr>
        <p:spPr>
          <a:xfrm>
            <a:off x="209550" y="1295401"/>
            <a:ext cx="8724900" cy="785336"/>
          </a:xfrm>
        </p:spPr>
        <p:txBody>
          <a:bodyPr vert="horz" lIns="91440" tIns="45720" rIns="91440" bIns="45720" rtlCol="0" anchor="t">
            <a:normAutofit/>
          </a:bodyPr>
          <a:lstStyle/>
          <a:p>
            <a:pPr marL="0" indent="0">
              <a:buNone/>
            </a:pPr>
            <a:r>
              <a:rPr lang="en-US" sz="1600"/>
              <a:t>There shall be one performance-based maintenance contract awarded in TDOT Region 4.</a:t>
            </a:r>
            <a:endParaRPr lang="en-US" sz="1600">
              <a:ea typeface="Open Sans"/>
            </a:endParaRPr>
          </a:p>
        </p:txBody>
      </p:sp>
      <p:sp>
        <p:nvSpPr>
          <p:cNvPr id="5" name="TextBox 4">
            <a:extLst>
              <a:ext uri="{FF2B5EF4-FFF2-40B4-BE49-F238E27FC236}">
                <a16:creationId xmlns:a16="http://schemas.microsoft.com/office/drawing/2014/main" id="{244F956D-2F77-CD73-5C52-DCF61B1AC7A3}"/>
              </a:ext>
            </a:extLst>
          </p:cNvPr>
          <p:cNvSpPr txBox="1"/>
          <p:nvPr/>
        </p:nvSpPr>
        <p:spPr>
          <a:xfrm>
            <a:off x="2854452" y="1688069"/>
            <a:ext cx="3838956" cy="307777"/>
          </a:xfrm>
          <a:prstGeom prst="rect">
            <a:avLst/>
          </a:prstGeom>
          <a:noFill/>
        </p:spPr>
        <p:txBody>
          <a:bodyPr wrap="square" rtlCol="0">
            <a:spAutoFit/>
          </a:bodyPr>
          <a:lstStyle/>
          <a:p>
            <a:r>
              <a:rPr lang="en-US" sz="1400" b="1">
                <a:solidFill>
                  <a:schemeClr val="accent5"/>
                </a:solidFill>
                <a:latin typeface="Open Sans"/>
                <a:cs typeface="Open Sans"/>
              </a:rPr>
              <a:t>Region 4 </a:t>
            </a:r>
            <a:r>
              <a:rPr lang="en-US" sz="1400">
                <a:solidFill>
                  <a:schemeClr val="accent5"/>
                </a:solidFill>
                <a:latin typeface="Open Sans"/>
                <a:cs typeface="Open Sans"/>
              </a:rPr>
              <a:t>– Shelby and Fayette Counties</a:t>
            </a:r>
          </a:p>
        </p:txBody>
      </p:sp>
      <p:pic>
        <p:nvPicPr>
          <p:cNvPr id="1026" name="Picture 2" descr="Picture 1733878133, Picture">
            <a:extLst>
              <a:ext uri="{FF2B5EF4-FFF2-40B4-BE49-F238E27FC236}">
                <a16:creationId xmlns:a16="http://schemas.microsoft.com/office/drawing/2014/main" id="{A4ADAC75-480B-7846-7BB1-8F5E0A5686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0700" y="2080737"/>
            <a:ext cx="5562600" cy="45289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911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00A5C-878F-C54C-5FA2-F68A8D8588E8}"/>
              </a:ext>
            </a:extLst>
          </p:cNvPr>
          <p:cNvSpPr>
            <a:spLocks noGrp="1"/>
          </p:cNvSpPr>
          <p:nvPr>
            <p:ph type="title"/>
          </p:nvPr>
        </p:nvSpPr>
        <p:spPr/>
        <p:txBody>
          <a:bodyPr/>
          <a:lstStyle/>
          <a:p>
            <a:r>
              <a:rPr lang="en-US"/>
              <a:t>Scope of Services Overview</a:t>
            </a:r>
          </a:p>
        </p:txBody>
      </p:sp>
      <p:sp>
        <p:nvSpPr>
          <p:cNvPr id="3" name="Content Placeholder 2">
            <a:extLst>
              <a:ext uri="{FF2B5EF4-FFF2-40B4-BE49-F238E27FC236}">
                <a16:creationId xmlns:a16="http://schemas.microsoft.com/office/drawing/2014/main" id="{BC13803B-AB3C-4A0D-EC07-F56196179E87}"/>
              </a:ext>
            </a:extLst>
          </p:cNvPr>
          <p:cNvSpPr>
            <a:spLocks noGrp="1"/>
          </p:cNvSpPr>
          <p:nvPr>
            <p:ph idx="1"/>
          </p:nvPr>
        </p:nvSpPr>
        <p:spPr/>
        <p:txBody>
          <a:bodyPr>
            <a:normAutofit fontScale="92500" lnSpcReduction="20000"/>
          </a:bodyPr>
          <a:lstStyle/>
          <a:p>
            <a:pPr>
              <a:spcBef>
                <a:spcPts val="0"/>
              </a:spcBef>
            </a:pPr>
            <a:r>
              <a:rPr lang="en-US" sz="1800" i="1">
                <a:effectLst/>
              </a:rPr>
              <a:t>Please review </a:t>
            </a:r>
            <a:r>
              <a:rPr lang="en-US" sz="1800" b="1"/>
              <a:t>ALL</a:t>
            </a:r>
            <a:r>
              <a:rPr lang="en-US" sz="1800" i="1"/>
              <a:t> Scope of Services</a:t>
            </a:r>
          </a:p>
          <a:p>
            <a:pPr marL="0" indent="0">
              <a:spcBef>
                <a:spcPts val="0"/>
              </a:spcBef>
              <a:buNone/>
            </a:pPr>
            <a:endParaRPr lang="en-US" sz="1600" i="1"/>
          </a:p>
          <a:p>
            <a:pPr>
              <a:spcBef>
                <a:spcPts val="0"/>
              </a:spcBef>
            </a:pPr>
            <a:r>
              <a:rPr lang="en-US" sz="1800">
                <a:effectLst/>
              </a:rPr>
              <a:t>The State is seeking to contract for performance-based maintenance services to: </a:t>
            </a:r>
          </a:p>
          <a:p>
            <a:pPr>
              <a:spcBef>
                <a:spcPts val="0"/>
              </a:spcBef>
            </a:pPr>
            <a:endParaRPr lang="en-US" sz="1800"/>
          </a:p>
          <a:p>
            <a:pPr fontAlgn="base"/>
            <a:r>
              <a:rPr lang="en-US"/>
              <a:t>The Contractor shall perform all activities associated with highway, drainage, structures, roadside, vegetation, traffic services, specialty items, emergency response, incident management activities, and winter operations support in accordance with the Contract, its Scope of Services, and the contract performance criteria detailed therein twenty-four (24) hours a day seven (7) days a week unless otherwise directed by the Department. </a:t>
            </a:r>
          </a:p>
          <a:p>
            <a:pPr marL="0" indent="0" fontAlgn="base">
              <a:buNone/>
            </a:pPr>
            <a:endParaRPr lang="en-US" sz="2800"/>
          </a:p>
          <a:p>
            <a:pPr fontAlgn="base"/>
            <a:r>
              <a:rPr lang="en-US"/>
              <a:t>These comprehensive maintenance services shall include the management and performance of maintenance and repair activities of the interstate highways including all ramps, collector/distributor ramps and frontage roads, bridges, and all roadway appurtenances within the right of way in Shelby and Fayette Counties.</a:t>
            </a:r>
            <a:endParaRPr lang="en-US" sz="2800"/>
          </a:p>
        </p:txBody>
      </p:sp>
    </p:spTree>
    <p:extLst>
      <p:ext uri="{BB962C8B-B14F-4D97-AF65-F5344CB8AC3E}">
        <p14:creationId xmlns:p14="http://schemas.microsoft.com/office/powerpoint/2010/main" val="1808603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SOLICITATION COORDINATOR</a:t>
            </a:r>
          </a:p>
        </p:txBody>
      </p:sp>
      <p:sp>
        <p:nvSpPr>
          <p:cNvPr id="3" name="Content Placeholder 2"/>
          <p:cNvSpPr>
            <a:spLocks noGrp="1"/>
          </p:cNvSpPr>
          <p:nvPr>
            <p:ph idx="1"/>
          </p:nvPr>
        </p:nvSpPr>
        <p:spPr/>
        <p:txBody>
          <a:bodyPr>
            <a:normAutofit/>
          </a:bodyPr>
          <a:lstStyle/>
          <a:p>
            <a:pPr algn="ctr">
              <a:buNone/>
            </a:pPr>
            <a:r>
              <a:rPr lang="en-US"/>
              <a:t>Mike Bentheimer</a:t>
            </a:r>
          </a:p>
          <a:p>
            <a:pPr algn="ctr">
              <a:buNone/>
            </a:pPr>
            <a:r>
              <a:rPr lang="en-US"/>
              <a:t>Department of Transportation</a:t>
            </a:r>
          </a:p>
          <a:p>
            <a:pPr algn="ctr">
              <a:buNone/>
            </a:pPr>
            <a:r>
              <a:rPr lang="en-US"/>
              <a:t>Procurement and Contract Division</a:t>
            </a:r>
          </a:p>
          <a:p>
            <a:pPr algn="ctr">
              <a:buNone/>
            </a:pPr>
            <a:r>
              <a:rPr lang="en-US"/>
              <a:t>5</a:t>
            </a:r>
            <a:r>
              <a:rPr lang="en-US" baseline="30000"/>
              <a:t>th</a:t>
            </a:r>
            <a:r>
              <a:rPr lang="en-US"/>
              <a:t> Floor J.K. Polk Bldg. </a:t>
            </a:r>
          </a:p>
          <a:p>
            <a:pPr algn="ctr">
              <a:buNone/>
            </a:pPr>
            <a:r>
              <a:rPr lang="en-US"/>
              <a:t>505 Deaderick Street</a:t>
            </a:r>
          </a:p>
          <a:p>
            <a:pPr algn="ctr">
              <a:buNone/>
            </a:pPr>
            <a:r>
              <a:rPr lang="en-US"/>
              <a:t>Nashville, TN 37243</a:t>
            </a:r>
          </a:p>
          <a:p>
            <a:pPr algn="ctr">
              <a:buNone/>
            </a:pPr>
            <a:r>
              <a:rPr lang="en-US"/>
              <a:t>Michael.Bentheimer@tn.gov</a:t>
            </a:r>
          </a:p>
          <a:p>
            <a:pPr algn="ctr">
              <a:buNone/>
            </a:pPr>
            <a:r>
              <a:rPr lang="en-US"/>
              <a:t>p. 629-246-0632</a:t>
            </a:r>
          </a:p>
        </p:txBody>
      </p:sp>
    </p:spTree>
    <p:extLst>
      <p:ext uri="{BB962C8B-B14F-4D97-AF65-F5344CB8AC3E}">
        <p14:creationId xmlns:p14="http://schemas.microsoft.com/office/powerpoint/2010/main" val="247975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7895D-B9C0-6F45-019E-7A049CF1D627}"/>
              </a:ext>
            </a:extLst>
          </p:cNvPr>
          <p:cNvSpPr>
            <a:spLocks noGrp="1"/>
          </p:cNvSpPr>
          <p:nvPr>
            <p:ph type="title"/>
          </p:nvPr>
        </p:nvSpPr>
        <p:spPr/>
        <p:txBody>
          <a:bodyPr/>
          <a:lstStyle/>
          <a:p>
            <a:r>
              <a:rPr lang="en-US"/>
              <a:t>Scope of Services Overview cont.</a:t>
            </a:r>
          </a:p>
        </p:txBody>
      </p:sp>
      <p:sp>
        <p:nvSpPr>
          <p:cNvPr id="3" name="Content Placeholder 2">
            <a:extLst>
              <a:ext uri="{FF2B5EF4-FFF2-40B4-BE49-F238E27FC236}">
                <a16:creationId xmlns:a16="http://schemas.microsoft.com/office/drawing/2014/main" id="{1FECFBB0-1E0B-6CCD-DB69-8BF46886E75A}"/>
              </a:ext>
            </a:extLst>
          </p:cNvPr>
          <p:cNvSpPr>
            <a:spLocks noGrp="1"/>
          </p:cNvSpPr>
          <p:nvPr>
            <p:ph idx="1"/>
          </p:nvPr>
        </p:nvSpPr>
        <p:spPr>
          <a:xfrm>
            <a:off x="457200" y="1701805"/>
            <a:ext cx="8421624" cy="4305803"/>
          </a:xfrm>
        </p:spPr>
        <p:txBody>
          <a:bodyPr vert="horz" lIns="91440" tIns="45720" rIns="91440" bIns="45720" rtlCol="0" anchor="t">
            <a:normAutofit/>
          </a:bodyPr>
          <a:lstStyle/>
          <a:p>
            <a:pPr marL="0" indent="0">
              <a:lnSpc>
                <a:spcPct val="80000"/>
              </a:lnSpc>
              <a:spcBef>
                <a:spcPts val="0"/>
              </a:spcBef>
              <a:buNone/>
            </a:pPr>
            <a:r>
              <a:rPr lang="en-US" sz="2400" dirty="0"/>
              <a:t>Contract Period</a:t>
            </a:r>
          </a:p>
          <a:p>
            <a:pPr>
              <a:lnSpc>
                <a:spcPct val="80000"/>
              </a:lnSpc>
              <a:spcBef>
                <a:spcPts val="0"/>
              </a:spcBef>
            </a:pPr>
            <a:endParaRPr lang="en-US" sz="1700" dirty="0"/>
          </a:p>
          <a:p>
            <a:pPr marL="342900" lvl="1" indent="-342900">
              <a:lnSpc>
                <a:spcPct val="80000"/>
              </a:lnSpc>
              <a:spcBef>
                <a:spcPts val="0"/>
              </a:spcBef>
              <a:buFont typeface="Arial" panose="020B0604020202020204" pitchFamily="34" charset="0"/>
              <a:buChar char="•"/>
            </a:pPr>
            <a:r>
              <a:rPr lang="en-US" sz="1700" dirty="0"/>
              <a:t>The Start Date for the work to be performed under this contract is ninety (90) days from the effective date of the Contract (“Start Date”).</a:t>
            </a:r>
          </a:p>
          <a:p>
            <a:pPr marL="0" lvl="1" indent="0">
              <a:lnSpc>
                <a:spcPct val="80000"/>
              </a:lnSpc>
              <a:spcBef>
                <a:spcPts val="0"/>
              </a:spcBef>
              <a:buNone/>
            </a:pPr>
            <a:endParaRPr lang="en-US" sz="1700" dirty="0"/>
          </a:p>
          <a:p>
            <a:pPr marL="342900" lvl="1" indent="-342900">
              <a:lnSpc>
                <a:spcPct val="80000"/>
              </a:lnSpc>
              <a:spcBef>
                <a:spcPts val="0"/>
              </a:spcBef>
              <a:buFont typeface="Arial" panose="020B0604020202020204" pitchFamily="34" charset="0"/>
              <a:buChar char="•"/>
            </a:pPr>
            <a:r>
              <a:rPr lang="en-US" sz="1700" dirty="0"/>
              <a:t>This Contract will extend for a period of sixty (60) months after the Start Date. </a:t>
            </a:r>
          </a:p>
          <a:p>
            <a:pPr marL="0" lvl="1" indent="0">
              <a:lnSpc>
                <a:spcPct val="80000"/>
              </a:lnSpc>
              <a:spcBef>
                <a:spcPts val="0"/>
              </a:spcBef>
              <a:buNone/>
            </a:pPr>
            <a:endParaRPr lang="en-US" sz="1700" dirty="0"/>
          </a:p>
          <a:p>
            <a:pPr marL="342900" lvl="1" indent="-342900">
              <a:lnSpc>
                <a:spcPct val="80000"/>
              </a:lnSpc>
              <a:spcBef>
                <a:spcPts val="0"/>
              </a:spcBef>
              <a:buFont typeface="Arial" panose="020B0604020202020204" pitchFamily="34" charset="0"/>
              <a:buChar char="•"/>
            </a:pPr>
            <a:r>
              <a:rPr lang="en-US" sz="1700" dirty="0"/>
              <a:t>Renewal Options: At the discretion of the department, this Contract may be renewed for two (2) additional periods of twenty-four (24) months, contingent upon acceptable contract performance.</a:t>
            </a:r>
          </a:p>
          <a:p>
            <a:pPr marL="0" lvl="1" indent="0">
              <a:lnSpc>
                <a:spcPct val="80000"/>
              </a:lnSpc>
              <a:spcBef>
                <a:spcPts val="0"/>
              </a:spcBef>
              <a:buNone/>
            </a:pPr>
            <a:endParaRPr lang="en-US" sz="1700" dirty="0"/>
          </a:p>
          <a:p>
            <a:pPr marL="342900" lvl="2" indent="-342900">
              <a:lnSpc>
                <a:spcPct val="80000"/>
              </a:lnSpc>
              <a:spcBef>
                <a:spcPts val="0"/>
              </a:spcBef>
              <a:buFont typeface="Arial" panose="020B0604020202020204" pitchFamily="34" charset="0"/>
              <a:buChar char="•"/>
            </a:pPr>
            <a:r>
              <a:rPr lang="en-US" sz="1700" dirty="0"/>
              <a:t>If the State decides to exercise renewal options, the State must notify the Contractor six (6) months in advance of renewal.</a:t>
            </a:r>
          </a:p>
          <a:p>
            <a:pPr marL="0" lvl="2" indent="0">
              <a:lnSpc>
                <a:spcPct val="80000"/>
              </a:lnSpc>
              <a:spcBef>
                <a:spcPts val="0"/>
              </a:spcBef>
              <a:buNone/>
            </a:pPr>
            <a:endParaRPr lang="en-US" sz="1700" dirty="0"/>
          </a:p>
          <a:p>
            <a:pPr marL="342900" lvl="2" indent="-342900">
              <a:lnSpc>
                <a:spcPct val="80000"/>
              </a:lnSpc>
              <a:spcBef>
                <a:spcPts val="0"/>
              </a:spcBef>
              <a:buFont typeface="Arial" panose="020B0604020202020204" pitchFamily="34" charset="0"/>
              <a:buChar char="•"/>
            </a:pPr>
            <a:r>
              <a:rPr lang="en-US" sz="1700" dirty="0"/>
              <a:t>Contractor must respond in writing at least four months prior to renewal date to accept.</a:t>
            </a:r>
          </a:p>
          <a:p>
            <a:endParaRPr lang="en-US" dirty="0"/>
          </a:p>
        </p:txBody>
      </p:sp>
    </p:spTree>
    <p:extLst>
      <p:ext uri="{BB962C8B-B14F-4D97-AF65-F5344CB8AC3E}">
        <p14:creationId xmlns:p14="http://schemas.microsoft.com/office/powerpoint/2010/main" val="132062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C1DB-98B8-C3AD-DFCA-C56D54A85FF5}"/>
              </a:ext>
            </a:extLst>
          </p:cNvPr>
          <p:cNvSpPr>
            <a:spLocks noGrp="1"/>
          </p:cNvSpPr>
          <p:nvPr>
            <p:ph type="title"/>
          </p:nvPr>
        </p:nvSpPr>
        <p:spPr/>
        <p:txBody>
          <a:bodyPr/>
          <a:lstStyle/>
          <a:p>
            <a:r>
              <a:rPr lang="en-US" sz="3200"/>
              <a:t>Clauses of Note</a:t>
            </a:r>
            <a:endParaRPr lang="en-US"/>
          </a:p>
        </p:txBody>
      </p:sp>
      <p:sp>
        <p:nvSpPr>
          <p:cNvPr id="3" name="Content Placeholder 2">
            <a:extLst>
              <a:ext uri="{FF2B5EF4-FFF2-40B4-BE49-F238E27FC236}">
                <a16:creationId xmlns:a16="http://schemas.microsoft.com/office/drawing/2014/main" id="{F9A8A6B9-9B51-DB06-F0EE-D023D60B3564}"/>
              </a:ext>
            </a:extLst>
          </p:cNvPr>
          <p:cNvSpPr>
            <a:spLocks noGrp="1"/>
          </p:cNvSpPr>
          <p:nvPr>
            <p:ph idx="1"/>
          </p:nvPr>
        </p:nvSpPr>
        <p:spPr/>
        <p:txBody>
          <a:bodyPr vert="horz" lIns="91440" tIns="45720" rIns="91440" bIns="45720" rtlCol="0" anchor="t">
            <a:normAutofit/>
          </a:bodyPr>
          <a:lstStyle/>
          <a:p>
            <a:r>
              <a:rPr lang="en-US"/>
              <a:t>Bid Bond</a:t>
            </a:r>
          </a:p>
          <a:p>
            <a:pPr lvl="1"/>
            <a:r>
              <a:rPr lang="en-US"/>
              <a:t>Bid bond equal to no less than 5% of the total amount of the cost proposal must be submitted with response</a:t>
            </a:r>
            <a:endParaRPr lang="en-US">
              <a:ea typeface="Open Sans"/>
            </a:endParaRPr>
          </a:p>
          <a:p>
            <a:r>
              <a:rPr lang="en-US"/>
              <a:t>Payment and Performance Bond</a:t>
            </a:r>
            <a:endParaRPr lang="en-US">
              <a:ea typeface="Open Sans"/>
            </a:endParaRPr>
          </a:p>
          <a:p>
            <a:pPr lvl="1"/>
            <a:r>
              <a:rPr lang="en-US"/>
              <a:t>If awarded the Contract, Payment and Performance Bond must be submitted within ten (10) business days after notice of award in a sum equal to the first year’s annual Contract amount</a:t>
            </a:r>
            <a:endParaRPr lang="en-US">
              <a:ea typeface="Open Sans"/>
            </a:endParaRPr>
          </a:p>
          <a:p>
            <a:pPr lvl="1"/>
            <a:r>
              <a:rPr lang="en-US"/>
              <a:t>Annually thereafter, no later than thirty (30) days prior to the contract             anniversary date, provide to the Department a Payment and Performance Bond on a form prescribed by the Department in an amount equal to the corresponding sum of the twelve (12) -month period’s performance-based lump sum Routine Maintenance Services bid.</a:t>
            </a:r>
            <a:endParaRPr lang="en-US">
              <a:ea typeface="Open Sans"/>
            </a:endParaRPr>
          </a:p>
          <a:p>
            <a:r>
              <a:rPr lang="en-US"/>
              <a:t>Insurance</a:t>
            </a:r>
            <a:endParaRPr lang="en-US" i="1"/>
          </a:p>
          <a:p>
            <a:pPr lvl="1"/>
            <a:r>
              <a:rPr lang="en-US"/>
              <a:t>Within 10 business days after receipt of the Contract award, provide documentation evidencing all required insurance to the Department</a:t>
            </a:r>
            <a:endParaRPr lang="en-US">
              <a:effectLst/>
              <a:ea typeface="Open Sans"/>
            </a:endParaRPr>
          </a:p>
          <a:p>
            <a:endParaRPr lang="en-US"/>
          </a:p>
        </p:txBody>
      </p:sp>
    </p:spTree>
    <p:extLst>
      <p:ext uri="{BB962C8B-B14F-4D97-AF65-F5344CB8AC3E}">
        <p14:creationId xmlns:p14="http://schemas.microsoft.com/office/powerpoint/2010/main" val="896205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C1DB-98B8-C3AD-DFCA-C56D54A85FF5}"/>
              </a:ext>
            </a:extLst>
          </p:cNvPr>
          <p:cNvSpPr>
            <a:spLocks noGrp="1"/>
          </p:cNvSpPr>
          <p:nvPr>
            <p:ph type="title"/>
          </p:nvPr>
        </p:nvSpPr>
        <p:spPr>
          <a:xfrm>
            <a:off x="457200" y="201168"/>
            <a:ext cx="8229600" cy="1143000"/>
          </a:xfrm>
        </p:spPr>
        <p:txBody>
          <a:bodyPr/>
          <a:lstStyle/>
          <a:p>
            <a:r>
              <a:rPr lang="en-US" sz="3200"/>
              <a:t>Emergency Response and Third-Party Damage</a:t>
            </a:r>
            <a:endParaRPr lang="en-US"/>
          </a:p>
        </p:txBody>
      </p:sp>
      <p:sp>
        <p:nvSpPr>
          <p:cNvPr id="3" name="Content Placeholder 2">
            <a:extLst>
              <a:ext uri="{FF2B5EF4-FFF2-40B4-BE49-F238E27FC236}">
                <a16:creationId xmlns:a16="http://schemas.microsoft.com/office/drawing/2014/main" id="{F9A8A6B9-9B51-DB06-F0EE-D023D60B3564}"/>
              </a:ext>
            </a:extLst>
          </p:cNvPr>
          <p:cNvSpPr>
            <a:spLocks noGrp="1"/>
          </p:cNvSpPr>
          <p:nvPr>
            <p:ph idx="1"/>
          </p:nvPr>
        </p:nvSpPr>
        <p:spPr>
          <a:xfrm>
            <a:off x="457200" y="1143000"/>
            <a:ext cx="8229600" cy="5138821"/>
          </a:xfrm>
        </p:spPr>
        <p:txBody>
          <a:bodyPr vert="horz" lIns="91440" tIns="45720" rIns="91440" bIns="45720" rtlCol="0" anchor="t">
            <a:normAutofit/>
          </a:bodyPr>
          <a:lstStyle/>
          <a:p>
            <a:endParaRPr lang="en-US"/>
          </a:p>
          <a:p>
            <a:r>
              <a:rPr lang="en-US"/>
              <a:t>Response, inspection, repairs, and replacement required as a result of natural disaster, catastrophic or emergency response, collision to a TDOT asset, such as but not, limited to bridges, barriers, retaining walls, noise walls, and overhead sign structures will be considered part of the contract responsibilities.</a:t>
            </a:r>
            <a:endParaRPr lang="en-US">
              <a:ea typeface="Open Sans"/>
            </a:endParaRPr>
          </a:p>
          <a:p>
            <a:endParaRPr lang="en-US"/>
          </a:p>
          <a:p>
            <a:r>
              <a:rPr lang="en-US"/>
              <a:t>The Contractor will not receive any additional compensation from the Department except:</a:t>
            </a:r>
            <a:endParaRPr lang="en-US">
              <a:ea typeface="Open Sans"/>
            </a:endParaRPr>
          </a:p>
          <a:p>
            <a:pPr lvl="1"/>
            <a:r>
              <a:rPr lang="en-US"/>
              <a:t>Qualifying FHWA funds the Department receives as a result of the Contractor seeking qualifying FHWA reimbursement.  It is the Contractor’s responsibility to provide all information needed to pursue such claims in a timely manner.</a:t>
            </a:r>
            <a:endParaRPr lang="en-US">
              <a:ea typeface="Open Sans"/>
            </a:endParaRPr>
          </a:p>
          <a:p>
            <a:pPr lvl="1"/>
            <a:r>
              <a:rPr lang="en-US"/>
              <a:t>Pursuit of claims against the individual or entity which caused damages, or their insurers.</a:t>
            </a:r>
            <a:endParaRPr lang="en-US">
              <a:ea typeface="Open Sans"/>
            </a:endParaRPr>
          </a:p>
          <a:p>
            <a:pPr lvl="1"/>
            <a:endParaRPr lang="en-US"/>
          </a:p>
          <a:p>
            <a:r>
              <a:rPr lang="en-US"/>
              <a:t>Contractor will not be responsible for declared ”Acts of Terrorism” beyond the reimbursable avenues listed above.</a:t>
            </a:r>
            <a:endParaRPr lang="en-US">
              <a:ea typeface="Open Sans"/>
            </a:endParaRPr>
          </a:p>
          <a:p>
            <a:endParaRPr lang="en-US"/>
          </a:p>
          <a:p>
            <a:endParaRPr lang="en-US"/>
          </a:p>
        </p:txBody>
      </p:sp>
    </p:spTree>
    <p:extLst>
      <p:ext uri="{BB962C8B-B14F-4D97-AF65-F5344CB8AC3E}">
        <p14:creationId xmlns:p14="http://schemas.microsoft.com/office/powerpoint/2010/main" val="1603010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C1DB-98B8-C3AD-DFCA-C56D54A85FF5}"/>
              </a:ext>
            </a:extLst>
          </p:cNvPr>
          <p:cNvSpPr>
            <a:spLocks noGrp="1"/>
          </p:cNvSpPr>
          <p:nvPr>
            <p:ph type="title"/>
          </p:nvPr>
        </p:nvSpPr>
        <p:spPr>
          <a:xfrm>
            <a:off x="457200" y="0"/>
            <a:ext cx="8229600" cy="1143000"/>
          </a:xfrm>
        </p:spPr>
        <p:txBody>
          <a:bodyPr/>
          <a:lstStyle/>
          <a:p>
            <a:r>
              <a:rPr lang="en-US" sz="3200"/>
              <a:t>Emergency Response / Third-Party Damage Cap</a:t>
            </a:r>
            <a:endParaRPr lang="en-US"/>
          </a:p>
        </p:txBody>
      </p:sp>
      <p:sp>
        <p:nvSpPr>
          <p:cNvPr id="3" name="Content Placeholder 2">
            <a:extLst>
              <a:ext uri="{FF2B5EF4-FFF2-40B4-BE49-F238E27FC236}">
                <a16:creationId xmlns:a16="http://schemas.microsoft.com/office/drawing/2014/main" id="{F9A8A6B9-9B51-DB06-F0EE-D023D60B3564}"/>
              </a:ext>
            </a:extLst>
          </p:cNvPr>
          <p:cNvSpPr>
            <a:spLocks noGrp="1"/>
          </p:cNvSpPr>
          <p:nvPr>
            <p:ph idx="1"/>
          </p:nvPr>
        </p:nvSpPr>
        <p:spPr>
          <a:xfrm>
            <a:off x="457200" y="1143000"/>
            <a:ext cx="8229600" cy="5138821"/>
          </a:xfrm>
        </p:spPr>
        <p:txBody>
          <a:bodyPr vert="horz" lIns="91440" tIns="45720" rIns="91440" bIns="45720" rtlCol="0" anchor="t">
            <a:normAutofit/>
          </a:bodyPr>
          <a:lstStyle/>
          <a:p>
            <a:endParaRPr lang="en-US"/>
          </a:p>
          <a:p>
            <a:r>
              <a:rPr lang="en-US"/>
              <a:t>For an emergency repair or replacement activity of a single asset or group of contiguous assets resulting from a single incident the Contractor financial risk for such repair is capped at $75,000.00 per repair and $ 225,000 per contract year of the reasonable non-reimbursable cost.</a:t>
            </a:r>
          </a:p>
          <a:p>
            <a:pPr marL="0" indent="0">
              <a:buNone/>
            </a:pPr>
            <a:endParaRPr lang="en-US"/>
          </a:p>
          <a:p>
            <a:r>
              <a:rPr lang="en-US"/>
              <a:t>Any single-incident damage less than $40,000 shall not be additive to the annual non-reimbursable cap.</a:t>
            </a:r>
            <a:endParaRPr lang="en-US">
              <a:ea typeface="Open Sans"/>
            </a:endParaRPr>
          </a:p>
          <a:p>
            <a:pPr marL="0" indent="0">
              <a:buNone/>
            </a:pPr>
            <a:endParaRPr lang="en-US"/>
          </a:p>
          <a:p>
            <a:r>
              <a:rPr lang="en-US"/>
              <a:t>TDOT may, at the Department’s discretion, either authorize the Contractor to proceed and agree to pay the additional estimated amount or stop the Contractor from doing any further work and contract out the remaining work to a separate Contractor, or elect to self-perform the remaining work, or any combination thereof.</a:t>
            </a:r>
            <a:endParaRPr lang="en-US">
              <a:ea typeface="Open Sans"/>
            </a:endParaRPr>
          </a:p>
          <a:p>
            <a:endParaRPr lang="en-US"/>
          </a:p>
          <a:p>
            <a:endParaRPr lang="en-US"/>
          </a:p>
          <a:p>
            <a:endParaRPr lang="en-US"/>
          </a:p>
        </p:txBody>
      </p:sp>
    </p:spTree>
    <p:extLst>
      <p:ext uri="{BB962C8B-B14F-4D97-AF65-F5344CB8AC3E}">
        <p14:creationId xmlns:p14="http://schemas.microsoft.com/office/powerpoint/2010/main" val="1091935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CC3AC-CF30-6B97-FBBD-7B3BE7B969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94A545-7AE8-DB60-BD27-391EDEA536A0}"/>
              </a:ext>
            </a:extLst>
          </p:cNvPr>
          <p:cNvSpPr>
            <a:spLocks noGrp="1"/>
          </p:cNvSpPr>
          <p:nvPr>
            <p:ph type="title"/>
          </p:nvPr>
        </p:nvSpPr>
        <p:spPr>
          <a:xfrm>
            <a:off x="457200" y="0"/>
            <a:ext cx="8229600" cy="1143000"/>
          </a:xfrm>
        </p:spPr>
        <p:txBody>
          <a:bodyPr/>
          <a:lstStyle/>
          <a:p>
            <a:r>
              <a:rPr lang="en-US" sz="3200"/>
              <a:t>Snow and Ice Removal Requirements</a:t>
            </a:r>
            <a:endParaRPr lang="en-US"/>
          </a:p>
        </p:txBody>
      </p:sp>
      <p:sp>
        <p:nvSpPr>
          <p:cNvPr id="3" name="Content Placeholder 2">
            <a:extLst>
              <a:ext uri="{FF2B5EF4-FFF2-40B4-BE49-F238E27FC236}">
                <a16:creationId xmlns:a16="http://schemas.microsoft.com/office/drawing/2014/main" id="{1DF12B51-55D6-9770-6B3D-B9CB4FE76790}"/>
              </a:ext>
            </a:extLst>
          </p:cNvPr>
          <p:cNvSpPr>
            <a:spLocks noGrp="1"/>
          </p:cNvSpPr>
          <p:nvPr>
            <p:ph idx="1"/>
          </p:nvPr>
        </p:nvSpPr>
        <p:spPr>
          <a:xfrm>
            <a:off x="457200" y="1143000"/>
            <a:ext cx="8229600" cy="5138821"/>
          </a:xfrm>
        </p:spPr>
        <p:txBody>
          <a:bodyPr vert="horz" lIns="91440" tIns="45720" rIns="91440" bIns="45720" rtlCol="0" anchor="t">
            <a:normAutofit lnSpcReduction="10000"/>
          </a:bodyPr>
          <a:lstStyle/>
          <a:p>
            <a:endParaRPr lang="en-US"/>
          </a:p>
          <a:p>
            <a:r>
              <a:rPr lang="en-US"/>
              <a:t>The Contractor will supply seven (7) trucks equipped with operators, snowplows (12 foot minimum) and V-box spreaders, saddle tanks for pre-wetting, and AVL equipment with open API for data transfer and inclusion on TDOT’s dashboard.</a:t>
            </a:r>
          </a:p>
          <a:p>
            <a:pPr marL="0" indent="0">
              <a:buNone/>
            </a:pPr>
            <a:endParaRPr lang="en-US"/>
          </a:p>
          <a:p>
            <a:r>
              <a:rPr lang="en-US"/>
              <a:t>The State will supply granular salt and chemicals required to perform the work.</a:t>
            </a:r>
          </a:p>
          <a:p>
            <a:pPr marL="0" indent="0">
              <a:buNone/>
            </a:pPr>
            <a:endParaRPr lang="en-US"/>
          </a:p>
          <a:p>
            <a:r>
              <a:rPr lang="en-US"/>
              <a:t>The Contractor will be guaranteed a minimum payment of 3 hours per truck for each call-out. Hourly standby pay will be paid per truck for any time trucks are called out and are directed to be idle.</a:t>
            </a:r>
          </a:p>
          <a:p>
            <a:endParaRPr lang="en-US"/>
          </a:p>
          <a:p>
            <a:r>
              <a:rPr lang="en-US"/>
              <a:t>Snow routes are divided between interstate and primary state routes receiving equal initial attention. Field conditions will dictate snow route scheduling, which will be established by the authorized TDOT representative. </a:t>
            </a:r>
          </a:p>
          <a:p>
            <a:endParaRPr lang="en-US"/>
          </a:p>
        </p:txBody>
      </p:sp>
    </p:spTree>
    <p:extLst>
      <p:ext uri="{BB962C8B-B14F-4D97-AF65-F5344CB8AC3E}">
        <p14:creationId xmlns:p14="http://schemas.microsoft.com/office/powerpoint/2010/main" val="3265257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B6CDA-CF5B-1B65-68EF-7EF37005F623}"/>
              </a:ext>
            </a:extLst>
          </p:cNvPr>
          <p:cNvSpPr>
            <a:spLocks noGrp="1"/>
          </p:cNvSpPr>
          <p:nvPr>
            <p:ph type="title"/>
          </p:nvPr>
        </p:nvSpPr>
        <p:spPr>
          <a:xfrm>
            <a:off x="457200" y="103322"/>
            <a:ext cx="8229600" cy="818827"/>
          </a:xfrm>
        </p:spPr>
        <p:txBody>
          <a:bodyPr/>
          <a:lstStyle/>
          <a:p>
            <a:r>
              <a:rPr lang="en-US"/>
              <a:t>Available Supplemental Data</a:t>
            </a:r>
          </a:p>
        </p:txBody>
      </p:sp>
      <p:sp>
        <p:nvSpPr>
          <p:cNvPr id="3" name="Content Placeholder 2">
            <a:extLst>
              <a:ext uri="{FF2B5EF4-FFF2-40B4-BE49-F238E27FC236}">
                <a16:creationId xmlns:a16="http://schemas.microsoft.com/office/drawing/2014/main" id="{2E83A170-F7B0-014D-9E11-A39DFEB05E78}"/>
              </a:ext>
            </a:extLst>
          </p:cNvPr>
          <p:cNvSpPr>
            <a:spLocks noGrp="1"/>
          </p:cNvSpPr>
          <p:nvPr>
            <p:ph idx="1"/>
          </p:nvPr>
        </p:nvSpPr>
        <p:spPr>
          <a:xfrm>
            <a:off x="457200" y="1019880"/>
            <a:ext cx="8229600" cy="4822981"/>
          </a:xfrm>
        </p:spPr>
        <p:txBody>
          <a:bodyPr vert="horz" lIns="91440" tIns="45720" rIns="91440" bIns="45720" rtlCol="0" anchor="t">
            <a:normAutofit/>
          </a:bodyPr>
          <a:lstStyle/>
          <a:p>
            <a:pPr marL="0" indent="0">
              <a:buNone/>
            </a:pPr>
            <a:r>
              <a:rPr lang="en-US">
                <a:hlinkClick r:id="rId2"/>
              </a:rPr>
              <a:t>https://www.tn.gov/tdot/engineering-operations-division/pbmc.html</a:t>
            </a:r>
            <a:endParaRPr lang="en-US"/>
          </a:p>
          <a:p>
            <a:endParaRPr lang="en-US"/>
          </a:p>
          <a:p>
            <a:r>
              <a:rPr lang="en-US">
                <a:solidFill>
                  <a:schemeClr val="tx1"/>
                </a:solidFill>
              </a:rPr>
              <a:t>Region 4 Interstate Incident Management Plan</a:t>
            </a:r>
            <a:endParaRPr lang="en-US">
              <a:solidFill>
                <a:schemeClr val="tx1"/>
              </a:solidFill>
              <a:ea typeface="Open Sans"/>
            </a:endParaRPr>
          </a:p>
          <a:p>
            <a:r>
              <a:rPr lang="en-US">
                <a:solidFill>
                  <a:schemeClr val="tx1"/>
                </a:solidFill>
              </a:rPr>
              <a:t>Link to TDOT Materials and Tests QPL and Producer List</a:t>
            </a:r>
            <a:endParaRPr lang="en-US">
              <a:solidFill>
                <a:schemeClr val="tx1"/>
              </a:solidFill>
              <a:ea typeface="Open Sans"/>
            </a:endParaRPr>
          </a:p>
          <a:p>
            <a:r>
              <a:rPr lang="en-US">
                <a:solidFill>
                  <a:schemeClr val="tx1"/>
                </a:solidFill>
              </a:rPr>
              <a:t>Link to PBMI Baseline Data</a:t>
            </a:r>
            <a:endParaRPr lang="en-US">
              <a:solidFill>
                <a:schemeClr val="tx1"/>
              </a:solidFill>
              <a:ea typeface="Open Sans"/>
            </a:endParaRPr>
          </a:p>
          <a:p>
            <a:r>
              <a:rPr lang="en-US">
                <a:solidFill>
                  <a:schemeClr val="tx1"/>
                </a:solidFill>
              </a:rPr>
              <a:t>GIS Map of Asset Inventory</a:t>
            </a:r>
            <a:endParaRPr lang="en-US">
              <a:solidFill>
                <a:schemeClr val="tx1"/>
              </a:solidFill>
              <a:ea typeface="Open Sans"/>
            </a:endParaRPr>
          </a:p>
          <a:p>
            <a:r>
              <a:rPr lang="en-US">
                <a:solidFill>
                  <a:schemeClr val="tx1"/>
                </a:solidFill>
              </a:rPr>
              <a:t>TDOT PBMI Field Manual</a:t>
            </a:r>
            <a:endParaRPr lang="en-US">
              <a:solidFill>
                <a:schemeClr val="tx1"/>
              </a:solidFill>
              <a:ea typeface="Open Sans"/>
            </a:endParaRPr>
          </a:p>
          <a:p>
            <a:r>
              <a:rPr lang="en-US">
                <a:solidFill>
                  <a:srgbClr val="FF0000"/>
                </a:solidFill>
              </a:rPr>
              <a:t>R4 Lane Blockage Summary</a:t>
            </a:r>
          </a:p>
          <a:p>
            <a:r>
              <a:rPr lang="en-US">
                <a:solidFill>
                  <a:schemeClr val="tx1"/>
                </a:solidFill>
              </a:rPr>
              <a:t>Bridges in Shelby Co included within coverage area</a:t>
            </a:r>
          </a:p>
          <a:p>
            <a:pPr lvl="1"/>
            <a:r>
              <a:rPr lang="en-US">
                <a:solidFill>
                  <a:schemeClr val="tx1"/>
                </a:solidFill>
              </a:rPr>
              <a:t>Bridge Inventory and Appraisal Report</a:t>
            </a:r>
          </a:p>
          <a:p>
            <a:r>
              <a:rPr lang="en-US">
                <a:solidFill>
                  <a:schemeClr val="tx1"/>
                </a:solidFill>
              </a:rPr>
              <a:t>PBMI Map with failure photos</a:t>
            </a:r>
          </a:p>
          <a:p>
            <a:r>
              <a:rPr lang="en-US">
                <a:solidFill>
                  <a:schemeClr val="tx1"/>
                </a:solidFill>
              </a:rPr>
              <a:t>Statewide Work Request for the coverage area</a:t>
            </a:r>
          </a:p>
          <a:p>
            <a:endParaRPr lang="en-US">
              <a:solidFill>
                <a:srgbClr val="FF0000"/>
              </a:solidFill>
              <a:ea typeface="Open Sans"/>
            </a:endParaRPr>
          </a:p>
          <a:p>
            <a:endParaRPr lang="en-US">
              <a:solidFill>
                <a:srgbClr val="FF0000"/>
              </a:solidFill>
            </a:endParaRPr>
          </a:p>
          <a:p>
            <a:pPr marL="0" indent="0">
              <a:buNone/>
            </a:pPr>
            <a:endParaRPr lang="en-US">
              <a:ea typeface="Open Sans"/>
            </a:endParaRPr>
          </a:p>
          <a:p>
            <a:endParaRPr lang="en-US"/>
          </a:p>
        </p:txBody>
      </p:sp>
    </p:spTree>
    <p:extLst>
      <p:ext uri="{BB962C8B-B14F-4D97-AF65-F5344CB8AC3E}">
        <p14:creationId xmlns:p14="http://schemas.microsoft.com/office/powerpoint/2010/main" val="3561338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B6CDA-CF5B-1B65-68EF-7EF37005F623}"/>
              </a:ext>
            </a:extLst>
          </p:cNvPr>
          <p:cNvSpPr>
            <a:spLocks noGrp="1"/>
          </p:cNvSpPr>
          <p:nvPr>
            <p:ph type="title"/>
          </p:nvPr>
        </p:nvSpPr>
        <p:spPr>
          <a:xfrm>
            <a:off x="457200" y="103322"/>
            <a:ext cx="8229600" cy="818827"/>
          </a:xfrm>
        </p:spPr>
        <p:txBody>
          <a:bodyPr>
            <a:normAutofit/>
          </a:bodyPr>
          <a:lstStyle/>
          <a:p>
            <a:r>
              <a:rPr lang="en-US"/>
              <a:t>Baseline PBMI Scores</a:t>
            </a:r>
          </a:p>
        </p:txBody>
      </p:sp>
      <p:pic>
        <p:nvPicPr>
          <p:cNvPr id="4" name="Picture 3">
            <a:extLst>
              <a:ext uri="{FF2B5EF4-FFF2-40B4-BE49-F238E27FC236}">
                <a16:creationId xmlns:a16="http://schemas.microsoft.com/office/drawing/2014/main" id="{F6B662B3-6C16-DF22-9228-05A10488316E}"/>
              </a:ext>
            </a:extLst>
          </p:cNvPr>
          <p:cNvPicPr>
            <a:picLocks noChangeAspect="1"/>
          </p:cNvPicPr>
          <p:nvPr/>
        </p:nvPicPr>
        <p:blipFill>
          <a:blip r:embed="rId3"/>
          <a:stretch>
            <a:fillRect/>
          </a:stretch>
        </p:blipFill>
        <p:spPr>
          <a:xfrm>
            <a:off x="0" y="1123436"/>
            <a:ext cx="9144000" cy="4611128"/>
          </a:xfrm>
          <a:prstGeom prst="rect">
            <a:avLst/>
          </a:prstGeom>
        </p:spPr>
      </p:pic>
    </p:spTree>
    <p:extLst>
      <p:ext uri="{BB962C8B-B14F-4D97-AF65-F5344CB8AC3E}">
        <p14:creationId xmlns:p14="http://schemas.microsoft.com/office/powerpoint/2010/main" val="3266957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B6CDA-CF5B-1B65-68EF-7EF37005F623}"/>
              </a:ext>
            </a:extLst>
          </p:cNvPr>
          <p:cNvSpPr>
            <a:spLocks noGrp="1"/>
          </p:cNvSpPr>
          <p:nvPr>
            <p:ph type="title"/>
          </p:nvPr>
        </p:nvSpPr>
        <p:spPr>
          <a:xfrm>
            <a:off x="457200" y="103322"/>
            <a:ext cx="8229600" cy="818827"/>
          </a:xfrm>
        </p:spPr>
        <p:txBody>
          <a:bodyPr/>
          <a:lstStyle/>
          <a:p>
            <a:r>
              <a:rPr lang="en-US"/>
              <a:t>Baseline PBMI Scores</a:t>
            </a:r>
          </a:p>
        </p:txBody>
      </p:sp>
      <p:pic>
        <p:nvPicPr>
          <p:cNvPr id="4" name="Picture 3">
            <a:extLst>
              <a:ext uri="{FF2B5EF4-FFF2-40B4-BE49-F238E27FC236}">
                <a16:creationId xmlns:a16="http://schemas.microsoft.com/office/drawing/2014/main" id="{D1BCAC10-FF1B-965B-4994-404724069B88}"/>
              </a:ext>
            </a:extLst>
          </p:cNvPr>
          <p:cNvPicPr>
            <a:picLocks noChangeAspect="1"/>
          </p:cNvPicPr>
          <p:nvPr/>
        </p:nvPicPr>
        <p:blipFill>
          <a:blip r:embed="rId3"/>
          <a:stretch>
            <a:fillRect/>
          </a:stretch>
        </p:blipFill>
        <p:spPr>
          <a:xfrm>
            <a:off x="0" y="910781"/>
            <a:ext cx="9144000" cy="5036438"/>
          </a:xfrm>
          <a:prstGeom prst="rect">
            <a:avLst/>
          </a:prstGeom>
        </p:spPr>
      </p:pic>
    </p:spTree>
    <p:extLst>
      <p:ext uri="{BB962C8B-B14F-4D97-AF65-F5344CB8AC3E}">
        <p14:creationId xmlns:p14="http://schemas.microsoft.com/office/powerpoint/2010/main" val="2753283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B6CDA-CF5B-1B65-68EF-7EF37005F623}"/>
              </a:ext>
            </a:extLst>
          </p:cNvPr>
          <p:cNvSpPr>
            <a:spLocks noGrp="1"/>
          </p:cNvSpPr>
          <p:nvPr>
            <p:ph type="title"/>
          </p:nvPr>
        </p:nvSpPr>
        <p:spPr>
          <a:xfrm>
            <a:off x="457200" y="103322"/>
            <a:ext cx="8229600" cy="818827"/>
          </a:xfrm>
        </p:spPr>
        <p:txBody>
          <a:bodyPr>
            <a:normAutofit/>
          </a:bodyPr>
          <a:lstStyle/>
          <a:p>
            <a:r>
              <a:rPr lang="en-US"/>
              <a:t>Baseline PBMI Scores</a:t>
            </a:r>
          </a:p>
        </p:txBody>
      </p:sp>
      <p:pic>
        <p:nvPicPr>
          <p:cNvPr id="4" name="Picture 3">
            <a:extLst>
              <a:ext uri="{FF2B5EF4-FFF2-40B4-BE49-F238E27FC236}">
                <a16:creationId xmlns:a16="http://schemas.microsoft.com/office/drawing/2014/main" id="{DE770ACF-DC8A-AF8B-6783-AB39F677EBBA}"/>
              </a:ext>
            </a:extLst>
          </p:cNvPr>
          <p:cNvPicPr>
            <a:picLocks noChangeAspect="1"/>
          </p:cNvPicPr>
          <p:nvPr/>
        </p:nvPicPr>
        <p:blipFill>
          <a:blip r:embed="rId3"/>
          <a:stretch>
            <a:fillRect/>
          </a:stretch>
        </p:blipFill>
        <p:spPr>
          <a:xfrm>
            <a:off x="0" y="894719"/>
            <a:ext cx="9144000" cy="5068561"/>
          </a:xfrm>
          <a:prstGeom prst="rect">
            <a:avLst/>
          </a:prstGeom>
        </p:spPr>
      </p:pic>
    </p:spTree>
    <p:extLst>
      <p:ext uri="{BB962C8B-B14F-4D97-AF65-F5344CB8AC3E}">
        <p14:creationId xmlns:p14="http://schemas.microsoft.com/office/powerpoint/2010/main" val="1787527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81DA-8B7E-F7AE-50E3-1CD364797C21}"/>
              </a:ext>
            </a:extLst>
          </p:cNvPr>
          <p:cNvSpPr>
            <a:spLocks noGrp="1"/>
          </p:cNvSpPr>
          <p:nvPr>
            <p:ph type="title"/>
          </p:nvPr>
        </p:nvSpPr>
        <p:spPr/>
        <p:txBody>
          <a:bodyPr/>
          <a:lstStyle/>
          <a:p>
            <a:pPr algn="ctr"/>
            <a:r>
              <a:rPr lang="en-US"/>
              <a:t>Questions</a:t>
            </a:r>
          </a:p>
        </p:txBody>
      </p:sp>
      <p:sp>
        <p:nvSpPr>
          <p:cNvPr id="3" name="Content Placeholder 2">
            <a:extLst>
              <a:ext uri="{FF2B5EF4-FFF2-40B4-BE49-F238E27FC236}">
                <a16:creationId xmlns:a16="http://schemas.microsoft.com/office/drawing/2014/main" id="{A2B91B13-4563-C246-4343-38C1CEFF5744}"/>
              </a:ext>
            </a:extLst>
          </p:cNvPr>
          <p:cNvSpPr>
            <a:spLocks noGrp="1"/>
          </p:cNvSpPr>
          <p:nvPr>
            <p:ph idx="1"/>
          </p:nvPr>
        </p:nvSpPr>
        <p:spPr/>
        <p:txBody>
          <a:bodyPr vert="horz" lIns="91440" tIns="45720" rIns="91440" bIns="45720" rtlCol="0" anchor="t">
            <a:normAutofit/>
          </a:bodyPr>
          <a:lstStyle/>
          <a:p>
            <a:pPr algn="ctr">
              <a:buNone/>
            </a:pPr>
            <a:r>
              <a:rPr lang="en-US" sz="2800" b="1"/>
              <a:t>Solicitation Coordinator</a:t>
            </a:r>
          </a:p>
          <a:p>
            <a:pPr algn="ctr">
              <a:buNone/>
            </a:pPr>
            <a:r>
              <a:rPr lang="en-US" b="1"/>
              <a:t>Mike </a:t>
            </a:r>
            <a:r>
              <a:rPr lang="en-US" b="1" err="1"/>
              <a:t>Bentheimer</a:t>
            </a:r>
            <a:endParaRPr lang="en-US" b="1" err="1">
              <a:ea typeface="Open Sans"/>
            </a:endParaRPr>
          </a:p>
          <a:p>
            <a:pPr algn="ctr">
              <a:buNone/>
            </a:pPr>
            <a:r>
              <a:rPr lang="en-US"/>
              <a:t>Department of Transportation</a:t>
            </a:r>
            <a:endParaRPr lang="en-US">
              <a:ea typeface="Open Sans"/>
            </a:endParaRPr>
          </a:p>
          <a:p>
            <a:pPr algn="ctr">
              <a:buNone/>
            </a:pPr>
            <a:r>
              <a:rPr lang="en-US"/>
              <a:t>J.K. Polk Bldg. </a:t>
            </a:r>
            <a:endParaRPr lang="en-US">
              <a:ea typeface="Open Sans"/>
            </a:endParaRPr>
          </a:p>
          <a:p>
            <a:pPr algn="ctr">
              <a:buNone/>
            </a:pPr>
            <a:r>
              <a:rPr lang="en-US"/>
              <a:t>505 Deaderick Street</a:t>
            </a:r>
            <a:endParaRPr lang="en-US">
              <a:ea typeface="Open Sans"/>
            </a:endParaRPr>
          </a:p>
          <a:p>
            <a:pPr algn="ctr">
              <a:buNone/>
            </a:pPr>
            <a:r>
              <a:rPr lang="en-US"/>
              <a:t>Nashville, TN 37243</a:t>
            </a:r>
            <a:endParaRPr lang="en-US">
              <a:ea typeface="Open Sans"/>
            </a:endParaRPr>
          </a:p>
          <a:p>
            <a:pPr algn="ctr">
              <a:buNone/>
            </a:pPr>
            <a:r>
              <a:rPr lang="en-US"/>
              <a:t>Michael.Bentheimer@tn.gov</a:t>
            </a:r>
            <a:endParaRPr lang="en-US">
              <a:ea typeface="Open Sans"/>
            </a:endParaRPr>
          </a:p>
          <a:p>
            <a:pPr algn="ctr">
              <a:buNone/>
            </a:pPr>
            <a:r>
              <a:rPr lang="en-US"/>
              <a:t>p. 629-246-0632</a:t>
            </a:r>
            <a:endParaRPr lang="en-US">
              <a:ea typeface="Open Sans"/>
            </a:endParaRPr>
          </a:p>
          <a:p>
            <a:pPr algn="ctr">
              <a:buNone/>
            </a:pPr>
            <a:endParaRPr lang="en-US">
              <a:solidFill>
                <a:schemeClr val="tx1"/>
              </a:solidFill>
            </a:endParaRPr>
          </a:p>
          <a:p>
            <a:pPr marL="0" indent="0" algn="ctr">
              <a:buNone/>
            </a:pPr>
            <a:r>
              <a:rPr lang="en-US">
                <a:solidFill>
                  <a:schemeClr val="tx1"/>
                </a:solidFill>
              </a:rPr>
              <a:t>Questions &amp; Comments Deadline </a:t>
            </a:r>
            <a:r>
              <a:rPr lang="en-US" b="1">
                <a:solidFill>
                  <a:schemeClr val="tx1"/>
                </a:solidFill>
              </a:rPr>
              <a:t>September 26, 2025</a:t>
            </a:r>
            <a:r>
              <a:rPr lang="en-US" sz="1800" b="1">
                <a:solidFill>
                  <a:schemeClr val="tx1"/>
                </a:solidFill>
              </a:rPr>
              <a:t>, at 2:00 </a:t>
            </a:r>
            <a:r>
              <a:rPr lang="en-US" sz="1800" b="1"/>
              <a:t>p.m. CT</a:t>
            </a:r>
            <a:r>
              <a:rPr lang="en-US" sz="1800"/>
              <a:t>.</a:t>
            </a:r>
            <a:endParaRPr lang="en-US" sz="1800">
              <a:ea typeface="Open Sans"/>
            </a:endParaRPr>
          </a:p>
          <a:p>
            <a:pPr marL="0" indent="0">
              <a:buNone/>
            </a:pPr>
            <a:endParaRPr lang="en-US"/>
          </a:p>
        </p:txBody>
      </p:sp>
    </p:spTree>
    <p:extLst>
      <p:ext uri="{BB962C8B-B14F-4D97-AF65-F5344CB8AC3E}">
        <p14:creationId xmlns:p14="http://schemas.microsoft.com/office/powerpoint/2010/main" val="1011932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30AE-9849-CC82-B82F-630DABD40071}"/>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B8827B0F-A95C-8E92-2395-7CD6141410B6}"/>
              </a:ext>
            </a:extLst>
          </p:cNvPr>
          <p:cNvSpPr>
            <a:spLocks noGrp="1"/>
          </p:cNvSpPr>
          <p:nvPr>
            <p:ph idx="1"/>
          </p:nvPr>
        </p:nvSpPr>
        <p:spPr/>
        <p:txBody>
          <a:bodyPr/>
          <a:lstStyle/>
          <a:p>
            <a:r>
              <a:rPr lang="en-US"/>
              <a:t>Notices</a:t>
            </a:r>
          </a:p>
          <a:p>
            <a:r>
              <a:rPr lang="en-US"/>
              <a:t>Schedule of Events</a:t>
            </a:r>
          </a:p>
          <a:p>
            <a:r>
              <a:rPr lang="en-US"/>
              <a:t>Overview of Solicitation process </a:t>
            </a:r>
          </a:p>
          <a:p>
            <a:r>
              <a:rPr lang="en-US"/>
              <a:t>Overview of RFP Attachments &amp; Evaluation Models</a:t>
            </a:r>
          </a:p>
          <a:p>
            <a:r>
              <a:rPr lang="en-US"/>
              <a:t>Overview of Scope of Services</a:t>
            </a:r>
          </a:p>
          <a:p>
            <a:r>
              <a:rPr lang="en-US"/>
              <a:t>Questions</a:t>
            </a:r>
          </a:p>
          <a:p>
            <a:endParaRPr lang="en-US"/>
          </a:p>
        </p:txBody>
      </p:sp>
    </p:spTree>
    <p:extLst>
      <p:ext uri="{BB962C8B-B14F-4D97-AF65-F5344CB8AC3E}">
        <p14:creationId xmlns:p14="http://schemas.microsoft.com/office/powerpoint/2010/main" val="1606135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495800"/>
            <a:ext cx="8839200" cy="1422399"/>
          </a:xfrm>
        </p:spPr>
        <p:txBody>
          <a:bodyPr/>
          <a:lstStyle/>
          <a:p>
            <a:r>
              <a:rPr lang="en-US"/>
              <a:t>Thank You!</a:t>
            </a:r>
          </a:p>
        </p:txBody>
      </p:sp>
    </p:spTree>
    <p:extLst>
      <p:ext uri="{BB962C8B-B14F-4D97-AF65-F5344CB8AC3E}">
        <p14:creationId xmlns:p14="http://schemas.microsoft.com/office/powerpoint/2010/main" val="364157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189C-C56E-1C43-7B60-BE9434B0683D}"/>
              </a:ext>
            </a:extLst>
          </p:cNvPr>
          <p:cNvSpPr>
            <a:spLocks noGrp="1"/>
          </p:cNvSpPr>
          <p:nvPr>
            <p:ph type="title"/>
          </p:nvPr>
        </p:nvSpPr>
        <p:spPr/>
        <p:txBody>
          <a:bodyPr/>
          <a:lstStyle/>
          <a:p>
            <a:r>
              <a:rPr lang="en-US"/>
              <a:t>Notice</a:t>
            </a:r>
          </a:p>
        </p:txBody>
      </p:sp>
      <p:sp>
        <p:nvSpPr>
          <p:cNvPr id="3" name="Content Placeholder 2">
            <a:extLst>
              <a:ext uri="{FF2B5EF4-FFF2-40B4-BE49-F238E27FC236}">
                <a16:creationId xmlns:a16="http://schemas.microsoft.com/office/drawing/2014/main" id="{EFAE5D7A-9DD9-ACE0-114A-AA2092C9C12A}"/>
              </a:ext>
            </a:extLst>
          </p:cNvPr>
          <p:cNvSpPr>
            <a:spLocks noGrp="1"/>
          </p:cNvSpPr>
          <p:nvPr>
            <p:ph idx="1"/>
          </p:nvPr>
        </p:nvSpPr>
        <p:spPr/>
        <p:txBody>
          <a:bodyPr/>
          <a:lstStyle/>
          <a:p>
            <a:r>
              <a:rPr lang="en-US" sz="1800"/>
              <a:t>Scope overview will not cover all Scope items, and is only meant to be a brief overview</a:t>
            </a:r>
          </a:p>
          <a:p>
            <a:r>
              <a:rPr lang="en-US" sz="1800"/>
              <a:t>Responses given here today cannot be considered binding or official until put into writing by the State</a:t>
            </a:r>
          </a:p>
          <a:p>
            <a:r>
              <a:rPr lang="en-US" sz="1800"/>
              <a:t>Questions must be submitted in writing to the solicitation coordinator prior to the Written “Questions &amp; Comments” Deadline to receive an official answer from the State. Deadline is on </a:t>
            </a:r>
            <a:r>
              <a:rPr lang="en-US" b="1">
                <a:solidFill>
                  <a:schemeClr val="tx1"/>
                </a:solidFill>
              </a:rPr>
              <a:t>September 26, 2025</a:t>
            </a:r>
            <a:r>
              <a:rPr lang="en-US" sz="1800" b="1">
                <a:solidFill>
                  <a:schemeClr val="tx1"/>
                </a:solidFill>
              </a:rPr>
              <a:t>, </a:t>
            </a:r>
            <a:r>
              <a:rPr lang="en-US" sz="1800" b="1"/>
              <a:t>at 2:00 p.m. CT</a:t>
            </a:r>
            <a:r>
              <a:rPr lang="en-US" sz="1800"/>
              <a:t>.</a:t>
            </a:r>
          </a:p>
          <a:p>
            <a:r>
              <a:rPr lang="en-US" sz="1800"/>
              <a:t>Please make sure to read all solicitation documents including attachments.</a:t>
            </a:r>
          </a:p>
          <a:p>
            <a:r>
              <a:rPr lang="en-US" sz="1800"/>
              <a:t>A respondent may not submit a response as the prime contractor and be a subcontractor in another’s response </a:t>
            </a:r>
          </a:p>
          <a:p>
            <a:endParaRPr lang="en-US"/>
          </a:p>
        </p:txBody>
      </p:sp>
    </p:spTree>
    <p:extLst>
      <p:ext uri="{BB962C8B-B14F-4D97-AF65-F5344CB8AC3E}">
        <p14:creationId xmlns:p14="http://schemas.microsoft.com/office/powerpoint/2010/main" val="153826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D8C5-45B4-4C2B-C083-D563240D3486}"/>
              </a:ext>
            </a:extLst>
          </p:cNvPr>
          <p:cNvSpPr>
            <a:spLocks noGrp="1"/>
          </p:cNvSpPr>
          <p:nvPr>
            <p:ph type="title"/>
          </p:nvPr>
        </p:nvSpPr>
        <p:spPr/>
        <p:txBody>
          <a:bodyPr/>
          <a:lstStyle/>
          <a:p>
            <a:r>
              <a:rPr lang="en-US"/>
              <a:t>Schedule of Events</a:t>
            </a:r>
          </a:p>
        </p:txBody>
      </p:sp>
      <p:sp>
        <p:nvSpPr>
          <p:cNvPr id="3" name="Content Placeholder 2">
            <a:extLst>
              <a:ext uri="{FF2B5EF4-FFF2-40B4-BE49-F238E27FC236}">
                <a16:creationId xmlns:a16="http://schemas.microsoft.com/office/drawing/2014/main" id="{E31681CC-4255-CEFE-4835-4EB51540ADF6}"/>
              </a:ext>
            </a:extLst>
          </p:cNvPr>
          <p:cNvSpPr>
            <a:spLocks noGrp="1"/>
          </p:cNvSpPr>
          <p:nvPr>
            <p:ph idx="1"/>
          </p:nvPr>
        </p:nvSpPr>
        <p:spPr>
          <a:xfrm>
            <a:off x="457200" y="1295401"/>
            <a:ext cx="8229600" cy="4572004"/>
          </a:xfrm>
        </p:spPr>
        <p:txBody>
          <a:bodyPr vert="horz" lIns="91440" tIns="45720" rIns="91440" bIns="45720" rtlCol="0" anchor="t">
            <a:normAutofit fontScale="92500" lnSpcReduction="10000"/>
          </a:bodyPr>
          <a:lstStyle/>
          <a:p>
            <a:endParaRPr lang="en-US" sz="1800"/>
          </a:p>
          <a:p>
            <a:r>
              <a:rPr lang="en-US" b="1"/>
              <a:t>Written “Questions &amp; Comments” Deadline – </a:t>
            </a:r>
            <a:r>
              <a:rPr lang="en-US" b="1">
                <a:solidFill>
                  <a:schemeClr val="tx1"/>
                </a:solidFill>
              </a:rPr>
              <a:t>September 26, 2025 </a:t>
            </a:r>
            <a:r>
              <a:rPr lang="en-US" b="1"/>
              <a:t>@ 2:00 PM CT</a:t>
            </a:r>
            <a:endParaRPr lang="en-US" b="1">
              <a:solidFill>
                <a:schemeClr val="tx1"/>
              </a:solidFill>
              <a:ea typeface="Open Sans"/>
            </a:endParaRPr>
          </a:p>
          <a:p>
            <a:r>
              <a:rPr lang="en-US">
                <a:solidFill>
                  <a:schemeClr val="tx1"/>
                </a:solidFill>
              </a:rPr>
              <a:t>State Response to Written Questions – October 10, 2025</a:t>
            </a:r>
            <a:endParaRPr lang="en-US">
              <a:solidFill>
                <a:schemeClr val="tx1"/>
              </a:solidFill>
              <a:ea typeface="Open Sans"/>
            </a:endParaRPr>
          </a:p>
          <a:p>
            <a:r>
              <a:rPr lang="en-US" b="1">
                <a:solidFill>
                  <a:schemeClr val="tx1"/>
                </a:solidFill>
              </a:rPr>
              <a:t>Response Deadline – October 24, 2025</a:t>
            </a:r>
          </a:p>
          <a:p>
            <a:r>
              <a:rPr lang="en-US" b="1">
                <a:solidFill>
                  <a:schemeClr val="tx1"/>
                </a:solidFill>
              </a:rPr>
              <a:t>(State’s Discretion) Oral Presentations – November 12-14, 2025</a:t>
            </a:r>
            <a:endParaRPr lang="en-US" b="1">
              <a:solidFill>
                <a:schemeClr val="tx1"/>
              </a:solidFill>
              <a:ea typeface="Open Sans"/>
            </a:endParaRPr>
          </a:p>
          <a:p>
            <a:r>
              <a:rPr lang="en-US">
                <a:solidFill>
                  <a:schemeClr val="tx1"/>
                </a:solidFill>
              </a:rPr>
              <a:t>State Completion of Technical Responses – November 18, 2025</a:t>
            </a:r>
            <a:endParaRPr lang="en-US">
              <a:solidFill>
                <a:schemeClr val="tx1"/>
              </a:solidFill>
              <a:ea typeface="Open Sans"/>
            </a:endParaRPr>
          </a:p>
          <a:p>
            <a:r>
              <a:rPr lang="en-US">
                <a:solidFill>
                  <a:schemeClr val="tx1"/>
                </a:solidFill>
              </a:rPr>
              <a:t>State Opening &amp; Scoring of Cost Proposals – November 19, 2025</a:t>
            </a:r>
            <a:endParaRPr lang="en-US">
              <a:solidFill>
                <a:schemeClr val="tx1"/>
              </a:solidFill>
              <a:ea typeface="Open Sans"/>
            </a:endParaRPr>
          </a:p>
          <a:p>
            <a:r>
              <a:rPr lang="en-US">
                <a:solidFill>
                  <a:schemeClr val="tx1"/>
                </a:solidFill>
              </a:rPr>
              <a:t>(State’s Discretion) Best and Final Offer (BAFO) Initiated – November 20, 2025</a:t>
            </a:r>
            <a:endParaRPr lang="en-US">
              <a:solidFill>
                <a:schemeClr val="tx1"/>
              </a:solidFill>
              <a:ea typeface="Open Sans"/>
            </a:endParaRPr>
          </a:p>
          <a:p>
            <a:r>
              <a:rPr lang="en-US" b="1">
                <a:solidFill>
                  <a:schemeClr val="tx1"/>
                </a:solidFill>
              </a:rPr>
              <a:t>BAFO Recommendations by Respondent – December 4, 2025</a:t>
            </a:r>
            <a:endParaRPr lang="en-US" b="1">
              <a:solidFill>
                <a:schemeClr val="tx1"/>
              </a:solidFill>
              <a:ea typeface="Open Sans"/>
            </a:endParaRPr>
          </a:p>
          <a:p>
            <a:r>
              <a:rPr lang="en-US">
                <a:solidFill>
                  <a:schemeClr val="tx1"/>
                </a:solidFill>
              </a:rPr>
              <a:t>State Response to BAFO – December 11, 2025</a:t>
            </a:r>
            <a:endParaRPr lang="en-US">
              <a:solidFill>
                <a:schemeClr val="tx1"/>
              </a:solidFill>
              <a:ea typeface="Open Sans"/>
            </a:endParaRPr>
          </a:p>
          <a:p>
            <a:r>
              <a:rPr lang="en-US" b="1">
                <a:solidFill>
                  <a:schemeClr val="tx1"/>
                </a:solidFill>
              </a:rPr>
              <a:t>Response to BAFO – December 18, 2025</a:t>
            </a:r>
            <a:endParaRPr lang="en-US" b="1">
              <a:solidFill>
                <a:schemeClr val="tx1"/>
              </a:solidFill>
              <a:ea typeface="Open Sans"/>
            </a:endParaRPr>
          </a:p>
          <a:p>
            <a:r>
              <a:rPr lang="en-US">
                <a:solidFill>
                  <a:schemeClr val="tx1"/>
                </a:solidFill>
              </a:rPr>
              <a:t>Notice of Intent to Award / Contract Sent for Signature – December 22, 2025</a:t>
            </a:r>
            <a:endParaRPr lang="en-US">
              <a:solidFill>
                <a:schemeClr val="tx1"/>
              </a:solidFill>
              <a:ea typeface="Open Sans"/>
            </a:endParaRPr>
          </a:p>
          <a:p>
            <a:r>
              <a:rPr lang="en-US" b="1">
                <a:solidFill>
                  <a:schemeClr val="tx1"/>
                </a:solidFill>
              </a:rPr>
              <a:t>Contractor Signature and Payment and Performance Deadline – January 5, 2025</a:t>
            </a:r>
            <a:endParaRPr lang="en-US" b="1">
              <a:solidFill>
                <a:schemeClr val="tx1"/>
              </a:solidFill>
              <a:ea typeface="Open Sans"/>
            </a:endParaRPr>
          </a:p>
          <a:p>
            <a:endParaRPr lang="en-US"/>
          </a:p>
        </p:txBody>
      </p:sp>
    </p:spTree>
    <p:extLst>
      <p:ext uri="{BB962C8B-B14F-4D97-AF65-F5344CB8AC3E}">
        <p14:creationId xmlns:p14="http://schemas.microsoft.com/office/powerpoint/2010/main" val="3195706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B6CDA-CF5B-1B65-68EF-7EF37005F623}"/>
              </a:ext>
            </a:extLst>
          </p:cNvPr>
          <p:cNvSpPr>
            <a:spLocks noGrp="1"/>
          </p:cNvSpPr>
          <p:nvPr>
            <p:ph type="title"/>
          </p:nvPr>
        </p:nvSpPr>
        <p:spPr/>
        <p:txBody>
          <a:bodyPr/>
          <a:lstStyle/>
          <a:p>
            <a:r>
              <a:rPr lang="en-US"/>
              <a:t>Solicitation Process</a:t>
            </a:r>
          </a:p>
        </p:txBody>
      </p:sp>
      <p:sp>
        <p:nvSpPr>
          <p:cNvPr id="3" name="Content Placeholder 2">
            <a:extLst>
              <a:ext uri="{FF2B5EF4-FFF2-40B4-BE49-F238E27FC236}">
                <a16:creationId xmlns:a16="http://schemas.microsoft.com/office/drawing/2014/main" id="{2E83A170-F7B0-014D-9E11-A39DFEB05E78}"/>
              </a:ext>
            </a:extLst>
          </p:cNvPr>
          <p:cNvSpPr>
            <a:spLocks noGrp="1"/>
          </p:cNvSpPr>
          <p:nvPr>
            <p:ph idx="1"/>
          </p:nvPr>
        </p:nvSpPr>
        <p:spPr/>
        <p:txBody>
          <a:bodyPr vert="horz" lIns="91440" tIns="45720" rIns="91440" bIns="45720" rtlCol="0" anchor="t">
            <a:normAutofit/>
          </a:bodyPr>
          <a:lstStyle/>
          <a:p>
            <a:r>
              <a:rPr lang="en-US" sz="2400" dirty="0"/>
              <a:t>Must be Prequalified through TDOT Construction </a:t>
            </a:r>
            <a:r>
              <a:rPr lang="en-US" sz="2400"/>
              <a:t>Division</a:t>
            </a:r>
            <a:endParaRPr lang="en-US" dirty="0"/>
          </a:p>
          <a:p>
            <a:pPr lvl="1">
              <a:buFont typeface="Calibri" panose="020B0604020202020204" pitchFamily="34" charset="0"/>
              <a:buChar char="▫"/>
            </a:pPr>
            <a:r>
              <a:rPr lang="en-US" sz="2200" dirty="0">
                <a:ea typeface="Open Sans"/>
              </a:rPr>
              <a:t>Link on the PBMC webpage to Contractor </a:t>
            </a:r>
            <a:r>
              <a:rPr lang="en-US" sz="2200">
                <a:ea typeface="Open Sans"/>
              </a:rPr>
              <a:t>Prequalification page. </a:t>
            </a:r>
            <a:endParaRPr lang="en-US" sz="2200" dirty="0">
              <a:ea typeface="Open Sans"/>
            </a:endParaRPr>
          </a:p>
          <a:p>
            <a:r>
              <a:rPr lang="en-US" sz="2200" dirty="0"/>
              <a:t>It</a:t>
            </a:r>
            <a:r>
              <a:rPr lang="en-US" sz="2200" dirty="0">
                <a:ea typeface="Open Sans"/>
              </a:rPr>
              <a:t> will take 14 days to process once all information has been submitted</a:t>
            </a:r>
            <a:endParaRPr lang="en-US">
              <a:ea typeface="Open Sans"/>
            </a:endParaRPr>
          </a:p>
          <a:p>
            <a:pPr marL="0" indent="0">
              <a:buNone/>
            </a:pPr>
            <a:endParaRPr lang="en-US" sz="2200" dirty="0">
              <a:ea typeface="Open Sans"/>
            </a:endParaRPr>
          </a:p>
          <a:p>
            <a:pPr lvl="1"/>
            <a:endParaRPr lang="en-US" sz="2200">
              <a:ea typeface="Open Sans"/>
              <a:cs typeface="Arial"/>
            </a:endParaRPr>
          </a:p>
          <a:p>
            <a:pPr lvl="1"/>
            <a:endParaRPr lang="en-US" sz="2200">
              <a:ea typeface="Open Sans"/>
              <a:cs typeface="Arial"/>
            </a:endParaRPr>
          </a:p>
          <a:p>
            <a:pPr lvl="2"/>
            <a:endParaRPr lang="en-US" sz="2000">
              <a:ea typeface="Open Sans"/>
            </a:endParaRPr>
          </a:p>
          <a:p>
            <a:endParaRPr lang="en-US" sz="2400">
              <a:ea typeface="Open Sans"/>
            </a:endParaRPr>
          </a:p>
        </p:txBody>
      </p:sp>
    </p:spTree>
    <p:extLst>
      <p:ext uri="{BB962C8B-B14F-4D97-AF65-F5344CB8AC3E}">
        <p14:creationId xmlns:p14="http://schemas.microsoft.com/office/powerpoint/2010/main" val="363299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2139B-74A6-D528-BFA6-A9F9854E3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FA1FB0-2E47-F48F-1AE2-5D11BDD6D002}"/>
              </a:ext>
            </a:extLst>
          </p:cNvPr>
          <p:cNvSpPr>
            <a:spLocks noGrp="1"/>
          </p:cNvSpPr>
          <p:nvPr>
            <p:ph type="title"/>
          </p:nvPr>
        </p:nvSpPr>
        <p:spPr/>
        <p:txBody>
          <a:bodyPr/>
          <a:lstStyle/>
          <a:p>
            <a:r>
              <a:rPr lang="en-US"/>
              <a:t>Solicitation Process</a:t>
            </a:r>
          </a:p>
        </p:txBody>
      </p:sp>
      <p:sp>
        <p:nvSpPr>
          <p:cNvPr id="3" name="Content Placeholder 2">
            <a:extLst>
              <a:ext uri="{FF2B5EF4-FFF2-40B4-BE49-F238E27FC236}">
                <a16:creationId xmlns:a16="http://schemas.microsoft.com/office/drawing/2014/main" id="{62DF23F5-0FBB-85A5-E3E6-291B449B300F}"/>
              </a:ext>
            </a:extLst>
          </p:cNvPr>
          <p:cNvSpPr>
            <a:spLocks noGrp="1"/>
          </p:cNvSpPr>
          <p:nvPr>
            <p:ph idx="1"/>
          </p:nvPr>
        </p:nvSpPr>
        <p:spPr/>
        <p:txBody>
          <a:bodyPr vert="horz" lIns="91440" tIns="45720" rIns="91440" bIns="45720" rtlCol="0" anchor="t">
            <a:normAutofit fontScale="85000" lnSpcReduction="20000"/>
          </a:bodyPr>
          <a:lstStyle/>
          <a:p>
            <a:r>
              <a:rPr lang="en-US" sz="2400"/>
              <a:t>RFP Section 1.4.4. Questions and Comments</a:t>
            </a:r>
          </a:p>
          <a:p>
            <a:pPr lvl="1"/>
            <a:r>
              <a:rPr lang="en-US" sz="2200">
                <a:ea typeface="Open Sans"/>
              </a:rPr>
              <a:t>Respondents must use the prescribed template</a:t>
            </a:r>
          </a:p>
          <a:p>
            <a:pPr lvl="1"/>
            <a:r>
              <a:rPr lang="en-US" sz="2200">
                <a:ea typeface="Open Sans"/>
              </a:rPr>
              <a:t>Questions must address a single issue per question</a:t>
            </a:r>
          </a:p>
          <a:p>
            <a:pPr lvl="1"/>
            <a:r>
              <a:rPr lang="en-US" sz="2200">
                <a:ea typeface="Open Sans"/>
              </a:rPr>
              <a:t>Respondents must delineate whether their question is "Substantive" or a "Technical Correction" on the template. </a:t>
            </a:r>
          </a:p>
          <a:p>
            <a:pPr lvl="2"/>
            <a:r>
              <a:rPr lang="en-US" sz="2000">
                <a:ea typeface="Open Sans"/>
              </a:rPr>
              <a:t>A substantive issue raises a question or provides a comment about the substantive content of the document.</a:t>
            </a:r>
          </a:p>
          <a:p>
            <a:pPr lvl="2"/>
            <a:r>
              <a:rPr lang="en-US" sz="2000">
                <a:ea typeface="Open Sans"/>
                <a:cs typeface="Arial"/>
              </a:rPr>
              <a:t>A technical correction relates only typographical errors, incorrect cross-references, clerical issues, or other minor and non-substantive issues.</a:t>
            </a:r>
            <a:endParaRPr lang="en-US" sz="2000">
              <a:ea typeface="Open Sans"/>
            </a:endParaRPr>
          </a:p>
          <a:p>
            <a:pPr lvl="1"/>
            <a:r>
              <a:rPr lang="en-US" sz="2200">
                <a:ea typeface="Open Sans"/>
                <a:cs typeface="Arial"/>
              </a:rPr>
              <a:t>Respondents are subject to a limit of thirty (30) questions but this limit does not apply to Technical Corrections</a:t>
            </a:r>
          </a:p>
          <a:p>
            <a:pPr lvl="1"/>
            <a:r>
              <a:rPr lang="en-US" sz="2000">
                <a:ea typeface="Open Sans"/>
                <a:cs typeface="Arial"/>
              </a:rPr>
              <a:t>TDOT will disregard any questions in excess of the specified limit.  TDOT may, in its sole discretion, amend the maximum limit of questions in future versions of the RFP or add additional opportunities for interested bidders to submit questions.</a:t>
            </a:r>
          </a:p>
          <a:p>
            <a:pPr lvl="1"/>
            <a:endParaRPr lang="en-US" sz="2200">
              <a:ea typeface="Open Sans"/>
              <a:cs typeface="Arial"/>
            </a:endParaRPr>
          </a:p>
          <a:p>
            <a:pPr lvl="1"/>
            <a:endParaRPr lang="en-US" sz="2200">
              <a:ea typeface="Open Sans"/>
              <a:cs typeface="Arial"/>
            </a:endParaRPr>
          </a:p>
          <a:p>
            <a:pPr lvl="2"/>
            <a:endParaRPr lang="en-US" sz="2000">
              <a:ea typeface="Open Sans"/>
            </a:endParaRPr>
          </a:p>
          <a:p>
            <a:endParaRPr lang="en-US" sz="2400">
              <a:ea typeface="Open Sans"/>
            </a:endParaRPr>
          </a:p>
        </p:txBody>
      </p:sp>
    </p:spTree>
    <p:extLst>
      <p:ext uri="{BB962C8B-B14F-4D97-AF65-F5344CB8AC3E}">
        <p14:creationId xmlns:p14="http://schemas.microsoft.com/office/powerpoint/2010/main" val="3954187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125FA-9641-2C68-BC0A-E6B226446F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D3BE4-250E-9CCE-96BA-F13A690CC9BE}"/>
              </a:ext>
            </a:extLst>
          </p:cNvPr>
          <p:cNvSpPr>
            <a:spLocks noGrp="1"/>
          </p:cNvSpPr>
          <p:nvPr>
            <p:ph type="title"/>
          </p:nvPr>
        </p:nvSpPr>
        <p:spPr/>
        <p:txBody>
          <a:bodyPr/>
          <a:lstStyle/>
          <a:p>
            <a:r>
              <a:rPr lang="en-US"/>
              <a:t>Solicitation Process</a:t>
            </a:r>
          </a:p>
        </p:txBody>
      </p:sp>
      <p:sp>
        <p:nvSpPr>
          <p:cNvPr id="3" name="Content Placeholder 2">
            <a:extLst>
              <a:ext uri="{FF2B5EF4-FFF2-40B4-BE49-F238E27FC236}">
                <a16:creationId xmlns:a16="http://schemas.microsoft.com/office/drawing/2014/main" id="{1A61A362-7DE6-CD22-6803-2CE5FC065A98}"/>
              </a:ext>
            </a:extLst>
          </p:cNvPr>
          <p:cNvSpPr>
            <a:spLocks noGrp="1"/>
          </p:cNvSpPr>
          <p:nvPr>
            <p:ph idx="1"/>
          </p:nvPr>
        </p:nvSpPr>
        <p:spPr/>
        <p:txBody>
          <a:bodyPr vert="horz" lIns="91440" tIns="45720" rIns="91440" bIns="45720" rtlCol="0" anchor="t">
            <a:normAutofit/>
          </a:bodyPr>
          <a:lstStyle/>
          <a:p>
            <a:r>
              <a:rPr lang="en-US" sz="2400"/>
              <a:t>RFP Section 3 – Response Requirements</a:t>
            </a:r>
          </a:p>
          <a:p>
            <a:r>
              <a:rPr lang="en-US" sz="2000"/>
              <a:t>3.1 Response Form</a:t>
            </a:r>
            <a:endParaRPr lang="en-US" sz="2000">
              <a:ea typeface="Open Sans"/>
            </a:endParaRPr>
          </a:p>
          <a:p>
            <a:pPr lvl="1"/>
            <a:r>
              <a:rPr lang="en-US" sz="1800"/>
              <a:t>General Qualifications and Experience</a:t>
            </a:r>
            <a:endParaRPr lang="en-US" sz="1800">
              <a:ea typeface="Open Sans"/>
            </a:endParaRPr>
          </a:p>
          <a:p>
            <a:pPr lvl="1"/>
            <a:r>
              <a:rPr lang="en-US" sz="1800"/>
              <a:t>Mandatory Requirements (Section A)</a:t>
            </a:r>
            <a:endParaRPr lang="en-US" sz="1800">
              <a:ea typeface="Open Sans"/>
            </a:endParaRPr>
          </a:p>
          <a:p>
            <a:pPr lvl="1"/>
            <a:r>
              <a:rPr lang="en-US" sz="1800"/>
              <a:t>Technical Qualifications, Experience &amp; Approach (Section C) </a:t>
            </a:r>
          </a:p>
          <a:p>
            <a:pPr lvl="1"/>
            <a:r>
              <a:rPr lang="en-US" sz="1800"/>
              <a:t>Cost Proposal (Attachment 6.3) </a:t>
            </a:r>
            <a:endParaRPr lang="en-US" sz="1800">
              <a:ea typeface="Open Sans"/>
            </a:endParaRPr>
          </a:p>
          <a:p>
            <a:r>
              <a:rPr lang="en-US"/>
              <a:t>3.2 Response Delivery Location</a:t>
            </a:r>
            <a:endParaRPr lang="en-US">
              <a:ea typeface="Open Sans"/>
            </a:endParaRPr>
          </a:p>
          <a:p>
            <a:pPr marL="857250" lvl="2" indent="0">
              <a:buNone/>
            </a:pPr>
            <a:r>
              <a:rPr lang="en-US" sz="1600" b="1"/>
              <a:t>Mike Bentheimer</a:t>
            </a:r>
            <a:endParaRPr lang="en-US" sz="1600" b="1">
              <a:ea typeface="Open Sans"/>
            </a:endParaRPr>
          </a:p>
          <a:p>
            <a:pPr marL="857250" lvl="2" indent="0">
              <a:buNone/>
            </a:pPr>
            <a:r>
              <a:rPr lang="en-US" sz="1600" b="1"/>
              <a:t>Department of Transportation</a:t>
            </a:r>
            <a:endParaRPr lang="en-US" sz="1600" b="1">
              <a:ea typeface="Open Sans"/>
            </a:endParaRPr>
          </a:p>
          <a:p>
            <a:pPr marL="857250" lvl="2" indent="0">
              <a:buNone/>
            </a:pPr>
            <a:r>
              <a:rPr lang="en-US" sz="1600" b="1"/>
              <a:t>J.K. Polk Bldg., 5th floor </a:t>
            </a:r>
          </a:p>
          <a:p>
            <a:pPr marL="857250" lvl="2" indent="0">
              <a:buNone/>
            </a:pPr>
            <a:r>
              <a:rPr lang="en-US" sz="1600" b="1"/>
              <a:t>505 Deaderick Street</a:t>
            </a:r>
            <a:endParaRPr lang="en-US" sz="1600" b="1">
              <a:ea typeface="Open Sans"/>
            </a:endParaRPr>
          </a:p>
          <a:p>
            <a:pPr marL="857250" lvl="2" indent="0">
              <a:buNone/>
            </a:pPr>
            <a:r>
              <a:rPr lang="en-US" sz="1600" b="1"/>
              <a:t>Nashville, TN 37243</a:t>
            </a:r>
            <a:endParaRPr lang="en-US" sz="1600" b="1">
              <a:ea typeface="Open Sans"/>
            </a:endParaRPr>
          </a:p>
          <a:p>
            <a:endParaRPr lang="en-US"/>
          </a:p>
        </p:txBody>
      </p:sp>
    </p:spTree>
    <p:extLst>
      <p:ext uri="{BB962C8B-B14F-4D97-AF65-F5344CB8AC3E}">
        <p14:creationId xmlns:p14="http://schemas.microsoft.com/office/powerpoint/2010/main" val="3583540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7B88-B0FD-AA85-4B6A-4E70048FA02D}"/>
              </a:ext>
            </a:extLst>
          </p:cNvPr>
          <p:cNvSpPr>
            <a:spLocks noGrp="1"/>
          </p:cNvSpPr>
          <p:nvPr>
            <p:ph type="title"/>
          </p:nvPr>
        </p:nvSpPr>
        <p:spPr/>
        <p:txBody>
          <a:bodyPr/>
          <a:lstStyle/>
          <a:p>
            <a:r>
              <a:rPr lang="en-US"/>
              <a:t>Solicitation Process</a:t>
            </a:r>
          </a:p>
        </p:txBody>
      </p:sp>
      <p:sp>
        <p:nvSpPr>
          <p:cNvPr id="3" name="Content Placeholder 2">
            <a:extLst>
              <a:ext uri="{FF2B5EF4-FFF2-40B4-BE49-F238E27FC236}">
                <a16:creationId xmlns:a16="http://schemas.microsoft.com/office/drawing/2014/main" id="{831E9B43-6AA5-A63E-694B-D2E7D40AE9A8}"/>
              </a:ext>
            </a:extLst>
          </p:cNvPr>
          <p:cNvSpPr>
            <a:spLocks noGrp="1"/>
          </p:cNvSpPr>
          <p:nvPr>
            <p:ph idx="1"/>
          </p:nvPr>
        </p:nvSpPr>
        <p:spPr/>
        <p:txBody>
          <a:bodyPr vert="horz" lIns="91440" tIns="45720" rIns="91440" bIns="45720" rtlCol="0" anchor="t">
            <a:normAutofit/>
          </a:bodyPr>
          <a:lstStyle/>
          <a:p>
            <a:r>
              <a:rPr lang="en-US" sz="2600"/>
              <a:t>RFP Section 3 - </a:t>
            </a:r>
            <a:r>
              <a:rPr lang="en-US" sz="2800"/>
              <a:t>Response Requirements</a:t>
            </a:r>
            <a:endParaRPr lang="en-US"/>
          </a:p>
          <a:p>
            <a:pPr lvl="1">
              <a:buFont typeface="Calibri" panose="020B0604020202020204" pitchFamily="34" charset="0"/>
              <a:buChar char="▫"/>
            </a:pPr>
            <a:r>
              <a:rPr lang="en-US" sz="2000">
                <a:ea typeface="Open Sans"/>
              </a:rPr>
              <a:t>Section 3.1.1.5.  Bid Bonds are not eligible to be submitted digitally and must be submitted in a sealed envelope to the address found in Section 3.2.4.</a:t>
            </a:r>
          </a:p>
        </p:txBody>
      </p:sp>
    </p:spTree>
    <p:extLst>
      <p:ext uri="{BB962C8B-B14F-4D97-AF65-F5344CB8AC3E}">
        <p14:creationId xmlns:p14="http://schemas.microsoft.com/office/powerpoint/2010/main" val="1584439995"/>
      </p:ext>
    </p:extLst>
  </p:cSld>
  <p:clrMapOvr>
    <a:masterClrMapping/>
  </p:clrMapOvr>
</p:sld>
</file>

<file path=ppt/theme/theme1.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 TEMPLATE - BRANDING">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PPT TEMPLATE - BRANDING">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EDD9B800AFFC4A8F893DA24D7121F7" ma:contentTypeVersion="3" ma:contentTypeDescription="Create a new document." ma:contentTypeScope="" ma:versionID="ad1b64b5460262578a073b312291bf50">
  <xsd:schema xmlns:xsd="http://www.w3.org/2001/XMLSchema" xmlns:xs="http://www.w3.org/2001/XMLSchema" xmlns:p="http://schemas.microsoft.com/office/2006/metadata/properties" xmlns:ns2="894033b1-9510-440a-a5f7-c358a7261d69" targetNamespace="http://schemas.microsoft.com/office/2006/metadata/properties" ma:root="true" ma:fieldsID="545e02377fe9c4e70eed441c2a279fc9" ns2:_="">
    <xsd:import namespace="894033b1-9510-440a-a5f7-c358a7261d69"/>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033b1-9510-440a-a5f7-c358a7261d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DBFD42-F03B-4F32-A711-7B326BD605F1}">
  <ds:schemaRefs>
    <ds:schemaRef ds:uri="894033b1-9510-440a-a5f7-c358a7261d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D8AEC1C-5355-4D1A-B4F6-DDDC10D4942F}">
  <ds:schemaRefs>
    <ds:schemaRef ds:uri="894033b1-9510-440a-a5f7-c358a7261d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784F189-F828-4D80-973C-87D36CC4CEE8}">
  <ds:schemaRefs>
    <ds:schemaRef ds:uri="http://schemas.microsoft.com/sharepoint/v3/contenttype/forms"/>
  </ds:schemaRefs>
</ds:datastoreItem>
</file>

<file path=docMetadata/LabelInfo.xml><?xml version="1.0" encoding="utf-8"?>
<clbl:labelList xmlns:clbl="http://schemas.microsoft.com/office/2020/mipLabelMetadata">
  <clbl:label id="{f345bebf-0d71-4337-9281-24b941616c36}" enabled="0" method="" siteId="{f345bebf-0d71-4337-9281-24b941616c36}" removed="1"/>
</clbl:labelList>
</file>

<file path=docProps/app.xml><?xml version="1.0" encoding="utf-8"?>
<Properties xmlns="http://schemas.openxmlformats.org/officeDocument/2006/extended-properties" xmlns:vt="http://schemas.openxmlformats.org/officeDocument/2006/docPropsVTypes">
  <Template/>
  <TotalTime>1</TotalTime>
  <Words>2762</Words>
  <Application>Microsoft Office PowerPoint</Application>
  <PresentationFormat>On-screen Show (4:3)</PresentationFormat>
  <Paragraphs>293</Paragraphs>
  <Slides>30</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Calibri</vt:lpstr>
      <vt:lpstr>Open Sans</vt:lpstr>
      <vt:lpstr>Open Sans Light</vt:lpstr>
      <vt:lpstr>PermianSlabSerifTypeface</vt:lpstr>
      <vt:lpstr>Wingdings</vt:lpstr>
      <vt:lpstr>PowerPoint A</vt:lpstr>
      <vt:lpstr>PPT TEMPLATE - BRANDING</vt:lpstr>
      <vt:lpstr>1_PPT TEMPLATE - BRANDING</vt:lpstr>
      <vt:lpstr>PowerPoint Presentation</vt:lpstr>
      <vt:lpstr>SOLICITATION COORDINATOR</vt:lpstr>
      <vt:lpstr>Agenda</vt:lpstr>
      <vt:lpstr>Notice</vt:lpstr>
      <vt:lpstr>Schedule of Events</vt:lpstr>
      <vt:lpstr>Solicitation Process</vt:lpstr>
      <vt:lpstr>Solicitation Process</vt:lpstr>
      <vt:lpstr>Solicitation Process</vt:lpstr>
      <vt:lpstr>Solicitation Process</vt:lpstr>
      <vt:lpstr>Solicitation Process</vt:lpstr>
      <vt:lpstr>Solicitation Process</vt:lpstr>
      <vt:lpstr>Solicitation Process</vt:lpstr>
      <vt:lpstr>Solicitation Process</vt:lpstr>
      <vt:lpstr>RFP Attachments &amp; Evaluation Models</vt:lpstr>
      <vt:lpstr>RFP Attachments &amp; Evaluation Models</vt:lpstr>
      <vt:lpstr>Cost Proposal</vt:lpstr>
      <vt:lpstr>Limited Phased in Performance for  Select Characteristics</vt:lpstr>
      <vt:lpstr>Contract Award Process</vt:lpstr>
      <vt:lpstr>Scope of Services Overview</vt:lpstr>
      <vt:lpstr>Scope of Services Overview cont.</vt:lpstr>
      <vt:lpstr>Clauses of Note</vt:lpstr>
      <vt:lpstr>Emergency Response and Third-Party Damage</vt:lpstr>
      <vt:lpstr>Emergency Response / Third-Party Damage Cap</vt:lpstr>
      <vt:lpstr>Snow and Ice Removal Requirements</vt:lpstr>
      <vt:lpstr>Available Supplemental Data</vt:lpstr>
      <vt:lpstr>Baseline PBMI Scores</vt:lpstr>
      <vt:lpstr>Baseline PBMI Scores</vt:lpstr>
      <vt:lpstr>Baseline PBMI Scores</vt:lpstr>
      <vt:lpstr>Questions</vt:lpstr>
      <vt:lpstr>Thank You!</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TENNESSEE</dc:title>
  <dc:creator>Molly Wehlage</dc:creator>
  <cp:lastModifiedBy>Michael Bentheimer</cp:lastModifiedBy>
  <cp:revision>44</cp:revision>
  <cp:lastPrinted>2014-01-17T21:37:09Z</cp:lastPrinted>
  <dcterms:created xsi:type="dcterms:W3CDTF">2015-04-17T19:04:33Z</dcterms:created>
  <dcterms:modified xsi:type="dcterms:W3CDTF">2025-08-27T17:21:05Z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avedOnce">
    <vt:lpwstr>true</vt:lpwstr>
  </property>
  <property fmtid="{D5CDD505-2E9C-101B-9397-08002B2CF9AE}" pid="3" name="ContentTypeId">
    <vt:lpwstr>0x010100E0EDD9B800AFFC4A8F893DA24D7121F7</vt:lpwstr>
  </property>
</Properties>
</file>