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 id="2147483680" r:id="rId3"/>
  </p:sldMasterIdLst>
  <p:notesMasterIdLst>
    <p:notesMasterId r:id="rId27"/>
  </p:notesMasterIdLst>
  <p:handoutMasterIdLst>
    <p:handoutMasterId r:id="rId28"/>
  </p:handoutMasterIdLst>
  <p:sldIdLst>
    <p:sldId id="441" r:id="rId4"/>
    <p:sldId id="406" r:id="rId5"/>
    <p:sldId id="452" r:id="rId6"/>
    <p:sldId id="478" r:id="rId7"/>
    <p:sldId id="479" r:id="rId8"/>
    <p:sldId id="407" r:id="rId9"/>
    <p:sldId id="489" r:id="rId10"/>
    <p:sldId id="480" r:id="rId11"/>
    <p:sldId id="416" r:id="rId12"/>
    <p:sldId id="496" r:id="rId13"/>
    <p:sldId id="420" r:id="rId14"/>
    <p:sldId id="482" r:id="rId15"/>
    <p:sldId id="483" r:id="rId16"/>
    <p:sldId id="493" r:id="rId17"/>
    <p:sldId id="491" r:id="rId18"/>
    <p:sldId id="484" r:id="rId19"/>
    <p:sldId id="494" r:id="rId20"/>
    <p:sldId id="485" r:id="rId21"/>
    <p:sldId id="497" r:id="rId22"/>
    <p:sldId id="453" r:id="rId23"/>
    <p:sldId id="444" r:id="rId24"/>
    <p:sldId id="490" r:id="rId25"/>
    <p:sldId id="492" r:id="rId26"/>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C6808AF-A260-4AF9-B772-78C95FF55587}">
          <p14:sldIdLst>
            <p14:sldId id="441"/>
            <p14:sldId id="406"/>
            <p14:sldId id="452"/>
            <p14:sldId id="478"/>
            <p14:sldId id="479"/>
            <p14:sldId id="407"/>
            <p14:sldId id="489"/>
            <p14:sldId id="480"/>
            <p14:sldId id="416"/>
            <p14:sldId id="496"/>
            <p14:sldId id="420"/>
            <p14:sldId id="482"/>
            <p14:sldId id="483"/>
            <p14:sldId id="493"/>
            <p14:sldId id="491"/>
            <p14:sldId id="484"/>
            <p14:sldId id="494"/>
            <p14:sldId id="485"/>
            <p14:sldId id="497"/>
            <p14:sldId id="453"/>
            <p14:sldId id="444"/>
            <p14:sldId id="490"/>
            <p14:sldId id="492"/>
          </p14:sldIdLst>
        </p14:section>
      </p14:sectionLst>
    </p:ext>
    <p:ext uri="{EFAFB233-063F-42B5-8137-9DF3F51BA10A}">
      <p15:sldGuideLst xmlns:p15="http://schemas.microsoft.com/office/powerpoint/2012/main" xmlns="">
        <p15:guide id="1" orient="horz" pos="1620">
          <p15:clr>
            <a:srgbClr val="A4A3A4"/>
          </p15:clr>
        </p15:guide>
        <p15:guide id="2" orient="horz" pos="298">
          <p15:clr>
            <a:srgbClr val="A4A3A4"/>
          </p15:clr>
        </p15:guide>
        <p15:guide id="3" orient="horz" pos="657">
          <p15:clr>
            <a:srgbClr val="A4A3A4"/>
          </p15:clr>
        </p15:guide>
        <p15:guide id="4" orient="horz" pos="2891">
          <p15:clr>
            <a:srgbClr val="A4A3A4"/>
          </p15:clr>
        </p15:guide>
        <p15:guide id="5" orient="horz" pos="3091">
          <p15:clr>
            <a:srgbClr val="A4A3A4"/>
          </p15:clr>
        </p15:guide>
        <p15:guide id="6" orient="horz" pos="444">
          <p15:clr>
            <a:srgbClr val="A4A3A4"/>
          </p15:clr>
        </p15:guide>
        <p15:guide id="7" pos="1430">
          <p15:clr>
            <a:srgbClr val="A4A3A4"/>
          </p15:clr>
        </p15:guide>
        <p15:guide id="8" pos="1587">
          <p15:clr>
            <a:srgbClr val="A4A3A4"/>
          </p15:clr>
        </p15:guide>
        <p15:guide id="9" pos="2802">
          <p15:clr>
            <a:srgbClr val="A4A3A4"/>
          </p15:clr>
        </p15:guide>
        <p15:guide id="10" pos="2959">
          <p15:clr>
            <a:srgbClr val="A4A3A4"/>
          </p15:clr>
        </p15:guide>
        <p15:guide id="11" pos="4176">
          <p15:clr>
            <a:srgbClr val="A4A3A4"/>
          </p15:clr>
        </p15:guide>
        <p15:guide id="12" pos="4332">
          <p15:clr>
            <a:srgbClr val="A4A3A4"/>
          </p15:clr>
        </p15:guide>
        <p15:guide id="13" pos="5544" userDrawn="1">
          <p15:clr>
            <a:srgbClr val="A4A3A4"/>
          </p15:clr>
        </p15:guide>
        <p15:guide id="14" pos="2880">
          <p15:clr>
            <a:srgbClr val="A4A3A4"/>
          </p15:clr>
        </p15:guide>
        <p15:guide id="15" pos="215">
          <p15:clr>
            <a:srgbClr val="A4A3A4"/>
          </p15:clr>
        </p15:guide>
      </p15:sldGuideLst>
    </p:ext>
    <p:ext uri="{2D200454-40CA-4A62-9FC3-DE9A4176ACB9}">
      <p15:notesGuideLst xmlns:p15="http://schemas.microsoft.com/office/powerpoint/2012/main" xmlns="">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field, Amy" initials="CA" lastIdx="6" clrIdx="0"/>
  <p:cmAuthor id="1" name="Guequierre, Nathan" initials="GN"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8C00"/>
    <a:srgbClr val="74297B"/>
    <a:srgbClr val="005CE6"/>
    <a:srgbClr val="00984C"/>
    <a:srgbClr val="F2FAFC"/>
    <a:srgbClr val="DAF1F6"/>
    <a:srgbClr val="004D85"/>
    <a:srgbClr val="6BB7B5"/>
    <a:srgbClr val="00B5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633" autoAdjust="0"/>
    <p:restoredTop sz="74128" autoAdjust="0"/>
  </p:normalViewPr>
  <p:slideViewPr>
    <p:cSldViewPr snapToGrid="0" snapToObjects="1" showGuides="1">
      <p:cViewPr varScale="1">
        <p:scale>
          <a:sx n="82" d="100"/>
          <a:sy n="82" d="100"/>
        </p:scale>
        <p:origin x="-1253" y="-82"/>
      </p:cViewPr>
      <p:guideLst>
        <p:guide orient="horz" pos="1620"/>
        <p:guide orient="horz" pos="298"/>
        <p:guide orient="horz" pos="657"/>
        <p:guide orient="horz" pos="2891"/>
        <p:guide orient="horz" pos="3091"/>
        <p:guide orient="horz" pos="444"/>
        <p:guide pos="1430"/>
        <p:guide pos="1587"/>
        <p:guide pos="2802"/>
        <p:guide pos="2959"/>
        <p:guide pos="4176"/>
        <p:guide pos="4332"/>
        <p:guide pos="5544"/>
        <p:guide pos="2880"/>
        <p:guide pos="215"/>
      </p:guideLst>
    </p:cSldViewPr>
  </p:slideViewPr>
  <p:outlineViewPr>
    <p:cViewPr>
      <p:scale>
        <a:sx n="33" d="100"/>
        <a:sy n="33" d="100"/>
      </p:scale>
      <p:origin x="0" y="2274"/>
    </p:cViewPr>
  </p:outlineViewPr>
  <p:notesTextViewPr>
    <p:cViewPr>
      <p:scale>
        <a:sx n="1" d="1"/>
        <a:sy n="1" d="1"/>
      </p:scale>
      <p:origin x="0" y="0"/>
    </p:cViewPr>
  </p:notesTextViewPr>
  <p:sorterViewPr>
    <p:cViewPr>
      <p:scale>
        <a:sx n="150" d="100"/>
        <a:sy n="150" d="100"/>
      </p:scale>
      <p:origin x="0" y="618"/>
    </p:cViewPr>
  </p:sorterViewPr>
  <p:notesViewPr>
    <p:cSldViewPr snapToGrid="0" snapToObjects="1">
      <p:cViewPr varScale="1">
        <p:scale>
          <a:sx n="72" d="100"/>
          <a:sy n="72" d="100"/>
        </p:scale>
        <p:origin x="2899" y="53"/>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27" tIns="45714" rIns="91427" bIns="45714" rtlCol="0"/>
          <a:lstStyle>
            <a:lvl1pPr algn="r">
              <a:defRPr sz="1200"/>
            </a:lvl1pPr>
          </a:lstStyle>
          <a:p>
            <a:fld id="{DEF89AE9-69AA-47EC-A945-400E71A79FCF}" type="datetimeFigureOut">
              <a:rPr lang="en-US" smtClean="0"/>
              <a:t>5/1/2019</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27" tIns="45714" rIns="91427"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27" tIns="45714" rIns="91427" bIns="45714" rtlCol="0" anchor="b"/>
          <a:lstStyle>
            <a:lvl1pPr algn="r">
              <a:defRPr sz="1200"/>
            </a:lvl1pPr>
          </a:lstStyle>
          <a:p>
            <a:fld id="{C11C4581-B7D3-4ABC-8E14-D85ADD2F40D5}" type="slidenum">
              <a:rPr lang="en-US" smtClean="0"/>
              <a:t>‹#›</a:t>
            </a:fld>
            <a:endParaRPr lang="en-US"/>
          </a:p>
        </p:txBody>
      </p:sp>
    </p:spTree>
    <p:extLst>
      <p:ext uri="{BB962C8B-B14F-4D97-AF65-F5344CB8AC3E}">
        <p14:creationId xmlns:p14="http://schemas.microsoft.com/office/powerpoint/2010/main" val="415034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312" tIns="46656" rIns="93312" bIns="46656" rtlCol="0"/>
          <a:lstStyle>
            <a:lvl1pPr algn="l">
              <a:defRPr sz="1200"/>
            </a:lvl1pPr>
          </a:lstStyle>
          <a:p>
            <a:endParaRPr lang="en-US"/>
          </a:p>
        </p:txBody>
      </p:sp>
      <p:sp>
        <p:nvSpPr>
          <p:cNvPr id="3" name="Date Placeholder 2"/>
          <p:cNvSpPr>
            <a:spLocks noGrp="1"/>
          </p:cNvSpPr>
          <p:nvPr>
            <p:ph type="dt" idx="1"/>
          </p:nvPr>
        </p:nvSpPr>
        <p:spPr>
          <a:xfrm>
            <a:off x="3978132" y="1"/>
            <a:ext cx="3043343" cy="465455"/>
          </a:xfrm>
          <a:prstGeom prst="rect">
            <a:avLst/>
          </a:prstGeom>
        </p:spPr>
        <p:txBody>
          <a:bodyPr vert="horz" lIns="93312" tIns="46656" rIns="93312" bIns="46656" rtlCol="0"/>
          <a:lstStyle>
            <a:lvl1pPr algn="r">
              <a:defRPr sz="1200"/>
            </a:lvl1pPr>
          </a:lstStyle>
          <a:p>
            <a:fld id="{1B95CF75-3182-48AE-B3F5-A307866511AE}" type="datetimeFigureOut">
              <a:rPr lang="en-US" smtClean="0"/>
              <a:t>5/1/2019</a:t>
            </a:fld>
            <a:endParaRPr lang="en-US"/>
          </a:p>
        </p:txBody>
      </p:sp>
      <p:sp>
        <p:nvSpPr>
          <p:cNvPr id="4" name="Slide Image Placeholder 3"/>
          <p:cNvSpPr>
            <a:spLocks noGrp="1" noRot="1" noChangeAspect="1"/>
          </p:cNvSpPr>
          <p:nvPr>
            <p:ph type="sldImg" idx="2"/>
          </p:nvPr>
        </p:nvSpPr>
        <p:spPr>
          <a:xfrm>
            <a:off x="409575" y="698500"/>
            <a:ext cx="6205538" cy="3490913"/>
          </a:xfrm>
          <a:prstGeom prst="rect">
            <a:avLst/>
          </a:prstGeom>
          <a:noFill/>
          <a:ln w="12700">
            <a:solidFill>
              <a:prstClr val="black"/>
            </a:solidFill>
          </a:ln>
        </p:spPr>
        <p:txBody>
          <a:bodyPr vert="horz" lIns="93312" tIns="46656" rIns="93312" bIns="46656"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2" tIns="46656" rIns="93312" bIns="466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2" tIns="46656" rIns="93312" bIns="46656"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2" tIns="46656" rIns="93312" bIns="46656" rtlCol="0" anchor="b"/>
          <a:lstStyle>
            <a:lvl1pPr algn="r">
              <a:defRPr sz="1200"/>
            </a:lvl1pPr>
          </a:lstStyle>
          <a:p>
            <a:fld id="{2E6DEF23-137D-4F99-AF72-EDDFA77FC279}" type="slidenum">
              <a:rPr lang="en-US" smtClean="0"/>
              <a:t>‹#›</a:t>
            </a:fld>
            <a:endParaRPr lang="en-US"/>
          </a:p>
        </p:txBody>
      </p:sp>
    </p:spTree>
    <p:extLst>
      <p:ext uri="{BB962C8B-B14F-4D97-AF65-F5344CB8AC3E}">
        <p14:creationId xmlns:p14="http://schemas.microsoft.com/office/powerpoint/2010/main" val="197563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TDOT staff</a:t>
            </a:r>
            <a:r>
              <a:rPr lang="en-US" baseline="0" dirty="0"/>
              <a:t> member welcomes everyone to the public meeting and introduces project staff.</a:t>
            </a:r>
            <a:endParaRPr lang="en-US" dirty="0"/>
          </a:p>
        </p:txBody>
      </p:sp>
      <p:sp>
        <p:nvSpPr>
          <p:cNvPr id="4" name="Slide Number Placeholder 3"/>
          <p:cNvSpPr>
            <a:spLocks noGrp="1"/>
          </p:cNvSpPr>
          <p:nvPr>
            <p:ph type="sldNum" sz="quarter" idx="10"/>
          </p:nvPr>
        </p:nvSpPr>
        <p:spPr/>
        <p:txBody>
          <a:bodyPr/>
          <a:lstStyle/>
          <a:p>
            <a:fld id="{2E6DEF23-137D-4F99-AF72-EDDFA77FC279}" type="slidenum">
              <a:rPr lang="en-US" smtClean="0"/>
              <a:t>1</a:t>
            </a:fld>
            <a:endParaRPr lang="en-US"/>
          </a:p>
        </p:txBody>
      </p:sp>
    </p:spTree>
    <p:extLst>
      <p:ext uri="{BB962C8B-B14F-4D97-AF65-F5344CB8AC3E}">
        <p14:creationId xmlns:p14="http://schemas.microsoft.com/office/powerpoint/2010/main" val="78654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task,</a:t>
            </a:r>
            <a:r>
              <a:rPr lang="en-US" baseline="0" dirty="0"/>
              <a:t> which we are here today to share information about, was to analyze the corridor for existing and future multimodal deficiencies. </a:t>
            </a:r>
          </a:p>
          <a:p>
            <a:r>
              <a:rPr lang="en-US" baseline="0" dirty="0"/>
              <a:t>The study will discuss several different types of deficiencies including:</a:t>
            </a:r>
          </a:p>
          <a:p>
            <a:pPr marL="171450" indent="-171450">
              <a:buFont typeface="Arial" panose="020B0604020202020204" pitchFamily="34" charset="0"/>
              <a:buChar char="•"/>
            </a:pPr>
            <a:r>
              <a:rPr lang="en-US" baseline="0" dirty="0"/>
              <a:t>Capacity and congestion</a:t>
            </a:r>
          </a:p>
          <a:p>
            <a:pPr marL="171450" indent="-171450">
              <a:buFont typeface="Arial" panose="020B0604020202020204" pitchFamily="34" charset="0"/>
              <a:buChar char="•"/>
            </a:pPr>
            <a:r>
              <a:rPr lang="en-US" baseline="0" dirty="0"/>
              <a:t>Operations and maintenance</a:t>
            </a:r>
          </a:p>
          <a:p>
            <a:pPr marL="171450" indent="-171450">
              <a:buFont typeface="Arial" panose="020B0604020202020204" pitchFamily="34" charset="0"/>
              <a:buChar char="•"/>
            </a:pPr>
            <a:r>
              <a:rPr lang="en-US" baseline="0" dirty="0"/>
              <a:t>Safety and more.</a:t>
            </a:r>
          </a:p>
          <a:p>
            <a:endParaRPr lang="en-US" dirty="0"/>
          </a:p>
          <a:p>
            <a:endParaRPr lang="en-US" dirty="0"/>
          </a:p>
          <a:p>
            <a:r>
              <a:rPr lang="en-US" dirty="0"/>
              <a:t>The next phases of the study</a:t>
            </a:r>
            <a:r>
              <a:rPr lang="en-US" baseline="0" dirty="0"/>
              <a:t> include:</a:t>
            </a:r>
          </a:p>
          <a:p>
            <a:pPr marL="171450" indent="-171450">
              <a:buFont typeface="Arial" panose="020B0604020202020204" pitchFamily="34" charset="0"/>
              <a:buChar char="•"/>
            </a:pPr>
            <a:r>
              <a:rPr lang="en-US" baseline="0" dirty="0"/>
              <a:t>Goal setting for each corridor</a:t>
            </a:r>
          </a:p>
          <a:p>
            <a:pPr marL="171450" indent="-171450">
              <a:buFont typeface="Arial" panose="020B0604020202020204" pitchFamily="34" charset="0"/>
              <a:buChar char="•"/>
            </a:pPr>
            <a:r>
              <a:rPr lang="en-US" baseline="0" dirty="0"/>
              <a:t>Development of feasible multimodal solutions</a:t>
            </a:r>
          </a:p>
          <a:p>
            <a:pPr marL="171450" indent="-171450">
              <a:buFont typeface="Arial" panose="020B0604020202020204" pitchFamily="34" charset="0"/>
              <a:buChar char="•"/>
            </a:pPr>
            <a:r>
              <a:rPr lang="en-US" baseline="0" dirty="0"/>
              <a:t>And prioritizing the solutions</a:t>
            </a:r>
            <a:endParaRPr lang="en-US" dirty="0"/>
          </a:p>
        </p:txBody>
      </p:sp>
      <p:sp>
        <p:nvSpPr>
          <p:cNvPr id="4" name="Slide Number Placeholder 3"/>
          <p:cNvSpPr>
            <a:spLocks noGrp="1"/>
          </p:cNvSpPr>
          <p:nvPr>
            <p:ph type="sldNum" sz="quarter" idx="10"/>
          </p:nvPr>
        </p:nvSpPr>
        <p:spPr/>
        <p:txBody>
          <a:bodyPr/>
          <a:lstStyle/>
          <a:p>
            <a:fld id="{2E6DEF23-137D-4F99-AF72-EDDFA77FC279}" type="slidenum">
              <a:rPr lang="en-US" smtClean="0"/>
              <a:t>10</a:t>
            </a:fld>
            <a:endParaRPr lang="en-US"/>
          </a:p>
        </p:txBody>
      </p:sp>
    </p:spTree>
    <p:extLst>
      <p:ext uri="{BB962C8B-B14F-4D97-AF65-F5344CB8AC3E}">
        <p14:creationId xmlns:p14="http://schemas.microsoft.com/office/powerpoint/2010/main" val="4264728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we develop a range</a:t>
            </a:r>
            <a:r>
              <a:rPr lang="en-US" baseline="0" dirty="0"/>
              <a:t> of solutions for each corridor, we will prioritize the solutions by using a prioritization process that will consider:</a:t>
            </a:r>
          </a:p>
          <a:p>
            <a:pPr marL="628650" lvl="1" indent="-171450">
              <a:buFont typeface="Arial" panose="020B0604020202020204" pitchFamily="34" charset="0"/>
              <a:buChar char="•"/>
            </a:pPr>
            <a:r>
              <a:rPr lang="en-US" baseline="0" dirty="0"/>
              <a:t>Cost</a:t>
            </a:r>
          </a:p>
          <a:p>
            <a:pPr marL="628650" lvl="1" indent="-171450">
              <a:buFont typeface="Arial" panose="020B0604020202020204" pitchFamily="34" charset="0"/>
              <a:buChar char="•"/>
            </a:pPr>
            <a:r>
              <a:rPr lang="en-US" baseline="0" dirty="0"/>
              <a:t>Potential environmental impacts</a:t>
            </a:r>
          </a:p>
          <a:p>
            <a:pPr marL="628650" lvl="1" indent="-171450">
              <a:buFont typeface="Arial" panose="020B0604020202020204" pitchFamily="34" charset="0"/>
              <a:buChar char="•"/>
            </a:pPr>
            <a:r>
              <a:rPr lang="en-US" baseline="0" dirty="0"/>
              <a:t>Potential economic impacts</a:t>
            </a:r>
          </a:p>
          <a:p>
            <a:pPr marL="628650" lvl="1" indent="-171450">
              <a:buFont typeface="Arial" panose="020B0604020202020204" pitchFamily="34" charset="0"/>
              <a:buChar char="•"/>
            </a:pPr>
            <a:r>
              <a:rPr lang="en-US" baseline="0" dirty="0"/>
              <a:t>Estimated benefit cost ratio</a:t>
            </a:r>
            <a:endParaRPr lang="en-US" dirty="0"/>
          </a:p>
        </p:txBody>
      </p:sp>
      <p:sp>
        <p:nvSpPr>
          <p:cNvPr id="4" name="Slide Number Placeholder 3"/>
          <p:cNvSpPr>
            <a:spLocks noGrp="1"/>
          </p:cNvSpPr>
          <p:nvPr>
            <p:ph type="sldNum" sz="quarter" idx="10"/>
          </p:nvPr>
        </p:nvSpPr>
        <p:spPr/>
        <p:txBody>
          <a:bodyPr/>
          <a:lstStyle/>
          <a:p>
            <a:fld id="{2E6DEF23-137D-4F99-AF72-EDDFA77FC279}" type="slidenum">
              <a:rPr lang="en-US" smtClean="0"/>
              <a:t>11</a:t>
            </a:fld>
            <a:endParaRPr lang="en-US"/>
          </a:p>
        </p:txBody>
      </p:sp>
    </p:spTree>
    <p:extLst>
      <p:ext uri="{BB962C8B-B14F-4D97-AF65-F5344CB8AC3E}">
        <p14:creationId xmlns:p14="http://schemas.microsoft.com/office/powerpoint/2010/main" val="397625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baseline="0" dirty="0"/>
              <a:t> study team’s work over the past several months has centered around gathering information on the existing conditions in each corridor as well as the anticipated conditions in 2040.  </a:t>
            </a:r>
          </a:p>
          <a:p>
            <a:pPr marL="171450" indent="-171450">
              <a:buFont typeface="Arial" panose="020B0604020202020204" pitchFamily="34" charset="0"/>
              <a:buChar char="•"/>
            </a:pPr>
            <a:r>
              <a:rPr lang="en-US" baseline="0" dirty="0"/>
              <a:t>We’d like to share some of this information with you now.  Additional information can be found in the exhibits on display today and in the first Technical Memo prepared for the study.  This memo, which documents information related to the existing highway network, multimodal facilities, safety, freight operations, land use and economics for each corridor, is available on the study website.</a:t>
            </a:r>
          </a:p>
          <a:p>
            <a:endParaRPr lang="en-US" dirty="0"/>
          </a:p>
        </p:txBody>
      </p:sp>
      <p:sp>
        <p:nvSpPr>
          <p:cNvPr id="4" name="Slide Number Placeholder 3"/>
          <p:cNvSpPr>
            <a:spLocks noGrp="1"/>
          </p:cNvSpPr>
          <p:nvPr>
            <p:ph type="sldNum" sz="quarter" idx="5"/>
          </p:nvPr>
        </p:nvSpPr>
        <p:spPr/>
        <p:txBody>
          <a:bodyPr/>
          <a:lstStyle/>
          <a:p>
            <a:fld id="{2E6DEF23-137D-4F99-AF72-EDDFA77FC279}" type="slidenum">
              <a:rPr lang="en-US" smtClean="0"/>
              <a:t>12</a:t>
            </a:fld>
            <a:endParaRPr lang="en-US"/>
          </a:p>
        </p:txBody>
      </p:sp>
    </p:spTree>
    <p:extLst>
      <p:ext uri="{BB962C8B-B14F-4D97-AF65-F5344CB8AC3E}">
        <p14:creationId xmlns:p14="http://schemas.microsoft.com/office/powerpoint/2010/main" val="370178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Population and employment change in the corridor both drive and reflect transportation needs.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area between Jonesborough and I-26 and the area around</a:t>
            </a:r>
            <a:r>
              <a:rPr lang="en-US" sz="1200" kern="1200" baseline="0" dirty="0">
                <a:solidFill>
                  <a:schemeClr val="tx1"/>
                </a:solidFill>
                <a:effectLst/>
                <a:latin typeface="+mn-lt"/>
                <a:ea typeface="+mn-ea"/>
                <a:cs typeface="+mn-cs"/>
              </a:rPr>
              <a:t> Gray, Oak Grove and Spurgeon are anticipated to experience significant population growth. </a:t>
            </a:r>
          </a:p>
          <a:p>
            <a:pPr marL="171450" indent="-171450">
              <a:buFont typeface="Arial" panose="020B0604020202020204" pitchFamily="34" charset="0"/>
              <a:buChar char="•"/>
            </a:pPr>
            <a:r>
              <a:rPr lang="en-US" sz="1200" kern="1200" baseline="0" dirty="0">
                <a:effectLst/>
                <a:latin typeface="+mn-lt"/>
                <a:ea typeface="+mn-ea"/>
                <a:cs typeface="+mn-cs"/>
              </a:rPr>
              <a:t>The purple areas shown on the map on the left indicate areas where the population is anticipated to grow by more than 1,000 people.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map</a:t>
            </a:r>
            <a:r>
              <a:rPr lang="en-US" sz="1200" kern="1200" baseline="0" dirty="0">
                <a:solidFill>
                  <a:schemeClr val="tx1"/>
                </a:solidFill>
                <a:effectLst/>
                <a:latin typeface="+mn-lt"/>
                <a:ea typeface="+mn-ea"/>
                <a:cs typeface="+mn-cs"/>
              </a:rPr>
              <a:t> on the right identifies areas where significant job growth is predicted within the next 20 years.  Most of the job growth is anticipated to occur along I-26 in between Kingsport and Johnson City.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6DEF23-137D-4F99-AF72-EDDFA77FC279}" type="slidenum">
              <a:rPr lang="en-US" smtClean="0"/>
              <a:t>13</a:t>
            </a:fld>
            <a:endParaRPr lang="en-US"/>
          </a:p>
        </p:txBody>
      </p:sp>
    </p:spTree>
    <p:extLst>
      <p:ext uri="{BB962C8B-B14F-4D97-AF65-F5344CB8AC3E}">
        <p14:creationId xmlns:p14="http://schemas.microsoft.com/office/powerpoint/2010/main" val="482551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a:t>
            </a:r>
            <a:r>
              <a:rPr lang="en-US" baseline="0" dirty="0"/>
              <a:t> the presentation, please visit Station 1 (point to it in the room) to view more information on:</a:t>
            </a:r>
          </a:p>
          <a:p>
            <a:pPr marL="628650" lvl="1" indent="-171450">
              <a:buFont typeface="Arial" panose="020B0604020202020204" pitchFamily="34" charset="0"/>
              <a:buChar char="•"/>
            </a:pPr>
            <a:r>
              <a:rPr lang="en-US" baseline="0" dirty="0"/>
              <a:t>Population and employment growth along the I-26 corridor</a:t>
            </a:r>
          </a:p>
          <a:p>
            <a:pPr marL="628650" lvl="1" indent="-171450">
              <a:buFont typeface="Arial" panose="020B0604020202020204" pitchFamily="34" charset="0"/>
              <a:buChar char="•"/>
            </a:pPr>
            <a:r>
              <a:rPr lang="en-US" baseline="0" dirty="0"/>
              <a:t>Areas with minority and low-income populations</a:t>
            </a:r>
          </a:p>
          <a:p>
            <a:pPr marL="628650" lvl="1" indent="-171450">
              <a:buFont typeface="Arial" panose="020B0604020202020204" pitchFamily="34" charset="0"/>
              <a:buChar char="•"/>
            </a:pPr>
            <a:r>
              <a:rPr lang="en-US" baseline="0" dirty="0"/>
              <a:t>We also want to know how you use I-26.  We have a map set up for you to place a </a:t>
            </a:r>
            <a:r>
              <a:rPr lang="en-US" baseline="0" dirty="0" smtClean="0"/>
              <a:t>sticker </a:t>
            </a:r>
            <a:r>
              <a:rPr lang="en-US" baseline="0" dirty="0"/>
              <a:t>where you live, work and travel frequently.</a:t>
            </a:r>
          </a:p>
        </p:txBody>
      </p:sp>
      <p:sp>
        <p:nvSpPr>
          <p:cNvPr id="4" name="Slide Number Placeholder 3"/>
          <p:cNvSpPr>
            <a:spLocks noGrp="1"/>
          </p:cNvSpPr>
          <p:nvPr>
            <p:ph type="sldNum" sz="quarter" idx="10"/>
          </p:nvPr>
        </p:nvSpPr>
        <p:spPr/>
        <p:txBody>
          <a:bodyPr/>
          <a:lstStyle/>
          <a:p>
            <a:fld id="{2E6DEF23-137D-4F99-AF72-EDDFA77FC279}" type="slidenum">
              <a:rPr lang="en-US" smtClean="0"/>
              <a:t>14</a:t>
            </a:fld>
            <a:endParaRPr lang="en-US"/>
          </a:p>
        </p:txBody>
      </p:sp>
    </p:spTree>
    <p:extLst>
      <p:ext uri="{BB962C8B-B14F-4D97-AF65-F5344CB8AC3E}">
        <p14:creationId xmlns:p14="http://schemas.microsoft.com/office/powerpoint/2010/main" val="482551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two maps compare existing</a:t>
            </a:r>
            <a:r>
              <a:rPr lang="en-US" sz="1200" kern="1200" baseline="0" dirty="0">
                <a:solidFill>
                  <a:schemeClr val="tx1"/>
                </a:solidFill>
                <a:effectLst/>
                <a:latin typeface="+mn-lt"/>
                <a:ea typeface="+mn-ea"/>
                <a:cs typeface="+mn-cs"/>
              </a:rPr>
              <a:t> congestion levels in 2010 with anticipated congestion levels in 2040.  </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Level of Service, or LOS, is an A through F scale used to describe how congested a roadway corridor is.  LOS A represents free flow conditions with no delay.  LOS F represents near gridlock with significant delay. </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Areas of traffic congestion stretch from Kingsport to Johnson City, with the area around SR-381 and I-26 having the highest level of congestion. Traffic volumes in this portion of the corridor exceed </a:t>
            </a:r>
            <a:r>
              <a:rPr lang="en-US" sz="1200" kern="1200" baseline="0" dirty="0">
                <a:effectLst/>
                <a:latin typeface="+mn-lt"/>
                <a:ea typeface="+mn-ea"/>
                <a:cs typeface="+mn-cs"/>
              </a:rPr>
              <a:t>64,000</a:t>
            </a:r>
            <a:r>
              <a:rPr lang="en-US" sz="1200" kern="1200" baseline="0" dirty="0">
                <a:solidFill>
                  <a:schemeClr val="tx1"/>
                </a:solidFill>
                <a:effectLst/>
                <a:latin typeface="+mn-lt"/>
                <a:ea typeface="+mn-ea"/>
                <a:cs typeface="+mn-cs"/>
              </a:rPr>
              <a:t> vehicles per day in some areas.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By 2040, congestion is anticipated to increase in the metro areas.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Congestion</a:t>
            </a:r>
            <a:r>
              <a:rPr lang="en-US" sz="1200" kern="1200" baseline="0" dirty="0">
                <a:solidFill>
                  <a:schemeClr val="tx1"/>
                </a:solidFill>
                <a:effectLst/>
                <a:latin typeface="+mn-lt"/>
                <a:ea typeface="+mn-ea"/>
                <a:cs typeface="+mn-cs"/>
              </a:rPr>
              <a:t> impacts not only your commute to and from work, but also the movement of goods throughout the state by freight carriers.  Truck traffic on the I-26 corridor ranges from </a:t>
            </a:r>
            <a:r>
              <a:rPr lang="en-US" sz="1200" kern="1200" baseline="0" dirty="0">
                <a:effectLst/>
                <a:latin typeface="+mn-lt"/>
                <a:ea typeface="+mn-ea"/>
                <a:cs typeface="+mn-cs"/>
              </a:rPr>
              <a:t>6%</a:t>
            </a:r>
            <a:r>
              <a:rPr lang="en-US" sz="1200" kern="1200" baseline="0" dirty="0">
                <a:solidFill>
                  <a:srgbClr val="FF0000"/>
                </a:solidFill>
                <a:effectLst/>
                <a:latin typeface="+mn-lt"/>
                <a:ea typeface="+mn-ea"/>
                <a:cs typeface="+mn-cs"/>
              </a:rPr>
              <a:t> </a:t>
            </a:r>
            <a:r>
              <a:rPr lang="en-US" sz="1200" kern="1200" baseline="0" dirty="0">
                <a:solidFill>
                  <a:schemeClr val="tx1"/>
                </a:solidFill>
                <a:effectLst/>
                <a:latin typeface="+mn-lt"/>
                <a:ea typeface="+mn-ea"/>
                <a:cs typeface="+mn-cs"/>
              </a:rPr>
              <a:t>in urban areas to </a:t>
            </a:r>
            <a:r>
              <a:rPr lang="en-US" dirty="0"/>
              <a:t>24%</a:t>
            </a:r>
            <a:r>
              <a:rPr lang="en-US" sz="1200" kern="1200" baseline="0" dirty="0">
                <a:solidFill>
                  <a:schemeClr val="tx1"/>
                </a:solidFill>
                <a:effectLst/>
                <a:latin typeface="+mn-lt"/>
                <a:ea typeface="+mn-ea"/>
                <a:cs typeface="+mn-cs"/>
              </a:rPr>
              <a:t> around</a:t>
            </a:r>
            <a:r>
              <a:rPr lang="en-US" sz="1200" kern="1200" dirty="0">
                <a:solidFill>
                  <a:schemeClr val="tx1"/>
                </a:solidFill>
                <a:effectLst/>
                <a:latin typeface="+mn-lt"/>
                <a:ea typeface="+mn-ea"/>
                <a:cs typeface="+mn-cs"/>
              </a:rPr>
              <a:t> the Tennessee/North Carolina state line</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6DEF23-137D-4F99-AF72-EDDFA77FC279}" type="slidenum">
              <a:rPr lang="en-US" smtClean="0"/>
              <a:t>15</a:t>
            </a:fld>
            <a:endParaRPr lang="en-US"/>
          </a:p>
        </p:txBody>
      </p:sp>
    </p:spTree>
    <p:extLst>
      <p:ext uri="{BB962C8B-B14F-4D97-AF65-F5344CB8AC3E}">
        <p14:creationId xmlns:p14="http://schemas.microsoft.com/office/powerpoint/2010/main" val="4101767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58% </a:t>
            </a:r>
            <a:r>
              <a:rPr lang="en-US" sz="1200" kern="1200" dirty="0">
                <a:solidFill>
                  <a:schemeClr val="tx1"/>
                </a:solidFill>
                <a:effectLst/>
                <a:latin typeface="+mn-lt"/>
                <a:ea typeface="+mn-ea"/>
                <a:cs typeface="+mn-cs"/>
              </a:rPr>
              <a:t>of the I-26</a:t>
            </a:r>
            <a:r>
              <a:rPr lang="en-US" sz="1200" kern="1200" baseline="0" dirty="0">
                <a:solidFill>
                  <a:schemeClr val="tx1"/>
                </a:solidFill>
                <a:effectLst/>
                <a:latin typeface="+mn-lt"/>
                <a:ea typeface="+mn-ea"/>
                <a:cs typeface="+mn-cs"/>
              </a:rPr>
              <a:t> corridor has a crash rate at or above the statewide average for similar routes.  </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Areas with higher crashes rates appear more frequently south of Johnson City. The increase in crash rates in this area is likely due to the terrain which results in poor sight distance and narrow or no medians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6DEF23-137D-4F99-AF72-EDDFA77FC279}" type="slidenum">
              <a:rPr lang="en-US" smtClean="0"/>
              <a:t>16</a:t>
            </a:fld>
            <a:endParaRPr lang="en-US"/>
          </a:p>
        </p:txBody>
      </p:sp>
    </p:spTree>
    <p:extLst>
      <p:ext uri="{BB962C8B-B14F-4D97-AF65-F5344CB8AC3E}">
        <p14:creationId xmlns:p14="http://schemas.microsoft.com/office/powerpoint/2010/main" val="4101767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a:t>
            </a:r>
            <a:r>
              <a:rPr lang="en-US" baseline="0" dirty="0"/>
              <a:t> the presentation, please visit Station 2 (point to it in the room) to view more information on:</a:t>
            </a:r>
          </a:p>
          <a:p>
            <a:pPr marL="628650" lvl="1" indent="-171450">
              <a:buFont typeface="Arial" panose="020B0604020202020204" pitchFamily="34" charset="0"/>
              <a:buChar char="•"/>
            </a:pPr>
            <a:r>
              <a:rPr lang="en-US" baseline="0" dirty="0"/>
              <a:t>Traffic volumes and congestion</a:t>
            </a:r>
          </a:p>
          <a:p>
            <a:pPr marL="628650" lvl="1" indent="-171450">
              <a:buFont typeface="Arial" panose="020B0604020202020204" pitchFamily="34" charset="0"/>
              <a:buChar char="•"/>
            </a:pPr>
            <a:r>
              <a:rPr lang="en-US" baseline="0" dirty="0"/>
              <a:t>Areas with safety concerns</a:t>
            </a:r>
          </a:p>
          <a:p>
            <a:pPr marL="628650" lvl="1" indent="-171450">
              <a:buFont typeface="Arial" panose="020B0604020202020204" pitchFamily="34" charset="0"/>
              <a:buChar char="•"/>
            </a:pPr>
            <a:r>
              <a:rPr lang="en-US" baseline="0" dirty="0"/>
              <a:t>We also want to know where you experience travel delay or perceive there to be safety concerns in the corridor.  Place a sticker on the map so we know what you think.</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6DEF23-137D-4F99-AF72-EDDFA77FC279}" type="slidenum">
              <a:rPr lang="en-US" smtClean="0"/>
              <a:t>17</a:t>
            </a:fld>
            <a:endParaRPr lang="en-US"/>
          </a:p>
        </p:txBody>
      </p:sp>
    </p:spTree>
    <p:extLst>
      <p:ext uri="{BB962C8B-B14F-4D97-AF65-F5344CB8AC3E}">
        <p14:creationId xmlns:p14="http://schemas.microsoft.com/office/powerpoint/2010/main" val="482551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Transit service currently exists</a:t>
            </a:r>
            <a:r>
              <a:rPr lang="en-US" sz="1200" kern="1200" baseline="0" dirty="0">
                <a:solidFill>
                  <a:schemeClr val="tx1"/>
                </a:solidFill>
                <a:effectLst/>
                <a:latin typeface="+mn-lt"/>
                <a:ea typeface="+mn-ea"/>
                <a:cs typeface="+mn-cs"/>
              </a:rPr>
              <a:t> in Kingsport, Bristol and Johnson City.  </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This map shows how the existing transit service areas relate to areas with the highest concentrations of employment.  </a:t>
            </a:r>
          </a:p>
          <a:p>
            <a:pPr marL="171450" indent="-171450">
              <a:buFont typeface="Arial" panose="020B0604020202020204" pitchFamily="34" charset="0"/>
              <a:buChar char="•"/>
            </a:pPr>
            <a:r>
              <a:rPr lang="en-US" sz="1200" kern="1200" baseline="0" dirty="0">
                <a:effectLst/>
                <a:latin typeface="+mn-lt"/>
                <a:ea typeface="+mn-ea"/>
                <a:cs typeface="+mn-cs"/>
              </a:rPr>
              <a:t>In Johnson City, the transit service area is pretty well aligned with the areas with the highest concentrations of employment.</a:t>
            </a:r>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2E6DEF23-137D-4F99-AF72-EDDFA77FC279}" type="slidenum">
              <a:rPr lang="en-US" smtClean="0"/>
              <a:t>18</a:t>
            </a:fld>
            <a:endParaRPr lang="en-US"/>
          </a:p>
        </p:txBody>
      </p:sp>
    </p:spTree>
    <p:extLst>
      <p:ext uri="{BB962C8B-B14F-4D97-AF65-F5344CB8AC3E}">
        <p14:creationId xmlns:p14="http://schemas.microsoft.com/office/powerpoint/2010/main" val="3989633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a:t>
            </a:r>
            <a:r>
              <a:rPr lang="en-US" baseline="0" dirty="0"/>
              <a:t> the presentation, please visit Station 3 (point to it in the room) to view more information on:</a:t>
            </a:r>
          </a:p>
          <a:p>
            <a:pPr marL="628650" lvl="1" indent="-171450">
              <a:buFont typeface="Arial" panose="020B0604020202020204" pitchFamily="34" charset="0"/>
              <a:buChar char="•"/>
            </a:pPr>
            <a:r>
              <a:rPr lang="en-US" baseline="0" dirty="0"/>
              <a:t>Transit coverage areas</a:t>
            </a:r>
          </a:p>
          <a:p>
            <a:pPr marL="628650" lvl="1" indent="-171450">
              <a:buFont typeface="Arial" panose="020B0604020202020204" pitchFamily="34" charset="0"/>
              <a:buChar char="•"/>
            </a:pPr>
            <a:r>
              <a:rPr lang="en-US" baseline="0" dirty="0"/>
              <a:t>Park and ride locations</a:t>
            </a:r>
          </a:p>
          <a:p>
            <a:pPr marL="628650" lvl="1" indent="-171450">
              <a:buFont typeface="Arial" panose="020B0604020202020204" pitchFamily="34" charset="0"/>
              <a:buChar char="•"/>
            </a:pPr>
            <a:r>
              <a:rPr lang="en-US" baseline="0" dirty="0"/>
              <a:t>State bicycle routes</a:t>
            </a:r>
          </a:p>
          <a:p>
            <a:pPr marL="628650" lvl="1" indent="-171450">
              <a:buFont typeface="Arial" panose="020B0604020202020204" pitchFamily="34" charset="0"/>
              <a:buChar char="•"/>
            </a:pPr>
            <a:r>
              <a:rPr lang="en-US" baseline="0" dirty="0"/>
              <a:t>We also want to know which multimodal options you like best – bus, rail, ride share or bicycle.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6DEF23-137D-4F99-AF72-EDDFA77FC279}" type="slidenum">
              <a:rPr lang="en-US" smtClean="0"/>
              <a:t>19</a:t>
            </a:fld>
            <a:endParaRPr lang="en-US"/>
          </a:p>
        </p:txBody>
      </p:sp>
    </p:spTree>
    <p:extLst>
      <p:ext uri="{BB962C8B-B14F-4D97-AF65-F5344CB8AC3E}">
        <p14:creationId xmlns:p14="http://schemas.microsoft.com/office/powerpoint/2010/main" val="48255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AECOM team</a:t>
            </a:r>
            <a:r>
              <a:rPr lang="en-US" baseline="0" dirty="0"/>
              <a:t> begins presentation</a:t>
            </a:r>
            <a:endParaRPr lang="en-US" dirty="0"/>
          </a:p>
        </p:txBody>
      </p:sp>
      <p:sp>
        <p:nvSpPr>
          <p:cNvPr id="4" name="Slide Number Placeholder 3"/>
          <p:cNvSpPr>
            <a:spLocks noGrp="1"/>
          </p:cNvSpPr>
          <p:nvPr>
            <p:ph type="sldNum" sz="quarter" idx="10"/>
          </p:nvPr>
        </p:nvSpPr>
        <p:spPr/>
        <p:txBody>
          <a:bodyPr/>
          <a:lstStyle/>
          <a:p>
            <a:fld id="{2E6DEF23-137D-4F99-AF72-EDDFA77FC279}" type="slidenum">
              <a:rPr lang="en-US" smtClean="0"/>
              <a:t>2</a:t>
            </a:fld>
            <a:endParaRPr lang="en-US"/>
          </a:p>
        </p:txBody>
      </p:sp>
    </p:spTree>
    <p:extLst>
      <p:ext uri="{BB962C8B-B14F-4D97-AF65-F5344CB8AC3E}">
        <p14:creationId xmlns:p14="http://schemas.microsoft.com/office/powerpoint/2010/main" val="786543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6DEF23-137D-4F99-AF72-EDDFA77FC279}" type="slidenum">
              <a:rPr lang="en-US" smtClean="0"/>
              <a:t>20</a:t>
            </a:fld>
            <a:endParaRPr lang="en-US"/>
          </a:p>
        </p:txBody>
      </p:sp>
    </p:spTree>
    <p:extLst>
      <p:ext uri="{BB962C8B-B14F-4D97-AF65-F5344CB8AC3E}">
        <p14:creationId xmlns:p14="http://schemas.microsoft.com/office/powerpoint/2010/main" val="947035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0" kern="1200" dirty="0">
                <a:solidFill>
                  <a:schemeClr val="tx1"/>
                </a:solidFill>
                <a:effectLst/>
                <a:latin typeface="+mn-lt"/>
                <a:ea typeface="+mn-ea"/>
                <a:cs typeface="+mn-cs"/>
              </a:rPr>
              <a:t>At the heart of corridor planning is effective public involvement, beginning with a broad understanding of community needs. This is the first opportunity for us to hear from the general public, but we will be providing others throughout the study.</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You can visit our website </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Take an</a:t>
            </a:r>
            <a:r>
              <a:rPr lang="en-US" sz="1200" i="0" kern="1200" baseline="0" dirty="0">
                <a:solidFill>
                  <a:schemeClr val="tx1"/>
                </a:solidFill>
                <a:effectLst/>
                <a:latin typeface="+mn-lt"/>
                <a:ea typeface="+mn-ea"/>
                <a:cs typeface="+mn-cs"/>
              </a:rPr>
              <a:t> online survey accessible via the website or the computers we have available today</a:t>
            </a:r>
          </a:p>
          <a:p>
            <a:pPr marL="171450" indent="-171450">
              <a:buFont typeface="Arial" panose="020B0604020202020204" pitchFamily="34" charset="0"/>
              <a:buChar char="•"/>
            </a:pPr>
            <a:r>
              <a:rPr lang="en-US" sz="1200" i="0" kern="1200" baseline="0" dirty="0">
                <a:solidFill>
                  <a:schemeClr val="tx1"/>
                </a:solidFill>
                <a:effectLst/>
                <a:latin typeface="+mn-lt"/>
                <a:ea typeface="+mn-ea"/>
                <a:cs typeface="+mn-cs"/>
              </a:rPr>
              <a:t>Let us know where you think there are problem areas or give us ideas for solutions via the interactive map on the website</a:t>
            </a:r>
          </a:p>
          <a:p>
            <a:pPr marL="171450" indent="-171450">
              <a:buFont typeface="Arial" panose="020B0604020202020204" pitchFamily="34" charset="0"/>
              <a:buChar char="•"/>
            </a:pPr>
            <a:r>
              <a:rPr lang="en-US" sz="1200" i="0" kern="1200" baseline="0" dirty="0">
                <a:solidFill>
                  <a:schemeClr val="tx1"/>
                </a:solidFill>
                <a:effectLst/>
                <a:latin typeface="+mn-lt"/>
                <a:ea typeface="+mn-ea"/>
                <a:cs typeface="+mn-cs"/>
              </a:rPr>
              <a:t>Attend the next public meeting this fall to let us know what you think of the potential solutions we’ve identified for the corridor.</a:t>
            </a:r>
            <a:endParaRPr lang="en-US" i="0" dirty="0"/>
          </a:p>
        </p:txBody>
      </p:sp>
      <p:sp>
        <p:nvSpPr>
          <p:cNvPr id="4" name="Slide Number Placeholder 3"/>
          <p:cNvSpPr>
            <a:spLocks noGrp="1"/>
          </p:cNvSpPr>
          <p:nvPr>
            <p:ph type="sldNum" sz="quarter" idx="10"/>
          </p:nvPr>
        </p:nvSpPr>
        <p:spPr/>
        <p:txBody>
          <a:bodyPr/>
          <a:lstStyle/>
          <a:p>
            <a:fld id="{2E6DEF23-137D-4F99-AF72-EDDFA77FC279}" type="slidenum">
              <a:rPr lang="en-US" smtClean="0"/>
              <a:t>21</a:t>
            </a:fld>
            <a:endParaRPr lang="en-US"/>
          </a:p>
        </p:txBody>
      </p:sp>
    </p:spTree>
    <p:extLst>
      <p:ext uri="{BB962C8B-B14F-4D97-AF65-F5344CB8AC3E}">
        <p14:creationId xmlns:p14="http://schemas.microsoft.com/office/powerpoint/2010/main" val="397625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DEF23-137D-4F99-AF72-EDDFA77FC279}" type="slidenum">
              <a:rPr lang="en-US" smtClean="0"/>
              <a:t>22</a:t>
            </a:fld>
            <a:endParaRPr lang="en-US"/>
          </a:p>
        </p:txBody>
      </p:sp>
    </p:spTree>
    <p:extLst>
      <p:ext uri="{BB962C8B-B14F-4D97-AF65-F5344CB8AC3E}">
        <p14:creationId xmlns:p14="http://schemas.microsoft.com/office/powerpoint/2010/main" val="3989633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6DEF23-137D-4F99-AF72-EDDFA77FC279}" type="slidenum">
              <a:rPr lang="en-US" smtClean="0"/>
              <a:t>23</a:t>
            </a:fld>
            <a:endParaRPr lang="en-US"/>
          </a:p>
        </p:txBody>
      </p:sp>
    </p:spTree>
    <p:extLst>
      <p:ext uri="{BB962C8B-B14F-4D97-AF65-F5344CB8AC3E}">
        <p14:creationId xmlns:p14="http://schemas.microsoft.com/office/powerpoint/2010/main" val="947035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6DEF23-137D-4F99-AF72-EDDFA77FC279}" type="slidenum">
              <a:rPr lang="en-US" smtClean="0"/>
              <a:t>3</a:t>
            </a:fld>
            <a:endParaRPr lang="en-US"/>
          </a:p>
        </p:txBody>
      </p:sp>
    </p:spTree>
    <p:extLst>
      <p:ext uri="{BB962C8B-B14F-4D97-AF65-F5344CB8AC3E}">
        <p14:creationId xmlns:p14="http://schemas.microsoft.com/office/powerpoint/2010/main" val="34530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The plan will:</a:t>
            </a:r>
          </a:p>
          <a:p>
            <a:pPr marL="171450" indent="-171450">
              <a:buFont typeface="Arial" panose="020B0604020202020204" pitchFamily="34" charset="0"/>
              <a:buChar char="•"/>
            </a:pPr>
            <a:r>
              <a:rPr lang="en-US" sz="1200" kern="1200" dirty="0">
                <a:solidFill>
                  <a:schemeClr val="accent1">
                    <a:lumMod val="75000"/>
                  </a:schemeClr>
                </a:solidFill>
                <a:latin typeface="+mn-lt"/>
                <a:ea typeface="+mn-ea"/>
                <a:cs typeface="Aktiv Grotesk Trial" panose="020B0504020202020204" pitchFamily="34" charset="0"/>
              </a:rPr>
              <a:t>Evaluate existing and future conditions</a:t>
            </a:r>
          </a:p>
          <a:p>
            <a:pPr marL="171450" indent="-171450">
              <a:buFont typeface="Arial" panose="020B0604020202020204" pitchFamily="34" charset="0"/>
              <a:buChar char="•"/>
            </a:pPr>
            <a:r>
              <a:rPr lang="en-US" sz="1200" kern="1200" dirty="0">
                <a:solidFill>
                  <a:schemeClr val="accent1">
                    <a:lumMod val="75000"/>
                  </a:schemeClr>
                </a:solidFill>
                <a:latin typeface="+mn-lt"/>
                <a:ea typeface="+mn-ea"/>
                <a:cs typeface="Aktiv Grotesk Trial" panose="020B0504020202020204" pitchFamily="34" charset="0"/>
              </a:rPr>
              <a:t>Identify potential improvements and management strategies</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Promote the safe and efficient movement of people, goods, and services.</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Provide opportunities for public, local government, and agency participation</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Fill the gap between the statewide modal plans for highways, public transportation, rail, aeronautics, and bicycle/pedestrian, and the project selection process.</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Furnish a link between land-use planning and transportation planning.</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Provide an opportunity to direct future development, and minimize environmental, social, and economic impacts.</a:t>
            </a:r>
          </a:p>
          <a:p>
            <a:endParaRPr lang="en-US" dirty="0"/>
          </a:p>
        </p:txBody>
      </p:sp>
      <p:sp>
        <p:nvSpPr>
          <p:cNvPr id="4" name="Slide Number Placeholder 3"/>
          <p:cNvSpPr>
            <a:spLocks noGrp="1"/>
          </p:cNvSpPr>
          <p:nvPr>
            <p:ph type="sldNum" sz="quarter" idx="10"/>
          </p:nvPr>
        </p:nvSpPr>
        <p:spPr/>
        <p:txBody>
          <a:bodyPr/>
          <a:lstStyle/>
          <a:p>
            <a:fld id="{2E6DEF23-137D-4F99-AF72-EDDFA77FC279}" type="slidenum">
              <a:rPr lang="en-US" smtClean="0"/>
              <a:t>4</a:t>
            </a:fld>
            <a:endParaRPr lang="en-US"/>
          </a:p>
        </p:txBody>
      </p:sp>
    </p:spTree>
    <p:extLst>
      <p:ext uri="{BB962C8B-B14F-4D97-AF65-F5344CB8AC3E}">
        <p14:creationId xmlns:p14="http://schemas.microsoft.com/office/powerpoint/2010/main" val="2507378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6DEF23-137D-4F99-AF72-EDDFA77FC279}" type="slidenum">
              <a:rPr lang="en-US" smtClean="0"/>
              <a:t>5</a:t>
            </a:fld>
            <a:endParaRPr lang="en-US"/>
          </a:p>
        </p:txBody>
      </p:sp>
    </p:spTree>
    <p:extLst>
      <p:ext uri="{BB962C8B-B14F-4D97-AF65-F5344CB8AC3E}">
        <p14:creationId xmlns:p14="http://schemas.microsoft.com/office/powerpoint/2010/main" val="915933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are studying four corridors across the state.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These</a:t>
            </a:r>
            <a:r>
              <a:rPr lang="en-US" sz="1200" kern="1200" baseline="0" dirty="0">
                <a:solidFill>
                  <a:schemeClr val="tx1"/>
                </a:solidFill>
                <a:effectLst/>
                <a:latin typeface="+mn-lt"/>
                <a:ea typeface="+mn-ea"/>
                <a:cs typeface="+mn-cs"/>
              </a:rPr>
              <a:t> corridors are important connections </a:t>
            </a:r>
            <a:r>
              <a:rPr lang="en-US" sz="1200" i="0" kern="1200" dirty="0">
                <a:solidFill>
                  <a:schemeClr val="tx1"/>
                </a:solidFill>
                <a:effectLst/>
                <a:latin typeface="+mn-lt"/>
                <a:ea typeface="+mn-ea"/>
                <a:cs typeface="+mn-cs"/>
              </a:rPr>
              <a:t>between centers of economic activity and are strategic and highly traveled routes for working, shopping, freight, and other activities.</a:t>
            </a:r>
            <a:endParaRPr lang="en-US" sz="160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I-26 study</a:t>
            </a:r>
            <a:r>
              <a:rPr lang="en-US" sz="1200" kern="1200" baseline="0" dirty="0">
                <a:solidFill>
                  <a:schemeClr val="tx1"/>
                </a:solidFill>
                <a:effectLst/>
                <a:latin typeface="+mn-lt"/>
                <a:ea typeface="+mn-ea"/>
                <a:cs typeface="+mn-cs"/>
              </a:rPr>
              <a:t> area includes I-26 from Kingsport to the North Carolina state line,</a:t>
            </a:r>
            <a:r>
              <a:rPr lang="en-US" sz="1200" kern="1200" dirty="0">
                <a:solidFill>
                  <a:schemeClr val="tx1"/>
                </a:solidFill>
                <a:effectLst/>
                <a:latin typeface="+mn-lt"/>
                <a:ea typeface="+mn-ea"/>
                <a:cs typeface="+mn-cs"/>
              </a:rPr>
              <a:t> including the urbanized areas around Kingsport and Johnson City.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data</a:t>
            </a:r>
            <a:r>
              <a:rPr lang="en-US" sz="1200" kern="1200" baseline="0" dirty="0">
                <a:solidFill>
                  <a:schemeClr val="tx1"/>
                </a:solidFill>
                <a:effectLst/>
                <a:latin typeface="+mn-lt"/>
                <a:ea typeface="+mn-ea"/>
                <a:cs typeface="+mn-cs"/>
              </a:rPr>
              <a:t> presented tonight is focused on the I-26 corridor.  You can find more information on the other corridors on the study website.</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6DEF23-137D-4F99-AF72-EDDFA77FC279}" type="slidenum">
              <a:rPr lang="en-US" smtClean="0"/>
              <a:t>6</a:t>
            </a:fld>
            <a:endParaRPr lang="en-US"/>
          </a:p>
        </p:txBody>
      </p:sp>
    </p:spTree>
    <p:extLst>
      <p:ext uri="{BB962C8B-B14F-4D97-AF65-F5344CB8AC3E}">
        <p14:creationId xmlns:p14="http://schemas.microsoft.com/office/powerpoint/2010/main" val="1249374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I-26 corridor stretches</a:t>
            </a:r>
            <a:r>
              <a:rPr lang="en-US" baseline="0" dirty="0"/>
              <a:t> for 54 miles from US-11W in Kingsport to the North Carolina state line and is the second longest of the 4 corridors we are studying.</a:t>
            </a:r>
          </a:p>
          <a:p>
            <a:r>
              <a:rPr lang="en-US" baseline="0" dirty="0"/>
              <a:t>The study area includes 4 surrounding counties and the </a:t>
            </a:r>
            <a:r>
              <a:rPr lang="en-US" baseline="0" dirty="0" smtClean="0"/>
              <a:t>urban areas </a:t>
            </a:r>
            <a:r>
              <a:rPr lang="en-US" baseline="0" dirty="0"/>
              <a:t>of Kingsport and Johnson City. </a:t>
            </a:r>
            <a:endParaRPr lang="en-US" dirty="0"/>
          </a:p>
        </p:txBody>
      </p:sp>
      <p:sp>
        <p:nvSpPr>
          <p:cNvPr id="4" name="Slide Number Placeholder 3"/>
          <p:cNvSpPr>
            <a:spLocks noGrp="1"/>
          </p:cNvSpPr>
          <p:nvPr>
            <p:ph type="sldNum" sz="quarter" idx="10"/>
          </p:nvPr>
        </p:nvSpPr>
        <p:spPr/>
        <p:txBody>
          <a:bodyPr/>
          <a:lstStyle/>
          <a:p>
            <a:fld id="{2E6DEF23-137D-4F99-AF72-EDDFA77FC279}" type="slidenum">
              <a:rPr lang="en-US" smtClean="0"/>
              <a:t>7</a:t>
            </a:fld>
            <a:endParaRPr lang="en-US"/>
          </a:p>
        </p:txBody>
      </p:sp>
    </p:spTree>
    <p:extLst>
      <p:ext uri="{BB962C8B-B14F-4D97-AF65-F5344CB8AC3E}">
        <p14:creationId xmlns:p14="http://schemas.microsoft.com/office/powerpoint/2010/main" val="3512155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6DEF23-137D-4F99-AF72-EDDFA77FC279}" type="slidenum">
              <a:rPr lang="en-US" smtClean="0"/>
              <a:t>8</a:t>
            </a:fld>
            <a:endParaRPr lang="en-US"/>
          </a:p>
        </p:txBody>
      </p:sp>
    </p:spTree>
    <p:extLst>
      <p:ext uri="{BB962C8B-B14F-4D97-AF65-F5344CB8AC3E}">
        <p14:creationId xmlns:p14="http://schemas.microsoft.com/office/powerpoint/2010/main" val="2155952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started this study in the fall of 2018.</a:t>
            </a:r>
          </a:p>
          <a:p>
            <a:pPr marL="171450" indent="-171450">
              <a:buFont typeface="Arial" panose="020B0604020202020204" pitchFamily="34" charset="0"/>
              <a:buChar char="•"/>
            </a:pPr>
            <a:r>
              <a:rPr lang="en-US" dirty="0"/>
              <a:t>Since</a:t>
            </a:r>
            <a:r>
              <a:rPr lang="en-US" baseline="0" dirty="0"/>
              <a:t> then, we have been gathering data and analyzing the existing conditions of each of the 4 study corridors.</a:t>
            </a:r>
          </a:p>
          <a:p>
            <a:pPr marL="171450" indent="-171450">
              <a:buFont typeface="Arial" panose="020B0604020202020204" pitchFamily="34" charset="0"/>
              <a:buChar char="•"/>
            </a:pPr>
            <a:r>
              <a:rPr lang="en-US" baseline="0" dirty="0"/>
              <a:t>We’re looking at traffic operations, safety, multi-modal accommodations, existing and future land use planning, and freight operations.</a:t>
            </a:r>
          </a:p>
          <a:p>
            <a:pPr marL="171450" indent="-171450">
              <a:buFont typeface="Arial" panose="020B0604020202020204" pitchFamily="34" charset="0"/>
              <a:buChar char="•"/>
            </a:pPr>
            <a:r>
              <a:rPr lang="en-US" baseline="0" dirty="0"/>
              <a:t>We’re here today to share information on the existing conditions of the I-26 corridor and gather your feedback.  </a:t>
            </a:r>
          </a:p>
          <a:p>
            <a:pPr marL="171450" indent="-171450">
              <a:buFont typeface="Arial" panose="020B0604020202020204" pitchFamily="34" charset="0"/>
              <a:buChar char="•"/>
            </a:pPr>
            <a:r>
              <a:rPr lang="en-US" baseline="0" dirty="0"/>
              <a:t>We’re planning to hold another </a:t>
            </a:r>
            <a:r>
              <a:rPr lang="en-US" baseline="0" dirty="0" smtClean="0"/>
              <a:t>round of public meetings </a:t>
            </a:r>
            <a:r>
              <a:rPr lang="en-US" baseline="0" dirty="0"/>
              <a:t>in the fall to discuss potential improvement solutions </a:t>
            </a:r>
            <a:r>
              <a:rPr lang="en-US" baseline="0" dirty="0" smtClean="0"/>
              <a:t>for the 4 study corridors.</a:t>
            </a:r>
            <a:endParaRPr lang="en-US" baseline="0" dirty="0"/>
          </a:p>
          <a:p>
            <a:pPr marL="171450" indent="-171450">
              <a:buFont typeface="Arial" panose="020B0604020202020204" pitchFamily="34" charset="0"/>
              <a:buChar char="•"/>
            </a:pPr>
            <a:r>
              <a:rPr lang="en-US" baseline="0" dirty="0"/>
              <a:t>In addition to meeting with the public, we’re also holding meetings with an Advisory Committee made up of representatives from various Metropolitan Planning Organizations, Rural Planning Organizations and Development Districts around the state.</a:t>
            </a:r>
            <a:endParaRPr lang="en-US" dirty="0"/>
          </a:p>
        </p:txBody>
      </p:sp>
      <p:sp>
        <p:nvSpPr>
          <p:cNvPr id="4" name="Slide Number Placeholder 3"/>
          <p:cNvSpPr>
            <a:spLocks noGrp="1"/>
          </p:cNvSpPr>
          <p:nvPr>
            <p:ph type="sldNum" sz="quarter" idx="10"/>
          </p:nvPr>
        </p:nvSpPr>
        <p:spPr/>
        <p:txBody>
          <a:bodyPr/>
          <a:lstStyle/>
          <a:p>
            <a:fld id="{2E6DEF23-137D-4F99-AF72-EDDFA77FC279}" type="slidenum">
              <a:rPr lang="en-US" smtClean="0"/>
              <a:t>9</a:t>
            </a:fld>
            <a:endParaRPr lang="en-US"/>
          </a:p>
        </p:txBody>
      </p:sp>
    </p:spTree>
    <p:extLst>
      <p:ext uri="{BB962C8B-B14F-4D97-AF65-F5344CB8AC3E}">
        <p14:creationId xmlns:p14="http://schemas.microsoft.com/office/powerpoint/2010/main" val="397625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ark Photo Title Slide: White Tex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9725" y="1047751"/>
            <a:ext cx="6289675" cy="1524000"/>
          </a:xfrm>
        </p:spPr>
        <p:txBody>
          <a:bodyPr/>
          <a:lstStyle>
            <a:lvl1pPr>
              <a:lnSpc>
                <a:spcPts val="4000"/>
              </a:lnSpc>
              <a:defRPr sz="3200" b="1">
                <a:solidFill>
                  <a:schemeClr val="bg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339725" y="2571750"/>
            <a:ext cx="6289675" cy="864395"/>
          </a:xfrm>
        </p:spPr>
        <p:txBody>
          <a:bodyPr/>
          <a:lstStyle>
            <a:lvl1pPr marL="0" indent="0" algn="l">
              <a:buNone/>
              <a:defRPr>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Picture Placeholder 5"/>
          <p:cNvSpPr>
            <a:spLocks noGrp="1"/>
          </p:cNvSpPr>
          <p:nvPr>
            <p:ph type="pic" sz="quarter" idx="11" hasCustomPrompt="1"/>
          </p:nvPr>
        </p:nvSpPr>
        <p:spPr>
          <a:xfrm>
            <a:off x="0" y="0"/>
            <a:ext cx="9144000" cy="5143500"/>
          </a:xfrm>
          <a:solidFill>
            <a:schemeClr val="accent6">
              <a:lumMod val="20000"/>
              <a:lumOff val="80000"/>
            </a:schemeClr>
          </a:solidFill>
        </p:spPr>
        <p:txBody>
          <a:bodyPr tIns="329184"/>
          <a:lstStyle>
            <a:lvl1pPr marL="457200" indent="0">
              <a:buNone/>
              <a:defRPr sz="1600" b="1">
                <a:solidFill>
                  <a:schemeClr val="accent4"/>
                </a:solidFill>
              </a:defRPr>
            </a:lvl1pPr>
          </a:lstStyle>
          <a:p>
            <a:r>
              <a:rPr lang="en-US" dirty="0"/>
              <a:t>Insert Picture</a:t>
            </a:r>
          </a:p>
        </p:txBody>
      </p:sp>
      <p:sp>
        <p:nvSpPr>
          <p:cNvPr id="13" name="Text Placeholder 12"/>
          <p:cNvSpPr>
            <a:spLocks noGrp="1"/>
          </p:cNvSpPr>
          <p:nvPr>
            <p:ph type="body" sz="quarter" idx="10" hasCustomPrompt="1"/>
          </p:nvPr>
        </p:nvSpPr>
        <p:spPr>
          <a:xfrm>
            <a:off x="339726" y="4587875"/>
            <a:ext cx="2179638" cy="555625"/>
          </a:xfrm>
        </p:spPr>
        <p:txBody>
          <a:bodyPr tIns="155448" bIns="0" anchor="t" anchorCtr="0"/>
          <a:lstStyle>
            <a:lvl1pPr>
              <a:buNone/>
              <a:defRPr sz="1400">
                <a:solidFill>
                  <a:schemeClr val="bg1"/>
                </a:solidFill>
              </a:defRPr>
            </a:lvl1pPr>
          </a:lstStyle>
          <a:p>
            <a:pPr lvl="0"/>
            <a:r>
              <a:rPr lang="en-US" dirty="0"/>
              <a:t>Month Day, Year</a:t>
            </a:r>
          </a:p>
        </p:txBody>
      </p:sp>
      <p:sp>
        <p:nvSpPr>
          <p:cNvPr id="7" name="Text Placeholder UD"/>
          <p:cNvSpPr>
            <a:spLocks noGrp="1"/>
          </p:cNvSpPr>
          <p:nvPr>
            <p:ph type="body" sz="quarter" idx="13" hasCustomPrompt="1"/>
          </p:nvPr>
        </p:nvSpPr>
        <p:spPr>
          <a:xfrm>
            <a:off x="6877050" y="0"/>
            <a:ext cx="2266949" cy="5143500"/>
          </a:xfrm>
          <a:blipFill>
            <a:blip r:embed="rId2"/>
            <a:srcRect/>
            <a:stretch>
              <a:fillRect l="-303361" r="-1"/>
            </a:stretch>
          </a:blipFill>
        </p:spPr>
        <p:txBody>
          <a:bodyPr anchor="ctr"/>
          <a:lstStyle>
            <a:lvl1pPr marL="0" indent="0">
              <a:buNone/>
              <a:defRPr sz="800" baseline="0"/>
            </a:lvl1pPr>
          </a:lstStyle>
          <a:p>
            <a:pPr lvl="0"/>
            <a:r>
              <a:rPr lang="en-US" dirty="0"/>
              <a:t>Do not type in this box. Placeholder for logo and graphics artwork. This type will not display in presentation mode. </a:t>
            </a:r>
          </a:p>
        </p:txBody>
      </p:sp>
    </p:spTree>
    <p:extLst>
      <p:ext uri="{BB962C8B-B14F-4D97-AF65-F5344CB8AC3E}">
        <p14:creationId xmlns:p14="http://schemas.microsoft.com/office/powerpoint/2010/main" val="2564298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AY End Slide">
    <p:bg>
      <p:bgPr>
        <a:solidFill>
          <a:srgbClr val="8B8987"/>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1" y="0"/>
            <a:ext cx="9135878" cy="5143499"/>
          </a:xfrm>
          <a:prstGeom prst="rect">
            <a:avLst/>
          </a:prstGeom>
        </p:spPr>
      </p:pic>
      <p:sp>
        <p:nvSpPr>
          <p:cNvPr id="6" name="Title 1"/>
          <p:cNvSpPr>
            <a:spLocks noGrp="1"/>
          </p:cNvSpPr>
          <p:nvPr>
            <p:ph type="ctrTitle"/>
          </p:nvPr>
        </p:nvSpPr>
        <p:spPr>
          <a:xfrm>
            <a:off x="339725" y="1042988"/>
            <a:ext cx="6289675" cy="1528761"/>
          </a:xfrm>
          <a:prstGeom prst="rect">
            <a:avLst/>
          </a:prstGeom>
        </p:spPr>
        <p:txBody>
          <a:bodyPr anchor="t"/>
          <a:lstStyle>
            <a:lvl1pPr>
              <a:lnSpc>
                <a:spcPts val="4000"/>
              </a:lnSpc>
              <a:defRPr sz="3200" b="1">
                <a:solidFill>
                  <a:schemeClr val="bg1"/>
                </a:solidFill>
              </a:defRPr>
            </a:lvl1pPr>
          </a:lstStyle>
          <a:p>
            <a:r>
              <a:rPr lang="en-US" dirty="0"/>
              <a:t>Click to edit Master title style</a:t>
            </a:r>
          </a:p>
        </p:txBody>
      </p:sp>
      <p:sp>
        <p:nvSpPr>
          <p:cNvPr id="7" name="Subtitle 2"/>
          <p:cNvSpPr>
            <a:spLocks noGrp="1"/>
          </p:cNvSpPr>
          <p:nvPr>
            <p:ph type="subTitle" idx="1"/>
          </p:nvPr>
        </p:nvSpPr>
        <p:spPr>
          <a:xfrm>
            <a:off x="339725" y="2571750"/>
            <a:ext cx="6289675" cy="864395"/>
          </a:xfrm>
          <a:prstGeom prst="rect">
            <a:avLst/>
          </a:prstGeom>
        </p:spPr>
        <p:txBody>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12"/>
          <p:cNvSpPr>
            <a:spLocks noGrp="1"/>
          </p:cNvSpPr>
          <p:nvPr>
            <p:ph type="body" sz="quarter" idx="10" hasCustomPrompt="1"/>
          </p:nvPr>
        </p:nvSpPr>
        <p:spPr>
          <a:xfrm>
            <a:off x="339726" y="4587875"/>
            <a:ext cx="2179638" cy="555625"/>
          </a:xfrm>
          <a:prstGeom prst="rect">
            <a:avLst/>
          </a:prstGeom>
        </p:spPr>
        <p:txBody>
          <a:bodyPr tIns="155448" bIns="0" anchor="t" anchorCtr="0"/>
          <a:lstStyle>
            <a:lvl1pPr>
              <a:buNone/>
              <a:defRPr sz="1400">
                <a:solidFill>
                  <a:schemeClr val="bg1"/>
                </a:solidFill>
              </a:defRPr>
            </a:lvl1pPr>
          </a:lstStyle>
          <a:p>
            <a:pPr lvl="0"/>
            <a:r>
              <a:rPr lang="en-US" dirty="0"/>
              <a:t>Month Day, Year</a:t>
            </a:r>
          </a:p>
        </p:txBody>
      </p:sp>
    </p:spTree>
    <p:extLst>
      <p:ext uri="{BB962C8B-B14F-4D97-AF65-F5344CB8AC3E}">
        <p14:creationId xmlns:p14="http://schemas.microsoft.com/office/powerpoint/2010/main" val="366698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Y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725" y="1042988"/>
            <a:ext cx="8467725" cy="3544886"/>
          </a:xfrm>
          <a:prstGeom prst="rect">
            <a:avLst/>
          </a:prstGeom>
        </p:spPr>
        <p:txBody>
          <a:bodyPr/>
          <a:lstStyle>
            <a:lvl1pPr>
              <a:spcBef>
                <a:spcPts val="1800"/>
              </a:spcBef>
              <a:defRPr sz="2000"/>
            </a:lvl1pPr>
            <a:lvl2pPr>
              <a:spcBef>
                <a:spcPts val="350"/>
              </a:spcBef>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1"/>
          <p:cNvSpPr>
            <a:spLocks noGrp="1"/>
          </p:cNvSpPr>
          <p:nvPr>
            <p:ph type="title"/>
          </p:nvPr>
        </p:nvSpPr>
        <p:spPr>
          <a:xfrm>
            <a:off x="337344" y="237744"/>
            <a:ext cx="8467344" cy="467105"/>
          </a:xfrm>
        </p:spPr>
        <p:txBody>
          <a:bodyPr/>
          <a:lstStyle>
            <a:lvl1pPr>
              <a:defRPr/>
            </a:lvl1pPr>
          </a:lstStyle>
          <a:p>
            <a:r>
              <a:rPr lang="en-US" dirty="0"/>
              <a:t>Click to edit Master title style</a:t>
            </a:r>
          </a:p>
        </p:txBody>
      </p:sp>
      <p:sp>
        <p:nvSpPr>
          <p:cNvPr id="10" name="Date Placeholder 3"/>
          <p:cNvSpPr>
            <a:spLocks noGrp="1"/>
          </p:cNvSpPr>
          <p:nvPr>
            <p:ph type="dt" sz="half" idx="2"/>
          </p:nvPr>
        </p:nvSpPr>
        <p:spPr>
          <a:xfrm>
            <a:off x="3708004" y="4815578"/>
            <a:ext cx="1477171" cy="11787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endParaRPr lang="en-US" dirty="0"/>
          </a:p>
        </p:txBody>
      </p:sp>
      <p:sp>
        <p:nvSpPr>
          <p:cNvPr id="12" name="Footer Placeholder 4"/>
          <p:cNvSpPr>
            <a:spLocks noGrp="1"/>
          </p:cNvSpPr>
          <p:nvPr>
            <p:ph type="ftr" sz="quarter" idx="3"/>
          </p:nvPr>
        </p:nvSpPr>
        <p:spPr>
          <a:xfrm>
            <a:off x="337345" y="4816173"/>
            <a:ext cx="3298030" cy="11668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r>
              <a:rPr lang="en-US"/>
              <a:t>I-55/75/26 Multimodal Corridor Study</a:t>
            </a:r>
            <a:endParaRPr lang="en-US" dirty="0"/>
          </a:p>
        </p:txBody>
      </p:sp>
      <p:sp>
        <p:nvSpPr>
          <p:cNvPr id="13" name="Slide Number Placeholder 5"/>
          <p:cNvSpPr>
            <a:spLocks noGrp="1"/>
          </p:cNvSpPr>
          <p:nvPr>
            <p:ph type="sldNum" sz="quarter" idx="4"/>
          </p:nvPr>
        </p:nvSpPr>
        <p:spPr>
          <a:xfrm>
            <a:off x="5279620" y="4815077"/>
            <a:ext cx="1349779" cy="118872"/>
          </a:xfrm>
          <a:prstGeom prst="rect">
            <a:avLst/>
          </a:prstGeom>
        </p:spPr>
        <p:txBody>
          <a:bodyPr vert="horz" wrap="square" lIns="0" tIns="0" rIns="0" bIns="0" rtlCol="0" anchor="ctr" anchorCtr="0">
            <a:noAutofit/>
          </a:bodyPr>
          <a:lstStyle>
            <a:lvl1pPr algn="l">
              <a:defRPr sz="800">
                <a:solidFill>
                  <a:schemeClr val="tx1"/>
                </a:solidFill>
                <a:latin typeface="+mn-lt"/>
                <a:cs typeface="Arial" pitchFamily="34" charset="0"/>
              </a:defRPr>
            </a:lvl1p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1744166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Title and Paragraphs">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725" y="1042989"/>
            <a:ext cx="8467725" cy="3544886"/>
          </a:xfrm>
          <a:prstGeom prst="rect">
            <a:avLst/>
          </a:prstGeom>
        </p:spPr>
        <p:txBody>
          <a:bodyPr/>
          <a:lstStyle>
            <a:lvl1pPr marL="0" indent="0">
              <a:spcBef>
                <a:spcPts val="900"/>
              </a:spcBef>
              <a:buNone/>
              <a:defRPr sz="1800"/>
            </a:lvl1pPr>
            <a:lvl2pPr marL="231775" indent="-228600">
              <a:spcBef>
                <a:spcPts val="350"/>
              </a:spcBef>
              <a:buFont typeface="Arial" panose="020B0604020202020204" pitchFamily="34" charset="0"/>
              <a:buChar char="–"/>
              <a:defRPr sz="1800"/>
            </a:lvl2pPr>
            <a:lvl3pPr marL="461963" indent="-173038">
              <a:buFont typeface="Arial" panose="020B0604020202020204" pitchFamily="34" charset="0"/>
              <a:buChar char="•"/>
              <a:defRPr sz="1600"/>
            </a:lvl3pPr>
            <a:lvl4pPr marL="684213" indent="-173038">
              <a:buFont typeface="Courier New" panose="02070309020205020404" pitchFamily="49" charset="0"/>
              <a:buChar char="o"/>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1"/>
          <p:cNvSpPr>
            <a:spLocks noGrp="1"/>
          </p:cNvSpPr>
          <p:nvPr>
            <p:ph type="title"/>
          </p:nvPr>
        </p:nvSpPr>
        <p:spPr>
          <a:xfrm>
            <a:off x="337344" y="237744"/>
            <a:ext cx="8467344" cy="467105"/>
          </a:xfrm>
        </p:spPr>
        <p:txBody>
          <a:bodyPr/>
          <a:lstStyle>
            <a:lvl1pPr>
              <a:defRPr/>
            </a:lvl1pPr>
          </a:lstStyle>
          <a:p>
            <a:r>
              <a:rPr lang="en-US" dirty="0"/>
              <a:t>Click to edit Master title style</a:t>
            </a:r>
          </a:p>
        </p:txBody>
      </p:sp>
      <p:sp>
        <p:nvSpPr>
          <p:cNvPr id="10" name="Date Placeholder 3"/>
          <p:cNvSpPr>
            <a:spLocks noGrp="1"/>
          </p:cNvSpPr>
          <p:nvPr>
            <p:ph type="dt" sz="half" idx="2"/>
          </p:nvPr>
        </p:nvSpPr>
        <p:spPr>
          <a:xfrm>
            <a:off x="3708004" y="4815578"/>
            <a:ext cx="1477171" cy="11787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endParaRPr lang="en-US" dirty="0"/>
          </a:p>
        </p:txBody>
      </p:sp>
      <p:sp>
        <p:nvSpPr>
          <p:cNvPr id="12" name="Footer Placeholder 4"/>
          <p:cNvSpPr>
            <a:spLocks noGrp="1"/>
          </p:cNvSpPr>
          <p:nvPr>
            <p:ph type="ftr" sz="quarter" idx="3"/>
          </p:nvPr>
        </p:nvSpPr>
        <p:spPr>
          <a:xfrm>
            <a:off x="337345" y="4816173"/>
            <a:ext cx="3298030" cy="11668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r>
              <a:rPr lang="en-US"/>
              <a:t>I-55/75/26 Multimodal Corridor Study</a:t>
            </a:r>
            <a:endParaRPr lang="en-US" dirty="0"/>
          </a:p>
        </p:txBody>
      </p:sp>
      <p:sp>
        <p:nvSpPr>
          <p:cNvPr id="13" name="Slide Number Placeholder 5"/>
          <p:cNvSpPr>
            <a:spLocks noGrp="1"/>
          </p:cNvSpPr>
          <p:nvPr>
            <p:ph type="sldNum" sz="quarter" idx="4"/>
          </p:nvPr>
        </p:nvSpPr>
        <p:spPr>
          <a:xfrm>
            <a:off x="5279620" y="4815077"/>
            <a:ext cx="1349779" cy="118872"/>
          </a:xfrm>
          <a:prstGeom prst="rect">
            <a:avLst/>
          </a:prstGeom>
        </p:spPr>
        <p:txBody>
          <a:bodyPr vert="horz" wrap="square" lIns="0" tIns="0" rIns="0" bIns="0" rtlCol="0" anchor="ctr" anchorCtr="0">
            <a:noAutofit/>
          </a:bodyPr>
          <a:lstStyle>
            <a:lvl1pPr algn="l">
              <a:defRPr sz="800">
                <a:solidFill>
                  <a:schemeClr val="tx1"/>
                </a:solidFill>
                <a:latin typeface="+mn-lt"/>
                <a:cs typeface="Arial" pitchFamily="34" charset="0"/>
              </a:defRPr>
            </a:lvl1p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2528635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Title and Content_Smaller Fo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725" y="1042988"/>
            <a:ext cx="8467725" cy="3544886"/>
          </a:xfrm>
          <a:prstGeom prst="rect">
            <a:avLst/>
          </a:prstGeom>
        </p:spPr>
        <p:txBody>
          <a:bodyPr/>
          <a:lstStyle>
            <a:lvl1pPr>
              <a:buFont typeface="Arial" pitchFamily="34" charset="0"/>
              <a:buNone/>
              <a:defRPr sz="1800" b="1"/>
            </a:lvl1pPr>
            <a:lvl2pPr marL="231775" indent="-231775">
              <a:buFont typeface="Arial" pitchFamily="34" charset="0"/>
              <a:buChar char="–"/>
              <a:defRPr sz="1800"/>
            </a:lvl2pPr>
            <a:lvl3pPr marL="455613" indent="-182563">
              <a:buFont typeface="Arial" pitchFamily="34" charset="0"/>
              <a:buChar char="•"/>
              <a:defRPr sz="1600"/>
            </a:lvl3pPr>
            <a:lvl4pPr marL="630238" indent="-173038">
              <a:buFont typeface="Courier New" panose="02070309020205020404" pitchFamily="49" charset="0"/>
              <a:buChar char="o"/>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p:nvPr>
        </p:nvSpPr>
        <p:spPr>
          <a:xfrm>
            <a:off x="337344" y="237744"/>
            <a:ext cx="8467344" cy="467105"/>
          </a:xfrm>
        </p:spPr>
        <p:txBody>
          <a:bodyPr/>
          <a:lstStyle>
            <a:lvl1pPr>
              <a:defRPr/>
            </a:lvl1pPr>
          </a:lstStyle>
          <a:p>
            <a:r>
              <a:rPr lang="en-US" dirty="0"/>
              <a:t>Click to edit Master title style</a:t>
            </a:r>
          </a:p>
        </p:txBody>
      </p:sp>
      <p:sp>
        <p:nvSpPr>
          <p:cNvPr id="10" name="Date Placeholder 3"/>
          <p:cNvSpPr>
            <a:spLocks noGrp="1"/>
          </p:cNvSpPr>
          <p:nvPr>
            <p:ph type="dt" sz="half" idx="2"/>
          </p:nvPr>
        </p:nvSpPr>
        <p:spPr>
          <a:xfrm>
            <a:off x="3708004" y="4815578"/>
            <a:ext cx="1477171" cy="11787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endParaRPr lang="en-US" dirty="0"/>
          </a:p>
        </p:txBody>
      </p:sp>
      <p:sp>
        <p:nvSpPr>
          <p:cNvPr id="11" name="Footer Placeholder 4"/>
          <p:cNvSpPr>
            <a:spLocks noGrp="1"/>
          </p:cNvSpPr>
          <p:nvPr>
            <p:ph type="ftr" sz="quarter" idx="3"/>
          </p:nvPr>
        </p:nvSpPr>
        <p:spPr>
          <a:xfrm>
            <a:off x="337345" y="4816173"/>
            <a:ext cx="3298030" cy="11668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r>
              <a:rPr lang="en-US"/>
              <a:t>I-55/75/26 Multimodal Corridor Study</a:t>
            </a:r>
            <a:endParaRPr lang="en-US" dirty="0"/>
          </a:p>
        </p:txBody>
      </p:sp>
      <p:sp>
        <p:nvSpPr>
          <p:cNvPr id="13" name="Slide Number Placeholder 5"/>
          <p:cNvSpPr>
            <a:spLocks noGrp="1"/>
          </p:cNvSpPr>
          <p:nvPr>
            <p:ph type="sldNum" sz="quarter" idx="4"/>
          </p:nvPr>
        </p:nvSpPr>
        <p:spPr>
          <a:xfrm>
            <a:off x="5279620" y="4815077"/>
            <a:ext cx="1349779" cy="118872"/>
          </a:xfrm>
          <a:prstGeom prst="rect">
            <a:avLst/>
          </a:prstGeom>
        </p:spPr>
        <p:txBody>
          <a:bodyPr vert="horz" wrap="square" lIns="0" tIns="0" rIns="0" bIns="0" rtlCol="0" anchor="ctr" anchorCtr="0">
            <a:noAutofit/>
          </a:bodyPr>
          <a:lstStyle>
            <a:lvl1pPr algn="l">
              <a:defRPr sz="800">
                <a:solidFill>
                  <a:schemeClr val="tx1"/>
                </a:solidFill>
                <a:latin typeface="+mn-lt"/>
                <a:cs typeface="Arial" pitchFamily="34" charset="0"/>
              </a:defRPr>
            </a:lvl1p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2713538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2-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9725" y="1042988"/>
            <a:ext cx="4108449" cy="3538538"/>
          </a:xfrm>
          <a:prstGeom prst="rect">
            <a:avLst/>
          </a:prstGeo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2"/>
          <p:cNvSpPr>
            <a:spLocks noGrp="1"/>
          </p:cNvSpPr>
          <p:nvPr>
            <p:ph sz="half" idx="11"/>
          </p:nvPr>
        </p:nvSpPr>
        <p:spPr>
          <a:xfrm>
            <a:off x="4697413" y="1042988"/>
            <a:ext cx="4108449" cy="3538538"/>
          </a:xfrm>
          <a:prstGeom prst="rect">
            <a:avLst/>
          </a:prstGeo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itle 1"/>
          <p:cNvSpPr>
            <a:spLocks noGrp="1"/>
          </p:cNvSpPr>
          <p:nvPr>
            <p:ph type="title"/>
          </p:nvPr>
        </p:nvSpPr>
        <p:spPr>
          <a:xfrm>
            <a:off x="337344" y="237744"/>
            <a:ext cx="8467344" cy="467105"/>
          </a:xfrm>
        </p:spPr>
        <p:txBody>
          <a:bodyPr/>
          <a:lstStyle>
            <a:lvl1pPr>
              <a:defRPr/>
            </a:lvl1pPr>
          </a:lstStyle>
          <a:p>
            <a:r>
              <a:rPr lang="en-US" dirty="0"/>
              <a:t>Click to edit Master title style</a:t>
            </a:r>
          </a:p>
        </p:txBody>
      </p:sp>
      <p:sp>
        <p:nvSpPr>
          <p:cNvPr id="11" name="Date Placeholder 3"/>
          <p:cNvSpPr>
            <a:spLocks noGrp="1"/>
          </p:cNvSpPr>
          <p:nvPr>
            <p:ph type="dt" sz="half" idx="2"/>
          </p:nvPr>
        </p:nvSpPr>
        <p:spPr>
          <a:xfrm>
            <a:off x="3708004" y="4815578"/>
            <a:ext cx="1477171" cy="11787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endParaRPr lang="en-US" dirty="0"/>
          </a:p>
        </p:txBody>
      </p:sp>
      <p:sp>
        <p:nvSpPr>
          <p:cNvPr id="14" name="Footer Placeholder 4"/>
          <p:cNvSpPr>
            <a:spLocks noGrp="1"/>
          </p:cNvSpPr>
          <p:nvPr>
            <p:ph type="ftr" sz="quarter" idx="3"/>
          </p:nvPr>
        </p:nvSpPr>
        <p:spPr>
          <a:xfrm>
            <a:off x="337345" y="4816173"/>
            <a:ext cx="3298030" cy="11668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r>
              <a:rPr lang="en-US"/>
              <a:t>I-55/75/26 Multimodal Corridor Study</a:t>
            </a:r>
            <a:endParaRPr lang="en-US" dirty="0"/>
          </a:p>
        </p:txBody>
      </p:sp>
      <p:sp>
        <p:nvSpPr>
          <p:cNvPr id="15" name="Slide Number Placeholder 5"/>
          <p:cNvSpPr>
            <a:spLocks noGrp="1"/>
          </p:cNvSpPr>
          <p:nvPr>
            <p:ph type="sldNum" sz="quarter" idx="4"/>
          </p:nvPr>
        </p:nvSpPr>
        <p:spPr>
          <a:xfrm>
            <a:off x="5279620" y="4815077"/>
            <a:ext cx="1349779" cy="118872"/>
          </a:xfrm>
          <a:prstGeom prst="rect">
            <a:avLst/>
          </a:prstGeom>
        </p:spPr>
        <p:txBody>
          <a:bodyPr vert="horz" wrap="square" lIns="0" tIns="0" rIns="0" bIns="0" rtlCol="0" anchor="ctr" anchorCtr="0">
            <a:noAutofit/>
          </a:bodyPr>
          <a:lstStyle>
            <a:lvl1pPr algn="l">
              <a:defRPr sz="800">
                <a:solidFill>
                  <a:schemeClr val="tx1"/>
                </a:solidFill>
                <a:latin typeface="+mn-lt"/>
                <a:cs typeface="Arial" pitchFamily="34" charset="0"/>
              </a:defRPr>
            </a:lvl1p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2542042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2-Column Content with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9725" y="1042988"/>
            <a:ext cx="4108450" cy="309562"/>
          </a:xfrm>
          <a:prstGeom prst="rect">
            <a:avLst/>
          </a:prstGeom>
        </p:spPr>
        <p:txBody>
          <a:bodyPr anchor="t"/>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39725" y="1428750"/>
            <a:ext cx="4108450" cy="3159124"/>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2"/>
          <p:cNvSpPr>
            <a:spLocks noGrp="1"/>
          </p:cNvSpPr>
          <p:nvPr>
            <p:ph type="body" idx="13"/>
          </p:nvPr>
        </p:nvSpPr>
        <p:spPr>
          <a:xfrm>
            <a:off x="4697413" y="1042988"/>
            <a:ext cx="4108450" cy="309562"/>
          </a:xfrm>
          <a:prstGeom prst="rect">
            <a:avLst/>
          </a:prstGeom>
        </p:spPr>
        <p:txBody>
          <a:bodyPr anchor="t"/>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p:cNvSpPr>
            <a:spLocks noGrp="1"/>
          </p:cNvSpPr>
          <p:nvPr>
            <p:ph sz="half" idx="14"/>
          </p:nvPr>
        </p:nvSpPr>
        <p:spPr>
          <a:xfrm>
            <a:off x="4697413" y="1428750"/>
            <a:ext cx="4108450" cy="3159124"/>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1"/>
          <p:cNvSpPr>
            <a:spLocks noGrp="1"/>
          </p:cNvSpPr>
          <p:nvPr>
            <p:ph type="title"/>
          </p:nvPr>
        </p:nvSpPr>
        <p:spPr>
          <a:xfrm>
            <a:off x="337344" y="237744"/>
            <a:ext cx="8467344" cy="467105"/>
          </a:xfrm>
        </p:spPr>
        <p:txBody>
          <a:bodyPr/>
          <a:lstStyle>
            <a:lvl1pPr>
              <a:defRPr/>
            </a:lvl1pPr>
          </a:lstStyle>
          <a:p>
            <a:r>
              <a:rPr lang="en-US" dirty="0"/>
              <a:t>Click to edit Master title style</a:t>
            </a:r>
          </a:p>
        </p:txBody>
      </p:sp>
      <p:sp>
        <p:nvSpPr>
          <p:cNvPr id="15" name="Date Placeholder 3"/>
          <p:cNvSpPr>
            <a:spLocks noGrp="1"/>
          </p:cNvSpPr>
          <p:nvPr>
            <p:ph type="dt" sz="half" idx="15"/>
          </p:nvPr>
        </p:nvSpPr>
        <p:spPr>
          <a:xfrm>
            <a:off x="3708004" y="4815578"/>
            <a:ext cx="1477171" cy="11787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endParaRPr lang="en-US" dirty="0"/>
          </a:p>
        </p:txBody>
      </p:sp>
      <p:sp>
        <p:nvSpPr>
          <p:cNvPr id="17" name="Footer Placeholder 4"/>
          <p:cNvSpPr>
            <a:spLocks noGrp="1"/>
          </p:cNvSpPr>
          <p:nvPr>
            <p:ph type="ftr" sz="quarter" idx="3"/>
          </p:nvPr>
        </p:nvSpPr>
        <p:spPr>
          <a:xfrm>
            <a:off x="337345" y="4816173"/>
            <a:ext cx="3298030" cy="11668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r>
              <a:rPr lang="en-US"/>
              <a:t>I-55/75/26 Multimodal Corridor Study</a:t>
            </a:r>
            <a:endParaRPr lang="en-US" dirty="0"/>
          </a:p>
        </p:txBody>
      </p:sp>
      <p:sp>
        <p:nvSpPr>
          <p:cNvPr id="18" name="Slide Number Placeholder 5"/>
          <p:cNvSpPr>
            <a:spLocks noGrp="1"/>
          </p:cNvSpPr>
          <p:nvPr>
            <p:ph type="sldNum" sz="quarter" idx="4"/>
          </p:nvPr>
        </p:nvSpPr>
        <p:spPr>
          <a:xfrm>
            <a:off x="5279620" y="4815077"/>
            <a:ext cx="1349779" cy="118872"/>
          </a:xfrm>
          <a:prstGeom prst="rect">
            <a:avLst/>
          </a:prstGeom>
        </p:spPr>
        <p:txBody>
          <a:bodyPr vert="horz" wrap="square" lIns="0" tIns="0" rIns="0" bIns="0" rtlCol="0" anchor="ctr" anchorCtr="0">
            <a:noAutofit/>
          </a:bodyPr>
          <a:lstStyle>
            <a:lvl1pPr algn="l">
              <a:defRPr sz="800">
                <a:solidFill>
                  <a:schemeClr val="tx1"/>
                </a:solidFill>
                <a:latin typeface="+mn-lt"/>
                <a:cs typeface="Arial" pitchFamily="34" charset="0"/>
              </a:defRPr>
            </a:lvl1p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45104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Photo and 2 Text">
    <p:spTree>
      <p:nvGrpSpPr>
        <p:cNvPr id="1" name=""/>
        <p:cNvGrpSpPr/>
        <p:nvPr/>
      </p:nvGrpSpPr>
      <p:grpSpPr>
        <a:xfrm>
          <a:off x="0" y="0"/>
          <a:ext cx="0" cy="0"/>
          <a:chOff x="0" y="0"/>
          <a:chExt cx="0" cy="0"/>
        </a:xfrm>
      </p:grpSpPr>
      <p:sp>
        <p:nvSpPr>
          <p:cNvPr id="13" name="Content Placeholder 3"/>
          <p:cNvSpPr>
            <a:spLocks noGrp="1"/>
          </p:cNvSpPr>
          <p:nvPr>
            <p:ph sz="half" idx="2"/>
          </p:nvPr>
        </p:nvSpPr>
        <p:spPr>
          <a:xfrm>
            <a:off x="339725" y="1042988"/>
            <a:ext cx="8467726" cy="1985962"/>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3"/>
          <p:cNvSpPr>
            <a:spLocks noGrp="1"/>
          </p:cNvSpPr>
          <p:nvPr>
            <p:ph sz="half" idx="15"/>
          </p:nvPr>
        </p:nvSpPr>
        <p:spPr>
          <a:xfrm>
            <a:off x="339725" y="3257550"/>
            <a:ext cx="4108450" cy="1330324"/>
          </a:xfrm>
          <a:prstGeom prst="rect">
            <a:avLst/>
          </a:prstGeom>
        </p:spPr>
        <p:txBody>
          <a:bodyPr/>
          <a:lstStyle>
            <a:lvl1pPr>
              <a:spcBef>
                <a:spcPts val="200"/>
              </a:spcBef>
              <a:defRPr sz="12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5" name="Content Placeholder 3"/>
          <p:cNvSpPr>
            <a:spLocks noGrp="1"/>
          </p:cNvSpPr>
          <p:nvPr>
            <p:ph sz="half" idx="16"/>
          </p:nvPr>
        </p:nvSpPr>
        <p:spPr>
          <a:xfrm>
            <a:off x="4697413" y="3257551"/>
            <a:ext cx="4108450" cy="1330324"/>
          </a:xfrm>
          <a:prstGeom prst="rect">
            <a:avLst/>
          </a:prstGeom>
        </p:spPr>
        <p:txBody>
          <a:bodyPr/>
          <a:lstStyle>
            <a:lvl1pPr>
              <a:spcBef>
                <a:spcPts val="200"/>
              </a:spcBef>
              <a:defRPr sz="12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6" name="Title 1"/>
          <p:cNvSpPr>
            <a:spLocks noGrp="1"/>
          </p:cNvSpPr>
          <p:nvPr>
            <p:ph type="title"/>
          </p:nvPr>
        </p:nvSpPr>
        <p:spPr>
          <a:xfrm>
            <a:off x="337344" y="237744"/>
            <a:ext cx="8467344" cy="467105"/>
          </a:xfrm>
        </p:spPr>
        <p:txBody>
          <a:bodyPr/>
          <a:lstStyle>
            <a:lvl1pPr>
              <a:defRPr/>
            </a:lvl1pPr>
          </a:lstStyle>
          <a:p>
            <a:r>
              <a:rPr lang="en-US" dirty="0"/>
              <a:t>Click to edit Master title style</a:t>
            </a:r>
          </a:p>
        </p:txBody>
      </p:sp>
      <p:sp>
        <p:nvSpPr>
          <p:cNvPr id="9" name="Date Placeholder 3"/>
          <p:cNvSpPr>
            <a:spLocks noGrp="1"/>
          </p:cNvSpPr>
          <p:nvPr>
            <p:ph type="dt" sz="half" idx="17"/>
          </p:nvPr>
        </p:nvSpPr>
        <p:spPr>
          <a:xfrm>
            <a:off x="3708004" y="4815578"/>
            <a:ext cx="1477171" cy="11787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endParaRPr lang="en-US" dirty="0"/>
          </a:p>
        </p:txBody>
      </p:sp>
      <p:sp>
        <p:nvSpPr>
          <p:cNvPr id="17" name="Footer Placeholder 4"/>
          <p:cNvSpPr>
            <a:spLocks noGrp="1"/>
          </p:cNvSpPr>
          <p:nvPr>
            <p:ph type="ftr" sz="quarter" idx="3"/>
          </p:nvPr>
        </p:nvSpPr>
        <p:spPr>
          <a:xfrm>
            <a:off x="337345" y="4816173"/>
            <a:ext cx="3298030" cy="11668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r>
              <a:rPr lang="en-US"/>
              <a:t>I-55/75/26 Multimodal Corridor Study</a:t>
            </a:r>
            <a:endParaRPr lang="en-US" dirty="0"/>
          </a:p>
        </p:txBody>
      </p:sp>
      <p:sp>
        <p:nvSpPr>
          <p:cNvPr id="18" name="Slide Number Placeholder 5"/>
          <p:cNvSpPr>
            <a:spLocks noGrp="1"/>
          </p:cNvSpPr>
          <p:nvPr>
            <p:ph type="sldNum" sz="quarter" idx="4"/>
          </p:nvPr>
        </p:nvSpPr>
        <p:spPr>
          <a:xfrm>
            <a:off x="5279620" y="4815077"/>
            <a:ext cx="1349779" cy="118872"/>
          </a:xfrm>
          <a:prstGeom prst="rect">
            <a:avLst/>
          </a:prstGeom>
        </p:spPr>
        <p:txBody>
          <a:bodyPr vert="horz" wrap="square" lIns="0" tIns="0" rIns="0" bIns="0" rtlCol="0" anchor="ctr" anchorCtr="0">
            <a:noAutofit/>
          </a:bodyPr>
          <a:lstStyle>
            <a:lvl1pPr algn="l">
              <a:defRPr sz="800">
                <a:solidFill>
                  <a:schemeClr val="tx1"/>
                </a:solidFill>
                <a:latin typeface="+mn-lt"/>
                <a:cs typeface="Arial" pitchFamily="34" charset="0"/>
              </a:defRPr>
            </a:lvl1p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2037411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2 Photos and 2 Text">
    <p:spTree>
      <p:nvGrpSpPr>
        <p:cNvPr id="1" name=""/>
        <p:cNvGrpSpPr/>
        <p:nvPr/>
      </p:nvGrpSpPr>
      <p:grpSpPr>
        <a:xfrm>
          <a:off x="0" y="0"/>
          <a:ext cx="0" cy="0"/>
          <a:chOff x="0" y="0"/>
          <a:chExt cx="0" cy="0"/>
        </a:xfrm>
      </p:grpSpPr>
      <p:sp>
        <p:nvSpPr>
          <p:cNvPr id="14" name="Content Placeholder 3"/>
          <p:cNvSpPr>
            <a:spLocks noGrp="1"/>
          </p:cNvSpPr>
          <p:nvPr>
            <p:ph sz="half" idx="2"/>
          </p:nvPr>
        </p:nvSpPr>
        <p:spPr>
          <a:xfrm>
            <a:off x="339724" y="1042988"/>
            <a:ext cx="4108451" cy="1985962"/>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3"/>
          <p:cNvSpPr>
            <a:spLocks noGrp="1"/>
          </p:cNvSpPr>
          <p:nvPr>
            <p:ph sz="half" idx="16"/>
          </p:nvPr>
        </p:nvSpPr>
        <p:spPr>
          <a:xfrm>
            <a:off x="339725" y="3257550"/>
            <a:ext cx="4108450" cy="1330324"/>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Content Placeholder 3"/>
          <p:cNvSpPr>
            <a:spLocks noGrp="1"/>
          </p:cNvSpPr>
          <p:nvPr>
            <p:ph sz="half" idx="17"/>
          </p:nvPr>
        </p:nvSpPr>
        <p:spPr>
          <a:xfrm>
            <a:off x="4697413" y="3257551"/>
            <a:ext cx="4108450" cy="1330324"/>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Content Placeholder 3"/>
          <p:cNvSpPr>
            <a:spLocks noGrp="1"/>
          </p:cNvSpPr>
          <p:nvPr>
            <p:ph sz="half" idx="18"/>
          </p:nvPr>
        </p:nvSpPr>
        <p:spPr>
          <a:xfrm>
            <a:off x="4697413" y="1042988"/>
            <a:ext cx="4110037" cy="1985961"/>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itle 1"/>
          <p:cNvSpPr>
            <a:spLocks noGrp="1"/>
          </p:cNvSpPr>
          <p:nvPr>
            <p:ph type="title"/>
          </p:nvPr>
        </p:nvSpPr>
        <p:spPr>
          <a:xfrm>
            <a:off x="337344" y="237744"/>
            <a:ext cx="8467344" cy="467105"/>
          </a:xfrm>
        </p:spPr>
        <p:txBody>
          <a:bodyPr/>
          <a:lstStyle>
            <a:lvl1pPr>
              <a:defRPr/>
            </a:lvl1pPr>
          </a:lstStyle>
          <a:p>
            <a:r>
              <a:rPr lang="en-US" dirty="0"/>
              <a:t>Click to edit Master title style</a:t>
            </a:r>
          </a:p>
        </p:txBody>
      </p:sp>
      <p:sp>
        <p:nvSpPr>
          <p:cNvPr id="10" name="Date Placeholder 3"/>
          <p:cNvSpPr>
            <a:spLocks noGrp="1"/>
          </p:cNvSpPr>
          <p:nvPr>
            <p:ph type="dt" sz="half" idx="19"/>
          </p:nvPr>
        </p:nvSpPr>
        <p:spPr>
          <a:xfrm>
            <a:off x="3708004" y="4815578"/>
            <a:ext cx="1477171" cy="11787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endParaRPr lang="en-US" dirty="0"/>
          </a:p>
        </p:txBody>
      </p:sp>
      <p:sp>
        <p:nvSpPr>
          <p:cNvPr id="19" name="Footer Placeholder 4"/>
          <p:cNvSpPr>
            <a:spLocks noGrp="1"/>
          </p:cNvSpPr>
          <p:nvPr>
            <p:ph type="ftr" sz="quarter" idx="3"/>
          </p:nvPr>
        </p:nvSpPr>
        <p:spPr>
          <a:xfrm>
            <a:off x="337345" y="4816173"/>
            <a:ext cx="3298030" cy="11668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r>
              <a:rPr lang="en-US"/>
              <a:t>I-55/75/26 Multimodal Corridor Study</a:t>
            </a:r>
            <a:endParaRPr lang="en-US" dirty="0"/>
          </a:p>
        </p:txBody>
      </p:sp>
      <p:sp>
        <p:nvSpPr>
          <p:cNvPr id="20" name="Slide Number Placeholder 5"/>
          <p:cNvSpPr>
            <a:spLocks noGrp="1"/>
          </p:cNvSpPr>
          <p:nvPr>
            <p:ph type="sldNum" sz="quarter" idx="4"/>
          </p:nvPr>
        </p:nvSpPr>
        <p:spPr>
          <a:xfrm>
            <a:off x="5279620" y="4815077"/>
            <a:ext cx="1349779" cy="118872"/>
          </a:xfrm>
          <a:prstGeom prst="rect">
            <a:avLst/>
          </a:prstGeom>
        </p:spPr>
        <p:txBody>
          <a:bodyPr vert="horz" wrap="square" lIns="0" tIns="0" rIns="0" bIns="0" rtlCol="0" anchor="ctr" anchorCtr="0">
            <a:noAutofit/>
          </a:bodyPr>
          <a:lstStyle>
            <a:lvl1pPr algn="l">
              <a:defRPr sz="800">
                <a:solidFill>
                  <a:schemeClr val="tx1"/>
                </a:solidFill>
                <a:latin typeface="+mn-lt"/>
                <a:cs typeface="Arial" pitchFamily="34" charset="0"/>
              </a:defRPr>
            </a:lvl1p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59549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Y 4-up Content">
    <p:spTree>
      <p:nvGrpSpPr>
        <p:cNvPr id="1" name=""/>
        <p:cNvGrpSpPr/>
        <p:nvPr/>
      </p:nvGrpSpPr>
      <p:grpSpPr>
        <a:xfrm>
          <a:off x="0" y="0"/>
          <a:ext cx="0" cy="0"/>
          <a:chOff x="0" y="0"/>
          <a:chExt cx="0" cy="0"/>
        </a:xfrm>
      </p:grpSpPr>
      <p:sp>
        <p:nvSpPr>
          <p:cNvPr id="13" name="Text Placeholder 12"/>
          <p:cNvSpPr>
            <a:spLocks noGrp="1"/>
          </p:cNvSpPr>
          <p:nvPr>
            <p:ph type="body" sz="quarter" idx="15" hasCustomPrompt="1"/>
          </p:nvPr>
        </p:nvSpPr>
        <p:spPr>
          <a:xfrm>
            <a:off x="343770" y="4587875"/>
            <a:ext cx="6285629" cy="193675"/>
          </a:xfrm>
          <a:prstGeom prst="rect">
            <a:avLst/>
          </a:prstGeom>
        </p:spPr>
        <p:txBody>
          <a:bodyPr/>
          <a:lstStyle>
            <a:lvl1pPr marL="0" indent="0">
              <a:buNone/>
              <a:defRPr sz="800" b="1" baseline="0"/>
            </a:lvl1pPr>
            <a:lvl2pPr>
              <a:defRPr sz="900"/>
            </a:lvl2pPr>
            <a:lvl3pPr>
              <a:defRPr sz="900"/>
            </a:lvl3pPr>
            <a:lvl4pPr>
              <a:defRPr sz="900"/>
            </a:lvl4pPr>
            <a:lvl5pPr>
              <a:defRPr sz="900"/>
            </a:lvl5pPr>
          </a:lstStyle>
          <a:p>
            <a:pPr lvl="0"/>
            <a:r>
              <a:rPr lang="en-US" dirty="0"/>
              <a:t>Insert footnote or citation</a:t>
            </a:r>
          </a:p>
        </p:txBody>
      </p:sp>
      <p:sp>
        <p:nvSpPr>
          <p:cNvPr id="16" name="Content Placeholder 3"/>
          <p:cNvSpPr>
            <a:spLocks noGrp="1"/>
          </p:cNvSpPr>
          <p:nvPr>
            <p:ph sz="half" idx="2"/>
          </p:nvPr>
        </p:nvSpPr>
        <p:spPr>
          <a:xfrm>
            <a:off x="339724" y="1042988"/>
            <a:ext cx="4108451" cy="1644634"/>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3"/>
          <p:cNvSpPr>
            <a:spLocks noGrp="1"/>
          </p:cNvSpPr>
          <p:nvPr>
            <p:ph sz="half" idx="17"/>
          </p:nvPr>
        </p:nvSpPr>
        <p:spPr>
          <a:xfrm>
            <a:off x="339725" y="2922603"/>
            <a:ext cx="4108451" cy="1663755"/>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Content Placeholder 3"/>
          <p:cNvSpPr>
            <a:spLocks noGrp="1"/>
          </p:cNvSpPr>
          <p:nvPr>
            <p:ph sz="half" idx="18"/>
          </p:nvPr>
        </p:nvSpPr>
        <p:spPr>
          <a:xfrm>
            <a:off x="4695033" y="1042989"/>
            <a:ext cx="4112416" cy="1646150"/>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Content Placeholder 3"/>
          <p:cNvSpPr>
            <a:spLocks noGrp="1"/>
          </p:cNvSpPr>
          <p:nvPr>
            <p:ph sz="half" idx="19"/>
          </p:nvPr>
        </p:nvSpPr>
        <p:spPr>
          <a:xfrm>
            <a:off x="4695033" y="2924120"/>
            <a:ext cx="4112417" cy="1663755"/>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itle 1"/>
          <p:cNvSpPr>
            <a:spLocks noGrp="1"/>
          </p:cNvSpPr>
          <p:nvPr>
            <p:ph type="title"/>
          </p:nvPr>
        </p:nvSpPr>
        <p:spPr>
          <a:xfrm>
            <a:off x="337344" y="237744"/>
            <a:ext cx="8467344" cy="467105"/>
          </a:xfrm>
        </p:spPr>
        <p:txBody>
          <a:bodyPr/>
          <a:lstStyle>
            <a:lvl1pPr>
              <a:defRPr/>
            </a:lvl1pPr>
          </a:lstStyle>
          <a:p>
            <a:r>
              <a:rPr lang="en-US" dirty="0"/>
              <a:t>Click to edit Master title style</a:t>
            </a:r>
          </a:p>
        </p:txBody>
      </p:sp>
      <p:sp>
        <p:nvSpPr>
          <p:cNvPr id="11" name="Date Placeholder 3"/>
          <p:cNvSpPr>
            <a:spLocks noGrp="1"/>
          </p:cNvSpPr>
          <p:nvPr>
            <p:ph type="dt" sz="half" idx="20"/>
          </p:nvPr>
        </p:nvSpPr>
        <p:spPr>
          <a:xfrm>
            <a:off x="3708004" y="4815578"/>
            <a:ext cx="1477171" cy="11787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endParaRPr lang="en-US" dirty="0"/>
          </a:p>
        </p:txBody>
      </p:sp>
      <p:sp>
        <p:nvSpPr>
          <p:cNvPr id="18" name="Footer Placeholder 4"/>
          <p:cNvSpPr>
            <a:spLocks noGrp="1"/>
          </p:cNvSpPr>
          <p:nvPr>
            <p:ph type="ftr" sz="quarter" idx="3"/>
          </p:nvPr>
        </p:nvSpPr>
        <p:spPr>
          <a:xfrm>
            <a:off x="337345" y="4816173"/>
            <a:ext cx="3298030" cy="11668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r>
              <a:rPr lang="en-US"/>
              <a:t>I-55/75/26 Multimodal Corridor Study</a:t>
            </a:r>
            <a:endParaRPr lang="en-US" dirty="0"/>
          </a:p>
        </p:txBody>
      </p:sp>
      <p:sp>
        <p:nvSpPr>
          <p:cNvPr id="20" name="Slide Number Placeholder 5"/>
          <p:cNvSpPr>
            <a:spLocks noGrp="1"/>
          </p:cNvSpPr>
          <p:nvPr>
            <p:ph type="sldNum" sz="quarter" idx="4"/>
          </p:nvPr>
        </p:nvSpPr>
        <p:spPr>
          <a:xfrm>
            <a:off x="5279620" y="4815077"/>
            <a:ext cx="1349779" cy="118872"/>
          </a:xfrm>
          <a:prstGeom prst="rect">
            <a:avLst/>
          </a:prstGeom>
        </p:spPr>
        <p:txBody>
          <a:bodyPr vert="horz" wrap="square" lIns="0" tIns="0" rIns="0" bIns="0" rtlCol="0" anchor="ctr" anchorCtr="0">
            <a:noAutofit/>
          </a:bodyPr>
          <a:lstStyle>
            <a:lvl1pPr algn="l">
              <a:defRPr sz="800">
                <a:solidFill>
                  <a:schemeClr val="tx1"/>
                </a:solidFill>
                <a:latin typeface="+mn-lt"/>
                <a:cs typeface="Arial" pitchFamily="34" charset="0"/>
              </a:defRPr>
            </a:lvl1p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643795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Y Title Only">
    <p:spTree>
      <p:nvGrpSpPr>
        <p:cNvPr id="1" name=""/>
        <p:cNvGrpSpPr/>
        <p:nvPr/>
      </p:nvGrpSpPr>
      <p:grpSpPr>
        <a:xfrm>
          <a:off x="0" y="0"/>
          <a:ext cx="0" cy="0"/>
          <a:chOff x="0" y="0"/>
          <a:chExt cx="0" cy="0"/>
        </a:xfrm>
      </p:grpSpPr>
      <p:sp>
        <p:nvSpPr>
          <p:cNvPr id="10" name="Title 1"/>
          <p:cNvSpPr>
            <a:spLocks noGrp="1"/>
          </p:cNvSpPr>
          <p:nvPr>
            <p:ph type="title"/>
          </p:nvPr>
        </p:nvSpPr>
        <p:spPr>
          <a:xfrm>
            <a:off x="337344" y="237744"/>
            <a:ext cx="8467344" cy="467105"/>
          </a:xfrm>
        </p:spPr>
        <p:txBody>
          <a:bodyPr/>
          <a:lstStyle>
            <a:lvl1pPr>
              <a:defRPr/>
            </a:lvl1pPr>
          </a:lstStyle>
          <a:p>
            <a:r>
              <a:rPr lang="en-US" dirty="0"/>
              <a:t>Click to edit Master title style</a:t>
            </a:r>
          </a:p>
        </p:txBody>
      </p:sp>
      <p:sp>
        <p:nvSpPr>
          <p:cNvPr id="9" name="Date Placeholder 3"/>
          <p:cNvSpPr>
            <a:spLocks noGrp="1"/>
          </p:cNvSpPr>
          <p:nvPr>
            <p:ph type="dt" sz="half" idx="2"/>
          </p:nvPr>
        </p:nvSpPr>
        <p:spPr>
          <a:xfrm>
            <a:off x="3708004" y="4815578"/>
            <a:ext cx="1477171" cy="11787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endParaRPr lang="en-US" dirty="0"/>
          </a:p>
        </p:txBody>
      </p:sp>
      <p:sp>
        <p:nvSpPr>
          <p:cNvPr id="11" name="Footer Placeholder 4"/>
          <p:cNvSpPr>
            <a:spLocks noGrp="1"/>
          </p:cNvSpPr>
          <p:nvPr>
            <p:ph type="ftr" sz="quarter" idx="3"/>
          </p:nvPr>
        </p:nvSpPr>
        <p:spPr>
          <a:xfrm>
            <a:off x="337345" y="4816173"/>
            <a:ext cx="3298030" cy="11668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r>
              <a:rPr lang="en-US"/>
              <a:t>I-55/75/26 Multimodal Corridor Study</a:t>
            </a:r>
            <a:endParaRPr lang="en-US" dirty="0"/>
          </a:p>
        </p:txBody>
      </p:sp>
      <p:sp>
        <p:nvSpPr>
          <p:cNvPr id="12" name="Slide Number Placeholder 5"/>
          <p:cNvSpPr>
            <a:spLocks noGrp="1"/>
          </p:cNvSpPr>
          <p:nvPr>
            <p:ph type="sldNum" sz="quarter" idx="4"/>
          </p:nvPr>
        </p:nvSpPr>
        <p:spPr>
          <a:xfrm>
            <a:off x="5279620" y="4815077"/>
            <a:ext cx="1349779" cy="118872"/>
          </a:xfrm>
          <a:prstGeom prst="rect">
            <a:avLst/>
          </a:prstGeom>
        </p:spPr>
        <p:txBody>
          <a:bodyPr vert="horz" wrap="square" lIns="0" tIns="0" rIns="0" bIns="0" rtlCol="0" anchor="ctr" anchorCtr="0">
            <a:noAutofit/>
          </a:bodyPr>
          <a:lstStyle>
            <a:lvl1pPr algn="l">
              <a:defRPr sz="800">
                <a:solidFill>
                  <a:schemeClr val="tx1"/>
                </a:solidFill>
                <a:latin typeface="+mn-lt"/>
                <a:cs typeface="Arial" pitchFamily="34" charset="0"/>
              </a:defRPr>
            </a:lvl1p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3929981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ight Photo Title Slide: Black Text">
    <p:spTree>
      <p:nvGrpSpPr>
        <p:cNvPr id="1" name=""/>
        <p:cNvGrpSpPr/>
        <p:nvPr/>
      </p:nvGrpSpPr>
      <p:grpSpPr>
        <a:xfrm>
          <a:off x="0" y="0"/>
          <a:ext cx="0" cy="0"/>
          <a:chOff x="0" y="0"/>
          <a:chExt cx="0" cy="0"/>
        </a:xfrm>
      </p:grpSpPr>
      <p:sp>
        <p:nvSpPr>
          <p:cNvPr id="2" name="Title 1"/>
          <p:cNvSpPr>
            <a:spLocks noGrp="1"/>
          </p:cNvSpPr>
          <p:nvPr>
            <p:ph type="ctrTitle"/>
          </p:nvPr>
        </p:nvSpPr>
        <p:spPr>
          <a:xfrm>
            <a:off x="339725" y="1047751"/>
            <a:ext cx="6289675" cy="1524000"/>
          </a:xfrm>
        </p:spPr>
        <p:txBody>
          <a:bodyPr/>
          <a:lstStyle>
            <a:lvl1pPr>
              <a:lnSpc>
                <a:spcPts val="4000"/>
              </a:lnSpc>
              <a:defRPr sz="3200" b="1">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339725" y="2571750"/>
            <a:ext cx="6289675" cy="864395"/>
          </a:xfrm>
        </p:spPr>
        <p:txBody>
          <a:bodyPr/>
          <a:lstStyle>
            <a:lvl1pPr marL="0" indent="0" algn="l">
              <a:buNone/>
              <a:defRPr>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Picture Placeholder 5"/>
          <p:cNvSpPr>
            <a:spLocks noGrp="1"/>
          </p:cNvSpPr>
          <p:nvPr>
            <p:ph type="pic" sz="quarter" idx="11" hasCustomPrompt="1"/>
          </p:nvPr>
        </p:nvSpPr>
        <p:spPr>
          <a:xfrm>
            <a:off x="0" y="0"/>
            <a:ext cx="9144000" cy="5143500"/>
          </a:xfrm>
          <a:solidFill>
            <a:schemeClr val="accent6">
              <a:lumMod val="20000"/>
              <a:lumOff val="80000"/>
            </a:schemeClr>
          </a:solidFill>
        </p:spPr>
        <p:txBody>
          <a:bodyPr tIns="329184"/>
          <a:lstStyle>
            <a:lvl1pPr marL="457200" indent="0">
              <a:buNone/>
              <a:defRPr sz="1600" b="1">
                <a:solidFill>
                  <a:schemeClr val="accent4"/>
                </a:solidFill>
              </a:defRPr>
            </a:lvl1pPr>
          </a:lstStyle>
          <a:p>
            <a:r>
              <a:rPr lang="en-US" dirty="0"/>
              <a:t>Insert Picture</a:t>
            </a:r>
          </a:p>
        </p:txBody>
      </p:sp>
      <p:sp>
        <p:nvSpPr>
          <p:cNvPr id="8" name="Text Placeholder 12"/>
          <p:cNvSpPr>
            <a:spLocks noGrp="1"/>
          </p:cNvSpPr>
          <p:nvPr>
            <p:ph type="body" sz="quarter" idx="10" hasCustomPrompt="1"/>
          </p:nvPr>
        </p:nvSpPr>
        <p:spPr>
          <a:xfrm>
            <a:off x="339726" y="4587875"/>
            <a:ext cx="2179638" cy="555625"/>
          </a:xfrm>
        </p:spPr>
        <p:txBody>
          <a:bodyPr tIns="155448" bIns="0" anchor="t" anchorCtr="0"/>
          <a:lstStyle>
            <a:lvl1pPr>
              <a:buNone/>
              <a:defRPr sz="1400">
                <a:solidFill>
                  <a:schemeClr val="tx1"/>
                </a:solidFill>
              </a:defRPr>
            </a:lvl1pPr>
          </a:lstStyle>
          <a:p>
            <a:pPr lvl="0"/>
            <a:r>
              <a:rPr lang="en-US" dirty="0"/>
              <a:t>Month Day, Year</a:t>
            </a:r>
          </a:p>
        </p:txBody>
      </p:sp>
      <p:sp>
        <p:nvSpPr>
          <p:cNvPr id="7" name="Text Placeholder UD"/>
          <p:cNvSpPr>
            <a:spLocks noGrp="1"/>
          </p:cNvSpPr>
          <p:nvPr>
            <p:ph type="body" sz="quarter" idx="13" hasCustomPrompt="1"/>
          </p:nvPr>
        </p:nvSpPr>
        <p:spPr>
          <a:xfrm>
            <a:off x="6877050" y="0"/>
            <a:ext cx="2266949" cy="5143500"/>
          </a:xfrm>
          <a:blipFill>
            <a:blip r:embed="rId2"/>
            <a:srcRect/>
            <a:stretch>
              <a:fillRect l="-303361" r="-1"/>
            </a:stretch>
          </a:blipFill>
        </p:spPr>
        <p:txBody>
          <a:bodyPr anchor="ctr"/>
          <a:lstStyle>
            <a:lvl1pPr marL="0" indent="0">
              <a:buNone/>
              <a:defRPr sz="800" baseline="0"/>
            </a:lvl1pPr>
          </a:lstStyle>
          <a:p>
            <a:pPr lvl="0"/>
            <a:r>
              <a:rPr lang="en-US" dirty="0"/>
              <a:t>Do not type in this box. Placeholder for logo and graphics artwork. This type will not display in presentation mode. </a:t>
            </a:r>
          </a:p>
        </p:txBody>
      </p:sp>
    </p:spTree>
    <p:extLst>
      <p:ext uri="{BB962C8B-B14F-4D97-AF65-F5344CB8AC3E}">
        <p14:creationId xmlns:p14="http://schemas.microsoft.com/office/powerpoint/2010/main" val="519913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GRAY Index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756" y="307182"/>
            <a:ext cx="8471695" cy="715168"/>
          </a:xfrm>
          <a:prstGeom prst="rect">
            <a:avLst/>
          </a:prstGeom>
        </p:spPr>
        <p:txBody>
          <a:bodyPr/>
          <a:lstStyle>
            <a:lvl1pPr>
              <a:defRPr sz="1400" b="0">
                <a:solidFill>
                  <a:srgbClr val="8B8987"/>
                </a:solidFill>
              </a:defRPr>
            </a:lvl1pPr>
          </a:lstStyle>
          <a:p>
            <a:r>
              <a:rPr lang="en-US" dirty="0"/>
              <a:t>Click to edit Master title style</a:t>
            </a:r>
          </a:p>
        </p:txBody>
      </p:sp>
      <p:sp>
        <p:nvSpPr>
          <p:cNvPr id="9" name="Date Placeholder 3"/>
          <p:cNvSpPr>
            <a:spLocks noGrp="1"/>
          </p:cNvSpPr>
          <p:nvPr>
            <p:ph type="dt" sz="half" idx="2"/>
          </p:nvPr>
        </p:nvSpPr>
        <p:spPr>
          <a:xfrm>
            <a:off x="3708004" y="4815578"/>
            <a:ext cx="1477171" cy="11787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endParaRPr lang="en-US" dirty="0"/>
          </a:p>
        </p:txBody>
      </p:sp>
      <p:sp>
        <p:nvSpPr>
          <p:cNvPr id="10" name="Footer Placeholder 4"/>
          <p:cNvSpPr>
            <a:spLocks noGrp="1"/>
          </p:cNvSpPr>
          <p:nvPr>
            <p:ph type="ftr" sz="quarter" idx="3"/>
          </p:nvPr>
        </p:nvSpPr>
        <p:spPr>
          <a:xfrm>
            <a:off x="337345" y="4816173"/>
            <a:ext cx="3298030" cy="11668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r>
              <a:rPr lang="en-US"/>
              <a:t>I-55/75/26 Multimodal Corridor Study</a:t>
            </a:r>
            <a:endParaRPr lang="en-US" dirty="0"/>
          </a:p>
        </p:txBody>
      </p:sp>
      <p:sp>
        <p:nvSpPr>
          <p:cNvPr id="11" name="Slide Number Placeholder 5"/>
          <p:cNvSpPr>
            <a:spLocks noGrp="1"/>
          </p:cNvSpPr>
          <p:nvPr>
            <p:ph type="sldNum" sz="quarter" idx="4"/>
          </p:nvPr>
        </p:nvSpPr>
        <p:spPr>
          <a:xfrm>
            <a:off x="5279620" y="4815077"/>
            <a:ext cx="1349779" cy="118872"/>
          </a:xfrm>
          <a:prstGeom prst="rect">
            <a:avLst/>
          </a:prstGeom>
        </p:spPr>
        <p:txBody>
          <a:bodyPr vert="horz" wrap="square" lIns="0" tIns="0" rIns="0" bIns="0" rtlCol="0" anchor="ctr" anchorCtr="0">
            <a:noAutofit/>
          </a:bodyPr>
          <a:lstStyle>
            <a:lvl1pPr algn="l">
              <a:defRPr sz="800">
                <a:solidFill>
                  <a:schemeClr val="tx1"/>
                </a:solidFill>
                <a:latin typeface="+mn-lt"/>
                <a:cs typeface="Arial" pitchFamily="34" charset="0"/>
              </a:defRPr>
            </a:lvl1p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3920245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Content">
    <p:spTree>
      <p:nvGrpSpPr>
        <p:cNvPr id="1" name=""/>
        <p:cNvGrpSpPr/>
        <p:nvPr/>
      </p:nvGrpSpPr>
      <p:grpSpPr>
        <a:xfrm>
          <a:off x="0" y="0"/>
          <a:ext cx="0" cy="0"/>
          <a:chOff x="0" y="0"/>
          <a:chExt cx="0" cy="0"/>
        </a:xfrm>
      </p:grpSpPr>
      <p:sp>
        <p:nvSpPr>
          <p:cNvPr id="22" name="Rectangle 21"/>
          <p:cNvSpPr/>
          <p:nvPr userDrawn="1"/>
        </p:nvSpPr>
        <p:spPr>
          <a:xfrm>
            <a:off x="1" y="4927244"/>
            <a:ext cx="8635284" cy="2162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3" name="Rectangle 22"/>
          <p:cNvSpPr/>
          <p:nvPr userDrawn="1"/>
        </p:nvSpPr>
        <p:spPr>
          <a:xfrm>
            <a:off x="1" y="4843820"/>
            <a:ext cx="8635284" cy="540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39725" y="1042988"/>
            <a:ext cx="8467725" cy="3544886"/>
          </a:xfrm>
          <a:prstGeom prst="rect">
            <a:avLst/>
          </a:prstGeom>
        </p:spPr>
        <p:txBody>
          <a:bodyPr/>
          <a:lstStyle>
            <a:lvl1pPr>
              <a:spcBef>
                <a:spcPts val="1800"/>
              </a:spcBef>
              <a:defRPr sz="2000"/>
            </a:lvl1pPr>
            <a:lvl2pPr>
              <a:spcBef>
                <a:spcPts val="350"/>
              </a:spcBef>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lvl1pPr>
              <a:defRPr>
                <a:solidFill>
                  <a:schemeClr val="accent1">
                    <a:lumMod val="75000"/>
                  </a:schemeClr>
                </a:solidFill>
              </a:defRPr>
            </a:lvl1pPr>
          </a:lstStyle>
          <a:p>
            <a:r>
              <a:rPr lang="en-US" dirty="0"/>
              <a:t>Click to edit Master title style</a:t>
            </a:r>
          </a:p>
        </p:txBody>
      </p:sp>
      <p:sp>
        <p:nvSpPr>
          <p:cNvPr id="19"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a:t>I-55/75/26 Multimodal Corridor Study</a:t>
            </a:r>
            <a:endParaRPr lang="en-US" dirty="0"/>
          </a:p>
        </p:txBody>
      </p:sp>
      <p:sp>
        <p:nvSpPr>
          <p:cNvPr id="20" name="TextBox 19"/>
          <p:cNvSpPr txBox="1"/>
          <p:nvPr userDrawn="1"/>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a:t>
            </a:fld>
            <a:endParaRPr lang="en-US" sz="1050" b="1" dirty="0">
              <a:solidFill>
                <a:schemeClr val="bg1"/>
              </a:solidFill>
              <a:latin typeface="+mj-lt"/>
              <a:cs typeface="Aktiv Grotesk Trial" panose="020B0504020202020204" pitchFamily="34" charset="0"/>
            </a:endParaRPr>
          </a:p>
        </p:txBody>
      </p:sp>
      <p:pic>
        <p:nvPicPr>
          <p:cNvPr id="8" name="Picture 7">
            <a:extLst>
              <a:ext uri="{FF2B5EF4-FFF2-40B4-BE49-F238E27FC236}">
                <a16:creationId xmlns:a16="http://schemas.microsoft.com/office/drawing/2014/main" xmlns="" id="{98DEA318-78B6-4046-A51F-8CE8DC1D3A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1666" y="4817826"/>
            <a:ext cx="299547" cy="297792"/>
          </a:xfrm>
          <a:prstGeom prst="rect">
            <a:avLst/>
          </a:prstGeom>
        </p:spPr>
      </p:pic>
    </p:spTree>
    <p:extLst>
      <p:ext uri="{BB962C8B-B14F-4D97-AF65-F5344CB8AC3E}">
        <p14:creationId xmlns:p14="http://schemas.microsoft.com/office/powerpoint/2010/main" val="2677745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LUE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9725" y="1042988"/>
            <a:ext cx="6289675" cy="1528761"/>
          </a:xfrm>
          <a:prstGeom prst="rect">
            <a:avLst/>
          </a:prstGeom>
        </p:spPr>
        <p:txBody>
          <a:bodyPr anchor="t"/>
          <a:lstStyle>
            <a:lvl1pPr>
              <a:lnSpc>
                <a:spcPts val="4000"/>
              </a:lnSpc>
              <a:defRPr sz="3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39725" y="2571750"/>
            <a:ext cx="6289675" cy="864395"/>
          </a:xfrm>
          <a:prstGeom prst="rect">
            <a:avLst/>
          </a:prstGeom>
        </p:spPr>
        <p:txBody>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0" hasCustomPrompt="1"/>
          </p:nvPr>
        </p:nvSpPr>
        <p:spPr>
          <a:xfrm>
            <a:off x="339726" y="4587875"/>
            <a:ext cx="2179638" cy="555625"/>
          </a:xfrm>
        </p:spPr>
        <p:txBody>
          <a:bodyPr tIns="155448" bIns="0" anchor="t" anchorCtr="0"/>
          <a:lstStyle>
            <a:lvl1pPr>
              <a:buNone/>
              <a:defRPr sz="1400">
                <a:solidFill>
                  <a:schemeClr val="bg1"/>
                </a:solidFill>
              </a:defRPr>
            </a:lvl1pPr>
          </a:lstStyle>
          <a:p>
            <a:pPr lvl="0"/>
            <a:r>
              <a:rPr lang="en-US" dirty="0"/>
              <a:t>Month Day, Year</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3237" y="4588763"/>
            <a:ext cx="2270760" cy="554736"/>
          </a:xfrm>
          <a:prstGeom prst="rect">
            <a:avLst/>
          </a:prstGeom>
        </p:spPr>
      </p:pic>
    </p:spTree>
    <p:extLst>
      <p:ext uri="{BB962C8B-B14F-4D97-AF65-F5344CB8AC3E}">
        <p14:creationId xmlns:p14="http://schemas.microsoft.com/office/powerpoint/2010/main" val="3525897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BLUE Divider Sl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1"/>
            <a:ext cx="9144000" cy="5143499"/>
          </a:xfrm>
          <a:solidFill>
            <a:schemeClr val="accent6">
              <a:lumMod val="40000"/>
              <a:lumOff val="60000"/>
            </a:schemeClr>
          </a:solidFill>
        </p:spPr>
        <p:txBody>
          <a:bodyPr/>
          <a:lstStyle>
            <a:lvl1pPr marL="0" indent="0">
              <a:buNone/>
              <a:defRPr sz="1400" baseline="0"/>
            </a:lvl1pPr>
          </a:lstStyle>
          <a:p>
            <a:r>
              <a:rPr lang="en-US" dirty="0"/>
              <a:t>Insert tab photo</a:t>
            </a:r>
          </a:p>
        </p:txBody>
      </p:sp>
    </p:spTree>
    <p:extLst>
      <p:ext uri="{BB962C8B-B14F-4D97-AF65-F5344CB8AC3E}">
        <p14:creationId xmlns:p14="http://schemas.microsoft.com/office/powerpoint/2010/main" val="2488337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75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BE272ED-1CC7-4349-B050-05FADF55DED5}"/>
              </a:ext>
            </a:extLst>
          </p:cNvPr>
          <p:cNvSpPr/>
          <p:nvPr userDrawn="1"/>
        </p:nvSpPr>
        <p:spPr>
          <a:xfrm>
            <a:off x="1" y="4927244"/>
            <a:ext cx="8635284" cy="2162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B7B5"/>
              </a:solidFill>
            </a:endParaRPr>
          </a:p>
        </p:txBody>
      </p:sp>
      <p:sp>
        <p:nvSpPr>
          <p:cNvPr id="11" name="Rectangle 10">
            <a:extLst>
              <a:ext uri="{FF2B5EF4-FFF2-40B4-BE49-F238E27FC236}">
                <a16:creationId xmlns:a16="http://schemas.microsoft.com/office/drawing/2014/main" xmlns="" id="{22352EE2-4D8B-45CD-83E0-397E0175FE0F}"/>
              </a:ext>
            </a:extLst>
          </p:cNvPr>
          <p:cNvSpPr/>
          <p:nvPr userDrawn="1"/>
        </p:nvSpPr>
        <p:spPr>
          <a:xfrm>
            <a:off x="1" y="4843820"/>
            <a:ext cx="8635284" cy="540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E2A0E6C1-F4C6-4745-A05C-767F4E199C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1666" y="4817826"/>
            <a:ext cx="299547" cy="297792"/>
          </a:xfrm>
          <a:prstGeom prst="rect">
            <a:avLst/>
          </a:prstGeom>
        </p:spPr>
      </p:pic>
      <p:sp>
        <p:nvSpPr>
          <p:cNvPr id="3" name="Content Placeholder 2"/>
          <p:cNvSpPr>
            <a:spLocks noGrp="1"/>
          </p:cNvSpPr>
          <p:nvPr>
            <p:ph idx="1"/>
          </p:nvPr>
        </p:nvSpPr>
        <p:spPr>
          <a:xfrm>
            <a:off x="339725" y="1042988"/>
            <a:ext cx="8467725" cy="3544886"/>
          </a:xfrm>
          <a:prstGeom prst="rect">
            <a:avLst/>
          </a:prstGeom>
        </p:spPr>
        <p:txBody>
          <a:bodyPr/>
          <a:lstStyle>
            <a:lvl1pPr>
              <a:spcBef>
                <a:spcPts val="1800"/>
              </a:spcBef>
              <a:buClr>
                <a:srgbClr val="00984C"/>
              </a:buClr>
              <a:defRPr sz="2000"/>
            </a:lvl1pPr>
            <a:lvl2pPr>
              <a:spcBef>
                <a:spcPts val="350"/>
              </a:spcBef>
              <a:buClr>
                <a:srgbClr val="00984C"/>
              </a:buClr>
              <a:defRPr sz="1800"/>
            </a:lvl2pPr>
            <a:lvl3pPr>
              <a:buClr>
                <a:srgbClr val="00984C"/>
              </a:buClr>
              <a:defRPr sz="1600"/>
            </a:lvl3pPr>
            <a:lvl4pPr>
              <a:buClr>
                <a:srgbClr val="00984C"/>
              </a:buCl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itle Placeholder 1"/>
          <p:cNvSpPr>
            <a:spLocks noGrp="1"/>
          </p:cNvSpPr>
          <p:nvPr>
            <p:ph type="title"/>
          </p:nvPr>
        </p:nvSpPr>
        <p:spPr>
          <a:xfrm>
            <a:off x="974785" y="114300"/>
            <a:ext cx="7831051" cy="588169"/>
          </a:xfrm>
          <a:prstGeom prst="rect">
            <a:avLst/>
          </a:prstGeom>
        </p:spPr>
        <p:txBody>
          <a:bodyPr vert="horz" lIns="0" tIns="0" rIns="0" bIns="0" rtlCol="0" anchor="b" anchorCtr="0">
            <a:noAutofit/>
          </a:bodyPr>
          <a:lstStyle>
            <a:lvl1pPr>
              <a:defRPr>
                <a:solidFill>
                  <a:srgbClr val="00984C"/>
                </a:solidFill>
              </a:defRPr>
            </a:lvl1pPr>
          </a:lstStyle>
          <a:p>
            <a:r>
              <a:rPr lang="en-US" dirty="0"/>
              <a:t>Click to edit Master title style</a:t>
            </a:r>
          </a:p>
        </p:txBody>
      </p:sp>
      <p:sp>
        <p:nvSpPr>
          <p:cNvPr id="7" name="Parallelogram 6"/>
          <p:cNvSpPr/>
          <p:nvPr userDrawn="1"/>
        </p:nvSpPr>
        <p:spPr>
          <a:xfrm>
            <a:off x="-223136" y="0"/>
            <a:ext cx="1120962" cy="702469"/>
          </a:xfrm>
          <a:prstGeom prst="parallelogram">
            <a:avLst/>
          </a:prstGeom>
          <a:solidFill>
            <a:srgbClr val="009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userDrawn="1"/>
        </p:nvSpPr>
        <p:spPr>
          <a:xfrm>
            <a:off x="103517" y="351234"/>
            <a:ext cx="668547" cy="351235"/>
          </a:xfrm>
          <a:prstGeom prst="rect">
            <a:avLst/>
          </a:prstGeom>
          <a:noFill/>
          <a:effectLst>
            <a:outerShdw blurRad="50800" dist="38100" dir="5400000" algn="t" rotWithShape="0">
              <a:prstClr val="black">
                <a:alpha val="40000"/>
              </a:prstClr>
            </a:outerShdw>
          </a:effectLst>
        </p:spPr>
        <p:txBody>
          <a:bodyPr wrap="square" lIns="0" tIns="0" rIns="0" bIns="0" rtlCol="0">
            <a:noAutofit/>
          </a:bodyPr>
          <a:lstStyle/>
          <a:p>
            <a:r>
              <a:rPr lang="en-US" sz="1800" b="1" dirty="0">
                <a:solidFill>
                  <a:schemeClr val="bg1"/>
                </a:solidFill>
                <a:latin typeface="Arial Black" panose="020B0A04020102020204" pitchFamily="34" charset="0"/>
                <a:cs typeface="Aktiv Grotesk Trial" panose="020B0504020202020204" pitchFamily="34" charset="0"/>
              </a:rPr>
              <a:t>I-75</a:t>
            </a:r>
          </a:p>
        </p:txBody>
      </p:sp>
      <p:sp>
        <p:nvSpPr>
          <p:cNvPr id="23" name="Rectangle 22"/>
          <p:cNvSpPr/>
          <p:nvPr userDrawn="1"/>
        </p:nvSpPr>
        <p:spPr>
          <a:xfrm>
            <a:off x="1" y="4843820"/>
            <a:ext cx="8635284" cy="45719"/>
          </a:xfrm>
          <a:prstGeom prst="rect">
            <a:avLst/>
          </a:prstGeom>
          <a:solidFill>
            <a:srgbClr val="009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a:t>I-55/75/26 Multimodal Corridor Study</a:t>
            </a:r>
            <a:endParaRPr lang="en-US" dirty="0"/>
          </a:p>
        </p:txBody>
      </p:sp>
      <p:sp>
        <p:nvSpPr>
          <p:cNvPr id="25" name="TextBox 24"/>
          <p:cNvSpPr txBox="1"/>
          <p:nvPr userDrawn="1"/>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a:t>
            </a:fld>
            <a:endParaRPr lang="en-US" sz="1050" b="1" dirty="0">
              <a:solidFill>
                <a:schemeClr val="bg1"/>
              </a:solidFill>
              <a:latin typeface="+mj-lt"/>
              <a:cs typeface="Aktiv Grotesk Trial" panose="020B0504020202020204" pitchFamily="34" charset="0"/>
            </a:endParaRPr>
          </a:p>
        </p:txBody>
      </p:sp>
    </p:spTree>
    <p:extLst>
      <p:ext uri="{BB962C8B-B14F-4D97-AF65-F5344CB8AC3E}">
        <p14:creationId xmlns:p14="http://schemas.microsoft.com/office/powerpoint/2010/main" val="2041900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26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A6BADE8-C09A-475B-9198-D47AEDCF515E}"/>
              </a:ext>
            </a:extLst>
          </p:cNvPr>
          <p:cNvSpPr/>
          <p:nvPr userDrawn="1"/>
        </p:nvSpPr>
        <p:spPr>
          <a:xfrm>
            <a:off x="1" y="4927244"/>
            <a:ext cx="8635284" cy="2162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B7B5"/>
              </a:solidFill>
            </a:endParaRPr>
          </a:p>
        </p:txBody>
      </p:sp>
      <p:sp>
        <p:nvSpPr>
          <p:cNvPr id="3" name="Content Placeholder 2"/>
          <p:cNvSpPr>
            <a:spLocks noGrp="1"/>
          </p:cNvSpPr>
          <p:nvPr>
            <p:ph idx="1"/>
          </p:nvPr>
        </p:nvSpPr>
        <p:spPr>
          <a:xfrm>
            <a:off x="339725" y="1042988"/>
            <a:ext cx="8467725" cy="3544886"/>
          </a:xfrm>
          <a:prstGeom prst="rect">
            <a:avLst/>
          </a:prstGeom>
        </p:spPr>
        <p:txBody>
          <a:bodyPr/>
          <a:lstStyle>
            <a:lvl1pPr>
              <a:spcBef>
                <a:spcPts val="1800"/>
              </a:spcBef>
              <a:buClr>
                <a:srgbClr val="005CE6"/>
              </a:buClr>
              <a:defRPr sz="2000"/>
            </a:lvl1pPr>
            <a:lvl2pPr>
              <a:spcBef>
                <a:spcPts val="350"/>
              </a:spcBef>
              <a:buClr>
                <a:srgbClr val="005CE6"/>
              </a:buClr>
              <a:defRPr sz="1800"/>
            </a:lvl2pPr>
            <a:lvl3pPr>
              <a:buClr>
                <a:srgbClr val="005CE6"/>
              </a:buClr>
              <a:defRPr sz="1600"/>
            </a:lvl3pPr>
            <a:lvl4pPr>
              <a:buClr>
                <a:srgbClr val="005CE6"/>
              </a:buCl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974785" y="114300"/>
            <a:ext cx="7831051" cy="588169"/>
          </a:xfrm>
          <a:prstGeom prst="rect">
            <a:avLst/>
          </a:prstGeom>
        </p:spPr>
        <p:txBody>
          <a:bodyPr vert="horz" lIns="0" tIns="0" rIns="0" bIns="0" rtlCol="0" anchor="b" anchorCtr="0">
            <a:noAutofit/>
          </a:bodyPr>
          <a:lstStyle>
            <a:lvl1pPr>
              <a:defRPr>
                <a:solidFill>
                  <a:srgbClr val="005CE6"/>
                </a:solidFill>
              </a:defRPr>
            </a:lvl1pPr>
          </a:lstStyle>
          <a:p>
            <a:r>
              <a:rPr lang="en-US" dirty="0"/>
              <a:t>Click to edit Master title style</a:t>
            </a:r>
          </a:p>
        </p:txBody>
      </p:sp>
      <p:sp>
        <p:nvSpPr>
          <p:cNvPr id="13" name="Parallelogram 12"/>
          <p:cNvSpPr/>
          <p:nvPr userDrawn="1"/>
        </p:nvSpPr>
        <p:spPr>
          <a:xfrm>
            <a:off x="-223136" y="0"/>
            <a:ext cx="1120962" cy="702469"/>
          </a:xfrm>
          <a:prstGeom prst="parallelogram">
            <a:avLst/>
          </a:prstGeom>
          <a:solidFill>
            <a:srgbClr val="005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103517" y="351234"/>
            <a:ext cx="668547" cy="351235"/>
          </a:xfrm>
          <a:prstGeom prst="rect">
            <a:avLst/>
          </a:prstGeom>
          <a:noFill/>
          <a:effectLst>
            <a:outerShdw blurRad="50800" dist="38100" dir="5400000" algn="t" rotWithShape="0">
              <a:prstClr val="black">
                <a:alpha val="40000"/>
              </a:prstClr>
            </a:outerShdw>
          </a:effectLst>
        </p:spPr>
        <p:txBody>
          <a:bodyPr wrap="square" lIns="0" tIns="0" rIns="0" bIns="0" rtlCol="0">
            <a:noAutofit/>
          </a:bodyPr>
          <a:lstStyle/>
          <a:p>
            <a:r>
              <a:rPr lang="en-US" sz="1800" b="1" dirty="0">
                <a:solidFill>
                  <a:schemeClr val="bg1"/>
                </a:solidFill>
                <a:latin typeface="Arial Black" panose="020B0A04020102020204" pitchFamily="34" charset="0"/>
                <a:cs typeface="Aktiv Grotesk Trial" panose="020B0504020202020204" pitchFamily="34" charset="0"/>
              </a:rPr>
              <a:t>I-26</a:t>
            </a:r>
          </a:p>
        </p:txBody>
      </p:sp>
      <p:sp>
        <p:nvSpPr>
          <p:cNvPr id="25" name="Rectangle 24"/>
          <p:cNvSpPr/>
          <p:nvPr userDrawn="1"/>
        </p:nvSpPr>
        <p:spPr>
          <a:xfrm>
            <a:off x="1" y="4843820"/>
            <a:ext cx="8635284" cy="54064"/>
          </a:xfrm>
          <a:prstGeom prst="rect">
            <a:avLst/>
          </a:prstGeom>
          <a:solidFill>
            <a:srgbClr val="005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a:t>I-55/75/26 Multimodal Corridor Study</a:t>
            </a:r>
            <a:endParaRPr lang="en-US" dirty="0"/>
          </a:p>
        </p:txBody>
      </p:sp>
      <p:sp>
        <p:nvSpPr>
          <p:cNvPr id="27" name="TextBox 26"/>
          <p:cNvSpPr txBox="1"/>
          <p:nvPr userDrawn="1"/>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a:t>
            </a:fld>
            <a:endParaRPr lang="en-US" sz="1050" b="1" dirty="0">
              <a:solidFill>
                <a:schemeClr val="bg1"/>
              </a:solidFill>
              <a:latin typeface="+mj-lt"/>
              <a:cs typeface="Aktiv Grotesk Trial" panose="020B0504020202020204" pitchFamily="34" charset="0"/>
            </a:endParaRPr>
          </a:p>
        </p:txBody>
      </p:sp>
      <p:pic>
        <p:nvPicPr>
          <p:cNvPr id="15" name="Picture 14">
            <a:extLst>
              <a:ext uri="{FF2B5EF4-FFF2-40B4-BE49-F238E27FC236}">
                <a16:creationId xmlns:a16="http://schemas.microsoft.com/office/drawing/2014/main" xmlns="" id="{B082AE3C-04C5-4414-9FFF-9EC7EE26D8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1666" y="4817826"/>
            <a:ext cx="299547" cy="297792"/>
          </a:xfrm>
          <a:prstGeom prst="rect">
            <a:avLst/>
          </a:prstGeom>
        </p:spPr>
      </p:pic>
    </p:spTree>
    <p:extLst>
      <p:ext uri="{BB962C8B-B14F-4D97-AF65-F5344CB8AC3E}">
        <p14:creationId xmlns:p14="http://schemas.microsoft.com/office/powerpoint/2010/main" val="2677745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55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17491AA-3AF2-4C57-AA7C-96E88D47D848}"/>
              </a:ext>
            </a:extLst>
          </p:cNvPr>
          <p:cNvSpPr/>
          <p:nvPr userDrawn="1"/>
        </p:nvSpPr>
        <p:spPr>
          <a:xfrm>
            <a:off x="1" y="4927244"/>
            <a:ext cx="8635284" cy="2162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B7B5"/>
              </a:solidFill>
            </a:endParaRPr>
          </a:p>
        </p:txBody>
      </p:sp>
      <p:sp>
        <p:nvSpPr>
          <p:cNvPr id="11" name="Rectangle 10">
            <a:extLst>
              <a:ext uri="{FF2B5EF4-FFF2-40B4-BE49-F238E27FC236}">
                <a16:creationId xmlns:a16="http://schemas.microsoft.com/office/drawing/2014/main" xmlns="" id="{51B078B0-D1DA-43CE-A6A5-B2849B86B9AD}"/>
              </a:ext>
            </a:extLst>
          </p:cNvPr>
          <p:cNvSpPr/>
          <p:nvPr userDrawn="1"/>
        </p:nvSpPr>
        <p:spPr>
          <a:xfrm>
            <a:off x="1" y="4843820"/>
            <a:ext cx="8635284" cy="540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AB080C39-3539-4C3A-877C-3BBC932F12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1666" y="4817826"/>
            <a:ext cx="299547" cy="297792"/>
          </a:xfrm>
          <a:prstGeom prst="rect">
            <a:avLst/>
          </a:prstGeom>
        </p:spPr>
      </p:pic>
      <p:sp>
        <p:nvSpPr>
          <p:cNvPr id="3" name="Content Placeholder 2"/>
          <p:cNvSpPr>
            <a:spLocks noGrp="1"/>
          </p:cNvSpPr>
          <p:nvPr>
            <p:ph idx="1"/>
          </p:nvPr>
        </p:nvSpPr>
        <p:spPr>
          <a:xfrm>
            <a:off x="339725" y="1042988"/>
            <a:ext cx="8467725" cy="3544886"/>
          </a:xfrm>
          <a:prstGeom prst="rect">
            <a:avLst/>
          </a:prstGeom>
        </p:spPr>
        <p:txBody>
          <a:bodyPr/>
          <a:lstStyle>
            <a:lvl1pPr>
              <a:spcBef>
                <a:spcPts val="1800"/>
              </a:spcBef>
              <a:buClr>
                <a:srgbClr val="74297B"/>
              </a:buClr>
              <a:defRPr sz="2000"/>
            </a:lvl1pPr>
            <a:lvl2pPr>
              <a:spcBef>
                <a:spcPts val="350"/>
              </a:spcBef>
              <a:buClr>
                <a:srgbClr val="74297B"/>
              </a:buClr>
              <a:defRPr sz="1800"/>
            </a:lvl2pPr>
            <a:lvl3pPr>
              <a:buClr>
                <a:srgbClr val="74297B"/>
              </a:buClr>
              <a:defRPr sz="1600"/>
            </a:lvl3pPr>
            <a:lvl4pPr>
              <a:buClr>
                <a:srgbClr val="74297B"/>
              </a:buCl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974785" y="114300"/>
            <a:ext cx="7831051" cy="588169"/>
          </a:xfrm>
          <a:prstGeom prst="rect">
            <a:avLst/>
          </a:prstGeom>
        </p:spPr>
        <p:txBody>
          <a:bodyPr vert="horz" lIns="0" tIns="0" rIns="0" bIns="0" rtlCol="0" anchor="b" anchorCtr="0">
            <a:noAutofit/>
          </a:bodyPr>
          <a:lstStyle>
            <a:lvl1pPr>
              <a:defRPr>
                <a:solidFill>
                  <a:srgbClr val="74297B"/>
                </a:solidFill>
              </a:defRPr>
            </a:lvl1pPr>
          </a:lstStyle>
          <a:p>
            <a:r>
              <a:rPr lang="en-US" dirty="0"/>
              <a:t>Click to edit Master title style</a:t>
            </a:r>
          </a:p>
        </p:txBody>
      </p:sp>
      <p:sp>
        <p:nvSpPr>
          <p:cNvPr id="13" name="Parallelogram 12"/>
          <p:cNvSpPr/>
          <p:nvPr userDrawn="1"/>
        </p:nvSpPr>
        <p:spPr>
          <a:xfrm>
            <a:off x="-223136" y="0"/>
            <a:ext cx="1120962" cy="702469"/>
          </a:xfrm>
          <a:prstGeom prst="parallelogram">
            <a:avLst/>
          </a:prstGeom>
          <a:solidFill>
            <a:srgbClr val="742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103517" y="351234"/>
            <a:ext cx="668547" cy="351235"/>
          </a:xfrm>
          <a:prstGeom prst="rect">
            <a:avLst/>
          </a:prstGeom>
          <a:noFill/>
          <a:effectLst>
            <a:outerShdw blurRad="50800" dist="38100" dir="5400000" algn="t" rotWithShape="0">
              <a:prstClr val="black">
                <a:alpha val="40000"/>
              </a:prstClr>
            </a:outerShdw>
          </a:effectLst>
        </p:spPr>
        <p:txBody>
          <a:bodyPr wrap="square" lIns="0" tIns="0" rIns="0" bIns="0" rtlCol="0">
            <a:noAutofit/>
          </a:bodyPr>
          <a:lstStyle/>
          <a:p>
            <a:r>
              <a:rPr lang="en-US" sz="1800" b="1" dirty="0">
                <a:solidFill>
                  <a:schemeClr val="bg1"/>
                </a:solidFill>
                <a:latin typeface="Arial Black" panose="020B0A04020102020204" pitchFamily="34" charset="0"/>
                <a:cs typeface="Aktiv Grotesk Trial" panose="020B0504020202020204" pitchFamily="34" charset="0"/>
              </a:rPr>
              <a:t>I-55</a:t>
            </a:r>
          </a:p>
        </p:txBody>
      </p:sp>
      <p:sp>
        <p:nvSpPr>
          <p:cNvPr id="26" name="Rectangle 25"/>
          <p:cNvSpPr/>
          <p:nvPr userDrawn="1"/>
        </p:nvSpPr>
        <p:spPr>
          <a:xfrm>
            <a:off x="1" y="4843820"/>
            <a:ext cx="8635284" cy="54064"/>
          </a:xfrm>
          <a:prstGeom prst="rect">
            <a:avLst/>
          </a:prstGeom>
          <a:solidFill>
            <a:srgbClr val="742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28" name="TextBox 27"/>
          <p:cNvSpPr txBox="1"/>
          <p:nvPr userDrawn="1"/>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a:t>
            </a:fld>
            <a:endParaRPr lang="en-US" sz="1050" b="1" dirty="0">
              <a:solidFill>
                <a:schemeClr val="bg1"/>
              </a:solidFill>
              <a:latin typeface="+mj-lt"/>
              <a:cs typeface="Aktiv Grotesk Trial" panose="020B0504020202020204" pitchFamily="34" charset="0"/>
            </a:endParaRPr>
          </a:p>
        </p:txBody>
      </p:sp>
    </p:spTree>
    <p:extLst>
      <p:ext uri="{BB962C8B-B14F-4D97-AF65-F5344CB8AC3E}">
        <p14:creationId xmlns:p14="http://schemas.microsoft.com/office/powerpoint/2010/main" val="2980164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155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0326BD7-314B-4058-8F68-C71371E69D8E}"/>
              </a:ext>
            </a:extLst>
          </p:cNvPr>
          <p:cNvSpPr/>
          <p:nvPr userDrawn="1"/>
        </p:nvSpPr>
        <p:spPr>
          <a:xfrm>
            <a:off x="1" y="4927244"/>
            <a:ext cx="8635284" cy="2162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B7B5"/>
              </a:solidFill>
            </a:endParaRPr>
          </a:p>
        </p:txBody>
      </p:sp>
      <p:sp>
        <p:nvSpPr>
          <p:cNvPr id="3" name="Content Placeholder 2"/>
          <p:cNvSpPr>
            <a:spLocks noGrp="1"/>
          </p:cNvSpPr>
          <p:nvPr>
            <p:ph idx="1"/>
          </p:nvPr>
        </p:nvSpPr>
        <p:spPr>
          <a:xfrm>
            <a:off x="339725" y="1042988"/>
            <a:ext cx="8467725" cy="3544886"/>
          </a:xfrm>
          <a:prstGeom prst="rect">
            <a:avLst/>
          </a:prstGeom>
        </p:spPr>
        <p:txBody>
          <a:bodyPr/>
          <a:lstStyle>
            <a:lvl1pPr>
              <a:spcBef>
                <a:spcPts val="1800"/>
              </a:spcBef>
              <a:buClr>
                <a:schemeClr val="accent3"/>
              </a:buClr>
              <a:defRPr sz="2000"/>
            </a:lvl1pPr>
            <a:lvl2pPr>
              <a:spcBef>
                <a:spcPts val="350"/>
              </a:spcBef>
              <a:buClr>
                <a:schemeClr val="accent3"/>
              </a:buClr>
              <a:defRPr sz="1800"/>
            </a:lvl2pPr>
            <a:lvl3pPr>
              <a:buClr>
                <a:schemeClr val="accent3"/>
              </a:buClr>
              <a:defRPr sz="1600"/>
            </a:lvl3pPr>
            <a:lvl4pPr>
              <a:buClr>
                <a:schemeClr val="accent3"/>
              </a:buCl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974785" y="114300"/>
            <a:ext cx="7831051" cy="588169"/>
          </a:xfrm>
          <a:prstGeom prst="rect">
            <a:avLst/>
          </a:prstGeom>
        </p:spPr>
        <p:txBody>
          <a:bodyPr vert="horz" lIns="0" tIns="0" rIns="0" bIns="0" rtlCol="0" anchor="b" anchorCtr="0">
            <a:noAutofit/>
          </a:bodyPr>
          <a:lstStyle>
            <a:lvl1pPr>
              <a:defRPr>
                <a:solidFill>
                  <a:srgbClr val="FF8C00"/>
                </a:solidFill>
              </a:defRPr>
            </a:lvl1pPr>
          </a:lstStyle>
          <a:p>
            <a:r>
              <a:rPr lang="en-US" dirty="0"/>
              <a:t>Click to edit Master title style</a:t>
            </a:r>
          </a:p>
        </p:txBody>
      </p:sp>
      <p:sp>
        <p:nvSpPr>
          <p:cNvPr id="13" name="Parallelogram 12"/>
          <p:cNvSpPr/>
          <p:nvPr userDrawn="1"/>
        </p:nvSpPr>
        <p:spPr>
          <a:xfrm>
            <a:off x="-223136" y="0"/>
            <a:ext cx="1120962" cy="702469"/>
          </a:xfrm>
          <a:prstGeom prst="parallelogram">
            <a:avLst/>
          </a:prstGeom>
          <a:solidFill>
            <a:srgbClr val="FF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103517" y="351234"/>
            <a:ext cx="794309" cy="351235"/>
          </a:xfrm>
          <a:prstGeom prst="rect">
            <a:avLst/>
          </a:prstGeom>
          <a:noFill/>
          <a:effectLst>
            <a:outerShdw blurRad="50800" dist="38100" dir="5400000" algn="t" rotWithShape="0">
              <a:prstClr val="black">
                <a:alpha val="40000"/>
              </a:prstClr>
            </a:outerShdw>
          </a:effectLst>
        </p:spPr>
        <p:txBody>
          <a:bodyPr wrap="square" lIns="0" tIns="0" rIns="0" bIns="0" rtlCol="0">
            <a:noAutofit/>
          </a:bodyPr>
          <a:lstStyle/>
          <a:p>
            <a:r>
              <a:rPr lang="en-US" sz="1800" b="1" dirty="0">
                <a:solidFill>
                  <a:schemeClr val="bg1"/>
                </a:solidFill>
                <a:latin typeface="Arial Black" panose="020B0A04020102020204" pitchFamily="34" charset="0"/>
                <a:cs typeface="Aktiv Grotesk Trial" panose="020B0504020202020204" pitchFamily="34" charset="0"/>
              </a:rPr>
              <a:t>I-155</a:t>
            </a:r>
          </a:p>
        </p:txBody>
      </p:sp>
      <p:sp>
        <p:nvSpPr>
          <p:cNvPr id="27" name="Rectangle 26"/>
          <p:cNvSpPr/>
          <p:nvPr userDrawn="1"/>
        </p:nvSpPr>
        <p:spPr>
          <a:xfrm>
            <a:off x="1" y="4843820"/>
            <a:ext cx="8635284" cy="54064"/>
          </a:xfrm>
          <a:prstGeom prst="rect">
            <a:avLst/>
          </a:prstGeom>
          <a:solidFill>
            <a:srgbClr val="FF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a:t>I-55/75/26 Multimodal Corridor Study</a:t>
            </a:r>
            <a:endParaRPr lang="en-US" dirty="0"/>
          </a:p>
        </p:txBody>
      </p:sp>
      <p:sp>
        <p:nvSpPr>
          <p:cNvPr id="29" name="TextBox 28"/>
          <p:cNvSpPr txBox="1"/>
          <p:nvPr userDrawn="1"/>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a:t>
            </a:fld>
            <a:endParaRPr lang="en-US" sz="1050" b="1" dirty="0">
              <a:solidFill>
                <a:schemeClr val="bg1"/>
              </a:solidFill>
              <a:latin typeface="+mj-lt"/>
              <a:cs typeface="Aktiv Grotesk Trial" panose="020B0504020202020204" pitchFamily="34" charset="0"/>
            </a:endParaRPr>
          </a:p>
        </p:txBody>
      </p:sp>
      <p:pic>
        <p:nvPicPr>
          <p:cNvPr id="15" name="Picture 14">
            <a:extLst>
              <a:ext uri="{FF2B5EF4-FFF2-40B4-BE49-F238E27FC236}">
                <a16:creationId xmlns:a16="http://schemas.microsoft.com/office/drawing/2014/main" xmlns="" id="{B08C7ADB-08CB-435B-BA3B-3518602B79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1666" y="4817826"/>
            <a:ext cx="299547" cy="297792"/>
          </a:xfrm>
          <a:prstGeom prst="rect">
            <a:avLst/>
          </a:prstGeom>
        </p:spPr>
      </p:pic>
    </p:spTree>
    <p:extLst>
      <p:ext uri="{BB962C8B-B14F-4D97-AF65-F5344CB8AC3E}">
        <p14:creationId xmlns:p14="http://schemas.microsoft.com/office/powerpoint/2010/main" val="2103528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LU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725" y="1042988"/>
            <a:ext cx="4346575" cy="3544886"/>
          </a:xfrm>
          <a:prstGeom prst="rect">
            <a:avLst/>
          </a:prstGeom>
        </p:spPr>
        <p:txBody>
          <a:bodyPr/>
          <a:lstStyle>
            <a:lvl1pPr>
              <a:spcBef>
                <a:spcPts val="800"/>
              </a:spcBef>
              <a:defRPr sz="1800"/>
            </a:lvl1pPr>
            <a:lvl2pPr>
              <a:spcBef>
                <a:spcPts val="400"/>
              </a:spcBef>
              <a:defRPr sz="1600"/>
            </a:lvl2pPr>
            <a:lvl3pPr>
              <a:spcBef>
                <a:spcPts val="400"/>
              </a:spcBef>
              <a:defRPr sz="1400"/>
            </a:lvl3pPr>
            <a:lvl4pPr>
              <a:spcBef>
                <a:spcPts val="400"/>
              </a:spcBef>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itle Placeholder 1"/>
          <p:cNvSpPr>
            <a:spLocks noGrp="1"/>
          </p:cNvSpPr>
          <p:nvPr>
            <p:ph type="title"/>
          </p:nvPr>
        </p:nvSpPr>
        <p:spPr>
          <a:xfrm>
            <a:off x="337346" y="114300"/>
            <a:ext cx="4346968" cy="588169"/>
          </a:xfrm>
          <a:prstGeom prst="rect">
            <a:avLst/>
          </a:prstGeom>
        </p:spPr>
        <p:txBody>
          <a:bodyPr vert="horz" lIns="0" tIns="0" rIns="0" bIns="0" rtlCol="0" anchor="b" anchorCtr="0">
            <a:noAutofit/>
          </a:bodyPr>
          <a:lstStyle/>
          <a:p>
            <a:r>
              <a:rPr lang="en-US" dirty="0"/>
              <a:t>Click to edit Master title style</a:t>
            </a:r>
          </a:p>
        </p:txBody>
      </p:sp>
      <p:sp>
        <p:nvSpPr>
          <p:cNvPr id="19"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20"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1"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
        <p:nvSpPr>
          <p:cNvPr id="7" name="Picture Placeholder 10"/>
          <p:cNvSpPr>
            <a:spLocks noGrp="1"/>
          </p:cNvSpPr>
          <p:nvPr>
            <p:ph type="pic" sz="quarter" idx="20" hasCustomPrompt="1"/>
          </p:nvPr>
        </p:nvSpPr>
        <p:spPr>
          <a:xfrm>
            <a:off x="4791074" y="0"/>
            <a:ext cx="4352925" cy="4902199"/>
          </a:xfrm>
          <a:solidFill>
            <a:schemeClr val="accent6">
              <a:lumMod val="40000"/>
              <a:lumOff val="60000"/>
            </a:schemeClr>
          </a:solidFill>
        </p:spPr>
        <p:txBody>
          <a:bodyPr lIns="91440" tIns="91440"/>
          <a:lstStyle>
            <a:lvl1pPr marL="0" indent="0">
              <a:buNone/>
              <a:defRPr sz="800" b="0" baseline="0">
                <a:solidFill>
                  <a:schemeClr val="tx1"/>
                </a:solidFill>
              </a:defRPr>
            </a:lvl1pPr>
          </a:lstStyle>
          <a:p>
            <a:r>
              <a:rPr lang="en-US" dirty="0"/>
              <a:t>Insert photo or graphic here</a:t>
            </a:r>
          </a:p>
        </p:txBody>
      </p:sp>
    </p:spTree>
    <p:extLst>
      <p:ext uri="{BB962C8B-B14F-4D97-AF65-F5344CB8AC3E}">
        <p14:creationId xmlns:p14="http://schemas.microsoft.com/office/powerpoint/2010/main" val="4087091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LU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725" y="1042988"/>
            <a:ext cx="4346575" cy="3544886"/>
          </a:xfrm>
          <a:prstGeom prst="rect">
            <a:avLst/>
          </a:prstGeom>
        </p:spPr>
        <p:txBody>
          <a:bodyPr/>
          <a:lstStyle>
            <a:lvl1pPr>
              <a:spcBef>
                <a:spcPts val="800"/>
              </a:spcBef>
              <a:defRPr sz="1800"/>
            </a:lvl1pPr>
            <a:lvl2pPr>
              <a:spcBef>
                <a:spcPts val="400"/>
              </a:spcBef>
              <a:defRPr sz="1600"/>
            </a:lvl2pPr>
            <a:lvl3pPr>
              <a:spcBef>
                <a:spcPts val="400"/>
              </a:spcBef>
              <a:defRPr sz="1400"/>
            </a:lvl3pPr>
            <a:lvl4pPr>
              <a:spcBef>
                <a:spcPts val="400"/>
              </a:spcBef>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itle Placeholder 1"/>
          <p:cNvSpPr>
            <a:spLocks noGrp="1"/>
          </p:cNvSpPr>
          <p:nvPr>
            <p:ph type="title"/>
          </p:nvPr>
        </p:nvSpPr>
        <p:spPr>
          <a:xfrm>
            <a:off x="337346" y="114300"/>
            <a:ext cx="4346968" cy="588169"/>
          </a:xfrm>
          <a:prstGeom prst="rect">
            <a:avLst/>
          </a:prstGeom>
        </p:spPr>
        <p:txBody>
          <a:bodyPr vert="horz" lIns="0" tIns="0" rIns="0" bIns="0" rtlCol="0" anchor="b" anchorCtr="0">
            <a:noAutofit/>
          </a:bodyPr>
          <a:lstStyle/>
          <a:p>
            <a:r>
              <a:rPr lang="en-US" dirty="0"/>
              <a:t>Click to edit Master title style</a:t>
            </a:r>
          </a:p>
        </p:txBody>
      </p:sp>
      <p:sp>
        <p:nvSpPr>
          <p:cNvPr id="19"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20"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1"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
        <p:nvSpPr>
          <p:cNvPr id="8" name="Picture Placeholder 10"/>
          <p:cNvSpPr>
            <a:spLocks noGrp="1"/>
          </p:cNvSpPr>
          <p:nvPr>
            <p:ph type="pic" sz="quarter" idx="18"/>
          </p:nvPr>
        </p:nvSpPr>
        <p:spPr>
          <a:xfrm>
            <a:off x="5279620" y="0"/>
            <a:ext cx="3864380" cy="1672591"/>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9" name="Picture Placeholder 10"/>
          <p:cNvSpPr>
            <a:spLocks noGrp="1"/>
          </p:cNvSpPr>
          <p:nvPr>
            <p:ph type="pic" sz="quarter" idx="20"/>
          </p:nvPr>
        </p:nvSpPr>
        <p:spPr>
          <a:xfrm>
            <a:off x="5279620" y="1595288"/>
            <a:ext cx="3864380" cy="1627841"/>
          </a:xfrm>
          <a:solidFill>
            <a:schemeClr val="accent6">
              <a:lumMod val="40000"/>
              <a:lumOff val="6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10" name="Picture Placeholder 10"/>
          <p:cNvSpPr>
            <a:spLocks noGrp="1"/>
          </p:cNvSpPr>
          <p:nvPr>
            <p:ph type="pic" sz="quarter" idx="21"/>
          </p:nvPr>
        </p:nvSpPr>
        <p:spPr>
          <a:xfrm>
            <a:off x="5279620" y="3223129"/>
            <a:ext cx="3864380" cy="1672591"/>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Tree>
    <p:extLst>
      <p:ext uri="{BB962C8B-B14F-4D97-AF65-F5344CB8AC3E}">
        <p14:creationId xmlns:p14="http://schemas.microsoft.com/office/powerpoint/2010/main" val="27361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with Head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I-55/75/26 Multimodal Corridor Study</a:t>
            </a:r>
          </a:p>
        </p:txBody>
      </p:sp>
      <p:sp>
        <p:nvSpPr>
          <p:cNvPr id="5" name="Slide Number Placeholder 4"/>
          <p:cNvSpPr>
            <a:spLocks noGrp="1"/>
          </p:cNvSpPr>
          <p:nvPr>
            <p:ph type="sldNum" sz="quarter" idx="12"/>
          </p:nvPr>
        </p:nvSpPr>
        <p:spPr/>
        <p:txBody>
          <a:body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
        <p:nvSpPr>
          <p:cNvPr id="8" name="Content Placeholder 7"/>
          <p:cNvSpPr>
            <a:spLocks noGrp="1"/>
          </p:cNvSpPr>
          <p:nvPr>
            <p:ph sz="quarter" idx="13"/>
          </p:nvPr>
        </p:nvSpPr>
        <p:spPr>
          <a:xfrm>
            <a:off x="339725" y="474663"/>
            <a:ext cx="8467725" cy="568325"/>
          </a:xfrm>
        </p:spPr>
        <p:txBody>
          <a:bodyPr/>
          <a:lstStyle>
            <a:lvl1pPr marL="0" indent="0">
              <a:lnSpc>
                <a:spcPct val="80000"/>
              </a:lnSpc>
              <a:spcAft>
                <a:spcPts val="400"/>
              </a:spcAft>
              <a:buNone/>
              <a:defRPr sz="800" b="1"/>
            </a:lvl1pPr>
            <a:lvl2pPr marL="0" indent="0">
              <a:lnSpc>
                <a:spcPct val="80000"/>
              </a:lnSpc>
              <a:spcBef>
                <a:spcPts val="0"/>
              </a:spcBef>
              <a:buNone/>
              <a:defRPr sz="800"/>
            </a:lvl2pPr>
          </a:lstStyle>
          <a:p>
            <a:pPr lvl="0"/>
            <a:r>
              <a:rPr lang="en-US"/>
              <a:t>Click to edit Master text styles</a:t>
            </a:r>
          </a:p>
          <a:p>
            <a:pPr lvl="1"/>
            <a:r>
              <a:rPr lang="en-US"/>
              <a:t>Second level</a:t>
            </a:r>
          </a:p>
        </p:txBody>
      </p:sp>
      <p:sp>
        <p:nvSpPr>
          <p:cNvPr id="10" name="Picture Placeholder 9"/>
          <p:cNvSpPr>
            <a:spLocks noGrp="1"/>
          </p:cNvSpPr>
          <p:nvPr>
            <p:ph type="pic" sz="quarter" idx="14" hasCustomPrompt="1"/>
          </p:nvPr>
        </p:nvSpPr>
        <p:spPr>
          <a:xfrm>
            <a:off x="0" y="1042988"/>
            <a:ext cx="9144000" cy="4100512"/>
          </a:xfrm>
          <a:solidFill>
            <a:schemeClr val="accent6">
              <a:lumMod val="20000"/>
              <a:lumOff val="80000"/>
            </a:schemeClr>
          </a:solidFill>
        </p:spPr>
        <p:txBody>
          <a:bodyPr tIns="393192"/>
          <a:lstStyle>
            <a:lvl1pPr marL="460375" indent="0">
              <a:buNone/>
              <a:defRPr sz="1400" b="1">
                <a:solidFill>
                  <a:schemeClr val="accent4"/>
                </a:solidFill>
              </a:defRPr>
            </a:lvl1pPr>
          </a:lstStyle>
          <a:p>
            <a:r>
              <a:rPr lang="en-US" dirty="0"/>
              <a:t>Insert Picture</a:t>
            </a:r>
          </a:p>
        </p:txBody>
      </p:sp>
    </p:spTree>
    <p:extLst>
      <p:ext uri="{BB962C8B-B14F-4D97-AF65-F5344CB8AC3E}">
        <p14:creationId xmlns:p14="http://schemas.microsoft.com/office/powerpoint/2010/main" val="2362600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LUE Title and Paragraphs">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725" y="1042988"/>
            <a:ext cx="8467725" cy="3544886"/>
          </a:xfrm>
          <a:prstGeom prst="rect">
            <a:avLst/>
          </a:prstGeom>
        </p:spPr>
        <p:txBody>
          <a:bodyPr/>
          <a:lstStyle>
            <a:lvl1pPr marL="0" indent="0">
              <a:spcBef>
                <a:spcPts val="1800"/>
              </a:spcBef>
              <a:buNone/>
              <a:defRPr sz="2000"/>
            </a:lvl1pPr>
            <a:lvl2pPr marL="231775" indent="-228600">
              <a:spcBef>
                <a:spcPts val="350"/>
              </a:spcBef>
              <a:buFont typeface="Arial" panose="020B0604020202020204" pitchFamily="34" charset="0"/>
              <a:buChar char="–"/>
              <a:defRPr sz="1800"/>
            </a:lvl2pPr>
            <a:lvl3pPr marL="461963" indent="-173038">
              <a:buFont typeface="Arial" panose="020B0604020202020204" pitchFamily="34" charset="0"/>
              <a:buChar char="•"/>
              <a:defRPr sz="1600"/>
            </a:lvl3pPr>
            <a:lvl4pPr marL="684213" indent="-173038">
              <a:buFont typeface="Courier New" panose="02070309020205020404" pitchFamily="49" charset="0"/>
              <a:buChar char="o"/>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15"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16"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17"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1048253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UE Title and Content_Smaller Fo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E2FC502-7FA4-401A-B32F-D431D6DACFA5}"/>
              </a:ext>
            </a:extLst>
          </p:cNvPr>
          <p:cNvSpPr/>
          <p:nvPr userDrawn="1"/>
        </p:nvSpPr>
        <p:spPr>
          <a:xfrm>
            <a:off x="104775" y="154379"/>
            <a:ext cx="8920472" cy="38159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BF4939B0-D3D3-4256-888E-279E06F04AFD}"/>
              </a:ext>
            </a:extLst>
          </p:cNvPr>
          <p:cNvGrpSpPr/>
          <p:nvPr userDrawn="1"/>
        </p:nvGrpSpPr>
        <p:grpSpPr>
          <a:xfrm>
            <a:off x="0" y="3673419"/>
            <a:ext cx="9492017" cy="593809"/>
            <a:chOff x="0" y="2243040"/>
            <a:chExt cx="9492017" cy="593809"/>
          </a:xfrm>
        </p:grpSpPr>
        <p:sp>
          <p:nvSpPr>
            <p:cNvPr id="9" name="Rectangle 1">
              <a:extLst>
                <a:ext uri="{FF2B5EF4-FFF2-40B4-BE49-F238E27FC236}">
                  <a16:creationId xmlns:a16="http://schemas.microsoft.com/office/drawing/2014/main" xmlns="" id="{59A7068E-650D-4EF0-A1EA-E0E39C1EDA39}"/>
                </a:ext>
              </a:extLst>
            </p:cNvPr>
            <p:cNvSpPr/>
            <p:nvPr/>
          </p:nvSpPr>
          <p:spPr>
            <a:xfrm>
              <a:off x="104775" y="2275053"/>
              <a:ext cx="9387242" cy="274416"/>
            </a:xfrm>
            <a:custGeom>
              <a:avLst/>
              <a:gdLst>
                <a:gd name="connsiteX0" fmla="*/ 0 w 9174344"/>
                <a:gd name="connsiteY0" fmla="*/ 0 h 62875"/>
                <a:gd name="connsiteX1" fmla="*/ 9174344 w 9174344"/>
                <a:gd name="connsiteY1" fmla="*/ 0 h 62875"/>
                <a:gd name="connsiteX2" fmla="*/ 9174344 w 9174344"/>
                <a:gd name="connsiteY2" fmla="*/ 62875 h 62875"/>
                <a:gd name="connsiteX3" fmla="*/ 0 w 9174344"/>
                <a:gd name="connsiteY3" fmla="*/ 62875 h 62875"/>
                <a:gd name="connsiteX4" fmla="*/ 0 w 9174344"/>
                <a:gd name="connsiteY4" fmla="*/ 0 h 62875"/>
                <a:gd name="connsiteX0" fmla="*/ 0 w 9174344"/>
                <a:gd name="connsiteY0" fmla="*/ 0 h 62875"/>
                <a:gd name="connsiteX1" fmla="*/ 4346812 w 9174344"/>
                <a:gd name="connsiteY1" fmla="*/ 0 h 62875"/>
                <a:gd name="connsiteX2" fmla="*/ 9174344 w 9174344"/>
                <a:gd name="connsiteY2" fmla="*/ 0 h 62875"/>
                <a:gd name="connsiteX3" fmla="*/ 9174344 w 9174344"/>
                <a:gd name="connsiteY3" fmla="*/ 62875 h 62875"/>
                <a:gd name="connsiteX4" fmla="*/ 0 w 9174344"/>
                <a:gd name="connsiteY4" fmla="*/ 62875 h 62875"/>
                <a:gd name="connsiteX5" fmla="*/ 0 w 9174344"/>
                <a:gd name="connsiteY5" fmla="*/ 0 h 62875"/>
                <a:gd name="connsiteX0" fmla="*/ 0 w 9174344"/>
                <a:gd name="connsiteY0" fmla="*/ 0 h 62875"/>
                <a:gd name="connsiteX1" fmla="*/ 4346812 w 9174344"/>
                <a:gd name="connsiteY1" fmla="*/ 0 h 62875"/>
                <a:gd name="connsiteX2" fmla="*/ 4572000 w 9174344"/>
                <a:gd name="connsiteY2" fmla="*/ 0 h 62875"/>
                <a:gd name="connsiteX3" fmla="*/ 9174344 w 9174344"/>
                <a:gd name="connsiteY3" fmla="*/ 0 h 62875"/>
                <a:gd name="connsiteX4" fmla="*/ 9174344 w 9174344"/>
                <a:gd name="connsiteY4" fmla="*/ 62875 h 62875"/>
                <a:gd name="connsiteX5" fmla="*/ 0 w 9174344"/>
                <a:gd name="connsiteY5" fmla="*/ 62875 h 62875"/>
                <a:gd name="connsiteX6" fmla="*/ 0 w 9174344"/>
                <a:gd name="connsiteY6" fmla="*/ 0 h 62875"/>
                <a:gd name="connsiteX0" fmla="*/ 0 w 9174344"/>
                <a:gd name="connsiteY0" fmla="*/ 218365 h 281240"/>
                <a:gd name="connsiteX1" fmla="*/ 4346812 w 9174344"/>
                <a:gd name="connsiteY1" fmla="*/ 218365 h 281240"/>
                <a:gd name="connsiteX2" fmla="*/ 4728949 w 9174344"/>
                <a:gd name="connsiteY2" fmla="*/ 0 h 281240"/>
                <a:gd name="connsiteX3" fmla="*/ 4572000 w 9174344"/>
                <a:gd name="connsiteY3" fmla="*/ 218365 h 281240"/>
                <a:gd name="connsiteX4" fmla="*/ 9174344 w 9174344"/>
                <a:gd name="connsiteY4" fmla="*/ 218365 h 281240"/>
                <a:gd name="connsiteX5" fmla="*/ 9174344 w 9174344"/>
                <a:gd name="connsiteY5" fmla="*/ 281240 h 281240"/>
                <a:gd name="connsiteX6" fmla="*/ 0 w 9174344"/>
                <a:gd name="connsiteY6" fmla="*/ 281240 h 281240"/>
                <a:gd name="connsiteX7" fmla="*/ 0 w 9174344"/>
                <a:gd name="connsiteY7" fmla="*/ 218365 h 281240"/>
                <a:gd name="connsiteX0" fmla="*/ 0 w 9471546"/>
                <a:gd name="connsiteY0" fmla="*/ 218365 h 281240"/>
                <a:gd name="connsiteX1" fmla="*/ 4346812 w 9471546"/>
                <a:gd name="connsiteY1" fmla="*/ 218365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71546"/>
                <a:gd name="connsiteY0" fmla="*/ 218365 h 281240"/>
                <a:gd name="connsiteX1" fmla="*/ 4128448 w 9471546"/>
                <a:gd name="connsiteY1" fmla="*/ 252484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92017"/>
                <a:gd name="connsiteY0" fmla="*/ 238837 h 281240"/>
                <a:gd name="connsiteX1" fmla="*/ 4148919 w 9492017"/>
                <a:gd name="connsiteY1" fmla="*/ 252484 h 281240"/>
                <a:gd name="connsiteX2" fmla="*/ 4749420 w 9492017"/>
                <a:gd name="connsiteY2" fmla="*/ 0 h 281240"/>
                <a:gd name="connsiteX3" fmla="*/ 9492017 w 9492017"/>
                <a:gd name="connsiteY3" fmla="*/ 34120 h 281240"/>
                <a:gd name="connsiteX4" fmla="*/ 9194815 w 9492017"/>
                <a:gd name="connsiteY4" fmla="*/ 218365 h 281240"/>
                <a:gd name="connsiteX5" fmla="*/ 9194815 w 9492017"/>
                <a:gd name="connsiteY5" fmla="*/ 281240 h 281240"/>
                <a:gd name="connsiteX6" fmla="*/ 20471 w 9492017"/>
                <a:gd name="connsiteY6" fmla="*/ 281240 h 281240"/>
                <a:gd name="connsiteX7" fmla="*/ 0 w 9492017"/>
                <a:gd name="connsiteY7" fmla="*/ 238837 h 281240"/>
                <a:gd name="connsiteX0" fmla="*/ 0 w 9492017"/>
                <a:gd name="connsiteY0" fmla="*/ 232013 h 274416"/>
                <a:gd name="connsiteX1" fmla="*/ 4148919 w 9492017"/>
                <a:gd name="connsiteY1" fmla="*/ 245660 h 274416"/>
                <a:gd name="connsiteX2" fmla="*/ 4742596 w 9492017"/>
                <a:gd name="connsiteY2" fmla="*/ 0 h 274416"/>
                <a:gd name="connsiteX3" fmla="*/ 9492017 w 9492017"/>
                <a:gd name="connsiteY3" fmla="*/ 27296 h 274416"/>
                <a:gd name="connsiteX4" fmla="*/ 9194815 w 9492017"/>
                <a:gd name="connsiteY4" fmla="*/ 211541 h 274416"/>
                <a:gd name="connsiteX5" fmla="*/ 9194815 w 9492017"/>
                <a:gd name="connsiteY5" fmla="*/ 274416 h 274416"/>
                <a:gd name="connsiteX6" fmla="*/ 20471 w 9492017"/>
                <a:gd name="connsiteY6" fmla="*/ 274416 h 274416"/>
                <a:gd name="connsiteX7" fmla="*/ 0 w 9492017"/>
                <a:gd name="connsiteY7" fmla="*/ 232013 h 274416"/>
                <a:gd name="connsiteX0" fmla="*/ 0 w 9512488"/>
                <a:gd name="connsiteY0" fmla="*/ 232013 h 274416"/>
                <a:gd name="connsiteX1" fmla="*/ 4148919 w 9512488"/>
                <a:gd name="connsiteY1" fmla="*/ 245660 h 274416"/>
                <a:gd name="connsiteX2" fmla="*/ 4742596 w 9512488"/>
                <a:gd name="connsiteY2" fmla="*/ 0 h 274416"/>
                <a:gd name="connsiteX3" fmla="*/ 9512488 w 9512488"/>
                <a:gd name="connsiteY3" fmla="*/ 20472 h 274416"/>
                <a:gd name="connsiteX4" fmla="*/ 9194815 w 9512488"/>
                <a:gd name="connsiteY4" fmla="*/ 211541 h 274416"/>
                <a:gd name="connsiteX5" fmla="*/ 9194815 w 9512488"/>
                <a:gd name="connsiteY5" fmla="*/ 274416 h 274416"/>
                <a:gd name="connsiteX6" fmla="*/ 20471 w 9512488"/>
                <a:gd name="connsiteY6" fmla="*/ 274416 h 274416"/>
                <a:gd name="connsiteX7" fmla="*/ 0 w 9512488"/>
                <a:gd name="connsiteY7" fmla="*/ 232013 h 27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2488" h="274416">
                  <a:moveTo>
                    <a:pt x="0" y="232013"/>
                  </a:moveTo>
                  <a:lnTo>
                    <a:pt x="4148919" y="245660"/>
                  </a:lnTo>
                  <a:cubicBezTo>
                    <a:pt x="4210334" y="243385"/>
                    <a:pt x="4681181" y="2275"/>
                    <a:pt x="4742596" y="0"/>
                  </a:cubicBezTo>
                  <a:lnTo>
                    <a:pt x="9512488" y="20472"/>
                  </a:lnTo>
                  <a:lnTo>
                    <a:pt x="9194815" y="211541"/>
                  </a:lnTo>
                  <a:lnTo>
                    <a:pt x="9194815" y="274416"/>
                  </a:lnTo>
                  <a:lnTo>
                    <a:pt x="20471" y="274416"/>
                  </a:lnTo>
                  <a:lnTo>
                    <a:pt x="0" y="232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963A499A-EB5F-4387-952F-36C12DBF27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791" b="44127"/>
            <a:stretch/>
          </p:blipFill>
          <p:spPr>
            <a:xfrm>
              <a:off x="0" y="2243040"/>
              <a:ext cx="9025247" cy="593809"/>
            </a:xfrm>
            <a:prstGeom prst="rect">
              <a:avLst/>
            </a:prstGeom>
          </p:spPr>
        </p:pic>
      </p:grpSp>
      <p:pic>
        <p:nvPicPr>
          <p:cNvPr id="11" name="Picture 10">
            <a:extLst>
              <a:ext uri="{FF2B5EF4-FFF2-40B4-BE49-F238E27FC236}">
                <a16:creationId xmlns:a16="http://schemas.microsoft.com/office/drawing/2014/main" xmlns="" id="{CDC6C167-E720-43A1-A416-1E2EB1D98C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26633" y="4574121"/>
            <a:ext cx="398614" cy="396278"/>
          </a:xfrm>
          <a:prstGeom prst="rect">
            <a:avLst/>
          </a:prstGeom>
        </p:spPr>
      </p:pic>
      <p:pic>
        <p:nvPicPr>
          <p:cNvPr id="13" name="Picture 12">
            <a:extLst>
              <a:ext uri="{FF2B5EF4-FFF2-40B4-BE49-F238E27FC236}">
                <a16:creationId xmlns:a16="http://schemas.microsoft.com/office/drawing/2014/main" xmlns="" id="{5883506A-FC40-4648-AE40-9961F6AA582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4841" b="15524"/>
          <a:stretch/>
        </p:blipFill>
        <p:spPr>
          <a:xfrm>
            <a:off x="7745108" y="4563511"/>
            <a:ext cx="846730" cy="412076"/>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42918" y="4551915"/>
            <a:ext cx="1053422" cy="411480"/>
          </a:xfrm>
          <a:prstGeom prst="rect">
            <a:avLst/>
          </a:prstGeom>
        </p:spPr>
      </p:pic>
    </p:spTree>
    <p:extLst>
      <p:ext uri="{BB962C8B-B14F-4D97-AF65-F5344CB8AC3E}">
        <p14:creationId xmlns:p14="http://schemas.microsoft.com/office/powerpoint/2010/main" val="2331409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UE 2-Column Content">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18"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19"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0"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
        <p:nvSpPr>
          <p:cNvPr id="8" name="Content Placeholder 4"/>
          <p:cNvSpPr>
            <a:spLocks noGrp="1"/>
          </p:cNvSpPr>
          <p:nvPr>
            <p:ph sz="quarter" idx="13" hasCustomPrompt="1"/>
          </p:nvPr>
        </p:nvSpPr>
        <p:spPr>
          <a:xfrm>
            <a:off x="339726" y="2554288"/>
            <a:ext cx="1570354" cy="1992312"/>
          </a:xfrm>
        </p:spPr>
        <p:txBody>
          <a:bodyPr/>
          <a:lstStyle>
            <a:lvl1pPr marL="0" indent="0">
              <a:lnSpc>
                <a:spcPct val="100000"/>
              </a:lnSpc>
              <a:spcBef>
                <a:spcPts val="1100"/>
              </a:spcBef>
              <a:spcAft>
                <a:spcPts val="0"/>
              </a:spcAft>
              <a:buNone/>
              <a:defRPr sz="1400" b="1"/>
            </a:lvl1pPr>
            <a:lvl2pPr marL="0" indent="0">
              <a:lnSpc>
                <a:spcPct val="100000"/>
              </a:lnSpc>
              <a:spcBef>
                <a:spcPts val="0"/>
              </a:spcBef>
              <a:spcAft>
                <a:spcPts val="0"/>
              </a:spcAft>
              <a:buNone/>
              <a:defRPr sz="1200"/>
            </a:lvl2pPr>
            <a:lvl3pPr marL="173038" indent="-173038">
              <a:lnSpc>
                <a:spcPct val="100000"/>
              </a:lnSpc>
              <a:spcAft>
                <a:spcPts val="0"/>
              </a:spcAft>
              <a:buFont typeface="Arial" panose="020B0604020202020204" pitchFamily="34" charset="0"/>
              <a:buChar char="–"/>
              <a:defRPr sz="1000"/>
            </a:lvl3pPr>
          </a:lstStyle>
          <a:p>
            <a:pPr lvl="0"/>
            <a:r>
              <a:rPr lang="en-US" dirty="0"/>
              <a:t>Insert Name</a:t>
            </a:r>
          </a:p>
          <a:p>
            <a:pPr lvl="1"/>
            <a:r>
              <a:rPr lang="en-US" dirty="0"/>
              <a:t>Title</a:t>
            </a:r>
          </a:p>
          <a:p>
            <a:pPr lvl="1"/>
            <a:r>
              <a:rPr lang="en-US" dirty="0"/>
              <a:t>Company</a:t>
            </a:r>
          </a:p>
        </p:txBody>
      </p:sp>
      <p:sp>
        <p:nvSpPr>
          <p:cNvPr id="9" name="Picture Placeholder 10"/>
          <p:cNvSpPr>
            <a:spLocks noGrp="1"/>
          </p:cNvSpPr>
          <p:nvPr>
            <p:ph type="pic" sz="quarter" idx="14"/>
          </p:nvPr>
        </p:nvSpPr>
        <p:spPr>
          <a:xfrm>
            <a:off x="339726" y="1042988"/>
            <a:ext cx="1570354" cy="1341918"/>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12" name="Picture Placeholder 10"/>
          <p:cNvSpPr>
            <a:spLocks noGrp="1"/>
          </p:cNvSpPr>
          <p:nvPr>
            <p:ph type="pic" sz="quarter" idx="16"/>
          </p:nvPr>
        </p:nvSpPr>
        <p:spPr>
          <a:xfrm>
            <a:off x="2063665" y="1042988"/>
            <a:ext cx="1570354" cy="1341918"/>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14" name="Picture Placeholder 10"/>
          <p:cNvSpPr>
            <a:spLocks noGrp="1"/>
          </p:cNvSpPr>
          <p:nvPr>
            <p:ph type="pic" sz="quarter" idx="18"/>
          </p:nvPr>
        </p:nvSpPr>
        <p:spPr>
          <a:xfrm>
            <a:off x="3787604" y="1042988"/>
            <a:ext cx="1570354" cy="1341918"/>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16" name="Picture Placeholder 10"/>
          <p:cNvSpPr>
            <a:spLocks noGrp="1"/>
          </p:cNvSpPr>
          <p:nvPr>
            <p:ph type="pic" sz="quarter" idx="20"/>
          </p:nvPr>
        </p:nvSpPr>
        <p:spPr>
          <a:xfrm>
            <a:off x="5511543" y="1042988"/>
            <a:ext cx="1570354" cy="1341918"/>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22" name="Picture Placeholder 10"/>
          <p:cNvSpPr>
            <a:spLocks noGrp="1"/>
          </p:cNvSpPr>
          <p:nvPr>
            <p:ph type="pic" sz="quarter" idx="22"/>
          </p:nvPr>
        </p:nvSpPr>
        <p:spPr>
          <a:xfrm>
            <a:off x="7235482" y="1042988"/>
            <a:ext cx="1570354" cy="1341918"/>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25" name="Content Placeholder 4"/>
          <p:cNvSpPr>
            <a:spLocks noGrp="1"/>
          </p:cNvSpPr>
          <p:nvPr>
            <p:ph sz="quarter" idx="25" hasCustomPrompt="1"/>
          </p:nvPr>
        </p:nvSpPr>
        <p:spPr>
          <a:xfrm>
            <a:off x="2063665" y="2554288"/>
            <a:ext cx="1570354" cy="1992312"/>
          </a:xfrm>
        </p:spPr>
        <p:txBody>
          <a:bodyPr/>
          <a:lstStyle>
            <a:lvl1pPr marL="0" indent="0">
              <a:lnSpc>
                <a:spcPct val="100000"/>
              </a:lnSpc>
              <a:spcBef>
                <a:spcPts val="1100"/>
              </a:spcBef>
              <a:spcAft>
                <a:spcPts val="0"/>
              </a:spcAft>
              <a:buNone/>
              <a:defRPr sz="1400" b="1"/>
            </a:lvl1pPr>
            <a:lvl2pPr marL="0" indent="0">
              <a:lnSpc>
                <a:spcPct val="100000"/>
              </a:lnSpc>
              <a:spcBef>
                <a:spcPts val="0"/>
              </a:spcBef>
              <a:spcAft>
                <a:spcPts val="0"/>
              </a:spcAft>
              <a:buNone/>
              <a:defRPr sz="1200"/>
            </a:lvl2pPr>
            <a:lvl3pPr marL="173038" indent="-173038">
              <a:lnSpc>
                <a:spcPct val="100000"/>
              </a:lnSpc>
              <a:spcAft>
                <a:spcPts val="0"/>
              </a:spcAft>
              <a:buFont typeface="Arial" panose="020B0604020202020204" pitchFamily="34" charset="0"/>
              <a:buChar char="–"/>
              <a:defRPr sz="1000"/>
            </a:lvl3pPr>
          </a:lstStyle>
          <a:p>
            <a:pPr lvl="0"/>
            <a:r>
              <a:rPr lang="en-US" dirty="0"/>
              <a:t>Insert Name</a:t>
            </a:r>
          </a:p>
          <a:p>
            <a:pPr lvl="1"/>
            <a:r>
              <a:rPr lang="en-US" dirty="0"/>
              <a:t>Title</a:t>
            </a:r>
          </a:p>
          <a:p>
            <a:pPr lvl="1"/>
            <a:r>
              <a:rPr lang="en-US" dirty="0"/>
              <a:t>Company</a:t>
            </a:r>
          </a:p>
        </p:txBody>
      </p:sp>
      <p:sp>
        <p:nvSpPr>
          <p:cNvPr id="26" name="Content Placeholder 4"/>
          <p:cNvSpPr>
            <a:spLocks noGrp="1"/>
          </p:cNvSpPr>
          <p:nvPr>
            <p:ph sz="quarter" idx="26" hasCustomPrompt="1"/>
          </p:nvPr>
        </p:nvSpPr>
        <p:spPr>
          <a:xfrm>
            <a:off x="3787604" y="2554288"/>
            <a:ext cx="1570354" cy="1992312"/>
          </a:xfrm>
        </p:spPr>
        <p:txBody>
          <a:bodyPr/>
          <a:lstStyle>
            <a:lvl1pPr marL="0" indent="0">
              <a:lnSpc>
                <a:spcPct val="100000"/>
              </a:lnSpc>
              <a:spcBef>
                <a:spcPts val="1100"/>
              </a:spcBef>
              <a:spcAft>
                <a:spcPts val="0"/>
              </a:spcAft>
              <a:buNone/>
              <a:defRPr sz="1400" b="1"/>
            </a:lvl1pPr>
            <a:lvl2pPr marL="0" indent="0">
              <a:lnSpc>
                <a:spcPct val="100000"/>
              </a:lnSpc>
              <a:spcBef>
                <a:spcPts val="0"/>
              </a:spcBef>
              <a:spcAft>
                <a:spcPts val="0"/>
              </a:spcAft>
              <a:buNone/>
              <a:defRPr sz="1200"/>
            </a:lvl2pPr>
            <a:lvl3pPr marL="173038" indent="-173038">
              <a:lnSpc>
                <a:spcPct val="100000"/>
              </a:lnSpc>
              <a:spcAft>
                <a:spcPts val="0"/>
              </a:spcAft>
              <a:buFont typeface="Arial" panose="020B0604020202020204" pitchFamily="34" charset="0"/>
              <a:buChar char="–"/>
              <a:defRPr sz="1000"/>
            </a:lvl3pPr>
          </a:lstStyle>
          <a:p>
            <a:pPr lvl="0"/>
            <a:r>
              <a:rPr lang="en-US" dirty="0"/>
              <a:t>Insert Name</a:t>
            </a:r>
          </a:p>
          <a:p>
            <a:pPr lvl="1"/>
            <a:r>
              <a:rPr lang="en-US" dirty="0"/>
              <a:t>Title</a:t>
            </a:r>
          </a:p>
          <a:p>
            <a:pPr lvl="1"/>
            <a:r>
              <a:rPr lang="en-US" dirty="0"/>
              <a:t>Company</a:t>
            </a:r>
          </a:p>
        </p:txBody>
      </p:sp>
      <p:sp>
        <p:nvSpPr>
          <p:cNvPr id="27" name="Content Placeholder 4"/>
          <p:cNvSpPr>
            <a:spLocks noGrp="1"/>
          </p:cNvSpPr>
          <p:nvPr>
            <p:ph sz="quarter" idx="27" hasCustomPrompt="1"/>
          </p:nvPr>
        </p:nvSpPr>
        <p:spPr>
          <a:xfrm>
            <a:off x="5511543" y="2554288"/>
            <a:ext cx="1570354" cy="1992312"/>
          </a:xfrm>
        </p:spPr>
        <p:txBody>
          <a:bodyPr/>
          <a:lstStyle>
            <a:lvl1pPr marL="0" indent="0">
              <a:lnSpc>
                <a:spcPct val="100000"/>
              </a:lnSpc>
              <a:spcBef>
                <a:spcPts val="1100"/>
              </a:spcBef>
              <a:spcAft>
                <a:spcPts val="0"/>
              </a:spcAft>
              <a:buNone/>
              <a:defRPr sz="1400" b="1"/>
            </a:lvl1pPr>
            <a:lvl2pPr marL="0" indent="0">
              <a:lnSpc>
                <a:spcPct val="100000"/>
              </a:lnSpc>
              <a:spcBef>
                <a:spcPts val="0"/>
              </a:spcBef>
              <a:spcAft>
                <a:spcPts val="0"/>
              </a:spcAft>
              <a:buNone/>
              <a:defRPr sz="1200"/>
            </a:lvl2pPr>
            <a:lvl3pPr marL="173038" indent="-173038">
              <a:lnSpc>
                <a:spcPct val="100000"/>
              </a:lnSpc>
              <a:spcAft>
                <a:spcPts val="0"/>
              </a:spcAft>
              <a:buFont typeface="Arial" panose="020B0604020202020204" pitchFamily="34" charset="0"/>
              <a:buChar char="–"/>
              <a:defRPr sz="1000"/>
            </a:lvl3pPr>
          </a:lstStyle>
          <a:p>
            <a:pPr lvl="0"/>
            <a:r>
              <a:rPr lang="en-US" dirty="0"/>
              <a:t>Insert Name</a:t>
            </a:r>
          </a:p>
          <a:p>
            <a:pPr lvl="1"/>
            <a:r>
              <a:rPr lang="en-US" dirty="0"/>
              <a:t>Title</a:t>
            </a:r>
          </a:p>
          <a:p>
            <a:pPr lvl="1"/>
            <a:r>
              <a:rPr lang="en-US" dirty="0"/>
              <a:t>Company</a:t>
            </a:r>
          </a:p>
        </p:txBody>
      </p:sp>
      <p:sp>
        <p:nvSpPr>
          <p:cNvPr id="28" name="Content Placeholder 4"/>
          <p:cNvSpPr>
            <a:spLocks noGrp="1"/>
          </p:cNvSpPr>
          <p:nvPr>
            <p:ph sz="quarter" idx="28" hasCustomPrompt="1"/>
          </p:nvPr>
        </p:nvSpPr>
        <p:spPr>
          <a:xfrm>
            <a:off x="7235482" y="2554288"/>
            <a:ext cx="1570354" cy="1992312"/>
          </a:xfrm>
        </p:spPr>
        <p:txBody>
          <a:bodyPr/>
          <a:lstStyle>
            <a:lvl1pPr marL="0" indent="0">
              <a:lnSpc>
                <a:spcPct val="100000"/>
              </a:lnSpc>
              <a:spcBef>
                <a:spcPts val="1100"/>
              </a:spcBef>
              <a:spcAft>
                <a:spcPts val="0"/>
              </a:spcAft>
              <a:buNone/>
              <a:defRPr sz="1400" b="1"/>
            </a:lvl1pPr>
            <a:lvl2pPr marL="0" indent="0">
              <a:lnSpc>
                <a:spcPct val="100000"/>
              </a:lnSpc>
              <a:spcBef>
                <a:spcPts val="0"/>
              </a:spcBef>
              <a:spcAft>
                <a:spcPts val="0"/>
              </a:spcAft>
              <a:buNone/>
              <a:defRPr sz="1200"/>
            </a:lvl2pPr>
            <a:lvl3pPr marL="173038" indent="-173038">
              <a:lnSpc>
                <a:spcPct val="100000"/>
              </a:lnSpc>
              <a:spcAft>
                <a:spcPts val="0"/>
              </a:spcAft>
              <a:buFont typeface="Arial" panose="020B0604020202020204" pitchFamily="34" charset="0"/>
              <a:buChar char="–"/>
              <a:defRPr sz="1000"/>
            </a:lvl3pPr>
          </a:lstStyle>
          <a:p>
            <a:pPr lvl="0"/>
            <a:r>
              <a:rPr lang="en-US" dirty="0"/>
              <a:t>Insert Name</a:t>
            </a:r>
          </a:p>
          <a:p>
            <a:pPr lvl="1"/>
            <a:r>
              <a:rPr lang="en-US" dirty="0"/>
              <a:t>Title</a:t>
            </a:r>
          </a:p>
          <a:p>
            <a:pPr lvl="1"/>
            <a:r>
              <a:rPr lang="en-US" dirty="0"/>
              <a:t>Company</a:t>
            </a:r>
          </a:p>
        </p:txBody>
      </p:sp>
    </p:spTree>
    <p:extLst>
      <p:ext uri="{BB962C8B-B14F-4D97-AF65-F5344CB8AC3E}">
        <p14:creationId xmlns:p14="http://schemas.microsoft.com/office/powerpoint/2010/main" val="3191313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BLUE 2-Column Content">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18"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19"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0"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
        <p:nvSpPr>
          <p:cNvPr id="12" name="Picture Placeholder 10"/>
          <p:cNvSpPr>
            <a:spLocks noGrp="1"/>
          </p:cNvSpPr>
          <p:nvPr>
            <p:ph type="pic" sz="quarter" idx="16"/>
          </p:nvPr>
        </p:nvSpPr>
        <p:spPr>
          <a:xfrm>
            <a:off x="1780541" y="966788"/>
            <a:ext cx="1257300" cy="1062037"/>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14" name="Picture Placeholder 10"/>
          <p:cNvSpPr>
            <a:spLocks noGrp="1"/>
          </p:cNvSpPr>
          <p:nvPr>
            <p:ph type="pic" sz="quarter" idx="18"/>
          </p:nvPr>
        </p:nvSpPr>
        <p:spPr>
          <a:xfrm>
            <a:off x="3221356" y="966788"/>
            <a:ext cx="1257300" cy="1062037"/>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16" name="Picture Placeholder 10"/>
          <p:cNvSpPr>
            <a:spLocks noGrp="1"/>
          </p:cNvSpPr>
          <p:nvPr>
            <p:ph type="pic" sz="quarter" idx="20"/>
          </p:nvPr>
        </p:nvSpPr>
        <p:spPr>
          <a:xfrm>
            <a:off x="4662171" y="966788"/>
            <a:ext cx="1257300" cy="1062037"/>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30" name="Picture Placeholder 10"/>
          <p:cNvSpPr>
            <a:spLocks noGrp="1"/>
          </p:cNvSpPr>
          <p:nvPr>
            <p:ph type="pic" sz="quarter" idx="21"/>
          </p:nvPr>
        </p:nvSpPr>
        <p:spPr>
          <a:xfrm>
            <a:off x="6096000" y="966788"/>
            <a:ext cx="1257300" cy="1062037"/>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31" name="Picture Placeholder 10"/>
          <p:cNvSpPr>
            <a:spLocks noGrp="1"/>
          </p:cNvSpPr>
          <p:nvPr>
            <p:ph type="pic" sz="quarter" idx="22"/>
          </p:nvPr>
        </p:nvSpPr>
        <p:spPr>
          <a:xfrm>
            <a:off x="7536815" y="966788"/>
            <a:ext cx="1257300" cy="1062037"/>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Tree>
    <p:extLst>
      <p:ext uri="{BB962C8B-B14F-4D97-AF65-F5344CB8AC3E}">
        <p14:creationId xmlns:p14="http://schemas.microsoft.com/office/powerpoint/2010/main" val="6955300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BLUE 2-Column Content">
    <p:spTree>
      <p:nvGrpSpPr>
        <p:cNvPr id="1" name=""/>
        <p:cNvGrpSpPr/>
        <p:nvPr/>
      </p:nvGrpSpPr>
      <p:grpSpPr>
        <a:xfrm>
          <a:off x="0" y="0"/>
          <a:ext cx="0" cy="0"/>
          <a:chOff x="0" y="0"/>
          <a:chExt cx="0" cy="0"/>
        </a:xfrm>
      </p:grpSpPr>
      <p:sp>
        <p:nvSpPr>
          <p:cNvPr id="18"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19"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0"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
        <p:nvSpPr>
          <p:cNvPr id="11" name="Picture Placeholder 10"/>
          <p:cNvSpPr>
            <a:spLocks noGrp="1"/>
          </p:cNvSpPr>
          <p:nvPr>
            <p:ph type="pic" sz="quarter" idx="16"/>
          </p:nvPr>
        </p:nvSpPr>
        <p:spPr>
          <a:xfrm>
            <a:off x="0" y="-1"/>
            <a:ext cx="5791200" cy="4906963"/>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13" name="Picture Placeholder 10"/>
          <p:cNvSpPr>
            <a:spLocks noGrp="1"/>
          </p:cNvSpPr>
          <p:nvPr>
            <p:ph type="pic" sz="quarter" idx="18"/>
          </p:nvPr>
        </p:nvSpPr>
        <p:spPr>
          <a:xfrm>
            <a:off x="5791200" y="0"/>
            <a:ext cx="3352800" cy="2486748"/>
          </a:xfrm>
          <a:solidFill>
            <a:schemeClr val="accent6">
              <a:lumMod val="20000"/>
              <a:lumOff val="8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15" name="Picture Placeholder 10"/>
          <p:cNvSpPr>
            <a:spLocks noGrp="1"/>
          </p:cNvSpPr>
          <p:nvPr>
            <p:ph type="pic" sz="quarter" idx="20"/>
          </p:nvPr>
        </p:nvSpPr>
        <p:spPr>
          <a:xfrm>
            <a:off x="5791200" y="2486747"/>
            <a:ext cx="3352800" cy="2420215"/>
          </a:xfrm>
          <a:solidFill>
            <a:schemeClr val="accent6">
              <a:lumMod val="40000"/>
              <a:lumOff val="6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21" name="Title Placeholder 1"/>
          <p:cNvSpPr>
            <a:spLocks noGrp="1"/>
          </p:cNvSpPr>
          <p:nvPr>
            <p:ph type="title"/>
          </p:nvPr>
        </p:nvSpPr>
        <p:spPr>
          <a:xfrm>
            <a:off x="337346" y="114300"/>
            <a:ext cx="5215730" cy="923925"/>
          </a:xfrm>
          <a:prstGeom prst="rect">
            <a:avLst/>
          </a:prstGeom>
        </p:spPr>
        <p:txBody>
          <a:bodyPr vert="horz" lIns="0" tIns="0" rIns="0" bIns="0" rtlCol="0" anchor="b" anchorCtr="0">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04710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UE 2-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9725" y="1042988"/>
            <a:ext cx="4108449" cy="3538537"/>
          </a:xfrm>
          <a:prstGeom prst="rect">
            <a:avLst/>
          </a:prstGeom>
        </p:spPr>
        <p:txBody>
          <a:bodyPr/>
          <a:lstStyle>
            <a:lvl1pPr marL="231775" marR="0" indent="-231775" algn="l" defTabSz="914400" rtl="0" eaLnBrk="1" fontAlgn="auto" latinLnBrk="0" hangingPunct="1">
              <a:lnSpc>
                <a:spcPct val="100000"/>
              </a:lnSpc>
              <a:spcBef>
                <a:spcPts val="1200"/>
              </a:spcBef>
              <a:spcAft>
                <a:spcPts val="0"/>
              </a:spcAft>
              <a:buClr>
                <a:srgbClr val="00B5E2"/>
              </a:buClr>
              <a:buSzTx/>
              <a:buFont typeface="Arial" pitchFamily="34" charset="0"/>
              <a:buChar char="–"/>
              <a:tabLst/>
              <a:defRPr sz="2000"/>
            </a:lvl1pPr>
            <a:lvl2pPr marL="511175" marR="0" indent="-228600" algn="l" defTabSz="914400" rtl="0" eaLnBrk="1" fontAlgn="auto" latinLnBrk="0" hangingPunct="1">
              <a:lnSpc>
                <a:spcPct val="100000"/>
              </a:lnSpc>
              <a:spcBef>
                <a:spcPts val="400"/>
              </a:spcBef>
              <a:spcAft>
                <a:spcPts val="0"/>
              </a:spcAft>
              <a:buClr>
                <a:srgbClr val="00B5E2"/>
              </a:buClr>
              <a:buSzTx/>
              <a:buFont typeface="Arial" pitchFamily="34" charset="0"/>
              <a:buChar char="•"/>
              <a:tabLst/>
              <a:defRPr sz="1800"/>
            </a:lvl2pPr>
            <a:lvl3pPr marL="685800" marR="0" indent="-173038" algn="l" defTabSz="914400" rtl="0" eaLnBrk="1" fontAlgn="auto" latinLnBrk="0" hangingPunct="1">
              <a:lnSpc>
                <a:spcPct val="100000"/>
              </a:lnSpc>
              <a:spcBef>
                <a:spcPct val="20000"/>
              </a:spcBef>
              <a:spcAft>
                <a:spcPts val="0"/>
              </a:spcAft>
              <a:buClr>
                <a:srgbClr val="00B5E2"/>
              </a:buClr>
              <a:buSzTx/>
              <a:buFont typeface="Courier New" panose="02070309020205020404" pitchFamily="49" charset="0"/>
              <a:buChar char="o"/>
              <a:tabLst/>
              <a:defRPr sz="1600"/>
            </a:lvl3pPr>
            <a:lvl4pPr marL="914400" marR="0" indent="-173038" algn="l" defTabSz="914400" rtl="0" eaLnBrk="1" fontAlgn="auto" latinLnBrk="0" hangingPunct="1">
              <a:lnSpc>
                <a:spcPct val="100000"/>
              </a:lnSpc>
              <a:spcBef>
                <a:spcPct val="20000"/>
              </a:spcBef>
              <a:spcAft>
                <a:spcPts val="0"/>
              </a:spcAft>
              <a:buClr>
                <a:srgbClr val="00B5E2"/>
              </a:buClr>
              <a:buSzTx/>
              <a:buFont typeface="Arial" pitchFamily="34" charset="0"/>
              <a:buChar char="–"/>
              <a:tabLst/>
              <a:defRPr sz="1400"/>
            </a:lvl4pPr>
            <a:lvl5pPr>
              <a:defRPr sz="1800"/>
            </a:lvl5pPr>
            <a:lvl6pPr>
              <a:defRPr sz="1800"/>
            </a:lvl6pPr>
            <a:lvl7pPr>
              <a:defRPr sz="1800"/>
            </a:lvl7pPr>
            <a:lvl8pPr>
              <a:defRPr sz="1800"/>
            </a:lvl8pPr>
            <a:lvl9pPr>
              <a:defRPr sz="1800"/>
            </a:lvl9pPr>
          </a:lstStyle>
          <a:p>
            <a:pPr marL="231775" marR="0" lvl="0" indent="-231775" algn="l" defTabSz="914400" rtl="0" eaLnBrk="1" fontAlgn="auto" latinLnBrk="0" hangingPunct="1">
              <a:lnSpc>
                <a:spcPct val="100000"/>
              </a:lnSpc>
              <a:spcBef>
                <a:spcPts val="1200"/>
              </a:spcBef>
              <a:spcAft>
                <a:spcPts val="0"/>
              </a:spcAft>
              <a:buClr>
                <a:srgbClr val="00B5E2"/>
              </a:buClr>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mn-lt"/>
                <a:ea typeface="+mn-ea"/>
                <a:cs typeface="AECOM Sans" panose="020B0504020202020204" pitchFamily="34" charset="0"/>
              </a:rPr>
              <a:t>Click to edit Master text styles</a:t>
            </a:r>
          </a:p>
          <a:p>
            <a:pPr marL="511175" marR="0" lvl="1" indent="-228600" algn="l" defTabSz="914400" rtl="0" eaLnBrk="1" fontAlgn="auto" latinLnBrk="0" hangingPunct="1">
              <a:lnSpc>
                <a:spcPct val="100000"/>
              </a:lnSpc>
              <a:spcBef>
                <a:spcPts val="400"/>
              </a:spcBef>
              <a:spcAft>
                <a:spcPts val="0"/>
              </a:spcAft>
              <a:buClr>
                <a:srgbClr val="00B5E2"/>
              </a:buClr>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AECOM Sans" panose="020B0504020202020204" pitchFamily="34" charset="0"/>
              </a:rPr>
              <a:t>Second level</a:t>
            </a:r>
          </a:p>
          <a:p>
            <a:pPr marL="685800" marR="0" lvl="2" indent="-173038" algn="l" defTabSz="914400" rtl="0" eaLnBrk="1" fontAlgn="auto" latinLnBrk="0" hangingPunct="1">
              <a:lnSpc>
                <a:spcPct val="100000"/>
              </a:lnSpc>
              <a:spcBef>
                <a:spcPct val="20000"/>
              </a:spcBef>
              <a:spcAft>
                <a:spcPts val="0"/>
              </a:spcAft>
              <a:buClr>
                <a:srgbClr val="00B5E2"/>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mn-lt"/>
                <a:ea typeface="+mn-ea"/>
                <a:cs typeface="AECOM Sans" panose="020B0504020202020204" pitchFamily="34" charset="0"/>
              </a:rPr>
              <a:t>Third level</a:t>
            </a:r>
          </a:p>
          <a:p>
            <a:pPr marL="914400" marR="0" lvl="3" indent="-173038" algn="l" defTabSz="914400" rtl="0" eaLnBrk="1" fontAlgn="auto" latinLnBrk="0" hangingPunct="1">
              <a:lnSpc>
                <a:spcPct val="100000"/>
              </a:lnSpc>
              <a:spcBef>
                <a:spcPct val="20000"/>
              </a:spcBef>
              <a:spcAft>
                <a:spcPts val="0"/>
              </a:spcAft>
              <a:buClr>
                <a:srgbClr val="00B5E2"/>
              </a:buClr>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AECOM Sans" panose="020B0504020202020204" pitchFamily="34" charset="0"/>
              </a:rPr>
              <a:t>Fourth level</a:t>
            </a:r>
          </a:p>
        </p:txBody>
      </p:sp>
      <p:sp>
        <p:nvSpPr>
          <p:cNvPr id="11" name="Content Placeholder 2"/>
          <p:cNvSpPr>
            <a:spLocks noGrp="1"/>
          </p:cNvSpPr>
          <p:nvPr>
            <p:ph sz="half" idx="11"/>
          </p:nvPr>
        </p:nvSpPr>
        <p:spPr>
          <a:xfrm>
            <a:off x="4697413" y="1042988"/>
            <a:ext cx="4108449" cy="3538537"/>
          </a:xfrm>
          <a:prstGeom prst="rect">
            <a:avLst/>
          </a:prstGeo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18"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19"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0"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1383948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UE 2-Column Content with Headers">
    <p:spTree>
      <p:nvGrpSpPr>
        <p:cNvPr id="1" name=""/>
        <p:cNvGrpSpPr/>
        <p:nvPr/>
      </p:nvGrpSpPr>
      <p:grpSpPr>
        <a:xfrm>
          <a:off x="0" y="0"/>
          <a:ext cx="0" cy="0"/>
          <a:chOff x="0" y="0"/>
          <a:chExt cx="0" cy="0"/>
        </a:xfrm>
      </p:grpSpPr>
      <p:sp>
        <p:nvSpPr>
          <p:cNvPr id="12" name="Picture Placeholder 10"/>
          <p:cNvSpPr>
            <a:spLocks noGrp="1"/>
          </p:cNvSpPr>
          <p:nvPr>
            <p:ph type="pic" sz="quarter" idx="20"/>
          </p:nvPr>
        </p:nvSpPr>
        <p:spPr>
          <a:xfrm>
            <a:off x="0" y="2552700"/>
            <a:ext cx="9144000" cy="2354262"/>
          </a:xfrm>
          <a:solidFill>
            <a:schemeClr val="accent6">
              <a:lumMod val="40000"/>
              <a:lumOff val="6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20"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24" name="Date Placeholder 3"/>
          <p:cNvSpPr>
            <a:spLocks noGrp="1"/>
          </p:cNvSpPr>
          <p:nvPr>
            <p:ph type="dt" sz="half" idx="15"/>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25"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6"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
        <p:nvSpPr>
          <p:cNvPr id="10" name="Content Placeholder 2"/>
          <p:cNvSpPr>
            <a:spLocks noGrp="1"/>
          </p:cNvSpPr>
          <p:nvPr>
            <p:ph idx="1"/>
          </p:nvPr>
        </p:nvSpPr>
        <p:spPr>
          <a:xfrm>
            <a:off x="339726" y="1042988"/>
            <a:ext cx="4110354" cy="1616392"/>
          </a:xfrm>
          <a:prstGeom prst="rect">
            <a:avLst/>
          </a:prstGeom>
        </p:spPr>
        <p:txBody>
          <a:bodyPr/>
          <a:lstStyle>
            <a:lvl1pPr>
              <a:spcBef>
                <a:spcPts val="600"/>
              </a:spcBef>
              <a:defRPr sz="1800"/>
            </a:lvl1pPr>
            <a:lvl2pPr>
              <a:spcBef>
                <a:spcPts val="400"/>
              </a:spcBef>
              <a:defRPr sz="1600"/>
            </a:lvl2pPr>
            <a:lvl3pPr>
              <a:spcBef>
                <a:spcPts val="400"/>
              </a:spcBef>
              <a:defRPr sz="1400"/>
            </a:lvl3pPr>
            <a:lvl4pPr>
              <a:spcBef>
                <a:spcPts val="400"/>
              </a:spcBef>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2"/>
          <p:cNvSpPr>
            <a:spLocks noGrp="1"/>
          </p:cNvSpPr>
          <p:nvPr>
            <p:ph idx="16"/>
          </p:nvPr>
        </p:nvSpPr>
        <p:spPr>
          <a:xfrm>
            <a:off x="4693920" y="1042988"/>
            <a:ext cx="4111917" cy="1616392"/>
          </a:xfrm>
          <a:prstGeom prst="rect">
            <a:avLst/>
          </a:prstGeom>
        </p:spPr>
        <p:txBody>
          <a:bodyPr/>
          <a:lstStyle>
            <a:lvl1pPr>
              <a:spcBef>
                <a:spcPts val="600"/>
              </a:spcBef>
              <a:defRPr sz="1800"/>
            </a:lvl1pPr>
            <a:lvl2pPr>
              <a:spcBef>
                <a:spcPts val="400"/>
              </a:spcBef>
              <a:defRPr sz="1600"/>
            </a:lvl2pPr>
            <a:lvl3pPr>
              <a:spcBef>
                <a:spcPts val="400"/>
              </a:spcBef>
              <a:defRPr sz="1400"/>
            </a:lvl3pPr>
            <a:lvl4pPr>
              <a:spcBef>
                <a:spcPts val="400"/>
              </a:spcBef>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87749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BLUE Photo and 2 Text">
    <p:spTree>
      <p:nvGrpSpPr>
        <p:cNvPr id="1" name=""/>
        <p:cNvGrpSpPr/>
        <p:nvPr/>
      </p:nvGrpSpPr>
      <p:grpSpPr>
        <a:xfrm>
          <a:off x="0" y="0"/>
          <a:ext cx="0" cy="0"/>
          <a:chOff x="0" y="0"/>
          <a:chExt cx="0" cy="0"/>
        </a:xfrm>
      </p:grpSpPr>
      <p:sp>
        <p:nvSpPr>
          <p:cNvPr id="13" name="Content Placeholder 3"/>
          <p:cNvSpPr>
            <a:spLocks noGrp="1"/>
          </p:cNvSpPr>
          <p:nvPr>
            <p:ph sz="half" idx="2"/>
          </p:nvPr>
        </p:nvSpPr>
        <p:spPr>
          <a:xfrm>
            <a:off x="339724" y="1042988"/>
            <a:ext cx="8467725" cy="1985962"/>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3"/>
          <p:cNvSpPr>
            <a:spLocks noGrp="1"/>
          </p:cNvSpPr>
          <p:nvPr>
            <p:ph sz="half" idx="15"/>
          </p:nvPr>
        </p:nvSpPr>
        <p:spPr>
          <a:xfrm>
            <a:off x="339725" y="3257550"/>
            <a:ext cx="4108450" cy="1330324"/>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3"/>
          <p:cNvSpPr>
            <a:spLocks noGrp="1"/>
          </p:cNvSpPr>
          <p:nvPr>
            <p:ph sz="half" idx="16"/>
          </p:nvPr>
        </p:nvSpPr>
        <p:spPr>
          <a:xfrm>
            <a:off x="4697413" y="3257551"/>
            <a:ext cx="4108450" cy="1330324"/>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27" name="Date Placeholder 3"/>
          <p:cNvSpPr>
            <a:spLocks noGrp="1"/>
          </p:cNvSpPr>
          <p:nvPr>
            <p:ph type="dt" sz="half" idx="17"/>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28"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9"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3448443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LUE 2 Photos and 2 Text">
    <p:spTree>
      <p:nvGrpSpPr>
        <p:cNvPr id="1" name=""/>
        <p:cNvGrpSpPr/>
        <p:nvPr/>
      </p:nvGrpSpPr>
      <p:grpSpPr>
        <a:xfrm>
          <a:off x="0" y="0"/>
          <a:ext cx="0" cy="0"/>
          <a:chOff x="0" y="0"/>
          <a:chExt cx="0" cy="0"/>
        </a:xfrm>
      </p:grpSpPr>
      <p:sp>
        <p:nvSpPr>
          <p:cNvPr id="14" name="Content Placeholder 3"/>
          <p:cNvSpPr>
            <a:spLocks noGrp="1"/>
          </p:cNvSpPr>
          <p:nvPr>
            <p:ph sz="half" idx="2"/>
          </p:nvPr>
        </p:nvSpPr>
        <p:spPr>
          <a:xfrm>
            <a:off x="339724" y="1042988"/>
            <a:ext cx="4108451" cy="1985961"/>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3"/>
          <p:cNvSpPr>
            <a:spLocks noGrp="1"/>
          </p:cNvSpPr>
          <p:nvPr>
            <p:ph sz="half" idx="16"/>
          </p:nvPr>
        </p:nvSpPr>
        <p:spPr>
          <a:xfrm>
            <a:off x="339725" y="3257550"/>
            <a:ext cx="4108450" cy="1330324"/>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Content Placeholder 3"/>
          <p:cNvSpPr>
            <a:spLocks noGrp="1"/>
          </p:cNvSpPr>
          <p:nvPr>
            <p:ph sz="half" idx="17"/>
          </p:nvPr>
        </p:nvSpPr>
        <p:spPr>
          <a:xfrm>
            <a:off x="4697413" y="3257551"/>
            <a:ext cx="4108450" cy="1330324"/>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Content Placeholder 3"/>
          <p:cNvSpPr>
            <a:spLocks noGrp="1"/>
          </p:cNvSpPr>
          <p:nvPr>
            <p:ph sz="half" idx="18"/>
          </p:nvPr>
        </p:nvSpPr>
        <p:spPr>
          <a:xfrm>
            <a:off x="4697413" y="1042988"/>
            <a:ext cx="4108451" cy="1985961"/>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26" name="Date Placeholder 3"/>
          <p:cNvSpPr>
            <a:spLocks noGrp="1"/>
          </p:cNvSpPr>
          <p:nvPr>
            <p:ph type="dt" sz="half" idx="19"/>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27"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8"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2205669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BLUE 4-up Content">
    <p:spTree>
      <p:nvGrpSpPr>
        <p:cNvPr id="1" name=""/>
        <p:cNvGrpSpPr/>
        <p:nvPr/>
      </p:nvGrpSpPr>
      <p:grpSpPr>
        <a:xfrm>
          <a:off x="0" y="0"/>
          <a:ext cx="0" cy="0"/>
          <a:chOff x="0" y="0"/>
          <a:chExt cx="0" cy="0"/>
        </a:xfrm>
      </p:grpSpPr>
      <p:sp>
        <p:nvSpPr>
          <p:cNvPr id="13" name="Text Placeholder 12"/>
          <p:cNvSpPr>
            <a:spLocks noGrp="1"/>
          </p:cNvSpPr>
          <p:nvPr>
            <p:ph type="body" sz="quarter" idx="15" hasCustomPrompt="1"/>
          </p:nvPr>
        </p:nvSpPr>
        <p:spPr>
          <a:xfrm>
            <a:off x="343770" y="4587875"/>
            <a:ext cx="6285629" cy="193675"/>
          </a:xfrm>
          <a:prstGeom prst="rect">
            <a:avLst/>
          </a:prstGeom>
        </p:spPr>
        <p:txBody>
          <a:bodyPr/>
          <a:lstStyle>
            <a:lvl1pPr marL="0" indent="0">
              <a:buNone/>
              <a:defRPr sz="800" b="1" baseline="0"/>
            </a:lvl1pPr>
            <a:lvl2pPr>
              <a:defRPr sz="900"/>
            </a:lvl2pPr>
            <a:lvl3pPr>
              <a:defRPr sz="900"/>
            </a:lvl3pPr>
            <a:lvl4pPr>
              <a:defRPr sz="900"/>
            </a:lvl4pPr>
            <a:lvl5pPr>
              <a:defRPr sz="900"/>
            </a:lvl5pPr>
          </a:lstStyle>
          <a:p>
            <a:pPr lvl="0"/>
            <a:r>
              <a:rPr lang="en-US" dirty="0"/>
              <a:t>Insert footnote or citation</a:t>
            </a:r>
          </a:p>
        </p:txBody>
      </p:sp>
      <p:sp>
        <p:nvSpPr>
          <p:cNvPr id="16" name="Content Placeholder 3"/>
          <p:cNvSpPr>
            <a:spLocks noGrp="1"/>
          </p:cNvSpPr>
          <p:nvPr>
            <p:ph sz="half" idx="2"/>
          </p:nvPr>
        </p:nvSpPr>
        <p:spPr>
          <a:xfrm>
            <a:off x="339724" y="1042988"/>
            <a:ext cx="4108451" cy="1644634"/>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3"/>
          <p:cNvSpPr>
            <a:spLocks noGrp="1"/>
          </p:cNvSpPr>
          <p:nvPr>
            <p:ph sz="half" idx="17"/>
          </p:nvPr>
        </p:nvSpPr>
        <p:spPr>
          <a:xfrm>
            <a:off x="339725" y="2922603"/>
            <a:ext cx="4108451" cy="1663755"/>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Content Placeholder 3"/>
          <p:cNvSpPr>
            <a:spLocks noGrp="1"/>
          </p:cNvSpPr>
          <p:nvPr>
            <p:ph sz="half" idx="18"/>
          </p:nvPr>
        </p:nvSpPr>
        <p:spPr>
          <a:xfrm>
            <a:off x="4698998" y="1042989"/>
            <a:ext cx="4108451" cy="1646150"/>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Content Placeholder 3"/>
          <p:cNvSpPr>
            <a:spLocks noGrp="1"/>
          </p:cNvSpPr>
          <p:nvPr>
            <p:ph sz="half" idx="19"/>
          </p:nvPr>
        </p:nvSpPr>
        <p:spPr>
          <a:xfrm>
            <a:off x="4698999" y="2924120"/>
            <a:ext cx="4108451" cy="1663755"/>
          </a:xfrm>
          <a:prstGeom prst="rect">
            <a:avLst/>
          </a:prstGeom>
        </p:spPr>
        <p:txBody>
          <a:bodyPr/>
          <a:lstStyle>
            <a:lvl1pPr>
              <a:defRPr sz="1800"/>
            </a:lvl1pPr>
            <a:lvl2pPr>
              <a:defRPr sz="16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28" name="Date Placeholder 3"/>
          <p:cNvSpPr>
            <a:spLocks noGrp="1"/>
          </p:cNvSpPr>
          <p:nvPr>
            <p:ph type="dt" sz="half" idx="20"/>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29"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30"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2643468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Case Study">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609576" y="1042988"/>
            <a:ext cx="5197874" cy="3544886"/>
          </a:xfrm>
        </p:spPr>
        <p:txBody>
          <a:bodyPr>
            <a:normAutofit/>
          </a:bodyPr>
          <a:lstStyle>
            <a:lvl1pPr marL="0" indent="0">
              <a:lnSpc>
                <a:spcPct val="120000"/>
              </a:lnSpc>
              <a:spcAft>
                <a:spcPts val="300"/>
              </a:spcAft>
              <a:buNone/>
              <a:defRPr sz="1400" b="1"/>
            </a:lvl1pPr>
            <a:lvl2pPr marL="1588" indent="-1588">
              <a:lnSpc>
                <a:spcPct val="120000"/>
              </a:lnSpc>
              <a:spcBef>
                <a:spcPts val="0"/>
              </a:spcBef>
              <a:spcAft>
                <a:spcPts val="800"/>
              </a:spcAft>
              <a:buNone/>
              <a:defRPr sz="1400"/>
            </a:lvl2pPr>
            <a:lvl3pPr marL="173038" indent="-173038">
              <a:lnSpc>
                <a:spcPct val="120000"/>
              </a:lnSpc>
              <a:spcBef>
                <a:spcPts val="0"/>
              </a:spcBef>
              <a:spcAft>
                <a:spcPts val="600"/>
              </a:spcAft>
              <a:buFont typeface="Arial" panose="020B0604020202020204" pitchFamily="34" charset="0"/>
              <a:buChar char="–"/>
              <a:defRPr sz="1400"/>
            </a:lvl3pPr>
            <a:lvl4pPr marL="400050" indent="-173038">
              <a:lnSpc>
                <a:spcPct val="120000"/>
              </a:lnSpc>
              <a:spcBef>
                <a:spcPts val="0"/>
              </a:spcBef>
              <a:spcAft>
                <a:spcPts val="300"/>
              </a:spcAft>
              <a:buFont typeface="Arial" panose="020B0604020202020204" pitchFamily="34" charset="0"/>
              <a:buChar char="•"/>
              <a:defRPr sz="12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p>
            <a:r>
              <a:rPr lang="en-US"/>
              <a:t>I-55/75/26 Multimodal Corridor Study</a:t>
            </a:r>
            <a:endParaRPr lang="en-US" dirty="0"/>
          </a:p>
        </p:txBody>
      </p:sp>
      <p:sp>
        <p:nvSpPr>
          <p:cNvPr id="9" name="Slide Number Placeholder 8"/>
          <p:cNvSpPr>
            <a:spLocks noGrp="1"/>
          </p:cNvSpPr>
          <p:nvPr>
            <p:ph type="sldNum" sz="quarter" idx="12"/>
          </p:nvPr>
        </p:nvSpPr>
        <p:spPr/>
        <p:txBody>
          <a:body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
        <p:nvSpPr>
          <p:cNvPr id="12" name="Picture Placeholder 11"/>
          <p:cNvSpPr>
            <a:spLocks noGrp="1"/>
          </p:cNvSpPr>
          <p:nvPr>
            <p:ph type="pic" sz="quarter" idx="13" hasCustomPrompt="1"/>
          </p:nvPr>
        </p:nvSpPr>
        <p:spPr>
          <a:xfrm>
            <a:off x="339725" y="1042987"/>
            <a:ext cx="3019551" cy="3544887"/>
          </a:xfrm>
          <a:solidFill>
            <a:schemeClr val="accent6">
              <a:lumMod val="20000"/>
              <a:lumOff val="80000"/>
            </a:schemeClr>
          </a:solidFill>
        </p:spPr>
        <p:txBody>
          <a:bodyPr tIns="393192"/>
          <a:lstStyle>
            <a:lvl1pPr marL="0" indent="0">
              <a:buNone/>
              <a:defRPr sz="1400" b="1">
                <a:solidFill>
                  <a:schemeClr val="accent4"/>
                </a:solidFill>
              </a:defRPr>
            </a:lvl1pPr>
          </a:lstStyle>
          <a:p>
            <a:r>
              <a:rPr lang="en-US" dirty="0"/>
              <a:t>Insert Picture</a:t>
            </a:r>
          </a:p>
        </p:txBody>
      </p:sp>
      <p:sp>
        <p:nvSpPr>
          <p:cNvPr id="11" name="Title 1"/>
          <p:cNvSpPr>
            <a:spLocks noGrp="1"/>
          </p:cNvSpPr>
          <p:nvPr>
            <p:ph type="title"/>
          </p:nvPr>
        </p:nvSpPr>
        <p:spPr>
          <a:xfrm>
            <a:off x="337344" y="237744"/>
            <a:ext cx="8467344" cy="467105"/>
          </a:xfrm>
        </p:spPr>
        <p:txBody>
          <a:bodyPr/>
          <a:lstStyle>
            <a:lvl1pPr>
              <a:defRPr/>
            </a:lvl1pPr>
          </a:lstStyle>
          <a:p>
            <a:r>
              <a:rPr lang="en-US"/>
              <a:t>Click to edit Master title style</a:t>
            </a:r>
            <a:endParaRPr lang="en-US" dirty="0"/>
          </a:p>
        </p:txBody>
      </p:sp>
      <p:sp>
        <p:nvSpPr>
          <p:cNvPr id="13" name="Text Placeholder 2"/>
          <p:cNvSpPr>
            <a:spLocks noGrp="1"/>
          </p:cNvSpPr>
          <p:nvPr>
            <p:ph type="body" idx="1"/>
          </p:nvPr>
        </p:nvSpPr>
        <p:spPr>
          <a:xfrm>
            <a:off x="337344" y="473075"/>
            <a:ext cx="8473679" cy="360218"/>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827420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LUE Title Only">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18"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19"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0"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72245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BLUE Title Only">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18"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19"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0"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
        <p:nvSpPr>
          <p:cNvPr id="6" name="Picture Placeholder 10"/>
          <p:cNvSpPr>
            <a:spLocks noGrp="1"/>
          </p:cNvSpPr>
          <p:nvPr>
            <p:ph type="pic" sz="quarter" idx="16"/>
          </p:nvPr>
        </p:nvSpPr>
        <p:spPr>
          <a:xfrm>
            <a:off x="0" y="1043940"/>
            <a:ext cx="2286000" cy="3863022"/>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7" name="Picture Placeholder 10"/>
          <p:cNvSpPr>
            <a:spLocks noGrp="1"/>
          </p:cNvSpPr>
          <p:nvPr>
            <p:ph type="pic" sz="quarter" idx="17"/>
          </p:nvPr>
        </p:nvSpPr>
        <p:spPr>
          <a:xfrm>
            <a:off x="2286000" y="1043940"/>
            <a:ext cx="2286000" cy="3863022"/>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8" name="Picture Placeholder 10"/>
          <p:cNvSpPr>
            <a:spLocks noGrp="1"/>
          </p:cNvSpPr>
          <p:nvPr>
            <p:ph type="pic" sz="quarter" idx="18"/>
          </p:nvPr>
        </p:nvSpPr>
        <p:spPr>
          <a:xfrm>
            <a:off x="4572000" y="1043940"/>
            <a:ext cx="2286000" cy="3863022"/>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9" name="Picture Placeholder 10"/>
          <p:cNvSpPr>
            <a:spLocks noGrp="1"/>
          </p:cNvSpPr>
          <p:nvPr>
            <p:ph type="pic" sz="quarter" idx="19"/>
          </p:nvPr>
        </p:nvSpPr>
        <p:spPr>
          <a:xfrm>
            <a:off x="6858000" y="1043940"/>
            <a:ext cx="2286000" cy="3863022"/>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Tree>
    <p:extLst>
      <p:ext uri="{BB962C8B-B14F-4D97-AF65-F5344CB8AC3E}">
        <p14:creationId xmlns:p14="http://schemas.microsoft.com/office/powerpoint/2010/main" val="1811159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BLUE Title Only">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18"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19"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0"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
        <p:nvSpPr>
          <p:cNvPr id="6" name="Picture Placeholder 10"/>
          <p:cNvSpPr>
            <a:spLocks noGrp="1"/>
          </p:cNvSpPr>
          <p:nvPr>
            <p:ph type="pic" sz="quarter" idx="16"/>
          </p:nvPr>
        </p:nvSpPr>
        <p:spPr>
          <a:xfrm>
            <a:off x="0" y="1043940"/>
            <a:ext cx="3055620" cy="3863022"/>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7" name="Picture Placeholder 10"/>
          <p:cNvSpPr>
            <a:spLocks noGrp="1"/>
          </p:cNvSpPr>
          <p:nvPr>
            <p:ph type="pic" sz="quarter" idx="17"/>
          </p:nvPr>
        </p:nvSpPr>
        <p:spPr>
          <a:xfrm>
            <a:off x="3044190" y="1043940"/>
            <a:ext cx="3055620" cy="3863022"/>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8" name="Picture Placeholder 10"/>
          <p:cNvSpPr>
            <a:spLocks noGrp="1"/>
          </p:cNvSpPr>
          <p:nvPr>
            <p:ph type="pic" sz="quarter" idx="18"/>
          </p:nvPr>
        </p:nvSpPr>
        <p:spPr>
          <a:xfrm>
            <a:off x="6088380" y="1043940"/>
            <a:ext cx="3055620" cy="3863022"/>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Tree>
    <p:extLst>
      <p:ext uri="{BB962C8B-B14F-4D97-AF65-F5344CB8AC3E}">
        <p14:creationId xmlns:p14="http://schemas.microsoft.com/office/powerpoint/2010/main" val="1400431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BLUE Title Only">
    <p:spTree>
      <p:nvGrpSpPr>
        <p:cNvPr id="1" name=""/>
        <p:cNvGrpSpPr/>
        <p:nvPr/>
      </p:nvGrpSpPr>
      <p:grpSpPr>
        <a:xfrm>
          <a:off x="0" y="0"/>
          <a:ext cx="0" cy="0"/>
          <a:chOff x="0" y="0"/>
          <a:chExt cx="0" cy="0"/>
        </a:xfrm>
      </p:grpSpPr>
      <p:sp>
        <p:nvSpPr>
          <p:cNvPr id="6" name="Picture Placeholder 10"/>
          <p:cNvSpPr>
            <a:spLocks noGrp="1"/>
          </p:cNvSpPr>
          <p:nvPr>
            <p:ph type="pic" sz="quarter" idx="16"/>
          </p:nvPr>
        </p:nvSpPr>
        <p:spPr>
          <a:xfrm>
            <a:off x="0" y="1043940"/>
            <a:ext cx="1828800" cy="3863022"/>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7" name="Picture Placeholder 10"/>
          <p:cNvSpPr>
            <a:spLocks noGrp="1"/>
          </p:cNvSpPr>
          <p:nvPr>
            <p:ph type="pic" sz="quarter" idx="17"/>
          </p:nvPr>
        </p:nvSpPr>
        <p:spPr>
          <a:xfrm>
            <a:off x="1828800" y="1043940"/>
            <a:ext cx="1828800" cy="3863022"/>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8" name="Picture Placeholder 10"/>
          <p:cNvSpPr>
            <a:spLocks noGrp="1"/>
          </p:cNvSpPr>
          <p:nvPr>
            <p:ph type="pic" sz="quarter" idx="18"/>
          </p:nvPr>
        </p:nvSpPr>
        <p:spPr>
          <a:xfrm>
            <a:off x="3657600" y="1043940"/>
            <a:ext cx="1828800" cy="3863022"/>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9" name="Picture Placeholder 10"/>
          <p:cNvSpPr>
            <a:spLocks noGrp="1"/>
          </p:cNvSpPr>
          <p:nvPr>
            <p:ph type="pic" sz="quarter" idx="19"/>
          </p:nvPr>
        </p:nvSpPr>
        <p:spPr>
          <a:xfrm>
            <a:off x="5486400" y="1043940"/>
            <a:ext cx="1828800" cy="3863022"/>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10" name="Picture Placeholder 10"/>
          <p:cNvSpPr>
            <a:spLocks noGrp="1"/>
          </p:cNvSpPr>
          <p:nvPr>
            <p:ph type="pic" sz="quarter" idx="20"/>
          </p:nvPr>
        </p:nvSpPr>
        <p:spPr>
          <a:xfrm>
            <a:off x="7315200" y="1043940"/>
            <a:ext cx="1828800" cy="3863022"/>
          </a:xfrm>
          <a:solidFill>
            <a:schemeClr val="accent6">
              <a:lumMod val="60000"/>
              <a:lumOff val="40000"/>
            </a:schemeClr>
          </a:solidFill>
        </p:spPr>
        <p:txBody>
          <a:bodyPr lIns="91440" tIns="91440"/>
          <a:lstStyle>
            <a:lvl1pPr marL="0" indent="0">
              <a:buNone/>
              <a:defRPr sz="800" b="0">
                <a:solidFill>
                  <a:schemeClr val="tx1"/>
                </a:solidFill>
              </a:defRPr>
            </a:lvl1pPr>
          </a:lstStyle>
          <a:p>
            <a:r>
              <a:rPr lang="en-US"/>
              <a:t>Click icon to add picture</a:t>
            </a:r>
          </a:p>
        </p:txBody>
      </p:sp>
      <p:sp>
        <p:nvSpPr>
          <p:cNvPr id="14"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18"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19"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20"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3131245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UE Index Title Only">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17"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18"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19"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1416101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LUE_WORLD MAP_COMPLE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288" y="826272"/>
            <a:ext cx="7699772" cy="3806508"/>
          </a:xfrm>
          <a:prstGeom prst="rect">
            <a:avLst/>
          </a:prstGeom>
        </p:spPr>
      </p:pic>
      <p:sp>
        <p:nvSpPr>
          <p:cNvPr id="8"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12" name="Date Placeholder 3"/>
          <p:cNvSpPr>
            <a:spLocks noGrp="1"/>
          </p:cNvSpPr>
          <p:nvPr>
            <p:ph type="dt" sz="half" idx="2"/>
          </p:nvPr>
        </p:nvSpPr>
        <p:spPr>
          <a:xfrm>
            <a:off x="3708004" y="4948927"/>
            <a:ext cx="1477171" cy="11787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endParaRPr lang="en-US" dirty="0"/>
          </a:p>
        </p:txBody>
      </p:sp>
      <p:sp>
        <p:nvSpPr>
          <p:cNvPr id="13" name="Footer Placeholder 4"/>
          <p:cNvSpPr>
            <a:spLocks noGrp="1"/>
          </p:cNvSpPr>
          <p:nvPr>
            <p:ph type="ftr" sz="quarter" idx="3"/>
          </p:nvPr>
        </p:nvSpPr>
        <p:spPr>
          <a:xfrm>
            <a:off x="337345" y="4949522"/>
            <a:ext cx="3298030" cy="116681"/>
          </a:xfrm>
          <a:prstGeom prst="rect">
            <a:avLst/>
          </a:prstGeom>
        </p:spPr>
        <p:txBody>
          <a:bodyPr vert="horz" wrap="square" lIns="0" tIns="0" rIns="0" bIns="0" rtlCol="0" anchor="ctr" anchorCtr="0">
            <a:noAutofit/>
          </a:bodyPr>
          <a:lstStyle>
            <a:lvl1pPr algn="l">
              <a:defRPr sz="800">
                <a:solidFill>
                  <a:schemeClr val="bg1"/>
                </a:solidFill>
                <a:latin typeface="+mn-lt"/>
                <a:cs typeface="AECOM Sans" panose="020B0504020202020204" pitchFamily="34" charset="0"/>
              </a:defRPr>
            </a:lvl1pPr>
          </a:lstStyle>
          <a:p>
            <a:r>
              <a:rPr lang="en-US"/>
              <a:t>I-55/75/26 Multimodal Corridor Study</a:t>
            </a:r>
            <a:endParaRPr lang="en-US" dirty="0"/>
          </a:p>
        </p:txBody>
      </p:sp>
      <p:sp>
        <p:nvSpPr>
          <p:cNvPr id="14" name="Slide Number Placeholder 5"/>
          <p:cNvSpPr>
            <a:spLocks noGrp="1"/>
          </p:cNvSpPr>
          <p:nvPr>
            <p:ph type="sldNum" sz="quarter" idx="4"/>
          </p:nvPr>
        </p:nvSpPr>
        <p:spPr>
          <a:xfrm>
            <a:off x="5279620" y="4948426"/>
            <a:ext cx="1349779" cy="118872"/>
          </a:xfrm>
          <a:prstGeom prst="rect">
            <a:avLst/>
          </a:prstGeom>
        </p:spPr>
        <p:txBody>
          <a:bodyPr vert="horz" wrap="square" lIns="0" tIns="0" rIns="0" bIns="0" rtlCol="0" anchor="ctr" anchorCtr="0">
            <a:noAutofit/>
          </a:bodyPr>
          <a:lstStyle>
            <a:lvl1pPr algn="l">
              <a:defRPr sz="800">
                <a:solidFill>
                  <a:schemeClr val="bg1"/>
                </a:solidFill>
                <a:latin typeface="+mn-lt"/>
                <a:cs typeface="Arial" pitchFamily="34" charset="0"/>
              </a:defRPr>
            </a:lvl1pPr>
          </a:lstStyle>
          <a:p>
            <a:r>
              <a:rPr lang="en-US">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3495148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Y Project Team">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p>
            <a:r>
              <a:rPr lang="en-US"/>
              <a:t>I-55/75/26 Multimodal Corridor Study</a:t>
            </a:r>
            <a:endParaRPr lang="en-US" dirty="0"/>
          </a:p>
        </p:txBody>
      </p:sp>
      <p:sp>
        <p:nvSpPr>
          <p:cNvPr id="9" name="Slide Number Placeholder 8"/>
          <p:cNvSpPr>
            <a:spLocks noGrp="1"/>
          </p:cNvSpPr>
          <p:nvPr>
            <p:ph type="sldNum" sz="quarter" idx="12"/>
          </p:nvPr>
        </p:nvSpPr>
        <p:spPr/>
        <p:txBody>
          <a:body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
        <p:nvSpPr>
          <p:cNvPr id="5" name="Content Placeholder 4"/>
          <p:cNvSpPr>
            <a:spLocks noGrp="1"/>
          </p:cNvSpPr>
          <p:nvPr>
            <p:ph sz="quarter" idx="13"/>
          </p:nvPr>
        </p:nvSpPr>
        <p:spPr>
          <a:xfrm>
            <a:off x="339725" y="1042988"/>
            <a:ext cx="1930400" cy="941619"/>
          </a:xfrm>
        </p:spPr>
        <p:txBody>
          <a:bodyPr/>
          <a:lstStyle>
            <a:lvl1pPr marL="0" indent="0">
              <a:lnSpc>
                <a:spcPct val="100000"/>
              </a:lnSpc>
              <a:spcBef>
                <a:spcPts val="1100"/>
              </a:spcBef>
              <a:spcAft>
                <a:spcPts val="0"/>
              </a:spcAft>
              <a:buNone/>
              <a:defRPr sz="1400" b="1"/>
            </a:lvl1pPr>
            <a:lvl2pPr marL="0" indent="0">
              <a:lnSpc>
                <a:spcPct val="100000"/>
              </a:lnSpc>
              <a:spcAft>
                <a:spcPts val="0"/>
              </a:spcAft>
              <a:buNone/>
              <a:defRPr sz="1200"/>
            </a:lvl2pPr>
            <a:lvl3pPr marL="173038" indent="-173038">
              <a:lnSpc>
                <a:spcPct val="100000"/>
              </a:lnSpc>
              <a:spcAft>
                <a:spcPts val="0"/>
              </a:spcAft>
              <a:buFont typeface="Arial" panose="020B0604020202020204" pitchFamily="34" charset="0"/>
              <a:buChar char="–"/>
              <a:defRPr sz="1000"/>
            </a:lvl3pPr>
          </a:lstStyle>
          <a:p>
            <a:pPr lvl="0"/>
            <a:r>
              <a:rPr lang="en-US"/>
              <a:t>Click to edit Master text styles</a:t>
            </a:r>
          </a:p>
          <a:p>
            <a:pPr lvl="1"/>
            <a:r>
              <a:rPr lang="en-US"/>
              <a:t>Second level</a:t>
            </a:r>
          </a:p>
          <a:p>
            <a:pPr lvl="2"/>
            <a:r>
              <a:rPr lang="en-US"/>
              <a:t>Third level</a:t>
            </a:r>
          </a:p>
        </p:txBody>
      </p:sp>
      <p:sp>
        <p:nvSpPr>
          <p:cNvPr id="11" name="Picture Placeholder 10"/>
          <p:cNvSpPr>
            <a:spLocks noGrp="1"/>
          </p:cNvSpPr>
          <p:nvPr>
            <p:ph type="pic" sz="quarter" idx="14"/>
          </p:nvPr>
        </p:nvSpPr>
        <p:spPr>
          <a:xfrm>
            <a:off x="2518448" y="1042988"/>
            <a:ext cx="839913" cy="941619"/>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13" name="Picture Placeholder 10"/>
          <p:cNvSpPr>
            <a:spLocks noGrp="1"/>
          </p:cNvSpPr>
          <p:nvPr>
            <p:ph type="pic" sz="quarter" idx="15"/>
          </p:nvPr>
        </p:nvSpPr>
        <p:spPr>
          <a:xfrm>
            <a:off x="3607078" y="104277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14" name="Picture Placeholder 10"/>
          <p:cNvSpPr>
            <a:spLocks noGrp="1"/>
          </p:cNvSpPr>
          <p:nvPr>
            <p:ph type="pic" sz="quarter" idx="16"/>
          </p:nvPr>
        </p:nvSpPr>
        <p:spPr>
          <a:xfrm>
            <a:off x="4696128" y="104277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15" name="Picture Placeholder 10"/>
          <p:cNvSpPr>
            <a:spLocks noGrp="1"/>
          </p:cNvSpPr>
          <p:nvPr>
            <p:ph type="pic" sz="quarter" idx="17"/>
          </p:nvPr>
        </p:nvSpPr>
        <p:spPr>
          <a:xfrm>
            <a:off x="5785178" y="104277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16" name="Picture Placeholder 10"/>
          <p:cNvSpPr>
            <a:spLocks noGrp="1"/>
          </p:cNvSpPr>
          <p:nvPr>
            <p:ph type="pic" sz="quarter" idx="18"/>
          </p:nvPr>
        </p:nvSpPr>
        <p:spPr>
          <a:xfrm>
            <a:off x="6874228" y="104277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17" name="Picture Placeholder 10"/>
          <p:cNvSpPr>
            <a:spLocks noGrp="1"/>
          </p:cNvSpPr>
          <p:nvPr>
            <p:ph type="pic" sz="quarter" idx="19"/>
          </p:nvPr>
        </p:nvSpPr>
        <p:spPr>
          <a:xfrm>
            <a:off x="7963280" y="104277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18" name="Picture Placeholder 10"/>
          <p:cNvSpPr>
            <a:spLocks noGrp="1"/>
          </p:cNvSpPr>
          <p:nvPr>
            <p:ph type="pic" sz="quarter" idx="20"/>
          </p:nvPr>
        </p:nvSpPr>
        <p:spPr>
          <a:xfrm>
            <a:off x="2519363" y="222096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19" name="Picture Placeholder 10"/>
          <p:cNvSpPr>
            <a:spLocks noGrp="1"/>
          </p:cNvSpPr>
          <p:nvPr>
            <p:ph type="pic" sz="quarter" idx="21"/>
          </p:nvPr>
        </p:nvSpPr>
        <p:spPr>
          <a:xfrm>
            <a:off x="3608146" y="222096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20" name="Picture Placeholder 10"/>
          <p:cNvSpPr>
            <a:spLocks noGrp="1"/>
          </p:cNvSpPr>
          <p:nvPr>
            <p:ph type="pic" sz="quarter" idx="22"/>
          </p:nvPr>
        </p:nvSpPr>
        <p:spPr>
          <a:xfrm>
            <a:off x="4696929" y="222096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21" name="Picture Placeholder 10"/>
          <p:cNvSpPr>
            <a:spLocks noGrp="1"/>
          </p:cNvSpPr>
          <p:nvPr>
            <p:ph type="pic" sz="quarter" idx="23"/>
          </p:nvPr>
        </p:nvSpPr>
        <p:spPr>
          <a:xfrm>
            <a:off x="5785712" y="222096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22" name="Picture Placeholder 10"/>
          <p:cNvSpPr>
            <a:spLocks noGrp="1"/>
          </p:cNvSpPr>
          <p:nvPr>
            <p:ph type="pic" sz="quarter" idx="24"/>
          </p:nvPr>
        </p:nvSpPr>
        <p:spPr>
          <a:xfrm>
            <a:off x="6874495" y="222096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23" name="Picture Placeholder 10"/>
          <p:cNvSpPr>
            <a:spLocks noGrp="1"/>
          </p:cNvSpPr>
          <p:nvPr>
            <p:ph type="pic" sz="quarter" idx="25"/>
          </p:nvPr>
        </p:nvSpPr>
        <p:spPr>
          <a:xfrm>
            <a:off x="7963280" y="222096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24" name="Picture Placeholder 10"/>
          <p:cNvSpPr>
            <a:spLocks noGrp="1"/>
          </p:cNvSpPr>
          <p:nvPr>
            <p:ph type="pic" sz="quarter" idx="26"/>
          </p:nvPr>
        </p:nvSpPr>
        <p:spPr>
          <a:xfrm>
            <a:off x="2519363" y="339915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25" name="Picture Placeholder 10"/>
          <p:cNvSpPr>
            <a:spLocks noGrp="1"/>
          </p:cNvSpPr>
          <p:nvPr>
            <p:ph type="pic" sz="quarter" idx="27"/>
          </p:nvPr>
        </p:nvSpPr>
        <p:spPr>
          <a:xfrm>
            <a:off x="3608146" y="339915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26" name="Picture Placeholder 10"/>
          <p:cNvSpPr>
            <a:spLocks noGrp="1"/>
          </p:cNvSpPr>
          <p:nvPr>
            <p:ph type="pic" sz="quarter" idx="28"/>
          </p:nvPr>
        </p:nvSpPr>
        <p:spPr>
          <a:xfrm>
            <a:off x="4696929" y="339915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27" name="Picture Placeholder 10"/>
          <p:cNvSpPr>
            <a:spLocks noGrp="1"/>
          </p:cNvSpPr>
          <p:nvPr>
            <p:ph type="pic" sz="quarter" idx="29"/>
          </p:nvPr>
        </p:nvSpPr>
        <p:spPr>
          <a:xfrm>
            <a:off x="5785712" y="339915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28" name="Picture Placeholder 10"/>
          <p:cNvSpPr>
            <a:spLocks noGrp="1"/>
          </p:cNvSpPr>
          <p:nvPr>
            <p:ph type="pic" sz="quarter" idx="30"/>
          </p:nvPr>
        </p:nvSpPr>
        <p:spPr>
          <a:xfrm>
            <a:off x="6874495" y="339915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29" name="Picture Placeholder 10"/>
          <p:cNvSpPr>
            <a:spLocks noGrp="1"/>
          </p:cNvSpPr>
          <p:nvPr>
            <p:ph type="pic" sz="quarter" idx="31"/>
          </p:nvPr>
        </p:nvSpPr>
        <p:spPr>
          <a:xfrm>
            <a:off x="7963280" y="3399155"/>
            <a:ext cx="841248" cy="941832"/>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32" name="Content Placeholder 4"/>
          <p:cNvSpPr>
            <a:spLocks noGrp="1"/>
          </p:cNvSpPr>
          <p:nvPr>
            <p:ph sz="quarter" idx="32"/>
          </p:nvPr>
        </p:nvSpPr>
        <p:spPr>
          <a:xfrm>
            <a:off x="337345" y="2221178"/>
            <a:ext cx="1930400" cy="941619"/>
          </a:xfrm>
        </p:spPr>
        <p:txBody>
          <a:bodyPr/>
          <a:lstStyle>
            <a:lvl1pPr marL="0" indent="0">
              <a:lnSpc>
                <a:spcPct val="100000"/>
              </a:lnSpc>
              <a:spcBef>
                <a:spcPts val="1100"/>
              </a:spcBef>
              <a:spcAft>
                <a:spcPts val="0"/>
              </a:spcAft>
              <a:buNone/>
              <a:defRPr sz="1400" b="1"/>
            </a:lvl1pPr>
            <a:lvl2pPr marL="0" indent="0">
              <a:lnSpc>
                <a:spcPct val="100000"/>
              </a:lnSpc>
              <a:spcAft>
                <a:spcPts val="0"/>
              </a:spcAft>
              <a:buNone/>
              <a:defRPr sz="1200"/>
            </a:lvl2pPr>
            <a:lvl3pPr marL="173038" indent="-173038">
              <a:lnSpc>
                <a:spcPct val="100000"/>
              </a:lnSpc>
              <a:spcAft>
                <a:spcPts val="0"/>
              </a:spcAft>
              <a:buFont typeface="Arial" panose="020B0604020202020204" pitchFamily="34" charset="0"/>
              <a:buChar char="–"/>
              <a:defRPr sz="1000"/>
            </a:lvl3pPr>
          </a:lstStyle>
          <a:p>
            <a:pPr lvl="0"/>
            <a:r>
              <a:rPr lang="en-US"/>
              <a:t>Click to edit Master text styles</a:t>
            </a:r>
          </a:p>
          <a:p>
            <a:pPr lvl="1"/>
            <a:r>
              <a:rPr lang="en-US"/>
              <a:t>Second level</a:t>
            </a:r>
          </a:p>
          <a:p>
            <a:pPr lvl="2"/>
            <a:r>
              <a:rPr lang="en-US"/>
              <a:t>Third level</a:t>
            </a:r>
          </a:p>
        </p:txBody>
      </p:sp>
      <p:sp>
        <p:nvSpPr>
          <p:cNvPr id="33" name="Content Placeholder 4"/>
          <p:cNvSpPr>
            <a:spLocks noGrp="1"/>
          </p:cNvSpPr>
          <p:nvPr>
            <p:ph sz="quarter" idx="33"/>
          </p:nvPr>
        </p:nvSpPr>
        <p:spPr>
          <a:xfrm>
            <a:off x="337345" y="3399155"/>
            <a:ext cx="1930400" cy="941619"/>
          </a:xfrm>
        </p:spPr>
        <p:txBody>
          <a:bodyPr/>
          <a:lstStyle>
            <a:lvl1pPr marL="0" indent="0">
              <a:lnSpc>
                <a:spcPct val="100000"/>
              </a:lnSpc>
              <a:spcBef>
                <a:spcPts val="1100"/>
              </a:spcBef>
              <a:spcAft>
                <a:spcPts val="0"/>
              </a:spcAft>
              <a:buNone/>
              <a:defRPr sz="1400" b="1"/>
            </a:lvl1pPr>
            <a:lvl2pPr marL="0" indent="0">
              <a:lnSpc>
                <a:spcPct val="100000"/>
              </a:lnSpc>
              <a:spcAft>
                <a:spcPts val="0"/>
              </a:spcAft>
              <a:buNone/>
              <a:defRPr sz="1200"/>
            </a:lvl2pPr>
            <a:lvl3pPr marL="173038" indent="-173038">
              <a:lnSpc>
                <a:spcPct val="100000"/>
              </a:lnSpc>
              <a:spcAft>
                <a:spcPts val="0"/>
              </a:spcAft>
              <a:buFont typeface="Arial" panose="020B0604020202020204" pitchFamily="34" charset="0"/>
              <a:buChar char="–"/>
              <a:defRPr sz="1000"/>
            </a:lvl3pPr>
          </a:lstStyle>
          <a:p>
            <a:pPr lvl="0"/>
            <a:r>
              <a:rPr lang="en-US"/>
              <a:t>Click to edit Master text styles</a:t>
            </a:r>
          </a:p>
          <a:p>
            <a:pPr lvl="1"/>
            <a:r>
              <a:rPr lang="en-US"/>
              <a:t>Second level</a:t>
            </a:r>
          </a:p>
          <a:p>
            <a:pPr lvl="2"/>
            <a:r>
              <a:rPr lang="en-US"/>
              <a:t>Third level</a:t>
            </a:r>
          </a:p>
        </p:txBody>
      </p:sp>
      <p:sp>
        <p:nvSpPr>
          <p:cNvPr id="36" name="Title 1"/>
          <p:cNvSpPr>
            <a:spLocks noGrp="1"/>
          </p:cNvSpPr>
          <p:nvPr>
            <p:ph type="title"/>
          </p:nvPr>
        </p:nvSpPr>
        <p:spPr>
          <a:xfrm>
            <a:off x="337344" y="232202"/>
            <a:ext cx="8467344" cy="467105"/>
          </a:xfrm>
        </p:spPr>
        <p:txBody>
          <a:bodyPr/>
          <a:lstStyle>
            <a:lvl1pPr>
              <a:defRPr/>
            </a:lvl1pPr>
          </a:lstStyle>
          <a:p>
            <a:r>
              <a:rPr lang="en-US"/>
              <a:t>Click to edit Master title style</a:t>
            </a:r>
            <a:endParaRPr lang="en-US" dirty="0"/>
          </a:p>
        </p:txBody>
      </p:sp>
      <p:sp>
        <p:nvSpPr>
          <p:cNvPr id="37" name="Text Placeholder 2"/>
          <p:cNvSpPr>
            <a:spLocks noGrp="1"/>
          </p:cNvSpPr>
          <p:nvPr>
            <p:ph type="body" idx="1"/>
          </p:nvPr>
        </p:nvSpPr>
        <p:spPr>
          <a:xfrm>
            <a:off x="337344" y="473075"/>
            <a:ext cx="8473679" cy="360218"/>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95033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Y Staff Bio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p>
            <a:r>
              <a:rPr lang="en-US"/>
              <a:t>I-55/75/26 Multimodal Corridor Study</a:t>
            </a:r>
            <a:endParaRPr lang="en-US" dirty="0"/>
          </a:p>
        </p:txBody>
      </p:sp>
      <p:sp>
        <p:nvSpPr>
          <p:cNvPr id="9" name="Slide Number Placeholder 8"/>
          <p:cNvSpPr>
            <a:spLocks noGrp="1"/>
          </p:cNvSpPr>
          <p:nvPr>
            <p:ph type="sldNum" sz="quarter" idx="12"/>
          </p:nvPr>
        </p:nvSpPr>
        <p:spPr/>
        <p:txBody>
          <a:body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
        <p:nvSpPr>
          <p:cNvPr id="12" name="Picture Placeholder 10"/>
          <p:cNvSpPr>
            <a:spLocks noGrp="1"/>
          </p:cNvSpPr>
          <p:nvPr>
            <p:ph type="pic" sz="quarter" idx="14"/>
          </p:nvPr>
        </p:nvSpPr>
        <p:spPr>
          <a:xfrm>
            <a:off x="339725" y="1042988"/>
            <a:ext cx="839913" cy="941619"/>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16" name="Picture Placeholder 10"/>
          <p:cNvSpPr>
            <a:spLocks noGrp="1"/>
          </p:cNvSpPr>
          <p:nvPr>
            <p:ph type="pic" sz="quarter" idx="15"/>
          </p:nvPr>
        </p:nvSpPr>
        <p:spPr>
          <a:xfrm>
            <a:off x="4697413" y="1042988"/>
            <a:ext cx="839913" cy="941619"/>
          </a:xfrm>
          <a:solidFill>
            <a:schemeClr val="accent6">
              <a:lumMod val="20000"/>
              <a:lumOff val="80000"/>
            </a:schemeClr>
          </a:solidFill>
        </p:spPr>
        <p:txBody>
          <a:bodyPr lIns="91440" tIns="91440"/>
          <a:lstStyle>
            <a:lvl1pPr marL="0" indent="0">
              <a:buNone/>
              <a:defRPr sz="1050" b="1">
                <a:solidFill>
                  <a:schemeClr val="accent4"/>
                </a:solidFill>
              </a:defRPr>
            </a:lvl1pPr>
          </a:lstStyle>
          <a:p>
            <a:r>
              <a:rPr lang="en-US"/>
              <a:t>Click icon to add picture</a:t>
            </a:r>
          </a:p>
        </p:txBody>
      </p:sp>
      <p:sp>
        <p:nvSpPr>
          <p:cNvPr id="11" name="Content Placeholder 5"/>
          <p:cNvSpPr>
            <a:spLocks noGrp="1"/>
          </p:cNvSpPr>
          <p:nvPr>
            <p:ph sz="quarter" idx="16"/>
          </p:nvPr>
        </p:nvSpPr>
        <p:spPr>
          <a:xfrm>
            <a:off x="337344" y="2266950"/>
            <a:ext cx="4108450" cy="2320925"/>
          </a:xfrm>
        </p:spPr>
        <p:txBody>
          <a:bodyPr>
            <a:normAutofit/>
          </a:bodyPr>
          <a:lstStyle>
            <a:lvl1pPr marL="0" indent="0">
              <a:lnSpc>
                <a:spcPct val="100000"/>
              </a:lnSpc>
              <a:spcAft>
                <a:spcPts val="800"/>
              </a:spcAft>
              <a:buNone/>
              <a:defRPr sz="1400" b="1"/>
            </a:lvl1pPr>
            <a:lvl2pPr marL="1588" indent="-1588">
              <a:lnSpc>
                <a:spcPct val="100000"/>
              </a:lnSpc>
              <a:spcBef>
                <a:spcPts val="0"/>
              </a:spcBef>
              <a:spcAft>
                <a:spcPts val="800"/>
              </a:spcAft>
              <a:buNone/>
              <a:defRPr sz="1400"/>
            </a:lvl2pPr>
            <a:lvl3pPr marL="173038" indent="-173038">
              <a:lnSpc>
                <a:spcPct val="100000"/>
              </a:lnSpc>
              <a:spcBef>
                <a:spcPts val="0"/>
              </a:spcBef>
              <a:spcAft>
                <a:spcPts val="600"/>
              </a:spcAft>
              <a:buFont typeface="Arial" panose="020B0604020202020204" pitchFamily="34" charset="0"/>
              <a:buChar char="–"/>
              <a:defRPr sz="1400"/>
            </a:lvl3pPr>
            <a:lvl4pPr marL="400050" indent="-173038">
              <a:lnSpc>
                <a:spcPct val="100000"/>
              </a:lnSpc>
              <a:spcBef>
                <a:spcPts val="0"/>
              </a:spcBef>
              <a:spcAft>
                <a:spcPts val="300"/>
              </a:spcAft>
              <a:buFont typeface="Arial" panose="020B0604020202020204" pitchFamily="34" charset="0"/>
              <a:buChar char="•"/>
              <a:defRPr sz="12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itle 1"/>
          <p:cNvSpPr>
            <a:spLocks noGrp="1"/>
          </p:cNvSpPr>
          <p:nvPr>
            <p:ph type="title"/>
          </p:nvPr>
        </p:nvSpPr>
        <p:spPr>
          <a:xfrm>
            <a:off x="337344" y="232202"/>
            <a:ext cx="8467344" cy="467105"/>
          </a:xfrm>
        </p:spPr>
        <p:txBody>
          <a:bodyPr/>
          <a:lstStyle>
            <a:lvl1pPr>
              <a:defRPr/>
            </a:lvl1pPr>
          </a:lstStyle>
          <a:p>
            <a:r>
              <a:rPr lang="en-US"/>
              <a:t>Click to edit Master title style</a:t>
            </a:r>
            <a:endParaRPr lang="en-US" dirty="0"/>
          </a:p>
        </p:txBody>
      </p:sp>
      <p:sp>
        <p:nvSpPr>
          <p:cNvPr id="19" name="Text Placeholder 2"/>
          <p:cNvSpPr>
            <a:spLocks noGrp="1"/>
          </p:cNvSpPr>
          <p:nvPr>
            <p:ph type="body" idx="1"/>
          </p:nvPr>
        </p:nvSpPr>
        <p:spPr>
          <a:xfrm>
            <a:off x="337344" y="473075"/>
            <a:ext cx="8473679" cy="360218"/>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p:cNvSpPr>
            <a:spLocks noGrp="1"/>
          </p:cNvSpPr>
          <p:nvPr>
            <p:ph sz="quarter" idx="17"/>
          </p:nvPr>
        </p:nvSpPr>
        <p:spPr>
          <a:xfrm>
            <a:off x="4695033" y="2266950"/>
            <a:ext cx="4108450" cy="2320925"/>
          </a:xfrm>
        </p:spPr>
        <p:txBody>
          <a:bodyPr>
            <a:normAutofit/>
          </a:bodyPr>
          <a:lstStyle>
            <a:lvl1pPr marL="0" indent="0">
              <a:lnSpc>
                <a:spcPct val="100000"/>
              </a:lnSpc>
              <a:spcAft>
                <a:spcPts val="800"/>
              </a:spcAft>
              <a:buNone/>
              <a:defRPr sz="1400" b="1"/>
            </a:lvl1pPr>
            <a:lvl2pPr marL="1588" indent="-1588">
              <a:lnSpc>
                <a:spcPct val="100000"/>
              </a:lnSpc>
              <a:spcBef>
                <a:spcPts val="0"/>
              </a:spcBef>
              <a:spcAft>
                <a:spcPts val="800"/>
              </a:spcAft>
              <a:buNone/>
              <a:defRPr sz="1400"/>
            </a:lvl2pPr>
            <a:lvl3pPr marL="173038" indent="-173038">
              <a:lnSpc>
                <a:spcPct val="100000"/>
              </a:lnSpc>
              <a:spcBef>
                <a:spcPts val="0"/>
              </a:spcBef>
              <a:spcAft>
                <a:spcPts val="600"/>
              </a:spcAft>
              <a:buFont typeface="Arial" panose="020B0604020202020204" pitchFamily="34" charset="0"/>
              <a:buChar char="–"/>
              <a:defRPr sz="1400"/>
            </a:lvl3pPr>
            <a:lvl4pPr marL="400050" indent="-173038">
              <a:lnSpc>
                <a:spcPct val="100000"/>
              </a:lnSpc>
              <a:spcBef>
                <a:spcPts val="0"/>
              </a:spcBef>
              <a:spcAft>
                <a:spcPts val="300"/>
              </a:spcAft>
              <a:buFont typeface="Arial" panose="020B0604020202020204" pitchFamily="34" charset="0"/>
              <a:buChar char="•"/>
              <a:defRPr sz="12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9821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p>
            <a:r>
              <a:rPr lang="en-US"/>
              <a:t>I-55/75/26 Multimodal Corridor Study</a:t>
            </a:r>
            <a:endParaRPr lang="en-US" dirty="0"/>
          </a:p>
        </p:txBody>
      </p:sp>
      <p:sp>
        <p:nvSpPr>
          <p:cNvPr id="4" name="Slide Number Placeholder 3"/>
          <p:cNvSpPr>
            <a:spLocks noGrp="1"/>
          </p:cNvSpPr>
          <p:nvPr>
            <p:ph type="sldNum" sz="quarter" idx="12"/>
          </p:nvPr>
        </p:nvSpPr>
        <p:spPr/>
        <p:txBody>
          <a:body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396016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AY Title Slide">
    <p:bg>
      <p:bgPr>
        <a:solidFill>
          <a:srgbClr val="8B8987"/>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123825" y="-40943"/>
            <a:ext cx="9370183" cy="2490716"/>
            <a:chOff x="-123825" y="-54591"/>
            <a:chExt cx="9370183" cy="3320955"/>
          </a:xfrm>
        </p:grpSpPr>
        <p:cxnSp>
          <p:nvCxnSpPr>
            <p:cNvPr id="5" name="Straight Connector 4"/>
            <p:cNvCxnSpPr/>
            <p:nvPr userDrawn="1"/>
          </p:nvCxnSpPr>
          <p:spPr>
            <a:xfrm flipH="1">
              <a:off x="-123825" y="-20472"/>
              <a:ext cx="6067427" cy="1265072"/>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3166281" y="-54591"/>
              <a:ext cx="6080077" cy="2638567"/>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762466" y="-54591"/>
              <a:ext cx="2456597" cy="3320955"/>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339725" y="1042988"/>
            <a:ext cx="6289675" cy="1528761"/>
          </a:xfrm>
          <a:prstGeom prst="rect">
            <a:avLst/>
          </a:prstGeom>
        </p:spPr>
        <p:txBody>
          <a:bodyPr anchor="t"/>
          <a:lstStyle>
            <a:lvl1pPr>
              <a:lnSpc>
                <a:spcPts val="4000"/>
              </a:lnSpc>
              <a:defRPr sz="3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39725" y="2571750"/>
            <a:ext cx="6289675" cy="864395"/>
          </a:xfrm>
          <a:prstGeom prst="rect">
            <a:avLst/>
          </a:prstGeom>
        </p:spPr>
        <p:txBody>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0" hasCustomPrompt="1"/>
          </p:nvPr>
        </p:nvSpPr>
        <p:spPr>
          <a:xfrm>
            <a:off x="339726" y="4587875"/>
            <a:ext cx="2179638" cy="555625"/>
          </a:xfrm>
          <a:prstGeom prst="rect">
            <a:avLst/>
          </a:prstGeom>
        </p:spPr>
        <p:txBody>
          <a:bodyPr tIns="155448" bIns="0" anchor="t" anchorCtr="0"/>
          <a:lstStyle>
            <a:lvl1pPr>
              <a:buNone/>
              <a:defRPr sz="1400">
                <a:solidFill>
                  <a:schemeClr val="bg1"/>
                </a:solidFill>
              </a:defRPr>
            </a:lvl1pPr>
          </a:lstStyle>
          <a:p>
            <a:pPr lvl="0"/>
            <a:r>
              <a:rPr lang="en-US" dirty="0"/>
              <a:t>Month Day, Year</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3237" y="4588763"/>
            <a:ext cx="2270760" cy="554736"/>
          </a:xfrm>
          <a:prstGeom prst="rect">
            <a:avLst/>
          </a:prstGeom>
        </p:spPr>
      </p:pic>
    </p:spTree>
    <p:extLst>
      <p:ext uri="{BB962C8B-B14F-4D97-AF65-F5344CB8AC3E}">
        <p14:creationId xmlns:p14="http://schemas.microsoft.com/office/powerpoint/2010/main" val="3143732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AY Take Away Slide">
    <p:spTree>
      <p:nvGrpSpPr>
        <p:cNvPr id="1" name=""/>
        <p:cNvGrpSpPr/>
        <p:nvPr/>
      </p:nvGrpSpPr>
      <p:grpSpPr>
        <a:xfrm>
          <a:off x="0" y="0"/>
          <a:ext cx="0" cy="0"/>
          <a:chOff x="0" y="0"/>
          <a:chExt cx="0" cy="0"/>
        </a:xfrm>
      </p:grpSpPr>
      <p:grpSp>
        <p:nvGrpSpPr>
          <p:cNvPr id="11" name="Group 10"/>
          <p:cNvGrpSpPr/>
          <p:nvPr userDrawn="1"/>
        </p:nvGrpSpPr>
        <p:grpSpPr>
          <a:xfrm>
            <a:off x="4565176" y="-68239"/>
            <a:ext cx="4717813" cy="5298607"/>
            <a:chOff x="4565173" y="-90985"/>
            <a:chExt cx="4717813" cy="7064809"/>
          </a:xfrm>
        </p:grpSpPr>
        <p:cxnSp>
          <p:nvCxnSpPr>
            <p:cNvPr id="18" name="Straight Connector 17"/>
            <p:cNvCxnSpPr/>
            <p:nvPr userDrawn="1"/>
          </p:nvCxnSpPr>
          <p:spPr>
            <a:xfrm>
              <a:off x="4565173" y="-27296"/>
              <a:ext cx="4701654" cy="1091821"/>
            </a:xfrm>
            <a:prstGeom prst="line">
              <a:avLst/>
            </a:prstGeom>
            <a:ln w="127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8202301" y="-90985"/>
              <a:ext cx="1030406" cy="6005015"/>
            </a:xfrm>
            <a:prstGeom prst="line">
              <a:avLst/>
            </a:prstGeom>
            <a:ln w="127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6620254" y="78030"/>
              <a:ext cx="2596895" cy="6876288"/>
            </a:xfrm>
            <a:prstGeom prst="line">
              <a:avLst/>
            </a:prstGeom>
            <a:ln w="127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6956752" y="3208935"/>
              <a:ext cx="2296973" cy="3764889"/>
            </a:xfrm>
            <a:prstGeom prst="line">
              <a:avLst/>
            </a:prstGeom>
            <a:ln w="127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5354723" y="5676595"/>
              <a:ext cx="3928263" cy="1228955"/>
            </a:xfrm>
            <a:prstGeom prst="line">
              <a:avLst/>
            </a:prstGeom>
            <a:ln w="127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 name="Title 1"/>
          <p:cNvSpPr>
            <a:spLocks noGrp="1"/>
          </p:cNvSpPr>
          <p:nvPr>
            <p:ph type="ctrTitle"/>
          </p:nvPr>
        </p:nvSpPr>
        <p:spPr>
          <a:xfrm>
            <a:off x="339725" y="704851"/>
            <a:ext cx="6289675" cy="1866899"/>
          </a:xfrm>
          <a:prstGeom prst="rect">
            <a:avLst/>
          </a:prstGeom>
        </p:spPr>
        <p:txBody>
          <a:bodyPr/>
          <a:lstStyle>
            <a:lvl1pPr>
              <a:lnSpc>
                <a:spcPct val="80000"/>
              </a:lnSpc>
              <a:defRPr sz="4800" b="1">
                <a:solidFill>
                  <a:srgbClr val="8B8987"/>
                </a:solidFill>
              </a:defRPr>
            </a:lvl1pPr>
          </a:lstStyle>
          <a:p>
            <a:r>
              <a:rPr lang="en-US" dirty="0"/>
              <a:t>Click to edit Master title style</a:t>
            </a:r>
          </a:p>
        </p:txBody>
      </p:sp>
      <p:sp>
        <p:nvSpPr>
          <p:cNvPr id="10" name="Text Placeholder 14"/>
          <p:cNvSpPr>
            <a:spLocks noGrp="1"/>
          </p:cNvSpPr>
          <p:nvPr>
            <p:ph type="body" sz="quarter" idx="10"/>
          </p:nvPr>
        </p:nvSpPr>
        <p:spPr>
          <a:xfrm>
            <a:off x="339725" y="0"/>
            <a:ext cx="4357688" cy="474663"/>
          </a:xfrm>
          <a:prstGeom prst="rect">
            <a:avLst/>
          </a:prstGeom>
        </p:spPr>
        <p:txBody>
          <a:bodyPr tIns="566928" anchor="b"/>
          <a:lstStyle>
            <a:lvl1pPr marL="0" indent="0">
              <a:spcBef>
                <a:spcPts val="0"/>
              </a:spcBef>
              <a:buNone/>
              <a:defRPr sz="1400">
                <a:solidFill>
                  <a:srgbClr val="8B8987"/>
                </a:solidFill>
              </a:defRPr>
            </a:lvl1pPr>
          </a:lstStyle>
          <a:p>
            <a:pPr lvl="0"/>
            <a:r>
              <a:rPr lang="en-US" dirty="0"/>
              <a:t>Click to edit Master text styles</a:t>
            </a:r>
          </a:p>
        </p:txBody>
      </p:sp>
    </p:spTree>
    <p:extLst>
      <p:ext uri="{BB962C8B-B14F-4D97-AF65-F5344CB8AC3E}">
        <p14:creationId xmlns:p14="http://schemas.microsoft.com/office/powerpoint/2010/main" val="428949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1.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3.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725" y="234698"/>
            <a:ext cx="8466111" cy="80829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339725" y="1042988"/>
            <a:ext cx="8467725" cy="354250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2519364" y="4815578"/>
            <a:ext cx="2116932" cy="11787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endParaRPr lang="en-US" dirty="0"/>
          </a:p>
        </p:txBody>
      </p:sp>
      <p:sp>
        <p:nvSpPr>
          <p:cNvPr id="5" name="Footer Placeholder 4"/>
          <p:cNvSpPr>
            <a:spLocks noGrp="1"/>
          </p:cNvSpPr>
          <p:nvPr>
            <p:ph type="ftr" sz="quarter" idx="3"/>
          </p:nvPr>
        </p:nvSpPr>
        <p:spPr>
          <a:xfrm>
            <a:off x="337345" y="4816173"/>
            <a:ext cx="1932780" cy="11668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r>
              <a:rPr lang="en-US"/>
              <a:t>I-55/75/26 Multimodal Corridor Study</a:t>
            </a:r>
            <a:endParaRPr lang="en-US" dirty="0"/>
          </a:p>
        </p:txBody>
      </p:sp>
      <p:sp>
        <p:nvSpPr>
          <p:cNvPr id="6" name="Slide Number Placeholder 5"/>
          <p:cNvSpPr>
            <a:spLocks noGrp="1"/>
          </p:cNvSpPr>
          <p:nvPr>
            <p:ph type="sldNum" sz="quarter" idx="4"/>
          </p:nvPr>
        </p:nvSpPr>
        <p:spPr>
          <a:xfrm>
            <a:off x="4695033" y="4815077"/>
            <a:ext cx="1934367" cy="118872"/>
          </a:xfrm>
          <a:prstGeom prst="rect">
            <a:avLst/>
          </a:prstGeom>
        </p:spPr>
        <p:txBody>
          <a:bodyPr vert="horz" wrap="square" lIns="0" tIns="0" rIns="0" bIns="0" rtlCol="0" anchor="ctr" anchorCtr="0">
            <a:noAutofit/>
          </a:bodyPr>
          <a:lstStyle>
            <a:lvl1pPr algn="l">
              <a:defRPr sz="800">
                <a:solidFill>
                  <a:schemeClr val="tx1"/>
                </a:solidFill>
                <a:latin typeface="+mn-lt"/>
                <a:cs typeface="Arial" pitchFamily="34" charset="0"/>
              </a:defRPr>
            </a:lvl1p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3235" y="4588763"/>
            <a:ext cx="2270765" cy="554736"/>
          </a:xfrm>
          <a:prstGeom prst="rect">
            <a:avLst/>
          </a:prstGeom>
        </p:spPr>
      </p:pic>
      <p:grpSp>
        <p:nvGrpSpPr>
          <p:cNvPr id="25" name="Group 24"/>
          <p:cNvGrpSpPr/>
          <p:nvPr/>
        </p:nvGrpSpPr>
        <p:grpSpPr>
          <a:xfrm>
            <a:off x="-609600" y="-445093"/>
            <a:ext cx="9415437" cy="5352580"/>
            <a:chOff x="-609600" y="-445093"/>
            <a:chExt cx="9415437" cy="5352580"/>
          </a:xfrm>
        </p:grpSpPr>
        <p:grpSp>
          <p:nvGrpSpPr>
            <p:cNvPr id="26" name="Group 25"/>
            <p:cNvGrpSpPr/>
            <p:nvPr userDrawn="1"/>
          </p:nvGrpSpPr>
          <p:grpSpPr>
            <a:xfrm>
              <a:off x="337346" y="-445093"/>
              <a:ext cx="8468491" cy="390591"/>
              <a:chOff x="337346" y="-445093"/>
              <a:chExt cx="8468491" cy="390591"/>
            </a:xfrm>
          </p:grpSpPr>
          <p:cxnSp>
            <p:nvCxnSpPr>
              <p:cNvPr id="38" name="Straight Connector 37"/>
              <p:cNvCxnSpPr/>
              <p:nvPr userDrawn="1"/>
            </p:nvCxnSpPr>
            <p:spPr>
              <a:xfrm rot="16200000" flipH="1">
                <a:off x="142051" y="-249798"/>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rot="16200000" flipH="1">
                <a:off x="2072450" y="-249797"/>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rot="16200000" flipH="1">
                <a:off x="2321208" y="-249798"/>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rot="16200000" flipH="1">
                <a:off x="4251296" y="-249798"/>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rot="16200000" flipH="1">
                <a:off x="4499738" y="-249798"/>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rot="16200000" flipH="1">
                <a:off x="6431954" y="-249796"/>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rot="16200000" flipH="1">
                <a:off x="6679376" y="-249798"/>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rot="16200000" flipH="1">
                <a:off x="8610542" y="-249798"/>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userDrawn="1"/>
          </p:nvGrpSpPr>
          <p:grpSpPr>
            <a:xfrm>
              <a:off x="-609600" y="471708"/>
              <a:ext cx="524822" cy="4435779"/>
              <a:chOff x="-609600" y="471708"/>
              <a:chExt cx="524822" cy="4435779"/>
            </a:xfrm>
          </p:grpSpPr>
          <p:cxnSp>
            <p:nvCxnSpPr>
              <p:cNvPr id="32" name="Straight Connector 31"/>
              <p:cNvCxnSpPr/>
              <p:nvPr userDrawn="1"/>
            </p:nvCxnSpPr>
            <p:spPr>
              <a:xfrm flipH="1">
                <a:off x="-605563" y="471708"/>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605563" y="1040926"/>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609600" y="458549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605563" y="4907487"/>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609600" y="70246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H="1">
                <a:off x="-605563" y="256936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72845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dt="0"/>
  <p:txStyles>
    <p:titleStyle>
      <a:lvl1pPr algn="l" defTabSz="914400" rtl="0" eaLnBrk="1" latinLnBrk="0" hangingPunct="1">
        <a:spcBef>
          <a:spcPct val="0"/>
        </a:spcBef>
        <a:buNone/>
        <a:defRPr sz="2000" b="1" kern="1200">
          <a:solidFill>
            <a:schemeClr val="accent1"/>
          </a:solidFill>
          <a:latin typeface="+mj-lt"/>
          <a:ea typeface="+mj-ea"/>
          <a:cs typeface="AECOM Sans" panose="020B0504020202020204" pitchFamily="34" charset="0"/>
        </a:defRPr>
      </a:lvl1pPr>
    </p:titleStyle>
    <p:bodyStyle>
      <a:lvl1pPr marL="231775" indent="-231775" algn="l" defTabSz="914400" rtl="0" eaLnBrk="1" latinLnBrk="0" hangingPunct="1">
        <a:spcBef>
          <a:spcPts val="1200"/>
        </a:spcBef>
        <a:buClr>
          <a:schemeClr val="accent1"/>
        </a:buClr>
        <a:buFont typeface="Arial" pitchFamily="34" charset="0"/>
        <a:buChar char="–"/>
        <a:defRPr sz="2000" kern="1200">
          <a:solidFill>
            <a:schemeClr val="tx1"/>
          </a:solidFill>
          <a:latin typeface="+mn-lt"/>
          <a:ea typeface="+mn-ea"/>
          <a:cs typeface="AECOM Sans" panose="020B0504020202020204" pitchFamily="34" charset="0"/>
        </a:defRPr>
      </a:lvl1pPr>
      <a:lvl2pPr marL="511175" indent="-228600" algn="l" defTabSz="914400" rtl="0" eaLnBrk="1" latinLnBrk="0" hangingPunct="1">
        <a:spcBef>
          <a:spcPts val="400"/>
        </a:spcBef>
        <a:buClr>
          <a:schemeClr val="accent2"/>
        </a:buClr>
        <a:buFont typeface="Arial" pitchFamily="34" charset="0"/>
        <a:buChar char="•"/>
        <a:defRPr sz="1800" kern="1200">
          <a:solidFill>
            <a:schemeClr val="tx1"/>
          </a:solidFill>
          <a:latin typeface="+mn-lt"/>
          <a:ea typeface="+mn-ea"/>
          <a:cs typeface="AECOM Sans" panose="020B0504020202020204" pitchFamily="34" charset="0"/>
        </a:defRPr>
      </a:lvl2pPr>
      <a:lvl3pPr marL="685800" indent="-173038" algn="l" defTabSz="914400" rtl="0" eaLnBrk="1" latinLnBrk="0" hangingPunct="1">
        <a:spcBef>
          <a:spcPct val="20000"/>
        </a:spcBef>
        <a:buClr>
          <a:schemeClr val="accent1"/>
        </a:buClr>
        <a:buFont typeface="Courier New" panose="02070309020205020404" pitchFamily="49" charset="0"/>
        <a:buChar char="o"/>
        <a:defRPr sz="1600" kern="1200">
          <a:solidFill>
            <a:schemeClr val="tx1"/>
          </a:solidFill>
          <a:latin typeface="+mn-lt"/>
          <a:ea typeface="+mn-ea"/>
          <a:cs typeface="AECOM Sans" panose="020B0504020202020204" pitchFamily="34" charset="0"/>
        </a:defRPr>
      </a:lvl3pPr>
      <a:lvl4pPr marL="914400" indent="-173038"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AECOM Sans" panose="020B05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Title Placeholder 1"/>
          <p:cNvSpPr>
            <a:spLocks noGrp="1"/>
          </p:cNvSpPr>
          <p:nvPr>
            <p:ph type="title"/>
          </p:nvPr>
        </p:nvSpPr>
        <p:spPr>
          <a:xfrm>
            <a:off x="339725" y="234698"/>
            <a:ext cx="8466111" cy="808290"/>
          </a:xfrm>
          <a:prstGeom prst="rect">
            <a:avLst/>
          </a:prstGeom>
        </p:spPr>
        <p:txBody>
          <a:bodyPr vert="horz" lIns="0" tIns="0" rIns="0" bIns="0" rtlCol="0" anchor="t" anchorCtr="0">
            <a:noAutofit/>
          </a:bodyPr>
          <a:lstStyle/>
          <a:p>
            <a:r>
              <a:rPr lang="en-US" dirty="0"/>
              <a:t>Click to edit Master title style</a:t>
            </a:r>
          </a:p>
        </p:txBody>
      </p:sp>
      <p:sp>
        <p:nvSpPr>
          <p:cNvPr id="49" name="Text Placeholder 2"/>
          <p:cNvSpPr>
            <a:spLocks noGrp="1"/>
          </p:cNvSpPr>
          <p:nvPr>
            <p:ph type="body" idx="1"/>
          </p:nvPr>
        </p:nvSpPr>
        <p:spPr>
          <a:xfrm>
            <a:off x="339725" y="1042988"/>
            <a:ext cx="8467725" cy="354250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73235" y="4588763"/>
            <a:ext cx="2270765" cy="554736"/>
          </a:xfrm>
          <a:prstGeom prst="rect">
            <a:avLst/>
          </a:prstGeom>
        </p:spPr>
      </p:pic>
      <p:grpSp>
        <p:nvGrpSpPr>
          <p:cNvPr id="25" name="Group 24"/>
          <p:cNvGrpSpPr/>
          <p:nvPr/>
        </p:nvGrpSpPr>
        <p:grpSpPr>
          <a:xfrm>
            <a:off x="-609600" y="-445093"/>
            <a:ext cx="9415437" cy="5352580"/>
            <a:chOff x="-609600" y="-445093"/>
            <a:chExt cx="9415437" cy="5352580"/>
          </a:xfrm>
        </p:grpSpPr>
        <p:grpSp>
          <p:nvGrpSpPr>
            <p:cNvPr id="27" name="Group 26"/>
            <p:cNvGrpSpPr/>
            <p:nvPr userDrawn="1"/>
          </p:nvGrpSpPr>
          <p:grpSpPr>
            <a:xfrm>
              <a:off x="337346" y="-445093"/>
              <a:ext cx="8468491" cy="390591"/>
              <a:chOff x="337346" y="-445093"/>
              <a:chExt cx="8468491" cy="390591"/>
            </a:xfrm>
          </p:grpSpPr>
          <p:cxnSp>
            <p:nvCxnSpPr>
              <p:cNvPr id="57" name="Straight Connector 56"/>
              <p:cNvCxnSpPr/>
              <p:nvPr userDrawn="1"/>
            </p:nvCxnSpPr>
            <p:spPr>
              <a:xfrm rot="16200000" flipH="1">
                <a:off x="142051" y="-249798"/>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rot="16200000" flipH="1">
                <a:off x="2072450" y="-249797"/>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rot="16200000" flipH="1">
                <a:off x="2321208" y="-249798"/>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rot="16200000" flipH="1">
                <a:off x="4251296" y="-249798"/>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rot="16200000" flipH="1">
                <a:off x="4499738" y="-249798"/>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rot="16200000" flipH="1">
                <a:off x="6431954" y="-249796"/>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rot="16200000" flipH="1">
                <a:off x="6679376" y="-249798"/>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rot="16200000" flipH="1">
                <a:off x="8610542" y="-249798"/>
                <a:ext cx="390589"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userDrawn="1"/>
          </p:nvGrpSpPr>
          <p:grpSpPr>
            <a:xfrm>
              <a:off x="-609600" y="471708"/>
              <a:ext cx="524822" cy="4435779"/>
              <a:chOff x="-609600" y="471708"/>
              <a:chExt cx="524822" cy="4435779"/>
            </a:xfrm>
          </p:grpSpPr>
          <p:cxnSp>
            <p:nvCxnSpPr>
              <p:cNvPr id="51" name="Straight Connector 50"/>
              <p:cNvCxnSpPr/>
              <p:nvPr userDrawn="1"/>
            </p:nvCxnSpPr>
            <p:spPr>
              <a:xfrm flipH="1">
                <a:off x="-605563" y="471708"/>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flipH="1">
                <a:off x="-605563" y="1040926"/>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flipH="1">
                <a:off x="-609600" y="458549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flipH="1">
                <a:off x="-605563" y="4907487"/>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609600" y="70246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flipH="1">
                <a:off x="-605563" y="256936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32" name="Date Placeholder 3"/>
          <p:cNvSpPr>
            <a:spLocks noGrp="1"/>
          </p:cNvSpPr>
          <p:nvPr>
            <p:ph type="dt" sz="half" idx="2"/>
          </p:nvPr>
        </p:nvSpPr>
        <p:spPr>
          <a:xfrm>
            <a:off x="3708004" y="4815578"/>
            <a:ext cx="1477171" cy="11787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endParaRPr lang="en-US" dirty="0"/>
          </a:p>
        </p:txBody>
      </p:sp>
      <p:sp>
        <p:nvSpPr>
          <p:cNvPr id="33" name="Footer Placeholder 4"/>
          <p:cNvSpPr>
            <a:spLocks noGrp="1"/>
          </p:cNvSpPr>
          <p:nvPr>
            <p:ph type="ftr" sz="quarter" idx="3"/>
          </p:nvPr>
        </p:nvSpPr>
        <p:spPr>
          <a:xfrm>
            <a:off x="337345" y="4816173"/>
            <a:ext cx="3298030" cy="116681"/>
          </a:xfrm>
          <a:prstGeom prst="rect">
            <a:avLst/>
          </a:prstGeom>
        </p:spPr>
        <p:txBody>
          <a:bodyPr vert="horz" wrap="square" lIns="0" tIns="0" rIns="0" bIns="0" rtlCol="0" anchor="ctr" anchorCtr="0">
            <a:noAutofit/>
          </a:bodyPr>
          <a:lstStyle>
            <a:lvl1pPr algn="l">
              <a:defRPr sz="800">
                <a:solidFill>
                  <a:schemeClr val="tx1"/>
                </a:solidFill>
                <a:latin typeface="+mn-lt"/>
                <a:cs typeface="AECOM Sans" panose="020B0504020202020204" pitchFamily="34" charset="0"/>
              </a:defRPr>
            </a:lvl1pPr>
          </a:lstStyle>
          <a:p>
            <a:r>
              <a:rPr lang="en-US"/>
              <a:t>I-55/75/26 Multimodal Corridor Study</a:t>
            </a:r>
            <a:endParaRPr lang="en-US" dirty="0"/>
          </a:p>
        </p:txBody>
      </p:sp>
      <p:sp>
        <p:nvSpPr>
          <p:cNvPr id="34" name="Slide Number Placeholder 5"/>
          <p:cNvSpPr>
            <a:spLocks noGrp="1"/>
          </p:cNvSpPr>
          <p:nvPr>
            <p:ph type="sldNum" sz="quarter" idx="4"/>
          </p:nvPr>
        </p:nvSpPr>
        <p:spPr>
          <a:xfrm>
            <a:off x="5279620" y="4815077"/>
            <a:ext cx="1349779" cy="118872"/>
          </a:xfrm>
          <a:prstGeom prst="rect">
            <a:avLst/>
          </a:prstGeom>
        </p:spPr>
        <p:txBody>
          <a:bodyPr vert="horz" wrap="square" lIns="0" tIns="0" rIns="0" bIns="0" rtlCol="0" anchor="ctr" anchorCtr="0">
            <a:noAutofit/>
          </a:bodyPr>
          <a:lstStyle>
            <a:lvl1pPr algn="l">
              <a:defRPr sz="800">
                <a:solidFill>
                  <a:schemeClr val="tx1"/>
                </a:solidFill>
                <a:latin typeface="+mn-lt"/>
                <a:cs typeface="Arial" pitchFamily="34" charset="0"/>
              </a:defRPr>
            </a:lvl1pPr>
          </a:lstStyle>
          <a:p>
            <a:r>
              <a:rPr lang="en-US" dirty="0">
                <a:cs typeface="AECOM Sans" panose="020B0504020202020204" pitchFamily="34" charset="0"/>
              </a:rPr>
              <a:t>Page </a:t>
            </a:r>
            <a:fld id="{292FEF09-04D1-447B-9F98-7000E0D5D333}" type="slidenum">
              <a:rPr lang="en-US" smtClean="0">
                <a:cs typeface="AECOM Sans" panose="020B0504020202020204" pitchFamily="34" charset="0"/>
              </a:rPr>
              <a:pPr/>
              <a:t>‹#›</a:t>
            </a:fld>
            <a:endParaRPr lang="en-US" dirty="0">
              <a:cs typeface="AECOM Sans" panose="020B0504020202020204" pitchFamily="34" charset="0"/>
            </a:endParaRPr>
          </a:p>
        </p:txBody>
      </p:sp>
    </p:spTree>
    <p:extLst>
      <p:ext uri="{BB962C8B-B14F-4D97-AF65-F5344CB8AC3E}">
        <p14:creationId xmlns:p14="http://schemas.microsoft.com/office/powerpoint/2010/main" val="3377650577"/>
      </p:ext>
    </p:extLst>
  </p:cSld>
  <p:clrMap bg1="lt1" tx1="dk1" bg2="lt2" tx2="dk2" accent1="accent1" accent2="accent2" accent3="accent3" accent4="accent4" accent5="accent5" accent6="accent6" hlink="hlink" folHlink="folHlink"/>
  <p:sldLayoutIdLst>
    <p:sldLayoutId id="2147483657"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hf hdr="0" dt="0"/>
  <p:txStyles>
    <p:titleStyle>
      <a:lvl1pPr algn="l" defTabSz="914400" rtl="0" eaLnBrk="1" latinLnBrk="0" hangingPunct="1">
        <a:spcBef>
          <a:spcPct val="0"/>
        </a:spcBef>
        <a:buNone/>
        <a:defRPr sz="2000" b="1" kern="1200">
          <a:solidFill>
            <a:schemeClr val="tx1"/>
          </a:solidFill>
          <a:latin typeface="+mj-lt"/>
          <a:ea typeface="+mj-ea"/>
          <a:cs typeface="AECOM Sans" panose="020B0504020202020204" pitchFamily="34" charset="0"/>
        </a:defRPr>
      </a:lvl1pPr>
    </p:titleStyle>
    <p:bodyStyle>
      <a:lvl1pPr marL="231775" indent="-231775" algn="l" defTabSz="914400" rtl="0" eaLnBrk="1" latinLnBrk="0" hangingPunct="1">
        <a:spcBef>
          <a:spcPts val="1200"/>
        </a:spcBef>
        <a:buFont typeface="Arial" pitchFamily="34" charset="0"/>
        <a:buChar char="–"/>
        <a:defRPr sz="2000" kern="1200">
          <a:solidFill>
            <a:schemeClr val="tx1"/>
          </a:solidFill>
          <a:latin typeface="+mn-lt"/>
          <a:ea typeface="+mn-ea"/>
          <a:cs typeface="AECOM Sans" panose="020B0504020202020204" pitchFamily="34" charset="0"/>
        </a:defRPr>
      </a:lvl1pPr>
      <a:lvl2pPr marL="511175" indent="-228600" algn="l" defTabSz="914400" rtl="0" eaLnBrk="1" latinLnBrk="0" hangingPunct="1">
        <a:spcBef>
          <a:spcPts val="400"/>
        </a:spcBef>
        <a:buFont typeface="Arial" pitchFamily="34" charset="0"/>
        <a:buChar char="•"/>
        <a:defRPr sz="1800" kern="1200">
          <a:solidFill>
            <a:schemeClr val="tx1"/>
          </a:solidFill>
          <a:latin typeface="+mn-lt"/>
          <a:ea typeface="+mn-ea"/>
          <a:cs typeface="AECOM Sans" panose="020B0504020202020204" pitchFamily="34" charset="0"/>
        </a:defRPr>
      </a:lvl2pPr>
      <a:lvl3pPr marL="685800" indent="-173038" algn="l" defTabSz="914400" rtl="0" eaLnBrk="1" latinLnBrk="0" hangingPunct="1">
        <a:spcBef>
          <a:spcPct val="20000"/>
        </a:spcBef>
        <a:buFont typeface="Courier New" panose="02070309020205020404" pitchFamily="49" charset="0"/>
        <a:buChar char="o"/>
        <a:defRPr sz="1600" kern="1200">
          <a:solidFill>
            <a:schemeClr val="tx1"/>
          </a:solidFill>
          <a:latin typeface="+mn-lt"/>
          <a:ea typeface="+mn-ea"/>
          <a:cs typeface="AECOM Sans" panose="020B0504020202020204" pitchFamily="34" charset="0"/>
        </a:defRPr>
      </a:lvl3pPr>
      <a:lvl4pPr marL="914400" indent="-173038" algn="l" defTabSz="914400" rtl="0" eaLnBrk="1" latinLnBrk="0" hangingPunct="1">
        <a:spcBef>
          <a:spcPct val="20000"/>
        </a:spcBef>
        <a:buFont typeface="Arial" pitchFamily="34" charset="0"/>
        <a:buChar char="–"/>
        <a:defRPr sz="1400" kern="1200">
          <a:solidFill>
            <a:schemeClr val="tx1"/>
          </a:solidFill>
          <a:latin typeface="+mn-lt"/>
          <a:ea typeface="+mn-ea"/>
          <a:cs typeface="AECOM Sans" panose="020B05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Title Placeholder 1"/>
          <p:cNvSpPr>
            <a:spLocks noGrp="1"/>
          </p:cNvSpPr>
          <p:nvPr>
            <p:ph type="title"/>
          </p:nvPr>
        </p:nvSpPr>
        <p:spPr>
          <a:xfrm>
            <a:off x="337345" y="114300"/>
            <a:ext cx="8468491" cy="588169"/>
          </a:xfrm>
          <a:prstGeom prst="rect">
            <a:avLst/>
          </a:prstGeom>
        </p:spPr>
        <p:txBody>
          <a:bodyPr vert="horz" lIns="0" tIns="0" rIns="0" bIns="0" rtlCol="0" anchor="b" anchorCtr="0">
            <a:noAutofit/>
          </a:bodyPr>
          <a:lstStyle/>
          <a:p>
            <a:r>
              <a:rPr lang="en-US" dirty="0"/>
              <a:t>Click to edit Master title style</a:t>
            </a:r>
          </a:p>
        </p:txBody>
      </p:sp>
      <p:sp>
        <p:nvSpPr>
          <p:cNvPr id="27" name="Text Placeholder 2"/>
          <p:cNvSpPr>
            <a:spLocks noGrp="1"/>
          </p:cNvSpPr>
          <p:nvPr>
            <p:ph type="body" idx="1"/>
          </p:nvPr>
        </p:nvSpPr>
        <p:spPr>
          <a:xfrm>
            <a:off x="339725" y="1042988"/>
            <a:ext cx="8467725" cy="354250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31" name="Group 30"/>
          <p:cNvGrpSpPr/>
          <p:nvPr/>
        </p:nvGrpSpPr>
        <p:grpSpPr>
          <a:xfrm>
            <a:off x="-609600" y="-445093"/>
            <a:ext cx="9415437" cy="5352580"/>
            <a:chOff x="-609600" y="-445093"/>
            <a:chExt cx="9415437" cy="5352580"/>
          </a:xfrm>
        </p:grpSpPr>
        <p:grpSp>
          <p:nvGrpSpPr>
            <p:cNvPr id="49" name="Group 48"/>
            <p:cNvGrpSpPr/>
            <p:nvPr userDrawn="1"/>
          </p:nvGrpSpPr>
          <p:grpSpPr>
            <a:xfrm>
              <a:off x="337346" y="-445093"/>
              <a:ext cx="8468491" cy="390591"/>
              <a:chOff x="337346" y="-445093"/>
              <a:chExt cx="8468491" cy="390591"/>
            </a:xfrm>
          </p:grpSpPr>
          <p:cxnSp>
            <p:nvCxnSpPr>
              <p:cNvPr id="57" name="Straight Connector 56"/>
              <p:cNvCxnSpPr/>
              <p:nvPr userDrawn="1"/>
            </p:nvCxnSpPr>
            <p:spPr>
              <a:xfrm rot="16200000" flipH="1">
                <a:off x="142051" y="-249798"/>
                <a:ext cx="390589"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rot="16200000" flipH="1">
                <a:off x="2072450" y="-249797"/>
                <a:ext cx="390589"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rot="16200000" flipH="1">
                <a:off x="2321208" y="-249798"/>
                <a:ext cx="390589"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rot="16200000" flipH="1">
                <a:off x="4251296" y="-249798"/>
                <a:ext cx="390589"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rot="16200000" flipH="1">
                <a:off x="4499738" y="-249798"/>
                <a:ext cx="390589"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rot="16200000" flipH="1">
                <a:off x="6431954" y="-249796"/>
                <a:ext cx="390589"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rot="16200000" flipH="1">
                <a:off x="6679376" y="-249798"/>
                <a:ext cx="390589"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rot="16200000" flipH="1">
                <a:off x="8610542" y="-249798"/>
                <a:ext cx="390589"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a:off x="-609600" y="471708"/>
              <a:ext cx="524822" cy="4435779"/>
              <a:chOff x="-609600" y="471708"/>
              <a:chExt cx="524822" cy="4435779"/>
            </a:xfrm>
          </p:grpSpPr>
          <p:cxnSp>
            <p:nvCxnSpPr>
              <p:cNvPr id="51" name="Straight Connector 50"/>
              <p:cNvCxnSpPr/>
              <p:nvPr userDrawn="1"/>
            </p:nvCxnSpPr>
            <p:spPr>
              <a:xfrm flipH="1">
                <a:off x="-605563" y="471708"/>
                <a:ext cx="520785"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flipH="1">
                <a:off x="-605563" y="1040926"/>
                <a:ext cx="520785"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flipH="1">
                <a:off x="-609600" y="4585494"/>
                <a:ext cx="520785"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flipH="1">
                <a:off x="-605563" y="4907487"/>
                <a:ext cx="520785"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609600" y="702469"/>
                <a:ext cx="520785"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flipH="1">
                <a:off x="-605563" y="2569369"/>
                <a:ext cx="520785" cy="0"/>
              </a:xfrm>
              <a:prstGeom prst="line">
                <a:avLst/>
              </a:prstGeom>
              <a:ln w="127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88267411"/>
      </p:ext>
    </p:extLst>
  </p:cSld>
  <p:clrMap bg1="lt1" tx1="dk1" bg2="lt2" tx2="dk2" accent1="accent1" accent2="accent2" accent3="accent3" accent4="accent4" accent5="accent5" accent6="accent6" hlink="hlink" folHlink="folHlink"/>
  <p:sldLayoutIdLst>
    <p:sldLayoutId id="2147483705" r:id="rId1"/>
    <p:sldLayoutId id="2147483681" r:id="rId2"/>
    <p:sldLayoutId id="2147483682" r:id="rId3"/>
    <p:sldLayoutId id="2147483685" r:id="rId4"/>
    <p:sldLayoutId id="2147483704" r:id="rId5"/>
    <p:sldLayoutId id="2147483706" r:id="rId6"/>
    <p:sldLayoutId id="2147483707" r:id="rId7"/>
    <p:sldLayoutId id="2147483698" r:id="rId8"/>
    <p:sldLayoutId id="2147483700" r:id="rId9"/>
    <p:sldLayoutId id="2147483686" r:id="rId10"/>
    <p:sldLayoutId id="2147483687" r:id="rId11"/>
    <p:sldLayoutId id="2147483695" r:id="rId12"/>
    <p:sldLayoutId id="2147483696" r:id="rId13"/>
    <p:sldLayoutId id="2147483697" r:id="rId14"/>
    <p:sldLayoutId id="2147483688" r:id="rId15"/>
    <p:sldLayoutId id="2147483689" r:id="rId16"/>
    <p:sldLayoutId id="2147483690" r:id="rId17"/>
    <p:sldLayoutId id="2147483691" r:id="rId18"/>
    <p:sldLayoutId id="2147483692" r:id="rId19"/>
    <p:sldLayoutId id="2147483693" r:id="rId20"/>
    <p:sldLayoutId id="2147483701" r:id="rId21"/>
    <p:sldLayoutId id="2147483702" r:id="rId22"/>
    <p:sldLayoutId id="2147483703" r:id="rId23"/>
    <p:sldLayoutId id="2147483694" r:id="rId24"/>
    <p:sldLayoutId id="2147483672" r:id="rId25"/>
  </p:sldLayoutIdLst>
  <p:hf hdr="0" dt="0"/>
  <p:txStyles>
    <p:titleStyle>
      <a:lvl1pPr algn="l" defTabSz="914400" rtl="0" eaLnBrk="1" latinLnBrk="0" hangingPunct="1">
        <a:lnSpc>
          <a:spcPts val="2200"/>
        </a:lnSpc>
        <a:spcBef>
          <a:spcPct val="0"/>
        </a:spcBef>
        <a:buNone/>
        <a:defRPr sz="2200" b="1" kern="1200">
          <a:solidFill>
            <a:schemeClr val="accent1">
              <a:lumMod val="75000"/>
            </a:schemeClr>
          </a:solidFill>
          <a:latin typeface="+mj-lt"/>
          <a:ea typeface="+mj-ea"/>
          <a:cs typeface="AECOM Sans" panose="020B0504020202020204" pitchFamily="34" charset="0"/>
        </a:defRPr>
      </a:lvl1pPr>
    </p:titleStyle>
    <p:bodyStyle>
      <a:lvl1pPr marL="231775" indent="-231775" algn="l" defTabSz="914400" rtl="0" eaLnBrk="1" latinLnBrk="0" hangingPunct="1">
        <a:spcBef>
          <a:spcPts val="1200"/>
        </a:spcBef>
        <a:buClr>
          <a:srgbClr val="99CCCC"/>
        </a:buClr>
        <a:buFont typeface="Arial" pitchFamily="34" charset="0"/>
        <a:buChar char="–"/>
        <a:defRPr sz="2000" kern="1200">
          <a:solidFill>
            <a:schemeClr val="tx1"/>
          </a:solidFill>
          <a:latin typeface="+mn-lt"/>
          <a:ea typeface="+mn-ea"/>
          <a:cs typeface="AECOM Sans" panose="020B0504020202020204" pitchFamily="34" charset="0"/>
        </a:defRPr>
      </a:lvl1pPr>
      <a:lvl2pPr marL="511175" indent="-228600" algn="l" defTabSz="914400" rtl="0" eaLnBrk="1" latinLnBrk="0" hangingPunct="1">
        <a:spcBef>
          <a:spcPts val="400"/>
        </a:spcBef>
        <a:buClr>
          <a:srgbClr val="99CCCC"/>
        </a:buClr>
        <a:buFont typeface="Arial" pitchFamily="34" charset="0"/>
        <a:buChar char="•"/>
        <a:defRPr sz="1800" kern="1200">
          <a:solidFill>
            <a:schemeClr val="tx1"/>
          </a:solidFill>
          <a:latin typeface="+mn-lt"/>
          <a:ea typeface="+mn-ea"/>
          <a:cs typeface="AECOM Sans" panose="020B0504020202020204" pitchFamily="34" charset="0"/>
        </a:defRPr>
      </a:lvl2pPr>
      <a:lvl3pPr marL="685800" indent="-173038" algn="l" defTabSz="914400" rtl="0" eaLnBrk="1" latinLnBrk="0" hangingPunct="1">
        <a:spcBef>
          <a:spcPct val="20000"/>
        </a:spcBef>
        <a:buClr>
          <a:srgbClr val="99CCCC"/>
        </a:buClr>
        <a:buFont typeface="Courier New" panose="02070309020205020404" pitchFamily="49" charset="0"/>
        <a:buChar char="o"/>
        <a:defRPr sz="1600" kern="1200">
          <a:solidFill>
            <a:schemeClr val="tx1"/>
          </a:solidFill>
          <a:latin typeface="+mn-lt"/>
          <a:ea typeface="+mn-ea"/>
          <a:cs typeface="AECOM Sans" panose="020B0504020202020204" pitchFamily="34" charset="0"/>
        </a:defRPr>
      </a:lvl3pPr>
      <a:lvl4pPr marL="914400" indent="-173038" algn="l" defTabSz="914400" rtl="0" eaLnBrk="1" latinLnBrk="0" hangingPunct="1">
        <a:spcBef>
          <a:spcPct val="20000"/>
        </a:spcBef>
        <a:buClr>
          <a:srgbClr val="99CCCC"/>
        </a:buClr>
        <a:buFont typeface="Arial" pitchFamily="34" charset="0"/>
        <a:buChar char="–"/>
        <a:defRPr sz="1400" kern="1200">
          <a:solidFill>
            <a:schemeClr val="tx1"/>
          </a:solidFill>
          <a:latin typeface="+mn-lt"/>
          <a:ea typeface="+mn-ea"/>
          <a:cs typeface="AECOM Sans" panose="020B05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emf"/><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29.emf"/><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5.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3997"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536" y="-4500841"/>
            <a:ext cx="12483267" cy="1457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3"/>
          <p:cNvSpPr txBox="1">
            <a:spLocks/>
          </p:cNvSpPr>
          <p:nvPr/>
        </p:nvSpPr>
        <p:spPr>
          <a:xfrm>
            <a:off x="693362" y="2922002"/>
            <a:ext cx="7319443" cy="1265092"/>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200" b="1" kern="1200">
                <a:solidFill>
                  <a:schemeClr val="bg1"/>
                </a:solidFill>
                <a:latin typeface="+mj-lt"/>
                <a:ea typeface="+mj-ea"/>
                <a:cs typeface="AECOM Sans" panose="020B0504020202020204" pitchFamily="34" charset="0"/>
              </a:defRPr>
            </a:lvl1pPr>
          </a:lstStyle>
          <a:p>
            <a:pPr>
              <a:lnSpc>
                <a:spcPts val="4100"/>
              </a:lnSpc>
            </a:pPr>
            <a:r>
              <a:rPr lang="en-US" sz="4400" dirty="0">
                <a:solidFill>
                  <a:schemeClr val="accent1">
                    <a:lumMod val="75000"/>
                  </a:schemeClr>
                </a:solidFill>
              </a:rPr>
              <a:t>I-55/75/26 </a:t>
            </a:r>
          </a:p>
          <a:p>
            <a:pPr>
              <a:lnSpc>
                <a:spcPts val="4100"/>
              </a:lnSpc>
            </a:pPr>
            <a:r>
              <a:rPr lang="en-US" sz="4400" dirty="0">
                <a:solidFill>
                  <a:schemeClr val="accent1">
                    <a:lumMod val="75000"/>
                  </a:schemeClr>
                </a:solidFill>
              </a:rPr>
              <a:t>Multimodal Corridor Study</a:t>
            </a:r>
            <a:endParaRPr lang="en-US" sz="4400" b="0" dirty="0">
              <a:solidFill>
                <a:schemeClr val="accent1">
                  <a:lumMod val="75000"/>
                </a:schemeClr>
              </a:solidFill>
            </a:endParaRPr>
          </a:p>
        </p:txBody>
      </p:sp>
      <p:sp>
        <p:nvSpPr>
          <p:cNvPr id="15" name="Subtitle 4"/>
          <p:cNvSpPr txBox="1">
            <a:spLocks/>
          </p:cNvSpPr>
          <p:nvPr/>
        </p:nvSpPr>
        <p:spPr>
          <a:xfrm>
            <a:off x="693362" y="3940783"/>
            <a:ext cx="8328238" cy="460948"/>
          </a:xfrm>
          <a:prstGeom prst="rect">
            <a:avLst/>
          </a:prstGeom>
        </p:spPr>
        <p:txBody>
          <a:bodyPr vert="horz" lIns="0" tIns="0" rIns="0" bIns="0" rtlCol="0">
            <a:noAutofit/>
          </a:bodyPr>
          <a:lstStyle>
            <a:lvl1pPr marL="0" indent="0" algn="l" defTabSz="914400" rtl="0" eaLnBrk="1" latinLnBrk="0" hangingPunct="1">
              <a:spcBef>
                <a:spcPts val="1200"/>
              </a:spcBef>
              <a:buClr>
                <a:schemeClr val="accent1"/>
              </a:buClr>
              <a:buFont typeface="Arial" pitchFamily="34" charset="0"/>
              <a:buNone/>
              <a:defRPr sz="2000" kern="1200">
                <a:solidFill>
                  <a:schemeClr val="bg1"/>
                </a:solidFill>
                <a:latin typeface="+mn-lt"/>
                <a:ea typeface="+mn-ea"/>
                <a:cs typeface="AECOM Sans" panose="020B0504020202020204" pitchFamily="34" charset="0"/>
              </a:defRPr>
            </a:lvl1pPr>
            <a:lvl2pPr marL="457200" indent="0" algn="ctr" defTabSz="914400" rtl="0" eaLnBrk="1" latinLnBrk="0" hangingPunct="1">
              <a:spcBef>
                <a:spcPts val="400"/>
              </a:spcBef>
              <a:buClr>
                <a:schemeClr val="accent1"/>
              </a:buClr>
              <a:buFont typeface="Arial" pitchFamily="34" charset="0"/>
              <a:buNone/>
              <a:defRPr sz="1800" kern="1200">
                <a:solidFill>
                  <a:schemeClr val="tx1">
                    <a:tint val="75000"/>
                  </a:schemeClr>
                </a:solidFill>
                <a:latin typeface="+mn-lt"/>
                <a:ea typeface="+mn-ea"/>
                <a:cs typeface="AECOM Sans" panose="020B0504020202020204" pitchFamily="34" charset="0"/>
              </a:defRPr>
            </a:lvl2pPr>
            <a:lvl3pPr marL="914400" indent="0" algn="ctr" defTabSz="914400" rtl="0" eaLnBrk="1" latinLnBrk="0" hangingPunct="1">
              <a:spcBef>
                <a:spcPct val="20000"/>
              </a:spcBef>
              <a:buClr>
                <a:schemeClr val="accent1"/>
              </a:buClr>
              <a:buFont typeface="Courier New" panose="02070309020205020404" pitchFamily="49" charset="0"/>
              <a:buNone/>
              <a:defRPr sz="1600" kern="1200">
                <a:solidFill>
                  <a:schemeClr val="tx1">
                    <a:tint val="75000"/>
                  </a:schemeClr>
                </a:solidFill>
                <a:latin typeface="+mn-lt"/>
                <a:ea typeface="+mn-ea"/>
                <a:cs typeface="AECOM Sans" panose="020B0504020202020204" pitchFamily="34" charset="0"/>
              </a:defRPr>
            </a:lvl3pPr>
            <a:lvl4pPr marL="13716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AECOM Sans" panose="020B0504020202020204" pitchFamily="34" charset="0"/>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accent6">
                    <a:lumMod val="75000"/>
                  </a:schemeClr>
                </a:solidFill>
              </a:rPr>
              <a:t>Public Involvement Meeting.  May 9, 2019</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361" y="4375026"/>
            <a:ext cx="568033" cy="564704"/>
          </a:xfrm>
          <a:prstGeom prst="rect">
            <a:avLst/>
          </a:prstGeom>
        </p:spPr>
      </p:pic>
      <p:grpSp>
        <p:nvGrpSpPr>
          <p:cNvPr id="4" name="Group 3"/>
          <p:cNvGrpSpPr/>
          <p:nvPr/>
        </p:nvGrpSpPr>
        <p:grpSpPr>
          <a:xfrm>
            <a:off x="-381661" y="2243040"/>
            <a:ext cx="9873678" cy="593809"/>
            <a:chOff x="-381661" y="2243040"/>
            <a:chExt cx="9873678" cy="593809"/>
          </a:xfrm>
        </p:grpSpPr>
        <p:sp>
          <p:nvSpPr>
            <p:cNvPr id="2" name="Rectangle 1"/>
            <p:cNvSpPr/>
            <p:nvPr/>
          </p:nvSpPr>
          <p:spPr>
            <a:xfrm>
              <a:off x="-20471" y="2265528"/>
              <a:ext cx="9512488" cy="274416"/>
            </a:xfrm>
            <a:custGeom>
              <a:avLst/>
              <a:gdLst>
                <a:gd name="connsiteX0" fmla="*/ 0 w 9174344"/>
                <a:gd name="connsiteY0" fmla="*/ 0 h 62875"/>
                <a:gd name="connsiteX1" fmla="*/ 9174344 w 9174344"/>
                <a:gd name="connsiteY1" fmla="*/ 0 h 62875"/>
                <a:gd name="connsiteX2" fmla="*/ 9174344 w 9174344"/>
                <a:gd name="connsiteY2" fmla="*/ 62875 h 62875"/>
                <a:gd name="connsiteX3" fmla="*/ 0 w 9174344"/>
                <a:gd name="connsiteY3" fmla="*/ 62875 h 62875"/>
                <a:gd name="connsiteX4" fmla="*/ 0 w 9174344"/>
                <a:gd name="connsiteY4" fmla="*/ 0 h 62875"/>
                <a:gd name="connsiteX0" fmla="*/ 0 w 9174344"/>
                <a:gd name="connsiteY0" fmla="*/ 0 h 62875"/>
                <a:gd name="connsiteX1" fmla="*/ 4346812 w 9174344"/>
                <a:gd name="connsiteY1" fmla="*/ 0 h 62875"/>
                <a:gd name="connsiteX2" fmla="*/ 9174344 w 9174344"/>
                <a:gd name="connsiteY2" fmla="*/ 0 h 62875"/>
                <a:gd name="connsiteX3" fmla="*/ 9174344 w 9174344"/>
                <a:gd name="connsiteY3" fmla="*/ 62875 h 62875"/>
                <a:gd name="connsiteX4" fmla="*/ 0 w 9174344"/>
                <a:gd name="connsiteY4" fmla="*/ 62875 h 62875"/>
                <a:gd name="connsiteX5" fmla="*/ 0 w 9174344"/>
                <a:gd name="connsiteY5" fmla="*/ 0 h 62875"/>
                <a:gd name="connsiteX0" fmla="*/ 0 w 9174344"/>
                <a:gd name="connsiteY0" fmla="*/ 0 h 62875"/>
                <a:gd name="connsiteX1" fmla="*/ 4346812 w 9174344"/>
                <a:gd name="connsiteY1" fmla="*/ 0 h 62875"/>
                <a:gd name="connsiteX2" fmla="*/ 4572000 w 9174344"/>
                <a:gd name="connsiteY2" fmla="*/ 0 h 62875"/>
                <a:gd name="connsiteX3" fmla="*/ 9174344 w 9174344"/>
                <a:gd name="connsiteY3" fmla="*/ 0 h 62875"/>
                <a:gd name="connsiteX4" fmla="*/ 9174344 w 9174344"/>
                <a:gd name="connsiteY4" fmla="*/ 62875 h 62875"/>
                <a:gd name="connsiteX5" fmla="*/ 0 w 9174344"/>
                <a:gd name="connsiteY5" fmla="*/ 62875 h 62875"/>
                <a:gd name="connsiteX6" fmla="*/ 0 w 9174344"/>
                <a:gd name="connsiteY6" fmla="*/ 0 h 62875"/>
                <a:gd name="connsiteX0" fmla="*/ 0 w 9174344"/>
                <a:gd name="connsiteY0" fmla="*/ 218365 h 281240"/>
                <a:gd name="connsiteX1" fmla="*/ 4346812 w 9174344"/>
                <a:gd name="connsiteY1" fmla="*/ 218365 h 281240"/>
                <a:gd name="connsiteX2" fmla="*/ 4728949 w 9174344"/>
                <a:gd name="connsiteY2" fmla="*/ 0 h 281240"/>
                <a:gd name="connsiteX3" fmla="*/ 4572000 w 9174344"/>
                <a:gd name="connsiteY3" fmla="*/ 218365 h 281240"/>
                <a:gd name="connsiteX4" fmla="*/ 9174344 w 9174344"/>
                <a:gd name="connsiteY4" fmla="*/ 218365 h 281240"/>
                <a:gd name="connsiteX5" fmla="*/ 9174344 w 9174344"/>
                <a:gd name="connsiteY5" fmla="*/ 281240 h 281240"/>
                <a:gd name="connsiteX6" fmla="*/ 0 w 9174344"/>
                <a:gd name="connsiteY6" fmla="*/ 281240 h 281240"/>
                <a:gd name="connsiteX7" fmla="*/ 0 w 9174344"/>
                <a:gd name="connsiteY7" fmla="*/ 218365 h 281240"/>
                <a:gd name="connsiteX0" fmla="*/ 0 w 9471546"/>
                <a:gd name="connsiteY0" fmla="*/ 218365 h 281240"/>
                <a:gd name="connsiteX1" fmla="*/ 4346812 w 9471546"/>
                <a:gd name="connsiteY1" fmla="*/ 218365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71546"/>
                <a:gd name="connsiteY0" fmla="*/ 218365 h 281240"/>
                <a:gd name="connsiteX1" fmla="*/ 4128448 w 9471546"/>
                <a:gd name="connsiteY1" fmla="*/ 252484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92017"/>
                <a:gd name="connsiteY0" fmla="*/ 238837 h 281240"/>
                <a:gd name="connsiteX1" fmla="*/ 4148919 w 9492017"/>
                <a:gd name="connsiteY1" fmla="*/ 252484 h 281240"/>
                <a:gd name="connsiteX2" fmla="*/ 4749420 w 9492017"/>
                <a:gd name="connsiteY2" fmla="*/ 0 h 281240"/>
                <a:gd name="connsiteX3" fmla="*/ 9492017 w 9492017"/>
                <a:gd name="connsiteY3" fmla="*/ 34120 h 281240"/>
                <a:gd name="connsiteX4" fmla="*/ 9194815 w 9492017"/>
                <a:gd name="connsiteY4" fmla="*/ 218365 h 281240"/>
                <a:gd name="connsiteX5" fmla="*/ 9194815 w 9492017"/>
                <a:gd name="connsiteY5" fmla="*/ 281240 h 281240"/>
                <a:gd name="connsiteX6" fmla="*/ 20471 w 9492017"/>
                <a:gd name="connsiteY6" fmla="*/ 281240 h 281240"/>
                <a:gd name="connsiteX7" fmla="*/ 0 w 9492017"/>
                <a:gd name="connsiteY7" fmla="*/ 238837 h 281240"/>
                <a:gd name="connsiteX0" fmla="*/ 0 w 9492017"/>
                <a:gd name="connsiteY0" fmla="*/ 232013 h 274416"/>
                <a:gd name="connsiteX1" fmla="*/ 4148919 w 9492017"/>
                <a:gd name="connsiteY1" fmla="*/ 245660 h 274416"/>
                <a:gd name="connsiteX2" fmla="*/ 4742596 w 9492017"/>
                <a:gd name="connsiteY2" fmla="*/ 0 h 274416"/>
                <a:gd name="connsiteX3" fmla="*/ 9492017 w 9492017"/>
                <a:gd name="connsiteY3" fmla="*/ 27296 h 274416"/>
                <a:gd name="connsiteX4" fmla="*/ 9194815 w 9492017"/>
                <a:gd name="connsiteY4" fmla="*/ 211541 h 274416"/>
                <a:gd name="connsiteX5" fmla="*/ 9194815 w 9492017"/>
                <a:gd name="connsiteY5" fmla="*/ 274416 h 274416"/>
                <a:gd name="connsiteX6" fmla="*/ 20471 w 9492017"/>
                <a:gd name="connsiteY6" fmla="*/ 274416 h 274416"/>
                <a:gd name="connsiteX7" fmla="*/ 0 w 9492017"/>
                <a:gd name="connsiteY7" fmla="*/ 232013 h 274416"/>
                <a:gd name="connsiteX0" fmla="*/ 0 w 9512488"/>
                <a:gd name="connsiteY0" fmla="*/ 232013 h 274416"/>
                <a:gd name="connsiteX1" fmla="*/ 4148919 w 9512488"/>
                <a:gd name="connsiteY1" fmla="*/ 245660 h 274416"/>
                <a:gd name="connsiteX2" fmla="*/ 4742596 w 9512488"/>
                <a:gd name="connsiteY2" fmla="*/ 0 h 274416"/>
                <a:gd name="connsiteX3" fmla="*/ 9512488 w 9512488"/>
                <a:gd name="connsiteY3" fmla="*/ 20472 h 274416"/>
                <a:gd name="connsiteX4" fmla="*/ 9194815 w 9512488"/>
                <a:gd name="connsiteY4" fmla="*/ 211541 h 274416"/>
                <a:gd name="connsiteX5" fmla="*/ 9194815 w 9512488"/>
                <a:gd name="connsiteY5" fmla="*/ 274416 h 274416"/>
                <a:gd name="connsiteX6" fmla="*/ 20471 w 9512488"/>
                <a:gd name="connsiteY6" fmla="*/ 274416 h 274416"/>
                <a:gd name="connsiteX7" fmla="*/ 0 w 9512488"/>
                <a:gd name="connsiteY7" fmla="*/ 232013 h 27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2488" h="274416">
                  <a:moveTo>
                    <a:pt x="0" y="232013"/>
                  </a:moveTo>
                  <a:lnTo>
                    <a:pt x="4148919" y="245660"/>
                  </a:lnTo>
                  <a:cubicBezTo>
                    <a:pt x="4210334" y="243385"/>
                    <a:pt x="4681181" y="2275"/>
                    <a:pt x="4742596" y="0"/>
                  </a:cubicBezTo>
                  <a:lnTo>
                    <a:pt x="9512488" y="20472"/>
                  </a:lnTo>
                  <a:lnTo>
                    <a:pt x="9194815" y="211541"/>
                  </a:lnTo>
                  <a:lnTo>
                    <a:pt x="9194815" y="274416"/>
                  </a:lnTo>
                  <a:lnTo>
                    <a:pt x="20471" y="274416"/>
                  </a:lnTo>
                  <a:lnTo>
                    <a:pt x="0" y="232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44791" b="44127"/>
            <a:stretch/>
          </p:blipFill>
          <p:spPr>
            <a:xfrm>
              <a:off x="-381661" y="2243040"/>
              <a:ext cx="9525658" cy="593809"/>
            </a:xfrm>
            <a:prstGeom prst="rect">
              <a:avLst/>
            </a:prstGeom>
          </p:spPr>
        </p:pic>
      </p:grpSp>
      <p:pic>
        <p:nvPicPr>
          <p:cNvPr id="10" name="Picture 9">
            <a:extLst>
              <a:ext uri="{FF2B5EF4-FFF2-40B4-BE49-F238E27FC236}">
                <a16:creationId xmlns:a16="http://schemas.microsoft.com/office/drawing/2014/main" xmlns="" id="{F8F26A27-A4FB-4088-9831-90B361212F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508" b="16906"/>
          <a:stretch/>
        </p:blipFill>
        <p:spPr>
          <a:xfrm>
            <a:off x="5367208" y="4442827"/>
            <a:ext cx="1359330" cy="569027"/>
          </a:xfrm>
          <a:prstGeom prst="rect">
            <a:avLst/>
          </a:prstGeom>
        </p:spPr>
      </p:pic>
      <p:pic>
        <p:nvPicPr>
          <p:cNvPr id="12" name="Picture 2" descr="Image result for dugard communications logo">
            <a:extLst>
              <a:ext uri="{FF2B5EF4-FFF2-40B4-BE49-F238E27FC236}">
                <a16:creationId xmlns:a16="http://schemas.microsoft.com/office/drawing/2014/main" xmlns="" id="{2B45350D-FB28-4828-8DE9-E8DE5678D6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0858" y="4581732"/>
            <a:ext cx="587668" cy="2910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5F10B3FD-20D2-4CAF-8451-635AE1A1B7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6008" y="4581732"/>
            <a:ext cx="278530" cy="339369"/>
          </a:xfrm>
          <a:prstGeom prst="rect">
            <a:avLst/>
          </a:prstGeom>
        </p:spPr>
      </p:pic>
      <p:pic>
        <p:nvPicPr>
          <p:cNvPr id="16" name="Picture 15">
            <a:extLst>
              <a:ext uri="{FF2B5EF4-FFF2-40B4-BE49-F238E27FC236}">
                <a16:creationId xmlns:a16="http://schemas.microsoft.com/office/drawing/2014/main" xmlns="" id="{B60B5598-1221-4ADA-B6CD-09E5533E67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38116" y="4591736"/>
            <a:ext cx="970934" cy="317172"/>
          </a:xfrm>
          <a:prstGeom prst="rect">
            <a:avLst/>
          </a:prstGeom>
        </p:spPr>
      </p:pic>
      <p:pic>
        <p:nvPicPr>
          <p:cNvPr id="19" name="Picture 18">
            <a:extLst>
              <a:ext uri="{FF2B5EF4-FFF2-40B4-BE49-F238E27FC236}">
                <a16:creationId xmlns:a16="http://schemas.microsoft.com/office/drawing/2014/main" xmlns="" id="{5883506A-FC40-4648-AE40-9961F6AA582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24841" b="15524"/>
          <a:stretch/>
        </p:blipFill>
        <p:spPr>
          <a:xfrm>
            <a:off x="1456809" y="4509024"/>
            <a:ext cx="846730" cy="412076"/>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7506" y="4497428"/>
            <a:ext cx="1053422" cy="411480"/>
          </a:xfrm>
          <a:prstGeom prst="rect">
            <a:avLst/>
          </a:prstGeom>
        </p:spPr>
      </p:pic>
    </p:spTree>
    <p:extLst>
      <p:ext uri="{BB962C8B-B14F-4D97-AF65-F5344CB8AC3E}">
        <p14:creationId xmlns:p14="http://schemas.microsoft.com/office/powerpoint/2010/main" val="179332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Anticipated Study Outcomes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70" y="772064"/>
            <a:ext cx="7697470" cy="396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2491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Prioritization Process Details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6270" t="20050" r="27340" b="57798"/>
          <a:stretch/>
        </p:blipFill>
        <p:spPr>
          <a:xfrm>
            <a:off x="7220197" y="195387"/>
            <a:ext cx="1587253" cy="1217039"/>
          </a:xfrm>
          <a:prstGeom prst="rect">
            <a:avLst/>
          </a:prstGeom>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91" t="14363" r="8121" b="6565"/>
          <a:stretch/>
        </p:blipFill>
        <p:spPr bwMode="auto">
          <a:xfrm>
            <a:off x="662103" y="881481"/>
            <a:ext cx="7459486" cy="3805314"/>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2" name="TextBox 11"/>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11</a:t>
            </a:fld>
            <a:endParaRPr lang="en-US" sz="1050" b="1" dirty="0">
              <a:solidFill>
                <a:schemeClr val="bg1"/>
              </a:solidFill>
              <a:latin typeface="+mj-lt"/>
              <a:cs typeface="Aktiv Grotesk Trial" panose="020B0504020202020204" pitchFamily="34" charset="0"/>
            </a:endParaRPr>
          </a:p>
        </p:txBody>
      </p:sp>
    </p:spTree>
    <p:extLst>
      <p:ext uri="{BB962C8B-B14F-4D97-AF65-F5344CB8AC3E}">
        <p14:creationId xmlns:p14="http://schemas.microsoft.com/office/powerpoint/2010/main" val="271991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6299" y="1266825"/>
            <a:ext cx="8148948" cy="1933575"/>
          </a:xfrm>
          <a:prstGeom prst="rect">
            <a:avLst/>
          </a:prstGeom>
          <a:noFill/>
        </p:spPr>
        <p:txBody>
          <a:bodyPr wrap="square" lIns="0" tIns="0" rIns="0" bIns="0" rtlCol="0">
            <a:noAutofit/>
          </a:bodyPr>
          <a:lstStyle/>
          <a:p>
            <a:r>
              <a:rPr lang="en-US" sz="6000" dirty="0">
                <a:solidFill>
                  <a:schemeClr val="bg1"/>
                </a:solidFill>
                <a:latin typeface="Aktiv Grotesk Trial" panose="020B0504020202020204" pitchFamily="34" charset="0"/>
                <a:cs typeface="Aktiv Grotesk Trial" panose="020B0504020202020204" pitchFamily="34" charset="0"/>
              </a:rPr>
              <a:t>Existing Conditions</a:t>
            </a:r>
            <a:endParaRPr lang="en-US" sz="8000" dirty="0">
              <a:solidFill>
                <a:schemeClr val="bg1"/>
              </a:solidFill>
              <a:latin typeface="Aktiv Grotesk Trial" panose="020B0504020202020204" pitchFamily="34" charset="0"/>
              <a:cs typeface="Aktiv Grotesk Trial" panose="020B0504020202020204" pitchFamily="34" charset="0"/>
            </a:endParaRPr>
          </a:p>
        </p:txBody>
      </p:sp>
      <p:grpSp>
        <p:nvGrpSpPr>
          <p:cNvPr id="11" name="Group 10"/>
          <p:cNvGrpSpPr/>
          <p:nvPr/>
        </p:nvGrpSpPr>
        <p:grpSpPr>
          <a:xfrm>
            <a:off x="0" y="3673419"/>
            <a:ext cx="9492017" cy="593809"/>
            <a:chOff x="0" y="2243040"/>
            <a:chExt cx="9492017" cy="593809"/>
          </a:xfrm>
        </p:grpSpPr>
        <p:sp>
          <p:nvSpPr>
            <p:cNvPr id="12" name="Rectangle 1"/>
            <p:cNvSpPr/>
            <p:nvPr/>
          </p:nvSpPr>
          <p:spPr>
            <a:xfrm>
              <a:off x="104775" y="2275053"/>
              <a:ext cx="9387242" cy="274416"/>
            </a:xfrm>
            <a:custGeom>
              <a:avLst/>
              <a:gdLst>
                <a:gd name="connsiteX0" fmla="*/ 0 w 9174344"/>
                <a:gd name="connsiteY0" fmla="*/ 0 h 62875"/>
                <a:gd name="connsiteX1" fmla="*/ 9174344 w 9174344"/>
                <a:gd name="connsiteY1" fmla="*/ 0 h 62875"/>
                <a:gd name="connsiteX2" fmla="*/ 9174344 w 9174344"/>
                <a:gd name="connsiteY2" fmla="*/ 62875 h 62875"/>
                <a:gd name="connsiteX3" fmla="*/ 0 w 9174344"/>
                <a:gd name="connsiteY3" fmla="*/ 62875 h 62875"/>
                <a:gd name="connsiteX4" fmla="*/ 0 w 9174344"/>
                <a:gd name="connsiteY4" fmla="*/ 0 h 62875"/>
                <a:gd name="connsiteX0" fmla="*/ 0 w 9174344"/>
                <a:gd name="connsiteY0" fmla="*/ 0 h 62875"/>
                <a:gd name="connsiteX1" fmla="*/ 4346812 w 9174344"/>
                <a:gd name="connsiteY1" fmla="*/ 0 h 62875"/>
                <a:gd name="connsiteX2" fmla="*/ 9174344 w 9174344"/>
                <a:gd name="connsiteY2" fmla="*/ 0 h 62875"/>
                <a:gd name="connsiteX3" fmla="*/ 9174344 w 9174344"/>
                <a:gd name="connsiteY3" fmla="*/ 62875 h 62875"/>
                <a:gd name="connsiteX4" fmla="*/ 0 w 9174344"/>
                <a:gd name="connsiteY4" fmla="*/ 62875 h 62875"/>
                <a:gd name="connsiteX5" fmla="*/ 0 w 9174344"/>
                <a:gd name="connsiteY5" fmla="*/ 0 h 62875"/>
                <a:gd name="connsiteX0" fmla="*/ 0 w 9174344"/>
                <a:gd name="connsiteY0" fmla="*/ 0 h 62875"/>
                <a:gd name="connsiteX1" fmla="*/ 4346812 w 9174344"/>
                <a:gd name="connsiteY1" fmla="*/ 0 h 62875"/>
                <a:gd name="connsiteX2" fmla="*/ 4572000 w 9174344"/>
                <a:gd name="connsiteY2" fmla="*/ 0 h 62875"/>
                <a:gd name="connsiteX3" fmla="*/ 9174344 w 9174344"/>
                <a:gd name="connsiteY3" fmla="*/ 0 h 62875"/>
                <a:gd name="connsiteX4" fmla="*/ 9174344 w 9174344"/>
                <a:gd name="connsiteY4" fmla="*/ 62875 h 62875"/>
                <a:gd name="connsiteX5" fmla="*/ 0 w 9174344"/>
                <a:gd name="connsiteY5" fmla="*/ 62875 h 62875"/>
                <a:gd name="connsiteX6" fmla="*/ 0 w 9174344"/>
                <a:gd name="connsiteY6" fmla="*/ 0 h 62875"/>
                <a:gd name="connsiteX0" fmla="*/ 0 w 9174344"/>
                <a:gd name="connsiteY0" fmla="*/ 218365 h 281240"/>
                <a:gd name="connsiteX1" fmla="*/ 4346812 w 9174344"/>
                <a:gd name="connsiteY1" fmla="*/ 218365 h 281240"/>
                <a:gd name="connsiteX2" fmla="*/ 4728949 w 9174344"/>
                <a:gd name="connsiteY2" fmla="*/ 0 h 281240"/>
                <a:gd name="connsiteX3" fmla="*/ 4572000 w 9174344"/>
                <a:gd name="connsiteY3" fmla="*/ 218365 h 281240"/>
                <a:gd name="connsiteX4" fmla="*/ 9174344 w 9174344"/>
                <a:gd name="connsiteY4" fmla="*/ 218365 h 281240"/>
                <a:gd name="connsiteX5" fmla="*/ 9174344 w 9174344"/>
                <a:gd name="connsiteY5" fmla="*/ 281240 h 281240"/>
                <a:gd name="connsiteX6" fmla="*/ 0 w 9174344"/>
                <a:gd name="connsiteY6" fmla="*/ 281240 h 281240"/>
                <a:gd name="connsiteX7" fmla="*/ 0 w 9174344"/>
                <a:gd name="connsiteY7" fmla="*/ 218365 h 281240"/>
                <a:gd name="connsiteX0" fmla="*/ 0 w 9471546"/>
                <a:gd name="connsiteY0" fmla="*/ 218365 h 281240"/>
                <a:gd name="connsiteX1" fmla="*/ 4346812 w 9471546"/>
                <a:gd name="connsiteY1" fmla="*/ 218365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71546"/>
                <a:gd name="connsiteY0" fmla="*/ 218365 h 281240"/>
                <a:gd name="connsiteX1" fmla="*/ 4128448 w 9471546"/>
                <a:gd name="connsiteY1" fmla="*/ 252484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92017"/>
                <a:gd name="connsiteY0" fmla="*/ 238837 h 281240"/>
                <a:gd name="connsiteX1" fmla="*/ 4148919 w 9492017"/>
                <a:gd name="connsiteY1" fmla="*/ 252484 h 281240"/>
                <a:gd name="connsiteX2" fmla="*/ 4749420 w 9492017"/>
                <a:gd name="connsiteY2" fmla="*/ 0 h 281240"/>
                <a:gd name="connsiteX3" fmla="*/ 9492017 w 9492017"/>
                <a:gd name="connsiteY3" fmla="*/ 34120 h 281240"/>
                <a:gd name="connsiteX4" fmla="*/ 9194815 w 9492017"/>
                <a:gd name="connsiteY4" fmla="*/ 218365 h 281240"/>
                <a:gd name="connsiteX5" fmla="*/ 9194815 w 9492017"/>
                <a:gd name="connsiteY5" fmla="*/ 281240 h 281240"/>
                <a:gd name="connsiteX6" fmla="*/ 20471 w 9492017"/>
                <a:gd name="connsiteY6" fmla="*/ 281240 h 281240"/>
                <a:gd name="connsiteX7" fmla="*/ 0 w 9492017"/>
                <a:gd name="connsiteY7" fmla="*/ 238837 h 281240"/>
                <a:gd name="connsiteX0" fmla="*/ 0 w 9492017"/>
                <a:gd name="connsiteY0" fmla="*/ 232013 h 274416"/>
                <a:gd name="connsiteX1" fmla="*/ 4148919 w 9492017"/>
                <a:gd name="connsiteY1" fmla="*/ 245660 h 274416"/>
                <a:gd name="connsiteX2" fmla="*/ 4742596 w 9492017"/>
                <a:gd name="connsiteY2" fmla="*/ 0 h 274416"/>
                <a:gd name="connsiteX3" fmla="*/ 9492017 w 9492017"/>
                <a:gd name="connsiteY3" fmla="*/ 27296 h 274416"/>
                <a:gd name="connsiteX4" fmla="*/ 9194815 w 9492017"/>
                <a:gd name="connsiteY4" fmla="*/ 211541 h 274416"/>
                <a:gd name="connsiteX5" fmla="*/ 9194815 w 9492017"/>
                <a:gd name="connsiteY5" fmla="*/ 274416 h 274416"/>
                <a:gd name="connsiteX6" fmla="*/ 20471 w 9492017"/>
                <a:gd name="connsiteY6" fmla="*/ 274416 h 274416"/>
                <a:gd name="connsiteX7" fmla="*/ 0 w 9492017"/>
                <a:gd name="connsiteY7" fmla="*/ 232013 h 274416"/>
                <a:gd name="connsiteX0" fmla="*/ 0 w 9512488"/>
                <a:gd name="connsiteY0" fmla="*/ 232013 h 274416"/>
                <a:gd name="connsiteX1" fmla="*/ 4148919 w 9512488"/>
                <a:gd name="connsiteY1" fmla="*/ 245660 h 274416"/>
                <a:gd name="connsiteX2" fmla="*/ 4742596 w 9512488"/>
                <a:gd name="connsiteY2" fmla="*/ 0 h 274416"/>
                <a:gd name="connsiteX3" fmla="*/ 9512488 w 9512488"/>
                <a:gd name="connsiteY3" fmla="*/ 20472 h 274416"/>
                <a:gd name="connsiteX4" fmla="*/ 9194815 w 9512488"/>
                <a:gd name="connsiteY4" fmla="*/ 211541 h 274416"/>
                <a:gd name="connsiteX5" fmla="*/ 9194815 w 9512488"/>
                <a:gd name="connsiteY5" fmla="*/ 274416 h 274416"/>
                <a:gd name="connsiteX6" fmla="*/ 20471 w 9512488"/>
                <a:gd name="connsiteY6" fmla="*/ 274416 h 274416"/>
                <a:gd name="connsiteX7" fmla="*/ 0 w 9512488"/>
                <a:gd name="connsiteY7" fmla="*/ 232013 h 27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2488" h="274416">
                  <a:moveTo>
                    <a:pt x="0" y="232013"/>
                  </a:moveTo>
                  <a:lnTo>
                    <a:pt x="4148919" y="245660"/>
                  </a:lnTo>
                  <a:cubicBezTo>
                    <a:pt x="4210334" y="243385"/>
                    <a:pt x="4681181" y="2275"/>
                    <a:pt x="4742596" y="0"/>
                  </a:cubicBezTo>
                  <a:lnTo>
                    <a:pt x="9512488" y="20472"/>
                  </a:lnTo>
                  <a:lnTo>
                    <a:pt x="9194815" y="211541"/>
                  </a:lnTo>
                  <a:lnTo>
                    <a:pt x="9194815" y="274416"/>
                  </a:lnTo>
                  <a:lnTo>
                    <a:pt x="20471" y="274416"/>
                  </a:lnTo>
                  <a:lnTo>
                    <a:pt x="0" y="232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44791" b="44127"/>
            <a:stretch/>
          </p:blipFill>
          <p:spPr>
            <a:xfrm>
              <a:off x="0" y="2243040"/>
              <a:ext cx="9025247" cy="593809"/>
            </a:xfrm>
            <a:prstGeom prst="rect">
              <a:avLst/>
            </a:prstGeom>
          </p:spPr>
        </p:pic>
      </p:grpSp>
      <p:sp>
        <p:nvSpPr>
          <p:cNvPr id="3" name="Rectangle 2"/>
          <p:cNvSpPr/>
          <p:nvPr/>
        </p:nvSpPr>
        <p:spPr>
          <a:xfrm>
            <a:off x="0" y="3429000"/>
            <a:ext cx="104775"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00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3" t="10467" r="2664" b="10728"/>
          <a:stretch/>
        </p:blipFill>
        <p:spPr bwMode="auto">
          <a:xfrm>
            <a:off x="197380" y="648722"/>
            <a:ext cx="3861431" cy="41255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67" t="10467" r="2673" b="10728"/>
          <a:stretch/>
        </p:blipFill>
        <p:spPr bwMode="auto">
          <a:xfrm>
            <a:off x="4782218" y="653133"/>
            <a:ext cx="3820606" cy="41336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a:xfrm>
            <a:off x="337345" y="114301"/>
            <a:ext cx="8468491" cy="335280"/>
          </a:xfrm>
        </p:spPr>
        <p:txBody>
          <a:bodyPr/>
          <a:lstStyle/>
          <a:p>
            <a:r>
              <a:rPr lang="en-US" dirty="0"/>
              <a:t>Existing Conditions:  Population and Employment</a:t>
            </a:r>
          </a:p>
        </p:txBody>
      </p:sp>
      <p:sp>
        <p:nvSpPr>
          <p:cNvPr id="12"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3" name="TextBox 12"/>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13</a:t>
            </a:fld>
            <a:endParaRPr lang="en-US" sz="1050" b="1" dirty="0">
              <a:solidFill>
                <a:schemeClr val="bg1"/>
              </a:solidFill>
              <a:latin typeface="+mj-lt"/>
              <a:cs typeface="Aktiv Grotesk Trial" panose="020B0504020202020204" pitchFamily="34" charset="0"/>
            </a:endParaRPr>
          </a:p>
        </p:txBody>
      </p:sp>
      <p:sp>
        <p:nvSpPr>
          <p:cNvPr id="9" name="TextBox 8"/>
          <p:cNvSpPr txBox="1"/>
          <p:nvPr/>
        </p:nvSpPr>
        <p:spPr>
          <a:xfrm>
            <a:off x="77460" y="581929"/>
            <a:ext cx="1615439" cy="435106"/>
          </a:xfrm>
          <a:prstGeom prst="rect">
            <a:avLst/>
          </a:prstGeom>
          <a:solidFill>
            <a:srgbClr val="74297B"/>
          </a:solidFill>
        </p:spPr>
        <p:txBody>
          <a:bodyPr wrap="square" lIns="0" tIns="0" rIns="0" bIns="0" rtlCol="0" anchor="ctr">
            <a:noAutofit/>
          </a:bodyPr>
          <a:lstStyle/>
          <a:p>
            <a:pPr algn="ctr"/>
            <a:r>
              <a:rPr lang="en-US" sz="2000" b="1" dirty="0">
                <a:solidFill>
                  <a:schemeClr val="bg1"/>
                </a:solidFill>
              </a:rPr>
              <a:t>Population</a:t>
            </a:r>
          </a:p>
        </p:txBody>
      </p:sp>
      <p:sp>
        <p:nvSpPr>
          <p:cNvPr id="14" name="TextBox 13"/>
          <p:cNvSpPr txBox="1"/>
          <p:nvPr/>
        </p:nvSpPr>
        <p:spPr>
          <a:xfrm>
            <a:off x="4409290" y="581929"/>
            <a:ext cx="1615439" cy="435106"/>
          </a:xfrm>
          <a:prstGeom prst="rect">
            <a:avLst/>
          </a:prstGeom>
          <a:solidFill>
            <a:srgbClr val="74297B"/>
          </a:solidFill>
        </p:spPr>
        <p:txBody>
          <a:bodyPr wrap="square" lIns="0" tIns="0" rIns="0" bIns="0" rtlCol="0" anchor="ctr">
            <a:noAutofit/>
          </a:bodyPr>
          <a:lstStyle/>
          <a:p>
            <a:pPr algn="ctr"/>
            <a:r>
              <a:rPr lang="en-US" sz="2000" b="1" dirty="0">
                <a:solidFill>
                  <a:schemeClr val="bg1"/>
                </a:solidFill>
              </a:rPr>
              <a:t>Employment</a:t>
            </a:r>
          </a:p>
        </p:txBody>
      </p:sp>
    </p:spTree>
    <p:extLst>
      <p:ext uri="{BB962C8B-B14F-4D97-AF65-F5344CB8AC3E}">
        <p14:creationId xmlns:p14="http://schemas.microsoft.com/office/powerpoint/2010/main" val="313791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02760"/>
            <a:ext cx="9144000" cy="419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1"/>
            <a:endCxn id="4" idx="3"/>
          </p:cNvCxnSpPr>
          <p:nvPr/>
        </p:nvCxnSpPr>
        <p:spPr>
          <a:xfrm>
            <a:off x="0" y="4512310"/>
            <a:ext cx="9144000" cy="0"/>
          </a:xfrm>
          <a:prstGeom prst="line">
            <a:avLst/>
          </a:prstGeom>
          <a:ln w="15875">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337345" y="114301"/>
            <a:ext cx="8468491" cy="335280"/>
          </a:xfrm>
        </p:spPr>
        <p:txBody>
          <a:bodyPr/>
          <a:lstStyle/>
          <a:p>
            <a:r>
              <a:rPr lang="en-US" dirty="0"/>
              <a:t>Existing Conditions:  Population and Employment</a:t>
            </a:r>
          </a:p>
        </p:txBody>
      </p:sp>
      <p:sp>
        <p:nvSpPr>
          <p:cNvPr id="12"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3" name="TextBox 12"/>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14</a:t>
            </a:fld>
            <a:endParaRPr lang="en-US" sz="1050" b="1" dirty="0">
              <a:solidFill>
                <a:schemeClr val="bg1"/>
              </a:solidFill>
              <a:latin typeface="+mj-lt"/>
              <a:cs typeface="Aktiv Grotesk Trial" panose="020B0504020202020204" pitchFamily="34" charset="0"/>
            </a:endParaRPr>
          </a:p>
        </p:txBody>
      </p:sp>
      <p:sp>
        <p:nvSpPr>
          <p:cNvPr id="10" name="TextBox 9"/>
          <p:cNvSpPr txBox="1"/>
          <p:nvPr/>
        </p:nvSpPr>
        <p:spPr>
          <a:xfrm>
            <a:off x="570247" y="790729"/>
            <a:ext cx="8211863" cy="3240251"/>
          </a:xfrm>
          <a:prstGeom prst="rect">
            <a:avLst/>
          </a:prstGeom>
          <a:noFill/>
        </p:spPr>
        <p:txBody>
          <a:bodyPr wrap="square" lIns="0" tIns="0" rIns="0" bIns="0" rtlCol="0">
            <a:noAutofit/>
          </a:bodyPr>
          <a:lstStyle/>
          <a:p>
            <a:r>
              <a:rPr lang="en-US" sz="2000" dirty="0">
                <a:solidFill>
                  <a:schemeClr val="accent1">
                    <a:lumMod val="75000"/>
                  </a:schemeClr>
                </a:solidFill>
                <a:latin typeface="+mj-lt"/>
                <a:cs typeface="Aktiv Grotesk Trial" panose="020B0504020202020204" pitchFamily="34" charset="0"/>
              </a:rPr>
              <a:t>Visit </a:t>
            </a:r>
            <a:r>
              <a:rPr lang="en-US" sz="2800" b="1" dirty="0">
                <a:solidFill>
                  <a:srgbClr val="FF8C00"/>
                </a:solidFill>
                <a:latin typeface="+mj-lt"/>
                <a:cs typeface="Aktiv Grotesk Trial" panose="020B0504020202020204" pitchFamily="34" charset="0"/>
              </a:rPr>
              <a:t>Station 1</a:t>
            </a:r>
            <a:r>
              <a:rPr lang="en-US" sz="2000" dirty="0">
                <a:solidFill>
                  <a:schemeClr val="accent1">
                    <a:lumMod val="75000"/>
                  </a:schemeClr>
                </a:solidFill>
                <a:latin typeface="+mj-lt"/>
                <a:cs typeface="Aktiv Grotesk Trial" panose="020B0504020202020204" pitchFamily="34" charset="0"/>
              </a:rPr>
              <a:t> tonight for more information about:</a:t>
            </a:r>
          </a:p>
          <a:p>
            <a:endParaRPr lang="en-US" sz="2000" dirty="0">
              <a:latin typeface="+mj-lt"/>
              <a:cs typeface="Aktiv Grotesk Trial" panose="020B0504020202020204" pitchFamily="34" charset="0"/>
            </a:endParaRPr>
          </a:p>
          <a:p>
            <a:pPr marL="342900" indent="-342900">
              <a:buFont typeface="Arial" panose="020B0604020202020204" pitchFamily="34" charset="0"/>
              <a:buChar char="•"/>
            </a:pPr>
            <a:r>
              <a:rPr lang="en-US" sz="2000" dirty="0">
                <a:solidFill>
                  <a:schemeClr val="accent1">
                    <a:lumMod val="75000"/>
                  </a:schemeClr>
                </a:solidFill>
                <a:latin typeface="+mj-lt"/>
                <a:cs typeface="Aktiv Grotesk Trial" panose="020B0504020202020204" pitchFamily="34" charset="0"/>
              </a:rPr>
              <a:t>Population and employment growth along the I-26 corridor</a:t>
            </a:r>
          </a:p>
          <a:p>
            <a:pPr marL="342900" indent="-342900">
              <a:buFont typeface="Arial" panose="020B0604020202020204" pitchFamily="34" charset="0"/>
              <a:buChar char="•"/>
            </a:pPr>
            <a:endParaRPr lang="en-US" sz="2000" dirty="0">
              <a:solidFill>
                <a:schemeClr val="accent1">
                  <a:lumMod val="75000"/>
                </a:schemeClr>
              </a:solidFill>
              <a:latin typeface="+mj-lt"/>
              <a:cs typeface="Aktiv Grotesk Trial" panose="020B0504020202020204" pitchFamily="34" charset="0"/>
            </a:endParaRPr>
          </a:p>
          <a:p>
            <a:pPr marL="342900" indent="-342900">
              <a:buFont typeface="Arial" panose="020B0604020202020204" pitchFamily="34" charset="0"/>
              <a:buChar char="•"/>
            </a:pPr>
            <a:r>
              <a:rPr lang="en-US" sz="2000" dirty="0">
                <a:solidFill>
                  <a:schemeClr val="accent1">
                    <a:lumMod val="75000"/>
                  </a:schemeClr>
                </a:solidFill>
                <a:latin typeface="+mj-lt"/>
                <a:cs typeface="Aktiv Grotesk Trial" panose="020B0504020202020204" pitchFamily="34" charset="0"/>
              </a:rPr>
              <a:t>Presence of minority and low income populations</a:t>
            </a:r>
          </a:p>
          <a:p>
            <a:endParaRPr lang="en-US" sz="2000" b="1" dirty="0">
              <a:solidFill>
                <a:srgbClr val="FF8C00"/>
              </a:solidFill>
              <a:latin typeface="+mj-lt"/>
              <a:cs typeface="Aktiv Grotesk Trial" panose="020B0504020202020204" pitchFamily="34" charset="0"/>
            </a:endParaRPr>
          </a:p>
          <a:p>
            <a:pPr algn="ctr"/>
            <a:r>
              <a:rPr lang="en-US" sz="3200" b="1" dirty="0">
                <a:solidFill>
                  <a:srgbClr val="005CE6"/>
                </a:solidFill>
                <a:latin typeface="+mj-lt"/>
                <a:cs typeface="Aktiv Grotesk Trial" panose="020B0504020202020204" pitchFamily="34" charset="0"/>
              </a:rPr>
              <a:t>Tell us where YOU live, work and travel.  How do YOU use I-26?</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3106" y="4151711"/>
            <a:ext cx="758094" cy="57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8277" y="3814661"/>
            <a:ext cx="907199" cy="90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0701" y="3955046"/>
            <a:ext cx="835658" cy="766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83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7345" y="0"/>
            <a:ext cx="8468491" cy="518159"/>
          </a:xfrm>
        </p:spPr>
        <p:txBody>
          <a:bodyPr/>
          <a:lstStyle/>
          <a:p>
            <a:r>
              <a:rPr lang="en-US" dirty="0"/>
              <a:t>Existing Conditions:  Traffic Congestion</a:t>
            </a:r>
          </a:p>
        </p:txBody>
      </p:sp>
      <p:sp>
        <p:nvSpPr>
          <p:cNvPr id="12"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3" name="TextBox 12"/>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15</a:t>
            </a:fld>
            <a:endParaRPr lang="en-US" sz="1050" b="1" dirty="0">
              <a:solidFill>
                <a:schemeClr val="bg1"/>
              </a:solidFill>
              <a:latin typeface="+mj-lt"/>
              <a:cs typeface="Aktiv Grotesk Trial" panose="020B05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3" t="10852" r="2873" b="11041"/>
          <a:stretch/>
        </p:blipFill>
        <p:spPr bwMode="auto">
          <a:xfrm>
            <a:off x="221413" y="781599"/>
            <a:ext cx="3734756" cy="39636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187650" y="529035"/>
            <a:ext cx="1433981" cy="710410"/>
          </a:xfrm>
          <a:prstGeom prst="rect">
            <a:avLst/>
          </a:prstGeom>
          <a:solidFill>
            <a:srgbClr val="74297B"/>
          </a:solidFill>
        </p:spPr>
        <p:txBody>
          <a:bodyPr wrap="square" lIns="0" tIns="0" rIns="0" bIns="0" rtlCol="0" anchor="ctr">
            <a:noAutofit/>
          </a:bodyPr>
          <a:lstStyle/>
          <a:p>
            <a:pPr algn="ctr"/>
            <a:r>
              <a:rPr lang="en-US" sz="2800" b="1" dirty="0">
                <a:solidFill>
                  <a:schemeClr val="bg1"/>
                </a:solidFill>
              </a:rPr>
              <a:t>2010</a:t>
            </a:r>
          </a:p>
        </p:txBody>
      </p:sp>
      <p:pic>
        <p:nvPicPr>
          <p:cNvPr id="1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37" t="10852" r="3093" b="11041"/>
          <a:stretch/>
        </p:blipFill>
        <p:spPr bwMode="auto">
          <a:xfrm>
            <a:off x="4802985" y="734487"/>
            <a:ext cx="3753185" cy="40158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4520957" y="529035"/>
            <a:ext cx="1471612" cy="710410"/>
          </a:xfrm>
          <a:prstGeom prst="rect">
            <a:avLst/>
          </a:prstGeom>
          <a:solidFill>
            <a:srgbClr val="74297B"/>
          </a:solidFill>
        </p:spPr>
        <p:txBody>
          <a:bodyPr wrap="square" lIns="0" tIns="0" rIns="0" bIns="0" rtlCol="0" anchor="ctr">
            <a:noAutofit/>
          </a:bodyPr>
          <a:lstStyle/>
          <a:p>
            <a:pPr algn="ctr"/>
            <a:r>
              <a:rPr lang="en-US" sz="2800" b="1" dirty="0">
                <a:solidFill>
                  <a:schemeClr val="bg1"/>
                </a:solidFill>
              </a:rPr>
              <a:t>2040</a:t>
            </a:r>
          </a:p>
          <a:p>
            <a:pPr algn="ctr"/>
            <a:r>
              <a:rPr lang="en-US" sz="1200" b="1" dirty="0">
                <a:solidFill>
                  <a:schemeClr val="bg1"/>
                </a:solidFill>
              </a:rPr>
              <a:t>projection</a:t>
            </a: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63224" t="78530" r="4168" b="3437"/>
          <a:stretch/>
        </p:blipFill>
        <p:spPr>
          <a:xfrm>
            <a:off x="3348087" y="3273337"/>
            <a:ext cx="1908676" cy="1366002"/>
          </a:xfrm>
          <a:prstGeom prst="rect">
            <a:avLst/>
          </a:prstGeom>
        </p:spPr>
      </p:pic>
    </p:spTree>
    <p:extLst>
      <p:ext uri="{BB962C8B-B14F-4D97-AF65-F5344CB8AC3E}">
        <p14:creationId xmlns:p14="http://schemas.microsoft.com/office/powerpoint/2010/main" val="330534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8" t="10820" r="3732" b="10881"/>
          <a:stretch/>
        </p:blipFill>
        <p:spPr bwMode="auto">
          <a:xfrm>
            <a:off x="4391025" y="236144"/>
            <a:ext cx="4192739" cy="45466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a:xfrm>
            <a:off x="337345" y="114301"/>
            <a:ext cx="8468491" cy="350519"/>
          </a:xfrm>
        </p:spPr>
        <p:txBody>
          <a:bodyPr/>
          <a:lstStyle/>
          <a:p>
            <a:r>
              <a:rPr lang="en-US" dirty="0"/>
              <a:t>Existing Conditions:  Safety</a:t>
            </a:r>
          </a:p>
        </p:txBody>
      </p:sp>
      <p:sp>
        <p:nvSpPr>
          <p:cNvPr id="12"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3" name="TextBox 12"/>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16</a:t>
            </a:fld>
            <a:endParaRPr lang="en-US" sz="1050" b="1" dirty="0">
              <a:solidFill>
                <a:schemeClr val="bg1"/>
              </a:solidFill>
              <a:latin typeface="+mj-lt"/>
              <a:cs typeface="Aktiv Grotesk Trial" panose="020B0504020202020204" pitchFamily="34" charset="0"/>
            </a:endParaRPr>
          </a:p>
        </p:txBody>
      </p:sp>
      <p:sp>
        <p:nvSpPr>
          <p:cNvPr id="16" name="TextBox 15"/>
          <p:cNvSpPr txBox="1"/>
          <p:nvPr/>
        </p:nvSpPr>
        <p:spPr>
          <a:xfrm>
            <a:off x="4391025" y="236144"/>
            <a:ext cx="2085975" cy="772399"/>
          </a:xfrm>
          <a:prstGeom prst="rect">
            <a:avLst/>
          </a:prstGeom>
          <a:solidFill>
            <a:srgbClr val="74297B"/>
          </a:solidFill>
        </p:spPr>
        <p:txBody>
          <a:bodyPr wrap="square" lIns="0" tIns="0" rIns="0" bIns="0" rtlCol="0" anchor="ctr">
            <a:noAutofit/>
          </a:bodyPr>
          <a:lstStyle/>
          <a:p>
            <a:pPr algn="ctr"/>
            <a:r>
              <a:rPr lang="en-US" sz="2800" b="1" dirty="0">
                <a:solidFill>
                  <a:schemeClr val="bg1"/>
                </a:solidFill>
              </a:rPr>
              <a:t>2014 – 2018 </a:t>
            </a:r>
            <a:r>
              <a:rPr lang="en-US" sz="1200" b="1" dirty="0">
                <a:solidFill>
                  <a:schemeClr val="bg1"/>
                </a:solidFill>
              </a:rPr>
              <a:t>Crash Rates</a:t>
            </a:r>
          </a:p>
        </p:txBody>
      </p:sp>
      <p:sp>
        <p:nvSpPr>
          <p:cNvPr id="5" name="TextBox 4"/>
          <p:cNvSpPr txBox="1"/>
          <p:nvPr/>
        </p:nvSpPr>
        <p:spPr>
          <a:xfrm>
            <a:off x="324238" y="2028747"/>
            <a:ext cx="1913866" cy="497305"/>
          </a:xfrm>
          <a:prstGeom prst="rect">
            <a:avLst/>
          </a:prstGeom>
          <a:solidFill>
            <a:schemeClr val="accent2"/>
          </a:solidFill>
        </p:spPr>
        <p:txBody>
          <a:bodyPr wrap="square" lIns="0" tIns="0" rIns="0" bIns="0" rtlCol="0" anchor="ctr">
            <a:noAutofit/>
          </a:bodyPr>
          <a:lstStyle/>
          <a:p>
            <a:pPr algn="ctr"/>
            <a:r>
              <a:rPr lang="en-US" sz="2000" dirty="0">
                <a:latin typeface="Aktiv Grotesk Trial" panose="020B0504020202020204" pitchFamily="34" charset="0"/>
                <a:cs typeface="Aktiv Grotesk Trial" panose="020B0504020202020204" pitchFamily="34" charset="0"/>
              </a:rPr>
              <a:t>42% of corridor </a:t>
            </a:r>
          </a:p>
        </p:txBody>
      </p:sp>
      <p:sp>
        <p:nvSpPr>
          <p:cNvPr id="14" name="TextBox 13"/>
          <p:cNvSpPr txBox="1"/>
          <p:nvPr/>
        </p:nvSpPr>
        <p:spPr>
          <a:xfrm>
            <a:off x="324238" y="915275"/>
            <a:ext cx="3945898" cy="874294"/>
          </a:xfrm>
          <a:prstGeom prst="rect">
            <a:avLst/>
          </a:prstGeom>
          <a:noFill/>
        </p:spPr>
        <p:txBody>
          <a:bodyPr wrap="square" lIns="0" tIns="0" rIns="0" bIns="0" rtlCol="0" anchor="ctr">
            <a:noAutofit/>
          </a:bodyPr>
          <a:lstStyle/>
          <a:p>
            <a:r>
              <a:rPr lang="en-US" sz="2000" dirty="0">
                <a:solidFill>
                  <a:schemeClr val="accent1">
                    <a:lumMod val="75000"/>
                  </a:schemeClr>
                </a:solidFill>
                <a:latin typeface="+mj-lt"/>
                <a:cs typeface="Aktiv Grotesk Trial" panose="020B0504020202020204" pitchFamily="34" charset="0"/>
              </a:rPr>
              <a:t>How do corridor crash rates compare to statewide averages for similar facilities?</a:t>
            </a:r>
          </a:p>
        </p:txBody>
      </p:sp>
      <p:sp>
        <p:nvSpPr>
          <p:cNvPr id="15" name="TextBox 14"/>
          <p:cNvSpPr txBox="1"/>
          <p:nvPr/>
        </p:nvSpPr>
        <p:spPr>
          <a:xfrm>
            <a:off x="324238" y="2669852"/>
            <a:ext cx="1913866" cy="497305"/>
          </a:xfrm>
          <a:prstGeom prst="rect">
            <a:avLst/>
          </a:prstGeom>
          <a:solidFill>
            <a:schemeClr val="accent5"/>
          </a:solidFill>
        </p:spPr>
        <p:txBody>
          <a:bodyPr wrap="square" lIns="0" tIns="0" rIns="0" bIns="0" rtlCol="0" anchor="ctr">
            <a:noAutofit/>
          </a:bodyPr>
          <a:lstStyle/>
          <a:p>
            <a:pPr algn="ctr"/>
            <a:r>
              <a:rPr lang="en-US" sz="2000" dirty="0">
                <a:latin typeface="Aktiv Grotesk Trial" panose="020B0504020202020204" pitchFamily="34" charset="0"/>
                <a:cs typeface="Aktiv Grotesk Trial" panose="020B0504020202020204" pitchFamily="34" charset="0"/>
              </a:rPr>
              <a:t>3% of corridor </a:t>
            </a:r>
          </a:p>
        </p:txBody>
      </p:sp>
      <p:sp>
        <p:nvSpPr>
          <p:cNvPr id="18" name="TextBox 17"/>
          <p:cNvSpPr txBox="1"/>
          <p:nvPr/>
        </p:nvSpPr>
        <p:spPr>
          <a:xfrm>
            <a:off x="324238" y="3319557"/>
            <a:ext cx="1913866" cy="497305"/>
          </a:xfrm>
          <a:prstGeom prst="rect">
            <a:avLst/>
          </a:prstGeom>
          <a:solidFill>
            <a:schemeClr val="accent3"/>
          </a:solidFill>
        </p:spPr>
        <p:txBody>
          <a:bodyPr wrap="square" lIns="0" tIns="0" rIns="0" bIns="0" rtlCol="0" anchor="ctr">
            <a:noAutofit/>
          </a:bodyPr>
          <a:lstStyle/>
          <a:p>
            <a:pPr algn="ctr"/>
            <a:r>
              <a:rPr lang="en-US" sz="2000" dirty="0">
                <a:latin typeface="Aktiv Grotesk Trial" panose="020B0504020202020204" pitchFamily="34" charset="0"/>
                <a:cs typeface="Aktiv Grotesk Trial" panose="020B0504020202020204" pitchFamily="34" charset="0"/>
              </a:rPr>
              <a:t>15% of corridor </a:t>
            </a:r>
          </a:p>
        </p:txBody>
      </p:sp>
      <p:sp>
        <p:nvSpPr>
          <p:cNvPr id="19" name="TextBox 18"/>
          <p:cNvSpPr txBox="1"/>
          <p:nvPr/>
        </p:nvSpPr>
        <p:spPr>
          <a:xfrm>
            <a:off x="324238" y="3969262"/>
            <a:ext cx="1913866" cy="497305"/>
          </a:xfrm>
          <a:prstGeom prst="rect">
            <a:avLst/>
          </a:prstGeom>
          <a:solidFill>
            <a:srgbClr val="FF0000"/>
          </a:solidFill>
        </p:spPr>
        <p:txBody>
          <a:bodyPr wrap="square" lIns="0" tIns="0" rIns="0" bIns="0" rtlCol="0" anchor="ctr">
            <a:noAutofit/>
          </a:bodyPr>
          <a:lstStyle/>
          <a:p>
            <a:pPr algn="ctr"/>
            <a:r>
              <a:rPr lang="en-US" sz="2000" dirty="0">
                <a:latin typeface="Aktiv Grotesk Trial" panose="020B0504020202020204" pitchFamily="34" charset="0"/>
                <a:cs typeface="Aktiv Grotesk Trial" panose="020B0504020202020204" pitchFamily="34" charset="0"/>
              </a:rPr>
              <a:t>40% of corridor </a:t>
            </a:r>
          </a:p>
        </p:txBody>
      </p:sp>
      <p:sp>
        <p:nvSpPr>
          <p:cNvPr id="20" name="TextBox 19"/>
          <p:cNvSpPr txBox="1"/>
          <p:nvPr/>
        </p:nvSpPr>
        <p:spPr>
          <a:xfrm>
            <a:off x="2356270" y="2028747"/>
            <a:ext cx="1913866" cy="497305"/>
          </a:xfrm>
          <a:prstGeom prst="rect">
            <a:avLst/>
          </a:prstGeom>
          <a:noFill/>
        </p:spPr>
        <p:txBody>
          <a:bodyPr wrap="square" lIns="0" tIns="0" rIns="0" bIns="0" rtlCol="0" anchor="ctr">
            <a:noAutofit/>
          </a:bodyPr>
          <a:lstStyle/>
          <a:p>
            <a:r>
              <a:rPr lang="en-US" sz="2000" dirty="0">
                <a:latin typeface="Aktiv Grotesk Trial" panose="020B0504020202020204" pitchFamily="34" charset="0"/>
                <a:cs typeface="Aktiv Grotesk Trial" panose="020B0504020202020204" pitchFamily="34" charset="0"/>
              </a:rPr>
              <a:t>Below Average</a:t>
            </a:r>
          </a:p>
        </p:txBody>
      </p:sp>
      <p:sp>
        <p:nvSpPr>
          <p:cNvPr id="21" name="TextBox 20"/>
          <p:cNvSpPr txBox="1"/>
          <p:nvPr/>
        </p:nvSpPr>
        <p:spPr>
          <a:xfrm>
            <a:off x="2356270" y="2668693"/>
            <a:ext cx="1913866" cy="497305"/>
          </a:xfrm>
          <a:prstGeom prst="rect">
            <a:avLst/>
          </a:prstGeom>
          <a:noFill/>
        </p:spPr>
        <p:txBody>
          <a:bodyPr wrap="square" lIns="0" tIns="0" rIns="0" bIns="0" rtlCol="0" anchor="ctr">
            <a:noAutofit/>
          </a:bodyPr>
          <a:lstStyle/>
          <a:p>
            <a:r>
              <a:rPr lang="en-US" sz="2000" dirty="0">
                <a:latin typeface="Aktiv Grotesk Trial" panose="020B0504020202020204" pitchFamily="34" charset="0"/>
                <a:cs typeface="Aktiv Grotesk Trial" panose="020B0504020202020204" pitchFamily="34" charset="0"/>
              </a:rPr>
              <a:t>Average</a:t>
            </a:r>
          </a:p>
        </p:txBody>
      </p:sp>
      <p:sp>
        <p:nvSpPr>
          <p:cNvPr id="22" name="TextBox 21"/>
          <p:cNvSpPr txBox="1"/>
          <p:nvPr/>
        </p:nvSpPr>
        <p:spPr>
          <a:xfrm>
            <a:off x="2356270" y="3317239"/>
            <a:ext cx="1913866" cy="497305"/>
          </a:xfrm>
          <a:prstGeom prst="rect">
            <a:avLst/>
          </a:prstGeom>
          <a:noFill/>
        </p:spPr>
        <p:txBody>
          <a:bodyPr wrap="square" lIns="0" tIns="0" rIns="0" bIns="0" rtlCol="0" anchor="ctr">
            <a:noAutofit/>
          </a:bodyPr>
          <a:lstStyle/>
          <a:p>
            <a:r>
              <a:rPr lang="en-US" sz="2000" dirty="0">
                <a:latin typeface="Aktiv Grotesk Trial" panose="020B0504020202020204" pitchFamily="34" charset="0"/>
                <a:cs typeface="Aktiv Grotesk Trial" panose="020B0504020202020204" pitchFamily="34" charset="0"/>
              </a:rPr>
              <a:t>Above Average</a:t>
            </a:r>
          </a:p>
        </p:txBody>
      </p:sp>
      <p:sp>
        <p:nvSpPr>
          <p:cNvPr id="23" name="TextBox 22"/>
          <p:cNvSpPr txBox="1"/>
          <p:nvPr/>
        </p:nvSpPr>
        <p:spPr>
          <a:xfrm>
            <a:off x="2356270" y="3966944"/>
            <a:ext cx="1913866" cy="497305"/>
          </a:xfrm>
          <a:prstGeom prst="rect">
            <a:avLst/>
          </a:prstGeom>
          <a:noFill/>
        </p:spPr>
        <p:txBody>
          <a:bodyPr wrap="square" lIns="0" tIns="0" rIns="0" bIns="0" rtlCol="0" anchor="ctr">
            <a:noAutofit/>
          </a:bodyPr>
          <a:lstStyle/>
          <a:p>
            <a:r>
              <a:rPr lang="en-US" sz="2000" dirty="0">
                <a:latin typeface="Aktiv Grotesk Trial" panose="020B0504020202020204" pitchFamily="34" charset="0"/>
                <a:cs typeface="Aktiv Grotesk Trial" panose="020B0504020202020204" pitchFamily="34" charset="0"/>
              </a:rPr>
              <a:t>Significantly Above Average</a:t>
            </a:r>
          </a:p>
        </p:txBody>
      </p:sp>
    </p:spTree>
    <p:extLst>
      <p:ext uri="{BB962C8B-B14F-4D97-AF65-F5344CB8AC3E}">
        <p14:creationId xmlns:p14="http://schemas.microsoft.com/office/powerpoint/2010/main" val="87362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7345" y="114301"/>
            <a:ext cx="8468491" cy="335280"/>
          </a:xfrm>
        </p:spPr>
        <p:txBody>
          <a:bodyPr/>
          <a:lstStyle/>
          <a:p>
            <a:r>
              <a:rPr lang="en-US" dirty="0"/>
              <a:t>Existing Conditions:  Traffic Congestion + Safety</a:t>
            </a:r>
          </a:p>
        </p:txBody>
      </p:sp>
      <p:sp>
        <p:nvSpPr>
          <p:cNvPr id="12"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3" name="TextBox 12"/>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17</a:t>
            </a:fld>
            <a:endParaRPr lang="en-US" sz="1050" b="1" dirty="0">
              <a:solidFill>
                <a:schemeClr val="bg1"/>
              </a:solidFill>
              <a:latin typeface="+mj-lt"/>
              <a:cs typeface="Aktiv Grotesk Trial" panose="020B0504020202020204" pitchFamily="34" charset="0"/>
            </a:endParaRPr>
          </a:p>
        </p:txBody>
      </p:sp>
      <p:sp>
        <p:nvSpPr>
          <p:cNvPr id="10" name="TextBox 9"/>
          <p:cNvSpPr txBox="1"/>
          <p:nvPr/>
        </p:nvSpPr>
        <p:spPr>
          <a:xfrm>
            <a:off x="570247" y="790729"/>
            <a:ext cx="8211863" cy="3240251"/>
          </a:xfrm>
          <a:prstGeom prst="rect">
            <a:avLst/>
          </a:prstGeom>
          <a:noFill/>
        </p:spPr>
        <p:txBody>
          <a:bodyPr wrap="square" lIns="0" tIns="0" rIns="0" bIns="0" rtlCol="0">
            <a:noAutofit/>
          </a:bodyPr>
          <a:lstStyle/>
          <a:p>
            <a:r>
              <a:rPr lang="en-US" sz="2000" dirty="0">
                <a:solidFill>
                  <a:schemeClr val="accent1">
                    <a:lumMod val="75000"/>
                  </a:schemeClr>
                </a:solidFill>
                <a:latin typeface="+mj-lt"/>
                <a:cs typeface="Aktiv Grotesk Trial" panose="020B0504020202020204" pitchFamily="34" charset="0"/>
              </a:rPr>
              <a:t>Visit </a:t>
            </a:r>
            <a:r>
              <a:rPr lang="en-US" sz="2800" b="1" dirty="0">
                <a:solidFill>
                  <a:schemeClr val="accent4">
                    <a:lumMod val="75000"/>
                  </a:schemeClr>
                </a:solidFill>
                <a:latin typeface="+mj-lt"/>
                <a:cs typeface="Aktiv Grotesk Trial" panose="020B0504020202020204" pitchFamily="34" charset="0"/>
              </a:rPr>
              <a:t>Station 2</a:t>
            </a:r>
            <a:r>
              <a:rPr lang="en-US" sz="2000" dirty="0">
                <a:solidFill>
                  <a:schemeClr val="accent1">
                    <a:lumMod val="75000"/>
                  </a:schemeClr>
                </a:solidFill>
                <a:latin typeface="+mj-lt"/>
                <a:cs typeface="Aktiv Grotesk Trial" panose="020B0504020202020204" pitchFamily="34" charset="0"/>
              </a:rPr>
              <a:t> tonight for more information about:</a:t>
            </a:r>
          </a:p>
          <a:p>
            <a:endParaRPr lang="en-US" sz="2000" dirty="0">
              <a:latin typeface="+mj-lt"/>
              <a:cs typeface="Aktiv Grotesk Trial" panose="020B0504020202020204" pitchFamily="34" charset="0"/>
            </a:endParaRPr>
          </a:p>
          <a:p>
            <a:pPr marL="342900" indent="-342900">
              <a:buFont typeface="Arial" panose="020B0604020202020204" pitchFamily="34" charset="0"/>
              <a:buChar char="•"/>
            </a:pPr>
            <a:r>
              <a:rPr lang="en-US" sz="2000" dirty="0">
                <a:solidFill>
                  <a:schemeClr val="accent1">
                    <a:lumMod val="75000"/>
                  </a:schemeClr>
                </a:solidFill>
                <a:latin typeface="+mj-lt"/>
                <a:cs typeface="Aktiv Grotesk Trial" panose="020B0504020202020204" pitchFamily="34" charset="0"/>
              </a:rPr>
              <a:t>Traffic volumes and congestion</a:t>
            </a:r>
          </a:p>
          <a:p>
            <a:pPr marL="342900" indent="-342900">
              <a:buFont typeface="Arial" panose="020B0604020202020204" pitchFamily="34" charset="0"/>
              <a:buChar char="•"/>
            </a:pPr>
            <a:endParaRPr lang="en-US" sz="2000" dirty="0">
              <a:solidFill>
                <a:schemeClr val="accent1">
                  <a:lumMod val="75000"/>
                </a:schemeClr>
              </a:solidFill>
              <a:latin typeface="+mj-lt"/>
              <a:cs typeface="Aktiv Grotesk Trial" panose="020B0504020202020204" pitchFamily="34" charset="0"/>
            </a:endParaRPr>
          </a:p>
          <a:p>
            <a:pPr marL="342900" indent="-342900">
              <a:buFont typeface="Arial" panose="020B0604020202020204" pitchFamily="34" charset="0"/>
              <a:buChar char="•"/>
            </a:pPr>
            <a:r>
              <a:rPr lang="en-US" sz="2000" dirty="0">
                <a:solidFill>
                  <a:schemeClr val="accent1">
                    <a:lumMod val="75000"/>
                  </a:schemeClr>
                </a:solidFill>
                <a:latin typeface="+mj-lt"/>
                <a:cs typeface="Aktiv Grotesk Trial" panose="020B0504020202020204" pitchFamily="34" charset="0"/>
              </a:rPr>
              <a:t>Safety</a:t>
            </a:r>
          </a:p>
          <a:p>
            <a:endParaRPr lang="en-US" sz="2000" b="1" dirty="0">
              <a:solidFill>
                <a:srgbClr val="FF8C00"/>
              </a:solidFill>
              <a:latin typeface="+mj-lt"/>
              <a:cs typeface="Aktiv Grotesk Trial" panose="020B0504020202020204" pitchFamily="34" charset="0"/>
            </a:endParaRPr>
          </a:p>
          <a:p>
            <a:endParaRPr lang="en-US" sz="2000" b="1" dirty="0">
              <a:solidFill>
                <a:srgbClr val="FF8C00"/>
              </a:solidFill>
              <a:latin typeface="+mj-lt"/>
              <a:cs typeface="Aktiv Grotesk Trial" panose="020B0504020202020204" pitchFamily="34" charset="0"/>
            </a:endParaRPr>
          </a:p>
          <a:p>
            <a:pPr algn="ctr"/>
            <a:r>
              <a:rPr lang="en-US" sz="3200" b="1" dirty="0">
                <a:solidFill>
                  <a:srgbClr val="005CE6"/>
                </a:solidFill>
                <a:latin typeface="+mj-lt"/>
                <a:cs typeface="Aktiv Grotesk Trial" panose="020B0504020202020204" pitchFamily="34" charset="0"/>
              </a:rPr>
              <a:t>Put a sticker on the map to tell us where YOU experience travel delay.  </a:t>
            </a:r>
          </a:p>
        </p:txBody>
      </p:sp>
    </p:spTree>
    <p:extLst>
      <p:ext uri="{BB962C8B-B14F-4D97-AF65-F5344CB8AC3E}">
        <p14:creationId xmlns:p14="http://schemas.microsoft.com/office/powerpoint/2010/main" val="285072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7345" y="114301"/>
            <a:ext cx="8468491" cy="381646"/>
          </a:xfrm>
        </p:spPr>
        <p:txBody>
          <a:bodyPr/>
          <a:lstStyle/>
          <a:p>
            <a:r>
              <a:rPr lang="en-US" dirty="0"/>
              <a:t>Existing Conditions:  Multimodal Connections</a:t>
            </a:r>
          </a:p>
        </p:txBody>
      </p:sp>
      <p:sp>
        <p:nvSpPr>
          <p:cNvPr id="12"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3" name="TextBox 12"/>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18</a:t>
            </a:fld>
            <a:endParaRPr lang="en-US" sz="1050" b="1" dirty="0">
              <a:solidFill>
                <a:schemeClr val="bg1"/>
              </a:solidFill>
              <a:latin typeface="+mj-lt"/>
              <a:cs typeface="Aktiv Grotesk Trial" panose="020B0504020202020204" pitchFamily="34" charset="0"/>
            </a:endParaRPr>
          </a:p>
        </p:txBody>
      </p:sp>
      <p:sp>
        <p:nvSpPr>
          <p:cNvPr id="7" name="TextBox 6"/>
          <p:cNvSpPr txBox="1"/>
          <p:nvPr/>
        </p:nvSpPr>
        <p:spPr>
          <a:xfrm>
            <a:off x="437184" y="1092631"/>
            <a:ext cx="4210981" cy="3236442"/>
          </a:xfrm>
          <a:prstGeom prst="rect">
            <a:avLst/>
          </a:prstGeom>
          <a:noFill/>
        </p:spPr>
        <p:txBody>
          <a:bodyPr wrap="square" lIns="0" tIns="0" rIns="0" bIns="0" rtlCol="0">
            <a:noAutofit/>
          </a:bodyPr>
          <a:lstStyle/>
          <a:p>
            <a:r>
              <a:rPr lang="en-US" sz="2000" dirty="0">
                <a:solidFill>
                  <a:schemeClr val="accent1">
                    <a:lumMod val="75000"/>
                  </a:schemeClr>
                </a:solidFill>
                <a:latin typeface="+mj-lt"/>
                <a:cs typeface="Aktiv Grotesk Trial" panose="020B0504020202020204" pitchFamily="34" charset="0"/>
              </a:rPr>
              <a:t>Transit service exists in </a:t>
            </a:r>
          </a:p>
          <a:p>
            <a:r>
              <a:rPr lang="en-US" sz="2400" b="1" dirty="0">
                <a:solidFill>
                  <a:schemeClr val="accent4">
                    <a:lumMod val="60000"/>
                    <a:lumOff val="40000"/>
                  </a:schemeClr>
                </a:solidFill>
                <a:latin typeface="+mj-lt"/>
                <a:cs typeface="Aktiv Grotesk Trial" panose="020B0504020202020204" pitchFamily="34" charset="0"/>
              </a:rPr>
              <a:t>Kingsport</a:t>
            </a:r>
            <a:r>
              <a:rPr lang="en-US" sz="2400" dirty="0">
                <a:solidFill>
                  <a:schemeClr val="accent1">
                    <a:lumMod val="75000"/>
                  </a:schemeClr>
                </a:solidFill>
                <a:latin typeface="+mj-lt"/>
                <a:cs typeface="Aktiv Grotesk Trial" panose="020B0504020202020204" pitchFamily="34" charset="0"/>
              </a:rPr>
              <a:t>,</a:t>
            </a:r>
            <a:r>
              <a:rPr lang="en-US" sz="2800" b="1" dirty="0">
                <a:solidFill>
                  <a:schemeClr val="accent4">
                    <a:lumMod val="60000"/>
                    <a:lumOff val="40000"/>
                  </a:schemeClr>
                </a:solidFill>
                <a:latin typeface="+mj-lt"/>
                <a:cs typeface="Aktiv Grotesk Trial" panose="020B0504020202020204" pitchFamily="34" charset="0"/>
              </a:rPr>
              <a:t> </a:t>
            </a:r>
            <a:r>
              <a:rPr lang="en-US" sz="2400" b="1" dirty="0">
                <a:solidFill>
                  <a:srgbClr val="FF9933"/>
                </a:solidFill>
                <a:latin typeface="+mj-lt"/>
                <a:cs typeface="Aktiv Grotesk Trial" panose="020B0504020202020204" pitchFamily="34" charset="0"/>
              </a:rPr>
              <a:t>Bristol</a:t>
            </a:r>
            <a:r>
              <a:rPr lang="en-US" sz="2800" b="1" dirty="0">
                <a:solidFill>
                  <a:schemeClr val="accent4">
                    <a:lumMod val="60000"/>
                    <a:lumOff val="40000"/>
                  </a:schemeClr>
                </a:solidFill>
                <a:latin typeface="+mj-lt"/>
                <a:cs typeface="Aktiv Grotesk Trial" panose="020B0504020202020204" pitchFamily="34" charset="0"/>
              </a:rPr>
              <a:t> </a:t>
            </a:r>
            <a:r>
              <a:rPr lang="en-US" sz="2000" dirty="0">
                <a:solidFill>
                  <a:schemeClr val="accent1">
                    <a:lumMod val="75000"/>
                  </a:schemeClr>
                </a:solidFill>
                <a:latin typeface="+mj-lt"/>
                <a:cs typeface="Aktiv Grotesk Trial" panose="020B0504020202020204" pitchFamily="34" charset="0"/>
              </a:rPr>
              <a:t>and </a:t>
            </a:r>
            <a:r>
              <a:rPr lang="en-US" sz="2400" b="1" dirty="0">
                <a:solidFill>
                  <a:srgbClr val="7030A0"/>
                </a:solidFill>
                <a:latin typeface="+mj-lt"/>
                <a:cs typeface="Aktiv Grotesk Trial" panose="020B0504020202020204" pitchFamily="34" charset="0"/>
              </a:rPr>
              <a:t>Johnson City</a:t>
            </a:r>
            <a:r>
              <a:rPr lang="en-US" sz="2000" dirty="0">
                <a:solidFill>
                  <a:schemeClr val="accent1">
                    <a:lumMod val="75000"/>
                  </a:schemeClr>
                </a:solidFill>
                <a:latin typeface="+mj-lt"/>
                <a:cs typeface="Aktiv Grotesk Trial" panose="020B0504020202020204" pitchFamily="34" charset="0"/>
              </a:rPr>
              <a:t>.</a:t>
            </a:r>
          </a:p>
          <a:p>
            <a:endParaRPr lang="en-US" sz="2000" dirty="0">
              <a:latin typeface="+mj-lt"/>
              <a:cs typeface="Aktiv Grotesk Trial" panose="020B0504020202020204" pitchFamily="34" charset="0"/>
            </a:endParaRPr>
          </a:p>
          <a:p>
            <a:endParaRPr lang="en-US" sz="2000" dirty="0">
              <a:latin typeface="+mj-lt"/>
              <a:cs typeface="Aktiv Grotesk Trial" panose="020B0504020202020204" pitchFamily="34" charset="0"/>
            </a:endParaRPr>
          </a:p>
          <a:p>
            <a:pPr marL="342900" indent="-342900">
              <a:buFont typeface="Arial" panose="020B0604020202020204" pitchFamily="34" charset="0"/>
              <a:buChar char="•"/>
            </a:pPr>
            <a:r>
              <a:rPr lang="en-US" sz="2000" dirty="0">
                <a:solidFill>
                  <a:schemeClr val="accent1">
                    <a:lumMod val="75000"/>
                  </a:schemeClr>
                </a:solidFill>
                <a:latin typeface="+mj-lt"/>
                <a:cs typeface="Aktiv Grotesk Trial" panose="020B0504020202020204" pitchFamily="34" charset="0"/>
              </a:rPr>
              <a:t>This map shows transit service areas and how they relate to areas of employment concentration.</a:t>
            </a:r>
          </a:p>
          <a:p>
            <a:endParaRPr lang="en-US" sz="2000" b="1" dirty="0">
              <a:solidFill>
                <a:srgbClr val="FF8C00"/>
              </a:solidFill>
              <a:latin typeface="+mj-lt"/>
              <a:cs typeface="Aktiv Grotesk Trial" panose="020B050402020202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7" t="8688" r="2684" b="10995"/>
          <a:stretch/>
        </p:blipFill>
        <p:spPr bwMode="auto">
          <a:xfrm>
            <a:off x="4873751" y="671798"/>
            <a:ext cx="3738403" cy="41032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0123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7345" y="114301"/>
            <a:ext cx="8468491" cy="335280"/>
          </a:xfrm>
        </p:spPr>
        <p:txBody>
          <a:bodyPr/>
          <a:lstStyle/>
          <a:p>
            <a:r>
              <a:rPr lang="en-US" dirty="0"/>
              <a:t>Existing Conditions:  Multimodal Connections</a:t>
            </a:r>
          </a:p>
        </p:txBody>
      </p:sp>
      <p:sp>
        <p:nvSpPr>
          <p:cNvPr id="12"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3" name="TextBox 12"/>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19</a:t>
            </a:fld>
            <a:endParaRPr lang="en-US" sz="1050" b="1" dirty="0">
              <a:solidFill>
                <a:schemeClr val="bg1"/>
              </a:solidFill>
              <a:latin typeface="+mj-lt"/>
              <a:cs typeface="Aktiv Grotesk Trial" panose="020B0504020202020204" pitchFamily="34" charset="0"/>
            </a:endParaRPr>
          </a:p>
        </p:txBody>
      </p:sp>
      <p:sp>
        <p:nvSpPr>
          <p:cNvPr id="10" name="TextBox 9"/>
          <p:cNvSpPr txBox="1"/>
          <p:nvPr/>
        </p:nvSpPr>
        <p:spPr>
          <a:xfrm>
            <a:off x="570247" y="790729"/>
            <a:ext cx="8211863" cy="3843264"/>
          </a:xfrm>
          <a:prstGeom prst="rect">
            <a:avLst/>
          </a:prstGeom>
          <a:noFill/>
        </p:spPr>
        <p:txBody>
          <a:bodyPr wrap="square" lIns="0" tIns="0" rIns="0" bIns="0" rtlCol="0">
            <a:noAutofit/>
          </a:bodyPr>
          <a:lstStyle/>
          <a:p>
            <a:r>
              <a:rPr lang="en-US" sz="2000" dirty="0">
                <a:solidFill>
                  <a:schemeClr val="accent1">
                    <a:lumMod val="75000"/>
                  </a:schemeClr>
                </a:solidFill>
                <a:latin typeface="+mj-lt"/>
                <a:cs typeface="Aktiv Grotesk Trial" panose="020B0504020202020204" pitchFamily="34" charset="0"/>
              </a:rPr>
              <a:t>Visit </a:t>
            </a:r>
            <a:r>
              <a:rPr lang="en-US" sz="2800" b="1" dirty="0">
                <a:solidFill>
                  <a:srgbClr val="005CE6"/>
                </a:solidFill>
                <a:latin typeface="+mj-lt"/>
                <a:cs typeface="Aktiv Grotesk Trial" panose="020B0504020202020204" pitchFamily="34" charset="0"/>
              </a:rPr>
              <a:t>Station 3</a:t>
            </a:r>
            <a:r>
              <a:rPr lang="en-US" sz="2000" dirty="0">
                <a:solidFill>
                  <a:schemeClr val="accent1">
                    <a:lumMod val="75000"/>
                  </a:schemeClr>
                </a:solidFill>
                <a:latin typeface="+mj-lt"/>
                <a:cs typeface="Aktiv Grotesk Trial" panose="020B0504020202020204" pitchFamily="34" charset="0"/>
              </a:rPr>
              <a:t> tonight for more information about:</a:t>
            </a:r>
          </a:p>
          <a:p>
            <a:pPr>
              <a:lnSpc>
                <a:spcPts val="1800"/>
              </a:lnSpc>
            </a:pPr>
            <a:endParaRPr lang="en-US" sz="2000" dirty="0">
              <a:latin typeface="+mj-lt"/>
              <a:cs typeface="Aktiv Grotesk Trial" panose="020B0504020202020204" pitchFamily="34" charset="0"/>
            </a:endParaRPr>
          </a:p>
          <a:p>
            <a:pPr marL="342900" indent="-342900">
              <a:lnSpc>
                <a:spcPts val="1800"/>
              </a:lnSpc>
              <a:buFont typeface="Arial" panose="020B0604020202020204" pitchFamily="34" charset="0"/>
              <a:buChar char="•"/>
            </a:pPr>
            <a:r>
              <a:rPr lang="en-US" sz="2000" dirty="0">
                <a:solidFill>
                  <a:schemeClr val="accent1">
                    <a:lumMod val="75000"/>
                  </a:schemeClr>
                </a:solidFill>
                <a:latin typeface="+mj-lt"/>
                <a:cs typeface="Aktiv Grotesk Trial" panose="020B0504020202020204" pitchFamily="34" charset="0"/>
              </a:rPr>
              <a:t>Transit coverage areas</a:t>
            </a:r>
          </a:p>
          <a:p>
            <a:pPr marL="342900" indent="-342900">
              <a:lnSpc>
                <a:spcPts val="1800"/>
              </a:lnSpc>
              <a:buFont typeface="Arial" panose="020B0604020202020204" pitchFamily="34" charset="0"/>
              <a:buChar char="•"/>
            </a:pPr>
            <a:endParaRPr lang="en-US" sz="2000" dirty="0">
              <a:solidFill>
                <a:schemeClr val="accent1">
                  <a:lumMod val="75000"/>
                </a:schemeClr>
              </a:solidFill>
              <a:latin typeface="+mj-lt"/>
              <a:cs typeface="Aktiv Grotesk Trial" panose="020B0504020202020204" pitchFamily="34" charset="0"/>
            </a:endParaRPr>
          </a:p>
          <a:p>
            <a:pPr marL="342900" indent="-342900">
              <a:lnSpc>
                <a:spcPts val="1800"/>
              </a:lnSpc>
              <a:buFont typeface="Arial" panose="020B0604020202020204" pitchFamily="34" charset="0"/>
              <a:buChar char="•"/>
            </a:pPr>
            <a:r>
              <a:rPr lang="en-US" sz="2000" dirty="0">
                <a:solidFill>
                  <a:schemeClr val="accent1">
                    <a:lumMod val="75000"/>
                  </a:schemeClr>
                </a:solidFill>
                <a:latin typeface="+mj-lt"/>
                <a:cs typeface="Aktiv Grotesk Trial" panose="020B0504020202020204" pitchFamily="34" charset="0"/>
              </a:rPr>
              <a:t>Park and ride locations</a:t>
            </a:r>
          </a:p>
          <a:p>
            <a:pPr>
              <a:lnSpc>
                <a:spcPts val="1800"/>
              </a:lnSpc>
            </a:pPr>
            <a:endParaRPr lang="en-US" sz="2000" dirty="0">
              <a:solidFill>
                <a:schemeClr val="accent1">
                  <a:lumMod val="75000"/>
                </a:schemeClr>
              </a:solidFill>
              <a:latin typeface="+mj-lt"/>
              <a:cs typeface="Aktiv Grotesk Trial" panose="020B0504020202020204" pitchFamily="34" charset="0"/>
            </a:endParaRPr>
          </a:p>
          <a:p>
            <a:pPr marL="342900" indent="-342900">
              <a:lnSpc>
                <a:spcPts val="1800"/>
              </a:lnSpc>
              <a:buFont typeface="Arial" panose="020B0604020202020204" pitchFamily="34" charset="0"/>
              <a:buChar char="•"/>
            </a:pPr>
            <a:r>
              <a:rPr lang="en-US" sz="2000" dirty="0">
                <a:solidFill>
                  <a:schemeClr val="accent1">
                    <a:lumMod val="75000"/>
                  </a:schemeClr>
                </a:solidFill>
                <a:latin typeface="+mj-lt"/>
                <a:cs typeface="Aktiv Grotesk Trial" panose="020B0504020202020204" pitchFamily="34" charset="0"/>
              </a:rPr>
              <a:t>Car and van pool</a:t>
            </a:r>
          </a:p>
          <a:p>
            <a:pPr>
              <a:lnSpc>
                <a:spcPts val="1800"/>
              </a:lnSpc>
            </a:pPr>
            <a:endParaRPr lang="en-US" sz="2000" dirty="0">
              <a:solidFill>
                <a:schemeClr val="accent1">
                  <a:lumMod val="75000"/>
                </a:schemeClr>
              </a:solidFill>
              <a:latin typeface="+mj-lt"/>
              <a:cs typeface="Aktiv Grotesk Trial" panose="020B0504020202020204" pitchFamily="34" charset="0"/>
            </a:endParaRPr>
          </a:p>
          <a:p>
            <a:pPr marL="342900" indent="-342900">
              <a:lnSpc>
                <a:spcPts val="1800"/>
              </a:lnSpc>
              <a:buFont typeface="Arial" panose="020B0604020202020204" pitchFamily="34" charset="0"/>
              <a:buChar char="•"/>
            </a:pPr>
            <a:r>
              <a:rPr lang="en-US" sz="2000" dirty="0">
                <a:solidFill>
                  <a:schemeClr val="accent1">
                    <a:lumMod val="75000"/>
                  </a:schemeClr>
                </a:solidFill>
                <a:latin typeface="+mj-lt"/>
                <a:cs typeface="Aktiv Grotesk Trial" panose="020B0504020202020204" pitchFamily="34" charset="0"/>
              </a:rPr>
              <a:t>State bicycle routes</a:t>
            </a:r>
          </a:p>
          <a:p>
            <a:pPr>
              <a:lnSpc>
                <a:spcPts val="1800"/>
              </a:lnSpc>
            </a:pPr>
            <a:endParaRPr lang="en-US" sz="2000" dirty="0">
              <a:solidFill>
                <a:schemeClr val="accent1">
                  <a:lumMod val="75000"/>
                </a:schemeClr>
              </a:solidFill>
              <a:latin typeface="+mj-lt"/>
              <a:cs typeface="Aktiv Grotesk Trial" panose="020B0504020202020204" pitchFamily="34" charset="0"/>
            </a:endParaRPr>
          </a:p>
          <a:p>
            <a:pPr algn="ctr"/>
            <a:r>
              <a:rPr lang="en-US" sz="3200" b="1" dirty="0">
                <a:solidFill>
                  <a:srgbClr val="005CE6"/>
                </a:solidFill>
                <a:latin typeface="+mj-lt"/>
                <a:cs typeface="Aktiv Grotesk Trial" panose="020B0504020202020204" pitchFamily="34" charset="0"/>
              </a:rPr>
              <a:t>Indicate YOUR desired multimodal connections in the corridor.</a:t>
            </a:r>
          </a:p>
        </p:txBody>
      </p:sp>
    </p:spTree>
    <p:extLst>
      <p:ext uri="{BB962C8B-B14F-4D97-AF65-F5344CB8AC3E}">
        <p14:creationId xmlns:p14="http://schemas.microsoft.com/office/powerpoint/2010/main" val="210920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383"/>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52" b="55977"/>
          <a:stretch/>
        </p:blipFill>
        <p:spPr bwMode="auto">
          <a:xfrm>
            <a:off x="-1504536" y="-4389120"/>
            <a:ext cx="12483267" cy="5897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3"/>
          <p:cNvSpPr txBox="1">
            <a:spLocks/>
          </p:cNvSpPr>
          <p:nvPr/>
        </p:nvSpPr>
        <p:spPr>
          <a:xfrm>
            <a:off x="845549" y="2189497"/>
            <a:ext cx="6363796" cy="585656"/>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200" b="1" kern="1200">
                <a:solidFill>
                  <a:schemeClr val="bg1"/>
                </a:solidFill>
                <a:latin typeface="+mj-lt"/>
                <a:ea typeface="+mj-ea"/>
                <a:cs typeface="AECOM Sans" panose="020B0504020202020204" pitchFamily="34" charset="0"/>
              </a:defRPr>
            </a:lvl1pPr>
          </a:lstStyle>
          <a:p>
            <a:pPr>
              <a:lnSpc>
                <a:spcPts val="3200"/>
              </a:lnSpc>
            </a:pPr>
            <a:r>
              <a:rPr lang="en-US" sz="4000" dirty="0">
                <a:solidFill>
                  <a:schemeClr val="accent1">
                    <a:lumMod val="75000"/>
                  </a:schemeClr>
                </a:solidFill>
              </a:rPr>
              <a:t>Welcome &amp; Agenda</a:t>
            </a:r>
            <a:endParaRPr lang="en-US" sz="4000" b="0" dirty="0">
              <a:solidFill>
                <a:schemeClr val="accent1">
                  <a:lumMod val="75000"/>
                </a:schemeClr>
              </a:solidFill>
            </a:endParaRPr>
          </a:p>
        </p:txBody>
      </p:sp>
      <p:sp>
        <p:nvSpPr>
          <p:cNvPr id="15" name="Subtitle 4"/>
          <p:cNvSpPr txBox="1">
            <a:spLocks/>
          </p:cNvSpPr>
          <p:nvPr/>
        </p:nvSpPr>
        <p:spPr>
          <a:xfrm>
            <a:off x="845549" y="2933700"/>
            <a:ext cx="7820779" cy="1441326"/>
          </a:xfrm>
          <a:prstGeom prst="rect">
            <a:avLst/>
          </a:prstGeom>
        </p:spPr>
        <p:txBody>
          <a:bodyPr vert="horz" lIns="0" tIns="0" rIns="0" bIns="0" numCol="2" rtlCol="0">
            <a:noAutofit/>
          </a:bodyPr>
          <a:lstStyle>
            <a:lvl1pPr marL="0" indent="0" algn="l" defTabSz="914400" rtl="0" eaLnBrk="1" latinLnBrk="0" hangingPunct="1">
              <a:spcBef>
                <a:spcPts val="1200"/>
              </a:spcBef>
              <a:buClr>
                <a:schemeClr val="accent1"/>
              </a:buClr>
              <a:buFont typeface="Arial" pitchFamily="34" charset="0"/>
              <a:buNone/>
              <a:defRPr sz="2000" kern="1200">
                <a:solidFill>
                  <a:schemeClr val="bg1"/>
                </a:solidFill>
                <a:latin typeface="+mn-lt"/>
                <a:ea typeface="+mn-ea"/>
                <a:cs typeface="AECOM Sans" panose="020B0504020202020204" pitchFamily="34" charset="0"/>
              </a:defRPr>
            </a:lvl1pPr>
            <a:lvl2pPr marL="457200" indent="0" algn="ctr" defTabSz="914400" rtl="0" eaLnBrk="1" latinLnBrk="0" hangingPunct="1">
              <a:spcBef>
                <a:spcPts val="400"/>
              </a:spcBef>
              <a:buClr>
                <a:schemeClr val="accent1"/>
              </a:buClr>
              <a:buFont typeface="Arial" pitchFamily="34" charset="0"/>
              <a:buNone/>
              <a:defRPr sz="1800" kern="1200">
                <a:solidFill>
                  <a:schemeClr val="tx1">
                    <a:tint val="75000"/>
                  </a:schemeClr>
                </a:solidFill>
                <a:latin typeface="+mn-lt"/>
                <a:ea typeface="+mn-ea"/>
                <a:cs typeface="AECOM Sans" panose="020B0504020202020204" pitchFamily="34" charset="0"/>
              </a:defRPr>
            </a:lvl2pPr>
            <a:lvl3pPr marL="914400" indent="0" algn="ctr" defTabSz="914400" rtl="0" eaLnBrk="1" latinLnBrk="0" hangingPunct="1">
              <a:spcBef>
                <a:spcPct val="20000"/>
              </a:spcBef>
              <a:buClr>
                <a:schemeClr val="accent1"/>
              </a:buClr>
              <a:buFont typeface="Courier New" panose="02070309020205020404" pitchFamily="49" charset="0"/>
              <a:buNone/>
              <a:defRPr sz="1600" kern="1200">
                <a:solidFill>
                  <a:schemeClr val="tx1">
                    <a:tint val="75000"/>
                  </a:schemeClr>
                </a:solidFill>
                <a:latin typeface="+mn-lt"/>
                <a:ea typeface="+mn-ea"/>
                <a:cs typeface="AECOM Sans" panose="020B0504020202020204" pitchFamily="34" charset="0"/>
              </a:defRPr>
            </a:lvl3pPr>
            <a:lvl4pPr marL="13716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AECOM Sans" panose="020B0504020202020204" pitchFamily="34" charset="0"/>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0" indent="-457200">
              <a:spcBef>
                <a:spcPts val="300"/>
              </a:spcBef>
              <a:buClr>
                <a:schemeClr val="accent6">
                  <a:lumMod val="50000"/>
                </a:schemeClr>
              </a:buClr>
              <a:buFont typeface="+mj-lt"/>
              <a:buAutoNum type="arabicPeriod"/>
            </a:pPr>
            <a:r>
              <a:rPr lang="en-US" sz="1600" dirty="0">
                <a:solidFill>
                  <a:schemeClr val="accent6">
                    <a:lumMod val="50000"/>
                  </a:schemeClr>
                </a:solidFill>
              </a:rPr>
              <a:t>Study Purpose</a:t>
            </a:r>
          </a:p>
          <a:p>
            <a:pPr marL="457200" lvl="0" indent="-457200">
              <a:spcBef>
                <a:spcPts val="300"/>
              </a:spcBef>
              <a:buClr>
                <a:schemeClr val="accent6">
                  <a:lumMod val="50000"/>
                </a:schemeClr>
              </a:buClr>
              <a:buFont typeface="+mj-lt"/>
              <a:buAutoNum type="arabicPeriod"/>
              <a:tabLst>
                <a:tab pos="3887788" algn="l"/>
              </a:tabLst>
            </a:pPr>
            <a:r>
              <a:rPr lang="en-US" sz="1600" dirty="0">
                <a:solidFill>
                  <a:schemeClr val="accent6">
                    <a:lumMod val="50000"/>
                  </a:schemeClr>
                </a:solidFill>
              </a:rPr>
              <a:t>The Corridors</a:t>
            </a:r>
          </a:p>
          <a:p>
            <a:pPr marL="457200" lvl="0" indent="-457200">
              <a:spcBef>
                <a:spcPts val="300"/>
              </a:spcBef>
              <a:buClr>
                <a:schemeClr val="accent6">
                  <a:lumMod val="50000"/>
                </a:schemeClr>
              </a:buClr>
              <a:buFont typeface="+mj-lt"/>
              <a:buAutoNum type="arabicPeriod"/>
              <a:tabLst>
                <a:tab pos="3887788" algn="l"/>
              </a:tabLst>
            </a:pPr>
            <a:r>
              <a:rPr lang="en-US" sz="1600" dirty="0">
                <a:solidFill>
                  <a:schemeClr val="accent6">
                    <a:lumMod val="50000"/>
                  </a:schemeClr>
                </a:solidFill>
              </a:rPr>
              <a:t>Study Schedule and Process</a:t>
            </a:r>
          </a:p>
          <a:p>
            <a:pPr marL="457200" lvl="0" indent="-457200">
              <a:spcBef>
                <a:spcPts val="300"/>
              </a:spcBef>
              <a:buClr>
                <a:schemeClr val="accent6">
                  <a:lumMod val="50000"/>
                </a:schemeClr>
              </a:buClr>
              <a:buFont typeface="+mj-lt"/>
              <a:buAutoNum type="arabicPeriod"/>
              <a:tabLst>
                <a:tab pos="3887788" algn="l"/>
              </a:tabLst>
            </a:pPr>
            <a:endParaRPr lang="en-US" sz="1600" dirty="0">
              <a:solidFill>
                <a:schemeClr val="accent6">
                  <a:lumMod val="50000"/>
                </a:schemeClr>
              </a:solidFill>
            </a:endParaRPr>
          </a:p>
          <a:p>
            <a:pPr marL="457200" lvl="0" indent="-457200">
              <a:spcBef>
                <a:spcPts val="300"/>
              </a:spcBef>
              <a:buClr>
                <a:schemeClr val="accent6">
                  <a:lumMod val="50000"/>
                </a:schemeClr>
              </a:buClr>
              <a:buFont typeface="+mj-lt"/>
              <a:buAutoNum type="arabicPeriod"/>
              <a:tabLst>
                <a:tab pos="3887788" algn="l"/>
              </a:tabLst>
            </a:pPr>
            <a:endParaRPr lang="en-US" sz="1600" dirty="0">
              <a:solidFill>
                <a:schemeClr val="accent6">
                  <a:lumMod val="50000"/>
                </a:schemeClr>
              </a:solidFill>
            </a:endParaRPr>
          </a:p>
          <a:p>
            <a:pPr marL="457200" indent="-457200">
              <a:spcBef>
                <a:spcPts val="300"/>
              </a:spcBef>
              <a:buClr>
                <a:schemeClr val="accent6">
                  <a:lumMod val="50000"/>
                </a:schemeClr>
              </a:buClr>
              <a:buFont typeface="+mj-lt"/>
              <a:buAutoNum type="arabicPeriod"/>
            </a:pPr>
            <a:r>
              <a:rPr lang="en-US" sz="1600" dirty="0">
                <a:solidFill>
                  <a:schemeClr val="accent6">
                    <a:lumMod val="50000"/>
                  </a:schemeClr>
                </a:solidFill>
              </a:rPr>
              <a:t>Anticipated Study Outcomes</a:t>
            </a:r>
          </a:p>
          <a:p>
            <a:pPr marL="457200" indent="-457200">
              <a:spcBef>
                <a:spcPts val="300"/>
              </a:spcBef>
              <a:buClr>
                <a:schemeClr val="accent6">
                  <a:lumMod val="50000"/>
                </a:schemeClr>
              </a:buClr>
              <a:buFont typeface="+mj-lt"/>
              <a:buAutoNum type="arabicPeriod"/>
            </a:pPr>
            <a:r>
              <a:rPr lang="en-US" sz="1600" dirty="0">
                <a:solidFill>
                  <a:schemeClr val="accent6">
                    <a:lumMod val="50000"/>
                  </a:schemeClr>
                </a:solidFill>
              </a:rPr>
              <a:t>Existing Conditions</a:t>
            </a:r>
          </a:p>
          <a:p>
            <a:pPr marL="457200" indent="-457200">
              <a:spcBef>
                <a:spcPts val="300"/>
              </a:spcBef>
              <a:buClr>
                <a:schemeClr val="accent6">
                  <a:lumMod val="50000"/>
                </a:schemeClr>
              </a:buClr>
              <a:buFont typeface="+mj-lt"/>
              <a:buAutoNum type="arabicPeriod"/>
            </a:pPr>
            <a:r>
              <a:rPr lang="en-US" sz="1600" dirty="0">
                <a:solidFill>
                  <a:schemeClr val="accent6">
                    <a:lumMod val="50000"/>
                  </a:schemeClr>
                </a:solidFill>
              </a:rPr>
              <a:t>Opportunities to Get Involved</a:t>
            </a:r>
          </a:p>
        </p:txBody>
      </p:sp>
      <p:grpSp>
        <p:nvGrpSpPr>
          <p:cNvPr id="25" name="Group 24"/>
          <p:cNvGrpSpPr/>
          <p:nvPr/>
        </p:nvGrpSpPr>
        <p:grpSpPr>
          <a:xfrm>
            <a:off x="-381661" y="1232597"/>
            <a:ext cx="9873678" cy="593809"/>
            <a:chOff x="-381661" y="2243040"/>
            <a:chExt cx="9873678" cy="593809"/>
          </a:xfrm>
        </p:grpSpPr>
        <p:sp>
          <p:nvSpPr>
            <p:cNvPr id="26" name="Rectangle 1"/>
            <p:cNvSpPr/>
            <p:nvPr/>
          </p:nvSpPr>
          <p:spPr>
            <a:xfrm>
              <a:off x="-20471" y="2265528"/>
              <a:ext cx="9512488" cy="274416"/>
            </a:xfrm>
            <a:custGeom>
              <a:avLst/>
              <a:gdLst>
                <a:gd name="connsiteX0" fmla="*/ 0 w 9174344"/>
                <a:gd name="connsiteY0" fmla="*/ 0 h 62875"/>
                <a:gd name="connsiteX1" fmla="*/ 9174344 w 9174344"/>
                <a:gd name="connsiteY1" fmla="*/ 0 h 62875"/>
                <a:gd name="connsiteX2" fmla="*/ 9174344 w 9174344"/>
                <a:gd name="connsiteY2" fmla="*/ 62875 h 62875"/>
                <a:gd name="connsiteX3" fmla="*/ 0 w 9174344"/>
                <a:gd name="connsiteY3" fmla="*/ 62875 h 62875"/>
                <a:gd name="connsiteX4" fmla="*/ 0 w 9174344"/>
                <a:gd name="connsiteY4" fmla="*/ 0 h 62875"/>
                <a:gd name="connsiteX0" fmla="*/ 0 w 9174344"/>
                <a:gd name="connsiteY0" fmla="*/ 0 h 62875"/>
                <a:gd name="connsiteX1" fmla="*/ 4346812 w 9174344"/>
                <a:gd name="connsiteY1" fmla="*/ 0 h 62875"/>
                <a:gd name="connsiteX2" fmla="*/ 9174344 w 9174344"/>
                <a:gd name="connsiteY2" fmla="*/ 0 h 62875"/>
                <a:gd name="connsiteX3" fmla="*/ 9174344 w 9174344"/>
                <a:gd name="connsiteY3" fmla="*/ 62875 h 62875"/>
                <a:gd name="connsiteX4" fmla="*/ 0 w 9174344"/>
                <a:gd name="connsiteY4" fmla="*/ 62875 h 62875"/>
                <a:gd name="connsiteX5" fmla="*/ 0 w 9174344"/>
                <a:gd name="connsiteY5" fmla="*/ 0 h 62875"/>
                <a:gd name="connsiteX0" fmla="*/ 0 w 9174344"/>
                <a:gd name="connsiteY0" fmla="*/ 0 h 62875"/>
                <a:gd name="connsiteX1" fmla="*/ 4346812 w 9174344"/>
                <a:gd name="connsiteY1" fmla="*/ 0 h 62875"/>
                <a:gd name="connsiteX2" fmla="*/ 4572000 w 9174344"/>
                <a:gd name="connsiteY2" fmla="*/ 0 h 62875"/>
                <a:gd name="connsiteX3" fmla="*/ 9174344 w 9174344"/>
                <a:gd name="connsiteY3" fmla="*/ 0 h 62875"/>
                <a:gd name="connsiteX4" fmla="*/ 9174344 w 9174344"/>
                <a:gd name="connsiteY4" fmla="*/ 62875 h 62875"/>
                <a:gd name="connsiteX5" fmla="*/ 0 w 9174344"/>
                <a:gd name="connsiteY5" fmla="*/ 62875 h 62875"/>
                <a:gd name="connsiteX6" fmla="*/ 0 w 9174344"/>
                <a:gd name="connsiteY6" fmla="*/ 0 h 62875"/>
                <a:gd name="connsiteX0" fmla="*/ 0 w 9174344"/>
                <a:gd name="connsiteY0" fmla="*/ 218365 h 281240"/>
                <a:gd name="connsiteX1" fmla="*/ 4346812 w 9174344"/>
                <a:gd name="connsiteY1" fmla="*/ 218365 h 281240"/>
                <a:gd name="connsiteX2" fmla="*/ 4728949 w 9174344"/>
                <a:gd name="connsiteY2" fmla="*/ 0 h 281240"/>
                <a:gd name="connsiteX3" fmla="*/ 4572000 w 9174344"/>
                <a:gd name="connsiteY3" fmla="*/ 218365 h 281240"/>
                <a:gd name="connsiteX4" fmla="*/ 9174344 w 9174344"/>
                <a:gd name="connsiteY4" fmla="*/ 218365 h 281240"/>
                <a:gd name="connsiteX5" fmla="*/ 9174344 w 9174344"/>
                <a:gd name="connsiteY5" fmla="*/ 281240 h 281240"/>
                <a:gd name="connsiteX6" fmla="*/ 0 w 9174344"/>
                <a:gd name="connsiteY6" fmla="*/ 281240 h 281240"/>
                <a:gd name="connsiteX7" fmla="*/ 0 w 9174344"/>
                <a:gd name="connsiteY7" fmla="*/ 218365 h 281240"/>
                <a:gd name="connsiteX0" fmla="*/ 0 w 9471546"/>
                <a:gd name="connsiteY0" fmla="*/ 218365 h 281240"/>
                <a:gd name="connsiteX1" fmla="*/ 4346812 w 9471546"/>
                <a:gd name="connsiteY1" fmla="*/ 218365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71546"/>
                <a:gd name="connsiteY0" fmla="*/ 218365 h 281240"/>
                <a:gd name="connsiteX1" fmla="*/ 4128448 w 9471546"/>
                <a:gd name="connsiteY1" fmla="*/ 252484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92017"/>
                <a:gd name="connsiteY0" fmla="*/ 238837 h 281240"/>
                <a:gd name="connsiteX1" fmla="*/ 4148919 w 9492017"/>
                <a:gd name="connsiteY1" fmla="*/ 252484 h 281240"/>
                <a:gd name="connsiteX2" fmla="*/ 4749420 w 9492017"/>
                <a:gd name="connsiteY2" fmla="*/ 0 h 281240"/>
                <a:gd name="connsiteX3" fmla="*/ 9492017 w 9492017"/>
                <a:gd name="connsiteY3" fmla="*/ 34120 h 281240"/>
                <a:gd name="connsiteX4" fmla="*/ 9194815 w 9492017"/>
                <a:gd name="connsiteY4" fmla="*/ 218365 h 281240"/>
                <a:gd name="connsiteX5" fmla="*/ 9194815 w 9492017"/>
                <a:gd name="connsiteY5" fmla="*/ 281240 h 281240"/>
                <a:gd name="connsiteX6" fmla="*/ 20471 w 9492017"/>
                <a:gd name="connsiteY6" fmla="*/ 281240 h 281240"/>
                <a:gd name="connsiteX7" fmla="*/ 0 w 9492017"/>
                <a:gd name="connsiteY7" fmla="*/ 238837 h 281240"/>
                <a:gd name="connsiteX0" fmla="*/ 0 w 9492017"/>
                <a:gd name="connsiteY0" fmla="*/ 232013 h 274416"/>
                <a:gd name="connsiteX1" fmla="*/ 4148919 w 9492017"/>
                <a:gd name="connsiteY1" fmla="*/ 245660 h 274416"/>
                <a:gd name="connsiteX2" fmla="*/ 4742596 w 9492017"/>
                <a:gd name="connsiteY2" fmla="*/ 0 h 274416"/>
                <a:gd name="connsiteX3" fmla="*/ 9492017 w 9492017"/>
                <a:gd name="connsiteY3" fmla="*/ 27296 h 274416"/>
                <a:gd name="connsiteX4" fmla="*/ 9194815 w 9492017"/>
                <a:gd name="connsiteY4" fmla="*/ 211541 h 274416"/>
                <a:gd name="connsiteX5" fmla="*/ 9194815 w 9492017"/>
                <a:gd name="connsiteY5" fmla="*/ 274416 h 274416"/>
                <a:gd name="connsiteX6" fmla="*/ 20471 w 9492017"/>
                <a:gd name="connsiteY6" fmla="*/ 274416 h 274416"/>
                <a:gd name="connsiteX7" fmla="*/ 0 w 9492017"/>
                <a:gd name="connsiteY7" fmla="*/ 232013 h 274416"/>
                <a:gd name="connsiteX0" fmla="*/ 0 w 9512488"/>
                <a:gd name="connsiteY0" fmla="*/ 232013 h 274416"/>
                <a:gd name="connsiteX1" fmla="*/ 4148919 w 9512488"/>
                <a:gd name="connsiteY1" fmla="*/ 245660 h 274416"/>
                <a:gd name="connsiteX2" fmla="*/ 4742596 w 9512488"/>
                <a:gd name="connsiteY2" fmla="*/ 0 h 274416"/>
                <a:gd name="connsiteX3" fmla="*/ 9512488 w 9512488"/>
                <a:gd name="connsiteY3" fmla="*/ 20472 h 274416"/>
                <a:gd name="connsiteX4" fmla="*/ 9194815 w 9512488"/>
                <a:gd name="connsiteY4" fmla="*/ 211541 h 274416"/>
                <a:gd name="connsiteX5" fmla="*/ 9194815 w 9512488"/>
                <a:gd name="connsiteY5" fmla="*/ 274416 h 274416"/>
                <a:gd name="connsiteX6" fmla="*/ 20471 w 9512488"/>
                <a:gd name="connsiteY6" fmla="*/ 274416 h 274416"/>
                <a:gd name="connsiteX7" fmla="*/ 0 w 9512488"/>
                <a:gd name="connsiteY7" fmla="*/ 232013 h 27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2488" h="274416">
                  <a:moveTo>
                    <a:pt x="0" y="232013"/>
                  </a:moveTo>
                  <a:lnTo>
                    <a:pt x="4148919" y="245660"/>
                  </a:lnTo>
                  <a:cubicBezTo>
                    <a:pt x="4210334" y="243385"/>
                    <a:pt x="4681181" y="2275"/>
                    <a:pt x="4742596" y="0"/>
                  </a:cubicBezTo>
                  <a:lnTo>
                    <a:pt x="9512488" y="20472"/>
                  </a:lnTo>
                  <a:lnTo>
                    <a:pt x="9194815" y="211541"/>
                  </a:lnTo>
                  <a:lnTo>
                    <a:pt x="9194815" y="274416"/>
                  </a:lnTo>
                  <a:lnTo>
                    <a:pt x="20471" y="274416"/>
                  </a:lnTo>
                  <a:lnTo>
                    <a:pt x="0" y="232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44791" b="44127"/>
            <a:stretch/>
          </p:blipFill>
          <p:spPr>
            <a:xfrm>
              <a:off x="-381661" y="2243040"/>
              <a:ext cx="9525658" cy="593809"/>
            </a:xfrm>
            <a:prstGeom prst="rect">
              <a:avLst/>
            </a:prstGeom>
          </p:spPr>
        </p:pic>
      </p:grpSp>
      <p:pic>
        <p:nvPicPr>
          <p:cNvPr id="10" name="Picture 9">
            <a:extLst>
              <a:ext uri="{FF2B5EF4-FFF2-40B4-BE49-F238E27FC236}">
                <a16:creationId xmlns:a16="http://schemas.microsoft.com/office/drawing/2014/main" xmlns="" id="{945444FB-C266-49C7-A972-A623AA07C4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361" y="4375026"/>
            <a:ext cx="568033" cy="564704"/>
          </a:xfrm>
          <a:prstGeom prst="rect">
            <a:avLst/>
          </a:prstGeom>
        </p:spPr>
      </p:pic>
      <p:pic>
        <p:nvPicPr>
          <p:cNvPr id="11" name="Picture 10">
            <a:extLst>
              <a:ext uri="{FF2B5EF4-FFF2-40B4-BE49-F238E27FC236}">
                <a16:creationId xmlns:a16="http://schemas.microsoft.com/office/drawing/2014/main" xmlns="" id="{5883506A-FC40-4648-AE40-9961F6AA58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4841" b="15524"/>
          <a:stretch/>
        </p:blipFill>
        <p:spPr>
          <a:xfrm>
            <a:off x="1456809" y="4509024"/>
            <a:ext cx="846730" cy="41207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7506" y="4497428"/>
            <a:ext cx="1053422" cy="411480"/>
          </a:xfrm>
          <a:prstGeom prst="rect">
            <a:avLst/>
          </a:prstGeom>
        </p:spPr>
      </p:pic>
    </p:spTree>
    <p:extLst>
      <p:ext uri="{BB962C8B-B14F-4D97-AF65-F5344CB8AC3E}">
        <p14:creationId xmlns:p14="http://schemas.microsoft.com/office/powerpoint/2010/main" val="112700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6299" y="1266825"/>
            <a:ext cx="8148948" cy="1933575"/>
          </a:xfrm>
          <a:prstGeom prst="rect">
            <a:avLst/>
          </a:prstGeom>
          <a:noFill/>
        </p:spPr>
        <p:txBody>
          <a:bodyPr wrap="square" lIns="0" tIns="0" rIns="0" bIns="0" rtlCol="0">
            <a:noAutofit/>
          </a:bodyPr>
          <a:lstStyle/>
          <a:p>
            <a:r>
              <a:rPr lang="en-US" sz="6000" dirty="0">
                <a:solidFill>
                  <a:schemeClr val="bg1"/>
                </a:solidFill>
                <a:latin typeface="Aktiv Grotesk Trial" panose="020B0504020202020204" pitchFamily="34" charset="0"/>
                <a:cs typeface="Aktiv Grotesk Trial" panose="020B0504020202020204" pitchFamily="34" charset="0"/>
              </a:rPr>
              <a:t>Opportunities to </a:t>
            </a:r>
          </a:p>
          <a:p>
            <a:r>
              <a:rPr lang="en-US" sz="6000" dirty="0">
                <a:solidFill>
                  <a:schemeClr val="bg1"/>
                </a:solidFill>
                <a:latin typeface="Aktiv Grotesk Trial" panose="020B0504020202020204" pitchFamily="34" charset="0"/>
                <a:cs typeface="Aktiv Grotesk Trial" panose="020B0504020202020204" pitchFamily="34" charset="0"/>
              </a:rPr>
              <a:t>Get Involved</a:t>
            </a:r>
            <a:endParaRPr lang="en-US" sz="8000" dirty="0">
              <a:solidFill>
                <a:schemeClr val="bg1"/>
              </a:solidFill>
              <a:latin typeface="Aktiv Grotesk Trial" panose="020B0504020202020204" pitchFamily="34" charset="0"/>
              <a:cs typeface="Aktiv Grotesk Trial" panose="020B0504020202020204" pitchFamily="34" charset="0"/>
            </a:endParaRPr>
          </a:p>
        </p:txBody>
      </p:sp>
      <p:grpSp>
        <p:nvGrpSpPr>
          <p:cNvPr id="11" name="Group 10"/>
          <p:cNvGrpSpPr/>
          <p:nvPr/>
        </p:nvGrpSpPr>
        <p:grpSpPr>
          <a:xfrm>
            <a:off x="0" y="3673419"/>
            <a:ext cx="9492017" cy="593809"/>
            <a:chOff x="0" y="2243040"/>
            <a:chExt cx="9492017" cy="593809"/>
          </a:xfrm>
        </p:grpSpPr>
        <p:sp>
          <p:nvSpPr>
            <p:cNvPr id="12" name="Rectangle 1"/>
            <p:cNvSpPr/>
            <p:nvPr/>
          </p:nvSpPr>
          <p:spPr>
            <a:xfrm>
              <a:off x="104775" y="2275053"/>
              <a:ext cx="9387242" cy="274416"/>
            </a:xfrm>
            <a:custGeom>
              <a:avLst/>
              <a:gdLst>
                <a:gd name="connsiteX0" fmla="*/ 0 w 9174344"/>
                <a:gd name="connsiteY0" fmla="*/ 0 h 62875"/>
                <a:gd name="connsiteX1" fmla="*/ 9174344 w 9174344"/>
                <a:gd name="connsiteY1" fmla="*/ 0 h 62875"/>
                <a:gd name="connsiteX2" fmla="*/ 9174344 w 9174344"/>
                <a:gd name="connsiteY2" fmla="*/ 62875 h 62875"/>
                <a:gd name="connsiteX3" fmla="*/ 0 w 9174344"/>
                <a:gd name="connsiteY3" fmla="*/ 62875 h 62875"/>
                <a:gd name="connsiteX4" fmla="*/ 0 w 9174344"/>
                <a:gd name="connsiteY4" fmla="*/ 0 h 62875"/>
                <a:gd name="connsiteX0" fmla="*/ 0 w 9174344"/>
                <a:gd name="connsiteY0" fmla="*/ 0 h 62875"/>
                <a:gd name="connsiteX1" fmla="*/ 4346812 w 9174344"/>
                <a:gd name="connsiteY1" fmla="*/ 0 h 62875"/>
                <a:gd name="connsiteX2" fmla="*/ 9174344 w 9174344"/>
                <a:gd name="connsiteY2" fmla="*/ 0 h 62875"/>
                <a:gd name="connsiteX3" fmla="*/ 9174344 w 9174344"/>
                <a:gd name="connsiteY3" fmla="*/ 62875 h 62875"/>
                <a:gd name="connsiteX4" fmla="*/ 0 w 9174344"/>
                <a:gd name="connsiteY4" fmla="*/ 62875 h 62875"/>
                <a:gd name="connsiteX5" fmla="*/ 0 w 9174344"/>
                <a:gd name="connsiteY5" fmla="*/ 0 h 62875"/>
                <a:gd name="connsiteX0" fmla="*/ 0 w 9174344"/>
                <a:gd name="connsiteY0" fmla="*/ 0 h 62875"/>
                <a:gd name="connsiteX1" fmla="*/ 4346812 w 9174344"/>
                <a:gd name="connsiteY1" fmla="*/ 0 h 62875"/>
                <a:gd name="connsiteX2" fmla="*/ 4572000 w 9174344"/>
                <a:gd name="connsiteY2" fmla="*/ 0 h 62875"/>
                <a:gd name="connsiteX3" fmla="*/ 9174344 w 9174344"/>
                <a:gd name="connsiteY3" fmla="*/ 0 h 62875"/>
                <a:gd name="connsiteX4" fmla="*/ 9174344 w 9174344"/>
                <a:gd name="connsiteY4" fmla="*/ 62875 h 62875"/>
                <a:gd name="connsiteX5" fmla="*/ 0 w 9174344"/>
                <a:gd name="connsiteY5" fmla="*/ 62875 h 62875"/>
                <a:gd name="connsiteX6" fmla="*/ 0 w 9174344"/>
                <a:gd name="connsiteY6" fmla="*/ 0 h 62875"/>
                <a:gd name="connsiteX0" fmla="*/ 0 w 9174344"/>
                <a:gd name="connsiteY0" fmla="*/ 218365 h 281240"/>
                <a:gd name="connsiteX1" fmla="*/ 4346812 w 9174344"/>
                <a:gd name="connsiteY1" fmla="*/ 218365 h 281240"/>
                <a:gd name="connsiteX2" fmla="*/ 4728949 w 9174344"/>
                <a:gd name="connsiteY2" fmla="*/ 0 h 281240"/>
                <a:gd name="connsiteX3" fmla="*/ 4572000 w 9174344"/>
                <a:gd name="connsiteY3" fmla="*/ 218365 h 281240"/>
                <a:gd name="connsiteX4" fmla="*/ 9174344 w 9174344"/>
                <a:gd name="connsiteY4" fmla="*/ 218365 h 281240"/>
                <a:gd name="connsiteX5" fmla="*/ 9174344 w 9174344"/>
                <a:gd name="connsiteY5" fmla="*/ 281240 h 281240"/>
                <a:gd name="connsiteX6" fmla="*/ 0 w 9174344"/>
                <a:gd name="connsiteY6" fmla="*/ 281240 h 281240"/>
                <a:gd name="connsiteX7" fmla="*/ 0 w 9174344"/>
                <a:gd name="connsiteY7" fmla="*/ 218365 h 281240"/>
                <a:gd name="connsiteX0" fmla="*/ 0 w 9471546"/>
                <a:gd name="connsiteY0" fmla="*/ 218365 h 281240"/>
                <a:gd name="connsiteX1" fmla="*/ 4346812 w 9471546"/>
                <a:gd name="connsiteY1" fmla="*/ 218365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71546"/>
                <a:gd name="connsiteY0" fmla="*/ 218365 h 281240"/>
                <a:gd name="connsiteX1" fmla="*/ 4128448 w 9471546"/>
                <a:gd name="connsiteY1" fmla="*/ 252484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92017"/>
                <a:gd name="connsiteY0" fmla="*/ 238837 h 281240"/>
                <a:gd name="connsiteX1" fmla="*/ 4148919 w 9492017"/>
                <a:gd name="connsiteY1" fmla="*/ 252484 h 281240"/>
                <a:gd name="connsiteX2" fmla="*/ 4749420 w 9492017"/>
                <a:gd name="connsiteY2" fmla="*/ 0 h 281240"/>
                <a:gd name="connsiteX3" fmla="*/ 9492017 w 9492017"/>
                <a:gd name="connsiteY3" fmla="*/ 34120 h 281240"/>
                <a:gd name="connsiteX4" fmla="*/ 9194815 w 9492017"/>
                <a:gd name="connsiteY4" fmla="*/ 218365 h 281240"/>
                <a:gd name="connsiteX5" fmla="*/ 9194815 w 9492017"/>
                <a:gd name="connsiteY5" fmla="*/ 281240 h 281240"/>
                <a:gd name="connsiteX6" fmla="*/ 20471 w 9492017"/>
                <a:gd name="connsiteY6" fmla="*/ 281240 h 281240"/>
                <a:gd name="connsiteX7" fmla="*/ 0 w 9492017"/>
                <a:gd name="connsiteY7" fmla="*/ 238837 h 281240"/>
                <a:gd name="connsiteX0" fmla="*/ 0 w 9492017"/>
                <a:gd name="connsiteY0" fmla="*/ 232013 h 274416"/>
                <a:gd name="connsiteX1" fmla="*/ 4148919 w 9492017"/>
                <a:gd name="connsiteY1" fmla="*/ 245660 h 274416"/>
                <a:gd name="connsiteX2" fmla="*/ 4742596 w 9492017"/>
                <a:gd name="connsiteY2" fmla="*/ 0 h 274416"/>
                <a:gd name="connsiteX3" fmla="*/ 9492017 w 9492017"/>
                <a:gd name="connsiteY3" fmla="*/ 27296 h 274416"/>
                <a:gd name="connsiteX4" fmla="*/ 9194815 w 9492017"/>
                <a:gd name="connsiteY4" fmla="*/ 211541 h 274416"/>
                <a:gd name="connsiteX5" fmla="*/ 9194815 w 9492017"/>
                <a:gd name="connsiteY5" fmla="*/ 274416 h 274416"/>
                <a:gd name="connsiteX6" fmla="*/ 20471 w 9492017"/>
                <a:gd name="connsiteY6" fmla="*/ 274416 h 274416"/>
                <a:gd name="connsiteX7" fmla="*/ 0 w 9492017"/>
                <a:gd name="connsiteY7" fmla="*/ 232013 h 274416"/>
                <a:gd name="connsiteX0" fmla="*/ 0 w 9512488"/>
                <a:gd name="connsiteY0" fmla="*/ 232013 h 274416"/>
                <a:gd name="connsiteX1" fmla="*/ 4148919 w 9512488"/>
                <a:gd name="connsiteY1" fmla="*/ 245660 h 274416"/>
                <a:gd name="connsiteX2" fmla="*/ 4742596 w 9512488"/>
                <a:gd name="connsiteY2" fmla="*/ 0 h 274416"/>
                <a:gd name="connsiteX3" fmla="*/ 9512488 w 9512488"/>
                <a:gd name="connsiteY3" fmla="*/ 20472 h 274416"/>
                <a:gd name="connsiteX4" fmla="*/ 9194815 w 9512488"/>
                <a:gd name="connsiteY4" fmla="*/ 211541 h 274416"/>
                <a:gd name="connsiteX5" fmla="*/ 9194815 w 9512488"/>
                <a:gd name="connsiteY5" fmla="*/ 274416 h 274416"/>
                <a:gd name="connsiteX6" fmla="*/ 20471 w 9512488"/>
                <a:gd name="connsiteY6" fmla="*/ 274416 h 274416"/>
                <a:gd name="connsiteX7" fmla="*/ 0 w 9512488"/>
                <a:gd name="connsiteY7" fmla="*/ 232013 h 27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2488" h="274416">
                  <a:moveTo>
                    <a:pt x="0" y="232013"/>
                  </a:moveTo>
                  <a:lnTo>
                    <a:pt x="4148919" y="245660"/>
                  </a:lnTo>
                  <a:cubicBezTo>
                    <a:pt x="4210334" y="243385"/>
                    <a:pt x="4681181" y="2275"/>
                    <a:pt x="4742596" y="0"/>
                  </a:cubicBezTo>
                  <a:lnTo>
                    <a:pt x="9512488" y="20472"/>
                  </a:lnTo>
                  <a:lnTo>
                    <a:pt x="9194815" y="211541"/>
                  </a:lnTo>
                  <a:lnTo>
                    <a:pt x="9194815" y="274416"/>
                  </a:lnTo>
                  <a:lnTo>
                    <a:pt x="20471" y="274416"/>
                  </a:lnTo>
                  <a:lnTo>
                    <a:pt x="0" y="232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44791" b="44127"/>
            <a:stretch/>
          </p:blipFill>
          <p:spPr>
            <a:xfrm>
              <a:off x="0" y="2243040"/>
              <a:ext cx="9025247" cy="593809"/>
            </a:xfrm>
            <a:prstGeom prst="rect">
              <a:avLst/>
            </a:prstGeom>
          </p:spPr>
        </p:pic>
      </p:grpSp>
      <p:sp>
        <p:nvSpPr>
          <p:cNvPr id="3" name="Rectangle 2"/>
          <p:cNvSpPr/>
          <p:nvPr/>
        </p:nvSpPr>
        <p:spPr>
          <a:xfrm>
            <a:off x="0" y="3429000"/>
            <a:ext cx="104775"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75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Opportunities to Get Involved</a:t>
            </a:r>
          </a:p>
        </p:txBody>
      </p:sp>
      <p:graphicFrame>
        <p:nvGraphicFramePr>
          <p:cNvPr id="7" name="Table 6"/>
          <p:cNvGraphicFramePr>
            <a:graphicFrameLocks noGrp="1"/>
          </p:cNvGraphicFramePr>
          <p:nvPr>
            <p:extLst>
              <p:ext uri="{D42A27DB-BD31-4B8C-83A1-F6EECF244321}">
                <p14:modId xmlns:p14="http://schemas.microsoft.com/office/powerpoint/2010/main" val="3219096875"/>
              </p:ext>
            </p:extLst>
          </p:nvPr>
        </p:nvGraphicFramePr>
        <p:xfrm>
          <a:off x="237687" y="1340045"/>
          <a:ext cx="8668808" cy="3444500"/>
        </p:xfrm>
        <a:graphic>
          <a:graphicData uri="http://schemas.openxmlformats.org/drawingml/2006/table">
            <a:tbl>
              <a:tblPr firstRow="1" bandRow="1">
                <a:tableStyleId>{5C22544A-7EE6-4342-B048-85BDC9FD1C3A}</a:tableStyleId>
              </a:tblPr>
              <a:tblGrid>
                <a:gridCol w="2167202">
                  <a:extLst>
                    <a:ext uri="{9D8B030D-6E8A-4147-A177-3AD203B41FA5}">
                      <a16:colId xmlns:a16="http://schemas.microsoft.com/office/drawing/2014/main" xmlns="" val="20002"/>
                    </a:ext>
                  </a:extLst>
                </a:gridCol>
                <a:gridCol w="2167202">
                  <a:extLst>
                    <a:ext uri="{9D8B030D-6E8A-4147-A177-3AD203B41FA5}">
                      <a16:colId xmlns:a16="http://schemas.microsoft.com/office/drawing/2014/main" xmlns="" val="20003"/>
                    </a:ext>
                  </a:extLst>
                </a:gridCol>
                <a:gridCol w="2167202">
                  <a:extLst>
                    <a:ext uri="{9D8B030D-6E8A-4147-A177-3AD203B41FA5}">
                      <a16:colId xmlns:a16="http://schemas.microsoft.com/office/drawing/2014/main" xmlns="" val="20004"/>
                    </a:ext>
                  </a:extLst>
                </a:gridCol>
                <a:gridCol w="2167202">
                  <a:extLst>
                    <a:ext uri="{9D8B030D-6E8A-4147-A177-3AD203B41FA5}">
                      <a16:colId xmlns:a16="http://schemas.microsoft.com/office/drawing/2014/main" xmlns="" val="20005"/>
                    </a:ext>
                  </a:extLst>
                </a:gridCol>
              </a:tblGrid>
              <a:tr h="3444500">
                <a:tc>
                  <a:txBody>
                    <a:bodyPr/>
                    <a:lstStyle/>
                    <a:p>
                      <a:pPr algn="ctr"/>
                      <a:r>
                        <a:rPr lang="en-US" sz="1400" dirty="0"/>
                        <a:t>Website</a:t>
                      </a:r>
                    </a:p>
                  </a:txBody>
                  <a:tcPr marT="91440">
                    <a:solidFill>
                      <a:srgbClr val="74297B"/>
                    </a:solidFill>
                  </a:tcPr>
                </a:tc>
                <a:tc>
                  <a:txBody>
                    <a:bodyPr/>
                    <a:lstStyle/>
                    <a:p>
                      <a:pPr algn="ctr"/>
                      <a:r>
                        <a:rPr lang="en-US" sz="1400" dirty="0"/>
                        <a:t>Online Survey</a:t>
                      </a:r>
                    </a:p>
                  </a:txBody>
                  <a:tcPr marT="91440">
                    <a:solidFill>
                      <a:srgbClr val="74297B"/>
                    </a:solidFill>
                  </a:tcPr>
                </a:tc>
                <a:tc>
                  <a:txBody>
                    <a:bodyPr/>
                    <a:lstStyle/>
                    <a:p>
                      <a:pPr algn="ctr"/>
                      <a:r>
                        <a:rPr lang="en-US" sz="1400" dirty="0"/>
                        <a:t>Interactive Map</a:t>
                      </a:r>
                    </a:p>
                  </a:txBody>
                  <a:tcPr marT="91440">
                    <a:solidFill>
                      <a:srgbClr val="74297B"/>
                    </a:solidFill>
                  </a:tcPr>
                </a:tc>
                <a:tc>
                  <a:txBody>
                    <a:bodyPr/>
                    <a:lstStyle/>
                    <a:p>
                      <a:pPr algn="ctr"/>
                      <a:r>
                        <a:rPr lang="en-US" sz="1400" dirty="0"/>
                        <a:t>Public Meetings</a:t>
                      </a:r>
                    </a:p>
                  </a:txBody>
                  <a:tcPr marT="91440">
                    <a:solidFill>
                      <a:srgbClr val="74297B"/>
                    </a:solidFill>
                  </a:tcPr>
                </a:tc>
                <a:extLst>
                  <a:ext uri="{0D108BD9-81ED-4DB2-BD59-A6C34878D82A}">
                    <a16:rowId xmlns:a16="http://schemas.microsoft.com/office/drawing/2014/main" xmlns="" val="10000"/>
                  </a:ext>
                </a:extLst>
              </a:tr>
            </a:tbl>
          </a:graphicData>
        </a:graphic>
      </p:graphicFrame>
      <p:sp>
        <p:nvSpPr>
          <p:cNvPr id="8" name="Rectangle 7"/>
          <p:cNvSpPr/>
          <p:nvPr/>
        </p:nvSpPr>
        <p:spPr>
          <a:xfrm>
            <a:off x="237687" y="2571384"/>
            <a:ext cx="8668806" cy="1564803"/>
          </a:xfrm>
          <a:prstGeom prst="rect">
            <a:avLst/>
          </a:prstGeom>
          <a:gradFill flip="none" rotWithShape="1">
            <a:gsLst>
              <a:gs pos="0">
                <a:srgbClr val="6BB7B5"/>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 t="47324" r="139"/>
          <a:stretch/>
        </p:blipFill>
        <p:spPr>
          <a:xfrm>
            <a:off x="-45038" y="2219626"/>
            <a:ext cx="8951351" cy="265600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61543" t="40770" r="22067" b="37078"/>
          <a:stretch/>
        </p:blipFill>
        <p:spPr>
          <a:xfrm>
            <a:off x="7855871" y="21106"/>
            <a:ext cx="1200961" cy="920846"/>
          </a:xfrm>
          <a:prstGeom prst="rect">
            <a:avLst/>
          </a:prstGeom>
        </p:spPr>
      </p:pic>
      <p:sp>
        <p:nvSpPr>
          <p:cNvPr id="13"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4" name="TextBox 13"/>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21</a:t>
            </a:fld>
            <a:endParaRPr lang="en-US" sz="1050" b="1" dirty="0">
              <a:solidFill>
                <a:schemeClr val="bg1"/>
              </a:solidFill>
              <a:latin typeface="+mj-lt"/>
              <a:cs typeface="Aktiv Grotesk Trial" panose="020B0504020202020204" pitchFamily="34" charset="0"/>
            </a:endParaRPr>
          </a:p>
        </p:txBody>
      </p:sp>
      <p:pic>
        <p:nvPicPr>
          <p:cNvPr id="11" name="Picture 10">
            <a:extLst>
              <a:ext uri="{FF2B5EF4-FFF2-40B4-BE49-F238E27FC236}">
                <a16:creationId xmlns:a16="http://schemas.microsoft.com/office/drawing/2014/main" xmlns="" id="{9F50923E-53E6-4F85-8720-96B58122D1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508" t="25950" b="16906"/>
          <a:stretch/>
        </p:blipFill>
        <p:spPr>
          <a:xfrm>
            <a:off x="885621" y="918859"/>
            <a:ext cx="1101144" cy="316997"/>
          </a:xfrm>
          <a:prstGeom prst="rect">
            <a:avLst/>
          </a:prstGeom>
        </p:spPr>
      </p:pic>
      <p:pic>
        <p:nvPicPr>
          <p:cNvPr id="12" name="Picture 11">
            <a:extLst>
              <a:ext uri="{FF2B5EF4-FFF2-40B4-BE49-F238E27FC236}">
                <a16:creationId xmlns:a16="http://schemas.microsoft.com/office/drawing/2014/main" xmlns="" id="{16E09638-840C-4B30-AB61-E51B1E5682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561" y="858724"/>
            <a:ext cx="887367" cy="384221"/>
          </a:xfrm>
          <a:prstGeom prst="rect">
            <a:avLst/>
          </a:prstGeom>
        </p:spPr>
      </p:pic>
      <p:pic>
        <p:nvPicPr>
          <p:cNvPr id="15" name="Picture 2" descr="Image result for dugard communications logo">
            <a:extLst>
              <a:ext uri="{FF2B5EF4-FFF2-40B4-BE49-F238E27FC236}">
                <a16:creationId xmlns:a16="http://schemas.microsoft.com/office/drawing/2014/main" xmlns="" id="{2B45350D-FB28-4828-8DE9-E8DE5678D6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9837" y="849911"/>
            <a:ext cx="650742" cy="3222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5F10B3FD-20D2-4CAF-8451-635AE1A1B7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4987" y="881149"/>
            <a:ext cx="278530" cy="339369"/>
          </a:xfrm>
          <a:prstGeom prst="rect">
            <a:avLst/>
          </a:prstGeom>
        </p:spPr>
      </p:pic>
      <p:pic>
        <p:nvPicPr>
          <p:cNvPr id="17" name="Picture 16">
            <a:extLst>
              <a:ext uri="{FF2B5EF4-FFF2-40B4-BE49-F238E27FC236}">
                <a16:creationId xmlns:a16="http://schemas.microsoft.com/office/drawing/2014/main" xmlns="" id="{B60B5598-1221-4ADA-B6CD-09E5533E67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4355" y="865322"/>
            <a:ext cx="1067624" cy="348757"/>
          </a:xfrm>
          <a:prstGeom prst="rect">
            <a:avLst/>
          </a:prstGeom>
        </p:spPr>
      </p:pic>
      <p:pic>
        <p:nvPicPr>
          <p:cNvPr id="18" name="Picture 17">
            <a:extLst>
              <a:ext uri="{FF2B5EF4-FFF2-40B4-BE49-F238E27FC236}">
                <a16:creationId xmlns:a16="http://schemas.microsoft.com/office/drawing/2014/main" xmlns="" id="{F83732D7-DD04-4877-8E37-06A305060A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685" y="773053"/>
            <a:ext cx="467637" cy="464897"/>
          </a:xfrm>
          <a:prstGeom prst="rect">
            <a:avLst/>
          </a:prstGeom>
        </p:spPr>
      </p:pic>
      <p:cxnSp>
        <p:nvCxnSpPr>
          <p:cNvPr id="4" name="Straight Connector 3">
            <a:extLst>
              <a:ext uri="{FF2B5EF4-FFF2-40B4-BE49-F238E27FC236}">
                <a16:creationId xmlns:a16="http://schemas.microsoft.com/office/drawing/2014/main" xmlns="" id="{FA4D7BE7-02D8-4AD7-B0AA-BB893C221C21}"/>
              </a:ext>
            </a:extLst>
          </p:cNvPr>
          <p:cNvCxnSpPr>
            <a:cxnSpLocks/>
          </p:cNvCxnSpPr>
          <p:nvPr/>
        </p:nvCxnSpPr>
        <p:spPr>
          <a:xfrm>
            <a:off x="237687" y="1334668"/>
            <a:ext cx="8668626" cy="5377"/>
          </a:xfrm>
          <a:prstGeom prst="line">
            <a:avLst/>
          </a:prstGeom>
          <a:ln w="76200">
            <a:solidFill>
              <a:schemeClr val="accent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458FAB4C-6C42-452F-9A9A-E9434DB345A7}"/>
              </a:ext>
            </a:extLst>
          </p:cNvPr>
          <p:cNvSpPr/>
          <p:nvPr/>
        </p:nvSpPr>
        <p:spPr>
          <a:xfrm>
            <a:off x="237687" y="4293589"/>
            <a:ext cx="8668806" cy="478924"/>
          </a:xfrm>
          <a:prstGeom prst="rect">
            <a:avLst/>
          </a:prstGeom>
          <a:gradFill flip="none" rotWithShape="1">
            <a:gsLst>
              <a:gs pos="0">
                <a:schemeClr val="bg1"/>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66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345" y="1011709"/>
            <a:ext cx="3929855" cy="1792451"/>
          </a:xfrm>
          <a:prstGeom prst="rect">
            <a:avLst/>
          </a:prstGeom>
          <a:solidFill>
            <a:srgbClr val="742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7344" y="2902344"/>
            <a:ext cx="3929856" cy="17924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32019" y="1011708"/>
            <a:ext cx="3886199" cy="1792451"/>
          </a:xfrm>
          <a:prstGeom prst="rect">
            <a:avLst/>
          </a:prstGeom>
          <a:solidFill>
            <a:srgbClr val="FF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How to Share Your Input Today</a:t>
            </a:r>
          </a:p>
        </p:txBody>
      </p:sp>
      <p:sp>
        <p:nvSpPr>
          <p:cNvPr id="12"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3" name="TextBox 12"/>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22</a:t>
            </a:fld>
            <a:endParaRPr lang="en-US" sz="1050" b="1" dirty="0">
              <a:solidFill>
                <a:schemeClr val="bg1"/>
              </a:solidFill>
              <a:latin typeface="+mj-lt"/>
              <a:cs typeface="Aktiv Grotesk Trial" panose="020B0504020202020204" pitchFamily="34" charset="0"/>
            </a:endParaRPr>
          </a:p>
        </p:txBody>
      </p:sp>
      <p:sp>
        <p:nvSpPr>
          <p:cNvPr id="7" name="TextBox 6"/>
          <p:cNvSpPr txBox="1"/>
          <p:nvPr/>
        </p:nvSpPr>
        <p:spPr>
          <a:xfrm>
            <a:off x="352831" y="1011710"/>
            <a:ext cx="3914369" cy="1792450"/>
          </a:xfrm>
          <a:prstGeom prst="rect">
            <a:avLst/>
          </a:prstGeom>
          <a:noFill/>
        </p:spPr>
        <p:txBody>
          <a:bodyPr wrap="square" lIns="0" tIns="0" rIns="0" bIns="0" rtlCol="0" anchor="ctr">
            <a:noAutofit/>
          </a:bodyPr>
          <a:lstStyle/>
          <a:p>
            <a:pPr algn="ctr"/>
            <a:r>
              <a:rPr lang="en-US" sz="2800" b="1" dirty="0">
                <a:solidFill>
                  <a:schemeClr val="bg1"/>
                </a:solidFill>
              </a:rPr>
              <a:t>Talk to the court reporter</a:t>
            </a:r>
          </a:p>
        </p:txBody>
      </p:sp>
      <p:sp>
        <p:nvSpPr>
          <p:cNvPr id="9" name="Rectangle 8"/>
          <p:cNvSpPr/>
          <p:nvPr/>
        </p:nvSpPr>
        <p:spPr>
          <a:xfrm>
            <a:off x="4732020" y="2902343"/>
            <a:ext cx="3886199" cy="1792451"/>
          </a:xfrm>
          <a:prstGeom prst="rect">
            <a:avLst/>
          </a:prstGeom>
          <a:solidFill>
            <a:srgbClr val="009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37345" y="2902343"/>
            <a:ext cx="3929856" cy="1792451"/>
          </a:xfrm>
          <a:prstGeom prst="rect">
            <a:avLst/>
          </a:prstGeom>
          <a:solidFill>
            <a:srgbClr val="005CE6"/>
          </a:solidFill>
        </p:spPr>
        <p:txBody>
          <a:bodyPr wrap="square" lIns="0" tIns="0" rIns="0" bIns="0" rtlCol="0" anchor="ctr">
            <a:noAutofit/>
          </a:bodyPr>
          <a:lstStyle/>
          <a:p>
            <a:pPr algn="ctr"/>
            <a:r>
              <a:rPr lang="en-US" sz="2800" b="1" dirty="0">
                <a:solidFill>
                  <a:schemeClr val="bg1"/>
                </a:solidFill>
              </a:rPr>
              <a:t>Speak with a member of the study team</a:t>
            </a:r>
          </a:p>
        </p:txBody>
      </p:sp>
      <p:sp>
        <p:nvSpPr>
          <p:cNvPr id="14" name="TextBox 13"/>
          <p:cNvSpPr txBox="1"/>
          <p:nvPr/>
        </p:nvSpPr>
        <p:spPr>
          <a:xfrm>
            <a:off x="4732020" y="1011709"/>
            <a:ext cx="3886199" cy="1792449"/>
          </a:xfrm>
          <a:prstGeom prst="rect">
            <a:avLst/>
          </a:prstGeom>
          <a:noFill/>
        </p:spPr>
        <p:txBody>
          <a:bodyPr wrap="square" lIns="0" tIns="0" rIns="0" bIns="0" rtlCol="0" anchor="ctr">
            <a:noAutofit/>
          </a:bodyPr>
          <a:lstStyle/>
          <a:p>
            <a:pPr lvl="0" algn="ctr">
              <a:defRPr/>
            </a:pPr>
            <a:r>
              <a:rPr lang="en-US" sz="2800" b="1" dirty="0">
                <a:solidFill>
                  <a:schemeClr val="bg1"/>
                </a:solidFill>
              </a:rPr>
              <a:t>Complete the online survey</a:t>
            </a:r>
          </a:p>
        </p:txBody>
      </p:sp>
      <p:sp>
        <p:nvSpPr>
          <p:cNvPr id="15" name="TextBox 14"/>
          <p:cNvSpPr txBox="1"/>
          <p:nvPr/>
        </p:nvSpPr>
        <p:spPr>
          <a:xfrm>
            <a:off x="4732020" y="2899260"/>
            <a:ext cx="3886199" cy="1795533"/>
          </a:xfrm>
          <a:prstGeom prst="rect">
            <a:avLst/>
          </a:prstGeom>
          <a:noFill/>
        </p:spPr>
        <p:txBody>
          <a:bodyPr wrap="square" lIns="0" tIns="0" rIns="0" bIns="0" rtlCol="0" anchor="ctr">
            <a:noAutofit/>
          </a:bodyPr>
          <a:lstStyle/>
          <a:p>
            <a:pPr lvl="0" algn="ctr">
              <a:defRPr/>
            </a:pPr>
            <a:r>
              <a:rPr lang="en-US" sz="2800" b="1" dirty="0">
                <a:solidFill>
                  <a:schemeClr val="bg1"/>
                </a:solidFill>
              </a:rPr>
              <a:t>Fill out a comment sheet</a:t>
            </a:r>
          </a:p>
        </p:txBody>
      </p:sp>
    </p:spTree>
    <p:extLst>
      <p:ext uri="{BB962C8B-B14F-4D97-AF65-F5344CB8AC3E}">
        <p14:creationId xmlns:p14="http://schemas.microsoft.com/office/powerpoint/2010/main" val="73325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6299" y="1266825"/>
            <a:ext cx="8148948" cy="1933575"/>
          </a:xfrm>
          <a:prstGeom prst="rect">
            <a:avLst/>
          </a:prstGeom>
          <a:noFill/>
        </p:spPr>
        <p:txBody>
          <a:bodyPr wrap="square" lIns="0" tIns="0" rIns="0" bIns="0" rtlCol="0">
            <a:noAutofit/>
          </a:bodyPr>
          <a:lstStyle/>
          <a:p>
            <a:r>
              <a:rPr lang="en-US" sz="6000" dirty="0">
                <a:solidFill>
                  <a:schemeClr val="bg1"/>
                </a:solidFill>
                <a:latin typeface="Aktiv Grotesk Trial" panose="020B0504020202020204" pitchFamily="34" charset="0"/>
                <a:cs typeface="Aktiv Grotesk Trial" panose="020B0504020202020204" pitchFamily="34" charset="0"/>
              </a:rPr>
              <a:t>Thank You!</a:t>
            </a:r>
            <a:endParaRPr lang="en-US" sz="8000" dirty="0">
              <a:solidFill>
                <a:schemeClr val="bg1"/>
              </a:solidFill>
              <a:latin typeface="Aktiv Grotesk Trial" panose="020B0504020202020204" pitchFamily="34" charset="0"/>
              <a:cs typeface="Aktiv Grotesk Trial" panose="020B0504020202020204" pitchFamily="34" charset="0"/>
            </a:endParaRPr>
          </a:p>
        </p:txBody>
      </p:sp>
      <p:grpSp>
        <p:nvGrpSpPr>
          <p:cNvPr id="11" name="Group 10"/>
          <p:cNvGrpSpPr/>
          <p:nvPr/>
        </p:nvGrpSpPr>
        <p:grpSpPr>
          <a:xfrm>
            <a:off x="0" y="3673419"/>
            <a:ext cx="9492017" cy="593809"/>
            <a:chOff x="0" y="2243040"/>
            <a:chExt cx="9492017" cy="593809"/>
          </a:xfrm>
        </p:grpSpPr>
        <p:sp>
          <p:nvSpPr>
            <p:cNvPr id="12" name="Rectangle 1"/>
            <p:cNvSpPr/>
            <p:nvPr/>
          </p:nvSpPr>
          <p:spPr>
            <a:xfrm>
              <a:off x="104775" y="2275053"/>
              <a:ext cx="9387242" cy="274416"/>
            </a:xfrm>
            <a:custGeom>
              <a:avLst/>
              <a:gdLst>
                <a:gd name="connsiteX0" fmla="*/ 0 w 9174344"/>
                <a:gd name="connsiteY0" fmla="*/ 0 h 62875"/>
                <a:gd name="connsiteX1" fmla="*/ 9174344 w 9174344"/>
                <a:gd name="connsiteY1" fmla="*/ 0 h 62875"/>
                <a:gd name="connsiteX2" fmla="*/ 9174344 w 9174344"/>
                <a:gd name="connsiteY2" fmla="*/ 62875 h 62875"/>
                <a:gd name="connsiteX3" fmla="*/ 0 w 9174344"/>
                <a:gd name="connsiteY3" fmla="*/ 62875 h 62875"/>
                <a:gd name="connsiteX4" fmla="*/ 0 w 9174344"/>
                <a:gd name="connsiteY4" fmla="*/ 0 h 62875"/>
                <a:gd name="connsiteX0" fmla="*/ 0 w 9174344"/>
                <a:gd name="connsiteY0" fmla="*/ 0 h 62875"/>
                <a:gd name="connsiteX1" fmla="*/ 4346812 w 9174344"/>
                <a:gd name="connsiteY1" fmla="*/ 0 h 62875"/>
                <a:gd name="connsiteX2" fmla="*/ 9174344 w 9174344"/>
                <a:gd name="connsiteY2" fmla="*/ 0 h 62875"/>
                <a:gd name="connsiteX3" fmla="*/ 9174344 w 9174344"/>
                <a:gd name="connsiteY3" fmla="*/ 62875 h 62875"/>
                <a:gd name="connsiteX4" fmla="*/ 0 w 9174344"/>
                <a:gd name="connsiteY4" fmla="*/ 62875 h 62875"/>
                <a:gd name="connsiteX5" fmla="*/ 0 w 9174344"/>
                <a:gd name="connsiteY5" fmla="*/ 0 h 62875"/>
                <a:gd name="connsiteX0" fmla="*/ 0 w 9174344"/>
                <a:gd name="connsiteY0" fmla="*/ 0 h 62875"/>
                <a:gd name="connsiteX1" fmla="*/ 4346812 w 9174344"/>
                <a:gd name="connsiteY1" fmla="*/ 0 h 62875"/>
                <a:gd name="connsiteX2" fmla="*/ 4572000 w 9174344"/>
                <a:gd name="connsiteY2" fmla="*/ 0 h 62875"/>
                <a:gd name="connsiteX3" fmla="*/ 9174344 w 9174344"/>
                <a:gd name="connsiteY3" fmla="*/ 0 h 62875"/>
                <a:gd name="connsiteX4" fmla="*/ 9174344 w 9174344"/>
                <a:gd name="connsiteY4" fmla="*/ 62875 h 62875"/>
                <a:gd name="connsiteX5" fmla="*/ 0 w 9174344"/>
                <a:gd name="connsiteY5" fmla="*/ 62875 h 62875"/>
                <a:gd name="connsiteX6" fmla="*/ 0 w 9174344"/>
                <a:gd name="connsiteY6" fmla="*/ 0 h 62875"/>
                <a:gd name="connsiteX0" fmla="*/ 0 w 9174344"/>
                <a:gd name="connsiteY0" fmla="*/ 218365 h 281240"/>
                <a:gd name="connsiteX1" fmla="*/ 4346812 w 9174344"/>
                <a:gd name="connsiteY1" fmla="*/ 218365 h 281240"/>
                <a:gd name="connsiteX2" fmla="*/ 4728949 w 9174344"/>
                <a:gd name="connsiteY2" fmla="*/ 0 h 281240"/>
                <a:gd name="connsiteX3" fmla="*/ 4572000 w 9174344"/>
                <a:gd name="connsiteY3" fmla="*/ 218365 h 281240"/>
                <a:gd name="connsiteX4" fmla="*/ 9174344 w 9174344"/>
                <a:gd name="connsiteY4" fmla="*/ 218365 h 281240"/>
                <a:gd name="connsiteX5" fmla="*/ 9174344 w 9174344"/>
                <a:gd name="connsiteY5" fmla="*/ 281240 h 281240"/>
                <a:gd name="connsiteX6" fmla="*/ 0 w 9174344"/>
                <a:gd name="connsiteY6" fmla="*/ 281240 h 281240"/>
                <a:gd name="connsiteX7" fmla="*/ 0 w 9174344"/>
                <a:gd name="connsiteY7" fmla="*/ 218365 h 281240"/>
                <a:gd name="connsiteX0" fmla="*/ 0 w 9471546"/>
                <a:gd name="connsiteY0" fmla="*/ 218365 h 281240"/>
                <a:gd name="connsiteX1" fmla="*/ 4346812 w 9471546"/>
                <a:gd name="connsiteY1" fmla="*/ 218365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71546"/>
                <a:gd name="connsiteY0" fmla="*/ 218365 h 281240"/>
                <a:gd name="connsiteX1" fmla="*/ 4128448 w 9471546"/>
                <a:gd name="connsiteY1" fmla="*/ 252484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92017"/>
                <a:gd name="connsiteY0" fmla="*/ 238837 h 281240"/>
                <a:gd name="connsiteX1" fmla="*/ 4148919 w 9492017"/>
                <a:gd name="connsiteY1" fmla="*/ 252484 h 281240"/>
                <a:gd name="connsiteX2" fmla="*/ 4749420 w 9492017"/>
                <a:gd name="connsiteY2" fmla="*/ 0 h 281240"/>
                <a:gd name="connsiteX3" fmla="*/ 9492017 w 9492017"/>
                <a:gd name="connsiteY3" fmla="*/ 34120 h 281240"/>
                <a:gd name="connsiteX4" fmla="*/ 9194815 w 9492017"/>
                <a:gd name="connsiteY4" fmla="*/ 218365 h 281240"/>
                <a:gd name="connsiteX5" fmla="*/ 9194815 w 9492017"/>
                <a:gd name="connsiteY5" fmla="*/ 281240 h 281240"/>
                <a:gd name="connsiteX6" fmla="*/ 20471 w 9492017"/>
                <a:gd name="connsiteY6" fmla="*/ 281240 h 281240"/>
                <a:gd name="connsiteX7" fmla="*/ 0 w 9492017"/>
                <a:gd name="connsiteY7" fmla="*/ 238837 h 281240"/>
                <a:gd name="connsiteX0" fmla="*/ 0 w 9492017"/>
                <a:gd name="connsiteY0" fmla="*/ 232013 h 274416"/>
                <a:gd name="connsiteX1" fmla="*/ 4148919 w 9492017"/>
                <a:gd name="connsiteY1" fmla="*/ 245660 h 274416"/>
                <a:gd name="connsiteX2" fmla="*/ 4742596 w 9492017"/>
                <a:gd name="connsiteY2" fmla="*/ 0 h 274416"/>
                <a:gd name="connsiteX3" fmla="*/ 9492017 w 9492017"/>
                <a:gd name="connsiteY3" fmla="*/ 27296 h 274416"/>
                <a:gd name="connsiteX4" fmla="*/ 9194815 w 9492017"/>
                <a:gd name="connsiteY4" fmla="*/ 211541 h 274416"/>
                <a:gd name="connsiteX5" fmla="*/ 9194815 w 9492017"/>
                <a:gd name="connsiteY5" fmla="*/ 274416 h 274416"/>
                <a:gd name="connsiteX6" fmla="*/ 20471 w 9492017"/>
                <a:gd name="connsiteY6" fmla="*/ 274416 h 274416"/>
                <a:gd name="connsiteX7" fmla="*/ 0 w 9492017"/>
                <a:gd name="connsiteY7" fmla="*/ 232013 h 274416"/>
                <a:gd name="connsiteX0" fmla="*/ 0 w 9512488"/>
                <a:gd name="connsiteY0" fmla="*/ 232013 h 274416"/>
                <a:gd name="connsiteX1" fmla="*/ 4148919 w 9512488"/>
                <a:gd name="connsiteY1" fmla="*/ 245660 h 274416"/>
                <a:gd name="connsiteX2" fmla="*/ 4742596 w 9512488"/>
                <a:gd name="connsiteY2" fmla="*/ 0 h 274416"/>
                <a:gd name="connsiteX3" fmla="*/ 9512488 w 9512488"/>
                <a:gd name="connsiteY3" fmla="*/ 20472 h 274416"/>
                <a:gd name="connsiteX4" fmla="*/ 9194815 w 9512488"/>
                <a:gd name="connsiteY4" fmla="*/ 211541 h 274416"/>
                <a:gd name="connsiteX5" fmla="*/ 9194815 w 9512488"/>
                <a:gd name="connsiteY5" fmla="*/ 274416 h 274416"/>
                <a:gd name="connsiteX6" fmla="*/ 20471 w 9512488"/>
                <a:gd name="connsiteY6" fmla="*/ 274416 h 274416"/>
                <a:gd name="connsiteX7" fmla="*/ 0 w 9512488"/>
                <a:gd name="connsiteY7" fmla="*/ 232013 h 27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2488" h="274416">
                  <a:moveTo>
                    <a:pt x="0" y="232013"/>
                  </a:moveTo>
                  <a:lnTo>
                    <a:pt x="4148919" y="245660"/>
                  </a:lnTo>
                  <a:cubicBezTo>
                    <a:pt x="4210334" y="243385"/>
                    <a:pt x="4681181" y="2275"/>
                    <a:pt x="4742596" y="0"/>
                  </a:cubicBezTo>
                  <a:lnTo>
                    <a:pt x="9512488" y="20472"/>
                  </a:lnTo>
                  <a:lnTo>
                    <a:pt x="9194815" y="211541"/>
                  </a:lnTo>
                  <a:lnTo>
                    <a:pt x="9194815" y="274416"/>
                  </a:lnTo>
                  <a:lnTo>
                    <a:pt x="20471" y="274416"/>
                  </a:lnTo>
                  <a:lnTo>
                    <a:pt x="0" y="232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44791" b="44127"/>
            <a:stretch/>
          </p:blipFill>
          <p:spPr>
            <a:xfrm>
              <a:off x="0" y="2243040"/>
              <a:ext cx="9025247" cy="593809"/>
            </a:xfrm>
            <a:prstGeom prst="rect">
              <a:avLst/>
            </a:prstGeom>
          </p:spPr>
        </p:pic>
      </p:grpSp>
      <p:sp>
        <p:nvSpPr>
          <p:cNvPr id="3" name="Rectangle 2"/>
          <p:cNvSpPr/>
          <p:nvPr/>
        </p:nvSpPr>
        <p:spPr>
          <a:xfrm>
            <a:off x="0" y="3429000"/>
            <a:ext cx="104775"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6674" y="3072061"/>
            <a:ext cx="8632215" cy="481263"/>
          </a:xfrm>
          <a:prstGeom prst="rect">
            <a:avLst/>
          </a:prstGeom>
          <a:noFill/>
        </p:spPr>
        <p:txBody>
          <a:bodyPr wrap="square" lIns="0" tIns="0" rIns="0" bIns="0" rtlCol="0">
            <a:noAutofit/>
          </a:bodyPr>
          <a:lstStyle/>
          <a:p>
            <a:r>
              <a:rPr lang="en-US" sz="1400" b="1" dirty="0">
                <a:solidFill>
                  <a:schemeClr val="bg1"/>
                </a:solidFill>
              </a:rPr>
              <a:t>Study website:</a:t>
            </a:r>
          </a:p>
          <a:p>
            <a:r>
              <a:rPr lang="en-US" sz="1400" dirty="0"/>
              <a:t> </a:t>
            </a:r>
            <a:r>
              <a:rPr lang="en-US" sz="1400" dirty="0">
                <a:solidFill>
                  <a:schemeClr val="bg1"/>
                </a:solidFill>
              </a:rPr>
              <a:t>https://www.tn.gov/tdot/government/g/planning-studies/i-55-75-26-multimodal-corridor-study.html </a:t>
            </a:r>
            <a:endParaRPr lang="en-US" sz="1400" dirty="0">
              <a:solidFill>
                <a:schemeClr val="bg1"/>
              </a:solidFill>
              <a:latin typeface="Aktiv Grotesk Trial" panose="020B0504020202020204" pitchFamily="34" charset="0"/>
              <a:cs typeface="Aktiv Grotesk Trial" panose="020B0504020202020204" pitchFamily="34" charset="0"/>
            </a:endParaRPr>
          </a:p>
        </p:txBody>
      </p:sp>
    </p:spTree>
    <p:extLst>
      <p:ext uri="{BB962C8B-B14F-4D97-AF65-F5344CB8AC3E}">
        <p14:creationId xmlns:p14="http://schemas.microsoft.com/office/powerpoint/2010/main" val="16997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6299" y="1266825"/>
            <a:ext cx="8148948" cy="1933575"/>
          </a:xfrm>
          <a:prstGeom prst="rect">
            <a:avLst/>
          </a:prstGeom>
          <a:noFill/>
        </p:spPr>
        <p:txBody>
          <a:bodyPr wrap="square" lIns="0" tIns="0" rIns="0" bIns="0" rtlCol="0">
            <a:noAutofit/>
          </a:bodyPr>
          <a:lstStyle/>
          <a:p>
            <a:r>
              <a:rPr lang="en-US" sz="6000" dirty="0">
                <a:solidFill>
                  <a:schemeClr val="bg1"/>
                </a:solidFill>
                <a:latin typeface="Aktiv Grotesk Trial" panose="020B0504020202020204" pitchFamily="34" charset="0"/>
                <a:cs typeface="Aktiv Grotesk Trial" panose="020B0504020202020204" pitchFamily="34" charset="0"/>
              </a:rPr>
              <a:t>Study Purpose</a:t>
            </a:r>
          </a:p>
        </p:txBody>
      </p:sp>
      <p:grpSp>
        <p:nvGrpSpPr>
          <p:cNvPr id="11" name="Group 10"/>
          <p:cNvGrpSpPr/>
          <p:nvPr/>
        </p:nvGrpSpPr>
        <p:grpSpPr>
          <a:xfrm>
            <a:off x="0" y="3673419"/>
            <a:ext cx="9492017" cy="593809"/>
            <a:chOff x="0" y="2243040"/>
            <a:chExt cx="9492017" cy="593809"/>
          </a:xfrm>
        </p:grpSpPr>
        <p:sp>
          <p:nvSpPr>
            <p:cNvPr id="12" name="Rectangle 1"/>
            <p:cNvSpPr/>
            <p:nvPr/>
          </p:nvSpPr>
          <p:spPr>
            <a:xfrm>
              <a:off x="104775" y="2275053"/>
              <a:ext cx="9387242" cy="274416"/>
            </a:xfrm>
            <a:custGeom>
              <a:avLst/>
              <a:gdLst>
                <a:gd name="connsiteX0" fmla="*/ 0 w 9174344"/>
                <a:gd name="connsiteY0" fmla="*/ 0 h 62875"/>
                <a:gd name="connsiteX1" fmla="*/ 9174344 w 9174344"/>
                <a:gd name="connsiteY1" fmla="*/ 0 h 62875"/>
                <a:gd name="connsiteX2" fmla="*/ 9174344 w 9174344"/>
                <a:gd name="connsiteY2" fmla="*/ 62875 h 62875"/>
                <a:gd name="connsiteX3" fmla="*/ 0 w 9174344"/>
                <a:gd name="connsiteY3" fmla="*/ 62875 h 62875"/>
                <a:gd name="connsiteX4" fmla="*/ 0 w 9174344"/>
                <a:gd name="connsiteY4" fmla="*/ 0 h 62875"/>
                <a:gd name="connsiteX0" fmla="*/ 0 w 9174344"/>
                <a:gd name="connsiteY0" fmla="*/ 0 h 62875"/>
                <a:gd name="connsiteX1" fmla="*/ 4346812 w 9174344"/>
                <a:gd name="connsiteY1" fmla="*/ 0 h 62875"/>
                <a:gd name="connsiteX2" fmla="*/ 9174344 w 9174344"/>
                <a:gd name="connsiteY2" fmla="*/ 0 h 62875"/>
                <a:gd name="connsiteX3" fmla="*/ 9174344 w 9174344"/>
                <a:gd name="connsiteY3" fmla="*/ 62875 h 62875"/>
                <a:gd name="connsiteX4" fmla="*/ 0 w 9174344"/>
                <a:gd name="connsiteY4" fmla="*/ 62875 h 62875"/>
                <a:gd name="connsiteX5" fmla="*/ 0 w 9174344"/>
                <a:gd name="connsiteY5" fmla="*/ 0 h 62875"/>
                <a:gd name="connsiteX0" fmla="*/ 0 w 9174344"/>
                <a:gd name="connsiteY0" fmla="*/ 0 h 62875"/>
                <a:gd name="connsiteX1" fmla="*/ 4346812 w 9174344"/>
                <a:gd name="connsiteY1" fmla="*/ 0 h 62875"/>
                <a:gd name="connsiteX2" fmla="*/ 4572000 w 9174344"/>
                <a:gd name="connsiteY2" fmla="*/ 0 h 62875"/>
                <a:gd name="connsiteX3" fmla="*/ 9174344 w 9174344"/>
                <a:gd name="connsiteY3" fmla="*/ 0 h 62875"/>
                <a:gd name="connsiteX4" fmla="*/ 9174344 w 9174344"/>
                <a:gd name="connsiteY4" fmla="*/ 62875 h 62875"/>
                <a:gd name="connsiteX5" fmla="*/ 0 w 9174344"/>
                <a:gd name="connsiteY5" fmla="*/ 62875 h 62875"/>
                <a:gd name="connsiteX6" fmla="*/ 0 w 9174344"/>
                <a:gd name="connsiteY6" fmla="*/ 0 h 62875"/>
                <a:gd name="connsiteX0" fmla="*/ 0 w 9174344"/>
                <a:gd name="connsiteY0" fmla="*/ 218365 h 281240"/>
                <a:gd name="connsiteX1" fmla="*/ 4346812 w 9174344"/>
                <a:gd name="connsiteY1" fmla="*/ 218365 h 281240"/>
                <a:gd name="connsiteX2" fmla="*/ 4728949 w 9174344"/>
                <a:gd name="connsiteY2" fmla="*/ 0 h 281240"/>
                <a:gd name="connsiteX3" fmla="*/ 4572000 w 9174344"/>
                <a:gd name="connsiteY3" fmla="*/ 218365 h 281240"/>
                <a:gd name="connsiteX4" fmla="*/ 9174344 w 9174344"/>
                <a:gd name="connsiteY4" fmla="*/ 218365 h 281240"/>
                <a:gd name="connsiteX5" fmla="*/ 9174344 w 9174344"/>
                <a:gd name="connsiteY5" fmla="*/ 281240 h 281240"/>
                <a:gd name="connsiteX6" fmla="*/ 0 w 9174344"/>
                <a:gd name="connsiteY6" fmla="*/ 281240 h 281240"/>
                <a:gd name="connsiteX7" fmla="*/ 0 w 9174344"/>
                <a:gd name="connsiteY7" fmla="*/ 218365 h 281240"/>
                <a:gd name="connsiteX0" fmla="*/ 0 w 9471546"/>
                <a:gd name="connsiteY0" fmla="*/ 218365 h 281240"/>
                <a:gd name="connsiteX1" fmla="*/ 4346812 w 9471546"/>
                <a:gd name="connsiteY1" fmla="*/ 218365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71546"/>
                <a:gd name="connsiteY0" fmla="*/ 218365 h 281240"/>
                <a:gd name="connsiteX1" fmla="*/ 4128448 w 9471546"/>
                <a:gd name="connsiteY1" fmla="*/ 252484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92017"/>
                <a:gd name="connsiteY0" fmla="*/ 238837 h 281240"/>
                <a:gd name="connsiteX1" fmla="*/ 4148919 w 9492017"/>
                <a:gd name="connsiteY1" fmla="*/ 252484 h 281240"/>
                <a:gd name="connsiteX2" fmla="*/ 4749420 w 9492017"/>
                <a:gd name="connsiteY2" fmla="*/ 0 h 281240"/>
                <a:gd name="connsiteX3" fmla="*/ 9492017 w 9492017"/>
                <a:gd name="connsiteY3" fmla="*/ 34120 h 281240"/>
                <a:gd name="connsiteX4" fmla="*/ 9194815 w 9492017"/>
                <a:gd name="connsiteY4" fmla="*/ 218365 h 281240"/>
                <a:gd name="connsiteX5" fmla="*/ 9194815 w 9492017"/>
                <a:gd name="connsiteY5" fmla="*/ 281240 h 281240"/>
                <a:gd name="connsiteX6" fmla="*/ 20471 w 9492017"/>
                <a:gd name="connsiteY6" fmla="*/ 281240 h 281240"/>
                <a:gd name="connsiteX7" fmla="*/ 0 w 9492017"/>
                <a:gd name="connsiteY7" fmla="*/ 238837 h 281240"/>
                <a:gd name="connsiteX0" fmla="*/ 0 w 9492017"/>
                <a:gd name="connsiteY0" fmla="*/ 232013 h 274416"/>
                <a:gd name="connsiteX1" fmla="*/ 4148919 w 9492017"/>
                <a:gd name="connsiteY1" fmla="*/ 245660 h 274416"/>
                <a:gd name="connsiteX2" fmla="*/ 4742596 w 9492017"/>
                <a:gd name="connsiteY2" fmla="*/ 0 h 274416"/>
                <a:gd name="connsiteX3" fmla="*/ 9492017 w 9492017"/>
                <a:gd name="connsiteY3" fmla="*/ 27296 h 274416"/>
                <a:gd name="connsiteX4" fmla="*/ 9194815 w 9492017"/>
                <a:gd name="connsiteY4" fmla="*/ 211541 h 274416"/>
                <a:gd name="connsiteX5" fmla="*/ 9194815 w 9492017"/>
                <a:gd name="connsiteY5" fmla="*/ 274416 h 274416"/>
                <a:gd name="connsiteX6" fmla="*/ 20471 w 9492017"/>
                <a:gd name="connsiteY6" fmla="*/ 274416 h 274416"/>
                <a:gd name="connsiteX7" fmla="*/ 0 w 9492017"/>
                <a:gd name="connsiteY7" fmla="*/ 232013 h 274416"/>
                <a:gd name="connsiteX0" fmla="*/ 0 w 9512488"/>
                <a:gd name="connsiteY0" fmla="*/ 232013 h 274416"/>
                <a:gd name="connsiteX1" fmla="*/ 4148919 w 9512488"/>
                <a:gd name="connsiteY1" fmla="*/ 245660 h 274416"/>
                <a:gd name="connsiteX2" fmla="*/ 4742596 w 9512488"/>
                <a:gd name="connsiteY2" fmla="*/ 0 h 274416"/>
                <a:gd name="connsiteX3" fmla="*/ 9512488 w 9512488"/>
                <a:gd name="connsiteY3" fmla="*/ 20472 h 274416"/>
                <a:gd name="connsiteX4" fmla="*/ 9194815 w 9512488"/>
                <a:gd name="connsiteY4" fmla="*/ 211541 h 274416"/>
                <a:gd name="connsiteX5" fmla="*/ 9194815 w 9512488"/>
                <a:gd name="connsiteY5" fmla="*/ 274416 h 274416"/>
                <a:gd name="connsiteX6" fmla="*/ 20471 w 9512488"/>
                <a:gd name="connsiteY6" fmla="*/ 274416 h 274416"/>
                <a:gd name="connsiteX7" fmla="*/ 0 w 9512488"/>
                <a:gd name="connsiteY7" fmla="*/ 232013 h 27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2488" h="274416">
                  <a:moveTo>
                    <a:pt x="0" y="232013"/>
                  </a:moveTo>
                  <a:lnTo>
                    <a:pt x="4148919" y="245660"/>
                  </a:lnTo>
                  <a:cubicBezTo>
                    <a:pt x="4210334" y="243385"/>
                    <a:pt x="4681181" y="2275"/>
                    <a:pt x="4742596" y="0"/>
                  </a:cubicBezTo>
                  <a:lnTo>
                    <a:pt x="9512488" y="20472"/>
                  </a:lnTo>
                  <a:lnTo>
                    <a:pt x="9194815" y="211541"/>
                  </a:lnTo>
                  <a:lnTo>
                    <a:pt x="9194815" y="274416"/>
                  </a:lnTo>
                  <a:lnTo>
                    <a:pt x="20471" y="274416"/>
                  </a:lnTo>
                  <a:lnTo>
                    <a:pt x="0" y="232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44791" b="44127"/>
            <a:stretch/>
          </p:blipFill>
          <p:spPr>
            <a:xfrm>
              <a:off x="0" y="2243040"/>
              <a:ext cx="9025247" cy="593809"/>
            </a:xfrm>
            <a:prstGeom prst="rect">
              <a:avLst/>
            </a:prstGeom>
          </p:spPr>
        </p:pic>
      </p:grpSp>
      <p:sp>
        <p:nvSpPr>
          <p:cNvPr id="3" name="Rectangle 2"/>
          <p:cNvSpPr/>
          <p:nvPr/>
        </p:nvSpPr>
        <p:spPr>
          <a:xfrm>
            <a:off x="0" y="3429000"/>
            <a:ext cx="104775"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57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3" name="TextBox 12"/>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4</a:t>
            </a:fld>
            <a:endParaRPr lang="en-US" sz="1050" b="1" dirty="0">
              <a:solidFill>
                <a:schemeClr val="bg1"/>
              </a:solidFill>
              <a:latin typeface="+mj-lt"/>
              <a:cs typeface="Aktiv Grotesk Trial" panose="020B0504020202020204" pitchFamily="34" charset="0"/>
            </a:endParaRPr>
          </a:p>
        </p:txBody>
      </p:sp>
      <p:sp>
        <p:nvSpPr>
          <p:cNvPr id="4" name="TextBox 3"/>
          <p:cNvSpPr txBox="1"/>
          <p:nvPr/>
        </p:nvSpPr>
        <p:spPr>
          <a:xfrm>
            <a:off x="570247" y="289369"/>
            <a:ext cx="8235589" cy="4294206"/>
          </a:xfrm>
          <a:prstGeom prst="rect">
            <a:avLst/>
          </a:prstGeom>
          <a:noFill/>
        </p:spPr>
        <p:txBody>
          <a:bodyPr wrap="square" lIns="0" tIns="0" rIns="0" bIns="0" rtlCol="0">
            <a:noAutofit/>
          </a:bodyPr>
          <a:lstStyle/>
          <a:p>
            <a:pPr algn="ctr"/>
            <a:r>
              <a:rPr lang="en-US" sz="3200" b="1" dirty="0">
                <a:solidFill>
                  <a:srgbClr val="74297B"/>
                </a:solidFill>
                <a:latin typeface="+mj-lt"/>
                <a:cs typeface="Aktiv Grotesk Trial" panose="020B0504020202020204" pitchFamily="34" charset="0"/>
              </a:rPr>
              <a:t>Corridor planning </a:t>
            </a:r>
          </a:p>
          <a:p>
            <a:pPr algn="ctr"/>
            <a:r>
              <a:rPr lang="en-US" sz="2000" dirty="0">
                <a:solidFill>
                  <a:schemeClr val="accent1">
                    <a:lumMod val="75000"/>
                  </a:schemeClr>
                </a:solidFill>
                <a:latin typeface="+mj-lt"/>
                <a:cs typeface="Aktiv Grotesk Trial" panose="020B0504020202020204" pitchFamily="34" charset="0"/>
              </a:rPr>
              <a:t>is a process that comprehensively </a:t>
            </a:r>
          </a:p>
          <a:p>
            <a:pPr algn="ctr"/>
            <a:r>
              <a:rPr lang="en-US" sz="3200" b="1" dirty="0">
                <a:solidFill>
                  <a:srgbClr val="FF8C00"/>
                </a:solidFill>
                <a:latin typeface="+mj-lt"/>
                <a:cs typeface="Aktiv Grotesk Trial" panose="020B0504020202020204" pitchFamily="34" charset="0"/>
              </a:rPr>
              <a:t>assesses the ability of a transportation corridor to manage travel needs</a:t>
            </a:r>
            <a:r>
              <a:rPr lang="en-US" sz="3200" dirty="0">
                <a:solidFill>
                  <a:schemeClr val="accent1">
                    <a:lumMod val="75000"/>
                  </a:schemeClr>
                </a:solidFill>
                <a:latin typeface="+mj-lt"/>
                <a:cs typeface="Aktiv Grotesk Trial" panose="020B0504020202020204" pitchFamily="34" charset="0"/>
              </a:rPr>
              <a:t> </a:t>
            </a:r>
          </a:p>
          <a:p>
            <a:pPr algn="ctr"/>
            <a:r>
              <a:rPr lang="en-US" sz="2000" dirty="0">
                <a:solidFill>
                  <a:schemeClr val="accent1">
                    <a:lumMod val="75000"/>
                  </a:schemeClr>
                </a:solidFill>
                <a:latin typeface="+mj-lt"/>
                <a:cs typeface="Aktiv Grotesk Trial" panose="020B0504020202020204" pitchFamily="34" charset="0"/>
              </a:rPr>
              <a:t>brought about by current development and anticipated growth </a:t>
            </a:r>
          </a:p>
          <a:p>
            <a:pPr algn="ctr"/>
            <a:r>
              <a:rPr lang="en-US" sz="3200" b="1" dirty="0">
                <a:solidFill>
                  <a:srgbClr val="00984C"/>
                </a:solidFill>
                <a:latin typeface="+mj-lt"/>
                <a:cs typeface="Aktiv Grotesk Trial" panose="020B0504020202020204" pitchFamily="34" charset="0"/>
              </a:rPr>
              <a:t>over the next 20 years</a:t>
            </a:r>
            <a:r>
              <a:rPr lang="en-US" sz="3200" dirty="0">
                <a:solidFill>
                  <a:schemeClr val="accent1">
                    <a:lumMod val="75000"/>
                  </a:schemeClr>
                </a:solidFill>
                <a:latin typeface="+mj-lt"/>
                <a:cs typeface="Aktiv Grotesk Trial" panose="020B0504020202020204" pitchFamily="34" charset="0"/>
              </a:rPr>
              <a:t>. </a:t>
            </a:r>
          </a:p>
          <a:p>
            <a:pPr algn="ctr"/>
            <a:endParaRPr lang="en-US" sz="2000" dirty="0">
              <a:solidFill>
                <a:schemeClr val="accent1">
                  <a:lumMod val="75000"/>
                </a:schemeClr>
              </a:solidFill>
              <a:latin typeface="+mj-lt"/>
              <a:cs typeface="Aktiv Grotesk Trial" panose="020B0504020202020204" pitchFamily="34" charset="0"/>
            </a:endParaRPr>
          </a:p>
          <a:p>
            <a:pPr algn="ctr"/>
            <a:endParaRPr lang="en-US" sz="2000" dirty="0">
              <a:solidFill>
                <a:schemeClr val="accent1">
                  <a:lumMod val="75000"/>
                </a:schemeClr>
              </a:solidFill>
              <a:latin typeface="+mj-lt"/>
              <a:cs typeface="Aktiv Grotesk Trial" panose="020B0504020202020204" pitchFamily="34" charset="0"/>
            </a:endParaRPr>
          </a:p>
          <a:p>
            <a:r>
              <a:rPr lang="en-US" sz="2000" dirty="0">
                <a:solidFill>
                  <a:schemeClr val="accent1">
                    <a:lumMod val="75000"/>
                  </a:schemeClr>
                </a:solidFill>
                <a:latin typeface="+mj-lt"/>
                <a:cs typeface="Aktiv Grotesk Trial" panose="020B0504020202020204" pitchFamily="34" charset="0"/>
              </a:rPr>
              <a:t>The plan will: </a:t>
            </a:r>
          </a:p>
          <a:p>
            <a:pPr marL="342900" indent="-342900">
              <a:buFont typeface="Arial" panose="020B0604020202020204" pitchFamily="34" charset="0"/>
              <a:buChar char="•"/>
            </a:pPr>
            <a:r>
              <a:rPr lang="en-US" sz="2000" dirty="0">
                <a:solidFill>
                  <a:schemeClr val="accent1">
                    <a:lumMod val="75000"/>
                  </a:schemeClr>
                </a:solidFill>
                <a:latin typeface="+mj-lt"/>
                <a:cs typeface="Aktiv Grotesk Trial" panose="020B0504020202020204" pitchFamily="34" charset="0"/>
              </a:rPr>
              <a:t>Evaluate existing and future conditions</a:t>
            </a:r>
          </a:p>
          <a:p>
            <a:pPr marL="342900" indent="-342900">
              <a:buFont typeface="Arial" panose="020B0604020202020204" pitchFamily="34" charset="0"/>
              <a:buChar char="•"/>
            </a:pPr>
            <a:r>
              <a:rPr lang="en-US" sz="2000" dirty="0">
                <a:solidFill>
                  <a:schemeClr val="accent1">
                    <a:lumMod val="75000"/>
                  </a:schemeClr>
                </a:solidFill>
                <a:latin typeface="+mj-lt"/>
                <a:cs typeface="Aktiv Grotesk Trial" panose="020B0504020202020204" pitchFamily="34" charset="0"/>
              </a:rPr>
              <a:t>Identify potential improvements and management strategies</a:t>
            </a:r>
          </a:p>
        </p:txBody>
      </p:sp>
    </p:spTree>
    <p:extLst>
      <p:ext uri="{BB962C8B-B14F-4D97-AF65-F5344CB8AC3E}">
        <p14:creationId xmlns:p14="http://schemas.microsoft.com/office/powerpoint/2010/main" val="100436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6299" y="1266825"/>
            <a:ext cx="8148948" cy="1933575"/>
          </a:xfrm>
          <a:prstGeom prst="rect">
            <a:avLst/>
          </a:prstGeom>
          <a:noFill/>
        </p:spPr>
        <p:txBody>
          <a:bodyPr wrap="square" lIns="0" tIns="0" rIns="0" bIns="0" rtlCol="0">
            <a:noAutofit/>
          </a:bodyPr>
          <a:lstStyle/>
          <a:p>
            <a:r>
              <a:rPr lang="en-US" sz="6000" dirty="0">
                <a:solidFill>
                  <a:schemeClr val="bg1"/>
                </a:solidFill>
                <a:latin typeface="Aktiv Grotesk Trial" panose="020B0504020202020204" pitchFamily="34" charset="0"/>
                <a:cs typeface="Aktiv Grotesk Trial" panose="020B0504020202020204" pitchFamily="34" charset="0"/>
              </a:rPr>
              <a:t>The Corridors</a:t>
            </a:r>
          </a:p>
        </p:txBody>
      </p:sp>
      <p:grpSp>
        <p:nvGrpSpPr>
          <p:cNvPr id="11" name="Group 10"/>
          <p:cNvGrpSpPr/>
          <p:nvPr/>
        </p:nvGrpSpPr>
        <p:grpSpPr>
          <a:xfrm>
            <a:off x="0" y="3673419"/>
            <a:ext cx="9492017" cy="593809"/>
            <a:chOff x="0" y="2243040"/>
            <a:chExt cx="9492017" cy="593809"/>
          </a:xfrm>
        </p:grpSpPr>
        <p:sp>
          <p:nvSpPr>
            <p:cNvPr id="12" name="Rectangle 1"/>
            <p:cNvSpPr/>
            <p:nvPr/>
          </p:nvSpPr>
          <p:spPr>
            <a:xfrm>
              <a:off x="104775" y="2275053"/>
              <a:ext cx="9387242" cy="274416"/>
            </a:xfrm>
            <a:custGeom>
              <a:avLst/>
              <a:gdLst>
                <a:gd name="connsiteX0" fmla="*/ 0 w 9174344"/>
                <a:gd name="connsiteY0" fmla="*/ 0 h 62875"/>
                <a:gd name="connsiteX1" fmla="*/ 9174344 w 9174344"/>
                <a:gd name="connsiteY1" fmla="*/ 0 h 62875"/>
                <a:gd name="connsiteX2" fmla="*/ 9174344 w 9174344"/>
                <a:gd name="connsiteY2" fmla="*/ 62875 h 62875"/>
                <a:gd name="connsiteX3" fmla="*/ 0 w 9174344"/>
                <a:gd name="connsiteY3" fmla="*/ 62875 h 62875"/>
                <a:gd name="connsiteX4" fmla="*/ 0 w 9174344"/>
                <a:gd name="connsiteY4" fmla="*/ 0 h 62875"/>
                <a:gd name="connsiteX0" fmla="*/ 0 w 9174344"/>
                <a:gd name="connsiteY0" fmla="*/ 0 h 62875"/>
                <a:gd name="connsiteX1" fmla="*/ 4346812 w 9174344"/>
                <a:gd name="connsiteY1" fmla="*/ 0 h 62875"/>
                <a:gd name="connsiteX2" fmla="*/ 9174344 w 9174344"/>
                <a:gd name="connsiteY2" fmla="*/ 0 h 62875"/>
                <a:gd name="connsiteX3" fmla="*/ 9174344 w 9174344"/>
                <a:gd name="connsiteY3" fmla="*/ 62875 h 62875"/>
                <a:gd name="connsiteX4" fmla="*/ 0 w 9174344"/>
                <a:gd name="connsiteY4" fmla="*/ 62875 h 62875"/>
                <a:gd name="connsiteX5" fmla="*/ 0 w 9174344"/>
                <a:gd name="connsiteY5" fmla="*/ 0 h 62875"/>
                <a:gd name="connsiteX0" fmla="*/ 0 w 9174344"/>
                <a:gd name="connsiteY0" fmla="*/ 0 h 62875"/>
                <a:gd name="connsiteX1" fmla="*/ 4346812 w 9174344"/>
                <a:gd name="connsiteY1" fmla="*/ 0 h 62875"/>
                <a:gd name="connsiteX2" fmla="*/ 4572000 w 9174344"/>
                <a:gd name="connsiteY2" fmla="*/ 0 h 62875"/>
                <a:gd name="connsiteX3" fmla="*/ 9174344 w 9174344"/>
                <a:gd name="connsiteY3" fmla="*/ 0 h 62875"/>
                <a:gd name="connsiteX4" fmla="*/ 9174344 w 9174344"/>
                <a:gd name="connsiteY4" fmla="*/ 62875 h 62875"/>
                <a:gd name="connsiteX5" fmla="*/ 0 w 9174344"/>
                <a:gd name="connsiteY5" fmla="*/ 62875 h 62875"/>
                <a:gd name="connsiteX6" fmla="*/ 0 w 9174344"/>
                <a:gd name="connsiteY6" fmla="*/ 0 h 62875"/>
                <a:gd name="connsiteX0" fmla="*/ 0 w 9174344"/>
                <a:gd name="connsiteY0" fmla="*/ 218365 h 281240"/>
                <a:gd name="connsiteX1" fmla="*/ 4346812 w 9174344"/>
                <a:gd name="connsiteY1" fmla="*/ 218365 h 281240"/>
                <a:gd name="connsiteX2" fmla="*/ 4728949 w 9174344"/>
                <a:gd name="connsiteY2" fmla="*/ 0 h 281240"/>
                <a:gd name="connsiteX3" fmla="*/ 4572000 w 9174344"/>
                <a:gd name="connsiteY3" fmla="*/ 218365 h 281240"/>
                <a:gd name="connsiteX4" fmla="*/ 9174344 w 9174344"/>
                <a:gd name="connsiteY4" fmla="*/ 218365 h 281240"/>
                <a:gd name="connsiteX5" fmla="*/ 9174344 w 9174344"/>
                <a:gd name="connsiteY5" fmla="*/ 281240 h 281240"/>
                <a:gd name="connsiteX6" fmla="*/ 0 w 9174344"/>
                <a:gd name="connsiteY6" fmla="*/ 281240 h 281240"/>
                <a:gd name="connsiteX7" fmla="*/ 0 w 9174344"/>
                <a:gd name="connsiteY7" fmla="*/ 218365 h 281240"/>
                <a:gd name="connsiteX0" fmla="*/ 0 w 9471546"/>
                <a:gd name="connsiteY0" fmla="*/ 218365 h 281240"/>
                <a:gd name="connsiteX1" fmla="*/ 4346812 w 9471546"/>
                <a:gd name="connsiteY1" fmla="*/ 218365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71546"/>
                <a:gd name="connsiteY0" fmla="*/ 218365 h 281240"/>
                <a:gd name="connsiteX1" fmla="*/ 4128448 w 9471546"/>
                <a:gd name="connsiteY1" fmla="*/ 252484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92017"/>
                <a:gd name="connsiteY0" fmla="*/ 238837 h 281240"/>
                <a:gd name="connsiteX1" fmla="*/ 4148919 w 9492017"/>
                <a:gd name="connsiteY1" fmla="*/ 252484 h 281240"/>
                <a:gd name="connsiteX2" fmla="*/ 4749420 w 9492017"/>
                <a:gd name="connsiteY2" fmla="*/ 0 h 281240"/>
                <a:gd name="connsiteX3" fmla="*/ 9492017 w 9492017"/>
                <a:gd name="connsiteY3" fmla="*/ 34120 h 281240"/>
                <a:gd name="connsiteX4" fmla="*/ 9194815 w 9492017"/>
                <a:gd name="connsiteY4" fmla="*/ 218365 h 281240"/>
                <a:gd name="connsiteX5" fmla="*/ 9194815 w 9492017"/>
                <a:gd name="connsiteY5" fmla="*/ 281240 h 281240"/>
                <a:gd name="connsiteX6" fmla="*/ 20471 w 9492017"/>
                <a:gd name="connsiteY6" fmla="*/ 281240 h 281240"/>
                <a:gd name="connsiteX7" fmla="*/ 0 w 9492017"/>
                <a:gd name="connsiteY7" fmla="*/ 238837 h 281240"/>
                <a:gd name="connsiteX0" fmla="*/ 0 w 9492017"/>
                <a:gd name="connsiteY0" fmla="*/ 232013 h 274416"/>
                <a:gd name="connsiteX1" fmla="*/ 4148919 w 9492017"/>
                <a:gd name="connsiteY1" fmla="*/ 245660 h 274416"/>
                <a:gd name="connsiteX2" fmla="*/ 4742596 w 9492017"/>
                <a:gd name="connsiteY2" fmla="*/ 0 h 274416"/>
                <a:gd name="connsiteX3" fmla="*/ 9492017 w 9492017"/>
                <a:gd name="connsiteY3" fmla="*/ 27296 h 274416"/>
                <a:gd name="connsiteX4" fmla="*/ 9194815 w 9492017"/>
                <a:gd name="connsiteY4" fmla="*/ 211541 h 274416"/>
                <a:gd name="connsiteX5" fmla="*/ 9194815 w 9492017"/>
                <a:gd name="connsiteY5" fmla="*/ 274416 h 274416"/>
                <a:gd name="connsiteX6" fmla="*/ 20471 w 9492017"/>
                <a:gd name="connsiteY6" fmla="*/ 274416 h 274416"/>
                <a:gd name="connsiteX7" fmla="*/ 0 w 9492017"/>
                <a:gd name="connsiteY7" fmla="*/ 232013 h 274416"/>
                <a:gd name="connsiteX0" fmla="*/ 0 w 9512488"/>
                <a:gd name="connsiteY0" fmla="*/ 232013 h 274416"/>
                <a:gd name="connsiteX1" fmla="*/ 4148919 w 9512488"/>
                <a:gd name="connsiteY1" fmla="*/ 245660 h 274416"/>
                <a:gd name="connsiteX2" fmla="*/ 4742596 w 9512488"/>
                <a:gd name="connsiteY2" fmla="*/ 0 h 274416"/>
                <a:gd name="connsiteX3" fmla="*/ 9512488 w 9512488"/>
                <a:gd name="connsiteY3" fmla="*/ 20472 h 274416"/>
                <a:gd name="connsiteX4" fmla="*/ 9194815 w 9512488"/>
                <a:gd name="connsiteY4" fmla="*/ 211541 h 274416"/>
                <a:gd name="connsiteX5" fmla="*/ 9194815 w 9512488"/>
                <a:gd name="connsiteY5" fmla="*/ 274416 h 274416"/>
                <a:gd name="connsiteX6" fmla="*/ 20471 w 9512488"/>
                <a:gd name="connsiteY6" fmla="*/ 274416 h 274416"/>
                <a:gd name="connsiteX7" fmla="*/ 0 w 9512488"/>
                <a:gd name="connsiteY7" fmla="*/ 232013 h 27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2488" h="274416">
                  <a:moveTo>
                    <a:pt x="0" y="232013"/>
                  </a:moveTo>
                  <a:lnTo>
                    <a:pt x="4148919" y="245660"/>
                  </a:lnTo>
                  <a:cubicBezTo>
                    <a:pt x="4210334" y="243385"/>
                    <a:pt x="4681181" y="2275"/>
                    <a:pt x="4742596" y="0"/>
                  </a:cubicBezTo>
                  <a:lnTo>
                    <a:pt x="9512488" y="20472"/>
                  </a:lnTo>
                  <a:lnTo>
                    <a:pt x="9194815" y="211541"/>
                  </a:lnTo>
                  <a:lnTo>
                    <a:pt x="9194815" y="274416"/>
                  </a:lnTo>
                  <a:lnTo>
                    <a:pt x="20471" y="274416"/>
                  </a:lnTo>
                  <a:lnTo>
                    <a:pt x="0" y="232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44791" b="44127"/>
            <a:stretch/>
          </p:blipFill>
          <p:spPr>
            <a:xfrm>
              <a:off x="0" y="2243040"/>
              <a:ext cx="9025247" cy="593809"/>
            </a:xfrm>
            <a:prstGeom prst="rect">
              <a:avLst/>
            </a:prstGeom>
          </p:spPr>
        </p:pic>
      </p:grpSp>
      <p:sp>
        <p:nvSpPr>
          <p:cNvPr id="3" name="Rectangle 2"/>
          <p:cNvSpPr/>
          <p:nvPr/>
        </p:nvSpPr>
        <p:spPr>
          <a:xfrm>
            <a:off x="0" y="3429000"/>
            <a:ext cx="104775"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43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7345" y="148085"/>
            <a:ext cx="8468491" cy="588169"/>
          </a:xfrm>
        </p:spPr>
        <p:txBody>
          <a:bodyPr/>
          <a:lstStyle/>
          <a:p>
            <a:r>
              <a:rPr lang="en-US" dirty="0"/>
              <a:t>Study Corridors and Limits</a:t>
            </a:r>
          </a:p>
        </p:txBody>
      </p:sp>
      <p:graphicFrame>
        <p:nvGraphicFramePr>
          <p:cNvPr id="6" name="Table 5"/>
          <p:cNvGraphicFramePr>
            <a:graphicFrameLocks noGrp="1"/>
          </p:cNvGraphicFramePr>
          <p:nvPr>
            <p:extLst>
              <p:ext uri="{D42A27DB-BD31-4B8C-83A1-F6EECF244321}">
                <p14:modId xmlns:p14="http://schemas.microsoft.com/office/powerpoint/2010/main" val="1265774815"/>
              </p:ext>
            </p:extLst>
          </p:nvPr>
        </p:nvGraphicFramePr>
        <p:xfrm>
          <a:off x="570246" y="3492386"/>
          <a:ext cx="8052160" cy="949960"/>
        </p:xfrm>
        <a:graphic>
          <a:graphicData uri="http://schemas.openxmlformats.org/drawingml/2006/table">
            <a:tbl>
              <a:tblPr firstRow="1" bandRow="1">
                <a:tableStyleId>{5C22544A-7EE6-4342-B048-85BDC9FD1C3A}</a:tableStyleId>
              </a:tblPr>
              <a:tblGrid>
                <a:gridCol w="2013040">
                  <a:extLst>
                    <a:ext uri="{9D8B030D-6E8A-4147-A177-3AD203B41FA5}">
                      <a16:colId xmlns:a16="http://schemas.microsoft.com/office/drawing/2014/main" xmlns="" val="3042592789"/>
                    </a:ext>
                  </a:extLst>
                </a:gridCol>
                <a:gridCol w="2013040">
                  <a:extLst>
                    <a:ext uri="{9D8B030D-6E8A-4147-A177-3AD203B41FA5}">
                      <a16:colId xmlns:a16="http://schemas.microsoft.com/office/drawing/2014/main" xmlns="" val="20000"/>
                    </a:ext>
                  </a:extLst>
                </a:gridCol>
                <a:gridCol w="2013040">
                  <a:extLst>
                    <a:ext uri="{9D8B030D-6E8A-4147-A177-3AD203B41FA5}">
                      <a16:colId xmlns:a16="http://schemas.microsoft.com/office/drawing/2014/main" xmlns="" val="20002"/>
                    </a:ext>
                  </a:extLst>
                </a:gridCol>
                <a:gridCol w="2013040">
                  <a:extLst>
                    <a:ext uri="{9D8B030D-6E8A-4147-A177-3AD203B41FA5}">
                      <a16:colId xmlns:a16="http://schemas.microsoft.com/office/drawing/2014/main" xmlns="" val="20003"/>
                    </a:ext>
                  </a:extLst>
                </a:gridCol>
              </a:tblGrid>
              <a:tr h="370840">
                <a:tc>
                  <a:txBody>
                    <a:bodyPr/>
                    <a:lstStyle/>
                    <a:p>
                      <a:r>
                        <a:rPr lang="en-US" sz="3200" dirty="0"/>
                        <a:t>I-55</a:t>
                      </a:r>
                    </a:p>
                  </a:txBody>
                  <a:tcPr>
                    <a:solidFill>
                      <a:srgbClr val="74297B"/>
                    </a:solidFill>
                  </a:tcPr>
                </a:tc>
                <a:tc>
                  <a:txBody>
                    <a:bodyPr/>
                    <a:lstStyle/>
                    <a:p>
                      <a:r>
                        <a:rPr lang="en-US" sz="3200" dirty="0"/>
                        <a:t>I-155</a:t>
                      </a:r>
                    </a:p>
                  </a:txBody>
                  <a:tcPr>
                    <a:solidFill>
                      <a:schemeClr val="accent3"/>
                    </a:solidFill>
                  </a:tcPr>
                </a:tc>
                <a:tc>
                  <a:txBody>
                    <a:bodyPr/>
                    <a:lstStyle/>
                    <a:p>
                      <a:r>
                        <a:rPr lang="en-US" sz="3200" dirty="0"/>
                        <a:t>I-75</a:t>
                      </a:r>
                    </a:p>
                  </a:txBody>
                  <a:tcPr>
                    <a:solidFill>
                      <a:srgbClr val="00984C"/>
                    </a:solidFill>
                  </a:tcPr>
                </a:tc>
                <a:tc>
                  <a:txBody>
                    <a:bodyPr/>
                    <a:lstStyle/>
                    <a:p>
                      <a:r>
                        <a:rPr lang="en-US" sz="3200" dirty="0"/>
                        <a:t>I-26</a:t>
                      </a:r>
                    </a:p>
                  </a:txBody>
                  <a:tcPr>
                    <a:solidFill>
                      <a:srgbClr val="005CE6"/>
                    </a:solidFill>
                  </a:tcPr>
                </a:tc>
                <a:extLst>
                  <a:ext uri="{0D108BD9-81ED-4DB2-BD59-A6C34878D82A}">
                    <a16:rowId xmlns:a16="http://schemas.microsoft.com/office/drawing/2014/main" xmlns=""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n-lt"/>
                          <a:ea typeface="+mn-ea"/>
                          <a:cs typeface="+mn-cs"/>
                        </a:rPr>
                        <a:t>13 miles</a:t>
                      </a:r>
                    </a:p>
                  </a:txBody>
                  <a:tcPr>
                    <a:solidFill>
                      <a:srgbClr val="74297B"/>
                    </a:solidFill>
                  </a:tcPr>
                </a:tc>
                <a:tc>
                  <a:txBody>
                    <a:bodyPr/>
                    <a:lstStyle/>
                    <a:p>
                      <a:r>
                        <a:rPr lang="en-US" sz="1800" b="1" dirty="0">
                          <a:solidFill>
                            <a:schemeClr val="bg1"/>
                          </a:solidFill>
                        </a:rPr>
                        <a:t>16 miles</a:t>
                      </a: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n-lt"/>
                          <a:ea typeface="+mn-ea"/>
                          <a:cs typeface="+mn-cs"/>
                        </a:rPr>
                        <a:t>162 miles</a:t>
                      </a:r>
                    </a:p>
                  </a:txBody>
                  <a:tcPr>
                    <a:solidFill>
                      <a:srgbClr val="00984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n-lt"/>
                          <a:ea typeface="+mn-ea"/>
                          <a:cs typeface="+mn-cs"/>
                        </a:rPr>
                        <a:t>54 miles</a:t>
                      </a:r>
                    </a:p>
                  </a:txBody>
                  <a:tcPr>
                    <a:solidFill>
                      <a:srgbClr val="005CE6"/>
                    </a:solidFill>
                  </a:tcPr>
                </a:tc>
                <a:extLst>
                  <a:ext uri="{0D108BD9-81ED-4DB2-BD59-A6C34878D82A}">
                    <a16:rowId xmlns:a16="http://schemas.microsoft.com/office/drawing/2014/main" xmlns="" val="10001"/>
                  </a:ext>
                </a:extLst>
              </a:tr>
            </a:tbl>
          </a:graphicData>
        </a:graphic>
      </p:graphicFrame>
      <p:sp>
        <p:nvSpPr>
          <p:cNvPr id="12"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3" name="TextBox 12"/>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6</a:t>
            </a:fld>
            <a:endParaRPr lang="en-US" sz="1050" b="1" dirty="0">
              <a:solidFill>
                <a:schemeClr val="bg1"/>
              </a:solidFill>
              <a:latin typeface="+mj-lt"/>
              <a:cs typeface="Aktiv Grotesk Trial" panose="020B0504020202020204" pitchFamily="34" charset="0"/>
            </a:endParaRPr>
          </a:p>
        </p:txBody>
      </p:sp>
      <p:pic>
        <p:nvPicPr>
          <p:cNvPr id="5" name="Picture 4">
            <a:extLst>
              <a:ext uri="{FF2B5EF4-FFF2-40B4-BE49-F238E27FC236}">
                <a16:creationId xmlns:a16="http://schemas.microsoft.com/office/drawing/2014/main" xmlns="" id="{1F7E498C-FB9F-4B30-95DB-55E25EA61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032"/>
          <a:stretch/>
        </p:blipFill>
        <p:spPr>
          <a:xfrm>
            <a:off x="-183290" y="253595"/>
            <a:ext cx="9144000" cy="3238791"/>
          </a:xfrm>
          <a:prstGeom prst="rect">
            <a:avLst/>
          </a:prstGeom>
        </p:spPr>
      </p:pic>
      <p:sp>
        <p:nvSpPr>
          <p:cNvPr id="2" name="TextBox 1"/>
          <p:cNvSpPr txBox="1"/>
          <p:nvPr/>
        </p:nvSpPr>
        <p:spPr>
          <a:xfrm>
            <a:off x="831450" y="4563978"/>
            <a:ext cx="7529752" cy="224589"/>
          </a:xfrm>
          <a:prstGeom prst="rect">
            <a:avLst/>
          </a:prstGeom>
          <a:noFill/>
        </p:spPr>
        <p:txBody>
          <a:bodyPr wrap="square" lIns="0" tIns="0" rIns="0" bIns="0" rtlCol="0">
            <a:noAutofit/>
          </a:bodyPr>
          <a:lstStyle/>
          <a:p>
            <a:r>
              <a:rPr lang="en-US" sz="1200" dirty="0">
                <a:latin typeface="Aktiv Grotesk Trial" panose="020B0504020202020204" pitchFamily="34" charset="0"/>
                <a:cs typeface="Aktiv Grotesk Trial" panose="020B0504020202020204" pitchFamily="34" charset="0"/>
              </a:rPr>
              <a:t>Study website:  www.tn.gov/tdot/government/g/planning-studies/i-55-75-26-multimodal-corridor-study.html</a:t>
            </a:r>
          </a:p>
        </p:txBody>
      </p:sp>
    </p:spTree>
    <p:extLst>
      <p:ext uri="{BB962C8B-B14F-4D97-AF65-F5344CB8AC3E}">
        <p14:creationId xmlns:p14="http://schemas.microsoft.com/office/powerpoint/2010/main" val="2096514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775" y="83128"/>
            <a:ext cx="5010149" cy="4763468"/>
          </a:xfrm>
          <a:prstGeom prst="rect">
            <a:avLst/>
          </a:prstGeom>
          <a:solidFill>
            <a:srgbClr val="005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76300" y="1266825"/>
            <a:ext cx="3714750" cy="1933575"/>
          </a:xfrm>
          <a:prstGeom prst="rect">
            <a:avLst/>
          </a:prstGeom>
          <a:noFill/>
        </p:spPr>
        <p:txBody>
          <a:bodyPr wrap="square" lIns="0" tIns="0" rIns="0" bIns="0" rtlCol="0">
            <a:noAutofit/>
          </a:bodyPr>
          <a:lstStyle/>
          <a:p>
            <a:r>
              <a:rPr lang="en-US" sz="8000" b="1" dirty="0">
                <a:solidFill>
                  <a:schemeClr val="bg1"/>
                </a:solidFill>
                <a:cs typeface="Aktiv Grotesk Trial" panose="020B0504020202020204" pitchFamily="34" charset="0"/>
              </a:rPr>
              <a:t>I-26</a:t>
            </a:r>
          </a:p>
          <a:p>
            <a:r>
              <a:rPr lang="en-US" sz="2000" dirty="0">
                <a:solidFill>
                  <a:schemeClr val="bg1"/>
                </a:solidFill>
                <a:cs typeface="Aktiv Grotesk Trial" panose="020B0504020202020204" pitchFamily="34" charset="0"/>
              </a:rPr>
              <a:t>Begin: Kingsport</a:t>
            </a:r>
            <a:br>
              <a:rPr lang="en-US" sz="2000" dirty="0">
                <a:solidFill>
                  <a:schemeClr val="bg1"/>
                </a:solidFill>
                <a:cs typeface="Aktiv Grotesk Trial" panose="020B0504020202020204" pitchFamily="34" charset="0"/>
              </a:rPr>
            </a:br>
            <a:r>
              <a:rPr lang="en-US" sz="2000" dirty="0">
                <a:solidFill>
                  <a:schemeClr val="bg1"/>
                </a:solidFill>
                <a:cs typeface="Aktiv Grotesk Trial" panose="020B0504020202020204" pitchFamily="34" charset="0"/>
              </a:rPr>
              <a:t>End:  North Carolina State Line</a:t>
            </a:r>
          </a:p>
          <a:p>
            <a:endParaRPr lang="en-US" sz="2000" dirty="0">
              <a:solidFill>
                <a:schemeClr val="bg1"/>
              </a:solidFill>
              <a:cs typeface="Aktiv Grotesk Trial" panose="020B0504020202020204" pitchFamily="34" charset="0"/>
            </a:endParaRPr>
          </a:p>
          <a:p>
            <a:r>
              <a:rPr lang="en-US" sz="2000" b="1" dirty="0">
                <a:solidFill>
                  <a:schemeClr val="bg1"/>
                </a:solidFill>
                <a:cs typeface="Aktiv Grotesk Trial" panose="020B0504020202020204" pitchFamily="34" charset="0"/>
              </a:rPr>
              <a:t>54 miles</a:t>
            </a:r>
          </a:p>
          <a:p>
            <a:endParaRPr lang="en-US" sz="1200" b="1" dirty="0">
              <a:solidFill>
                <a:schemeClr val="bg1"/>
              </a:solidFill>
              <a:cs typeface="Aktiv Grotesk Trial" panose="020B0504020202020204" pitchFamily="34" charset="0"/>
            </a:endParaRPr>
          </a:p>
          <a:p>
            <a:r>
              <a:rPr lang="en-US" sz="1200" dirty="0">
                <a:solidFill>
                  <a:schemeClr val="bg1"/>
                </a:solidFill>
                <a:cs typeface="Aktiv Grotesk Trial" panose="020B0504020202020204" pitchFamily="34" charset="0"/>
              </a:rPr>
              <a:t>Counties:  Carter, Sullivan, Unicoi, Washington</a:t>
            </a:r>
          </a:p>
        </p:txBody>
      </p:sp>
      <p:grpSp>
        <p:nvGrpSpPr>
          <p:cNvPr id="10" name="Group 9"/>
          <p:cNvGrpSpPr/>
          <p:nvPr/>
        </p:nvGrpSpPr>
        <p:grpSpPr>
          <a:xfrm>
            <a:off x="28576" y="4549691"/>
            <a:ext cx="5353050" cy="593809"/>
            <a:chOff x="0" y="2243040"/>
            <a:chExt cx="9492017" cy="593809"/>
          </a:xfrm>
        </p:grpSpPr>
        <p:sp>
          <p:nvSpPr>
            <p:cNvPr id="11" name="Rectangle 1"/>
            <p:cNvSpPr/>
            <p:nvPr/>
          </p:nvSpPr>
          <p:spPr>
            <a:xfrm>
              <a:off x="104775" y="2275053"/>
              <a:ext cx="9387242" cy="274416"/>
            </a:xfrm>
            <a:custGeom>
              <a:avLst/>
              <a:gdLst>
                <a:gd name="connsiteX0" fmla="*/ 0 w 9174344"/>
                <a:gd name="connsiteY0" fmla="*/ 0 h 62875"/>
                <a:gd name="connsiteX1" fmla="*/ 9174344 w 9174344"/>
                <a:gd name="connsiteY1" fmla="*/ 0 h 62875"/>
                <a:gd name="connsiteX2" fmla="*/ 9174344 w 9174344"/>
                <a:gd name="connsiteY2" fmla="*/ 62875 h 62875"/>
                <a:gd name="connsiteX3" fmla="*/ 0 w 9174344"/>
                <a:gd name="connsiteY3" fmla="*/ 62875 h 62875"/>
                <a:gd name="connsiteX4" fmla="*/ 0 w 9174344"/>
                <a:gd name="connsiteY4" fmla="*/ 0 h 62875"/>
                <a:gd name="connsiteX0" fmla="*/ 0 w 9174344"/>
                <a:gd name="connsiteY0" fmla="*/ 0 h 62875"/>
                <a:gd name="connsiteX1" fmla="*/ 4346812 w 9174344"/>
                <a:gd name="connsiteY1" fmla="*/ 0 h 62875"/>
                <a:gd name="connsiteX2" fmla="*/ 9174344 w 9174344"/>
                <a:gd name="connsiteY2" fmla="*/ 0 h 62875"/>
                <a:gd name="connsiteX3" fmla="*/ 9174344 w 9174344"/>
                <a:gd name="connsiteY3" fmla="*/ 62875 h 62875"/>
                <a:gd name="connsiteX4" fmla="*/ 0 w 9174344"/>
                <a:gd name="connsiteY4" fmla="*/ 62875 h 62875"/>
                <a:gd name="connsiteX5" fmla="*/ 0 w 9174344"/>
                <a:gd name="connsiteY5" fmla="*/ 0 h 62875"/>
                <a:gd name="connsiteX0" fmla="*/ 0 w 9174344"/>
                <a:gd name="connsiteY0" fmla="*/ 0 h 62875"/>
                <a:gd name="connsiteX1" fmla="*/ 4346812 w 9174344"/>
                <a:gd name="connsiteY1" fmla="*/ 0 h 62875"/>
                <a:gd name="connsiteX2" fmla="*/ 4572000 w 9174344"/>
                <a:gd name="connsiteY2" fmla="*/ 0 h 62875"/>
                <a:gd name="connsiteX3" fmla="*/ 9174344 w 9174344"/>
                <a:gd name="connsiteY3" fmla="*/ 0 h 62875"/>
                <a:gd name="connsiteX4" fmla="*/ 9174344 w 9174344"/>
                <a:gd name="connsiteY4" fmla="*/ 62875 h 62875"/>
                <a:gd name="connsiteX5" fmla="*/ 0 w 9174344"/>
                <a:gd name="connsiteY5" fmla="*/ 62875 h 62875"/>
                <a:gd name="connsiteX6" fmla="*/ 0 w 9174344"/>
                <a:gd name="connsiteY6" fmla="*/ 0 h 62875"/>
                <a:gd name="connsiteX0" fmla="*/ 0 w 9174344"/>
                <a:gd name="connsiteY0" fmla="*/ 218365 h 281240"/>
                <a:gd name="connsiteX1" fmla="*/ 4346812 w 9174344"/>
                <a:gd name="connsiteY1" fmla="*/ 218365 h 281240"/>
                <a:gd name="connsiteX2" fmla="*/ 4728949 w 9174344"/>
                <a:gd name="connsiteY2" fmla="*/ 0 h 281240"/>
                <a:gd name="connsiteX3" fmla="*/ 4572000 w 9174344"/>
                <a:gd name="connsiteY3" fmla="*/ 218365 h 281240"/>
                <a:gd name="connsiteX4" fmla="*/ 9174344 w 9174344"/>
                <a:gd name="connsiteY4" fmla="*/ 218365 h 281240"/>
                <a:gd name="connsiteX5" fmla="*/ 9174344 w 9174344"/>
                <a:gd name="connsiteY5" fmla="*/ 281240 h 281240"/>
                <a:gd name="connsiteX6" fmla="*/ 0 w 9174344"/>
                <a:gd name="connsiteY6" fmla="*/ 281240 h 281240"/>
                <a:gd name="connsiteX7" fmla="*/ 0 w 9174344"/>
                <a:gd name="connsiteY7" fmla="*/ 218365 h 281240"/>
                <a:gd name="connsiteX0" fmla="*/ 0 w 9471546"/>
                <a:gd name="connsiteY0" fmla="*/ 218365 h 281240"/>
                <a:gd name="connsiteX1" fmla="*/ 4346812 w 9471546"/>
                <a:gd name="connsiteY1" fmla="*/ 218365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71546"/>
                <a:gd name="connsiteY0" fmla="*/ 218365 h 281240"/>
                <a:gd name="connsiteX1" fmla="*/ 4128448 w 9471546"/>
                <a:gd name="connsiteY1" fmla="*/ 252484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92017"/>
                <a:gd name="connsiteY0" fmla="*/ 238837 h 281240"/>
                <a:gd name="connsiteX1" fmla="*/ 4148919 w 9492017"/>
                <a:gd name="connsiteY1" fmla="*/ 252484 h 281240"/>
                <a:gd name="connsiteX2" fmla="*/ 4749420 w 9492017"/>
                <a:gd name="connsiteY2" fmla="*/ 0 h 281240"/>
                <a:gd name="connsiteX3" fmla="*/ 9492017 w 9492017"/>
                <a:gd name="connsiteY3" fmla="*/ 34120 h 281240"/>
                <a:gd name="connsiteX4" fmla="*/ 9194815 w 9492017"/>
                <a:gd name="connsiteY4" fmla="*/ 218365 h 281240"/>
                <a:gd name="connsiteX5" fmla="*/ 9194815 w 9492017"/>
                <a:gd name="connsiteY5" fmla="*/ 281240 h 281240"/>
                <a:gd name="connsiteX6" fmla="*/ 20471 w 9492017"/>
                <a:gd name="connsiteY6" fmla="*/ 281240 h 281240"/>
                <a:gd name="connsiteX7" fmla="*/ 0 w 9492017"/>
                <a:gd name="connsiteY7" fmla="*/ 238837 h 281240"/>
                <a:gd name="connsiteX0" fmla="*/ 0 w 9492017"/>
                <a:gd name="connsiteY0" fmla="*/ 232013 h 274416"/>
                <a:gd name="connsiteX1" fmla="*/ 4148919 w 9492017"/>
                <a:gd name="connsiteY1" fmla="*/ 245660 h 274416"/>
                <a:gd name="connsiteX2" fmla="*/ 4742596 w 9492017"/>
                <a:gd name="connsiteY2" fmla="*/ 0 h 274416"/>
                <a:gd name="connsiteX3" fmla="*/ 9492017 w 9492017"/>
                <a:gd name="connsiteY3" fmla="*/ 27296 h 274416"/>
                <a:gd name="connsiteX4" fmla="*/ 9194815 w 9492017"/>
                <a:gd name="connsiteY4" fmla="*/ 211541 h 274416"/>
                <a:gd name="connsiteX5" fmla="*/ 9194815 w 9492017"/>
                <a:gd name="connsiteY5" fmla="*/ 274416 h 274416"/>
                <a:gd name="connsiteX6" fmla="*/ 20471 w 9492017"/>
                <a:gd name="connsiteY6" fmla="*/ 274416 h 274416"/>
                <a:gd name="connsiteX7" fmla="*/ 0 w 9492017"/>
                <a:gd name="connsiteY7" fmla="*/ 232013 h 274416"/>
                <a:gd name="connsiteX0" fmla="*/ 0 w 9512488"/>
                <a:gd name="connsiteY0" fmla="*/ 232013 h 274416"/>
                <a:gd name="connsiteX1" fmla="*/ 4148919 w 9512488"/>
                <a:gd name="connsiteY1" fmla="*/ 245660 h 274416"/>
                <a:gd name="connsiteX2" fmla="*/ 4742596 w 9512488"/>
                <a:gd name="connsiteY2" fmla="*/ 0 h 274416"/>
                <a:gd name="connsiteX3" fmla="*/ 9512488 w 9512488"/>
                <a:gd name="connsiteY3" fmla="*/ 20472 h 274416"/>
                <a:gd name="connsiteX4" fmla="*/ 9194815 w 9512488"/>
                <a:gd name="connsiteY4" fmla="*/ 211541 h 274416"/>
                <a:gd name="connsiteX5" fmla="*/ 9194815 w 9512488"/>
                <a:gd name="connsiteY5" fmla="*/ 274416 h 274416"/>
                <a:gd name="connsiteX6" fmla="*/ 20471 w 9512488"/>
                <a:gd name="connsiteY6" fmla="*/ 274416 h 274416"/>
                <a:gd name="connsiteX7" fmla="*/ 0 w 9512488"/>
                <a:gd name="connsiteY7" fmla="*/ 232013 h 27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2488" h="274416">
                  <a:moveTo>
                    <a:pt x="0" y="232013"/>
                  </a:moveTo>
                  <a:lnTo>
                    <a:pt x="4148919" y="245660"/>
                  </a:lnTo>
                  <a:cubicBezTo>
                    <a:pt x="4210334" y="243385"/>
                    <a:pt x="4681181" y="2275"/>
                    <a:pt x="4742596" y="0"/>
                  </a:cubicBezTo>
                  <a:lnTo>
                    <a:pt x="9512488" y="20472"/>
                  </a:lnTo>
                  <a:lnTo>
                    <a:pt x="9194815" y="211541"/>
                  </a:lnTo>
                  <a:lnTo>
                    <a:pt x="9194815" y="274416"/>
                  </a:lnTo>
                  <a:lnTo>
                    <a:pt x="20471" y="274416"/>
                  </a:lnTo>
                  <a:lnTo>
                    <a:pt x="0" y="232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44791" b="44127"/>
            <a:stretch/>
          </p:blipFill>
          <p:spPr>
            <a:xfrm>
              <a:off x="0" y="2243040"/>
              <a:ext cx="9025247" cy="593809"/>
            </a:xfrm>
            <a:prstGeom prst="rect">
              <a:avLst/>
            </a:prstGeom>
          </p:spPr>
        </p:pic>
      </p:grpSp>
      <p:sp>
        <p:nvSpPr>
          <p:cNvPr id="13" name="Rectangle 12"/>
          <p:cNvSpPr/>
          <p:nvPr/>
        </p:nvSpPr>
        <p:spPr>
          <a:xfrm>
            <a:off x="0" y="4324350"/>
            <a:ext cx="104775" cy="81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1" t="3749" r="2743" b="2518"/>
          <a:stretch/>
        </p:blipFill>
        <p:spPr bwMode="auto">
          <a:xfrm>
            <a:off x="5148072" y="91440"/>
            <a:ext cx="3853882" cy="49560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309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6299" y="1266825"/>
            <a:ext cx="8148948" cy="1933575"/>
          </a:xfrm>
          <a:prstGeom prst="rect">
            <a:avLst/>
          </a:prstGeom>
          <a:noFill/>
        </p:spPr>
        <p:txBody>
          <a:bodyPr wrap="square" lIns="0" tIns="0" rIns="0" bIns="0" rtlCol="0">
            <a:noAutofit/>
          </a:bodyPr>
          <a:lstStyle/>
          <a:p>
            <a:r>
              <a:rPr lang="en-US" sz="6000" dirty="0">
                <a:solidFill>
                  <a:schemeClr val="bg1"/>
                </a:solidFill>
                <a:latin typeface="Aktiv Grotesk Trial" panose="020B0504020202020204" pitchFamily="34" charset="0"/>
                <a:cs typeface="Aktiv Grotesk Trial" panose="020B0504020202020204" pitchFamily="34" charset="0"/>
              </a:rPr>
              <a:t>Study Schedule </a:t>
            </a:r>
          </a:p>
          <a:p>
            <a:r>
              <a:rPr lang="en-US" sz="6000" dirty="0">
                <a:solidFill>
                  <a:schemeClr val="bg1"/>
                </a:solidFill>
                <a:latin typeface="Aktiv Grotesk Trial" panose="020B0504020202020204" pitchFamily="34" charset="0"/>
                <a:cs typeface="Aktiv Grotesk Trial" panose="020B0504020202020204" pitchFamily="34" charset="0"/>
              </a:rPr>
              <a:t>and Process</a:t>
            </a:r>
          </a:p>
        </p:txBody>
      </p:sp>
      <p:grpSp>
        <p:nvGrpSpPr>
          <p:cNvPr id="11" name="Group 10"/>
          <p:cNvGrpSpPr/>
          <p:nvPr/>
        </p:nvGrpSpPr>
        <p:grpSpPr>
          <a:xfrm>
            <a:off x="0" y="3673419"/>
            <a:ext cx="9492017" cy="593809"/>
            <a:chOff x="0" y="2243040"/>
            <a:chExt cx="9492017" cy="593809"/>
          </a:xfrm>
        </p:grpSpPr>
        <p:sp>
          <p:nvSpPr>
            <p:cNvPr id="12" name="Rectangle 1"/>
            <p:cNvSpPr/>
            <p:nvPr/>
          </p:nvSpPr>
          <p:spPr>
            <a:xfrm>
              <a:off x="104775" y="2275053"/>
              <a:ext cx="9387242" cy="274416"/>
            </a:xfrm>
            <a:custGeom>
              <a:avLst/>
              <a:gdLst>
                <a:gd name="connsiteX0" fmla="*/ 0 w 9174344"/>
                <a:gd name="connsiteY0" fmla="*/ 0 h 62875"/>
                <a:gd name="connsiteX1" fmla="*/ 9174344 w 9174344"/>
                <a:gd name="connsiteY1" fmla="*/ 0 h 62875"/>
                <a:gd name="connsiteX2" fmla="*/ 9174344 w 9174344"/>
                <a:gd name="connsiteY2" fmla="*/ 62875 h 62875"/>
                <a:gd name="connsiteX3" fmla="*/ 0 w 9174344"/>
                <a:gd name="connsiteY3" fmla="*/ 62875 h 62875"/>
                <a:gd name="connsiteX4" fmla="*/ 0 w 9174344"/>
                <a:gd name="connsiteY4" fmla="*/ 0 h 62875"/>
                <a:gd name="connsiteX0" fmla="*/ 0 w 9174344"/>
                <a:gd name="connsiteY0" fmla="*/ 0 h 62875"/>
                <a:gd name="connsiteX1" fmla="*/ 4346812 w 9174344"/>
                <a:gd name="connsiteY1" fmla="*/ 0 h 62875"/>
                <a:gd name="connsiteX2" fmla="*/ 9174344 w 9174344"/>
                <a:gd name="connsiteY2" fmla="*/ 0 h 62875"/>
                <a:gd name="connsiteX3" fmla="*/ 9174344 w 9174344"/>
                <a:gd name="connsiteY3" fmla="*/ 62875 h 62875"/>
                <a:gd name="connsiteX4" fmla="*/ 0 w 9174344"/>
                <a:gd name="connsiteY4" fmla="*/ 62875 h 62875"/>
                <a:gd name="connsiteX5" fmla="*/ 0 w 9174344"/>
                <a:gd name="connsiteY5" fmla="*/ 0 h 62875"/>
                <a:gd name="connsiteX0" fmla="*/ 0 w 9174344"/>
                <a:gd name="connsiteY0" fmla="*/ 0 h 62875"/>
                <a:gd name="connsiteX1" fmla="*/ 4346812 w 9174344"/>
                <a:gd name="connsiteY1" fmla="*/ 0 h 62875"/>
                <a:gd name="connsiteX2" fmla="*/ 4572000 w 9174344"/>
                <a:gd name="connsiteY2" fmla="*/ 0 h 62875"/>
                <a:gd name="connsiteX3" fmla="*/ 9174344 w 9174344"/>
                <a:gd name="connsiteY3" fmla="*/ 0 h 62875"/>
                <a:gd name="connsiteX4" fmla="*/ 9174344 w 9174344"/>
                <a:gd name="connsiteY4" fmla="*/ 62875 h 62875"/>
                <a:gd name="connsiteX5" fmla="*/ 0 w 9174344"/>
                <a:gd name="connsiteY5" fmla="*/ 62875 h 62875"/>
                <a:gd name="connsiteX6" fmla="*/ 0 w 9174344"/>
                <a:gd name="connsiteY6" fmla="*/ 0 h 62875"/>
                <a:gd name="connsiteX0" fmla="*/ 0 w 9174344"/>
                <a:gd name="connsiteY0" fmla="*/ 218365 h 281240"/>
                <a:gd name="connsiteX1" fmla="*/ 4346812 w 9174344"/>
                <a:gd name="connsiteY1" fmla="*/ 218365 h 281240"/>
                <a:gd name="connsiteX2" fmla="*/ 4728949 w 9174344"/>
                <a:gd name="connsiteY2" fmla="*/ 0 h 281240"/>
                <a:gd name="connsiteX3" fmla="*/ 4572000 w 9174344"/>
                <a:gd name="connsiteY3" fmla="*/ 218365 h 281240"/>
                <a:gd name="connsiteX4" fmla="*/ 9174344 w 9174344"/>
                <a:gd name="connsiteY4" fmla="*/ 218365 h 281240"/>
                <a:gd name="connsiteX5" fmla="*/ 9174344 w 9174344"/>
                <a:gd name="connsiteY5" fmla="*/ 281240 h 281240"/>
                <a:gd name="connsiteX6" fmla="*/ 0 w 9174344"/>
                <a:gd name="connsiteY6" fmla="*/ 281240 h 281240"/>
                <a:gd name="connsiteX7" fmla="*/ 0 w 9174344"/>
                <a:gd name="connsiteY7" fmla="*/ 218365 h 281240"/>
                <a:gd name="connsiteX0" fmla="*/ 0 w 9471546"/>
                <a:gd name="connsiteY0" fmla="*/ 218365 h 281240"/>
                <a:gd name="connsiteX1" fmla="*/ 4346812 w 9471546"/>
                <a:gd name="connsiteY1" fmla="*/ 218365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71546"/>
                <a:gd name="connsiteY0" fmla="*/ 218365 h 281240"/>
                <a:gd name="connsiteX1" fmla="*/ 4128448 w 9471546"/>
                <a:gd name="connsiteY1" fmla="*/ 252484 h 281240"/>
                <a:gd name="connsiteX2" fmla="*/ 4728949 w 9471546"/>
                <a:gd name="connsiteY2" fmla="*/ 0 h 281240"/>
                <a:gd name="connsiteX3" fmla="*/ 9471546 w 9471546"/>
                <a:gd name="connsiteY3" fmla="*/ 34120 h 281240"/>
                <a:gd name="connsiteX4" fmla="*/ 9174344 w 9471546"/>
                <a:gd name="connsiteY4" fmla="*/ 218365 h 281240"/>
                <a:gd name="connsiteX5" fmla="*/ 9174344 w 9471546"/>
                <a:gd name="connsiteY5" fmla="*/ 281240 h 281240"/>
                <a:gd name="connsiteX6" fmla="*/ 0 w 9471546"/>
                <a:gd name="connsiteY6" fmla="*/ 281240 h 281240"/>
                <a:gd name="connsiteX7" fmla="*/ 0 w 9471546"/>
                <a:gd name="connsiteY7" fmla="*/ 218365 h 281240"/>
                <a:gd name="connsiteX0" fmla="*/ 0 w 9492017"/>
                <a:gd name="connsiteY0" fmla="*/ 238837 h 281240"/>
                <a:gd name="connsiteX1" fmla="*/ 4148919 w 9492017"/>
                <a:gd name="connsiteY1" fmla="*/ 252484 h 281240"/>
                <a:gd name="connsiteX2" fmla="*/ 4749420 w 9492017"/>
                <a:gd name="connsiteY2" fmla="*/ 0 h 281240"/>
                <a:gd name="connsiteX3" fmla="*/ 9492017 w 9492017"/>
                <a:gd name="connsiteY3" fmla="*/ 34120 h 281240"/>
                <a:gd name="connsiteX4" fmla="*/ 9194815 w 9492017"/>
                <a:gd name="connsiteY4" fmla="*/ 218365 h 281240"/>
                <a:gd name="connsiteX5" fmla="*/ 9194815 w 9492017"/>
                <a:gd name="connsiteY5" fmla="*/ 281240 h 281240"/>
                <a:gd name="connsiteX6" fmla="*/ 20471 w 9492017"/>
                <a:gd name="connsiteY6" fmla="*/ 281240 h 281240"/>
                <a:gd name="connsiteX7" fmla="*/ 0 w 9492017"/>
                <a:gd name="connsiteY7" fmla="*/ 238837 h 281240"/>
                <a:gd name="connsiteX0" fmla="*/ 0 w 9492017"/>
                <a:gd name="connsiteY0" fmla="*/ 232013 h 274416"/>
                <a:gd name="connsiteX1" fmla="*/ 4148919 w 9492017"/>
                <a:gd name="connsiteY1" fmla="*/ 245660 h 274416"/>
                <a:gd name="connsiteX2" fmla="*/ 4742596 w 9492017"/>
                <a:gd name="connsiteY2" fmla="*/ 0 h 274416"/>
                <a:gd name="connsiteX3" fmla="*/ 9492017 w 9492017"/>
                <a:gd name="connsiteY3" fmla="*/ 27296 h 274416"/>
                <a:gd name="connsiteX4" fmla="*/ 9194815 w 9492017"/>
                <a:gd name="connsiteY4" fmla="*/ 211541 h 274416"/>
                <a:gd name="connsiteX5" fmla="*/ 9194815 w 9492017"/>
                <a:gd name="connsiteY5" fmla="*/ 274416 h 274416"/>
                <a:gd name="connsiteX6" fmla="*/ 20471 w 9492017"/>
                <a:gd name="connsiteY6" fmla="*/ 274416 h 274416"/>
                <a:gd name="connsiteX7" fmla="*/ 0 w 9492017"/>
                <a:gd name="connsiteY7" fmla="*/ 232013 h 274416"/>
                <a:gd name="connsiteX0" fmla="*/ 0 w 9512488"/>
                <a:gd name="connsiteY0" fmla="*/ 232013 h 274416"/>
                <a:gd name="connsiteX1" fmla="*/ 4148919 w 9512488"/>
                <a:gd name="connsiteY1" fmla="*/ 245660 h 274416"/>
                <a:gd name="connsiteX2" fmla="*/ 4742596 w 9512488"/>
                <a:gd name="connsiteY2" fmla="*/ 0 h 274416"/>
                <a:gd name="connsiteX3" fmla="*/ 9512488 w 9512488"/>
                <a:gd name="connsiteY3" fmla="*/ 20472 h 274416"/>
                <a:gd name="connsiteX4" fmla="*/ 9194815 w 9512488"/>
                <a:gd name="connsiteY4" fmla="*/ 211541 h 274416"/>
                <a:gd name="connsiteX5" fmla="*/ 9194815 w 9512488"/>
                <a:gd name="connsiteY5" fmla="*/ 274416 h 274416"/>
                <a:gd name="connsiteX6" fmla="*/ 20471 w 9512488"/>
                <a:gd name="connsiteY6" fmla="*/ 274416 h 274416"/>
                <a:gd name="connsiteX7" fmla="*/ 0 w 9512488"/>
                <a:gd name="connsiteY7" fmla="*/ 232013 h 27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2488" h="274416">
                  <a:moveTo>
                    <a:pt x="0" y="232013"/>
                  </a:moveTo>
                  <a:lnTo>
                    <a:pt x="4148919" y="245660"/>
                  </a:lnTo>
                  <a:cubicBezTo>
                    <a:pt x="4210334" y="243385"/>
                    <a:pt x="4681181" y="2275"/>
                    <a:pt x="4742596" y="0"/>
                  </a:cubicBezTo>
                  <a:lnTo>
                    <a:pt x="9512488" y="20472"/>
                  </a:lnTo>
                  <a:lnTo>
                    <a:pt x="9194815" y="211541"/>
                  </a:lnTo>
                  <a:lnTo>
                    <a:pt x="9194815" y="274416"/>
                  </a:lnTo>
                  <a:lnTo>
                    <a:pt x="20471" y="274416"/>
                  </a:lnTo>
                  <a:lnTo>
                    <a:pt x="0" y="232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44791" b="44127"/>
            <a:stretch/>
          </p:blipFill>
          <p:spPr>
            <a:xfrm>
              <a:off x="0" y="2243040"/>
              <a:ext cx="9025247" cy="593809"/>
            </a:xfrm>
            <a:prstGeom prst="rect">
              <a:avLst/>
            </a:prstGeom>
          </p:spPr>
        </p:pic>
      </p:grpSp>
      <p:sp>
        <p:nvSpPr>
          <p:cNvPr id="3" name="Rectangle 2"/>
          <p:cNvSpPr/>
          <p:nvPr/>
        </p:nvSpPr>
        <p:spPr>
          <a:xfrm>
            <a:off x="0" y="3429000"/>
            <a:ext cx="104775"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12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Study Schedule</a:t>
            </a:r>
          </a:p>
        </p:txBody>
      </p:sp>
      <p:sp>
        <p:nvSpPr>
          <p:cNvPr id="9" name="Footer Placeholder 4"/>
          <p:cNvSpPr>
            <a:spLocks noGrp="1"/>
          </p:cNvSpPr>
          <p:nvPr>
            <p:ph type="ftr" sz="quarter" idx="3"/>
          </p:nvPr>
        </p:nvSpPr>
        <p:spPr>
          <a:xfrm>
            <a:off x="570247" y="4966722"/>
            <a:ext cx="3298030" cy="116681"/>
          </a:xfrm>
          <a:prstGeom prst="rect">
            <a:avLst/>
          </a:prstGeom>
        </p:spPr>
        <p:txBody>
          <a:bodyPr vert="horz" wrap="square" lIns="0" tIns="0" rIns="0" bIns="0" rtlCol="0" anchor="ctr" anchorCtr="0">
            <a:noAutofit/>
          </a:bodyPr>
          <a:lstStyle>
            <a:lvl1pPr algn="l">
              <a:defRPr lang="en-US" sz="1050" b="1" smtClean="0">
                <a:solidFill>
                  <a:schemeClr val="bg1"/>
                </a:solidFill>
                <a:effectLst/>
                <a:latin typeface="+mj-lt"/>
              </a:defRPr>
            </a:lvl1pPr>
          </a:lstStyle>
          <a:p>
            <a:r>
              <a:rPr lang="en-US" dirty="0"/>
              <a:t>I-55/75/26 Multimodal Corridor Study</a:t>
            </a:r>
          </a:p>
        </p:txBody>
      </p:sp>
      <p:sp>
        <p:nvSpPr>
          <p:cNvPr id="10" name="TextBox 9"/>
          <p:cNvSpPr txBox="1"/>
          <p:nvPr/>
        </p:nvSpPr>
        <p:spPr>
          <a:xfrm>
            <a:off x="187650" y="4930064"/>
            <a:ext cx="474453" cy="158716"/>
          </a:xfrm>
          <a:prstGeom prst="rect">
            <a:avLst/>
          </a:prstGeom>
          <a:noFill/>
        </p:spPr>
        <p:txBody>
          <a:bodyPr wrap="square" lIns="0" tIns="0" rIns="0" bIns="0" rtlCol="0">
            <a:noAutofit/>
          </a:bodyPr>
          <a:lstStyle/>
          <a:p>
            <a:fld id="{BE454813-167C-4C44-95AA-79D665DFAC07}" type="slidenum">
              <a:rPr lang="en-US" sz="1050" b="1" smtClean="0">
                <a:solidFill>
                  <a:schemeClr val="bg1"/>
                </a:solidFill>
                <a:latin typeface="+mj-lt"/>
                <a:cs typeface="Aktiv Grotesk Trial" panose="020B0504020202020204" pitchFamily="34" charset="0"/>
              </a:rPr>
              <a:t>9</a:t>
            </a:fld>
            <a:endParaRPr lang="en-US" sz="1050" b="1" dirty="0">
              <a:solidFill>
                <a:schemeClr val="bg1"/>
              </a:solidFill>
              <a:latin typeface="+mj-lt"/>
              <a:cs typeface="Aktiv Grotesk Trial" panose="020B0504020202020204" pitchFamily="34" charset="0"/>
            </a:endParaRPr>
          </a:p>
        </p:txBody>
      </p:sp>
      <p:pic>
        <p:nvPicPr>
          <p:cNvPr id="1026" name="Picture 2" descr="\\Usnsv1fp001\data\Projects\Projects2\60586313_TDOT I55_75_26_Corridor Study\400_Technical\Graphics\JPG-PNG\schedu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4" t="6941" r="8579" b="17672"/>
          <a:stretch/>
        </p:blipFill>
        <p:spPr bwMode="auto">
          <a:xfrm>
            <a:off x="187650" y="745205"/>
            <a:ext cx="8656321" cy="40864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ular Callout 1"/>
          <p:cNvSpPr/>
          <p:nvPr/>
        </p:nvSpPr>
        <p:spPr>
          <a:xfrm>
            <a:off x="3372306" y="256137"/>
            <a:ext cx="1419149" cy="351339"/>
          </a:xfrm>
          <a:prstGeom prst="wedgeRectCallout">
            <a:avLst>
              <a:gd name="adj1" fmla="val -34757"/>
              <a:gd name="adj2" fmla="val 272792"/>
            </a:avLst>
          </a:prstGeom>
          <a:solidFill>
            <a:srgbClr val="74297B"/>
          </a:solidFill>
          <a:ln>
            <a:noFill/>
          </a:ln>
          <a:effectLst>
            <a:glow rad="88900">
              <a:schemeClr val="tx1">
                <a:lumMod val="65000"/>
                <a:lumOff val="35000"/>
                <a:alpha val="15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Segoe Script" panose="020B0504020000000003" pitchFamily="34" charset="0"/>
              </a:rPr>
              <a:t>We are here</a:t>
            </a:r>
            <a:r>
              <a:rPr lang="en-US" sz="1400" dirty="0">
                <a:solidFill>
                  <a:schemeClr val="bg1"/>
                </a:solidFill>
                <a:latin typeface="Segoe Script" panose="020B0504020000000003" pitchFamily="34" charset="0"/>
              </a:rPr>
              <a:t>!</a:t>
            </a:r>
          </a:p>
        </p:txBody>
      </p:sp>
    </p:spTree>
    <p:extLst>
      <p:ext uri="{BB962C8B-B14F-4D97-AF65-F5344CB8AC3E}">
        <p14:creationId xmlns:p14="http://schemas.microsoft.com/office/powerpoint/2010/main" val="88823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ECOM_16-9_2015-1016_17h00">
  <a:themeElements>
    <a:clrScheme name="AECOM 2015">
      <a:dk1>
        <a:srgbClr val="000000"/>
      </a:dk1>
      <a:lt1>
        <a:srgbClr val="FFFFFF"/>
      </a:lt1>
      <a:dk2>
        <a:srgbClr val="000000"/>
      </a:dk2>
      <a:lt2>
        <a:srgbClr val="FFFFFF"/>
      </a:lt2>
      <a:accent1>
        <a:srgbClr val="00B5E2"/>
      </a:accent1>
      <a:accent2>
        <a:srgbClr val="84BD00"/>
      </a:accent2>
      <a:accent3>
        <a:srgbClr val="F68B1F"/>
      </a:accent3>
      <a:accent4>
        <a:srgbClr val="9E007E"/>
      </a:accent4>
      <a:accent5>
        <a:srgbClr val="FFE512"/>
      </a:accent5>
      <a:accent6>
        <a:srgbClr val="8C8279"/>
      </a:accent6>
      <a:hlink>
        <a:srgbClr val="00B5E2"/>
      </a:hlink>
      <a:folHlink>
        <a:srgbClr val="9E007E"/>
      </a:folHlink>
    </a:clrScheme>
    <a:fontScheme name="AECOM Sans">
      <a:majorFont>
        <a:latin typeface="AECOM Sans"/>
        <a:ea typeface=""/>
        <a:cs typeface=""/>
      </a:majorFont>
      <a:minorFont>
        <a:latin typeface="AECOM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ktiv Grotesk Trial" panose="020B0504020202020204" pitchFamily="34" charset="0"/>
            <a:cs typeface="Aktiv Grotesk Trial" panose="020B0504020202020204" pitchFamily="34" charset="0"/>
          </a:defRPr>
        </a:defPPr>
      </a:lstStyle>
    </a:txDef>
  </a:objectDefaults>
  <a:extraClrSchemeLst/>
</a:theme>
</file>

<file path=ppt/theme/theme2.xml><?xml version="1.0" encoding="utf-8"?>
<a:theme xmlns:a="http://schemas.openxmlformats.org/drawingml/2006/main" name="GRAY Slide Set">
  <a:themeElements>
    <a:clrScheme name="AECOM_COLOR_THEME_100515">
      <a:dk1>
        <a:srgbClr val="000000"/>
      </a:dk1>
      <a:lt1>
        <a:srgbClr val="FFFFFF"/>
      </a:lt1>
      <a:dk2>
        <a:srgbClr val="000000"/>
      </a:dk2>
      <a:lt2>
        <a:srgbClr val="FFFFFF"/>
      </a:lt2>
      <a:accent1>
        <a:srgbClr val="00B5E2"/>
      </a:accent1>
      <a:accent2>
        <a:srgbClr val="84BD00"/>
      </a:accent2>
      <a:accent3>
        <a:srgbClr val="F68B1F"/>
      </a:accent3>
      <a:accent4>
        <a:srgbClr val="9E007E"/>
      </a:accent4>
      <a:accent5>
        <a:srgbClr val="FFE512"/>
      </a:accent5>
      <a:accent6>
        <a:srgbClr val="8C8279"/>
      </a:accent6>
      <a:hlink>
        <a:srgbClr val="00B5E2"/>
      </a:hlink>
      <a:folHlink>
        <a:srgbClr val="9E007E"/>
      </a:folHlink>
    </a:clrScheme>
    <a:fontScheme name="AECOM_FONT_THEME_100515">
      <a:majorFont>
        <a:latin typeface="AECOM Sans"/>
        <a:ea typeface=""/>
        <a:cs typeface=""/>
      </a:majorFont>
      <a:minorFont>
        <a:latin typeface="AECOM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smtClean="0">
            <a:latin typeface="AECOM Sans" panose="020B0504020202020204" pitchFamily="34" charset="0"/>
            <a:cs typeface="AECOM Sans" panose="020B0504020202020204" pitchFamily="34" charset="0"/>
          </a:defRPr>
        </a:defPPr>
      </a:lstStyle>
    </a:txDef>
  </a:objectDefaults>
  <a:extraClrSchemeLst/>
</a:theme>
</file>

<file path=ppt/theme/theme3.xml><?xml version="1.0" encoding="utf-8"?>
<a:theme xmlns:a="http://schemas.openxmlformats.org/drawingml/2006/main" name="2_BLUE Slide Set">
  <a:themeElements>
    <a:clrScheme name="AECOM_COLOR_THEME_100515">
      <a:dk1>
        <a:srgbClr val="000000"/>
      </a:dk1>
      <a:lt1>
        <a:srgbClr val="FFFFFF"/>
      </a:lt1>
      <a:dk2>
        <a:srgbClr val="000000"/>
      </a:dk2>
      <a:lt2>
        <a:srgbClr val="FFFFFF"/>
      </a:lt2>
      <a:accent1>
        <a:srgbClr val="00B5E2"/>
      </a:accent1>
      <a:accent2>
        <a:srgbClr val="84BD00"/>
      </a:accent2>
      <a:accent3>
        <a:srgbClr val="F68B1F"/>
      </a:accent3>
      <a:accent4>
        <a:srgbClr val="9E007E"/>
      </a:accent4>
      <a:accent5>
        <a:srgbClr val="FFE512"/>
      </a:accent5>
      <a:accent6>
        <a:srgbClr val="8C8279"/>
      </a:accent6>
      <a:hlink>
        <a:srgbClr val="00B5E2"/>
      </a:hlink>
      <a:folHlink>
        <a:srgbClr val="9E007E"/>
      </a:folHlink>
    </a:clrScheme>
    <a:fontScheme name="AECOM_FONT_THEME_100515">
      <a:majorFont>
        <a:latin typeface="AECOM Sans"/>
        <a:ea typeface=""/>
        <a:cs typeface=""/>
      </a:majorFont>
      <a:minorFont>
        <a:latin typeface="AECOM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ktiv Grotesk Trial" panose="020B0504020202020204" pitchFamily="34" charset="0"/>
            <a:cs typeface="Aktiv Grotesk Trial" panose="020B0504020202020204"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AECOM_16-9_2015-1016_17h00</Template>
  <TotalTime>6484</TotalTime>
  <Words>1729</Words>
  <Application>Microsoft Office PowerPoint</Application>
  <PresentationFormat>On-screen Show (16:9)</PresentationFormat>
  <Paragraphs>237</Paragraphs>
  <Slides>23</Slides>
  <Notes>23</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AECOM_16-9_2015-1016_17h00</vt:lpstr>
      <vt:lpstr>GRAY Slide Set</vt:lpstr>
      <vt:lpstr>2_BLUE Slide Set</vt:lpstr>
      <vt:lpstr>PowerPoint Presentation</vt:lpstr>
      <vt:lpstr>PowerPoint Presentation</vt:lpstr>
      <vt:lpstr>PowerPoint Presentation</vt:lpstr>
      <vt:lpstr>PowerPoint Presentation</vt:lpstr>
      <vt:lpstr>PowerPoint Presentation</vt:lpstr>
      <vt:lpstr>Study Corridors and Limits</vt:lpstr>
      <vt:lpstr>PowerPoint Presentation</vt:lpstr>
      <vt:lpstr>PowerPoint Presentation</vt:lpstr>
      <vt:lpstr>Study Schedule</vt:lpstr>
      <vt:lpstr>Anticipated Study Outcomes</vt:lpstr>
      <vt:lpstr>Prioritization Process Details</vt:lpstr>
      <vt:lpstr>PowerPoint Presentation</vt:lpstr>
      <vt:lpstr>Existing Conditions:  Population and Employment</vt:lpstr>
      <vt:lpstr>Existing Conditions:  Population and Employment</vt:lpstr>
      <vt:lpstr>Existing Conditions:  Traffic Congestion</vt:lpstr>
      <vt:lpstr>Existing Conditions:  Safety</vt:lpstr>
      <vt:lpstr>Existing Conditions:  Traffic Congestion + Safety</vt:lpstr>
      <vt:lpstr>Existing Conditions:  Multimodal Connections</vt:lpstr>
      <vt:lpstr>Existing Conditions:  Multimodal Connections</vt:lpstr>
      <vt:lpstr>PowerPoint Presentation</vt:lpstr>
      <vt:lpstr>Opportunities to Get Involved</vt:lpstr>
      <vt:lpstr>How to Share Your Input Today</vt:lpstr>
      <vt:lpstr>PowerPoint Presentation</vt:lpstr>
    </vt:vector>
  </TitlesOfParts>
  <Company>AECOM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Presentation Sub-Title</dc:title>
  <dc:creator>Carrillo, Victor</dc:creator>
  <cp:lastModifiedBy>Canfield, Amy</cp:lastModifiedBy>
  <cp:revision>429</cp:revision>
  <cp:lastPrinted>2019-04-02T14:48:44Z</cp:lastPrinted>
  <dcterms:created xsi:type="dcterms:W3CDTF">2015-10-28T12:33:25Z</dcterms:created>
  <dcterms:modified xsi:type="dcterms:W3CDTF">2019-05-01T18:41:00Z</dcterms:modified>
</cp:coreProperties>
</file>