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66" r:id="rId1"/>
  </p:sldMasterIdLst>
  <p:notesMasterIdLst>
    <p:notesMasterId r:id="rId25"/>
  </p:notesMasterIdLst>
  <p:sldIdLst>
    <p:sldId id="358" r:id="rId2"/>
    <p:sldId id="393" r:id="rId3"/>
    <p:sldId id="1154" r:id="rId4"/>
    <p:sldId id="1147" r:id="rId5"/>
    <p:sldId id="1170" r:id="rId6"/>
    <p:sldId id="1172" r:id="rId7"/>
    <p:sldId id="1168" r:id="rId8"/>
    <p:sldId id="1162" r:id="rId9"/>
    <p:sldId id="1157" r:id="rId10"/>
    <p:sldId id="1145" r:id="rId11"/>
    <p:sldId id="1166" r:id="rId12"/>
    <p:sldId id="1167" r:id="rId13"/>
    <p:sldId id="1181" r:id="rId14"/>
    <p:sldId id="1171" r:id="rId15"/>
    <p:sldId id="407" r:id="rId16"/>
    <p:sldId id="1165" r:id="rId17"/>
    <p:sldId id="1149" r:id="rId18"/>
    <p:sldId id="1158" r:id="rId19"/>
    <p:sldId id="1160" r:id="rId20"/>
    <p:sldId id="1169" r:id="rId21"/>
    <p:sldId id="1182" r:id="rId22"/>
    <p:sldId id="1174" r:id="rId23"/>
    <p:sldId id="429" r:id="rId24"/>
  </p:sldIdLst>
  <p:sldSz cx="12192000" cy="6858000"/>
  <p:notesSz cx="7026275" cy="9312275"/>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79721-8691-7B05-E7F8-72F8B876CD9F}" name="Lia Prince" initials="LP" userId="S::jj01466@tn.gov::ec8b910c-40c8-4d7c-9ee0-e4e59e182c86" providerId="AD"/>
  <p188:author id="{71417D26-F5EA-C74A-6EBF-7971EC93BD40}" name="Tom Taylor" initials="TT" userId="S::tom.taylor@atlaspolicy.com::df8e80f4-8662-41f5-bd99-fa8faefce199" providerId="AD"/>
  <p188:author id="{0A6D3242-8E8E-920B-DD08-543C0C5ED9F2}" name="Nicole Lepre" initials="NL" userId="S::nicole.lepre@atlaspolicy.com::76e42162-f553-433b-a722-55248b469be3" providerId="AD"/>
  <p188:author id="{406F316D-4B6F-F9EA-22B7-FFBE64ACBF13}" name="Shauna Basques" initials="SB" userId="S::bg59022@tn.gov::2a490abb-9992-4678-a7f9-213d5e96f5e9" providerId="AD"/>
  <p188:author id="{89B36778-83C3-14C2-4BB1-4829FDD1ECB2}" name="Andrea Noel" initials="AN" userId="Andrea Noel" providerId="None"/>
  <p188:author id="{38BA5F9C-BE8D-9BB3-20CD-4B64B437046F}" name="Scott A. Wolfe" initials="SW" userId="S::jj11214@tn.gov::a954a716-62cf-49e8-b0a0-f2bfc8df043d" providerId="AD"/>
  <p188:author id="{6199DDE1-4998-5F10-D51B-3EA9D7AF1F49}" name="Andrea Noel" initials="AN" userId="S::jj09260@tn.gov::f8c934f8-8a2b-464b-8fd9-717fe1ad7f85" providerId="AD"/>
  <p188:author id="{E20FFEEC-B87B-BC59-623B-46FEA21CB362}" name="Lucy McKenzie" initials="LM" userId="S::Lucy.McKenzie@atlaspolicy.com::1f3e0007-00fc-4398-9a87-42605e1f83f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EF1334-C751-4474-9706-01E38C2E8529}">
  <a:tblStyle styleId="{3CEF1334-C751-4474-9706-01E38C2E8529}"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4FEF2-0464-4BFC-A3A7-DF6DCAEBC1AD}"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x-none"/>
        </a:p>
      </dgm:t>
    </dgm:pt>
    <dgm:pt modelId="{3412BCD0-C2EA-4C30-8949-71004B0D8FA1}">
      <dgm:prSet custT="1"/>
      <dgm:spPr/>
      <dgm:t>
        <a:bodyPr/>
        <a:lstStyle/>
        <a:p>
          <a:pPr algn="ctr" rtl="0">
            <a:lnSpc>
              <a:spcPct val="100000"/>
            </a:lnSpc>
            <a:defRPr b="1"/>
          </a:pPr>
          <a:r>
            <a:rPr lang="x-none" sz="2400" b="0" i="0" u="none" baseline="0">
              <a:latin typeface="Open Sans" panose="020B0606030504020204" pitchFamily="34" charset="0"/>
              <a:ea typeface="Open Sans" panose="020B0606030504020204" pitchFamily="34" charset="0"/>
              <a:cs typeface="Open Sans" panose="020B0606030504020204" pitchFamily="34" charset="0"/>
            </a:rPr>
            <a:t>Nivel 1</a:t>
          </a:r>
        </a:p>
      </dgm:t>
    </dgm:pt>
    <dgm:pt modelId="{27DC598F-8FD8-445D-8182-0238E002D2B0}" type="parTrans" cxnId="{B9EDB146-4360-4CF6-854C-4D956B77BB8E}">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25540D40-52BD-4E61-8482-DE78B3E2204F}" type="sibTrans" cxnId="{B9EDB146-4360-4CF6-854C-4D956B77BB8E}">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D227B3CF-F699-4849-9DBE-92DD62011CA1}">
      <dgm:prSet custT="1"/>
      <dgm:spPr/>
      <dgm:t>
        <a:bodyPr/>
        <a:lstStyle/>
        <a:p>
          <a:pPr algn="ctr" rtl="0">
            <a:lnSpc>
              <a:spcPct val="100000"/>
            </a:lnSpc>
          </a:pPr>
          <a:r>
            <a:rPr lang="x-none" sz="1400" b="1" i="1" u="none" baseline="0">
              <a:latin typeface="Open Sans" panose="020B0606030504020204" pitchFamily="34" charset="0"/>
              <a:ea typeface="Open Sans" panose="020B0606030504020204" pitchFamily="34" charset="0"/>
              <a:cs typeface="Open Sans" panose="020B0606030504020204" pitchFamily="34" charset="0"/>
            </a:rPr>
            <a:t>Durante la noche (más de 12 horas)</a:t>
          </a:r>
        </a:p>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~4 millas / hora</a:t>
          </a:r>
        </a:p>
      </dgm:t>
    </dgm:pt>
    <dgm:pt modelId="{4A552480-102A-4F6A-A64B-149EC9CF34FA}" type="parTrans" cxnId="{BB0DB749-16B8-4227-B25B-A6BD2B68FA75}">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C5325FA3-276F-44F8-8A9D-E3952F3A5412}" type="sibTrans" cxnId="{BB0DB749-16B8-4227-B25B-A6BD2B68FA75}">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2AAA9CE4-4508-4C0A-BF86-B122BA7775AF}">
      <dgm:prSet custT="1"/>
      <dgm:spPr/>
      <dgm:t>
        <a:bodyPr/>
        <a:lstStyle/>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120V (12A – 16A)</a:t>
          </a:r>
        </a:p>
      </dgm:t>
    </dgm:pt>
    <dgm:pt modelId="{4815B4A6-C919-4907-A7A7-8F1D9AAE20B3}" type="parTrans" cxnId="{2CE5F4D4-3604-4911-90A8-8AD5A30D7DD4}">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64764724-D82E-42D6-AA17-2EBB27FEBAAE}" type="sibTrans" cxnId="{2CE5F4D4-3604-4911-90A8-8AD5A30D7DD4}">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7E7FDF4D-B748-4A9D-A0B7-F8E13EF9A11C}">
      <dgm:prSet custT="1"/>
      <dgm:spPr/>
      <dgm:t>
        <a:bodyPr/>
        <a:lstStyle/>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Incluido en todos los nuevos vehículos eléctricos</a:t>
          </a:r>
        </a:p>
      </dgm:t>
    </dgm:pt>
    <dgm:pt modelId="{4567D634-4DC5-479B-B2E3-52A8A9B432C2}" type="parTrans" cxnId="{0FE275BF-98CD-4A62-8801-7EF14F8C9A9E}">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407A14D9-9577-4850-A017-A3A48BFC3B32}" type="sibTrans" cxnId="{0FE275BF-98CD-4A62-8801-7EF14F8C9A9E}">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15FCD4DA-A439-4853-8177-8D4B455DC510}">
      <dgm:prSet custT="1"/>
      <dgm:spPr/>
      <dgm:t>
        <a:bodyPr/>
        <a:lstStyle/>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Móvil, guárdalo en tu maletero</a:t>
          </a:r>
        </a:p>
      </dgm:t>
    </dgm:pt>
    <dgm:pt modelId="{A6472D7A-1ABC-48A6-B2F6-466801B399FD}" type="parTrans" cxnId="{89A1524B-FB41-4B63-AB94-FADA1C67FAE3}">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1351ACD7-264A-4C2A-A0C7-9372F6D74BB4}" type="sibTrans" cxnId="{89A1524B-FB41-4B63-AB94-FADA1C67FAE3}">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C0732EDC-A4E4-473D-8594-57B874AD43BF}">
      <dgm:prSet custT="1"/>
      <dgm:spPr/>
      <dgm:t>
        <a:bodyPr/>
        <a:lstStyle/>
        <a:p>
          <a:pPr algn="ctr" rtl="0">
            <a:lnSpc>
              <a:spcPct val="100000"/>
            </a:lnSpc>
            <a:defRPr b="1"/>
          </a:pPr>
          <a:r>
            <a:rPr lang="x-none" sz="2400" b="0" i="0" u="none" baseline="0">
              <a:latin typeface="Open Sans" panose="020B0606030504020204" pitchFamily="34" charset="0"/>
              <a:ea typeface="Open Sans" panose="020B0606030504020204" pitchFamily="34" charset="0"/>
              <a:cs typeface="Open Sans" panose="020B0606030504020204" pitchFamily="34" charset="0"/>
            </a:rPr>
            <a:t>Nivel 2</a:t>
          </a:r>
        </a:p>
      </dgm:t>
    </dgm:pt>
    <dgm:pt modelId="{F4618E4E-C317-4F62-88AF-25A8304F361A}" type="parTrans" cxnId="{D46D5D96-000A-4183-974E-B9764483B971}">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DAD6371E-067F-4BA4-B001-14DB60780153}" type="sibTrans" cxnId="{D46D5D96-000A-4183-974E-B9764483B971}">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D2B16C87-53A7-4502-AD78-408CBCC9B48F}">
      <dgm:prSet custT="1"/>
      <dgm:spPr/>
      <dgm:t>
        <a:bodyPr/>
        <a:lstStyle/>
        <a:p>
          <a:pPr algn="ctr" rtl="0">
            <a:lnSpc>
              <a:spcPct val="100000"/>
            </a:lnSpc>
          </a:pPr>
          <a:r>
            <a:rPr lang="x-none" sz="1400" b="1" i="1"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Durante la comida (2-3 horas)</a:t>
          </a:r>
        </a:p>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20 - 30 millas / hora</a:t>
          </a:r>
        </a:p>
      </dgm:t>
    </dgm:pt>
    <dgm:pt modelId="{9EB1FF50-8520-4853-8E1B-014A227420E5}" type="parTrans" cxnId="{DD2251D5-0183-4C2A-8EF3-8DE928E67959}">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71271C40-A5A7-454D-A7CB-50661626F1BF}" type="sibTrans" cxnId="{DD2251D5-0183-4C2A-8EF3-8DE928E67959}">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5E68FF11-6551-43AC-9A46-C90CC1156BF6}">
      <dgm:prSet custT="1"/>
      <dgm:spPr/>
      <dgm:t>
        <a:bodyPr/>
        <a:lstStyle/>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240V (32A – 80A)</a:t>
          </a:r>
        </a:p>
      </dgm:t>
    </dgm:pt>
    <dgm:pt modelId="{F3427D5F-F066-437C-81D8-1A495150235E}" type="parTrans" cxnId="{5F8280B4-5DED-44DD-A93D-73A38F14510B}">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1E56C629-510A-42D8-96D4-D0927481BE9C}" type="sibTrans" cxnId="{5F8280B4-5DED-44DD-A93D-73A38F14510B}">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1B97B9FC-002C-4532-9F09-B5D237E2A4DC}">
      <dgm:prSet custT="1"/>
      <dgm:spPr/>
      <dgm:t>
        <a:bodyPr/>
        <a:lstStyle/>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Hogar, lugar de trabajo, comercio minorista</a:t>
          </a:r>
        </a:p>
      </dgm:t>
    </dgm:pt>
    <dgm:pt modelId="{427EAEC3-C7FF-4077-BC1D-3D005B9299C4}" type="parTrans" cxnId="{5B661934-C4E4-4AEA-BA53-415EF8A9A8A1}">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158991EE-7617-4F04-B5F0-C694A6CA4FB2}" type="sibTrans" cxnId="{5B661934-C4E4-4AEA-BA53-415EF8A9A8A1}">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E29CC244-EA55-4295-8515-8AA8450AFB35}">
      <dgm:prSet custT="1"/>
      <dgm:spPr/>
      <dgm:t>
        <a:bodyPr/>
        <a:lstStyle/>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Instalado por un electricista</a:t>
          </a:r>
        </a:p>
      </dgm:t>
    </dgm:pt>
    <dgm:pt modelId="{27EBADBB-84AB-4980-9470-EAD6DD2E6A83}" type="parTrans" cxnId="{FC31768A-F0E2-443E-808D-A102C22D8ECF}">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7DE65B3D-5A4D-4AF6-A505-ECC65E5B3456}" type="sibTrans" cxnId="{FC31768A-F0E2-443E-808D-A102C22D8ECF}">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72EEED3C-A91B-460A-8B34-630E99CCAA1E}">
      <dgm:prSet custT="1"/>
      <dgm:spPr/>
      <dgm:t>
        <a:bodyPr/>
        <a:lstStyle/>
        <a:p>
          <a:pPr algn="ctr" rtl="0">
            <a:lnSpc>
              <a:spcPct val="100000"/>
            </a:lnSpc>
            <a:spcAft>
              <a:spcPts val="0"/>
            </a:spcAft>
            <a:defRPr b="1"/>
          </a:pPr>
          <a:r>
            <a:rPr lang="x-none" sz="2400" b="0" i="0" u="none" baseline="0">
              <a:latin typeface="Open Sans" panose="020B0606030504020204" pitchFamily="34" charset="0"/>
              <a:ea typeface="Open Sans" panose="020B0606030504020204" pitchFamily="34" charset="0"/>
              <a:cs typeface="Open Sans" panose="020B0606030504020204" pitchFamily="34" charset="0"/>
            </a:rPr>
            <a:t>Cargador rápido de CC </a:t>
          </a:r>
        </a:p>
        <a:p>
          <a:pPr algn="ctr" rtl="0">
            <a:lnSpc>
              <a:spcPct val="100000"/>
            </a:lnSpc>
            <a:spcAft>
              <a:spcPct val="35000"/>
            </a:spcAft>
            <a:defRPr b="1"/>
          </a:pPr>
          <a:r>
            <a:rPr lang="x-none" sz="2400" b="0" i="0" u="none" baseline="0">
              <a:latin typeface="Open Sans" panose="020B0606030504020204" pitchFamily="34" charset="0"/>
              <a:ea typeface="Open Sans" panose="020B0606030504020204" pitchFamily="34" charset="0"/>
              <a:cs typeface="Open Sans" panose="020B0606030504020204" pitchFamily="34" charset="0"/>
            </a:rPr>
            <a:t>(Nivel 3)*</a:t>
          </a:r>
        </a:p>
      </dgm:t>
    </dgm:pt>
    <dgm:pt modelId="{F24130A5-94F1-441A-BE5E-A6688AD3211D}" type="parTrans" cxnId="{125C91EB-8ECB-40B2-9CA8-6B34D82F59A1}">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8D3B5712-85F3-4106-872C-8ADD2D69FBC9}" type="sibTrans" cxnId="{125C91EB-8ECB-40B2-9CA8-6B34D82F59A1}">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C6C3EFD9-28B1-4E34-87C3-29E8A7D556B9}">
      <dgm:prSet custT="1"/>
      <dgm:spPr/>
      <dgm:t>
        <a:bodyPr/>
        <a:lstStyle/>
        <a:p>
          <a:pPr algn="ctr" rtl="0">
            <a:lnSpc>
              <a:spcPct val="100000"/>
            </a:lnSpc>
          </a:pPr>
          <a:r>
            <a:rPr lang="x-none" sz="1400" b="1" i="1"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Parada en boxes (10 - 45 minutos)</a:t>
          </a:r>
        </a:p>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150 - 500+ millas / hora</a:t>
          </a:r>
        </a:p>
      </dgm:t>
    </dgm:pt>
    <dgm:pt modelId="{20A87B16-A31D-4C15-AEA5-15AE88CE2730}" type="parTrans" cxnId="{7CAB3CD0-1185-4D6B-AB1A-67818521DF65}">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962D2A34-C33E-45A9-A3C6-AFAD6EE98D08}" type="sibTrans" cxnId="{7CAB3CD0-1185-4D6B-AB1A-67818521DF65}">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694ACD1D-5841-4D50-ACE6-AC96F087F6A8}">
      <dgm:prSet custT="1"/>
      <dgm:spPr/>
      <dgm:t>
        <a:bodyPr/>
        <a:lstStyle/>
        <a:p>
          <a:pPr algn="ctr" rtl="0">
            <a:lnSpc>
              <a:spcPct val="100000"/>
            </a:lnSpc>
          </a:pPr>
          <a:r>
            <a:rPr lang="x-none" sz="1400" b="0" i="0" u="none" baseline="0" dirty="0">
              <a:latin typeface="Open Sans" panose="020B0606030504020204" pitchFamily="34" charset="0"/>
              <a:ea typeface="Open Sans" panose="020B0606030504020204" pitchFamily="34" charset="0"/>
              <a:cs typeface="Open Sans" panose="020B0606030504020204" pitchFamily="34" charset="0"/>
            </a:rPr>
            <a:t>480V (50 kW – 350 kW)</a:t>
          </a:r>
        </a:p>
      </dgm:t>
    </dgm:pt>
    <dgm:pt modelId="{4CDBD978-347A-43F8-AAC6-55B84AB8F830}" type="parTrans" cxnId="{06F08B36-ABC1-4961-9807-60886D3C3729}">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35A7D607-3051-4C35-8D1F-AC5C97B610C0}" type="sibTrans" cxnId="{06F08B36-ABC1-4961-9807-60886D3C3729}">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CD0097B0-EB66-4B1B-90BC-71D994C49E47}">
      <dgm:prSet custT="1"/>
      <dgm:spPr/>
      <dgm:t>
        <a:bodyPr/>
        <a:lstStyle/>
        <a:p>
          <a:pPr algn="ctr" rtl="0">
            <a:lnSpc>
              <a:spcPct val="100000"/>
            </a:lnSpc>
          </a:pPr>
          <a:r>
            <a:rPr lang="x-none" sz="1400" b="0" i="0" u="none" baseline="0">
              <a:latin typeface="Open Sans" panose="020B0606030504020204" pitchFamily="34" charset="0"/>
              <a:ea typeface="Open Sans" panose="020B0606030504020204" pitchFamily="34" charset="0"/>
              <a:cs typeface="Open Sans" panose="020B0606030504020204" pitchFamily="34" charset="0"/>
            </a:rPr>
            <a:t>A lo largo de los corredores interestatales</a:t>
          </a:r>
        </a:p>
      </dgm:t>
    </dgm:pt>
    <dgm:pt modelId="{DE3901CA-C606-4890-BFB1-4F7DE9881BEF}" type="parTrans" cxnId="{0F4705CB-6388-49BF-B37E-91C9E5F55DCF}">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F7BAC7BB-4812-440C-B3C6-8901ABF41F13}" type="sibTrans" cxnId="{0F4705CB-6388-49BF-B37E-91C9E5F55DCF}">
      <dgm:prSet/>
      <dgm:spPr/>
      <dgm:t>
        <a:bodyPr/>
        <a:lstStyle/>
        <a:p>
          <a:endParaRPr lang="x-none" sz="1400">
            <a:latin typeface="Open Sans" panose="020B0606030504020204" pitchFamily="34" charset="0"/>
            <a:ea typeface="Open Sans" panose="020B0606030504020204" pitchFamily="34" charset="0"/>
            <a:cs typeface="Open Sans" panose="020B0606030504020204" pitchFamily="34" charset="0"/>
          </a:endParaRPr>
        </a:p>
      </dgm:t>
    </dgm:pt>
    <dgm:pt modelId="{18E0C3A9-3256-4B56-91F1-C47A940B0563}" type="pres">
      <dgm:prSet presAssocID="{9BC4FEF2-0464-4BFC-A3A7-DF6DCAEBC1AD}" presName="root" presStyleCnt="0">
        <dgm:presLayoutVars>
          <dgm:dir/>
          <dgm:resizeHandles val="exact"/>
        </dgm:presLayoutVars>
      </dgm:prSet>
      <dgm:spPr/>
    </dgm:pt>
    <dgm:pt modelId="{EC718301-506C-444F-82CE-B2649C4CFA31}" type="pres">
      <dgm:prSet presAssocID="{3412BCD0-C2EA-4C30-8949-71004B0D8FA1}" presName="compNode" presStyleCnt="0"/>
      <dgm:spPr/>
    </dgm:pt>
    <dgm:pt modelId="{8E8B45E6-D490-4ED8-9000-C05CCA3B0EF4}" type="pres">
      <dgm:prSet presAssocID="{3412BCD0-C2EA-4C30-8949-71004B0D8FA1}" presName="iconRect" presStyleLbl="node1" presStyleIdx="0" presStyleCnt="3"/>
      <dgm:spPr>
        <a:blipFill rotWithShape="1">
          <a:blip xmlns:r="http://schemas.openxmlformats.org/officeDocument/2006/relationships" r:embed="rId1"/>
          <a:srcRect/>
          <a:stretch>
            <a:fillRect l="-7000" r="-7000"/>
          </a:stretch>
        </a:blipFill>
      </dgm:spPr>
    </dgm:pt>
    <dgm:pt modelId="{8E897655-F1FB-4918-AA08-77F944EE4957}" type="pres">
      <dgm:prSet presAssocID="{3412BCD0-C2EA-4C30-8949-71004B0D8FA1}" presName="iconSpace" presStyleCnt="0"/>
      <dgm:spPr/>
    </dgm:pt>
    <dgm:pt modelId="{BBA58567-1D21-42F6-8FD3-6AF1C03A43B7}" type="pres">
      <dgm:prSet presAssocID="{3412BCD0-C2EA-4C30-8949-71004B0D8FA1}" presName="parTx" presStyleLbl="revTx" presStyleIdx="0" presStyleCnt="6">
        <dgm:presLayoutVars>
          <dgm:chMax val="0"/>
          <dgm:chPref val="0"/>
        </dgm:presLayoutVars>
      </dgm:prSet>
      <dgm:spPr/>
    </dgm:pt>
    <dgm:pt modelId="{1C89F52D-289A-4573-9146-A985845FFAAA}" type="pres">
      <dgm:prSet presAssocID="{3412BCD0-C2EA-4C30-8949-71004B0D8FA1}" presName="txSpace" presStyleCnt="0"/>
      <dgm:spPr/>
    </dgm:pt>
    <dgm:pt modelId="{AFD7E7A4-E2F4-4F76-A96F-4BF2363415C0}" type="pres">
      <dgm:prSet presAssocID="{3412BCD0-C2EA-4C30-8949-71004B0D8FA1}" presName="desTx" presStyleLbl="revTx" presStyleIdx="1" presStyleCnt="6">
        <dgm:presLayoutVars/>
      </dgm:prSet>
      <dgm:spPr/>
    </dgm:pt>
    <dgm:pt modelId="{302B40D9-C883-4F36-AB97-2E4825773D59}" type="pres">
      <dgm:prSet presAssocID="{25540D40-52BD-4E61-8482-DE78B3E2204F}" presName="sibTrans" presStyleCnt="0"/>
      <dgm:spPr/>
    </dgm:pt>
    <dgm:pt modelId="{05DEDC81-57AA-47F3-876E-738BE07D2D03}" type="pres">
      <dgm:prSet presAssocID="{C0732EDC-A4E4-473D-8594-57B874AD43BF}" presName="compNode" presStyleCnt="0"/>
      <dgm:spPr/>
    </dgm:pt>
    <dgm:pt modelId="{A6292142-7899-4681-9507-B3B92BB57B24}" type="pres">
      <dgm:prSet presAssocID="{C0732EDC-A4E4-473D-8594-57B874AD43BF}" presName="iconRect" presStyleLbl="node1" presStyleIdx="1" presStyleCnt="3"/>
      <dgm:spPr>
        <a:blipFill rotWithShape="1">
          <a:blip xmlns:r="http://schemas.openxmlformats.org/officeDocument/2006/relationships" r:embed="rId2"/>
          <a:srcRect/>
          <a:stretch>
            <a:fillRect l="-1000" r="-1000"/>
          </a:stretch>
        </a:blipFill>
      </dgm:spPr>
      <dgm:extLst>
        <a:ext uri="{E40237B7-FDA0-4F09-8148-C483321AD2D9}">
          <dgm14:cNvPr xmlns:dgm14="http://schemas.microsoft.com/office/drawing/2010/diagram" id="0" name="" descr="Trabajador de Oficina"/>
        </a:ext>
      </dgm:extLst>
    </dgm:pt>
    <dgm:pt modelId="{CFF5291B-6DB9-45A5-AEBC-DA2FBF89E6BD}" type="pres">
      <dgm:prSet presAssocID="{C0732EDC-A4E4-473D-8594-57B874AD43BF}" presName="iconSpace" presStyleCnt="0"/>
      <dgm:spPr/>
    </dgm:pt>
    <dgm:pt modelId="{99ED04AF-E823-448A-8A9A-CFAB332DB5CC}" type="pres">
      <dgm:prSet presAssocID="{C0732EDC-A4E4-473D-8594-57B874AD43BF}" presName="parTx" presStyleLbl="revTx" presStyleIdx="2" presStyleCnt="6">
        <dgm:presLayoutVars>
          <dgm:chMax val="0"/>
          <dgm:chPref val="0"/>
        </dgm:presLayoutVars>
      </dgm:prSet>
      <dgm:spPr/>
    </dgm:pt>
    <dgm:pt modelId="{3A4E3EEE-B145-4CB7-8830-CE1A4D24757D}" type="pres">
      <dgm:prSet presAssocID="{C0732EDC-A4E4-473D-8594-57B874AD43BF}" presName="txSpace" presStyleCnt="0"/>
      <dgm:spPr/>
    </dgm:pt>
    <dgm:pt modelId="{92ADC22B-235E-4F5A-ABEE-0B279ED74B49}" type="pres">
      <dgm:prSet presAssocID="{C0732EDC-A4E4-473D-8594-57B874AD43BF}" presName="desTx" presStyleLbl="revTx" presStyleIdx="3" presStyleCnt="6">
        <dgm:presLayoutVars/>
      </dgm:prSet>
      <dgm:spPr/>
    </dgm:pt>
    <dgm:pt modelId="{232A3780-A122-4A33-B866-B8B0DEEBA598}" type="pres">
      <dgm:prSet presAssocID="{DAD6371E-067F-4BA4-B001-14DB60780153}" presName="sibTrans" presStyleCnt="0"/>
      <dgm:spPr/>
    </dgm:pt>
    <dgm:pt modelId="{8284D209-E35D-4AD0-82EE-E68AEE35306B}" type="pres">
      <dgm:prSet presAssocID="{72EEED3C-A91B-460A-8B34-630E99CCAA1E}" presName="compNode" presStyleCnt="0"/>
      <dgm:spPr/>
    </dgm:pt>
    <dgm:pt modelId="{628B6E90-C539-43A4-876D-AC793262C1E7}" type="pres">
      <dgm:prSet presAssocID="{72EEED3C-A91B-460A-8B34-630E99CCAA1E}" presName="iconRect" presStyleLbl="node1" presStyleIdx="2" presStyleCnt="3"/>
      <dgm:spPr>
        <a:blipFill rotWithShape="1">
          <a:blip xmlns:r="http://schemas.openxmlformats.org/officeDocument/2006/relationships" r:embed="rId3"/>
          <a:srcRect/>
          <a:stretch>
            <a:fillRect l="-19000" r="-19000"/>
          </a:stretch>
        </a:blipFill>
      </dgm:spPr>
      <dgm:extLst>
        <a:ext uri="{E40237B7-FDA0-4F09-8148-C483321AD2D9}">
          <dgm14:cNvPr xmlns:dgm14="http://schemas.microsoft.com/office/drawing/2010/diagram" id="0" name="" descr="Coche Eléctrico"/>
        </a:ext>
      </dgm:extLst>
    </dgm:pt>
    <dgm:pt modelId="{18D46527-E645-4DD2-A82D-5BDC5C797DE0}" type="pres">
      <dgm:prSet presAssocID="{72EEED3C-A91B-460A-8B34-630E99CCAA1E}" presName="iconSpace" presStyleCnt="0"/>
      <dgm:spPr/>
    </dgm:pt>
    <dgm:pt modelId="{B1ABE7B7-C2E3-42CE-899D-B660FA5498BB}" type="pres">
      <dgm:prSet presAssocID="{72EEED3C-A91B-460A-8B34-630E99CCAA1E}" presName="parTx" presStyleLbl="revTx" presStyleIdx="4" presStyleCnt="6">
        <dgm:presLayoutVars>
          <dgm:chMax val="0"/>
          <dgm:chPref val="0"/>
        </dgm:presLayoutVars>
      </dgm:prSet>
      <dgm:spPr/>
    </dgm:pt>
    <dgm:pt modelId="{B0154155-AEB0-4FE1-9F01-9F5AA1802B27}" type="pres">
      <dgm:prSet presAssocID="{72EEED3C-A91B-460A-8B34-630E99CCAA1E}" presName="txSpace" presStyleCnt="0"/>
      <dgm:spPr/>
    </dgm:pt>
    <dgm:pt modelId="{FFA13763-9AD7-43F1-9A1B-77B8FD4A40FF}" type="pres">
      <dgm:prSet presAssocID="{72EEED3C-A91B-460A-8B34-630E99CCAA1E}" presName="desTx" presStyleLbl="revTx" presStyleIdx="5" presStyleCnt="6">
        <dgm:presLayoutVars/>
      </dgm:prSet>
      <dgm:spPr/>
    </dgm:pt>
  </dgm:ptLst>
  <dgm:cxnLst>
    <dgm:cxn modelId="{EB04B020-FC83-49A4-8A3C-7DCB93CF7DB9}" type="presOf" srcId="{E29CC244-EA55-4295-8515-8AA8450AFB35}" destId="{92ADC22B-235E-4F5A-ABEE-0B279ED74B49}" srcOrd="0" destOrd="3" presId="urn:microsoft.com/office/officeart/2018/5/layout/CenteredIconLabelDescriptionList"/>
    <dgm:cxn modelId="{4C44B226-F4EE-44D9-A666-292492A1A009}" type="presOf" srcId="{D227B3CF-F699-4849-9DBE-92DD62011CA1}" destId="{AFD7E7A4-E2F4-4F76-A96F-4BF2363415C0}" srcOrd="0" destOrd="0" presId="urn:microsoft.com/office/officeart/2018/5/layout/CenteredIconLabelDescriptionList"/>
    <dgm:cxn modelId="{E8DC6E2F-268E-407F-9044-5C40E69D1993}" type="presOf" srcId="{9BC4FEF2-0464-4BFC-A3A7-DF6DCAEBC1AD}" destId="{18E0C3A9-3256-4B56-91F1-C47A940B0563}" srcOrd="0" destOrd="0" presId="urn:microsoft.com/office/officeart/2018/5/layout/CenteredIconLabelDescriptionList"/>
    <dgm:cxn modelId="{C8FD4730-1724-4ACC-9CA4-37CD4CD4B9B1}" type="presOf" srcId="{7E7FDF4D-B748-4A9D-A0B7-F8E13EF9A11C}" destId="{AFD7E7A4-E2F4-4F76-A96F-4BF2363415C0}" srcOrd="0" destOrd="2" presId="urn:microsoft.com/office/officeart/2018/5/layout/CenteredIconLabelDescriptionList"/>
    <dgm:cxn modelId="{73C73131-A83D-430A-87FE-46B6FD204315}" type="presOf" srcId="{C0732EDC-A4E4-473D-8594-57B874AD43BF}" destId="{99ED04AF-E823-448A-8A9A-CFAB332DB5CC}" srcOrd="0" destOrd="0" presId="urn:microsoft.com/office/officeart/2018/5/layout/CenteredIconLabelDescriptionList"/>
    <dgm:cxn modelId="{5B661934-C4E4-4AEA-BA53-415EF8A9A8A1}" srcId="{C0732EDC-A4E4-473D-8594-57B874AD43BF}" destId="{1B97B9FC-002C-4532-9F09-B5D237E2A4DC}" srcOrd="2" destOrd="0" parTransId="{427EAEC3-C7FF-4077-BC1D-3D005B9299C4}" sibTransId="{158991EE-7617-4F04-B5F0-C694A6CA4FB2}"/>
    <dgm:cxn modelId="{06F08B36-ABC1-4961-9807-60886D3C3729}" srcId="{72EEED3C-A91B-460A-8B34-630E99CCAA1E}" destId="{694ACD1D-5841-4D50-ACE6-AC96F087F6A8}" srcOrd="1" destOrd="0" parTransId="{4CDBD978-347A-43F8-AAC6-55B84AB8F830}" sibTransId="{35A7D607-3051-4C35-8D1F-AC5C97B610C0}"/>
    <dgm:cxn modelId="{79ACCE40-27AB-4714-9EA5-EF69E55E2D31}" type="presOf" srcId="{694ACD1D-5841-4D50-ACE6-AC96F087F6A8}" destId="{FFA13763-9AD7-43F1-9A1B-77B8FD4A40FF}" srcOrd="0" destOrd="1" presId="urn:microsoft.com/office/officeart/2018/5/layout/CenteredIconLabelDescriptionList"/>
    <dgm:cxn modelId="{20268344-9878-4F55-B6E8-E6A1BB12D0F3}" type="presOf" srcId="{1B97B9FC-002C-4532-9F09-B5D237E2A4DC}" destId="{92ADC22B-235E-4F5A-ABEE-0B279ED74B49}" srcOrd="0" destOrd="2" presId="urn:microsoft.com/office/officeart/2018/5/layout/CenteredIconLabelDescriptionList"/>
    <dgm:cxn modelId="{B9EDB146-4360-4CF6-854C-4D956B77BB8E}" srcId="{9BC4FEF2-0464-4BFC-A3A7-DF6DCAEBC1AD}" destId="{3412BCD0-C2EA-4C30-8949-71004B0D8FA1}" srcOrd="0" destOrd="0" parTransId="{27DC598F-8FD8-445D-8182-0238E002D2B0}" sibTransId="{25540D40-52BD-4E61-8482-DE78B3E2204F}"/>
    <dgm:cxn modelId="{BB0DB749-16B8-4227-B25B-A6BD2B68FA75}" srcId="{3412BCD0-C2EA-4C30-8949-71004B0D8FA1}" destId="{D227B3CF-F699-4849-9DBE-92DD62011CA1}" srcOrd="0" destOrd="0" parTransId="{4A552480-102A-4F6A-A64B-149EC9CF34FA}" sibTransId="{C5325FA3-276F-44F8-8A9D-E3952F3A5412}"/>
    <dgm:cxn modelId="{89A1524B-FB41-4B63-AB94-FADA1C67FAE3}" srcId="{3412BCD0-C2EA-4C30-8949-71004B0D8FA1}" destId="{15FCD4DA-A439-4853-8177-8D4B455DC510}" srcOrd="3" destOrd="0" parTransId="{A6472D7A-1ABC-48A6-B2F6-466801B399FD}" sibTransId="{1351ACD7-264A-4C2A-A0C7-9372F6D74BB4}"/>
    <dgm:cxn modelId="{1023F870-7277-4534-BF7D-C4ADB8914B02}" type="presOf" srcId="{CD0097B0-EB66-4B1B-90BC-71D994C49E47}" destId="{FFA13763-9AD7-43F1-9A1B-77B8FD4A40FF}" srcOrd="0" destOrd="2" presId="urn:microsoft.com/office/officeart/2018/5/layout/CenteredIconLabelDescriptionList"/>
    <dgm:cxn modelId="{0CA52275-EE19-4BE5-A870-FB42CF547BA2}" type="presOf" srcId="{D2B16C87-53A7-4502-AD78-408CBCC9B48F}" destId="{92ADC22B-235E-4F5A-ABEE-0B279ED74B49}" srcOrd="0" destOrd="0" presId="urn:microsoft.com/office/officeart/2018/5/layout/CenteredIconLabelDescriptionList"/>
    <dgm:cxn modelId="{F8BCC67C-E147-434C-AD02-C928010528F6}" type="presOf" srcId="{72EEED3C-A91B-460A-8B34-630E99CCAA1E}" destId="{B1ABE7B7-C2E3-42CE-899D-B660FA5498BB}" srcOrd="0" destOrd="0" presId="urn:microsoft.com/office/officeart/2018/5/layout/CenteredIconLabelDescriptionList"/>
    <dgm:cxn modelId="{93987384-10EB-4B20-A04B-28451A57B061}" type="presOf" srcId="{C6C3EFD9-28B1-4E34-87C3-29E8A7D556B9}" destId="{FFA13763-9AD7-43F1-9A1B-77B8FD4A40FF}" srcOrd="0" destOrd="0" presId="urn:microsoft.com/office/officeart/2018/5/layout/CenteredIconLabelDescriptionList"/>
    <dgm:cxn modelId="{FC31768A-F0E2-443E-808D-A102C22D8ECF}" srcId="{C0732EDC-A4E4-473D-8594-57B874AD43BF}" destId="{E29CC244-EA55-4295-8515-8AA8450AFB35}" srcOrd="3" destOrd="0" parTransId="{27EBADBB-84AB-4980-9470-EAD6DD2E6A83}" sibTransId="{7DE65B3D-5A4D-4AF6-A505-ECC65E5B3456}"/>
    <dgm:cxn modelId="{D46D5D96-000A-4183-974E-B9764483B971}" srcId="{9BC4FEF2-0464-4BFC-A3A7-DF6DCAEBC1AD}" destId="{C0732EDC-A4E4-473D-8594-57B874AD43BF}" srcOrd="1" destOrd="0" parTransId="{F4618E4E-C317-4F62-88AF-25A8304F361A}" sibTransId="{DAD6371E-067F-4BA4-B001-14DB60780153}"/>
    <dgm:cxn modelId="{D8F7D5AD-5BD1-4584-988F-6291F1559E04}" type="presOf" srcId="{2AAA9CE4-4508-4C0A-BF86-B122BA7775AF}" destId="{AFD7E7A4-E2F4-4F76-A96F-4BF2363415C0}" srcOrd="0" destOrd="1" presId="urn:microsoft.com/office/officeart/2018/5/layout/CenteredIconLabelDescriptionList"/>
    <dgm:cxn modelId="{7D8F40B2-34E0-410C-AD87-4A492D8B69BE}" type="presOf" srcId="{3412BCD0-C2EA-4C30-8949-71004B0D8FA1}" destId="{BBA58567-1D21-42F6-8FD3-6AF1C03A43B7}" srcOrd="0" destOrd="0" presId="urn:microsoft.com/office/officeart/2018/5/layout/CenteredIconLabelDescriptionList"/>
    <dgm:cxn modelId="{5F8280B4-5DED-44DD-A93D-73A38F14510B}" srcId="{C0732EDC-A4E4-473D-8594-57B874AD43BF}" destId="{5E68FF11-6551-43AC-9A46-C90CC1156BF6}" srcOrd="1" destOrd="0" parTransId="{F3427D5F-F066-437C-81D8-1A495150235E}" sibTransId="{1E56C629-510A-42D8-96D4-D0927481BE9C}"/>
    <dgm:cxn modelId="{99E51BBF-DC18-406B-B777-10BF0C04048F}" type="presOf" srcId="{5E68FF11-6551-43AC-9A46-C90CC1156BF6}" destId="{92ADC22B-235E-4F5A-ABEE-0B279ED74B49}" srcOrd="0" destOrd="1" presId="urn:microsoft.com/office/officeart/2018/5/layout/CenteredIconLabelDescriptionList"/>
    <dgm:cxn modelId="{0FE275BF-98CD-4A62-8801-7EF14F8C9A9E}" srcId="{3412BCD0-C2EA-4C30-8949-71004B0D8FA1}" destId="{7E7FDF4D-B748-4A9D-A0B7-F8E13EF9A11C}" srcOrd="2" destOrd="0" parTransId="{4567D634-4DC5-479B-B2E3-52A8A9B432C2}" sibTransId="{407A14D9-9577-4850-A017-A3A48BFC3B32}"/>
    <dgm:cxn modelId="{4A474FC3-1D67-48CB-BDC1-C0A4F8E0CFAF}" type="presOf" srcId="{15FCD4DA-A439-4853-8177-8D4B455DC510}" destId="{AFD7E7A4-E2F4-4F76-A96F-4BF2363415C0}" srcOrd="0" destOrd="3" presId="urn:microsoft.com/office/officeart/2018/5/layout/CenteredIconLabelDescriptionList"/>
    <dgm:cxn modelId="{0F4705CB-6388-49BF-B37E-91C9E5F55DCF}" srcId="{72EEED3C-A91B-460A-8B34-630E99CCAA1E}" destId="{CD0097B0-EB66-4B1B-90BC-71D994C49E47}" srcOrd="2" destOrd="0" parTransId="{DE3901CA-C606-4890-BFB1-4F7DE9881BEF}" sibTransId="{F7BAC7BB-4812-440C-B3C6-8901ABF41F13}"/>
    <dgm:cxn modelId="{7CAB3CD0-1185-4D6B-AB1A-67818521DF65}" srcId="{72EEED3C-A91B-460A-8B34-630E99CCAA1E}" destId="{C6C3EFD9-28B1-4E34-87C3-29E8A7D556B9}" srcOrd="0" destOrd="0" parTransId="{20A87B16-A31D-4C15-AEA5-15AE88CE2730}" sibTransId="{962D2A34-C33E-45A9-A3C6-AFAD6EE98D08}"/>
    <dgm:cxn modelId="{2CE5F4D4-3604-4911-90A8-8AD5A30D7DD4}" srcId="{3412BCD0-C2EA-4C30-8949-71004B0D8FA1}" destId="{2AAA9CE4-4508-4C0A-BF86-B122BA7775AF}" srcOrd="1" destOrd="0" parTransId="{4815B4A6-C919-4907-A7A7-8F1D9AAE20B3}" sibTransId="{64764724-D82E-42D6-AA17-2EBB27FEBAAE}"/>
    <dgm:cxn modelId="{DD2251D5-0183-4C2A-8EF3-8DE928E67959}" srcId="{C0732EDC-A4E4-473D-8594-57B874AD43BF}" destId="{D2B16C87-53A7-4502-AD78-408CBCC9B48F}" srcOrd="0" destOrd="0" parTransId="{9EB1FF50-8520-4853-8E1B-014A227420E5}" sibTransId="{71271C40-A5A7-454D-A7CB-50661626F1BF}"/>
    <dgm:cxn modelId="{125C91EB-8ECB-40B2-9CA8-6B34D82F59A1}" srcId="{9BC4FEF2-0464-4BFC-A3A7-DF6DCAEBC1AD}" destId="{72EEED3C-A91B-460A-8B34-630E99CCAA1E}" srcOrd="2" destOrd="0" parTransId="{F24130A5-94F1-441A-BE5E-A6688AD3211D}" sibTransId="{8D3B5712-85F3-4106-872C-8ADD2D69FBC9}"/>
    <dgm:cxn modelId="{EDA8D87E-9451-4D54-A1A7-BD4AC61B4D6D}" type="presParOf" srcId="{18E0C3A9-3256-4B56-91F1-C47A940B0563}" destId="{EC718301-506C-444F-82CE-B2649C4CFA31}" srcOrd="0" destOrd="0" presId="urn:microsoft.com/office/officeart/2018/5/layout/CenteredIconLabelDescriptionList"/>
    <dgm:cxn modelId="{6AFB69CA-EC93-42A4-BD88-2F0274A273EB}" type="presParOf" srcId="{EC718301-506C-444F-82CE-B2649C4CFA31}" destId="{8E8B45E6-D490-4ED8-9000-C05CCA3B0EF4}" srcOrd="0" destOrd="0" presId="urn:microsoft.com/office/officeart/2018/5/layout/CenteredIconLabelDescriptionList"/>
    <dgm:cxn modelId="{7C269B7B-C5DE-47EA-9754-6118B41763EE}" type="presParOf" srcId="{EC718301-506C-444F-82CE-B2649C4CFA31}" destId="{8E897655-F1FB-4918-AA08-77F944EE4957}" srcOrd="1" destOrd="0" presId="urn:microsoft.com/office/officeart/2018/5/layout/CenteredIconLabelDescriptionList"/>
    <dgm:cxn modelId="{DF86362B-FE63-4D98-953F-C91A6AEFD674}" type="presParOf" srcId="{EC718301-506C-444F-82CE-B2649C4CFA31}" destId="{BBA58567-1D21-42F6-8FD3-6AF1C03A43B7}" srcOrd="2" destOrd="0" presId="urn:microsoft.com/office/officeart/2018/5/layout/CenteredIconLabelDescriptionList"/>
    <dgm:cxn modelId="{AACF6F24-0625-42DB-8E4D-BC1DE9840E29}" type="presParOf" srcId="{EC718301-506C-444F-82CE-B2649C4CFA31}" destId="{1C89F52D-289A-4573-9146-A985845FFAAA}" srcOrd="3" destOrd="0" presId="urn:microsoft.com/office/officeart/2018/5/layout/CenteredIconLabelDescriptionList"/>
    <dgm:cxn modelId="{4234FBF6-CBE9-487E-8306-6FEA98BA7378}" type="presParOf" srcId="{EC718301-506C-444F-82CE-B2649C4CFA31}" destId="{AFD7E7A4-E2F4-4F76-A96F-4BF2363415C0}" srcOrd="4" destOrd="0" presId="urn:microsoft.com/office/officeart/2018/5/layout/CenteredIconLabelDescriptionList"/>
    <dgm:cxn modelId="{D0AC68D4-E201-41BF-A3B0-29C2B9D462E1}" type="presParOf" srcId="{18E0C3A9-3256-4B56-91F1-C47A940B0563}" destId="{302B40D9-C883-4F36-AB97-2E4825773D59}" srcOrd="1" destOrd="0" presId="urn:microsoft.com/office/officeart/2018/5/layout/CenteredIconLabelDescriptionList"/>
    <dgm:cxn modelId="{049327A3-2843-4B47-92C2-80799CBD45FA}" type="presParOf" srcId="{18E0C3A9-3256-4B56-91F1-C47A940B0563}" destId="{05DEDC81-57AA-47F3-876E-738BE07D2D03}" srcOrd="2" destOrd="0" presId="urn:microsoft.com/office/officeart/2018/5/layout/CenteredIconLabelDescriptionList"/>
    <dgm:cxn modelId="{679944FF-351E-453F-9E28-F4D29479932B}" type="presParOf" srcId="{05DEDC81-57AA-47F3-876E-738BE07D2D03}" destId="{A6292142-7899-4681-9507-B3B92BB57B24}" srcOrd="0" destOrd="0" presId="urn:microsoft.com/office/officeart/2018/5/layout/CenteredIconLabelDescriptionList"/>
    <dgm:cxn modelId="{3031D4C5-1328-493A-979F-75396E84AD27}" type="presParOf" srcId="{05DEDC81-57AA-47F3-876E-738BE07D2D03}" destId="{CFF5291B-6DB9-45A5-AEBC-DA2FBF89E6BD}" srcOrd="1" destOrd="0" presId="urn:microsoft.com/office/officeart/2018/5/layout/CenteredIconLabelDescriptionList"/>
    <dgm:cxn modelId="{930DE18C-C709-43C2-AFAF-515CA8FF0F81}" type="presParOf" srcId="{05DEDC81-57AA-47F3-876E-738BE07D2D03}" destId="{99ED04AF-E823-448A-8A9A-CFAB332DB5CC}" srcOrd="2" destOrd="0" presId="urn:microsoft.com/office/officeart/2018/5/layout/CenteredIconLabelDescriptionList"/>
    <dgm:cxn modelId="{5EA151D8-B1FF-416B-8D95-FAFE2AFA72EB}" type="presParOf" srcId="{05DEDC81-57AA-47F3-876E-738BE07D2D03}" destId="{3A4E3EEE-B145-4CB7-8830-CE1A4D24757D}" srcOrd="3" destOrd="0" presId="urn:microsoft.com/office/officeart/2018/5/layout/CenteredIconLabelDescriptionList"/>
    <dgm:cxn modelId="{1DF44D68-8E96-43E2-8DD3-835524B84555}" type="presParOf" srcId="{05DEDC81-57AA-47F3-876E-738BE07D2D03}" destId="{92ADC22B-235E-4F5A-ABEE-0B279ED74B49}" srcOrd="4" destOrd="0" presId="urn:microsoft.com/office/officeart/2018/5/layout/CenteredIconLabelDescriptionList"/>
    <dgm:cxn modelId="{C95BFA53-31A3-4771-9E9D-569F70856440}" type="presParOf" srcId="{18E0C3A9-3256-4B56-91F1-C47A940B0563}" destId="{232A3780-A122-4A33-B866-B8B0DEEBA598}" srcOrd="3" destOrd="0" presId="urn:microsoft.com/office/officeart/2018/5/layout/CenteredIconLabelDescriptionList"/>
    <dgm:cxn modelId="{CFE60533-FFFE-4A1C-BFA1-A2D8326FAE10}" type="presParOf" srcId="{18E0C3A9-3256-4B56-91F1-C47A940B0563}" destId="{8284D209-E35D-4AD0-82EE-E68AEE35306B}" srcOrd="4" destOrd="0" presId="urn:microsoft.com/office/officeart/2018/5/layout/CenteredIconLabelDescriptionList"/>
    <dgm:cxn modelId="{AF565B19-40E8-487D-9AAD-BEA5C9160C43}" type="presParOf" srcId="{8284D209-E35D-4AD0-82EE-E68AEE35306B}" destId="{628B6E90-C539-43A4-876D-AC793262C1E7}" srcOrd="0" destOrd="0" presId="urn:microsoft.com/office/officeart/2018/5/layout/CenteredIconLabelDescriptionList"/>
    <dgm:cxn modelId="{163586F3-F946-4016-B259-290C705ED53E}" type="presParOf" srcId="{8284D209-E35D-4AD0-82EE-E68AEE35306B}" destId="{18D46527-E645-4DD2-A82D-5BDC5C797DE0}" srcOrd="1" destOrd="0" presId="urn:microsoft.com/office/officeart/2018/5/layout/CenteredIconLabelDescriptionList"/>
    <dgm:cxn modelId="{7417CEF0-82B9-44F0-B5D5-ADF36BF7D671}" type="presParOf" srcId="{8284D209-E35D-4AD0-82EE-E68AEE35306B}" destId="{B1ABE7B7-C2E3-42CE-899D-B660FA5498BB}" srcOrd="2" destOrd="0" presId="urn:microsoft.com/office/officeart/2018/5/layout/CenteredIconLabelDescriptionList"/>
    <dgm:cxn modelId="{742BA954-CEB7-4A63-A892-758846A569EE}" type="presParOf" srcId="{8284D209-E35D-4AD0-82EE-E68AEE35306B}" destId="{B0154155-AEB0-4FE1-9F01-9F5AA1802B27}" srcOrd="3" destOrd="0" presId="urn:microsoft.com/office/officeart/2018/5/layout/CenteredIconLabelDescriptionList"/>
    <dgm:cxn modelId="{FC969276-2AA7-4F6B-8A30-CCCAFE6F343A}" type="presParOf" srcId="{8284D209-E35D-4AD0-82EE-E68AEE35306B}" destId="{FFA13763-9AD7-43F1-9A1B-77B8FD4A40F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4308DE-6F9F-4F71-A9D8-4ED6356BBCDB}" type="doc">
      <dgm:prSet loTypeId="urn:microsoft.com/office/officeart/2008/layout/PictureStrips" loCatId="list" qsTypeId="urn:microsoft.com/office/officeart/2005/8/quickstyle/simple1" qsCatId="simple" csTypeId="urn:microsoft.com/office/officeart/2005/8/colors/colorful1" csCatId="colorful" phldr="1"/>
      <dgm:spPr/>
    </dgm:pt>
    <dgm:pt modelId="{94B01077-F414-44C8-8929-F3CF1C9E1687}">
      <dgm:prSet phldrT="[Text]" custT="1"/>
      <dgm:spPr>
        <a:ln>
          <a:noFill/>
        </a:ln>
      </dgm:spPr>
      <dgm:t>
        <a:bodyPr/>
        <a:lstStyle/>
        <a:p>
          <a:pPr algn="ctr" rtl="0"/>
          <a:r>
            <a:rPr lang="x-none" sz="2000" b="1"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EMPLEO EN LA FABRICACIÓN </a:t>
          </a:r>
        </a:p>
      </dgm:t>
    </dgm:pt>
    <dgm:pt modelId="{1943AE08-00E9-47FD-B555-460817640A38}" type="parTrans" cxnId="{4C7837E0-6450-48BD-A0B1-75293388C4A4}">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F32D08D6-B5D1-4600-97BF-33A17C83803E}" type="sibTrans" cxnId="{4C7837E0-6450-48BD-A0B1-75293388C4A4}">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5B6B3771-8C53-4414-B1AD-8EB493EBB9BA}">
      <dgm:prSet phldrT="[Text]" custT="1"/>
      <dgm:spPr>
        <a:ln>
          <a:noFill/>
        </a:ln>
      </dgm:spPr>
      <dgm:t>
        <a:bodyPr/>
        <a:lstStyle/>
        <a:p>
          <a:pPr algn="ctr" rtl="0"/>
          <a:r>
            <a:rPr lang="x-none" sz="2000" b="1" i="0" u="none" baseline="0">
              <a:latin typeface="Open Sans" panose="020B0606030504020204" pitchFamily="34" charset="0"/>
              <a:ea typeface="Open Sans" panose="020B0606030504020204" pitchFamily="34" charset="0"/>
              <a:cs typeface="Open Sans" panose="020B0606030504020204" pitchFamily="34" charset="0"/>
            </a:rPr>
            <a:t>INVERSIÓN EN FABRICACIÓN</a:t>
          </a:r>
        </a:p>
      </dgm:t>
    </dgm:pt>
    <dgm:pt modelId="{C2515B31-157F-4016-888C-50CF76A17684}" type="parTrans" cxnId="{95D44693-BB5D-4F87-9D41-F106F72E36D0}">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364C6AE6-AA95-4144-805B-D812A48AD1A7}" type="sibTrans" cxnId="{95D44693-BB5D-4F87-9D41-F106F72E36D0}">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048A36FE-F54A-4D18-A94C-7BFCB5E30DF9}">
      <dgm:prSet phldrT="[Text]" custT="1"/>
      <dgm:spPr>
        <a:ln>
          <a:noFill/>
        </a:ln>
      </dgm:spPr>
      <dgm:t>
        <a:bodyPr/>
        <a:lstStyle/>
        <a:p>
          <a:pPr algn="ctr" rtl="0"/>
          <a:r>
            <a:rPr lang="x-none" sz="2000" b="1" i="0" u="none" baseline="0">
              <a:latin typeface="Open Sans" panose="020B0606030504020204" pitchFamily="34" charset="0"/>
              <a:ea typeface="Open Sans" panose="020B0606030504020204" pitchFamily="34" charset="0"/>
              <a:cs typeface="Open Sans" panose="020B0606030504020204" pitchFamily="34" charset="0"/>
            </a:rPr>
            <a:t>Vehículos eléctricos en la Carretera</a:t>
          </a:r>
        </a:p>
      </dgm:t>
    </dgm:pt>
    <dgm:pt modelId="{FC04F884-68B0-46AC-BA0E-5E8D7BE943B9}" type="parTrans" cxnId="{35CE1913-4922-4801-B06D-969F76A2B06C}">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57C94ABA-D68E-49E3-94D1-8FA508CC4153}" type="sibTrans" cxnId="{35CE1913-4922-4801-B06D-969F76A2B06C}">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1AD2EEB5-47D3-4E69-96D0-C933C08E6BD8}">
      <dgm:prSet phldrT="[Text]" custT="1"/>
      <dgm:spPr>
        <a:ln>
          <a:noFill/>
        </a:ln>
      </dgm:spPr>
      <dgm:t>
        <a:bodyPr/>
        <a:lstStyle/>
        <a:p>
          <a:pPr algn="ctr" rtl="0"/>
          <a:r>
            <a:rPr lang="x-none" sz="2000" b="1" i="0" u="none" baseline="0" dirty="0">
              <a:latin typeface="Open Sans" panose="020B0606030504020204" pitchFamily="34" charset="0"/>
              <a:ea typeface="Open Sans" panose="020B0606030504020204" pitchFamily="34" charset="0"/>
              <a:cs typeface="Open Sans" panose="020B0606030504020204" pitchFamily="34" charset="0"/>
            </a:rPr>
            <a:t>DESPLIEGUE DE LA CARGA</a:t>
          </a:r>
        </a:p>
      </dgm:t>
    </dgm:pt>
    <dgm:pt modelId="{E7FAC58B-C2C6-4AB4-B3E4-AB70CE774C2B}" type="parTrans" cxnId="{75EBD117-98FE-4EAC-91A0-6786BE705745}">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BDEB4576-F0E6-420B-A942-76DBCC07BEDC}" type="sibTrans" cxnId="{75EBD117-98FE-4EAC-91A0-6786BE705745}">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17923877-A3D1-4064-86FE-7A2CECF21085}">
      <dgm:prSet phldrT="[Text]" custT="1"/>
      <dgm:spPr>
        <a:ln>
          <a:noFill/>
        </a:ln>
      </dgm:spPr>
      <dgm:t>
        <a:bodyPr/>
        <a:lstStyle/>
        <a:p>
          <a:pPr algn="ctr" rtl="0"/>
          <a:r>
            <a:rPr lang="x-none" sz="1600" b="0" i="0" u="none" baseline="0">
              <a:latin typeface="Open Sans" panose="020B0606030504020204" pitchFamily="34" charset="0"/>
              <a:ea typeface="Open Sans" panose="020B0606030504020204" pitchFamily="34" charset="0"/>
              <a:cs typeface="Open Sans" panose="020B0606030504020204" pitchFamily="34" charset="0"/>
            </a:rPr>
            <a:t> Total: 1,590 puertos</a:t>
          </a:r>
        </a:p>
      </dgm:t>
    </dgm:pt>
    <dgm:pt modelId="{7BD6D678-4170-4F4F-A742-324FC045E0B3}" type="parTrans" cxnId="{F4B750C9-5C02-4939-AF65-A78BFF6450E7}">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1DE7E054-E1DE-4949-B5A0-63D19DEEBDA8}" type="sibTrans" cxnId="{F4B750C9-5C02-4939-AF65-A78BFF6450E7}">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7E0E92B4-233E-44AB-9596-0E725F11932A}">
      <dgm:prSet phldrT="[Text]" custT="1"/>
      <dgm:spPr>
        <a:ln>
          <a:noFill/>
        </a:ln>
      </dgm:spPr>
      <dgm:t>
        <a:bodyPr/>
        <a:lstStyle/>
        <a:p>
          <a:endParaRPr lang="x-none" sz="1600">
            <a:latin typeface="Open Sans" panose="020B0606030504020204" pitchFamily="34" charset="0"/>
            <a:ea typeface="Open Sans" panose="020B0606030504020204" pitchFamily="34" charset="0"/>
            <a:cs typeface="Open Sans" panose="020B0606030504020204" pitchFamily="34" charset="0"/>
          </a:endParaRPr>
        </a:p>
      </dgm:t>
    </dgm:pt>
    <dgm:pt modelId="{A26B1D74-B25A-4240-B741-FE37D476A375}" type="parTrans" cxnId="{7B4A47CA-B44E-4B6F-A868-5BD33F04D7C1}">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5887A70F-936A-42AF-B1E4-5FB8CE77D418}" type="sibTrans" cxnId="{7B4A47CA-B44E-4B6F-A868-5BD33F04D7C1}">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59FB11BD-9956-4053-9BA5-E10B20C26FF0}">
      <dgm:prSet phldrT="[Text]" custT="1"/>
      <dgm:spPr>
        <a:ln>
          <a:noFill/>
        </a:ln>
      </dgm:spPr>
      <dgm:t>
        <a:bodyPr/>
        <a:lstStyle/>
        <a:p>
          <a:pPr algn="ctr" rtl="0"/>
          <a:r>
            <a:rPr lang="x-none" sz="1600" b="0" i="0" u="none" baseline="0">
              <a:latin typeface="Open Sans" panose="020B0606030504020204" pitchFamily="34" charset="0"/>
              <a:ea typeface="Open Sans" panose="020B0606030504020204" pitchFamily="34" charset="0"/>
              <a:cs typeface="Open Sans" panose="020B0606030504020204" pitchFamily="34" charset="0"/>
            </a:rPr>
            <a:t> Vehículos Eléctricos registrados: 16,902 (Objetivo de DriveElectric TN: 200.000 VE para 2028)</a:t>
          </a:r>
        </a:p>
      </dgm:t>
    </dgm:pt>
    <dgm:pt modelId="{6D6145FA-8542-491E-8D64-EDC85DF5479F}" type="sibTrans" cxnId="{0955588F-E579-4834-8974-5CF1F0A94250}">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2568B08A-FEDD-4151-AE98-FE0C0D97CB47}" type="parTrans" cxnId="{0955588F-E579-4834-8974-5CF1F0A94250}">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E583185A-D0FD-4F26-B708-E882E7BA0B94}">
      <dgm:prSet phldrT="[Text]" custT="1"/>
      <dgm:spPr>
        <a:ln>
          <a:noFill/>
        </a:ln>
      </dgm:spPr>
      <dgm:t>
        <a:bodyPr/>
        <a:lstStyle/>
        <a:p>
          <a:pPr algn="ctr" rtl="0"/>
          <a:r>
            <a:rPr lang="x-none" sz="1600" b="0" i="0" u="none" baseline="0">
              <a:latin typeface="Open Sans" panose="020B0606030504020204" pitchFamily="34" charset="0"/>
              <a:ea typeface="Open Sans" panose="020B0606030504020204" pitchFamily="34" charset="0"/>
              <a:cs typeface="Open Sans" panose="020B0606030504020204" pitchFamily="34" charset="0"/>
            </a:rPr>
            <a:t> 23% del total nacional</a:t>
          </a:r>
        </a:p>
      </dgm:t>
    </dgm:pt>
    <dgm:pt modelId="{81787A38-BBF2-4860-92DA-8B8DD5C125C9}" type="parTrans" cxnId="{043BD402-F47D-4B76-BCC4-091947C01A52}">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DF6820B2-E3E5-4A62-BBEF-C65279FADD57}" type="sibTrans" cxnId="{043BD402-F47D-4B76-BCC4-091947C01A52}">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D408EF49-D28C-43C0-9736-DB3EDA7D578C}">
      <dgm:prSet phldrT="[Text]" custT="1"/>
      <dgm:spPr>
        <a:ln>
          <a:noFill/>
        </a:ln>
      </dgm:spPr>
      <dgm:t>
        <a:bodyPr/>
        <a:lstStyle/>
        <a:p>
          <a:pPr algn="ctr" rtl="0"/>
          <a:r>
            <a:rPr lang="x-none" sz="1600" b="0" i="0" u="none" baseline="0" dirty="0">
              <a:latin typeface="Open Sans" panose="020B0606030504020204" pitchFamily="34" charset="0"/>
              <a:ea typeface="Open Sans" panose="020B0606030504020204" pitchFamily="34" charset="0"/>
              <a:cs typeface="Open Sans" panose="020B0606030504020204" pitchFamily="34" charset="0"/>
            </a:rPr>
            <a:t> 2.6 VE vendidos por cada 1,000 personas</a:t>
          </a:r>
        </a:p>
      </dgm:t>
    </dgm:pt>
    <dgm:pt modelId="{4471D9DD-8AF1-4DD0-A104-CDA8320EDD70}" type="parTrans" cxnId="{5E31D309-FD5F-400E-895F-F597D6613127}">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2748EDE6-674F-4C1C-8CA0-3A5671BE8934}" type="sibTrans" cxnId="{5E31D309-FD5F-400E-895F-F597D6613127}">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CEA79D7C-F09E-40DA-96EC-AD651341AEBB}">
      <dgm:prSet custT="1"/>
      <dgm:spPr/>
      <dgm:t>
        <a:bodyPr/>
        <a:lstStyle/>
        <a:p>
          <a:pPr algn="ctr" rtl="0"/>
          <a:r>
            <a:rPr lang="x-none" sz="1600" b="0" i="0" u="none" baseline="0">
              <a:latin typeface="Open Sans" panose="020B0606030504020204" pitchFamily="34" charset="0"/>
              <a:ea typeface="Open Sans" panose="020B0606030504020204" pitchFamily="34" charset="0"/>
              <a:cs typeface="Open Sans" panose="020B0606030504020204" pitchFamily="34" charset="0"/>
            </a:rPr>
            <a:t> 64% de crecimiento en 2021</a:t>
          </a:r>
        </a:p>
      </dgm:t>
    </dgm:pt>
    <dgm:pt modelId="{CE54426F-7296-415E-98FF-704868689EA9}" type="parTrans" cxnId="{E3F876C6-EE21-44BD-88F5-B1C0A755DB02}">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3906292E-4197-4EA5-A6AB-3290209B8737}" type="sibTrans" cxnId="{E3F876C6-EE21-44BD-88F5-B1C0A755DB02}">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1BFEAD62-4982-413F-865F-2026E7801261}">
      <dgm:prSet custT="1"/>
      <dgm:spPr/>
      <dgm:t>
        <a:bodyPr/>
        <a:lstStyle/>
        <a:p>
          <a:pPr algn="ctr" rtl="0"/>
          <a:r>
            <a:rPr lang="x-none" sz="1600" b="0" i="0" u="none" baseline="0">
              <a:latin typeface="Open Sans" panose="020B0606030504020204" pitchFamily="34" charset="0"/>
              <a:ea typeface="Open Sans" panose="020B0606030504020204" pitchFamily="34" charset="0"/>
              <a:cs typeface="Open Sans" panose="020B0606030504020204" pitchFamily="34" charset="0"/>
            </a:rPr>
            <a:t> 0.24 puertos por cada 1,000 personas</a:t>
          </a:r>
        </a:p>
      </dgm:t>
    </dgm:pt>
    <dgm:pt modelId="{0E75CE14-9615-4579-81BE-4C47A9E4764D}" type="parTrans" cxnId="{133D7457-6140-40E7-9C3A-67DE18D9E897}">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95C12509-77FF-4849-BA29-72AEE1D4C65D}" type="sibTrans" cxnId="{133D7457-6140-40E7-9C3A-67DE18D9E897}">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0FF4E0AC-EB9E-435C-A2C2-CF381AF7C890}">
      <dgm:prSet phldrT="[Text]" custT="1"/>
      <dgm:spPr>
        <a:ln>
          <a:noFill/>
        </a:ln>
      </dgm:spPr>
      <dgm:t>
        <a:bodyPr/>
        <a:lstStyle/>
        <a:p>
          <a:pPr algn="ctr" rtl="0"/>
          <a:r>
            <a:rPr lang="x-none" sz="1600" b="0" i="0" u="none" baseline="0">
              <a:latin typeface="Open Sans" panose="020B0606030504020204" pitchFamily="34" charset="0"/>
              <a:ea typeface="Open Sans" panose="020B0606030504020204" pitchFamily="34" charset="0"/>
              <a:cs typeface="Open Sans" panose="020B0606030504020204" pitchFamily="34" charset="0"/>
            </a:rPr>
            <a:t> Trabajos: 9,600</a:t>
          </a:r>
        </a:p>
      </dgm:t>
    </dgm:pt>
    <dgm:pt modelId="{158D4FD1-BF4D-4AC3-9E9F-E0BDCB8130B0}" type="parTrans" cxnId="{5D849309-1F89-4F0D-854B-F3A0359EF0A4}">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064BA751-2626-499F-9770-654CF92D9CED}" type="sibTrans" cxnId="{5D849309-1F89-4F0D-854B-F3A0359EF0A4}">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5030A036-CE4D-43AA-9B78-1E08AB90F87F}">
      <dgm:prSet phldrT="[Text]" custT="1"/>
      <dgm:spPr>
        <a:ln>
          <a:noFill/>
        </a:ln>
      </dgm:spPr>
      <dgm:t>
        <a:bodyPr/>
        <a:lstStyle/>
        <a:p>
          <a:pPr algn="ctr" rtl="0"/>
          <a:r>
            <a:rPr lang="x-none" sz="1600" b="0" i="0" u="none" baseline="0">
              <a:latin typeface="Open Sans" panose="020B0606030504020204" pitchFamily="34" charset="0"/>
              <a:ea typeface="Open Sans" panose="020B0606030504020204" pitchFamily="34" charset="0"/>
              <a:cs typeface="Open Sans" panose="020B0606030504020204" pitchFamily="34" charset="0"/>
            </a:rPr>
            <a:t> Inversión: 12.400 millones de dólares</a:t>
          </a:r>
        </a:p>
      </dgm:t>
    </dgm:pt>
    <dgm:pt modelId="{38770004-A0BA-4BCD-A649-08A14B4819B9}" type="sibTrans" cxnId="{574E8D9A-F35F-4866-A5CE-C62ADB9F93ED}">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3194AC58-72B5-4E51-A8E3-A09616CA8C26}" type="parTrans" cxnId="{574E8D9A-F35F-4866-A5CE-C62ADB9F93ED}">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E6670A35-903B-449E-AE69-7475A08052FA}">
      <dgm:prSet phldrT="[Text]" custT="1"/>
      <dgm:spPr>
        <a:ln>
          <a:noFill/>
        </a:ln>
      </dgm:spPr>
      <dgm:t>
        <a:bodyPr/>
        <a:lstStyle/>
        <a:p>
          <a:pPr algn="ctr" rtl="0"/>
          <a:r>
            <a:rPr lang="x-none" sz="1600" b="0" i="0" u="none" baseline="0" dirty="0">
              <a:latin typeface="Open Sans" panose="020B0606030504020204" pitchFamily="34" charset="0"/>
              <a:ea typeface="Open Sans" panose="020B0606030504020204" pitchFamily="34" charset="0"/>
              <a:cs typeface="Open Sans" panose="020B0606030504020204" pitchFamily="34" charset="0"/>
            </a:rPr>
            <a:t> 48% de crecimiento de las ventas en 2021</a:t>
          </a:r>
        </a:p>
      </dgm:t>
    </dgm:pt>
    <dgm:pt modelId="{A42DC03D-E345-49F3-8BF0-E44B97383540}" type="parTrans" cxnId="{588FF6C8-24DB-4ECA-99DB-31ED4637B7CB}">
      <dgm:prSet/>
      <dgm:spPr/>
      <dgm:t>
        <a:bodyPr/>
        <a:lstStyle/>
        <a:p>
          <a:endParaRPr lang="x-none"/>
        </a:p>
      </dgm:t>
    </dgm:pt>
    <dgm:pt modelId="{AFE57DAA-DA8A-4798-9440-7A66C2A04087}" type="sibTrans" cxnId="{588FF6C8-24DB-4ECA-99DB-31ED4637B7CB}">
      <dgm:prSet/>
      <dgm:spPr/>
      <dgm:t>
        <a:bodyPr/>
        <a:lstStyle/>
        <a:p>
          <a:endParaRPr lang="x-none"/>
        </a:p>
      </dgm:t>
    </dgm:pt>
    <dgm:pt modelId="{AB854534-B5CB-4295-9C6F-2C900363F559}">
      <dgm:prSet phldrT="[Text]" custT="1"/>
      <dgm:spPr>
        <a:ln>
          <a:noFill/>
        </a:ln>
      </dgm:spPr>
      <dgm:t>
        <a:bodyPr/>
        <a:lstStyle/>
        <a:p>
          <a:pPr algn="ctr" rtl="0"/>
          <a:r>
            <a:rPr lang="x-none" sz="1600" b="0" i="0" u="none" baseline="0">
              <a:latin typeface="Open Sans" panose="020B0606030504020204" pitchFamily="34" charset="0"/>
              <a:ea typeface="Open Sans" panose="020B0606030504020204" pitchFamily="34" charset="0"/>
              <a:cs typeface="Open Sans" panose="020B0606030504020204" pitchFamily="34" charset="0"/>
            </a:rPr>
            <a:t>13% del total nacional</a:t>
          </a:r>
        </a:p>
      </dgm:t>
    </dgm:pt>
    <dgm:pt modelId="{D1E25018-FD5C-47FE-BAF1-0517144B618E}" type="parTrans" cxnId="{65E23C41-8FEA-4606-A4DC-B1CF8ED71AF9}">
      <dgm:prSet/>
      <dgm:spPr/>
      <dgm:t>
        <a:bodyPr/>
        <a:lstStyle/>
        <a:p>
          <a:endParaRPr lang="x-none"/>
        </a:p>
      </dgm:t>
    </dgm:pt>
    <dgm:pt modelId="{AFCF26E4-22AE-40E5-AE4C-89ED3228783D}" type="sibTrans" cxnId="{65E23C41-8FEA-4606-A4DC-B1CF8ED71AF9}">
      <dgm:prSet/>
      <dgm:spPr/>
      <dgm:t>
        <a:bodyPr/>
        <a:lstStyle/>
        <a:p>
          <a:endParaRPr lang="x-none"/>
        </a:p>
      </dgm:t>
    </dgm:pt>
    <dgm:pt modelId="{F6C92BF8-5CEE-4CFE-81DC-D47BB40204B8}">
      <dgm:prSet phldrT="[Text]" custT="1"/>
      <dgm:spPr>
        <a:ln>
          <a:noFill/>
        </a:ln>
      </dgm:spPr>
      <dgm:t>
        <a:bodyPr/>
        <a:lstStyle/>
        <a:p>
          <a:pPr algn="ctr" rtl="0"/>
          <a:r>
            <a:rPr lang="x-none" sz="1600" b="0" i="0" u="none" baseline="0" dirty="0">
              <a:latin typeface="Open Sans" panose="020B0606030504020204" pitchFamily="34" charset="0"/>
              <a:ea typeface="Open Sans" panose="020B0606030504020204" pitchFamily="34" charset="0"/>
              <a:cs typeface="Open Sans" panose="020B0606030504020204" pitchFamily="34" charset="0"/>
            </a:rPr>
            <a:t> 2.2% de cuota de mercado en 2021</a:t>
          </a:r>
        </a:p>
      </dgm:t>
    </dgm:pt>
    <dgm:pt modelId="{EF30F16D-58EA-4BF3-BCD8-5486AB49402C}" type="sibTrans" cxnId="{808EAE8B-4E43-433B-9C96-926913491B31}">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4DCDC07F-FE2C-4B23-B2D1-5F9FD5DB9B45}" type="parTrans" cxnId="{808EAE8B-4E43-433B-9C96-926913491B31}">
      <dgm:prSet/>
      <dgm:spPr/>
      <dgm:t>
        <a:bodyPr/>
        <a:lstStyle/>
        <a:p>
          <a:endParaRPr lang="x-none" sz="4800">
            <a:latin typeface="Open Sans" panose="020B0606030504020204" pitchFamily="34" charset="0"/>
            <a:ea typeface="Open Sans" panose="020B0606030504020204" pitchFamily="34" charset="0"/>
            <a:cs typeface="Open Sans" panose="020B0606030504020204" pitchFamily="34" charset="0"/>
          </a:endParaRPr>
        </a:p>
      </dgm:t>
    </dgm:pt>
    <dgm:pt modelId="{CD30E255-978A-4FAD-9006-C2ECFB170874}" type="pres">
      <dgm:prSet presAssocID="{7F4308DE-6F9F-4F71-A9D8-4ED6356BBCDB}" presName="Name0" presStyleCnt="0">
        <dgm:presLayoutVars>
          <dgm:dir/>
          <dgm:resizeHandles val="exact"/>
        </dgm:presLayoutVars>
      </dgm:prSet>
      <dgm:spPr/>
    </dgm:pt>
    <dgm:pt modelId="{43E055E8-6A50-4418-828E-AF49AAA2DD11}" type="pres">
      <dgm:prSet presAssocID="{94B01077-F414-44C8-8929-F3CF1C9E1687}" presName="composite" presStyleCnt="0"/>
      <dgm:spPr/>
    </dgm:pt>
    <dgm:pt modelId="{30B9F65A-E77C-4BC5-BA31-AD2348549D76}" type="pres">
      <dgm:prSet presAssocID="{94B01077-F414-44C8-8929-F3CF1C9E1687}" presName="rect1" presStyleLbl="trAlignAcc1" presStyleIdx="0" presStyleCnt="4">
        <dgm:presLayoutVars>
          <dgm:bulletEnabled val="1"/>
        </dgm:presLayoutVars>
      </dgm:prSet>
      <dgm:spPr/>
    </dgm:pt>
    <dgm:pt modelId="{D3C73938-0571-4C3E-8CC9-23A072918228}" type="pres">
      <dgm:prSet presAssocID="{94B01077-F414-44C8-8929-F3CF1C9E1687}" presName="rect2" presStyleLbl="fgImgPlace1" presStyleIdx="0" presStyleCnt="4"/>
      <dgm:spPr>
        <a:blipFill dpi="0" rotWithShape="1">
          <a:blip xmlns:r="http://schemas.openxmlformats.org/officeDocument/2006/relationships" r:embed="rId1">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667" b="16667"/>
          </a:stretch>
        </a:blipFill>
      </dgm:spPr>
      <dgm:extLst>
        <a:ext uri="{E40237B7-FDA0-4F09-8148-C483321AD2D9}">
          <dgm14:cNvPr xmlns:dgm14="http://schemas.microsoft.com/office/drawing/2010/diagram" id="0" name="" descr="Trabajador de la construcción"/>
        </a:ext>
      </dgm:extLst>
    </dgm:pt>
    <dgm:pt modelId="{D8C01553-30DA-495B-8F2F-8EBC57ED9229}" type="pres">
      <dgm:prSet presAssocID="{F32D08D6-B5D1-4600-97BF-33A17C83803E}" presName="sibTrans" presStyleCnt="0"/>
      <dgm:spPr/>
    </dgm:pt>
    <dgm:pt modelId="{4EB19276-6EEF-4483-8B36-659BD7F76CB9}" type="pres">
      <dgm:prSet presAssocID="{5B6B3771-8C53-4414-B1AD-8EB493EBB9BA}" presName="composite" presStyleCnt="0"/>
      <dgm:spPr/>
    </dgm:pt>
    <dgm:pt modelId="{C64933C2-1D06-4F35-B2C1-F81D8F02376B}" type="pres">
      <dgm:prSet presAssocID="{5B6B3771-8C53-4414-B1AD-8EB493EBB9BA}" presName="rect1" presStyleLbl="trAlignAcc1" presStyleIdx="1" presStyleCnt="4">
        <dgm:presLayoutVars>
          <dgm:bulletEnabled val="1"/>
        </dgm:presLayoutVars>
      </dgm:prSet>
      <dgm:spPr/>
    </dgm:pt>
    <dgm:pt modelId="{EB6957E3-CC9D-4E1A-9DDE-DAC246181D9E}" type="pres">
      <dgm:prSet presAssocID="{5B6B3771-8C53-4414-B1AD-8EB493EBB9BA}" presName="rect2" presStyleLbl="fgImgPlace1" presStyleIdx="1" presStyleCnt="4"/>
      <dgm:spPr>
        <a:blipFill dpi="0" rotWithShape="1">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667" b="16667"/>
          </a:stretch>
        </a:blipFill>
      </dgm:spPr>
      <dgm:extLst>
        <a:ext uri="{E40237B7-FDA0-4F09-8148-C483321AD2D9}">
          <dgm14:cNvPr xmlns:dgm14="http://schemas.microsoft.com/office/drawing/2010/diagram" id="0" name="" descr="Fábrica"/>
        </a:ext>
      </dgm:extLst>
    </dgm:pt>
    <dgm:pt modelId="{47DB8832-B0A5-47D0-8BA7-07363B3753F2}" type="pres">
      <dgm:prSet presAssocID="{364C6AE6-AA95-4144-805B-D812A48AD1A7}" presName="sibTrans" presStyleCnt="0"/>
      <dgm:spPr/>
    </dgm:pt>
    <dgm:pt modelId="{9FFD4CFF-8F03-42C1-A2D4-3FCC90F81170}" type="pres">
      <dgm:prSet presAssocID="{048A36FE-F54A-4D18-A94C-7BFCB5E30DF9}" presName="composite" presStyleCnt="0"/>
      <dgm:spPr/>
    </dgm:pt>
    <dgm:pt modelId="{6F4D2F4B-C752-4C53-BD33-89FF24D3DB76}" type="pres">
      <dgm:prSet presAssocID="{048A36FE-F54A-4D18-A94C-7BFCB5E30DF9}" presName="rect1" presStyleLbl="trAlignAcc1" presStyleIdx="2" presStyleCnt="4" custLinFactNeighborX="1869" custLinFactNeighborY="-37006">
        <dgm:presLayoutVars>
          <dgm:bulletEnabled val="1"/>
        </dgm:presLayoutVars>
      </dgm:prSet>
      <dgm:spPr/>
    </dgm:pt>
    <dgm:pt modelId="{48B3C6DA-56F4-4F36-95EA-97A9272255B8}" type="pres">
      <dgm:prSet presAssocID="{048A36FE-F54A-4D18-A94C-7BFCB5E30DF9}" presName="rect2" presStyleLbl="fgImgPlace1" presStyleIdx="2" presStyleCnt="4" custLinFactNeighborX="4861" custLinFactNeighborY="-33108"/>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16667" b="16667"/>
          </a:stretch>
        </a:blipFill>
        <a:ln>
          <a:noFill/>
        </a:ln>
      </dgm:spPr>
    </dgm:pt>
    <dgm:pt modelId="{3F34AC25-0B72-4AD0-A91C-A2453F7C1389}" type="pres">
      <dgm:prSet presAssocID="{57C94ABA-D68E-49E3-94D1-8FA508CC4153}" presName="sibTrans" presStyleCnt="0"/>
      <dgm:spPr/>
    </dgm:pt>
    <dgm:pt modelId="{D561C5D6-6540-4C31-A4D9-611798B530FD}" type="pres">
      <dgm:prSet presAssocID="{1AD2EEB5-47D3-4E69-96D0-C933C08E6BD8}" presName="composite" presStyleCnt="0"/>
      <dgm:spPr/>
    </dgm:pt>
    <dgm:pt modelId="{EE36A3DB-2FA8-4FF2-8412-38628E657932}" type="pres">
      <dgm:prSet presAssocID="{1AD2EEB5-47D3-4E69-96D0-C933C08E6BD8}" presName="rect1" presStyleLbl="trAlignAcc1" presStyleIdx="3" presStyleCnt="4" custLinFactNeighborX="1577" custLinFactNeighborY="-32520">
        <dgm:presLayoutVars>
          <dgm:bulletEnabled val="1"/>
        </dgm:presLayoutVars>
      </dgm:prSet>
      <dgm:spPr/>
    </dgm:pt>
    <dgm:pt modelId="{E2118EBD-260C-42E7-BC99-DEF753BB8510}" type="pres">
      <dgm:prSet presAssocID="{1AD2EEB5-47D3-4E69-96D0-C933C08E6BD8}" presName="rect2" presStyleLbl="fgImgPlace1" presStyleIdx="3" presStyleCnt="4" custLinFactNeighborX="23229" custLinFactNeighborY="-36846"/>
      <dgm:spPr>
        <a:blipFill dpi="0" rotWithShape="1">
          <a:blip xmlns:r="http://schemas.openxmlformats.org/officeDocument/2006/relationships" r:embed="rId7">
            <a:alphaModFix amt="99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6667" b="16667"/>
          </a:stretch>
        </a:blipFill>
      </dgm:spPr>
      <dgm:extLst>
        <a:ext uri="{E40237B7-FDA0-4F09-8148-C483321AD2D9}">
          <dgm14:cNvPr xmlns:dgm14="http://schemas.microsoft.com/office/drawing/2010/diagram" id="0" name="" descr="Carga de la batería"/>
        </a:ext>
      </dgm:extLst>
    </dgm:pt>
  </dgm:ptLst>
  <dgm:cxnLst>
    <dgm:cxn modelId="{043BD402-F47D-4B76-BCC4-091947C01A52}" srcId="{5B6B3771-8C53-4414-B1AD-8EB493EBB9BA}" destId="{E583185A-D0FD-4F26-B708-E882E7BA0B94}" srcOrd="1" destOrd="0" parTransId="{81787A38-BBF2-4860-92DA-8B8DD5C125C9}" sibTransId="{DF6820B2-E3E5-4A62-BBEF-C65279FADD57}"/>
    <dgm:cxn modelId="{5D849309-1F89-4F0D-854B-F3A0359EF0A4}" srcId="{94B01077-F414-44C8-8929-F3CF1C9E1687}" destId="{0FF4E0AC-EB9E-435C-A2C2-CF381AF7C890}" srcOrd="0" destOrd="0" parTransId="{158D4FD1-BF4D-4AC3-9E9F-E0BDCB8130B0}" sibTransId="{064BA751-2626-499F-9770-654CF92D9CED}"/>
    <dgm:cxn modelId="{26C7D109-D947-49F3-A0A7-BFA679A52A73}" type="presOf" srcId="{E583185A-D0FD-4F26-B708-E882E7BA0B94}" destId="{C64933C2-1D06-4F35-B2C1-F81D8F02376B}" srcOrd="0" destOrd="2" presId="urn:microsoft.com/office/officeart/2008/layout/PictureStrips"/>
    <dgm:cxn modelId="{5E31D309-FD5F-400E-895F-F597D6613127}" srcId="{048A36FE-F54A-4D18-A94C-7BFCB5E30DF9}" destId="{D408EF49-D28C-43C0-9736-DB3EDA7D578C}" srcOrd="2" destOrd="0" parTransId="{4471D9DD-8AF1-4DD0-A104-CDA8320EDD70}" sibTransId="{2748EDE6-674F-4C1C-8CA0-3A5671BE8934}"/>
    <dgm:cxn modelId="{35CE1913-4922-4801-B06D-969F76A2B06C}" srcId="{7F4308DE-6F9F-4F71-A9D8-4ED6356BBCDB}" destId="{048A36FE-F54A-4D18-A94C-7BFCB5E30DF9}" srcOrd="2" destOrd="0" parTransId="{FC04F884-68B0-46AC-BA0E-5E8D7BE943B9}" sibTransId="{57C94ABA-D68E-49E3-94D1-8FA508CC4153}"/>
    <dgm:cxn modelId="{CC336C14-5795-4616-9F9D-F43911F8DCF3}" type="presOf" srcId="{0FF4E0AC-EB9E-435C-A2C2-CF381AF7C890}" destId="{30B9F65A-E77C-4BC5-BA31-AD2348549D76}" srcOrd="0" destOrd="1" presId="urn:microsoft.com/office/officeart/2008/layout/PictureStrips"/>
    <dgm:cxn modelId="{75EBD117-98FE-4EAC-91A0-6786BE705745}" srcId="{7F4308DE-6F9F-4F71-A9D8-4ED6356BBCDB}" destId="{1AD2EEB5-47D3-4E69-96D0-C933C08E6BD8}" srcOrd="3" destOrd="0" parTransId="{E7FAC58B-C2C6-4AB4-B3E4-AB70CE774C2B}" sibTransId="{BDEB4576-F0E6-420B-A942-76DBCC07BEDC}"/>
    <dgm:cxn modelId="{84FE7A1F-F585-4803-8872-783630BB1210}" type="presOf" srcId="{94B01077-F414-44C8-8929-F3CF1C9E1687}" destId="{30B9F65A-E77C-4BC5-BA31-AD2348549D76}" srcOrd="0" destOrd="0" presId="urn:microsoft.com/office/officeart/2008/layout/PictureStrips"/>
    <dgm:cxn modelId="{E6CA563C-0297-48A7-B31B-907B4CB205F0}" type="presOf" srcId="{7E0E92B4-233E-44AB-9596-0E725F11932A}" destId="{30B9F65A-E77C-4BC5-BA31-AD2348549D76}" srcOrd="0" destOrd="3" presId="urn:microsoft.com/office/officeart/2008/layout/PictureStrips"/>
    <dgm:cxn modelId="{65E23C41-8FEA-4606-A4DC-B1CF8ED71AF9}" srcId="{94B01077-F414-44C8-8929-F3CF1C9E1687}" destId="{AB854534-B5CB-4295-9C6F-2C900363F559}" srcOrd="1" destOrd="0" parTransId="{D1E25018-FD5C-47FE-BAF1-0517144B618E}" sibTransId="{AFCF26E4-22AE-40E5-AE4C-89ED3228783D}"/>
    <dgm:cxn modelId="{EDF51646-021E-4365-945D-A91AFE5676D5}" type="presOf" srcId="{F6C92BF8-5CEE-4CFE-81DC-D47BB40204B8}" destId="{6F4D2F4B-C752-4C53-BD33-89FF24D3DB76}" srcOrd="0" destOrd="4" presId="urn:microsoft.com/office/officeart/2008/layout/PictureStrips"/>
    <dgm:cxn modelId="{133D7457-6140-40E7-9C3A-67DE18D9E897}" srcId="{1AD2EEB5-47D3-4E69-96D0-C933C08E6BD8}" destId="{1BFEAD62-4982-413F-865F-2026E7801261}" srcOrd="2" destOrd="0" parTransId="{0E75CE14-9615-4579-81BE-4C47A9E4764D}" sibTransId="{95C12509-77FF-4849-BA29-72AEE1D4C65D}"/>
    <dgm:cxn modelId="{8853835F-DB28-4A01-8C13-F78FDF5DDA74}" type="presOf" srcId="{17923877-A3D1-4064-86FE-7A2CECF21085}" destId="{EE36A3DB-2FA8-4FF2-8412-38628E657932}" srcOrd="0" destOrd="1" presId="urn:microsoft.com/office/officeart/2008/layout/PictureStrips"/>
    <dgm:cxn modelId="{2021466C-A3FE-4CFD-AE44-E5B017CCC748}" type="presOf" srcId="{AB854534-B5CB-4295-9C6F-2C900363F559}" destId="{30B9F65A-E77C-4BC5-BA31-AD2348549D76}" srcOrd="0" destOrd="2" presId="urn:microsoft.com/office/officeart/2008/layout/PictureStrips"/>
    <dgm:cxn modelId="{5B31426D-193B-40E0-8BA3-39CA608E0B68}" type="presOf" srcId="{E6670A35-903B-449E-AE69-7475A08052FA}" destId="{6F4D2F4B-C752-4C53-BD33-89FF24D3DB76}" srcOrd="0" destOrd="2" presId="urn:microsoft.com/office/officeart/2008/layout/PictureStrips"/>
    <dgm:cxn modelId="{3C3EF784-9B93-4493-BCC0-1C48CED7A3E3}" type="presOf" srcId="{D408EF49-D28C-43C0-9736-DB3EDA7D578C}" destId="{6F4D2F4B-C752-4C53-BD33-89FF24D3DB76}" srcOrd="0" destOrd="3" presId="urn:microsoft.com/office/officeart/2008/layout/PictureStrips"/>
    <dgm:cxn modelId="{808EAE8B-4E43-433B-9C96-926913491B31}" srcId="{048A36FE-F54A-4D18-A94C-7BFCB5E30DF9}" destId="{F6C92BF8-5CEE-4CFE-81DC-D47BB40204B8}" srcOrd="3" destOrd="0" parTransId="{4DCDC07F-FE2C-4B23-B2D1-5F9FD5DB9B45}" sibTransId="{EF30F16D-58EA-4BF3-BCD8-5486AB49402C}"/>
    <dgm:cxn modelId="{0955588F-E579-4834-8974-5CF1F0A94250}" srcId="{048A36FE-F54A-4D18-A94C-7BFCB5E30DF9}" destId="{59FB11BD-9956-4053-9BA5-E10B20C26FF0}" srcOrd="0" destOrd="0" parTransId="{2568B08A-FEDD-4151-AE98-FE0C0D97CB47}" sibTransId="{6D6145FA-8542-491E-8D64-EDC85DF5479F}"/>
    <dgm:cxn modelId="{95D44693-BB5D-4F87-9D41-F106F72E36D0}" srcId="{7F4308DE-6F9F-4F71-A9D8-4ED6356BBCDB}" destId="{5B6B3771-8C53-4414-B1AD-8EB493EBB9BA}" srcOrd="1" destOrd="0" parTransId="{C2515B31-157F-4016-888C-50CF76A17684}" sibTransId="{364C6AE6-AA95-4144-805B-D812A48AD1A7}"/>
    <dgm:cxn modelId="{574E8D9A-F35F-4866-A5CE-C62ADB9F93ED}" srcId="{5B6B3771-8C53-4414-B1AD-8EB493EBB9BA}" destId="{5030A036-CE4D-43AA-9B78-1E08AB90F87F}" srcOrd="0" destOrd="0" parTransId="{3194AC58-72B5-4E51-A8E3-A09616CA8C26}" sibTransId="{38770004-A0BA-4BCD-A649-08A14B4819B9}"/>
    <dgm:cxn modelId="{06219C9F-F169-4D73-B044-5FE8F346063F}" type="presOf" srcId="{048A36FE-F54A-4D18-A94C-7BFCB5E30DF9}" destId="{6F4D2F4B-C752-4C53-BD33-89FF24D3DB76}" srcOrd="0" destOrd="0" presId="urn:microsoft.com/office/officeart/2008/layout/PictureStrips"/>
    <dgm:cxn modelId="{BEF49AB3-3DDB-4EDC-AEB3-924B0717A869}" type="presOf" srcId="{1AD2EEB5-47D3-4E69-96D0-C933C08E6BD8}" destId="{EE36A3DB-2FA8-4FF2-8412-38628E657932}" srcOrd="0" destOrd="0" presId="urn:microsoft.com/office/officeart/2008/layout/PictureStrips"/>
    <dgm:cxn modelId="{396BF5BE-21AE-4737-AE40-E5679AFD6011}" type="presOf" srcId="{CEA79D7C-F09E-40DA-96EC-AD651341AEBB}" destId="{EE36A3DB-2FA8-4FF2-8412-38628E657932}" srcOrd="0" destOrd="2" presId="urn:microsoft.com/office/officeart/2008/layout/PictureStrips"/>
    <dgm:cxn modelId="{E3F876C6-EE21-44BD-88F5-B1C0A755DB02}" srcId="{1AD2EEB5-47D3-4E69-96D0-C933C08E6BD8}" destId="{CEA79D7C-F09E-40DA-96EC-AD651341AEBB}" srcOrd="1" destOrd="0" parTransId="{CE54426F-7296-415E-98FF-704868689EA9}" sibTransId="{3906292E-4197-4EA5-A6AB-3290209B8737}"/>
    <dgm:cxn modelId="{588FF6C8-24DB-4ECA-99DB-31ED4637B7CB}" srcId="{048A36FE-F54A-4D18-A94C-7BFCB5E30DF9}" destId="{E6670A35-903B-449E-AE69-7475A08052FA}" srcOrd="1" destOrd="0" parTransId="{A42DC03D-E345-49F3-8BF0-E44B97383540}" sibTransId="{AFE57DAA-DA8A-4798-9440-7A66C2A04087}"/>
    <dgm:cxn modelId="{F4B750C9-5C02-4939-AF65-A78BFF6450E7}" srcId="{1AD2EEB5-47D3-4E69-96D0-C933C08E6BD8}" destId="{17923877-A3D1-4064-86FE-7A2CECF21085}" srcOrd="0" destOrd="0" parTransId="{7BD6D678-4170-4F4F-A742-324FC045E0B3}" sibTransId="{1DE7E054-E1DE-4949-B5A0-63D19DEEBDA8}"/>
    <dgm:cxn modelId="{7B4A47CA-B44E-4B6F-A868-5BD33F04D7C1}" srcId="{94B01077-F414-44C8-8929-F3CF1C9E1687}" destId="{7E0E92B4-233E-44AB-9596-0E725F11932A}" srcOrd="2" destOrd="0" parTransId="{A26B1D74-B25A-4240-B741-FE37D476A375}" sibTransId="{5887A70F-936A-42AF-B1E4-5FB8CE77D418}"/>
    <dgm:cxn modelId="{2ED761CF-40E2-4469-A828-C345AFEA5FDE}" type="presOf" srcId="{1BFEAD62-4982-413F-865F-2026E7801261}" destId="{EE36A3DB-2FA8-4FF2-8412-38628E657932}" srcOrd="0" destOrd="3" presId="urn:microsoft.com/office/officeart/2008/layout/PictureStrips"/>
    <dgm:cxn modelId="{4C7837E0-6450-48BD-A0B1-75293388C4A4}" srcId="{7F4308DE-6F9F-4F71-A9D8-4ED6356BBCDB}" destId="{94B01077-F414-44C8-8929-F3CF1C9E1687}" srcOrd="0" destOrd="0" parTransId="{1943AE08-00E9-47FD-B555-460817640A38}" sibTransId="{F32D08D6-B5D1-4600-97BF-33A17C83803E}"/>
    <dgm:cxn modelId="{EAFC79EE-D6F7-473D-9B17-00D26092B57C}" type="presOf" srcId="{59FB11BD-9956-4053-9BA5-E10B20C26FF0}" destId="{6F4D2F4B-C752-4C53-BD33-89FF24D3DB76}" srcOrd="0" destOrd="1" presId="urn:microsoft.com/office/officeart/2008/layout/PictureStrips"/>
    <dgm:cxn modelId="{154FF9EE-B62B-482A-B27F-3F7E1957C1E0}" type="presOf" srcId="{5B6B3771-8C53-4414-B1AD-8EB493EBB9BA}" destId="{C64933C2-1D06-4F35-B2C1-F81D8F02376B}" srcOrd="0" destOrd="0" presId="urn:microsoft.com/office/officeart/2008/layout/PictureStrips"/>
    <dgm:cxn modelId="{A3F97AF1-1E35-48B5-A37F-0441986D6AC3}" type="presOf" srcId="{7F4308DE-6F9F-4F71-A9D8-4ED6356BBCDB}" destId="{CD30E255-978A-4FAD-9006-C2ECFB170874}" srcOrd="0" destOrd="0" presId="urn:microsoft.com/office/officeart/2008/layout/PictureStrips"/>
    <dgm:cxn modelId="{43A723FF-1EDB-428B-9286-CA60213C13F6}" type="presOf" srcId="{5030A036-CE4D-43AA-9B78-1E08AB90F87F}" destId="{C64933C2-1D06-4F35-B2C1-F81D8F02376B}" srcOrd="0" destOrd="1" presId="urn:microsoft.com/office/officeart/2008/layout/PictureStrips"/>
    <dgm:cxn modelId="{14AB798C-63EE-4BDF-AB83-F10858B9A3DF}" type="presParOf" srcId="{CD30E255-978A-4FAD-9006-C2ECFB170874}" destId="{43E055E8-6A50-4418-828E-AF49AAA2DD11}" srcOrd="0" destOrd="0" presId="urn:microsoft.com/office/officeart/2008/layout/PictureStrips"/>
    <dgm:cxn modelId="{7EC934AA-7667-4043-83A2-CEFDA0B99E45}" type="presParOf" srcId="{43E055E8-6A50-4418-828E-AF49AAA2DD11}" destId="{30B9F65A-E77C-4BC5-BA31-AD2348549D76}" srcOrd="0" destOrd="0" presId="urn:microsoft.com/office/officeart/2008/layout/PictureStrips"/>
    <dgm:cxn modelId="{1DA9A530-A9F1-452B-BD55-51DBF73DC80D}" type="presParOf" srcId="{43E055E8-6A50-4418-828E-AF49AAA2DD11}" destId="{D3C73938-0571-4C3E-8CC9-23A072918228}" srcOrd="1" destOrd="0" presId="urn:microsoft.com/office/officeart/2008/layout/PictureStrips"/>
    <dgm:cxn modelId="{9D17E559-9C9F-4752-A51B-2FE6FFF7755F}" type="presParOf" srcId="{CD30E255-978A-4FAD-9006-C2ECFB170874}" destId="{D8C01553-30DA-495B-8F2F-8EBC57ED9229}" srcOrd="1" destOrd="0" presId="urn:microsoft.com/office/officeart/2008/layout/PictureStrips"/>
    <dgm:cxn modelId="{11FC3714-3717-4681-822A-2846998D5B57}" type="presParOf" srcId="{CD30E255-978A-4FAD-9006-C2ECFB170874}" destId="{4EB19276-6EEF-4483-8B36-659BD7F76CB9}" srcOrd="2" destOrd="0" presId="urn:microsoft.com/office/officeart/2008/layout/PictureStrips"/>
    <dgm:cxn modelId="{530E80E9-A611-4EEC-AD8B-9D1DAC591003}" type="presParOf" srcId="{4EB19276-6EEF-4483-8B36-659BD7F76CB9}" destId="{C64933C2-1D06-4F35-B2C1-F81D8F02376B}" srcOrd="0" destOrd="0" presId="urn:microsoft.com/office/officeart/2008/layout/PictureStrips"/>
    <dgm:cxn modelId="{FE0F012F-C20F-42BE-B9B3-D681839EB886}" type="presParOf" srcId="{4EB19276-6EEF-4483-8B36-659BD7F76CB9}" destId="{EB6957E3-CC9D-4E1A-9DDE-DAC246181D9E}" srcOrd="1" destOrd="0" presId="urn:microsoft.com/office/officeart/2008/layout/PictureStrips"/>
    <dgm:cxn modelId="{E43265B0-212C-4707-BFAD-838EC528431D}" type="presParOf" srcId="{CD30E255-978A-4FAD-9006-C2ECFB170874}" destId="{47DB8832-B0A5-47D0-8BA7-07363B3753F2}" srcOrd="3" destOrd="0" presId="urn:microsoft.com/office/officeart/2008/layout/PictureStrips"/>
    <dgm:cxn modelId="{90668313-64C0-4160-96E3-098559952623}" type="presParOf" srcId="{CD30E255-978A-4FAD-9006-C2ECFB170874}" destId="{9FFD4CFF-8F03-42C1-A2D4-3FCC90F81170}" srcOrd="4" destOrd="0" presId="urn:microsoft.com/office/officeart/2008/layout/PictureStrips"/>
    <dgm:cxn modelId="{0CBFE59E-5066-447D-BCF6-0D24C4EC11F8}" type="presParOf" srcId="{9FFD4CFF-8F03-42C1-A2D4-3FCC90F81170}" destId="{6F4D2F4B-C752-4C53-BD33-89FF24D3DB76}" srcOrd="0" destOrd="0" presId="urn:microsoft.com/office/officeart/2008/layout/PictureStrips"/>
    <dgm:cxn modelId="{E7B4CEFE-0D6E-4659-AA4A-7771701C0BED}" type="presParOf" srcId="{9FFD4CFF-8F03-42C1-A2D4-3FCC90F81170}" destId="{48B3C6DA-56F4-4F36-95EA-97A9272255B8}" srcOrd="1" destOrd="0" presId="urn:microsoft.com/office/officeart/2008/layout/PictureStrips"/>
    <dgm:cxn modelId="{F67C5DAB-14C5-4D48-B81A-00359335F73F}" type="presParOf" srcId="{CD30E255-978A-4FAD-9006-C2ECFB170874}" destId="{3F34AC25-0B72-4AD0-A91C-A2453F7C1389}" srcOrd="5" destOrd="0" presId="urn:microsoft.com/office/officeart/2008/layout/PictureStrips"/>
    <dgm:cxn modelId="{6962D3D3-9A0E-42F2-94E8-D7FF462DD33C}" type="presParOf" srcId="{CD30E255-978A-4FAD-9006-C2ECFB170874}" destId="{D561C5D6-6540-4C31-A4D9-611798B530FD}" srcOrd="6" destOrd="0" presId="urn:microsoft.com/office/officeart/2008/layout/PictureStrips"/>
    <dgm:cxn modelId="{B262AA5F-D77A-415F-8CF3-11817849B7C2}" type="presParOf" srcId="{D561C5D6-6540-4C31-A4D9-611798B530FD}" destId="{EE36A3DB-2FA8-4FF2-8412-38628E657932}" srcOrd="0" destOrd="0" presId="urn:microsoft.com/office/officeart/2008/layout/PictureStrips"/>
    <dgm:cxn modelId="{E95B6EB2-950E-470A-ADEB-0778E5AF1436}" type="presParOf" srcId="{D561C5D6-6540-4C31-A4D9-611798B530FD}" destId="{E2118EBD-260C-42E7-BC99-DEF753BB851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B45E6-D490-4ED8-9000-C05CCA3B0EF4}">
      <dsp:nvSpPr>
        <dsp:cNvPr id="0" name=""/>
        <dsp:cNvSpPr/>
      </dsp:nvSpPr>
      <dsp:spPr>
        <a:xfrm>
          <a:off x="1149067" y="416503"/>
          <a:ext cx="1231453" cy="1231453"/>
        </a:xfrm>
        <a:prstGeom prst="rect">
          <a:avLst/>
        </a:prstGeom>
        <a:blipFill rotWithShape="1">
          <a:blip xmlns:r="http://schemas.openxmlformats.org/officeDocument/2006/relationships" r:embed="rId1"/>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58567-1D21-42F6-8FD3-6AF1C03A43B7}">
      <dsp:nvSpPr>
        <dsp:cNvPr id="0" name=""/>
        <dsp:cNvSpPr/>
      </dsp:nvSpPr>
      <dsp:spPr>
        <a:xfrm>
          <a:off x="5575" y="1806753"/>
          <a:ext cx="3518437"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100000"/>
            </a:lnSpc>
            <a:spcBef>
              <a:spcPct val="0"/>
            </a:spcBef>
            <a:spcAft>
              <a:spcPct val="35000"/>
            </a:spcAft>
            <a:buNone/>
            <a:defRPr b="1"/>
          </a:pPr>
          <a:r>
            <a:rPr lang="x-none" sz="2400" b="0" i="0" u="none" kern="1200" baseline="0">
              <a:latin typeface="Open Sans" panose="020B0606030504020204" pitchFamily="34" charset="0"/>
              <a:ea typeface="Open Sans" panose="020B0606030504020204" pitchFamily="34" charset="0"/>
              <a:cs typeface="Open Sans" panose="020B0606030504020204" pitchFamily="34" charset="0"/>
            </a:rPr>
            <a:t>Nivel 1</a:t>
          </a:r>
        </a:p>
      </dsp:txBody>
      <dsp:txXfrm>
        <a:off x="5575" y="1806753"/>
        <a:ext cx="3518437" cy="708750"/>
      </dsp:txXfrm>
    </dsp:sp>
    <dsp:sp modelId="{AFD7E7A4-E2F4-4F76-A96F-4BF2363415C0}">
      <dsp:nvSpPr>
        <dsp:cNvPr id="0" name=""/>
        <dsp:cNvSpPr/>
      </dsp:nvSpPr>
      <dsp:spPr>
        <a:xfrm>
          <a:off x="5575" y="2589362"/>
          <a:ext cx="3518437" cy="1520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pPr>
          <a:r>
            <a:rPr lang="x-none" sz="1400" b="1" i="1" u="none" kern="1200" baseline="0">
              <a:latin typeface="Open Sans" panose="020B0606030504020204" pitchFamily="34" charset="0"/>
              <a:ea typeface="Open Sans" panose="020B0606030504020204" pitchFamily="34" charset="0"/>
              <a:cs typeface="Open Sans" panose="020B0606030504020204" pitchFamily="34" charset="0"/>
            </a:rPr>
            <a:t>Durante la noche (más de 12 horas)</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~4 millas / hora</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120V (12A – 16A)</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Incluido en todos los nuevos vehículos eléctricos</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Móvil, guárdalo en tu maletero</a:t>
          </a:r>
        </a:p>
      </dsp:txBody>
      <dsp:txXfrm>
        <a:off x="5575" y="2589362"/>
        <a:ext cx="3518437" cy="1520097"/>
      </dsp:txXfrm>
    </dsp:sp>
    <dsp:sp modelId="{A6292142-7899-4681-9507-B3B92BB57B24}">
      <dsp:nvSpPr>
        <dsp:cNvPr id="0" name=""/>
        <dsp:cNvSpPr/>
      </dsp:nvSpPr>
      <dsp:spPr>
        <a:xfrm>
          <a:off x="5283231" y="416503"/>
          <a:ext cx="1231453" cy="1231453"/>
        </a:xfrm>
        <a:prstGeom prst="rect">
          <a:avLst/>
        </a:prstGeom>
        <a:blipFill rotWithShape="1">
          <a:blip xmlns:r="http://schemas.openxmlformats.org/officeDocument/2006/relationships" r:embed="rId2"/>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ED04AF-E823-448A-8A9A-CFAB332DB5CC}">
      <dsp:nvSpPr>
        <dsp:cNvPr id="0" name=""/>
        <dsp:cNvSpPr/>
      </dsp:nvSpPr>
      <dsp:spPr>
        <a:xfrm>
          <a:off x="4139739" y="1806753"/>
          <a:ext cx="3518437"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100000"/>
            </a:lnSpc>
            <a:spcBef>
              <a:spcPct val="0"/>
            </a:spcBef>
            <a:spcAft>
              <a:spcPct val="35000"/>
            </a:spcAft>
            <a:buNone/>
            <a:defRPr b="1"/>
          </a:pPr>
          <a:r>
            <a:rPr lang="x-none" sz="2400" b="0" i="0" u="none" kern="1200" baseline="0">
              <a:latin typeface="Open Sans" panose="020B0606030504020204" pitchFamily="34" charset="0"/>
              <a:ea typeface="Open Sans" panose="020B0606030504020204" pitchFamily="34" charset="0"/>
              <a:cs typeface="Open Sans" panose="020B0606030504020204" pitchFamily="34" charset="0"/>
            </a:rPr>
            <a:t>Nivel 2</a:t>
          </a:r>
        </a:p>
      </dsp:txBody>
      <dsp:txXfrm>
        <a:off x="4139739" y="1806753"/>
        <a:ext cx="3518437" cy="708750"/>
      </dsp:txXfrm>
    </dsp:sp>
    <dsp:sp modelId="{92ADC22B-235E-4F5A-ABEE-0B279ED74B49}">
      <dsp:nvSpPr>
        <dsp:cNvPr id="0" name=""/>
        <dsp:cNvSpPr/>
      </dsp:nvSpPr>
      <dsp:spPr>
        <a:xfrm>
          <a:off x="4139739" y="2589362"/>
          <a:ext cx="3518437" cy="1520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pPr>
          <a:r>
            <a:rPr lang="x-none" sz="1400" b="1" i="1" u="non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Durante la comida (2-3 horas)</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20 - 30 millas / hora</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240V (32A – 80A)</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Hogar, lugar de trabajo, comercio minorista</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Instalado por un electricista</a:t>
          </a:r>
        </a:p>
      </dsp:txBody>
      <dsp:txXfrm>
        <a:off x="4139739" y="2589362"/>
        <a:ext cx="3518437" cy="1520097"/>
      </dsp:txXfrm>
    </dsp:sp>
    <dsp:sp modelId="{628B6E90-C539-43A4-876D-AC793262C1E7}">
      <dsp:nvSpPr>
        <dsp:cNvPr id="0" name=""/>
        <dsp:cNvSpPr/>
      </dsp:nvSpPr>
      <dsp:spPr>
        <a:xfrm>
          <a:off x="9417395" y="416503"/>
          <a:ext cx="1231453" cy="1231453"/>
        </a:xfrm>
        <a:prstGeom prst="rect">
          <a:avLst/>
        </a:prstGeom>
        <a:blipFill rotWithShape="1">
          <a:blip xmlns:r="http://schemas.openxmlformats.org/officeDocument/2006/relationships" r:embed="rId3"/>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BE7B7-C2E3-42CE-899D-B660FA5498BB}">
      <dsp:nvSpPr>
        <dsp:cNvPr id="0" name=""/>
        <dsp:cNvSpPr/>
      </dsp:nvSpPr>
      <dsp:spPr>
        <a:xfrm>
          <a:off x="8273903" y="1806753"/>
          <a:ext cx="3518437"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100000"/>
            </a:lnSpc>
            <a:spcBef>
              <a:spcPct val="0"/>
            </a:spcBef>
            <a:spcAft>
              <a:spcPts val="0"/>
            </a:spcAft>
            <a:buNone/>
            <a:defRPr b="1"/>
          </a:pPr>
          <a:r>
            <a:rPr lang="x-none" sz="2400" b="0" i="0" u="none" kern="1200" baseline="0">
              <a:latin typeface="Open Sans" panose="020B0606030504020204" pitchFamily="34" charset="0"/>
              <a:ea typeface="Open Sans" panose="020B0606030504020204" pitchFamily="34" charset="0"/>
              <a:cs typeface="Open Sans" panose="020B0606030504020204" pitchFamily="34" charset="0"/>
            </a:rPr>
            <a:t>Cargador rápido de CC </a:t>
          </a:r>
        </a:p>
        <a:p>
          <a:pPr marL="0" lvl="0" indent="0" algn="ctr" defTabSz="1066800" rtl="0">
            <a:lnSpc>
              <a:spcPct val="100000"/>
            </a:lnSpc>
            <a:spcBef>
              <a:spcPct val="0"/>
            </a:spcBef>
            <a:spcAft>
              <a:spcPct val="35000"/>
            </a:spcAft>
            <a:buNone/>
            <a:defRPr b="1"/>
          </a:pPr>
          <a:r>
            <a:rPr lang="x-none" sz="2400" b="0" i="0" u="none" kern="1200" baseline="0">
              <a:latin typeface="Open Sans" panose="020B0606030504020204" pitchFamily="34" charset="0"/>
              <a:ea typeface="Open Sans" panose="020B0606030504020204" pitchFamily="34" charset="0"/>
              <a:cs typeface="Open Sans" panose="020B0606030504020204" pitchFamily="34" charset="0"/>
            </a:rPr>
            <a:t>(Nivel 3)*</a:t>
          </a:r>
        </a:p>
      </dsp:txBody>
      <dsp:txXfrm>
        <a:off x="8273903" y="1806753"/>
        <a:ext cx="3518437" cy="708750"/>
      </dsp:txXfrm>
    </dsp:sp>
    <dsp:sp modelId="{FFA13763-9AD7-43F1-9A1B-77B8FD4A40FF}">
      <dsp:nvSpPr>
        <dsp:cNvPr id="0" name=""/>
        <dsp:cNvSpPr/>
      </dsp:nvSpPr>
      <dsp:spPr>
        <a:xfrm>
          <a:off x="8273903" y="2589362"/>
          <a:ext cx="3518437" cy="1520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pPr>
          <a:r>
            <a:rPr lang="x-none" sz="1400" b="1" i="1" u="non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Parada en boxes (10 - 45 minutos)</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150 - 500+ millas / hora</a:t>
          </a:r>
        </a:p>
        <a:p>
          <a:pPr marL="0" lvl="0" indent="0" algn="ctr" defTabSz="622300" rtl="0">
            <a:lnSpc>
              <a:spcPct val="100000"/>
            </a:lnSpc>
            <a:spcBef>
              <a:spcPct val="0"/>
            </a:spcBef>
            <a:spcAft>
              <a:spcPct val="35000"/>
            </a:spcAft>
            <a:buNone/>
          </a:pPr>
          <a:r>
            <a:rPr lang="x-none" sz="1400" b="0" i="0" u="none" kern="1200" baseline="0" dirty="0">
              <a:latin typeface="Open Sans" panose="020B0606030504020204" pitchFamily="34" charset="0"/>
              <a:ea typeface="Open Sans" panose="020B0606030504020204" pitchFamily="34" charset="0"/>
              <a:cs typeface="Open Sans" panose="020B0606030504020204" pitchFamily="34" charset="0"/>
            </a:rPr>
            <a:t>480V (50 kW – 350 kW)</a:t>
          </a:r>
        </a:p>
        <a:p>
          <a:pPr marL="0" lvl="0" indent="0" algn="ctr" defTabSz="622300" rtl="0">
            <a:lnSpc>
              <a:spcPct val="100000"/>
            </a:lnSpc>
            <a:spcBef>
              <a:spcPct val="0"/>
            </a:spcBef>
            <a:spcAft>
              <a:spcPct val="35000"/>
            </a:spcAft>
            <a:buNone/>
          </a:pPr>
          <a:r>
            <a:rPr lang="x-none" sz="1400" b="0" i="0" u="none" kern="1200" baseline="0">
              <a:latin typeface="Open Sans" panose="020B0606030504020204" pitchFamily="34" charset="0"/>
              <a:ea typeface="Open Sans" panose="020B0606030504020204" pitchFamily="34" charset="0"/>
              <a:cs typeface="Open Sans" panose="020B0606030504020204" pitchFamily="34" charset="0"/>
            </a:rPr>
            <a:t>A lo largo de los corredores interestatales</a:t>
          </a:r>
        </a:p>
      </dsp:txBody>
      <dsp:txXfrm>
        <a:off x="8273903" y="2589362"/>
        <a:ext cx="3518437" cy="1520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9F65A-E77C-4BC5-BA31-AD2348549D76}">
      <dsp:nvSpPr>
        <dsp:cNvPr id="0" name=""/>
        <dsp:cNvSpPr/>
      </dsp:nvSpPr>
      <dsp:spPr>
        <a:xfrm>
          <a:off x="235589" y="428757"/>
          <a:ext cx="5551828" cy="1734946"/>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175137" tIns="76200" rIns="76200" bIns="76200" numCol="1" spcCol="1270" anchor="t" anchorCtr="0">
          <a:noAutofit/>
        </a:bodyPr>
        <a:lstStyle/>
        <a:p>
          <a:pPr marL="0" lvl="0" indent="0" algn="ctr" defTabSz="889000" rtl="0">
            <a:lnSpc>
              <a:spcPct val="90000"/>
            </a:lnSpc>
            <a:spcBef>
              <a:spcPct val="0"/>
            </a:spcBef>
            <a:spcAft>
              <a:spcPct val="35000"/>
            </a:spcAft>
            <a:buNone/>
          </a:pPr>
          <a:r>
            <a:rPr lang="x-none" sz="2000" b="1" i="0" u="non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EMPLEO EN LA FABRICACIÓN </a:t>
          </a:r>
        </a:p>
        <a:p>
          <a:pPr marL="171450" lvl="1" indent="-171450" algn="ctr" defTabSz="711200" rtl="0">
            <a:lnSpc>
              <a:spcPct val="90000"/>
            </a:lnSpc>
            <a:spcBef>
              <a:spcPct val="0"/>
            </a:spcBef>
            <a:spcAft>
              <a:spcPct val="15000"/>
            </a:spcAft>
            <a:buChar char="•"/>
          </a:pPr>
          <a:r>
            <a:rPr lang="x-none" sz="1600" b="0" i="0" u="none" kern="1200" baseline="0">
              <a:latin typeface="Open Sans" panose="020B0606030504020204" pitchFamily="34" charset="0"/>
              <a:ea typeface="Open Sans" panose="020B0606030504020204" pitchFamily="34" charset="0"/>
              <a:cs typeface="Open Sans" panose="020B0606030504020204" pitchFamily="34" charset="0"/>
            </a:rPr>
            <a:t> Trabajos: 9,600</a:t>
          </a:r>
        </a:p>
        <a:p>
          <a:pPr marL="171450" lvl="1" indent="-171450" algn="ctr" defTabSz="711200" rtl="0">
            <a:lnSpc>
              <a:spcPct val="90000"/>
            </a:lnSpc>
            <a:spcBef>
              <a:spcPct val="0"/>
            </a:spcBef>
            <a:spcAft>
              <a:spcPct val="15000"/>
            </a:spcAft>
            <a:buChar char="•"/>
          </a:pPr>
          <a:r>
            <a:rPr lang="x-none" sz="1600" b="0" i="0" u="none" kern="1200" baseline="0">
              <a:latin typeface="Open Sans" panose="020B0606030504020204" pitchFamily="34" charset="0"/>
              <a:ea typeface="Open Sans" panose="020B0606030504020204" pitchFamily="34" charset="0"/>
              <a:cs typeface="Open Sans" panose="020B0606030504020204" pitchFamily="34" charset="0"/>
            </a:rPr>
            <a:t>13% del total nacional</a:t>
          </a:r>
        </a:p>
        <a:p>
          <a:pPr marL="171450" lvl="1" indent="-171450" algn="l" defTabSz="711200">
            <a:lnSpc>
              <a:spcPct val="90000"/>
            </a:lnSpc>
            <a:spcBef>
              <a:spcPct val="0"/>
            </a:spcBef>
            <a:spcAft>
              <a:spcPct val="15000"/>
            </a:spcAft>
            <a:buChar char="•"/>
          </a:pPr>
          <a:endParaRPr lang="x-none" sz="1600" kern="1200">
            <a:latin typeface="Open Sans" panose="020B0606030504020204" pitchFamily="34" charset="0"/>
            <a:ea typeface="Open Sans" panose="020B0606030504020204" pitchFamily="34" charset="0"/>
            <a:cs typeface="Open Sans" panose="020B0606030504020204" pitchFamily="34" charset="0"/>
          </a:endParaRPr>
        </a:p>
      </dsp:txBody>
      <dsp:txXfrm>
        <a:off x="235589" y="428757"/>
        <a:ext cx="5551828" cy="1734946"/>
      </dsp:txXfrm>
    </dsp:sp>
    <dsp:sp modelId="{D3C73938-0571-4C3E-8CC9-23A072918228}">
      <dsp:nvSpPr>
        <dsp:cNvPr id="0" name=""/>
        <dsp:cNvSpPr/>
      </dsp:nvSpPr>
      <dsp:spPr>
        <a:xfrm>
          <a:off x="4263" y="178154"/>
          <a:ext cx="1214462" cy="1821693"/>
        </a:xfrm>
        <a:prstGeom prst="rect">
          <a:avLst/>
        </a:prstGeom>
        <a:blipFill dpi="0" rotWithShape="1">
          <a:blip xmlns:r="http://schemas.openxmlformats.org/officeDocument/2006/relationships" r:embed="rId1">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667" b="1666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4933C2-1D06-4F35-B2C1-F81D8F02376B}">
      <dsp:nvSpPr>
        <dsp:cNvPr id="0" name=""/>
        <dsp:cNvSpPr/>
      </dsp:nvSpPr>
      <dsp:spPr>
        <a:xfrm>
          <a:off x="6240621" y="428757"/>
          <a:ext cx="5551828" cy="1734946"/>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175137" tIns="76200" rIns="76200" bIns="76200" numCol="1" spcCol="1270" anchor="t" anchorCtr="0">
          <a:noAutofit/>
        </a:bodyPr>
        <a:lstStyle/>
        <a:p>
          <a:pPr marL="0" lvl="0" indent="0" algn="ctr" defTabSz="889000" rtl="0">
            <a:lnSpc>
              <a:spcPct val="90000"/>
            </a:lnSpc>
            <a:spcBef>
              <a:spcPct val="0"/>
            </a:spcBef>
            <a:spcAft>
              <a:spcPct val="35000"/>
            </a:spcAft>
            <a:buNone/>
          </a:pPr>
          <a:r>
            <a:rPr lang="x-none" sz="2000" b="1" i="0" u="none" kern="1200" baseline="0">
              <a:latin typeface="Open Sans" panose="020B0606030504020204" pitchFamily="34" charset="0"/>
              <a:ea typeface="Open Sans" panose="020B0606030504020204" pitchFamily="34" charset="0"/>
              <a:cs typeface="Open Sans" panose="020B0606030504020204" pitchFamily="34" charset="0"/>
            </a:rPr>
            <a:t>INVERSIÓN EN FABRICACIÓN</a:t>
          </a:r>
        </a:p>
        <a:p>
          <a:pPr marL="171450" lvl="1" indent="-171450" algn="ctr" defTabSz="711200" rtl="0">
            <a:lnSpc>
              <a:spcPct val="90000"/>
            </a:lnSpc>
            <a:spcBef>
              <a:spcPct val="0"/>
            </a:spcBef>
            <a:spcAft>
              <a:spcPct val="15000"/>
            </a:spcAft>
            <a:buChar char="•"/>
          </a:pPr>
          <a:r>
            <a:rPr lang="x-none" sz="1600" b="0" i="0" u="none" kern="1200" baseline="0">
              <a:latin typeface="Open Sans" panose="020B0606030504020204" pitchFamily="34" charset="0"/>
              <a:ea typeface="Open Sans" panose="020B0606030504020204" pitchFamily="34" charset="0"/>
              <a:cs typeface="Open Sans" panose="020B0606030504020204" pitchFamily="34" charset="0"/>
            </a:rPr>
            <a:t> Inversión: 12.400 millones de dólares</a:t>
          </a:r>
        </a:p>
        <a:p>
          <a:pPr marL="171450" lvl="1" indent="-171450" algn="ctr" defTabSz="711200" rtl="0">
            <a:lnSpc>
              <a:spcPct val="90000"/>
            </a:lnSpc>
            <a:spcBef>
              <a:spcPct val="0"/>
            </a:spcBef>
            <a:spcAft>
              <a:spcPct val="15000"/>
            </a:spcAft>
            <a:buChar char="•"/>
          </a:pPr>
          <a:r>
            <a:rPr lang="x-none" sz="1600" b="0" i="0" u="none" kern="1200" baseline="0">
              <a:latin typeface="Open Sans" panose="020B0606030504020204" pitchFamily="34" charset="0"/>
              <a:ea typeface="Open Sans" panose="020B0606030504020204" pitchFamily="34" charset="0"/>
              <a:cs typeface="Open Sans" panose="020B0606030504020204" pitchFamily="34" charset="0"/>
            </a:rPr>
            <a:t> 23% del total nacional</a:t>
          </a:r>
        </a:p>
      </dsp:txBody>
      <dsp:txXfrm>
        <a:off x="6240621" y="428757"/>
        <a:ext cx="5551828" cy="1734946"/>
      </dsp:txXfrm>
    </dsp:sp>
    <dsp:sp modelId="{EB6957E3-CC9D-4E1A-9DDE-DAC246181D9E}">
      <dsp:nvSpPr>
        <dsp:cNvPr id="0" name=""/>
        <dsp:cNvSpPr/>
      </dsp:nvSpPr>
      <dsp:spPr>
        <a:xfrm>
          <a:off x="6009295" y="178154"/>
          <a:ext cx="1214462" cy="1821693"/>
        </a:xfrm>
        <a:prstGeom prst="rect">
          <a:avLst/>
        </a:prstGeom>
        <a:blipFill dpi="0" rotWithShape="1">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667" b="1666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4D2F4B-C752-4C53-BD33-89FF24D3DB76}">
      <dsp:nvSpPr>
        <dsp:cNvPr id="0" name=""/>
        <dsp:cNvSpPr/>
      </dsp:nvSpPr>
      <dsp:spPr>
        <a:xfrm>
          <a:off x="339352" y="1970828"/>
          <a:ext cx="5551828" cy="1734946"/>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175137" tIns="76200" rIns="76200" bIns="76200" numCol="1" spcCol="1270" anchor="t" anchorCtr="0">
          <a:noAutofit/>
        </a:bodyPr>
        <a:lstStyle/>
        <a:p>
          <a:pPr marL="0" lvl="0" indent="0" algn="ctr" defTabSz="889000" rtl="0">
            <a:lnSpc>
              <a:spcPct val="90000"/>
            </a:lnSpc>
            <a:spcBef>
              <a:spcPct val="0"/>
            </a:spcBef>
            <a:spcAft>
              <a:spcPct val="35000"/>
            </a:spcAft>
            <a:buNone/>
          </a:pPr>
          <a:r>
            <a:rPr lang="x-none" sz="2000" b="1" i="0" u="none" kern="1200" baseline="0">
              <a:latin typeface="Open Sans" panose="020B0606030504020204" pitchFamily="34" charset="0"/>
              <a:ea typeface="Open Sans" panose="020B0606030504020204" pitchFamily="34" charset="0"/>
              <a:cs typeface="Open Sans" panose="020B0606030504020204" pitchFamily="34" charset="0"/>
            </a:rPr>
            <a:t>Vehículos eléctricos en la Carretera</a:t>
          </a:r>
        </a:p>
        <a:p>
          <a:pPr marL="171450" lvl="1" indent="-171450" algn="ctr" defTabSz="711200" rtl="0">
            <a:lnSpc>
              <a:spcPct val="90000"/>
            </a:lnSpc>
            <a:spcBef>
              <a:spcPct val="0"/>
            </a:spcBef>
            <a:spcAft>
              <a:spcPct val="15000"/>
            </a:spcAft>
            <a:buChar char="•"/>
          </a:pPr>
          <a:r>
            <a:rPr lang="x-none" sz="1600" b="0" i="0" u="none" kern="1200" baseline="0">
              <a:latin typeface="Open Sans" panose="020B0606030504020204" pitchFamily="34" charset="0"/>
              <a:ea typeface="Open Sans" panose="020B0606030504020204" pitchFamily="34" charset="0"/>
              <a:cs typeface="Open Sans" panose="020B0606030504020204" pitchFamily="34" charset="0"/>
            </a:rPr>
            <a:t> Vehículos Eléctricos registrados: 16,902 (Objetivo de DriveElectric TN: 200.000 VE para 2028)</a:t>
          </a:r>
        </a:p>
        <a:p>
          <a:pPr marL="171450" lvl="1" indent="-171450" algn="ctr" defTabSz="711200" rtl="0">
            <a:lnSpc>
              <a:spcPct val="90000"/>
            </a:lnSpc>
            <a:spcBef>
              <a:spcPct val="0"/>
            </a:spcBef>
            <a:spcAft>
              <a:spcPct val="15000"/>
            </a:spcAft>
            <a:buChar char="•"/>
          </a:pPr>
          <a:r>
            <a:rPr lang="x-none" sz="1600" b="0" i="0" u="none" kern="1200" baseline="0" dirty="0">
              <a:latin typeface="Open Sans" panose="020B0606030504020204" pitchFamily="34" charset="0"/>
              <a:ea typeface="Open Sans" panose="020B0606030504020204" pitchFamily="34" charset="0"/>
              <a:cs typeface="Open Sans" panose="020B0606030504020204" pitchFamily="34" charset="0"/>
            </a:rPr>
            <a:t> 48% de crecimiento de las ventas en 2021</a:t>
          </a:r>
        </a:p>
        <a:p>
          <a:pPr marL="171450" lvl="1" indent="-171450" algn="ctr" defTabSz="711200" rtl="0">
            <a:lnSpc>
              <a:spcPct val="90000"/>
            </a:lnSpc>
            <a:spcBef>
              <a:spcPct val="0"/>
            </a:spcBef>
            <a:spcAft>
              <a:spcPct val="15000"/>
            </a:spcAft>
            <a:buChar char="•"/>
          </a:pPr>
          <a:r>
            <a:rPr lang="x-none" sz="1600" b="0" i="0" u="none" kern="1200" baseline="0" dirty="0">
              <a:latin typeface="Open Sans" panose="020B0606030504020204" pitchFamily="34" charset="0"/>
              <a:ea typeface="Open Sans" panose="020B0606030504020204" pitchFamily="34" charset="0"/>
              <a:cs typeface="Open Sans" panose="020B0606030504020204" pitchFamily="34" charset="0"/>
            </a:rPr>
            <a:t> 2.6 VE vendidos por cada 1,000 personas</a:t>
          </a:r>
        </a:p>
        <a:p>
          <a:pPr marL="171450" lvl="1" indent="-171450" algn="ctr" defTabSz="711200" rtl="0">
            <a:lnSpc>
              <a:spcPct val="90000"/>
            </a:lnSpc>
            <a:spcBef>
              <a:spcPct val="0"/>
            </a:spcBef>
            <a:spcAft>
              <a:spcPct val="15000"/>
            </a:spcAft>
            <a:buChar char="•"/>
          </a:pPr>
          <a:r>
            <a:rPr lang="x-none" sz="1600" b="0" i="0" u="none" kern="1200" baseline="0" dirty="0">
              <a:latin typeface="Open Sans" panose="020B0606030504020204" pitchFamily="34" charset="0"/>
              <a:ea typeface="Open Sans" panose="020B0606030504020204" pitchFamily="34" charset="0"/>
              <a:cs typeface="Open Sans" panose="020B0606030504020204" pitchFamily="34" charset="0"/>
            </a:rPr>
            <a:t> 2.2% de cuota de mercado en 2021</a:t>
          </a:r>
        </a:p>
      </dsp:txBody>
      <dsp:txXfrm>
        <a:off x="339352" y="1970828"/>
        <a:ext cx="5551828" cy="1734946"/>
      </dsp:txXfrm>
    </dsp:sp>
    <dsp:sp modelId="{48B3C6DA-56F4-4F36-95EA-97A9272255B8}">
      <dsp:nvSpPr>
        <dsp:cNvPr id="0" name=""/>
        <dsp:cNvSpPr/>
      </dsp:nvSpPr>
      <dsp:spPr>
        <a:xfrm>
          <a:off x="63298" y="1759132"/>
          <a:ext cx="1214462" cy="1821693"/>
        </a:xfrm>
        <a:prstGeom prst="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16667" b="16667"/>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E36A3DB-2FA8-4FF2-8412-38628E657932}">
      <dsp:nvSpPr>
        <dsp:cNvPr id="0" name=""/>
        <dsp:cNvSpPr/>
      </dsp:nvSpPr>
      <dsp:spPr>
        <a:xfrm>
          <a:off x="6244884" y="2048657"/>
          <a:ext cx="5551828" cy="1734946"/>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175137" tIns="76200" rIns="76200" bIns="76200" numCol="1" spcCol="1270" anchor="t" anchorCtr="0">
          <a:noAutofit/>
        </a:bodyPr>
        <a:lstStyle/>
        <a:p>
          <a:pPr marL="0" lvl="0" indent="0" algn="ctr" defTabSz="889000" rtl="0">
            <a:lnSpc>
              <a:spcPct val="90000"/>
            </a:lnSpc>
            <a:spcBef>
              <a:spcPct val="0"/>
            </a:spcBef>
            <a:spcAft>
              <a:spcPct val="35000"/>
            </a:spcAft>
            <a:buNone/>
          </a:pPr>
          <a:r>
            <a:rPr lang="x-none" sz="2000" b="1" i="0" u="none" kern="1200" baseline="0" dirty="0">
              <a:latin typeface="Open Sans" panose="020B0606030504020204" pitchFamily="34" charset="0"/>
              <a:ea typeface="Open Sans" panose="020B0606030504020204" pitchFamily="34" charset="0"/>
              <a:cs typeface="Open Sans" panose="020B0606030504020204" pitchFamily="34" charset="0"/>
            </a:rPr>
            <a:t>DESPLIEGUE DE LA CARGA</a:t>
          </a:r>
        </a:p>
        <a:p>
          <a:pPr marL="171450" lvl="1" indent="-171450" algn="ctr" defTabSz="711200" rtl="0">
            <a:lnSpc>
              <a:spcPct val="90000"/>
            </a:lnSpc>
            <a:spcBef>
              <a:spcPct val="0"/>
            </a:spcBef>
            <a:spcAft>
              <a:spcPct val="15000"/>
            </a:spcAft>
            <a:buChar char="•"/>
          </a:pPr>
          <a:r>
            <a:rPr lang="x-none" sz="1600" b="0" i="0" u="none" kern="1200" baseline="0">
              <a:latin typeface="Open Sans" panose="020B0606030504020204" pitchFamily="34" charset="0"/>
              <a:ea typeface="Open Sans" panose="020B0606030504020204" pitchFamily="34" charset="0"/>
              <a:cs typeface="Open Sans" panose="020B0606030504020204" pitchFamily="34" charset="0"/>
            </a:rPr>
            <a:t> Total: 1,590 puertos</a:t>
          </a:r>
        </a:p>
        <a:p>
          <a:pPr marL="171450" lvl="1" indent="-171450" algn="ctr" defTabSz="711200" rtl="0">
            <a:lnSpc>
              <a:spcPct val="90000"/>
            </a:lnSpc>
            <a:spcBef>
              <a:spcPct val="0"/>
            </a:spcBef>
            <a:spcAft>
              <a:spcPct val="15000"/>
            </a:spcAft>
            <a:buChar char="•"/>
          </a:pPr>
          <a:r>
            <a:rPr lang="x-none" sz="1600" b="0" i="0" u="none" kern="1200" baseline="0">
              <a:latin typeface="Open Sans" panose="020B0606030504020204" pitchFamily="34" charset="0"/>
              <a:ea typeface="Open Sans" panose="020B0606030504020204" pitchFamily="34" charset="0"/>
              <a:cs typeface="Open Sans" panose="020B0606030504020204" pitchFamily="34" charset="0"/>
            </a:rPr>
            <a:t> 64% de crecimiento en 2021</a:t>
          </a:r>
        </a:p>
        <a:p>
          <a:pPr marL="171450" lvl="1" indent="-171450" algn="ctr" defTabSz="711200" rtl="0">
            <a:lnSpc>
              <a:spcPct val="90000"/>
            </a:lnSpc>
            <a:spcBef>
              <a:spcPct val="0"/>
            </a:spcBef>
            <a:spcAft>
              <a:spcPct val="15000"/>
            </a:spcAft>
            <a:buChar char="•"/>
          </a:pPr>
          <a:r>
            <a:rPr lang="x-none" sz="1600" b="0" i="0" u="none" kern="1200" baseline="0">
              <a:latin typeface="Open Sans" panose="020B0606030504020204" pitchFamily="34" charset="0"/>
              <a:ea typeface="Open Sans" panose="020B0606030504020204" pitchFamily="34" charset="0"/>
              <a:cs typeface="Open Sans" panose="020B0606030504020204" pitchFamily="34" charset="0"/>
            </a:rPr>
            <a:t> 0.24 puertos por cada 1,000 personas</a:t>
          </a:r>
        </a:p>
      </dsp:txBody>
      <dsp:txXfrm>
        <a:off x="6244884" y="2048657"/>
        <a:ext cx="5551828" cy="1734946"/>
      </dsp:txXfrm>
    </dsp:sp>
    <dsp:sp modelId="{E2118EBD-260C-42E7-BC99-DEF753BB8510}">
      <dsp:nvSpPr>
        <dsp:cNvPr id="0" name=""/>
        <dsp:cNvSpPr/>
      </dsp:nvSpPr>
      <dsp:spPr>
        <a:xfrm>
          <a:off x="6291403" y="1691037"/>
          <a:ext cx="1214462" cy="1821693"/>
        </a:xfrm>
        <a:prstGeom prst="rect">
          <a:avLst/>
        </a:prstGeom>
        <a:blipFill dpi="0" rotWithShape="1">
          <a:blip xmlns:r="http://schemas.openxmlformats.org/officeDocument/2006/relationships" r:embed="rId7">
            <a:alphaModFix amt="99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6667" b="1666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2" y="0"/>
            <a:ext cx="3044718" cy="467231"/>
          </a:xfrm>
          <a:prstGeom prst="rect">
            <a:avLst/>
          </a:prstGeom>
          <a:noFill/>
          <a:ln>
            <a:noFill/>
          </a:ln>
        </p:spPr>
        <p:txBody>
          <a:bodyPr lIns="93339" tIns="93339" rIns="93339" bIns="93339" anchor="t" anchorCtr="0"/>
          <a:lstStyle>
            <a:lvl1pPr marL="0" marR="0" indent="0" algn="l" rtl="0">
              <a:spcBef>
                <a:spcPts val="0"/>
              </a:spcBef>
              <a:defRPr/>
            </a:lvl1pPr>
            <a:lvl2pPr marL="466772" marR="0" indent="0" algn="l" rtl="0">
              <a:spcBef>
                <a:spcPts val="0"/>
              </a:spcBef>
              <a:defRPr/>
            </a:lvl2pPr>
            <a:lvl3pPr marL="933544" marR="0" indent="0" algn="l" rtl="0">
              <a:spcBef>
                <a:spcPts val="0"/>
              </a:spcBef>
              <a:defRPr/>
            </a:lvl3pPr>
            <a:lvl4pPr marL="1400316" marR="0" indent="0" algn="l" rtl="0">
              <a:spcBef>
                <a:spcPts val="0"/>
              </a:spcBef>
              <a:defRPr/>
            </a:lvl4pPr>
            <a:lvl5pPr marL="1867088" marR="0" indent="0" algn="l" rtl="0">
              <a:spcBef>
                <a:spcPts val="0"/>
              </a:spcBef>
              <a:defRPr/>
            </a:lvl5pPr>
            <a:lvl6pPr marL="2333860" marR="0" indent="0" algn="l" rtl="0">
              <a:spcBef>
                <a:spcPts val="0"/>
              </a:spcBef>
              <a:defRPr/>
            </a:lvl6pPr>
            <a:lvl7pPr marL="2800632" marR="0" indent="0" algn="l" rtl="0">
              <a:spcBef>
                <a:spcPts val="0"/>
              </a:spcBef>
              <a:defRPr/>
            </a:lvl7pPr>
            <a:lvl8pPr marL="3267404" marR="0" indent="0" algn="l" rtl="0">
              <a:spcBef>
                <a:spcPts val="0"/>
              </a:spcBef>
              <a:defRPr/>
            </a:lvl8pPr>
            <a:lvl9pPr marL="3734175" marR="0" indent="0" algn="l" rtl="0">
              <a:spcBef>
                <a:spcPts val="0"/>
              </a:spcBef>
              <a:defRPr/>
            </a:lvl9pPr>
          </a:lstStyle>
          <a:p>
            <a:endParaRPr/>
          </a:p>
        </p:txBody>
      </p:sp>
      <p:sp>
        <p:nvSpPr>
          <p:cNvPr id="3" name="Shape 3"/>
          <p:cNvSpPr txBox="1">
            <a:spLocks noGrp="1"/>
          </p:cNvSpPr>
          <p:nvPr>
            <p:ph type="dt" idx="10"/>
          </p:nvPr>
        </p:nvSpPr>
        <p:spPr>
          <a:xfrm>
            <a:off x="3979930" y="0"/>
            <a:ext cx="3044718" cy="467231"/>
          </a:xfrm>
          <a:prstGeom prst="rect">
            <a:avLst/>
          </a:prstGeom>
          <a:noFill/>
          <a:ln>
            <a:noFill/>
          </a:ln>
        </p:spPr>
        <p:txBody>
          <a:bodyPr lIns="93339" tIns="93339" rIns="93339" bIns="93339" anchor="t" anchorCtr="0"/>
          <a:lstStyle>
            <a:lvl1pPr marL="0" marR="0" indent="0" algn="r" rtl="0">
              <a:spcBef>
                <a:spcPts val="0"/>
              </a:spcBef>
              <a:defRPr/>
            </a:lvl1pPr>
            <a:lvl2pPr marL="466772" marR="0" indent="0" algn="l" rtl="0">
              <a:spcBef>
                <a:spcPts val="0"/>
              </a:spcBef>
              <a:defRPr/>
            </a:lvl2pPr>
            <a:lvl3pPr marL="933544" marR="0" indent="0" algn="l" rtl="0">
              <a:spcBef>
                <a:spcPts val="0"/>
              </a:spcBef>
              <a:defRPr/>
            </a:lvl3pPr>
            <a:lvl4pPr marL="1400316" marR="0" indent="0" algn="l" rtl="0">
              <a:spcBef>
                <a:spcPts val="0"/>
              </a:spcBef>
              <a:defRPr/>
            </a:lvl4pPr>
            <a:lvl5pPr marL="1867088" marR="0" indent="0" algn="l" rtl="0">
              <a:spcBef>
                <a:spcPts val="0"/>
              </a:spcBef>
              <a:defRPr/>
            </a:lvl5pPr>
            <a:lvl6pPr marL="2333860" marR="0" indent="0" algn="l" rtl="0">
              <a:spcBef>
                <a:spcPts val="0"/>
              </a:spcBef>
              <a:defRPr/>
            </a:lvl6pPr>
            <a:lvl7pPr marL="2800632" marR="0" indent="0" algn="l" rtl="0">
              <a:spcBef>
                <a:spcPts val="0"/>
              </a:spcBef>
              <a:defRPr/>
            </a:lvl7pPr>
            <a:lvl8pPr marL="3267404" marR="0" indent="0" algn="l" rtl="0">
              <a:spcBef>
                <a:spcPts val="0"/>
              </a:spcBef>
              <a:defRPr/>
            </a:lvl8pPr>
            <a:lvl9pPr marL="3734175" marR="0" indent="0" algn="l" rtl="0">
              <a:spcBef>
                <a:spcPts val="0"/>
              </a:spcBef>
              <a:defRPr/>
            </a:lvl9pPr>
          </a:lstStyle>
          <a:p>
            <a:endParaRPr/>
          </a:p>
        </p:txBody>
      </p:sp>
      <p:sp>
        <p:nvSpPr>
          <p:cNvPr id="4" name="Shape 4"/>
          <p:cNvSpPr>
            <a:spLocks noGrp="1" noRot="1" noChangeAspect="1"/>
          </p:cNvSpPr>
          <p:nvPr>
            <p:ph type="sldImg" idx="3"/>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702629" y="4481532"/>
            <a:ext cx="5621019" cy="3666709"/>
          </a:xfrm>
          <a:prstGeom prst="rect">
            <a:avLst/>
          </a:prstGeom>
          <a:noFill/>
          <a:ln>
            <a:noFill/>
          </a:ln>
        </p:spPr>
        <p:txBody>
          <a:bodyPr lIns="93339" tIns="93339" rIns="93339" bIns="93339"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2" y="8845045"/>
            <a:ext cx="3044718" cy="467229"/>
          </a:xfrm>
          <a:prstGeom prst="rect">
            <a:avLst/>
          </a:prstGeom>
          <a:noFill/>
          <a:ln>
            <a:noFill/>
          </a:ln>
        </p:spPr>
        <p:txBody>
          <a:bodyPr lIns="93339" tIns="93339" rIns="93339" bIns="93339" anchor="b" anchorCtr="0"/>
          <a:lstStyle>
            <a:lvl1pPr marL="0" marR="0" indent="0" algn="l" rtl="0">
              <a:spcBef>
                <a:spcPts val="0"/>
              </a:spcBef>
              <a:defRPr/>
            </a:lvl1pPr>
            <a:lvl2pPr marL="466772" marR="0" indent="0" algn="l" rtl="0">
              <a:spcBef>
                <a:spcPts val="0"/>
              </a:spcBef>
              <a:defRPr/>
            </a:lvl2pPr>
            <a:lvl3pPr marL="933544" marR="0" indent="0" algn="l" rtl="0">
              <a:spcBef>
                <a:spcPts val="0"/>
              </a:spcBef>
              <a:defRPr/>
            </a:lvl3pPr>
            <a:lvl4pPr marL="1400316" marR="0" indent="0" algn="l" rtl="0">
              <a:spcBef>
                <a:spcPts val="0"/>
              </a:spcBef>
              <a:defRPr/>
            </a:lvl4pPr>
            <a:lvl5pPr marL="1867088" marR="0" indent="0" algn="l" rtl="0">
              <a:spcBef>
                <a:spcPts val="0"/>
              </a:spcBef>
              <a:defRPr/>
            </a:lvl5pPr>
            <a:lvl6pPr marL="2333860" marR="0" indent="0" algn="l" rtl="0">
              <a:spcBef>
                <a:spcPts val="0"/>
              </a:spcBef>
              <a:defRPr/>
            </a:lvl6pPr>
            <a:lvl7pPr marL="2800632" marR="0" indent="0" algn="l" rtl="0">
              <a:spcBef>
                <a:spcPts val="0"/>
              </a:spcBef>
              <a:defRPr/>
            </a:lvl7pPr>
            <a:lvl8pPr marL="3267404" marR="0" indent="0" algn="l" rtl="0">
              <a:spcBef>
                <a:spcPts val="0"/>
              </a:spcBef>
              <a:defRPr/>
            </a:lvl8pPr>
            <a:lvl9pPr marL="3734175" marR="0" indent="0" algn="l" rtl="0">
              <a:spcBef>
                <a:spcPts val="0"/>
              </a:spcBef>
              <a:defRPr/>
            </a:lvl9pPr>
          </a:lstStyle>
          <a:p>
            <a:endParaRPr/>
          </a:p>
        </p:txBody>
      </p:sp>
      <p:sp>
        <p:nvSpPr>
          <p:cNvPr id="7" name="Shape 7"/>
          <p:cNvSpPr txBox="1">
            <a:spLocks noGrp="1"/>
          </p:cNvSpPr>
          <p:nvPr>
            <p:ph type="sldNum" idx="12"/>
          </p:nvPr>
        </p:nvSpPr>
        <p:spPr>
          <a:xfrm>
            <a:off x="3979930" y="8845045"/>
            <a:ext cx="3044718" cy="467229"/>
          </a:xfrm>
          <a:prstGeom prst="rect">
            <a:avLst/>
          </a:prstGeom>
          <a:noFill/>
          <a:ln>
            <a:noFill/>
          </a:ln>
        </p:spPr>
        <p:txBody>
          <a:bodyPr lIns="93339" tIns="46656" rIns="93339" bIns="46656" anchor="b" anchorCtr="0">
            <a:noAutofit/>
          </a:bodyPr>
          <a:lstStyle/>
          <a:p>
            <a:pPr algn="r">
              <a:buSzPct val="25000"/>
            </a:pPr>
            <a:fld id="{00000000-1234-1234-1234-123412341234}" type="slidenum">
              <a:rPr lang="en-US" sz="1200" smtClean="0">
                <a:solidFill>
                  <a:schemeClr val="dk1"/>
                </a:solidFill>
              </a:rPr>
              <a:pPr algn="r">
                <a:buSzPct val="25000"/>
              </a:pPr>
              <a:t>‹#›</a:t>
            </a:fld>
            <a:endParaRPr lang="en-US" sz="1200">
              <a:solidFill>
                <a:schemeClr val="dk1"/>
              </a:solidFill>
            </a:endParaRPr>
          </a:p>
        </p:txBody>
      </p:sp>
    </p:spTree>
    <p:extLst>
      <p:ext uri="{BB962C8B-B14F-4D97-AF65-F5344CB8AC3E}">
        <p14:creationId xmlns:p14="http://schemas.microsoft.com/office/powerpoint/2010/main" val="2198136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dec.maps.arcgis.com/apps/Viewer/index.html?appid=df12fdb0c91c4cfb98b225c043b023d4"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tn.gov/content/tn/environment/program-areas/energy/state-energy-office--seo-/tennessee-and-the-volkswagen-diesel-settlement.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702629" y="4481532"/>
            <a:ext cx="5621019" cy="3666709"/>
          </a:xfrm>
          <a:prstGeom prst="rect">
            <a:avLst/>
          </a:prstGeom>
          <a:noFill/>
          <a:ln>
            <a:noFill/>
          </a:ln>
        </p:spPr>
        <p:txBody>
          <a:bodyPr lIns="93339" tIns="46656" rIns="93339" bIns="46656" anchor="t" anchorCtr="0">
            <a:noAutofit/>
          </a:bodyPr>
          <a:lstStyle/>
          <a:p>
            <a:endParaRPr>
              <a:solidFill>
                <a:schemeClr val="dk1"/>
              </a:solidFill>
              <a:latin typeface="Arial"/>
              <a:ea typeface="Arial"/>
              <a:cs typeface="Arial"/>
              <a:sym typeface="Arial"/>
            </a:endParaRPr>
          </a:p>
        </p:txBody>
      </p:sp>
      <p:sp>
        <p:nvSpPr>
          <p:cNvPr id="144" name="Shape 144"/>
          <p:cNvSpPr txBox="1">
            <a:spLocks noGrp="1"/>
          </p:cNvSpPr>
          <p:nvPr>
            <p:ph type="sldNum" idx="12"/>
          </p:nvPr>
        </p:nvSpPr>
        <p:spPr>
          <a:xfrm>
            <a:off x="3979930" y="8845045"/>
            <a:ext cx="3044718" cy="467229"/>
          </a:xfrm>
          <a:prstGeom prst="rect">
            <a:avLst/>
          </a:prstGeom>
          <a:noFill/>
          <a:ln>
            <a:noFill/>
          </a:ln>
        </p:spPr>
        <p:txBody>
          <a:bodyPr lIns="93339" tIns="46656" rIns="93339" bIns="46656" anchor="b" anchorCtr="0">
            <a:noAutofit/>
          </a:bodyPr>
          <a:lstStyle/>
          <a:p>
            <a:pPr algn="r">
              <a:buSzPct val="25000"/>
            </a:pPr>
            <a:fld id="{00000000-1234-1234-1234-123412341234}" type="slidenum">
              <a:rPr lang="en-US" sz="1200">
                <a:solidFill>
                  <a:schemeClr val="dk1"/>
                </a:solidFill>
              </a:rPr>
              <a:pPr algn="r">
                <a:buSzPct val="25000"/>
              </a:pPr>
              <a:t>1</a:t>
            </a:fld>
            <a:endParaRPr lang="en-US" sz="1200">
              <a:solidFill>
                <a:schemeClr val="dk1"/>
              </a:solidFill>
            </a:endParaRPr>
          </a:p>
        </p:txBody>
      </p:sp>
    </p:spTree>
    <p:extLst>
      <p:ext uri="{BB962C8B-B14F-4D97-AF65-F5344CB8AC3E}">
        <p14:creationId xmlns:p14="http://schemas.microsoft.com/office/powerpoint/2010/main" val="2661979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2629" y="4481532"/>
            <a:ext cx="5621019" cy="3666709"/>
          </a:xfrm>
          <a:prstGeom prst="rect">
            <a:avLst/>
          </a:prstGeom>
        </p:spPr>
        <p:txBody>
          <a:bodyPr lIns="93339" tIns="93339" rIns="93339" bIns="93339" anchor="t" anchorCtr="0">
            <a:noAutofit/>
          </a:bodyPr>
          <a:lstStyle/>
          <a:p>
            <a:pPr marL="342900" marR="0" lvl="0" indent="-342900">
              <a:spcBef>
                <a:spcPts val="0"/>
              </a:spcBef>
              <a:spcAft>
                <a:spcPts val="0"/>
              </a:spcAft>
              <a:buFont typeface="Symbol" panose="05050102010706020507" pitchFamily="18" charset="2"/>
              <a:buChar char=""/>
              <a:tabLst>
                <a:tab pos="457200" algn="l"/>
              </a:tabLst>
            </a:pPr>
            <a:r>
              <a:rPr lang="en-US" sz="1000">
                <a:effectLst/>
                <a:latin typeface="Open Sans" panose="020B0606030504020204" pitchFamily="34" charset="0"/>
                <a:ea typeface="Calibri" panose="020F0502020204030204" pitchFamily="34" charset="0"/>
                <a:cs typeface="Times New Roman" panose="02020603050405020304" pitchFamily="18" charset="0"/>
              </a:rPr>
              <a:t>Throughout 2018, a core team of stakeholders—including State agencies (TDEC and TDOT), electric utilities (including the Tennessee Valley Authority), local governments, universities, EV manufacturers, businesses, and advocacy groups—worked together to develop a shared vision for electric transportation in the state of Tennessee. Together, these stakeholders comprise Drive Electric Tennessee (DET), whose goal is to increase electric vehicle adoption in Tennessee from approximately 17,000 EVs (both all-electric and plug-in hybrid) in 2021 to 200,000 vehicles by 2028.</a:t>
            </a:r>
          </a:p>
          <a:p>
            <a:pPr marL="342900" marR="0" lvl="0" indent="-342900">
              <a:spcBef>
                <a:spcPts val="0"/>
              </a:spcBef>
              <a:spcAft>
                <a:spcPts val="0"/>
              </a:spcAft>
              <a:buFont typeface="Symbol" panose="05050102010706020507" pitchFamily="18" charset="2"/>
              <a:buChar char=""/>
              <a:tabLst>
                <a:tab pos="457200" algn="l"/>
              </a:tabLst>
            </a:pPr>
            <a:r>
              <a:rPr lang="en-US" sz="1000">
                <a:effectLst/>
                <a:latin typeface="Open Sans" panose="020B0606030504020204" pitchFamily="34" charset="0"/>
                <a:ea typeface="Calibri" panose="020F0502020204030204" pitchFamily="34" charset="0"/>
                <a:cs typeface="Times New Roman" panose="02020603050405020304" pitchFamily="18" charset="0"/>
              </a:rPr>
              <a:t>DET conducted a Statewide Electric Vehicle Charging Infrastructure Needs Assessment in late 2019 to evaluate the condition of Tennessee’s current EV charging infrastructure and to identify charging needs and potential geographic locations to support increased EV adoption.</a:t>
            </a:r>
          </a:p>
          <a:p>
            <a:pPr marL="342900" marR="0" lvl="0" indent="-342900">
              <a:spcBef>
                <a:spcPts val="0"/>
              </a:spcBef>
              <a:spcAft>
                <a:spcPts val="0"/>
              </a:spcAft>
              <a:buFont typeface="Symbol" panose="05050102010706020507" pitchFamily="18" charset="2"/>
              <a:buChar char=""/>
              <a:tabLst>
                <a:tab pos="457200" algn="l"/>
              </a:tabLst>
            </a:pPr>
            <a:r>
              <a:rPr lang="en-US" sz="1000">
                <a:effectLst/>
                <a:latin typeface="Open Sans" panose="020B0606030504020204" pitchFamily="34" charset="0"/>
                <a:ea typeface="Calibri" panose="020F0502020204030204" pitchFamily="34" charset="0"/>
                <a:cs typeface="Times New Roman" panose="02020603050405020304" pitchFamily="18" charset="0"/>
              </a:rPr>
              <a:t>The Needs Assessment concluded that additional EV charging infrastructure was needed on highway corridors</a:t>
            </a:r>
            <a:r>
              <a:rPr lang="en-US" sz="1000" b="1">
                <a:effectLst/>
                <a:latin typeface="Open Sans" panose="020B0606030504020204" pitchFamily="34" charset="0"/>
                <a:ea typeface="Calibri" panose="020F0502020204030204" pitchFamily="34" charset="0"/>
                <a:cs typeface="Times New Roman" panose="02020603050405020304" pitchFamily="18" charset="0"/>
              </a:rPr>
              <a:t> </a:t>
            </a:r>
            <a:r>
              <a:rPr lang="en-US" sz="1000">
                <a:effectLst/>
                <a:latin typeface="Open Sans" panose="020B0606030504020204" pitchFamily="34" charset="0"/>
                <a:ea typeface="Calibri" panose="020F0502020204030204" pitchFamily="34" charset="0"/>
                <a:cs typeface="Times New Roman" panose="02020603050405020304" pitchFamily="18" charset="0"/>
              </a:rPr>
              <a:t>to relieve range anxiety and to connect rural and urban areas. Highway corridor charging was identified as the best candidate for public or utility investment, whereas other EV charging use cases (such as community charging, workplace charging, residential or multi-unit dwelling charging) were identified as good candidates for private or public-private investment based on market attractiveness and anticipated utilization.</a:t>
            </a:r>
          </a:p>
          <a:p>
            <a:pPr marL="342900" marR="0" lvl="0" indent="-342900">
              <a:spcBef>
                <a:spcPts val="0"/>
              </a:spcBef>
              <a:spcAft>
                <a:spcPts val="0"/>
              </a:spcAft>
              <a:buFont typeface="Symbol" panose="05050102010706020507" pitchFamily="18" charset="2"/>
              <a:buChar char=""/>
              <a:tabLst>
                <a:tab pos="457200" algn="l"/>
              </a:tabLst>
            </a:pPr>
            <a:r>
              <a:rPr lang="en-US" sz="1000">
                <a:effectLst/>
                <a:latin typeface="Open Sans" panose="020B0606030504020204" pitchFamily="34" charset="0"/>
                <a:ea typeface="Calibri" panose="020F0502020204030204" pitchFamily="34" charset="0"/>
                <a:cs typeface="Times New Roman" panose="02020603050405020304" pitchFamily="18" charset="0"/>
              </a:rPr>
              <a:t>By that same logic, other secondary market sites, including rural destination charging and limited income community charging, were also recommended for public investment. </a:t>
            </a:r>
          </a:p>
          <a:p>
            <a:pPr marL="342900" marR="0" lvl="0" indent="-342900">
              <a:spcBef>
                <a:spcPts val="0"/>
              </a:spcBef>
              <a:spcAft>
                <a:spcPts val="0"/>
              </a:spcAft>
              <a:buFont typeface="Symbol" panose="05050102010706020507" pitchFamily="18" charset="2"/>
              <a:buChar char=""/>
              <a:tabLst>
                <a:tab pos="457200" algn="l"/>
              </a:tabLst>
            </a:pPr>
            <a:r>
              <a:rPr lang="en-US" sz="1000">
                <a:effectLst/>
                <a:latin typeface="Open Sans" panose="020B0606030504020204" pitchFamily="34" charset="0"/>
                <a:ea typeface="Calibri" panose="020F0502020204030204" pitchFamily="34" charset="0"/>
                <a:cs typeface="Times New Roman" panose="02020603050405020304" pitchFamily="18" charset="0"/>
              </a:rPr>
              <a:t>TDEC has used the findings from the Needs Assessment to design and prioritize several EV charging infrastructure programs for the state, which we’ll talk about today.  </a:t>
            </a:r>
          </a:p>
          <a:p>
            <a:pPr marL="742950" marR="0" lvl="1" indent="-285750">
              <a:spcBef>
                <a:spcPts val="0"/>
              </a:spcBef>
              <a:spcAft>
                <a:spcPts val="0"/>
              </a:spcAft>
              <a:buFont typeface="Courier New" panose="02070309020205020404" pitchFamily="49" charset="0"/>
              <a:buChar char="o"/>
              <a:tabLst>
                <a:tab pos="742950" algn="l"/>
              </a:tabLst>
            </a:pPr>
            <a:r>
              <a:rPr lang="en-US" sz="1000" b="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BACKUP INFO:</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These two use cases were determined as the best candidates for public investment due to their perceived lower demand among EV infrastructure investors. This is because private investment will typically be concentrated in the largest EV markets with the most competitive site hosts and charging station utilization projections. The Needs Assessment recognized, though, that other charging needs in highway fast charging and secondary market sites (rural destination charging, limited income community charging) remained large barriers to EV adoption and accessibility for Tennesseans, and so those use cases were the ones best suited to public investment. It is our belief that the State’s investment in these types of charging infrastructure will create new opportunities for transportation electrification in communities across the state and will enable long-distance travel for both Tennesseans and visitors alike. </a:t>
            </a:r>
            <a:endParaRPr lang="en-US" sz="1000">
              <a:effectLst/>
              <a:latin typeface="Open Sans" panose="020B0606030504020204" pitchFamily="34" charset="0"/>
              <a:ea typeface="Calibri" panose="020F0502020204030204" pitchFamily="34" charset="0"/>
              <a:cs typeface="Times New Roman" panose="02020603050405020304" pitchFamily="18" charset="0"/>
            </a:endParaRPr>
          </a:p>
          <a:p>
            <a:endParaRPr/>
          </a:p>
        </p:txBody>
      </p:sp>
      <p:sp>
        <p:nvSpPr>
          <p:cNvPr id="157" name="Shape 157"/>
          <p:cNvSpPr>
            <a:spLocks noGrp="1" noRot="1" noChangeAspect="1"/>
          </p:cNvSpPr>
          <p:nvPr>
            <p:ph type="sldImg" idx="2"/>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8960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000">
                <a:effectLst/>
                <a:latin typeface="Open Sans" panose="020B0606030504020204" pitchFamily="34" charset="0"/>
                <a:ea typeface="Calibri" panose="020F0502020204030204" pitchFamily="34" charset="0"/>
                <a:cs typeface="Times New Roman" panose="02020603050405020304" pitchFamily="18" charset="0"/>
              </a:rPr>
              <a:t>In 2021, TDEC and the Tennessee Valley Authority (TVA) signed an agreement to collaborate and fund a statewide, publicly accessible light-duty EV fast charging network along interstates and select U.S. and State highways. With the first round of funding released for application late last year, TDEC and TVA will be supplementing existing public EV charging infrastructure to achieve what we are calling “Fast 50” designation on these corridors, such that non-proprietary fast charging sites will be located no more than 50 miles apart along a given corridor or route.</a:t>
            </a:r>
            <a:r>
              <a:rPr lang="en-US" sz="1000" spc="-30">
                <a:solidFill>
                  <a:srgbClr val="131E29"/>
                </a:solidFill>
                <a:effectLst/>
                <a:latin typeface="Open Sans" panose="020B0606030504020204" pitchFamily="34" charset="0"/>
                <a:ea typeface="Calibri" panose="020F0502020204030204" pitchFamily="34" charset="0"/>
                <a:cs typeface="Open Sans" panose="020B0606030504020204" pitchFamily="34" charset="0"/>
              </a:rPr>
              <a:t> </a:t>
            </a:r>
            <a:r>
              <a:rPr lang="en-US" sz="1000">
                <a:effectLst/>
                <a:latin typeface="Open Sans" panose="020B0606030504020204" pitchFamily="34" charset="0"/>
                <a:ea typeface="Calibri" panose="020F0502020204030204" pitchFamily="34" charset="0"/>
                <a:cs typeface="Times New Roman" panose="02020603050405020304" pitchFamily="18" charset="0"/>
              </a:rPr>
              <a:t>This “Fast Charge TN Network” will add approximately 50 new charging locations along prioritized </a:t>
            </a:r>
            <a:r>
              <a:rPr lang="en-US" sz="1000" u="sng">
                <a:solidFill>
                  <a:srgbClr val="4C90D3"/>
                </a:solidFill>
                <a:effectLst/>
                <a:latin typeface="Open Sans" panose="020B0606030504020204" pitchFamily="34" charset="0"/>
                <a:ea typeface="Calibri" panose="020F0502020204030204" pitchFamily="34" charset="0"/>
                <a:cs typeface="Times New Roman" panose="02020603050405020304" pitchFamily="18" charset="0"/>
                <a:hlinkClick r:id="rId3" tooltip="Corridor Completeness Map"/>
              </a:rPr>
              <a:t>corridor infrastructure gaps</a:t>
            </a:r>
            <a:r>
              <a:rPr lang="en-US" sz="1000">
                <a:effectLst/>
                <a:latin typeface="Open Sans" panose="020B0606030504020204" pitchFamily="34" charset="0"/>
                <a:ea typeface="Calibri" panose="020F0502020204030204" pitchFamily="34" charset="0"/>
                <a:cs typeface="Times New Roman" panose="02020603050405020304" pitchFamily="18" charset="0"/>
              </a:rPr>
              <a:t>, tripling Tennessee’s existing fast charging network. The estimated total project cost is approximately $20 million, split between TDEC, TVA, other program partners like TDOT, and program participant cost share. </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a:t>
            </a:r>
            <a:r>
              <a:rPr lang="en-US" sz="1000" b="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BACKUP INFO:</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The State has committed 15%, the maximum allowable, of the </a:t>
            </a:r>
            <a:r>
              <a:rPr lang="en-US" sz="1000" u="sng">
                <a:solidFill>
                  <a:srgbClr val="00B0F0"/>
                </a:solidFill>
                <a:effectLst/>
                <a:latin typeface="Open Sans" panose="020B0606030504020204" pitchFamily="34" charset="0"/>
                <a:ea typeface="Calibri" panose="020F0502020204030204" pitchFamily="34" charset="0"/>
                <a:cs typeface="Times New Roman" panose="02020603050405020304" pitchFamily="18" charset="0"/>
                <a:hlinkClick r:id="rId4"/>
              </a:rPr>
              <a:t>State’s Volkswagen Diesel Settlement Environmental Mitigation Trust allocation</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to fund light-duty EV charging infrastructure. Approximately $5 million from this fund is expected to be allocated to fast charging infrastructure along corridors.)</a:t>
            </a:r>
            <a:endParaRPr lang="en-US" sz="100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a:effectLst/>
                <a:latin typeface="Open Sans" panose="020B0606030504020204" pitchFamily="34" charset="0"/>
                <a:ea typeface="Calibri" panose="020F0502020204030204" pitchFamily="34" charset="0"/>
                <a:cs typeface="Times New Roman" panose="02020603050405020304" pitchFamily="18" charset="0"/>
              </a:rPr>
              <a:t>Eligible applicants for the first round of funding included TVA-served Local Power Companies (LPCs) </a:t>
            </a:r>
            <a:r>
              <a:rPr lang="en-US" sz="1000" u="sng">
                <a:effectLst/>
                <a:latin typeface="Open Sans" panose="020B0606030504020204" pitchFamily="34" charset="0"/>
                <a:ea typeface="Calibri" panose="020F0502020204030204" pitchFamily="34" charset="0"/>
                <a:cs typeface="Times New Roman" panose="02020603050405020304" pitchFamily="18" charset="0"/>
              </a:rPr>
              <a:t>and other local utilities that distribute electricity</a:t>
            </a:r>
            <a:r>
              <a:rPr lang="en-US" sz="1000">
                <a:effectLst/>
                <a:latin typeface="Open Sans" panose="020B0606030504020204" pitchFamily="34" charset="0"/>
                <a:ea typeface="Calibri" panose="020F0502020204030204" pitchFamily="34" charset="0"/>
                <a:cs typeface="Times New Roman" panose="02020603050405020304" pitchFamily="18" charset="0"/>
              </a:rPr>
              <a:t> in Tennessee whose service territory is located along prioritized corridor gaps. In total, TDEC and TVA have received 141 site proposals (including 53 primary sites and 88 alternate options) from 36 LPCs across the state. TDEC and TVA will be making announcements later this spring on the LPCs and proposed sites selected for funding under the Fast Charge TN Network. Later rounds of funding may expand applicant eligibility to include local governmental entities, private companies, and/or non-profits.</a:t>
            </a:r>
          </a:p>
          <a:p>
            <a:pPr marL="742950" marR="0" lvl="1" indent="-285750">
              <a:spcBef>
                <a:spcPts val="0"/>
              </a:spcBef>
              <a:spcAft>
                <a:spcPts val="0"/>
              </a:spcAft>
              <a:buFont typeface="Courier New" panose="02070309020205020404" pitchFamily="49" charset="0"/>
              <a:buChar char="o"/>
            </a:pPr>
            <a:r>
              <a:rPr lang="en-US" sz="1000" b="1" u="sng">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BACKUP INFO:</a:t>
            </a:r>
            <a:r>
              <a:rPr lang="en-US" sz="1000" u="sng">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For selected, eligible projects, the program will provide up to 80% of the cost to purchase</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install, operate, and maintain eligible EV fast charging infrastructure that will be located within a prioritized corridor gap and made available to the public. This program will not support the purchase or rental of real estate, other capital costs (e.g., construction of buildings, parking facilities, etc.), or general maintenance (i.e., maintenance other than of the EV charging infrastructure). Program participants will be required to provide at least 20% of the total project cost through direct or in-kind cost share.</a:t>
            </a:r>
            <a:endParaRPr lang="en-US" sz="100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000" b="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BACKUP INFO:</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This program will require selected projects to include at least two DC fast chargers at each location, with the option to request to install a maximum of four DC fast chargers per location. Additionally, requests for funding may not exceed $150,000 per fast charger to be installed. Program participants will be responsible for finding a suitable host site and purchasing, installing, owning, operating, and maintaining program-funded fast charging equipment for a period of no less than five years. The infrastructure will be non-proprietary, so that any EV capable of DC fast charging may utilize it.</a:t>
            </a:r>
            <a:endParaRPr lang="en-US" sz="100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a:effectLst/>
                <a:latin typeface="Open Sans" panose="020B0606030504020204" pitchFamily="34" charset="0"/>
                <a:ea typeface="Calibri" panose="020F0502020204030204" pitchFamily="34" charset="0"/>
                <a:cs typeface="Times New Roman" panose="02020603050405020304" pitchFamily="18" charset="0"/>
              </a:rPr>
              <a:t>The network will expand accessibility of critical light-duty EV charging for all Tennesseans and regional travelers. These fast chargers will be available from high density markets in urban areas to underserved markets in rural or economically distressed areas.</a:t>
            </a:r>
          </a:p>
          <a:p>
            <a:pPr marL="342900" marR="0" lvl="0" indent="-342900">
              <a:spcBef>
                <a:spcPts val="0"/>
              </a:spcBef>
              <a:spcAft>
                <a:spcPts val="0"/>
              </a:spcAft>
              <a:buFont typeface="Symbol" panose="05050102010706020507" pitchFamily="18" charset="2"/>
              <a:buChar char=""/>
            </a:pPr>
            <a:r>
              <a:rPr lang="en-US" sz="1000">
                <a:effectLst/>
                <a:latin typeface="Open Sans" panose="020B0606030504020204" pitchFamily="34" charset="0"/>
                <a:ea typeface="Calibri" panose="020F0502020204030204" pitchFamily="34" charset="0"/>
                <a:cs typeface="Times New Roman" panose="02020603050405020304" pitchFamily="18" charset="0"/>
              </a:rPr>
              <a:t>Onscreen is a snapshot of a </a:t>
            </a:r>
            <a:r>
              <a:rPr lang="en-US" sz="1000" u="sng">
                <a:solidFill>
                  <a:srgbClr val="4C90D3"/>
                </a:solidFill>
                <a:effectLst/>
                <a:latin typeface="Open Sans" panose="020B0606030504020204" pitchFamily="34" charset="0"/>
                <a:ea typeface="Calibri" panose="020F0502020204030204" pitchFamily="34" charset="0"/>
                <a:cs typeface="Times New Roman" panose="02020603050405020304" pitchFamily="18" charset="0"/>
                <a:hlinkClick r:id="rId3" tooltip="Corridor Completeness Map"/>
              </a:rPr>
              <a:t>Fast Charge Corridor Completeness Map</a:t>
            </a:r>
            <a:r>
              <a:rPr lang="en-US" sz="1000">
                <a:effectLst/>
                <a:latin typeface="Open Sans" panose="020B0606030504020204" pitchFamily="34" charset="0"/>
                <a:ea typeface="Calibri" panose="020F0502020204030204" pitchFamily="34" charset="0"/>
                <a:cs typeface="Times New Roman" panose="02020603050405020304" pitchFamily="18" charset="0"/>
              </a:rPr>
              <a:t>, designed to help visualize prioritized corridor gaps for the installation of qualifying EV fast charging infrastructure. </a:t>
            </a:r>
          </a:p>
          <a:p>
            <a:pPr marL="742950" marR="0" lvl="1" indent="-285750">
              <a:spcBef>
                <a:spcPts val="0"/>
              </a:spcBef>
              <a:spcAft>
                <a:spcPts val="0"/>
              </a:spcAft>
              <a:buFont typeface="Courier New" panose="02070309020205020404" pitchFamily="49" charset="0"/>
              <a:buChar char="o"/>
            </a:pPr>
            <a:r>
              <a:rPr lang="en-US" sz="1000" b="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BACKUP INFO:</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All of the lightning bolt symbols on the </a:t>
            </a:r>
            <a:r>
              <a:rPr lang="en-US" sz="1000" u="sng">
                <a:solidFill>
                  <a:srgbClr val="00B0F0"/>
                </a:solidFill>
                <a:effectLst/>
                <a:latin typeface="Open Sans" panose="020B0606030504020204" pitchFamily="34" charset="0"/>
                <a:ea typeface="Calibri" panose="020F0502020204030204" pitchFamily="34" charset="0"/>
                <a:cs typeface="Times New Roman" panose="02020603050405020304" pitchFamily="18" charset="0"/>
                <a:hlinkClick r:id="rId3" tooltip="Corridor Completeness Map"/>
              </a:rPr>
              <a:t>Corridor Completeness Map</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designate current locations of corridor fast charging infrastructure in Tennessee. Lightning bolt symbols in </a:t>
            </a:r>
            <a:r>
              <a:rPr lang="en-US" sz="1000" u="sng">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blue</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indicate current, non-proprietary fast charging locations that already meet the Minimum Technical Specifications outlined in the Fast Charge TN Network Program Guidelines (i.e., they have 120kW site power levels or higher for an individual vehicle as well as the ability to charge more than one vehicle at a time, including the ability to charge at least one CHAdeMO plug vehicle at 50kW and two simultaneous CCS vehicles at 50kW). The locations in blue are referenced when establishing current corridor completeness within the map. Lightning bolt symbols in </a:t>
            </a:r>
            <a:r>
              <a:rPr lang="en-US" sz="1000" u="sng">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gray</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indicate current, non-proprietary fast charging locations that as configured today </a:t>
            </a:r>
            <a:r>
              <a:rPr lang="en-US" sz="1000" u="sng">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do not meet</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the Minimum Technical Specifications outlined in the Fast Charge TN Network program for one reason or another (i.e., can only charge one vehicle at a time or have site power levels of 50kW or less, etc.). The locations in gray are provided for applicant reference to increase awareness of current fast charging availability, even if such locations do not yet count toward completeness of the Fast Charge TN Network.</a:t>
            </a:r>
            <a:endParaRPr lang="en-US" sz="1000">
              <a:effectLst/>
              <a:latin typeface="Open Sans" panose="020B060603050402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14</a:t>
            </a:fld>
            <a:endParaRPr lang="en-US" sz="1200">
              <a:solidFill>
                <a:schemeClr val="dk1"/>
              </a:solidFill>
            </a:endParaRPr>
          </a:p>
        </p:txBody>
      </p:sp>
    </p:spTree>
    <p:extLst>
      <p:ext uri="{BB962C8B-B14F-4D97-AF65-F5344CB8AC3E}">
        <p14:creationId xmlns:p14="http://schemas.microsoft.com/office/powerpoint/2010/main" val="58178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2629" y="4481532"/>
            <a:ext cx="5621019" cy="3666709"/>
          </a:xfrm>
          <a:prstGeom prst="rect">
            <a:avLst/>
          </a:prstGeom>
        </p:spPr>
        <p:txBody>
          <a:bodyPr lIns="93339" tIns="93339" rIns="93339" bIns="93339" anchor="t" anchorCtr="0">
            <a:noAutofit/>
          </a:bodyPr>
          <a:lstStyle/>
          <a:p>
            <a:pPr marL="342900" marR="0" lvl="0" indent="-342900">
              <a:spcBef>
                <a:spcPts val="0"/>
              </a:spcBef>
              <a:spcAft>
                <a:spcPts val="0"/>
              </a:spcAft>
              <a:buFont typeface="Symbol" panose="05050102010706020507" pitchFamily="18" charset="2"/>
              <a:buChar char=""/>
              <a:tabLst>
                <a:tab pos="457200" algn="l"/>
              </a:tabLst>
            </a:pPr>
            <a:r>
              <a:rPr lang="en-US" sz="1000">
                <a:effectLst/>
                <a:latin typeface="Open Sans" panose="020B0606030504020204" pitchFamily="34" charset="0"/>
                <a:ea typeface="Calibri" panose="020F0502020204030204" pitchFamily="34" charset="0"/>
                <a:cs typeface="Times New Roman" panose="02020603050405020304" pitchFamily="18" charset="0"/>
              </a:rPr>
              <a:t>Also in 2021, TDEC announced a partnership with EV automaker and automotive technology company </a:t>
            </a:r>
            <a:r>
              <a:rPr lang="en-US" sz="1000" err="1">
                <a:effectLst/>
                <a:latin typeface="Open Sans" panose="020B0606030504020204" pitchFamily="34" charset="0"/>
                <a:ea typeface="Calibri" panose="020F0502020204030204" pitchFamily="34" charset="0"/>
                <a:cs typeface="Times New Roman" panose="02020603050405020304" pitchFamily="18" charset="0"/>
              </a:rPr>
              <a:t>Rivian</a:t>
            </a:r>
            <a:r>
              <a:rPr lang="en-US" sz="1000">
                <a:effectLst/>
                <a:latin typeface="Open Sans" panose="020B0606030504020204" pitchFamily="34" charset="0"/>
                <a:ea typeface="Calibri" panose="020F0502020204030204" pitchFamily="34" charset="0"/>
                <a:cs typeface="Times New Roman" panose="02020603050405020304" pitchFamily="18" charset="0"/>
              </a:rPr>
              <a:t> to install </a:t>
            </a:r>
            <a:r>
              <a:rPr lang="en-US" sz="1000" err="1">
                <a:effectLst/>
                <a:latin typeface="Open Sans" panose="020B0606030504020204" pitchFamily="34" charset="0"/>
                <a:ea typeface="Calibri" panose="020F0502020204030204" pitchFamily="34" charset="0"/>
                <a:cs typeface="Times New Roman" panose="02020603050405020304" pitchFamily="18" charset="0"/>
              </a:rPr>
              <a:t>Rivian</a:t>
            </a:r>
            <a:r>
              <a:rPr lang="en-US" sz="1000">
                <a:effectLst/>
                <a:latin typeface="Open Sans" panose="020B0606030504020204" pitchFamily="34" charset="0"/>
                <a:ea typeface="Calibri" panose="020F0502020204030204" pitchFamily="34" charset="0"/>
                <a:cs typeface="Times New Roman" panose="02020603050405020304" pitchFamily="18" charset="0"/>
              </a:rPr>
              <a:t> Waypoint Level 2 charging stations at Tennessee State Parks. The goal is to have charging stations available at all 56 state parks systemwide, depending on the availability of electricity and planned future park upgrades. </a:t>
            </a:r>
          </a:p>
          <a:p>
            <a:pPr marL="342900" marR="0" lvl="0" indent="-342900">
              <a:spcBef>
                <a:spcPts val="0"/>
              </a:spcBef>
              <a:spcAft>
                <a:spcPts val="0"/>
              </a:spcAft>
              <a:buFont typeface="Symbol" panose="05050102010706020507" pitchFamily="18" charset="2"/>
              <a:buChar char=""/>
              <a:tabLst>
                <a:tab pos="457200" algn="l"/>
              </a:tabLst>
            </a:pPr>
            <a:r>
              <a:rPr lang="en-US" sz="1000">
                <a:effectLst/>
                <a:latin typeface="Open Sans" panose="020B0606030504020204" pitchFamily="34" charset="0"/>
                <a:ea typeface="Calibri" panose="020F0502020204030204" pitchFamily="34" charset="0"/>
                <a:cs typeface="Times New Roman" panose="02020603050405020304" pitchFamily="18" charset="0"/>
              </a:rPr>
              <a:t>In addition to overseeing design and installation, </a:t>
            </a:r>
            <a:r>
              <a:rPr lang="en-US" sz="1000" err="1">
                <a:effectLst/>
                <a:latin typeface="Open Sans" panose="020B0606030504020204" pitchFamily="34" charset="0"/>
                <a:ea typeface="Calibri" panose="020F0502020204030204" pitchFamily="34" charset="0"/>
                <a:cs typeface="Times New Roman" panose="02020603050405020304" pitchFamily="18" charset="0"/>
              </a:rPr>
              <a:t>Rivian</a:t>
            </a:r>
            <a:r>
              <a:rPr lang="en-US" sz="1000">
                <a:effectLst/>
                <a:latin typeface="Open Sans" panose="020B0606030504020204" pitchFamily="34" charset="0"/>
                <a:ea typeface="Calibri" panose="020F0502020204030204" pitchFamily="34" charset="0"/>
                <a:cs typeface="Times New Roman" panose="02020603050405020304" pitchFamily="18" charset="0"/>
              </a:rPr>
              <a:t> will provide the chargers as well as any necessary utility upgrades associated with the charger installation at no cost to the state or taxpayers. </a:t>
            </a:r>
            <a:r>
              <a:rPr lang="en-US" sz="1000" err="1">
                <a:effectLst/>
                <a:latin typeface="Open Sans" panose="020B0606030504020204" pitchFamily="34" charset="0"/>
                <a:ea typeface="Calibri" panose="020F0502020204030204" pitchFamily="34" charset="0"/>
                <a:cs typeface="Times New Roman" panose="02020603050405020304" pitchFamily="18" charset="0"/>
              </a:rPr>
              <a:t>Rivian</a:t>
            </a:r>
            <a:r>
              <a:rPr lang="en-US" sz="1000">
                <a:effectLst/>
                <a:latin typeface="Open Sans" panose="020B0606030504020204" pitchFamily="34" charset="0"/>
                <a:ea typeface="Calibri" panose="020F0502020204030204" pitchFamily="34" charset="0"/>
                <a:cs typeface="Times New Roman" panose="02020603050405020304" pitchFamily="18" charset="0"/>
              </a:rPr>
              <a:t> will also cover all network access fees, equipment service, and maintenance for 10 years.</a:t>
            </a:r>
          </a:p>
          <a:p>
            <a:pPr marL="342900" marR="0" lvl="0" indent="-342900">
              <a:spcBef>
                <a:spcPts val="0"/>
              </a:spcBef>
              <a:spcAft>
                <a:spcPts val="0"/>
              </a:spcAft>
              <a:buFont typeface="Symbol" panose="05050102010706020507" pitchFamily="18" charset="2"/>
              <a:buChar char=""/>
              <a:tabLst>
                <a:tab pos="457200" algn="l"/>
              </a:tabLst>
            </a:pPr>
            <a:r>
              <a:rPr lang="en-US" sz="1000">
                <a:effectLst/>
                <a:latin typeface="Open Sans" panose="020B0606030504020204" pitchFamily="34" charset="0"/>
                <a:ea typeface="Calibri" panose="020F0502020204030204" pitchFamily="34" charset="0"/>
                <a:cs typeface="Times New Roman" panose="02020603050405020304" pitchFamily="18" charset="0"/>
              </a:rPr>
              <a:t>The chargers can provide up to 11.5 kW of power, enabling EV drivers to top up on miles while enjoying a day trip or an overnight campout. EV charging at Tennessee State Parks will initially be free. Any potential future cost to drivers may be dependent on systemwide utilization to recover electricity costs.</a:t>
            </a:r>
          </a:p>
          <a:p>
            <a:pPr marL="742950" marR="0" lvl="1" indent="-285750">
              <a:spcBef>
                <a:spcPts val="0"/>
              </a:spcBef>
              <a:spcAft>
                <a:spcPts val="0"/>
              </a:spcAft>
              <a:buFont typeface="Symbol" panose="05050102010706020507" pitchFamily="18" charset="2"/>
              <a:buChar char=""/>
              <a:tabLst>
                <a:tab pos="457200" algn="l"/>
                <a:tab pos="914400" algn="l"/>
              </a:tabLst>
            </a:pPr>
            <a:r>
              <a:rPr lang="en-US" sz="1000" b="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BACKUP INFO:</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The first year of charging at TSP locations will be provided to the public free of charge, much like other amenities such as </a:t>
            </a:r>
            <a:r>
              <a:rPr lang="en-US" sz="1000" err="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wifi</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and camp site hookups. Beginning in year 2, TSP will evaluate the costs of electricity for the charging equipment and may design charging station fees to help recoup these costs. Should TSP begin collecting fees for the electricity dispensed by the charging stations, </a:t>
            </a:r>
            <a:r>
              <a:rPr lang="en-US" sz="1000" err="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Rivian</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will also begin to collect an operations fee of 8% of all electricity costs from the TSP charging network, to cover their own costs of processing user payments with the equipment. Current estimates for the charging network investment by </a:t>
            </a:r>
            <a:r>
              <a:rPr lang="en-US" sz="1000" err="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Rivian</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is between $2-4 million, depending on installation needs and ongoing upgrades/maintenance—all of which is being donated to the state to expand the accessibility of charging infrastructure in Tennessee. After all, every Tennessean is only an hour away from a State Park or natural area. With the completion of the </a:t>
            </a:r>
            <a:r>
              <a:rPr lang="en-US" sz="1000" err="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Rivian</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charging station network, that means every Tennessean will be within an hour of electric vehicle charging. </a:t>
            </a:r>
            <a:endParaRPr lang="en-US" sz="100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457200" algn="l"/>
                <a:tab pos="914400" algn="l"/>
              </a:tabLst>
            </a:pPr>
            <a:r>
              <a:rPr lang="en-US" sz="1000" b="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BACKUP INFO:</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Estimating that electricity will cost $0.12 per kWh, and predicting an average annual growth of charging station utilization of around 30% year-over-year, we have calculated that electricity costs for this project will amount to an estimated $280,000 over a ten year period, across the 56 State Park network. TSP does intend to evaluate methods for recouping these costs at a later date.</a:t>
            </a:r>
            <a:endParaRPr lang="en-US" sz="100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457200" algn="l"/>
                <a:tab pos="914400" algn="l"/>
              </a:tabLst>
            </a:pPr>
            <a:r>
              <a:rPr lang="en-US" sz="1000" b="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BACKUP INFO:</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Networked charging infrastructure can generally be categorized as member-only access or open access. The former requires a network membership to use and pay for charging and gain full access to all the features and services of a given network. On the other hand, open access charging infrastructure—like the kind </a:t>
            </a:r>
            <a:r>
              <a:rPr lang="en-US" sz="1000" err="1">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Rivian</a:t>
            </a:r>
            <a:r>
              <a:rPr lang="en-US" sz="1000">
                <a:solidFill>
                  <a:srgbClr val="00B0F0"/>
                </a:solidFill>
                <a:effectLst/>
                <a:latin typeface="Open Sans" panose="020B0606030504020204" pitchFamily="34" charset="0"/>
                <a:ea typeface="Calibri" panose="020F0502020204030204" pitchFamily="34" charset="0"/>
                <a:cs typeface="Times New Roman" panose="02020603050405020304" pitchFamily="18" charset="0"/>
              </a:rPr>
              <a:t> will provide—offers a way for non-members to access charging by calling a customer service center or paying onsite with a credit card.</a:t>
            </a:r>
            <a:endParaRPr lang="en-US" sz="1000">
              <a:effectLst/>
              <a:latin typeface="Open Sans" panose="020B0606030504020204" pitchFamily="34" charset="0"/>
              <a:ea typeface="Calibri" panose="020F0502020204030204" pitchFamily="34" charset="0"/>
              <a:cs typeface="Times New Roman" panose="02020603050405020304" pitchFamily="18" charset="0"/>
            </a:endParaRPr>
          </a:p>
          <a:p>
            <a:endParaRPr/>
          </a:p>
        </p:txBody>
      </p:sp>
      <p:sp>
        <p:nvSpPr>
          <p:cNvPr id="157" name="Shape 157"/>
          <p:cNvSpPr>
            <a:spLocks noGrp="1" noRot="1" noChangeAspect="1"/>
          </p:cNvSpPr>
          <p:nvPr>
            <p:ph type="sldImg" idx="2"/>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1034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2629" y="4481532"/>
            <a:ext cx="5621019" cy="3666709"/>
          </a:xfrm>
          <a:prstGeom prst="rect">
            <a:avLst/>
          </a:prstGeom>
        </p:spPr>
        <p:txBody>
          <a:bodyPr lIns="93339" tIns="93339" rIns="93339" bIns="93339" anchor="t" anchorCtr="0">
            <a:noAutofit/>
          </a:bodyPr>
          <a:lstStyle/>
          <a:p>
            <a:endParaRPr/>
          </a:p>
        </p:txBody>
      </p:sp>
      <p:sp>
        <p:nvSpPr>
          <p:cNvPr id="157" name="Shape 157"/>
          <p:cNvSpPr>
            <a:spLocks noGrp="1" noRot="1" noChangeAspect="1"/>
          </p:cNvSpPr>
          <p:nvPr>
            <p:ph type="sldImg" idx="2"/>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18502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a:solidFill>
                  <a:schemeClr val="tx2"/>
                </a:solidFill>
                <a:latin typeface="Open Sans"/>
                <a:ea typeface="Open Sans"/>
                <a:cs typeface="Open Sans"/>
              </a:rPr>
              <a:t>-States must spend NEVI Formula Program funds in compliance with the federal government’s Justice40 initiative</a:t>
            </a:r>
          </a:p>
          <a:p>
            <a:pPr>
              <a:spcAft>
                <a:spcPts val="600"/>
              </a:spcAft>
            </a:pPr>
            <a:r>
              <a:rPr lang="en-US" sz="1200">
                <a:solidFill>
                  <a:schemeClr val="tx2"/>
                </a:solidFill>
                <a:latin typeface="Open Sans"/>
                <a:ea typeface="Open Sans"/>
                <a:cs typeface="Open Sans"/>
              </a:rPr>
              <a:t>-Justice40 establishes a goal that ≥ 40% of the benefits of federal investments in climate and clean energy infrastructure are distributed to disadvantaged communities</a:t>
            </a:r>
          </a:p>
          <a:p>
            <a:pPr>
              <a:spcAft>
                <a:spcPts val="600"/>
              </a:spcAft>
            </a:pPr>
            <a:r>
              <a:rPr lang="en-US" sz="1200">
                <a:solidFill>
                  <a:schemeClr val="tx2"/>
                </a:solidFill>
                <a:latin typeface="Open Sans"/>
                <a:ea typeface="Open Sans"/>
                <a:cs typeface="Open Sans"/>
              </a:rPr>
              <a:t>-Note: This does not mean that 40% of all charging infrastructure funded under this program must be placed in disadvantaged communities.</a:t>
            </a:r>
          </a:p>
          <a:p>
            <a:pPr>
              <a:spcAft>
                <a:spcPts val="600"/>
              </a:spcAft>
            </a:pPr>
            <a:r>
              <a:rPr lang="en-US" sz="1200">
                <a:solidFill>
                  <a:schemeClr val="tx2"/>
                </a:solidFill>
                <a:latin typeface="Open Sans"/>
                <a:ea typeface="Open Sans"/>
                <a:cs typeface="Open Sans"/>
              </a:rPr>
              <a:t>-</a:t>
            </a:r>
            <a:r>
              <a:rPr lang="en-US" sz="1200">
                <a:solidFill>
                  <a:schemeClr val="tx1"/>
                </a:solidFill>
                <a:latin typeface="Open Sans"/>
                <a:ea typeface="Open Sans"/>
                <a:cs typeface="Open Sans"/>
              </a:rPr>
              <a:t>TDEC and TDOT are actively seeking input via public engagement sessions and a publicly-available survey on how best to benefit disadvantaged communities.</a:t>
            </a:r>
            <a:endParaRPr lang="en-US" sz="1200">
              <a:solidFill>
                <a:schemeClr val="tx1"/>
              </a:solidFill>
              <a:highlight>
                <a:srgbClr val="FFFF00"/>
              </a:highlight>
              <a:latin typeface="Open Sans"/>
              <a:ea typeface="Open Sans"/>
              <a:cs typeface="Open Sans"/>
            </a:endParaRPr>
          </a:p>
          <a:p>
            <a:endParaRPr lang="en-US">
              <a:solidFill>
                <a:schemeClr val="tx1"/>
              </a:solidFill>
            </a:endParaRPr>
          </a:p>
          <a:p>
            <a:r>
              <a:rPr lang="en-US"/>
              <a:t>Consistent with the Justice40 Interim Guidance, U.S. Department of Transportation (DOT) and U.S. Department of Energy (DOE) developed a joint interim definition of disadvantaged communities (DACs) for the National Electric Vehicle Infrastructure (NEVI) Formula Program. The joint interim definition uses publicly available data sets that capture vulnerable populations, health, transportation access and burden, energy burden, fossil dependence, resilience, and environmental and climate hazards. The geographic area associated with these three DAC components can be viewed on the Electric Vehicle (EV) Charging Justice40 Map tool.</a:t>
            </a:r>
            <a:endParaRPr lang="en-US">
              <a:cs typeface="Arial"/>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18</a:t>
            </a:fld>
            <a:endParaRPr lang="en-US" sz="1200">
              <a:solidFill>
                <a:schemeClr val="dk1"/>
              </a:solidFill>
            </a:endParaRPr>
          </a:p>
        </p:txBody>
      </p:sp>
    </p:spTree>
    <p:extLst>
      <p:ext uri="{BB962C8B-B14F-4D97-AF65-F5344CB8AC3E}">
        <p14:creationId xmlns:p14="http://schemas.microsoft.com/office/powerpoint/2010/main" val="3201012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1000">
                <a:effectLst/>
                <a:latin typeface="Open Sans" panose="020B0606030504020204" pitchFamily="34" charset="0"/>
                <a:ea typeface="Calibri" panose="020F0502020204030204" pitchFamily="34" charset="0"/>
                <a:cs typeface="Times New Roman" panose="02020603050405020304" pitchFamily="18" charset="0"/>
              </a:rPr>
              <a:t>Plans shall include the following: </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Introduction.</a:t>
            </a:r>
            <a:r>
              <a:rPr lang="en-US" sz="1000">
                <a:effectLst/>
                <a:latin typeface="Open Sans" panose="020B0606030504020204" pitchFamily="34" charset="0"/>
                <a:ea typeface="Calibri" panose="020F0502020204030204" pitchFamily="34" charset="0"/>
                <a:cs typeface="Times New Roman" panose="02020603050405020304" pitchFamily="18" charset="0"/>
              </a:rPr>
              <a:t> Discuss the Plan development process, the scope, the dates of the analysis, and the dates of adoption.</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State Agency Coordination.</a:t>
            </a:r>
            <a:r>
              <a:rPr lang="en-US" sz="1000">
                <a:effectLst/>
                <a:latin typeface="Open Sans" panose="020B0606030504020204" pitchFamily="34" charset="0"/>
                <a:ea typeface="Calibri" panose="020F0502020204030204" pitchFamily="34" charset="0"/>
                <a:cs typeface="Times New Roman" panose="02020603050405020304" pitchFamily="18" charset="0"/>
              </a:rPr>
              <a:t> Describe how the State DOT has coordinated with the State’s energy and/or environment department in the development and approval of the Plan. The Plan should address any steps the State’s DOT has taken or plans to take to maximize opportunities to utilize U.S.-made EV supply equipment.</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Public Engagement.</a:t>
            </a:r>
            <a:r>
              <a:rPr lang="en-US" sz="1000">
                <a:effectLst/>
                <a:latin typeface="Open Sans" panose="020B0606030504020204" pitchFamily="34" charset="0"/>
                <a:ea typeface="Calibri" panose="020F0502020204030204" pitchFamily="34" charset="0"/>
                <a:cs typeface="Times New Roman" panose="02020603050405020304" pitchFamily="18" charset="0"/>
              </a:rPr>
              <a:t> Discuss the involvement of particular stakeholder groups in the Plan’s development to include the general public, governmental entities, federally recognized Tribes, labor organizations, private sector/industry representatives, representatives of the transportation and freight logistics industries, state public transportation agencies, and urban, rural, and underserved or disadvantaged communities. </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Plan Vision and Goals.</a:t>
            </a:r>
            <a:r>
              <a:rPr lang="en-US" sz="1000">
                <a:effectLst/>
                <a:latin typeface="Open Sans" panose="020B0606030504020204" pitchFamily="34" charset="0"/>
                <a:ea typeface="Calibri" panose="020F0502020204030204" pitchFamily="34" charset="0"/>
                <a:cs typeface="Times New Roman" panose="02020603050405020304" pitchFamily="18" charset="0"/>
              </a:rPr>
              <a:t> Describe how the Plan supports a convenient, affordable, reliable, and equitable statewide and national EV network. The Plans should be updated on an annual basis to reflect the State funding Plans for that fiscal year. Each State should provide 5-year goals for the duration of the program that include at least one outcome-oriented goal with a quantitative target. </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Contracting.</a:t>
            </a:r>
            <a:r>
              <a:rPr lang="en-US" sz="1000">
                <a:effectLst/>
                <a:latin typeface="Open Sans" panose="020B0606030504020204" pitchFamily="34" charset="0"/>
                <a:ea typeface="Calibri" panose="020F0502020204030204" pitchFamily="34" charset="0"/>
                <a:cs typeface="Times New Roman" panose="02020603050405020304" pitchFamily="18" charset="0"/>
              </a:rPr>
              <a:t> FHWA anticipates that, in most instances, States will contract with private entities for the installation, operation, and/or maintenance of EV charging infrastructure funded in whole or in part through the NEVI Formula Program. The Plan should detail whether the State intends to contract with third-party entities, and if so, how the State will ensure that those entities deliver EV charging infrastructure in a manner that leads to efficient and effective deployment against Plan goals. This section should also include a strategy for achieving efficient delivery and deployment and ongoing operation and maintenance. </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Existing and Future Conditions Analysis.</a:t>
            </a:r>
            <a:r>
              <a:rPr lang="en-US" sz="1000">
                <a:effectLst/>
                <a:latin typeface="Open Sans" panose="020B0606030504020204" pitchFamily="34" charset="0"/>
                <a:ea typeface="Calibri" panose="020F0502020204030204" pitchFamily="34" charset="0"/>
                <a:cs typeface="Times New Roman" panose="02020603050405020304" pitchFamily="18" charset="0"/>
              </a:rPr>
              <a:t> Identify the existing conditions within the study area at the time of the Plan creation. Include info regarding the State’s geography and terrain as it pertains to its EV charger deployment vision and challenges, current and future temperature and precipitation patterns, industry/market conditions, public transportation needs, freight and other supply chain needs, grid capacity necessary to support additional EV charging infrastructure, electric utilities that service the study area, land use patterns, travel patterns, EV charging infrastructure, information dissemination about the EV charging station availability. </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EV Charging Infrastructure Deployment.</a:t>
            </a:r>
            <a:r>
              <a:rPr lang="en-US" sz="1000">
                <a:effectLst/>
                <a:latin typeface="Open Sans" panose="020B0606030504020204" pitchFamily="34" charset="0"/>
                <a:ea typeface="Calibri" panose="020F0502020204030204" pitchFamily="34" charset="0"/>
                <a:cs typeface="Times New Roman" panose="02020603050405020304" pitchFamily="18" charset="0"/>
              </a:rPr>
              <a:t> Discuss EV charging infrastructure installations and associated policies to meet the vision and goals of the Plan. The Plan does not need to include a list of exact EV charging infrastructure locations, but rather should include an overall strategy for installations along designated corridors that prioritizes build-out along the Interstate Highway System. Include information about planned new EV charging infrastructure deployment location types, as well as existing EV charging infrastructure locations planned for upgrade or expansion. Plans should also identify which utility’s territory the planned installations or upgrades are located in. The section should also include a map of the corridors that are planned for EV charging infrastructure installation or upgrade. Finally, this section should also identify the source of non-federal funding for EV charging infrastructure deployments.</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Implementation.</a:t>
            </a:r>
            <a:r>
              <a:rPr lang="en-US" sz="1000">
                <a:effectLst/>
                <a:latin typeface="Open Sans" panose="020B0606030504020204" pitchFamily="34" charset="0"/>
                <a:ea typeface="Calibri" panose="020F0502020204030204" pitchFamily="34" charset="0"/>
                <a:cs typeface="Times New Roman" panose="02020603050405020304" pitchFamily="18" charset="0"/>
              </a:rPr>
              <a:t> Discuss EV charging operations and maintenance programs as well as EV charging infrastructure data collection and sharing. The Plan should also demonstrate how the implementation will promote strong labor, safety, training, and installation standards as well as opportunities for the participation of small businesses; address emergency and evacuation needs, snow removal and seasonal needs, and ways for EV charging to support those needs; and describe strategies for resilience for operation during emergencies and extreme weather.</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Civil Rights.</a:t>
            </a:r>
            <a:r>
              <a:rPr lang="en-US" sz="1000">
                <a:effectLst/>
                <a:latin typeface="Open Sans" panose="020B0606030504020204" pitchFamily="34" charset="0"/>
                <a:ea typeface="Calibri" panose="020F0502020204030204" pitchFamily="34" charset="0"/>
                <a:cs typeface="Times New Roman" panose="02020603050405020304" pitchFamily="18" charset="0"/>
              </a:rPr>
              <a:t> Discuss how the State planning and implementation will ensure compliance with State and Federal civil rights laws, including Title VI of the Civil Rights Act and accompanying USDOT regulations, the American with Disabilities Act, and Section 504 of the Rehabilitation Act.</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Equity Considerations.</a:t>
            </a:r>
            <a:r>
              <a:rPr lang="en-US" sz="1000">
                <a:effectLst/>
                <a:latin typeface="Open Sans" panose="020B0606030504020204" pitchFamily="34" charset="0"/>
                <a:ea typeface="Calibri" panose="020F0502020204030204" pitchFamily="34" charset="0"/>
                <a:cs typeface="Times New Roman" panose="02020603050405020304" pitchFamily="18" charset="0"/>
              </a:rPr>
              <a:t> Develop through engagement with rural, underserved, and disadvantaged communities and stakeholders, including relevant suppliers and contractors. </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Labor and Workforce Considerations.</a:t>
            </a:r>
            <a:r>
              <a:rPr lang="en-US" sz="1000">
                <a:effectLst/>
                <a:latin typeface="Open Sans" panose="020B0606030504020204" pitchFamily="34" charset="0"/>
                <a:ea typeface="Calibri" panose="020F0502020204030204" pitchFamily="34" charset="0"/>
                <a:cs typeface="Times New Roman" panose="02020603050405020304" pitchFamily="18" charset="0"/>
              </a:rPr>
              <a:t> Consider the training, experience level, and diversity of the workforce that is installing and maintaining EV charging infrastructure. </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Cybersecurity.</a:t>
            </a:r>
            <a:r>
              <a:rPr lang="en-US" sz="1000">
                <a:effectLst/>
                <a:latin typeface="Open Sans" panose="020B0606030504020204" pitchFamily="34" charset="0"/>
                <a:ea typeface="Calibri" panose="020F0502020204030204" pitchFamily="34" charset="0"/>
                <a:cs typeface="Times New Roman" panose="02020603050405020304" pitchFamily="18" charset="0"/>
              </a:rPr>
              <a:t> Discuss how the State will address cybersecurity. The Plan should identify considerations when software updates are made to ensure the station or vehicle is not compromised by malicious code, or that a vehicle infects other stations during future charges.</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Program Evaluation.</a:t>
            </a:r>
            <a:r>
              <a:rPr lang="en-US" sz="1000">
                <a:effectLst/>
                <a:latin typeface="Open Sans" panose="020B0606030504020204" pitchFamily="34" charset="0"/>
                <a:ea typeface="Calibri" panose="020F0502020204030204" pitchFamily="34" charset="0"/>
                <a:cs typeface="Times New Roman" panose="02020603050405020304" pitchFamily="18" charset="0"/>
              </a:rPr>
              <a:t> Describe the State’s schedule and plan for evaluating performance in achieving its 5-year goals and vision. Evaluation should include monitoring performance metrics, such as EV charging infrastructure usage, EV charging infrastructure reliability, customer satisfaction, equitable distribution and access to EV charging infrastructure within the State, greenhouse gas emissions, or other metrics that support creating a national network. </a:t>
            </a:r>
          </a:p>
          <a:p>
            <a:pPr marL="1143000" marR="0" lvl="2" indent="-228600">
              <a:spcBef>
                <a:spcPts val="0"/>
              </a:spcBef>
              <a:spcAft>
                <a:spcPts val="0"/>
              </a:spcAft>
              <a:buFont typeface="Wingdings" panose="05000000000000000000" pitchFamily="2" charset="2"/>
              <a:buChar char=""/>
            </a:pPr>
            <a:r>
              <a:rPr lang="en-US" sz="1000" b="1">
                <a:effectLst/>
                <a:latin typeface="Open Sans" panose="020B0606030504020204" pitchFamily="34" charset="0"/>
                <a:ea typeface="Calibri" panose="020F0502020204030204" pitchFamily="34" charset="0"/>
                <a:cs typeface="Times New Roman" panose="02020603050405020304" pitchFamily="18" charset="0"/>
              </a:rPr>
              <a:t>Discretionary Exceptions.</a:t>
            </a:r>
            <a:r>
              <a:rPr lang="en-US" sz="1000">
                <a:effectLst/>
                <a:latin typeface="Open Sans" panose="020B0606030504020204" pitchFamily="34" charset="0"/>
                <a:ea typeface="Calibri" panose="020F0502020204030204" pitchFamily="34" charset="0"/>
                <a:cs typeface="Times New Roman" panose="02020603050405020304" pitchFamily="18" charset="0"/>
              </a:rPr>
              <a:t> As part of the development and approval of State Plans, and in very limited circumstances, a State may submit a request for discretionary exceptions from the requirement that charging infrastructure is installed every 50 miles along that State’s portion of the Interstate Highway System within 1 travel mile of the Interstate, as provided in the Alternative Fuel Corridors request for nominations criteria. All approved exceptions will be supported by a reasoned justification from the State that demonstrates the exception will help support a convenient, affordable, reliable, and equitable national EV charging network. Exceptions must be clearly identified and justified in State plans. Additional coordination with FHWA and the Joint Office may be necessary before any exception is approved. </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19</a:t>
            </a:fld>
            <a:endParaRPr lang="en-US" sz="1200">
              <a:solidFill>
                <a:schemeClr val="dk1"/>
              </a:solidFill>
            </a:endParaRPr>
          </a:p>
        </p:txBody>
      </p:sp>
    </p:spTree>
    <p:extLst>
      <p:ext uri="{BB962C8B-B14F-4D97-AF65-F5344CB8AC3E}">
        <p14:creationId xmlns:p14="http://schemas.microsoft.com/office/powerpoint/2010/main" val="393580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TDEC and TDOT are now conducting stakeholder and public outreach to support the development of the plan. The Departments welcome feedback from the public and relevant stakeholders on the NEVI Formula Program planning process. TDOT and TDEC have developed a virtual survey. All responses to this survey must be submitted by 5:00 PM CT on May 31, 2022 in order for feedback to be considered by the State during plan development. In addition, TDEC and TDOT will host eight in-person listening sessions across the State to solicit feedback and answer questions on the NEVI formula program.</a:t>
            </a:r>
          </a:p>
          <a:p>
            <a:endParaRPr lang="en-US"/>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20</a:t>
            </a:fld>
            <a:endParaRPr lang="en-US" sz="1200">
              <a:solidFill>
                <a:schemeClr val="dk1"/>
              </a:solidFill>
            </a:endParaRPr>
          </a:p>
        </p:txBody>
      </p:sp>
    </p:spTree>
    <p:extLst>
      <p:ext uri="{BB962C8B-B14F-4D97-AF65-F5344CB8AC3E}">
        <p14:creationId xmlns:p14="http://schemas.microsoft.com/office/powerpoint/2010/main" val="183247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I-40, I-75, I-24, I-65, I-81, I-26, US Hwy 64</a:t>
            </a:r>
          </a:p>
          <a:p>
            <a:r>
              <a:rPr lang="en-US"/>
              <a:t>May 2 – Kingston</a:t>
            </a:r>
            <a:endParaRPr lang="en-US">
              <a:cs typeface="Arial"/>
            </a:endParaRPr>
          </a:p>
          <a:p>
            <a:r>
              <a:rPr lang="en-US"/>
              <a:t>May 3 – Kingsport</a:t>
            </a:r>
            <a:endParaRPr lang="en-US">
              <a:cs typeface="Arial"/>
            </a:endParaRPr>
          </a:p>
          <a:p>
            <a:r>
              <a:rPr lang="en-US"/>
              <a:t>May 4 – Knoxville</a:t>
            </a:r>
            <a:endParaRPr lang="en-US">
              <a:cs typeface="Arial"/>
            </a:endParaRPr>
          </a:p>
          <a:p>
            <a:r>
              <a:rPr lang="en-US"/>
              <a:t>May 9 – Nashville</a:t>
            </a:r>
            <a:endParaRPr lang="en-US">
              <a:cs typeface="Arial"/>
            </a:endParaRPr>
          </a:p>
          <a:p>
            <a:r>
              <a:rPr lang="en-US"/>
              <a:t>May 10 – Hillsboro</a:t>
            </a:r>
            <a:endParaRPr lang="en-US">
              <a:cs typeface="Arial"/>
            </a:endParaRPr>
          </a:p>
          <a:p>
            <a:r>
              <a:rPr lang="en-US"/>
              <a:t>May 11 – Chattanooga</a:t>
            </a:r>
            <a:endParaRPr lang="en-US">
              <a:cs typeface="Arial"/>
            </a:endParaRPr>
          </a:p>
          <a:p>
            <a:r>
              <a:rPr lang="en-US"/>
              <a:t>May 16 – Memphis</a:t>
            </a:r>
            <a:endParaRPr lang="en-US">
              <a:cs typeface="Arial"/>
            </a:endParaRPr>
          </a:p>
          <a:p>
            <a:r>
              <a:rPr lang="en-US"/>
              <a:t>May 17 – Fayetteville</a:t>
            </a:r>
            <a:endParaRPr lang="en-US">
              <a:cs typeface="Arial"/>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21</a:t>
            </a:fld>
            <a:endParaRPr lang="en-US" sz="1200">
              <a:solidFill>
                <a:schemeClr val="dk1"/>
              </a:solidFill>
            </a:endParaRPr>
          </a:p>
        </p:txBody>
      </p:sp>
    </p:spTree>
    <p:extLst>
      <p:ext uri="{BB962C8B-B14F-4D97-AF65-F5344CB8AC3E}">
        <p14:creationId xmlns:p14="http://schemas.microsoft.com/office/powerpoint/2010/main" val="2735646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702629" y="4481532"/>
            <a:ext cx="5621019" cy="3666709"/>
          </a:xfrm>
          <a:prstGeom prst="rect">
            <a:avLst/>
          </a:prstGeom>
          <a:noFill/>
          <a:ln>
            <a:noFill/>
          </a:ln>
        </p:spPr>
        <p:txBody>
          <a:bodyPr lIns="93339" tIns="46656" rIns="93339" bIns="46656" anchor="t" anchorCtr="0">
            <a:noAutofit/>
          </a:bodyPr>
          <a:lstStyle/>
          <a:p>
            <a:endParaRPr>
              <a:solidFill>
                <a:schemeClr val="dk1"/>
              </a:solidFill>
              <a:latin typeface="Arial"/>
              <a:ea typeface="Arial"/>
              <a:cs typeface="Arial"/>
              <a:sym typeface="Arial"/>
            </a:endParaRPr>
          </a:p>
        </p:txBody>
      </p:sp>
      <p:sp>
        <p:nvSpPr>
          <p:cNvPr id="144" name="Shape 144"/>
          <p:cNvSpPr txBox="1">
            <a:spLocks noGrp="1"/>
          </p:cNvSpPr>
          <p:nvPr>
            <p:ph type="sldNum" idx="12"/>
          </p:nvPr>
        </p:nvSpPr>
        <p:spPr>
          <a:xfrm>
            <a:off x="3979930" y="8845045"/>
            <a:ext cx="3044718" cy="467229"/>
          </a:xfrm>
          <a:prstGeom prst="rect">
            <a:avLst/>
          </a:prstGeom>
          <a:noFill/>
          <a:ln>
            <a:noFill/>
          </a:ln>
        </p:spPr>
        <p:txBody>
          <a:bodyPr lIns="93339" tIns="46656" rIns="93339" bIns="46656" anchor="b" anchorCtr="0">
            <a:noAutofit/>
          </a:bodyPr>
          <a:lstStyle/>
          <a:p>
            <a:pPr algn="r">
              <a:buSzPct val="25000"/>
            </a:pPr>
            <a:fld id="{00000000-1234-1234-1234-123412341234}" type="slidenum">
              <a:rPr lang="en-US" sz="1200">
                <a:solidFill>
                  <a:schemeClr val="dk1"/>
                </a:solidFill>
              </a:rPr>
              <a:pPr algn="r">
                <a:buSzPct val="25000"/>
              </a:pPr>
              <a:t>23</a:t>
            </a:fld>
            <a:endParaRPr lang="en-US" sz="1200">
              <a:solidFill>
                <a:schemeClr val="dk1"/>
              </a:solidFill>
            </a:endParaRPr>
          </a:p>
        </p:txBody>
      </p:sp>
    </p:spTree>
    <p:extLst>
      <p:ext uri="{BB962C8B-B14F-4D97-AF65-F5344CB8AC3E}">
        <p14:creationId xmlns:p14="http://schemas.microsoft.com/office/powerpoint/2010/main" val="330009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2629" y="4481532"/>
            <a:ext cx="5621019" cy="3666709"/>
          </a:xfrm>
          <a:prstGeom prst="rect">
            <a:avLst/>
          </a:prstGeom>
        </p:spPr>
        <p:txBody>
          <a:bodyPr lIns="93339" tIns="93339" rIns="93339" bIns="93339" anchor="t" anchorCtr="0">
            <a:noAutofit/>
          </a:bodyPr>
          <a:lstStyle/>
          <a:p>
            <a:r>
              <a:rPr lang="en-US"/>
              <a:t>Disseminate worksheets (simplified version of the virtual survey) for attendees to respond to prompted questions/provide thoughts or feedback in writing. Also disseminate index cards for specific questions that will be answered following the presentation, during Q&amp;A.</a:t>
            </a:r>
            <a:endParaRPr/>
          </a:p>
        </p:txBody>
      </p:sp>
      <p:sp>
        <p:nvSpPr>
          <p:cNvPr id="157" name="Shape 157"/>
          <p:cNvSpPr>
            <a:spLocks noGrp="1" noRot="1" noChangeAspect="1"/>
          </p:cNvSpPr>
          <p:nvPr>
            <p:ph type="sldImg" idx="2"/>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8875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2629" y="4481532"/>
            <a:ext cx="5621019" cy="3666709"/>
          </a:xfrm>
          <a:prstGeom prst="rect">
            <a:avLst/>
          </a:prstGeom>
        </p:spPr>
        <p:txBody>
          <a:bodyPr lIns="93339" tIns="93339" rIns="93339" bIns="93339" anchor="t" anchorCtr="0">
            <a:noAutofit/>
          </a:bodyPr>
          <a:lstStyle/>
          <a:p>
            <a:pPr marL="228600" indent="-228600">
              <a:buAutoNum type="arabicPeriod"/>
            </a:pPr>
            <a:r>
              <a:rPr lang="en-US"/>
              <a:t>National Electric Vehicle Infrastructure (NEVI) Formula Program. The $5 billion NEVI Formula Program will provide dedicated funding to States to strategically deploy EV charging infrastructure and establish an interconnected network to facilitate data collection, access, and reliability. </a:t>
            </a:r>
          </a:p>
          <a:p>
            <a:pPr marL="0" indent="0">
              <a:buNone/>
            </a:pPr>
            <a:r>
              <a:rPr lang="en-US"/>
              <a:t>2. Discretionary Grant Program for Charging and Fueling Infrastructure. The $2.5 billion discretionary grant program is further divided into two distinct $1.25 billion grant programs to support alternative fuel and other EV charger deployment. These discretionary grant programs will ensure charger deployment meets the Biden-Harris Administration priorities such as supporting rural charging, building resilient infrastructure, climate change, and increasing EV charging access in underserved and overburdened communities (“disadvantaged communities”):</a:t>
            </a:r>
          </a:p>
          <a:p>
            <a:r>
              <a:rPr lang="en-US"/>
              <a:t>•Corridor Charging Grant Program. This program will strategically deploy publicly accessible EV charging infrastructure and hydrogen, propane, and natural gas fueling infrastructure along designated Alternative Fuel Corridors.</a:t>
            </a:r>
          </a:p>
          <a:p>
            <a:r>
              <a:rPr lang="en-US"/>
              <a:t>•Community Charging Grant Program. This program will strategically deploy publicly accessible EV charging infrastructure and hydrogen, propane, and natural gas fueling infrastructure in communities.</a:t>
            </a:r>
          </a:p>
        </p:txBody>
      </p:sp>
      <p:sp>
        <p:nvSpPr>
          <p:cNvPr id="157" name="Shape 157"/>
          <p:cNvSpPr>
            <a:spLocks noGrp="1" noRot="1" noChangeAspect="1"/>
          </p:cNvSpPr>
          <p:nvPr>
            <p:ph type="sldImg" idx="2"/>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605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2629" y="4481532"/>
            <a:ext cx="5621019" cy="3666709"/>
          </a:xfrm>
          <a:prstGeom prst="rect">
            <a:avLst/>
          </a:prstGeom>
        </p:spPr>
        <p:txBody>
          <a:bodyPr lIns="93339" tIns="93339" rIns="93339" bIns="93339" anchor="t" anchorCtr="0">
            <a:noAutofit/>
          </a:bodyPr>
          <a:lstStyle/>
          <a:p>
            <a:r>
              <a:rPr lang="en-US"/>
              <a:t>Initially, funding under this program is directed to designated Alternative Fuel Corridors for electric vehicles to build out this national network, particularly along the Interstate Highway System. When the national network is fully built out, funding may be used on any public road or in other publicly accessible locations. Ten percent of the NEVI Formula Program will be set-aside each fiscal year for the Secretary of Transportation to provide discretionary grants to help fill gaps in the national network. A separate process for these “gap-filling” grants will be established in future guidance.</a:t>
            </a:r>
          </a:p>
          <a:p>
            <a:endParaRPr/>
          </a:p>
        </p:txBody>
      </p:sp>
      <p:sp>
        <p:nvSpPr>
          <p:cNvPr id="157" name="Shape 157"/>
          <p:cNvSpPr>
            <a:spLocks noGrp="1" noRot="1" noChangeAspect="1"/>
          </p:cNvSpPr>
          <p:nvPr>
            <p:ph type="sldImg" idx="2"/>
          </p:nvPr>
        </p:nvSpPr>
        <p:spPr>
          <a:xfrm>
            <a:off x="719138" y="1163638"/>
            <a:ext cx="5588000" cy="31432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932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I-40, I-75, I-24, I-65, I-81, I-26, US Hwy 64</a:t>
            </a:r>
          </a:p>
          <a:p>
            <a:r>
              <a:rPr lang="en-US"/>
              <a:t>May 2 – Kingston</a:t>
            </a:r>
          </a:p>
          <a:p>
            <a:r>
              <a:rPr lang="en-US"/>
              <a:t>May 3 – Kingsport</a:t>
            </a:r>
          </a:p>
          <a:p>
            <a:r>
              <a:rPr lang="en-US"/>
              <a:t>May 4 – Knoxville</a:t>
            </a:r>
          </a:p>
          <a:p>
            <a:r>
              <a:rPr lang="en-US"/>
              <a:t>May 9 – Nashville</a:t>
            </a:r>
          </a:p>
          <a:p>
            <a:r>
              <a:rPr lang="en-US"/>
              <a:t>May 10 – Hillsboro</a:t>
            </a:r>
          </a:p>
          <a:p>
            <a:r>
              <a:rPr lang="en-US"/>
              <a:t>May 11 – Chattanooga</a:t>
            </a:r>
          </a:p>
          <a:p>
            <a:r>
              <a:rPr lang="en-US"/>
              <a:t>May 16 – Memphis</a:t>
            </a:r>
          </a:p>
          <a:p>
            <a:r>
              <a:rPr lang="en-US"/>
              <a:t>May 17 – Fayetteville</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5</a:t>
            </a:fld>
            <a:endParaRPr lang="en-US" sz="1200">
              <a:solidFill>
                <a:schemeClr val="dk1"/>
              </a:solidFill>
            </a:endParaRPr>
          </a:p>
        </p:txBody>
      </p:sp>
    </p:spTree>
    <p:extLst>
      <p:ext uri="{BB962C8B-B14F-4D97-AF65-F5344CB8AC3E}">
        <p14:creationId xmlns:p14="http://schemas.microsoft.com/office/powerpoint/2010/main" val="364234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9</a:t>
            </a:fld>
            <a:endParaRPr lang="en-US" sz="1200">
              <a:solidFill>
                <a:schemeClr val="dk1"/>
              </a:solidFill>
            </a:endParaRPr>
          </a:p>
        </p:txBody>
      </p:sp>
    </p:spTree>
    <p:extLst>
      <p:ext uri="{BB962C8B-B14F-4D97-AF65-F5344CB8AC3E}">
        <p14:creationId xmlns:p14="http://schemas.microsoft.com/office/powerpoint/2010/main" val="375028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10</a:t>
            </a:fld>
            <a:endParaRPr lang="en-US" sz="1200">
              <a:solidFill>
                <a:schemeClr val="dk1"/>
              </a:solidFill>
            </a:endParaRPr>
          </a:p>
        </p:txBody>
      </p:sp>
    </p:spTree>
    <p:extLst>
      <p:ext uri="{BB962C8B-B14F-4D97-AF65-F5344CB8AC3E}">
        <p14:creationId xmlns:p14="http://schemas.microsoft.com/office/powerpoint/2010/main" val="72182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11</a:t>
            </a:fld>
            <a:endParaRPr lang="en-US" sz="1200">
              <a:solidFill>
                <a:schemeClr val="dk1"/>
              </a:solidFill>
            </a:endParaRPr>
          </a:p>
        </p:txBody>
      </p:sp>
    </p:spTree>
    <p:extLst>
      <p:ext uri="{BB962C8B-B14F-4D97-AF65-F5344CB8AC3E}">
        <p14:creationId xmlns:p14="http://schemas.microsoft.com/office/powerpoint/2010/main" val="674153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 of Light-Duty Sales Were EVs in TN in Q4 2021</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rPr>
              <a:pPr algn="r">
                <a:buSzPct val="25000"/>
              </a:pPr>
              <a:t>12</a:t>
            </a:fld>
            <a:endParaRPr lang="en-US" sz="1200">
              <a:solidFill>
                <a:schemeClr val="dk1"/>
              </a:solidFill>
            </a:endParaRPr>
          </a:p>
        </p:txBody>
      </p:sp>
    </p:spTree>
    <p:extLst>
      <p:ext uri="{BB962C8B-B14F-4D97-AF65-F5344CB8AC3E}">
        <p14:creationId xmlns:p14="http://schemas.microsoft.com/office/powerpoint/2010/main" val="13677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4400">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600">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spTree>
    <p:extLst>
      <p:ext uri="{BB962C8B-B14F-4D97-AF65-F5344CB8AC3E}">
        <p14:creationId xmlns:p14="http://schemas.microsoft.com/office/powerpoint/2010/main" val="260117135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pic>
        <p:nvPicPr>
          <p:cNvPr id="9" name="Picture 8" descr="Text&#10;&#10;Description automatically generated">
            <a:extLst>
              <a:ext uri="{FF2B5EF4-FFF2-40B4-BE49-F238E27FC236}">
                <a16:creationId xmlns:a16="http://schemas.microsoft.com/office/drawing/2014/main" id="{35DC11AC-B2C2-4237-95C2-88C702DE8C97}"/>
              </a:ext>
            </a:extLst>
          </p:cNvPr>
          <p:cNvPicPr>
            <a:picLocks noChangeAspect="1"/>
          </p:cNvPicPr>
          <p:nvPr userDrawn="1"/>
        </p:nvPicPr>
        <p:blipFill rotWithShape="1">
          <a:blip r:embed="rId2"/>
          <a:srcRect r="6534"/>
          <a:stretch/>
        </p:blipFill>
        <p:spPr>
          <a:xfrm>
            <a:off x="10896601" y="5485521"/>
            <a:ext cx="1142999" cy="1296280"/>
          </a:xfrm>
          <a:prstGeom prst="rect">
            <a:avLst/>
          </a:prstGeom>
        </p:spPr>
      </p:pic>
    </p:spTree>
    <p:extLst>
      <p:ext uri="{BB962C8B-B14F-4D97-AF65-F5344CB8AC3E}">
        <p14:creationId xmlns:p14="http://schemas.microsoft.com/office/powerpoint/2010/main" val="221038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pic>
        <p:nvPicPr>
          <p:cNvPr id="5" name="Picture 4" descr="Text&#10;&#10;Description automatically generated">
            <a:extLst>
              <a:ext uri="{FF2B5EF4-FFF2-40B4-BE49-F238E27FC236}">
                <a16:creationId xmlns:a16="http://schemas.microsoft.com/office/drawing/2014/main" id="{6EB8E42B-2498-44B1-BD26-6444E14BC9AF}"/>
              </a:ext>
            </a:extLst>
          </p:cNvPr>
          <p:cNvPicPr>
            <a:picLocks noChangeAspect="1"/>
          </p:cNvPicPr>
          <p:nvPr userDrawn="1"/>
        </p:nvPicPr>
        <p:blipFill rotWithShape="1">
          <a:blip r:embed="rId2"/>
          <a:srcRect r="6534"/>
          <a:stretch/>
        </p:blipFill>
        <p:spPr>
          <a:xfrm>
            <a:off x="10977726" y="5524498"/>
            <a:ext cx="1066799" cy="1209861"/>
          </a:xfrm>
          <a:prstGeom prst="rect">
            <a:avLst/>
          </a:prstGeom>
        </p:spPr>
      </p:pic>
    </p:spTree>
    <p:extLst>
      <p:ext uri="{BB962C8B-B14F-4D97-AF65-F5344CB8AC3E}">
        <p14:creationId xmlns:p14="http://schemas.microsoft.com/office/powerpoint/2010/main" val="1665962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5" y="1346201"/>
            <a:ext cx="62714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72848" y="1346201"/>
            <a:ext cx="60036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pic>
        <p:nvPicPr>
          <p:cNvPr id="6" name="Picture 5" descr="Text&#10;&#10;Description automatically generated">
            <a:extLst>
              <a:ext uri="{FF2B5EF4-FFF2-40B4-BE49-F238E27FC236}">
                <a16:creationId xmlns:a16="http://schemas.microsoft.com/office/drawing/2014/main" id="{9E132CEB-84DB-4268-B275-C0BFEB3D8EED}"/>
              </a:ext>
            </a:extLst>
          </p:cNvPr>
          <p:cNvPicPr>
            <a:picLocks noChangeAspect="1"/>
          </p:cNvPicPr>
          <p:nvPr userDrawn="1"/>
        </p:nvPicPr>
        <p:blipFill rotWithShape="1">
          <a:blip r:embed="rId2"/>
          <a:srcRect r="6534"/>
          <a:stretch/>
        </p:blipFill>
        <p:spPr>
          <a:xfrm>
            <a:off x="10909686" y="5571939"/>
            <a:ext cx="1066799" cy="1209861"/>
          </a:xfrm>
          <a:prstGeom prst="rect">
            <a:avLst/>
          </a:prstGeom>
        </p:spPr>
      </p:pic>
    </p:spTree>
    <p:extLst>
      <p:ext uri="{BB962C8B-B14F-4D97-AF65-F5344CB8AC3E}">
        <p14:creationId xmlns:p14="http://schemas.microsoft.com/office/powerpoint/2010/main" val="240463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6993" y="1315594"/>
            <a:ext cx="5819616"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6994" y="1955356"/>
            <a:ext cx="58196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1068" y="1315594"/>
            <a:ext cx="5816216"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1067" y="1966403"/>
            <a:ext cx="581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pic>
        <p:nvPicPr>
          <p:cNvPr id="8" name="Picture 7" descr="Text&#10;&#10;Description automatically generated">
            <a:extLst>
              <a:ext uri="{FF2B5EF4-FFF2-40B4-BE49-F238E27FC236}">
                <a16:creationId xmlns:a16="http://schemas.microsoft.com/office/drawing/2014/main" id="{27AB1842-A131-4AF3-9458-E72E7A1A7A36}"/>
              </a:ext>
            </a:extLst>
          </p:cNvPr>
          <p:cNvPicPr>
            <a:picLocks noChangeAspect="1"/>
          </p:cNvPicPr>
          <p:nvPr userDrawn="1"/>
        </p:nvPicPr>
        <p:blipFill rotWithShape="1">
          <a:blip r:embed="rId2"/>
          <a:srcRect r="6534"/>
          <a:stretch/>
        </p:blipFill>
        <p:spPr>
          <a:xfrm>
            <a:off x="10977726" y="5517967"/>
            <a:ext cx="1066799" cy="1209861"/>
          </a:xfrm>
          <a:prstGeom prst="rect">
            <a:avLst/>
          </a:prstGeom>
        </p:spPr>
      </p:pic>
    </p:spTree>
    <p:extLst>
      <p:ext uri="{BB962C8B-B14F-4D97-AF65-F5344CB8AC3E}">
        <p14:creationId xmlns:p14="http://schemas.microsoft.com/office/powerpoint/2010/main" val="405759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pic>
        <p:nvPicPr>
          <p:cNvPr id="4" name="Picture 3" descr="Text&#10;&#10;Description automatically generated">
            <a:extLst>
              <a:ext uri="{FF2B5EF4-FFF2-40B4-BE49-F238E27FC236}">
                <a16:creationId xmlns:a16="http://schemas.microsoft.com/office/drawing/2014/main" id="{B36188FE-FDE5-416A-B459-7166BD9A3FAB}"/>
              </a:ext>
            </a:extLst>
          </p:cNvPr>
          <p:cNvPicPr>
            <a:picLocks noChangeAspect="1"/>
          </p:cNvPicPr>
          <p:nvPr userDrawn="1"/>
        </p:nvPicPr>
        <p:blipFill rotWithShape="1">
          <a:blip r:embed="rId2"/>
          <a:srcRect r="6534"/>
          <a:stretch/>
        </p:blipFill>
        <p:spPr>
          <a:xfrm>
            <a:off x="10975549" y="5517967"/>
            <a:ext cx="1066799" cy="1209861"/>
          </a:xfrm>
          <a:prstGeom prst="rect">
            <a:avLst/>
          </a:prstGeom>
        </p:spPr>
      </p:pic>
    </p:spTree>
    <p:extLst>
      <p:ext uri="{BB962C8B-B14F-4D97-AF65-F5344CB8AC3E}">
        <p14:creationId xmlns:p14="http://schemas.microsoft.com/office/powerpoint/2010/main" val="195807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pic>
        <p:nvPicPr>
          <p:cNvPr id="3" name="Picture 2" descr="Text&#10;&#10;Description automatically generated">
            <a:extLst>
              <a:ext uri="{FF2B5EF4-FFF2-40B4-BE49-F238E27FC236}">
                <a16:creationId xmlns:a16="http://schemas.microsoft.com/office/drawing/2014/main" id="{E27544C3-B732-4F0A-824C-E155BEBC8A3C}"/>
              </a:ext>
            </a:extLst>
          </p:cNvPr>
          <p:cNvPicPr>
            <a:picLocks noChangeAspect="1"/>
          </p:cNvPicPr>
          <p:nvPr userDrawn="1"/>
        </p:nvPicPr>
        <p:blipFill rotWithShape="1">
          <a:blip r:embed="rId2"/>
          <a:srcRect r="6534"/>
          <a:stretch/>
        </p:blipFill>
        <p:spPr>
          <a:xfrm>
            <a:off x="10896600" y="5507081"/>
            <a:ext cx="1066799" cy="1209861"/>
          </a:xfrm>
          <a:prstGeom prst="rect">
            <a:avLst/>
          </a:prstGeom>
        </p:spPr>
      </p:pic>
    </p:spTree>
    <p:extLst>
      <p:ext uri="{BB962C8B-B14F-4D97-AF65-F5344CB8AC3E}">
        <p14:creationId xmlns:p14="http://schemas.microsoft.com/office/powerpoint/2010/main" val="386727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16995" y="1097684"/>
            <a:ext cx="11936460" cy="470968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spTree>
    <p:extLst>
      <p:ext uri="{BB962C8B-B14F-4D97-AF65-F5344CB8AC3E}">
        <p14:creationId xmlns:p14="http://schemas.microsoft.com/office/powerpoint/2010/main" val="427272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spTree>
    <p:extLst>
      <p:ext uri="{BB962C8B-B14F-4D97-AF65-F5344CB8AC3E}">
        <p14:creationId xmlns:p14="http://schemas.microsoft.com/office/powerpoint/2010/main" val="127782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995" y="260640"/>
            <a:ext cx="10972800" cy="7105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6995" y="1288473"/>
            <a:ext cx="11797916"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95" y="636270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SzPct val="25000"/>
            </a:pPr>
            <a:fld id="{00000000-1234-1234-1234-123412341234}" type="slidenum">
              <a:rPr lang="en-US" smtClean="0">
                <a:solidFill>
                  <a:srgbClr val="EDEDED"/>
                </a:solidFill>
                <a:latin typeface="Cantarell"/>
                <a:ea typeface="Cantarell"/>
                <a:cs typeface="Cantarell"/>
                <a:sym typeface="Cantarell"/>
              </a:rPr>
              <a:pPr>
                <a:buSzPct val="25000"/>
              </a:pPr>
              <a:t>‹#›</a:t>
            </a:fld>
            <a:endParaRPr lang="en-US">
              <a:solidFill>
                <a:srgbClr val="EDEDED"/>
              </a:solidFill>
              <a:latin typeface="Cantarell"/>
              <a:ea typeface="Cantarell"/>
              <a:cs typeface="Cantarell"/>
              <a:sym typeface="Cantarell"/>
            </a:endParaRPr>
          </a:p>
        </p:txBody>
      </p:sp>
    </p:spTree>
    <p:extLst>
      <p:ext uri="{BB962C8B-B14F-4D97-AF65-F5344CB8AC3E}">
        <p14:creationId xmlns:p14="http://schemas.microsoft.com/office/powerpoint/2010/main" val="63035009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hf sldNum="0" hdr="0" ftr="0" dt="0"/>
  <p:txStyles>
    <p:titleStyle>
      <a:lvl1pPr algn="l" defTabSz="457189" rtl="0" eaLnBrk="1" latinLnBrk="0" hangingPunct="1">
        <a:spcBef>
          <a:spcPct val="0"/>
        </a:spcBef>
        <a:buNone/>
        <a:defRPr sz="3600" kern="1200">
          <a:solidFill>
            <a:srgbClr val="FFFFFF"/>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2800" kern="1200">
          <a:solidFill>
            <a:schemeClr val="tx1"/>
          </a:solidFill>
          <a:latin typeface="Arial"/>
          <a:ea typeface="+mn-ea"/>
          <a:cs typeface="Arial"/>
        </a:defRPr>
      </a:lvl1pPr>
      <a:lvl2pPr marL="742932" indent="-285744" algn="l" defTabSz="457189" rtl="0" eaLnBrk="1" latinLnBrk="0" hangingPunct="1">
        <a:spcBef>
          <a:spcPct val="20000"/>
        </a:spcBef>
        <a:buFont typeface="Arial"/>
        <a:buChar char="•"/>
        <a:defRPr sz="2800" kern="1200">
          <a:solidFill>
            <a:schemeClr val="tx1"/>
          </a:solidFill>
          <a:latin typeface="Arial"/>
          <a:ea typeface="+mn-ea"/>
          <a:cs typeface="Arial"/>
        </a:defRPr>
      </a:lvl2pPr>
      <a:lvl3pPr marL="1254094" indent="-339717" algn="l" defTabSz="457189" rtl="0" eaLnBrk="1" latinLnBrk="0" hangingPunct="1">
        <a:spcBef>
          <a:spcPct val="20000"/>
        </a:spcBef>
        <a:buFont typeface="Lucida Grande"/>
        <a:buChar char="-"/>
        <a:defRPr sz="2800" kern="1200">
          <a:solidFill>
            <a:schemeClr val="tx1"/>
          </a:solidFill>
          <a:latin typeface="Arial"/>
          <a:ea typeface="+mn-ea"/>
          <a:cs typeface="Arial"/>
        </a:defRPr>
      </a:lvl3pPr>
      <a:lvl4pPr marL="1709696" indent="-338130" algn="l" defTabSz="457189" rtl="0" eaLnBrk="1" latinLnBrk="0" hangingPunct="1">
        <a:spcBef>
          <a:spcPct val="20000"/>
        </a:spcBef>
        <a:buFont typeface="Lucida Grande"/>
        <a:buChar char="-"/>
        <a:defRPr sz="2800" kern="1200">
          <a:solidFill>
            <a:schemeClr val="tx1"/>
          </a:solidFill>
          <a:latin typeface="Arial"/>
          <a:ea typeface="+mn-ea"/>
          <a:cs typeface="Arial"/>
        </a:defRPr>
      </a:lvl4pPr>
      <a:lvl5pPr marL="2057349" indent="-228594" algn="l" defTabSz="457189" rtl="0" eaLnBrk="1" latinLnBrk="0" hangingPunct="1">
        <a:spcBef>
          <a:spcPct val="20000"/>
        </a:spcBef>
        <a:buFont typeface="Arial"/>
        <a:buChar char="»"/>
        <a:defRPr sz="28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hyperlink" Target="https://www.atlasevhub.com/materials/automakers-dashboard/"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atlasevhub.com/materials/automakers-dashboar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www.whitehouse.gov/wp-content/uploads/2021/07/M-21-28.pdf" TargetMode="External"/><Relationship Id="rId4" Type="http://schemas.openxmlformats.org/officeDocument/2006/relationships/hyperlink" Target="https://anl.maps.arcgis.com/apps/webappviewer/index.html?id=33f3e1fc30bf476099923224a1c1b3e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www.picserver.org/highway-signs2/a/agenda.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tn.gov/evplan"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tn.gov/evpla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www.tn.gov/evplan"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mailto:Alexa.Voytek@tn.gov" TargetMode="External"/><Relationship Id="rId5" Type="http://schemas.openxmlformats.org/officeDocument/2006/relationships/image" Target="../media/image4.png"/><Relationship Id="rId4" Type="http://schemas.openxmlformats.org/officeDocument/2006/relationships/hyperlink" Target="mailto:Matt.Meservy@tn.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0" name="Rectangle 9">
            <a:extLst>
              <a:ext uri="{FF2B5EF4-FFF2-40B4-BE49-F238E27FC236}">
                <a16:creationId xmlns:a16="http://schemas.microsoft.com/office/drawing/2014/main" id="{4CFF097C-EBE8-4324-B5F7-8F5021A05577}"/>
              </a:ext>
            </a:extLst>
          </p:cNvPr>
          <p:cNvSpPr/>
          <p:nvPr/>
        </p:nvSpPr>
        <p:spPr>
          <a:xfrm>
            <a:off x="0" y="4495800"/>
            <a:ext cx="12213771" cy="2285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x-none"/>
          </a:p>
        </p:txBody>
      </p:sp>
      <p:sp>
        <p:nvSpPr>
          <p:cNvPr id="138" name="Shape 138"/>
          <p:cNvSpPr txBox="1">
            <a:spLocks noGrp="1"/>
          </p:cNvSpPr>
          <p:nvPr>
            <p:ph type="ctrTitle"/>
          </p:nvPr>
        </p:nvSpPr>
        <p:spPr>
          <a:xfrm>
            <a:off x="0" y="4857403"/>
            <a:ext cx="12192000" cy="2407921"/>
          </a:xfrm>
          <a:prstGeom prst="rect">
            <a:avLst/>
          </a:prstGeom>
          <a:noFill/>
          <a:ln>
            <a:noFill/>
          </a:ln>
        </p:spPr>
        <p:txBody>
          <a:bodyPr vert="horz" lIns="91425" tIns="45700" rIns="91425" bIns="45700" rtlCol="0" anchor="t" anchorCtr="0">
            <a:noAutofit/>
          </a:bodyPr>
          <a:lstStyle/>
          <a:p>
            <a:pPr rtl="0">
              <a:lnSpc>
                <a:spcPct val="90000"/>
              </a:lnSpc>
              <a:spcBef>
                <a:spcPts val="0"/>
              </a:spcBef>
              <a:buClr>
                <a:schemeClr val="lt1"/>
              </a:buClr>
              <a:buSzPct val="25000"/>
            </a:pPr>
            <a:r>
              <a:rPr lang="x-none" sz="2800" b="1"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Sesión de Participación de las Partes Interesadas del Plan de Despliegue de la</a:t>
            </a:r>
            <a:br>
              <a:rPr lang="x-none" sz="2800" b="1">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br>
            <a:r>
              <a:rPr lang="x-none" sz="2800" b="1"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 Infraestructura de Vehículos Eléctricos de Tennessee (TEVI)</a:t>
            </a:r>
            <a:br>
              <a:rPr lang="x-none" sz="2800" b="1">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br>
            <a:r>
              <a:rPr lang="x-none" sz="2800" b="1"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Abril 2022</a:t>
            </a:r>
            <a:endParaRPr lang="x-none" sz="2800" b="1" i="1">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endParaRPr>
          </a:p>
        </p:txBody>
      </p:sp>
      <p:pic>
        <p:nvPicPr>
          <p:cNvPr id="4" name="Picture 3" descr="Una imagen que contiene agua, cielo, exterior, naturaleza&#10;&#10;Descripción generada automáticamente">
            <a:extLst>
              <a:ext uri="{FF2B5EF4-FFF2-40B4-BE49-F238E27FC236}">
                <a16:creationId xmlns:a16="http://schemas.microsoft.com/office/drawing/2014/main" id="{602767C9-5016-4ED0-B7B6-05539201BFA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0" y="1"/>
            <a:ext cx="12213771" cy="4572000"/>
          </a:xfrm>
          <a:prstGeom prst="rect">
            <a:avLst/>
          </a:prstGeom>
        </p:spPr>
      </p:pic>
      <p:pic>
        <p:nvPicPr>
          <p:cNvPr id="8" name="Picture 7" descr="Interfaz gráfica de usuario, texto&#10;&#10;Descripción generada automáticamente">
            <a:extLst>
              <a:ext uri="{FF2B5EF4-FFF2-40B4-BE49-F238E27FC236}">
                <a16:creationId xmlns:a16="http://schemas.microsoft.com/office/drawing/2014/main" id="{51784FDC-C60F-4A87-AA68-0A7A2E7BF340}"/>
              </a:ext>
            </a:extLst>
          </p:cNvPr>
          <p:cNvPicPr>
            <a:picLocks noChangeAspect="1"/>
          </p:cNvPicPr>
          <p:nvPr/>
        </p:nvPicPr>
        <p:blipFill>
          <a:blip r:embed="rId5"/>
          <a:stretch>
            <a:fillRect/>
          </a:stretch>
        </p:blipFill>
        <p:spPr>
          <a:xfrm>
            <a:off x="812595" y="914400"/>
            <a:ext cx="10698087" cy="2796988"/>
          </a:xfrm>
          <a:prstGeom prst="rect">
            <a:avLst/>
          </a:prstGeom>
        </p:spPr>
      </p:pic>
    </p:spTree>
    <p:extLst>
      <p:ext uri="{BB962C8B-B14F-4D97-AF65-F5344CB8AC3E}">
        <p14:creationId xmlns:p14="http://schemas.microsoft.com/office/powerpoint/2010/main" val="3073377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0776-D6AF-4BAC-8DFB-2148748A4B8F}"/>
              </a:ext>
            </a:extLst>
          </p:cNvPr>
          <p:cNvSpPr>
            <a:spLocks noGrp="1"/>
          </p:cNvSpPr>
          <p:nvPr>
            <p:ph type="title"/>
          </p:nvPr>
        </p:nvSpPr>
        <p:spPr>
          <a:xfrm>
            <a:off x="116995" y="260640"/>
            <a:ext cx="11318792" cy="710550"/>
          </a:xfrm>
        </p:spPr>
        <p:txBody>
          <a:bodyPr>
            <a:normAutofit fontScale="90000"/>
          </a:bodyPr>
          <a:lstStyle/>
          <a:p>
            <a:pPr algn="l" rtl="0"/>
            <a:r>
              <a:rPr lang="x-none" b="1" i="0" u="none" baseline="0" dirty="0">
                <a:latin typeface="Open Sans" panose="020B0606030504020204" pitchFamily="34" charset="0"/>
                <a:ea typeface="Open Sans" panose="020B0606030504020204" pitchFamily="34" charset="0"/>
                <a:cs typeface="Open Sans" panose="020B0606030504020204" pitchFamily="34" charset="0"/>
              </a:rPr>
              <a:t>Tipos de Enchufes de la Estación de Carga Rápida de CC</a:t>
            </a:r>
          </a:p>
        </p:txBody>
      </p:sp>
      <p:grpSp>
        <p:nvGrpSpPr>
          <p:cNvPr id="5" name="Group 4">
            <a:extLst>
              <a:ext uri="{FF2B5EF4-FFF2-40B4-BE49-F238E27FC236}">
                <a16:creationId xmlns:a16="http://schemas.microsoft.com/office/drawing/2014/main" id="{C1DB1B88-5ABB-4921-8C65-F5B188CCD5A3}"/>
              </a:ext>
            </a:extLst>
          </p:cNvPr>
          <p:cNvGrpSpPr/>
          <p:nvPr/>
        </p:nvGrpSpPr>
        <p:grpSpPr>
          <a:xfrm>
            <a:off x="412971" y="1946521"/>
            <a:ext cx="2993380" cy="3192746"/>
            <a:chOff x="287453" y="1513618"/>
            <a:chExt cx="4398847" cy="4269140"/>
          </a:xfrm>
        </p:grpSpPr>
        <p:pic>
          <p:nvPicPr>
            <p:cNvPr id="6" name="Picture 5">
              <a:extLst>
                <a:ext uri="{FF2B5EF4-FFF2-40B4-BE49-F238E27FC236}">
                  <a16:creationId xmlns:a16="http://schemas.microsoft.com/office/drawing/2014/main" id="{8EA2446E-0189-49D4-B626-4C0473573A6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7453" y="2074358"/>
              <a:ext cx="4398847" cy="3708400"/>
            </a:xfrm>
            <a:prstGeom prst="rect">
              <a:avLst/>
            </a:prstGeom>
          </p:spPr>
        </p:pic>
        <p:sp>
          <p:nvSpPr>
            <p:cNvPr id="7" name="TextBox 6">
              <a:extLst>
                <a:ext uri="{FF2B5EF4-FFF2-40B4-BE49-F238E27FC236}">
                  <a16:creationId xmlns:a16="http://schemas.microsoft.com/office/drawing/2014/main" id="{07BFEDC8-9FD5-4C41-813A-A55BB3488D25}"/>
                </a:ext>
              </a:extLst>
            </p:cNvPr>
            <p:cNvSpPr txBox="1"/>
            <p:nvPr/>
          </p:nvSpPr>
          <p:spPr>
            <a:xfrm>
              <a:off x="1140193" y="1513618"/>
              <a:ext cx="2260600" cy="411540"/>
            </a:xfrm>
            <a:prstGeom prst="rect">
              <a:avLst/>
            </a:prstGeom>
            <a:noFill/>
          </p:spPr>
          <p:txBody>
            <a:bodyPr wrap="square" rtlCol="0">
              <a:spAutoFit/>
            </a:bodyPr>
            <a:lstStyle/>
            <a:p>
              <a:pPr algn="ctr" rtl="0"/>
              <a:r>
                <a:rPr lang="x-none" b="0" i="0" u="none" baseline="0">
                  <a:latin typeface="Open Sans" panose="020B0606030504020204" pitchFamily="34" charset="0"/>
                  <a:ea typeface="Open Sans" panose="020B0606030504020204" pitchFamily="34" charset="0"/>
                  <a:cs typeface="Open Sans" panose="020B0606030504020204" pitchFamily="34" charset="0"/>
                </a:rPr>
                <a:t>CCS</a:t>
              </a:r>
            </a:p>
          </p:txBody>
        </p:sp>
      </p:grpSp>
      <p:grpSp>
        <p:nvGrpSpPr>
          <p:cNvPr id="11" name="Group 10">
            <a:extLst>
              <a:ext uri="{FF2B5EF4-FFF2-40B4-BE49-F238E27FC236}">
                <a16:creationId xmlns:a16="http://schemas.microsoft.com/office/drawing/2014/main" id="{B788ADD1-F26D-4B7F-9FA3-59EAD800273F}"/>
              </a:ext>
            </a:extLst>
          </p:cNvPr>
          <p:cNvGrpSpPr/>
          <p:nvPr/>
        </p:nvGrpSpPr>
        <p:grpSpPr>
          <a:xfrm>
            <a:off x="4110497" y="1871134"/>
            <a:ext cx="3115803" cy="3268133"/>
            <a:chOff x="7296150" y="1542975"/>
            <a:chExt cx="4484672" cy="3906574"/>
          </a:xfrm>
        </p:grpSpPr>
        <p:pic>
          <p:nvPicPr>
            <p:cNvPr id="12" name="Picture 11" descr="2018_Nissan_LEAF_US_14.jpg">
              <a:extLst>
                <a:ext uri="{FF2B5EF4-FFF2-40B4-BE49-F238E27FC236}">
                  <a16:creationId xmlns:a16="http://schemas.microsoft.com/office/drawing/2014/main" id="{50184E02-5B06-4DFD-AD40-9681330326B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96150" y="2074357"/>
              <a:ext cx="4484672" cy="3375192"/>
            </a:xfrm>
            <a:prstGeom prst="rect">
              <a:avLst/>
            </a:prstGeom>
          </p:spPr>
        </p:pic>
        <p:sp>
          <p:nvSpPr>
            <p:cNvPr id="13" name="TextBox 12">
              <a:extLst>
                <a:ext uri="{FF2B5EF4-FFF2-40B4-BE49-F238E27FC236}">
                  <a16:creationId xmlns:a16="http://schemas.microsoft.com/office/drawing/2014/main" id="{8E692E38-8EA8-4A9A-B7DA-61EBC1D157F4}"/>
                </a:ext>
              </a:extLst>
            </p:cNvPr>
            <p:cNvSpPr txBox="1"/>
            <p:nvPr/>
          </p:nvSpPr>
          <p:spPr>
            <a:xfrm>
              <a:off x="7726021" y="2639879"/>
              <a:ext cx="1556619" cy="1140495"/>
            </a:xfrm>
            <a:prstGeom prst="rect">
              <a:avLst/>
            </a:prstGeom>
            <a:noFill/>
          </p:spPr>
          <p:txBody>
            <a:bodyPr wrap="square" rtlCol="0">
              <a:spAutoFit/>
            </a:bodyPr>
            <a:lstStyle/>
            <a:p>
              <a:pPr algn="ctr" rtl="0"/>
              <a:r>
                <a:rPr lang="x-none" b="0" i="0" u="none" baseline="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p>
            <a:p>
              <a:pPr algn="ctr"/>
              <a:r>
                <a:rPr lang="x-none" b="0" i="0" u="none" baseline="0" dirty="0">
                  <a:solidFill>
                    <a:srgbClr val="FFFF00"/>
                  </a:solidFill>
                  <a:latin typeface="Open Sans" panose="020B0606030504020204" pitchFamily="34" charset="0"/>
                  <a:ea typeface="Open Sans" panose="020B0606030504020204" pitchFamily="34" charset="0"/>
                  <a:cs typeface="Open Sans" panose="020B0606030504020204" pitchFamily="34" charset="0"/>
                </a:rPr>
                <a:t>puerto de </a:t>
              </a:r>
              <a:r>
                <a:rPr lang="x-none" dirty="0">
                  <a:solidFill>
                    <a:srgbClr val="FFFF00"/>
                  </a:solidFill>
                  <a:latin typeface="Open Sans" panose="020B0606030504020204" pitchFamily="34" charset="0"/>
                  <a:ea typeface="Open Sans" panose="020B0606030504020204" pitchFamily="34" charset="0"/>
                  <a:cs typeface="Open Sans" panose="020B0606030504020204" pitchFamily="34" charset="0"/>
                </a:rPr>
                <a:t>carga</a:t>
              </a:r>
              <a:r>
                <a:rPr lang="es-MX"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x-none" dirty="0">
                  <a:solidFill>
                    <a:srgbClr val="FFFF00"/>
                  </a:solidFill>
                  <a:latin typeface="Open Sans" panose="020B0606030504020204" pitchFamily="34" charset="0"/>
                  <a:ea typeface="Open Sans" panose="020B0606030504020204" pitchFamily="34" charset="0"/>
                  <a:cs typeface="Open Sans" panose="020B0606030504020204" pitchFamily="34" charset="0"/>
                </a:rPr>
                <a:t>Rápid</a:t>
              </a:r>
              <a:r>
                <a:rPr lang="es-MX" dirty="0">
                  <a:solidFill>
                    <a:srgbClr val="FFFF00"/>
                  </a:solidFill>
                  <a:latin typeface="Open Sans" panose="020B0606030504020204" pitchFamily="34" charset="0"/>
                  <a:ea typeface="Open Sans" panose="020B0606030504020204" pitchFamily="34" charset="0"/>
                  <a:cs typeface="Open Sans" panose="020B0606030504020204" pitchFamily="34" charset="0"/>
                </a:rPr>
                <a:t>a</a:t>
              </a:r>
              <a:endParaRPr lang="x-none" b="0" i="0" u="none" baseline="0" dirty="0">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09CB403-E8B0-450A-9F86-10758FB15101}"/>
                </a:ext>
              </a:extLst>
            </p:cNvPr>
            <p:cNvSpPr txBox="1"/>
            <p:nvPr/>
          </p:nvSpPr>
          <p:spPr>
            <a:xfrm>
              <a:off x="9796380" y="4114799"/>
              <a:ext cx="1535265" cy="1140495"/>
            </a:xfrm>
            <a:prstGeom prst="rect">
              <a:avLst/>
            </a:prstGeom>
            <a:noFill/>
          </p:spPr>
          <p:txBody>
            <a:bodyPr wrap="square" rtlCol="0">
              <a:spAutoFit/>
            </a:bodyPr>
            <a:lstStyle/>
            <a:p>
              <a:pPr algn="ctr" rtl="0"/>
              <a:r>
                <a:rPr lang="x-none" b="0" i="0" u="none" baseline="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p>
            <a:p>
              <a:pPr algn="ctr"/>
              <a:r>
                <a:rPr lang="x-none" b="0" i="0" u="none" baseline="0" dirty="0">
                  <a:solidFill>
                    <a:srgbClr val="FFFF00"/>
                  </a:solidFill>
                  <a:latin typeface="Open Sans" panose="020B0606030504020204" pitchFamily="34" charset="0"/>
                  <a:ea typeface="Open Sans" panose="020B0606030504020204" pitchFamily="34" charset="0"/>
                  <a:cs typeface="Open Sans" panose="020B0606030504020204" pitchFamily="34" charset="0"/>
                </a:rPr>
                <a:t>puerto de </a:t>
              </a:r>
              <a:r>
                <a:rPr lang="x-none" dirty="0">
                  <a:solidFill>
                    <a:srgbClr val="FFFF00"/>
                  </a:solidFill>
                  <a:latin typeface="Open Sans" panose="020B0606030504020204" pitchFamily="34" charset="0"/>
                  <a:ea typeface="Open Sans" panose="020B0606030504020204" pitchFamily="34" charset="0"/>
                  <a:cs typeface="Open Sans" panose="020B0606030504020204" pitchFamily="34" charset="0"/>
                </a:rPr>
                <a:t>carga</a:t>
              </a:r>
              <a:r>
                <a:rPr lang="es-MX"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x-none" dirty="0">
                  <a:solidFill>
                    <a:srgbClr val="FFFF00"/>
                  </a:solidFill>
                  <a:latin typeface="Open Sans" panose="020B0606030504020204" pitchFamily="34" charset="0"/>
                  <a:ea typeface="Open Sans" panose="020B0606030504020204" pitchFamily="34" charset="0"/>
                  <a:cs typeface="Open Sans" panose="020B0606030504020204" pitchFamily="34" charset="0"/>
                </a:rPr>
                <a:t>Estándar</a:t>
              </a:r>
              <a:endParaRPr lang="x-none" b="0" i="0" u="none" baseline="0" dirty="0">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91A24BB1-E689-487F-B625-44C0FF427261}"/>
                </a:ext>
              </a:extLst>
            </p:cNvPr>
            <p:cNvSpPr txBox="1"/>
            <p:nvPr/>
          </p:nvSpPr>
          <p:spPr>
            <a:xfrm>
              <a:off x="8408186" y="1542975"/>
              <a:ext cx="2260600" cy="369332"/>
            </a:xfrm>
            <a:prstGeom prst="rect">
              <a:avLst/>
            </a:prstGeom>
            <a:noFill/>
          </p:spPr>
          <p:txBody>
            <a:bodyPr wrap="square" rtlCol="0">
              <a:spAutoFit/>
            </a:bodyPr>
            <a:lstStyle/>
            <a:p>
              <a:pPr algn="ctr" rtl="0"/>
              <a:r>
                <a:rPr lang="x-none" b="0" i="0" u="none" baseline="0">
                  <a:latin typeface="Open Sans" panose="020B0606030504020204" pitchFamily="34" charset="0"/>
                  <a:ea typeface="Open Sans" panose="020B0606030504020204" pitchFamily="34" charset="0"/>
                  <a:cs typeface="Open Sans" panose="020B0606030504020204" pitchFamily="34" charset="0"/>
                </a:rPr>
                <a:t>CHAdeMO</a:t>
              </a:r>
            </a:p>
          </p:txBody>
        </p:sp>
      </p:grpSp>
      <p:sp>
        <p:nvSpPr>
          <p:cNvPr id="3" name="TextBox 2">
            <a:extLst>
              <a:ext uri="{FF2B5EF4-FFF2-40B4-BE49-F238E27FC236}">
                <a16:creationId xmlns:a16="http://schemas.microsoft.com/office/drawing/2014/main" id="{8FE19119-7E1F-4843-888A-D8EC3E7FBCD1}"/>
              </a:ext>
            </a:extLst>
          </p:cNvPr>
          <p:cNvSpPr txBox="1"/>
          <p:nvPr/>
        </p:nvSpPr>
        <p:spPr>
          <a:xfrm>
            <a:off x="152400" y="6039537"/>
            <a:ext cx="10591800" cy="584775"/>
          </a:xfrm>
          <a:prstGeom prst="rect">
            <a:avLst/>
          </a:prstGeom>
          <a:noFill/>
        </p:spPr>
        <p:txBody>
          <a:bodyPr wrap="square" rtlCol="0">
            <a:spAutoFit/>
          </a:bodyPr>
          <a:lstStyle/>
          <a:p>
            <a:pPr marL="285750" indent="-285750" algn="l" rtl="0">
              <a:buFont typeface="Arial" panose="020B0604020202020204" pitchFamily="34" charset="0"/>
              <a:buChar char="•"/>
            </a:pPr>
            <a:r>
              <a:rPr lang="x-none" sz="16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Las estaciones de carga financiadas por el programa NEVI deben tener al menos cuatro</a:t>
            </a:r>
            <a:r>
              <a:rPr lang="x-none" sz="1600" b="1"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 puertos CCS</a:t>
            </a:r>
          </a:p>
          <a:p>
            <a:pPr marL="285750" indent="-285750" algn="l" rtl="0">
              <a:buFont typeface="Arial" panose="020B0604020202020204" pitchFamily="34" charset="0"/>
              <a:buChar char="•"/>
            </a:pPr>
            <a:r>
              <a:rPr lang="x-none" sz="16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La mayoría de los próximos modelos de vehículos eléctricos en EE.UU. utilizan el estándar CCS</a:t>
            </a:r>
          </a:p>
        </p:txBody>
      </p:sp>
      <p:pic>
        <p:nvPicPr>
          <p:cNvPr id="1026" name="Picture 2">
            <a:extLst>
              <a:ext uri="{FF2B5EF4-FFF2-40B4-BE49-F238E27FC236}">
                <a16:creationId xmlns:a16="http://schemas.microsoft.com/office/drawing/2014/main" id="{9ADD8ACE-31A3-4521-B4A7-C3256F45D0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832194" y="2315674"/>
            <a:ext cx="3127422" cy="282359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60A76C6-2887-4B12-B04D-53B6268AD4DA}"/>
              </a:ext>
            </a:extLst>
          </p:cNvPr>
          <p:cNvSpPr txBox="1"/>
          <p:nvPr/>
        </p:nvSpPr>
        <p:spPr>
          <a:xfrm>
            <a:off x="8542077" y="1871731"/>
            <a:ext cx="1707655" cy="307777"/>
          </a:xfrm>
          <a:prstGeom prst="rect">
            <a:avLst/>
          </a:prstGeom>
          <a:noFill/>
        </p:spPr>
        <p:txBody>
          <a:bodyPr wrap="square" rtlCol="0">
            <a:spAutoFit/>
          </a:bodyPr>
          <a:lstStyle/>
          <a:p>
            <a:pPr algn="ctr" rtl="0"/>
            <a:r>
              <a:rPr lang="x-none" b="0" i="0" u="none" baseline="0" dirty="0">
                <a:latin typeface="Open Sans" panose="020B0606030504020204" pitchFamily="34" charset="0"/>
                <a:ea typeface="Open Sans" panose="020B0606030504020204" pitchFamily="34" charset="0"/>
                <a:cs typeface="Open Sans" panose="020B0606030504020204" pitchFamily="34" charset="0"/>
              </a:rPr>
              <a:t>Tesla (p</a:t>
            </a:r>
            <a:r>
              <a:rPr lang="es-MX" b="0" i="0" u="none" baseline="0" dirty="0">
                <a:latin typeface="Open Sans" panose="020B0606030504020204" pitchFamily="34" charset="0"/>
                <a:ea typeface="Open Sans" panose="020B0606030504020204" pitchFamily="34" charset="0"/>
                <a:cs typeface="Open Sans" panose="020B0606030504020204" pitchFamily="34" charset="0"/>
              </a:rPr>
              <a:t>atentado</a:t>
            </a:r>
            <a:r>
              <a:rPr lang="x-none" b="0" i="0" u="none" baseline="0" dirty="0">
                <a:latin typeface="Open Sans" panose="020B0606030504020204" pitchFamily="34" charset="0"/>
                <a:ea typeface="Open Sans" panose="020B0606030504020204" pitchFamily="34" charset="0"/>
                <a:cs typeface="Open Sans" panose="020B0606030504020204" pitchFamily="34" charset="0"/>
              </a:rPr>
              <a:t>)</a:t>
            </a:r>
          </a:p>
        </p:txBody>
      </p:sp>
      <p:sp>
        <p:nvSpPr>
          <p:cNvPr id="21" name="Arrow: Up 20">
            <a:extLst>
              <a:ext uri="{FF2B5EF4-FFF2-40B4-BE49-F238E27FC236}">
                <a16:creationId xmlns:a16="http://schemas.microsoft.com/office/drawing/2014/main" id="{5C2A007A-F1AD-4CB1-8D1F-47A487669C02}"/>
              </a:ext>
            </a:extLst>
          </p:cNvPr>
          <p:cNvSpPr/>
          <p:nvPr/>
        </p:nvSpPr>
        <p:spPr>
          <a:xfrm>
            <a:off x="1539395" y="5215467"/>
            <a:ext cx="446038" cy="736600"/>
          </a:xfrm>
          <a:prstGeom prs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x-none"/>
          </a:p>
        </p:txBody>
      </p:sp>
      <p:sp>
        <p:nvSpPr>
          <p:cNvPr id="4" name="TextBox 3">
            <a:extLst>
              <a:ext uri="{FF2B5EF4-FFF2-40B4-BE49-F238E27FC236}">
                <a16:creationId xmlns:a16="http://schemas.microsoft.com/office/drawing/2014/main" id="{B85FAD7D-EE2C-499A-B9D2-357DF6736DE9}"/>
              </a:ext>
            </a:extLst>
          </p:cNvPr>
          <p:cNvSpPr txBox="1"/>
          <p:nvPr/>
        </p:nvSpPr>
        <p:spPr>
          <a:xfrm>
            <a:off x="410882" y="1280943"/>
            <a:ext cx="6163867" cy="369332"/>
          </a:xfrm>
          <a:prstGeom prst="rect">
            <a:avLst/>
          </a:prstGeom>
          <a:noFill/>
        </p:spPr>
        <p:txBody>
          <a:bodyPr wrap="none" rtlCol="0">
            <a:spAutoFit/>
          </a:bodyPr>
          <a:lstStyle/>
          <a:p>
            <a:pPr algn="l" rtl="0"/>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Estándares de enchufes de estaciones de carga rápida disponibles actualmente:</a:t>
            </a:r>
          </a:p>
        </p:txBody>
      </p:sp>
    </p:spTree>
    <p:extLst>
      <p:ext uri="{BB962C8B-B14F-4D97-AF65-F5344CB8AC3E}">
        <p14:creationId xmlns:p14="http://schemas.microsoft.com/office/powerpoint/2010/main" val="38124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3773-1A48-4EC8-83DD-121BF8792B73}"/>
              </a:ext>
            </a:extLst>
          </p:cNvPr>
          <p:cNvSpPr>
            <a:spLocks noGrp="1"/>
          </p:cNvSpPr>
          <p:nvPr>
            <p:ph type="title"/>
          </p:nvPr>
        </p:nvSpPr>
        <p:spPr>
          <a:xfrm>
            <a:off x="116994" y="260640"/>
            <a:ext cx="11877362" cy="710550"/>
          </a:xfrm>
        </p:spPr>
        <p:txBody>
          <a:bodyPr>
            <a:noAutofit/>
          </a:bodyPr>
          <a:lstStyle/>
          <a:p>
            <a:pPr algn="l" rtl="0"/>
            <a:r>
              <a:rPr lang="x-none" sz="2800" b="1" i="0" u="none" baseline="0" dirty="0">
                <a:latin typeface="Open Sans" panose="020B0606030504020204" pitchFamily="34" charset="0"/>
                <a:ea typeface="Open Sans" panose="020B0606030504020204" pitchFamily="34" charset="0"/>
                <a:cs typeface="Open Sans" panose="020B0606030504020204" pitchFamily="34" charset="0"/>
              </a:rPr>
              <a:t>Electrificación del Transporte en Tennessee hasta finales de 2021</a:t>
            </a:r>
          </a:p>
        </p:txBody>
      </p:sp>
      <p:graphicFrame>
        <p:nvGraphicFramePr>
          <p:cNvPr id="9" name="Content Placeholder 8">
            <a:extLst>
              <a:ext uri="{FF2B5EF4-FFF2-40B4-BE49-F238E27FC236}">
                <a16:creationId xmlns:a16="http://schemas.microsoft.com/office/drawing/2014/main" id="{B6FDEC86-1F68-4725-A4A3-AD1FBA09E7FB}"/>
              </a:ext>
            </a:extLst>
          </p:cNvPr>
          <p:cNvGraphicFramePr>
            <a:graphicFrameLocks noGrp="1"/>
          </p:cNvGraphicFramePr>
          <p:nvPr>
            <p:ph idx="1"/>
            <p:extLst>
              <p:ext uri="{D42A27DB-BD31-4B8C-83A1-F6EECF244321}">
                <p14:modId xmlns:p14="http://schemas.microsoft.com/office/powerpoint/2010/main" val="1594264600"/>
              </p:ext>
            </p:extLst>
          </p:nvPr>
        </p:nvGraphicFramePr>
        <p:xfrm>
          <a:off x="197643" y="1295400"/>
          <a:ext cx="11796713"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7CBA969-25BD-4475-A5F2-23E7F17076A6}"/>
              </a:ext>
            </a:extLst>
          </p:cNvPr>
          <p:cNvSpPr txBox="1"/>
          <p:nvPr/>
        </p:nvSpPr>
        <p:spPr>
          <a:xfrm>
            <a:off x="6088818" y="5804940"/>
            <a:ext cx="4698274" cy="261610"/>
          </a:xfrm>
          <a:prstGeom prst="rect">
            <a:avLst/>
          </a:prstGeom>
          <a:noFill/>
        </p:spPr>
        <p:txBody>
          <a:bodyPr wrap="square">
            <a:spAutoFit/>
          </a:bodyPr>
          <a:lstStyle/>
          <a:p>
            <a:pPr algn="r" rtl="0">
              <a:spcAft>
                <a:spcPts val="600"/>
              </a:spcAft>
            </a:pPr>
            <a:r>
              <a:rPr lang="x-none" sz="1100" b="0" i="0" u="none" baseline="0">
                <a:latin typeface="Open Sans" panose="020B0606030504020204" pitchFamily="34" charset="0"/>
                <a:ea typeface="Open Sans" panose="020B0606030504020204" pitchFamily="34" charset="0"/>
                <a:cs typeface="Open Sans" panose="020B0606030504020204" pitchFamily="34" charset="0"/>
              </a:rPr>
              <a:t>Datos hasta 2021. Fuente: </a:t>
            </a:r>
            <a:r>
              <a:rPr lang="x-none" sz="1100" b="0" i="0" u="none" baseline="0">
                <a:latin typeface="Open Sans" panose="020B0606030504020204" pitchFamily="34" charset="0"/>
                <a:ea typeface="Open Sans" panose="020B0606030504020204" pitchFamily="34" charset="0"/>
                <a:cs typeface="Open Sans" panose="020B0606030504020204" pitchFamily="34" charset="0"/>
                <a:hlinkClick r:id="rId8"/>
              </a:rPr>
              <a:t>Panel de los Fabricantes de Automóviles - Atlas EV Hub</a:t>
            </a:r>
            <a:endParaRPr lang="x-none" sz="11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B7AC7CC7-9938-43F7-8090-5AE426977E6E}"/>
              </a:ext>
            </a:extLst>
          </p:cNvPr>
          <p:cNvSpPr txBox="1"/>
          <p:nvPr/>
        </p:nvSpPr>
        <p:spPr>
          <a:xfrm>
            <a:off x="1475408" y="5492953"/>
            <a:ext cx="4315792" cy="584775"/>
          </a:xfrm>
          <a:prstGeom prst="rect">
            <a:avLst/>
          </a:prstGeom>
          <a:noFill/>
        </p:spPr>
        <p:txBody>
          <a:bodyPr wrap="square" rtlCol="0">
            <a:spAutoFit/>
          </a:bodyPr>
          <a:lstStyle/>
          <a:p>
            <a:pPr algn="l" rtl="0"/>
            <a:r>
              <a:rPr lang="x-none" sz="1600" b="0" i="0" u="none" baseline="0" dirty="0">
                <a:latin typeface="Open Sans" panose="020B0606030504020204" pitchFamily="34" charset="0"/>
                <a:ea typeface="Open Sans" panose="020B0606030504020204" pitchFamily="34" charset="0"/>
                <a:cs typeface="Open Sans" panose="020B0606030504020204" pitchFamily="34" charset="0"/>
              </a:rPr>
              <a:t>Nota: Los vehículos eléctricos incluyen los vehículos eléctricos de batería y los vehículos eléctricos híbridos enchufables</a:t>
            </a:r>
          </a:p>
        </p:txBody>
      </p:sp>
    </p:spTree>
    <p:extLst>
      <p:ext uri="{BB962C8B-B14F-4D97-AF65-F5344CB8AC3E}">
        <p14:creationId xmlns:p14="http://schemas.microsoft.com/office/powerpoint/2010/main" val="278873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1DB90-FD0E-4052-A92A-8A4D86F78482}"/>
              </a:ext>
            </a:extLst>
          </p:cNvPr>
          <p:cNvSpPr>
            <a:spLocks noGrp="1"/>
          </p:cNvSpPr>
          <p:nvPr>
            <p:ph type="title"/>
          </p:nvPr>
        </p:nvSpPr>
        <p:spPr/>
        <p:txBody>
          <a:bodyPr>
            <a:normAutofit/>
          </a:bodyPr>
          <a:lstStyle/>
          <a:p>
            <a:pPr algn="l" rtl="0"/>
            <a:r>
              <a:rPr lang="x-none" sz="2800" b="0" i="0" u="none" baseline="0">
                <a:latin typeface="Open Sans"/>
                <a:ea typeface="Open Sans"/>
                <a:cs typeface="Open Sans"/>
              </a:rPr>
              <a:t>Cuota de Mercado del Vehículo Eléctrico</a:t>
            </a:r>
            <a:endParaRPr lang="x-none">
              <a:latin typeface="Open Sans"/>
            </a:endParaRPr>
          </a:p>
        </p:txBody>
      </p:sp>
      <p:pic>
        <p:nvPicPr>
          <p:cNvPr id="6" name="Picture 5">
            <a:extLst>
              <a:ext uri="{FF2B5EF4-FFF2-40B4-BE49-F238E27FC236}">
                <a16:creationId xmlns:a16="http://schemas.microsoft.com/office/drawing/2014/main" id="{EC2D698D-CFEF-499F-86BC-89142DBFAC58}"/>
              </a:ext>
            </a:extLst>
          </p:cNvPr>
          <p:cNvPicPr>
            <a:picLocks noChangeAspect="1"/>
          </p:cNvPicPr>
          <p:nvPr/>
        </p:nvPicPr>
        <p:blipFill>
          <a:blip r:embed="rId3"/>
          <a:stretch>
            <a:fillRect/>
          </a:stretch>
        </p:blipFill>
        <p:spPr>
          <a:xfrm>
            <a:off x="516466" y="1554486"/>
            <a:ext cx="10384367" cy="4136938"/>
          </a:xfrm>
          <a:prstGeom prst="rect">
            <a:avLst/>
          </a:prstGeom>
        </p:spPr>
      </p:pic>
      <p:sp>
        <p:nvSpPr>
          <p:cNvPr id="5" name="TextBox 4">
            <a:extLst>
              <a:ext uri="{FF2B5EF4-FFF2-40B4-BE49-F238E27FC236}">
                <a16:creationId xmlns:a16="http://schemas.microsoft.com/office/drawing/2014/main" id="{223D114C-8E76-4F04-89D7-9DA3F71E009C}"/>
              </a:ext>
            </a:extLst>
          </p:cNvPr>
          <p:cNvSpPr txBox="1"/>
          <p:nvPr/>
        </p:nvSpPr>
        <p:spPr>
          <a:xfrm>
            <a:off x="6034526" y="6175614"/>
            <a:ext cx="4698274" cy="261610"/>
          </a:xfrm>
          <a:prstGeom prst="rect">
            <a:avLst/>
          </a:prstGeom>
          <a:noFill/>
        </p:spPr>
        <p:txBody>
          <a:bodyPr wrap="square">
            <a:spAutoFit/>
          </a:bodyPr>
          <a:lstStyle/>
          <a:p>
            <a:pPr algn="r" rtl="0">
              <a:spcAft>
                <a:spcPts val="600"/>
              </a:spcAft>
            </a:pPr>
            <a:r>
              <a:rPr lang="x-none" sz="1100" b="0" i="0" u="none" baseline="0">
                <a:latin typeface="Open Sans" panose="020B0606030504020204" pitchFamily="34" charset="0"/>
                <a:ea typeface="Open Sans" panose="020B0606030504020204" pitchFamily="34" charset="0"/>
                <a:cs typeface="Open Sans" panose="020B0606030504020204" pitchFamily="34" charset="0"/>
              </a:rPr>
              <a:t>Datos hasta 2021. Fuente: </a:t>
            </a:r>
            <a:r>
              <a:rPr lang="x-none" sz="1100" b="0" i="0" u="none" baseline="0">
                <a:latin typeface="Open Sans" panose="020B0606030504020204" pitchFamily="34" charset="0"/>
                <a:ea typeface="Open Sans" panose="020B0606030504020204" pitchFamily="34" charset="0"/>
                <a:cs typeface="Open Sans" panose="020B0606030504020204" pitchFamily="34" charset="0"/>
                <a:hlinkClick r:id="rId4"/>
              </a:rPr>
              <a:t>Panel de los Fabricantes de Automóviles - Atlas EV Hub</a:t>
            </a:r>
            <a:endParaRPr lang="x-none" sz="1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09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59873" y="228600"/>
            <a:ext cx="12132127" cy="766021"/>
          </a:xfrm>
          <a:prstGeom prst="rect">
            <a:avLst/>
          </a:prstGeom>
          <a:noFill/>
          <a:ln>
            <a:noFill/>
          </a:ln>
        </p:spPr>
        <p:txBody>
          <a:bodyPr vert="horz" lIns="91425" tIns="45700" rIns="91425" bIns="45700" rtlCol="0" anchor="ctr" anchorCtr="0">
            <a:noAutofit/>
          </a:bodyPr>
          <a:lstStyle/>
          <a:p>
            <a:pPr algn="l" rtl="0">
              <a:lnSpc>
                <a:spcPct val="90000"/>
              </a:lnSpc>
              <a:spcBef>
                <a:spcPts val="0"/>
              </a:spcBef>
              <a:buClr>
                <a:schemeClr val="lt1"/>
              </a:buClr>
              <a:buSzPct val="25000"/>
            </a:pPr>
            <a:r>
              <a:rPr lang="x-none" sz="3100" b="1"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ntarell"/>
              </a:rPr>
              <a:t>Drive Electric TN / Evaluación de Necesidades a Nivel Estatal</a:t>
            </a:r>
          </a:p>
        </p:txBody>
      </p:sp>
      <p:sp>
        <p:nvSpPr>
          <p:cNvPr id="153" name="Shape 153"/>
          <p:cNvSpPr txBox="1">
            <a:spLocks noGrp="1"/>
          </p:cNvSpPr>
          <p:nvPr>
            <p:ph idx="1"/>
          </p:nvPr>
        </p:nvSpPr>
        <p:spPr>
          <a:xfrm>
            <a:off x="59873" y="1143000"/>
            <a:ext cx="11979729" cy="4860035"/>
          </a:xfrm>
          <a:prstGeom prst="rect">
            <a:avLst/>
          </a:prstGeom>
          <a:noFill/>
          <a:ln>
            <a:noFill/>
          </a:ln>
        </p:spPr>
        <p:txBody>
          <a:bodyPr vert="horz" lIns="91425" tIns="45700" rIns="91425" bIns="45700" rtlCol="0" anchor="t" anchorCtr="0">
            <a:noAutofit/>
          </a:bodyPr>
          <a:lstStyle/>
          <a:p>
            <a:pPr algn="l" rtl="0">
              <a:spcBef>
                <a:spcPts val="0"/>
              </a:spcBef>
              <a:spcAft>
                <a:spcPts val="600"/>
              </a:spcAft>
              <a:buClr>
                <a:srgbClr val="002060"/>
              </a:buClr>
              <a:buSzPct val="100000"/>
            </a:pPr>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Formado en 2018, el consorcio Drive Electric Tennessee (DET) tiene el objetivo de aumentar la adopción de vehículos eléctricos en Tennessee de aproximadamente 17.000 vehículos eléctricos en el cuarto trimestre de 2021 a 200.000 vehículos en 2028.</a:t>
            </a:r>
          </a:p>
          <a:p>
            <a:pPr algn="l" rtl="0">
              <a:spcBef>
                <a:spcPts val="0"/>
              </a:spcBef>
              <a:spcAft>
                <a:spcPts val="600"/>
              </a:spcAft>
              <a:buClr>
                <a:srgbClr val="002060"/>
              </a:buClr>
              <a:buSzPct val="100000"/>
            </a:pPr>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El DET llevó a cabo una Evaluación de Necesidades de Infraestructura de Carga de Vehículos Eléctricos en todo el Estado a finales de 2019 para evaluar las necesidades de carga y las posibles ubicaciones geográficas para apoyar una mayor adopción de vehículos eléctricos.</a:t>
            </a:r>
          </a:p>
          <a:p>
            <a:pPr algn="l" rtl="0">
              <a:spcBef>
                <a:spcPts val="0"/>
              </a:spcBef>
              <a:spcAft>
                <a:spcPts val="600"/>
              </a:spcAft>
              <a:buClr>
                <a:srgbClr val="002060"/>
              </a:buClr>
              <a:buSzPct val="100000"/>
            </a:pPr>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La Evaluación de Necesidades determinó que los siguientes casos de uso de la infraestructura de tarificación eran los más adecuados para la inversión pública:</a:t>
            </a:r>
          </a:p>
          <a:p>
            <a:pPr marL="914388" lvl="1" indent="-457200" algn="l" rtl="0">
              <a:spcBef>
                <a:spcPts val="0"/>
              </a:spcBef>
              <a:spcAft>
                <a:spcPts val="600"/>
              </a:spcAft>
              <a:buClr>
                <a:srgbClr val="002060"/>
              </a:buClr>
              <a:buSzPct val="100000"/>
              <a:buFont typeface="+mj-lt"/>
              <a:buAutoNum type="arabicPeriod"/>
            </a:pPr>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Carga en el corredor de la autopista, para conectar las zonas rurales y urbanas y aliviar la ansiedad por la autonomía; y</a:t>
            </a:r>
          </a:p>
          <a:p>
            <a:pPr marL="914388" lvl="1" indent="-457200" algn="l" rtl="0">
              <a:spcBef>
                <a:spcPts val="0"/>
              </a:spcBef>
              <a:buClr>
                <a:srgbClr val="002060"/>
              </a:buClr>
              <a:buSzPct val="100000"/>
              <a:buFont typeface="+mj-lt"/>
              <a:buAutoNum type="arabicPeriod"/>
            </a:pPr>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Otros sitios del mercado secundario, incluida la carga de destinos rurales, </a:t>
            </a:r>
          </a:p>
          <a:p>
            <a:pPr marL="457188" lvl="1" indent="0" algn="l" rtl="0">
              <a:spcBef>
                <a:spcPts val="0"/>
              </a:spcBef>
              <a:buClr>
                <a:srgbClr val="002060"/>
              </a:buClr>
              <a:buSzPct val="100000"/>
              <a:buNone/>
            </a:pPr>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      cobro a la comunidad de ingresos limitados, etc.</a:t>
            </a:r>
          </a:p>
        </p:txBody>
      </p:sp>
    </p:spTree>
    <p:extLst>
      <p:ext uri="{BB962C8B-B14F-4D97-AF65-F5344CB8AC3E}">
        <p14:creationId xmlns:p14="http://schemas.microsoft.com/office/powerpoint/2010/main" val="2863989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72D0-2EAF-4055-8547-B10DB3C28128}"/>
              </a:ext>
            </a:extLst>
          </p:cNvPr>
          <p:cNvSpPr>
            <a:spLocks noGrp="1"/>
          </p:cNvSpPr>
          <p:nvPr>
            <p:ph type="title"/>
          </p:nvPr>
        </p:nvSpPr>
        <p:spPr/>
        <p:txBody>
          <a:bodyPr/>
          <a:lstStyle/>
          <a:p>
            <a:pPr algn="l" rtl="0"/>
            <a:r>
              <a:rPr lang="x-none" b="1" i="0" u="none" baseline="0"/>
              <a:t>Red de TN de Carga Rápida</a:t>
            </a:r>
          </a:p>
        </p:txBody>
      </p:sp>
      <p:pic>
        <p:nvPicPr>
          <p:cNvPr id="4" name="Picture 3">
            <a:extLst>
              <a:ext uri="{FF2B5EF4-FFF2-40B4-BE49-F238E27FC236}">
                <a16:creationId xmlns:a16="http://schemas.microsoft.com/office/drawing/2014/main" id="{543D04A8-E34C-45DA-921F-2E5A605A0A54}"/>
              </a:ext>
            </a:extLst>
          </p:cNvPr>
          <p:cNvPicPr>
            <a:picLocks noChangeAspect="1"/>
          </p:cNvPicPr>
          <p:nvPr/>
        </p:nvPicPr>
        <p:blipFill>
          <a:blip r:embed="rId3"/>
          <a:stretch>
            <a:fillRect/>
          </a:stretch>
        </p:blipFill>
        <p:spPr>
          <a:xfrm>
            <a:off x="230094" y="1814862"/>
            <a:ext cx="11731812" cy="2925374"/>
          </a:xfrm>
          <a:prstGeom prst="rect">
            <a:avLst/>
          </a:prstGeom>
        </p:spPr>
      </p:pic>
    </p:spTree>
    <p:extLst>
      <p:ext uri="{BB962C8B-B14F-4D97-AF65-F5344CB8AC3E}">
        <p14:creationId xmlns:p14="http://schemas.microsoft.com/office/powerpoint/2010/main" val="394058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52401" y="228600"/>
            <a:ext cx="11147844" cy="766021"/>
          </a:xfrm>
          <a:prstGeom prst="rect">
            <a:avLst/>
          </a:prstGeom>
          <a:noFill/>
          <a:ln>
            <a:noFill/>
          </a:ln>
        </p:spPr>
        <p:txBody>
          <a:bodyPr vert="horz" lIns="91425" tIns="45700" rIns="91425" bIns="45700" rtlCol="0" anchor="ctr" anchorCtr="0">
            <a:noAutofit/>
          </a:bodyPr>
          <a:lstStyle/>
          <a:p>
            <a:pPr algn="l" rtl="0">
              <a:lnSpc>
                <a:spcPct val="90000"/>
              </a:lnSpc>
              <a:spcBef>
                <a:spcPts val="0"/>
              </a:spcBef>
              <a:buClr>
                <a:schemeClr val="lt1"/>
              </a:buClr>
              <a:buSzPct val="25000"/>
            </a:pPr>
            <a:r>
              <a:rPr lang="x-none" sz="40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Cantarell"/>
              </a:rPr>
              <a:t>Parques Estatales de Rivian y Tennessee</a:t>
            </a:r>
          </a:p>
        </p:txBody>
      </p:sp>
      <p:sp>
        <p:nvSpPr>
          <p:cNvPr id="153" name="Shape 153"/>
          <p:cNvSpPr txBox="1">
            <a:spLocks noGrp="1"/>
          </p:cNvSpPr>
          <p:nvPr>
            <p:ph idx="1"/>
          </p:nvPr>
        </p:nvSpPr>
        <p:spPr>
          <a:xfrm>
            <a:off x="225972" y="914400"/>
            <a:ext cx="7013028" cy="4860035"/>
          </a:xfrm>
          <a:prstGeom prst="rect">
            <a:avLst/>
          </a:prstGeom>
          <a:noFill/>
          <a:ln>
            <a:noFill/>
          </a:ln>
        </p:spPr>
        <p:txBody>
          <a:bodyPr vert="horz" lIns="91425" tIns="45700" rIns="91425" bIns="45700" rtlCol="0" anchor="t" anchorCtr="0">
            <a:noAutofit/>
          </a:bodyPr>
          <a:lstStyle/>
          <a:p>
            <a:pPr marL="342265" indent="-342265" algn="l" rtl="0">
              <a:spcBef>
                <a:spcPts val="0"/>
              </a:spcBef>
              <a:spcAft>
                <a:spcPts val="600"/>
              </a:spcAft>
              <a:buClr>
                <a:srgbClr val="002060"/>
              </a:buClr>
              <a:buSzPct val="100000"/>
            </a:pPr>
            <a:endParaRPr lang="x-none"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265" indent="-342265" algn="l" rtl="0">
              <a:spcBef>
                <a:spcPts val="0"/>
              </a:spcBef>
              <a:buFont typeface="Symbol" panose="05050102010706020507" pitchFamily="18" charset="2"/>
              <a:buChar char=""/>
              <a:tabLst>
                <a:tab pos="457189" algn="l"/>
              </a:tabLst>
            </a:pPr>
            <a:r>
              <a:rPr lang="x-none" sz="2200" b="0" i="0" u="none" baseline="0" dirty="0">
                <a:solidFill>
                  <a:schemeClr val="tx2"/>
                </a:solidFill>
                <a:latin typeface="Open Sans"/>
                <a:ea typeface="Open Sans"/>
                <a:cs typeface="Open Sans"/>
              </a:rPr>
              <a:t>En 2021, el TDEC anunció una asociación con Rivian para instalar estaciones de carga de nivel 2 en los parques estatales de Tennessee. El objetivo es disponer de estaciones de recarga en los 56 parques estatales de todo el sistema. </a:t>
            </a:r>
            <a:endParaRPr lang="x-none" sz="2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342265" indent="-342265" algn="l" rtl="0">
              <a:spcBef>
                <a:spcPts val="0"/>
              </a:spcBef>
              <a:buFont typeface="Symbol" panose="05050102010706020507" pitchFamily="18" charset="2"/>
              <a:buChar char=""/>
              <a:tabLst>
                <a:tab pos="457189" algn="l"/>
              </a:tabLst>
            </a:pPr>
            <a:r>
              <a:rPr lang="x-none" sz="2200" b="0" i="0" u="none" baseline="0" dirty="0">
                <a:solidFill>
                  <a:schemeClr val="tx2"/>
                </a:solidFill>
                <a:latin typeface="Open Sans"/>
                <a:ea typeface="Open Sans"/>
                <a:cs typeface="Open Sans"/>
              </a:rPr>
              <a:t>Además de supervisar el diseño y la instalación, Rivian proporcionará, sin coste alguno para el Estado:</a:t>
            </a:r>
          </a:p>
          <a:p>
            <a:pPr marL="742315" lvl="1" indent="-285115" algn="l" rtl="0">
              <a:spcBef>
                <a:spcPts val="0"/>
              </a:spcBef>
              <a:buFont typeface="Symbol" panose="05050102010706020507" pitchFamily="18" charset="2"/>
              <a:buChar char=""/>
              <a:tabLst>
                <a:tab pos="457189" algn="l"/>
              </a:tabLst>
            </a:pPr>
            <a:r>
              <a:rPr lang="x-none" sz="2200" b="0" i="0" u="none" baseline="0" dirty="0">
                <a:solidFill>
                  <a:schemeClr val="tx2"/>
                </a:solidFill>
                <a:latin typeface="Open Sans"/>
                <a:ea typeface="Open Sans"/>
                <a:cs typeface="Open Sans"/>
              </a:rPr>
              <a:t>cargadores</a:t>
            </a:r>
            <a:endParaRPr lang="x-none" dirty="0">
              <a:solidFill>
                <a:schemeClr val="tx2"/>
              </a:solidFill>
              <a:ea typeface="Open Sans"/>
            </a:endParaRPr>
          </a:p>
          <a:p>
            <a:pPr marL="742315" lvl="1" indent="-285115" algn="l" rtl="0">
              <a:spcBef>
                <a:spcPts val="0"/>
              </a:spcBef>
              <a:buFont typeface="Symbol" panose="05050102010706020507" pitchFamily="18" charset="2"/>
              <a:buChar char=""/>
              <a:tabLst>
                <a:tab pos="457189" algn="l"/>
              </a:tabLst>
            </a:pPr>
            <a:r>
              <a:rPr lang="x-none" sz="2200" b="0" i="0" u="none" baseline="0" dirty="0">
                <a:solidFill>
                  <a:schemeClr val="tx2"/>
                </a:solidFill>
                <a:latin typeface="Open Sans"/>
                <a:ea typeface="Open Sans"/>
                <a:cs typeface="Open Sans"/>
              </a:rPr>
              <a:t>mejoras de los servicios públicos y otros costes de instalación </a:t>
            </a:r>
            <a:endParaRPr lang="x-none" dirty="0">
              <a:solidFill>
                <a:schemeClr val="tx2"/>
              </a:solidFill>
              <a:ea typeface="Open Sans"/>
            </a:endParaRPr>
          </a:p>
          <a:p>
            <a:pPr marL="742315" lvl="1" indent="-285115" algn="l" rtl="0">
              <a:spcBef>
                <a:spcPts val="0"/>
              </a:spcBef>
              <a:buFont typeface="Symbol" panose="05050102010706020507" pitchFamily="18" charset="2"/>
              <a:buChar char=""/>
              <a:tabLst>
                <a:tab pos="457189" algn="l"/>
              </a:tabLst>
            </a:pPr>
            <a:r>
              <a:rPr lang="x-none" sz="2200" b="0" i="0" u="none" baseline="0" dirty="0">
                <a:solidFill>
                  <a:schemeClr val="tx2"/>
                </a:solidFill>
                <a:latin typeface="Open Sans"/>
                <a:ea typeface="Open Sans"/>
                <a:cs typeface="Open Sans"/>
              </a:rPr>
              <a:t>tarifas de acceso a la red</a:t>
            </a:r>
            <a:endParaRPr lang="x-none" dirty="0">
              <a:solidFill>
                <a:schemeClr val="tx2"/>
              </a:solidFill>
              <a:ea typeface="Open Sans"/>
            </a:endParaRPr>
          </a:p>
          <a:p>
            <a:pPr marL="742315" lvl="1" indent="-285115" algn="l" rtl="0">
              <a:spcBef>
                <a:spcPts val="0"/>
              </a:spcBef>
              <a:buFont typeface="Symbol" panose="05050102010706020507" pitchFamily="18" charset="2"/>
              <a:buChar char=""/>
              <a:tabLst>
                <a:tab pos="457189" algn="l"/>
              </a:tabLst>
            </a:pPr>
            <a:r>
              <a:rPr lang="x-none" sz="2200" b="0" i="0" u="none" baseline="0" dirty="0">
                <a:solidFill>
                  <a:schemeClr val="tx2"/>
                </a:solidFill>
                <a:latin typeface="Open Sans"/>
                <a:ea typeface="Open Sans"/>
                <a:cs typeface="Open Sans"/>
              </a:rPr>
              <a:t>servicio de equipos</a:t>
            </a:r>
            <a:endParaRPr lang="x-none" dirty="0">
              <a:solidFill>
                <a:schemeClr val="tx2"/>
              </a:solidFill>
              <a:ea typeface="Open Sans"/>
            </a:endParaRPr>
          </a:p>
          <a:p>
            <a:pPr marL="742315" lvl="1" indent="-285115" algn="l" rtl="0">
              <a:spcBef>
                <a:spcPts val="0"/>
              </a:spcBef>
              <a:buFont typeface="Symbol" panose="05050102010706020507" pitchFamily="18" charset="2"/>
              <a:buChar char=""/>
              <a:tabLst>
                <a:tab pos="457189" algn="l"/>
              </a:tabLst>
            </a:pPr>
            <a:r>
              <a:rPr lang="x-none" sz="2200" b="0" i="0" u="none" baseline="0" dirty="0">
                <a:solidFill>
                  <a:schemeClr val="tx2"/>
                </a:solidFill>
                <a:latin typeface="Open Sans"/>
                <a:ea typeface="Open Sans"/>
                <a:cs typeface="Open Sans"/>
              </a:rPr>
              <a:t>mantenimiento</a:t>
            </a:r>
            <a:endParaRPr lang="x-none" dirty="0">
              <a:solidFill>
                <a:schemeClr val="tx2"/>
              </a:solidFill>
            </a:endParaRPr>
          </a:p>
        </p:txBody>
      </p:sp>
      <p:pic>
        <p:nvPicPr>
          <p:cNvPr id="3" name="Picture 2" descr="Un agente de policía junto a un coche de policía&#10;&#10;Descripción generada automáticamente con una confianza media">
            <a:extLst>
              <a:ext uri="{FF2B5EF4-FFF2-40B4-BE49-F238E27FC236}">
                <a16:creationId xmlns:a16="http://schemas.microsoft.com/office/drawing/2014/main" id="{D21B772A-84D7-414A-B576-BCD55D3568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1400" y="1676400"/>
            <a:ext cx="4095750" cy="3276600"/>
          </a:xfrm>
          <a:prstGeom prst="rect">
            <a:avLst/>
          </a:prstGeom>
        </p:spPr>
      </p:pic>
    </p:spTree>
    <p:extLst>
      <p:ext uri="{BB962C8B-B14F-4D97-AF65-F5344CB8AC3E}">
        <p14:creationId xmlns:p14="http://schemas.microsoft.com/office/powerpoint/2010/main" val="3483022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FD9D9AE-12E9-4A15-A91A-5984F1C18999}"/>
              </a:ext>
            </a:extLst>
          </p:cNvPr>
          <p:cNvSpPr>
            <a:spLocks noGrp="1"/>
          </p:cNvSpPr>
          <p:nvPr>
            <p:ph type="body" idx="1"/>
          </p:nvPr>
        </p:nvSpPr>
        <p:spPr>
          <a:xfrm>
            <a:off x="125506" y="1866806"/>
            <a:ext cx="11940988" cy="2256958"/>
          </a:xfrm>
        </p:spPr>
        <p:txBody>
          <a:bodyPr>
            <a:normAutofit/>
          </a:bodyPr>
          <a:lstStyle/>
          <a:p>
            <a:pPr algn="ctr" rtl="0"/>
            <a:r>
              <a:rPr lang="x-none" sz="4800" b="1"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Consideraciones Clave que deben Incluirse en el Plan NEVI de Tennessee</a:t>
            </a:r>
          </a:p>
        </p:txBody>
      </p:sp>
    </p:spTree>
    <p:extLst>
      <p:ext uri="{BB962C8B-B14F-4D97-AF65-F5344CB8AC3E}">
        <p14:creationId xmlns:p14="http://schemas.microsoft.com/office/powerpoint/2010/main" val="2427076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59874" y="228600"/>
            <a:ext cx="12132126" cy="766021"/>
          </a:xfrm>
          <a:prstGeom prst="rect">
            <a:avLst/>
          </a:prstGeom>
          <a:noFill/>
          <a:ln>
            <a:noFill/>
          </a:ln>
        </p:spPr>
        <p:txBody>
          <a:bodyPr vert="horz" lIns="91425" tIns="45700" rIns="91425" bIns="45700" rtlCol="0" anchor="ctr" anchorCtr="0">
            <a:noAutofit/>
          </a:bodyPr>
          <a:lstStyle/>
          <a:p>
            <a:pPr algn="l" rtl="0">
              <a:lnSpc>
                <a:spcPct val="90000"/>
              </a:lnSpc>
              <a:spcBef>
                <a:spcPts val="0"/>
              </a:spcBef>
              <a:buClr>
                <a:schemeClr val="lt1"/>
              </a:buClr>
              <a:buSzPct val="25000"/>
            </a:pPr>
            <a:r>
              <a:rPr lang="x-none" sz="3200" b="1"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ntarell"/>
              </a:rPr>
              <a:t>Proyectos Elegibles para el Programa de Fórmula NEVI</a:t>
            </a:r>
          </a:p>
        </p:txBody>
      </p:sp>
      <p:sp>
        <p:nvSpPr>
          <p:cNvPr id="153" name="Shape 153"/>
          <p:cNvSpPr txBox="1">
            <a:spLocks noGrp="1"/>
          </p:cNvSpPr>
          <p:nvPr>
            <p:ph idx="1"/>
          </p:nvPr>
        </p:nvSpPr>
        <p:spPr>
          <a:xfrm>
            <a:off x="59873" y="1264596"/>
            <a:ext cx="11979727" cy="4755203"/>
          </a:xfrm>
          <a:prstGeom prst="rect">
            <a:avLst/>
          </a:prstGeom>
          <a:noFill/>
          <a:ln>
            <a:noFill/>
          </a:ln>
        </p:spPr>
        <p:txBody>
          <a:bodyPr vert="horz" lIns="91425" tIns="45700" rIns="91425" bIns="45700" rtlCol="0" anchor="t" anchorCtr="0">
            <a:noAutofit/>
          </a:bodyPr>
          <a:lstStyle/>
          <a:p>
            <a:pPr algn="l" rtl="0">
              <a:spcBef>
                <a:spcPts val="0"/>
              </a:spcBef>
              <a:spcAft>
                <a:spcPts val="600"/>
              </a:spcAft>
              <a:buClr>
                <a:srgbClr val="002060"/>
              </a:buClr>
              <a:buSzPct val="100000"/>
            </a:pP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Cualquier infraestructura de recarga de vehículos eléctricos adquirida o instalada con Fondos del Programa de Fórmula NEVI deberá estar ubicada a lo largo de un Corredor de Combustible Alternativo designado </a:t>
            </a:r>
            <a:r>
              <a:rPr lang="x-none" sz="2000" b="0" i="1"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hasta que todos los Corredores de Combustible Alternativo en el estado sean designados como </a:t>
            </a:r>
            <a:r>
              <a:rPr lang="x-none" sz="2000" b="1" i="1"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"totalmente construidos" </a:t>
            </a: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por el Secretario de Transporte</a:t>
            </a:r>
          </a:p>
          <a:p>
            <a:pPr algn="l" rtl="0">
              <a:spcBef>
                <a:spcPts val="0"/>
              </a:spcBef>
              <a:spcAft>
                <a:spcPts val="600"/>
              </a:spcAft>
              <a:buClr>
                <a:srgbClr val="002060"/>
              </a:buClr>
              <a:buSzPct val="100000"/>
            </a:pP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Un Corredor de Combustibles Alternativos se considerará "totalmente construido" sólo cuando se cumplan los siguientes criterios:</a:t>
            </a:r>
          </a:p>
          <a:p>
            <a:pPr lvl="1" algn="l" rtl="0">
              <a:spcBef>
                <a:spcPts val="0"/>
              </a:spcBef>
              <a:spcAft>
                <a:spcPts val="600"/>
              </a:spcAft>
              <a:buClr>
                <a:srgbClr val="002060"/>
              </a:buClr>
              <a:buSzPct val="100000"/>
            </a:pP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La infraestructura de carga se instala </a:t>
            </a:r>
            <a:r>
              <a:rPr lang="x-none" sz="2000"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cada 50 millas </a:t>
            </a:r>
          </a:p>
          <a:p>
            <a:pPr lvl="1" algn="l" rtl="0">
              <a:spcBef>
                <a:spcPts val="0"/>
              </a:spcBef>
              <a:spcAft>
                <a:spcPts val="600"/>
              </a:spcAft>
              <a:buClr>
                <a:srgbClr val="002060"/>
              </a:buClr>
              <a:buSzPct val="100000"/>
            </a:pP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Cada lugar de carga incluye </a:t>
            </a:r>
            <a:r>
              <a:rPr lang="x-none" sz="2000"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al menos cuatro cargadores rápidos de corriente continua (CC) de 150kW</a:t>
            </a:r>
          </a:p>
          <a:p>
            <a:pPr lvl="1" algn="l" rtl="0">
              <a:spcBef>
                <a:spcPts val="0"/>
              </a:spcBef>
              <a:spcAft>
                <a:spcPts val="600"/>
              </a:spcAft>
              <a:buClr>
                <a:srgbClr val="002060"/>
              </a:buClr>
              <a:buSzPct val="100000"/>
            </a:pP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Estos cuatro cargadores utilizan </a:t>
            </a:r>
            <a:r>
              <a:rPr lang="x-none" sz="2000"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puertos del Sistema de Carga Combinada (CCS)</a:t>
            </a: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p>
          <a:p>
            <a:pPr lvl="1" algn="l" rtl="0">
              <a:spcBef>
                <a:spcPts val="0"/>
              </a:spcBef>
              <a:spcAft>
                <a:spcPts val="600"/>
              </a:spcAft>
              <a:buClr>
                <a:srgbClr val="002060"/>
              </a:buClr>
              <a:buSzPct val="100000"/>
            </a:pP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La estación puede </a:t>
            </a:r>
            <a:r>
              <a:rPr lang="x-none" sz="2000"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cargar simultáneamente al menos cuatro vehículos eléctricos a 150 kW</a:t>
            </a:r>
          </a:p>
          <a:p>
            <a:pPr lvl="1" algn="l" rtl="0">
              <a:spcBef>
                <a:spcPts val="0"/>
              </a:spcBef>
              <a:spcAft>
                <a:spcPts val="600"/>
              </a:spcAft>
              <a:buClr>
                <a:srgbClr val="002060"/>
              </a:buClr>
              <a:buSzPct val="100000"/>
            </a:pPr>
            <a:r>
              <a:rPr lang="x-none" sz="2000"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Los cargadores no están más lejos de </a:t>
            </a:r>
            <a:r>
              <a:rPr lang="x-none" sz="2000"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una milla de los corredores</a:t>
            </a:r>
          </a:p>
          <a:p>
            <a:pPr marL="457188" lvl="1" indent="0" algn="l" rtl="0">
              <a:spcBef>
                <a:spcPts val="0"/>
              </a:spcBef>
              <a:spcAft>
                <a:spcPts val="600"/>
              </a:spcAft>
              <a:buClr>
                <a:srgbClr val="002060"/>
              </a:buClr>
              <a:buSzPct val="100000"/>
              <a:buNone/>
            </a:pPr>
            <a:endParaRPr lang="x-none" sz="1600" b="1" dirty="0">
              <a:latin typeface="Open Sans" panose="020B0606030504020204" pitchFamily="34" charset="0"/>
              <a:ea typeface="Open Sans" panose="020B0606030504020204" pitchFamily="34" charset="0"/>
              <a:cs typeface="Open Sans" panose="020B0606030504020204" pitchFamily="34" charset="0"/>
            </a:endParaRPr>
          </a:p>
          <a:p>
            <a:pPr lvl="1" algn="l" rtl="0">
              <a:spcBef>
                <a:spcPts val="0"/>
              </a:spcBef>
              <a:spcAft>
                <a:spcPts val="600"/>
              </a:spcAft>
              <a:buClr>
                <a:srgbClr val="002060"/>
              </a:buClr>
              <a:buSzPct val="100000"/>
            </a:pPr>
            <a:endParaRPr lang="x-none"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endParaRPr>
          </a:p>
        </p:txBody>
      </p:sp>
    </p:spTree>
    <p:extLst>
      <p:ext uri="{BB962C8B-B14F-4D97-AF65-F5344CB8AC3E}">
        <p14:creationId xmlns:p14="http://schemas.microsoft.com/office/powerpoint/2010/main" val="2876072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AF03BC-A50B-4CB4-9CCF-7FD34B89F678}"/>
              </a:ext>
            </a:extLst>
          </p:cNvPr>
          <p:cNvSpPr>
            <a:spLocks noGrp="1"/>
          </p:cNvSpPr>
          <p:nvPr>
            <p:ph type="title"/>
          </p:nvPr>
        </p:nvSpPr>
        <p:spPr>
          <a:xfrm>
            <a:off x="116995" y="260640"/>
            <a:ext cx="10972800" cy="710550"/>
          </a:xfrm>
        </p:spPr>
        <p:txBody>
          <a:bodyPr anchor="ctr">
            <a:normAutofit fontScale="90000"/>
          </a:bodyPr>
          <a:lstStyle/>
          <a:p>
            <a:pPr algn="l" rtl="0"/>
            <a:r>
              <a:rPr lang="x-none" b="1" i="0" u="none" baseline="0">
                <a:latin typeface="Open Sans" panose="020B0606030504020204" pitchFamily="34" charset="0"/>
                <a:ea typeface="Open Sans" panose="020B0606030504020204" pitchFamily="34" charset="0"/>
                <a:cs typeface="Open Sans" panose="020B0606030504020204" pitchFamily="34" charset="0"/>
              </a:rPr>
              <a:t>Los Planes deben Cumplir con la Iniciativa Justicia40</a:t>
            </a:r>
          </a:p>
        </p:txBody>
      </p:sp>
      <p:sp>
        <p:nvSpPr>
          <p:cNvPr id="23" name="Text Placeholder 4">
            <a:extLst>
              <a:ext uri="{FF2B5EF4-FFF2-40B4-BE49-F238E27FC236}">
                <a16:creationId xmlns:a16="http://schemas.microsoft.com/office/drawing/2014/main" id="{2001F4FB-F7B3-2EAC-5085-F68158A8B5A3}"/>
              </a:ext>
            </a:extLst>
          </p:cNvPr>
          <p:cNvSpPr>
            <a:spLocks noGrp="1"/>
          </p:cNvSpPr>
          <p:nvPr>
            <p:ph type="body" sz="quarter" idx="3"/>
          </p:nvPr>
        </p:nvSpPr>
        <p:spPr>
          <a:xfrm>
            <a:off x="3347282" y="1140247"/>
            <a:ext cx="5816217" cy="639762"/>
          </a:xfrm>
        </p:spPr>
        <p:txBody>
          <a:bodyPr>
            <a:normAutofit/>
          </a:bodyPr>
          <a:lstStyle/>
          <a:p>
            <a:pPr algn="l" rtl="0"/>
            <a:r>
              <a:rPr lang="x-none" sz="1200" b="0" i="0" u="none" baseline="0">
                <a:solidFill>
                  <a:schemeClr val="tx2"/>
                </a:solidFill>
                <a:effectLst/>
                <a:latin typeface="Open Sans" panose="020B0606030504020204" pitchFamily="34" charset="0"/>
                <a:ea typeface="Open Sans" panose="020B0606030504020204" pitchFamily="34" charset="0"/>
                <a:cs typeface="Open Sans" panose="020B0606030504020204" pitchFamily="34" charset="0"/>
              </a:rPr>
              <a:t>Las zonas sombreadas identifican las comunidades desfavorecidas, según la definición provisional conjunta del USDOT y el US DOE</a:t>
            </a:r>
            <a:endParaRPr lang="x-none" sz="12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Content Placeholder 13" descr="Mapa&#10;&#10;Descripción generada automáticamente">
            <a:extLst>
              <a:ext uri="{FF2B5EF4-FFF2-40B4-BE49-F238E27FC236}">
                <a16:creationId xmlns:a16="http://schemas.microsoft.com/office/drawing/2014/main" id="{3CA9BF66-08B5-4DFA-A8B8-3A4F07183CF0}"/>
              </a:ext>
            </a:extLst>
          </p:cNvPr>
          <p:cNvPicPr>
            <a:picLocks noGrp="1" noChangeAspect="1"/>
          </p:cNvPicPr>
          <p:nvPr>
            <p:ph sz="quarter" idx="4"/>
          </p:nvPr>
        </p:nvPicPr>
        <p:blipFill>
          <a:blip r:embed="rId3"/>
          <a:stretch>
            <a:fillRect/>
          </a:stretch>
        </p:blipFill>
        <p:spPr>
          <a:xfrm>
            <a:off x="432926" y="989119"/>
            <a:ext cx="11326148" cy="4445514"/>
          </a:xfrm>
          <a:noFill/>
        </p:spPr>
      </p:pic>
      <p:sp>
        <p:nvSpPr>
          <p:cNvPr id="6" name="Text Placeholder 4">
            <a:extLst>
              <a:ext uri="{FF2B5EF4-FFF2-40B4-BE49-F238E27FC236}">
                <a16:creationId xmlns:a16="http://schemas.microsoft.com/office/drawing/2014/main" id="{1563CFE3-1E86-400D-AD55-0EDB67E21D50}"/>
              </a:ext>
            </a:extLst>
          </p:cNvPr>
          <p:cNvSpPr txBox="1">
            <a:spLocks/>
          </p:cNvSpPr>
          <p:nvPr/>
        </p:nvSpPr>
        <p:spPr>
          <a:xfrm>
            <a:off x="0" y="5793539"/>
            <a:ext cx="10775576" cy="887506"/>
          </a:xfrm>
          <a:prstGeom prst="rect">
            <a:avLst/>
          </a:prstGeom>
        </p:spPr>
        <p:txBody>
          <a:bodyPr vert="horz" lIns="91440" tIns="45720" rIns="91440" bIns="45720" rtlCol="0" anchor="b">
            <a:noAutofit/>
          </a:bodyPr>
          <a:lstStyle>
            <a:lvl1pPr marL="0" indent="0" algn="l" defTabSz="457189" rtl="0" eaLnBrk="1" latinLnBrk="0" hangingPunct="1">
              <a:spcBef>
                <a:spcPct val="20000"/>
              </a:spcBef>
              <a:buFont typeface="Arial"/>
              <a:buNone/>
              <a:defRPr sz="2400" b="1" kern="1200">
                <a:solidFill>
                  <a:schemeClr val="tx1"/>
                </a:solidFill>
                <a:latin typeface="Arial"/>
                <a:ea typeface="+mn-ea"/>
                <a:cs typeface="Arial"/>
              </a:defRPr>
            </a:lvl1pPr>
            <a:lvl2pPr marL="457189" indent="0" algn="l" defTabSz="457189" rtl="0" eaLnBrk="1" latinLnBrk="0" hangingPunct="1">
              <a:spcBef>
                <a:spcPct val="20000"/>
              </a:spcBef>
              <a:buFont typeface="Arial"/>
              <a:buNone/>
              <a:defRPr sz="2000" b="1" kern="1200">
                <a:solidFill>
                  <a:schemeClr val="tx1"/>
                </a:solidFill>
                <a:latin typeface="Arial"/>
                <a:ea typeface="+mn-ea"/>
                <a:cs typeface="Arial"/>
              </a:defRPr>
            </a:lvl2pPr>
            <a:lvl3pPr marL="914377" indent="0" algn="l" defTabSz="457189" rtl="0" eaLnBrk="1" latinLnBrk="0" hangingPunct="1">
              <a:spcBef>
                <a:spcPct val="20000"/>
              </a:spcBef>
              <a:buFont typeface="Lucida Grande"/>
              <a:buNone/>
              <a:defRPr sz="1800" b="1" kern="1200">
                <a:solidFill>
                  <a:schemeClr val="tx1"/>
                </a:solidFill>
                <a:latin typeface="Arial"/>
                <a:ea typeface="+mn-ea"/>
                <a:cs typeface="Arial"/>
              </a:defRPr>
            </a:lvl3pPr>
            <a:lvl4pPr marL="1371566" indent="0" algn="l" defTabSz="457189" rtl="0" eaLnBrk="1" latinLnBrk="0" hangingPunct="1">
              <a:spcBef>
                <a:spcPct val="20000"/>
              </a:spcBef>
              <a:buFont typeface="Lucida Grande"/>
              <a:buNone/>
              <a:defRPr sz="1600" b="1" kern="1200">
                <a:solidFill>
                  <a:schemeClr val="tx1"/>
                </a:solidFill>
                <a:latin typeface="Arial"/>
                <a:ea typeface="+mn-ea"/>
                <a:cs typeface="Arial"/>
              </a:defRPr>
            </a:lvl4pPr>
            <a:lvl5pPr marL="1828754" indent="0" algn="l" defTabSz="457189" rtl="0" eaLnBrk="1" latinLnBrk="0" hangingPunct="1">
              <a:spcBef>
                <a:spcPct val="20000"/>
              </a:spcBef>
              <a:buFont typeface="Arial"/>
              <a:buNone/>
              <a:defRPr sz="1600" b="1" kern="1200">
                <a:solidFill>
                  <a:schemeClr val="tx1"/>
                </a:solidFill>
                <a:latin typeface="Arial"/>
                <a:ea typeface="+mn-ea"/>
                <a:cs typeface="Arial"/>
              </a:defRPr>
            </a:lvl5pPr>
            <a:lvl6pPr marL="2285943" indent="0" algn="l" defTabSz="457189" rtl="0" eaLnBrk="1" latinLnBrk="0" hangingPunct="1">
              <a:spcBef>
                <a:spcPct val="20000"/>
              </a:spcBef>
              <a:buFont typeface="Arial"/>
              <a:buNone/>
              <a:defRPr sz="1600" b="1" kern="1200">
                <a:solidFill>
                  <a:schemeClr val="tx1"/>
                </a:solidFill>
                <a:latin typeface="+mn-lt"/>
                <a:ea typeface="+mn-ea"/>
                <a:cs typeface="+mn-cs"/>
              </a:defRPr>
            </a:lvl6pPr>
            <a:lvl7pPr marL="2743131" indent="0" algn="l" defTabSz="457189" rtl="0" eaLnBrk="1" latinLnBrk="0" hangingPunct="1">
              <a:spcBef>
                <a:spcPct val="20000"/>
              </a:spcBef>
              <a:buFont typeface="Arial"/>
              <a:buNone/>
              <a:defRPr sz="1600" b="1" kern="1200">
                <a:solidFill>
                  <a:schemeClr val="tx1"/>
                </a:solidFill>
                <a:latin typeface="+mn-lt"/>
                <a:ea typeface="+mn-ea"/>
                <a:cs typeface="+mn-cs"/>
              </a:defRPr>
            </a:lvl7pPr>
            <a:lvl8pPr marL="3200320" indent="0" algn="l" defTabSz="457189" rtl="0" eaLnBrk="1" latinLnBrk="0" hangingPunct="1">
              <a:spcBef>
                <a:spcPct val="20000"/>
              </a:spcBef>
              <a:buFont typeface="Arial"/>
              <a:buNone/>
              <a:defRPr sz="1600" b="1" kern="1200">
                <a:solidFill>
                  <a:schemeClr val="tx1"/>
                </a:solidFill>
                <a:latin typeface="+mn-lt"/>
                <a:ea typeface="+mn-ea"/>
                <a:cs typeface="+mn-cs"/>
              </a:defRPr>
            </a:lvl8pPr>
            <a:lvl9pPr marL="3657509" indent="0" algn="l" defTabSz="457189" rtl="0" eaLnBrk="1" latinLnBrk="0" hangingPunct="1">
              <a:spcBef>
                <a:spcPct val="20000"/>
              </a:spcBef>
              <a:buFont typeface="Arial"/>
              <a:buNone/>
              <a:defRPr sz="1600" b="1" kern="1200">
                <a:solidFill>
                  <a:schemeClr val="tx1"/>
                </a:solidFill>
                <a:latin typeface="+mn-lt"/>
                <a:ea typeface="+mn-ea"/>
                <a:cs typeface="+mn-cs"/>
              </a:defRPr>
            </a:lvl9pPr>
          </a:lstStyle>
          <a:p>
            <a:pPr algn="l" rtl="0"/>
            <a:r>
              <a:rPr lang="x-none" sz="14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Fuente: </a:t>
            </a:r>
          </a:p>
          <a:p>
            <a:pPr marL="171450" indent="-171450" algn="l" rtl="0">
              <a:buFont typeface="Arial" panose="020B0604020202020204" pitchFamily="34" charset="0"/>
              <a:buChar char="•"/>
            </a:pPr>
            <a:r>
              <a:rPr lang="x-none" sz="14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Herramienta de Mapa de la Justicia40 de Recarga de Vehículos Eléctricos: </a:t>
            </a:r>
            <a:r>
              <a:rPr lang="x-none" sz="14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hlinkClick r:id="rId4"/>
              </a:rPr>
              <a:t>https://anl.maps.arcgis.com/apps/webappviewer/index.html?id=33f3e1fc30bf476099923224a1c1b3ee</a:t>
            </a:r>
            <a:endParaRPr lang="x-none" sz="1400" b="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l" rtl="0">
              <a:buFont typeface="Arial" panose="020B0604020202020204" pitchFamily="34" charset="0"/>
              <a:buChar char="•"/>
            </a:pPr>
            <a:r>
              <a:rPr lang="x-none" sz="14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Orientaciones Provisionales para la Implementación de la Iniciativa Justicia40: </a:t>
            </a:r>
            <a:r>
              <a:rPr lang="x-none" sz="14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hlinkClick r:id="rId5"/>
              </a:rPr>
              <a:t>https://www.whitehouse.gov/wp-content/uploads/2021/07/M-21-28.pdf</a:t>
            </a:r>
            <a:r>
              <a:rPr lang="x-none" sz="14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  </a:t>
            </a:r>
            <a:endParaRPr lang="x-none" sz="14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89559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8F20-7237-42B7-906F-19B3A835AE1B}"/>
              </a:ext>
            </a:extLst>
          </p:cNvPr>
          <p:cNvSpPr>
            <a:spLocks noGrp="1"/>
          </p:cNvSpPr>
          <p:nvPr>
            <p:ph type="title"/>
          </p:nvPr>
        </p:nvSpPr>
        <p:spPr>
          <a:xfrm>
            <a:off x="116994" y="260640"/>
            <a:ext cx="11931571" cy="710550"/>
          </a:xfrm>
        </p:spPr>
        <p:txBody>
          <a:bodyPr>
            <a:normAutofit fontScale="90000"/>
          </a:bodyPr>
          <a:lstStyle/>
          <a:p>
            <a:pPr algn="l" rtl="0"/>
            <a:r>
              <a:rPr lang="x-none" b="1" i="0" u="none" baseline="0">
                <a:latin typeface="Open Sans" panose="020B0606030504020204" pitchFamily="34" charset="0"/>
                <a:ea typeface="Open Sans" panose="020B0606030504020204" pitchFamily="34" charset="0"/>
                <a:cs typeface="Open Sans" panose="020B0606030504020204" pitchFamily="34" charset="0"/>
              </a:rPr>
              <a:t>Consideraciones Clave que deben Abordarse en el Plan</a:t>
            </a:r>
          </a:p>
        </p:txBody>
      </p:sp>
      <p:sp>
        <p:nvSpPr>
          <p:cNvPr id="3" name="Content Placeholder 2">
            <a:extLst>
              <a:ext uri="{FF2B5EF4-FFF2-40B4-BE49-F238E27FC236}">
                <a16:creationId xmlns:a16="http://schemas.microsoft.com/office/drawing/2014/main" id="{E7063615-BF6C-414F-B338-427650D0E473}"/>
              </a:ext>
            </a:extLst>
          </p:cNvPr>
          <p:cNvSpPr>
            <a:spLocks noGrp="1"/>
          </p:cNvSpPr>
          <p:nvPr>
            <p:ph idx="1"/>
          </p:nvPr>
        </p:nvSpPr>
        <p:spPr>
          <a:xfrm>
            <a:off x="116994" y="1127108"/>
            <a:ext cx="10779606" cy="5188527"/>
          </a:xfrm>
        </p:spPr>
        <p:txBody>
          <a:bodyPr>
            <a:noAutofit/>
          </a:bodyPr>
          <a:lstStyle/>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Coordinación de las Agencias Estatales</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Compromiso Público</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Visión y Objetivos del Plan</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Contratación</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Análisis de las condiciones existentes y futuras</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Despliegue de la Infraestructura de Recarga de Vehículos Eléctricos </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Implementación</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Derechos Civiles</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Consideraciones sobre la Equidad</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Consideraciones sobre la Mano de Obra y el Personal</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Ciberseguridad</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Evaluación del Programa</a:t>
            </a:r>
          </a:p>
          <a:p>
            <a:pPr algn="l" rtl="0"/>
            <a:r>
              <a:rPr lang="x-none" sz="2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Excepciones Discrecionales</a:t>
            </a:r>
          </a:p>
        </p:txBody>
      </p:sp>
    </p:spTree>
    <p:extLst>
      <p:ext uri="{BB962C8B-B14F-4D97-AF65-F5344CB8AC3E}">
        <p14:creationId xmlns:p14="http://schemas.microsoft.com/office/powerpoint/2010/main" val="178004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prstGeom prst="rect">
            <a:avLst/>
          </a:prstGeom>
          <a:noFill/>
          <a:ln>
            <a:noFill/>
          </a:ln>
        </p:spPr>
        <p:txBody>
          <a:bodyPr vert="horz" lIns="91425" tIns="45700" rIns="91425" bIns="45700" rtlCol="0" anchor="ctr" anchorCtr="0">
            <a:noAutofit/>
          </a:bodyPr>
          <a:lstStyle/>
          <a:p>
            <a:pPr algn="l" rtl="0">
              <a:lnSpc>
                <a:spcPct val="90000"/>
              </a:lnSpc>
              <a:spcBef>
                <a:spcPts val="0"/>
              </a:spcBef>
              <a:buClr>
                <a:schemeClr val="lt1"/>
              </a:buClr>
              <a:buSzPct val="25000"/>
            </a:pPr>
            <a:r>
              <a:rPr lang="x-none" sz="44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Cantarell"/>
              </a:rPr>
              <a:t>Agenda</a:t>
            </a:r>
          </a:p>
        </p:txBody>
      </p:sp>
      <p:sp>
        <p:nvSpPr>
          <p:cNvPr id="153" name="Shape 153"/>
          <p:cNvSpPr txBox="1">
            <a:spLocks noGrp="1"/>
          </p:cNvSpPr>
          <p:nvPr>
            <p:ph sz="half" idx="1"/>
          </p:nvPr>
        </p:nvSpPr>
        <p:spPr>
          <a:xfrm>
            <a:off x="116995" y="1346201"/>
            <a:ext cx="5979005" cy="5141226"/>
          </a:xfrm>
          <a:prstGeom prst="rect">
            <a:avLst/>
          </a:prstGeom>
          <a:noFill/>
          <a:ln>
            <a:noFill/>
          </a:ln>
        </p:spPr>
        <p:txBody>
          <a:bodyPr vert="horz" lIns="91425" tIns="45700" rIns="91425" bIns="45700" rtlCol="0" anchor="t" anchorCtr="0">
            <a:noAutofit/>
          </a:bodyPr>
          <a:lstStyle/>
          <a:p>
            <a:pPr marL="342265" indent="-342265" algn="l" rtl="0">
              <a:spcBef>
                <a:spcPts val="0"/>
              </a:spcBef>
              <a:spcAft>
                <a:spcPts val="600"/>
              </a:spcAft>
              <a:buClr>
                <a:srgbClr val="002060"/>
              </a:buClr>
              <a:buSzPct val="100000"/>
            </a:pPr>
            <a:r>
              <a:rPr lang="x-none" sz="3200" b="0" i="0" u="none" baseline="0" dirty="0">
                <a:solidFill>
                  <a:schemeClr val="tx2"/>
                </a:solidFill>
                <a:latin typeface="Open Sans"/>
                <a:ea typeface="Open Sans"/>
                <a:cs typeface="Open Sans"/>
                <a:sym typeface="Cantarell"/>
              </a:rPr>
              <a:t>Visión general de la oportunidad de financiación del Programa NEVI</a:t>
            </a:r>
            <a:endParaRPr lang="x-none" dirty="0">
              <a:solidFill>
                <a:schemeClr val="tx2"/>
              </a:solidFill>
              <a:latin typeface="Open Sans"/>
              <a:ea typeface="Open Sans"/>
              <a:cs typeface="Open Sans"/>
            </a:endParaRPr>
          </a:p>
          <a:p>
            <a:pPr marL="342265" indent="-342265" algn="l" rtl="0">
              <a:spcBef>
                <a:spcPts val="0"/>
              </a:spcBef>
              <a:spcAft>
                <a:spcPts val="600"/>
              </a:spcAft>
              <a:buClr>
                <a:srgbClr val="002060"/>
              </a:buClr>
              <a:buSzPct val="100000"/>
            </a:pPr>
            <a:r>
              <a:rPr lang="x-none" sz="3200" b="0" i="0" u="none" baseline="0" dirty="0">
                <a:solidFill>
                  <a:schemeClr val="tx2"/>
                </a:solidFill>
                <a:latin typeface="Open Sans"/>
                <a:ea typeface="Open Sans"/>
                <a:cs typeface="Open Sans"/>
                <a:sym typeface="Cantarell"/>
              </a:rPr>
              <a:t>Antecedentes y estado actual de la electrificación del transporte en Tennessee</a:t>
            </a:r>
            <a:endParaRPr lang="x-none" sz="3200" dirty="0">
              <a:solidFill>
                <a:schemeClr val="tx2"/>
              </a:solidFill>
              <a:latin typeface="Open Sans"/>
              <a:ea typeface="Open Sans"/>
              <a:cs typeface="Open Sans"/>
            </a:endParaRPr>
          </a:p>
          <a:p>
            <a:pPr marL="342265" indent="-342265" algn="l" rtl="0">
              <a:spcBef>
                <a:spcPts val="0"/>
              </a:spcBef>
              <a:spcAft>
                <a:spcPts val="600"/>
              </a:spcAft>
              <a:buClr>
                <a:srgbClr val="002060"/>
              </a:buClr>
              <a:buSzPct val="100000"/>
            </a:pPr>
            <a:r>
              <a:rPr lang="x-none" sz="3200" b="0" i="0" u="none" baseline="0" dirty="0">
                <a:solidFill>
                  <a:schemeClr val="tx2"/>
                </a:solidFill>
                <a:latin typeface="Open Sans"/>
                <a:ea typeface="Open Sans"/>
                <a:cs typeface="Open Sans"/>
                <a:sym typeface="Cantarell"/>
              </a:rPr>
              <a:t>Consideraciones clave que deben incluirse en el Plan NEVI de TN</a:t>
            </a:r>
            <a:endParaRPr lang="x-none" sz="3200" dirty="0">
              <a:solidFill>
                <a:schemeClr val="tx2"/>
              </a:solidFill>
              <a:latin typeface="Open Sans"/>
              <a:ea typeface="Open Sans"/>
              <a:cs typeface="Open Sans"/>
            </a:endParaRPr>
          </a:p>
          <a:p>
            <a:pPr marL="342265" indent="-342265" algn="l" rtl="0">
              <a:spcBef>
                <a:spcPts val="0"/>
              </a:spcBef>
              <a:spcAft>
                <a:spcPts val="600"/>
              </a:spcAft>
              <a:buClr>
                <a:srgbClr val="002060"/>
              </a:buClr>
              <a:buSzPct val="100000"/>
            </a:pPr>
            <a:r>
              <a:rPr lang="x-none" sz="3200" b="0" i="0" u="none" baseline="0" dirty="0">
                <a:solidFill>
                  <a:schemeClr val="tx2"/>
                </a:solidFill>
                <a:latin typeface="Open Sans"/>
                <a:ea typeface="Open Sans"/>
                <a:cs typeface="Open Sans"/>
                <a:sym typeface="Cantarell"/>
              </a:rPr>
              <a:t>Próximos Pasos</a:t>
            </a:r>
            <a:endParaRPr lang="x-none" sz="3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342265" indent="-342265" algn="l" rtl="0">
              <a:spcBef>
                <a:spcPts val="0"/>
              </a:spcBef>
              <a:spcAft>
                <a:spcPts val="600"/>
              </a:spcAft>
              <a:buClr>
                <a:srgbClr val="002060"/>
              </a:buClr>
              <a:buSzPct val="100000"/>
            </a:pPr>
            <a:endParaRPr lang="x-none" sz="3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342265" indent="-342265" algn="l" rtl="0">
              <a:spcBef>
                <a:spcPts val="0"/>
              </a:spcBef>
              <a:spcAft>
                <a:spcPts val="600"/>
              </a:spcAft>
              <a:buClr>
                <a:srgbClr val="002060"/>
              </a:buClr>
              <a:buSzPct val="100000"/>
            </a:pPr>
            <a:endParaRPr lang="x-none" sz="3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36AD36B3-723E-6CA8-E9EA-68260683BDF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84868" y="1702468"/>
            <a:ext cx="5179595" cy="3453063"/>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292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3FC8F-52D5-4205-B39B-65786CF46BFD}"/>
              </a:ext>
            </a:extLst>
          </p:cNvPr>
          <p:cNvSpPr>
            <a:spLocks noGrp="1"/>
          </p:cNvSpPr>
          <p:nvPr>
            <p:ph type="title"/>
          </p:nvPr>
        </p:nvSpPr>
        <p:spPr>
          <a:xfrm>
            <a:off x="116994" y="260640"/>
            <a:ext cx="11823993" cy="710550"/>
          </a:xfrm>
        </p:spPr>
        <p:txBody>
          <a:bodyPr>
            <a:normAutofit/>
          </a:bodyPr>
          <a:lstStyle/>
          <a:p>
            <a:pPr algn="l" rtl="0"/>
            <a:r>
              <a:rPr lang="x-none" b="1" i="0" u="none" baseline="0">
                <a:latin typeface="Open Sans" panose="020B0606030504020204" pitchFamily="34" charset="0"/>
                <a:ea typeface="Open Sans" panose="020B0606030504020204" pitchFamily="34" charset="0"/>
                <a:cs typeface="Open Sans" panose="020B0606030504020204" pitchFamily="34" charset="0"/>
              </a:rPr>
              <a:t>Participación de las Partes Interesadas</a:t>
            </a:r>
          </a:p>
        </p:txBody>
      </p:sp>
      <p:sp>
        <p:nvSpPr>
          <p:cNvPr id="3" name="Content Placeholder 2">
            <a:extLst>
              <a:ext uri="{FF2B5EF4-FFF2-40B4-BE49-F238E27FC236}">
                <a16:creationId xmlns:a16="http://schemas.microsoft.com/office/drawing/2014/main" id="{1371CA62-D4FD-4D84-AF5F-5B6812BB2985}"/>
              </a:ext>
            </a:extLst>
          </p:cNvPr>
          <p:cNvSpPr>
            <a:spLocks noGrp="1"/>
          </p:cNvSpPr>
          <p:nvPr>
            <p:ph sz="half" idx="1"/>
          </p:nvPr>
        </p:nvSpPr>
        <p:spPr>
          <a:xfrm>
            <a:off x="116994" y="1346201"/>
            <a:ext cx="11567005" cy="4525963"/>
          </a:xfrm>
        </p:spPr>
        <p:txBody>
          <a:bodyPr>
            <a:normAutofit fontScale="25000" lnSpcReduction="20000"/>
          </a:bodyPr>
          <a:lstStyle/>
          <a:p>
            <a:pPr algn="l" rtl="0"/>
            <a:r>
              <a:rPr lang="x-none" sz="88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Los Departamentos agradecen los comentarios del público y de las partes interesadas sobre el proceso de planificación del Programa Fórmula NEVI. </a:t>
            </a:r>
          </a:p>
          <a:p>
            <a:pPr algn="l" rtl="0"/>
            <a:r>
              <a:rPr lang="x-none" sz="8800" b="1"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Encuesta:</a:t>
            </a:r>
            <a:r>
              <a:rPr lang="x-none" sz="88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 El TDOT y el TDEC han desarrollado una encuesta virtual, accesible en </a:t>
            </a:r>
            <a:r>
              <a:rPr lang="x-none" sz="88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hlinkClick r:id="rId3"/>
              </a:rPr>
              <a:t>http://www.tn.gov/evplan</a:t>
            </a:r>
            <a:r>
              <a:rPr lang="x-none" sz="88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 Todas las respuestas a esta encuesta deben ser enviadas antes de las 5:00 PM CT del 31 de mayo de 2022 para que los comentarios sean considerados durante el desarrollo del plan. </a:t>
            </a:r>
          </a:p>
          <a:p>
            <a:pPr algn="l" rtl="0"/>
            <a:r>
              <a:rPr lang="x-none" sz="88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Además, el TDEC y el TDOT organizarán ocho sesiones de escucha en persona en todo el Estado para solicitar opiniones y responder a preguntas sobre el programa de fórmula NEVI.</a:t>
            </a:r>
          </a:p>
          <a:p>
            <a:pPr algn="l" rtl="0"/>
            <a:r>
              <a:rPr lang="x-none" sz="88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La Guía NEVI exige que los planes demuestren el compromiso con "las comunidades rurales, desatendidas y desfavorecidas para garantizar que se escuchen y se tengan en cuenta diversas opiniones a lo largo del proceso de planificación, y para garantizar que el despliegue, la instalación, el funcionamiento y el uso de la infraestructura de recarga de vehículos eléctricos logre una distribución equitativa y justa de los beneficios y servicios".</a:t>
            </a:r>
          </a:p>
          <a:p>
            <a:endParaRPr lang="x-none" sz="280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endParaRPr>
          </a:p>
        </p:txBody>
      </p:sp>
    </p:spTree>
    <p:extLst>
      <p:ext uri="{BB962C8B-B14F-4D97-AF65-F5344CB8AC3E}">
        <p14:creationId xmlns:p14="http://schemas.microsoft.com/office/powerpoint/2010/main" val="35192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CBB2-9132-4E3F-9D21-C0DD4716F4C7}"/>
              </a:ext>
            </a:extLst>
          </p:cNvPr>
          <p:cNvSpPr>
            <a:spLocks noGrp="1"/>
          </p:cNvSpPr>
          <p:nvPr>
            <p:ph type="title"/>
          </p:nvPr>
        </p:nvSpPr>
        <p:spPr>
          <a:xfrm>
            <a:off x="116994" y="260640"/>
            <a:ext cx="11797915" cy="710550"/>
          </a:xfrm>
        </p:spPr>
        <p:txBody>
          <a:bodyPr>
            <a:normAutofit/>
          </a:bodyPr>
          <a:lstStyle/>
          <a:p>
            <a:pPr algn="l" rtl="0"/>
            <a:r>
              <a:rPr lang="x-none" b="1" i="0" u="none" baseline="0">
                <a:latin typeface="Open Sans"/>
                <a:ea typeface="Open Sans"/>
                <a:cs typeface="Open Sans"/>
              </a:rPr>
              <a:t>Ubicación de las Sesiones de Escucha en TN</a:t>
            </a:r>
            <a:endParaRPr lang="x-none" b="1">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Una imagen que contiene un gráfico&#10;&#10;Descripción generada automáticamente">
            <a:extLst>
              <a:ext uri="{FF2B5EF4-FFF2-40B4-BE49-F238E27FC236}">
                <a16:creationId xmlns:a16="http://schemas.microsoft.com/office/drawing/2014/main" id="{7B3E1CB3-5C9F-4526-A395-10FDD93754CA}"/>
              </a:ext>
            </a:extLst>
          </p:cNvPr>
          <p:cNvPicPr>
            <a:picLocks noChangeAspect="1"/>
          </p:cNvPicPr>
          <p:nvPr/>
        </p:nvPicPr>
        <p:blipFill>
          <a:blip r:embed="rId3"/>
          <a:stretch>
            <a:fillRect/>
          </a:stretch>
        </p:blipFill>
        <p:spPr>
          <a:xfrm>
            <a:off x="331034" y="2216841"/>
            <a:ext cx="11530642" cy="2995114"/>
          </a:xfrm>
          <a:prstGeom prst="rect">
            <a:avLst/>
          </a:prstGeom>
        </p:spPr>
      </p:pic>
    </p:spTree>
    <p:extLst>
      <p:ext uri="{BB962C8B-B14F-4D97-AF65-F5344CB8AC3E}">
        <p14:creationId xmlns:p14="http://schemas.microsoft.com/office/powerpoint/2010/main" val="369428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770E-6EE4-4C8E-85A2-617E2D2E302C}"/>
              </a:ext>
            </a:extLst>
          </p:cNvPr>
          <p:cNvSpPr>
            <a:spLocks noGrp="1"/>
          </p:cNvSpPr>
          <p:nvPr>
            <p:ph type="title"/>
          </p:nvPr>
        </p:nvSpPr>
        <p:spPr/>
        <p:txBody>
          <a:bodyPr>
            <a:noAutofit/>
          </a:bodyPr>
          <a:lstStyle/>
          <a:p>
            <a:pPr algn="l" rtl="0"/>
            <a:r>
              <a:rPr lang="x-none" sz="4800" b="1" i="0" u="none" baseline="0">
                <a:latin typeface="Open Sans" panose="020B0606030504020204" pitchFamily="34" charset="0"/>
                <a:ea typeface="Open Sans" panose="020B0606030504020204" pitchFamily="34" charset="0"/>
                <a:cs typeface="Open Sans" panose="020B0606030504020204" pitchFamily="34" charset="0"/>
              </a:rPr>
              <a:t>Próximos Pasos</a:t>
            </a:r>
          </a:p>
        </p:txBody>
      </p:sp>
      <p:sp>
        <p:nvSpPr>
          <p:cNvPr id="3" name="Content Placeholder 2">
            <a:extLst>
              <a:ext uri="{FF2B5EF4-FFF2-40B4-BE49-F238E27FC236}">
                <a16:creationId xmlns:a16="http://schemas.microsoft.com/office/drawing/2014/main" id="{7809D888-B21E-4556-8262-2FC7D73E3AB2}"/>
              </a:ext>
            </a:extLst>
          </p:cNvPr>
          <p:cNvSpPr>
            <a:spLocks noGrp="1"/>
          </p:cNvSpPr>
          <p:nvPr>
            <p:ph idx="1"/>
          </p:nvPr>
        </p:nvSpPr>
        <p:spPr/>
        <p:txBody>
          <a:bodyPr vert="horz" lIns="91440" tIns="45720" rIns="91440" bIns="45720" rtlCol="0" anchor="t">
            <a:normAutofit/>
          </a:bodyPr>
          <a:lstStyle/>
          <a:p>
            <a:pPr marL="342265" indent="-342265" algn="l" rtl="0"/>
            <a:r>
              <a:rPr lang="x-none" sz="2200" b="0" i="0" u="none" baseline="0">
                <a:solidFill>
                  <a:schemeClr val="accent1"/>
                </a:solidFill>
                <a:latin typeface="Open Sans"/>
                <a:ea typeface="Open Sans"/>
                <a:cs typeface="Open Sans"/>
              </a:rPr>
              <a:t>Las opiniones recogidas en estas sesiones de escucha, junto con las enviadas a través de la encuesta en línea que se encuentra en </a:t>
            </a:r>
            <a:r>
              <a:rPr lang="x-none" sz="2200" b="0" i="0" u="none" baseline="0">
                <a:solidFill>
                  <a:schemeClr val="accent1"/>
                </a:solidFill>
                <a:latin typeface="Open Sans"/>
                <a:ea typeface="Open Sans"/>
                <a:cs typeface="Open Sans"/>
                <a:hlinkClick r:id="rId2">
                  <a:extLst>
                    <a:ext uri="{A12FA001-AC4F-418D-AE19-62706E023703}">
                      <ahyp:hlinkClr xmlns:ahyp="http://schemas.microsoft.com/office/drawing/2018/hyperlinkcolor" val="tx"/>
                    </a:ext>
                  </a:extLst>
                </a:hlinkClick>
              </a:rPr>
              <a:t>www.tn.gov/evplan</a:t>
            </a:r>
            <a:r>
              <a:rPr lang="x-none" sz="2200" b="0" i="0" u="none" baseline="0">
                <a:solidFill>
                  <a:schemeClr val="accent1"/>
                </a:solidFill>
                <a:latin typeface="Open Sans"/>
                <a:ea typeface="Open Sans"/>
                <a:cs typeface="Open Sans"/>
              </a:rPr>
              <a:t>, se incorporarán a un proyecto de plan de infraestructuras para Tennessee. </a:t>
            </a:r>
            <a:endParaRPr lang="x-none" sz="2200">
              <a:solidFill>
                <a:schemeClr val="accent1"/>
              </a:solidFill>
            </a:endParaRPr>
          </a:p>
          <a:p>
            <a:pPr marL="342265" indent="-342265" algn="l" rtl="0"/>
            <a:endParaRPr lang="x-none" sz="2200">
              <a:solidFill>
                <a:schemeClr val="accent1"/>
              </a:solidFill>
              <a:latin typeface="Open Sans"/>
              <a:ea typeface="Open Sans"/>
              <a:cs typeface="Open Sans"/>
            </a:endParaRPr>
          </a:p>
          <a:p>
            <a:pPr marL="342265" indent="-342265" algn="l" rtl="0"/>
            <a:r>
              <a:rPr lang="x-none" sz="2200" b="0" i="0" u="none" baseline="0">
                <a:solidFill>
                  <a:schemeClr val="accent1"/>
                </a:solidFill>
                <a:latin typeface="Open Sans"/>
                <a:ea typeface="Open Sans"/>
                <a:cs typeface="Open Sans"/>
              </a:rPr>
              <a:t>El TDEC y el TDOT presentarán el plan final de TN, aprobado por el Comisionado del TDOT, al DOT de Estados Unidos antes del 1 de agosto de 2022.</a:t>
            </a:r>
            <a:endParaRPr lang="x-none" sz="2200">
              <a:solidFill>
                <a:schemeClr val="accent1"/>
              </a:solidFill>
              <a:latin typeface="Open Sans"/>
              <a:ea typeface="Open Sans"/>
              <a:cs typeface="Open Sans"/>
            </a:endParaRPr>
          </a:p>
          <a:p>
            <a:pPr marL="342265" indent="-342265" algn="l" rtl="0"/>
            <a:endParaRPr lang="x-none" sz="2200">
              <a:solidFill>
                <a:schemeClr val="accent1"/>
              </a:solidFill>
              <a:latin typeface="Open Sans"/>
              <a:ea typeface="Open Sans"/>
              <a:cs typeface="Open Sans"/>
            </a:endParaRPr>
          </a:p>
          <a:p>
            <a:pPr marL="342265" indent="-342265" algn="l" rtl="0"/>
            <a:r>
              <a:rPr lang="x-none" sz="2200" b="0" i="0" u="none" baseline="0">
                <a:solidFill>
                  <a:schemeClr val="accent1"/>
                </a:solidFill>
                <a:latin typeface="Open Sans"/>
                <a:ea typeface="Open Sans"/>
                <a:cs typeface="Open Sans"/>
              </a:rPr>
              <a:t>Tras la aprobación del Plan (prevista para el 30 de septiembre de 2022), el TDEC y el TDOT publicarán una guía y un calendario establecido para la solicitud de proyectos, junto con información adicional sobre el diseño del programa, las consideraciones clave y la elegibilidad de los proyectos.</a:t>
            </a:r>
          </a:p>
        </p:txBody>
      </p:sp>
    </p:spTree>
    <p:extLst>
      <p:ext uri="{BB962C8B-B14F-4D97-AF65-F5344CB8AC3E}">
        <p14:creationId xmlns:p14="http://schemas.microsoft.com/office/powerpoint/2010/main" val="1899017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5" name="Picture 4" descr="Una imagen que contiene hierba, cielo, exterior, campo&#10;&#10;Descripción generada automáticamente">
            <a:extLst>
              <a:ext uri="{FF2B5EF4-FFF2-40B4-BE49-F238E27FC236}">
                <a16:creationId xmlns:a16="http://schemas.microsoft.com/office/drawing/2014/main" id="{40BFA7F4-79F5-4D4B-A63B-66314D44CA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24657" cy="6858000"/>
          </a:xfrm>
          <a:prstGeom prst="rect">
            <a:avLst/>
          </a:prstGeom>
        </p:spPr>
      </p:pic>
      <p:sp>
        <p:nvSpPr>
          <p:cNvPr id="2" name="TextBox 1">
            <a:extLst>
              <a:ext uri="{FF2B5EF4-FFF2-40B4-BE49-F238E27FC236}">
                <a16:creationId xmlns:a16="http://schemas.microsoft.com/office/drawing/2014/main" id="{4FAFE53D-3EC5-4D0F-95BB-C5E6337E21FD}"/>
              </a:ext>
            </a:extLst>
          </p:cNvPr>
          <p:cNvSpPr txBox="1"/>
          <p:nvPr/>
        </p:nvSpPr>
        <p:spPr>
          <a:xfrm>
            <a:off x="6746418" y="4495800"/>
            <a:ext cx="5288827" cy="1569660"/>
          </a:xfrm>
          <a:prstGeom prst="rect">
            <a:avLst/>
          </a:prstGeom>
          <a:solidFill>
            <a:schemeClr val="bg1"/>
          </a:solidFill>
          <a:ln>
            <a:solidFill>
              <a:schemeClr val="tx1"/>
            </a:solidFill>
          </a:ln>
        </p:spPr>
        <p:txBody>
          <a:bodyPr wrap="square" rtlCol="0">
            <a:spAutoFit/>
          </a:bodyPr>
          <a:lstStyle/>
          <a:p>
            <a:pPr algn="ctr" rtl="0"/>
            <a:r>
              <a:rPr lang="x-none" sz="2400" b="1" i="0" u="none" baseline="0">
                <a:latin typeface="Arial" panose="020B0604020202020204" pitchFamily="34" charset="0"/>
                <a:ea typeface="Open Sans" panose="020B0606030504020204" pitchFamily="34" charset="0"/>
                <a:cs typeface="Arial" panose="020B0604020202020204" pitchFamily="34" charset="0"/>
              </a:rPr>
              <a:t>Matt Meservy</a:t>
            </a:r>
          </a:p>
          <a:p>
            <a:pPr algn="ctr" rtl="0"/>
            <a:r>
              <a:rPr lang="x-none" sz="2400" b="0" i="0" u="none" baseline="0">
                <a:latin typeface="Arial" panose="020B0604020202020204" pitchFamily="34" charset="0"/>
                <a:ea typeface="Open Sans" panose="020B0606030504020204" pitchFamily="34" charset="0"/>
                <a:cs typeface="Arial" panose="020B0604020202020204" pitchFamily="34" charset="0"/>
              </a:rPr>
              <a:t>División de Planificación a Largo Plazo del TDOT</a:t>
            </a:r>
          </a:p>
          <a:p>
            <a:pPr algn="ctr" rtl="0"/>
            <a:r>
              <a:rPr lang="x-none" sz="2400" b="0" i="0" u="none" baseline="0">
                <a:latin typeface="Arial" panose="020B0604020202020204" pitchFamily="34" charset="0"/>
                <a:ea typeface="Open Sans" panose="020B0606030504020204" pitchFamily="34" charset="0"/>
                <a:cs typeface="Arial" panose="020B0604020202020204" pitchFamily="34" charset="0"/>
                <a:hlinkClick r:id="rId4"/>
              </a:rPr>
              <a:t>Matt.Meservy@tn.gov</a:t>
            </a:r>
            <a:endParaRPr lang="x-none" sz="2400">
              <a:latin typeface="Arial" panose="020B0604020202020204" pitchFamily="34" charset="0"/>
              <a:ea typeface="Open Sans" panose="020B0606030504020204" pitchFamily="34" charset="0"/>
              <a:cs typeface="Arial" panose="020B0604020202020204" pitchFamily="34" charset="0"/>
            </a:endParaRPr>
          </a:p>
          <a:p>
            <a:pPr algn="ctr" rtl="0"/>
            <a:r>
              <a:rPr lang="x-none" sz="2400" b="0" i="0" u="none" baseline="0">
                <a:latin typeface="Arial" panose="020B0604020202020204" pitchFamily="34" charset="0"/>
                <a:ea typeface="Open Sans" panose="020B0606030504020204" pitchFamily="34" charset="0"/>
                <a:cs typeface="Arial" panose="020B0604020202020204" pitchFamily="34" charset="0"/>
              </a:rPr>
              <a:t>615-686-3662</a:t>
            </a:r>
          </a:p>
        </p:txBody>
      </p:sp>
      <p:pic>
        <p:nvPicPr>
          <p:cNvPr id="4" name="Picture 3" descr="Interfaz gráfica de usuario, texto&#10;&#10;Descripción generada automáticamente">
            <a:extLst>
              <a:ext uri="{FF2B5EF4-FFF2-40B4-BE49-F238E27FC236}">
                <a16:creationId xmlns:a16="http://schemas.microsoft.com/office/drawing/2014/main" id="{6AE7A208-2DB7-4218-AFEE-EB8B409B8411}"/>
              </a:ext>
            </a:extLst>
          </p:cNvPr>
          <p:cNvPicPr>
            <a:picLocks noChangeAspect="1"/>
          </p:cNvPicPr>
          <p:nvPr/>
        </p:nvPicPr>
        <p:blipFill>
          <a:blip r:embed="rId5"/>
          <a:stretch>
            <a:fillRect/>
          </a:stretch>
        </p:blipFill>
        <p:spPr>
          <a:xfrm>
            <a:off x="1770174" y="334200"/>
            <a:ext cx="8254001" cy="2157988"/>
          </a:xfrm>
          <a:prstGeom prst="rect">
            <a:avLst/>
          </a:prstGeom>
        </p:spPr>
      </p:pic>
      <p:sp>
        <p:nvSpPr>
          <p:cNvPr id="8" name="TextBox 7">
            <a:extLst>
              <a:ext uri="{FF2B5EF4-FFF2-40B4-BE49-F238E27FC236}">
                <a16:creationId xmlns:a16="http://schemas.microsoft.com/office/drawing/2014/main" id="{D6E1A010-6362-46AF-BEB2-E5FE75B3060C}"/>
              </a:ext>
            </a:extLst>
          </p:cNvPr>
          <p:cNvSpPr txBox="1"/>
          <p:nvPr/>
        </p:nvSpPr>
        <p:spPr>
          <a:xfrm>
            <a:off x="568782" y="4495800"/>
            <a:ext cx="4876800" cy="1569660"/>
          </a:xfrm>
          <a:prstGeom prst="rect">
            <a:avLst/>
          </a:prstGeom>
          <a:solidFill>
            <a:schemeClr val="bg1"/>
          </a:solidFill>
          <a:ln>
            <a:solidFill>
              <a:schemeClr val="tx1"/>
            </a:solidFill>
          </a:ln>
        </p:spPr>
        <p:txBody>
          <a:bodyPr wrap="square" rtlCol="0">
            <a:spAutoFit/>
          </a:bodyPr>
          <a:lstStyle/>
          <a:p>
            <a:pPr algn="ctr" rtl="0"/>
            <a:r>
              <a:rPr lang="x-none" sz="2400" b="1" i="0" u="none" baseline="0">
                <a:latin typeface="Arial" panose="020B0604020202020204" pitchFamily="34" charset="0"/>
                <a:ea typeface="Open Sans" panose="020B0606030504020204" pitchFamily="34" charset="0"/>
                <a:cs typeface="Arial" panose="020B0604020202020204" pitchFamily="34" charset="0"/>
              </a:rPr>
              <a:t>Alexa Voytek</a:t>
            </a:r>
          </a:p>
          <a:p>
            <a:pPr algn="ctr" rtl="0"/>
            <a:r>
              <a:rPr lang="x-none" sz="2400" b="0" i="0" u="none" baseline="0">
                <a:latin typeface="Arial" panose="020B0604020202020204" pitchFamily="34" charset="0"/>
                <a:ea typeface="Open Sans" panose="020B0606030504020204" pitchFamily="34" charset="0"/>
                <a:cs typeface="Arial" panose="020B0604020202020204" pitchFamily="34" charset="0"/>
              </a:rPr>
              <a:t>Oficina de Programas de Energía del TDEC</a:t>
            </a:r>
          </a:p>
          <a:p>
            <a:pPr algn="ctr" rtl="0"/>
            <a:r>
              <a:rPr lang="x-none" sz="2400" b="0" i="0" u="none" baseline="0">
                <a:latin typeface="Arial" panose="020B0604020202020204" pitchFamily="34" charset="0"/>
                <a:ea typeface="Open Sans" panose="020B0606030504020204" pitchFamily="34" charset="0"/>
                <a:cs typeface="Arial" panose="020B0604020202020204" pitchFamily="34" charset="0"/>
                <a:hlinkClick r:id="rId6"/>
              </a:rPr>
              <a:t>Alexa.Voytek@tn.gov</a:t>
            </a:r>
            <a:endParaRPr lang="x-none" sz="2400">
              <a:latin typeface="Arial" panose="020B0604020202020204" pitchFamily="34" charset="0"/>
              <a:ea typeface="Open Sans" panose="020B0606030504020204" pitchFamily="34" charset="0"/>
              <a:cs typeface="Arial" panose="020B0604020202020204" pitchFamily="34" charset="0"/>
            </a:endParaRPr>
          </a:p>
          <a:p>
            <a:pPr algn="ctr" rtl="0"/>
            <a:r>
              <a:rPr lang="x-none" sz="2400" b="0" i="0" u="none" baseline="0">
                <a:latin typeface="Arial" panose="020B0604020202020204" pitchFamily="34" charset="0"/>
                <a:ea typeface="Open Sans" panose="020B0606030504020204" pitchFamily="34" charset="0"/>
                <a:cs typeface="Arial" panose="020B0604020202020204" pitchFamily="34" charset="0"/>
              </a:rPr>
              <a:t>615-613-1096</a:t>
            </a:r>
          </a:p>
        </p:txBody>
      </p:sp>
      <p:sp>
        <p:nvSpPr>
          <p:cNvPr id="9" name="TextBox 8">
            <a:extLst>
              <a:ext uri="{FF2B5EF4-FFF2-40B4-BE49-F238E27FC236}">
                <a16:creationId xmlns:a16="http://schemas.microsoft.com/office/drawing/2014/main" id="{F6570E6C-03CF-4E80-8F20-0225B92D29A9}"/>
              </a:ext>
            </a:extLst>
          </p:cNvPr>
          <p:cNvSpPr txBox="1"/>
          <p:nvPr/>
        </p:nvSpPr>
        <p:spPr>
          <a:xfrm>
            <a:off x="3657600" y="3013501"/>
            <a:ext cx="4876800" cy="830997"/>
          </a:xfrm>
          <a:prstGeom prst="rect">
            <a:avLst/>
          </a:prstGeom>
          <a:solidFill>
            <a:schemeClr val="bg1"/>
          </a:solidFill>
          <a:ln>
            <a:solidFill>
              <a:schemeClr val="tx1"/>
            </a:solidFill>
          </a:ln>
        </p:spPr>
        <p:txBody>
          <a:bodyPr wrap="square" rtlCol="0">
            <a:spAutoFit/>
          </a:bodyPr>
          <a:lstStyle/>
          <a:p>
            <a:pPr algn="ctr" rtl="0"/>
            <a:r>
              <a:rPr lang="x-none" sz="2400" b="1" i="0" u="none" baseline="0">
                <a:latin typeface="Arial" panose="020B0604020202020204" pitchFamily="34" charset="0"/>
                <a:ea typeface="Open Sans" panose="020B0606030504020204" pitchFamily="34" charset="0"/>
                <a:cs typeface="Arial" panose="020B0604020202020204" pitchFamily="34" charset="0"/>
              </a:rPr>
              <a:t>Obtenga más información en </a:t>
            </a:r>
            <a:r>
              <a:rPr lang="x-none" sz="2400" b="1" i="0" u="none" baseline="0">
                <a:latin typeface="Arial" panose="020B0604020202020204" pitchFamily="34" charset="0"/>
                <a:ea typeface="Open Sans" panose="020B0606030504020204" pitchFamily="34" charset="0"/>
                <a:cs typeface="Arial" panose="020B0604020202020204" pitchFamily="34" charset="0"/>
                <a:hlinkClick r:id="rId7"/>
              </a:rPr>
              <a:t>http://www.tn.gov/evplan</a:t>
            </a:r>
            <a:r>
              <a:rPr lang="x-none" sz="2400" b="1" i="0" u="none" baseline="0">
                <a:latin typeface="Arial" panose="020B0604020202020204" pitchFamily="34" charset="0"/>
                <a:ea typeface="Open Sans" panose="020B0606030504020204" pitchFamily="34" charset="0"/>
                <a:cs typeface="Arial" panose="020B0604020202020204" pitchFamily="34" charset="0"/>
              </a:rPr>
              <a:t> </a:t>
            </a:r>
            <a:endParaRPr lang="x-none" sz="240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858683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04798" y="277792"/>
            <a:ext cx="11658602" cy="693679"/>
          </a:xfrm>
          <a:prstGeom prst="rect">
            <a:avLst/>
          </a:prstGeom>
          <a:noFill/>
          <a:ln>
            <a:noFill/>
          </a:ln>
        </p:spPr>
        <p:txBody>
          <a:bodyPr vert="horz" lIns="91425" tIns="45700" rIns="91425" bIns="45700" rtlCol="0" anchor="ctr" anchorCtr="0">
            <a:noAutofit/>
          </a:bodyPr>
          <a:lstStyle/>
          <a:p>
            <a:pPr algn="l" rtl="0">
              <a:lnSpc>
                <a:spcPct val="90000"/>
              </a:lnSpc>
              <a:spcBef>
                <a:spcPts val="0"/>
              </a:spcBef>
              <a:buClr>
                <a:schemeClr val="lt1"/>
              </a:buClr>
              <a:buSzPct val="25000"/>
            </a:pPr>
            <a:r>
              <a:rPr lang="x-none" sz="3000" b="1"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ntarell"/>
              </a:rPr>
              <a:t>Visión General de la Oportunidad de Financiación del Programa NEVI</a:t>
            </a:r>
          </a:p>
        </p:txBody>
      </p:sp>
      <p:sp>
        <p:nvSpPr>
          <p:cNvPr id="153" name="Shape 153"/>
          <p:cNvSpPr txBox="1">
            <a:spLocks noGrp="1"/>
          </p:cNvSpPr>
          <p:nvPr>
            <p:ph idx="1"/>
          </p:nvPr>
        </p:nvSpPr>
        <p:spPr>
          <a:xfrm>
            <a:off x="106135" y="1263535"/>
            <a:ext cx="11979729" cy="5594465"/>
          </a:xfrm>
          <a:prstGeom prst="rect">
            <a:avLst/>
          </a:prstGeom>
          <a:noFill/>
          <a:ln>
            <a:noFill/>
          </a:ln>
        </p:spPr>
        <p:txBody>
          <a:bodyPr vert="horz" lIns="91425" tIns="45700" rIns="91425" bIns="45700" rtlCol="0" anchor="t" anchorCtr="0">
            <a:noAutofit/>
          </a:bodyPr>
          <a:lstStyle/>
          <a:p>
            <a:pPr algn="l" rtl="0">
              <a:spcBef>
                <a:spcPts val="0"/>
              </a:spcBef>
              <a:spcAft>
                <a:spcPts val="2400"/>
              </a:spcAft>
              <a:buClr>
                <a:srgbClr val="002060"/>
              </a:buClr>
              <a:buSzPct val="100000"/>
            </a:pPr>
            <a:r>
              <a:rPr lang="x-none"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La Ley de Inversión en Infraestructuras y Empleo (IIJA) o Ley Bipartidista de Infraestructuras (BIL) incluye un total de </a:t>
            </a:r>
            <a:r>
              <a:rPr lang="x-none"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7.500 millones</a:t>
            </a:r>
            <a:r>
              <a:rPr lang="x-none"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 de dólares en financiación dedicada a ampliar la accesibilidad de los cargadores de vehículos eléctricos (EV) a todos los Estadounidenses. </a:t>
            </a:r>
          </a:p>
          <a:p>
            <a:pPr algn="l" rtl="0">
              <a:spcBef>
                <a:spcPts val="0"/>
              </a:spcBef>
              <a:spcAft>
                <a:spcPts val="600"/>
              </a:spcAft>
              <a:buClr>
                <a:srgbClr val="002060"/>
              </a:buClr>
              <a:buSzPct val="100000"/>
            </a:pPr>
            <a:r>
              <a:rPr lang="x-none"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Los 7.500 millones de dólares se componen de:</a:t>
            </a:r>
          </a:p>
          <a:p>
            <a:pPr lvl="2" algn="l" rtl="0">
              <a:spcBef>
                <a:spcPts val="0"/>
              </a:spcBef>
              <a:spcAft>
                <a:spcPts val="600"/>
              </a:spcAft>
              <a:buClr>
                <a:srgbClr val="002060"/>
              </a:buClr>
              <a:buSzPct val="100000"/>
            </a:pPr>
            <a:r>
              <a:rPr lang="x-none"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Programa de fórmula de 5.000 millones de dólares (Programa NEVI) </a:t>
            </a:r>
          </a:p>
          <a:p>
            <a:pPr lvl="3" algn="l" rtl="0">
              <a:spcBef>
                <a:spcPts val="0"/>
              </a:spcBef>
              <a:spcAft>
                <a:spcPts val="600"/>
              </a:spcAft>
              <a:buClr>
                <a:srgbClr val="002060"/>
              </a:buClr>
              <a:buSzPct val="100000"/>
            </a:pPr>
            <a:r>
              <a:rPr lang="x-none"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88 millones de dólares </a:t>
            </a:r>
            <a:r>
              <a:rPr lang="x-none" b="0"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en 5 años a Tennessee</a:t>
            </a:r>
            <a:endParaRPr lang="x-none"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endParaRPr>
          </a:p>
          <a:p>
            <a:pPr lvl="2" algn="l" rtl="0">
              <a:spcBef>
                <a:spcPts val="0"/>
              </a:spcBef>
              <a:spcAft>
                <a:spcPts val="600"/>
              </a:spcAft>
              <a:buClr>
                <a:srgbClr val="002060"/>
              </a:buClr>
              <a:buSzPct val="100000"/>
            </a:pPr>
            <a:r>
              <a:rPr lang="x-none" b="1" i="0" u="none" baseline="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Programa de subvenciones discrecionales y competitivas de 2.500 millones de dólares</a:t>
            </a:r>
          </a:p>
          <a:p>
            <a:pPr marL="0" indent="0" algn="l" rtl="0">
              <a:spcBef>
                <a:spcPts val="0"/>
              </a:spcBef>
              <a:spcAft>
                <a:spcPts val="600"/>
              </a:spcAft>
              <a:buClr>
                <a:srgbClr val="002060"/>
              </a:buClr>
              <a:buSzPct val="100000"/>
              <a:buNone/>
            </a:pPr>
            <a:endParaRPr lang="x-none" sz="3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endParaRPr>
          </a:p>
        </p:txBody>
      </p:sp>
    </p:spTree>
    <p:extLst>
      <p:ext uri="{BB962C8B-B14F-4D97-AF65-F5344CB8AC3E}">
        <p14:creationId xmlns:p14="http://schemas.microsoft.com/office/powerpoint/2010/main" val="3109349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266699" y="228600"/>
            <a:ext cx="11658602" cy="766021"/>
          </a:xfrm>
          <a:prstGeom prst="rect">
            <a:avLst/>
          </a:prstGeom>
          <a:noFill/>
          <a:ln>
            <a:noFill/>
          </a:ln>
        </p:spPr>
        <p:txBody>
          <a:bodyPr vert="horz" lIns="91425" tIns="45700" rIns="91425" bIns="45700" rtlCol="0" anchor="ctr" anchorCtr="0">
            <a:noAutofit/>
          </a:bodyPr>
          <a:lstStyle/>
          <a:p>
            <a:pPr algn="l" rtl="0">
              <a:lnSpc>
                <a:spcPct val="90000"/>
              </a:lnSpc>
              <a:spcBef>
                <a:spcPts val="0"/>
              </a:spcBef>
              <a:buClr>
                <a:schemeClr val="lt1"/>
              </a:buClr>
              <a:buSzPct val="25000"/>
            </a:pPr>
            <a:r>
              <a:rPr lang="x-none" sz="2800" b="1"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ntarell"/>
              </a:rPr>
              <a:t>Financiación del NEVI para Construir Cargadores en los Corredores de Combustibles Alternativos</a:t>
            </a:r>
          </a:p>
        </p:txBody>
      </p:sp>
      <p:sp>
        <p:nvSpPr>
          <p:cNvPr id="153" name="Shape 153"/>
          <p:cNvSpPr txBox="1">
            <a:spLocks noGrp="1"/>
          </p:cNvSpPr>
          <p:nvPr>
            <p:ph idx="1"/>
          </p:nvPr>
        </p:nvSpPr>
        <p:spPr>
          <a:xfrm>
            <a:off x="59873" y="1464565"/>
            <a:ext cx="11979729" cy="4860035"/>
          </a:xfrm>
          <a:prstGeom prst="rect">
            <a:avLst/>
          </a:prstGeom>
          <a:noFill/>
          <a:ln>
            <a:noFill/>
          </a:ln>
        </p:spPr>
        <p:txBody>
          <a:bodyPr vert="horz" lIns="91425" tIns="45700" rIns="91425" bIns="45700" rtlCol="0" anchor="t" anchorCtr="0">
            <a:noAutofit/>
          </a:bodyPr>
          <a:lstStyle/>
          <a:p>
            <a:pPr algn="l" rtl="0">
              <a:spcBef>
                <a:spcPts val="0"/>
              </a:spcBef>
              <a:spcAft>
                <a:spcPts val="600"/>
              </a:spcAft>
              <a:buClr>
                <a:srgbClr val="002060"/>
              </a:buClr>
              <a:buSzPct val="100000"/>
            </a:pPr>
            <a:r>
              <a:rPr lang="x-none" sz="3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La financiación del programa NEVI se dirige inicialmente a los </a:t>
            </a:r>
            <a:r>
              <a:rPr lang="x-none" sz="3200" b="1"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Corredores de Combustible Alternativo</a:t>
            </a:r>
            <a:r>
              <a:rPr lang="x-none" sz="3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 designados para los vehículos eléctricos con el fin de construir esta red nacional, especialmente a lo largo del Sistema de Autopistas Interestatales.</a:t>
            </a:r>
          </a:p>
          <a:p>
            <a:pPr algn="l" rtl="0">
              <a:spcBef>
                <a:spcPts val="0"/>
              </a:spcBef>
              <a:spcAft>
                <a:spcPts val="600"/>
              </a:spcAft>
              <a:buClr>
                <a:srgbClr val="002060"/>
              </a:buClr>
              <a:buSzPct val="100000"/>
            </a:pPr>
            <a:r>
              <a:rPr lang="x-none" sz="3200" b="0"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Cuando la red nacional esté totalmente construida, la financiación podrá utilizarse en cualquier vía pública o en otros lugares de acceso público.</a:t>
            </a:r>
          </a:p>
        </p:txBody>
      </p:sp>
    </p:spTree>
    <p:extLst>
      <p:ext uri="{BB962C8B-B14F-4D97-AF65-F5344CB8AC3E}">
        <p14:creationId xmlns:p14="http://schemas.microsoft.com/office/powerpoint/2010/main" val="24109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CBB2-9132-4E3F-9D21-C0DD4716F4C7}"/>
              </a:ext>
            </a:extLst>
          </p:cNvPr>
          <p:cNvSpPr>
            <a:spLocks noGrp="1"/>
          </p:cNvSpPr>
          <p:nvPr>
            <p:ph type="title"/>
          </p:nvPr>
        </p:nvSpPr>
        <p:spPr>
          <a:xfrm>
            <a:off x="116994" y="260639"/>
            <a:ext cx="11797915" cy="853265"/>
          </a:xfrm>
        </p:spPr>
        <p:txBody>
          <a:bodyPr>
            <a:normAutofit/>
          </a:bodyPr>
          <a:lstStyle/>
          <a:p>
            <a:pPr algn="l" rtl="0"/>
            <a:r>
              <a:rPr lang="x-none" sz="2400" b="1" i="0" u="none" baseline="0">
                <a:latin typeface="Open Sans" panose="020B0606030504020204" pitchFamily="34" charset="0"/>
                <a:ea typeface="Open Sans" panose="020B0606030504020204" pitchFamily="34" charset="0"/>
                <a:cs typeface="Open Sans" panose="020B0606030504020204" pitchFamily="34" charset="0"/>
              </a:rPr>
              <a:t>Corredores de Combustible Alternativo Designados por la FHWA en TN</a:t>
            </a:r>
          </a:p>
        </p:txBody>
      </p:sp>
      <p:pic>
        <p:nvPicPr>
          <p:cNvPr id="3" name="Picture 3">
            <a:extLst>
              <a:ext uri="{FF2B5EF4-FFF2-40B4-BE49-F238E27FC236}">
                <a16:creationId xmlns:a16="http://schemas.microsoft.com/office/drawing/2014/main" id="{56345F87-92AB-BF9D-123D-965C89F3F522}"/>
              </a:ext>
            </a:extLst>
          </p:cNvPr>
          <p:cNvPicPr>
            <a:picLocks noChangeAspect="1"/>
          </p:cNvPicPr>
          <p:nvPr/>
        </p:nvPicPr>
        <p:blipFill>
          <a:blip r:embed="rId3"/>
          <a:stretch>
            <a:fillRect/>
          </a:stretch>
        </p:blipFill>
        <p:spPr>
          <a:xfrm>
            <a:off x="324929" y="2147482"/>
            <a:ext cx="11542143" cy="2965602"/>
          </a:xfrm>
          <a:prstGeom prst="rect">
            <a:avLst/>
          </a:prstGeom>
        </p:spPr>
      </p:pic>
    </p:spTree>
    <p:extLst>
      <p:ext uri="{BB962C8B-B14F-4D97-AF65-F5344CB8AC3E}">
        <p14:creationId xmlns:p14="http://schemas.microsoft.com/office/powerpoint/2010/main" val="2161752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9FB4F-C767-4E0E-97E2-6EF37435D938}"/>
              </a:ext>
            </a:extLst>
          </p:cNvPr>
          <p:cNvSpPr>
            <a:spLocks noGrp="1"/>
          </p:cNvSpPr>
          <p:nvPr>
            <p:ph type="title"/>
          </p:nvPr>
        </p:nvSpPr>
        <p:spPr/>
        <p:txBody>
          <a:bodyPr>
            <a:noAutofit/>
          </a:bodyPr>
          <a:lstStyle/>
          <a:p>
            <a:pPr algn="l" rtl="0"/>
            <a:r>
              <a:rPr lang="x-none" sz="2800" b="1" i="0" u="none" baseline="0">
                <a:latin typeface="Open Sans" panose="020B0606030504020204" pitchFamily="34" charset="0"/>
                <a:ea typeface="Open Sans" panose="020B0606030504020204" pitchFamily="34" charset="0"/>
                <a:cs typeface="Open Sans" panose="020B0606030504020204" pitchFamily="34" charset="0"/>
              </a:rPr>
              <a:t>Beneficios Potenciales de las Inversiones del NEVI</a:t>
            </a:r>
          </a:p>
        </p:txBody>
      </p:sp>
      <p:sp>
        <p:nvSpPr>
          <p:cNvPr id="3" name="Content Placeholder 2">
            <a:extLst>
              <a:ext uri="{FF2B5EF4-FFF2-40B4-BE49-F238E27FC236}">
                <a16:creationId xmlns:a16="http://schemas.microsoft.com/office/drawing/2014/main" id="{C3373AA5-9494-42DE-AA62-4DFBAFD5B5A1}"/>
              </a:ext>
            </a:extLst>
          </p:cNvPr>
          <p:cNvSpPr>
            <a:spLocks noGrp="1"/>
          </p:cNvSpPr>
          <p:nvPr>
            <p:ph idx="1"/>
          </p:nvPr>
        </p:nvSpPr>
        <p:spPr>
          <a:xfrm>
            <a:off x="116995" y="1166018"/>
            <a:ext cx="10789303" cy="5431342"/>
          </a:xfrm>
        </p:spPr>
        <p:txBody>
          <a:bodyPr>
            <a:noAutofit/>
          </a:bodyPr>
          <a:lstStyle/>
          <a:p>
            <a:pPr algn="l" rtl="0"/>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Mejorar </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el acceso al transporte limpio </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mediante la ubicación de cargadores;</a:t>
            </a:r>
          </a:p>
          <a:p>
            <a:pPr algn="l" rtl="0"/>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Disminuir la </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carga del coste</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energético del transporte permitiendo un acceso fiable a una carga asequible;</a:t>
            </a:r>
          </a:p>
          <a:p>
            <a:pPr algn="l" rtl="0"/>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Reducir la exposición ambiental </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 las emisiones del transporte; </a:t>
            </a:r>
          </a:p>
          <a:p>
            <a:pPr algn="l" rtl="0"/>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Aumentar la </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paridad </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en el acceso y la adopción</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de tecnologías de energía limpia</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p>
          <a:p>
            <a:pPr algn="l" rtl="0"/>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Aumentar el acceso a </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capital de bajo coste para incrementar la adopción equitativa </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 tecnologías energéticas limpias más costosas, como los vehículos eléctricos y los cargadores de vehículos;</a:t>
            </a:r>
          </a:p>
          <a:p>
            <a:pPr algn="l" rtl="0"/>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Aumentar la </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fuente de empleo en energías limpias</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la formación laboral y la creación de empresas en comunidades desfavorecidas;</a:t>
            </a:r>
          </a:p>
          <a:p>
            <a:pPr algn="l" rtl="0"/>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Aumentar la </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resiliencia energética</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p>
          <a:p>
            <a:pPr algn="l" rtl="0"/>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Proporcionar infraestructura de recarga para </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los vehículos de tránsito y de uso compartido</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p>
          <a:p>
            <a:pPr algn="l" rtl="0"/>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Aumentar el </a:t>
            </a:r>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acceso equitativo a la red eléctrica</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y</a:t>
            </a:r>
          </a:p>
          <a:p>
            <a:pPr algn="l" rtl="0"/>
            <a:r>
              <a:rPr lang="x-none" sz="2000" b="1"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Minimizar los desplazamientos inducidos por gentrificación</a:t>
            </a:r>
            <a:r>
              <a:rPr lang="x-none" sz="20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como consecuencia de las nuevas infraestructuras de recarga de vehículos eléctricos</a:t>
            </a:r>
            <a:r>
              <a:rPr lang="x-none" sz="2200" b="0" i="0" u="none"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029213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BB60-5003-4AD1-817C-E37CDA4A1AB1}"/>
              </a:ext>
            </a:extLst>
          </p:cNvPr>
          <p:cNvSpPr>
            <a:spLocks noGrp="1"/>
          </p:cNvSpPr>
          <p:nvPr>
            <p:ph type="title"/>
          </p:nvPr>
        </p:nvSpPr>
        <p:spPr/>
        <p:txBody>
          <a:bodyPr>
            <a:normAutofit/>
          </a:bodyPr>
          <a:lstStyle/>
          <a:p>
            <a:pPr algn="l" rtl="0"/>
            <a:r>
              <a:rPr lang="x-none"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Cantarell"/>
              </a:rPr>
              <a:t>Calendario del Programa de la Fórmula NEVI</a:t>
            </a:r>
            <a:endParaRPr lang="x-none"/>
          </a:p>
        </p:txBody>
      </p:sp>
      <p:graphicFrame>
        <p:nvGraphicFramePr>
          <p:cNvPr id="5" name="Table 5">
            <a:extLst>
              <a:ext uri="{FF2B5EF4-FFF2-40B4-BE49-F238E27FC236}">
                <a16:creationId xmlns:a16="http://schemas.microsoft.com/office/drawing/2014/main" id="{43C48837-E260-4914-AB92-85D7E7B0A924}"/>
              </a:ext>
            </a:extLst>
          </p:cNvPr>
          <p:cNvGraphicFramePr>
            <a:graphicFrameLocks noGrp="1"/>
          </p:cNvGraphicFramePr>
          <p:nvPr>
            <p:ph idx="1"/>
            <p:extLst>
              <p:ext uri="{D42A27DB-BD31-4B8C-83A1-F6EECF244321}">
                <p14:modId xmlns:p14="http://schemas.microsoft.com/office/powerpoint/2010/main" val="2362694655"/>
              </p:ext>
            </p:extLst>
          </p:nvPr>
        </p:nvGraphicFramePr>
        <p:xfrm>
          <a:off x="216131" y="1074669"/>
          <a:ext cx="11636721" cy="4404360"/>
        </p:xfrm>
        <a:graphic>
          <a:graphicData uri="http://schemas.openxmlformats.org/drawingml/2006/table">
            <a:tbl>
              <a:tblPr firstRow="1" bandRow="1">
                <a:tableStyleId>{3CEF1334-C751-4474-9706-01E38C2E8529}</a:tableStyleId>
              </a:tblPr>
              <a:tblGrid>
                <a:gridCol w="2890780">
                  <a:extLst>
                    <a:ext uri="{9D8B030D-6E8A-4147-A177-3AD203B41FA5}">
                      <a16:colId xmlns:a16="http://schemas.microsoft.com/office/drawing/2014/main" val="2957553462"/>
                    </a:ext>
                  </a:extLst>
                </a:gridCol>
                <a:gridCol w="8745941">
                  <a:extLst>
                    <a:ext uri="{9D8B030D-6E8A-4147-A177-3AD203B41FA5}">
                      <a16:colId xmlns:a16="http://schemas.microsoft.com/office/drawing/2014/main" val="417490736"/>
                    </a:ext>
                  </a:extLst>
                </a:gridCol>
              </a:tblGrid>
              <a:tr h="391078">
                <a:tc>
                  <a:txBody>
                    <a:bodyPr/>
                    <a:lstStyle/>
                    <a:p>
                      <a:pPr algn="l" rtl="0"/>
                      <a:r>
                        <a:rPr lang="x-none" sz="2000" b="1"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Fecha</a:t>
                      </a:r>
                    </a:p>
                  </a:txBody>
                  <a:tcPr/>
                </a:tc>
                <a:tc>
                  <a:txBody>
                    <a:bodyPr/>
                    <a:lstStyle/>
                    <a:p>
                      <a:pPr algn="l" rtl="0"/>
                      <a:r>
                        <a:rPr lang="x-none" sz="2000" b="1"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Entrega</a:t>
                      </a:r>
                    </a:p>
                  </a:txBody>
                  <a:tcPr/>
                </a:tc>
                <a:extLst>
                  <a:ext uri="{0D108BD9-81ED-4DB2-BD59-A6C34878D82A}">
                    <a16:rowId xmlns:a16="http://schemas.microsoft.com/office/drawing/2014/main" val="1931059213"/>
                  </a:ext>
                </a:extLst>
              </a:tr>
              <a:tr h="653156">
                <a:tc>
                  <a:txBody>
                    <a:bodyPr/>
                    <a:lstStyle/>
                    <a:p>
                      <a:pPr algn="l" rtl="0">
                        <a:spcBef>
                          <a:spcPts val="0"/>
                        </a:spcBef>
                        <a:spcAft>
                          <a:spcPts val="600"/>
                        </a:spcAft>
                        <a:buClr>
                          <a:srgbClr val="002060"/>
                        </a:buClr>
                        <a:buSzPct val="100000"/>
                      </a:pPr>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10 de febrero de 2022</a:t>
                      </a:r>
                    </a:p>
                    <a:p>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l" rtl="0"/>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La FHWA ha publicado orientaciones sobre el programa NEVI</a:t>
                      </a:r>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075869991"/>
                  </a:ext>
                </a:extLst>
              </a:tr>
              <a:tr h="583671">
                <a:tc>
                  <a:txBody>
                    <a:bodyPr/>
                    <a:lstStyle/>
                    <a:p>
                      <a:pPr algn="l" rtl="0"/>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13 de mayo de 2022</a:t>
                      </a:r>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La FHWA publicará los reglamentos completos y propuestos para las normas y requisitos mínimos del Programa de Fórmula NEVI</a:t>
                      </a:r>
                    </a:p>
                  </a:txBody>
                  <a:tcPr/>
                </a:tc>
                <a:extLst>
                  <a:ext uri="{0D108BD9-81ED-4DB2-BD59-A6C34878D82A}">
                    <a16:rowId xmlns:a16="http://schemas.microsoft.com/office/drawing/2014/main" val="1735582787"/>
                  </a:ext>
                </a:extLst>
              </a:tr>
              <a:tr h="1834396">
                <a:tc>
                  <a:txBody>
                    <a:bodyPr/>
                    <a:lstStyle/>
                    <a:p>
                      <a:pPr algn="l" rtl="0"/>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Para el 1 de agosto de 2022</a:t>
                      </a:r>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Cada estado debe presentar un </a:t>
                      </a:r>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Plan Estatal de Despliegue de Infraestructura de Vehículos Eléctricos (Plan) que describa la forma en que el Estado tiene la intención de utilizar los fondos asignados del Programa Fórmula NEVI</a:t>
                      </a:r>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Los Estados deben presentar sus Planes a la Oficina Conjunta de Energía y Transporte</a:t>
                      </a:r>
                    </a:p>
                    <a:p>
                      <a:pPr marL="0" marR="0" lvl="0" indent="0" algn="l" defTabSz="457189" rtl="0" eaLnBrk="1" fontAlgn="auto" latinLnBrk="0" hangingPunct="1">
                        <a:lnSpc>
                          <a:spcPct val="100000"/>
                        </a:lnSpc>
                        <a:spcBef>
                          <a:spcPts val="0"/>
                        </a:spcBef>
                        <a:spcAft>
                          <a:spcPts val="0"/>
                        </a:spcAft>
                        <a:buClrTx/>
                        <a:buSzTx/>
                        <a:buFontTx/>
                        <a:buNone/>
                        <a:tabLst/>
                        <a:defRPr/>
                      </a:pPr>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endParaRPr>
                    </a:p>
                  </a:txBody>
                  <a:tcPr/>
                </a:tc>
                <a:extLst>
                  <a:ext uri="{0D108BD9-81ED-4DB2-BD59-A6C34878D82A}">
                    <a16:rowId xmlns:a16="http://schemas.microsoft.com/office/drawing/2014/main" val="107153237"/>
                  </a:ext>
                </a:extLst>
              </a:tr>
              <a:tr h="583671">
                <a:tc>
                  <a:txBody>
                    <a:bodyPr/>
                    <a:lstStyle/>
                    <a:p>
                      <a:pPr algn="l" rtl="0"/>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Antes del 30 de septiembre de 2022</a:t>
                      </a:r>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x-none" sz="1800" b="0" i="0" u="none" baseline="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rPr>
                        <a:t>La FHWA aprobará los planes elegibles</a:t>
                      </a:r>
                    </a:p>
                    <a:p>
                      <a:pPr marL="0" marR="0" lvl="0" indent="0" algn="l" defTabSz="457189" rtl="0" eaLnBrk="1" fontAlgn="auto" latinLnBrk="0" hangingPunct="1">
                        <a:lnSpc>
                          <a:spcPct val="100000"/>
                        </a:lnSpc>
                        <a:spcBef>
                          <a:spcPts val="0"/>
                        </a:spcBef>
                        <a:spcAft>
                          <a:spcPts val="0"/>
                        </a:spcAft>
                        <a:buClrTx/>
                        <a:buSzTx/>
                        <a:buFontTx/>
                        <a:buNone/>
                        <a:tabLst/>
                        <a:defRPr/>
                      </a:pPr>
                      <a:endParaRPr lang="x-none" sz="1800" b="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ntarell"/>
                      </a:endParaRPr>
                    </a:p>
                  </a:txBody>
                  <a:tcPr/>
                </a:tc>
                <a:extLst>
                  <a:ext uri="{0D108BD9-81ED-4DB2-BD59-A6C34878D82A}">
                    <a16:rowId xmlns:a16="http://schemas.microsoft.com/office/drawing/2014/main" val="3767681724"/>
                  </a:ext>
                </a:extLst>
              </a:tr>
            </a:tbl>
          </a:graphicData>
        </a:graphic>
      </p:graphicFrame>
    </p:spTree>
    <p:extLst>
      <p:ext uri="{BB962C8B-B14F-4D97-AF65-F5344CB8AC3E}">
        <p14:creationId xmlns:p14="http://schemas.microsoft.com/office/powerpoint/2010/main" val="117396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D4A324-3F61-4220-B76C-53C5F41F7DF8}"/>
              </a:ext>
            </a:extLst>
          </p:cNvPr>
          <p:cNvSpPr>
            <a:spLocks noGrp="1"/>
          </p:cNvSpPr>
          <p:nvPr>
            <p:ph type="body" idx="1"/>
          </p:nvPr>
        </p:nvSpPr>
        <p:spPr>
          <a:xfrm>
            <a:off x="1052732" y="2950789"/>
            <a:ext cx="10363200" cy="1500187"/>
          </a:xfrm>
        </p:spPr>
        <p:txBody>
          <a:bodyPr>
            <a:noAutofit/>
          </a:bodyPr>
          <a:lstStyle/>
          <a:p>
            <a:pPr algn="ctr" rtl="0">
              <a:spcBef>
                <a:spcPts val="0"/>
              </a:spcBef>
              <a:spcAft>
                <a:spcPts val="600"/>
              </a:spcAft>
              <a:buClr>
                <a:srgbClr val="002060"/>
              </a:buClr>
              <a:buSzPct val="100000"/>
            </a:pPr>
            <a:r>
              <a:rPr lang="x-none" sz="4800" b="1" i="0" u="none"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Cantarell"/>
              </a:rPr>
              <a:t>Antecedentes y Estado Actual de la Electrificación del Transporte en Tennessee</a:t>
            </a:r>
          </a:p>
        </p:txBody>
      </p:sp>
    </p:spTree>
    <p:extLst>
      <p:ext uri="{BB962C8B-B14F-4D97-AF65-F5344CB8AC3E}">
        <p14:creationId xmlns:p14="http://schemas.microsoft.com/office/powerpoint/2010/main" val="350366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F289-07F1-48A8-BDD8-55F3506A5255}"/>
              </a:ext>
            </a:extLst>
          </p:cNvPr>
          <p:cNvSpPr>
            <a:spLocks noGrp="1"/>
          </p:cNvSpPr>
          <p:nvPr>
            <p:ph type="title"/>
          </p:nvPr>
        </p:nvSpPr>
        <p:spPr/>
        <p:txBody>
          <a:bodyPr>
            <a:noAutofit/>
          </a:bodyPr>
          <a:lstStyle/>
          <a:p>
            <a:pPr algn="l" rtl="0"/>
            <a:r>
              <a:rPr lang="x-none" sz="4000" b="1" i="0" u="none" baseline="0">
                <a:solidFill>
                  <a:schemeClr val="bg1"/>
                </a:solidFill>
                <a:latin typeface="Open Sans" panose="020B0606030504020204" pitchFamily="34" charset="0"/>
                <a:ea typeface="Open Sans" panose="020B0606030504020204" pitchFamily="34" charset="0"/>
                <a:cs typeface="Open Sans" panose="020B0606030504020204" pitchFamily="34" charset="0"/>
              </a:rPr>
              <a:t>Estación de Carga 101</a:t>
            </a:r>
          </a:p>
        </p:txBody>
      </p:sp>
      <p:graphicFrame>
        <p:nvGraphicFramePr>
          <p:cNvPr id="6" name="Content Placeholder 2">
            <a:extLst>
              <a:ext uri="{FF2B5EF4-FFF2-40B4-BE49-F238E27FC236}">
                <a16:creationId xmlns:a16="http://schemas.microsoft.com/office/drawing/2014/main" id="{1F7F9E71-AD71-8B1C-98E3-689DAEBD8A4A}"/>
              </a:ext>
            </a:extLst>
          </p:cNvPr>
          <p:cNvGraphicFramePr>
            <a:graphicFrameLocks noGrp="1"/>
          </p:cNvGraphicFramePr>
          <p:nvPr>
            <p:ph idx="1"/>
            <p:extLst>
              <p:ext uri="{D42A27DB-BD31-4B8C-83A1-F6EECF244321}">
                <p14:modId xmlns:p14="http://schemas.microsoft.com/office/powerpoint/2010/main" val="2862623304"/>
              </p:ext>
            </p:extLst>
          </p:nvPr>
        </p:nvGraphicFramePr>
        <p:xfrm>
          <a:off x="116995" y="1288473"/>
          <a:ext cx="1179791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0142638-5A02-45DC-964A-DF7ED5D381D9}"/>
              </a:ext>
            </a:extLst>
          </p:cNvPr>
          <p:cNvSpPr txBox="1"/>
          <p:nvPr/>
        </p:nvSpPr>
        <p:spPr>
          <a:xfrm>
            <a:off x="439212" y="5777776"/>
            <a:ext cx="9755138" cy="923330"/>
          </a:xfrm>
          <a:prstGeom prst="rect">
            <a:avLst/>
          </a:prstGeom>
          <a:noFill/>
        </p:spPr>
        <p:txBody>
          <a:bodyPr wrap="square" rtlCol="0">
            <a:spAutoFit/>
          </a:bodyPr>
          <a:lstStyle/>
          <a:p>
            <a:pPr algn="l" rtl="0"/>
            <a:r>
              <a:rPr lang="x-none" sz="1800" b="0" i="0" u="none" kern="1200" baseline="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*Las estaciones de recarga subvencionadas con fondos NEVI deben incluir al menos cuatro cargadores rápidos de corriente continua capaces de cargar simultáneamente cuatro vehículos eléctricos a 150 kW por enchufe.</a:t>
            </a:r>
          </a:p>
        </p:txBody>
      </p:sp>
    </p:spTree>
    <p:extLst>
      <p:ext uri="{BB962C8B-B14F-4D97-AF65-F5344CB8AC3E}">
        <p14:creationId xmlns:p14="http://schemas.microsoft.com/office/powerpoint/2010/main" val="3491246883"/>
      </p:ext>
    </p:extLst>
  </p:cSld>
  <p:clrMapOvr>
    <a:masterClrMapping/>
  </p:clrMapOvr>
</p:sld>
</file>

<file path=ppt/theme/theme1.xml><?xml version="1.0" encoding="utf-8"?>
<a:theme xmlns:a="http://schemas.openxmlformats.org/drawingml/2006/main" name="TDEC OEP Theme">
  <a:themeElements>
    <a:clrScheme name="State of TN - Approved Colors">
      <a:dk1>
        <a:sysClr val="windowText" lastClr="000000"/>
      </a:dk1>
      <a:lt1>
        <a:sysClr val="window" lastClr="FFFFFF"/>
      </a:lt1>
      <a:dk2>
        <a:srgbClr val="174A7C"/>
      </a:dk2>
      <a:lt2>
        <a:srgbClr val="A4CE40"/>
      </a:lt2>
      <a:accent1>
        <a:srgbClr val="174A7C"/>
      </a:accent1>
      <a:accent2>
        <a:srgbClr val="EE3524"/>
      </a:accent2>
      <a:accent3>
        <a:srgbClr val="4C90D3"/>
      </a:accent3>
      <a:accent4>
        <a:srgbClr val="ED9924"/>
      </a:accent4>
      <a:accent5>
        <a:srgbClr val="659737"/>
      </a:accent5>
      <a:accent6>
        <a:srgbClr val="A4CE40"/>
      </a:accent6>
      <a:hlink>
        <a:srgbClr val="4C90D3"/>
      </a:hlink>
      <a:folHlink>
        <a:srgbClr val="4C90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5371</Words>
  <Application>Microsoft Macintosh PowerPoint</Application>
  <PresentationFormat>Widescreen</PresentationFormat>
  <Paragraphs>236</Paragraphs>
  <Slides>23</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Cantarell</vt:lpstr>
      <vt:lpstr>Courier New</vt:lpstr>
      <vt:lpstr>Lucida Grande</vt:lpstr>
      <vt:lpstr>Open Sans</vt:lpstr>
      <vt:lpstr>Symbol</vt:lpstr>
      <vt:lpstr>Wingdings</vt:lpstr>
      <vt:lpstr>TDEC OEP Theme</vt:lpstr>
      <vt:lpstr>Sesión de Participación de las Partes Interesadas del Plan de Despliegue de la  Infraestructura de Vehículos Eléctricos de Tennessee (TEVI) Abril 2022</vt:lpstr>
      <vt:lpstr>Agenda</vt:lpstr>
      <vt:lpstr>Visión General de la Oportunidad de Financiación del Programa NEVI</vt:lpstr>
      <vt:lpstr>Financiación del NEVI para Construir Cargadores en los Corredores de Combustibles Alternativos</vt:lpstr>
      <vt:lpstr>Corredores de Combustible Alternativo Designados por la FHWA en TN</vt:lpstr>
      <vt:lpstr>Beneficios Potenciales de las Inversiones del NEVI</vt:lpstr>
      <vt:lpstr>Calendario del Programa de la Fórmula NEVI</vt:lpstr>
      <vt:lpstr>PowerPoint Presentation</vt:lpstr>
      <vt:lpstr>Estación de Carga 101</vt:lpstr>
      <vt:lpstr>Tipos de Enchufes de la Estación de Carga Rápida de CC</vt:lpstr>
      <vt:lpstr>Electrificación del Transporte en Tennessee hasta finales de 2021</vt:lpstr>
      <vt:lpstr>Cuota de Mercado del Vehículo Eléctrico</vt:lpstr>
      <vt:lpstr>Drive Electric TN / Evaluación de Necesidades a Nivel Estatal</vt:lpstr>
      <vt:lpstr>Red de TN de Carga Rápida</vt:lpstr>
      <vt:lpstr>Parques Estatales de Rivian y Tennessee</vt:lpstr>
      <vt:lpstr>PowerPoint Presentation</vt:lpstr>
      <vt:lpstr>Proyectos Elegibles para el Programa de Fórmula NEVI</vt:lpstr>
      <vt:lpstr>Los Planes deben Cumplir con la Iniciativa Justicia40</vt:lpstr>
      <vt:lpstr>Consideraciones Clave que deben Abordarse en el Plan</vt:lpstr>
      <vt:lpstr>Participación de las Partes Interesadas</vt:lpstr>
      <vt:lpstr>Ubicación de las Sesiones de Escucha en TN</vt:lpstr>
      <vt:lpstr>Próximos Pasos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2022-05-18T02:20:25Z</dcterms:modified>
</cp:coreProperties>
</file>