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60" r:id="rId3"/>
    <p:sldId id="285" r:id="rId4"/>
    <p:sldId id="306" r:id="rId5"/>
    <p:sldId id="307" r:id="rId6"/>
    <p:sldId id="296" r:id="rId7"/>
    <p:sldId id="267" r:id="rId8"/>
    <p:sldId id="286" r:id="rId9"/>
    <p:sldId id="292" r:id="rId10"/>
    <p:sldId id="293" r:id="rId11"/>
    <p:sldId id="291" r:id="rId12"/>
    <p:sldId id="280" r:id="rId13"/>
    <p:sldId id="299" r:id="rId14"/>
    <p:sldId id="300" r:id="rId15"/>
    <p:sldId id="303" r:id="rId16"/>
    <p:sldId id="304" r:id="rId17"/>
    <p:sldId id="305" r:id="rId18"/>
    <p:sldId id="268" r:id="rId19"/>
    <p:sldId id="269" r:id="rId20"/>
    <p:sldId id="277" r:id="rId21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705D"/>
    <a:srgbClr val="FF0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612" autoAdjust="0"/>
    <p:restoredTop sz="86334" autoAdjust="0"/>
  </p:normalViewPr>
  <p:slideViewPr>
    <p:cSldViewPr>
      <p:cViewPr>
        <p:scale>
          <a:sx n="90" d="100"/>
          <a:sy n="90" d="100"/>
        </p:scale>
        <p:origin x="-324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59415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765DDE-C1B9-41FD-AF72-1C7A751311E5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792012-2CAB-4BCA-B99D-41B4DE181E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319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A26A5B-5235-4373-823B-66456307A936}" type="datetimeFigureOut">
              <a:rPr lang="en-US" smtClean="0"/>
              <a:t>9/15/2016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26A525-CBCA-4932-A257-FF6C060FB4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742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6A525-CBCA-4932-A257-FF6C060FB47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1679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-Field entrances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6A525-CBCA-4932-A257-FF6C060FB47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929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-Field entrances</a:t>
            </a:r>
          </a:p>
          <a:p>
            <a:r>
              <a:rPr lang="en-US" dirty="0" smtClean="0"/>
              <a:t>-Pond</a:t>
            </a:r>
            <a:r>
              <a:rPr lang="en-US" baseline="0" dirty="0" smtClean="0"/>
              <a:t> impact</a:t>
            </a:r>
          </a:p>
          <a:p>
            <a:r>
              <a:rPr lang="en-US" baseline="0" dirty="0" smtClean="0"/>
              <a:t>-Begin Truck Climbing lane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6A525-CBCA-4932-A257-FF6C060FB47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929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baseline="0" dirty="0" smtClean="0"/>
              <a:t>New Whitesburg pike intersection and alignment improvement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Beginning of Truck climbing lane 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Stop controlled intersection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6A525-CBCA-4932-A257-FF6C060FB47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929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-Simpson Road Intersection</a:t>
            </a:r>
            <a:r>
              <a:rPr lang="en-US" baseline="0" dirty="0" smtClean="0"/>
              <a:t> </a:t>
            </a:r>
          </a:p>
          <a:p>
            <a:r>
              <a:rPr lang="en-US" baseline="0" dirty="0" smtClean="0"/>
              <a:t>-Left turn lanes</a:t>
            </a:r>
          </a:p>
          <a:p>
            <a:r>
              <a:rPr lang="en-US" baseline="0" dirty="0" smtClean="0"/>
              <a:t>-Elevation change at intersection</a:t>
            </a:r>
            <a:endParaRPr lang="en-US" dirty="0" smtClean="0"/>
          </a:p>
          <a:p>
            <a:r>
              <a:rPr lang="en-US" dirty="0" smtClean="0"/>
              <a:t>-Driveways (relocated from intersection for</a:t>
            </a:r>
            <a:r>
              <a:rPr lang="en-US" baseline="0" dirty="0" smtClean="0"/>
              <a:t> safety</a:t>
            </a:r>
            <a:r>
              <a:rPr lang="en-US" dirty="0" smtClean="0"/>
              <a:t>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-Field entrances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6A525-CBCA-4932-A257-FF6C060FB47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929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-Tie-in</a:t>
            </a:r>
            <a:r>
              <a:rPr lang="en-US" baseline="0" dirty="0" smtClean="0"/>
              <a:t> ex SR34 to new alignment</a:t>
            </a:r>
          </a:p>
          <a:p>
            <a:r>
              <a:rPr lang="en-US" dirty="0" smtClean="0"/>
              <a:t>-Field entrances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6A525-CBCA-4932-A257-FF6C060FB47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929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-Tie-in</a:t>
            </a:r>
            <a:r>
              <a:rPr lang="en-US" baseline="0" dirty="0" smtClean="0"/>
              <a:t> to ex SR34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-</a:t>
            </a:r>
            <a:r>
              <a:rPr lang="en-US" dirty="0" smtClean="0"/>
              <a:t>Tie-in Gulf St.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-Potential uneconomic remnant</a:t>
            </a:r>
            <a:endParaRPr lang="en-US" dirty="0" smtClean="0"/>
          </a:p>
          <a:p>
            <a:r>
              <a:rPr lang="en-US" dirty="0" smtClean="0"/>
              <a:t>-Field entrances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6A525-CBCA-4932-A257-FF6C060FB47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929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6A525-CBCA-4932-A257-FF6C060FB47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7686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6A525-CBCA-4932-A257-FF6C060FB47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129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6A525-CBCA-4932-A257-FF6C060FB47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6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6A525-CBCA-4932-A257-FF6C060FB47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7679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6A525-CBCA-4932-A257-FF6C060FB47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6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6A525-CBCA-4932-A257-FF6C060FB47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7742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6A525-CBCA-4932-A257-FF6C060FB47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475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6A525-CBCA-4932-A257-FF6C060FB47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8817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6A525-CBCA-4932-A257-FF6C060FB47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9254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6A525-CBCA-4932-A257-FF6C060FB47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2055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-Left</a:t>
            </a:r>
            <a:r>
              <a:rPr lang="en-US" baseline="0" dirty="0" smtClean="0"/>
              <a:t> turn lane at Andrew Johnson Hwy</a:t>
            </a:r>
          </a:p>
          <a:p>
            <a:r>
              <a:rPr lang="en-US" baseline="0" dirty="0" smtClean="0"/>
              <a:t>-coordination with </a:t>
            </a:r>
            <a:r>
              <a:rPr lang="en-US" baseline="0" dirty="0" err="1" smtClean="0"/>
              <a:t>CDM</a:t>
            </a:r>
            <a:r>
              <a:rPr lang="en-US" baseline="0" dirty="0" smtClean="0"/>
              <a:t> Smith Project improvements (Project 2)</a:t>
            </a:r>
          </a:p>
          <a:p>
            <a:r>
              <a:rPr lang="en-US" baseline="0" dirty="0" smtClean="0"/>
              <a:t>-Purchasing ROW for Future Ultimate build</a:t>
            </a:r>
          </a:p>
          <a:p>
            <a:r>
              <a:rPr lang="en-US" baseline="0" dirty="0" smtClean="0"/>
              <a:t>-Slope limits shown for initial Super 2-lane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6A525-CBCA-4932-A257-FF6C060FB47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939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3886200"/>
            <a:ext cx="9144000" cy="2514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4038603"/>
            <a:ext cx="8839200" cy="1422399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152400" y="5461001"/>
            <a:ext cx="8839200" cy="812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pPr lvl="0"/>
            <a:r>
              <a:rPr lang="en-US" dirty="0" smtClean="0"/>
              <a:t>Sub-Title</a:t>
            </a:r>
            <a:endParaRPr lang="en-US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400800"/>
            <a:ext cx="9144000" cy="457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100" baseline="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Name, Position | Date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4775"/>
          <a:stretch/>
        </p:blipFill>
        <p:spPr>
          <a:xfrm>
            <a:off x="2185987" y="1219200"/>
            <a:ext cx="47720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423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4"/>
            <a:ext cx="8763000" cy="4958462"/>
          </a:xfrm>
        </p:spPr>
        <p:txBody>
          <a:bodyPr>
            <a:normAutofit/>
          </a:bodyPr>
          <a:lstStyle>
            <a:lvl1pPr>
              <a:buClr>
                <a:schemeClr val="accent5">
                  <a:lumMod val="60000"/>
                  <a:lumOff val="40000"/>
                </a:schemeClr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5">
                  <a:lumMod val="60000"/>
                  <a:lumOff val="40000"/>
                </a:schemeClr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5">
                  <a:lumMod val="60000"/>
                  <a:lumOff val="40000"/>
                </a:schemeClr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5">
                  <a:lumMod val="60000"/>
                  <a:lumOff val="40000"/>
                </a:schemeClr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5">
                  <a:lumMod val="60000"/>
                  <a:lumOff val="40000"/>
                </a:schemeClr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188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T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6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6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6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6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185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-Column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4"/>
            <a:ext cx="4191000" cy="4958462"/>
          </a:xfrm>
        </p:spPr>
        <p:txBody>
          <a:bodyPr>
            <a:normAutofit/>
          </a:bodyPr>
          <a:lstStyle>
            <a:lvl1pPr>
              <a:buClr>
                <a:srgbClr val="FF0F00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FF0F00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FF0F00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FF0F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FF0F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724400" y="1193804"/>
            <a:ext cx="4191000" cy="4958462"/>
          </a:xfrm>
        </p:spPr>
        <p:txBody>
          <a:bodyPr>
            <a:normAutofit/>
          </a:bodyPr>
          <a:lstStyle>
            <a:lvl1pPr>
              <a:buClr>
                <a:srgbClr val="FF0000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FF0000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FF0000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FF00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FF00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569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44557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9934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993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Yellow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06782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993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72000" y="0"/>
            <a:ext cx="457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1000" y="2209801"/>
            <a:ext cx="3962400" cy="2235200"/>
          </a:xfrm>
        </p:spPr>
        <p:txBody>
          <a:bodyPr>
            <a:noAutofit/>
          </a:bodyPr>
          <a:lstStyle>
            <a:lvl1pPr marL="0" indent="0" algn="l">
              <a:defRPr sz="3600">
                <a:effectLst/>
                <a:latin typeface="PermianSlabSerifTypeface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381000" y="5562600"/>
            <a:ext cx="4038600" cy="1117600"/>
          </a:xfrm>
        </p:spPr>
        <p:txBody>
          <a:bodyPr anchor="b">
            <a:normAutofit/>
          </a:bodyPr>
          <a:lstStyle>
            <a:lvl1pPr marL="0" indent="0">
              <a:buNone/>
              <a:defRPr sz="110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 smtClean="0"/>
              <a:t>Name, Position</a:t>
            </a:r>
          </a:p>
          <a:p>
            <a:pPr lvl="0"/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1000" y="4445001"/>
            <a:ext cx="3962400" cy="81280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5"/>
                </a:solidFill>
                <a:latin typeface="PermianSlabSerifTypeface" pitchFamily="50" charset="0"/>
              </a:defRPr>
            </a:lvl1pPr>
          </a:lstStyle>
          <a:p>
            <a:pPr lvl="0"/>
            <a:r>
              <a:rPr lang="en-US" dirty="0" smtClean="0"/>
              <a:t>Sub-Title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1000" y="381000"/>
            <a:ext cx="2226945" cy="128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976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590800" y="3874770"/>
            <a:ext cx="6553200" cy="22402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7000" y="3962400"/>
            <a:ext cx="6324600" cy="2057400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" y="3766736"/>
            <a:ext cx="2514600" cy="24563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4890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TN 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5562600"/>
          </a:xfrm>
        </p:spPr>
        <p:txBody>
          <a:bodyPr>
            <a:normAutofit/>
          </a:bodyPr>
          <a:lstStyle>
            <a:lvl1pPr>
              <a:buClr>
                <a:schemeClr val="bg2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bg2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bg2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bg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bg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5800" y="6019800"/>
            <a:ext cx="866774" cy="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978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4"/>
            <a:ext cx="8763000" cy="4958462"/>
          </a:xfrm>
        </p:spPr>
        <p:txBody>
          <a:bodyPr>
            <a:normAutofit/>
          </a:bodyPr>
          <a:lstStyle>
            <a:lvl1pPr>
              <a:buClr>
                <a:schemeClr val="bg2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bg2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bg2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bg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bg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884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rgbClr val="FF0F00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FF0F00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FF0F00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FF0F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FF0F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rgbClr val="FF0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252941"/>
            <a:ext cx="2041024" cy="50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656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3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3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3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3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3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395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1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1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1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1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100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Yellow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2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2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2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267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 i="1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0326"/>
            <a:ext cx="2133600" cy="365125"/>
          </a:xfrm>
          <a:prstGeom prst="rect">
            <a:avLst/>
          </a:prstGeom>
        </p:spPr>
        <p:txBody>
          <a:bodyPr anchor="b"/>
          <a:lstStyle>
            <a:lvl1pPr algn="r">
              <a:defRPr sz="1000" i="1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005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0" r:id="rId2"/>
    <p:sldLayoutId id="2147483649" r:id="rId3"/>
    <p:sldLayoutId id="2147483680" r:id="rId4"/>
    <p:sldLayoutId id="2147483671" r:id="rId5"/>
    <p:sldLayoutId id="2147483668" r:id="rId6"/>
    <p:sldLayoutId id="2147483665" r:id="rId7"/>
    <p:sldLayoutId id="2147483672" r:id="rId8"/>
    <p:sldLayoutId id="2147483673" r:id="rId9"/>
    <p:sldLayoutId id="2147483679" r:id="rId10"/>
    <p:sldLayoutId id="2147483674" r:id="rId11"/>
    <p:sldLayoutId id="2147483662" r:id="rId12"/>
    <p:sldLayoutId id="2147483663" r:id="rId13"/>
    <p:sldLayoutId id="2147483676" r:id="rId14"/>
    <p:sldLayoutId id="2147483677" r:id="rId15"/>
    <p:sldLayoutId id="2147483675" r:id="rId16"/>
    <p:sldLayoutId id="2147483678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daniel.oliver@tn.gov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hyperlink" Target="mailto:eric.wilson@tn.gov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886200"/>
            <a:ext cx="9144000" cy="142240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Public Information Meeting</a:t>
            </a:r>
            <a:r>
              <a:rPr lang="en-US" dirty="0" smtClean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/>
            </a:r>
            <a:br>
              <a:rPr lang="en-US" dirty="0" smtClean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r>
              <a:rPr lang="en-US" sz="2700" dirty="0" smtClean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State Route 34 (US 11E)</a:t>
            </a:r>
            <a:br>
              <a:rPr lang="en-US" sz="2700" dirty="0" smtClean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r>
              <a:rPr lang="en-US" sz="27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From West of Old Stagecoach Road near </a:t>
            </a:r>
            <a:r>
              <a:rPr lang="en-US" sz="2700" dirty="0" smtClean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/>
            </a:r>
            <a:br>
              <a:rPr lang="en-US" sz="2700" dirty="0" smtClean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r>
              <a:rPr lang="en-US" sz="2700" dirty="0" smtClean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Russellville </a:t>
            </a:r>
            <a:r>
              <a:rPr lang="en-US" sz="27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to Steadman </a:t>
            </a:r>
            <a:r>
              <a:rPr lang="en-US" sz="2700" dirty="0" smtClean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Road</a:t>
            </a:r>
            <a:br>
              <a:rPr lang="en-US" sz="2700" dirty="0" smtClean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endParaRPr lang="en-US" sz="27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0" y="5588000"/>
            <a:ext cx="9144000" cy="8128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Hamblen County</a:t>
            </a:r>
          </a:p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September 15, 2016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September 15, 2016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26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TRUCK LANE DESIGN TEMPLATE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231274"/>
            <a:ext cx="906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Typical Section </a:t>
            </a:r>
          </a:p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SR 34 Truck Climbing Lane Cross Section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353" y="1600200"/>
            <a:ext cx="8911293" cy="2391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05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P:\Projects2\60345405_SR-34\400_Technical\406_Roadway\DesignHearing\COMBINED_snapshots_Page_0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7" b="6076"/>
          <a:stretch/>
        </p:blipFill>
        <p:spPr bwMode="auto">
          <a:xfrm>
            <a:off x="0" y="1049482"/>
            <a:ext cx="9144000" cy="507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DESIGN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HIGHLIGHTS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ular Callout 5"/>
          <p:cNvSpPr/>
          <p:nvPr/>
        </p:nvSpPr>
        <p:spPr>
          <a:xfrm>
            <a:off x="1295400" y="2080009"/>
            <a:ext cx="1752600" cy="457200"/>
          </a:xfrm>
          <a:prstGeom prst="wedgeRectCallout">
            <a:avLst>
              <a:gd name="adj1" fmla="val -53987"/>
              <a:gd name="adj2" fmla="val 360303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Arial Black" panose="020B0A04020102020204" pitchFamily="34" charset="0"/>
                <a:ea typeface="AECOM Sans" panose="020B0504020202020204" pitchFamily="34" charset="0"/>
                <a:cs typeface="AECOM Sans" panose="020B0504020202020204" pitchFamily="34" charset="0"/>
              </a:rPr>
              <a:t>BEGIN PROJECT 3</a:t>
            </a:r>
          </a:p>
          <a:p>
            <a:pPr algn="ctr"/>
            <a:r>
              <a:rPr lang="en-US" sz="1000" dirty="0" smtClean="0">
                <a:solidFill>
                  <a:schemeClr val="bg1"/>
                </a:solidFill>
                <a:latin typeface="Arial Black" panose="020B0A04020102020204" pitchFamily="34" charset="0"/>
                <a:ea typeface="AECOM Sans" panose="020B0504020202020204" pitchFamily="34" charset="0"/>
                <a:cs typeface="AECOM Sans" panose="020B0504020202020204" pitchFamily="34" charset="0"/>
              </a:rPr>
              <a:t>END PROJECT 2</a:t>
            </a:r>
            <a:endParaRPr lang="en-US" sz="1000" dirty="0">
              <a:solidFill>
                <a:schemeClr val="bg1"/>
              </a:solidFill>
              <a:latin typeface="Arial Black" panose="020B0A04020102020204" pitchFamily="34" charset="0"/>
              <a:ea typeface="AECOM Sans" panose="020B0504020202020204" pitchFamily="34" charset="0"/>
              <a:cs typeface="AECOM Sans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48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DESIGN HIGHLIGHTS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P:\Projects2\60345405_SR-34\400_Technical\406_Roadway\DesignHearing\COMBINED_snapshots_Page_0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5" b="6256"/>
          <a:stretch/>
        </p:blipFill>
        <p:spPr bwMode="auto">
          <a:xfrm>
            <a:off x="0" y="1066800"/>
            <a:ext cx="9144000" cy="507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66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P:\Projects2\60345405_SR-34\400_Technical\406_Roadway\DesignHearing\COMBINED_snapshots_Page_0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6" b="5896"/>
          <a:stretch/>
        </p:blipFill>
        <p:spPr bwMode="auto">
          <a:xfrm>
            <a:off x="0" y="1049482"/>
            <a:ext cx="9144000" cy="5081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DESIGN HIGHLIGHTS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ular Callout 4"/>
          <p:cNvSpPr/>
          <p:nvPr/>
        </p:nvSpPr>
        <p:spPr>
          <a:xfrm>
            <a:off x="1295400" y="2080009"/>
            <a:ext cx="1752600" cy="457200"/>
          </a:xfrm>
          <a:prstGeom prst="wedgeRectCallout">
            <a:avLst>
              <a:gd name="adj1" fmla="val 50842"/>
              <a:gd name="adj2" fmla="val 331756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Arial Black" panose="020B0A04020102020204" pitchFamily="34" charset="0"/>
                <a:ea typeface="AECOM Sans" panose="020B0504020202020204" pitchFamily="34" charset="0"/>
                <a:cs typeface="AECOM Sans" panose="020B0504020202020204" pitchFamily="34" charset="0"/>
              </a:rPr>
              <a:t>END WESTBOUND</a:t>
            </a:r>
          </a:p>
          <a:p>
            <a:pPr algn="ctr"/>
            <a:r>
              <a:rPr lang="en-US" sz="1000" dirty="0" smtClean="0">
                <a:solidFill>
                  <a:schemeClr val="bg1"/>
                </a:solidFill>
                <a:latin typeface="Arial Black" panose="020B0A04020102020204" pitchFamily="34" charset="0"/>
                <a:ea typeface="AECOM Sans" panose="020B0504020202020204" pitchFamily="34" charset="0"/>
                <a:cs typeface="AECOM Sans" panose="020B0504020202020204" pitchFamily="34" charset="0"/>
              </a:rPr>
              <a:t>TRUCK CLIMBING</a:t>
            </a:r>
          </a:p>
          <a:p>
            <a:pPr algn="ctr"/>
            <a:r>
              <a:rPr lang="en-US" sz="1000" dirty="0" smtClean="0">
                <a:solidFill>
                  <a:schemeClr val="bg1"/>
                </a:solidFill>
                <a:latin typeface="Arial Black" panose="020B0A04020102020204" pitchFamily="34" charset="0"/>
                <a:ea typeface="AECOM Sans" panose="020B0504020202020204" pitchFamily="34" charset="0"/>
                <a:cs typeface="AECOM Sans" panose="020B0504020202020204" pitchFamily="34" charset="0"/>
              </a:rPr>
              <a:t>LANE</a:t>
            </a:r>
            <a:endParaRPr lang="en-US" sz="1000" dirty="0">
              <a:solidFill>
                <a:schemeClr val="bg1"/>
              </a:solidFill>
              <a:latin typeface="Arial Black" panose="020B0A04020102020204" pitchFamily="34" charset="0"/>
              <a:ea typeface="AECOM Sans" panose="020B0504020202020204" pitchFamily="34" charset="0"/>
              <a:cs typeface="AECOM Sans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3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P:\Projects2\60345405_SR-34\400_Technical\406_Roadway\DesignHearing\COMBINED_snapshots_Page_0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6" b="6136"/>
          <a:stretch/>
        </p:blipFill>
        <p:spPr bwMode="auto">
          <a:xfrm>
            <a:off x="0" y="1066800"/>
            <a:ext cx="9144000" cy="5081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DESIGN HIGHLIGHTS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ular Callout 4"/>
          <p:cNvSpPr/>
          <p:nvPr/>
        </p:nvSpPr>
        <p:spPr>
          <a:xfrm>
            <a:off x="4800600" y="1752600"/>
            <a:ext cx="1752600" cy="457200"/>
          </a:xfrm>
          <a:prstGeom prst="wedgeRectCallout">
            <a:avLst>
              <a:gd name="adj1" fmla="val -91660"/>
              <a:gd name="adj2" fmla="val 309829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Arial Black" panose="020B0A04020102020204" pitchFamily="34" charset="0"/>
                <a:ea typeface="AECOM Sans" panose="020B0504020202020204" pitchFamily="34" charset="0"/>
                <a:cs typeface="AECOM Sans" panose="020B0504020202020204" pitchFamily="34" charset="0"/>
              </a:rPr>
              <a:t>BEGIN WESTBOUND</a:t>
            </a:r>
          </a:p>
          <a:p>
            <a:pPr algn="ctr"/>
            <a:r>
              <a:rPr lang="en-US" sz="1000" dirty="0" smtClean="0">
                <a:solidFill>
                  <a:schemeClr val="bg1"/>
                </a:solidFill>
                <a:latin typeface="Arial Black" panose="020B0A04020102020204" pitchFamily="34" charset="0"/>
                <a:ea typeface="AECOM Sans" panose="020B0504020202020204" pitchFamily="34" charset="0"/>
                <a:cs typeface="AECOM Sans" panose="020B0504020202020204" pitchFamily="34" charset="0"/>
              </a:rPr>
              <a:t>TRUCK CLIMBING</a:t>
            </a:r>
          </a:p>
          <a:p>
            <a:pPr algn="ctr"/>
            <a:r>
              <a:rPr lang="en-US" sz="1000" dirty="0" smtClean="0">
                <a:solidFill>
                  <a:schemeClr val="bg1"/>
                </a:solidFill>
                <a:latin typeface="Arial Black" panose="020B0A04020102020204" pitchFamily="34" charset="0"/>
                <a:ea typeface="AECOM Sans" panose="020B0504020202020204" pitchFamily="34" charset="0"/>
                <a:cs typeface="AECOM Sans" panose="020B0504020202020204" pitchFamily="34" charset="0"/>
              </a:rPr>
              <a:t>LANE</a:t>
            </a:r>
            <a:endParaRPr lang="en-US" sz="1000" dirty="0">
              <a:solidFill>
                <a:schemeClr val="bg1"/>
              </a:solidFill>
              <a:latin typeface="Arial Black" panose="020B0A04020102020204" pitchFamily="34" charset="0"/>
              <a:ea typeface="AECOM Sans" panose="020B0504020202020204" pitchFamily="34" charset="0"/>
              <a:cs typeface="AECOM Sans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0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DESIGN HIGHLIGHTS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5" name="Picture 3" descr="P:\Projects2\60345405_SR-34\400_Technical\406_Roadway\DesignHearing\COMBINED_snapshots_Page_0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5" b="6735"/>
          <a:stretch/>
        </p:blipFill>
        <p:spPr bwMode="auto">
          <a:xfrm>
            <a:off x="0" y="1066800"/>
            <a:ext cx="9144000" cy="503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863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Projects2\60345405_SR-34\400_Technical\406_Roadway\DesignHearing\COMBINED_snapshots_Page_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" b="5838"/>
          <a:stretch/>
        </p:blipFill>
        <p:spPr bwMode="auto">
          <a:xfrm>
            <a:off x="0" y="1059872"/>
            <a:ext cx="9144000" cy="511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DESIGN HIGHLIGHTS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09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:\Projects2\60345405_SR-34\400_Technical\406_Roadway\DesignHearing\COMBINED_snapshots_Page_1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6" b="5836"/>
          <a:stretch/>
        </p:blipFill>
        <p:spPr bwMode="auto">
          <a:xfrm>
            <a:off x="0" y="1070264"/>
            <a:ext cx="9144000" cy="5101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DESIGN HIGHLIGHTS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ular Callout 4"/>
          <p:cNvSpPr/>
          <p:nvPr/>
        </p:nvSpPr>
        <p:spPr>
          <a:xfrm>
            <a:off x="6553200" y="2175164"/>
            <a:ext cx="1752600" cy="457200"/>
          </a:xfrm>
          <a:prstGeom prst="wedgeRectCallout">
            <a:avLst>
              <a:gd name="adj1" fmla="val 80598"/>
              <a:gd name="adj2" fmla="val 214848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Arial Black" panose="020B0A04020102020204" pitchFamily="34" charset="0"/>
                <a:ea typeface="AECOM Sans" panose="020B0504020202020204" pitchFamily="34" charset="0"/>
                <a:cs typeface="AECOM Sans" panose="020B0504020202020204" pitchFamily="34" charset="0"/>
              </a:rPr>
              <a:t>END PROJECT 3</a:t>
            </a:r>
          </a:p>
        </p:txBody>
      </p:sp>
    </p:spTree>
    <p:extLst>
      <p:ext uri="{BB962C8B-B14F-4D97-AF65-F5344CB8AC3E}">
        <p14:creationId xmlns:p14="http://schemas.microsoft.com/office/powerpoint/2010/main" val="374525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PROJECT DEVELOPMENT PROCESS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8432" y="3465399"/>
            <a:ext cx="463336" cy="414564"/>
          </a:xfrm>
          <a:prstGeom prst="rect">
            <a:avLst/>
          </a:prstGeom>
        </p:spPr>
      </p:pic>
      <p:sp>
        <p:nvSpPr>
          <p:cNvPr id="7" name="Flowchart: Alternate Process 6"/>
          <p:cNvSpPr/>
          <p:nvPr/>
        </p:nvSpPr>
        <p:spPr>
          <a:xfrm>
            <a:off x="3200400" y="1486930"/>
            <a:ext cx="2743200" cy="533400"/>
          </a:xfrm>
          <a:prstGeom prst="flowChartAlternateProcess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Planning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4389120" y="2051634"/>
            <a:ext cx="365760" cy="365760"/>
          </a:xfrm>
          <a:prstGeom prst="downArrow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4541520" y="2204034"/>
            <a:ext cx="365760" cy="365760"/>
          </a:xfrm>
          <a:prstGeom prst="downArrow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4347014" y="2035981"/>
            <a:ext cx="365760" cy="365760"/>
          </a:xfrm>
          <a:prstGeom prst="downArrow">
            <a:avLst/>
          </a:prstGeom>
          <a:solidFill>
            <a:sysClr val="windowText" lastClr="000000"/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13" name="Flowchart: Alternate Process 12"/>
          <p:cNvSpPr/>
          <p:nvPr/>
        </p:nvSpPr>
        <p:spPr>
          <a:xfrm>
            <a:off x="3200400" y="2417392"/>
            <a:ext cx="2743200" cy="533400"/>
          </a:xfrm>
          <a:prstGeom prst="flowChartAlternateProcess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Environmental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lowchart: Alternate Process 13"/>
          <p:cNvSpPr/>
          <p:nvPr/>
        </p:nvSpPr>
        <p:spPr>
          <a:xfrm>
            <a:off x="3200400" y="3410466"/>
            <a:ext cx="2743200" cy="533400"/>
          </a:xfrm>
          <a:prstGeom prst="flowChartAlternateProcess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Design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lowchart: Alternate Process 14"/>
          <p:cNvSpPr/>
          <p:nvPr/>
        </p:nvSpPr>
        <p:spPr>
          <a:xfrm>
            <a:off x="3200400" y="4372234"/>
            <a:ext cx="2743200" cy="533400"/>
          </a:xfrm>
          <a:prstGeom prst="flowChartAlternateProcess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Right-of-Way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lowchart: Alternate Process 15"/>
          <p:cNvSpPr/>
          <p:nvPr/>
        </p:nvSpPr>
        <p:spPr>
          <a:xfrm>
            <a:off x="3200400" y="5334000"/>
            <a:ext cx="2743200" cy="533400"/>
          </a:xfrm>
          <a:prstGeom prst="flowChartAlternateProcess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Construction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4389120" y="3013402"/>
            <a:ext cx="365760" cy="365760"/>
          </a:xfrm>
          <a:prstGeom prst="downArrow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>
            <a:off x="4389120" y="3975170"/>
            <a:ext cx="365760" cy="365760"/>
          </a:xfrm>
          <a:prstGeom prst="downArrow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/>
        </p:nvSpPr>
        <p:spPr>
          <a:xfrm>
            <a:off x="4389120" y="4936938"/>
            <a:ext cx="365760" cy="365760"/>
          </a:xfrm>
          <a:prstGeom prst="downArrow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Brace 19"/>
          <p:cNvSpPr/>
          <p:nvPr/>
        </p:nvSpPr>
        <p:spPr>
          <a:xfrm>
            <a:off x="6019799" y="3413760"/>
            <a:ext cx="228600" cy="548640"/>
          </a:xfrm>
          <a:prstGeom prst="rightBrac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>
            <a:off x="4389120" y="3970019"/>
            <a:ext cx="365760" cy="365760"/>
          </a:xfrm>
          <a:prstGeom prst="downArrow">
            <a:avLst/>
          </a:prstGeom>
          <a:solidFill>
            <a:sysClr val="windowText" lastClr="000000"/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23" name="Down Arrow 22"/>
          <p:cNvSpPr/>
          <p:nvPr/>
        </p:nvSpPr>
        <p:spPr>
          <a:xfrm>
            <a:off x="4360054" y="2980803"/>
            <a:ext cx="365760" cy="365760"/>
          </a:xfrm>
          <a:prstGeom prst="downArrow">
            <a:avLst/>
          </a:prstGeom>
          <a:solidFill>
            <a:sysClr val="windowText" lastClr="000000"/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24" name="Down Arrow 23"/>
          <p:cNvSpPr/>
          <p:nvPr/>
        </p:nvSpPr>
        <p:spPr>
          <a:xfrm>
            <a:off x="4402318" y="4936936"/>
            <a:ext cx="365760" cy="365760"/>
          </a:xfrm>
          <a:prstGeom prst="downArrow">
            <a:avLst/>
          </a:prstGeom>
          <a:solidFill>
            <a:sysClr val="windowText" lastClr="000000"/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25" name="Right Brace 24"/>
          <p:cNvSpPr/>
          <p:nvPr/>
        </p:nvSpPr>
        <p:spPr>
          <a:xfrm>
            <a:off x="6172199" y="3566160"/>
            <a:ext cx="228600" cy="548640"/>
          </a:xfrm>
          <a:prstGeom prst="rightBrac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Brace 25"/>
          <p:cNvSpPr/>
          <p:nvPr/>
        </p:nvSpPr>
        <p:spPr>
          <a:xfrm>
            <a:off x="6134099" y="3410466"/>
            <a:ext cx="228600" cy="548640"/>
          </a:xfrm>
          <a:prstGeom prst="rightBrac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3580" y="3163683"/>
            <a:ext cx="2705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Project is currently in the Design Phase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95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COMMENTS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4958465"/>
          </a:xfrm>
        </p:spPr>
        <p:txBody>
          <a:bodyPr/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Your comments are important to us!</a:t>
            </a:r>
          </a:p>
          <a:p>
            <a:pPr marL="0" indent="0">
              <a:buNone/>
            </a:pP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Submit Written Comments on the Provided Comment Sheets</a:t>
            </a:r>
          </a:p>
          <a:p>
            <a:pPr marL="457200" lvl="1" indent="0">
              <a:buNone/>
            </a:pP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Mail Comment Sheets within 21 days, Thursday, October 6, 2016</a:t>
            </a:r>
          </a:p>
          <a:p>
            <a:pPr marL="457200" lvl="1" indent="0">
              <a:buNone/>
            </a:pP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Provide Verbal Comments to the Court Reporter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78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MEETING PURPOSE/FORMAT/PROJECT GOAL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Presentation to provide up-to-date proposed project information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Open House Format: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Staff located at displays to answer questions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Complete comment cards and/or provide verbal comments to court reporter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Preliminary Design Plans for:</a:t>
            </a:r>
          </a:p>
          <a:p>
            <a:pPr marL="0" indent="0" algn="ctr"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SR 34 (US 11E)</a:t>
            </a:r>
            <a:b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From West of Old Stagecoach Road near Russellville</a:t>
            </a:r>
          </a:p>
          <a:p>
            <a:pPr marL="0" indent="0" algn="ctr">
              <a:buNone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to Steadman Road</a:t>
            </a:r>
          </a:p>
          <a:p>
            <a:pPr marL="0" indent="0" algn="ctr">
              <a:buNone/>
            </a:pPr>
            <a:endParaRPr lang="en-US" sz="1800" dirty="0" smtClean="0"/>
          </a:p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Project Goal: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Improve safety and operations along </a:t>
            </a:r>
          </a:p>
          <a:p>
            <a:pPr marL="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SR 34 (US 11E)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34200" y="6629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94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" y="3829859"/>
            <a:ext cx="4419600" cy="1963122"/>
          </a:xfrm>
          <a:solidFill>
            <a:srgbClr val="00B0F0"/>
          </a:solidFill>
          <a:ln w="3810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indent="0" fontAlgn="ctr">
              <a:buNone/>
            </a:pPr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Daniel Oliver, P.E., R.L.S. | Director </a:t>
            </a:r>
          </a:p>
          <a:p>
            <a:pPr marL="0" indent="0" fontAlgn="ctr">
              <a:buNone/>
            </a:pPr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TDOT Region 1, Project Development </a:t>
            </a:r>
          </a:p>
          <a:p>
            <a:pPr marL="0" indent="0" fontAlgn="ctr">
              <a:buNone/>
            </a:pPr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Admin Bldg., 1</a:t>
            </a:r>
            <a:r>
              <a:rPr lang="en-US" sz="17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 Floor  </a:t>
            </a:r>
          </a:p>
          <a:p>
            <a:pPr marL="0" indent="0" fontAlgn="ctr">
              <a:buNone/>
            </a:pPr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7345 Region Lane </a:t>
            </a:r>
          </a:p>
          <a:p>
            <a:pPr marL="0" indent="0" fontAlgn="ctr">
              <a:buNone/>
            </a:pPr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Knoxville, TN 37914 </a:t>
            </a:r>
          </a:p>
          <a:p>
            <a:pPr marL="0" indent="0" fontAlgn="ctr">
              <a:buNone/>
            </a:pPr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p. 865-594-2400</a:t>
            </a:r>
          </a:p>
          <a:p>
            <a:pPr marL="0" indent="0">
              <a:buNone/>
            </a:pPr>
            <a:r>
              <a:rPr lang="en-US" sz="17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daniel.oliver@tn.gov</a:t>
            </a:r>
            <a:r>
              <a:rPr lang="en-US" sz="17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419601" y="3829859"/>
            <a:ext cx="4724400" cy="1963122"/>
          </a:xfrm>
          <a:prstGeom prst="rect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ctr">
              <a:lnSpc>
                <a:spcPct val="110000"/>
              </a:lnSpc>
              <a:buClr>
                <a:srgbClr val="FF0F00"/>
              </a:buClr>
              <a:buNone/>
            </a:pP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Eric Wilson, P.E. | Civil Engineering Manager 1 </a:t>
            </a:r>
          </a:p>
          <a:p>
            <a:pPr marL="0" indent="0" fontAlgn="ctr">
              <a:lnSpc>
                <a:spcPct val="110000"/>
              </a:lnSpc>
              <a:buClr>
                <a:srgbClr val="FF0F00"/>
              </a:buClr>
              <a:buNone/>
            </a:pP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TDOT Region 1, Project Development </a:t>
            </a:r>
          </a:p>
          <a:p>
            <a:pPr marL="0" indent="0" fontAlgn="ctr">
              <a:lnSpc>
                <a:spcPct val="110000"/>
              </a:lnSpc>
              <a:buClr>
                <a:srgbClr val="FF0F00"/>
              </a:buClr>
              <a:buNone/>
            </a:pP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Admin Bldg., 2</a:t>
            </a:r>
            <a:r>
              <a:rPr lang="en-US" sz="21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 Floor  </a:t>
            </a:r>
          </a:p>
          <a:p>
            <a:pPr marL="0" indent="0" fontAlgn="ctr">
              <a:lnSpc>
                <a:spcPct val="110000"/>
              </a:lnSpc>
              <a:buClr>
                <a:srgbClr val="FF0F00"/>
              </a:buClr>
              <a:buNone/>
            </a:pP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7345 Region Lane </a:t>
            </a:r>
          </a:p>
          <a:p>
            <a:pPr marL="0" indent="0" fontAlgn="ctr">
              <a:lnSpc>
                <a:spcPct val="110000"/>
              </a:lnSpc>
              <a:buClr>
                <a:srgbClr val="FF0F00"/>
              </a:buClr>
              <a:buNone/>
            </a:pP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Knoxville, TN 37914 </a:t>
            </a:r>
          </a:p>
          <a:p>
            <a:pPr marL="0" indent="0" fontAlgn="ctr">
              <a:lnSpc>
                <a:spcPct val="110000"/>
              </a:lnSpc>
              <a:buClr>
                <a:srgbClr val="FF0F00"/>
              </a:buClr>
              <a:buNone/>
            </a:pP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p. </a:t>
            </a:r>
            <a:r>
              <a:rPr lang="en-US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865-594-0742 </a:t>
            </a:r>
            <a:endParaRPr lang="en-US" sz="2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buClr>
                <a:srgbClr val="FF0F00"/>
              </a:buClr>
              <a:buNone/>
            </a:pP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eric.wilson@tn.gov</a:t>
            </a: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lvl="1" indent="0">
              <a:buFont typeface="Arial" panose="020B0604020202020204" pitchFamily="34" charset="0"/>
              <a:buNone/>
            </a:pPr>
            <a:endParaRPr lang="en-US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859442"/>
            <a:ext cx="914400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endParaRPr lang="en-US" sz="3200" b="1" dirty="0" smtClean="0">
              <a:latin typeface="Open Sans" panose="020B0606030504020204"/>
            </a:endParaRPr>
          </a:p>
          <a:p>
            <a:pPr lvl="1" algn="ctr"/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Thank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</a:p>
          <a:p>
            <a:pPr lvl="1"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For your attendance and participation in the </a:t>
            </a:r>
          </a:p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SR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34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US 11E)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From West of Old Stagecoach Road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near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Russellville to Steadman Road</a:t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37708" y="3245084"/>
            <a:ext cx="2057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Contacts: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89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PROJECT TEAM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600" y="1365421"/>
            <a:ext cx="4419600" cy="19111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2955577"/>
            <a:ext cx="47244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TDOT Region 1 Project Development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800" dirty="0" smtClean="0"/>
              <a:t>and</a:t>
            </a:r>
            <a:endParaRPr lang="en-US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1840" y="4572000"/>
            <a:ext cx="256032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50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Hamblen State Route 34 (Hwy 11E)   </a:t>
            </a:r>
            <a:b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Corridor Projects</a:t>
            </a:r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\\JJ01WF01.tdot.state.tn.us\01Shared\SURVDES\DESIGN\PROJECTS\CONSULTANTS PROJECTS\HAMBLEN COUNTY\PIN 101419.02\Public Design Meeting 9-15-16\SR34 CORRIDOR 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665" y="1295400"/>
            <a:ext cx="7543800" cy="488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360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Hamblen State Route 34 (Projects 1 and 2)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Environmental Document Signed 2009</a:t>
            </a:r>
          </a:p>
          <a:p>
            <a:r>
              <a:rPr lang="en-US" dirty="0" smtClean="0"/>
              <a:t>Design Meeting Held in 2010</a:t>
            </a:r>
          </a:p>
          <a:p>
            <a:r>
              <a:rPr lang="en-US" dirty="0" smtClean="0"/>
              <a:t>Project 1</a:t>
            </a:r>
          </a:p>
          <a:p>
            <a:pPr lvl="1"/>
            <a:r>
              <a:rPr lang="en-US" dirty="0" smtClean="0"/>
              <a:t>From SR 32 in Morristown to near Morris Blvd.</a:t>
            </a:r>
          </a:p>
          <a:p>
            <a:pPr lvl="2"/>
            <a:r>
              <a:rPr lang="en-US" dirty="0" smtClean="0"/>
              <a:t>Widening existing alignment from 2-lanes to 5-lanes with curb and gutter/sidewalk on both sides.</a:t>
            </a:r>
          </a:p>
          <a:p>
            <a:pPr lvl="2"/>
            <a:r>
              <a:rPr lang="en-US" dirty="0" smtClean="0"/>
              <a:t>Currently projected to begin Right-Of-Way Acquisition Process in Fall 2016.</a:t>
            </a:r>
          </a:p>
          <a:p>
            <a:pPr lvl="2"/>
            <a:endParaRPr lang="en-US" dirty="0"/>
          </a:p>
          <a:p>
            <a:r>
              <a:rPr lang="en-US" dirty="0" smtClean="0"/>
              <a:t>Project 2</a:t>
            </a:r>
          </a:p>
          <a:p>
            <a:pPr lvl="1"/>
            <a:r>
              <a:rPr lang="en-US" dirty="0" smtClean="0"/>
              <a:t>From near Morris Blvd to West of Old Stagecoach Road</a:t>
            </a:r>
          </a:p>
          <a:p>
            <a:pPr lvl="2"/>
            <a:r>
              <a:rPr lang="en-US" dirty="0" smtClean="0"/>
              <a:t>2-lane Super on new alignment (ultimate 5-lane)</a:t>
            </a:r>
          </a:p>
          <a:p>
            <a:pPr lvl="2"/>
            <a:r>
              <a:rPr lang="en-US" dirty="0" smtClean="0"/>
              <a:t>Currently projected to begin Right-Of-Way Acquisition Process in early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598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Content Placeholder 22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160" y="1138237"/>
            <a:ext cx="6309880" cy="4957762"/>
          </a:xfrm>
          <a:ln w="38100" cmpd="sng">
            <a:solidFill>
              <a:schemeClr val="tx1"/>
            </a:solidFill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100" dirty="0" smtClean="0">
                <a:latin typeface="Arial" panose="020B0604020202020204" pitchFamily="34" charset="0"/>
                <a:cs typeface="Arial" panose="020B0604020202020204" pitchFamily="34" charset="0"/>
              </a:rPr>
              <a:t>Project 3: From West of Old Stagecoach Road to Steadman Road</a:t>
            </a:r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24400" y="5181600"/>
            <a:ext cx="2953701" cy="83099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200" b="1" u="sng" dirty="0" smtClean="0">
                <a:solidFill>
                  <a:schemeClr val="bg1"/>
                </a:solidFill>
              </a:rPr>
              <a:t>State Route 34</a:t>
            </a:r>
          </a:p>
          <a:p>
            <a:r>
              <a:rPr lang="en-US" sz="1200" dirty="0" smtClean="0">
                <a:solidFill>
                  <a:schemeClr val="bg1"/>
                </a:solidFill>
              </a:rPr>
              <a:t>Hamblen County</a:t>
            </a:r>
          </a:p>
          <a:p>
            <a:r>
              <a:rPr lang="en-US" sz="1200" dirty="0" smtClean="0">
                <a:solidFill>
                  <a:schemeClr val="bg1"/>
                </a:solidFill>
              </a:rPr>
              <a:t>From: West of Old Stagecoach Road</a:t>
            </a:r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dirty="0" smtClean="0">
                <a:solidFill>
                  <a:schemeClr val="bg1"/>
                </a:solidFill>
              </a:rPr>
              <a:t>To: Steadman Road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60554" y="1371599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Hamblen County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 rot="17760000">
            <a:off x="4860601" y="2392347"/>
            <a:ext cx="647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Simpson</a:t>
            </a:r>
          </a:p>
          <a:p>
            <a:pPr algn="ctr"/>
            <a:r>
              <a:rPr lang="en-US" sz="1000" dirty="0" smtClean="0"/>
              <a:t>Rd</a:t>
            </a:r>
            <a:endParaRPr lang="en-US" sz="1000" dirty="0"/>
          </a:p>
        </p:txBody>
      </p:sp>
      <p:sp>
        <p:nvSpPr>
          <p:cNvPr id="8" name="TextBox 7"/>
          <p:cNvSpPr txBox="1"/>
          <p:nvPr/>
        </p:nvSpPr>
        <p:spPr>
          <a:xfrm rot="23640000">
            <a:off x="3911503" y="2603319"/>
            <a:ext cx="886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Whitesburg</a:t>
            </a:r>
          </a:p>
          <a:p>
            <a:pPr algn="ctr"/>
            <a:r>
              <a:rPr lang="en-US" sz="1000" dirty="0" err="1" smtClean="0"/>
              <a:t>Pk</a:t>
            </a:r>
            <a:endParaRPr lang="en-US" sz="1000" dirty="0"/>
          </a:p>
        </p:txBody>
      </p:sp>
      <p:sp>
        <p:nvSpPr>
          <p:cNvPr id="9" name="TextBox 8"/>
          <p:cNvSpPr txBox="1"/>
          <p:nvPr/>
        </p:nvSpPr>
        <p:spPr>
          <a:xfrm rot="24300000">
            <a:off x="3919101" y="2032290"/>
            <a:ext cx="7412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 smtClean="0"/>
              <a:t>Needmore</a:t>
            </a:r>
            <a:r>
              <a:rPr lang="en-US" sz="1000" dirty="0" smtClean="0"/>
              <a:t> </a:t>
            </a:r>
          </a:p>
          <a:p>
            <a:pPr algn="ctr"/>
            <a:r>
              <a:rPr lang="en-US" sz="1000" dirty="0" smtClean="0"/>
              <a:t>Rd</a:t>
            </a:r>
            <a:endParaRPr lang="en-US" sz="1000" dirty="0"/>
          </a:p>
        </p:txBody>
      </p:sp>
      <p:sp>
        <p:nvSpPr>
          <p:cNvPr id="10" name="TextBox 9"/>
          <p:cNvSpPr txBox="1"/>
          <p:nvPr/>
        </p:nvSpPr>
        <p:spPr>
          <a:xfrm rot="19380000">
            <a:off x="3147023" y="3181153"/>
            <a:ext cx="7739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St. Clair Rd</a:t>
            </a:r>
            <a:endParaRPr lang="en-US" sz="1000" dirty="0"/>
          </a:p>
        </p:txBody>
      </p:sp>
      <p:sp>
        <p:nvSpPr>
          <p:cNvPr id="11" name="TextBox 10"/>
          <p:cNvSpPr txBox="1"/>
          <p:nvPr/>
        </p:nvSpPr>
        <p:spPr>
          <a:xfrm rot="19800000">
            <a:off x="3492259" y="3505796"/>
            <a:ext cx="913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Andrew Johnson Hwy</a:t>
            </a:r>
            <a:endParaRPr lang="en-US" sz="1000" dirty="0"/>
          </a:p>
        </p:txBody>
      </p:sp>
      <p:sp>
        <p:nvSpPr>
          <p:cNvPr id="13" name="TextBox 12"/>
          <p:cNvSpPr txBox="1"/>
          <p:nvPr/>
        </p:nvSpPr>
        <p:spPr>
          <a:xfrm rot="19620000">
            <a:off x="3990833" y="3627515"/>
            <a:ext cx="9982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Old Stagecoach </a:t>
            </a:r>
          </a:p>
          <a:p>
            <a:pPr algn="ctr"/>
            <a:r>
              <a:rPr lang="en-US" sz="1000" dirty="0" smtClean="0"/>
              <a:t>Rd</a:t>
            </a:r>
            <a:endParaRPr lang="en-US" sz="10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000" y="1073645"/>
            <a:ext cx="164070" cy="121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00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PROJECT LOCATION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Content Placeholder 14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161" y="1143000"/>
            <a:ext cx="6309878" cy="4957762"/>
          </a:xfrm>
          <a:ln w="38100" cmpd="sng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 rot="19620000">
            <a:off x="4027627" y="4121278"/>
            <a:ext cx="8218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Stagecoach </a:t>
            </a:r>
          </a:p>
          <a:p>
            <a:pPr algn="ctr"/>
            <a:r>
              <a:rPr lang="en-US" sz="1000" dirty="0" smtClean="0"/>
              <a:t>Rd</a:t>
            </a:r>
            <a:endParaRPr lang="en-US" sz="1000" dirty="0"/>
          </a:p>
        </p:txBody>
      </p:sp>
      <p:sp>
        <p:nvSpPr>
          <p:cNvPr id="7" name="TextBox 6"/>
          <p:cNvSpPr txBox="1"/>
          <p:nvPr/>
        </p:nvSpPr>
        <p:spPr>
          <a:xfrm rot="23640000">
            <a:off x="4063826" y="2649582"/>
            <a:ext cx="789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Whitesburg</a:t>
            </a:r>
          </a:p>
          <a:p>
            <a:pPr algn="ctr"/>
            <a:r>
              <a:rPr lang="en-US" sz="1000" dirty="0" err="1" smtClean="0"/>
              <a:t>Pk</a:t>
            </a:r>
            <a:endParaRPr lang="en-US" sz="1000" dirty="0"/>
          </a:p>
        </p:txBody>
      </p:sp>
      <p:sp>
        <p:nvSpPr>
          <p:cNvPr id="8" name="TextBox 7"/>
          <p:cNvSpPr txBox="1"/>
          <p:nvPr/>
        </p:nvSpPr>
        <p:spPr>
          <a:xfrm rot="17760000">
            <a:off x="5150547" y="3045082"/>
            <a:ext cx="647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Simpson</a:t>
            </a:r>
          </a:p>
          <a:p>
            <a:pPr algn="ctr"/>
            <a:r>
              <a:rPr lang="en-US" sz="1000" dirty="0" smtClean="0"/>
              <a:t>Rd</a:t>
            </a:r>
            <a:endParaRPr lang="en-US" sz="1000" dirty="0"/>
          </a:p>
        </p:txBody>
      </p:sp>
      <p:sp>
        <p:nvSpPr>
          <p:cNvPr id="9" name="TextBox 8"/>
          <p:cNvSpPr txBox="1"/>
          <p:nvPr/>
        </p:nvSpPr>
        <p:spPr>
          <a:xfrm rot="24300000">
            <a:off x="3797813" y="1581599"/>
            <a:ext cx="7412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 smtClean="0"/>
              <a:t>Needmore</a:t>
            </a:r>
            <a:r>
              <a:rPr lang="en-US" sz="1000" dirty="0" smtClean="0"/>
              <a:t> </a:t>
            </a:r>
          </a:p>
          <a:p>
            <a:pPr algn="ctr"/>
            <a:r>
              <a:rPr lang="en-US" sz="1000" dirty="0" smtClean="0"/>
              <a:t>Rd</a:t>
            </a:r>
            <a:endParaRPr lang="en-US" sz="1000" dirty="0"/>
          </a:p>
        </p:txBody>
      </p:sp>
      <p:sp>
        <p:nvSpPr>
          <p:cNvPr id="10" name="TextBox 9"/>
          <p:cNvSpPr txBox="1"/>
          <p:nvPr/>
        </p:nvSpPr>
        <p:spPr>
          <a:xfrm rot="19380000">
            <a:off x="2536360" y="3490492"/>
            <a:ext cx="7739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St. Clair Rd</a:t>
            </a:r>
            <a:endParaRPr lang="en-US" sz="1000" dirty="0"/>
          </a:p>
        </p:txBody>
      </p:sp>
      <p:sp>
        <p:nvSpPr>
          <p:cNvPr id="11" name="TextBox 10"/>
          <p:cNvSpPr txBox="1"/>
          <p:nvPr/>
        </p:nvSpPr>
        <p:spPr>
          <a:xfrm rot="19800000">
            <a:off x="3295171" y="3889798"/>
            <a:ext cx="913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Andrew Johnson Hwy</a:t>
            </a:r>
            <a:endParaRPr lang="en-US" sz="10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000" y="1073645"/>
            <a:ext cx="164070" cy="121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98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ULTIMATE DESIGN TEMPLATE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231274"/>
            <a:ext cx="906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Typical Section </a:t>
            </a:r>
          </a:p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SR 34 Ultimate Build Cross Section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353" y="1600200"/>
            <a:ext cx="8911293" cy="232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7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INITIAL DESIGN TEMPLATE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231274"/>
            <a:ext cx="906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Typical Section </a:t>
            </a:r>
          </a:p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SR 34 Initial Build Cross Section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353" y="1600200"/>
            <a:ext cx="8911293" cy="226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07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 B">
  <a:themeElements>
    <a:clrScheme name="Brand Colors">
      <a:dk1>
        <a:sysClr val="windowText" lastClr="000000"/>
      </a:dk1>
      <a:lt1>
        <a:sysClr val="window" lastClr="FFFFFF"/>
      </a:lt1>
      <a:dk2>
        <a:srgbClr val="1B365D"/>
      </a:dk2>
      <a:lt2>
        <a:srgbClr val="FF0F00"/>
      </a:lt2>
      <a:accent1>
        <a:srgbClr val="2DCCD3"/>
      </a:accent1>
      <a:accent2>
        <a:srgbClr val="D2D755"/>
      </a:accent2>
      <a:accent3>
        <a:srgbClr val="E87722"/>
      </a:accent3>
      <a:accent4>
        <a:srgbClr val="7C2529"/>
      </a:accent4>
      <a:accent5>
        <a:srgbClr val="666666"/>
      </a:accent5>
      <a:accent6>
        <a:srgbClr val="E6D395"/>
      </a:accent6>
      <a:hlink>
        <a:srgbClr val="131E29"/>
      </a:hlink>
      <a:folHlink>
        <a:srgbClr val="CBC4B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4372</TotalTime>
  <Words>531</Words>
  <Application>Microsoft Office PowerPoint</Application>
  <PresentationFormat>On-screen Show (4:3)</PresentationFormat>
  <Paragraphs>159</Paragraphs>
  <Slides>20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PowerPoint B</vt:lpstr>
      <vt:lpstr> Public Information Meeting State Route 34 (US 11E) From West of Old Stagecoach Road near  Russellville to Steadman Road </vt:lpstr>
      <vt:lpstr>MEETING PURPOSE/FORMAT/PROJECT GOAL</vt:lpstr>
      <vt:lpstr>PROJECT TEAM</vt:lpstr>
      <vt:lpstr>Hamblen State Route 34 (Hwy 11E)    Corridor Projects</vt:lpstr>
      <vt:lpstr>Hamblen State Route 34 (Projects 1 and 2)</vt:lpstr>
      <vt:lpstr>Project 3: From West of Old Stagecoach Road to Steadman Road</vt:lpstr>
      <vt:lpstr>PROJECT LOCATION</vt:lpstr>
      <vt:lpstr>ULTIMATE DESIGN TEMPLATE</vt:lpstr>
      <vt:lpstr>INITIAL DESIGN TEMPLATE</vt:lpstr>
      <vt:lpstr>TRUCK LANE DESIGN TEMPLATE</vt:lpstr>
      <vt:lpstr>DESIGN HIGHLIGHTS</vt:lpstr>
      <vt:lpstr>DESIGN HIGHLIGHTS</vt:lpstr>
      <vt:lpstr>DESIGN HIGHLIGHTS</vt:lpstr>
      <vt:lpstr>DESIGN HIGHLIGHTS</vt:lpstr>
      <vt:lpstr>DESIGN HIGHLIGHTS</vt:lpstr>
      <vt:lpstr>DESIGN HIGHLIGHTS</vt:lpstr>
      <vt:lpstr>DESIGN HIGHLIGHTS</vt:lpstr>
      <vt:lpstr>PROJECT DEVELOPMENT PROCESS</vt:lpstr>
      <vt:lpstr>COMMENTS</vt:lpstr>
      <vt:lpstr>Thank You</vt:lpstr>
    </vt:vector>
  </TitlesOfParts>
  <Company>State of Tennessee: Finance &amp; Administration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Molly Wehlage</dc:creator>
  <cp:lastModifiedBy>TDOT</cp:lastModifiedBy>
  <cp:revision>178</cp:revision>
  <cp:lastPrinted>2016-08-31T18:01:37Z</cp:lastPrinted>
  <dcterms:created xsi:type="dcterms:W3CDTF">2015-04-20T20:04:50Z</dcterms:created>
  <dcterms:modified xsi:type="dcterms:W3CDTF">2016-09-15T14:34:09Z</dcterms:modified>
</cp:coreProperties>
</file>