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handoutMasterIdLst>
    <p:handoutMasterId r:id="rId19"/>
  </p:handoutMasterIdLst>
  <p:sldIdLst>
    <p:sldId id="278" r:id="rId2"/>
    <p:sldId id="256" r:id="rId3"/>
    <p:sldId id="259" r:id="rId4"/>
    <p:sldId id="279" r:id="rId5"/>
    <p:sldId id="296" r:id="rId6"/>
    <p:sldId id="277" r:id="rId7"/>
    <p:sldId id="272" r:id="rId8"/>
    <p:sldId id="260" r:id="rId9"/>
    <p:sldId id="273" r:id="rId10"/>
    <p:sldId id="284" r:id="rId11"/>
    <p:sldId id="297" r:id="rId12"/>
    <p:sldId id="289" r:id="rId13"/>
    <p:sldId id="298" r:id="rId14"/>
    <p:sldId id="280" r:id="rId15"/>
    <p:sldId id="295" r:id="rId16"/>
    <p:sldId id="282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DEA900"/>
    <a:srgbClr val="EAB200"/>
    <a:srgbClr val="E16600"/>
    <a:srgbClr val="D2B4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1" autoAdjust="0"/>
    <p:restoredTop sz="79862" autoAdjust="0"/>
  </p:normalViewPr>
  <p:slideViewPr>
    <p:cSldViewPr>
      <p:cViewPr>
        <p:scale>
          <a:sx n="75" d="100"/>
          <a:sy n="75" d="100"/>
        </p:scale>
        <p:origin x="-756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1488" y="50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628" cy="464184"/>
          </a:xfrm>
          <a:prstGeom prst="rect">
            <a:avLst/>
          </a:prstGeom>
        </p:spPr>
        <p:txBody>
          <a:bodyPr vert="horz" lIns="92193" tIns="46097" rIns="92193" bIns="4609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83" y="0"/>
            <a:ext cx="3037628" cy="464184"/>
          </a:xfrm>
          <a:prstGeom prst="rect">
            <a:avLst/>
          </a:prstGeom>
        </p:spPr>
        <p:txBody>
          <a:bodyPr vert="horz" lIns="92193" tIns="46097" rIns="92193" bIns="46097" rtlCol="0"/>
          <a:lstStyle>
            <a:lvl1pPr algn="r">
              <a:defRPr sz="1300"/>
            </a:lvl1pPr>
          </a:lstStyle>
          <a:p>
            <a:fld id="{9319BE71-22F6-4E27-A6BA-59D028EA11E6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30628"/>
            <a:ext cx="3037628" cy="464184"/>
          </a:xfrm>
          <a:prstGeom prst="rect">
            <a:avLst/>
          </a:prstGeom>
        </p:spPr>
        <p:txBody>
          <a:bodyPr vert="horz" lIns="92193" tIns="46097" rIns="92193" bIns="4609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83" y="8830628"/>
            <a:ext cx="3037628" cy="464184"/>
          </a:xfrm>
          <a:prstGeom prst="rect">
            <a:avLst/>
          </a:prstGeom>
        </p:spPr>
        <p:txBody>
          <a:bodyPr vert="horz" lIns="92193" tIns="46097" rIns="92193" bIns="46097" rtlCol="0" anchor="b"/>
          <a:lstStyle>
            <a:lvl1pPr algn="r">
              <a:defRPr sz="1300"/>
            </a:lvl1pPr>
          </a:lstStyle>
          <a:p>
            <a:fld id="{B14FC9B2-E2F4-4D8C-9B7C-A4489F29E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16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3797" tIns="46900" rIns="93797" bIns="4690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3797" tIns="46900" rIns="93797" bIns="46900" rtlCol="0"/>
          <a:lstStyle>
            <a:lvl1pPr algn="r">
              <a:defRPr sz="1300"/>
            </a:lvl1pPr>
          </a:lstStyle>
          <a:p>
            <a:fld id="{72CFB708-C7F1-444F-90AD-037275F0FB3A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97" tIns="46900" rIns="93797" bIns="4690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797" tIns="46900" rIns="93797" bIns="4690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4820"/>
          </a:xfrm>
          <a:prstGeom prst="rect">
            <a:avLst/>
          </a:prstGeom>
        </p:spPr>
        <p:txBody>
          <a:bodyPr vert="horz" lIns="93797" tIns="46900" rIns="93797" bIns="4690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3797" tIns="46900" rIns="93797" bIns="46900" rtlCol="0" anchor="b"/>
          <a:lstStyle>
            <a:lvl1pPr algn="r">
              <a:defRPr sz="1300"/>
            </a:lvl1pPr>
          </a:lstStyle>
          <a:p>
            <a:fld id="{C52E2CD6-62E7-4350-9B4A-F77E0B085A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45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E2CD6-62E7-4350-9B4A-F77E0B085A9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58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E2CD6-62E7-4350-9B4A-F77E0B085A9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58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E2CD6-62E7-4350-9B4A-F77E0B085A9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43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E2CD6-62E7-4350-9B4A-F77E0B085A9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58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E2CD6-62E7-4350-9B4A-F77E0B085A9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23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E2CD6-62E7-4350-9B4A-F77E0B085A9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58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E2CD6-62E7-4350-9B4A-F77E0B085A9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58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E2CD6-62E7-4350-9B4A-F77E0B085A9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58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Remove</a:t>
            </a:r>
            <a:r>
              <a:rPr lang="en-US" baseline="0" dirty="0" smtClean="0"/>
              <a:t> the “From North of </a:t>
            </a:r>
            <a:r>
              <a:rPr lang="en-US" i="1" baseline="0" dirty="0" smtClean="0"/>
              <a:t>the </a:t>
            </a:r>
            <a:r>
              <a:rPr lang="en-US" i="0" baseline="0" dirty="0" smtClean="0"/>
              <a:t>Little River…”</a:t>
            </a:r>
          </a:p>
          <a:p>
            <a:endParaRPr lang="en-US" i="0" baseline="0" dirty="0" smtClean="0"/>
          </a:p>
          <a:p>
            <a:r>
              <a:rPr lang="en-US" i="0" baseline="0" dirty="0" smtClean="0"/>
              <a:t>Capitalize “Line” in Blount County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E2CD6-62E7-4350-9B4A-F77E0B085A9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92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E2CD6-62E7-4350-9B4A-F77E0B085A9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58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E2CD6-62E7-4350-9B4A-F77E0B085A9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58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E2CD6-62E7-4350-9B4A-F77E0B085A9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08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E2CD6-62E7-4350-9B4A-F77E0B085A9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58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E2CD6-62E7-4350-9B4A-F77E0B085A9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58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E2CD6-62E7-4350-9B4A-F77E0B085A9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58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E2CD6-62E7-4350-9B4A-F77E0B085A9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58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0E53-B9D5-43B7-87C8-6C80FFE4A5A2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FE17-0241-482C-9977-0B1B79720C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0E53-B9D5-43B7-87C8-6C80FFE4A5A2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FE17-0241-482C-9977-0B1B79720C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0E53-B9D5-43B7-87C8-6C80FFE4A5A2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FE17-0241-482C-9977-0B1B79720C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0E53-B9D5-43B7-87C8-6C80FFE4A5A2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FE17-0241-482C-9977-0B1B79720C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0E53-B9D5-43B7-87C8-6C80FFE4A5A2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FE17-0241-482C-9977-0B1B79720C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0E53-B9D5-43B7-87C8-6C80FFE4A5A2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FE17-0241-482C-9977-0B1B79720C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0E53-B9D5-43B7-87C8-6C80FFE4A5A2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FE17-0241-482C-9977-0B1B79720C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0E53-B9D5-43B7-87C8-6C80FFE4A5A2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FE17-0241-482C-9977-0B1B79720C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0E53-B9D5-43B7-87C8-6C80FFE4A5A2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FE17-0241-482C-9977-0B1B79720C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0E53-B9D5-43B7-87C8-6C80FFE4A5A2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FE17-0241-482C-9977-0B1B79720C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0E53-B9D5-43B7-87C8-6C80FFE4A5A2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4FE17-0241-482C-9977-0B1B79720C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20E53-B9D5-43B7-87C8-6C80FFE4A5A2}" type="datetimeFigureOut">
              <a:rPr lang="en-US" smtClean="0"/>
              <a:pPr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4FE17-0241-482C-9977-0B1B79720C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eric.wilson@tn.gov" TargetMode="External"/><Relationship Id="rId4" Type="http://schemas.openxmlformats.org/officeDocument/2006/relationships/hyperlink" Target="mailto:daniel.oliver@tn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810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" pitchFamily="34" charset="0"/>
                <a:cs typeface="Arial" pitchFamily="34" charset="0"/>
              </a:rPr>
              <a:t>Tonight’s Schedule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96" y="5715000"/>
            <a:ext cx="2286000" cy="98854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14400" y="2093268"/>
            <a:ext cx="7315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Introduction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Presentation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Question and </a:t>
            </a:r>
            <a:r>
              <a:rPr lang="en-US" sz="24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Answer Session</a:t>
            </a:r>
            <a:endParaRPr lang="en-US" sz="24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Open House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FFFF00"/>
              </a:solidFill>
              <a:latin typeface="Arial Rounded MT Bold" panose="020F0704030504030204" pitchFamily="34" charset="0"/>
            </a:endParaRP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Staff at displays to answer questions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Complete comment cards and/or provide verbal comments to court reporter</a:t>
            </a:r>
            <a:endParaRPr lang="en-US" sz="24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Adjourn </a:t>
            </a:r>
            <a:endParaRPr lang="en-US" sz="24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30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762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itchFamily="34" charset="0"/>
                <a:cs typeface="Arial" pitchFamily="34" charset="0"/>
              </a:rPr>
              <a:t>Section 2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9906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John Sevier Highway Interchange</a:t>
            </a: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782" y="1651000"/>
            <a:ext cx="3674433" cy="4064000"/>
          </a:xfrm>
          <a:prstGeom prst="rect">
            <a:avLst/>
          </a:prstGeom>
        </p:spPr>
      </p:pic>
      <p:sp>
        <p:nvSpPr>
          <p:cNvPr id="12" name="Rectangular Callout 11"/>
          <p:cNvSpPr/>
          <p:nvPr/>
        </p:nvSpPr>
        <p:spPr>
          <a:xfrm>
            <a:off x="1600200" y="5257800"/>
            <a:ext cx="1395414" cy="228600"/>
          </a:xfrm>
          <a:prstGeom prst="wedgeRectCallout">
            <a:avLst>
              <a:gd name="adj1" fmla="val 82298"/>
              <a:gd name="adj2" fmla="val 140265"/>
            </a:avLst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 Narrow" panose="020B0606020202030204" pitchFamily="34" charset="0"/>
              </a:rPr>
              <a:t>BEGIN SECTION 2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5340477" y="1685330"/>
            <a:ext cx="1219200" cy="228600"/>
          </a:xfrm>
          <a:prstGeom prst="wedgeRectCallout">
            <a:avLst>
              <a:gd name="adj1" fmla="val -167873"/>
              <a:gd name="adj2" fmla="val 12240"/>
            </a:avLst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END SECTION 2</a:t>
            </a:r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96" y="5715000"/>
            <a:ext cx="2286000" cy="9885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3556">
            <a:off x="6906958" y="1651000"/>
            <a:ext cx="365761" cy="146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3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-762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itchFamily="34" charset="0"/>
                <a:cs typeface="Arial" pitchFamily="34" charset="0"/>
              </a:rPr>
              <a:t>Section 2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92" y="1744127"/>
            <a:ext cx="8278156" cy="23538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2893" y="83716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John Sevier Highway Interchange</a:t>
            </a:r>
            <a:endParaRPr lang="en-US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96" y="5715000"/>
            <a:ext cx="2286000" cy="98854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2315" y="4097013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12 ft. travel lanes, </a:t>
            </a:r>
            <a:r>
              <a:rPr lang="en-US" sz="24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3</a:t>
            </a:r>
            <a:r>
              <a:rPr lang="en-US" sz="24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 in each direction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Concrete median </a:t>
            </a:r>
            <a:r>
              <a:rPr lang="en-US" sz="24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barrier</a:t>
            </a:r>
            <a:endParaRPr lang="en-US" sz="24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66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762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itchFamily="34" charset="0"/>
                <a:cs typeface="Arial" pitchFamily="34" charset="0"/>
              </a:rPr>
              <a:t>Section 3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9906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North of the John Sevier Highway Interchange to Maloney Road</a:t>
            </a: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23038" y="-721115"/>
            <a:ext cx="2196292" cy="8785171"/>
          </a:xfrm>
          <a:prstGeom prst="rect">
            <a:avLst/>
          </a:prstGeom>
        </p:spPr>
      </p:pic>
      <p:sp>
        <p:nvSpPr>
          <p:cNvPr id="12" name="Rectangular Callout 11"/>
          <p:cNvSpPr/>
          <p:nvPr/>
        </p:nvSpPr>
        <p:spPr>
          <a:xfrm>
            <a:off x="304800" y="4038600"/>
            <a:ext cx="1395414" cy="228600"/>
          </a:xfrm>
          <a:prstGeom prst="wedgeRectCallout">
            <a:avLst>
              <a:gd name="adj1" fmla="val -13062"/>
              <a:gd name="adj2" fmla="val -384055"/>
            </a:avLst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 Narrow" panose="020B0606020202030204" pitchFamily="34" charset="0"/>
              </a:rPr>
              <a:t>BEGIN SECTION 3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7543800" y="2131560"/>
            <a:ext cx="1219200" cy="228600"/>
          </a:xfrm>
          <a:prstGeom prst="wedgeRectCallout">
            <a:avLst>
              <a:gd name="adj1" fmla="val -53990"/>
              <a:gd name="adj2" fmla="val 551668"/>
            </a:avLst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END SECTION 3</a:t>
            </a:r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96" y="5715000"/>
            <a:ext cx="2286000" cy="98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-762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itchFamily="34" charset="0"/>
                <a:cs typeface="Arial" pitchFamily="34" charset="0"/>
              </a:rPr>
              <a:t>Section 3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72" y="1732355"/>
            <a:ext cx="8093595" cy="23774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0170" y="700398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North of the John Sevier </a:t>
            </a:r>
            <a:r>
              <a:rPr lang="en-US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Highway Interchange </a:t>
            </a:r>
            <a:r>
              <a:rPr lang="en-US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 Maloney Road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96" y="5715000"/>
            <a:ext cx="2286000" cy="98854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2315" y="4097013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12 ft. travel lanes, </a:t>
            </a:r>
            <a:r>
              <a:rPr lang="en-US" sz="24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3</a:t>
            </a:r>
            <a:r>
              <a:rPr lang="en-US" sz="24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 in each direction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12 ft. greenway along Southbound lane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12 ft. Auxiliary lane Northbound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Concrete median </a:t>
            </a:r>
            <a:r>
              <a:rPr lang="en-US" sz="24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barrier</a:t>
            </a:r>
            <a:endParaRPr lang="en-US" sz="24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00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810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" pitchFamily="34" charset="0"/>
                <a:cs typeface="Arial" pitchFamily="34" charset="0"/>
              </a:rPr>
              <a:t>Project Status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96" y="5715000"/>
            <a:ext cx="2286000" cy="988541"/>
          </a:xfrm>
          <a:prstGeom prst="rect">
            <a:avLst/>
          </a:prstGeom>
        </p:spPr>
      </p:pic>
      <p:sp>
        <p:nvSpPr>
          <p:cNvPr id="2" name="Flowchart: Alternate Process 1"/>
          <p:cNvSpPr/>
          <p:nvPr/>
        </p:nvSpPr>
        <p:spPr>
          <a:xfrm>
            <a:off x="3200400" y="1486930"/>
            <a:ext cx="2743200" cy="533400"/>
          </a:xfrm>
          <a:prstGeom prst="flowChartAlternateProcess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3200400" y="2448698"/>
            <a:ext cx="2743200" cy="533400"/>
          </a:xfrm>
          <a:prstGeom prst="flowChartAlternateProcess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3200400" y="3410466"/>
            <a:ext cx="2743200" cy="533400"/>
          </a:xfrm>
          <a:prstGeom prst="flowChartAlternateProcess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3200400" y="4372234"/>
            <a:ext cx="2743200" cy="533400"/>
          </a:xfrm>
          <a:prstGeom prst="flowChartAlternateProcess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Right-of-Way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3200400" y="5334000"/>
            <a:ext cx="2743200" cy="533400"/>
          </a:xfrm>
          <a:prstGeom prst="flowChartAlternateProcess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389120" y="2051634"/>
            <a:ext cx="365760" cy="365760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389120" y="3013402"/>
            <a:ext cx="365760" cy="365760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4389120" y="3975170"/>
            <a:ext cx="365760" cy="365760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4389120" y="4936938"/>
            <a:ext cx="365760" cy="365760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/>
          <p:cNvSpPr/>
          <p:nvPr/>
        </p:nvSpPr>
        <p:spPr>
          <a:xfrm>
            <a:off x="6019799" y="3413760"/>
            <a:ext cx="228600" cy="548640"/>
          </a:xfrm>
          <a:prstGeom prst="rightBrac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324600" y="3379162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Project is currently in the Design Phase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45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810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" pitchFamily="34" charset="0"/>
                <a:cs typeface="Arial" pitchFamily="34" charset="0"/>
              </a:rPr>
              <a:t>Comments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96" y="5715000"/>
            <a:ext cx="2286000" cy="9885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676400"/>
            <a:ext cx="8229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Your Comments are important to us!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Submit written comments on the provided comment sheets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Mail-in comment sheets within 21 days,      December 29,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verbal comments to the court reporter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32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810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" pitchFamily="34" charset="0"/>
                <a:cs typeface="Arial" pitchFamily="34" charset="0"/>
              </a:rPr>
              <a:t>Thank You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96" y="5715000"/>
            <a:ext cx="2286000" cy="9885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33189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your attendance and participation in the State Route 115 Design Public Hearing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750403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Contacts: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225776"/>
              </p:ext>
            </p:extLst>
          </p:nvPr>
        </p:nvGraphicFramePr>
        <p:xfrm>
          <a:off x="228600" y="3581400"/>
          <a:ext cx="868680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70840">
                <a:tc>
                  <a:txBody>
                    <a:bodyPr/>
                    <a:lstStyle/>
                    <a:p>
                      <a:pPr font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Daniel Oliver, P.E., R.L.S. | Director </a:t>
                      </a:r>
                    </a:p>
                    <a:p>
                      <a:pPr font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TDOT Region 1,</a:t>
                      </a:r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Project Development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font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 Bldg., 1</a:t>
                      </a:r>
                      <a:r>
                        <a:rPr lang="en-US" sz="1800" b="1" kern="1200" baseline="30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Floor  </a:t>
                      </a:r>
                    </a:p>
                    <a:p>
                      <a:pPr font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7345 Region Lane </a:t>
                      </a:r>
                    </a:p>
                    <a:p>
                      <a:pPr font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Knoxville, TN 37914 </a:t>
                      </a:r>
                    </a:p>
                    <a:p>
                      <a:pPr font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p. 865-594-2400</a:t>
                      </a:r>
                    </a:p>
                    <a:p>
                      <a:r>
                        <a:rPr lang="en-US" sz="1800" b="1" u="sng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daniel.oliver@tn.gov</a:t>
                      </a:r>
                      <a:r>
                        <a:rPr lang="en-US" sz="1800" b="1" u="sng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Eric Wilson, P.E. | Civil Engineering Manager 1 </a:t>
                      </a:r>
                    </a:p>
                    <a:p>
                      <a:pPr font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TDOT Region 1, Project Development </a:t>
                      </a:r>
                    </a:p>
                    <a:p>
                      <a:pPr font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 Bldg., 2</a:t>
                      </a:r>
                      <a:r>
                        <a:rPr lang="en-US" sz="1800" b="1" kern="1200" baseline="30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Floor  </a:t>
                      </a:r>
                    </a:p>
                    <a:p>
                      <a:pPr font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7345 Region Lane </a:t>
                      </a:r>
                    </a:p>
                    <a:p>
                      <a:pPr font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Knoxville, TN 37914 </a:t>
                      </a:r>
                    </a:p>
                    <a:p>
                      <a:pPr font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p. 865-594-0719 </a:t>
                      </a:r>
                    </a:p>
                    <a:p>
                      <a:r>
                        <a:rPr lang="en-US" sz="1800" b="1" u="sng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eric.wilson@tn.gov</a:t>
                      </a:r>
                      <a:r>
                        <a:rPr lang="en-US" sz="1800" b="1" u="sng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398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267" y="228853"/>
            <a:ext cx="91440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dirty="0">
                <a:latin typeface="Arial" pitchFamily="34" charset="0"/>
                <a:cs typeface="Arial" pitchFamily="34" charset="0"/>
              </a:rPr>
              <a:t>SR-115 (US 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129, </a:t>
            </a:r>
            <a:r>
              <a:rPr lang="en-US" sz="3100" b="1" dirty="0">
                <a:latin typeface="Arial" pitchFamily="34" charset="0"/>
                <a:cs typeface="Arial" pitchFamily="34" charset="0"/>
              </a:rPr>
              <a:t>Alcoa 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Highway)</a:t>
            </a:r>
          </a:p>
          <a:p>
            <a:pPr algn="ctr"/>
            <a:r>
              <a:rPr lang="en-US" sz="3100" b="1" dirty="0" smtClean="0">
                <a:latin typeface="Arial" pitchFamily="34" charset="0"/>
                <a:cs typeface="Arial" pitchFamily="34" charset="0"/>
              </a:rPr>
              <a:t>From North of the Little River at the Blount County line to Maloney Road</a:t>
            </a:r>
            <a:endParaRPr lang="en-US" sz="3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8" y="5751493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Design Public Meeting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December 8, 2015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96" y="5715000"/>
            <a:ext cx="2286000" cy="9885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004111"/>
            <a:ext cx="4572000" cy="3382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810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" pitchFamily="34" charset="0"/>
                <a:cs typeface="Arial" pitchFamily="34" charset="0"/>
              </a:rPr>
              <a:t>Project Team Introduction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96" y="5715000"/>
            <a:ext cx="2286000" cy="9885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5" y="1600199"/>
            <a:ext cx="2286000" cy="98854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55083" y="1678972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TDOT Region 1 Project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Development</a:t>
            </a:r>
            <a:endParaRPr lang="en-US" sz="24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9" y="4968535"/>
            <a:ext cx="1975555" cy="1600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55083" y="3204001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Robert G. Campbell and Associates</a:t>
            </a:r>
            <a:endParaRPr lang="en-US" sz="24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2" y="2819400"/>
            <a:ext cx="2373767" cy="1600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55083" y="4937638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Knox County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Arial Rounded MT Bold" panose="020F0704030504030204" pitchFamily="34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 Knox County Parks and Recreation</a:t>
            </a:r>
            <a:endParaRPr lang="en-US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810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" pitchFamily="34" charset="0"/>
                <a:cs typeface="Arial" pitchFamily="34" charset="0"/>
              </a:rPr>
              <a:t>Purpose of Meeting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96" y="5715000"/>
            <a:ext cx="2286000" cy="98854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14400" y="1828800"/>
            <a:ext cx="731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Discuss proposed improvements to SR 115 (US 129, Alcoa Highway) – From North of the Little River at the Blount County line to Maloney </a:t>
            </a:r>
            <a:r>
              <a:rPr lang="en-US" sz="24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Road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FFFF00"/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Provide preliminary plans for public review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Receive </a:t>
            </a:r>
            <a:r>
              <a:rPr lang="en-US" sz="24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public input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Provide assistance and address questions</a:t>
            </a:r>
            <a:endParaRPr lang="en-US" sz="24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39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Corridor Limits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534" y="461665"/>
            <a:ext cx="5052466" cy="5253335"/>
          </a:xfrm>
          <a:prstGeom prst="rect">
            <a:avLst/>
          </a:prstGeom>
          <a:ln>
            <a:solidFill>
              <a:srgbClr val="DEA9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96" y="5715000"/>
            <a:ext cx="2286000" cy="9885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81575" y="926505"/>
            <a:ext cx="2257425" cy="58477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latin typeface="Arial" pitchFamily="34" charset="0"/>
                <a:cs typeface="Arial" pitchFamily="34" charset="0"/>
              </a:rPr>
              <a:t>Segment #4</a:t>
            </a:r>
          </a:p>
          <a:p>
            <a:pPr algn="ctr"/>
            <a:r>
              <a:rPr lang="en-US" sz="800" b="1" dirty="0" smtClean="0">
                <a:latin typeface="Arial" pitchFamily="34" charset="0"/>
                <a:cs typeface="Arial" pitchFamily="34" charset="0"/>
              </a:rPr>
              <a:t>Knox County</a:t>
            </a:r>
          </a:p>
          <a:p>
            <a:pPr algn="ctr"/>
            <a:r>
              <a:rPr lang="en-US" sz="800" b="1" dirty="0" smtClean="0">
                <a:latin typeface="Arial" pitchFamily="34" charset="0"/>
                <a:cs typeface="Arial" pitchFamily="34" charset="0"/>
              </a:rPr>
              <a:t>From Woodson Drive</a:t>
            </a:r>
          </a:p>
          <a:p>
            <a:pPr algn="ctr"/>
            <a:r>
              <a:rPr lang="en-US" sz="800" b="1" dirty="0" smtClean="0">
                <a:latin typeface="Arial" pitchFamily="34" charset="0"/>
                <a:cs typeface="Arial" pitchFamily="34" charset="0"/>
              </a:rPr>
              <a:t>To North of Cherokee Trail</a:t>
            </a: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1680488"/>
            <a:ext cx="2286000" cy="58477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latin typeface="Arial" pitchFamily="34" charset="0"/>
                <a:cs typeface="Arial" pitchFamily="34" charset="0"/>
              </a:rPr>
              <a:t>Segment #3</a:t>
            </a:r>
          </a:p>
          <a:p>
            <a:pPr algn="ctr"/>
            <a:r>
              <a:rPr lang="en-US" sz="800" b="1" dirty="0" smtClean="0">
                <a:latin typeface="Arial" pitchFamily="34" charset="0"/>
                <a:cs typeface="Arial" pitchFamily="34" charset="0"/>
              </a:rPr>
              <a:t>Knox County</a:t>
            </a:r>
          </a:p>
          <a:p>
            <a:pPr algn="ctr"/>
            <a:r>
              <a:rPr lang="en-US" sz="800" b="1" dirty="0" smtClean="0">
                <a:latin typeface="Arial" pitchFamily="34" charset="0"/>
                <a:cs typeface="Arial" pitchFamily="34" charset="0"/>
              </a:rPr>
              <a:t>From Maloney Road</a:t>
            </a:r>
          </a:p>
          <a:p>
            <a:pPr algn="ctr"/>
            <a:r>
              <a:rPr lang="en-US" sz="800" b="1" dirty="0" smtClean="0">
                <a:latin typeface="Arial" pitchFamily="34" charset="0"/>
                <a:cs typeface="Arial" pitchFamily="34" charset="0"/>
              </a:rPr>
              <a:t>To Woodson Drive</a:t>
            </a: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2999" y="3078212"/>
            <a:ext cx="2257425" cy="707886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latin typeface="Arial" pitchFamily="34" charset="0"/>
                <a:cs typeface="Arial" pitchFamily="34" charset="0"/>
              </a:rPr>
              <a:t>Segment #2</a:t>
            </a:r>
          </a:p>
          <a:p>
            <a:pPr algn="ctr"/>
            <a:r>
              <a:rPr lang="en-US" sz="800" b="1" dirty="0" smtClean="0">
                <a:latin typeface="Arial" pitchFamily="34" charset="0"/>
                <a:cs typeface="Arial" pitchFamily="34" charset="0"/>
              </a:rPr>
              <a:t>Knox County</a:t>
            </a:r>
          </a:p>
          <a:p>
            <a:pPr algn="ctr"/>
            <a:r>
              <a:rPr lang="en-US" sz="800" b="1" dirty="0" smtClean="0">
                <a:latin typeface="Arial" pitchFamily="34" charset="0"/>
                <a:cs typeface="Arial" pitchFamily="34" charset="0"/>
              </a:rPr>
              <a:t>From North of the Blount County line at the Little River</a:t>
            </a:r>
          </a:p>
          <a:p>
            <a:pPr algn="ctr"/>
            <a:r>
              <a:rPr lang="en-US" sz="800" b="1" dirty="0" smtClean="0">
                <a:latin typeface="Arial" pitchFamily="34" charset="0"/>
                <a:cs typeface="Arial" pitchFamily="34" charset="0"/>
              </a:rPr>
              <a:t>To Maloney Road</a:t>
            </a: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4572000"/>
            <a:ext cx="2257425" cy="58477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latin typeface="Arial" pitchFamily="34" charset="0"/>
                <a:cs typeface="Arial" pitchFamily="34" charset="0"/>
              </a:rPr>
              <a:t>Segment #1</a:t>
            </a:r>
          </a:p>
          <a:p>
            <a:pPr algn="ctr"/>
            <a:r>
              <a:rPr lang="en-US" sz="800" b="1" dirty="0" smtClean="0">
                <a:latin typeface="Arial" pitchFamily="34" charset="0"/>
                <a:cs typeface="Arial" pitchFamily="34" charset="0"/>
              </a:rPr>
              <a:t>Blount County</a:t>
            </a:r>
          </a:p>
          <a:p>
            <a:pPr algn="ctr"/>
            <a:r>
              <a:rPr lang="en-US" sz="800" b="1" dirty="0" smtClean="0">
                <a:latin typeface="Arial" pitchFamily="34" charset="0"/>
                <a:cs typeface="Arial" pitchFamily="34" charset="0"/>
              </a:rPr>
              <a:t>From </a:t>
            </a:r>
            <a:r>
              <a:rPr lang="en-US" sz="800" b="1" dirty="0" err="1" smtClean="0">
                <a:latin typeface="Arial" pitchFamily="34" charset="0"/>
                <a:cs typeface="Arial" pitchFamily="34" charset="0"/>
              </a:rPr>
              <a:t>Pellissippi</a:t>
            </a:r>
            <a:r>
              <a:rPr lang="en-US" sz="800" b="1" dirty="0" smtClean="0">
                <a:latin typeface="Arial" pitchFamily="34" charset="0"/>
                <a:cs typeface="Arial" pitchFamily="34" charset="0"/>
              </a:rPr>
              <a:t> Parkway</a:t>
            </a:r>
          </a:p>
          <a:p>
            <a:pPr algn="ctr"/>
            <a:r>
              <a:rPr lang="en-US" sz="800" b="1" dirty="0" smtClean="0">
                <a:latin typeface="Arial" pitchFamily="34" charset="0"/>
                <a:cs typeface="Arial" pitchFamily="34" charset="0"/>
              </a:rPr>
              <a:t>To Blount County line at the Little River</a:t>
            </a: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54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Project Limits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720" y="461665"/>
            <a:ext cx="3758093" cy="5253335"/>
          </a:xfrm>
          <a:prstGeom prst="rect">
            <a:avLst/>
          </a:prstGeom>
          <a:ln>
            <a:solidFill>
              <a:srgbClr val="DEA9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96" y="5715000"/>
            <a:ext cx="2286000" cy="988541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5257800" y="1524000"/>
            <a:ext cx="1219200" cy="228600"/>
          </a:xfrm>
          <a:prstGeom prst="wedgeRectCallout">
            <a:avLst>
              <a:gd name="adj1" fmla="val -131642"/>
              <a:gd name="adj2" fmla="val -194632"/>
            </a:avLst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END PROJECT</a:t>
            </a:r>
            <a:endParaRPr lang="en-US" sz="1200" dirty="0"/>
          </a:p>
        </p:txBody>
      </p:sp>
      <p:sp>
        <p:nvSpPr>
          <p:cNvPr id="6" name="Rectangular Callout 5"/>
          <p:cNvSpPr/>
          <p:nvPr/>
        </p:nvSpPr>
        <p:spPr>
          <a:xfrm>
            <a:off x="1295400" y="5181600"/>
            <a:ext cx="1219200" cy="228600"/>
          </a:xfrm>
          <a:prstGeom prst="wedgeRectCallout">
            <a:avLst>
              <a:gd name="adj1" fmla="val 136816"/>
              <a:gd name="adj2" fmla="val -7717"/>
            </a:avLst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BEGIN PROJECT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1239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762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itchFamily="34" charset="0"/>
                <a:cs typeface="Arial" pitchFamily="34" charset="0"/>
              </a:rPr>
              <a:t>Section 1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990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North of the Little River to John Sevier Highway Interchange</a:t>
            </a:r>
            <a:endParaRPr lang="en-US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105" y="1821597"/>
            <a:ext cx="3835818" cy="4408329"/>
          </a:xfrm>
          <a:prstGeom prst="rect">
            <a:avLst/>
          </a:prstGeom>
        </p:spPr>
      </p:pic>
      <p:sp>
        <p:nvSpPr>
          <p:cNvPr id="12" name="Rectangular Callout 11"/>
          <p:cNvSpPr/>
          <p:nvPr/>
        </p:nvSpPr>
        <p:spPr>
          <a:xfrm>
            <a:off x="1316764" y="4989444"/>
            <a:ext cx="1395414" cy="228600"/>
          </a:xfrm>
          <a:prstGeom prst="wedgeRectCallout">
            <a:avLst>
              <a:gd name="adj1" fmla="val 139644"/>
              <a:gd name="adj2" fmla="val 342376"/>
            </a:avLst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 Narrow" panose="020B0606020202030204" pitchFamily="34" charset="0"/>
              </a:rPr>
              <a:t>BEGIN SECTION 1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6720614" y="1874174"/>
            <a:ext cx="1219200" cy="228600"/>
          </a:xfrm>
          <a:prstGeom prst="wedgeRectCallout">
            <a:avLst>
              <a:gd name="adj1" fmla="val -161802"/>
              <a:gd name="adj2" fmla="val 111391"/>
            </a:avLst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END SECTION 1</a:t>
            </a:r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96" y="5715000"/>
            <a:ext cx="2286000" cy="9885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9763">
            <a:off x="7559039" y="2146995"/>
            <a:ext cx="365761" cy="146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42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-762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Arial" pitchFamily="34" charset="0"/>
                <a:cs typeface="Arial" pitchFamily="34" charset="0"/>
              </a:rPr>
              <a:t>Section 1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81" y="1732355"/>
            <a:ext cx="8102178" cy="23774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2893" y="83716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North of the Little River to South of the John Sevier Highway Intersection</a:t>
            </a:r>
            <a:endParaRPr lang="en-US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96" y="5715000"/>
            <a:ext cx="2286000" cy="98854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52315" y="4097013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12 ft. travel lanes, </a:t>
            </a:r>
            <a:r>
              <a:rPr lang="en-US" sz="24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3</a:t>
            </a:r>
            <a:r>
              <a:rPr lang="en-US" sz="24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 in each direction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12 ft. greenway along Southbound </a:t>
            </a:r>
            <a:r>
              <a:rPr lang="en-US" sz="24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lane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12 ft. Auxiliary lane </a:t>
            </a:r>
            <a:r>
              <a:rPr lang="en-US" sz="24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Northbound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Concrete median </a:t>
            </a:r>
            <a:r>
              <a:rPr lang="en-US" sz="2400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barrier</a:t>
            </a:r>
            <a:endParaRPr lang="en-US" sz="2400" dirty="0" smtClean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91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96" y="5715000"/>
            <a:ext cx="2286000" cy="9885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762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Topside Road and S.R. 115 Intersection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60" y="700535"/>
            <a:ext cx="6294880" cy="50144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1954">
            <a:off x="7918032" y="947382"/>
            <a:ext cx="365761" cy="146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9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M_PageLimited_Harmony">
  <a:themeElements>
    <a:clrScheme name="Harmony">
      <a:dk1>
        <a:sysClr val="windowText" lastClr="000000"/>
      </a:dk1>
      <a:lt1>
        <a:sysClr val="window" lastClr="FFFFFF"/>
      </a:lt1>
      <a:dk2>
        <a:srgbClr val="00539B"/>
      </a:dk2>
      <a:lt2>
        <a:srgbClr val="387C2B"/>
      </a:lt2>
      <a:accent1>
        <a:srgbClr val="00BCE4"/>
      </a:accent1>
      <a:accent2>
        <a:srgbClr val="B2BB1E"/>
      </a:accent2>
      <a:accent3>
        <a:srgbClr val="00BCE4"/>
      </a:accent3>
      <a:accent4>
        <a:srgbClr val="DEE1BD"/>
      </a:accent4>
      <a:accent5>
        <a:srgbClr val="000000"/>
      </a:accent5>
      <a:accent6>
        <a:srgbClr val="333333"/>
      </a:accent6>
      <a:hlink>
        <a:srgbClr val="594331"/>
      </a:hlink>
      <a:folHlink>
        <a:srgbClr val="777777"/>
      </a:folHlink>
    </a:clrScheme>
    <a:fontScheme name="CDM_page limited">
      <a:majorFont>
        <a:latin typeface="Franklin Gothic Demi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9674</TotalTime>
  <Words>479</Words>
  <Application>Microsoft Office PowerPoint</Application>
  <PresentationFormat>On-screen Show (4:3)</PresentationFormat>
  <Paragraphs>127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CDM_PageLimited_Harmony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Qk4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Brian P. Johnsoon</dc:creator>
  <cp:lastModifiedBy>Mark Nagi</cp:lastModifiedBy>
  <cp:revision>315</cp:revision>
  <cp:lastPrinted>2015-12-03T22:07:26Z</cp:lastPrinted>
  <dcterms:created xsi:type="dcterms:W3CDTF">2012-02-29T15:11:46Z</dcterms:created>
  <dcterms:modified xsi:type="dcterms:W3CDTF">2016-01-26T18:48:35Z</dcterms:modified>
</cp:coreProperties>
</file>