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6"/>
  </p:sldMasterIdLst>
  <p:notesMasterIdLst>
    <p:notesMasterId r:id="rId31"/>
  </p:notesMasterIdLst>
  <p:handoutMasterIdLst>
    <p:handoutMasterId r:id="rId32"/>
  </p:handoutMasterIdLst>
  <p:sldIdLst>
    <p:sldId id="256" r:id="rId7"/>
    <p:sldId id="280" r:id="rId8"/>
    <p:sldId id="283" r:id="rId9"/>
    <p:sldId id="274" r:id="rId10"/>
    <p:sldId id="257" r:id="rId11"/>
    <p:sldId id="263" r:id="rId12"/>
    <p:sldId id="265" r:id="rId13"/>
    <p:sldId id="285" r:id="rId14"/>
    <p:sldId id="267" r:id="rId15"/>
    <p:sldId id="268" r:id="rId16"/>
    <p:sldId id="269" r:id="rId17"/>
    <p:sldId id="260" r:id="rId18"/>
    <p:sldId id="275" r:id="rId19"/>
    <p:sldId id="286" r:id="rId20"/>
    <p:sldId id="287" r:id="rId21"/>
    <p:sldId id="278" r:id="rId22"/>
    <p:sldId id="279" r:id="rId23"/>
    <p:sldId id="262" r:id="rId24"/>
    <p:sldId id="276" r:id="rId25"/>
    <p:sldId id="289" r:id="rId26"/>
    <p:sldId id="290" r:id="rId27"/>
    <p:sldId id="291" r:id="rId28"/>
    <p:sldId id="292" r:id="rId29"/>
    <p:sldId id="288" r:id="rId30"/>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k Garner" initials="PG" lastIdx="13" clrIdx="0">
    <p:extLst>
      <p:ext uri="{19B8F6BF-5375-455C-9EA6-DF929625EA0E}">
        <p15:presenceInfo xmlns:p15="http://schemas.microsoft.com/office/powerpoint/2012/main" userId="S::JJ09749@tn.gov::43c44d9a-bd95-495c-a986-9d93b59a7095" providerId="AD"/>
      </p:ext>
    </p:extLst>
  </p:cmAuthor>
  <p:cmAuthor id="2" name="Holly Cantrell" initials="HC" lastIdx="9" clrIdx="1">
    <p:extLst>
      <p:ext uri="{19B8F6BF-5375-455C-9EA6-DF929625EA0E}">
        <p15:presenceInfo xmlns:p15="http://schemas.microsoft.com/office/powerpoint/2012/main" userId="S::JJ05766@tn.gov::6519e9e7-2027-464b-b565-d66349a8f32a" providerId="AD"/>
      </p:ext>
    </p:extLst>
  </p:cmAuthor>
  <p:cmAuthor id="3" name="Moribe, Laura" initials="ML" lastIdx="9" clrIdx="2">
    <p:extLst>
      <p:ext uri="{19B8F6BF-5375-455C-9EA6-DF929625EA0E}">
        <p15:presenceInfo xmlns:p15="http://schemas.microsoft.com/office/powerpoint/2012/main" userId="S-1-5-21-1715567821-152049171-1801674531-198227" providerId="AD"/>
      </p:ext>
    </p:extLst>
  </p:cmAuthor>
  <p:cmAuthor id="4" name="Krebs, Meridith" initials="KM" lastIdx="19" clrIdx="3">
    <p:extLst>
      <p:ext uri="{19B8F6BF-5375-455C-9EA6-DF929625EA0E}">
        <p15:presenceInfo xmlns:p15="http://schemas.microsoft.com/office/powerpoint/2012/main" userId="S::Meridith.Krebs@kimley-horn.com::a6ea8ec8-60f1-4856-99f2-0d3d481a99de" providerId="AD"/>
      </p:ext>
    </p:extLst>
  </p:cmAuthor>
  <p:cmAuthor id="5" name="Stump, Julia" initials="SJ" lastIdx="1" clrIdx="4">
    <p:extLst>
      <p:ext uri="{19B8F6BF-5375-455C-9EA6-DF929625EA0E}">
        <p15:presenceInfo xmlns:p15="http://schemas.microsoft.com/office/powerpoint/2012/main" userId="S::julia.stump@volkert.com::4a6c5eb7-5b91-4cba-8b33-3420403112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3072"/>
    <a:srgbClr val="BFDEEF"/>
    <a:srgbClr val="FF9393"/>
    <a:srgbClr val="BCDBEE"/>
    <a:srgbClr val="ED2922"/>
    <a:srgbClr val="FF7575"/>
    <a:srgbClr val="D7EAF5"/>
    <a:srgbClr val="E4F1F8"/>
    <a:srgbClr val="192246"/>
    <a:srgbClr val="011D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69793" autoAdjust="0"/>
  </p:normalViewPr>
  <p:slideViewPr>
    <p:cSldViewPr>
      <p:cViewPr varScale="1">
        <p:scale>
          <a:sx n="110" d="100"/>
          <a:sy n="110" d="100"/>
        </p:scale>
        <p:origin x="1002" y="102"/>
      </p:cViewPr>
      <p:guideLst>
        <p:guide orient="horz" pos="2160"/>
        <p:guide pos="2880"/>
      </p:guideLst>
    </p:cSldViewPr>
  </p:slideViewPr>
  <p:outlineViewPr>
    <p:cViewPr>
      <p:scale>
        <a:sx n="33" d="100"/>
        <a:sy n="33" d="100"/>
      </p:scale>
      <p:origin x="0" y="3006"/>
    </p:cViewPr>
  </p:outlineViewPr>
  <p:notesTextViewPr>
    <p:cViewPr>
      <p:scale>
        <a:sx n="3" d="2"/>
        <a:sy n="3" d="2"/>
      </p:scale>
      <p:origin x="0" y="0"/>
    </p:cViewPr>
  </p:notesTextViewPr>
  <p:sorterViewPr>
    <p:cViewPr>
      <p:scale>
        <a:sx n="100" d="100"/>
        <a:sy n="100" d="100"/>
      </p:scale>
      <p:origin x="0" y="1296"/>
    </p:cViewPr>
  </p:sorterViewPr>
  <p:notesViewPr>
    <p:cSldViewPr>
      <p:cViewPr varScale="1">
        <p:scale>
          <a:sx n="112" d="100"/>
          <a:sy n="112" d="100"/>
        </p:scale>
        <p:origin x="244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A529B845-3DE4-C44E-82C8-700AB11ED3A6}" type="datetime1">
              <a:rPr lang="en-US" smtClean="0"/>
              <a:t>3/15/2021</a:t>
            </a:fld>
            <a:endParaRPr lang="en-US"/>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A796EF79-0BF4-924E-943E-33FECC0BC4E2}" type="slidenum">
              <a:rPr lang="en-US" smtClean="0"/>
              <a:t>‹#›</a:t>
            </a:fld>
            <a:endParaRPr lang="en-US"/>
          </a:p>
        </p:txBody>
      </p:sp>
    </p:spTree>
    <p:extLst>
      <p:ext uri="{BB962C8B-B14F-4D97-AF65-F5344CB8AC3E}">
        <p14:creationId xmlns:p14="http://schemas.microsoft.com/office/powerpoint/2010/main" val="30257532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4028844" cy="350056"/>
          </a:xfrm>
          <a:prstGeom prst="rect">
            <a:avLst/>
          </a:prstGeom>
        </p:spPr>
        <p:txBody>
          <a:bodyPr vert="horz" lIns="88126" tIns="44064" rIns="88126" bIns="44064" rtlCol="0"/>
          <a:lstStyle>
            <a:lvl1pPr algn="l">
              <a:defRPr sz="1200"/>
            </a:lvl1pPr>
          </a:lstStyle>
          <a:p>
            <a:endParaRPr lang="en-US"/>
          </a:p>
        </p:txBody>
      </p:sp>
      <p:sp>
        <p:nvSpPr>
          <p:cNvPr id="3" name="Date Placeholder 2"/>
          <p:cNvSpPr>
            <a:spLocks noGrp="1"/>
          </p:cNvSpPr>
          <p:nvPr>
            <p:ph type="dt" idx="1"/>
          </p:nvPr>
        </p:nvSpPr>
        <p:spPr>
          <a:xfrm>
            <a:off x="5265539" y="2"/>
            <a:ext cx="4028844" cy="350056"/>
          </a:xfrm>
          <a:prstGeom prst="rect">
            <a:avLst/>
          </a:prstGeom>
        </p:spPr>
        <p:txBody>
          <a:bodyPr vert="horz" lIns="88126" tIns="44064" rIns="88126" bIns="44064" rtlCol="0"/>
          <a:lstStyle>
            <a:lvl1pPr algn="r">
              <a:defRPr sz="1200"/>
            </a:lvl1pPr>
          </a:lstStyle>
          <a:p>
            <a:fld id="{D55E2DDC-EEF2-C84C-B230-6800F23774E3}" type="datetime1">
              <a:rPr lang="en-US" smtClean="0"/>
              <a:t>3/15/2021</a:t>
            </a:fld>
            <a:endParaRPr lang="en-US"/>
          </a:p>
        </p:txBody>
      </p:sp>
      <p:sp>
        <p:nvSpPr>
          <p:cNvPr id="4" name="Slide Image Placeholder 3"/>
          <p:cNvSpPr>
            <a:spLocks noGrp="1" noRot="1" noChangeAspect="1"/>
          </p:cNvSpPr>
          <p:nvPr>
            <p:ph type="sldImg" idx="2"/>
          </p:nvPr>
        </p:nvSpPr>
        <p:spPr>
          <a:xfrm>
            <a:off x="2895600" y="527050"/>
            <a:ext cx="3505200" cy="2628900"/>
          </a:xfrm>
          <a:prstGeom prst="rect">
            <a:avLst/>
          </a:prstGeom>
          <a:noFill/>
          <a:ln w="12700">
            <a:solidFill>
              <a:prstClr val="black"/>
            </a:solidFill>
          </a:ln>
        </p:spPr>
        <p:txBody>
          <a:bodyPr vert="horz" lIns="88126" tIns="44064" rIns="88126" bIns="44064" rtlCol="0" anchor="ctr"/>
          <a:lstStyle/>
          <a:p>
            <a:endParaRPr lang="en-US"/>
          </a:p>
        </p:txBody>
      </p:sp>
      <p:sp>
        <p:nvSpPr>
          <p:cNvPr id="5" name="Notes Placeholder 4"/>
          <p:cNvSpPr>
            <a:spLocks noGrp="1"/>
          </p:cNvSpPr>
          <p:nvPr>
            <p:ph type="body" sz="quarter" idx="3"/>
          </p:nvPr>
        </p:nvSpPr>
        <p:spPr>
          <a:xfrm>
            <a:off x="930047" y="3330174"/>
            <a:ext cx="7436312" cy="3153984"/>
          </a:xfrm>
          <a:prstGeom prst="rect">
            <a:avLst/>
          </a:prstGeom>
        </p:spPr>
        <p:txBody>
          <a:bodyPr vert="horz" lIns="88126" tIns="44064" rIns="88126" bIns="4406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6659187"/>
            <a:ext cx="4028844" cy="350056"/>
          </a:xfrm>
          <a:prstGeom prst="rect">
            <a:avLst/>
          </a:prstGeom>
        </p:spPr>
        <p:txBody>
          <a:bodyPr vert="horz" lIns="88126" tIns="44064" rIns="88126" bIns="44064" rtlCol="0" anchor="b"/>
          <a:lstStyle>
            <a:lvl1pPr algn="l">
              <a:defRPr sz="1200"/>
            </a:lvl1pPr>
          </a:lstStyle>
          <a:p>
            <a:endParaRPr lang="en-US"/>
          </a:p>
        </p:txBody>
      </p:sp>
      <p:sp>
        <p:nvSpPr>
          <p:cNvPr id="7" name="Slide Number Placeholder 6"/>
          <p:cNvSpPr>
            <a:spLocks noGrp="1"/>
          </p:cNvSpPr>
          <p:nvPr>
            <p:ph type="sldNum" sz="quarter" idx="5"/>
          </p:nvPr>
        </p:nvSpPr>
        <p:spPr>
          <a:xfrm>
            <a:off x="5265539" y="6659187"/>
            <a:ext cx="4028844" cy="350056"/>
          </a:xfrm>
          <a:prstGeom prst="rect">
            <a:avLst/>
          </a:prstGeom>
        </p:spPr>
        <p:txBody>
          <a:bodyPr vert="horz" lIns="88126" tIns="44064" rIns="88126" bIns="44064" rtlCol="0" anchor="b"/>
          <a:lstStyle>
            <a:lvl1pPr algn="r">
              <a:defRPr sz="1200"/>
            </a:lvl1pPr>
          </a:lstStyle>
          <a:p>
            <a:fld id="{DE8B79F1-B7B6-4FD2-9263-BB9B47A67CD8}" type="slidenum">
              <a:rPr lang="en-US" smtClean="0"/>
              <a:t>‹#›</a:t>
            </a:fld>
            <a:endParaRPr lang="en-US"/>
          </a:p>
        </p:txBody>
      </p:sp>
    </p:spTree>
    <p:extLst>
      <p:ext uri="{BB962C8B-B14F-4D97-AF65-F5344CB8AC3E}">
        <p14:creationId xmlns:p14="http://schemas.microsoft.com/office/powerpoint/2010/main" val="17383634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evening, welcome to the virtual public meeting for the SR 29 improvements project from near Wolf Creek Road to Near SR 63 in Scott County, Tennessee.</a:t>
            </a:r>
          </a:p>
        </p:txBody>
      </p:sp>
      <p:sp>
        <p:nvSpPr>
          <p:cNvPr id="4" name="Slide Number Placeholder 3"/>
          <p:cNvSpPr>
            <a:spLocks noGrp="1"/>
          </p:cNvSpPr>
          <p:nvPr>
            <p:ph type="sldNum" sz="quarter" idx="5"/>
          </p:nvPr>
        </p:nvSpPr>
        <p:spPr/>
        <p:txBody>
          <a:bodyPr/>
          <a:lstStyle/>
          <a:p>
            <a:fld id="{DE8B79F1-B7B6-4FD2-9263-BB9B47A67CD8}" type="slidenum">
              <a:rPr lang="en-US" smtClean="0"/>
              <a:t>1</a:t>
            </a:fld>
            <a:endParaRPr lang="en-US"/>
          </a:p>
        </p:txBody>
      </p:sp>
    </p:spTree>
    <p:extLst>
      <p:ext uri="{BB962C8B-B14F-4D97-AF65-F5344CB8AC3E}">
        <p14:creationId xmlns:p14="http://schemas.microsoft.com/office/powerpoint/2010/main" val="3540328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from slide</a:t>
            </a:r>
          </a:p>
        </p:txBody>
      </p:sp>
      <p:sp>
        <p:nvSpPr>
          <p:cNvPr id="4" name="Slide Number Placeholder 3"/>
          <p:cNvSpPr>
            <a:spLocks noGrp="1"/>
          </p:cNvSpPr>
          <p:nvPr>
            <p:ph type="sldNum" sz="quarter" idx="5"/>
          </p:nvPr>
        </p:nvSpPr>
        <p:spPr/>
        <p:txBody>
          <a:bodyPr/>
          <a:lstStyle/>
          <a:p>
            <a:fld id="{DE8B79F1-B7B6-4FD2-9263-BB9B47A67CD8}" type="slidenum">
              <a:rPr lang="en-US" smtClean="0"/>
              <a:t>10</a:t>
            </a:fld>
            <a:endParaRPr lang="en-US"/>
          </a:p>
        </p:txBody>
      </p:sp>
    </p:spTree>
    <p:extLst>
      <p:ext uri="{BB962C8B-B14F-4D97-AF65-F5344CB8AC3E}">
        <p14:creationId xmlns:p14="http://schemas.microsoft.com/office/powerpoint/2010/main" val="4224002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from Slide</a:t>
            </a:r>
          </a:p>
        </p:txBody>
      </p:sp>
      <p:sp>
        <p:nvSpPr>
          <p:cNvPr id="4" name="Slide Number Placeholder 3"/>
          <p:cNvSpPr>
            <a:spLocks noGrp="1"/>
          </p:cNvSpPr>
          <p:nvPr>
            <p:ph type="sldNum" sz="quarter" idx="5"/>
          </p:nvPr>
        </p:nvSpPr>
        <p:spPr/>
        <p:txBody>
          <a:bodyPr/>
          <a:lstStyle/>
          <a:p>
            <a:fld id="{DE8B79F1-B7B6-4FD2-9263-BB9B47A67CD8}" type="slidenum">
              <a:rPr lang="en-US" smtClean="0"/>
              <a:t>11</a:t>
            </a:fld>
            <a:endParaRPr lang="en-US"/>
          </a:p>
        </p:txBody>
      </p:sp>
    </p:spTree>
    <p:extLst>
      <p:ext uri="{BB962C8B-B14F-4D97-AF65-F5344CB8AC3E}">
        <p14:creationId xmlns:p14="http://schemas.microsoft.com/office/powerpoint/2010/main" val="3753004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addition to developing the two Build Alternatives, TDOT is currently proposing to construct the project in two separate segments and construction phases due to funding considerations.  Each section of the project is associated with a project identification number, or PIN for short.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first section of the project, also known as PIN 101414.00, is from north of Wolf Creek Road to Old US 27 in Robbins.  </a:t>
            </a:r>
            <a:endParaRPr lang="en-US" dirty="0"/>
          </a:p>
          <a:p>
            <a:endParaRPr lang="en-US" dirty="0"/>
          </a:p>
        </p:txBody>
      </p:sp>
      <p:sp>
        <p:nvSpPr>
          <p:cNvPr id="4" name="Slide Number Placeholder 3"/>
          <p:cNvSpPr>
            <a:spLocks noGrp="1"/>
          </p:cNvSpPr>
          <p:nvPr>
            <p:ph type="sldNum" sz="quarter" idx="5"/>
          </p:nvPr>
        </p:nvSpPr>
        <p:spPr/>
        <p:txBody>
          <a:bodyPr/>
          <a:lstStyle/>
          <a:p>
            <a:fld id="{DE8B79F1-B7B6-4FD2-9263-BB9B47A67CD8}" type="slidenum">
              <a:rPr lang="en-US" smtClean="0"/>
              <a:t>12</a:t>
            </a:fld>
            <a:endParaRPr lang="en-US"/>
          </a:p>
        </p:txBody>
      </p:sp>
    </p:spTree>
    <p:extLst>
      <p:ext uri="{BB962C8B-B14F-4D97-AF65-F5344CB8AC3E}">
        <p14:creationId xmlns:p14="http://schemas.microsoft.com/office/powerpoint/2010/main" val="107802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31520" marR="0" lvl="1" indent="0" algn="l" defTabSz="914400" rtl="0" eaLnBrk="1" fontAlgn="auto" latinLnBrk="0" hangingPunct="1">
              <a:lnSpc>
                <a:spcPct val="100000"/>
              </a:lnSpc>
              <a:spcBef>
                <a:spcPts val="0"/>
              </a:spcBef>
              <a:spcAft>
                <a:spcPts val="1200"/>
              </a:spcAft>
              <a:buClrTx/>
              <a:buSzTx/>
              <a:buFontTx/>
              <a:buNone/>
              <a:tabLst/>
              <a:defRPr/>
            </a:pPr>
            <a:r>
              <a:rPr lang="en-US" dirty="0"/>
              <a:t>The proposed typical sections for the two construction phases of PIN 101414.00 are illustrated here. </a:t>
            </a:r>
          </a:p>
          <a:p>
            <a:pPr marL="731520" lvl="1">
              <a:spcBef>
                <a:spcPts val="0"/>
              </a:spcBef>
              <a:spcAft>
                <a:spcPts val="1200"/>
              </a:spcAft>
            </a:pPr>
            <a:endParaRPr lang="en-US" dirty="0"/>
          </a:p>
          <a:p>
            <a:pPr marL="731520" lvl="1">
              <a:spcBef>
                <a:spcPts val="0"/>
              </a:spcBef>
              <a:spcAft>
                <a:spcPts val="1200"/>
              </a:spcAft>
            </a:pPr>
            <a:r>
              <a:rPr lang="en-US" dirty="0"/>
              <a:t>Phase 1 Construction, or the interim Build, includes the construction of a two-lane roadway with 12-foot travel lanes and 12-foot shoulders on new location. Truck climbing lanes and turn lanes to be constructed where warranted. In addition, as part of the Phase 1 Construction, approximately 250 feet of right-of-way would be purchased, which would be enough to accommodate Phase 2 Construction.</a:t>
            </a:r>
          </a:p>
          <a:p>
            <a:pPr marL="731520" lvl="1">
              <a:spcBef>
                <a:spcPts val="0"/>
              </a:spcBef>
              <a:spcAft>
                <a:spcPts val="1200"/>
              </a:spcAft>
            </a:pPr>
            <a:endParaRPr lang="en-US" dirty="0"/>
          </a:p>
          <a:p>
            <a:pPr marL="731520" lvl="1">
              <a:spcBef>
                <a:spcPts val="0"/>
              </a:spcBef>
              <a:spcAft>
                <a:spcPts val="1200"/>
              </a:spcAft>
            </a:pPr>
            <a:r>
              <a:rPr lang="en-US" dirty="0"/>
              <a:t>Phase 2 Construction, or the Full Build, includes construction of two additional 12-foot travel lanes, which will result in a five-lane roadway with two travel lanes in each direction, center turn lane and 10-foot paved shoulders. Right-of-way would vary but would generally be 250 feet.</a:t>
            </a:r>
          </a:p>
          <a:p>
            <a:pPr marL="731520" lvl="1">
              <a:spcBef>
                <a:spcPts val="0"/>
              </a:spcBef>
              <a:spcAft>
                <a:spcPts val="1200"/>
              </a:spcAft>
            </a:pPr>
            <a:endParaRPr lang="en-US" dirty="0"/>
          </a:p>
          <a:p>
            <a:pPr marL="731520" lvl="1">
              <a:spcBef>
                <a:spcPts val="0"/>
              </a:spcBef>
              <a:spcAft>
                <a:spcPts val="1200"/>
              </a:spcAft>
            </a:pPr>
            <a:r>
              <a:rPr lang="en-US" dirty="0"/>
              <a:t>The typical sections identify an area called slope.  Slope, in this instance</a:t>
            </a:r>
          </a:p>
        </p:txBody>
      </p:sp>
      <p:sp>
        <p:nvSpPr>
          <p:cNvPr id="4" name="Slide Number Placeholder 3"/>
          <p:cNvSpPr>
            <a:spLocks noGrp="1"/>
          </p:cNvSpPr>
          <p:nvPr>
            <p:ph type="sldNum" sz="quarter" idx="5"/>
          </p:nvPr>
        </p:nvSpPr>
        <p:spPr/>
        <p:txBody>
          <a:bodyPr/>
          <a:lstStyle/>
          <a:p>
            <a:fld id="{DE8B79F1-B7B6-4FD2-9263-BB9B47A67CD8}" type="slidenum">
              <a:rPr lang="en-US" smtClean="0"/>
              <a:t>13</a:t>
            </a:fld>
            <a:endParaRPr lang="en-US"/>
          </a:p>
        </p:txBody>
      </p:sp>
    </p:spTree>
    <p:extLst>
      <p:ext uri="{BB962C8B-B14F-4D97-AF65-F5344CB8AC3E}">
        <p14:creationId xmlns:p14="http://schemas.microsoft.com/office/powerpoint/2010/main" val="2224586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dirty="0" err="1"/>
              <a:t>seconThe</a:t>
            </a:r>
            <a:r>
              <a:rPr lang="en-US" dirty="0"/>
              <a:t> second section of the project, also known as PIN 101414.03, is from Old US 27 to south of SR 63. </a:t>
            </a:r>
          </a:p>
          <a:p>
            <a:r>
              <a:rPr lang="en-US" dirty="0"/>
              <a:t> section of the project is from Old US 27 to south of SR 63. </a:t>
            </a:r>
          </a:p>
        </p:txBody>
      </p:sp>
      <p:sp>
        <p:nvSpPr>
          <p:cNvPr id="4" name="Slide Number Placeholder 3"/>
          <p:cNvSpPr>
            <a:spLocks noGrp="1"/>
          </p:cNvSpPr>
          <p:nvPr>
            <p:ph type="sldNum" sz="quarter" idx="5"/>
          </p:nvPr>
        </p:nvSpPr>
        <p:spPr/>
        <p:txBody>
          <a:bodyPr/>
          <a:lstStyle/>
          <a:p>
            <a:fld id="{DE8B79F1-B7B6-4FD2-9263-BB9B47A67CD8}" type="slidenum">
              <a:rPr lang="en-US" smtClean="0"/>
              <a:t>14</a:t>
            </a:fld>
            <a:endParaRPr lang="en-US"/>
          </a:p>
        </p:txBody>
      </p:sp>
    </p:spTree>
    <p:extLst>
      <p:ext uri="{BB962C8B-B14F-4D97-AF65-F5344CB8AC3E}">
        <p14:creationId xmlns:p14="http://schemas.microsoft.com/office/powerpoint/2010/main" val="2018627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31520" lvl="1">
              <a:spcBef>
                <a:spcPts val="0"/>
              </a:spcBef>
              <a:spcAft>
                <a:spcPts val="600"/>
              </a:spcAft>
            </a:pPr>
            <a:r>
              <a:rPr lang="en-US" dirty="0"/>
              <a:t>The proposed typical sections for the two construction phases of PIN 101414.03 are illustrated here. </a:t>
            </a:r>
          </a:p>
          <a:p>
            <a:pPr marL="731520" lvl="1">
              <a:spcBef>
                <a:spcPts val="0"/>
              </a:spcBef>
              <a:spcAft>
                <a:spcPts val="600"/>
              </a:spcAft>
            </a:pPr>
            <a:endParaRPr lang="en-US" dirty="0"/>
          </a:p>
          <a:p>
            <a:pPr marL="731520" lvl="1">
              <a:spcBef>
                <a:spcPts val="0"/>
              </a:spcBef>
              <a:spcAft>
                <a:spcPts val="600"/>
              </a:spcAft>
            </a:pPr>
            <a:r>
              <a:rPr lang="en-US" dirty="0"/>
              <a:t>Phase 1 Construction , or the Interim Build, only includes the purchase of 25-35 feet of right-of-way on either side of the roadway.  This right-of-way would be used in the future for the construction of Phase 2 Construction, or the Full Build. No construction activities would occur during Phase 1 Construction for PIN 101414.03.</a:t>
            </a:r>
          </a:p>
          <a:p>
            <a:pPr marL="731520" lvl="1">
              <a:spcBef>
                <a:spcPts val="0"/>
              </a:spcBef>
              <a:spcAft>
                <a:spcPts val="600"/>
              </a:spcAft>
            </a:pPr>
            <a:endParaRPr lang="en-US" dirty="0"/>
          </a:p>
          <a:p>
            <a:pPr marL="731520" lvl="1">
              <a:spcBef>
                <a:spcPts val="0"/>
              </a:spcBef>
              <a:spcAft>
                <a:spcPts val="600"/>
              </a:spcAft>
            </a:pPr>
            <a:r>
              <a:rPr lang="en-US" dirty="0"/>
              <a:t>Phase 2 Construction, or the Full Build, Includes construction of two additional 12-foot travel lanes, which would result in a five-lane roadway with two travel lanes in each direction, a center turn lane, and 10-foot paved shoulders within a varying right-of-way width of 150-860 feet.</a:t>
            </a:r>
          </a:p>
          <a:p>
            <a:pPr marL="731520" lvl="1">
              <a:spcBef>
                <a:spcPts val="0"/>
              </a:spcBef>
              <a:spcAft>
                <a:spcPts val="600"/>
              </a:spcAft>
            </a:pPr>
            <a:endParaRPr lang="en-US" dirty="0"/>
          </a:p>
          <a:p>
            <a:pPr marL="731520" lvl="1">
              <a:spcBef>
                <a:spcPts val="0"/>
              </a:spcBef>
              <a:spcAft>
                <a:spcPts val="1200"/>
              </a:spcAft>
            </a:pPr>
            <a:r>
              <a:rPr lang="en-US" dirty="0"/>
              <a:t>Just like in the previous construction segment, the typical sections identify an area called slope.  Slope, in this instance, means addition or removal of topography associated with the construction of the road.</a:t>
            </a:r>
          </a:p>
          <a:p>
            <a:endParaRPr lang="en-US" dirty="0"/>
          </a:p>
        </p:txBody>
      </p:sp>
      <p:sp>
        <p:nvSpPr>
          <p:cNvPr id="4" name="Slide Number Placeholder 3"/>
          <p:cNvSpPr>
            <a:spLocks noGrp="1"/>
          </p:cNvSpPr>
          <p:nvPr>
            <p:ph type="sldNum" sz="quarter" idx="5"/>
          </p:nvPr>
        </p:nvSpPr>
        <p:spPr/>
        <p:txBody>
          <a:bodyPr/>
          <a:lstStyle/>
          <a:p>
            <a:fld id="{DE8B79F1-B7B6-4FD2-9263-BB9B47A67CD8}" type="slidenum">
              <a:rPr lang="en-US" smtClean="0"/>
              <a:t>15</a:t>
            </a:fld>
            <a:endParaRPr lang="en-US"/>
          </a:p>
        </p:txBody>
      </p:sp>
    </p:spTree>
    <p:extLst>
      <p:ext uri="{BB962C8B-B14F-4D97-AF65-F5344CB8AC3E}">
        <p14:creationId xmlns:p14="http://schemas.microsoft.com/office/powerpoint/2010/main" val="4141837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part of the Environmental Assessment that is being prepared for the project, several environmental technical studies are current under development. These technical studies include Air Quality, Noise, Conceptual Stage Relocation Plan, History, Archaeology, Native American Coordination, Environmental Justice, Hazardous materials, Traffic and Safety engineering studies, and Natural resources, which include Threatened and Endangered Species, Streams, Wetlands, Water Quality, and Floodplains.</a:t>
            </a:r>
          </a:p>
        </p:txBody>
      </p:sp>
      <p:sp>
        <p:nvSpPr>
          <p:cNvPr id="4" name="Slide Number Placeholder 3"/>
          <p:cNvSpPr>
            <a:spLocks noGrp="1"/>
          </p:cNvSpPr>
          <p:nvPr>
            <p:ph type="sldNum" sz="quarter" idx="5"/>
          </p:nvPr>
        </p:nvSpPr>
        <p:spPr/>
        <p:txBody>
          <a:bodyPr/>
          <a:lstStyle/>
          <a:p>
            <a:fld id="{DE8B79F1-B7B6-4FD2-9263-BB9B47A67CD8}" type="slidenum">
              <a:rPr lang="en-US" smtClean="0"/>
              <a:t>16</a:t>
            </a:fld>
            <a:endParaRPr lang="en-US"/>
          </a:p>
        </p:txBody>
      </p:sp>
    </p:spTree>
    <p:extLst>
      <p:ext uri="{BB962C8B-B14F-4D97-AF65-F5344CB8AC3E}">
        <p14:creationId xmlns:p14="http://schemas.microsoft.com/office/powerpoint/2010/main" val="929364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hangingPunct="0">
              <a:spcBef>
                <a:spcPts val="0"/>
              </a:spcBef>
              <a:spcAft>
                <a:spcPts val="0"/>
              </a:spcAft>
            </a:pPr>
            <a:r>
              <a:rPr lang="en-US" dirty="0"/>
              <a:t>The following table shows the preliminary environmental impacts for the project.  </a:t>
            </a:r>
            <a:r>
              <a:rPr lang="en-US" sz="1200" b="0" kern="1400" dirty="0">
                <a:effectLst/>
              </a:rPr>
              <a:t>The preliminary impacts shown here are calculated using the Environmental Technical Study Area, or ETSA for short. The ETSA for the project is based on conceptual level design and offers a worst-case scenario that will be further refined as the project progresses through the TDOT project development process. </a:t>
            </a:r>
            <a:r>
              <a:rPr lang="en-US" dirty="0"/>
              <a:t>Some of the studies are still underway, but preliminary impacts have been determined for the following categories.</a:t>
            </a:r>
          </a:p>
          <a:p>
            <a:endParaRPr lang="en-US" dirty="0"/>
          </a:p>
          <a:p>
            <a:r>
              <a:rPr lang="en-US" dirty="0"/>
              <a:t>For property relocations, there are 29 residential relocations for Build Alternative A and 22 for Build Alternative B, 2 Commercial relocations for Build Alternative A and 1 for Build Alternative B, and 2 non-profit relocations for Build Alternative A and 3 for Build Alternative B. These relocation numbers are for estimation purposes only and may change as the design progresses for the project.</a:t>
            </a:r>
          </a:p>
          <a:p>
            <a:endParaRPr lang="en-US" dirty="0"/>
          </a:p>
          <a:p>
            <a:r>
              <a:rPr lang="en-US" dirty="0"/>
              <a:t>For wetlands, there are 10.6 acres of wetland impacts under Build Alterative A and 11.3 acres under Build Alternative B.</a:t>
            </a:r>
          </a:p>
          <a:p>
            <a:endParaRPr lang="en-US" dirty="0"/>
          </a:p>
          <a:p>
            <a:r>
              <a:rPr lang="en-US" dirty="0"/>
              <a:t>For streams, there are 30,369 linear feet of perennial/intermittent stream impacts under Build Alternative A an 29,355 linear feet under Build Alternative B.  Also, there are 8,792 linear feet of ephemeral stream/wet weather conveyance impacts under Build Alternative A and 9,480 linear feet under Build Alternative B.</a:t>
            </a:r>
          </a:p>
          <a:p>
            <a:endParaRPr lang="en-US" dirty="0"/>
          </a:p>
          <a:p>
            <a:r>
              <a:rPr lang="en-US" dirty="0"/>
              <a:t>For Threatened and endangered species, 3 federally listed and 11 state listed species were identified for both Build Alternative A and B. </a:t>
            </a:r>
          </a:p>
          <a:p>
            <a:endParaRPr lang="en-US" dirty="0"/>
          </a:p>
          <a:p>
            <a:r>
              <a:rPr lang="en-US" dirty="0"/>
              <a:t> 9 hazardous material sites would be impacted under Build Alternative A, while 7 hazardous materials sites would be impacted under Build Alternative B.</a:t>
            </a:r>
          </a:p>
          <a:p>
            <a:endParaRPr lang="en-US" dirty="0"/>
          </a:p>
          <a:p>
            <a:r>
              <a:rPr lang="en-US" dirty="0"/>
              <a:t>There are 8 noise impacts under Build Alternative A and 9 noise impacts under Build Alternative B.</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E8B79F1-B7B6-4FD2-9263-BB9B47A67CD8}" type="slidenum">
              <a:rPr lang="en-US" smtClean="0"/>
              <a:t>17</a:t>
            </a:fld>
            <a:endParaRPr lang="en-US"/>
          </a:p>
        </p:txBody>
      </p:sp>
    </p:spTree>
    <p:extLst>
      <p:ext uri="{BB962C8B-B14F-4D97-AF65-F5344CB8AC3E}">
        <p14:creationId xmlns:p14="http://schemas.microsoft.com/office/powerpoint/2010/main" val="2143030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current anticipated project schedule includes conducting the environmental technical studies in the spring and summer of 2021, holding the NEPA virtual public meetings in the spring of 2021, the Environmental Assessment being approved in the Fall of 2021, The NEPA Public hearing being held in the Winter of 2022, and the Approval of the Final Environmental document in the Fall of 2022. The approval of the final environmental document  will complete the planning and environmental phase of the project.  The timeline of the Right-of-Way and construction on phases of the project are currently to be determined.</a:t>
            </a:r>
          </a:p>
        </p:txBody>
      </p:sp>
      <p:sp>
        <p:nvSpPr>
          <p:cNvPr id="4" name="Slide Number Placeholder 3"/>
          <p:cNvSpPr>
            <a:spLocks noGrp="1"/>
          </p:cNvSpPr>
          <p:nvPr>
            <p:ph type="sldNum" sz="quarter" idx="5"/>
          </p:nvPr>
        </p:nvSpPr>
        <p:spPr/>
        <p:txBody>
          <a:bodyPr/>
          <a:lstStyle/>
          <a:p>
            <a:fld id="{DE8B79F1-B7B6-4FD2-9263-BB9B47A67CD8}" type="slidenum">
              <a:rPr lang="en-US" smtClean="0"/>
              <a:t>18</a:t>
            </a:fld>
            <a:endParaRPr lang="en-US"/>
          </a:p>
        </p:txBody>
      </p:sp>
    </p:spTree>
    <p:extLst>
      <p:ext uri="{BB962C8B-B14F-4D97-AF65-F5344CB8AC3E}">
        <p14:creationId xmlns:p14="http://schemas.microsoft.com/office/powerpoint/2010/main" val="1343101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additional information on the project, please contact Mrs. Amy Hume with TDOT at 615-253-2463 or by email at amy.hume@tn.gov. Also, you can visit TDOT’s SR 29 website at the following address.</a:t>
            </a:r>
          </a:p>
        </p:txBody>
      </p:sp>
      <p:sp>
        <p:nvSpPr>
          <p:cNvPr id="4" name="Slide Number Placeholder 3"/>
          <p:cNvSpPr>
            <a:spLocks noGrp="1"/>
          </p:cNvSpPr>
          <p:nvPr>
            <p:ph type="sldNum" sz="quarter" idx="5"/>
          </p:nvPr>
        </p:nvSpPr>
        <p:spPr/>
        <p:txBody>
          <a:bodyPr/>
          <a:lstStyle/>
          <a:p>
            <a:fld id="{DE8B79F1-B7B6-4FD2-9263-BB9B47A67CD8}" type="slidenum">
              <a:rPr lang="en-US" smtClean="0"/>
              <a:t>19</a:t>
            </a:fld>
            <a:endParaRPr lang="en-US"/>
          </a:p>
        </p:txBody>
      </p:sp>
    </p:spTree>
    <p:extLst>
      <p:ext uri="{BB962C8B-B14F-4D97-AF65-F5344CB8AC3E}">
        <p14:creationId xmlns:p14="http://schemas.microsoft.com/office/powerpoint/2010/main" val="955940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Tonight’s agenda starts with Welcome and Introductions by TDOT at 7 followed by a brief PowerPoint at 7:15 and a question and answer session at 7:45.  You will have the opportunity to ask questions or give comments to the TDOT project team.  We ask that you please limit your verbal comments or questions to three minutes for individuals or 5 minutes if you are representing an organization in order to give everyone an opportunity to participate.</a:t>
            </a:r>
          </a:p>
        </p:txBody>
      </p:sp>
      <p:sp>
        <p:nvSpPr>
          <p:cNvPr id="4" name="Slide Number Placeholder 3"/>
          <p:cNvSpPr>
            <a:spLocks noGrp="1"/>
          </p:cNvSpPr>
          <p:nvPr>
            <p:ph type="sldNum" sz="quarter" idx="5"/>
          </p:nvPr>
        </p:nvSpPr>
        <p:spPr/>
        <p:txBody>
          <a:bodyPr/>
          <a:lstStyle/>
          <a:p>
            <a:fld id="{DE8B79F1-B7B6-4FD2-9263-BB9B47A67CD8}" type="slidenum">
              <a:rPr lang="en-US" smtClean="0"/>
              <a:t>2</a:t>
            </a:fld>
            <a:endParaRPr lang="en-US"/>
          </a:p>
        </p:txBody>
      </p:sp>
    </p:spTree>
    <p:extLst>
      <p:ext uri="{BB962C8B-B14F-4D97-AF65-F5344CB8AC3E}">
        <p14:creationId xmlns:p14="http://schemas.microsoft.com/office/powerpoint/2010/main" val="3577932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order to find where your property is located on the TDOT design displays, you will need to go to the TDOT’s SR 29 project website and navigate to the public involvement section.  Once there, look for the design display download links which include Parts A, B and C.</a:t>
            </a:r>
          </a:p>
          <a:p>
            <a:endParaRPr lang="en-US" dirty="0"/>
          </a:p>
        </p:txBody>
      </p:sp>
      <p:sp>
        <p:nvSpPr>
          <p:cNvPr id="4" name="Slide Number Placeholder 3"/>
          <p:cNvSpPr>
            <a:spLocks noGrp="1"/>
          </p:cNvSpPr>
          <p:nvPr>
            <p:ph type="sldNum" sz="quarter" idx="5"/>
          </p:nvPr>
        </p:nvSpPr>
        <p:spPr/>
        <p:txBody>
          <a:bodyPr/>
          <a:lstStyle/>
          <a:p>
            <a:fld id="{DE8B79F1-B7B6-4FD2-9263-BB9B47A67CD8}" type="slidenum">
              <a:rPr lang="en-US" smtClean="0"/>
              <a:t>20</a:t>
            </a:fld>
            <a:endParaRPr lang="en-US"/>
          </a:p>
        </p:txBody>
      </p:sp>
    </p:spTree>
    <p:extLst>
      <p:ext uri="{BB962C8B-B14F-4D97-AF65-F5344CB8AC3E}">
        <p14:creationId xmlns:p14="http://schemas.microsoft.com/office/powerpoint/2010/main" val="3697466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instructions provided in download part A are illustrated here.  These instructions will help guide you on using the displays to locate your property.</a:t>
            </a:r>
          </a:p>
          <a:p>
            <a:endParaRPr lang="en-US" dirty="0"/>
          </a:p>
        </p:txBody>
      </p:sp>
      <p:sp>
        <p:nvSpPr>
          <p:cNvPr id="4" name="Slide Number Placeholder 3"/>
          <p:cNvSpPr>
            <a:spLocks noGrp="1"/>
          </p:cNvSpPr>
          <p:nvPr>
            <p:ph type="sldNum" sz="quarter" idx="5"/>
          </p:nvPr>
        </p:nvSpPr>
        <p:spPr/>
        <p:txBody>
          <a:bodyPr/>
          <a:lstStyle/>
          <a:p>
            <a:fld id="{DE8B79F1-B7B6-4FD2-9263-BB9B47A67CD8}" type="slidenum">
              <a:rPr lang="en-US" smtClean="0"/>
              <a:t>21</a:t>
            </a:fld>
            <a:endParaRPr lang="en-US"/>
          </a:p>
        </p:txBody>
      </p:sp>
    </p:spTree>
    <p:extLst>
      <p:ext uri="{BB962C8B-B14F-4D97-AF65-F5344CB8AC3E}">
        <p14:creationId xmlns:p14="http://schemas.microsoft.com/office/powerpoint/2010/main" val="2113535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Download Part B provides a property identification key that lists owner names, addresses, tract numbers, and display figure numbers. For an example of how to find property using the identification key, we will use Robbins Cemetery, which is highlighted in yellow on the table. You can see that Robbins Cemetery has a tract number of 64 and is on display figure 7A. </a:t>
            </a:r>
          </a:p>
          <a:p>
            <a:endParaRPr lang="en-US" dirty="0"/>
          </a:p>
        </p:txBody>
      </p:sp>
      <p:sp>
        <p:nvSpPr>
          <p:cNvPr id="4" name="Slide Number Placeholder 3"/>
          <p:cNvSpPr>
            <a:spLocks noGrp="1"/>
          </p:cNvSpPr>
          <p:nvPr>
            <p:ph type="sldNum" sz="quarter" idx="5"/>
          </p:nvPr>
        </p:nvSpPr>
        <p:spPr/>
        <p:txBody>
          <a:bodyPr/>
          <a:lstStyle/>
          <a:p>
            <a:fld id="{DE8B79F1-B7B6-4FD2-9263-BB9B47A67CD8}" type="slidenum">
              <a:rPr lang="en-US" smtClean="0"/>
              <a:t>22</a:t>
            </a:fld>
            <a:endParaRPr lang="en-US"/>
          </a:p>
        </p:txBody>
      </p:sp>
    </p:spTree>
    <p:extLst>
      <p:ext uri="{BB962C8B-B14F-4D97-AF65-F5344CB8AC3E}">
        <p14:creationId xmlns:p14="http://schemas.microsoft.com/office/powerpoint/2010/main" val="11004188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we know that Robbins Cemetery is on display figure 7A, we can find it in download part C, which contains maps of the project. The figure numbers are shown in the bottom right-hand corner of the maps. If you look at figure 7A,  which is shown here, you can see tract 64, or </a:t>
            </a:r>
            <a:r>
              <a:rPr lang="en-US"/>
              <a:t>Robbins Cemetery, </a:t>
            </a:r>
            <a:r>
              <a:rPr lang="en-US" dirty="0"/>
              <a:t>illustrated.</a:t>
            </a:r>
          </a:p>
          <a:p>
            <a:endParaRPr lang="en-US" dirty="0"/>
          </a:p>
        </p:txBody>
      </p:sp>
      <p:sp>
        <p:nvSpPr>
          <p:cNvPr id="4" name="Slide Number Placeholder 3"/>
          <p:cNvSpPr>
            <a:spLocks noGrp="1"/>
          </p:cNvSpPr>
          <p:nvPr>
            <p:ph type="sldNum" sz="quarter" idx="5"/>
          </p:nvPr>
        </p:nvSpPr>
        <p:spPr/>
        <p:txBody>
          <a:bodyPr/>
          <a:lstStyle/>
          <a:p>
            <a:fld id="{DE8B79F1-B7B6-4FD2-9263-BB9B47A67CD8}" type="slidenum">
              <a:rPr lang="en-US" smtClean="0"/>
              <a:t>23</a:t>
            </a:fld>
            <a:endParaRPr lang="en-US"/>
          </a:p>
        </p:txBody>
      </p:sp>
    </p:spTree>
    <p:extLst>
      <p:ext uri="{BB962C8B-B14F-4D97-AF65-F5344CB8AC3E}">
        <p14:creationId xmlns:p14="http://schemas.microsoft.com/office/powerpoint/2010/main" val="1502192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now transitioning to the question-and-answer portion of the meeting.  We ask that the first part of the question-and-answer session be limited to general project questions.  Once these general project questions have been received, TDOT will begin answering questions about specific properties.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t>
            </a:r>
            <a:r>
              <a:rPr lang="en-US" sz="1200" dirty="0"/>
              <a:t>order to ask a question or make a comment, use the Zoom platform’s "Raise Your Hand" feature. The TDOT moderator will then call your name or phone number when it is your turn to speak. Please unmute your audio and state your name and comment/question.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you are joining by cell phone or land line,  you can dial *9 on your phone to notify the TDOT moderator that you would like to give a verbal comment or question. The TDOT moderator will then announce your phone number when it is your turn to speak. When you are called on, you will need to unmute yourself by dialing *6.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As a reminder, we ask that verbal comments or questions be limited to three minutes per individual or five minutes if you are representing an organization.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Zoom chat function will be disabled for all participants.  We encourage you to use the Zoom Question &amp; Answer Box to ask questions of the TDOT Project Team. Questions will be answered in the order that they are received. Remember to please include your name in your chat.</a:t>
            </a:r>
          </a:p>
          <a:p>
            <a:endParaRPr lang="en-US" dirty="0"/>
          </a:p>
        </p:txBody>
      </p:sp>
      <p:sp>
        <p:nvSpPr>
          <p:cNvPr id="4" name="Slide Number Placeholder 3"/>
          <p:cNvSpPr>
            <a:spLocks noGrp="1"/>
          </p:cNvSpPr>
          <p:nvPr>
            <p:ph type="sldNum" sz="quarter" idx="5"/>
          </p:nvPr>
        </p:nvSpPr>
        <p:spPr/>
        <p:txBody>
          <a:bodyPr/>
          <a:lstStyle/>
          <a:p>
            <a:fld id="{DE8B79F1-B7B6-4FD2-9263-BB9B47A67CD8}" type="slidenum">
              <a:rPr lang="en-US" smtClean="0"/>
              <a:t>24</a:t>
            </a:fld>
            <a:endParaRPr lang="en-US"/>
          </a:p>
        </p:txBody>
      </p:sp>
    </p:spTree>
    <p:extLst>
      <p:ext uri="{BB962C8B-B14F-4D97-AF65-F5344CB8AC3E}">
        <p14:creationId xmlns:p14="http://schemas.microsoft.com/office/powerpoint/2010/main" val="147556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B79F1-B7B6-4FD2-9263-BB9B47A67CD8}" type="slidenum">
              <a:rPr lang="en-US" smtClean="0"/>
              <a:t>3</a:t>
            </a:fld>
            <a:endParaRPr lang="en-US"/>
          </a:p>
        </p:txBody>
      </p:sp>
    </p:spTree>
    <p:extLst>
      <p:ext uri="{BB962C8B-B14F-4D97-AF65-F5344CB8AC3E}">
        <p14:creationId xmlns:p14="http://schemas.microsoft.com/office/powerpoint/2010/main" val="3468906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tonight’s meeting is to meet the intent and requirements of the National Environmental Policy Act of 1969, otherwise known as NEPA.  Also, we want to share updated information on the proposed SR 29 improvement project and provide you with the opportunity to ask questions or give comments.</a:t>
            </a:r>
          </a:p>
        </p:txBody>
      </p:sp>
      <p:sp>
        <p:nvSpPr>
          <p:cNvPr id="4" name="Slide Number Placeholder 3"/>
          <p:cNvSpPr>
            <a:spLocks noGrp="1"/>
          </p:cNvSpPr>
          <p:nvPr>
            <p:ph type="sldNum" sz="quarter" idx="5"/>
          </p:nvPr>
        </p:nvSpPr>
        <p:spPr/>
        <p:txBody>
          <a:bodyPr/>
          <a:lstStyle/>
          <a:p>
            <a:fld id="{DE8B79F1-B7B6-4FD2-9263-BB9B47A67CD8}" type="slidenum">
              <a:rPr lang="en-US" smtClean="0"/>
              <a:t>4</a:t>
            </a:fld>
            <a:endParaRPr lang="en-US"/>
          </a:p>
        </p:txBody>
      </p:sp>
    </p:spTree>
    <p:extLst>
      <p:ext uri="{BB962C8B-B14F-4D97-AF65-F5344CB8AC3E}">
        <p14:creationId xmlns:p14="http://schemas.microsoft.com/office/powerpoint/2010/main" val="417360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proposed SR 29 improvement project is located in Scott County, Tennessee.  The project begins along SR 29 near Wolf Creek Road and ends near SR 63 in Huntsville,  for a total distance of approximately 9.1 miles. The project is located in the western foothills of the Appalachian Mountains in northeastern Tennessee near several tourist destinations such as the Big South Fork National River and Recreation Area, the North Cumberland Wildlife Management Area, Pickett State Park, Frozen Head State Park, Brimstone Recreation Area, and Daniel Boone National Forest.</a:t>
            </a:r>
          </a:p>
        </p:txBody>
      </p:sp>
      <p:sp>
        <p:nvSpPr>
          <p:cNvPr id="4" name="Slide Number Placeholder 3"/>
          <p:cNvSpPr>
            <a:spLocks noGrp="1"/>
          </p:cNvSpPr>
          <p:nvPr>
            <p:ph type="sldNum" sz="quarter" idx="5"/>
          </p:nvPr>
        </p:nvSpPr>
        <p:spPr/>
        <p:txBody>
          <a:bodyPr/>
          <a:lstStyle/>
          <a:p>
            <a:fld id="{DE8B79F1-B7B6-4FD2-9263-BB9B47A67CD8}" type="slidenum">
              <a:rPr lang="en-US" smtClean="0"/>
              <a:t>5</a:t>
            </a:fld>
            <a:endParaRPr lang="en-US"/>
          </a:p>
        </p:txBody>
      </p:sp>
    </p:spTree>
    <p:extLst>
      <p:ext uri="{BB962C8B-B14F-4D97-AF65-F5344CB8AC3E}">
        <p14:creationId xmlns:p14="http://schemas.microsoft.com/office/powerpoint/2010/main" val="3139017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SR 29 improvements project was initiated by TDOT in 1999. and the first Public Information Meeting was held December 7,1999. From 2002 to 2009 environmental technical studies were conducted.  On February 9, 2010, the project was introduced to the Tennessee Streamlining Agreement, otherwise known as TESA, agencies with adjustments to the Build Alternatives and a second public information meeting was held September 9, 2010.  A field review with the TESA agencies took place November 3, 2010.</a:t>
            </a:r>
          </a:p>
        </p:txBody>
      </p:sp>
      <p:sp>
        <p:nvSpPr>
          <p:cNvPr id="4" name="Slide Number Placeholder 3"/>
          <p:cNvSpPr>
            <a:spLocks noGrp="1"/>
          </p:cNvSpPr>
          <p:nvPr>
            <p:ph type="sldNum" sz="quarter" idx="5"/>
          </p:nvPr>
        </p:nvSpPr>
        <p:spPr/>
        <p:txBody>
          <a:bodyPr/>
          <a:lstStyle/>
          <a:p>
            <a:fld id="{DE8B79F1-B7B6-4FD2-9263-BB9B47A67CD8}" type="slidenum">
              <a:rPr lang="en-US" smtClean="0"/>
              <a:t>6</a:t>
            </a:fld>
            <a:endParaRPr lang="en-US"/>
          </a:p>
        </p:txBody>
      </p:sp>
    </p:spTree>
    <p:extLst>
      <p:ext uri="{BB962C8B-B14F-4D97-AF65-F5344CB8AC3E}">
        <p14:creationId xmlns:p14="http://schemas.microsoft.com/office/powerpoint/2010/main" val="3626337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SR 29  improvements project is needed for the following reasons:</a:t>
            </a:r>
          </a:p>
          <a:p>
            <a:endParaRPr lang="en-US" dirty="0"/>
          </a:p>
          <a:p>
            <a:r>
              <a:rPr lang="en-US" dirty="0"/>
              <a:t>Existing traffic operational efficiencies.  With SR 29 being the only north-south connector route in Scott County, the existing highway is being used by residents and regional commercial, industrial and recreational travelers. </a:t>
            </a:r>
          </a:p>
          <a:p>
            <a:endParaRPr lang="en-US" dirty="0"/>
          </a:p>
          <a:p>
            <a:r>
              <a:rPr lang="en-US" dirty="0"/>
              <a:t>Lack of regional connectivity.   SR 29 serves as an important regional facility which provides access the communities of Robbins, </a:t>
            </a:r>
            <a:r>
              <a:rPr lang="en-US" dirty="0" err="1"/>
              <a:t>Sunbright</a:t>
            </a:r>
            <a:r>
              <a:rPr lang="en-US" dirty="0"/>
              <a:t>, and Wartburg to the south and Oneida and Winfield to the north. SR 29 also provides access to several tourist destinations.</a:t>
            </a:r>
          </a:p>
          <a:p>
            <a:endParaRPr lang="en-US" dirty="0"/>
          </a:p>
          <a:p>
            <a:r>
              <a:rPr lang="en-US" dirty="0"/>
              <a:t>Geometric deficiencies.  Existing SR 29, at many locations throughout the project area, does not currently meet TDOT’s minimum roadway design standards.</a:t>
            </a:r>
          </a:p>
          <a:p>
            <a:endParaRPr lang="en-US" dirty="0"/>
          </a:p>
          <a:p>
            <a:r>
              <a:rPr lang="en-US" dirty="0"/>
              <a:t>Meet the legislative intent of the IMRPOVE Act</a:t>
            </a:r>
          </a:p>
          <a:p>
            <a:endParaRPr lang="en-US" dirty="0"/>
          </a:p>
          <a:p>
            <a:r>
              <a:rPr lang="en-US" dirty="0"/>
              <a:t>And Support economic development opportunities.  Scott county is one of Tennessee’s 15 distressed counties and is identified as economically distressed by the Appalachian Regional Commission.</a:t>
            </a:r>
          </a:p>
        </p:txBody>
      </p:sp>
      <p:sp>
        <p:nvSpPr>
          <p:cNvPr id="4" name="Slide Number Placeholder 3"/>
          <p:cNvSpPr>
            <a:spLocks noGrp="1"/>
          </p:cNvSpPr>
          <p:nvPr>
            <p:ph type="sldNum" sz="quarter" idx="5"/>
          </p:nvPr>
        </p:nvSpPr>
        <p:spPr/>
        <p:txBody>
          <a:bodyPr/>
          <a:lstStyle/>
          <a:p>
            <a:fld id="{DE8B79F1-B7B6-4FD2-9263-BB9B47A67CD8}" type="slidenum">
              <a:rPr lang="en-US" smtClean="0"/>
              <a:t>7</a:t>
            </a:fld>
            <a:endParaRPr lang="en-US"/>
          </a:p>
        </p:txBody>
      </p:sp>
    </p:spTree>
    <p:extLst>
      <p:ext uri="{BB962C8B-B14F-4D97-AF65-F5344CB8AC3E}">
        <p14:creationId xmlns:p14="http://schemas.microsoft.com/office/powerpoint/2010/main" val="712950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the SR 29 improvements project is to:</a:t>
            </a:r>
          </a:p>
          <a:p>
            <a:endParaRPr lang="en-US" dirty="0"/>
          </a:p>
          <a:p>
            <a:r>
              <a:rPr lang="en-US" dirty="0"/>
              <a:t>Improve the traffic operational efficiency of SR 29, which would correct existing operational deficiencies such as the inability of traffic to travel 55 miles per hour and would add a dedicated truck climbing lane in certain locations.</a:t>
            </a:r>
          </a:p>
          <a:p>
            <a:endParaRPr lang="en-US" dirty="0"/>
          </a:p>
          <a:p>
            <a:r>
              <a:rPr lang="en-US" dirty="0"/>
              <a:t>Enhance regional transportation system linkages.  The improvements to SR 29 would better accommodate local traffic traveling within the more urbanized areas and would provide an improved route for regional destinations.</a:t>
            </a:r>
          </a:p>
          <a:p>
            <a:endParaRPr lang="en-US" dirty="0"/>
          </a:p>
          <a:p>
            <a:r>
              <a:rPr lang="en-US" dirty="0"/>
              <a:t>Improve roadway to meet current design standards by correcting the existing horizontal and vertical deficiencies along SR 29.</a:t>
            </a:r>
          </a:p>
          <a:p>
            <a:endParaRPr lang="en-US" dirty="0"/>
          </a:p>
          <a:p>
            <a:r>
              <a:rPr lang="en-US" dirty="0"/>
              <a:t>Meet the legislative intent of the IMPROVE Act</a:t>
            </a:r>
          </a:p>
          <a:p>
            <a:endParaRPr lang="en-US" dirty="0"/>
          </a:p>
          <a:p>
            <a:r>
              <a:rPr lang="en-US" dirty="0"/>
              <a:t>Enhance economic development opportunities. Scott County’s industrial parks are located immediately adjacent to (or near) SR 29.</a:t>
            </a:r>
          </a:p>
          <a:p>
            <a:endParaRPr lang="en-US" dirty="0"/>
          </a:p>
          <a:p>
            <a:endParaRPr lang="en-US" dirty="0"/>
          </a:p>
        </p:txBody>
      </p:sp>
      <p:sp>
        <p:nvSpPr>
          <p:cNvPr id="4" name="Slide Number Placeholder 3"/>
          <p:cNvSpPr>
            <a:spLocks noGrp="1"/>
          </p:cNvSpPr>
          <p:nvPr>
            <p:ph type="sldNum" sz="quarter" idx="5"/>
          </p:nvPr>
        </p:nvSpPr>
        <p:spPr/>
        <p:txBody>
          <a:bodyPr/>
          <a:lstStyle/>
          <a:p>
            <a:fld id="{DE8B79F1-B7B6-4FD2-9263-BB9B47A67CD8}" type="slidenum">
              <a:rPr lang="en-US" smtClean="0"/>
              <a:t>8</a:t>
            </a:fld>
            <a:endParaRPr lang="en-US"/>
          </a:p>
        </p:txBody>
      </p:sp>
    </p:spTree>
    <p:extLst>
      <p:ext uri="{BB962C8B-B14F-4D97-AF65-F5344CB8AC3E}">
        <p14:creationId xmlns:p14="http://schemas.microsoft.com/office/powerpoint/2010/main" val="1189170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Three project alternatives are under consideration for the proposed project: The no-build alternative  and two build alternatives, Build Alternative A and Build Alternative B. </a:t>
            </a:r>
            <a:r>
              <a:rPr lang="en-US" sz="1200" kern="1200" dirty="0">
                <a:solidFill>
                  <a:schemeClr val="tx1"/>
                </a:solidFill>
                <a:effectLst/>
                <a:latin typeface="+mn-lt"/>
                <a:ea typeface="+mn-ea"/>
                <a:cs typeface="+mn-cs"/>
              </a:rPr>
              <a:t>The No-Build Alternative would not improve SR-29 (US-27) and serves as a baseline against which to compare the other Build Alternatives.</a:t>
            </a:r>
          </a:p>
          <a:p>
            <a:endParaRPr lang="en-US" dirty="0"/>
          </a:p>
        </p:txBody>
      </p:sp>
      <p:sp>
        <p:nvSpPr>
          <p:cNvPr id="4" name="Slide Number Placeholder 3"/>
          <p:cNvSpPr>
            <a:spLocks noGrp="1"/>
          </p:cNvSpPr>
          <p:nvPr>
            <p:ph type="sldNum" sz="quarter" idx="5"/>
          </p:nvPr>
        </p:nvSpPr>
        <p:spPr/>
        <p:txBody>
          <a:bodyPr/>
          <a:lstStyle/>
          <a:p>
            <a:fld id="{DE8B79F1-B7B6-4FD2-9263-BB9B47A67CD8}" type="slidenum">
              <a:rPr lang="en-US" smtClean="0"/>
              <a:t>9</a:t>
            </a:fld>
            <a:endParaRPr lang="en-US"/>
          </a:p>
        </p:txBody>
      </p:sp>
    </p:spTree>
    <p:extLst>
      <p:ext uri="{BB962C8B-B14F-4D97-AF65-F5344CB8AC3E}">
        <p14:creationId xmlns:p14="http://schemas.microsoft.com/office/powerpoint/2010/main" val="597262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8" name="Straight Connector 7"/>
          <p:cNvCxnSpPr/>
          <p:nvPr userDrawn="1"/>
        </p:nvCxnSpPr>
        <p:spPr>
          <a:xfrm>
            <a:off x="3657600" y="3124200"/>
            <a:ext cx="0" cy="790575"/>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hasCustomPrompt="1"/>
          </p:nvPr>
        </p:nvSpPr>
        <p:spPr>
          <a:xfrm>
            <a:off x="3810000" y="3581399"/>
            <a:ext cx="2133600" cy="419099"/>
          </a:xfrm>
        </p:spPr>
        <p:txBody>
          <a:bodyPr anchor="ctr">
            <a:normAutofit/>
          </a:bodyPr>
          <a:lstStyle>
            <a:lvl1pPr marL="0" indent="0">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sp>
        <p:nvSpPr>
          <p:cNvPr id="13" name="Title 1"/>
          <p:cNvSpPr>
            <a:spLocks noGrp="1"/>
          </p:cNvSpPr>
          <p:nvPr>
            <p:ph type="title"/>
          </p:nvPr>
        </p:nvSpPr>
        <p:spPr>
          <a:xfrm>
            <a:off x="3810000" y="3048000"/>
            <a:ext cx="5181600" cy="533399"/>
          </a:xfrm>
        </p:spPr>
        <p:txBody>
          <a:bodyPr anchor="ctr">
            <a:noAutofit/>
          </a:bodyPr>
          <a:lstStyle>
            <a:lvl1pPr algn="l">
              <a:defRPr sz="2000" b="1" cap="all">
                <a:solidFill>
                  <a:schemeClr val="tx2"/>
                </a:solidFill>
              </a:defRPr>
            </a:lvl1pPr>
          </a:lstStyle>
          <a:p>
            <a:r>
              <a:rPr lang="en-US"/>
              <a:t>Click to edit Master title style</a:t>
            </a:r>
            <a:endParaRPr lang="en-JM" dirty="0"/>
          </a:p>
        </p:txBody>
      </p:sp>
      <p:sp>
        <p:nvSpPr>
          <p:cNvPr id="9" name="Text Placeholder 2"/>
          <p:cNvSpPr>
            <a:spLocks noGrp="1"/>
          </p:cNvSpPr>
          <p:nvPr>
            <p:ph type="body" idx="10" hasCustomPrompt="1"/>
          </p:nvPr>
        </p:nvSpPr>
        <p:spPr>
          <a:xfrm>
            <a:off x="6477000" y="6096000"/>
            <a:ext cx="2133600" cy="457200"/>
          </a:xfrm>
        </p:spPr>
        <p:txBody>
          <a:bodyPr anchor="b">
            <a:normAutofit/>
          </a:bodyPr>
          <a:lstStyle>
            <a:lvl1pPr marL="0" indent="0" algn="r">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00200" y="2975419"/>
            <a:ext cx="2516314" cy="1088136"/>
          </a:xfrm>
          <a:prstGeom prst="rect">
            <a:avLst/>
          </a:prstGeom>
        </p:spPr>
      </p:pic>
    </p:spTree>
    <p:extLst>
      <p:ext uri="{BB962C8B-B14F-4D97-AF65-F5344CB8AC3E}">
        <p14:creationId xmlns:p14="http://schemas.microsoft.com/office/powerpoint/2010/main" val="2811257549"/>
      </p:ext>
    </p:extLst>
  </p:cSld>
  <p:clrMapOvr>
    <a:masterClrMapping/>
  </p:clrMapOvr>
  <p:transition spd="slow" advTm="0">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Text Placeholder 2"/>
          <p:cNvSpPr>
            <a:spLocks noGrp="1"/>
          </p:cNvSpPr>
          <p:nvPr>
            <p:ph idx="1"/>
          </p:nvPr>
        </p:nvSpPr>
        <p:spPr>
          <a:xfrm>
            <a:off x="457200" y="1701805"/>
            <a:ext cx="82296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a:solidFill>
                  <a:schemeClr val="accent5"/>
                </a:solidFill>
              </a:defRPr>
            </a:lvl1pPr>
            <a:lvl2pPr marL="742950" indent="-285750">
              <a:buFont typeface="Calibri" panose="020F0502020204030204" pitchFamily="34" charset="0"/>
              <a:buChar cha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Tree>
    <p:extLst>
      <p:ext uri="{BB962C8B-B14F-4D97-AF65-F5344CB8AC3E}">
        <p14:creationId xmlns:p14="http://schemas.microsoft.com/office/powerpoint/2010/main" val="631099034"/>
      </p:ext>
    </p:extLst>
  </p:cSld>
  <p:clrMapOvr>
    <a:masterClrMapping/>
  </p:clrMapOvr>
  <p:transition spd="slow" advTm="0">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Column 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1676400"/>
            <a:ext cx="4038600" cy="419100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quarter" idx="11"/>
          </p:nvPr>
        </p:nvSpPr>
        <p:spPr>
          <a:xfrm>
            <a:off x="4648200" y="1676400"/>
            <a:ext cx="4038600" cy="419100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171151"/>
      </p:ext>
    </p:extLst>
  </p:cSld>
  <p:clrMapOvr>
    <a:masterClrMapping/>
  </p:clrMapOvr>
  <p:transition spd="slow" advTm="0">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cxnSp>
        <p:nvCxnSpPr>
          <p:cNvPr id="8" name="Straight Connector 7"/>
          <p:cNvCxnSpPr/>
          <p:nvPr userDrawn="1"/>
        </p:nvCxnSpPr>
        <p:spPr>
          <a:xfrm>
            <a:off x="4572000" y="3124200"/>
            <a:ext cx="0" cy="790575"/>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4800600" y="3276600"/>
            <a:ext cx="3581400" cy="457200"/>
          </a:xfrm>
        </p:spPr>
        <p:txBody>
          <a:bodyPr anchor="t">
            <a:noAutofit/>
          </a:bodyPr>
          <a:lstStyle>
            <a:lvl1pPr algn="l">
              <a:defRPr sz="2400" b="1" cap="all" baseline="0">
                <a:solidFill>
                  <a:schemeClr val="tx2"/>
                </a:solidFill>
              </a:defRPr>
            </a:lvl1pPr>
          </a:lstStyle>
          <a:p>
            <a:r>
              <a:rPr lang="en-US" dirty="0"/>
              <a:t>THANK YOU</a:t>
            </a:r>
            <a:endParaRPr lang="en-JM"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38400" y="2975419"/>
            <a:ext cx="2516314" cy="1088136"/>
          </a:xfrm>
          <a:prstGeom prst="rect">
            <a:avLst/>
          </a:prstGeom>
        </p:spPr>
      </p:pic>
    </p:spTree>
    <p:extLst>
      <p:ext uri="{BB962C8B-B14F-4D97-AF65-F5344CB8AC3E}">
        <p14:creationId xmlns:p14="http://schemas.microsoft.com/office/powerpoint/2010/main" val="2140251251"/>
      </p:ext>
    </p:extLst>
  </p:cSld>
  <p:clrMapOvr>
    <a:masterClrMapping/>
  </p:clrMapOvr>
  <p:transition spd="slow" advTm="0">
    <p:cover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a:t>Click to edit Master title style</a:t>
            </a:r>
            <a:endParaRPr lang="en-JM" dirty="0"/>
          </a:p>
        </p:txBody>
      </p:sp>
      <p:sp>
        <p:nvSpPr>
          <p:cNvPr id="3" name="Text Placeholder 2"/>
          <p:cNvSpPr>
            <a:spLocks noGrp="1"/>
          </p:cNvSpPr>
          <p:nvPr>
            <p:ph type="body" idx="1"/>
          </p:nvPr>
        </p:nvSpPr>
        <p:spPr>
          <a:xfrm>
            <a:off x="457200" y="1701805"/>
            <a:ext cx="8229600" cy="41655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17" name="Slide Number Placeholder 3"/>
          <p:cNvSpPr txBox="1">
            <a:spLocks/>
          </p:cNvSpPr>
          <p:nvPr/>
        </p:nvSpPr>
        <p:spPr>
          <a:xfrm rot="16200000">
            <a:off x="8267700" y="6210300"/>
            <a:ext cx="381000" cy="457200"/>
          </a:xfrm>
          <a:prstGeom prst="rect">
            <a:avLst/>
          </a:prstGeom>
          <a:noFill/>
        </p:spPr>
        <p:txBody>
          <a:bodyPr vert="vert" anchor="ctr" anchorCtr="1"/>
          <a:lstStyle>
            <a:defPPr>
              <a:defRPr lang="en-US"/>
            </a:defPPr>
            <a:lvl1pPr marL="0" algn="l" defTabSz="914400" rtl="0" eaLnBrk="1" latinLnBrk="0" hangingPunct="1">
              <a:defRPr sz="18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B4D3B3-1937-AB48-AF5F-DF2988F16F28}" type="slidenum">
              <a:rPr lang="en-US" sz="1200" smtClean="0">
                <a:solidFill>
                  <a:schemeClr val="accent5"/>
                </a:solidFill>
              </a:rPr>
              <a:t>‹#›</a:t>
            </a:fld>
            <a:endParaRPr lang="en-US" sz="1200" dirty="0">
              <a:solidFill>
                <a:schemeClr val="accent5"/>
              </a:solidFill>
              <a:latin typeface="Open Sans"/>
              <a:cs typeface="Open Sans"/>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324" y="5943600"/>
            <a:ext cx="752475" cy="752475"/>
          </a:xfrm>
          <a:prstGeom prst="rect">
            <a:avLst/>
          </a:prstGeom>
        </p:spPr>
      </p:pic>
    </p:spTree>
    <p:extLst>
      <p:ext uri="{BB962C8B-B14F-4D97-AF65-F5344CB8AC3E}">
        <p14:creationId xmlns:p14="http://schemas.microsoft.com/office/powerpoint/2010/main" val="123980148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1" r:id="rId3"/>
    <p:sldLayoutId id="2147483690" r:id="rId4"/>
  </p:sldLayoutIdLst>
  <p:transition spd="slow" advTm="0">
    <p:cover dir="r"/>
  </p:transition>
  <p:hf hdr="0" ftr="0" dt="0"/>
  <p:txStyles>
    <p:titleStyle>
      <a:lvl1pPr algn="l" defTabSz="914400" rtl="0" eaLnBrk="1" latinLnBrk="0" hangingPunct="1">
        <a:spcBef>
          <a:spcPct val="0"/>
        </a:spcBef>
        <a:buNone/>
        <a:defRPr sz="3200" b="1" i="0" kern="1200">
          <a:solidFill>
            <a:schemeClr val="tx2"/>
          </a:solidFill>
          <a:latin typeface="PermianSlabSerifTypeface"/>
          <a:ea typeface="Open Sans Light" panose="020B0306030504020204" pitchFamily="34" charset="0"/>
          <a:cs typeface="PermianSlabSerifTypeface"/>
        </a:defRPr>
      </a:lvl1pPr>
    </p:titleStyle>
    <p:bodyStyle>
      <a:lvl1pPr marL="342900" indent="-342900" algn="l" defTabSz="914400" rtl="0" eaLnBrk="1" latinLnBrk="0" hangingPunct="1">
        <a:spcBef>
          <a:spcPct val="20000"/>
        </a:spcBef>
        <a:buClr>
          <a:srgbClr val="E71B1B"/>
        </a:buClr>
        <a:buFont typeface="Arial" panose="020B0604020202020204" pitchFamily="34" charset="0"/>
        <a:buChar char="•"/>
        <a:defRPr sz="1800" kern="1200">
          <a:solidFill>
            <a:srgbClr val="7E7E82"/>
          </a:solidFill>
          <a:latin typeface="Open Sans"/>
          <a:ea typeface="+mn-ea"/>
          <a:cs typeface="Open Sans"/>
        </a:defRPr>
      </a:lvl1pPr>
      <a:lvl2pPr marL="742950" indent="-285750" algn="l" defTabSz="914400" rtl="0" eaLnBrk="1" latinLnBrk="0" hangingPunct="1">
        <a:spcBef>
          <a:spcPct val="20000"/>
        </a:spcBef>
        <a:buClr>
          <a:srgbClr val="E71B1B"/>
        </a:buClr>
        <a:buFont typeface="Calibri" panose="020F0502020204030204" pitchFamily="34" charset="0"/>
        <a:buChar char="▫"/>
        <a:defRPr sz="1600" kern="1200">
          <a:solidFill>
            <a:srgbClr val="7E7E82"/>
          </a:solidFill>
          <a:latin typeface="Open Sans"/>
          <a:ea typeface="+mn-ea"/>
          <a:cs typeface="Open Sans"/>
        </a:defRPr>
      </a:lvl2pPr>
      <a:lvl3pPr marL="1143000" indent="-228600" algn="l" defTabSz="914400" rtl="0" eaLnBrk="1" latinLnBrk="0" hangingPunct="1">
        <a:spcBef>
          <a:spcPct val="20000"/>
        </a:spcBef>
        <a:buClr>
          <a:srgbClr val="E71B1B"/>
        </a:buClr>
        <a:buFont typeface="Calibri" panose="020F0502020204030204" pitchFamily="34" charset="0"/>
        <a:buChar char="–"/>
        <a:defRPr sz="1400" kern="1200">
          <a:solidFill>
            <a:srgbClr val="7E7E82"/>
          </a:solidFill>
          <a:latin typeface="Open Sans"/>
          <a:ea typeface="+mn-ea"/>
          <a:cs typeface="Open Sans"/>
        </a:defRPr>
      </a:lvl3pPr>
      <a:lvl4pPr marL="1600200" indent="-228600" algn="l" defTabSz="914400" rtl="0" eaLnBrk="1" latinLnBrk="0" hangingPunct="1">
        <a:spcBef>
          <a:spcPct val="20000"/>
        </a:spcBef>
        <a:buClr>
          <a:srgbClr val="E71B1B"/>
        </a:buClr>
        <a:buFont typeface="Wingdings" panose="05000000000000000000" pitchFamily="2" charset="2"/>
        <a:buChar char="§"/>
        <a:defRPr sz="1200" kern="1200">
          <a:solidFill>
            <a:srgbClr val="7E7E82"/>
          </a:solidFill>
          <a:latin typeface="Open Sans"/>
          <a:ea typeface="+mn-ea"/>
          <a:cs typeface="Open Sans"/>
        </a:defRPr>
      </a:lvl4pPr>
      <a:lvl5pPr marL="2057400" indent="-228600" algn="l" defTabSz="914400" rtl="0" eaLnBrk="1" latinLnBrk="0" hangingPunct="1">
        <a:spcBef>
          <a:spcPct val="20000"/>
        </a:spcBef>
        <a:buClr>
          <a:srgbClr val="E71B1B"/>
        </a:buClr>
        <a:buFont typeface="Arial" pitchFamily="34" charset="0"/>
        <a:buChar char="»"/>
        <a:defRPr sz="1200" kern="1200">
          <a:solidFill>
            <a:srgbClr val="7E7E8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18" Type="http://schemas.openxmlformats.org/officeDocument/2006/relationships/image" Target="../media/image2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17" Type="http://schemas.openxmlformats.org/officeDocument/2006/relationships/image" Target="../media/image26.png"/><Relationship Id="rId2" Type="http://schemas.openxmlformats.org/officeDocument/2006/relationships/notesSlide" Target="../notesSlides/notesSlide16.xml"/><Relationship Id="rId16" Type="http://schemas.openxmlformats.org/officeDocument/2006/relationships/image" Target="../media/image25.svg"/><Relationship Id="rId1" Type="http://schemas.openxmlformats.org/officeDocument/2006/relationships/slideLayout" Target="../slideLayouts/slideLayout2.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amy.hume@tn.gov"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www.tn.gov/tdot" TargetMode="External"/><Relationship Id="rId4" Type="http://schemas.openxmlformats.org/officeDocument/2006/relationships/hyperlink" Target="http://www.tn.gov/tdot/projects/projects-region-1/state-route-29-us-27"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tn.gov/tdot/projects/projects-region-1/state-route-29-us-2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TDOT.comments@tn.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idx="1"/>
          </p:nvPr>
        </p:nvSpPr>
        <p:spPr>
          <a:xfrm>
            <a:off x="3810000" y="3191605"/>
            <a:ext cx="4648200" cy="838201"/>
          </a:xfrm>
        </p:spPr>
        <p:txBody>
          <a:bodyPr>
            <a:noAutofit/>
          </a:bodyPr>
          <a:lstStyle/>
          <a:p>
            <a:pPr algn="ctr"/>
            <a:r>
              <a:rPr lang="en-US" sz="1400" b="1" dirty="0">
                <a:solidFill>
                  <a:srgbClr val="192246"/>
                </a:solidFill>
              </a:rPr>
              <a:t>From Near Wolf Creek Road to Near State Route 63 Scott County, Tennessee</a:t>
            </a:r>
          </a:p>
          <a:p>
            <a:pPr algn="ctr"/>
            <a:r>
              <a:rPr lang="en-US" sz="1400" b="1" dirty="0">
                <a:solidFill>
                  <a:srgbClr val="192246"/>
                </a:solidFill>
              </a:rPr>
              <a:t>PIN Numbers: 101414.00 and 101414.03</a:t>
            </a:r>
          </a:p>
        </p:txBody>
      </p:sp>
      <p:sp>
        <p:nvSpPr>
          <p:cNvPr id="20" name="Text Placeholder 19"/>
          <p:cNvSpPr>
            <a:spLocks noGrp="1"/>
          </p:cNvSpPr>
          <p:nvPr>
            <p:ph type="body" idx="4294967295"/>
          </p:nvPr>
        </p:nvSpPr>
        <p:spPr>
          <a:xfrm>
            <a:off x="6324600" y="6096000"/>
            <a:ext cx="2438404" cy="457200"/>
          </a:xfrm>
        </p:spPr>
        <p:txBody>
          <a:bodyPr>
            <a:normAutofit/>
          </a:bodyPr>
          <a:lstStyle/>
          <a:p>
            <a:pPr marL="0" indent="0" algn="r">
              <a:buNone/>
            </a:pPr>
            <a:r>
              <a:rPr lang="en-US" b="1" dirty="0">
                <a:solidFill>
                  <a:srgbClr val="192246"/>
                </a:solidFill>
              </a:rPr>
              <a:t>March 2021</a:t>
            </a:r>
          </a:p>
        </p:txBody>
      </p:sp>
      <p:sp>
        <p:nvSpPr>
          <p:cNvPr id="18" name="Title 17"/>
          <p:cNvSpPr>
            <a:spLocks noGrp="1"/>
          </p:cNvSpPr>
          <p:nvPr>
            <p:ph type="title"/>
          </p:nvPr>
        </p:nvSpPr>
        <p:spPr>
          <a:xfrm>
            <a:off x="3352800" y="2217128"/>
            <a:ext cx="5562600" cy="1364271"/>
          </a:xfrm>
        </p:spPr>
        <p:txBody>
          <a:bodyPr/>
          <a:lstStyle/>
          <a:p>
            <a:pPr algn="ctr"/>
            <a:r>
              <a:rPr lang="en-US" sz="3200" dirty="0"/>
              <a:t>State route 29 (US-27)</a:t>
            </a:r>
          </a:p>
        </p:txBody>
      </p:sp>
      <p:sp>
        <p:nvSpPr>
          <p:cNvPr id="5" name="Title 17">
            <a:extLst>
              <a:ext uri="{FF2B5EF4-FFF2-40B4-BE49-F238E27FC236}">
                <a16:creationId xmlns:a16="http://schemas.microsoft.com/office/drawing/2014/main" id="{66EC93A4-E47E-4AC6-BA9A-99DF3B6EE3DE}"/>
              </a:ext>
            </a:extLst>
          </p:cNvPr>
          <p:cNvSpPr txBox="1">
            <a:spLocks/>
          </p:cNvSpPr>
          <p:nvPr/>
        </p:nvSpPr>
        <p:spPr>
          <a:xfrm>
            <a:off x="1676400" y="4838699"/>
            <a:ext cx="6172200" cy="838201"/>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b="1" i="0" kern="1200" cap="all">
                <a:solidFill>
                  <a:schemeClr val="tx2"/>
                </a:solidFill>
                <a:latin typeface="PermianSlabSerifTypeface"/>
                <a:ea typeface="Open Sans Light" panose="020B0306030504020204" pitchFamily="34" charset="0"/>
                <a:cs typeface="PermianSlabSerifTypeface"/>
              </a:defRPr>
            </a:lvl1pPr>
          </a:lstStyle>
          <a:p>
            <a:pPr algn="ctr"/>
            <a:r>
              <a:rPr lang="en-US" sz="3200" dirty="0"/>
              <a:t>Virtual public meeting</a:t>
            </a:r>
          </a:p>
        </p:txBody>
      </p:sp>
    </p:spTree>
    <p:extLst>
      <p:ext uri="{BB962C8B-B14F-4D97-AF65-F5344CB8AC3E}">
        <p14:creationId xmlns:p14="http://schemas.microsoft.com/office/powerpoint/2010/main" val="2681747527"/>
      </p:ext>
    </p:extLst>
  </p:cSld>
  <p:clrMapOvr>
    <a:masterClrMapping/>
  </p:clrMapOvr>
  <p:transition spd="slow" advTm="0">
    <p:cover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952BE-36E1-4108-AE54-AAE1C03B74B9}"/>
              </a:ext>
            </a:extLst>
          </p:cNvPr>
          <p:cNvSpPr>
            <a:spLocks noGrp="1"/>
          </p:cNvSpPr>
          <p:nvPr>
            <p:ph type="title"/>
          </p:nvPr>
        </p:nvSpPr>
        <p:spPr/>
        <p:txBody>
          <a:bodyPr/>
          <a:lstStyle/>
          <a:p>
            <a:r>
              <a:rPr lang="en-US" dirty="0"/>
              <a:t>Build Alternative A</a:t>
            </a:r>
          </a:p>
        </p:txBody>
      </p:sp>
      <p:sp>
        <p:nvSpPr>
          <p:cNvPr id="7" name="Content Placeholder 1">
            <a:extLst>
              <a:ext uri="{FF2B5EF4-FFF2-40B4-BE49-F238E27FC236}">
                <a16:creationId xmlns:a16="http://schemas.microsoft.com/office/drawing/2014/main" id="{0DC30E3A-784C-4BA3-8736-73C066753328}"/>
              </a:ext>
            </a:extLst>
          </p:cNvPr>
          <p:cNvSpPr>
            <a:spLocks noGrp="1"/>
          </p:cNvSpPr>
          <p:nvPr>
            <p:ph idx="1"/>
          </p:nvPr>
        </p:nvSpPr>
        <p:spPr>
          <a:xfrm>
            <a:off x="457200" y="1352691"/>
            <a:ext cx="3962400" cy="5026025"/>
          </a:xfrm>
        </p:spPr>
        <p:txBody>
          <a:bodyPr>
            <a:normAutofit/>
          </a:bodyPr>
          <a:lstStyle/>
          <a:p>
            <a:r>
              <a:rPr lang="en-US" b="1" dirty="0"/>
              <a:t>Build Alternative A</a:t>
            </a:r>
          </a:p>
          <a:p>
            <a:pPr lvl="1" algn="just">
              <a:buSzPct val="88000"/>
            </a:pPr>
            <a:r>
              <a:rPr lang="en-US" sz="1400" dirty="0"/>
              <a:t>Build Alternative A would follow a new location alignment south of existing SR-29 (US-27) from near Wolf Creek Road to near Concord Road.</a:t>
            </a:r>
          </a:p>
          <a:p>
            <a:pPr lvl="1" algn="just">
              <a:buSzPct val="88000"/>
            </a:pPr>
            <a:r>
              <a:rPr lang="en-US" sz="1400" dirty="0"/>
              <a:t>From north of Concord Road, the Build Alternative A alignment would continue on new location to the northeast around the east side of Robbins, crossing Brimstone Road</a:t>
            </a:r>
            <a:br>
              <a:rPr lang="en-US" sz="1400" dirty="0"/>
            </a:br>
            <a:r>
              <a:rPr lang="en-US" sz="1400" dirty="0"/>
              <a:t>and School House Road.</a:t>
            </a:r>
          </a:p>
          <a:p>
            <a:pPr lvl="1" algn="just">
              <a:buSzPct val="88000"/>
            </a:pPr>
            <a:r>
              <a:rPr lang="en-US" sz="1400" dirty="0"/>
              <a:t>After crossing School House Road, Build Alternative A would turn northwest, crossing Tunnel Hill Road and tying back into existing SR-29 (US-27) near Old US-27 north of Robbins.</a:t>
            </a:r>
          </a:p>
          <a:p>
            <a:pPr lvl="1" algn="just">
              <a:buSzPct val="88000"/>
            </a:pPr>
            <a:r>
              <a:rPr lang="en-US" sz="1400" dirty="0"/>
              <a:t>From Old US-27, Build Alternative A would follow existing SR-29 (US-27) to its terminus near SR-63 in Huntsville.</a:t>
            </a:r>
          </a:p>
        </p:txBody>
      </p:sp>
      <p:pic>
        <p:nvPicPr>
          <p:cNvPr id="5" name="Picture 2">
            <a:extLst>
              <a:ext uri="{FF2B5EF4-FFF2-40B4-BE49-F238E27FC236}">
                <a16:creationId xmlns:a16="http://schemas.microsoft.com/office/drawing/2014/main" id="{317269D9-7C1D-4F15-9089-54EFB4D8B3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675701"/>
            <a:ext cx="3385657" cy="43800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660297"/>
      </p:ext>
    </p:extLst>
  </p:cSld>
  <p:clrMapOvr>
    <a:masterClrMapping/>
  </p:clrMapOvr>
  <p:transition spd="slow" advTm="0">
    <p:cover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952BE-36E1-4108-AE54-AAE1C03B74B9}"/>
              </a:ext>
            </a:extLst>
          </p:cNvPr>
          <p:cNvSpPr>
            <a:spLocks noGrp="1"/>
          </p:cNvSpPr>
          <p:nvPr>
            <p:ph type="title"/>
          </p:nvPr>
        </p:nvSpPr>
        <p:spPr/>
        <p:txBody>
          <a:bodyPr/>
          <a:lstStyle/>
          <a:p>
            <a:r>
              <a:rPr lang="en-US" dirty="0"/>
              <a:t>Build Alternative B</a:t>
            </a:r>
          </a:p>
        </p:txBody>
      </p:sp>
      <p:sp>
        <p:nvSpPr>
          <p:cNvPr id="7" name="Content Placeholder 1">
            <a:extLst>
              <a:ext uri="{FF2B5EF4-FFF2-40B4-BE49-F238E27FC236}">
                <a16:creationId xmlns:a16="http://schemas.microsoft.com/office/drawing/2014/main" id="{FCC15022-2E46-4718-B232-ADC308FEF6F8}"/>
              </a:ext>
            </a:extLst>
          </p:cNvPr>
          <p:cNvSpPr>
            <a:spLocks noGrp="1"/>
          </p:cNvSpPr>
          <p:nvPr>
            <p:ph idx="1"/>
          </p:nvPr>
        </p:nvSpPr>
        <p:spPr>
          <a:xfrm>
            <a:off x="460695" y="1219200"/>
            <a:ext cx="3962399" cy="5029200"/>
          </a:xfrm>
        </p:spPr>
        <p:txBody>
          <a:bodyPr>
            <a:noAutofit/>
          </a:bodyPr>
          <a:lstStyle/>
          <a:p>
            <a:r>
              <a:rPr lang="en-US" b="1" dirty="0"/>
              <a:t>Build Alternative B</a:t>
            </a:r>
          </a:p>
          <a:p>
            <a:pPr lvl="1" algn="just">
              <a:buSzPct val="88000"/>
            </a:pPr>
            <a:r>
              <a:rPr lang="en-US" sz="1400" dirty="0"/>
              <a:t>Build Alternative B would follow a </a:t>
            </a:r>
            <a:br>
              <a:rPr lang="en-US" sz="1400" dirty="0"/>
            </a:br>
            <a:r>
              <a:rPr lang="en-US" sz="1400" dirty="0"/>
              <a:t>new location alignment south of existing SR-29 (US-27) from near Wolf Creek Road to near Concord Road.</a:t>
            </a:r>
          </a:p>
          <a:p>
            <a:pPr lvl="1" algn="just">
              <a:buSzPct val="88000"/>
            </a:pPr>
            <a:r>
              <a:rPr lang="en-US" sz="1400" dirty="0"/>
              <a:t>From north of Concord Road, the Build Alternative B alignment would continue on new location to the northwest around the west side of Robbins, crossing existing SR-29 </a:t>
            </a:r>
            <a:br>
              <a:rPr lang="en-US" sz="1400" dirty="0"/>
            </a:br>
            <a:r>
              <a:rPr lang="en-US" sz="1400" dirty="0"/>
              <a:t>(US-27), the Norfolk-Southern railroad, Boles Road, and Todd Road.</a:t>
            </a:r>
          </a:p>
          <a:p>
            <a:pPr lvl="1" algn="just">
              <a:buSzPct val="88000"/>
            </a:pPr>
            <a:r>
              <a:rPr lang="en-US" sz="1400" dirty="0"/>
              <a:t>Build Alternative B would then turn northeast and cross Black Creek Road, Sims Road, and the Norfolk-Southern railroad before tying back into </a:t>
            </a:r>
            <a:br>
              <a:rPr lang="en-US" sz="1400" dirty="0"/>
            </a:br>
            <a:r>
              <a:rPr lang="en-US" sz="1400" dirty="0"/>
              <a:t>existing SR-29 (US-27) near </a:t>
            </a:r>
            <a:br>
              <a:rPr lang="en-US" sz="1400" dirty="0"/>
            </a:br>
            <a:r>
              <a:rPr lang="en-US" sz="1400" dirty="0"/>
              <a:t>Old US-27 north of Robbins.</a:t>
            </a:r>
          </a:p>
          <a:p>
            <a:pPr lvl="1" algn="just">
              <a:buSzPct val="88000"/>
            </a:pPr>
            <a:r>
              <a:rPr lang="en-US" sz="1400" dirty="0"/>
              <a:t>From Old US-27, Build Alternative B would follow existing SR-29 (US-27) to its terminus near SR-63 in Huntsville.</a:t>
            </a:r>
          </a:p>
        </p:txBody>
      </p:sp>
      <p:pic>
        <p:nvPicPr>
          <p:cNvPr id="6" name="Picture 2">
            <a:extLst>
              <a:ext uri="{FF2B5EF4-FFF2-40B4-BE49-F238E27FC236}">
                <a16:creationId xmlns:a16="http://schemas.microsoft.com/office/drawing/2014/main" id="{CB621ECE-4F20-4328-98B8-BC9FFBE23E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675701"/>
            <a:ext cx="3385657" cy="43800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458555"/>
      </p:ext>
    </p:extLst>
  </p:cSld>
  <p:clrMapOvr>
    <a:masterClrMapping/>
  </p:clrMapOvr>
  <p:transition spd="slow" advTm="0">
    <p:cover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Construction Phasing: PIN 101414.00</a:t>
            </a:r>
          </a:p>
        </p:txBody>
      </p:sp>
      <p:sp>
        <p:nvSpPr>
          <p:cNvPr id="3" name="Content Placeholder 2"/>
          <p:cNvSpPr>
            <a:spLocks noGrp="1"/>
          </p:cNvSpPr>
          <p:nvPr>
            <p:ph idx="1"/>
          </p:nvPr>
        </p:nvSpPr>
        <p:spPr>
          <a:xfrm>
            <a:off x="457200" y="1447800"/>
            <a:ext cx="8305800" cy="4876800"/>
          </a:xfrm>
        </p:spPr>
        <p:txBody>
          <a:bodyPr>
            <a:noAutofit/>
          </a:bodyPr>
          <a:lstStyle/>
          <a:p>
            <a:pPr marL="0" indent="0" algn="ctr">
              <a:lnSpc>
                <a:spcPct val="120000"/>
              </a:lnSpc>
              <a:spcBef>
                <a:spcPts val="0"/>
              </a:spcBef>
              <a:buNone/>
            </a:pPr>
            <a:r>
              <a:rPr lang="en-US" dirty="0"/>
              <a:t>SR-29 (US-27) is broken down into two sections/Project Identification Numbers (PINs) due to funding considerations.</a:t>
            </a:r>
          </a:p>
          <a:p>
            <a:pPr>
              <a:lnSpc>
                <a:spcPct val="120000"/>
              </a:lnSpc>
              <a:spcBef>
                <a:spcPts val="0"/>
              </a:spcBef>
            </a:pPr>
            <a:endParaRPr lang="en-US" dirty="0"/>
          </a:p>
          <a:p>
            <a:pPr>
              <a:lnSpc>
                <a:spcPct val="120000"/>
              </a:lnSpc>
              <a:spcBef>
                <a:spcPts val="0"/>
              </a:spcBef>
            </a:pPr>
            <a:r>
              <a:rPr lang="en-US" b="1" dirty="0"/>
              <a:t>PIN 101414.00: </a:t>
            </a:r>
            <a:r>
              <a:rPr lang="en-US" dirty="0"/>
              <a:t>From north of Wolf Creek Road to Old US-27 at Robbins</a:t>
            </a:r>
          </a:p>
          <a:p>
            <a:pPr marL="0" indent="0">
              <a:lnSpc>
                <a:spcPct val="120000"/>
              </a:lnSpc>
              <a:spcBef>
                <a:spcPts val="0"/>
              </a:spcBef>
              <a:buNone/>
            </a:pPr>
            <a:endParaRPr lang="en-US" dirty="0"/>
          </a:p>
          <a:p>
            <a:pPr marL="731520" lvl="1" algn="just">
              <a:spcBef>
                <a:spcPts val="0"/>
              </a:spcBef>
              <a:spcAft>
                <a:spcPts val="1200"/>
              </a:spcAft>
            </a:pPr>
            <a:r>
              <a:rPr lang="en-US" dirty="0"/>
              <a:t>Phase 1 Construction (Interim Build): Includes construction of a two-lane roadway with 12-foot travel lanes and 12-foot shoulders on new location. Truck climbing lanes and turn lanes to be constructed where warranted. In addition, as part of Phase 1 Construction (Interim Build), approximately 250 feet of right-of-way (varies) would be purchased to accommodate Phase 2 Construction (Full Build).</a:t>
            </a:r>
          </a:p>
          <a:p>
            <a:pPr marL="445770" lvl="1" indent="0" algn="just">
              <a:spcBef>
                <a:spcPts val="0"/>
              </a:spcBef>
              <a:spcAft>
                <a:spcPts val="1200"/>
              </a:spcAft>
              <a:buNone/>
            </a:pPr>
            <a:endParaRPr lang="en-US" dirty="0"/>
          </a:p>
          <a:p>
            <a:pPr marL="731520" lvl="1" algn="just">
              <a:spcBef>
                <a:spcPts val="0"/>
              </a:spcBef>
              <a:spcAft>
                <a:spcPts val="1200"/>
              </a:spcAft>
            </a:pPr>
            <a:r>
              <a:rPr lang="en-US" dirty="0"/>
              <a:t>Phase 2 Construction (Full Build): Includes construction of two additional 12-foot travel lanes, resulting in a five-lane roadway with two travel lanes in each direction, center turn lane and 10-foot paved shoulders. Right-of-way would vary but would generally be 250 feet.</a:t>
            </a:r>
          </a:p>
        </p:txBody>
      </p:sp>
    </p:spTree>
    <p:extLst>
      <p:ext uri="{BB962C8B-B14F-4D97-AF65-F5344CB8AC3E}">
        <p14:creationId xmlns:p14="http://schemas.microsoft.com/office/powerpoint/2010/main" val="247975081"/>
      </p:ext>
    </p:extLst>
  </p:cSld>
  <p:clrMapOvr>
    <a:masterClrMapping/>
  </p:clrMapOvr>
  <p:transition spd="slow" advTm="0">
    <p:cover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C8287-A9B6-4AC4-821E-243DB3364716}"/>
              </a:ext>
            </a:extLst>
          </p:cNvPr>
          <p:cNvSpPr>
            <a:spLocks noGrp="1"/>
          </p:cNvSpPr>
          <p:nvPr>
            <p:ph type="title"/>
          </p:nvPr>
        </p:nvSpPr>
        <p:spPr/>
        <p:txBody>
          <a:bodyPr/>
          <a:lstStyle/>
          <a:p>
            <a:r>
              <a:rPr lang="en-US" dirty="0"/>
              <a:t>Construction Phasing: PIN 101414.00</a:t>
            </a:r>
          </a:p>
        </p:txBody>
      </p:sp>
      <p:sp>
        <p:nvSpPr>
          <p:cNvPr id="13" name="TextBox 12">
            <a:extLst>
              <a:ext uri="{FF2B5EF4-FFF2-40B4-BE49-F238E27FC236}">
                <a16:creationId xmlns:a16="http://schemas.microsoft.com/office/drawing/2014/main" id="{7F529B28-D03C-498E-B84D-5C5002A8659C}"/>
              </a:ext>
            </a:extLst>
          </p:cNvPr>
          <p:cNvSpPr txBox="1"/>
          <p:nvPr/>
        </p:nvSpPr>
        <p:spPr>
          <a:xfrm>
            <a:off x="257232" y="1917649"/>
            <a:ext cx="2181168" cy="646331"/>
          </a:xfrm>
          <a:prstGeom prst="rect">
            <a:avLst/>
          </a:prstGeom>
          <a:noFill/>
        </p:spPr>
        <p:txBody>
          <a:bodyPr wrap="square" rtlCol="0">
            <a:spAutoFit/>
          </a:bodyPr>
          <a:lstStyle/>
          <a:p>
            <a:r>
              <a:rPr lang="en-US" dirty="0">
                <a:solidFill>
                  <a:srgbClr val="433F3F"/>
                </a:solidFill>
              </a:rPr>
              <a:t>Phase 1 Construction (Interim Build):</a:t>
            </a:r>
          </a:p>
        </p:txBody>
      </p:sp>
      <p:cxnSp>
        <p:nvCxnSpPr>
          <p:cNvPr id="14" name="Connector: Elbow 13">
            <a:extLst>
              <a:ext uri="{FF2B5EF4-FFF2-40B4-BE49-F238E27FC236}">
                <a16:creationId xmlns:a16="http://schemas.microsoft.com/office/drawing/2014/main" id="{91A493C5-ADB5-47C7-8711-778ABDA695CC}"/>
              </a:ext>
            </a:extLst>
          </p:cNvPr>
          <p:cNvCxnSpPr>
            <a:cxnSpLocks/>
          </p:cNvCxnSpPr>
          <p:nvPr/>
        </p:nvCxnSpPr>
        <p:spPr>
          <a:xfrm rot="16200000" flipH="1">
            <a:off x="1311389" y="2288623"/>
            <a:ext cx="582097" cy="1171266"/>
          </a:xfrm>
          <a:prstGeom prst="bentConnector2">
            <a:avLst/>
          </a:prstGeom>
          <a:ln w="76200">
            <a:solidFill>
              <a:srgbClr val="023072"/>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21CFC0F-C6E5-4C14-918A-C2E5457A3666}"/>
              </a:ext>
            </a:extLst>
          </p:cNvPr>
          <p:cNvSpPr txBox="1"/>
          <p:nvPr/>
        </p:nvSpPr>
        <p:spPr>
          <a:xfrm>
            <a:off x="257232" y="4409691"/>
            <a:ext cx="2158492" cy="646331"/>
          </a:xfrm>
          <a:prstGeom prst="rect">
            <a:avLst/>
          </a:prstGeom>
          <a:noFill/>
        </p:spPr>
        <p:txBody>
          <a:bodyPr wrap="square" rtlCol="0">
            <a:spAutoFit/>
          </a:bodyPr>
          <a:lstStyle/>
          <a:p>
            <a:r>
              <a:rPr lang="en-US" dirty="0">
                <a:solidFill>
                  <a:srgbClr val="433F3F"/>
                </a:solidFill>
              </a:rPr>
              <a:t>Phase 2 Construction (Full Build):</a:t>
            </a:r>
          </a:p>
        </p:txBody>
      </p:sp>
      <p:cxnSp>
        <p:nvCxnSpPr>
          <p:cNvPr id="16" name="Connector: Elbow 15">
            <a:extLst>
              <a:ext uri="{FF2B5EF4-FFF2-40B4-BE49-F238E27FC236}">
                <a16:creationId xmlns:a16="http://schemas.microsoft.com/office/drawing/2014/main" id="{A1BBC5F7-4882-4DF3-92A9-DACA6FBBC621}"/>
              </a:ext>
            </a:extLst>
          </p:cNvPr>
          <p:cNvCxnSpPr>
            <a:cxnSpLocks/>
          </p:cNvCxnSpPr>
          <p:nvPr/>
        </p:nvCxnSpPr>
        <p:spPr>
          <a:xfrm rot="16200000" flipH="1">
            <a:off x="1311390" y="4810817"/>
            <a:ext cx="582097" cy="1171266"/>
          </a:xfrm>
          <a:prstGeom prst="bentConnector2">
            <a:avLst/>
          </a:prstGeom>
          <a:ln w="76200">
            <a:solidFill>
              <a:srgbClr val="023072"/>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descr="A picture containing diagram&#10;&#10;Description automatically generated">
            <a:extLst>
              <a:ext uri="{FF2B5EF4-FFF2-40B4-BE49-F238E27FC236}">
                <a16:creationId xmlns:a16="http://schemas.microsoft.com/office/drawing/2014/main" id="{D9F97122-EF54-4810-8909-04680A7C84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1098"/>
          <a:stretch/>
        </p:blipFill>
        <p:spPr>
          <a:xfrm>
            <a:off x="2568124" y="1676400"/>
            <a:ext cx="6508172" cy="1793705"/>
          </a:xfrm>
          <a:prstGeom prst="rect">
            <a:avLst/>
          </a:prstGeom>
        </p:spPr>
      </p:pic>
      <p:pic>
        <p:nvPicPr>
          <p:cNvPr id="18" name="Picture 17" descr="A picture containing diagram&#10;&#10;Description automatically generated">
            <a:extLst>
              <a:ext uri="{FF2B5EF4-FFF2-40B4-BE49-F238E27FC236}">
                <a16:creationId xmlns:a16="http://schemas.microsoft.com/office/drawing/2014/main" id="{929431B7-09A1-44D4-BDF2-E9AB3B7D1C2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1097"/>
          <a:stretch/>
        </p:blipFill>
        <p:spPr>
          <a:xfrm>
            <a:off x="2568125" y="4114800"/>
            <a:ext cx="6508172" cy="1793705"/>
          </a:xfrm>
          <a:prstGeom prst="rect">
            <a:avLst/>
          </a:prstGeom>
        </p:spPr>
      </p:pic>
      <p:sp>
        <p:nvSpPr>
          <p:cNvPr id="19" name="Rectangle 18">
            <a:extLst>
              <a:ext uri="{FF2B5EF4-FFF2-40B4-BE49-F238E27FC236}">
                <a16:creationId xmlns:a16="http://schemas.microsoft.com/office/drawing/2014/main" id="{642CDE49-B1E7-47B4-B503-FD5FE3E682BB}"/>
              </a:ext>
            </a:extLst>
          </p:cNvPr>
          <p:cNvSpPr/>
          <p:nvPr/>
        </p:nvSpPr>
        <p:spPr>
          <a:xfrm>
            <a:off x="1295400" y="6291590"/>
            <a:ext cx="5330571" cy="261610"/>
          </a:xfrm>
          <a:prstGeom prst="rect">
            <a:avLst/>
          </a:prstGeom>
        </p:spPr>
        <p:txBody>
          <a:bodyPr wrap="square">
            <a:spAutoFit/>
          </a:bodyPr>
          <a:lstStyle/>
          <a:p>
            <a:pPr algn="r"/>
            <a:r>
              <a:rPr lang="en-US" sz="1100" i="1" kern="1400" dirty="0">
                <a:solidFill>
                  <a:srgbClr val="000000"/>
                </a:solidFill>
                <a:latin typeface="Calibri" panose="020F0502020204030204" pitchFamily="34" charset="0"/>
                <a:ea typeface="Calibri" panose="020F0502020204030204" pitchFamily="34" charset="0"/>
              </a:rPr>
              <a:t>*Addition or removal of topography associated with road construction</a:t>
            </a:r>
            <a:endParaRPr lang="en-US" sz="1100" i="1" dirty="0"/>
          </a:p>
        </p:txBody>
      </p:sp>
    </p:spTree>
    <p:extLst>
      <p:ext uri="{BB962C8B-B14F-4D97-AF65-F5344CB8AC3E}">
        <p14:creationId xmlns:p14="http://schemas.microsoft.com/office/powerpoint/2010/main" val="960566706"/>
      </p:ext>
    </p:extLst>
  </p:cSld>
  <p:clrMapOvr>
    <a:masterClrMapping/>
  </p:clrMapOvr>
  <p:transition spd="slow" advTm="0">
    <p:cover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Construction Phasing: PIN 101414.03</a:t>
            </a:r>
          </a:p>
        </p:txBody>
      </p:sp>
      <p:sp>
        <p:nvSpPr>
          <p:cNvPr id="3" name="Content Placeholder 2"/>
          <p:cNvSpPr>
            <a:spLocks noGrp="1"/>
          </p:cNvSpPr>
          <p:nvPr>
            <p:ph idx="1"/>
          </p:nvPr>
        </p:nvSpPr>
        <p:spPr>
          <a:xfrm>
            <a:off x="457200" y="1447800"/>
            <a:ext cx="7696200" cy="4876800"/>
          </a:xfrm>
        </p:spPr>
        <p:txBody>
          <a:bodyPr>
            <a:noAutofit/>
          </a:bodyPr>
          <a:lstStyle/>
          <a:p>
            <a:pPr marL="0" indent="0" algn="ctr">
              <a:lnSpc>
                <a:spcPct val="120000"/>
              </a:lnSpc>
              <a:spcBef>
                <a:spcPts val="0"/>
              </a:spcBef>
              <a:buNone/>
            </a:pPr>
            <a:r>
              <a:rPr lang="en-US" dirty="0"/>
              <a:t>SR-29 (US-27) is broken down into two sections/ Project Identification Numbers (PINs) due to funding considerations.</a:t>
            </a:r>
          </a:p>
          <a:p>
            <a:pPr>
              <a:lnSpc>
                <a:spcPct val="120000"/>
              </a:lnSpc>
              <a:spcBef>
                <a:spcPts val="0"/>
              </a:spcBef>
            </a:pPr>
            <a:endParaRPr lang="en-US" dirty="0"/>
          </a:p>
          <a:p>
            <a:pPr>
              <a:lnSpc>
                <a:spcPct val="120000"/>
              </a:lnSpc>
              <a:spcBef>
                <a:spcPts val="0"/>
              </a:spcBef>
            </a:pPr>
            <a:r>
              <a:rPr lang="en-US" b="1" dirty="0"/>
              <a:t>PIN 101414.03: </a:t>
            </a:r>
            <a:r>
              <a:rPr lang="en-US" dirty="0"/>
              <a:t>From Old US-27 to south of SR-63</a:t>
            </a:r>
          </a:p>
          <a:p>
            <a:pPr marL="731520" lvl="1">
              <a:spcBef>
                <a:spcPts val="0"/>
              </a:spcBef>
              <a:spcAft>
                <a:spcPts val="600"/>
              </a:spcAft>
            </a:pPr>
            <a:endParaRPr lang="en-US" dirty="0"/>
          </a:p>
          <a:p>
            <a:pPr marL="731520" lvl="1" algn="just">
              <a:spcBef>
                <a:spcPts val="0"/>
              </a:spcBef>
              <a:spcAft>
                <a:spcPts val="600"/>
              </a:spcAft>
            </a:pPr>
            <a:r>
              <a:rPr lang="en-US" dirty="0"/>
              <a:t>Phase 1 Construction (Interim Build): Includes purchase of 25-35 feet of right-of-way on either side of the roadway only for the construction of Phase 2 Construction (Full Build). No construction activities would occur during Phase 1 Construction (Interim Build) for TDOT PIN 101414.03.</a:t>
            </a:r>
          </a:p>
          <a:p>
            <a:pPr marL="445770" lvl="1" indent="0" algn="just">
              <a:spcBef>
                <a:spcPts val="0"/>
              </a:spcBef>
              <a:spcAft>
                <a:spcPts val="600"/>
              </a:spcAft>
              <a:buNone/>
            </a:pPr>
            <a:endParaRPr lang="en-US" dirty="0"/>
          </a:p>
          <a:p>
            <a:pPr marL="731520" lvl="1" algn="just">
              <a:spcBef>
                <a:spcPts val="0"/>
              </a:spcBef>
              <a:spcAft>
                <a:spcPts val="600"/>
              </a:spcAft>
            </a:pPr>
            <a:r>
              <a:rPr lang="en-US" dirty="0"/>
              <a:t>Phase 2 Construction (Full Build): Includes construction of two additional 12-foot travel lanes, resulting in a five-lane roadway with two travel lanes in each direction, center turn lane and 10-foot paved shoulders within a varying right-of-way width of 150-860 feet.</a:t>
            </a:r>
          </a:p>
          <a:p>
            <a:pPr>
              <a:lnSpc>
                <a:spcPct val="120000"/>
              </a:lnSpc>
              <a:spcBef>
                <a:spcPts val="0"/>
              </a:spcBef>
            </a:pPr>
            <a:endParaRPr lang="en-US" dirty="0"/>
          </a:p>
        </p:txBody>
      </p:sp>
    </p:spTree>
    <p:extLst>
      <p:ext uri="{BB962C8B-B14F-4D97-AF65-F5344CB8AC3E}">
        <p14:creationId xmlns:p14="http://schemas.microsoft.com/office/powerpoint/2010/main" val="3559878640"/>
      </p:ext>
    </p:extLst>
  </p:cSld>
  <p:clrMapOvr>
    <a:masterClrMapping/>
  </p:clrMapOvr>
  <p:transition spd="slow" advTm="0">
    <p:cover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C8287-A9B6-4AC4-821E-243DB3364716}"/>
              </a:ext>
            </a:extLst>
          </p:cNvPr>
          <p:cNvSpPr>
            <a:spLocks noGrp="1"/>
          </p:cNvSpPr>
          <p:nvPr>
            <p:ph type="title"/>
          </p:nvPr>
        </p:nvSpPr>
        <p:spPr/>
        <p:txBody>
          <a:bodyPr/>
          <a:lstStyle/>
          <a:p>
            <a:r>
              <a:rPr lang="en-US" dirty="0"/>
              <a:t>Construction Phasing: PIN 101414.03</a:t>
            </a:r>
          </a:p>
        </p:txBody>
      </p:sp>
      <p:sp>
        <p:nvSpPr>
          <p:cNvPr id="13" name="TextBox 12">
            <a:extLst>
              <a:ext uri="{FF2B5EF4-FFF2-40B4-BE49-F238E27FC236}">
                <a16:creationId xmlns:a16="http://schemas.microsoft.com/office/drawing/2014/main" id="{7F529B28-D03C-498E-B84D-5C5002A8659C}"/>
              </a:ext>
            </a:extLst>
          </p:cNvPr>
          <p:cNvSpPr txBox="1"/>
          <p:nvPr/>
        </p:nvSpPr>
        <p:spPr>
          <a:xfrm>
            <a:off x="257232" y="1917649"/>
            <a:ext cx="2181168" cy="646331"/>
          </a:xfrm>
          <a:prstGeom prst="rect">
            <a:avLst/>
          </a:prstGeom>
          <a:noFill/>
        </p:spPr>
        <p:txBody>
          <a:bodyPr wrap="square" rtlCol="0">
            <a:spAutoFit/>
          </a:bodyPr>
          <a:lstStyle/>
          <a:p>
            <a:r>
              <a:rPr lang="en-US" dirty="0">
                <a:solidFill>
                  <a:srgbClr val="433F3F"/>
                </a:solidFill>
              </a:rPr>
              <a:t>Phase 1 Construction (Interim Build):</a:t>
            </a:r>
          </a:p>
        </p:txBody>
      </p:sp>
      <p:cxnSp>
        <p:nvCxnSpPr>
          <p:cNvPr id="14" name="Connector: Elbow 13">
            <a:extLst>
              <a:ext uri="{FF2B5EF4-FFF2-40B4-BE49-F238E27FC236}">
                <a16:creationId xmlns:a16="http://schemas.microsoft.com/office/drawing/2014/main" id="{91A493C5-ADB5-47C7-8711-778ABDA695CC}"/>
              </a:ext>
            </a:extLst>
          </p:cNvPr>
          <p:cNvCxnSpPr>
            <a:cxnSpLocks/>
          </p:cNvCxnSpPr>
          <p:nvPr/>
        </p:nvCxnSpPr>
        <p:spPr>
          <a:xfrm rot="16200000" flipH="1">
            <a:off x="1311389" y="2288623"/>
            <a:ext cx="582097" cy="1171266"/>
          </a:xfrm>
          <a:prstGeom prst="bentConnector2">
            <a:avLst/>
          </a:prstGeom>
          <a:ln w="76200">
            <a:solidFill>
              <a:srgbClr val="023072"/>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21CFC0F-C6E5-4C14-918A-C2E5457A3666}"/>
              </a:ext>
            </a:extLst>
          </p:cNvPr>
          <p:cNvSpPr txBox="1"/>
          <p:nvPr/>
        </p:nvSpPr>
        <p:spPr>
          <a:xfrm>
            <a:off x="257232" y="4409691"/>
            <a:ext cx="2158492" cy="646331"/>
          </a:xfrm>
          <a:prstGeom prst="rect">
            <a:avLst/>
          </a:prstGeom>
          <a:noFill/>
        </p:spPr>
        <p:txBody>
          <a:bodyPr wrap="square" rtlCol="0">
            <a:spAutoFit/>
          </a:bodyPr>
          <a:lstStyle/>
          <a:p>
            <a:r>
              <a:rPr lang="en-US" dirty="0">
                <a:solidFill>
                  <a:srgbClr val="433F3F"/>
                </a:solidFill>
              </a:rPr>
              <a:t>Phase 2 Construction (Full Build):</a:t>
            </a:r>
          </a:p>
        </p:txBody>
      </p:sp>
      <p:cxnSp>
        <p:nvCxnSpPr>
          <p:cNvPr id="16" name="Connector: Elbow 15">
            <a:extLst>
              <a:ext uri="{FF2B5EF4-FFF2-40B4-BE49-F238E27FC236}">
                <a16:creationId xmlns:a16="http://schemas.microsoft.com/office/drawing/2014/main" id="{A1BBC5F7-4882-4DF3-92A9-DACA6FBBC621}"/>
              </a:ext>
            </a:extLst>
          </p:cNvPr>
          <p:cNvCxnSpPr>
            <a:cxnSpLocks/>
          </p:cNvCxnSpPr>
          <p:nvPr/>
        </p:nvCxnSpPr>
        <p:spPr>
          <a:xfrm rot="16200000" flipH="1">
            <a:off x="1311390" y="4810817"/>
            <a:ext cx="582097" cy="1171266"/>
          </a:xfrm>
          <a:prstGeom prst="bentConnector2">
            <a:avLst/>
          </a:prstGeom>
          <a:ln w="76200">
            <a:solidFill>
              <a:srgbClr val="023072"/>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035FB48-802C-4C7F-B142-F09B6586F565}"/>
              </a:ext>
            </a:extLst>
          </p:cNvPr>
          <p:cNvSpPr/>
          <p:nvPr/>
        </p:nvSpPr>
        <p:spPr>
          <a:xfrm>
            <a:off x="1295400" y="6291590"/>
            <a:ext cx="5330571" cy="261610"/>
          </a:xfrm>
          <a:prstGeom prst="rect">
            <a:avLst/>
          </a:prstGeom>
        </p:spPr>
        <p:txBody>
          <a:bodyPr wrap="square">
            <a:spAutoFit/>
          </a:bodyPr>
          <a:lstStyle/>
          <a:p>
            <a:pPr algn="r"/>
            <a:r>
              <a:rPr lang="en-US" sz="1100" i="1" kern="1400" dirty="0">
                <a:solidFill>
                  <a:srgbClr val="000000"/>
                </a:solidFill>
                <a:latin typeface="Calibri" panose="020F0502020204030204" pitchFamily="34" charset="0"/>
                <a:ea typeface="Calibri" panose="020F0502020204030204" pitchFamily="34" charset="0"/>
              </a:rPr>
              <a:t>*Addition or removal of topography associated with road construction</a:t>
            </a:r>
            <a:endParaRPr lang="en-US" sz="1100" i="1" dirty="0"/>
          </a:p>
        </p:txBody>
      </p:sp>
      <p:pic>
        <p:nvPicPr>
          <p:cNvPr id="20" name="Picture 19" descr="A picture containing diagram&#10;&#10;Description automatically generated">
            <a:extLst>
              <a:ext uri="{FF2B5EF4-FFF2-40B4-BE49-F238E27FC236}">
                <a16:creationId xmlns:a16="http://schemas.microsoft.com/office/drawing/2014/main" id="{2E136521-B19B-419B-892C-BEAA9B034F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930"/>
          <a:stretch/>
        </p:blipFill>
        <p:spPr>
          <a:xfrm>
            <a:off x="2568125" y="1676400"/>
            <a:ext cx="6508172" cy="1824105"/>
          </a:xfrm>
          <a:prstGeom prst="rect">
            <a:avLst/>
          </a:prstGeom>
        </p:spPr>
      </p:pic>
      <p:pic>
        <p:nvPicPr>
          <p:cNvPr id="22" name="Picture 21" descr="A picture containing diagram&#10;&#10;Description automatically generated">
            <a:extLst>
              <a:ext uri="{FF2B5EF4-FFF2-40B4-BE49-F238E27FC236}">
                <a16:creationId xmlns:a16="http://schemas.microsoft.com/office/drawing/2014/main" id="{BE76A880-A1B8-414A-B89E-DC0CB1E1BB9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0112"/>
          <a:stretch/>
        </p:blipFill>
        <p:spPr>
          <a:xfrm>
            <a:off x="2568126" y="4114801"/>
            <a:ext cx="6508172" cy="1819366"/>
          </a:xfrm>
          <a:prstGeom prst="rect">
            <a:avLst/>
          </a:prstGeom>
        </p:spPr>
      </p:pic>
    </p:spTree>
    <p:extLst>
      <p:ext uri="{BB962C8B-B14F-4D97-AF65-F5344CB8AC3E}">
        <p14:creationId xmlns:p14="http://schemas.microsoft.com/office/powerpoint/2010/main" val="913414865"/>
      </p:ext>
    </p:extLst>
  </p:cSld>
  <p:clrMapOvr>
    <a:masterClrMapping/>
  </p:clrMapOvr>
  <p:transition spd="slow" advTm="0">
    <p:cover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110F8-9749-4503-8993-75E456D70CDC}"/>
              </a:ext>
            </a:extLst>
          </p:cNvPr>
          <p:cNvSpPr>
            <a:spLocks noGrp="1"/>
          </p:cNvSpPr>
          <p:nvPr>
            <p:ph type="title"/>
          </p:nvPr>
        </p:nvSpPr>
        <p:spPr/>
        <p:txBody>
          <a:bodyPr/>
          <a:lstStyle/>
          <a:p>
            <a:r>
              <a:rPr lang="en-US" dirty="0"/>
              <a:t>Preliminary Environmental Impacts</a:t>
            </a:r>
          </a:p>
        </p:txBody>
      </p:sp>
      <p:sp>
        <p:nvSpPr>
          <p:cNvPr id="3" name="Content Placeholder 2">
            <a:extLst>
              <a:ext uri="{FF2B5EF4-FFF2-40B4-BE49-F238E27FC236}">
                <a16:creationId xmlns:a16="http://schemas.microsoft.com/office/drawing/2014/main" id="{30B57D6D-76FD-4914-A80C-EBC13D095D21}"/>
              </a:ext>
            </a:extLst>
          </p:cNvPr>
          <p:cNvSpPr>
            <a:spLocks noGrp="1"/>
          </p:cNvSpPr>
          <p:nvPr>
            <p:ph idx="1"/>
          </p:nvPr>
        </p:nvSpPr>
        <p:spPr>
          <a:xfrm>
            <a:off x="1184006" y="2133600"/>
            <a:ext cx="3235594" cy="3810000"/>
          </a:xfrm>
        </p:spPr>
        <p:txBody>
          <a:bodyPr>
            <a:noAutofit/>
          </a:bodyPr>
          <a:lstStyle/>
          <a:p>
            <a:pPr marL="0" indent="0" hangingPunct="0">
              <a:spcBef>
                <a:spcPts val="400"/>
              </a:spcBef>
              <a:buNone/>
            </a:pPr>
            <a:r>
              <a:rPr lang="en-US" sz="1600" dirty="0"/>
              <a:t>Air quality</a:t>
            </a:r>
          </a:p>
          <a:p>
            <a:pPr marL="0" indent="0" hangingPunct="0">
              <a:spcBef>
                <a:spcPts val="400"/>
              </a:spcBef>
              <a:buNone/>
            </a:pPr>
            <a:endParaRPr lang="en-US" sz="1050" dirty="0"/>
          </a:p>
          <a:p>
            <a:pPr marL="0" indent="0" hangingPunct="0">
              <a:spcBef>
                <a:spcPts val="400"/>
              </a:spcBef>
              <a:buNone/>
            </a:pPr>
            <a:endParaRPr lang="en-US" sz="1600" dirty="0"/>
          </a:p>
          <a:p>
            <a:pPr marL="0" indent="0" hangingPunct="0">
              <a:spcBef>
                <a:spcPts val="400"/>
              </a:spcBef>
              <a:buNone/>
            </a:pPr>
            <a:r>
              <a:rPr lang="en-US" sz="1600" dirty="0"/>
              <a:t>Noise</a:t>
            </a:r>
          </a:p>
          <a:p>
            <a:pPr marL="0" indent="0" hangingPunct="0">
              <a:spcBef>
                <a:spcPts val="400"/>
              </a:spcBef>
              <a:buNone/>
            </a:pPr>
            <a:endParaRPr lang="en-US" sz="1050" dirty="0"/>
          </a:p>
          <a:p>
            <a:pPr marL="0" indent="0" hangingPunct="0">
              <a:spcBef>
                <a:spcPts val="400"/>
              </a:spcBef>
              <a:buNone/>
            </a:pPr>
            <a:r>
              <a:rPr lang="en-US" sz="1600" dirty="0"/>
              <a:t>		</a:t>
            </a:r>
          </a:p>
          <a:p>
            <a:pPr marL="0" indent="0" hangingPunct="0">
              <a:spcBef>
                <a:spcPts val="400"/>
              </a:spcBef>
              <a:buNone/>
            </a:pPr>
            <a:r>
              <a:rPr lang="en-US" sz="1600" dirty="0"/>
              <a:t>Conceptual Stage Relocation Plan (Relocations)</a:t>
            </a:r>
          </a:p>
          <a:p>
            <a:pPr marL="0" indent="0" hangingPunct="0">
              <a:spcBef>
                <a:spcPts val="400"/>
              </a:spcBef>
              <a:buNone/>
            </a:pPr>
            <a:endParaRPr lang="en-US" sz="1050" dirty="0"/>
          </a:p>
          <a:p>
            <a:pPr marL="0" indent="0" hangingPunct="0">
              <a:spcBef>
                <a:spcPts val="400"/>
              </a:spcBef>
              <a:buNone/>
            </a:pPr>
            <a:endParaRPr lang="en-US" sz="1600" dirty="0"/>
          </a:p>
          <a:p>
            <a:pPr marL="0" indent="0" hangingPunct="0">
              <a:spcBef>
                <a:spcPts val="400"/>
              </a:spcBef>
              <a:buNone/>
            </a:pPr>
            <a:r>
              <a:rPr lang="en-US" sz="1600" dirty="0"/>
              <a:t>National Historic Preservation Act Section 106: Historic Architecture and Archaeology</a:t>
            </a:r>
          </a:p>
        </p:txBody>
      </p:sp>
      <p:pic>
        <p:nvPicPr>
          <p:cNvPr id="5" name="Graphic 4" descr="Cloud">
            <a:extLst>
              <a:ext uri="{FF2B5EF4-FFF2-40B4-BE49-F238E27FC236}">
                <a16:creationId xmlns:a16="http://schemas.microsoft.com/office/drawing/2014/main" id="{370BCB39-A3F6-4437-9A5E-F7117D37A6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3736" y="1888359"/>
            <a:ext cx="765316" cy="765316"/>
          </a:xfrm>
          <a:prstGeom prst="rect">
            <a:avLst/>
          </a:prstGeom>
        </p:spPr>
      </p:pic>
      <p:pic>
        <p:nvPicPr>
          <p:cNvPr id="7" name="Graphic 6" descr="Ringer">
            <a:extLst>
              <a:ext uri="{FF2B5EF4-FFF2-40B4-BE49-F238E27FC236}">
                <a16:creationId xmlns:a16="http://schemas.microsoft.com/office/drawing/2014/main" id="{C9091D3C-0EB9-4D17-A099-E2169FAC459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3158" y="2814308"/>
            <a:ext cx="609600" cy="609600"/>
          </a:xfrm>
          <a:prstGeom prst="rect">
            <a:avLst/>
          </a:prstGeom>
        </p:spPr>
      </p:pic>
      <p:sp>
        <p:nvSpPr>
          <p:cNvPr id="12" name="Rectangle 11">
            <a:extLst>
              <a:ext uri="{FF2B5EF4-FFF2-40B4-BE49-F238E27FC236}">
                <a16:creationId xmlns:a16="http://schemas.microsoft.com/office/drawing/2014/main" id="{49E71289-589E-4DC3-A1DC-7F29747D82E0}"/>
              </a:ext>
            </a:extLst>
          </p:cNvPr>
          <p:cNvSpPr/>
          <p:nvPr/>
        </p:nvSpPr>
        <p:spPr>
          <a:xfrm>
            <a:off x="381000" y="1396756"/>
            <a:ext cx="7848600" cy="369332"/>
          </a:xfrm>
          <a:prstGeom prst="rect">
            <a:avLst/>
          </a:prstGeom>
        </p:spPr>
        <p:txBody>
          <a:bodyPr wrap="square">
            <a:spAutoFit/>
          </a:bodyPr>
          <a:lstStyle/>
          <a:p>
            <a:pPr hangingPunct="0">
              <a:spcBef>
                <a:spcPct val="20000"/>
              </a:spcBef>
              <a:buClr>
                <a:srgbClr val="E71B1B"/>
              </a:buClr>
            </a:pPr>
            <a:r>
              <a:rPr lang="en-US" dirty="0">
                <a:solidFill>
                  <a:schemeClr val="accent5"/>
                </a:solidFill>
                <a:latin typeface="Open Sans"/>
              </a:rPr>
              <a:t>The following environmental technical studies are under development:</a:t>
            </a:r>
          </a:p>
        </p:txBody>
      </p:sp>
      <p:sp>
        <p:nvSpPr>
          <p:cNvPr id="14" name="Content Placeholder 2">
            <a:extLst>
              <a:ext uri="{FF2B5EF4-FFF2-40B4-BE49-F238E27FC236}">
                <a16:creationId xmlns:a16="http://schemas.microsoft.com/office/drawing/2014/main" id="{C4DC80F8-70C8-4C15-85A4-16E3F1818F63}"/>
              </a:ext>
            </a:extLst>
          </p:cNvPr>
          <p:cNvSpPr txBox="1">
            <a:spLocks/>
          </p:cNvSpPr>
          <p:nvPr/>
        </p:nvSpPr>
        <p:spPr>
          <a:xfrm>
            <a:off x="5791200" y="2133600"/>
            <a:ext cx="3352800" cy="3810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E71B1B"/>
              </a:buClr>
              <a:buFont typeface="Arial" panose="020B0604020202020204" pitchFamily="34" charset="0"/>
              <a:buChar char="•"/>
              <a:defRPr sz="1800" kern="1200">
                <a:solidFill>
                  <a:schemeClr val="accent5"/>
                </a:solidFill>
                <a:latin typeface="Open Sans"/>
                <a:ea typeface="+mn-ea"/>
                <a:cs typeface="Open Sans"/>
              </a:defRPr>
            </a:lvl1pPr>
            <a:lvl2pPr marL="742950" indent="-285750" algn="l" defTabSz="914400" rtl="0" eaLnBrk="1" latinLnBrk="0" hangingPunct="1">
              <a:spcBef>
                <a:spcPct val="20000"/>
              </a:spcBef>
              <a:buClr>
                <a:srgbClr val="E71B1B"/>
              </a:buClr>
              <a:buFont typeface="Calibri" panose="020F0502020204030204" pitchFamily="34" charset="0"/>
              <a:buChar char="▫"/>
              <a:defRPr sz="1600" kern="1200">
                <a:solidFill>
                  <a:schemeClr val="accent5"/>
                </a:solidFill>
                <a:latin typeface="Open Sans"/>
                <a:ea typeface="+mn-ea"/>
                <a:cs typeface="Open Sans"/>
              </a:defRPr>
            </a:lvl2pPr>
            <a:lvl3pPr marL="1143000" indent="-228600" algn="l" defTabSz="914400" rtl="0" eaLnBrk="1" latinLnBrk="0" hangingPunct="1">
              <a:spcBef>
                <a:spcPct val="20000"/>
              </a:spcBef>
              <a:buClr>
                <a:srgbClr val="E71B1B"/>
              </a:buClr>
              <a:buFont typeface="Calibri" panose="020F0502020204030204" pitchFamily="34" charset="0"/>
              <a:buChar char="–"/>
              <a:defRPr sz="1400" kern="1200">
                <a:solidFill>
                  <a:schemeClr val="accent5"/>
                </a:solidFill>
                <a:latin typeface="Open Sans"/>
                <a:ea typeface="+mn-ea"/>
                <a:cs typeface="Open Sans"/>
              </a:defRPr>
            </a:lvl3pPr>
            <a:lvl4pPr marL="1600200" indent="-228600" algn="l" defTabSz="914400" rtl="0" eaLnBrk="1" latinLnBrk="0" hangingPunct="1">
              <a:spcBef>
                <a:spcPct val="20000"/>
              </a:spcBef>
              <a:buClr>
                <a:srgbClr val="E71B1B"/>
              </a:buClr>
              <a:buFont typeface="Wingdings" panose="05000000000000000000" pitchFamily="2" charset="2"/>
              <a:buChar char="§"/>
              <a:defRPr sz="1200" kern="1200">
                <a:solidFill>
                  <a:schemeClr val="accent5"/>
                </a:solidFill>
                <a:latin typeface="Open Sans"/>
                <a:ea typeface="+mn-ea"/>
                <a:cs typeface="Open Sans"/>
              </a:defRPr>
            </a:lvl4pPr>
            <a:lvl5pPr marL="2057400" indent="-228600" algn="l" defTabSz="914400" rtl="0" eaLnBrk="1" latinLnBrk="0" hangingPunct="1">
              <a:spcBef>
                <a:spcPct val="20000"/>
              </a:spcBef>
              <a:buClr>
                <a:srgbClr val="E71B1B"/>
              </a:buClr>
              <a:buFont typeface="Arial" pitchFamily="34" charset="0"/>
              <a:buChar char="»"/>
              <a:defRPr sz="1200" kern="1200">
                <a:solidFill>
                  <a:schemeClr val="accent5"/>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hangingPunct="0">
              <a:spcBef>
                <a:spcPts val="400"/>
              </a:spcBef>
              <a:buFont typeface="Arial" panose="020B0604020202020204" pitchFamily="34" charset="0"/>
              <a:buNone/>
            </a:pPr>
            <a:r>
              <a:rPr lang="en-US" sz="1600" dirty="0"/>
              <a:t>Environmental justice</a:t>
            </a:r>
          </a:p>
          <a:p>
            <a:pPr marL="0" indent="0" hangingPunct="0">
              <a:spcBef>
                <a:spcPts val="400"/>
              </a:spcBef>
              <a:buFont typeface="Arial" panose="020B0604020202020204" pitchFamily="34" charset="0"/>
              <a:buNone/>
            </a:pPr>
            <a:endParaRPr lang="en-US" sz="1050" dirty="0"/>
          </a:p>
          <a:p>
            <a:pPr marL="0" indent="0" hangingPunct="0">
              <a:spcBef>
                <a:spcPts val="400"/>
              </a:spcBef>
              <a:buFont typeface="Arial" panose="020B0604020202020204" pitchFamily="34" charset="0"/>
              <a:buNone/>
            </a:pPr>
            <a:endParaRPr lang="en-US" sz="1600" dirty="0"/>
          </a:p>
          <a:p>
            <a:pPr marL="0" indent="0" hangingPunct="0">
              <a:spcBef>
                <a:spcPts val="400"/>
              </a:spcBef>
              <a:buFont typeface="Arial" panose="020B0604020202020204" pitchFamily="34" charset="0"/>
              <a:buNone/>
            </a:pPr>
            <a:r>
              <a:rPr lang="en-US" sz="1600" dirty="0"/>
              <a:t>Hazardous materials</a:t>
            </a:r>
          </a:p>
          <a:p>
            <a:pPr marL="0" indent="0" hangingPunct="0">
              <a:spcBef>
                <a:spcPts val="400"/>
              </a:spcBef>
              <a:buFont typeface="Arial" panose="020B0604020202020204" pitchFamily="34" charset="0"/>
              <a:buNone/>
            </a:pPr>
            <a:endParaRPr lang="en-US" sz="1050" dirty="0"/>
          </a:p>
          <a:p>
            <a:pPr marL="0" indent="0" hangingPunct="0">
              <a:spcBef>
                <a:spcPts val="400"/>
              </a:spcBef>
              <a:buFont typeface="Arial" panose="020B0604020202020204" pitchFamily="34" charset="0"/>
              <a:buNone/>
            </a:pPr>
            <a:endParaRPr lang="en-US" sz="1600" dirty="0"/>
          </a:p>
          <a:p>
            <a:pPr marL="0" indent="0" hangingPunct="0">
              <a:spcBef>
                <a:spcPts val="400"/>
              </a:spcBef>
              <a:buNone/>
            </a:pPr>
            <a:r>
              <a:rPr lang="en-US" sz="1600" dirty="0"/>
              <a:t>Traffic and safety </a:t>
            </a:r>
            <a:br>
              <a:rPr lang="en-US" sz="1600" dirty="0"/>
            </a:br>
            <a:r>
              <a:rPr lang="en-US" sz="1600" dirty="0"/>
              <a:t>engineering studies</a:t>
            </a:r>
          </a:p>
          <a:p>
            <a:pPr marL="0" indent="0" hangingPunct="0">
              <a:spcBef>
                <a:spcPts val="400"/>
              </a:spcBef>
              <a:buNone/>
            </a:pPr>
            <a:endParaRPr lang="en-US" sz="1400" dirty="0"/>
          </a:p>
          <a:p>
            <a:pPr marL="0" indent="0" hangingPunct="0">
              <a:spcBef>
                <a:spcPts val="400"/>
              </a:spcBef>
              <a:buNone/>
            </a:pPr>
            <a:r>
              <a:rPr lang="en-US" sz="1600" dirty="0"/>
              <a:t>		</a:t>
            </a:r>
          </a:p>
          <a:p>
            <a:pPr marL="0" indent="0" hangingPunct="0">
              <a:spcBef>
                <a:spcPts val="0"/>
              </a:spcBef>
              <a:buNone/>
            </a:pPr>
            <a:r>
              <a:rPr lang="en-US" sz="1600" dirty="0"/>
              <a:t>Natural resources: Threatened </a:t>
            </a:r>
            <a:br>
              <a:rPr lang="en-US" sz="1600" dirty="0"/>
            </a:br>
            <a:r>
              <a:rPr lang="en-US" sz="1600" dirty="0"/>
              <a:t>and endangered species, streams, wetlands, water quality and floodplains</a:t>
            </a:r>
          </a:p>
          <a:p>
            <a:pPr marL="0" indent="0" hangingPunct="0">
              <a:spcBef>
                <a:spcPts val="0"/>
              </a:spcBef>
              <a:buFont typeface="Arial" panose="020B0604020202020204" pitchFamily="34" charset="0"/>
              <a:buNone/>
            </a:pPr>
            <a:endParaRPr lang="en-US" sz="1600" dirty="0"/>
          </a:p>
        </p:txBody>
      </p:sp>
      <p:pic>
        <p:nvPicPr>
          <p:cNvPr id="16" name="Graphic 15" descr="Checklist">
            <a:extLst>
              <a:ext uri="{FF2B5EF4-FFF2-40B4-BE49-F238E27FC236}">
                <a16:creationId xmlns:a16="http://schemas.microsoft.com/office/drawing/2014/main" id="{93842D96-1897-497F-A87D-4CC025916DF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7674" y="3730404"/>
            <a:ext cx="609599" cy="609599"/>
          </a:xfrm>
          <a:prstGeom prst="rect">
            <a:avLst/>
          </a:prstGeom>
        </p:spPr>
      </p:pic>
      <p:pic>
        <p:nvPicPr>
          <p:cNvPr id="20" name="Graphic 19" descr="Court">
            <a:extLst>
              <a:ext uri="{FF2B5EF4-FFF2-40B4-BE49-F238E27FC236}">
                <a16:creationId xmlns:a16="http://schemas.microsoft.com/office/drawing/2014/main" id="{4C480FD9-480D-47DD-9FB2-20FFE280CA6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4615" y="4800600"/>
            <a:ext cx="711378" cy="711378"/>
          </a:xfrm>
          <a:prstGeom prst="rect">
            <a:avLst/>
          </a:prstGeom>
        </p:spPr>
      </p:pic>
      <p:pic>
        <p:nvPicPr>
          <p:cNvPr id="22" name="Graphic 21" descr="Traffic light">
            <a:extLst>
              <a:ext uri="{FF2B5EF4-FFF2-40B4-BE49-F238E27FC236}">
                <a16:creationId xmlns:a16="http://schemas.microsoft.com/office/drawing/2014/main" id="{4AEF8ED6-5056-4F14-BE79-0533D503112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105400" y="3730401"/>
            <a:ext cx="609602" cy="609602"/>
          </a:xfrm>
          <a:prstGeom prst="rect">
            <a:avLst/>
          </a:prstGeom>
        </p:spPr>
      </p:pic>
      <p:pic>
        <p:nvPicPr>
          <p:cNvPr id="26" name="Graphic 25" descr="Warning">
            <a:extLst>
              <a:ext uri="{FF2B5EF4-FFF2-40B4-BE49-F238E27FC236}">
                <a16:creationId xmlns:a16="http://schemas.microsoft.com/office/drawing/2014/main" id="{BF2E64A6-6262-424F-A2DC-4AF67436AB9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143501" y="2852408"/>
            <a:ext cx="533400" cy="533400"/>
          </a:xfrm>
          <a:prstGeom prst="rect">
            <a:avLst/>
          </a:prstGeom>
        </p:spPr>
      </p:pic>
      <p:pic>
        <p:nvPicPr>
          <p:cNvPr id="32" name="Graphic 31" descr="Open hand with plant">
            <a:extLst>
              <a:ext uri="{FF2B5EF4-FFF2-40B4-BE49-F238E27FC236}">
                <a16:creationId xmlns:a16="http://schemas.microsoft.com/office/drawing/2014/main" id="{1BC6D9B1-287F-4A79-8B7E-6A685CEE997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097470" y="2023660"/>
            <a:ext cx="609602" cy="609602"/>
          </a:xfrm>
          <a:prstGeom prst="rect">
            <a:avLst/>
          </a:prstGeom>
        </p:spPr>
      </p:pic>
      <p:pic>
        <p:nvPicPr>
          <p:cNvPr id="36" name="Graphic 35" descr="Water">
            <a:extLst>
              <a:ext uri="{FF2B5EF4-FFF2-40B4-BE49-F238E27FC236}">
                <a16:creationId xmlns:a16="http://schemas.microsoft.com/office/drawing/2014/main" id="{60D17A19-13FC-48C4-9E87-5C68E8150B9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056013" y="4876800"/>
            <a:ext cx="708376" cy="708376"/>
          </a:xfrm>
          <a:prstGeom prst="rect">
            <a:avLst/>
          </a:prstGeom>
        </p:spPr>
      </p:pic>
    </p:spTree>
    <p:extLst>
      <p:ext uri="{BB962C8B-B14F-4D97-AF65-F5344CB8AC3E}">
        <p14:creationId xmlns:p14="http://schemas.microsoft.com/office/powerpoint/2010/main" val="2126620984"/>
      </p:ext>
    </p:extLst>
  </p:cSld>
  <p:clrMapOvr>
    <a:masterClrMapping/>
  </p:clrMapOvr>
  <p:transition spd="slow" advTm="0">
    <p:cover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117E10B9-A867-46DD-A650-0B744E405C65}"/>
              </a:ext>
            </a:extLst>
          </p:cNvPr>
          <p:cNvGraphicFramePr>
            <a:graphicFrameLocks noGrp="1"/>
          </p:cNvGraphicFramePr>
          <p:nvPr>
            <p:ph idx="1"/>
            <p:extLst>
              <p:ext uri="{D42A27DB-BD31-4B8C-83A1-F6EECF244321}">
                <p14:modId xmlns:p14="http://schemas.microsoft.com/office/powerpoint/2010/main" val="134695193"/>
              </p:ext>
            </p:extLst>
          </p:nvPr>
        </p:nvGraphicFramePr>
        <p:xfrm>
          <a:off x="0" y="1"/>
          <a:ext cx="9144000" cy="6851298"/>
        </p:xfrm>
        <a:graphic>
          <a:graphicData uri="http://schemas.openxmlformats.org/drawingml/2006/table">
            <a:tbl>
              <a:tblPr firstRow="1" firstCol="1" bandRow="1">
                <a:tableStyleId>{5C22544A-7EE6-4342-B048-85BDC9FD1C3A}</a:tableStyleId>
              </a:tblPr>
              <a:tblGrid>
                <a:gridCol w="2209800">
                  <a:extLst>
                    <a:ext uri="{9D8B030D-6E8A-4147-A177-3AD203B41FA5}">
                      <a16:colId xmlns:a16="http://schemas.microsoft.com/office/drawing/2014/main" val="3456276983"/>
                    </a:ext>
                  </a:extLst>
                </a:gridCol>
                <a:gridCol w="1905000">
                  <a:extLst>
                    <a:ext uri="{9D8B030D-6E8A-4147-A177-3AD203B41FA5}">
                      <a16:colId xmlns:a16="http://schemas.microsoft.com/office/drawing/2014/main" val="1925416562"/>
                    </a:ext>
                  </a:extLst>
                </a:gridCol>
                <a:gridCol w="1219200">
                  <a:extLst>
                    <a:ext uri="{9D8B030D-6E8A-4147-A177-3AD203B41FA5}">
                      <a16:colId xmlns:a16="http://schemas.microsoft.com/office/drawing/2014/main" val="3996719688"/>
                    </a:ext>
                  </a:extLst>
                </a:gridCol>
                <a:gridCol w="1905000">
                  <a:extLst>
                    <a:ext uri="{9D8B030D-6E8A-4147-A177-3AD203B41FA5}">
                      <a16:colId xmlns:a16="http://schemas.microsoft.com/office/drawing/2014/main" val="3654471618"/>
                    </a:ext>
                  </a:extLst>
                </a:gridCol>
                <a:gridCol w="1905000">
                  <a:extLst>
                    <a:ext uri="{9D8B030D-6E8A-4147-A177-3AD203B41FA5}">
                      <a16:colId xmlns:a16="http://schemas.microsoft.com/office/drawing/2014/main" val="2225068939"/>
                    </a:ext>
                  </a:extLst>
                </a:gridCol>
              </a:tblGrid>
              <a:tr h="609599">
                <a:tc gridSpan="5">
                  <a:txBody>
                    <a:bodyPr/>
                    <a:lstStyle/>
                    <a:p>
                      <a:pPr marL="0" marR="0" algn="ctr" hangingPunct="0">
                        <a:spcBef>
                          <a:spcPts val="0"/>
                        </a:spcBef>
                        <a:spcAft>
                          <a:spcPts val="600"/>
                        </a:spcAft>
                      </a:pPr>
                      <a:r>
                        <a:rPr lang="en-US" sz="1800" kern="1400" dirty="0">
                          <a:effectLst/>
                        </a:rPr>
                        <a:t>SR-29 (US-27) – Preliminary Environmental Impact Totals*</a:t>
                      </a:r>
                    </a:p>
                  </a:txBody>
                  <a:tcPr marL="22263" marR="22263" marT="0" marB="0" anchor="ctr">
                    <a:solidFill>
                      <a:srgbClr val="02307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71619176"/>
                  </a:ext>
                </a:extLst>
              </a:tr>
              <a:tr h="304800">
                <a:tc gridSpan="2">
                  <a:txBody>
                    <a:bodyPr/>
                    <a:lstStyle/>
                    <a:p>
                      <a:pPr marL="0" marR="0" algn="ctr" hangingPunct="0">
                        <a:spcBef>
                          <a:spcPts val="0"/>
                        </a:spcBef>
                        <a:spcAft>
                          <a:spcPts val="0"/>
                        </a:spcAft>
                      </a:pPr>
                      <a:r>
                        <a:rPr lang="en-US" sz="1000" b="1" kern="1400" dirty="0">
                          <a:solidFill>
                            <a:schemeClr val="tx1"/>
                          </a:solidFill>
                          <a:effectLst/>
                        </a:rPr>
                        <a:t>Impact Category</a:t>
                      </a:r>
                      <a:endParaRPr lang="en-US" sz="1000" b="1" kern="1400" dirty="0">
                        <a:solidFill>
                          <a:schemeClr val="tx1"/>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FF7575"/>
                    </a:solidFill>
                  </a:tcPr>
                </a:tc>
                <a:tc hMerge="1">
                  <a:txBody>
                    <a:bodyPr/>
                    <a:lstStyle/>
                    <a:p>
                      <a:endParaRPr lang="en-US"/>
                    </a:p>
                  </a:txBody>
                  <a:tcPr/>
                </a:tc>
                <a:tc>
                  <a:txBody>
                    <a:bodyPr/>
                    <a:lstStyle/>
                    <a:p>
                      <a:pPr marL="0" marR="0" algn="ctr" hangingPunct="0">
                        <a:spcBef>
                          <a:spcPts val="0"/>
                        </a:spcBef>
                        <a:spcAft>
                          <a:spcPts val="0"/>
                        </a:spcAft>
                      </a:pPr>
                      <a:r>
                        <a:rPr lang="en-US" sz="1000" b="1" kern="1400" dirty="0">
                          <a:solidFill>
                            <a:schemeClr val="tx1"/>
                          </a:solidFill>
                          <a:effectLst/>
                        </a:rPr>
                        <a:t>No-Build Alternative</a:t>
                      </a:r>
                      <a:endParaRPr lang="en-US" sz="1000" b="1" kern="1400" dirty="0">
                        <a:solidFill>
                          <a:schemeClr val="tx1"/>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FF7575"/>
                    </a:solidFill>
                  </a:tcPr>
                </a:tc>
                <a:tc>
                  <a:txBody>
                    <a:bodyPr/>
                    <a:lstStyle/>
                    <a:p>
                      <a:pPr marL="0" marR="0" algn="ctr" hangingPunct="0">
                        <a:spcBef>
                          <a:spcPts val="0"/>
                        </a:spcBef>
                        <a:spcAft>
                          <a:spcPts val="0"/>
                        </a:spcAft>
                      </a:pPr>
                      <a:r>
                        <a:rPr lang="en-US" sz="1000" b="1" kern="1400" dirty="0">
                          <a:solidFill>
                            <a:schemeClr val="tx1"/>
                          </a:solidFill>
                          <a:effectLst/>
                        </a:rPr>
                        <a:t>Build Alternative A</a:t>
                      </a:r>
                      <a:endParaRPr lang="en-US" sz="1000" b="1" kern="1400" dirty="0">
                        <a:solidFill>
                          <a:schemeClr val="tx1"/>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FF7575"/>
                    </a:solidFill>
                  </a:tcPr>
                </a:tc>
                <a:tc>
                  <a:txBody>
                    <a:bodyPr/>
                    <a:lstStyle/>
                    <a:p>
                      <a:pPr marL="0" marR="0" algn="ctr" hangingPunct="0">
                        <a:spcBef>
                          <a:spcPts val="0"/>
                        </a:spcBef>
                        <a:spcAft>
                          <a:spcPts val="0"/>
                        </a:spcAft>
                      </a:pPr>
                      <a:r>
                        <a:rPr lang="en-US" sz="1000" b="1" kern="1400" dirty="0">
                          <a:solidFill>
                            <a:schemeClr val="tx1"/>
                          </a:solidFill>
                          <a:effectLst/>
                        </a:rPr>
                        <a:t>Build Alternative B</a:t>
                      </a:r>
                      <a:endParaRPr lang="en-US" sz="1000" b="1" kern="1400" dirty="0">
                        <a:solidFill>
                          <a:schemeClr val="tx1"/>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FF7575"/>
                    </a:solidFill>
                  </a:tcPr>
                </a:tc>
                <a:extLst>
                  <a:ext uri="{0D108BD9-81ED-4DB2-BD59-A6C34878D82A}">
                    <a16:rowId xmlns:a16="http://schemas.microsoft.com/office/drawing/2014/main" val="2536550594"/>
                  </a:ext>
                </a:extLst>
              </a:tr>
              <a:tr h="156034">
                <a:tc rowSpan="3">
                  <a:txBody>
                    <a:bodyPr/>
                    <a:lstStyle/>
                    <a:p>
                      <a:pPr marL="0" marR="0" algn="ctr" hangingPunct="0">
                        <a:spcBef>
                          <a:spcPts val="0"/>
                        </a:spcBef>
                        <a:spcAft>
                          <a:spcPts val="0"/>
                        </a:spcAft>
                      </a:pPr>
                      <a:r>
                        <a:rPr lang="en-US" sz="900" b="0" kern="1400" dirty="0">
                          <a:effectLst/>
                        </a:rPr>
                        <a:t>Property Relocations**</a:t>
                      </a:r>
                      <a:endParaRPr lang="en-US" sz="900" b="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023072"/>
                    </a:solidFill>
                  </a:tcPr>
                </a:tc>
                <a:tc>
                  <a:txBody>
                    <a:bodyPr/>
                    <a:lstStyle/>
                    <a:p>
                      <a:pPr marL="0" marR="0" algn="ctr" hangingPunct="0">
                        <a:spcBef>
                          <a:spcPts val="0"/>
                        </a:spcBef>
                        <a:spcAft>
                          <a:spcPts val="0"/>
                        </a:spcAft>
                      </a:pPr>
                      <a:r>
                        <a:rPr lang="en-US" sz="900" kern="1400" dirty="0">
                          <a:effectLst/>
                        </a:rPr>
                        <a:t>Residential</a:t>
                      </a:r>
                      <a:endParaRPr lang="en-US" sz="90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BFDEEF"/>
                    </a:solidFill>
                  </a:tcPr>
                </a:tc>
                <a:tc>
                  <a:txBody>
                    <a:bodyPr/>
                    <a:lstStyle/>
                    <a:p>
                      <a:pPr marL="0" marR="0" algn="ctr" hangingPunct="0">
                        <a:spcBef>
                          <a:spcPts val="0"/>
                        </a:spcBef>
                        <a:spcAft>
                          <a:spcPts val="0"/>
                        </a:spcAft>
                      </a:pPr>
                      <a:r>
                        <a:rPr lang="en-US" sz="900" kern="1400" dirty="0">
                          <a:effectLst/>
                        </a:rPr>
                        <a:t>No Impact</a:t>
                      </a:r>
                      <a:endParaRPr lang="en-US" sz="90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BFDEEF"/>
                    </a:solidFill>
                  </a:tcPr>
                </a:tc>
                <a:tc>
                  <a:txBody>
                    <a:bodyPr/>
                    <a:lstStyle/>
                    <a:p>
                      <a:pPr marL="0" marR="0" algn="ctr" hangingPunct="0">
                        <a:spcBef>
                          <a:spcPts val="0"/>
                        </a:spcBef>
                        <a:spcAft>
                          <a:spcPts val="0"/>
                        </a:spcAft>
                      </a:pPr>
                      <a:r>
                        <a:rPr lang="en-US" sz="900" kern="1400" dirty="0">
                          <a:effectLst/>
                        </a:rPr>
                        <a:t>29</a:t>
                      </a:r>
                      <a:endParaRPr lang="en-US" sz="90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BFDEEF"/>
                    </a:solidFill>
                  </a:tcPr>
                </a:tc>
                <a:tc>
                  <a:txBody>
                    <a:bodyPr/>
                    <a:lstStyle/>
                    <a:p>
                      <a:pPr marL="0" marR="0" algn="ctr" hangingPunct="0">
                        <a:spcBef>
                          <a:spcPts val="0"/>
                        </a:spcBef>
                        <a:spcAft>
                          <a:spcPts val="0"/>
                        </a:spcAft>
                      </a:pPr>
                      <a:r>
                        <a:rPr lang="en-US" sz="900" kern="1400" dirty="0">
                          <a:effectLst/>
                        </a:rPr>
                        <a:t>22</a:t>
                      </a:r>
                      <a:endParaRPr lang="en-US" sz="90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BFDEEF"/>
                    </a:solidFill>
                  </a:tcPr>
                </a:tc>
                <a:extLst>
                  <a:ext uri="{0D108BD9-81ED-4DB2-BD59-A6C34878D82A}">
                    <a16:rowId xmlns:a16="http://schemas.microsoft.com/office/drawing/2014/main" val="1557798241"/>
                  </a:ext>
                </a:extLst>
              </a:tr>
              <a:tr h="156034">
                <a:tc vMerge="1">
                  <a:txBody>
                    <a:bodyPr/>
                    <a:lstStyle/>
                    <a:p>
                      <a:endParaRPr lang="en-US"/>
                    </a:p>
                  </a:txBody>
                  <a:tcPr/>
                </a:tc>
                <a:tc>
                  <a:txBody>
                    <a:bodyPr/>
                    <a:lstStyle/>
                    <a:p>
                      <a:pPr marL="0" marR="0" algn="ctr" hangingPunct="0">
                        <a:spcBef>
                          <a:spcPts val="0"/>
                        </a:spcBef>
                        <a:spcAft>
                          <a:spcPts val="0"/>
                        </a:spcAft>
                      </a:pPr>
                      <a:r>
                        <a:rPr lang="en-US" sz="900" b="0" kern="1400">
                          <a:effectLst/>
                        </a:rPr>
                        <a:t>Commercial</a:t>
                      </a:r>
                      <a:endParaRPr lang="en-US" sz="900" b="0" kern="140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D7EAF5"/>
                    </a:solidFill>
                  </a:tcPr>
                </a:tc>
                <a:tc>
                  <a:txBody>
                    <a:bodyPr/>
                    <a:lstStyle/>
                    <a:p>
                      <a:pPr marL="0" marR="0" algn="ctr" hangingPunct="0">
                        <a:spcBef>
                          <a:spcPts val="0"/>
                        </a:spcBef>
                        <a:spcAft>
                          <a:spcPts val="0"/>
                        </a:spcAft>
                      </a:pPr>
                      <a:r>
                        <a:rPr lang="en-US" sz="900" kern="1400" dirty="0">
                          <a:effectLst/>
                        </a:rPr>
                        <a:t>No Impact</a:t>
                      </a:r>
                      <a:endParaRPr lang="en-US" sz="90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D7EAF5"/>
                    </a:solidFill>
                  </a:tcPr>
                </a:tc>
                <a:tc>
                  <a:txBody>
                    <a:bodyPr/>
                    <a:lstStyle/>
                    <a:p>
                      <a:pPr marL="0" marR="0" algn="ctr" hangingPunct="0">
                        <a:spcBef>
                          <a:spcPts val="0"/>
                        </a:spcBef>
                        <a:spcAft>
                          <a:spcPts val="0"/>
                        </a:spcAft>
                      </a:pPr>
                      <a:r>
                        <a:rPr lang="en-US" sz="900" kern="1400" dirty="0">
                          <a:effectLst/>
                        </a:rPr>
                        <a:t>2</a:t>
                      </a:r>
                      <a:endParaRPr lang="en-US" sz="90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D7EAF5"/>
                    </a:solidFill>
                  </a:tcPr>
                </a:tc>
                <a:tc>
                  <a:txBody>
                    <a:bodyPr/>
                    <a:lstStyle/>
                    <a:p>
                      <a:pPr marL="0" marR="0" algn="ctr" hangingPunct="0">
                        <a:spcBef>
                          <a:spcPts val="0"/>
                        </a:spcBef>
                        <a:spcAft>
                          <a:spcPts val="0"/>
                        </a:spcAft>
                      </a:pPr>
                      <a:r>
                        <a:rPr lang="en-US" sz="900" kern="1400" dirty="0">
                          <a:effectLst/>
                        </a:rPr>
                        <a:t>1</a:t>
                      </a:r>
                      <a:endParaRPr lang="en-US" sz="90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D7EAF5"/>
                    </a:solidFill>
                  </a:tcPr>
                </a:tc>
                <a:extLst>
                  <a:ext uri="{0D108BD9-81ED-4DB2-BD59-A6C34878D82A}">
                    <a16:rowId xmlns:a16="http://schemas.microsoft.com/office/drawing/2014/main" val="3093130919"/>
                  </a:ext>
                </a:extLst>
              </a:tr>
              <a:tr h="156034">
                <a:tc vMerge="1">
                  <a:txBody>
                    <a:bodyPr/>
                    <a:lstStyle/>
                    <a:p>
                      <a:endParaRPr lang="en-US"/>
                    </a:p>
                  </a:txBody>
                  <a:tcPr/>
                </a:tc>
                <a:tc>
                  <a:txBody>
                    <a:bodyPr/>
                    <a:lstStyle/>
                    <a:p>
                      <a:pPr marL="0" marR="0" algn="ctr" hangingPunct="0">
                        <a:spcBef>
                          <a:spcPts val="0"/>
                        </a:spcBef>
                        <a:spcAft>
                          <a:spcPts val="0"/>
                        </a:spcAft>
                      </a:pPr>
                      <a:r>
                        <a:rPr lang="en-US" sz="900" b="0" kern="1400" dirty="0">
                          <a:effectLst/>
                        </a:rPr>
                        <a:t>Non-Profit</a:t>
                      </a:r>
                      <a:endParaRPr lang="en-US" sz="900" b="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BFDEEF"/>
                    </a:solidFill>
                  </a:tcPr>
                </a:tc>
                <a:tc>
                  <a:txBody>
                    <a:bodyPr/>
                    <a:lstStyle/>
                    <a:p>
                      <a:pPr marL="0" marR="0" algn="ctr" hangingPunct="0">
                        <a:spcBef>
                          <a:spcPts val="0"/>
                        </a:spcBef>
                        <a:spcAft>
                          <a:spcPts val="0"/>
                        </a:spcAft>
                      </a:pPr>
                      <a:r>
                        <a:rPr lang="en-US" sz="900" kern="1400" dirty="0">
                          <a:effectLst/>
                        </a:rPr>
                        <a:t>No Impact</a:t>
                      </a:r>
                      <a:endParaRPr lang="en-US" sz="90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BFDEEF"/>
                    </a:solidFill>
                  </a:tcPr>
                </a:tc>
                <a:tc>
                  <a:txBody>
                    <a:bodyPr/>
                    <a:lstStyle/>
                    <a:p>
                      <a:pPr marL="0" marR="0" algn="ctr" hangingPunct="0">
                        <a:spcBef>
                          <a:spcPts val="0"/>
                        </a:spcBef>
                        <a:spcAft>
                          <a:spcPts val="0"/>
                        </a:spcAft>
                      </a:pPr>
                      <a:r>
                        <a:rPr lang="en-US" sz="900" kern="1400" dirty="0">
                          <a:effectLst/>
                        </a:rPr>
                        <a:t>2</a:t>
                      </a:r>
                      <a:endParaRPr lang="en-US" sz="90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BFDEEF"/>
                    </a:solidFill>
                  </a:tcPr>
                </a:tc>
                <a:tc>
                  <a:txBody>
                    <a:bodyPr/>
                    <a:lstStyle/>
                    <a:p>
                      <a:pPr marL="0" marR="0" algn="ctr" hangingPunct="0">
                        <a:spcBef>
                          <a:spcPts val="0"/>
                        </a:spcBef>
                        <a:spcAft>
                          <a:spcPts val="0"/>
                        </a:spcAft>
                      </a:pPr>
                      <a:r>
                        <a:rPr lang="en-US" sz="900" kern="1400" dirty="0">
                          <a:effectLst/>
                        </a:rPr>
                        <a:t>3</a:t>
                      </a:r>
                      <a:endParaRPr lang="en-US" sz="90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BFDEEF"/>
                    </a:solidFill>
                  </a:tcPr>
                </a:tc>
                <a:extLst>
                  <a:ext uri="{0D108BD9-81ED-4DB2-BD59-A6C34878D82A}">
                    <a16:rowId xmlns:a16="http://schemas.microsoft.com/office/drawing/2014/main" val="2237410848"/>
                  </a:ext>
                </a:extLst>
              </a:tr>
              <a:tr h="515797">
                <a:tc rowSpan="2">
                  <a:txBody>
                    <a:bodyPr/>
                    <a:lstStyle/>
                    <a:p>
                      <a:pPr marL="0" marR="0" algn="ctr" hangingPunct="0">
                        <a:spcBef>
                          <a:spcPts val="0"/>
                        </a:spcBef>
                        <a:spcAft>
                          <a:spcPts val="0"/>
                        </a:spcAft>
                      </a:pPr>
                      <a:r>
                        <a:rPr lang="en-US" sz="900" b="0" kern="1400" dirty="0">
                          <a:effectLst/>
                        </a:rPr>
                        <a:t>Socioeconomic and Communities</a:t>
                      </a:r>
                      <a:endParaRPr lang="en-US" sz="900" b="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023072"/>
                    </a:solidFill>
                  </a:tcPr>
                </a:tc>
                <a:tc>
                  <a:txBody>
                    <a:bodyPr/>
                    <a:lstStyle/>
                    <a:p>
                      <a:pPr marL="0" marR="0" algn="ctr" hangingPunct="0">
                        <a:spcBef>
                          <a:spcPts val="0"/>
                        </a:spcBef>
                        <a:spcAft>
                          <a:spcPts val="0"/>
                        </a:spcAft>
                      </a:pPr>
                      <a:r>
                        <a:rPr lang="en-US" sz="900" b="0" kern="1400" dirty="0">
                          <a:effectLst/>
                        </a:rPr>
                        <a:t>Impacts to Low-Income Populations</a:t>
                      </a:r>
                      <a:endParaRPr lang="en-US" sz="900" b="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D7EAF5"/>
                    </a:solidFill>
                  </a:tcPr>
                </a:tc>
                <a:tc>
                  <a:txBody>
                    <a:bodyPr/>
                    <a:lstStyle/>
                    <a:p>
                      <a:pPr marL="0" marR="0" algn="ctr" hangingPunct="0">
                        <a:spcBef>
                          <a:spcPts val="0"/>
                        </a:spcBef>
                        <a:spcAft>
                          <a:spcPts val="0"/>
                        </a:spcAft>
                      </a:pPr>
                      <a:r>
                        <a:rPr lang="en-US" sz="900" kern="1400" dirty="0">
                          <a:effectLst/>
                        </a:rPr>
                        <a:t>No Impact</a:t>
                      </a:r>
                      <a:endParaRPr lang="en-US" sz="90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D7EAF5"/>
                    </a:solidFill>
                  </a:tcPr>
                </a:tc>
                <a:tc gridSpan="2">
                  <a:txBody>
                    <a:bodyPr/>
                    <a:lstStyle/>
                    <a:p>
                      <a:pPr marL="0" marR="0" algn="ctr" hangingPunct="0">
                        <a:spcBef>
                          <a:spcPts val="0"/>
                        </a:spcBef>
                        <a:spcAft>
                          <a:spcPts val="0"/>
                        </a:spcAft>
                      </a:pPr>
                      <a:r>
                        <a:rPr lang="en-US" sz="900" kern="1400" dirty="0">
                          <a:effectLst/>
                        </a:rPr>
                        <a:t>Low-income communities present within the project area. </a:t>
                      </a:r>
                      <a:br>
                        <a:rPr lang="en-US" sz="900" kern="1400" dirty="0">
                          <a:effectLst/>
                        </a:rPr>
                      </a:br>
                      <a:r>
                        <a:rPr lang="en-US" sz="900" kern="1400" dirty="0">
                          <a:effectLst/>
                        </a:rPr>
                        <a:t>Studies currently underway to identify potential impacts. </a:t>
                      </a:r>
                      <a:br>
                        <a:rPr lang="en-US" sz="900" kern="1400" dirty="0">
                          <a:effectLst/>
                        </a:rPr>
                      </a:br>
                      <a:r>
                        <a:rPr lang="en-US" sz="900" kern="1400" dirty="0">
                          <a:effectLst/>
                        </a:rPr>
                        <a:t>Results to be presented in the Environmental Assessment.</a:t>
                      </a:r>
                      <a:endParaRPr lang="en-US" sz="90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D7EAF5"/>
                    </a:solidFill>
                  </a:tcPr>
                </a:tc>
                <a:tc hMerge="1">
                  <a:txBody>
                    <a:bodyPr/>
                    <a:lstStyle/>
                    <a:p>
                      <a:pPr marL="0" marR="0" algn="ctr" hangingPunct="0">
                        <a:spcBef>
                          <a:spcPts val="0"/>
                        </a:spcBef>
                        <a:spcAft>
                          <a:spcPts val="0"/>
                        </a:spcAft>
                      </a:pPr>
                      <a:endParaRPr lang="en-US" sz="80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D7EAF5"/>
                    </a:solidFill>
                  </a:tcPr>
                </a:tc>
                <a:extLst>
                  <a:ext uri="{0D108BD9-81ED-4DB2-BD59-A6C34878D82A}">
                    <a16:rowId xmlns:a16="http://schemas.microsoft.com/office/drawing/2014/main" val="4137561545"/>
                  </a:ext>
                </a:extLst>
              </a:tr>
              <a:tr h="159613">
                <a:tc vMerge="1">
                  <a:txBody>
                    <a:bodyPr/>
                    <a:lstStyle/>
                    <a:p>
                      <a:endParaRPr lang="en-US"/>
                    </a:p>
                  </a:txBody>
                  <a:tcPr/>
                </a:tc>
                <a:tc>
                  <a:txBody>
                    <a:bodyPr/>
                    <a:lstStyle/>
                    <a:p>
                      <a:pPr marL="0" marR="0" algn="ctr" hangingPunct="0">
                        <a:spcBef>
                          <a:spcPts val="0"/>
                        </a:spcBef>
                        <a:spcAft>
                          <a:spcPts val="0"/>
                        </a:spcAft>
                      </a:pPr>
                      <a:r>
                        <a:rPr lang="en-US" sz="900" b="0" kern="1400">
                          <a:effectLst/>
                        </a:rPr>
                        <a:t>Impacts to Minority Populations</a:t>
                      </a:r>
                      <a:endParaRPr lang="en-US" sz="900" b="0" kern="140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BFDEEF"/>
                    </a:solidFill>
                  </a:tcPr>
                </a:tc>
                <a:tc>
                  <a:txBody>
                    <a:bodyPr/>
                    <a:lstStyle/>
                    <a:p>
                      <a:pPr marL="0" marR="0" algn="ctr" hangingPunct="0">
                        <a:spcBef>
                          <a:spcPts val="0"/>
                        </a:spcBef>
                        <a:spcAft>
                          <a:spcPts val="0"/>
                        </a:spcAft>
                      </a:pPr>
                      <a:r>
                        <a:rPr lang="en-US" sz="900" kern="1400">
                          <a:effectLst/>
                        </a:rPr>
                        <a:t>No Impact</a:t>
                      </a:r>
                      <a:endParaRPr lang="en-US" sz="900" kern="140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BFDEEF"/>
                    </a:solidFill>
                  </a:tcPr>
                </a:tc>
                <a:tc>
                  <a:txBody>
                    <a:bodyPr/>
                    <a:lstStyle/>
                    <a:p>
                      <a:pPr marL="0" marR="0" algn="ctr" hangingPunct="0">
                        <a:spcBef>
                          <a:spcPts val="0"/>
                        </a:spcBef>
                        <a:spcAft>
                          <a:spcPts val="0"/>
                        </a:spcAft>
                      </a:pPr>
                      <a:r>
                        <a:rPr lang="en-US" sz="900" kern="1400">
                          <a:effectLst/>
                        </a:rPr>
                        <a:t>No Impact</a:t>
                      </a:r>
                      <a:endParaRPr lang="en-US" sz="900" kern="140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BFDEEF"/>
                    </a:solidFill>
                  </a:tcPr>
                </a:tc>
                <a:tc>
                  <a:txBody>
                    <a:bodyPr/>
                    <a:lstStyle/>
                    <a:p>
                      <a:pPr marL="0" marR="0" algn="ctr" hangingPunct="0">
                        <a:spcBef>
                          <a:spcPts val="0"/>
                        </a:spcBef>
                        <a:spcAft>
                          <a:spcPts val="0"/>
                        </a:spcAft>
                      </a:pPr>
                      <a:r>
                        <a:rPr lang="en-US" sz="900" kern="1400" dirty="0">
                          <a:effectLst/>
                        </a:rPr>
                        <a:t>No Impact</a:t>
                      </a:r>
                      <a:endParaRPr lang="en-US" sz="90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BFDEEF"/>
                    </a:solidFill>
                  </a:tcPr>
                </a:tc>
                <a:extLst>
                  <a:ext uri="{0D108BD9-81ED-4DB2-BD59-A6C34878D82A}">
                    <a16:rowId xmlns:a16="http://schemas.microsoft.com/office/drawing/2014/main" val="3202104625"/>
                  </a:ext>
                </a:extLst>
              </a:tr>
              <a:tr h="373787">
                <a:tc rowSpan="2">
                  <a:txBody>
                    <a:bodyPr/>
                    <a:lstStyle/>
                    <a:p>
                      <a:pPr marL="0" marR="0" algn="ctr" hangingPunct="0">
                        <a:spcBef>
                          <a:spcPts val="0"/>
                        </a:spcBef>
                        <a:spcAft>
                          <a:spcPts val="0"/>
                        </a:spcAft>
                      </a:pPr>
                      <a:r>
                        <a:rPr lang="en-US" sz="900" b="0" kern="1400" dirty="0">
                          <a:effectLst/>
                        </a:rPr>
                        <a:t>Section 106 (Cultural Resources)</a:t>
                      </a:r>
                      <a:endParaRPr lang="en-US" sz="900" b="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023072"/>
                    </a:solidFill>
                  </a:tcPr>
                </a:tc>
                <a:tc>
                  <a:txBody>
                    <a:bodyPr/>
                    <a:lstStyle/>
                    <a:p>
                      <a:pPr marL="0" marR="0" algn="ctr" hangingPunct="0">
                        <a:spcBef>
                          <a:spcPts val="0"/>
                        </a:spcBef>
                        <a:spcAft>
                          <a:spcPts val="0"/>
                        </a:spcAft>
                      </a:pPr>
                      <a:r>
                        <a:rPr lang="en-US" sz="900" b="0" kern="1400" dirty="0">
                          <a:effectLst/>
                        </a:rPr>
                        <a:t>Archaeology</a:t>
                      </a:r>
                      <a:endParaRPr lang="en-US" sz="900" b="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D7EAF5"/>
                    </a:solidFill>
                  </a:tcPr>
                </a:tc>
                <a:tc>
                  <a:txBody>
                    <a:bodyPr/>
                    <a:lstStyle/>
                    <a:p>
                      <a:pPr marL="0" marR="0" algn="ctr" hangingPunct="0">
                        <a:spcBef>
                          <a:spcPts val="0"/>
                        </a:spcBef>
                        <a:spcAft>
                          <a:spcPts val="0"/>
                        </a:spcAft>
                      </a:pPr>
                      <a:r>
                        <a:rPr lang="en-US" sz="900" kern="1400">
                          <a:effectLst/>
                        </a:rPr>
                        <a:t>No Impact</a:t>
                      </a:r>
                      <a:endParaRPr lang="en-US" sz="900" kern="140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D7EAF5"/>
                    </a:solidFill>
                  </a:tcPr>
                </a:tc>
                <a:tc gridSpan="2">
                  <a:txBody>
                    <a:bodyPr/>
                    <a:lstStyle/>
                    <a:p>
                      <a:pPr marL="0" marR="0" algn="ctr" hangingPunct="0">
                        <a:spcBef>
                          <a:spcPts val="0"/>
                        </a:spcBef>
                        <a:spcAft>
                          <a:spcPts val="0"/>
                        </a:spcAft>
                      </a:pPr>
                      <a:r>
                        <a:rPr lang="en-US" sz="900" kern="1400" dirty="0">
                          <a:effectLst/>
                        </a:rPr>
                        <a:t>Studies currently underway to identify potential impacts.</a:t>
                      </a:r>
                    </a:p>
                    <a:p>
                      <a:pPr marL="0" marR="0" algn="ctr" hangingPunct="0">
                        <a:spcBef>
                          <a:spcPts val="0"/>
                        </a:spcBef>
                        <a:spcAft>
                          <a:spcPts val="0"/>
                        </a:spcAft>
                      </a:pPr>
                      <a:r>
                        <a:rPr lang="en-US" sz="900" kern="1400" dirty="0">
                          <a:effectLst/>
                        </a:rPr>
                        <a:t>Results to be presented in the Environmental Assessment.</a:t>
                      </a:r>
                      <a:endParaRPr lang="en-US" sz="90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D7EAF5"/>
                    </a:solidFill>
                  </a:tcPr>
                </a:tc>
                <a:tc hMerge="1">
                  <a:txBody>
                    <a:bodyPr/>
                    <a:lstStyle/>
                    <a:p>
                      <a:endParaRPr lang="en-US"/>
                    </a:p>
                  </a:txBody>
                  <a:tcPr/>
                </a:tc>
                <a:extLst>
                  <a:ext uri="{0D108BD9-81ED-4DB2-BD59-A6C34878D82A}">
                    <a16:rowId xmlns:a16="http://schemas.microsoft.com/office/drawing/2014/main" val="1674211757"/>
                  </a:ext>
                </a:extLst>
              </a:tr>
              <a:tr h="159613">
                <a:tc vMerge="1">
                  <a:txBody>
                    <a:bodyPr/>
                    <a:lstStyle/>
                    <a:p>
                      <a:endParaRPr lang="en-US"/>
                    </a:p>
                  </a:txBody>
                  <a:tcPr/>
                </a:tc>
                <a:tc>
                  <a:txBody>
                    <a:bodyPr/>
                    <a:lstStyle/>
                    <a:p>
                      <a:pPr marL="0" marR="0" algn="ctr" hangingPunct="0">
                        <a:spcBef>
                          <a:spcPts val="0"/>
                        </a:spcBef>
                        <a:spcAft>
                          <a:spcPts val="0"/>
                        </a:spcAft>
                      </a:pPr>
                      <a:r>
                        <a:rPr lang="en-US" sz="900" b="0" kern="1400" dirty="0">
                          <a:effectLst/>
                        </a:rPr>
                        <a:t>Historic Architecture</a:t>
                      </a:r>
                      <a:endParaRPr lang="en-US" sz="900" b="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BFDEEF"/>
                    </a:solidFill>
                  </a:tcPr>
                </a:tc>
                <a:tc>
                  <a:txBody>
                    <a:bodyPr/>
                    <a:lstStyle/>
                    <a:p>
                      <a:pPr marL="0" marR="0" algn="ctr" hangingPunct="0">
                        <a:spcBef>
                          <a:spcPts val="0"/>
                        </a:spcBef>
                        <a:spcAft>
                          <a:spcPts val="0"/>
                        </a:spcAft>
                      </a:pPr>
                      <a:r>
                        <a:rPr lang="en-US" sz="900" kern="1400">
                          <a:effectLst/>
                        </a:rPr>
                        <a:t>No Impact</a:t>
                      </a:r>
                      <a:endParaRPr lang="en-US" sz="900" kern="140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BFDEEF"/>
                    </a:solidFill>
                  </a:tcPr>
                </a:tc>
                <a:tc>
                  <a:txBody>
                    <a:bodyPr/>
                    <a:lstStyle/>
                    <a:p>
                      <a:pPr marL="0" marR="0" algn="ctr" hangingPunct="0">
                        <a:spcBef>
                          <a:spcPts val="0"/>
                        </a:spcBef>
                        <a:spcAft>
                          <a:spcPts val="0"/>
                        </a:spcAft>
                      </a:pPr>
                      <a:r>
                        <a:rPr lang="en-US" sz="900" kern="1400" dirty="0">
                          <a:effectLst/>
                        </a:rPr>
                        <a:t>No Impact</a:t>
                      </a:r>
                      <a:endParaRPr lang="en-US" sz="90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BFDEEF"/>
                    </a:solidFill>
                  </a:tcPr>
                </a:tc>
                <a:tc>
                  <a:txBody>
                    <a:bodyPr/>
                    <a:lstStyle/>
                    <a:p>
                      <a:pPr marL="0" marR="0" algn="ctr" hangingPunct="0">
                        <a:spcBef>
                          <a:spcPts val="0"/>
                        </a:spcBef>
                        <a:spcAft>
                          <a:spcPts val="0"/>
                        </a:spcAft>
                      </a:pPr>
                      <a:r>
                        <a:rPr lang="en-US" sz="900" kern="1400" dirty="0">
                          <a:effectLst/>
                        </a:rPr>
                        <a:t>No Impact</a:t>
                      </a:r>
                      <a:endParaRPr lang="en-US" sz="90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BFDEEF"/>
                    </a:solidFill>
                  </a:tcPr>
                </a:tc>
                <a:extLst>
                  <a:ext uri="{0D108BD9-81ED-4DB2-BD59-A6C34878D82A}">
                    <a16:rowId xmlns:a16="http://schemas.microsoft.com/office/drawing/2014/main" val="2862653549"/>
                  </a:ext>
                </a:extLst>
              </a:tr>
              <a:tr h="209335">
                <a:tc>
                  <a:txBody>
                    <a:bodyPr/>
                    <a:lstStyle/>
                    <a:p>
                      <a:pPr marL="0" marR="0" algn="ctr" hangingPunct="0">
                        <a:spcBef>
                          <a:spcPts val="0"/>
                        </a:spcBef>
                        <a:spcAft>
                          <a:spcPts val="0"/>
                        </a:spcAft>
                      </a:pPr>
                      <a:r>
                        <a:rPr lang="en-US" sz="900" b="0" kern="1400" dirty="0">
                          <a:effectLst/>
                        </a:rPr>
                        <a:t>Wetlands (Acres)</a:t>
                      </a:r>
                      <a:endParaRPr lang="en-US" sz="900" b="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023072"/>
                    </a:solidFill>
                  </a:tcPr>
                </a:tc>
                <a:tc>
                  <a:txBody>
                    <a:bodyPr/>
                    <a:lstStyle/>
                    <a:p>
                      <a:pPr marL="0" marR="0" algn="ctr" hangingPunct="0">
                        <a:spcBef>
                          <a:spcPts val="0"/>
                        </a:spcBef>
                        <a:spcAft>
                          <a:spcPts val="0"/>
                        </a:spcAft>
                      </a:pPr>
                      <a:r>
                        <a:rPr lang="en-US" sz="900" b="0" kern="1400" dirty="0">
                          <a:effectLst/>
                        </a:rPr>
                        <a:t>Fill</a:t>
                      </a:r>
                      <a:endParaRPr lang="en-US" sz="900" b="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D7EAF5"/>
                    </a:solidFill>
                  </a:tcPr>
                </a:tc>
                <a:tc>
                  <a:txBody>
                    <a:bodyPr/>
                    <a:lstStyle/>
                    <a:p>
                      <a:pPr marL="0" marR="0" algn="ctr" hangingPunct="0">
                        <a:spcBef>
                          <a:spcPts val="0"/>
                        </a:spcBef>
                        <a:spcAft>
                          <a:spcPts val="0"/>
                        </a:spcAft>
                      </a:pPr>
                      <a:r>
                        <a:rPr lang="en-US" sz="900" kern="1400">
                          <a:effectLst/>
                        </a:rPr>
                        <a:t>No Impact</a:t>
                      </a:r>
                      <a:endParaRPr lang="en-US" sz="900" kern="140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D7EAF5"/>
                    </a:solidFill>
                  </a:tcPr>
                </a:tc>
                <a:tc>
                  <a:txBody>
                    <a:bodyPr/>
                    <a:lstStyle/>
                    <a:p>
                      <a:pPr marL="0" marR="0" algn="ctr" hangingPunct="0">
                        <a:spcBef>
                          <a:spcPts val="0"/>
                        </a:spcBef>
                        <a:spcAft>
                          <a:spcPts val="0"/>
                        </a:spcAft>
                      </a:pPr>
                      <a:r>
                        <a:rPr lang="en-US" sz="900" kern="1400">
                          <a:effectLst/>
                        </a:rPr>
                        <a:t>10.6</a:t>
                      </a:r>
                      <a:endParaRPr lang="en-US" sz="900" kern="140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D7EAF5"/>
                    </a:solidFill>
                  </a:tcPr>
                </a:tc>
                <a:tc>
                  <a:txBody>
                    <a:bodyPr/>
                    <a:lstStyle/>
                    <a:p>
                      <a:pPr marL="0" marR="0" algn="ctr" hangingPunct="0">
                        <a:spcBef>
                          <a:spcPts val="0"/>
                        </a:spcBef>
                        <a:spcAft>
                          <a:spcPts val="0"/>
                        </a:spcAft>
                      </a:pPr>
                      <a:r>
                        <a:rPr lang="en-US" sz="900" kern="1400" dirty="0">
                          <a:effectLst/>
                        </a:rPr>
                        <a:t>11.3</a:t>
                      </a:r>
                      <a:endParaRPr lang="en-US" sz="90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D7EAF5"/>
                    </a:solidFill>
                  </a:tcPr>
                </a:tc>
                <a:extLst>
                  <a:ext uri="{0D108BD9-81ED-4DB2-BD59-A6C34878D82A}">
                    <a16:rowId xmlns:a16="http://schemas.microsoft.com/office/drawing/2014/main" val="2386063510"/>
                  </a:ext>
                </a:extLst>
              </a:tr>
              <a:tr h="164452">
                <a:tc rowSpan="2">
                  <a:txBody>
                    <a:bodyPr/>
                    <a:lstStyle/>
                    <a:p>
                      <a:pPr marL="0" marR="0" algn="ctr" hangingPunct="0">
                        <a:spcBef>
                          <a:spcPts val="0"/>
                        </a:spcBef>
                        <a:spcAft>
                          <a:spcPts val="0"/>
                        </a:spcAft>
                      </a:pPr>
                      <a:r>
                        <a:rPr lang="en-US" sz="900" b="0" kern="1400" dirty="0">
                          <a:effectLst/>
                        </a:rPr>
                        <a:t>Streams </a:t>
                      </a:r>
                    </a:p>
                    <a:p>
                      <a:pPr marL="0" marR="0" algn="ctr" hangingPunct="0">
                        <a:spcBef>
                          <a:spcPts val="0"/>
                        </a:spcBef>
                        <a:spcAft>
                          <a:spcPts val="0"/>
                        </a:spcAft>
                      </a:pPr>
                      <a:r>
                        <a:rPr lang="en-US" sz="900" b="0" kern="1400" dirty="0">
                          <a:effectLst/>
                        </a:rPr>
                        <a:t>(Linear Feet)</a:t>
                      </a:r>
                      <a:endParaRPr lang="en-US" sz="900" b="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023072"/>
                    </a:solidFill>
                  </a:tcPr>
                </a:tc>
                <a:tc>
                  <a:txBody>
                    <a:bodyPr/>
                    <a:lstStyle/>
                    <a:p>
                      <a:pPr marL="0" marR="0" algn="ctr" hangingPunct="0">
                        <a:spcBef>
                          <a:spcPts val="0"/>
                        </a:spcBef>
                        <a:spcAft>
                          <a:spcPts val="0"/>
                        </a:spcAft>
                      </a:pPr>
                      <a:r>
                        <a:rPr lang="en-US" sz="900" b="0" kern="1400" dirty="0">
                          <a:effectLst/>
                        </a:rPr>
                        <a:t>Perennial/Intermittent</a:t>
                      </a:r>
                      <a:endParaRPr lang="en-US" sz="900" b="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BFDEEF"/>
                    </a:solidFill>
                  </a:tcPr>
                </a:tc>
                <a:tc>
                  <a:txBody>
                    <a:bodyPr/>
                    <a:lstStyle/>
                    <a:p>
                      <a:pPr marL="0" marR="0" algn="ctr" hangingPunct="0">
                        <a:spcBef>
                          <a:spcPts val="0"/>
                        </a:spcBef>
                        <a:spcAft>
                          <a:spcPts val="0"/>
                        </a:spcAft>
                      </a:pPr>
                      <a:r>
                        <a:rPr lang="en-US" sz="900" kern="1400" dirty="0">
                          <a:effectLst/>
                        </a:rPr>
                        <a:t>No Impact</a:t>
                      </a:r>
                      <a:endParaRPr lang="en-US" sz="90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BFDEEF"/>
                    </a:solidFill>
                  </a:tcPr>
                </a:tc>
                <a:tc>
                  <a:txBody>
                    <a:bodyPr/>
                    <a:lstStyle/>
                    <a:p>
                      <a:pPr marL="0" marR="0" algn="ctr" hangingPunct="0">
                        <a:spcBef>
                          <a:spcPts val="0"/>
                        </a:spcBef>
                        <a:spcAft>
                          <a:spcPts val="0"/>
                        </a:spcAft>
                      </a:pPr>
                      <a:r>
                        <a:rPr lang="en-US" sz="900" kern="1400" dirty="0">
                          <a:effectLst/>
                        </a:rPr>
                        <a:t>30,369</a:t>
                      </a:r>
                      <a:endParaRPr lang="en-US" sz="90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BFDEEF"/>
                    </a:solidFill>
                  </a:tcPr>
                </a:tc>
                <a:tc>
                  <a:txBody>
                    <a:bodyPr/>
                    <a:lstStyle/>
                    <a:p>
                      <a:pPr marL="0" marR="0" algn="ctr" hangingPunct="0">
                        <a:spcBef>
                          <a:spcPts val="0"/>
                        </a:spcBef>
                        <a:spcAft>
                          <a:spcPts val="0"/>
                        </a:spcAft>
                      </a:pPr>
                      <a:r>
                        <a:rPr lang="en-US" sz="900" kern="1400" dirty="0">
                          <a:effectLst/>
                        </a:rPr>
                        <a:t>29,355</a:t>
                      </a:r>
                      <a:endParaRPr lang="en-US" sz="90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BFDEEF"/>
                    </a:solidFill>
                  </a:tcPr>
                </a:tc>
                <a:extLst>
                  <a:ext uri="{0D108BD9-81ED-4DB2-BD59-A6C34878D82A}">
                    <a16:rowId xmlns:a16="http://schemas.microsoft.com/office/drawing/2014/main" val="1704717361"/>
                  </a:ext>
                </a:extLst>
              </a:tr>
              <a:tr h="239420">
                <a:tc vMerge="1">
                  <a:txBody>
                    <a:bodyPr/>
                    <a:lstStyle/>
                    <a:p>
                      <a:endParaRPr lang="en-US"/>
                    </a:p>
                  </a:txBody>
                  <a:tcPr/>
                </a:tc>
                <a:tc>
                  <a:txBody>
                    <a:bodyPr/>
                    <a:lstStyle/>
                    <a:p>
                      <a:pPr marL="0" marR="0" algn="ctr" hangingPunct="0">
                        <a:spcBef>
                          <a:spcPts val="0"/>
                        </a:spcBef>
                        <a:spcAft>
                          <a:spcPts val="0"/>
                        </a:spcAft>
                      </a:pPr>
                      <a:r>
                        <a:rPr lang="en-US" sz="900" b="0" kern="1400" dirty="0">
                          <a:effectLst/>
                        </a:rPr>
                        <a:t>Ephemeral/Wet Weather Conveyance</a:t>
                      </a:r>
                      <a:endParaRPr lang="en-US" sz="900" b="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D7EAF5"/>
                    </a:solidFill>
                  </a:tcPr>
                </a:tc>
                <a:tc>
                  <a:txBody>
                    <a:bodyPr/>
                    <a:lstStyle/>
                    <a:p>
                      <a:pPr marL="0" marR="0" algn="ctr" hangingPunct="0">
                        <a:spcBef>
                          <a:spcPts val="0"/>
                        </a:spcBef>
                        <a:spcAft>
                          <a:spcPts val="0"/>
                        </a:spcAft>
                      </a:pPr>
                      <a:r>
                        <a:rPr lang="en-US" sz="900" kern="1400" dirty="0">
                          <a:effectLst/>
                        </a:rPr>
                        <a:t>No Impact</a:t>
                      </a:r>
                      <a:endParaRPr lang="en-US" sz="90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D7EAF5"/>
                    </a:solidFill>
                  </a:tcPr>
                </a:tc>
                <a:tc>
                  <a:txBody>
                    <a:bodyPr/>
                    <a:lstStyle/>
                    <a:p>
                      <a:pPr marL="0" marR="0" algn="ctr" hangingPunct="0">
                        <a:spcBef>
                          <a:spcPts val="0"/>
                        </a:spcBef>
                        <a:spcAft>
                          <a:spcPts val="0"/>
                        </a:spcAft>
                      </a:pPr>
                      <a:r>
                        <a:rPr lang="en-US" sz="900" kern="1400" dirty="0">
                          <a:effectLst/>
                        </a:rPr>
                        <a:t>8,792</a:t>
                      </a:r>
                      <a:endParaRPr lang="en-US" sz="90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D7EAF5"/>
                    </a:solidFill>
                  </a:tcPr>
                </a:tc>
                <a:tc>
                  <a:txBody>
                    <a:bodyPr/>
                    <a:lstStyle/>
                    <a:p>
                      <a:pPr marL="0" marR="0" algn="ctr" hangingPunct="0">
                        <a:spcBef>
                          <a:spcPts val="0"/>
                        </a:spcBef>
                        <a:spcAft>
                          <a:spcPts val="0"/>
                        </a:spcAft>
                      </a:pPr>
                      <a:r>
                        <a:rPr lang="en-US" sz="900" kern="1400" dirty="0">
                          <a:effectLst/>
                        </a:rPr>
                        <a:t>9,480</a:t>
                      </a:r>
                      <a:endParaRPr lang="en-US" sz="90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D7EAF5"/>
                    </a:solidFill>
                  </a:tcPr>
                </a:tc>
                <a:extLst>
                  <a:ext uri="{0D108BD9-81ED-4DB2-BD59-A6C34878D82A}">
                    <a16:rowId xmlns:a16="http://schemas.microsoft.com/office/drawing/2014/main" val="3179094988"/>
                  </a:ext>
                </a:extLst>
              </a:tr>
              <a:tr h="454798">
                <a:tc rowSpan="2">
                  <a:txBody>
                    <a:bodyPr/>
                    <a:lstStyle/>
                    <a:p>
                      <a:pPr marL="0" marR="0" algn="ctr" hangingPunct="0">
                        <a:spcBef>
                          <a:spcPts val="0"/>
                        </a:spcBef>
                        <a:spcAft>
                          <a:spcPts val="0"/>
                        </a:spcAft>
                      </a:pPr>
                      <a:r>
                        <a:rPr lang="en-US" sz="900" b="0" kern="1400" dirty="0">
                          <a:effectLst/>
                        </a:rPr>
                        <a:t>Threatened and Endangered Species</a:t>
                      </a:r>
                    </a:p>
                    <a:p>
                      <a:pPr marL="0" marR="0" algn="ctr" hangingPunct="0">
                        <a:spcBef>
                          <a:spcPts val="0"/>
                        </a:spcBef>
                        <a:spcAft>
                          <a:spcPts val="0"/>
                        </a:spcAft>
                      </a:pPr>
                      <a:r>
                        <a:rPr lang="en-US" sz="900" b="0" kern="1400" dirty="0">
                          <a:effectLst/>
                        </a:rPr>
                        <a:t>(Species found within a 1-4 miles radius </a:t>
                      </a:r>
                      <a:br>
                        <a:rPr lang="en-US" sz="900" b="0" kern="1400" dirty="0">
                          <a:effectLst/>
                        </a:rPr>
                      </a:br>
                      <a:r>
                        <a:rPr lang="en-US" sz="900" b="0" kern="1400" dirty="0">
                          <a:effectLst/>
                        </a:rPr>
                        <a:t>of the project area)</a:t>
                      </a:r>
                      <a:endParaRPr lang="en-US" sz="900" b="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023072"/>
                    </a:solidFill>
                  </a:tcPr>
                </a:tc>
                <a:tc>
                  <a:txBody>
                    <a:bodyPr/>
                    <a:lstStyle/>
                    <a:p>
                      <a:pPr marL="0" marR="0" algn="ctr" hangingPunct="0">
                        <a:spcBef>
                          <a:spcPts val="0"/>
                        </a:spcBef>
                        <a:spcAft>
                          <a:spcPts val="0"/>
                        </a:spcAft>
                      </a:pPr>
                      <a:r>
                        <a:rPr lang="en-US" sz="900" b="0" kern="1400" dirty="0">
                          <a:effectLst/>
                        </a:rPr>
                        <a:t>Federally-Listed Species</a:t>
                      </a:r>
                      <a:endParaRPr lang="en-US" sz="900" b="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BFDEEF"/>
                    </a:solidFill>
                  </a:tcPr>
                </a:tc>
                <a:tc>
                  <a:txBody>
                    <a:bodyPr/>
                    <a:lstStyle/>
                    <a:p>
                      <a:pPr marL="0" marR="0" algn="ctr" hangingPunct="0">
                        <a:spcBef>
                          <a:spcPts val="0"/>
                        </a:spcBef>
                        <a:spcAft>
                          <a:spcPts val="0"/>
                        </a:spcAft>
                      </a:pPr>
                      <a:r>
                        <a:rPr lang="en-US" sz="900" kern="1400" dirty="0">
                          <a:effectLst/>
                        </a:rPr>
                        <a:t>No Impact</a:t>
                      </a:r>
                      <a:endParaRPr lang="en-US" sz="90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BFDEEF"/>
                    </a:solidFill>
                  </a:tcPr>
                </a:tc>
                <a:tc gridSpan="2">
                  <a:txBody>
                    <a:bodyPr/>
                    <a:lstStyle/>
                    <a:p>
                      <a:pPr marL="0" marR="0" algn="ctr" hangingPunct="0">
                        <a:spcBef>
                          <a:spcPts val="0"/>
                        </a:spcBef>
                        <a:spcAft>
                          <a:spcPts val="0"/>
                        </a:spcAft>
                      </a:pPr>
                      <a:r>
                        <a:rPr lang="en-US" sz="900" kern="1400" dirty="0">
                          <a:effectLst/>
                        </a:rPr>
                        <a:t>3 federally-listed species identified. Studies currently underway to identify potential impacts. Results to be presented in the Environmental Assessment.</a:t>
                      </a:r>
                      <a:endParaRPr lang="en-US" sz="90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BFDEEF"/>
                    </a:solidFill>
                  </a:tcPr>
                </a:tc>
                <a:tc hMerge="1">
                  <a:txBody>
                    <a:bodyPr/>
                    <a:lstStyle/>
                    <a:p>
                      <a:endParaRPr lang="en-US"/>
                    </a:p>
                  </a:txBody>
                  <a:tcPr/>
                </a:tc>
                <a:extLst>
                  <a:ext uri="{0D108BD9-81ED-4DB2-BD59-A6C34878D82A}">
                    <a16:rowId xmlns:a16="http://schemas.microsoft.com/office/drawing/2014/main" val="3526394115"/>
                  </a:ext>
                </a:extLst>
              </a:tr>
              <a:tr h="457200">
                <a:tc vMerge="1">
                  <a:txBody>
                    <a:bodyPr/>
                    <a:lstStyle/>
                    <a:p>
                      <a:endParaRPr lang="en-US"/>
                    </a:p>
                  </a:txBody>
                  <a:tcPr/>
                </a:tc>
                <a:tc>
                  <a:txBody>
                    <a:bodyPr/>
                    <a:lstStyle/>
                    <a:p>
                      <a:pPr marL="0" marR="0" algn="ctr" hangingPunct="0">
                        <a:spcBef>
                          <a:spcPts val="0"/>
                        </a:spcBef>
                        <a:spcAft>
                          <a:spcPts val="0"/>
                        </a:spcAft>
                      </a:pPr>
                      <a:r>
                        <a:rPr lang="en-US" sz="900" b="0" kern="1400" dirty="0">
                          <a:effectLst/>
                        </a:rPr>
                        <a:t>State-Listed Species</a:t>
                      </a:r>
                      <a:endParaRPr lang="en-US" sz="900" b="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D7EAF5"/>
                    </a:solidFill>
                  </a:tcPr>
                </a:tc>
                <a:tc>
                  <a:txBody>
                    <a:bodyPr/>
                    <a:lstStyle/>
                    <a:p>
                      <a:pPr marL="0" marR="0" algn="ctr" hangingPunct="0">
                        <a:spcBef>
                          <a:spcPts val="0"/>
                        </a:spcBef>
                        <a:spcAft>
                          <a:spcPts val="0"/>
                        </a:spcAft>
                      </a:pPr>
                      <a:r>
                        <a:rPr lang="en-US" sz="900" kern="1400" dirty="0">
                          <a:effectLst/>
                        </a:rPr>
                        <a:t>No Impact</a:t>
                      </a:r>
                      <a:endParaRPr lang="en-US" sz="90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D7EAF5"/>
                    </a:solidFill>
                  </a:tcPr>
                </a:tc>
                <a:tc gridSpan="2">
                  <a:txBody>
                    <a:bodyPr/>
                    <a:lstStyle/>
                    <a:p>
                      <a:pPr marL="0" marR="0" algn="ctr" hangingPunct="0">
                        <a:spcBef>
                          <a:spcPts val="0"/>
                        </a:spcBef>
                        <a:spcAft>
                          <a:spcPts val="0"/>
                        </a:spcAft>
                      </a:pPr>
                      <a:r>
                        <a:rPr lang="en-US" sz="900" kern="1400" dirty="0">
                          <a:effectLst/>
                        </a:rPr>
                        <a:t>11 state-listed species identified. Studies currently underway to identify potential impacts. Results to be presented in the Environmental Assessment.</a:t>
                      </a:r>
                    </a:p>
                  </a:txBody>
                  <a:tcPr marL="22263" marR="22263" marT="0" marB="0" anchor="ctr">
                    <a:solidFill>
                      <a:srgbClr val="D7EAF5"/>
                    </a:solidFill>
                  </a:tcPr>
                </a:tc>
                <a:tc hMerge="1">
                  <a:txBody>
                    <a:bodyPr/>
                    <a:lstStyle/>
                    <a:p>
                      <a:endParaRPr lang="en-US"/>
                    </a:p>
                  </a:txBody>
                  <a:tcPr/>
                </a:tc>
                <a:extLst>
                  <a:ext uri="{0D108BD9-81ED-4DB2-BD59-A6C34878D82A}">
                    <a16:rowId xmlns:a16="http://schemas.microsoft.com/office/drawing/2014/main" val="1147489757"/>
                  </a:ext>
                </a:extLst>
              </a:tr>
              <a:tr h="228600">
                <a:tc gridSpan="2">
                  <a:txBody>
                    <a:bodyPr/>
                    <a:lstStyle/>
                    <a:p>
                      <a:pPr marL="0" marR="0" algn="ctr" hangingPunct="0">
                        <a:spcBef>
                          <a:spcPts val="0"/>
                        </a:spcBef>
                        <a:spcAft>
                          <a:spcPts val="0"/>
                        </a:spcAft>
                      </a:pPr>
                      <a:r>
                        <a:rPr lang="en-US" sz="900" b="0" kern="1400" dirty="0">
                          <a:effectLst/>
                        </a:rPr>
                        <a:t>Hazardous Material Sites</a:t>
                      </a:r>
                      <a:endParaRPr lang="en-US" sz="900" b="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023072"/>
                    </a:solidFill>
                  </a:tcPr>
                </a:tc>
                <a:tc hMerge="1">
                  <a:txBody>
                    <a:bodyPr/>
                    <a:lstStyle/>
                    <a:p>
                      <a:endParaRPr lang="en-US"/>
                    </a:p>
                  </a:txBody>
                  <a:tcPr/>
                </a:tc>
                <a:tc>
                  <a:txBody>
                    <a:bodyPr/>
                    <a:lstStyle/>
                    <a:p>
                      <a:pPr marL="0" marR="0" algn="ctr" hangingPunct="0">
                        <a:spcBef>
                          <a:spcPts val="0"/>
                        </a:spcBef>
                        <a:spcAft>
                          <a:spcPts val="0"/>
                        </a:spcAft>
                      </a:pPr>
                      <a:r>
                        <a:rPr lang="en-US" sz="900" kern="1400">
                          <a:effectLst/>
                        </a:rPr>
                        <a:t>No Impact</a:t>
                      </a:r>
                      <a:endParaRPr lang="en-US" sz="900" kern="140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BFDEEF"/>
                    </a:solidFill>
                  </a:tcPr>
                </a:tc>
                <a:tc>
                  <a:txBody>
                    <a:bodyPr/>
                    <a:lstStyle/>
                    <a:p>
                      <a:pPr marL="0" marR="0" algn="ctr" hangingPunct="0">
                        <a:spcBef>
                          <a:spcPts val="0"/>
                        </a:spcBef>
                        <a:spcAft>
                          <a:spcPts val="0"/>
                        </a:spcAft>
                      </a:pPr>
                      <a:r>
                        <a:rPr lang="en-US" sz="900" kern="1400">
                          <a:effectLst/>
                        </a:rPr>
                        <a:t>9</a:t>
                      </a:r>
                      <a:endParaRPr lang="en-US" sz="900" kern="140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BFDEEF"/>
                    </a:solidFill>
                  </a:tcPr>
                </a:tc>
                <a:tc>
                  <a:txBody>
                    <a:bodyPr/>
                    <a:lstStyle/>
                    <a:p>
                      <a:pPr marL="0" marR="0" algn="ctr" hangingPunct="0">
                        <a:spcBef>
                          <a:spcPts val="0"/>
                        </a:spcBef>
                        <a:spcAft>
                          <a:spcPts val="0"/>
                        </a:spcAft>
                      </a:pPr>
                      <a:r>
                        <a:rPr lang="en-US" sz="900" kern="1400" dirty="0">
                          <a:effectLst/>
                        </a:rPr>
                        <a:t>7</a:t>
                      </a:r>
                      <a:endParaRPr lang="en-US" sz="90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BFDEEF"/>
                    </a:solidFill>
                  </a:tcPr>
                </a:tc>
                <a:extLst>
                  <a:ext uri="{0D108BD9-81ED-4DB2-BD59-A6C34878D82A}">
                    <a16:rowId xmlns:a16="http://schemas.microsoft.com/office/drawing/2014/main" val="349985446"/>
                  </a:ext>
                </a:extLst>
              </a:tr>
              <a:tr h="215197">
                <a:tc gridSpan="2">
                  <a:txBody>
                    <a:bodyPr/>
                    <a:lstStyle/>
                    <a:p>
                      <a:pPr marL="0" marR="0" algn="ctr" hangingPunct="0">
                        <a:spcBef>
                          <a:spcPts val="0"/>
                        </a:spcBef>
                        <a:spcAft>
                          <a:spcPts val="0"/>
                        </a:spcAft>
                      </a:pPr>
                      <a:r>
                        <a:rPr lang="en-US" sz="900" b="0" kern="1400" dirty="0">
                          <a:effectLst/>
                        </a:rPr>
                        <a:t>Air Quality</a:t>
                      </a:r>
                      <a:endParaRPr lang="en-US" sz="900" b="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023072"/>
                    </a:solidFill>
                  </a:tcPr>
                </a:tc>
                <a:tc hMerge="1">
                  <a:txBody>
                    <a:bodyPr/>
                    <a:lstStyle/>
                    <a:p>
                      <a:endParaRPr lang="en-US"/>
                    </a:p>
                  </a:txBody>
                  <a:tcPr/>
                </a:tc>
                <a:tc>
                  <a:txBody>
                    <a:bodyPr/>
                    <a:lstStyle/>
                    <a:p>
                      <a:pPr marL="0" marR="0" algn="ctr" hangingPunct="0">
                        <a:spcBef>
                          <a:spcPts val="0"/>
                        </a:spcBef>
                        <a:spcAft>
                          <a:spcPts val="0"/>
                        </a:spcAft>
                      </a:pPr>
                      <a:r>
                        <a:rPr lang="en-US" sz="900" kern="1400">
                          <a:effectLst/>
                        </a:rPr>
                        <a:t>No Impact</a:t>
                      </a:r>
                      <a:endParaRPr lang="en-US" sz="900" kern="140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D7EAF5"/>
                    </a:solidFill>
                  </a:tcPr>
                </a:tc>
                <a:tc>
                  <a:txBody>
                    <a:bodyPr/>
                    <a:lstStyle/>
                    <a:p>
                      <a:pPr marL="0" marR="0" algn="ctr" hangingPunct="0">
                        <a:spcBef>
                          <a:spcPts val="0"/>
                        </a:spcBef>
                        <a:spcAft>
                          <a:spcPts val="0"/>
                        </a:spcAft>
                      </a:pPr>
                      <a:r>
                        <a:rPr lang="en-US" sz="900" kern="1400">
                          <a:effectLst/>
                        </a:rPr>
                        <a:t>No Impact</a:t>
                      </a:r>
                      <a:endParaRPr lang="en-US" sz="900" kern="140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D7EAF5"/>
                    </a:solidFill>
                  </a:tcPr>
                </a:tc>
                <a:tc>
                  <a:txBody>
                    <a:bodyPr/>
                    <a:lstStyle/>
                    <a:p>
                      <a:pPr marL="0" marR="0" algn="ctr" hangingPunct="0">
                        <a:spcBef>
                          <a:spcPts val="0"/>
                        </a:spcBef>
                        <a:spcAft>
                          <a:spcPts val="0"/>
                        </a:spcAft>
                      </a:pPr>
                      <a:r>
                        <a:rPr lang="en-US" sz="900" kern="1400" dirty="0">
                          <a:effectLst/>
                        </a:rPr>
                        <a:t>No Impact</a:t>
                      </a:r>
                      <a:endParaRPr lang="en-US" sz="90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D7EAF5"/>
                    </a:solidFill>
                  </a:tcPr>
                </a:tc>
                <a:extLst>
                  <a:ext uri="{0D108BD9-81ED-4DB2-BD59-A6C34878D82A}">
                    <a16:rowId xmlns:a16="http://schemas.microsoft.com/office/drawing/2014/main" val="3236414320"/>
                  </a:ext>
                </a:extLst>
              </a:tr>
              <a:tr h="312067">
                <a:tc gridSpan="2">
                  <a:txBody>
                    <a:bodyPr/>
                    <a:lstStyle/>
                    <a:p>
                      <a:pPr marL="0" marR="0" algn="ctr" hangingPunct="0">
                        <a:spcBef>
                          <a:spcPts val="0"/>
                        </a:spcBef>
                        <a:spcAft>
                          <a:spcPts val="0"/>
                        </a:spcAft>
                      </a:pPr>
                      <a:r>
                        <a:rPr lang="en-US" sz="900" b="0" kern="1400" dirty="0">
                          <a:effectLst/>
                        </a:rPr>
                        <a:t>Noise </a:t>
                      </a:r>
                    </a:p>
                    <a:p>
                      <a:pPr marL="0" marR="0" algn="ctr" hangingPunct="0">
                        <a:spcBef>
                          <a:spcPts val="0"/>
                        </a:spcBef>
                        <a:spcAft>
                          <a:spcPts val="0"/>
                        </a:spcAft>
                      </a:pPr>
                      <a:r>
                        <a:rPr lang="en-US" sz="900" b="0" kern="1400" dirty="0">
                          <a:effectLst/>
                        </a:rPr>
                        <a:t>(Noise sensitive receptors that exceed the Federal Highway Noise Abatement Criteria)</a:t>
                      </a:r>
                      <a:endParaRPr lang="en-US" sz="900" b="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023072"/>
                    </a:solidFill>
                  </a:tcPr>
                </a:tc>
                <a:tc hMerge="1">
                  <a:txBody>
                    <a:bodyPr/>
                    <a:lstStyle/>
                    <a:p>
                      <a:endParaRPr lang="en-US"/>
                    </a:p>
                  </a:txBody>
                  <a:tcPr/>
                </a:tc>
                <a:tc>
                  <a:txBody>
                    <a:bodyPr/>
                    <a:lstStyle/>
                    <a:p>
                      <a:pPr marL="0" marR="0" algn="ctr" hangingPunct="0">
                        <a:spcBef>
                          <a:spcPts val="0"/>
                        </a:spcBef>
                        <a:spcAft>
                          <a:spcPts val="0"/>
                        </a:spcAft>
                      </a:pPr>
                      <a:r>
                        <a:rPr lang="en-US" sz="900" kern="1400" dirty="0">
                          <a:effectLst/>
                        </a:rPr>
                        <a:t>No Impact</a:t>
                      </a:r>
                      <a:endParaRPr lang="en-US" sz="90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BFDEEF"/>
                    </a:solidFill>
                  </a:tcPr>
                </a:tc>
                <a:tc>
                  <a:txBody>
                    <a:bodyPr/>
                    <a:lstStyle/>
                    <a:p>
                      <a:pPr marL="0" marR="0" algn="ctr" hangingPunct="0">
                        <a:spcBef>
                          <a:spcPts val="0"/>
                        </a:spcBef>
                        <a:spcAft>
                          <a:spcPts val="0"/>
                        </a:spcAft>
                      </a:pPr>
                      <a:r>
                        <a:rPr lang="en-US" sz="900" kern="1400" dirty="0">
                          <a:effectLst/>
                        </a:rPr>
                        <a:t>8</a:t>
                      </a:r>
                      <a:endParaRPr lang="en-US" sz="90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BFDEEF"/>
                    </a:solidFill>
                  </a:tcPr>
                </a:tc>
                <a:tc>
                  <a:txBody>
                    <a:bodyPr/>
                    <a:lstStyle/>
                    <a:p>
                      <a:pPr marL="0" marR="0" algn="ctr" hangingPunct="0">
                        <a:spcBef>
                          <a:spcPts val="0"/>
                        </a:spcBef>
                        <a:spcAft>
                          <a:spcPts val="0"/>
                        </a:spcAft>
                      </a:pPr>
                      <a:r>
                        <a:rPr lang="en-US" sz="900" kern="1400" dirty="0">
                          <a:effectLst/>
                        </a:rPr>
                        <a:t>9</a:t>
                      </a:r>
                      <a:endParaRPr lang="en-US" sz="90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BFDEEF"/>
                    </a:solidFill>
                  </a:tcPr>
                </a:tc>
                <a:extLst>
                  <a:ext uri="{0D108BD9-81ED-4DB2-BD59-A6C34878D82A}">
                    <a16:rowId xmlns:a16="http://schemas.microsoft.com/office/drawing/2014/main" val="1568332593"/>
                  </a:ext>
                </a:extLst>
              </a:tr>
              <a:tr h="505517">
                <a:tc gridSpan="2">
                  <a:txBody>
                    <a:bodyPr/>
                    <a:lstStyle/>
                    <a:p>
                      <a:pPr marL="0" marR="0" algn="ctr" hangingPunct="0">
                        <a:spcBef>
                          <a:spcPts val="0"/>
                        </a:spcBef>
                        <a:spcAft>
                          <a:spcPts val="0"/>
                        </a:spcAft>
                      </a:pPr>
                      <a:r>
                        <a:rPr lang="en-US" sz="900" b="0" kern="1400" dirty="0">
                          <a:effectLst/>
                        </a:rPr>
                        <a:t>Farmland (Acres)</a:t>
                      </a:r>
                      <a:endParaRPr lang="en-US" sz="900" b="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023072"/>
                    </a:solidFill>
                  </a:tcPr>
                </a:tc>
                <a:tc hMerge="1">
                  <a:txBody>
                    <a:bodyPr/>
                    <a:lstStyle/>
                    <a:p>
                      <a:endParaRPr lang="en-US"/>
                    </a:p>
                  </a:txBody>
                  <a:tcPr/>
                </a:tc>
                <a:tc>
                  <a:txBody>
                    <a:bodyPr/>
                    <a:lstStyle/>
                    <a:p>
                      <a:pPr marL="0" marR="0" algn="ctr" hangingPunct="0">
                        <a:spcBef>
                          <a:spcPts val="0"/>
                        </a:spcBef>
                        <a:spcAft>
                          <a:spcPts val="0"/>
                        </a:spcAft>
                      </a:pPr>
                      <a:r>
                        <a:rPr lang="en-US" sz="900" kern="1400" dirty="0">
                          <a:effectLst/>
                        </a:rPr>
                        <a:t>No Impact</a:t>
                      </a:r>
                      <a:endParaRPr lang="en-US" sz="90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D7EAF5"/>
                    </a:solidFill>
                  </a:tcPr>
                </a:tc>
                <a:tc gridSpan="2">
                  <a:txBody>
                    <a:bodyPr/>
                    <a:lstStyle/>
                    <a:p>
                      <a:pPr marL="0" marR="0" algn="ctr" hangingPunct="0">
                        <a:spcBef>
                          <a:spcPts val="0"/>
                        </a:spcBef>
                        <a:spcAft>
                          <a:spcPts val="0"/>
                        </a:spcAft>
                      </a:pPr>
                      <a:r>
                        <a:rPr lang="en-US" sz="900" kern="1400" dirty="0">
                          <a:effectLst/>
                        </a:rPr>
                        <a:t>Studies currently underway to identify potential impacts. </a:t>
                      </a:r>
                      <a:br>
                        <a:rPr lang="en-US" sz="900" kern="1400" dirty="0">
                          <a:effectLst/>
                        </a:rPr>
                      </a:br>
                      <a:r>
                        <a:rPr lang="en-US" sz="900" kern="1400" dirty="0">
                          <a:effectLst/>
                        </a:rPr>
                        <a:t>Results to be presented in the Environmental Assessment.</a:t>
                      </a:r>
                      <a:endParaRPr lang="en-US" sz="90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D7EAF5"/>
                    </a:solidFill>
                  </a:tcPr>
                </a:tc>
                <a:tc hMerge="1">
                  <a:txBody>
                    <a:bodyPr/>
                    <a:lstStyle/>
                    <a:p>
                      <a:endParaRPr lang="en-US"/>
                    </a:p>
                  </a:txBody>
                  <a:tcPr/>
                </a:tc>
                <a:extLst>
                  <a:ext uri="{0D108BD9-81ED-4DB2-BD59-A6C34878D82A}">
                    <a16:rowId xmlns:a16="http://schemas.microsoft.com/office/drawing/2014/main" val="1275190026"/>
                  </a:ext>
                </a:extLst>
              </a:tr>
              <a:tr h="1473401">
                <a:tc gridSpan="5">
                  <a:txBody>
                    <a:bodyPr/>
                    <a:lstStyle/>
                    <a:p>
                      <a:pPr marL="0" marR="0" hangingPunct="0">
                        <a:spcBef>
                          <a:spcPts val="0"/>
                        </a:spcBef>
                        <a:spcAft>
                          <a:spcPts val="0"/>
                        </a:spcAft>
                      </a:pPr>
                      <a:r>
                        <a:rPr lang="en-US" sz="980" b="0" kern="1400" dirty="0">
                          <a:effectLst/>
                        </a:rPr>
                        <a:t>*For the purposes of the Environmental Technical Studies, the project study area limits extend beyond the immediate area encompassed by the Build Alternatives described in the Project Design portion of the SR-29 (US-27) project website. The project study area limits are bounded by the limits of the Environmental Technical Study Area (ETSA). The ETSA for the project is based on conceptual level design plans and encompasses an area that is generally 250 feet on either side of the proposed centerline of the roadway, extends 300 feet from the project’s beginning and end points (termini), and extends 150 feet from intersections with side roads. </a:t>
                      </a:r>
                    </a:p>
                    <a:p>
                      <a:pPr marL="0" marR="0" hangingPunct="0">
                        <a:spcBef>
                          <a:spcPts val="0"/>
                        </a:spcBef>
                        <a:spcAft>
                          <a:spcPts val="0"/>
                        </a:spcAft>
                      </a:pPr>
                      <a:endParaRPr lang="en-US" sz="980" b="0" kern="1400" dirty="0">
                        <a:effectLst/>
                      </a:endParaRPr>
                    </a:p>
                    <a:p>
                      <a:pPr marL="0" marR="0" hangingPunct="0">
                        <a:spcBef>
                          <a:spcPts val="0"/>
                        </a:spcBef>
                        <a:spcAft>
                          <a:spcPts val="0"/>
                        </a:spcAft>
                      </a:pPr>
                      <a:r>
                        <a:rPr lang="en-US" sz="980" b="0" kern="1400" dirty="0">
                          <a:effectLst/>
                        </a:rPr>
                        <a:t>These preliminary environmental impact totals presented offer a worst-case and will be further refined as the project progresses through the TDOT project development process (Design, Right-of-Way and Construction). </a:t>
                      </a:r>
                      <a:br>
                        <a:rPr lang="en-US" sz="980" b="0" kern="1400" dirty="0">
                          <a:effectLst/>
                        </a:rPr>
                      </a:br>
                      <a:endParaRPr lang="en-US" sz="980" b="0" kern="1400" dirty="0">
                        <a:effectLst/>
                      </a:endParaRPr>
                    </a:p>
                    <a:p>
                      <a:pPr marL="0" marR="0" hangingPunct="0">
                        <a:spcBef>
                          <a:spcPts val="0"/>
                        </a:spcBef>
                        <a:spcAft>
                          <a:spcPts val="0"/>
                        </a:spcAft>
                      </a:pPr>
                      <a:r>
                        <a:rPr lang="en-US" sz="980" b="0" kern="1400" dirty="0">
                          <a:effectLst/>
                        </a:rPr>
                        <a:t>** Relocation numbers are for estimation purposes only.  </a:t>
                      </a:r>
                      <a:endParaRPr lang="en-US" sz="980" b="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22263" marR="22263" marT="0" marB="0" anchor="ctr">
                    <a:solidFill>
                      <a:srgbClr val="02307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85519919"/>
                  </a:ext>
                </a:extLst>
              </a:tr>
            </a:tbl>
          </a:graphicData>
        </a:graphic>
      </p:graphicFrame>
    </p:spTree>
    <p:extLst>
      <p:ext uri="{BB962C8B-B14F-4D97-AF65-F5344CB8AC3E}">
        <p14:creationId xmlns:p14="http://schemas.microsoft.com/office/powerpoint/2010/main" val="3123144253"/>
      </p:ext>
    </p:extLst>
  </p:cSld>
  <p:clrMapOvr>
    <a:masterClrMapping/>
  </p:clrMapOvr>
  <p:transition spd="slow" advTm="0">
    <p:cover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Schedule</a:t>
            </a:r>
          </a:p>
        </p:txBody>
      </p:sp>
      <p:graphicFrame>
        <p:nvGraphicFramePr>
          <p:cNvPr id="8" name="Content Placeholder 6">
            <a:extLst>
              <a:ext uri="{FF2B5EF4-FFF2-40B4-BE49-F238E27FC236}">
                <a16:creationId xmlns:a16="http://schemas.microsoft.com/office/drawing/2014/main" id="{B3F8DD10-A6D9-41A1-B836-72F6849561F1}"/>
              </a:ext>
            </a:extLst>
          </p:cNvPr>
          <p:cNvGraphicFramePr>
            <a:graphicFrameLocks noGrp="1"/>
          </p:cNvGraphicFramePr>
          <p:nvPr>
            <p:ph idx="1"/>
            <p:extLst>
              <p:ext uri="{D42A27DB-BD31-4B8C-83A1-F6EECF244321}">
                <p14:modId xmlns:p14="http://schemas.microsoft.com/office/powerpoint/2010/main" val="3778401107"/>
              </p:ext>
            </p:extLst>
          </p:nvPr>
        </p:nvGraphicFramePr>
        <p:xfrm>
          <a:off x="457200" y="1447800"/>
          <a:ext cx="8343900" cy="4254060"/>
        </p:xfrm>
        <a:graphic>
          <a:graphicData uri="http://schemas.openxmlformats.org/drawingml/2006/table">
            <a:tbl>
              <a:tblPr firstRow="1" firstCol="1" bandRow="1">
                <a:tableStyleId>{F5AB1C69-6EDB-4FF4-983F-18BD219EF322}</a:tableStyleId>
              </a:tblPr>
              <a:tblGrid>
                <a:gridCol w="4114800">
                  <a:extLst>
                    <a:ext uri="{9D8B030D-6E8A-4147-A177-3AD203B41FA5}">
                      <a16:colId xmlns:a16="http://schemas.microsoft.com/office/drawing/2014/main" val="3681419669"/>
                    </a:ext>
                  </a:extLst>
                </a:gridCol>
                <a:gridCol w="4229100">
                  <a:extLst>
                    <a:ext uri="{9D8B030D-6E8A-4147-A177-3AD203B41FA5}">
                      <a16:colId xmlns:a16="http://schemas.microsoft.com/office/drawing/2014/main" val="3487581445"/>
                    </a:ext>
                  </a:extLst>
                </a:gridCol>
              </a:tblGrid>
              <a:tr h="361950">
                <a:tc gridSpan="2">
                  <a:txBody>
                    <a:bodyPr/>
                    <a:lstStyle/>
                    <a:p>
                      <a:pPr marL="0" marR="0" algn="ctr" hangingPunct="0">
                        <a:spcBef>
                          <a:spcPts val="0"/>
                        </a:spcBef>
                        <a:spcAft>
                          <a:spcPts val="600"/>
                        </a:spcAft>
                      </a:pPr>
                      <a:r>
                        <a:rPr lang="en-US" sz="1600" kern="1400" dirty="0">
                          <a:effectLst/>
                        </a:rPr>
                        <a:t>SR-29 (US-27)- Anticipated Project Schedule</a:t>
                      </a:r>
                      <a:endParaRPr lang="en-US" sz="160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68580" marR="68580" marT="0" marB="0" anchor="ctr">
                    <a:solidFill>
                      <a:srgbClr val="FF7575"/>
                    </a:solidFill>
                  </a:tcPr>
                </a:tc>
                <a:tc hMerge="1">
                  <a:txBody>
                    <a:bodyPr/>
                    <a:lstStyle/>
                    <a:p>
                      <a:endParaRPr lang="en-US"/>
                    </a:p>
                  </a:txBody>
                  <a:tcPr/>
                </a:tc>
                <a:extLst>
                  <a:ext uri="{0D108BD9-81ED-4DB2-BD59-A6C34878D82A}">
                    <a16:rowId xmlns:a16="http://schemas.microsoft.com/office/drawing/2014/main" val="3772615535"/>
                  </a:ext>
                </a:extLst>
              </a:tr>
              <a:tr h="542925">
                <a:tc>
                  <a:txBody>
                    <a:bodyPr/>
                    <a:lstStyle/>
                    <a:p>
                      <a:pPr marL="0" marR="0" algn="ctr" hangingPunct="0">
                        <a:spcBef>
                          <a:spcPts val="0"/>
                        </a:spcBef>
                        <a:spcAft>
                          <a:spcPts val="0"/>
                        </a:spcAft>
                      </a:pPr>
                      <a:r>
                        <a:rPr lang="en-US" sz="1600" b="1" kern="1400" dirty="0">
                          <a:effectLst/>
                        </a:rPr>
                        <a:t>Milestone</a:t>
                      </a:r>
                      <a:endParaRPr lang="en-US" sz="1600" b="1"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68580" marR="68580" marT="0" marB="0" anchor="ctr">
                    <a:solidFill>
                      <a:srgbClr val="023072"/>
                    </a:solidFill>
                  </a:tcPr>
                </a:tc>
                <a:tc>
                  <a:txBody>
                    <a:bodyPr/>
                    <a:lstStyle/>
                    <a:p>
                      <a:pPr marL="0" marR="0" algn="ctr" hangingPunct="0">
                        <a:spcBef>
                          <a:spcPts val="0"/>
                        </a:spcBef>
                        <a:spcAft>
                          <a:spcPts val="0"/>
                        </a:spcAft>
                      </a:pPr>
                      <a:r>
                        <a:rPr lang="en-US" sz="1600" b="1" kern="1400" dirty="0">
                          <a:effectLst/>
                        </a:rPr>
                        <a:t>Anticipated Time Frame for Completion*</a:t>
                      </a:r>
                      <a:endParaRPr lang="en-US" sz="1600" b="1"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68580" marR="68580" marT="0" marB="0" anchor="ctr">
                    <a:solidFill>
                      <a:srgbClr val="D7EAF5"/>
                    </a:solidFill>
                  </a:tcPr>
                </a:tc>
                <a:extLst>
                  <a:ext uri="{0D108BD9-81ED-4DB2-BD59-A6C34878D82A}">
                    <a16:rowId xmlns:a16="http://schemas.microsoft.com/office/drawing/2014/main" val="3631340865"/>
                  </a:ext>
                </a:extLst>
              </a:tr>
              <a:tr h="367860">
                <a:tc>
                  <a:txBody>
                    <a:bodyPr/>
                    <a:lstStyle/>
                    <a:p>
                      <a:pPr marL="0" marR="0" hangingPunct="0">
                        <a:spcBef>
                          <a:spcPts val="0"/>
                        </a:spcBef>
                        <a:spcAft>
                          <a:spcPts val="0"/>
                        </a:spcAft>
                      </a:pPr>
                      <a:r>
                        <a:rPr lang="en-US" sz="1400" b="0" kern="1400" dirty="0">
                          <a:effectLst/>
                        </a:rPr>
                        <a:t>Conduct Environmental Technical Studies</a:t>
                      </a:r>
                      <a:endParaRPr lang="en-US" sz="1400" b="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68580" marR="68580" marT="0" marB="0" anchor="ctr">
                    <a:solidFill>
                      <a:srgbClr val="023072"/>
                    </a:solidFill>
                  </a:tcPr>
                </a:tc>
                <a:tc>
                  <a:txBody>
                    <a:bodyPr/>
                    <a:lstStyle/>
                    <a:p>
                      <a:pPr marL="0" marR="0" algn="ctr" hangingPunct="0">
                        <a:spcBef>
                          <a:spcPts val="0"/>
                        </a:spcBef>
                        <a:spcAft>
                          <a:spcPts val="0"/>
                        </a:spcAft>
                      </a:pPr>
                      <a:r>
                        <a:rPr lang="en-US" sz="1400" kern="1400" dirty="0">
                          <a:effectLst/>
                        </a:rPr>
                        <a:t>Spring/Summer 2021</a:t>
                      </a:r>
                      <a:endParaRPr lang="en-US" sz="140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68580" marR="68580" marT="0" marB="0" anchor="ctr">
                    <a:solidFill>
                      <a:srgbClr val="BFDEEF"/>
                    </a:solidFill>
                  </a:tcPr>
                </a:tc>
                <a:extLst>
                  <a:ext uri="{0D108BD9-81ED-4DB2-BD59-A6C34878D82A}">
                    <a16:rowId xmlns:a16="http://schemas.microsoft.com/office/drawing/2014/main" val="1543695201"/>
                  </a:ext>
                </a:extLst>
              </a:tr>
              <a:tr h="371475">
                <a:tc>
                  <a:txBody>
                    <a:bodyPr/>
                    <a:lstStyle/>
                    <a:p>
                      <a:pPr marL="0" marR="0" hangingPunct="0">
                        <a:spcBef>
                          <a:spcPts val="0"/>
                        </a:spcBef>
                        <a:spcAft>
                          <a:spcPts val="0"/>
                        </a:spcAft>
                      </a:pPr>
                      <a:r>
                        <a:rPr lang="en-US" sz="1400" b="0" kern="1400" dirty="0">
                          <a:effectLst/>
                        </a:rPr>
                        <a:t>Hold NEPA Public Virtual Meetings</a:t>
                      </a:r>
                      <a:endParaRPr lang="en-US" sz="1400" b="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68580" marR="68580" marT="0" marB="0" anchor="ctr">
                    <a:solidFill>
                      <a:srgbClr val="023072"/>
                    </a:solidFill>
                  </a:tcPr>
                </a:tc>
                <a:tc>
                  <a:txBody>
                    <a:bodyPr/>
                    <a:lstStyle/>
                    <a:p>
                      <a:pPr marL="0" marR="0" algn="ctr" hangingPunct="0">
                        <a:spcBef>
                          <a:spcPts val="0"/>
                        </a:spcBef>
                        <a:spcAft>
                          <a:spcPts val="0"/>
                        </a:spcAft>
                      </a:pPr>
                      <a:r>
                        <a:rPr lang="en-US" sz="1400" kern="1400" dirty="0">
                          <a:effectLst/>
                        </a:rPr>
                        <a:t>Spring 2021</a:t>
                      </a:r>
                      <a:endParaRPr lang="en-US" sz="140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68580" marR="68580" marT="0" marB="0" anchor="ctr">
                    <a:solidFill>
                      <a:srgbClr val="D7EAF5"/>
                    </a:solidFill>
                  </a:tcPr>
                </a:tc>
                <a:extLst>
                  <a:ext uri="{0D108BD9-81ED-4DB2-BD59-A6C34878D82A}">
                    <a16:rowId xmlns:a16="http://schemas.microsoft.com/office/drawing/2014/main" val="1408153969"/>
                  </a:ext>
                </a:extLst>
              </a:tr>
              <a:tr h="371475">
                <a:tc>
                  <a:txBody>
                    <a:bodyPr/>
                    <a:lstStyle/>
                    <a:p>
                      <a:pPr marL="0" marR="0" hangingPunct="0">
                        <a:spcBef>
                          <a:spcPts val="0"/>
                        </a:spcBef>
                        <a:spcAft>
                          <a:spcPts val="0"/>
                        </a:spcAft>
                      </a:pPr>
                      <a:r>
                        <a:rPr lang="en-US" sz="1400" b="0" kern="1400">
                          <a:effectLst/>
                        </a:rPr>
                        <a:t>Environmental Assessment Approval </a:t>
                      </a:r>
                      <a:endParaRPr lang="en-US" sz="1400" b="0" kern="140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68580" marR="68580" marT="0" marB="0" anchor="ctr">
                    <a:solidFill>
                      <a:srgbClr val="023072"/>
                    </a:solidFill>
                  </a:tcPr>
                </a:tc>
                <a:tc>
                  <a:txBody>
                    <a:bodyPr/>
                    <a:lstStyle/>
                    <a:p>
                      <a:pPr marL="0" marR="0" algn="ctr" hangingPunct="0">
                        <a:spcBef>
                          <a:spcPts val="0"/>
                        </a:spcBef>
                        <a:spcAft>
                          <a:spcPts val="0"/>
                        </a:spcAft>
                      </a:pPr>
                      <a:r>
                        <a:rPr lang="en-US" sz="1400" kern="1400" dirty="0">
                          <a:effectLst/>
                        </a:rPr>
                        <a:t>Fall 2021</a:t>
                      </a:r>
                      <a:endParaRPr lang="en-US" sz="140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68580" marR="68580" marT="0" marB="0" anchor="ctr">
                    <a:solidFill>
                      <a:srgbClr val="BFDEEF"/>
                    </a:solidFill>
                  </a:tcPr>
                </a:tc>
                <a:extLst>
                  <a:ext uri="{0D108BD9-81ED-4DB2-BD59-A6C34878D82A}">
                    <a16:rowId xmlns:a16="http://schemas.microsoft.com/office/drawing/2014/main" val="1837629631"/>
                  </a:ext>
                </a:extLst>
              </a:tr>
              <a:tr h="352425">
                <a:tc>
                  <a:txBody>
                    <a:bodyPr/>
                    <a:lstStyle/>
                    <a:p>
                      <a:pPr marL="0" marR="0" hangingPunct="0">
                        <a:spcBef>
                          <a:spcPts val="0"/>
                        </a:spcBef>
                        <a:spcAft>
                          <a:spcPts val="0"/>
                        </a:spcAft>
                      </a:pPr>
                      <a:r>
                        <a:rPr lang="en-US" sz="1400" b="0" kern="1400" dirty="0">
                          <a:effectLst/>
                        </a:rPr>
                        <a:t>Hold NEPA Public Hearing</a:t>
                      </a:r>
                      <a:endParaRPr lang="en-US" sz="1400" b="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68580" marR="68580" marT="0" marB="0" anchor="ctr">
                    <a:solidFill>
                      <a:srgbClr val="023072"/>
                    </a:solidFill>
                  </a:tcPr>
                </a:tc>
                <a:tc>
                  <a:txBody>
                    <a:bodyPr/>
                    <a:lstStyle/>
                    <a:p>
                      <a:pPr marL="0" marR="0" algn="ctr" hangingPunct="0">
                        <a:spcBef>
                          <a:spcPts val="0"/>
                        </a:spcBef>
                        <a:spcAft>
                          <a:spcPts val="0"/>
                        </a:spcAft>
                      </a:pPr>
                      <a:r>
                        <a:rPr lang="en-US" sz="1400" kern="1400" dirty="0">
                          <a:effectLst/>
                        </a:rPr>
                        <a:t>Winter 2022</a:t>
                      </a:r>
                      <a:endParaRPr lang="en-US" sz="140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68580" marR="68580" marT="0" marB="0" anchor="ctr">
                    <a:solidFill>
                      <a:srgbClr val="D7EAF5"/>
                    </a:solidFill>
                  </a:tcPr>
                </a:tc>
                <a:extLst>
                  <a:ext uri="{0D108BD9-81ED-4DB2-BD59-A6C34878D82A}">
                    <a16:rowId xmlns:a16="http://schemas.microsoft.com/office/drawing/2014/main" val="866274371"/>
                  </a:ext>
                </a:extLst>
              </a:tr>
              <a:tr h="1104900">
                <a:tc>
                  <a:txBody>
                    <a:bodyPr/>
                    <a:lstStyle/>
                    <a:p>
                      <a:pPr marL="0" marR="0" hangingPunct="0">
                        <a:spcBef>
                          <a:spcPts val="0"/>
                        </a:spcBef>
                        <a:spcAft>
                          <a:spcPts val="0"/>
                        </a:spcAft>
                      </a:pPr>
                      <a:r>
                        <a:rPr lang="en-US" sz="1400" b="0" kern="1400" dirty="0">
                          <a:effectLst/>
                        </a:rPr>
                        <a:t>Approval of Final Environmental Document</a:t>
                      </a:r>
                    </a:p>
                    <a:p>
                      <a:pPr marL="0" marR="0" hangingPunct="0">
                        <a:spcBef>
                          <a:spcPts val="0"/>
                        </a:spcBef>
                        <a:spcAft>
                          <a:spcPts val="0"/>
                        </a:spcAft>
                      </a:pPr>
                      <a:r>
                        <a:rPr lang="en-US" sz="1400" b="0" kern="1400" dirty="0">
                          <a:effectLst/>
                        </a:rPr>
                        <a:t>(Once the final environmental document is approved by the Federal Highway Administration, the Planning and Environmental Phase is complete.)</a:t>
                      </a:r>
                      <a:endParaRPr lang="en-US" sz="1400" b="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68580" marR="68580" marT="0" marB="0" anchor="ctr">
                    <a:solidFill>
                      <a:srgbClr val="023072"/>
                    </a:solidFill>
                  </a:tcPr>
                </a:tc>
                <a:tc>
                  <a:txBody>
                    <a:bodyPr/>
                    <a:lstStyle/>
                    <a:p>
                      <a:pPr marL="0" marR="0" algn="ctr" hangingPunct="0">
                        <a:spcBef>
                          <a:spcPts val="0"/>
                        </a:spcBef>
                        <a:spcAft>
                          <a:spcPts val="0"/>
                        </a:spcAft>
                      </a:pPr>
                      <a:r>
                        <a:rPr lang="en-US" sz="1400" kern="1400" dirty="0">
                          <a:effectLst/>
                        </a:rPr>
                        <a:t>Fall 2022</a:t>
                      </a:r>
                      <a:endParaRPr lang="en-US" sz="140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68580" marR="68580" marT="0" marB="0" anchor="ctr">
                    <a:solidFill>
                      <a:srgbClr val="BFDEEF"/>
                    </a:solidFill>
                  </a:tcPr>
                </a:tc>
                <a:extLst>
                  <a:ext uri="{0D108BD9-81ED-4DB2-BD59-A6C34878D82A}">
                    <a16:rowId xmlns:a16="http://schemas.microsoft.com/office/drawing/2014/main" val="3958409974"/>
                  </a:ext>
                </a:extLst>
              </a:tr>
              <a:tr h="381000">
                <a:tc>
                  <a:txBody>
                    <a:bodyPr/>
                    <a:lstStyle/>
                    <a:p>
                      <a:pPr marL="0" marR="0" hangingPunct="0">
                        <a:spcBef>
                          <a:spcPts val="0"/>
                        </a:spcBef>
                        <a:spcAft>
                          <a:spcPts val="0"/>
                        </a:spcAft>
                      </a:pPr>
                      <a:r>
                        <a:rPr lang="en-US" sz="1400" b="0" kern="1400">
                          <a:effectLst/>
                        </a:rPr>
                        <a:t>Right-of-Way Phase</a:t>
                      </a:r>
                      <a:endParaRPr lang="en-US" sz="1400" b="0" kern="140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68580" marR="68580" marT="0" marB="0" anchor="ctr">
                    <a:solidFill>
                      <a:srgbClr val="023072"/>
                    </a:solidFill>
                  </a:tcPr>
                </a:tc>
                <a:tc>
                  <a:txBody>
                    <a:bodyPr/>
                    <a:lstStyle/>
                    <a:p>
                      <a:pPr marL="0" marR="0" algn="ctr" hangingPunct="0">
                        <a:spcBef>
                          <a:spcPts val="0"/>
                        </a:spcBef>
                        <a:spcAft>
                          <a:spcPts val="0"/>
                        </a:spcAft>
                      </a:pPr>
                      <a:r>
                        <a:rPr lang="en-US" sz="1400" kern="1400" dirty="0">
                          <a:effectLst/>
                        </a:rPr>
                        <a:t>To Be Determined</a:t>
                      </a:r>
                      <a:endParaRPr lang="en-US" sz="140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68580" marR="68580" marT="0" marB="0" anchor="ctr">
                    <a:solidFill>
                      <a:srgbClr val="D7EAF5"/>
                    </a:solidFill>
                  </a:tcPr>
                </a:tc>
                <a:extLst>
                  <a:ext uri="{0D108BD9-81ED-4DB2-BD59-A6C34878D82A}">
                    <a16:rowId xmlns:a16="http://schemas.microsoft.com/office/drawing/2014/main" val="2199554478"/>
                  </a:ext>
                </a:extLst>
              </a:tr>
              <a:tr h="400050">
                <a:tc>
                  <a:txBody>
                    <a:bodyPr/>
                    <a:lstStyle/>
                    <a:p>
                      <a:pPr marL="0" marR="0" hangingPunct="0">
                        <a:spcBef>
                          <a:spcPts val="0"/>
                        </a:spcBef>
                        <a:spcAft>
                          <a:spcPts val="0"/>
                        </a:spcAft>
                      </a:pPr>
                      <a:r>
                        <a:rPr lang="en-US" sz="1400" b="0" kern="1400" dirty="0">
                          <a:effectLst/>
                        </a:rPr>
                        <a:t>Construction Phase</a:t>
                      </a:r>
                      <a:endParaRPr lang="en-US" sz="1400" b="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68580" marR="68580" marT="0" marB="0" anchor="ctr">
                    <a:solidFill>
                      <a:srgbClr val="023072"/>
                    </a:solidFill>
                  </a:tcPr>
                </a:tc>
                <a:tc>
                  <a:txBody>
                    <a:bodyPr/>
                    <a:lstStyle/>
                    <a:p>
                      <a:pPr marL="0" marR="0" algn="ctr" hangingPunct="0">
                        <a:spcBef>
                          <a:spcPts val="0"/>
                        </a:spcBef>
                        <a:spcAft>
                          <a:spcPts val="0"/>
                        </a:spcAft>
                      </a:pPr>
                      <a:r>
                        <a:rPr lang="en-US" sz="1400" kern="1400" dirty="0">
                          <a:effectLst/>
                        </a:rPr>
                        <a:t>To Be Determined</a:t>
                      </a:r>
                      <a:endParaRPr lang="en-US" sz="1400" kern="1400" dirty="0">
                        <a:solidFill>
                          <a:srgbClr val="000000"/>
                        </a:solidFill>
                        <a:effectLst/>
                        <a:latin typeface="Gill Sans MT" panose="020B0502020104020203" pitchFamily="34" charset="0"/>
                        <a:ea typeface="Times New Roman" panose="02020603050405020304" pitchFamily="18" charset="0"/>
                        <a:cs typeface="Gill Sans MT" panose="020B0502020104020203" pitchFamily="34" charset="0"/>
                      </a:endParaRPr>
                    </a:p>
                  </a:txBody>
                  <a:tcPr marL="68580" marR="68580" marT="0" marB="0" anchor="ctr">
                    <a:solidFill>
                      <a:srgbClr val="BFDEEF"/>
                    </a:solidFill>
                  </a:tcPr>
                </a:tc>
                <a:extLst>
                  <a:ext uri="{0D108BD9-81ED-4DB2-BD59-A6C34878D82A}">
                    <a16:rowId xmlns:a16="http://schemas.microsoft.com/office/drawing/2014/main" val="144805232"/>
                  </a:ext>
                </a:extLst>
              </a:tr>
            </a:tbl>
          </a:graphicData>
        </a:graphic>
      </p:graphicFrame>
      <p:sp>
        <p:nvSpPr>
          <p:cNvPr id="9" name="TextBox 8">
            <a:extLst>
              <a:ext uri="{FF2B5EF4-FFF2-40B4-BE49-F238E27FC236}">
                <a16:creationId xmlns:a16="http://schemas.microsoft.com/office/drawing/2014/main" id="{1A5807C1-3598-4608-9AF6-793BE25B0285}"/>
              </a:ext>
            </a:extLst>
          </p:cNvPr>
          <p:cNvSpPr txBox="1"/>
          <p:nvPr/>
        </p:nvSpPr>
        <p:spPr>
          <a:xfrm>
            <a:off x="2600324" y="5867400"/>
            <a:ext cx="3943351" cy="307777"/>
          </a:xfrm>
          <a:prstGeom prst="rect">
            <a:avLst/>
          </a:prstGeom>
          <a:noFill/>
        </p:spPr>
        <p:txBody>
          <a:bodyPr wrap="square" rtlCol="0">
            <a:spAutoFit/>
          </a:bodyPr>
          <a:lstStyle/>
          <a:p>
            <a:pPr algn="ctr"/>
            <a:r>
              <a:rPr lang="en-US" sz="1400" i="1" dirty="0"/>
              <a:t>* Forecasted dates are subject to change</a:t>
            </a:r>
          </a:p>
        </p:txBody>
      </p:sp>
    </p:spTree>
    <p:extLst>
      <p:ext uri="{BB962C8B-B14F-4D97-AF65-F5344CB8AC3E}">
        <p14:creationId xmlns:p14="http://schemas.microsoft.com/office/powerpoint/2010/main" val="2188590928"/>
      </p:ext>
    </p:extLst>
  </p:cSld>
  <p:clrMapOvr>
    <a:masterClrMapping/>
  </p:clrMapOvr>
  <p:transition spd="slow" advTm="0">
    <p:cover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DC58-A96B-4A68-B37C-A54D716E2380}"/>
              </a:ext>
            </a:extLst>
          </p:cNvPr>
          <p:cNvSpPr>
            <a:spLocks noGrp="1"/>
          </p:cNvSpPr>
          <p:nvPr>
            <p:ph type="title"/>
          </p:nvPr>
        </p:nvSpPr>
        <p:spPr/>
        <p:txBody>
          <a:bodyPr/>
          <a:lstStyle/>
          <a:p>
            <a:r>
              <a:rPr lang="en-US" dirty="0"/>
              <a:t>Project Contact</a:t>
            </a:r>
          </a:p>
        </p:txBody>
      </p:sp>
      <p:sp>
        <p:nvSpPr>
          <p:cNvPr id="3" name="Content Placeholder 2">
            <a:extLst>
              <a:ext uri="{FF2B5EF4-FFF2-40B4-BE49-F238E27FC236}">
                <a16:creationId xmlns:a16="http://schemas.microsoft.com/office/drawing/2014/main" id="{E145460A-74BF-4B8A-A1B6-C029CA76A439}"/>
              </a:ext>
            </a:extLst>
          </p:cNvPr>
          <p:cNvSpPr>
            <a:spLocks noGrp="1"/>
          </p:cNvSpPr>
          <p:nvPr>
            <p:ph idx="1"/>
          </p:nvPr>
        </p:nvSpPr>
        <p:spPr/>
        <p:txBody>
          <a:bodyPr>
            <a:normAutofit/>
          </a:bodyPr>
          <a:lstStyle/>
          <a:p>
            <a:pPr marL="0" indent="0" hangingPunct="0">
              <a:buNone/>
            </a:pPr>
            <a:r>
              <a:rPr lang="en-US" b="1" dirty="0"/>
              <a:t>Contact</a:t>
            </a:r>
          </a:p>
          <a:p>
            <a:pPr marL="1257300" lvl="3" indent="0" hangingPunct="0">
              <a:buNone/>
            </a:pPr>
            <a:r>
              <a:rPr lang="en-US" sz="1800" dirty="0"/>
              <a:t>Mrs. Amy Hume, Project Manager</a:t>
            </a:r>
          </a:p>
          <a:p>
            <a:pPr marL="1257300" lvl="3" indent="0" hangingPunct="0">
              <a:buNone/>
            </a:pPr>
            <a:r>
              <a:rPr lang="en-US" sz="1800" dirty="0"/>
              <a:t>TDOT Environmental Division, NEPA Special Projects</a:t>
            </a:r>
          </a:p>
          <a:p>
            <a:pPr marL="1257300" lvl="3" indent="0" hangingPunct="0">
              <a:buNone/>
            </a:pPr>
            <a:r>
              <a:rPr lang="en-US" sz="1800" dirty="0"/>
              <a:t>Email: </a:t>
            </a:r>
            <a:r>
              <a:rPr lang="en-US" sz="1800" u="sng" dirty="0">
                <a:hlinkClick r:id="rId3"/>
              </a:rPr>
              <a:t>Amy.Hume@tn.gov</a:t>
            </a:r>
            <a:br>
              <a:rPr lang="en-US" sz="1800" dirty="0"/>
            </a:br>
            <a:r>
              <a:rPr lang="en-US" sz="1800" dirty="0"/>
              <a:t>Phone: 615.253.2463</a:t>
            </a:r>
          </a:p>
          <a:p>
            <a:pPr marL="0" indent="0" hangingPunct="0">
              <a:buNone/>
            </a:pPr>
            <a:endParaRPr lang="en-US" dirty="0"/>
          </a:p>
          <a:p>
            <a:pPr marL="0" indent="0">
              <a:buNone/>
            </a:pPr>
            <a:r>
              <a:rPr lang="en-US" b="1" dirty="0"/>
              <a:t>Website</a:t>
            </a:r>
          </a:p>
          <a:p>
            <a:pPr marL="1257300" lvl="3" indent="0">
              <a:buNone/>
            </a:pPr>
            <a:r>
              <a:rPr lang="en-US" sz="1600" dirty="0">
                <a:hlinkClick r:id="rId4"/>
              </a:rPr>
              <a:t>www.tn.gov/tdot/projects/projects-region-1/state-route-29-us-27</a:t>
            </a:r>
            <a:endParaRPr lang="en-US" sz="1600" dirty="0"/>
          </a:p>
          <a:p>
            <a:pPr marL="1257300" lvl="3" indent="0">
              <a:buNone/>
            </a:pPr>
            <a:r>
              <a:rPr lang="en-US" sz="1600" dirty="0"/>
              <a:t>	OR </a:t>
            </a:r>
          </a:p>
          <a:p>
            <a:pPr marL="1257300" lvl="3" indent="0">
              <a:buNone/>
            </a:pPr>
            <a:r>
              <a:rPr lang="en-US" sz="1600" dirty="0">
                <a:hlinkClick r:id="rId5"/>
              </a:rPr>
              <a:t>www.tn.gov/tdot</a:t>
            </a:r>
            <a:r>
              <a:rPr lang="en-US" sz="1600" dirty="0"/>
              <a:t> </a:t>
            </a:r>
          </a:p>
          <a:p>
            <a:pPr marL="1257300" lvl="3" indent="0">
              <a:buNone/>
            </a:pPr>
            <a:r>
              <a:rPr lang="en-US" sz="1600" dirty="0"/>
              <a:t>SEARCH: State Route 29</a:t>
            </a:r>
            <a:endParaRPr lang="en-US" sz="1600" dirty="0">
              <a:highlight>
                <a:srgbClr val="FFFF00"/>
              </a:highlight>
            </a:endParaRPr>
          </a:p>
          <a:p>
            <a:endParaRPr lang="en-US" dirty="0"/>
          </a:p>
        </p:txBody>
      </p:sp>
    </p:spTree>
    <p:extLst>
      <p:ext uri="{BB962C8B-B14F-4D97-AF65-F5344CB8AC3E}">
        <p14:creationId xmlns:p14="http://schemas.microsoft.com/office/powerpoint/2010/main" val="2302702185"/>
      </p:ext>
    </p:extLst>
  </p:cSld>
  <p:clrMapOvr>
    <a:masterClrMapping/>
  </p:clrMapOvr>
  <p:transition spd="slow" advTm="0">
    <p:cover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DA2E0-C568-4F48-8391-5B79757D83C8}"/>
              </a:ext>
            </a:extLst>
          </p:cNvPr>
          <p:cNvSpPr>
            <a:spLocks noGrp="1"/>
          </p:cNvSpPr>
          <p:nvPr>
            <p:ph type="title"/>
          </p:nvPr>
        </p:nvSpPr>
        <p:spPr/>
        <p:txBody>
          <a:bodyPr/>
          <a:lstStyle/>
          <a:p>
            <a:r>
              <a:rPr lang="en-US" dirty="0"/>
              <a:t>Tonight’s Agenda</a:t>
            </a:r>
          </a:p>
        </p:txBody>
      </p:sp>
      <p:sp>
        <p:nvSpPr>
          <p:cNvPr id="3" name="Content Placeholder 2">
            <a:extLst>
              <a:ext uri="{FF2B5EF4-FFF2-40B4-BE49-F238E27FC236}">
                <a16:creationId xmlns:a16="http://schemas.microsoft.com/office/drawing/2014/main" id="{E189FFFC-D017-4D4C-A1D0-CFBC1293D2A0}"/>
              </a:ext>
            </a:extLst>
          </p:cNvPr>
          <p:cNvSpPr>
            <a:spLocks noGrp="1"/>
          </p:cNvSpPr>
          <p:nvPr>
            <p:ph idx="1"/>
          </p:nvPr>
        </p:nvSpPr>
        <p:spPr>
          <a:xfrm>
            <a:off x="457200" y="1752600"/>
            <a:ext cx="8153400" cy="4165599"/>
          </a:xfrm>
        </p:spPr>
        <p:txBody>
          <a:bodyPr/>
          <a:lstStyle/>
          <a:p>
            <a:r>
              <a:rPr lang="en-US" sz="2000" b="1" dirty="0"/>
              <a:t>7:00 p.m. – TDOT Welcome and Introductions</a:t>
            </a:r>
          </a:p>
          <a:p>
            <a:r>
              <a:rPr lang="en-US" sz="2000" b="1" dirty="0"/>
              <a:t>7:15 p.m. – PowerPoint Presentation delivered by the TDOT  	           Project Team</a:t>
            </a:r>
          </a:p>
          <a:p>
            <a:r>
              <a:rPr lang="en-US" sz="2000" b="1" dirty="0"/>
              <a:t>7:45 p.m. – Question and Answer Session</a:t>
            </a:r>
          </a:p>
          <a:p>
            <a:pPr lvl="1"/>
            <a:endParaRPr lang="en-US" sz="2000" dirty="0"/>
          </a:p>
          <a:p>
            <a:pPr marL="0" indent="0" algn="just" hangingPunct="0">
              <a:buNone/>
            </a:pPr>
            <a:r>
              <a:rPr lang="en-US" sz="2000" dirty="0"/>
              <a:t>Participants will have the opportunity to ask questions or give comments to the TDOT Project Team. </a:t>
            </a:r>
          </a:p>
          <a:p>
            <a:pPr marL="0" indent="0" hangingPunct="0">
              <a:buNone/>
            </a:pPr>
            <a:endParaRPr lang="en-US" sz="2000" dirty="0"/>
          </a:p>
          <a:p>
            <a:pPr marL="0" indent="0" algn="just" hangingPunct="0">
              <a:buNone/>
            </a:pPr>
            <a:r>
              <a:rPr lang="en-US" sz="2000" dirty="0"/>
              <a:t>Note: Verbal comments and/or questions will be limited to three minutes per individual or five minutes if you are representing an organization.  </a:t>
            </a:r>
          </a:p>
          <a:p>
            <a:endParaRPr lang="en-US" dirty="0"/>
          </a:p>
        </p:txBody>
      </p:sp>
    </p:spTree>
    <p:extLst>
      <p:ext uri="{BB962C8B-B14F-4D97-AF65-F5344CB8AC3E}">
        <p14:creationId xmlns:p14="http://schemas.microsoft.com/office/powerpoint/2010/main" val="2643310623"/>
      </p:ext>
    </p:extLst>
  </p:cSld>
  <p:clrMapOvr>
    <a:masterClrMapping/>
  </p:clrMapOvr>
  <p:transition spd="slow" advTm="0">
    <p:cover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2F34D-C8D0-48C6-B58E-F15127756337}"/>
              </a:ext>
            </a:extLst>
          </p:cNvPr>
          <p:cNvSpPr>
            <a:spLocks noGrp="1"/>
          </p:cNvSpPr>
          <p:nvPr>
            <p:ph type="title"/>
          </p:nvPr>
        </p:nvSpPr>
        <p:spPr/>
        <p:txBody>
          <a:bodyPr/>
          <a:lstStyle/>
          <a:p>
            <a:r>
              <a:rPr lang="en-US" dirty="0"/>
              <a:t>How to find your property on the TDOT Design Displays</a:t>
            </a:r>
          </a:p>
        </p:txBody>
      </p:sp>
      <p:sp>
        <p:nvSpPr>
          <p:cNvPr id="3" name="Content Placeholder 2">
            <a:extLst>
              <a:ext uri="{FF2B5EF4-FFF2-40B4-BE49-F238E27FC236}">
                <a16:creationId xmlns:a16="http://schemas.microsoft.com/office/drawing/2014/main" id="{FDE49536-B802-4088-BB17-19AEE65C5940}"/>
              </a:ext>
            </a:extLst>
          </p:cNvPr>
          <p:cNvSpPr>
            <a:spLocks noGrp="1"/>
          </p:cNvSpPr>
          <p:nvPr>
            <p:ph idx="1"/>
          </p:nvPr>
        </p:nvSpPr>
        <p:spPr/>
        <p:txBody>
          <a:bodyPr/>
          <a:lstStyle/>
          <a:p>
            <a:r>
              <a:rPr lang="en-US" dirty="0"/>
              <a:t>Go to the SR-29 (US-27) Project Website and navigate to the Public Involvement Website.</a:t>
            </a:r>
          </a:p>
          <a:p>
            <a:endParaRPr lang="en-US" dirty="0"/>
          </a:p>
          <a:p>
            <a:endParaRPr lang="en-US" dirty="0"/>
          </a:p>
          <a:p>
            <a:endParaRPr lang="en-US" dirty="0"/>
          </a:p>
          <a:p>
            <a:endParaRPr lang="en-US" dirty="0"/>
          </a:p>
          <a:p>
            <a:r>
              <a:rPr lang="en-US" dirty="0"/>
              <a:t>On the SR-29 (US-27) Public Involvement Website, look for the Design Display download.</a:t>
            </a:r>
          </a:p>
          <a:p>
            <a:pPr marL="0" indent="0">
              <a:buNone/>
            </a:pPr>
            <a:r>
              <a:rPr lang="en-US" dirty="0"/>
              <a:t> </a:t>
            </a:r>
          </a:p>
        </p:txBody>
      </p:sp>
      <p:pic>
        <p:nvPicPr>
          <p:cNvPr id="5" name="Picture 4">
            <a:extLst>
              <a:ext uri="{FF2B5EF4-FFF2-40B4-BE49-F238E27FC236}">
                <a16:creationId xmlns:a16="http://schemas.microsoft.com/office/drawing/2014/main" id="{8EDFB914-5655-4BA2-AEA7-D30B0F889D90}"/>
              </a:ext>
            </a:extLst>
          </p:cNvPr>
          <p:cNvPicPr>
            <a:picLocks noChangeAspect="1"/>
          </p:cNvPicPr>
          <p:nvPr/>
        </p:nvPicPr>
        <p:blipFill>
          <a:blip r:embed="rId3"/>
          <a:stretch>
            <a:fillRect/>
          </a:stretch>
        </p:blipFill>
        <p:spPr>
          <a:xfrm>
            <a:off x="1576754" y="2446570"/>
            <a:ext cx="5715000" cy="1097956"/>
          </a:xfrm>
          <a:prstGeom prst="rect">
            <a:avLst/>
          </a:prstGeom>
          <a:ln>
            <a:solidFill>
              <a:schemeClr val="tx1"/>
            </a:solidFill>
          </a:ln>
        </p:spPr>
      </p:pic>
      <p:pic>
        <p:nvPicPr>
          <p:cNvPr id="4" name="Picture 3">
            <a:extLst>
              <a:ext uri="{FF2B5EF4-FFF2-40B4-BE49-F238E27FC236}">
                <a16:creationId xmlns:a16="http://schemas.microsoft.com/office/drawing/2014/main" id="{07B41B25-86A1-4BFD-B1F4-1CA3DB9B8EF1}"/>
              </a:ext>
            </a:extLst>
          </p:cNvPr>
          <p:cNvPicPr>
            <a:picLocks noChangeAspect="1"/>
          </p:cNvPicPr>
          <p:nvPr/>
        </p:nvPicPr>
        <p:blipFill>
          <a:blip r:embed="rId4"/>
          <a:stretch>
            <a:fillRect/>
          </a:stretch>
        </p:blipFill>
        <p:spPr>
          <a:xfrm>
            <a:off x="1600200" y="4403720"/>
            <a:ext cx="5038725" cy="1504950"/>
          </a:xfrm>
          <a:prstGeom prst="rect">
            <a:avLst/>
          </a:prstGeom>
          <a:ln>
            <a:solidFill>
              <a:schemeClr val="tx1"/>
            </a:solidFill>
          </a:ln>
        </p:spPr>
      </p:pic>
    </p:spTree>
    <p:extLst>
      <p:ext uri="{BB962C8B-B14F-4D97-AF65-F5344CB8AC3E}">
        <p14:creationId xmlns:p14="http://schemas.microsoft.com/office/powerpoint/2010/main" val="1864862205"/>
      </p:ext>
    </p:extLst>
  </p:cSld>
  <p:clrMapOvr>
    <a:masterClrMapping/>
  </p:clrMapOvr>
  <p:transition spd="slow" advTm="0">
    <p:cover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19F64-1FA3-4AA5-820A-715129DE9331}"/>
              </a:ext>
            </a:extLst>
          </p:cNvPr>
          <p:cNvSpPr>
            <a:spLocks noGrp="1"/>
          </p:cNvSpPr>
          <p:nvPr>
            <p:ph type="title"/>
          </p:nvPr>
        </p:nvSpPr>
        <p:spPr/>
        <p:txBody>
          <a:bodyPr/>
          <a:lstStyle/>
          <a:p>
            <a:r>
              <a:rPr lang="en-US" dirty="0"/>
              <a:t>How to find your property on the TDOT Design Displays- Part A</a:t>
            </a:r>
          </a:p>
        </p:txBody>
      </p:sp>
      <p:sp>
        <p:nvSpPr>
          <p:cNvPr id="3" name="Content Placeholder 2">
            <a:extLst>
              <a:ext uri="{FF2B5EF4-FFF2-40B4-BE49-F238E27FC236}">
                <a16:creationId xmlns:a16="http://schemas.microsoft.com/office/drawing/2014/main" id="{711AAFC1-F825-4AAC-A81A-18D14AEF3CE8}"/>
              </a:ext>
            </a:extLst>
          </p:cNvPr>
          <p:cNvSpPr>
            <a:spLocks noGrp="1"/>
          </p:cNvSpPr>
          <p:nvPr>
            <p:ph idx="1"/>
          </p:nvPr>
        </p:nvSpPr>
        <p:spPr>
          <a:xfrm>
            <a:off x="471854" y="1485900"/>
            <a:ext cx="8229600" cy="4165599"/>
          </a:xfrm>
        </p:spPr>
        <p:txBody>
          <a:bodyPr/>
          <a:lstStyle/>
          <a:p>
            <a:r>
              <a:rPr lang="en-US" b="1" dirty="0"/>
              <a:t>Download Part A from the</a:t>
            </a:r>
            <a:r>
              <a:rPr lang="en-US" dirty="0"/>
              <a:t> </a:t>
            </a:r>
            <a:r>
              <a:rPr lang="en-US" b="1" dirty="0"/>
              <a:t>SR-29 (US-27) Public Involvement Website – </a:t>
            </a:r>
            <a:r>
              <a:rPr lang="en-US" dirty="0"/>
              <a:t>This instruction guide will direct you on how to find your property. </a:t>
            </a:r>
          </a:p>
        </p:txBody>
      </p:sp>
      <p:pic>
        <p:nvPicPr>
          <p:cNvPr id="5" name="Picture 4" descr="Graphical user interface&#10;&#10;Description automatically generated">
            <a:extLst>
              <a:ext uri="{FF2B5EF4-FFF2-40B4-BE49-F238E27FC236}">
                <a16:creationId xmlns:a16="http://schemas.microsoft.com/office/drawing/2014/main" id="{FDBFDCB8-7EFA-41AD-B6FC-38137AE549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71" t="5489" r="7956" b="11808"/>
          <a:stretch/>
        </p:blipFill>
        <p:spPr>
          <a:xfrm>
            <a:off x="1562100" y="2209800"/>
            <a:ext cx="6019800" cy="4560459"/>
          </a:xfrm>
          <a:prstGeom prst="rect">
            <a:avLst/>
          </a:prstGeom>
        </p:spPr>
      </p:pic>
    </p:spTree>
    <p:extLst>
      <p:ext uri="{BB962C8B-B14F-4D97-AF65-F5344CB8AC3E}">
        <p14:creationId xmlns:p14="http://schemas.microsoft.com/office/powerpoint/2010/main" val="705349973"/>
      </p:ext>
    </p:extLst>
  </p:cSld>
  <p:clrMapOvr>
    <a:masterClrMapping/>
  </p:clrMapOvr>
  <p:transition spd="slow" advTm="0">
    <p:cover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19F64-1FA3-4AA5-820A-715129DE9331}"/>
              </a:ext>
            </a:extLst>
          </p:cNvPr>
          <p:cNvSpPr>
            <a:spLocks noGrp="1"/>
          </p:cNvSpPr>
          <p:nvPr>
            <p:ph type="title"/>
          </p:nvPr>
        </p:nvSpPr>
        <p:spPr/>
        <p:txBody>
          <a:bodyPr/>
          <a:lstStyle/>
          <a:p>
            <a:r>
              <a:rPr lang="en-US" dirty="0"/>
              <a:t>How to find your property on the TDOT Design Displays- Part B</a:t>
            </a:r>
          </a:p>
        </p:txBody>
      </p:sp>
      <p:sp>
        <p:nvSpPr>
          <p:cNvPr id="3" name="Content Placeholder 2">
            <a:extLst>
              <a:ext uri="{FF2B5EF4-FFF2-40B4-BE49-F238E27FC236}">
                <a16:creationId xmlns:a16="http://schemas.microsoft.com/office/drawing/2014/main" id="{711AAFC1-F825-4AAC-A81A-18D14AEF3CE8}"/>
              </a:ext>
            </a:extLst>
          </p:cNvPr>
          <p:cNvSpPr>
            <a:spLocks noGrp="1"/>
          </p:cNvSpPr>
          <p:nvPr>
            <p:ph idx="1"/>
          </p:nvPr>
        </p:nvSpPr>
        <p:spPr>
          <a:xfrm>
            <a:off x="152400" y="1828800"/>
            <a:ext cx="2743200" cy="3962400"/>
          </a:xfrm>
        </p:spPr>
        <p:txBody>
          <a:bodyPr>
            <a:normAutofit/>
          </a:bodyPr>
          <a:lstStyle/>
          <a:p>
            <a:r>
              <a:rPr lang="en-US" b="1" dirty="0"/>
              <a:t>Download Part B from the</a:t>
            </a:r>
            <a:r>
              <a:rPr lang="en-US" dirty="0"/>
              <a:t> </a:t>
            </a:r>
            <a:r>
              <a:rPr lang="en-US" b="1" dirty="0"/>
              <a:t>SR-29 (US-27) Public Involvement Website - </a:t>
            </a:r>
            <a:r>
              <a:rPr lang="en-US" dirty="0"/>
              <a:t>Find your name on the table and take note of the Display Figure Page and the Tract Number for your property.  For this example, we are using the Robbins Cemetery. </a:t>
            </a:r>
          </a:p>
        </p:txBody>
      </p:sp>
      <p:pic>
        <p:nvPicPr>
          <p:cNvPr id="6" name="Picture 5" descr="Table&#10;&#10;Description automatically generated">
            <a:extLst>
              <a:ext uri="{FF2B5EF4-FFF2-40B4-BE49-F238E27FC236}">
                <a16:creationId xmlns:a16="http://schemas.microsoft.com/office/drawing/2014/main" id="{99470A91-088C-44B7-AF4B-F746C50C8F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071" t="5556" r="6212" b="5556"/>
          <a:stretch/>
        </p:blipFill>
        <p:spPr>
          <a:xfrm>
            <a:off x="3116580" y="1445159"/>
            <a:ext cx="5875020" cy="4653481"/>
          </a:xfrm>
          <a:prstGeom prst="rect">
            <a:avLst/>
          </a:prstGeom>
        </p:spPr>
      </p:pic>
    </p:spTree>
    <p:extLst>
      <p:ext uri="{BB962C8B-B14F-4D97-AF65-F5344CB8AC3E}">
        <p14:creationId xmlns:p14="http://schemas.microsoft.com/office/powerpoint/2010/main" val="1391143367"/>
      </p:ext>
    </p:extLst>
  </p:cSld>
  <p:clrMapOvr>
    <a:masterClrMapping/>
  </p:clrMapOvr>
  <p:transition spd="slow" advTm="0">
    <p:cover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19F64-1FA3-4AA5-820A-715129DE9331}"/>
              </a:ext>
            </a:extLst>
          </p:cNvPr>
          <p:cNvSpPr>
            <a:spLocks noGrp="1"/>
          </p:cNvSpPr>
          <p:nvPr>
            <p:ph type="title"/>
          </p:nvPr>
        </p:nvSpPr>
        <p:spPr/>
        <p:txBody>
          <a:bodyPr/>
          <a:lstStyle/>
          <a:p>
            <a:r>
              <a:rPr lang="en-US" dirty="0"/>
              <a:t>How to find your property on the TDOT Design Displays- Part C</a:t>
            </a:r>
          </a:p>
        </p:txBody>
      </p:sp>
      <p:sp>
        <p:nvSpPr>
          <p:cNvPr id="3" name="Content Placeholder 2">
            <a:extLst>
              <a:ext uri="{FF2B5EF4-FFF2-40B4-BE49-F238E27FC236}">
                <a16:creationId xmlns:a16="http://schemas.microsoft.com/office/drawing/2014/main" id="{711AAFC1-F825-4AAC-A81A-18D14AEF3CE8}"/>
              </a:ext>
            </a:extLst>
          </p:cNvPr>
          <p:cNvSpPr>
            <a:spLocks noGrp="1"/>
          </p:cNvSpPr>
          <p:nvPr>
            <p:ph idx="1"/>
          </p:nvPr>
        </p:nvSpPr>
        <p:spPr>
          <a:xfrm>
            <a:off x="152400" y="1510810"/>
            <a:ext cx="8839200" cy="1022039"/>
          </a:xfrm>
        </p:spPr>
        <p:txBody>
          <a:bodyPr>
            <a:normAutofit fontScale="92500" lnSpcReduction="20000"/>
          </a:bodyPr>
          <a:lstStyle/>
          <a:p>
            <a:r>
              <a:rPr lang="en-US" b="1" dirty="0"/>
              <a:t>Download Part C from the</a:t>
            </a:r>
            <a:r>
              <a:rPr lang="en-US" dirty="0"/>
              <a:t> </a:t>
            </a:r>
            <a:r>
              <a:rPr lang="en-US" b="1" dirty="0"/>
              <a:t>SR-29 (US-27) Public Involvement Website –</a:t>
            </a:r>
            <a:r>
              <a:rPr lang="en-US" dirty="0"/>
              <a:t> Flip to the correct, Display Figure Page. The figure number can be found in the lower bottom right-hand corner.  For the Robbins Cemetery, it is located on Display Figure 7A, Tract Number 64.   </a:t>
            </a:r>
          </a:p>
        </p:txBody>
      </p:sp>
      <p:pic>
        <p:nvPicPr>
          <p:cNvPr id="5" name="Picture 4" descr="Map&#10;&#10;Description automatically generated">
            <a:extLst>
              <a:ext uri="{FF2B5EF4-FFF2-40B4-BE49-F238E27FC236}">
                <a16:creationId xmlns:a16="http://schemas.microsoft.com/office/drawing/2014/main" id="{C45688F3-CD93-4C9D-9330-405E7602C8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4601" y="2503542"/>
            <a:ext cx="6254797" cy="4049658"/>
          </a:xfrm>
          <a:prstGeom prst="rect">
            <a:avLst/>
          </a:prstGeom>
        </p:spPr>
      </p:pic>
    </p:spTree>
    <p:extLst>
      <p:ext uri="{BB962C8B-B14F-4D97-AF65-F5344CB8AC3E}">
        <p14:creationId xmlns:p14="http://schemas.microsoft.com/office/powerpoint/2010/main" val="1459504056"/>
      </p:ext>
    </p:extLst>
  </p:cSld>
  <p:clrMapOvr>
    <a:masterClrMapping/>
  </p:clrMapOvr>
  <p:transition spd="slow" advTm="0">
    <p:cover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DA2E0-C568-4F48-8391-5B79757D83C8}"/>
              </a:ext>
            </a:extLst>
          </p:cNvPr>
          <p:cNvSpPr>
            <a:spLocks noGrp="1"/>
          </p:cNvSpPr>
          <p:nvPr>
            <p:ph type="title"/>
          </p:nvPr>
        </p:nvSpPr>
        <p:spPr/>
        <p:txBody>
          <a:bodyPr/>
          <a:lstStyle/>
          <a:p>
            <a:r>
              <a:rPr lang="en-US" dirty="0"/>
              <a:t>Zoom Instructions for Making a Comment or Asking a Question</a:t>
            </a:r>
          </a:p>
        </p:txBody>
      </p:sp>
      <p:sp>
        <p:nvSpPr>
          <p:cNvPr id="3" name="Content Placeholder 2">
            <a:extLst>
              <a:ext uri="{FF2B5EF4-FFF2-40B4-BE49-F238E27FC236}">
                <a16:creationId xmlns:a16="http://schemas.microsoft.com/office/drawing/2014/main" id="{E189FFFC-D017-4D4C-A1D0-CFBC1293D2A0}"/>
              </a:ext>
            </a:extLst>
          </p:cNvPr>
          <p:cNvSpPr>
            <a:spLocks noGrp="1"/>
          </p:cNvSpPr>
          <p:nvPr>
            <p:ph idx="1"/>
          </p:nvPr>
        </p:nvSpPr>
        <p:spPr>
          <a:xfrm>
            <a:off x="457200" y="1676400"/>
            <a:ext cx="8153400" cy="4343400"/>
          </a:xfrm>
        </p:spPr>
        <p:txBody>
          <a:bodyPr>
            <a:normAutofit fontScale="85000" lnSpcReduction="10000"/>
          </a:bodyPr>
          <a:lstStyle/>
          <a:p>
            <a:pPr lvl="0" algn="just">
              <a:lnSpc>
                <a:spcPct val="110000"/>
              </a:lnSpc>
            </a:pPr>
            <a:r>
              <a:rPr lang="en-US" sz="1900" b="1" u="sng" dirty="0"/>
              <a:t>If you are joining via PC, Mac, iPad, iPhone or Android devices:</a:t>
            </a:r>
            <a:r>
              <a:rPr lang="en-US" sz="1900" dirty="0"/>
              <a:t> In order to ask a question or make a comment, use the Zoom platform’s "Raise Your Hand" feature. The TDOT moderator will then call your name or phone number when it is your turn to speak. Please unmute your audio and state your name and comment/question.  </a:t>
            </a:r>
          </a:p>
          <a:p>
            <a:pPr marL="0" lvl="0" indent="0" algn="just">
              <a:lnSpc>
                <a:spcPct val="110000"/>
              </a:lnSpc>
              <a:buNone/>
            </a:pPr>
            <a:endParaRPr lang="en-US" sz="1900" dirty="0"/>
          </a:p>
          <a:p>
            <a:pPr lvl="0" algn="just">
              <a:lnSpc>
                <a:spcPct val="110000"/>
              </a:lnSpc>
              <a:spcAft>
                <a:spcPts val="1200"/>
              </a:spcAft>
            </a:pPr>
            <a:r>
              <a:rPr lang="en-US" sz="1900" b="1" u="sng" dirty="0"/>
              <a:t>If you are joining via cell phone or land line:</a:t>
            </a:r>
            <a:r>
              <a:rPr lang="en-US" sz="1900" b="1" dirty="0"/>
              <a:t> </a:t>
            </a:r>
            <a:r>
              <a:rPr lang="en-US" sz="1900" dirty="0"/>
              <a:t>Dial *9 on your phone to notify the TDOT moderator that you would like to give a verbal comment or question during the Question-and-Answer Session. The TDOT moderator will then announce your phone number when it is your turn to speak. You will be asked to unmute yourself by dialing *6 on your phone when the TDOT moderator states it is your turn.   </a:t>
            </a:r>
          </a:p>
          <a:p>
            <a:pPr marL="0" indent="0" algn="just">
              <a:lnSpc>
                <a:spcPct val="110000"/>
              </a:lnSpc>
              <a:spcAft>
                <a:spcPts val="600"/>
              </a:spcAft>
              <a:buNone/>
            </a:pPr>
            <a:r>
              <a:rPr lang="en-US" sz="1400" dirty="0"/>
              <a:t>* Verbal comments and/or questions will be limited to three minutes per individual or five minutes if you are representing an organization.  </a:t>
            </a:r>
          </a:p>
          <a:p>
            <a:pPr marL="0" indent="0" algn="just">
              <a:lnSpc>
                <a:spcPct val="110000"/>
              </a:lnSpc>
              <a:buNone/>
            </a:pPr>
            <a:r>
              <a:rPr lang="en-US" sz="1400" dirty="0"/>
              <a:t>*The Zoom chat function will be disabled for all participants.  Participants are encouraged to use the Zoom Question &amp; Answer Box to ask questions of the TDOT Project Team. Questions will be answered in the order that they are received. Remember to include your name in your Q&amp;A pod. </a:t>
            </a:r>
          </a:p>
        </p:txBody>
      </p:sp>
    </p:spTree>
    <p:extLst>
      <p:ext uri="{BB962C8B-B14F-4D97-AF65-F5344CB8AC3E}">
        <p14:creationId xmlns:p14="http://schemas.microsoft.com/office/powerpoint/2010/main" val="1801650082"/>
      </p:ext>
    </p:extLst>
  </p:cSld>
  <p:clrMapOvr>
    <a:masterClrMapping/>
  </p:clrMapOvr>
  <p:transition spd="slow" advTm="0">
    <p:cover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C0BDC-3792-4897-99EE-DCE65D162DB2}"/>
              </a:ext>
            </a:extLst>
          </p:cNvPr>
          <p:cNvSpPr>
            <a:spLocks noGrp="1"/>
          </p:cNvSpPr>
          <p:nvPr>
            <p:ph type="title"/>
          </p:nvPr>
        </p:nvSpPr>
        <p:spPr/>
        <p:txBody>
          <a:bodyPr/>
          <a:lstStyle/>
          <a:p>
            <a:r>
              <a:rPr lang="en-US" dirty="0"/>
              <a:t>Make a Comment or Ask a Question After the Meeting</a:t>
            </a:r>
          </a:p>
        </p:txBody>
      </p:sp>
      <p:sp>
        <p:nvSpPr>
          <p:cNvPr id="3" name="Content Placeholder 2">
            <a:extLst>
              <a:ext uri="{FF2B5EF4-FFF2-40B4-BE49-F238E27FC236}">
                <a16:creationId xmlns:a16="http://schemas.microsoft.com/office/drawing/2014/main" id="{9EBC2546-5E2F-4811-851F-DDF72D9333C8}"/>
              </a:ext>
            </a:extLst>
          </p:cNvPr>
          <p:cNvSpPr>
            <a:spLocks noGrp="1"/>
          </p:cNvSpPr>
          <p:nvPr>
            <p:ph idx="1"/>
          </p:nvPr>
        </p:nvSpPr>
        <p:spPr>
          <a:xfrm>
            <a:off x="304800" y="1600201"/>
            <a:ext cx="8382000" cy="4953000"/>
          </a:xfrm>
        </p:spPr>
        <p:txBody>
          <a:bodyPr>
            <a:normAutofit fontScale="62500" lnSpcReduction="20000"/>
          </a:bodyPr>
          <a:lstStyle/>
          <a:p>
            <a:pPr lvl="0">
              <a:lnSpc>
                <a:spcPct val="120000"/>
              </a:lnSpc>
              <a:spcBef>
                <a:spcPts val="600"/>
              </a:spcBef>
              <a:spcAft>
                <a:spcPts val="600"/>
              </a:spcAft>
            </a:pPr>
            <a:r>
              <a:rPr lang="en-US" sz="2200" b="1" u="sng" dirty="0"/>
              <a:t>Questions About the Project:</a:t>
            </a:r>
            <a:r>
              <a:rPr lang="en-US" sz="2200" dirty="0"/>
              <a:t> Call 833.726.8826 (toll free) and leave a voicemail message with your name, phone number and question. A TDOT representative will respond within 7 business days.</a:t>
            </a:r>
          </a:p>
          <a:p>
            <a:pPr marL="400050" lvl="1" indent="0">
              <a:lnSpc>
                <a:spcPct val="120000"/>
              </a:lnSpc>
              <a:spcBef>
                <a:spcPts val="600"/>
              </a:spcBef>
              <a:spcAft>
                <a:spcPts val="600"/>
              </a:spcAft>
              <a:buNone/>
            </a:pPr>
            <a:r>
              <a:rPr lang="en-US" sz="2200" dirty="0"/>
              <a:t>If you have a question that needs to be answered before providing your official comment on the project, please make sure to call the number above by </a:t>
            </a:r>
            <a:r>
              <a:rPr lang="en-US" sz="2200" b="1" dirty="0">
                <a:solidFill>
                  <a:srgbClr val="FF0000"/>
                </a:solidFill>
              </a:rPr>
              <a:t>April 15, 2021</a:t>
            </a:r>
            <a:r>
              <a:rPr lang="en-US" sz="2200" dirty="0"/>
              <a:t>, in order to allow TDOT 7 business days to respond to your question.</a:t>
            </a:r>
          </a:p>
          <a:p>
            <a:pPr lvl="0">
              <a:lnSpc>
                <a:spcPct val="120000"/>
              </a:lnSpc>
              <a:spcBef>
                <a:spcPts val="600"/>
              </a:spcBef>
              <a:spcAft>
                <a:spcPts val="600"/>
              </a:spcAft>
            </a:pPr>
            <a:r>
              <a:rPr lang="en-US" sz="2200" b="1" u="sng" dirty="0"/>
              <a:t>Verbal Comments:</a:t>
            </a:r>
            <a:r>
              <a:rPr lang="en-US" sz="2200" dirty="0"/>
              <a:t> Call 833.726.8826 (toll free) and leave a voicemail message with your name, phone number and comment.  </a:t>
            </a:r>
          </a:p>
          <a:p>
            <a:pPr lvl="0">
              <a:lnSpc>
                <a:spcPct val="120000"/>
              </a:lnSpc>
              <a:spcBef>
                <a:spcPts val="600"/>
              </a:spcBef>
              <a:spcAft>
                <a:spcPts val="600"/>
              </a:spcAft>
            </a:pPr>
            <a:r>
              <a:rPr lang="en-US" sz="2200" b="1" u="sng" dirty="0"/>
              <a:t>Public Comment Card:</a:t>
            </a:r>
            <a:r>
              <a:rPr lang="en-US" sz="2200" dirty="0"/>
              <a:t> Download a pre-addressed comment card from the TDOT project website (</a:t>
            </a:r>
            <a:r>
              <a:rPr lang="en-US" sz="2200" u="sng" dirty="0">
                <a:hlinkClick r:id="rId3"/>
              </a:rPr>
              <a:t>www.tn.gov/tdot/projects/projects-region-1/state-route-29-us-27</a:t>
            </a:r>
            <a:r>
              <a:rPr lang="en-US" sz="2200" u="sng" dirty="0"/>
              <a:t>)</a:t>
            </a:r>
            <a:r>
              <a:rPr lang="en-US" sz="2200" dirty="0"/>
              <a:t> and mail it to TDOT by </a:t>
            </a:r>
            <a:r>
              <a:rPr lang="en-US" sz="2200" b="1" dirty="0">
                <a:solidFill>
                  <a:srgbClr val="FF0000"/>
                </a:solidFill>
              </a:rPr>
              <a:t>May 3, 2021</a:t>
            </a:r>
            <a:r>
              <a:rPr lang="en-US" sz="2200" dirty="0"/>
              <a:t>.</a:t>
            </a:r>
          </a:p>
          <a:p>
            <a:pPr lvl="0">
              <a:lnSpc>
                <a:spcPct val="120000"/>
              </a:lnSpc>
              <a:spcBef>
                <a:spcPts val="600"/>
              </a:spcBef>
              <a:spcAft>
                <a:spcPts val="600"/>
              </a:spcAft>
            </a:pPr>
            <a:r>
              <a:rPr lang="en-US" sz="2200" b="1" u="sng" dirty="0"/>
              <a:t>Email:</a:t>
            </a:r>
            <a:r>
              <a:rPr lang="en-US" sz="2200" dirty="0"/>
              <a:t> Send an email to </a:t>
            </a:r>
            <a:r>
              <a:rPr lang="en-US" sz="2200" u="sng" dirty="0">
                <a:hlinkClick r:id="rId4"/>
              </a:rPr>
              <a:t>TDOT.comments@tn.gov</a:t>
            </a:r>
            <a:r>
              <a:rPr lang="en-US" sz="2200" dirty="0"/>
              <a:t> by </a:t>
            </a:r>
            <a:r>
              <a:rPr lang="en-US" sz="2200" b="1" dirty="0">
                <a:solidFill>
                  <a:srgbClr val="FF0000"/>
                </a:solidFill>
              </a:rPr>
              <a:t>May 3, 2021</a:t>
            </a:r>
            <a:r>
              <a:rPr lang="en-US" sz="2200" dirty="0"/>
              <a:t>.</a:t>
            </a:r>
          </a:p>
          <a:p>
            <a:pPr lvl="0">
              <a:lnSpc>
                <a:spcPct val="120000"/>
              </a:lnSpc>
              <a:spcBef>
                <a:spcPts val="600"/>
              </a:spcBef>
              <a:spcAft>
                <a:spcPts val="600"/>
              </a:spcAft>
            </a:pPr>
            <a:r>
              <a:rPr lang="en-US" sz="2200" b="1" u="sng" dirty="0"/>
              <a:t>Letter:</a:t>
            </a:r>
            <a:r>
              <a:rPr lang="en-US" sz="2200" dirty="0"/>
              <a:t> Mail a written statement by </a:t>
            </a:r>
            <a:r>
              <a:rPr lang="en-US" sz="2200" b="1" dirty="0">
                <a:solidFill>
                  <a:srgbClr val="FF0000"/>
                </a:solidFill>
              </a:rPr>
              <a:t>May 3, 2021 </a:t>
            </a:r>
            <a:r>
              <a:rPr lang="en-US" sz="2200" dirty="0"/>
              <a:t>to the following address:</a:t>
            </a:r>
          </a:p>
          <a:p>
            <a:pPr marL="0" indent="0" algn="ctr">
              <a:buNone/>
            </a:pPr>
            <a:r>
              <a:rPr lang="en-US" sz="2200" dirty="0"/>
              <a:t>NEPA Virtual Public Meetings</a:t>
            </a:r>
          </a:p>
          <a:p>
            <a:pPr marL="0" indent="0" algn="ctr">
              <a:buNone/>
            </a:pPr>
            <a:r>
              <a:rPr lang="en-US" sz="2200" dirty="0"/>
              <a:t>Attn: SR-29 (US-27) Project</a:t>
            </a:r>
          </a:p>
          <a:p>
            <a:pPr marL="0" indent="0" algn="ctr">
              <a:buNone/>
            </a:pPr>
            <a:r>
              <a:rPr lang="en-US" sz="2200" dirty="0"/>
              <a:t>Tennessee Department of Transportation</a:t>
            </a:r>
          </a:p>
          <a:p>
            <a:pPr marL="0" indent="0" algn="ctr">
              <a:buNone/>
            </a:pPr>
            <a:r>
              <a:rPr lang="en-US" sz="2200" dirty="0"/>
              <a:t>Suite 700, James K. Polk Building</a:t>
            </a:r>
          </a:p>
          <a:p>
            <a:pPr marL="0" indent="0" algn="ctr">
              <a:buNone/>
            </a:pPr>
            <a:r>
              <a:rPr lang="en-US" sz="2200" dirty="0"/>
              <a:t>505 Deaderick Street</a:t>
            </a:r>
          </a:p>
          <a:p>
            <a:pPr marL="0" indent="0" algn="ctr">
              <a:buNone/>
            </a:pPr>
            <a:r>
              <a:rPr lang="en-US" sz="2200" dirty="0"/>
              <a:t>Nashville, TN  37243-0332</a:t>
            </a:r>
          </a:p>
          <a:p>
            <a:pPr marL="0" indent="0">
              <a:buNone/>
            </a:pPr>
            <a:endParaRPr lang="en-US" dirty="0"/>
          </a:p>
        </p:txBody>
      </p:sp>
    </p:spTree>
    <p:extLst>
      <p:ext uri="{BB962C8B-B14F-4D97-AF65-F5344CB8AC3E}">
        <p14:creationId xmlns:p14="http://schemas.microsoft.com/office/powerpoint/2010/main" val="2561772203"/>
      </p:ext>
    </p:extLst>
  </p:cSld>
  <p:clrMapOvr>
    <a:masterClrMapping/>
  </p:clrMapOvr>
  <p:transition spd="slow" advTm="0">
    <p:cover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617F3-F4F9-4A01-BF03-59D07B9BA601}"/>
              </a:ext>
            </a:extLst>
          </p:cNvPr>
          <p:cNvSpPr>
            <a:spLocks noGrp="1"/>
          </p:cNvSpPr>
          <p:nvPr>
            <p:ph type="title"/>
          </p:nvPr>
        </p:nvSpPr>
        <p:spPr/>
        <p:txBody>
          <a:bodyPr/>
          <a:lstStyle/>
          <a:p>
            <a:r>
              <a:rPr lang="en-US" dirty="0"/>
              <a:t>Purpose of Meeting</a:t>
            </a:r>
          </a:p>
        </p:txBody>
      </p:sp>
      <p:sp>
        <p:nvSpPr>
          <p:cNvPr id="3" name="Content Placeholder 2">
            <a:extLst>
              <a:ext uri="{FF2B5EF4-FFF2-40B4-BE49-F238E27FC236}">
                <a16:creationId xmlns:a16="http://schemas.microsoft.com/office/drawing/2014/main" id="{0A51817D-3E08-47F7-93C7-A8739A31F82B}"/>
              </a:ext>
            </a:extLst>
          </p:cNvPr>
          <p:cNvSpPr>
            <a:spLocks noGrp="1"/>
          </p:cNvSpPr>
          <p:nvPr>
            <p:ph idx="1"/>
          </p:nvPr>
        </p:nvSpPr>
        <p:spPr/>
        <p:txBody>
          <a:bodyPr>
            <a:normAutofit/>
          </a:bodyPr>
          <a:lstStyle/>
          <a:p>
            <a:pPr marL="400050"/>
            <a:r>
              <a:rPr lang="en-US" sz="2400" dirty="0"/>
              <a:t>Meet the intent and requirements of the National Environmental Policy Act of 1969 (NEPA)</a:t>
            </a:r>
          </a:p>
          <a:p>
            <a:pPr marL="57150" indent="0">
              <a:buNone/>
            </a:pPr>
            <a:endParaRPr lang="en-US" sz="2400" dirty="0"/>
          </a:p>
          <a:p>
            <a:pPr marL="400050"/>
            <a:r>
              <a:rPr lang="en-US" sz="2400" dirty="0"/>
              <a:t>Share updated information on the proposed State Route (SR) 29 (US-27) Improvement Project</a:t>
            </a:r>
          </a:p>
          <a:p>
            <a:pPr marL="57150" indent="0">
              <a:buNone/>
            </a:pPr>
            <a:endParaRPr lang="en-US" sz="2400" dirty="0"/>
          </a:p>
          <a:p>
            <a:pPr marL="400050"/>
            <a:r>
              <a:rPr lang="en-US" sz="2400" dirty="0"/>
              <a:t>Answer your questions and take your comments</a:t>
            </a:r>
          </a:p>
        </p:txBody>
      </p:sp>
    </p:spTree>
    <p:extLst>
      <p:ext uri="{BB962C8B-B14F-4D97-AF65-F5344CB8AC3E}">
        <p14:creationId xmlns:p14="http://schemas.microsoft.com/office/powerpoint/2010/main" val="1871453808"/>
      </p:ext>
    </p:extLst>
  </p:cSld>
  <p:clrMapOvr>
    <a:masterClrMapping/>
  </p:clrMapOvr>
  <p:transition spd="slow" advTm="0">
    <p:cover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Location</a:t>
            </a:r>
          </a:p>
        </p:txBody>
      </p:sp>
      <p:sp>
        <p:nvSpPr>
          <p:cNvPr id="8" name="Text Placeholder 2"/>
          <p:cNvSpPr txBox="1">
            <a:spLocks/>
          </p:cNvSpPr>
          <p:nvPr/>
        </p:nvSpPr>
        <p:spPr>
          <a:xfrm>
            <a:off x="457200" y="1701805"/>
            <a:ext cx="8229600" cy="4165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E71B1B"/>
              </a:buClr>
              <a:buFont typeface="Courier New" panose="02070309020205020404" pitchFamily="49" charset="0"/>
              <a:buChar char="o"/>
              <a:defRPr sz="1600" kern="1200">
                <a:solidFill>
                  <a:srgbClr val="7E7E82"/>
                </a:solidFill>
                <a:latin typeface="Open Sans"/>
                <a:ea typeface="+mn-ea"/>
                <a:cs typeface="Open Sans"/>
              </a:defRPr>
            </a:lvl1pPr>
            <a:lvl2pPr marL="742950" indent="-285750" algn="l" defTabSz="914400" rtl="0" eaLnBrk="1" latinLnBrk="0" hangingPunct="1">
              <a:spcBef>
                <a:spcPct val="20000"/>
              </a:spcBef>
              <a:buClr>
                <a:srgbClr val="E71B1B"/>
              </a:buClr>
              <a:buFont typeface="Arial" pitchFamily="34" charset="0"/>
              <a:buChar char="•"/>
              <a:defRPr sz="1400" kern="1200">
                <a:solidFill>
                  <a:srgbClr val="7E7E82"/>
                </a:solidFill>
                <a:latin typeface="Open Sans"/>
                <a:ea typeface="+mn-ea"/>
                <a:cs typeface="Open Sans"/>
              </a:defRPr>
            </a:lvl2pPr>
            <a:lvl3pPr marL="1143000" indent="-228600" algn="l" defTabSz="914400" rtl="0" eaLnBrk="1" latinLnBrk="0" hangingPunct="1">
              <a:spcBef>
                <a:spcPct val="20000"/>
              </a:spcBef>
              <a:buClr>
                <a:srgbClr val="E71B1B"/>
              </a:buClr>
              <a:buFont typeface="Calibri" panose="020F0502020204030204" pitchFamily="34" charset="0"/>
              <a:buChar char="–"/>
              <a:defRPr sz="1200" kern="1200">
                <a:solidFill>
                  <a:srgbClr val="7E7E82"/>
                </a:solidFill>
                <a:latin typeface="Open Sans"/>
                <a:ea typeface="+mn-ea"/>
                <a:cs typeface="Open Sans"/>
              </a:defRPr>
            </a:lvl3pPr>
            <a:lvl4pPr marL="1600200" indent="-228600" algn="l" defTabSz="914400" rtl="0" eaLnBrk="1" latinLnBrk="0" hangingPunct="1">
              <a:spcBef>
                <a:spcPct val="20000"/>
              </a:spcBef>
              <a:buClr>
                <a:srgbClr val="E71B1B"/>
              </a:buClr>
              <a:buFont typeface="Wingdings" panose="05000000000000000000" pitchFamily="2" charset="2"/>
              <a:buChar char="§"/>
              <a:defRPr sz="1100" kern="1200">
                <a:solidFill>
                  <a:srgbClr val="7E7E82"/>
                </a:solidFill>
                <a:latin typeface="Open Sans"/>
                <a:ea typeface="+mn-ea"/>
                <a:cs typeface="Open Sans"/>
              </a:defRPr>
            </a:lvl4pPr>
            <a:lvl5pPr marL="2057400" indent="-228600" algn="l" defTabSz="914400" rtl="0" eaLnBrk="1" latinLnBrk="0" hangingPunct="1">
              <a:spcBef>
                <a:spcPct val="20000"/>
              </a:spcBef>
              <a:buClr>
                <a:srgbClr val="E71B1B"/>
              </a:buClr>
              <a:buFont typeface="Arial" pitchFamily="34" charset="0"/>
              <a:buChar char="»"/>
              <a:defRPr sz="1100" kern="1200">
                <a:solidFill>
                  <a:srgbClr val="7E7E8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JM" dirty="0"/>
          </a:p>
        </p:txBody>
      </p:sp>
      <p:sp>
        <p:nvSpPr>
          <p:cNvPr id="9" name="Content Placeholder 8">
            <a:extLst>
              <a:ext uri="{FF2B5EF4-FFF2-40B4-BE49-F238E27FC236}">
                <a16:creationId xmlns:a16="http://schemas.microsoft.com/office/drawing/2014/main" id="{9FAB6B88-B1A8-49DB-8B48-919AF42EDCF7}"/>
              </a:ext>
            </a:extLst>
          </p:cNvPr>
          <p:cNvSpPr>
            <a:spLocks noGrp="1"/>
          </p:cNvSpPr>
          <p:nvPr>
            <p:ph sz="quarter" idx="10"/>
          </p:nvPr>
        </p:nvSpPr>
        <p:spPr>
          <a:xfrm>
            <a:off x="457200" y="1484434"/>
            <a:ext cx="4191000" cy="5068766"/>
          </a:xfrm>
        </p:spPr>
        <p:txBody>
          <a:bodyPr>
            <a:noAutofit/>
          </a:bodyPr>
          <a:lstStyle/>
          <a:p>
            <a:r>
              <a:rPr lang="en-US" sz="1600" dirty="0"/>
              <a:t>Located in Scott County</a:t>
            </a:r>
          </a:p>
          <a:p>
            <a:pPr lvl="1"/>
            <a:r>
              <a:rPr lang="en-US" sz="1400" dirty="0"/>
              <a:t>Project Beginning: Near Wolf Creek Road</a:t>
            </a:r>
          </a:p>
          <a:p>
            <a:pPr lvl="1">
              <a:spcAft>
                <a:spcPts val="600"/>
              </a:spcAft>
            </a:pPr>
            <a:r>
              <a:rPr lang="en-US" sz="1400" dirty="0"/>
              <a:t>Project End: Near State Route 63</a:t>
            </a:r>
          </a:p>
          <a:p>
            <a:pPr>
              <a:spcAft>
                <a:spcPts val="600"/>
              </a:spcAft>
            </a:pPr>
            <a:r>
              <a:rPr lang="en-US" sz="1600" dirty="0"/>
              <a:t>Approximately 9.1 miles in length</a:t>
            </a:r>
          </a:p>
          <a:p>
            <a:pPr>
              <a:spcAft>
                <a:spcPts val="600"/>
              </a:spcAft>
            </a:pPr>
            <a:r>
              <a:rPr lang="en-US" sz="1600" dirty="0"/>
              <a:t>Project located in the western foothills of the Appalachian Mountains of northeastern Tennessee</a:t>
            </a:r>
          </a:p>
          <a:p>
            <a:pPr>
              <a:spcBef>
                <a:spcPts val="0"/>
              </a:spcBef>
              <a:spcAft>
                <a:spcPts val="600"/>
              </a:spcAft>
            </a:pPr>
            <a:r>
              <a:rPr lang="en-US" sz="1600" dirty="0"/>
              <a:t>Several nearby tourist destinations:</a:t>
            </a:r>
          </a:p>
          <a:p>
            <a:pPr lvl="1">
              <a:spcBef>
                <a:spcPts val="0"/>
              </a:spcBef>
            </a:pPr>
            <a:r>
              <a:rPr lang="en-US" sz="1400" dirty="0"/>
              <a:t>Big South Fork National River and Recreation Area</a:t>
            </a:r>
          </a:p>
          <a:p>
            <a:pPr lvl="1"/>
            <a:r>
              <a:rPr lang="en-US" sz="1400" dirty="0"/>
              <a:t>North Cumberland Wildlife </a:t>
            </a:r>
            <a:br>
              <a:rPr lang="en-US" sz="1400" dirty="0"/>
            </a:br>
            <a:r>
              <a:rPr lang="en-US" sz="1400" dirty="0"/>
              <a:t>Management Area</a:t>
            </a:r>
          </a:p>
          <a:p>
            <a:pPr lvl="1"/>
            <a:r>
              <a:rPr lang="en-US" sz="1400" dirty="0"/>
              <a:t>Pickett State Park</a:t>
            </a:r>
          </a:p>
          <a:p>
            <a:pPr lvl="1"/>
            <a:r>
              <a:rPr lang="en-US" sz="1400" dirty="0"/>
              <a:t>Frozen Head State Park</a:t>
            </a:r>
          </a:p>
          <a:p>
            <a:pPr lvl="1"/>
            <a:r>
              <a:rPr lang="en-US" sz="1400" dirty="0"/>
              <a:t>Brimstone Recreation Area</a:t>
            </a:r>
          </a:p>
          <a:p>
            <a:pPr lvl="1"/>
            <a:r>
              <a:rPr lang="en-US" sz="1400" dirty="0"/>
              <a:t>Daniel Boone National Forest in Kentucky</a:t>
            </a:r>
          </a:p>
          <a:p>
            <a:pPr lvl="1">
              <a:spcAft>
                <a:spcPts val="600"/>
              </a:spcAft>
            </a:pPr>
            <a:endParaRPr lang="en-US" dirty="0"/>
          </a:p>
          <a:p>
            <a:pPr>
              <a:spcAft>
                <a:spcPts val="600"/>
              </a:spcAft>
            </a:pPr>
            <a:endParaRPr lang="en-US" dirty="0"/>
          </a:p>
        </p:txBody>
      </p:sp>
      <p:pic>
        <p:nvPicPr>
          <p:cNvPr id="2051" name="Picture 3">
            <a:extLst>
              <a:ext uri="{FF2B5EF4-FFF2-40B4-BE49-F238E27FC236}">
                <a16:creationId xmlns:a16="http://schemas.microsoft.com/office/drawing/2014/main" id="{02AB4F03-EBFD-43B1-A1E7-1FC0AFF504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066800"/>
            <a:ext cx="3886200" cy="50275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270357"/>
      </p:ext>
    </p:extLst>
  </p:cSld>
  <p:clrMapOvr>
    <a:masterClrMapping/>
  </p:clrMapOvr>
  <p:transition spd="slow" advTm="0">
    <p:cover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Straight Connector 71">
            <a:extLst>
              <a:ext uri="{FF2B5EF4-FFF2-40B4-BE49-F238E27FC236}">
                <a16:creationId xmlns:a16="http://schemas.microsoft.com/office/drawing/2014/main" id="{91E0A94E-AD72-4B54-A2E3-6269A69FBDA9}"/>
              </a:ext>
            </a:extLst>
          </p:cNvPr>
          <p:cNvCxnSpPr>
            <a:cxnSpLocks/>
          </p:cNvCxnSpPr>
          <p:nvPr/>
        </p:nvCxnSpPr>
        <p:spPr>
          <a:xfrm>
            <a:off x="8484310" y="4354325"/>
            <a:ext cx="0" cy="614289"/>
          </a:xfrm>
          <a:prstGeom prst="line">
            <a:avLst/>
          </a:prstGeom>
          <a:ln w="22225">
            <a:solidFill>
              <a:srgbClr val="023072"/>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8E61509-843D-4751-BB5A-400266F38ABE}"/>
              </a:ext>
            </a:extLst>
          </p:cNvPr>
          <p:cNvCxnSpPr>
            <a:cxnSpLocks/>
          </p:cNvCxnSpPr>
          <p:nvPr/>
        </p:nvCxnSpPr>
        <p:spPr>
          <a:xfrm flipV="1">
            <a:off x="7149487" y="4419784"/>
            <a:ext cx="609600" cy="1060352"/>
          </a:xfrm>
          <a:prstGeom prst="line">
            <a:avLst/>
          </a:prstGeom>
          <a:ln w="22225">
            <a:solidFill>
              <a:srgbClr val="023072"/>
            </a:solidFill>
            <a:prstDash val="sysDash"/>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A15441E9-583F-47A2-B81F-3DB4CDDD856F}"/>
              </a:ext>
            </a:extLst>
          </p:cNvPr>
          <p:cNvSpPr/>
          <p:nvPr/>
        </p:nvSpPr>
        <p:spPr>
          <a:xfrm>
            <a:off x="7630805" y="4253325"/>
            <a:ext cx="228600" cy="228590"/>
          </a:xfrm>
          <a:prstGeom prst="rect">
            <a:avLst/>
          </a:prstGeom>
          <a:solidFill>
            <a:srgbClr val="FF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471BC8CA-A355-4387-95C4-241ED82E81D9}"/>
              </a:ext>
            </a:extLst>
          </p:cNvPr>
          <p:cNvCxnSpPr>
            <a:cxnSpLocks/>
          </p:cNvCxnSpPr>
          <p:nvPr/>
        </p:nvCxnSpPr>
        <p:spPr>
          <a:xfrm flipV="1">
            <a:off x="5334000" y="2442979"/>
            <a:ext cx="855853" cy="1360979"/>
          </a:xfrm>
          <a:prstGeom prst="line">
            <a:avLst/>
          </a:prstGeom>
          <a:ln w="22225">
            <a:solidFill>
              <a:srgbClr val="023072"/>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7A7FA7B-6440-479A-8070-E7B3B37DC8F4}"/>
              </a:ext>
            </a:extLst>
          </p:cNvPr>
          <p:cNvCxnSpPr>
            <a:cxnSpLocks/>
          </p:cNvCxnSpPr>
          <p:nvPr/>
        </p:nvCxnSpPr>
        <p:spPr>
          <a:xfrm>
            <a:off x="4846003" y="4720127"/>
            <a:ext cx="0" cy="614289"/>
          </a:xfrm>
          <a:prstGeom prst="line">
            <a:avLst/>
          </a:prstGeom>
          <a:ln w="22225">
            <a:solidFill>
              <a:srgbClr val="023072"/>
            </a:solidFill>
            <a:prstDash val="sysDash"/>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BF0F4DF8-DBDF-4E1C-9CE1-F22F1EBE9A71}"/>
              </a:ext>
            </a:extLst>
          </p:cNvPr>
          <p:cNvSpPr/>
          <p:nvPr/>
        </p:nvSpPr>
        <p:spPr>
          <a:xfrm>
            <a:off x="4081203" y="5106250"/>
            <a:ext cx="1678092" cy="1374755"/>
          </a:xfrm>
          <a:prstGeom prst="rect">
            <a:avLst/>
          </a:prstGeom>
          <a:solidFill>
            <a:srgbClr val="BFD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BFDEEF"/>
              </a:highlight>
            </a:endParaRPr>
          </a:p>
        </p:txBody>
      </p:sp>
      <p:cxnSp>
        <p:nvCxnSpPr>
          <p:cNvPr id="49" name="Straight Connector 48">
            <a:extLst>
              <a:ext uri="{FF2B5EF4-FFF2-40B4-BE49-F238E27FC236}">
                <a16:creationId xmlns:a16="http://schemas.microsoft.com/office/drawing/2014/main" id="{82445668-09DE-4CAD-A8D3-5D095138C53E}"/>
              </a:ext>
            </a:extLst>
          </p:cNvPr>
          <p:cNvCxnSpPr>
            <a:cxnSpLocks/>
          </p:cNvCxnSpPr>
          <p:nvPr/>
        </p:nvCxnSpPr>
        <p:spPr>
          <a:xfrm flipV="1">
            <a:off x="4229217" y="3295211"/>
            <a:ext cx="0" cy="557397"/>
          </a:xfrm>
          <a:prstGeom prst="line">
            <a:avLst/>
          </a:prstGeom>
          <a:ln w="22225">
            <a:solidFill>
              <a:srgbClr val="023072"/>
            </a:solidFill>
            <a:prstDash val="sysDash"/>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F1588284-F303-4A67-9728-78FA6F869EC9}"/>
              </a:ext>
            </a:extLst>
          </p:cNvPr>
          <p:cNvSpPr/>
          <p:nvPr/>
        </p:nvSpPr>
        <p:spPr>
          <a:xfrm>
            <a:off x="4114917" y="3738313"/>
            <a:ext cx="228600" cy="228590"/>
          </a:xfrm>
          <a:prstGeom prst="rect">
            <a:avLst/>
          </a:prstGeom>
          <a:solidFill>
            <a:srgbClr val="FF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0F5371F9-F548-42BA-AE0F-A0465D584D11}"/>
              </a:ext>
            </a:extLst>
          </p:cNvPr>
          <p:cNvCxnSpPr>
            <a:cxnSpLocks/>
          </p:cNvCxnSpPr>
          <p:nvPr/>
        </p:nvCxnSpPr>
        <p:spPr>
          <a:xfrm flipH="1" flipV="1">
            <a:off x="221297" y="4338954"/>
            <a:ext cx="1146540" cy="798256"/>
          </a:xfrm>
          <a:prstGeom prst="line">
            <a:avLst/>
          </a:prstGeom>
          <a:ln w="22225">
            <a:solidFill>
              <a:srgbClr val="023072"/>
            </a:solidFill>
            <a:prstDash val="sysDash"/>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9F232C2B-0803-4ABF-8E40-5E8AECDD2378}"/>
              </a:ext>
            </a:extLst>
          </p:cNvPr>
          <p:cNvSpPr/>
          <p:nvPr/>
        </p:nvSpPr>
        <p:spPr>
          <a:xfrm>
            <a:off x="81385" y="4253325"/>
            <a:ext cx="228600" cy="228590"/>
          </a:xfrm>
          <a:prstGeom prst="rect">
            <a:avLst/>
          </a:prstGeom>
          <a:solidFill>
            <a:srgbClr val="BCD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C25FBE9-95B2-4FDE-82C1-56C9F6B67044}"/>
              </a:ext>
            </a:extLst>
          </p:cNvPr>
          <p:cNvSpPr/>
          <p:nvPr/>
        </p:nvSpPr>
        <p:spPr>
          <a:xfrm>
            <a:off x="-9" y="3971903"/>
            <a:ext cx="9144000" cy="289541"/>
          </a:xfrm>
          <a:prstGeom prst="rect">
            <a:avLst/>
          </a:prstGeom>
          <a:solidFill>
            <a:srgbClr val="023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Project History</a:t>
            </a:r>
          </a:p>
        </p:txBody>
      </p:sp>
      <p:pic>
        <p:nvPicPr>
          <p:cNvPr id="8" name="Content Placeholder 7">
            <a:extLst>
              <a:ext uri="{FF2B5EF4-FFF2-40B4-BE49-F238E27FC236}">
                <a16:creationId xmlns:a16="http://schemas.microsoft.com/office/drawing/2014/main" id="{B60E7F79-B68A-418D-A5EF-83FA2A92F53E}"/>
              </a:ext>
            </a:extLst>
          </p:cNvPr>
          <p:cNvPicPr>
            <a:picLocks noGrp="1" noChangeAspect="1"/>
          </p:cNvPicPr>
          <p:nvPr>
            <p:ph sz="quarter" idx="11"/>
          </p:nvPr>
        </p:nvPicPr>
        <p:blipFill>
          <a:blip r:embed="rId3"/>
          <a:stretch>
            <a:fillRect/>
          </a:stretch>
        </p:blipFill>
        <p:spPr>
          <a:xfrm>
            <a:off x="1800403" y="1392206"/>
            <a:ext cx="1543047" cy="23519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Rectangle 13">
            <a:extLst>
              <a:ext uri="{FF2B5EF4-FFF2-40B4-BE49-F238E27FC236}">
                <a16:creationId xmlns:a16="http://schemas.microsoft.com/office/drawing/2014/main" id="{4DEE1FB3-10CF-4B76-8C56-3DCB6F1D3997}"/>
              </a:ext>
            </a:extLst>
          </p:cNvPr>
          <p:cNvSpPr/>
          <p:nvPr/>
        </p:nvSpPr>
        <p:spPr>
          <a:xfrm>
            <a:off x="23211" y="3758667"/>
            <a:ext cx="228600" cy="228590"/>
          </a:xfrm>
          <a:prstGeom prst="rect">
            <a:avLst/>
          </a:prstGeom>
          <a:solidFill>
            <a:srgbClr val="023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B58830E5-A4A0-4DB8-9238-DAB8681025B1}"/>
              </a:ext>
            </a:extLst>
          </p:cNvPr>
          <p:cNvCxnSpPr>
            <a:cxnSpLocks/>
            <a:stCxn id="14" idx="0"/>
          </p:cNvCxnSpPr>
          <p:nvPr/>
        </p:nvCxnSpPr>
        <p:spPr>
          <a:xfrm flipV="1">
            <a:off x="137511" y="2698315"/>
            <a:ext cx="609600" cy="1060352"/>
          </a:xfrm>
          <a:prstGeom prst="line">
            <a:avLst/>
          </a:prstGeom>
          <a:ln w="22225">
            <a:solidFill>
              <a:srgbClr val="023072"/>
            </a:solidFill>
            <a:prstDash val="sysDash"/>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79E681D-FAC5-43D4-BA73-FE407F7C6C59}"/>
              </a:ext>
            </a:extLst>
          </p:cNvPr>
          <p:cNvSpPr/>
          <p:nvPr/>
        </p:nvSpPr>
        <p:spPr>
          <a:xfrm>
            <a:off x="60274" y="2442979"/>
            <a:ext cx="1466848" cy="1023936"/>
          </a:xfrm>
          <a:prstGeom prst="rect">
            <a:avLst/>
          </a:prstGeom>
          <a:solidFill>
            <a:srgbClr val="023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DF245D9-9F62-4A3F-AAA8-1444650BC103}"/>
              </a:ext>
            </a:extLst>
          </p:cNvPr>
          <p:cNvSpPr txBox="1"/>
          <p:nvPr/>
        </p:nvSpPr>
        <p:spPr>
          <a:xfrm>
            <a:off x="19061" y="2495080"/>
            <a:ext cx="1543047" cy="830997"/>
          </a:xfrm>
          <a:prstGeom prst="rect">
            <a:avLst/>
          </a:prstGeom>
          <a:noFill/>
        </p:spPr>
        <p:txBody>
          <a:bodyPr wrap="square" rtlCol="0">
            <a:spAutoFit/>
          </a:bodyPr>
          <a:lstStyle/>
          <a:p>
            <a:pPr algn="ctr"/>
            <a:r>
              <a:rPr lang="en-US" sz="1600" b="1" dirty="0">
                <a:solidFill>
                  <a:schemeClr val="bg1"/>
                </a:solidFill>
              </a:rPr>
              <a:t>1999: </a:t>
            </a:r>
            <a:br>
              <a:rPr lang="en-US" sz="1600" b="1" dirty="0">
                <a:solidFill>
                  <a:schemeClr val="bg1"/>
                </a:solidFill>
              </a:rPr>
            </a:br>
            <a:r>
              <a:rPr lang="en-US" sz="1600" dirty="0">
                <a:solidFill>
                  <a:schemeClr val="bg1"/>
                </a:solidFill>
              </a:rPr>
              <a:t>Project initiated by TDOT</a:t>
            </a:r>
          </a:p>
        </p:txBody>
      </p:sp>
      <p:sp>
        <p:nvSpPr>
          <p:cNvPr id="24" name="Rectangle 23">
            <a:extLst>
              <a:ext uri="{FF2B5EF4-FFF2-40B4-BE49-F238E27FC236}">
                <a16:creationId xmlns:a16="http://schemas.microsoft.com/office/drawing/2014/main" id="{26BBA888-CA29-426F-8B00-898DA3FA4EC1}"/>
              </a:ext>
            </a:extLst>
          </p:cNvPr>
          <p:cNvSpPr/>
          <p:nvPr/>
        </p:nvSpPr>
        <p:spPr>
          <a:xfrm>
            <a:off x="342040" y="4720127"/>
            <a:ext cx="1333499" cy="1189845"/>
          </a:xfrm>
          <a:prstGeom prst="rect">
            <a:avLst/>
          </a:prstGeom>
          <a:solidFill>
            <a:srgbClr val="BCD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A5E6B9B-6EB0-4586-AA9A-C568F2B73A4F}"/>
              </a:ext>
            </a:extLst>
          </p:cNvPr>
          <p:cNvSpPr txBox="1"/>
          <p:nvPr/>
        </p:nvSpPr>
        <p:spPr>
          <a:xfrm>
            <a:off x="209553" y="4756036"/>
            <a:ext cx="1564897" cy="1077218"/>
          </a:xfrm>
          <a:prstGeom prst="rect">
            <a:avLst/>
          </a:prstGeom>
          <a:noFill/>
        </p:spPr>
        <p:txBody>
          <a:bodyPr wrap="square" rtlCol="0">
            <a:spAutoFit/>
          </a:bodyPr>
          <a:lstStyle/>
          <a:p>
            <a:pPr algn="ctr"/>
            <a:r>
              <a:rPr lang="en-US" sz="1600" b="1" dirty="0">
                <a:solidFill>
                  <a:srgbClr val="023072"/>
                </a:solidFill>
              </a:rPr>
              <a:t>Dec. 7, 1999: </a:t>
            </a:r>
            <a:r>
              <a:rPr lang="en-US" sz="1600" dirty="0">
                <a:solidFill>
                  <a:srgbClr val="023072"/>
                </a:solidFill>
              </a:rPr>
              <a:t>Public Information Meeting held</a:t>
            </a:r>
          </a:p>
        </p:txBody>
      </p:sp>
      <p:sp>
        <p:nvSpPr>
          <p:cNvPr id="37" name="Rectangle 36">
            <a:extLst>
              <a:ext uri="{FF2B5EF4-FFF2-40B4-BE49-F238E27FC236}">
                <a16:creationId xmlns:a16="http://schemas.microsoft.com/office/drawing/2014/main" id="{42DF5A0E-7C96-4AE6-BC2A-8867A8A5AA85}"/>
              </a:ext>
            </a:extLst>
          </p:cNvPr>
          <p:cNvSpPr/>
          <p:nvPr/>
        </p:nvSpPr>
        <p:spPr>
          <a:xfrm>
            <a:off x="1981200" y="5184313"/>
            <a:ext cx="1728482" cy="1136325"/>
          </a:xfrm>
          <a:prstGeom prst="rect">
            <a:avLst/>
          </a:prstGeom>
          <a:solidFill>
            <a:srgbClr val="023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6FF627D-1271-4C37-8EBB-FACDE6667392}"/>
              </a:ext>
            </a:extLst>
          </p:cNvPr>
          <p:cNvSpPr txBox="1"/>
          <p:nvPr/>
        </p:nvSpPr>
        <p:spPr>
          <a:xfrm>
            <a:off x="1981200" y="5239795"/>
            <a:ext cx="1728482" cy="1112593"/>
          </a:xfrm>
          <a:prstGeom prst="rect">
            <a:avLst/>
          </a:prstGeom>
          <a:noFill/>
        </p:spPr>
        <p:txBody>
          <a:bodyPr wrap="square" rtlCol="0">
            <a:spAutoFit/>
          </a:bodyPr>
          <a:lstStyle/>
          <a:p>
            <a:pPr algn="ctr"/>
            <a:r>
              <a:rPr lang="en-US" sz="1600" b="1" dirty="0">
                <a:solidFill>
                  <a:schemeClr val="bg1"/>
                </a:solidFill>
              </a:rPr>
              <a:t>2002 – 2009: </a:t>
            </a:r>
            <a:br>
              <a:rPr lang="en-US" sz="1600" b="1" dirty="0">
                <a:solidFill>
                  <a:schemeClr val="bg1"/>
                </a:solidFill>
              </a:rPr>
            </a:br>
            <a:r>
              <a:rPr lang="en-US" sz="1600" dirty="0">
                <a:solidFill>
                  <a:schemeClr val="bg1"/>
                </a:solidFill>
              </a:rPr>
              <a:t>Environmental technical studies underway</a:t>
            </a:r>
          </a:p>
        </p:txBody>
      </p:sp>
      <p:sp>
        <p:nvSpPr>
          <p:cNvPr id="51" name="Rectangle 50">
            <a:extLst>
              <a:ext uri="{FF2B5EF4-FFF2-40B4-BE49-F238E27FC236}">
                <a16:creationId xmlns:a16="http://schemas.microsoft.com/office/drawing/2014/main" id="{9E23C135-24B3-4D64-9320-EB53AF3A89B6}"/>
              </a:ext>
            </a:extLst>
          </p:cNvPr>
          <p:cNvSpPr/>
          <p:nvPr/>
        </p:nvSpPr>
        <p:spPr>
          <a:xfrm>
            <a:off x="3562467" y="2402696"/>
            <a:ext cx="1333499" cy="1139314"/>
          </a:xfrm>
          <a:prstGeom prst="rect">
            <a:avLst/>
          </a:prstGeom>
          <a:solidFill>
            <a:srgbClr val="FF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BFBC2F-8AFA-4D22-A35A-4BEE7B4DB7A6}"/>
              </a:ext>
            </a:extLst>
          </p:cNvPr>
          <p:cNvSpPr txBox="1"/>
          <p:nvPr/>
        </p:nvSpPr>
        <p:spPr>
          <a:xfrm>
            <a:off x="3446767" y="2416338"/>
            <a:ext cx="1564897" cy="1077218"/>
          </a:xfrm>
          <a:prstGeom prst="rect">
            <a:avLst/>
          </a:prstGeom>
          <a:noFill/>
        </p:spPr>
        <p:txBody>
          <a:bodyPr wrap="square" rtlCol="0">
            <a:spAutoFit/>
          </a:bodyPr>
          <a:lstStyle/>
          <a:p>
            <a:pPr algn="ctr"/>
            <a:r>
              <a:rPr lang="en-US" sz="1600" b="1" dirty="0">
                <a:solidFill>
                  <a:schemeClr val="bg1"/>
                </a:solidFill>
              </a:rPr>
              <a:t>Sept. 9, 2010: </a:t>
            </a:r>
            <a:r>
              <a:rPr lang="en-US" sz="1600" dirty="0">
                <a:solidFill>
                  <a:schemeClr val="bg1"/>
                </a:solidFill>
              </a:rPr>
              <a:t>Public Information Meeting held</a:t>
            </a:r>
          </a:p>
        </p:txBody>
      </p:sp>
      <p:sp>
        <p:nvSpPr>
          <p:cNvPr id="6" name="TextBox 5">
            <a:extLst>
              <a:ext uri="{FF2B5EF4-FFF2-40B4-BE49-F238E27FC236}">
                <a16:creationId xmlns:a16="http://schemas.microsoft.com/office/drawing/2014/main" id="{FB558D38-BEB6-4739-B878-78EF50C56983}"/>
              </a:ext>
            </a:extLst>
          </p:cNvPr>
          <p:cNvSpPr txBox="1"/>
          <p:nvPr/>
        </p:nvSpPr>
        <p:spPr>
          <a:xfrm>
            <a:off x="81385" y="3961902"/>
            <a:ext cx="9067797" cy="323165"/>
          </a:xfrm>
          <a:prstGeom prst="rect">
            <a:avLst/>
          </a:prstGeom>
          <a:noFill/>
        </p:spPr>
        <p:txBody>
          <a:bodyPr wrap="square" rtlCol="0">
            <a:spAutoFit/>
          </a:bodyPr>
          <a:lstStyle/>
          <a:p>
            <a:r>
              <a:rPr lang="en-US" sz="1500" b="1" dirty="0">
                <a:solidFill>
                  <a:schemeClr val="bg1"/>
                </a:solidFill>
                <a:latin typeface="Arial Narrow" panose="020B0606020202030204" pitchFamily="34" charset="0"/>
              </a:rPr>
              <a:t> 2000         2002          2004          2006          2008          2010          2012          2014          2016          2018          2020         2022</a:t>
            </a:r>
          </a:p>
        </p:txBody>
      </p:sp>
      <p:sp>
        <p:nvSpPr>
          <p:cNvPr id="30" name="Right Brace 29">
            <a:extLst>
              <a:ext uri="{FF2B5EF4-FFF2-40B4-BE49-F238E27FC236}">
                <a16:creationId xmlns:a16="http://schemas.microsoft.com/office/drawing/2014/main" id="{A6AD9F85-C9EC-4D85-AE63-81BA06DFD5CF}"/>
              </a:ext>
            </a:extLst>
          </p:cNvPr>
          <p:cNvSpPr/>
          <p:nvPr/>
        </p:nvSpPr>
        <p:spPr>
          <a:xfrm rot="5400000">
            <a:off x="2283380" y="3011168"/>
            <a:ext cx="386240" cy="2819400"/>
          </a:xfrm>
          <a:prstGeom prst="rightBrace">
            <a:avLst/>
          </a:prstGeom>
          <a:ln w="25400">
            <a:solidFill>
              <a:srgbClr val="02307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ectangle 33">
            <a:extLst>
              <a:ext uri="{FF2B5EF4-FFF2-40B4-BE49-F238E27FC236}">
                <a16:creationId xmlns:a16="http://schemas.microsoft.com/office/drawing/2014/main" id="{111FF89F-0D13-4B56-B3F4-C6021842C5B0}"/>
              </a:ext>
            </a:extLst>
          </p:cNvPr>
          <p:cNvSpPr/>
          <p:nvPr/>
        </p:nvSpPr>
        <p:spPr>
          <a:xfrm>
            <a:off x="2362200" y="4586590"/>
            <a:ext cx="228600" cy="228590"/>
          </a:xfrm>
          <a:prstGeom prst="rect">
            <a:avLst/>
          </a:prstGeom>
          <a:solidFill>
            <a:srgbClr val="023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Brace 38">
            <a:extLst>
              <a:ext uri="{FF2B5EF4-FFF2-40B4-BE49-F238E27FC236}">
                <a16:creationId xmlns:a16="http://schemas.microsoft.com/office/drawing/2014/main" id="{7ACABF69-21A1-4BAC-BA66-69155EB2CD36}"/>
              </a:ext>
            </a:extLst>
          </p:cNvPr>
          <p:cNvSpPr/>
          <p:nvPr/>
        </p:nvSpPr>
        <p:spPr>
          <a:xfrm rot="5400000">
            <a:off x="4643336" y="4190110"/>
            <a:ext cx="390728" cy="533400"/>
          </a:xfrm>
          <a:prstGeom prst="rightBrace">
            <a:avLst>
              <a:gd name="adj1" fmla="val 13208"/>
              <a:gd name="adj2" fmla="val 50000"/>
            </a:avLst>
          </a:prstGeom>
          <a:ln w="25400">
            <a:solidFill>
              <a:srgbClr val="02307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TextBox 44">
            <a:extLst>
              <a:ext uri="{FF2B5EF4-FFF2-40B4-BE49-F238E27FC236}">
                <a16:creationId xmlns:a16="http://schemas.microsoft.com/office/drawing/2014/main" id="{513BA5EE-F9D0-4730-A556-E1AB76DAB269}"/>
              </a:ext>
            </a:extLst>
          </p:cNvPr>
          <p:cNvSpPr txBox="1"/>
          <p:nvPr/>
        </p:nvSpPr>
        <p:spPr>
          <a:xfrm>
            <a:off x="4113431" y="5144727"/>
            <a:ext cx="1645864" cy="1323439"/>
          </a:xfrm>
          <a:prstGeom prst="rect">
            <a:avLst/>
          </a:prstGeom>
          <a:noFill/>
        </p:spPr>
        <p:txBody>
          <a:bodyPr wrap="square" rtlCol="0">
            <a:spAutoFit/>
          </a:bodyPr>
          <a:lstStyle/>
          <a:p>
            <a:pPr algn="ctr"/>
            <a:r>
              <a:rPr lang="en-US" sz="1600" b="1" dirty="0">
                <a:solidFill>
                  <a:srgbClr val="023072"/>
                </a:solidFill>
              </a:rPr>
              <a:t>2011 – 2012: </a:t>
            </a:r>
            <a:br>
              <a:rPr lang="en-US" sz="1600" b="1" dirty="0">
                <a:solidFill>
                  <a:srgbClr val="023072"/>
                </a:solidFill>
              </a:rPr>
            </a:br>
            <a:r>
              <a:rPr lang="en-US" sz="1600" dirty="0">
                <a:solidFill>
                  <a:srgbClr val="023072"/>
                </a:solidFill>
              </a:rPr>
              <a:t>Updated environmental technical studies underway</a:t>
            </a:r>
          </a:p>
        </p:txBody>
      </p:sp>
      <p:sp>
        <p:nvSpPr>
          <p:cNvPr id="50" name="Rectangle 49">
            <a:extLst>
              <a:ext uri="{FF2B5EF4-FFF2-40B4-BE49-F238E27FC236}">
                <a16:creationId xmlns:a16="http://schemas.microsoft.com/office/drawing/2014/main" id="{6089CBAB-B0AB-412A-A9CA-99FD9BACFC1E}"/>
              </a:ext>
            </a:extLst>
          </p:cNvPr>
          <p:cNvSpPr/>
          <p:nvPr/>
        </p:nvSpPr>
        <p:spPr>
          <a:xfrm>
            <a:off x="4731703" y="4586590"/>
            <a:ext cx="228600" cy="228590"/>
          </a:xfrm>
          <a:prstGeom prst="rect">
            <a:avLst/>
          </a:prstGeom>
          <a:solidFill>
            <a:srgbClr val="BCD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ABD38005-3D49-42F1-AE5C-F58087DB5771}"/>
              </a:ext>
            </a:extLst>
          </p:cNvPr>
          <p:cNvCxnSpPr>
            <a:cxnSpLocks/>
          </p:cNvCxnSpPr>
          <p:nvPr/>
        </p:nvCxnSpPr>
        <p:spPr>
          <a:xfrm>
            <a:off x="2476500" y="4738082"/>
            <a:ext cx="0" cy="614289"/>
          </a:xfrm>
          <a:prstGeom prst="line">
            <a:avLst/>
          </a:prstGeom>
          <a:ln w="22225">
            <a:solidFill>
              <a:srgbClr val="023072"/>
            </a:solidFill>
            <a:prstDash val="sysDash"/>
          </a:ln>
        </p:spPr>
        <p:style>
          <a:lnRef idx="1">
            <a:schemeClr val="accent1"/>
          </a:lnRef>
          <a:fillRef idx="0">
            <a:schemeClr val="accent1"/>
          </a:fillRef>
          <a:effectRef idx="0">
            <a:schemeClr val="accent1"/>
          </a:effectRef>
          <a:fontRef idx="minor">
            <a:schemeClr val="tx1"/>
          </a:fontRef>
        </p:style>
      </p:cxnSp>
      <p:pic>
        <p:nvPicPr>
          <p:cNvPr id="55" name="Content Placeholder 7">
            <a:extLst>
              <a:ext uri="{FF2B5EF4-FFF2-40B4-BE49-F238E27FC236}">
                <a16:creationId xmlns:a16="http://schemas.microsoft.com/office/drawing/2014/main" id="{AD50B7FB-36A1-456D-8E30-E91D56F5868C}"/>
              </a:ext>
            </a:extLst>
          </p:cNvPr>
          <p:cNvPicPr>
            <a:picLocks noChangeAspect="1"/>
          </p:cNvPicPr>
          <p:nvPr/>
        </p:nvPicPr>
        <p:blipFill>
          <a:blip r:embed="rId4"/>
          <a:stretch>
            <a:fillRect/>
          </a:stretch>
        </p:blipFill>
        <p:spPr>
          <a:xfrm>
            <a:off x="7216209" y="1331809"/>
            <a:ext cx="1822318" cy="24307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9" name="Rectangle 58">
            <a:extLst>
              <a:ext uri="{FF2B5EF4-FFF2-40B4-BE49-F238E27FC236}">
                <a16:creationId xmlns:a16="http://schemas.microsoft.com/office/drawing/2014/main" id="{EB70E405-1E0B-4B46-A1B0-C07035DFFAF1}"/>
              </a:ext>
            </a:extLst>
          </p:cNvPr>
          <p:cNvSpPr/>
          <p:nvPr/>
        </p:nvSpPr>
        <p:spPr>
          <a:xfrm>
            <a:off x="5060553" y="2027169"/>
            <a:ext cx="1970930" cy="1159042"/>
          </a:xfrm>
          <a:prstGeom prst="rect">
            <a:avLst/>
          </a:prstGeom>
          <a:solidFill>
            <a:srgbClr val="BCD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6CAD1AE9-DEB5-4789-ADD5-2C48583B0D98}"/>
              </a:ext>
            </a:extLst>
          </p:cNvPr>
          <p:cNvSpPr txBox="1"/>
          <p:nvPr/>
        </p:nvSpPr>
        <p:spPr>
          <a:xfrm>
            <a:off x="5105400" y="2095874"/>
            <a:ext cx="1881237" cy="1077218"/>
          </a:xfrm>
          <a:prstGeom prst="rect">
            <a:avLst/>
          </a:prstGeom>
          <a:noFill/>
        </p:spPr>
        <p:txBody>
          <a:bodyPr wrap="square" rtlCol="0">
            <a:spAutoFit/>
          </a:bodyPr>
          <a:lstStyle/>
          <a:p>
            <a:pPr algn="ctr"/>
            <a:r>
              <a:rPr lang="en-US" sz="1600" b="1" dirty="0">
                <a:solidFill>
                  <a:srgbClr val="023072"/>
                </a:solidFill>
              </a:rPr>
              <a:t>2013: </a:t>
            </a:r>
            <a:r>
              <a:rPr lang="en-US" sz="1600" dirty="0">
                <a:solidFill>
                  <a:srgbClr val="023072"/>
                </a:solidFill>
              </a:rPr>
              <a:t>Project put on hold for Expedited Project Delivery (EPD) review</a:t>
            </a:r>
          </a:p>
        </p:txBody>
      </p:sp>
      <p:sp>
        <p:nvSpPr>
          <p:cNvPr id="60" name="Rectangle 59">
            <a:extLst>
              <a:ext uri="{FF2B5EF4-FFF2-40B4-BE49-F238E27FC236}">
                <a16:creationId xmlns:a16="http://schemas.microsoft.com/office/drawing/2014/main" id="{4E19AD7B-1285-41FA-97DB-0EF37088C124}"/>
              </a:ext>
            </a:extLst>
          </p:cNvPr>
          <p:cNvSpPr/>
          <p:nvPr/>
        </p:nvSpPr>
        <p:spPr>
          <a:xfrm>
            <a:off x="5257800" y="3738313"/>
            <a:ext cx="228600" cy="228590"/>
          </a:xfrm>
          <a:prstGeom prst="rect">
            <a:avLst/>
          </a:prstGeom>
          <a:solidFill>
            <a:srgbClr val="BCD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C503ED0B-7D0C-4148-B1AE-35F7182D0360}"/>
              </a:ext>
            </a:extLst>
          </p:cNvPr>
          <p:cNvSpPr txBox="1"/>
          <p:nvPr/>
        </p:nvSpPr>
        <p:spPr>
          <a:xfrm>
            <a:off x="5879945" y="5086158"/>
            <a:ext cx="1865160" cy="830997"/>
          </a:xfrm>
          <a:prstGeom prst="rect">
            <a:avLst/>
          </a:prstGeom>
          <a:noFill/>
        </p:spPr>
        <p:txBody>
          <a:bodyPr wrap="square" rtlCol="0">
            <a:spAutoFit/>
          </a:bodyPr>
          <a:lstStyle/>
          <a:p>
            <a:pPr algn="ctr"/>
            <a:r>
              <a:rPr lang="en-US" sz="1600" b="1" dirty="0">
                <a:solidFill>
                  <a:schemeClr val="bg1"/>
                </a:solidFill>
              </a:rPr>
              <a:t>2019: </a:t>
            </a:r>
            <a:r>
              <a:rPr lang="en-US" sz="1600" dirty="0">
                <a:solidFill>
                  <a:schemeClr val="bg1"/>
                </a:solidFill>
              </a:rPr>
              <a:t>EPD review completed; NEPA process restarts</a:t>
            </a:r>
          </a:p>
        </p:txBody>
      </p:sp>
      <p:sp>
        <p:nvSpPr>
          <p:cNvPr id="65" name="Rectangle 64">
            <a:extLst>
              <a:ext uri="{FF2B5EF4-FFF2-40B4-BE49-F238E27FC236}">
                <a16:creationId xmlns:a16="http://schemas.microsoft.com/office/drawing/2014/main" id="{C59F809A-FDB1-4F99-B766-79C107885EA0}"/>
              </a:ext>
            </a:extLst>
          </p:cNvPr>
          <p:cNvSpPr/>
          <p:nvPr/>
        </p:nvSpPr>
        <p:spPr>
          <a:xfrm>
            <a:off x="6026637" y="5106250"/>
            <a:ext cx="1438310" cy="1374755"/>
          </a:xfrm>
          <a:prstGeom prst="rect">
            <a:avLst/>
          </a:prstGeom>
          <a:solidFill>
            <a:srgbClr val="FF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5881C7B9-A559-4D48-847A-E3C0D50AFBD3}"/>
              </a:ext>
            </a:extLst>
          </p:cNvPr>
          <p:cNvSpPr txBox="1"/>
          <p:nvPr/>
        </p:nvSpPr>
        <p:spPr>
          <a:xfrm>
            <a:off x="5988438" y="5177658"/>
            <a:ext cx="1552787" cy="1323439"/>
          </a:xfrm>
          <a:prstGeom prst="rect">
            <a:avLst/>
          </a:prstGeom>
          <a:noFill/>
        </p:spPr>
        <p:txBody>
          <a:bodyPr wrap="square" rtlCol="0">
            <a:spAutoFit/>
          </a:bodyPr>
          <a:lstStyle/>
          <a:p>
            <a:pPr algn="ctr"/>
            <a:r>
              <a:rPr lang="en-US" sz="1600" b="1" dirty="0">
                <a:solidFill>
                  <a:schemeClr val="bg1"/>
                </a:solidFill>
              </a:rPr>
              <a:t>2019: </a:t>
            </a:r>
            <a:r>
              <a:rPr lang="en-US" sz="1600" dirty="0">
                <a:solidFill>
                  <a:schemeClr val="bg1"/>
                </a:solidFill>
              </a:rPr>
              <a:t>EPD review completed; NEPA process restarts</a:t>
            </a:r>
          </a:p>
        </p:txBody>
      </p:sp>
      <p:sp>
        <p:nvSpPr>
          <p:cNvPr id="67" name="Rectangle 66">
            <a:extLst>
              <a:ext uri="{FF2B5EF4-FFF2-40B4-BE49-F238E27FC236}">
                <a16:creationId xmlns:a16="http://schemas.microsoft.com/office/drawing/2014/main" id="{7B6BAE09-E4F4-4CC6-B676-D901B24A27BF}"/>
              </a:ext>
            </a:extLst>
          </p:cNvPr>
          <p:cNvSpPr/>
          <p:nvPr/>
        </p:nvSpPr>
        <p:spPr>
          <a:xfrm>
            <a:off x="7676686" y="4813762"/>
            <a:ext cx="1340995" cy="1077218"/>
          </a:xfrm>
          <a:prstGeom prst="rect">
            <a:avLst/>
          </a:prstGeom>
          <a:solidFill>
            <a:srgbClr val="023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C5D4EC3E-6AD8-4F53-B141-4B1AF5C686E4}"/>
              </a:ext>
            </a:extLst>
          </p:cNvPr>
          <p:cNvSpPr txBox="1"/>
          <p:nvPr/>
        </p:nvSpPr>
        <p:spPr>
          <a:xfrm>
            <a:off x="7711679" y="4813762"/>
            <a:ext cx="1340995" cy="1077218"/>
          </a:xfrm>
          <a:prstGeom prst="rect">
            <a:avLst/>
          </a:prstGeom>
          <a:noFill/>
        </p:spPr>
        <p:txBody>
          <a:bodyPr wrap="square" rtlCol="0">
            <a:spAutoFit/>
          </a:bodyPr>
          <a:lstStyle/>
          <a:p>
            <a:pPr algn="ctr"/>
            <a:r>
              <a:rPr lang="en-US" sz="1600" b="1" dirty="0">
                <a:solidFill>
                  <a:schemeClr val="bg1"/>
                </a:solidFill>
              </a:rPr>
              <a:t>March 2021: </a:t>
            </a:r>
            <a:r>
              <a:rPr lang="en-US" sz="1600" dirty="0">
                <a:solidFill>
                  <a:schemeClr val="bg1"/>
                </a:solidFill>
              </a:rPr>
              <a:t>Virtual Public Information Meeting held</a:t>
            </a:r>
          </a:p>
        </p:txBody>
      </p:sp>
      <p:sp>
        <p:nvSpPr>
          <p:cNvPr id="70" name="Rectangle 69">
            <a:extLst>
              <a:ext uri="{FF2B5EF4-FFF2-40B4-BE49-F238E27FC236}">
                <a16:creationId xmlns:a16="http://schemas.microsoft.com/office/drawing/2014/main" id="{82BFBD9A-A60F-49EF-A566-3FAC374ABEDA}"/>
              </a:ext>
            </a:extLst>
          </p:cNvPr>
          <p:cNvSpPr/>
          <p:nvPr/>
        </p:nvSpPr>
        <p:spPr>
          <a:xfrm>
            <a:off x="8370010" y="4240030"/>
            <a:ext cx="228600" cy="228590"/>
          </a:xfrm>
          <a:prstGeom prst="rect">
            <a:avLst/>
          </a:prstGeom>
          <a:solidFill>
            <a:srgbClr val="023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9252954"/>
      </p:ext>
    </p:extLst>
  </p:cSld>
  <p:clrMapOvr>
    <a:masterClrMapping/>
  </p:clrMapOvr>
  <p:transition spd="slow" advTm="0">
    <p:cover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88D72-FFC4-4489-BD6E-C4BFC2617E30}"/>
              </a:ext>
            </a:extLst>
          </p:cNvPr>
          <p:cNvSpPr>
            <a:spLocks noGrp="1"/>
          </p:cNvSpPr>
          <p:nvPr>
            <p:ph type="title"/>
          </p:nvPr>
        </p:nvSpPr>
        <p:spPr/>
        <p:txBody>
          <a:bodyPr/>
          <a:lstStyle/>
          <a:p>
            <a:r>
              <a:rPr lang="en-US" dirty="0"/>
              <a:t>Project Need</a:t>
            </a:r>
          </a:p>
        </p:txBody>
      </p:sp>
      <p:sp>
        <p:nvSpPr>
          <p:cNvPr id="3" name="Content Placeholder 2">
            <a:extLst>
              <a:ext uri="{FF2B5EF4-FFF2-40B4-BE49-F238E27FC236}">
                <a16:creationId xmlns:a16="http://schemas.microsoft.com/office/drawing/2014/main" id="{3FEF37CA-654F-4826-8F81-9444364603F7}"/>
              </a:ext>
            </a:extLst>
          </p:cNvPr>
          <p:cNvSpPr>
            <a:spLocks noGrp="1"/>
          </p:cNvSpPr>
          <p:nvPr>
            <p:ph idx="1"/>
          </p:nvPr>
        </p:nvSpPr>
        <p:spPr>
          <a:xfrm>
            <a:off x="457200" y="1447800"/>
            <a:ext cx="8305800" cy="4953000"/>
          </a:xfrm>
        </p:spPr>
        <p:txBody>
          <a:bodyPr>
            <a:noAutofit/>
          </a:bodyPr>
          <a:lstStyle/>
          <a:p>
            <a:r>
              <a:rPr lang="en-US" b="1" dirty="0"/>
              <a:t>Existing traffic operational efficiencies</a:t>
            </a:r>
          </a:p>
          <a:p>
            <a:pPr lvl="1"/>
            <a:r>
              <a:rPr lang="en-US" sz="1400" dirty="0"/>
              <a:t>SR-29 (US-27) is the only north-south connector route in Scott County. As a result, the existing highway is used by residents and regional commercial, industrial, and recreational travelers.</a:t>
            </a:r>
          </a:p>
          <a:p>
            <a:pPr lvl="1"/>
            <a:endParaRPr lang="en-US" sz="300" dirty="0"/>
          </a:p>
          <a:p>
            <a:r>
              <a:rPr lang="en-US" b="1" dirty="0"/>
              <a:t>Lack of regional connectivity</a:t>
            </a:r>
          </a:p>
          <a:p>
            <a:pPr lvl="1"/>
            <a:r>
              <a:rPr lang="en-US" sz="1400" dirty="0"/>
              <a:t>SR-29 (US-27) serves as an important regional facility providing access to the communities of Robbins, </a:t>
            </a:r>
            <a:r>
              <a:rPr lang="en-US" sz="1400" dirty="0" err="1"/>
              <a:t>Sunbright</a:t>
            </a:r>
            <a:r>
              <a:rPr lang="en-US" sz="1400" dirty="0"/>
              <a:t>, and Wartburg (south; Morgan County) and Oneida and Winfield (north).</a:t>
            </a:r>
          </a:p>
          <a:p>
            <a:pPr lvl="1"/>
            <a:r>
              <a:rPr lang="en-US" sz="1400" dirty="0"/>
              <a:t>SR-29 (US-27) provides access to several tourist destinations.</a:t>
            </a:r>
          </a:p>
          <a:p>
            <a:pPr lvl="1"/>
            <a:endParaRPr lang="en-US" sz="300" dirty="0"/>
          </a:p>
          <a:p>
            <a:r>
              <a:rPr lang="en-US" b="1" dirty="0"/>
              <a:t>Geometric deficiencies</a:t>
            </a:r>
          </a:p>
          <a:p>
            <a:pPr lvl="1"/>
            <a:r>
              <a:rPr lang="en-US" sz="1400" dirty="0"/>
              <a:t>Existing SR-29 (US-27) at many locations in the project area does not meet TDOT’s current minimum roadway design standards.</a:t>
            </a:r>
          </a:p>
          <a:p>
            <a:pPr lvl="1"/>
            <a:endParaRPr lang="en-US" sz="300" dirty="0"/>
          </a:p>
          <a:p>
            <a:r>
              <a:rPr lang="en-US" b="1" dirty="0"/>
              <a:t>Meet the legislative intent of the IMPROVE Act</a:t>
            </a:r>
          </a:p>
          <a:p>
            <a:pPr lvl="1" algn="just"/>
            <a:r>
              <a:rPr lang="en-US" sz="1400" dirty="0">
                <a:solidFill>
                  <a:srgbClr val="666666"/>
                </a:solidFill>
              </a:rPr>
              <a:t>One of the main goals of the IMPROVE Act is to provide a safe, reliable, and debt-free transportation network.  This portion of the SR-29 (US-27) project would meet the legislative intent of the IMPROVE Act by improving an important infrastructure facility in Scott County.</a:t>
            </a:r>
            <a:endParaRPr lang="en-US" sz="1400" b="1" dirty="0"/>
          </a:p>
          <a:p>
            <a:pPr marL="0" indent="0">
              <a:buNone/>
            </a:pPr>
            <a:r>
              <a:rPr lang="en-US" sz="300" b="1" dirty="0"/>
              <a:t> </a:t>
            </a:r>
          </a:p>
          <a:p>
            <a:r>
              <a:rPr lang="en-US" b="1" dirty="0"/>
              <a:t>Support economic development opportunities</a:t>
            </a:r>
          </a:p>
          <a:p>
            <a:pPr lvl="1"/>
            <a:r>
              <a:rPr lang="en-US" sz="1400" dirty="0"/>
              <a:t>Scott County is one of Tennessee’s 15 distressed counties and is identified as economically distressed by the Appalachian Regional Commission.</a:t>
            </a:r>
          </a:p>
          <a:p>
            <a:pPr lvl="1"/>
            <a:endParaRPr lang="en-US" dirty="0"/>
          </a:p>
        </p:txBody>
      </p:sp>
    </p:spTree>
    <p:extLst>
      <p:ext uri="{BB962C8B-B14F-4D97-AF65-F5344CB8AC3E}">
        <p14:creationId xmlns:p14="http://schemas.microsoft.com/office/powerpoint/2010/main" val="2017655999"/>
      </p:ext>
    </p:extLst>
  </p:cSld>
  <p:clrMapOvr>
    <a:masterClrMapping/>
  </p:clrMapOvr>
  <p:transition spd="slow" advTm="0">
    <p:cover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88D72-FFC4-4489-BD6E-C4BFC2617E30}"/>
              </a:ext>
            </a:extLst>
          </p:cNvPr>
          <p:cNvSpPr>
            <a:spLocks noGrp="1"/>
          </p:cNvSpPr>
          <p:nvPr>
            <p:ph type="title"/>
          </p:nvPr>
        </p:nvSpPr>
        <p:spPr/>
        <p:txBody>
          <a:bodyPr/>
          <a:lstStyle/>
          <a:p>
            <a:r>
              <a:rPr lang="en-US" dirty="0"/>
              <a:t>Project Purpose</a:t>
            </a:r>
          </a:p>
        </p:txBody>
      </p:sp>
      <p:sp>
        <p:nvSpPr>
          <p:cNvPr id="3" name="Content Placeholder 2">
            <a:extLst>
              <a:ext uri="{FF2B5EF4-FFF2-40B4-BE49-F238E27FC236}">
                <a16:creationId xmlns:a16="http://schemas.microsoft.com/office/drawing/2014/main" id="{3FEF37CA-654F-4826-8F81-9444364603F7}"/>
              </a:ext>
            </a:extLst>
          </p:cNvPr>
          <p:cNvSpPr>
            <a:spLocks noGrp="1"/>
          </p:cNvSpPr>
          <p:nvPr>
            <p:ph idx="1"/>
          </p:nvPr>
        </p:nvSpPr>
        <p:spPr>
          <a:xfrm>
            <a:off x="457200" y="1447800"/>
            <a:ext cx="8305800" cy="4876800"/>
          </a:xfrm>
        </p:spPr>
        <p:txBody>
          <a:bodyPr>
            <a:noAutofit/>
          </a:bodyPr>
          <a:lstStyle/>
          <a:p>
            <a:r>
              <a:rPr lang="en-US" b="1" dirty="0"/>
              <a:t>Improve the traffic operational efficiency</a:t>
            </a:r>
          </a:p>
          <a:p>
            <a:pPr lvl="1"/>
            <a:r>
              <a:rPr lang="en-US" sz="1400" dirty="0"/>
              <a:t>Correct existing operational deficiencies, such as the inability of traffic to reach/maintain the posted speed limit of 55 mph.</a:t>
            </a:r>
          </a:p>
          <a:p>
            <a:pPr lvl="1"/>
            <a:r>
              <a:rPr lang="en-US" sz="1400" dirty="0"/>
              <a:t>Add a dedicated truck climbing lane in certain locations.</a:t>
            </a:r>
          </a:p>
          <a:p>
            <a:pPr lvl="1"/>
            <a:endParaRPr lang="en-US" sz="300" dirty="0"/>
          </a:p>
          <a:p>
            <a:r>
              <a:rPr lang="en-US" b="1" dirty="0"/>
              <a:t>Enhance regional transportation system linkages</a:t>
            </a:r>
          </a:p>
          <a:p>
            <a:pPr lvl="1"/>
            <a:r>
              <a:rPr lang="en-US" sz="1400" dirty="0"/>
              <a:t>Improvements to SR-29 (US-27) would better accommodate local traffic traveling within the more urbanized areas and would provide an improved route for regional destinations.</a:t>
            </a:r>
          </a:p>
          <a:p>
            <a:pPr lvl="1"/>
            <a:endParaRPr lang="en-US" sz="300" dirty="0"/>
          </a:p>
          <a:p>
            <a:r>
              <a:rPr lang="en-US" b="1" dirty="0"/>
              <a:t>Improve roadway to meet current design standards</a:t>
            </a:r>
          </a:p>
          <a:p>
            <a:pPr lvl="1"/>
            <a:r>
              <a:rPr lang="en-US" sz="1400" dirty="0"/>
              <a:t>Correct the existing horizontal and vertical deficiencies.</a:t>
            </a:r>
          </a:p>
          <a:p>
            <a:pPr lvl="1"/>
            <a:endParaRPr lang="en-US" sz="300" dirty="0"/>
          </a:p>
          <a:p>
            <a:r>
              <a:rPr lang="en-US" b="1" dirty="0"/>
              <a:t>Meet the legislative intent of the IMPROVE Act</a:t>
            </a:r>
          </a:p>
          <a:p>
            <a:pPr lvl="1" algn="just"/>
            <a:r>
              <a:rPr lang="en-US" sz="1400" dirty="0">
                <a:solidFill>
                  <a:srgbClr val="666666"/>
                </a:solidFill>
              </a:rPr>
              <a:t>One of the main goals of the IMPROVE Act is to provide a safe, reliable, and debt-free transportation network.  This portion of the SR-29 (US-27) project would meet the legislative intent of the IMPROVE Act by improving an important infrastructure facility in Scott County.</a:t>
            </a:r>
            <a:endParaRPr lang="en-US" b="1" dirty="0"/>
          </a:p>
          <a:p>
            <a:pPr marL="0" indent="0">
              <a:buNone/>
            </a:pPr>
            <a:endParaRPr lang="en-US" sz="300" b="1" dirty="0"/>
          </a:p>
          <a:p>
            <a:r>
              <a:rPr lang="en-US" b="1" dirty="0"/>
              <a:t>Enhance economic development opportunities</a:t>
            </a:r>
          </a:p>
          <a:p>
            <a:pPr lvl="1"/>
            <a:r>
              <a:rPr lang="en-US" sz="1400" dirty="0"/>
              <a:t>Scott County’s industrial parks are located immediately adjacent to (or near) SR-29 (US-27).</a:t>
            </a:r>
          </a:p>
          <a:p>
            <a:pPr lvl="1"/>
            <a:endParaRPr lang="en-US" dirty="0"/>
          </a:p>
        </p:txBody>
      </p:sp>
    </p:spTree>
    <p:extLst>
      <p:ext uri="{BB962C8B-B14F-4D97-AF65-F5344CB8AC3E}">
        <p14:creationId xmlns:p14="http://schemas.microsoft.com/office/powerpoint/2010/main" val="713236413"/>
      </p:ext>
    </p:extLst>
  </p:cSld>
  <p:clrMapOvr>
    <a:masterClrMapping/>
  </p:clrMapOvr>
  <p:transition spd="slow" advTm="0">
    <p:cover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952BE-36E1-4108-AE54-AAE1C03B74B9}"/>
              </a:ext>
            </a:extLst>
          </p:cNvPr>
          <p:cNvSpPr>
            <a:spLocks noGrp="1"/>
          </p:cNvSpPr>
          <p:nvPr>
            <p:ph type="title"/>
          </p:nvPr>
        </p:nvSpPr>
        <p:spPr/>
        <p:txBody>
          <a:bodyPr/>
          <a:lstStyle/>
          <a:p>
            <a:r>
              <a:rPr lang="en-US" dirty="0"/>
              <a:t>Alternatives Under Consideration</a:t>
            </a:r>
          </a:p>
        </p:txBody>
      </p:sp>
      <p:sp>
        <p:nvSpPr>
          <p:cNvPr id="3" name="Content Placeholder 2">
            <a:extLst>
              <a:ext uri="{FF2B5EF4-FFF2-40B4-BE49-F238E27FC236}">
                <a16:creationId xmlns:a16="http://schemas.microsoft.com/office/drawing/2014/main" id="{9F3FC168-84B7-4907-9955-4882B7B75C4E}"/>
              </a:ext>
            </a:extLst>
          </p:cNvPr>
          <p:cNvSpPr>
            <a:spLocks noGrp="1"/>
          </p:cNvSpPr>
          <p:nvPr>
            <p:ph idx="1"/>
          </p:nvPr>
        </p:nvSpPr>
        <p:spPr/>
        <p:txBody>
          <a:bodyPr/>
          <a:lstStyle/>
          <a:p>
            <a:r>
              <a:rPr lang="en-US" dirty="0"/>
              <a:t>No-Build Alternative</a:t>
            </a:r>
          </a:p>
          <a:p>
            <a:endParaRPr lang="en-US" dirty="0"/>
          </a:p>
          <a:p>
            <a:r>
              <a:rPr lang="en-US" dirty="0"/>
              <a:t>Two Build Alternatives:</a:t>
            </a:r>
          </a:p>
          <a:p>
            <a:pPr lvl="1"/>
            <a:r>
              <a:rPr lang="en-US" dirty="0"/>
              <a:t>Build Alternative A</a:t>
            </a:r>
          </a:p>
          <a:p>
            <a:pPr lvl="1"/>
            <a:r>
              <a:rPr lang="en-US" dirty="0"/>
              <a:t>Build Alternative B</a:t>
            </a:r>
          </a:p>
        </p:txBody>
      </p:sp>
      <p:pic>
        <p:nvPicPr>
          <p:cNvPr id="4" name="Picture 2">
            <a:extLst>
              <a:ext uri="{FF2B5EF4-FFF2-40B4-BE49-F238E27FC236}">
                <a16:creationId xmlns:a16="http://schemas.microsoft.com/office/drawing/2014/main" id="{F61F2ED9-109A-4D3F-9ACF-98C595F943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295400"/>
            <a:ext cx="4152900" cy="53725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472456"/>
      </p:ext>
    </p:extLst>
  </p:cSld>
  <p:clrMapOvr>
    <a:masterClrMapping/>
  </p:clrMapOvr>
  <p:transition spd="slow" advTm="0">
    <p:cover dir="r"/>
  </p:transition>
</p:sld>
</file>

<file path=ppt/theme/theme1.xml><?xml version="1.0" encoding="utf-8"?>
<a:theme xmlns:a="http://schemas.openxmlformats.org/drawingml/2006/main" name="PowerPoint A">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781a52b0-d0f4-44f0-98bb-0d102f5fd161" ContentTypeId="0x0101" PreviousValue="false"/>
</file>

<file path=customXml/item2.xml><?xml version="1.0" encoding="utf-8"?>
<ct:contentTypeSchema xmlns:ct="http://schemas.microsoft.com/office/2006/metadata/contentType" xmlns:ma="http://schemas.microsoft.com/office/2006/metadata/properties/metaAttributes" ct:_="" ma:_="" ma:contentTypeName="Document" ma:contentTypeID="0x0101007E96EE31F519D94C99405237C44B62D2" ma:contentTypeVersion="16" ma:contentTypeDescription="Create a new document." ma:contentTypeScope="" ma:versionID="ea6bc8ab8700058dacfd8997f0bfd92b">
  <xsd:schema xmlns:xsd="http://www.w3.org/2001/XMLSchema" xmlns:xs="http://www.w3.org/2001/XMLSchema" xmlns:p="http://schemas.microsoft.com/office/2006/metadata/properties" xmlns:ns3="c18e8617-fc0f-4dda-a87a-c0ec120ddf92" xmlns:ns4="4f28eaab-23dc-4647-a571-2fc9fc3bd12b" xmlns:ns5="4b3dc96f-1312-4627-93e5-a98d5b29c755" targetNamespace="http://schemas.microsoft.com/office/2006/metadata/properties" ma:root="true" ma:fieldsID="393b1f08b5aef7408d68f924f569764a" ns3:_="" ns4:_="" ns5:_="">
    <xsd:import namespace="c18e8617-fc0f-4dda-a87a-c0ec120ddf92"/>
    <xsd:import namespace="4f28eaab-23dc-4647-a571-2fc9fc3bd12b"/>
    <xsd:import namespace="4b3dc96f-1312-4627-93e5-a98d5b29c755"/>
    <xsd:element name="properties">
      <xsd:complexType>
        <xsd:sequence>
          <xsd:element name="documentManagement">
            <xsd:complexType>
              <xsd:all>
                <xsd:element ref="ns3:_dlc_DocId" minOccurs="0"/>
                <xsd:element ref="ns3:_dlc_DocIdUrl" minOccurs="0"/>
                <xsd:element ref="ns3:_dlc_DocIdPersistId" minOccurs="0"/>
                <xsd:element ref="ns4:SharedWithUsers" minOccurs="0"/>
                <xsd:element ref="ns4:SharedWithDetails" minOccurs="0"/>
                <xsd:element ref="ns4:SharingHintHash" minOccurs="0"/>
                <xsd:element ref="ns5:MediaServiceMetadata" minOccurs="0"/>
                <xsd:element ref="ns5:MediaServiceFastMetadata" minOccurs="0"/>
                <xsd:element ref="ns5:MediaServiceDateTaken" minOccurs="0"/>
                <xsd:element ref="ns5:MediaServiceAutoTags" minOccurs="0"/>
                <xsd:element ref="ns5:MediaServiceLocation" minOccurs="0"/>
                <xsd:element ref="ns5:MediaServiceOCR" minOccurs="0"/>
                <xsd:element ref="ns5:MediaServiceEventHashCode" minOccurs="0"/>
                <xsd:element ref="ns5:MediaServiceGenerationTime" minOccurs="0"/>
                <xsd:element ref="ns5:MediaServiceAutoKeyPoints" minOccurs="0"/>
                <xsd:element ref="ns5: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8e8617-fc0f-4dda-a87a-c0ec120ddf9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f28eaab-23dc-4647-a571-2fc9fc3bd12b"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SharingHintHash" ma:index="13"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3dc96f-1312-4627-93e5-a98d5b29c755" elementFormDefault="qualified">
    <xsd:import namespace="http://schemas.microsoft.com/office/2006/documentManagement/types"/>
    <xsd:import namespace="http://schemas.microsoft.com/office/infopath/2007/PartnerControls"/>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AutoTags" ma:index="17" nillable="true" ma:displayName="MediaServiceAutoTags" ma:description="" ma:internalName="MediaServiceAutoTags" ma:readOnly="true">
      <xsd:simpleType>
        <xsd:restriction base="dms:Text"/>
      </xsd:simpleType>
    </xsd:element>
    <xsd:element name="MediaServiceLocation" ma:index="18" nillable="true" ma:displayName="MediaServiceLocation" ma:description="" ma:internalName="MediaServiceLocation"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file>

<file path=customXml/itemProps1.xml><?xml version="1.0" encoding="utf-8"?>
<ds:datastoreItem xmlns:ds="http://schemas.openxmlformats.org/officeDocument/2006/customXml" ds:itemID="{9D36E700-201D-497B-9CA9-A2FA882DFB20}">
  <ds:schemaRefs>
    <ds:schemaRef ds:uri="Microsoft.SharePoint.Taxonomy.ContentTypeSync"/>
  </ds:schemaRefs>
</ds:datastoreItem>
</file>

<file path=customXml/itemProps2.xml><?xml version="1.0" encoding="utf-8"?>
<ds:datastoreItem xmlns:ds="http://schemas.openxmlformats.org/officeDocument/2006/customXml" ds:itemID="{BDA409FE-331B-418D-BB0E-9D17F1C8D1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8e8617-fc0f-4dda-a87a-c0ec120ddf92"/>
    <ds:schemaRef ds:uri="4f28eaab-23dc-4647-a571-2fc9fc3bd12b"/>
    <ds:schemaRef ds:uri="4b3dc96f-1312-4627-93e5-a98d5b29c7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B25209-BAE5-4639-9E6C-F3D2FC225B0F}">
  <ds:schemaRefs>
    <ds:schemaRef ds:uri="http://schemas.microsoft.com/office/2006/metadata/properties"/>
    <ds:schemaRef ds:uri="http://purl.org/dc/terms/"/>
    <ds:schemaRef ds:uri="http://purl.org/dc/elements/1.1/"/>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4b3dc96f-1312-4627-93e5-a98d5b29c755"/>
    <ds:schemaRef ds:uri="4f28eaab-23dc-4647-a571-2fc9fc3bd12b"/>
    <ds:schemaRef ds:uri="c18e8617-fc0f-4dda-a87a-c0ec120ddf92"/>
  </ds:schemaRefs>
</ds:datastoreItem>
</file>

<file path=customXml/itemProps4.xml><?xml version="1.0" encoding="utf-8"?>
<ds:datastoreItem xmlns:ds="http://schemas.openxmlformats.org/officeDocument/2006/customXml" ds:itemID="{8EF39930-4E71-4394-B61D-6C8F2D39D4F0}">
  <ds:schemaRefs>
    <ds:schemaRef ds:uri="http://schemas.microsoft.com/sharepoint/v3/contenttype/forms"/>
  </ds:schemaRefs>
</ds:datastoreItem>
</file>

<file path=customXml/itemProps5.xml><?xml version="1.0" encoding="utf-8"?>
<ds:datastoreItem xmlns:ds="http://schemas.openxmlformats.org/officeDocument/2006/customXml" ds:itemID="{0F6CA62A-D9D4-46C5-88AB-5003554FD6F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13</TotalTime>
  <Words>4750</Words>
  <Application>Microsoft Office PowerPoint</Application>
  <PresentationFormat>On-screen Show (4:3)</PresentationFormat>
  <Paragraphs>386</Paragraphs>
  <Slides>24</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Arial Narrow</vt:lpstr>
      <vt:lpstr>Calibri</vt:lpstr>
      <vt:lpstr>Courier New</vt:lpstr>
      <vt:lpstr>Gill Sans MT</vt:lpstr>
      <vt:lpstr>Open Sans</vt:lpstr>
      <vt:lpstr>Open Sans Light</vt:lpstr>
      <vt:lpstr>PermianSlabSerifTypeface</vt:lpstr>
      <vt:lpstr>Wingdings</vt:lpstr>
      <vt:lpstr>PowerPoint A</vt:lpstr>
      <vt:lpstr>State route 29 (US-27)</vt:lpstr>
      <vt:lpstr>Tonight’s Agenda</vt:lpstr>
      <vt:lpstr>Make a Comment or Ask a Question After the Meeting</vt:lpstr>
      <vt:lpstr>Purpose of Meeting</vt:lpstr>
      <vt:lpstr>Project Location</vt:lpstr>
      <vt:lpstr>Project History</vt:lpstr>
      <vt:lpstr>Project Need</vt:lpstr>
      <vt:lpstr>Project Purpose</vt:lpstr>
      <vt:lpstr>Alternatives Under Consideration</vt:lpstr>
      <vt:lpstr>Build Alternative A</vt:lpstr>
      <vt:lpstr>Build Alternative B</vt:lpstr>
      <vt:lpstr>Construction Phasing: PIN 101414.00</vt:lpstr>
      <vt:lpstr>Construction Phasing: PIN 101414.00</vt:lpstr>
      <vt:lpstr>Construction Phasing: PIN 101414.03</vt:lpstr>
      <vt:lpstr>Construction Phasing: PIN 101414.03</vt:lpstr>
      <vt:lpstr>Preliminary Environmental Impacts</vt:lpstr>
      <vt:lpstr>PowerPoint Presentation</vt:lpstr>
      <vt:lpstr>Project Schedule</vt:lpstr>
      <vt:lpstr>Project Contact</vt:lpstr>
      <vt:lpstr>How to find your property on the TDOT Design Displays</vt:lpstr>
      <vt:lpstr>How to find your property on the TDOT Design Displays- Part A</vt:lpstr>
      <vt:lpstr>How to find your property on the TDOT Design Displays- Part B</vt:lpstr>
      <vt:lpstr>How to find your property on the TDOT Design Displays- Part C</vt:lpstr>
      <vt:lpstr>Zoom Instructions for Making a Comment or Asking a Question</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TENNESSEE</dc:title>
  <dc:creator>Molly Wehlage</dc:creator>
  <cp:lastModifiedBy>Lee, Thomas</cp:lastModifiedBy>
  <cp:revision>326</cp:revision>
  <cp:lastPrinted>2021-03-10T13:40:43Z</cp:lastPrinted>
  <dcterms:created xsi:type="dcterms:W3CDTF">2015-04-17T19:20:39Z</dcterms:created>
  <dcterms:modified xsi:type="dcterms:W3CDTF">2021-03-15T21:09:46Z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0x0101007E96EE31F519D94C99405237C44B62D2</vt:lpwstr>
  </property>
</Properties>
</file>