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sldIdLst>
    <p:sldId id="256" r:id="rId2"/>
    <p:sldId id="265" r:id="rId3"/>
    <p:sldId id="268" r:id="rId4"/>
    <p:sldId id="269" r:id="rId5"/>
    <p:sldId id="280" r:id="rId6"/>
    <p:sldId id="274" r:id="rId7"/>
    <p:sldId id="281" r:id="rId8"/>
    <p:sldId id="263" r:id="rId9"/>
    <p:sldId id="264" r:id="rId10"/>
    <p:sldId id="273" r:id="rId11"/>
    <p:sldId id="260" r:id="rId12"/>
    <p:sldId id="279" r:id="rId13"/>
    <p:sldId id="282" r:id="rId14"/>
    <p:sldId id="267" r:id="rId15"/>
    <p:sldId id="266" r:id="rId16"/>
    <p:sldId id="276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23" autoAdjust="0"/>
    <p:restoredTop sz="90929"/>
  </p:normalViewPr>
  <p:slideViewPr>
    <p:cSldViewPr>
      <p:cViewPr>
        <p:scale>
          <a:sx n="84" d="100"/>
          <a:sy n="84" d="100"/>
        </p:scale>
        <p:origin x="-3000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D8D7-E61C-4D56-8771-F1E074307A1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AF98-D3F8-4DA8-93EB-D253A8F8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54B72F-BF4E-4955-A42A-C9930B927F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9F8F5-7D1C-4643-813D-B7DF60505D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A0B9D2-76F0-475B-9A28-E0202F8AC3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6A1091-3E3F-4E36-9613-3500784DE6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529435-DDA9-45B9-AA3B-83F8B43012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00CA5F-D715-49E6-96DA-A876387AAC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856556-A4A9-4A00-BB60-87BB86651D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BBFB2-F2E8-4814-B9D3-9D1FB45E2D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3A237-208A-45AF-8289-40309FD029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AB447B-75FD-48E2-BE69-9E576A1737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6B7E2F-F960-4F5F-8E33-EBBD30A23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0" hangingPunct="0">
              <a:defRPr/>
            </a:pPr>
            <a:fld id="{EB91D4BA-1EC9-4190-B520-B62181323239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14400" y="670679"/>
            <a:ext cx="754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Design Public Meeting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SR 31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Hawkins County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048000" y="5862935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November 1, 2012</a:t>
            </a:r>
            <a:endParaRPr lang="en-US" b="1" dirty="0">
              <a:latin typeface="Arial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114800"/>
            <a:ext cx="3724275" cy="13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04786"/>
              </p:ext>
            </p:extLst>
          </p:nvPr>
        </p:nvGraphicFramePr>
        <p:xfrm>
          <a:off x="457200" y="14811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Begin 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 Plans</a:t>
                      </a:r>
                      <a:r>
                        <a:rPr lang="en-US" baseline="0" dirty="0" smtClean="0"/>
                        <a:t> Complete </a:t>
                      </a:r>
                      <a:r>
                        <a:rPr lang="en-US" dirty="0" smtClean="0"/>
                        <a:t>(Initial Alignment)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Archaeological</a:t>
                      </a:r>
                      <a:r>
                        <a:rPr lang="en-US" baseline="0" dirty="0" smtClean="0"/>
                        <a:t> Sites Identified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Archaeological Report Completed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Alignment</a:t>
                      </a:r>
                      <a:r>
                        <a:rPr lang="en-US" baseline="0" dirty="0" smtClean="0"/>
                        <a:t> Revised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Public Hearing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NEPA Document</a:t>
                      </a:r>
                      <a:r>
                        <a:rPr lang="en-US" baseline="0" dirty="0" smtClean="0"/>
                        <a:t> Approved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 Plans Complete (Revised</a:t>
                      </a:r>
                      <a:r>
                        <a:rPr lang="en-US" baseline="0" dirty="0" smtClean="0"/>
                        <a:t> Alignment)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Meeting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142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Archaeological Sites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414972" cy="5214303"/>
          </a:xfr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8813765"/>
              </p:ext>
            </p:extLst>
          </p:nvPr>
        </p:nvGraphicFramePr>
        <p:xfrm>
          <a:off x="4724399" y="2875375"/>
          <a:ext cx="3962401" cy="367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44"/>
                <a:gridCol w="3286957"/>
              </a:tblGrid>
              <a:tr h="396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1551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Summers Well:</a:t>
                      </a:r>
                      <a:r>
                        <a:rPr lang="en-US" baseline="0" dirty="0" smtClean="0"/>
                        <a:t> supplied water to Wright-Hale Bottling Works in the late 19th and early 20th Centuries</a:t>
                      </a:r>
                    </a:p>
                  </a:txBody>
                  <a:tcPr/>
                </a:tc>
              </a:tr>
              <a:tr h="7864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20th Century Farmstead</a:t>
                      </a:r>
                    </a:p>
                  </a:txBody>
                  <a:tcPr/>
                </a:tc>
              </a:tr>
              <a:tr h="9431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Late 19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 Farmstead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4400" y="1371600"/>
            <a:ext cx="38862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Potentially eligible to be on the National </a:t>
            </a:r>
            <a:r>
              <a:rPr lang="en-US" dirty="0"/>
              <a:t>Register of Historic </a:t>
            </a:r>
            <a:r>
              <a:rPr lang="en-US" dirty="0" smtClean="0"/>
              <a:t>Places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965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849633"/>
              </p:ext>
            </p:extLst>
          </p:nvPr>
        </p:nvGraphicFramePr>
        <p:xfrm>
          <a:off x="457200" y="1341120"/>
          <a:ext cx="815340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981200"/>
                <a:gridCol w="2590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 of Property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Affected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Relocations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Residential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Businesses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Churches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Cemeteries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Public Property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Schools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Fire Depart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TVA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Affected</a:t>
            </a: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475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Project Development Process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 rot="2975293">
            <a:off x="4997478" y="2536082"/>
            <a:ext cx="933450" cy="1465263"/>
          </a:xfrm>
          <a:prstGeom prst="downArrow">
            <a:avLst>
              <a:gd name="adj1" fmla="val 50000"/>
              <a:gd name="adj2" fmla="val 39243"/>
            </a:avLst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05525" y="2438398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sz="2800" b="1" dirty="0">
                <a:solidFill>
                  <a:schemeClr val="bg1"/>
                </a:solidFill>
              </a:rPr>
              <a:t>We are here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324600" y="5715000"/>
            <a:ext cx="2130425" cy="84137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Construction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9418" y="1600200"/>
            <a:ext cx="2133600" cy="8382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Local</a:t>
            </a:r>
          </a:p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Request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67693" y="2667000"/>
            <a:ext cx="2130425" cy="84137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Planning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63093" y="3733800"/>
            <a:ext cx="2130425" cy="84137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Design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687093" y="4724400"/>
            <a:ext cx="2130425" cy="84137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3333CC"/>
                </a:solidFill>
                <a:latin typeface="Times New Roman"/>
              </a:rPr>
              <a:t>Right of Way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486693" y="2438400"/>
            <a:ext cx="304800" cy="838200"/>
          </a:xfrm>
          <a:prstGeom prst="curvedRightArrow">
            <a:avLst>
              <a:gd name="adj1" fmla="val 48074"/>
              <a:gd name="adj2" fmla="val 192169"/>
              <a:gd name="adj3" fmla="val 3333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782093" y="3505200"/>
            <a:ext cx="304800" cy="838200"/>
          </a:xfrm>
          <a:prstGeom prst="curvedRightArrow">
            <a:avLst>
              <a:gd name="adj1" fmla="val 48074"/>
              <a:gd name="adj2" fmla="val 192169"/>
              <a:gd name="adj3" fmla="val 3333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306093" y="4572000"/>
            <a:ext cx="304800" cy="838200"/>
          </a:xfrm>
          <a:prstGeom prst="curvedRightArrow">
            <a:avLst>
              <a:gd name="adj1" fmla="val 48074"/>
              <a:gd name="adj2" fmla="val 192169"/>
              <a:gd name="adj3" fmla="val 3333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982493" y="5562600"/>
            <a:ext cx="304800" cy="838200"/>
          </a:xfrm>
          <a:prstGeom prst="curvedRightArrow">
            <a:avLst>
              <a:gd name="adj1" fmla="val 48074"/>
              <a:gd name="adj2" fmla="val 192169"/>
              <a:gd name="adj3" fmla="val 3333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3333CC"/>
              </a:solidFill>
              <a:latin typeface="Tahoma" pitchFamily="34" charset="0"/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80918"/>
            <a:ext cx="18303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924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Schedule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funds are currently available to proceed beyond the design phase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560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Tonight</a:t>
            </a:r>
          </a:p>
          <a:p>
            <a:pPr lvl="1"/>
            <a:r>
              <a:rPr lang="en-US" sz="2800" dirty="0" smtClean="0"/>
              <a:t>Right of Way Personnel available</a:t>
            </a:r>
          </a:p>
          <a:p>
            <a:pPr lvl="1"/>
            <a:r>
              <a:rPr lang="en-US" sz="2800" dirty="0" smtClean="0"/>
              <a:t>Right of Way Pamphlets available</a:t>
            </a:r>
          </a:p>
          <a:p>
            <a:r>
              <a:rPr lang="en-US" sz="2800" dirty="0" smtClean="0"/>
              <a:t>During acquisition process</a:t>
            </a:r>
          </a:p>
          <a:p>
            <a:pPr lvl="1"/>
            <a:r>
              <a:rPr lang="en-US" sz="2800" dirty="0" smtClean="0"/>
              <a:t>Visit to explain process</a:t>
            </a:r>
          </a:p>
          <a:p>
            <a:pPr lvl="1"/>
            <a:r>
              <a:rPr lang="en-US" sz="2800" dirty="0" smtClean="0"/>
              <a:t>Appraisal</a:t>
            </a:r>
          </a:p>
          <a:p>
            <a:pPr lvl="1"/>
            <a:r>
              <a:rPr lang="en-US" sz="2800" dirty="0" smtClean="0"/>
              <a:t>Offer</a:t>
            </a:r>
          </a:p>
          <a:p>
            <a:pPr lvl="1"/>
            <a:r>
              <a:rPr lang="en-US" sz="2800" dirty="0" smtClean="0"/>
              <a:t>Negotiation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of Way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89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Region 1: (865) 594-0161</a:t>
            </a:r>
            <a:br>
              <a:rPr lang="en-US" sz="3200" dirty="0" smtClean="0"/>
            </a:br>
            <a:r>
              <a:rPr lang="en-US" sz="3200" dirty="0" smtClean="0"/>
              <a:t>Nashville HQ: (615) 741-7736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or visit TDOT online at</a:t>
            </a:r>
            <a:br>
              <a:rPr lang="en-US" sz="3200" dirty="0" smtClean="0"/>
            </a:br>
            <a:r>
              <a:rPr lang="en-US" sz="3200" dirty="0" smtClean="0"/>
              <a:t>www.tdot.state.tn</a:t>
            </a:r>
            <a:r>
              <a:rPr lang="en-US" dirty="0" smtClean="0"/>
              <a:t>.us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Relations Office</a:t>
            </a:r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260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Following question/answer session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Preliminary plans available for viewing </a:t>
            </a:r>
          </a:p>
          <a:p>
            <a:endParaRPr lang="en-US" sz="3600" dirty="0" smtClean="0"/>
          </a:p>
          <a:p>
            <a:r>
              <a:rPr lang="en-US" sz="3600" dirty="0" smtClean="0"/>
              <a:t>Representatives available to assist you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820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38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Tennessee </a:t>
            </a:r>
            <a:r>
              <a:rPr lang="en-US" sz="4000" dirty="0"/>
              <a:t>Department of Transportation thanks you for your participation in this </a:t>
            </a:r>
            <a:r>
              <a:rPr lang="en-US" sz="4000" dirty="0" smtClean="0"/>
              <a:t>Design </a:t>
            </a:r>
            <a:r>
              <a:rPr lang="en-US" sz="4000" dirty="0"/>
              <a:t>Public Meeting </a:t>
            </a:r>
            <a:r>
              <a:rPr lang="en-US" sz="4000" dirty="0" smtClean="0"/>
              <a:t>for SR-31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95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567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4038600" cy="1828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Mike Russell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P.O. Box 58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Knoxville, TN </a:t>
            </a:r>
            <a:r>
              <a:rPr lang="en-US" sz="2000" dirty="0" smtClean="0">
                <a:solidFill>
                  <a:schemeClr val="bg2"/>
                </a:solidFill>
              </a:rPr>
              <a:t>37901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(865) 594-2334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038600" cy="2057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Freddy Miller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James K. Polk </a:t>
            </a:r>
            <a:r>
              <a:rPr lang="en-US" sz="2000" dirty="0" err="1" smtClean="0">
                <a:solidFill>
                  <a:schemeClr val="bg2"/>
                </a:solidFill>
              </a:rPr>
              <a:t>Bldg</a:t>
            </a:r>
            <a:r>
              <a:rPr lang="en-US" sz="2000" dirty="0" smtClean="0">
                <a:solidFill>
                  <a:schemeClr val="bg2"/>
                </a:solidFill>
              </a:rPr>
              <a:t>, </a:t>
            </a:r>
            <a:r>
              <a:rPr lang="en-US" sz="2000" dirty="0" err="1" smtClean="0">
                <a:solidFill>
                  <a:schemeClr val="bg2"/>
                </a:solidFill>
              </a:rPr>
              <a:t>Ste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1300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505 </a:t>
            </a:r>
            <a:r>
              <a:rPr lang="en-US" sz="2000" dirty="0" err="1" smtClean="0">
                <a:solidFill>
                  <a:schemeClr val="bg2"/>
                </a:solidFill>
              </a:rPr>
              <a:t>Deaderick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Street</a:t>
            </a:r>
          </a:p>
          <a:p>
            <a:pPr marL="109728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Nashville, TN 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(</a:t>
            </a:r>
            <a:r>
              <a:rPr lang="en-US" sz="2000" dirty="0">
                <a:solidFill>
                  <a:schemeClr val="bg2"/>
                </a:solidFill>
              </a:rPr>
              <a:t>615) 741-0835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477962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5"/>
                </a:solidFill>
                <a:latin typeface="Brush Script MT" pitchFamily="66" charset="0"/>
              </a:rPr>
              <a:t>Thank you!</a:t>
            </a:r>
            <a:endParaRPr lang="en-US" sz="4800" dirty="0">
              <a:solidFill>
                <a:schemeClr val="accent5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964744" cy="103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5593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Contacts</a:t>
            </a:r>
            <a:endParaRPr lang="en-US" sz="4000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6331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by TDOT</a:t>
            </a:r>
          </a:p>
          <a:p>
            <a:r>
              <a:rPr lang="en-US" dirty="0" smtClean="0"/>
              <a:t>Presentation </a:t>
            </a:r>
            <a:r>
              <a:rPr lang="en-US" dirty="0"/>
              <a:t>of Project by </a:t>
            </a:r>
            <a:r>
              <a:rPr lang="en-US" dirty="0" smtClean="0"/>
              <a:t>Stantec</a:t>
            </a:r>
            <a:endParaRPr lang="en-US" dirty="0"/>
          </a:p>
          <a:p>
            <a:r>
              <a:rPr lang="en-US" dirty="0"/>
              <a:t>Question &amp; Answer Session</a:t>
            </a:r>
          </a:p>
          <a:p>
            <a:r>
              <a:rPr lang="en-US" dirty="0"/>
              <a:t>Viewing of Preliminary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7:00 pm – Adjourn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1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information</a:t>
            </a:r>
          </a:p>
          <a:p>
            <a:r>
              <a:rPr lang="en-US" sz="4000" dirty="0" smtClean="0"/>
              <a:t>Project history and update </a:t>
            </a:r>
          </a:p>
          <a:p>
            <a:r>
              <a:rPr lang="en-US" sz="4000" dirty="0" smtClean="0"/>
              <a:t>Project schedule</a:t>
            </a:r>
          </a:p>
          <a:p>
            <a:r>
              <a:rPr lang="en-US" sz="4000" dirty="0" smtClean="0"/>
              <a:t>How are you affected?</a:t>
            </a:r>
          </a:p>
          <a:p>
            <a:r>
              <a:rPr lang="en-US" sz="4000" dirty="0" smtClean="0"/>
              <a:t>Comments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Meeting Purpose</a:t>
            </a:r>
            <a:endParaRPr lang="en-US" sz="44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8831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Verbal </a:t>
            </a:r>
          </a:p>
          <a:p>
            <a:pPr lvl="1"/>
            <a:r>
              <a:rPr lang="en-US" sz="3600" dirty="0" smtClean="0"/>
              <a:t>Court Reporter</a:t>
            </a:r>
          </a:p>
          <a:p>
            <a:r>
              <a:rPr lang="en-US" sz="3600" dirty="0" smtClean="0"/>
              <a:t>Written</a:t>
            </a:r>
          </a:p>
          <a:p>
            <a:pPr lvl="1"/>
            <a:r>
              <a:rPr lang="en-US" sz="3600" dirty="0" smtClean="0"/>
              <a:t>Comment Forms</a:t>
            </a:r>
          </a:p>
          <a:p>
            <a:pPr lvl="2"/>
            <a:r>
              <a:rPr lang="en-US" sz="3600" dirty="0" smtClean="0"/>
              <a:t>Leave with us tonight</a:t>
            </a:r>
          </a:p>
          <a:p>
            <a:pPr lvl="2"/>
            <a:r>
              <a:rPr lang="en-US" sz="3600" dirty="0" smtClean="0"/>
              <a:t>Mail in later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630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2" y="1510073"/>
            <a:ext cx="6795655" cy="44680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331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Purpose: Safety Improvements</a:t>
            </a:r>
          </a:p>
          <a:p>
            <a:pPr lvl="1"/>
            <a:r>
              <a:rPr lang="en-US" dirty="0" smtClean="0"/>
              <a:t>Horizontal alignment</a:t>
            </a:r>
          </a:p>
          <a:p>
            <a:pPr lvl="1"/>
            <a:r>
              <a:rPr lang="en-US" dirty="0" smtClean="0"/>
              <a:t>Vertical alignment</a:t>
            </a:r>
          </a:p>
          <a:p>
            <a:pPr lvl="1"/>
            <a:r>
              <a:rPr lang="en-US" dirty="0" smtClean="0"/>
              <a:t>Typical section</a:t>
            </a:r>
          </a:p>
          <a:p>
            <a:r>
              <a:rPr lang="en-US" dirty="0" smtClean="0"/>
              <a:t>Length: 4.4 miles</a:t>
            </a:r>
          </a:p>
          <a:p>
            <a:r>
              <a:rPr lang="en-US" dirty="0" smtClean="0"/>
              <a:t>Design Speed</a:t>
            </a:r>
          </a:p>
          <a:p>
            <a:pPr lvl="1"/>
            <a:r>
              <a:rPr lang="en-US" dirty="0" smtClean="0"/>
              <a:t>Urban: 45 mph</a:t>
            </a:r>
          </a:p>
          <a:p>
            <a:pPr lvl="1"/>
            <a:r>
              <a:rPr lang="en-US" dirty="0" smtClean="0"/>
              <a:t>Rural: 50 mph</a:t>
            </a:r>
          </a:p>
          <a:p>
            <a:r>
              <a:rPr lang="en-US" dirty="0" smtClean="0"/>
              <a:t>Design Goals:</a:t>
            </a:r>
          </a:p>
          <a:p>
            <a:pPr lvl="1"/>
            <a:r>
              <a:rPr lang="en-US" dirty="0" smtClean="0"/>
              <a:t>Utilize existing ROW</a:t>
            </a:r>
          </a:p>
          <a:p>
            <a:pPr lvl="1"/>
            <a:r>
              <a:rPr lang="en-US" dirty="0" smtClean="0"/>
              <a:t>Minimize impacts to private property</a:t>
            </a:r>
          </a:p>
          <a:p>
            <a:pPr lvl="2"/>
            <a:r>
              <a:rPr lang="en-US" dirty="0" smtClean="0"/>
              <a:t>87% of new roadway follows existing alignment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530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51958"/>
            <a:ext cx="3429000" cy="547059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Typical Sections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477682"/>
            <a:ext cx="2226349" cy="9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763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" y="2033775"/>
            <a:ext cx="8217131" cy="34206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Typical Section</a:t>
            </a:r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052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535"/>
            <a:ext cx="8229600" cy="4343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Typical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303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027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523</TotalTime>
  <Words>372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Agenda</vt:lpstr>
      <vt:lpstr>Meeting Purpose</vt:lpstr>
      <vt:lpstr>Comments</vt:lpstr>
      <vt:lpstr>Project Location</vt:lpstr>
      <vt:lpstr>Project Information</vt:lpstr>
      <vt:lpstr>Typical Sections</vt:lpstr>
      <vt:lpstr>Urban Typical Section</vt:lpstr>
      <vt:lpstr>Rural Typical</vt:lpstr>
      <vt:lpstr>History</vt:lpstr>
      <vt:lpstr>Archaeological Sites</vt:lpstr>
      <vt:lpstr>Properties Affected</vt:lpstr>
      <vt:lpstr>Project Development Process</vt:lpstr>
      <vt:lpstr>Schedule</vt:lpstr>
      <vt:lpstr>Right of Way</vt:lpstr>
      <vt:lpstr>Community Relations Office</vt:lpstr>
      <vt:lpstr>Questions ?</vt:lpstr>
      <vt:lpstr>PowerPoint Presentation</vt:lpstr>
      <vt:lpstr>Thank you!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Bill</dc:creator>
  <cp:lastModifiedBy>Morris, Bill</cp:lastModifiedBy>
  <cp:revision>67</cp:revision>
  <dcterms:created xsi:type="dcterms:W3CDTF">2012-10-15T19:02:29Z</dcterms:created>
  <dcterms:modified xsi:type="dcterms:W3CDTF">2012-11-01T12:57:31Z</dcterms:modified>
</cp:coreProperties>
</file>