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5" r:id="rId1"/>
  </p:sldMasterIdLst>
  <p:notesMasterIdLst>
    <p:notesMasterId r:id="rId21"/>
  </p:notesMasterIdLst>
  <p:sldIdLst>
    <p:sldId id="256" r:id="rId2"/>
    <p:sldId id="265" r:id="rId3"/>
    <p:sldId id="268" r:id="rId4"/>
    <p:sldId id="269" r:id="rId5"/>
    <p:sldId id="280" r:id="rId6"/>
    <p:sldId id="274" r:id="rId7"/>
    <p:sldId id="281" r:id="rId8"/>
    <p:sldId id="263" r:id="rId9"/>
    <p:sldId id="264" r:id="rId10"/>
    <p:sldId id="273" r:id="rId11"/>
    <p:sldId id="260" r:id="rId12"/>
    <p:sldId id="279" r:id="rId13"/>
    <p:sldId id="282" r:id="rId14"/>
    <p:sldId id="267" r:id="rId15"/>
    <p:sldId id="266" r:id="rId16"/>
    <p:sldId id="276" r:id="rId17"/>
    <p:sldId id="275" r:id="rId18"/>
    <p:sldId id="277" r:id="rId19"/>
    <p:sldId id="278" r:id="rId20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523" autoAdjust="0"/>
    <p:restoredTop sz="90929"/>
  </p:normalViewPr>
  <p:slideViewPr>
    <p:cSldViewPr>
      <p:cViewPr>
        <p:scale>
          <a:sx n="84" d="100"/>
          <a:sy n="84" d="100"/>
        </p:scale>
        <p:origin x="-3000" y="-79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812D8D7-E61C-4D56-8771-F1E074307A15}" type="datetimeFigureOut">
              <a:rPr lang="en-US" smtClean="0"/>
              <a:t>11/1/2012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472AF98-D3F8-4DA8-93EB-D253A8F871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225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1D54B72F-BF4E-4955-A42A-C9930B927F65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32F9F8F5-7D1C-4643-813D-B7DF60505D7E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EFA0B9D2-76F0-475B-9A28-E0202F8AC3E0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BA6A1091-3E3F-4E36-9613-3500784DE648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9A529435-DDA9-45B9-AA3B-83F8B4301228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wipe dir="d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C700CA5F-D715-49E6-96DA-A876387AACE1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wipe dir="d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FB856556-A4A9-4A00-BB60-87BB86651DD5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wipe dir="d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9E7BBFB2-F2E8-4814-B9D3-9D1FB45E2D4D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wipe dir="d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7DF3A237-208A-45AF-8289-40309FD029AC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FBAB447B-75FD-48E2-BE69-9E576A17376B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wipe dir="d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3F6B7E2F-F960-4F5F-8E33-EBBD30A236A2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wipe dir="d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27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pPr eaLnBrk="0" hangingPunct="0"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pPr algn="ctr" eaLnBrk="0" hangingPunct="0"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pPr eaLnBrk="0" hangingPunct="0">
              <a:defRPr/>
            </a:pPr>
            <a:fld id="{EB91D4BA-1EC9-4190-B520-B62181323239}" type="slidenum">
              <a:rPr lang="en-US" smtClean="0">
                <a:solidFill>
                  <a:srgbClr val="000000"/>
                </a:solidFill>
              </a:rPr>
              <a:pPr eaLnBrk="0" hangingPunct="0"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6" r:id="rId1"/>
    <p:sldLayoutId id="2147483807" r:id="rId2"/>
    <p:sldLayoutId id="2147483808" r:id="rId3"/>
    <p:sldLayoutId id="2147483809" r:id="rId4"/>
    <p:sldLayoutId id="2147483810" r:id="rId5"/>
    <p:sldLayoutId id="2147483811" r:id="rId6"/>
    <p:sldLayoutId id="2147483812" r:id="rId7"/>
    <p:sldLayoutId id="2147483813" r:id="rId8"/>
    <p:sldLayoutId id="2147483814" r:id="rId9"/>
    <p:sldLayoutId id="2147483815" r:id="rId10"/>
    <p:sldLayoutId id="2147483816" r:id="rId11"/>
  </p:sldLayoutIdLst>
  <p:transition spd="med">
    <p:wipe dir="d"/>
  </p:transition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3" name="Text Box 5"/>
          <p:cNvSpPr txBox="1">
            <a:spLocks noChangeArrowheads="1"/>
          </p:cNvSpPr>
          <p:nvPr/>
        </p:nvSpPr>
        <p:spPr bwMode="auto">
          <a:xfrm>
            <a:off x="914400" y="670679"/>
            <a:ext cx="7543800" cy="31393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5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Design Public Meeting</a:t>
            </a:r>
          </a:p>
          <a:p>
            <a:pPr algn="ctr">
              <a:spcBef>
                <a:spcPct val="50000"/>
              </a:spcBef>
            </a:pPr>
            <a:r>
              <a:rPr lang="en-US" sz="4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SR 31</a:t>
            </a:r>
          </a:p>
          <a:p>
            <a:pPr algn="ctr">
              <a:spcBef>
                <a:spcPct val="50000"/>
              </a:spcBef>
            </a:pPr>
            <a:r>
              <a:rPr lang="en-US" sz="4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Hawkins County</a:t>
            </a:r>
            <a:endParaRPr lang="en-US" sz="4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2054" name="Text Box 6"/>
          <p:cNvSpPr txBox="1">
            <a:spLocks noChangeArrowheads="1"/>
          </p:cNvSpPr>
          <p:nvPr/>
        </p:nvSpPr>
        <p:spPr bwMode="auto">
          <a:xfrm>
            <a:off x="3048000" y="5862935"/>
            <a:ext cx="34290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 dirty="0" smtClean="0">
                <a:latin typeface="Arial" charset="0"/>
              </a:rPr>
              <a:t>November 1, 2012</a:t>
            </a:r>
            <a:endParaRPr lang="en-US" b="1" dirty="0">
              <a:latin typeface="Arial" charset="0"/>
            </a:endParaRPr>
          </a:p>
        </p:txBody>
      </p:sp>
      <p:pic>
        <p:nvPicPr>
          <p:cNvPr id="5" name="Picture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52725" y="4114800"/>
            <a:ext cx="3724275" cy="13017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02604786"/>
              </p:ext>
            </p:extLst>
          </p:nvPr>
        </p:nvGraphicFramePr>
        <p:xfrm>
          <a:off x="457200" y="1481138"/>
          <a:ext cx="8229600" cy="3708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14600"/>
                <a:gridCol w="57150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Date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February 2001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Begin Work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June 2002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Preliminary Plans</a:t>
                      </a:r>
                      <a:r>
                        <a:rPr lang="en-US" baseline="0" dirty="0" smtClean="0"/>
                        <a:t> Complete </a:t>
                      </a:r>
                      <a:r>
                        <a:rPr lang="en-US" dirty="0" smtClean="0"/>
                        <a:t>(Initial Alignment)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September</a:t>
                      </a:r>
                      <a:r>
                        <a:rPr lang="en-US" baseline="0" dirty="0" smtClean="0"/>
                        <a:t> 2004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Archaeological</a:t>
                      </a:r>
                      <a:r>
                        <a:rPr lang="en-US" baseline="0" dirty="0" smtClean="0"/>
                        <a:t> Sites Identified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October 2006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Archaeological Report Completed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Alignment</a:t>
                      </a:r>
                      <a:r>
                        <a:rPr lang="en-US" baseline="0" dirty="0" smtClean="0"/>
                        <a:t> Revised</a:t>
                      </a:r>
                      <a:endParaRPr lang="en-US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January 2009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Public Hearing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October 2009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NEPA Document</a:t>
                      </a:r>
                      <a:r>
                        <a:rPr lang="en-US" baseline="0" dirty="0" smtClean="0"/>
                        <a:t> Approved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April 2012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Preliminary Plans Complete (Revised</a:t>
                      </a:r>
                      <a:r>
                        <a:rPr lang="en-US" baseline="0" dirty="0" smtClean="0"/>
                        <a:t> Alignment)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November 2012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Public Meeting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History</a:t>
            </a:r>
            <a:endParaRPr lang="en-US" dirty="0"/>
          </a:p>
        </p:txBody>
      </p:sp>
      <p:pic>
        <p:nvPicPr>
          <p:cNvPr id="5" name="Picture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2800" y="152400"/>
            <a:ext cx="1830388" cy="639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45614252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Archaeological Sites</a:t>
            </a:r>
            <a:endParaRPr lang="en-US" dirty="0"/>
          </a:p>
        </p:txBody>
      </p:sp>
      <p:pic>
        <p:nvPicPr>
          <p:cNvPr id="10" name="Content Placeholder 9"/>
          <p:cNvPicPr>
            <a:picLocks noGrp="1" noChangeAspect="1"/>
          </p:cNvPicPr>
          <p:nvPr>
            <p:ph sz="quarter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1295400"/>
            <a:ext cx="3414972" cy="5214303"/>
          </a:xfrm>
        </p:spPr>
      </p:pic>
      <p:graphicFrame>
        <p:nvGraphicFramePr>
          <p:cNvPr id="11" name="Content Placeholder 10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val="4218813765"/>
              </p:ext>
            </p:extLst>
          </p:nvPr>
        </p:nvGraphicFramePr>
        <p:xfrm>
          <a:off x="4724399" y="2875375"/>
          <a:ext cx="3962401" cy="367782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75444"/>
                <a:gridCol w="3286957"/>
              </a:tblGrid>
              <a:tr h="396677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Site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Description</a:t>
                      </a:r>
                      <a:endParaRPr lang="en-US" dirty="0"/>
                    </a:p>
                  </a:txBody>
                  <a:tcPr/>
                </a:tc>
              </a:tr>
              <a:tr h="1551552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Summers Well:</a:t>
                      </a:r>
                      <a:r>
                        <a:rPr lang="en-US" baseline="0" dirty="0" smtClean="0"/>
                        <a:t> supplied water to Wright-Hale Bottling Works in the late 19th and early 20th Centuries</a:t>
                      </a:r>
                    </a:p>
                  </a:txBody>
                  <a:tcPr/>
                </a:tc>
              </a:tr>
              <a:tr h="786459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Early 20th Century Farmstead</a:t>
                      </a:r>
                    </a:p>
                  </a:txBody>
                  <a:tcPr/>
                </a:tc>
              </a:tr>
              <a:tr h="943137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Late 19</a:t>
                      </a:r>
                      <a:r>
                        <a:rPr lang="en-US" baseline="30000" dirty="0" smtClean="0"/>
                        <a:t>th</a:t>
                      </a:r>
                      <a:r>
                        <a:rPr lang="en-US" dirty="0" smtClean="0"/>
                        <a:t> Century Farmstead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4" name="TextBox 13"/>
          <p:cNvSpPr txBox="1"/>
          <p:nvPr/>
        </p:nvSpPr>
        <p:spPr>
          <a:xfrm>
            <a:off x="4724400" y="1371600"/>
            <a:ext cx="3886200" cy="1200329"/>
          </a:xfrm>
          <a:prstGeom prst="rect">
            <a:avLst/>
          </a:prstGeom>
          <a:noFill/>
          <a:ln w="2540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Potentially eligible to be on the National </a:t>
            </a:r>
            <a:r>
              <a:rPr lang="en-US" dirty="0"/>
              <a:t>Register of Historic </a:t>
            </a:r>
            <a:r>
              <a:rPr lang="en-US" dirty="0" smtClean="0"/>
              <a:t>Places</a:t>
            </a:r>
            <a:endParaRPr lang="en-US" dirty="0"/>
          </a:p>
        </p:txBody>
      </p:sp>
      <p:pic>
        <p:nvPicPr>
          <p:cNvPr id="7" name="Picture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2800" y="152400"/>
            <a:ext cx="1830388" cy="639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56296511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86849633"/>
              </p:ext>
            </p:extLst>
          </p:nvPr>
        </p:nvGraphicFramePr>
        <p:xfrm>
          <a:off x="457200" y="1341120"/>
          <a:ext cx="8153401" cy="5212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81400"/>
                <a:gridCol w="1981200"/>
                <a:gridCol w="2590801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3200" dirty="0" smtClean="0"/>
                        <a:t>Type of Property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/>
                        <a:t>Affected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/>
                        <a:t>Relocations</a:t>
                      </a:r>
                      <a:endParaRPr lang="en-US" sz="3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3200" dirty="0" smtClean="0"/>
                        <a:t>Residential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/>
                        <a:t>86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/>
                        <a:t>22</a:t>
                      </a:r>
                      <a:endParaRPr lang="en-US" sz="3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3200" dirty="0" smtClean="0"/>
                        <a:t>Businesses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/>
                        <a:t>5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/>
                        <a:t>2</a:t>
                      </a:r>
                      <a:endParaRPr lang="en-US" sz="3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3200" dirty="0" smtClean="0"/>
                        <a:t>Churches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/>
                        <a:t>0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/>
                        <a:t>0</a:t>
                      </a:r>
                      <a:endParaRPr lang="en-US" sz="3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3200" dirty="0" smtClean="0"/>
                        <a:t>Cemeteries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/>
                        <a:t>0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/>
                        <a:t>0</a:t>
                      </a:r>
                      <a:endParaRPr lang="en-US" sz="3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3200" dirty="0" smtClean="0"/>
                        <a:t>Public Property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3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3200" dirty="0" smtClean="0"/>
                        <a:t>     Schools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/>
                        <a:t>1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/>
                        <a:t>0</a:t>
                      </a:r>
                      <a:endParaRPr lang="en-US" sz="3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3200" dirty="0" smtClean="0"/>
                        <a:t>     Fire Depart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/>
                        <a:t>1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/>
                        <a:t>0</a:t>
                      </a:r>
                      <a:endParaRPr lang="en-US" sz="3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3200" dirty="0" smtClean="0"/>
                        <a:t>     TVA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/>
                        <a:t>1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/>
                        <a:t>0</a:t>
                      </a:r>
                      <a:endParaRPr lang="en-US" sz="32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Properties Affected</a:t>
            </a:r>
            <a:endParaRPr lang="en-US" dirty="0"/>
          </a:p>
        </p:txBody>
      </p:sp>
      <p:pic>
        <p:nvPicPr>
          <p:cNvPr id="5" name="Picture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2800" y="152400"/>
            <a:ext cx="1830388" cy="639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97147505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2"/>
                </a:solidFill>
              </a:rPr>
              <a:t>Project Development Process</a:t>
            </a:r>
            <a:endParaRPr lang="en-US" dirty="0">
              <a:solidFill>
                <a:schemeClr val="bg2"/>
              </a:solidFill>
            </a:endParaRPr>
          </a:p>
        </p:txBody>
      </p:sp>
      <p:sp>
        <p:nvSpPr>
          <p:cNvPr id="5" name="AutoShape 11"/>
          <p:cNvSpPr>
            <a:spLocks noChangeArrowheads="1"/>
          </p:cNvSpPr>
          <p:nvPr/>
        </p:nvSpPr>
        <p:spPr bwMode="auto">
          <a:xfrm rot="2975293">
            <a:off x="4997478" y="2536082"/>
            <a:ext cx="933450" cy="1465263"/>
          </a:xfrm>
          <a:prstGeom prst="downArrow">
            <a:avLst>
              <a:gd name="adj1" fmla="val 50000"/>
              <a:gd name="adj2" fmla="val 39243"/>
            </a:avLst>
          </a:prstGeom>
          <a:solidFill>
            <a:schemeClr val="bg1"/>
          </a:solidFill>
          <a:ln w="254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txBody>
          <a:bodyPr wrap="none" anchor="ctr"/>
          <a:lstStyle/>
          <a:p>
            <a:pPr algn="ctr" eaLnBrk="0" hangingPunct="0"/>
            <a:endParaRPr lang="en-US" b="1">
              <a:solidFill>
                <a:srgbClr val="3333CC"/>
              </a:solidFill>
              <a:latin typeface="Tahoma" pitchFamily="34" charset="0"/>
            </a:endParaRPr>
          </a:p>
        </p:txBody>
      </p:sp>
      <p:sp>
        <p:nvSpPr>
          <p:cNvPr id="6" name="Text Box 12"/>
          <p:cNvSpPr txBox="1">
            <a:spLocks noChangeArrowheads="1"/>
          </p:cNvSpPr>
          <p:nvPr/>
        </p:nvSpPr>
        <p:spPr bwMode="auto">
          <a:xfrm>
            <a:off x="6105525" y="2438398"/>
            <a:ext cx="2133600" cy="519113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>
            <a:innerShdw blurRad="63500" dist="50800" dir="2700000">
              <a:prstClr val="black">
                <a:alpha val="50000"/>
              </a:prstClr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kumimoji="0" lang="en-US" sz="2800" b="1" dirty="0">
                <a:solidFill>
                  <a:schemeClr val="bg1"/>
                </a:solidFill>
              </a:rPr>
              <a:t>We are here</a:t>
            </a:r>
          </a:p>
        </p:txBody>
      </p:sp>
      <p:sp>
        <p:nvSpPr>
          <p:cNvPr id="7" name="Oval 10"/>
          <p:cNvSpPr>
            <a:spLocks noChangeArrowheads="1"/>
          </p:cNvSpPr>
          <p:nvPr/>
        </p:nvSpPr>
        <p:spPr bwMode="auto">
          <a:xfrm>
            <a:off x="6324600" y="5715000"/>
            <a:ext cx="2130425" cy="841375"/>
          </a:xfrm>
          <a:prstGeom prst="ellipse">
            <a:avLst/>
          </a:prstGeom>
          <a:solidFill>
            <a:schemeClr val="tx1"/>
          </a:solidFill>
          <a:ln w="12700" cap="sq">
            <a:solidFill>
              <a:schemeClr val="tx1"/>
            </a:solidFill>
            <a:round/>
            <a:headEnd type="none" w="sm" len="sm"/>
            <a:tailEnd type="none" w="sm" len="sm"/>
          </a:ln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txBody>
          <a:bodyPr wrap="none" anchor="ctr"/>
          <a:lstStyle/>
          <a:p>
            <a:pPr algn="ctr" eaLnBrk="0" hangingPunct="0"/>
            <a:r>
              <a:rPr lang="en-US" sz="2800" b="1" dirty="0">
                <a:solidFill>
                  <a:srgbClr val="3333CC"/>
                </a:solidFill>
                <a:latin typeface="Times New Roman"/>
              </a:rPr>
              <a:t>Construction</a:t>
            </a:r>
          </a:p>
        </p:txBody>
      </p:sp>
      <p:sp>
        <p:nvSpPr>
          <p:cNvPr id="8" name="Oval 7"/>
          <p:cNvSpPr>
            <a:spLocks noChangeArrowheads="1"/>
          </p:cNvSpPr>
          <p:nvPr/>
        </p:nvSpPr>
        <p:spPr bwMode="auto">
          <a:xfrm>
            <a:off x="429418" y="1600200"/>
            <a:ext cx="2133600" cy="838200"/>
          </a:xfrm>
          <a:prstGeom prst="ellipse">
            <a:avLst/>
          </a:prstGeom>
          <a:solidFill>
            <a:schemeClr val="tx1"/>
          </a:solidFill>
          <a:ln w="12700" cap="sq">
            <a:solidFill>
              <a:schemeClr val="tx1"/>
            </a:solidFill>
            <a:round/>
            <a:headEnd type="none" w="sm" len="sm"/>
            <a:tailEnd type="none" w="sm" len="sm"/>
          </a:ln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txBody>
          <a:bodyPr wrap="none" anchor="ctr"/>
          <a:lstStyle/>
          <a:p>
            <a:pPr algn="ctr" eaLnBrk="0" hangingPunct="0"/>
            <a:r>
              <a:rPr lang="en-US" sz="2800" b="1" dirty="0">
                <a:solidFill>
                  <a:srgbClr val="3333CC"/>
                </a:solidFill>
                <a:latin typeface="Times New Roman"/>
              </a:rPr>
              <a:t>Local</a:t>
            </a:r>
          </a:p>
          <a:p>
            <a:pPr algn="ctr" eaLnBrk="0" hangingPunct="0"/>
            <a:r>
              <a:rPr lang="en-US" sz="2800" b="1" dirty="0">
                <a:solidFill>
                  <a:srgbClr val="3333CC"/>
                </a:solidFill>
                <a:latin typeface="Times New Roman"/>
              </a:rPr>
              <a:t>Request</a:t>
            </a:r>
          </a:p>
        </p:txBody>
      </p:sp>
      <p:sp>
        <p:nvSpPr>
          <p:cNvPr id="9" name="Oval 8"/>
          <p:cNvSpPr>
            <a:spLocks noChangeArrowheads="1"/>
          </p:cNvSpPr>
          <p:nvPr/>
        </p:nvSpPr>
        <p:spPr bwMode="auto">
          <a:xfrm>
            <a:off x="1867693" y="2667000"/>
            <a:ext cx="2130425" cy="841375"/>
          </a:xfrm>
          <a:prstGeom prst="ellipse">
            <a:avLst/>
          </a:prstGeom>
          <a:solidFill>
            <a:schemeClr val="tx1"/>
          </a:solidFill>
          <a:ln w="12700" cap="sq">
            <a:solidFill>
              <a:schemeClr val="tx1"/>
            </a:solidFill>
            <a:round/>
            <a:headEnd type="none" w="sm" len="sm"/>
            <a:tailEnd type="none" w="sm" len="sm"/>
          </a:ln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txBody>
          <a:bodyPr wrap="none" anchor="ctr"/>
          <a:lstStyle/>
          <a:p>
            <a:pPr algn="ctr" eaLnBrk="0" hangingPunct="0"/>
            <a:r>
              <a:rPr lang="en-US" sz="2800" b="1" dirty="0">
                <a:solidFill>
                  <a:srgbClr val="3333CC"/>
                </a:solidFill>
                <a:latin typeface="Times New Roman"/>
              </a:rPr>
              <a:t>Planning</a:t>
            </a:r>
          </a:p>
        </p:txBody>
      </p:sp>
      <p:sp>
        <p:nvSpPr>
          <p:cNvPr id="10" name="Oval 9"/>
          <p:cNvSpPr>
            <a:spLocks noChangeArrowheads="1"/>
          </p:cNvSpPr>
          <p:nvPr/>
        </p:nvSpPr>
        <p:spPr bwMode="auto">
          <a:xfrm>
            <a:off x="3163093" y="3733800"/>
            <a:ext cx="2130425" cy="841375"/>
          </a:xfrm>
          <a:prstGeom prst="ellipse">
            <a:avLst/>
          </a:prstGeom>
          <a:solidFill>
            <a:schemeClr val="tx1"/>
          </a:solidFill>
          <a:ln w="12700" cap="sq">
            <a:solidFill>
              <a:schemeClr val="tx1"/>
            </a:solidFill>
            <a:round/>
            <a:headEnd type="none" w="sm" len="sm"/>
            <a:tailEnd type="none" w="sm" len="sm"/>
          </a:ln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txBody>
          <a:bodyPr wrap="none" anchor="ctr"/>
          <a:lstStyle/>
          <a:p>
            <a:pPr algn="ctr" eaLnBrk="0" hangingPunct="0"/>
            <a:r>
              <a:rPr lang="en-US" sz="2800" b="1" dirty="0">
                <a:solidFill>
                  <a:srgbClr val="3333CC"/>
                </a:solidFill>
                <a:latin typeface="Times New Roman"/>
              </a:rPr>
              <a:t>Design</a:t>
            </a:r>
          </a:p>
        </p:txBody>
      </p:sp>
      <p:sp>
        <p:nvSpPr>
          <p:cNvPr id="11" name="Oval 10"/>
          <p:cNvSpPr>
            <a:spLocks noChangeArrowheads="1"/>
          </p:cNvSpPr>
          <p:nvPr/>
        </p:nvSpPr>
        <p:spPr bwMode="auto">
          <a:xfrm>
            <a:off x="4687093" y="4724400"/>
            <a:ext cx="2130425" cy="841375"/>
          </a:xfrm>
          <a:prstGeom prst="ellipse">
            <a:avLst/>
          </a:prstGeom>
          <a:solidFill>
            <a:schemeClr val="tx1"/>
          </a:solidFill>
          <a:ln w="12700" cap="sq">
            <a:solidFill>
              <a:schemeClr val="tx1"/>
            </a:solidFill>
            <a:round/>
            <a:headEnd type="none" w="sm" len="sm"/>
            <a:tailEnd type="none" w="sm" len="sm"/>
          </a:ln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txBody>
          <a:bodyPr wrap="none" anchor="ctr"/>
          <a:lstStyle/>
          <a:p>
            <a:pPr algn="ctr" eaLnBrk="0" hangingPunct="0"/>
            <a:r>
              <a:rPr lang="en-US" sz="2800" b="1" dirty="0">
                <a:solidFill>
                  <a:srgbClr val="3333CC"/>
                </a:solidFill>
                <a:latin typeface="Times New Roman"/>
              </a:rPr>
              <a:t>Right of Way</a:t>
            </a:r>
          </a:p>
        </p:txBody>
      </p:sp>
      <p:sp>
        <p:nvSpPr>
          <p:cNvPr id="12" name="AutoShape 13"/>
          <p:cNvSpPr>
            <a:spLocks noChangeArrowheads="1"/>
          </p:cNvSpPr>
          <p:nvPr/>
        </p:nvSpPr>
        <p:spPr bwMode="auto">
          <a:xfrm>
            <a:off x="1486693" y="2438400"/>
            <a:ext cx="304800" cy="838200"/>
          </a:xfrm>
          <a:prstGeom prst="curvedRightArrow">
            <a:avLst>
              <a:gd name="adj1" fmla="val 48074"/>
              <a:gd name="adj2" fmla="val 192169"/>
              <a:gd name="adj3" fmla="val 33333"/>
            </a:avLst>
          </a:prstGeom>
          <a:solidFill>
            <a:schemeClr val="bg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 algn="ctr" eaLnBrk="0" hangingPunct="0"/>
            <a:endParaRPr lang="en-US" b="1">
              <a:solidFill>
                <a:srgbClr val="3333CC"/>
              </a:solidFill>
              <a:latin typeface="Tahoma" pitchFamily="34" charset="0"/>
            </a:endParaRPr>
          </a:p>
        </p:txBody>
      </p:sp>
      <p:sp>
        <p:nvSpPr>
          <p:cNvPr id="13" name="AutoShape 13"/>
          <p:cNvSpPr>
            <a:spLocks noChangeArrowheads="1"/>
          </p:cNvSpPr>
          <p:nvPr/>
        </p:nvSpPr>
        <p:spPr bwMode="auto">
          <a:xfrm>
            <a:off x="2782093" y="3505200"/>
            <a:ext cx="304800" cy="838200"/>
          </a:xfrm>
          <a:prstGeom prst="curvedRightArrow">
            <a:avLst>
              <a:gd name="adj1" fmla="val 48074"/>
              <a:gd name="adj2" fmla="val 192169"/>
              <a:gd name="adj3" fmla="val 33333"/>
            </a:avLst>
          </a:prstGeom>
          <a:solidFill>
            <a:schemeClr val="bg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 algn="ctr" eaLnBrk="0" hangingPunct="0"/>
            <a:endParaRPr lang="en-US" b="1">
              <a:solidFill>
                <a:srgbClr val="3333CC"/>
              </a:solidFill>
              <a:latin typeface="Tahoma" pitchFamily="34" charset="0"/>
            </a:endParaRPr>
          </a:p>
        </p:txBody>
      </p:sp>
      <p:sp>
        <p:nvSpPr>
          <p:cNvPr id="14" name="AutoShape 13"/>
          <p:cNvSpPr>
            <a:spLocks noChangeArrowheads="1"/>
          </p:cNvSpPr>
          <p:nvPr/>
        </p:nvSpPr>
        <p:spPr bwMode="auto">
          <a:xfrm>
            <a:off x="4306093" y="4572000"/>
            <a:ext cx="304800" cy="838200"/>
          </a:xfrm>
          <a:prstGeom prst="curvedRightArrow">
            <a:avLst>
              <a:gd name="adj1" fmla="val 48074"/>
              <a:gd name="adj2" fmla="val 192169"/>
              <a:gd name="adj3" fmla="val 33333"/>
            </a:avLst>
          </a:prstGeom>
          <a:solidFill>
            <a:schemeClr val="bg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 algn="ctr" eaLnBrk="0" hangingPunct="0"/>
            <a:endParaRPr lang="en-US" b="1">
              <a:solidFill>
                <a:srgbClr val="3333CC"/>
              </a:solidFill>
              <a:latin typeface="Tahoma" pitchFamily="34" charset="0"/>
            </a:endParaRPr>
          </a:p>
        </p:txBody>
      </p:sp>
      <p:sp>
        <p:nvSpPr>
          <p:cNvPr id="15" name="AutoShape 13"/>
          <p:cNvSpPr>
            <a:spLocks noChangeArrowheads="1"/>
          </p:cNvSpPr>
          <p:nvPr/>
        </p:nvSpPr>
        <p:spPr bwMode="auto">
          <a:xfrm>
            <a:off x="5982493" y="5562600"/>
            <a:ext cx="304800" cy="838200"/>
          </a:xfrm>
          <a:prstGeom prst="curvedRightArrow">
            <a:avLst>
              <a:gd name="adj1" fmla="val 48074"/>
              <a:gd name="adj2" fmla="val 192169"/>
              <a:gd name="adj3" fmla="val 33333"/>
            </a:avLst>
          </a:prstGeom>
          <a:solidFill>
            <a:schemeClr val="bg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 algn="ctr" eaLnBrk="0" hangingPunct="0"/>
            <a:endParaRPr lang="en-US" b="1">
              <a:solidFill>
                <a:srgbClr val="3333CC"/>
              </a:solidFill>
              <a:latin typeface="Tahoma" pitchFamily="34" charset="0"/>
            </a:endParaRPr>
          </a:p>
        </p:txBody>
      </p:sp>
      <p:pic>
        <p:nvPicPr>
          <p:cNvPr id="16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6080918"/>
            <a:ext cx="1830387" cy="639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52292400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2"/>
                </a:solidFill>
              </a:rPr>
              <a:t>Schedule</a:t>
            </a:r>
            <a:endParaRPr lang="en-US" dirty="0">
              <a:solidFill>
                <a:schemeClr val="bg2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676400" y="4724400"/>
            <a:ext cx="60198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</a:rPr>
              <a:t>No funds are currently available to proceed beyond the design phase</a:t>
            </a:r>
            <a:endParaRPr lang="en-US" sz="2800" dirty="0">
              <a:solidFill>
                <a:srgbClr val="FF0000"/>
              </a:solidFill>
            </a:endParaRPr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1981200"/>
            <a:ext cx="8077200" cy="1981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2800" y="152400"/>
            <a:ext cx="1830388" cy="639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13756029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Tonight</a:t>
            </a:r>
          </a:p>
          <a:p>
            <a:pPr lvl="1"/>
            <a:r>
              <a:rPr lang="en-US" sz="2800" dirty="0" smtClean="0"/>
              <a:t>Right of Way Personnel available</a:t>
            </a:r>
          </a:p>
          <a:p>
            <a:pPr lvl="1"/>
            <a:r>
              <a:rPr lang="en-US" sz="2800" dirty="0" smtClean="0"/>
              <a:t>Right of Way Pamphlets available</a:t>
            </a:r>
          </a:p>
          <a:p>
            <a:r>
              <a:rPr lang="en-US" sz="2800" dirty="0" smtClean="0"/>
              <a:t>During acquisition process</a:t>
            </a:r>
          </a:p>
          <a:p>
            <a:pPr lvl="1"/>
            <a:r>
              <a:rPr lang="en-US" sz="2800" dirty="0" smtClean="0"/>
              <a:t>Visit to explain process</a:t>
            </a:r>
          </a:p>
          <a:p>
            <a:pPr lvl="1"/>
            <a:r>
              <a:rPr lang="en-US" sz="2800" dirty="0" smtClean="0"/>
              <a:t>Appraisal</a:t>
            </a:r>
          </a:p>
          <a:p>
            <a:pPr lvl="1"/>
            <a:r>
              <a:rPr lang="en-US" sz="2800" dirty="0" smtClean="0"/>
              <a:t>Offer</a:t>
            </a:r>
          </a:p>
          <a:p>
            <a:pPr lvl="1"/>
            <a:r>
              <a:rPr lang="en-US" sz="2800" dirty="0" smtClean="0"/>
              <a:t>Negotiation</a:t>
            </a:r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Right of Way</a:t>
            </a:r>
            <a:endParaRPr lang="en-US" dirty="0"/>
          </a:p>
        </p:txBody>
      </p:sp>
      <p:pic>
        <p:nvPicPr>
          <p:cNvPr id="4" name="Picture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2800" y="152400"/>
            <a:ext cx="1830388" cy="639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4808985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sz="3200" dirty="0" smtClean="0"/>
              <a:t>Region 1: (865) 594-0161</a:t>
            </a:r>
            <a:br>
              <a:rPr lang="en-US" sz="3200" dirty="0" smtClean="0"/>
            </a:br>
            <a:r>
              <a:rPr lang="en-US" sz="3200" dirty="0" smtClean="0"/>
              <a:t>Nashville HQ: (615) 741-7736</a:t>
            </a:r>
            <a:br>
              <a:rPr lang="en-US" sz="3200" dirty="0" smtClean="0"/>
            </a:br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sz="3200" dirty="0" smtClean="0"/>
              <a:t>or visit TDOT online at</a:t>
            </a:r>
            <a:br>
              <a:rPr lang="en-US" sz="3200" dirty="0" smtClean="0"/>
            </a:br>
            <a:r>
              <a:rPr lang="en-US" sz="3200" dirty="0" smtClean="0"/>
              <a:t>www.tdot.state.tn</a:t>
            </a:r>
            <a:r>
              <a:rPr lang="en-US" dirty="0" smtClean="0"/>
              <a:t>.us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Community Relations Office</a:t>
            </a:r>
            <a:endParaRPr lang="en-US" dirty="0"/>
          </a:p>
        </p:txBody>
      </p:sp>
      <p:pic>
        <p:nvPicPr>
          <p:cNvPr id="6" name="Picture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5200" y="4572000"/>
            <a:ext cx="1830388" cy="639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35726016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3600" dirty="0" smtClean="0"/>
              <a:t>Following question/answer session</a:t>
            </a:r>
          </a:p>
          <a:p>
            <a:pPr marL="0" indent="0">
              <a:buNone/>
            </a:pPr>
            <a:endParaRPr lang="en-US" sz="3600" dirty="0" smtClean="0"/>
          </a:p>
          <a:p>
            <a:r>
              <a:rPr lang="en-US" sz="3600" dirty="0" smtClean="0"/>
              <a:t>Preliminary plans available for viewing </a:t>
            </a:r>
          </a:p>
          <a:p>
            <a:endParaRPr lang="en-US" sz="3600" dirty="0" smtClean="0"/>
          </a:p>
          <a:p>
            <a:r>
              <a:rPr lang="en-US" sz="3600" dirty="0" smtClean="0"/>
              <a:t>Representatives available to assist you</a:t>
            </a:r>
            <a:endParaRPr lang="en-US" sz="36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Questions ?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Picture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2800" y="152400"/>
            <a:ext cx="1830388" cy="639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00182075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04800" y="838200"/>
            <a:ext cx="85344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/>
              <a:t>The Tennessee </a:t>
            </a:r>
            <a:r>
              <a:rPr lang="en-US" sz="4000" dirty="0"/>
              <a:t>Department of Transportation thanks you for your participation in this </a:t>
            </a:r>
            <a:r>
              <a:rPr lang="en-US" sz="4000" dirty="0" smtClean="0"/>
              <a:t>Design </a:t>
            </a:r>
            <a:r>
              <a:rPr lang="en-US" sz="4000" dirty="0"/>
              <a:t>Public Meeting </a:t>
            </a:r>
            <a:r>
              <a:rPr lang="en-US" sz="4000" dirty="0" smtClean="0"/>
              <a:t>for SR-31</a:t>
            </a:r>
            <a:endParaRPr lang="en-US" sz="40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8400" y="4114800"/>
            <a:ext cx="4495800" cy="1676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2800" y="152400"/>
            <a:ext cx="1830388" cy="639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52156752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4343400"/>
            <a:ext cx="4038600" cy="1828800"/>
          </a:xfrm>
        </p:spPr>
        <p:txBody>
          <a:bodyPr>
            <a:normAutofit/>
          </a:bodyPr>
          <a:lstStyle/>
          <a:p>
            <a:pPr marL="109728" indent="0">
              <a:buNone/>
            </a:pPr>
            <a:r>
              <a:rPr lang="en-US" b="1" dirty="0" smtClean="0">
                <a:solidFill>
                  <a:schemeClr val="bg2"/>
                </a:solidFill>
              </a:rPr>
              <a:t>Mike Russell</a:t>
            </a:r>
          </a:p>
          <a:p>
            <a:pPr marL="109728" indent="0">
              <a:buNone/>
            </a:pPr>
            <a:r>
              <a:rPr lang="en-US" sz="2000" dirty="0">
                <a:solidFill>
                  <a:schemeClr val="bg2"/>
                </a:solidFill>
              </a:rPr>
              <a:t>P.O. Box 58</a:t>
            </a:r>
          </a:p>
          <a:p>
            <a:pPr marL="109728" indent="0">
              <a:buNone/>
            </a:pPr>
            <a:r>
              <a:rPr lang="en-US" sz="2000" dirty="0">
                <a:solidFill>
                  <a:schemeClr val="bg2"/>
                </a:solidFill>
              </a:rPr>
              <a:t>Knoxville, TN </a:t>
            </a:r>
            <a:r>
              <a:rPr lang="en-US" sz="2000" dirty="0" smtClean="0">
                <a:solidFill>
                  <a:schemeClr val="bg2"/>
                </a:solidFill>
              </a:rPr>
              <a:t>37901</a:t>
            </a:r>
          </a:p>
          <a:p>
            <a:pPr marL="109728" indent="0">
              <a:buNone/>
            </a:pPr>
            <a:r>
              <a:rPr lang="en-US" sz="2000" dirty="0">
                <a:solidFill>
                  <a:schemeClr val="bg2"/>
                </a:solidFill>
              </a:rPr>
              <a:t>(865) 594-2334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4267200"/>
            <a:ext cx="4038600" cy="2057400"/>
          </a:xfrm>
        </p:spPr>
        <p:txBody>
          <a:bodyPr>
            <a:normAutofit/>
          </a:bodyPr>
          <a:lstStyle/>
          <a:p>
            <a:pPr marL="109728" indent="0">
              <a:buNone/>
            </a:pPr>
            <a:r>
              <a:rPr lang="en-US" b="1" dirty="0" smtClean="0">
                <a:solidFill>
                  <a:schemeClr val="bg2"/>
                </a:solidFill>
              </a:rPr>
              <a:t>Freddy Miller</a:t>
            </a:r>
          </a:p>
          <a:p>
            <a:pPr marL="109728" indent="0">
              <a:buNone/>
            </a:pPr>
            <a:r>
              <a:rPr lang="en-US" sz="2000" dirty="0">
                <a:solidFill>
                  <a:schemeClr val="bg2"/>
                </a:solidFill>
              </a:rPr>
              <a:t>James K. Polk </a:t>
            </a:r>
            <a:r>
              <a:rPr lang="en-US" sz="2000" dirty="0" err="1" smtClean="0">
                <a:solidFill>
                  <a:schemeClr val="bg2"/>
                </a:solidFill>
              </a:rPr>
              <a:t>Bldg</a:t>
            </a:r>
            <a:r>
              <a:rPr lang="en-US" sz="2000" dirty="0" smtClean="0">
                <a:solidFill>
                  <a:schemeClr val="bg2"/>
                </a:solidFill>
              </a:rPr>
              <a:t>, </a:t>
            </a:r>
            <a:r>
              <a:rPr lang="en-US" sz="2000" dirty="0" err="1" smtClean="0">
                <a:solidFill>
                  <a:schemeClr val="bg2"/>
                </a:solidFill>
              </a:rPr>
              <a:t>Ste</a:t>
            </a:r>
            <a:r>
              <a:rPr lang="en-US" sz="2000" dirty="0" smtClean="0">
                <a:solidFill>
                  <a:schemeClr val="bg2"/>
                </a:solidFill>
              </a:rPr>
              <a:t> </a:t>
            </a:r>
            <a:r>
              <a:rPr lang="en-US" sz="2000" dirty="0">
                <a:solidFill>
                  <a:schemeClr val="bg2"/>
                </a:solidFill>
              </a:rPr>
              <a:t>1300</a:t>
            </a:r>
          </a:p>
          <a:p>
            <a:pPr marL="109728" indent="0">
              <a:buNone/>
            </a:pPr>
            <a:r>
              <a:rPr lang="en-US" sz="2000" dirty="0">
                <a:solidFill>
                  <a:schemeClr val="bg2"/>
                </a:solidFill>
              </a:rPr>
              <a:t>505 </a:t>
            </a:r>
            <a:r>
              <a:rPr lang="en-US" sz="2000" dirty="0" err="1" smtClean="0">
                <a:solidFill>
                  <a:schemeClr val="bg2"/>
                </a:solidFill>
              </a:rPr>
              <a:t>Deaderick</a:t>
            </a:r>
            <a:r>
              <a:rPr lang="en-US" sz="2000" dirty="0" smtClean="0">
                <a:solidFill>
                  <a:schemeClr val="bg2"/>
                </a:solidFill>
              </a:rPr>
              <a:t> </a:t>
            </a:r>
            <a:r>
              <a:rPr lang="en-US" sz="2000" dirty="0">
                <a:solidFill>
                  <a:schemeClr val="bg2"/>
                </a:solidFill>
              </a:rPr>
              <a:t>Street</a:t>
            </a:r>
          </a:p>
          <a:p>
            <a:pPr marL="109728" indent="0">
              <a:buNone/>
            </a:pPr>
            <a:r>
              <a:rPr lang="en-US" sz="2000" dirty="0">
                <a:solidFill>
                  <a:schemeClr val="bg2"/>
                </a:solidFill>
              </a:rPr>
              <a:t>Nashville, TN </a:t>
            </a:r>
            <a:endParaRPr lang="en-US" sz="2000" dirty="0" smtClean="0">
              <a:solidFill>
                <a:schemeClr val="bg2"/>
              </a:solidFill>
            </a:endParaRPr>
          </a:p>
          <a:p>
            <a:pPr marL="109728" indent="0">
              <a:buNone/>
            </a:pPr>
            <a:r>
              <a:rPr lang="en-US" sz="2000" dirty="0" smtClean="0">
                <a:solidFill>
                  <a:schemeClr val="bg2"/>
                </a:solidFill>
              </a:rPr>
              <a:t>(</a:t>
            </a:r>
            <a:r>
              <a:rPr lang="en-US" sz="2000" dirty="0">
                <a:solidFill>
                  <a:schemeClr val="bg2"/>
                </a:solidFill>
              </a:rPr>
              <a:t>615) 741-0835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3238"/>
            <a:ext cx="8229600" cy="1477962"/>
          </a:xfrm>
        </p:spPr>
        <p:txBody>
          <a:bodyPr>
            <a:noAutofit/>
          </a:bodyPr>
          <a:lstStyle/>
          <a:p>
            <a:r>
              <a:rPr lang="en-US" sz="9600" dirty="0" smtClean="0">
                <a:solidFill>
                  <a:schemeClr val="accent5"/>
                </a:solidFill>
                <a:latin typeface="Brush Script MT" pitchFamily="66" charset="0"/>
              </a:rPr>
              <a:t>Thank you!</a:t>
            </a:r>
            <a:endParaRPr lang="en-US" sz="4800" dirty="0">
              <a:solidFill>
                <a:schemeClr val="accent5"/>
              </a:solidFill>
            </a:endParaRPr>
          </a:p>
        </p:txBody>
      </p:sp>
      <p:pic>
        <p:nvPicPr>
          <p:cNvPr id="5" name="Picture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9600" y="2133600"/>
            <a:ext cx="2964744" cy="10362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685800" y="3559314"/>
            <a:ext cx="7696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u="sng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Contacts</a:t>
            </a:r>
            <a:endParaRPr lang="en-US" sz="4000" u="sng" dirty="0">
              <a:solidFill>
                <a:schemeClr val="bg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001633128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Introduction by TDOT</a:t>
            </a:r>
          </a:p>
          <a:p>
            <a:r>
              <a:rPr lang="en-US" dirty="0" smtClean="0"/>
              <a:t>Presentation </a:t>
            </a:r>
            <a:r>
              <a:rPr lang="en-US" dirty="0"/>
              <a:t>of Project by </a:t>
            </a:r>
            <a:r>
              <a:rPr lang="en-US" dirty="0" smtClean="0"/>
              <a:t>Stantec</a:t>
            </a:r>
            <a:endParaRPr lang="en-US" dirty="0"/>
          </a:p>
          <a:p>
            <a:r>
              <a:rPr lang="en-US" dirty="0"/>
              <a:t>Question &amp; Answer Session</a:t>
            </a:r>
          </a:p>
          <a:p>
            <a:r>
              <a:rPr lang="en-US" dirty="0"/>
              <a:t>Viewing of Preliminary </a:t>
            </a:r>
            <a:r>
              <a:rPr lang="en-US" dirty="0" smtClean="0"/>
              <a:t>Plans</a:t>
            </a:r>
          </a:p>
          <a:p>
            <a:r>
              <a:rPr lang="en-US" dirty="0" smtClean="0"/>
              <a:t>7:00 pm – Adjourn </a:t>
            </a:r>
            <a:endParaRPr lang="en-US" dirty="0"/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  <p:pic>
        <p:nvPicPr>
          <p:cNvPr id="4" name="Picture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2800" y="152400"/>
            <a:ext cx="1830388" cy="639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621680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Project information</a:t>
            </a:r>
          </a:p>
          <a:p>
            <a:r>
              <a:rPr lang="en-US" sz="4000" dirty="0" smtClean="0"/>
              <a:t>Project history and update </a:t>
            </a:r>
          </a:p>
          <a:p>
            <a:r>
              <a:rPr lang="en-US" sz="4000" dirty="0" smtClean="0"/>
              <a:t>Project schedule</a:t>
            </a:r>
          </a:p>
          <a:p>
            <a:r>
              <a:rPr lang="en-US" sz="4000" dirty="0" smtClean="0"/>
              <a:t>How are you affected?</a:t>
            </a:r>
          </a:p>
          <a:p>
            <a:r>
              <a:rPr lang="en-US" sz="4000" dirty="0" smtClean="0"/>
              <a:t>Comments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dirty="0" smtClean="0"/>
              <a:t>Meeting Purpose</a:t>
            </a:r>
            <a:endParaRPr lang="en-US" sz="4400" dirty="0"/>
          </a:p>
        </p:txBody>
      </p:sp>
      <p:pic>
        <p:nvPicPr>
          <p:cNvPr id="6" name="Picture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2800" y="152400"/>
            <a:ext cx="1830388" cy="639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53883153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Verbal </a:t>
            </a:r>
          </a:p>
          <a:p>
            <a:pPr lvl="1"/>
            <a:r>
              <a:rPr lang="en-US" sz="3600" dirty="0" smtClean="0"/>
              <a:t>Court Reporter</a:t>
            </a:r>
          </a:p>
          <a:p>
            <a:r>
              <a:rPr lang="en-US" sz="3600" dirty="0" smtClean="0"/>
              <a:t>Written</a:t>
            </a:r>
          </a:p>
          <a:p>
            <a:pPr lvl="1"/>
            <a:r>
              <a:rPr lang="en-US" sz="3600" dirty="0" smtClean="0"/>
              <a:t>Comment Forms</a:t>
            </a:r>
          </a:p>
          <a:p>
            <a:pPr lvl="2"/>
            <a:r>
              <a:rPr lang="en-US" sz="3600" dirty="0" smtClean="0"/>
              <a:t>Leave with us tonight</a:t>
            </a:r>
          </a:p>
          <a:p>
            <a:pPr lvl="2"/>
            <a:r>
              <a:rPr lang="en-US" sz="3600" dirty="0" smtClean="0"/>
              <a:t>Mail in later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Comments</a:t>
            </a:r>
            <a:endParaRPr lang="en-US" dirty="0"/>
          </a:p>
        </p:txBody>
      </p:sp>
      <p:pic>
        <p:nvPicPr>
          <p:cNvPr id="6" name="Picture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2800" y="152400"/>
            <a:ext cx="1830388" cy="639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14963083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4172" y="1510073"/>
            <a:ext cx="6795655" cy="4468091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Project Location</a:t>
            </a:r>
            <a:endParaRPr lang="en-US" dirty="0"/>
          </a:p>
        </p:txBody>
      </p:sp>
      <p:pic>
        <p:nvPicPr>
          <p:cNvPr id="5" name="Picture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2800" y="152400"/>
            <a:ext cx="1830388" cy="639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64933131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Purpose: Safety Improvements</a:t>
            </a:r>
          </a:p>
          <a:p>
            <a:pPr lvl="1"/>
            <a:r>
              <a:rPr lang="en-US" dirty="0" smtClean="0"/>
              <a:t>Horizontal alignment</a:t>
            </a:r>
          </a:p>
          <a:p>
            <a:pPr lvl="1"/>
            <a:r>
              <a:rPr lang="en-US" dirty="0" smtClean="0"/>
              <a:t>Vertical alignment</a:t>
            </a:r>
          </a:p>
          <a:p>
            <a:pPr lvl="1"/>
            <a:r>
              <a:rPr lang="en-US" dirty="0" smtClean="0"/>
              <a:t>Typical section</a:t>
            </a:r>
          </a:p>
          <a:p>
            <a:r>
              <a:rPr lang="en-US" dirty="0" smtClean="0"/>
              <a:t>Length: 4.4 miles</a:t>
            </a:r>
          </a:p>
          <a:p>
            <a:r>
              <a:rPr lang="en-US" dirty="0" smtClean="0"/>
              <a:t>Design Speed</a:t>
            </a:r>
          </a:p>
          <a:p>
            <a:pPr lvl="1"/>
            <a:r>
              <a:rPr lang="en-US" dirty="0" smtClean="0"/>
              <a:t>Urban: 45 mph</a:t>
            </a:r>
          </a:p>
          <a:p>
            <a:pPr lvl="1"/>
            <a:r>
              <a:rPr lang="en-US" dirty="0" smtClean="0"/>
              <a:t>Rural: 50 mph</a:t>
            </a:r>
          </a:p>
          <a:p>
            <a:r>
              <a:rPr lang="en-US" dirty="0" smtClean="0"/>
              <a:t>Design Goals:</a:t>
            </a:r>
          </a:p>
          <a:p>
            <a:pPr lvl="1"/>
            <a:r>
              <a:rPr lang="en-US" dirty="0" smtClean="0"/>
              <a:t>Utilize existing ROW</a:t>
            </a:r>
          </a:p>
          <a:p>
            <a:pPr lvl="1"/>
            <a:r>
              <a:rPr lang="en-US" dirty="0" smtClean="0"/>
              <a:t>Minimize impacts to private property</a:t>
            </a:r>
          </a:p>
          <a:p>
            <a:pPr lvl="2"/>
            <a:r>
              <a:rPr lang="en-US" dirty="0" smtClean="0"/>
              <a:t>87% of new roadway follows existing alignment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Project Information</a:t>
            </a:r>
            <a:endParaRPr lang="en-US" dirty="0"/>
          </a:p>
        </p:txBody>
      </p:sp>
      <p:pic>
        <p:nvPicPr>
          <p:cNvPr id="4" name="Picture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2800" y="152400"/>
            <a:ext cx="1830388" cy="639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74653044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1200" y="1251958"/>
            <a:ext cx="3429000" cy="5470595"/>
          </a:xfrm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2"/>
                </a:solidFill>
              </a:rPr>
              <a:t>Typical Sections</a:t>
            </a:r>
            <a:endParaRPr lang="en-US" dirty="0">
              <a:solidFill>
                <a:schemeClr val="bg2"/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4999" y="3477682"/>
            <a:ext cx="2226349" cy="941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2800" y="152400"/>
            <a:ext cx="1830388" cy="639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60076307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3434" y="2033775"/>
            <a:ext cx="8217131" cy="3420687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Urban Typical Section</a:t>
            </a:r>
            <a:endParaRPr lang="en-US" dirty="0"/>
          </a:p>
        </p:txBody>
      </p:sp>
      <p:pic>
        <p:nvPicPr>
          <p:cNvPr id="6" name="Picture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2800" y="152400"/>
            <a:ext cx="1830388" cy="639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68705257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572535"/>
            <a:ext cx="8229600" cy="4343168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Rural Typical</a:t>
            </a:r>
            <a:endParaRPr lang="en-US" dirty="0"/>
          </a:p>
        </p:txBody>
      </p:sp>
      <p:pic>
        <p:nvPicPr>
          <p:cNvPr id="7" name="Picture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2800" y="152400"/>
            <a:ext cx="1830388" cy="639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72102738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523</TotalTime>
  <Words>372</Words>
  <Application>Microsoft Office PowerPoint</Application>
  <PresentationFormat>On-screen Show (4:3)</PresentationFormat>
  <Paragraphs>134</Paragraphs>
  <Slides>19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Concourse</vt:lpstr>
      <vt:lpstr>PowerPoint Presentation</vt:lpstr>
      <vt:lpstr>Agenda</vt:lpstr>
      <vt:lpstr>Meeting Purpose</vt:lpstr>
      <vt:lpstr>Comments</vt:lpstr>
      <vt:lpstr>Project Location</vt:lpstr>
      <vt:lpstr>Project Information</vt:lpstr>
      <vt:lpstr>Typical Sections</vt:lpstr>
      <vt:lpstr>Urban Typical Section</vt:lpstr>
      <vt:lpstr>Rural Typical</vt:lpstr>
      <vt:lpstr>History</vt:lpstr>
      <vt:lpstr>Archaeological Sites</vt:lpstr>
      <vt:lpstr>Properties Affected</vt:lpstr>
      <vt:lpstr>Project Development Process</vt:lpstr>
      <vt:lpstr>Schedule</vt:lpstr>
      <vt:lpstr>Right of Way</vt:lpstr>
      <vt:lpstr>Community Relations Office</vt:lpstr>
      <vt:lpstr>Questions ?</vt:lpstr>
      <vt:lpstr>PowerPoint Presentation</vt:lpstr>
      <vt:lpstr>Thank you!</vt:lpstr>
    </vt:vector>
  </TitlesOfParts>
  <Company>Stantec Consulting Ltd.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Morris, Bill</dc:creator>
  <cp:lastModifiedBy>Morris, Bill</cp:lastModifiedBy>
  <cp:revision>67</cp:revision>
  <dcterms:created xsi:type="dcterms:W3CDTF">2012-10-15T19:02:29Z</dcterms:created>
  <dcterms:modified xsi:type="dcterms:W3CDTF">2012-11-01T12:57:31Z</dcterms:modified>
</cp:coreProperties>
</file>