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9" r:id="rId3"/>
    <p:sldId id="280" r:id="rId4"/>
    <p:sldId id="259" r:id="rId5"/>
    <p:sldId id="260" r:id="rId6"/>
    <p:sldId id="261" r:id="rId7"/>
    <p:sldId id="262" r:id="rId8"/>
    <p:sldId id="263" r:id="rId9"/>
    <p:sldId id="281" r:id="rId10"/>
    <p:sldId id="269" r:id="rId11"/>
    <p:sldId id="278"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F00"/>
    <a:srgbClr val="487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75" autoAdjust="0"/>
  </p:normalViewPr>
  <p:slideViewPr>
    <p:cSldViewPr>
      <p:cViewPr varScale="1">
        <p:scale>
          <a:sx n="63" d="100"/>
          <a:sy n="63" d="100"/>
        </p:scale>
        <p:origin x="566" y="45"/>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2B25D-69EB-42BB-8C52-6B2A29AADC07}" type="datetimeFigureOut">
              <a:rPr lang="en-US" smtClean="0"/>
              <a:t>9/2/2020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19BF69-9D6D-4971-BA87-81A50DCED842}" type="slidenum">
              <a:rPr lang="en-US" smtClean="0"/>
              <a:t>‹#›</a:t>
            </a:fld>
            <a:endParaRPr lang="en-US"/>
          </a:p>
        </p:txBody>
      </p:sp>
    </p:spTree>
    <p:extLst>
      <p:ext uri="{BB962C8B-B14F-4D97-AF65-F5344CB8AC3E}">
        <p14:creationId xmlns:p14="http://schemas.microsoft.com/office/powerpoint/2010/main" val="2995182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4813" y="695325"/>
            <a:ext cx="6188075" cy="3481388"/>
          </a:xfrm>
        </p:spPr>
      </p:sp>
      <p:sp>
        <p:nvSpPr>
          <p:cNvPr id="3" name="Notes Placeholder 2"/>
          <p:cNvSpPr>
            <a:spLocks noGrp="1"/>
          </p:cNvSpPr>
          <p:nvPr>
            <p:ph type="body" idx="1"/>
          </p:nvPr>
        </p:nvSpPr>
        <p:spPr/>
        <p:txBody>
          <a:bodyPr/>
          <a:lstStyle/>
          <a:p>
            <a:r>
              <a:rPr lang="en-US" dirty="0"/>
              <a:t>That concludes our formal</a:t>
            </a:r>
            <a:r>
              <a:rPr lang="en-US" baseline="0" dirty="0"/>
              <a:t> presentation. This was very general, basic information. An now we can break up and if you have more specific questions concerning the process or your property, one our representatives will assist you. Make sure you pick up a brochure and fill out an information card </a:t>
            </a:r>
            <a:r>
              <a:rPr lang="en-US" baseline="0"/>
              <a:t>as well.</a:t>
            </a:r>
            <a:endParaRPr lang="en-US" baseline="0" dirty="0"/>
          </a:p>
          <a:p>
            <a:r>
              <a:rPr lang="en-US" baseline="0" dirty="0"/>
              <a:t>We appreciate your attendance and thank you so much for coming.</a:t>
            </a:r>
          </a:p>
          <a:p>
            <a:r>
              <a:rPr lang="en-US" baseline="0" dirty="0"/>
              <a:t>Contact information is listed here if you have questions at a later time.</a:t>
            </a:r>
          </a:p>
          <a:p>
            <a:endParaRPr lang="en-US" baseline="0" dirty="0"/>
          </a:p>
          <a:p>
            <a:endParaRPr lang="en-US" baseline="0" dirty="0"/>
          </a:p>
          <a:p>
            <a:r>
              <a:rPr lang="en-US" baseline="0" dirty="0"/>
              <a:t>Thank you again.</a:t>
            </a:r>
          </a:p>
          <a:p>
            <a:endParaRPr lang="en-US" dirty="0"/>
          </a:p>
        </p:txBody>
      </p:sp>
      <p:sp>
        <p:nvSpPr>
          <p:cNvPr id="4" name="Slide Number Placeholder 3"/>
          <p:cNvSpPr>
            <a:spLocks noGrp="1"/>
          </p:cNvSpPr>
          <p:nvPr>
            <p:ph type="sldNum" sz="quarter" idx="10"/>
          </p:nvPr>
        </p:nvSpPr>
        <p:spPr/>
        <p:txBody>
          <a:bodyPr/>
          <a:lstStyle/>
          <a:p>
            <a:fld id="{88073043-49B3-4229-8DEC-003A23CABDF6}" type="slidenum">
              <a:rPr lang="en-US" smtClean="0"/>
              <a:t>11</a:t>
            </a:fld>
            <a:endParaRPr lang="en-US" dirty="0"/>
          </a:p>
        </p:txBody>
      </p:sp>
    </p:spTree>
    <p:extLst>
      <p:ext uri="{BB962C8B-B14F-4D97-AF65-F5344CB8AC3E}">
        <p14:creationId xmlns:p14="http://schemas.microsoft.com/office/powerpoint/2010/main" val="16923219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Standard">
    <p:spTree>
      <p:nvGrpSpPr>
        <p:cNvPr id="1" name=""/>
        <p:cNvGrpSpPr/>
        <p:nvPr/>
      </p:nvGrpSpPr>
      <p:grpSpPr>
        <a:xfrm>
          <a:off x="0" y="0"/>
          <a:ext cx="0" cy="0"/>
          <a:chOff x="0" y="0"/>
          <a:chExt cx="0" cy="0"/>
        </a:xfrm>
      </p:grpSpPr>
      <p:sp>
        <p:nvSpPr>
          <p:cNvPr id="3" name="Rectangle 2"/>
          <p:cNvSpPr/>
          <p:nvPr userDrawn="1"/>
        </p:nvSpPr>
        <p:spPr>
          <a:xfrm>
            <a:off x="0" y="2914650"/>
            <a:ext cx="9144000" cy="18859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 y="3028953"/>
            <a:ext cx="8839200" cy="1066799"/>
          </a:xfrm>
        </p:spPr>
        <p:txBody>
          <a:bodyPr>
            <a:normAutofit/>
          </a:bodyPr>
          <a:lstStyle>
            <a:lvl1pPr algn="ctr">
              <a:defRPr sz="40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7" name="Text Placeholder 13"/>
          <p:cNvSpPr>
            <a:spLocks noGrp="1"/>
          </p:cNvSpPr>
          <p:nvPr>
            <p:ph type="body" sz="quarter" idx="12" hasCustomPrompt="1"/>
          </p:nvPr>
        </p:nvSpPr>
        <p:spPr>
          <a:xfrm>
            <a:off x="152400" y="4095751"/>
            <a:ext cx="8839200" cy="609600"/>
          </a:xfrm>
        </p:spPr>
        <p:txBody>
          <a:bodyPr anchor="ctr">
            <a:normAutofit/>
          </a:bodyPr>
          <a:lstStyle>
            <a:lvl1pPr marL="0" indent="0" algn="ctr">
              <a:buNone/>
              <a:defRPr sz="2800">
                <a:solidFill>
                  <a:schemeClr val="bg1"/>
                </a:solidFill>
                <a:effectLst>
                  <a:outerShdw blurRad="38100" dist="38100" dir="2700000" algn="tl">
                    <a:srgbClr val="000000">
                      <a:alpha val="43137"/>
                    </a:srgbClr>
                  </a:outerShdw>
                </a:effectLst>
                <a:latin typeface="PermianSlabSerifTypeface" pitchFamily="50" charset="0"/>
              </a:defRPr>
            </a:lvl1pPr>
          </a:lstStyle>
          <a:p>
            <a:pPr lvl="0"/>
            <a:r>
              <a:rPr lang="en-US" dirty="0"/>
              <a:t>Sub-Title</a:t>
            </a:r>
          </a:p>
        </p:txBody>
      </p:sp>
      <p:sp>
        <p:nvSpPr>
          <p:cNvPr id="8" name="Text Placeholder 11"/>
          <p:cNvSpPr>
            <a:spLocks noGrp="1"/>
          </p:cNvSpPr>
          <p:nvPr>
            <p:ph type="body" sz="quarter" idx="11" hasCustomPrompt="1"/>
          </p:nvPr>
        </p:nvSpPr>
        <p:spPr>
          <a:xfrm>
            <a:off x="0" y="4800600"/>
            <a:ext cx="9144000" cy="342900"/>
          </a:xfrm>
        </p:spPr>
        <p:txBody>
          <a:bodyPr anchor="ctr">
            <a:normAutofit/>
          </a:bodyPr>
          <a:lstStyle>
            <a:lvl1pPr marL="0" indent="0" algn="ctr">
              <a:buNone/>
              <a:defRPr sz="1100"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Name, Position | Date</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3600" y="361950"/>
            <a:ext cx="6578600" cy="2844800"/>
          </a:xfrm>
          <a:prstGeom prst="rect">
            <a:avLst/>
          </a:prstGeom>
        </p:spPr>
      </p:pic>
    </p:spTree>
    <p:extLst>
      <p:ext uri="{BB962C8B-B14F-4D97-AF65-F5344CB8AC3E}">
        <p14:creationId xmlns:p14="http://schemas.microsoft.com/office/powerpoint/2010/main" val="3357423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Body - Gray">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3"/>
            <a:ext cx="8763000" cy="3718847"/>
          </a:xfrm>
        </p:spPr>
        <p:txBody>
          <a:bodyPr>
            <a:normAutofit/>
          </a:bodyPr>
          <a:lstStyle>
            <a:lvl1pPr>
              <a:buClr>
                <a:schemeClr val="accent5">
                  <a:lumMod val="60000"/>
                  <a:lumOff val="40000"/>
                </a:schemeClr>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accent5">
                  <a:lumMod val="60000"/>
                  <a:lumOff val="40000"/>
                </a:schemeClr>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accent5">
                  <a:lumMod val="60000"/>
                  <a:lumOff val="40000"/>
                </a:schemeClr>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accent5">
                  <a:lumMod val="60000"/>
                  <a:lumOff val="40000"/>
                </a:schemeClr>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accent5">
                  <a:lumMod val="60000"/>
                  <a:lumOff val="40000"/>
                </a:schemeClr>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userDrawn="1"/>
        </p:nvSpPr>
        <p:spPr>
          <a:xfrm>
            <a:off x="0" y="742951"/>
            <a:ext cx="9144000" cy="66675"/>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3"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3617188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Body - Tan">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0"/>
            <a:ext cx="8763000" cy="3718849"/>
          </a:xfrm>
        </p:spPr>
        <p:txBody>
          <a:bodyPr>
            <a:normAutofit/>
          </a:bodyPr>
          <a:lstStyle>
            <a:lvl1pPr>
              <a:buClr>
                <a:schemeClr val="accent6"/>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accent6"/>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accent6"/>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accent6"/>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accent6"/>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userDrawn="1"/>
        </p:nvSpPr>
        <p:spPr>
          <a:xfrm>
            <a:off x="0" y="742951"/>
            <a:ext cx="9144000" cy="666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6"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2448185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ouble-Column Body">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3"/>
            <a:ext cx="4191000" cy="3718847"/>
          </a:xfrm>
        </p:spPr>
        <p:txBody>
          <a:bodyPr>
            <a:normAutofit/>
          </a:bodyPr>
          <a:lstStyle>
            <a:lvl1pPr>
              <a:buClr>
                <a:srgbClr val="FF0F00"/>
              </a:buClr>
              <a:defRPr sz="2400">
                <a:latin typeface="Open Sans" panose="020B0606030504020204" pitchFamily="34" charset="0"/>
                <a:ea typeface="Open Sans" panose="020B0606030504020204" pitchFamily="34" charset="0"/>
                <a:cs typeface="Open Sans" panose="020B0606030504020204" pitchFamily="34" charset="0"/>
              </a:defRPr>
            </a:lvl1pPr>
            <a:lvl2pPr>
              <a:buClr>
                <a:srgbClr val="FF0F00"/>
              </a:buClr>
              <a:defRPr sz="2000">
                <a:latin typeface="Open Sans" panose="020B0606030504020204" pitchFamily="34" charset="0"/>
                <a:ea typeface="Open Sans" panose="020B0606030504020204" pitchFamily="34" charset="0"/>
                <a:cs typeface="Open Sans" panose="020B0606030504020204" pitchFamily="34" charset="0"/>
              </a:defRPr>
            </a:lvl2pPr>
            <a:lvl3pPr>
              <a:buClr>
                <a:srgbClr val="FF0F00"/>
              </a:buClr>
              <a:defRPr sz="1800">
                <a:latin typeface="Open Sans" panose="020B0606030504020204" pitchFamily="34" charset="0"/>
                <a:ea typeface="Open Sans" panose="020B0606030504020204" pitchFamily="34" charset="0"/>
                <a:cs typeface="Open Sans" panose="020B0606030504020204" pitchFamily="34" charset="0"/>
              </a:defRPr>
            </a:lvl3pPr>
            <a:lvl4pPr>
              <a:buClr>
                <a:srgbClr val="FF0F00"/>
              </a:buClr>
              <a:defRPr sz="1600">
                <a:latin typeface="Open Sans" panose="020B0606030504020204" pitchFamily="34" charset="0"/>
                <a:ea typeface="Open Sans" panose="020B0606030504020204" pitchFamily="34" charset="0"/>
                <a:cs typeface="Open Sans" panose="020B0606030504020204" pitchFamily="34" charset="0"/>
              </a:defRPr>
            </a:lvl4pPr>
            <a:lvl5pPr>
              <a:buClr>
                <a:srgbClr val="FF0F00"/>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3"/>
          </p:nvPr>
        </p:nvSpPr>
        <p:spPr>
          <a:xfrm>
            <a:off x="4724400" y="895353"/>
            <a:ext cx="4191000" cy="3718847"/>
          </a:xfrm>
        </p:spPr>
        <p:txBody>
          <a:bodyPr>
            <a:normAutofit/>
          </a:bodyPr>
          <a:lstStyle>
            <a:lvl1pPr>
              <a:buClr>
                <a:srgbClr val="FF0000"/>
              </a:buClr>
              <a:defRPr sz="2400">
                <a:latin typeface="Open Sans" panose="020B0606030504020204" pitchFamily="34" charset="0"/>
                <a:ea typeface="Open Sans" panose="020B0606030504020204" pitchFamily="34" charset="0"/>
                <a:cs typeface="Open Sans" panose="020B0606030504020204" pitchFamily="34" charset="0"/>
              </a:defRPr>
            </a:lvl1pPr>
            <a:lvl2pPr>
              <a:buClr>
                <a:srgbClr val="FF0000"/>
              </a:buClr>
              <a:defRPr sz="2000">
                <a:latin typeface="Open Sans" panose="020B0606030504020204" pitchFamily="34" charset="0"/>
                <a:ea typeface="Open Sans" panose="020B0606030504020204" pitchFamily="34" charset="0"/>
                <a:cs typeface="Open Sans" panose="020B0606030504020204" pitchFamily="34" charset="0"/>
              </a:defRPr>
            </a:lvl2pPr>
            <a:lvl3pPr>
              <a:buClr>
                <a:srgbClr val="FF0000"/>
              </a:buClr>
              <a:defRPr sz="1800">
                <a:latin typeface="Open Sans" panose="020B0606030504020204" pitchFamily="34" charset="0"/>
                <a:ea typeface="Open Sans" panose="020B0606030504020204" pitchFamily="34" charset="0"/>
                <a:cs typeface="Open Sans" panose="020B0606030504020204" pitchFamily="34" charset="0"/>
              </a:defRPr>
            </a:lvl3pPr>
            <a:lvl4pPr>
              <a:buClr>
                <a:srgbClr val="FF0000"/>
              </a:buClr>
              <a:defRPr sz="1600">
                <a:latin typeface="Open Sans" panose="020B0606030504020204" pitchFamily="34" charset="0"/>
                <a:ea typeface="Open Sans" panose="020B0606030504020204" pitchFamily="34" charset="0"/>
                <a:cs typeface="Open Sans" panose="020B0606030504020204" pitchFamily="34" charset="0"/>
              </a:defRPr>
            </a:lvl4pPr>
            <a:lvl5pPr>
              <a:buClr>
                <a:srgbClr val="FF0000"/>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4"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2" name="Pictur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2764569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455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 Blue">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2993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 Orange">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2993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 YellowGreen">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678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 Gray">
    <p:bg>
      <p:bgPr>
        <a:solidFill>
          <a:schemeClr val="accent5">
            <a:lumMod val="20000"/>
            <a:lumOff val="8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2993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Photo">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572000" y="0"/>
            <a:ext cx="4572000" cy="5143500"/>
          </a:xfrm>
        </p:spPr>
        <p:txBody>
          <a:bodyPr/>
          <a:lstStyle>
            <a:lvl1pPr marL="0" indent="0">
              <a:buNone/>
              <a:defRPr/>
            </a:lvl1pPr>
          </a:lstStyle>
          <a:p>
            <a:r>
              <a:rPr lang="en-US"/>
              <a:t>Click icon to add picture</a:t>
            </a:r>
            <a:endParaRPr lang="en-US" dirty="0"/>
          </a:p>
        </p:txBody>
      </p:sp>
      <p:sp>
        <p:nvSpPr>
          <p:cNvPr id="10" name="Title 9"/>
          <p:cNvSpPr>
            <a:spLocks noGrp="1"/>
          </p:cNvSpPr>
          <p:nvPr>
            <p:ph type="title"/>
          </p:nvPr>
        </p:nvSpPr>
        <p:spPr>
          <a:xfrm>
            <a:off x="381000" y="1657351"/>
            <a:ext cx="3962400" cy="1676400"/>
          </a:xfrm>
        </p:spPr>
        <p:txBody>
          <a:bodyPr>
            <a:noAutofit/>
          </a:bodyPr>
          <a:lstStyle>
            <a:lvl1pPr marL="0" indent="0" algn="l">
              <a:defRPr sz="3600">
                <a:effectLst/>
                <a:latin typeface="PermianSlabSerifTypeface" pitchFamily="50" charset="0"/>
              </a:defRPr>
            </a:lvl1pPr>
          </a:lstStyle>
          <a:p>
            <a:r>
              <a:rPr lang="en-US"/>
              <a:t>Click to edit Master title style</a:t>
            </a:r>
            <a:endParaRPr lang="en-US" dirty="0"/>
          </a:p>
        </p:txBody>
      </p:sp>
      <p:sp>
        <p:nvSpPr>
          <p:cNvPr id="12" name="Text Placeholder 11"/>
          <p:cNvSpPr>
            <a:spLocks noGrp="1"/>
          </p:cNvSpPr>
          <p:nvPr>
            <p:ph type="body" sz="quarter" idx="11" hasCustomPrompt="1"/>
          </p:nvPr>
        </p:nvSpPr>
        <p:spPr>
          <a:xfrm>
            <a:off x="381000" y="4171950"/>
            <a:ext cx="4038600" cy="838200"/>
          </a:xfrm>
        </p:spPr>
        <p:txBody>
          <a:bodyPr anchor="b">
            <a:normAutofit/>
          </a:bodyPr>
          <a:lstStyle>
            <a:lvl1pPr marL="0" indent="0">
              <a:buNone/>
              <a:defRPr sz="1100">
                <a:solidFill>
                  <a:schemeClr val="accent5"/>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Name, Position</a:t>
            </a:r>
          </a:p>
          <a:p>
            <a:pPr lvl="0"/>
            <a:r>
              <a:rPr lang="en-US" dirty="0"/>
              <a:t>Date</a:t>
            </a:r>
          </a:p>
        </p:txBody>
      </p:sp>
      <p:sp>
        <p:nvSpPr>
          <p:cNvPr id="14" name="Text Placeholder 13"/>
          <p:cNvSpPr>
            <a:spLocks noGrp="1"/>
          </p:cNvSpPr>
          <p:nvPr>
            <p:ph type="body" sz="quarter" idx="12" hasCustomPrompt="1"/>
          </p:nvPr>
        </p:nvSpPr>
        <p:spPr>
          <a:xfrm>
            <a:off x="381000" y="3333751"/>
            <a:ext cx="3962400" cy="609600"/>
          </a:xfrm>
        </p:spPr>
        <p:txBody>
          <a:bodyPr>
            <a:normAutofit/>
          </a:bodyPr>
          <a:lstStyle>
            <a:lvl1pPr marL="0" indent="0">
              <a:buNone/>
              <a:defRPr sz="2800">
                <a:solidFill>
                  <a:schemeClr val="accent5"/>
                </a:solidFill>
                <a:latin typeface="PermianSlabSerifTypeface" pitchFamily="50" charset="0"/>
              </a:defRPr>
            </a:lvl1pPr>
          </a:lstStyle>
          <a:p>
            <a:pPr lvl="0"/>
            <a:r>
              <a:rPr lang="en-US" dirty="0"/>
              <a:t>Sub-Title</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285750"/>
            <a:ext cx="2763012" cy="1194816"/>
          </a:xfrm>
          <a:prstGeom prst="rect">
            <a:avLst/>
          </a:prstGeom>
        </p:spPr>
      </p:pic>
    </p:spTree>
    <p:extLst>
      <p:ext uri="{BB962C8B-B14F-4D97-AF65-F5344CB8AC3E}">
        <p14:creationId xmlns:p14="http://schemas.microsoft.com/office/powerpoint/2010/main" val="225597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4" name="Rectangle 3"/>
          <p:cNvSpPr/>
          <p:nvPr userDrawn="1"/>
        </p:nvSpPr>
        <p:spPr>
          <a:xfrm>
            <a:off x="3200400" y="2906078"/>
            <a:ext cx="5943600" cy="1680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276600" y="2971800"/>
            <a:ext cx="5715000" cy="1543050"/>
          </a:xfrm>
        </p:spPr>
        <p:txBody>
          <a:bodyPr/>
          <a:lstStyle>
            <a:lvl1pPr algn="r">
              <a:defRPr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2000" y="2495550"/>
            <a:ext cx="2510028" cy="2510028"/>
          </a:xfrm>
          <a:prstGeom prst="rect">
            <a:avLst/>
          </a:prstGeom>
          <a:noFill/>
          <a:ln>
            <a:noFill/>
          </a:ln>
        </p:spPr>
      </p:pic>
    </p:spTree>
    <p:extLst>
      <p:ext uri="{BB962C8B-B14F-4D97-AF65-F5344CB8AC3E}">
        <p14:creationId xmlns:p14="http://schemas.microsoft.com/office/powerpoint/2010/main" val="2854890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Body - TN Mark">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152400" y="857250"/>
            <a:ext cx="8839200" cy="4171950"/>
          </a:xfrm>
        </p:spPr>
        <p:txBody>
          <a:bodyPr>
            <a:normAutofit/>
          </a:bodyPr>
          <a:lstStyle>
            <a:lvl1pPr>
              <a:buClr>
                <a:schemeClr val="bg2"/>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bg2"/>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bg2"/>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bg2"/>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bg2"/>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79892" y="4304964"/>
            <a:ext cx="864108" cy="864108"/>
          </a:xfrm>
          <a:prstGeom prst="rect">
            <a:avLst/>
          </a:prstGeom>
        </p:spPr>
      </p:pic>
    </p:spTree>
    <p:extLst>
      <p:ext uri="{BB962C8B-B14F-4D97-AF65-F5344CB8AC3E}">
        <p14:creationId xmlns:p14="http://schemas.microsoft.com/office/powerpoint/2010/main" val="189997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ody">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3"/>
            <a:ext cx="8763000" cy="3718847"/>
          </a:xfrm>
        </p:spPr>
        <p:txBody>
          <a:bodyPr>
            <a:normAutofit/>
          </a:bodyPr>
          <a:lstStyle>
            <a:lvl1pPr>
              <a:buClr>
                <a:schemeClr val="bg2"/>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bg2"/>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bg2"/>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bg2"/>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bg2"/>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3"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783884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ody - Red">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0"/>
            <a:ext cx="8763000" cy="3718849"/>
          </a:xfrm>
        </p:spPr>
        <p:txBody>
          <a:bodyPr>
            <a:normAutofit/>
          </a:bodyPr>
          <a:lstStyle>
            <a:lvl1pPr>
              <a:buClr>
                <a:srgbClr val="FF0F00"/>
              </a:buClr>
              <a:defRPr sz="2400">
                <a:latin typeface="Open Sans" panose="020B0606030504020204" pitchFamily="34" charset="0"/>
                <a:ea typeface="Open Sans" panose="020B0606030504020204" pitchFamily="34" charset="0"/>
                <a:cs typeface="Open Sans" panose="020B0606030504020204" pitchFamily="34" charset="0"/>
              </a:defRPr>
            </a:lvl1pPr>
            <a:lvl2pPr>
              <a:buClr>
                <a:srgbClr val="FF0F00"/>
              </a:buClr>
              <a:defRPr sz="2000">
                <a:latin typeface="Open Sans" panose="020B0606030504020204" pitchFamily="34" charset="0"/>
                <a:ea typeface="Open Sans" panose="020B0606030504020204" pitchFamily="34" charset="0"/>
                <a:cs typeface="Open Sans" panose="020B0606030504020204" pitchFamily="34" charset="0"/>
              </a:defRPr>
            </a:lvl2pPr>
            <a:lvl3pPr>
              <a:buClr>
                <a:srgbClr val="FF0F00"/>
              </a:buClr>
              <a:defRPr sz="1800">
                <a:latin typeface="Open Sans" panose="020B0606030504020204" pitchFamily="34" charset="0"/>
                <a:ea typeface="Open Sans" panose="020B0606030504020204" pitchFamily="34" charset="0"/>
                <a:cs typeface="Open Sans" panose="020B0606030504020204" pitchFamily="34" charset="0"/>
              </a:defRPr>
            </a:lvl3pPr>
            <a:lvl4pPr>
              <a:buClr>
                <a:srgbClr val="FF0F00"/>
              </a:buClr>
              <a:defRPr sz="1600">
                <a:latin typeface="Open Sans" panose="020B0606030504020204" pitchFamily="34" charset="0"/>
                <a:ea typeface="Open Sans" panose="020B0606030504020204" pitchFamily="34" charset="0"/>
                <a:cs typeface="Open Sans" panose="020B0606030504020204" pitchFamily="34" charset="0"/>
              </a:defRPr>
            </a:lvl4pPr>
            <a:lvl5pPr>
              <a:buClr>
                <a:srgbClr val="FF0F00"/>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userDrawn="1"/>
        </p:nvSpPr>
        <p:spPr>
          <a:xfrm>
            <a:off x="0" y="742951"/>
            <a:ext cx="9144000" cy="66675"/>
          </a:xfrm>
          <a:prstGeom prst="rect">
            <a:avLst/>
          </a:prstGeom>
          <a:solidFill>
            <a:srgbClr val="FF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6"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2770656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dy - Orange">
    <p:spTree>
      <p:nvGrpSpPr>
        <p:cNvPr id="1" name=""/>
        <p:cNvGrpSpPr/>
        <p:nvPr/>
      </p:nvGrpSpPr>
      <p:grpSpPr>
        <a:xfrm>
          <a:off x="0" y="0"/>
          <a:ext cx="0" cy="0"/>
          <a:chOff x="0" y="0"/>
          <a:chExt cx="0" cy="0"/>
        </a:xfrm>
      </p:grpSpPr>
      <p:sp>
        <p:nvSpPr>
          <p:cNvPr id="12" name="Rectangle 11"/>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14" name="Content Placeholder 2"/>
          <p:cNvSpPr>
            <a:spLocks noGrp="1"/>
          </p:cNvSpPr>
          <p:nvPr>
            <p:ph idx="1"/>
          </p:nvPr>
        </p:nvSpPr>
        <p:spPr>
          <a:xfrm>
            <a:off x="228600" y="895350"/>
            <a:ext cx="8763000" cy="3718849"/>
          </a:xfrm>
        </p:spPr>
        <p:txBody>
          <a:bodyPr>
            <a:normAutofit/>
          </a:bodyPr>
          <a:lstStyle>
            <a:lvl1pPr>
              <a:buClr>
                <a:schemeClr val="accent3"/>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accent3"/>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accent3"/>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accent3"/>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accent3"/>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Rectangle 16"/>
          <p:cNvSpPr/>
          <p:nvPr userDrawn="1"/>
        </p:nvSpPr>
        <p:spPr>
          <a:xfrm>
            <a:off x="0" y="742951"/>
            <a:ext cx="9144000" cy="666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6"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2563395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Body - Blue">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0"/>
            <a:ext cx="8763000" cy="3718849"/>
          </a:xfrm>
        </p:spPr>
        <p:txBody>
          <a:bodyPr>
            <a:normAutofit/>
          </a:bodyPr>
          <a:lstStyle>
            <a:lvl1pPr>
              <a:buClr>
                <a:schemeClr val="accent1"/>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accent1"/>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accent1"/>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accent1"/>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accent1"/>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userDrawn="1"/>
        </p:nvSpPr>
        <p:spPr>
          <a:xfrm>
            <a:off x="0" y="742951"/>
            <a:ext cx="9144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6"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2335100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Body - YellowGreen">
    <p:spTree>
      <p:nvGrpSpPr>
        <p:cNvPr id="1" name=""/>
        <p:cNvGrpSpPr/>
        <p:nvPr/>
      </p:nvGrpSpPr>
      <p:grpSpPr>
        <a:xfrm>
          <a:off x="0" y="0"/>
          <a:ext cx="0" cy="0"/>
          <a:chOff x="0" y="0"/>
          <a:chExt cx="0" cy="0"/>
        </a:xfrm>
      </p:grpSpPr>
      <p:sp>
        <p:nvSpPr>
          <p:cNvPr id="7" name="Rectangle 6"/>
          <p:cNvSpPr/>
          <p:nvPr userDrawn="1"/>
        </p:nvSpPr>
        <p:spPr>
          <a:xfrm>
            <a:off x="0" y="133351"/>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00" y="133352"/>
            <a:ext cx="8839200" cy="619125"/>
          </a:xfrm>
        </p:spPr>
        <p:txBody>
          <a:bodyPr>
            <a:noAutofit/>
          </a:bodyPr>
          <a:lstStyle>
            <a:lvl1pPr algn="l">
              <a:defRPr sz="3200" b="1">
                <a:solidFill>
                  <a:schemeClr val="bg1"/>
                </a:solidFill>
                <a:effectLst>
                  <a:outerShdw blurRad="38100" dist="38100" dir="2700000" algn="tl">
                    <a:srgbClr val="000000">
                      <a:alpha val="43137"/>
                    </a:srgbClr>
                  </a:outerShdw>
                </a:effectLst>
                <a:latin typeface="PermianSlabSerifTypeface" pitchFamily="50" charset="0"/>
              </a:defRPr>
            </a:lvl1pPr>
          </a:lstStyle>
          <a:p>
            <a:r>
              <a:rPr lang="en-US"/>
              <a:t>Click to edit Master title style</a:t>
            </a:r>
            <a:endParaRPr lang="en-US" dirty="0"/>
          </a:p>
        </p:txBody>
      </p:sp>
      <p:sp>
        <p:nvSpPr>
          <p:cNvPr id="3" name="Content Placeholder 2"/>
          <p:cNvSpPr>
            <a:spLocks noGrp="1"/>
          </p:cNvSpPr>
          <p:nvPr>
            <p:ph idx="1"/>
          </p:nvPr>
        </p:nvSpPr>
        <p:spPr>
          <a:xfrm>
            <a:off x="228600" y="895350"/>
            <a:ext cx="8763000" cy="3718849"/>
          </a:xfrm>
        </p:spPr>
        <p:txBody>
          <a:bodyPr>
            <a:normAutofit/>
          </a:bodyPr>
          <a:lstStyle>
            <a:lvl1pPr>
              <a:buClr>
                <a:schemeClr val="accent2"/>
              </a:buClr>
              <a:defRPr sz="2400">
                <a:latin typeface="Open Sans" panose="020B0606030504020204" pitchFamily="34" charset="0"/>
                <a:ea typeface="Open Sans" panose="020B0606030504020204" pitchFamily="34" charset="0"/>
                <a:cs typeface="Open Sans" panose="020B0606030504020204" pitchFamily="34" charset="0"/>
              </a:defRPr>
            </a:lvl1pPr>
            <a:lvl2pPr>
              <a:buClr>
                <a:schemeClr val="accent2"/>
              </a:buClr>
              <a:defRPr sz="2000">
                <a:latin typeface="Open Sans" panose="020B0606030504020204" pitchFamily="34" charset="0"/>
                <a:ea typeface="Open Sans" panose="020B0606030504020204" pitchFamily="34" charset="0"/>
                <a:cs typeface="Open Sans" panose="020B0606030504020204" pitchFamily="34" charset="0"/>
              </a:defRPr>
            </a:lvl2pPr>
            <a:lvl3pPr>
              <a:buClr>
                <a:schemeClr val="accent2"/>
              </a:buClr>
              <a:defRPr sz="1800">
                <a:latin typeface="Open Sans" panose="020B0606030504020204" pitchFamily="34" charset="0"/>
                <a:ea typeface="Open Sans" panose="020B0606030504020204" pitchFamily="34" charset="0"/>
                <a:cs typeface="Open Sans" panose="020B0606030504020204" pitchFamily="34" charset="0"/>
              </a:defRPr>
            </a:lvl3pPr>
            <a:lvl4pPr>
              <a:buClr>
                <a:schemeClr val="accent2"/>
              </a:buClr>
              <a:defRPr sz="1600">
                <a:latin typeface="Open Sans" panose="020B0606030504020204" pitchFamily="34" charset="0"/>
                <a:ea typeface="Open Sans" panose="020B0606030504020204" pitchFamily="34" charset="0"/>
                <a:cs typeface="Open Sans" panose="020B0606030504020204" pitchFamily="34" charset="0"/>
              </a:defRPr>
            </a:lvl4pPr>
            <a:lvl5pPr>
              <a:buClr>
                <a:schemeClr val="accent2"/>
              </a:buClr>
              <a:defRPr sz="16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userDrawn="1"/>
        </p:nvSpPr>
        <p:spPr>
          <a:xfrm>
            <a:off x="0" y="742951"/>
            <a:ext cx="9144000" cy="666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4614200"/>
            <a:ext cx="9144000" cy="529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ooter Placeholder 4"/>
          <p:cNvSpPr>
            <a:spLocks noGrp="1"/>
          </p:cNvSpPr>
          <p:nvPr>
            <p:ph type="ftr" sz="quarter" idx="11"/>
          </p:nvPr>
        </p:nvSpPr>
        <p:spPr>
          <a:xfrm>
            <a:off x="3124200" y="4781550"/>
            <a:ext cx="2895600" cy="273844"/>
          </a:xfr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6" name="Slide Number Placeholder 5"/>
          <p:cNvSpPr>
            <a:spLocks noGrp="1"/>
          </p:cNvSpPr>
          <p:nvPr>
            <p:ph type="sldNum" sz="quarter" idx="12"/>
          </p:nvPr>
        </p:nvSpPr>
        <p:spPr>
          <a:xfrm>
            <a:off x="6858000" y="4781550"/>
            <a:ext cx="2133600" cy="273844"/>
          </a:xfrm>
          <a:prstGeom prst="rect">
            <a:avLst/>
          </a:prstGeom>
        </p:spPr>
        <p:txBody>
          <a:bodyPr anchor="b"/>
          <a:lstStyle>
            <a:lvl1pPr>
              <a:defRPr sz="100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75"/>
          <a:stretch/>
        </p:blipFill>
        <p:spPr>
          <a:xfrm>
            <a:off x="228600" y="4612880"/>
            <a:ext cx="954402" cy="548640"/>
          </a:xfrm>
          <a:prstGeom prst="rect">
            <a:avLst/>
          </a:prstGeom>
        </p:spPr>
      </p:pic>
    </p:spTree>
    <p:extLst>
      <p:ext uri="{BB962C8B-B14F-4D97-AF65-F5344CB8AC3E}">
        <p14:creationId xmlns:p14="http://schemas.microsoft.com/office/powerpoint/2010/main" val="2883267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3124200" y="4812507"/>
            <a:ext cx="2895600" cy="273844"/>
          </a:xfrm>
          <a:prstGeom prst="rect">
            <a:avLst/>
          </a:prstGeom>
        </p:spPr>
        <p:txBody>
          <a:bodyPr vert="horz" lIns="91440" tIns="45720" rIns="91440" bIns="45720" rtlCol="0" anchor="b"/>
          <a:lstStyle>
            <a:lvl1pPr algn="ctr">
              <a:defRPr sz="1000" i="1">
                <a:solidFill>
                  <a:schemeClr val="accent5"/>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a:p>
        </p:txBody>
      </p:sp>
      <p:sp>
        <p:nvSpPr>
          <p:cNvPr id="7" name="Slide Number Placeholder 5"/>
          <p:cNvSpPr>
            <a:spLocks noGrp="1"/>
          </p:cNvSpPr>
          <p:nvPr>
            <p:ph type="sldNum" sz="quarter" idx="4"/>
          </p:nvPr>
        </p:nvSpPr>
        <p:spPr>
          <a:xfrm>
            <a:off x="6858000" y="4807745"/>
            <a:ext cx="2133600" cy="273844"/>
          </a:xfrm>
          <a:prstGeom prst="rect">
            <a:avLst/>
          </a:prstGeom>
        </p:spPr>
        <p:txBody>
          <a:bodyPr anchor="b"/>
          <a:lstStyle>
            <a:lvl1pPr algn="r">
              <a:defRPr sz="1000" i="1">
                <a:solidFill>
                  <a:schemeClr val="accent5"/>
                </a:solidFill>
                <a:latin typeface="Open Sans" panose="020B0606030504020204" pitchFamily="34" charset="0"/>
                <a:ea typeface="Open Sans" panose="020B0606030504020204" pitchFamily="34" charset="0"/>
                <a:cs typeface="Open Sans" panose="020B0606030504020204" pitchFamily="34" charset="0"/>
              </a:defRPr>
            </a:lvl1pPr>
          </a:lstStyle>
          <a:p>
            <a:fld id="{5C76A076-0EB6-4ACF-BC93-AE169B35ECF5}" type="slidenum">
              <a:rPr lang="en-US" smtClean="0"/>
              <a:pPr/>
              <a:t>‹#›</a:t>
            </a:fld>
            <a:endParaRPr lang="en-US" dirty="0"/>
          </a:p>
        </p:txBody>
      </p:sp>
    </p:spTree>
    <p:extLst>
      <p:ext uri="{BB962C8B-B14F-4D97-AF65-F5344CB8AC3E}">
        <p14:creationId xmlns:p14="http://schemas.microsoft.com/office/powerpoint/2010/main" val="1143005989"/>
      </p:ext>
    </p:extLst>
  </p:cSld>
  <p:clrMap bg1="lt1" tx1="dk1" bg2="lt2" tx2="dk2" accent1="accent1" accent2="accent2" accent3="accent3" accent4="accent4" accent5="accent5" accent6="accent6" hlink="hlink" folHlink="folHlink"/>
  <p:sldLayoutIdLst>
    <p:sldLayoutId id="2147483660" r:id="rId1"/>
    <p:sldLayoutId id="2147483670" r:id="rId2"/>
    <p:sldLayoutId id="2147483649" r:id="rId3"/>
    <p:sldLayoutId id="2147483680" r:id="rId4"/>
    <p:sldLayoutId id="2147483671" r:id="rId5"/>
    <p:sldLayoutId id="2147483668" r:id="rId6"/>
    <p:sldLayoutId id="2147483665" r:id="rId7"/>
    <p:sldLayoutId id="2147483672" r:id="rId8"/>
    <p:sldLayoutId id="2147483673" r:id="rId9"/>
    <p:sldLayoutId id="2147483679" r:id="rId10"/>
    <p:sldLayoutId id="2147483674" r:id="rId11"/>
    <p:sldLayoutId id="2147483662" r:id="rId12"/>
    <p:sldLayoutId id="2147483663" r:id="rId13"/>
    <p:sldLayoutId id="2147483676" r:id="rId14"/>
    <p:sldLayoutId id="2147483677" r:id="rId15"/>
    <p:sldLayoutId id="2147483675" r:id="rId16"/>
    <p:sldLayoutId id="2147483678"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microsoft.com/office/2007/relationships/media" Target="../media/media1.wav"/><Relationship Id="rId1" Type="http://schemas.openxmlformats.org/officeDocument/2006/relationships/audio" Target="NULL" TargetMode="Externa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Hawkins State Route 31</a:t>
            </a:r>
          </a:p>
        </p:txBody>
      </p:sp>
      <p:sp>
        <p:nvSpPr>
          <p:cNvPr id="3" name="Text Placeholder 2"/>
          <p:cNvSpPr>
            <a:spLocks noGrp="1"/>
          </p:cNvSpPr>
          <p:nvPr>
            <p:ph type="body" sz="quarter" idx="12"/>
          </p:nvPr>
        </p:nvSpPr>
        <p:spPr/>
        <p:txBody>
          <a:bodyPr/>
          <a:lstStyle/>
          <a:p>
            <a:r>
              <a:rPr lang="en-US" dirty="0"/>
              <a:t>Virtual Design Meeting</a:t>
            </a:r>
          </a:p>
        </p:txBody>
      </p:sp>
      <p:sp>
        <p:nvSpPr>
          <p:cNvPr id="4" name="Text Placeholder 3"/>
          <p:cNvSpPr>
            <a:spLocks noGrp="1"/>
          </p:cNvSpPr>
          <p:nvPr>
            <p:ph type="body" sz="quarter" idx="11"/>
          </p:nvPr>
        </p:nvSpPr>
        <p:spPr>
          <a:xfrm>
            <a:off x="-114300" y="4800600"/>
            <a:ext cx="9144000" cy="342900"/>
          </a:xfrm>
        </p:spPr>
        <p:txBody>
          <a:bodyPr>
            <a:normAutofit/>
          </a:bodyPr>
          <a:lstStyle/>
          <a:p>
            <a:r>
              <a:rPr lang="en-US" sz="1400" b="1" dirty="0"/>
              <a:t>September 8, 2020</a:t>
            </a:r>
          </a:p>
        </p:txBody>
      </p:sp>
    </p:spTree>
    <p:extLst>
      <p:ext uri="{BB962C8B-B14F-4D97-AF65-F5344CB8AC3E}">
        <p14:creationId xmlns:p14="http://schemas.microsoft.com/office/powerpoint/2010/main" val="479260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Project Development Process</a:t>
            </a:r>
          </a:p>
        </p:txBody>
      </p:sp>
      <p:pic>
        <p:nvPicPr>
          <p:cNvPr id="4" name="Content Placeholder 1">
            <a:extLst>
              <a:ext uri="{FF2B5EF4-FFF2-40B4-BE49-F238E27FC236}">
                <a16:creationId xmlns:a16="http://schemas.microsoft.com/office/drawing/2014/main" id="{F2BCD116-BE71-4221-8E85-E6DD2F465D2F}"/>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425529" y="2597327"/>
            <a:ext cx="350093" cy="314369"/>
          </a:xfrm>
          <a:prstGeom prst="rect">
            <a:avLst/>
          </a:prstGeom>
        </p:spPr>
      </p:pic>
      <p:sp>
        <p:nvSpPr>
          <p:cNvPr id="6" name="Flowchart: Alternate Process 5">
            <a:extLst>
              <a:ext uri="{FF2B5EF4-FFF2-40B4-BE49-F238E27FC236}">
                <a16:creationId xmlns:a16="http://schemas.microsoft.com/office/drawing/2014/main" id="{EDA4DFC9-8C65-4BFE-B444-FF5666A79778}"/>
              </a:ext>
            </a:extLst>
          </p:cNvPr>
          <p:cNvSpPr/>
          <p:nvPr/>
        </p:nvSpPr>
        <p:spPr>
          <a:xfrm>
            <a:off x="3543300" y="1115198"/>
            <a:ext cx="2057400" cy="400050"/>
          </a:xfrm>
          <a:prstGeom prst="flowChartAlternateProcess">
            <a:avLst/>
          </a:prstGeom>
          <a:solidFill>
            <a:srgbClr val="FF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latin typeface="Arial" panose="020B0604020202020204" pitchFamily="34" charset="0"/>
                <a:cs typeface="Arial" panose="020B0604020202020204" pitchFamily="34" charset="0"/>
              </a:rPr>
              <a:t>Planning</a:t>
            </a:r>
          </a:p>
        </p:txBody>
      </p:sp>
      <p:sp>
        <p:nvSpPr>
          <p:cNvPr id="7" name="Down Arrow 7">
            <a:extLst>
              <a:ext uri="{FF2B5EF4-FFF2-40B4-BE49-F238E27FC236}">
                <a16:creationId xmlns:a16="http://schemas.microsoft.com/office/drawing/2014/main" id="{28172A5A-A681-4C3C-8FAF-FAA05E81DFD3}"/>
              </a:ext>
            </a:extLst>
          </p:cNvPr>
          <p:cNvSpPr/>
          <p:nvPr/>
        </p:nvSpPr>
        <p:spPr>
          <a:xfrm>
            <a:off x="4434840" y="1538726"/>
            <a:ext cx="274320" cy="274320"/>
          </a:xfrm>
          <a:prstGeom prst="downArrow">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Down Arrow 9">
            <a:extLst>
              <a:ext uri="{FF2B5EF4-FFF2-40B4-BE49-F238E27FC236}">
                <a16:creationId xmlns:a16="http://schemas.microsoft.com/office/drawing/2014/main" id="{06DA863B-EA5B-4B21-88AB-63DAF308D139}"/>
              </a:ext>
            </a:extLst>
          </p:cNvPr>
          <p:cNvSpPr/>
          <p:nvPr/>
        </p:nvSpPr>
        <p:spPr>
          <a:xfrm>
            <a:off x="4549140" y="1653026"/>
            <a:ext cx="274320" cy="274320"/>
          </a:xfrm>
          <a:prstGeom prst="downArrow">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Down Arrow 10">
            <a:extLst>
              <a:ext uri="{FF2B5EF4-FFF2-40B4-BE49-F238E27FC236}">
                <a16:creationId xmlns:a16="http://schemas.microsoft.com/office/drawing/2014/main" id="{5465F50D-A86D-49B1-B721-4CDDA39B8C2F}"/>
              </a:ext>
            </a:extLst>
          </p:cNvPr>
          <p:cNvSpPr/>
          <p:nvPr/>
        </p:nvSpPr>
        <p:spPr>
          <a:xfrm>
            <a:off x="4403261" y="1526986"/>
            <a:ext cx="274320" cy="274320"/>
          </a:xfrm>
          <a:prstGeom prst="downArrow">
            <a:avLst/>
          </a:prstGeom>
          <a:solidFill>
            <a:sysClr val="windowText" lastClr="000000"/>
          </a:solidFill>
          <a:ln w="38100" cap="flat" cmpd="sng" algn="ctr">
            <a:solidFill>
              <a:sysClr val="windowText" lastClr="000000"/>
            </a:solidFill>
            <a:prstDash val="solid"/>
          </a:ln>
          <a:effectLst/>
        </p:spPr>
        <p:txBody>
          <a:bodyPr rtlCol="0" anchor="ctr"/>
          <a:lstStyle/>
          <a:p>
            <a:pPr algn="ctr" defTabSz="685800">
              <a:defRPr/>
            </a:pPr>
            <a:endParaRPr lang="en-US" sz="1350" kern="0">
              <a:solidFill>
                <a:prstClr val="white"/>
              </a:solidFill>
              <a:latin typeface="Arial Narrow"/>
            </a:endParaRPr>
          </a:p>
        </p:txBody>
      </p:sp>
      <p:sp>
        <p:nvSpPr>
          <p:cNvPr id="10" name="Flowchart: Alternate Process 9">
            <a:extLst>
              <a:ext uri="{FF2B5EF4-FFF2-40B4-BE49-F238E27FC236}">
                <a16:creationId xmlns:a16="http://schemas.microsoft.com/office/drawing/2014/main" id="{03B528E8-A205-463D-A055-35DBE94866F9}"/>
              </a:ext>
            </a:extLst>
          </p:cNvPr>
          <p:cNvSpPr/>
          <p:nvPr/>
        </p:nvSpPr>
        <p:spPr>
          <a:xfrm>
            <a:off x="3543300" y="1795080"/>
            <a:ext cx="2057400" cy="411480"/>
          </a:xfrm>
          <a:prstGeom prst="flowChartAlternateProcess">
            <a:avLst/>
          </a:prstGeom>
          <a:solidFill>
            <a:srgbClr val="FF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Arial" panose="020B0604020202020204" pitchFamily="34" charset="0"/>
                <a:cs typeface="Arial" panose="020B0604020202020204" pitchFamily="34" charset="0"/>
              </a:rPr>
              <a:t>Environmenta</a:t>
            </a:r>
            <a:r>
              <a:rPr lang="en-US" sz="2100" b="1" dirty="0">
                <a:latin typeface="Arial" panose="020B0604020202020204" pitchFamily="34" charset="0"/>
                <a:cs typeface="Arial" panose="020B0604020202020204" pitchFamily="34" charset="0"/>
              </a:rPr>
              <a:t>l</a:t>
            </a:r>
          </a:p>
        </p:txBody>
      </p:sp>
      <p:sp>
        <p:nvSpPr>
          <p:cNvPr id="11" name="Flowchart: Alternate Process 10">
            <a:extLst>
              <a:ext uri="{FF2B5EF4-FFF2-40B4-BE49-F238E27FC236}">
                <a16:creationId xmlns:a16="http://schemas.microsoft.com/office/drawing/2014/main" id="{A61E2692-829C-4CB2-9F56-22D8D814F518}"/>
              </a:ext>
            </a:extLst>
          </p:cNvPr>
          <p:cNvSpPr/>
          <p:nvPr/>
        </p:nvSpPr>
        <p:spPr>
          <a:xfrm>
            <a:off x="3543300" y="2557850"/>
            <a:ext cx="2057400" cy="400050"/>
          </a:xfrm>
          <a:prstGeom prst="flowChartAlternateProcess">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latin typeface="Arial" panose="020B0604020202020204" pitchFamily="34" charset="0"/>
                <a:cs typeface="Arial" panose="020B0604020202020204" pitchFamily="34" charset="0"/>
              </a:rPr>
              <a:t>Design</a:t>
            </a:r>
          </a:p>
        </p:txBody>
      </p:sp>
      <p:sp>
        <p:nvSpPr>
          <p:cNvPr id="12" name="Flowchart: Alternate Process 11">
            <a:extLst>
              <a:ext uri="{FF2B5EF4-FFF2-40B4-BE49-F238E27FC236}">
                <a16:creationId xmlns:a16="http://schemas.microsoft.com/office/drawing/2014/main" id="{F0B1BCEF-DA61-40EC-8C2F-210071E6FA00}"/>
              </a:ext>
            </a:extLst>
          </p:cNvPr>
          <p:cNvSpPr/>
          <p:nvPr/>
        </p:nvSpPr>
        <p:spPr>
          <a:xfrm>
            <a:off x="3543300" y="3279176"/>
            <a:ext cx="2057400" cy="400050"/>
          </a:xfrm>
          <a:prstGeom prst="flowChartAlternateProcess">
            <a:avLst/>
          </a:prstGeom>
          <a:solidFill>
            <a:srgbClr val="0070C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latin typeface="Arial" panose="020B0604020202020204" pitchFamily="34" charset="0"/>
                <a:cs typeface="Arial" panose="020B0604020202020204" pitchFamily="34" charset="0"/>
              </a:rPr>
              <a:t>Right-of-Way</a:t>
            </a:r>
          </a:p>
        </p:txBody>
      </p:sp>
      <p:sp>
        <p:nvSpPr>
          <p:cNvPr id="13" name="Flowchart: Alternate Process 12">
            <a:extLst>
              <a:ext uri="{FF2B5EF4-FFF2-40B4-BE49-F238E27FC236}">
                <a16:creationId xmlns:a16="http://schemas.microsoft.com/office/drawing/2014/main" id="{E58AA98F-C4EC-445C-8B1C-BBF51B2F12A3}"/>
              </a:ext>
            </a:extLst>
          </p:cNvPr>
          <p:cNvSpPr/>
          <p:nvPr/>
        </p:nvSpPr>
        <p:spPr>
          <a:xfrm>
            <a:off x="3543300" y="4000500"/>
            <a:ext cx="2057400" cy="400050"/>
          </a:xfrm>
          <a:prstGeom prst="flowChartAlternateProcess">
            <a:avLst/>
          </a:prstGeom>
          <a:solidFill>
            <a:srgbClr val="FFC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latin typeface="Arial" panose="020B0604020202020204" pitchFamily="34" charset="0"/>
                <a:cs typeface="Arial" panose="020B0604020202020204" pitchFamily="34" charset="0"/>
              </a:rPr>
              <a:t>Construction</a:t>
            </a:r>
          </a:p>
        </p:txBody>
      </p:sp>
      <p:sp>
        <p:nvSpPr>
          <p:cNvPr id="14" name="Down Arrow 16">
            <a:extLst>
              <a:ext uri="{FF2B5EF4-FFF2-40B4-BE49-F238E27FC236}">
                <a16:creationId xmlns:a16="http://schemas.microsoft.com/office/drawing/2014/main" id="{27BC2E06-B0B8-4697-AC88-F235B45BA3FB}"/>
              </a:ext>
            </a:extLst>
          </p:cNvPr>
          <p:cNvSpPr/>
          <p:nvPr/>
        </p:nvSpPr>
        <p:spPr>
          <a:xfrm>
            <a:off x="4434840" y="2260052"/>
            <a:ext cx="274320" cy="274320"/>
          </a:xfrm>
          <a:prstGeom prst="downArrow">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Down Arrow 17">
            <a:extLst>
              <a:ext uri="{FF2B5EF4-FFF2-40B4-BE49-F238E27FC236}">
                <a16:creationId xmlns:a16="http://schemas.microsoft.com/office/drawing/2014/main" id="{9E41ABCB-AFAE-483A-BEEE-2D4A143ED1B8}"/>
              </a:ext>
            </a:extLst>
          </p:cNvPr>
          <p:cNvSpPr/>
          <p:nvPr/>
        </p:nvSpPr>
        <p:spPr>
          <a:xfrm>
            <a:off x="4434840" y="2981378"/>
            <a:ext cx="274320" cy="274320"/>
          </a:xfrm>
          <a:prstGeom prst="downArrow">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Down Arrow 18">
            <a:extLst>
              <a:ext uri="{FF2B5EF4-FFF2-40B4-BE49-F238E27FC236}">
                <a16:creationId xmlns:a16="http://schemas.microsoft.com/office/drawing/2014/main" id="{29C202AB-5FC4-4849-AFFC-51AA11CB77E7}"/>
              </a:ext>
            </a:extLst>
          </p:cNvPr>
          <p:cNvSpPr/>
          <p:nvPr/>
        </p:nvSpPr>
        <p:spPr>
          <a:xfrm>
            <a:off x="4434840" y="3702704"/>
            <a:ext cx="274320" cy="274320"/>
          </a:xfrm>
          <a:prstGeom prst="downArrow">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ight Brace 16">
            <a:extLst>
              <a:ext uri="{FF2B5EF4-FFF2-40B4-BE49-F238E27FC236}">
                <a16:creationId xmlns:a16="http://schemas.microsoft.com/office/drawing/2014/main" id="{CF65525F-B6B2-4629-A483-B569CBBE4230}"/>
              </a:ext>
            </a:extLst>
          </p:cNvPr>
          <p:cNvSpPr/>
          <p:nvPr/>
        </p:nvSpPr>
        <p:spPr>
          <a:xfrm>
            <a:off x="5657849" y="2560320"/>
            <a:ext cx="171450" cy="411480"/>
          </a:xfrm>
          <a:prstGeom prst="rightBrace">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18" name="Down Arrow 21">
            <a:extLst>
              <a:ext uri="{FF2B5EF4-FFF2-40B4-BE49-F238E27FC236}">
                <a16:creationId xmlns:a16="http://schemas.microsoft.com/office/drawing/2014/main" id="{87485AA8-EDB4-4A92-B035-AA22BC031933}"/>
              </a:ext>
            </a:extLst>
          </p:cNvPr>
          <p:cNvSpPr/>
          <p:nvPr/>
        </p:nvSpPr>
        <p:spPr>
          <a:xfrm>
            <a:off x="4434840" y="2977514"/>
            <a:ext cx="274320" cy="274320"/>
          </a:xfrm>
          <a:prstGeom prst="downArrow">
            <a:avLst/>
          </a:prstGeom>
          <a:solidFill>
            <a:sysClr val="windowText" lastClr="000000"/>
          </a:solidFill>
          <a:ln w="38100" cap="flat" cmpd="sng" algn="ctr">
            <a:solidFill>
              <a:sysClr val="windowText" lastClr="000000"/>
            </a:solidFill>
            <a:prstDash val="solid"/>
          </a:ln>
          <a:effectLst/>
        </p:spPr>
        <p:txBody>
          <a:bodyPr rtlCol="0" anchor="ctr"/>
          <a:lstStyle/>
          <a:p>
            <a:pPr algn="ctr" defTabSz="685800">
              <a:defRPr/>
            </a:pPr>
            <a:endParaRPr lang="en-US" sz="1350" kern="0">
              <a:solidFill>
                <a:prstClr val="white"/>
              </a:solidFill>
              <a:latin typeface="Arial Narrow"/>
            </a:endParaRPr>
          </a:p>
        </p:txBody>
      </p:sp>
      <p:sp>
        <p:nvSpPr>
          <p:cNvPr id="19" name="Down Arrow 22">
            <a:extLst>
              <a:ext uri="{FF2B5EF4-FFF2-40B4-BE49-F238E27FC236}">
                <a16:creationId xmlns:a16="http://schemas.microsoft.com/office/drawing/2014/main" id="{A6B1A75E-1350-4731-8716-861178AC5B31}"/>
              </a:ext>
            </a:extLst>
          </p:cNvPr>
          <p:cNvSpPr/>
          <p:nvPr/>
        </p:nvSpPr>
        <p:spPr>
          <a:xfrm>
            <a:off x="4413041" y="2235602"/>
            <a:ext cx="274320" cy="274320"/>
          </a:xfrm>
          <a:prstGeom prst="downArrow">
            <a:avLst/>
          </a:prstGeom>
          <a:solidFill>
            <a:sysClr val="windowText" lastClr="000000"/>
          </a:solidFill>
          <a:ln w="38100" cap="flat" cmpd="sng" algn="ctr">
            <a:solidFill>
              <a:sysClr val="windowText" lastClr="000000"/>
            </a:solidFill>
            <a:prstDash val="solid"/>
          </a:ln>
          <a:effectLst/>
        </p:spPr>
        <p:txBody>
          <a:bodyPr rtlCol="0" anchor="ctr"/>
          <a:lstStyle/>
          <a:p>
            <a:pPr algn="ctr" defTabSz="685800">
              <a:defRPr/>
            </a:pPr>
            <a:endParaRPr lang="en-US" sz="1350" kern="0">
              <a:solidFill>
                <a:prstClr val="white"/>
              </a:solidFill>
              <a:latin typeface="Arial Narrow"/>
            </a:endParaRPr>
          </a:p>
        </p:txBody>
      </p:sp>
      <p:sp>
        <p:nvSpPr>
          <p:cNvPr id="20" name="Down Arrow 23">
            <a:extLst>
              <a:ext uri="{FF2B5EF4-FFF2-40B4-BE49-F238E27FC236}">
                <a16:creationId xmlns:a16="http://schemas.microsoft.com/office/drawing/2014/main" id="{5592DA0C-4075-489B-A19D-99E8B9C94A00}"/>
              </a:ext>
            </a:extLst>
          </p:cNvPr>
          <p:cNvSpPr/>
          <p:nvPr/>
        </p:nvSpPr>
        <p:spPr>
          <a:xfrm>
            <a:off x="4444739" y="3702702"/>
            <a:ext cx="274320" cy="274320"/>
          </a:xfrm>
          <a:prstGeom prst="downArrow">
            <a:avLst/>
          </a:prstGeom>
          <a:solidFill>
            <a:sysClr val="windowText" lastClr="000000"/>
          </a:solidFill>
          <a:ln w="38100" cap="flat" cmpd="sng" algn="ctr">
            <a:solidFill>
              <a:sysClr val="windowText" lastClr="000000"/>
            </a:solidFill>
            <a:prstDash val="solid"/>
          </a:ln>
          <a:effectLst/>
        </p:spPr>
        <p:txBody>
          <a:bodyPr rtlCol="0" anchor="ctr"/>
          <a:lstStyle/>
          <a:p>
            <a:pPr algn="ctr" defTabSz="685800">
              <a:defRPr/>
            </a:pPr>
            <a:endParaRPr lang="en-US" sz="1350" kern="0">
              <a:solidFill>
                <a:prstClr val="white"/>
              </a:solidFill>
              <a:latin typeface="Arial Narrow"/>
            </a:endParaRPr>
          </a:p>
        </p:txBody>
      </p:sp>
      <p:sp>
        <p:nvSpPr>
          <p:cNvPr id="21" name="Right Brace 20">
            <a:extLst>
              <a:ext uri="{FF2B5EF4-FFF2-40B4-BE49-F238E27FC236}">
                <a16:creationId xmlns:a16="http://schemas.microsoft.com/office/drawing/2014/main" id="{64A35C1F-D25B-4F7E-B4BF-796B34944684}"/>
              </a:ext>
            </a:extLst>
          </p:cNvPr>
          <p:cNvSpPr/>
          <p:nvPr/>
        </p:nvSpPr>
        <p:spPr>
          <a:xfrm>
            <a:off x="5772149" y="2674620"/>
            <a:ext cx="171450" cy="411480"/>
          </a:xfrm>
          <a:prstGeom prst="rightBrace">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22" name="Right Brace 21">
            <a:extLst>
              <a:ext uri="{FF2B5EF4-FFF2-40B4-BE49-F238E27FC236}">
                <a16:creationId xmlns:a16="http://schemas.microsoft.com/office/drawing/2014/main" id="{1B3BBE76-C686-4A98-B44A-6130877B383F}"/>
              </a:ext>
            </a:extLst>
          </p:cNvPr>
          <p:cNvSpPr/>
          <p:nvPr/>
        </p:nvSpPr>
        <p:spPr>
          <a:xfrm>
            <a:off x="5743574" y="2557850"/>
            <a:ext cx="171450" cy="411480"/>
          </a:xfrm>
          <a:prstGeom prst="rightBrace">
            <a:avLst/>
          </a:prstGeom>
          <a:noFill/>
          <a:ln w="19050" cap="flat" cmpd="sng" algn="ctr">
            <a:solidFill>
              <a:sysClr val="windowText" lastClr="000000"/>
            </a:solidFill>
            <a:prstDash val="solid"/>
          </a:ln>
          <a:effectLst/>
        </p:spPr>
        <p:txBody>
          <a:bodyPr rtlCol="0" anchor="ctr"/>
          <a:lstStyle/>
          <a:p>
            <a:pPr algn="ctr" defTabSz="685800">
              <a:defRPr/>
            </a:pPr>
            <a:endParaRPr lang="en-US" sz="1350" kern="0">
              <a:solidFill>
                <a:prstClr val="white"/>
              </a:solidFill>
              <a:latin typeface="Arial Narrow"/>
            </a:endParaRPr>
          </a:p>
        </p:txBody>
      </p:sp>
      <p:sp>
        <p:nvSpPr>
          <p:cNvPr id="23" name="TextBox 22">
            <a:extLst>
              <a:ext uri="{FF2B5EF4-FFF2-40B4-BE49-F238E27FC236}">
                <a16:creationId xmlns:a16="http://schemas.microsoft.com/office/drawing/2014/main" id="{B98154F1-D7B2-4737-9D31-4D2FAD613A70}"/>
              </a:ext>
            </a:extLst>
          </p:cNvPr>
          <p:cNvSpPr txBox="1"/>
          <p:nvPr/>
        </p:nvSpPr>
        <p:spPr>
          <a:xfrm>
            <a:off x="5960685" y="2372763"/>
            <a:ext cx="2028827"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Project is currently in the Design Phase</a:t>
            </a:r>
          </a:p>
        </p:txBody>
      </p:sp>
    </p:spTree>
    <p:extLst>
      <p:ext uri="{BB962C8B-B14F-4D97-AF65-F5344CB8AC3E}">
        <p14:creationId xmlns:p14="http://schemas.microsoft.com/office/powerpoint/2010/main" val="2175823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 You</a:t>
            </a:r>
          </a:p>
        </p:txBody>
      </p:sp>
      <p:sp>
        <p:nvSpPr>
          <p:cNvPr id="3" name="Content Placeholder 2"/>
          <p:cNvSpPr>
            <a:spLocks noGrp="1"/>
          </p:cNvSpPr>
          <p:nvPr>
            <p:ph idx="1"/>
          </p:nvPr>
        </p:nvSpPr>
        <p:spPr/>
        <p:txBody>
          <a:bodyPr>
            <a:noAutofit/>
          </a:bodyPr>
          <a:lstStyle/>
          <a:p>
            <a:pPr lvl="1">
              <a:buFont typeface="Arial" panose="020B0604020202020204" pitchFamily="34" charset="0"/>
              <a:buChar char="•"/>
            </a:pPr>
            <a:r>
              <a:rPr lang="en-US" sz="3000" b="1" dirty="0"/>
              <a:t>Contacts</a:t>
            </a:r>
            <a:endParaRPr lang="en-US" sz="1800" dirty="0"/>
          </a:p>
          <a:p>
            <a:pPr marL="411480" lvl="1" indent="0">
              <a:buNone/>
            </a:pPr>
            <a:endParaRPr lang="en-US" sz="1400" dirty="0"/>
          </a:p>
          <a:p>
            <a:pPr marL="174625" lvl="1" indent="0">
              <a:buNone/>
            </a:pPr>
            <a:r>
              <a:rPr lang="en-US" sz="1400" b="1" dirty="0"/>
              <a:t>	Mr. Dexter Justis, P.E.	                	Mr. Eric Wilson, P.E.		</a:t>
            </a:r>
          </a:p>
          <a:p>
            <a:pPr marL="174625" lvl="1" indent="0">
              <a:buNone/>
            </a:pPr>
            <a:r>
              <a:rPr lang="en-US" sz="1400" dirty="0"/>
              <a:t>	Director 	       			Civil Engineering Manager 1         	</a:t>
            </a:r>
          </a:p>
          <a:p>
            <a:pPr marL="174625" lvl="1" indent="0">
              <a:buNone/>
            </a:pPr>
            <a:r>
              <a:rPr lang="en-US" sz="1400" dirty="0"/>
              <a:t>	TDOT Region 1			TDOT Region 1</a:t>
            </a:r>
          </a:p>
          <a:p>
            <a:pPr marL="174625" lvl="1" indent="0">
              <a:buNone/>
            </a:pPr>
            <a:r>
              <a:rPr lang="en-US" sz="1400" dirty="0"/>
              <a:t>	Project Development			Project Development		               	</a:t>
            </a:r>
          </a:p>
          <a:p>
            <a:pPr marL="174625" lvl="1" indent="0">
              <a:buNone/>
            </a:pPr>
            <a:r>
              <a:rPr lang="en-US" sz="1400" dirty="0"/>
              <a:t>	Dexter.Justis@tn.gov			Eric.Wilson@tn.gov		</a:t>
            </a:r>
          </a:p>
          <a:p>
            <a:pPr marL="174625" lvl="1" indent="0">
              <a:buNone/>
            </a:pPr>
            <a:r>
              <a:rPr lang="en-US" sz="1400" dirty="0"/>
              <a:t>	865.594.2400			865.594.0742		</a:t>
            </a:r>
          </a:p>
        </p:txBody>
      </p:sp>
      <p:pic>
        <p:nvPicPr>
          <p:cNvPr id="4" name="Nettn Tdot Region 1 Knoxville 9.wav">
            <a:hlinkClick r:id="" action="ppaction://media"/>
          </p:cNvPr>
          <p:cNvPicPr>
            <a:picLocks noChangeAspect="1"/>
          </p:cNvPicPr>
          <p:nvPr>
            <a:audioFile r:link="rId1"/>
            <p:extLst>
              <p:ext uri="{DAA4B4D4-6D71-4841-9C94-3DE7FCFB9230}">
                <p14:media xmlns:p14="http://schemas.microsoft.com/office/powerpoint/2010/main" r:embed="rId2">
                  <p14:trim st="4460.6204" end="1274.4624"/>
                </p14:media>
              </p:ext>
            </p:extLst>
          </p:nvPr>
        </p:nvPicPr>
        <p:blipFill>
          <a:blip r:embed="rId5"/>
          <a:stretch>
            <a:fillRect/>
          </a:stretch>
        </p:blipFill>
        <p:spPr>
          <a:xfrm>
            <a:off x="4186376" y="-498584"/>
            <a:ext cx="609600" cy="457200"/>
          </a:xfrm>
          <a:prstGeom prst="rect">
            <a:avLst/>
          </a:prstGeom>
        </p:spPr>
      </p:pic>
    </p:spTree>
    <p:extLst>
      <p:ext uri="{BB962C8B-B14F-4D97-AF65-F5344CB8AC3E}">
        <p14:creationId xmlns:p14="http://schemas.microsoft.com/office/powerpoint/2010/main" val="2949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096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Meeting Agenda</a:t>
            </a:r>
          </a:p>
        </p:txBody>
      </p:sp>
      <p:sp>
        <p:nvSpPr>
          <p:cNvPr id="4" name="Content Placeholder 3"/>
          <p:cNvSpPr>
            <a:spLocks noGrp="1"/>
          </p:cNvSpPr>
          <p:nvPr>
            <p:ph idx="1"/>
          </p:nvPr>
        </p:nvSpPr>
        <p:spPr/>
        <p:txBody>
          <a:bodyPr/>
          <a:lstStyle/>
          <a:p>
            <a:r>
              <a:rPr lang="en-US" dirty="0"/>
              <a:t>Presentation to begin at approximately 5:45 PM.</a:t>
            </a:r>
          </a:p>
          <a:p>
            <a:r>
              <a:rPr lang="en-US" dirty="0"/>
              <a:t>Project Overview by Stantec</a:t>
            </a:r>
          </a:p>
          <a:p>
            <a:r>
              <a:rPr lang="en-US" dirty="0"/>
              <a:t>Q and A session</a:t>
            </a:r>
          </a:p>
          <a:p>
            <a:r>
              <a:rPr lang="en-US" dirty="0"/>
              <a:t>Brief Overview for upcoming Right of Way Acquisition process.</a:t>
            </a:r>
          </a:p>
          <a:p>
            <a:r>
              <a:rPr lang="en-US" dirty="0"/>
              <a:t>Final Comments/Questions.  </a:t>
            </a:r>
          </a:p>
        </p:txBody>
      </p:sp>
    </p:spTree>
    <p:extLst>
      <p:ext uri="{BB962C8B-B14F-4D97-AF65-F5344CB8AC3E}">
        <p14:creationId xmlns:p14="http://schemas.microsoft.com/office/powerpoint/2010/main" val="143394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Project History</a:t>
            </a:r>
          </a:p>
        </p:txBody>
      </p:sp>
      <p:sp>
        <p:nvSpPr>
          <p:cNvPr id="4" name="Content Placeholder 3"/>
          <p:cNvSpPr>
            <a:spLocks noGrp="1"/>
          </p:cNvSpPr>
          <p:nvPr>
            <p:ph idx="1"/>
          </p:nvPr>
        </p:nvSpPr>
        <p:spPr/>
        <p:txBody>
          <a:bodyPr/>
          <a:lstStyle/>
          <a:p>
            <a:r>
              <a:rPr lang="en-US" dirty="0"/>
              <a:t>Work on project began in 2001</a:t>
            </a:r>
          </a:p>
          <a:p>
            <a:r>
              <a:rPr lang="en-US" dirty="0"/>
              <a:t>Public hearings held in 2009 and 2012 to share original proposal to widen to 5-lanes from State Route 1 to Adams Lane.  (4.3 miles)</a:t>
            </a:r>
          </a:p>
          <a:p>
            <a:r>
              <a:rPr lang="en-US" dirty="0"/>
              <a:t>Due to public comments and a re-evaluation by the Department, project was scaled down to more efficiently serve the purpose and need of the project. </a:t>
            </a:r>
          </a:p>
          <a:p>
            <a:pPr marL="0" indent="0">
              <a:buNone/>
            </a:pPr>
            <a:endParaRPr lang="en-US" dirty="0"/>
          </a:p>
        </p:txBody>
      </p:sp>
    </p:spTree>
    <p:extLst>
      <p:ext uri="{BB962C8B-B14F-4D97-AF65-F5344CB8AC3E}">
        <p14:creationId xmlns:p14="http://schemas.microsoft.com/office/powerpoint/2010/main" val="3001246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Project Location</a:t>
            </a:r>
          </a:p>
        </p:txBody>
      </p:sp>
      <p:pic>
        <p:nvPicPr>
          <p:cNvPr id="5" name="Picture 4" descr="A close up of a map&#10;&#10;Description automatically generated">
            <a:extLst>
              <a:ext uri="{FF2B5EF4-FFF2-40B4-BE49-F238E27FC236}">
                <a16:creationId xmlns:a16="http://schemas.microsoft.com/office/drawing/2014/main" id="{2DC9DA11-61EA-4028-900F-3A1D4074F5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7344" y="771527"/>
            <a:ext cx="5709312" cy="3752784"/>
          </a:xfrm>
          <a:prstGeom prst="rect">
            <a:avLst/>
          </a:prstGeom>
        </p:spPr>
      </p:pic>
    </p:spTree>
    <p:extLst>
      <p:ext uri="{BB962C8B-B14F-4D97-AF65-F5344CB8AC3E}">
        <p14:creationId xmlns:p14="http://schemas.microsoft.com/office/powerpoint/2010/main" val="2082183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049"/>
            <a:ext cx="8991600" cy="800100"/>
          </a:xfrm>
        </p:spPr>
        <p:txBody>
          <a:bodyPr/>
          <a:lstStyle/>
          <a:p>
            <a:r>
              <a:rPr lang="en-US" sz="2200" dirty="0"/>
              <a:t>Section 1 Typical – State Route 1 (US 11W) to Near Old SR 1</a:t>
            </a:r>
          </a:p>
        </p:txBody>
      </p:sp>
      <p:pic>
        <p:nvPicPr>
          <p:cNvPr id="3" name="Picture 2" descr="A picture containing table&#10;&#10;Description automatically generated">
            <a:extLst>
              <a:ext uri="{FF2B5EF4-FFF2-40B4-BE49-F238E27FC236}">
                <a16:creationId xmlns:a16="http://schemas.microsoft.com/office/drawing/2014/main" id="{FF1E4270-6290-4D27-8E07-C735E7A0C1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8622" r="906" b="14636"/>
          <a:stretch/>
        </p:blipFill>
        <p:spPr>
          <a:xfrm>
            <a:off x="1790700" y="1200150"/>
            <a:ext cx="5562599" cy="2895600"/>
          </a:xfrm>
          <a:prstGeom prst="rect">
            <a:avLst/>
          </a:prstGeom>
        </p:spPr>
      </p:pic>
    </p:spTree>
    <p:extLst>
      <p:ext uri="{BB962C8B-B14F-4D97-AF65-F5344CB8AC3E}">
        <p14:creationId xmlns:p14="http://schemas.microsoft.com/office/powerpoint/2010/main" val="1191946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049"/>
            <a:ext cx="8991600" cy="800100"/>
          </a:xfrm>
        </p:spPr>
        <p:txBody>
          <a:bodyPr/>
          <a:lstStyle/>
          <a:p>
            <a:r>
              <a:rPr lang="en-US" sz="2200" dirty="0"/>
              <a:t>Section 1 Typical – From Near Old SR 1 to Near </a:t>
            </a:r>
            <a:r>
              <a:rPr lang="en-US" sz="2200" dirty="0" err="1"/>
              <a:t>Jarnigan</a:t>
            </a:r>
            <a:r>
              <a:rPr lang="en-US" sz="2200" dirty="0"/>
              <a:t> Road</a:t>
            </a:r>
          </a:p>
        </p:txBody>
      </p:sp>
      <p:pic>
        <p:nvPicPr>
          <p:cNvPr id="5" name="Picture 4" descr="A close up of a road&#10;&#10;Description automatically generated">
            <a:extLst>
              <a:ext uri="{FF2B5EF4-FFF2-40B4-BE49-F238E27FC236}">
                <a16:creationId xmlns:a16="http://schemas.microsoft.com/office/drawing/2014/main" id="{139744D5-4FCB-4672-B20F-E1766589D05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39" r="1693" b="11996"/>
          <a:stretch/>
        </p:blipFill>
        <p:spPr>
          <a:xfrm>
            <a:off x="1803362" y="933450"/>
            <a:ext cx="5537275" cy="3276600"/>
          </a:xfrm>
          <a:prstGeom prst="rect">
            <a:avLst/>
          </a:prstGeom>
        </p:spPr>
      </p:pic>
    </p:spTree>
    <p:extLst>
      <p:ext uri="{BB962C8B-B14F-4D97-AF65-F5344CB8AC3E}">
        <p14:creationId xmlns:p14="http://schemas.microsoft.com/office/powerpoint/2010/main" val="652743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049"/>
            <a:ext cx="8991600" cy="800100"/>
          </a:xfrm>
        </p:spPr>
        <p:txBody>
          <a:bodyPr/>
          <a:lstStyle/>
          <a:p>
            <a:r>
              <a:rPr lang="en-US" sz="2200" dirty="0"/>
              <a:t>Section 2 Typical –  State Route 31 Turn Lane at Helton Lane</a:t>
            </a:r>
          </a:p>
        </p:txBody>
      </p:sp>
      <p:pic>
        <p:nvPicPr>
          <p:cNvPr id="3" name="Picture 2">
            <a:extLst>
              <a:ext uri="{FF2B5EF4-FFF2-40B4-BE49-F238E27FC236}">
                <a16:creationId xmlns:a16="http://schemas.microsoft.com/office/drawing/2014/main" id="{41EB5DBE-4446-4BC8-AC51-1B0055192EB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797641" y="819148"/>
            <a:ext cx="5770848" cy="3810001"/>
          </a:xfrm>
          <a:prstGeom prst="rect">
            <a:avLst/>
          </a:prstGeom>
        </p:spPr>
      </p:pic>
    </p:spTree>
    <p:extLst>
      <p:ext uri="{BB962C8B-B14F-4D97-AF65-F5344CB8AC3E}">
        <p14:creationId xmlns:p14="http://schemas.microsoft.com/office/powerpoint/2010/main" val="3075264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049"/>
            <a:ext cx="8991600" cy="800100"/>
          </a:xfrm>
        </p:spPr>
        <p:txBody>
          <a:bodyPr/>
          <a:lstStyle/>
          <a:p>
            <a:r>
              <a:rPr lang="en-US" sz="2200" dirty="0"/>
              <a:t>Section 3 Typical – Bridge Replacement Over Poor Valley Creek</a:t>
            </a:r>
          </a:p>
        </p:txBody>
      </p:sp>
      <p:pic>
        <p:nvPicPr>
          <p:cNvPr id="3" name="Picture 2" descr="A picture containing table&#10;&#10;Description automatically generated">
            <a:extLst>
              <a:ext uri="{FF2B5EF4-FFF2-40B4-BE49-F238E27FC236}">
                <a16:creationId xmlns:a16="http://schemas.microsoft.com/office/drawing/2014/main" id="{8A8D15BE-4396-41DD-B9C1-AA249B8B55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2317" r="4400" b="14671"/>
          <a:stretch/>
        </p:blipFill>
        <p:spPr>
          <a:xfrm>
            <a:off x="1879562" y="1200150"/>
            <a:ext cx="5384875" cy="2743200"/>
          </a:xfrm>
          <a:prstGeom prst="rect">
            <a:avLst/>
          </a:prstGeom>
        </p:spPr>
      </p:pic>
    </p:spTree>
    <p:extLst>
      <p:ext uri="{BB962C8B-B14F-4D97-AF65-F5344CB8AC3E}">
        <p14:creationId xmlns:p14="http://schemas.microsoft.com/office/powerpoint/2010/main" val="1379478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006C7-CAC9-4EB0-AB6A-176E90A5CD9A}"/>
              </a:ext>
            </a:extLst>
          </p:cNvPr>
          <p:cNvSpPr>
            <a:spLocks noGrp="1"/>
          </p:cNvSpPr>
          <p:nvPr>
            <p:ph type="title"/>
          </p:nvPr>
        </p:nvSpPr>
        <p:spPr/>
        <p:txBody>
          <a:bodyPr/>
          <a:lstStyle/>
          <a:p>
            <a:r>
              <a:rPr lang="en-US" dirty="0"/>
              <a:t>Properties Affected</a:t>
            </a:r>
          </a:p>
        </p:txBody>
      </p:sp>
      <p:pic>
        <p:nvPicPr>
          <p:cNvPr id="6" name="Picture 5">
            <a:extLst>
              <a:ext uri="{FF2B5EF4-FFF2-40B4-BE49-F238E27FC236}">
                <a16:creationId xmlns:a16="http://schemas.microsoft.com/office/drawing/2014/main" id="{1E0A3BF2-557E-443A-9382-60F0A322F14A}"/>
              </a:ext>
            </a:extLst>
          </p:cNvPr>
          <p:cNvPicPr>
            <a:picLocks noChangeAspect="1"/>
          </p:cNvPicPr>
          <p:nvPr/>
        </p:nvPicPr>
        <p:blipFill>
          <a:blip r:embed="rId2"/>
          <a:stretch>
            <a:fillRect/>
          </a:stretch>
        </p:blipFill>
        <p:spPr>
          <a:xfrm>
            <a:off x="1143000" y="971550"/>
            <a:ext cx="6858000" cy="3492641"/>
          </a:xfrm>
          <a:prstGeom prst="rect">
            <a:avLst/>
          </a:prstGeom>
        </p:spPr>
      </p:pic>
    </p:spTree>
    <p:extLst>
      <p:ext uri="{BB962C8B-B14F-4D97-AF65-F5344CB8AC3E}">
        <p14:creationId xmlns:p14="http://schemas.microsoft.com/office/powerpoint/2010/main" val="129120348"/>
      </p:ext>
    </p:extLst>
  </p:cSld>
  <p:clrMapOvr>
    <a:masterClrMapping/>
  </p:clrMapOvr>
</p:sld>
</file>

<file path=ppt/theme/theme1.xml><?xml version="1.0" encoding="utf-8"?>
<a:theme xmlns:a="http://schemas.openxmlformats.org/drawingml/2006/main" name="PowerPoint B">
  <a:themeElements>
    <a:clrScheme name="Brand Colors">
      <a:dk1>
        <a:sysClr val="windowText" lastClr="000000"/>
      </a:dk1>
      <a:lt1>
        <a:sysClr val="window" lastClr="FFFFFF"/>
      </a:lt1>
      <a:dk2>
        <a:srgbClr val="1B365D"/>
      </a:dk2>
      <a:lt2>
        <a:srgbClr val="FF0F00"/>
      </a:lt2>
      <a:accent1>
        <a:srgbClr val="2DCCD3"/>
      </a:accent1>
      <a:accent2>
        <a:srgbClr val="D2D755"/>
      </a:accent2>
      <a:accent3>
        <a:srgbClr val="E87722"/>
      </a:accent3>
      <a:accent4>
        <a:srgbClr val="7C2529"/>
      </a:accent4>
      <a:accent5>
        <a:srgbClr val="666666"/>
      </a:accent5>
      <a:accent6>
        <a:srgbClr val="E6D395"/>
      </a:accent6>
      <a:hlink>
        <a:srgbClr val="131E29"/>
      </a:hlink>
      <a:folHlink>
        <a:srgbClr val="CBC4B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TotalTime>
  <Words>353</Words>
  <Application>Microsoft Office PowerPoint</Application>
  <PresentationFormat>On-screen Show (16:9)</PresentationFormat>
  <Paragraphs>42</Paragraphs>
  <Slides>11</Slides>
  <Notes>1</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Arial Narrow</vt:lpstr>
      <vt:lpstr>Calibri</vt:lpstr>
      <vt:lpstr>Open Sans</vt:lpstr>
      <vt:lpstr>PermianSlabSerifTypeface</vt:lpstr>
      <vt:lpstr>PowerPoint B</vt:lpstr>
      <vt:lpstr>Hawkins State Route 31</vt:lpstr>
      <vt:lpstr>Meeting Agenda</vt:lpstr>
      <vt:lpstr>Project History</vt:lpstr>
      <vt:lpstr>Project Location</vt:lpstr>
      <vt:lpstr>Section 1 Typical – State Route 1 (US 11W) to Near Old SR 1</vt:lpstr>
      <vt:lpstr>Section 1 Typical – From Near Old SR 1 to Near Jarnigan Road</vt:lpstr>
      <vt:lpstr>Section 2 Typical –  State Route 31 Turn Lane at Helton Lane</vt:lpstr>
      <vt:lpstr>Section 3 Typical – Bridge Replacement Over Poor Valley Creek</vt:lpstr>
      <vt:lpstr>Properties Affected</vt:lpstr>
      <vt:lpstr>Project Development Process</vt:lpstr>
      <vt:lpstr>Thank You</vt:lpstr>
    </vt:vector>
  </TitlesOfParts>
  <Company>State of Tennessee: Finance &amp; Administration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Molly Wehlage</dc:creator>
  <cp:lastModifiedBy>Eric Wilson</cp:lastModifiedBy>
  <cp:revision>16</cp:revision>
  <dcterms:created xsi:type="dcterms:W3CDTF">2015-04-20T20:04:50Z</dcterms:created>
  <dcterms:modified xsi:type="dcterms:W3CDTF">2020-09-02T12:47:45Z</dcterms:modified>
</cp:coreProperties>
</file>