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</p:sldMasterIdLst>
  <p:notesMasterIdLst>
    <p:notesMasterId r:id="rId37"/>
  </p:notesMasterIdLst>
  <p:sldIdLst>
    <p:sldId id="258" r:id="rId3"/>
    <p:sldId id="1225" r:id="rId4"/>
    <p:sldId id="1227" r:id="rId5"/>
    <p:sldId id="1228" r:id="rId6"/>
    <p:sldId id="1229" r:id="rId7"/>
    <p:sldId id="347" r:id="rId8"/>
    <p:sldId id="346" r:id="rId9"/>
    <p:sldId id="330" r:id="rId10"/>
    <p:sldId id="310" r:id="rId11"/>
    <p:sldId id="316" r:id="rId12"/>
    <p:sldId id="313" r:id="rId13"/>
    <p:sldId id="345" r:id="rId14"/>
    <p:sldId id="309" r:id="rId15"/>
    <p:sldId id="331" r:id="rId16"/>
    <p:sldId id="332" r:id="rId17"/>
    <p:sldId id="333" r:id="rId18"/>
    <p:sldId id="344" r:id="rId19"/>
    <p:sldId id="750" r:id="rId20"/>
    <p:sldId id="761" r:id="rId21"/>
    <p:sldId id="759" r:id="rId22"/>
    <p:sldId id="751" r:id="rId23"/>
    <p:sldId id="752" r:id="rId24"/>
    <p:sldId id="754" r:id="rId25"/>
    <p:sldId id="785" r:id="rId26"/>
    <p:sldId id="786" r:id="rId27"/>
    <p:sldId id="769" r:id="rId28"/>
    <p:sldId id="878" r:id="rId29"/>
    <p:sldId id="875" r:id="rId30"/>
    <p:sldId id="877" r:id="rId31"/>
    <p:sldId id="498" r:id="rId32"/>
    <p:sldId id="866" r:id="rId33"/>
    <p:sldId id="876" r:id="rId34"/>
    <p:sldId id="771" r:id="rId35"/>
    <p:sldId id="1230" r:id="rId36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CAF25B-6290-4A1E-9B2E-37897D81147B}" v="2" dt="2025-04-30T11:52:55.6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 autoAdjust="0"/>
    <p:restoredTop sz="94660" autoAdjust="0"/>
  </p:normalViewPr>
  <p:slideViewPr>
    <p:cSldViewPr>
      <p:cViewPr varScale="1">
        <p:scale>
          <a:sx n="111" d="100"/>
          <a:sy n="111" d="100"/>
        </p:scale>
        <p:origin x="225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60" d="100"/>
          <a:sy n="60" d="100"/>
        </p:scale>
        <p:origin x="4410" y="846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Pallme" userId="bc242045-a54c-43a6-bdab-4aad68c87750" providerId="ADAL" clId="{DECAF25B-6290-4A1E-9B2E-37897D81147B}"/>
    <pc:docChg chg="modSld">
      <pc:chgData name="Daniel Pallme" userId="bc242045-a54c-43a6-bdab-4aad68c87750" providerId="ADAL" clId="{DECAF25B-6290-4A1E-9B2E-37897D81147B}" dt="2025-04-30T11:57:03.695" v="12" actId="20577"/>
      <pc:docMkLst>
        <pc:docMk/>
      </pc:docMkLst>
      <pc:sldChg chg="modSp mod">
        <pc:chgData name="Daniel Pallme" userId="bc242045-a54c-43a6-bdab-4aad68c87750" providerId="ADAL" clId="{DECAF25B-6290-4A1E-9B2E-37897D81147B}" dt="2025-04-30T11:57:03.695" v="12" actId="20577"/>
        <pc:sldMkLst>
          <pc:docMk/>
          <pc:sldMk cId="2705410356" sldId="258"/>
        </pc:sldMkLst>
        <pc:spChg chg="mod">
          <ac:chgData name="Daniel Pallme" userId="bc242045-a54c-43a6-bdab-4aad68c87750" providerId="ADAL" clId="{DECAF25B-6290-4A1E-9B2E-37897D81147B}" dt="2025-04-30T11:57:03.695" v="12" actId="20577"/>
          <ac:spMkLst>
            <pc:docMk/>
            <pc:sldMk cId="2705410356" sldId="258"/>
            <ac:spMk id="2" creationId="{00000000-0000-0000-0000-000000000000}"/>
          </ac:spMkLst>
        </pc:spChg>
      </pc:sldChg>
      <pc:sldChg chg="modNotes">
        <pc:chgData name="Daniel Pallme" userId="bc242045-a54c-43a6-bdab-4aad68c87750" providerId="ADAL" clId="{DECAF25B-6290-4A1E-9B2E-37897D81147B}" dt="2025-04-30T11:52:55.654" v="0"/>
        <pc:sldMkLst>
          <pc:docMk/>
          <pc:sldMk cId="2765813012" sldId="498"/>
        </pc:sldMkLst>
      </pc:sldChg>
      <pc:sldChg chg="modSp mod">
        <pc:chgData name="Daniel Pallme" userId="bc242045-a54c-43a6-bdab-4aad68c87750" providerId="ADAL" clId="{DECAF25B-6290-4A1E-9B2E-37897D81147B}" dt="2025-04-30T11:53:23.376" v="1" actId="207"/>
        <pc:sldMkLst>
          <pc:docMk/>
          <pc:sldMk cId="0" sldId="750"/>
        </pc:sldMkLst>
        <pc:spChg chg="mod">
          <ac:chgData name="Daniel Pallme" userId="bc242045-a54c-43a6-bdab-4aad68c87750" providerId="ADAL" clId="{DECAF25B-6290-4A1E-9B2E-37897D81147B}" dt="2025-04-30T11:53:23.376" v="1" actId="207"/>
          <ac:spMkLst>
            <pc:docMk/>
            <pc:sldMk cId="0" sldId="750"/>
            <ac:spMk id="2" creationId="{F19A4065-C8EC-89A7-AB53-2EFF8627961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c:style val="2"/>
  <c:chart>
    <c:autoTitleDeleted val="1"/>
    <c:plotArea>
      <c:layout>
        <c:manualLayout>
          <c:xMode val="edge"/>
          <c:yMode val="edge"/>
          <c:x val="0"/>
          <c:y val="0"/>
          <c:w val="1"/>
          <c:h val="0.92230660972275313"/>
        </c:manualLayout>
      </c:layout>
      <c:barChart>
        <c:barDir val="col"/>
        <c:grouping val="clustered"/>
        <c:varyColors val="0"/>
        <c:ser>
          <c:idx val="0"/>
          <c:order val="0"/>
          <c:tx>
            <c:v>Column1</c:v>
          </c:tx>
          <c:spPr>
            <a:solidFill>
              <a:srgbClr val="919195"/>
            </a:solidFill>
            <a:ln>
              <a:noFill/>
            </a:ln>
          </c:spPr>
          <c:invertIfNegative val="0"/>
          <c:dPt>
            <c:idx val="8"/>
            <c:invertIfNegative val="0"/>
            <c:bubble3D val="0"/>
            <c:spPr>
              <a:solidFill>
                <a:srgbClr val="1F376D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F65D-4938-94F8-724DC242EE85}"/>
              </c:ext>
            </c:extLst>
          </c:dPt>
          <c:dPt>
            <c:idx val="9"/>
            <c:invertIfNegative val="0"/>
            <c:bubble3D val="0"/>
            <c:spPr>
              <a:solidFill>
                <a:srgbClr val="1F376D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F65D-4938-94F8-724DC242EE85}"/>
              </c:ext>
            </c:extLst>
          </c:dPt>
          <c:dPt>
            <c:idx val="10"/>
            <c:invertIfNegative val="0"/>
            <c:bubble3D val="0"/>
            <c:spPr>
              <a:solidFill>
                <a:srgbClr val="1F376D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F65D-4938-94F8-724DC242EE85}"/>
              </c:ext>
            </c:extLst>
          </c:dPt>
          <c:dLbls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65D-4938-94F8-724DC242EE85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197" b="1" i="0" u="none" strike="noStrike" kern="1200" baseline="0">
                    <a:solidFill>
                      <a:srgbClr val="000000"/>
                    </a:solidFill>
                    <a:latin typeface="Open Sans" pitchFamily="34"/>
                    <a:ea typeface="Open Sans" pitchFamily="34"/>
                    <a:cs typeface="Open Sans" pitchFamily="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.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11"/>
              <c:pt idx="0">
                <c:v>2014</c:v>
              </c:pt>
              <c:pt idx="1">
                <c:v>2015</c:v>
              </c:pt>
              <c:pt idx="2">
                <c:v>2016</c:v>
              </c:pt>
              <c:pt idx="3">
                <c:v>2017</c:v>
              </c:pt>
              <c:pt idx="4">
                <c:v>2018</c:v>
              </c:pt>
              <c:pt idx="5">
                <c:v>2019</c:v>
              </c:pt>
              <c:pt idx="6">
                <c:v>2020</c:v>
              </c:pt>
              <c:pt idx="7">
                <c:v>2021</c:v>
              </c:pt>
              <c:pt idx="8">
                <c:v>2022</c:v>
              </c:pt>
              <c:pt idx="9">
                <c:v>2023</c:v>
              </c:pt>
              <c:pt idx="10">
                <c:v>2024*</c:v>
              </c:pt>
            </c:strLit>
          </c:cat>
          <c:val>
            <c:numLit>
              <c:formatCode>General</c:formatCode>
              <c:ptCount val="11"/>
              <c:pt idx="0">
                <c:v>32</c:v>
              </c:pt>
              <c:pt idx="1">
                <c:v>56</c:v>
              </c:pt>
              <c:pt idx="2">
                <c:v>50</c:v>
              </c:pt>
              <c:pt idx="3">
                <c:v>55</c:v>
              </c:pt>
              <c:pt idx="4">
                <c:v>56</c:v>
              </c:pt>
              <c:pt idx="5">
                <c:v>39</c:v>
              </c:pt>
              <c:pt idx="6">
                <c:v>39</c:v>
              </c:pt>
              <c:pt idx="7">
                <c:v>47</c:v>
              </c:pt>
              <c:pt idx="8">
                <c:v>93</c:v>
              </c:pt>
              <c:pt idx="9">
                <c:v>90</c:v>
              </c:pt>
              <c:pt idx="10">
                <c:v>100</c:v>
              </c:pt>
            </c:numLit>
          </c:val>
          <c:extLst>
            <c:ext xmlns:c16="http://schemas.microsoft.com/office/drawing/2014/chart" uri="{C3380CC4-5D6E-409C-BE32-E72D297353CC}">
              <c16:uniqueId val="{00000000-F65D-4938-94F8-724DC242EE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21320256"/>
        <c:axId val="721315576"/>
      </c:barChart>
      <c:valAx>
        <c:axId val="721315576"/>
        <c:scaling>
          <c:orientation val="minMax"/>
          <c:max val="10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400" b="0" i="0" u="none" strike="noStrike" kern="1200" baseline="0">
                <a:solidFill>
                  <a:srgbClr val="000000"/>
                </a:solidFill>
                <a:latin typeface="Open Sans" pitchFamily="34"/>
                <a:ea typeface="Open Sans" pitchFamily="34"/>
                <a:cs typeface="Open Sans" pitchFamily="34"/>
              </a:defRPr>
            </a:pPr>
            <a:endParaRPr lang="en-US"/>
          </a:p>
        </c:txPr>
        <c:crossAx val="721320256"/>
        <c:crosses val="autoZero"/>
        <c:crossBetween val="between"/>
        <c:majorUnit val="20"/>
      </c:valAx>
      <c:catAx>
        <c:axId val="721320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8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197" b="0" i="0" u="none" strike="noStrike" kern="1200" baseline="0">
                <a:solidFill>
                  <a:srgbClr val="000000"/>
                </a:solidFill>
                <a:latin typeface="Open Sans" pitchFamily="34"/>
                <a:ea typeface="Open Sans" pitchFamily="34"/>
                <a:cs typeface="Open Sans" pitchFamily="34"/>
              </a:defRPr>
            </a:pPr>
            <a:endParaRPr lang="en-US"/>
          </a:p>
        </c:txPr>
        <c:crossAx val="721315576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330" b="0" i="0" u="none" strike="noStrike" kern="1200" baseline="0">
          <a:solidFill>
            <a:srgbClr val="000000"/>
          </a:solidFill>
          <a:latin typeface="Calibri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5AA223E3-8CC5-400E-9F39-851FED4AE25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20B0480-266E-47C3-9FB3-DABA395EC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62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6638" y="655638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55638" y="4313238"/>
            <a:ext cx="5599431" cy="4495799"/>
          </a:xfrm>
        </p:spPr>
        <p:txBody>
          <a:bodyPr/>
          <a:lstStyle/>
          <a:p>
            <a:pPr lvl="0"/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EF379-F3FF-4244-A63E-9939B1B7E0DC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384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E69402-81C5-2BD8-11E5-28CAB8890B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3104FB-1507-D286-67F7-740B2A77D99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7910B-3760-55AF-A405-8386500D80AC}"/>
              </a:ext>
            </a:extLst>
          </p:cNvPr>
          <p:cNvSpPr txBox="1"/>
          <p:nvPr/>
        </p:nvSpPr>
        <p:spPr>
          <a:xfrm>
            <a:off x="3936766" y="8772671"/>
            <a:ext cx="3011695" cy="4617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2491" tIns="46241" rIns="92491" bIns="4624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4BAD853-903B-4ACA-9AEC-B32918CDA6E3}" type="slidenum">
              <a:t>21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D4FAB2-BBD1-2FD7-2D19-A1F48EBD41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C93EB3-FA53-9853-7831-84A55DD8820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285CB-734D-B576-ADE7-3FD5940A6EA7}"/>
              </a:ext>
            </a:extLst>
          </p:cNvPr>
          <p:cNvSpPr txBox="1"/>
          <p:nvPr/>
        </p:nvSpPr>
        <p:spPr>
          <a:xfrm>
            <a:off x="3936766" y="8772671"/>
            <a:ext cx="3011695" cy="4617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2491" tIns="46241" rIns="92491" bIns="4624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5601A7A-A3BD-481C-88F1-44CBD883A38F}" type="slidenum">
              <a:t>22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E3C93C-D0F8-977C-606C-082BB2D465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2FF0D8-7068-0E86-839F-CAD63719E45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1AAA0-B032-E300-D3EB-1E8B79C03E7A}"/>
              </a:ext>
            </a:extLst>
          </p:cNvPr>
          <p:cNvSpPr txBox="1"/>
          <p:nvPr/>
        </p:nvSpPr>
        <p:spPr>
          <a:xfrm>
            <a:off x="3936766" y="8772671"/>
            <a:ext cx="3011695" cy="4617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2491" tIns="46241" rIns="92491" bIns="4624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6DE1265-1172-4D25-9CE0-FF96FCBF4062}" type="slidenum">
              <a:t>23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F50DFB-7511-1673-3D75-4C19F18198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AB0297-E714-AB06-2861-6CABF427A7F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2AD66-0262-14C1-ADA9-E08A384385FB}"/>
              </a:ext>
            </a:extLst>
          </p:cNvPr>
          <p:cNvSpPr txBox="1"/>
          <p:nvPr/>
        </p:nvSpPr>
        <p:spPr>
          <a:xfrm>
            <a:off x="3936766" y="8772671"/>
            <a:ext cx="3011695" cy="4617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2491" tIns="46241" rIns="92491" bIns="4624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9C80E6F-0FF9-4795-A55E-01DFF42F80DA}" type="slidenum">
              <a:t>24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2B4E4C-0004-AECC-9A6E-976C280491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5AE67C-DA05-97FB-DA97-35598B7002D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CD4CE-60B4-5D63-00B0-AB9435981362}"/>
              </a:ext>
            </a:extLst>
          </p:cNvPr>
          <p:cNvSpPr txBox="1"/>
          <p:nvPr/>
        </p:nvSpPr>
        <p:spPr>
          <a:xfrm>
            <a:off x="3936766" y="8772671"/>
            <a:ext cx="3011695" cy="4617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2491" tIns="46241" rIns="92491" bIns="4624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FFB428F-8198-468B-9C2F-DDE0C9A2390D}" type="slidenum">
              <a:t>25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C4F7DD-5A19-49BE-5482-307F599436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251F74-1787-6597-AE23-3C9558E599B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2D8F3-E7E0-A451-DB47-FA28AF367999}"/>
              </a:ext>
            </a:extLst>
          </p:cNvPr>
          <p:cNvSpPr txBox="1"/>
          <p:nvPr/>
        </p:nvSpPr>
        <p:spPr>
          <a:xfrm>
            <a:off x="3936766" y="8772671"/>
            <a:ext cx="3011695" cy="4617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2491" tIns="46241" rIns="92491" bIns="4624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A2088C9-326F-4DA7-8669-0C273A9AE48B}" type="slidenum">
              <a:t>26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D02EB2-537E-83BE-95C1-9AE6B0F2D0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E6134A-DF0F-E82C-E204-B784571A267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B88BD-5467-A7CD-004C-A24C7D62B3F5}"/>
              </a:ext>
            </a:extLst>
          </p:cNvPr>
          <p:cNvSpPr txBox="1"/>
          <p:nvPr/>
        </p:nvSpPr>
        <p:spPr>
          <a:xfrm>
            <a:off x="3936766" y="8772671"/>
            <a:ext cx="3011695" cy="4617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2491" tIns="46241" rIns="92491" bIns="4624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75D9C79-DDA6-4DE8-AC32-6DCE7F8E1EBD}" type="slidenum">
              <a:t>27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9224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D02EB2-537E-83BE-95C1-9AE6B0F2D0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E6134A-DF0F-E82C-E204-B784571A267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B88BD-5467-A7CD-004C-A24C7D62B3F5}"/>
              </a:ext>
            </a:extLst>
          </p:cNvPr>
          <p:cNvSpPr txBox="1"/>
          <p:nvPr/>
        </p:nvSpPr>
        <p:spPr>
          <a:xfrm>
            <a:off x="3936766" y="8772671"/>
            <a:ext cx="3011695" cy="4617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2491" tIns="46241" rIns="92491" bIns="4624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75D9C79-DDA6-4DE8-AC32-6DCE7F8E1EBD}" type="slidenum">
              <a:t>28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7852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D02EB2-537E-83BE-95C1-9AE6B0F2D0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E6134A-DF0F-E82C-E204-B784571A267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B88BD-5467-A7CD-004C-A24C7D62B3F5}"/>
              </a:ext>
            </a:extLst>
          </p:cNvPr>
          <p:cNvSpPr txBox="1"/>
          <p:nvPr/>
        </p:nvSpPr>
        <p:spPr>
          <a:xfrm>
            <a:off x="3936766" y="8772671"/>
            <a:ext cx="3011695" cy="4617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2491" tIns="46241" rIns="92491" bIns="4624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75D9C79-DDA6-4DE8-AC32-6DCE7F8E1EBD}" type="slidenum">
              <a:t>29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9664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F2A1C2-8B70-5AF9-34C5-AD04357094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2DD94C-D3A3-63C2-6B10-2BD1323F1D5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F49E1-2118-062C-511B-F466763A3242}"/>
              </a:ext>
            </a:extLst>
          </p:cNvPr>
          <p:cNvSpPr txBox="1"/>
          <p:nvPr/>
        </p:nvSpPr>
        <p:spPr>
          <a:xfrm>
            <a:off x="3936766" y="8772671"/>
            <a:ext cx="3011695" cy="4617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2491" tIns="46241" rIns="92491" bIns="4624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D128E86-81C6-480B-81D6-7314E9F9B952}" type="slidenum">
              <a:t>30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361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EF379-F3FF-4244-A63E-9939B1B7E0DC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9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6F7B05-DC8D-EA8E-E868-5CF31962D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A6908F-EA20-D715-0E8B-D611910F985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C5CBE-1171-81DC-D597-B90CBC434B74}"/>
              </a:ext>
            </a:extLst>
          </p:cNvPr>
          <p:cNvSpPr txBox="1"/>
          <p:nvPr/>
        </p:nvSpPr>
        <p:spPr>
          <a:xfrm>
            <a:off x="3936766" y="8772671"/>
            <a:ext cx="3011695" cy="4617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2491" tIns="46241" rIns="92491" bIns="4624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CBFE067-EF53-4166-B9FA-B8A8185A6A7C}" type="slidenum">
              <a:t>31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D02EB2-537E-83BE-95C1-9AE6B0F2D0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E6134A-DF0F-E82C-E204-B784571A267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B88BD-5467-A7CD-004C-A24C7D62B3F5}"/>
              </a:ext>
            </a:extLst>
          </p:cNvPr>
          <p:cNvSpPr txBox="1"/>
          <p:nvPr/>
        </p:nvSpPr>
        <p:spPr>
          <a:xfrm>
            <a:off x="3936766" y="8772671"/>
            <a:ext cx="3011695" cy="4617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2491" tIns="46241" rIns="92491" bIns="4624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75D9C79-DDA6-4DE8-AC32-6DCE7F8E1EBD}" type="slidenum">
              <a:t>32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6555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33DA1D-21F9-21C9-DB0F-98E13FD0E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2B4F4B-D65A-59E0-4EE8-DF8AC591368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6CCCA-3DD6-F3AA-90C4-5B6358257057}"/>
              </a:ext>
            </a:extLst>
          </p:cNvPr>
          <p:cNvSpPr txBox="1"/>
          <p:nvPr/>
        </p:nvSpPr>
        <p:spPr>
          <a:xfrm>
            <a:off x="3936766" y="8772671"/>
            <a:ext cx="3011695" cy="4617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2491" tIns="46241" rIns="92491" bIns="4624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B2C5711-4EFE-4ECE-9EF6-F98132E57854}" type="slidenum">
              <a:t>33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EF379-F3FF-4244-A63E-9939B1B7E0DC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40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EF379-F3FF-4244-A63E-9939B1B7E0D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025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EF379-F3FF-4244-A63E-9939B1B7E0D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533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EF379-F3FF-4244-A63E-9939B1B7E0D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7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C349FD-9128-6FC5-7037-62136C34C7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5FF219-106A-749A-681A-0881B32C6D8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C2364-F0A2-2E6D-644A-0E470E66A7CD}"/>
              </a:ext>
            </a:extLst>
          </p:cNvPr>
          <p:cNvSpPr txBox="1"/>
          <p:nvPr/>
        </p:nvSpPr>
        <p:spPr>
          <a:xfrm>
            <a:off x="3936766" y="8772671"/>
            <a:ext cx="3011695" cy="4617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2491" tIns="46241" rIns="92491" bIns="4624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05BD0F9-F029-44F1-AD89-894ABC4ABE9A}" type="slidenum">
              <a:t>18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096066-A5F9-40A2-A257-CED56131DB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18C038-4A34-3AB9-AD96-17CECB0863A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9EAA6-7730-A613-B6A8-701228BB14AB}"/>
              </a:ext>
            </a:extLst>
          </p:cNvPr>
          <p:cNvSpPr txBox="1"/>
          <p:nvPr/>
        </p:nvSpPr>
        <p:spPr>
          <a:xfrm>
            <a:off x="3936766" y="8772671"/>
            <a:ext cx="3011695" cy="4617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2491" tIns="46241" rIns="92491" bIns="4624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3739F8C-C565-48FE-AD97-CE8E8CBEDB82}" type="slidenum">
              <a:t>19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AEAA91-8AA8-F181-F46D-E4740D65B5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25AF2A-0A93-8EEC-1A5E-B95AB344791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8D632-D14A-69F7-DD15-07EB69A392AE}"/>
              </a:ext>
            </a:extLst>
          </p:cNvPr>
          <p:cNvSpPr txBox="1"/>
          <p:nvPr/>
        </p:nvSpPr>
        <p:spPr>
          <a:xfrm>
            <a:off x="3936766" y="8772671"/>
            <a:ext cx="3011695" cy="4617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2491" tIns="46241" rIns="92491" bIns="4624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23818E-FC3A-4DBC-9117-C81881CFC007}" type="slidenum">
              <a:t>20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2648-7058-4806-B8B8-B22A2D8B091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F29B-CC4A-4734-90DE-2A903D2D4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48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2648-7058-4806-B8B8-B22A2D8B091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F29B-CC4A-4734-90DE-2A903D2D4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50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2648-7058-4806-B8B8-B22A2D8B091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F29B-CC4A-4734-90DE-2A903D2D4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31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886200"/>
            <a:ext cx="9144000" cy="2514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4038603"/>
            <a:ext cx="8839200" cy="1422399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" y="5461001"/>
            <a:ext cx="8839200" cy="812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400800"/>
            <a:ext cx="9144000" cy="457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baseline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Name, Position | Date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2185987" y="1219200"/>
            <a:ext cx="47720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27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886200"/>
            <a:ext cx="9144000" cy="2514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4038603"/>
            <a:ext cx="8839200" cy="1422399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" y="5461001"/>
            <a:ext cx="8839200" cy="812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400800"/>
            <a:ext cx="9144000" cy="457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baseline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Name, Position | Date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2185987" y="1219200"/>
            <a:ext cx="47720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88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1000" y="2209801"/>
            <a:ext cx="3962400" cy="2235200"/>
          </a:xfrm>
        </p:spPr>
        <p:txBody>
          <a:bodyPr>
            <a:noAutofit/>
          </a:bodyPr>
          <a:lstStyle>
            <a:lvl1pPr marL="0" indent="0" algn="l">
              <a:defRPr sz="3600">
                <a:effectLst/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5562600"/>
            <a:ext cx="4038600" cy="1117600"/>
          </a:xfrm>
        </p:spPr>
        <p:txBody>
          <a:bodyPr anchor="b">
            <a:normAutofit/>
          </a:bodyPr>
          <a:lstStyle>
            <a:lvl1pPr marL="0" indent="0">
              <a:buNone/>
              <a:defRPr sz="110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Name, Position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4445001"/>
            <a:ext cx="3962400" cy="8128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5"/>
                </a:solidFill>
                <a:latin typeface="PermianSlabSerifTypeface" pitchFamily="50" charset="0"/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381000" y="381000"/>
            <a:ext cx="222694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80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590800" y="3874770"/>
            <a:ext cx="6553200" cy="2240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3962400"/>
            <a:ext cx="6324600" cy="2057400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9" t="13397" r="9549" b="13397"/>
          <a:stretch/>
        </p:blipFill>
        <p:spPr>
          <a:xfrm>
            <a:off x="152400" y="3766736"/>
            <a:ext cx="2514600" cy="2456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0215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N 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019800"/>
            <a:ext cx="866774" cy="8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47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8763000" cy="495846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10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rgbClr val="FF0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59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3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3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54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2648-7058-4806-B8B8-B22A2D8B091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F29B-CC4A-4734-90DE-2A903D2D4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4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1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1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79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Yellow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43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8763000" cy="4958462"/>
          </a:xfrm>
        </p:spPr>
        <p:txBody>
          <a:bodyPr>
            <a:normAutofit/>
          </a:bodyPr>
          <a:lstStyle>
            <a:lvl1pPr>
              <a:buClr>
                <a:schemeClr val="accent5">
                  <a:lumMod val="60000"/>
                  <a:lumOff val="40000"/>
                </a:schemeClr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5">
                  <a:lumMod val="60000"/>
                  <a:lumOff val="40000"/>
                </a:schemeClr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5">
                  <a:lumMod val="60000"/>
                  <a:lumOff val="40000"/>
                </a:schemeClr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33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6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6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03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-Column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4191000" cy="4958462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24400" y="1193804"/>
            <a:ext cx="4191000" cy="4958462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0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0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29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9455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525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440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Yellow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5010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Gra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296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2648-7058-4806-B8B8-B22A2D8B091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F29B-CC4A-4734-90DE-2A903D2D4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149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7C28B74-1D68-06DC-D47F-5234393C2612}"/>
              </a:ext>
            </a:extLst>
          </p:cNvPr>
          <p:cNvSpPr/>
          <p:nvPr/>
        </p:nvSpPr>
        <p:spPr>
          <a:xfrm>
            <a:off x="0" y="3886200"/>
            <a:ext cx="9144000" cy="2514600"/>
          </a:xfrm>
          <a:prstGeom prst="rect">
            <a:avLst/>
          </a:prstGeom>
          <a:solidFill>
            <a:srgbClr val="1B365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0F5CBEC-0AF1-261F-CAFE-7D44B184C1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4" y="4038599"/>
            <a:ext cx="8839203" cy="1422404"/>
          </a:xfrm>
        </p:spPr>
        <p:txBody>
          <a:bodyPr/>
          <a:lstStyle>
            <a:lvl1pPr>
              <a:defRPr sz="4000" b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PermianSlabSerifTypeface" pitchFamily="5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72476DD6-3EE2-A38A-0AE6-F05B72235F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404" y="5461005"/>
            <a:ext cx="8839203" cy="812804"/>
          </a:xfrm>
        </p:spPr>
        <p:txBody>
          <a:bodyPr anchor="ctr" anchorCtr="1"/>
          <a:lstStyle>
            <a:lvl1pPr marL="0" indent="0" algn="ctr">
              <a:spcBef>
                <a:spcPts val="700"/>
              </a:spcBef>
              <a:buNone/>
              <a:defRPr sz="280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PermianSlabSerifTypeface" pitchFamily="5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ADDA6BD-7CC9-F6AC-85D8-CF4199368CC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400800"/>
            <a:ext cx="9144000" cy="457200"/>
          </a:xfrm>
        </p:spPr>
        <p:txBody>
          <a:bodyPr anchor="ctr" anchorCtr="1"/>
          <a:lstStyle>
            <a:lvl1pPr marL="0" indent="0" algn="ctr">
              <a:spcBef>
                <a:spcPts val="300"/>
              </a:spcBef>
              <a:buNone/>
              <a:defRPr sz="1100">
                <a:solidFill>
                  <a:srgbClr val="666666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Name, Position | Date</a:t>
            </a:r>
          </a:p>
        </p:txBody>
      </p:sp>
      <p:pic>
        <p:nvPicPr>
          <p:cNvPr id="6" name="Picture 5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6B189DC8-6C0A-F970-2642-731E9687C9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133" y="1215908"/>
            <a:ext cx="6511735" cy="200989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9450018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2648-7058-4806-B8B8-B22A2D8B091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F29B-CC4A-4734-90DE-2A903D2D4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19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2648-7058-4806-B8B8-B22A2D8B091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F29B-CC4A-4734-90DE-2A903D2D4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40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2648-7058-4806-B8B8-B22A2D8B091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F29B-CC4A-4734-90DE-2A903D2D4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57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2648-7058-4806-B8B8-B22A2D8B091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F29B-CC4A-4734-90DE-2A903D2D4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0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2648-7058-4806-B8B8-B22A2D8B091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F29B-CC4A-4734-90DE-2A903D2D4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78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2648-7058-4806-B8B8-B22A2D8B091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DF29B-CC4A-4734-90DE-2A903D2D4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9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42648-7058-4806-B8B8-B22A2D8B091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DF29B-CC4A-4734-90DE-2A903D2D4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10326"/>
            <a:ext cx="2133600" cy="365125"/>
          </a:xfrm>
          <a:prstGeom prst="rect">
            <a:avLst/>
          </a:prstGeom>
        </p:spPr>
        <p:txBody>
          <a:bodyPr anchor="b"/>
          <a:lstStyle>
            <a:lvl1pPr algn="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93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Erik.Andersen@tn.gov" TargetMode="Externa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svg"/><Relationship Id="rId9" Type="http://schemas.openxmlformats.org/officeDocument/2006/relationships/image" Target="../media/image5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svg"/><Relationship Id="rId9" Type="http://schemas.openxmlformats.org/officeDocument/2006/relationships/image" Target="../media/image5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4.sv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Daniel.Pallme@tn.gov" TargetMode="Externa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4343400"/>
            <a:ext cx="8839200" cy="1422399"/>
          </a:xfrm>
        </p:spPr>
        <p:txBody>
          <a:bodyPr>
            <a:normAutofit/>
          </a:bodyPr>
          <a:lstStyle/>
          <a:p>
            <a:r>
              <a:rPr lang="en-US" sz="3600" i="1">
                <a:effectLst/>
                <a:latin typeface="Georgia" pitchFamily="18" charset="0"/>
              </a:rPr>
              <a:t>Recent Projects in </a:t>
            </a:r>
            <a:r>
              <a:rPr lang="en-US" sz="3600" i="1" dirty="0">
                <a:effectLst/>
                <a:latin typeface="Georgia" pitchFamily="18" charset="0"/>
              </a:rPr>
              <a:t>PTRF </a:t>
            </a:r>
            <a:br>
              <a:rPr lang="en-US" sz="3600" i="1" dirty="0">
                <a:effectLst/>
                <a:latin typeface="Georgia" pitchFamily="18" charset="0"/>
              </a:rPr>
            </a:br>
            <a:r>
              <a:rPr lang="en-US" sz="3600" i="1" dirty="0">
                <a:effectLst/>
                <a:latin typeface="Georgia" pitchFamily="18" charset="0"/>
              </a:rPr>
              <a:t>April 30, 2025</a:t>
            </a:r>
            <a:endParaRPr lang="en-US" sz="2700" b="0" dirty="0">
              <a:latin typeface="Georg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Dan Pallme, Asst Chief of Freight  </a:t>
            </a:r>
          </a:p>
        </p:txBody>
      </p:sp>
    </p:spTree>
    <p:extLst>
      <p:ext uri="{BB962C8B-B14F-4D97-AF65-F5344CB8AC3E}">
        <p14:creationId xmlns:p14="http://schemas.microsoft.com/office/powerpoint/2010/main" val="2705410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15FA8-D456-41D1-91D1-3744A0583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 in Tennessee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60B64-10DD-4F94-A6A4-6EDAE3173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886200"/>
            <a:ext cx="7772400" cy="2182151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1800" dirty="0"/>
              <a:t>6 Class I railroads (2,177 miles)</a:t>
            </a:r>
          </a:p>
          <a:p>
            <a:pPr lvl="1">
              <a:buClr>
                <a:schemeClr val="tx1"/>
              </a:buClr>
              <a:buFont typeface="Open Sans" panose="020B0606030504020204" pitchFamily="34" charset="0"/>
              <a:buChar char="−"/>
            </a:pPr>
            <a:r>
              <a:rPr lang="en-US" sz="1400" dirty="0"/>
              <a:t>BNSF, CNIC, CSX, CPKC, NS, and UP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No Class II (regional) railroads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19 Class III (</a:t>
            </a:r>
            <a:r>
              <a:rPr lang="en-US" sz="1800" dirty="0" err="1"/>
              <a:t>shortline</a:t>
            </a:r>
            <a:r>
              <a:rPr lang="en-US" sz="1800" dirty="0"/>
              <a:t>) railroads (763 miles)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2 Passenger lines</a:t>
            </a:r>
          </a:p>
          <a:p>
            <a:pPr lvl="1">
              <a:buClr>
                <a:schemeClr val="tx1"/>
              </a:buClr>
              <a:buFont typeface="Open Sans" panose="020B0606030504020204" pitchFamily="34" charset="0"/>
              <a:buChar char="−"/>
            </a:pPr>
            <a:r>
              <a:rPr lang="en-US" sz="1400" dirty="0"/>
              <a:t>Amtrak (Chicago – Memphis - New Orleans)</a:t>
            </a:r>
          </a:p>
          <a:p>
            <a:pPr lvl="1">
              <a:buClr>
                <a:schemeClr val="tx1"/>
              </a:buClr>
              <a:buFont typeface="Open Sans" panose="020B0606030504020204" pitchFamily="34" charset="0"/>
              <a:buChar char="−"/>
            </a:pPr>
            <a:r>
              <a:rPr lang="en-US" sz="1400" dirty="0" err="1"/>
              <a:t>WeGo</a:t>
            </a:r>
            <a:r>
              <a:rPr lang="en-US" sz="1400" dirty="0"/>
              <a:t> Star (Nashville commuter)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E22143-275D-46BA-37D9-313B726E2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5" y="1087397"/>
            <a:ext cx="8313409" cy="272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6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3F7F5-F59C-406B-BF7D-E7F38834D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Tennessee Railroad Crossings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00B872-A0AD-497D-811E-BEC5B6B09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10" t="-1" r="13932" b="13490"/>
          <a:stretch/>
        </p:blipFill>
        <p:spPr>
          <a:xfrm>
            <a:off x="1645920" y="2057400"/>
            <a:ext cx="5760720" cy="28346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7069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glow rad="101600">
              <a:schemeClr val="bg2">
                <a:alpha val="60000"/>
              </a:schemeClr>
            </a:glow>
          </a:effectLst>
        </p:spPr>
        <p:txBody>
          <a:bodyPr/>
          <a:lstStyle/>
          <a:p>
            <a:r>
              <a:rPr lang="en-US" dirty="0">
                <a:latin typeface="Georgia" pitchFamily="18" charset="0"/>
              </a:rPr>
              <a:t>Public Transportation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0310" y="4267200"/>
            <a:ext cx="6367008" cy="132267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/>
              <a:t>Primary Activities:</a:t>
            </a:r>
          </a:p>
          <a:p>
            <a:pPr marL="4572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DCCD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</a:rPr>
              <a:t>Ad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minister state and federal grant programs for public transportation</a:t>
            </a:r>
          </a:p>
          <a:p>
            <a:pPr marL="857250" lvl="2" indent="-285750">
              <a:buClr>
                <a:srgbClr val="2DCCD3"/>
              </a:buClr>
              <a:buFont typeface="Wingdings" panose="05000000000000000000" pitchFamily="2" charset="2"/>
              <a:buChar char="Ø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Grant monitoring and compliance</a:t>
            </a: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F6AA106D-9517-4433-87E4-A349DA7A95C6}"/>
              </a:ext>
            </a:extLst>
          </p:cNvPr>
          <p:cNvSpPr txBox="1">
            <a:spLocks/>
          </p:cNvSpPr>
          <p:nvPr/>
        </p:nvSpPr>
        <p:spPr>
          <a:xfrm>
            <a:off x="414792" y="1542201"/>
            <a:ext cx="4157208" cy="104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b="1" dirty="0"/>
              <a:t>Staff:</a:t>
            </a:r>
          </a:p>
          <a:p>
            <a:pPr marL="457200" lvl="1">
              <a:buFont typeface="Wingdings" panose="05000000000000000000" pitchFamily="2" charset="2"/>
              <a:buChar char="Ø"/>
            </a:pPr>
            <a:r>
              <a:rPr lang="en-US" sz="1600" dirty="0"/>
              <a:t>Kaitlyn McClanahan, Manager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A695E7-2523-5BDF-7409-7C1C3B780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478" y="2686050"/>
            <a:ext cx="2600325" cy="1485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DEE374-518F-ADAE-05D0-8DD2DB8E0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853" y="1123019"/>
            <a:ext cx="2381250" cy="1428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9993E9-917F-7564-0B56-882628656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4352272"/>
            <a:ext cx="153868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74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glow rad="101600">
              <a:schemeClr val="bg2">
                <a:alpha val="60000"/>
              </a:schemeClr>
            </a:glow>
          </a:effectLst>
        </p:spPr>
        <p:txBody>
          <a:bodyPr/>
          <a:lstStyle/>
          <a:p>
            <a:r>
              <a:rPr lang="en-US" dirty="0">
                <a:latin typeface="Georgia" pitchFamily="18" charset="0"/>
              </a:rPr>
              <a:t>Rail Engineering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4792" y="3747719"/>
            <a:ext cx="6178335" cy="2080055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/>
              <a:t>Primary Activities:</a:t>
            </a:r>
          </a:p>
          <a:p>
            <a:pPr marL="4572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DCCD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Section 130 Program (23 USC 130) railroad crossing safety</a:t>
            </a:r>
          </a:p>
          <a:p>
            <a:pPr marL="4572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DCCD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</a:rPr>
              <a:t>23 CFR 646.214(b)(2) Recommendations</a:t>
            </a:r>
          </a:p>
          <a:p>
            <a:pPr marL="4572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DCCD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Crashes and TCA 65-11-113 “Fatality law”</a:t>
            </a:r>
          </a:p>
          <a:p>
            <a:pPr marL="4572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DCCD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</a:rPr>
              <a:t>TDOT Rule 16980-9-1 “Railroad grade crossing standards”</a:t>
            </a:r>
          </a:p>
          <a:p>
            <a:pPr marL="4572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DCCD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Quiet Zones and 49 CFR Part 222 “Train Horn Rule”</a:t>
            </a: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F6AA106D-9517-4433-87E4-A349DA7A95C6}"/>
              </a:ext>
            </a:extLst>
          </p:cNvPr>
          <p:cNvSpPr txBox="1">
            <a:spLocks/>
          </p:cNvSpPr>
          <p:nvPr/>
        </p:nvSpPr>
        <p:spPr>
          <a:xfrm>
            <a:off x="414792" y="1295400"/>
            <a:ext cx="4157208" cy="1963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b="1" dirty="0"/>
              <a:t>Staff:</a:t>
            </a:r>
          </a:p>
          <a:p>
            <a:pPr marL="457200" lvl="1">
              <a:buFont typeface="Wingdings" panose="05000000000000000000" pitchFamily="2" charset="2"/>
              <a:buChar char="Ø"/>
            </a:pPr>
            <a:r>
              <a:rPr lang="en-US" sz="1600" dirty="0"/>
              <a:t>Vacant, Team Lead</a:t>
            </a:r>
          </a:p>
          <a:p>
            <a:pPr marL="457200" lvl="1">
              <a:buFont typeface="Wingdings" panose="05000000000000000000" pitchFamily="2" charset="2"/>
              <a:buChar char="Ø"/>
            </a:pPr>
            <a:r>
              <a:rPr lang="en-US" sz="1600" dirty="0"/>
              <a:t>David Martin</a:t>
            </a:r>
          </a:p>
          <a:p>
            <a:pPr marL="457200" lvl="1">
              <a:buFont typeface="Wingdings" panose="05000000000000000000" pitchFamily="2" charset="2"/>
              <a:buChar char="Ø"/>
            </a:pPr>
            <a:r>
              <a:rPr lang="en-US" sz="1600" dirty="0"/>
              <a:t>Niyonzima “Etienne”</a:t>
            </a:r>
          </a:p>
          <a:p>
            <a:pPr marL="457200" lvl="1">
              <a:buFont typeface="Wingdings" panose="05000000000000000000" pitchFamily="2" charset="2"/>
              <a:buChar char="Ø"/>
            </a:pPr>
            <a:r>
              <a:rPr lang="en-US" sz="1600" dirty="0"/>
              <a:t>Clarence Langley</a:t>
            </a:r>
            <a:endParaRPr lang="en-US" sz="1600" dirty="0">
              <a:latin typeface="+mn-lt"/>
            </a:endParaRPr>
          </a:p>
          <a:p>
            <a:pPr marL="457200" lvl="1">
              <a:buFont typeface="Wingdings" panose="05000000000000000000" pitchFamily="2" charset="2"/>
              <a:buChar char="Ø"/>
            </a:pPr>
            <a:r>
              <a:rPr lang="en-US" sz="1600" dirty="0"/>
              <a:t>Drew Daruka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92C04C-4790-418B-9000-24BD4254B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199725"/>
            <a:ext cx="3133655" cy="235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15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glow rad="101600">
              <a:schemeClr val="bg2">
                <a:alpha val="60000"/>
              </a:schemeClr>
            </a:glow>
          </a:effectLst>
        </p:spPr>
        <p:txBody>
          <a:bodyPr/>
          <a:lstStyle/>
          <a:p>
            <a:r>
              <a:rPr lang="en-US" dirty="0">
                <a:latin typeface="Georgia" pitchFamily="18" charset="0"/>
              </a:rPr>
              <a:t>Rail Safety and Inspection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4792" y="3747719"/>
            <a:ext cx="6367008" cy="2080055"/>
          </a:xfrm>
          <a:solidFill>
            <a:schemeClr val="bg1"/>
          </a:solidFill>
          <a:ln>
            <a:noFill/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b="1" dirty="0"/>
              <a:t>Primary Activities:</a:t>
            </a:r>
          </a:p>
          <a:p>
            <a:pPr marL="4572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DCCD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Perform state crossing inspections</a:t>
            </a:r>
          </a:p>
          <a:p>
            <a:pPr marL="4572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DCCD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Enforce state laws - walkways, clearances, and safety</a:t>
            </a:r>
          </a:p>
          <a:p>
            <a:pPr marL="4572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DCCD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</a:rPr>
              <a:t>Perform federal inspections – FRA certified in track, signals, and operating practices</a:t>
            </a:r>
          </a:p>
          <a:p>
            <a:pPr marL="4572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DCCD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</a:rPr>
              <a:t>Respond to complaints from citizens, railroad employees, and governmental agencies 24/7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DCCD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</a:rPr>
              <a:t>Liaison between citizens/local governments and the railroads</a:t>
            </a: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F6AA106D-9517-4433-87E4-A349DA7A95C6}"/>
              </a:ext>
            </a:extLst>
          </p:cNvPr>
          <p:cNvSpPr txBox="1">
            <a:spLocks/>
          </p:cNvSpPr>
          <p:nvPr/>
        </p:nvSpPr>
        <p:spPr>
          <a:xfrm>
            <a:off x="414792" y="1225146"/>
            <a:ext cx="4157208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b="1" dirty="0"/>
              <a:t>Staff:</a:t>
            </a:r>
          </a:p>
          <a:p>
            <a:pPr marL="457200" lvl="1">
              <a:buFont typeface="Wingdings" panose="05000000000000000000" pitchFamily="2" charset="2"/>
              <a:buChar char="Ø"/>
            </a:pPr>
            <a:r>
              <a:rPr lang="en-US" sz="1600" dirty="0"/>
              <a:t>Taylor Ackerman, Team Lead</a:t>
            </a:r>
          </a:p>
          <a:p>
            <a:pPr marL="457200" lvl="1">
              <a:buFont typeface="Wingdings" panose="05000000000000000000" pitchFamily="2" charset="2"/>
              <a:buChar char="Ø"/>
            </a:pPr>
            <a:r>
              <a:rPr lang="en-US" sz="1600" dirty="0"/>
              <a:t>Brian Roberts</a:t>
            </a:r>
            <a:endParaRPr lang="en-US" sz="1600" dirty="0">
              <a:latin typeface="+mn-lt"/>
            </a:endParaRPr>
          </a:p>
          <a:p>
            <a:pPr marL="457200" lvl="1">
              <a:buFont typeface="Wingdings" panose="05000000000000000000" pitchFamily="2" charset="2"/>
              <a:buChar char="Ø"/>
            </a:pPr>
            <a:r>
              <a:rPr lang="en-US" sz="1600" dirty="0"/>
              <a:t>Gregory Tucker</a:t>
            </a:r>
          </a:p>
          <a:p>
            <a:pPr marL="457200" lvl="1">
              <a:buFont typeface="Wingdings" panose="05000000000000000000" pitchFamily="2" charset="2"/>
              <a:buChar char="Ø"/>
            </a:pPr>
            <a:r>
              <a:rPr lang="en-US" sz="1600" dirty="0"/>
              <a:t>Wesley Salyers</a:t>
            </a:r>
          </a:p>
          <a:p>
            <a:pPr marL="457200" lvl="1">
              <a:buFont typeface="Wingdings" panose="05000000000000000000" pitchFamily="2" charset="2"/>
              <a:buChar char="Ø"/>
            </a:pPr>
            <a:r>
              <a:rPr lang="en-US" sz="1600" dirty="0"/>
              <a:t>Vacant, Rail Safety Inspector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8FA41-E59A-0A48-5599-EBF146D5C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276" y="1225146"/>
            <a:ext cx="1947076" cy="1885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94854D-BDF0-F124-3962-3CEA77225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734" y="1542201"/>
            <a:ext cx="2163866" cy="215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11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glow rad="101600">
              <a:schemeClr val="bg2">
                <a:alpha val="60000"/>
              </a:schemeClr>
            </a:glow>
          </a:effectLst>
        </p:spPr>
        <p:txBody>
          <a:bodyPr/>
          <a:lstStyle/>
          <a:p>
            <a:r>
              <a:rPr lang="en-US" dirty="0">
                <a:latin typeface="Georgia" pitchFamily="18" charset="0"/>
              </a:rPr>
              <a:t>Freight Planning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4792" y="3254056"/>
            <a:ext cx="4309608" cy="2613344"/>
          </a:xfrm>
          <a:solidFill>
            <a:schemeClr val="bg1"/>
          </a:solidFill>
          <a:ln>
            <a:noFill/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b="1" dirty="0"/>
              <a:t>Primary Activities:</a:t>
            </a:r>
          </a:p>
          <a:p>
            <a:pPr marL="4572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DCCD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Applications for federal grants</a:t>
            </a:r>
          </a:p>
          <a:p>
            <a:pPr marL="4572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DCCD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State Multimodal Freight Plan</a:t>
            </a:r>
          </a:p>
          <a:p>
            <a:pPr marL="4572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DCCD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State Rail Plan</a:t>
            </a:r>
          </a:p>
          <a:p>
            <a:pPr marL="4572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DCCD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Rail Preservation Grant Program</a:t>
            </a:r>
          </a:p>
          <a:p>
            <a:pPr marL="4572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DCCD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</a:rPr>
              <a:t>State Safety Oversight (SSO) Program</a:t>
            </a:r>
          </a:p>
          <a:p>
            <a:pPr marL="857250" lvl="2" indent="-285750">
              <a:buClr>
                <a:srgbClr val="2DCCD3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prstClr val="black"/>
                </a:solidFill>
              </a:rPr>
              <a:t>Memphis Area Transit Authority (MATA) Downtown Trolley</a:t>
            </a:r>
          </a:p>
          <a:p>
            <a:pPr marL="857250" lvl="2" indent="-285750">
              <a:buClr>
                <a:srgbClr val="2DCCD3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prstClr val="black"/>
                </a:solidFill>
              </a:rPr>
              <a:t>Chattanooga Area Regional Transportation Authority (CARTA) Inclined Railway</a:t>
            </a: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F6AA106D-9517-4433-87E4-A349DA7A95C6}"/>
              </a:ext>
            </a:extLst>
          </p:cNvPr>
          <p:cNvSpPr txBox="1">
            <a:spLocks/>
          </p:cNvSpPr>
          <p:nvPr/>
        </p:nvSpPr>
        <p:spPr>
          <a:xfrm>
            <a:off x="414792" y="1371601"/>
            <a:ext cx="4157208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b="1" dirty="0"/>
              <a:t>Staff:</a:t>
            </a:r>
          </a:p>
          <a:p>
            <a:pPr marL="457200" lvl="1">
              <a:buFont typeface="Wingdings" panose="05000000000000000000" pitchFamily="2" charset="2"/>
              <a:buChar char="Ø"/>
            </a:pPr>
            <a:r>
              <a:rPr lang="en-US" sz="1600" dirty="0"/>
              <a:t>Kathy Combs, Team Lead</a:t>
            </a:r>
          </a:p>
          <a:p>
            <a:pPr marL="457200" lvl="1">
              <a:buFont typeface="Wingdings" panose="05000000000000000000" pitchFamily="2" charset="2"/>
              <a:buChar char="Ø"/>
            </a:pPr>
            <a:r>
              <a:rPr lang="en-US" sz="1600" dirty="0"/>
              <a:t>Adam Jaeckel</a:t>
            </a:r>
          </a:p>
          <a:p>
            <a:pPr marL="457200" lvl="1">
              <a:buFont typeface="Wingdings" panose="05000000000000000000" pitchFamily="2" charset="2"/>
              <a:buChar char="Ø"/>
            </a:pPr>
            <a:r>
              <a:rPr lang="en-US" sz="1600" dirty="0"/>
              <a:t>Christopher Broach</a:t>
            </a:r>
            <a:endParaRPr lang="en-US" sz="16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41382-EB97-CFA2-9225-12A30FEF3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983" y="1496964"/>
            <a:ext cx="2346427" cy="1757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A08AB3-20D7-9C00-AD2A-2B865587F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030" y="3886200"/>
            <a:ext cx="2205932" cy="1656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30DEAD-6AC5-88F5-B2A5-FE84B3AD5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1630" y="1199554"/>
            <a:ext cx="1763052" cy="2351911"/>
          </a:xfrm>
          <a:prstGeom prst="rect">
            <a:avLst/>
          </a:prstGeom>
        </p:spPr>
      </p:pic>
      <p:pic>
        <p:nvPicPr>
          <p:cNvPr id="9" name="Picture 8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A78B9FB4-67BB-6726-1DF6-074E6783CA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5555" y="3675955"/>
            <a:ext cx="2475480" cy="18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81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glow rad="101600">
              <a:schemeClr val="bg2">
                <a:alpha val="60000"/>
              </a:schemeClr>
            </a:glow>
          </a:effectLst>
        </p:spPr>
        <p:txBody>
          <a:bodyPr/>
          <a:lstStyle/>
          <a:p>
            <a:r>
              <a:rPr lang="en-US" dirty="0">
                <a:latin typeface="Georgia" pitchFamily="18" charset="0"/>
              </a:rPr>
              <a:t>Railroad Coordination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4792" y="3962400"/>
            <a:ext cx="6367008" cy="190500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/>
              <a:t>Primary Activities:</a:t>
            </a:r>
          </a:p>
          <a:p>
            <a:pPr marL="4572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DCCD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Railroad coordination for </a:t>
            </a:r>
            <a:r>
              <a:rPr lang="en-US" sz="1600" dirty="0">
                <a:solidFill>
                  <a:prstClr val="black"/>
                </a:solidFill>
              </a:rPr>
              <a:t>federally-funded h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ighway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projects</a:t>
            </a:r>
          </a:p>
          <a:p>
            <a:pPr marL="857250" lvl="2" indent="-285750">
              <a:buClr>
                <a:srgbClr val="2DCCD3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prstClr val="black"/>
                </a:solidFill>
              </a:rPr>
              <a:t>Facilitates railroad company review of design plans</a:t>
            </a:r>
          </a:p>
          <a:p>
            <a:pPr marL="857250" lvl="2" indent="-285750">
              <a:buClr>
                <a:srgbClr val="2DCCD3"/>
              </a:buClr>
              <a:buFont typeface="Wingdings" panose="05000000000000000000" pitchFamily="2" charset="2"/>
              <a:buChar char="Ø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Crossing agreements with railroads</a:t>
            </a:r>
          </a:p>
          <a:p>
            <a:pPr marL="857250" lvl="2" indent="-285750">
              <a:buClr>
                <a:srgbClr val="2DCCD3"/>
              </a:buClr>
              <a:buFont typeface="Wingdings" panose="05000000000000000000" pitchFamily="2" charset="2"/>
              <a:buChar char="Ø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Special Provisions for railroads in construction contracts</a:t>
            </a:r>
          </a:p>
          <a:p>
            <a:pPr marL="857250" lvl="2" indent="-285750">
              <a:buClr>
                <a:srgbClr val="2DCCD3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prstClr val="black"/>
                </a:solidFill>
              </a:rPr>
              <a:t>Railroad coordination certification to FHWA</a:t>
            </a:r>
          </a:p>
          <a:p>
            <a:pPr marL="857250" lvl="2" indent="-285750">
              <a:buClr>
                <a:srgbClr val="2DCCD3"/>
              </a:buClr>
              <a:buFont typeface="Wingdings" panose="05000000000000000000" pitchFamily="2" charset="2"/>
              <a:buChar char="Ø"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DCCD3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F6AA106D-9517-4433-87E4-A349DA7A95C6}"/>
              </a:ext>
            </a:extLst>
          </p:cNvPr>
          <p:cNvSpPr txBox="1">
            <a:spLocks/>
          </p:cNvSpPr>
          <p:nvPr/>
        </p:nvSpPr>
        <p:spPr>
          <a:xfrm>
            <a:off x="414792" y="1734298"/>
            <a:ext cx="3700008" cy="894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b="1" dirty="0"/>
              <a:t>Staff:</a:t>
            </a:r>
          </a:p>
          <a:p>
            <a:pPr marL="457200" lvl="1">
              <a:buFont typeface="Wingdings" panose="05000000000000000000" pitchFamily="2" charset="2"/>
              <a:buChar char="Ø"/>
            </a:pPr>
            <a:r>
              <a:rPr lang="en-US" sz="1600" dirty="0"/>
              <a:t>Jay Lanius, Manager</a:t>
            </a:r>
          </a:p>
        </p:txBody>
      </p:sp>
      <p:pic>
        <p:nvPicPr>
          <p:cNvPr id="8" name="Picture 7" descr="Woman signing contract">
            <a:extLst>
              <a:ext uri="{FF2B5EF4-FFF2-40B4-BE49-F238E27FC236}">
                <a16:creationId xmlns:a16="http://schemas.microsoft.com/office/drawing/2014/main" id="{D94A2956-F3C7-C188-390A-37E2C3E51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846" y="1447800"/>
            <a:ext cx="3544164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78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E1022-9CF6-B658-E91D-BEFF0A535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35C50-10C9-68B4-51EB-1C8C309DA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057401"/>
            <a:ext cx="8763000" cy="1905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Erik Andersen, P.E.</a:t>
            </a:r>
          </a:p>
          <a:p>
            <a:pPr marL="0" indent="0" algn="ctr">
              <a:buNone/>
            </a:pPr>
            <a:r>
              <a:rPr lang="en-US" sz="1800" dirty="0"/>
              <a:t>Freight, Rail Safety &amp; Engineering Manager</a:t>
            </a:r>
          </a:p>
          <a:p>
            <a:pPr marL="0" indent="0" algn="ctr">
              <a:buNone/>
            </a:pPr>
            <a:r>
              <a:rPr lang="en-US" sz="1800" dirty="0"/>
              <a:t>TDOT Passenger Transportation, Rail, and Freight Division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Erik.Andersen@tn.gov</a:t>
            </a:r>
            <a:endParaRPr lang="en-US" sz="18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rgbClr val="0070C0"/>
                </a:solidFill>
              </a:rPr>
              <a:t>615.253.1043</a:t>
            </a:r>
          </a:p>
          <a:p>
            <a:pPr marL="0" indent="0" algn="ctr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436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19A4065-C8EC-89A7-AB53-2EFF862796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5657850"/>
            <a:ext cx="9144000" cy="342900"/>
          </a:xfrm>
        </p:spPr>
        <p:txBody>
          <a:bodyPr anchor="ctr" anchorCtr="1"/>
          <a:lstStyle/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</a:rPr>
              <a:t>Preston Elliott, Deputy Commissioner | Bureau of Planning</a:t>
            </a:r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6A441DC4-7187-0F2D-45E5-5FACFD2B21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4" y="4102912"/>
            <a:ext cx="8839203" cy="1311938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latin typeface="PermianSlabSerifTypeface"/>
              </a:rPr>
              <a:t>FAC Update</a:t>
            </a:r>
            <a:br>
              <a:rPr lang="en-US" dirty="0">
                <a:latin typeface="PermianSlabSerifTypeface"/>
              </a:rPr>
            </a:br>
            <a:r>
              <a:rPr lang="en-US" dirty="0">
                <a:latin typeface="PermianSlabSerifTypeface"/>
              </a:rPr>
              <a:t>FY26 Budget Request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0922-694D-0604-46D4-6DFF46FB304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400" dirty="0">
                <a:latin typeface="PermianSlabSerifTypeface"/>
              </a:rPr>
              <a:t>Governor's Proposed FY26 Budget</a:t>
            </a:r>
            <a:endParaRPr lang="en-US" sz="2400" dirty="0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3C0672EA-F874-0D11-1DB4-79999FA9993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9902" y="1699503"/>
          <a:ext cx="8124497" cy="3962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21879">
                  <a:extLst>
                    <a:ext uri="{9D8B030D-6E8A-4147-A177-3AD203B41FA5}">
                      <a16:colId xmlns:a16="http://schemas.microsoft.com/office/drawing/2014/main" val="1791814351"/>
                    </a:ext>
                  </a:extLst>
                </a:gridCol>
                <a:gridCol w="1544193">
                  <a:extLst>
                    <a:ext uri="{9D8B030D-6E8A-4147-A177-3AD203B41FA5}">
                      <a16:colId xmlns:a16="http://schemas.microsoft.com/office/drawing/2014/main" val="4209250644"/>
                    </a:ext>
                  </a:extLst>
                </a:gridCol>
                <a:gridCol w="1658099">
                  <a:extLst>
                    <a:ext uri="{9D8B030D-6E8A-4147-A177-3AD203B41FA5}">
                      <a16:colId xmlns:a16="http://schemas.microsoft.com/office/drawing/2014/main" val="532525063"/>
                    </a:ext>
                  </a:extLst>
                </a:gridCol>
                <a:gridCol w="1700326">
                  <a:extLst>
                    <a:ext uri="{9D8B030D-6E8A-4147-A177-3AD203B41FA5}">
                      <a16:colId xmlns:a16="http://schemas.microsoft.com/office/drawing/2014/main" val="3594775341"/>
                    </a:ext>
                  </a:extLst>
                </a:gridCol>
              </a:tblGrid>
              <a:tr h="301066">
                <a:tc>
                  <a:txBody>
                    <a:bodyPr/>
                    <a:lstStyle/>
                    <a:p>
                      <a:pPr lvl="0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 b="1" dirty="0"/>
                        <a:t>Recurring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 b="1" dirty="0"/>
                        <a:t>Non-Recurring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 b="1" dirty="0"/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5676564"/>
                  </a:ext>
                </a:extLst>
              </a:tr>
              <a:tr h="301066"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/>
                        <a:t>Pavement Program Investment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$16,031,250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$108,968,750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$125,000,000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6554942"/>
                  </a:ext>
                </a:extLst>
              </a:tr>
              <a:tr h="301066"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/>
                        <a:t>Bridge Program Investment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$16,031,250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$58,968,750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$75,000,000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5994915"/>
                  </a:ext>
                </a:extLst>
              </a:tr>
              <a:tr h="301066"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/>
                        <a:t>Spot Safety Program Reinforcement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$12,825,000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$7,175,000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$20,000,000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4034155"/>
                  </a:ext>
                </a:extLst>
              </a:tr>
              <a:tr h="301066"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/>
                        <a:t>State Infrastructure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$50,000,000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$50,000,000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4876540"/>
                  </a:ext>
                </a:extLst>
              </a:tr>
              <a:tr h="301066"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/>
                        <a:t>Rural Service Patrol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$16,700,000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$16,700,000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6580188"/>
                  </a:ext>
                </a:extLst>
              </a:tr>
              <a:tr h="301066"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/>
                        <a:t>Mowing and Litter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$6,412,500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$6,412,500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8072268"/>
                  </a:ext>
                </a:extLst>
              </a:tr>
              <a:tr h="301066"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/>
                        <a:t>Pay for Performance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$12,000,000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$12,000,000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2020175"/>
                  </a:ext>
                </a:extLst>
              </a:tr>
              <a:tr h="301066"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/>
                        <a:t>Expedited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$774,887,500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$774,887,500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9252184"/>
                  </a:ext>
                </a:extLst>
              </a:tr>
              <a:tr h="30106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Air Carriers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1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400" b="1" dirty="0"/>
                        <a:t>$34,300,000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1" dirty="0"/>
                        <a:t>$34,300,000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1559420"/>
                  </a:ext>
                </a:extLst>
              </a:tr>
              <a:tr h="30106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General Aviation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1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400" b="1" dirty="0"/>
                        <a:t>$1,000,000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400" b="1" dirty="0"/>
                        <a:t>$1,000,000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8039651"/>
                  </a:ext>
                </a:extLst>
              </a:tr>
              <a:tr h="30106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Wilson County – Peyton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1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400" b="1" dirty="0"/>
                        <a:t>$3,200,000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400" b="1" dirty="0"/>
                        <a:t>$3,200,000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9066856"/>
                  </a:ext>
                </a:extLst>
              </a:tr>
              <a:tr h="301066"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$80,000,000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$1,038,500,000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400" b="1" dirty="0"/>
                        <a:t>$1,118,500,000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928472"/>
                  </a:ext>
                </a:extLst>
              </a:tr>
            </a:tbl>
          </a:graphicData>
        </a:graphic>
      </p:graphicFrame>
      <p:sp>
        <p:nvSpPr>
          <p:cNvPr id="4" name="TextBox 2">
            <a:extLst>
              <a:ext uri="{FF2B5EF4-FFF2-40B4-BE49-F238E27FC236}">
                <a16:creationId xmlns:a16="http://schemas.microsoft.com/office/drawing/2014/main" id="{10582EFF-E500-CE70-5B94-FE4946BA4B00}"/>
              </a:ext>
            </a:extLst>
          </p:cNvPr>
          <p:cNvSpPr txBox="1"/>
          <p:nvPr/>
        </p:nvSpPr>
        <p:spPr>
          <a:xfrm>
            <a:off x="1" y="5706423"/>
            <a:ext cx="3810003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1B365D"/>
                </a:solidFill>
                <a:latin typeface="PermianSlabSerifTypeface" pitchFamily="50"/>
              </a:rPr>
              <a:t>Budget Hearings, FY 2026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Safety First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AA2AFA-1456-4AF3-9B2D-9D5E56797958}"/>
              </a:ext>
            </a:extLst>
          </p:cNvPr>
          <p:cNvSpPr/>
          <p:nvPr/>
        </p:nvSpPr>
        <p:spPr>
          <a:xfrm>
            <a:off x="457200" y="1295400"/>
            <a:ext cx="808703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Zone Awareness Week – FL vs TN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Safety (fatalities) in 2024 vs 2023 – 1,191 vs 1,323 (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10% decrease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Pedestrians – 172 vs 206 (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15% decrease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42%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are unrestrained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Large Trucks and Bus – 170 vs 163 (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4% increase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 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Motorcyclists, ATV and other – 183 vs 199 (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8% decrease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Teen drivers (age 13 – 19) – 158 vs 137 (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13% decrease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Senior drivers (age 65+) – 285 vs 262 (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8% increase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0389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6F45E-4A4A-5405-5855-245E3DB4240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85800"/>
            <a:r>
              <a:rPr lang="en-US" sz="2400" dirty="0">
                <a:latin typeface="PermianSlabSerifTypeface"/>
              </a:rPr>
              <a:t>The Growing Need for Infrastructure Investment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77B134-9344-93CF-E8BA-5875719C8E2A}"/>
              </a:ext>
            </a:extLst>
          </p:cNvPr>
          <p:cNvGrpSpPr/>
          <p:nvPr/>
        </p:nvGrpSpPr>
        <p:grpSpPr>
          <a:xfrm>
            <a:off x="620310" y="1723159"/>
            <a:ext cx="2652610" cy="2568522"/>
            <a:chOff x="620310" y="865909"/>
            <a:chExt cx="2652610" cy="25685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752CAF5-0775-533E-5049-7685B0793C51}"/>
                </a:ext>
              </a:extLst>
            </p:cNvPr>
            <p:cNvSpPr/>
            <p:nvPr/>
          </p:nvSpPr>
          <p:spPr>
            <a:xfrm>
              <a:off x="620310" y="865909"/>
              <a:ext cx="2652610" cy="253166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B365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13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" name="TextBox 19">
              <a:extLst>
                <a:ext uri="{FF2B5EF4-FFF2-40B4-BE49-F238E27FC236}">
                  <a16:creationId xmlns:a16="http://schemas.microsoft.com/office/drawing/2014/main" id="{A7F78E89-8F0B-3B67-F790-D9802AA8FC54}"/>
                </a:ext>
              </a:extLst>
            </p:cNvPr>
            <p:cNvSpPr txBox="1"/>
            <p:nvPr/>
          </p:nvSpPr>
          <p:spPr>
            <a:xfrm>
              <a:off x="690829" y="966749"/>
              <a:ext cx="2511573" cy="62324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68580" tIns="34290" rIns="68580" bIns="34290" anchor="t" anchorCtr="1" compatLnSpc="1">
              <a:sp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600" b="1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$38B</a:t>
              </a:r>
              <a:endParaRPr lang="en-US" dirty="0">
                <a:solidFill>
                  <a:srgbClr val="FFFFFF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D9D381D-A198-EA90-4DF4-986038AED800}"/>
                </a:ext>
              </a:extLst>
            </p:cNvPr>
            <p:cNvSpPr/>
            <p:nvPr/>
          </p:nvSpPr>
          <p:spPr>
            <a:xfrm>
              <a:off x="1145441" y="1892807"/>
              <a:ext cx="1602348" cy="153388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BFBFB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13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7" name="TextBox 33">
              <a:extLst>
                <a:ext uri="{FF2B5EF4-FFF2-40B4-BE49-F238E27FC236}">
                  <a16:creationId xmlns:a16="http://schemas.microsoft.com/office/drawing/2014/main" id="{CBFC6E4E-9F5B-C40E-8A19-A46D6ECF0599}"/>
                </a:ext>
              </a:extLst>
            </p:cNvPr>
            <p:cNvSpPr txBox="1"/>
            <p:nvPr/>
          </p:nvSpPr>
          <p:spPr>
            <a:xfrm>
              <a:off x="1111809" y="2025441"/>
              <a:ext cx="1669621" cy="55399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100" b="1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$1.3B</a:t>
              </a:r>
              <a:endParaRPr lang="en-US" sz="1500" b="1" dirty="0">
                <a:solidFill>
                  <a:srgbClr val="FFFFFF"/>
                </a:solidFill>
                <a:latin typeface="Open Sans"/>
                <a:ea typeface="Open Sans"/>
                <a:cs typeface="Open Sans"/>
              </a:endParaRPr>
            </a:p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9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TDOT Annual Program</a:t>
              </a:r>
              <a:endParaRPr lang="en-US" sz="1050" dirty="0">
                <a:solidFill>
                  <a:srgbClr val="FFFFFF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8228857-D8DE-0467-BF6B-E62A247C6097}"/>
                </a:ext>
              </a:extLst>
            </p:cNvPr>
            <p:cNvSpPr/>
            <p:nvPr/>
          </p:nvSpPr>
          <p:spPr>
            <a:xfrm>
              <a:off x="1501627" y="2552767"/>
              <a:ext cx="889976" cy="881664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0F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13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" name="TextBox 40">
              <a:extLst>
                <a:ext uri="{FF2B5EF4-FFF2-40B4-BE49-F238E27FC236}">
                  <a16:creationId xmlns:a16="http://schemas.microsoft.com/office/drawing/2014/main" id="{D2880892-76F2-EEB9-A840-2EED40F29EE4}"/>
                </a:ext>
              </a:extLst>
            </p:cNvPr>
            <p:cNvSpPr txBox="1"/>
            <p:nvPr/>
          </p:nvSpPr>
          <p:spPr>
            <a:xfrm>
              <a:off x="1376876" y="2729858"/>
              <a:ext cx="1139479" cy="62324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1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$616M</a:t>
              </a:r>
              <a:endParaRPr lang="en-US" sz="1013" b="1" dirty="0">
                <a:solidFill>
                  <a:srgbClr val="FFFFFF"/>
                </a:solidFill>
                <a:latin typeface="Open Sans"/>
                <a:ea typeface="Open Sans"/>
                <a:cs typeface="Open Sans"/>
              </a:endParaRPr>
            </a:p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8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New </a:t>
              </a:r>
            </a:p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8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Construction</a:t>
              </a:r>
            </a:p>
          </p:txBody>
        </p:sp>
      </p:grpSp>
      <p:cxnSp>
        <p:nvCxnSpPr>
          <p:cNvPr id="10" name="Straight Arrow Connector 15">
            <a:extLst>
              <a:ext uri="{FF2B5EF4-FFF2-40B4-BE49-F238E27FC236}">
                <a16:creationId xmlns:a16="http://schemas.microsoft.com/office/drawing/2014/main" id="{36943A4F-60CF-2B26-D598-7EEC7504794C}"/>
              </a:ext>
            </a:extLst>
          </p:cNvPr>
          <p:cNvCxnSpPr/>
          <p:nvPr/>
        </p:nvCxnSpPr>
        <p:spPr>
          <a:xfrm flipV="1">
            <a:off x="4294360" y="2193599"/>
            <a:ext cx="13232" cy="3148170"/>
          </a:xfrm>
          <a:prstGeom prst="straightConnector1">
            <a:avLst/>
          </a:prstGeom>
          <a:noFill/>
          <a:ln w="28575" cap="flat">
            <a:solidFill>
              <a:srgbClr val="1B365D"/>
            </a:solidFill>
            <a:prstDash val="solid"/>
            <a:miter/>
          </a:ln>
        </p:spPr>
      </p:cxnSp>
      <p:sp>
        <p:nvSpPr>
          <p:cNvPr id="11" name="TextBox 17">
            <a:extLst>
              <a:ext uri="{FF2B5EF4-FFF2-40B4-BE49-F238E27FC236}">
                <a16:creationId xmlns:a16="http://schemas.microsoft.com/office/drawing/2014/main" id="{0E6611D4-0378-3686-6EE8-3678C73ACF5A}"/>
              </a:ext>
            </a:extLst>
          </p:cNvPr>
          <p:cNvSpPr txBox="1"/>
          <p:nvPr/>
        </p:nvSpPr>
        <p:spPr>
          <a:xfrm>
            <a:off x="1" y="5692973"/>
            <a:ext cx="3810003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1B365D"/>
                </a:solidFill>
                <a:latin typeface="PermianSlabSerifTypeface" pitchFamily="50"/>
              </a:rPr>
              <a:t>Budget Hearings, FY 2026 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20A714BD-4A2A-C236-74C4-8B6A265CC6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0070" y="1957099"/>
            <a:ext cx="3835240" cy="18118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686112AB-94DF-0AB7-B6FD-2D9013D7A53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4780" y="4018833"/>
            <a:ext cx="3925820" cy="170285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" name="TextBox 21">
            <a:extLst>
              <a:ext uri="{FF2B5EF4-FFF2-40B4-BE49-F238E27FC236}">
                <a16:creationId xmlns:a16="http://schemas.microsoft.com/office/drawing/2014/main" id="{FA0CA169-43A1-4452-95F9-2C7BFF4C7F43}"/>
              </a:ext>
            </a:extLst>
          </p:cNvPr>
          <p:cNvSpPr txBox="1"/>
          <p:nvPr/>
        </p:nvSpPr>
        <p:spPr>
          <a:xfrm>
            <a:off x="5045631" y="1728262"/>
            <a:ext cx="2884118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u="sng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Average Bridges by Decade Built</a:t>
            </a:r>
            <a:endParaRPr lang="en-US" sz="12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C69890E3-3157-7257-BA4D-7A434B58F23C}"/>
              </a:ext>
            </a:extLst>
          </p:cNvPr>
          <p:cNvSpPr txBox="1"/>
          <p:nvPr/>
        </p:nvSpPr>
        <p:spPr>
          <a:xfrm>
            <a:off x="5045631" y="3771965"/>
            <a:ext cx="2884118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u="sng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Current Pavement Condition</a:t>
            </a:r>
            <a:endParaRPr lang="en-US" sz="12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16" name="Graphic 5">
            <a:extLst>
              <a:ext uri="{FF2B5EF4-FFF2-40B4-BE49-F238E27FC236}">
                <a16:creationId xmlns:a16="http://schemas.microsoft.com/office/drawing/2014/main" id="{CF874946-D98F-1EBB-04DF-1916E9B8C2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30356" y="4754431"/>
            <a:ext cx="2212665" cy="5628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7" name="TextBox 8">
            <a:extLst>
              <a:ext uri="{FF2B5EF4-FFF2-40B4-BE49-F238E27FC236}">
                <a16:creationId xmlns:a16="http://schemas.microsoft.com/office/drawing/2014/main" id="{ED957FFD-3BA0-5BB8-E013-252B783120E6}"/>
              </a:ext>
            </a:extLst>
          </p:cNvPr>
          <p:cNvSpPr txBox="1"/>
          <p:nvPr/>
        </p:nvSpPr>
        <p:spPr>
          <a:xfrm>
            <a:off x="112928" y="4300615"/>
            <a:ext cx="1393024" cy="6771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1F376D"/>
                </a:solidFill>
                <a:latin typeface="Open Sans Extrabold"/>
                <a:ea typeface="Open Sans Extrabold"/>
                <a:cs typeface="Open Sans Extrabold"/>
              </a:rPr>
              <a:t>FY24 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rgbClr val="1F376D"/>
                </a:solidFill>
                <a:latin typeface="Open Sans Extrabold"/>
                <a:ea typeface="Open Sans Extrabold"/>
                <a:cs typeface="Open Sans Extrabold"/>
              </a:rPr>
              <a:t>$3 Billion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8DC5C37F-95C4-3FAA-DC95-B03F2927B251}"/>
              </a:ext>
            </a:extLst>
          </p:cNvPr>
          <p:cNvSpPr txBox="1"/>
          <p:nvPr/>
        </p:nvSpPr>
        <p:spPr>
          <a:xfrm>
            <a:off x="136885" y="4868467"/>
            <a:ext cx="1558750" cy="73866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1" dirty="0">
                <a:solidFill>
                  <a:srgbClr val="EE3524"/>
                </a:solidFill>
                <a:latin typeface="Open Sans"/>
                <a:ea typeface="Open Sans Extrabold"/>
                <a:cs typeface="Open Sans Extrabold"/>
              </a:rPr>
              <a:t>47 of 93 Projects Made Possible</a:t>
            </a:r>
            <a:endParaRPr lang="en-US" sz="1400" b="1" i="1" dirty="0">
              <a:solidFill>
                <a:srgbClr val="EE3524"/>
              </a:solidFill>
              <a:latin typeface="Open Sans"/>
              <a:ea typeface="Open Sans Extrabold" pitchFamily="34"/>
              <a:cs typeface="Open Sans Extrabold" pitchFamily="34"/>
            </a:endParaRPr>
          </a:p>
        </p:txBody>
      </p:sp>
      <p:sp>
        <p:nvSpPr>
          <p:cNvPr id="19" name="Arrow: Right 36">
            <a:extLst>
              <a:ext uri="{FF2B5EF4-FFF2-40B4-BE49-F238E27FC236}">
                <a16:creationId xmlns:a16="http://schemas.microsoft.com/office/drawing/2014/main" id="{CC419679-7820-D498-C700-9025A50F5348}"/>
              </a:ext>
            </a:extLst>
          </p:cNvPr>
          <p:cNvSpPr/>
          <p:nvPr/>
        </p:nvSpPr>
        <p:spPr>
          <a:xfrm>
            <a:off x="1526755" y="4589775"/>
            <a:ext cx="226396" cy="298926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91919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TextBox 37">
            <a:extLst>
              <a:ext uri="{FF2B5EF4-FFF2-40B4-BE49-F238E27FC236}">
                <a16:creationId xmlns:a16="http://schemas.microsoft.com/office/drawing/2014/main" id="{215F0BF5-9B52-0CCB-0C18-81771D769A17}"/>
              </a:ext>
            </a:extLst>
          </p:cNvPr>
          <p:cNvSpPr txBox="1"/>
          <p:nvPr/>
        </p:nvSpPr>
        <p:spPr>
          <a:xfrm>
            <a:off x="1114764" y="2262583"/>
            <a:ext cx="1663695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Need Statewide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5E40D328-42C8-0351-8486-2ADA4BA2A14C}"/>
              </a:ext>
            </a:extLst>
          </p:cNvPr>
          <p:cNvSpPr txBox="1"/>
          <p:nvPr/>
        </p:nvSpPr>
        <p:spPr>
          <a:xfrm>
            <a:off x="1936360" y="4393519"/>
            <a:ext cx="182485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1F376D"/>
                </a:solidFill>
                <a:latin typeface="Open Sans Extrabold"/>
                <a:ea typeface="Open Sans Extrabold"/>
                <a:cs typeface="Open Sans Extrabold"/>
              </a:rPr>
              <a:t>10-Year Plan</a:t>
            </a: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C419BA9-CD6C-DA28-FA17-E0C063BC4CCB}"/>
              </a:ext>
            </a:extLst>
          </p:cNvPr>
          <p:cNvSpPr txBox="1"/>
          <p:nvPr/>
        </p:nvSpPr>
        <p:spPr>
          <a:xfrm>
            <a:off x="3649352" y="3020364"/>
            <a:ext cx="89766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>
                <a:solidFill>
                  <a:srgbClr val="919195"/>
                </a:solidFill>
                <a:latin typeface="Open Sans Extrabold"/>
                <a:ea typeface="Open Sans Extrabold"/>
                <a:cs typeface="Open Sans Extrabold"/>
              </a:rPr>
              <a:t>+</a:t>
            </a:r>
          </a:p>
        </p:txBody>
      </p:sp>
      <p:grpSp>
        <p:nvGrpSpPr>
          <p:cNvPr id="23" name="Group 10">
            <a:extLst>
              <a:ext uri="{FF2B5EF4-FFF2-40B4-BE49-F238E27FC236}">
                <a16:creationId xmlns:a16="http://schemas.microsoft.com/office/drawing/2014/main" id="{519FCFB9-F940-368D-1EE3-8E4A658E855F}"/>
              </a:ext>
            </a:extLst>
          </p:cNvPr>
          <p:cNvGrpSpPr/>
          <p:nvPr/>
        </p:nvGrpSpPr>
        <p:grpSpPr>
          <a:xfrm>
            <a:off x="3185313" y="5175293"/>
            <a:ext cx="1013447" cy="564276"/>
            <a:chOff x="3185312" y="4318043"/>
            <a:chExt cx="1013447" cy="564276"/>
          </a:xfrm>
        </p:grpSpPr>
        <p:pic>
          <p:nvPicPr>
            <p:cNvPr id="24" name="Graphic 7">
              <a:extLst>
                <a:ext uri="{FF2B5EF4-FFF2-40B4-BE49-F238E27FC236}">
                  <a16:creationId xmlns:a16="http://schemas.microsoft.com/office/drawing/2014/main" id="{4EF425F8-7C9D-5BAC-75D4-CB74ECD86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85312" y="4318043"/>
              <a:ext cx="325489" cy="36026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5" name="Graphic 4">
              <a:extLst>
                <a:ext uri="{FF2B5EF4-FFF2-40B4-BE49-F238E27FC236}">
                  <a16:creationId xmlns:a16="http://schemas.microsoft.com/office/drawing/2014/main" id="{71214153-A213-481E-9484-D34914E00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873270" y="4340419"/>
              <a:ext cx="325489" cy="315495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6" name="Graphic 2">
              <a:extLst>
                <a:ext uri="{FF2B5EF4-FFF2-40B4-BE49-F238E27FC236}">
                  <a16:creationId xmlns:a16="http://schemas.microsoft.com/office/drawing/2014/main" id="{F2592BE5-FF92-7A71-3457-6402C3378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515685" y="4540206"/>
              <a:ext cx="352711" cy="342113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5E7F-E206-84C0-597E-AD4D9CFFF15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200" dirty="0">
                <a:latin typeface="PermianSlabSerifTypeface"/>
              </a:rPr>
              <a:t>Tennessee vs. Peer States: Funding and Transportation Spend</a:t>
            </a:r>
            <a:endParaRPr lang="en-US" sz="2200" b="0" dirty="0">
              <a:solidFill>
                <a:srgbClr val="000000"/>
              </a:solidFill>
              <a:latin typeface="PermianSlabSerifTypeface"/>
            </a:endParaRPr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1377A952-D3A9-8979-86BD-95B724677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39989">
            <a:off x="4873360" y="1725758"/>
            <a:ext cx="1500301" cy="522003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59A7ADAF-3AB0-AAD1-E2A3-F612643CC45C}"/>
              </a:ext>
            </a:extLst>
          </p:cNvPr>
          <p:cNvGraphicFramePr>
            <a:graphicFrameLocks noGrp="1"/>
          </p:cNvGraphicFramePr>
          <p:nvPr/>
        </p:nvGraphicFramePr>
        <p:xfrm>
          <a:off x="150958" y="2212619"/>
          <a:ext cx="8714960" cy="3140396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178740">
                  <a:extLst>
                    <a:ext uri="{9D8B030D-6E8A-4147-A177-3AD203B41FA5}">
                      <a16:colId xmlns:a16="http://schemas.microsoft.com/office/drawing/2014/main" val="1284038553"/>
                    </a:ext>
                  </a:extLst>
                </a:gridCol>
                <a:gridCol w="2178740">
                  <a:extLst>
                    <a:ext uri="{9D8B030D-6E8A-4147-A177-3AD203B41FA5}">
                      <a16:colId xmlns:a16="http://schemas.microsoft.com/office/drawing/2014/main" val="484158890"/>
                    </a:ext>
                  </a:extLst>
                </a:gridCol>
                <a:gridCol w="2178740">
                  <a:extLst>
                    <a:ext uri="{9D8B030D-6E8A-4147-A177-3AD203B41FA5}">
                      <a16:colId xmlns:a16="http://schemas.microsoft.com/office/drawing/2014/main" val="2475575548"/>
                    </a:ext>
                  </a:extLst>
                </a:gridCol>
                <a:gridCol w="2178740">
                  <a:extLst>
                    <a:ext uri="{9D8B030D-6E8A-4147-A177-3AD203B41FA5}">
                      <a16:colId xmlns:a16="http://schemas.microsoft.com/office/drawing/2014/main" val="3004520981"/>
                    </a:ext>
                  </a:extLst>
                </a:gridCol>
              </a:tblGrid>
              <a:tr h="367387"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2175"/>
                        </a:lnSpc>
                      </a:pPr>
                      <a:endParaRPr lang="en-US" sz="1400" b="1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lnB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2175"/>
                        </a:lnSpc>
                      </a:pPr>
                      <a:endParaRPr lang="en-US" sz="1400" b="1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lnB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2175"/>
                        </a:lnSpc>
                      </a:pPr>
                      <a:endParaRPr lang="en-US" sz="1400" b="1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anchor="ctr">
                    <a:lnB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2175"/>
                        </a:lnSpc>
                      </a:pPr>
                      <a:endParaRPr lang="en-US" sz="1400" b="1" dirty="0">
                        <a:solidFill>
                          <a:srgbClr val="1F376D"/>
                        </a:solidFill>
                        <a:latin typeface="Open Sans"/>
                      </a:endParaRPr>
                    </a:p>
                  </a:txBody>
                  <a:tcPr anchor="ctr">
                    <a:lnB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80126"/>
                  </a:ext>
                </a:extLst>
              </a:tr>
              <a:tr h="375781"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2250"/>
                        </a:lnSpc>
                      </a:pPr>
                      <a:r>
                        <a:rPr lang="en-US" sz="1200" b="1" dirty="0">
                          <a:solidFill>
                            <a:srgbClr val="1F376D"/>
                          </a:solidFill>
                          <a:latin typeface="Open Sans"/>
                        </a:rPr>
                        <a:t>Percentage of Budget</a:t>
                      </a:r>
                      <a:endParaRPr lang="en-US" sz="1200" dirty="0">
                        <a:latin typeface="Open Sans"/>
                      </a:endParaRPr>
                    </a:p>
                  </a:txBody>
                  <a:tcPr anchor="ctr">
                    <a:lnR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2025"/>
                        </a:lnSpc>
                      </a:pPr>
                      <a:r>
                        <a:rPr lang="en-US" sz="1200" b="1" dirty="0">
                          <a:solidFill>
                            <a:srgbClr val="1F376D"/>
                          </a:solidFill>
                          <a:latin typeface="Open Sans"/>
                        </a:rPr>
                        <a:t>11.4%</a:t>
                      </a:r>
                      <a:endParaRPr lang="en-US" sz="1200" dirty="0">
                        <a:latin typeface="Open Sans"/>
                      </a:endParaRPr>
                    </a:p>
                  </a:txBody>
                  <a:tcPr anchor="ctr">
                    <a:lnL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2025"/>
                        </a:lnSpc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Open Sans"/>
                        </a:rPr>
                        <a:t>4.9%</a:t>
                      </a:r>
                      <a:endParaRPr lang="en-US" sz="1200" dirty="0">
                        <a:latin typeface="Open Sans"/>
                      </a:endParaRPr>
                    </a:p>
                  </a:txBody>
                  <a:tcPr anchor="ctr">
                    <a:lnT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2025"/>
                        </a:lnSpc>
                      </a:pPr>
                      <a:r>
                        <a:rPr lang="en-US" sz="1200" b="1" dirty="0">
                          <a:solidFill>
                            <a:srgbClr val="1F376D"/>
                          </a:solidFill>
                          <a:latin typeface="Open Sans"/>
                        </a:rPr>
                        <a:t>11.1%</a:t>
                      </a:r>
                      <a:endParaRPr lang="en-US" sz="1200" dirty="0">
                        <a:latin typeface="Open Sans"/>
                      </a:endParaRPr>
                    </a:p>
                  </a:txBody>
                  <a:tcPr anchor="ctr">
                    <a:lnT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823889"/>
                  </a:ext>
                </a:extLst>
              </a:tr>
              <a:tr h="528715"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350"/>
                        </a:lnSpc>
                      </a:pPr>
                      <a:r>
                        <a:rPr lang="en-US" sz="1200" b="1" dirty="0">
                          <a:solidFill>
                            <a:srgbClr val="1F376D"/>
                          </a:solidFill>
                          <a:latin typeface="Open Sans"/>
                        </a:rPr>
                        <a:t>Transportation </a:t>
                      </a:r>
                      <a:endParaRPr lang="en-US" sz="1200" dirty="0">
                        <a:latin typeface="Open Sans"/>
                      </a:endParaRPr>
                    </a:p>
                    <a:p>
                      <a:pPr lvl="0" algn="ctr">
                        <a:lnSpc>
                          <a:spcPts val="1350"/>
                        </a:lnSpc>
                        <a:buNone/>
                      </a:pPr>
                      <a:r>
                        <a:rPr lang="en-US" sz="1200" b="1" dirty="0">
                          <a:solidFill>
                            <a:srgbClr val="1F376D"/>
                          </a:solidFill>
                          <a:latin typeface="Open Sans"/>
                        </a:rPr>
                        <a:t>Spending Rank </a:t>
                      </a:r>
                      <a:endParaRPr lang="en-US" sz="1200" dirty="0">
                        <a:latin typeface="Open Sans"/>
                      </a:endParaRPr>
                    </a:p>
                    <a:p>
                      <a:pPr lvl="0" algn="ctr" fontAlgn="auto">
                        <a:lnSpc>
                          <a:spcPts val="1350"/>
                        </a:lnSpc>
                      </a:pPr>
                      <a:r>
                        <a:rPr lang="en-US" sz="1200" b="1" dirty="0">
                          <a:solidFill>
                            <a:srgbClr val="1F376D"/>
                          </a:solidFill>
                          <a:latin typeface="Open Sans"/>
                        </a:rPr>
                        <a:t>(Highest to Lowest) </a:t>
                      </a:r>
                      <a:endParaRPr lang="en-US" sz="1200" dirty="0">
                        <a:latin typeface="Open Sans"/>
                      </a:endParaRPr>
                    </a:p>
                  </a:txBody>
                  <a:tcPr anchor="ctr">
                    <a:lnR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2025"/>
                        </a:lnSpc>
                      </a:pPr>
                      <a:r>
                        <a:rPr lang="en-US" sz="1200" b="1" dirty="0">
                          <a:solidFill>
                            <a:srgbClr val="1F376D"/>
                          </a:solidFill>
                          <a:latin typeface="Open Sans"/>
                        </a:rPr>
                        <a:t>9</a:t>
                      </a:r>
                      <a:r>
                        <a:rPr lang="en-US" sz="1200" b="1" baseline="30000" dirty="0">
                          <a:solidFill>
                            <a:srgbClr val="1F376D"/>
                          </a:solidFill>
                          <a:latin typeface="Open Sans"/>
                        </a:rPr>
                        <a:t>th</a:t>
                      </a:r>
                      <a:endParaRPr lang="en-US" sz="1200" dirty="0">
                        <a:latin typeface="Open Sans"/>
                      </a:endParaRPr>
                    </a:p>
                  </a:txBody>
                  <a:tcPr anchor="ctr">
                    <a:lnL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2025"/>
                        </a:lnSpc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Open Sans"/>
                        </a:rPr>
                        <a:t>40</a:t>
                      </a:r>
                      <a:r>
                        <a:rPr lang="en-US" sz="1200" b="1" baseline="30000" dirty="0">
                          <a:solidFill>
                            <a:srgbClr val="FF0000"/>
                          </a:solidFill>
                          <a:latin typeface="Open Sans"/>
                        </a:rPr>
                        <a:t>th</a:t>
                      </a:r>
                      <a:endParaRPr lang="en-US" sz="1200" dirty="0">
                        <a:latin typeface="Open Sans"/>
                      </a:endParaRPr>
                    </a:p>
                  </a:txBody>
                  <a:tcPr anchor="ctr">
                    <a:lnT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2025"/>
                        </a:lnSpc>
                      </a:pPr>
                      <a:r>
                        <a:rPr lang="en-US" sz="1200" b="1" dirty="0">
                          <a:solidFill>
                            <a:srgbClr val="1F376D"/>
                          </a:solidFill>
                          <a:latin typeface="Open Sans"/>
                        </a:rPr>
                        <a:t>10</a:t>
                      </a:r>
                      <a:r>
                        <a:rPr lang="en-US" sz="1200" b="1" baseline="30000" dirty="0">
                          <a:solidFill>
                            <a:srgbClr val="1F376D"/>
                          </a:solidFill>
                          <a:latin typeface="Open Sans"/>
                        </a:rPr>
                        <a:t>th</a:t>
                      </a:r>
                      <a:endParaRPr lang="en-US" sz="1200" dirty="0">
                        <a:latin typeface="Open Sans"/>
                      </a:endParaRPr>
                    </a:p>
                  </a:txBody>
                  <a:tcPr anchor="ctr">
                    <a:lnT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7108656"/>
                  </a:ext>
                </a:extLst>
              </a:tr>
              <a:tr h="406706"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2250"/>
                        </a:lnSpc>
                      </a:pPr>
                      <a:r>
                        <a:rPr lang="en-US" sz="1200" b="1" dirty="0">
                          <a:solidFill>
                            <a:srgbClr val="1F376D"/>
                          </a:solidFill>
                          <a:latin typeface="Open Sans"/>
                        </a:rPr>
                        <a:t>Fuel Tax Rank</a:t>
                      </a:r>
                      <a:endParaRPr lang="en-US" sz="1200" dirty="0">
                        <a:latin typeface="Open Sans"/>
                      </a:endParaRPr>
                    </a:p>
                    <a:p>
                      <a:pPr lvl="0" algn="ctr" fontAlgn="auto">
                        <a:lnSpc>
                          <a:spcPts val="1350"/>
                        </a:lnSpc>
                      </a:pPr>
                      <a:r>
                        <a:rPr lang="en-US" sz="1200" b="1" dirty="0">
                          <a:solidFill>
                            <a:srgbClr val="1F376D"/>
                          </a:solidFill>
                          <a:latin typeface="Open Sans"/>
                        </a:rPr>
                        <a:t>(Highest to Lowest)</a:t>
                      </a:r>
                      <a:endParaRPr lang="en-US" sz="1200" dirty="0">
                        <a:latin typeface="Open Sans"/>
                      </a:endParaRPr>
                    </a:p>
                  </a:txBody>
                  <a:tcPr anchor="ctr">
                    <a:lnR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2025"/>
                        </a:lnSpc>
                      </a:pPr>
                      <a:r>
                        <a:rPr lang="en-US" sz="1200" b="1" dirty="0">
                          <a:solidFill>
                            <a:srgbClr val="1F376D"/>
                          </a:solidFill>
                          <a:latin typeface="Open Sans"/>
                        </a:rPr>
                        <a:t>12</a:t>
                      </a:r>
                      <a:r>
                        <a:rPr lang="en-US" sz="1200" b="1" baseline="30000" dirty="0">
                          <a:solidFill>
                            <a:srgbClr val="1F376D"/>
                          </a:solidFill>
                          <a:latin typeface="Open Sans"/>
                        </a:rPr>
                        <a:t>th</a:t>
                      </a:r>
                      <a:endParaRPr lang="en-US" sz="1200" dirty="0">
                        <a:latin typeface="Open Sans"/>
                      </a:endParaRPr>
                    </a:p>
                  </a:txBody>
                  <a:tcPr anchor="ctr">
                    <a:lnL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2025"/>
                        </a:lnSpc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Open Sans"/>
                        </a:rPr>
                        <a:t>31</a:t>
                      </a:r>
                      <a:r>
                        <a:rPr lang="en-US" sz="1200" b="1" baseline="30000" dirty="0">
                          <a:solidFill>
                            <a:srgbClr val="FF0000"/>
                          </a:solidFill>
                          <a:latin typeface="Open Sans"/>
                        </a:rPr>
                        <a:t>st</a:t>
                      </a:r>
                      <a:endParaRPr lang="en-US" sz="1200" dirty="0">
                        <a:latin typeface="Open Sans"/>
                      </a:endParaRPr>
                    </a:p>
                  </a:txBody>
                  <a:tcPr anchor="ctr">
                    <a:lnT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2025"/>
                        </a:lnSpc>
                      </a:pPr>
                      <a:r>
                        <a:rPr lang="en-US" sz="1200" b="1" dirty="0">
                          <a:solidFill>
                            <a:srgbClr val="1F376D"/>
                          </a:solidFill>
                          <a:latin typeface="Open Sans"/>
                        </a:rPr>
                        <a:t>44</a:t>
                      </a:r>
                      <a:r>
                        <a:rPr lang="en-US" sz="1200" b="1" baseline="30000" dirty="0">
                          <a:solidFill>
                            <a:srgbClr val="1F376D"/>
                          </a:solidFill>
                          <a:latin typeface="Open Sans"/>
                        </a:rPr>
                        <a:t>th</a:t>
                      </a:r>
                      <a:endParaRPr lang="en-US" sz="1200" dirty="0">
                        <a:latin typeface="Open Sans"/>
                      </a:endParaRPr>
                    </a:p>
                  </a:txBody>
                  <a:tcPr anchor="ctr">
                    <a:lnT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3274102"/>
                  </a:ext>
                </a:extLst>
              </a:tr>
              <a:tr h="861163"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2250"/>
                        </a:lnSpc>
                      </a:pPr>
                      <a:r>
                        <a:rPr lang="en-US" sz="1200" b="1" dirty="0">
                          <a:solidFill>
                            <a:srgbClr val="1F376D"/>
                          </a:solidFill>
                          <a:latin typeface="Open Sans"/>
                        </a:rPr>
                        <a:t>Supplemental </a:t>
                      </a:r>
                      <a:endParaRPr lang="en-US" sz="1200" dirty="0">
                        <a:latin typeface="Open Sans"/>
                      </a:endParaRPr>
                    </a:p>
                    <a:p>
                      <a:pPr lvl="0" algn="ctr">
                        <a:lnSpc>
                          <a:spcPts val="2250"/>
                        </a:lnSpc>
                        <a:buNone/>
                      </a:pPr>
                      <a:r>
                        <a:rPr lang="en-US" sz="1200" b="1" dirty="0">
                          <a:solidFill>
                            <a:srgbClr val="1F376D"/>
                          </a:solidFill>
                          <a:latin typeface="Open Sans"/>
                        </a:rPr>
                        <a:t>Revenue</a:t>
                      </a:r>
                      <a:endParaRPr lang="en-US" sz="1200" dirty="0">
                        <a:latin typeface="Open Sans"/>
                      </a:endParaRPr>
                    </a:p>
                  </a:txBody>
                  <a:tcPr anchor="ctr">
                    <a:lnR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2025"/>
                        </a:lnSpc>
                      </a:pPr>
                      <a:r>
                        <a:rPr lang="en-US" sz="1200" b="1" dirty="0">
                          <a:solidFill>
                            <a:srgbClr val="1F376D"/>
                          </a:solidFill>
                          <a:latin typeface="Open Sans"/>
                        </a:rPr>
                        <a:t>Bonds – Tolls – </a:t>
                      </a:r>
                      <a:endParaRPr lang="en-US" sz="1200" dirty="0">
                        <a:latin typeface="Open Sans"/>
                      </a:endParaRPr>
                    </a:p>
                    <a:p>
                      <a:pPr lvl="0" algn="ctr" fontAlgn="auto">
                        <a:lnSpc>
                          <a:spcPts val="2025"/>
                        </a:lnSpc>
                      </a:pPr>
                      <a:r>
                        <a:rPr lang="en-US" sz="1200" b="1" dirty="0">
                          <a:solidFill>
                            <a:srgbClr val="1F376D"/>
                          </a:solidFill>
                          <a:latin typeface="Open Sans"/>
                        </a:rPr>
                        <a:t>Gas Tax Index</a:t>
                      </a:r>
                      <a:endParaRPr lang="en-US" sz="1200" dirty="0">
                        <a:latin typeface="Open Sans"/>
                      </a:endParaRPr>
                    </a:p>
                  </a:txBody>
                  <a:tcPr anchor="ctr">
                    <a:lnL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2025"/>
                        </a:lnSpc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Open Sans"/>
                        </a:rPr>
                        <a:t>No Bonding – No Tolls – Non-Indexed Gas Tax</a:t>
                      </a:r>
                      <a:endParaRPr lang="en-US" sz="1200" dirty="0">
                        <a:solidFill>
                          <a:srgbClr val="FF0000"/>
                        </a:solidFill>
                        <a:latin typeface="Open Sans"/>
                      </a:endParaRPr>
                    </a:p>
                  </a:txBody>
                  <a:tcPr anchor="ctr">
                    <a:lnT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2025"/>
                        </a:lnSpc>
                      </a:pPr>
                      <a:r>
                        <a:rPr lang="en-US" sz="1200" b="1" dirty="0">
                          <a:solidFill>
                            <a:srgbClr val="1F376D"/>
                          </a:solidFill>
                          <a:latin typeface="Open Sans"/>
                        </a:rPr>
                        <a:t>Bonds – Tolls</a:t>
                      </a:r>
                      <a:endParaRPr lang="en-US" sz="1200" dirty="0">
                        <a:latin typeface="Open Sans"/>
                      </a:endParaRPr>
                    </a:p>
                  </a:txBody>
                  <a:tcPr anchor="ctr">
                    <a:lnT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6460682"/>
                  </a:ext>
                </a:extLst>
              </a:tr>
              <a:tr h="345698"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2250"/>
                        </a:lnSpc>
                      </a:pPr>
                      <a:r>
                        <a:rPr lang="en-US" sz="1200" b="1" dirty="0">
                          <a:solidFill>
                            <a:srgbClr val="1F376D"/>
                          </a:solidFill>
                          <a:latin typeface="Open Sans"/>
                        </a:rPr>
                        <a:t>Report Card Grade</a:t>
                      </a:r>
                      <a:endParaRPr lang="en-US" sz="1200" dirty="0">
                        <a:latin typeface="Open Sans"/>
                      </a:endParaRPr>
                    </a:p>
                  </a:txBody>
                  <a:tcPr anchor="ctr">
                    <a:lnR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2025"/>
                        </a:lnSpc>
                      </a:pPr>
                      <a:r>
                        <a:rPr lang="en-US" sz="1200" b="1" dirty="0">
                          <a:solidFill>
                            <a:srgbClr val="1F376D"/>
                          </a:solidFill>
                          <a:latin typeface="Open Sans"/>
                        </a:rPr>
                        <a:t>C+</a:t>
                      </a:r>
                      <a:endParaRPr lang="en-US" sz="1200" dirty="0">
                        <a:latin typeface="Open Sans"/>
                      </a:endParaRPr>
                    </a:p>
                  </a:txBody>
                  <a:tcPr anchor="ctr">
                    <a:lnL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2025"/>
                        </a:lnSpc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Open Sans"/>
                        </a:rPr>
                        <a:t>C</a:t>
                      </a:r>
                      <a:endParaRPr lang="en-US" sz="1200" dirty="0">
                        <a:latin typeface="Open Sans"/>
                      </a:endParaRPr>
                    </a:p>
                  </a:txBody>
                  <a:tcPr anchor="ctr">
                    <a:lnT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2025"/>
                        </a:lnSpc>
                      </a:pPr>
                      <a:r>
                        <a:rPr lang="en-US" sz="1200" b="1" dirty="0">
                          <a:solidFill>
                            <a:srgbClr val="1F376D"/>
                          </a:solidFill>
                          <a:latin typeface="Open Sans"/>
                        </a:rPr>
                        <a:t>C</a:t>
                      </a:r>
                      <a:endParaRPr lang="en-US" sz="1200" dirty="0">
                        <a:latin typeface="Open Sans"/>
                      </a:endParaRPr>
                    </a:p>
                  </a:txBody>
                  <a:tcPr anchor="ctr">
                    <a:lnT w="1253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6711349"/>
                  </a:ext>
                </a:extLst>
              </a:tr>
            </a:tbl>
          </a:graphicData>
        </a:graphic>
      </p:graphicFrame>
      <p:sp>
        <p:nvSpPr>
          <p:cNvPr id="5" name="TextBox 8">
            <a:extLst>
              <a:ext uri="{FF2B5EF4-FFF2-40B4-BE49-F238E27FC236}">
                <a16:creationId xmlns:a16="http://schemas.microsoft.com/office/drawing/2014/main" id="{952151FF-B3E8-B6C1-67C0-9FB6947A5E30}"/>
              </a:ext>
            </a:extLst>
          </p:cNvPr>
          <p:cNvSpPr txBox="1"/>
          <p:nvPr/>
        </p:nvSpPr>
        <p:spPr>
          <a:xfrm>
            <a:off x="2973483" y="1972846"/>
            <a:ext cx="978097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dirty="0">
                <a:solidFill>
                  <a:srgbClr val="114B8C"/>
                </a:solidFill>
                <a:latin typeface="Open Sans"/>
                <a:ea typeface="Calibri"/>
                <a:cs typeface="Calibri"/>
              </a:rPr>
              <a:t>FLORIDA</a:t>
            </a:r>
            <a:endParaRPr lang="en-US" sz="1400" b="1" dirty="0">
              <a:solidFill>
                <a:srgbClr val="114B8C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527D4C4C-1716-89B3-C49C-7F843FC54D2B}"/>
              </a:ext>
            </a:extLst>
          </p:cNvPr>
          <p:cNvSpPr txBox="1"/>
          <p:nvPr/>
        </p:nvSpPr>
        <p:spPr>
          <a:xfrm>
            <a:off x="7440820" y="1972846"/>
            <a:ext cx="975728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dirty="0">
                <a:solidFill>
                  <a:srgbClr val="114B8C"/>
                </a:solidFill>
                <a:latin typeface="Open Sans"/>
                <a:ea typeface="Calibri"/>
                <a:cs typeface="Calibri"/>
              </a:rPr>
              <a:t>TEXAS</a:t>
            </a:r>
            <a:endParaRPr lang="en-US" sz="1400" b="1" dirty="0">
              <a:solidFill>
                <a:srgbClr val="114B8C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B43D8A-0004-6E3F-C9EA-4A58B8911E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193" y="1747546"/>
            <a:ext cx="761603" cy="66567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D55B56E6-7839-B2FE-DCB1-8D000ADFE943}"/>
              </a:ext>
            </a:extLst>
          </p:cNvPr>
          <p:cNvSpPr txBox="1"/>
          <p:nvPr/>
        </p:nvSpPr>
        <p:spPr>
          <a:xfrm>
            <a:off x="4759407" y="2176748"/>
            <a:ext cx="152400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dirty="0">
                <a:solidFill>
                  <a:srgbClr val="FF0000"/>
                </a:solidFill>
                <a:latin typeface="Open Sans"/>
                <a:ea typeface="Calibri"/>
                <a:cs typeface="Calibri"/>
              </a:rPr>
              <a:t>TENNESSEE</a:t>
            </a:r>
            <a:endParaRPr lang="en-US" sz="1400" b="1" dirty="0">
              <a:solidFill>
                <a:srgbClr val="FF0000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8CB65A0B-C3BB-A1C1-2739-E6E993CBAD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196" y="1752767"/>
            <a:ext cx="725576" cy="7070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FA026115-9BD6-6AC8-39F7-E7190AE4566D}"/>
              </a:ext>
            </a:extLst>
          </p:cNvPr>
          <p:cNvSpPr txBox="1"/>
          <p:nvPr/>
        </p:nvSpPr>
        <p:spPr>
          <a:xfrm>
            <a:off x="1" y="5692973"/>
            <a:ext cx="3810003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1B365D"/>
                </a:solidFill>
                <a:latin typeface="PermianSlabSerifTypeface"/>
              </a:rPr>
              <a:t>Budget Hearings, FY 2026 </a:t>
            </a:r>
            <a:endParaRPr lang="en-US" sz="1100" dirty="0">
              <a:solidFill>
                <a:srgbClr val="1B365D"/>
              </a:solidFill>
              <a:latin typeface="PermianSlabSerifTypeface" pitchFamily="5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ADFFFE9A-4597-D0C6-213C-162C5E4241F8}"/>
              </a:ext>
            </a:extLst>
          </p:cNvPr>
          <p:cNvSpPr txBox="1"/>
          <p:nvPr/>
        </p:nvSpPr>
        <p:spPr>
          <a:xfrm>
            <a:off x="5252935" y="5705811"/>
            <a:ext cx="3134060" cy="20775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750" dirty="0">
                <a:solidFill>
                  <a:srgbClr val="000000"/>
                </a:solidFill>
                <a:latin typeface="Open Sans" pitchFamily="2"/>
                <a:ea typeface="Open Sans" pitchFamily="2"/>
                <a:cs typeface="Open Sans" pitchFamily="2"/>
              </a:rPr>
              <a:t>Source: USDOT, FDOT, TXDOT, Bureau of Transportation Statistics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3850F-B201-65C0-6038-6ABF8A64BC4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85800"/>
            <a:r>
              <a:rPr lang="en-US" sz="2400" dirty="0">
                <a:latin typeface="PermianSlabSerifTypeface"/>
              </a:rPr>
              <a:t>Revenue Analysis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6DD61BF3-3C9F-AFBC-38FA-88EC6927263B}"/>
              </a:ext>
            </a:extLst>
          </p:cNvPr>
          <p:cNvSpPr txBox="1"/>
          <p:nvPr/>
        </p:nvSpPr>
        <p:spPr>
          <a:xfrm>
            <a:off x="608213" y="2143810"/>
            <a:ext cx="2904902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u="sng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Overall Budget Analysis</a:t>
            </a:r>
          </a:p>
        </p:txBody>
      </p:sp>
      <p:graphicFrame>
        <p:nvGraphicFramePr>
          <p:cNvPr id="4" name="Table 30">
            <a:extLst>
              <a:ext uri="{FF2B5EF4-FFF2-40B4-BE49-F238E27FC236}">
                <a16:creationId xmlns:a16="http://schemas.microsoft.com/office/drawing/2014/main" id="{84BC58AB-D7E8-84AA-03A7-12EE655AC7D4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2840420"/>
          <a:ext cx="3148268" cy="2085589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634182">
                  <a:extLst>
                    <a:ext uri="{9D8B030D-6E8A-4147-A177-3AD203B41FA5}">
                      <a16:colId xmlns:a16="http://schemas.microsoft.com/office/drawing/2014/main" val="3520908921"/>
                    </a:ext>
                  </a:extLst>
                </a:gridCol>
                <a:gridCol w="762536">
                  <a:extLst>
                    <a:ext uri="{9D8B030D-6E8A-4147-A177-3AD203B41FA5}">
                      <a16:colId xmlns:a16="http://schemas.microsoft.com/office/drawing/2014/main" val="812748367"/>
                    </a:ext>
                  </a:extLst>
                </a:gridCol>
                <a:gridCol w="945425">
                  <a:extLst>
                    <a:ext uri="{9D8B030D-6E8A-4147-A177-3AD203B41FA5}">
                      <a16:colId xmlns:a16="http://schemas.microsoft.com/office/drawing/2014/main" val="329482694"/>
                    </a:ext>
                  </a:extLst>
                </a:gridCol>
                <a:gridCol w="806125">
                  <a:extLst>
                    <a:ext uri="{9D8B030D-6E8A-4147-A177-3AD203B41FA5}">
                      <a16:colId xmlns:a16="http://schemas.microsoft.com/office/drawing/2014/main" val="2628176297"/>
                    </a:ext>
                  </a:extLst>
                </a:gridCol>
              </a:tblGrid>
              <a:tr h="489853">
                <a:tc>
                  <a:txBody>
                    <a:bodyPr/>
                    <a:lstStyle/>
                    <a:p>
                      <a:pPr lvl="0" algn="ctr"/>
                      <a:endParaRPr lang="en-US" sz="1100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100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</a:rPr>
                        <a:t>FY25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</a:rPr>
                        <a:t>Budget</a:t>
                      </a: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100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</a:rPr>
                        <a:t>FY26 Estimated</a:t>
                      </a: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100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</a:rPr>
                        <a:t>Variance</a:t>
                      </a: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954084"/>
                  </a:ext>
                </a:extLst>
              </a:tr>
              <a:tr h="304303">
                <a:tc>
                  <a:txBody>
                    <a:bodyPr/>
                    <a:lstStyle/>
                    <a:p>
                      <a:pPr lvl="0" algn="ctr"/>
                      <a:r>
                        <a:rPr lang="en-US" sz="1100" b="1" dirty="0">
                          <a:solidFill>
                            <a:srgbClr val="092D74"/>
                          </a:solidFill>
                          <a:latin typeface="Open Sans"/>
                          <a:ea typeface="Open Sans"/>
                          <a:cs typeface="Open Sans"/>
                        </a:rPr>
                        <a:t>Federal</a:t>
                      </a:r>
                    </a:p>
                  </a:txBody>
                  <a:tcPr marL="51435" marR="51435" marT="25722" marB="25722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  <a:ea typeface="Open Sans"/>
                          <a:cs typeface="Open Sans"/>
                        </a:rPr>
                        <a:t>$1,473.8</a:t>
                      </a: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  <a:ea typeface="Open Sans"/>
                          <a:cs typeface="Open Sans"/>
                        </a:rPr>
                        <a:t>$1,497.6</a:t>
                      </a: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100" dirty="0">
                          <a:solidFill>
                            <a:srgbClr val="00B050"/>
                          </a:solidFill>
                          <a:latin typeface="Open Sans"/>
                          <a:ea typeface="Open Sans"/>
                          <a:cs typeface="Open Sans"/>
                        </a:rPr>
                        <a:t>$23.8</a:t>
                      </a: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258452"/>
                  </a:ext>
                </a:extLst>
              </a:tr>
              <a:tr h="304303">
                <a:tc>
                  <a:txBody>
                    <a:bodyPr/>
                    <a:lstStyle/>
                    <a:p>
                      <a:pPr lvl="0" algn="ctr"/>
                      <a:r>
                        <a:rPr lang="en-US" sz="1100" b="1" dirty="0">
                          <a:solidFill>
                            <a:srgbClr val="092D74"/>
                          </a:solidFill>
                          <a:latin typeface="Open Sans"/>
                          <a:ea typeface="Open Sans"/>
                          <a:cs typeface="Open Sans"/>
                        </a:rPr>
                        <a:t>State</a:t>
                      </a:r>
                      <a:endParaRPr lang="en-US" sz="1100" dirty="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51435" marR="51435" marT="25722" marB="25722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  <a:ea typeface="Open Sans"/>
                          <a:cs typeface="Open Sans"/>
                        </a:rPr>
                        <a:t>$1,331.7</a:t>
                      </a: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  <a:ea typeface="Open Sans"/>
                          <a:cs typeface="Open Sans"/>
                        </a:rPr>
                        <a:t>$2,405.7</a:t>
                      </a: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/>
                      <a:r>
                        <a:rPr lang="en-US" sz="1100" kern="1200" dirty="0">
                          <a:solidFill>
                            <a:srgbClr val="00B050"/>
                          </a:solidFill>
                          <a:latin typeface="Open Sans"/>
                          <a:ea typeface="Open Sans"/>
                          <a:cs typeface="Open Sans"/>
                        </a:rPr>
                        <a:t>$1,074.0</a:t>
                      </a: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4543152"/>
                  </a:ext>
                </a:extLst>
              </a:tr>
              <a:tr h="274612">
                <a:tc>
                  <a:txBody>
                    <a:bodyPr/>
                    <a:lstStyle/>
                    <a:p>
                      <a:pPr lvl="0" algn="ctr"/>
                      <a:r>
                        <a:rPr lang="en-US" sz="1100" b="1" dirty="0">
                          <a:solidFill>
                            <a:srgbClr val="092D74"/>
                          </a:solidFill>
                          <a:latin typeface="Open Sans"/>
                          <a:ea typeface="Open Sans"/>
                          <a:cs typeface="Open Sans"/>
                        </a:rPr>
                        <a:t>Local</a:t>
                      </a:r>
                      <a:endParaRPr lang="en-US" sz="1100" dirty="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  <a:ea typeface="Open Sans"/>
                          <a:cs typeface="Open Sans"/>
                        </a:rPr>
                        <a:t>$54.3</a:t>
                      </a: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  <a:ea typeface="Open Sans"/>
                          <a:cs typeface="Open Sans"/>
                        </a:rPr>
                        <a:t>$60.5</a:t>
                      </a: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100" dirty="0">
                          <a:solidFill>
                            <a:srgbClr val="00B050"/>
                          </a:solidFill>
                          <a:latin typeface="Open Sans"/>
                          <a:ea typeface="Open Sans"/>
                          <a:cs typeface="Open Sans"/>
                        </a:rPr>
                        <a:t>$6.2</a:t>
                      </a: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1442694"/>
                  </a:ext>
                </a:extLst>
              </a:tr>
              <a:tr h="356259">
                <a:tc>
                  <a:txBody>
                    <a:bodyPr/>
                    <a:lstStyle/>
                    <a:p>
                      <a:pPr lvl="0" algn="ctr"/>
                      <a:r>
                        <a:rPr lang="en-US" sz="1100" b="1" dirty="0">
                          <a:solidFill>
                            <a:srgbClr val="092D74"/>
                          </a:solidFill>
                          <a:latin typeface="Open Sans"/>
                          <a:ea typeface="Open Sans"/>
                          <a:cs typeface="Open Sans"/>
                        </a:rPr>
                        <a:t>Total</a:t>
                      </a:r>
                      <a:endParaRPr lang="en-US" sz="1100" dirty="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51435" marR="51435" marT="25722" marB="25722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  <a:ea typeface="Open Sans"/>
                          <a:cs typeface="Open Sans"/>
                        </a:rPr>
                        <a:t>$2,859.8</a:t>
                      </a: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  <a:ea typeface="Open Sans"/>
                          <a:cs typeface="Open Sans"/>
                        </a:rPr>
                        <a:t>$3,963.8</a:t>
                      </a: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/>
                      <a:r>
                        <a:rPr lang="en-US" sz="1100" kern="1200" dirty="0">
                          <a:solidFill>
                            <a:srgbClr val="00B050"/>
                          </a:solidFill>
                          <a:latin typeface="Open Sans"/>
                          <a:ea typeface="Open Sans"/>
                          <a:cs typeface="Open Sans"/>
                        </a:rPr>
                        <a:t>$1,104.0</a:t>
                      </a: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144844"/>
                  </a:ext>
                </a:extLst>
              </a:tr>
              <a:tr h="356259">
                <a:tc gridSpan="3">
                  <a:txBody>
                    <a:bodyPr/>
                    <a:lstStyle/>
                    <a:p>
                      <a:pPr lvl="0" algn="ctr"/>
                      <a:endParaRPr lang="en-US" sz="1100" dirty="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51435" marR="51435" marT="25722" marB="25722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100" dirty="0">
                          <a:solidFill>
                            <a:srgbClr val="1F376D"/>
                          </a:solidFill>
                          <a:latin typeface="Open Sans"/>
                          <a:ea typeface="Open Sans"/>
                          <a:cs typeface="Open Sans"/>
                        </a:rPr>
                        <a:t>Millions</a:t>
                      </a:r>
                    </a:p>
                  </a:txBody>
                  <a:tcPr marL="68580" marR="68580" marT="34290" marB="34290" anchor="ctr"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9629746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A3C1D9B-E03D-18A1-5DB8-94FB0AF82EE8}"/>
              </a:ext>
            </a:extLst>
          </p:cNvPr>
          <p:cNvSpPr txBox="1"/>
          <p:nvPr/>
        </p:nvSpPr>
        <p:spPr>
          <a:xfrm>
            <a:off x="1" y="5692973"/>
            <a:ext cx="3810003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1B365D"/>
                </a:solidFill>
                <a:latin typeface="PermianSlabSerifTypeface" pitchFamily="50"/>
              </a:rPr>
              <a:t>Budget Hearings, FY 2026 </a:t>
            </a: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9FA04825-69B0-A459-DC4E-749E4DFB1249}"/>
              </a:ext>
            </a:extLst>
          </p:cNvPr>
          <p:cNvGraphicFramePr>
            <a:graphicFrameLocks noGrp="1"/>
          </p:cNvGraphicFramePr>
          <p:nvPr/>
        </p:nvGraphicFramePr>
        <p:xfrm>
          <a:off x="4635880" y="2565807"/>
          <a:ext cx="4251445" cy="2694877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1104275">
                  <a:extLst>
                    <a:ext uri="{9D8B030D-6E8A-4147-A177-3AD203B41FA5}">
                      <a16:colId xmlns:a16="http://schemas.microsoft.com/office/drawing/2014/main" val="1539841568"/>
                    </a:ext>
                  </a:extLst>
                </a:gridCol>
                <a:gridCol w="631009">
                  <a:extLst>
                    <a:ext uri="{9D8B030D-6E8A-4147-A177-3AD203B41FA5}">
                      <a16:colId xmlns:a16="http://schemas.microsoft.com/office/drawing/2014/main" val="3036563185"/>
                    </a:ext>
                  </a:extLst>
                </a:gridCol>
                <a:gridCol w="615235">
                  <a:extLst>
                    <a:ext uri="{9D8B030D-6E8A-4147-A177-3AD203B41FA5}">
                      <a16:colId xmlns:a16="http://schemas.microsoft.com/office/drawing/2014/main" val="3808544933"/>
                    </a:ext>
                  </a:extLst>
                </a:gridCol>
                <a:gridCol w="638900">
                  <a:extLst>
                    <a:ext uri="{9D8B030D-6E8A-4147-A177-3AD203B41FA5}">
                      <a16:colId xmlns:a16="http://schemas.microsoft.com/office/drawing/2014/main" val="1165415385"/>
                    </a:ext>
                  </a:extLst>
                </a:gridCol>
                <a:gridCol w="615235">
                  <a:extLst>
                    <a:ext uri="{9D8B030D-6E8A-4147-A177-3AD203B41FA5}">
                      <a16:colId xmlns:a16="http://schemas.microsoft.com/office/drawing/2014/main" val="2051401684"/>
                    </a:ext>
                  </a:extLst>
                </a:gridCol>
                <a:gridCol w="646791">
                  <a:extLst>
                    <a:ext uri="{9D8B030D-6E8A-4147-A177-3AD203B41FA5}">
                      <a16:colId xmlns:a16="http://schemas.microsoft.com/office/drawing/2014/main" val="2834837712"/>
                    </a:ext>
                  </a:extLst>
                </a:gridCol>
              </a:tblGrid>
              <a:tr h="269793"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endParaRPr lang="en-US" sz="1400" b="1" dirty="0">
                        <a:solidFill>
                          <a:srgbClr val="092D74"/>
                        </a:solidFill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b="1" dirty="0">
                          <a:solidFill>
                            <a:srgbClr val="092D74"/>
                          </a:solidFill>
                          <a:latin typeface="Open Sans"/>
                        </a:rPr>
                        <a:t>FY21</a:t>
                      </a:r>
                      <a:endParaRPr lang="en-US" sz="1100" b="1" dirty="0">
                        <a:solidFill>
                          <a:srgbClr val="FFFFFF"/>
                        </a:solidFill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b="1" dirty="0">
                          <a:solidFill>
                            <a:srgbClr val="092D74"/>
                          </a:solidFill>
                          <a:latin typeface="Open Sans"/>
                        </a:rPr>
                        <a:t>FY22</a:t>
                      </a:r>
                      <a:endParaRPr lang="en-US" sz="1100" b="1" dirty="0">
                        <a:solidFill>
                          <a:srgbClr val="FFFFFF"/>
                        </a:solidFill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b="1" dirty="0">
                          <a:solidFill>
                            <a:srgbClr val="092D74"/>
                          </a:solidFill>
                          <a:latin typeface="Open Sans"/>
                        </a:rPr>
                        <a:t>FY23</a:t>
                      </a:r>
                      <a:endParaRPr lang="en-US" sz="1100" b="1" dirty="0">
                        <a:solidFill>
                          <a:srgbClr val="FFFFFF"/>
                        </a:solidFill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b="1" dirty="0">
                          <a:solidFill>
                            <a:srgbClr val="092D74"/>
                          </a:solidFill>
                          <a:latin typeface="Open Sans"/>
                        </a:rPr>
                        <a:t>FY24</a:t>
                      </a:r>
                      <a:endParaRPr lang="en-US" sz="1100" b="1" dirty="0">
                        <a:solidFill>
                          <a:srgbClr val="FFFFFF"/>
                        </a:solidFill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b="1" dirty="0">
                          <a:solidFill>
                            <a:srgbClr val="092D74"/>
                          </a:solidFill>
                          <a:latin typeface="Open Sans"/>
                        </a:rPr>
                        <a:t>FY25</a:t>
                      </a:r>
                      <a:endParaRPr lang="en-US" sz="1100" b="1" dirty="0">
                        <a:solidFill>
                          <a:srgbClr val="FFFFFF"/>
                        </a:solidFill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6159940"/>
                  </a:ext>
                </a:extLst>
              </a:tr>
              <a:tr h="277511"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b="1" dirty="0">
                          <a:solidFill>
                            <a:srgbClr val="092D74"/>
                          </a:solidFill>
                          <a:latin typeface="Open Sans"/>
                        </a:rPr>
                        <a:t>Gas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$509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$529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$532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$532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$545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322695"/>
                  </a:ext>
                </a:extLst>
              </a:tr>
              <a:tr h="269793"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b="1" dirty="0">
                          <a:solidFill>
                            <a:srgbClr val="092D74"/>
                          </a:solidFill>
                          <a:latin typeface="Open Sans"/>
                        </a:rPr>
                        <a:t>Diesel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$224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$235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$233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$234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$233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3180868"/>
                  </a:ext>
                </a:extLst>
              </a:tr>
              <a:tr h="447095"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b="1" dirty="0">
                          <a:solidFill>
                            <a:srgbClr val="092D74"/>
                          </a:solidFill>
                          <a:latin typeface="Open Sans"/>
                        </a:rPr>
                        <a:t>Special </a:t>
                      </a:r>
                      <a:endParaRPr lang="en-US" sz="1100" dirty="0">
                        <a:latin typeface="Open Sans"/>
                      </a:endParaRPr>
                    </a:p>
                    <a:p>
                      <a:pPr lvl="0" algn="ctr">
                        <a:lnSpc>
                          <a:spcPts val="1425"/>
                        </a:lnSpc>
                        <a:buNone/>
                      </a:pPr>
                      <a:r>
                        <a:rPr lang="en-US" sz="1100" b="1" dirty="0">
                          <a:solidFill>
                            <a:srgbClr val="092D74"/>
                          </a:solidFill>
                          <a:latin typeface="Open Sans"/>
                        </a:rPr>
                        <a:t>Petroleum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$36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$39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$39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$39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$39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422438"/>
                  </a:ext>
                </a:extLst>
              </a:tr>
              <a:tr h="447095"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b="1" dirty="0">
                          <a:solidFill>
                            <a:srgbClr val="092D74"/>
                          </a:solidFill>
                          <a:latin typeface="Open Sans"/>
                        </a:rPr>
                        <a:t>Vehicle </a:t>
                      </a:r>
                      <a:endParaRPr lang="en-US" sz="1100" dirty="0">
                        <a:latin typeface="Open Sans"/>
                      </a:endParaRPr>
                    </a:p>
                    <a:p>
                      <a:pPr lvl="0" algn="ctr">
                        <a:lnSpc>
                          <a:spcPts val="1425"/>
                        </a:lnSpc>
                        <a:buNone/>
                      </a:pPr>
                      <a:r>
                        <a:rPr lang="en-US" sz="1100" b="1" dirty="0">
                          <a:solidFill>
                            <a:srgbClr val="092D74"/>
                          </a:solidFill>
                          <a:latin typeface="Open Sans"/>
                        </a:rPr>
                        <a:t>Registration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$298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$309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$215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$313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$307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7974679"/>
                  </a:ext>
                </a:extLst>
              </a:tr>
              <a:tr h="308344"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b="1" dirty="0">
                          <a:solidFill>
                            <a:srgbClr val="092D74"/>
                          </a:solidFill>
                          <a:latin typeface="Open Sans"/>
                        </a:rPr>
                        <a:t>Total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$1,067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$1,112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$1,019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$1,118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092D74"/>
                          </a:solidFill>
                          <a:latin typeface="Open Sans"/>
                        </a:rPr>
                        <a:t>$1,124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215219"/>
                  </a:ext>
                </a:extLst>
              </a:tr>
              <a:tr h="337623"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b="1" dirty="0">
                          <a:solidFill>
                            <a:srgbClr val="EE3524"/>
                          </a:solidFill>
                          <a:latin typeface="Open Sans"/>
                        </a:rPr>
                        <a:t>% Change 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latin typeface="Open Sans"/>
                        </a:rPr>
                        <a:t>4%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EE3524"/>
                          </a:solidFill>
                          <a:latin typeface="Open Sans"/>
                        </a:rPr>
                        <a:t>4%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EE3524"/>
                          </a:solidFill>
                          <a:latin typeface="Open Sans"/>
                        </a:rPr>
                        <a:t>0%* </a:t>
                      </a: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EE3524"/>
                          </a:solidFill>
                          <a:latin typeface="Open Sans"/>
                        </a:rPr>
                        <a:t>0%*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EE3524"/>
                          </a:solidFill>
                          <a:latin typeface="Open Sans"/>
                        </a:rPr>
                        <a:t>0%</a:t>
                      </a: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36788"/>
                  </a:ext>
                </a:extLst>
              </a:tr>
              <a:tr h="337623">
                <a:tc gridSpan="5"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endParaRPr lang="en-US" sz="1100" dirty="0">
                        <a:latin typeface="Open Sans"/>
                      </a:endParaRPr>
                    </a:p>
                  </a:txBody>
                  <a:tcPr marL="68580" marR="68580" marT="34290" marB="34290" anchor="ctr"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ts val="1425"/>
                        </a:lnSpc>
                      </a:pPr>
                      <a:r>
                        <a:rPr lang="en-US" sz="1100" dirty="0">
                          <a:solidFill>
                            <a:srgbClr val="1F376D"/>
                          </a:solidFill>
                          <a:latin typeface="Open Sans"/>
                        </a:rPr>
                        <a:t>Millions</a:t>
                      </a:r>
                    </a:p>
                  </a:txBody>
                  <a:tcPr marL="68580" marR="68580" marT="34290" marB="34290" anchor="ctr"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08297355"/>
                  </a:ext>
                </a:extLst>
              </a:tr>
            </a:tbl>
          </a:graphicData>
        </a:graphic>
      </p:graphicFrame>
      <p:sp>
        <p:nvSpPr>
          <p:cNvPr id="7" name="TextBox 3">
            <a:extLst>
              <a:ext uri="{FF2B5EF4-FFF2-40B4-BE49-F238E27FC236}">
                <a16:creationId xmlns:a16="http://schemas.microsoft.com/office/drawing/2014/main" id="{29CBFE14-CECF-24D0-4B80-E24EB9014F00}"/>
              </a:ext>
            </a:extLst>
          </p:cNvPr>
          <p:cNvSpPr txBox="1"/>
          <p:nvPr/>
        </p:nvSpPr>
        <p:spPr>
          <a:xfrm>
            <a:off x="5277642" y="2143810"/>
            <a:ext cx="3080010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u="sng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State User Fee Collections</a:t>
            </a:r>
            <a:endParaRPr lang="en-US" sz="1600" b="1" u="sng" dirty="0">
              <a:solidFill>
                <a:srgbClr val="000000"/>
              </a:solidFill>
              <a:latin typeface="Open Sans" pitchFamily="34"/>
              <a:ea typeface="Open Sans" pitchFamily="34"/>
              <a:cs typeface="Open Sans" pitchFamily="34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CCC52B40-8E03-066E-FB73-90E45143F4B7}"/>
              </a:ext>
            </a:extLst>
          </p:cNvPr>
          <p:cNvSpPr txBox="1"/>
          <p:nvPr/>
        </p:nvSpPr>
        <p:spPr>
          <a:xfrm>
            <a:off x="4632890" y="4922142"/>
            <a:ext cx="2709577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i="1" dirty="0">
                <a:solidFill>
                  <a:srgbClr val="EE3524"/>
                </a:solidFill>
                <a:latin typeface="Open Sans"/>
                <a:ea typeface="Open Sans"/>
                <a:cs typeface="Open Sans"/>
              </a:rPr>
              <a:t>*Due to normalizing for vehicle tax registration holiday; </a:t>
            </a:r>
            <a:endParaRPr lang="en-US" sz="800" i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i="1" dirty="0">
                <a:solidFill>
                  <a:srgbClr val="EE3524"/>
                </a:solidFill>
                <a:latin typeface="Open Sans"/>
                <a:ea typeface="Open Sans"/>
                <a:cs typeface="Open Sans"/>
              </a:rPr>
              <a:t>Results in $1,113 in FY23</a:t>
            </a:r>
            <a:endParaRPr lang="en-US" sz="800" i="1" dirty="0">
              <a:solidFill>
                <a:srgbClr val="000000"/>
              </a:solidFill>
              <a:latin typeface="Open Sans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7BA89F0-A8A2-79AF-FF43-4F1854E7E0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115" y="2076712"/>
            <a:ext cx="6218788" cy="34169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8FECF00-DC09-31BD-3BA2-D024F6786462}"/>
              </a:ext>
            </a:extLst>
          </p:cNvPr>
          <p:cNvSpPr txBox="1"/>
          <p:nvPr/>
        </p:nvSpPr>
        <p:spPr>
          <a:xfrm>
            <a:off x="4634856" y="5644353"/>
            <a:ext cx="3790425" cy="3102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i="1" dirty="0">
                <a:solidFill>
                  <a:srgbClr val="092D74"/>
                </a:solidFill>
                <a:latin typeface="Open Sans"/>
                <a:ea typeface="Open Sans"/>
                <a:cs typeface="Open Sans"/>
              </a:rPr>
              <a:t>* Adjusted for FY23 State Tax holiday</a:t>
            </a: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i="1" dirty="0">
                <a:solidFill>
                  <a:srgbClr val="092D74"/>
                </a:solidFill>
                <a:latin typeface="Open Sans"/>
                <a:ea typeface="Open Sans"/>
                <a:cs typeface="Open Sans"/>
              </a:rPr>
              <a:t>** Estimated FY25 Salaries, Benefits, Taxes, and Budgeted User Fees</a:t>
            </a: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6CF66BE7-8EA6-3731-CAD0-B00A5F2662DC}"/>
              </a:ext>
            </a:extLst>
          </p:cNvPr>
          <p:cNvSpPr txBox="1"/>
          <p:nvPr/>
        </p:nvSpPr>
        <p:spPr>
          <a:xfrm>
            <a:off x="2919744" y="2152571"/>
            <a:ext cx="438153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solidFill>
                  <a:srgbClr val="092D74"/>
                </a:solidFill>
                <a:latin typeface="Calibri"/>
              </a:rPr>
              <a:t>*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F327E73A-2BFB-A556-6712-6EA213E19640}"/>
              </a:ext>
            </a:extLst>
          </p:cNvPr>
          <p:cNvSpPr txBox="1"/>
          <p:nvPr/>
        </p:nvSpPr>
        <p:spPr>
          <a:xfrm>
            <a:off x="5761479" y="2150230"/>
            <a:ext cx="362669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solidFill>
                  <a:srgbClr val="092D74"/>
                </a:solidFill>
                <a:latin typeface="Calibri"/>
              </a:rPr>
              <a:t>**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8F5D8D58-E08D-B429-8A20-359050973121}"/>
              </a:ext>
            </a:extLst>
          </p:cNvPr>
          <p:cNvSpPr txBox="1"/>
          <p:nvPr/>
        </p:nvSpPr>
        <p:spPr>
          <a:xfrm>
            <a:off x="1450823" y="1835494"/>
            <a:ext cx="3372426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u="sng" dirty="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Total State User Fees vs. Costs</a:t>
            </a:r>
            <a:endParaRPr lang="en-US" sz="14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36BC242-FE67-8011-600A-9F8D58ECBCE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400" dirty="0">
                <a:latin typeface="PermianSlabSerifTypeface"/>
              </a:rPr>
              <a:t>Flat User Fee Revenue vs. Increased Inflation</a:t>
            </a:r>
            <a:endParaRPr lang="en-US" sz="2400" b="0" dirty="0">
              <a:solidFill>
                <a:srgbClr val="000000"/>
              </a:solidFill>
              <a:latin typeface="PermianSlabSerifTypeface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7DD788CA-9CC2-36AA-DFD2-8C9F8BDB161C}"/>
              </a:ext>
            </a:extLst>
          </p:cNvPr>
          <p:cNvSpPr txBox="1"/>
          <p:nvPr/>
        </p:nvSpPr>
        <p:spPr>
          <a:xfrm>
            <a:off x="1" y="5692973"/>
            <a:ext cx="3810003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1B365D"/>
                </a:solidFill>
                <a:latin typeface="PermianSlabSerifTypeface" pitchFamily="50"/>
              </a:rPr>
              <a:t>Budget Hearings, FY 2026 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B96D82C0-F698-A5E3-56A7-F3C79E001AC1}"/>
              </a:ext>
            </a:extLst>
          </p:cNvPr>
          <p:cNvGraphicFramePr>
            <a:graphicFrameLocks noGrp="1"/>
          </p:cNvGraphicFramePr>
          <p:nvPr/>
        </p:nvGraphicFramePr>
        <p:xfrm>
          <a:off x="6353589" y="2622618"/>
          <a:ext cx="2707848" cy="233680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1745479">
                  <a:extLst>
                    <a:ext uri="{9D8B030D-6E8A-4147-A177-3AD203B41FA5}">
                      <a16:colId xmlns:a16="http://schemas.microsoft.com/office/drawing/2014/main" val="200821268"/>
                    </a:ext>
                  </a:extLst>
                </a:gridCol>
                <a:gridCol w="962369">
                  <a:extLst>
                    <a:ext uri="{9D8B030D-6E8A-4147-A177-3AD203B41FA5}">
                      <a16:colId xmlns:a16="http://schemas.microsoft.com/office/drawing/2014/main" val="1471900372"/>
                    </a:ext>
                  </a:extLst>
                </a:gridCol>
              </a:tblGrid>
              <a:tr h="195882">
                <a:tc>
                  <a:txBody>
                    <a:bodyPr/>
                    <a:lstStyle/>
                    <a:p>
                      <a:pPr lvl="0" algn="ctr" rtl="0" fontAlgn="auto">
                        <a:lnSpc>
                          <a:spcPts val="1275"/>
                        </a:lnSpc>
                      </a:pPr>
                      <a:r>
                        <a:rPr lang="en-US" sz="1100" b="1" dirty="0">
                          <a:solidFill>
                            <a:srgbClr val="1B365D"/>
                          </a:solidFill>
                          <a:latin typeface="Open Sans"/>
                          <a:ea typeface="Open Sans"/>
                          <a:cs typeface="Open Sans"/>
                        </a:rPr>
                        <a:t>Concrete Pipe </a:t>
                      </a:r>
                      <a:endParaRPr lang="en-US" sz="1800" b="1" dirty="0">
                        <a:solidFill>
                          <a:srgbClr val="1B365D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50008" marR="50008" marT="34290" marB="34290" anchor="ctr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 fontAlgn="auto">
                        <a:lnSpc>
                          <a:spcPts val="1275"/>
                        </a:lnSpc>
                      </a:pPr>
                      <a:r>
                        <a:rPr lang="en-US" sz="1100" b="1" dirty="0">
                          <a:solidFill>
                            <a:srgbClr val="FF0F00"/>
                          </a:solidFill>
                          <a:latin typeface="Open Sans"/>
                          <a:ea typeface="Open Sans"/>
                          <a:cs typeface="Open Sans"/>
                        </a:rPr>
                        <a:t>+101% </a:t>
                      </a:r>
                      <a:endParaRPr lang="en-US" sz="1800" b="1" dirty="0">
                        <a:solidFill>
                          <a:srgbClr val="FF0F00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50008" marR="50008" marT="34290" marB="34290" anchor="ctr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397604"/>
                  </a:ext>
                </a:extLst>
              </a:tr>
              <a:tr h="195882">
                <a:tc>
                  <a:txBody>
                    <a:bodyPr/>
                    <a:lstStyle/>
                    <a:p>
                      <a:pPr lvl="0" algn="ctr" rtl="0" fontAlgn="auto">
                        <a:lnSpc>
                          <a:spcPts val="1275"/>
                        </a:lnSpc>
                      </a:pPr>
                      <a:r>
                        <a:rPr lang="en-US" sz="1100" b="1" dirty="0">
                          <a:solidFill>
                            <a:srgbClr val="1B365D"/>
                          </a:solidFill>
                          <a:latin typeface="Open Sans"/>
                          <a:ea typeface="Open Sans"/>
                          <a:cs typeface="Open Sans"/>
                        </a:rPr>
                        <a:t>Guardrail </a:t>
                      </a:r>
                      <a:endParaRPr lang="en-US" sz="1800" b="1" dirty="0">
                        <a:solidFill>
                          <a:srgbClr val="1B365D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50008" marR="50008" marT="34290" marB="34290" anchor="ctr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 fontAlgn="auto">
                        <a:lnSpc>
                          <a:spcPts val="1275"/>
                        </a:lnSpc>
                      </a:pPr>
                      <a:r>
                        <a:rPr lang="en-US" sz="1100" b="1" dirty="0">
                          <a:solidFill>
                            <a:srgbClr val="FF0F00"/>
                          </a:solidFill>
                          <a:latin typeface="Open Sans"/>
                          <a:ea typeface="Open Sans"/>
                          <a:cs typeface="Open Sans"/>
                        </a:rPr>
                        <a:t>+80% </a:t>
                      </a:r>
                      <a:endParaRPr lang="en-US" sz="1800" b="1" dirty="0">
                        <a:solidFill>
                          <a:srgbClr val="FF0F00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50008" marR="50008" marT="34290" marB="34290" anchor="ctr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7755140"/>
                  </a:ext>
                </a:extLst>
              </a:tr>
              <a:tr h="195882">
                <a:tc>
                  <a:txBody>
                    <a:bodyPr/>
                    <a:lstStyle/>
                    <a:p>
                      <a:pPr lvl="0" algn="ctr" rtl="0" fontAlgn="auto">
                        <a:lnSpc>
                          <a:spcPts val="1275"/>
                        </a:lnSpc>
                      </a:pPr>
                      <a:r>
                        <a:rPr lang="en-US" sz="1100" b="1" dirty="0">
                          <a:solidFill>
                            <a:srgbClr val="1B365D"/>
                          </a:solidFill>
                          <a:latin typeface="Open Sans"/>
                          <a:ea typeface="Open Sans"/>
                          <a:cs typeface="Open Sans"/>
                        </a:rPr>
                        <a:t>Concrete </a:t>
                      </a:r>
                      <a:endParaRPr lang="en-US" sz="1800" b="1" dirty="0">
                        <a:solidFill>
                          <a:srgbClr val="1B365D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50008" marR="50008" marT="34290" marB="34290" anchor="ctr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 fontAlgn="auto">
                        <a:lnSpc>
                          <a:spcPts val="1275"/>
                        </a:lnSpc>
                      </a:pPr>
                      <a:r>
                        <a:rPr lang="en-US" sz="1100" b="1" dirty="0">
                          <a:solidFill>
                            <a:srgbClr val="FF0F00"/>
                          </a:solidFill>
                          <a:latin typeface="Open Sans"/>
                          <a:ea typeface="Open Sans"/>
                          <a:cs typeface="Open Sans"/>
                        </a:rPr>
                        <a:t>+77%</a:t>
                      </a:r>
                      <a:r>
                        <a:rPr lang="en-US" sz="1100" b="1" dirty="0">
                          <a:solidFill>
                            <a:srgbClr val="1B365D"/>
                          </a:solidFill>
                          <a:latin typeface="Open Sans"/>
                          <a:ea typeface="Open Sans"/>
                          <a:cs typeface="Open Sans"/>
                        </a:rPr>
                        <a:t> </a:t>
                      </a:r>
                      <a:endParaRPr lang="en-US" sz="1800" b="1" dirty="0">
                        <a:solidFill>
                          <a:srgbClr val="1B365D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50008" marR="50008" marT="34290" marB="34290" anchor="ctr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3293748"/>
                  </a:ext>
                </a:extLst>
              </a:tr>
              <a:tr h="195882">
                <a:tc>
                  <a:txBody>
                    <a:bodyPr/>
                    <a:lstStyle/>
                    <a:p>
                      <a:pPr lvl="0" algn="ctr" rtl="0" fontAlgn="auto">
                        <a:lnSpc>
                          <a:spcPts val="1275"/>
                        </a:lnSpc>
                      </a:pPr>
                      <a:r>
                        <a:rPr lang="en-US" sz="1100" b="1" dirty="0">
                          <a:solidFill>
                            <a:srgbClr val="1B365D"/>
                          </a:solidFill>
                          <a:latin typeface="Open Sans"/>
                          <a:ea typeface="Open Sans"/>
                          <a:cs typeface="Open Sans"/>
                        </a:rPr>
                        <a:t>Labor</a:t>
                      </a:r>
                    </a:p>
                  </a:txBody>
                  <a:tcPr marL="50008" marR="50008" marT="34290" marB="34290" anchor="ctr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 fontAlgn="auto">
                        <a:lnSpc>
                          <a:spcPts val="1275"/>
                        </a:lnSpc>
                      </a:pPr>
                      <a:r>
                        <a:rPr lang="en-US" sz="1100" b="1" dirty="0">
                          <a:solidFill>
                            <a:srgbClr val="FF0F00"/>
                          </a:solidFill>
                          <a:latin typeface="Open Sans"/>
                          <a:ea typeface="Open Sans"/>
                          <a:cs typeface="Open Sans"/>
                        </a:rPr>
                        <a:t>+56%</a:t>
                      </a:r>
                    </a:p>
                  </a:txBody>
                  <a:tcPr marL="50008" marR="50008" marT="34290" marB="34290" anchor="ctr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939199"/>
                  </a:ext>
                </a:extLst>
              </a:tr>
              <a:tr h="195882">
                <a:tc>
                  <a:txBody>
                    <a:bodyPr/>
                    <a:lstStyle/>
                    <a:p>
                      <a:pPr lvl="0" algn="ctr" rtl="0" fontAlgn="auto">
                        <a:lnSpc>
                          <a:spcPts val="1275"/>
                        </a:lnSpc>
                      </a:pPr>
                      <a:r>
                        <a:rPr lang="en-US" sz="1100" b="1" dirty="0">
                          <a:solidFill>
                            <a:srgbClr val="1B365D"/>
                          </a:solidFill>
                          <a:latin typeface="Open Sans"/>
                          <a:ea typeface="Open Sans"/>
                          <a:cs typeface="Open Sans"/>
                        </a:rPr>
                        <a:t>Concrete Catch Basins </a:t>
                      </a:r>
                      <a:endParaRPr lang="en-US" sz="1800" b="1" dirty="0">
                        <a:solidFill>
                          <a:srgbClr val="1B365D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50008" marR="50008" marT="34290" marB="34290" anchor="ctr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 fontAlgn="auto">
                        <a:lnSpc>
                          <a:spcPts val="1275"/>
                        </a:lnSpc>
                      </a:pPr>
                      <a:r>
                        <a:rPr lang="en-US" sz="1100" b="1" dirty="0">
                          <a:solidFill>
                            <a:srgbClr val="FF0F00"/>
                          </a:solidFill>
                          <a:latin typeface="Open Sans"/>
                          <a:ea typeface="Open Sans"/>
                          <a:cs typeface="Open Sans"/>
                        </a:rPr>
                        <a:t>+55% </a:t>
                      </a:r>
                      <a:endParaRPr lang="en-US" sz="1800" b="1" dirty="0">
                        <a:solidFill>
                          <a:srgbClr val="FF0F00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50008" marR="50008" marT="34290" marB="34290" anchor="ctr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6695216"/>
                  </a:ext>
                </a:extLst>
              </a:tr>
              <a:tr h="195882">
                <a:tc>
                  <a:txBody>
                    <a:bodyPr/>
                    <a:lstStyle/>
                    <a:p>
                      <a:pPr lvl="0" algn="ctr" rtl="0" fontAlgn="auto">
                        <a:lnSpc>
                          <a:spcPts val="1275"/>
                        </a:lnSpc>
                      </a:pPr>
                      <a:r>
                        <a:rPr lang="en-US" sz="1100" b="1" dirty="0">
                          <a:solidFill>
                            <a:srgbClr val="1B365D"/>
                          </a:solidFill>
                          <a:latin typeface="Open Sans"/>
                          <a:ea typeface="Open Sans"/>
                          <a:cs typeface="Open Sans"/>
                        </a:rPr>
                        <a:t>Steel </a:t>
                      </a:r>
                      <a:endParaRPr lang="en-US" sz="1800" b="1" dirty="0">
                        <a:solidFill>
                          <a:srgbClr val="1B365D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50008" marR="50008" marT="34290" marB="34290" anchor="ctr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 fontAlgn="auto">
                        <a:lnSpc>
                          <a:spcPts val="1275"/>
                        </a:lnSpc>
                      </a:pPr>
                      <a:r>
                        <a:rPr lang="en-US" sz="1100" b="1" dirty="0">
                          <a:solidFill>
                            <a:srgbClr val="FF0F00"/>
                          </a:solidFill>
                          <a:latin typeface="Open Sans"/>
                          <a:ea typeface="Open Sans"/>
                          <a:cs typeface="Open Sans"/>
                        </a:rPr>
                        <a:t>+55% </a:t>
                      </a:r>
                      <a:endParaRPr lang="en-US" sz="1800" b="1" dirty="0">
                        <a:solidFill>
                          <a:srgbClr val="FF0F00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50008" marR="50008" marT="34290" marB="34290" anchor="ctr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0147750"/>
                  </a:ext>
                </a:extLst>
              </a:tr>
              <a:tr h="195882">
                <a:tc>
                  <a:txBody>
                    <a:bodyPr/>
                    <a:lstStyle/>
                    <a:p>
                      <a:pPr lvl="0" algn="ctr" rtl="0" fontAlgn="auto">
                        <a:lnSpc>
                          <a:spcPts val="1275"/>
                        </a:lnSpc>
                      </a:pPr>
                      <a:r>
                        <a:rPr lang="en-US" sz="1100" b="1" dirty="0">
                          <a:solidFill>
                            <a:srgbClr val="1B365D"/>
                          </a:solidFill>
                          <a:latin typeface="Open Sans"/>
                          <a:ea typeface="Open Sans"/>
                          <a:cs typeface="Open Sans"/>
                        </a:rPr>
                        <a:t>Aggregate </a:t>
                      </a:r>
                      <a:endParaRPr lang="en-US" sz="1800" b="1" dirty="0">
                        <a:solidFill>
                          <a:srgbClr val="1B365D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50008" marR="50008" marT="34290" marB="34290" anchor="ctr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275"/>
                        </a:lnSpc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FF0F00"/>
                          </a:solidFill>
                          <a:latin typeface="Open Sans"/>
                        </a:rPr>
                        <a:t>+</a:t>
                      </a:r>
                      <a:r>
                        <a:rPr lang="en-US" sz="1100" b="1" dirty="0">
                          <a:solidFill>
                            <a:srgbClr val="FF0F00"/>
                          </a:solidFill>
                          <a:latin typeface="Open Sans"/>
                          <a:ea typeface="Open Sans"/>
                          <a:cs typeface="Open Sans"/>
                        </a:rPr>
                        <a:t>49%</a:t>
                      </a:r>
                      <a:r>
                        <a:rPr lang="en-US" sz="1100" b="1" dirty="0">
                          <a:solidFill>
                            <a:srgbClr val="1B365D"/>
                          </a:solidFill>
                          <a:latin typeface="Open Sans"/>
                          <a:ea typeface="Open Sans"/>
                          <a:cs typeface="Open Sans"/>
                        </a:rPr>
                        <a:t> </a:t>
                      </a:r>
                      <a:endParaRPr lang="en-US" sz="1800" b="1" dirty="0">
                        <a:solidFill>
                          <a:srgbClr val="1B365D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50008" marR="50008" marT="34290" marB="34290" anchor="ctr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5996050"/>
                  </a:ext>
                </a:extLst>
              </a:tr>
              <a:tr h="195882">
                <a:tc>
                  <a:txBody>
                    <a:bodyPr/>
                    <a:lstStyle/>
                    <a:p>
                      <a:pPr lvl="0" algn="ctr" rtl="0" fontAlgn="auto">
                        <a:lnSpc>
                          <a:spcPts val="1275"/>
                        </a:lnSpc>
                      </a:pPr>
                      <a:r>
                        <a:rPr lang="en-US" sz="1100" b="1" dirty="0">
                          <a:solidFill>
                            <a:srgbClr val="1B365D"/>
                          </a:solidFill>
                          <a:latin typeface="Open Sans"/>
                          <a:ea typeface="Open Sans"/>
                          <a:cs typeface="Open Sans"/>
                        </a:rPr>
                        <a:t>Hot Mix Asphalt </a:t>
                      </a:r>
                      <a:endParaRPr lang="en-US" sz="1800" b="1" dirty="0">
                        <a:solidFill>
                          <a:srgbClr val="1B365D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50008" marR="50008" marT="34290" marB="34290" anchor="ctr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275"/>
                        </a:lnSpc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FF0F00"/>
                          </a:solidFill>
                          <a:latin typeface="Open Sans"/>
                        </a:rPr>
                        <a:t>+</a:t>
                      </a:r>
                      <a:r>
                        <a:rPr lang="en-US" sz="1100" b="1" dirty="0">
                          <a:solidFill>
                            <a:srgbClr val="FF0F00"/>
                          </a:solidFill>
                          <a:latin typeface="Open Sans"/>
                          <a:ea typeface="Open Sans"/>
                          <a:cs typeface="Open Sans"/>
                        </a:rPr>
                        <a:t>47% </a:t>
                      </a:r>
                      <a:endParaRPr lang="en-US" sz="1800" b="1" dirty="0">
                        <a:solidFill>
                          <a:srgbClr val="FF0F00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50008" marR="50008" marT="34290" marB="34290" anchor="ctr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7656818"/>
                  </a:ext>
                </a:extLst>
              </a:tr>
              <a:tr h="195882">
                <a:tc>
                  <a:txBody>
                    <a:bodyPr/>
                    <a:lstStyle/>
                    <a:p>
                      <a:pPr lvl="0" algn="ctr" rtl="0" fontAlgn="auto">
                        <a:lnSpc>
                          <a:spcPts val="1275"/>
                        </a:lnSpc>
                      </a:pPr>
                      <a:r>
                        <a:rPr lang="en-US" sz="1100" b="1" dirty="0">
                          <a:solidFill>
                            <a:srgbClr val="1B365D"/>
                          </a:solidFill>
                          <a:latin typeface="Open Sans"/>
                          <a:ea typeface="Open Sans"/>
                          <a:cs typeface="Open Sans"/>
                        </a:rPr>
                        <a:t>Earthwork </a:t>
                      </a:r>
                      <a:endParaRPr lang="en-US" sz="1800" b="1" dirty="0">
                        <a:solidFill>
                          <a:srgbClr val="1B365D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50008" marR="50008" marT="34290" marB="34290" anchor="ctr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275"/>
                        </a:lnSpc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FF0F00"/>
                          </a:solidFill>
                          <a:latin typeface="Open Sans"/>
                        </a:rPr>
                        <a:t>+</a:t>
                      </a:r>
                      <a:r>
                        <a:rPr lang="en-US" sz="1100" b="1" dirty="0">
                          <a:solidFill>
                            <a:srgbClr val="FF0F00"/>
                          </a:solidFill>
                          <a:latin typeface="Open Sans"/>
                          <a:ea typeface="Open Sans"/>
                          <a:cs typeface="Open Sans"/>
                        </a:rPr>
                        <a:t>45% </a:t>
                      </a:r>
                      <a:endParaRPr lang="en-US" sz="1800" b="1" dirty="0">
                        <a:solidFill>
                          <a:srgbClr val="FF0F00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50008" marR="50008" marT="34290" marB="34290" anchor="ctr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9086383"/>
                  </a:ext>
                </a:extLst>
              </a:tr>
              <a:tr h="226917">
                <a:tc>
                  <a:txBody>
                    <a:bodyPr/>
                    <a:lstStyle/>
                    <a:p>
                      <a:pPr lvl="0" algn="ctr" rtl="0" fontAlgn="auto">
                        <a:lnSpc>
                          <a:spcPts val="1275"/>
                        </a:lnSpc>
                      </a:pPr>
                      <a:r>
                        <a:rPr lang="en-US" sz="1100" b="1" dirty="0">
                          <a:solidFill>
                            <a:srgbClr val="1B365D"/>
                          </a:solidFill>
                          <a:latin typeface="Open Sans"/>
                          <a:ea typeface="Open Sans"/>
                          <a:cs typeface="Open Sans"/>
                        </a:rPr>
                        <a:t>Pavement Markings </a:t>
                      </a:r>
                      <a:endParaRPr lang="en-US" sz="1800" b="1" dirty="0">
                        <a:solidFill>
                          <a:srgbClr val="1B365D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50008" marR="50008" marT="34290" marB="34290" anchor="ctr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275"/>
                        </a:lnSpc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FF0F00"/>
                          </a:solidFill>
                          <a:latin typeface="Open Sans"/>
                        </a:rPr>
                        <a:t>+</a:t>
                      </a:r>
                      <a:r>
                        <a:rPr lang="en-US" sz="1100" b="1" dirty="0">
                          <a:solidFill>
                            <a:srgbClr val="FF0F00"/>
                          </a:solidFill>
                          <a:latin typeface="Open Sans"/>
                          <a:ea typeface="Open Sans"/>
                          <a:cs typeface="Open Sans"/>
                        </a:rPr>
                        <a:t>39%</a:t>
                      </a:r>
                      <a:r>
                        <a:rPr lang="en-US" sz="1100" b="1" dirty="0">
                          <a:solidFill>
                            <a:srgbClr val="1B365D"/>
                          </a:solidFill>
                          <a:latin typeface="Open Sans"/>
                          <a:ea typeface="Open Sans"/>
                          <a:cs typeface="Open Sans"/>
                        </a:rPr>
                        <a:t> </a:t>
                      </a:r>
                      <a:endParaRPr lang="en-US" sz="1800" b="1" dirty="0">
                        <a:solidFill>
                          <a:srgbClr val="1B365D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50008" marR="50008" marT="34290" marB="34290" anchor="ctr">
                    <a:lnL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018019"/>
                  </a:ext>
                </a:extLst>
              </a:tr>
            </a:tbl>
          </a:graphicData>
        </a:graphic>
      </p:graphicFrame>
      <p:sp>
        <p:nvSpPr>
          <p:cNvPr id="10" name="TextBox 5">
            <a:extLst>
              <a:ext uri="{FF2B5EF4-FFF2-40B4-BE49-F238E27FC236}">
                <a16:creationId xmlns:a16="http://schemas.microsoft.com/office/drawing/2014/main" id="{C777019A-49DA-2F2D-B49F-D459AB7F4E9B}"/>
              </a:ext>
            </a:extLst>
          </p:cNvPr>
          <p:cNvSpPr txBox="1"/>
          <p:nvPr/>
        </p:nvSpPr>
        <p:spPr>
          <a:xfrm>
            <a:off x="6311856" y="2336521"/>
            <a:ext cx="2791324" cy="2539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>
              <a:spcAft>
                <a:spcPts val="9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u="sng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Average Cost Escalation Since FY19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4257D-3F87-925C-82B3-965E5882E69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400" dirty="0">
                <a:latin typeface="PermianSlabSerifTypeface"/>
              </a:rPr>
              <a:t>FY2026 Recurring Requests </a:t>
            </a:r>
            <a:endParaRPr lang="en-US" sz="2400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2FB2C574-028A-0814-DCD9-A97F5E2BBC50}"/>
              </a:ext>
            </a:extLst>
          </p:cNvPr>
          <p:cNvSpPr txBox="1"/>
          <p:nvPr/>
        </p:nvSpPr>
        <p:spPr>
          <a:xfrm>
            <a:off x="10635" y="5720953"/>
            <a:ext cx="3810003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1B365D"/>
                </a:solidFill>
                <a:latin typeface="PermianSlabSerifTypeface" pitchFamily="50"/>
              </a:rPr>
              <a:t>Budget Hearings, FY 2026 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AA21A885-BDD1-3A4A-B5C9-8BDB9F91619B}"/>
              </a:ext>
            </a:extLst>
          </p:cNvPr>
          <p:cNvSpPr txBox="1"/>
          <p:nvPr/>
        </p:nvSpPr>
        <p:spPr>
          <a:xfrm>
            <a:off x="152403" y="1793560"/>
            <a:ext cx="2743200" cy="2539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u="sng" dirty="0">
                <a:solidFill>
                  <a:srgbClr val="000000"/>
                </a:solidFill>
                <a:latin typeface="Open Sans"/>
                <a:ea typeface="Calibri"/>
                <a:cs typeface="Calibri"/>
              </a:rPr>
              <a:t>Pavement Preservation</a:t>
            </a:r>
            <a:endParaRPr lang="en-US" sz="1200" b="1" u="sng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76E61747-4638-1B4A-FB2E-92215A6E5614}"/>
              </a:ext>
            </a:extLst>
          </p:cNvPr>
          <p:cNvSpPr txBox="1"/>
          <p:nvPr/>
        </p:nvSpPr>
        <p:spPr>
          <a:xfrm>
            <a:off x="3200400" y="1793560"/>
            <a:ext cx="2743200" cy="2539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u="sng" dirty="0">
                <a:solidFill>
                  <a:srgbClr val="000000"/>
                </a:solidFill>
                <a:latin typeface="Open Sans"/>
                <a:ea typeface="Calibri"/>
                <a:cs typeface="Calibri"/>
              </a:rPr>
              <a:t>Bridge Preservation</a:t>
            </a:r>
            <a:endParaRPr lang="en-US" sz="1200" b="1" u="sng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6B2974CE-3314-6F12-2C07-BCE7552E9498}"/>
              </a:ext>
            </a:extLst>
          </p:cNvPr>
          <p:cNvSpPr txBox="1"/>
          <p:nvPr/>
        </p:nvSpPr>
        <p:spPr>
          <a:xfrm>
            <a:off x="3200400" y="3694798"/>
            <a:ext cx="2743200" cy="2539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u="sng" dirty="0">
                <a:solidFill>
                  <a:srgbClr val="000000"/>
                </a:solidFill>
                <a:latin typeface="Open Sans"/>
                <a:ea typeface="Open Sans"/>
                <a:cs typeface="Calibri"/>
              </a:rPr>
              <a:t>Rural Service Patrol</a:t>
            </a:r>
            <a:endParaRPr lang="en-US" sz="1200" b="1" u="sng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D76B9E77-C5EC-A4C4-8F27-11782A9CA71B}"/>
              </a:ext>
            </a:extLst>
          </p:cNvPr>
          <p:cNvSpPr txBox="1"/>
          <p:nvPr/>
        </p:nvSpPr>
        <p:spPr>
          <a:xfrm>
            <a:off x="152403" y="3694798"/>
            <a:ext cx="2743200" cy="2539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u="sng" dirty="0">
                <a:solidFill>
                  <a:srgbClr val="000000"/>
                </a:solidFill>
                <a:latin typeface="Open Sans"/>
                <a:ea typeface="Calibri"/>
                <a:cs typeface="Calibri"/>
              </a:rPr>
              <a:t>Spot Safety Program</a:t>
            </a:r>
            <a:endParaRPr lang="en-US" sz="1200" b="1" u="sng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0D1D5C1-4BD6-18D9-B672-C45027BB9047}"/>
              </a:ext>
            </a:extLst>
          </p:cNvPr>
          <p:cNvSpPr txBox="1"/>
          <p:nvPr/>
        </p:nvSpPr>
        <p:spPr>
          <a:xfrm>
            <a:off x="6164948" y="1793560"/>
            <a:ext cx="2743200" cy="2539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u="sng" dirty="0">
                <a:solidFill>
                  <a:srgbClr val="000000"/>
                </a:solidFill>
                <a:latin typeface="Open Sans"/>
                <a:ea typeface="Calibri"/>
                <a:cs typeface="Calibri"/>
              </a:rPr>
              <a:t>Mowing and Litter</a:t>
            </a:r>
            <a:endParaRPr lang="en-US" sz="1200" b="1" u="sng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6C46E067-CBA2-A571-0ED0-6C619A0C33F8}"/>
              </a:ext>
            </a:extLst>
          </p:cNvPr>
          <p:cNvSpPr txBox="1"/>
          <p:nvPr/>
        </p:nvSpPr>
        <p:spPr>
          <a:xfrm>
            <a:off x="6164948" y="3694798"/>
            <a:ext cx="2743200" cy="2539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u="sng" dirty="0">
                <a:solidFill>
                  <a:srgbClr val="000000"/>
                </a:solidFill>
                <a:latin typeface="Open Sans"/>
                <a:ea typeface="Open Sans"/>
                <a:cs typeface="Calibri"/>
              </a:rPr>
              <a:t>Pay-for-Performance</a:t>
            </a:r>
            <a:endParaRPr lang="en-US" sz="1200" b="1" u="sng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90040837-F820-6CF6-FD57-F90EE964E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546" y="3948718"/>
            <a:ext cx="2768912" cy="1538121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2B25B19E-2CE1-F80D-7558-782BB7233C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1523" y="3948709"/>
            <a:ext cx="2743200" cy="1538121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52F94C33-A772-C937-8F0E-CF1AF69A89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4948" y="3948709"/>
            <a:ext cx="2743200" cy="1538121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pic>
        <p:nvPicPr>
          <p:cNvPr id="13" name="Picture 30">
            <a:extLst>
              <a:ext uri="{FF2B5EF4-FFF2-40B4-BE49-F238E27FC236}">
                <a16:creationId xmlns:a16="http://schemas.microsoft.com/office/drawing/2014/main" id="{AEBEFC4E-813D-65CA-5682-4D351D5CF7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1532" y="2067889"/>
            <a:ext cx="2743200" cy="1435205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pic>
        <p:nvPicPr>
          <p:cNvPr id="14" name="Picture 32">
            <a:extLst>
              <a:ext uri="{FF2B5EF4-FFF2-40B4-BE49-F238E27FC236}">
                <a16:creationId xmlns:a16="http://schemas.microsoft.com/office/drawing/2014/main" id="{E063F9AE-4930-6585-B5B8-62DD42A809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4948" y="2067889"/>
            <a:ext cx="2743200" cy="1435205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pic>
        <p:nvPicPr>
          <p:cNvPr id="15" name="Picture 34">
            <a:extLst>
              <a:ext uri="{FF2B5EF4-FFF2-40B4-BE49-F238E27FC236}">
                <a16:creationId xmlns:a16="http://schemas.microsoft.com/office/drawing/2014/main" id="{E31F0D9F-A00C-4C69-E08A-770A479F11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546" y="2067889"/>
            <a:ext cx="2756056" cy="1435205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08E7D-08A6-C451-23B8-34C5759CEE3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400" dirty="0">
                <a:latin typeface="PermianSlabSerifTypeface"/>
              </a:rPr>
              <a:t>FY26 Non-Recurring Requests</a:t>
            </a:r>
            <a:endParaRPr lang="en-US" sz="2400" dirty="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E9750B9B-4DE4-FF9F-AA08-4FCED0EA9851}"/>
              </a:ext>
            </a:extLst>
          </p:cNvPr>
          <p:cNvSpPr txBox="1"/>
          <p:nvPr/>
        </p:nvSpPr>
        <p:spPr>
          <a:xfrm>
            <a:off x="526822" y="1646679"/>
            <a:ext cx="3252648" cy="2539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u="sng" dirty="0">
                <a:solidFill>
                  <a:srgbClr val="000000"/>
                </a:solidFill>
                <a:latin typeface="Open Sans"/>
                <a:ea typeface="Calibri"/>
                <a:cs typeface="Calibri"/>
              </a:rPr>
              <a:t>Pavement Preservation</a:t>
            </a:r>
            <a:endParaRPr lang="en-US" sz="1200" b="1" u="sng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774ED0DF-DF18-F897-1C0F-EAADC2B73627}"/>
              </a:ext>
            </a:extLst>
          </p:cNvPr>
          <p:cNvSpPr txBox="1"/>
          <p:nvPr/>
        </p:nvSpPr>
        <p:spPr>
          <a:xfrm>
            <a:off x="526822" y="3856290"/>
            <a:ext cx="3236326" cy="2539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u="sng" dirty="0">
                <a:solidFill>
                  <a:srgbClr val="000000"/>
                </a:solidFill>
                <a:latin typeface="Open Sans"/>
                <a:ea typeface="Calibri"/>
                <a:cs typeface="Calibri"/>
              </a:rPr>
              <a:t>Spot Safety Program</a:t>
            </a:r>
            <a:endParaRPr lang="en-US" sz="1200" b="1" u="sng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D74FB4CF-8E89-8FBC-131A-612964A11F1A}"/>
              </a:ext>
            </a:extLst>
          </p:cNvPr>
          <p:cNvSpPr txBox="1"/>
          <p:nvPr/>
        </p:nvSpPr>
        <p:spPr>
          <a:xfrm>
            <a:off x="5010190" y="3856290"/>
            <a:ext cx="3236317" cy="2539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u="sng" dirty="0">
                <a:solidFill>
                  <a:srgbClr val="000000"/>
                </a:solidFill>
                <a:latin typeface="Open Sans"/>
                <a:ea typeface="Open Sans"/>
                <a:cs typeface="Calibri"/>
              </a:rPr>
              <a:t>State Infrastructure Fund</a:t>
            </a:r>
            <a:endParaRPr lang="en-US" sz="1200" b="1" u="sng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76772BBB-A564-D1A3-44EF-6E314BF782E5}"/>
              </a:ext>
            </a:extLst>
          </p:cNvPr>
          <p:cNvSpPr txBox="1"/>
          <p:nvPr/>
        </p:nvSpPr>
        <p:spPr>
          <a:xfrm>
            <a:off x="5010189" y="1646679"/>
            <a:ext cx="3252648" cy="2539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u="sng" dirty="0">
                <a:solidFill>
                  <a:srgbClr val="000000"/>
                </a:solidFill>
                <a:latin typeface="Open Sans"/>
                <a:ea typeface="Calibri"/>
                <a:cs typeface="Calibri"/>
              </a:rPr>
              <a:t>Bridge Preservation</a:t>
            </a:r>
            <a:endParaRPr lang="en-US" sz="1200" b="1" u="sng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2822D9F4-CBAB-DC07-F8C8-CB2D58F33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4673" y="4110210"/>
            <a:ext cx="3252648" cy="1657093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A8988513-921C-24C5-6100-DBE9712EDC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10189" y="4110210"/>
            <a:ext cx="3237460" cy="1657093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pic>
        <p:nvPicPr>
          <p:cNvPr id="9" name="Picture 22">
            <a:extLst>
              <a:ext uri="{FF2B5EF4-FFF2-40B4-BE49-F238E27FC236}">
                <a16:creationId xmlns:a16="http://schemas.microsoft.com/office/drawing/2014/main" id="{2788ACF9-766C-F22E-82F6-42F13FAF2B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" t="1577" r="977" b="17132"/>
          <a:stretch>
            <a:fillRect/>
          </a:stretch>
        </p:blipFill>
        <p:spPr>
          <a:xfrm>
            <a:off x="5010189" y="1900598"/>
            <a:ext cx="3237460" cy="1890384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pic>
        <p:nvPicPr>
          <p:cNvPr id="10" name="Picture 26">
            <a:extLst>
              <a:ext uri="{FF2B5EF4-FFF2-40B4-BE49-F238E27FC236}">
                <a16:creationId xmlns:a16="http://schemas.microsoft.com/office/drawing/2014/main" id="{7DBC6D6A-BC1D-E5F8-EEF4-A6B496AA45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6823" y="1900598"/>
            <a:ext cx="3250499" cy="1955700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C90B1E7E-B29E-EAC1-A4DF-14229AB4EDCA}"/>
              </a:ext>
            </a:extLst>
          </p:cNvPr>
          <p:cNvSpPr txBox="1"/>
          <p:nvPr/>
        </p:nvSpPr>
        <p:spPr>
          <a:xfrm>
            <a:off x="10635" y="5734395"/>
            <a:ext cx="3810003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1B365D"/>
                </a:solidFill>
                <a:latin typeface="PermianSlabSerifTypeface"/>
              </a:rPr>
              <a:t>Budget Hearings, FY 2026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16A84A1-CC84-857A-5CD1-5A901921FB35}"/>
              </a:ext>
            </a:extLst>
          </p:cNvPr>
          <p:cNvSpPr/>
          <p:nvPr/>
        </p:nvSpPr>
        <p:spPr>
          <a:xfrm>
            <a:off x="-2080991" y="1055373"/>
            <a:ext cx="5472812" cy="547281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1"/>
              <a:gd name="f10" fmla="val 225"/>
              <a:gd name="f11" fmla="val 315"/>
              <a:gd name="f12" fmla="val 395"/>
              <a:gd name="f13" fmla="+- 0 0 -315"/>
              <a:gd name="f14" fmla="+- 0 0 -225"/>
              <a:gd name="f15" fmla="+- 0 0 -270"/>
              <a:gd name="f16" fmla="abs f4"/>
              <a:gd name="f17" fmla="abs f5"/>
              <a:gd name="f18" fmla="abs f6"/>
              <a:gd name="f19" fmla="+- 0 0 f10"/>
              <a:gd name="f20" fmla="+- 0 0 f11"/>
              <a:gd name="f21" fmla="*/ f13 f0 1"/>
              <a:gd name="f22" fmla="*/ f14 f0 1"/>
              <a:gd name="f23" fmla="*/ f15 f0 1"/>
              <a:gd name="f24" fmla="?: f16 f4 1"/>
              <a:gd name="f25" fmla="?: f17 f5 1"/>
              <a:gd name="f26" fmla="?: f18 f6 1"/>
              <a:gd name="f27" fmla="*/ f19 f0 1"/>
              <a:gd name="f28" fmla="*/ f20 f0 1"/>
              <a:gd name="f29" fmla="*/ f21 1 f3"/>
              <a:gd name="f30" fmla="*/ f22 1 f3"/>
              <a:gd name="f31" fmla="*/ f23 1 f3"/>
              <a:gd name="f32" fmla="*/ f24 1 21600"/>
              <a:gd name="f33" fmla="*/ f25 1 21600"/>
              <a:gd name="f34" fmla="*/ 21600 f24 1"/>
              <a:gd name="f35" fmla="*/ 21600 f25 1"/>
              <a:gd name="f36" fmla="*/ f27 1 f3"/>
              <a:gd name="f37" fmla="*/ f28 1 f3"/>
              <a:gd name="f38" fmla="+- f29 0 f1"/>
              <a:gd name="f39" fmla="+- f30 0 f1"/>
              <a:gd name="f40" fmla="+- f31 0 f1"/>
              <a:gd name="f41" fmla="min f33 f32"/>
              <a:gd name="f42" fmla="*/ f34 1 f26"/>
              <a:gd name="f43" fmla="*/ f35 1 f26"/>
              <a:gd name="f44" fmla="+- f36 0 f1"/>
              <a:gd name="f45" fmla="+- f37 0 f1"/>
              <a:gd name="f46" fmla="val f42"/>
              <a:gd name="f47" fmla="val f43"/>
              <a:gd name="f48" fmla="+- 0 0 f44"/>
              <a:gd name="f49" fmla="+- 0 0 f45"/>
              <a:gd name="f50" fmla="+- f47 0 f7"/>
              <a:gd name="f51" fmla="+- f46 0 f7"/>
              <a:gd name="f52" fmla="+- f49 0 f48"/>
              <a:gd name="f53" fmla="+- f48 f1 0"/>
              <a:gd name="f54" fmla="+- f49 f1 0"/>
              <a:gd name="f55" fmla="+- 21600000 0 f48"/>
              <a:gd name="f56" fmla="+- f1 0 f48"/>
              <a:gd name="f57" fmla="+- 27000000 0 f48"/>
              <a:gd name="f58" fmla="+- f0 0 f48"/>
              <a:gd name="f59" fmla="+- 32400000 0 f48"/>
              <a:gd name="f60" fmla="+- f2 0 f48"/>
              <a:gd name="f61" fmla="+- 37800000 0 f48"/>
              <a:gd name="f62" fmla="*/ f50 1 2"/>
              <a:gd name="f63" fmla="*/ f51 1 2"/>
              <a:gd name="f64" fmla="min f51 f50"/>
              <a:gd name="f65" fmla="+- f52 21600000 0"/>
              <a:gd name="f66" fmla="?: f56 f56 f57"/>
              <a:gd name="f67" fmla="?: f58 f58 f59"/>
              <a:gd name="f68" fmla="?: f60 f60 f61"/>
              <a:gd name="f69" fmla="*/ f53 f8 1"/>
              <a:gd name="f70" fmla="*/ f54 f8 1"/>
              <a:gd name="f71" fmla="+- f7 f62 0"/>
              <a:gd name="f72" fmla="+- f7 f63 0"/>
              <a:gd name="f73" fmla="*/ f64 f12 1"/>
              <a:gd name="f74" fmla="?: f52 f52 f65"/>
              <a:gd name="f75" fmla="*/ f69 1 f0"/>
              <a:gd name="f76" fmla="*/ f70 1 f0"/>
              <a:gd name="f77" fmla="*/ f63 f41 1"/>
              <a:gd name="f78" fmla="*/ f62 f41 1"/>
              <a:gd name="f79" fmla="*/ f73 1 100000"/>
              <a:gd name="f80" fmla="+- 0 0 f74"/>
              <a:gd name="f81" fmla="+- f74 0 f55"/>
              <a:gd name="f82" fmla="+- f74 0 f66"/>
              <a:gd name="f83" fmla="+- f74 0 f67"/>
              <a:gd name="f84" fmla="+- f74 0 f68"/>
              <a:gd name="f85" fmla="+- 0 0 f75"/>
              <a:gd name="f86" fmla="+- 0 0 f76"/>
              <a:gd name="f87" fmla="*/ f72 f41 1"/>
              <a:gd name="f88" fmla="*/ f71 f41 1"/>
              <a:gd name="f89" fmla="+- f63 0 f79"/>
              <a:gd name="f90" fmla="+- f62 0 f79"/>
              <a:gd name="f91" fmla="+- 0 0 f85"/>
              <a:gd name="f92" fmla="+- 0 0 f86"/>
              <a:gd name="f93" fmla="*/ f91 f0 1"/>
              <a:gd name="f94" fmla="*/ f92 f0 1"/>
              <a:gd name="f95" fmla="*/ f89 f41 1"/>
              <a:gd name="f96" fmla="*/ f90 f41 1"/>
              <a:gd name="f97" fmla="*/ f93 1 f8"/>
              <a:gd name="f98" fmla="*/ f94 1 f8"/>
              <a:gd name="f99" fmla="+- f97 0 f1"/>
              <a:gd name="f100" fmla="+- f98 0 f1"/>
              <a:gd name="f101" fmla="sin 1 f99"/>
              <a:gd name="f102" fmla="cos 1 f99"/>
              <a:gd name="f103" fmla="sin 1 f100"/>
              <a:gd name="f104" fmla="cos 1 f100"/>
              <a:gd name="f105" fmla="+- 0 0 f101"/>
              <a:gd name="f106" fmla="+- 0 0 f102"/>
              <a:gd name="f107" fmla="+- 0 0 f103"/>
              <a:gd name="f108" fmla="+- 0 0 f104"/>
              <a:gd name="f109" fmla="+- 0 0 f105"/>
              <a:gd name="f110" fmla="+- 0 0 f106"/>
              <a:gd name="f111" fmla="+- 0 0 f107"/>
              <a:gd name="f112" fmla="+- 0 0 f108"/>
              <a:gd name="f113" fmla="val f109"/>
              <a:gd name="f114" fmla="val f110"/>
              <a:gd name="f115" fmla="val f111"/>
              <a:gd name="f116" fmla="val f112"/>
              <a:gd name="f117" fmla="*/ f113 f63 1"/>
              <a:gd name="f118" fmla="*/ f114 f62 1"/>
              <a:gd name="f119" fmla="*/ f115 f63 1"/>
              <a:gd name="f120" fmla="*/ f116 f62 1"/>
              <a:gd name="f121" fmla="*/ f115 f89 1"/>
              <a:gd name="f122" fmla="*/ f116 f90 1"/>
              <a:gd name="f123" fmla="*/ f113 f89 1"/>
              <a:gd name="f124" fmla="*/ f114 f90 1"/>
              <a:gd name="f125" fmla="+- 0 0 f118"/>
              <a:gd name="f126" fmla="+- 0 0 f117"/>
              <a:gd name="f127" fmla="+- 0 0 f120"/>
              <a:gd name="f128" fmla="+- 0 0 f119"/>
              <a:gd name="f129" fmla="+- 0 0 f122"/>
              <a:gd name="f130" fmla="+- 0 0 f121"/>
              <a:gd name="f131" fmla="+- 0 0 f124"/>
              <a:gd name="f132" fmla="+- 0 0 f123"/>
              <a:gd name="f133" fmla="+- 0 0 f125"/>
              <a:gd name="f134" fmla="+- 0 0 f126"/>
              <a:gd name="f135" fmla="+- 0 0 f127"/>
              <a:gd name="f136" fmla="+- 0 0 f128"/>
              <a:gd name="f137" fmla="+- 0 0 f129"/>
              <a:gd name="f138" fmla="+- 0 0 f130"/>
              <a:gd name="f139" fmla="+- 0 0 f131"/>
              <a:gd name="f140" fmla="+- 0 0 f132"/>
              <a:gd name="f141" fmla="at2 f133 f134"/>
              <a:gd name="f142" fmla="at2 f135 f136"/>
              <a:gd name="f143" fmla="at2 f137 f138"/>
              <a:gd name="f144" fmla="at2 f139 f140"/>
              <a:gd name="f145" fmla="+- f141 f1 0"/>
              <a:gd name="f146" fmla="+- f142 f1 0"/>
              <a:gd name="f147" fmla="+- f143 f1 0"/>
              <a:gd name="f148" fmla="+- f144 f1 0"/>
              <a:gd name="f149" fmla="*/ f145 f8 1"/>
              <a:gd name="f150" fmla="*/ f146 f8 1"/>
              <a:gd name="f151" fmla="*/ f147 f8 1"/>
              <a:gd name="f152" fmla="*/ f148 f8 1"/>
              <a:gd name="f153" fmla="*/ f149 1 f0"/>
              <a:gd name="f154" fmla="*/ f150 1 f0"/>
              <a:gd name="f155" fmla="*/ f151 1 f0"/>
              <a:gd name="f156" fmla="*/ f152 1 f0"/>
              <a:gd name="f157" fmla="+- 0 0 f153"/>
              <a:gd name="f158" fmla="+- 0 0 f154"/>
              <a:gd name="f159" fmla="+- 0 0 f155"/>
              <a:gd name="f160" fmla="+- 0 0 f156"/>
              <a:gd name="f161" fmla="val f157"/>
              <a:gd name="f162" fmla="val f158"/>
              <a:gd name="f163" fmla="val f159"/>
              <a:gd name="f164" fmla="val f160"/>
              <a:gd name="f165" fmla="+- 0 0 f161"/>
              <a:gd name="f166" fmla="+- 0 0 f162"/>
              <a:gd name="f167" fmla="+- 0 0 f163"/>
              <a:gd name="f168" fmla="+- 0 0 f164"/>
              <a:gd name="f169" fmla="*/ f165 f0 1"/>
              <a:gd name="f170" fmla="*/ f166 f0 1"/>
              <a:gd name="f171" fmla="*/ f167 f0 1"/>
              <a:gd name="f172" fmla="*/ f168 f0 1"/>
              <a:gd name="f173" fmla="*/ f169 1 f8"/>
              <a:gd name="f174" fmla="*/ f170 1 f8"/>
              <a:gd name="f175" fmla="*/ f171 1 f8"/>
              <a:gd name="f176" fmla="*/ f172 1 f8"/>
              <a:gd name="f177" fmla="+- f173 0 f1"/>
              <a:gd name="f178" fmla="+- f174 0 f1"/>
              <a:gd name="f179" fmla="+- f175 0 f1"/>
              <a:gd name="f180" fmla="+- f176 0 f1"/>
              <a:gd name="f181" fmla="+- f177 f1 0"/>
              <a:gd name="f182" fmla="+- f178 f1 0"/>
              <a:gd name="f183" fmla="+- f179 f1 0"/>
              <a:gd name="f184" fmla="+- f180 f1 0"/>
              <a:gd name="f185" fmla="*/ f181 f8 1"/>
              <a:gd name="f186" fmla="*/ f182 f8 1"/>
              <a:gd name="f187" fmla="*/ f183 f8 1"/>
              <a:gd name="f188" fmla="*/ f184 f8 1"/>
              <a:gd name="f189" fmla="*/ f185 1 f0"/>
              <a:gd name="f190" fmla="*/ f186 1 f0"/>
              <a:gd name="f191" fmla="*/ f187 1 f0"/>
              <a:gd name="f192" fmla="*/ f188 1 f0"/>
              <a:gd name="f193" fmla="+- 0 0 f189"/>
              <a:gd name="f194" fmla="+- 0 0 f190"/>
              <a:gd name="f195" fmla="+- 0 0 f191"/>
              <a:gd name="f196" fmla="+- 0 0 f192"/>
              <a:gd name="f197" fmla="+- 0 0 f193"/>
              <a:gd name="f198" fmla="+- 0 0 f194"/>
              <a:gd name="f199" fmla="+- 0 0 f195"/>
              <a:gd name="f200" fmla="+- 0 0 f196"/>
              <a:gd name="f201" fmla="*/ f197 f0 1"/>
              <a:gd name="f202" fmla="*/ f198 f0 1"/>
              <a:gd name="f203" fmla="*/ f199 f0 1"/>
              <a:gd name="f204" fmla="*/ f200 f0 1"/>
              <a:gd name="f205" fmla="*/ f201 1 f8"/>
              <a:gd name="f206" fmla="*/ f202 1 f8"/>
              <a:gd name="f207" fmla="*/ f203 1 f8"/>
              <a:gd name="f208" fmla="*/ f204 1 f8"/>
              <a:gd name="f209" fmla="+- f205 0 f1"/>
              <a:gd name="f210" fmla="+- f206 0 f1"/>
              <a:gd name="f211" fmla="+- f207 0 f1"/>
              <a:gd name="f212" fmla="+- f208 0 f1"/>
              <a:gd name="f213" fmla="cos 1 f209"/>
              <a:gd name="f214" fmla="sin 1 f209"/>
              <a:gd name="f215" fmla="cos 1 f210"/>
              <a:gd name="f216" fmla="sin 1 f210"/>
              <a:gd name="f217" fmla="cos 1 f211"/>
              <a:gd name="f218" fmla="sin 1 f211"/>
              <a:gd name="f219" fmla="cos 1 f212"/>
              <a:gd name="f220" fmla="sin 1 f212"/>
              <a:gd name="f221" fmla="+- 0 0 f213"/>
              <a:gd name="f222" fmla="+- 0 0 f214"/>
              <a:gd name="f223" fmla="+- 0 0 f215"/>
              <a:gd name="f224" fmla="+- 0 0 f216"/>
              <a:gd name="f225" fmla="+- 0 0 f217"/>
              <a:gd name="f226" fmla="+- 0 0 f218"/>
              <a:gd name="f227" fmla="+- 0 0 f219"/>
              <a:gd name="f228" fmla="+- 0 0 f220"/>
              <a:gd name="f229" fmla="+- 0 0 f221"/>
              <a:gd name="f230" fmla="+- 0 0 f222"/>
              <a:gd name="f231" fmla="+- 0 0 f223"/>
              <a:gd name="f232" fmla="+- 0 0 f224"/>
              <a:gd name="f233" fmla="+- 0 0 f225"/>
              <a:gd name="f234" fmla="+- 0 0 f226"/>
              <a:gd name="f235" fmla="+- 0 0 f227"/>
              <a:gd name="f236" fmla="+- 0 0 f228"/>
              <a:gd name="f237" fmla="val f229"/>
              <a:gd name="f238" fmla="val f230"/>
              <a:gd name="f239" fmla="val f231"/>
              <a:gd name="f240" fmla="val f232"/>
              <a:gd name="f241" fmla="val f233"/>
              <a:gd name="f242" fmla="val f234"/>
              <a:gd name="f243" fmla="val f235"/>
              <a:gd name="f244" fmla="val f236"/>
              <a:gd name="f245" fmla="+- 0 0 f237"/>
              <a:gd name="f246" fmla="+- 0 0 f238"/>
              <a:gd name="f247" fmla="+- 0 0 f239"/>
              <a:gd name="f248" fmla="+- 0 0 f240"/>
              <a:gd name="f249" fmla="+- 0 0 f241"/>
              <a:gd name="f250" fmla="+- 0 0 f242"/>
              <a:gd name="f251" fmla="+- 0 0 f243"/>
              <a:gd name="f252" fmla="+- 0 0 f244"/>
              <a:gd name="f253" fmla="*/ f9 f245 1"/>
              <a:gd name="f254" fmla="*/ f9 f246 1"/>
              <a:gd name="f255" fmla="*/ f9 f247 1"/>
              <a:gd name="f256" fmla="*/ f9 f248 1"/>
              <a:gd name="f257" fmla="*/ f9 f249 1"/>
              <a:gd name="f258" fmla="*/ f9 f250 1"/>
              <a:gd name="f259" fmla="*/ f9 f251 1"/>
              <a:gd name="f260" fmla="*/ f9 f252 1"/>
              <a:gd name="f261" fmla="*/ f253 f63 1"/>
              <a:gd name="f262" fmla="*/ f254 f62 1"/>
              <a:gd name="f263" fmla="*/ f255 f63 1"/>
              <a:gd name="f264" fmla="*/ f256 f62 1"/>
              <a:gd name="f265" fmla="*/ f257 f89 1"/>
              <a:gd name="f266" fmla="*/ f258 f90 1"/>
              <a:gd name="f267" fmla="*/ f259 f89 1"/>
              <a:gd name="f268" fmla="*/ f260 f90 1"/>
              <a:gd name="f269" fmla="+- f72 f261 0"/>
              <a:gd name="f270" fmla="+- f71 f262 0"/>
              <a:gd name="f271" fmla="+- f72 f263 0"/>
              <a:gd name="f272" fmla="+- f71 f264 0"/>
              <a:gd name="f273" fmla="+- f72 f265 0"/>
              <a:gd name="f274" fmla="+- f71 f266 0"/>
              <a:gd name="f275" fmla="+- f72 f267 0"/>
              <a:gd name="f276" fmla="+- f71 f268 0"/>
              <a:gd name="f277" fmla="max f269 f273"/>
              <a:gd name="f278" fmla="max f271 f275"/>
              <a:gd name="f279" fmla="max f270 f274"/>
              <a:gd name="f280" fmla="max f272 f276"/>
              <a:gd name="f281" fmla="min f269 f273"/>
              <a:gd name="f282" fmla="min f271 f275"/>
              <a:gd name="f283" fmla="min f270 f274"/>
              <a:gd name="f284" fmla="min f272 f276"/>
              <a:gd name="f285" fmla="+- f269 f275 0"/>
              <a:gd name="f286" fmla="+- f270 f276 0"/>
              <a:gd name="f287" fmla="+- f271 f273 0"/>
              <a:gd name="f288" fmla="+- f272 f274 0"/>
              <a:gd name="f289" fmla="*/ f269 f41 1"/>
              <a:gd name="f290" fmla="*/ f270 f41 1"/>
              <a:gd name="f291" fmla="*/ f273 f41 1"/>
              <a:gd name="f292" fmla="*/ f274 f41 1"/>
              <a:gd name="f293" fmla="max f277 f278"/>
              <a:gd name="f294" fmla="max f279 f280"/>
              <a:gd name="f295" fmla="min f281 f282"/>
              <a:gd name="f296" fmla="min f283 f284"/>
              <a:gd name="f297" fmla="*/ f285 1 2"/>
              <a:gd name="f298" fmla="*/ f286 1 2"/>
              <a:gd name="f299" fmla="*/ f287 1 2"/>
              <a:gd name="f300" fmla="*/ f288 1 2"/>
              <a:gd name="f301" fmla="?: f81 f46 f293"/>
              <a:gd name="f302" fmla="?: f82 f47 f294"/>
              <a:gd name="f303" fmla="?: f83 f7 f295"/>
              <a:gd name="f304" fmla="?: f84 f7 f296"/>
              <a:gd name="f305" fmla="*/ f297 f41 1"/>
              <a:gd name="f306" fmla="*/ f298 f41 1"/>
              <a:gd name="f307" fmla="*/ f299 f41 1"/>
              <a:gd name="f308" fmla="*/ f300 f41 1"/>
              <a:gd name="f309" fmla="*/ f303 f41 1"/>
              <a:gd name="f310" fmla="*/ f304 f41 1"/>
              <a:gd name="f311" fmla="*/ f301 f41 1"/>
              <a:gd name="f312" fmla="*/ f302 f4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8">
                <a:pos x="f305" y="f306"/>
              </a:cxn>
              <a:cxn ang="f39">
                <a:pos x="f307" y="f308"/>
              </a:cxn>
              <a:cxn ang="f40">
                <a:pos x="f87" y="f88"/>
              </a:cxn>
            </a:cxnLst>
            <a:rect l="f309" t="f310" r="f311" b="f312"/>
            <a:pathLst>
              <a:path>
                <a:moveTo>
                  <a:pt x="f289" y="f290"/>
                </a:moveTo>
                <a:arcTo wR="f77" hR="f78" stAng="f48" swAng="f74"/>
                <a:lnTo>
                  <a:pt x="f291" y="f292"/>
                </a:lnTo>
                <a:arcTo wR="f95" hR="f96" stAng="f49" swAng="f80"/>
                <a:close/>
              </a:path>
            </a:pathLst>
          </a:custGeom>
          <a:noFill/>
          <a:ln w="25402" cap="flat">
            <a:solidFill>
              <a:srgbClr val="EE3124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rgbClr val="000000"/>
              </a:solidFill>
              <a:latin typeface="Apto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F052B56-F2F8-22DF-D1BA-32629859967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400" dirty="0">
                <a:latin typeface="PermianSlabSerifTypeface"/>
              </a:rPr>
              <a:t>FY26 Non-Recurring Project Investment</a:t>
            </a:r>
            <a:endParaRPr lang="en-US" sz="24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130604-EDCA-F88F-5DA6-8624DA674409}"/>
              </a:ext>
            </a:extLst>
          </p:cNvPr>
          <p:cNvGrpSpPr/>
          <p:nvPr/>
        </p:nvGrpSpPr>
        <p:grpSpPr>
          <a:xfrm>
            <a:off x="1" y="1602037"/>
            <a:ext cx="8447817" cy="4398702"/>
            <a:chOff x="0" y="744787"/>
            <a:chExt cx="8447817" cy="4398702"/>
          </a:xfrm>
        </p:grpSpPr>
        <p:sp>
          <p:nvSpPr>
            <p:cNvPr id="2" name="Rectangle 12">
              <a:extLst>
                <a:ext uri="{FF2B5EF4-FFF2-40B4-BE49-F238E27FC236}">
                  <a16:creationId xmlns:a16="http://schemas.microsoft.com/office/drawing/2014/main" id="{8660B5B1-FF73-6AF6-313F-5C395871B071}"/>
                </a:ext>
              </a:extLst>
            </p:cNvPr>
            <p:cNvSpPr/>
            <p:nvPr/>
          </p:nvSpPr>
          <p:spPr>
            <a:xfrm>
              <a:off x="0" y="744787"/>
              <a:ext cx="2493486" cy="4398702"/>
            </a:xfrm>
            <a:prstGeom prst="rect">
              <a:avLst/>
            </a:prstGeom>
            <a:solidFill>
              <a:srgbClr val="F2F2F2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2D7E2E81-3FD8-700C-4CE6-978B857278B5}"/>
                </a:ext>
              </a:extLst>
            </p:cNvPr>
            <p:cNvGrpSpPr/>
            <p:nvPr/>
          </p:nvGrpSpPr>
          <p:grpSpPr>
            <a:xfrm>
              <a:off x="78181" y="1954584"/>
              <a:ext cx="2435156" cy="1128415"/>
              <a:chOff x="78181" y="1954584"/>
              <a:chExt cx="2435156" cy="1128415"/>
            </a:xfrm>
          </p:grpSpPr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1B5386B8-6DBB-935D-647B-1D26893AE16C}"/>
                  </a:ext>
                </a:extLst>
              </p:cNvPr>
              <p:cNvSpPr txBox="1"/>
              <p:nvPr/>
            </p:nvSpPr>
            <p:spPr>
              <a:xfrm>
                <a:off x="233821" y="1954584"/>
                <a:ext cx="2045695" cy="746360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68580" tIns="34290" rIns="68580" bIns="34290" anchor="t" anchorCtr="1" compatLnSpc="1">
                <a:spAutoFit/>
              </a:bodyPr>
              <a:lstStyle/>
              <a:p>
                <a:pPr algn="ctr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4400" b="1" dirty="0">
                    <a:solidFill>
                      <a:srgbClr val="EE3524"/>
                    </a:solidFill>
                    <a:latin typeface="Open Sans"/>
                    <a:ea typeface="Open Sans"/>
                    <a:cs typeface="Open Sans"/>
                  </a:rPr>
                  <a:t>$775M</a:t>
                </a:r>
                <a:endParaRPr lang="en-US" sz="44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E32C68BC-BF71-CE7A-EF14-0BBE4091E856}"/>
                  </a:ext>
                </a:extLst>
              </p:cNvPr>
              <p:cNvSpPr txBox="1"/>
              <p:nvPr/>
            </p:nvSpPr>
            <p:spPr>
              <a:xfrm>
                <a:off x="78181" y="2644417"/>
                <a:ext cx="2435156" cy="43858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68580" tIns="34290" rIns="68580" bIns="34290" anchor="t" anchorCtr="1" compatLnSpc="1">
                <a:spAutoFit/>
              </a:bodyPr>
              <a:lstStyle/>
              <a:p>
                <a:pPr algn="ctr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400" b="1" dirty="0">
                    <a:solidFill>
                      <a:srgbClr val="1F376D"/>
                    </a:solidFill>
                    <a:latin typeface="Open Sans"/>
                    <a:ea typeface="Open Sans"/>
                    <a:cs typeface="Open Sans"/>
                  </a:rPr>
                  <a:t>Non-Recurring</a:t>
                </a:r>
                <a:endParaRPr lang="en-US" sz="2400" b="1" dirty="0">
                  <a:solidFill>
                    <a:srgbClr val="1F376D"/>
                  </a:solidFill>
                  <a:latin typeface="Open Sans" pitchFamily="34"/>
                  <a:ea typeface="Open Sans" pitchFamily="34"/>
                  <a:cs typeface="Open Sans" pitchFamily="34"/>
                </a:endParaRPr>
              </a:p>
            </p:txBody>
          </p:sp>
        </p:grp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483A6A67-0CD1-4D6A-1117-02307E8C5B90}"/>
                </a:ext>
              </a:extLst>
            </p:cNvPr>
            <p:cNvSpPr txBox="1"/>
            <p:nvPr/>
          </p:nvSpPr>
          <p:spPr>
            <a:xfrm>
              <a:off x="0" y="4835722"/>
              <a:ext cx="3810003" cy="26160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100" dirty="0">
                  <a:solidFill>
                    <a:srgbClr val="1B365D"/>
                  </a:solidFill>
                  <a:latin typeface="PermianSlabSerifTypeface"/>
                </a:rPr>
                <a:t>Budget Hearings, FY 2026</a:t>
              </a:r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6A88AF9-54BD-2B67-28AF-C3FDF336D7ED}"/>
                </a:ext>
              </a:extLst>
            </p:cNvPr>
            <p:cNvSpPr/>
            <p:nvPr/>
          </p:nvSpPr>
          <p:spPr>
            <a:xfrm>
              <a:off x="2971988" y="1308927"/>
              <a:ext cx="5475829" cy="8128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75833"/>
                <a:gd name="f7" fmla="val 812800"/>
                <a:gd name="f8" fmla="+- 0 0 -90"/>
                <a:gd name="f9" fmla="*/ f3 1 5475833"/>
                <a:gd name="f10" fmla="*/ f4 1 812800"/>
                <a:gd name="f11" fmla="+- f7 0 f5"/>
                <a:gd name="f12" fmla="+- f6 0 f5"/>
                <a:gd name="f13" fmla="*/ f8 f0 1"/>
                <a:gd name="f14" fmla="*/ f12 1 5475833"/>
                <a:gd name="f15" fmla="*/ f11 1 812800"/>
                <a:gd name="f16" fmla="*/ 0 f12 1"/>
                <a:gd name="f17" fmla="*/ 0 f11 1"/>
                <a:gd name="f18" fmla="*/ 5475833 f12 1"/>
                <a:gd name="f19" fmla="*/ 812800 f11 1"/>
                <a:gd name="f20" fmla="*/ f13 1 f2"/>
                <a:gd name="f21" fmla="*/ f16 1 5475833"/>
                <a:gd name="f22" fmla="*/ f17 1 812800"/>
                <a:gd name="f23" fmla="*/ f18 1 5475833"/>
                <a:gd name="f24" fmla="*/ f19 1 812800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5475833" h="812800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A6A6A6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645164" tIns="55878" rIns="55878" bIns="55878" anchor="ctr" anchorCtr="0" compatLnSpc="1">
              <a:noAutofit/>
            </a:bodyPr>
            <a:lstStyle/>
            <a:p>
              <a:pPr defTabSz="977895">
                <a:lnSpc>
                  <a:spcPct val="90000"/>
                </a:lnSpc>
                <a:spcAft>
                  <a:spcPts val="9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200" b="1" dirty="0">
                  <a:solidFill>
                    <a:srgbClr val="FFFFFF"/>
                  </a:solidFill>
                  <a:latin typeface="Open Sans"/>
                  <a:ea typeface="Open Sans"/>
                  <a:cs typeface="Calibri"/>
                </a:rPr>
                <a:t>Expedite 10-Year Plan Projects</a:t>
              </a:r>
              <a:endParaRPr lang="en-US" sz="22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447B61E-F613-AA54-4EE2-F257DA139600}"/>
                </a:ext>
              </a:extLst>
            </p:cNvPr>
            <p:cNvSpPr/>
            <p:nvPr/>
          </p:nvSpPr>
          <p:spPr>
            <a:xfrm>
              <a:off x="2570323" y="1207328"/>
              <a:ext cx="1015998" cy="10159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A6A6A6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dirty="0">
                <a:solidFill>
                  <a:srgbClr val="000000"/>
                </a:solidFill>
                <a:latin typeface="Apto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5C93427-C189-9FBE-F0A4-343D2928E7FD}"/>
                </a:ext>
              </a:extLst>
            </p:cNvPr>
            <p:cNvSpPr/>
            <p:nvPr/>
          </p:nvSpPr>
          <p:spPr>
            <a:xfrm>
              <a:off x="3267440" y="2528123"/>
              <a:ext cx="5180377" cy="8128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80380"/>
                <a:gd name="f7" fmla="val 812800"/>
                <a:gd name="f8" fmla="+- 0 0 -90"/>
                <a:gd name="f9" fmla="*/ f3 1 5180380"/>
                <a:gd name="f10" fmla="*/ f4 1 812800"/>
                <a:gd name="f11" fmla="+- f7 0 f5"/>
                <a:gd name="f12" fmla="+- f6 0 f5"/>
                <a:gd name="f13" fmla="*/ f8 f0 1"/>
                <a:gd name="f14" fmla="*/ f12 1 5180380"/>
                <a:gd name="f15" fmla="*/ f11 1 812800"/>
                <a:gd name="f16" fmla="*/ 0 f12 1"/>
                <a:gd name="f17" fmla="*/ 0 f11 1"/>
                <a:gd name="f18" fmla="*/ 5180380 f12 1"/>
                <a:gd name="f19" fmla="*/ 812800 f11 1"/>
                <a:gd name="f20" fmla="*/ f13 1 f2"/>
                <a:gd name="f21" fmla="*/ f16 1 5180380"/>
                <a:gd name="f22" fmla="*/ f17 1 812800"/>
                <a:gd name="f23" fmla="*/ f18 1 5180380"/>
                <a:gd name="f24" fmla="*/ f19 1 812800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5180380" h="812800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1D376C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645164" tIns="55878" rIns="55878" bIns="55878" anchor="ctr" anchorCtr="0" compatLnSpc="1">
              <a:noAutofit/>
            </a:bodyPr>
            <a:lstStyle/>
            <a:p>
              <a:pPr defTabSz="977895">
                <a:lnSpc>
                  <a:spcPct val="90000"/>
                </a:lnSpc>
                <a:spcAft>
                  <a:spcPts val="9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200" b="1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Add Projects to the 10-Year Plan</a:t>
              </a:r>
              <a:endParaRPr lang="en-US" sz="22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25F4B47-5DD3-0016-CB42-64667D5023AA}"/>
                </a:ext>
              </a:extLst>
            </p:cNvPr>
            <p:cNvSpPr/>
            <p:nvPr/>
          </p:nvSpPr>
          <p:spPr>
            <a:xfrm>
              <a:off x="2865775" y="2426524"/>
              <a:ext cx="1015998" cy="10159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1D376C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dirty="0">
                <a:solidFill>
                  <a:srgbClr val="000000"/>
                </a:solidFill>
                <a:latin typeface="Apto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F947E46-435C-12B9-ACC7-C68F9E2CECB6}"/>
                </a:ext>
              </a:extLst>
            </p:cNvPr>
            <p:cNvSpPr/>
            <p:nvPr/>
          </p:nvSpPr>
          <p:spPr>
            <a:xfrm>
              <a:off x="2971988" y="3747330"/>
              <a:ext cx="5475829" cy="8128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75833"/>
                <a:gd name="f7" fmla="val 812800"/>
                <a:gd name="f8" fmla="+- 0 0 -90"/>
                <a:gd name="f9" fmla="*/ f3 1 5475833"/>
                <a:gd name="f10" fmla="*/ f4 1 812800"/>
                <a:gd name="f11" fmla="+- f7 0 f5"/>
                <a:gd name="f12" fmla="+- f6 0 f5"/>
                <a:gd name="f13" fmla="*/ f8 f0 1"/>
                <a:gd name="f14" fmla="*/ f12 1 5475833"/>
                <a:gd name="f15" fmla="*/ f11 1 812800"/>
                <a:gd name="f16" fmla="*/ 0 f12 1"/>
                <a:gd name="f17" fmla="*/ 0 f11 1"/>
                <a:gd name="f18" fmla="*/ 5475833 f12 1"/>
                <a:gd name="f19" fmla="*/ 812800 f11 1"/>
                <a:gd name="f20" fmla="*/ f13 1 f2"/>
                <a:gd name="f21" fmla="*/ f16 1 5475833"/>
                <a:gd name="f22" fmla="*/ f17 1 812800"/>
                <a:gd name="f23" fmla="*/ f18 1 5475833"/>
                <a:gd name="f24" fmla="*/ f19 1 812800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5475833" h="812800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EE3124"/>
            </a:solidFill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645164" tIns="55878" rIns="55878" bIns="55878" anchor="ctr" anchorCtr="0" compatLnSpc="1">
              <a:noAutofit/>
            </a:bodyPr>
            <a:lstStyle/>
            <a:p>
              <a:pPr defTabSz="977895">
                <a:lnSpc>
                  <a:spcPct val="90000"/>
                </a:lnSpc>
                <a:spcAft>
                  <a:spcPts val="9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200" b="1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Leverage Statewide Partnership Program Projects </a:t>
              </a:r>
              <a:endParaRPr lang="en-US" sz="22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8EA5A5D-57E5-81D4-188B-90CBE7D6A65F}"/>
                </a:ext>
              </a:extLst>
            </p:cNvPr>
            <p:cNvSpPr/>
            <p:nvPr/>
          </p:nvSpPr>
          <p:spPr>
            <a:xfrm>
              <a:off x="2570323" y="3645731"/>
              <a:ext cx="1015998" cy="10159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w="25402" cap="flat">
              <a:solidFill>
                <a:srgbClr val="EE3124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dirty="0">
                <a:solidFill>
                  <a:srgbClr val="000000"/>
                </a:solidFill>
                <a:latin typeface="Aptos"/>
              </a:endParaRPr>
            </a:p>
          </p:txBody>
        </p:sp>
        <p:pic>
          <p:nvPicPr>
            <p:cNvPr id="16" name="Graphic 20" descr="List with solid fill">
              <a:extLst>
                <a:ext uri="{FF2B5EF4-FFF2-40B4-BE49-F238E27FC236}">
                  <a16:creationId xmlns:a16="http://schemas.microsoft.com/office/drawing/2014/main" id="{C6F0AE32-D031-9EB1-8A19-A980A8AE7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22604" y="2532888"/>
              <a:ext cx="668334" cy="77946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7" name="Graphic 17" descr="Handshake with solid fill">
              <a:extLst>
                <a:ext uri="{FF2B5EF4-FFF2-40B4-BE49-F238E27FC236}">
                  <a16:creationId xmlns:a16="http://schemas.microsoft.com/office/drawing/2014/main" id="{C8AF5840-2B2A-C2BD-09FF-B078CAA61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22554" y="3717922"/>
              <a:ext cx="874715" cy="874715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8" name="Graphic 18" descr="Fork In Road outline">
              <a:extLst>
                <a:ext uri="{FF2B5EF4-FFF2-40B4-BE49-F238E27FC236}">
                  <a16:creationId xmlns:a16="http://schemas.microsoft.com/office/drawing/2014/main" id="{6D4BADF3-C243-F4FF-F878-DFC9BC36B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41608" y="1357682"/>
              <a:ext cx="636586" cy="596902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60D6E8D1-9D73-D271-FA6E-D725C9DA3E6C}"/>
              </a:ext>
            </a:extLst>
          </p:cNvPr>
          <p:cNvSpPr/>
          <p:nvPr/>
        </p:nvSpPr>
        <p:spPr>
          <a:xfrm>
            <a:off x="0" y="3426522"/>
            <a:ext cx="9161318" cy="1898815"/>
          </a:xfrm>
          <a:prstGeom prst="rect">
            <a:avLst/>
          </a:prstGeom>
          <a:solidFill>
            <a:srgbClr val="1B365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739F7F-E021-BBB8-AC13-4B9AE60199B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400" dirty="0">
                <a:latin typeface="PermianSlabSerifTypeface"/>
              </a:rPr>
              <a:t>Transportation Modernization Fund Implementation Plan</a:t>
            </a:r>
            <a:endParaRPr lang="en-US" sz="240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3D7C5AB-2E44-DA4A-282B-8958F4E13DDD}"/>
              </a:ext>
            </a:extLst>
          </p:cNvPr>
          <p:cNvSpPr txBox="1"/>
          <p:nvPr/>
        </p:nvSpPr>
        <p:spPr>
          <a:xfrm>
            <a:off x="10635" y="5720953"/>
            <a:ext cx="3810003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1B365D"/>
                </a:solidFill>
                <a:latin typeface="PermianSlabSerifTypeface"/>
              </a:rPr>
              <a:t>Budget Hearings, FY 2026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TextBox 38">
            <a:extLst>
              <a:ext uri="{FF2B5EF4-FFF2-40B4-BE49-F238E27FC236}">
                <a16:creationId xmlns:a16="http://schemas.microsoft.com/office/drawing/2014/main" id="{4A311E39-A201-7B54-A372-27C8052F315A}"/>
              </a:ext>
            </a:extLst>
          </p:cNvPr>
          <p:cNvSpPr txBox="1"/>
          <p:nvPr/>
        </p:nvSpPr>
        <p:spPr>
          <a:xfrm>
            <a:off x="189015" y="3550323"/>
            <a:ext cx="1941646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rPr>
              <a:t>April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rPr>
              <a:t>2025</a:t>
            </a:r>
          </a:p>
        </p:txBody>
      </p:sp>
      <p:pic>
        <p:nvPicPr>
          <p:cNvPr id="6" name="Graphic 8">
            <a:extLst>
              <a:ext uri="{FF2B5EF4-FFF2-40B4-BE49-F238E27FC236}">
                <a16:creationId xmlns:a16="http://schemas.microsoft.com/office/drawing/2014/main" id="{8D346BEA-C0CD-C892-F435-C2E6047CE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2"/>
          <a:stretch>
            <a:fillRect/>
          </a:stretch>
        </p:blipFill>
        <p:spPr>
          <a:xfrm>
            <a:off x="1" y="3604904"/>
            <a:ext cx="8721373" cy="10935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DD291693-7C36-B82B-3643-F3C5E85221CB}"/>
              </a:ext>
            </a:extLst>
          </p:cNvPr>
          <p:cNvSpPr txBox="1"/>
          <p:nvPr/>
        </p:nvSpPr>
        <p:spPr>
          <a:xfrm>
            <a:off x="3018791" y="3550323"/>
            <a:ext cx="1582414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rPr>
              <a:t>May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rPr>
              <a:t>2025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35621BFD-F88F-5BFE-3365-F4F026719FF8}"/>
              </a:ext>
            </a:extLst>
          </p:cNvPr>
          <p:cNvSpPr txBox="1"/>
          <p:nvPr/>
        </p:nvSpPr>
        <p:spPr>
          <a:xfrm>
            <a:off x="6373570" y="3550323"/>
            <a:ext cx="1400979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June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2025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490B5BF0-DC33-D057-F54B-BFE0459D93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62965" y="5337582"/>
            <a:ext cx="584329" cy="60840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685F8B58-5B41-47CA-4450-212EAA157E89}"/>
              </a:ext>
            </a:extLst>
          </p:cNvPr>
          <p:cNvSpPr txBox="1"/>
          <p:nvPr/>
        </p:nvSpPr>
        <p:spPr>
          <a:xfrm>
            <a:off x="189016" y="4362108"/>
            <a:ext cx="2039349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171450" indent="-171450">
              <a:buClr>
                <a:srgbClr val="EC3724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i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Update 10-Year Plan with current funding</a:t>
            </a:r>
            <a:endParaRPr lang="en-US" i="1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01830873-CBC2-9479-30F2-3656C5CD9642}"/>
              </a:ext>
            </a:extLst>
          </p:cNvPr>
          <p:cNvSpPr txBox="1"/>
          <p:nvPr/>
        </p:nvSpPr>
        <p:spPr>
          <a:xfrm>
            <a:off x="2513549" y="4362108"/>
            <a:ext cx="2656075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171450" indent="-171450">
              <a:buClr>
                <a:srgbClr val="EC3724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i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If appropriated, apply General Fund Dollars to expedite, add to, and leverage additional projects to the plan</a:t>
            </a:r>
            <a:endParaRPr lang="en-US" i="1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1" dirty="0">
              <a:solidFill>
                <a:srgbClr val="FFFFFF"/>
              </a:solidFill>
              <a:latin typeface="Open Sans" pitchFamily="34"/>
              <a:ea typeface="Open Sans" pitchFamily="34"/>
              <a:cs typeface="Open Sans" pitchFamily="34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2CA3A193-8371-3443-F1B0-50A977001534}"/>
              </a:ext>
            </a:extLst>
          </p:cNvPr>
          <p:cNvSpPr txBox="1"/>
          <p:nvPr/>
        </p:nvSpPr>
        <p:spPr>
          <a:xfrm>
            <a:off x="5559378" y="4362109"/>
            <a:ext cx="3162004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171450" indent="-171450">
              <a:buClr>
                <a:srgbClr val="EC3724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i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Statewide Partnership Program Cycle Opens </a:t>
            </a:r>
            <a:endParaRPr lang="en-US" sz="1200" i="1" dirty="0">
              <a:solidFill>
                <a:srgbClr val="FFFFFF"/>
              </a:solidFill>
              <a:latin typeface="Open Sans" pitchFamily="34"/>
              <a:ea typeface="Open Sans" pitchFamily="34"/>
              <a:cs typeface="Open Sans" pitchFamily="3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i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     for 2025, commencing FY26</a:t>
            </a:r>
            <a:endParaRPr lang="en-US" sz="1200" i="1" dirty="0">
              <a:solidFill>
                <a:srgbClr val="FFFFFF"/>
              </a:solidFill>
              <a:latin typeface="Open Sans" pitchFamily="34"/>
              <a:ea typeface="Open Sans" pitchFamily="34"/>
              <a:cs typeface="Open Sans" pitchFamily="3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    </a:t>
            </a:r>
            <a:endParaRPr lang="en-US" sz="1200" b="1" dirty="0">
              <a:solidFill>
                <a:srgbClr val="FFFFFF"/>
              </a:solidFill>
              <a:latin typeface="Open Sans" pitchFamily="34"/>
              <a:ea typeface="Open Sans" pitchFamily="34"/>
              <a:cs typeface="Open Sans" pitchFamily="34"/>
            </a:endParaRPr>
          </a:p>
        </p:txBody>
      </p:sp>
      <p:cxnSp>
        <p:nvCxnSpPr>
          <p:cNvPr id="13" name="Straight Connector 21">
            <a:extLst>
              <a:ext uri="{FF2B5EF4-FFF2-40B4-BE49-F238E27FC236}">
                <a16:creationId xmlns:a16="http://schemas.microsoft.com/office/drawing/2014/main" id="{B9CDC905-8F46-D284-8952-C51C143BD257}"/>
              </a:ext>
            </a:extLst>
          </p:cNvPr>
          <p:cNvCxnSpPr/>
          <p:nvPr/>
        </p:nvCxnSpPr>
        <p:spPr>
          <a:xfrm>
            <a:off x="251460" y="4148212"/>
            <a:ext cx="0" cy="743498"/>
          </a:xfrm>
          <a:prstGeom prst="straightConnector1">
            <a:avLst/>
          </a:prstGeom>
          <a:noFill/>
          <a:ln w="28575" cap="flat">
            <a:solidFill>
              <a:srgbClr val="EC3724"/>
            </a:solidFill>
            <a:prstDash val="solid"/>
            <a:miter/>
          </a:ln>
        </p:spPr>
      </p:cxnSp>
      <p:cxnSp>
        <p:nvCxnSpPr>
          <p:cNvPr id="14" name="Straight Connector 22">
            <a:extLst>
              <a:ext uri="{FF2B5EF4-FFF2-40B4-BE49-F238E27FC236}">
                <a16:creationId xmlns:a16="http://schemas.microsoft.com/office/drawing/2014/main" id="{D6C94269-092A-6A3A-C0FB-D2051EB63E46}"/>
              </a:ext>
            </a:extLst>
          </p:cNvPr>
          <p:cNvCxnSpPr/>
          <p:nvPr/>
        </p:nvCxnSpPr>
        <p:spPr>
          <a:xfrm>
            <a:off x="2569034" y="4148212"/>
            <a:ext cx="0" cy="743498"/>
          </a:xfrm>
          <a:prstGeom prst="straightConnector1">
            <a:avLst/>
          </a:prstGeom>
          <a:noFill/>
          <a:ln w="28575" cap="flat">
            <a:solidFill>
              <a:srgbClr val="EC3724"/>
            </a:solidFill>
            <a:prstDash val="solid"/>
            <a:miter/>
          </a:ln>
        </p:spPr>
      </p:cxnSp>
      <p:cxnSp>
        <p:nvCxnSpPr>
          <p:cNvPr id="15" name="Straight Connector 23">
            <a:extLst>
              <a:ext uri="{FF2B5EF4-FFF2-40B4-BE49-F238E27FC236}">
                <a16:creationId xmlns:a16="http://schemas.microsoft.com/office/drawing/2014/main" id="{7A4E077A-9F1E-245D-F909-BB668E617C17}"/>
              </a:ext>
            </a:extLst>
          </p:cNvPr>
          <p:cNvCxnSpPr/>
          <p:nvPr/>
        </p:nvCxnSpPr>
        <p:spPr>
          <a:xfrm>
            <a:off x="5615101" y="4156872"/>
            <a:ext cx="0" cy="624435"/>
          </a:xfrm>
          <a:prstGeom prst="straightConnector1">
            <a:avLst/>
          </a:prstGeom>
          <a:noFill/>
          <a:ln w="28575" cap="flat">
            <a:solidFill>
              <a:srgbClr val="EC3724"/>
            </a:solidFill>
            <a:prstDash val="solid"/>
            <a:miter/>
          </a:ln>
        </p:spPr>
      </p:cxnSp>
      <p:sp>
        <p:nvSpPr>
          <p:cNvPr id="16" name="Arrow: Right 28">
            <a:extLst>
              <a:ext uri="{FF2B5EF4-FFF2-40B4-BE49-F238E27FC236}">
                <a16:creationId xmlns:a16="http://schemas.microsoft.com/office/drawing/2014/main" id="{A1A64518-961D-E988-8863-792E8EB292B6}"/>
              </a:ext>
            </a:extLst>
          </p:cNvPr>
          <p:cNvSpPr/>
          <p:nvPr/>
        </p:nvSpPr>
        <p:spPr>
          <a:xfrm>
            <a:off x="1169032" y="2256144"/>
            <a:ext cx="7698516" cy="781830"/>
          </a:xfrm>
          <a:custGeom>
            <a:avLst>
              <a:gd name="f0" fmla="val 20503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BFBFB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13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" name="Graphic 30">
            <a:extLst>
              <a:ext uri="{FF2B5EF4-FFF2-40B4-BE49-F238E27FC236}">
                <a16:creationId xmlns:a16="http://schemas.microsoft.com/office/drawing/2014/main" id="{A15747D0-249B-4E27-35DE-7966E8272F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8507" y="1729596"/>
            <a:ext cx="1146950" cy="15168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TextBox 36">
            <a:extLst>
              <a:ext uri="{FF2B5EF4-FFF2-40B4-BE49-F238E27FC236}">
                <a16:creationId xmlns:a16="http://schemas.microsoft.com/office/drawing/2014/main" id="{F70C6BCC-3605-8D6F-73E0-0CE904869E0D}"/>
              </a:ext>
            </a:extLst>
          </p:cNvPr>
          <p:cNvSpPr txBox="1"/>
          <p:nvPr/>
        </p:nvSpPr>
        <p:spPr>
          <a:xfrm>
            <a:off x="12774" y="2579449"/>
            <a:ext cx="1509656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dirty="0">
                <a:solidFill>
                  <a:srgbClr val="FFFFFF"/>
                </a:solidFill>
                <a:latin typeface="Open Sans" pitchFamily="2"/>
                <a:ea typeface="Open Sans" pitchFamily="2"/>
                <a:cs typeface="Open Sans" pitchFamily="2"/>
              </a:rPr>
              <a:t>$775M</a:t>
            </a:r>
          </a:p>
        </p:txBody>
      </p:sp>
      <p:sp>
        <p:nvSpPr>
          <p:cNvPr id="19" name="TextBox 46">
            <a:extLst>
              <a:ext uri="{FF2B5EF4-FFF2-40B4-BE49-F238E27FC236}">
                <a16:creationId xmlns:a16="http://schemas.microsoft.com/office/drawing/2014/main" id="{4A97008A-3949-6715-F835-C1864D4E82A3}"/>
              </a:ext>
            </a:extLst>
          </p:cNvPr>
          <p:cNvSpPr txBox="1"/>
          <p:nvPr/>
        </p:nvSpPr>
        <p:spPr>
          <a:xfrm>
            <a:off x="1428494" y="2508565"/>
            <a:ext cx="2440561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BUDGET PASSES</a:t>
            </a:r>
            <a:endParaRPr lang="en-US" sz="1200" b="1" dirty="0">
              <a:solidFill>
                <a:srgbClr val="000000"/>
              </a:solidFill>
              <a:latin typeface="Open Sans" pitchFamily="2"/>
              <a:ea typeface="Open Sans" pitchFamily="2"/>
              <a:cs typeface="Open Sans" pitchFamily="2"/>
            </a:endParaRPr>
          </a:p>
        </p:txBody>
      </p:sp>
      <p:grpSp>
        <p:nvGrpSpPr>
          <p:cNvPr id="20" name="Group 47">
            <a:extLst>
              <a:ext uri="{FF2B5EF4-FFF2-40B4-BE49-F238E27FC236}">
                <a16:creationId xmlns:a16="http://schemas.microsoft.com/office/drawing/2014/main" id="{F9183C20-2D1F-D5D8-D8AC-1F3EC8E39B16}"/>
              </a:ext>
            </a:extLst>
          </p:cNvPr>
          <p:cNvGrpSpPr/>
          <p:nvPr/>
        </p:nvGrpSpPr>
        <p:grpSpPr>
          <a:xfrm>
            <a:off x="6657810" y="2248602"/>
            <a:ext cx="841284" cy="839949"/>
            <a:chOff x="6657810" y="1391351"/>
            <a:chExt cx="841284" cy="839949"/>
          </a:xfrm>
        </p:grpSpPr>
        <p:sp>
          <p:nvSpPr>
            <p:cNvPr id="21" name="Oval 48">
              <a:extLst>
                <a:ext uri="{FF2B5EF4-FFF2-40B4-BE49-F238E27FC236}">
                  <a16:creationId xmlns:a16="http://schemas.microsoft.com/office/drawing/2014/main" id="{C3DEC258-A303-7810-34E2-0C7F915CBA27}"/>
                </a:ext>
              </a:extLst>
            </p:cNvPr>
            <p:cNvSpPr/>
            <p:nvPr/>
          </p:nvSpPr>
          <p:spPr>
            <a:xfrm>
              <a:off x="6659145" y="1391351"/>
              <a:ext cx="839949" cy="83994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B365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13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TextBox 49">
              <a:extLst>
                <a:ext uri="{FF2B5EF4-FFF2-40B4-BE49-F238E27FC236}">
                  <a16:creationId xmlns:a16="http://schemas.microsoft.com/office/drawing/2014/main" id="{2F4906FA-B670-7FE2-8953-D967A1356926}"/>
                </a:ext>
              </a:extLst>
            </p:cNvPr>
            <p:cNvSpPr txBox="1"/>
            <p:nvPr/>
          </p:nvSpPr>
          <p:spPr>
            <a:xfrm>
              <a:off x="6657810" y="1680923"/>
              <a:ext cx="835990" cy="27699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b="1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Add</a:t>
              </a:r>
            </a:p>
          </p:txBody>
        </p:sp>
      </p:grpSp>
      <p:grpSp>
        <p:nvGrpSpPr>
          <p:cNvPr id="23" name="Group 50">
            <a:extLst>
              <a:ext uri="{FF2B5EF4-FFF2-40B4-BE49-F238E27FC236}">
                <a16:creationId xmlns:a16="http://schemas.microsoft.com/office/drawing/2014/main" id="{D10373E9-300B-6008-A6A1-1F705C83E7C3}"/>
              </a:ext>
            </a:extLst>
          </p:cNvPr>
          <p:cNvGrpSpPr/>
          <p:nvPr/>
        </p:nvGrpSpPr>
        <p:grpSpPr>
          <a:xfrm>
            <a:off x="7593214" y="2248602"/>
            <a:ext cx="910632" cy="839949"/>
            <a:chOff x="7593214" y="1391351"/>
            <a:chExt cx="910632" cy="839949"/>
          </a:xfrm>
        </p:grpSpPr>
        <p:sp>
          <p:nvSpPr>
            <p:cNvPr id="24" name="Oval 51">
              <a:extLst>
                <a:ext uri="{FF2B5EF4-FFF2-40B4-BE49-F238E27FC236}">
                  <a16:creationId xmlns:a16="http://schemas.microsoft.com/office/drawing/2014/main" id="{C966F01F-D2A5-666D-AFBD-6501888CFE25}"/>
                </a:ext>
              </a:extLst>
            </p:cNvPr>
            <p:cNvSpPr/>
            <p:nvPr/>
          </p:nvSpPr>
          <p:spPr>
            <a:xfrm>
              <a:off x="7599852" y="1391351"/>
              <a:ext cx="839949" cy="83994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EC372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13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5" name="TextBox 52">
              <a:extLst>
                <a:ext uri="{FF2B5EF4-FFF2-40B4-BE49-F238E27FC236}">
                  <a16:creationId xmlns:a16="http://schemas.microsoft.com/office/drawing/2014/main" id="{2D9BA5D4-8D47-20E6-7F34-399A41E36CA8}"/>
                </a:ext>
              </a:extLst>
            </p:cNvPr>
            <p:cNvSpPr txBox="1"/>
            <p:nvPr/>
          </p:nvSpPr>
          <p:spPr>
            <a:xfrm>
              <a:off x="7593214" y="1665360"/>
              <a:ext cx="910632" cy="27699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b="1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Leverage</a:t>
              </a:r>
              <a:endParaRPr lang="en-US" sz="1200" b="1" dirty="0">
                <a:solidFill>
                  <a:srgbClr val="FFFFFF"/>
                </a:solidFill>
                <a:latin typeface="Open Sans" pitchFamily="2"/>
                <a:ea typeface="Open Sans" pitchFamily="2"/>
                <a:cs typeface="Open Sans" pitchFamily="2"/>
              </a:endParaRPr>
            </a:p>
          </p:txBody>
        </p:sp>
      </p:grpSp>
      <p:grpSp>
        <p:nvGrpSpPr>
          <p:cNvPr id="26" name="Group 53">
            <a:extLst>
              <a:ext uri="{FF2B5EF4-FFF2-40B4-BE49-F238E27FC236}">
                <a16:creationId xmlns:a16="http://schemas.microsoft.com/office/drawing/2014/main" id="{3A5454E1-38DA-E1F1-B588-FB6DF1745DB2}"/>
              </a:ext>
            </a:extLst>
          </p:cNvPr>
          <p:cNvGrpSpPr/>
          <p:nvPr/>
        </p:nvGrpSpPr>
        <p:grpSpPr>
          <a:xfrm>
            <a:off x="5624841" y="2248602"/>
            <a:ext cx="938851" cy="839949"/>
            <a:chOff x="5624840" y="1391351"/>
            <a:chExt cx="938851" cy="839949"/>
          </a:xfrm>
        </p:grpSpPr>
        <p:sp>
          <p:nvSpPr>
            <p:cNvPr id="27" name="Oval 54">
              <a:extLst>
                <a:ext uri="{FF2B5EF4-FFF2-40B4-BE49-F238E27FC236}">
                  <a16:creationId xmlns:a16="http://schemas.microsoft.com/office/drawing/2014/main" id="{DAAF0E26-7B2D-9071-CB9C-1DA79D23AC98}"/>
                </a:ext>
              </a:extLst>
            </p:cNvPr>
            <p:cNvSpPr/>
            <p:nvPr/>
          </p:nvSpPr>
          <p:spPr>
            <a:xfrm>
              <a:off x="5678625" y="1391351"/>
              <a:ext cx="839949" cy="83994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BFBFBF"/>
            </a:solidFill>
            <a:ln w="3172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13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8" name="TextBox 55">
              <a:extLst>
                <a:ext uri="{FF2B5EF4-FFF2-40B4-BE49-F238E27FC236}">
                  <a16:creationId xmlns:a16="http://schemas.microsoft.com/office/drawing/2014/main" id="{33828079-55B4-1DCA-875A-AB4C77C1509A}"/>
                </a:ext>
              </a:extLst>
            </p:cNvPr>
            <p:cNvSpPr txBox="1"/>
            <p:nvPr/>
          </p:nvSpPr>
          <p:spPr>
            <a:xfrm>
              <a:off x="5624840" y="1666356"/>
              <a:ext cx="938851" cy="27699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</a:rPr>
                <a:t>Expedite</a:t>
              </a:r>
              <a:endParaRPr lang="en-US" sz="1200" b="1" dirty="0">
                <a:solidFill>
                  <a:srgbClr val="000000"/>
                </a:solidFill>
                <a:latin typeface="Open Sans" pitchFamily="2"/>
                <a:ea typeface="Open Sans" pitchFamily="2"/>
                <a:cs typeface="Open Sans" pitchFamily="2"/>
              </a:endParaRPr>
            </a:p>
          </p:txBody>
        </p:sp>
      </p:grpSp>
      <p:grpSp>
        <p:nvGrpSpPr>
          <p:cNvPr id="29" name="Group 2">
            <a:extLst>
              <a:ext uri="{FF2B5EF4-FFF2-40B4-BE49-F238E27FC236}">
                <a16:creationId xmlns:a16="http://schemas.microsoft.com/office/drawing/2014/main" id="{5EADB04A-EBC7-34B0-2688-955E509F2897}"/>
              </a:ext>
            </a:extLst>
          </p:cNvPr>
          <p:cNvGrpSpPr/>
          <p:nvPr/>
        </p:nvGrpSpPr>
        <p:grpSpPr>
          <a:xfrm>
            <a:off x="3060990" y="1746761"/>
            <a:ext cx="1498024" cy="1582835"/>
            <a:chOff x="3060990" y="889510"/>
            <a:chExt cx="1498024" cy="1582835"/>
          </a:xfrm>
        </p:grpSpPr>
        <p:pic>
          <p:nvPicPr>
            <p:cNvPr id="30" name="Graphic 61">
              <a:extLst>
                <a:ext uri="{FF2B5EF4-FFF2-40B4-BE49-F238E27FC236}">
                  <a16:creationId xmlns:a16="http://schemas.microsoft.com/office/drawing/2014/main" id="{3922331A-9F47-DA65-0802-C177AEEA8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55914" y="889510"/>
              <a:ext cx="1299517" cy="1542821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31" name="TextBox 62">
              <a:extLst>
                <a:ext uri="{FF2B5EF4-FFF2-40B4-BE49-F238E27FC236}">
                  <a16:creationId xmlns:a16="http://schemas.microsoft.com/office/drawing/2014/main" id="{406B5BD3-59EF-1B30-58A2-3330403C521D}"/>
                </a:ext>
              </a:extLst>
            </p:cNvPr>
            <p:cNvSpPr txBox="1"/>
            <p:nvPr/>
          </p:nvSpPr>
          <p:spPr>
            <a:xfrm>
              <a:off x="3060990" y="1287402"/>
              <a:ext cx="1498024" cy="118494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1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May 2025</a:t>
              </a:r>
            </a:p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1" dirty="0">
                <a:solidFill>
                  <a:srgbClr val="FFFFFF"/>
                </a:solidFill>
                <a:latin typeface="Open Sans"/>
                <a:ea typeface="Open Sans"/>
                <a:cs typeface="Open Sans"/>
              </a:endParaRPr>
            </a:p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1" i="1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Augmented </a:t>
              </a:r>
              <a:endParaRPr lang="en-US" sz="1400" i="1" dirty="0">
                <a:solidFill>
                  <a:srgbClr val="FFFFFF"/>
                </a:solidFill>
                <a:latin typeface="Open Sans"/>
                <a:ea typeface="Open Sans"/>
                <a:cs typeface="Open Sans"/>
              </a:endParaRPr>
            </a:p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1" i="1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10-Year Plan Release</a:t>
              </a:r>
              <a:endParaRPr lang="en-US" sz="1400" i="1" dirty="0">
                <a:solidFill>
                  <a:srgbClr val="FFFFFF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2660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FC1F86-1330-F9D1-2F5D-FBE0050EAB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611"/>
          <a:stretch/>
        </p:blipFill>
        <p:spPr>
          <a:xfrm>
            <a:off x="0" y="1609727"/>
            <a:ext cx="9144000" cy="4389668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490B5BF0-DC33-D057-F54B-BFE0459D93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62965" y="5337582"/>
            <a:ext cx="584329" cy="60840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3" name="Title 32">
            <a:extLst>
              <a:ext uri="{FF2B5EF4-FFF2-40B4-BE49-F238E27FC236}">
                <a16:creationId xmlns:a16="http://schemas.microsoft.com/office/drawing/2014/main" id="{0F023175-7950-7216-4CD2-B43477ED5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10-Year Plan Development</a:t>
            </a:r>
          </a:p>
        </p:txBody>
      </p:sp>
    </p:spTree>
    <p:extLst>
      <p:ext uri="{BB962C8B-B14F-4D97-AF65-F5344CB8AC3E}">
        <p14:creationId xmlns:p14="http://schemas.microsoft.com/office/powerpoint/2010/main" val="2055338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53D7C5AB-2E44-DA4A-282B-8958F4E13DDD}"/>
              </a:ext>
            </a:extLst>
          </p:cNvPr>
          <p:cNvSpPr txBox="1"/>
          <p:nvPr/>
        </p:nvSpPr>
        <p:spPr>
          <a:xfrm>
            <a:off x="10635" y="5720953"/>
            <a:ext cx="3810003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1B365D"/>
                </a:solidFill>
                <a:latin typeface="PermianSlabSerifTypeface"/>
              </a:rPr>
              <a:t>Budget Hearings, FY 2026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0F023175-7950-7216-4CD2-B43477ED5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TDOT Prioritization Criterion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91DA7-E0EB-CDBB-3FD7-B900FE5924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8" r="1016"/>
          <a:stretch/>
        </p:blipFill>
        <p:spPr>
          <a:xfrm>
            <a:off x="10307" y="1596496"/>
            <a:ext cx="8950587" cy="4081256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490B5BF0-DC33-D057-F54B-BFE0459D93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62965" y="5337582"/>
            <a:ext cx="584329" cy="60840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71531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Freight Projects: Recently closed out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AA2AFA-1456-4AF3-9B2D-9D5E56797958}"/>
              </a:ext>
            </a:extLst>
          </p:cNvPr>
          <p:cNvSpPr/>
          <p:nvPr/>
        </p:nvSpPr>
        <p:spPr>
          <a:xfrm>
            <a:off x="457198" y="1447800"/>
            <a:ext cx="80870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Memphis Freight Flows – WSP – Completion 2023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Bottleneck Analysis: Quarterly report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Water Research Project: University of Memphis, 2024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Calibri"/>
              </a:rPr>
              <a:t>BlueOval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Transit Study – November 2023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Return on Investment Short Line Project – December 2023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Truck Parking Project – U of M, 2024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State Freight Plan, 2024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Peer state review, 2024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2131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943F4-15C0-74AB-D163-D2011D2ACC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314" y="988385"/>
            <a:ext cx="8839203" cy="619121"/>
          </a:xfrm>
        </p:spPr>
        <p:txBody>
          <a:bodyPr/>
          <a:lstStyle/>
          <a:p>
            <a:pPr lvl="0"/>
            <a:r>
              <a:rPr lang="en-US" sz="2200" dirty="0">
                <a:latin typeface="PermianSlabSerifTypeface"/>
              </a:rPr>
              <a:t>Challenge: Higher Delivery Reduces Maintenance Flexibility</a:t>
            </a:r>
          </a:p>
        </p:txBody>
      </p:sp>
      <p:graphicFrame>
        <p:nvGraphicFramePr>
          <p:cNvPr id="3" name="Chart 3">
            <a:extLst>
              <a:ext uri="{FF2B5EF4-FFF2-40B4-BE49-F238E27FC236}">
                <a16:creationId xmlns:a16="http://schemas.microsoft.com/office/drawing/2014/main" id="{72AD975E-987D-7E7A-499A-6E17E89B14D1}"/>
              </a:ext>
            </a:extLst>
          </p:cNvPr>
          <p:cNvGraphicFramePr/>
          <p:nvPr/>
        </p:nvGraphicFramePr>
        <p:xfrm>
          <a:off x="63020" y="1998257"/>
          <a:ext cx="5451396" cy="3777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2">
            <a:extLst>
              <a:ext uri="{FF2B5EF4-FFF2-40B4-BE49-F238E27FC236}">
                <a16:creationId xmlns:a16="http://schemas.microsoft.com/office/drawing/2014/main" id="{EBD6B0DE-5919-A531-39ED-1C9E7CEA0074}"/>
              </a:ext>
            </a:extLst>
          </p:cNvPr>
          <p:cNvSpPr txBox="1"/>
          <p:nvPr/>
        </p:nvSpPr>
        <p:spPr>
          <a:xfrm>
            <a:off x="756711" y="1747163"/>
            <a:ext cx="4064014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u="sng" dirty="0">
                <a:solidFill>
                  <a:srgbClr val="000000"/>
                </a:solidFill>
                <a:latin typeface="Open Sans"/>
                <a:ea typeface="Open Sans"/>
                <a:cs typeface="Calibri"/>
              </a:rPr>
              <a:t>Percentage of Projects Delivered Every Year</a:t>
            </a:r>
            <a:endParaRPr lang="en-US" sz="1400" b="1" u="sng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DFB9765B-F3C9-41D4-6536-4E72145687B6}"/>
              </a:ext>
            </a:extLst>
          </p:cNvPr>
          <p:cNvSpPr txBox="1"/>
          <p:nvPr/>
        </p:nvSpPr>
        <p:spPr>
          <a:xfrm>
            <a:off x="6108970" y="4347259"/>
            <a:ext cx="2750999" cy="899111"/>
          </a:xfrm>
          <a:prstGeom prst="rect">
            <a:avLst/>
          </a:prstGeom>
          <a:solidFill>
            <a:srgbClr val="FFFFFF"/>
          </a:solidFill>
          <a:ln w="25402" cap="flat">
            <a:solidFill>
              <a:srgbClr val="FF0F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TDOT's budget </a:t>
            </a:r>
            <a:r>
              <a:rPr lang="en-US" sz="1200" b="1" i="1" u="sng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must be expanded</a:t>
            </a:r>
            <a:r>
              <a:rPr lang="en-US" sz="1200" b="1" i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if project delivery and state of good repair are to be </a:t>
            </a:r>
            <a:r>
              <a:rPr lang="en-US" sz="1200" b="1" i="1" u="sng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balanced</a:t>
            </a:r>
            <a:r>
              <a:rPr lang="en-US" sz="1200" b="1" i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endParaRPr lang="en-US" sz="1200" b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in future fiscal years.</a:t>
            </a:r>
            <a:endParaRPr lang="en-US" sz="1200" b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5040854A-B3F5-5A0F-4558-2FA8879BF66B}"/>
              </a:ext>
            </a:extLst>
          </p:cNvPr>
          <p:cNvGrpSpPr/>
          <p:nvPr/>
        </p:nvGrpSpPr>
        <p:grpSpPr>
          <a:xfrm>
            <a:off x="511835" y="2203028"/>
            <a:ext cx="3575944" cy="900245"/>
            <a:chOff x="511835" y="1345777"/>
            <a:chExt cx="3575944" cy="900245"/>
          </a:xfrm>
        </p:grpSpPr>
        <p:sp>
          <p:nvSpPr>
            <p:cNvPr id="7" name="Rectangle 14">
              <a:extLst>
                <a:ext uri="{FF2B5EF4-FFF2-40B4-BE49-F238E27FC236}">
                  <a16:creationId xmlns:a16="http://schemas.microsoft.com/office/drawing/2014/main" id="{0243C881-1855-C7B6-9EB9-737AED46DCBF}"/>
                </a:ext>
              </a:extLst>
            </p:cNvPr>
            <p:cNvSpPr/>
            <p:nvPr/>
          </p:nvSpPr>
          <p:spPr>
            <a:xfrm>
              <a:off x="515008" y="1348657"/>
              <a:ext cx="3572771" cy="846012"/>
            </a:xfrm>
            <a:prstGeom prst="rect">
              <a:avLst/>
            </a:prstGeom>
            <a:solidFill>
              <a:srgbClr val="F2F2F2"/>
            </a:solidFill>
            <a:ln w="25402" cap="flat">
              <a:solidFill>
                <a:srgbClr val="EE3524"/>
              </a:solidFill>
              <a:custDash>
                <a:ds d="100000" sp="100000"/>
              </a:custDash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" name="TextBox 25">
              <a:extLst>
                <a:ext uri="{FF2B5EF4-FFF2-40B4-BE49-F238E27FC236}">
                  <a16:creationId xmlns:a16="http://schemas.microsoft.com/office/drawing/2014/main" id="{3E5299CC-EA0E-0123-34E0-44EB88DEDDE8}"/>
                </a:ext>
              </a:extLst>
            </p:cNvPr>
            <p:cNvSpPr txBox="1"/>
            <p:nvPr/>
          </p:nvSpPr>
          <p:spPr>
            <a:xfrm>
              <a:off x="511835" y="1345777"/>
              <a:ext cx="3571810" cy="90024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50" b="1" dirty="0">
                  <a:solidFill>
                    <a:srgbClr val="1B365D"/>
                  </a:solidFill>
                  <a:latin typeface="Open Sans"/>
                  <a:ea typeface="Open Sans"/>
                  <a:cs typeface="Open Sans"/>
                </a:rPr>
                <a:t>TDOT's "Finish what you Start" mentality has </a:t>
              </a:r>
              <a:r>
                <a:rPr lang="en-US" sz="1050" b="1" u="sng" dirty="0">
                  <a:solidFill>
                    <a:srgbClr val="1B365D"/>
                  </a:solidFill>
                  <a:latin typeface="Open Sans"/>
                  <a:ea typeface="Open Sans"/>
                  <a:cs typeface="Open Sans"/>
                </a:rPr>
                <a:t>increased project delivery</a:t>
              </a:r>
              <a:r>
                <a:rPr lang="en-US" sz="1050" b="1" dirty="0">
                  <a:solidFill>
                    <a:srgbClr val="1B365D"/>
                  </a:solidFill>
                  <a:latin typeface="Open Sans"/>
                  <a:ea typeface="Open Sans"/>
                  <a:cs typeface="Open Sans"/>
                </a:rPr>
                <a:t>. </a:t>
              </a:r>
              <a:endParaRPr lang="en-US" sz="1050" dirty="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50" b="1" dirty="0">
                  <a:solidFill>
                    <a:srgbClr val="1B365D"/>
                  </a:solidFill>
                  <a:latin typeface="Open Sans"/>
                  <a:ea typeface="Open Sans"/>
                  <a:cs typeface="Open Sans"/>
                </a:rPr>
                <a:t>That commitment reduces costs over time but </a:t>
              </a:r>
              <a:r>
                <a:rPr lang="en-US" sz="1050" b="1" u="sng" dirty="0">
                  <a:solidFill>
                    <a:srgbClr val="1B365D"/>
                  </a:solidFill>
                  <a:latin typeface="Open Sans"/>
                  <a:ea typeface="Open Sans"/>
                  <a:cs typeface="Open Sans"/>
                </a:rPr>
                <a:t>eliminates budgetary flexibility</a:t>
              </a:r>
              <a:r>
                <a:rPr lang="en-US" sz="1050" b="1" dirty="0">
                  <a:solidFill>
                    <a:srgbClr val="1B365D"/>
                  </a:solidFill>
                  <a:latin typeface="Open Sans"/>
                  <a:ea typeface="Open Sans"/>
                  <a:cs typeface="Open Sans"/>
                </a:rPr>
                <a:t> </a:t>
              </a:r>
              <a:endParaRPr lang="en-US" sz="1050" dirty="0">
                <a:solidFill>
                  <a:srgbClr val="000000"/>
                </a:solidFill>
                <a:latin typeface="Calibri"/>
                <a:ea typeface="Open Sans"/>
                <a:cs typeface="Calibri"/>
              </a:endParaRPr>
            </a:p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50" b="1" dirty="0">
                  <a:solidFill>
                    <a:srgbClr val="1B365D"/>
                  </a:solidFill>
                  <a:latin typeface="Open Sans"/>
                  <a:ea typeface="Open Sans"/>
                  <a:cs typeface="Open Sans"/>
                </a:rPr>
                <a:t>to cover maintenance activities.</a:t>
              </a:r>
              <a:endParaRPr lang="en-US" sz="1050" dirty="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844E3BE-DDF5-846C-3291-8A25669D6B2C}"/>
              </a:ext>
            </a:extLst>
          </p:cNvPr>
          <p:cNvSpPr txBox="1"/>
          <p:nvPr/>
        </p:nvSpPr>
        <p:spPr>
          <a:xfrm>
            <a:off x="4426034" y="5508099"/>
            <a:ext cx="1093988" cy="2572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 dirty="0">
              <a:solidFill>
                <a:srgbClr val="092D74"/>
              </a:solidFill>
              <a:latin typeface="Open Sans" pitchFamily="34"/>
              <a:ea typeface="Open Sans" pitchFamily="34"/>
              <a:cs typeface="Open Sans" pitchFamily="3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i="1" dirty="0">
                <a:solidFill>
                  <a:srgbClr val="092D74"/>
                </a:solidFill>
                <a:latin typeface="Open Sans"/>
                <a:ea typeface="Open Sans"/>
                <a:cs typeface="Open Sans"/>
              </a:rPr>
              <a:t>* Estimated FY24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845F54A9-045F-2366-C587-932F82A76982}"/>
              </a:ext>
            </a:extLst>
          </p:cNvPr>
          <p:cNvSpPr txBox="1"/>
          <p:nvPr/>
        </p:nvSpPr>
        <p:spPr>
          <a:xfrm>
            <a:off x="4995723" y="1839097"/>
            <a:ext cx="504840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dirty="0">
                <a:solidFill>
                  <a:srgbClr val="000000"/>
                </a:solidFill>
                <a:latin typeface="Open Sans" pitchFamily="34"/>
                <a:ea typeface="Open Sans" pitchFamily="34"/>
                <a:cs typeface="Open Sans" pitchFamily="34"/>
              </a:rPr>
              <a:t>100</a:t>
            </a:r>
          </a:p>
        </p:txBody>
      </p:sp>
      <p:pic>
        <p:nvPicPr>
          <p:cNvPr id="11" name="Content Placeholder 4" descr="Scales of justice with solid fill">
            <a:extLst>
              <a:ext uri="{FF2B5EF4-FFF2-40B4-BE49-F238E27FC236}">
                <a16:creationId xmlns:a16="http://schemas.microsoft.com/office/drawing/2014/main" id="{59B6081E-E54D-A18C-5847-7AC517D5F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57947" y="1390986"/>
            <a:ext cx="3089739" cy="31032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Rectangle 36">
            <a:extLst>
              <a:ext uri="{FF2B5EF4-FFF2-40B4-BE49-F238E27FC236}">
                <a16:creationId xmlns:a16="http://schemas.microsoft.com/office/drawing/2014/main" id="{4DEE167A-88F6-A3AF-B13E-92D1175FD102}"/>
              </a:ext>
            </a:extLst>
          </p:cNvPr>
          <p:cNvSpPr/>
          <p:nvPr/>
        </p:nvSpPr>
        <p:spPr>
          <a:xfrm>
            <a:off x="6151352" y="2202844"/>
            <a:ext cx="1039965" cy="98733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Oval 31">
            <a:extLst>
              <a:ext uri="{FF2B5EF4-FFF2-40B4-BE49-F238E27FC236}">
                <a16:creationId xmlns:a16="http://schemas.microsoft.com/office/drawing/2014/main" id="{AE929352-9E5F-F7B2-5D51-F403AB2809BE}"/>
              </a:ext>
            </a:extLst>
          </p:cNvPr>
          <p:cNvSpPr/>
          <p:nvPr/>
        </p:nvSpPr>
        <p:spPr>
          <a:xfrm>
            <a:off x="6152311" y="2332890"/>
            <a:ext cx="901442" cy="90059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B365D"/>
          </a:solidFill>
          <a:ln w="25402" cap="flat">
            <a:solidFill>
              <a:srgbClr val="1B365D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1" dirty="0">
              <a:solidFill>
                <a:srgbClr val="000000"/>
              </a:solidFill>
              <a:latin typeface="Open Sans"/>
              <a:ea typeface="Open Sans"/>
              <a:cs typeface="Calibri"/>
            </a:endParaRP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BD34C523-5A89-3944-C24F-8AB9AEE73D1B}"/>
              </a:ext>
            </a:extLst>
          </p:cNvPr>
          <p:cNvSpPr txBox="1"/>
          <p:nvPr/>
        </p:nvSpPr>
        <p:spPr>
          <a:xfrm>
            <a:off x="6108969" y="2534397"/>
            <a:ext cx="979038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dirty="0">
                <a:solidFill>
                  <a:srgbClr val="FFFFFF"/>
                </a:solidFill>
                <a:latin typeface="Open Sans"/>
                <a:ea typeface="Calibri"/>
                <a:cs typeface="Calibri"/>
              </a:rPr>
              <a:t>Project Delivery</a:t>
            </a:r>
            <a:endParaRPr lang="en-US" sz="14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5" name="Rectangle 35">
            <a:extLst>
              <a:ext uri="{FF2B5EF4-FFF2-40B4-BE49-F238E27FC236}">
                <a16:creationId xmlns:a16="http://schemas.microsoft.com/office/drawing/2014/main" id="{FC07DCF0-054F-02F7-F2FD-7F2956BC366D}"/>
              </a:ext>
            </a:extLst>
          </p:cNvPr>
          <p:cNvSpPr/>
          <p:nvPr/>
        </p:nvSpPr>
        <p:spPr>
          <a:xfrm>
            <a:off x="7682542" y="2202844"/>
            <a:ext cx="1039965" cy="98733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Oval 33">
            <a:extLst>
              <a:ext uri="{FF2B5EF4-FFF2-40B4-BE49-F238E27FC236}">
                <a16:creationId xmlns:a16="http://schemas.microsoft.com/office/drawing/2014/main" id="{DE5E5346-0195-E0D8-29CC-3A520992B363}"/>
              </a:ext>
            </a:extLst>
          </p:cNvPr>
          <p:cNvSpPr/>
          <p:nvPr/>
        </p:nvSpPr>
        <p:spPr>
          <a:xfrm>
            <a:off x="7958526" y="2330750"/>
            <a:ext cx="901442" cy="90059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B365D"/>
          </a:solidFill>
          <a:ln w="25402" cap="flat">
            <a:solidFill>
              <a:srgbClr val="1B365D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1" dirty="0">
              <a:solidFill>
                <a:srgbClr val="000000"/>
              </a:solidFill>
              <a:latin typeface="Open Sans"/>
              <a:ea typeface="Open Sans"/>
              <a:cs typeface="Calibri"/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F87B6B85-4926-2BF2-C0BC-6EFA5A8569E6}"/>
              </a:ext>
            </a:extLst>
          </p:cNvPr>
          <p:cNvSpPr txBox="1"/>
          <p:nvPr/>
        </p:nvSpPr>
        <p:spPr>
          <a:xfrm>
            <a:off x="7967039" y="2462461"/>
            <a:ext cx="918880" cy="6924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dirty="0">
                <a:solidFill>
                  <a:srgbClr val="FFFFFF"/>
                </a:solidFill>
                <a:latin typeface="Open Sans"/>
                <a:ea typeface="Calibri"/>
                <a:cs typeface="Calibri"/>
              </a:rPr>
              <a:t>State of Good Repair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113FD599-2E5A-82B3-94A4-8D9BDBADA921}"/>
              </a:ext>
            </a:extLst>
          </p:cNvPr>
          <p:cNvSpPr txBox="1"/>
          <p:nvPr/>
        </p:nvSpPr>
        <p:spPr>
          <a:xfrm>
            <a:off x="6730250" y="4017526"/>
            <a:ext cx="1539685" cy="2385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1" dirty="0">
                <a:solidFill>
                  <a:srgbClr val="FFFFFF"/>
                </a:solidFill>
                <a:latin typeface="Open Sans"/>
                <a:ea typeface="Open Sans"/>
                <a:cs typeface="Calibri"/>
              </a:rPr>
              <a:t>TDOT BUDGET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6E3CA635-9879-A047-5D2B-37B5DF29D3E5}"/>
              </a:ext>
            </a:extLst>
          </p:cNvPr>
          <p:cNvSpPr txBox="1"/>
          <p:nvPr/>
        </p:nvSpPr>
        <p:spPr>
          <a:xfrm>
            <a:off x="1" y="5692973"/>
            <a:ext cx="3810003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1B365D"/>
                </a:solidFill>
                <a:latin typeface="PermianSlabSerifTypeface" pitchFamily="50"/>
              </a:rPr>
              <a:t>Budget Hearings, FY 2026 </a:t>
            </a:r>
          </a:p>
        </p:txBody>
      </p:sp>
    </p:spTree>
    <p:extLst>
      <p:ext uri="{BB962C8B-B14F-4D97-AF65-F5344CB8AC3E}">
        <p14:creationId xmlns:p14="http://schemas.microsoft.com/office/powerpoint/2010/main" val="2765813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3BD1D-4167-820C-362B-A9241B7DEF7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400" dirty="0">
                <a:latin typeface="PermianSlabSerifTypeface"/>
              </a:rPr>
              <a:t>10-Year Plan Update</a:t>
            </a:r>
            <a:endParaRPr lang="en-US" sz="2400" dirty="0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AB9E7651-43E3-DE2B-ABDD-0AF986A756A4}"/>
              </a:ext>
            </a:extLst>
          </p:cNvPr>
          <p:cNvSpPr txBox="1"/>
          <p:nvPr/>
        </p:nvSpPr>
        <p:spPr>
          <a:xfrm>
            <a:off x="1" y="5692973"/>
            <a:ext cx="3810003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1B365D"/>
                </a:solidFill>
                <a:latin typeface="PermianSlabSerifTypeface" pitchFamily="50"/>
              </a:rPr>
              <a:t>Budget Hearings, FY 2026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70765-F0B1-3FB3-09F0-FB75B2F8B9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5"/>
          <a:stretch>
            <a:fillRect/>
          </a:stretch>
        </p:blipFill>
        <p:spPr>
          <a:xfrm>
            <a:off x="835040" y="1867963"/>
            <a:ext cx="7463149" cy="230584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7355A552-5C36-913B-A4B3-572F1B9DBDCE}"/>
              </a:ext>
            </a:extLst>
          </p:cNvPr>
          <p:cNvSpPr txBox="1"/>
          <p:nvPr/>
        </p:nvSpPr>
        <p:spPr>
          <a:xfrm>
            <a:off x="353580" y="4443619"/>
            <a:ext cx="3265240" cy="9541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1" dirty="0">
                <a:solidFill>
                  <a:srgbClr val="1F376D"/>
                </a:solidFill>
                <a:latin typeface="Open Sans"/>
                <a:ea typeface="Open Sans Extrabold"/>
                <a:cs typeface="Open Sans Extrabold"/>
              </a:rPr>
              <a:t>$211M+</a:t>
            </a:r>
            <a:r>
              <a:rPr lang="en-US" sz="1400" b="1" i="1" dirty="0">
                <a:solidFill>
                  <a:srgbClr val="EE3524"/>
                </a:solidFill>
                <a:latin typeface="Open Sans"/>
                <a:ea typeface="Open Sans Extrabold"/>
                <a:cs typeface="Open Sans Extrabold"/>
              </a:rPr>
              <a:t> </a:t>
            </a:r>
            <a:endParaRPr lang="en-US" sz="1400" b="1" i="1" dirty="0">
              <a:solidFill>
                <a:srgbClr val="EE3524"/>
              </a:solidFill>
              <a:latin typeface="Open Sans"/>
              <a:ea typeface="Open Sans Extrabold" pitchFamily="34"/>
              <a:cs typeface="Open Sans Extrabold" pitchFamily="34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1" dirty="0">
                <a:solidFill>
                  <a:srgbClr val="EE3524"/>
                </a:solidFill>
                <a:latin typeface="Open Sans"/>
                <a:ea typeface="Open Sans Extrabold"/>
                <a:cs typeface="Open Sans Extrabold"/>
              </a:rPr>
              <a:t>Obligated by Highway Departments through the State Aid Program</a:t>
            </a:r>
            <a:endParaRPr lang="en-US" sz="1400" b="1" i="1" dirty="0">
              <a:solidFill>
                <a:srgbClr val="EE3524"/>
              </a:solidFill>
              <a:latin typeface="Open Sans"/>
              <a:ea typeface="Open Sans Extrabold" pitchFamily="34"/>
              <a:cs typeface="Open Sans Extrabold" pitchFamily="34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F63687D7-569D-17F5-E8F2-E2CED6DBF784}"/>
              </a:ext>
            </a:extLst>
          </p:cNvPr>
          <p:cNvSpPr txBox="1"/>
          <p:nvPr/>
        </p:nvSpPr>
        <p:spPr>
          <a:xfrm>
            <a:off x="4103049" y="4442421"/>
            <a:ext cx="1657340" cy="73866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1" dirty="0">
                <a:solidFill>
                  <a:srgbClr val="1F376D"/>
                </a:solidFill>
                <a:latin typeface="Open Sans"/>
                <a:ea typeface="Open Sans Extrabold"/>
                <a:cs typeface="Open Sans Extrabold"/>
              </a:rPr>
              <a:t>74% </a:t>
            </a:r>
            <a:endParaRPr lang="en-US" sz="2800" b="1" i="1" dirty="0">
              <a:solidFill>
                <a:srgbClr val="1F376D"/>
              </a:solidFill>
              <a:latin typeface="Open Sans"/>
              <a:ea typeface="Open Sans Extrabold" pitchFamily="34"/>
              <a:cs typeface="Open Sans Extrabold" pitchFamily="3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1" dirty="0">
                <a:solidFill>
                  <a:srgbClr val="EE3524"/>
                </a:solidFill>
                <a:latin typeface="Open Sans"/>
                <a:ea typeface="Open Sans Extrabold"/>
                <a:cs typeface="Open Sans Extrabold"/>
              </a:rPr>
              <a:t>Delivery in Year 1</a:t>
            </a:r>
            <a:endParaRPr lang="en-US" sz="1400" b="1" i="1" dirty="0">
              <a:solidFill>
                <a:srgbClr val="EE3524"/>
              </a:solidFill>
              <a:latin typeface="Open Sans"/>
              <a:ea typeface="Open Sans Extrabold" pitchFamily="34"/>
              <a:cs typeface="Open Sans Extrabold" pitchFamily="34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925A216-C148-4CAD-B138-BFBD3756BEE6}"/>
              </a:ext>
            </a:extLst>
          </p:cNvPr>
          <p:cNvSpPr txBox="1"/>
          <p:nvPr/>
        </p:nvSpPr>
        <p:spPr>
          <a:xfrm>
            <a:off x="6046149" y="4446783"/>
            <a:ext cx="1657340" cy="9541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1" dirty="0">
                <a:solidFill>
                  <a:srgbClr val="1F376D"/>
                </a:solidFill>
                <a:latin typeface="Open Sans"/>
                <a:ea typeface="Open Sans Extrabold"/>
                <a:cs typeface="Open Sans Extrabold"/>
              </a:rPr>
              <a:t>90% 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1" dirty="0">
                <a:solidFill>
                  <a:srgbClr val="EE3524"/>
                </a:solidFill>
                <a:latin typeface="Open Sans"/>
                <a:ea typeface="Open Sans Extrabold"/>
                <a:cs typeface="Open Sans Extrabold"/>
              </a:rPr>
              <a:t>On Track for Target Spend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60D6E8D1-9D73-D271-FA6E-D725C9DA3E6C}"/>
              </a:ext>
            </a:extLst>
          </p:cNvPr>
          <p:cNvSpPr/>
          <p:nvPr/>
        </p:nvSpPr>
        <p:spPr>
          <a:xfrm>
            <a:off x="0" y="3426522"/>
            <a:ext cx="9161318" cy="1898815"/>
          </a:xfrm>
          <a:prstGeom prst="rect">
            <a:avLst/>
          </a:prstGeom>
          <a:solidFill>
            <a:srgbClr val="1B365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739F7F-E021-BBB8-AC13-4B9AE60199B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400" dirty="0">
                <a:latin typeface="PermianSlabSerifTypeface"/>
              </a:rPr>
              <a:t>Transportation Modernization Fund Implementation Plan</a:t>
            </a:r>
            <a:endParaRPr lang="en-US" sz="240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3D7C5AB-2E44-DA4A-282B-8958F4E13DDD}"/>
              </a:ext>
            </a:extLst>
          </p:cNvPr>
          <p:cNvSpPr txBox="1"/>
          <p:nvPr/>
        </p:nvSpPr>
        <p:spPr>
          <a:xfrm>
            <a:off x="10635" y="5720953"/>
            <a:ext cx="3810003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1B365D"/>
                </a:solidFill>
                <a:latin typeface="PermianSlabSerifTypeface"/>
              </a:rPr>
              <a:t>Budget Hearings, FY 2026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TextBox 38">
            <a:extLst>
              <a:ext uri="{FF2B5EF4-FFF2-40B4-BE49-F238E27FC236}">
                <a16:creationId xmlns:a16="http://schemas.microsoft.com/office/drawing/2014/main" id="{4A311E39-A201-7B54-A372-27C8052F315A}"/>
              </a:ext>
            </a:extLst>
          </p:cNvPr>
          <p:cNvSpPr txBox="1"/>
          <p:nvPr/>
        </p:nvSpPr>
        <p:spPr>
          <a:xfrm>
            <a:off x="189015" y="3550323"/>
            <a:ext cx="1941646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rPr>
              <a:t>April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rPr>
              <a:t>2025</a:t>
            </a:r>
          </a:p>
        </p:txBody>
      </p:sp>
      <p:pic>
        <p:nvPicPr>
          <p:cNvPr id="6" name="Graphic 8">
            <a:extLst>
              <a:ext uri="{FF2B5EF4-FFF2-40B4-BE49-F238E27FC236}">
                <a16:creationId xmlns:a16="http://schemas.microsoft.com/office/drawing/2014/main" id="{8D346BEA-C0CD-C892-F435-C2E6047CE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2"/>
          <a:stretch>
            <a:fillRect/>
          </a:stretch>
        </p:blipFill>
        <p:spPr>
          <a:xfrm>
            <a:off x="1" y="3604904"/>
            <a:ext cx="8721373" cy="10935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DD291693-7C36-B82B-3643-F3C5E85221CB}"/>
              </a:ext>
            </a:extLst>
          </p:cNvPr>
          <p:cNvSpPr txBox="1"/>
          <p:nvPr/>
        </p:nvSpPr>
        <p:spPr>
          <a:xfrm>
            <a:off x="3018791" y="3550323"/>
            <a:ext cx="1582414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rPr>
              <a:t>May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rPr>
              <a:t>2025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35621BFD-F88F-5BFE-3365-F4F026719FF8}"/>
              </a:ext>
            </a:extLst>
          </p:cNvPr>
          <p:cNvSpPr txBox="1"/>
          <p:nvPr/>
        </p:nvSpPr>
        <p:spPr>
          <a:xfrm>
            <a:off x="6373570" y="3550323"/>
            <a:ext cx="1400979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June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2025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490B5BF0-DC33-D057-F54B-BFE0459D93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62965" y="5337582"/>
            <a:ext cx="584329" cy="60840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685F8B58-5B41-47CA-4450-212EAA157E89}"/>
              </a:ext>
            </a:extLst>
          </p:cNvPr>
          <p:cNvSpPr txBox="1"/>
          <p:nvPr/>
        </p:nvSpPr>
        <p:spPr>
          <a:xfrm>
            <a:off x="189016" y="4362108"/>
            <a:ext cx="2039349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171450" indent="-171450">
              <a:buClr>
                <a:srgbClr val="EC3724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i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Update 10-Year Plan with current funding</a:t>
            </a:r>
            <a:endParaRPr lang="en-US" i="1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01830873-CBC2-9479-30F2-3656C5CD9642}"/>
              </a:ext>
            </a:extLst>
          </p:cNvPr>
          <p:cNvSpPr txBox="1"/>
          <p:nvPr/>
        </p:nvSpPr>
        <p:spPr>
          <a:xfrm>
            <a:off x="2513549" y="4362108"/>
            <a:ext cx="2656075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171450" indent="-171450">
              <a:buClr>
                <a:srgbClr val="EC3724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i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If appropriated, apply General Fund Dollars to expedite, add to, and leverage additional projects to the plan</a:t>
            </a:r>
            <a:endParaRPr lang="en-US" i="1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1" dirty="0">
              <a:solidFill>
                <a:srgbClr val="FFFFFF"/>
              </a:solidFill>
              <a:latin typeface="Open Sans" pitchFamily="34"/>
              <a:ea typeface="Open Sans" pitchFamily="34"/>
              <a:cs typeface="Open Sans" pitchFamily="34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2CA3A193-8371-3443-F1B0-50A977001534}"/>
              </a:ext>
            </a:extLst>
          </p:cNvPr>
          <p:cNvSpPr txBox="1"/>
          <p:nvPr/>
        </p:nvSpPr>
        <p:spPr>
          <a:xfrm>
            <a:off x="5559378" y="4362109"/>
            <a:ext cx="3162004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171450" indent="-171450">
              <a:buClr>
                <a:srgbClr val="EC3724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i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Statewide Partnership Program Cycle Opens </a:t>
            </a:r>
            <a:endParaRPr lang="en-US" sz="1200" i="1" dirty="0">
              <a:solidFill>
                <a:srgbClr val="FFFFFF"/>
              </a:solidFill>
              <a:latin typeface="Open Sans" pitchFamily="34"/>
              <a:ea typeface="Open Sans" pitchFamily="34"/>
              <a:cs typeface="Open Sans" pitchFamily="3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i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     for 2025, commencing FY26</a:t>
            </a:r>
            <a:endParaRPr lang="en-US" sz="1200" i="1" dirty="0">
              <a:solidFill>
                <a:srgbClr val="FFFFFF"/>
              </a:solidFill>
              <a:latin typeface="Open Sans" pitchFamily="34"/>
              <a:ea typeface="Open Sans" pitchFamily="34"/>
              <a:cs typeface="Open Sans" pitchFamily="3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    </a:t>
            </a:r>
            <a:endParaRPr lang="en-US" sz="1200" b="1" dirty="0">
              <a:solidFill>
                <a:srgbClr val="FFFFFF"/>
              </a:solidFill>
              <a:latin typeface="Open Sans" pitchFamily="34"/>
              <a:ea typeface="Open Sans" pitchFamily="34"/>
              <a:cs typeface="Open Sans" pitchFamily="34"/>
            </a:endParaRPr>
          </a:p>
        </p:txBody>
      </p:sp>
      <p:cxnSp>
        <p:nvCxnSpPr>
          <p:cNvPr id="13" name="Straight Connector 21">
            <a:extLst>
              <a:ext uri="{FF2B5EF4-FFF2-40B4-BE49-F238E27FC236}">
                <a16:creationId xmlns:a16="http://schemas.microsoft.com/office/drawing/2014/main" id="{B9CDC905-8F46-D284-8952-C51C143BD257}"/>
              </a:ext>
            </a:extLst>
          </p:cNvPr>
          <p:cNvCxnSpPr/>
          <p:nvPr/>
        </p:nvCxnSpPr>
        <p:spPr>
          <a:xfrm>
            <a:off x="251460" y="4148212"/>
            <a:ext cx="0" cy="743498"/>
          </a:xfrm>
          <a:prstGeom prst="straightConnector1">
            <a:avLst/>
          </a:prstGeom>
          <a:noFill/>
          <a:ln w="28575" cap="flat">
            <a:solidFill>
              <a:srgbClr val="EC3724"/>
            </a:solidFill>
            <a:prstDash val="solid"/>
            <a:miter/>
          </a:ln>
        </p:spPr>
      </p:cxnSp>
      <p:cxnSp>
        <p:nvCxnSpPr>
          <p:cNvPr id="14" name="Straight Connector 22">
            <a:extLst>
              <a:ext uri="{FF2B5EF4-FFF2-40B4-BE49-F238E27FC236}">
                <a16:creationId xmlns:a16="http://schemas.microsoft.com/office/drawing/2014/main" id="{D6C94269-092A-6A3A-C0FB-D2051EB63E46}"/>
              </a:ext>
            </a:extLst>
          </p:cNvPr>
          <p:cNvCxnSpPr/>
          <p:nvPr/>
        </p:nvCxnSpPr>
        <p:spPr>
          <a:xfrm>
            <a:off x="2569034" y="4148212"/>
            <a:ext cx="0" cy="743498"/>
          </a:xfrm>
          <a:prstGeom prst="straightConnector1">
            <a:avLst/>
          </a:prstGeom>
          <a:noFill/>
          <a:ln w="28575" cap="flat">
            <a:solidFill>
              <a:srgbClr val="EC3724"/>
            </a:solidFill>
            <a:prstDash val="solid"/>
            <a:miter/>
          </a:ln>
        </p:spPr>
      </p:cxnSp>
      <p:cxnSp>
        <p:nvCxnSpPr>
          <p:cNvPr id="15" name="Straight Connector 23">
            <a:extLst>
              <a:ext uri="{FF2B5EF4-FFF2-40B4-BE49-F238E27FC236}">
                <a16:creationId xmlns:a16="http://schemas.microsoft.com/office/drawing/2014/main" id="{7A4E077A-9F1E-245D-F909-BB668E617C17}"/>
              </a:ext>
            </a:extLst>
          </p:cNvPr>
          <p:cNvCxnSpPr/>
          <p:nvPr/>
        </p:nvCxnSpPr>
        <p:spPr>
          <a:xfrm>
            <a:off x="5615101" y="4156872"/>
            <a:ext cx="0" cy="624435"/>
          </a:xfrm>
          <a:prstGeom prst="straightConnector1">
            <a:avLst/>
          </a:prstGeom>
          <a:noFill/>
          <a:ln w="28575" cap="flat">
            <a:solidFill>
              <a:srgbClr val="EC3724"/>
            </a:solidFill>
            <a:prstDash val="solid"/>
            <a:miter/>
          </a:ln>
        </p:spPr>
      </p:cxnSp>
      <p:sp>
        <p:nvSpPr>
          <p:cNvPr id="16" name="Arrow: Right 28">
            <a:extLst>
              <a:ext uri="{FF2B5EF4-FFF2-40B4-BE49-F238E27FC236}">
                <a16:creationId xmlns:a16="http://schemas.microsoft.com/office/drawing/2014/main" id="{A1A64518-961D-E988-8863-792E8EB292B6}"/>
              </a:ext>
            </a:extLst>
          </p:cNvPr>
          <p:cNvSpPr/>
          <p:nvPr/>
        </p:nvSpPr>
        <p:spPr>
          <a:xfrm>
            <a:off x="1169032" y="2256144"/>
            <a:ext cx="7698516" cy="781830"/>
          </a:xfrm>
          <a:custGeom>
            <a:avLst>
              <a:gd name="f0" fmla="val 20503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BFBFB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13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" name="Graphic 30">
            <a:extLst>
              <a:ext uri="{FF2B5EF4-FFF2-40B4-BE49-F238E27FC236}">
                <a16:creationId xmlns:a16="http://schemas.microsoft.com/office/drawing/2014/main" id="{A15747D0-249B-4E27-35DE-7966E8272F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8507" y="1729596"/>
            <a:ext cx="1146950" cy="15168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TextBox 36">
            <a:extLst>
              <a:ext uri="{FF2B5EF4-FFF2-40B4-BE49-F238E27FC236}">
                <a16:creationId xmlns:a16="http://schemas.microsoft.com/office/drawing/2014/main" id="{F70C6BCC-3605-8D6F-73E0-0CE904869E0D}"/>
              </a:ext>
            </a:extLst>
          </p:cNvPr>
          <p:cNvSpPr txBox="1"/>
          <p:nvPr/>
        </p:nvSpPr>
        <p:spPr>
          <a:xfrm>
            <a:off x="12774" y="2579449"/>
            <a:ext cx="1509656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dirty="0">
                <a:solidFill>
                  <a:srgbClr val="FFFFFF"/>
                </a:solidFill>
                <a:latin typeface="Open Sans" pitchFamily="2"/>
                <a:ea typeface="Open Sans" pitchFamily="2"/>
                <a:cs typeface="Open Sans" pitchFamily="2"/>
              </a:rPr>
              <a:t>$775M</a:t>
            </a:r>
          </a:p>
        </p:txBody>
      </p:sp>
      <p:sp>
        <p:nvSpPr>
          <p:cNvPr id="19" name="TextBox 46">
            <a:extLst>
              <a:ext uri="{FF2B5EF4-FFF2-40B4-BE49-F238E27FC236}">
                <a16:creationId xmlns:a16="http://schemas.microsoft.com/office/drawing/2014/main" id="{4A97008A-3949-6715-F835-C1864D4E82A3}"/>
              </a:ext>
            </a:extLst>
          </p:cNvPr>
          <p:cNvSpPr txBox="1"/>
          <p:nvPr/>
        </p:nvSpPr>
        <p:spPr>
          <a:xfrm>
            <a:off x="1428494" y="2508565"/>
            <a:ext cx="2440561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BUDGET PASSES</a:t>
            </a:r>
            <a:endParaRPr lang="en-US" sz="1200" b="1" dirty="0">
              <a:solidFill>
                <a:srgbClr val="000000"/>
              </a:solidFill>
              <a:latin typeface="Open Sans" pitchFamily="2"/>
              <a:ea typeface="Open Sans" pitchFamily="2"/>
              <a:cs typeface="Open Sans" pitchFamily="2"/>
            </a:endParaRPr>
          </a:p>
        </p:txBody>
      </p:sp>
      <p:grpSp>
        <p:nvGrpSpPr>
          <p:cNvPr id="20" name="Group 47">
            <a:extLst>
              <a:ext uri="{FF2B5EF4-FFF2-40B4-BE49-F238E27FC236}">
                <a16:creationId xmlns:a16="http://schemas.microsoft.com/office/drawing/2014/main" id="{F9183C20-2D1F-D5D8-D8AC-1F3EC8E39B16}"/>
              </a:ext>
            </a:extLst>
          </p:cNvPr>
          <p:cNvGrpSpPr/>
          <p:nvPr/>
        </p:nvGrpSpPr>
        <p:grpSpPr>
          <a:xfrm>
            <a:off x="6657810" y="2248602"/>
            <a:ext cx="841284" cy="839949"/>
            <a:chOff x="6657810" y="1391351"/>
            <a:chExt cx="841284" cy="839949"/>
          </a:xfrm>
        </p:grpSpPr>
        <p:sp>
          <p:nvSpPr>
            <p:cNvPr id="21" name="Oval 48">
              <a:extLst>
                <a:ext uri="{FF2B5EF4-FFF2-40B4-BE49-F238E27FC236}">
                  <a16:creationId xmlns:a16="http://schemas.microsoft.com/office/drawing/2014/main" id="{C3DEC258-A303-7810-34E2-0C7F915CBA27}"/>
                </a:ext>
              </a:extLst>
            </p:cNvPr>
            <p:cNvSpPr/>
            <p:nvPr/>
          </p:nvSpPr>
          <p:spPr>
            <a:xfrm>
              <a:off x="6659145" y="1391351"/>
              <a:ext cx="839949" cy="83994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B365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13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TextBox 49">
              <a:extLst>
                <a:ext uri="{FF2B5EF4-FFF2-40B4-BE49-F238E27FC236}">
                  <a16:creationId xmlns:a16="http://schemas.microsoft.com/office/drawing/2014/main" id="{2F4906FA-B670-7FE2-8953-D967A1356926}"/>
                </a:ext>
              </a:extLst>
            </p:cNvPr>
            <p:cNvSpPr txBox="1"/>
            <p:nvPr/>
          </p:nvSpPr>
          <p:spPr>
            <a:xfrm>
              <a:off x="6657810" y="1680923"/>
              <a:ext cx="835990" cy="27699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b="1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Add</a:t>
              </a:r>
            </a:p>
          </p:txBody>
        </p:sp>
      </p:grpSp>
      <p:grpSp>
        <p:nvGrpSpPr>
          <p:cNvPr id="23" name="Group 50">
            <a:extLst>
              <a:ext uri="{FF2B5EF4-FFF2-40B4-BE49-F238E27FC236}">
                <a16:creationId xmlns:a16="http://schemas.microsoft.com/office/drawing/2014/main" id="{D10373E9-300B-6008-A6A1-1F705C83E7C3}"/>
              </a:ext>
            </a:extLst>
          </p:cNvPr>
          <p:cNvGrpSpPr/>
          <p:nvPr/>
        </p:nvGrpSpPr>
        <p:grpSpPr>
          <a:xfrm>
            <a:off x="7593214" y="2248602"/>
            <a:ext cx="910632" cy="839949"/>
            <a:chOff x="7593214" y="1391351"/>
            <a:chExt cx="910632" cy="839949"/>
          </a:xfrm>
        </p:grpSpPr>
        <p:sp>
          <p:nvSpPr>
            <p:cNvPr id="24" name="Oval 51">
              <a:extLst>
                <a:ext uri="{FF2B5EF4-FFF2-40B4-BE49-F238E27FC236}">
                  <a16:creationId xmlns:a16="http://schemas.microsoft.com/office/drawing/2014/main" id="{C966F01F-D2A5-666D-AFBD-6501888CFE25}"/>
                </a:ext>
              </a:extLst>
            </p:cNvPr>
            <p:cNvSpPr/>
            <p:nvPr/>
          </p:nvSpPr>
          <p:spPr>
            <a:xfrm>
              <a:off x="7599852" y="1391351"/>
              <a:ext cx="839949" cy="83994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EC372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13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5" name="TextBox 52">
              <a:extLst>
                <a:ext uri="{FF2B5EF4-FFF2-40B4-BE49-F238E27FC236}">
                  <a16:creationId xmlns:a16="http://schemas.microsoft.com/office/drawing/2014/main" id="{2D9BA5D4-8D47-20E6-7F34-399A41E36CA8}"/>
                </a:ext>
              </a:extLst>
            </p:cNvPr>
            <p:cNvSpPr txBox="1"/>
            <p:nvPr/>
          </p:nvSpPr>
          <p:spPr>
            <a:xfrm>
              <a:off x="7593214" y="1665360"/>
              <a:ext cx="910632" cy="27699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b="1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Leverage</a:t>
              </a:r>
              <a:endParaRPr lang="en-US" sz="1200" b="1" dirty="0">
                <a:solidFill>
                  <a:srgbClr val="FFFFFF"/>
                </a:solidFill>
                <a:latin typeface="Open Sans" pitchFamily="2"/>
                <a:ea typeface="Open Sans" pitchFamily="2"/>
                <a:cs typeface="Open Sans" pitchFamily="2"/>
              </a:endParaRPr>
            </a:p>
          </p:txBody>
        </p:sp>
      </p:grpSp>
      <p:grpSp>
        <p:nvGrpSpPr>
          <p:cNvPr id="26" name="Group 53">
            <a:extLst>
              <a:ext uri="{FF2B5EF4-FFF2-40B4-BE49-F238E27FC236}">
                <a16:creationId xmlns:a16="http://schemas.microsoft.com/office/drawing/2014/main" id="{3A5454E1-38DA-E1F1-B588-FB6DF1745DB2}"/>
              </a:ext>
            </a:extLst>
          </p:cNvPr>
          <p:cNvGrpSpPr/>
          <p:nvPr/>
        </p:nvGrpSpPr>
        <p:grpSpPr>
          <a:xfrm>
            <a:off x="5624841" y="2248602"/>
            <a:ext cx="938851" cy="839949"/>
            <a:chOff x="5624840" y="1391351"/>
            <a:chExt cx="938851" cy="839949"/>
          </a:xfrm>
        </p:grpSpPr>
        <p:sp>
          <p:nvSpPr>
            <p:cNvPr id="27" name="Oval 54">
              <a:extLst>
                <a:ext uri="{FF2B5EF4-FFF2-40B4-BE49-F238E27FC236}">
                  <a16:creationId xmlns:a16="http://schemas.microsoft.com/office/drawing/2014/main" id="{DAAF0E26-7B2D-9071-CB9C-1DA79D23AC98}"/>
                </a:ext>
              </a:extLst>
            </p:cNvPr>
            <p:cNvSpPr/>
            <p:nvPr/>
          </p:nvSpPr>
          <p:spPr>
            <a:xfrm>
              <a:off x="5678625" y="1391351"/>
              <a:ext cx="839949" cy="83994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BFBFBF"/>
            </a:solidFill>
            <a:ln w="3172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13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8" name="TextBox 55">
              <a:extLst>
                <a:ext uri="{FF2B5EF4-FFF2-40B4-BE49-F238E27FC236}">
                  <a16:creationId xmlns:a16="http://schemas.microsoft.com/office/drawing/2014/main" id="{33828079-55B4-1DCA-875A-AB4C77C1509A}"/>
                </a:ext>
              </a:extLst>
            </p:cNvPr>
            <p:cNvSpPr txBox="1"/>
            <p:nvPr/>
          </p:nvSpPr>
          <p:spPr>
            <a:xfrm>
              <a:off x="5624840" y="1666356"/>
              <a:ext cx="938851" cy="27699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</a:rPr>
                <a:t>Expedite</a:t>
              </a:r>
              <a:endParaRPr lang="en-US" sz="1200" b="1" dirty="0">
                <a:solidFill>
                  <a:srgbClr val="000000"/>
                </a:solidFill>
                <a:latin typeface="Open Sans" pitchFamily="2"/>
                <a:ea typeface="Open Sans" pitchFamily="2"/>
                <a:cs typeface="Open Sans" pitchFamily="2"/>
              </a:endParaRPr>
            </a:p>
          </p:txBody>
        </p:sp>
      </p:grpSp>
      <p:grpSp>
        <p:nvGrpSpPr>
          <p:cNvPr id="29" name="Group 2">
            <a:extLst>
              <a:ext uri="{FF2B5EF4-FFF2-40B4-BE49-F238E27FC236}">
                <a16:creationId xmlns:a16="http://schemas.microsoft.com/office/drawing/2014/main" id="{5EADB04A-EBC7-34B0-2688-955E509F2897}"/>
              </a:ext>
            </a:extLst>
          </p:cNvPr>
          <p:cNvGrpSpPr/>
          <p:nvPr/>
        </p:nvGrpSpPr>
        <p:grpSpPr>
          <a:xfrm>
            <a:off x="3060990" y="1746761"/>
            <a:ext cx="1498024" cy="1582835"/>
            <a:chOff x="3060990" y="889510"/>
            <a:chExt cx="1498024" cy="1582835"/>
          </a:xfrm>
        </p:grpSpPr>
        <p:pic>
          <p:nvPicPr>
            <p:cNvPr id="30" name="Graphic 61">
              <a:extLst>
                <a:ext uri="{FF2B5EF4-FFF2-40B4-BE49-F238E27FC236}">
                  <a16:creationId xmlns:a16="http://schemas.microsoft.com/office/drawing/2014/main" id="{3922331A-9F47-DA65-0802-C177AEEA8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55914" y="889510"/>
              <a:ext cx="1299517" cy="1542821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31" name="TextBox 62">
              <a:extLst>
                <a:ext uri="{FF2B5EF4-FFF2-40B4-BE49-F238E27FC236}">
                  <a16:creationId xmlns:a16="http://schemas.microsoft.com/office/drawing/2014/main" id="{406B5BD3-59EF-1B30-58A2-3330403C521D}"/>
                </a:ext>
              </a:extLst>
            </p:cNvPr>
            <p:cNvSpPr txBox="1"/>
            <p:nvPr/>
          </p:nvSpPr>
          <p:spPr>
            <a:xfrm>
              <a:off x="3060990" y="1287402"/>
              <a:ext cx="1498024" cy="118494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1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May 2025</a:t>
              </a:r>
            </a:p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1" dirty="0">
                <a:solidFill>
                  <a:srgbClr val="FFFFFF"/>
                </a:solidFill>
                <a:latin typeface="Open Sans"/>
                <a:ea typeface="Open Sans"/>
                <a:cs typeface="Open Sans"/>
              </a:endParaRPr>
            </a:p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1" i="1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Augmented </a:t>
              </a:r>
              <a:endParaRPr lang="en-US" sz="1400" i="1" dirty="0">
                <a:solidFill>
                  <a:srgbClr val="FFFFFF"/>
                </a:solidFill>
                <a:latin typeface="Open Sans"/>
                <a:ea typeface="Open Sans"/>
                <a:cs typeface="Open Sans"/>
              </a:endParaRPr>
            </a:p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1" i="1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10-Year Plan Release</a:t>
              </a:r>
              <a:endParaRPr lang="en-US" sz="1400" i="1" dirty="0">
                <a:solidFill>
                  <a:srgbClr val="FFFFFF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7440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04672F02-DE47-B934-DF87-762CE976A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792" y="2457451"/>
            <a:ext cx="6841979" cy="180062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499F022C-0A05-5F62-4136-114A967B3C7D}"/>
              </a:ext>
            </a:extLst>
          </p:cNvPr>
          <p:cNvSpPr/>
          <p:nvPr/>
        </p:nvSpPr>
        <p:spPr>
          <a:xfrm>
            <a:off x="0" y="857250"/>
            <a:ext cx="9144000" cy="310246"/>
          </a:xfrm>
          <a:prstGeom prst="rect">
            <a:avLst/>
          </a:prstGeom>
          <a:solidFill>
            <a:srgbClr val="1B365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Next Steps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AA2AFA-1456-4AF3-9B2D-9D5E56797958}"/>
              </a:ext>
            </a:extLst>
          </p:cNvPr>
          <p:cNvSpPr/>
          <p:nvPr/>
        </p:nvSpPr>
        <p:spPr>
          <a:xfrm>
            <a:off x="457198" y="1447800"/>
            <a:ext cx="8087034" cy="580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Stay tuned – October meeting (virtual)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Other freight updates for future FAC’s: Smith County truck parking, America’s River Crossing, Legislative updates, data, MPO / RPO information, university research: waterways / return on investment, Choice Lanes, other ideas – Please let </a:t>
            </a:r>
            <a:r>
              <a:rPr lang="en-US" sz="2800">
                <a:solidFill>
                  <a:prstClr val="black"/>
                </a:solidFill>
                <a:latin typeface="Calibri"/>
              </a:rPr>
              <a:t>us know 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Be safe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Thank you!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533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Current </a:t>
            </a:r>
            <a:r>
              <a:rPr lang="en-US" sz="2800"/>
              <a:t>Wins in </a:t>
            </a:r>
            <a:r>
              <a:rPr lang="en-US" sz="2800" dirty="0"/>
              <a:t>Tennessee – Freight related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AA2AFA-1456-4AF3-9B2D-9D5E56797958}"/>
              </a:ext>
            </a:extLst>
          </p:cNvPr>
          <p:cNvSpPr/>
          <p:nvPr/>
        </p:nvSpPr>
        <p:spPr>
          <a:xfrm>
            <a:off x="457198" y="1447800"/>
            <a:ext cx="8087034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Federal grant wins with freight components</a:t>
            </a:r>
          </a:p>
          <a:p>
            <a:pPr marL="1257300" lvl="2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CRISI – 42 bridge timber structures - $23.7 million</a:t>
            </a:r>
          </a:p>
          <a:p>
            <a:pPr marL="1257300" lvl="2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Smith County Truck Parking Rest Area – MPDG award - $22.6 million</a:t>
            </a:r>
          </a:p>
          <a:p>
            <a:pPr marL="1257300" lvl="2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America’s River Crossing – Bridge Investment Grant - $400 million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Weigh in Motion – Randall covered earlier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Last year - TMA Act – Tennessee state support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This year - $1 Billion – Preston to cover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83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Current Freight Projects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AA2AFA-1456-4AF3-9B2D-9D5E56797958}"/>
              </a:ext>
            </a:extLst>
          </p:cNvPr>
          <p:cNvSpPr/>
          <p:nvPr/>
        </p:nvSpPr>
        <p:spPr>
          <a:xfrm>
            <a:off x="457200" y="1153502"/>
            <a:ext cx="808703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Federal grant applications leverage with IIJA or BIL funding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Return on Investment (rail) – UTK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State rail plan – HDR – Covered by Keith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Deep dive of waterway in Tennessee  - UTK - why?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Kentucky Lock – July 2029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Chickamauga Lock – November 2027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Wilson lock issue – July,2025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Moving weigh stations in Knoxville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Freight Advisory Committee – Twice a year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Corridor ID / FRA Long Distance Study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39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Concerns with Freight in Tennessee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AA2AFA-1456-4AF3-9B2D-9D5E56797958}"/>
              </a:ext>
            </a:extLst>
          </p:cNvPr>
          <p:cNvSpPr/>
          <p:nvPr/>
        </p:nvSpPr>
        <p:spPr>
          <a:xfrm>
            <a:off x="457198" y="1447800"/>
            <a:ext cx="808703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Safety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Congestion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Truck Parking issues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Cost of projects 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Types of deliveries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Accelerated construction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Competing interests for funding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006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Contact Information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AA2AFA-1456-4AF3-9B2D-9D5E56797958}"/>
              </a:ext>
            </a:extLst>
          </p:cNvPr>
          <p:cNvSpPr/>
          <p:nvPr/>
        </p:nvSpPr>
        <p:spPr>
          <a:xfrm>
            <a:off x="2362200" y="2286000"/>
            <a:ext cx="8087034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 Pallme, Assistant Bureau Chief – Planning Bureau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prstClr val="black"/>
                </a:solidFill>
                <a:latin typeface="Calibri"/>
              </a:rPr>
              <a:t>Tennessee Department of Transportation 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prstClr val="black"/>
                </a:solidFill>
                <a:latin typeface="Calibri"/>
                <a:hlinkClick r:id="rId2"/>
              </a:rPr>
              <a:t>Daniel.Pallme@tn.gov</a:t>
            </a:r>
            <a:r>
              <a:rPr lang="en-US" b="1" i="1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prstClr val="black"/>
                </a:solidFill>
                <a:latin typeface="Calibri"/>
              </a:rPr>
              <a:t>Personal cell:  901-553-2875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793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701C1CB-6A6D-947E-05BA-24EB79FA1DBA}"/>
              </a:ext>
            </a:extLst>
          </p:cNvPr>
          <p:cNvSpPr txBox="1"/>
          <p:nvPr/>
        </p:nvSpPr>
        <p:spPr>
          <a:xfrm>
            <a:off x="1409700" y="3733800"/>
            <a:ext cx="632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Erik Andersen, P.E.</a:t>
            </a:r>
          </a:p>
          <a:p>
            <a:pPr algn="ctr"/>
            <a:r>
              <a:rPr lang="en-US" dirty="0"/>
              <a:t>Freight, Rail Safety &amp; Engineering Manager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BE9C23-0A71-A065-03D8-3B8A910FC01A}"/>
              </a:ext>
            </a:extLst>
          </p:cNvPr>
          <p:cNvSpPr txBox="1"/>
          <p:nvPr/>
        </p:nvSpPr>
        <p:spPr>
          <a:xfrm>
            <a:off x="1409700" y="5462494"/>
            <a:ext cx="6324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Freight Advisory Committee</a:t>
            </a:r>
          </a:p>
          <a:p>
            <a:pPr algn="ctr"/>
            <a:r>
              <a:rPr lang="en-US" sz="1200" dirty="0"/>
              <a:t>April 30,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9A2F09-EA38-B5F0-E37D-B313AA157E8B}"/>
              </a:ext>
            </a:extLst>
          </p:cNvPr>
          <p:cNvSpPr txBox="1"/>
          <p:nvPr/>
        </p:nvSpPr>
        <p:spPr>
          <a:xfrm>
            <a:off x="152018" y="990315"/>
            <a:ext cx="8839966" cy="193899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 to TDOT’s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Passenger Transportation, Rail, and Freight Division </a:t>
            </a:r>
          </a:p>
        </p:txBody>
      </p:sp>
    </p:spTree>
    <p:extLst>
      <p:ext uri="{BB962C8B-B14F-4D97-AF65-F5344CB8AC3E}">
        <p14:creationId xmlns:p14="http://schemas.microsoft.com/office/powerpoint/2010/main" val="3725368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15FA8-D456-41D1-91D1-3744A0583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Tennessee’s Highway System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7E1BAF5-32F0-A1E9-17E0-E77484642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"/>
          <a:stretch/>
        </p:blipFill>
        <p:spPr bwMode="auto">
          <a:xfrm>
            <a:off x="152400" y="1215946"/>
            <a:ext cx="8763000" cy="4426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363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owerPoint B">
  <a:themeElements>
    <a:clrScheme name="Brand Colors">
      <a:dk1>
        <a:sysClr val="windowText" lastClr="000000"/>
      </a:dk1>
      <a:lt1>
        <a:sysClr val="window" lastClr="FFFFFF"/>
      </a:lt1>
      <a:dk2>
        <a:srgbClr val="1B365D"/>
      </a:dk2>
      <a:lt2>
        <a:srgbClr val="FF0F00"/>
      </a:lt2>
      <a:accent1>
        <a:srgbClr val="2DCCD3"/>
      </a:accent1>
      <a:accent2>
        <a:srgbClr val="D2D755"/>
      </a:accent2>
      <a:accent3>
        <a:srgbClr val="E87722"/>
      </a:accent3>
      <a:accent4>
        <a:srgbClr val="7C2529"/>
      </a:accent4>
      <a:accent5>
        <a:srgbClr val="666666"/>
      </a:accent5>
      <a:accent6>
        <a:srgbClr val="E6D395"/>
      </a:accent6>
      <a:hlink>
        <a:srgbClr val="131E29"/>
      </a:hlink>
      <a:folHlink>
        <a:srgbClr val="CBC4B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f345bebf-0d71-4337-9281-24b941616c36}" enabled="0" method="" siteId="{f345bebf-0d71-4337-9281-24b941616c3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4124</TotalTime>
  <Words>1671</Words>
  <Application>Microsoft Office PowerPoint</Application>
  <PresentationFormat>On-screen Show (4:3)</PresentationFormat>
  <Paragraphs>447</Paragraphs>
  <Slides>34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Aptos</vt:lpstr>
      <vt:lpstr>Arial</vt:lpstr>
      <vt:lpstr>Calibri</vt:lpstr>
      <vt:lpstr>Georgia</vt:lpstr>
      <vt:lpstr>Open Sans</vt:lpstr>
      <vt:lpstr>Open Sans Extrabold</vt:lpstr>
      <vt:lpstr>PermianSlabSerifTypeface</vt:lpstr>
      <vt:lpstr>Wingdings</vt:lpstr>
      <vt:lpstr>Office Theme</vt:lpstr>
      <vt:lpstr>PowerPoint B</vt:lpstr>
      <vt:lpstr>Recent Projects in PTRF  April 30, 2025</vt:lpstr>
      <vt:lpstr>Safety First</vt:lpstr>
      <vt:lpstr>Freight Projects: Recently closed out</vt:lpstr>
      <vt:lpstr>Current Wins in Tennessee – Freight related  </vt:lpstr>
      <vt:lpstr>Current Freight Projects</vt:lpstr>
      <vt:lpstr>Concerns with Freight in Tennessee</vt:lpstr>
      <vt:lpstr>Contact Information</vt:lpstr>
      <vt:lpstr>PowerPoint Presentation</vt:lpstr>
      <vt:lpstr>Tennessee’s Highway System</vt:lpstr>
      <vt:lpstr>Rail in Tennessee</vt:lpstr>
      <vt:lpstr>Tennessee Railroad Crossings</vt:lpstr>
      <vt:lpstr>Public Transportation</vt:lpstr>
      <vt:lpstr>Rail Engineering</vt:lpstr>
      <vt:lpstr>Rail Safety and Inspection</vt:lpstr>
      <vt:lpstr>Freight Planning</vt:lpstr>
      <vt:lpstr>Railroad Coordination</vt:lpstr>
      <vt:lpstr>Questions?</vt:lpstr>
      <vt:lpstr>FAC Update FY26 Budget Request</vt:lpstr>
      <vt:lpstr>Governor's Proposed FY26 Budget</vt:lpstr>
      <vt:lpstr>The Growing Need for Infrastructure Investment</vt:lpstr>
      <vt:lpstr>Tennessee vs. Peer States: Funding and Transportation Spend</vt:lpstr>
      <vt:lpstr>Revenue Analysis</vt:lpstr>
      <vt:lpstr>Flat User Fee Revenue vs. Increased Inflation</vt:lpstr>
      <vt:lpstr>FY2026 Recurring Requests </vt:lpstr>
      <vt:lpstr>FY26 Non-Recurring Requests</vt:lpstr>
      <vt:lpstr>FY26 Non-Recurring Project Investment</vt:lpstr>
      <vt:lpstr>Transportation Modernization Fund Implementation Plan</vt:lpstr>
      <vt:lpstr>10-Year Plan Development</vt:lpstr>
      <vt:lpstr>TDOT Prioritization Criterion</vt:lpstr>
      <vt:lpstr>Challenge: Higher Delivery Reduces Maintenance Flexibility</vt:lpstr>
      <vt:lpstr>10-Year Plan Update</vt:lpstr>
      <vt:lpstr>Transportation Modernization Fund Implementation Plan</vt:lpstr>
      <vt:lpstr>PowerPoint Presentation</vt:lpstr>
      <vt:lpstr>Next Steps</vt:lpstr>
    </vt:vector>
  </TitlesOfParts>
  <Company>TDOT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TDOT</dc:creator>
  <cp:lastModifiedBy>Daniel Pallme</cp:lastModifiedBy>
  <cp:revision>225</cp:revision>
  <cp:lastPrinted>2019-06-18T12:58:52Z</cp:lastPrinted>
  <dcterms:created xsi:type="dcterms:W3CDTF">2017-06-01T16:00:02Z</dcterms:created>
  <dcterms:modified xsi:type="dcterms:W3CDTF">2025-04-30T11:57:07Z</dcterms:modified>
</cp:coreProperties>
</file>