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0" r:id="rId4"/>
    <p:sldId id="289" r:id="rId5"/>
    <p:sldId id="284" r:id="rId6"/>
    <p:sldId id="286" r:id="rId7"/>
    <p:sldId id="265" r:id="rId8"/>
    <p:sldId id="283" r:id="rId9"/>
    <p:sldId id="285" r:id="rId10"/>
    <p:sldId id="261" r:id="rId11"/>
    <p:sldId id="287" r:id="rId12"/>
    <p:sldId id="290" r:id="rId13"/>
    <p:sldId id="27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0F00"/>
    <a:srgbClr val="48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75" autoAdjust="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A1DCF-83D9-4DC6-B881-9BB6EFE51FE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00784-F72E-41D0-A636-4E9165CE37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40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600784-F72E-41D0-A636-4E9165CE37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8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038603"/>
            <a:ext cx="8839200" cy="14223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5461001"/>
            <a:ext cx="8839200" cy="812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00800"/>
            <a:ext cx="9144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 | Date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2185987" y="1219200"/>
            <a:ext cx="477202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188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5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45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78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2209801"/>
            <a:ext cx="3962400" cy="22352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562600"/>
            <a:ext cx="4038600" cy="11176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Name, Position</a:t>
            </a:r>
          </a:p>
          <a:p>
            <a:pPr lvl="0"/>
            <a:r>
              <a:rPr lang="en-US" dirty="0"/>
              <a:t>Date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4445001"/>
            <a:ext cx="3962400" cy="812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 dirty="0"/>
              <a:t>Sub-Title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381000" y="381000"/>
            <a:ext cx="2226945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590800" y="3874770"/>
            <a:ext cx="6553200" cy="2240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3962400"/>
            <a:ext cx="6324600" cy="20574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9" t="13397" r="9549" b="13397"/>
          <a:stretch/>
        </p:blipFill>
        <p:spPr>
          <a:xfrm>
            <a:off x="152400" y="3766736"/>
            <a:ext cx="2514600" cy="245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9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019800"/>
            <a:ext cx="866774" cy="8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5"/>
          <a:stretch/>
        </p:blipFill>
        <p:spPr>
          <a:xfrm>
            <a:off x="41910" y="6152266"/>
            <a:ext cx="127254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0326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49" r:id="rId3"/>
    <p:sldLayoutId id="2147483680" r:id="rId4"/>
    <p:sldLayoutId id="2147483671" r:id="rId5"/>
    <p:sldLayoutId id="2147483668" r:id="rId6"/>
    <p:sldLayoutId id="2147483665" r:id="rId7"/>
    <p:sldLayoutId id="2147483672" r:id="rId8"/>
    <p:sldLayoutId id="2147483673" r:id="rId9"/>
    <p:sldLayoutId id="2147483679" r:id="rId10"/>
    <p:sldLayoutId id="2147483674" r:id="rId11"/>
    <p:sldLayoutId id="2147483662" r:id="rId12"/>
    <p:sldLayoutId id="2147483663" r:id="rId13"/>
    <p:sldLayoutId id="2147483676" r:id="rId14"/>
    <p:sldLayoutId id="2147483677" r:id="rId15"/>
    <p:sldLayoutId id="2147483675" r:id="rId16"/>
    <p:sldLayoutId id="2147483678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VFYI6Lr_gw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gdottrafficdata.drakewell.com/sitedashboard.asp?node=GDOT_CCS&amp;cosit=000000150276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841" y="3749964"/>
            <a:ext cx="8839200" cy="1422399"/>
          </a:xfrm>
        </p:spPr>
        <p:txBody>
          <a:bodyPr>
            <a:normAutofit/>
          </a:bodyPr>
          <a:lstStyle/>
          <a:p>
            <a:r>
              <a:rPr lang="en-US" sz="3600" dirty="0"/>
              <a:t>Weigh In Motion </a:t>
            </a:r>
            <a:br>
              <a:rPr lang="en-US" sz="3600" dirty="0"/>
            </a:br>
            <a:r>
              <a:rPr lang="en-US" sz="3600" dirty="0"/>
              <a:t>WIM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64841" y="5084619"/>
            <a:ext cx="8839200" cy="812800"/>
          </a:xfrm>
        </p:spPr>
        <p:txBody>
          <a:bodyPr>
            <a:noAutofit/>
          </a:bodyPr>
          <a:lstStyle/>
          <a:p>
            <a:r>
              <a:rPr lang="en-US" sz="2400" dirty="0"/>
              <a:t>Randall Emilaire  | TDOT Manager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     April 30, 2025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23D9E7D-AFDF-4019-BC0B-EEE934D81AE6}"/>
              </a:ext>
            </a:extLst>
          </p:cNvPr>
          <p:cNvSpPr txBox="1">
            <a:spLocks/>
          </p:cNvSpPr>
          <p:nvPr/>
        </p:nvSpPr>
        <p:spPr>
          <a:xfrm>
            <a:off x="304800" y="5675745"/>
            <a:ext cx="883920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Planning Data &amp; Systems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38889A-E303-4157-A574-8F5C61311123}"/>
              </a:ext>
            </a:extLst>
          </p:cNvPr>
          <p:cNvCxnSpPr/>
          <p:nvPr/>
        </p:nvCxnSpPr>
        <p:spPr>
          <a:xfrm>
            <a:off x="1905000" y="5167924"/>
            <a:ext cx="533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406302-60F5-4E40-9012-7E072D600654}"/>
              </a:ext>
            </a:extLst>
          </p:cNvPr>
          <p:cNvCxnSpPr>
            <a:cxnSpLocks/>
          </p:cNvCxnSpPr>
          <p:nvPr/>
        </p:nvCxnSpPr>
        <p:spPr>
          <a:xfrm>
            <a:off x="2743200" y="5897419"/>
            <a:ext cx="3886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260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WIM Data Storage - TN-TIMES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>
            <a:normAutofit/>
          </a:bodyPr>
          <a:lstStyle/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TN TIMES</a:t>
            </a:r>
          </a:p>
          <a:p>
            <a:pPr marL="0" indent="0">
              <a:buClr>
                <a:schemeClr val="tx2">
                  <a:lumMod val="75000"/>
                </a:schemeClr>
              </a:buClr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TN Traffic Information Management and Evaluation System 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Storage of Traffic Data </a:t>
            </a:r>
          </a:p>
          <a:p>
            <a:pPr lvl="1">
              <a:buClr>
                <a:schemeClr val="tx2">
                  <a:lumMod val="75000"/>
                </a:schemeClr>
              </a:buClr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Volume</a:t>
            </a:r>
          </a:p>
          <a:p>
            <a:pPr lvl="1">
              <a:buClr>
                <a:schemeClr val="tx2">
                  <a:lumMod val="75000"/>
                </a:schemeClr>
              </a:buClr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Class</a:t>
            </a:r>
          </a:p>
          <a:p>
            <a:pPr lvl="1">
              <a:buClr>
                <a:schemeClr val="tx2">
                  <a:lumMod val="75000"/>
                </a:schemeClr>
              </a:buClr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Speed</a:t>
            </a:r>
          </a:p>
          <a:p>
            <a:pPr lvl="1">
              <a:buClr>
                <a:schemeClr val="tx2">
                  <a:lumMod val="75000"/>
                </a:schemeClr>
              </a:buClr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Weight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Reports/ Reporting tools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Graphs and Charts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Data downloads</a:t>
            </a:r>
          </a:p>
          <a:p>
            <a:pPr>
              <a:buClr>
                <a:schemeClr val="tx2">
                  <a:lumMod val="75000"/>
                </a:schemeClr>
              </a:buClr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Federal Reporting </a:t>
            </a:r>
          </a:p>
          <a:p>
            <a:pPr marL="914400" lvl="2" indent="0">
              <a:buClr>
                <a:schemeClr val="tx2">
                  <a:lumMod val="75000"/>
                </a:schemeClr>
              </a:buClr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>
              <a:buClr>
                <a:schemeClr val="tx2">
                  <a:lumMod val="75000"/>
                </a:schemeClr>
              </a:buClr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921C5-8B75-42AC-909C-1C2251740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2827" y="2743200"/>
            <a:ext cx="4770227" cy="2583873"/>
          </a:xfrm>
          <a:prstGeom prst="rect">
            <a:avLst/>
          </a:prstGeom>
          <a:ln w="1905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2475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B725C-B6AB-633D-E5A3-E634F985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Enforcement Sites</a:t>
            </a:r>
          </a:p>
        </p:txBody>
      </p:sp>
      <p:pic>
        <p:nvPicPr>
          <p:cNvPr id="10" name="Content Placeholder 9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B1B921CD-8C70-BA2F-F582-212F76F1F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448" y="1295400"/>
            <a:ext cx="9220201" cy="4745162"/>
          </a:xfrm>
        </p:spPr>
      </p:pic>
      <p:sp>
        <p:nvSpPr>
          <p:cNvPr id="11" name="TextBox 10">
            <a:hlinkClick r:id="rId3"/>
            <a:extLst>
              <a:ext uri="{FF2B5EF4-FFF2-40B4-BE49-F238E27FC236}">
                <a16:creationId xmlns:a16="http://schemas.microsoft.com/office/drawing/2014/main" id="{85784439-15D3-DEAE-2903-3D893A2E1983}"/>
              </a:ext>
            </a:extLst>
          </p:cNvPr>
          <p:cNvSpPr txBox="1"/>
          <p:nvPr/>
        </p:nvSpPr>
        <p:spPr>
          <a:xfrm>
            <a:off x="7241529" y="5902062"/>
            <a:ext cx="193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>
                <a:solidFill>
                  <a:srgbClr val="0070C0"/>
                </a:solidFill>
              </a:rPr>
              <a:t>YouTube Video Enforcement</a:t>
            </a:r>
          </a:p>
        </p:txBody>
      </p:sp>
    </p:spTree>
    <p:extLst>
      <p:ext uri="{BB962C8B-B14F-4D97-AF65-F5344CB8AC3E}">
        <p14:creationId xmlns:p14="http://schemas.microsoft.com/office/powerpoint/2010/main" val="1306476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48588-0C49-163F-90FB-8F049B429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WIM Installation Progress (to date)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3B250-7815-E3E7-CFDC-A3926E31F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Installation started in 2024</a:t>
            </a:r>
          </a:p>
          <a:p>
            <a:r>
              <a:rPr lang="en-US" dirty="0"/>
              <a:t>Potential completion 2026</a:t>
            </a:r>
          </a:p>
          <a:p>
            <a:r>
              <a:rPr lang="en-US" dirty="0"/>
              <a:t>28 sites – Interstate/  SR</a:t>
            </a:r>
          </a:p>
          <a:p>
            <a:r>
              <a:rPr lang="en-US" dirty="0"/>
              <a:t>WIM Sensors, conduit, cabinets, wires</a:t>
            </a:r>
          </a:p>
          <a:p>
            <a:r>
              <a:rPr lang="en-US" dirty="0"/>
              <a:t>Poles, Cabinets, Power</a:t>
            </a:r>
          </a:p>
          <a:p>
            <a:r>
              <a:rPr lang="en-US" dirty="0"/>
              <a:t>18 sensors installed (04/29/2025)</a:t>
            </a:r>
          </a:p>
          <a:p>
            <a:r>
              <a:rPr lang="en-US" dirty="0"/>
              <a:t>Connection to TNTIMES</a:t>
            </a:r>
          </a:p>
          <a:p>
            <a:r>
              <a:rPr lang="en-US" dirty="0"/>
              <a:t> Auto-polled Data</a:t>
            </a:r>
          </a:p>
          <a:p>
            <a:r>
              <a:rPr lang="en-US" dirty="0"/>
              <a:t>Calibration</a:t>
            </a:r>
          </a:p>
          <a:p>
            <a:r>
              <a:rPr lang="en-US" dirty="0"/>
              <a:t>Enforcement</a:t>
            </a:r>
          </a:p>
          <a:p>
            <a:endParaRPr lang="en-US" dirty="0"/>
          </a:p>
        </p:txBody>
      </p:sp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7333BAEE-0FF8-7256-AD4C-2CC8C7CCFD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52" y="1447800"/>
            <a:ext cx="29718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04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5C1802-36C4-4D07-81C6-605823B4F9F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304800" y="52242"/>
            <a:ext cx="6553200" cy="3686175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12700"/>
          </a:effec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438400" y="3962400"/>
            <a:ext cx="3581400" cy="2057400"/>
          </a:xfrm>
        </p:spPr>
        <p:txBody>
          <a:bodyPr>
            <a:normAutofit/>
          </a:bodyPr>
          <a:lstStyle/>
          <a:p>
            <a:r>
              <a:rPr lang="en-US" sz="3600" b="0" dirty="0"/>
              <a:t>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61275-D1FC-BF7A-C09C-6192CF150CB8}"/>
              </a:ext>
            </a:extLst>
          </p:cNvPr>
          <p:cNvSpPr/>
          <p:nvPr/>
        </p:nvSpPr>
        <p:spPr>
          <a:xfrm>
            <a:off x="6934200" y="52242"/>
            <a:ext cx="2209800" cy="3686175"/>
          </a:xfrm>
          <a:prstGeom prst="rect">
            <a:avLst/>
          </a:prstGeom>
          <a:pattFill prst="pct5">
            <a:fgClr>
              <a:schemeClr val="tx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17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535E8D7-F8CC-BB20-27B5-596901C0C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6" t="6666" r="50000" b="48889"/>
          <a:stretch/>
        </p:blipFill>
        <p:spPr>
          <a:xfrm>
            <a:off x="457200" y="4876800"/>
            <a:ext cx="1219200" cy="121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Weigh In Motion Terminology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2E3CEE4-0177-FEF7-C74E-324407E4768F}"/>
              </a:ext>
            </a:extLst>
          </p:cNvPr>
          <p:cNvSpPr/>
          <p:nvPr/>
        </p:nvSpPr>
        <p:spPr>
          <a:xfrm>
            <a:off x="1489788" y="1143000"/>
            <a:ext cx="6324600" cy="3962400"/>
          </a:xfrm>
          <a:prstGeom prst="cloudCallout">
            <a:avLst>
              <a:gd name="adj1" fmla="val -47389"/>
              <a:gd name="adj2" fmla="val 4648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9A3C5F-A53C-A6C0-1CC5-373B5AD27F7B}"/>
              </a:ext>
            </a:extLst>
          </p:cNvPr>
          <p:cNvSpPr txBox="1"/>
          <p:nvPr/>
        </p:nvSpPr>
        <p:spPr>
          <a:xfrm>
            <a:off x="1781417" y="2589674"/>
            <a:ext cx="201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Strain gauge sensor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85FB89-E5AA-AF83-8B58-EC407886A524}"/>
              </a:ext>
            </a:extLst>
          </p:cNvPr>
          <p:cNvSpPr txBox="1"/>
          <p:nvPr/>
        </p:nvSpPr>
        <p:spPr>
          <a:xfrm>
            <a:off x="1694893" y="2944770"/>
            <a:ext cx="2140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66"/>
                </a:solidFill>
              </a:rPr>
              <a:t>Quartz Piezo Sensors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CEC8C6-E36E-C380-9135-9D25EDD8F56F}"/>
              </a:ext>
            </a:extLst>
          </p:cNvPr>
          <p:cNvSpPr txBox="1"/>
          <p:nvPr/>
        </p:nvSpPr>
        <p:spPr>
          <a:xfrm>
            <a:off x="2747912" y="2054010"/>
            <a:ext cx="19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Enforcement WIM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37BC6B-20F0-E38F-E22B-4997E8FC103F}"/>
              </a:ext>
            </a:extLst>
          </p:cNvPr>
          <p:cNvSpPr txBox="1"/>
          <p:nvPr/>
        </p:nvSpPr>
        <p:spPr>
          <a:xfrm>
            <a:off x="3793763" y="2467289"/>
            <a:ext cx="150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Planning WIM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6F1265-39CF-1706-85B3-27F56EAD2297}"/>
              </a:ext>
            </a:extLst>
          </p:cNvPr>
          <p:cNvSpPr txBox="1"/>
          <p:nvPr/>
        </p:nvSpPr>
        <p:spPr>
          <a:xfrm>
            <a:off x="3866293" y="3055612"/>
            <a:ext cx="2237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Axle correction Factor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58D820-8CB1-81F4-9F60-3708539E506C}"/>
              </a:ext>
            </a:extLst>
          </p:cNvPr>
          <p:cNvSpPr txBox="1"/>
          <p:nvPr/>
        </p:nvSpPr>
        <p:spPr>
          <a:xfrm>
            <a:off x="4507292" y="1561719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MEPDG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971D97-543D-DA71-F0E6-016320A1943F}"/>
              </a:ext>
            </a:extLst>
          </p:cNvPr>
          <p:cNvSpPr txBox="1"/>
          <p:nvPr/>
        </p:nvSpPr>
        <p:spPr>
          <a:xfrm>
            <a:off x="5252304" y="2229054"/>
            <a:ext cx="247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Traffic Monitoring Guide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649845-54FD-D719-F5F1-8C05B75CCED5}"/>
              </a:ext>
            </a:extLst>
          </p:cNvPr>
          <p:cNvSpPr txBox="1"/>
          <p:nvPr/>
        </p:nvSpPr>
        <p:spPr>
          <a:xfrm>
            <a:off x="2173560" y="3396473"/>
            <a:ext cx="267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Portland Concrete Cement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A125FC-04B5-3D02-1C40-E522D7D1C6F5}"/>
              </a:ext>
            </a:extLst>
          </p:cNvPr>
          <p:cNvSpPr txBox="1"/>
          <p:nvPr/>
        </p:nvSpPr>
        <p:spPr>
          <a:xfrm>
            <a:off x="4787296" y="3512838"/>
            <a:ext cx="188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Kistler/ </a:t>
            </a:r>
            <a:r>
              <a:rPr lang="en-US" dirty="0" err="1"/>
              <a:t>Intercomp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F0904F-8BA3-5A0F-7A8D-BD6661891E3B}"/>
              </a:ext>
            </a:extLst>
          </p:cNvPr>
          <p:cNvSpPr txBox="1"/>
          <p:nvPr/>
        </p:nvSpPr>
        <p:spPr>
          <a:xfrm>
            <a:off x="1691884" y="3799065"/>
            <a:ext cx="340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Long Term Pavement Performance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AD6BBA9-AEEC-B4D1-9555-5BBCCB549585}"/>
              </a:ext>
            </a:extLst>
          </p:cNvPr>
          <p:cNvSpPr txBox="1"/>
          <p:nvPr/>
        </p:nvSpPr>
        <p:spPr>
          <a:xfrm>
            <a:off x="4356682" y="2742344"/>
            <a:ext cx="348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ASTM E1318-09 Type I,II,III Systems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CCC930-4359-6EBA-E8ED-637AC0CD2E1D}"/>
              </a:ext>
            </a:extLst>
          </p:cNvPr>
          <p:cNvSpPr txBox="1"/>
          <p:nvPr/>
        </p:nvSpPr>
        <p:spPr>
          <a:xfrm>
            <a:off x="3169715" y="4256291"/>
            <a:ext cx="17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WIM as a Service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9AF1BE-1564-61C0-F2C1-5F63EFC12098}"/>
              </a:ext>
            </a:extLst>
          </p:cNvPr>
          <p:cNvSpPr txBox="1"/>
          <p:nvPr/>
        </p:nvSpPr>
        <p:spPr>
          <a:xfrm>
            <a:off x="2278549" y="1687178"/>
            <a:ext cx="1935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WIM Maintenance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31EFA9-B8CF-051B-00AA-EEFEA2331C93}"/>
              </a:ext>
            </a:extLst>
          </p:cNvPr>
          <p:cNvSpPr txBox="1"/>
          <p:nvPr/>
        </p:nvSpPr>
        <p:spPr>
          <a:xfrm>
            <a:off x="4996943" y="4008138"/>
            <a:ext cx="1892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Vehicle Signatures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194CA0-3D0D-0A04-782D-B8EAD27A9EC7}"/>
              </a:ext>
            </a:extLst>
          </p:cNvPr>
          <p:cNvSpPr txBox="1"/>
          <p:nvPr/>
        </p:nvSpPr>
        <p:spPr>
          <a:xfrm>
            <a:off x="5943388" y="1377053"/>
            <a:ext cx="90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Prepass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0F8CA9-129C-EA2D-9BD3-16069239832F}"/>
              </a:ext>
            </a:extLst>
          </p:cNvPr>
          <p:cNvSpPr txBox="1"/>
          <p:nvPr/>
        </p:nvSpPr>
        <p:spPr>
          <a:xfrm>
            <a:off x="5727778" y="1880346"/>
            <a:ext cx="1146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7030A0"/>
                </a:solidFill>
              </a:rPr>
              <a:t>Drivewyze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8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Data Collection Strategy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13FB19B-607D-47EA-ADB5-DE87A2B75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3810000"/>
            <a:ext cx="6629400" cy="220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A20AF0-8B7F-4413-B97E-AD1587889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295400"/>
            <a:ext cx="6626465" cy="238051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269851-356A-48A0-B3A2-A3E84CB08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368" y="2057400"/>
            <a:ext cx="7397328" cy="274319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9194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C5B00E-B043-2204-BF75-3E9BE8E2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953000"/>
            <a:ext cx="3762375" cy="895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028F74-1EF2-4D62-5021-E27C3345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WIM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A0318-2460-0C3F-E817-931C7BDAD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WIM - “the process of measuring the dynamic tire forces of a moving vehicle and estimating the corresponding tire loads of the static vehicle.”</a:t>
            </a:r>
          </a:p>
          <a:p>
            <a:r>
              <a:rPr lang="en-US" dirty="0"/>
              <a:t>ASTM E1318-09 WIM Types • Type I and Type II systems: Suitable for traffic data collection purposes, with Type I systems having slightly more stringent performance requirements. 10-80 MPH</a:t>
            </a:r>
          </a:p>
          <a:p>
            <a:r>
              <a:rPr lang="en-US" dirty="0"/>
              <a:t>Sensors include bending plate, load cell, quartz piezo, polymer piezo, and the strain gauge strip sensor.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8E90A-2474-1B88-AD97-F6C1E4AF0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165226"/>
            <a:ext cx="8567738" cy="638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3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CCCF6-3C4F-E219-DFB8-C1C9353B5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WIM?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6683E-5664-7F1C-CA69-F801C67A9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42" y="1118840"/>
            <a:ext cx="6186257" cy="4958465"/>
          </a:xfrm>
        </p:spPr>
        <p:txBody>
          <a:bodyPr>
            <a:normAutofit/>
          </a:bodyPr>
          <a:lstStyle/>
          <a:p>
            <a:r>
              <a:rPr lang="en-US" sz="2000" dirty="0"/>
              <a:t>Weigh-in-motion (WIM) is a </a:t>
            </a:r>
            <a:r>
              <a:rPr lang="en-US" sz="2000" b="1" dirty="0"/>
              <a:t>primary technology </a:t>
            </a:r>
            <a:r>
              <a:rPr lang="en-US" sz="2000" dirty="0"/>
              <a:t>used for </a:t>
            </a:r>
            <a:r>
              <a:rPr lang="en-US" sz="2000" b="1" dirty="0"/>
              <a:t>monitoring vehicle weights and axle loads</a:t>
            </a:r>
            <a:r>
              <a:rPr lang="en-US" sz="2000" dirty="0"/>
              <a:t>.</a:t>
            </a:r>
          </a:p>
          <a:p>
            <a:r>
              <a:rPr lang="en-US" sz="2000" dirty="0"/>
              <a:t>WIM devices collect </a:t>
            </a:r>
            <a:r>
              <a:rPr lang="en-US" sz="2000" b="1" dirty="0"/>
              <a:t>traffic volume</a:t>
            </a:r>
            <a:r>
              <a:rPr lang="en-US" sz="2000" dirty="0"/>
              <a:t>, </a:t>
            </a:r>
            <a:r>
              <a:rPr lang="en-US" sz="2000" b="1" dirty="0"/>
              <a:t>axle spacings</a:t>
            </a:r>
            <a:r>
              <a:rPr lang="en-US" sz="2000" dirty="0"/>
              <a:t>, </a:t>
            </a:r>
            <a:r>
              <a:rPr lang="en-US" sz="2000" b="1" dirty="0"/>
              <a:t>vehicle classification</a:t>
            </a:r>
            <a:r>
              <a:rPr lang="en-US" sz="2000" dirty="0"/>
              <a:t>, and </a:t>
            </a:r>
            <a:r>
              <a:rPr lang="en-US" sz="2000" b="1" dirty="0"/>
              <a:t>speed data</a:t>
            </a:r>
            <a:r>
              <a:rPr lang="en-US" sz="2000" dirty="0"/>
              <a:t>.</a:t>
            </a:r>
          </a:p>
          <a:p>
            <a:r>
              <a:rPr lang="en-US" sz="2000" b="1" dirty="0"/>
              <a:t>Highway planning</a:t>
            </a:r>
            <a:r>
              <a:rPr lang="en-US" sz="2000" dirty="0"/>
              <a:t>, </a:t>
            </a:r>
            <a:r>
              <a:rPr lang="en-US" sz="2000" b="1" dirty="0"/>
              <a:t>pavement and bridge design</a:t>
            </a:r>
            <a:r>
              <a:rPr lang="en-US" sz="2000" dirty="0"/>
              <a:t>, </a:t>
            </a:r>
            <a:r>
              <a:rPr lang="en-US" sz="2000" b="1" dirty="0"/>
              <a:t>freight movement studies</a:t>
            </a:r>
            <a:r>
              <a:rPr lang="en-US" sz="2000" dirty="0"/>
              <a:t>, </a:t>
            </a:r>
            <a:r>
              <a:rPr lang="en-US" sz="2000" b="1" dirty="0"/>
              <a:t>motor vehicle enforcement</a:t>
            </a:r>
            <a:r>
              <a:rPr lang="en-US" sz="2000" dirty="0"/>
              <a:t>, and </a:t>
            </a:r>
            <a:r>
              <a:rPr lang="en-US" sz="2000" b="1" dirty="0"/>
              <a:t>legislative and regulatory studies</a:t>
            </a:r>
            <a:r>
              <a:rPr lang="en-US" sz="2000" dirty="0"/>
              <a:t>.</a:t>
            </a:r>
          </a:p>
          <a:p>
            <a:r>
              <a:rPr lang="en-US" sz="2000" dirty="0"/>
              <a:t>Enforcement officers use </a:t>
            </a:r>
            <a:r>
              <a:rPr lang="en-US" sz="2000" b="1" dirty="0"/>
              <a:t>heavy truck axle load </a:t>
            </a:r>
            <a:r>
              <a:rPr lang="en-US" sz="2000" dirty="0"/>
              <a:t>data to </a:t>
            </a:r>
            <a:r>
              <a:rPr lang="en-US" sz="2000" b="1" dirty="0"/>
              <a:t>plan enforcement activities</a:t>
            </a:r>
            <a:r>
              <a:rPr lang="en-US" sz="2000" dirty="0"/>
              <a:t>, as well as to </a:t>
            </a:r>
            <a:r>
              <a:rPr lang="en-US" sz="2000" b="1" dirty="0"/>
              <a:t>screen and identify specific vehicles that violate weight limits </a:t>
            </a:r>
            <a:r>
              <a:rPr lang="en-US" sz="2000" dirty="0"/>
              <a:t>during real time on-site monitoring.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AD631C-2093-9044-873C-BB634C675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717" y="1193800"/>
            <a:ext cx="2743200" cy="1140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8BA24E-D593-68AA-3BCE-AB23DCDE6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717" y="2548854"/>
            <a:ext cx="2729884" cy="1698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4E6023-AD32-D9D8-4F80-BAA744AF7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716" y="4433875"/>
            <a:ext cx="2729883" cy="15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72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9D20F-561D-F8C0-EF3D-824103A1D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HPMS Traffic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9A3F8-A1BC-F27B-1F4B-683D436D7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AADT</a:t>
            </a:r>
            <a:r>
              <a:rPr lang="en-US" dirty="0"/>
              <a:t> (Annual Average Daily Traffic)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AADT_SINGLE_UNIT </a:t>
            </a:r>
            <a:r>
              <a:rPr lang="en-US" dirty="0"/>
              <a:t>(Single-Unit Truck and Bus AADT)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PCT_DH_SINGLE_UNIT </a:t>
            </a:r>
            <a:r>
              <a:rPr lang="en-US" dirty="0"/>
              <a:t>(Percent Design Hour Single Unit Trucks and Buses)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AADT_COMBINATION </a:t>
            </a:r>
            <a:r>
              <a:rPr lang="en-US" dirty="0"/>
              <a:t>(Combination Truck AADT)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PCT_DH_COMBINATION </a:t>
            </a:r>
            <a:r>
              <a:rPr lang="en-US" dirty="0"/>
              <a:t>(Percent Design Hour Combination Trucks)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K_FACTOR </a:t>
            </a:r>
            <a:r>
              <a:rPr lang="en-US" dirty="0"/>
              <a:t>(Design hour volume as a % of AADT)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DIR_FACTOR </a:t>
            </a:r>
            <a:r>
              <a:rPr lang="en-US" dirty="0"/>
              <a:t>(% of design hour volume flowing in the higher volume direction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Future_AADT </a:t>
            </a:r>
            <a:r>
              <a:rPr lang="en-US" dirty="0"/>
              <a:t>(Forecasted AADT)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Vehicle Summaries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F7D9B5-096F-8A7C-2B8D-22CA184C394D}"/>
              </a:ext>
            </a:extLst>
          </p:cNvPr>
          <p:cNvGrpSpPr/>
          <p:nvPr/>
        </p:nvGrpSpPr>
        <p:grpSpPr>
          <a:xfrm>
            <a:off x="2028871" y="392464"/>
            <a:ext cx="5382505" cy="6105074"/>
            <a:chOff x="2028871" y="392464"/>
            <a:chExt cx="5382505" cy="61050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034E34-CC0D-9D9B-6DCB-195F030BC72A}"/>
                </a:ext>
              </a:extLst>
            </p:cNvPr>
            <p:cNvGrpSpPr/>
            <p:nvPr/>
          </p:nvGrpSpPr>
          <p:grpSpPr>
            <a:xfrm>
              <a:off x="2028871" y="392464"/>
              <a:ext cx="5382505" cy="6105074"/>
              <a:chOff x="2028871" y="392464"/>
              <a:chExt cx="5382505" cy="610507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4DAC1DEC-E2EB-118F-9B13-390982566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028871" y="392464"/>
                <a:ext cx="5362530" cy="1718114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96FF1AC-525F-4B65-8D9B-933BE2F273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48846" y="2110578"/>
                <a:ext cx="5362530" cy="4386960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A334EEF-A53D-9CDF-0506-EDD9FB4FF0FD}"/>
                </a:ext>
              </a:extLst>
            </p:cNvPr>
            <p:cNvCxnSpPr>
              <a:cxnSpLocks/>
            </p:cNvCxnSpPr>
            <p:nvPr/>
          </p:nvCxnSpPr>
          <p:spPr>
            <a:xfrm>
              <a:off x="5257800" y="2110578"/>
              <a:ext cx="2133601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947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Weigh In Motion in TN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26BEB1-EBBF-4046-B2A7-46E5C92AE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2539"/>
            <a:ext cx="9144000" cy="514006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7782" y="1295400"/>
            <a:ext cx="8763000" cy="411480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15 WIM Sites statewide (30 stations) 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Enforcement and Planning Sites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Installation phase 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Assist THP, TDOT, stakeholders, partners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PD will meet HPMS data submission requirements 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Weight, Volume, Class, Speed</a:t>
            </a:r>
          </a:p>
          <a:p>
            <a:pPr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Data will be autopolled into TNTIMES</a:t>
            </a:r>
          </a:p>
          <a:p>
            <a:pPr>
              <a:buClr>
                <a:schemeClr val="tx2">
                  <a:lumMod val="75000"/>
                </a:schemeClr>
              </a:buClr>
            </a:pPr>
            <a:endParaRPr lang="en-US" b="1" dirty="0">
              <a:solidFill>
                <a:schemeClr val="bg1"/>
              </a:solidFill>
              <a:latin typeface="+mn-lt"/>
            </a:endParaRPr>
          </a:p>
          <a:p>
            <a:pPr>
              <a:buClr>
                <a:schemeClr val="tx2">
                  <a:lumMod val="75000"/>
                </a:schemeClr>
              </a:buClr>
            </a:pP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0632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80ADF-4A1F-4F46-8725-76F73E558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WIM locations Statewide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D08BD-0D2D-457B-91D8-2F1C73A23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8686800" cy="46118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77C05E-CA39-4C26-A2FD-521AD7CF0F9C}"/>
              </a:ext>
            </a:extLst>
          </p:cNvPr>
          <p:cNvSpPr txBox="1"/>
          <p:nvPr/>
        </p:nvSpPr>
        <p:spPr>
          <a:xfrm>
            <a:off x="6702797" y="5500300"/>
            <a:ext cx="2182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RK&amp;K Sear Report TDOT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4D336-BB70-CF4D-C1F8-84FB71CB17A7}"/>
              </a:ext>
            </a:extLst>
          </p:cNvPr>
          <p:cNvSpPr txBox="1"/>
          <p:nvPr/>
        </p:nvSpPr>
        <p:spPr>
          <a:xfrm>
            <a:off x="1441214" y="5777299"/>
            <a:ext cx="6387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21 Planning Sites / 9 Enforcement Sites to ATSM 1319 TYPE III </a:t>
            </a:r>
            <a:r>
              <a:rPr lang="en-US" dirty="0" err="1"/>
              <a:t>Stds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350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00F23-1F68-EEC0-A45D-6EF066370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Georgia WIM example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450CCC-9B01-4D5F-A091-01071B6A0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2178" y="5858276"/>
            <a:ext cx="1819644" cy="36829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Georgia WIM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8D69B2-A084-1558-ABDD-F173129D6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43" y="1447431"/>
            <a:ext cx="8019313" cy="447040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0225BA-61CC-603F-772B-1DB214836CB8}"/>
              </a:ext>
            </a:extLst>
          </p:cNvPr>
          <p:cNvCxnSpPr>
            <a:cxnSpLocks/>
          </p:cNvCxnSpPr>
          <p:nvPr/>
        </p:nvCxnSpPr>
        <p:spPr>
          <a:xfrm>
            <a:off x="1752600" y="1828800"/>
            <a:ext cx="0" cy="68580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938FD93-CEE2-B894-A6CF-8193B1D8A626}"/>
              </a:ext>
            </a:extLst>
          </p:cNvPr>
          <p:cNvCxnSpPr>
            <a:cxnSpLocks/>
          </p:cNvCxnSpPr>
          <p:nvPr/>
        </p:nvCxnSpPr>
        <p:spPr>
          <a:xfrm>
            <a:off x="4786452" y="2679207"/>
            <a:ext cx="0" cy="129540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4BFC733-B8D7-B5AB-EFEF-6090EBEF729A}"/>
              </a:ext>
            </a:extLst>
          </p:cNvPr>
          <p:cNvCxnSpPr>
            <a:cxnSpLocks/>
          </p:cNvCxnSpPr>
          <p:nvPr/>
        </p:nvCxnSpPr>
        <p:spPr>
          <a:xfrm>
            <a:off x="5791200" y="3810000"/>
            <a:ext cx="0" cy="158293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7A98FED-FBD4-957A-CC06-C097D95F9084}"/>
              </a:ext>
            </a:extLst>
          </p:cNvPr>
          <p:cNvCxnSpPr>
            <a:cxnSpLocks/>
          </p:cNvCxnSpPr>
          <p:nvPr/>
        </p:nvCxnSpPr>
        <p:spPr>
          <a:xfrm>
            <a:off x="3276600" y="2847269"/>
            <a:ext cx="0" cy="158293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B34A777-CCF9-9C7C-826C-F5F855D3E3BB}"/>
              </a:ext>
            </a:extLst>
          </p:cNvPr>
          <p:cNvCxnSpPr>
            <a:cxnSpLocks/>
          </p:cNvCxnSpPr>
          <p:nvPr/>
        </p:nvCxnSpPr>
        <p:spPr>
          <a:xfrm>
            <a:off x="6858000" y="3314700"/>
            <a:ext cx="0" cy="1582938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F8049D1-588A-7015-A831-5C369EBC53E8}"/>
              </a:ext>
            </a:extLst>
          </p:cNvPr>
          <p:cNvSpPr txBox="1"/>
          <p:nvPr/>
        </p:nvSpPr>
        <p:spPr>
          <a:xfrm>
            <a:off x="1776962" y="1681726"/>
            <a:ext cx="1446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Cabinet/solar</a:t>
            </a:r>
          </a:p>
          <a:p>
            <a:r>
              <a:rPr lang="en-US" dirty="0">
                <a:solidFill>
                  <a:schemeClr val="bg1"/>
                </a:solidFill>
              </a:rPr>
              <a:t>Panel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3D883A-D193-AC93-2859-383F1A0F95B5}"/>
              </a:ext>
            </a:extLst>
          </p:cNvPr>
          <p:cNvSpPr txBox="1"/>
          <p:nvPr/>
        </p:nvSpPr>
        <p:spPr>
          <a:xfrm>
            <a:off x="4114800" y="2202772"/>
            <a:ext cx="152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Inductive loop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6109A9-BAF1-A842-2A22-41ECDAB95749}"/>
              </a:ext>
            </a:extLst>
          </p:cNvPr>
          <p:cNvSpPr txBox="1"/>
          <p:nvPr/>
        </p:nvSpPr>
        <p:spPr>
          <a:xfrm>
            <a:off x="6095932" y="2847269"/>
            <a:ext cx="152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Inductive loop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ECF5BE-4A6B-A650-6599-0FC1599F5D29}"/>
              </a:ext>
            </a:extLst>
          </p:cNvPr>
          <p:cNvSpPr txBox="1"/>
          <p:nvPr/>
        </p:nvSpPr>
        <p:spPr>
          <a:xfrm>
            <a:off x="5333864" y="3350337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WIM Sensor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764E48-D020-1D71-7D9A-DFD3764B1D16}"/>
              </a:ext>
            </a:extLst>
          </p:cNvPr>
          <p:cNvSpPr txBox="1"/>
          <p:nvPr/>
        </p:nvSpPr>
        <p:spPr>
          <a:xfrm>
            <a:off x="2888135" y="2453342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WIM Sensor</a:t>
            </a:r>
          </a:p>
        </p:txBody>
      </p:sp>
    </p:spTree>
    <p:extLst>
      <p:ext uri="{BB962C8B-B14F-4D97-AF65-F5344CB8AC3E}">
        <p14:creationId xmlns:p14="http://schemas.microsoft.com/office/powerpoint/2010/main" val="281726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18316</TotalTime>
  <Words>515</Words>
  <Application>Microsoft Office PowerPoint</Application>
  <PresentationFormat>On-screen Show (4:3)</PresentationFormat>
  <Paragraphs>90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Open Sans</vt:lpstr>
      <vt:lpstr>PermianSlabSerifTypeface</vt:lpstr>
      <vt:lpstr>Wingdings</vt:lpstr>
      <vt:lpstr>PowerPoint B</vt:lpstr>
      <vt:lpstr>Weigh In Motion  WIM</vt:lpstr>
      <vt:lpstr>Weigh In Motion Terminology</vt:lpstr>
      <vt:lpstr>Data Collection Strategy</vt:lpstr>
      <vt:lpstr>WIM facts</vt:lpstr>
      <vt:lpstr>What is WIM?</vt:lpstr>
      <vt:lpstr>HPMS Traffic deliverables</vt:lpstr>
      <vt:lpstr>Weigh In Motion in TN</vt:lpstr>
      <vt:lpstr>WIM locations Statewide</vt:lpstr>
      <vt:lpstr>Georgia WIM example</vt:lpstr>
      <vt:lpstr>WIM Data Storage - TN-TIMES</vt:lpstr>
      <vt:lpstr>Enforcement Sites</vt:lpstr>
      <vt:lpstr>WIM Installation Progress (to date)</vt:lpstr>
      <vt:lpstr>Questions</vt:lpstr>
    </vt:vector>
  </TitlesOfParts>
  <Company>State of Tennessee: Finance &amp; Administration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Wehlage</dc:creator>
  <cp:lastModifiedBy>Randall Emilaire</cp:lastModifiedBy>
  <cp:revision>63</cp:revision>
  <dcterms:created xsi:type="dcterms:W3CDTF">2015-04-20T20:04:50Z</dcterms:created>
  <dcterms:modified xsi:type="dcterms:W3CDTF">2025-04-29T20:44:37Z</dcterms:modified>
</cp:coreProperties>
</file>