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50"/>
  </p:notesMasterIdLst>
  <p:handoutMasterIdLst>
    <p:handoutMasterId r:id="rId51"/>
  </p:handoutMasterIdLst>
  <p:sldIdLst>
    <p:sldId id="256" r:id="rId2"/>
    <p:sldId id="273" r:id="rId3"/>
    <p:sldId id="362" r:id="rId4"/>
    <p:sldId id="274" r:id="rId5"/>
    <p:sldId id="275" r:id="rId6"/>
    <p:sldId id="282" r:id="rId7"/>
    <p:sldId id="370" r:id="rId8"/>
    <p:sldId id="324" r:id="rId9"/>
    <p:sldId id="322" r:id="rId10"/>
    <p:sldId id="365" r:id="rId11"/>
    <p:sldId id="287" r:id="rId12"/>
    <p:sldId id="318" r:id="rId13"/>
    <p:sldId id="320" r:id="rId14"/>
    <p:sldId id="319" r:id="rId15"/>
    <p:sldId id="295" r:id="rId16"/>
    <p:sldId id="296" r:id="rId17"/>
    <p:sldId id="297" r:id="rId18"/>
    <p:sldId id="351" r:id="rId19"/>
    <p:sldId id="348" r:id="rId20"/>
    <p:sldId id="298" r:id="rId21"/>
    <p:sldId id="323" r:id="rId22"/>
    <p:sldId id="301" r:id="rId23"/>
    <p:sldId id="312" r:id="rId24"/>
    <p:sldId id="302" r:id="rId25"/>
    <p:sldId id="364" r:id="rId26"/>
    <p:sldId id="346" r:id="rId27"/>
    <p:sldId id="313" r:id="rId28"/>
    <p:sldId id="367" r:id="rId29"/>
    <p:sldId id="305" r:id="rId30"/>
    <p:sldId id="307" r:id="rId31"/>
    <p:sldId id="352" r:id="rId32"/>
    <p:sldId id="356" r:id="rId33"/>
    <p:sldId id="358" r:id="rId34"/>
    <p:sldId id="357" r:id="rId35"/>
    <p:sldId id="360" r:id="rId36"/>
    <p:sldId id="368" r:id="rId37"/>
    <p:sldId id="369" r:id="rId38"/>
    <p:sldId id="281" r:id="rId39"/>
    <p:sldId id="371" r:id="rId40"/>
    <p:sldId id="372" r:id="rId41"/>
    <p:sldId id="373" r:id="rId42"/>
    <p:sldId id="374" r:id="rId43"/>
    <p:sldId id="375" r:id="rId44"/>
    <p:sldId id="376" r:id="rId45"/>
    <p:sldId id="377" r:id="rId46"/>
    <p:sldId id="378" r:id="rId47"/>
    <p:sldId id="379" r:id="rId48"/>
    <p:sldId id="380" r:id="rId4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681" autoAdjust="0"/>
    <p:restoredTop sz="94631" autoAdjust="0"/>
  </p:normalViewPr>
  <p:slideViewPr>
    <p:cSldViewPr>
      <p:cViewPr>
        <p:scale>
          <a:sx n="120" d="100"/>
          <a:sy n="120" d="100"/>
        </p:scale>
        <p:origin x="-48" y="1956"/>
      </p:cViewPr>
      <p:guideLst>
        <p:guide orient="horz" pos="2160"/>
        <p:guide pos="2880"/>
      </p:guideLst>
    </p:cSldViewPr>
  </p:slideViewPr>
  <p:outlineViewPr>
    <p:cViewPr>
      <p:scale>
        <a:sx n="33" d="100"/>
        <a:sy n="33" d="100"/>
      </p:scale>
      <p:origin x="30" y="122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5C8A0B5E-FEDF-435C-97AB-9E1532EC7E49}" type="datetimeFigureOut">
              <a:rPr lang="en-US" smtClean="0"/>
              <a:t>5/21/2018</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D0435724-3B81-4108-80F4-BA6EF623C777}" type="slidenum">
              <a:rPr lang="en-US" smtClean="0"/>
              <a:t>‹#›</a:t>
            </a:fld>
            <a:endParaRPr lang="en-US"/>
          </a:p>
        </p:txBody>
      </p:sp>
    </p:spTree>
    <p:extLst>
      <p:ext uri="{BB962C8B-B14F-4D97-AF65-F5344CB8AC3E}">
        <p14:creationId xmlns:p14="http://schemas.microsoft.com/office/powerpoint/2010/main" val="434312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2" tIns="46242" rIns="92482"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2" tIns="46242" rIns="92482" bIns="46242" rtlCol="0"/>
          <a:lstStyle>
            <a:lvl1pPr algn="r">
              <a:defRPr sz="1200"/>
            </a:lvl1pPr>
          </a:lstStyle>
          <a:p>
            <a:fld id="{776900C2-41E9-46F1-B447-FB3EAEE58C6A}" type="datetimeFigureOut">
              <a:rPr lang="en-US" smtClean="0"/>
              <a:pPr/>
              <a:t>5/21/2018</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2" tIns="46242" rIns="92482" bIns="46242"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2" rIns="92482" bIns="462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82" tIns="46242" rIns="92482"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2" tIns="46242" rIns="92482" bIns="46242" rtlCol="0" anchor="b"/>
          <a:lstStyle>
            <a:lvl1pPr algn="r">
              <a:defRPr sz="1200"/>
            </a:lvl1pPr>
          </a:lstStyle>
          <a:p>
            <a:fld id="{CC130880-9DEB-404B-959F-D6DCD3966A85}" type="slidenum">
              <a:rPr lang="en-US" smtClean="0"/>
              <a:pPr/>
              <a:t>‹#›</a:t>
            </a:fld>
            <a:endParaRPr lang="en-US"/>
          </a:p>
        </p:txBody>
      </p:sp>
    </p:spTree>
    <p:extLst>
      <p:ext uri="{BB962C8B-B14F-4D97-AF65-F5344CB8AC3E}">
        <p14:creationId xmlns:p14="http://schemas.microsoft.com/office/powerpoint/2010/main" val="99833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130880-9DEB-404B-959F-D6DCD3966A8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130880-9DEB-404B-959F-D6DCD3966A8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130880-9DEB-404B-959F-D6DCD3966A8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130880-9DEB-404B-959F-D6DCD3966A8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30880-9DEB-404B-959F-D6DCD3966A85}" type="slidenum">
              <a:rPr lang="en-US" smtClean="0"/>
              <a:pPr/>
              <a:t>8</a:t>
            </a:fld>
            <a:endParaRPr lang="en-US"/>
          </a:p>
        </p:txBody>
      </p:sp>
    </p:spTree>
    <p:extLst>
      <p:ext uri="{BB962C8B-B14F-4D97-AF65-F5344CB8AC3E}">
        <p14:creationId xmlns:p14="http://schemas.microsoft.com/office/powerpoint/2010/main" val="366659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130880-9DEB-404B-959F-D6DCD3966A85}"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072FA1E9-9108-4A16-B212-BC6FC8DE2174}"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3D47A60-9F5C-4B4C-8412-A2F16242546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F75C1BE-885E-4A57-99B0-E0277CAD3F1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CDE50DE-FDF2-41EC-8C31-4A49C19ED93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5A65E9F2-359F-4FA3-9384-C7DD8C25F424}"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43BB30FC-946B-4E2B-952E-EC424BF9B8DC}"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F70BABD7-CDEB-49E9-B547-A103E87D801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1C80204-6AC7-42ED-919C-7CB424697948}"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760BDCB9-D77A-4DDC-8302-038924C7C01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ECFF178-8CB3-468A-84C9-2753D86B7B73}"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0080E94E-BFD8-4F35-A192-A094FCBE560C}"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E8F4DF4-576D-41D5-B819-AAB596DE283C}"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fhwa.dot.gov/programadmin/consultant.cf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accent2"/>
            </a:gs>
            <a:gs pos="5000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685800"/>
            <a:ext cx="7340600" cy="1847850"/>
          </a:xfrm>
        </p:spPr>
        <p:txBody>
          <a:bodyPr>
            <a:normAutofit fontScale="90000"/>
          </a:bodyPr>
          <a:lstStyle/>
          <a:p>
            <a:pPr algn="ctr" eaLnBrk="1" hangingPunct="1">
              <a:defRPr/>
            </a:pPr>
            <a:r>
              <a:rPr lang="en-US" b="1" dirty="0" smtClean="0">
                <a:solidFill>
                  <a:schemeClr val="tx1"/>
                </a:solidFill>
              </a:rPr>
              <a:t>Payment Processing for Consultant Engineering Contracts </a:t>
            </a:r>
          </a:p>
        </p:txBody>
      </p:sp>
      <p:sp>
        <p:nvSpPr>
          <p:cNvPr id="2051" name="Rectangle 3"/>
          <p:cNvSpPr>
            <a:spLocks noGrp="1" noChangeArrowheads="1"/>
          </p:cNvSpPr>
          <p:nvPr>
            <p:ph type="subTitle" idx="1"/>
          </p:nvPr>
        </p:nvSpPr>
        <p:spPr>
          <a:xfrm>
            <a:off x="914400" y="5722595"/>
            <a:ext cx="6400800" cy="914400"/>
          </a:xfrm>
        </p:spPr>
        <p:txBody>
          <a:bodyPr>
            <a:normAutofit/>
          </a:bodyPr>
          <a:lstStyle/>
          <a:p>
            <a:pPr algn="ctr" eaLnBrk="1" hangingPunct="1">
              <a:defRPr/>
            </a:pPr>
            <a:r>
              <a:rPr lang="en-US" sz="2000" b="1" dirty="0" smtClean="0"/>
              <a:t>Finance Division</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14800"/>
            <a:ext cx="5638800" cy="206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914400" anchor="t"/>
          <a:lstStyle/>
          <a:p>
            <a:r>
              <a:rPr lang="en-US" dirty="0" smtClean="0"/>
              <a:t>Invoice Summary Page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526977"/>
            <a:ext cx="6629400" cy="46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59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599"/>
          </a:xfrm>
        </p:spPr>
        <p:txBody>
          <a:bodyPr>
            <a:normAutofit fontScale="90000"/>
          </a:bodyPr>
          <a:lstStyle/>
          <a:p>
            <a:r>
              <a:rPr lang="en-US" dirty="0"/>
              <a:t>Cost/Expense Categories </a:t>
            </a:r>
          </a:p>
        </p:txBody>
      </p:sp>
      <p:sp>
        <p:nvSpPr>
          <p:cNvPr id="3" name="Content Placeholder 2"/>
          <p:cNvSpPr>
            <a:spLocks noGrp="1"/>
          </p:cNvSpPr>
          <p:nvPr>
            <p:ph idx="1"/>
          </p:nvPr>
        </p:nvSpPr>
        <p:spPr>
          <a:xfrm>
            <a:off x="152400" y="685800"/>
            <a:ext cx="8991600" cy="4602163"/>
          </a:xfrm>
        </p:spPr>
        <p:txBody>
          <a:bodyPr>
            <a:normAutofit lnSpcReduction="10000"/>
          </a:bodyPr>
          <a:lstStyle/>
          <a:p>
            <a:endParaRPr lang="en-US" sz="3000" dirty="0" smtClean="0">
              <a:solidFill>
                <a:srgbClr val="FF0000"/>
              </a:solidFill>
            </a:endParaRPr>
          </a:p>
          <a:p>
            <a:endParaRPr lang="en-US" sz="3000" dirty="0">
              <a:solidFill>
                <a:srgbClr val="FF0000"/>
              </a:solidFill>
            </a:endParaRPr>
          </a:p>
          <a:p>
            <a:pPr marL="0" indent="0">
              <a:buNone/>
            </a:pPr>
            <a:r>
              <a:rPr lang="en-US" sz="3000" dirty="0" smtClean="0"/>
              <a:t>16. </a:t>
            </a:r>
            <a:r>
              <a:rPr lang="en-US" sz="3000" b="1" u="sng" dirty="0" smtClean="0"/>
              <a:t>Labor Schedule</a:t>
            </a:r>
            <a:r>
              <a:rPr lang="en-US" sz="3000" u="sng" dirty="0" smtClean="0"/>
              <a:t> </a:t>
            </a:r>
            <a:r>
              <a:rPr lang="en-US" sz="3000" dirty="0"/>
              <a:t>– employee name and/ or employee ID, title, rate of pay, number of hours, date(s) worked, and total. </a:t>
            </a:r>
            <a:r>
              <a:rPr lang="en-US" sz="3000" dirty="0" smtClean="0"/>
              <a:t> </a:t>
            </a:r>
          </a:p>
          <a:p>
            <a:pPr marL="0" indent="0">
              <a:buNone/>
            </a:pPr>
            <a:r>
              <a:rPr lang="en-US" sz="3000" dirty="0"/>
              <a:t> </a:t>
            </a:r>
            <a:r>
              <a:rPr lang="en-US" sz="3000" u="sng" dirty="0" smtClean="0"/>
              <a:t>Note</a:t>
            </a:r>
            <a:r>
              <a:rPr lang="en-US" sz="3000" dirty="0" smtClean="0"/>
              <a:t>: Overtime( premium Labor) should be listed as a direct cost and not labor charges.</a:t>
            </a:r>
          </a:p>
          <a:p>
            <a:pPr marL="0" indent="0">
              <a:buNone/>
            </a:pPr>
            <a:endParaRPr lang="en-US" sz="3000" dirty="0" smtClean="0"/>
          </a:p>
          <a:p>
            <a:pPr marL="0" indent="0">
              <a:buNone/>
            </a:pPr>
            <a:r>
              <a:rPr lang="en-US" sz="3000" dirty="0" smtClean="0"/>
              <a:t>17. </a:t>
            </a:r>
            <a:r>
              <a:rPr lang="en-US" sz="3000" b="1" u="sng" dirty="0" smtClean="0"/>
              <a:t>Burden Benefits</a:t>
            </a:r>
            <a:r>
              <a:rPr lang="en-US" sz="3000" dirty="0" smtClean="0"/>
              <a:t> </a:t>
            </a:r>
            <a:r>
              <a:rPr lang="en-US" sz="3000" dirty="0"/>
              <a:t>– itemized reports from payroll or accounting </a:t>
            </a:r>
            <a:r>
              <a:rPr lang="en-US" sz="3000" dirty="0" smtClean="0"/>
              <a:t>systems.</a:t>
            </a:r>
          </a:p>
          <a:p>
            <a:endParaRPr lang="en-US" sz="3000" dirty="0" smtClean="0"/>
          </a:p>
        </p:txBody>
      </p:sp>
    </p:spTree>
    <p:extLst>
      <p:ext uri="{BB962C8B-B14F-4D97-AF65-F5344CB8AC3E}">
        <p14:creationId xmlns:p14="http://schemas.microsoft.com/office/powerpoint/2010/main" val="7161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534400" cy="1143000"/>
          </a:xfrm>
        </p:spPr>
        <p:txBody>
          <a:bodyPr/>
          <a:lstStyle/>
          <a:p>
            <a:pPr algn="ctr"/>
            <a:r>
              <a:rPr lang="en-US" dirty="0" smtClean="0"/>
              <a:t>Direct Labor Summary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23956" y="2354521"/>
            <a:ext cx="6496088" cy="310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61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39825"/>
          </a:xfrm>
        </p:spPr>
        <p:txBody>
          <a:bodyPr/>
          <a:lstStyle/>
          <a:p>
            <a:pPr algn="ctr"/>
            <a:r>
              <a:rPr lang="en-US" dirty="0"/>
              <a:t>Direct Labor Log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89758" y="1646238"/>
            <a:ext cx="496448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335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53536"/>
            <a:ext cx="8229600" cy="889464"/>
          </a:xfrm>
        </p:spPr>
        <p:txBody>
          <a:bodyPr/>
          <a:lstStyle/>
          <a:p>
            <a:r>
              <a:rPr lang="en-US" dirty="0"/>
              <a:t>Cost/Expense Categories </a:t>
            </a:r>
          </a:p>
        </p:txBody>
      </p:sp>
      <p:sp>
        <p:nvSpPr>
          <p:cNvPr id="3" name="Content Placeholder 2"/>
          <p:cNvSpPr>
            <a:spLocks noGrp="1"/>
          </p:cNvSpPr>
          <p:nvPr>
            <p:ph idx="1"/>
          </p:nvPr>
        </p:nvSpPr>
        <p:spPr>
          <a:xfrm>
            <a:off x="152400" y="3886200"/>
            <a:ext cx="8915400" cy="2590800"/>
          </a:xfrm>
        </p:spPr>
        <p:txBody>
          <a:bodyPr>
            <a:normAutofit/>
          </a:bodyPr>
          <a:lstStyle/>
          <a:p>
            <a:pPr marL="0" indent="0">
              <a:buNone/>
            </a:pPr>
            <a:r>
              <a:rPr lang="en-US" sz="3000" dirty="0" smtClean="0"/>
              <a:t>18. </a:t>
            </a:r>
            <a:r>
              <a:rPr lang="en-US" sz="3000" b="1" u="sng" dirty="0" smtClean="0"/>
              <a:t>Equipment</a:t>
            </a:r>
            <a:r>
              <a:rPr lang="en-US" sz="3000" dirty="0" smtClean="0"/>
              <a:t> </a:t>
            </a:r>
            <a:r>
              <a:rPr lang="en-US" sz="3000" dirty="0"/>
              <a:t>– logs or summaries of equipment usage that includes the date, description of equipment, usage rate, and total.  If rental equipment is utilized, then invoices must accompany the log.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0"/>
            <a:ext cx="295946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088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Cost/Expense Categories </a:t>
            </a:r>
          </a:p>
        </p:txBody>
      </p:sp>
      <p:sp>
        <p:nvSpPr>
          <p:cNvPr id="3" name="Content Placeholder 2"/>
          <p:cNvSpPr>
            <a:spLocks noGrp="1"/>
          </p:cNvSpPr>
          <p:nvPr>
            <p:ph idx="1"/>
          </p:nvPr>
        </p:nvSpPr>
        <p:spPr>
          <a:xfrm>
            <a:off x="533400" y="1752600"/>
            <a:ext cx="8229600" cy="4525963"/>
          </a:xfrm>
        </p:spPr>
        <p:txBody>
          <a:bodyPr>
            <a:normAutofit/>
          </a:bodyPr>
          <a:lstStyle/>
          <a:p>
            <a:pPr marL="0" indent="0">
              <a:buNone/>
            </a:pPr>
            <a:r>
              <a:rPr lang="en-US" sz="2800" dirty="0" smtClean="0"/>
              <a:t>19. </a:t>
            </a:r>
            <a:r>
              <a:rPr lang="en-US" sz="2800" b="1" u="sng" dirty="0" smtClean="0"/>
              <a:t>Materials </a:t>
            </a:r>
            <a:r>
              <a:rPr lang="en-US" sz="2800" b="1" u="sng" dirty="0"/>
              <a:t>&amp; </a:t>
            </a:r>
            <a:r>
              <a:rPr lang="en-US" sz="2800" b="1" u="sng" dirty="0" smtClean="0"/>
              <a:t>Supplies</a:t>
            </a:r>
            <a:r>
              <a:rPr lang="en-US" sz="2800" dirty="0" smtClean="0"/>
              <a:t> </a:t>
            </a:r>
            <a:r>
              <a:rPr lang="en-US" sz="2800" dirty="0"/>
              <a:t>–Itemized statements detailing the items purchased or used.</a:t>
            </a:r>
          </a:p>
          <a:p>
            <a:pPr marL="0" indent="0">
              <a:buNone/>
            </a:pPr>
            <a:r>
              <a:rPr lang="en-US" sz="2800" dirty="0" smtClean="0"/>
              <a:t>	A. </a:t>
            </a:r>
            <a:r>
              <a:rPr lang="en-US" sz="2800" u="sng" dirty="0" smtClean="0"/>
              <a:t>If </a:t>
            </a:r>
            <a:r>
              <a:rPr lang="en-US" sz="2800" u="sng" dirty="0"/>
              <a:t>materials/supplies/minor materials are </a:t>
            </a:r>
            <a:r>
              <a:rPr lang="en-US" sz="2800" dirty="0" smtClean="0"/>
              <a:t>	</a:t>
            </a:r>
            <a:r>
              <a:rPr lang="en-US" sz="2800" u="sng" dirty="0" smtClean="0"/>
              <a:t>supplied </a:t>
            </a:r>
            <a:r>
              <a:rPr lang="en-US" sz="2800" u="sng" dirty="0"/>
              <a:t>from company stores</a:t>
            </a:r>
            <a:r>
              <a:rPr lang="en-US" sz="2800" dirty="0"/>
              <a:t>, then an </a:t>
            </a:r>
            <a:r>
              <a:rPr lang="en-US" sz="2800" dirty="0" smtClean="0"/>
              <a:t>	itemized </a:t>
            </a:r>
            <a:r>
              <a:rPr lang="en-US" sz="2800" dirty="0"/>
              <a:t>statement detailing the part, unit </a:t>
            </a:r>
            <a:r>
              <a:rPr lang="en-US" sz="2800" dirty="0" smtClean="0"/>
              <a:t>	cost</a:t>
            </a:r>
            <a:r>
              <a:rPr lang="en-US" sz="2800" dirty="0"/>
              <a:t>, quantity, and date are needed. </a:t>
            </a:r>
            <a:endParaRPr lang="en-US" sz="2800" dirty="0" smtClean="0"/>
          </a:p>
          <a:p>
            <a:pPr marL="0" indent="0">
              <a:buNone/>
            </a:pPr>
            <a:endParaRPr lang="en-US" sz="1000" dirty="0"/>
          </a:p>
          <a:p>
            <a:pPr marL="0" indent="0">
              <a:buNone/>
            </a:pPr>
            <a:r>
              <a:rPr lang="en-US" sz="2800" dirty="0" smtClean="0"/>
              <a:t>	B. </a:t>
            </a:r>
            <a:r>
              <a:rPr lang="en-US" sz="2800" u="sng" dirty="0" smtClean="0"/>
              <a:t>If </a:t>
            </a:r>
            <a:r>
              <a:rPr lang="en-US" sz="2800" u="sng" dirty="0"/>
              <a:t>materials/supplies/minor materials are </a:t>
            </a:r>
            <a:r>
              <a:rPr lang="en-US" sz="2800" dirty="0" smtClean="0"/>
              <a:t>	</a:t>
            </a:r>
            <a:r>
              <a:rPr lang="en-US" sz="2800" u="sng" dirty="0" smtClean="0"/>
              <a:t>purchased </a:t>
            </a:r>
            <a:r>
              <a:rPr lang="en-US" sz="2800" u="sng" dirty="0"/>
              <a:t>for a project</a:t>
            </a:r>
            <a:r>
              <a:rPr lang="en-US" sz="2800" dirty="0"/>
              <a:t>, then copies of </a:t>
            </a:r>
            <a:r>
              <a:rPr lang="en-US" sz="2800" dirty="0" smtClean="0"/>
              <a:t>	invoices </a:t>
            </a:r>
            <a:r>
              <a:rPr lang="en-US" sz="2800" dirty="0"/>
              <a:t>for materials are needed.  </a:t>
            </a:r>
          </a:p>
        </p:txBody>
      </p:sp>
    </p:spTree>
    <p:extLst>
      <p:ext uri="{BB962C8B-B14F-4D97-AF65-F5344CB8AC3E}">
        <p14:creationId xmlns:p14="http://schemas.microsoft.com/office/powerpoint/2010/main" val="35991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Cost/Expense Categories </a:t>
            </a:r>
          </a:p>
        </p:txBody>
      </p:sp>
      <p:sp>
        <p:nvSpPr>
          <p:cNvPr id="3" name="Content Placeholder 2"/>
          <p:cNvSpPr>
            <a:spLocks noGrp="1"/>
          </p:cNvSpPr>
          <p:nvPr>
            <p:ph idx="1"/>
          </p:nvPr>
        </p:nvSpPr>
        <p:spPr>
          <a:xfrm>
            <a:off x="457200" y="1600200"/>
            <a:ext cx="8229600" cy="4526280"/>
          </a:xfrm>
        </p:spPr>
        <p:txBody>
          <a:bodyPr/>
          <a:lstStyle/>
          <a:p>
            <a:pPr marL="0" indent="0">
              <a:buNone/>
            </a:pPr>
            <a:r>
              <a:rPr lang="en-US" sz="2800" dirty="0" smtClean="0"/>
              <a:t>20. </a:t>
            </a:r>
            <a:r>
              <a:rPr lang="en-US" sz="2800" u="sng" dirty="0" smtClean="0"/>
              <a:t>Business Expenses</a:t>
            </a:r>
            <a:r>
              <a:rPr lang="en-US" sz="2800" dirty="0" smtClean="0"/>
              <a:t> </a:t>
            </a:r>
            <a:r>
              <a:rPr lang="en-US" sz="2800" dirty="0"/>
              <a:t>– copies of receipts </a:t>
            </a:r>
            <a:r>
              <a:rPr lang="en-US" sz="2800" dirty="0" smtClean="0"/>
              <a:t>are     needed.  </a:t>
            </a:r>
            <a:r>
              <a:rPr lang="en-US" sz="2800" dirty="0"/>
              <a:t>Travel expenses or phone charges should not be included here. </a:t>
            </a:r>
            <a:endParaRPr lang="en-US" sz="2800" dirty="0" smtClean="0"/>
          </a:p>
          <a:p>
            <a:pPr marL="0" indent="0">
              <a:buNone/>
            </a:pPr>
            <a:endParaRPr lang="en-US" sz="2800" dirty="0"/>
          </a:p>
          <a:p>
            <a:pPr marL="0" indent="0">
              <a:buNone/>
            </a:pPr>
            <a:r>
              <a:rPr lang="en-US" sz="2800" dirty="0" smtClean="0"/>
              <a:t>21. </a:t>
            </a:r>
            <a:r>
              <a:rPr lang="en-US" sz="2800" u="sng" dirty="0" smtClean="0"/>
              <a:t>Phone Charges</a:t>
            </a:r>
            <a:r>
              <a:rPr lang="en-US" sz="2800" dirty="0" smtClean="0"/>
              <a:t>- </a:t>
            </a:r>
            <a:r>
              <a:rPr lang="en-US" sz="2800" dirty="0"/>
              <a:t>copy of bill/receipt and purpose, if the charges are not included in overhead costs.</a:t>
            </a:r>
          </a:p>
          <a:p>
            <a:endParaRPr lang="en-US" dirty="0"/>
          </a:p>
        </p:txBody>
      </p:sp>
    </p:spTree>
    <p:extLst>
      <p:ext uri="{BB962C8B-B14F-4D97-AF65-F5344CB8AC3E}">
        <p14:creationId xmlns:p14="http://schemas.microsoft.com/office/powerpoint/2010/main" val="25570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372600" cy="1548936"/>
          </a:xfrm>
        </p:spPr>
        <p:txBody>
          <a:bodyPr/>
          <a:lstStyle/>
          <a:p>
            <a:pPr algn="ctr"/>
            <a:r>
              <a:rPr lang="en-US" dirty="0"/>
              <a:t>Cost/Expense Categories </a:t>
            </a:r>
          </a:p>
        </p:txBody>
      </p:sp>
      <p:sp>
        <p:nvSpPr>
          <p:cNvPr id="3" name="Content Placeholder 2"/>
          <p:cNvSpPr>
            <a:spLocks noGrp="1"/>
          </p:cNvSpPr>
          <p:nvPr>
            <p:ph idx="1"/>
          </p:nvPr>
        </p:nvSpPr>
        <p:spPr>
          <a:xfrm>
            <a:off x="228600" y="1676400"/>
            <a:ext cx="8686800" cy="5715000"/>
          </a:xfrm>
        </p:spPr>
        <p:txBody>
          <a:bodyPr>
            <a:noAutofit/>
          </a:bodyPr>
          <a:lstStyle/>
          <a:p>
            <a:pPr marL="0" indent="0">
              <a:buNone/>
            </a:pPr>
            <a:r>
              <a:rPr lang="en-US" sz="3600" dirty="0" smtClean="0"/>
              <a:t>22. </a:t>
            </a:r>
            <a:r>
              <a:rPr lang="en-US" sz="3600" u="sng" dirty="0" smtClean="0"/>
              <a:t>Overhead</a:t>
            </a:r>
            <a:r>
              <a:rPr lang="en-US" sz="3600" dirty="0" smtClean="0"/>
              <a:t> – </a:t>
            </a:r>
            <a:r>
              <a:rPr lang="en-US" sz="3600" dirty="0"/>
              <a:t>Consulting engineer </a:t>
            </a:r>
            <a:r>
              <a:rPr lang="en-US" sz="3600" u="sng" dirty="0" smtClean="0"/>
              <a:t> </a:t>
            </a:r>
          </a:p>
          <a:p>
            <a:pPr marL="0" indent="0">
              <a:buNone/>
            </a:pPr>
            <a:endParaRPr lang="en-US" sz="2800" u="sng" dirty="0" smtClean="0"/>
          </a:p>
          <a:p>
            <a:pPr marL="0" indent="0">
              <a:buNone/>
            </a:pPr>
            <a:r>
              <a:rPr lang="en-US" sz="2800" dirty="0" smtClean="0"/>
              <a:t>The rate </a:t>
            </a:r>
            <a:r>
              <a:rPr lang="en-US" sz="2800" dirty="0"/>
              <a:t>used and/or the method of allocation must be stated on the </a:t>
            </a:r>
            <a:r>
              <a:rPr lang="en-US" sz="2800" dirty="0" smtClean="0"/>
              <a:t>invoice and the </a:t>
            </a:r>
            <a:r>
              <a:rPr lang="en-US" sz="2800" dirty="0"/>
              <a:t>overhead rate used must be in effect as of </a:t>
            </a:r>
            <a:r>
              <a:rPr lang="en-US" sz="2800" u="sng" dirty="0"/>
              <a:t>the date of the invoice.  </a:t>
            </a:r>
            <a:endParaRPr lang="en-US" sz="2800" u="sng" dirty="0" smtClean="0"/>
          </a:p>
          <a:p>
            <a:pPr marL="0" indent="0">
              <a:buNone/>
            </a:pPr>
            <a:endParaRPr lang="en-US" sz="1000" u="sng" dirty="0"/>
          </a:p>
        </p:txBody>
      </p:sp>
    </p:spTree>
    <p:extLst>
      <p:ext uri="{BB962C8B-B14F-4D97-AF65-F5344CB8AC3E}">
        <p14:creationId xmlns:p14="http://schemas.microsoft.com/office/powerpoint/2010/main" val="27226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2468880" anchor="ctr"/>
          <a:lstStyle/>
          <a:p>
            <a:r>
              <a:rPr lang="en-US" dirty="0"/>
              <a:t>Overhead </a:t>
            </a:r>
            <a:r>
              <a:rPr lang="en-US" dirty="0" smtClean="0"/>
              <a:t>Rate</a:t>
            </a:r>
            <a:endParaRPr lang="en-US" dirty="0"/>
          </a:p>
        </p:txBody>
      </p:sp>
      <p:sp>
        <p:nvSpPr>
          <p:cNvPr id="3" name="Content Placeholder 2"/>
          <p:cNvSpPr>
            <a:spLocks noGrp="1"/>
          </p:cNvSpPr>
          <p:nvPr>
            <p:ph idx="1"/>
          </p:nvPr>
        </p:nvSpPr>
        <p:spPr/>
        <p:txBody>
          <a:bodyPr>
            <a:normAutofit fontScale="77500" lnSpcReduction="20000"/>
          </a:bodyPr>
          <a:lstStyle/>
          <a:p>
            <a:r>
              <a:rPr lang="en-US" dirty="0"/>
              <a:t>23 CFR 172.11(b)(1) </a:t>
            </a:r>
          </a:p>
          <a:p>
            <a:r>
              <a:rPr lang="en-US" dirty="0"/>
              <a:t>(1) Indirect cost rates. (i) Indirect cost rates shall be updated on an annual basis in accordance with the consultant’s annual accounting period and in compliance with the Federal cost principles.</a:t>
            </a:r>
          </a:p>
          <a:p>
            <a:r>
              <a:rPr lang="en-US" dirty="0"/>
              <a:t>23 USC 112(b)(2)(D)</a:t>
            </a:r>
          </a:p>
          <a:p>
            <a:r>
              <a:rPr lang="en-US" dirty="0"/>
              <a:t>A.	Application of Rates.- Once a firm's indirect cost rates are accepted under this paragraph, the recipient of the funds shall apply such rates for the purpose of contract estimation, negotiation, administration, reporting, and contract payment and shall not be limited by administrative ceilings of any kind.</a:t>
            </a:r>
          </a:p>
          <a:p>
            <a:endParaRPr lang="en-US" dirty="0"/>
          </a:p>
        </p:txBody>
      </p:sp>
    </p:spTree>
    <p:extLst>
      <p:ext uri="{BB962C8B-B14F-4D97-AF65-F5344CB8AC3E}">
        <p14:creationId xmlns:p14="http://schemas.microsoft.com/office/powerpoint/2010/main" val="1685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372600" cy="1548936"/>
          </a:xfrm>
        </p:spPr>
        <p:txBody>
          <a:bodyPr/>
          <a:lstStyle/>
          <a:p>
            <a:pPr algn="ctr"/>
            <a:r>
              <a:rPr lang="en-US" dirty="0" smtClean="0"/>
              <a:t>Overhead Rate</a:t>
            </a:r>
            <a:endParaRPr lang="en-US" dirty="0"/>
          </a:p>
        </p:txBody>
      </p:sp>
      <p:sp>
        <p:nvSpPr>
          <p:cNvPr id="3" name="Content Placeholder 2"/>
          <p:cNvSpPr>
            <a:spLocks noGrp="1"/>
          </p:cNvSpPr>
          <p:nvPr>
            <p:ph idx="1"/>
          </p:nvPr>
        </p:nvSpPr>
        <p:spPr>
          <a:xfrm>
            <a:off x="228600" y="1600200"/>
            <a:ext cx="8763000" cy="5029200"/>
          </a:xfrm>
        </p:spPr>
        <p:txBody>
          <a:bodyPr>
            <a:noAutofit/>
          </a:bodyPr>
          <a:lstStyle/>
          <a:p>
            <a:pPr marL="0" indent="0">
              <a:buNone/>
            </a:pPr>
            <a:r>
              <a:rPr lang="en-US" sz="2400" dirty="0" smtClean="0"/>
              <a:t>Indirect </a:t>
            </a:r>
            <a:r>
              <a:rPr lang="en-US" sz="2400" dirty="0"/>
              <a:t>cost </a:t>
            </a:r>
            <a:r>
              <a:rPr lang="en-US" sz="2400" dirty="0" smtClean="0"/>
              <a:t>rate will be </a:t>
            </a:r>
            <a:r>
              <a:rPr lang="en-US" sz="2400" dirty="0"/>
              <a:t>validated </a:t>
            </a:r>
            <a:r>
              <a:rPr lang="en-US" sz="2400" dirty="0" smtClean="0"/>
              <a:t>by </a:t>
            </a:r>
            <a:r>
              <a:rPr lang="en-US" sz="2400" dirty="0"/>
              <a:t>the </a:t>
            </a:r>
            <a:r>
              <a:rPr lang="en-US" sz="2400" dirty="0" smtClean="0"/>
              <a:t>TDOT </a:t>
            </a:r>
            <a:r>
              <a:rPr lang="en-US" sz="2400" dirty="0"/>
              <a:t>division before approving the invoice for payment. </a:t>
            </a:r>
            <a:r>
              <a:rPr lang="en-US" sz="2400" dirty="0" smtClean="0"/>
              <a:t> </a:t>
            </a:r>
          </a:p>
          <a:p>
            <a:pPr marL="0" indent="0">
              <a:buNone/>
            </a:pPr>
            <a:endParaRPr lang="en-US" sz="2400" dirty="0" smtClean="0"/>
          </a:p>
          <a:p>
            <a:pPr marL="0" indent="0">
              <a:buNone/>
            </a:pPr>
            <a:r>
              <a:rPr lang="en-US" sz="2400" u="sng" dirty="0" smtClean="0"/>
              <a:t>Unlimited Prequalification Status</a:t>
            </a:r>
          </a:p>
          <a:p>
            <a:pPr>
              <a:buClr>
                <a:schemeClr val="accent1">
                  <a:lumMod val="60000"/>
                  <a:lumOff val="40000"/>
                </a:schemeClr>
              </a:buClr>
            </a:pPr>
            <a:r>
              <a:rPr lang="en-US" sz="2400" dirty="0" smtClean="0"/>
              <a:t>Requires Annual Audited Rate Approved by TDOT</a:t>
            </a:r>
          </a:p>
          <a:p>
            <a:pPr>
              <a:buClr>
                <a:schemeClr val="accent1">
                  <a:lumMod val="60000"/>
                  <a:lumOff val="40000"/>
                </a:schemeClr>
              </a:buClr>
            </a:pPr>
            <a:r>
              <a:rPr lang="en-US" sz="2400" dirty="0" smtClean="0"/>
              <a:t>Federal Funds in Contract – Use Federally Funded Rate</a:t>
            </a:r>
          </a:p>
          <a:p>
            <a:pPr>
              <a:buClr>
                <a:schemeClr val="accent1">
                  <a:lumMod val="60000"/>
                  <a:lumOff val="40000"/>
                </a:schemeClr>
              </a:buClr>
            </a:pPr>
            <a:r>
              <a:rPr lang="en-US" sz="2400" dirty="0" smtClean="0"/>
              <a:t>100</a:t>
            </a:r>
            <a:r>
              <a:rPr lang="en-US" sz="2400" dirty="0"/>
              <a:t>% </a:t>
            </a:r>
            <a:r>
              <a:rPr lang="en-US" sz="2400" dirty="0" smtClean="0"/>
              <a:t>State </a:t>
            </a:r>
            <a:r>
              <a:rPr lang="en-US" sz="2400" dirty="0"/>
              <a:t>F</a:t>
            </a:r>
            <a:r>
              <a:rPr lang="en-US" sz="2400" dirty="0" smtClean="0"/>
              <a:t>unds – Capped at 145%</a:t>
            </a:r>
          </a:p>
          <a:p>
            <a:pPr>
              <a:buClr>
                <a:srgbClr val="FFFF00"/>
              </a:buClr>
            </a:pPr>
            <a:endParaRPr lang="en-US" sz="2400" dirty="0"/>
          </a:p>
          <a:p>
            <a:pPr marL="0" indent="0">
              <a:buClr>
                <a:srgbClr val="FFFF00"/>
              </a:buClr>
              <a:buNone/>
            </a:pPr>
            <a:r>
              <a:rPr lang="en-US" sz="2400" u="sng" dirty="0" smtClean="0"/>
              <a:t>Limited (Contracts of $150,000) Prequalification Status</a:t>
            </a:r>
          </a:p>
          <a:p>
            <a:pPr>
              <a:buClr>
                <a:schemeClr val="accent1">
                  <a:lumMod val="60000"/>
                  <a:lumOff val="40000"/>
                </a:schemeClr>
              </a:buClr>
            </a:pPr>
            <a:r>
              <a:rPr lang="en-US" sz="2400" dirty="0" smtClean="0"/>
              <a:t>Requires Self-Certified Annual Rate Prepared in Accordance with AASHTO Guidelines</a:t>
            </a:r>
            <a:endParaRPr lang="en-US" sz="2400" b="1" u="sng" dirty="0" smtClean="0"/>
          </a:p>
          <a:p>
            <a:pPr>
              <a:buClr>
                <a:schemeClr val="accent1">
                  <a:lumMod val="60000"/>
                  <a:lumOff val="40000"/>
                </a:schemeClr>
              </a:buClr>
            </a:pPr>
            <a:r>
              <a:rPr lang="en-US" sz="2400" dirty="0" smtClean="0"/>
              <a:t>Maximum Rate of 125%</a:t>
            </a:r>
          </a:p>
          <a:p>
            <a:pPr>
              <a:buClr>
                <a:srgbClr val="FFFF00"/>
              </a:buClr>
            </a:pPr>
            <a:endParaRPr lang="en-US" sz="2400" u="sng" dirty="0" smtClean="0"/>
          </a:p>
        </p:txBody>
      </p:sp>
    </p:spTree>
    <p:extLst>
      <p:ext uri="{BB962C8B-B14F-4D97-AF65-F5344CB8AC3E}">
        <p14:creationId xmlns:p14="http://schemas.microsoft.com/office/powerpoint/2010/main" val="13034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39825"/>
          </a:xfrm>
        </p:spPr>
        <p:txBody>
          <a:bodyPr>
            <a:normAutofit fontScale="90000"/>
          </a:bodyPr>
          <a:lstStyle/>
          <a:p>
            <a:pPr algn="l"/>
            <a:r>
              <a:rPr lang="en-US" dirty="0" smtClean="0"/>
              <a:t>Project Specific and Continuing Consultants contracts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38373"/>
            <a:ext cx="6222949" cy="33242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Cost/Expense Categories </a:t>
            </a:r>
          </a:p>
        </p:txBody>
      </p:sp>
      <p:sp>
        <p:nvSpPr>
          <p:cNvPr id="3" name="Content Placeholder 2"/>
          <p:cNvSpPr>
            <a:spLocks noGrp="1"/>
          </p:cNvSpPr>
          <p:nvPr>
            <p:ph idx="1"/>
          </p:nvPr>
        </p:nvSpPr>
        <p:spPr>
          <a:noFill/>
          <a:ln>
            <a:noFill/>
          </a:ln>
        </p:spPr>
        <p:txBody>
          <a:bodyPr>
            <a:normAutofit/>
          </a:bodyPr>
          <a:lstStyle/>
          <a:p>
            <a:pPr marL="0" indent="0">
              <a:buNone/>
            </a:pPr>
            <a:r>
              <a:rPr lang="en-US" sz="2800" dirty="0" smtClean="0"/>
              <a:t>23. Net Fee: The Formula used to calculate the Net Fee must be shown on the invoice. TDOT will not process an invoice billed on Net fee out </a:t>
            </a:r>
            <a:r>
              <a:rPr lang="en-US" sz="2800" smtClean="0"/>
              <a:t>of Cost.</a:t>
            </a:r>
            <a:endParaRPr lang="en-US" sz="1000" dirty="0"/>
          </a:p>
          <a:p>
            <a:pPr marL="0" indent="0">
              <a:buNone/>
            </a:pPr>
            <a:endParaRPr lang="en-US" sz="1000" dirty="0"/>
          </a:p>
          <a:p>
            <a:pPr marL="0" indent="0">
              <a:buNone/>
            </a:pPr>
            <a:r>
              <a:rPr lang="en-US" sz="2800" dirty="0" smtClean="0"/>
              <a:t>24. </a:t>
            </a:r>
            <a:r>
              <a:rPr lang="en-US" sz="2800" b="1" u="sng" dirty="0" smtClean="0"/>
              <a:t>Subcontractor Invoices</a:t>
            </a:r>
            <a:r>
              <a:rPr lang="en-US" sz="2800" b="1" dirty="0" smtClean="0"/>
              <a:t>: </a:t>
            </a:r>
            <a:r>
              <a:rPr lang="en-US" sz="2800" dirty="0" smtClean="0"/>
              <a:t>costs </a:t>
            </a:r>
            <a:r>
              <a:rPr lang="en-US" sz="2800" dirty="0"/>
              <a:t>shall be listed on a separate schedule and not included in the Direct </a:t>
            </a:r>
            <a:r>
              <a:rPr lang="en-US" sz="2800" dirty="0" smtClean="0"/>
              <a:t>Costs schedule.  Also the same level of detail must be provided on the copy of Sub- Consultant invoices.</a:t>
            </a:r>
            <a:endParaRPr lang="en-US" sz="2800" dirty="0"/>
          </a:p>
        </p:txBody>
      </p:sp>
    </p:spTree>
    <p:extLst>
      <p:ext uri="{BB962C8B-B14F-4D97-AF65-F5344CB8AC3E}">
        <p14:creationId xmlns:p14="http://schemas.microsoft.com/office/powerpoint/2010/main" val="422945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458200" cy="1143000"/>
          </a:xfrm>
        </p:spPr>
        <p:txBody>
          <a:bodyPr/>
          <a:lstStyle/>
          <a:p>
            <a:pPr algn="ctr"/>
            <a:r>
              <a:rPr lang="en-US" dirty="0"/>
              <a:t>Subcontractor Invoices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1828800"/>
            <a:ext cx="845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679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610600" cy="1143000"/>
          </a:xfrm>
        </p:spPr>
        <p:txBody>
          <a:bodyPr>
            <a:normAutofit fontScale="90000"/>
          </a:bodyPr>
          <a:lstStyle/>
          <a:p>
            <a:pPr algn="ctr"/>
            <a:r>
              <a:rPr lang="en-US" dirty="0" smtClean="0"/>
              <a:t>Mileage</a:t>
            </a:r>
            <a:r>
              <a:rPr lang="en-US" dirty="0"/>
              <a:t>, Travel Expenses, &amp; Meals </a:t>
            </a:r>
          </a:p>
        </p:txBody>
      </p:sp>
      <p:sp>
        <p:nvSpPr>
          <p:cNvPr id="3" name="Content Placeholder 2"/>
          <p:cNvSpPr>
            <a:spLocks noGrp="1"/>
          </p:cNvSpPr>
          <p:nvPr>
            <p:ph idx="1"/>
          </p:nvPr>
        </p:nvSpPr>
        <p:spPr/>
        <p:txBody>
          <a:bodyPr>
            <a:normAutofit fontScale="92500" lnSpcReduction="10000"/>
          </a:bodyPr>
          <a:lstStyle/>
          <a:p>
            <a:pPr>
              <a:buFont typeface="Wingdings 2" pitchFamily="18" charset="2"/>
              <a:buChar char=""/>
            </a:pPr>
            <a:r>
              <a:rPr lang="en-US" sz="3000" dirty="0" smtClean="0"/>
              <a:t>25. Check the updated travel rates using the  </a:t>
            </a:r>
            <a:r>
              <a:rPr lang="en-US" sz="3000" dirty="0"/>
              <a:t>State of TN </a:t>
            </a:r>
            <a:r>
              <a:rPr lang="en-US" sz="3000" dirty="0" smtClean="0"/>
              <a:t>Comprehensive Travel Regulations.</a:t>
            </a:r>
          </a:p>
          <a:p>
            <a:pPr>
              <a:buFont typeface="Wingdings 2" pitchFamily="18" charset="2"/>
              <a:buChar char=""/>
            </a:pPr>
            <a:endParaRPr lang="en-US" sz="3000" dirty="0"/>
          </a:p>
          <a:p>
            <a:pPr marL="0" indent="0">
              <a:buNone/>
            </a:pPr>
            <a:r>
              <a:rPr lang="en-US" sz="3000" dirty="0" smtClean="0"/>
              <a:t>	The </a:t>
            </a:r>
            <a:r>
              <a:rPr lang="en-US" sz="3000" dirty="0"/>
              <a:t>Department of Finance and </a:t>
            </a:r>
            <a:r>
              <a:rPr lang="en-US" sz="3000" dirty="0" smtClean="0"/>
              <a:t>	Administration’s </a:t>
            </a:r>
            <a:r>
              <a:rPr lang="en-US" sz="3000" dirty="0"/>
              <a:t>Comprehensive Travel </a:t>
            </a:r>
            <a:r>
              <a:rPr lang="en-US" sz="3000" dirty="0" smtClean="0"/>
              <a:t>	Regulations: </a:t>
            </a:r>
            <a:endParaRPr lang="en-US" sz="3000" dirty="0" smtClean="0"/>
          </a:p>
          <a:p>
            <a:pPr marL="0" indent="0">
              <a:buNone/>
            </a:pPr>
            <a:endParaRPr lang="en-US" sz="3000" dirty="0"/>
          </a:p>
          <a:p>
            <a:pPr marL="0" indent="0">
              <a:buNone/>
            </a:pPr>
            <a:r>
              <a:rPr lang="en-US" sz="3000" dirty="0" smtClean="0">
                <a:solidFill>
                  <a:srgbClr val="FFFF00"/>
                </a:solidFill>
              </a:rPr>
              <a:t>https</a:t>
            </a:r>
            <a:r>
              <a:rPr lang="en-US" sz="3000" dirty="0">
                <a:solidFill>
                  <a:srgbClr val="FFFF00"/>
                </a:solidFill>
              </a:rPr>
              <a:t>://www.tn.gov/content/dam/tn/finance/documents/fa_policies/policy8.pdf</a:t>
            </a:r>
            <a:r>
              <a:rPr lang="en-US" sz="3000" dirty="0" smtClean="0">
                <a:solidFill>
                  <a:srgbClr val="FFFF00"/>
                </a:solidFill>
              </a:rPr>
              <a:t>	</a:t>
            </a:r>
            <a:endParaRPr lang="en-US" sz="3000" dirty="0">
              <a:solidFill>
                <a:srgbClr val="FFFF00"/>
              </a:solidFill>
            </a:endParaRPr>
          </a:p>
          <a:p>
            <a:pPr marL="0" indent="0">
              <a:buNone/>
            </a:pPr>
            <a:endParaRPr lang="en-US" sz="3000" dirty="0">
              <a:solidFill>
                <a:srgbClr val="FFFF00"/>
              </a:solidFill>
            </a:endParaRPr>
          </a:p>
          <a:p>
            <a:pPr marL="0" indent="0">
              <a:buNone/>
            </a:pPr>
            <a:r>
              <a:rPr lang="en-US" dirty="0"/>
              <a:t>	</a:t>
            </a:r>
          </a:p>
        </p:txBody>
      </p:sp>
    </p:spTree>
    <p:extLst>
      <p:ext uri="{BB962C8B-B14F-4D97-AF65-F5344CB8AC3E}">
        <p14:creationId xmlns:p14="http://schemas.microsoft.com/office/powerpoint/2010/main" val="34986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3536"/>
            <a:ext cx="8534400" cy="1143000"/>
          </a:xfrm>
        </p:spPr>
        <p:txBody>
          <a:bodyPr>
            <a:normAutofit fontScale="90000"/>
          </a:bodyPr>
          <a:lstStyle/>
          <a:p>
            <a:pPr algn="ctr"/>
            <a:r>
              <a:rPr lang="en-US" dirty="0"/>
              <a:t>Mileage, Travel Expenses, &amp; Meals </a:t>
            </a:r>
          </a:p>
        </p:txBody>
      </p:sp>
      <p:sp>
        <p:nvSpPr>
          <p:cNvPr id="3" name="Content Placeholder 2"/>
          <p:cNvSpPr>
            <a:spLocks noGrp="1"/>
          </p:cNvSpPr>
          <p:nvPr>
            <p:ph idx="1"/>
          </p:nvPr>
        </p:nvSpPr>
        <p:spPr/>
        <p:txBody>
          <a:bodyPr>
            <a:normAutofit/>
          </a:bodyPr>
          <a:lstStyle/>
          <a:p>
            <a:pPr marL="0" indent="0" algn="ctr">
              <a:buNone/>
            </a:pPr>
            <a:r>
              <a:rPr lang="en-US" sz="2800" dirty="0"/>
              <a:t>State of Tennessee Comprehensive Travel Regulations define guidelines for: </a:t>
            </a:r>
          </a:p>
          <a:p>
            <a:pPr marL="0" indent="0">
              <a:buNone/>
            </a:pPr>
            <a:endParaRPr lang="en-US" sz="2800" dirty="0" smtClean="0"/>
          </a:p>
          <a:p>
            <a:pPr algn="ctr">
              <a:buFont typeface="Wingdings" panose="05000000000000000000" pitchFamily="2" charset="2"/>
              <a:buChar char="ü"/>
            </a:pPr>
            <a:r>
              <a:rPr lang="en-US" sz="2800" dirty="0" smtClean="0"/>
              <a:t>Lodging </a:t>
            </a:r>
          </a:p>
          <a:p>
            <a:pPr algn="ctr">
              <a:buFont typeface="Wingdings" panose="05000000000000000000" pitchFamily="2" charset="2"/>
              <a:buChar char="ü"/>
            </a:pPr>
            <a:r>
              <a:rPr lang="en-US" sz="2800" dirty="0" smtClean="0"/>
              <a:t>Travel </a:t>
            </a:r>
            <a:r>
              <a:rPr lang="en-US" sz="2800" dirty="0"/>
              <a:t>with personally owned automobile</a:t>
            </a:r>
          </a:p>
          <a:p>
            <a:pPr algn="ctr">
              <a:buFont typeface="Wingdings" panose="05000000000000000000" pitchFamily="2" charset="2"/>
              <a:buChar char="ü"/>
            </a:pPr>
            <a:r>
              <a:rPr lang="en-US" sz="2800" dirty="0" smtClean="0"/>
              <a:t>Parking</a:t>
            </a:r>
            <a:endParaRPr lang="en-US" sz="2800" dirty="0"/>
          </a:p>
          <a:p>
            <a:pPr algn="ctr">
              <a:buFont typeface="Wingdings" panose="05000000000000000000" pitchFamily="2" charset="2"/>
              <a:buChar char="ü"/>
            </a:pPr>
            <a:r>
              <a:rPr lang="en-US" sz="2800" dirty="0" smtClean="0"/>
              <a:t>Per </a:t>
            </a:r>
            <a:r>
              <a:rPr lang="en-US" sz="2800" dirty="0"/>
              <a:t>Diem Rates for Meals/Incidentals</a:t>
            </a:r>
          </a:p>
          <a:p>
            <a:pPr algn="ctr">
              <a:buFont typeface="Wingdings" panose="05000000000000000000" pitchFamily="2" charset="2"/>
              <a:buChar char="ü"/>
            </a:pPr>
            <a:r>
              <a:rPr lang="en-US" sz="2800" dirty="0" smtClean="0"/>
              <a:t>Per </a:t>
            </a:r>
            <a:r>
              <a:rPr lang="en-US" sz="2800" dirty="0"/>
              <a:t>Diem Rates for three-fourths Calculations</a:t>
            </a:r>
          </a:p>
          <a:p>
            <a:pPr algn="ctr">
              <a:buFont typeface="Wingdings" panose="05000000000000000000" pitchFamily="2" charset="2"/>
              <a:buChar char="ü"/>
            </a:pPr>
            <a:r>
              <a:rPr lang="en-US" sz="2800" dirty="0" smtClean="0"/>
              <a:t>Other </a:t>
            </a:r>
            <a:r>
              <a:rPr lang="en-US" sz="2800" dirty="0"/>
              <a:t>Travel Related Items</a:t>
            </a:r>
          </a:p>
          <a:p>
            <a:endParaRPr lang="en-US" dirty="0"/>
          </a:p>
        </p:txBody>
      </p:sp>
    </p:spTree>
    <p:extLst>
      <p:ext uri="{BB962C8B-B14F-4D97-AF65-F5344CB8AC3E}">
        <p14:creationId xmlns:p14="http://schemas.microsoft.com/office/powerpoint/2010/main" val="8885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3" end="3"/>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4" end="4"/>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5" end="5"/>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3">
                                            <p:txEl>
                                              <p:pRg st="6" end="6"/>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534400" cy="1143000"/>
          </a:xfrm>
        </p:spPr>
        <p:txBody>
          <a:bodyPr>
            <a:normAutofit fontScale="90000"/>
          </a:bodyPr>
          <a:lstStyle/>
          <a:p>
            <a:pPr algn="ctr"/>
            <a:r>
              <a:rPr lang="en-US" dirty="0"/>
              <a:t>Mileage, Travel Expenses, &amp; Meals </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pPr marL="0" indent="0">
              <a:buNone/>
            </a:pPr>
            <a:r>
              <a:rPr lang="en-US" dirty="0" smtClean="0"/>
              <a:t>26. </a:t>
            </a:r>
            <a:r>
              <a:rPr lang="en-US" b="1" u="sng" dirty="0" smtClean="0"/>
              <a:t>Mileage </a:t>
            </a:r>
            <a:r>
              <a:rPr lang="en-US" b="1" u="sng" dirty="0"/>
              <a:t>logs</a:t>
            </a:r>
            <a:r>
              <a:rPr lang="en-US" dirty="0"/>
              <a:t> </a:t>
            </a:r>
            <a:endParaRPr lang="en-US" dirty="0" smtClean="0"/>
          </a:p>
          <a:p>
            <a:pPr marL="0" indent="0">
              <a:buNone/>
            </a:pPr>
            <a:r>
              <a:rPr lang="en-US" dirty="0" smtClean="0"/>
              <a:t>Employee name</a:t>
            </a:r>
          </a:p>
          <a:p>
            <a:pPr marL="0" indent="0">
              <a:buNone/>
            </a:pPr>
            <a:r>
              <a:rPr lang="en-US" dirty="0" smtClean="0"/>
              <a:t>Date(s</a:t>
            </a:r>
            <a:r>
              <a:rPr lang="en-US" dirty="0"/>
              <a:t>) of </a:t>
            </a:r>
            <a:r>
              <a:rPr lang="en-US" dirty="0" smtClean="0"/>
              <a:t>travel</a:t>
            </a:r>
          </a:p>
          <a:p>
            <a:pPr marL="0" indent="0">
              <a:buNone/>
            </a:pPr>
            <a:r>
              <a:rPr lang="en-US" dirty="0" smtClean="0"/>
              <a:t>Beginning </a:t>
            </a:r>
            <a:r>
              <a:rPr lang="en-US" dirty="0"/>
              <a:t>and ending </a:t>
            </a:r>
            <a:r>
              <a:rPr lang="en-US" dirty="0" smtClean="0"/>
              <a:t>location</a:t>
            </a:r>
          </a:p>
          <a:p>
            <a:pPr marL="0" indent="0">
              <a:buNone/>
            </a:pPr>
            <a:r>
              <a:rPr lang="en-US" dirty="0" smtClean="0"/>
              <a:t>Number </a:t>
            </a:r>
            <a:r>
              <a:rPr lang="en-US" dirty="0"/>
              <a:t>of </a:t>
            </a:r>
            <a:r>
              <a:rPr lang="en-US" dirty="0" smtClean="0"/>
              <a:t>miles</a:t>
            </a:r>
          </a:p>
          <a:p>
            <a:pPr marL="0" indent="0">
              <a:buNone/>
            </a:pPr>
            <a:r>
              <a:rPr lang="en-US" dirty="0" smtClean="0"/>
              <a:t>Rate</a:t>
            </a:r>
          </a:p>
          <a:p>
            <a:pPr marL="0" indent="0">
              <a:buNone/>
            </a:pPr>
            <a:r>
              <a:rPr lang="en-US" dirty="0" smtClean="0"/>
              <a:t>Purpose </a:t>
            </a:r>
            <a:r>
              <a:rPr lang="en-US" dirty="0"/>
              <a:t>of travel </a:t>
            </a:r>
            <a:r>
              <a:rPr lang="en-US" dirty="0" smtClean="0"/>
              <a:t>  </a:t>
            </a:r>
          </a:p>
          <a:p>
            <a:pPr marL="0" indent="0">
              <a:buNone/>
            </a:pPr>
            <a:endParaRPr lang="en-US" sz="1200" dirty="0"/>
          </a:p>
          <a:p>
            <a:pPr marL="0" indent="0">
              <a:buNone/>
            </a:pPr>
            <a:r>
              <a:rPr lang="en-US" dirty="0" smtClean="0">
                <a:solidFill>
                  <a:srgbClr val="FF0000"/>
                </a:solidFill>
              </a:rPr>
              <a:t>Note</a:t>
            </a:r>
            <a:r>
              <a:rPr lang="en-US" dirty="0">
                <a:solidFill>
                  <a:srgbClr val="FF0000"/>
                </a:solidFill>
              </a:rPr>
              <a:t>:</a:t>
            </a:r>
            <a:r>
              <a:rPr lang="en-US" dirty="0"/>
              <a:t> The travel regulation would state the approved mileage rate that can be charged, </a:t>
            </a:r>
            <a:r>
              <a:rPr lang="en-US" u="sng" dirty="0"/>
              <a:t>but the log must be included</a:t>
            </a:r>
            <a:r>
              <a:rPr lang="en-US" u="sng" dirty="0" smtClean="0"/>
              <a:t>.</a:t>
            </a:r>
            <a:endParaRPr lang="en-US" u="sng" dirty="0"/>
          </a:p>
        </p:txBody>
      </p:sp>
    </p:spTree>
    <p:extLst>
      <p:ext uri="{BB962C8B-B14F-4D97-AF65-F5344CB8AC3E}">
        <p14:creationId xmlns:p14="http://schemas.microsoft.com/office/powerpoint/2010/main" val="16728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Costs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1600200"/>
            <a:ext cx="853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694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Mileage Log</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373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1097280" anchor="ctr">
            <a:normAutofit fontScale="90000"/>
          </a:bodyPr>
          <a:lstStyle/>
          <a:p>
            <a:r>
              <a:rPr lang="en-US" dirty="0"/>
              <a:t>Mileage, Travel Expenses, &amp; Meals </a:t>
            </a:r>
          </a:p>
        </p:txBody>
      </p:sp>
      <p:sp>
        <p:nvSpPr>
          <p:cNvPr id="3" name="Content Placeholder 2"/>
          <p:cNvSpPr>
            <a:spLocks noGrp="1"/>
          </p:cNvSpPr>
          <p:nvPr>
            <p:ph idx="1"/>
          </p:nvPr>
        </p:nvSpPr>
        <p:spPr/>
        <p:txBody>
          <a:bodyPr>
            <a:normAutofit fontScale="85000" lnSpcReduction="20000"/>
          </a:bodyPr>
          <a:lstStyle/>
          <a:p>
            <a:pPr marL="0" indent="0">
              <a:buNone/>
            </a:pPr>
            <a:r>
              <a:rPr lang="en-US" sz="2800" dirty="0" smtClean="0"/>
              <a:t>27. </a:t>
            </a:r>
            <a:r>
              <a:rPr lang="en-US" sz="2800" b="1" u="sng" dirty="0" smtClean="0"/>
              <a:t>Travel </a:t>
            </a:r>
            <a:r>
              <a:rPr lang="en-US" sz="2800" b="1" u="sng" dirty="0"/>
              <a:t>expenses </a:t>
            </a:r>
            <a:r>
              <a:rPr lang="en-US" sz="2800" dirty="0"/>
              <a:t>(meals, per diem, hotel rates, etc.) must be in accordance with the </a:t>
            </a:r>
            <a:r>
              <a:rPr lang="en-US" sz="2800" dirty="0" smtClean="0"/>
              <a:t>State travel regulations.  </a:t>
            </a:r>
            <a:r>
              <a:rPr lang="en-US" sz="2800" dirty="0"/>
              <a:t>An example of support could be a </a:t>
            </a:r>
            <a:r>
              <a:rPr lang="en-US" sz="2800" u="sng" dirty="0"/>
              <a:t>detailed expense report </a:t>
            </a:r>
            <a:r>
              <a:rPr lang="en-US" sz="2800" dirty="0"/>
              <a:t>or copies of lodging and meal receipts</a:t>
            </a:r>
            <a:r>
              <a:rPr lang="en-US" sz="2800" dirty="0" smtClean="0"/>
              <a:t>.  All travel charges have to be incurred.</a:t>
            </a:r>
          </a:p>
          <a:p>
            <a:pPr marL="0" indent="0">
              <a:buNone/>
            </a:pPr>
            <a:endParaRPr lang="en-US" sz="2800" dirty="0"/>
          </a:p>
          <a:p>
            <a:pPr marL="0" indent="0">
              <a:buNone/>
            </a:pPr>
            <a:r>
              <a:rPr lang="en-US" sz="2800" dirty="0" smtClean="0"/>
              <a:t>28. If </a:t>
            </a:r>
            <a:r>
              <a:rPr lang="en-US" sz="2800" dirty="0"/>
              <a:t>a subcontractor has travel expenses, </a:t>
            </a:r>
            <a:r>
              <a:rPr lang="en-US" sz="2800" dirty="0" smtClean="0"/>
              <a:t>reimbursement </a:t>
            </a:r>
            <a:r>
              <a:rPr lang="en-US" sz="2800" dirty="0"/>
              <a:t>will be </a:t>
            </a:r>
            <a:r>
              <a:rPr lang="en-US" sz="2800" dirty="0" smtClean="0"/>
              <a:t>according to State of TN Travel Regulations.</a:t>
            </a:r>
          </a:p>
          <a:p>
            <a:pPr marL="0" indent="0">
              <a:buNone/>
            </a:pPr>
            <a:endParaRPr lang="en-US" sz="2800" dirty="0"/>
          </a:p>
          <a:p>
            <a:pPr marL="0" indent="0">
              <a:buNone/>
            </a:pPr>
            <a:r>
              <a:rPr lang="en-US" sz="2800" dirty="0" smtClean="0"/>
              <a:t>29. Do </a:t>
            </a:r>
            <a:r>
              <a:rPr lang="en-US" sz="2800" dirty="0"/>
              <a:t>Not include Personal Private Information (</a:t>
            </a:r>
            <a:r>
              <a:rPr lang="en-US" sz="2800" dirty="0" err="1"/>
              <a:t>ssn</a:t>
            </a:r>
            <a:r>
              <a:rPr lang="en-US" sz="2800" dirty="0"/>
              <a:t>, tax information, bank or credit card </a:t>
            </a:r>
            <a:r>
              <a:rPr lang="en-US" sz="2800" dirty="0" smtClean="0"/>
              <a:t>info, etc.)</a:t>
            </a:r>
          </a:p>
          <a:p>
            <a:pPr marL="0" indent="0">
              <a:buNone/>
            </a:pPr>
            <a:endParaRPr lang="en-US" sz="2800" dirty="0" smtClean="0"/>
          </a:p>
          <a:p>
            <a:pPr marL="0" indent="0">
              <a:buNone/>
            </a:pPr>
            <a:r>
              <a:rPr lang="en-US" sz="2800" dirty="0" smtClean="0"/>
              <a:t>30. </a:t>
            </a:r>
            <a:r>
              <a:rPr lang="en-US" sz="2800" dirty="0"/>
              <a:t>All supporting documentation must be legible.  No “</a:t>
            </a:r>
            <a:r>
              <a:rPr lang="en-US" sz="2800" dirty="0">
                <a:solidFill>
                  <a:srgbClr val="FFFF00"/>
                </a:solidFill>
              </a:rPr>
              <a:t>highlighting</a:t>
            </a:r>
            <a:r>
              <a:rPr lang="en-US" sz="2800" dirty="0"/>
              <a:t>” that may result in copies not being legible. </a:t>
            </a:r>
          </a:p>
          <a:p>
            <a:pPr marL="0" indent="0">
              <a:buNone/>
            </a:pPr>
            <a:endParaRPr lang="en-US" sz="2800" dirty="0"/>
          </a:p>
        </p:txBody>
      </p:sp>
    </p:spTree>
    <p:extLst>
      <p:ext uri="{BB962C8B-B14F-4D97-AF65-F5344CB8AC3E}">
        <p14:creationId xmlns:p14="http://schemas.microsoft.com/office/powerpoint/2010/main" val="32081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0"/>
            <a:ext cx="8839200" cy="762000"/>
          </a:xfrm>
        </p:spPr>
        <p:txBody>
          <a:bodyPr/>
          <a:lstStyle/>
          <a:p>
            <a:pPr marL="838200" indent="-838200" algn="ctr" eaLnBrk="1" hangingPunct="1">
              <a:defRPr/>
            </a:pPr>
            <a:r>
              <a:rPr lang="en-US" sz="3300" b="1" dirty="0" smtClean="0"/>
              <a:t>  Vendor </a:t>
            </a:r>
            <a:r>
              <a:rPr lang="en-US" sz="3300" b="1" dirty="0"/>
              <a:t>C</a:t>
            </a:r>
            <a:r>
              <a:rPr lang="en-US" sz="3300" b="1" dirty="0" smtClean="0"/>
              <a:t>ontact Information </a:t>
            </a:r>
          </a:p>
        </p:txBody>
      </p:sp>
      <p:sp>
        <p:nvSpPr>
          <p:cNvPr id="9219" name="Rectangle 3"/>
          <p:cNvSpPr>
            <a:spLocks noGrp="1" noChangeArrowheads="1"/>
          </p:cNvSpPr>
          <p:nvPr>
            <p:ph idx="1"/>
          </p:nvPr>
        </p:nvSpPr>
        <p:spPr>
          <a:xfrm>
            <a:off x="0" y="762000"/>
            <a:ext cx="8991600" cy="6172200"/>
          </a:xfrm>
        </p:spPr>
        <p:txBody>
          <a:bodyPr>
            <a:normAutofit/>
          </a:bodyPr>
          <a:lstStyle/>
          <a:p>
            <a:pPr eaLnBrk="1" hangingPunct="1">
              <a:buClr>
                <a:schemeClr val="tx1"/>
              </a:buClr>
              <a:buFont typeface="Wingdings" panose="05000000000000000000" pitchFamily="2" charset="2"/>
              <a:buChar char="v"/>
              <a:defRPr/>
            </a:pPr>
            <a:r>
              <a:rPr lang="en-US" sz="2800" dirty="0"/>
              <a:t>All new vendors must complete a </a:t>
            </a:r>
            <a:r>
              <a:rPr lang="en-US" sz="2800" u="sng" dirty="0"/>
              <a:t>W-9 form</a:t>
            </a:r>
            <a:r>
              <a:rPr lang="en-US" sz="2800" dirty="0"/>
              <a:t>. We need this information to set up an account on our database</a:t>
            </a:r>
            <a:r>
              <a:rPr lang="en-US" sz="2800" dirty="0" smtClean="0"/>
              <a:t>.</a:t>
            </a:r>
          </a:p>
          <a:p>
            <a:pPr eaLnBrk="1" hangingPunct="1">
              <a:buClr>
                <a:schemeClr val="tx1"/>
              </a:buClr>
              <a:buFont typeface="Wingdings" panose="05000000000000000000" pitchFamily="2" charset="2"/>
              <a:buChar char="v"/>
              <a:defRPr/>
            </a:pPr>
            <a:endParaRPr lang="en-US" sz="1000" dirty="0"/>
          </a:p>
          <a:p>
            <a:pPr eaLnBrk="1" hangingPunct="1">
              <a:buClr>
                <a:schemeClr val="tx1"/>
              </a:buClr>
              <a:buFont typeface="Wingdings" panose="05000000000000000000" pitchFamily="2" charset="2"/>
              <a:buChar char="v"/>
              <a:defRPr/>
            </a:pPr>
            <a:r>
              <a:rPr lang="en-US" sz="2800" dirty="0"/>
              <a:t>Vendors may choose to be paid by check or ACH (electronically). </a:t>
            </a:r>
            <a:r>
              <a:rPr lang="en-US" sz="2800" dirty="0" smtClean="0"/>
              <a:t> An </a:t>
            </a:r>
            <a:r>
              <a:rPr lang="en-US" sz="2800" u="sng" dirty="0" smtClean="0"/>
              <a:t>ACH payment</a:t>
            </a:r>
            <a:r>
              <a:rPr lang="en-US" sz="2800" dirty="0" smtClean="0"/>
              <a:t> is </a:t>
            </a:r>
            <a:r>
              <a:rPr lang="en-US" sz="2800" dirty="0"/>
              <a:t>directly deposited into the </a:t>
            </a:r>
            <a:r>
              <a:rPr lang="en-US" sz="2800" dirty="0" smtClean="0"/>
              <a:t>vendor </a:t>
            </a:r>
            <a:r>
              <a:rPr lang="en-US" sz="2800" dirty="0"/>
              <a:t>bank </a:t>
            </a:r>
            <a:r>
              <a:rPr lang="en-US" sz="2800" dirty="0" smtClean="0"/>
              <a:t>account and it is a  </a:t>
            </a:r>
            <a:r>
              <a:rPr lang="en-US" sz="2800" dirty="0"/>
              <a:t>faster, more secure, and the preferred method of payment. </a:t>
            </a:r>
            <a:endParaRPr lang="en-US" sz="2800" dirty="0" smtClean="0"/>
          </a:p>
          <a:p>
            <a:pPr eaLnBrk="1" hangingPunct="1">
              <a:buClr>
                <a:schemeClr val="tx1"/>
              </a:buClr>
              <a:buFont typeface="Wingdings" panose="05000000000000000000" pitchFamily="2" charset="2"/>
              <a:buChar char="v"/>
              <a:defRPr/>
            </a:pPr>
            <a:endParaRPr lang="en-US" sz="1000" dirty="0"/>
          </a:p>
          <a:p>
            <a:pPr eaLnBrk="1" hangingPunct="1">
              <a:buClr>
                <a:schemeClr val="tx1"/>
              </a:buClr>
              <a:buFont typeface="Wingdings" panose="05000000000000000000" pitchFamily="2" charset="2"/>
              <a:buChar char="v"/>
              <a:defRPr/>
            </a:pPr>
            <a:r>
              <a:rPr lang="en-US" sz="2800" dirty="0"/>
              <a:t>Notify the </a:t>
            </a:r>
            <a:r>
              <a:rPr lang="en-US" sz="2800" dirty="0" smtClean="0"/>
              <a:t>Finance division immediately </a:t>
            </a:r>
            <a:r>
              <a:rPr lang="en-US" sz="2800" dirty="0"/>
              <a:t>of changes in </a:t>
            </a:r>
            <a:r>
              <a:rPr lang="en-US" sz="2800" dirty="0" smtClean="0"/>
              <a:t>the </a:t>
            </a:r>
            <a:r>
              <a:rPr lang="en-US" sz="2800" dirty="0"/>
              <a:t>remittance address or banking information. Incorrect information can result in “</a:t>
            </a:r>
            <a:r>
              <a:rPr lang="en-US" sz="2800" u="sng" dirty="0"/>
              <a:t>cancel and reissue</a:t>
            </a:r>
            <a:r>
              <a:rPr lang="en-US" sz="2800" dirty="0"/>
              <a:t>” payments. This is a complicated process and delays payments for several weeks.</a:t>
            </a:r>
          </a:p>
          <a:p>
            <a:pPr eaLnBrk="1" hangingPunct="1">
              <a:buClr>
                <a:schemeClr val="tx1"/>
              </a:buClr>
              <a:defRPr/>
            </a:pPr>
            <a:endParaRPr lang="en-US" sz="2800" dirty="0" smtClean="0"/>
          </a:p>
        </p:txBody>
      </p:sp>
    </p:spTree>
    <p:extLst>
      <p:ext uri="{BB962C8B-B14F-4D97-AF65-F5344CB8AC3E}">
        <p14:creationId xmlns:p14="http://schemas.microsoft.com/office/powerpoint/2010/main" val="4174349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strVal val="#ppt_w*2.5"/>
                                          </p:val>
                                        </p:tav>
                                        <p:tav tm="100000">
                                          <p:val>
                                            <p:strVal val="#ppt_w"/>
                                          </p:val>
                                        </p:tav>
                                      </p:tavLst>
                                    </p:anim>
                                    <p:anim calcmode="lin" valueType="num">
                                      <p:cBhvr>
                                        <p:cTn id="8" dur="2000" fill="hold"/>
                                        <p:tgtEl>
                                          <p:spTgt spid="9218"/>
                                        </p:tgtEl>
                                        <p:attrNameLst>
                                          <p:attrName>ppt_h</p:attrName>
                                        </p:attrNameLst>
                                      </p:cBhvr>
                                      <p:tavLst>
                                        <p:tav tm="0">
                                          <p:val>
                                            <p:strVal val="#ppt_h"/>
                                          </p:val>
                                        </p:tav>
                                        <p:tav tm="100000">
                                          <p:val>
                                            <p:strVal val="#ppt_h"/>
                                          </p:val>
                                        </p:tav>
                                      </p:tavLst>
                                    </p:anim>
                                    <p:anim calcmode="lin" valueType="num">
                                      <p:cBhvr>
                                        <p:cTn id="9" dur="2000" fill="hold"/>
                                        <p:tgtEl>
                                          <p:spTgt spid="92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2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 calcmode="lin" valueType="num">
                                      <p:cBhvr additive="base">
                                        <p:cTn id="16"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 calcmode="lin" valueType="num">
                                      <p:cBhvr additive="base">
                                        <p:cTn id="28"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Summary</a:t>
            </a:r>
            <a:endParaRPr lang="en-US" dirty="0"/>
          </a:p>
        </p:txBody>
      </p:sp>
      <p:sp>
        <p:nvSpPr>
          <p:cNvPr id="3" name="Content Placeholder 2"/>
          <p:cNvSpPr>
            <a:spLocks noGrp="1"/>
          </p:cNvSpPr>
          <p:nvPr>
            <p:ph idx="1"/>
          </p:nvPr>
        </p:nvSpPr>
        <p:spPr>
          <a:xfrm>
            <a:off x="152400" y="1524000"/>
            <a:ext cx="8991600" cy="4450080"/>
          </a:xfrm>
        </p:spPr>
        <p:txBody>
          <a:bodyPr>
            <a:normAutofit/>
          </a:bodyPr>
          <a:lstStyle/>
          <a:p>
            <a:pPr>
              <a:buFont typeface="Wingdings" panose="05000000000000000000" pitchFamily="2" charset="2"/>
              <a:buChar char="ü"/>
            </a:pPr>
            <a:endParaRPr lang="en-US" sz="1000" dirty="0"/>
          </a:p>
          <a:p>
            <a:pPr>
              <a:buFont typeface="Wingdings" panose="05000000000000000000" pitchFamily="2" charset="2"/>
              <a:buChar char="ü"/>
            </a:pPr>
            <a:r>
              <a:rPr lang="en-US" sz="2800" dirty="0" smtClean="0"/>
              <a:t>Check </a:t>
            </a:r>
            <a:r>
              <a:rPr lang="en-US" sz="2800" dirty="0"/>
              <a:t>all addition and </a:t>
            </a:r>
            <a:r>
              <a:rPr lang="en-US" sz="2800" u="sng" dirty="0"/>
              <a:t>mathematical calculations</a:t>
            </a:r>
            <a:r>
              <a:rPr lang="en-US" sz="2800" u="sng" dirty="0" smtClean="0"/>
              <a:t>.</a:t>
            </a:r>
          </a:p>
          <a:p>
            <a:pPr>
              <a:buFont typeface="Wingdings" panose="05000000000000000000" pitchFamily="2" charset="2"/>
              <a:buChar char="ü"/>
            </a:pPr>
            <a:endParaRPr lang="en-US" sz="1000" u="sng" dirty="0"/>
          </a:p>
          <a:p>
            <a:pPr>
              <a:buFont typeface="Wingdings" panose="05000000000000000000" pitchFamily="2" charset="2"/>
              <a:buChar char="ü"/>
            </a:pPr>
            <a:r>
              <a:rPr lang="en-US" sz="2800" dirty="0" smtClean="0"/>
              <a:t>Our </a:t>
            </a:r>
            <a:r>
              <a:rPr lang="en-US" sz="2800" dirty="0"/>
              <a:t>office will use the industry standard in regard to “rounding” being three decimals (i.e. $1,080.927 will be considered $1,080.93) </a:t>
            </a:r>
            <a:endParaRPr lang="en-US" sz="2800" dirty="0" smtClean="0"/>
          </a:p>
          <a:p>
            <a:pPr>
              <a:buFont typeface="Wingdings" panose="05000000000000000000" pitchFamily="2" charset="2"/>
              <a:buChar char="ü"/>
            </a:pPr>
            <a:r>
              <a:rPr lang="en-US" sz="2800" dirty="0"/>
              <a:t>Supporting documentation should be validated per invoicing requirements</a:t>
            </a:r>
          </a:p>
          <a:p>
            <a:pPr>
              <a:buFont typeface="Wingdings" panose="05000000000000000000" pitchFamily="2" charset="2"/>
              <a:buChar char="ü"/>
            </a:pPr>
            <a:endParaRPr lang="en-US" sz="2800" dirty="0"/>
          </a:p>
          <a:p>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99" y="5486400"/>
            <a:ext cx="1862510" cy="108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74320" rIns="2743200" anchor="t"/>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Invoice Requirements</a:t>
            </a:r>
            <a:endParaRPr lang="en-US" dirty="0"/>
          </a:p>
          <a:p>
            <a:r>
              <a:rPr lang="en-US" dirty="0"/>
              <a:t>Checklist</a:t>
            </a:r>
          </a:p>
          <a:p>
            <a:r>
              <a:rPr lang="en-US" dirty="0"/>
              <a:t>Invoice T</a:t>
            </a:r>
            <a:r>
              <a:rPr lang="en-US" dirty="0" smtClean="0"/>
              <a:t>emplate</a:t>
            </a:r>
          </a:p>
          <a:p>
            <a:endParaRPr lang="en-US" dirty="0"/>
          </a:p>
        </p:txBody>
      </p:sp>
    </p:spTree>
    <p:extLst>
      <p:ext uri="{BB962C8B-B14F-4D97-AF65-F5344CB8AC3E}">
        <p14:creationId xmlns:p14="http://schemas.microsoft.com/office/powerpoint/2010/main" val="1249092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Summary</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ü"/>
            </a:pPr>
            <a:endParaRPr lang="en-US" sz="1000" dirty="0" smtClean="0"/>
          </a:p>
          <a:p>
            <a:pPr>
              <a:buFont typeface="Wingdings" panose="05000000000000000000" pitchFamily="2" charset="2"/>
              <a:buChar char="ü"/>
            </a:pPr>
            <a:r>
              <a:rPr lang="en-US" sz="2800" dirty="0" smtClean="0"/>
              <a:t>The </a:t>
            </a:r>
            <a:r>
              <a:rPr lang="en-US" sz="2800" dirty="0"/>
              <a:t>division should not mark invoices up, with the exception of pennies for rounding differences.  If </a:t>
            </a:r>
            <a:r>
              <a:rPr lang="en-US" sz="2800" u="sng" dirty="0"/>
              <a:t>significant changes </a:t>
            </a:r>
            <a:r>
              <a:rPr lang="en-US" sz="2800" dirty="0"/>
              <a:t>are necessary, an updated invoice should be requested from the vendor. </a:t>
            </a:r>
            <a:endParaRPr lang="en-US" sz="2800" dirty="0" smtClean="0"/>
          </a:p>
          <a:p>
            <a:pPr>
              <a:buFont typeface="Wingdings" panose="05000000000000000000" pitchFamily="2" charset="2"/>
              <a:buChar char="ü"/>
            </a:pPr>
            <a:r>
              <a:rPr lang="en-US" sz="2800" dirty="0" smtClean="0"/>
              <a:t>Do not alter an </a:t>
            </a:r>
            <a:r>
              <a:rPr lang="en-US" sz="2800" smtClean="0"/>
              <a:t>invoice number- Invoice </a:t>
            </a:r>
            <a:r>
              <a:rPr lang="en-US" sz="2800" dirty="0"/>
              <a:t>numbers can only be used once.  A rejected number indicates that it has been entered before. </a:t>
            </a:r>
            <a:r>
              <a:rPr lang="en-US" sz="2800" dirty="0" smtClean="0"/>
              <a:t>Edison </a:t>
            </a:r>
            <a:r>
              <a:rPr lang="en-US" sz="2800" dirty="0"/>
              <a:t>will not allow to re-use the same </a:t>
            </a:r>
            <a:r>
              <a:rPr lang="en-US" sz="2800" dirty="0" smtClean="0"/>
              <a:t>invoice </a:t>
            </a:r>
            <a:r>
              <a:rPr lang="en-US" sz="2800" dirty="0"/>
              <a:t># for the same vendor.</a:t>
            </a:r>
          </a:p>
          <a:p>
            <a:pPr>
              <a:buFont typeface="Wingdings" panose="05000000000000000000" pitchFamily="2" charset="2"/>
              <a:buChar char="ü"/>
            </a:pPr>
            <a:r>
              <a:rPr lang="en-US" sz="2800" dirty="0"/>
              <a:t>Check the updated invoice </a:t>
            </a:r>
            <a:r>
              <a:rPr lang="en-US" sz="2800" dirty="0" smtClean="0"/>
              <a:t>template.</a:t>
            </a:r>
            <a:endParaRPr lang="en-US" sz="2800" dirty="0"/>
          </a:p>
          <a:p>
            <a:pPr>
              <a:buFont typeface="Wingdings" panose="05000000000000000000" pitchFamily="2" charset="2"/>
              <a:buChar char="ü"/>
            </a:pPr>
            <a:endParaRPr lang="en-US" sz="2800" dirty="0"/>
          </a:p>
        </p:txBody>
      </p:sp>
    </p:spTree>
    <p:extLst>
      <p:ext uri="{BB962C8B-B14F-4D97-AF65-F5344CB8AC3E}">
        <p14:creationId xmlns:p14="http://schemas.microsoft.com/office/powerpoint/2010/main" val="8675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2926080" anchor="t"/>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Our </a:t>
            </a:r>
            <a:r>
              <a:rPr lang="en-US" dirty="0"/>
              <a:t>goal is to get </a:t>
            </a:r>
            <a:r>
              <a:rPr lang="en-US" dirty="0" smtClean="0"/>
              <a:t>invoices </a:t>
            </a:r>
            <a:r>
              <a:rPr lang="en-US"/>
              <a:t>paid </a:t>
            </a:r>
            <a:r>
              <a:rPr lang="en-US" smtClean="0"/>
              <a:t>correctly </a:t>
            </a:r>
            <a:r>
              <a:rPr lang="en-US" dirty="0" smtClean="0"/>
              <a:t>and in a timely manner which </a:t>
            </a:r>
            <a:r>
              <a:rPr lang="en-US" dirty="0"/>
              <a:t>can be achieved by a </a:t>
            </a:r>
            <a:r>
              <a:rPr lang="en-US" dirty="0" smtClean="0"/>
              <a:t>collective </a:t>
            </a:r>
            <a:r>
              <a:rPr lang="en-US" dirty="0"/>
              <a:t>t</a:t>
            </a:r>
            <a:r>
              <a:rPr lang="en-US" dirty="0" smtClean="0"/>
              <a:t>eam effort </a:t>
            </a:r>
            <a:r>
              <a:rPr lang="en-US" dirty="0"/>
              <a:t>between </a:t>
            </a:r>
            <a:r>
              <a:rPr lang="en-US" dirty="0" smtClean="0">
                <a:solidFill>
                  <a:schemeClr val="tx1">
                    <a:lumMod val="95000"/>
                  </a:schemeClr>
                </a:solidFill>
              </a:rPr>
              <a:t>Suppliers</a:t>
            </a:r>
            <a:r>
              <a:rPr lang="en-US" dirty="0" smtClean="0"/>
              <a:t>, TDOT Program areas, and </a:t>
            </a:r>
            <a:r>
              <a:rPr lang="en-US" dirty="0"/>
              <a:t>Finance </a:t>
            </a:r>
            <a:r>
              <a:rPr lang="en-US" dirty="0" smtClean="0"/>
              <a:t>Division.</a:t>
            </a:r>
            <a:endParaRPr lang="en-US" dirty="0"/>
          </a:p>
        </p:txBody>
      </p:sp>
      <p:pic>
        <p:nvPicPr>
          <p:cNvPr id="1026" name="Picture 2" descr="C:\Users\JJ03851\Desktop\17295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743200" y="4103451"/>
            <a:ext cx="4081766" cy="282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OMB Uniform Guidance 2 CFR Part 200</a:t>
            </a:r>
          </a:p>
        </p:txBody>
      </p:sp>
      <p:sp>
        <p:nvSpPr>
          <p:cNvPr id="3" name="Content Placeholder 2"/>
          <p:cNvSpPr>
            <a:spLocks noGrp="1"/>
          </p:cNvSpPr>
          <p:nvPr>
            <p:ph idx="1"/>
          </p:nvPr>
        </p:nvSpPr>
        <p:spPr/>
        <p:txBody>
          <a:bodyPr>
            <a:normAutofit lnSpcReduction="10000"/>
          </a:bodyPr>
          <a:lstStyle/>
          <a:p>
            <a:r>
              <a:rPr lang="en-US" dirty="0"/>
              <a:t>2 CFR Part 200 states “To be allowable under Federal awards, costs must meet the following general criteria:</a:t>
            </a:r>
          </a:p>
          <a:p>
            <a:r>
              <a:rPr lang="en-US" dirty="0"/>
              <a:t>1. Be necessary and reasonable for proper and efficient performance and administration of Federal awards.</a:t>
            </a:r>
          </a:p>
          <a:p>
            <a:r>
              <a:rPr lang="en-US" dirty="0"/>
              <a:t>2. Be allocable to Federal awards under the provisions of this Circular.</a:t>
            </a:r>
          </a:p>
          <a:p>
            <a:r>
              <a:rPr lang="en-US" dirty="0"/>
              <a:t>3. Be authorized or not prohibited under State or local laws or regulations.</a:t>
            </a:r>
          </a:p>
          <a:p>
            <a:endParaRPr lang="en-US" dirty="0"/>
          </a:p>
        </p:txBody>
      </p:sp>
    </p:spTree>
    <p:extLst>
      <p:ext uri="{BB962C8B-B14F-4D97-AF65-F5344CB8AC3E}">
        <p14:creationId xmlns:p14="http://schemas.microsoft.com/office/powerpoint/2010/main" val="86167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OMB Uniform Guidance 2 CFR Part 200</a:t>
            </a:r>
          </a:p>
        </p:txBody>
      </p:sp>
      <p:sp>
        <p:nvSpPr>
          <p:cNvPr id="3" name="Content Placeholder 2"/>
          <p:cNvSpPr>
            <a:spLocks noGrp="1"/>
          </p:cNvSpPr>
          <p:nvPr>
            <p:ph sz="quarter" idx="1"/>
          </p:nvPr>
        </p:nvSpPr>
        <p:spPr/>
        <p:txBody>
          <a:bodyPr>
            <a:normAutofit lnSpcReduction="10000"/>
          </a:bodyPr>
          <a:lstStyle/>
          <a:p>
            <a:r>
              <a:rPr lang="en-US" dirty="0" smtClean="0"/>
              <a:t>4. </a:t>
            </a:r>
            <a:r>
              <a:rPr lang="en-US" dirty="0"/>
              <a:t>Conform to any limitations or exclusions set forth in these principles, Federal laws, terms and conditions of the Federal award, or other governing regulations as to types or amounts of cost items.</a:t>
            </a:r>
          </a:p>
          <a:p>
            <a:r>
              <a:rPr lang="en-US" dirty="0" smtClean="0"/>
              <a:t>5. </a:t>
            </a:r>
            <a:r>
              <a:rPr lang="en-US" dirty="0"/>
              <a:t>Be consistent with policies, regulations, and procedures that apply uniformly to both Federal awards and other activities of the governmental unit.</a:t>
            </a:r>
          </a:p>
          <a:p>
            <a:endParaRPr lang="en-US" dirty="0"/>
          </a:p>
        </p:txBody>
      </p:sp>
    </p:spTree>
    <p:extLst>
      <p:ext uri="{BB962C8B-B14F-4D97-AF65-F5344CB8AC3E}">
        <p14:creationId xmlns:p14="http://schemas.microsoft.com/office/powerpoint/2010/main" val="2249858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OMB Uniform Guidance 2 CFR Part 200</a:t>
            </a:r>
          </a:p>
        </p:txBody>
      </p:sp>
      <p:sp>
        <p:nvSpPr>
          <p:cNvPr id="3" name="Content Placeholder 2"/>
          <p:cNvSpPr>
            <a:spLocks noGrp="1"/>
          </p:cNvSpPr>
          <p:nvPr>
            <p:ph idx="1"/>
          </p:nvPr>
        </p:nvSpPr>
        <p:spPr/>
        <p:txBody>
          <a:bodyPr>
            <a:normAutofit lnSpcReduction="10000"/>
          </a:bodyPr>
          <a:lstStyle/>
          <a:p>
            <a:r>
              <a:rPr lang="en-US" dirty="0" smtClean="0"/>
              <a:t>6. Be </a:t>
            </a:r>
            <a:r>
              <a:rPr lang="en-US" dirty="0"/>
              <a:t>accorded consistent treatment.  A cost may not be assigned to a Federal award as a direct cost if any other cost incurred for the same purpose in like circumstances has been allocated to the Federal award as an indirect cost.</a:t>
            </a:r>
          </a:p>
          <a:p>
            <a:r>
              <a:rPr lang="en-US" dirty="0"/>
              <a:t>7. Except as otherwise provided for in this Circular, be determined in accordance with generally accepted accounting principles.</a:t>
            </a:r>
          </a:p>
          <a:p>
            <a:endParaRPr lang="en-US" dirty="0"/>
          </a:p>
        </p:txBody>
      </p:sp>
    </p:spTree>
    <p:extLst>
      <p:ext uri="{BB962C8B-B14F-4D97-AF65-F5344CB8AC3E}">
        <p14:creationId xmlns:p14="http://schemas.microsoft.com/office/powerpoint/2010/main" val="19742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OMB Uniform Guidance 2 CFR Part 200</a:t>
            </a:r>
          </a:p>
        </p:txBody>
      </p:sp>
      <p:sp>
        <p:nvSpPr>
          <p:cNvPr id="3" name="Content Placeholder 2"/>
          <p:cNvSpPr>
            <a:spLocks noGrp="1"/>
          </p:cNvSpPr>
          <p:nvPr>
            <p:ph idx="1"/>
          </p:nvPr>
        </p:nvSpPr>
        <p:spPr/>
        <p:txBody>
          <a:bodyPr/>
          <a:lstStyle/>
          <a:p>
            <a:r>
              <a:rPr lang="en-US" dirty="0" smtClean="0"/>
              <a:t>8. Not </a:t>
            </a:r>
            <a:r>
              <a:rPr lang="en-US" dirty="0"/>
              <a:t>be included as a cost or used to meet cost sharing or matching requirements of any other Federal award in either the current or a prior period, except as specifically provided by Federal law or regulation.</a:t>
            </a:r>
          </a:p>
          <a:p>
            <a:r>
              <a:rPr lang="en-US" dirty="0"/>
              <a:t>9. Be the net of all applicable credits.</a:t>
            </a:r>
          </a:p>
          <a:p>
            <a:r>
              <a:rPr lang="en-US" dirty="0"/>
              <a:t>10. Be adequately documented.</a:t>
            </a:r>
          </a:p>
          <a:p>
            <a:endParaRPr lang="en-US" dirty="0"/>
          </a:p>
        </p:txBody>
      </p:sp>
    </p:spTree>
    <p:extLst>
      <p:ext uri="{BB962C8B-B14F-4D97-AF65-F5344CB8AC3E}">
        <p14:creationId xmlns:p14="http://schemas.microsoft.com/office/powerpoint/2010/main" val="25769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2 CFR § 200.53: Improper Payment</a:t>
            </a:r>
            <a:br>
              <a:rPr lang="en-US" sz="3600" dirty="0"/>
            </a:b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Any </a:t>
            </a:r>
            <a:r>
              <a:rPr lang="en-US" dirty="0"/>
              <a:t>payment that should not have been made or that was </a:t>
            </a:r>
            <a:r>
              <a:rPr lang="en-US" dirty="0" smtClean="0"/>
              <a:t>made in </a:t>
            </a:r>
            <a:r>
              <a:rPr lang="en-US" dirty="0"/>
              <a:t>an incorrect amount (including overpayments and </a:t>
            </a:r>
            <a:r>
              <a:rPr lang="en-US" dirty="0" smtClean="0"/>
              <a:t>underpayments) under </a:t>
            </a:r>
            <a:r>
              <a:rPr lang="en-US" dirty="0"/>
              <a:t>statutory, contractual, administrative, or other </a:t>
            </a:r>
            <a:r>
              <a:rPr lang="en-US" dirty="0" smtClean="0"/>
              <a:t>legally applicable requirements</a:t>
            </a:r>
          </a:p>
          <a:p>
            <a:r>
              <a:rPr lang="en-US" dirty="0"/>
              <a:t>A</a:t>
            </a:r>
            <a:r>
              <a:rPr lang="en-US" dirty="0" smtClean="0"/>
              <a:t>ny </a:t>
            </a:r>
            <a:r>
              <a:rPr lang="en-US" dirty="0"/>
              <a:t>payment to an ineligible </a:t>
            </a:r>
            <a:r>
              <a:rPr lang="en-US" dirty="0" smtClean="0"/>
              <a:t>party</a:t>
            </a:r>
            <a:endParaRPr lang="en-US" dirty="0"/>
          </a:p>
          <a:p>
            <a:r>
              <a:rPr lang="en-US" dirty="0"/>
              <a:t>A</a:t>
            </a:r>
            <a:r>
              <a:rPr lang="en-US" dirty="0" smtClean="0"/>
              <a:t>ny </a:t>
            </a:r>
            <a:r>
              <a:rPr lang="en-US" dirty="0"/>
              <a:t>payment for an ineligible good or </a:t>
            </a:r>
            <a:r>
              <a:rPr lang="en-US" dirty="0" smtClean="0"/>
              <a:t>service</a:t>
            </a:r>
          </a:p>
          <a:p>
            <a:r>
              <a:rPr lang="en-US" dirty="0"/>
              <a:t>A</a:t>
            </a:r>
            <a:r>
              <a:rPr lang="en-US" dirty="0" smtClean="0"/>
              <a:t>ny </a:t>
            </a:r>
            <a:r>
              <a:rPr lang="en-US" dirty="0"/>
              <a:t>duplicate </a:t>
            </a:r>
            <a:r>
              <a:rPr lang="en-US" dirty="0" smtClean="0"/>
              <a:t>payment</a:t>
            </a:r>
            <a:endParaRPr lang="en-US" dirty="0"/>
          </a:p>
          <a:p>
            <a:r>
              <a:rPr lang="en-US" dirty="0"/>
              <a:t>A</a:t>
            </a:r>
            <a:r>
              <a:rPr lang="en-US" dirty="0" smtClean="0"/>
              <a:t>ny </a:t>
            </a:r>
            <a:r>
              <a:rPr lang="en-US" dirty="0"/>
              <a:t>payment for a good or service not received (except </a:t>
            </a:r>
            <a:r>
              <a:rPr lang="en-US" dirty="0" smtClean="0"/>
              <a:t>for payments </a:t>
            </a:r>
            <a:r>
              <a:rPr lang="en-US" dirty="0"/>
              <a:t>where authorized by </a:t>
            </a:r>
            <a:r>
              <a:rPr lang="en-US" dirty="0" smtClean="0"/>
              <a:t>law) </a:t>
            </a:r>
          </a:p>
          <a:p>
            <a:r>
              <a:rPr lang="en-US" dirty="0" smtClean="0"/>
              <a:t>Any </a:t>
            </a:r>
            <a:r>
              <a:rPr lang="en-US" dirty="0"/>
              <a:t>payment that does </a:t>
            </a:r>
            <a:r>
              <a:rPr lang="en-US" dirty="0" smtClean="0"/>
              <a:t>not account </a:t>
            </a:r>
            <a:r>
              <a:rPr lang="en-US" dirty="0"/>
              <a:t>for credit for applicable </a:t>
            </a:r>
            <a:r>
              <a:rPr lang="en-US" dirty="0" smtClean="0"/>
              <a:t>discounts</a:t>
            </a:r>
          </a:p>
          <a:p>
            <a:r>
              <a:rPr lang="en-US" dirty="0"/>
              <a:t>A</a:t>
            </a:r>
            <a:r>
              <a:rPr lang="en-US" dirty="0" smtClean="0"/>
              <a:t>ny payment where </a:t>
            </a:r>
            <a:r>
              <a:rPr lang="en-US" dirty="0"/>
              <a:t>insufficient or lack of documentation prevents a </a:t>
            </a:r>
            <a:r>
              <a:rPr lang="en-US" dirty="0" smtClean="0"/>
              <a:t>reviewer from </a:t>
            </a:r>
            <a:r>
              <a:rPr lang="en-US" dirty="0"/>
              <a:t>discerning whether a payment was proper.</a:t>
            </a:r>
          </a:p>
        </p:txBody>
      </p:sp>
    </p:spTree>
    <p:extLst>
      <p:ext uri="{BB962C8B-B14F-4D97-AF65-F5344CB8AC3E}">
        <p14:creationId xmlns:p14="http://schemas.microsoft.com/office/powerpoint/2010/main" val="3840226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Consultant Services</a:t>
            </a:r>
          </a:p>
        </p:txBody>
      </p:sp>
      <p:sp>
        <p:nvSpPr>
          <p:cNvPr id="3" name="Content Placeholder 2"/>
          <p:cNvSpPr>
            <a:spLocks noGrp="1"/>
          </p:cNvSpPr>
          <p:nvPr>
            <p:ph idx="1"/>
          </p:nvPr>
        </p:nvSpPr>
        <p:spPr/>
        <p:txBody>
          <a:bodyPr>
            <a:normAutofit fontScale="70000" lnSpcReduction="20000"/>
          </a:bodyPr>
          <a:lstStyle/>
          <a:p>
            <a:r>
              <a:rPr lang="en-US" dirty="0"/>
              <a:t>Consultant services are funded in whole, or in part, with </a:t>
            </a:r>
            <a:r>
              <a:rPr lang="en-US" dirty="0" smtClean="0"/>
              <a:t>Federal aid</a:t>
            </a:r>
            <a:endParaRPr lang="en-US" dirty="0"/>
          </a:p>
          <a:p>
            <a:r>
              <a:rPr lang="en-US" dirty="0"/>
              <a:t>H</a:t>
            </a:r>
            <a:r>
              <a:rPr lang="en-US" dirty="0" smtClean="0"/>
              <a:t>ighway </a:t>
            </a:r>
            <a:r>
              <a:rPr lang="en-US" dirty="0"/>
              <a:t>program funds shall be procured and administered </a:t>
            </a:r>
            <a:r>
              <a:rPr lang="en-US" dirty="0" smtClean="0"/>
              <a:t>in accordance </a:t>
            </a:r>
            <a:r>
              <a:rPr lang="en-US" dirty="0"/>
              <a:t>with the requirements of Uniform Administrative </a:t>
            </a:r>
            <a:r>
              <a:rPr lang="en-US" dirty="0" smtClean="0"/>
              <a:t>Requirements, Cost </a:t>
            </a:r>
            <a:r>
              <a:rPr lang="en-US" dirty="0"/>
              <a:t>Principles, and Audit Requirements for </a:t>
            </a:r>
            <a:r>
              <a:rPr lang="en-US" dirty="0" smtClean="0"/>
              <a:t>Federal Awards </a:t>
            </a:r>
            <a:r>
              <a:rPr lang="en-US" dirty="0"/>
              <a:t>(2 CFR 200.) </a:t>
            </a:r>
            <a:endParaRPr lang="en-US" dirty="0" smtClean="0"/>
          </a:p>
          <a:p>
            <a:r>
              <a:rPr lang="en-US" dirty="0" smtClean="0"/>
              <a:t>In </a:t>
            </a:r>
            <a:r>
              <a:rPr lang="en-US" dirty="0"/>
              <a:t>addition, contracts for engineering </a:t>
            </a:r>
            <a:r>
              <a:rPr lang="en-US" dirty="0" smtClean="0"/>
              <a:t>and design </a:t>
            </a:r>
            <a:r>
              <a:rPr lang="en-US" dirty="0"/>
              <a:t>related services which utilize Federal-aid highway </a:t>
            </a:r>
            <a:r>
              <a:rPr lang="en-US" dirty="0" smtClean="0"/>
              <a:t>program funds </a:t>
            </a:r>
            <a:r>
              <a:rPr lang="en-US" dirty="0"/>
              <a:t>and are directly related to a planned construction </a:t>
            </a:r>
            <a:r>
              <a:rPr lang="en-US" dirty="0" smtClean="0"/>
              <a:t>project must </a:t>
            </a:r>
            <a:r>
              <a:rPr lang="en-US" dirty="0"/>
              <a:t>also comply with the requirements established in 23 U.S.C</a:t>
            </a:r>
            <a:r>
              <a:rPr lang="en-US" dirty="0" smtClean="0"/>
              <a:t>. §</a:t>
            </a:r>
            <a:r>
              <a:rPr lang="en-US" dirty="0"/>
              <a:t>112 and 23 CFR 172</a:t>
            </a:r>
            <a:r>
              <a:rPr lang="en-US" dirty="0" smtClean="0"/>
              <a:t>.</a:t>
            </a:r>
          </a:p>
          <a:p>
            <a:endParaRPr lang="en-US" dirty="0"/>
          </a:p>
          <a:p>
            <a:r>
              <a:rPr lang="en-US" dirty="0"/>
              <a:t>This website provides the statutory and regulatory </a:t>
            </a:r>
            <a:r>
              <a:rPr lang="en-US" dirty="0" smtClean="0"/>
              <a:t>framework, Federal </a:t>
            </a:r>
            <a:r>
              <a:rPr lang="en-US" dirty="0"/>
              <a:t>Highway Administration (FHWA) policies, and </a:t>
            </a:r>
            <a:r>
              <a:rPr lang="en-US" dirty="0" smtClean="0"/>
              <a:t>supporting guidance </a:t>
            </a:r>
            <a:r>
              <a:rPr lang="en-US" dirty="0"/>
              <a:t>and resources.</a:t>
            </a:r>
          </a:p>
          <a:p>
            <a:r>
              <a:rPr lang="en-US" dirty="0">
                <a:hlinkClick r:id="rId2"/>
              </a:rPr>
              <a:t>https://</a:t>
            </a:r>
            <a:r>
              <a:rPr lang="en-US" dirty="0" smtClean="0">
                <a:hlinkClick r:id="rId2"/>
              </a:rPr>
              <a:t>www.fhwa.dot.gov/programadmin/consultant.cfm</a:t>
            </a:r>
            <a:endParaRPr lang="en-US" dirty="0" smtClean="0"/>
          </a:p>
          <a:p>
            <a:endParaRPr lang="en-US" dirty="0"/>
          </a:p>
        </p:txBody>
      </p:sp>
    </p:spTree>
    <p:extLst>
      <p:ext uri="{BB962C8B-B14F-4D97-AF65-F5344CB8AC3E}">
        <p14:creationId xmlns:p14="http://schemas.microsoft.com/office/powerpoint/2010/main" val="3960460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b="1" dirty="0" smtClean="0"/>
              <a:t>		Questions									</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6089" y="2083308"/>
            <a:ext cx="3651821" cy="365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567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u="sng" dirty="0" smtClean="0"/>
              <a:t>Audit Overview</a:t>
            </a:r>
            <a:endParaRPr lang="en-US" u="sng" dirty="0"/>
          </a:p>
        </p:txBody>
      </p:sp>
      <p:sp>
        <p:nvSpPr>
          <p:cNvPr id="3" name="Subtitle 2"/>
          <p:cNvSpPr>
            <a:spLocks noGrp="1"/>
          </p:cNvSpPr>
          <p:nvPr>
            <p:ph type="subTitle" idx="1"/>
          </p:nvPr>
        </p:nvSpPr>
        <p:spPr>
          <a:xfrm>
            <a:off x="381000" y="2819400"/>
            <a:ext cx="8312834" cy="3124200"/>
          </a:xfrm>
        </p:spPr>
        <p:txBody>
          <a:bodyPr>
            <a:normAutofit/>
          </a:bodyPr>
          <a:lstStyle/>
          <a:p>
            <a:pPr marL="457200" indent="-457200" algn="l">
              <a:buFont typeface="Wingdings" panose="05000000000000000000" pitchFamily="2" charset="2"/>
              <a:buChar char="§"/>
            </a:pPr>
            <a:endParaRPr lang="en-US" dirty="0" smtClean="0"/>
          </a:p>
          <a:p>
            <a:pPr algn="l"/>
            <a:r>
              <a:rPr lang="en-US" dirty="0" smtClean="0"/>
              <a:t>TDOT External Audit Staff</a:t>
            </a:r>
          </a:p>
          <a:p>
            <a:pPr algn="l"/>
            <a:r>
              <a:rPr lang="en-US" dirty="0" smtClean="0"/>
              <a:t>Types of Audits</a:t>
            </a:r>
          </a:p>
          <a:p>
            <a:pPr algn="l"/>
            <a:r>
              <a:rPr lang="en-US" dirty="0" smtClean="0"/>
              <a:t>TDOT Overhead Rate Approval Process</a:t>
            </a:r>
            <a:endParaRPr lang="en-US" dirty="0"/>
          </a:p>
        </p:txBody>
      </p:sp>
    </p:spTree>
    <p:extLst>
      <p:ext uri="{BB962C8B-B14F-4D97-AF65-F5344CB8AC3E}">
        <p14:creationId xmlns:p14="http://schemas.microsoft.com/office/powerpoint/2010/main" val="340370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407987"/>
          </a:xfrm>
        </p:spPr>
        <p:txBody>
          <a:bodyPr rIns="1371600">
            <a:normAutofit fontScale="90000"/>
          </a:bodyPr>
          <a:lstStyle/>
          <a:p>
            <a:r>
              <a:rPr lang="en-US" dirty="0" smtClean="0"/>
              <a:t> Invoice Requirements</a:t>
            </a:r>
            <a:endParaRPr lang="en-US" dirty="0"/>
          </a:p>
        </p:txBody>
      </p:sp>
      <p:sp>
        <p:nvSpPr>
          <p:cNvPr id="3" name="Content Placeholder 2"/>
          <p:cNvSpPr>
            <a:spLocks noGrp="1"/>
          </p:cNvSpPr>
          <p:nvPr>
            <p:ph idx="1"/>
          </p:nvPr>
        </p:nvSpPr>
        <p:spPr>
          <a:xfrm>
            <a:off x="152400" y="1447800"/>
            <a:ext cx="8991600" cy="5257800"/>
          </a:xfrm>
        </p:spPr>
        <p:txBody>
          <a:bodyPr>
            <a:normAutofit fontScale="92500" lnSpcReduction="10000"/>
          </a:bodyPr>
          <a:lstStyle/>
          <a:p>
            <a:pPr marL="0" indent="0">
              <a:buNone/>
            </a:pPr>
            <a:r>
              <a:rPr lang="en-US" dirty="0" smtClean="0"/>
              <a:t> 1</a:t>
            </a:r>
            <a:r>
              <a:rPr lang="en-US" sz="2800" dirty="0" smtClean="0"/>
              <a:t>.  Supplier Name</a:t>
            </a:r>
          </a:p>
          <a:p>
            <a:pPr marL="0" indent="0">
              <a:buNone/>
            </a:pPr>
            <a:endParaRPr lang="en-US" sz="1000" dirty="0" smtClean="0"/>
          </a:p>
          <a:p>
            <a:pPr marL="0" indent="0">
              <a:buNone/>
            </a:pPr>
            <a:r>
              <a:rPr lang="en-US" sz="2800" dirty="0" smtClean="0"/>
              <a:t> 2. Supplier contact information</a:t>
            </a:r>
          </a:p>
          <a:p>
            <a:pPr marL="0" indent="0">
              <a:buNone/>
            </a:pPr>
            <a:endParaRPr lang="en-US" sz="1000" dirty="0" smtClean="0"/>
          </a:p>
          <a:p>
            <a:pPr marL="0" indent="0">
              <a:buNone/>
            </a:pPr>
            <a:r>
              <a:rPr lang="en-US" sz="2800" dirty="0" smtClean="0"/>
              <a:t> 3. Supplier Remit to Address</a:t>
            </a:r>
          </a:p>
          <a:p>
            <a:pPr marL="0" indent="0">
              <a:buNone/>
            </a:pPr>
            <a:endParaRPr lang="en-US" sz="1000" dirty="0" smtClean="0"/>
          </a:p>
          <a:p>
            <a:pPr marL="0" indent="0">
              <a:buNone/>
            </a:pPr>
            <a:r>
              <a:rPr lang="en-US" sz="2800" dirty="0" smtClean="0"/>
              <a:t> 4. TDOT State project number and PIN number- In case of Multiple Projects, the invoice has to specify the amount to charge against each project.</a:t>
            </a:r>
          </a:p>
          <a:p>
            <a:pPr marL="0" indent="0">
              <a:buNone/>
            </a:pPr>
            <a:endParaRPr lang="en-US" sz="1000" dirty="0" smtClean="0"/>
          </a:p>
          <a:p>
            <a:pPr marL="0" indent="0">
              <a:buNone/>
            </a:pPr>
            <a:r>
              <a:rPr lang="en-US" sz="2800" dirty="0" smtClean="0"/>
              <a:t> 5. Federal Project number if applicable </a:t>
            </a:r>
          </a:p>
          <a:p>
            <a:pPr marL="0" indent="0">
              <a:buNone/>
            </a:pPr>
            <a:r>
              <a:rPr lang="en-US" sz="2800" dirty="0"/>
              <a:t> </a:t>
            </a:r>
            <a:r>
              <a:rPr lang="en-US" sz="2800" dirty="0" smtClean="0"/>
              <a:t>    Ex:  STP-NHE-1(150)</a:t>
            </a:r>
          </a:p>
          <a:p>
            <a:pPr marL="0" indent="0">
              <a:buNone/>
            </a:pPr>
            <a:endParaRPr lang="en-US" sz="1000" dirty="0" smtClean="0"/>
          </a:p>
          <a:p>
            <a:pPr marL="0" indent="0">
              <a:buNone/>
            </a:pPr>
            <a:r>
              <a:rPr lang="en-US" sz="2800" dirty="0" smtClean="0"/>
              <a:t>6. TDOT </a:t>
            </a:r>
            <a:r>
              <a:rPr lang="en-US" sz="2800" dirty="0"/>
              <a:t>Contract </a:t>
            </a:r>
            <a:r>
              <a:rPr lang="en-US" sz="2800" dirty="0" smtClean="0"/>
              <a:t>Number, and work </a:t>
            </a:r>
            <a:r>
              <a:rPr lang="en-US" sz="2800" dirty="0"/>
              <a:t>order # if </a:t>
            </a:r>
            <a:r>
              <a:rPr lang="en-US" sz="2800" dirty="0" smtClean="0"/>
              <a:t>it is an “On Call” </a:t>
            </a:r>
            <a:r>
              <a:rPr lang="en-US" sz="2800" dirty="0"/>
              <a:t>Contract </a:t>
            </a:r>
            <a:endParaRPr lang="en-US" sz="2800" dirty="0" smtClean="0"/>
          </a:p>
          <a:p>
            <a:pPr marL="0" indent="0">
              <a:buNone/>
            </a:pPr>
            <a:endParaRPr lang="en-US" sz="1000" dirty="0" smtClean="0"/>
          </a:p>
          <a:p>
            <a:pPr marL="0" indent="0">
              <a:buNone/>
            </a:pPr>
            <a:r>
              <a:rPr lang="en-US" sz="2800" dirty="0" smtClean="0"/>
              <a:t>7. Invoice Date</a:t>
            </a:r>
          </a:p>
          <a:p>
            <a:pPr marL="0" indent="0">
              <a:buNone/>
            </a:pPr>
            <a:r>
              <a:rPr lang="en-US"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418" y="990600"/>
            <a:ext cx="2971231" cy="1905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External Audit Staff</a:t>
            </a:r>
            <a:endParaRPr lang="en-US" dirty="0"/>
          </a:p>
        </p:txBody>
      </p:sp>
      <p:sp>
        <p:nvSpPr>
          <p:cNvPr id="3" name="Content Placeholder 2"/>
          <p:cNvSpPr>
            <a:spLocks noGrp="1"/>
          </p:cNvSpPr>
          <p:nvPr>
            <p:ph idx="1"/>
          </p:nvPr>
        </p:nvSpPr>
        <p:spPr/>
        <p:txBody>
          <a:bodyPr/>
          <a:lstStyle/>
          <a:p>
            <a:r>
              <a:rPr lang="en-US" dirty="0" smtClean="0"/>
              <a:t>Andrea Lucado </a:t>
            </a:r>
          </a:p>
          <a:p>
            <a:r>
              <a:rPr lang="en-US" dirty="0" smtClean="0"/>
              <a:t>Carla Spann </a:t>
            </a:r>
          </a:p>
          <a:p>
            <a:r>
              <a:rPr lang="en-US" dirty="0" smtClean="0"/>
              <a:t>Dorota Sek </a:t>
            </a:r>
          </a:p>
          <a:p>
            <a:r>
              <a:rPr lang="en-US" dirty="0" smtClean="0"/>
              <a:t>Gabrielle McGurr </a:t>
            </a:r>
          </a:p>
          <a:p>
            <a:r>
              <a:rPr lang="en-US" dirty="0" smtClean="0"/>
              <a:t>Medhat Eldahaby</a:t>
            </a:r>
          </a:p>
          <a:p>
            <a:r>
              <a:rPr lang="en-US" dirty="0" smtClean="0"/>
              <a:t>Victoria Haendel</a:t>
            </a:r>
            <a:endParaRPr lang="en-US" dirty="0"/>
          </a:p>
        </p:txBody>
      </p:sp>
    </p:spTree>
    <p:extLst>
      <p:ext uri="{BB962C8B-B14F-4D97-AF65-F5344CB8AC3E}">
        <p14:creationId xmlns:p14="http://schemas.microsoft.com/office/powerpoint/2010/main" val="3031275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Audits</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Contract Compliance Audits</a:t>
            </a:r>
          </a:p>
          <a:p>
            <a:r>
              <a:rPr lang="en-US" dirty="0" smtClean="0"/>
              <a:t> Field Audit</a:t>
            </a:r>
          </a:p>
          <a:p>
            <a:r>
              <a:rPr lang="en-US" dirty="0" smtClean="0"/>
              <a:t> Desk Review</a:t>
            </a:r>
            <a:endParaRPr lang="en-US" dirty="0"/>
          </a:p>
          <a:p>
            <a:pPr marL="0" indent="0">
              <a:buNone/>
            </a:pPr>
            <a:endParaRPr lang="en-US" u="sng" dirty="0" smtClean="0"/>
          </a:p>
          <a:p>
            <a:pPr marL="0" indent="0">
              <a:buNone/>
            </a:pPr>
            <a:r>
              <a:rPr lang="en-US" u="sng" dirty="0" smtClean="0"/>
              <a:t>Indirect Cost Rate (Overhead) Audits</a:t>
            </a:r>
          </a:p>
          <a:p>
            <a:r>
              <a:rPr lang="en-US" dirty="0" smtClean="0"/>
              <a:t> Field </a:t>
            </a:r>
            <a:r>
              <a:rPr lang="en-US" dirty="0"/>
              <a:t>Audit</a:t>
            </a:r>
          </a:p>
          <a:p>
            <a:r>
              <a:rPr lang="en-US" dirty="0"/>
              <a:t> Desk Review</a:t>
            </a:r>
          </a:p>
          <a:p>
            <a:r>
              <a:rPr lang="en-US" dirty="0" smtClean="0"/>
              <a:t> Review of CPA Audit / CPA </a:t>
            </a:r>
            <a:r>
              <a:rPr lang="en-US" dirty="0" err="1" smtClean="0"/>
              <a:t>Workpapers</a:t>
            </a:r>
            <a:endParaRPr lang="en-US" dirty="0"/>
          </a:p>
          <a:p>
            <a:endParaRPr lang="en-US" dirty="0"/>
          </a:p>
        </p:txBody>
      </p:sp>
    </p:spTree>
    <p:extLst>
      <p:ext uri="{BB962C8B-B14F-4D97-AF65-F5344CB8AC3E}">
        <p14:creationId xmlns:p14="http://schemas.microsoft.com/office/powerpoint/2010/main" val="1594132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Overhead Rate Approval Process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smtClean="0"/>
              <a:t>Out of State Firms</a:t>
            </a:r>
          </a:p>
          <a:p>
            <a:pPr marL="0" indent="0">
              <a:buNone/>
            </a:pPr>
            <a:endParaRPr lang="en-US" u="sng" dirty="0" smtClean="0"/>
          </a:p>
          <a:p>
            <a:r>
              <a:rPr lang="en-US" dirty="0" smtClean="0"/>
              <a:t>Current Indirect Cost Rate Auditors Report Including Indirect Cost Schedule Prepared in Accordance with AASHTO Guidelines</a:t>
            </a:r>
          </a:p>
          <a:p>
            <a:r>
              <a:rPr lang="en-US" dirty="0" smtClean="0"/>
              <a:t>Current Internal Control Questionnaire</a:t>
            </a:r>
          </a:p>
          <a:p>
            <a:r>
              <a:rPr lang="en-US" dirty="0" smtClean="0"/>
              <a:t>Complete FHWA Contractor Certification of Costs</a:t>
            </a:r>
          </a:p>
          <a:p>
            <a:r>
              <a:rPr lang="en-US" dirty="0" smtClean="0"/>
              <a:t>A Cognizant Letter, If One Was Provided </a:t>
            </a:r>
          </a:p>
          <a:p>
            <a:r>
              <a:rPr lang="en-US" dirty="0" smtClean="0"/>
              <a:t>Dollar Amount of Direct Overtime Premium And Location on Schedule (Template Available)</a:t>
            </a:r>
          </a:p>
          <a:p>
            <a:endParaRPr lang="en-US" dirty="0"/>
          </a:p>
          <a:p>
            <a:pPr marL="0" indent="0">
              <a:buNone/>
            </a:pPr>
            <a:r>
              <a:rPr lang="en-US" dirty="0" smtClean="0"/>
              <a:t>Note – Indirect Cost Rates Expire on June 30</a:t>
            </a:r>
            <a:r>
              <a:rPr lang="en-US" baseline="30000" dirty="0" smtClean="0"/>
              <a:t>th</a:t>
            </a:r>
            <a:r>
              <a:rPr lang="en-US" dirty="0" smtClean="0"/>
              <a:t>.</a:t>
            </a:r>
            <a:endParaRPr lang="en-US" dirty="0"/>
          </a:p>
        </p:txBody>
      </p:sp>
    </p:spTree>
    <p:extLst>
      <p:ext uri="{BB962C8B-B14F-4D97-AF65-F5344CB8AC3E}">
        <p14:creationId xmlns:p14="http://schemas.microsoft.com/office/powerpoint/2010/main" val="1917938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Overhead Rate Approval Process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smtClean="0"/>
              <a:t>In-State Firms – CPA Audit</a:t>
            </a:r>
          </a:p>
          <a:p>
            <a:pPr marL="0" indent="0">
              <a:buNone/>
            </a:pPr>
            <a:endParaRPr lang="en-US" u="sng" dirty="0" smtClean="0"/>
          </a:p>
          <a:p>
            <a:r>
              <a:rPr lang="en-US" dirty="0"/>
              <a:t>Current Indirect Cost Rate Auditors Report Including Indirect Cost Schedule Prepared in Accordance with AASHTO Guidelines</a:t>
            </a:r>
          </a:p>
          <a:p>
            <a:r>
              <a:rPr lang="en-US" dirty="0"/>
              <a:t>Current Internal Control Questionnaire</a:t>
            </a:r>
          </a:p>
          <a:p>
            <a:r>
              <a:rPr lang="en-US" dirty="0"/>
              <a:t>Complete FHWA Contractor Certification of Costs</a:t>
            </a:r>
          </a:p>
          <a:p>
            <a:r>
              <a:rPr lang="en-US" dirty="0" smtClean="0"/>
              <a:t>Dollar </a:t>
            </a:r>
            <a:r>
              <a:rPr lang="en-US" dirty="0"/>
              <a:t>Amount of Direct Overtime Premium And Location on Schedule (Template Available</a:t>
            </a:r>
            <a:r>
              <a:rPr lang="en-US" dirty="0" smtClean="0"/>
              <a:t>)</a:t>
            </a:r>
          </a:p>
          <a:p>
            <a:r>
              <a:rPr lang="en-US" dirty="0" smtClean="0"/>
              <a:t>If Cognizant Letter is Needed – CPA </a:t>
            </a:r>
            <a:r>
              <a:rPr lang="en-US" dirty="0" err="1" smtClean="0"/>
              <a:t>Workpaper</a:t>
            </a:r>
            <a:r>
              <a:rPr lang="en-US" dirty="0" smtClean="0"/>
              <a:t> Review Program</a:t>
            </a:r>
            <a:endParaRPr lang="en-US" dirty="0"/>
          </a:p>
          <a:p>
            <a:pPr marL="0" indent="0">
              <a:buNone/>
            </a:pPr>
            <a:endParaRPr lang="en-US" u="sng" dirty="0"/>
          </a:p>
          <a:p>
            <a:pPr marL="0" indent="0">
              <a:buNone/>
            </a:pPr>
            <a:r>
              <a:rPr lang="en-US" dirty="0"/>
              <a:t>Note – Indirect Cost Rates Expire on June 30</a:t>
            </a:r>
            <a:r>
              <a:rPr lang="en-US" baseline="30000" dirty="0"/>
              <a:t>th</a:t>
            </a:r>
            <a:r>
              <a:rPr lang="en-US" dirty="0" smtClean="0"/>
              <a:t>.</a:t>
            </a:r>
            <a:endParaRPr lang="en-US" dirty="0"/>
          </a:p>
        </p:txBody>
      </p:sp>
    </p:spTree>
    <p:extLst>
      <p:ext uri="{BB962C8B-B14F-4D97-AF65-F5344CB8AC3E}">
        <p14:creationId xmlns:p14="http://schemas.microsoft.com/office/powerpoint/2010/main" val="1565348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Overhead Rate Approval Process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In-State Firms – TDOT Audit</a:t>
            </a:r>
          </a:p>
          <a:p>
            <a:pPr marL="514350" indent="-514350">
              <a:buFont typeface="+mj-lt"/>
              <a:buAutoNum type="arabicPeriod"/>
            </a:pPr>
            <a:r>
              <a:rPr lang="en-US" dirty="0" smtClean="0"/>
              <a:t>January/February – TDOT Develops Audit Plan and Makes Initial Contact</a:t>
            </a:r>
          </a:p>
          <a:p>
            <a:pPr marL="514350" indent="-514350">
              <a:buFont typeface="+mj-lt"/>
              <a:buAutoNum type="arabicPeriod"/>
            </a:pPr>
            <a:r>
              <a:rPr lang="en-US" dirty="0" smtClean="0"/>
              <a:t>Submit Pre-Audit Package - March 31</a:t>
            </a:r>
            <a:r>
              <a:rPr lang="en-US" baseline="30000" dirty="0" smtClean="0"/>
              <a:t>st</a:t>
            </a:r>
          </a:p>
          <a:p>
            <a:pPr marL="514350" indent="-514350">
              <a:buFont typeface="+mj-lt"/>
              <a:buAutoNum type="arabicPeriod"/>
            </a:pPr>
            <a:r>
              <a:rPr lang="en-US" dirty="0"/>
              <a:t>Assigned to </a:t>
            </a:r>
            <a:r>
              <a:rPr lang="en-US" dirty="0" smtClean="0"/>
              <a:t>Auditor</a:t>
            </a:r>
          </a:p>
          <a:p>
            <a:pPr marL="514350" indent="-514350">
              <a:buFont typeface="+mj-lt"/>
              <a:buAutoNum type="arabicPeriod"/>
            </a:pPr>
            <a:r>
              <a:rPr lang="en-US" dirty="0" smtClean="0"/>
              <a:t>Auditor Proceeds With Desk Review or Field Audit</a:t>
            </a:r>
          </a:p>
          <a:p>
            <a:pPr marL="514350" indent="-514350">
              <a:buFont typeface="+mj-lt"/>
              <a:buAutoNum type="arabicPeriod"/>
            </a:pPr>
            <a:r>
              <a:rPr lang="en-US" dirty="0" smtClean="0"/>
              <a:t>Field Audits Scheduled Starting in April</a:t>
            </a:r>
          </a:p>
          <a:p>
            <a:pPr marL="514350" indent="-514350">
              <a:buFont typeface="+mj-lt"/>
              <a:buAutoNum type="arabicPeriod"/>
            </a:pPr>
            <a:r>
              <a:rPr lang="en-US" dirty="0" smtClean="0"/>
              <a:t>Field Audits – 4/5 Days On-Site</a:t>
            </a:r>
          </a:p>
          <a:p>
            <a:pPr marL="514350" indent="-514350">
              <a:buFont typeface="+mj-lt"/>
              <a:buAutoNum type="arabicPeriod"/>
            </a:pPr>
            <a:r>
              <a:rPr lang="en-US" dirty="0" smtClean="0"/>
              <a:t>Final Report with TDOT Approval Letter Issued</a:t>
            </a:r>
          </a:p>
          <a:p>
            <a:pPr marL="514350" indent="-514350">
              <a:buFont typeface="+mj-lt"/>
              <a:buAutoNum type="arabicPeriod"/>
            </a:pPr>
            <a:r>
              <a:rPr lang="en-US" dirty="0" smtClean="0"/>
              <a:t>Indirect Cost Rates Expire on June 30th</a:t>
            </a:r>
            <a:endParaRPr lang="en-US" dirty="0"/>
          </a:p>
          <a:p>
            <a:endParaRPr lang="en-US" dirty="0" smtClean="0"/>
          </a:p>
          <a:p>
            <a:endParaRPr lang="en-US" dirty="0"/>
          </a:p>
        </p:txBody>
      </p:sp>
    </p:spTree>
    <p:extLst>
      <p:ext uri="{BB962C8B-B14F-4D97-AF65-F5344CB8AC3E}">
        <p14:creationId xmlns:p14="http://schemas.microsoft.com/office/powerpoint/2010/main" val="980019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Overhead Rate Approval Process</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u="sng" dirty="0" smtClean="0"/>
              <a:t>Pre-Audit Package</a:t>
            </a:r>
          </a:p>
          <a:p>
            <a:pPr>
              <a:buFont typeface="Wingdings" panose="05000000000000000000" pitchFamily="2" charset="2"/>
              <a:buChar char="§"/>
            </a:pPr>
            <a:r>
              <a:rPr lang="en-US" dirty="0" smtClean="0"/>
              <a:t>Pre-Audit Template</a:t>
            </a:r>
          </a:p>
          <a:p>
            <a:pPr>
              <a:buFont typeface="Wingdings" panose="05000000000000000000" pitchFamily="2" charset="2"/>
              <a:buChar char="§"/>
            </a:pPr>
            <a:r>
              <a:rPr lang="en-US" dirty="0" smtClean="0"/>
              <a:t>Internal Control Questionnaire</a:t>
            </a:r>
          </a:p>
          <a:p>
            <a:pPr>
              <a:buFont typeface="Wingdings" panose="05000000000000000000" pitchFamily="2" charset="2"/>
              <a:buChar char="§"/>
            </a:pPr>
            <a:r>
              <a:rPr lang="en-US" dirty="0" smtClean="0"/>
              <a:t>Depreciation Schedules</a:t>
            </a:r>
          </a:p>
          <a:p>
            <a:pPr>
              <a:buFont typeface="Wingdings" panose="05000000000000000000" pitchFamily="2" charset="2"/>
              <a:buChar char="§"/>
            </a:pPr>
            <a:r>
              <a:rPr lang="en-US" dirty="0" smtClean="0"/>
              <a:t>Form 941/Quarterly Labor Reports</a:t>
            </a:r>
          </a:p>
          <a:p>
            <a:pPr>
              <a:buFont typeface="Wingdings" panose="05000000000000000000" pitchFamily="2" charset="2"/>
              <a:buChar char="§"/>
            </a:pPr>
            <a:r>
              <a:rPr lang="en-US" dirty="0" smtClean="0"/>
              <a:t>W-3</a:t>
            </a:r>
          </a:p>
          <a:p>
            <a:pPr>
              <a:buFont typeface="Wingdings" panose="05000000000000000000" pitchFamily="2" charset="2"/>
              <a:buChar char="§"/>
            </a:pPr>
            <a:r>
              <a:rPr lang="en-US" dirty="0" smtClean="0"/>
              <a:t>Year End Payroll Summary</a:t>
            </a:r>
          </a:p>
          <a:p>
            <a:pPr>
              <a:buFont typeface="Wingdings" panose="05000000000000000000" pitchFamily="2" charset="2"/>
              <a:buChar char="§"/>
            </a:pPr>
            <a:r>
              <a:rPr lang="en-US" dirty="0" smtClean="0"/>
              <a:t>Trial Balance</a:t>
            </a:r>
          </a:p>
          <a:p>
            <a:pPr>
              <a:buFont typeface="Wingdings" panose="05000000000000000000" pitchFamily="2" charset="2"/>
              <a:buChar char="§"/>
            </a:pPr>
            <a:r>
              <a:rPr lang="en-US" dirty="0" smtClean="0"/>
              <a:t>Chart of Accounts</a:t>
            </a:r>
          </a:p>
          <a:p>
            <a:pPr>
              <a:buFont typeface="Wingdings" panose="05000000000000000000" pitchFamily="2" charset="2"/>
              <a:buChar char="§"/>
            </a:pPr>
            <a:r>
              <a:rPr lang="en-US" dirty="0" smtClean="0"/>
              <a:t>Sample of Completed Timesheets</a:t>
            </a:r>
          </a:p>
          <a:p>
            <a:pPr>
              <a:buFont typeface="Wingdings" panose="05000000000000000000" pitchFamily="2" charset="2"/>
              <a:buChar char="§"/>
            </a:pPr>
            <a:r>
              <a:rPr lang="en-US" dirty="0" smtClean="0"/>
              <a:t>Policies for Vacation and Sick Leave</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endParaRPr lang="en-US" dirty="0" smtClean="0"/>
          </a:p>
          <a:p>
            <a:pPr>
              <a:buFont typeface="Wingdings" panose="05000000000000000000" pitchFamily="2" charset="2"/>
              <a:buChar char="§"/>
            </a:pPr>
            <a:r>
              <a:rPr lang="en-US" dirty="0" smtClean="0"/>
              <a:t>Job Cost Labor Report and Labor Utilization Report</a:t>
            </a:r>
          </a:p>
          <a:p>
            <a:pPr>
              <a:buFont typeface="Wingdings" panose="05000000000000000000" pitchFamily="2" charset="2"/>
              <a:buChar char="§"/>
            </a:pPr>
            <a:r>
              <a:rPr lang="en-US" dirty="0" smtClean="0"/>
              <a:t>Yearly Statements for Employee Insurance Coverage</a:t>
            </a:r>
          </a:p>
          <a:p>
            <a:pPr>
              <a:buFont typeface="Wingdings" panose="05000000000000000000" pitchFamily="2" charset="2"/>
              <a:buChar char="§"/>
            </a:pPr>
            <a:r>
              <a:rPr lang="en-US" dirty="0" smtClean="0"/>
              <a:t>Compensation Plan for Owners</a:t>
            </a:r>
          </a:p>
          <a:p>
            <a:pPr>
              <a:buFont typeface="Wingdings" panose="05000000000000000000" pitchFamily="2" charset="2"/>
              <a:buChar char="§"/>
            </a:pPr>
            <a:r>
              <a:rPr lang="en-US" dirty="0" smtClean="0"/>
              <a:t>Listing of All Jobs</a:t>
            </a:r>
          </a:p>
          <a:p>
            <a:pPr>
              <a:buFont typeface="Wingdings" panose="05000000000000000000" pitchFamily="2" charset="2"/>
              <a:buChar char="§"/>
            </a:pPr>
            <a:r>
              <a:rPr lang="en-US" dirty="0" smtClean="0"/>
              <a:t>General Ledger</a:t>
            </a:r>
          </a:p>
          <a:p>
            <a:pPr>
              <a:buFont typeface="Wingdings" panose="05000000000000000000" pitchFamily="2" charset="2"/>
              <a:buChar char="§"/>
            </a:pPr>
            <a:r>
              <a:rPr lang="en-US" dirty="0" smtClean="0"/>
              <a:t>Income Statement</a:t>
            </a:r>
          </a:p>
          <a:p>
            <a:pPr>
              <a:buFont typeface="Wingdings" panose="05000000000000000000" pitchFamily="2" charset="2"/>
              <a:buChar char="§"/>
            </a:pPr>
            <a:r>
              <a:rPr lang="en-US" dirty="0" smtClean="0"/>
              <a:t>Statement of Cash Flows</a:t>
            </a:r>
          </a:p>
          <a:p>
            <a:pPr>
              <a:buFont typeface="Wingdings" panose="05000000000000000000" pitchFamily="2" charset="2"/>
              <a:buChar char="§"/>
            </a:pPr>
            <a:r>
              <a:rPr lang="en-US" dirty="0" smtClean="0"/>
              <a:t>Written Bonus Policy</a:t>
            </a:r>
          </a:p>
          <a:p>
            <a:pPr>
              <a:buFont typeface="Wingdings" panose="05000000000000000000" pitchFamily="2" charset="2"/>
              <a:buChar char="§"/>
            </a:pPr>
            <a:r>
              <a:rPr lang="en-US" dirty="0" smtClean="0"/>
              <a:t>Written Accounting Policies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669530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Overhead Approval Letter</a:t>
            </a:r>
            <a:endParaRPr lang="en-US" dirty="0"/>
          </a:p>
        </p:txBody>
      </p:sp>
      <p:sp>
        <p:nvSpPr>
          <p:cNvPr id="10" name="Content Placeholder 9"/>
          <p:cNvSpPr>
            <a:spLocks noGrp="1"/>
          </p:cNvSpPr>
          <p:nvPr>
            <p:ph idx="1"/>
          </p:nvPr>
        </p:nvSpPr>
        <p:spPr/>
        <p:txBody>
          <a:bodyPr/>
          <a:lstStyle/>
          <a:p>
            <a:pPr marL="0" indent="0">
              <a:buNone/>
            </a:pPr>
            <a:endParaRPr lang="en-US" dirty="0"/>
          </a:p>
        </p:txBody>
      </p:sp>
      <p:pic>
        <p:nvPicPr>
          <p:cNvPr id="1026" name="Picture 2" descr="C:\Users\jj06864\Desktop\Sample OH Approval Let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248400" cy="449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53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Overhead Approval Letter</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jj06864\Desktop\Overhead Approval Letter Exampl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726238"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67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b="1" dirty="0" smtClean="0"/>
              <a:t>		Questions									</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6089" y="2083308"/>
            <a:ext cx="3651821" cy="365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13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10600" cy="484187"/>
          </a:xfrm>
        </p:spPr>
        <p:txBody>
          <a:bodyPr>
            <a:normAutofit fontScale="90000"/>
          </a:bodyPr>
          <a:lstStyle/>
          <a:p>
            <a:pPr algn="ctr"/>
            <a:r>
              <a:rPr lang="en-US" dirty="0" smtClean="0"/>
              <a:t>Requirements Cont’d.</a:t>
            </a:r>
            <a:endParaRPr lang="en-US" dirty="0"/>
          </a:p>
        </p:txBody>
      </p:sp>
      <p:sp>
        <p:nvSpPr>
          <p:cNvPr id="3" name="Content Placeholder 2"/>
          <p:cNvSpPr>
            <a:spLocks noGrp="1"/>
          </p:cNvSpPr>
          <p:nvPr>
            <p:ph idx="1"/>
          </p:nvPr>
        </p:nvSpPr>
        <p:spPr>
          <a:xfrm>
            <a:off x="381000" y="1524000"/>
            <a:ext cx="8229600" cy="4953000"/>
          </a:xfrm>
        </p:spPr>
        <p:txBody>
          <a:bodyPr/>
          <a:lstStyle/>
          <a:p>
            <a:pPr marL="0" indent="0">
              <a:buNone/>
            </a:pPr>
            <a:r>
              <a:rPr lang="en-US" sz="2800" dirty="0"/>
              <a:t>8. Unique Invoice number: Should be assigned by the </a:t>
            </a:r>
            <a:r>
              <a:rPr lang="en-US" sz="2800" dirty="0" smtClean="0"/>
              <a:t>Supplier. </a:t>
            </a:r>
          </a:p>
          <a:p>
            <a:pPr marL="0" indent="0">
              <a:buNone/>
            </a:pPr>
            <a:endParaRPr lang="en-US" sz="1000" dirty="0" smtClean="0"/>
          </a:p>
          <a:p>
            <a:pPr marL="0" indent="0">
              <a:buNone/>
            </a:pPr>
            <a:r>
              <a:rPr lang="en-US" sz="2800" dirty="0" smtClean="0"/>
              <a:t>9. Invoice </a:t>
            </a:r>
            <a:r>
              <a:rPr lang="en-US" sz="2800" dirty="0"/>
              <a:t>must indicate whether it is a </a:t>
            </a:r>
            <a:r>
              <a:rPr lang="en-US" sz="2800" u="sng" dirty="0"/>
              <a:t>partial</a:t>
            </a:r>
            <a:r>
              <a:rPr lang="en-US" sz="2800" dirty="0"/>
              <a:t> or </a:t>
            </a:r>
            <a:r>
              <a:rPr lang="en-US" sz="2800" u="sng" dirty="0"/>
              <a:t>final</a:t>
            </a:r>
            <a:r>
              <a:rPr lang="en-US" sz="2800" dirty="0"/>
              <a:t> </a:t>
            </a:r>
            <a:r>
              <a:rPr lang="en-US" sz="2800" dirty="0" smtClean="0"/>
              <a:t>billing. If you are going to submit a Final Invoice, make sure that you have received Payment for all previous invoices.</a:t>
            </a:r>
          </a:p>
          <a:p>
            <a:pPr marL="0" indent="0">
              <a:buNone/>
            </a:pPr>
            <a:endParaRPr lang="en-US" sz="1000" dirty="0" smtClean="0"/>
          </a:p>
          <a:p>
            <a:pPr marL="0" indent="0">
              <a:buNone/>
            </a:pPr>
            <a:r>
              <a:rPr lang="en-US" sz="2800" dirty="0" smtClean="0"/>
              <a:t>10.  Pay </a:t>
            </a:r>
            <a:r>
              <a:rPr lang="en-US" sz="2800" dirty="0"/>
              <a:t>terms: </a:t>
            </a:r>
            <a:r>
              <a:rPr lang="en-US" sz="2800" dirty="0" smtClean="0"/>
              <a:t>If </a:t>
            </a:r>
            <a:r>
              <a:rPr lang="en-US" sz="2800" dirty="0"/>
              <a:t>terms are </a:t>
            </a:r>
            <a:r>
              <a:rPr lang="en-US" sz="2800" dirty="0" smtClean="0"/>
              <a:t>stated on invoice, </a:t>
            </a:r>
            <a:r>
              <a:rPr lang="en-US" sz="2800" dirty="0"/>
              <a:t>we will follow them; for example </a:t>
            </a:r>
            <a:r>
              <a:rPr lang="en-US" sz="2800" dirty="0" smtClean="0"/>
              <a:t>an invoice approved by Finance with </a:t>
            </a:r>
            <a:r>
              <a:rPr lang="en-US" sz="2800" u="sng" dirty="0" smtClean="0"/>
              <a:t>Net </a:t>
            </a:r>
            <a:r>
              <a:rPr lang="en-US" sz="2800" u="sng" dirty="0"/>
              <a:t>30</a:t>
            </a:r>
            <a:r>
              <a:rPr lang="en-US" sz="2800" dirty="0"/>
              <a:t> terms, payment will be released 30 days from the </a:t>
            </a:r>
            <a:r>
              <a:rPr lang="en-US" sz="2800" u="sng" dirty="0"/>
              <a:t>invoice date</a:t>
            </a:r>
            <a:r>
              <a:rPr lang="en-US" sz="2800" dirty="0" smtClean="0"/>
              <a:t>.</a:t>
            </a:r>
          </a:p>
          <a:p>
            <a:pPr marL="0" indent="0">
              <a:buNone/>
            </a:pPr>
            <a:endParaRPr lang="en-US" sz="2800" dirty="0"/>
          </a:p>
          <a:p>
            <a:pPr marL="0" indent="0">
              <a:buNone/>
            </a:pPr>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2787"/>
          </a:xfrm>
        </p:spPr>
        <p:txBody>
          <a:bodyPr>
            <a:normAutofit fontScale="90000"/>
          </a:bodyPr>
          <a:lstStyle/>
          <a:p>
            <a:pPr algn="ctr"/>
            <a:r>
              <a:rPr lang="en-US" dirty="0"/>
              <a:t>Requirements Cont’d.</a:t>
            </a:r>
          </a:p>
        </p:txBody>
      </p:sp>
      <p:sp>
        <p:nvSpPr>
          <p:cNvPr id="3" name="Content Placeholder 2"/>
          <p:cNvSpPr>
            <a:spLocks noGrp="1"/>
          </p:cNvSpPr>
          <p:nvPr>
            <p:ph idx="1"/>
          </p:nvPr>
        </p:nvSpPr>
        <p:spPr>
          <a:xfrm>
            <a:off x="381000" y="1524000"/>
            <a:ext cx="8229600" cy="4525963"/>
          </a:xfrm>
        </p:spPr>
        <p:txBody>
          <a:bodyPr>
            <a:normAutofit/>
          </a:bodyPr>
          <a:lstStyle/>
          <a:p>
            <a:pPr marL="0" indent="0">
              <a:buNone/>
            </a:pPr>
            <a:r>
              <a:rPr lang="en-US" sz="2800" dirty="0" smtClean="0"/>
              <a:t>11. Total Amount Due of Invoice.</a:t>
            </a:r>
          </a:p>
          <a:p>
            <a:pPr marL="0" indent="0">
              <a:buNone/>
            </a:pPr>
            <a:endParaRPr lang="en-US" sz="1000" dirty="0" smtClean="0"/>
          </a:p>
          <a:p>
            <a:pPr marL="0" indent="0">
              <a:buNone/>
            </a:pPr>
            <a:r>
              <a:rPr lang="en-US" sz="2800" dirty="0" smtClean="0"/>
              <a:t>12. Billing </a:t>
            </a:r>
            <a:r>
              <a:rPr lang="en-US" sz="2800" dirty="0"/>
              <a:t>Period/Service </a:t>
            </a:r>
            <a:r>
              <a:rPr lang="en-US" sz="2800" dirty="0" smtClean="0"/>
              <a:t>Period:  All Charges must be within the Contract Terms.</a:t>
            </a:r>
          </a:p>
          <a:p>
            <a:pPr marL="0" indent="0">
              <a:buNone/>
            </a:pPr>
            <a:endParaRPr lang="en-US" sz="1000" dirty="0"/>
          </a:p>
          <a:p>
            <a:pPr marL="0" indent="0">
              <a:buNone/>
            </a:pPr>
            <a:r>
              <a:rPr lang="en-US" sz="2800" dirty="0"/>
              <a:t>13. Previously Invoiced Amount:   If the vendor includes the previously invoiced amount on the invoice, this amount should reflect the correct amount billed to </a:t>
            </a:r>
            <a:r>
              <a:rPr lang="en-US" sz="2800" dirty="0" smtClean="0"/>
              <a:t>date net of any disallowance. </a:t>
            </a:r>
          </a:p>
          <a:p>
            <a:pPr marL="0" indent="0">
              <a:buNone/>
            </a:pPr>
            <a:endParaRPr lang="en-US" sz="1000" dirty="0" smtClean="0"/>
          </a:p>
          <a:p>
            <a:pPr marL="0" indent="0">
              <a:buNone/>
            </a:pPr>
            <a:r>
              <a:rPr lang="en-US" sz="2800" dirty="0"/>
              <a:t>14. Invoice must be signed by a </a:t>
            </a:r>
            <a:r>
              <a:rPr lang="en-US" sz="2800" u="sng" dirty="0"/>
              <a:t>company representative</a:t>
            </a:r>
            <a:r>
              <a:rPr lang="en-US" sz="2800"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440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Identifying Information</a:t>
            </a:r>
          </a:p>
        </p:txBody>
      </p:sp>
      <p:sp>
        <p:nvSpPr>
          <p:cNvPr id="3" name="Content Placeholder 2"/>
          <p:cNvSpPr>
            <a:spLocks noGrp="1"/>
          </p:cNvSpPr>
          <p:nvPr>
            <p:ph idx="1"/>
          </p:nvPr>
        </p:nvSpPr>
        <p:spPr/>
        <p:txBody>
          <a:bodyPr>
            <a:normAutofit fontScale="55000" lnSpcReduction="20000"/>
          </a:bodyPr>
          <a:lstStyle/>
          <a:p>
            <a:r>
              <a:rPr lang="en-US" b="1" dirty="0"/>
              <a:t>2 CFR 200.82</a:t>
            </a:r>
            <a:r>
              <a:rPr lang="en-US" dirty="0"/>
              <a:t>: All personal identifying information (PII) must be removed </a:t>
            </a:r>
            <a:r>
              <a:rPr lang="en-US" dirty="0" smtClean="0"/>
              <a:t>from invoices.</a:t>
            </a:r>
          </a:p>
          <a:p>
            <a:r>
              <a:rPr lang="en-US" dirty="0"/>
              <a:t>2016 PC 722 adds paragraph 28 to TCA 10-7-504 as follows (effective July 1, 2016)</a:t>
            </a:r>
          </a:p>
          <a:p>
            <a:r>
              <a:rPr lang="en-US" dirty="0"/>
              <a:t>(C) For purposes of this subdivision (28), “personally identifying information” means:</a:t>
            </a:r>
          </a:p>
          <a:p>
            <a:r>
              <a:rPr lang="en-US" dirty="0"/>
              <a:t>(</a:t>
            </a:r>
            <a:r>
              <a:rPr lang="en-US" dirty="0" err="1"/>
              <a:t>i</a:t>
            </a:r>
            <a:r>
              <a:rPr lang="en-US" dirty="0"/>
              <a:t>) Social Security Numbers</a:t>
            </a:r>
          </a:p>
          <a:p>
            <a:r>
              <a:rPr lang="en-US" dirty="0"/>
              <a:t>(ii) Official state or government issued driver licenses or identification numbers</a:t>
            </a:r>
          </a:p>
          <a:p>
            <a:r>
              <a:rPr lang="en-US" dirty="0"/>
              <a:t>(iii) Alien registration numbers or passport numbers</a:t>
            </a:r>
          </a:p>
          <a:p>
            <a:r>
              <a:rPr lang="en-US" dirty="0"/>
              <a:t>(iv) Employer or taxpayer identification numbers</a:t>
            </a:r>
          </a:p>
          <a:p>
            <a:r>
              <a:rPr lang="en-US" dirty="0"/>
              <a:t>(v) Unique biometric data, such as fingerprints, voice prints, retina or iris images,</a:t>
            </a:r>
          </a:p>
          <a:p>
            <a:r>
              <a:rPr lang="en-US" dirty="0"/>
              <a:t>or other unique physical representations</a:t>
            </a:r>
          </a:p>
          <a:p>
            <a:r>
              <a:rPr lang="en-US" dirty="0"/>
              <a:t>(vi) Unique electronic identification numbers, addresses, routing codes or other</a:t>
            </a:r>
          </a:p>
          <a:p>
            <a:r>
              <a:rPr lang="en-US" dirty="0"/>
              <a:t>personal identifying data which enables an individual to obtain merchandise</a:t>
            </a:r>
          </a:p>
          <a:p>
            <a:r>
              <a:rPr lang="en-US" dirty="0"/>
              <a:t>or service or to otherwise financially encumber the legitimate possessor </a:t>
            </a:r>
            <a:r>
              <a:rPr lang="en-US" dirty="0" smtClean="0"/>
              <a:t>of the </a:t>
            </a:r>
            <a:r>
              <a:rPr lang="en-US" dirty="0"/>
              <a:t>identifying data.</a:t>
            </a:r>
          </a:p>
        </p:txBody>
      </p:sp>
    </p:spTree>
    <p:extLst>
      <p:ext uri="{BB962C8B-B14F-4D97-AF65-F5344CB8AC3E}">
        <p14:creationId xmlns:p14="http://schemas.microsoft.com/office/powerpoint/2010/main" val="17621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Supporting </a:t>
            </a:r>
            <a:r>
              <a:rPr lang="en-US" dirty="0" smtClean="0"/>
              <a:t>Documentation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15. The </a:t>
            </a:r>
            <a:r>
              <a:rPr lang="en-US" dirty="0"/>
              <a:t>invoice must </a:t>
            </a:r>
            <a:r>
              <a:rPr lang="en-US" u="sng" dirty="0"/>
              <a:t>summarize by cost/expense category</a:t>
            </a:r>
            <a:r>
              <a:rPr lang="en-US" dirty="0"/>
              <a:t> the total amount being billed and the documents that support a given cost category must accompany the invoice.  </a:t>
            </a:r>
          </a:p>
        </p:txBody>
      </p:sp>
    </p:spTree>
    <p:extLst>
      <p:ext uri="{BB962C8B-B14F-4D97-AF65-F5344CB8AC3E}">
        <p14:creationId xmlns:p14="http://schemas.microsoft.com/office/powerpoint/2010/main" val="187256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Supporting </a:t>
            </a:r>
            <a:r>
              <a:rPr lang="en-US" dirty="0" smtClean="0"/>
              <a:t>Documentation</a:t>
            </a:r>
            <a:endParaRPr lang="en-US" dirty="0"/>
          </a:p>
        </p:txBody>
      </p:sp>
      <p:sp>
        <p:nvSpPr>
          <p:cNvPr id="3" name="Content Placeholder 2"/>
          <p:cNvSpPr>
            <a:spLocks noGrp="1"/>
          </p:cNvSpPr>
          <p:nvPr>
            <p:ph idx="1"/>
          </p:nvPr>
        </p:nvSpPr>
        <p:spPr/>
        <p:txBody>
          <a:bodyPr/>
          <a:lstStyle/>
          <a:p>
            <a:pPr marL="0" indent="0">
              <a:buNone/>
            </a:pPr>
            <a:r>
              <a:rPr lang="en-US" b="1" u="sng" dirty="0" smtClean="0"/>
              <a:t>Our templates</a:t>
            </a:r>
            <a:r>
              <a:rPr lang="en-US" b="1" dirty="0" smtClean="0"/>
              <a:t> </a:t>
            </a:r>
            <a:r>
              <a:rPr lang="en-US" dirty="0" smtClean="0"/>
              <a:t>provide </a:t>
            </a:r>
            <a:r>
              <a:rPr lang="en-US" dirty="0"/>
              <a:t>the minimum amount of information required for invoices to be approved.  Independent schedules and logs may be substituted for the templates, </a:t>
            </a:r>
            <a:r>
              <a:rPr lang="en-US" dirty="0" smtClean="0"/>
              <a:t>as </a:t>
            </a:r>
            <a:r>
              <a:rPr lang="en-US" dirty="0"/>
              <a:t>long as they provide the required 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4561" y="4267200"/>
            <a:ext cx="3505200" cy="2209800"/>
          </a:xfrm>
          <a:prstGeom prst="rect">
            <a:avLst/>
          </a:prstGeom>
        </p:spPr>
      </p:pic>
    </p:spTree>
    <p:extLst>
      <p:ext uri="{BB962C8B-B14F-4D97-AF65-F5344CB8AC3E}">
        <p14:creationId xmlns:p14="http://schemas.microsoft.com/office/powerpoint/2010/main" val="133325020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2598</TotalTime>
  <Words>2256</Words>
  <Application>Microsoft Office PowerPoint</Application>
  <PresentationFormat>On-screen Show (4:3)</PresentationFormat>
  <Paragraphs>277</Paragraphs>
  <Slides>48</Slides>
  <Notes>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Foundry</vt:lpstr>
      <vt:lpstr>Payment Processing for Consultant Engineering Contracts </vt:lpstr>
      <vt:lpstr>Project Specific and Continuing Consultants contracts</vt:lpstr>
      <vt:lpstr>Introduction </vt:lpstr>
      <vt:lpstr> Invoice Requirements</vt:lpstr>
      <vt:lpstr>Requirements Cont’d.</vt:lpstr>
      <vt:lpstr>Requirements Cont’d.</vt:lpstr>
      <vt:lpstr>Personal Identifying Information</vt:lpstr>
      <vt:lpstr>Supporting Documentation</vt:lpstr>
      <vt:lpstr>Supporting Documentation</vt:lpstr>
      <vt:lpstr>Invoice Summary Page</vt:lpstr>
      <vt:lpstr>Cost/Expense Categories </vt:lpstr>
      <vt:lpstr>Direct Labor Summary</vt:lpstr>
      <vt:lpstr>Direct Labor Log</vt:lpstr>
      <vt:lpstr>Cost/Expense Categories </vt:lpstr>
      <vt:lpstr>Cost/Expense Categories </vt:lpstr>
      <vt:lpstr>Cost/Expense Categories </vt:lpstr>
      <vt:lpstr>Cost/Expense Categories </vt:lpstr>
      <vt:lpstr>Overhead Rate</vt:lpstr>
      <vt:lpstr>Overhead Rate</vt:lpstr>
      <vt:lpstr>Cost/Expense Categories </vt:lpstr>
      <vt:lpstr>Subcontractor Invoices</vt:lpstr>
      <vt:lpstr>Mileage, Travel Expenses, &amp; Meals </vt:lpstr>
      <vt:lpstr>Mileage, Travel Expenses, &amp; Meals </vt:lpstr>
      <vt:lpstr>Mileage, Travel Expenses, &amp; Meals </vt:lpstr>
      <vt:lpstr>Direct Costs</vt:lpstr>
      <vt:lpstr>Mileage Log</vt:lpstr>
      <vt:lpstr>Mileage, Travel Expenses, &amp; Meals </vt:lpstr>
      <vt:lpstr>  Vendor Contact Information </vt:lpstr>
      <vt:lpstr>Summary</vt:lpstr>
      <vt:lpstr>Summary</vt:lpstr>
      <vt:lpstr>Conclusion</vt:lpstr>
      <vt:lpstr>OMB Uniform Guidance 2 CFR Part 200</vt:lpstr>
      <vt:lpstr>OMB Uniform Guidance 2 CFR Part 200</vt:lpstr>
      <vt:lpstr>OMB Uniform Guidance 2 CFR Part 200</vt:lpstr>
      <vt:lpstr>OMB Uniform Guidance 2 CFR Part 200</vt:lpstr>
      <vt:lpstr>2 CFR § 200.53: Improper Payment </vt:lpstr>
      <vt:lpstr>    Consultant Services</vt:lpstr>
      <vt:lpstr>  Questions         </vt:lpstr>
      <vt:lpstr>Audit Overview</vt:lpstr>
      <vt:lpstr>External Audit Staff</vt:lpstr>
      <vt:lpstr>Types of Audits</vt:lpstr>
      <vt:lpstr>Overhead Rate Approval Process</vt:lpstr>
      <vt:lpstr>Overhead Rate Approval Process</vt:lpstr>
      <vt:lpstr>Overhead Rate Approval Process</vt:lpstr>
      <vt:lpstr>Overhead Rate Approval Process</vt:lpstr>
      <vt:lpstr>Overhead Approval Letter</vt:lpstr>
      <vt:lpstr>Overhead Approval Letter</vt:lpstr>
      <vt:lpstr>  Questions         </vt:lpstr>
    </vt:vector>
  </TitlesOfParts>
  <Company>Department of Revenue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Seminar 2007</dc:title>
  <dc:creator>dg22164</dc:creator>
  <cp:lastModifiedBy>TDOT</cp:lastModifiedBy>
  <cp:revision>204</cp:revision>
  <cp:lastPrinted>2015-08-06T16:44:53Z</cp:lastPrinted>
  <dcterms:created xsi:type="dcterms:W3CDTF">2007-02-02T20:06:30Z</dcterms:created>
  <dcterms:modified xsi:type="dcterms:W3CDTF">2018-05-21T15:56:13Z</dcterms:modified>
</cp:coreProperties>
</file>